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370" r:id="rId3"/>
    <p:sldId id="314" r:id="rId4"/>
    <p:sldId id="322" r:id="rId5"/>
    <p:sldId id="323" r:id="rId6"/>
    <p:sldId id="324" r:id="rId7"/>
    <p:sldId id="325" r:id="rId8"/>
    <p:sldId id="269" r:id="rId9"/>
    <p:sldId id="270" r:id="rId10"/>
    <p:sldId id="271" r:id="rId11"/>
    <p:sldId id="272" r:id="rId12"/>
    <p:sldId id="371" r:id="rId13"/>
    <p:sldId id="372" r:id="rId14"/>
    <p:sldId id="296" r:id="rId15"/>
    <p:sldId id="297" r:id="rId16"/>
    <p:sldId id="319" r:id="rId17"/>
    <p:sldId id="326" r:id="rId18"/>
    <p:sldId id="327" r:id="rId19"/>
    <p:sldId id="330" r:id="rId20"/>
    <p:sldId id="331" r:id="rId21"/>
    <p:sldId id="332" r:id="rId22"/>
    <p:sldId id="333" r:id="rId23"/>
    <p:sldId id="334" r:id="rId24"/>
    <p:sldId id="335" r:id="rId25"/>
    <p:sldId id="336" r:id="rId26"/>
    <p:sldId id="274" r:id="rId27"/>
    <p:sldId id="301" r:id="rId28"/>
    <p:sldId id="306" r:id="rId29"/>
    <p:sldId id="302" r:id="rId30"/>
    <p:sldId id="305" r:id="rId31"/>
    <p:sldId id="307" r:id="rId32"/>
    <p:sldId id="308" r:id="rId33"/>
    <p:sldId id="275" r:id="rId34"/>
    <p:sldId id="337" r:id="rId35"/>
    <p:sldId id="338" r:id="rId36"/>
    <p:sldId id="339" r:id="rId37"/>
    <p:sldId id="340" r:id="rId38"/>
    <p:sldId id="341" r:id="rId39"/>
    <p:sldId id="342" r:id="rId40"/>
    <p:sldId id="343" r:id="rId41"/>
    <p:sldId id="344" r:id="rId42"/>
    <p:sldId id="345" r:id="rId43"/>
    <p:sldId id="356"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298" r:id="rId57"/>
    <p:sldId id="313" r:id="rId58"/>
    <p:sldId id="277" r:id="rId59"/>
    <p:sldId id="278" r:id="rId60"/>
    <p:sldId id="279" r:id="rId61"/>
    <p:sldId id="280" r:id="rId62"/>
    <p:sldId id="281" r:id="rId63"/>
    <p:sldId id="321" r:id="rId64"/>
    <p:sldId id="29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C557D-8F0F-4A86-8BBF-6D647FE12A54}" type="datetimeFigureOut">
              <a:rPr lang="it-IT" smtClean="0"/>
              <a:t>27/03/2015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22322-54B0-4E2F-9F3D-E9C763BCB539}" type="slidenum">
              <a:rPr lang="it-IT" smtClean="0"/>
              <a:t>‹N›</a:t>
            </a:fld>
            <a:endParaRPr lang="it-IT"/>
          </a:p>
        </p:txBody>
      </p:sp>
    </p:spTree>
    <p:extLst>
      <p:ext uri="{BB962C8B-B14F-4D97-AF65-F5344CB8AC3E}">
        <p14:creationId xmlns:p14="http://schemas.microsoft.com/office/powerpoint/2010/main" val="49472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8A22322-54B0-4E2F-9F3D-E9C763BCB539}" type="slidenum">
              <a:rPr lang="it-IT" smtClean="0"/>
              <a:t>1</a:t>
            </a:fld>
            <a:endParaRPr lang="it-IT"/>
          </a:p>
        </p:txBody>
      </p:sp>
    </p:spTree>
    <p:extLst>
      <p:ext uri="{BB962C8B-B14F-4D97-AF65-F5344CB8AC3E}">
        <p14:creationId xmlns:p14="http://schemas.microsoft.com/office/powerpoint/2010/main" val="325104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DC0D94-1BB1-4A65-958F-79F17BF61417}"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C81A885-19E5-4258-8729-D8F9AB782716}"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2D1D4F7-FA0A-4EDA-8945-4C3409637CED}"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49FDD98-8DC5-43E4-B551-647A6FAD7290}"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0E5DEA9-CCB9-49B1-9A3D-6A5965B6F037}"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B0B8019-7A06-46C9-83F2-B208BF7508D6}"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A2BC39-DE74-465E-A59E-802A5AC1E28E}"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1E4DB43-388A-44E0-B03A-6184BD07D413}"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92177D1-F4F5-4314-88FF-05991AA03269}"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FA79298-AF7B-424B-9D89-33843D4E3CDF}" type="datetime1">
              <a:rPr lang="en-US" smtClean="0"/>
              <a:t>3/27/2015</a:t>
            </a:fld>
            <a:endParaRPr lang="en-US" dirty="0"/>
          </a:p>
        </p:txBody>
      </p:sp>
      <p:sp>
        <p:nvSpPr>
          <p:cNvPr id="5" name="Footer Placeholder 4"/>
          <p:cNvSpPr>
            <a:spLocks noGrp="1"/>
          </p:cNvSpPr>
          <p:nvPr>
            <p:ph type="ftr" sz="quarter" idx="11"/>
          </p:nvPr>
        </p:nvSpPr>
        <p:spPr/>
        <p:txBody>
          <a:bodyPr/>
          <a:lstStyle/>
          <a:p>
            <a:r>
              <a:rPr lang="pl-PL" smtClean="0"/>
              <a:t>Avv. Luca Sileni - Cc- By - Sa- Nc 3.0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D835DB9-7A98-46A1-A3F8-BD154E53DEBF}" type="datetime1">
              <a:rPr lang="en-US" smtClean="0"/>
              <a:t>3/27/2015</a:t>
            </a:fld>
            <a:endParaRPr lang="en-US" dirty="0"/>
          </a:p>
        </p:txBody>
      </p:sp>
      <p:sp>
        <p:nvSpPr>
          <p:cNvPr id="6" name="Footer Placeholder 5"/>
          <p:cNvSpPr>
            <a:spLocks noGrp="1"/>
          </p:cNvSpPr>
          <p:nvPr>
            <p:ph type="ftr" sz="quarter" idx="11"/>
          </p:nvPr>
        </p:nvSpPr>
        <p:spPr/>
        <p:txBody>
          <a:bodyPr/>
          <a:lstStyle/>
          <a:p>
            <a:r>
              <a:rPr lang="pl-PL" smtClean="0"/>
              <a:t>Avv. Luca Sileni - Cc- By - Sa- Nc 3.0</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8D4D338-356D-4229-9C08-312661360296}" type="datetime1">
              <a:rPr lang="en-US" smtClean="0"/>
              <a:t>3/27/2015</a:t>
            </a:fld>
            <a:endParaRPr lang="en-US" dirty="0"/>
          </a:p>
        </p:txBody>
      </p:sp>
      <p:sp>
        <p:nvSpPr>
          <p:cNvPr id="8" name="Footer Placeholder 7"/>
          <p:cNvSpPr>
            <a:spLocks noGrp="1"/>
          </p:cNvSpPr>
          <p:nvPr>
            <p:ph type="ftr" sz="quarter" idx="11"/>
          </p:nvPr>
        </p:nvSpPr>
        <p:spPr/>
        <p:txBody>
          <a:bodyPr/>
          <a:lstStyle/>
          <a:p>
            <a:r>
              <a:rPr lang="pl-PL" smtClean="0"/>
              <a:t>Avv. Luca Sileni - Cc- By - Sa- Nc 3.0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59DEFAB-ED1D-46B6-BE5B-C9C97FF5CCAE}" type="datetime1">
              <a:rPr lang="en-US" smtClean="0"/>
              <a:t>3/27/2015</a:t>
            </a:fld>
            <a:endParaRPr lang="en-US" dirty="0"/>
          </a:p>
        </p:txBody>
      </p:sp>
      <p:sp>
        <p:nvSpPr>
          <p:cNvPr id="4" name="Footer Placeholder 3"/>
          <p:cNvSpPr>
            <a:spLocks noGrp="1"/>
          </p:cNvSpPr>
          <p:nvPr>
            <p:ph type="ftr" sz="quarter" idx="11"/>
          </p:nvPr>
        </p:nvSpPr>
        <p:spPr/>
        <p:txBody>
          <a:bodyPr/>
          <a:lstStyle/>
          <a:p>
            <a:r>
              <a:rPr lang="pl-PL" smtClean="0"/>
              <a:t>Avv. Luca Sileni - Cc- By - Sa- Nc 3.0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04899-732C-4F3B-A751-18DD404B6DF5}" type="datetime1">
              <a:rPr lang="en-US" smtClean="0"/>
              <a:t>3/27/2015</a:t>
            </a:fld>
            <a:endParaRPr lang="en-US" dirty="0"/>
          </a:p>
        </p:txBody>
      </p:sp>
      <p:sp>
        <p:nvSpPr>
          <p:cNvPr id="3" name="Footer Placeholder 2"/>
          <p:cNvSpPr>
            <a:spLocks noGrp="1"/>
          </p:cNvSpPr>
          <p:nvPr>
            <p:ph type="ftr" sz="quarter" idx="11"/>
          </p:nvPr>
        </p:nvSpPr>
        <p:spPr/>
        <p:txBody>
          <a:bodyPr/>
          <a:lstStyle/>
          <a:p>
            <a:r>
              <a:rPr lang="pl-PL" smtClean="0"/>
              <a:t>Avv. Luca Sileni - Cc- By - Sa- Nc 3.0</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96E85E5-CDCB-4024-9943-5D21E18E58F5}" type="datetime1">
              <a:rPr lang="en-US" smtClean="0"/>
              <a:t>3/27/2015</a:t>
            </a:fld>
            <a:endParaRPr lang="en-US" dirty="0"/>
          </a:p>
        </p:txBody>
      </p:sp>
      <p:sp>
        <p:nvSpPr>
          <p:cNvPr id="6" name="Footer Placeholder 5"/>
          <p:cNvSpPr>
            <a:spLocks noGrp="1"/>
          </p:cNvSpPr>
          <p:nvPr>
            <p:ph type="ftr" sz="quarter" idx="11"/>
          </p:nvPr>
        </p:nvSpPr>
        <p:spPr/>
        <p:txBody>
          <a:bodyPr/>
          <a:lstStyle/>
          <a:p>
            <a:r>
              <a:rPr lang="pl-PL" smtClean="0"/>
              <a:t>Avv. Luca Sileni - Cc- By - Sa- Nc 3.0</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27F09F3-E7E0-4DD3-9B03-58DE29E806C1}" type="datetime1">
              <a:rPr lang="en-US" smtClean="0"/>
              <a:t>3/27/2015</a:t>
            </a:fld>
            <a:endParaRPr lang="en-US" dirty="0"/>
          </a:p>
        </p:txBody>
      </p:sp>
      <p:sp>
        <p:nvSpPr>
          <p:cNvPr id="6" name="Footer Placeholder 5"/>
          <p:cNvSpPr>
            <a:spLocks noGrp="1"/>
          </p:cNvSpPr>
          <p:nvPr>
            <p:ph type="ftr" sz="quarter" idx="11"/>
          </p:nvPr>
        </p:nvSpPr>
        <p:spPr/>
        <p:txBody>
          <a:bodyPr/>
          <a:lstStyle/>
          <a:p>
            <a:r>
              <a:rPr lang="pl-PL" smtClean="0"/>
              <a:t>Avv. Luca Sileni - Cc- By - Sa- Nc 3.0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D89B44-46E3-44EA-BD32-6A9D691C5344}" type="datetime1">
              <a:rPr lang="en-US" smtClean="0"/>
              <a:t>3/27/2015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l-PL" smtClean="0"/>
              <a:t>Avv. Luca Sileni - Cc- By - Sa- Nc 3.0</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ph3ra.it/redattore-gratuito-slpct/" TargetMode="External"/><Relationship Id="rId2" Type="http://schemas.openxmlformats.org/officeDocument/2006/relationships/hyperlink" Target="https://www.giustizia.toscana.it/cancelleriatelematic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processociviletele.blogspot.it/" TargetMode="External"/><Relationship Id="rId2" Type="http://schemas.openxmlformats.org/officeDocument/2006/relationships/hyperlink" Target="mailto:lucasileni@hotmail.com" TargetMode="External"/><Relationship Id="rId1" Type="http://schemas.openxmlformats.org/officeDocument/2006/relationships/slideLayout" Target="../slideLayouts/slideLayout2.xml"/><Relationship Id="rId5" Type="http://schemas.openxmlformats.org/officeDocument/2006/relationships/hyperlink" Target="https://twitter.com/LucaSileni" TargetMode="External"/><Relationship Id="rId4" Type="http://schemas.openxmlformats.org/officeDocument/2006/relationships/hyperlink" Target="https://www.facebook.com/Luca.Senpai"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07067" y="1246909"/>
            <a:ext cx="7766936" cy="2803927"/>
          </a:xfrm>
        </p:spPr>
        <p:txBody>
          <a:bodyPr/>
          <a:lstStyle/>
          <a:p>
            <a:pPr algn="ctr"/>
            <a:r>
              <a:rPr lang="it-IT" dirty="0" smtClean="0"/>
              <a:t>Arezzo 31 marzo 2015</a:t>
            </a:r>
            <a:r>
              <a:rPr lang="it-IT" dirty="0" smtClean="0"/>
              <a:t/>
            </a:r>
            <a:br>
              <a:rPr lang="it-IT" dirty="0" smtClean="0"/>
            </a:br>
            <a:r>
              <a:rPr lang="it-IT" dirty="0" smtClean="0"/>
              <a:t>Processo Civile Telematico</a:t>
            </a:r>
            <a:endParaRPr lang="it-IT" dirty="0"/>
          </a:p>
        </p:txBody>
      </p:sp>
      <p:sp>
        <p:nvSpPr>
          <p:cNvPr id="3" name="Sottotitolo 2"/>
          <p:cNvSpPr>
            <a:spLocks noGrp="1"/>
          </p:cNvSpPr>
          <p:nvPr>
            <p:ph type="subTitle" idx="1"/>
          </p:nvPr>
        </p:nvSpPr>
        <p:spPr/>
        <p:txBody>
          <a:bodyPr/>
          <a:lstStyle/>
          <a:p>
            <a:r>
              <a:rPr lang="it-IT" dirty="0" smtClean="0"/>
              <a:t> </a:t>
            </a:r>
            <a:endParaRPr lang="it-IT" dirty="0"/>
          </a:p>
        </p:txBody>
      </p:sp>
      <p:sp>
        <p:nvSpPr>
          <p:cNvPr id="6" name="Segnaposto piè di pagina 5"/>
          <p:cNvSpPr>
            <a:spLocks noGrp="1"/>
          </p:cNvSpPr>
          <p:nvPr>
            <p:ph type="ftr" sz="quarter" idx="11"/>
          </p:nvPr>
        </p:nvSpPr>
        <p:spPr>
          <a:xfrm>
            <a:off x="677334" y="6041361"/>
            <a:ext cx="6372000" cy="432000"/>
          </a:xfrm>
          <a:solidFill>
            <a:schemeClr val="accent2">
              <a:lumMod val="60000"/>
              <a:lumOff val="40000"/>
            </a:schemeClr>
          </a:solidFill>
        </p:spPr>
        <p:txBody>
          <a:bodyPr/>
          <a:lstStyle/>
          <a:p>
            <a:r>
              <a:rPr lang="pl-PL" sz="1200" dirty="0" smtClean="0">
                <a:solidFill>
                  <a:schemeClr val="tx1"/>
                </a:solidFill>
                <a:effectLst>
                  <a:innerShdw blurRad="63500" dist="50800" dir="13500000">
                    <a:prstClr val="black">
                      <a:alpha val="50000"/>
                    </a:prstClr>
                  </a:innerShdw>
                </a:effectLst>
              </a:rPr>
              <a:t>Avv. Luca Sileni – </a:t>
            </a:r>
            <a:r>
              <a:rPr lang="it-IT" sz="1200" dirty="0" smtClean="0">
                <a:solidFill>
                  <a:schemeClr val="tx1"/>
                </a:solidFill>
                <a:effectLst>
                  <a:innerShdw blurRad="63500" dist="50800" dir="13500000">
                    <a:prstClr val="black">
                      <a:alpha val="50000"/>
                    </a:prstClr>
                  </a:innerShdw>
                </a:effectLst>
              </a:rPr>
              <a:t>Referente informatico dell’Ordine degli Avvocati di Grosseto</a:t>
            </a:r>
            <a:endParaRPr lang="en-US" sz="1200" dirty="0">
              <a:solidFill>
                <a:schemeClr val="tx1"/>
              </a:solidFill>
              <a:effectLst>
                <a:innerShdw blurRad="63500" dist="50800" dir="13500000">
                  <a:prstClr val="black">
                    <a:alpha val="50000"/>
                  </a:prstClr>
                </a:innerShdw>
              </a:effectLst>
            </a:endParaRPr>
          </a:p>
        </p:txBody>
      </p:sp>
      <p:sp>
        <p:nvSpPr>
          <p:cNvPr id="7" name="Segnaposto numero diapositiva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9002417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409575" y="-228600"/>
            <a:ext cx="13011150" cy="7315200"/>
          </a:xfrm>
          <a:prstGeom prst="rect">
            <a:avLst/>
          </a:prstGeom>
        </p:spPr>
      </p:pic>
      <p:sp>
        <p:nvSpPr>
          <p:cNvPr id="5" name="Segnaposto piè di pagina 4"/>
          <p:cNvSpPr>
            <a:spLocks noGrp="1"/>
          </p:cNvSpPr>
          <p:nvPr>
            <p:ph type="ftr" sz="quarter" idx="11"/>
          </p:nvPr>
        </p:nvSpPr>
        <p:spPr>
          <a:xfrm>
            <a:off x="11116556" y="6406487"/>
            <a:ext cx="6297612" cy="365125"/>
          </a:xfrm>
        </p:spPr>
        <p:txBody>
          <a:bodyPr/>
          <a:lstStyle/>
          <a:p>
            <a:r>
              <a:rPr lang="pl-PL" smtClean="0"/>
              <a:t>Avv. Luca Sileni - Cc- By - Sa- Nc 3.0</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543469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409575" y="-228600"/>
            <a:ext cx="13011150" cy="7315200"/>
          </a:xfrm>
          <a:prstGeom prst="rect">
            <a:avLst/>
          </a:prstGeom>
        </p:spPr>
      </p:pic>
      <p:sp>
        <p:nvSpPr>
          <p:cNvPr id="5" name="Segnaposto piè di pagina 4"/>
          <p:cNvSpPr>
            <a:spLocks noGrp="1"/>
          </p:cNvSpPr>
          <p:nvPr>
            <p:ph type="ftr" sz="quarter" idx="11"/>
          </p:nvPr>
        </p:nvSpPr>
        <p:spPr/>
        <p:txBody>
          <a:bodyPr/>
          <a:lstStyle/>
          <a:p>
            <a:r>
              <a:rPr lang="pl-PL" smtClean="0"/>
              <a:t>Avv. Luca Sileni - Cc- By - Sa- Nc 3.0</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86244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magine 5"/>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3400777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Immagine 5"/>
          <p:cNvPicPr>
            <a:picLocks noChangeAspect="1"/>
          </p:cNvPicPr>
          <p:nvPr/>
        </p:nvPicPr>
        <p:blipFill>
          <a:blip r:embed="rId2"/>
          <a:stretch>
            <a:fillRect/>
          </a:stretch>
        </p:blipFill>
        <p:spPr>
          <a:xfrm>
            <a:off x="-1513368" y="-974208"/>
            <a:ext cx="15240000" cy="8572500"/>
          </a:xfrm>
          <a:prstGeom prst="rect">
            <a:avLst/>
          </a:prstGeom>
        </p:spPr>
      </p:pic>
    </p:spTree>
    <p:extLst>
      <p:ext uri="{BB962C8B-B14F-4D97-AF65-F5344CB8AC3E}">
        <p14:creationId xmlns:p14="http://schemas.microsoft.com/office/powerpoint/2010/main" val="29318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6448" y="-176646"/>
            <a:ext cx="13011150" cy="7315200"/>
          </a:xfrm>
          <a:prstGeom prst="rect">
            <a:avLst/>
          </a:prstGeom>
        </p:spPr>
      </p:pic>
      <p:sp>
        <p:nvSpPr>
          <p:cNvPr id="3" name="Segnaposto piè di pagina 2"/>
          <p:cNvSpPr>
            <a:spLocks noGrp="1"/>
          </p:cNvSpPr>
          <p:nvPr>
            <p:ph type="ftr" sz="quarter" idx="11"/>
          </p:nvPr>
        </p:nvSpPr>
        <p:spPr>
          <a:xfrm>
            <a:off x="-326448" y="6406487"/>
            <a:ext cx="6297612" cy="365125"/>
          </a:xfrm>
        </p:spPr>
        <p:txBody>
          <a:bodyPr/>
          <a:lstStyle/>
          <a:p>
            <a:r>
              <a:rPr lang="pl-PL" smtClean="0"/>
              <a:t>Avv. Luca Sileni - Cc- By - Sa- Nc 3.0</a:t>
            </a:r>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34246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09575" y="-228600"/>
            <a:ext cx="13011150" cy="7315200"/>
          </a:xfrm>
          <a:prstGeom prst="rect">
            <a:avLst/>
          </a:prstGeom>
        </p:spPr>
      </p:pic>
      <p:sp>
        <p:nvSpPr>
          <p:cNvPr id="3" name="Segnaposto piè di pagina 2"/>
          <p:cNvSpPr>
            <a:spLocks noGrp="1"/>
          </p:cNvSpPr>
          <p:nvPr>
            <p:ph type="ftr" sz="quarter" idx="11"/>
          </p:nvPr>
        </p:nvSpPr>
        <p:spPr>
          <a:xfrm>
            <a:off x="-409575" y="6406487"/>
            <a:ext cx="6297612" cy="365125"/>
          </a:xfrm>
        </p:spPr>
        <p:txBody>
          <a:bodyPr/>
          <a:lstStyle/>
          <a:p>
            <a:r>
              <a:rPr lang="pl-PL" smtClean="0"/>
              <a:t>Avv. Luca Sileni - Cc- By - Sa- Nc 3.0</a:t>
            </a:r>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472419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a:t>
            </a:r>
            <a:r>
              <a:rPr lang="it-IT" dirty="0" smtClean="0"/>
              <a:t>4 </a:t>
            </a:r>
            <a:r>
              <a:rPr lang="it-IT" dirty="0"/>
              <a:t>regole d’oro per sopravvivere al PCT</a:t>
            </a:r>
          </a:p>
        </p:txBody>
      </p:sp>
      <p:sp>
        <p:nvSpPr>
          <p:cNvPr id="3" name="Segnaposto contenuto 2"/>
          <p:cNvSpPr>
            <a:spLocks noGrp="1"/>
          </p:cNvSpPr>
          <p:nvPr>
            <p:ph idx="1"/>
          </p:nvPr>
        </p:nvSpPr>
        <p:spPr>
          <a:xfrm>
            <a:off x="677334" y="1755059"/>
            <a:ext cx="9543298" cy="4660490"/>
          </a:xfrm>
        </p:spPr>
        <p:txBody>
          <a:bodyPr>
            <a:normAutofit/>
          </a:bodyPr>
          <a:lstStyle/>
          <a:p>
            <a:pPr lvl="0"/>
            <a:r>
              <a:rPr lang="it-IT" sz="2400" b="1" i="1" dirty="0" smtClean="0">
                <a:latin typeface="Times New Roman" panose="02020603050405020304" pitchFamily="18" charset="0"/>
                <a:cs typeface="Times New Roman" panose="02020603050405020304" pitchFamily="18" charset="0"/>
              </a:rPr>
              <a:t>1) </a:t>
            </a:r>
            <a:r>
              <a:rPr lang="it-IT" sz="2400" b="1" i="1" dirty="0">
                <a:latin typeface="Times New Roman" panose="02020603050405020304" pitchFamily="18" charset="0"/>
                <a:cs typeface="Times New Roman" panose="02020603050405020304" pitchFamily="18" charset="0"/>
              </a:rPr>
              <a:t>Munirsi di uno scanner con ADF ed imparare ad usarlo</a:t>
            </a:r>
            <a:r>
              <a:rPr lang="it-IT" sz="2400" b="1" i="1" dirty="0" smtClean="0">
                <a:latin typeface="Times New Roman" panose="02020603050405020304" pitchFamily="18" charset="0"/>
                <a:cs typeface="Times New Roman" panose="02020603050405020304" pitchFamily="18" charset="0"/>
              </a:rPr>
              <a:t>.</a:t>
            </a:r>
          </a:p>
          <a:p>
            <a:pPr marL="0" lvl="0" indent="0">
              <a:buNone/>
            </a:pPr>
            <a:endParaRPr lang="it-IT" sz="2400" b="1" i="1" dirty="0">
              <a:latin typeface="Times New Roman" panose="02020603050405020304" pitchFamily="18" charset="0"/>
              <a:cs typeface="Times New Roman" panose="02020603050405020304" pitchFamily="18" charset="0"/>
            </a:endParaRPr>
          </a:p>
          <a:p>
            <a:pPr lvl="0"/>
            <a:r>
              <a:rPr lang="it-IT" sz="2400" b="1" i="1" dirty="0" smtClean="0">
                <a:latin typeface="Times New Roman" panose="02020603050405020304" pitchFamily="18" charset="0"/>
                <a:cs typeface="Times New Roman" panose="02020603050405020304" pitchFamily="18" charset="0"/>
              </a:rPr>
              <a:t>2) Configurare un client </a:t>
            </a:r>
            <a:r>
              <a:rPr lang="it-IT" sz="2400" b="1" i="1" dirty="0">
                <a:latin typeface="Times New Roman" panose="02020603050405020304" pitchFamily="18" charset="0"/>
                <a:cs typeface="Times New Roman" panose="02020603050405020304" pitchFamily="18" charset="0"/>
              </a:rPr>
              <a:t>di posta </a:t>
            </a:r>
            <a:r>
              <a:rPr lang="it-IT" sz="2400" b="1" i="1" dirty="0" smtClean="0">
                <a:latin typeface="Times New Roman" panose="02020603050405020304" pitchFamily="18" charset="0"/>
                <a:cs typeface="Times New Roman" panose="02020603050405020304" pitchFamily="18" charset="0"/>
              </a:rPr>
              <a:t>elettronica</a:t>
            </a:r>
          </a:p>
          <a:p>
            <a:pPr lvl="0"/>
            <a:endParaRPr lang="it-IT" sz="2400" b="1" i="1" dirty="0">
              <a:latin typeface="Times New Roman" panose="02020603050405020304" pitchFamily="18" charset="0"/>
              <a:cs typeface="Times New Roman" panose="02020603050405020304" pitchFamily="18" charset="0"/>
            </a:endParaRPr>
          </a:p>
          <a:p>
            <a:pPr lvl="0"/>
            <a:r>
              <a:rPr lang="it-IT" sz="2400" b="1" i="1" dirty="0">
                <a:latin typeface="Times New Roman" panose="02020603050405020304" pitchFamily="18" charset="0"/>
                <a:cs typeface="Times New Roman" panose="02020603050405020304" pitchFamily="18" charset="0"/>
              </a:rPr>
              <a:t>3</a:t>
            </a:r>
            <a:r>
              <a:rPr lang="it-IT" sz="2400" b="1" i="1" dirty="0" smtClean="0">
                <a:latin typeface="Times New Roman" panose="02020603050405020304" pitchFamily="18" charset="0"/>
                <a:cs typeface="Times New Roman" panose="02020603050405020304" pitchFamily="18" charset="0"/>
              </a:rPr>
              <a:t>) </a:t>
            </a:r>
            <a:r>
              <a:rPr lang="it-IT" sz="2400" b="1" i="1" dirty="0">
                <a:latin typeface="Times New Roman" panose="02020603050405020304" pitchFamily="18" charset="0"/>
                <a:cs typeface="Times New Roman" panose="02020603050405020304" pitchFamily="18" charset="0"/>
              </a:rPr>
              <a:t>Avere cura di password e </a:t>
            </a:r>
            <a:r>
              <a:rPr lang="it-IT" sz="2400" b="1" i="1" dirty="0" smtClean="0">
                <a:latin typeface="Times New Roman" panose="02020603050405020304" pitchFamily="18" charset="0"/>
                <a:cs typeface="Times New Roman" panose="02020603050405020304" pitchFamily="18" charset="0"/>
              </a:rPr>
              <a:t>Pin</a:t>
            </a:r>
          </a:p>
          <a:p>
            <a:pPr lvl="0"/>
            <a:endParaRPr lang="it-IT" sz="2400" b="1" i="1" dirty="0">
              <a:latin typeface="Times New Roman" panose="02020603050405020304" pitchFamily="18" charset="0"/>
              <a:cs typeface="Times New Roman" panose="02020603050405020304" pitchFamily="18" charset="0"/>
            </a:endParaRPr>
          </a:p>
          <a:p>
            <a:pPr lvl="0"/>
            <a:r>
              <a:rPr lang="it-IT" sz="2400" b="1" i="1" dirty="0">
                <a:latin typeface="Times New Roman" panose="02020603050405020304" pitchFamily="18" charset="0"/>
                <a:cs typeface="Times New Roman" panose="02020603050405020304" pitchFamily="18" charset="0"/>
              </a:rPr>
              <a:t>4</a:t>
            </a:r>
            <a:r>
              <a:rPr lang="it-IT" sz="2400" b="1" i="1" dirty="0" smtClean="0">
                <a:latin typeface="Times New Roman" panose="02020603050405020304" pitchFamily="18" charset="0"/>
                <a:cs typeface="Times New Roman" panose="02020603050405020304" pitchFamily="18" charset="0"/>
              </a:rPr>
              <a:t>) </a:t>
            </a:r>
            <a:r>
              <a:rPr lang="it-IT" sz="2400" b="1" i="1" dirty="0">
                <a:latin typeface="Times New Roman" panose="02020603050405020304" pitchFamily="18" charset="0"/>
                <a:cs typeface="Times New Roman" panose="02020603050405020304" pitchFamily="18" charset="0"/>
              </a:rPr>
              <a:t>Salvare frequentemente i propri archivi virtuali</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1438985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scanner</a:t>
            </a:r>
            <a:endParaRPr lang="it-IT" dirty="0"/>
          </a:p>
        </p:txBody>
      </p:sp>
      <p:sp>
        <p:nvSpPr>
          <p:cNvPr id="3" name="Segnaposto contenuto 2"/>
          <p:cNvSpPr>
            <a:spLocks noGrp="1"/>
          </p:cNvSpPr>
          <p:nvPr>
            <p:ph idx="1"/>
          </p:nvPr>
        </p:nvSpPr>
        <p:spPr>
          <a:xfrm>
            <a:off x="677333" y="1143000"/>
            <a:ext cx="11126739" cy="5527964"/>
          </a:xfrm>
        </p:spPr>
        <p:txBody>
          <a:bodyPr>
            <a:normAutofit/>
          </a:bodyPr>
          <a:lstStyle/>
          <a:p>
            <a:r>
              <a:rPr lang="it-IT" dirty="0" smtClean="0"/>
              <a:t>Con </a:t>
            </a:r>
            <a:r>
              <a:rPr lang="it-IT" dirty="0"/>
              <a:t>l’avvento del PCT </a:t>
            </a:r>
            <a:r>
              <a:rPr lang="it-IT" dirty="0" smtClean="0"/>
              <a:t>non è più sufficiente </a:t>
            </a:r>
            <a:r>
              <a:rPr lang="it-IT" dirty="0"/>
              <a:t>avere a disposizione un semplice scanner </a:t>
            </a:r>
            <a:r>
              <a:rPr lang="it-IT" dirty="0" smtClean="0"/>
              <a:t>piano. Posto</a:t>
            </a:r>
            <a:r>
              <a:rPr lang="it-IT" dirty="0"/>
              <a:t>, infatti, che il nostro fascicolo dovrà diventare interamente digitalizzato, non sarà più pensabile continuare ad utilizzare un macchinario che scannerizza una pagina per volta</a:t>
            </a:r>
            <a:r>
              <a:rPr lang="it-IT" dirty="0" smtClean="0"/>
              <a:t>.</a:t>
            </a:r>
          </a:p>
          <a:p>
            <a:endParaRPr lang="it-IT" dirty="0"/>
          </a:p>
          <a:p>
            <a:endParaRPr lang="it-IT" dirty="0" smtClean="0"/>
          </a:p>
          <a:p>
            <a:endParaRPr lang="it-IT" dirty="0"/>
          </a:p>
          <a:p>
            <a:endParaRPr lang="it-IT" dirty="0" smtClean="0"/>
          </a:p>
          <a:p>
            <a:endParaRPr lang="it-IT" dirty="0" smtClean="0"/>
          </a:p>
          <a:p>
            <a:r>
              <a:rPr lang="it-IT" dirty="0" smtClean="0"/>
              <a:t>Primo </a:t>
            </a:r>
            <a:r>
              <a:rPr lang="it-IT" dirty="0"/>
              <a:t>punto da soddisfare per essere pronti all’arrivo del processo civile telematico, sarà quindi certamente l’acquisto di uno scanner con ADF.</a:t>
            </a:r>
          </a:p>
          <a:p>
            <a:r>
              <a:rPr lang="it-IT" dirty="0"/>
              <a:t>L’ADF non è altro che un caricatore dall’alto che permette di inserire un intero documento (quindi formato anche da molti fogli) nel nostro strumento di acquisizione digitale, restituendo, alla fine, un unico file </a:t>
            </a:r>
            <a:r>
              <a:rPr lang="it-IT" dirty="0" err="1"/>
              <a:t>rft</a:t>
            </a:r>
            <a:r>
              <a:rPr lang="it-IT" dirty="0"/>
              <a:t> o pdf.</a:t>
            </a:r>
          </a:p>
          <a:p>
            <a:pPr marL="0" indent="0">
              <a:buNone/>
            </a:pPr>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Immagine 6"/>
          <p:cNvPicPr>
            <a:picLocks noChangeAspect="1"/>
          </p:cNvPicPr>
          <p:nvPr/>
        </p:nvPicPr>
        <p:blipFill>
          <a:blip r:embed="rId2"/>
          <a:stretch>
            <a:fillRect/>
          </a:stretch>
        </p:blipFill>
        <p:spPr>
          <a:xfrm>
            <a:off x="1097518" y="2045709"/>
            <a:ext cx="2143125" cy="2143125"/>
          </a:xfrm>
          <a:prstGeom prst="rect">
            <a:avLst/>
          </a:prstGeom>
        </p:spPr>
      </p:pic>
      <p:pic>
        <p:nvPicPr>
          <p:cNvPr id="8" name="Immagine 7"/>
          <p:cNvPicPr>
            <a:picLocks noChangeAspect="1"/>
          </p:cNvPicPr>
          <p:nvPr/>
        </p:nvPicPr>
        <p:blipFill>
          <a:blip r:embed="rId3"/>
          <a:stretch>
            <a:fillRect/>
          </a:stretch>
        </p:blipFill>
        <p:spPr>
          <a:xfrm>
            <a:off x="7519100" y="2274308"/>
            <a:ext cx="2143125" cy="1685925"/>
          </a:xfrm>
          <a:prstGeom prst="rect">
            <a:avLst/>
          </a:prstGeom>
        </p:spPr>
      </p:pic>
      <p:sp>
        <p:nvSpPr>
          <p:cNvPr id="9" name="Freccia a destra 8"/>
          <p:cNvSpPr/>
          <p:nvPr/>
        </p:nvSpPr>
        <p:spPr>
          <a:xfrm>
            <a:off x="4062846" y="2950686"/>
            <a:ext cx="2743200" cy="38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3062348"/>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«dimensioni» contano</a:t>
            </a:r>
            <a:endParaRPr lang="it-IT" dirty="0"/>
          </a:p>
        </p:txBody>
      </p:sp>
      <p:sp>
        <p:nvSpPr>
          <p:cNvPr id="3" name="Segnaposto contenuto 2"/>
          <p:cNvSpPr>
            <a:spLocks noGrp="1"/>
          </p:cNvSpPr>
          <p:nvPr>
            <p:ph idx="1"/>
          </p:nvPr>
        </p:nvSpPr>
        <p:spPr>
          <a:xfrm>
            <a:off x="677333" y="1620983"/>
            <a:ext cx="10388985" cy="4420380"/>
          </a:xfrm>
        </p:spPr>
        <p:txBody>
          <a:bodyPr/>
          <a:lstStyle/>
          <a:p>
            <a:r>
              <a:rPr lang="it-IT" dirty="0" smtClean="0"/>
              <a:t>Il mero acquisto di uno scanner munito di ADF, però, non sarà condizione sufficiente per </a:t>
            </a:r>
            <a:r>
              <a:rPr lang="it-IT" dirty="0"/>
              <a:t>essere pronti ad affrontare senza timori la digitalizzazione del processo civile, posto </a:t>
            </a:r>
            <a:r>
              <a:rPr lang="it-IT" dirty="0" smtClean="0"/>
              <a:t>che, </a:t>
            </a:r>
            <a:r>
              <a:rPr lang="it-IT" dirty="0"/>
              <a:t>condizione </a:t>
            </a:r>
            <a:r>
              <a:rPr lang="it-IT" dirty="0" smtClean="0"/>
              <a:t>indispensabile, </a:t>
            </a:r>
            <a:r>
              <a:rPr lang="it-IT" dirty="0"/>
              <a:t>sarà anche quella di imparare ad usarlo in modo oculato.</a:t>
            </a:r>
          </a:p>
          <a:p>
            <a:endParaRPr lang="it-IT" dirty="0" smtClean="0"/>
          </a:p>
          <a:p>
            <a:r>
              <a:rPr lang="it-IT" dirty="0" smtClean="0"/>
              <a:t>Come </a:t>
            </a:r>
            <a:r>
              <a:rPr lang="it-IT" dirty="0"/>
              <a:t>sappiamo, infatti, la busta telematica da inviare alla cancelleria del Tribunale per effettuare il deposito degli atti, non potrà essere di dimensione superiore a 30 </a:t>
            </a:r>
            <a:r>
              <a:rPr lang="it-IT" dirty="0" smtClean="0"/>
              <a:t>mb</a:t>
            </a:r>
          </a:p>
          <a:p>
            <a:endParaRPr lang="it-IT" dirty="0" smtClean="0"/>
          </a:p>
          <a:p>
            <a:r>
              <a:rPr lang="it-IT" dirty="0" smtClean="0"/>
              <a:t>Per </a:t>
            </a:r>
            <a:r>
              <a:rPr lang="it-IT" dirty="0"/>
              <a:t>cercare di risparmiare quanto più spazio possibile, sarà quindi assolutamente indispensabile imparare a gestire le impostazioni dello scanner settando la risoluzione a non più di 150 o 200 dpi e ricordandosi di scannerizzare (ove possibile) in bianco e nero.</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62937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client di posta elettronica</a:t>
            </a:r>
            <a:endParaRPr lang="it-IT" dirty="0"/>
          </a:p>
        </p:txBody>
      </p:sp>
      <p:sp>
        <p:nvSpPr>
          <p:cNvPr id="3" name="Segnaposto contenuto 2"/>
          <p:cNvSpPr>
            <a:spLocks noGrp="1"/>
          </p:cNvSpPr>
          <p:nvPr>
            <p:ph idx="1"/>
          </p:nvPr>
        </p:nvSpPr>
        <p:spPr>
          <a:xfrm>
            <a:off x="488373" y="1288473"/>
            <a:ext cx="11170227" cy="4752889"/>
          </a:xfrm>
        </p:spPr>
        <p:txBody>
          <a:bodyPr>
            <a:normAutofit/>
          </a:bodyPr>
          <a:lstStyle/>
          <a:p>
            <a:r>
              <a:rPr lang="it-IT" dirty="0" smtClean="0"/>
              <a:t>In </a:t>
            </a:r>
            <a:r>
              <a:rPr lang="it-IT" dirty="0"/>
              <a:t>virtù del massiccio scambio di dati e del notevole numero di ricevute che verranno recapitate al nostro indirizzo PEC, sarà assolutamente indispensabile configurare il client di posta elettronica del nostro studio legale con la posta certificata.</a:t>
            </a:r>
          </a:p>
          <a:p>
            <a:r>
              <a:rPr lang="it-IT" dirty="0" smtClean="0"/>
              <a:t>Molti </a:t>
            </a:r>
            <a:r>
              <a:rPr lang="it-IT" dirty="0"/>
              <a:t>Colleghi hanno l’abitudine di leggere la PEC unicamente tramite applicativi web, limitandosi a controllarla sporadicamente oppure all’arrivo di un messaggio di avviso sulla propria casella mail ordinaria</a:t>
            </a:r>
            <a:r>
              <a:rPr lang="it-IT" dirty="0" smtClean="0"/>
              <a:t>. Questo tipo di prassi è assolutamente da evitare.</a:t>
            </a:r>
            <a:endParaRPr lang="it-IT" dirty="0"/>
          </a:p>
          <a:p>
            <a:r>
              <a:rPr lang="it-IT" dirty="0" smtClean="0"/>
              <a:t>Oltre ad un approccio alla mail decisamente più semplice ed immediato, il client di posta ci consentirà di scaricare e di salvare sul nostro computer le ricevute delle PEC inviate.</a:t>
            </a:r>
            <a:endParaRPr lang="it-IT" dirty="0"/>
          </a:p>
          <a:p>
            <a:r>
              <a:rPr lang="it-IT" dirty="0" smtClean="0"/>
              <a:t>Detto salvataggio si rende necessario poiché in capo ai gestori </a:t>
            </a:r>
            <a:r>
              <a:rPr lang="it-IT" dirty="0"/>
              <a:t>di PEC </a:t>
            </a:r>
            <a:r>
              <a:rPr lang="it-IT" dirty="0" smtClean="0"/>
              <a:t>sussiste un obbligo di </a:t>
            </a:r>
            <a:r>
              <a:rPr lang="it-IT" dirty="0"/>
              <a:t>mantenere traccia delle operazioni (e delle ricevute) relative ad un determinato </a:t>
            </a:r>
            <a:r>
              <a:rPr lang="it-IT" dirty="0" smtClean="0"/>
              <a:t>account per soli </a:t>
            </a:r>
            <a:r>
              <a:rPr lang="it-IT" dirty="0"/>
              <a:t>30 mesi, </a:t>
            </a:r>
            <a:r>
              <a:rPr lang="it-IT" dirty="0" smtClean="0"/>
              <a:t>mentre l’obbligo di conservazione documentale di un professionista può estendersi ben oltre.</a:t>
            </a:r>
            <a:endParaRPr lang="it-IT" dirty="0"/>
          </a:p>
          <a:p>
            <a:r>
              <a:rPr lang="it-IT" dirty="0"/>
              <a:t>Proprio per tale ragione </a:t>
            </a:r>
            <a:r>
              <a:rPr lang="it-IT" dirty="0" smtClean="0"/>
              <a:t>(ed anche in </a:t>
            </a:r>
            <a:r>
              <a:rPr lang="it-IT" dirty="0"/>
              <a:t>virtù del fatto che la così detta RDAC della busta telematica attesta il deposito dell’atto) è consigliabile salvare una copia locale delle più importanti ricevute di PEC</a:t>
            </a:r>
            <a:r>
              <a:rPr lang="it-IT" dirty="0" smtClean="0"/>
              <a:t>.</a:t>
            </a:r>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20071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Normativa di riferimento</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egnaposto contenuto 2"/>
          <p:cNvSpPr txBox="1">
            <a:spLocks/>
          </p:cNvSpPr>
          <p:nvPr/>
        </p:nvSpPr>
        <p:spPr>
          <a:xfrm>
            <a:off x="677334" y="1453017"/>
            <a:ext cx="8596668" cy="388077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it-IT" dirty="0" smtClean="0"/>
          </a:p>
          <a:p>
            <a:r>
              <a:rPr lang="it-IT" dirty="0" smtClean="0"/>
              <a:t>Decreto Ministero della Giustizia n° 44 del 21 febbraio 2011</a:t>
            </a:r>
          </a:p>
          <a:p>
            <a:r>
              <a:rPr lang="it-IT" dirty="0" smtClean="0"/>
              <a:t>Provvedimento 16 aprile 2014 – Specifiche tecniche previste dall’articolo 34, comma 1 del decreto del Ministro della giustizia in data 21 febbraio 2011 n. 44, recante regolamento concernente le regole tecniche per l’adozione, nel processo civile e nel processo penale, delle tecnologie dell’informazione e della comunicazione, in attuazione dei principi previsti dal decreto legislativo 7 marzo 2005, n. 82, e successive modificazioni, ai sensi dell’articolo 4, commi 1 e 2 del decreto-legge 29 dicembre 2009, n. 193, convertito nella legge 22 febbraio 2010, n. 24. </a:t>
            </a:r>
          </a:p>
          <a:p>
            <a:r>
              <a:rPr lang="it-IT" dirty="0"/>
              <a:t>D.L. 179/2012 convertito in legge dall’art. 1 L. 17 dicembre 2012, n. </a:t>
            </a:r>
            <a:r>
              <a:rPr lang="it-IT" dirty="0" smtClean="0"/>
              <a:t>221</a:t>
            </a:r>
          </a:p>
          <a:p>
            <a:r>
              <a:rPr lang="it-IT" dirty="0" smtClean="0"/>
              <a:t>Codice delle Amministrazioni digitali - Decreto Legislativo 7 marzo 2005, n. 82</a:t>
            </a:r>
          </a:p>
          <a:p>
            <a:r>
              <a:rPr lang="it-IT" dirty="0" smtClean="0"/>
              <a:t>Decreto del Presidente del Consiglio dei Ministri 22 febbraio 2013 -  Regole tecniche in materia di generazione, apposizione e verifica delle firme elettroniche avanzate, qualificate e digitali, ai sensi degli articoli 20, comma 3, 24, comma 4, 28, comma 3, 32, comma 3, lettera b), 35, comma 2, 36, comma 2, e 71. (13A04284)</a:t>
            </a:r>
          </a:p>
          <a:p>
            <a:endParaRPr lang="it-IT" dirty="0"/>
          </a:p>
        </p:txBody>
      </p:sp>
    </p:spTree>
    <p:extLst>
      <p:ext uri="{BB962C8B-B14F-4D97-AF65-F5344CB8AC3E}">
        <p14:creationId xmlns:p14="http://schemas.microsoft.com/office/powerpoint/2010/main" val="52850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3" y="810491"/>
            <a:ext cx="10607193" cy="5230871"/>
          </a:xfrm>
        </p:spPr>
        <p:txBody>
          <a:bodyPr/>
          <a:lstStyle/>
          <a:p>
            <a:r>
              <a:rPr lang="it-IT" dirty="0" smtClean="0"/>
              <a:t>Può andar </a:t>
            </a:r>
            <a:r>
              <a:rPr lang="it-IT" dirty="0"/>
              <a:t>bene qualunque client di posta elettronica, dai classici Windows live mail, Outlook express, Windows Mail e Outlook per Windows, a Mail per </a:t>
            </a:r>
            <a:r>
              <a:rPr lang="it-IT" dirty="0" err="1"/>
              <a:t>mac</a:t>
            </a:r>
            <a:r>
              <a:rPr lang="it-IT" dirty="0"/>
              <a:t> o a </a:t>
            </a:r>
            <a:r>
              <a:rPr lang="it-IT" dirty="0" err="1" smtClean="0"/>
              <a:t>Thunderbird</a:t>
            </a:r>
            <a:r>
              <a:rPr lang="it-IT" dirty="0" smtClean="0"/>
              <a:t>.</a:t>
            </a:r>
            <a:endParaRPr lang="it-IT" dirty="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Immagine 6"/>
          <p:cNvPicPr>
            <a:picLocks noChangeAspect="1"/>
          </p:cNvPicPr>
          <p:nvPr/>
        </p:nvPicPr>
        <p:blipFill>
          <a:blip r:embed="rId2"/>
          <a:stretch>
            <a:fillRect/>
          </a:stretch>
        </p:blipFill>
        <p:spPr>
          <a:xfrm>
            <a:off x="835602" y="1838757"/>
            <a:ext cx="1771650" cy="1704975"/>
          </a:xfrm>
          <a:prstGeom prst="rect">
            <a:avLst/>
          </a:prstGeom>
        </p:spPr>
      </p:pic>
      <p:pic>
        <p:nvPicPr>
          <p:cNvPr id="9" name="Immagine 8"/>
          <p:cNvPicPr>
            <a:picLocks noChangeAspect="1"/>
          </p:cNvPicPr>
          <p:nvPr/>
        </p:nvPicPr>
        <p:blipFill>
          <a:blip r:embed="rId3"/>
          <a:stretch>
            <a:fillRect/>
          </a:stretch>
        </p:blipFill>
        <p:spPr>
          <a:xfrm>
            <a:off x="3352029" y="1682851"/>
            <a:ext cx="2628900" cy="1743075"/>
          </a:xfrm>
          <a:prstGeom prst="rect">
            <a:avLst/>
          </a:prstGeom>
        </p:spPr>
      </p:pic>
      <p:pic>
        <p:nvPicPr>
          <p:cNvPr id="11" name="Immagine 10"/>
          <p:cNvPicPr>
            <a:picLocks noChangeAspect="1"/>
          </p:cNvPicPr>
          <p:nvPr/>
        </p:nvPicPr>
        <p:blipFill>
          <a:blip r:embed="rId4"/>
          <a:stretch>
            <a:fillRect/>
          </a:stretch>
        </p:blipFill>
        <p:spPr>
          <a:xfrm>
            <a:off x="7103532" y="1682851"/>
            <a:ext cx="1828800" cy="1828800"/>
          </a:xfrm>
          <a:prstGeom prst="rect">
            <a:avLst/>
          </a:prstGeom>
        </p:spPr>
      </p:pic>
      <p:pic>
        <p:nvPicPr>
          <p:cNvPr id="13" name="Immagine 12"/>
          <p:cNvPicPr>
            <a:picLocks noChangeAspect="1"/>
          </p:cNvPicPr>
          <p:nvPr/>
        </p:nvPicPr>
        <p:blipFill>
          <a:blip r:embed="rId5"/>
          <a:stretch>
            <a:fillRect/>
          </a:stretch>
        </p:blipFill>
        <p:spPr>
          <a:xfrm>
            <a:off x="724332" y="3976688"/>
            <a:ext cx="2181225" cy="1647825"/>
          </a:xfrm>
          <a:prstGeom prst="rect">
            <a:avLst/>
          </a:prstGeom>
        </p:spPr>
      </p:pic>
      <p:pic>
        <p:nvPicPr>
          <p:cNvPr id="4106" name="Picture 10" descr="https://encrypted-tbn0.gstatic.com/images?q=tbn:ANd9GcScpoUb_5rt9FxmCTB4z6jstE6GAH3TawXVr0zHR4bUVeE8lR2lQ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4916" y="36620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2.gstatic.com/images?q=tbn:ANd9GcTYfw4NNpqVO6eJNqCHHQXXliWkCrkbg_ecJUT3ojGYaekzOuDt4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332" y="38481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password</a:t>
            </a:r>
            <a:endParaRPr lang="it-IT" dirty="0"/>
          </a:p>
        </p:txBody>
      </p:sp>
      <p:sp>
        <p:nvSpPr>
          <p:cNvPr id="3" name="Segnaposto contenuto 2"/>
          <p:cNvSpPr>
            <a:spLocks noGrp="1"/>
          </p:cNvSpPr>
          <p:nvPr>
            <p:ph idx="1"/>
          </p:nvPr>
        </p:nvSpPr>
        <p:spPr>
          <a:xfrm>
            <a:off x="602673" y="1194955"/>
            <a:ext cx="10650682" cy="4846407"/>
          </a:xfrm>
        </p:spPr>
        <p:txBody>
          <a:bodyPr>
            <a:normAutofit/>
          </a:bodyPr>
          <a:lstStyle/>
          <a:p>
            <a:r>
              <a:rPr lang="it-IT" dirty="0"/>
              <a:t>Con il progressivo aumento della tecnologia e di servizi fruibili attraverso internet, si sono moltiplicate a dismisura le password ed i pin che dobbiamo ricordare.</a:t>
            </a:r>
          </a:p>
          <a:p>
            <a:r>
              <a:rPr lang="it-IT" dirty="0" smtClean="0"/>
              <a:t>Proprio </a:t>
            </a:r>
            <a:r>
              <a:rPr lang="it-IT" dirty="0"/>
              <a:t>in virtù del grande numero di password assegnate ad ognuno di noi, molti Colleghi </a:t>
            </a:r>
            <a:r>
              <a:rPr lang="it-IT" dirty="0" smtClean="0"/>
              <a:t>hanno fatto </a:t>
            </a:r>
            <a:r>
              <a:rPr lang="it-IT" dirty="0"/>
              <a:t>ricorso a parole chiave piuttosto semplici, quali il nome di un parente o del proprio animale domestico, oppure al proprio codice fiscale.</a:t>
            </a:r>
          </a:p>
          <a:p>
            <a:r>
              <a:rPr lang="it-IT" dirty="0" smtClean="0"/>
              <a:t>Questo </a:t>
            </a:r>
            <a:r>
              <a:rPr lang="it-IT" dirty="0"/>
              <a:t>tipo di prassi, come anche quella di scrivere su foglietti ed agende le password da ricordare, sono assolutamente da evitare, soprattutto per il pin della firma digitale e per la password della PEC.</a:t>
            </a:r>
          </a:p>
          <a:p>
            <a:r>
              <a:rPr lang="it-IT" dirty="0" smtClean="0"/>
              <a:t>A </a:t>
            </a:r>
            <a:r>
              <a:rPr lang="it-IT" dirty="0"/>
              <a:t>tal proposito ricordo a tutti che una password degna di questo nome dovrebbe avere – come minimo – le seguenti caratteristiche:</a:t>
            </a:r>
          </a:p>
          <a:p>
            <a:r>
              <a:rPr lang="it-IT" dirty="0" smtClean="0"/>
              <a:t>a</a:t>
            </a:r>
            <a:r>
              <a:rPr lang="it-IT" dirty="0"/>
              <a:t>)      Almeno otto caratteri</a:t>
            </a:r>
          </a:p>
          <a:p>
            <a:r>
              <a:rPr lang="it-IT" dirty="0"/>
              <a:t>b)      Lettere maiuscole e minuscole</a:t>
            </a:r>
          </a:p>
          <a:p>
            <a:r>
              <a:rPr lang="it-IT" dirty="0"/>
              <a:t>c)      </a:t>
            </a:r>
            <a:r>
              <a:rPr lang="it-IT" dirty="0" smtClean="0"/>
              <a:t>Numeri</a:t>
            </a:r>
            <a:endParaRPr lang="it-IT" dirty="0"/>
          </a:p>
          <a:p>
            <a:r>
              <a:rPr lang="it-IT" dirty="0"/>
              <a:t>d)      Almeno un simbolo</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123" name="Picture 3" descr="https://encrypted-tbn2.gstatic.com/images?q=tbn:ANd9GcSNvm4rTLz1tk6W2xEiOdu0m9rLWD1haksYPtBTZZOFUekGnD3v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403" y="4654521"/>
            <a:ext cx="1619112" cy="156940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3"/>
          <a:stretch>
            <a:fillRect/>
          </a:stretch>
        </p:blipFill>
        <p:spPr>
          <a:xfrm>
            <a:off x="10566016" y="192665"/>
            <a:ext cx="1524000" cy="1419225"/>
          </a:xfrm>
          <a:prstGeom prst="rect">
            <a:avLst/>
          </a:prstGeom>
        </p:spPr>
      </p:pic>
    </p:spTree>
    <p:extLst>
      <p:ext uri="{BB962C8B-B14F-4D97-AF65-F5344CB8AC3E}">
        <p14:creationId xmlns:p14="http://schemas.microsoft.com/office/powerpoint/2010/main" val="3502262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Backup</a:t>
            </a:r>
            <a:endParaRPr lang="it-IT" dirty="0"/>
          </a:p>
        </p:txBody>
      </p:sp>
      <p:sp>
        <p:nvSpPr>
          <p:cNvPr id="3" name="Segnaposto contenuto 2"/>
          <p:cNvSpPr>
            <a:spLocks noGrp="1"/>
          </p:cNvSpPr>
          <p:nvPr>
            <p:ph idx="1"/>
          </p:nvPr>
        </p:nvSpPr>
        <p:spPr>
          <a:xfrm>
            <a:off x="249382" y="1236519"/>
            <a:ext cx="11502736" cy="4804844"/>
          </a:xfrm>
        </p:spPr>
        <p:txBody>
          <a:bodyPr>
            <a:normAutofit/>
          </a:bodyPr>
          <a:lstStyle/>
          <a:p>
            <a:r>
              <a:rPr lang="it-IT" dirty="0"/>
              <a:t>Come abbiamo visto ai punti 1 e 2 la quantità di dati che i nostri computer immagazzineranno a partire dal prossimo 30 giungo aumenterà a livello </a:t>
            </a:r>
            <a:r>
              <a:rPr lang="it-IT" dirty="0" smtClean="0"/>
              <a:t>esponenziale ed è quasi </a:t>
            </a:r>
            <a:r>
              <a:rPr lang="it-IT" dirty="0"/>
              <a:t>scontato sottolineare che, se l’hard disk del nostro pc o del nostro server di studio ci abbandonasse all’improvviso, potremmo dover dire addio ad interi fascicoli e a mesi se non anni di lavoro.</a:t>
            </a:r>
          </a:p>
          <a:p>
            <a:endParaRPr lang="it-IT" dirty="0"/>
          </a:p>
          <a:p>
            <a:r>
              <a:rPr lang="it-IT" dirty="0"/>
              <a:t>A)     Il più semplice è certamente il classico hard disk esterno, sul quale </a:t>
            </a:r>
            <a:r>
              <a:rPr lang="it-IT" dirty="0" smtClean="0"/>
              <a:t>il professionista – </a:t>
            </a:r>
            <a:r>
              <a:rPr lang="it-IT" dirty="0"/>
              <a:t>manualmente o in modo automatico se munito di software specifici – salverà una copia dei dati relativi al proprio studio legale. Questo sistema, certamente semplice ed intuitivo, presta però il fianco alla fragilità dei supporti di archiviazione che, come ogni altro prodotto elettronico, sono soggetti a guasti più o meno importanti.</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8" name="Immagine 7"/>
          <p:cNvPicPr>
            <a:picLocks noChangeAspect="1"/>
          </p:cNvPicPr>
          <p:nvPr/>
        </p:nvPicPr>
        <p:blipFill>
          <a:blip r:embed="rId2"/>
          <a:stretch>
            <a:fillRect/>
          </a:stretch>
        </p:blipFill>
        <p:spPr>
          <a:xfrm>
            <a:off x="3706644" y="4048286"/>
            <a:ext cx="3696254" cy="1993078"/>
          </a:xfrm>
          <a:prstGeom prst="rect">
            <a:avLst/>
          </a:prstGeom>
        </p:spPr>
      </p:pic>
    </p:spTree>
    <p:extLst>
      <p:ext uri="{BB962C8B-B14F-4D97-AF65-F5344CB8AC3E}">
        <p14:creationId xmlns:p14="http://schemas.microsoft.com/office/powerpoint/2010/main" val="36644510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3" y="768927"/>
            <a:ext cx="9942175" cy="5272435"/>
          </a:xfrm>
        </p:spPr>
        <p:txBody>
          <a:bodyPr>
            <a:normAutofit/>
          </a:bodyPr>
          <a:lstStyle/>
          <a:p>
            <a:r>
              <a:rPr lang="it-IT" dirty="0"/>
              <a:t>B)    Allo stesso livello di sicurezza possiamo poi trovare il salvataggio di dati su supporto esterno “consumabile” (cassette zip, cd, dvd </a:t>
            </a:r>
            <a:r>
              <a:rPr lang="it-IT" dirty="0" err="1"/>
              <a:t>etc</a:t>
            </a:r>
            <a:r>
              <a:rPr lang="it-IT" dirty="0"/>
              <a:t>….) a cui possono essere mosse le medesime eccezione di cui al punto precedente, con l’aggiunta di una generale scarsa capacità dei supporti esterni se confrontata con quella garantita da un hard disk esterno.</a:t>
            </a:r>
          </a:p>
          <a:p>
            <a:endParaRPr lang="it-IT" dirty="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170" name="Picture 2" descr="https://encrypted-tbn2.gstatic.com/images?q=tbn:ANd9GcRAZUq79lqyfW0a51RlH0gVL1Od2ZBZRSPcarbC3MUFmoBrrm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2357463"/>
            <a:ext cx="4926733" cy="330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622014"/>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852055"/>
            <a:ext cx="10846184" cy="5189307"/>
          </a:xfrm>
        </p:spPr>
        <p:txBody>
          <a:bodyPr>
            <a:normAutofit/>
          </a:bodyPr>
          <a:lstStyle/>
          <a:p>
            <a:r>
              <a:rPr lang="it-IT" dirty="0"/>
              <a:t>C)     Ad un livello di sicurezza superiore si attestano i sistemi di archiviazione basati su server ad hard disk multipli. Cercando di spiegare in modo semplice il funzionamento di questi sistemi, basti dire che non solo altro che computer centrali che immagazzinano tutti i dati della nostra rete e che, invece di salvarli su un unico hard disk presente all’interno del server stesso, li aggiornano in “</a:t>
            </a:r>
            <a:r>
              <a:rPr lang="it-IT" dirty="0" err="1"/>
              <a:t>mirror</a:t>
            </a:r>
            <a:r>
              <a:rPr lang="it-IT" dirty="0"/>
              <a:t>” su almeno due supporti magnetici contemporaneamente, così da garantire – in caso di rottura – l’integrità dei dati su almeno uno dei due dischi. Spesso questi sistemi prevedono anche la possibilità di un salvataggio dati esterno di cui ai precedenti punti A) o B), in modo da scongiurare la possibilità di un crash totale del sistema e – quindi – di entrambi i dischi magnetici.</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7" name="Immagine 6"/>
          <p:cNvPicPr>
            <a:picLocks noChangeAspect="1"/>
          </p:cNvPicPr>
          <p:nvPr/>
        </p:nvPicPr>
        <p:blipFill>
          <a:blip r:embed="rId2"/>
          <a:stretch>
            <a:fillRect/>
          </a:stretch>
        </p:blipFill>
        <p:spPr>
          <a:xfrm>
            <a:off x="3624744" y="3057148"/>
            <a:ext cx="3350202" cy="2984214"/>
          </a:xfrm>
          <a:prstGeom prst="rect">
            <a:avLst/>
          </a:prstGeom>
        </p:spPr>
      </p:pic>
    </p:spTree>
    <p:extLst>
      <p:ext uri="{BB962C8B-B14F-4D97-AF65-F5344CB8AC3E}">
        <p14:creationId xmlns:p14="http://schemas.microsoft.com/office/powerpoint/2010/main" val="273181976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779319"/>
            <a:ext cx="11137130" cy="5262044"/>
          </a:xfrm>
        </p:spPr>
        <p:txBody>
          <a:bodyPr>
            <a:normAutofit/>
          </a:bodyPr>
          <a:lstStyle/>
          <a:p>
            <a:r>
              <a:rPr lang="it-IT" dirty="0"/>
              <a:t>D)   </a:t>
            </a:r>
            <a:r>
              <a:rPr lang="it-IT" dirty="0" smtClean="0"/>
              <a:t> C’è poi </a:t>
            </a:r>
            <a:r>
              <a:rPr lang="it-IT" dirty="0"/>
              <a:t>il c.d. “</a:t>
            </a:r>
            <a:r>
              <a:rPr lang="it-IT" dirty="0" err="1"/>
              <a:t>cloud</a:t>
            </a:r>
            <a:r>
              <a:rPr lang="it-IT" dirty="0"/>
              <a:t>”, ossia un servizio di archiviazione dati esterno che funziona attraverso il web. Questo sistema permette di caricare sui server dell’azienda che fornisce il servizio (solitamente server altamente tecnologici con sistemi di backup costanti e sistemi di sicurezza all’avanguardia) tutti i dati presenti sul nostro pc di studio, rendendoli – oltretutto – sempre accessibili da qualsiasi supporto connesso alla rete internet. Unica pecca di un sistema solido e indubbiamente comodo come questo è la possibile vulnerabilità dei dati ad attacchi hacker, rischio che – benché remoto – non è del tutto eliminabile. In virtù di questo tipo di pericolo latente è consigliabile utilizzare un servizio </a:t>
            </a:r>
            <a:r>
              <a:rPr lang="it-IT" dirty="0" err="1"/>
              <a:t>cloud</a:t>
            </a:r>
            <a:r>
              <a:rPr lang="it-IT" dirty="0"/>
              <a:t> che operi una crittografazione dei dati al momento dell'archiviazione; questo permetterà di evitare problematiche relative alla privacy ed alla diffusione di dati sensibili anche in caso di attacchi hacker.</a:t>
            </a:r>
          </a:p>
          <a:p>
            <a:r>
              <a:rPr lang="it-IT" dirty="0" smtClean="0"/>
              <a:t>I </a:t>
            </a:r>
            <a:r>
              <a:rPr lang="it-IT" dirty="0"/>
              <a:t>sistemi più conosciuti sono certamente </a:t>
            </a:r>
            <a:r>
              <a:rPr lang="it-IT" dirty="0" err="1"/>
              <a:t>Skydrive</a:t>
            </a:r>
            <a:r>
              <a:rPr lang="it-IT" dirty="0"/>
              <a:t>, </a:t>
            </a:r>
            <a:r>
              <a:rPr lang="it-IT" dirty="0" err="1"/>
              <a:t>Googledrive</a:t>
            </a:r>
            <a:r>
              <a:rPr lang="it-IT" dirty="0"/>
              <a:t>, </a:t>
            </a:r>
            <a:r>
              <a:rPr lang="it-IT" dirty="0" err="1"/>
              <a:t>Icloud</a:t>
            </a:r>
            <a:r>
              <a:rPr lang="it-IT" dirty="0"/>
              <a:t>, </a:t>
            </a:r>
            <a:r>
              <a:rPr lang="it-IT" dirty="0" err="1"/>
              <a:t>Dropbox</a:t>
            </a:r>
            <a:r>
              <a:rPr lang="it-IT" dirty="0"/>
              <a:t>, </a:t>
            </a:r>
            <a:r>
              <a:rPr lang="it-IT" dirty="0" err="1" smtClean="0"/>
              <a:t>SpiderOak</a:t>
            </a:r>
            <a:r>
              <a:rPr lang="it-IT" dirty="0" smtClean="0"/>
              <a:t> e </a:t>
            </a:r>
            <a:r>
              <a:rPr lang="it-IT" dirty="0" err="1" smtClean="0"/>
              <a:t>Wuala</a:t>
            </a:r>
            <a:r>
              <a:rPr lang="it-IT" dirty="0" smtClean="0"/>
              <a:t>; </a:t>
            </a:r>
            <a:r>
              <a:rPr lang="it-IT" dirty="0"/>
              <a:t>preciso che solo </a:t>
            </a:r>
            <a:r>
              <a:rPr lang="it-IT" dirty="0" smtClean="0"/>
              <a:t>gli ultimi due supportano </a:t>
            </a:r>
            <a:r>
              <a:rPr lang="it-IT" dirty="0" err="1"/>
              <a:t>nativamente</a:t>
            </a:r>
            <a:r>
              <a:rPr lang="it-IT" dirty="0"/>
              <a:t> la crittografazione dei file al momento dell'upload.</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Immagine 5"/>
          <p:cNvPicPr>
            <a:picLocks noChangeAspect="1"/>
          </p:cNvPicPr>
          <p:nvPr/>
        </p:nvPicPr>
        <p:blipFill>
          <a:blip r:embed="rId2"/>
          <a:stretch>
            <a:fillRect/>
          </a:stretch>
        </p:blipFill>
        <p:spPr>
          <a:xfrm>
            <a:off x="3272049" y="3953975"/>
            <a:ext cx="3702897" cy="2661544"/>
          </a:xfrm>
          <a:prstGeom prst="rect">
            <a:avLst/>
          </a:prstGeom>
        </p:spPr>
      </p:pic>
    </p:spTree>
    <p:extLst>
      <p:ext uri="{BB962C8B-B14F-4D97-AF65-F5344CB8AC3E}">
        <p14:creationId xmlns:p14="http://schemas.microsoft.com/office/powerpoint/2010/main" val="20336542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Formato degli atti e deposito</a:t>
            </a:r>
            <a:br>
              <a:rPr lang="it-IT" dirty="0"/>
            </a:br>
            <a:endParaRPr lang="it-IT" dirty="0"/>
          </a:p>
        </p:txBody>
      </p:sp>
      <p:sp>
        <p:nvSpPr>
          <p:cNvPr id="3" name="Segnaposto contenuto 2"/>
          <p:cNvSpPr>
            <a:spLocks noGrp="1"/>
          </p:cNvSpPr>
          <p:nvPr>
            <p:ph idx="1"/>
          </p:nvPr>
        </p:nvSpPr>
        <p:spPr>
          <a:xfrm>
            <a:off x="677333" y="1444337"/>
            <a:ext cx="9443411" cy="4597026"/>
          </a:xfrm>
        </p:spPr>
        <p:txBody>
          <a:bodyPr>
            <a:normAutofit fontScale="92500" lnSpcReduction="10000"/>
          </a:bodyPr>
          <a:lstStyle/>
          <a:p>
            <a:r>
              <a:rPr lang="it-IT" dirty="0" smtClean="0"/>
              <a:t>A </a:t>
            </a:r>
            <a:r>
              <a:rPr lang="it-IT" dirty="0"/>
              <a:t>decorrere dal </a:t>
            </a:r>
            <a:r>
              <a:rPr lang="it-IT" dirty="0" smtClean="0"/>
              <a:t>30 </a:t>
            </a:r>
            <a:r>
              <a:rPr lang="it-IT" dirty="0"/>
              <a:t>giugno 2014 a decorrere dal 30 giugno 2014 nei procedimenti civili, contenziosi o di volontaria giurisdizione, innanzi al tribunale, il deposito degli atti processuali e dei documenti da parte dei difensori delle parti precedentemente costituite ha luogo esclusivamente con modalità telematiche, nel rispetto della normativa anche regolamentare concernente la sottoscrizione, la trasmissione e la ricezione dei documenti informatici. </a:t>
            </a:r>
            <a:r>
              <a:rPr lang="it-IT" b="1" u="sng" dirty="0"/>
              <a:t>Allo stesso modo si procede per il deposito degli atti e dei documenti da parte dei soggetti nominati o delegati dall'autorità giudiziaria. Le parti provvedono, con le modalità di cui al presente comma, a depositare gli atti e i documenti provenienti dai soggetti da esse </a:t>
            </a:r>
            <a:r>
              <a:rPr lang="it-IT" b="1" u="sng" dirty="0" smtClean="0"/>
              <a:t>nominati.</a:t>
            </a:r>
          </a:p>
          <a:p>
            <a:r>
              <a:rPr lang="it-IT" dirty="0" smtClean="0"/>
              <a:t>Al </a:t>
            </a:r>
            <a:r>
              <a:rPr lang="it-IT" dirty="0"/>
              <a:t>fine di perfezionare il deposito dovrà essere elaborata, </a:t>
            </a:r>
            <a:r>
              <a:rPr lang="it-IT" dirty="0" smtClean="0"/>
              <a:t>dal professionista, </a:t>
            </a:r>
            <a:r>
              <a:rPr lang="it-IT" dirty="0"/>
              <a:t>una busta crittografata da allegare ad un messaggio di posta elettronica certificata e da inviarsi all’indirizzo di posta certificata del Tribunale di riferimento.</a:t>
            </a:r>
          </a:p>
          <a:p>
            <a:r>
              <a:rPr lang="it-IT" dirty="0"/>
              <a:t>Per realizzare la busta </a:t>
            </a:r>
            <a:r>
              <a:rPr lang="it-IT" i="1" dirty="0"/>
              <a:t>de quo</a:t>
            </a:r>
            <a:r>
              <a:rPr lang="it-IT" dirty="0"/>
              <a:t> esistono diverse tipologie di software creati appositamente, alcuni gratuiti ed altri a pagamento.</a:t>
            </a:r>
          </a:p>
          <a:p>
            <a:r>
              <a:rPr lang="it-IT" dirty="0"/>
              <a:t>La Regione Toscana, tramite il proprio PDA (Punto di Accesso) mette a disposizione gratuitamente un software denominato SLPCT, che consente l’elaborazione della busta digitale crittografata.</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387496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427" y="297873"/>
            <a:ext cx="11398828" cy="938645"/>
          </a:xfrm>
        </p:spPr>
        <p:txBody>
          <a:bodyPr>
            <a:normAutofit fontScale="90000"/>
          </a:bodyPr>
          <a:lstStyle/>
          <a:p>
            <a:r>
              <a:rPr lang="it-IT" sz="4000" b="1" i="1" u="sng" dirty="0" smtClean="0"/>
              <a:t>Le tre fasi della creazione della busta telematica</a:t>
            </a:r>
            <a:r>
              <a:rPr lang="it-IT" dirty="0" smtClean="0"/>
              <a:t/>
            </a:r>
            <a:br>
              <a:rPr lang="it-IT" dirty="0" smtClean="0"/>
            </a:br>
            <a:r>
              <a:rPr lang="it-IT" dirty="0" smtClean="0"/>
              <a:t/>
            </a:r>
            <a:br>
              <a:rPr lang="it-IT" dirty="0" smtClean="0"/>
            </a:br>
            <a:r>
              <a:rPr lang="it-IT" sz="2800" b="1" u="sng" dirty="0" smtClean="0">
                <a:solidFill>
                  <a:schemeClr val="accent2">
                    <a:lumMod val="50000"/>
                  </a:schemeClr>
                </a:solidFill>
              </a:rPr>
              <a:t>1 La preparazione</a:t>
            </a:r>
            <a:endParaRPr lang="it-IT" sz="2800" b="1" u="sng" dirty="0">
              <a:solidFill>
                <a:schemeClr val="accent2">
                  <a:lumMod val="50000"/>
                </a:schemeClr>
              </a:solidFill>
            </a:endParaRPr>
          </a:p>
        </p:txBody>
      </p:sp>
      <p:sp>
        <p:nvSpPr>
          <p:cNvPr id="3" name="Segnaposto contenuto 2"/>
          <p:cNvSpPr>
            <a:spLocks noGrp="1"/>
          </p:cNvSpPr>
          <p:nvPr>
            <p:ph idx="1"/>
          </p:nvPr>
        </p:nvSpPr>
        <p:spPr>
          <a:xfrm>
            <a:off x="448734" y="2412134"/>
            <a:ext cx="9744748" cy="4212562"/>
          </a:xfrm>
        </p:spPr>
        <p:txBody>
          <a:bodyPr>
            <a:normAutofit/>
          </a:bodyPr>
          <a:lstStyle/>
          <a:p>
            <a:r>
              <a:rPr lang="it-IT" dirty="0"/>
              <a:t>Preliminarmente ad ogni altra attività dovremo necessariamente procedere alla preparazione dei file da inserire all'interno della busta </a:t>
            </a:r>
            <a:r>
              <a:rPr lang="it-IT" dirty="0" smtClean="0"/>
              <a:t>telematica. Detti </a:t>
            </a:r>
            <a:r>
              <a:rPr lang="it-IT" dirty="0"/>
              <a:t>file </a:t>
            </a:r>
            <a:r>
              <a:rPr lang="it-IT" dirty="0" smtClean="0"/>
              <a:t>varieranno al </a:t>
            </a:r>
            <a:r>
              <a:rPr lang="it-IT" dirty="0"/>
              <a:t>variare della tipologia di atto da depositarsi</a:t>
            </a:r>
            <a:r>
              <a:rPr lang="it-IT" dirty="0" smtClean="0"/>
              <a:t>.</a:t>
            </a:r>
          </a:p>
          <a:p>
            <a:endParaRPr lang="it-IT" dirty="0" smtClean="0"/>
          </a:p>
          <a:p>
            <a:r>
              <a:rPr lang="it-IT" dirty="0" smtClean="0"/>
              <a:t>Provvederemo quindi a preparare il file «atto», ossia il file della perizia, nonché tutti i relativi allegati (nativi digitali oppure scannerizzati)</a:t>
            </a:r>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274427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Formato </a:t>
            </a:r>
            <a:r>
              <a:rPr lang="it-IT" i="1" dirty="0" smtClean="0"/>
              <a:t>dell’atto</a:t>
            </a:r>
            <a:endParaRPr lang="it-IT" dirty="0"/>
          </a:p>
        </p:txBody>
      </p:sp>
      <p:sp>
        <p:nvSpPr>
          <p:cNvPr id="3" name="Segnaposto contenuto 2"/>
          <p:cNvSpPr>
            <a:spLocks noGrp="1"/>
          </p:cNvSpPr>
          <p:nvPr>
            <p:ph idx="1"/>
          </p:nvPr>
        </p:nvSpPr>
        <p:spPr>
          <a:xfrm>
            <a:off x="781243" y="1326524"/>
            <a:ext cx="9265156" cy="4714838"/>
          </a:xfrm>
        </p:spPr>
        <p:txBody>
          <a:bodyPr>
            <a:normAutofit fontScale="85000" lnSpcReduction="20000"/>
          </a:bodyPr>
          <a:lstStyle/>
          <a:p>
            <a:pPr lvl="0"/>
            <a:r>
              <a:rPr lang="it-IT" i="1" dirty="0" smtClean="0"/>
              <a:t>1. L'atto </a:t>
            </a:r>
            <a:r>
              <a:rPr lang="it-IT" i="1" dirty="0"/>
              <a:t>del processo in forma di documento informatico, da depositare telematicamente all'ufficio giudiziario, rispetta i seguenti </a:t>
            </a:r>
            <a:r>
              <a:rPr lang="it-IT" i="1" dirty="0" smtClean="0"/>
              <a:t>requisiti:</a:t>
            </a:r>
          </a:p>
          <a:p>
            <a:pPr lvl="0"/>
            <a:r>
              <a:rPr lang="it-IT" i="1" dirty="0" smtClean="0"/>
              <a:t>a) è </a:t>
            </a:r>
            <a:r>
              <a:rPr lang="it-IT" i="1" dirty="0"/>
              <a:t>in formato </a:t>
            </a:r>
            <a:r>
              <a:rPr lang="it-IT" i="1" dirty="0" smtClean="0"/>
              <a:t>PDF;</a:t>
            </a:r>
          </a:p>
          <a:p>
            <a:pPr lvl="0"/>
            <a:r>
              <a:rPr lang="it-IT" i="1" dirty="0" smtClean="0"/>
              <a:t>b) è </a:t>
            </a:r>
            <a:r>
              <a:rPr lang="it-IT" i="1" dirty="0"/>
              <a:t>privo di elementi </a:t>
            </a:r>
            <a:r>
              <a:rPr lang="it-IT" i="1" dirty="0" smtClean="0"/>
              <a:t>attivi;</a:t>
            </a:r>
          </a:p>
          <a:p>
            <a:pPr lvl="0"/>
            <a:r>
              <a:rPr lang="it-IT" i="1" dirty="0" smtClean="0"/>
              <a:t>c) è </a:t>
            </a:r>
            <a:r>
              <a:rPr lang="it-IT" i="1" dirty="0"/>
              <a:t>ottenuto da una trasformazione di un documento testuale, senza restrizioni per le operazioni di selezione e copia di parti; non è pertanto ammessa la scansione di </a:t>
            </a:r>
            <a:r>
              <a:rPr lang="it-IT" i="1" dirty="0" smtClean="0"/>
              <a:t>immagini;</a:t>
            </a:r>
          </a:p>
          <a:p>
            <a:pPr lvl="0"/>
            <a:r>
              <a:rPr lang="it-IT" i="1" dirty="0" smtClean="0"/>
              <a:t>d) è </a:t>
            </a:r>
            <a:r>
              <a:rPr lang="it-IT" i="1" dirty="0"/>
              <a:t>sottoscritto con firma digitale o firma elettronica qualificata esterna secondo la struttura riportata ai commi </a:t>
            </a:r>
            <a:r>
              <a:rPr lang="it-IT" i="1" dirty="0" smtClean="0"/>
              <a:t>seguenti;</a:t>
            </a:r>
          </a:p>
          <a:p>
            <a:pPr lvl="0"/>
            <a:r>
              <a:rPr lang="it-IT" i="1" dirty="0" smtClean="0"/>
              <a:t>e) è </a:t>
            </a:r>
            <a:r>
              <a:rPr lang="it-IT" i="1" dirty="0"/>
              <a:t>corredato da un file in formato XML, che contiene le informazioni strutturate nonché tutte le informazioni della nota di iscrizione a ruolo, e che rispetta gli XSD riportati nell'Allegato 5; esso è denominato DatiAtto.xml ed è sottoscritto con firma digitale o firma elettronica </a:t>
            </a:r>
            <a:r>
              <a:rPr lang="it-IT" i="1" dirty="0" smtClean="0"/>
              <a:t>qualificata.</a:t>
            </a:r>
          </a:p>
          <a:p>
            <a:pPr lvl="0"/>
            <a:r>
              <a:rPr lang="it-IT" i="1" dirty="0" smtClean="0"/>
              <a:t>2. La </a:t>
            </a:r>
            <a:r>
              <a:rPr lang="it-IT" i="1" dirty="0"/>
              <a:t>struttura del documento firmato è </a:t>
            </a:r>
            <a:r>
              <a:rPr lang="it-IT" i="1" dirty="0" err="1"/>
              <a:t>PAdES</a:t>
            </a:r>
            <a:r>
              <a:rPr lang="it-IT" i="1" dirty="0"/>
              <a:t>-BES (o </a:t>
            </a:r>
            <a:r>
              <a:rPr lang="it-IT" i="1" dirty="0" err="1"/>
              <a:t>PAdES</a:t>
            </a:r>
            <a:r>
              <a:rPr lang="it-IT" i="1" dirty="0"/>
              <a:t> Part 3) o </a:t>
            </a:r>
            <a:r>
              <a:rPr lang="it-IT" i="1" dirty="0" err="1"/>
              <a:t>CAdES</a:t>
            </a:r>
            <a:r>
              <a:rPr lang="it-IT" i="1" dirty="0"/>
              <a:t>-BES; il certificato di firma è inserito nella busta crittografica; è fatto divieto di inserire nella busta crittografica le informazioni di revoca riguardanti il certificato del firmatario. La modalità di apposizione della firma digitale o della firma elettronica qualificata è del tipo "firme multiple indipendenti" o parallele, e prevede che uno o più soggetti firmino, ognuno con la propria chiave privata, lo stesso documento (o contenuto della busta). L'ordine di apposizione delle firme dei firmatari non è significativo e un'alterazione dell'ordinamento delle firme non pregiudica la validità della busta crittografica; nel caso del formato </a:t>
            </a:r>
            <a:r>
              <a:rPr lang="it-IT" i="1" dirty="0" err="1"/>
              <a:t>CAdES</a:t>
            </a:r>
            <a:r>
              <a:rPr lang="it-IT" i="1" dirty="0"/>
              <a:t> il file generato si presenta con un'unica estensione p7m. Il meccanismo qui descritto è valido sia per l'apposizione di una firma singola che per l'apposizione di firme multiple.</a:t>
            </a:r>
          </a:p>
          <a:p>
            <a:pPr marL="0" indent="0">
              <a:buNone/>
            </a:pPr>
            <a:endParaRPr lang="it-IT" dirty="0"/>
          </a:p>
        </p:txBody>
      </p:sp>
      <p:sp>
        <p:nvSpPr>
          <p:cNvPr id="4" name="Segnaposto piè di pagina 3"/>
          <p:cNvSpPr>
            <a:spLocks noGrp="1"/>
          </p:cNvSpPr>
          <p:nvPr>
            <p:ph type="ftr" sz="quarter" idx="11"/>
          </p:nvPr>
        </p:nvSpPr>
        <p:spPr/>
        <p:txBody>
          <a:bodyPr/>
          <a:lstStyle/>
          <a:p>
            <a:r>
              <a:rPr lang="pl-PL" smtClean="0">
                <a:solidFill>
                  <a:prstClr val="black">
                    <a:tint val="75000"/>
                  </a:prstClr>
                </a:solidFill>
              </a:rPr>
              <a:t>Avv. Luca Sileni - Cc- By - Sa- Nc 3.0</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7F1E4F-1CFF-5643-939E-217C01CDF565}" type="slidenum">
              <a:rPr lang="en-US" smtClean="0">
                <a:solidFill>
                  <a:srgbClr val="90C226"/>
                </a:solidFill>
              </a:rPr>
              <a:pPr/>
              <a:t>28</a:t>
            </a:fld>
            <a:endParaRPr lang="en-US" dirty="0">
              <a:solidFill>
                <a:srgbClr val="90C226"/>
              </a:solidFill>
            </a:endParaRPr>
          </a:p>
        </p:txBody>
      </p:sp>
    </p:spTree>
    <p:extLst>
      <p:ext uri="{BB962C8B-B14F-4D97-AF65-F5344CB8AC3E}">
        <p14:creationId xmlns:p14="http://schemas.microsoft.com/office/powerpoint/2010/main" val="3236766975"/>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3" y="955963"/>
            <a:ext cx="9069339" cy="5085399"/>
          </a:xfrm>
        </p:spPr>
        <p:txBody>
          <a:bodyPr/>
          <a:lstStyle/>
          <a:p>
            <a:r>
              <a:rPr lang="it-IT" dirty="0"/>
              <a:t>In primis dovremo procedere alla redazione </a:t>
            </a:r>
            <a:r>
              <a:rPr lang="it-IT" dirty="0" smtClean="0"/>
              <a:t>della perizia sul programma </a:t>
            </a:r>
            <a:r>
              <a:rPr lang="it-IT" dirty="0"/>
              <a:t>di elaborazione testi (Word, Open Office, Libre Office… </a:t>
            </a:r>
            <a:r>
              <a:rPr lang="it-IT" dirty="0" err="1"/>
              <a:t>etc</a:t>
            </a:r>
            <a:r>
              <a:rPr lang="it-IT" dirty="0"/>
              <a:t>…), e poi salvare una copia del file in formato PDF.</a:t>
            </a:r>
          </a:p>
          <a:p>
            <a:r>
              <a:rPr lang="it-IT" dirty="0"/>
              <a:t>Attenzione, </a:t>
            </a:r>
            <a:r>
              <a:rPr lang="it-IT" dirty="0" smtClean="0"/>
              <a:t>parliamo </a:t>
            </a:r>
            <a:r>
              <a:rPr lang="it-IT" dirty="0"/>
              <a:t>di salvataggio e non di scannerizzazione, poiché la normativa di riferimento prevede espressamente che il file pdf contenente l’atto da depositarsi sia stato ottenuto da una trasformazione di un file di testo senza restrizione di copia e stampa, indi per cui non attraverso il processo di scannerizzazione.</a:t>
            </a:r>
          </a:p>
          <a:p>
            <a:r>
              <a:rPr lang="it-IT" dirty="0"/>
              <a:t>Se siete in possesso di software di redazione tesi relativamente recenti (successivi al 2007) non avrete problemi a salvare il file direttamene in formato pdf, posto che la maggior parte dei software dell’epoca supportavano – e supportano – questa funzionalità </a:t>
            </a:r>
            <a:r>
              <a:rPr lang="it-IT" dirty="0" err="1"/>
              <a:t>nativamente</a:t>
            </a:r>
            <a:r>
              <a:rPr lang="it-IT" dirty="0"/>
              <a:t>.</a:t>
            </a:r>
          </a:p>
          <a:p>
            <a:r>
              <a:rPr lang="it-IT" dirty="0"/>
              <a:t>Per coloro che hanno a disposizione solo software più datati, invece, è possibile optare per l'installazione di una stampante virtuale pdf (cioè un software che installa una stampante “non fisica” che trasforma il file in un pdf testuale) oppure installare un software di video scrittura più recente.</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00803027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 indispensabili</a:t>
            </a:r>
            <a:endParaRPr lang="it-IT" dirty="0"/>
          </a:p>
        </p:txBody>
      </p:sp>
      <p:sp>
        <p:nvSpPr>
          <p:cNvPr id="3" name="Segnaposto contenuto 2"/>
          <p:cNvSpPr>
            <a:spLocks noGrp="1"/>
          </p:cNvSpPr>
          <p:nvPr>
            <p:ph idx="1"/>
          </p:nvPr>
        </p:nvSpPr>
        <p:spPr>
          <a:xfrm>
            <a:off x="677334" y="1930400"/>
            <a:ext cx="9543298" cy="4660490"/>
          </a:xfrm>
        </p:spPr>
        <p:txBody>
          <a:bodyPr>
            <a:normAutofit/>
          </a:bodyPr>
          <a:lstStyle/>
          <a:p>
            <a:pPr lvl="0"/>
            <a:r>
              <a:rPr lang="it-IT" sz="2400" b="1" i="1" dirty="0" smtClean="0">
                <a:latin typeface="Times New Roman" panose="02020603050405020304" pitchFamily="18" charset="0"/>
                <a:cs typeface="Times New Roman" panose="02020603050405020304" pitchFamily="18" charset="0"/>
              </a:rPr>
              <a:t>1) Firma digitale</a:t>
            </a:r>
          </a:p>
          <a:p>
            <a:pPr lvl="0"/>
            <a:endParaRPr lang="it-IT" sz="2400" b="1" i="1" dirty="0">
              <a:latin typeface="Times New Roman" panose="02020603050405020304" pitchFamily="18" charset="0"/>
              <a:cs typeface="Times New Roman" panose="02020603050405020304" pitchFamily="18" charset="0"/>
            </a:endParaRPr>
          </a:p>
          <a:p>
            <a:pPr lvl="0"/>
            <a:r>
              <a:rPr lang="it-IT" sz="2400" b="1" i="1" dirty="0" smtClean="0">
                <a:latin typeface="Times New Roman" panose="02020603050405020304" pitchFamily="18" charset="0"/>
                <a:cs typeface="Times New Roman" panose="02020603050405020304" pitchFamily="18" charset="0"/>
              </a:rPr>
              <a:t>2) Posta Elettronica Certificata</a:t>
            </a:r>
          </a:p>
          <a:p>
            <a:pPr lvl="0"/>
            <a:endParaRPr lang="it-IT" sz="2400" b="1" i="1" dirty="0">
              <a:latin typeface="Times New Roman" panose="02020603050405020304" pitchFamily="18" charset="0"/>
              <a:cs typeface="Times New Roman" panose="02020603050405020304" pitchFamily="18" charset="0"/>
            </a:endParaRPr>
          </a:p>
          <a:p>
            <a:pPr lvl="0"/>
            <a:r>
              <a:rPr lang="it-IT" sz="2400" b="1" i="1" dirty="0" smtClean="0">
                <a:latin typeface="Times New Roman" panose="02020603050405020304" pitchFamily="18" charset="0"/>
                <a:cs typeface="Times New Roman" panose="02020603050405020304" pitchFamily="18" charset="0"/>
              </a:rPr>
              <a:t>3) Redattore Atti</a:t>
            </a:r>
          </a:p>
          <a:p>
            <a:pPr lvl="0"/>
            <a:endParaRPr lang="it-IT" sz="2400" b="1" i="1" dirty="0">
              <a:latin typeface="Times New Roman" panose="02020603050405020304" pitchFamily="18" charset="0"/>
              <a:cs typeface="Times New Roman" panose="02020603050405020304" pitchFamily="18" charset="0"/>
            </a:endParaRPr>
          </a:p>
          <a:p>
            <a:pPr lvl="0"/>
            <a:r>
              <a:rPr lang="it-IT" sz="2400" b="1" i="1" dirty="0" smtClean="0">
                <a:latin typeface="Times New Roman" panose="02020603050405020304" pitchFamily="18" charset="0"/>
                <a:cs typeface="Times New Roman" panose="02020603050405020304" pitchFamily="18" charset="0"/>
              </a:rPr>
              <a:t>4) Punti di Accesso </a:t>
            </a:r>
          </a:p>
          <a:p>
            <a:pPr lvl="0"/>
            <a:endParaRPr lang="it-IT" sz="2400" b="1" i="1" dirty="0">
              <a:latin typeface="Times New Roman" panose="02020603050405020304" pitchFamily="18" charset="0"/>
              <a:cs typeface="Times New Roman" panose="02020603050405020304"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2548213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399" y="1496291"/>
            <a:ext cx="8505075" cy="5230871"/>
          </a:xfrm>
        </p:spPr>
        <p:txBody>
          <a:bodyPr/>
          <a:lstStyle/>
          <a:p>
            <a:r>
              <a:rPr lang="it-IT" dirty="0"/>
              <a:t>Una volta </a:t>
            </a:r>
            <a:r>
              <a:rPr lang="it-IT" dirty="0" smtClean="0"/>
              <a:t>preparato il file principale provvederemo alla scannerizzazione </a:t>
            </a:r>
            <a:r>
              <a:rPr lang="it-IT" dirty="0"/>
              <a:t>di tutti i documenti </a:t>
            </a:r>
            <a:r>
              <a:rPr lang="it-IT" dirty="0" smtClean="0"/>
              <a:t>da </a:t>
            </a:r>
            <a:r>
              <a:rPr lang="it-IT" dirty="0"/>
              <a:t>allegare all’atto</a:t>
            </a:r>
            <a:r>
              <a:rPr lang="it-IT" dirty="0" smtClean="0"/>
              <a:t>.</a:t>
            </a:r>
          </a:p>
          <a:p>
            <a:endParaRPr lang="it-IT" dirty="0"/>
          </a:p>
          <a:p>
            <a:endParaRPr lang="it-IT" dirty="0" smtClean="0"/>
          </a:p>
          <a:p>
            <a:endParaRPr lang="it-IT" dirty="0"/>
          </a:p>
          <a:p>
            <a:r>
              <a:rPr lang="it-IT" dirty="0"/>
              <a:t>Raccomando di non scannerizzare tutti i documenti in un unico file ma di realizzare singoli documenti informatici che rechino una denominazione analoga al nostro elenco documenti redatto in coda </a:t>
            </a:r>
            <a:r>
              <a:rPr lang="it-IT" dirty="0" smtClean="0"/>
              <a:t>alla perizia.</a:t>
            </a:r>
            <a:endParaRPr lang="it-IT" dirty="0"/>
          </a:p>
          <a:p>
            <a:endParaRPr lang="it-IT" dirty="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136794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83335"/>
            <a:ext cx="9355308" cy="1222062"/>
          </a:xfrm>
        </p:spPr>
        <p:txBody>
          <a:bodyPr>
            <a:normAutofit/>
          </a:bodyPr>
          <a:lstStyle/>
          <a:p>
            <a:r>
              <a:rPr lang="it-IT" sz="3200" i="1" dirty="0" smtClean="0"/>
              <a:t>Il deposito dei </a:t>
            </a:r>
            <a:r>
              <a:rPr lang="it-IT" sz="3200" i="1" dirty="0"/>
              <a:t>documenti informatici </a:t>
            </a:r>
            <a:r>
              <a:rPr lang="it-IT" sz="3200" i="1" dirty="0" smtClean="0"/>
              <a:t>è consentito </a:t>
            </a:r>
            <a:r>
              <a:rPr lang="it-IT" sz="3200" i="1" dirty="0"/>
              <a:t>nei seguenti formati:</a:t>
            </a:r>
            <a:endParaRPr lang="it-IT" sz="3200" dirty="0"/>
          </a:p>
        </p:txBody>
      </p:sp>
      <p:sp>
        <p:nvSpPr>
          <p:cNvPr id="3" name="Segnaposto contenuto 2"/>
          <p:cNvSpPr>
            <a:spLocks noGrp="1"/>
          </p:cNvSpPr>
          <p:nvPr>
            <p:ph idx="1"/>
          </p:nvPr>
        </p:nvSpPr>
        <p:spPr>
          <a:xfrm>
            <a:off x="677333" y="1215737"/>
            <a:ext cx="9960615" cy="4825626"/>
          </a:xfrm>
        </p:spPr>
        <p:txBody>
          <a:bodyPr>
            <a:normAutofit fontScale="77500" lnSpcReduction="20000"/>
          </a:bodyPr>
          <a:lstStyle/>
          <a:p>
            <a:pPr marL="0" indent="0">
              <a:buNone/>
            </a:pPr>
            <a:endParaRPr lang="it-IT" i="1" dirty="0"/>
          </a:p>
          <a:p>
            <a:pPr lvl="0"/>
            <a:r>
              <a:rPr lang="en-US" i="1" dirty="0" smtClean="0"/>
              <a:t>.pdf</a:t>
            </a:r>
            <a:endParaRPr lang="it-IT" i="1" dirty="0"/>
          </a:p>
          <a:p>
            <a:pPr lvl="0"/>
            <a:r>
              <a:rPr lang="en-US" i="1" dirty="0"/>
              <a:t>.</a:t>
            </a:r>
            <a:r>
              <a:rPr lang="en-US" i="1" dirty="0" smtClean="0"/>
              <a:t>rtf</a:t>
            </a:r>
            <a:endParaRPr lang="it-IT" i="1" dirty="0"/>
          </a:p>
          <a:p>
            <a:pPr lvl="0"/>
            <a:r>
              <a:rPr lang="en-US" i="1" dirty="0"/>
              <a:t>.</a:t>
            </a:r>
            <a:r>
              <a:rPr lang="en-US" i="1" dirty="0" smtClean="0"/>
              <a:t>txt</a:t>
            </a:r>
            <a:endParaRPr lang="it-IT" i="1" dirty="0"/>
          </a:p>
          <a:p>
            <a:pPr lvl="0"/>
            <a:r>
              <a:rPr lang="en-US" i="1" dirty="0"/>
              <a:t>.</a:t>
            </a:r>
            <a:r>
              <a:rPr lang="en-US" i="1" dirty="0" smtClean="0"/>
              <a:t>jpg</a:t>
            </a:r>
            <a:endParaRPr lang="it-IT" i="1" dirty="0"/>
          </a:p>
          <a:p>
            <a:pPr lvl="0"/>
            <a:r>
              <a:rPr lang="en-US" i="1" dirty="0"/>
              <a:t>.</a:t>
            </a:r>
            <a:r>
              <a:rPr lang="en-US" i="1" dirty="0" smtClean="0"/>
              <a:t>gif</a:t>
            </a:r>
            <a:endParaRPr lang="it-IT" i="1" dirty="0"/>
          </a:p>
          <a:p>
            <a:pPr lvl="0"/>
            <a:r>
              <a:rPr lang="en-US" i="1" dirty="0"/>
              <a:t>.</a:t>
            </a:r>
            <a:r>
              <a:rPr lang="en-US" i="1" dirty="0" smtClean="0"/>
              <a:t>tiff</a:t>
            </a:r>
            <a:endParaRPr lang="it-IT" i="1" dirty="0"/>
          </a:p>
          <a:p>
            <a:pPr lvl="0"/>
            <a:r>
              <a:rPr lang="it-IT" i="1" dirty="0"/>
              <a:t>.</a:t>
            </a:r>
            <a:r>
              <a:rPr lang="it-IT" i="1" dirty="0" smtClean="0"/>
              <a:t>xml</a:t>
            </a:r>
            <a:endParaRPr lang="it-IT" i="1" dirty="0"/>
          </a:p>
          <a:p>
            <a:pPr lvl="0"/>
            <a:r>
              <a:rPr lang="it-IT" i="1" dirty="0"/>
              <a:t>.</a:t>
            </a:r>
            <a:r>
              <a:rPr lang="it-IT" i="1" dirty="0" err="1"/>
              <a:t>eml</a:t>
            </a:r>
            <a:r>
              <a:rPr lang="it-IT" i="1" dirty="0"/>
              <a:t>, purché contenenti file nei formati di cui alle lettere precedenti</a:t>
            </a:r>
            <a:r>
              <a:rPr lang="it-IT" i="1" dirty="0" smtClean="0"/>
              <a:t>.</a:t>
            </a:r>
            <a:endParaRPr lang="it-IT" i="1" dirty="0"/>
          </a:p>
          <a:p>
            <a:pPr lvl="0"/>
            <a:r>
              <a:rPr lang="it-IT" i="1" dirty="0"/>
              <a:t>.msg, purché contenenti file nei formati di cui alle lettere da a ad h</a:t>
            </a:r>
            <a:r>
              <a:rPr lang="it-IT" i="1" dirty="0" smtClean="0"/>
              <a:t>.</a:t>
            </a:r>
            <a:endParaRPr lang="it-IT" i="1" dirty="0"/>
          </a:p>
          <a:p>
            <a:pPr lvl="0"/>
            <a:r>
              <a:rPr lang="it-IT" i="1" dirty="0"/>
              <a:t>È consentito l'utilizzo dei seguenti formati compressi purché contenenti file nei formati previsti al comma precedente</a:t>
            </a:r>
            <a:r>
              <a:rPr lang="it-IT" i="1" dirty="0" smtClean="0"/>
              <a:t>:</a:t>
            </a:r>
            <a:endParaRPr lang="it-IT" i="1" dirty="0"/>
          </a:p>
          <a:p>
            <a:pPr lvl="0"/>
            <a:r>
              <a:rPr lang="it-IT" i="1" dirty="0"/>
              <a:t>.</a:t>
            </a:r>
            <a:r>
              <a:rPr lang="it-IT" i="1" dirty="0" smtClean="0"/>
              <a:t>zip</a:t>
            </a:r>
            <a:endParaRPr lang="it-IT" i="1" dirty="0"/>
          </a:p>
          <a:p>
            <a:pPr lvl="0"/>
            <a:r>
              <a:rPr lang="it-IT" i="1" dirty="0"/>
              <a:t>.</a:t>
            </a:r>
            <a:r>
              <a:rPr lang="it-IT" i="1" dirty="0" err="1" smtClean="0"/>
              <a:t>rar</a:t>
            </a:r>
            <a:endParaRPr lang="it-IT" i="1" dirty="0"/>
          </a:p>
          <a:p>
            <a:pPr lvl="0"/>
            <a:r>
              <a:rPr lang="it-IT" i="1" dirty="0"/>
              <a:t>.</a:t>
            </a:r>
            <a:r>
              <a:rPr lang="it-IT" i="1" dirty="0" err="1" smtClean="0"/>
              <a:t>arj</a:t>
            </a:r>
            <a:endParaRPr lang="it-IT" i="1" dirty="0"/>
          </a:p>
          <a:p>
            <a:pPr lvl="0"/>
            <a:r>
              <a:rPr lang="it-IT" i="1" dirty="0"/>
              <a:t>Gli allegati possono essere sottoscritti con firma digitale o firma elettronica qualificata; nel caso di formati compressi la firma digitale, se presente, deve essere applicata dopo la compressione.</a:t>
            </a:r>
          </a:p>
          <a:p>
            <a:endParaRPr lang="it-IT" dirty="0"/>
          </a:p>
        </p:txBody>
      </p:sp>
      <p:sp>
        <p:nvSpPr>
          <p:cNvPr id="4" name="Segnaposto piè di pagina 3"/>
          <p:cNvSpPr>
            <a:spLocks noGrp="1"/>
          </p:cNvSpPr>
          <p:nvPr>
            <p:ph type="ftr" sz="quarter" idx="11"/>
          </p:nvPr>
        </p:nvSpPr>
        <p:spPr/>
        <p:txBody>
          <a:bodyPr/>
          <a:lstStyle/>
          <a:p>
            <a:r>
              <a:rPr lang="pl-PL" smtClean="0">
                <a:solidFill>
                  <a:prstClr val="black">
                    <a:tint val="75000"/>
                  </a:prstClr>
                </a:solidFill>
              </a:rPr>
              <a:t>Avv. Luca Sileni - Cc- By - Sa- Nc 3.0</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7F1E4F-1CFF-5643-939E-217C01CDF565}" type="slidenum">
              <a:rPr lang="en-US" smtClean="0">
                <a:solidFill>
                  <a:srgbClr val="90C226"/>
                </a:solidFill>
              </a:rPr>
              <a:pPr/>
              <a:t>31</a:t>
            </a:fld>
            <a:endParaRPr lang="en-US" dirty="0">
              <a:solidFill>
                <a:srgbClr val="90C226"/>
              </a:solidFill>
            </a:endParaRPr>
          </a:p>
        </p:txBody>
      </p:sp>
    </p:spTree>
    <p:extLst>
      <p:ext uri="{BB962C8B-B14F-4D97-AF65-F5344CB8AC3E}">
        <p14:creationId xmlns:p14="http://schemas.microsoft.com/office/powerpoint/2010/main" val="365168723"/>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427" y="297873"/>
            <a:ext cx="11398828" cy="938645"/>
          </a:xfrm>
        </p:spPr>
        <p:txBody>
          <a:bodyPr>
            <a:normAutofit fontScale="90000"/>
          </a:bodyPr>
          <a:lstStyle/>
          <a:p>
            <a:r>
              <a:rPr lang="it-IT" sz="4000" b="1" i="1" u="sng" dirty="0" smtClean="0"/>
              <a:t>Le tre fasi della creazione della busta telematica</a:t>
            </a:r>
            <a:r>
              <a:rPr lang="it-IT" dirty="0" smtClean="0"/>
              <a:t/>
            </a:r>
            <a:br>
              <a:rPr lang="it-IT" dirty="0" smtClean="0"/>
            </a:br>
            <a:r>
              <a:rPr lang="it-IT" dirty="0" smtClean="0"/>
              <a:t/>
            </a:r>
            <a:br>
              <a:rPr lang="it-IT" dirty="0" smtClean="0"/>
            </a:br>
            <a:r>
              <a:rPr lang="it-IT" sz="2800" b="1" u="sng" dirty="0">
                <a:solidFill>
                  <a:schemeClr val="accent2">
                    <a:lumMod val="50000"/>
                  </a:schemeClr>
                </a:solidFill>
              </a:rPr>
              <a:t>2</a:t>
            </a:r>
            <a:r>
              <a:rPr lang="it-IT" sz="2800" b="1" u="sng" dirty="0" smtClean="0">
                <a:solidFill>
                  <a:schemeClr val="accent2">
                    <a:lumMod val="50000"/>
                  </a:schemeClr>
                </a:solidFill>
              </a:rPr>
              <a:t> La redazione</a:t>
            </a:r>
            <a:endParaRPr lang="it-IT" sz="2800" b="1" u="sng" dirty="0">
              <a:solidFill>
                <a:schemeClr val="accent2">
                  <a:lumMod val="50000"/>
                </a:schemeClr>
              </a:solidFill>
            </a:endParaRPr>
          </a:p>
        </p:txBody>
      </p:sp>
      <p:sp>
        <p:nvSpPr>
          <p:cNvPr id="3" name="Segnaposto contenuto 2"/>
          <p:cNvSpPr>
            <a:spLocks noGrp="1"/>
          </p:cNvSpPr>
          <p:nvPr>
            <p:ph idx="1"/>
          </p:nvPr>
        </p:nvSpPr>
        <p:spPr>
          <a:xfrm>
            <a:off x="677334" y="2193925"/>
            <a:ext cx="9744748" cy="4212562"/>
          </a:xfrm>
        </p:spPr>
        <p:txBody>
          <a:bodyPr>
            <a:normAutofit/>
          </a:bodyPr>
          <a:lstStyle/>
          <a:p>
            <a:r>
              <a:rPr lang="it-IT" dirty="0" smtClean="0"/>
              <a:t>La busta verrà preparata attraverso il redattore atti scelto dall’Avvocato.</a:t>
            </a:r>
          </a:p>
          <a:p>
            <a:r>
              <a:rPr lang="it-IT" dirty="0" smtClean="0"/>
              <a:t>La Regione Toscana ha messo a disposizione un redattore gratuito e rilasciato con licenza </a:t>
            </a:r>
            <a:r>
              <a:rPr lang="it-IT" i="1" dirty="0" err="1" smtClean="0"/>
              <a:t>opena</a:t>
            </a:r>
            <a:r>
              <a:rPr lang="it-IT" i="1" dirty="0" smtClean="0"/>
              <a:t> source</a:t>
            </a:r>
            <a:r>
              <a:rPr lang="it-IT" dirty="0" smtClean="0"/>
              <a:t> scaricabile liberamente dal PDA Cancelleria Distrettuale:</a:t>
            </a:r>
          </a:p>
          <a:p>
            <a:endParaRPr lang="it-IT" dirty="0" smtClean="0"/>
          </a:p>
          <a:p>
            <a:r>
              <a:rPr lang="it-IT" b="1" i="1" dirty="0" smtClean="0">
                <a:solidFill>
                  <a:schemeClr val="accent2">
                    <a:lumMod val="50000"/>
                  </a:schemeClr>
                </a:solidFill>
                <a:hlinkClick r:id="rId2"/>
              </a:rPr>
              <a:t>https</a:t>
            </a:r>
            <a:r>
              <a:rPr lang="it-IT" b="1" i="1" dirty="0">
                <a:solidFill>
                  <a:schemeClr val="accent2">
                    <a:lumMod val="50000"/>
                  </a:schemeClr>
                </a:solidFill>
                <a:hlinkClick r:id="rId2"/>
              </a:rPr>
              <a:t>://</a:t>
            </a:r>
            <a:r>
              <a:rPr lang="it-IT" b="1" i="1" dirty="0" smtClean="0">
                <a:solidFill>
                  <a:schemeClr val="accent2">
                    <a:lumMod val="50000"/>
                  </a:schemeClr>
                </a:solidFill>
                <a:hlinkClick r:id="rId2"/>
              </a:rPr>
              <a:t>www.giustizia.toscana.it/cancelleriatelematica</a:t>
            </a:r>
            <a:endParaRPr lang="it-IT" b="1" i="1" dirty="0" smtClean="0">
              <a:solidFill>
                <a:schemeClr val="accent2">
                  <a:lumMod val="50000"/>
                </a:schemeClr>
              </a:solidFill>
            </a:endParaRPr>
          </a:p>
          <a:p>
            <a:endParaRPr lang="it-IT" dirty="0" smtClean="0"/>
          </a:p>
          <a:p>
            <a:r>
              <a:rPr lang="it-IT" dirty="0">
                <a:hlinkClick r:id="rId3"/>
              </a:rPr>
              <a:t>http://www.sph3ra.it/redattore-gratuito-slpct</a:t>
            </a:r>
            <a:r>
              <a:rPr lang="it-IT" dirty="0" smtClean="0">
                <a:hlinkClick r:id="rId3"/>
              </a:rPr>
              <a:t>/</a:t>
            </a:r>
            <a:endParaRPr lang="it-IT" dirty="0" smtClean="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03435443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a:xfrm>
            <a:off x="-409575" y="6223924"/>
            <a:ext cx="6297612" cy="365125"/>
          </a:xfrm>
        </p:spPr>
        <p:txBody>
          <a:bodyPr/>
          <a:lstStyle/>
          <a:p>
            <a:r>
              <a:rPr lang="pl-PL" smtClean="0"/>
              <a:t>Avv. Luca Sileni - Cc- By - Sa- Nc 3.0</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Immagine 6"/>
          <p:cNvPicPr>
            <a:picLocks noChangeAspect="1"/>
          </p:cNvPicPr>
          <p:nvPr/>
        </p:nvPicPr>
        <p:blipFill>
          <a:blip r:embed="rId2"/>
          <a:stretch>
            <a:fillRect/>
          </a:stretch>
        </p:blipFill>
        <p:spPr>
          <a:xfrm>
            <a:off x="-210350" y="0"/>
            <a:ext cx="12920328" cy="7025268"/>
          </a:xfrm>
          <a:prstGeom prst="rect">
            <a:avLst/>
          </a:prstGeom>
        </p:spPr>
      </p:pic>
    </p:spTree>
    <p:extLst>
      <p:ext uri="{BB962C8B-B14F-4D97-AF65-F5344CB8AC3E}">
        <p14:creationId xmlns:p14="http://schemas.microsoft.com/office/powerpoint/2010/main" val="215503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95300"/>
            <a:ext cx="9144000" cy="5867400"/>
          </a:xfrm>
          <a:prstGeom prst="rect">
            <a:avLst/>
          </a:prstGeom>
        </p:spPr>
      </p:pic>
    </p:spTree>
    <p:extLst>
      <p:ext uri="{BB962C8B-B14F-4D97-AF65-F5344CB8AC3E}">
        <p14:creationId xmlns:p14="http://schemas.microsoft.com/office/powerpoint/2010/main" val="121942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5775"/>
            <a:ext cx="9144000" cy="5886450"/>
          </a:xfrm>
          <a:prstGeom prst="rect">
            <a:avLst/>
          </a:prstGeom>
        </p:spPr>
      </p:pic>
    </p:spTree>
    <p:extLst>
      <p:ext uri="{BB962C8B-B14F-4D97-AF65-F5344CB8AC3E}">
        <p14:creationId xmlns:p14="http://schemas.microsoft.com/office/powerpoint/2010/main" val="416010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14350"/>
            <a:ext cx="9144000" cy="5829300"/>
          </a:xfrm>
          <a:prstGeom prst="rect">
            <a:avLst/>
          </a:prstGeom>
        </p:spPr>
      </p:pic>
    </p:spTree>
    <p:extLst>
      <p:ext uri="{BB962C8B-B14F-4D97-AF65-F5344CB8AC3E}">
        <p14:creationId xmlns:p14="http://schemas.microsoft.com/office/powerpoint/2010/main" val="860232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23875"/>
            <a:ext cx="9144000" cy="5810250"/>
          </a:xfrm>
          <a:prstGeom prst="rect">
            <a:avLst/>
          </a:prstGeom>
        </p:spPr>
      </p:pic>
    </p:spTree>
    <p:extLst>
      <p:ext uri="{BB962C8B-B14F-4D97-AF65-F5344CB8AC3E}">
        <p14:creationId xmlns:p14="http://schemas.microsoft.com/office/powerpoint/2010/main" val="3374548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90537"/>
            <a:ext cx="9144000" cy="5876925"/>
          </a:xfrm>
          <a:prstGeom prst="rect">
            <a:avLst/>
          </a:prstGeom>
        </p:spPr>
      </p:pic>
    </p:spTree>
    <p:extLst>
      <p:ext uri="{BB962C8B-B14F-4D97-AF65-F5344CB8AC3E}">
        <p14:creationId xmlns:p14="http://schemas.microsoft.com/office/powerpoint/2010/main" val="3076877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Immagine 4"/>
          <p:cNvPicPr>
            <a:picLocks noChangeAspect="1"/>
          </p:cNvPicPr>
          <p:nvPr/>
        </p:nvPicPr>
        <p:blipFill>
          <a:blip r:embed="rId2"/>
          <a:stretch>
            <a:fillRect/>
          </a:stretch>
        </p:blipFill>
        <p:spPr>
          <a:xfrm>
            <a:off x="1756496" y="212062"/>
            <a:ext cx="7743825" cy="5829300"/>
          </a:xfrm>
          <a:prstGeom prst="rect">
            <a:avLst/>
          </a:prstGeom>
        </p:spPr>
      </p:pic>
    </p:spTree>
    <p:extLst>
      <p:ext uri="{BB962C8B-B14F-4D97-AF65-F5344CB8AC3E}">
        <p14:creationId xmlns:p14="http://schemas.microsoft.com/office/powerpoint/2010/main" val="4091521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Firma digitale</a:t>
            </a:r>
            <a:endParaRPr lang="it-IT" dirty="0"/>
          </a:p>
        </p:txBody>
      </p:sp>
      <p:sp>
        <p:nvSpPr>
          <p:cNvPr id="3" name="Segnaposto contenuto 2"/>
          <p:cNvSpPr>
            <a:spLocks noGrp="1"/>
          </p:cNvSpPr>
          <p:nvPr>
            <p:ph idx="1"/>
          </p:nvPr>
        </p:nvSpPr>
        <p:spPr>
          <a:xfrm>
            <a:off x="677334" y="1270000"/>
            <a:ext cx="8596668" cy="3880773"/>
          </a:xfrm>
        </p:spPr>
        <p:txBody>
          <a:bodyPr>
            <a:normAutofit/>
          </a:bodyPr>
          <a:lstStyle/>
          <a:p>
            <a:pPr marL="0" indent="0">
              <a:buNone/>
            </a:pPr>
            <a:r>
              <a:rPr lang="it-IT" sz="2800" dirty="0"/>
              <a:t>Esistono in commercio diverse tipologie di kit di firma digitale, alcuni su </a:t>
            </a:r>
            <a:r>
              <a:rPr lang="it-IT" sz="2800" dirty="0" err="1"/>
              <a:t>smart</a:t>
            </a:r>
            <a:r>
              <a:rPr lang="it-IT" sz="2800" dirty="0"/>
              <a:t> card, altri su chiavetta </a:t>
            </a:r>
            <a:r>
              <a:rPr lang="it-IT" sz="2800" dirty="0" err="1"/>
              <a:t>usb</a:t>
            </a:r>
            <a:r>
              <a:rPr lang="it-IT" sz="2800" dirty="0"/>
              <a:t>. </a:t>
            </a:r>
          </a:p>
          <a:p>
            <a:pPr marL="0" indent="0">
              <a:buNone/>
            </a:pPr>
            <a:r>
              <a:rPr lang="it-IT" sz="2800" dirty="0"/>
              <a:t>I prezzi variano dai 50 </a:t>
            </a:r>
            <a:r>
              <a:rPr lang="it-IT" sz="2800" dirty="0" smtClean="0"/>
              <a:t>ai 130 </a:t>
            </a:r>
            <a:r>
              <a:rPr lang="it-IT" sz="2800" dirty="0"/>
              <a:t>euro.</a:t>
            </a:r>
          </a:p>
          <a:p>
            <a:pPr marL="0" indent="0">
              <a:buNone/>
            </a:pPr>
            <a:r>
              <a:rPr lang="it-IT" sz="2800" dirty="0" smtClean="0"/>
              <a:t>Il consiglio è di </a:t>
            </a:r>
            <a:r>
              <a:rPr lang="it-IT" sz="2800" dirty="0"/>
              <a:t>dotarsi di una firma digitale su supporto </a:t>
            </a:r>
            <a:r>
              <a:rPr lang="it-IT" sz="2800" dirty="0" err="1"/>
              <a:t>usb</a:t>
            </a:r>
            <a:r>
              <a:rPr lang="it-IT" sz="2800" dirty="0"/>
              <a:t>, molto più pratica da usare e che non necessita di un lettore di </a:t>
            </a:r>
            <a:r>
              <a:rPr lang="it-IT" sz="2800" dirty="0" err="1"/>
              <a:t>smart</a:t>
            </a:r>
            <a:r>
              <a:rPr lang="it-IT" sz="2800" dirty="0"/>
              <a:t> card.</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magine 5"/>
          <p:cNvPicPr>
            <a:picLocks noChangeAspect="1"/>
          </p:cNvPicPr>
          <p:nvPr/>
        </p:nvPicPr>
        <p:blipFill>
          <a:blip r:embed="rId2"/>
          <a:stretch>
            <a:fillRect/>
          </a:stretch>
        </p:blipFill>
        <p:spPr>
          <a:xfrm>
            <a:off x="677334" y="4744403"/>
            <a:ext cx="2847975" cy="1609725"/>
          </a:xfrm>
          <a:prstGeom prst="rect">
            <a:avLst/>
          </a:prstGeom>
        </p:spPr>
      </p:pic>
      <p:pic>
        <p:nvPicPr>
          <p:cNvPr id="7" name="Immagine 6"/>
          <p:cNvPicPr>
            <a:picLocks noChangeAspect="1"/>
          </p:cNvPicPr>
          <p:nvPr/>
        </p:nvPicPr>
        <p:blipFill>
          <a:blip r:embed="rId3"/>
          <a:stretch>
            <a:fillRect/>
          </a:stretch>
        </p:blipFill>
        <p:spPr>
          <a:xfrm>
            <a:off x="4078632" y="4812897"/>
            <a:ext cx="2124787" cy="1593590"/>
          </a:xfrm>
          <a:prstGeom prst="rect">
            <a:avLst/>
          </a:prstGeom>
        </p:spPr>
      </p:pic>
      <p:pic>
        <p:nvPicPr>
          <p:cNvPr id="8" name="Immagine 7"/>
          <p:cNvPicPr>
            <a:picLocks noChangeAspect="1"/>
          </p:cNvPicPr>
          <p:nvPr/>
        </p:nvPicPr>
        <p:blipFill>
          <a:blip r:embed="rId4"/>
          <a:stretch>
            <a:fillRect/>
          </a:stretch>
        </p:blipFill>
        <p:spPr>
          <a:xfrm>
            <a:off x="6867173" y="4394055"/>
            <a:ext cx="2143125" cy="2143125"/>
          </a:xfrm>
          <a:prstGeom prst="rect">
            <a:avLst/>
          </a:prstGeom>
        </p:spPr>
      </p:pic>
    </p:spTree>
    <p:extLst>
      <p:ext uri="{BB962C8B-B14F-4D97-AF65-F5344CB8AC3E}">
        <p14:creationId xmlns:p14="http://schemas.microsoft.com/office/powerpoint/2010/main" val="270497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Immagine 4"/>
          <p:cNvPicPr>
            <a:picLocks noChangeAspect="1"/>
          </p:cNvPicPr>
          <p:nvPr/>
        </p:nvPicPr>
        <p:blipFill>
          <a:blip r:embed="rId2"/>
          <a:stretch>
            <a:fillRect/>
          </a:stretch>
        </p:blipFill>
        <p:spPr>
          <a:xfrm>
            <a:off x="1511127" y="158808"/>
            <a:ext cx="7762875" cy="5819775"/>
          </a:xfrm>
          <a:prstGeom prst="rect">
            <a:avLst/>
          </a:prstGeom>
        </p:spPr>
      </p:pic>
    </p:spTree>
    <p:extLst>
      <p:ext uri="{BB962C8B-B14F-4D97-AF65-F5344CB8AC3E}">
        <p14:creationId xmlns:p14="http://schemas.microsoft.com/office/powerpoint/2010/main" val="1038922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Immagine 4"/>
          <p:cNvPicPr>
            <a:picLocks noChangeAspect="1"/>
          </p:cNvPicPr>
          <p:nvPr/>
        </p:nvPicPr>
        <p:blipFill>
          <a:blip r:embed="rId2"/>
          <a:stretch>
            <a:fillRect/>
          </a:stretch>
        </p:blipFill>
        <p:spPr>
          <a:xfrm>
            <a:off x="1324841" y="202537"/>
            <a:ext cx="7734300" cy="5838825"/>
          </a:xfrm>
          <a:prstGeom prst="rect">
            <a:avLst/>
          </a:prstGeom>
        </p:spPr>
      </p:pic>
    </p:spTree>
    <p:extLst>
      <p:ext uri="{BB962C8B-B14F-4D97-AF65-F5344CB8AC3E}">
        <p14:creationId xmlns:p14="http://schemas.microsoft.com/office/powerpoint/2010/main" val="1678914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5" name="Immagine 4"/>
          <p:cNvPicPr>
            <a:picLocks noChangeAspect="1"/>
          </p:cNvPicPr>
          <p:nvPr/>
        </p:nvPicPr>
        <p:blipFill>
          <a:blip r:embed="rId2"/>
          <a:stretch>
            <a:fillRect/>
          </a:stretch>
        </p:blipFill>
        <p:spPr>
          <a:xfrm>
            <a:off x="1178982" y="193012"/>
            <a:ext cx="7753350" cy="5848350"/>
          </a:xfrm>
          <a:prstGeom prst="rect">
            <a:avLst/>
          </a:prstGeom>
        </p:spPr>
      </p:pic>
    </p:spTree>
    <p:extLst>
      <p:ext uri="{BB962C8B-B14F-4D97-AF65-F5344CB8AC3E}">
        <p14:creationId xmlns:p14="http://schemas.microsoft.com/office/powerpoint/2010/main" val="1184271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5" name="Immagine 4"/>
          <p:cNvPicPr>
            <a:picLocks noChangeAspect="1"/>
          </p:cNvPicPr>
          <p:nvPr/>
        </p:nvPicPr>
        <p:blipFill>
          <a:blip r:embed="rId2"/>
          <a:stretch>
            <a:fillRect/>
          </a:stretch>
        </p:blipFill>
        <p:spPr>
          <a:xfrm>
            <a:off x="1530177" y="212062"/>
            <a:ext cx="7743825" cy="5829300"/>
          </a:xfrm>
          <a:prstGeom prst="rect">
            <a:avLst/>
          </a:prstGeom>
        </p:spPr>
      </p:pic>
    </p:spTree>
    <p:extLst>
      <p:ext uri="{BB962C8B-B14F-4D97-AF65-F5344CB8AC3E}">
        <p14:creationId xmlns:p14="http://schemas.microsoft.com/office/powerpoint/2010/main" val="2116940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427" y="297873"/>
            <a:ext cx="11398828" cy="938645"/>
          </a:xfrm>
        </p:spPr>
        <p:txBody>
          <a:bodyPr>
            <a:normAutofit fontScale="90000"/>
          </a:bodyPr>
          <a:lstStyle/>
          <a:p>
            <a:r>
              <a:rPr lang="it-IT" sz="4000" b="1" i="1" u="sng" dirty="0" smtClean="0"/>
              <a:t>Le tre fasi della creazione della busta telematica</a:t>
            </a:r>
            <a:r>
              <a:rPr lang="it-IT" dirty="0" smtClean="0"/>
              <a:t/>
            </a:r>
            <a:br>
              <a:rPr lang="it-IT" dirty="0" smtClean="0"/>
            </a:br>
            <a:r>
              <a:rPr lang="it-IT" dirty="0" smtClean="0"/>
              <a:t/>
            </a:r>
            <a:br>
              <a:rPr lang="it-IT" dirty="0" smtClean="0"/>
            </a:br>
            <a:r>
              <a:rPr lang="it-IT" sz="2800" b="1" u="sng" dirty="0" smtClean="0">
                <a:solidFill>
                  <a:schemeClr val="accent2">
                    <a:lumMod val="50000"/>
                  </a:schemeClr>
                </a:solidFill>
              </a:rPr>
              <a:t>3 Firma e invio</a:t>
            </a:r>
            <a:endParaRPr lang="it-IT" sz="2800" b="1" u="sng" dirty="0">
              <a:solidFill>
                <a:schemeClr val="accent2">
                  <a:lumMod val="50000"/>
                </a:schemeClr>
              </a:solidFill>
            </a:endParaRPr>
          </a:p>
        </p:txBody>
      </p:sp>
      <p:sp>
        <p:nvSpPr>
          <p:cNvPr id="3" name="Segnaposto contenuto 2"/>
          <p:cNvSpPr>
            <a:spLocks noGrp="1"/>
          </p:cNvSpPr>
          <p:nvPr>
            <p:ph idx="1"/>
          </p:nvPr>
        </p:nvSpPr>
        <p:spPr>
          <a:xfrm>
            <a:off x="677334" y="2193925"/>
            <a:ext cx="9744748" cy="4212562"/>
          </a:xfrm>
        </p:spPr>
        <p:txBody>
          <a:bodyPr>
            <a:normAutofit lnSpcReduction="10000"/>
          </a:bodyPr>
          <a:lstStyle/>
          <a:p>
            <a:r>
              <a:rPr lang="it-IT" dirty="0" smtClean="0"/>
              <a:t>Una volta caricati tutti i dati da tastiera e tutti i file necessari procederemo alla creazione della busta digitale.</a:t>
            </a:r>
            <a:endParaRPr lang="it-IT" dirty="0"/>
          </a:p>
          <a:p>
            <a:r>
              <a:rPr lang="it-IT" dirty="0"/>
              <a:t>Il software ci darà la possibilità di firmare tutto ciò che abbiamo caricato oppure di firmare singolarmente solo alcuni file</a:t>
            </a:r>
            <a:r>
              <a:rPr lang="it-IT" dirty="0" smtClean="0"/>
              <a:t>.</a:t>
            </a:r>
            <a:endParaRPr lang="it-IT" dirty="0"/>
          </a:p>
          <a:p>
            <a:r>
              <a:rPr lang="it-IT" dirty="0"/>
              <a:t>Sussiste un obbligo di sottoscrizione del file datiatto.xml e di tutti i documenti che – di norma – sottoscriveremmo anche in </a:t>
            </a:r>
            <a:r>
              <a:rPr lang="it-IT" dirty="0" smtClean="0"/>
              <a:t>cartaceo. </a:t>
            </a:r>
            <a:r>
              <a:rPr lang="it-IT" dirty="0"/>
              <a:t>Nulla vieta di firmare anche gli altri allegati.</a:t>
            </a:r>
          </a:p>
          <a:p>
            <a:r>
              <a:rPr lang="it-IT" dirty="0"/>
              <a:t>Sostanzialmente, quindi, qualora non aveste problemi di spazio (ricordo che la busta telematica può avere una dimensione massima di 30 mb) </a:t>
            </a:r>
            <a:r>
              <a:rPr lang="it-IT" dirty="0" smtClean="0"/>
              <a:t>potrete </a:t>
            </a:r>
            <a:r>
              <a:rPr lang="it-IT" dirty="0"/>
              <a:t>tranquillamente scegliere l’opzione “firma tutto”.</a:t>
            </a:r>
          </a:p>
          <a:p>
            <a:r>
              <a:rPr lang="it-IT" dirty="0"/>
              <a:t>Nel caso, invece, foste vicini a raggiungere il limite di dimensione sopra segnalato (visto che l’operazione di firma aggiunge ulteriore codice informatico al file facendone crescere il “peso”) vi consiglio di sottoscrivere unicamente i file da firmare obbligatoriamente.</a:t>
            </a:r>
          </a:p>
        </p:txBody>
      </p:sp>
      <p:sp>
        <p:nvSpPr>
          <p:cNvPr id="4" name="Segnaposto piè di pagina 3"/>
          <p:cNvSpPr>
            <a:spLocks noGrp="1"/>
          </p:cNvSpPr>
          <p:nvPr>
            <p:ph type="ftr" sz="quarter" idx="11"/>
          </p:nvPr>
        </p:nvSpPr>
        <p:spPr/>
        <p:txBody>
          <a:bodyPr/>
          <a:lstStyle/>
          <a:p>
            <a:r>
              <a:rPr lang="pl-PL" smtClean="0">
                <a:solidFill>
                  <a:prstClr val="black">
                    <a:tint val="75000"/>
                  </a:prstClr>
                </a:solidFill>
              </a:rPr>
              <a:t>Avv. Luca Sileni - Cc- By - Sa- Nc 3.0</a:t>
            </a:r>
            <a:endParaRPr lang="en-US"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D57F1E4F-1CFF-5643-939E-217C01CDF565}" type="slidenum">
              <a:rPr lang="en-US" smtClean="0">
                <a:solidFill>
                  <a:srgbClr val="90C226"/>
                </a:solidFill>
              </a:rPr>
              <a:pPr/>
              <a:t>44</a:t>
            </a:fld>
            <a:endParaRPr lang="en-US" dirty="0">
              <a:solidFill>
                <a:srgbClr val="90C226"/>
              </a:solidFill>
            </a:endParaRPr>
          </a:p>
        </p:txBody>
      </p:sp>
    </p:spTree>
    <p:extLst>
      <p:ext uri="{BB962C8B-B14F-4D97-AF65-F5344CB8AC3E}">
        <p14:creationId xmlns:p14="http://schemas.microsoft.com/office/powerpoint/2010/main" val="3875579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5" name="Immagine 4"/>
          <p:cNvPicPr>
            <a:picLocks noChangeAspect="1"/>
          </p:cNvPicPr>
          <p:nvPr/>
        </p:nvPicPr>
        <p:blipFill>
          <a:blip r:embed="rId2"/>
          <a:stretch>
            <a:fillRect/>
          </a:stretch>
        </p:blipFill>
        <p:spPr>
          <a:xfrm>
            <a:off x="1255182" y="498331"/>
            <a:ext cx="7677150" cy="5362575"/>
          </a:xfrm>
          <a:prstGeom prst="rect">
            <a:avLst/>
          </a:prstGeom>
        </p:spPr>
      </p:pic>
    </p:spTree>
    <p:extLst>
      <p:ext uri="{BB962C8B-B14F-4D97-AF65-F5344CB8AC3E}">
        <p14:creationId xmlns:p14="http://schemas.microsoft.com/office/powerpoint/2010/main" val="2615205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0099" y="831273"/>
            <a:ext cx="9892145" cy="5210089"/>
          </a:xfrm>
        </p:spPr>
        <p:txBody>
          <a:bodyPr/>
          <a:lstStyle/>
          <a:p>
            <a:r>
              <a:rPr lang="it-IT" dirty="0" smtClean="0"/>
              <a:t>A questo punto ci verrà chiesto di visualizzare il confronto fra il file datiatto.xml e la nostra perizia in PDF</a:t>
            </a:r>
          </a:p>
          <a:p>
            <a:r>
              <a:rPr lang="it-IT" dirty="0" smtClean="0"/>
              <a:t>Questa </a:t>
            </a:r>
            <a:r>
              <a:rPr lang="it-IT" dirty="0"/>
              <a:t>fase, sostanzialmente, rappresenta l’ultimo </a:t>
            </a:r>
            <a:r>
              <a:rPr lang="it-IT" dirty="0" err="1"/>
              <a:t>step</a:t>
            </a:r>
            <a:r>
              <a:rPr lang="it-IT" dirty="0"/>
              <a:t> di controllo permesso dal sistema, </a:t>
            </a:r>
            <a:r>
              <a:rPr lang="it-IT" dirty="0" err="1"/>
              <a:t>step</a:t>
            </a:r>
            <a:r>
              <a:rPr lang="it-IT" dirty="0"/>
              <a:t> molto importante perché ci consente di verificare, mettendo a confronto i dati caricati nel file xml (sulla destra) e quelli presenti nel nostro atto (sulla sinistra), di non aver commesso errori nella redazione della busta.</a:t>
            </a:r>
          </a:p>
          <a:p>
            <a:r>
              <a:rPr lang="it-IT" dirty="0"/>
              <a:t>Vi raccomando la massima attenzione nell’analisi del confronto video poiché, come detto, i due file (l’atto in formato pdf ed il datiatto.xml) devono necessariamente essere reciprocamente conformi nel contenuto</a:t>
            </a:r>
            <a:r>
              <a:rPr lang="it-IT" dirty="0" smtClean="0"/>
              <a:t>.</a:t>
            </a:r>
          </a:p>
          <a:p>
            <a:pPr marL="0" indent="0">
              <a:buNone/>
            </a:pPr>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800206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5" name="Immagine 4"/>
          <p:cNvPicPr>
            <a:picLocks noChangeAspect="1"/>
          </p:cNvPicPr>
          <p:nvPr/>
        </p:nvPicPr>
        <p:blipFill>
          <a:blip r:embed="rId2"/>
          <a:stretch>
            <a:fillRect/>
          </a:stretch>
        </p:blipFill>
        <p:spPr>
          <a:xfrm>
            <a:off x="1606377" y="751176"/>
            <a:ext cx="7667625" cy="4752975"/>
          </a:xfrm>
          <a:prstGeom prst="rect">
            <a:avLst/>
          </a:prstGeom>
        </p:spPr>
      </p:pic>
    </p:spTree>
    <p:extLst>
      <p:ext uri="{BB962C8B-B14F-4D97-AF65-F5344CB8AC3E}">
        <p14:creationId xmlns:p14="http://schemas.microsoft.com/office/powerpoint/2010/main" val="1497067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5" name="Immagine 4"/>
          <p:cNvPicPr>
            <a:picLocks noChangeAspect="1"/>
          </p:cNvPicPr>
          <p:nvPr/>
        </p:nvPicPr>
        <p:blipFill>
          <a:blip r:embed="rId2"/>
          <a:stretch>
            <a:fillRect/>
          </a:stretch>
        </p:blipFill>
        <p:spPr>
          <a:xfrm>
            <a:off x="301336" y="968085"/>
            <a:ext cx="11000076" cy="4250529"/>
          </a:xfrm>
          <a:prstGeom prst="rect">
            <a:avLst/>
          </a:prstGeom>
        </p:spPr>
      </p:pic>
    </p:spTree>
    <p:extLst>
      <p:ext uri="{BB962C8B-B14F-4D97-AF65-F5344CB8AC3E}">
        <p14:creationId xmlns:p14="http://schemas.microsoft.com/office/powerpoint/2010/main" val="307410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23875"/>
            <a:ext cx="9144000" cy="5810250"/>
          </a:xfrm>
          <a:prstGeom prst="rect">
            <a:avLst/>
          </a:prstGeom>
        </p:spPr>
      </p:pic>
    </p:spTree>
    <p:extLst>
      <p:ext uri="{BB962C8B-B14F-4D97-AF65-F5344CB8AC3E}">
        <p14:creationId xmlns:p14="http://schemas.microsoft.com/office/powerpoint/2010/main" val="1952100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Posta Elettronica Certificata</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a:t>La posta elettronica certificata (PEC) è divenuta oramai di uso comune in molti ambiti professionali ed è obbligatoria per </a:t>
            </a:r>
            <a:r>
              <a:rPr lang="it-IT" sz="2800" dirty="0" smtClean="0"/>
              <a:t>molte categorie di professionisti oramai </a:t>
            </a:r>
            <a:r>
              <a:rPr lang="it-IT" sz="2800" dirty="0"/>
              <a:t>da diverso tempo. Il costo medio annuo si aggira sui 4 euro, la stragrande maggioranza degli ordini professionali, però, ha provveduto a fornirla gratuitamente ai propri </a:t>
            </a:r>
            <a:r>
              <a:rPr lang="it-IT" sz="2800" dirty="0" smtClean="0"/>
              <a:t>iscritti.</a:t>
            </a:r>
            <a:endParaRPr lang="it-IT" sz="2800"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Immagine 6"/>
          <p:cNvPicPr>
            <a:picLocks noChangeAspect="1"/>
          </p:cNvPicPr>
          <p:nvPr/>
        </p:nvPicPr>
        <p:blipFill>
          <a:blip r:embed="rId2"/>
          <a:stretch>
            <a:fillRect/>
          </a:stretch>
        </p:blipFill>
        <p:spPr>
          <a:xfrm>
            <a:off x="9168246" y="231775"/>
            <a:ext cx="2209800" cy="2076450"/>
          </a:xfrm>
          <a:prstGeom prst="rect">
            <a:avLst/>
          </a:prstGeom>
        </p:spPr>
      </p:pic>
    </p:spTree>
    <p:extLst>
      <p:ext uri="{BB962C8B-B14F-4D97-AF65-F5344CB8AC3E}">
        <p14:creationId xmlns:p14="http://schemas.microsoft.com/office/powerpoint/2010/main" val="2439201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50</a:t>
            </a:fld>
            <a:endParaRPr lang="en-US" dirty="0"/>
          </a:p>
        </p:txBody>
      </p:sp>
      <p:sp>
        <p:nvSpPr>
          <p:cNvPr id="4" name="Rettangolo 3"/>
          <p:cNvSpPr/>
          <p:nvPr/>
        </p:nvSpPr>
        <p:spPr>
          <a:xfrm>
            <a:off x="342900" y="311726"/>
            <a:ext cx="10245436" cy="4247317"/>
          </a:xfrm>
          <a:prstGeom prst="rect">
            <a:avLst/>
          </a:prstGeom>
        </p:spPr>
        <p:txBody>
          <a:bodyPr wrap="square">
            <a:spAutoFit/>
          </a:bodyPr>
          <a:lstStyle/>
          <a:p>
            <a:endParaRPr lang="it-IT" dirty="0" smtClean="0"/>
          </a:p>
          <a:p>
            <a:endParaRPr lang="it-IT" dirty="0"/>
          </a:p>
          <a:p>
            <a:endParaRPr lang="it-IT" dirty="0" smtClean="0"/>
          </a:p>
          <a:p>
            <a:endParaRPr lang="it-IT" dirty="0"/>
          </a:p>
          <a:p>
            <a:endParaRPr lang="it-IT" dirty="0" smtClean="0"/>
          </a:p>
          <a:p>
            <a:endParaRPr lang="it-IT" dirty="0"/>
          </a:p>
          <a:p>
            <a:r>
              <a:rPr lang="it-IT" dirty="0" smtClean="0"/>
              <a:t>Qualora </a:t>
            </a:r>
            <a:r>
              <a:rPr lang="it-IT" dirty="0"/>
              <a:t>vi sia corrispondenza fra i dati inseriti nei due file non dovremo far altro che chiudere la finestra di confronto, spuntare la casella “conformità verificata” e poi – dopo aver inserito il nostro supporto di firma digitale nel computer – inserire il PIN</a:t>
            </a:r>
            <a:r>
              <a:rPr lang="it-IT" dirty="0" smtClean="0"/>
              <a:t>.</a:t>
            </a:r>
          </a:p>
          <a:p>
            <a:endParaRPr lang="it-IT" dirty="0"/>
          </a:p>
          <a:p>
            <a:endParaRPr lang="it-IT" dirty="0" smtClean="0"/>
          </a:p>
          <a:p>
            <a:endParaRPr lang="it-IT" dirty="0"/>
          </a:p>
          <a:p>
            <a:endParaRPr lang="it-IT" dirty="0"/>
          </a:p>
          <a:p>
            <a:r>
              <a:rPr lang="it-IT" dirty="0"/>
              <a:t>Una volta firmati i file dovremo cliccare nuovamente su crea busta, avviando così il processo di crittografazione del file da inviare alla cancelleria del Tribunale</a:t>
            </a:r>
          </a:p>
        </p:txBody>
      </p:sp>
    </p:spTree>
    <p:extLst>
      <p:ext uri="{BB962C8B-B14F-4D97-AF65-F5344CB8AC3E}">
        <p14:creationId xmlns:p14="http://schemas.microsoft.com/office/powerpoint/2010/main" val="4237541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23875"/>
            <a:ext cx="9144000" cy="5810250"/>
          </a:xfrm>
          <a:prstGeom prst="rect">
            <a:avLst/>
          </a:prstGeom>
        </p:spPr>
      </p:pic>
    </p:spTree>
    <p:extLst>
      <p:ext uri="{BB962C8B-B14F-4D97-AF65-F5344CB8AC3E}">
        <p14:creationId xmlns:p14="http://schemas.microsoft.com/office/powerpoint/2010/main" val="3831050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5" name="Immagine 4"/>
          <p:cNvPicPr>
            <a:picLocks noChangeAspect="1"/>
          </p:cNvPicPr>
          <p:nvPr/>
        </p:nvPicPr>
        <p:blipFill>
          <a:blip r:embed="rId2"/>
          <a:stretch>
            <a:fillRect/>
          </a:stretch>
        </p:blipFill>
        <p:spPr>
          <a:xfrm>
            <a:off x="2271712" y="742950"/>
            <a:ext cx="7648575" cy="5372100"/>
          </a:xfrm>
          <a:prstGeom prst="rect">
            <a:avLst/>
          </a:prstGeom>
        </p:spPr>
      </p:pic>
    </p:spTree>
    <p:extLst>
      <p:ext uri="{BB962C8B-B14F-4D97-AF65-F5344CB8AC3E}">
        <p14:creationId xmlns:p14="http://schemas.microsoft.com/office/powerpoint/2010/main" val="2771735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9709" y="841664"/>
            <a:ext cx="9725891" cy="5392881"/>
          </a:xfrm>
        </p:spPr>
        <p:txBody>
          <a:bodyPr>
            <a:normAutofit/>
          </a:bodyPr>
          <a:lstStyle/>
          <a:p>
            <a:r>
              <a:rPr lang="it-IT" dirty="0"/>
              <a:t>Conclusasi la fase di crittografazione, il programma restituirà il file “</a:t>
            </a:r>
            <a:r>
              <a:rPr lang="it-IT" dirty="0" err="1"/>
              <a:t>Atto.enc</a:t>
            </a:r>
            <a:r>
              <a:rPr lang="it-IT" dirty="0"/>
              <a:t>” che altro non è se non la nostra busta telematica</a:t>
            </a:r>
            <a:r>
              <a:rPr lang="it-IT" dirty="0" smtClean="0"/>
              <a:t>.</a:t>
            </a:r>
          </a:p>
          <a:p>
            <a:endParaRPr lang="it-IT" dirty="0"/>
          </a:p>
          <a:p>
            <a:r>
              <a:rPr lang="it-IT" dirty="0"/>
              <a:t>A questo punto il software ci permette salvare la nostra busta sul computer (ad esempio per inviarla tramite un client </a:t>
            </a:r>
            <a:r>
              <a:rPr lang="it-IT" dirty="0" err="1"/>
              <a:t>webmail</a:t>
            </a:r>
            <a:r>
              <a:rPr lang="it-IT" dirty="0"/>
              <a:t>, o attraverso un PDA) o anche di inviare direttamente la busta (scelta che vi consiglio caldamente</a:t>
            </a:r>
            <a:r>
              <a:rPr lang="it-IT" dirty="0" smtClean="0"/>
              <a:t>.</a:t>
            </a:r>
          </a:p>
          <a:p>
            <a:endParaRPr lang="it-IT" dirty="0"/>
          </a:p>
          <a:p>
            <a:r>
              <a:rPr lang="it-IT" dirty="0" smtClean="0"/>
              <a:t>In </a:t>
            </a:r>
            <a:r>
              <a:rPr lang="it-IT" dirty="0"/>
              <a:t>quest’ultimo caso, il programma creerà automaticamente una mail con il vostro client di posta elettronica predefinito, che avrà già – quale allegato – il file “</a:t>
            </a:r>
            <a:r>
              <a:rPr lang="it-IT" dirty="0" err="1"/>
              <a:t>atto.enc</a:t>
            </a:r>
            <a:r>
              <a:rPr lang="it-IT" dirty="0"/>
              <a:t>” e che recherà le giuste indicazioni del destinatario e dell’oggetto del messaggio, che vi raccomando di non modificare.</a:t>
            </a:r>
          </a:p>
          <a:p>
            <a:endParaRPr lang="it-IT" dirty="0"/>
          </a:p>
          <a:p>
            <a:r>
              <a:rPr lang="it-IT" dirty="0"/>
              <a:t>Non dovrete, quindi, far altro che selezionare il mittente (ossia il vostro indirizzo PEC che avrete già configurato con il client di posta elettronica) e premere invio, lasciando in bianco il corpo della mail.</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35007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5" name="Immagine 4"/>
          <p:cNvPicPr>
            <a:picLocks noChangeAspect="1"/>
          </p:cNvPicPr>
          <p:nvPr/>
        </p:nvPicPr>
        <p:blipFill>
          <a:blip r:embed="rId2"/>
          <a:stretch>
            <a:fillRect/>
          </a:stretch>
        </p:blipFill>
        <p:spPr>
          <a:xfrm>
            <a:off x="1407103" y="145039"/>
            <a:ext cx="7715250" cy="5819775"/>
          </a:xfrm>
          <a:prstGeom prst="rect">
            <a:avLst/>
          </a:prstGeom>
        </p:spPr>
      </p:pic>
    </p:spTree>
    <p:extLst>
      <p:ext uri="{BB962C8B-B14F-4D97-AF65-F5344CB8AC3E}">
        <p14:creationId xmlns:p14="http://schemas.microsoft.com/office/powerpoint/2010/main" val="3418671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5" name="Immagine 4"/>
          <p:cNvPicPr>
            <a:picLocks noChangeAspect="1"/>
          </p:cNvPicPr>
          <p:nvPr/>
        </p:nvPicPr>
        <p:blipFill>
          <a:blip r:embed="rId2"/>
          <a:stretch>
            <a:fillRect/>
          </a:stretch>
        </p:blipFill>
        <p:spPr>
          <a:xfrm>
            <a:off x="677334" y="281912"/>
            <a:ext cx="8220075" cy="6124575"/>
          </a:xfrm>
          <a:prstGeom prst="rect">
            <a:avLst/>
          </a:prstGeom>
        </p:spPr>
      </p:pic>
    </p:spTree>
    <p:extLst>
      <p:ext uri="{BB962C8B-B14F-4D97-AF65-F5344CB8AC3E}">
        <p14:creationId xmlns:p14="http://schemas.microsoft.com/office/powerpoint/2010/main" val="1539632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303793" cy="678287"/>
          </a:xfrm>
        </p:spPr>
        <p:txBody>
          <a:bodyPr>
            <a:normAutofit/>
          </a:bodyPr>
          <a:lstStyle/>
          <a:p>
            <a:r>
              <a:rPr lang="it-IT" sz="2800" dirty="0" smtClean="0"/>
              <a:t>Il deposito avviene tramite l’invio di un messaggio PEC</a:t>
            </a:r>
            <a:endParaRPr lang="it-IT" sz="2800" dirty="0"/>
          </a:p>
        </p:txBody>
      </p:sp>
      <p:sp>
        <p:nvSpPr>
          <p:cNvPr id="3" name="Segnaposto contenuto 2"/>
          <p:cNvSpPr>
            <a:spLocks noGrp="1"/>
          </p:cNvSpPr>
          <p:nvPr>
            <p:ph idx="1"/>
          </p:nvPr>
        </p:nvSpPr>
        <p:spPr>
          <a:xfrm>
            <a:off x="677333" y="1287887"/>
            <a:ext cx="9806069" cy="5306096"/>
          </a:xfrm>
        </p:spPr>
        <p:txBody>
          <a:bodyPr>
            <a:normAutofit fontScale="92500"/>
          </a:bodyPr>
          <a:lstStyle/>
          <a:p>
            <a:r>
              <a:rPr lang="it-IT" dirty="0"/>
              <a:t>L’indirizzo PEC del mittente deve essere censito nel </a:t>
            </a:r>
            <a:r>
              <a:rPr lang="it-IT" dirty="0" err="1"/>
              <a:t>RegInDe</a:t>
            </a:r>
            <a:r>
              <a:rPr lang="it-IT" dirty="0"/>
              <a:t> </a:t>
            </a:r>
          </a:p>
          <a:p>
            <a:r>
              <a:rPr lang="it-IT" dirty="0" smtClean="0"/>
              <a:t>Il </a:t>
            </a:r>
            <a:r>
              <a:rPr lang="it-IT" dirty="0" err="1"/>
              <a:t>RegInDe</a:t>
            </a:r>
            <a:r>
              <a:rPr lang="it-IT" dirty="0"/>
              <a:t> è il Registro degli Indirizzi Elettronici presso il Ministero della Giustizia e contiene le informazioni e gli indirizzi PEC dei soggetti c.d. “abilitati” esterni al processo civile telematico, ossia, Avvocati e professionisti presenti in Albi, soggetti appartenenti ad Enti, </a:t>
            </a:r>
            <a:r>
              <a:rPr lang="it-IT" dirty="0" err="1" smtClean="0"/>
              <a:t>C.t.u</a:t>
            </a:r>
            <a:r>
              <a:rPr lang="it-IT" dirty="0" smtClean="0"/>
              <a:t>. La </a:t>
            </a:r>
            <a:r>
              <a:rPr lang="it-IT" dirty="0"/>
              <a:t>consultazione del </a:t>
            </a:r>
            <a:r>
              <a:rPr lang="it-IT" dirty="0" err="1"/>
              <a:t>RegInDe</a:t>
            </a:r>
            <a:r>
              <a:rPr lang="it-IT" dirty="0"/>
              <a:t> è possibile attraverso il PDA Cancelleria Telematica oppure attraverso il Portale dei Servizi Telematici del ministero della Giustizia.</a:t>
            </a:r>
          </a:p>
          <a:p>
            <a:r>
              <a:rPr lang="it-IT" dirty="0" smtClean="0"/>
              <a:t>Il </a:t>
            </a:r>
            <a:r>
              <a:rPr lang="it-IT" dirty="0"/>
              <a:t>valore che la legge </a:t>
            </a:r>
            <a:r>
              <a:rPr lang="it-IT" dirty="0" smtClean="0"/>
              <a:t>conferisce alle </a:t>
            </a:r>
            <a:r>
              <a:rPr lang="it-IT" dirty="0"/>
              <a:t>comunicazioni via PEC </a:t>
            </a:r>
            <a:r>
              <a:rPr lang="it-IT" dirty="0" smtClean="0"/>
              <a:t>è stabilito dall’art</a:t>
            </a:r>
            <a:r>
              <a:rPr lang="it-IT" dirty="0"/>
              <a:t>. 48 del CAD:</a:t>
            </a:r>
          </a:p>
          <a:p>
            <a:pPr marL="0" indent="0">
              <a:buNone/>
            </a:pPr>
            <a:r>
              <a:rPr lang="it-IT" i="1" dirty="0" smtClean="0"/>
              <a:t>1</a:t>
            </a:r>
            <a:r>
              <a:rPr lang="it-IT" i="1" dirty="0"/>
              <a:t>. La trasmissione telematica di comunicazioni che necessitano di una ricevuta di invio e di una </a:t>
            </a:r>
            <a:r>
              <a:rPr lang="it-IT" i="1" dirty="0" smtClean="0"/>
              <a:t>ricevuta </a:t>
            </a:r>
            <a:r>
              <a:rPr lang="it-IT" i="1" dirty="0"/>
              <a:t>di consegna avviene mediante la posta elettronica certificata ai sensi del decreto del </a:t>
            </a:r>
            <a:r>
              <a:rPr lang="it-IT" i="1" dirty="0" smtClean="0"/>
              <a:t>Presidente </a:t>
            </a:r>
            <a:r>
              <a:rPr lang="it-IT" i="1" dirty="0"/>
              <a:t>della Repubblica 11 febbraio 2005, n. 68. </a:t>
            </a:r>
            <a:r>
              <a:rPr lang="it-IT" i="1" dirty="0" smtClean="0"/>
              <a:t>  </a:t>
            </a:r>
            <a:endParaRPr lang="it-IT" dirty="0"/>
          </a:p>
          <a:p>
            <a:pPr marL="0" indent="0">
              <a:buNone/>
            </a:pPr>
            <a:r>
              <a:rPr lang="it-IT" i="1" dirty="0"/>
              <a:t>2. La trasmissione del documento informatico per via telematica, effettuata mediante la posta </a:t>
            </a:r>
            <a:r>
              <a:rPr lang="it-IT" i="1" dirty="0" smtClean="0"/>
              <a:t>elettronica </a:t>
            </a:r>
            <a:r>
              <a:rPr lang="it-IT" i="1" dirty="0"/>
              <a:t>certificata, equivale, nei casi consentiti dalla legge, alla notificazione per mezzo della </a:t>
            </a:r>
            <a:r>
              <a:rPr lang="it-IT" i="1" dirty="0" smtClean="0"/>
              <a:t>posta</a:t>
            </a:r>
            <a:r>
              <a:rPr lang="it-IT" i="1" dirty="0"/>
              <a:t>.  </a:t>
            </a:r>
            <a:endParaRPr lang="it-IT" dirty="0"/>
          </a:p>
          <a:p>
            <a:pPr marL="0" indent="0">
              <a:buNone/>
            </a:pPr>
            <a:r>
              <a:rPr lang="it-IT" i="1" dirty="0"/>
              <a:t>3. La data e l'ora di trasmissione e di ricezione di un documento informatico trasmesso mediante </a:t>
            </a:r>
            <a:r>
              <a:rPr lang="it-IT" i="1" dirty="0" smtClean="0"/>
              <a:t>posta </a:t>
            </a:r>
            <a:r>
              <a:rPr lang="it-IT" i="1" dirty="0"/>
              <a:t>elettronica certificata sono opponibili ai terzi se conformi alle disposizioni di cui al decreto </a:t>
            </a:r>
            <a:r>
              <a:rPr lang="it-IT" i="1" dirty="0" smtClean="0"/>
              <a:t>del </a:t>
            </a:r>
            <a:r>
              <a:rPr lang="it-IT" i="1" dirty="0"/>
              <a:t>Presidente della Repubblica 11 febbraio 2005, n. 68, ed alle relative regole tecniche.  </a:t>
            </a:r>
            <a:endParaRPr lang="it-IT" dirty="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736204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2980"/>
          </a:xfrm>
        </p:spPr>
        <p:txBody>
          <a:bodyPr>
            <a:normAutofit fontScale="90000"/>
          </a:bodyPr>
          <a:lstStyle/>
          <a:p>
            <a:r>
              <a:rPr lang="it-IT" dirty="0" smtClean="0"/>
              <a:t> </a:t>
            </a:r>
            <a:endParaRPr lang="it-IT" dirty="0"/>
          </a:p>
        </p:txBody>
      </p:sp>
      <p:sp>
        <p:nvSpPr>
          <p:cNvPr id="3" name="Segnaposto contenuto 2"/>
          <p:cNvSpPr>
            <a:spLocks noGrp="1"/>
          </p:cNvSpPr>
          <p:nvPr>
            <p:ph idx="1"/>
          </p:nvPr>
        </p:nvSpPr>
        <p:spPr>
          <a:xfrm>
            <a:off x="677333" y="811369"/>
            <a:ext cx="10398497" cy="5628068"/>
          </a:xfrm>
        </p:spPr>
        <p:txBody>
          <a:bodyPr>
            <a:normAutofit lnSpcReduction="10000"/>
          </a:bodyPr>
          <a:lstStyle/>
          <a:p>
            <a:r>
              <a:rPr lang="it-IT" dirty="0"/>
              <a:t>Il deposito, quindi, dovrà essere effettuato tramite la trasmissione da “PEC a PEC” dell’atto da depositarsi tramite allegazione – al messaggio di posta elettronica – di un file denominato “</a:t>
            </a:r>
            <a:r>
              <a:rPr lang="it-IT" dirty="0" err="1"/>
              <a:t>Atto.enc</a:t>
            </a:r>
            <a:r>
              <a:rPr lang="it-IT" dirty="0"/>
              <a:t>” (busta crittografata che conterrà l’atto ed i documenti allegati allo stesso), ciò entro le ore </a:t>
            </a:r>
            <a:r>
              <a:rPr lang="it-IT" dirty="0" smtClean="0"/>
              <a:t>24.00 </a:t>
            </a:r>
            <a:r>
              <a:rPr lang="it-IT" dirty="0"/>
              <a:t>del giorno del deposito. Qualora la trasmissione avvenga in orario successivo, l’atto si considererà depositato nella giornata successiva a quella della ricezione effettiva</a:t>
            </a:r>
            <a:r>
              <a:rPr lang="it-IT" dirty="0" smtClean="0"/>
              <a:t>.</a:t>
            </a:r>
            <a:endParaRPr lang="it-IT" dirty="0"/>
          </a:p>
          <a:p>
            <a:r>
              <a:rPr lang="it-IT" dirty="0"/>
              <a:t>Il nome del file allegato al messaggio di PEC – dalla norma appena cita –sembrerebbe poter essere esclusivamente “</a:t>
            </a:r>
            <a:r>
              <a:rPr lang="it-IT" dirty="0" err="1"/>
              <a:t>Atto.enc</a:t>
            </a:r>
            <a:r>
              <a:rPr lang="it-IT" dirty="0"/>
              <a:t>”, in realtà le schede pratiche realizzate dal Ministero, indicano come unico elemento essenziale l’estensione “</a:t>
            </a:r>
            <a:r>
              <a:rPr lang="it-IT" dirty="0" err="1"/>
              <a:t>enc</a:t>
            </a:r>
            <a:r>
              <a:rPr lang="it-IT" dirty="0"/>
              <a:t>” quindi indipendentemente dal nome del file</a:t>
            </a:r>
            <a:r>
              <a:rPr lang="it-IT" dirty="0" smtClean="0"/>
              <a:t>.</a:t>
            </a:r>
            <a:endParaRPr lang="it-IT" dirty="0"/>
          </a:p>
          <a:p>
            <a:r>
              <a:rPr lang="it-IT" dirty="0"/>
              <a:t>La dimensione massima della busta telematica deve essere di 30 mb, alcuni Tribunali (ad esempio quello di Milano) hanno ridotto detta dimensione ad un massimo di 10 mb, disponendo che i file di dimensione superiore fossero fisicamente depositati dall’Avvocato (su supporto magnetico o digitale) in cancelleria in determinati giorni della settimana</a:t>
            </a:r>
            <a:r>
              <a:rPr lang="it-IT" dirty="0" smtClean="0"/>
              <a:t>.</a:t>
            </a:r>
            <a:endParaRPr lang="it-IT" dirty="0"/>
          </a:p>
          <a:p>
            <a:r>
              <a:rPr lang="it-IT" dirty="0"/>
              <a:t>Qualora la busta telematica venga inviata manualmente, per esempio attraverso la web mail, occorre accertarsi che:</a:t>
            </a:r>
          </a:p>
          <a:p>
            <a:r>
              <a:rPr lang="it-IT" dirty="0"/>
              <a:t>a) la sintassi dell’oggetto sia la seguente: “DEPOSITO&lt;spazio&gt;&lt;qualsiasi carattere&gt;”; è importante la presenza dello spazio dopo “DEPOSITO” seguito da un testo libero, non vuoto</a:t>
            </a:r>
          </a:p>
          <a:p>
            <a:r>
              <a:rPr lang="it-IT" dirty="0"/>
              <a:t>b) sia allegato un unico file </a:t>
            </a:r>
            <a:r>
              <a:rPr lang="it-IT" dirty="0" err="1"/>
              <a:t>Atto.enc</a:t>
            </a:r>
            <a:endParaRPr lang="it-IT" dirty="0"/>
          </a:p>
          <a:p>
            <a:r>
              <a:rPr lang="it-IT" dirty="0"/>
              <a:t>c) il messaggio di PEC sia impostato come solo testo (non HTML)</a:t>
            </a:r>
          </a:p>
          <a:p>
            <a:endParaRPr lang="it-IT" dirty="0"/>
          </a:p>
          <a:p>
            <a:endParaRPr lang="it-IT" dirty="0"/>
          </a:p>
        </p:txBody>
      </p:sp>
      <p:sp>
        <p:nvSpPr>
          <p:cNvPr id="4" name="Segnaposto piè di pagina 3"/>
          <p:cNvSpPr>
            <a:spLocks noGrp="1"/>
          </p:cNvSpPr>
          <p:nvPr>
            <p:ph type="ftr" sz="quarter" idx="11"/>
          </p:nvPr>
        </p:nvSpPr>
        <p:spPr>
          <a:xfrm>
            <a:off x="0" y="6492875"/>
            <a:ext cx="6297612" cy="365125"/>
          </a:xfrm>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618466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Flusso di deposito attraverso la Posta Elettronica Certificata</a:t>
            </a:r>
            <a:br>
              <a:rPr lang="it-IT" dirty="0"/>
            </a:br>
            <a:endParaRPr lang="it-IT" dirty="0"/>
          </a:p>
        </p:txBody>
      </p:sp>
      <p:sp>
        <p:nvSpPr>
          <p:cNvPr id="3" name="Segnaposto contenuto 2"/>
          <p:cNvSpPr>
            <a:spLocks noGrp="1"/>
          </p:cNvSpPr>
          <p:nvPr>
            <p:ph idx="1"/>
          </p:nvPr>
        </p:nvSpPr>
        <p:spPr/>
        <p:txBody>
          <a:bodyPr/>
          <a:lstStyle/>
          <a:p>
            <a:r>
              <a:rPr lang="it-IT" dirty="0" smtClean="0"/>
              <a:t>La </a:t>
            </a:r>
            <a:r>
              <a:rPr lang="it-IT" dirty="0"/>
              <a:t>trasmissione  in via telematica all’ufficio giudiziario  della busta contente l’atto da depositare </a:t>
            </a:r>
            <a:r>
              <a:rPr lang="it-IT" dirty="0" smtClean="0"/>
              <a:t>corredato </a:t>
            </a:r>
            <a:r>
              <a:rPr lang="it-IT" dirty="0"/>
              <a:t>dei suoi allegati e dei dati strutturati in formato XML (datiAtto.xml) segue i paradigmi </a:t>
            </a:r>
            <a:r>
              <a:rPr lang="it-IT" dirty="0" smtClean="0"/>
              <a:t>della </a:t>
            </a:r>
            <a:r>
              <a:rPr lang="it-IT" dirty="0"/>
              <a:t>posta elettronica certificata, come nel seguente diagramma di sequenza.</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579663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382073"/>
          </a:xfrm>
        </p:spPr>
        <p:txBody>
          <a:bodyPr>
            <a:normAutofit fontScale="90000"/>
          </a:bodyPr>
          <a:lstStyle/>
          <a:p>
            <a:r>
              <a:rPr lang="it-IT" dirty="0" smtClean="0"/>
              <a:t> </a:t>
            </a:r>
            <a:endParaRPr lang="it-IT" dirty="0"/>
          </a:p>
        </p:txBody>
      </p:sp>
      <p:sp>
        <p:nvSpPr>
          <p:cNvPr id="3" name="Segnaposto contenuto 2"/>
          <p:cNvSpPr>
            <a:spLocks noGrp="1"/>
          </p:cNvSpPr>
          <p:nvPr>
            <p:ph idx="1"/>
          </p:nvPr>
        </p:nvSpPr>
        <p:spPr>
          <a:xfrm>
            <a:off x="677334" y="1107583"/>
            <a:ext cx="9767432" cy="4933779"/>
          </a:xfrm>
        </p:spPr>
        <p:txBody>
          <a:bodyPr>
            <a:normAutofit/>
          </a:bodyPr>
          <a:lstStyle/>
          <a:p>
            <a:r>
              <a:rPr lang="it-IT" dirty="0" smtClean="0"/>
              <a:t>1. Il </a:t>
            </a:r>
            <a:r>
              <a:rPr lang="it-IT" dirty="0"/>
              <a:t>depositante predispone l’atto e gli allegati, tipicamente utilizzando un apposito software </a:t>
            </a:r>
            <a:r>
              <a:rPr lang="it-IT" dirty="0" smtClean="0"/>
              <a:t>applicativo</a:t>
            </a:r>
            <a:r>
              <a:rPr lang="it-IT" dirty="0"/>
              <a:t>.</a:t>
            </a:r>
          </a:p>
          <a:p>
            <a:r>
              <a:rPr lang="it-IT" dirty="0"/>
              <a:t>2. Il software applicativo produce la busta telematica.</a:t>
            </a:r>
          </a:p>
          <a:p>
            <a:r>
              <a:rPr lang="it-IT" dirty="0"/>
              <a:t>3. Il depositante predispone il messaggio di PEC (eventualmente attraverso lo stesso software </a:t>
            </a:r>
            <a:r>
              <a:rPr lang="it-IT" dirty="0" smtClean="0"/>
              <a:t>utilizzato </a:t>
            </a:r>
            <a:r>
              <a:rPr lang="it-IT" dirty="0"/>
              <a:t>per la predisposizione della busta telematica), con destinatario l’indirizzo di PEC </a:t>
            </a:r>
            <a:r>
              <a:rPr lang="it-IT" dirty="0" smtClean="0"/>
              <a:t>dell’ufficio </a:t>
            </a:r>
            <a:r>
              <a:rPr lang="it-IT" dirty="0"/>
              <a:t>giudiziario o dell’UNEP destinatario.</a:t>
            </a:r>
          </a:p>
          <a:p>
            <a:r>
              <a:rPr lang="it-IT" dirty="0"/>
              <a:t>4. Il messaggio viene inviato al gestore di PEC del depositante stesso.</a:t>
            </a:r>
          </a:p>
          <a:p>
            <a:r>
              <a:rPr lang="it-IT" dirty="0"/>
              <a:t>5. Il gestore di PEC del depositante restituisce la Ricevuta di Accettazione (</a:t>
            </a:r>
            <a:r>
              <a:rPr lang="it-IT" dirty="0" err="1"/>
              <a:t>RdA</a:t>
            </a:r>
            <a:r>
              <a:rPr lang="it-IT" dirty="0"/>
              <a:t>), che viene resa </a:t>
            </a:r>
            <a:r>
              <a:rPr lang="it-IT" dirty="0" smtClean="0"/>
              <a:t>disponibile </a:t>
            </a:r>
            <a:r>
              <a:rPr lang="it-IT" dirty="0"/>
              <a:t>nella casella di PEC del depositante.</a:t>
            </a:r>
          </a:p>
          <a:p>
            <a:r>
              <a:rPr lang="it-IT" dirty="0"/>
              <a:t>6. Il gestore di PEC del depositante invia il messaggio al gestore di PEC del Ministero </a:t>
            </a:r>
            <a:r>
              <a:rPr lang="it-IT" dirty="0" smtClean="0"/>
              <a:t>della giustizia </a:t>
            </a:r>
            <a:r>
              <a:rPr lang="it-IT" dirty="0"/>
              <a:t>(</a:t>
            </a:r>
            <a:r>
              <a:rPr lang="it-IT" dirty="0" err="1"/>
              <a:t>GiustiziaCert</a:t>
            </a:r>
            <a:r>
              <a:rPr lang="it-IT" dirty="0"/>
              <a:t>)</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1119307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Redattore Atti</a:t>
            </a:r>
            <a:endParaRPr lang="it-IT" dirty="0"/>
          </a:p>
        </p:txBody>
      </p:sp>
      <p:sp>
        <p:nvSpPr>
          <p:cNvPr id="3" name="Segnaposto contenuto 2"/>
          <p:cNvSpPr>
            <a:spLocks noGrp="1"/>
          </p:cNvSpPr>
          <p:nvPr>
            <p:ph idx="1"/>
          </p:nvPr>
        </p:nvSpPr>
        <p:spPr>
          <a:xfrm>
            <a:off x="677334" y="1270000"/>
            <a:ext cx="9588884" cy="4771362"/>
          </a:xfrm>
        </p:spPr>
        <p:txBody>
          <a:bodyPr>
            <a:normAutofit fontScale="70000" lnSpcReduction="20000"/>
          </a:bodyPr>
          <a:lstStyle/>
          <a:p>
            <a:pPr marL="0" indent="0">
              <a:buNone/>
            </a:pPr>
            <a:r>
              <a:rPr lang="it-IT" sz="2800" dirty="0"/>
              <a:t>Il software necessario ad elaborare la busta telematica da depositare digitalmente è – allo stato attuale – uno dei maggiori business delle società che operano nel settore dei servizi professionali a pagamento.</a:t>
            </a:r>
          </a:p>
          <a:p>
            <a:pPr marL="0" indent="0">
              <a:buNone/>
            </a:pPr>
            <a:r>
              <a:rPr lang="it-IT" sz="2800" dirty="0"/>
              <a:t>Questo è </a:t>
            </a:r>
            <a:r>
              <a:rPr lang="it-IT" sz="2800" dirty="0" smtClean="0"/>
              <a:t>dovuto ad </a:t>
            </a:r>
            <a:r>
              <a:rPr lang="it-IT" sz="2800" dirty="0"/>
              <a:t>un errore di fondo nei progetti ministeriali, ossia, l’aver scelto di non realizzare un software atto a tale scopo lasciando invece libere le software </a:t>
            </a:r>
            <a:r>
              <a:rPr lang="it-IT" sz="2800" dirty="0" err="1"/>
              <a:t>house</a:t>
            </a:r>
            <a:r>
              <a:rPr lang="it-IT" sz="2800" dirty="0"/>
              <a:t> di realizzarne uno.</a:t>
            </a:r>
          </a:p>
          <a:p>
            <a:pPr marL="0" indent="0">
              <a:buNone/>
            </a:pPr>
            <a:r>
              <a:rPr lang="it-IT" sz="2800" dirty="0"/>
              <a:t>In tal modo, teoricamente, </a:t>
            </a:r>
            <a:r>
              <a:rPr lang="it-IT" sz="2800" dirty="0" smtClean="0"/>
              <a:t>il CTU </a:t>
            </a:r>
            <a:r>
              <a:rPr lang="it-IT" sz="2800" dirty="0"/>
              <a:t>telematico sarebbe costretto ad acquistare la licenza di uno dei vari programmi di redazioni presenti sul </a:t>
            </a:r>
            <a:r>
              <a:rPr lang="it-IT" sz="2800" dirty="0" smtClean="0"/>
              <a:t>mercato.</a:t>
            </a:r>
            <a:endParaRPr lang="it-IT" sz="2800" dirty="0"/>
          </a:p>
          <a:p>
            <a:pPr marL="0" indent="0">
              <a:buNone/>
            </a:pPr>
            <a:r>
              <a:rPr lang="it-IT" sz="2800" dirty="0" smtClean="0"/>
              <a:t>Esiste però un’alternativa </a:t>
            </a:r>
            <a:r>
              <a:rPr lang="it-IT" sz="2800" dirty="0"/>
              <a:t>gratuita a disposizione di tutti i Colleghi, il software SLPCT.</a:t>
            </a:r>
          </a:p>
          <a:p>
            <a:pPr marL="0" indent="0">
              <a:buNone/>
            </a:pPr>
            <a:r>
              <a:rPr lang="it-IT" sz="2800" dirty="0"/>
              <a:t>Questo applicativo, realizzato dalla Evoluzioni Software per la Regione Toscana e messo a disposizione gratuitamente di tutti i professionisti interessati, consente di avere un redattore atti perfettamente funzionante a costo zero, tagliando – in questo modo – parte dei costi che </a:t>
            </a:r>
            <a:r>
              <a:rPr lang="it-IT" sz="2800" dirty="0" smtClean="0"/>
              <a:t>il professionista </a:t>
            </a:r>
            <a:r>
              <a:rPr lang="it-IT" sz="2800" dirty="0"/>
              <a:t>dovrà sopportare con l’avvento del processo civile telematico.</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Immagine 6"/>
          <p:cNvPicPr>
            <a:picLocks noChangeAspect="1"/>
          </p:cNvPicPr>
          <p:nvPr/>
        </p:nvPicPr>
        <p:blipFill>
          <a:blip r:embed="rId2"/>
          <a:stretch>
            <a:fillRect/>
          </a:stretch>
        </p:blipFill>
        <p:spPr>
          <a:xfrm>
            <a:off x="10525991" y="450273"/>
            <a:ext cx="1219200" cy="1219200"/>
          </a:xfrm>
          <a:prstGeom prst="rect">
            <a:avLst/>
          </a:prstGeom>
        </p:spPr>
      </p:pic>
    </p:spTree>
    <p:extLst>
      <p:ext uri="{BB962C8B-B14F-4D97-AF65-F5344CB8AC3E}">
        <p14:creationId xmlns:p14="http://schemas.microsoft.com/office/powerpoint/2010/main" val="10731905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184597"/>
            <a:ext cx="391612" cy="163133"/>
          </a:xfrm>
        </p:spPr>
        <p:txBody>
          <a:bodyPr>
            <a:normAutofit fontScale="90000"/>
          </a:bodyPr>
          <a:lstStyle/>
          <a:p>
            <a:r>
              <a:rPr lang="it-IT" dirty="0" smtClean="0"/>
              <a:t> </a:t>
            </a:r>
            <a:endParaRPr lang="it-IT" dirty="0"/>
          </a:p>
        </p:txBody>
      </p:sp>
      <p:sp>
        <p:nvSpPr>
          <p:cNvPr id="3" name="Segnaposto contenuto 2"/>
          <p:cNvSpPr>
            <a:spLocks noGrp="1"/>
          </p:cNvSpPr>
          <p:nvPr>
            <p:ph idx="1"/>
          </p:nvPr>
        </p:nvSpPr>
        <p:spPr>
          <a:xfrm>
            <a:off x="677334" y="347730"/>
            <a:ext cx="10115162" cy="6284889"/>
          </a:xfrm>
        </p:spPr>
        <p:txBody>
          <a:bodyPr>
            <a:normAutofit/>
          </a:bodyPr>
          <a:lstStyle/>
          <a:p>
            <a:r>
              <a:rPr lang="it-IT" dirty="0"/>
              <a:t>7. Il gestore di PEC del Ministero della giustizia restituisce la Ricevuta di Avvenuta Consegna </a:t>
            </a:r>
            <a:r>
              <a:rPr lang="it-IT" dirty="0" smtClean="0"/>
              <a:t>(</a:t>
            </a:r>
            <a:r>
              <a:rPr lang="it-IT" dirty="0" err="1"/>
              <a:t>RdAC</a:t>
            </a:r>
            <a:r>
              <a:rPr lang="it-IT" dirty="0"/>
              <a:t>); la busta si intende ricevuta nel momento in cui viene generata la </a:t>
            </a:r>
            <a:r>
              <a:rPr lang="it-IT" dirty="0" err="1"/>
              <a:t>RdAC</a:t>
            </a:r>
            <a:r>
              <a:rPr lang="it-IT" dirty="0"/>
              <a:t>.</a:t>
            </a:r>
          </a:p>
          <a:p>
            <a:r>
              <a:rPr lang="it-IT" dirty="0"/>
              <a:t>8. La </a:t>
            </a:r>
            <a:r>
              <a:rPr lang="it-IT" dirty="0" err="1"/>
              <a:t>RdAC</a:t>
            </a:r>
            <a:r>
              <a:rPr lang="it-IT" dirty="0"/>
              <a:t> viene resa disponibile nella casella di PEC del depositante.</a:t>
            </a:r>
          </a:p>
          <a:p>
            <a:r>
              <a:rPr lang="it-IT" dirty="0"/>
              <a:t>9. Il gestore dei servizi telematici effettua il download del messaggio di PEC.</a:t>
            </a:r>
          </a:p>
          <a:p>
            <a:r>
              <a:rPr lang="it-IT" dirty="0"/>
              <a:t>10. Il gestore dei servizi telematici verifica la presenza del depositante (titolare della casella di PEC </a:t>
            </a:r>
            <a:r>
              <a:rPr lang="it-IT" dirty="0" smtClean="0"/>
              <a:t>mittente</a:t>
            </a:r>
            <a:r>
              <a:rPr lang="it-IT" dirty="0"/>
              <a:t>) nel </a:t>
            </a:r>
            <a:r>
              <a:rPr lang="it-IT" dirty="0" err="1"/>
              <a:t>ReGIndE</a:t>
            </a:r>
            <a:r>
              <a:rPr lang="it-IT" dirty="0"/>
              <a:t>;  nel caso in cui il depositante sia un avvocato, effettua l’operazione di </a:t>
            </a:r>
            <a:r>
              <a:rPr lang="it-IT" dirty="0" smtClean="0"/>
              <a:t>certificazione</a:t>
            </a:r>
            <a:r>
              <a:rPr lang="it-IT" dirty="0"/>
              <a:t>, ossia viene verificato lo status del difensore; nel caso in cui lo status non sia </a:t>
            </a:r>
            <a:r>
              <a:rPr lang="it-IT" dirty="0" smtClean="0"/>
              <a:t>“</a:t>
            </a:r>
            <a:r>
              <a:rPr lang="it-IT" dirty="0"/>
              <a:t>attivo”, viene segnalato alla cancelleria. </a:t>
            </a:r>
          </a:p>
          <a:p>
            <a:r>
              <a:rPr lang="it-IT" dirty="0"/>
              <a:t>11. Il gestore dei servizi telematici effettua gli opportuni controlli automatici (formali) sulla busta </a:t>
            </a:r>
            <a:r>
              <a:rPr lang="it-IT" dirty="0" smtClean="0"/>
              <a:t>telematica</a:t>
            </a:r>
            <a:r>
              <a:rPr lang="it-IT" dirty="0"/>
              <a:t>.</a:t>
            </a:r>
          </a:p>
          <a:p>
            <a:r>
              <a:rPr lang="it-IT" dirty="0"/>
              <a:t>12. L’esito dei suddetti controlli è inviato con un messaggio di PEC al depositante, mediante un </a:t>
            </a:r>
            <a:r>
              <a:rPr lang="it-IT" dirty="0" smtClean="0"/>
              <a:t>collegamento </a:t>
            </a:r>
            <a:r>
              <a:rPr lang="it-IT" dirty="0"/>
              <a:t>con il gestore di PEC del Ministero della giustizia.  </a:t>
            </a:r>
          </a:p>
          <a:p>
            <a:r>
              <a:rPr lang="it-IT" dirty="0"/>
              <a:t>13. Il gestore dei servizi telematici recupera la Ricevuta di Accettazione (</a:t>
            </a:r>
            <a:r>
              <a:rPr lang="it-IT" dirty="0" err="1"/>
              <a:t>RdA</a:t>
            </a:r>
            <a:r>
              <a:rPr lang="it-IT" dirty="0"/>
              <a:t>) dal gestore di PEC </a:t>
            </a:r>
            <a:r>
              <a:rPr lang="it-IT" dirty="0" smtClean="0"/>
              <a:t>del </a:t>
            </a:r>
            <a:r>
              <a:rPr lang="it-IT" dirty="0"/>
              <a:t>Ministero</a:t>
            </a:r>
            <a:r>
              <a:rPr lang="it-IT" dirty="0" smtClean="0"/>
              <a:t>.</a:t>
            </a:r>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600071918"/>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a:xfrm>
            <a:off x="425003" y="609600"/>
            <a:ext cx="10470524" cy="5855593"/>
          </a:xfrm>
        </p:spPr>
        <p:txBody>
          <a:bodyPr>
            <a:normAutofit/>
          </a:bodyPr>
          <a:lstStyle/>
          <a:p>
            <a:r>
              <a:rPr lang="it-IT" dirty="0"/>
              <a:t>14. Il gestore dei servizi telematici salva la relativa </a:t>
            </a:r>
            <a:r>
              <a:rPr lang="it-IT" dirty="0" err="1"/>
              <a:t>RdA</a:t>
            </a:r>
            <a:r>
              <a:rPr lang="it-IT" dirty="0"/>
              <a:t> nel fascicolo informatico.</a:t>
            </a:r>
          </a:p>
          <a:p>
            <a:r>
              <a:rPr lang="it-IT" dirty="0"/>
              <a:t>15. Il gestore di PEC del Ministero invia il messaggio con l’esito dei controlli automatici al gestore </a:t>
            </a:r>
            <a:r>
              <a:rPr lang="it-IT" dirty="0" smtClean="0"/>
              <a:t>di </a:t>
            </a:r>
            <a:r>
              <a:rPr lang="it-IT" dirty="0"/>
              <a:t>PEC del depositante.</a:t>
            </a:r>
          </a:p>
          <a:p>
            <a:r>
              <a:rPr lang="it-IT" dirty="0"/>
              <a:t>16. Il gestore di PEC del depositante provvede a rendere disponibile l’esito dei controlli automatici </a:t>
            </a:r>
            <a:r>
              <a:rPr lang="it-IT" dirty="0" smtClean="0"/>
              <a:t>nella </a:t>
            </a:r>
            <a:r>
              <a:rPr lang="it-IT" dirty="0"/>
              <a:t>casella di PEC del depositante.</a:t>
            </a:r>
          </a:p>
          <a:p>
            <a:r>
              <a:rPr lang="it-IT" dirty="0"/>
              <a:t>17. Il gestore di PEC del depositante invia al gestore di PEC del Ministero la Ricevuta di </a:t>
            </a:r>
            <a:r>
              <a:rPr lang="it-IT" dirty="0" smtClean="0"/>
              <a:t>Avvenuta Consegna </a:t>
            </a:r>
            <a:r>
              <a:rPr lang="it-IT" dirty="0"/>
              <a:t>(</a:t>
            </a:r>
            <a:r>
              <a:rPr lang="it-IT" dirty="0" err="1"/>
              <a:t>RdAC</a:t>
            </a:r>
            <a:r>
              <a:rPr lang="it-IT" dirty="0"/>
              <a:t>).</a:t>
            </a:r>
          </a:p>
          <a:p>
            <a:r>
              <a:rPr lang="it-IT" dirty="0"/>
              <a:t>18. La </a:t>
            </a:r>
            <a:r>
              <a:rPr lang="it-IT" dirty="0" err="1"/>
              <a:t>RdAC</a:t>
            </a:r>
            <a:r>
              <a:rPr lang="it-IT" dirty="0"/>
              <a:t> viene recuperata dal gestore dei servizi telematici.</a:t>
            </a:r>
          </a:p>
          <a:p>
            <a:r>
              <a:rPr lang="it-IT" dirty="0"/>
              <a:t>19. La </a:t>
            </a:r>
            <a:r>
              <a:rPr lang="it-IT" dirty="0" err="1"/>
              <a:t>RdAC</a:t>
            </a:r>
            <a:r>
              <a:rPr lang="it-IT" dirty="0"/>
              <a:t> viene salvata nel fascicolo informatico.</a:t>
            </a:r>
          </a:p>
          <a:p>
            <a:r>
              <a:rPr lang="it-IT" dirty="0"/>
              <a:t>20. L’operatore di cancelleria o dell’ufficio NEP, attraverso il sistema di gestione dei registri, </a:t>
            </a:r>
            <a:r>
              <a:rPr lang="it-IT" dirty="0" smtClean="0"/>
              <a:t> accetta </a:t>
            </a:r>
            <a:r>
              <a:rPr lang="it-IT" dirty="0"/>
              <a:t>l’atto, che viene così inserito nel fascicolo informatico.</a:t>
            </a:r>
          </a:p>
          <a:p>
            <a:r>
              <a:rPr lang="it-IT" dirty="0"/>
              <a:t>21. Il gestore dei servizi telematici, all’esito dell’intervento dell’ufficio, invia un messaggio di PEC </a:t>
            </a:r>
            <a:r>
              <a:rPr lang="it-IT" dirty="0" smtClean="0"/>
              <a:t>al </a:t>
            </a:r>
            <a:r>
              <a:rPr lang="it-IT" dirty="0"/>
              <a:t>depositante, collegandosi con il gestore di PEC del Ministero della giustizia, utilizzando </a:t>
            </a:r>
            <a:r>
              <a:rPr lang="it-IT" dirty="0" smtClean="0"/>
              <a:t>il formato </a:t>
            </a:r>
            <a:r>
              <a:rPr lang="it-IT" dirty="0"/>
              <a:t>del messaggio previsto.</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40040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9402" y="609600"/>
            <a:ext cx="7934599" cy="188890"/>
          </a:xfrm>
        </p:spPr>
        <p:txBody>
          <a:bodyPr>
            <a:normAutofit fontScale="90000"/>
          </a:bodyPr>
          <a:lstStyle/>
          <a:p>
            <a:r>
              <a:rPr lang="it-IT" dirty="0" smtClean="0"/>
              <a:t> </a:t>
            </a:r>
            <a:endParaRPr lang="it-IT" dirty="0"/>
          </a:p>
        </p:txBody>
      </p:sp>
      <p:sp>
        <p:nvSpPr>
          <p:cNvPr id="3" name="Segnaposto contenuto 2"/>
          <p:cNvSpPr>
            <a:spLocks noGrp="1"/>
          </p:cNvSpPr>
          <p:nvPr>
            <p:ph idx="1"/>
          </p:nvPr>
        </p:nvSpPr>
        <p:spPr>
          <a:xfrm>
            <a:off x="437882" y="888643"/>
            <a:ext cx="9890974" cy="5152720"/>
          </a:xfrm>
        </p:spPr>
        <p:txBody>
          <a:bodyPr>
            <a:normAutofit/>
          </a:bodyPr>
          <a:lstStyle/>
          <a:p>
            <a:r>
              <a:rPr lang="it-IT" dirty="0"/>
              <a:t>22. Il gestore dei servizi telematici recupera la Ricevuta di Accettazione (</a:t>
            </a:r>
            <a:r>
              <a:rPr lang="it-IT" dirty="0" err="1"/>
              <a:t>RdA</a:t>
            </a:r>
            <a:r>
              <a:rPr lang="it-IT" dirty="0"/>
              <a:t>) dal gestore di PEC </a:t>
            </a:r>
            <a:r>
              <a:rPr lang="it-IT" dirty="0" smtClean="0"/>
              <a:t>del </a:t>
            </a:r>
            <a:r>
              <a:rPr lang="it-IT" dirty="0"/>
              <a:t>Ministero.</a:t>
            </a:r>
          </a:p>
          <a:p>
            <a:r>
              <a:rPr lang="it-IT" dirty="0"/>
              <a:t>23. Il gestore dei servizi telematici salva la relativa </a:t>
            </a:r>
            <a:r>
              <a:rPr lang="it-IT" dirty="0" err="1"/>
              <a:t>RdA</a:t>
            </a:r>
            <a:r>
              <a:rPr lang="it-IT" dirty="0"/>
              <a:t> nel fascicolo informatico.</a:t>
            </a:r>
          </a:p>
          <a:p>
            <a:r>
              <a:rPr lang="it-IT" dirty="0"/>
              <a:t>24. Il gestore di PEC del Ministero invia il messaggio con l’esito dell'intervento d'ufficio al gestore </a:t>
            </a:r>
            <a:r>
              <a:rPr lang="it-IT" dirty="0" smtClean="0"/>
              <a:t>di </a:t>
            </a:r>
            <a:r>
              <a:rPr lang="it-IT" dirty="0"/>
              <a:t>PEC del depositante.</a:t>
            </a:r>
          </a:p>
          <a:p>
            <a:r>
              <a:rPr lang="it-IT" dirty="0"/>
              <a:t>25. Il gestore di PEC del depositante provvede a rendere disponibile l’esito dell'intervento d'ufficio </a:t>
            </a:r>
            <a:r>
              <a:rPr lang="it-IT" dirty="0" smtClean="0"/>
              <a:t>nella </a:t>
            </a:r>
            <a:r>
              <a:rPr lang="it-IT" dirty="0"/>
              <a:t>casella di PEC del depositante.</a:t>
            </a:r>
          </a:p>
          <a:p>
            <a:r>
              <a:rPr lang="it-IT" dirty="0"/>
              <a:t>26. Il gestore di PEC del depositante invia al gestore di PEC del Ministero la Ricevuta di Avvenuta </a:t>
            </a:r>
            <a:r>
              <a:rPr lang="it-IT" dirty="0" smtClean="0"/>
              <a:t>Consegna </a:t>
            </a:r>
            <a:r>
              <a:rPr lang="it-IT" dirty="0"/>
              <a:t>(</a:t>
            </a:r>
            <a:r>
              <a:rPr lang="it-IT" dirty="0" err="1"/>
              <a:t>RdAC</a:t>
            </a:r>
            <a:r>
              <a:rPr lang="it-IT" dirty="0"/>
              <a:t>).</a:t>
            </a:r>
          </a:p>
          <a:p>
            <a:r>
              <a:rPr lang="it-IT" dirty="0"/>
              <a:t>27. La </a:t>
            </a:r>
            <a:r>
              <a:rPr lang="it-IT" dirty="0" err="1"/>
              <a:t>RdAC</a:t>
            </a:r>
            <a:r>
              <a:rPr lang="it-IT" dirty="0"/>
              <a:t> viene recuperata dal gestore dei servizi telematici.</a:t>
            </a:r>
          </a:p>
          <a:p>
            <a:r>
              <a:rPr lang="it-IT" dirty="0"/>
              <a:t>28. La </a:t>
            </a:r>
            <a:r>
              <a:rPr lang="it-IT" dirty="0" err="1"/>
              <a:t>RdAC</a:t>
            </a:r>
            <a:r>
              <a:rPr lang="it-IT" dirty="0"/>
              <a:t> viene salvata nel fascicolo informatico.</a:t>
            </a:r>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2892597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Contatti</a:t>
            </a:r>
            <a:endParaRPr lang="it-IT" dirty="0"/>
          </a:p>
        </p:txBody>
      </p:sp>
      <p:sp>
        <p:nvSpPr>
          <p:cNvPr id="3" name="Segnaposto contenuto 2"/>
          <p:cNvSpPr>
            <a:spLocks noGrp="1"/>
          </p:cNvSpPr>
          <p:nvPr>
            <p:ph idx="1"/>
          </p:nvPr>
        </p:nvSpPr>
        <p:spPr>
          <a:xfrm>
            <a:off x="677334" y="1436915"/>
            <a:ext cx="8596668" cy="4604448"/>
          </a:xfrm>
        </p:spPr>
        <p:txBody>
          <a:bodyPr/>
          <a:lstStyle/>
          <a:p>
            <a:endParaRPr lang="it-IT" sz="2400" i="1" dirty="0" smtClean="0"/>
          </a:p>
          <a:p>
            <a:r>
              <a:rPr lang="it-IT" sz="3200" i="1" dirty="0" smtClean="0"/>
              <a:t>Avv. Luca Sileni</a:t>
            </a:r>
          </a:p>
          <a:p>
            <a:r>
              <a:rPr lang="it-IT" sz="3200" i="1" dirty="0" smtClean="0">
                <a:hlinkClick r:id="rId2"/>
              </a:rPr>
              <a:t>lucasileni@hotmail.com</a:t>
            </a:r>
            <a:endParaRPr lang="it-IT" sz="3200" i="1" dirty="0" smtClean="0"/>
          </a:p>
          <a:p>
            <a:r>
              <a:rPr lang="it-IT" sz="3200" dirty="0">
                <a:hlinkClick r:id="rId3"/>
              </a:rPr>
              <a:t>http://processociviletele.blogspot.it</a:t>
            </a:r>
            <a:r>
              <a:rPr lang="it-IT" sz="3200" dirty="0" smtClean="0">
                <a:hlinkClick r:id="rId3"/>
              </a:rPr>
              <a:t>/</a:t>
            </a:r>
            <a:endParaRPr lang="it-IT" sz="3200" dirty="0" smtClean="0"/>
          </a:p>
          <a:p>
            <a:r>
              <a:rPr lang="it-IT" sz="3200" dirty="0">
                <a:hlinkClick r:id="rId4"/>
              </a:rPr>
              <a:t>https://</a:t>
            </a:r>
            <a:r>
              <a:rPr lang="it-IT" sz="3200" dirty="0" smtClean="0">
                <a:hlinkClick r:id="rId4"/>
              </a:rPr>
              <a:t>www.facebook.com/Luca.Senpai</a:t>
            </a:r>
            <a:endParaRPr lang="it-IT" sz="3200" dirty="0" smtClean="0"/>
          </a:p>
          <a:p>
            <a:r>
              <a:rPr lang="it-IT" sz="3200" dirty="0">
                <a:hlinkClick r:id="rId5"/>
              </a:rPr>
              <a:t>https://</a:t>
            </a:r>
            <a:r>
              <a:rPr lang="it-IT" sz="3200" dirty="0" smtClean="0">
                <a:hlinkClick r:id="rId5"/>
              </a:rPr>
              <a:t>twitter.com/LucaSileni</a:t>
            </a:r>
            <a:endParaRPr lang="it-IT" sz="3200" dirty="0" smtClean="0"/>
          </a:p>
          <a:p>
            <a:endParaRPr lang="it-IT" dirty="0"/>
          </a:p>
        </p:txBody>
      </p:sp>
      <p:sp>
        <p:nvSpPr>
          <p:cNvPr id="4" name="Segnaposto piè di pagina 3"/>
          <p:cNvSpPr>
            <a:spLocks noGrp="1"/>
          </p:cNvSpPr>
          <p:nvPr>
            <p:ph type="ftr" sz="quarter" idx="11"/>
          </p:nvPr>
        </p:nvSpPr>
        <p:spPr/>
        <p:txBody>
          <a:bodyPr/>
          <a:lstStyle/>
          <a:p>
            <a:r>
              <a:rPr lang="pl-PL"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1841586341"/>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pl-PL" smtClean="0"/>
              <a:t>Avv. Luca Sileni - Cc- By - Sa- Nc 3.0</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213494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Punto di Accesso</a:t>
            </a:r>
            <a:endParaRPr lang="it-IT" dirty="0"/>
          </a:p>
        </p:txBody>
      </p:sp>
      <p:sp>
        <p:nvSpPr>
          <p:cNvPr id="3" name="Segnaposto contenuto 2"/>
          <p:cNvSpPr>
            <a:spLocks noGrp="1"/>
          </p:cNvSpPr>
          <p:nvPr>
            <p:ph idx="1"/>
          </p:nvPr>
        </p:nvSpPr>
        <p:spPr>
          <a:xfrm>
            <a:off x="677334" y="1402774"/>
            <a:ext cx="9360284" cy="4523494"/>
          </a:xfrm>
        </p:spPr>
        <p:txBody>
          <a:bodyPr>
            <a:noAutofit/>
          </a:bodyPr>
          <a:lstStyle/>
          <a:p>
            <a:pPr marL="0" indent="0">
              <a:buNone/>
            </a:pPr>
            <a:r>
              <a:rPr lang="it-IT" sz="2000" dirty="0" smtClean="0"/>
              <a:t>Per il Consulente Tecnico Telematico è necessario </a:t>
            </a:r>
            <a:r>
              <a:rPr lang="it-IT" sz="2000" dirty="0"/>
              <a:t>munirsi di un punto di accesso per poter </a:t>
            </a:r>
            <a:r>
              <a:rPr lang="it-IT" sz="2000" dirty="0" smtClean="0"/>
              <a:t>consultare i registri di cancelleria e per potersi iscrivere al </a:t>
            </a:r>
            <a:r>
              <a:rPr lang="it-IT" sz="2000" dirty="0" err="1" smtClean="0"/>
              <a:t>ReGinDe</a:t>
            </a:r>
            <a:r>
              <a:rPr lang="it-IT" sz="2000" dirty="0" smtClean="0"/>
              <a:t> qualora non provveda il proprio Ordine Professionale.</a:t>
            </a:r>
          </a:p>
          <a:p>
            <a:pPr marL="0" indent="0">
              <a:buNone/>
            </a:pPr>
            <a:r>
              <a:rPr lang="it-IT" sz="2000" dirty="0" smtClean="0"/>
              <a:t>Esiste </a:t>
            </a:r>
            <a:r>
              <a:rPr lang="it-IT" sz="2000" dirty="0"/>
              <a:t>però la possibilità di ottenere il medesimo risultato senza far ricorso ai più o meno costosi servizi a pagamento presenti sul mercato, ossia, utilizzare le funzionalità del portale dei servizi </a:t>
            </a:r>
            <a:r>
              <a:rPr lang="it-IT" sz="2000" dirty="0" smtClean="0"/>
              <a:t>telematici </a:t>
            </a:r>
            <a:r>
              <a:rPr lang="it-IT" sz="2000" dirty="0"/>
              <a:t>del ministero della giustizia.</a:t>
            </a:r>
          </a:p>
          <a:p>
            <a:pPr marL="0" indent="0">
              <a:buNone/>
            </a:pPr>
            <a:r>
              <a:rPr lang="it-IT" sz="2000" dirty="0"/>
              <a:t>Il così detto PST Giustizia, infatti, consente non solo la consultazione dei registri di cancelleria di tutti i Tribunali italiani, ma anche la possibilità di </a:t>
            </a:r>
            <a:r>
              <a:rPr lang="it-IT" sz="2000" dirty="0" smtClean="0"/>
              <a:t>iscriversi al Registro </a:t>
            </a:r>
            <a:r>
              <a:rPr lang="it-IT" sz="2000" dirty="0"/>
              <a:t>Generale degli Indirizzi </a:t>
            </a:r>
            <a:r>
              <a:rPr lang="it-IT" sz="2000" dirty="0" smtClean="0"/>
              <a:t>Elettronici </a:t>
            </a:r>
            <a:r>
              <a:rPr lang="it-IT" sz="2000" dirty="0" err="1" smtClean="0"/>
              <a:t>edi</a:t>
            </a:r>
            <a:r>
              <a:rPr lang="it-IT" sz="2000" dirty="0" smtClean="0"/>
              <a:t> </a:t>
            </a:r>
            <a:r>
              <a:rPr lang="it-IT" sz="2000" dirty="0"/>
              <a:t>essere aggiornati su news ed eventuali disservizi relativi alle piattaforme dei sistemi </a:t>
            </a:r>
            <a:r>
              <a:rPr lang="it-IT" sz="2000" dirty="0" smtClean="0"/>
              <a:t>ministeri</a:t>
            </a:r>
          </a:p>
        </p:txBody>
      </p:sp>
      <p:sp>
        <p:nvSpPr>
          <p:cNvPr id="4" name="Segnaposto piè di pagina 3"/>
          <p:cNvSpPr>
            <a:spLocks noGrp="1"/>
          </p:cNvSpPr>
          <p:nvPr>
            <p:ph type="ftr" sz="quarter" idx="11"/>
          </p:nvPr>
        </p:nvSpPr>
        <p:spPr/>
        <p:txBody>
          <a:bodyPr/>
          <a:lstStyle/>
          <a:p>
            <a:r>
              <a:rPr lang="pl-PL" dirty="0" smtClean="0"/>
              <a:t>Avv. Luca Sileni - Cc- By - Sa- Nc 3.0</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7" name="Immagine 6"/>
          <p:cNvPicPr>
            <a:picLocks noChangeAspect="1"/>
          </p:cNvPicPr>
          <p:nvPr/>
        </p:nvPicPr>
        <p:blipFill>
          <a:blip r:embed="rId2"/>
          <a:stretch>
            <a:fillRect/>
          </a:stretch>
        </p:blipFill>
        <p:spPr>
          <a:xfrm>
            <a:off x="8199293" y="164127"/>
            <a:ext cx="3676650" cy="1181100"/>
          </a:xfrm>
          <a:prstGeom prst="rect">
            <a:avLst/>
          </a:prstGeom>
        </p:spPr>
      </p:pic>
    </p:spTree>
    <p:extLst>
      <p:ext uri="{BB962C8B-B14F-4D97-AF65-F5344CB8AC3E}">
        <p14:creationId xmlns:p14="http://schemas.microsoft.com/office/powerpoint/2010/main" val="36821047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409575" y="-228600"/>
            <a:ext cx="13011150" cy="7315200"/>
          </a:xfrm>
          <a:prstGeom prst="rect">
            <a:avLst/>
          </a:prstGeom>
        </p:spPr>
      </p:pic>
      <p:sp>
        <p:nvSpPr>
          <p:cNvPr id="5" name="Segnaposto piè di pagina 4"/>
          <p:cNvSpPr>
            <a:spLocks noGrp="1"/>
          </p:cNvSpPr>
          <p:nvPr>
            <p:ph type="ftr" sz="quarter" idx="11"/>
          </p:nvPr>
        </p:nvSpPr>
        <p:spPr>
          <a:xfrm>
            <a:off x="10902035" y="6406487"/>
            <a:ext cx="6297612" cy="365125"/>
          </a:xfrm>
        </p:spPr>
        <p:txBody>
          <a:bodyPr/>
          <a:lstStyle/>
          <a:p>
            <a:r>
              <a:rPr lang="pl-PL" smtClean="0"/>
              <a:t>Avv. Luca Sileni - Cc- By - Sa- Nc 3.0</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6630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409575" y="-228600"/>
            <a:ext cx="13011150" cy="7315200"/>
          </a:xfrm>
          <a:prstGeom prst="rect">
            <a:avLst/>
          </a:prstGeom>
        </p:spPr>
      </p:pic>
      <p:sp>
        <p:nvSpPr>
          <p:cNvPr id="5" name="Segnaposto piè di pagina 4"/>
          <p:cNvSpPr>
            <a:spLocks noGrp="1"/>
          </p:cNvSpPr>
          <p:nvPr>
            <p:ph type="ftr" sz="quarter" idx="11"/>
          </p:nvPr>
        </p:nvSpPr>
        <p:spPr/>
        <p:txBody>
          <a:bodyPr/>
          <a:lstStyle/>
          <a:p>
            <a:r>
              <a:rPr lang="pl-PL" smtClean="0"/>
              <a:t>Avv. Luca Sileni - Cc- By - Sa- Nc 3.0</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63114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664</TotalTime>
  <Words>5067</Words>
  <Application>Microsoft Office PowerPoint</Application>
  <PresentationFormat>Widescreen</PresentationFormat>
  <Paragraphs>342</Paragraphs>
  <Slides>64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Times New Roman</vt:lpstr>
      <vt:lpstr>Trebuchet MS</vt:lpstr>
      <vt:lpstr>Wingdings 3</vt:lpstr>
      <vt:lpstr>Sfaccettatura</vt:lpstr>
      <vt:lpstr>Arezzo 31 marzo 2015 Processo Civile Telematico</vt:lpstr>
      <vt:lpstr>Normativa di riferimento</vt:lpstr>
      <vt:lpstr>Gli strumenti indispensabili</vt:lpstr>
      <vt:lpstr>Firma digitale</vt:lpstr>
      <vt:lpstr>Posta Elettronica Certificata</vt:lpstr>
      <vt:lpstr>Redattore Atti</vt:lpstr>
      <vt:lpstr>Punto di Accesso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4 regole d’oro per sopravvivere al PCT</vt:lpstr>
      <vt:lpstr>Lo scanner</vt:lpstr>
      <vt:lpstr>Le «dimensioni» contano</vt:lpstr>
      <vt:lpstr>Il client di posta elettronica</vt:lpstr>
      <vt:lpstr>Presentazione standard di PowerPoint</vt:lpstr>
      <vt:lpstr>Le password</vt:lpstr>
      <vt:lpstr>I Backup</vt:lpstr>
      <vt:lpstr>Presentazione standard di PowerPoint</vt:lpstr>
      <vt:lpstr>Presentazione standard di PowerPoint</vt:lpstr>
      <vt:lpstr>Presentazione standard di PowerPoint</vt:lpstr>
      <vt:lpstr>Formato degli atti e deposito </vt:lpstr>
      <vt:lpstr>Le tre fasi della creazione della busta telematica  1 La preparazione</vt:lpstr>
      <vt:lpstr>Formato dell’atto</vt:lpstr>
      <vt:lpstr>Presentazione standard di PowerPoint</vt:lpstr>
      <vt:lpstr>Presentazione standard di PowerPoint</vt:lpstr>
      <vt:lpstr>Il deposito dei documenti informatici è consentito nei seguenti formati:</vt:lpstr>
      <vt:lpstr>Le tre fasi della creazione della busta telematica  2 La redazione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tre fasi della creazione della busta telematica  3 Firma e invio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deposito avviene tramite l’invio di un messaggio PEC</vt:lpstr>
      <vt:lpstr> </vt:lpstr>
      <vt:lpstr>Flusso di deposito attraverso la Posta Elettronica Certificata </vt:lpstr>
      <vt:lpstr> </vt:lpstr>
      <vt:lpstr> </vt:lpstr>
      <vt:lpstr> </vt:lpstr>
      <vt:lpstr> </vt:lpstr>
      <vt:lpstr>Contatti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Processo Civile Telematico</dc:title>
  <dc:creator>luca sileni</dc:creator>
  <cp:lastModifiedBy>luca sileni</cp:lastModifiedBy>
  <cp:revision>72</cp:revision>
  <dcterms:created xsi:type="dcterms:W3CDTF">2013-06-18T19:39:01Z</dcterms:created>
  <dcterms:modified xsi:type="dcterms:W3CDTF">2015-03-27T15:02:23Z</dcterms:modified>
</cp:coreProperties>
</file>