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57" r:id="rId5"/>
    <p:sldId id="258" r:id="rId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43"/>
  </p:normalViewPr>
  <p:slideViewPr>
    <p:cSldViewPr snapToGrid="0">
      <p:cViewPr varScale="1">
        <p:scale>
          <a:sx n="69" d="100"/>
          <a:sy n="69" d="100"/>
        </p:scale>
        <p:origin x="88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E1AAECCF-A8FE-4FC8-901B-71AA7771E121}" type="datetimeFigureOut">
              <a:rPr lang="it-IT" smtClean="0"/>
              <a:t>11/11/2019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965E896-8E2C-4B00-855F-07608AC8C44D}" type="slidenum">
              <a:rPr lang="it-IT" smtClean="0"/>
              <a:t>‹N›</a:t>
            </a:fld>
            <a:endParaRPr lang="it-IT"/>
          </a:p>
        </p:txBody>
      </p:sp>
    </p:spTree>
    <p:extLst>
      <p:ext uri="{BB962C8B-B14F-4D97-AF65-F5344CB8AC3E}">
        <p14:creationId xmlns:p14="http://schemas.microsoft.com/office/powerpoint/2010/main" val="1618805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E1AAECCF-A8FE-4FC8-901B-71AA7771E121}" type="datetimeFigureOut">
              <a:rPr lang="it-IT" smtClean="0"/>
              <a:t>11/11/2019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965E896-8E2C-4B00-855F-07608AC8C44D}" type="slidenum">
              <a:rPr lang="it-IT" smtClean="0"/>
              <a:t>‹N›</a:t>
            </a:fld>
            <a:endParaRPr lang="it-IT"/>
          </a:p>
        </p:txBody>
      </p:sp>
    </p:spTree>
    <p:extLst>
      <p:ext uri="{BB962C8B-B14F-4D97-AF65-F5344CB8AC3E}">
        <p14:creationId xmlns:p14="http://schemas.microsoft.com/office/powerpoint/2010/main" val="650105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E1AAECCF-A8FE-4FC8-901B-71AA7771E121}" type="datetimeFigureOut">
              <a:rPr lang="it-IT" smtClean="0"/>
              <a:t>11/11/2019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965E896-8E2C-4B00-855F-07608AC8C44D}" type="slidenum">
              <a:rPr lang="it-IT" smtClean="0"/>
              <a:t>‹N›</a:t>
            </a:fld>
            <a:endParaRPr lang="it-IT"/>
          </a:p>
        </p:txBody>
      </p:sp>
    </p:spTree>
    <p:extLst>
      <p:ext uri="{BB962C8B-B14F-4D97-AF65-F5344CB8AC3E}">
        <p14:creationId xmlns:p14="http://schemas.microsoft.com/office/powerpoint/2010/main" val="3656644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E1AAECCF-A8FE-4FC8-901B-71AA7771E121}" type="datetimeFigureOut">
              <a:rPr lang="it-IT" smtClean="0"/>
              <a:t>11/11/2019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965E896-8E2C-4B00-855F-07608AC8C44D}" type="slidenum">
              <a:rPr lang="it-IT" smtClean="0"/>
              <a:t>‹N›</a:t>
            </a:fld>
            <a:endParaRPr lang="it-IT"/>
          </a:p>
        </p:txBody>
      </p:sp>
    </p:spTree>
    <p:extLst>
      <p:ext uri="{BB962C8B-B14F-4D97-AF65-F5344CB8AC3E}">
        <p14:creationId xmlns:p14="http://schemas.microsoft.com/office/powerpoint/2010/main" val="3482238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E1AAECCF-A8FE-4FC8-901B-71AA7771E121}" type="datetimeFigureOut">
              <a:rPr lang="it-IT" smtClean="0"/>
              <a:t>11/11/2019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965E896-8E2C-4B00-855F-07608AC8C44D}" type="slidenum">
              <a:rPr lang="it-IT" smtClean="0"/>
              <a:t>‹N›</a:t>
            </a:fld>
            <a:endParaRPr lang="it-IT"/>
          </a:p>
        </p:txBody>
      </p:sp>
    </p:spTree>
    <p:extLst>
      <p:ext uri="{BB962C8B-B14F-4D97-AF65-F5344CB8AC3E}">
        <p14:creationId xmlns:p14="http://schemas.microsoft.com/office/powerpoint/2010/main" val="854313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E1AAECCF-A8FE-4FC8-901B-71AA7771E121}" type="datetimeFigureOut">
              <a:rPr lang="it-IT" smtClean="0"/>
              <a:t>11/11/2019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965E896-8E2C-4B00-855F-07608AC8C44D}" type="slidenum">
              <a:rPr lang="it-IT" smtClean="0"/>
              <a:t>‹N›</a:t>
            </a:fld>
            <a:endParaRPr lang="it-IT"/>
          </a:p>
        </p:txBody>
      </p:sp>
    </p:spTree>
    <p:extLst>
      <p:ext uri="{BB962C8B-B14F-4D97-AF65-F5344CB8AC3E}">
        <p14:creationId xmlns:p14="http://schemas.microsoft.com/office/powerpoint/2010/main" val="772875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E1AAECCF-A8FE-4FC8-901B-71AA7771E121}" type="datetimeFigureOut">
              <a:rPr lang="it-IT" smtClean="0"/>
              <a:t>11/11/2019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965E896-8E2C-4B00-855F-07608AC8C44D}" type="slidenum">
              <a:rPr lang="it-IT" smtClean="0"/>
              <a:t>‹N›</a:t>
            </a:fld>
            <a:endParaRPr lang="it-IT"/>
          </a:p>
        </p:txBody>
      </p:sp>
    </p:spTree>
    <p:extLst>
      <p:ext uri="{BB962C8B-B14F-4D97-AF65-F5344CB8AC3E}">
        <p14:creationId xmlns:p14="http://schemas.microsoft.com/office/powerpoint/2010/main" val="847991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E1AAECCF-A8FE-4FC8-901B-71AA7771E121}" type="datetimeFigureOut">
              <a:rPr lang="it-IT" smtClean="0"/>
              <a:t>11/11/2019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965E896-8E2C-4B00-855F-07608AC8C44D}" type="slidenum">
              <a:rPr lang="it-IT" smtClean="0"/>
              <a:t>‹N›</a:t>
            </a:fld>
            <a:endParaRPr lang="it-IT"/>
          </a:p>
        </p:txBody>
      </p:sp>
    </p:spTree>
    <p:extLst>
      <p:ext uri="{BB962C8B-B14F-4D97-AF65-F5344CB8AC3E}">
        <p14:creationId xmlns:p14="http://schemas.microsoft.com/office/powerpoint/2010/main" val="4173236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1AAECCF-A8FE-4FC8-901B-71AA7771E121}" type="datetimeFigureOut">
              <a:rPr lang="it-IT" smtClean="0"/>
              <a:t>11/11/2019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965E896-8E2C-4B00-855F-07608AC8C44D}" type="slidenum">
              <a:rPr lang="it-IT" smtClean="0"/>
              <a:t>‹N›</a:t>
            </a:fld>
            <a:endParaRPr lang="it-IT"/>
          </a:p>
        </p:txBody>
      </p:sp>
    </p:spTree>
    <p:extLst>
      <p:ext uri="{BB962C8B-B14F-4D97-AF65-F5344CB8AC3E}">
        <p14:creationId xmlns:p14="http://schemas.microsoft.com/office/powerpoint/2010/main" val="3568024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E1AAECCF-A8FE-4FC8-901B-71AA7771E121}" type="datetimeFigureOut">
              <a:rPr lang="it-IT" smtClean="0"/>
              <a:t>11/11/2019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965E896-8E2C-4B00-855F-07608AC8C44D}" type="slidenum">
              <a:rPr lang="it-IT" smtClean="0"/>
              <a:t>‹N›</a:t>
            </a:fld>
            <a:endParaRPr lang="it-IT"/>
          </a:p>
        </p:txBody>
      </p:sp>
    </p:spTree>
    <p:extLst>
      <p:ext uri="{BB962C8B-B14F-4D97-AF65-F5344CB8AC3E}">
        <p14:creationId xmlns:p14="http://schemas.microsoft.com/office/powerpoint/2010/main" val="4098516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E1AAECCF-A8FE-4FC8-901B-71AA7771E121}" type="datetimeFigureOut">
              <a:rPr lang="it-IT" smtClean="0"/>
              <a:t>11/11/2019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965E896-8E2C-4B00-855F-07608AC8C44D}" type="slidenum">
              <a:rPr lang="it-IT" smtClean="0"/>
              <a:t>‹N›</a:t>
            </a:fld>
            <a:endParaRPr lang="it-IT"/>
          </a:p>
        </p:txBody>
      </p:sp>
    </p:spTree>
    <p:extLst>
      <p:ext uri="{BB962C8B-B14F-4D97-AF65-F5344CB8AC3E}">
        <p14:creationId xmlns:p14="http://schemas.microsoft.com/office/powerpoint/2010/main" val="1021511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AAECCF-A8FE-4FC8-901B-71AA7771E121}" type="datetimeFigureOut">
              <a:rPr lang="it-IT" smtClean="0"/>
              <a:t>11/11/2019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65E896-8E2C-4B00-855F-07608AC8C44D}" type="slidenum">
              <a:rPr lang="it-IT" smtClean="0"/>
              <a:t>‹N›</a:t>
            </a:fld>
            <a:endParaRPr lang="it-IT"/>
          </a:p>
        </p:txBody>
      </p:sp>
    </p:spTree>
    <p:extLst>
      <p:ext uri="{BB962C8B-B14F-4D97-AF65-F5344CB8AC3E}">
        <p14:creationId xmlns:p14="http://schemas.microsoft.com/office/powerpoint/2010/main" val="1309410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708535"/>
            <a:ext cx="9144000" cy="781599"/>
          </a:xfrm>
        </p:spPr>
        <p:txBody>
          <a:bodyPr>
            <a:noAutofit/>
          </a:bodyPr>
          <a:lstStyle/>
          <a:p>
            <a:r>
              <a:rPr lang="it-IT" sz="3200" b="1" dirty="0">
                <a:latin typeface="Times New Roman" panose="02020603050405020304" pitchFamily="18" charset="0"/>
                <a:cs typeface="Times New Roman" panose="02020603050405020304" pitchFamily="18" charset="0"/>
              </a:rPr>
              <a:t>Art. 162-bis D.P.R. n. 917/1986</a:t>
            </a:r>
            <a:br>
              <a:rPr lang="it-IT" sz="3200" dirty="0">
                <a:latin typeface="Times New Roman" panose="02020603050405020304" pitchFamily="18" charset="0"/>
                <a:cs typeface="Times New Roman" panose="02020603050405020304" pitchFamily="18" charset="0"/>
              </a:rPr>
            </a:br>
            <a:r>
              <a:rPr lang="it-IT" sz="3200" b="1" dirty="0">
                <a:latin typeface="Times New Roman" panose="02020603050405020304" pitchFamily="18" charset="0"/>
                <a:cs typeface="Times New Roman" panose="02020603050405020304" pitchFamily="18" charset="0"/>
              </a:rPr>
              <a:t>Intermediari finanziari e società di partecipazione </a:t>
            </a:r>
            <a:br>
              <a:rPr lang="it-IT" sz="3200" dirty="0"/>
            </a:br>
            <a:endParaRPr lang="it-IT" sz="3200" dirty="0"/>
          </a:p>
        </p:txBody>
      </p:sp>
      <p:sp>
        <p:nvSpPr>
          <p:cNvPr id="3" name="Sottotitolo 2"/>
          <p:cNvSpPr>
            <a:spLocks noGrp="1"/>
          </p:cNvSpPr>
          <p:nvPr>
            <p:ph type="subTitle" idx="1"/>
          </p:nvPr>
        </p:nvSpPr>
        <p:spPr>
          <a:xfrm>
            <a:off x="1232598" y="1037380"/>
            <a:ext cx="9726804" cy="5210592"/>
          </a:xfrm>
        </p:spPr>
        <p:txBody>
          <a:bodyPr>
            <a:normAutofit fontScale="25000" lnSpcReduction="20000"/>
          </a:bodyPr>
          <a:lstStyle/>
          <a:p>
            <a:pPr marL="225425" indent="-225425" algn="just">
              <a:lnSpc>
                <a:spcPct val="120000"/>
              </a:lnSpc>
              <a:buAutoNum type="arabicPeriod"/>
            </a:pPr>
            <a:r>
              <a:rPr lang="it-IT" sz="6400" dirty="0">
                <a:latin typeface="Times New Roman" panose="02020603050405020304" pitchFamily="18" charset="0"/>
                <a:cs typeface="Times New Roman" panose="02020603050405020304" pitchFamily="18" charset="0"/>
              </a:rPr>
              <a:t>Ai fini delle imposte sui redditi e dell'imposta regionale sulle attività produttive di cui al decreto legislativo 15 dicembre 1997, n. 446, si definiscono:</a:t>
            </a:r>
          </a:p>
          <a:p>
            <a:pPr marL="263525" algn="just">
              <a:lnSpc>
                <a:spcPct val="120000"/>
              </a:lnSpc>
            </a:pPr>
            <a:r>
              <a:rPr lang="it-IT" sz="6400" dirty="0">
                <a:latin typeface="Times New Roman" panose="02020603050405020304" pitchFamily="18" charset="0"/>
                <a:cs typeface="Times New Roman" panose="02020603050405020304" pitchFamily="18" charset="0"/>
              </a:rPr>
              <a:t>b) società di partecipazione finanziaria: i soggetti che esercitano in via esclusiva o prevalente l'attività di assunzione di partecipazioni in intermediari finanziari; </a:t>
            </a:r>
          </a:p>
          <a:p>
            <a:pPr marL="225425" algn="just">
              <a:lnSpc>
                <a:spcPct val="120000"/>
              </a:lnSpc>
            </a:pPr>
            <a:r>
              <a:rPr lang="it-IT" sz="6400" dirty="0">
                <a:latin typeface="Times New Roman" panose="02020603050405020304" pitchFamily="18" charset="0"/>
                <a:cs typeface="Times New Roman" panose="02020603050405020304" pitchFamily="18" charset="0"/>
              </a:rPr>
              <a:t>c) società di partecipazione non finanziaria e assimilati: </a:t>
            </a:r>
          </a:p>
          <a:p>
            <a:pPr marL="225425" algn="just">
              <a:lnSpc>
                <a:spcPct val="120000"/>
              </a:lnSpc>
            </a:pPr>
            <a:r>
              <a:rPr lang="it-IT" sz="6400" dirty="0">
                <a:latin typeface="Times New Roman" panose="02020603050405020304" pitchFamily="18" charset="0"/>
                <a:cs typeface="Times New Roman" panose="02020603050405020304" pitchFamily="18" charset="0"/>
              </a:rPr>
              <a:t>   1) i soggetti che esercitano in via esclusiva o prevalente l'attività di assunzione di partecipazioni in soggetti diversi dagli intermediari finanziari; </a:t>
            </a:r>
          </a:p>
          <a:p>
            <a:pPr marL="225425" algn="just">
              <a:lnSpc>
                <a:spcPct val="120000"/>
              </a:lnSpc>
            </a:pPr>
            <a:r>
              <a:rPr lang="it-IT" sz="6400" dirty="0">
                <a:latin typeface="Times New Roman" panose="02020603050405020304" pitchFamily="18" charset="0"/>
                <a:cs typeface="Times New Roman" panose="02020603050405020304" pitchFamily="18" charset="0"/>
              </a:rPr>
              <a:t>   2) i soggetti che svolgono attività non nei confronti del pubblico di cui al comma 2 dell'articolo 3 del regolamento emanato in materia di intermediari finanziari in attuazione degli articoli 106, comma 3, 112, comma 3 e 114 del decreto legislativo 1° settembre 1993, n. 385, nonché dell'articolo 7-ter, comma 1-bis, della legge 30 aprile 1999, n. 130.</a:t>
            </a:r>
          </a:p>
          <a:p>
            <a:pPr marL="225425" indent="-225425" algn="just">
              <a:lnSpc>
                <a:spcPct val="120000"/>
              </a:lnSpc>
            </a:pPr>
            <a:r>
              <a:rPr lang="it-IT" sz="6400" dirty="0">
                <a:latin typeface="Times New Roman" panose="02020603050405020304" pitchFamily="18" charset="0"/>
                <a:cs typeface="Times New Roman" panose="02020603050405020304" pitchFamily="18" charset="0"/>
              </a:rPr>
              <a:t>2. Ai fini del comma 1, l'esercizio in via prevalente di attività di assunzione di partecipazioni in intermediari finanziari sussiste, quando, in base ai dati del bilancio approvato relativo all'ultimo esercizio chiuso, l'ammontare complessivo delle partecipazioni in detti intermediari finanziari e altri elementi patrimoniali intercorrenti con gli stessi, unitariamente considerati, inclusi gli impegni ad erogare fondi e le garanzie rilasciate, sia superiore al 50 per cento del totale dell'attivo patrimoniale, inclusi gli impegni ad erogare fondi e le garanzie rilasciate. </a:t>
            </a:r>
          </a:p>
          <a:p>
            <a:pPr marL="225425" indent="-225425" algn="just">
              <a:lnSpc>
                <a:spcPct val="120000"/>
              </a:lnSpc>
            </a:pPr>
            <a:r>
              <a:rPr lang="it-IT" sz="6400" dirty="0">
                <a:latin typeface="Times New Roman" panose="02020603050405020304" pitchFamily="18" charset="0"/>
                <a:cs typeface="Times New Roman" panose="02020603050405020304" pitchFamily="18" charset="0"/>
              </a:rPr>
              <a:t>3. Ai fini del comma 1, l'esercizio in via prevalente di attività di assunzione di partecipazioni in soggetti diversi dagli intermediari finanziari sussiste, quando, in base ai dati del bilancio approvato relativo all'ultimo esercizio chiuso, l'ammontare complessivo delle partecipazioni in detti soggetti e altri elementi patrimoniali intercorrenti con i medesimi, unitariamente considerati, sia superiore al 50 per cento del totale dell'attivo patrimoniale.</a:t>
            </a:r>
          </a:p>
          <a:p>
            <a:pPr>
              <a:lnSpc>
                <a:spcPct val="120000"/>
              </a:lnSpc>
            </a:pP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0952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3963280" y="988800"/>
            <a:ext cx="3689498" cy="935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latin typeface="Times New Roman" panose="02020603050405020304" pitchFamily="18" charset="0"/>
                <a:cs typeface="Times New Roman" panose="02020603050405020304" pitchFamily="18" charset="0"/>
              </a:rPr>
              <a:t>Società</a:t>
            </a:r>
          </a:p>
        </p:txBody>
      </p:sp>
      <p:sp>
        <p:nvSpPr>
          <p:cNvPr id="5" name="Rettangolo 4"/>
          <p:cNvSpPr/>
          <p:nvPr/>
        </p:nvSpPr>
        <p:spPr>
          <a:xfrm>
            <a:off x="3830374" y="2360428"/>
            <a:ext cx="3955311" cy="11589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latin typeface="Times New Roman" panose="02020603050405020304" pitchFamily="18" charset="0"/>
                <a:cs typeface="Times New Roman" panose="02020603050405020304" pitchFamily="18" charset="0"/>
              </a:rPr>
              <a:t>Attività esclusiva o prevalente di assunzione partecipazioni</a:t>
            </a:r>
          </a:p>
        </p:txBody>
      </p:sp>
      <p:sp>
        <p:nvSpPr>
          <p:cNvPr id="6" name="Rettangolo 5"/>
          <p:cNvSpPr/>
          <p:nvPr/>
        </p:nvSpPr>
        <p:spPr>
          <a:xfrm>
            <a:off x="3940691" y="3955340"/>
            <a:ext cx="3689498" cy="935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latin typeface="Times New Roman" panose="02020603050405020304" pitchFamily="18" charset="0"/>
                <a:cs typeface="Times New Roman" panose="02020603050405020304" pitchFamily="18" charset="0"/>
              </a:rPr>
              <a:t>Intermediari finanziari</a:t>
            </a:r>
          </a:p>
        </p:txBody>
      </p:sp>
      <p:sp>
        <p:nvSpPr>
          <p:cNvPr id="7" name="Rettangolo 6"/>
          <p:cNvSpPr/>
          <p:nvPr/>
        </p:nvSpPr>
        <p:spPr>
          <a:xfrm>
            <a:off x="765544" y="5463360"/>
            <a:ext cx="2115879" cy="1010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latin typeface="Times New Roman" panose="02020603050405020304" pitchFamily="18" charset="0"/>
                <a:cs typeface="Times New Roman" panose="02020603050405020304" pitchFamily="18" charset="0"/>
              </a:rPr>
              <a:t>BANCHE</a:t>
            </a:r>
          </a:p>
        </p:txBody>
      </p:sp>
      <p:sp>
        <p:nvSpPr>
          <p:cNvPr id="8" name="Rettangolo 7"/>
          <p:cNvSpPr/>
          <p:nvPr/>
        </p:nvSpPr>
        <p:spPr>
          <a:xfrm>
            <a:off x="3692155" y="5463360"/>
            <a:ext cx="2115879" cy="1010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latin typeface="Times New Roman" panose="02020603050405020304" pitchFamily="18" charset="0"/>
                <a:cs typeface="Times New Roman" panose="02020603050405020304" pitchFamily="18" charset="0"/>
              </a:rPr>
              <a:t>CONFIDI</a:t>
            </a:r>
          </a:p>
        </p:txBody>
      </p:sp>
      <p:sp>
        <p:nvSpPr>
          <p:cNvPr id="9" name="Rettangolo 8"/>
          <p:cNvSpPr/>
          <p:nvPr/>
        </p:nvSpPr>
        <p:spPr>
          <a:xfrm>
            <a:off x="6508454" y="5463359"/>
            <a:ext cx="2115879" cy="1010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latin typeface="Times New Roman" panose="02020603050405020304" pitchFamily="18" charset="0"/>
                <a:cs typeface="Times New Roman" panose="02020603050405020304" pitchFamily="18" charset="0"/>
              </a:rPr>
              <a:t>MICROCREDITO</a:t>
            </a:r>
          </a:p>
        </p:txBody>
      </p:sp>
      <p:sp>
        <p:nvSpPr>
          <p:cNvPr id="10" name="Rettangolo 9"/>
          <p:cNvSpPr/>
          <p:nvPr/>
        </p:nvSpPr>
        <p:spPr>
          <a:xfrm>
            <a:off x="9324754" y="5429691"/>
            <a:ext cx="2115879" cy="1010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latin typeface="Times New Roman" panose="02020603050405020304" pitchFamily="18" charset="0"/>
                <a:cs typeface="Times New Roman" panose="02020603050405020304" pitchFamily="18" charset="0"/>
              </a:rPr>
              <a:t>ALTRI INTERMEDIARI FINANZIARI</a:t>
            </a:r>
          </a:p>
        </p:txBody>
      </p:sp>
      <p:sp>
        <p:nvSpPr>
          <p:cNvPr id="11" name="Freccia in giù 10"/>
          <p:cNvSpPr/>
          <p:nvPr/>
        </p:nvSpPr>
        <p:spPr>
          <a:xfrm>
            <a:off x="5655190" y="2012184"/>
            <a:ext cx="305687" cy="2818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Freccia in giù 11"/>
          <p:cNvSpPr/>
          <p:nvPr/>
        </p:nvSpPr>
        <p:spPr>
          <a:xfrm>
            <a:off x="5679113" y="3596475"/>
            <a:ext cx="305687" cy="2870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4" name="Connettore 1 13"/>
          <p:cNvCxnSpPr/>
          <p:nvPr/>
        </p:nvCxnSpPr>
        <p:spPr>
          <a:xfrm>
            <a:off x="1945758" y="5061098"/>
            <a:ext cx="843693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Connettore 1 15"/>
          <p:cNvCxnSpPr>
            <a:endCxn id="8" idx="0"/>
          </p:cNvCxnSpPr>
          <p:nvPr/>
        </p:nvCxnSpPr>
        <p:spPr>
          <a:xfrm>
            <a:off x="4750094" y="4646428"/>
            <a:ext cx="1" cy="8169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Connettore 1 20"/>
          <p:cNvCxnSpPr/>
          <p:nvPr/>
        </p:nvCxnSpPr>
        <p:spPr>
          <a:xfrm>
            <a:off x="6911163" y="4646428"/>
            <a:ext cx="0" cy="816931"/>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Connettore 1 22"/>
          <p:cNvCxnSpPr/>
          <p:nvPr/>
        </p:nvCxnSpPr>
        <p:spPr>
          <a:xfrm>
            <a:off x="1945758" y="5054894"/>
            <a:ext cx="0" cy="40846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Connettore 1 24"/>
          <p:cNvCxnSpPr>
            <a:endCxn id="10" idx="0"/>
          </p:cNvCxnSpPr>
          <p:nvPr/>
        </p:nvCxnSpPr>
        <p:spPr>
          <a:xfrm>
            <a:off x="10382693" y="5054893"/>
            <a:ext cx="1" cy="374798"/>
          </a:xfrm>
          <a:prstGeom prst="line">
            <a:avLst/>
          </a:prstGeom>
        </p:spPr>
        <p:style>
          <a:lnRef idx="1">
            <a:schemeClr val="accent1"/>
          </a:lnRef>
          <a:fillRef idx="0">
            <a:schemeClr val="accent1"/>
          </a:fillRef>
          <a:effectRef idx="0">
            <a:schemeClr val="accent1"/>
          </a:effectRef>
          <a:fontRef idx="minor">
            <a:schemeClr val="tx1"/>
          </a:fontRef>
        </p:style>
      </p:cxnSp>
      <p:sp>
        <p:nvSpPr>
          <p:cNvPr id="17" name="Titolo 1"/>
          <p:cNvSpPr txBox="1">
            <a:spLocks/>
          </p:cNvSpPr>
          <p:nvPr/>
        </p:nvSpPr>
        <p:spPr>
          <a:xfrm>
            <a:off x="1236030" y="93019"/>
            <a:ext cx="9144000" cy="78159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3300" b="1" dirty="0">
                <a:latin typeface="Times New Roman" panose="02020603050405020304" pitchFamily="18" charset="0"/>
                <a:cs typeface="Times New Roman" panose="02020603050405020304" pitchFamily="18" charset="0"/>
              </a:rPr>
              <a:t>Società di partecipazione finanziaria</a:t>
            </a:r>
            <a:endParaRPr lang="it-IT" dirty="0"/>
          </a:p>
        </p:txBody>
      </p:sp>
    </p:spTree>
    <p:extLst>
      <p:ext uri="{BB962C8B-B14F-4D97-AF65-F5344CB8AC3E}">
        <p14:creationId xmlns:p14="http://schemas.microsoft.com/office/powerpoint/2010/main" val="3397164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1375144" y="1367167"/>
            <a:ext cx="2445488" cy="7442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latin typeface="Times New Roman" panose="02020603050405020304" pitchFamily="18" charset="0"/>
                <a:cs typeface="Times New Roman" panose="02020603050405020304" pitchFamily="18" charset="0"/>
              </a:rPr>
              <a:t>Società</a:t>
            </a:r>
          </a:p>
        </p:txBody>
      </p:sp>
      <p:sp>
        <p:nvSpPr>
          <p:cNvPr id="6" name="Rettangolo 5"/>
          <p:cNvSpPr/>
          <p:nvPr/>
        </p:nvSpPr>
        <p:spPr>
          <a:xfrm>
            <a:off x="1375144" y="2829147"/>
            <a:ext cx="2445488" cy="11810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latin typeface="Times New Roman" panose="02020603050405020304" pitchFamily="18" charset="0"/>
                <a:cs typeface="Times New Roman" panose="02020603050405020304" pitchFamily="18" charset="0"/>
              </a:rPr>
              <a:t>Attività esclusiva o prevalente di assunzione partecipazioni</a:t>
            </a:r>
          </a:p>
        </p:txBody>
      </p:sp>
      <p:sp>
        <p:nvSpPr>
          <p:cNvPr id="7" name="Rettangolo 6"/>
          <p:cNvSpPr/>
          <p:nvPr/>
        </p:nvSpPr>
        <p:spPr>
          <a:xfrm>
            <a:off x="1341475" y="4382384"/>
            <a:ext cx="2445488" cy="7442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latin typeface="Times New Roman" panose="02020603050405020304" pitchFamily="18" charset="0"/>
                <a:cs typeface="Times New Roman" panose="02020603050405020304" pitchFamily="18" charset="0"/>
              </a:rPr>
              <a:t>Soggetti diversi dagli intermediari finanziari</a:t>
            </a:r>
          </a:p>
        </p:txBody>
      </p:sp>
      <p:sp>
        <p:nvSpPr>
          <p:cNvPr id="8" name="Rettangolo 7"/>
          <p:cNvSpPr/>
          <p:nvPr/>
        </p:nvSpPr>
        <p:spPr>
          <a:xfrm>
            <a:off x="1341475" y="5707911"/>
            <a:ext cx="2445488" cy="7442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latin typeface="Times New Roman" panose="02020603050405020304" pitchFamily="18" charset="0"/>
                <a:cs typeface="Times New Roman" panose="02020603050405020304" pitchFamily="18" charset="0"/>
              </a:rPr>
              <a:t>Società industriali, commerciali e servizi</a:t>
            </a:r>
          </a:p>
        </p:txBody>
      </p:sp>
      <p:sp>
        <p:nvSpPr>
          <p:cNvPr id="9" name="Rettangolo 8"/>
          <p:cNvSpPr/>
          <p:nvPr/>
        </p:nvSpPr>
        <p:spPr>
          <a:xfrm>
            <a:off x="7506265" y="1013348"/>
            <a:ext cx="3537098"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latin typeface="Times New Roman" panose="02020603050405020304" pitchFamily="18" charset="0"/>
                <a:cs typeface="Times New Roman" panose="02020603050405020304" pitchFamily="18" charset="0"/>
              </a:rPr>
              <a:t>Soggetti che svolgono attività non nei confronti del pubblico</a:t>
            </a:r>
          </a:p>
        </p:txBody>
      </p:sp>
      <p:sp>
        <p:nvSpPr>
          <p:cNvPr id="10" name="Rettangolo 9"/>
          <p:cNvSpPr/>
          <p:nvPr/>
        </p:nvSpPr>
        <p:spPr>
          <a:xfrm>
            <a:off x="8052070" y="2651481"/>
            <a:ext cx="2445488" cy="7442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latin typeface="Times New Roman" panose="02020603050405020304" pitchFamily="18" charset="0"/>
                <a:cs typeface="Times New Roman" panose="02020603050405020304" pitchFamily="18" charset="0"/>
              </a:rPr>
              <a:t>Factoring di gruppo</a:t>
            </a:r>
          </a:p>
        </p:txBody>
      </p:sp>
      <p:sp>
        <p:nvSpPr>
          <p:cNvPr id="11" name="Rettangolo 10"/>
          <p:cNvSpPr/>
          <p:nvPr/>
        </p:nvSpPr>
        <p:spPr>
          <a:xfrm>
            <a:off x="8052070" y="5874960"/>
            <a:ext cx="2445488" cy="9179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latin typeface="Times New Roman" panose="02020603050405020304" pitchFamily="18" charset="0"/>
                <a:cs typeface="Times New Roman" panose="02020603050405020304" pitchFamily="18" charset="0"/>
              </a:rPr>
              <a:t>Finanziamenti a propri dipendenti o dipendenti del gruppo</a:t>
            </a:r>
          </a:p>
        </p:txBody>
      </p:sp>
      <p:sp>
        <p:nvSpPr>
          <p:cNvPr id="12" name="Rettangolo 11"/>
          <p:cNvSpPr/>
          <p:nvPr/>
        </p:nvSpPr>
        <p:spPr>
          <a:xfrm>
            <a:off x="8052070" y="5070720"/>
            <a:ext cx="2445488" cy="7442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latin typeface="Times New Roman" panose="02020603050405020304" pitchFamily="18" charset="0"/>
                <a:cs typeface="Times New Roman" panose="02020603050405020304" pitchFamily="18" charset="0"/>
              </a:rPr>
              <a:t>Finanziarie di marca</a:t>
            </a:r>
          </a:p>
        </p:txBody>
      </p:sp>
      <p:sp>
        <p:nvSpPr>
          <p:cNvPr id="13" name="Rettangolo 12"/>
          <p:cNvSpPr/>
          <p:nvPr/>
        </p:nvSpPr>
        <p:spPr>
          <a:xfrm>
            <a:off x="8052070" y="4266480"/>
            <a:ext cx="2445488" cy="7442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latin typeface="Times New Roman" panose="02020603050405020304" pitchFamily="18" charset="0"/>
                <a:cs typeface="Times New Roman" panose="02020603050405020304" pitchFamily="18" charset="0"/>
              </a:rPr>
              <a:t>Rilascio garanzie gruppo</a:t>
            </a:r>
          </a:p>
        </p:txBody>
      </p:sp>
      <p:sp>
        <p:nvSpPr>
          <p:cNvPr id="14" name="Rettangolo 13"/>
          <p:cNvSpPr/>
          <p:nvPr/>
        </p:nvSpPr>
        <p:spPr>
          <a:xfrm>
            <a:off x="8052070" y="3462240"/>
            <a:ext cx="2445488" cy="7442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latin typeface="Times New Roman" panose="02020603050405020304" pitchFamily="18" charset="0"/>
                <a:cs typeface="Times New Roman" panose="02020603050405020304" pitchFamily="18" charset="0"/>
              </a:rPr>
              <a:t>Captive di gruppo</a:t>
            </a:r>
          </a:p>
        </p:txBody>
      </p:sp>
      <p:sp>
        <p:nvSpPr>
          <p:cNvPr id="33" name="Freccia in giù 32"/>
          <p:cNvSpPr/>
          <p:nvPr/>
        </p:nvSpPr>
        <p:spPr>
          <a:xfrm>
            <a:off x="2452576" y="2297516"/>
            <a:ext cx="290623" cy="3934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4" name="Freccia in giù 33"/>
          <p:cNvSpPr/>
          <p:nvPr/>
        </p:nvSpPr>
        <p:spPr>
          <a:xfrm>
            <a:off x="2418907" y="5231217"/>
            <a:ext cx="290623" cy="3934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 name="Titolo 1"/>
          <p:cNvSpPr txBox="1">
            <a:spLocks/>
          </p:cNvSpPr>
          <p:nvPr/>
        </p:nvSpPr>
        <p:spPr>
          <a:xfrm>
            <a:off x="401109" y="171788"/>
            <a:ext cx="11346481" cy="78159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tabLst>
                <a:tab pos="82550" algn="l"/>
              </a:tabLst>
            </a:pPr>
            <a:r>
              <a:rPr lang="it-IT" sz="3200" b="1" dirty="0">
                <a:latin typeface="Times New Roman" panose="02020603050405020304" pitchFamily="18" charset="0"/>
                <a:cs typeface="Times New Roman" panose="02020603050405020304" pitchFamily="18" charset="0"/>
              </a:rPr>
              <a:t>Società di partecipazione non finanziaria e soggetti assimilati</a:t>
            </a:r>
          </a:p>
        </p:txBody>
      </p:sp>
      <p:cxnSp>
        <p:nvCxnSpPr>
          <p:cNvPr id="3" name="Connettore 2 2">
            <a:extLst>
              <a:ext uri="{FF2B5EF4-FFF2-40B4-BE49-F238E27FC236}">
                <a16:creationId xmlns:a16="http://schemas.microsoft.com/office/drawing/2014/main" id="{15F0085D-E945-4E8C-99EE-C3E1C9DE44F1}"/>
              </a:ext>
            </a:extLst>
          </p:cNvPr>
          <p:cNvCxnSpPr>
            <a:cxnSpLocks/>
          </p:cNvCxnSpPr>
          <p:nvPr/>
        </p:nvCxnSpPr>
        <p:spPr>
          <a:xfrm>
            <a:off x="9253228" y="2011849"/>
            <a:ext cx="0" cy="5713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722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1371599" y="309228"/>
            <a:ext cx="4862945" cy="8612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latin typeface="Times New Roman" panose="02020603050405020304" pitchFamily="18" charset="0"/>
                <a:cs typeface="Times New Roman" panose="02020603050405020304" pitchFamily="18" charset="0"/>
              </a:rPr>
              <a:t>HOLDING INDUSTRIALI</a:t>
            </a:r>
          </a:p>
        </p:txBody>
      </p:sp>
      <p:sp>
        <p:nvSpPr>
          <p:cNvPr id="7" name="Rettangolo 6"/>
          <p:cNvSpPr/>
          <p:nvPr/>
        </p:nvSpPr>
        <p:spPr>
          <a:xfrm>
            <a:off x="1084520" y="1629217"/>
            <a:ext cx="5582094" cy="8612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latin typeface="Times New Roman" panose="02020603050405020304" pitchFamily="18" charset="0"/>
                <a:cs typeface="Times New Roman" panose="02020603050405020304" pitchFamily="18" charset="0"/>
              </a:rPr>
              <a:t>Bilancio approvato relativo all’ultimo esercizio chiuso</a:t>
            </a:r>
          </a:p>
        </p:txBody>
      </p:sp>
      <p:sp>
        <p:nvSpPr>
          <p:cNvPr id="8" name="Rettangolo 7"/>
          <p:cNvSpPr/>
          <p:nvPr/>
        </p:nvSpPr>
        <p:spPr>
          <a:xfrm>
            <a:off x="2684720" y="5309412"/>
            <a:ext cx="2817628" cy="8612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u="sng" dirty="0">
                <a:latin typeface="Times New Roman" panose="02020603050405020304" pitchFamily="18" charset="0"/>
                <a:cs typeface="Times New Roman" panose="02020603050405020304" pitchFamily="18" charset="0"/>
              </a:rPr>
              <a:t>Correttivo in arrivo ?</a:t>
            </a:r>
          </a:p>
        </p:txBody>
      </p:sp>
      <p:sp>
        <p:nvSpPr>
          <p:cNvPr id="9" name="Rettangolo 8"/>
          <p:cNvSpPr/>
          <p:nvPr/>
        </p:nvSpPr>
        <p:spPr>
          <a:xfrm>
            <a:off x="1084520" y="2880537"/>
            <a:ext cx="5582094" cy="18979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latin typeface="Times New Roman" panose="02020603050405020304" pitchFamily="18" charset="0"/>
                <a:cs typeface="Times New Roman" panose="02020603050405020304" pitchFamily="18" charset="0"/>
              </a:rPr>
              <a:t>Ammontare complessivo delle partecipazioni in soggetti diversi dagli intermediari finanziari e altri elementi patrimoniali intercorrenti con i medesimi, unitariamente considerati, </a:t>
            </a:r>
            <a:r>
              <a:rPr lang="it-IT" sz="1400" u="sng" dirty="0">
                <a:latin typeface="Times New Roman" panose="02020603050405020304" pitchFamily="18" charset="0"/>
                <a:cs typeface="Times New Roman" panose="02020603050405020304" pitchFamily="18" charset="0"/>
              </a:rPr>
              <a:t>inclusi gli impegni ad erogare fondi </a:t>
            </a:r>
            <a:r>
              <a:rPr lang="it-IT" sz="1400" dirty="0">
                <a:latin typeface="Times New Roman" panose="02020603050405020304" pitchFamily="18" charset="0"/>
                <a:cs typeface="Times New Roman" panose="02020603050405020304" pitchFamily="18" charset="0"/>
              </a:rPr>
              <a:t>e </a:t>
            </a:r>
            <a:r>
              <a:rPr lang="it-IT" sz="1400" u="sng" dirty="0">
                <a:latin typeface="Times New Roman" panose="02020603050405020304" pitchFamily="18" charset="0"/>
                <a:cs typeface="Times New Roman" panose="02020603050405020304" pitchFamily="18" charset="0"/>
              </a:rPr>
              <a:t>le garanzie rilasciate</a:t>
            </a:r>
            <a:r>
              <a:rPr lang="it-IT" sz="1400" dirty="0">
                <a:latin typeface="Times New Roman" panose="02020603050405020304" pitchFamily="18" charset="0"/>
                <a:cs typeface="Times New Roman" panose="02020603050405020304" pitchFamily="18" charset="0"/>
              </a:rPr>
              <a:t>, sia superiore al 50% del totale dell’attivo patrimoniale, inclusi gli impegni ad erogare fondi e le garanzie rilasciate</a:t>
            </a:r>
          </a:p>
        </p:txBody>
      </p:sp>
      <p:sp>
        <p:nvSpPr>
          <p:cNvPr id="10" name="Freccia a sinistra 9"/>
          <p:cNvSpPr/>
          <p:nvPr/>
        </p:nvSpPr>
        <p:spPr>
          <a:xfrm>
            <a:off x="7283301" y="828452"/>
            <a:ext cx="4423145" cy="543855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latin typeface="Times New Roman" panose="02020603050405020304" pitchFamily="18" charset="0"/>
                <a:cs typeface="Times New Roman" panose="02020603050405020304" pitchFamily="18" charset="0"/>
              </a:rPr>
              <a:t>No </a:t>
            </a:r>
          </a:p>
          <a:p>
            <a:pPr algn="ctr"/>
            <a:r>
              <a:rPr lang="it-IT" sz="1400" dirty="0">
                <a:latin typeface="Times New Roman" panose="02020603050405020304" pitchFamily="18" charset="0"/>
                <a:cs typeface="Times New Roman" panose="02020603050405020304" pitchFamily="18" charset="0"/>
              </a:rPr>
              <a:t>Crediti per attività commerciali vs il gruppo;</a:t>
            </a:r>
          </a:p>
          <a:p>
            <a:pPr algn="ctr"/>
            <a:r>
              <a:rPr lang="it-IT" sz="1400" dirty="0">
                <a:latin typeface="Times New Roman" panose="02020603050405020304" pitchFamily="18" charset="0"/>
                <a:cs typeface="Times New Roman" panose="02020603050405020304" pitchFamily="18" charset="0"/>
              </a:rPr>
              <a:t>Crediti per canoni e royalties; </a:t>
            </a:r>
          </a:p>
          <a:p>
            <a:pPr algn="ctr"/>
            <a:r>
              <a:rPr lang="it-IT" sz="1400" dirty="0">
                <a:latin typeface="Times New Roman" panose="02020603050405020304" pitchFamily="18" charset="0"/>
                <a:cs typeface="Times New Roman" panose="02020603050405020304" pitchFamily="18" charset="0"/>
              </a:rPr>
              <a:t>Affitti e locazioni;</a:t>
            </a:r>
          </a:p>
          <a:p>
            <a:pPr algn="ctr"/>
            <a:r>
              <a:rPr lang="it-IT" sz="1400" dirty="0">
                <a:latin typeface="Times New Roman" panose="02020603050405020304" pitchFamily="18" charset="0"/>
                <a:cs typeface="Times New Roman" panose="02020603050405020304" pitchFamily="18" charset="0"/>
              </a:rPr>
              <a:t>Crediti vs le partecipate da consolidato fiscale.</a:t>
            </a:r>
          </a:p>
          <a:p>
            <a:pPr algn="ctr"/>
            <a:r>
              <a:rPr lang="it-IT" sz="1400" dirty="0">
                <a:latin typeface="Times New Roman" panose="02020603050405020304" pitchFamily="18" charset="0"/>
                <a:cs typeface="Times New Roman" panose="02020603050405020304" pitchFamily="18" charset="0"/>
              </a:rPr>
              <a:t>******</a:t>
            </a:r>
          </a:p>
          <a:p>
            <a:pPr algn="ctr"/>
            <a:r>
              <a:rPr lang="it-IT" sz="1400" dirty="0">
                <a:latin typeface="Times New Roman" panose="02020603050405020304" pitchFamily="18" charset="0"/>
                <a:cs typeface="Times New Roman" panose="02020603050405020304" pitchFamily="18" charset="0"/>
              </a:rPr>
              <a:t>Si</a:t>
            </a:r>
          </a:p>
          <a:p>
            <a:pPr algn="ctr"/>
            <a:r>
              <a:rPr lang="it-IT" sz="1400" dirty="0">
                <a:latin typeface="Times New Roman" panose="02020603050405020304" pitchFamily="18" charset="0"/>
                <a:cs typeface="Times New Roman" panose="02020603050405020304" pitchFamily="18" charset="0"/>
              </a:rPr>
              <a:t>Crediti per interessi su finanziamenti;</a:t>
            </a:r>
          </a:p>
          <a:p>
            <a:pPr algn="ctr"/>
            <a:r>
              <a:rPr lang="it-IT" sz="1400" dirty="0">
                <a:latin typeface="Times New Roman" panose="02020603050405020304" pitchFamily="18" charset="0"/>
                <a:cs typeface="Times New Roman" panose="02020603050405020304" pitchFamily="18" charset="0"/>
              </a:rPr>
              <a:t>Commissioni per garanzie prestate;</a:t>
            </a:r>
          </a:p>
          <a:p>
            <a:pPr algn="ctr"/>
            <a:r>
              <a:rPr lang="it-IT" sz="1400" dirty="0">
                <a:latin typeface="Times New Roman" panose="02020603050405020304" pitchFamily="18" charset="0"/>
                <a:cs typeface="Times New Roman" panose="02020603050405020304" pitchFamily="18" charset="0"/>
              </a:rPr>
              <a:t>Leasing.</a:t>
            </a:r>
          </a:p>
        </p:txBody>
      </p:sp>
      <p:cxnSp>
        <p:nvCxnSpPr>
          <p:cNvPr id="5" name="Connettore 1 4"/>
          <p:cNvCxnSpPr>
            <a:stCxn id="8" idx="3"/>
          </p:cNvCxnSpPr>
          <p:nvPr/>
        </p:nvCxnSpPr>
        <p:spPr>
          <a:xfrm>
            <a:off x="5502348" y="5740031"/>
            <a:ext cx="61137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nettore 2 11"/>
          <p:cNvCxnSpPr/>
          <p:nvPr/>
        </p:nvCxnSpPr>
        <p:spPr>
          <a:xfrm flipV="1">
            <a:off x="6134986" y="4778449"/>
            <a:ext cx="0" cy="9615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980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640958" y="945696"/>
            <a:ext cx="9144000" cy="781599"/>
          </a:xfrm>
        </p:spPr>
        <p:txBody>
          <a:bodyPr>
            <a:noAutofit/>
          </a:bodyPr>
          <a:lstStyle/>
          <a:p>
            <a:r>
              <a:rPr lang="it-IT" sz="3200" b="1" dirty="0">
                <a:latin typeface="Times New Roman" panose="02020603050405020304" pitchFamily="18" charset="0"/>
                <a:cs typeface="Times New Roman" panose="02020603050405020304" pitchFamily="18" charset="0"/>
              </a:rPr>
              <a:t>Holding commerciali e soggetti non operanti verso il pubblico</a:t>
            </a:r>
            <a:br>
              <a:rPr lang="it-IT" sz="3200" b="1" dirty="0">
                <a:latin typeface="Times New Roman" panose="02020603050405020304" pitchFamily="18" charset="0"/>
                <a:cs typeface="Times New Roman" panose="02020603050405020304" pitchFamily="18" charset="0"/>
              </a:rPr>
            </a:br>
            <a:r>
              <a:rPr lang="it-IT" sz="3200" b="1" dirty="0">
                <a:latin typeface="Times New Roman" panose="02020603050405020304" pitchFamily="18" charset="0"/>
                <a:cs typeface="Times New Roman" panose="02020603050405020304" pitchFamily="18" charset="0"/>
              </a:rPr>
              <a:t>DISCIPLINA FISCALE</a:t>
            </a:r>
            <a:endParaRPr lang="it-IT" sz="3200" dirty="0"/>
          </a:p>
        </p:txBody>
      </p:sp>
      <p:sp>
        <p:nvSpPr>
          <p:cNvPr id="3" name="Sottotitolo 2"/>
          <p:cNvSpPr>
            <a:spLocks noGrp="1"/>
          </p:cNvSpPr>
          <p:nvPr>
            <p:ph type="subTitle" idx="1"/>
          </p:nvPr>
        </p:nvSpPr>
        <p:spPr>
          <a:xfrm>
            <a:off x="1349556" y="2110067"/>
            <a:ext cx="9726804" cy="5110725"/>
          </a:xfrm>
        </p:spPr>
        <p:txBody>
          <a:bodyPr>
            <a:normAutofit/>
          </a:bodyPr>
          <a:lstStyle/>
          <a:p>
            <a:pPr algn="just">
              <a:lnSpc>
                <a:spcPct val="120000"/>
              </a:lnSpc>
            </a:pPr>
            <a:r>
              <a:rPr lang="it-IT" sz="1600" b="1" u="sng" dirty="0">
                <a:latin typeface="Times New Roman" panose="02020603050405020304" pitchFamily="18" charset="0"/>
                <a:cs typeface="Times New Roman" panose="02020603050405020304" pitchFamily="18" charset="0"/>
              </a:rPr>
              <a:t>TUIR – ART. 96 </a:t>
            </a:r>
            <a:r>
              <a:rPr lang="it-IT" sz="1600" dirty="0">
                <a:latin typeface="Times New Roman" panose="02020603050405020304" pitchFamily="18" charset="0"/>
                <a:cs typeface="Times New Roman" panose="02020603050405020304" pitchFamily="18" charset="0"/>
              </a:rPr>
              <a:t>– Interessi passivi: commi da 1 a 11 – ROL fiscale dal 2019</a:t>
            </a:r>
          </a:p>
          <a:p>
            <a:pPr algn="just">
              <a:lnSpc>
                <a:spcPct val="120000"/>
              </a:lnSpc>
            </a:pPr>
            <a:r>
              <a:rPr lang="it-IT" sz="1600" b="1" u="sng" dirty="0">
                <a:latin typeface="Times New Roman" panose="02020603050405020304" pitchFamily="18" charset="0"/>
                <a:cs typeface="Times New Roman" panose="02020603050405020304" pitchFamily="18" charset="0"/>
              </a:rPr>
              <a:t>TUIR – ART. 106 </a:t>
            </a:r>
            <a:r>
              <a:rPr lang="it-IT" sz="1600" dirty="0">
                <a:latin typeface="Times New Roman" panose="02020603050405020304" pitchFamily="18" charset="0"/>
                <a:cs typeface="Times New Roman" panose="02020603050405020304" pitchFamily="18" charset="0"/>
              </a:rPr>
              <a:t>– Svalutazione crediti deducibili nel limite dello 0,50% del valore dei crediti iscritti in bilancio fino al 5%</a:t>
            </a:r>
          </a:p>
          <a:p>
            <a:pPr algn="just">
              <a:lnSpc>
                <a:spcPct val="120000"/>
              </a:lnSpc>
            </a:pPr>
            <a:r>
              <a:rPr lang="it-IT" sz="1600" b="1" u="sng" dirty="0">
                <a:latin typeface="Times New Roman" panose="02020603050405020304" pitchFamily="18" charset="0"/>
                <a:cs typeface="Times New Roman" panose="02020603050405020304" pitchFamily="18" charset="0"/>
              </a:rPr>
              <a:t>IRAP – D. LGS 446/1997</a:t>
            </a:r>
          </a:p>
          <a:p>
            <a:pPr marL="285750" indent="-285750" algn="just">
              <a:lnSpc>
                <a:spcPct val="120000"/>
              </a:lnSpc>
              <a:buFont typeface="Arial" panose="020B0604020202020204" pitchFamily="34" charset="0"/>
              <a:buChar char="•"/>
            </a:pPr>
            <a:r>
              <a:rPr lang="it-IT" sz="1600" dirty="0">
                <a:latin typeface="Times New Roman" panose="02020603050405020304" pitchFamily="18" charset="0"/>
                <a:cs typeface="Times New Roman" panose="02020603050405020304" pitchFamily="18" charset="0"/>
              </a:rPr>
              <a:t>art. 5 (regole generali società di capitali) +</a:t>
            </a:r>
          </a:p>
          <a:p>
            <a:pPr marL="285750" indent="-285750" algn="just">
              <a:lnSpc>
                <a:spcPct val="120000"/>
              </a:lnSpc>
              <a:buFont typeface="Arial" panose="020B0604020202020204" pitchFamily="34" charset="0"/>
              <a:buChar char="•"/>
            </a:pPr>
            <a:r>
              <a:rPr lang="it-IT" sz="1600" dirty="0">
                <a:latin typeface="Times New Roman" panose="02020603050405020304" pitchFamily="18" charset="0"/>
                <a:cs typeface="Times New Roman" panose="02020603050405020304" pitchFamily="18" charset="0"/>
              </a:rPr>
              <a:t>art. 6, c. 9: la base imponibile è determinata aggiungendo al risultato dell’art. 5 la differenza tra gli interessi attivi e proventi assimilati e gli interessi passivi e oneri assimilati.</a:t>
            </a:r>
          </a:p>
          <a:p>
            <a:pPr marL="285750" indent="-285750" algn="just">
              <a:lnSpc>
                <a:spcPct val="120000"/>
              </a:lnSpc>
              <a:buFont typeface="Arial" panose="020B0604020202020204" pitchFamily="34" charset="0"/>
              <a:buChar char="•"/>
            </a:pPr>
            <a:r>
              <a:rPr lang="it-IT" sz="1600" dirty="0">
                <a:latin typeface="Times New Roman" panose="02020603050405020304" pitchFamily="18" charset="0"/>
                <a:cs typeface="Times New Roman" panose="02020603050405020304" pitchFamily="18" charset="0"/>
              </a:rPr>
              <a:t>Gli interessi concorrono alla formazione del valore della produzione nella misura del 96% del loro ammontare.</a:t>
            </a:r>
          </a:p>
        </p:txBody>
      </p:sp>
    </p:spTree>
    <p:extLst>
      <p:ext uri="{BB962C8B-B14F-4D97-AF65-F5344CB8AC3E}">
        <p14:creationId xmlns:p14="http://schemas.microsoft.com/office/powerpoint/2010/main" val="223554330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222</TotalTime>
  <Words>649</Words>
  <Application>Microsoft Office PowerPoint</Application>
  <PresentationFormat>Widescreen</PresentationFormat>
  <Paragraphs>48</Paragraphs>
  <Slides>5</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5</vt:i4>
      </vt:variant>
    </vt:vector>
  </HeadingPairs>
  <TitlesOfParts>
    <vt:vector size="10" baseType="lpstr">
      <vt:lpstr>Arial</vt:lpstr>
      <vt:lpstr>Calibri</vt:lpstr>
      <vt:lpstr>Calibri Light</vt:lpstr>
      <vt:lpstr>Times New Roman</vt:lpstr>
      <vt:lpstr>Tema di Office</vt:lpstr>
      <vt:lpstr>Art. 162-bis D.P.R. n. 917/1986 Intermediari finanziari e società di partecipazione  </vt:lpstr>
      <vt:lpstr>Presentazione standard di PowerPoint</vt:lpstr>
      <vt:lpstr>Presentazione standard di PowerPoint</vt:lpstr>
      <vt:lpstr>Presentazione standard di PowerPoint</vt:lpstr>
      <vt:lpstr>Holding commerciali e soggetti non operanti verso il pubblico DISCIPLINA FISCALE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 162-bis  (Intermediari finanziari e societa' di partecipazione)</dc:title>
  <dc:creator>Elena</dc:creator>
  <cp:lastModifiedBy>Avv. Simone Buffoni</cp:lastModifiedBy>
  <cp:revision>20</cp:revision>
  <dcterms:created xsi:type="dcterms:W3CDTF">2019-11-05T15:53:00Z</dcterms:created>
  <dcterms:modified xsi:type="dcterms:W3CDTF">2019-11-11T16:56:18Z</dcterms:modified>
</cp:coreProperties>
</file>