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6" autoAdjust="0"/>
    <p:restoredTop sz="94660"/>
  </p:normalViewPr>
  <p:slideViewPr>
    <p:cSldViewPr snapToGrid="0">
      <p:cViewPr varScale="1">
        <p:scale>
          <a:sx n="89" d="100"/>
          <a:sy n="89" d="100"/>
        </p:scale>
        <p:origin x="102"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E8CB86-B7B2-48D4-BEFA-E91D58B7FDFE}"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it-IT"/>
        </a:p>
      </dgm:t>
    </dgm:pt>
    <dgm:pt modelId="{EC6DFBF8-6143-42DA-978E-AB49F8CE234A}">
      <dgm:prSet phldrT="[Testo]">
        <dgm:style>
          <a:lnRef idx="2">
            <a:schemeClr val="accent2"/>
          </a:lnRef>
          <a:fillRef idx="1">
            <a:schemeClr val="lt1"/>
          </a:fillRef>
          <a:effectRef idx="0">
            <a:schemeClr val="accent2"/>
          </a:effectRef>
          <a:fontRef idx="minor">
            <a:schemeClr val="dk1"/>
          </a:fontRef>
        </dgm:style>
      </dgm:prSet>
      <dgm:spPr/>
      <dgm:t>
        <a:bodyPr/>
        <a:lstStyle/>
        <a:p>
          <a:r>
            <a:rPr lang="it-IT" b="1" dirty="0" smtClean="0"/>
            <a:t>SPEGNETE I CELLULARI</a:t>
          </a:r>
          <a:endParaRPr lang="it-IT" b="1" dirty="0"/>
        </a:p>
      </dgm:t>
    </dgm:pt>
    <dgm:pt modelId="{AFE20AF9-F735-40C6-AE99-DA0F26DB7C70}" type="parTrans" cxnId="{9EDA2E1D-7858-433A-9AAE-46C52306945E}">
      <dgm:prSet/>
      <dgm:spPr/>
      <dgm:t>
        <a:bodyPr/>
        <a:lstStyle/>
        <a:p>
          <a:endParaRPr lang="it-IT"/>
        </a:p>
      </dgm:t>
    </dgm:pt>
    <dgm:pt modelId="{8E303D06-A7D0-47F9-8EEF-7DF6931AA813}" type="sibTrans" cxnId="{9EDA2E1D-7858-433A-9AAE-46C52306945E}">
      <dgm:prSet/>
      <dgm:spPr/>
      <dgm:t>
        <a:bodyPr/>
        <a:lstStyle/>
        <a:p>
          <a:endParaRPr lang="it-IT"/>
        </a:p>
      </dgm:t>
    </dgm:pt>
    <dgm:pt modelId="{C19CA153-EDB8-4896-8C2B-12D78EC0BFC5}">
      <dgm:prSet phldrT="[Testo]">
        <dgm:style>
          <a:lnRef idx="2">
            <a:schemeClr val="accent2"/>
          </a:lnRef>
          <a:fillRef idx="1">
            <a:schemeClr val="lt1"/>
          </a:fillRef>
          <a:effectRef idx="0">
            <a:schemeClr val="accent2"/>
          </a:effectRef>
          <a:fontRef idx="minor">
            <a:schemeClr val="dk1"/>
          </a:fontRef>
        </dgm:style>
      </dgm:prSet>
      <dgm:spPr/>
      <dgm:t>
        <a:bodyPr/>
        <a:lstStyle/>
        <a:p>
          <a:r>
            <a:rPr lang="it-IT" b="1" dirty="0" smtClean="0"/>
            <a:t>NON PRENDETE APPUNTI (riceverete tutte le slide)</a:t>
          </a:r>
          <a:endParaRPr lang="it-IT" b="1" dirty="0"/>
        </a:p>
      </dgm:t>
    </dgm:pt>
    <dgm:pt modelId="{F88A3182-3560-4508-88B4-045E868434CD}" type="parTrans" cxnId="{01EBDB38-910E-4175-A24F-D7855A2D19CB}">
      <dgm:prSet/>
      <dgm:spPr/>
      <dgm:t>
        <a:bodyPr/>
        <a:lstStyle/>
        <a:p>
          <a:endParaRPr lang="it-IT"/>
        </a:p>
      </dgm:t>
    </dgm:pt>
    <dgm:pt modelId="{CB1E7C6D-6E4F-43C2-97D5-B8888504D012}" type="sibTrans" cxnId="{01EBDB38-910E-4175-A24F-D7855A2D19CB}">
      <dgm:prSet/>
      <dgm:spPr/>
      <dgm:t>
        <a:bodyPr/>
        <a:lstStyle/>
        <a:p>
          <a:endParaRPr lang="it-IT"/>
        </a:p>
      </dgm:t>
    </dgm:pt>
    <dgm:pt modelId="{C4237429-F895-4541-9746-7A9BB9A947B5}">
      <dgm:prSet phldrT="[Testo]">
        <dgm:style>
          <a:lnRef idx="2">
            <a:schemeClr val="accent2"/>
          </a:lnRef>
          <a:fillRef idx="1">
            <a:schemeClr val="lt1"/>
          </a:fillRef>
          <a:effectRef idx="0">
            <a:schemeClr val="accent2"/>
          </a:effectRef>
          <a:fontRef idx="minor">
            <a:schemeClr val="dk1"/>
          </a:fontRef>
        </dgm:style>
      </dgm:prSet>
      <dgm:spPr/>
      <dgm:t>
        <a:bodyPr/>
        <a:lstStyle/>
        <a:p>
          <a:r>
            <a:rPr lang="it-IT" b="1" dirty="0" smtClean="0"/>
            <a:t>NON PARLATE AD ALTA VOCE</a:t>
          </a:r>
          <a:endParaRPr lang="it-IT" b="1" dirty="0"/>
        </a:p>
      </dgm:t>
    </dgm:pt>
    <dgm:pt modelId="{61D185EA-A852-4708-8D34-E790001BE0D2}" type="parTrans" cxnId="{CEE5CD00-D562-44CB-AB93-16614E93EB7D}">
      <dgm:prSet/>
      <dgm:spPr/>
      <dgm:t>
        <a:bodyPr/>
        <a:lstStyle/>
        <a:p>
          <a:endParaRPr lang="it-IT"/>
        </a:p>
      </dgm:t>
    </dgm:pt>
    <dgm:pt modelId="{322CF82D-CF0E-4ACF-8A82-8FF1F78DA9F6}" type="sibTrans" cxnId="{CEE5CD00-D562-44CB-AB93-16614E93EB7D}">
      <dgm:prSet/>
      <dgm:spPr/>
      <dgm:t>
        <a:bodyPr/>
        <a:lstStyle/>
        <a:p>
          <a:endParaRPr lang="it-IT"/>
        </a:p>
      </dgm:t>
    </dgm:pt>
    <dgm:pt modelId="{EDB6270A-69B0-4773-B7E8-774315EABEDC}">
      <dgm:prSet>
        <dgm:style>
          <a:lnRef idx="2">
            <a:schemeClr val="accent2"/>
          </a:lnRef>
          <a:fillRef idx="1">
            <a:schemeClr val="lt1"/>
          </a:fillRef>
          <a:effectRef idx="0">
            <a:schemeClr val="accent2"/>
          </a:effectRef>
          <a:fontRef idx="minor">
            <a:schemeClr val="dk1"/>
          </a:fontRef>
        </dgm:style>
      </dgm:prSet>
      <dgm:spPr/>
      <dgm:t>
        <a:bodyPr/>
        <a:lstStyle/>
        <a:p>
          <a:r>
            <a:rPr lang="it-IT" b="1" dirty="0" smtClean="0"/>
            <a:t>BEVETE IL PIÙ POSSIBILE</a:t>
          </a:r>
          <a:endParaRPr lang="it-IT" b="1" dirty="0"/>
        </a:p>
      </dgm:t>
    </dgm:pt>
    <dgm:pt modelId="{F55D118A-7026-4C1F-850F-89B07F16BDA9}" type="parTrans" cxnId="{5DCFC952-20D8-4079-8897-1C16B5A3922F}">
      <dgm:prSet/>
      <dgm:spPr/>
      <dgm:t>
        <a:bodyPr/>
        <a:lstStyle/>
        <a:p>
          <a:endParaRPr lang="it-IT"/>
        </a:p>
      </dgm:t>
    </dgm:pt>
    <dgm:pt modelId="{42254438-E54F-4A87-BD16-21F6B0332542}" type="sibTrans" cxnId="{5DCFC952-20D8-4079-8897-1C16B5A3922F}">
      <dgm:prSet/>
      <dgm:spPr/>
      <dgm:t>
        <a:bodyPr/>
        <a:lstStyle/>
        <a:p>
          <a:endParaRPr lang="it-IT"/>
        </a:p>
      </dgm:t>
    </dgm:pt>
    <dgm:pt modelId="{6422F561-CEEC-42A8-8A4C-567B38A5EA76}" type="pres">
      <dgm:prSet presAssocID="{8EE8CB86-B7B2-48D4-BEFA-E91D58B7FDFE}" presName="Name0" presStyleCnt="0">
        <dgm:presLayoutVars>
          <dgm:chPref val="1"/>
          <dgm:dir/>
          <dgm:animOne val="branch"/>
          <dgm:animLvl val="lvl"/>
          <dgm:resizeHandles/>
        </dgm:presLayoutVars>
      </dgm:prSet>
      <dgm:spPr/>
      <dgm:t>
        <a:bodyPr/>
        <a:lstStyle/>
        <a:p>
          <a:endParaRPr lang="it-IT"/>
        </a:p>
      </dgm:t>
    </dgm:pt>
    <dgm:pt modelId="{A98DE359-FC6A-4998-9D3C-28B66D851A95}" type="pres">
      <dgm:prSet presAssocID="{EC6DFBF8-6143-42DA-978E-AB49F8CE234A}" presName="vertOne" presStyleCnt="0"/>
      <dgm:spPr/>
    </dgm:pt>
    <dgm:pt modelId="{822D8EDD-D488-493C-9D8A-312576B6B007}" type="pres">
      <dgm:prSet presAssocID="{EC6DFBF8-6143-42DA-978E-AB49F8CE234A}" presName="txOne" presStyleLbl="node0" presStyleIdx="0" presStyleCnt="1">
        <dgm:presLayoutVars>
          <dgm:chPref val="3"/>
        </dgm:presLayoutVars>
      </dgm:prSet>
      <dgm:spPr/>
      <dgm:t>
        <a:bodyPr/>
        <a:lstStyle/>
        <a:p>
          <a:endParaRPr lang="it-IT"/>
        </a:p>
      </dgm:t>
    </dgm:pt>
    <dgm:pt modelId="{64FAADB0-EFBF-43B7-ABBB-FF97411C0BCA}" type="pres">
      <dgm:prSet presAssocID="{EC6DFBF8-6143-42DA-978E-AB49F8CE234A}" presName="parTransOne" presStyleCnt="0"/>
      <dgm:spPr/>
    </dgm:pt>
    <dgm:pt modelId="{C2893311-8243-42D0-B32C-9A9E487D6F5C}" type="pres">
      <dgm:prSet presAssocID="{EC6DFBF8-6143-42DA-978E-AB49F8CE234A}" presName="horzOne" presStyleCnt="0"/>
      <dgm:spPr/>
    </dgm:pt>
    <dgm:pt modelId="{07ABA712-B2B7-4A10-81EB-54149D773DD5}" type="pres">
      <dgm:prSet presAssocID="{C19CA153-EDB8-4896-8C2B-12D78EC0BFC5}" presName="vertTwo" presStyleCnt="0"/>
      <dgm:spPr/>
    </dgm:pt>
    <dgm:pt modelId="{0396E7FD-D577-41C2-8CC9-C3A636BDF4EE}" type="pres">
      <dgm:prSet presAssocID="{C19CA153-EDB8-4896-8C2B-12D78EC0BFC5}" presName="txTwo" presStyleLbl="node2" presStyleIdx="0" presStyleCnt="1">
        <dgm:presLayoutVars>
          <dgm:chPref val="3"/>
        </dgm:presLayoutVars>
      </dgm:prSet>
      <dgm:spPr/>
      <dgm:t>
        <a:bodyPr/>
        <a:lstStyle/>
        <a:p>
          <a:endParaRPr lang="it-IT"/>
        </a:p>
      </dgm:t>
    </dgm:pt>
    <dgm:pt modelId="{9932493B-EAB1-41A5-9D5A-E357D9B7AA6E}" type="pres">
      <dgm:prSet presAssocID="{C19CA153-EDB8-4896-8C2B-12D78EC0BFC5}" presName="parTransTwo" presStyleCnt="0"/>
      <dgm:spPr/>
    </dgm:pt>
    <dgm:pt modelId="{B92CDC10-4536-4EA5-A963-F8B337C4D018}" type="pres">
      <dgm:prSet presAssocID="{C19CA153-EDB8-4896-8C2B-12D78EC0BFC5}" presName="horzTwo" presStyleCnt="0"/>
      <dgm:spPr/>
    </dgm:pt>
    <dgm:pt modelId="{490E17DD-60BC-49BE-B3CD-16D3D6A65B37}" type="pres">
      <dgm:prSet presAssocID="{C4237429-F895-4541-9746-7A9BB9A947B5}" presName="vertThree" presStyleCnt="0"/>
      <dgm:spPr/>
    </dgm:pt>
    <dgm:pt modelId="{DC1FA003-51BF-4385-A92E-CF5CAEEE8661}" type="pres">
      <dgm:prSet presAssocID="{C4237429-F895-4541-9746-7A9BB9A947B5}" presName="txThree" presStyleLbl="node3" presStyleIdx="0" presStyleCnt="1">
        <dgm:presLayoutVars>
          <dgm:chPref val="3"/>
        </dgm:presLayoutVars>
      </dgm:prSet>
      <dgm:spPr/>
      <dgm:t>
        <a:bodyPr/>
        <a:lstStyle/>
        <a:p>
          <a:endParaRPr lang="it-IT"/>
        </a:p>
      </dgm:t>
    </dgm:pt>
    <dgm:pt modelId="{F3A3B053-2D45-430D-B93C-F7FFCCE4172F}" type="pres">
      <dgm:prSet presAssocID="{C4237429-F895-4541-9746-7A9BB9A947B5}" presName="parTransThree" presStyleCnt="0"/>
      <dgm:spPr/>
    </dgm:pt>
    <dgm:pt modelId="{254B3FA2-9EED-46F8-B3E1-F7E711CA2159}" type="pres">
      <dgm:prSet presAssocID="{C4237429-F895-4541-9746-7A9BB9A947B5}" presName="horzThree" presStyleCnt="0"/>
      <dgm:spPr/>
    </dgm:pt>
    <dgm:pt modelId="{9199058A-AB28-482E-AD6F-D69192EB8AB4}" type="pres">
      <dgm:prSet presAssocID="{EDB6270A-69B0-4773-B7E8-774315EABEDC}" presName="vertFour" presStyleCnt="0">
        <dgm:presLayoutVars>
          <dgm:chPref val="3"/>
        </dgm:presLayoutVars>
      </dgm:prSet>
      <dgm:spPr/>
    </dgm:pt>
    <dgm:pt modelId="{6C82656E-7A7F-4140-A30D-D96C92972623}" type="pres">
      <dgm:prSet presAssocID="{EDB6270A-69B0-4773-B7E8-774315EABEDC}" presName="txFour" presStyleLbl="node4" presStyleIdx="0" presStyleCnt="1">
        <dgm:presLayoutVars>
          <dgm:chPref val="3"/>
        </dgm:presLayoutVars>
      </dgm:prSet>
      <dgm:spPr/>
      <dgm:t>
        <a:bodyPr/>
        <a:lstStyle/>
        <a:p>
          <a:endParaRPr lang="it-IT"/>
        </a:p>
      </dgm:t>
    </dgm:pt>
    <dgm:pt modelId="{03010FA1-F3F7-4B48-9C16-B222CFED9755}" type="pres">
      <dgm:prSet presAssocID="{EDB6270A-69B0-4773-B7E8-774315EABEDC}" presName="horzFour" presStyleCnt="0"/>
      <dgm:spPr/>
    </dgm:pt>
  </dgm:ptLst>
  <dgm:cxnLst>
    <dgm:cxn modelId="{5C2A089E-531A-42E2-BC6E-9821AB74DF3F}" type="presOf" srcId="{EC6DFBF8-6143-42DA-978E-AB49F8CE234A}" destId="{822D8EDD-D488-493C-9D8A-312576B6B007}" srcOrd="0" destOrd="0" presId="urn:microsoft.com/office/officeart/2005/8/layout/hierarchy4"/>
    <dgm:cxn modelId="{928385B9-1955-4FC1-BE94-F7D9BD8B1354}" type="presOf" srcId="{EDB6270A-69B0-4773-B7E8-774315EABEDC}" destId="{6C82656E-7A7F-4140-A30D-D96C92972623}" srcOrd="0" destOrd="0" presId="urn:microsoft.com/office/officeart/2005/8/layout/hierarchy4"/>
    <dgm:cxn modelId="{9EDA2E1D-7858-433A-9AAE-46C52306945E}" srcId="{8EE8CB86-B7B2-48D4-BEFA-E91D58B7FDFE}" destId="{EC6DFBF8-6143-42DA-978E-AB49F8CE234A}" srcOrd="0" destOrd="0" parTransId="{AFE20AF9-F735-40C6-AE99-DA0F26DB7C70}" sibTransId="{8E303D06-A7D0-47F9-8EEF-7DF6931AA813}"/>
    <dgm:cxn modelId="{CEE5CD00-D562-44CB-AB93-16614E93EB7D}" srcId="{C19CA153-EDB8-4896-8C2B-12D78EC0BFC5}" destId="{C4237429-F895-4541-9746-7A9BB9A947B5}" srcOrd="0" destOrd="0" parTransId="{61D185EA-A852-4708-8D34-E790001BE0D2}" sibTransId="{322CF82D-CF0E-4ACF-8A82-8FF1F78DA9F6}"/>
    <dgm:cxn modelId="{5DCFC952-20D8-4079-8897-1C16B5A3922F}" srcId="{C4237429-F895-4541-9746-7A9BB9A947B5}" destId="{EDB6270A-69B0-4773-B7E8-774315EABEDC}" srcOrd="0" destOrd="0" parTransId="{F55D118A-7026-4C1F-850F-89B07F16BDA9}" sibTransId="{42254438-E54F-4A87-BD16-21F6B0332542}"/>
    <dgm:cxn modelId="{9629FB93-C298-4526-96C8-2E6ACD62C521}" type="presOf" srcId="{C19CA153-EDB8-4896-8C2B-12D78EC0BFC5}" destId="{0396E7FD-D577-41C2-8CC9-C3A636BDF4EE}" srcOrd="0" destOrd="0" presId="urn:microsoft.com/office/officeart/2005/8/layout/hierarchy4"/>
    <dgm:cxn modelId="{01EBDB38-910E-4175-A24F-D7855A2D19CB}" srcId="{EC6DFBF8-6143-42DA-978E-AB49F8CE234A}" destId="{C19CA153-EDB8-4896-8C2B-12D78EC0BFC5}" srcOrd="0" destOrd="0" parTransId="{F88A3182-3560-4508-88B4-045E868434CD}" sibTransId="{CB1E7C6D-6E4F-43C2-97D5-B8888504D012}"/>
    <dgm:cxn modelId="{DA8B13BC-3335-4433-A4FC-16EE1AE9CFFD}" type="presOf" srcId="{8EE8CB86-B7B2-48D4-BEFA-E91D58B7FDFE}" destId="{6422F561-CEEC-42A8-8A4C-567B38A5EA76}" srcOrd="0" destOrd="0" presId="urn:microsoft.com/office/officeart/2005/8/layout/hierarchy4"/>
    <dgm:cxn modelId="{9D4DDD38-694D-46CA-8F8D-9AB321763F1B}" type="presOf" srcId="{C4237429-F895-4541-9746-7A9BB9A947B5}" destId="{DC1FA003-51BF-4385-A92E-CF5CAEEE8661}" srcOrd="0" destOrd="0" presId="urn:microsoft.com/office/officeart/2005/8/layout/hierarchy4"/>
    <dgm:cxn modelId="{9E78C4E8-8827-4AA2-9F60-72F0C9F99ABA}" type="presParOf" srcId="{6422F561-CEEC-42A8-8A4C-567B38A5EA76}" destId="{A98DE359-FC6A-4998-9D3C-28B66D851A95}" srcOrd="0" destOrd="0" presId="urn:microsoft.com/office/officeart/2005/8/layout/hierarchy4"/>
    <dgm:cxn modelId="{AE0F7A46-C1EF-4408-B086-15312D6E934A}" type="presParOf" srcId="{A98DE359-FC6A-4998-9D3C-28B66D851A95}" destId="{822D8EDD-D488-493C-9D8A-312576B6B007}" srcOrd="0" destOrd="0" presId="urn:microsoft.com/office/officeart/2005/8/layout/hierarchy4"/>
    <dgm:cxn modelId="{7F5516E9-4E68-46E2-98AD-240577467CAA}" type="presParOf" srcId="{A98DE359-FC6A-4998-9D3C-28B66D851A95}" destId="{64FAADB0-EFBF-43B7-ABBB-FF97411C0BCA}" srcOrd="1" destOrd="0" presId="urn:microsoft.com/office/officeart/2005/8/layout/hierarchy4"/>
    <dgm:cxn modelId="{BB5A616A-B426-4CF9-988D-8E6FA6B629D1}" type="presParOf" srcId="{A98DE359-FC6A-4998-9D3C-28B66D851A95}" destId="{C2893311-8243-42D0-B32C-9A9E487D6F5C}" srcOrd="2" destOrd="0" presId="urn:microsoft.com/office/officeart/2005/8/layout/hierarchy4"/>
    <dgm:cxn modelId="{023E64FE-ABDD-404A-BAED-E576AC1F456F}" type="presParOf" srcId="{C2893311-8243-42D0-B32C-9A9E487D6F5C}" destId="{07ABA712-B2B7-4A10-81EB-54149D773DD5}" srcOrd="0" destOrd="0" presId="urn:microsoft.com/office/officeart/2005/8/layout/hierarchy4"/>
    <dgm:cxn modelId="{57B8C96B-BE0D-417F-9464-5691E3765D30}" type="presParOf" srcId="{07ABA712-B2B7-4A10-81EB-54149D773DD5}" destId="{0396E7FD-D577-41C2-8CC9-C3A636BDF4EE}" srcOrd="0" destOrd="0" presId="urn:microsoft.com/office/officeart/2005/8/layout/hierarchy4"/>
    <dgm:cxn modelId="{0DDBBF52-FC0E-46B1-AEDE-B6D79D6E7F81}" type="presParOf" srcId="{07ABA712-B2B7-4A10-81EB-54149D773DD5}" destId="{9932493B-EAB1-41A5-9D5A-E357D9B7AA6E}" srcOrd="1" destOrd="0" presId="urn:microsoft.com/office/officeart/2005/8/layout/hierarchy4"/>
    <dgm:cxn modelId="{F1AB68E9-340F-42C3-9C40-6DBA730E1DBA}" type="presParOf" srcId="{07ABA712-B2B7-4A10-81EB-54149D773DD5}" destId="{B92CDC10-4536-4EA5-A963-F8B337C4D018}" srcOrd="2" destOrd="0" presId="urn:microsoft.com/office/officeart/2005/8/layout/hierarchy4"/>
    <dgm:cxn modelId="{AE7CAD4D-EBB9-49A0-919E-FE3D18FED7B7}" type="presParOf" srcId="{B92CDC10-4536-4EA5-A963-F8B337C4D018}" destId="{490E17DD-60BC-49BE-B3CD-16D3D6A65B37}" srcOrd="0" destOrd="0" presId="urn:microsoft.com/office/officeart/2005/8/layout/hierarchy4"/>
    <dgm:cxn modelId="{5FAEAD7F-39FC-49FA-A512-87187993789F}" type="presParOf" srcId="{490E17DD-60BC-49BE-B3CD-16D3D6A65B37}" destId="{DC1FA003-51BF-4385-A92E-CF5CAEEE8661}" srcOrd="0" destOrd="0" presId="urn:microsoft.com/office/officeart/2005/8/layout/hierarchy4"/>
    <dgm:cxn modelId="{A0CA1722-F593-4C33-87A7-2EA5B0293231}" type="presParOf" srcId="{490E17DD-60BC-49BE-B3CD-16D3D6A65B37}" destId="{F3A3B053-2D45-430D-B93C-F7FFCCE4172F}" srcOrd="1" destOrd="0" presId="urn:microsoft.com/office/officeart/2005/8/layout/hierarchy4"/>
    <dgm:cxn modelId="{E6416030-F1A3-4AC7-BAAA-F27F5D78A6BD}" type="presParOf" srcId="{490E17DD-60BC-49BE-B3CD-16D3D6A65B37}" destId="{254B3FA2-9EED-46F8-B3E1-F7E711CA2159}" srcOrd="2" destOrd="0" presId="urn:microsoft.com/office/officeart/2005/8/layout/hierarchy4"/>
    <dgm:cxn modelId="{15EBD415-63E8-4CD7-862A-0D61BA918D4E}" type="presParOf" srcId="{254B3FA2-9EED-46F8-B3E1-F7E711CA2159}" destId="{9199058A-AB28-482E-AD6F-D69192EB8AB4}" srcOrd="0" destOrd="0" presId="urn:microsoft.com/office/officeart/2005/8/layout/hierarchy4"/>
    <dgm:cxn modelId="{B4CF5534-FB97-46AF-ABDA-83A8185D7ACB}" type="presParOf" srcId="{9199058A-AB28-482E-AD6F-D69192EB8AB4}" destId="{6C82656E-7A7F-4140-A30D-D96C92972623}" srcOrd="0" destOrd="0" presId="urn:microsoft.com/office/officeart/2005/8/layout/hierarchy4"/>
    <dgm:cxn modelId="{896756E4-6476-4993-B835-1F6B302C3282}" type="presParOf" srcId="{9199058A-AB28-482E-AD6F-D69192EB8AB4}" destId="{03010FA1-F3F7-4B48-9C16-B222CFED975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D8EDD-D488-493C-9D8A-312576B6B007}">
      <dsp:nvSpPr>
        <dsp:cNvPr id="0" name=""/>
        <dsp:cNvSpPr/>
      </dsp:nvSpPr>
      <dsp:spPr>
        <a:xfrm>
          <a:off x="4018" y="33"/>
          <a:ext cx="8221563" cy="1259844"/>
        </a:xfrm>
        <a:prstGeom prst="roundRect">
          <a:avLst>
            <a:gd name="adj" fmla="val 10000"/>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it-IT" sz="5400" b="1" kern="1200" dirty="0" smtClean="0"/>
            <a:t>SPEGNETE I CELLULARI</a:t>
          </a:r>
          <a:endParaRPr lang="it-IT" sz="5400" b="1" kern="1200" dirty="0"/>
        </a:p>
      </dsp:txBody>
      <dsp:txXfrm>
        <a:off x="40918" y="36933"/>
        <a:ext cx="8147763" cy="1186044"/>
      </dsp:txXfrm>
    </dsp:sp>
    <dsp:sp modelId="{0396E7FD-D577-41C2-8CC9-C3A636BDF4EE}">
      <dsp:nvSpPr>
        <dsp:cNvPr id="0" name=""/>
        <dsp:cNvSpPr/>
      </dsp:nvSpPr>
      <dsp:spPr>
        <a:xfrm>
          <a:off x="4018" y="1368117"/>
          <a:ext cx="8221563" cy="1259844"/>
        </a:xfrm>
        <a:prstGeom prst="roundRect">
          <a:avLst>
            <a:gd name="adj" fmla="val 10000"/>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it-IT" sz="3300" b="1" kern="1200" dirty="0" smtClean="0"/>
            <a:t>NON PRENDETE APPUNTI (riceverete tutte le slide)</a:t>
          </a:r>
          <a:endParaRPr lang="it-IT" sz="3300" b="1" kern="1200" dirty="0"/>
        </a:p>
      </dsp:txBody>
      <dsp:txXfrm>
        <a:off x="40918" y="1405017"/>
        <a:ext cx="8147763" cy="1186044"/>
      </dsp:txXfrm>
    </dsp:sp>
    <dsp:sp modelId="{DC1FA003-51BF-4385-A92E-CF5CAEEE8661}">
      <dsp:nvSpPr>
        <dsp:cNvPr id="0" name=""/>
        <dsp:cNvSpPr/>
      </dsp:nvSpPr>
      <dsp:spPr>
        <a:xfrm>
          <a:off x="4018" y="2736200"/>
          <a:ext cx="8221563" cy="1259844"/>
        </a:xfrm>
        <a:prstGeom prst="roundRect">
          <a:avLst>
            <a:gd name="adj" fmla="val 10000"/>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it-IT" sz="3300" b="1" kern="1200" dirty="0" smtClean="0"/>
            <a:t>NON PARLATE AD ALTA VOCE</a:t>
          </a:r>
          <a:endParaRPr lang="it-IT" sz="3300" b="1" kern="1200" dirty="0"/>
        </a:p>
      </dsp:txBody>
      <dsp:txXfrm>
        <a:off x="40918" y="2773100"/>
        <a:ext cx="8147763" cy="1186044"/>
      </dsp:txXfrm>
    </dsp:sp>
    <dsp:sp modelId="{6C82656E-7A7F-4140-A30D-D96C92972623}">
      <dsp:nvSpPr>
        <dsp:cNvPr id="0" name=""/>
        <dsp:cNvSpPr/>
      </dsp:nvSpPr>
      <dsp:spPr>
        <a:xfrm>
          <a:off x="4018" y="4104284"/>
          <a:ext cx="8221563" cy="1259844"/>
        </a:xfrm>
        <a:prstGeom prst="roundRect">
          <a:avLst>
            <a:gd name="adj" fmla="val 10000"/>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it-IT" sz="3300" b="1" kern="1200" dirty="0" smtClean="0"/>
            <a:t>BEVETE IL PIÙ POSSIBILE</a:t>
          </a:r>
          <a:endParaRPr lang="it-IT" sz="3300" b="1" kern="1200" dirty="0"/>
        </a:p>
      </dsp:txBody>
      <dsp:txXfrm>
        <a:off x="40918" y="4141184"/>
        <a:ext cx="8147763" cy="118604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71B45D-AA78-439B-BBED-F503A3FBF7E2}" type="datetimeFigureOut">
              <a:rPr lang="it-IT" smtClean="0"/>
              <a:t>05/03/2019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B197C0-6BA0-4B39-8C2D-66D8FB1AA884}" type="slidenum">
              <a:rPr lang="it-IT" smtClean="0"/>
              <a:t>‹N›</a:t>
            </a:fld>
            <a:endParaRPr lang="it-IT"/>
          </a:p>
        </p:txBody>
      </p:sp>
    </p:spTree>
    <p:extLst>
      <p:ext uri="{BB962C8B-B14F-4D97-AF65-F5344CB8AC3E}">
        <p14:creationId xmlns:p14="http://schemas.microsoft.com/office/powerpoint/2010/main" val="1185663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2225" y="742950"/>
            <a:ext cx="6618288" cy="3724275"/>
          </a:xfrm>
        </p:spPr>
      </p:sp>
      <p:sp>
        <p:nvSpPr>
          <p:cNvPr id="3" name="Segnaposto note 2"/>
          <p:cNvSpPr>
            <a:spLocks noGrp="1"/>
          </p:cNvSpPr>
          <p:nvPr>
            <p:ph type="body" idx="1"/>
          </p:nvPr>
        </p:nvSpPr>
        <p:spPr/>
        <p:txBody>
          <a:bodyPr>
            <a:normAutofit/>
          </a:bodyPr>
          <a:lstStyle/>
          <a:p>
            <a:endParaRPr lang="it-IT" dirty="0" smtClean="0"/>
          </a:p>
        </p:txBody>
      </p:sp>
      <p:sp>
        <p:nvSpPr>
          <p:cNvPr id="4" name="Segnaposto numero diapositiva 3"/>
          <p:cNvSpPr>
            <a:spLocks noGrp="1"/>
          </p:cNvSpPr>
          <p:nvPr>
            <p:ph type="sldNum" sz="quarter" idx="10"/>
          </p:nvPr>
        </p:nvSpPr>
        <p:spPr/>
        <p:txBody>
          <a:bodyPr/>
          <a:lstStyle/>
          <a:p>
            <a:fld id="{D4786510-A92A-42C0-8CD5-E464F685EE30}" type="slidenum">
              <a:rPr lang="it-IT" smtClean="0"/>
              <a:pPr/>
              <a:t>2</a:t>
            </a:fld>
            <a:endParaRPr lang="it-IT"/>
          </a:p>
        </p:txBody>
      </p:sp>
    </p:spTree>
    <p:extLst>
      <p:ext uri="{BB962C8B-B14F-4D97-AF65-F5344CB8AC3E}">
        <p14:creationId xmlns:p14="http://schemas.microsoft.com/office/powerpoint/2010/main" val="1514158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5E8B3C3-79CB-46DE-BED4-2A37B15B5E28}" type="datetimeFigureOut">
              <a:rPr lang="it-IT" smtClean="0"/>
              <a:t>05/03/2019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C8C128E-7840-4453-968C-77CBC623BA61}" type="slidenum">
              <a:rPr lang="it-IT" smtClean="0"/>
              <a:t>‹N›</a:t>
            </a:fld>
            <a:endParaRPr lang="it-IT"/>
          </a:p>
        </p:txBody>
      </p:sp>
    </p:spTree>
    <p:extLst>
      <p:ext uri="{BB962C8B-B14F-4D97-AF65-F5344CB8AC3E}">
        <p14:creationId xmlns:p14="http://schemas.microsoft.com/office/powerpoint/2010/main" val="2236587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5E8B3C3-79CB-46DE-BED4-2A37B15B5E28}" type="datetimeFigureOut">
              <a:rPr lang="it-IT" smtClean="0"/>
              <a:t>05/03/2019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C8C128E-7840-4453-968C-77CBC623BA61}" type="slidenum">
              <a:rPr lang="it-IT" smtClean="0"/>
              <a:t>‹N›</a:t>
            </a:fld>
            <a:endParaRPr lang="it-IT"/>
          </a:p>
        </p:txBody>
      </p:sp>
    </p:spTree>
    <p:extLst>
      <p:ext uri="{BB962C8B-B14F-4D97-AF65-F5344CB8AC3E}">
        <p14:creationId xmlns:p14="http://schemas.microsoft.com/office/powerpoint/2010/main" val="2855897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5E8B3C3-79CB-46DE-BED4-2A37B15B5E28}" type="datetimeFigureOut">
              <a:rPr lang="it-IT" smtClean="0"/>
              <a:t>05/03/2019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C8C128E-7840-4453-968C-77CBC623BA61}" type="slidenum">
              <a:rPr lang="it-IT" smtClean="0"/>
              <a:t>‹N›</a:t>
            </a:fld>
            <a:endParaRPr lang="it-IT"/>
          </a:p>
        </p:txBody>
      </p:sp>
    </p:spTree>
    <p:extLst>
      <p:ext uri="{BB962C8B-B14F-4D97-AF65-F5344CB8AC3E}">
        <p14:creationId xmlns:p14="http://schemas.microsoft.com/office/powerpoint/2010/main" val="4027715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30075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
    <p:spTree>
      <p:nvGrpSpPr>
        <p:cNvPr id="1" name=""/>
        <p:cNvGrpSpPr/>
        <p:nvPr/>
      </p:nvGrpSpPr>
      <p:grpSpPr>
        <a:xfrm>
          <a:off x="0" y="0"/>
          <a:ext cx="0" cy="0"/>
          <a:chOff x="0" y="0"/>
          <a:chExt cx="0" cy="0"/>
        </a:xfrm>
      </p:grpSpPr>
      <p:pic>
        <p:nvPicPr>
          <p:cNvPr id="2" name="Picture 1" descr="format slide simone brancozzi corretto.jpg"/>
          <p:cNvPicPr>
            <a:picLocks noChangeAspect="1"/>
          </p:cNvPicPr>
          <p:nvPr userDrawn="1"/>
        </p:nvPicPr>
        <p:blipFill>
          <a:blip r:embed="rId2"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1727282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5E8B3C3-79CB-46DE-BED4-2A37B15B5E28}" type="datetimeFigureOut">
              <a:rPr lang="it-IT" smtClean="0"/>
              <a:t>05/03/2019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C8C128E-7840-4453-968C-77CBC623BA61}" type="slidenum">
              <a:rPr lang="it-IT" smtClean="0"/>
              <a:t>‹N›</a:t>
            </a:fld>
            <a:endParaRPr lang="it-IT"/>
          </a:p>
        </p:txBody>
      </p:sp>
    </p:spTree>
    <p:extLst>
      <p:ext uri="{BB962C8B-B14F-4D97-AF65-F5344CB8AC3E}">
        <p14:creationId xmlns:p14="http://schemas.microsoft.com/office/powerpoint/2010/main" val="1575006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75E8B3C3-79CB-46DE-BED4-2A37B15B5E28}" type="datetimeFigureOut">
              <a:rPr lang="it-IT" smtClean="0"/>
              <a:t>05/03/2019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C8C128E-7840-4453-968C-77CBC623BA61}" type="slidenum">
              <a:rPr lang="it-IT" smtClean="0"/>
              <a:t>‹N›</a:t>
            </a:fld>
            <a:endParaRPr lang="it-IT"/>
          </a:p>
        </p:txBody>
      </p:sp>
    </p:spTree>
    <p:extLst>
      <p:ext uri="{BB962C8B-B14F-4D97-AF65-F5344CB8AC3E}">
        <p14:creationId xmlns:p14="http://schemas.microsoft.com/office/powerpoint/2010/main" val="2354636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5E8B3C3-79CB-46DE-BED4-2A37B15B5E28}" type="datetimeFigureOut">
              <a:rPr lang="it-IT" smtClean="0"/>
              <a:t>05/03/2019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C8C128E-7840-4453-968C-77CBC623BA61}" type="slidenum">
              <a:rPr lang="it-IT" smtClean="0"/>
              <a:t>‹N›</a:t>
            </a:fld>
            <a:endParaRPr lang="it-IT"/>
          </a:p>
        </p:txBody>
      </p:sp>
    </p:spTree>
    <p:extLst>
      <p:ext uri="{BB962C8B-B14F-4D97-AF65-F5344CB8AC3E}">
        <p14:creationId xmlns:p14="http://schemas.microsoft.com/office/powerpoint/2010/main" val="2168064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5E8B3C3-79CB-46DE-BED4-2A37B15B5E28}" type="datetimeFigureOut">
              <a:rPr lang="it-IT" smtClean="0"/>
              <a:t>05/03/2019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C8C128E-7840-4453-968C-77CBC623BA61}" type="slidenum">
              <a:rPr lang="it-IT" smtClean="0"/>
              <a:t>‹N›</a:t>
            </a:fld>
            <a:endParaRPr lang="it-IT"/>
          </a:p>
        </p:txBody>
      </p:sp>
    </p:spTree>
    <p:extLst>
      <p:ext uri="{BB962C8B-B14F-4D97-AF65-F5344CB8AC3E}">
        <p14:creationId xmlns:p14="http://schemas.microsoft.com/office/powerpoint/2010/main" val="939810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5E8B3C3-79CB-46DE-BED4-2A37B15B5E28}" type="datetimeFigureOut">
              <a:rPr lang="it-IT" smtClean="0"/>
              <a:t>05/03/2019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C8C128E-7840-4453-968C-77CBC623BA61}" type="slidenum">
              <a:rPr lang="it-IT" smtClean="0"/>
              <a:t>‹N›</a:t>
            </a:fld>
            <a:endParaRPr lang="it-IT"/>
          </a:p>
        </p:txBody>
      </p:sp>
    </p:spTree>
    <p:extLst>
      <p:ext uri="{BB962C8B-B14F-4D97-AF65-F5344CB8AC3E}">
        <p14:creationId xmlns:p14="http://schemas.microsoft.com/office/powerpoint/2010/main" val="1788032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5E8B3C3-79CB-46DE-BED4-2A37B15B5E28}" type="datetimeFigureOut">
              <a:rPr lang="it-IT" smtClean="0"/>
              <a:t>05/03/2019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C8C128E-7840-4453-968C-77CBC623BA61}" type="slidenum">
              <a:rPr lang="it-IT" smtClean="0"/>
              <a:t>‹N›</a:t>
            </a:fld>
            <a:endParaRPr lang="it-IT"/>
          </a:p>
        </p:txBody>
      </p:sp>
    </p:spTree>
    <p:extLst>
      <p:ext uri="{BB962C8B-B14F-4D97-AF65-F5344CB8AC3E}">
        <p14:creationId xmlns:p14="http://schemas.microsoft.com/office/powerpoint/2010/main" val="4163694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75E8B3C3-79CB-46DE-BED4-2A37B15B5E28}" type="datetimeFigureOut">
              <a:rPr lang="it-IT" smtClean="0"/>
              <a:t>05/03/2019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C8C128E-7840-4453-968C-77CBC623BA61}" type="slidenum">
              <a:rPr lang="it-IT" smtClean="0"/>
              <a:t>‹N›</a:t>
            </a:fld>
            <a:endParaRPr lang="it-IT"/>
          </a:p>
        </p:txBody>
      </p:sp>
    </p:spTree>
    <p:extLst>
      <p:ext uri="{BB962C8B-B14F-4D97-AF65-F5344CB8AC3E}">
        <p14:creationId xmlns:p14="http://schemas.microsoft.com/office/powerpoint/2010/main" val="1511361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75E8B3C3-79CB-46DE-BED4-2A37B15B5E28}" type="datetimeFigureOut">
              <a:rPr lang="it-IT" smtClean="0"/>
              <a:t>05/03/2019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C8C128E-7840-4453-968C-77CBC623BA61}" type="slidenum">
              <a:rPr lang="it-IT" smtClean="0"/>
              <a:t>‹N›</a:t>
            </a:fld>
            <a:endParaRPr lang="it-IT"/>
          </a:p>
        </p:txBody>
      </p:sp>
    </p:spTree>
    <p:extLst>
      <p:ext uri="{BB962C8B-B14F-4D97-AF65-F5344CB8AC3E}">
        <p14:creationId xmlns:p14="http://schemas.microsoft.com/office/powerpoint/2010/main" val="951405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E8B3C3-79CB-46DE-BED4-2A37B15B5E28}" type="datetimeFigureOut">
              <a:rPr lang="it-IT" smtClean="0"/>
              <a:t>05/03/2019</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8C128E-7840-4453-968C-77CBC623BA61}" type="slidenum">
              <a:rPr lang="it-IT" smtClean="0"/>
              <a:t>‹N›</a:t>
            </a:fld>
            <a:endParaRPr lang="it-IT"/>
          </a:p>
        </p:txBody>
      </p:sp>
    </p:spTree>
    <p:extLst>
      <p:ext uri="{BB962C8B-B14F-4D97-AF65-F5344CB8AC3E}">
        <p14:creationId xmlns:p14="http://schemas.microsoft.com/office/powerpoint/2010/main" val="2608698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3.xml"/><Relationship Id="rId5" Type="http://schemas.openxmlformats.org/officeDocument/2006/relationships/image" Target="../media/image48.png"/><Relationship Id="rId4" Type="http://schemas.openxmlformats.org/officeDocument/2006/relationships/image" Target="../media/image47.png"/></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5.png"/><Relationship Id="rId1" Type="http://schemas.openxmlformats.org/officeDocument/2006/relationships/slideLayout" Target="../slideLayouts/slideLayout13.xml"/><Relationship Id="rId5" Type="http://schemas.openxmlformats.org/officeDocument/2006/relationships/image" Target="../media/image48.png"/><Relationship Id="rId4" Type="http://schemas.openxmlformats.org/officeDocument/2006/relationships/image" Target="../media/image50.png"/></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53.png"/></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5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5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35.png"/><Relationship Id="rId1" Type="http://schemas.openxmlformats.org/officeDocument/2006/relationships/slideLayout" Target="../slideLayouts/slideLayout1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6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35.png"/><Relationship Id="rId1" Type="http://schemas.openxmlformats.org/officeDocument/2006/relationships/slideLayout" Target="../slideLayouts/slideLayout13.xml"/><Relationship Id="rId4" Type="http://schemas.openxmlformats.org/officeDocument/2006/relationships/image" Target="../media/image63.png"/></Relationships>
</file>

<file path=ppt/slides/_rels/slide6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35.png"/><Relationship Id="rId1" Type="http://schemas.openxmlformats.org/officeDocument/2006/relationships/slideLayout" Target="../slideLayouts/slideLayout13.xml"/><Relationship Id="rId4" Type="http://schemas.openxmlformats.org/officeDocument/2006/relationships/image" Target="../media/image65.png"/></Relationships>
</file>

<file path=ppt/slides/_rels/slide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35.png"/><Relationship Id="rId1" Type="http://schemas.openxmlformats.org/officeDocument/2006/relationships/slideLayout" Target="../slideLayouts/slideLayout13.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6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35.png"/><Relationship Id="rId1" Type="http://schemas.openxmlformats.org/officeDocument/2006/relationships/slideLayout" Target="../slideLayouts/slideLayout13.xml"/><Relationship Id="rId4" Type="http://schemas.openxmlformats.org/officeDocument/2006/relationships/image" Target="../media/image7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3.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7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3.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7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13.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24.png"/></Relationships>
</file>

<file path=ppt/slides/_rels/slide79.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3.png"/><Relationship Id="rId3" Type="http://schemas.openxmlformats.org/officeDocument/2006/relationships/image" Target="../media/image83.png"/><Relationship Id="rId7" Type="http://schemas.openxmlformats.org/officeDocument/2006/relationships/image" Target="../media/image87.png"/><Relationship Id="rId12" Type="http://schemas.openxmlformats.org/officeDocument/2006/relationships/image" Target="../media/image92.png"/><Relationship Id="rId2" Type="http://schemas.openxmlformats.org/officeDocument/2006/relationships/image" Target="../media/image82.png"/><Relationship Id="rId1" Type="http://schemas.openxmlformats.org/officeDocument/2006/relationships/slideLayout" Target="../slideLayouts/slideLayout13.xml"/><Relationship Id="rId6" Type="http://schemas.openxmlformats.org/officeDocument/2006/relationships/image" Target="../media/image86.png"/><Relationship Id="rId11" Type="http://schemas.openxmlformats.org/officeDocument/2006/relationships/image" Target="../media/image91.png"/><Relationship Id="rId5" Type="http://schemas.openxmlformats.org/officeDocument/2006/relationships/image" Target="../media/image85.png"/><Relationship Id="rId10" Type="http://schemas.openxmlformats.org/officeDocument/2006/relationships/image" Target="../media/image90.png"/><Relationship Id="rId4" Type="http://schemas.openxmlformats.org/officeDocument/2006/relationships/image" Target="../media/image84.png"/><Relationship Id="rId9" Type="http://schemas.openxmlformats.org/officeDocument/2006/relationships/image" Target="../media/image89.pn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81.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110.png"/><Relationship Id="rId3" Type="http://schemas.openxmlformats.org/officeDocument/2006/relationships/image" Target="../media/image100.png"/><Relationship Id="rId7" Type="http://schemas.openxmlformats.org/officeDocument/2006/relationships/image" Target="../media/image104.png"/><Relationship Id="rId12" Type="http://schemas.openxmlformats.org/officeDocument/2006/relationships/image" Target="../media/image109.png"/><Relationship Id="rId2" Type="http://schemas.openxmlformats.org/officeDocument/2006/relationships/image" Target="../media/image99.png"/><Relationship Id="rId1" Type="http://schemas.openxmlformats.org/officeDocument/2006/relationships/slideLayout" Target="../slideLayouts/slideLayout13.xml"/><Relationship Id="rId6" Type="http://schemas.openxmlformats.org/officeDocument/2006/relationships/image" Target="../media/image103.png"/><Relationship Id="rId11" Type="http://schemas.openxmlformats.org/officeDocument/2006/relationships/image" Target="../media/image108.png"/><Relationship Id="rId5" Type="http://schemas.openxmlformats.org/officeDocument/2006/relationships/image" Target="../media/image102.png"/><Relationship Id="rId15" Type="http://schemas.openxmlformats.org/officeDocument/2006/relationships/image" Target="../media/image112.png"/><Relationship Id="rId10" Type="http://schemas.openxmlformats.org/officeDocument/2006/relationships/image" Target="../media/image107.png"/><Relationship Id="rId4" Type="http://schemas.openxmlformats.org/officeDocument/2006/relationships/image" Target="../media/image101.png"/><Relationship Id="rId9" Type="http://schemas.openxmlformats.org/officeDocument/2006/relationships/image" Target="../media/image106.png"/><Relationship Id="rId14" Type="http://schemas.openxmlformats.org/officeDocument/2006/relationships/image" Target="../media/image111.png"/></Relationships>
</file>

<file path=ppt/slides/_rels/slide82.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13.xml"/><Relationship Id="rId5" Type="http://schemas.openxmlformats.org/officeDocument/2006/relationships/image" Target="../media/image116.png"/><Relationship Id="rId4" Type="http://schemas.openxmlformats.org/officeDocument/2006/relationships/image" Target="../media/image115.png"/></Relationships>
</file>

<file path=ppt/slides/_rels/slide83.xml.rels><?xml version="1.0" encoding="UTF-8" standalone="yes"?>
<Relationships xmlns="http://schemas.openxmlformats.org/package/2006/relationships"><Relationship Id="rId8" Type="http://schemas.openxmlformats.org/officeDocument/2006/relationships/image" Target="../media/image123.png"/><Relationship Id="rId13" Type="http://schemas.openxmlformats.org/officeDocument/2006/relationships/image" Target="../media/image128.png"/><Relationship Id="rId18" Type="http://schemas.openxmlformats.org/officeDocument/2006/relationships/image" Target="../media/image133.png"/><Relationship Id="rId3" Type="http://schemas.openxmlformats.org/officeDocument/2006/relationships/image" Target="../media/image118.png"/><Relationship Id="rId21" Type="http://schemas.openxmlformats.org/officeDocument/2006/relationships/image" Target="../media/image136.png"/><Relationship Id="rId7" Type="http://schemas.openxmlformats.org/officeDocument/2006/relationships/image" Target="../media/image122.png"/><Relationship Id="rId12" Type="http://schemas.openxmlformats.org/officeDocument/2006/relationships/image" Target="../media/image127.png"/><Relationship Id="rId17" Type="http://schemas.openxmlformats.org/officeDocument/2006/relationships/image" Target="../media/image132.png"/><Relationship Id="rId2" Type="http://schemas.openxmlformats.org/officeDocument/2006/relationships/image" Target="../media/image117.png"/><Relationship Id="rId16" Type="http://schemas.openxmlformats.org/officeDocument/2006/relationships/image" Target="../media/image131.png"/><Relationship Id="rId20" Type="http://schemas.openxmlformats.org/officeDocument/2006/relationships/image" Target="../media/image135.png"/><Relationship Id="rId1" Type="http://schemas.openxmlformats.org/officeDocument/2006/relationships/slideLayout" Target="../slideLayouts/slideLayout13.xml"/><Relationship Id="rId6" Type="http://schemas.openxmlformats.org/officeDocument/2006/relationships/image" Target="../media/image121.png"/><Relationship Id="rId11" Type="http://schemas.openxmlformats.org/officeDocument/2006/relationships/image" Target="../media/image126.png"/><Relationship Id="rId24" Type="http://schemas.openxmlformats.org/officeDocument/2006/relationships/image" Target="../media/image139.png"/><Relationship Id="rId5" Type="http://schemas.openxmlformats.org/officeDocument/2006/relationships/image" Target="../media/image120.png"/><Relationship Id="rId15" Type="http://schemas.openxmlformats.org/officeDocument/2006/relationships/image" Target="../media/image130.png"/><Relationship Id="rId23" Type="http://schemas.openxmlformats.org/officeDocument/2006/relationships/image" Target="../media/image138.png"/><Relationship Id="rId10" Type="http://schemas.openxmlformats.org/officeDocument/2006/relationships/image" Target="../media/image125.png"/><Relationship Id="rId19" Type="http://schemas.openxmlformats.org/officeDocument/2006/relationships/image" Target="../media/image134.png"/><Relationship Id="rId4" Type="http://schemas.openxmlformats.org/officeDocument/2006/relationships/image" Target="../media/image119.png"/><Relationship Id="rId9" Type="http://schemas.openxmlformats.org/officeDocument/2006/relationships/image" Target="../media/image124.png"/><Relationship Id="rId14" Type="http://schemas.openxmlformats.org/officeDocument/2006/relationships/image" Target="../media/image129.png"/><Relationship Id="rId22" Type="http://schemas.openxmlformats.org/officeDocument/2006/relationships/image" Target="../media/image137.png"/></Relationships>
</file>

<file path=ppt/slides/_rels/slide84.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image" Target="../media/image141.png"/><Relationship Id="rId7" Type="http://schemas.openxmlformats.org/officeDocument/2006/relationships/image" Target="../media/image145.png"/><Relationship Id="rId2" Type="http://schemas.openxmlformats.org/officeDocument/2006/relationships/image" Target="../media/image140.png"/><Relationship Id="rId1" Type="http://schemas.openxmlformats.org/officeDocument/2006/relationships/slideLayout" Target="../slideLayouts/slideLayout13.xml"/><Relationship Id="rId6" Type="http://schemas.openxmlformats.org/officeDocument/2006/relationships/image" Target="../media/image144.png"/><Relationship Id="rId5" Type="http://schemas.openxmlformats.org/officeDocument/2006/relationships/image" Target="../media/image143.png"/><Relationship Id="rId4" Type="http://schemas.openxmlformats.org/officeDocument/2006/relationships/image" Target="../media/image142.png"/><Relationship Id="rId9" Type="http://schemas.openxmlformats.org/officeDocument/2006/relationships/image" Target="../media/image147.png"/></Relationships>
</file>

<file path=ppt/slides/_rels/slide85.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image" Target="../media/image149.png"/><Relationship Id="rId7" Type="http://schemas.openxmlformats.org/officeDocument/2006/relationships/image" Target="../media/image153.png"/><Relationship Id="rId2" Type="http://schemas.openxmlformats.org/officeDocument/2006/relationships/image" Target="../media/image148.png"/><Relationship Id="rId1" Type="http://schemas.openxmlformats.org/officeDocument/2006/relationships/slideLayout" Target="../slideLayouts/slideLayout13.xml"/><Relationship Id="rId6" Type="http://schemas.openxmlformats.org/officeDocument/2006/relationships/image" Target="../media/image152.png"/><Relationship Id="rId11" Type="http://schemas.openxmlformats.org/officeDocument/2006/relationships/image" Target="../media/image157.png"/><Relationship Id="rId5" Type="http://schemas.openxmlformats.org/officeDocument/2006/relationships/image" Target="../media/image151.png"/><Relationship Id="rId10" Type="http://schemas.openxmlformats.org/officeDocument/2006/relationships/image" Target="../media/image156.png"/><Relationship Id="rId4" Type="http://schemas.openxmlformats.org/officeDocument/2006/relationships/image" Target="../media/image150.png"/><Relationship Id="rId9" Type="http://schemas.openxmlformats.org/officeDocument/2006/relationships/image" Target="../media/image155.png"/></Relationships>
</file>

<file path=ppt/slides/_rels/slide86.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latin typeface="Comic Sans MS" pitchFamily="66" charset="0"/>
              </a:rPr>
              <a:t>BENVENUTI</a:t>
            </a:r>
            <a:endParaRPr lang="it-IT" dirty="0">
              <a:latin typeface="Comic Sans MS" pitchFamily="66" charset="0"/>
            </a:endParaRPr>
          </a:p>
        </p:txBody>
      </p:sp>
      <p:pic>
        <p:nvPicPr>
          <p:cNvPr id="4" name="Immagine 3" descr="index.jpg"/>
          <p:cNvPicPr>
            <a:picLocks noChangeAspect="1"/>
          </p:cNvPicPr>
          <p:nvPr/>
        </p:nvPicPr>
        <p:blipFill>
          <a:blip r:embed="rId2"/>
          <a:stretch>
            <a:fillRect/>
          </a:stretch>
        </p:blipFill>
        <p:spPr>
          <a:xfrm>
            <a:off x="5095868" y="3643314"/>
            <a:ext cx="2095500" cy="2095500"/>
          </a:xfrm>
          <a:prstGeom prst="rect">
            <a:avLst/>
          </a:prstGeom>
        </p:spPr>
      </p:pic>
    </p:spTree>
    <p:extLst>
      <p:ext uri="{BB962C8B-B14F-4D97-AF65-F5344CB8AC3E}">
        <p14:creationId xmlns:p14="http://schemas.microsoft.com/office/powerpoint/2010/main" val="1141215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1" y="812006"/>
            <a:ext cx="8016503" cy="5283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egnaposto numero diapositiva 5"/>
          <p:cNvSpPr>
            <a:spLocks noGrp="1"/>
          </p:cNvSpPr>
          <p:nvPr>
            <p:ph type="sldNum" sz="quarter" idx="12"/>
          </p:nvPr>
        </p:nvSpPr>
        <p:spPr/>
        <p:txBody>
          <a:bodyPr/>
          <a:lstStyle/>
          <a:p>
            <a:fld id="{B007B441-5312-499D-93C3-6E37886527FA}" type="slidenum">
              <a:rPr lang="it-IT" smtClean="0"/>
              <a:pPr/>
              <a:t>10</a:t>
            </a:fld>
            <a:endParaRPr lang="it-IT"/>
          </a:p>
        </p:txBody>
      </p:sp>
      <p:sp>
        <p:nvSpPr>
          <p:cNvPr id="7" name="Segnaposto piè di pagina 6"/>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4263832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03388" y="165100"/>
            <a:ext cx="5657850" cy="842963"/>
          </a:xfrm>
        </p:spPr>
        <p:txBody>
          <a:bodyPr/>
          <a:lstStyle/>
          <a:p>
            <a:r>
              <a:rPr lang="it-IT" sz="3100" dirty="0"/>
              <a:t>FLOW CHART</a:t>
            </a:r>
          </a:p>
        </p:txBody>
      </p:sp>
      <p:sp>
        <p:nvSpPr>
          <p:cNvPr id="6" name="Segnaposto piè di pagina 5"/>
          <p:cNvSpPr>
            <a:spLocks noGrp="1"/>
          </p:cNvSpPr>
          <p:nvPr>
            <p:ph type="ftr" sz="quarter" idx="11"/>
          </p:nvPr>
        </p:nvSpPr>
        <p:spPr/>
        <p:txBody>
          <a:bodyPr/>
          <a:lstStyle/>
          <a:p>
            <a:r>
              <a:rPr lang="it-IT" smtClean="0"/>
              <a:t>www.consulentiaziendaliditalia.it www.imprenditoreitaliano.it</a:t>
            </a:r>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11</a:t>
            </a:fld>
            <a:endParaRPr lang="it-IT"/>
          </a:p>
        </p:txBody>
      </p:sp>
      <p:pic>
        <p:nvPicPr>
          <p:cNvPr id="7" name="Segnaposto contenuto 6"/>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7570788" y="-11113"/>
            <a:ext cx="3097212" cy="6808788"/>
          </a:xfrm>
        </p:spPr>
      </p:pic>
      <p:sp>
        <p:nvSpPr>
          <p:cNvPr id="3" name="Segnaposto testo 2"/>
          <p:cNvSpPr>
            <a:spLocks noGrp="1"/>
          </p:cNvSpPr>
          <p:nvPr>
            <p:ph type="body" sz="half" idx="4294967295"/>
          </p:nvPr>
        </p:nvSpPr>
        <p:spPr>
          <a:xfrm>
            <a:off x="1524000" y="1435101"/>
            <a:ext cx="3779912" cy="4691063"/>
          </a:xfrm>
        </p:spPr>
        <p:txBody>
          <a:bodyPr>
            <a:normAutofit/>
          </a:bodyPr>
          <a:lstStyle/>
          <a:p>
            <a:r>
              <a:rPr lang="it-IT" sz="2300" dirty="0"/>
              <a:t>Una schematizzazione delle </a:t>
            </a:r>
            <a:r>
              <a:rPr lang="it-IT" sz="2300" dirty="0"/>
              <a:t>fasi, </a:t>
            </a:r>
            <a:r>
              <a:rPr lang="it-IT" sz="2300" dirty="0"/>
              <a:t>che compongono una ristrutturazione aziendale e che in questo Master andremo ad approfondire una ad una…</a:t>
            </a:r>
          </a:p>
        </p:txBody>
      </p:sp>
      <p:pic>
        <p:nvPicPr>
          <p:cNvPr id="8" name="Segnaposto contenuto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913" y="0"/>
            <a:ext cx="3096345" cy="6808934"/>
          </a:xfrm>
        </p:spPr>
      </p:pic>
    </p:spTree>
    <p:extLst>
      <p:ext uri="{BB962C8B-B14F-4D97-AF65-F5344CB8AC3E}">
        <p14:creationId xmlns:p14="http://schemas.microsoft.com/office/powerpoint/2010/main" val="2056444517"/>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828800" y="1143001"/>
            <a:ext cx="8077200" cy="979755"/>
          </a:xfrm>
          <a:prstGeom prst="rect">
            <a:avLst/>
          </a:prstGeom>
          <a:solidFill>
            <a:schemeClr val="bg1"/>
          </a:solidFill>
        </p:spPr>
        <p:txBody>
          <a:bodyPr wrap="square" rtlCol="0">
            <a:spAutoFit/>
          </a:bodyPr>
          <a:lstStyle/>
          <a:p>
            <a:pPr marL="108000" marR="5080" indent="-2307590">
              <a:spcBef>
                <a:spcPts val="100"/>
              </a:spcBef>
            </a:pPr>
            <a:r>
              <a:rPr lang="it-IT" b="1" i="1" spc="-5" dirty="0">
                <a:solidFill>
                  <a:srgbClr val="FF0000"/>
                </a:solidFill>
              </a:rPr>
              <a:t>	</a:t>
            </a:r>
            <a:r>
              <a:rPr lang="it-IT" sz="2000" b="1" i="1" spc="-5" dirty="0">
                <a:solidFill>
                  <a:srgbClr val="FF0000"/>
                </a:solidFill>
              </a:rPr>
              <a:t>SU 100 AZIENDE PARTITE DAL NONNO SOLO 4 ARRIVANO AI NIPOTI</a:t>
            </a:r>
            <a:endParaRPr lang="it-IT" b="1" i="1" spc="-5" dirty="0"/>
          </a:p>
          <a:p>
            <a:pPr marL="108000" marR="5080" indent="-2307590">
              <a:spcBef>
                <a:spcPts val="100"/>
              </a:spcBef>
            </a:pPr>
            <a:endParaRPr lang="it-IT" b="1" i="1" spc="-5" dirty="0"/>
          </a:p>
          <a:p>
            <a:pPr marL="108000" marR="5080" indent="-2307590">
              <a:spcBef>
                <a:spcPts val="100"/>
              </a:spcBef>
            </a:pPr>
            <a:endParaRPr lang="it-IT" b="1" i="1" spc="-5" dirty="0"/>
          </a:p>
        </p:txBody>
      </p:sp>
      <p:sp>
        <p:nvSpPr>
          <p:cNvPr id="3" name="CasellaDiTesto 2"/>
          <p:cNvSpPr txBox="1"/>
          <p:nvPr/>
        </p:nvSpPr>
        <p:spPr>
          <a:xfrm>
            <a:off x="1828800" y="1752600"/>
            <a:ext cx="8077200" cy="2372444"/>
          </a:xfrm>
          <a:prstGeom prst="rect">
            <a:avLst/>
          </a:prstGeom>
          <a:solidFill>
            <a:schemeClr val="bg1"/>
          </a:solidFill>
        </p:spPr>
        <p:txBody>
          <a:bodyPr wrap="square" rtlCol="0">
            <a:spAutoFit/>
          </a:bodyPr>
          <a:lstStyle/>
          <a:p>
            <a:pPr marL="108000" marR="5080" indent="-2307590">
              <a:spcBef>
                <a:spcPts val="100"/>
              </a:spcBef>
            </a:pPr>
            <a:r>
              <a:rPr lang="it-IT" b="1" i="1" spc="-5" dirty="0"/>
              <a:t>GLI STUDI MONDIALI DI ECONOMIA AZIENDALE HANNO DIMOSTRATO CHE LE AZIENDE MUOINO PER</a:t>
            </a:r>
          </a:p>
          <a:p>
            <a:pPr marL="108000" marR="5080" indent="-2307590">
              <a:spcBef>
                <a:spcPts val="100"/>
              </a:spcBef>
            </a:pPr>
            <a:endParaRPr lang="it-IT" b="1" i="1" spc="-5" dirty="0"/>
          </a:p>
          <a:p>
            <a:pPr marL="108000" marR="5080" indent="-2307590">
              <a:spcBef>
                <a:spcPts val="100"/>
              </a:spcBef>
            </a:pPr>
            <a:r>
              <a:rPr lang="it-IT" b="1" i="1" spc="-5" dirty="0"/>
              <a:t>			 </a:t>
            </a:r>
            <a:r>
              <a:rPr lang="it-IT" sz="3600" b="1" i="1" spc="-5" dirty="0">
                <a:solidFill>
                  <a:srgbClr val="FF0000"/>
                </a:solidFill>
              </a:rPr>
              <a:t>INCAPACITA’ DI EVOLVERSI </a:t>
            </a:r>
          </a:p>
          <a:p>
            <a:pPr marL="108000" marR="5080" indent="-2307590">
              <a:spcBef>
                <a:spcPts val="100"/>
              </a:spcBef>
            </a:pPr>
            <a:endParaRPr lang="it-IT" b="1" i="1" spc="-5" dirty="0"/>
          </a:p>
          <a:p>
            <a:pPr marL="108000" marR="5080" indent="-2307590">
              <a:spcBef>
                <a:spcPts val="100"/>
              </a:spcBef>
            </a:pPr>
            <a:endParaRPr lang="it-IT" b="1" i="1" spc="-5" dirty="0"/>
          </a:p>
          <a:p>
            <a:pPr marL="108000" marR="5080" indent="-2307590">
              <a:spcBef>
                <a:spcPts val="100"/>
              </a:spcBef>
            </a:pPr>
            <a:endParaRPr lang="it-IT" b="1" i="1" spc="-5" dirty="0"/>
          </a:p>
        </p:txBody>
      </p:sp>
      <p:sp>
        <p:nvSpPr>
          <p:cNvPr id="4" name="CasellaDiTesto 3"/>
          <p:cNvSpPr txBox="1"/>
          <p:nvPr/>
        </p:nvSpPr>
        <p:spPr>
          <a:xfrm>
            <a:off x="2057400" y="3581400"/>
            <a:ext cx="8077200" cy="2359620"/>
          </a:xfrm>
          <a:prstGeom prst="rect">
            <a:avLst/>
          </a:prstGeom>
          <a:solidFill>
            <a:schemeClr val="bg1"/>
          </a:solidFill>
        </p:spPr>
        <p:txBody>
          <a:bodyPr wrap="square" rtlCol="0">
            <a:spAutoFit/>
          </a:bodyPr>
          <a:lstStyle/>
          <a:p>
            <a:pPr marL="108000" marR="5080" indent="-2307590">
              <a:spcBef>
                <a:spcPts val="100"/>
              </a:spcBef>
            </a:pPr>
            <a:r>
              <a:rPr lang="it-IT" b="1" i="1" spc="-5" dirty="0"/>
              <a:t>LA CAPACITA’ DI EVOLVERSI DIPENDE DA:</a:t>
            </a:r>
          </a:p>
          <a:p>
            <a:pPr marL="108000" marR="5080" indent="-2307590">
              <a:spcBef>
                <a:spcPts val="100"/>
              </a:spcBef>
            </a:pPr>
            <a:r>
              <a:rPr lang="it-IT" sz="3600" b="1" i="1" spc="-5" dirty="0">
                <a:solidFill>
                  <a:srgbClr val="FF0000"/>
                </a:solidFill>
              </a:rPr>
              <a:t>F</a:t>
            </a:r>
            <a:r>
              <a:rPr lang="it-IT" sz="3600" b="1" i="1" spc="-5" dirty="0">
                <a:solidFill>
                  <a:schemeClr val="tx2"/>
                </a:solidFill>
              </a:rPr>
              <a:t>ORMAZIONE</a:t>
            </a:r>
          </a:p>
          <a:p>
            <a:pPr marL="108000" marR="5080" indent="-2307590">
              <a:spcBef>
                <a:spcPts val="100"/>
              </a:spcBef>
            </a:pPr>
            <a:r>
              <a:rPr lang="it-IT" sz="3600" b="1" i="1" spc="-5" dirty="0">
                <a:solidFill>
                  <a:srgbClr val="FF0000"/>
                </a:solidFill>
              </a:rPr>
              <a:t>I</a:t>
            </a:r>
            <a:r>
              <a:rPr lang="it-IT" sz="3600" b="1" i="1" spc="-5" dirty="0">
                <a:solidFill>
                  <a:schemeClr val="tx2"/>
                </a:solidFill>
              </a:rPr>
              <a:t>NNOVAZIONE</a:t>
            </a:r>
          </a:p>
          <a:p>
            <a:pPr marL="108000" marR="5080" indent="-2307590">
              <a:spcBef>
                <a:spcPts val="100"/>
              </a:spcBef>
            </a:pPr>
            <a:r>
              <a:rPr lang="it-IT" sz="3600" b="1" i="1" spc="-5" dirty="0">
                <a:solidFill>
                  <a:srgbClr val="FF0000"/>
                </a:solidFill>
              </a:rPr>
              <a:t>C</a:t>
            </a:r>
            <a:r>
              <a:rPr lang="it-IT" sz="3600" b="1" i="1" spc="-5" dirty="0">
                <a:solidFill>
                  <a:schemeClr val="tx2"/>
                </a:solidFill>
              </a:rPr>
              <a:t>LIMA</a:t>
            </a:r>
            <a:r>
              <a:rPr lang="it-IT" sz="3600" b="1" i="1" spc="-5" dirty="0">
                <a:solidFill>
                  <a:srgbClr val="FF0000"/>
                </a:solidFill>
              </a:rPr>
              <a:t> A</a:t>
            </a:r>
            <a:r>
              <a:rPr lang="it-IT" sz="3600" b="1" i="1" spc="-5" dirty="0">
                <a:solidFill>
                  <a:schemeClr val="tx2"/>
                </a:solidFill>
              </a:rPr>
              <a:t>ZIENDALE</a:t>
            </a:r>
            <a:endParaRPr lang="it-IT" b="1" i="1" spc="-5" dirty="0">
              <a:solidFill>
                <a:schemeClr val="tx2"/>
              </a:solidFill>
            </a:endParaRPr>
          </a:p>
          <a:p>
            <a:pPr marL="108000" marR="5080" indent="-2307590">
              <a:spcBef>
                <a:spcPts val="100"/>
              </a:spcBef>
            </a:pPr>
            <a:endParaRPr lang="it-IT" b="1" i="1" spc="-5" dirty="0"/>
          </a:p>
        </p:txBody>
      </p:sp>
    </p:spTree>
    <p:extLst>
      <p:ext uri="{BB962C8B-B14F-4D97-AF65-F5344CB8AC3E}">
        <p14:creationId xmlns:p14="http://schemas.microsoft.com/office/powerpoint/2010/main" val="19802896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828800" y="851690"/>
            <a:ext cx="8610600" cy="443711"/>
          </a:xfrm>
          <a:prstGeom prst="rect">
            <a:avLst/>
          </a:prstGeom>
        </p:spPr>
        <p:txBody>
          <a:bodyPr vert="horz" wrap="square" lIns="0" tIns="12700" rIns="0" bIns="0" rtlCol="0" anchor="ctr">
            <a:spAutoFit/>
          </a:bodyPr>
          <a:lstStyle/>
          <a:p>
            <a:pPr marL="2600325" marR="5080" indent="-2307590">
              <a:lnSpc>
                <a:spcPct val="100000"/>
              </a:lnSpc>
              <a:spcBef>
                <a:spcPts val="100"/>
              </a:spcBef>
            </a:pPr>
            <a:r>
              <a:rPr lang="it-IT" sz="2800" b="1" i="1" spc="-5" dirty="0"/>
              <a:t>Fonti Normative che identificano lo «STATO DI CRISI»</a:t>
            </a:r>
            <a:endParaRPr sz="2800" b="1" i="1" spc="-5" dirty="0"/>
          </a:p>
        </p:txBody>
      </p:sp>
      <p:sp>
        <p:nvSpPr>
          <p:cNvPr id="4" name="CasellaDiTesto 3"/>
          <p:cNvSpPr txBox="1"/>
          <p:nvPr/>
        </p:nvSpPr>
        <p:spPr>
          <a:xfrm>
            <a:off x="1828800" y="3733800"/>
            <a:ext cx="8077200" cy="2321148"/>
          </a:xfrm>
          <a:prstGeom prst="rect">
            <a:avLst/>
          </a:prstGeom>
          <a:solidFill>
            <a:schemeClr val="bg1"/>
          </a:solidFill>
        </p:spPr>
        <p:txBody>
          <a:bodyPr wrap="square" rtlCol="0">
            <a:spAutoFit/>
          </a:bodyPr>
          <a:lstStyle/>
          <a:p>
            <a:pPr marL="108000" marR="5080" indent="-2307590">
              <a:spcBef>
                <a:spcPts val="100"/>
              </a:spcBef>
            </a:pPr>
            <a:r>
              <a:rPr lang="it-IT" b="1" i="1" spc="-5" dirty="0"/>
              <a:t>Art. 2086 2’ Comma (legge </a:t>
            </a:r>
            <a:r>
              <a:rPr lang="it-IT" b="1" i="1" spc="-5" dirty="0" err="1"/>
              <a:t>Brancozzi</a:t>
            </a:r>
            <a:r>
              <a:rPr lang="it-IT" b="1" i="1" spc="-5" dirty="0"/>
              <a:t>)</a:t>
            </a:r>
          </a:p>
          <a:p>
            <a:pPr marL="108000" marR="5080" indent="-2307590" algn="just">
              <a:spcBef>
                <a:spcPts val="100"/>
              </a:spcBef>
            </a:pPr>
            <a:r>
              <a:rPr lang="it-IT" dirty="0"/>
              <a:t>«L’imprenditore, che operi in forma individuale, societaria o in qualunque altra veste, ha il dovere di istituire un assetto organizzativo, amministrativo e contabile adeguato alla natura e alle dimensioni dell’impresa, </a:t>
            </a:r>
            <a:r>
              <a:rPr lang="it-IT" dirty="0">
                <a:solidFill>
                  <a:srgbClr val="FF0000"/>
                </a:solidFill>
              </a:rPr>
              <a:t>anche in funzione della rilevazione tempestiva della crisi dell’impresa e della perdita della continuità aziendale</a:t>
            </a:r>
            <a:r>
              <a:rPr lang="it-IT" dirty="0"/>
              <a:t>, nonché di attivarsi senza indugio per l’adozione e l’attuazione di uno degli strumenti previsti dall’ordinamento per il superamento della crisi e il recupero della continuità aziendale» IL CRUSCOTTO DI CONTROLLO E’ OBBLIGATORIO</a:t>
            </a:r>
          </a:p>
        </p:txBody>
      </p:sp>
      <p:sp>
        <p:nvSpPr>
          <p:cNvPr id="5" name="CasellaDiTesto 4"/>
          <p:cNvSpPr txBox="1"/>
          <p:nvPr/>
        </p:nvSpPr>
        <p:spPr>
          <a:xfrm>
            <a:off x="1828800" y="1316182"/>
            <a:ext cx="8077200" cy="1490152"/>
          </a:xfrm>
          <a:prstGeom prst="rect">
            <a:avLst/>
          </a:prstGeom>
          <a:solidFill>
            <a:schemeClr val="bg1"/>
          </a:solidFill>
        </p:spPr>
        <p:txBody>
          <a:bodyPr wrap="square" rtlCol="0">
            <a:spAutoFit/>
          </a:bodyPr>
          <a:lstStyle/>
          <a:p>
            <a:pPr marL="108000" marR="5080" indent="-2307590">
              <a:spcBef>
                <a:spcPts val="100"/>
              </a:spcBef>
            </a:pPr>
            <a:r>
              <a:rPr lang="it-IT" b="1" i="1" spc="-5" dirty="0"/>
              <a:t>Art. 2 legge delega 155 del 2017</a:t>
            </a:r>
          </a:p>
          <a:p>
            <a:pPr marL="108000" marR="5080" indent="-2307590" algn="just">
              <a:spcBef>
                <a:spcPts val="100"/>
              </a:spcBef>
            </a:pPr>
            <a:r>
              <a:rPr lang="it-IT" dirty="0"/>
              <a:t>c</a:t>
            </a:r>
            <a:r>
              <a:rPr lang="it-IT" dirty="0"/>
              <a:t>) introdurre una definizione dello stato di crisi, </a:t>
            </a:r>
            <a:r>
              <a:rPr lang="it-IT" dirty="0">
                <a:solidFill>
                  <a:srgbClr val="FF0000"/>
                </a:solidFill>
              </a:rPr>
              <a:t>intesa </a:t>
            </a:r>
            <a:r>
              <a:rPr lang="it-IT" dirty="0">
                <a:solidFill>
                  <a:srgbClr val="FF0000"/>
                </a:solidFill>
              </a:rPr>
              <a:t>come </a:t>
            </a:r>
            <a:r>
              <a:rPr lang="it-IT" dirty="0" err="1">
                <a:solidFill>
                  <a:srgbClr val="FF0000"/>
                </a:solidFill>
              </a:rPr>
              <a:t>probabilita</a:t>
            </a:r>
            <a:r>
              <a:rPr lang="it-IT" dirty="0" err="1">
                <a:solidFill>
                  <a:srgbClr val="FF0000"/>
                </a:solidFill>
              </a:rPr>
              <a:t>’</a:t>
            </a:r>
            <a:r>
              <a:rPr lang="it-IT" dirty="0">
                <a:solidFill>
                  <a:srgbClr val="FF0000"/>
                </a:solidFill>
              </a:rPr>
              <a:t> di futura insolvenza, anche tenendo conto </a:t>
            </a:r>
            <a:r>
              <a:rPr lang="it-IT" dirty="0">
                <a:solidFill>
                  <a:srgbClr val="FF0000"/>
                </a:solidFill>
              </a:rPr>
              <a:t>delle elaborazioni </a:t>
            </a:r>
            <a:r>
              <a:rPr lang="it-IT" dirty="0">
                <a:solidFill>
                  <a:srgbClr val="FF0000"/>
                </a:solidFill>
              </a:rPr>
              <a:t>della scienza aziendalistica</a:t>
            </a:r>
            <a:r>
              <a:rPr lang="it-IT" dirty="0"/>
              <a:t>, mantenendo </a:t>
            </a:r>
            <a:r>
              <a:rPr lang="it-IT" dirty="0"/>
              <a:t>l’attuale nozione </a:t>
            </a:r>
            <a:r>
              <a:rPr lang="it-IT" dirty="0"/>
              <a:t>di insolvenza di cui all’articolo 5 del regio decreto </a:t>
            </a:r>
            <a:r>
              <a:rPr lang="it-IT" dirty="0"/>
              <a:t>16 marzo </a:t>
            </a:r>
            <a:r>
              <a:rPr lang="it-IT" dirty="0"/>
              <a:t>1942, n. 267</a:t>
            </a:r>
            <a:r>
              <a:rPr lang="it-IT" dirty="0"/>
              <a:t>;</a:t>
            </a:r>
            <a:endParaRPr lang="it-IT" b="1" i="1" spc="-5" dirty="0"/>
          </a:p>
        </p:txBody>
      </p:sp>
      <p:sp>
        <p:nvSpPr>
          <p:cNvPr id="6" name="CasellaDiTesto 5"/>
          <p:cNvSpPr txBox="1"/>
          <p:nvPr/>
        </p:nvSpPr>
        <p:spPr>
          <a:xfrm>
            <a:off x="1832758" y="2520648"/>
            <a:ext cx="8077200" cy="1213153"/>
          </a:xfrm>
          <a:prstGeom prst="rect">
            <a:avLst/>
          </a:prstGeom>
          <a:solidFill>
            <a:schemeClr val="bg1"/>
          </a:solidFill>
        </p:spPr>
        <p:txBody>
          <a:bodyPr wrap="square" rtlCol="0">
            <a:spAutoFit/>
          </a:bodyPr>
          <a:lstStyle/>
          <a:p>
            <a:pPr marL="108000" marR="5080" indent="-2307590">
              <a:spcBef>
                <a:spcPts val="100"/>
              </a:spcBef>
            </a:pPr>
            <a:r>
              <a:rPr lang="it-IT" b="1" i="1" spc="-5" dirty="0"/>
              <a:t>Art. 2 Decreto Attuativo </a:t>
            </a:r>
          </a:p>
          <a:p>
            <a:pPr marL="108000" marR="5080" indent="-2307590" algn="just">
              <a:spcBef>
                <a:spcPts val="100"/>
              </a:spcBef>
            </a:pPr>
            <a:r>
              <a:rPr lang="it-IT" dirty="0"/>
              <a:t>Lo stato di difficoltà economico-finanziaria che rende </a:t>
            </a:r>
            <a:r>
              <a:rPr lang="it-IT" b="1" dirty="0">
                <a:solidFill>
                  <a:srgbClr val="FF0000"/>
                </a:solidFill>
              </a:rPr>
              <a:t>PROBABILE</a:t>
            </a:r>
            <a:r>
              <a:rPr lang="it-IT" dirty="0"/>
              <a:t> l’insolvenza del debitore, e che per le imprese si manifesta come inadeguatezza dei flussi di cassa </a:t>
            </a:r>
            <a:r>
              <a:rPr lang="it-IT" dirty="0">
                <a:solidFill>
                  <a:srgbClr val="FF0000"/>
                </a:solidFill>
              </a:rPr>
              <a:t>PROSPETTICI </a:t>
            </a:r>
            <a:r>
              <a:rPr lang="it-IT" dirty="0"/>
              <a:t>a far fronte regolarmente alle obbligazioni </a:t>
            </a:r>
            <a:r>
              <a:rPr lang="it-IT" dirty="0">
                <a:solidFill>
                  <a:srgbClr val="FF0000"/>
                </a:solidFill>
              </a:rPr>
              <a:t>pianificate.</a:t>
            </a:r>
            <a:endParaRPr lang="it-IT" b="1" i="1" spc="-5" dirty="0">
              <a:solidFill>
                <a:srgbClr val="FF0000"/>
              </a:solidFill>
            </a:endParaRPr>
          </a:p>
        </p:txBody>
      </p:sp>
    </p:spTree>
    <p:extLst>
      <p:ext uri="{BB962C8B-B14F-4D97-AF65-F5344CB8AC3E}">
        <p14:creationId xmlns:p14="http://schemas.microsoft.com/office/powerpoint/2010/main" val="27814417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828800" y="1143000"/>
            <a:ext cx="8077200" cy="4652556"/>
          </a:xfrm>
          <a:prstGeom prst="rect">
            <a:avLst/>
          </a:prstGeom>
          <a:solidFill>
            <a:schemeClr val="bg1"/>
          </a:solidFill>
        </p:spPr>
        <p:txBody>
          <a:bodyPr wrap="square" rtlCol="0">
            <a:spAutoFit/>
          </a:bodyPr>
          <a:lstStyle/>
          <a:p>
            <a:pPr marL="108000" marR="5080" indent="-2307590">
              <a:spcBef>
                <a:spcPts val="100"/>
              </a:spcBef>
            </a:pPr>
            <a:r>
              <a:rPr lang="it-IT" b="1" i="1" spc="-5" dirty="0"/>
              <a:t>IL legislatore in maniera molto chiara ha voluto ancorare tutta la riforma della crisi d’impresa attorno ad un concetto chiarissimo:</a:t>
            </a:r>
          </a:p>
          <a:p>
            <a:pPr marL="108000" marR="5080" indent="-2307590">
              <a:spcBef>
                <a:spcPts val="100"/>
              </a:spcBef>
            </a:pPr>
            <a:endParaRPr lang="it-IT" b="1" i="1" spc="-5" dirty="0"/>
          </a:p>
          <a:p>
            <a:pPr marL="108000" marR="5080" indent="-2307590">
              <a:spcBef>
                <a:spcPts val="100"/>
              </a:spcBef>
            </a:pPr>
            <a:r>
              <a:rPr lang="it-IT" b="1" i="1" spc="-5" dirty="0"/>
              <a:t>E’ </a:t>
            </a:r>
            <a:r>
              <a:rPr lang="it-IT" b="1" i="1" spc="-5" dirty="0">
                <a:solidFill>
                  <a:srgbClr val="FF0000"/>
                </a:solidFill>
              </a:rPr>
              <a:t>obbligo</a:t>
            </a:r>
            <a:r>
              <a:rPr lang="it-IT" b="1" i="1" spc="-5" dirty="0"/>
              <a:t> degli amministratori e dei revisori fare qualsiasi cosa per </a:t>
            </a:r>
            <a:r>
              <a:rPr lang="it-IT" b="1" i="1" spc="-5" dirty="0">
                <a:solidFill>
                  <a:srgbClr val="FF0000"/>
                </a:solidFill>
              </a:rPr>
              <a:t>PREVENIRE LA CRISI</a:t>
            </a:r>
          </a:p>
          <a:p>
            <a:pPr marL="108000" marR="5080" indent="-2307590">
              <a:spcBef>
                <a:spcPts val="100"/>
              </a:spcBef>
            </a:pPr>
            <a:endParaRPr lang="it-IT" b="1" i="1" spc="-5" dirty="0"/>
          </a:p>
          <a:p>
            <a:pPr marL="108000" marR="5080" indent="-2307590">
              <a:spcBef>
                <a:spcPts val="100"/>
              </a:spcBef>
            </a:pPr>
            <a:r>
              <a:rPr lang="it-IT" b="1" i="1" spc="-5" dirty="0"/>
              <a:t>L’impianto normativa non è PUNITIVO ma </a:t>
            </a:r>
            <a:r>
              <a:rPr lang="it-IT" b="1" i="1" spc="-5" dirty="0">
                <a:solidFill>
                  <a:srgbClr val="00B050"/>
                </a:solidFill>
              </a:rPr>
              <a:t>PROATTIVO AL FINE DEL MATENIMENTO DELL’INTEGRITA’ AZIENDALE. </a:t>
            </a:r>
          </a:p>
          <a:p>
            <a:pPr marL="108000" marR="5080" indent="-2307590">
              <a:spcBef>
                <a:spcPts val="100"/>
              </a:spcBef>
            </a:pPr>
            <a:endParaRPr lang="it-IT" b="1" i="1" spc="-5" dirty="0"/>
          </a:p>
          <a:p>
            <a:pPr marL="108000" marR="5080" indent="-2307590">
              <a:spcBef>
                <a:spcPts val="100"/>
              </a:spcBef>
            </a:pPr>
            <a:r>
              <a:rPr lang="it-IT" b="1" i="1" spc="-5" dirty="0"/>
              <a:t>L’Impianto normativo è </a:t>
            </a:r>
            <a:r>
              <a:rPr lang="it-IT" b="1" i="1" spc="-5" dirty="0">
                <a:solidFill>
                  <a:srgbClr val="00B050"/>
                </a:solidFill>
              </a:rPr>
              <a:t>PREMIANTE</a:t>
            </a:r>
            <a:r>
              <a:rPr lang="it-IT" b="1" i="1" spc="-5" dirty="0"/>
              <a:t>  per coloro che segnalano puntualmente LA POSSIBILITA’ DI CRISI:</a:t>
            </a:r>
            <a:endParaRPr lang="it-IT" b="1" i="1" spc="-5" dirty="0">
              <a:solidFill>
                <a:srgbClr val="00B050"/>
              </a:solidFill>
            </a:endParaRPr>
          </a:p>
          <a:p>
            <a:pPr marL="108000" marR="5080" indent="-2307590">
              <a:spcBef>
                <a:spcPts val="100"/>
              </a:spcBef>
            </a:pPr>
            <a:r>
              <a:rPr lang="it-IT" b="1" i="1" spc="-5" dirty="0">
                <a:solidFill>
                  <a:srgbClr val="00B050"/>
                </a:solidFill>
              </a:rPr>
              <a:t>	a) Scarico da responsabilità penali e civili</a:t>
            </a:r>
          </a:p>
          <a:p>
            <a:pPr marL="108000" marR="5080" indent="-2307590">
              <a:spcBef>
                <a:spcPts val="100"/>
              </a:spcBef>
            </a:pPr>
            <a:r>
              <a:rPr lang="it-IT" b="1" i="1" spc="-5" dirty="0">
                <a:solidFill>
                  <a:srgbClr val="00B050"/>
                </a:solidFill>
              </a:rPr>
              <a:t>	b) Facilitazione nelle procedure di superamento della crisi grazie all’OCRI</a:t>
            </a:r>
          </a:p>
          <a:p>
            <a:pPr marL="108000" marR="5080" indent="-2307590">
              <a:spcBef>
                <a:spcPts val="100"/>
              </a:spcBef>
            </a:pPr>
            <a:endParaRPr lang="it-IT" b="1" i="1" spc="-5" dirty="0"/>
          </a:p>
          <a:p>
            <a:pPr marL="108000" marR="5080" indent="-2307590">
              <a:spcBef>
                <a:spcPts val="100"/>
              </a:spcBef>
            </a:pPr>
            <a:r>
              <a:rPr lang="it-IT" b="1" i="1" spc="-5" dirty="0"/>
              <a:t>NON DOVRA’ MAI PIU ACCADERE CHE DI 100 CONCORDATI 99 VADANO IN FALLIMENTO</a:t>
            </a:r>
          </a:p>
        </p:txBody>
      </p:sp>
    </p:spTree>
    <p:extLst>
      <p:ext uri="{BB962C8B-B14F-4D97-AF65-F5344CB8AC3E}">
        <p14:creationId xmlns:p14="http://schemas.microsoft.com/office/powerpoint/2010/main" val="21175525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828800" y="1524001"/>
            <a:ext cx="8077200" cy="4401205"/>
          </a:xfrm>
          <a:prstGeom prst="rect">
            <a:avLst/>
          </a:prstGeom>
          <a:solidFill>
            <a:schemeClr val="bg1"/>
          </a:solidFill>
        </p:spPr>
        <p:txBody>
          <a:bodyPr wrap="square" rtlCol="0">
            <a:spAutoFit/>
          </a:bodyPr>
          <a:lstStyle/>
          <a:p>
            <a:pPr marL="108000" marR="5080" indent="-2307590">
              <a:spcBef>
                <a:spcPts val="100"/>
              </a:spcBef>
            </a:pPr>
            <a:r>
              <a:rPr lang="it-IT" sz="2800" dirty="0"/>
              <a:t>“ad </a:t>
            </a:r>
            <a:r>
              <a:rPr lang="it-IT" sz="2800" dirty="0">
                <a:solidFill>
                  <a:srgbClr val="00B050"/>
                </a:solidFill>
              </a:rPr>
              <a:t>anticipare l’emersione della crisi </a:t>
            </a:r>
            <a:r>
              <a:rPr lang="it-IT" sz="2800" dirty="0"/>
              <a:t>intesa come strumento di sostegno, diretto in prima battuta ad una rapida analisi delle cause del malessere economico e finanziario dell’impresa, e </a:t>
            </a:r>
            <a:r>
              <a:rPr lang="it-IT" sz="2800" dirty="0">
                <a:solidFill>
                  <a:srgbClr val="00B050"/>
                </a:solidFill>
              </a:rPr>
              <a:t>destinato a risolversi all’occorrenza in un vero e proprio servizio di composizione assistita della crisi</a:t>
            </a:r>
            <a:r>
              <a:rPr lang="it-IT" sz="2800" dirty="0"/>
              <a:t>, </a:t>
            </a:r>
            <a:r>
              <a:rPr lang="it-IT" sz="2800" dirty="0">
                <a:solidFill>
                  <a:srgbClr val="00B050"/>
                </a:solidFill>
              </a:rPr>
              <a:t>funzionale ai negoziati per il raggiungimento dell’accordo con i creditori o, eventualmente, anche solo con alcuni di essi (ad esempio quelli meno conflittuali, o più strategici)”</a:t>
            </a:r>
            <a:r>
              <a:rPr lang="it-IT" sz="2800" dirty="0"/>
              <a:t>.</a:t>
            </a:r>
            <a:endParaRPr lang="it-IT" sz="2800" b="1" i="1" spc="-5" dirty="0"/>
          </a:p>
        </p:txBody>
      </p:sp>
      <p:sp>
        <p:nvSpPr>
          <p:cNvPr id="3" name="CasellaDiTesto 2"/>
          <p:cNvSpPr txBox="1"/>
          <p:nvPr/>
        </p:nvSpPr>
        <p:spPr>
          <a:xfrm>
            <a:off x="1981200" y="1027837"/>
            <a:ext cx="8077200" cy="369332"/>
          </a:xfrm>
          <a:prstGeom prst="rect">
            <a:avLst/>
          </a:prstGeom>
          <a:solidFill>
            <a:schemeClr val="bg1"/>
          </a:solidFill>
        </p:spPr>
        <p:txBody>
          <a:bodyPr wrap="square" rtlCol="0">
            <a:spAutoFit/>
          </a:bodyPr>
          <a:lstStyle/>
          <a:p>
            <a:pPr marL="108000" marR="5080" indent="-2307590">
              <a:spcBef>
                <a:spcPts val="100"/>
              </a:spcBef>
            </a:pPr>
            <a:r>
              <a:rPr lang="it-IT" b="1" i="1" spc="-5" dirty="0"/>
              <a:t>Dalla Relazione illustrativa del Governo</a:t>
            </a:r>
          </a:p>
        </p:txBody>
      </p:sp>
    </p:spTree>
    <p:extLst>
      <p:ext uri="{BB962C8B-B14F-4D97-AF65-F5344CB8AC3E}">
        <p14:creationId xmlns:p14="http://schemas.microsoft.com/office/powerpoint/2010/main" val="19422450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828800" y="1524000"/>
            <a:ext cx="8077200" cy="3970318"/>
          </a:xfrm>
          <a:prstGeom prst="rect">
            <a:avLst/>
          </a:prstGeom>
          <a:solidFill>
            <a:schemeClr val="bg1"/>
          </a:solidFill>
        </p:spPr>
        <p:txBody>
          <a:bodyPr wrap="square" rtlCol="0">
            <a:spAutoFit/>
          </a:bodyPr>
          <a:lstStyle/>
          <a:p>
            <a:pPr marL="108000" marR="5080" indent="-2307590">
              <a:spcBef>
                <a:spcPts val="100"/>
              </a:spcBef>
            </a:pPr>
            <a:r>
              <a:rPr lang="it-IT" sz="2800" dirty="0"/>
              <a:t>“si mira a creare </a:t>
            </a:r>
            <a:r>
              <a:rPr lang="it-IT" sz="2800" dirty="0">
                <a:solidFill>
                  <a:srgbClr val="00B050"/>
                </a:solidFill>
              </a:rPr>
              <a:t>un luogo d’incontro tra le contrapposte,</a:t>
            </a:r>
            <a:r>
              <a:rPr lang="it-IT" sz="2800" dirty="0"/>
              <a:t> ma non necessariamente divergenti, esigenze, del debitore e dei suoi creditori, </a:t>
            </a:r>
            <a:r>
              <a:rPr lang="it-IT" sz="2800" dirty="0">
                <a:solidFill>
                  <a:srgbClr val="00B050"/>
                </a:solidFill>
              </a:rPr>
              <a:t>secondo una logica di mediazione e composizione</a:t>
            </a:r>
            <a:r>
              <a:rPr lang="it-IT" sz="2800" dirty="0"/>
              <a:t>, </a:t>
            </a:r>
            <a:r>
              <a:rPr lang="it-IT" sz="2800" dirty="0">
                <a:solidFill>
                  <a:srgbClr val="00B050"/>
                </a:solidFill>
              </a:rPr>
              <a:t>non improvvisata e solitaria, bensì assistita da organismi professionalmente dedicati alla ricerca di una soluzione negoziata</a:t>
            </a:r>
            <a:r>
              <a:rPr lang="it-IT" sz="2800" dirty="0"/>
              <a:t>, con tutti i </a:t>
            </a:r>
            <a:r>
              <a:rPr lang="it-IT" sz="2800" dirty="0">
                <a:solidFill>
                  <a:srgbClr val="00B050"/>
                </a:solidFill>
              </a:rPr>
              <a:t>riflessi positivi che ne possono indirettamente derivare, anche in termini deflattivi del contenzioso civile e commerciale</a:t>
            </a:r>
            <a:r>
              <a:rPr lang="it-IT" sz="2800" dirty="0"/>
              <a:t>”</a:t>
            </a:r>
            <a:endParaRPr lang="it-IT" sz="2800" b="1" i="1" spc="-5" dirty="0"/>
          </a:p>
        </p:txBody>
      </p:sp>
      <p:sp>
        <p:nvSpPr>
          <p:cNvPr id="3" name="CasellaDiTesto 2"/>
          <p:cNvSpPr txBox="1"/>
          <p:nvPr/>
        </p:nvSpPr>
        <p:spPr>
          <a:xfrm>
            <a:off x="1981200" y="1027837"/>
            <a:ext cx="8077200" cy="369332"/>
          </a:xfrm>
          <a:prstGeom prst="rect">
            <a:avLst/>
          </a:prstGeom>
          <a:solidFill>
            <a:schemeClr val="bg1"/>
          </a:solidFill>
        </p:spPr>
        <p:txBody>
          <a:bodyPr wrap="square" rtlCol="0">
            <a:spAutoFit/>
          </a:bodyPr>
          <a:lstStyle/>
          <a:p>
            <a:pPr marL="108000" marR="5080" indent="-2307590">
              <a:spcBef>
                <a:spcPts val="100"/>
              </a:spcBef>
            </a:pPr>
            <a:r>
              <a:rPr lang="it-IT" b="1" i="1" spc="-5" dirty="0"/>
              <a:t>Dalla Relazione illustrativa del Governo</a:t>
            </a:r>
          </a:p>
        </p:txBody>
      </p:sp>
    </p:spTree>
    <p:extLst>
      <p:ext uri="{BB962C8B-B14F-4D97-AF65-F5344CB8AC3E}">
        <p14:creationId xmlns:p14="http://schemas.microsoft.com/office/powerpoint/2010/main" val="35657162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676400" y="1541586"/>
            <a:ext cx="8610600" cy="4083169"/>
          </a:xfrm>
          <a:prstGeom prst="rect">
            <a:avLst/>
          </a:prstGeom>
          <a:solidFill>
            <a:schemeClr val="bg1"/>
          </a:solidFill>
        </p:spPr>
        <p:txBody>
          <a:bodyPr wrap="square" rtlCol="0">
            <a:spAutoFit/>
          </a:bodyPr>
          <a:lstStyle/>
          <a:p>
            <a:pPr marL="457200" marR="5080" indent="-457200">
              <a:spcBef>
                <a:spcPts val="100"/>
              </a:spcBef>
              <a:buFontTx/>
              <a:buChar char="-"/>
            </a:pPr>
            <a:r>
              <a:rPr lang="it-IT" sz="2000" dirty="0"/>
              <a:t>l’obbligo per l’impresa/società di istituire un assetto organizzativo, amministrativo e contabile adeguato alla natura dell’impresa anche in funzione della rilevazione tempestiva della crisi e </a:t>
            </a:r>
            <a:r>
              <a:rPr lang="it-IT" sz="2000" dirty="0">
                <a:solidFill>
                  <a:srgbClr val="FF0000"/>
                </a:solidFill>
              </a:rPr>
              <a:t>della perdita della continuità aziendale </a:t>
            </a:r>
            <a:r>
              <a:rPr lang="it-IT" sz="2000" dirty="0"/>
              <a:t>(art. 2086 2’ comma </a:t>
            </a:r>
            <a:r>
              <a:rPr lang="it-IT" sz="2000" dirty="0">
                <a:solidFill>
                  <a:schemeClr val="tx2"/>
                </a:solidFill>
              </a:rPr>
              <a:t>legge </a:t>
            </a:r>
            <a:r>
              <a:rPr lang="it-IT" sz="2000" dirty="0" err="1">
                <a:solidFill>
                  <a:schemeClr val="tx2"/>
                </a:solidFill>
              </a:rPr>
              <a:t>Brancozzi</a:t>
            </a:r>
            <a:r>
              <a:rPr lang="it-IT" sz="2000" dirty="0">
                <a:solidFill>
                  <a:schemeClr val="tx2"/>
                </a:solidFill>
              </a:rPr>
              <a:t>, il cruscotto di controllo è obbligatorio per legge</a:t>
            </a:r>
            <a:r>
              <a:rPr lang="it-IT" sz="2000" dirty="0"/>
              <a:t>) dal </a:t>
            </a:r>
            <a:r>
              <a:rPr lang="it-IT" sz="2000" dirty="0">
                <a:solidFill>
                  <a:srgbClr val="FF0000"/>
                </a:solidFill>
              </a:rPr>
              <a:t>16/03/2019</a:t>
            </a:r>
            <a:r>
              <a:rPr lang="it-IT" sz="2000" dirty="0"/>
              <a:t>; </a:t>
            </a:r>
          </a:p>
          <a:p>
            <a:pPr marR="5080">
              <a:spcBef>
                <a:spcPts val="100"/>
              </a:spcBef>
            </a:pPr>
            <a:endParaRPr lang="it-IT" sz="2800" dirty="0"/>
          </a:p>
          <a:p>
            <a:pPr marL="457200" marR="5080" indent="-457200">
              <a:spcBef>
                <a:spcPts val="100"/>
              </a:spcBef>
              <a:buFontTx/>
              <a:buChar char="-"/>
            </a:pPr>
            <a:r>
              <a:rPr lang="it-IT" sz="2800" dirty="0"/>
              <a:t>l’incremento della responsabilizzazione degli amministratori Art. 378 dal </a:t>
            </a:r>
            <a:r>
              <a:rPr lang="it-IT" sz="2800" dirty="0">
                <a:solidFill>
                  <a:srgbClr val="FF0000"/>
                </a:solidFill>
              </a:rPr>
              <a:t>16/03/2019</a:t>
            </a:r>
            <a:r>
              <a:rPr lang="it-IT" sz="2800" dirty="0"/>
              <a:t>; </a:t>
            </a:r>
          </a:p>
          <a:p>
            <a:pPr marR="5080">
              <a:spcBef>
                <a:spcPts val="100"/>
              </a:spcBef>
            </a:pPr>
            <a:endParaRPr lang="it-IT" sz="2400" dirty="0"/>
          </a:p>
          <a:p>
            <a:pPr marR="5080">
              <a:spcBef>
                <a:spcPts val="100"/>
              </a:spcBef>
            </a:pPr>
            <a:r>
              <a:rPr lang="it-IT" sz="2400" dirty="0"/>
              <a:t>- l’ampliamento delle ipotesi in cui nelle </a:t>
            </a:r>
            <a:r>
              <a:rPr lang="it-IT" sz="2400" dirty="0" err="1"/>
              <a:t>srl</a:t>
            </a:r>
            <a:r>
              <a:rPr lang="it-IT" sz="2400" dirty="0"/>
              <a:t> è obbligatoria la nomina dell’organo di controllo/revisore. (2477 </a:t>
            </a:r>
            <a:r>
              <a:rPr lang="it-IT" sz="2400" dirty="0" err="1"/>
              <a:t>cod.civ</a:t>
            </a:r>
            <a:r>
              <a:rPr lang="it-IT" sz="2400" dirty="0"/>
              <a:t>.) dal </a:t>
            </a:r>
            <a:r>
              <a:rPr lang="it-IT" sz="2400" dirty="0">
                <a:solidFill>
                  <a:srgbClr val="FF0000"/>
                </a:solidFill>
              </a:rPr>
              <a:t>16/03/2019;</a:t>
            </a:r>
            <a:endParaRPr lang="it-IT" sz="2400" b="1" i="1" spc="-5" dirty="0"/>
          </a:p>
        </p:txBody>
      </p:sp>
      <p:sp>
        <p:nvSpPr>
          <p:cNvPr id="3" name="CasellaDiTesto 2"/>
          <p:cNvSpPr txBox="1"/>
          <p:nvPr/>
        </p:nvSpPr>
        <p:spPr>
          <a:xfrm>
            <a:off x="1828800" y="877670"/>
            <a:ext cx="8077200" cy="646331"/>
          </a:xfrm>
          <a:prstGeom prst="rect">
            <a:avLst/>
          </a:prstGeom>
          <a:solidFill>
            <a:schemeClr val="bg1"/>
          </a:solidFill>
        </p:spPr>
        <p:txBody>
          <a:bodyPr wrap="square" rtlCol="0">
            <a:spAutoFit/>
          </a:bodyPr>
          <a:lstStyle/>
          <a:p>
            <a:pPr marL="108000" marR="5080" indent="-2307590">
              <a:spcBef>
                <a:spcPts val="100"/>
              </a:spcBef>
            </a:pPr>
            <a:r>
              <a:rPr lang="it-IT" dirty="0">
                <a:solidFill>
                  <a:schemeClr val="accent6">
                    <a:lumMod val="75000"/>
                  </a:schemeClr>
                </a:solidFill>
              </a:rPr>
              <a:t>Per raggiungere tali scopi sono state apportate alcune modifiche anche al Codice civile, dirette a prevedere:</a:t>
            </a:r>
            <a:endParaRPr lang="it-IT" b="1" i="1" spc="-5" dirty="0">
              <a:solidFill>
                <a:schemeClr val="accent6">
                  <a:lumMod val="75000"/>
                </a:schemeClr>
              </a:solidFill>
            </a:endParaRPr>
          </a:p>
        </p:txBody>
      </p:sp>
    </p:spTree>
    <p:extLst>
      <p:ext uri="{BB962C8B-B14F-4D97-AF65-F5344CB8AC3E}">
        <p14:creationId xmlns:p14="http://schemas.microsoft.com/office/powerpoint/2010/main" val="4432879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828800" y="1524000"/>
            <a:ext cx="8077200" cy="1815882"/>
          </a:xfrm>
          <a:prstGeom prst="rect">
            <a:avLst/>
          </a:prstGeom>
          <a:solidFill>
            <a:schemeClr val="bg1"/>
          </a:solidFill>
        </p:spPr>
        <p:txBody>
          <a:bodyPr wrap="square" rtlCol="0">
            <a:spAutoFit/>
          </a:bodyPr>
          <a:lstStyle/>
          <a:p>
            <a:pPr marL="108000" marR="5080" indent="-2307590">
              <a:spcBef>
                <a:spcPts val="100"/>
              </a:spcBef>
            </a:pPr>
            <a:r>
              <a:rPr lang="it-IT" sz="1600" dirty="0"/>
              <a:t>1) All’articolo 2476 del codice civile, dopo il quinto comma è inserito il seguente: </a:t>
            </a:r>
            <a:r>
              <a:rPr lang="it-IT" sz="1600" dirty="0">
                <a:solidFill>
                  <a:schemeClr val="tx2"/>
                </a:solidFill>
              </a:rPr>
              <a:t>“Gli amministratori rispondono verso i creditori sociali per l’inosservanza degli obblighi inerenti alla conservazione dell’integrità del patrimonio sociale. L’azione può essere proposta dai creditori quando il patrimonio sociale risulta insufficiente al soddisfacimento dei loro crediti. La rinunzia all’azione da parte della società non impedisce l’esercizio dell’azione da parte dei creditori sociali. La transazione può essere impugnata dai creditori sociali soltanto con l’azione revocatoria quando ne ricorrono gli estremi.”</a:t>
            </a:r>
            <a:endParaRPr lang="it-IT" sz="1600" b="1" i="1" spc="-5" dirty="0">
              <a:solidFill>
                <a:schemeClr val="tx2"/>
              </a:solidFill>
            </a:endParaRPr>
          </a:p>
        </p:txBody>
      </p:sp>
      <p:sp>
        <p:nvSpPr>
          <p:cNvPr id="3" name="CasellaDiTesto 2"/>
          <p:cNvSpPr txBox="1"/>
          <p:nvPr/>
        </p:nvSpPr>
        <p:spPr>
          <a:xfrm>
            <a:off x="1981200" y="1027837"/>
            <a:ext cx="8077200" cy="369332"/>
          </a:xfrm>
          <a:prstGeom prst="rect">
            <a:avLst/>
          </a:prstGeom>
          <a:solidFill>
            <a:schemeClr val="bg1"/>
          </a:solidFill>
        </p:spPr>
        <p:txBody>
          <a:bodyPr wrap="square" rtlCol="0">
            <a:spAutoFit/>
          </a:bodyPr>
          <a:lstStyle/>
          <a:p>
            <a:pPr marL="108000" marR="5080" indent="-2307590">
              <a:spcBef>
                <a:spcPts val="100"/>
              </a:spcBef>
            </a:pPr>
            <a:r>
              <a:rPr lang="it-IT" b="1" i="1" spc="-5" dirty="0"/>
              <a:t>Responsabilità degli amministratori Art. 378 Decreti delegati dal </a:t>
            </a:r>
            <a:r>
              <a:rPr lang="it-IT" b="1" i="1" spc="-5" dirty="0">
                <a:solidFill>
                  <a:srgbClr val="FF0000"/>
                </a:solidFill>
              </a:rPr>
              <a:t>16/03/2019</a:t>
            </a:r>
          </a:p>
        </p:txBody>
      </p:sp>
      <p:sp>
        <p:nvSpPr>
          <p:cNvPr id="4" name="CasellaDiTesto 3"/>
          <p:cNvSpPr txBox="1"/>
          <p:nvPr/>
        </p:nvSpPr>
        <p:spPr>
          <a:xfrm>
            <a:off x="1828800" y="3436601"/>
            <a:ext cx="8077200" cy="2277547"/>
          </a:xfrm>
          <a:prstGeom prst="rect">
            <a:avLst/>
          </a:prstGeom>
          <a:solidFill>
            <a:schemeClr val="bg1"/>
          </a:solidFill>
        </p:spPr>
        <p:txBody>
          <a:bodyPr wrap="square" rtlCol="0">
            <a:spAutoFit/>
          </a:bodyPr>
          <a:lstStyle/>
          <a:p>
            <a:pPr marL="108000" marR="5080" indent="-2307590">
              <a:spcBef>
                <a:spcPts val="100"/>
              </a:spcBef>
            </a:pPr>
            <a:r>
              <a:rPr lang="it-IT" sz="1600" dirty="0"/>
              <a:t>2) </a:t>
            </a:r>
            <a:r>
              <a:rPr lang="it-IT" sz="1400" dirty="0"/>
              <a:t>All’articolo 2486 del codice civile dopo il secondo comma è aggiunto il seguente: “Quando è accertata la responsabilità degli amministratori a norma del presente articolo, e salva la prova di un diverso ammontare, il danno risarcibile si presume pari alla differenza tra il patrimonio netto alla data in cui l’amministratore è cessato dalla carica o, in caso di apertura di una procedura concorsuale, alla data di apertura di tale procedura e il patrimonio netto determinato alla data in cui si è verificata una causa di scioglimento di cui all’articolo 2484, detratti i costi sostenuti e da sostenere, secondo un criterio di normalità, dopo il verificarsi della causa di scioglimento e fino al compimento della liquidazione. Se è stata aperta una procedura concorsuale e mancano le scritture contabili o se a causa dell’irregolarità delle stesse o per altre ragioni i netti patrimoniali non possono essere determinati, il danno è liquidato in misura pari alla differenza tra attivo e passivo accertati nella procedura”.</a:t>
            </a:r>
            <a:endParaRPr lang="it-IT" sz="1400" b="1" i="1" spc="-5" dirty="0">
              <a:solidFill>
                <a:schemeClr val="tx2"/>
              </a:solidFill>
            </a:endParaRPr>
          </a:p>
        </p:txBody>
      </p:sp>
    </p:spTree>
    <p:extLst>
      <p:ext uri="{BB962C8B-B14F-4D97-AF65-F5344CB8AC3E}">
        <p14:creationId xmlns:p14="http://schemas.microsoft.com/office/powerpoint/2010/main" val="22919228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828800" y="1143000"/>
            <a:ext cx="8077200" cy="923330"/>
          </a:xfrm>
          <a:prstGeom prst="rect">
            <a:avLst/>
          </a:prstGeom>
          <a:solidFill>
            <a:schemeClr val="bg1"/>
          </a:solidFill>
        </p:spPr>
        <p:txBody>
          <a:bodyPr wrap="square" rtlCol="0">
            <a:spAutoFit/>
          </a:bodyPr>
          <a:lstStyle/>
          <a:p>
            <a:pPr marL="108000" marR="5080" indent="-2307590">
              <a:spcBef>
                <a:spcPts val="100"/>
              </a:spcBef>
            </a:pPr>
            <a:r>
              <a:rPr lang="it-IT" b="1" i="1" spc="-5" dirty="0"/>
              <a:t>Ecco spiegato l’abbassamento dei limiti dimensionali per la nomina del Revisore: Occorre aumentare la vigilanza per migliorare il «EARLY WARNING» l’ALLERTA PRECOCE.</a:t>
            </a:r>
          </a:p>
        </p:txBody>
      </p:sp>
      <p:sp>
        <p:nvSpPr>
          <p:cNvPr id="3" name="object 5"/>
          <p:cNvSpPr txBox="1"/>
          <p:nvPr/>
        </p:nvSpPr>
        <p:spPr>
          <a:xfrm>
            <a:off x="1828801" y="2209801"/>
            <a:ext cx="8405163" cy="3635225"/>
          </a:xfrm>
          <a:prstGeom prst="rect">
            <a:avLst/>
          </a:prstGeom>
        </p:spPr>
        <p:txBody>
          <a:bodyPr vert="horz" wrap="square" lIns="0" tIns="52069" rIns="0" bIns="0" rtlCol="0">
            <a:spAutoFit/>
          </a:bodyPr>
          <a:lstStyle/>
          <a:p>
            <a:pPr marL="12700">
              <a:spcBef>
                <a:spcPts val="409"/>
              </a:spcBef>
            </a:pPr>
            <a:r>
              <a:rPr sz="1400" b="1" u="sng" spc="-5" dirty="0">
                <a:uFill>
                  <a:solidFill>
                    <a:srgbClr val="000000"/>
                  </a:solidFill>
                </a:uFill>
                <a:latin typeface="Calibri"/>
                <a:cs typeface="Calibri"/>
              </a:rPr>
              <a:t>ART. 2477 </a:t>
            </a:r>
            <a:r>
              <a:rPr sz="1400" b="1" u="sng" dirty="0">
                <a:uFill>
                  <a:solidFill>
                    <a:srgbClr val="000000"/>
                  </a:solidFill>
                </a:uFill>
                <a:latin typeface="Calibri"/>
                <a:cs typeface="Calibri"/>
              </a:rPr>
              <a:t>COD. CIV. </a:t>
            </a:r>
            <a:r>
              <a:rPr sz="1400" b="1" u="sng" spc="-5" dirty="0">
                <a:uFill>
                  <a:solidFill>
                    <a:srgbClr val="000000"/>
                  </a:solidFill>
                </a:uFill>
                <a:latin typeface="Calibri"/>
                <a:cs typeface="Calibri"/>
              </a:rPr>
              <a:t>: </a:t>
            </a:r>
            <a:r>
              <a:rPr sz="1400" b="1" u="sng" spc="-10" dirty="0">
                <a:uFill>
                  <a:solidFill>
                    <a:srgbClr val="000000"/>
                  </a:solidFill>
                </a:uFill>
                <a:latin typeface="Calibri"/>
                <a:cs typeface="Calibri"/>
              </a:rPr>
              <a:t>SINDACO </a:t>
            </a:r>
            <a:r>
              <a:rPr sz="1400" b="1" u="sng" spc="-5" dirty="0">
                <a:uFill>
                  <a:solidFill>
                    <a:srgbClr val="000000"/>
                  </a:solidFill>
                </a:uFill>
                <a:latin typeface="Calibri"/>
                <a:cs typeface="Calibri"/>
              </a:rPr>
              <a:t>E REVISIONE LEGALE </a:t>
            </a:r>
            <a:r>
              <a:rPr sz="1400" b="1" u="sng" dirty="0">
                <a:uFill>
                  <a:solidFill>
                    <a:srgbClr val="000000"/>
                  </a:solidFill>
                </a:uFill>
                <a:latin typeface="Calibri"/>
                <a:cs typeface="Calibri"/>
              </a:rPr>
              <a:t>DEI </a:t>
            </a:r>
            <a:r>
              <a:rPr sz="1400" b="1" u="sng" spc="-5" dirty="0">
                <a:uFill>
                  <a:solidFill>
                    <a:srgbClr val="000000"/>
                  </a:solidFill>
                </a:uFill>
                <a:latin typeface="Calibri"/>
                <a:cs typeface="Calibri"/>
              </a:rPr>
              <a:t>CONTI</a:t>
            </a:r>
            <a:r>
              <a:rPr sz="1400" b="1" u="sng" spc="-45" dirty="0">
                <a:uFill>
                  <a:solidFill>
                    <a:srgbClr val="000000"/>
                  </a:solidFill>
                </a:uFill>
                <a:latin typeface="Calibri"/>
                <a:cs typeface="Calibri"/>
              </a:rPr>
              <a:t> </a:t>
            </a:r>
            <a:r>
              <a:rPr sz="1400" b="1" u="sng" dirty="0">
                <a:uFill>
                  <a:solidFill>
                    <a:srgbClr val="000000"/>
                  </a:solidFill>
                </a:uFill>
                <a:latin typeface="Calibri"/>
                <a:cs typeface="Calibri"/>
              </a:rPr>
              <a:t>[SRL]:</a:t>
            </a:r>
            <a:endParaRPr sz="1400" dirty="0">
              <a:latin typeface="Calibri"/>
              <a:cs typeface="Calibri"/>
            </a:endParaRPr>
          </a:p>
          <a:p>
            <a:pPr marL="12700">
              <a:spcBef>
                <a:spcPts val="315"/>
              </a:spcBef>
            </a:pPr>
            <a:r>
              <a:rPr sz="1400" b="1" spc="-5" dirty="0">
                <a:latin typeface="Calibri"/>
                <a:cs typeface="Calibri"/>
              </a:rPr>
              <a:t>I NUOVI TERZO E </a:t>
            </a:r>
            <a:r>
              <a:rPr sz="1400" b="1" dirty="0">
                <a:latin typeface="Calibri"/>
                <a:cs typeface="Calibri"/>
              </a:rPr>
              <a:t>QUARTO </a:t>
            </a:r>
            <a:r>
              <a:rPr sz="1400" b="1" spc="-5" dirty="0">
                <a:latin typeface="Calibri"/>
                <a:cs typeface="Calibri"/>
              </a:rPr>
              <a:t>COMMA</a:t>
            </a:r>
            <a:r>
              <a:rPr sz="1400" b="1" spc="-35" dirty="0">
                <a:latin typeface="Calibri"/>
                <a:cs typeface="Calibri"/>
              </a:rPr>
              <a:t> </a:t>
            </a:r>
            <a:r>
              <a:rPr sz="1400" b="1" spc="-10" dirty="0">
                <a:latin typeface="Calibri"/>
                <a:cs typeface="Calibri"/>
              </a:rPr>
              <a:t>RECITANO:</a:t>
            </a:r>
            <a:endParaRPr sz="1400" dirty="0">
              <a:latin typeface="Calibri"/>
              <a:cs typeface="Calibri"/>
            </a:endParaRPr>
          </a:p>
          <a:p>
            <a:pPr marL="12700">
              <a:spcBef>
                <a:spcPts val="335"/>
              </a:spcBef>
            </a:pPr>
            <a:r>
              <a:rPr sz="1400" b="1" spc="-5" dirty="0">
                <a:latin typeface="Calibri"/>
                <a:cs typeface="Calibri"/>
              </a:rPr>
              <a:t>“</a:t>
            </a:r>
            <a:r>
              <a:rPr sz="1400" b="1" i="1" spc="-5" dirty="0">
                <a:latin typeface="Calibri"/>
                <a:cs typeface="Calibri"/>
              </a:rPr>
              <a:t>La nomina dell’organo di </a:t>
            </a:r>
            <a:r>
              <a:rPr sz="1400" b="1" i="1" spc="-10" dirty="0">
                <a:latin typeface="Calibri"/>
                <a:cs typeface="Calibri"/>
              </a:rPr>
              <a:t>controllo </a:t>
            </a:r>
            <a:r>
              <a:rPr sz="1400" b="1" i="1" spc="-5" dirty="0">
                <a:latin typeface="Calibri"/>
                <a:cs typeface="Calibri"/>
              </a:rPr>
              <a:t>o </a:t>
            </a:r>
            <a:r>
              <a:rPr sz="1400" b="1" i="1" dirty="0">
                <a:latin typeface="Calibri"/>
                <a:cs typeface="Calibri"/>
              </a:rPr>
              <a:t>del </a:t>
            </a:r>
            <a:r>
              <a:rPr sz="1400" b="1" i="1" spc="-5" dirty="0">
                <a:latin typeface="Calibri"/>
                <a:cs typeface="Calibri"/>
              </a:rPr>
              <a:t>revisore è obbligatoria </a:t>
            </a:r>
            <a:r>
              <a:rPr sz="1400" b="1" i="1" spc="-10" dirty="0">
                <a:latin typeface="Calibri"/>
                <a:cs typeface="Calibri"/>
              </a:rPr>
              <a:t>se la</a:t>
            </a:r>
            <a:r>
              <a:rPr sz="1400" b="1" i="1" spc="70" dirty="0">
                <a:latin typeface="Calibri"/>
                <a:cs typeface="Calibri"/>
              </a:rPr>
              <a:t> </a:t>
            </a:r>
            <a:r>
              <a:rPr sz="1400" b="1" i="1" spc="-5" dirty="0">
                <a:latin typeface="Calibri"/>
                <a:cs typeface="Calibri"/>
              </a:rPr>
              <a:t>società:</a:t>
            </a:r>
            <a:endParaRPr sz="1400" dirty="0">
              <a:latin typeface="Calibri"/>
              <a:cs typeface="Calibri"/>
            </a:endParaRPr>
          </a:p>
          <a:p>
            <a:pPr marL="356870" indent="-339090">
              <a:spcBef>
                <a:spcPts val="409"/>
              </a:spcBef>
              <a:buAutoNum type="alphaLcParenR"/>
              <a:tabLst>
                <a:tab pos="356870" algn="l"/>
                <a:tab pos="357505" algn="l"/>
              </a:tabLst>
            </a:pPr>
            <a:r>
              <a:rPr sz="1400" b="1" i="1" spc="-5" dirty="0">
                <a:latin typeface="Calibri"/>
                <a:cs typeface="Calibri"/>
              </a:rPr>
              <a:t>è tenuta </a:t>
            </a:r>
            <a:r>
              <a:rPr sz="1400" b="1" i="1" spc="-10" dirty="0">
                <a:latin typeface="Calibri"/>
                <a:cs typeface="Calibri"/>
              </a:rPr>
              <a:t>alla </a:t>
            </a:r>
            <a:r>
              <a:rPr sz="1400" b="1" i="1" spc="-5" dirty="0">
                <a:latin typeface="Calibri"/>
                <a:cs typeface="Calibri"/>
              </a:rPr>
              <a:t>redazione </a:t>
            </a:r>
            <a:r>
              <a:rPr sz="1400" b="1" i="1" dirty="0">
                <a:latin typeface="Calibri"/>
                <a:cs typeface="Calibri"/>
              </a:rPr>
              <a:t>del </a:t>
            </a:r>
            <a:r>
              <a:rPr sz="1400" b="1" i="1" spc="-5" dirty="0">
                <a:latin typeface="Calibri"/>
                <a:cs typeface="Calibri"/>
              </a:rPr>
              <a:t>bilancio</a:t>
            </a:r>
            <a:r>
              <a:rPr sz="1400" b="1" i="1" spc="-15" dirty="0">
                <a:latin typeface="Calibri"/>
                <a:cs typeface="Calibri"/>
              </a:rPr>
              <a:t> </a:t>
            </a:r>
            <a:r>
              <a:rPr sz="1400" b="1" i="1" spc="-5" dirty="0">
                <a:latin typeface="Calibri"/>
                <a:cs typeface="Calibri"/>
              </a:rPr>
              <a:t>consolidato;</a:t>
            </a:r>
            <a:endParaRPr sz="1400" dirty="0">
              <a:latin typeface="Calibri"/>
              <a:cs typeface="Calibri"/>
            </a:endParaRPr>
          </a:p>
          <a:p>
            <a:pPr marL="356870" indent="-339090">
              <a:spcBef>
                <a:spcPts val="310"/>
              </a:spcBef>
              <a:buAutoNum type="alphaLcParenR"/>
              <a:tabLst>
                <a:tab pos="356870" algn="l"/>
                <a:tab pos="357505" algn="l"/>
              </a:tabLst>
            </a:pPr>
            <a:r>
              <a:rPr sz="1400" b="1" i="1" spc="-5" dirty="0">
                <a:latin typeface="Calibri"/>
                <a:cs typeface="Calibri"/>
              </a:rPr>
              <a:t>controlla una </a:t>
            </a:r>
            <a:r>
              <a:rPr sz="1400" b="1" i="1" spc="-10" dirty="0">
                <a:latin typeface="Calibri"/>
                <a:cs typeface="Calibri"/>
              </a:rPr>
              <a:t>societàobbligata alla </a:t>
            </a:r>
            <a:r>
              <a:rPr sz="1400" b="1" i="1" spc="-5" dirty="0">
                <a:latin typeface="Calibri"/>
                <a:cs typeface="Calibri"/>
              </a:rPr>
              <a:t>revisione legale </a:t>
            </a:r>
            <a:r>
              <a:rPr sz="1400" b="1" i="1" dirty="0" err="1">
                <a:latin typeface="Calibri"/>
                <a:cs typeface="Calibri"/>
              </a:rPr>
              <a:t>dei</a:t>
            </a:r>
            <a:r>
              <a:rPr sz="1400" b="1" i="1" spc="35" dirty="0">
                <a:latin typeface="Calibri"/>
                <a:cs typeface="Calibri"/>
              </a:rPr>
              <a:t> </a:t>
            </a:r>
            <a:r>
              <a:rPr sz="1400" b="1" i="1" spc="-5" dirty="0">
                <a:latin typeface="Calibri"/>
                <a:cs typeface="Calibri"/>
              </a:rPr>
              <a:t>con;</a:t>
            </a:r>
            <a:endParaRPr sz="1400" dirty="0">
              <a:latin typeface="Calibri"/>
              <a:cs typeface="Calibri"/>
            </a:endParaRPr>
          </a:p>
          <a:p>
            <a:pPr marL="356870" marR="145415" indent="-338455">
              <a:lnSpc>
                <a:spcPct val="118600"/>
              </a:lnSpc>
              <a:spcBef>
                <a:spcPts val="30"/>
              </a:spcBef>
              <a:buAutoNum type="alphaLcParenR"/>
              <a:tabLst>
                <a:tab pos="356870" algn="l"/>
                <a:tab pos="357505" algn="l"/>
              </a:tabLst>
            </a:pPr>
            <a:r>
              <a:rPr sz="1400" b="1" i="1" spc="-5" dirty="0">
                <a:latin typeface="Calibri"/>
                <a:cs typeface="Calibri"/>
              </a:rPr>
              <a:t>ha </a:t>
            </a:r>
            <a:r>
              <a:rPr sz="1400" b="1" i="1" spc="-10" dirty="0">
                <a:latin typeface="Calibri"/>
                <a:cs typeface="Calibri"/>
              </a:rPr>
              <a:t>superato per </a:t>
            </a:r>
            <a:r>
              <a:rPr sz="1400" b="1" i="1" spc="-5" dirty="0">
                <a:solidFill>
                  <a:srgbClr val="FF0000"/>
                </a:solidFill>
                <a:latin typeface="Calibri"/>
                <a:cs typeface="Calibri"/>
              </a:rPr>
              <a:t>due esercizi consecu:vi </a:t>
            </a:r>
            <a:r>
              <a:rPr sz="1400" b="1" i="1" spc="-5" dirty="0">
                <a:latin typeface="Calibri"/>
                <a:cs typeface="Calibri"/>
              </a:rPr>
              <a:t>almeno uno </a:t>
            </a:r>
            <a:r>
              <a:rPr sz="1400" b="1" i="1" spc="-10" dirty="0">
                <a:latin typeface="Calibri"/>
                <a:cs typeface="Calibri"/>
              </a:rPr>
              <a:t>dei seguen: </a:t>
            </a:r>
            <a:r>
              <a:rPr sz="1400" b="1" i="1" spc="-5" dirty="0">
                <a:latin typeface="Calibri"/>
                <a:cs typeface="Calibri"/>
              </a:rPr>
              <a:t>limi:: </a:t>
            </a:r>
            <a:r>
              <a:rPr sz="1400" b="1" i="1" spc="-15" dirty="0">
                <a:latin typeface="Calibri"/>
                <a:cs typeface="Calibri"/>
              </a:rPr>
              <a:t>1) </a:t>
            </a:r>
            <a:r>
              <a:rPr sz="1400" b="1" i="1" spc="-5" dirty="0">
                <a:latin typeface="Calibri"/>
                <a:cs typeface="Calibri"/>
              </a:rPr>
              <a:t>totale dell’a&gt;vo </a:t>
            </a:r>
            <a:r>
              <a:rPr sz="1400" b="1" i="1" spc="-10" dirty="0">
                <a:latin typeface="Calibri"/>
                <a:cs typeface="Calibri"/>
              </a:rPr>
              <a:t>dello </a:t>
            </a:r>
            <a:r>
              <a:rPr sz="1400" b="1" i="1" spc="-5" dirty="0">
                <a:latin typeface="Calibri"/>
                <a:cs typeface="Calibri"/>
              </a:rPr>
              <a:t>stato  </a:t>
            </a:r>
            <a:r>
              <a:rPr sz="1400" b="1" i="1" spc="-10" dirty="0">
                <a:latin typeface="Calibri"/>
                <a:cs typeface="Calibri"/>
              </a:rPr>
              <a:t>patrimoniale:</a:t>
            </a:r>
            <a:r>
              <a:rPr sz="1400" b="1" i="1" spc="-10" dirty="0">
                <a:solidFill>
                  <a:srgbClr val="FF0000"/>
                </a:solidFill>
                <a:latin typeface="Calibri"/>
                <a:cs typeface="Calibri"/>
              </a:rPr>
              <a:t> </a:t>
            </a:r>
            <a:r>
              <a:rPr sz="1400" b="1" i="1" u="sng" spc="-5" dirty="0">
                <a:solidFill>
                  <a:srgbClr val="FF0000"/>
                </a:solidFill>
                <a:uFill>
                  <a:solidFill>
                    <a:srgbClr val="FF0000"/>
                  </a:solidFill>
                </a:uFill>
                <a:latin typeface="Calibri"/>
                <a:cs typeface="Calibri"/>
              </a:rPr>
              <a:t>2 milioni di euro</a:t>
            </a:r>
            <a:r>
              <a:rPr sz="1400" b="1" i="1" spc="-5" dirty="0">
                <a:latin typeface="Calibri"/>
                <a:cs typeface="Calibri"/>
              </a:rPr>
              <a:t>; </a:t>
            </a:r>
            <a:r>
              <a:rPr sz="1400" b="1" i="1" spc="-10" dirty="0">
                <a:latin typeface="Calibri"/>
                <a:cs typeface="Calibri"/>
              </a:rPr>
              <a:t>2) </a:t>
            </a:r>
            <a:r>
              <a:rPr sz="1400" b="1" i="1" spc="-5" dirty="0">
                <a:latin typeface="Calibri"/>
                <a:cs typeface="Calibri"/>
              </a:rPr>
              <a:t>ricavi delle vendite e </a:t>
            </a:r>
            <a:r>
              <a:rPr sz="1400" b="1" i="1" dirty="0">
                <a:latin typeface="Calibri"/>
                <a:cs typeface="Calibri"/>
              </a:rPr>
              <a:t>delle </a:t>
            </a:r>
            <a:r>
              <a:rPr sz="1400" b="1" i="1" spc="-5" dirty="0">
                <a:latin typeface="Calibri"/>
                <a:cs typeface="Calibri"/>
              </a:rPr>
              <a:t>prestazioni:</a:t>
            </a:r>
            <a:r>
              <a:rPr sz="1400" b="1" i="1" spc="-5" dirty="0">
                <a:solidFill>
                  <a:srgbClr val="FF0000"/>
                </a:solidFill>
                <a:latin typeface="Calibri"/>
                <a:cs typeface="Calibri"/>
              </a:rPr>
              <a:t> </a:t>
            </a:r>
            <a:r>
              <a:rPr sz="1400" b="1" i="1" u="sng" spc="-5" dirty="0">
                <a:solidFill>
                  <a:srgbClr val="FF0000"/>
                </a:solidFill>
                <a:uFill>
                  <a:solidFill>
                    <a:srgbClr val="FF0000"/>
                  </a:solidFill>
                </a:uFill>
                <a:latin typeface="Calibri"/>
                <a:cs typeface="Calibri"/>
              </a:rPr>
              <a:t>2 milioni </a:t>
            </a:r>
            <a:r>
              <a:rPr sz="1400" b="1" i="1" u="sng" spc="5" dirty="0">
                <a:solidFill>
                  <a:srgbClr val="FF0000"/>
                </a:solidFill>
                <a:uFill>
                  <a:solidFill>
                    <a:srgbClr val="FF0000"/>
                  </a:solidFill>
                </a:uFill>
                <a:latin typeface="Calibri"/>
                <a:cs typeface="Calibri"/>
              </a:rPr>
              <a:t>di </a:t>
            </a:r>
            <a:r>
              <a:rPr sz="1400" b="1" i="1" u="sng" spc="-5" dirty="0">
                <a:solidFill>
                  <a:srgbClr val="FF0000"/>
                </a:solidFill>
                <a:uFill>
                  <a:solidFill>
                    <a:srgbClr val="FF0000"/>
                  </a:solidFill>
                </a:uFill>
                <a:latin typeface="Calibri"/>
                <a:cs typeface="Calibri"/>
              </a:rPr>
              <a:t>euro</a:t>
            </a:r>
            <a:r>
              <a:rPr sz="1400" b="1" i="1" spc="-5" dirty="0">
                <a:latin typeface="Calibri"/>
                <a:cs typeface="Calibri"/>
              </a:rPr>
              <a:t>; 3)dipenden:  occupa: </a:t>
            </a:r>
            <a:r>
              <a:rPr sz="1400" b="1" i="1" spc="-10" dirty="0">
                <a:latin typeface="Calibri"/>
                <a:cs typeface="Calibri"/>
              </a:rPr>
              <a:t>in media </a:t>
            </a:r>
            <a:r>
              <a:rPr sz="1400" b="1" i="1" spc="-5" dirty="0">
                <a:latin typeface="Calibri"/>
                <a:cs typeface="Calibri"/>
              </a:rPr>
              <a:t>durante l’esercizio:</a:t>
            </a:r>
            <a:r>
              <a:rPr sz="1400" b="1" i="1" spc="-5" dirty="0">
                <a:solidFill>
                  <a:srgbClr val="FF0000"/>
                </a:solidFill>
                <a:latin typeface="Calibri"/>
                <a:cs typeface="Calibri"/>
              </a:rPr>
              <a:t> </a:t>
            </a:r>
            <a:r>
              <a:rPr sz="1400" b="1" i="1" u="sng" spc="-10" dirty="0">
                <a:solidFill>
                  <a:srgbClr val="FF0000"/>
                </a:solidFill>
                <a:uFill>
                  <a:solidFill>
                    <a:srgbClr val="FF0000"/>
                  </a:solidFill>
                </a:uFill>
                <a:latin typeface="Calibri"/>
                <a:cs typeface="Calibri"/>
              </a:rPr>
              <a:t>10</a:t>
            </a:r>
            <a:r>
              <a:rPr sz="1400" b="1" i="1" u="sng" spc="60" dirty="0">
                <a:solidFill>
                  <a:srgbClr val="FF0000"/>
                </a:solidFill>
                <a:uFill>
                  <a:solidFill>
                    <a:srgbClr val="FF0000"/>
                  </a:solidFill>
                </a:uFill>
                <a:latin typeface="Calibri"/>
                <a:cs typeface="Calibri"/>
              </a:rPr>
              <a:t> </a:t>
            </a:r>
            <a:r>
              <a:rPr sz="1400" b="1" i="1" u="sng" dirty="0">
                <a:solidFill>
                  <a:srgbClr val="FF0000"/>
                </a:solidFill>
                <a:uFill>
                  <a:solidFill>
                    <a:srgbClr val="FF0000"/>
                  </a:solidFill>
                </a:uFill>
                <a:latin typeface="Calibri"/>
                <a:cs typeface="Calibri"/>
              </a:rPr>
              <a:t>unità</a:t>
            </a:r>
            <a:r>
              <a:rPr sz="1400" b="1" i="1" dirty="0">
                <a:latin typeface="Calibri"/>
                <a:cs typeface="Calibri"/>
              </a:rPr>
              <a:t>.</a:t>
            </a:r>
            <a:endParaRPr sz="1400" dirty="0">
              <a:latin typeface="Calibri"/>
              <a:cs typeface="Calibri"/>
            </a:endParaRPr>
          </a:p>
          <a:p>
            <a:pPr marL="12700">
              <a:spcBef>
                <a:spcPts val="335"/>
              </a:spcBef>
            </a:pPr>
            <a:r>
              <a:rPr sz="1400" b="1" i="1" spc="-5" dirty="0">
                <a:latin typeface="Calibri"/>
                <a:cs typeface="Calibri"/>
              </a:rPr>
              <a:t>L’obbligo di nomina dell’organo di </a:t>
            </a:r>
            <a:r>
              <a:rPr sz="1400" b="1" i="1" spc="-10" dirty="0">
                <a:latin typeface="Calibri"/>
                <a:cs typeface="Calibri"/>
              </a:rPr>
              <a:t>controllo </a:t>
            </a:r>
            <a:r>
              <a:rPr sz="1400" b="1" i="1" spc="-5" dirty="0">
                <a:latin typeface="Calibri"/>
                <a:cs typeface="Calibri"/>
              </a:rPr>
              <a:t>o </a:t>
            </a:r>
            <a:r>
              <a:rPr sz="1400" b="1" i="1" spc="-10" dirty="0">
                <a:latin typeface="Calibri"/>
                <a:cs typeface="Calibri"/>
              </a:rPr>
              <a:t>del </a:t>
            </a:r>
            <a:r>
              <a:rPr sz="1400" b="1" i="1" spc="-5" dirty="0">
                <a:latin typeface="Calibri"/>
                <a:cs typeface="Calibri"/>
              </a:rPr>
              <a:t>revisore di </a:t>
            </a:r>
            <a:r>
              <a:rPr sz="1400" b="1" i="1" spc="5" dirty="0">
                <a:latin typeface="Calibri"/>
                <a:cs typeface="Calibri"/>
              </a:rPr>
              <a:t>cui </a:t>
            </a:r>
            <a:r>
              <a:rPr sz="1400" b="1" i="1" spc="-10" dirty="0">
                <a:latin typeface="Calibri"/>
                <a:cs typeface="Calibri"/>
              </a:rPr>
              <a:t>alla </a:t>
            </a:r>
            <a:r>
              <a:rPr sz="1400" b="1" i="1" spc="-5" dirty="0">
                <a:latin typeface="Calibri"/>
                <a:cs typeface="Calibri"/>
              </a:rPr>
              <a:t>leCera c) </a:t>
            </a:r>
            <a:r>
              <a:rPr sz="1400" b="1" i="1" dirty="0">
                <a:latin typeface="Calibri"/>
                <a:cs typeface="Calibri"/>
              </a:rPr>
              <a:t>del </a:t>
            </a:r>
            <a:r>
              <a:rPr sz="1400" b="1" i="1" spc="-5" dirty="0">
                <a:latin typeface="Calibri"/>
                <a:cs typeface="Calibri"/>
              </a:rPr>
              <a:t>terzo comma </a:t>
            </a:r>
            <a:r>
              <a:rPr sz="1400" b="1" i="1" spc="-10" dirty="0">
                <a:latin typeface="Calibri"/>
                <a:cs typeface="Calibri"/>
              </a:rPr>
              <a:t>cessa</a:t>
            </a:r>
            <a:r>
              <a:rPr sz="1400" b="1" i="1" spc="195" dirty="0">
                <a:latin typeface="Calibri"/>
                <a:cs typeface="Calibri"/>
              </a:rPr>
              <a:t> </a:t>
            </a:r>
            <a:r>
              <a:rPr sz="1400" b="1" i="1" dirty="0">
                <a:latin typeface="Calibri"/>
                <a:cs typeface="Calibri"/>
              </a:rPr>
              <a:t>quando,</a:t>
            </a:r>
            <a:endParaRPr sz="1400" dirty="0">
              <a:latin typeface="Calibri"/>
              <a:cs typeface="Calibri"/>
            </a:endParaRPr>
          </a:p>
          <a:p>
            <a:pPr marL="12700">
              <a:spcBef>
                <a:spcPts val="625"/>
              </a:spcBef>
            </a:pPr>
            <a:r>
              <a:rPr sz="1400" b="1" i="1" spc="-10" dirty="0">
                <a:solidFill>
                  <a:srgbClr val="FF0000"/>
                </a:solidFill>
                <a:latin typeface="Calibri"/>
                <a:cs typeface="Calibri"/>
              </a:rPr>
              <a:t>per </a:t>
            </a:r>
            <a:r>
              <a:rPr sz="1400" b="1" i="1" spc="5" dirty="0">
                <a:solidFill>
                  <a:srgbClr val="FF0000"/>
                </a:solidFill>
                <a:latin typeface="Calibri"/>
                <a:cs typeface="Calibri"/>
              </a:rPr>
              <a:t>tre </a:t>
            </a:r>
            <a:r>
              <a:rPr sz="1400" b="1" i="1" spc="-5" dirty="0">
                <a:solidFill>
                  <a:srgbClr val="FF0000"/>
                </a:solidFill>
                <a:latin typeface="Calibri"/>
                <a:cs typeface="Calibri"/>
              </a:rPr>
              <a:t>esercizi consecu:vi</a:t>
            </a:r>
            <a:r>
              <a:rPr sz="1400" b="1" i="1" spc="-5" dirty="0">
                <a:latin typeface="Calibri"/>
                <a:cs typeface="Calibri"/>
              </a:rPr>
              <a:t>, non è superato alcuno </a:t>
            </a:r>
            <a:r>
              <a:rPr sz="1400" b="1" i="1" spc="-10" dirty="0">
                <a:latin typeface="Calibri"/>
                <a:cs typeface="Calibri"/>
              </a:rPr>
              <a:t>dei </a:t>
            </a:r>
            <a:r>
              <a:rPr sz="1400" b="1" i="1" spc="-5" dirty="0">
                <a:latin typeface="Calibri"/>
                <a:cs typeface="Calibri"/>
              </a:rPr>
              <a:t>prede&gt;</a:t>
            </a:r>
            <a:r>
              <a:rPr sz="1400" b="1" i="1" spc="25" dirty="0">
                <a:latin typeface="Calibri"/>
                <a:cs typeface="Calibri"/>
              </a:rPr>
              <a:t> </a:t>
            </a:r>
            <a:r>
              <a:rPr sz="1400" b="1" i="1" spc="5" dirty="0">
                <a:latin typeface="Calibri"/>
                <a:cs typeface="Calibri"/>
              </a:rPr>
              <a:t>limi:.</a:t>
            </a:r>
            <a:r>
              <a:rPr sz="1400" b="1" spc="5" dirty="0">
                <a:latin typeface="Calibri"/>
                <a:cs typeface="Calibri"/>
              </a:rPr>
              <a:t>”.</a:t>
            </a:r>
            <a:endParaRPr sz="1400" dirty="0">
              <a:latin typeface="Calibri"/>
              <a:cs typeface="Calibri"/>
            </a:endParaRPr>
          </a:p>
          <a:p>
            <a:pPr marL="304800">
              <a:spcBef>
                <a:spcPts val="1245"/>
              </a:spcBef>
            </a:pPr>
            <a:r>
              <a:rPr lang="it-IT" sz="1550" b="1" dirty="0">
                <a:latin typeface="Calibri"/>
                <a:cs typeface="Calibri"/>
              </a:rPr>
              <a:t>ADEGUAMENTO STATUTI </a:t>
            </a:r>
            <a:r>
              <a:rPr sz="1550" b="1" dirty="0">
                <a:latin typeface="Calibri"/>
                <a:cs typeface="Calibri"/>
              </a:rPr>
              <a:t>ENTRO </a:t>
            </a:r>
            <a:r>
              <a:rPr sz="1550" b="1" i="1" u="sng" spc="5" dirty="0">
                <a:solidFill>
                  <a:srgbClr val="FF0000"/>
                </a:solidFill>
                <a:uFill>
                  <a:solidFill>
                    <a:srgbClr val="FF0000"/>
                  </a:solidFill>
                </a:uFill>
                <a:latin typeface="Calibri"/>
                <a:cs typeface="Calibri"/>
              </a:rPr>
              <a:t>9 </a:t>
            </a:r>
            <a:r>
              <a:rPr sz="1550" b="1" i="1" u="sng" dirty="0">
                <a:solidFill>
                  <a:srgbClr val="FF0000"/>
                </a:solidFill>
                <a:uFill>
                  <a:solidFill>
                    <a:srgbClr val="FF0000"/>
                  </a:solidFill>
                </a:uFill>
                <a:latin typeface="Calibri"/>
                <a:cs typeface="Calibri"/>
              </a:rPr>
              <a:t>MESI DA </a:t>
            </a:r>
            <a:r>
              <a:rPr sz="1550" b="1" i="1" u="sng" spc="-5" dirty="0">
                <a:solidFill>
                  <a:srgbClr val="FF0000"/>
                </a:solidFill>
                <a:uFill>
                  <a:solidFill>
                    <a:srgbClr val="FF0000"/>
                  </a:solidFill>
                </a:uFill>
                <a:latin typeface="Calibri"/>
                <a:cs typeface="Calibri"/>
              </a:rPr>
              <a:t>ENTRATA IN VIGORE</a:t>
            </a:r>
            <a:r>
              <a:rPr sz="1550" b="1" i="1" spc="-5" dirty="0">
                <a:solidFill>
                  <a:srgbClr val="FF0000"/>
                </a:solidFill>
                <a:latin typeface="Calibri"/>
                <a:cs typeface="Calibri"/>
              </a:rPr>
              <a:t> </a:t>
            </a:r>
            <a:r>
              <a:rPr sz="1550" b="1" dirty="0">
                <a:latin typeface="Calibri"/>
                <a:cs typeface="Calibri"/>
              </a:rPr>
              <a:t>(30 </a:t>
            </a:r>
            <a:r>
              <a:rPr sz="1550" b="1" spc="-5" dirty="0">
                <a:latin typeface="Calibri"/>
                <a:cs typeface="Calibri"/>
              </a:rPr>
              <a:t>GIORNI </a:t>
            </a:r>
            <a:r>
              <a:rPr sz="1550" b="1" dirty="0">
                <a:latin typeface="Calibri"/>
                <a:cs typeface="Calibri"/>
              </a:rPr>
              <a:t>DA </a:t>
            </a:r>
            <a:r>
              <a:rPr sz="1550" b="1" spc="-5" dirty="0">
                <a:latin typeface="Calibri"/>
                <a:cs typeface="Calibri"/>
              </a:rPr>
              <a:t>PUBBLICAZIONE </a:t>
            </a:r>
            <a:r>
              <a:rPr sz="1550" b="1" spc="-15" dirty="0">
                <a:latin typeface="Calibri"/>
                <a:cs typeface="Calibri"/>
              </a:rPr>
              <a:t>IN</a:t>
            </a:r>
            <a:r>
              <a:rPr sz="1550" b="1" spc="-10" dirty="0">
                <a:latin typeface="Calibri"/>
                <a:cs typeface="Calibri"/>
              </a:rPr>
              <a:t> </a:t>
            </a:r>
            <a:r>
              <a:rPr sz="1550" b="1" spc="-5" dirty="0">
                <a:latin typeface="Calibri"/>
                <a:cs typeface="Calibri"/>
              </a:rPr>
              <a:t>G.U</a:t>
            </a:r>
            <a:r>
              <a:rPr sz="1550" b="1" spc="-5" dirty="0">
                <a:latin typeface="Calibri"/>
                <a:cs typeface="Calibri"/>
              </a:rPr>
              <a:t>.)</a:t>
            </a:r>
            <a:r>
              <a:rPr lang="it-IT" sz="1550" b="1" spc="-5" dirty="0">
                <a:latin typeface="Calibri"/>
                <a:cs typeface="Calibri"/>
              </a:rPr>
              <a:t>. </a:t>
            </a:r>
          </a:p>
          <a:p>
            <a:pPr marL="304800">
              <a:spcBef>
                <a:spcPts val="1245"/>
              </a:spcBef>
            </a:pPr>
            <a:r>
              <a:rPr lang="it-IT" sz="1550" b="1" spc="-5" dirty="0">
                <a:latin typeface="Calibri"/>
                <a:cs typeface="Calibri"/>
              </a:rPr>
              <a:t>SE LO SATTUTO GIA’ ORA NORMA LA NOMINA DEL REVISORE L’OBBLIGO E’ IMMEDIATO</a:t>
            </a:r>
            <a:endParaRPr sz="1550" dirty="0">
              <a:latin typeface="Calibri"/>
              <a:cs typeface="Calibri"/>
            </a:endParaRPr>
          </a:p>
        </p:txBody>
      </p:sp>
    </p:spTree>
    <p:extLst>
      <p:ext uri="{BB962C8B-B14F-4D97-AF65-F5344CB8AC3E}">
        <p14:creationId xmlns:p14="http://schemas.microsoft.com/office/powerpoint/2010/main" val="14350656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pPr algn="ctr"/>
            <a:r>
              <a:rPr lang="it-IT" b="1" dirty="0" smtClean="0"/>
              <a:t>MASTER SULLE SOLUZIONI CRISI</a:t>
            </a:r>
            <a:r>
              <a:rPr lang="it-IT" dirty="0" smtClean="0"/>
              <a:t/>
            </a:r>
            <a:br>
              <a:rPr lang="it-IT" dirty="0" smtClean="0"/>
            </a:br>
            <a:endParaRPr lang="it-IT" dirty="0"/>
          </a:p>
        </p:txBody>
      </p:sp>
      <p:sp>
        <p:nvSpPr>
          <p:cNvPr id="3" name="Sottotitolo 2"/>
          <p:cNvSpPr>
            <a:spLocks noGrp="1"/>
          </p:cNvSpPr>
          <p:nvPr>
            <p:ph type="subTitle" idx="1"/>
          </p:nvPr>
        </p:nvSpPr>
        <p:spPr/>
        <p:txBody>
          <a:bodyPr/>
          <a:lstStyle/>
          <a:p>
            <a:pPr algn="ctr"/>
            <a:r>
              <a:rPr lang="it-IT" b="1" dirty="0" smtClean="0"/>
              <a:t>DIVENTA RISANATORE AZIENDALE!</a:t>
            </a:r>
            <a:endParaRPr lang="it-IT" dirty="0" smtClean="0"/>
          </a:p>
          <a:p>
            <a:endParaRPr lang="it-IT" dirty="0"/>
          </a:p>
        </p:txBody>
      </p:sp>
      <p:pic>
        <p:nvPicPr>
          <p:cNvPr id="4" name="Immagine 3" descr="http://www.soluzionicrisiaziendali.it/wp-content/uploads/2014/01/ristrudeb.jpg"/>
          <p:cNvPicPr/>
          <p:nvPr/>
        </p:nvPicPr>
        <p:blipFill>
          <a:blip r:embed="rId3" cstate="print"/>
          <a:srcRect/>
          <a:stretch>
            <a:fillRect/>
          </a:stretch>
        </p:blipFill>
        <p:spPr bwMode="auto">
          <a:xfrm>
            <a:off x="4871866" y="4365110"/>
            <a:ext cx="2608580" cy="1748155"/>
          </a:xfrm>
          <a:prstGeom prst="rect">
            <a:avLst/>
          </a:prstGeom>
          <a:noFill/>
          <a:ln w="9525">
            <a:noFill/>
            <a:miter lim="800000"/>
            <a:headEnd/>
            <a:tailEnd/>
          </a:ln>
        </p:spPr>
      </p:pic>
    </p:spTree>
    <p:extLst>
      <p:ext uri="{BB962C8B-B14F-4D97-AF65-F5344CB8AC3E}">
        <p14:creationId xmlns:p14="http://schemas.microsoft.com/office/powerpoint/2010/main" val="127744583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828800" y="1524001"/>
            <a:ext cx="8077200" cy="4401205"/>
          </a:xfrm>
          <a:prstGeom prst="rect">
            <a:avLst/>
          </a:prstGeom>
          <a:solidFill>
            <a:schemeClr val="bg1"/>
          </a:solidFill>
        </p:spPr>
        <p:txBody>
          <a:bodyPr wrap="square" rtlCol="0">
            <a:spAutoFit/>
          </a:bodyPr>
          <a:lstStyle/>
          <a:p>
            <a:pPr marL="108000" marR="5080" indent="-2307590">
              <a:spcBef>
                <a:spcPts val="100"/>
              </a:spcBef>
            </a:pPr>
            <a:r>
              <a:rPr lang="it-IT" sz="2800" dirty="0"/>
              <a:t>Gli organi di controllo societari, il revisore contabile e la società di revisione, ciascuno nell’ambito delle proprie funzioni, </a:t>
            </a:r>
            <a:r>
              <a:rPr lang="it-IT" sz="2800" dirty="0">
                <a:solidFill>
                  <a:srgbClr val="FF0000"/>
                </a:solidFill>
              </a:rPr>
              <a:t>hanno l’obbligo di verificare che l’organo amministrativo valuti costantemente</a:t>
            </a:r>
            <a:r>
              <a:rPr lang="it-IT" sz="2800" dirty="0"/>
              <a:t>, assumendo le conseguenti idonee iniziative, </a:t>
            </a:r>
            <a:r>
              <a:rPr lang="it-IT" sz="2800" dirty="0">
                <a:solidFill>
                  <a:srgbClr val="FF0000"/>
                </a:solidFill>
              </a:rPr>
              <a:t>se l’assetto organizzativo dell’impresa è adeguato</a:t>
            </a:r>
            <a:r>
              <a:rPr lang="it-IT" sz="2800" dirty="0"/>
              <a:t>, </a:t>
            </a:r>
            <a:r>
              <a:rPr lang="it-IT" sz="2800" dirty="0">
                <a:solidFill>
                  <a:schemeClr val="accent6">
                    <a:lumMod val="75000"/>
                  </a:schemeClr>
                </a:solidFill>
              </a:rPr>
              <a:t>se sussiste l’equilibrio economico finanziario</a:t>
            </a:r>
            <a:r>
              <a:rPr lang="it-IT" sz="2800" dirty="0"/>
              <a:t> e </a:t>
            </a:r>
            <a:r>
              <a:rPr lang="it-IT" sz="2800" dirty="0">
                <a:solidFill>
                  <a:srgbClr val="FF0000"/>
                </a:solidFill>
              </a:rPr>
              <a:t>quale è il prevedibile andamento della gestione</a:t>
            </a:r>
            <a:r>
              <a:rPr lang="it-IT" sz="2800" dirty="0"/>
              <a:t>, </a:t>
            </a:r>
            <a:r>
              <a:rPr lang="it-IT" sz="2800" dirty="0">
                <a:solidFill>
                  <a:srgbClr val="00B050"/>
                </a:solidFill>
              </a:rPr>
              <a:t>nonché di segnalare immediatamente allo stesso organo amministrativo l’esistenza di fondati indizi della crisi</a:t>
            </a:r>
            <a:r>
              <a:rPr lang="it-IT" sz="2800" dirty="0"/>
              <a:t>.</a:t>
            </a:r>
            <a:endParaRPr lang="it-IT" sz="2800" b="1" i="1" spc="-5" dirty="0"/>
          </a:p>
        </p:txBody>
      </p:sp>
      <p:sp>
        <p:nvSpPr>
          <p:cNvPr id="3" name="CasellaDiTesto 2"/>
          <p:cNvSpPr txBox="1"/>
          <p:nvPr/>
        </p:nvSpPr>
        <p:spPr>
          <a:xfrm>
            <a:off x="1981200" y="1027837"/>
            <a:ext cx="8077200" cy="369332"/>
          </a:xfrm>
          <a:prstGeom prst="rect">
            <a:avLst/>
          </a:prstGeom>
          <a:solidFill>
            <a:schemeClr val="bg1"/>
          </a:solidFill>
        </p:spPr>
        <p:txBody>
          <a:bodyPr wrap="square" rtlCol="0">
            <a:spAutoFit/>
          </a:bodyPr>
          <a:lstStyle/>
          <a:p>
            <a:pPr marL="108000" marR="5080" indent="-2307590">
              <a:spcBef>
                <a:spcPts val="100"/>
              </a:spcBef>
            </a:pPr>
            <a:r>
              <a:rPr lang="it-IT" b="1" i="1" spc="-5" dirty="0"/>
              <a:t>Art. 14 Decreti Delegati</a:t>
            </a:r>
          </a:p>
        </p:txBody>
      </p:sp>
    </p:spTree>
    <p:extLst>
      <p:ext uri="{BB962C8B-B14F-4D97-AF65-F5344CB8AC3E}">
        <p14:creationId xmlns:p14="http://schemas.microsoft.com/office/powerpoint/2010/main" val="22435549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752600" y="1524000"/>
            <a:ext cx="8077200" cy="400110"/>
          </a:xfrm>
          <a:prstGeom prst="rect">
            <a:avLst/>
          </a:prstGeom>
          <a:solidFill>
            <a:schemeClr val="bg1"/>
          </a:solidFill>
        </p:spPr>
        <p:txBody>
          <a:bodyPr wrap="square" rtlCol="0">
            <a:spAutoFit/>
          </a:bodyPr>
          <a:lstStyle/>
          <a:p>
            <a:pPr marR="5080">
              <a:spcBef>
                <a:spcPts val="100"/>
              </a:spcBef>
            </a:pPr>
            <a:endParaRPr lang="it-IT" sz="2000" b="1" i="1" spc="-5" dirty="0"/>
          </a:p>
        </p:txBody>
      </p:sp>
      <p:sp>
        <p:nvSpPr>
          <p:cNvPr id="3" name="CasellaDiTesto 2"/>
          <p:cNvSpPr txBox="1"/>
          <p:nvPr/>
        </p:nvSpPr>
        <p:spPr>
          <a:xfrm>
            <a:off x="1905000" y="838201"/>
            <a:ext cx="8077200" cy="646331"/>
          </a:xfrm>
          <a:prstGeom prst="rect">
            <a:avLst/>
          </a:prstGeom>
          <a:solidFill>
            <a:schemeClr val="bg1"/>
          </a:solidFill>
        </p:spPr>
        <p:txBody>
          <a:bodyPr wrap="square" rtlCol="0">
            <a:spAutoFit/>
          </a:bodyPr>
          <a:lstStyle/>
          <a:p>
            <a:pPr marL="108000" marR="5080" indent="-2307590">
              <a:spcBef>
                <a:spcPts val="100"/>
              </a:spcBef>
            </a:pPr>
            <a:r>
              <a:rPr lang="it-IT" b="1" i="1" spc="-5" dirty="0"/>
              <a:t>IL REVISORE HA TRE PRECISE PRESCIZIONI CIRCA L’OBBLIGO DI </a:t>
            </a:r>
            <a:r>
              <a:rPr lang="it-IT" b="1" i="1" spc="-5" dirty="0">
                <a:solidFill>
                  <a:srgbClr val="FF0000"/>
                </a:solidFill>
              </a:rPr>
              <a:t>«VALUTARE L’ADEGUATEZZA DEL SISTEMA INFORMATIVO AZIENDALE»</a:t>
            </a:r>
          </a:p>
        </p:txBody>
      </p:sp>
      <p:sp>
        <p:nvSpPr>
          <p:cNvPr id="4" name="CasellaDiTesto 3"/>
          <p:cNvSpPr txBox="1"/>
          <p:nvPr/>
        </p:nvSpPr>
        <p:spPr>
          <a:xfrm>
            <a:off x="1905000" y="1919923"/>
            <a:ext cx="8077200" cy="369332"/>
          </a:xfrm>
          <a:prstGeom prst="rect">
            <a:avLst/>
          </a:prstGeom>
          <a:solidFill>
            <a:schemeClr val="bg1"/>
          </a:solidFill>
        </p:spPr>
        <p:txBody>
          <a:bodyPr wrap="square" rtlCol="0">
            <a:spAutoFit/>
          </a:bodyPr>
          <a:lstStyle/>
          <a:p>
            <a:pPr marL="108000" marR="5080" indent="-2307590">
              <a:spcBef>
                <a:spcPts val="100"/>
              </a:spcBef>
            </a:pPr>
            <a:r>
              <a:rPr lang="it-IT" b="1" i="1" spc="-5" dirty="0"/>
              <a:t>1) Nuovo 2086 2’ comma</a:t>
            </a:r>
            <a:endParaRPr lang="it-IT" b="1" i="1" spc="-5" dirty="0">
              <a:solidFill>
                <a:srgbClr val="FF0000"/>
              </a:solidFill>
            </a:endParaRPr>
          </a:p>
        </p:txBody>
      </p:sp>
      <p:sp>
        <p:nvSpPr>
          <p:cNvPr id="5" name="CasellaDiTesto 4"/>
          <p:cNvSpPr txBox="1"/>
          <p:nvPr/>
        </p:nvSpPr>
        <p:spPr>
          <a:xfrm>
            <a:off x="1920910" y="2685179"/>
            <a:ext cx="8077200" cy="646331"/>
          </a:xfrm>
          <a:prstGeom prst="rect">
            <a:avLst/>
          </a:prstGeom>
          <a:solidFill>
            <a:schemeClr val="bg1"/>
          </a:solidFill>
        </p:spPr>
        <p:txBody>
          <a:bodyPr wrap="square" rtlCol="0">
            <a:spAutoFit/>
          </a:bodyPr>
          <a:lstStyle/>
          <a:p>
            <a:pPr marL="108000" marR="5080" indent="-2307590">
              <a:spcBef>
                <a:spcPts val="100"/>
              </a:spcBef>
            </a:pPr>
            <a:r>
              <a:rPr lang="it-IT" b="1" i="1" spc="-5" dirty="0"/>
              <a:t>2) ISA e tutta la normativa collegata alla verifica dei rischi e alla adeguatezza dello SCI (Sistema di controllo Interno)</a:t>
            </a:r>
            <a:endParaRPr lang="it-IT" b="1" i="1" spc="-5" dirty="0">
              <a:solidFill>
                <a:srgbClr val="FF0000"/>
              </a:solidFill>
            </a:endParaRPr>
          </a:p>
        </p:txBody>
      </p:sp>
      <p:sp>
        <p:nvSpPr>
          <p:cNvPr id="6" name="CasellaDiTesto 5"/>
          <p:cNvSpPr txBox="1"/>
          <p:nvPr/>
        </p:nvSpPr>
        <p:spPr>
          <a:xfrm>
            <a:off x="1875692" y="4038600"/>
            <a:ext cx="8077200" cy="369332"/>
          </a:xfrm>
          <a:prstGeom prst="rect">
            <a:avLst/>
          </a:prstGeom>
          <a:solidFill>
            <a:schemeClr val="bg1"/>
          </a:solidFill>
        </p:spPr>
        <p:txBody>
          <a:bodyPr wrap="square" rtlCol="0">
            <a:spAutoFit/>
          </a:bodyPr>
          <a:lstStyle/>
          <a:p>
            <a:pPr marL="108000" marR="5080" indent="-2307590">
              <a:spcBef>
                <a:spcPts val="100"/>
              </a:spcBef>
            </a:pPr>
            <a:r>
              <a:rPr lang="it-IT" b="1" i="1" spc="-5" dirty="0"/>
              <a:t>3) ISA 570 Nuovo 2086 2’ comma</a:t>
            </a:r>
            <a:endParaRPr lang="it-IT" b="1" i="1" spc="-5" dirty="0">
              <a:solidFill>
                <a:srgbClr val="FF0000"/>
              </a:solidFill>
            </a:endParaRPr>
          </a:p>
        </p:txBody>
      </p:sp>
    </p:spTree>
    <p:extLst>
      <p:ext uri="{BB962C8B-B14F-4D97-AF65-F5344CB8AC3E}">
        <p14:creationId xmlns:p14="http://schemas.microsoft.com/office/powerpoint/2010/main" val="38630168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752600" y="1447801"/>
            <a:ext cx="8077200" cy="4503797"/>
          </a:xfrm>
          <a:prstGeom prst="rect">
            <a:avLst/>
          </a:prstGeom>
          <a:solidFill>
            <a:schemeClr val="bg1"/>
          </a:solidFill>
        </p:spPr>
        <p:txBody>
          <a:bodyPr wrap="square" rtlCol="0">
            <a:spAutoFit/>
          </a:bodyPr>
          <a:lstStyle/>
          <a:p>
            <a:pPr marR="5080">
              <a:spcBef>
                <a:spcPts val="100"/>
              </a:spcBef>
            </a:pPr>
            <a:r>
              <a:rPr lang="it-IT" sz="2000" dirty="0" err="1"/>
              <a:t>D.Lgs.</a:t>
            </a:r>
            <a:r>
              <a:rPr lang="it-IT" sz="2000" dirty="0"/>
              <a:t> N. 58 del 1998 («TUF») introduce l’espressione «Sistema di Controllo Interno» (art. 149, comma 1, p.to c, «Doveri del collegio sindacale»);</a:t>
            </a:r>
          </a:p>
          <a:p>
            <a:pPr marL="108000" marR="5080" indent="-2307590">
              <a:spcBef>
                <a:spcPts val="100"/>
              </a:spcBef>
            </a:pPr>
            <a:endParaRPr lang="it-IT" sz="2000" dirty="0"/>
          </a:p>
          <a:p>
            <a:pPr marL="108000" marR="5080" indent="-2307590">
              <a:spcBef>
                <a:spcPts val="100"/>
              </a:spcBef>
            </a:pPr>
            <a:r>
              <a:rPr lang="it-IT" sz="2000" dirty="0"/>
              <a:t>Codice di Autodisciplina per le Società Quotate (Codice Preda) redatto dal Comitato per la Corporate </a:t>
            </a:r>
            <a:r>
              <a:rPr lang="it-IT" sz="2000" dirty="0" err="1"/>
              <a:t>Governance</a:t>
            </a:r>
            <a:r>
              <a:rPr lang="it-IT" sz="2000" dirty="0"/>
              <a:t> presso Borsa Italiana nel 1999 e successivi aggiornamenti;</a:t>
            </a:r>
          </a:p>
          <a:p>
            <a:pPr marL="108000" marR="5080" indent="-2307590">
              <a:spcBef>
                <a:spcPts val="100"/>
              </a:spcBef>
            </a:pPr>
            <a:endParaRPr lang="it-IT" sz="2000" dirty="0"/>
          </a:p>
          <a:p>
            <a:pPr marL="108000" marR="5080" indent="-2307590">
              <a:spcBef>
                <a:spcPts val="100"/>
              </a:spcBef>
            </a:pPr>
            <a:r>
              <a:rPr lang="it-IT" sz="2000" dirty="0" err="1"/>
              <a:t>D.Lgs.</a:t>
            </a:r>
            <a:r>
              <a:rPr lang="it-IT" sz="2000" dirty="0"/>
              <a:t> N. 231 del 2001 e successive integrazioni «Responsabilità amministrativa delle Società»;</a:t>
            </a:r>
          </a:p>
          <a:p>
            <a:pPr marL="108000" marR="5080" indent="-2307590">
              <a:spcBef>
                <a:spcPts val="100"/>
              </a:spcBef>
            </a:pPr>
            <a:endParaRPr lang="it-IT" sz="2000" dirty="0"/>
          </a:p>
          <a:p>
            <a:pPr marL="108000" marR="5080" indent="-2307590">
              <a:spcBef>
                <a:spcPts val="100"/>
              </a:spcBef>
            </a:pPr>
            <a:r>
              <a:rPr lang="it-IT" sz="2000" dirty="0"/>
              <a:t> </a:t>
            </a:r>
            <a:r>
              <a:rPr lang="it-IT" sz="2000" dirty="0" err="1"/>
              <a:t>D.Lgs.</a:t>
            </a:r>
            <a:r>
              <a:rPr lang="it-IT" sz="2000" dirty="0"/>
              <a:t> N. 262 del 2005 «Tutela del Risparmio»  Principi di revisione internazionali (ISA Italia)</a:t>
            </a:r>
          </a:p>
          <a:p>
            <a:pPr marL="108000" marR="5080" indent="-2307590">
              <a:spcBef>
                <a:spcPts val="100"/>
              </a:spcBef>
            </a:pPr>
            <a:endParaRPr lang="it-IT" sz="2000" dirty="0"/>
          </a:p>
          <a:p>
            <a:pPr marL="108000" marR="5080" indent="-2307590">
              <a:spcBef>
                <a:spcPts val="100"/>
              </a:spcBef>
            </a:pPr>
            <a:r>
              <a:rPr lang="it-IT" sz="2000" dirty="0"/>
              <a:t> Norme e Linee Guida emanate da CNDCEC e IFAC</a:t>
            </a:r>
            <a:endParaRPr lang="it-IT" sz="2000" b="1" i="1" spc="-5" dirty="0"/>
          </a:p>
        </p:txBody>
      </p:sp>
      <p:sp>
        <p:nvSpPr>
          <p:cNvPr id="3" name="CasellaDiTesto 2"/>
          <p:cNvSpPr txBox="1"/>
          <p:nvPr/>
        </p:nvSpPr>
        <p:spPr>
          <a:xfrm>
            <a:off x="1905000" y="838201"/>
            <a:ext cx="8077200" cy="646331"/>
          </a:xfrm>
          <a:prstGeom prst="rect">
            <a:avLst/>
          </a:prstGeom>
          <a:solidFill>
            <a:schemeClr val="bg1"/>
          </a:solidFill>
        </p:spPr>
        <p:txBody>
          <a:bodyPr wrap="square" rtlCol="0">
            <a:spAutoFit/>
          </a:bodyPr>
          <a:lstStyle/>
          <a:p>
            <a:pPr marL="108000" marR="5080" indent="-2307590">
              <a:spcBef>
                <a:spcPts val="100"/>
              </a:spcBef>
            </a:pPr>
            <a:r>
              <a:rPr lang="it-IT" b="1" i="1" spc="-5" dirty="0"/>
              <a:t>OBBLIGO DA PARTE DEL REVISORE DI ANALIZZARE IL SISTEMA DI CONTROLLO INTERNO «SCI» </a:t>
            </a:r>
            <a:r>
              <a:rPr lang="it-IT" b="1" i="1" spc="-5" dirty="0">
                <a:solidFill>
                  <a:srgbClr val="FF0000"/>
                </a:solidFill>
              </a:rPr>
              <a:t>PRIMA DELL’ASSUNZIONE DELL’INCARICO</a:t>
            </a:r>
          </a:p>
        </p:txBody>
      </p:sp>
    </p:spTree>
    <p:extLst>
      <p:ext uri="{BB962C8B-B14F-4D97-AF65-F5344CB8AC3E}">
        <p14:creationId xmlns:p14="http://schemas.microsoft.com/office/powerpoint/2010/main" val="23229065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752600" y="1524001"/>
            <a:ext cx="8077200" cy="4465325"/>
          </a:xfrm>
          <a:prstGeom prst="rect">
            <a:avLst/>
          </a:prstGeom>
          <a:solidFill>
            <a:schemeClr val="bg1"/>
          </a:solidFill>
        </p:spPr>
        <p:txBody>
          <a:bodyPr wrap="square" rtlCol="0">
            <a:spAutoFit/>
          </a:bodyPr>
          <a:lstStyle/>
          <a:p>
            <a:pPr marR="5080">
              <a:spcBef>
                <a:spcPts val="100"/>
              </a:spcBef>
            </a:pPr>
            <a:r>
              <a:rPr lang="it-IT" sz="2000" dirty="0">
                <a:solidFill>
                  <a:schemeClr val="tx2"/>
                </a:solidFill>
              </a:rPr>
              <a:t>Codice di Autodisciplina </a:t>
            </a:r>
            <a:r>
              <a:rPr lang="it-IT" sz="2000" dirty="0" err="1">
                <a:solidFill>
                  <a:schemeClr val="tx2"/>
                </a:solidFill>
              </a:rPr>
              <a:t>ll</a:t>
            </a:r>
            <a:r>
              <a:rPr lang="it-IT" sz="2000" dirty="0">
                <a:solidFill>
                  <a:schemeClr val="tx2"/>
                </a:solidFill>
              </a:rPr>
              <a:t> Sistema di controllo interno e di gestione dei rischi è:</a:t>
            </a:r>
          </a:p>
          <a:p>
            <a:pPr marR="5080">
              <a:spcBef>
                <a:spcPts val="100"/>
              </a:spcBef>
            </a:pPr>
            <a:r>
              <a:rPr lang="it-IT" sz="2000" dirty="0">
                <a:solidFill>
                  <a:schemeClr val="tx2"/>
                </a:solidFill>
              </a:rPr>
              <a:t> «l’insieme delle regole, delle procedure e delle strutture organizzative volte a consentire l’identificazione, la misurazione, la gestione e il monitoraggio dei principali rischi». (art.7.P.1).</a:t>
            </a:r>
          </a:p>
          <a:p>
            <a:pPr marR="5080">
              <a:spcBef>
                <a:spcPts val="100"/>
              </a:spcBef>
            </a:pPr>
            <a:endParaRPr lang="it-IT" sz="2000" dirty="0"/>
          </a:p>
          <a:p>
            <a:pPr marR="5080">
              <a:spcBef>
                <a:spcPts val="100"/>
              </a:spcBef>
            </a:pPr>
            <a:r>
              <a:rPr lang="it-IT" sz="2000" dirty="0"/>
              <a:t> </a:t>
            </a:r>
            <a:r>
              <a:rPr lang="it-IT" sz="2000" dirty="0">
                <a:solidFill>
                  <a:srgbClr val="FF0000"/>
                </a:solidFill>
              </a:rPr>
              <a:t>Il SCI è l’insieme dei mezzi (persone, procedure e risorse) che hanno lo scopo di monitorare l’attività aziendale, sia preventivamente che a consuntivo per mitigare i rischi che possono ostacolare il raggiungimento degli obiettivi aziendali al fine di contribuire a</a:t>
            </a:r>
          </a:p>
          <a:p>
            <a:pPr marR="5080">
              <a:spcBef>
                <a:spcPts val="100"/>
              </a:spcBef>
            </a:pPr>
            <a:r>
              <a:rPr lang="it-IT" sz="2000" dirty="0">
                <a:solidFill>
                  <a:srgbClr val="00B050"/>
                </a:solidFill>
              </a:rPr>
              <a:t>CONDURRE L’IMPRESA COERENTEMENTE CON GLI OBIETTIVI AZIENDALI FAVORENDO L’ASSUNZIONE DI DECISIONI CONSAPEVOLI PER LA:</a:t>
            </a:r>
          </a:p>
          <a:p>
            <a:pPr marR="5080">
              <a:spcBef>
                <a:spcPts val="100"/>
              </a:spcBef>
            </a:pPr>
            <a:r>
              <a:rPr lang="it-IT" sz="2000" dirty="0">
                <a:solidFill>
                  <a:srgbClr val="FF0000"/>
                </a:solidFill>
              </a:rPr>
              <a:t> A)La salvaguardia del patrimonio sociale; B) L’efficacia e l’efficienza delle attività operative</a:t>
            </a:r>
          </a:p>
        </p:txBody>
      </p:sp>
      <p:sp>
        <p:nvSpPr>
          <p:cNvPr id="3" name="CasellaDiTesto 2"/>
          <p:cNvSpPr txBox="1"/>
          <p:nvPr/>
        </p:nvSpPr>
        <p:spPr>
          <a:xfrm>
            <a:off x="1905000" y="838201"/>
            <a:ext cx="8077200" cy="646331"/>
          </a:xfrm>
          <a:prstGeom prst="rect">
            <a:avLst/>
          </a:prstGeom>
          <a:solidFill>
            <a:schemeClr val="bg1"/>
          </a:solidFill>
        </p:spPr>
        <p:txBody>
          <a:bodyPr wrap="square" rtlCol="0">
            <a:spAutoFit/>
          </a:bodyPr>
          <a:lstStyle/>
          <a:p>
            <a:pPr marL="108000" marR="5080" indent="-2307590">
              <a:spcBef>
                <a:spcPts val="100"/>
              </a:spcBef>
            </a:pPr>
            <a:r>
              <a:rPr lang="it-IT" b="1" i="1" spc="-5" dirty="0"/>
              <a:t>OBBLIGO DA PARTE DEL REVISORE DI ANALIZZARE IL SISTEMA DI CONTROLLO INTERNO «SCI»</a:t>
            </a:r>
          </a:p>
        </p:txBody>
      </p:sp>
    </p:spTree>
    <p:extLst>
      <p:ext uri="{BB962C8B-B14F-4D97-AF65-F5344CB8AC3E}">
        <p14:creationId xmlns:p14="http://schemas.microsoft.com/office/powerpoint/2010/main" val="26453204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812053" y="1375061"/>
            <a:ext cx="8077200" cy="3159839"/>
          </a:xfrm>
          <a:prstGeom prst="rect">
            <a:avLst/>
          </a:prstGeom>
          <a:solidFill>
            <a:schemeClr val="bg1"/>
          </a:solidFill>
        </p:spPr>
        <p:txBody>
          <a:bodyPr wrap="square" rtlCol="0">
            <a:spAutoFit/>
          </a:bodyPr>
          <a:lstStyle/>
          <a:p>
            <a:pPr marL="108000" marR="5080" indent="-2307590">
              <a:spcBef>
                <a:spcPts val="100"/>
              </a:spcBef>
            </a:pPr>
            <a:r>
              <a:rPr lang="it-IT" sz="1400" dirty="0"/>
              <a:t>La valutazione della capacità dell’impresa di continuare ad operare come un’entità in funzionamento effettuata dalla direzione </a:t>
            </a:r>
            <a:r>
              <a:rPr lang="it-IT" sz="1400" dirty="0">
                <a:solidFill>
                  <a:srgbClr val="FF0000"/>
                </a:solidFill>
              </a:rPr>
              <a:t>comporta una valutazione, in un dato momento, sull’esito futuro di eventi o circostanze per loro natura incerti</a:t>
            </a:r>
            <a:r>
              <a:rPr lang="it-IT" sz="1400" dirty="0"/>
              <a:t>. Ai fini di tale valutazione rilevano:</a:t>
            </a:r>
          </a:p>
          <a:p>
            <a:pPr marL="108000" marR="5080" indent="-2307590">
              <a:spcBef>
                <a:spcPts val="100"/>
              </a:spcBef>
            </a:pPr>
            <a:endParaRPr lang="it-IT" sz="1400" dirty="0"/>
          </a:p>
          <a:p>
            <a:pPr marL="108000" marR="5080" indent="-2307590">
              <a:spcBef>
                <a:spcPts val="100"/>
              </a:spcBef>
            </a:pPr>
            <a:r>
              <a:rPr lang="it-IT" sz="2800" dirty="0"/>
              <a:t> le dimensioni e la complessità dell’impresa, la natura e le circostanze della sua attività e </a:t>
            </a:r>
            <a:r>
              <a:rPr lang="it-IT" sz="2800" dirty="0">
                <a:solidFill>
                  <a:srgbClr val="FF0000"/>
                </a:solidFill>
              </a:rPr>
              <a:t>la misura in cui è</a:t>
            </a:r>
          </a:p>
          <a:p>
            <a:pPr marL="108000" marR="5080" indent="-2307590">
              <a:spcBef>
                <a:spcPts val="100"/>
              </a:spcBef>
            </a:pPr>
            <a:r>
              <a:rPr lang="it-IT" sz="2800" dirty="0">
                <a:solidFill>
                  <a:srgbClr val="FF0000"/>
                </a:solidFill>
              </a:rPr>
              <a:t>soggetta all’influenza di fattori esterni,</a:t>
            </a:r>
            <a:r>
              <a:rPr lang="it-IT" sz="2800" dirty="0"/>
              <a:t> sono elementi che influiscono sulla valutazione circa l’esito di eventi</a:t>
            </a:r>
          </a:p>
          <a:p>
            <a:pPr marL="108000" marR="5080" indent="-2307590">
              <a:spcBef>
                <a:spcPts val="100"/>
              </a:spcBef>
            </a:pPr>
            <a:r>
              <a:rPr lang="it-IT" sz="2800" dirty="0"/>
              <a:t>o circostanze;</a:t>
            </a:r>
            <a:endParaRPr lang="it-IT" sz="2800" b="1" i="1" spc="-5" dirty="0"/>
          </a:p>
        </p:txBody>
      </p:sp>
      <p:sp>
        <p:nvSpPr>
          <p:cNvPr id="3" name="CasellaDiTesto 2"/>
          <p:cNvSpPr txBox="1"/>
          <p:nvPr/>
        </p:nvSpPr>
        <p:spPr>
          <a:xfrm>
            <a:off x="1905000" y="802513"/>
            <a:ext cx="8077200" cy="461665"/>
          </a:xfrm>
          <a:prstGeom prst="rect">
            <a:avLst/>
          </a:prstGeom>
          <a:solidFill>
            <a:schemeClr val="bg1"/>
          </a:solidFill>
        </p:spPr>
        <p:txBody>
          <a:bodyPr wrap="square" rtlCol="0">
            <a:spAutoFit/>
          </a:bodyPr>
          <a:lstStyle/>
          <a:p>
            <a:pPr marL="108000" marR="5080" indent="-2307590">
              <a:spcBef>
                <a:spcPts val="100"/>
              </a:spcBef>
            </a:pPr>
            <a:r>
              <a:rPr lang="it-IT" sz="2400" b="1" i="1" spc="-5" dirty="0"/>
              <a:t>ISA 570: LA CONTINUITA’ AZIENDALE</a:t>
            </a:r>
          </a:p>
        </p:txBody>
      </p:sp>
      <p:sp>
        <p:nvSpPr>
          <p:cNvPr id="4" name="CasellaDiTesto 3"/>
          <p:cNvSpPr txBox="1"/>
          <p:nvPr/>
        </p:nvSpPr>
        <p:spPr>
          <a:xfrm>
            <a:off x="1812053" y="4572001"/>
            <a:ext cx="8077200" cy="1384995"/>
          </a:xfrm>
          <a:prstGeom prst="rect">
            <a:avLst/>
          </a:prstGeom>
          <a:solidFill>
            <a:schemeClr val="bg1"/>
          </a:solidFill>
        </p:spPr>
        <p:txBody>
          <a:bodyPr wrap="square" rtlCol="0">
            <a:spAutoFit/>
          </a:bodyPr>
          <a:lstStyle/>
          <a:p>
            <a:pPr marL="108000" marR="5080" indent="-2307590">
              <a:spcBef>
                <a:spcPts val="100"/>
              </a:spcBef>
            </a:pPr>
            <a:r>
              <a:rPr lang="it-IT" sz="2800" b="1" i="1" spc="-5" dirty="0">
                <a:solidFill>
                  <a:schemeClr val="tx2"/>
                </a:solidFill>
              </a:rPr>
              <a:t>QUI IL BILANCIO NON CI «AZZECCA NULLA ANZI E’ FUORVIANTE PERCHE’ RIFERITO UNICAMENTE AD EVENTI PASSATI</a:t>
            </a:r>
          </a:p>
        </p:txBody>
      </p:sp>
    </p:spTree>
    <p:extLst>
      <p:ext uri="{BB962C8B-B14F-4D97-AF65-F5344CB8AC3E}">
        <p14:creationId xmlns:p14="http://schemas.microsoft.com/office/powerpoint/2010/main" val="10160814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752600" y="1143001"/>
            <a:ext cx="8077200" cy="646331"/>
          </a:xfrm>
          <a:prstGeom prst="rect">
            <a:avLst/>
          </a:prstGeom>
          <a:solidFill>
            <a:schemeClr val="bg1"/>
          </a:solidFill>
        </p:spPr>
        <p:txBody>
          <a:bodyPr wrap="square" rtlCol="0">
            <a:spAutoFit/>
          </a:bodyPr>
          <a:lstStyle/>
          <a:p>
            <a:pPr marL="108000" marR="5080" indent="-2307590">
              <a:spcBef>
                <a:spcPts val="100"/>
              </a:spcBef>
            </a:pPr>
            <a:r>
              <a:rPr lang="it-IT" b="1" i="1" spc="-5" dirty="0"/>
              <a:t>UN SISTEMA INFORMATIVO ADEGUATO PER PREVENIRE LA PERDITA DI CONTINUITA’ AZIENDALE DEVE AVERE AL SUO INTERNO:</a:t>
            </a:r>
          </a:p>
        </p:txBody>
      </p:sp>
      <p:sp>
        <p:nvSpPr>
          <p:cNvPr id="3" name="CasellaDiTesto 2"/>
          <p:cNvSpPr txBox="1"/>
          <p:nvPr/>
        </p:nvSpPr>
        <p:spPr>
          <a:xfrm>
            <a:off x="1752600" y="1879990"/>
            <a:ext cx="8077200" cy="369332"/>
          </a:xfrm>
          <a:prstGeom prst="rect">
            <a:avLst/>
          </a:prstGeom>
          <a:solidFill>
            <a:schemeClr val="bg1"/>
          </a:solidFill>
        </p:spPr>
        <p:txBody>
          <a:bodyPr wrap="square" rtlCol="0">
            <a:spAutoFit/>
          </a:bodyPr>
          <a:lstStyle/>
          <a:p>
            <a:pPr marL="108000" marR="5080" indent="-2307590">
              <a:spcBef>
                <a:spcPts val="100"/>
              </a:spcBef>
            </a:pPr>
            <a:r>
              <a:rPr lang="it-IT" b="1" i="1" spc="-5" dirty="0"/>
              <a:t>- ANALISI DI SCENARIO E PROCEDURA DI REVISIONE E AGGIORNAMENTO </a:t>
            </a:r>
          </a:p>
        </p:txBody>
      </p:sp>
      <p:sp>
        <p:nvSpPr>
          <p:cNvPr id="4" name="CasellaDiTesto 3"/>
          <p:cNvSpPr txBox="1"/>
          <p:nvPr/>
        </p:nvSpPr>
        <p:spPr>
          <a:xfrm>
            <a:off x="1772278" y="2324043"/>
            <a:ext cx="8077200" cy="369332"/>
          </a:xfrm>
          <a:prstGeom prst="rect">
            <a:avLst/>
          </a:prstGeom>
          <a:solidFill>
            <a:schemeClr val="bg1"/>
          </a:solidFill>
        </p:spPr>
        <p:txBody>
          <a:bodyPr wrap="square" rtlCol="0">
            <a:spAutoFit/>
          </a:bodyPr>
          <a:lstStyle/>
          <a:p>
            <a:pPr marL="108000" marR="5080" indent="-2307590">
              <a:spcBef>
                <a:spcPts val="100"/>
              </a:spcBef>
            </a:pPr>
            <a:r>
              <a:rPr lang="it-IT" b="1" i="1" spc="-5" dirty="0"/>
              <a:t>- ANALISI S.W.O.T E PROCEDURA DI REVISIONE E AGGIORNAMENTO </a:t>
            </a:r>
          </a:p>
        </p:txBody>
      </p:sp>
      <p:sp>
        <p:nvSpPr>
          <p:cNvPr id="5" name="CasellaDiTesto 4"/>
          <p:cNvSpPr txBox="1"/>
          <p:nvPr/>
        </p:nvSpPr>
        <p:spPr>
          <a:xfrm>
            <a:off x="1752600" y="2725671"/>
            <a:ext cx="8077200" cy="646331"/>
          </a:xfrm>
          <a:prstGeom prst="rect">
            <a:avLst/>
          </a:prstGeom>
          <a:solidFill>
            <a:schemeClr val="bg1"/>
          </a:solidFill>
        </p:spPr>
        <p:txBody>
          <a:bodyPr wrap="square" rtlCol="0">
            <a:spAutoFit/>
          </a:bodyPr>
          <a:lstStyle/>
          <a:p>
            <a:pPr marL="108000" marR="5080" indent="-2307590">
              <a:spcBef>
                <a:spcPts val="100"/>
              </a:spcBef>
            </a:pPr>
            <a:r>
              <a:rPr lang="it-IT" b="1" i="1" spc="-5" dirty="0"/>
              <a:t>- PROGRAMMAZIONE STRATEGICA CON DECLINAZIONE DEGLI OBIETTIVI DI BREVE E DI LUNGO PERIODO</a:t>
            </a:r>
          </a:p>
        </p:txBody>
      </p:sp>
      <p:sp>
        <p:nvSpPr>
          <p:cNvPr id="6" name="CasellaDiTesto 5"/>
          <p:cNvSpPr txBox="1"/>
          <p:nvPr/>
        </p:nvSpPr>
        <p:spPr>
          <a:xfrm>
            <a:off x="1752600" y="4724401"/>
            <a:ext cx="8077200" cy="646331"/>
          </a:xfrm>
          <a:prstGeom prst="rect">
            <a:avLst/>
          </a:prstGeom>
          <a:solidFill>
            <a:schemeClr val="bg1"/>
          </a:solidFill>
        </p:spPr>
        <p:txBody>
          <a:bodyPr wrap="square" rtlCol="0">
            <a:spAutoFit/>
          </a:bodyPr>
          <a:lstStyle/>
          <a:p>
            <a:pPr marL="108000" marR="5080" indent="-2307590">
              <a:spcBef>
                <a:spcPts val="100"/>
              </a:spcBef>
            </a:pPr>
            <a:r>
              <a:rPr lang="it-IT" b="1" i="1" spc="-5" dirty="0"/>
              <a:t>- PROCEDURA DI FEDD BACK E FEED FORWARD PER IL RITARAMENTO DELLE AZIONI E DEGLI OBIETTIVI</a:t>
            </a:r>
          </a:p>
        </p:txBody>
      </p:sp>
      <p:sp>
        <p:nvSpPr>
          <p:cNvPr id="8" name="CasellaDiTesto 7"/>
          <p:cNvSpPr txBox="1"/>
          <p:nvPr/>
        </p:nvSpPr>
        <p:spPr>
          <a:xfrm>
            <a:off x="1752600" y="3404297"/>
            <a:ext cx="8077200" cy="646331"/>
          </a:xfrm>
          <a:prstGeom prst="rect">
            <a:avLst/>
          </a:prstGeom>
          <a:solidFill>
            <a:schemeClr val="bg1"/>
          </a:solidFill>
        </p:spPr>
        <p:txBody>
          <a:bodyPr wrap="square" rtlCol="0">
            <a:spAutoFit/>
          </a:bodyPr>
          <a:lstStyle/>
          <a:p>
            <a:pPr marL="108000" marR="5080" indent="-2307590">
              <a:spcBef>
                <a:spcPts val="100"/>
              </a:spcBef>
            </a:pPr>
            <a:r>
              <a:rPr lang="it-IT" b="1" i="1" spc="-5" dirty="0"/>
              <a:t>- MAPPA STRATEGICA CON INDICAZIONI DELLE AZIONI, COMPATIBILI CON L S.W.O.T., NECESSARIE PER RAGGIUNGERE</a:t>
            </a:r>
          </a:p>
        </p:txBody>
      </p:sp>
      <p:sp>
        <p:nvSpPr>
          <p:cNvPr id="9" name="CasellaDiTesto 8"/>
          <p:cNvSpPr txBox="1"/>
          <p:nvPr/>
        </p:nvSpPr>
        <p:spPr>
          <a:xfrm>
            <a:off x="1752600" y="4013364"/>
            <a:ext cx="8077200" cy="646331"/>
          </a:xfrm>
          <a:prstGeom prst="rect">
            <a:avLst/>
          </a:prstGeom>
          <a:solidFill>
            <a:schemeClr val="bg1"/>
          </a:solidFill>
        </p:spPr>
        <p:txBody>
          <a:bodyPr wrap="square" rtlCol="0">
            <a:spAutoFit/>
          </a:bodyPr>
          <a:lstStyle/>
          <a:p>
            <a:pPr marL="108000" marR="5080" indent="-2307590">
              <a:spcBef>
                <a:spcPts val="100"/>
              </a:spcBef>
            </a:pPr>
            <a:r>
              <a:rPr lang="it-IT" b="1" i="1" spc="-5" dirty="0"/>
              <a:t>- PROGRAMMAZIONE STRATEGICA CON DECLINAZIONE DEGLI OBIETTIVI DI BREVE E DI LUNGO PERIODO</a:t>
            </a:r>
          </a:p>
        </p:txBody>
      </p:sp>
      <p:sp>
        <p:nvSpPr>
          <p:cNvPr id="10" name="CasellaDiTesto 9"/>
          <p:cNvSpPr txBox="1"/>
          <p:nvPr/>
        </p:nvSpPr>
        <p:spPr>
          <a:xfrm>
            <a:off x="1676400" y="5393395"/>
            <a:ext cx="8077200" cy="646331"/>
          </a:xfrm>
          <a:prstGeom prst="rect">
            <a:avLst/>
          </a:prstGeom>
          <a:solidFill>
            <a:schemeClr val="bg1"/>
          </a:solidFill>
        </p:spPr>
        <p:txBody>
          <a:bodyPr wrap="square" rtlCol="0">
            <a:spAutoFit/>
          </a:bodyPr>
          <a:lstStyle/>
          <a:p>
            <a:pPr marL="108000" marR="5080" indent="-2307590">
              <a:spcBef>
                <a:spcPts val="100"/>
              </a:spcBef>
            </a:pPr>
            <a:r>
              <a:rPr lang="it-IT" b="1" i="1" spc="-5" dirty="0"/>
              <a:t>- SISTEMA DI INDICATORI (KPI) IDONEO A MISURARE LA CAPACITA’ DELL’AZIENDA DI RAGGIUNGERE I PROPRI OBIETTIVI</a:t>
            </a:r>
          </a:p>
        </p:txBody>
      </p:sp>
    </p:spTree>
    <p:extLst>
      <p:ext uri="{BB962C8B-B14F-4D97-AF65-F5344CB8AC3E}">
        <p14:creationId xmlns:p14="http://schemas.microsoft.com/office/powerpoint/2010/main" val="38064887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828800" y="990601"/>
            <a:ext cx="8077200" cy="4962897"/>
          </a:xfrm>
          <a:prstGeom prst="rect">
            <a:avLst/>
          </a:prstGeom>
          <a:solidFill>
            <a:schemeClr val="bg1"/>
          </a:solidFill>
        </p:spPr>
        <p:txBody>
          <a:bodyPr wrap="square" rtlCol="0">
            <a:spAutoFit/>
          </a:bodyPr>
          <a:lstStyle/>
          <a:p>
            <a:pPr marL="108000" marR="5080" indent="-2307590">
              <a:spcBef>
                <a:spcPts val="100"/>
              </a:spcBef>
            </a:pPr>
            <a:r>
              <a:rPr lang="it-IT" b="1" i="1" spc="-5" dirty="0"/>
              <a:t>ATTENZIONE:</a:t>
            </a:r>
          </a:p>
          <a:p>
            <a:pPr marL="108000" marR="5080" indent="-2307590">
              <a:spcBef>
                <a:spcPts val="100"/>
              </a:spcBef>
            </a:pPr>
            <a:endParaRPr lang="it-IT" sz="1600" b="1" i="1" spc="-5" dirty="0"/>
          </a:p>
          <a:p>
            <a:pPr marL="108000" marR="5080" indent="-2307590">
              <a:spcBef>
                <a:spcPts val="100"/>
              </a:spcBef>
            </a:pPr>
            <a:r>
              <a:rPr lang="it-IT" sz="2800" b="1" i="1" spc="-5" dirty="0">
                <a:solidFill>
                  <a:schemeClr val="accent2"/>
                </a:solidFill>
              </a:rPr>
              <a:t>SE IL REVISORE ACCETTA LA NOMINA E NON SI PREOCCUPA DELL’ADEGUATEZZA DEL SISTEMA INFORMATIVO (ISA, ISA 570 E ART. 2086), ANCHE FACESSE LA SEGNALAZIONE, NEL CASO DI CRISI, SAREBBE COMUNQUE CORREO, PERCHE’ CON IL SISTEMA INFORMATIVO ADEGUATO NON SI SAREBBE PERSA LA CONTINUITA’ AZIENDALE.</a:t>
            </a:r>
          </a:p>
          <a:p>
            <a:pPr marL="108000" marR="5080" indent="-2307590">
              <a:spcBef>
                <a:spcPts val="100"/>
              </a:spcBef>
            </a:pPr>
            <a:r>
              <a:rPr lang="it-IT" sz="2800" b="1" i="1" spc="-5" dirty="0">
                <a:solidFill>
                  <a:schemeClr val="accent2"/>
                </a:solidFill>
              </a:rPr>
              <a:t>CIRCOSTANZA AGGRAVATA DALL’AVERE UNA DILIGENZA SUPERIORE A QUELLA DEGLI AMMINISTRATORI</a:t>
            </a:r>
          </a:p>
        </p:txBody>
      </p:sp>
    </p:spTree>
    <p:extLst>
      <p:ext uri="{BB962C8B-B14F-4D97-AF65-F5344CB8AC3E}">
        <p14:creationId xmlns:p14="http://schemas.microsoft.com/office/powerpoint/2010/main" val="32386299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828800" y="990601"/>
            <a:ext cx="8077200" cy="3790781"/>
          </a:xfrm>
          <a:prstGeom prst="rect">
            <a:avLst/>
          </a:prstGeom>
          <a:solidFill>
            <a:schemeClr val="bg1"/>
          </a:solidFill>
        </p:spPr>
        <p:txBody>
          <a:bodyPr wrap="square" rtlCol="0">
            <a:spAutoFit/>
          </a:bodyPr>
          <a:lstStyle/>
          <a:p>
            <a:pPr marL="108000" marR="5080" indent="-2307590">
              <a:spcBef>
                <a:spcPts val="100"/>
              </a:spcBef>
            </a:pPr>
            <a:r>
              <a:rPr lang="it-IT" b="1" i="1" spc="-5" dirty="0"/>
              <a:t>IN UN’AZIENDA CHE PUR AVENDO IN BILANCIO EQUILIBRIO ECONOMICO ED EQUILIBRIO FINANZIARIO’, CIOE’ UN’AZIENDA CHE SECONDO L’ANALISI PER INDICI E SECONDO GLI INDICI DI PROSSIMA EMANAZIONE DA PARTE DEL CNDC E’ SANA MA CHE PRESENTA:</a:t>
            </a:r>
            <a:endParaRPr lang="it-IT" sz="1600" b="1" i="1" spc="-5" dirty="0"/>
          </a:p>
          <a:p>
            <a:pPr marL="108000" marR="5080" indent="-2307590">
              <a:spcBef>
                <a:spcPts val="100"/>
              </a:spcBef>
            </a:pPr>
            <a:endParaRPr lang="it-IT" sz="1600" b="1" i="1" spc="-5" dirty="0"/>
          </a:p>
          <a:p>
            <a:pPr marL="108000" marR="5080" indent="-2307590">
              <a:spcBef>
                <a:spcPts val="100"/>
              </a:spcBef>
            </a:pPr>
            <a:r>
              <a:rPr lang="it-IT" sz="1600" b="1" i="1" spc="-5" dirty="0"/>
              <a:t>ASSENZA DI OBIETTIVI;</a:t>
            </a:r>
          </a:p>
          <a:p>
            <a:pPr marL="108000" marR="5080" indent="-2307590">
              <a:spcBef>
                <a:spcPts val="100"/>
              </a:spcBef>
            </a:pPr>
            <a:r>
              <a:rPr lang="it-IT" sz="1600" b="1" i="1" spc="-5" dirty="0"/>
              <a:t>ASSENZA DI ANALISI DI SCENARIO;</a:t>
            </a:r>
          </a:p>
          <a:p>
            <a:pPr marL="108000" marR="5080" indent="-2307590">
              <a:spcBef>
                <a:spcPts val="100"/>
              </a:spcBef>
            </a:pPr>
            <a:r>
              <a:rPr lang="it-IT" sz="1600" b="1" i="1" spc="-5" dirty="0"/>
              <a:t>ASSENZA DI INNOVAZIONE;</a:t>
            </a:r>
          </a:p>
          <a:p>
            <a:pPr marL="108000" marR="5080" indent="-2307590">
              <a:spcBef>
                <a:spcPts val="100"/>
              </a:spcBef>
            </a:pPr>
            <a:r>
              <a:rPr lang="it-IT" sz="1600" b="1" i="1" spc="-5" dirty="0"/>
              <a:t>PRODOTTI IN FASE DI MATURITA’;</a:t>
            </a:r>
          </a:p>
          <a:p>
            <a:pPr marL="108000" marR="5080" indent="-2307590">
              <a:spcBef>
                <a:spcPts val="100"/>
              </a:spcBef>
            </a:pPr>
            <a:r>
              <a:rPr lang="it-IT" sz="1600" b="1" i="1" spc="-5" dirty="0"/>
              <a:t>CLIMA AZIENDALE OSTILE;</a:t>
            </a:r>
          </a:p>
          <a:p>
            <a:pPr marL="108000" marR="5080" indent="-2307590">
              <a:spcBef>
                <a:spcPts val="100"/>
              </a:spcBef>
            </a:pPr>
            <a:r>
              <a:rPr lang="it-IT" sz="1600" b="1" i="1" spc="-5" dirty="0"/>
              <a:t>ASSENZA DI FORMAZIONE;</a:t>
            </a:r>
          </a:p>
          <a:p>
            <a:pPr marL="108000" marR="5080" indent="-2307590">
              <a:spcBef>
                <a:spcPts val="100"/>
              </a:spcBef>
            </a:pPr>
            <a:r>
              <a:rPr lang="it-IT" sz="1600" b="1" i="1" spc="-5" dirty="0"/>
              <a:t>CUSTUMER SATISFATION NON RILEVATA;</a:t>
            </a:r>
          </a:p>
          <a:p>
            <a:pPr marL="108000" marR="5080" indent="-2307590">
              <a:spcBef>
                <a:spcPts val="100"/>
              </a:spcBef>
            </a:pPr>
            <a:r>
              <a:rPr lang="it-IT" sz="1600" b="1" i="1" spc="-5" dirty="0"/>
              <a:t>ASSENZA DI ATTIVITA’ DI WEB MARKETING;</a:t>
            </a:r>
          </a:p>
          <a:p>
            <a:pPr marL="108000" marR="5080" indent="-2307590">
              <a:spcBef>
                <a:spcPts val="100"/>
              </a:spcBef>
            </a:pPr>
            <a:endParaRPr lang="it-IT" sz="1600" b="1" i="1" spc="-5" dirty="0"/>
          </a:p>
        </p:txBody>
      </p:sp>
      <p:sp>
        <p:nvSpPr>
          <p:cNvPr id="3" name="CasellaDiTesto 2"/>
          <p:cNvSpPr txBox="1"/>
          <p:nvPr/>
        </p:nvSpPr>
        <p:spPr>
          <a:xfrm>
            <a:off x="1828800" y="4781382"/>
            <a:ext cx="8077200" cy="843821"/>
          </a:xfrm>
          <a:prstGeom prst="rect">
            <a:avLst/>
          </a:prstGeom>
          <a:solidFill>
            <a:schemeClr val="bg1"/>
          </a:solidFill>
        </p:spPr>
        <p:txBody>
          <a:bodyPr wrap="square" rtlCol="0">
            <a:spAutoFit/>
          </a:bodyPr>
          <a:lstStyle/>
          <a:p>
            <a:pPr marL="108000" marR="5080" indent="-2307590">
              <a:spcBef>
                <a:spcPts val="100"/>
              </a:spcBef>
            </a:pPr>
            <a:r>
              <a:rPr lang="it-IT" sz="3200" b="1" i="1" spc="-5" dirty="0">
                <a:solidFill>
                  <a:schemeClr val="accent6"/>
                </a:solidFill>
              </a:rPr>
              <a:t>IL REVISORE HA L’OBBLIGO DI SEGNALAZIONE?</a:t>
            </a:r>
            <a:endParaRPr lang="it-IT" sz="2800" b="1" i="1" spc="-5" dirty="0">
              <a:solidFill>
                <a:schemeClr val="accent6"/>
              </a:solidFill>
            </a:endParaRPr>
          </a:p>
          <a:p>
            <a:pPr marL="108000" marR="5080" indent="-2307590">
              <a:spcBef>
                <a:spcPts val="100"/>
              </a:spcBef>
            </a:pPr>
            <a:endParaRPr lang="it-IT" sz="1600" b="1" i="1" spc="-5" dirty="0"/>
          </a:p>
        </p:txBody>
      </p:sp>
    </p:spTree>
    <p:extLst>
      <p:ext uri="{BB962C8B-B14F-4D97-AF65-F5344CB8AC3E}">
        <p14:creationId xmlns:p14="http://schemas.microsoft.com/office/powerpoint/2010/main" val="12495705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828800" y="1143000"/>
            <a:ext cx="8077200" cy="4329390"/>
          </a:xfrm>
          <a:prstGeom prst="rect">
            <a:avLst/>
          </a:prstGeom>
          <a:solidFill>
            <a:schemeClr val="bg1"/>
          </a:solidFill>
        </p:spPr>
        <p:txBody>
          <a:bodyPr wrap="square" rtlCol="0">
            <a:spAutoFit/>
          </a:bodyPr>
          <a:lstStyle/>
          <a:p>
            <a:pPr marL="108000" marR="5080" indent="-2307590">
              <a:spcBef>
                <a:spcPts val="100"/>
              </a:spcBef>
            </a:pPr>
            <a:endParaRPr lang="it-IT" b="1" i="1" spc="-5" dirty="0"/>
          </a:p>
          <a:p>
            <a:pPr marL="108000" marR="5080" indent="-2307590">
              <a:spcBef>
                <a:spcPts val="100"/>
              </a:spcBef>
            </a:pPr>
            <a:r>
              <a:rPr lang="it-IT" b="1" i="1" spc="-5" dirty="0"/>
              <a:t>IL PROBLEMA DEI PROBELMI E’:</a:t>
            </a:r>
          </a:p>
          <a:p>
            <a:pPr marL="108000" marR="5080" indent="-2307590">
              <a:spcBef>
                <a:spcPts val="100"/>
              </a:spcBef>
            </a:pPr>
            <a:endParaRPr lang="it-IT" b="1" i="1" spc="-5" dirty="0"/>
          </a:p>
          <a:p>
            <a:pPr marL="108000" marR="5080" indent="-2307590">
              <a:spcBef>
                <a:spcPts val="100"/>
              </a:spcBef>
            </a:pPr>
            <a:endParaRPr lang="it-IT" b="1" i="1" spc="-5" dirty="0"/>
          </a:p>
          <a:p>
            <a:pPr marL="108000" marR="5080" indent="-2307590">
              <a:spcBef>
                <a:spcPts val="100"/>
              </a:spcBef>
            </a:pPr>
            <a:r>
              <a:rPr lang="it-IT" sz="4000" b="1" i="1" spc="-5" dirty="0">
                <a:solidFill>
                  <a:schemeClr val="accent2"/>
                </a:solidFill>
              </a:rPr>
              <a:t>QUALE E’ L’ESATTO MOMENTO IN CUI SORGE L’OBBLIGO DI ALLERTARE PER EVITARE LA RESPONSABILITA’ CIVILE, PENALE E SOLIDALE PER I REVISORI E GLI AMMINISTRATORI?</a:t>
            </a:r>
          </a:p>
        </p:txBody>
      </p:sp>
    </p:spTree>
    <p:extLst>
      <p:ext uri="{BB962C8B-B14F-4D97-AF65-F5344CB8AC3E}">
        <p14:creationId xmlns:p14="http://schemas.microsoft.com/office/powerpoint/2010/main" val="5567228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https://mail.google.com/mail/u/0?ui=2&amp;ik=38b9e16d24&amp;attid=0.1.3&amp;permmsgid=msg-f:1626622527744267024&amp;th=1692ec921dd85310&amp;view=fimg&amp;sz=s0-l75-ft&amp;attbid=ANGjdJ_7PY2TZUNwGUo7sym14NvdvwK9AqDUt9BDTf7Jd9AqjsZWT9LrvKRkblpfXiN6HKN5l7AE6_fvBAg_MXYQN00-FsvbxOMxy6u14mDU542gzPFrDWzONMk3Fuc&amp;disp=emb&amp;realattid=6ab2e8df-bf9c-4fd5-9e3f-14aba217c6fa"/>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685800"/>
            <a:ext cx="9067800" cy="5486400"/>
          </a:xfrm>
          <a:prstGeom prst="rect">
            <a:avLst/>
          </a:prstGeom>
        </p:spPr>
      </p:pic>
      <p:cxnSp>
        <p:nvCxnSpPr>
          <p:cNvPr id="9" name="Connettore diritto 8"/>
          <p:cNvCxnSpPr/>
          <p:nvPr/>
        </p:nvCxnSpPr>
        <p:spPr>
          <a:xfrm>
            <a:off x="5029200" y="1676400"/>
            <a:ext cx="0" cy="373380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1" name="Connettore 2 10"/>
          <p:cNvCxnSpPr/>
          <p:nvPr/>
        </p:nvCxnSpPr>
        <p:spPr>
          <a:xfrm flipH="1">
            <a:off x="4572002" y="3733800"/>
            <a:ext cx="390525" cy="6096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flipH="1">
            <a:off x="6322298" y="1759299"/>
            <a:ext cx="535703" cy="35197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ttore diritto 13"/>
          <p:cNvCxnSpPr/>
          <p:nvPr/>
        </p:nvCxnSpPr>
        <p:spPr>
          <a:xfrm>
            <a:off x="6248400" y="1676400"/>
            <a:ext cx="0" cy="3733800"/>
          </a:xfrm>
          <a:prstGeom prst="line">
            <a:avLst/>
          </a:prstGeom>
          <a:ln/>
        </p:spPr>
        <p:style>
          <a:lnRef idx="3">
            <a:schemeClr val="accent2"/>
          </a:lnRef>
          <a:fillRef idx="0">
            <a:schemeClr val="accent2"/>
          </a:fillRef>
          <a:effectRef idx="2">
            <a:schemeClr val="accent2"/>
          </a:effectRef>
          <a:fontRef idx="minor">
            <a:schemeClr val="tx1"/>
          </a:fontRef>
        </p:style>
      </p:cxnSp>
      <p:sp>
        <p:nvSpPr>
          <p:cNvPr id="15" name="CasellaDiTesto 14"/>
          <p:cNvSpPr txBox="1"/>
          <p:nvPr/>
        </p:nvSpPr>
        <p:spPr>
          <a:xfrm>
            <a:off x="6554876" y="1244042"/>
            <a:ext cx="1981200" cy="461665"/>
          </a:xfrm>
          <a:prstGeom prst="rect">
            <a:avLst/>
          </a:prstGeom>
          <a:solidFill>
            <a:srgbClr val="FFFF00"/>
          </a:solidFill>
        </p:spPr>
        <p:txBody>
          <a:bodyPr wrap="square" rtlCol="0">
            <a:spAutoFit/>
          </a:bodyPr>
          <a:lstStyle/>
          <a:p>
            <a:r>
              <a:rPr lang="it-IT" sz="1200" dirty="0"/>
              <a:t>ALLERTAMENTO DA ANALISI PER INDICI</a:t>
            </a:r>
          </a:p>
        </p:txBody>
      </p:sp>
      <p:cxnSp>
        <p:nvCxnSpPr>
          <p:cNvPr id="17" name="Connettore diritto 16"/>
          <p:cNvCxnSpPr/>
          <p:nvPr/>
        </p:nvCxnSpPr>
        <p:spPr>
          <a:xfrm>
            <a:off x="7315200" y="1676400"/>
            <a:ext cx="0" cy="373380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8" name="Connettore 2 17"/>
          <p:cNvCxnSpPr/>
          <p:nvPr/>
        </p:nvCxnSpPr>
        <p:spPr>
          <a:xfrm flipH="1">
            <a:off x="7381876" y="2971520"/>
            <a:ext cx="1085851" cy="14793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CasellaDiTesto 18"/>
          <p:cNvSpPr txBox="1"/>
          <p:nvPr/>
        </p:nvSpPr>
        <p:spPr>
          <a:xfrm>
            <a:off x="8289054" y="2456263"/>
            <a:ext cx="1981200" cy="461665"/>
          </a:xfrm>
          <a:prstGeom prst="rect">
            <a:avLst/>
          </a:prstGeom>
          <a:solidFill>
            <a:srgbClr val="FFFF00"/>
          </a:solidFill>
        </p:spPr>
        <p:txBody>
          <a:bodyPr wrap="square" rtlCol="0">
            <a:spAutoFit/>
          </a:bodyPr>
          <a:lstStyle/>
          <a:p>
            <a:r>
              <a:rPr lang="it-IT" sz="1200" dirty="0"/>
              <a:t>ALLERTAMENTO DA PARTE INPS E ADE</a:t>
            </a:r>
          </a:p>
        </p:txBody>
      </p:sp>
      <p:sp>
        <p:nvSpPr>
          <p:cNvPr id="23" name="CasellaDiTesto 22"/>
          <p:cNvSpPr txBox="1"/>
          <p:nvPr/>
        </p:nvSpPr>
        <p:spPr>
          <a:xfrm>
            <a:off x="2667001" y="4470402"/>
            <a:ext cx="2131925" cy="461665"/>
          </a:xfrm>
          <a:prstGeom prst="rect">
            <a:avLst/>
          </a:prstGeom>
          <a:solidFill>
            <a:srgbClr val="FFFF00"/>
          </a:solidFill>
        </p:spPr>
        <p:txBody>
          <a:bodyPr wrap="square" rtlCol="0">
            <a:spAutoFit/>
          </a:bodyPr>
          <a:lstStyle/>
          <a:p>
            <a:r>
              <a:rPr lang="it-IT" sz="1200" dirty="0"/>
              <a:t>ALLERTAMENTO DA AMMINISTRATORI E REVISORI</a:t>
            </a:r>
          </a:p>
        </p:txBody>
      </p:sp>
    </p:spTree>
    <p:extLst>
      <p:ext uri="{BB962C8B-B14F-4D97-AF65-F5344CB8AC3E}">
        <p14:creationId xmlns:p14="http://schemas.microsoft.com/office/powerpoint/2010/main" val="152157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grpId="1" nodeType="with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 calcmode="lin" valueType="num">
                                      <p:cBhvr additive="base">
                                        <p:cTn id="1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anim calcmode="lin" valueType="num">
                                      <p:cBhvr additive="base">
                                        <p:cTn id="21"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1" nodeType="clickEffect">
                                  <p:stCondLst>
                                    <p:cond delay="0"/>
                                  </p:stCondLst>
                                  <p:childTnLst>
                                    <p:set>
                                      <p:cBhvr>
                                        <p:cTn id="38" dur="1" fill="hold">
                                          <p:stCondLst>
                                            <p:cond delay="0"/>
                                          </p:stCondLst>
                                        </p:cTn>
                                        <p:tgtEl>
                                          <p:spTgt spid="15">
                                            <p:bg/>
                                          </p:spTgt>
                                        </p:tgtEl>
                                        <p:attrNameLst>
                                          <p:attrName>style.visibility</p:attrName>
                                        </p:attrNameLst>
                                      </p:cBhvr>
                                      <p:to>
                                        <p:strVal val="visible"/>
                                      </p:to>
                                    </p:set>
                                    <p:anim calcmode="lin" valueType="num">
                                      <p:cBhvr additive="base">
                                        <p:cTn id="39"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40" dur="500" fill="hold"/>
                                        <p:tgtEl>
                                          <p:spTgt spid="15">
                                            <p:bg/>
                                          </p:spTgt>
                                        </p:tgtEl>
                                        <p:attrNameLst>
                                          <p:attrName>ppt_y</p:attrName>
                                        </p:attrNameLst>
                                      </p:cBhvr>
                                      <p:tavLst>
                                        <p:tav tm="0">
                                          <p:val>
                                            <p:strVal val="1+#ppt_h/2"/>
                                          </p:val>
                                        </p:tav>
                                        <p:tav tm="100000">
                                          <p:val>
                                            <p:strVal val="#ppt_y"/>
                                          </p:val>
                                        </p:tav>
                                      </p:tavLst>
                                    </p:anim>
                                  </p:childTnLst>
                                </p:cTn>
                              </p:par>
                              <p:par>
                                <p:cTn id="41" presetID="2" presetClass="entr" presetSubtype="4" fill="hold" grpId="1" nodeType="withEffect">
                                  <p:stCondLst>
                                    <p:cond delay="0"/>
                                  </p:stCondLst>
                                  <p:childTnLst>
                                    <p:set>
                                      <p:cBhvr>
                                        <p:cTn id="42" dur="1" fill="hold">
                                          <p:stCondLst>
                                            <p:cond delay="0"/>
                                          </p:stCondLst>
                                        </p:cTn>
                                        <p:tgtEl>
                                          <p:spTgt spid="15">
                                            <p:txEl>
                                              <p:pRg st="0" end="0"/>
                                            </p:txEl>
                                          </p:spTgt>
                                        </p:tgtEl>
                                        <p:attrNameLst>
                                          <p:attrName>style.visibility</p:attrName>
                                        </p:attrNameLst>
                                      </p:cBhvr>
                                      <p:to>
                                        <p:strVal val="visible"/>
                                      </p:to>
                                    </p:set>
                                    <p:anim calcmode="lin" valueType="num">
                                      <p:cBhvr additive="base">
                                        <p:cTn id="4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5">
                                            <p:txEl>
                                              <p:pRg st="0" end="0"/>
                                            </p:txEl>
                                          </p:spTgt>
                                        </p:tgtEl>
                                        <p:attrNameLst>
                                          <p:attrName>style.visibility</p:attrName>
                                        </p:attrNameLst>
                                      </p:cBhvr>
                                      <p:to>
                                        <p:strVal val="visible"/>
                                      </p:to>
                                    </p:set>
                                    <p:anim calcmode="lin" valueType="num">
                                      <p:cBhvr additive="base">
                                        <p:cTn id="4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1" nodeType="clickEffect">
                                  <p:stCondLst>
                                    <p:cond delay="0"/>
                                  </p:stCondLst>
                                  <p:childTnLst>
                                    <p:set>
                                      <p:cBhvr>
                                        <p:cTn id="64" dur="1" fill="hold">
                                          <p:stCondLst>
                                            <p:cond delay="0"/>
                                          </p:stCondLst>
                                        </p:cTn>
                                        <p:tgtEl>
                                          <p:spTgt spid="19">
                                            <p:bg/>
                                          </p:spTgt>
                                        </p:tgtEl>
                                        <p:attrNameLst>
                                          <p:attrName>style.visibility</p:attrName>
                                        </p:attrNameLst>
                                      </p:cBhvr>
                                      <p:to>
                                        <p:strVal val="visible"/>
                                      </p:to>
                                    </p:set>
                                    <p:anim calcmode="lin" valueType="num">
                                      <p:cBhvr additive="base">
                                        <p:cTn id="65" dur="500" fill="hold"/>
                                        <p:tgtEl>
                                          <p:spTgt spid="19">
                                            <p:bg/>
                                          </p:spTgt>
                                        </p:tgtEl>
                                        <p:attrNameLst>
                                          <p:attrName>ppt_x</p:attrName>
                                        </p:attrNameLst>
                                      </p:cBhvr>
                                      <p:tavLst>
                                        <p:tav tm="0">
                                          <p:val>
                                            <p:strVal val="#ppt_x"/>
                                          </p:val>
                                        </p:tav>
                                        <p:tav tm="100000">
                                          <p:val>
                                            <p:strVal val="#ppt_x"/>
                                          </p:val>
                                        </p:tav>
                                      </p:tavLst>
                                    </p:anim>
                                    <p:anim calcmode="lin" valueType="num">
                                      <p:cBhvr additive="base">
                                        <p:cTn id="66" dur="500" fill="hold"/>
                                        <p:tgtEl>
                                          <p:spTgt spid="19">
                                            <p:bg/>
                                          </p:spTgt>
                                        </p:tgtEl>
                                        <p:attrNameLst>
                                          <p:attrName>ppt_y</p:attrName>
                                        </p:attrNameLst>
                                      </p:cBhvr>
                                      <p:tavLst>
                                        <p:tav tm="0">
                                          <p:val>
                                            <p:strVal val="1+#ppt_h/2"/>
                                          </p:val>
                                        </p:tav>
                                        <p:tav tm="100000">
                                          <p:val>
                                            <p:strVal val="#ppt_y"/>
                                          </p:val>
                                        </p:tav>
                                      </p:tavLst>
                                    </p:anim>
                                  </p:childTnLst>
                                </p:cTn>
                              </p:par>
                              <p:par>
                                <p:cTn id="67" presetID="2" presetClass="entr" presetSubtype="4" fill="hold" grpId="1" nodeType="withEffect">
                                  <p:stCondLst>
                                    <p:cond delay="0"/>
                                  </p:stCondLst>
                                  <p:childTnLst>
                                    <p:set>
                                      <p:cBhvr>
                                        <p:cTn id="68" dur="1" fill="hold">
                                          <p:stCondLst>
                                            <p:cond delay="0"/>
                                          </p:stCondLst>
                                        </p:cTn>
                                        <p:tgtEl>
                                          <p:spTgt spid="19">
                                            <p:txEl>
                                              <p:pRg st="0" end="0"/>
                                            </p:txEl>
                                          </p:spTgt>
                                        </p:tgtEl>
                                        <p:attrNameLst>
                                          <p:attrName>style.visibility</p:attrName>
                                        </p:attrNameLst>
                                      </p:cBhvr>
                                      <p:to>
                                        <p:strVal val="visible"/>
                                      </p:to>
                                    </p:set>
                                    <p:anim calcmode="lin" valueType="num">
                                      <p:cBhvr additive="base">
                                        <p:cTn id="69"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9">
                                            <p:txEl>
                                              <p:pRg st="0" end="0"/>
                                            </p:txEl>
                                          </p:spTgt>
                                        </p:tgtEl>
                                        <p:attrNameLst>
                                          <p:attrName>style.visibility</p:attrName>
                                        </p:attrNameLst>
                                      </p:cBhvr>
                                      <p:to>
                                        <p:strVal val="visible"/>
                                      </p:to>
                                    </p:set>
                                    <p:anim calcmode="lin" valueType="num">
                                      <p:cBhvr additive="base">
                                        <p:cTn id="7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allAtOnce"/>
      <p:bldP spid="15" grpId="1" build="allAtOnce" animBg="1"/>
      <p:bldP spid="19" grpId="0" uiExpand="1" build="allAtOnce"/>
      <p:bldP spid="19" grpId="1" build="allAtOnce" animBg="1"/>
      <p:bldP spid="23" grpId="0" uiExpand="1" build="allAtOnce"/>
      <p:bldP spid="23" grpId="1" uiExpand="1"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07569" y="332657"/>
            <a:ext cx="2743200" cy="1162050"/>
          </a:xfrm>
        </p:spPr>
        <p:txBody>
          <a:bodyPr>
            <a:normAutofit fontScale="90000"/>
          </a:bodyPr>
          <a:lstStyle/>
          <a:p>
            <a:pPr algn="ctr"/>
            <a:r>
              <a:rPr lang="it-IT" dirty="0" smtClean="0"/>
              <a:t/>
            </a:r>
            <a:br>
              <a:rPr lang="it-IT" dirty="0" smtClean="0"/>
            </a:br>
            <a:r>
              <a:rPr lang="it-IT" dirty="0" smtClean="0"/>
              <a:t/>
            </a:r>
            <a:br>
              <a:rPr lang="it-IT" dirty="0" smtClean="0"/>
            </a:br>
            <a:r>
              <a:rPr lang="it-IT" dirty="0" smtClean="0">
                <a:solidFill>
                  <a:schemeClr val="tx1"/>
                </a:solidFill>
              </a:rPr>
              <a:t>RELATORE:</a:t>
            </a:r>
            <a:endParaRPr lang="it-IT" dirty="0">
              <a:solidFill>
                <a:schemeClr val="tx1"/>
              </a:solidFill>
            </a:endParaRPr>
          </a:p>
        </p:txBody>
      </p:sp>
      <p:pic>
        <p:nvPicPr>
          <p:cNvPr id="5" name="Segnaposto contenuto 4" descr="brancozzi slide.jpg"/>
          <p:cNvPicPr>
            <a:picLocks noGrp="1" noChangeAspect="1"/>
          </p:cNvPicPr>
          <p:nvPr>
            <p:ph idx="1"/>
          </p:nvPr>
        </p:nvPicPr>
        <p:blipFill>
          <a:blip r:embed="rId2" cstate="print"/>
          <a:stretch>
            <a:fillRect/>
          </a:stretch>
        </p:blipFill>
        <p:spPr>
          <a:xfrm>
            <a:off x="6096004" y="1196753"/>
            <a:ext cx="3816423" cy="3816424"/>
          </a:xfrm>
          <a:prstGeom prst="rect">
            <a:avLst/>
          </a:prstGeom>
          <a:ln w="228600" cap="sq" cmpd="thickThin">
            <a:solidFill>
              <a:schemeClr val="accent1">
                <a:lumMod val="50000"/>
              </a:schemeClr>
            </a:solidFill>
            <a:prstDash val="solid"/>
            <a:miter lim="800000"/>
          </a:ln>
          <a:effectLst>
            <a:innerShdw blurRad="76200">
              <a:srgbClr val="000000"/>
            </a:innerShdw>
          </a:effectLst>
        </p:spPr>
      </p:pic>
      <p:sp>
        <p:nvSpPr>
          <p:cNvPr id="4" name="Segnaposto testo 3"/>
          <p:cNvSpPr>
            <a:spLocks noGrp="1"/>
          </p:cNvSpPr>
          <p:nvPr>
            <p:ph type="body" sz="half" idx="2"/>
          </p:nvPr>
        </p:nvSpPr>
        <p:spPr>
          <a:xfrm>
            <a:off x="2209800" y="1556793"/>
            <a:ext cx="3454152" cy="4691608"/>
          </a:xfrm>
        </p:spPr>
        <p:txBody>
          <a:bodyPr>
            <a:normAutofit lnSpcReduction="10000"/>
          </a:bodyPr>
          <a:lstStyle/>
          <a:p>
            <a:r>
              <a:rPr lang="it-IT" sz="1900" b="1" dirty="0">
                <a:solidFill>
                  <a:schemeClr val="accent2">
                    <a:lumMod val="50000"/>
                  </a:schemeClr>
                </a:solidFill>
                <a:latin typeface="Berlin Sans FB Demi" pitchFamily="34" charset="0"/>
              </a:rPr>
              <a:t>PROF. SIMONE BRANCOZZI</a:t>
            </a:r>
          </a:p>
          <a:p>
            <a:endParaRPr lang="it-IT" u="sng" dirty="0" smtClean="0"/>
          </a:p>
          <a:p>
            <a:r>
              <a:rPr lang="it-IT" u="sng" dirty="0" smtClean="0"/>
              <a:t>Laurea</a:t>
            </a:r>
            <a:r>
              <a:rPr lang="it-IT" dirty="0" smtClean="0"/>
              <a:t> con tesi in ‘</a:t>
            </a:r>
            <a:r>
              <a:rPr lang="it-IT" b="1" dirty="0" smtClean="0"/>
              <a:t>Patologia delle aziende in crisi</a:t>
            </a:r>
            <a:r>
              <a:rPr lang="it-IT" dirty="0" smtClean="0"/>
              <a:t>’</a:t>
            </a:r>
          </a:p>
          <a:p>
            <a:r>
              <a:rPr lang="it-IT" dirty="0" smtClean="0"/>
              <a:t>Moderatore ed Amministratore del </a:t>
            </a:r>
            <a:r>
              <a:rPr lang="it-IT" u="sng" dirty="0" smtClean="0"/>
              <a:t>gruppo LinkedIn</a:t>
            </a:r>
            <a:r>
              <a:rPr lang="it-IT" dirty="0" smtClean="0"/>
              <a:t> ‘</a:t>
            </a:r>
            <a:r>
              <a:rPr lang="it-IT" b="1" dirty="0" smtClean="0"/>
              <a:t>Soluzioni Crisi Aziendali’</a:t>
            </a:r>
            <a:endParaRPr lang="it-IT" dirty="0" smtClean="0"/>
          </a:p>
          <a:p>
            <a:r>
              <a:rPr lang="it-IT" b="1" u="sng" dirty="0" smtClean="0"/>
              <a:t>Pubblicazioni edite da Amazon</a:t>
            </a:r>
            <a:r>
              <a:rPr lang="it-IT" dirty="0" smtClean="0"/>
              <a:t>:</a:t>
            </a:r>
          </a:p>
          <a:p>
            <a:r>
              <a:rPr lang="it-IT" i="1" dirty="0" smtClean="0"/>
              <a:t>- ‘Le Crisi d’impresa: Analisi e Cause’</a:t>
            </a:r>
            <a:endParaRPr lang="it-IT" dirty="0" smtClean="0"/>
          </a:p>
          <a:p>
            <a:r>
              <a:rPr lang="it-IT" dirty="0" smtClean="0"/>
              <a:t>- ‘Previsione della Crisi Aziendale’</a:t>
            </a:r>
          </a:p>
          <a:p>
            <a:r>
              <a:rPr lang="it-IT" dirty="0" smtClean="0"/>
              <a:t>- ‘Prevenzione delle Crisi d’Impresa’</a:t>
            </a:r>
          </a:p>
          <a:p>
            <a:r>
              <a:rPr lang="it-IT" dirty="0" smtClean="0"/>
              <a:t>- ‘Il </a:t>
            </a:r>
            <a:r>
              <a:rPr lang="it-IT" dirty="0" err="1" smtClean="0"/>
              <a:t>Turnaround</a:t>
            </a:r>
            <a:r>
              <a:rPr lang="it-IT" dirty="0" smtClean="0"/>
              <a:t>, la soluzioni delle crisi nelle aziende in perdita’</a:t>
            </a:r>
          </a:p>
          <a:p>
            <a:r>
              <a:rPr lang="it-IT" dirty="0" smtClean="0"/>
              <a:t>- ‘Il </a:t>
            </a:r>
            <a:r>
              <a:rPr lang="it-IT" dirty="0" err="1" smtClean="0"/>
              <a:t>Crono-programma</a:t>
            </a:r>
            <a:r>
              <a:rPr lang="it-IT" dirty="0" smtClean="0"/>
              <a:t> da osservare per risolvere una crisi aziendale con l’art. 161 comma 6′</a:t>
            </a:r>
          </a:p>
          <a:p>
            <a:endParaRPr lang="it-IT" dirty="0"/>
          </a:p>
        </p:txBody>
      </p:sp>
      <p:sp>
        <p:nvSpPr>
          <p:cNvPr id="7" name="Segnaposto numero diapositiva 6"/>
          <p:cNvSpPr>
            <a:spLocks noGrp="1"/>
          </p:cNvSpPr>
          <p:nvPr>
            <p:ph type="sldNum" sz="quarter" idx="12"/>
          </p:nvPr>
        </p:nvSpPr>
        <p:spPr/>
        <p:txBody>
          <a:bodyPr/>
          <a:lstStyle/>
          <a:p>
            <a:fld id="{B007B441-5312-499D-93C3-6E37886527FA}" type="slidenum">
              <a:rPr lang="it-IT" smtClean="0"/>
              <a:pPr/>
              <a:t>3</a:t>
            </a:fld>
            <a:endParaRPr lang="it-IT"/>
          </a:p>
        </p:txBody>
      </p:sp>
      <p:sp>
        <p:nvSpPr>
          <p:cNvPr id="6" name="Segnaposto piè di pagina 5"/>
          <p:cNvSpPr>
            <a:spLocks noGrp="1"/>
          </p:cNvSpPr>
          <p:nvPr>
            <p:ph type="ftr" sz="quarter" idx="11"/>
          </p:nvPr>
        </p:nvSpPr>
        <p:spPr/>
        <p:txBody>
          <a:bodyPr/>
          <a:lstStyle/>
          <a:p>
            <a:r>
              <a:rPr lang="it-IT" smtClean="0"/>
              <a:t>www.consulentiaziendaliditalia.it www.imprenditoreitaliano.it</a:t>
            </a:r>
            <a:endParaRPr lang="it-IT"/>
          </a:p>
        </p:txBody>
      </p:sp>
    </p:spTree>
    <p:extLst>
      <p:ext uri="{BB962C8B-B14F-4D97-AF65-F5344CB8AC3E}">
        <p14:creationId xmlns:p14="http://schemas.microsoft.com/office/powerpoint/2010/main" val="38627607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56231" y="2197607"/>
            <a:ext cx="8141208" cy="1027176"/>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709987" y="1217677"/>
            <a:ext cx="4773930" cy="1659429"/>
          </a:xfrm>
          <a:prstGeom prst="rect">
            <a:avLst/>
          </a:prstGeom>
        </p:spPr>
        <p:txBody>
          <a:bodyPr vert="horz" wrap="square" lIns="0" tIns="12700" rIns="0" bIns="0" rtlCol="0">
            <a:spAutoFit/>
          </a:bodyPr>
          <a:lstStyle/>
          <a:p>
            <a:pPr algn="ctr">
              <a:spcBef>
                <a:spcPts val="100"/>
              </a:spcBef>
            </a:pPr>
            <a:r>
              <a:rPr sz="3200" b="1" spc="-5" dirty="0">
                <a:latin typeface="Calibri"/>
                <a:cs typeface="Calibri"/>
              </a:rPr>
              <a:t>LA SEGNALAZIONE</a:t>
            </a:r>
            <a:r>
              <a:rPr sz="3200" b="1" spc="-40" dirty="0">
                <a:latin typeface="Calibri"/>
                <a:cs typeface="Calibri"/>
              </a:rPr>
              <a:t> </a:t>
            </a:r>
            <a:r>
              <a:rPr sz="3200" b="1" spc="-5" dirty="0">
                <a:latin typeface="Calibri"/>
                <a:cs typeface="Calibri"/>
              </a:rPr>
              <a:t>ALL’OCRI</a:t>
            </a:r>
            <a:endParaRPr sz="3200">
              <a:latin typeface="Calibri"/>
              <a:cs typeface="Calibri"/>
            </a:endParaRPr>
          </a:p>
          <a:p>
            <a:pPr>
              <a:spcBef>
                <a:spcPts val="20"/>
              </a:spcBef>
            </a:pPr>
            <a:endParaRPr sz="5100">
              <a:latin typeface="Times New Roman"/>
              <a:cs typeface="Times New Roman"/>
            </a:endParaRPr>
          </a:p>
          <a:p>
            <a:pPr algn="ctr">
              <a:lnSpc>
                <a:spcPct val="100000"/>
              </a:lnSpc>
            </a:pPr>
            <a:r>
              <a:rPr sz="2400" b="1" spc="-5" dirty="0">
                <a:latin typeface="Calibri"/>
                <a:cs typeface="Calibri"/>
              </a:rPr>
              <a:t>LA </a:t>
            </a:r>
            <a:r>
              <a:rPr sz="2400" b="1" spc="-10" dirty="0">
                <a:latin typeface="Calibri"/>
                <a:cs typeface="Calibri"/>
              </a:rPr>
              <a:t>RICORRENZA</a:t>
            </a:r>
            <a:r>
              <a:rPr sz="2400" b="1" spc="-25" dirty="0">
                <a:latin typeface="Calibri"/>
                <a:cs typeface="Calibri"/>
              </a:rPr>
              <a:t> DELL’OBBLIGO</a:t>
            </a:r>
            <a:endParaRPr sz="2400">
              <a:latin typeface="Calibri"/>
              <a:cs typeface="Calibri"/>
            </a:endParaRPr>
          </a:p>
        </p:txBody>
      </p:sp>
      <p:sp>
        <p:nvSpPr>
          <p:cNvPr id="5" name="object 5"/>
          <p:cNvSpPr/>
          <p:nvPr/>
        </p:nvSpPr>
        <p:spPr>
          <a:xfrm>
            <a:off x="1524000" y="3407664"/>
            <a:ext cx="2947416" cy="1889760"/>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2210625" y="3832860"/>
            <a:ext cx="2052955" cy="939800"/>
          </a:xfrm>
          <a:prstGeom prst="rect">
            <a:avLst/>
          </a:prstGeom>
        </p:spPr>
        <p:txBody>
          <a:bodyPr vert="horz" wrap="square" lIns="0" tIns="12700" rIns="0" bIns="0" rtlCol="0">
            <a:spAutoFit/>
          </a:bodyPr>
          <a:lstStyle/>
          <a:p>
            <a:pPr marL="12065" marR="5080" algn="ctr">
              <a:spcBef>
                <a:spcPts val="100"/>
              </a:spcBef>
            </a:pPr>
            <a:r>
              <a:rPr sz="2000" b="1" spc="-30" dirty="0">
                <a:latin typeface="Calibri"/>
                <a:cs typeface="Calibri"/>
              </a:rPr>
              <a:t>(ARTT. </a:t>
            </a:r>
            <a:r>
              <a:rPr sz="2000" b="1" spc="-5" dirty="0">
                <a:latin typeface="Calibri"/>
                <a:cs typeface="Calibri"/>
              </a:rPr>
              <a:t>12 </a:t>
            </a:r>
            <a:r>
              <a:rPr sz="2000" b="1" dirty="0">
                <a:latin typeface="Calibri"/>
                <a:cs typeface="Calibri"/>
              </a:rPr>
              <a:t>E </a:t>
            </a:r>
            <a:r>
              <a:rPr sz="2000" b="1" spc="-5" dirty="0">
                <a:latin typeface="Calibri"/>
                <a:cs typeface="Calibri"/>
              </a:rPr>
              <a:t>16</a:t>
            </a:r>
            <a:r>
              <a:rPr sz="2000" b="1" spc="-65" dirty="0">
                <a:latin typeface="Calibri"/>
                <a:cs typeface="Calibri"/>
              </a:rPr>
              <a:t> </a:t>
            </a:r>
            <a:r>
              <a:rPr sz="2000" b="1" dirty="0">
                <a:latin typeface="Calibri"/>
                <a:cs typeface="Calibri"/>
              </a:rPr>
              <a:t>CCII)  </a:t>
            </a:r>
            <a:r>
              <a:rPr sz="2000" b="1" spc="-35" dirty="0">
                <a:latin typeface="Calibri"/>
                <a:cs typeface="Calibri"/>
              </a:rPr>
              <a:t>ISTANZA </a:t>
            </a:r>
            <a:r>
              <a:rPr sz="2000" b="1" spc="-25" dirty="0">
                <a:latin typeface="Calibri"/>
                <a:cs typeface="Calibri"/>
              </a:rPr>
              <a:t>DA </a:t>
            </a:r>
            <a:r>
              <a:rPr sz="2000" b="1" spc="-35" dirty="0">
                <a:latin typeface="Calibri"/>
                <a:cs typeface="Calibri"/>
              </a:rPr>
              <a:t>PARTE  </a:t>
            </a:r>
            <a:r>
              <a:rPr sz="2000" b="1" spc="-5" dirty="0">
                <a:latin typeface="Calibri"/>
                <a:cs typeface="Calibri"/>
              </a:rPr>
              <a:t>DEL</a:t>
            </a:r>
            <a:r>
              <a:rPr sz="2000" b="1" spc="-20" dirty="0">
                <a:latin typeface="Calibri"/>
                <a:cs typeface="Calibri"/>
              </a:rPr>
              <a:t> </a:t>
            </a:r>
            <a:r>
              <a:rPr sz="2000" b="1" spc="-10" dirty="0">
                <a:latin typeface="Calibri"/>
                <a:cs typeface="Calibri"/>
              </a:rPr>
              <a:t>DEBITORE?</a:t>
            </a:r>
            <a:endParaRPr sz="2000">
              <a:latin typeface="Calibri"/>
              <a:cs typeface="Calibri"/>
            </a:endParaRPr>
          </a:p>
        </p:txBody>
      </p:sp>
      <p:sp>
        <p:nvSpPr>
          <p:cNvPr id="7" name="object 7"/>
          <p:cNvSpPr/>
          <p:nvPr/>
        </p:nvSpPr>
        <p:spPr>
          <a:xfrm>
            <a:off x="4157472" y="3407664"/>
            <a:ext cx="3124200" cy="1889760"/>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5107838" y="3680460"/>
            <a:ext cx="1875155" cy="1244600"/>
          </a:xfrm>
          <a:prstGeom prst="rect">
            <a:avLst/>
          </a:prstGeom>
        </p:spPr>
        <p:txBody>
          <a:bodyPr vert="horz" wrap="square" lIns="0" tIns="12700" rIns="0" bIns="0" rtlCol="0">
            <a:spAutoFit/>
          </a:bodyPr>
          <a:lstStyle/>
          <a:p>
            <a:pPr marL="12065" marR="5080" algn="ctr">
              <a:spcBef>
                <a:spcPts val="100"/>
              </a:spcBef>
            </a:pPr>
            <a:r>
              <a:rPr sz="2000" b="1" spc="-40" dirty="0">
                <a:latin typeface="Calibri"/>
                <a:cs typeface="Calibri"/>
              </a:rPr>
              <a:t>(ART. </a:t>
            </a:r>
            <a:r>
              <a:rPr sz="2000" b="1" spc="-5" dirty="0">
                <a:latin typeface="Calibri"/>
                <a:cs typeface="Calibri"/>
              </a:rPr>
              <a:t>14 </a:t>
            </a:r>
            <a:r>
              <a:rPr sz="2000" b="1" dirty="0">
                <a:latin typeface="Calibri"/>
                <a:cs typeface="Calibri"/>
              </a:rPr>
              <a:t>CCII)  </a:t>
            </a:r>
            <a:r>
              <a:rPr sz="2000" b="1" spc="-10" dirty="0">
                <a:latin typeface="Calibri"/>
                <a:cs typeface="Calibri"/>
              </a:rPr>
              <a:t>SEGNALAZIONE  </a:t>
            </a:r>
            <a:r>
              <a:rPr sz="2000" b="1" spc="-20" dirty="0">
                <a:latin typeface="Calibri"/>
                <a:cs typeface="Calibri"/>
              </a:rPr>
              <a:t>DAGLI </a:t>
            </a:r>
            <a:r>
              <a:rPr sz="2000" b="1" spc="-5" dirty="0">
                <a:latin typeface="Calibri"/>
                <a:cs typeface="Calibri"/>
              </a:rPr>
              <a:t>ORGANI</a:t>
            </a:r>
            <a:r>
              <a:rPr sz="2000" b="1" spc="-60" dirty="0">
                <a:latin typeface="Calibri"/>
                <a:cs typeface="Calibri"/>
              </a:rPr>
              <a:t> </a:t>
            </a:r>
            <a:r>
              <a:rPr sz="2000" b="1" dirty="0">
                <a:latin typeface="Calibri"/>
                <a:cs typeface="Calibri"/>
              </a:rPr>
              <a:t>DI  </a:t>
            </a:r>
            <a:r>
              <a:rPr sz="2000" b="1" spc="-15" dirty="0">
                <a:latin typeface="Calibri"/>
                <a:cs typeface="Calibri"/>
              </a:rPr>
              <a:t>CONTROLLO</a:t>
            </a:r>
            <a:endParaRPr sz="2000">
              <a:latin typeface="Calibri"/>
              <a:cs typeface="Calibri"/>
            </a:endParaRPr>
          </a:p>
        </p:txBody>
      </p:sp>
      <p:sp>
        <p:nvSpPr>
          <p:cNvPr id="9" name="object 9"/>
          <p:cNvSpPr/>
          <p:nvPr/>
        </p:nvSpPr>
        <p:spPr>
          <a:xfrm>
            <a:off x="7065265" y="3432047"/>
            <a:ext cx="3124199" cy="1886712"/>
          </a:xfrm>
          <a:prstGeom prst="rect">
            <a:avLst/>
          </a:prstGeom>
          <a:blipFill>
            <a:blip r:embed="rId5" cstate="print"/>
            <a:stretch>
              <a:fillRect/>
            </a:stretch>
          </a:blipFill>
        </p:spPr>
        <p:txBody>
          <a:bodyPr wrap="square" lIns="0" tIns="0" rIns="0" bIns="0" rtlCol="0"/>
          <a:lstStyle/>
          <a:p>
            <a:endParaRPr/>
          </a:p>
        </p:txBody>
      </p:sp>
      <p:sp>
        <p:nvSpPr>
          <p:cNvPr id="10" name="object 10"/>
          <p:cNvSpPr txBox="1"/>
          <p:nvPr/>
        </p:nvSpPr>
        <p:spPr>
          <a:xfrm>
            <a:off x="7941501" y="3549396"/>
            <a:ext cx="2026920" cy="1549400"/>
          </a:xfrm>
          <a:prstGeom prst="rect">
            <a:avLst/>
          </a:prstGeom>
        </p:spPr>
        <p:txBody>
          <a:bodyPr vert="horz" wrap="square" lIns="0" tIns="12700" rIns="0" bIns="0" rtlCol="0">
            <a:spAutoFit/>
          </a:bodyPr>
          <a:lstStyle/>
          <a:p>
            <a:pPr marL="12700" marR="5080" algn="ctr">
              <a:spcBef>
                <a:spcPts val="100"/>
              </a:spcBef>
            </a:pPr>
            <a:r>
              <a:rPr sz="2000" b="1" spc="-40" dirty="0">
                <a:latin typeface="Calibri"/>
                <a:cs typeface="Calibri"/>
              </a:rPr>
              <a:t>(ART. </a:t>
            </a:r>
            <a:r>
              <a:rPr sz="2000" b="1" spc="-5" dirty="0">
                <a:latin typeface="Calibri"/>
                <a:cs typeface="Calibri"/>
              </a:rPr>
              <a:t>15 </a:t>
            </a:r>
            <a:r>
              <a:rPr sz="2000" b="1" dirty="0">
                <a:latin typeface="Calibri"/>
                <a:cs typeface="Calibri"/>
              </a:rPr>
              <a:t>CCII)  </a:t>
            </a:r>
            <a:r>
              <a:rPr sz="2000" b="1" spc="-10" dirty="0">
                <a:latin typeface="Calibri"/>
                <a:cs typeface="Calibri"/>
              </a:rPr>
              <a:t>SEGNALAZIONE</a:t>
            </a:r>
            <a:r>
              <a:rPr sz="2000" b="1" spc="-50" dirty="0">
                <a:latin typeface="Calibri"/>
                <a:cs typeface="Calibri"/>
              </a:rPr>
              <a:t> </a:t>
            </a:r>
            <a:r>
              <a:rPr sz="2000" b="1" spc="-25" dirty="0">
                <a:latin typeface="Calibri"/>
                <a:cs typeface="Calibri"/>
              </a:rPr>
              <a:t>DA  </a:t>
            </a:r>
            <a:r>
              <a:rPr sz="2000" b="1" spc="-10" dirty="0">
                <a:latin typeface="Calibri"/>
                <a:cs typeface="Calibri"/>
              </a:rPr>
              <a:t>CREDITORI  </a:t>
            </a:r>
            <a:r>
              <a:rPr sz="2000" b="1" spc="-5" dirty="0">
                <a:latin typeface="Calibri"/>
                <a:cs typeface="Calibri"/>
              </a:rPr>
              <a:t>PUBBLICI  </a:t>
            </a:r>
            <a:r>
              <a:rPr sz="2000" b="1" spc="-20" dirty="0">
                <a:latin typeface="Calibri"/>
                <a:cs typeface="Calibri"/>
              </a:rPr>
              <a:t>QUALIFICATI</a:t>
            </a:r>
            <a:endParaRPr sz="2000">
              <a:latin typeface="Calibri"/>
              <a:cs typeface="Calibri"/>
            </a:endParaRPr>
          </a:p>
        </p:txBody>
      </p:sp>
      <p:sp>
        <p:nvSpPr>
          <p:cNvPr id="11" name="object 11"/>
          <p:cNvSpPr/>
          <p:nvPr/>
        </p:nvSpPr>
        <p:spPr>
          <a:xfrm>
            <a:off x="3770488" y="5271677"/>
            <a:ext cx="271145" cy="431800"/>
          </a:xfrm>
          <a:custGeom>
            <a:avLst/>
            <a:gdLst/>
            <a:ahLst/>
            <a:cxnLst/>
            <a:rect l="l" t="t" r="r" b="b"/>
            <a:pathLst>
              <a:path w="271144" h="431800">
                <a:moveTo>
                  <a:pt x="270932" y="296011"/>
                </a:moveTo>
                <a:lnTo>
                  <a:pt x="0" y="296011"/>
                </a:lnTo>
                <a:lnTo>
                  <a:pt x="135467" y="431477"/>
                </a:lnTo>
                <a:lnTo>
                  <a:pt x="270932" y="296011"/>
                </a:lnTo>
                <a:close/>
              </a:path>
              <a:path w="271144" h="431800">
                <a:moveTo>
                  <a:pt x="203200" y="0"/>
                </a:moveTo>
                <a:lnTo>
                  <a:pt x="67732" y="0"/>
                </a:lnTo>
                <a:lnTo>
                  <a:pt x="67732" y="296011"/>
                </a:lnTo>
                <a:lnTo>
                  <a:pt x="203200" y="296011"/>
                </a:lnTo>
                <a:lnTo>
                  <a:pt x="203200" y="0"/>
                </a:lnTo>
                <a:close/>
              </a:path>
            </a:pathLst>
          </a:custGeom>
          <a:solidFill>
            <a:srgbClr val="0070C0"/>
          </a:solidFill>
        </p:spPr>
        <p:txBody>
          <a:bodyPr wrap="square" lIns="0" tIns="0" rIns="0" bIns="0" rtlCol="0"/>
          <a:lstStyle/>
          <a:p>
            <a:endParaRPr/>
          </a:p>
        </p:txBody>
      </p:sp>
      <p:sp>
        <p:nvSpPr>
          <p:cNvPr id="12" name="object 12"/>
          <p:cNvSpPr/>
          <p:nvPr/>
        </p:nvSpPr>
        <p:spPr>
          <a:xfrm>
            <a:off x="3770488" y="5271677"/>
            <a:ext cx="271145" cy="431800"/>
          </a:xfrm>
          <a:custGeom>
            <a:avLst/>
            <a:gdLst/>
            <a:ahLst/>
            <a:cxnLst/>
            <a:rect l="l" t="t" r="r" b="b"/>
            <a:pathLst>
              <a:path w="271144" h="431800">
                <a:moveTo>
                  <a:pt x="0" y="296011"/>
                </a:moveTo>
                <a:lnTo>
                  <a:pt x="67733" y="296011"/>
                </a:lnTo>
                <a:lnTo>
                  <a:pt x="67733" y="0"/>
                </a:lnTo>
                <a:lnTo>
                  <a:pt x="203199" y="0"/>
                </a:lnTo>
                <a:lnTo>
                  <a:pt x="203199" y="296011"/>
                </a:lnTo>
                <a:lnTo>
                  <a:pt x="270933" y="296011"/>
                </a:lnTo>
                <a:lnTo>
                  <a:pt x="135466" y="431478"/>
                </a:lnTo>
                <a:lnTo>
                  <a:pt x="0" y="296011"/>
                </a:lnTo>
                <a:close/>
              </a:path>
            </a:pathLst>
          </a:custGeom>
          <a:ln w="25400">
            <a:solidFill>
              <a:srgbClr val="89A4A7"/>
            </a:solidFill>
          </a:ln>
        </p:spPr>
        <p:txBody>
          <a:bodyPr wrap="square" lIns="0" tIns="0" rIns="0" bIns="0" rtlCol="0"/>
          <a:lstStyle/>
          <a:p>
            <a:endParaRPr/>
          </a:p>
        </p:txBody>
      </p:sp>
      <p:sp>
        <p:nvSpPr>
          <p:cNvPr id="13" name="object 13"/>
          <p:cNvSpPr/>
          <p:nvPr/>
        </p:nvSpPr>
        <p:spPr>
          <a:xfrm>
            <a:off x="5117105" y="5271677"/>
            <a:ext cx="271145" cy="431800"/>
          </a:xfrm>
          <a:custGeom>
            <a:avLst/>
            <a:gdLst/>
            <a:ahLst/>
            <a:cxnLst/>
            <a:rect l="l" t="t" r="r" b="b"/>
            <a:pathLst>
              <a:path w="271145" h="431800">
                <a:moveTo>
                  <a:pt x="270932" y="296011"/>
                </a:moveTo>
                <a:lnTo>
                  <a:pt x="0" y="296011"/>
                </a:lnTo>
                <a:lnTo>
                  <a:pt x="135465" y="431477"/>
                </a:lnTo>
                <a:lnTo>
                  <a:pt x="270932" y="296011"/>
                </a:lnTo>
                <a:close/>
              </a:path>
              <a:path w="271145" h="431800">
                <a:moveTo>
                  <a:pt x="203198" y="0"/>
                </a:moveTo>
                <a:lnTo>
                  <a:pt x="67732" y="0"/>
                </a:lnTo>
                <a:lnTo>
                  <a:pt x="67732" y="296011"/>
                </a:lnTo>
                <a:lnTo>
                  <a:pt x="203198" y="296011"/>
                </a:lnTo>
                <a:lnTo>
                  <a:pt x="203198" y="0"/>
                </a:lnTo>
                <a:close/>
              </a:path>
            </a:pathLst>
          </a:custGeom>
          <a:solidFill>
            <a:srgbClr val="0070C0"/>
          </a:solidFill>
        </p:spPr>
        <p:txBody>
          <a:bodyPr wrap="square" lIns="0" tIns="0" rIns="0" bIns="0" rtlCol="0"/>
          <a:lstStyle/>
          <a:p>
            <a:endParaRPr/>
          </a:p>
        </p:txBody>
      </p:sp>
      <p:sp>
        <p:nvSpPr>
          <p:cNvPr id="14" name="object 14"/>
          <p:cNvSpPr/>
          <p:nvPr/>
        </p:nvSpPr>
        <p:spPr>
          <a:xfrm>
            <a:off x="5117105" y="5271677"/>
            <a:ext cx="271145" cy="431800"/>
          </a:xfrm>
          <a:custGeom>
            <a:avLst/>
            <a:gdLst/>
            <a:ahLst/>
            <a:cxnLst/>
            <a:rect l="l" t="t" r="r" b="b"/>
            <a:pathLst>
              <a:path w="271145" h="431800">
                <a:moveTo>
                  <a:pt x="0" y="296011"/>
                </a:moveTo>
                <a:lnTo>
                  <a:pt x="67733" y="296011"/>
                </a:lnTo>
                <a:lnTo>
                  <a:pt x="67733" y="0"/>
                </a:lnTo>
                <a:lnTo>
                  <a:pt x="203199" y="0"/>
                </a:lnTo>
                <a:lnTo>
                  <a:pt x="203199" y="296011"/>
                </a:lnTo>
                <a:lnTo>
                  <a:pt x="270933" y="296011"/>
                </a:lnTo>
                <a:lnTo>
                  <a:pt x="135466" y="431478"/>
                </a:lnTo>
                <a:lnTo>
                  <a:pt x="0" y="296011"/>
                </a:lnTo>
                <a:close/>
              </a:path>
            </a:pathLst>
          </a:custGeom>
          <a:ln w="25400">
            <a:solidFill>
              <a:srgbClr val="89A4A7"/>
            </a:solidFill>
          </a:ln>
        </p:spPr>
        <p:txBody>
          <a:bodyPr wrap="square" lIns="0" tIns="0" rIns="0" bIns="0" rtlCol="0"/>
          <a:lstStyle/>
          <a:p>
            <a:endParaRPr/>
          </a:p>
        </p:txBody>
      </p:sp>
      <p:sp>
        <p:nvSpPr>
          <p:cNvPr id="15" name="object 15"/>
          <p:cNvSpPr/>
          <p:nvPr/>
        </p:nvSpPr>
        <p:spPr>
          <a:xfrm>
            <a:off x="8150581" y="5271677"/>
            <a:ext cx="271145" cy="431800"/>
          </a:xfrm>
          <a:custGeom>
            <a:avLst/>
            <a:gdLst/>
            <a:ahLst/>
            <a:cxnLst/>
            <a:rect l="l" t="t" r="r" b="b"/>
            <a:pathLst>
              <a:path w="271145" h="431800">
                <a:moveTo>
                  <a:pt x="270932" y="296011"/>
                </a:moveTo>
                <a:lnTo>
                  <a:pt x="0" y="296011"/>
                </a:lnTo>
                <a:lnTo>
                  <a:pt x="135467" y="431477"/>
                </a:lnTo>
                <a:lnTo>
                  <a:pt x="270932" y="296011"/>
                </a:lnTo>
                <a:close/>
              </a:path>
              <a:path w="271145" h="431800">
                <a:moveTo>
                  <a:pt x="203200" y="0"/>
                </a:moveTo>
                <a:lnTo>
                  <a:pt x="67734" y="0"/>
                </a:lnTo>
                <a:lnTo>
                  <a:pt x="67734" y="296011"/>
                </a:lnTo>
                <a:lnTo>
                  <a:pt x="203200" y="296011"/>
                </a:lnTo>
                <a:lnTo>
                  <a:pt x="203200" y="0"/>
                </a:lnTo>
                <a:close/>
              </a:path>
            </a:pathLst>
          </a:custGeom>
          <a:solidFill>
            <a:srgbClr val="0070C0"/>
          </a:solidFill>
        </p:spPr>
        <p:txBody>
          <a:bodyPr wrap="square" lIns="0" tIns="0" rIns="0" bIns="0" rtlCol="0"/>
          <a:lstStyle/>
          <a:p>
            <a:endParaRPr/>
          </a:p>
        </p:txBody>
      </p:sp>
      <p:sp>
        <p:nvSpPr>
          <p:cNvPr id="16" name="object 16"/>
          <p:cNvSpPr/>
          <p:nvPr/>
        </p:nvSpPr>
        <p:spPr>
          <a:xfrm>
            <a:off x="8150581" y="5271677"/>
            <a:ext cx="271145" cy="431800"/>
          </a:xfrm>
          <a:custGeom>
            <a:avLst/>
            <a:gdLst/>
            <a:ahLst/>
            <a:cxnLst/>
            <a:rect l="l" t="t" r="r" b="b"/>
            <a:pathLst>
              <a:path w="271145" h="431800">
                <a:moveTo>
                  <a:pt x="0" y="296011"/>
                </a:moveTo>
                <a:lnTo>
                  <a:pt x="67733" y="296011"/>
                </a:lnTo>
                <a:lnTo>
                  <a:pt x="67733" y="0"/>
                </a:lnTo>
                <a:lnTo>
                  <a:pt x="203199" y="0"/>
                </a:lnTo>
                <a:lnTo>
                  <a:pt x="203199" y="296011"/>
                </a:lnTo>
                <a:lnTo>
                  <a:pt x="270933" y="296011"/>
                </a:lnTo>
                <a:lnTo>
                  <a:pt x="135466" y="431478"/>
                </a:lnTo>
                <a:lnTo>
                  <a:pt x="0" y="296011"/>
                </a:lnTo>
                <a:close/>
              </a:path>
            </a:pathLst>
          </a:custGeom>
          <a:ln w="25400">
            <a:solidFill>
              <a:srgbClr val="89A4A7"/>
            </a:solidFill>
          </a:ln>
        </p:spPr>
        <p:txBody>
          <a:bodyPr wrap="square" lIns="0" tIns="0" rIns="0" bIns="0" rtlCol="0"/>
          <a:lstStyle/>
          <a:p>
            <a:endParaRPr/>
          </a:p>
        </p:txBody>
      </p:sp>
      <p:sp>
        <p:nvSpPr>
          <p:cNvPr id="17" name="object 17"/>
          <p:cNvSpPr txBox="1"/>
          <p:nvPr/>
        </p:nvSpPr>
        <p:spPr>
          <a:xfrm>
            <a:off x="2934829" y="5723635"/>
            <a:ext cx="2402840" cy="299720"/>
          </a:xfrm>
          <a:prstGeom prst="rect">
            <a:avLst/>
          </a:prstGeom>
        </p:spPr>
        <p:txBody>
          <a:bodyPr vert="horz" wrap="square" lIns="0" tIns="12700" rIns="0" bIns="0" rtlCol="0">
            <a:spAutoFit/>
          </a:bodyPr>
          <a:lstStyle/>
          <a:p>
            <a:pPr marL="12700">
              <a:spcBef>
                <a:spcPts val="100"/>
              </a:spcBef>
            </a:pPr>
            <a:r>
              <a:rPr b="1" spc="-5" dirty="0">
                <a:latin typeface="Calibri"/>
                <a:cs typeface="Calibri"/>
              </a:rPr>
              <a:t>SEGNALAZIONE</a:t>
            </a:r>
            <a:r>
              <a:rPr b="1" spc="-65" dirty="0">
                <a:latin typeface="Calibri"/>
                <a:cs typeface="Calibri"/>
              </a:rPr>
              <a:t> </a:t>
            </a:r>
            <a:r>
              <a:rPr b="1" spc="-5" dirty="0">
                <a:latin typeface="Calibri"/>
                <a:cs typeface="Calibri"/>
              </a:rPr>
              <a:t>INTERNA</a:t>
            </a:r>
            <a:endParaRPr>
              <a:latin typeface="Calibri"/>
              <a:cs typeface="Calibri"/>
            </a:endParaRPr>
          </a:p>
        </p:txBody>
      </p:sp>
      <p:sp>
        <p:nvSpPr>
          <p:cNvPr id="18" name="object 18"/>
          <p:cNvSpPr txBox="1"/>
          <p:nvPr/>
        </p:nvSpPr>
        <p:spPr>
          <a:xfrm>
            <a:off x="7263980" y="5723635"/>
            <a:ext cx="2406015" cy="299720"/>
          </a:xfrm>
          <a:prstGeom prst="rect">
            <a:avLst/>
          </a:prstGeom>
        </p:spPr>
        <p:txBody>
          <a:bodyPr vert="horz" wrap="square" lIns="0" tIns="12700" rIns="0" bIns="0" rtlCol="0">
            <a:spAutoFit/>
          </a:bodyPr>
          <a:lstStyle/>
          <a:p>
            <a:pPr marL="12700">
              <a:spcBef>
                <a:spcPts val="100"/>
              </a:spcBef>
            </a:pPr>
            <a:r>
              <a:rPr b="1" spc="-5" dirty="0">
                <a:latin typeface="Calibri"/>
                <a:cs typeface="Calibri"/>
              </a:rPr>
              <a:t>SEGNALAZIONE</a:t>
            </a:r>
            <a:r>
              <a:rPr b="1" spc="-70" dirty="0">
                <a:latin typeface="Calibri"/>
                <a:cs typeface="Calibri"/>
              </a:rPr>
              <a:t> </a:t>
            </a:r>
            <a:r>
              <a:rPr b="1" spc="-10" dirty="0">
                <a:latin typeface="Calibri"/>
                <a:cs typeface="Calibri"/>
              </a:rPr>
              <a:t>ESTERNA</a:t>
            </a:r>
            <a:endParaRPr>
              <a:latin typeface="Calibri"/>
              <a:cs typeface="Calibri"/>
            </a:endParaRPr>
          </a:p>
        </p:txBody>
      </p:sp>
      <p:sp>
        <p:nvSpPr>
          <p:cNvPr id="19" name="object 18"/>
          <p:cNvSpPr txBox="1">
            <a:spLocks/>
          </p:cNvSpPr>
          <p:nvPr/>
        </p:nvSpPr>
        <p:spPr>
          <a:xfrm>
            <a:off x="1524001" y="0"/>
            <a:ext cx="3962400" cy="751488"/>
          </a:xfrm>
          <a:prstGeom prst="rect">
            <a:avLst/>
          </a:prstGeom>
        </p:spPr>
        <p:txBody>
          <a:bodyPr vert="horz" wrap="square" lIns="0" tIns="12700" rIns="0" bIns="0" rtlCol="0">
            <a:spAutoFit/>
          </a:bodyPr>
          <a:lstStyle/>
          <a:p>
            <a:pPr marL="12700" algn="ctr" eaLnBrk="0" fontAlgn="base" hangingPunct="0">
              <a:spcBef>
                <a:spcPts val="100"/>
              </a:spcBef>
              <a:spcAft>
                <a:spcPct val="0"/>
              </a:spcAft>
              <a:defRPr/>
            </a:pPr>
            <a:r>
              <a:rPr lang="it-IT" sz="2400" spc="-5">
                <a:solidFill>
                  <a:srgbClr val="FFFF00"/>
                </a:solidFill>
                <a:latin typeface="+mj-lt"/>
                <a:ea typeface="+mj-ea"/>
                <a:cs typeface="+mj-cs"/>
              </a:rPr>
              <a:t>La segnalazione </a:t>
            </a:r>
            <a:r>
              <a:rPr lang="it-IT" sz="2400" spc="-15">
                <a:solidFill>
                  <a:srgbClr val="FFFF00"/>
                </a:solidFill>
                <a:latin typeface="+mj-lt"/>
                <a:ea typeface="+mj-ea"/>
                <a:cs typeface="+mj-cs"/>
              </a:rPr>
              <a:t>all’Organismo </a:t>
            </a:r>
            <a:r>
              <a:rPr lang="it-IT" sz="2400" spc="-5">
                <a:solidFill>
                  <a:srgbClr val="FFFF00"/>
                </a:solidFill>
                <a:latin typeface="+mj-lt"/>
                <a:ea typeface="+mj-ea"/>
                <a:cs typeface="+mj-cs"/>
              </a:rPr>
              <a:t>di composizione della</a:t>
            </a:r>
            <a:r>
              <a:rPr lang="it-IT" sz="2400" spc="-25">
                <a:solidFill>
                  <a:srgbClr val="FFFF00"/>
                </a:solidFill>
                <a:latin typeface="+mj-lt"/>
                <a:ea typeface="+mj-ea"/>
                <a:cs typeface="+mj-cs"/>
              </a:rPr>
              <a:t> </a:t>
            </a:r>
            <a:r>
              <a:rPr lang="it-IT" sz="2400" spc="-5">
                <a:solidFill>
                  <a:srgbClr val="FFFF00"/>
                </a:solidFill>
                <a:latin typeface="+mj-lt"/>
                <a:ea typeface="+mj-ea"/>
                <a:cs typeface="+mj-cs"/>
              </a:rPr>
              <a:t>crisi</a:t>
            </a:r>
            <a:endParaRPr lang="it-IT" sz="2400" dirty="0">
              <a:solidFill>
                <a:srgbClr val="FFFF00"/>
              </a:solidFill>
              <a:latin typeface="+mj-lt"/>
              <a:ea typeface="+mj-ea"/>
              <a:cs typeface="+mj-cs"/>
            </a:endParaRPr>
          </a:p>
        </p:txBody>
      </p:sp>
    </p:spTree>
    <p:extLst>
      <p:ext uri="{BB962C8B-B14F-4D97-AF65-F5344CB8AC3E}">
        <p14:creationId xmlns:p14="http://schemas.microsoft.com/office/powerpoint/2010/main" val="15970832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2478024"/>
            <a:ext cx="8811768" cy="39319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828801" y="1773237"/>
            <a:ext cx="8548370" cy="1008380"/>
          </a:xfrm>
          <a:custGeom>
            <a:avLst/>
            <a:gdLst/>
            <a:ahLst/>
            <a:cxnLst/>
            <a:rect l="l" t="t" r="r" b="b"/>
            <a:pathLst>
              <a:path w="8548370" h="1008380">
                <a:moveTo>
                  <a:pt x="4526143" y="756044"/>
                </a:moveTo>
                <a:lnTo>
                  <a:pt x="4022110" y="756044"/>
                </a:lnTo>
                <a:lnTo>
                  <a:pt x="4274126" y="1008063"/>
                </a:lnTo>
                <a:lnTo>
                  <a:pt x="4526143" y="756044"/>
                </a:lnTo>
                <a:close/>
              </a:path>
              <a:path w="8548370" h="1008380">
                <a:moveTo>
                  <a:pt x="4400134" y="655006"/>
                </a:moveTo>
                <a:lnTo>
                  <a:pt x="4148118" y="655006"/>
                </a:lnTo>
                <a:lnTo>
                  <a:pt x="4148118" y="756044"/>
                </a:lnTo>
                <a:lnTo>
                  <a:pt x="4400134" y="756044"/>
                </a:lnTo>
                <a:lnTo>
                  <a:pt x="4400134" y="655006"/>
                </a:lnTo>
                <a:close/>
              </a:path>
              <a:path w="8548370" h="1008380">
                <a:moveTo>
                  <a:pt x="8548253" y="0"/>
                </a:moveTo>
                <a:lnTo>
                  <a:pt x="0" y="0"/>
                </a:lnTo>
                <a:lnTo>
                  <a:pt x="0" y="655006"/>
                </a:lnTo>
                <a:lnTo>
                  <a:pt x="8548253" y="655006"/>
                </a:lnTo>
                <a:lnTo>
                  <a:pt x="8548253" y="0"/>
                </a:lnTo>
                <a:close/>
              </a:path>
            </a:pathLst>
          </a:custGeom>
          <a:solidFill>
            <a:srgbClr val="19194D">
              <a:alpha val="41178"/>
            </a:srgbClr>
          </a:solidFill>
        </p:spPr>
        <p:txBody>
          <a:bodyPr wrap="square" lIns="0" tIns="0" rIns="0" bIns="0" rtlCol="0"/>
          <a:lstStyle/>
          <a:p>
            <a:endParaRPr/>
          </a:p>
        </p:txBody>
      </p:sp>
      <p:sp>
        <p:nvSpPr>
          <p:cNvPr id="4" name="object 4"/>
          <p:cNvSpPr/>
          <p:nvPr/>
        </p:nvSpPr>
        <p:spPr>
          <a:xfrm>
            <a:off x="1828801" y="1773237"/>
            <a:ext cx="8548370" cy="1008380"/>
          </a:xfrm>
          <a:custGeom>
            <a:avLst/>
            <a:gdLst/>
            <a:ahLst/>
            <a:cxnLst/>
            <a:rect l="l" t="t" r="r" b="b"/>
            <a:pathLst>
              <a:path w="8548370" h="1008380">
                <a:moveTo>
                  <a:pt x="0" y="0"/>
                </a:moveTo>
                <a:lnTo>
                  <a:pt x="8548254" y="0"/>
                </a:lnTo>
                <a:lnTo>
                  <a:pt x="8548254" y="655005"/>
                </a:lnTo>
                <a:lnTo>
                  <a:pt x="4400135" y="655005"/>
                </a:lnTo>
                <a:lnTo>
                  <a:pt x="4400135" y="756044"/>
                </a:lnTo>
                <a:lnTo>
                  <a:pt x="4526143" y="756044"/>
                </a:lnTo>
                <a:lnTo>
                  <a:pt x="4274127" y="1008063"/>
                </a:lnTo>
                <a:lnTo>
                  <a:pt x="4022110" y="756044"/>
                </a:lnTo>
                <a:lnTo>
                  <a:pt x="4148119" y="756044"/>
                </a:lnTo>
                <a:lnTo>
                  <a:pt x="4148119" y="655005"/>
                </a:lnTo>
                <a:lnTo>
                  <a:pt x="0" y="655005"/>
                </a:lnTo>
                <a:lnTo>
                  <a:pt x="0" y="0"/>
                </a:lnTo>
                <a:close/>
              </a:path>
            </a:pathLst>
          </a:custGeom>
          <a:ln w="25400">
            <a:solidFill>
              <a:srgbClr val="19194D"/>
            </a:solidFill>
          </a:ln>
        </p:spPr>
        <p:txBody>
          <a:bodyPr wrap="square" lIns="0" tIns="0" rIns="0" bIns="0" rtlCol="0"/>
          <a:lstStyle/>
          <a:p>
            <a:endParaRPr/>
          </a:p>
        </p:txBody>
      </p:sp>
      <p:sp>
        <p:nvSpPr>
          <p:cNvPr id="5" name="object 5"/>
          <p:cNvSpPr txBox="1"/>
          <p:nvPr/>
        </p:nvSpPr>
        <p:spPr>
          <a:xfrm>
            <a:off x="3463926" y="984674"/>
            <a:ext cx="5266055" cy="1287145"/>
          </a:xfrm>
          <a:prstGeom prst="rect">
            <a:avLst/>
          </a:prstGeom>
        </p:spPr>
        <p:txBody>
          <a:bodyPr vert="horz" wrap="square" lIns="0" tIns="245745" rIns="0" bIns="0" rtlCol="0">
            <a:spAutoFit/>
          </a:bodyPr>
          <a:lstStyle/>
          <a:p>
            <a:pPr algn="ctr">
              <a:spcBef>
                <a:spcPts val="1935"/>
              </a:spcBef>
            </a:pPr>
            <a:r>
              <a:rPr sz="3200" b="1" spc="-5" dirty="0">
                <a:latin typeface="Calibri"/>
                <a:cs typeface="Calibri"/>
              </a:rPr>
              <a:t>LA RICORRENZA</a:t>
            </a:r>
            <a:r>
              <a:rPr sz="3200" b="1" spc="-30" dirty="0">
                <a:latin typeface="Calibri"/>
                <a:cs typeface="Calibri"/>
              </a:rPr>
              <a:t> </a:t>
            </a:r>
            <a:r>
              <a:rPr sz="3200" b="1" spc="-5" dirty="0">
                <a:latin typeface="Calibri"/>
                <a:cs typeface="Calibri"/>
              </a:rPr>
              <a:t>DELL’OBBLIGO</a:t>
            </a:r>
            <a:endParaRPr sz="3200">
              <a:latin typeface="Calibri"/>
              <a:cs typeface="Calibri"/>
            </a:endParaRPr>
          </a:p>
          <a:p>
            <a:pPr marL="12700" algn="ctr">
              <a:spcBef>
                <a:spcPts val="1375"/>
              </a:spcBef>
            </a:pPr>
            <a:r>
              <a:rPr sz="2400" b="1" spc="-35" dirty="0">
                <a:solidFill>
                  <a:srgbClr val="FFFFFF"/>
                </a:solidFill>
                <a:latin typeface="Calibri"/>
                <a:cs typeface="Calibri"/>
              </a:rPr>
              <a:t>ISTANZA </a:t>
            </a:r>
            <a:r>
              <a:rPr sz="2400" b="1" spc="-30" dirty="0">
                <a:solidFill>
                  <a:srgbClr val="FFFFFF"/>
                </a:solidFill>
                <a:latin typeface="Calibri"/>
                <a:cs typeface="Calibri"/>
              </a:rPr>
              <a:t>DA </a:t>
            </a:r>
            <a:r>
              <a:rPr sz="2400" b="1" spc="-40" dirty="0">
                <a:solidFill>
                  <a:srgbClr val="FFFFFF"/>
                </a:solidFill>
                <a:latin typeface="Calibri"/>
                <a:cs typeface="Calibri"/>
              </a:rPr>
              <a:t>PARTE </a:t>
            </a:r>
            <a:r>
              <a:rPr sz="2400" b="1" dirty="0">
                <a:solidFill>
                  <a:srgbClr val="FFFFFF"/>
                </a:solidFill>
                <a:latin typeface="Calibri"/>
                <a:cs typeface="Calibri"/>
              </a:rPr>
              <a:t>DEL</a:t>
            </a:r>
            <a:r>
              <a:rPr sz="2400" b="1" spc="35" dirty="0">
                <a:solidFill>
                  <a:srgbClr val="FFFFFF"/>
                </a:solidFill>
                <a:latin typeface="Calibri"/>
                <a:cs typeface="Calibri"/>
              </a:rPr>
              <a:t> </a:t>
            </a:r>
            <a:r>
              <a:rPr sz="2400" b="1" spc="-10" dirty="0">
                <a:solidFill>
                  <a:srgbClr val="FFFFFF"/>
                </a:solidFill>
                <a:latin typeface="Calibri"/>
                <a:cs typeface="Calibri"/>
              </a:rPr>
              <a:t>DEBITORE?</a:t>
            </a:r>
            <a:endParaRPr sz="2400">
              <a:latin typeface="Calibri"/>
              <a:cs typeface="Calibri"/>
            </a:endParaRPr>
          </a:p>
        </p:txBody>
      </p:sp>
      <p:sp>
        <p:nvSpPr>
          <p:cNvPr id="6" name="object 6"/>
          <p:cNvSpPr/>
          <p:nvPr/>
        </p:nvSpPr>
        <p:spPr>
          <a:xfrm>
            <a:off x="1524001" y="5077967"/>
            <a:ext cx="8939783" cy="859536"/>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828801" y="2807211"/>
            <a:ext cx="8548370" cy="3039745"/>
          </a:xfrm>
          <a:custGeom>
            <a:avLst/>
            <a:gdLst/>
            <a:ahLst/>
            <a:cxnLst/>
            <a:rect l="l" t="t" r="r" b="b"/>
            <a:pathLst>
              <a:path w="8548370" h="3039745">
                <a:moveTo>
                  <a:pt x="0" y="3039408"/>
                </a:moveTo>
                <a:lnTo>
                  <a:pt x="8548253" y="3039408"/>
                </a:lnTo>
                <a:lnTo>
                  <a:pt x="8548253" y="0"/>
                </a:lnTo>
                <a:lnTo>
                  <a:pt x="0" y="0"/>
                </a:lnTo>
                <a:lnTo>
                  <a:pt x="0" y="3039408"/>
                </a:lnTo>
                <a:close/>
              </a:path>
            </a:pathLst>
          </a:custGeom>
          <a:solidFill>
            <a:srgbClr val="CCCCCC"/>
          </a:solidFill>
        </p:spPr>
        <p:txBody>
          <a:bodyPr wrap="square" lIns="0" tIns="0" rIns="0" bIns="0" rtlCol="0"/>
          <a:lstStyle/>
          <a:p>
            <a:endParaRPr/>
          </a:p>
        </p:txBody>
      </p:sp>
      <p:sp>
        <p:nvSpPr>
          <p:cNvPr id="8" name="object 8"/>
          <p:cNvSpPr/>
          <p:nvPr/>
        </p:nvSpPr>
        <p:spPr>
          <a:xfrm>
            <a:off x="1828801" y="2807211"/>
            <a:ext cx="8548370" cy="3039745"/>
          </a:xfrm>
          <a:custGeom>
            <a:avLst/>
            <a:gdLst/>
            <a:ahLst/>
            <a:cxnLst/>
            <a:rect l="l" t="t" r="r" b="b"/>
            <a:pathLst>
              <a:path w="8548370" h="3039745">
                <a:moveTo>
                  <a:pt x="0" y="0"/>
                </a:moveTo>
                <a:lnTo>
                  <a:pt x="8548254" y="0"/>
                </a:lnTo>
                <a:lnTo>
                  <a:pt x="8548254" y="3039408"/>
                </a:lnTo>
                <a:lnTo>
                  <a:pt x="0" y="3039408"/>
                </a:lnTo>
                <a:lnTo>
                  <a:pt x="0" y="0"/>
                </a:lnTo>
                <a:close/>
              </a:path>
            </a:pathLst>
          </a:custGeom>
          <a:ln w="25400">
            <a:solidFill>
              <a:srgbClr val="000000"/>
            </a:solidFill>
          </a:ln>
        </p:spPr>
        <p:txBody>
          <a:bodyPr wrap="square" lIns="0" tIns="0" rIns="0" bIns="0" rtlCol="0"/>
          <a:lstStyle/>
          <a:p>
            <a:endParaRPr/>
          </a:p>
        </p:txBody>
      </p:sp>
      <p:sp>
        <p:nvSpPr>
          <p:cNvPr id="9" name="object 9"/>
          <p:cNvSpPr txBox="1"/>
          <p:nvPr/>
        </p:nvSpPr>
        <p:spPr>
          <a:xfrm>
            <a:off x="1907541" y="2930652"/>
            <a:ext cx="8390890" cy="2768600"/>
          </a:xfrm>
          <a:prstGeom prst="rect">
            <a:avLst/>
          </a:prstGeom>
        </p:spPr>
        <p:txBody>
          <a:bodyPr vert="horz" wrap="square" lIns="0" tIns="12700" rIns="0" bIns="0" rtlCol="0">
            <a:spAutoFit/>
          </a:bodyPr>
          <a:lstStyle/>
          <a:p>
            <a:pPr marL="12700" marR="5080" algn="just">
              <a:spcBef>
                <a:spcPts val="100"/>
              </a:spcBef>
            </a:pPr>
            <a:r>
              <a:rPr sz="2000" b="1" spc="-50" dirty="0">
                <a:latin typeface="Calibri"/>
                <a:cs typeface="Calibri"/>
              </a:rPr>
              <a:t>ART. </a:t>
            </a:r>
            <a:r>
              <a:rPr sz="2000" b="1" spc="-5" dirty="0">
                <a:latin typeface="Calibri"/>
                <a:cs typeface="Calibri"/>
              </a:rPr>
              <a:t>12. </a:t>
            </a:r>
            <a:r>
              <a:rPr sz="2000" b="1" dirty="0">
                <a:latin typeface="Calibri"/>
                <a:cs typeface="Calibri"/>
              </a:rPr>
              <a:t>C. </a:t>
            </a:r>
            <a:r>
              <a:rPr sz="2000" b="1" spc="-5" dirty="0">
                <a:latin typeface="Calibri"/>
                <a:cs typeface="Calibri"/>
              </a:rPr>
              <a:t>2: «</a:t>
            </a:r>
            <a:r>
              <a:rPr sz="2000" b="1" i="1" spc="-5" dirty="0">
                <a:latin typeface="Calibri"/>
                <a:cs typeface="Calibri"/>
              </a:rPr>
              <a:t>il </a:t>
            </a:r>
            <a:r>
              <a:rPr sz="2000" b="1" i="1" spc="-10" dirty="0">
                <a:latin typeface="Calibri"/>
                <a:cs typeface="Calibri"/>
              </a:rPr>
              <a:t>debitore, </a:t>
            </a:r>
            <a:r>
              <a:rPr sz="2000" b="1" i="1" spc="-20" dirty="0">
                <a:latin typeface="Calibri"/>
                <a:cs typeface="Calibri"/>
              </a:rPr>
              <a:t>all’esito dell’allerta </a:t>
            </a:r>
            <a:r>
              <a:rPr sz="2000" b="1" i="1" dirty="0">
                <a:latin typeface="Calibri"/>
                <a:cs typeface="Calibri"/>
              </a:rPr>
              <a:t>o </a:t>
            </a:r>
            <a:r>
              <a:rPr sz="2000" b="1" i="1" spc="-5" dirty="0">
                <a:latin typeface="Calibri"/>
                <a:cs typeface="Calibri"/>
              </a:rPr>
              <a:t>anche prima della sua  </a:t>
            </a:r>
            <a:r>
              <a:rPr sz="2000" b="1" i="1" spc="-10" dirty="0">
                <a:latin typeface="Calibri"/>
                <a:cs typeface="Calibri"/>
              </a:rPr>
              <a:t>attivazione, </a:t>
            </a:r>
            <a:r>
              <a:rPr sz="2000" b="1" i="1" spc="-5" dirty="0">
                <a:latin typeface="Calibri"/>
                <a:cs typeface="Calibri"/>
              </a:rPr>
              <a:t>può </a:t>
            </a:r>
            <a:r>
              <a:rPr sz="2000" b="1" i="1" spc="-10" dirty="0">
                <a:latin typeface="Calibri"/>
                <a:cs typeface="Calibri"/>
              </a:rPr>
              <a:t>accedere </a:t>
            </a:r>
            <a:r>
              <a:rPr sz="2000" b="1" i="1" spc="-5" dirty="0">
                <a:latin typeface="Calibri"/>
                <a:cs typeface="Calibri"/>
              </a:rPr>
              <a:t>al </a:t>
            </a:r>
            <a:r>
              <a:rPr sz="2000" b="1" i="1" spc="-10" dirty="0">
                <a:latin typeface="Calibri"/>
                <a:cs typeface="Calibri"/>
              </a:rPr>
              <a:t>procedimento </a:t>
            </a:r>
            <a:r>
              <a:rPr sz="2000" b="1" i="1" spc="-5" dirty="0">
                <a:latin typeface="Calibri"/>
                <a:cs typeface="Calibri"/>
              </a:rPr>
              <a:t>di composizione </a:t>
            </a:r>
            <a:r>
              <a:rPr sz="2000" b="1" i="1" spc="-15" dirty="0">
                <a:latin typeface="Calibri"/>
                <a:cs typeface="Calibri"/>
              </a:rPr>
              <a:t>assistita </a:t>
            </a:r>
            <a:r>
              <a:rPr sz="2000" b="1" i="1" spc="-5" dirty="0">
                <a:latin typeface="Calibri"/>
                <a:cs typeface="Calibri"/>
              </a:rPr>
              <a:t>della crisi,  che si </a:t>
            </a:r>
            <a:r>
              <a:rPr sz="2000" b="1" i="1" spc="-10" dirty="0">
                <a:latin typeface="Calibri"/>
                <a:cs typeface="Calibri"/>
              </a:rPr>
              <a:t>svolge </a:t>
            </a:r>
            <a:r>
              <a:rPr sz="2000" b="1" i="1" spc="-5" dirty="0">
                <a:latin typeface="Calibri"/>
                <a:cs typeface="Calibri"/>
              </a:rPr>
              <a:t>in modo riservato </a:t>
            </a:r>
            <a:r>
              <a:rPr sz="2000" b="1" i="1" dirty="0">
                <a:latin typeface="Calibri"/>
                <a:cs typeface="Calibri"/>
              </a:rPr>
              <a:t>e </a:t>
            </a:r>
            <a:r>
              <a:rPr sz="2000" b="1" i="1" spc="-5" dirty="0">
                <a:latin typeface="Calibri"/>
                <a:cs typeface="Calibri"/>
              </a:rPr>
              <a:t>confidenziale dinanzi</a:t>
            </a:r>
            <a:r>
              <a:rPr sz="2000" b="1" i="1" spc="-30" dirty="0">
                <a:latin typeface="Calibri"/>
                <a:cs typeface="Calibri"/>
              </a:rPr>
              <a:t> </a:t>
            </a:r>
            <a:r>
              <a:rPr sz="2000" b="1" i="1" spc="-10" dirty="0">
                <a:latin typeface="Calibri"/>
                <a:cs typeface="Calibri"/>
              </a:rPr>
              <a:t>all’OCRI</a:t>
            </a:r>
            <a:r>
              <a:rPr sz="2000" b="1" spc="-10" dirty="0">
                <a:latin typeface="Calibri"/>
                <a:cs typeface="Calibri"/>
              </a:rPr>
              <a:t>.»</a:t>
            </a:r>
            <a:endParaRPr sz="2000">
              <a:latin typeface="Calibri"/>
              <a:cs typeface="Calibri"/>
            </a:endParaRPr>
          </a:p>
          <a:p>
            <a:pPr marL="12700" marR="5715" algn="just"/>
            <a:r>
              <a:rPr sz="2000" b="1" spc="-50" dirty="0">
                <a:latin typeface="Calibri"/>
                <a:cs typeface="Calibri"/>
              </a:rPr>
              <a:t>ART. </a:t>
            </a:r>
            <a:r>
              <a:rPr sz="2000" b="1" spc="-5" dirty="0">
                <a:latin typeface="Calibri"/>
                <a:cs typeface="Calibri"/>
              </a:rPr>
              <a:t>12 </a:t>
            </a:r>
            <a:r>
              <a:rPr sz="2000" b="1" dirty="0">
                <a:latin typeface="Calibri"/>
                <a:cs typeface="Calibri"/>
              </a:rPr>
              <a:t>C.3 </a:t>
            </a:r>
            <a:r>
              <a:rPr sz="2000" b="1" i="1" spc="-5" dirty="0">
                <a:latin typeface="Calibri"/>
                <a:cs typeface="Calibri"/>
              </a:rPr>
              <a:t>«…la </a:t>
            </a:r>
            <a:r>
              <a:rPr sz="2000" b="1" i="1" spc="-10" dirty="0">
                <a:latin typeface="Calibri"/>
                <a:cs typeface="Calibri"/>
              </a:rPr>
              <a:t>presentazione </a:t>
            </a:r>
            <a:r>
              <a:rPr sz="2000" b="1" i="1" spc="-5" dirty="0">
                <a:latin typeface="Calibri"/>
                <a:cs typeface="Calibri"/>
              </a:rPr>
              <a:t>da </a:t>
            </a:r>
            <a:r>
              <a:rPr sz="2000" b="1" i="1" spc="-10" dirty="0">
                <a:latin typeface="Calibri"/>
                <a:cs typeface="Calibri"/>
              </a:rPr>
              <a:t>parte </a:t>
            </a:r>
            <a:r>
              <a:rPr sz="2000" b="1" i="1" spc="-5" dirty="0">
                <a:latin typeface="Calibri"/>
                <a:cs typeface="Calibri"/>
              </a:rPr>
              <a:t>del </a:t>
            </a:r>
            <a:r>
              <a:rPr sz="2000" b="1" i="1" spc="-10" dirty="0">
                <a:latin typeface="Calibri"/>
                <a:cs typeface="Calibri"/>
              </a:rPr>
              <a:t>debitore dell’istanza di  </a:t>
            </a:r>
            <a:r>
              <a:rPr sz="2000" b="1" i="1" spc="-5" dirty="0">
                <a:latin typeface="Calibri"/>
                <a:cs typeface="Calibri"/>
              </a:rPr>
              <a:t>composizione </a:t>
            </a:r>
            <a:r>
              <a:rPr sz="2000" b="1" i="1" spc="-15" dirty="0">
                <a:latin typeface="Calibri"/>
                <a:cs typeface="Calibri"/>
              </a:rPr>
              <a:t>assistita </a:t>
            </a:r>
            <a:r>
              <a:rPr sz="2000" b="1" i="1" spc="-5" dirty="0">
                <a:latin typeface="Calibri"/>
                <a:cs typeface="Calibri"/>
              </a:rPr>
              <a:t>della crisi di cui </a:t>
            </a:r>
            <a:r>
              <a:rPr sz="2000" b="1" i="1" spc="-20" dirty="0">
                <a:latin typeface="Calibri"/>
                <a:cs typeface="Calibri"/>
              </a:rPr>
              <a:t>all’articolo </a:t>
            </a:r>
            <a:r>
              <a:rPr sz="2000" b="1" i="1" spc="-5" dirty="0">
                <a:latin typeface="Calibri"/>
                <a:cs typeface="Calibri"/>
              </a:rPr>
              <a:t>16 comma 1, non  </a:t>
            </a:r>
            <a:r>
              <a:rPr sz="2000" b="1" i="1" spc="-10" dirty="0">
                <a:latin typeface="Calibri"/>
                <a:cs typeface="Calibri"/>
              </a:rPr>
              <a:t>costituiscono causa </a:t>
            </a:r>
            <a:r>
              <a:rPr sz="2000" b="1" i="1" spc="-5" dirty="0">
                <a:latin typeface="Calibri"/>
                <a:cs typeface="Calibri"/>
              </a:rPr>
              <a:t>di risoluzione dei </a:t>
            </a:r>
            <a:r>
              <a:rPr sz="2000" b="1" i="1" spc="-15" dirty="0">
                <a:latin typeface="Calibri"/>
                <a:cs typeface="Calibri"/>
              </a:rPr>
              <a:t>contratti</a:t>
            </a:r>
            <a:r>
              <a:rPr sz="2000" b="1" i="1" spc="-25" dirty="0">
                <a:latin typeface="Calibri"/>
                <a:cs typeface="Calibri"/>
              </a:rPr>
              <a:t> </a:t>
            </a:r>
            <a:r>
              <a:rPr sz="2000" b="1" i="1" spc="-10" dirty="0">
                <a:latin typeface="Calibri"/>
                <a:cs typeface="Calibri"/>
              </a:rPr>
              <a:t>pendenti…»</a:t>
            </a:r>
            <a:endParaRPr sz="2000">
              <a:latin typeface="Calibri"/>
              <a:cs typeface="Calibri"/>
            </a:endParaRPr>
          </a:p>
          <a:p>
            <a:pPr>
              <a:spcBef>
                <a:spcPts val="40"/>
              </a:spcBef>
            </a:pPr>
            <a:endParaRPr sz="2050">
              <a:latin typeface="Times New Roman"/>
              <a:cs typeface="Times New Roman"/>
            </a:endParaRPr>
          </a:p>
          <a:p>
            <a:pPr marL="12700" marR="5080"/>
            <a:r>
              <a:rPr sz="2000" b="1" spc="-5" dirty="0">
                <a:latin typeface="Calibri"/>
                <a:cs typeface="Calibri"/>
              </a:rPr>
              <a:t>N.B. </a:t>
            </a:r>
            <a:r>
              <a:rPr sz="2000" b="1" spc="-10" dirty="0">
                <a:latin typeface="Calibri"/>
                <a:cs typeface="Calibri"/>
              </a:rPr>
              <a:t>DOVREBBE </a:t>
            </a:r>
            <a:r>
              <a:rPr sz="2000" b="1" spc="-40" dirty="0">
                <a:latin typeface="Calibri"/>
                <a:cs typeface="Calibri"/>
              </a:rPr>
              <a:t>TRATTARSI </a:t>
            </a:r>
            <a:r>
              <a:rPr sz="2000" b="1" dirty="0">
                <a:latin typeface="Calibri"/>
                <a:cs typeface="Calibri"/>
              </a:rPr>
              <a:t>DI </a:t>
            </a:r>
            <a:r>
              <a:rPr sz="2000" b="1" spc="-10" dirty="0">
                <a:latin typeface="Calibri"/>
                <a:cs typeface="Calibri"/>
              </a:rPr>
              <a:t>UNA </a:t>
            </a:r>
            <a:r>
              <a:rPr sz="2000" b="1" spc="-55" dirty="0">
                <a:latin typeface="Calibri"/>
                <a:cs typeface="Calibri"/>
              </a:rPr>
              <a:t>FACOLTÀ, </a:t>
            </a:r>
            <a:r>
              <a:rPr sz="2000" b="1" spc="-5" dirty="0">
                <a:latin typeface="Calibri"/>
                <a:cs typeface="Calibri"/>
              </a:rPr>
              <a:t>NON </a:t>
            </a:r>
            <a:r>
              <a:rPr sz="2000" b="1" dirty="0">
                <a:latin typeface="Calibri"/>
                <a:cs typeface="Calibri"/>
              </a:rPr>
              <a:t>DI </a:t>
            </a:r>
            <a:r>
              <a:rPr sz="2000" b="1" spc="-5" dirty="0">
                <a:latin typeface="Calibri"/>
                <a:cs typeface="Calibri"/>
              </a:rPr>
              <a:t>UN </a:t>
            </a:r>
            <a:r>
              <a:rPr sz="2000" b="1" spc="-10" dirty="0">
                <a:latin typeface="Calibri"/>
                <a:cs typeface="Calibri"/>
              </a:rPr>
              <a:t>OBBLIGO, </a:t>
            </a:r>
            <a:r>
              <a:rPr sz="2000" b="1" spc="-15" dirty="0">
                <a:latin typeface="Calibri"/>
                <a:cs typeface="Calibri"/>
              </a:rPr>
              <a:t>POSSIBILITÀ  </a:t>
            </a:r>
            <a:r>
              <a:rPr sz="2000" b="1" dirty="0">
                <a:latin typeface="Calibri"/>
                <a:cs typeface="Calibri"/>
              </a:rPr>
              <a:t>DI </a:t>
            </a:r>
            <a:r>
              <a:rPr sz="2000" b="1" spc="-5" dirty="0">
                <a:latin typeface="Calibri"/>
                <a:cs typeface="Calibri"/>
              </a:rPr>
              <a:t>ACCESSO </a:t>
            </a:r>
            <a:r>
              <a:rPr sz="2000" b="1" dirty="0">
                <a:latin typeface="Calibri"/>
                <a:cs typeface="Calibri"/>
              </a:rPr>
              <a:t>A </a:t>
            </a:r>
            <a:r>
              <a:rPr sz="2000" b="1" spc="-5" dirty="0">
                <a:latin typeface="Calibri"/>
                <a:cs typeface="Calibri"/>
              </a:rPr>
              <a:t>MISURE</a:t>
            </a:r>
            <a:r>
              <a:rPr sz="2000" b="1" spc="-20" dirty="0">
                <a:latin typeface="Calibri"/>
                <a:cs typeface="Calibri"/>
              </a:rPr>
              <a:t> </a:t>
            </a:r>
            <a:r>
              <a:rPr sz="2000" b="1" spc="-5" dirty="0">
                <a:latin typeface="Calibri"/>
                <a:cs typeface="Calibri"/>
              </a:rPr>
              <a:t>PREMIALI.</a:t>
            </a:r>
            <a:endParaRPr sz="2000">
              <a:latin typeface="Calibri"/>
              <a:cs typeface="Calibri"/>
            </a:endParaRPr>
          </a:p>
        </p:txBody>
      </p:sp>
      <p:sp>
        <p:nvSpPr>
          <p:cNvPr id="11" name="object 18"/>
          <p:cNvSpPr txBox="1">
            <a:spLocks/>
          </p:cNvSpPr>
          <p:nvPr/>
        </p:nvSpPr>
        <p:spPr>
          <a:xfrm>
            <a:off x="1524001" y="0"/>
            <a:ext cx="3962400" cy="751488"/>
          </a:xfrm>
          <a:prstGeom prst="rect">
            <a:avLst/>
          </a:prstGeom>
        </p:spPr>
        <p:txBody>
          <a:bodyPr vert="horz" wrap="square" lIns="0" tIns="12700" rIns="0" bIns="0" rtlCol="0">
            <a:spAutoFit/>
          </a:bodyPr>
          <a:lstStyle/>
          <a:p>
            <a:pPr marL="12700" algn="ctr" eaLnBrk="0" fontAlgn="base" hangingPunct="0">
              <a:spcBef>
                <a:spcPts val="100"/>
              </a:spcBef>
              <a:spcAft>
                <a:spcPct val="0"/>
              </a:spcAft>
              <a:defRPr/>
            </a:pPr>
            <a:r>
              <a:rPr lang="it-IT" sz="2400" spc="-5">
                <a:solidFill>
                  <a:srgbClr val="FFFF00"/>
                </a:solidFill>
                <a:latin typeface="+mj-lt"/>
                <a:ea typeface="+mj-ea"/>
                <a:cs typeface="+mj-cs"/>
              </a:rPr>
              <a:t>La segnalazione </a:t>
            </a:r>
            <a:r>
              <a:rPr lang="it-IT" sz="2400" spc="-15">
                <a:solidFill>
                  <a:srgbClr val="FFFF00"/>
                </a:solidFill>
                <a:latin typeface="+mj-lt"/>
                <a:ea typeface="+mj-ea"/>
                <a:cs typeface="+mj-cs"/>
              </a:rPr>
              <a:t>all’Organismo </a:t>
            </a:r>
            <a:r>
              <a:rPr lang="it-IT" sz="2400" spc="-5">
                <a:solidFill>
                  <a:srgbClr val="FFFF00"/>
                </a:solidFill>
                <a:latin typeface="+mj-lt"/>
                <a:ea typeface="+mj-ea"/>
                <a:cs typeface="+mj-cs"/>
              </a:rPr>
              <a:t>di composizione della</a:t>
            </a:r>
            <a:r>
              <a:rPr lang="it-IT" sz="2400" spc="-25">
                <a:solidFill>
                  <a:srgbClr val="FFFF00"/>
                </a:solidFill>
                <a:latin typeface="+mj-lt"/>
                <a:ea typeface="+mj-ea"/>
                <a:cs typeface="+mj-cs"/>
              </a:rPr>
              <a:t> </a:t>
            </a:r>
            <a:r>
              <a:rPr lang="it-IT" sz="2400" spc="-5">
                <a:solidFill>
                  <a:srgbClr val="FFFF00"/>
                </a:solidFill>
                <a:latin typeface="+mj-lt"/>
                <a:ea typeface="+mj-ea"/>
                <a:cs typeface="+mj-cs"/>
              </a:rPr>
              <a:t>crisi</a:t>
            </a:r>
            <a:endParaRPr lang="it-IT" sz="2400" dirty="0">
              <a:solidFill>
                <a:srgbClr val="FFFF00"/>
              </a:solidFill>
              <a:latin typeface="+mj-lt"/>
              <a:ea typeface="+mj-ea"/>
              <a:cs typeface="+mj-cs"/>
            </a:endParaRPr>
          </a:p>
        </p:txBody>
      </p:sp>
    </p:spTree>
    <p:extLst>
      <p:ext uri="{BB962C8B-B14F-4D97-AF65-F5344CB8AC3E}">
        <p14:creationId xmlns:p14="http://schemas.microsoft.com/office/powerpoint/2010/main" val="40467053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828800" y="990600"/>
            <a:ext cx="8077200" cy="338554"/>
          </a:xfrm>
          <a:prstGeom prst="rect">
            <a:avLst/>
          </a:prstGeom>
          <a:solidFill>
            <a:schemeClr val="bg1"/>
          </a:solidFill>
        </p:spPr>
        <p:txBody>
          <a:bodyPr wrap="square" rtlCol="0">
            <a:spAutoFit/>
          </a:bodyPr>
          <a:lstStyle/>
          <a:p>
            <a:pPr marL="108000" marR="5080" indent="-2307590">
              <a:spcBef>
                <a:spcPts val="100"/>
              </a:spcBef>
            </a:pPr>
            <a:endParaRPr lang="it-IT" sz="1600" b="1" i="1" spc="-5" dirty="0"/>
          </a:p>
        </p:txBody>
      </p:sp>
      <p:sp>
        <p:nvSpPr>
          <p:cNvPr id="4" name="object 13"/>
          <p:cNvSpPr txBox="1"/>
          <p:nvPr/>
        </p:nvSpPr>
        <p:spPr>
          <a:xfrm>
            <a:off x="1799492" y="1115343"/>
            <a:ext cx="7127240" cy="1939925"/>
          </a:xfrm>
          <a:prstGeom prst="rect">
            <a:avLst/>
          </a:prstGeom>
        </p:spPr>
        <p:txBody>
          <a:bodyPr vert="horz" wrap="square" lIns="0" tIns="12700" rIns="0" bIns="0" rtlCol="0">
            <a:spAutoFit/>
          </a:bodyPr>
          <a:lstStyle/>
          <a:p>
            <a:pPr marL="12700" marR="5080" algn="just">
              <a:spcBef>
                <a:spcPts val="100"/>
              </a:spcBef>
            </a:pPr>
            <a:r>
              <a:rPr i="1" spc="-5" dirty="0">
                <a:latin typeface="Calibri"/>
                <a:cs typeface="Calibri"/>
              </a:rPr>
              <a:t>«Ai fini </a:t>
            </a:r>
            <a:r>
              <a:rPr i="1" spc="-15" dirty="0">
                <a:latin typeface="Calibri"/>
                <a:cs typeface="Calibri"/>
              </a:rPr>
              <a:t>dell’applicazione </a:t>
            </a:r>
            <a:r>
              <a:rPr i="1" spc="-5" dirty="0">
                <a:latin typeface="Calibri"/>
                <a:cs typeface="Calibri"/>
              </a:rPr>
              <a:t>delle misure premiali di cui </a:t>
            </a:r>
            <a:r>
              <a:rPr i="1" spc="-20" dirty="0">
                <a:latin typeface="Calibri"/>
                <a:cs typeface="Calibri"/>
              </a:rPr>
              <a:t>all’articolo </a:t>
            </a:r>
            <a:r>
              <a:rPr i="1" dirty="0">
                <a:latin typeface="Calibri"/>
                <a:cs typeface="Calibri"/>
              </a:rPr>
              <a:t>25,  </a:t>
            </a:r>
            <a:r>
              <a:rPr i="1" spc="-5" dirty="0">
                <a:latin typeface="Calibri"/>
                <a:cs typeface="Calibri"/>
              </a:rPr>
              <a:t>l’iniziativa del </a:t>
            </a:r>
            <a:r>
              <a:rPr i="1" spc="-10" dirty="0">
                <a:latin typeface="Calibri"/>
                <a:cs typeface="Calibri"/>
              </a:rPr>
              <a:t>debitore volta </a:t>
            </a:r>
            <a:r>
              <a:rPr i="1" dirty="0">
                <a:latin typeface="Calibri"/>
                <a:cs typeface="Calibri"/>
              </a:rPr>
              <a:t>a </a:t>
            </a:r>
            <a:r>
              <a:rPr i="1" spc="-10" dirty="0">
                <a:latin typeface="Calibri"/>
                <a:cs typeface="Calibri"/>
              </a:rPr>
              <a:t>prevenire </a:t>
            </a:r>
            <a:r>
              <a:rPr i="1" spc="-15" dirty="0">
                <a:latin typeface="Calibri"/>
                <a:cs typeface="Calibri"/>
              </a:rPr>
              <a:t>l’aggravarsi </a:t>
            </a:r>
            <a:r>
              <a:rPr i="1" spc="-5" dirty="0">
                <a:latin typeface="Calibri"/>
                <a:cs typeface="Calibri"/>
              </a:rPr>
              <a:t>della crisi non. </a:t>
            </a:r>
            <a:r>
              <a:rPr i="1" dirty="0">
                <a:latin typeface="Calibri"/>
                <a:cs typeface="Calibri"/>
              </a:rPr>
              <a:t>È  </a:t>
            </a:r>
            <a:r>
              <a:rPr i="1" spc="-10" dirty="0">
                <a:latin typeface="Calibri"/>
                <a:cs typeface="Calibri"/>
              </a:rPr>
              <a:t>tempestiva </a:t>
            </a:r>
            <a:r>
              <a:rPr i="1" spc="-5" dirty="0">
                <a:latin typeface="Calibri"/>
                <a:cs typeface="Calibri"/>
              </a:rPr>
              <a:t>se egli propone una domanda di </a:t>
            </a:r>
            <a:r>
              <a:rPr i="1" spc="-10" dirty="0">
                <a:latin typeface="Calibri"/>
                <a:cs typeface="Calibri"/>
              </a:rPr>
              <a:t>accesso </a:t>
            </a:r>
            <a:r>
              <a:rPr i="1" spc="-5" dirty="0">
                <a:latin typeface="Calibri"/>
                <a:cs typeface="Calibri"/>
              </a:rPr>
              <a:t>ad una delle </a:t>
            </a:r>
            <a:r>
              <a:rPr i="1" spc="-10" dirty="0">
                <a:latin typeface="Calibri"/>
                <a:cs typeface="Calibri"/>
              </a:rPr>
              <a:t>procedure  </a:t>
            </a:r>
            <a:r>
              <a:rPr i="1" spc="-5" dirty="0">
                <a:latin typeface="Calibri"/>
                <a:cs typeface="Calibri"/>
              </a:rPr>
              <a:t>regolate dal </a:t>
            </a:r>
            <a:r>
              <a:rPr i="1" spc="-10" dirty="0">
                <a:latin typeface="Calibri"/>
                <a:cs typeface="Calibri"/>
              </a:rPr>
              <a:t>presente codice </a:t>
            </a:r>
            <a:r>
              <a:rPr i="1" spc="-5" dirty="0">
                <a:latin typeface="Calibri"/>
                <a:cs typeface="Calibri"/>
              </a:rPr>
              <a:t>oltre il termine di sei mesi, ovvero </a:t>
            </a:r>
            <a:r>
              <a:rPr i="1" spc="-10" dirty="0">
                <a:latin typeface="Calibri"/>
                <a:cs typeface="Calibri"/>
              </a:rPr>
              <a:t>l’istanza </a:t>
            </a:r>
            <a:r>
              <a:rPr i="1" spc="-5" dirty="0">
                <a:latin typeface="Calibri"/>
                <a:cs typeface="Calibri"/>
              </a:rPr>
              <a:t>di  cui </a:t>
            </a:r>
            <a:r>
              <a:rPr i="1" spc="-20" dirty="0">
                <a:latin typeface="Calibri"/>
                <a:cs typeface="Calibri"/>
              </a:rPr>
              <a:t>all’articolo </a:t>
            </a:r>
            <a:r>
              <a:rPr i="1" dirty="0">
                <a:latin typeface="Calibri"/>
                <a:cs typeface="Calibri"/>
              </a:rPr>
              <a:t>19 </a:t>
            </a:r>
            <a:r>
              <a:rPr i="1" spc="-5" dirty="0">
                <a:latin typeface="Calibri"/>
                <a:cs typeface="Calibri"/>
              </a:rPr>
              <a:t>oltre il termine di tre mesi, </a:t>
            </a:r>
            <a:r>
              <a:rPr i="1" dirty="0">
                <a:latin typeface="Calibri"/>
                <a:cs typeface="Calibri"/>
              </a:rPr>
              <a:t>a </a:t>
            </a:r>
            <a:r>
              <a:rPr i="1" spc="-10" dirty="0">
                <a:latin typeface="Calibri"/>
                <a:cs typeface="Calibri"/>
              </a:rPr>
              <a:t>decorrere </a:t>
            </a:r>
            <a:r>
              <a:rPr i="1" spc="-5" dirty="0">
                <a:latin typeface="Calibri"/>
                <a:cs typeface="Calibri"/>
              </a:rPr>
              <a:t>da quando si  verifica </a:t>
            </a:r>
            <a:r>
              <a:rPr i="1" spc="-10" dirty="0">
                <a:latin typeface="Calibri"/>
                <a:cs typeface="Calibri"/>
              </a:rPr>
              <a:t>alternativamente:</a:t>
            </a:r>
            <a:endParaRPr dirty="0">
              <a:latin typeface="Calibri"/>
              <a:cs typeface="Calibri"/>
            </a:endParaRPr>
          </a:p>
          <a:p>
            <a:pPr marL="12700" algn="just">
              <a:lnSpc>
                <a:spcPts val="2110"/>
              </a:lnSpc>
            </a:pPr>
            <a:r>
              <a:rPr i="1" spc="-5" dirty="0">
                <a:latin typeface="Calibri"/>
                <a:cs typeface="Calibri"/>
              </a:rPr>
              <a:t>a)</a:t>
            </a:r>
            <a:r>
              <a:rPr i="1" spc="55" dirty="0">
                <a:latin typeface="Calibri"/>
                <a:cs typeface="Calibri"/>
              </a:rPr>
              <a:t> </a:t>
            </a:r>
            <a:r>
              <a:rPr i="1" spc="-35" dirty="0">
                <a:latin typeface="Calibri"/>
                <a:cs typeface="Calibri"/>
              </a:rPr>
              <a:t>L’esistenza </a:t>
            </a:r>
            <a:r>
              <a:rPr i="1" spc="-5" dirty="0">
                <a:latin typeface="Calibri"/>
                <a:cs typeface="Calibri"/>
              </a:rPr>
              <a:t>di debiti per retribuzioni </a:t>
            </a:r>
            <a:r>
              <a:rPr i="1" spc="-10" dirty="0">
                <a:latin typeface="Calibri"/>
                <a:cs typeface="Calibri"/>
              </a:rPr>
              <a:t>scaduti </a:t>
            </a:r>
            <a:r>
              <a:rPr i="1" spc="-5" dirty="0">
                <a:latin typeface="Calibri"/>
                <a:cs typeface="Calibri"/>
              </a:rPr>
              <a:t>da almeno </a:t>
            </a:r>
            <a:r>
              <a:rPr i="1" spc="-10" dirty="0">
                <a:latin typeface="Calibri"/>
                <a:cs typeface="Calibri"/>
              </a:rPr>
              <a:t>sessanta </a:t>
            </a:r>
            <a:r>
              <a:rPr i="1" spc="-5" dirty="0">
                <a:latin typeface="Calibri"/>
                <a:cs typeface="Calibri"/>
              </a:rPr>
              <a:t>giorni</a:t>
            </a:r>
            <a:endParaRPr dirty="0">
              <a:latin typeface="Calibri"/>
              <a:cs typeface="Calibri"/>
            </a:endParaRPr>
          </a:p>
        </p:txBody>
      </p:sp>
      <p:sp>
        <p:nvSpPr>
          <p:cNvPr id="5" name="object 17"/>
          <p:cNvSpPr txBox="1"/>
          <p:nvPr/>
        </p:nvSpPr>
        <p:spPr>
          <a:xfrm>
            <a:off x="1799493" y="3180009"/>
            <a:ext cx="7126605" cy="2217420"/>
          </a:xfrm>
          <a:prstGeom prst="rect">
            <a:avLst/>
          </a:prstGeom>
        </p:spPr>
        <p:txBody>
          <a:bodyPr vert="horz" wrap="square" lIns="0" tIns="6350" rIns="0" bIns="0" rtlCol="0">
            <a:spAutoFit/>
          </a:bodyPr>
          <a:lstStyle/>
          <a:p>
            <a:pPr marL="355600" marR="5080">
              <a:lnSpc>
                <a:spcPct val="102200"/>
              </a:lnSpc>
              <a:spcBef>
                <a:spcPts val="50"/>
              </a:spcBef>
            </a:pPr>
            <a:r>
              <a:rPr i="1" spc="-5" dirty="0">
                <a:latin typeface="Calibri"/>
                <a:cs typeface="Calibri"/>
              </a:rPr>
              <a:t>per un </a:t>
            </a:r>
            <a:r>
              <a:rPr i="1" spc="-10" dirty="0">
                <a:latin typeface="Calibri"/>
                <a:cs typeface="Calibri"/>
              </a:rPr>
              <a:t>ammontare </a:t>
            </a:r>
            <a:r>
              <a:rPr i="1" spc="-5" dirty="0">
                <a:latin typeface="Calibri"/>
                <a:cs typeface="Calibri"/>
              </a:rPr>
              <a:t>pari ad oltre la </a:t>
            </a:r>
            <a:r>
              <a:rPr i="1" spc="-10" dirty="0">
                <a:latin typeface="Calibri"/>
                <a:cs typeface="Calibri"/>
              </a:rPr>
              <a:t>metà </a:t>
            </a:r>
            <a:r>
              <a:rPr i="1" spc="-15" dirty="0">
                <a:latin typeface="Calibri"/>
                <a:cs typeface="Calibri"/>
              </a:rPr>
              <a:t>dell’ammontare </a:t>
            </a:r>
            <a:r>
              <a:rPr i="1" spc="-5" dirty="0">
                <a:latin typeface="Calibri"/>
                <a:cs typeface="Calibri"/>
              </a:rPr>
              <a:t>complessivo  </a:t>
            </a:r>
            <a:r>
              <a:rPr i="1" u="sng" spc="-5" dirty="0">
                <a:uFill>
                  <a:solidFill>
                    <a:srgbClr val="000000"/>
                  </a:solidFill>
                </a:uFill>
                <a:latin typeface="Calibri"/>
                <a:cs typeface="Calibri"/>
              </a:rPr>
              <a:t>mensile delle</a:t>
            </a:r>
            <a:r>
              <a:rPr i="1" u="sng" spc="15" dirty="0">
                <a:uFill>
                  <a:solidFill>
                    <a:srgbClr val="000000"/>
                  </a:solidFill>
                </a:uFill>
                <a:latin typeface="Calibri"/>
                <a:cs typeface="Calibri"/>
              </a:rPr>
              <a:t> </a:t>
            </a:r>
            <a:r>
              <a:rPr i="1" u="sng" spc="-5" dirty="0">
                <a:uFill>
                  <a:solidFill>
                    <a:srgbClr val="000000"/>
                  </a:solidFill>
                </a:uFill>
                <a:latin typeface="Calibri"/>
                <a:cs typeface="Calibri"/>
              </a:rPr>
              <a:t>retribuzioni;</a:t>
            </a:r>
            <a:endParaRPr dirty="0">
              <a:latin typeface="Calibri"/>
              <a:cs typeface="Calibri"/>
            </a:endParaRPr>
          </a:p>
          <a:p>
            <a:pPr marL="355600" indent="-342900">
              <a:lnSpc>
                <a:spcPts val="2090"/>
              </a:lnSpc>
              <a:buAutoNum type="alphaLcParenR" startAt="2"/>
              <a:tabLst>
                <a:tab pos="354965" algn="l"/>
                <a:tab pos="355600" algn="l"/>
              </a:tabLst>
            </a:pPr>
            <a:r>
              <a:rPr i="1" spc="-35" dirty="0">
                <a:latin typeface="Calibri"/>
                <a:cs typeface="Calibri"/>
              </a:rPr>
              <a:t>L’esistenza</a:t>
            </a:r>
            <a:r>
              <a:rPr i="1" spc="254" dirty="0">
                <a:latin typeface="Calibri"/>
                <a:cs typeface="Calibri"/>
              </a:rPr>
              <a:t> </a:t>
            </a:r>
            <a:r>
              <a:rPr i="1" spc="-5" dirty="0">
                <a:latin typeface="Calibri"/>
                <a:cs typeface="Calibri"/>
              </a:rPr>
              <a:t>di</a:t>
            </a:r>
            <a:r>
              <a:rPr i="1" spc="260" dirty="0">
                <a:latin typeface="Calibri"/>
                <a:cs typeface="Calibri"/>
              </a:rPr>
              <a:t> </a:t>
            </a:r>
            <a:r>
              <a:rPr i="1" spc="-5" dirty="0">
                <a:latin typeface="Calibri"/>
                <a:cs typeface="Calibri"/>
              </a:rPr>
              <a:t>debiti</a:t>
            </a:r>
            <a:r>
              <a:rPr i="1" spc="260" dirty="0">
                <a:latin typeface="Calibri"/>
                <a:cs typeface="Calibri"/>
              </a:rPr>
              <a:t> </a:t>
            </a:r>
            <a:r>
              <a:rPr i="1" spc="-5" dirty="0">
                <a:latin typeface="Calibri"/>
                <a:cs typeface="Calibri"/>
              </a:rPr>
              <a:t>verso</a:t>
            </a:r>
            <a:r>
              <a:rPr i="1" spc="260" dirty="0">
                <a:latin typeface="Calibri"/>
                <a:cs typeface="Calibri"/>
              </a:rPr>
              <a:t> </a:t>
            </a:r>
            <a:r>
              <a:rPr i="1" spc="-10" dirty="0">
                <a:latin typeface="Calibri"/>
                <a:cs typeface="Calibri"/>
              </a:rPr>
              <a:t>fornitori</a:t>
            </a:r>
            <a:r>
              <a:rPr i="1" spc="254" dirty="0">
                <a:latin typeface="Calibri"/>
                <a:cs typeface="Calibri"/>
              </a:rPr>
              <a:t> </a:t>
            </a:r>
            <a:r>
              <a:rPr i="1" spc="-10" dirty="0">
                <a:latin typeface="Calibri"/>
                <a:cs typeface="Calibri"/>
              </a:rPr>
              <a:t>scaduti</a:t>
            </a:r>
            <a:r>
              <a:rPr i="1" spc="265" dirty="0">
                <a:latin typeface="Calibri"/>
                <a:cs typeface="Calibri"/>
              </a:rPr>
              <a:t> </a:t>
            </a:r>
            <a:r>
              <a:rPr i="1" spc="-5" dirty="0">
                <a:latin typeface="Calibri"/>
                <a:cs typeface="Calibri"/>
              </a:rPr>
              <a:t>da</a:t>
            </a:r>
            <a:r>
              <a:rPr i="1" spc="254" dirty="0">
                <a:latin typeface="Calibri"/>
                <a:cs typeface="Calibri"/>
              </a:rPr>
              <a:t> </a:t>
            </a:r>
            <a:r>
              <a:rPr i="1" spc="-5" dirty="0">
                <a:latin typeface="Calibri"/>
                <a:cs typeface="Calibri"/>
              </a:rPr>
              <a:t>almeno</a:t>
            </a:r>
            <a:r>
              <a:rPr i="1" spc="265" dirty="0">
                <a:latin typeface="Calibri"/>
                <a:cs typeface="Calibri"/>
              </a:rPr>
              <a:t> </a:t>
            </a:r>
            <a:r>
              <a:rPr i="1" spc="-10" dirty="0">
                <a:latin typeface="Calibri"/>
                <a:cs typeface="Calibri"/>
              </a:rPr>
              <a:t>centoventi</a:t>
            </a:r>
            <a:r>
              <a:rPr i="1" spc="254" dirty="0">
                <a:latin typeface="Calibri"/>
                <a:cs typeface="Calibri"/>
              </a:rPr>
              <a:t> </a:t>
            </a:r>
            <a:r>
              <a:rPr i="1" spc="-5" dirty="0">
                <a:latin typeface="Calibri"/>
                <a:cs typeface="Calibri"/>
              </a:rPr>
              <a:t>giorni</a:t>
            </a:r>
            <a:endParaRPr dirty="0">
              <a:latin typeface="Calibri"/>
              <a:cs typeface="Calibri"/>
            </a:endParaRPr>
          </a:p>
          <a:p>
            <a:pPr marL="355600">
              <a:lnSpc>
                <a:spcPts val="2135"/>
              </a:lnSpc>
              <a:spcBef>
                <a:spcPts val="50"/>
              </a:spcBef>
            </a:pPr>
            <a:r>
              <a:rPr i="1" u="sng" spc="-5" dirty="0">
                <a:uFill>
                  <a:solidFill>
                    <a:srgbClr val="000000"/>
                  </a:solidFill>
                </a:uFill>
                <a:latin typeface="Calibri"/>
                <a:cs typeface="Calibri"/>
              </a:rPr>
              <a:t>per un </a:t>
            </a:r>
            <a:r>
              <a:rPr i="1" u="sng" spc="-10" dirty="0">
                <a:uFill>
                  <a:solidFill>
                    <a:srgbClr val="000000"/>
                  </a:solidFill>
                </a:uFill>
                <a:latin typeface="Calibri"/>
                <a:cs typeface="Calibri"/>
              </a:rPr>
              <a:t>ammontare </a:t>
            </a:r>
            <a:r>
              <a:rPr i="1" u="sng" spc="-5" dirty="0">
                <a:uFill>
                  <a:solidFill>
                    <a:srgbClr val="000000"/>
                  </a:solidFill>
                </a:uFill>
                <a:latin typeface="Calibri"/>
                <a:cs typeface="Calibri"/>
              </a:rPr>
              <a:t>superiore </a:t>
            </a:r>
            <a:r>
              <a:rPr i="1" u="sng" dirty="0">
                <a:uFill>
                  <a:solidFill>
                    <a:srgbClr val="000000"/>
                  </a:solidFill>
                </a:uFill>
                <a:latin typeface="Calibri"/>
                <a:cs typeface="Calibri"/>
              </a:rPr>
              <a:t>a </a:t>
            </a:r>
            <a:r>
              <a:rPr i="1" u="sng" spc="-5" dirty="0">
                <a:uFill>
                  <a:solidFill>
                    <a:srgbClr val="000000"/>
                  </a:solidFill>
                </a:uFill>
                <a:latin typeface="Calibri"/>
                <a:cs typeface="Calibri"/>
              </a:rPr>
              <a:t>quello dei debiti non</a:t>
            </a:r>
            <a:r>
              <a:rPr i="1" u="sng" spc="75" dirty="0">
                <a:uFill>
                  <a:solidFill>
                    <a:srgbClr val="000000"/>
                  </a:solidFill>
                </a:uFill>
                <a:latin typeface="Calibri"/>
                <a:cs typeface="Calibri"/>
              </a:rPr>
              <a:t> </a:t>
            </a:r>
            <a:r>
              <a:rPr i="1" u="sng" spc="-5" dirty="0">
                <a:uFill>
                  <a:solidFill>
                    <a:srgbClr val="000000"/>
                  </a:solidFill>
                </a:uFill>
                <a:latin typeface="Calibri"/>
                <a:cs typeface="Calibri"/>
              </a:rPr>
              <a:t>scaduti;</a:t>
            </a:r>
            <a:endParaRPr dirty="0">
              <a:latin typeface="Calibri"/>
              <a:cs typeface="Calibri"/>
            </a:endParaRPr>
          </a:p>
          <a:p>
            <a:pPr marL="355600" marR="5715" indent="-342900">
              <a:lnSpc>
                <a:spcPts val="2180"/>
              </a:lnSpc>
              <a:spcBef>
                <a:spcPts val="30"/>
              </a:spcBef>
              <a:buAutoNum type="alphaLcParenR" startAt="3"/>
              <a:tabLst>
                <a:tab pos="354965" algn="l"/>
                <a:tab pos="355600" algn="l"/>
              </a:tabLst>
            </a:pPr>
            <a:r>
              <a:rPr i="1" spc="-10" dirty="0">
                <a:latin typeface="Calibri"/>
                <a:cs typeface="Calibri"/>
              </a:rPr>
              <a:t>Superamento, </a:t>
            </a:r>
            <a:r>
              <a:rPr i="1" spc="-15" dirty="0">
                <a:latin typeface="Calibri"/>
                <a:cs typeface="Calibri"/>
              </a:rPr>
              <a:t>nell’ultimo </a:t>
            </a:r>
            <a:r>
              <a:rPr i="1" spc="-5" dirty="0">
                <a:latin typeface="Calibri"/>
                <a:cs typeface="Calibri"/>
              </a:rPr>
              <a:t>bilancio </a:t>
            </a:r>
            <a:r>
              <a:rPr i="1" spc="-15" dirty="0">
                <a:latin typeface="Calibri"/>
                <a:cs typeface="Calibri"/>
              </a:rPr>
              <a:t>approvato, </a:t>
            </a:r>
            <a:r>
              <a:rPr i="1" dirty="0">
                <a:latin typeface="Calibri"/>
                <a:cs typeface="Calibri"/>
              </a:rPr>
              <a:t>o </a:t>
            </a:r>
            <a:r>
              <a:rPr i="1" spc="-5" dirty="0">
                <a:latin typeface="Calibri"/>
                <a:cs typeface="Calibri"/>
              </a:rPr>
              <a:t>comunque per oltre tre </a:t>
            </a:r>
            <a:r>
              <a:rPr i="1" u="sng" spc="-5" dirty="0">
                <a:uFill>
                  <a:solidFill>
                    <a:srgbClr val="000000"/>
                  </a:solidFill>
                </a:uFill>
                <a:latin typeface="Calibri"/>
                <a:cs typeface="Calibri"/>
              </a:rPr>
              <a:t> mesi, degli indici elaborati ai sensi </a:t>
            </a:r>
            <a:r>
              <a:rPr i="1" u="sng" spc="-15" dirty="0">
                <a:uFill>
                  <a:solidFill>
                    <a:srgbClr val="000000"/>
                  </a:solidFill>
                </a:uFill>
                <a:latin typeface="Calibri"/>
                <a:cs typeface="Calibri"/>
              </a:rPr>
              <a:t>dell’articolo </a:t>
            </a:r>
            <a:r>
              <a:rPr i="1" u="sng" dirty="0">
                <a:uFill>
                  <a:solidFill>
                    <a:srgbClr val="000000"/>
                  </a:solidFill>
                </a:uFill>
                <a:latin typeface="Calibri"/>
                <a:cs typeface="Calibri"/>
              </a:rPr>
              <a:t>13, </a:t>
            </a:r>
            <a:r>
              <a:rPr i="1" u="sng" spc="-5" dirty="0">
                <a:uFill>
                  <a:solidFill>
                    <a:srgbClr val="000000"/>
                  </a:solidFill>
                </a:uFill>
                <a:latin typeface="Calibri"/>
                <a:cs typeface="Calibri"/>
              </a:rPr>
              <a:t>commi </a:t>
            </a:r>
            <a:r>
              <a:rPr i="1" u="sng" dirty="0">
                <a:uFill>
                  <a:solidFill>
                    <a:srgbClr val="000000"/>
                  </a:solidFill>
                </a:uFill>
                <a:latin typeface="Calibri"/>
                <a:cs typeface="Calibri"/>
              </a:rPr>
              <a:t>2 e</a:t>
            </a:r>
            <a:r>
              <a:rPr i="1" u="sng" spc="105" dirty="0">
                <a:uFill>
                  <a:solidFill>
                    <a:srgbClr val="000000"/>
                  </a:solidFill>
                </a:uFill>
                <a:latin typeface="Calibri"/>
                <a:cs typeface="Calibri"/>
              </a:rPr>
              <a:t> </a:t>
            </a:r>
            <a:r>
              <a:rPr i="1" u="sng" dirty="0">
                <a:uFill>
                  <a:solidFill>
                    <a:srgbClr val="000000"/>
                  </a:solidFill>
                </a:uFill>
                <a:latin typeface="Calibri"/>
                <a:cs typeface="Calibri"/>
              </a:rPr>
              <a:t>3.</a:t>
            </a:r>
            <a:endParaRPr dirty="0">
              <a:latin typeface="Calibri"/>
              <a:cs typeface="Calibri"/>
            </a:endParaRPr>
          </a:p>
          <a:p>
            <a:pPr marL="12700" marR="5080">
              <a:lnSpc>
                <a:spcPts val="2090"/>
              </a:lnSpc>
              <a:spcBef>
                <a:spcPts val="105"/>
              </a:spcBef>
            </a:pPr>
            <a:r>
              <a:rPr i="1" spc="-5" dirty="0">
                <a:latin typeface="Calibri"/>
                <a:cs typeface="Calibri"/>
              </a:rPr>
              <a:t>Su </a:t>
            </a:r>
            <a:r>
              <a:rPr i="1" spc="-10" dirty="0">
                <a:latin typeface="Calibri"/>
                <a:cs typeface="Calibri"/>
              </a:rPr>
              <a:t>richiesta </a:t>
            </a:r>
            <a:r>
              <a:rPr i="1" spc="-5" dirty="0">
                <a:latin typeface="Calibri"/>
                <a:cs typeface="Calibri"/>
              </a:rPr>
              <a:t>del </a:t>
            </a:r>
            <a:r>
              <a:rPr i="1" spc="-10" dirty="0">
                <a:latin typeface="Calibri"/>
                <a:cs typeface="Calibri"/>
              </a:rPr>
              <a:t>debitore, </a:t>
            </a:r>
            <a:r>
              <a:rPr i="1" spc="-5" dirty="0">
                <a:latin typeface="Calibri"/>
                <a:cs typeface="Calibri"/>
              </a:rPr>
              <a:t>il </a:t>
            </a:r>
            <a:r>
              <a:rPr i="1" spc="-10" dirty="0">
                <a:latin typeface="Calibri"/>
                <a:cs typeface="Calibri"/>
              </a:rPr>
              <a:t>presidente </a:t>
            </a:r>
            <a:r>
              <a:rPr i="1" spc="-5" dirty="0">
                <a:latin typeface="Calibri"/>
                <a:cs typeface="Calibri"/>
              </a:rPr>
              <a:t>del collegio di cui </a:t>
            </a:r>
            <a:r>
              <a:rPr i="1" spc="-20" dirty="0">
                <a:latin typeface="Calibri"/>
                <a:cs typeface="Calibri"/>
              </a:rPr>
              <a:t>all’articolo </a:t>
            </a:r>
            <a:r>
              <a:rPr i="1" dirty="0">
                <a:latin typeface="Calibri"/>
                <a:cs typeface="Calibri"/>
              </a:rPr>
              <a:t>17 </a:t>
            </a:r>
            <a:r>
              <a:rPr i="1" spc="-15" dirty="0">
                <a:latin typeface="Calibri"/>
                <a:cs typeface="Calibri"/>
              </a:rPr>
              <a:t>attesta  </a:t>
            </a:r>
            <a:r>
              <a:rPr i="1" spc="-20" dirty="0">
                <a:latin typeface="Calibri"/>
                <a:cs typeface="Calibri"/>
              </a:rPr>
              <a:t>l’esistenza </a:t>
            </a:r>
            <a:r>
              <a:rPr i="1" spc="-5" dirty="0">
                <a:latin typeface="Calibri"/>
                <a:cs typeface="Calibri"/>
              </a:rPr>
              <a:t>dei requisiti di </a:t>
            </a:r>
            <a:r>
              <a:rPr i="1" spc="-10" dirty="0">
                <a:latin typeface="Calibri"/>
                <a:cs typeface="Calibri"/>
              </a:rPr>
              <a:t>tempestività previsti </a:t>
            </a:r>
            <a:r>
              <a:rPr i="1" spc="-5" dirty="0">
                <a:latin typeface="Calibri"/>
                <a:cs typeface="Calibri"/>
              </a:rPr>
              <a:t>dal </a:t>
            </a:r>
            <a:r>
              <a:rPr i="1" spc="-10" dirty="0">
                <a:latin typeface="Calibri"/>
                <a:cs typeface="Calibri"/>
              </a:rPr>
              <a:t>presente</a:t>
            </a:r>
            <a:r>
              <a:rPr i="1" spc="105" dirty="0">
                <a:latin typeface="Calibri"/>
                <a:cs typeface="Calibri"/>
              </a:rPr>
              <a:t> </a:t>
            </a:r>
            <a:r>
              <a:rPr i="1" spc="-10" dirty="0">
                <a:latin typeface="Calibri"/>
                <a:cs typeface="Calibri"/>
              </a:rPr>
              <a:t>articolo»</a:t>
            </a:r>
            <a:endParaRPr dirty="0">
              <a:latin typeface="Calibri"/>
              <a:cs typeface="Calibri"/>
            </a:endParaRPr>
          </a:p>
        </p:txBody>
      </p:sp>
    </p:spTree>
    <p:extLst>
      <p:ext uri="{BB962C8B-B14F-4D97-AF65-F5344CB8AC3E}">
        <p14:creationId xmlns:p14="http://schemas.microsoft.com/office/powerpoint/2010/main" val="4083075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47194" y="1245108"/>
            <a:ext cx="6297295" cy="513080"/>
          </a:xfrm>
          <a:prstGeom prst="rect">
            <a:avLst/>
          </a:prstGeom>
        </p:spPr>
        <p:txBody>
          <a:bodyPr vert="horz" wrap="square" lIns="0" tIns="12700" rIns="0" bIns="0" rtlCol="0">
            <a:spAutoFit/>
          </a:bodyPr>
          <a:lstStyle/>
          <a:p>
            <a:pPr marL="12700">
              <a:spcBef>
                <a:spcPts val="100"/>
              </a:spcBef>
            </a:pPr>
            <a:r>
              <a:rPr sz="3200" b="1" dirty="0">
                <a:latin typeface="Calibri"/>
                <a:cs typeface="Calibri"/>
              </a:rPr>
              <a:t>COMMA 1: </a:t>
            </a:r>
            <a:r>
              <a:rPr sz="3200" b="1" spc="-5" dirty="0">
                <a:latin typeface="Calibri"/>
                <a:cs typeface="Calibri"/>
              </a:rPr>
              <a:t>GLI INDICATORI</a:t>
            </a:r>
            <a:r>
              <a:rPr sz="3200" b="1" spc="-45" dirty="0">
                <a:latin typeface="Calibri"/>
                <a:cs typeface="Calibri"/>
              </a:rPr>
              <a:t> </a:t>
            </a:r>
            <a:r>
              <a:rPr sz="3200" b="1" spc="-5" dirty="0">
                <a:latin typeface="Calibri"/>
                <a:cs typeface="Calibri"/>
              </a:rPr>
              <a:t>GENERICI</a:t>
            </a:r>
            <a:endParaRPr sz="3200">
              <a:latin typeface="Calibri"/>
              <a:cs typeface="Calibri"/>
            </a:endParaRPr>
          </a:p>
        </p:txBody>
      </p:sp>
      <p:sp>
        <p:nvSpPr>
          <p:cNvPr id="3" name="object 3"/>
          <p:cNvSpPr/>
          <p:nvPr/>
        </p:nvSpPr>
        <p:spPr>
          <a:xfrm>
            <a:off x="1524001" y="2410968"/>
            <a:ext cx="2093975" cy="31699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627910" y="1972538"/>
            <a:ext cx="2026285" cy="647700"/>
          </a:xfrm>
          <a:custGeom>
            <a:avLst/>
            <a:gdLst/>
            <a:ahLst/>
            <a:cxnLst/>
            <a:rect l="l" t="t" r="r" b="b"/>
            <a:pathLst>
              <a:path w="2026285" h="647700">
                <a:moveTo>
                  <a:pt x="20240" y="161926"/>
                </a:moveTo>
                <a:lnTo>
                  <a:pt x="0" y="161926"/>
                </a:lnTo>
                <a:lnTo>
                  <a:pt x="0" y="485775"/>
                </a:lnTo>
                <a:lnTo>
                  <a:pt x="20240" y="485775"/>
                </a:lnTo>
                <a:lnTo>
                  <a:pt x="20240" y="161926"/>
                </a:lnTo>
                <a:close/>
              </a:path>
              <a:path w="2026285" h="647700">
                <a:moveTo>
                  <a:pt x="80962" y="161926"/>
                </a:moveTo>
                <a:lnTo>
                  <a:pt x="40480" y="161926"/>
                </a:lnTo>
                <a:lnTo>
                  <a:pt x="40480" y="485775"/>
                </a:lnTo>
                <a:lnTo>
                  <a:pt x="80962" y="485775"/>
                </a:lnTo>
                <a:lnTo>
                  <a:pt x="80962" y="161926"/>
                </a:lnTo>
                <a:close/>
              </a:path>
              <a:path w="2026285" h="647700">
                <a:moveTo>
                  <a:pt x="1702377" y="0"/>
                </a:moveTo>
                <a:lnTo>
                  <a:pt x="1702377" y="161926"/>
                </a:lnTo>
                <a:lnTo>
                  <a:pt x="101202" y="161926"/>
                </a:lnTo>
                <a:lnTo>
                  <a:pt x="101202" y="485775"/>
                </a:lnTo>
                <a:lnTo>
                  <a:pt x="1702377" y="485775"/>
                </a:lnTo>
                <a:lnTo>
                  <a:pt x="1702377" y="647700"/>
                </a:lnTo>
                <a:lnTo>
                  <a:pt x="2026225" y="323851"/>
                </a:lnTo>
                <a:lnTo>
                  <a:pt x="1702377" y="0"/>
                </a:lnTo>
                <a:close/>
              </a:path>
            </a:pathLst>
          </a:custGeom>
          <a:solidFill>
            <a:srgbClr val="000000"/>
          </a:solidFill>
        </p:spPr>
        <p:txBody>
          <a:bodyPr wrap="square" lIns="0" tIns="0" rIns="0" bIns="0" rtlCol="0"/>
          <a:lstStyle/>
          <a:p>
            <a:endParaRPr/>
          </a:p>
        </p:txBody>
      </p:sp>
      <p:sp>
        <p:nvSpPr>
          <p:cNvPr id="5" name="object 5"/>
          <p:cNvSpPr/>
          <p:nvPr/>
        </p:nvSpPr>
        <p:spPr>
          <a:xfrm>
            <a:off x="1638030" y="2121764"/>
            <a:ext cx="0" cy="349250"/>
          </a:xfrm>
          <a:custGeom>
            <a:avLst/>
            <a:gdLst/>
            <a:ahLst/>
            <a:cxnLst/>
            <a:rect l="l" t="t" r="r" b="b"/>
            <a:pathLst>
              <a:path h="349250">
                <a:moveTo>
                  <a:pt x="0" y="0"/>
                </a:moveTo>
                <a:lnTo>
                  <a:pt x="0" y="349248"/>
                </a:lnTo>
              </a:path>
            </a:pathLst>
          </a:custGeom>
          <a:ln w="45640">
            <a:solidFill>
              <a:srgbClr val="BBE0E3"/>
            </a:solidFill>
          </a:ln>
        </p:spPr>
        <p:txBody>
          <a:bodyPr wrap="square" lIns="0" tIns="0" rIns="0" bIns="0" rtlCol="0"/>
          <a:lstStyle/>
          <a:p>
            <a:endParaRPr/>
          </a:p>
        </p:txBody>
      </p:sp>
      <p:sp>
        <p:nvSpPr>
          <p:cNvPr id="6" name="object 6"/>
          <p:cNvSpPr/>
          <p:nvPr/>
        </p:nvSpPr>
        <p:spPr>
          <a:xfrm>
            <a:off x="1668390" y="2134464"/>
            <a:ext cx="40640" cy="323850"/>
          </a:xfrm>
          <a:custGeom>
            <a:avLst/>
            <a:gdLst/>
            <a:ahLst/>
            <a:cxnLst/>
            <a:rect l="l" t="t" r="r" b="b"/>
            <a:pathLst>
              <a:path w="40639" h="323850">
                <a:moveTo>
                  <a:pt x="0" y="0"/>
                </a:moveTo>
                <a:lnTo>
                  <a:pt x="40482" y="0"/>
                </a:lnTo>
                <a:lnTo>
                  <a:pt x="40482" y="323848"/>
                </a:lnTo>
                <a:lnTo>
                  <a:pt x="0" y="323848"/>
                </a:lnTo>
                <a:lnTo>
                  <a:pt x="0" y="0"/>
                </a:lnTo>
                <a:close/>
              </a:path>
            </a:pathLst>
          </a:custGeom>
          <a:ln w="25400">
            <a:solidFill>
              <a:srgbClr val="BBE0E3"/>
            </a:solidFill>
          </a:ln>
        </p:spPr>
        <p:txBody>
          <a:bodyPr wrap="square" lIns="0" tIns="0" rIns="0" bIns="0" rtlCol="0"/>
          <a:lstStyle/>
          <a:p>
            <a:endParaRPr/>
          </a:p>
        </p:txBody>
      </p:sp>
      <p:sp>
        <p:nvSpPr>
          <p:cNvPr id="7" name="object 7"/>
          <p:cNvSpPr/>
          <p:nvPr/>
        </p:nvSpPr>
        <p:spPr>
          <a:xfrm>
            <a:off x="1729112" y="1972538"/>
            <a:ext cx="1925320" cy="647700"/>
          </a:xfrm>
          <a:custGeom>
            <a:avLst/>
            <a:gdLst/>
            <a:ahLst/>
            <a:cxnLst/>
            <a:rect l="l" t="t" r="r" b="b"/>
            <a:pathLst>
              <a:path w="1925320" h="647700">
                <a:moveTo>
                  <a:pt x="0" y="161925"/>
                </a:moveTo>
                <a:lnTo>
                  <a:pt x="1601175" y="161925"/>
                </a:lnTo>
                <a:lnTo>
                  <a:pt x="1601175" y="0"/>
                </a:lnTo>
                <a:lnTo>
                  <a:pt x="1925023" y="323851"/>
                </a:lnTo>
                <a:lnTo>
                  <a:pt x="1601175" y="647700"/>
                </a:lnTo>
                <a:lnTo>
                  <a:pt x="1601175" y="485774"/>
                </a:lnTo>
                <a:lnTo>
                  <a:pt x="0" y="485774"/>
                </a:lnTo>
                <a:lnTo>
                  <a:pt x="0" y="161925"/>
                </a:lnTo>
                <a:close/>
              </a:path>
            </a:pathLst>
          </a:custGeom>
          <a:ln w="25400">
            <a:solidFill>
              <a:srgbClr val="BBE0E3"/>
            </a:solidFill>
          </a:ln>
        </p:spPr>
        <p:txBody>
          <a:bodyPr wrap="square" lIns="0" tIns="0" rIns="0" bIns="0" rtlCol="0"/>
          <a:lstStyle/>
          <a:p>
            <a:endParaRPr/>
          </a:p>
        </p:txBody>
      </p:sp>
      <p:sp>
        <p:nvSpPr>
          <p:cNvPr id="8" name="object 8"/>
          <p:cNvSpPr txBox="1"/>
          <p:nvPr/>
        </p:nvSpPr>
        <p:spPr>
          <a:xfrm>
            <a:off x="2114568" y="2133091"/>
            <a:ext cx="993140" cy="299720"/>
          </a:xfrm>
          <a:prstGeom prst="rect">
            <a:avLst/>
          </a:prstGeom>
        </p:spPr>
        <p:txBody>
          <a:bodyPr vert="horz" wrap="square" lIns="0" tIns="12700" rIns="0" bIns="0" rtlCol="0">
            <a:spAutoFit/>
          </a:bodyPr>
          <a:lstStyle/>
          <a:p>
            <a:pPr marL="12700">
              <a:spcBef>
                <a:spcPts val="100"/>
              </a:spcBef>
            </a:pPr>
            <a:r>
              <a:rPr b="1" spc="-5" dirty="0">
                <a:solidFill>
                  <a:srgbClr val="FFFFFF"/>
                </a:solidFill>
                <a:latin typeface="Calibri"/>
                <a:cs typeface="Calibri"/>
              </a:rPr>
              <a:t>Art. </a:t>
            </a:r>
            <a:r>
              <a:rPr b="1" dirty="0">
                <a:solidFill>
                  <a:srgbClr val="FFFFFF"/>
                </a:solidFill>
                <a:latin typeface="Calibri"/>
                <a:cs typeface="Calibri"/>
              </a:rPr>
              <a:t>13</a:t>
            </a:r>
            <a:r>
              <a:rPr b="1" spc="-70" dirty="0">
                <a:solidFill>
                  <a:srgbClr val="FFFFFF"/>
                </a:solidFill>
                <a:latin typeface="Calibri"/>
                <a:cs typeface="Calibri"/>
              </a:rPr>
              <a:t> </a:t>
            </a:r>
            <a:r>
              <a:rPr b="1" spc="-5" dirty="0">
                <a:solidFill>
                  <a:srgbClr val="FFFFFF"/>
                </a:solidFill>
                <a:latin typeface="Calibri"/>
                <a:cs typeface="Calibri"/>
              </a:rPr>
              <a:t>c.1</a:t>
            </a:r>
            <a:endParaRPr>
              <a:latin typeface="Calibri"/>
              <a:cs typeface="Calibri"/>
            </a:endParaRPr>
          </a:p>
        </p:txBody>
      </p:sp>
      <p:sp>
        <p:nvSpPr>
          <p:cNvPr id="9" name="object 9"/>
          <p:cNvSpPr/>
          <p:nvPr/>
        </p:nvSpPr>
        <p:spPr>
          <a:xfrm>
            <a:off x="2118359" y="4946903"/>
            <a:ext cx="8531352" cy="1069848"/>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3654135" y="1972539"/>
            <a:ext cx="6910070" cy="3954145"/>
          </a:xfrm>
          <a:custGeom>
            <a:avLst/>
            <a:gdLst/>
            <a:ahLst/>
            <a:cxnLst/>
            <a:rect l="l" t="t" r="r" b="b"/>
            <a:pathLst>
              <a:path w="6910070" h="3954145">
                <a:moveTo>
                  <a:pt x="0" y="3953700"/>
                </a:moveTo>
                <a:lnTo>
                  <a:pt x="6909954" y="3953700"/>
                </a:lnTo>
                <a:lnTo>
                  <a:pt x="6909954" y="0"/>
                </a:lnTo>
                <a:lnTo>
                  <a:pt x="0" y="0"/>
                </a:lnTo>
                <a:lnTo>
                  <a:pt x="0" y="3953700"/>
                </a:lnTo>
                <a:close/>
              </a:path>
            </a:pathLst>
          </a:custGeom>
          <a:solidFill>
            <a:srgbClr val="FFFFFF"/>
          </a:solidFill>
        </p:spPr>
        <p:txBody>
          <a:bodyPr wrap="square" lIns="0" tIns="0" rIns="0" bIns="0" rtlCol="0"/>
          <a:lstStyle/>
          <a:p>
            <a:endParaRPr/>
          </a:p>
        </p:txBody>
      </p:sp>
      <p:sp>
        <p:nvSpPr>
          <p:cNvPr id="11" name="object 11"/>
          <p:cNvSpPr/>
          <p:nvPr/>
        </p:nvSpPr>
        <p:spPr>
          <a:xfrm>
            <a:off x="3654135" y="1972539"/>
            <a:ext cx="6910070" cy="3954145"/>
          </a:xfrm>
          <a:custGeom>
            <a:avLst/>
            <a:gdLst/>
            <a:ahLst/>
            <a:cxnLst/>
            <a:rect l="l" t="t" r="r" b="b"/>
            <a:pathLst>
              <a:path w="6910070" h="3954145">
                <a:moveTo>
                  <a:pt x="0" y="0"/>
                </a:moveTo>
                <a:lnTo>
                  <a:pt x="6909955" y="0"/>
                </a:lnTo>
                <a:lnTo>
                  <a:pt x="6909955" y="3953700"/>
                </a:lnTo>
                <a:lnTo>
                  <a:pt x="0" y="3953700"/>
                </a:lnTo>
                <a:lnTo>
                  <a:pt x="0" y="0"/>
                </a:lnTo>
                <a:close/>
              </a:path>
            </a:pathLst>
          </a:custGeom>
          <a:ln w="25400">
            <a:solidFill>
              <a:srgbClr val="89A4A7"/>
            </a:solidFill>
          </a:ln>
        </p:spPr>
        <p:txBody>
          <a:bodyPr wrap="square" lIns="0" tIns="0" rIns="0" bIns="0" rtlCol="0"/>
          <a:lstStyle/>
          <a:p>
            <a:endParaRPr/>
          </a:p>
        </p:txBody>
      </p:sp>
      <p:sp>
        <p:nvSpPr>
          <p:cNvPr id="12" name="object 12"/>
          <p:cNvSpPr txBox="1"/>
          <p:nvPr/>
        </p:nvSpPr>
        <p:spPr>
          <a:xfrm>
            <a:off x="3732875" y="2005077"/>
            <a:ext cx="6752590" cy="3865879"/>
          </a:xfrm>
          <a:prstGeom prst="rect">
            <a:avLst/>
          </a:prstGeom>
        </p:spPr>
        <p:txBody>
          <a:bodyPr vert="horz" wrap="square" lIns="0" tIns="12700" rIns="0" bIns="0" rtlCol="0">
            <a:spAutoFit/>
          </a:bodyPr>
          <a:lstStyle/>
          <a:p>
            <a:pPr marL="12700" marR="5080" algn="just">
              <a:spcBef>
                <a:spcPts val="100"/>
              </a:spcBef>
            </a:pPr>
            <a:r>
              <a:rPr spc="-10" dirty="0">
                <a:latin typeface="Calibri"/>
                <a:cs typeface="Calibri"/>
              </a:rPr>
              <a:t>«</a:t>
            </a:r>
            <a:r>
              <a:rPr i="1" spc="-10" dirty="0">
                <a:latin typeface="Calibri"/>
                <a:cs typeface="Calibri"/>
              </a:rPr>
              <a:t>Costituiscono indicatori </a:t>
            </a:r>
            <a:r>
              <a:rPr i="1" spc="-5" dirty="0">
                <a:latin typeface="Calibri"/>
                <a:cs typeface="Calibri"/>
              </a:rPr>
              <a:t>di crisi gli squilibri di </a:t>
            </a:r>
            <a:r>
              <a:rPr i="1" spc="-10" dirty="0">
                <a:latin typeface="Calibri"/>
                <a:cs typeface="Calibri"/>
              </a:rPr>
              <a:t>carattere </a:t>
            </a:r>
            <a:r>
              <a:rPr i="1" spc="-5" dirty="0">
                <a:latin typeface="Calibri"/>
                <a:cs typeface="Calibri"/>
              </a:rPr>
              <a:t>reddituale,  patrimoniale </a:t>
            </a:r>
            <a:r>
              <a:rPr i="1" dirty="0">
                <a:latin typeface="Calibri"/>
                <a:cs typeface="Calibri"/>
              </a:rPr>
              <a:t>o </a:t>
            </a:r>
            <a:r>
              <a:rPr i="1" spc="-5" dirty="0">
                <a:latin typeface="Calibri"/>
                <a:cs typeface="Calibri"/>
              </a:rPr>
              <a:t>finanziario, rapportati alle specifiche </a:t>
            </a:r>
            <a:r>
              <a:rPr i="1" spc="-10" dirty="0">
                <a:latin typeface="Calibri"/>
                <a:cs typeface="Calibri"/>
              </a:rPr>
              <a:t>caratteristiche  </a:t>
            </a:r>
            <a:r>
              <a:rPr i="1" spc="-5" dirty="0">
                <a:latin typeface="Calibri"/>
                <a:cs typeface="Calibri"/>
              </a:rPr>
              <a:t>dell’impresa </a:t>
            </a:r>
            <a:r>
              <a:rPr i="1" dirty="0">
                <a:latin typeface="Calibri"/>
                <a:cs typeface="Calibri"/>
              </a:rPr>
              <a:t>e </a:t>
            </a:r>
            <a:r>
              <a:rPr i="1" spc="-20" dirty="0">
                <a:latin typeface="Calibri"/>
                <a:cs typeface="Calibri"/>
              </a:rPr>
              <a:t>dell’attività </a:t>
            </a:r>
            <a:r>
              <a:rPr i="1" spc="-5" dirty="0">
                <a:latin typeface="Calibri"/>
                <a:cs typeface="Calibri"/>
              </a:rPr>
              <a:t>imprenditoriale </a:t>
            </a:r>
            <a:r>
              <a:rPr i="1" spc="-15" dirty="0">
                <a:latin typeface="Calibri"/>
                <a:cs typeface="Calibri"/>
              </a:rPr>
              <a:t>svolta </a:t>
            </a:r>
            <a:r>
              <a:rPr i="1" spc="-5" dirty="0">
                <a:latin typeface="Calibri"/>
                <a:cs typeface="Calibri"/>
              </a:rPr>
              <a:t>dal </a:t>
            </a:r>
            <a:r>
              <a:rPr i="1" spc="-10" dirty="0">
                <a:latin typeface="Calibri"/>
                <a:cs typeface="Calibri"/>
              </a:rPr>
              <a:t>debitore, tenuto  </a:t>
            </a:r>
            <a:r>
              <a:rPr i="1" spc="-15" dirty="0">
                <a:latin typeface="Calibri"/>
                <a:cs typeface="Calibri"/>
              </a:rPr>
              <a:t>conto </a:t>
            </a:r>
            <a:r>
              <a:rPr i="1" spc="-5" dirty="0">
                <a:latin typeface="Calibri"/>
                <a:cs typeface="Calibri"/>
              </a:rPr>
              <a:t>della </a:t>
            </a:r>
            <a:r>
              <a:rPr i="1" spc="-10" dirty="0">
                <a:latin typeface="Calibri"/>
                <a:cs typeface="Calibri"/>
              </a:rPr>
              <a:t>data </a:t>
            </a:r>
            <a:r>
              <a:rPr i="1" spc="-5" dirty="0">
                <a:latin typeface="Calibri"/>
                <a:cs typeface="Calibri"/>
              </a:rPr>
              <a:t>di costituzione </a:t>
            </a:r>
            <a:r>
              <a:rPr i="1" dirty="0">
                <a:latin typeface="Calibri"/>
                <a:cs typeface="Calibri"/>
              </a:rPr>
              <a:t>e </a:t>
            </a:r>
            <a:r>
              <a:rPr i="1" spc="-5" dirty="0">
                <a:latin typeface="Calibri"/>
                <a:cs typeface="Calibri"/>
              </a:rPr>
              <a:t>di inizio </a:t>
            </a:r>
            <a:r>
              <a:rPr i="1" spc="-20" dirty="0">
                <a:latin typeface="Calibri"/>
                <a:cs typeface="Calibri"/>
              </a:rPr>
              <a:t>dell’attività,  </a:t>
            </a:r>
            <a:r>
              <a:rPr i="1" spc="-5" dirty="0">
                <a:latin typeface="Calibri"/>
                <a:cs typeface="Calibri"/>
              </a:rPr>
              <a:t>rilevabili  </a:t>
            </a:r>
            <a:r>
              <a:rPr i="1" spc="-10" dirty="0">
                <a:latin typeface="Calibri"/>
                <a:cs typeface="Calibri"/>
              </a:rPr>
              <a:t>attraverso </a:t>
            </a:r>
            <a:r>
              <a:rPr i="1" spc="-5" dirty="0">
                <a:latin typeface="Calibri"/>
                <a:cs typeface="Calibri"/>
              </a:rPr>
              <a:t>appositi indici che diano </a:t>
            </a:r>
            <a:r>
              <a:rPr i="1" spc="-10" dirty="0">
                <a:latin typeface="Calibri"/>
                <a:cs typeface="Calibri"/>
              </a:rPr>
              <a:t>evidenza </a:t>
            </a:r>
            <a:r>
              <a:rPr i="1" spc="-5" dirty="0">
                <a:latin typeface="Calibri"/>
                <a:cs typeface="Calibri"/>
              </a:rPr>
              <a:t>della </a:t>
            </a:r>
            <a:r>
              <a:rPr i="1" spc="-10" dirty="0">
                <a:latin typeface="Calibri"/>
                <a:cs typeface="Calibri"/>
              </a:rPr>
              <a:t>sostenibilità </a:t>
            </a:r>
            <a:r>
              <a:rPr i="1" spc="-5" dirty="0">
                <a:latin typeface="Calibri"/>
                <a:cs typeface="Calibri"/>
              </a:rPr>
              <a:t>dei debiti  </a:t>
            </a:r>
            <a:r>
              <a:rPr i="1" dirty="0">
                <a:latin typeface="Calibri"/>
                <a:cs typeface="Calibri"/>
              </a:rPr>
              <a:t>e </a:t>
            </a:r>
            <a:r>
              <a:rPr i="1" spc="-5" dirty="0">
                <a:latin typeface="Calibri"/>
                <a:cs typeface="Calibri"/>
              </a:rPr>
              <a:t>per almeno </a:t>
            </a:r>
            <a:r>
              <a:rPr i="1" dirty="0">
                <a:latin typeface="Calibri"/>
                <a:cs typeface="Calibri"/>
              </a:rPr>
              <a:t>i </a:t>
            </a:r>
            <a:r>
              <a:rPr i="1" spc="-5" dirty="0">
                <a:latin typeface="Calibri"/>
                <a:cs typeface="Calibri"/>
              </a:rPr>
              <a:t>sei mesi </a:t>
            </a:r>
            <a:r>
              <a:rPr i="1" spc="-10" dirty="0">
                <a:latin typeface="Calibri"/>
                <a:cs typeface="Calibri"/>
              </a:rPr>
              <a:t>successivi </a:t>
            </a:r>
            <a:r>
              <a:rPr i="1" dirty="0">
                <a:latin typeface="Calibri"/>
                <a:cs typeface="Calibri"/>
              </a:rPr>
              <a:t>e </a:t>
            </a:r>
            <a:r>
              <a:rPr i="1" spc="-5" dirty="0">
                <a:latin typeface="Calibri"/>
                <a:cs typeface="Calibri"/>
              </a:rPr>
              <a:t>delle </a:t>
            </a:r>
            <a:r>
              <a:rPr i="1" spc="-10" dirty="0">
                <a:latin typeface="Calibri"/>
                <a:cs typeface="Calibri"/>
              </a:rPr>
              <a:t>prospettive </a:t>
            </a:r>
            <a:r>
              <a:rPr i="1" spc="-5" dirty="0">
                <a:latin typeface="Calibri"/>
                <a:cs typeface="Calibri"/>
              </a:rPr>
              <a:t>di </a:t>
            </a:r>
            <a:r>
              <a:rPr i="1" spc="-10" dirty="0">
                <a:latin typeface="Calibri"/>
                <a:cs typeface="Calibri"/>
              </a:rPr>
              <a:t>continuità  </a:t>
            </a:r>
            <a:r>
              <a:rPr i="1" spc="-5" dirty="0">
                <a:latin typeface="Calibri"/>
                <a:cs typeface="Calibri"/>
              </a:rPr>
              <a:t>aziendale per </a:t>
            </a:r>
            <a:r>
              <a:rPr i="1" spc="-15" dirty="0">
                <a:latin typeface="Calibri"/>
                <a:cs typeface="Calibri"/>
              </a:rPr>
              <a:t>l’esercizio </a:t>
            </a:r>
            <a:r>
              <a:rPr i="1" spc="-5" dirty="0">
                <a:latin typeface="Calibri"/>
                <a:cs typeface="Calibri"/>
              </a:rPr>
              <a:t>in corso </a:t>
            </a:r>
            <a:r>
              <a:rPr i="1" spc="-20" dirty="0">
                <a:latin typeface="Calibri"/>
                <a:cs typeface="Calibri"/>
              </a:rPr>
              <a:t>o, </a:t>
            </a:r>
            <a:r>
              <a:rPr i="1" spc="-5" dirty="0">
                <a:latin typeface="Calibri"/>
                <a:cs typeface="Calibri"/>
              </a:rPr>
              <a:t>quando la </a:t>
            </a:r>
            <a:r>
              <a:rPr i="1" spc="-10" dirty="0">
                <a:latin typeface="Calibri"/>
                <a:cs typeface="Calibri"/>
              </a:rPr>
              <a:t>durata </a:t>
            </a:r>
            <a:r>
              <a:rPr i="1" spc="-5" dirty="0">
                <a:latin typeface="Calibri"/>
                <a:cs typeface="Calibri"/>
              </a:rPr>
              <a:t>residua  </a:t>
            </a:r>
            <a:r>
              <a:rPr i="1" spc="-15" dirty="0">
                <a:latin typeface="Calibri"/>
                <a:cs typeface="Calibri"/>
              </a:rPr>
              <a:t>dell’esercizio </a:t>
            </a:r>
            <a:r>
              <a:rPr i="1" spc="-5" dirty="0">
                <a:latin typeface="Calibri"/>
                <a:cs typeface="Calibri"/>
              </a:rPr>
              <a:t>al </a:t>
            </a:r>
            <a:r>
              <a:rPr i="1" spc="-10" dirty="0">
                <a:latin typeface="Calibri"/>
                <a:cs typeface="Calibri"/>
              </a:rPr>
              <a:t>momento </a:t>
            </a:r>
            <a:r>
              <a:rPr i="1" spc="-5" dirty="0">
                <a:latin typeface="Calibri"/>
                <a:cs typeface="Calibri"/>
              </a:rPr>
              <a:t>della valutazione </a:t>
            </a:r>
            <a:r>
              <a:rPr i="1" dirty="0">
                <a:latin typeface="Calibri"/>
                <a:cs typeface="Calibri"/>
              </a:rPr>
              <a:t>è </a:t>
            </a:r>
            <a:r>
              <a:rPr i="1" spc="-10" dirty="0">
                <a:latin typeface="Calibri"/>
                <a:cs typeface="Calibri"/>
              </a:rPr>
              <a:t>inferiore </a:t>
            </a:r>
            <a:r>
              <a:rPr i="1" dirty="0">
                <a:latin typeface="Calibri"/>
                <a:cs typeface="Calibri"/>
              </a:rPr>
              <a:t>a </a:t>
            </a:r>
            <a:r>
              <a:rPr i="1" spc="-5" dirty="0">
                <a:latin typeface="Calibri"/>
                <a:cs typeface="Calibri"/>
              </a:rPr>
              <a:t>sei mesi, per </a:t>
            </a:r>
            <a:r>
              <a:rPr i="1" dirty="0">
                <a:latin typeface="Calibri"/>
                <a:cs typeface="Calibri"/>
              </a:rPr>
              <a:t>i  </a:t>
            </a:r>
            <a:r>
              <a:rPr i="1" spc="-5" dirty="0">
                <a:latin typeface="Calibri"/>
                <a:cs typeface="Calibri"/>
              </a:rPr>
              <a:t>sei mesi </a:t>
            </a:r>
            <a:r>
              <a:rPr i="1" spc="-10" dirty="0">
                <a:latin typeface="Calibri"/>
                <a:cs typeface="Calibri"/>
              </a:rPr>
              <a:t>successivi. </a:t>
            </a:r>
            <a:r>
              <a:rPr b="1" i="1" dirty="0">
                <a:latin typeface="Calibri"/>
                <a:cs typeface="Calibri"/>
              </a:rPr>
              <a:t>A </a:t>
            </a:r>
            <a:r>
              <a:rPr b="1" i="1" spc="-5" dirty="0">
                <a:latin typeface="Calibri"/>
                <a:cs typeface="Calibri"/>
              </a:rPr>
              <a:t>questi fini, </a:t>
            </a:r>
            <a:r>
              <a:rPr b="1" i="1" dirty="0">
                <a:latin typeface="Calibri"/>
                <a:cs typeface="Calibri"/>
              </a:rPr>
              <a:t>sono </a:t>
            </a:r>
            <a:r>
              <a:rPr b="1" i="1" spc="-5" dirty="0">
                <a:latin typeface="Calibri"/>
                <a:cs typeface="Calibri"/>
              </a:rPr>
              <a:t>indici significativi quelli che  misurano la </a:t>
            </a:r>
            <a:r>
              <a:rPr b="1" i="1" spc="-10" dirty="0">
                <a:latin typeface="Calibri"/>
                <a:cs typeface="Calibri"/>
              </a:rPr>
              <a:t>sostenibilità </a:t>
            </a:r>
            <a:r>
              <a:rPr b="1" i="1" spc="-5" dirty="0">
                <a:latin typeface="Calibri"/>
                <a:cs typeface="Calibri"/>
              </a:rPr>
              <a:t>degli </a:t>
            </a:r>
            <a:r>
              <a:rPr b="1" i="1" dirty="0">
                <a:latin typeface="Calibri"/>
                <a:cs typeface="Calibri"/>
              </a:rPr>
              <a:t>oneri </a:t>
            </a:r>
            <a:r>
              <a:rPr b="1" i="1" spc="-10" dirty="0">
                <a:latin typeface="Calibri"/>
                <a:cs typeface="Calibri"/>
              </a:rPr>
              <a:t>dell’indebitamento con </a:t>
            </a:r>
            <a:r>
              <a:rPr b="1" i="1" dirty="0">
                <a:latin typeface="Calibri"/>
                <a:cs typeface="Calibri"/>
              </a:rPr>
              <a:t>i </a:t>
            </a:r>
            <a:r>
              <a:rPr b="1" i="1" spc="-5" dirty="0">
                <a:latin typeface="Calibri"/>
                <a:cs typeface="Calibri"/>
              </a:rPr>
              <a:t>flussi di  cassa che </a:t>
            </a:r>
            <a:r>
              <a:rPr b="1" i="1" dirty="0">
                <a:latin typeface="Calibri"/>
                <a:cs typeface="Calibri"/>
              </a:rPr>
              <a:t>l’impresa è </a:t>
            </a:r>
            <a:r>
              <a:rPr b="1" i="1" spc="-5" dirty="0">
                <a:latin typeface="Calibri"/>
                <a:cs typeface="Calibri"/>
              </a:rPr>
              <a:t>in grado di generare </a:t>
            </a:r>
            <a:r>
              <a:rPr b="1" i="1" dirty="0">
                <a:latin typeface="Calibri"/>
                <a:cs typeface="Calibri"/>
              </a:rPr>
              <a:t>e </a:t>
            </a:r>
            <a:r>
              <a:rPr b="1" i="1" spc="-15" dirty="0">
                <a:latin typeface="Calibri"/>
                <a:cs typeface="Calibri"/>
              </a:rPr>
              <a:t>l’adeguatezza </a:t>
            </a:r>
            <a:r>
              <a:rPr b="1" i="1" spc="-5" dirty="0">
                <a:latin typeface="Calibri"/>
                <a:cs typeface="Calibri"/>
              </a:rPr>
              <a:t>dei </a:t>
            </a:r>
            <a:r>
              <a:rPr b="1" i="1" spc="-10" dirty="0">
                <a:latin typeface="Calibri"/>
                <a:cs typeface="Calibri"/>
              </a:rPr>
              <a:t>mezzi  </a:t>
            </a:r>
            <a:r>
              <a:rPr b="1" i="1" spc="-5" dirty="0">
                <a:latin typeface="Calibri"/>
                <a:cs typeface="Calibri"/>
              </a:rPr>
              <a:t>propri </a:t>
            </a:r>
            <a:r>
              <a:rPr b="1" i="1" spc="-10" dirty="0">
                <a:latin typeface="Calibri"/>
                <a:cs typeface="Calibri"/>
              </a:rPr>
              <a:t>rispetto </a:t>
            </a:r>
            <a:r>
              <a:rPr b="1" i="1" dirty="0">
                <a:latin typeface="Calibri"/>
                <a:cs typeface="Calibri"/>
              </a:rPr>
              <a:t>a </a:t>
            </a:r>
            <a:r>
              <a:rPr b="1" i="1" spc="-5" dirty="0">
                <a:latin typeface="Calibri"/>
                <a:cs typeface="Calibri"/>
              </a:rPr>
              <a:t>quelli di </a:t>
            </a:r>
            <a:r>
              <a:rPr b="1" i="1" spc="-10" dirty="0">
                <a:latin typeface="Calibri"/>
                <a:cs typeface="Calibri"/>
              </a:rPr>
              <a:t>terzi. </a:t>
            </a:r>
            <a:r>
              <a:rPr b="1" i="1" spc="-5" dirty="0">
                <a:latin typeface="Calibri"/>
                <a:cs typeface="Calibri"/>
              </a:rPr>
              <a:t>Costituiscono altresì indicatori di crisi  ritardi </a:t>
            </a:r>
            <a:r>
              <a:rPr b="1" i="1" dirty="0">
                <a:latin typeface="Calibri"/>
                <a:cs typeface="Calibri"/>
              </a:rPr>
              <a:t>nei </a:t>
            </a:r>
            <a:r>
              <a:rPr b="1" i="1" spc="-5" dirty="0">
                <a:latin typeface="Calibri"/>
                <a:cs typeface="Calibri"/>
              </a:rPr>
              <a:t>pagamenti reiterati </a:t>
            </a:r>
            <a:r>
              <a:rPr b="1" i="1" dirty="0">
                <a:latin typeface="Calibri"/>
                <a:cs typeface="Calibri"/>
              </a:rPr>
              <a:t>e </a:t>
            </a:r>
            <a:r>
              <a:rPr b="1" i="1" spc="-5" dirty="0">
                <a:latin typeface="Calibri"/>
                <a:cs typeface="Calibri"/>
              </a:rPr>
              <a:t>significativi</a:t>
            </a:r>
            <a:r>
              <a:rPr i="1" spc="-5" dirty="0">
                <a:latin typeface="Calibri"/>
                <a:cs typeface="Calibri"/>
              </a:rPr>
              <a:t>, anche sulla base di </a:t>
            </a:r>
            <a:r>
              <a:rPr i="1" spc="-15" dirty="0">
                <a:latin typeface="Calibri"/>
                <a:cs typeface="Calibri"/>
              </a:rPr>
              <a:t>quanto  previsto nell’articolo</a:t>
            </a:r>
            <a:r>
              <a:rPr i="1" spc="35" dirty="0">
                <a:latin typeface="Calibri"/>
                <a:cs typeface="Calibri"/>
              </a:rPr>
              <a:t> </a:t>
            </a:r>
            <a:r>
              <a:rPr i="1" spc="-5" dirty="0">
                <a:latin typeface="Calibri"/>
                <a:cs typeface="Calibri"/>
              </a:rPr>
              <a:t>24</a:t>
            </a:r>
            <a:r>
              <a:rPr spc="-5" dirty="0">
                <a:latin typeface="Calibri"/>
                <a:cs typeface="Calibri"/>
              </a:rPr>
              <a:t>.»</a:t>
            </a:r>
            <a:endParaRPr>
              <a:latin typeface="Calibri"/>
              <a:cs typeface="Calibri"/>
            </a:endParaRPr>
          </a:p>
        </p:txBody>
      </p:sp>
      <p:sp>
        <p:nvSpPr>
          <p:cNvPr id="14" name="object 4"/>
          <p:cNvSpPr txBox="1">
            <a:spLocks/>
          </p:cNvSpPr>
          <p:nvPr/>
        </p:nvSpPr>
        <p:spPr>
          <a:xfrm>
            <a:off x="1752601" y="152401"/>
            <a:ext cx="3806825" cy="390525"/>
          </a:xfrm>
          <a:prstGeom prst="rect">
            <a:avLst/>
          </a:prstGeom>
        </p:spPr>
        <p:txBody>
          <a:bodyPr vert="horz" wrap="square" lIns="0" tIns="12700" rIns="0" bIns="0" rtlCol="0">
            <a:spAutoFit/>
          </a:bodyPr>
          <a:lstStyle/>
          <a:p>
            <a:pPr marL="12700" eaLnBrk="0" fontAlgn="base" hangingPunct="0">
              <a:spcBef>
                <a:spcPts val="100"/>
              </a:spcBef>
              <a:spcAft>
                <a:spcPct val="0"/>
              </a:spcAft>
              <a:defRPr/>
            </a:pPr>
            <a:r>
              <a:rPr lang="it-IT" sz="2400" spc="-40">
                <a:solidFill>
                  <a:srgbClr val="FFFF00"/>
                </a:solidFill>
                <a:latin typeface="+mj-lt"/>
                <a:ea typeface="+mj-ea"/>
                <a:cs typeface="+mj-cs"/>
              </a:rPr>
              <a:t>L’articolo </a:t>
            </a:r>
            <a:r>
              <a:rPr lang="it-IT" sz="2400" spc="-5">
                <a:solidFill>
                  <a:srgbClr val="FFFF00"/>
                </a:solidFill>
                <a:latin typeface="+mj-lt"/>
                <a:ea typeface="+mj-ea"/>
                <a:cs typeface="+mj-cs"/>
              </a:rPr>
              <a:t>13 </a:t>
            </a:r>
            <a:r>
              <a:rPr lang="it-IT" sz="2400">
                <a:solidFill>
                  <a:srgbClr val="FFFF00"/>
                </a:solidFill>
                <a:latin typeface="+mj-lt"/>
                <a:ea typeface="+mj-ea"/>
                <a:cs typeface="+mj-cs"/>
              </a:rPr>
              <a:t>del </a:t>
            </a:r>
            <a:r>
              <a:rPr lang="it-IT" sz="2400" spc="-10">
                <a:solidFill>
                  <a:srgbClr val="FFFF00"/>
                </a:solidFill>
                <a:latin typeface="+mj-lt"/>
                <a:ea typeface="+mj-ea"/>
                <a:cs typeface="+mj-cs"/>
              </a:rPr>
              <a:t>Nuovo</a:t>
            </a:r>
            <a:r>
              <a:rPr lang="it-IT" sz="2400" spc="-35">
                <a:solidFill>
                  <a:srgbClr val="FFFF00"/>
                </a:solidFill>
                <a:latin typeface="+mj-lt"/>
                <a:ea typeface="+mj-ea"/>
                <a:cs typeface="+mj-cs"/>
              </a:rPr>
              <a:t> </a:t>
            </a:r>
            <a:r>
              <a:rPr lang="it-IT" sz="2400" spc="-5">
                <a:solidFill>
                  <a:srgbClr val="FFFF00"/>
                </a:solidFill>
                <a:latin typeface="+mj-lt"/>
                <a:ea typeface="+mj-ea"/>
                <a:cs typeface="+mj-cs"/>
              </a:rPr>
              <a:t>Codice</a:t>
            </a:r>
            <a:endParaRPr lang="it-IT" sz="2400" dirty="0">
              <a:solidFill>
                <a:srgbClr val="FFFF00"/>
              </a:solidFill>
              <a:latin typeface="+mj-lt"/>
              <a:ea typeface="+mj-ea"/>
              <a:cs typeface="+mj-cs"/>
            </a:endParaRPr>
          </a:p>
        </p:txBody>
      </p:sp>
    </p:spTree>
    <p:extLst>
      <p:ext uri="{BB962C8B-B14F-4D97-AF65-F5344CB8AC3E}">
        <p14:creationId xmlns:p14="http://schemas.microsoft.com/office/powerpoint/2010/main" val="1573492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10512" y="2365248"/>
            <a:ext cx="774191" cy="59740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217663" y="2462276"/>
            <a:ext cx="141605" cy="299720"/>
          </a:xfrm>
          <a:prstGeom prst="rect">
            <a:avLst/>
          </a:prstGeom>
        </p:spPr>
        <p:txBody>
          <a:bodyPr vert="horz" wrap="square" lIns="0" tIns="12700" rIns="0" bIns="0" rtlCol="0">
            <a:spAutoFit/>
          </a:bodyPr>
          <a:lstStyle/>
          <a:p>
            <a:pPr marL="12700">
              <a:spcBef>
                <a:spcPts val="100"/>
              </a:spcBef>
            </a:pPr>
            <a:r>
              <a:rPr b="1" dirty="0">
                <a:latin typeface="Calibri"/>
                <a:cs typeface="Calibri"/>
              </a:rPr>
              <a:t>1</a:t>
            </a:r>
            <a:endParaRPr>
              <a:latin typeface="Calibri"/>
              <a:cs typeface="Calibri"/>
            </a:endParaRPr>
          </a:p>
        </p:txBody>
      </p:sp>
      <p:sp>
        <p:nvSpPr>
          <p:cNvPr id="4" name="object 4"/>
          <p:cNvSpPr/>
          <p:nvPr/>
        </p:nvSpPr>
        <p:spPr>
          <a:xfrm>
            <a:off x="2109217" y="1813561"/>
            <a:ext cx="8098535" cy="1700783"/>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2856954" y="1082345"/>
            <a:ext cx="7187565" cy="2306955"/>
          </a:xfrm>
          <a:prstGeom prst="rect">
            <a:avLst/>
          </a:prstGeom>
        </p:spPr>
        <p:txBody>
          <a:bodyPr vert="horz" wrap="square" lIns="0" tIns="178435" rIns="0" bIns="0" rtlCol="0">
            <a:spAutoFit/>
          </a:bodyPr>
          <a:lstStyle/>
          <a:p>
            <a:pPr marL="102870" algn="just">
              <a:spcBef>
                <a:spcPts val="1405"/>
              </a:spcBef>
            </a:pPr>
            <a:r>
              <a:rPr sz="3200" b="1" dirty="0">
                <a:latin typeface="Calibri"/>
                <a:cs typeface="Calibri"/>
              </a:rPr>
              <a:t>COMMA 1: </a:t>
            </a:r>
            <a:r>
              <a:rPr sz="3200" b="1" spc="-5" dirty="0">
                <a:latin typeface="Calibri"/>
                <a:cs typeface="Calibri"/>
              </a:rPr>
              <a:t>GLI INDICATORI</a:t>
            </a:r>
            <a:r>
              <a:rPr sz="3200" b="1" spc="-25" dirty="0">
                <a:latin typeface="Calibri"/>
                <a:cs typeface="Calibri"/>
              </a:rPr>
              <a:t> </a:t>
            </a:r>
            <a:r>
              <a:rPr sz="3200" b="1" spc="-5" dirty="0">
                <a:latin typeface="Calibri"/>
                <a:cs typeface="Calibri"/>
              </a:rPr>
              <a:t>GENERICI</a:t>
            </a:r>
            <a:endParaRPr sz="3200">
              <a:latin typeface="Calibri"/>
              <a:cs typeface="Calibri"/>
            </a:endParaRPr>
          </a:p>
          <a:p>
            <a:pPr marL="12700" marR="5080" algn="just">
              <a:spcBef>
                <a:spcPts val="815"/>
              </a:spcBef>
            </a:pPr>
            <a:r>
              <a:rPr sz="2000" b="1" dirty="0">
                <a:latin typeface="Calibri"/>
                <a:cs typeface="Calibri"/>
              </a:rPr>
              <a:t>GLI </a:t>
            </a:r>
            <a:r>
              <a:rPr sz="2000" b="1" spc="-25" dirty="0">
                <a:latin typeface="Calibri"/>
                <a:cs typeface="Calibri"/>
              </a:rPr>
              <a:t>INDICATORI </a:t>
            </a:r>
            <a:r>
              <a:rPr sz="2000" b="1" spc="-5" dirty="0">
                <a:latin typeface="Calibri"/>
                <a:cs typeface="Calibri"/>
              </a:rPr>
              <a:t>SONO </a:t>
            </a:r>
            <a:r>
              <a:rPr sz="2000" b="1" dirty="0">
                <a:latin typeface="Calibri"/>
                <a:cs typeface="Calibri"/>
              </a:rPr>
              <a:t>DI </a:t>
            </a:r>
            <a:r>
              <a:rPr sz="2000" b="1" spc="-5" dirty="0">
                <a:latin typeface="Calibri"/>
                <a:cs typeface="Calibri"/>
              </a:rPr>
              <a:t>TIPO </a:t>
            </a:r>
            <a:r>
              <a:rPr sz="2000" b="1" spc="-40" dirty="0">
                <a:latin typeface="Calibri"/>
                <a:cs typeface="Calibri"/>
              </a:rPr>
              <a:t>QUANTITATIVO </a:t>
            </a:r>
            <a:r>
              <a:rPr sz="2000" b="1" spc="-10" dirty="0">
                <a:latin typeface="Calibri"/>
                <a:cs typeface="Calibri"/>
              </a:rPr>
              <a:t>(</a:t>
            </a:r>
            <a:r>
              <a:rPr sz="2000" b="1" spc="-10" dirty="0">
                <a:solidFill>
                  <a:srgbClr val="FF0000"/>
                </a:solidFill>
                <a:latin typeface="Calibri"/>
                <a:cs typeface="Calibri"/>
              </a:rPr>
              <a:t>REDDITUALI</a:t>
            </a:r>
            <a:r>
              <a:rPr sz="2000" b="1" spc="-10" dirty="0">
                <a:latin typeface="Calibri"/>
                <a:cs typeface="Calibri"/>
              </a:rPr>
              <a:t>,  </a:t>
            </a:r>
            <a:r>
              <a:rPr sz="2000" b="1" spc="-30" dirty="0">
                <a:solidFill>
                  <a:srgbClr val="FF0000"/>
                </a:solidFill>
                <a:latin typeface="Calibri"/>
                <a:cs typeface="Calibri"/>
              </a:rPr>
              <a:t>PATRIMONIALI </a:t>
            </a:r>
            <a:r>
              <a:rPr sz="2000" b="1" dirty="0">
                <a:latin typeface="Calibri"/>
                <a:cs typeface="Calibri"/>
              </a:rPr>
              <a:t>E </a:t>
            </a:r>
            <a:r>
              <a:rPr sz="2000" b="1" spc="-5" dirty="0">
                <a:solidFill>
                  <a:srgbClr val="FF0000"/>
                </a:solidFill>
                <a:latin typeface="Calibri"/>
                <a:cs typeface="Calibri"/>
              </a:rPr>
              <a:t>FINANZIARI</a:t>
            </a:r>
            <a:r>
              <a:rPr sz="2000" b="1" spc="-5" dirty="0">
                <a:latin typeface="Calibri"/>
                <a:cs typeface="Calibri"/>
              </a:rPr>
              <a:t>) </a:t>
            </a:r>
            <a:r>
              <a:rPr sz="2925" spc="67" baseline="1424" dirty="0">
                <a:latin typeface="Wingdings"/>
                <a:cs typeface="Wingdings"/>
              </a:rPr>
              <a:t></a:t>
            </a:r>
            <a:r>
              <a:rPr sz="2925" spc="67" baseline="1424" dirty="0">
                <a:latin typeface="Times New Roman"/>
                <a:cs typeface="Times New Roman"/>
              </a:rPr>
              <a:t> </a:t>
            </a:r>
            <a:r>
              <a:rPr sz="2000" b="1" spc="-20" dirty="0">
                <a:latin typeface="Calibri"/>
                <a:cs typeface="Calibri"/>
              </a:rPr>
              <a:t>L’EQUILIBRIO </a:t>
            </a:r>
            <a:r>
              <a:rPr sz="2000" b="1" spc="-10" dirty="0">
                <a:latin typeface="Calibri"/>
                <a:cs typeface="Calibri"/>
              </a:rPr>
              <a:t>PRESUPPONE </a:t>
            </a:r>
            <a:r>
              <a:rPr sz="2000" b="1" dirty="0">
                <a:latin typeface="Calibri"/>
                <a:cs typeface="Calibri"/>
              </a:rPr>
              <a:t>LA  </a:t>
            </a:r>
            <a:r>
              <a:rPr sz="2000" b="1" spc="-20" dirty="0">
                <a:latin typeface="Calibri"/>
                <a:cs typeface="Calibri"/>
              </a:rPr>
              <a:t>COMPARAZIONE </a:t>
            </a:r>
            <a:r>
              <a:rPr sz="2000" b="1" dirty="0">
                <a:latin typeface="Calibri"/>
                <a:cs typeface="Calibri"/>
              </a:rPr>
              <a:t>DI </a:t>
            </a:r>
            <a:r>
              <a:rPr sz="2000" b="1" spc="-5" dirty="0">
                <a:latin typeface="Calibri"/>
                <a:cs typeface="Calibri"/>
              </a:rPr>
              <a:t>GRANDEZZE </a:t>
            </a:r>
            <a:r>
              <a:rPr sz="2000" b="1" spc="-35" dirty="0">
                <a:latin typeface="Calibri"/>
                <a:cs typeface="Calibri"/>
              </a:rPr>
              <a:t>QUANTITATIVE </a:t>
            </a:r>
            <a:r>
              <a:rPr sz="2000" b="1" dirty="0">
                <a:latin typeface="Calibri"/>
                <a:cs typeface="Calibri"/>
              </a:rPr>
              <a:t>E </a:t>
            </a:r>
            <a:r>
              <a:rPr sz="2000" b="1" spc="-5" dirty="0">
                <a:latin typeface="Calibri"/>
                <a:cs typeface="Calibri"/>
              </a:rPr>
              <a:t>NON </a:t>
            </a:r>
            <a:r>
              <a:rPr sz="2000" b="1" spc="-35" dirty="0">
                <a:latin typeface="Calibri"/>
                <a:cs typeface="Calibri"/>
              </a:rPr>
              <a:t>QUALITATIVE  </a:t>
            </a:r>
            <a:r>
              <a:rPr sz="2000" b="1" spc="-5" dirty="0">
                <a:latin typeface="Calibri"/>
                <a:cs typeface="Calibri"/>
              </a:rPr>
              <a:t>(MENTRE OIC 9, </a:t>
            </a:r>
            <a:r>
              <a:rPr sz="2000" b="1" spc="-10" dirty="0">
                <a:latin typeface="Calibri"/>
                <a:cs typeface="Calibri"/>
              </a:rPr>
              <a:t>ISA </a:t>
            </a:r>
            <a:r>
              <a:rPr sz="2000" b="1" spc="-5" dirty="0">
                <a:latin typeface="Calibri"/>
                <a:cs typeface="Calibri"/>
              </a:rPr>
              <a:t>570 </a:t>
            </a:r>
            <a:r>
              <a:rPr sz="2000" b="1" dirty="0">
                <a:latin typeface="Calibri"/>
                <a:cs typeface="Calibri"/>
              </a:rPr>
              <a:t>SI </a:t>
            </a:r>
            <a:r>
              <a:rPr sz="2000" b="1" spc="-5" dirty="0">
                <a:latin typeface="Calibri"/>
                <a:cs typeface="Calibri"/>
              </a:rPr>
              <a:t>RIFERISCONO </a:t>
            </a:r>
            <a:r>
              <a:rPr sz="2000" b="1" dirty="0">
                <a:latin typeface="Calibri"/>
                <a:cs typeface="Calibri"/>
              </a:rPr>
              <a:t>A </a:t>
            </a:r>
            <a:r>
              <a:rPr sz="2000" b="1" spc="-5" dirty="0">
                <a:latin typeface="Calibri"/>
                <a:cs typeface="Calibri"/>
              </a:rPr>
              <a:t>GRANDEZZE  </a:t>
            </a:r>
            <a:r>
              <a:rPr sz="2000" b="1" spc="-35" dirty="0">
                <a:latin typeface="Calibri"/>
                <a:cs typeface="Calibri"/>
              </a:rPr>
              <a:t>QUALITATIVE)</a:t>
            </a:r>
            <a:endParaRPr sz="2000">
              <a:latin typeface="Calibri"/>
              <a:cs typeface="Calibri"/>
            </a:endParaRPr>
          </a:p>
        </p:txBody>
      </p:sp>
      <p:sp>
        <p:nvSpPr>
          <p:cNvPr id="6" name="object 6"/>
          <p:cNvSpPr/>
          <p:nvPr/>
        </p:nvSpPr>
        <p:spPr>
          <a:xfrm>
            <a:off x="1837943" y="3584447"/>
            <a:ext cx="8369808" cy="2444496"/>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2856953" y="3674364"/>
            <a:ext cx="7186930" cy="1244600"/>
          </a:xfrm>
          <a:prstGeom prst="rect">
            <a:avLst/>
          </a:prstGeom>
        </p:spPr>
        <p:txBody>
          <a:bodyPr vert="horz" wrap="square" lIns="0" tIns="12700" rIns="0" bIns="0" rtlCol="0">
            <a:spAutoFit/>
          </a:bodyPr>
          <a:lstStyle/>
          <a:p>
            <a:pPr marL="469900" marR="5080" indent="-457200" algn="just">
              <a:spcBef>
                <a:spcPts val="100"/>
              </a:spcBef>
            </a:pPr>
            <a:r>
              <a:rPr sz="2000" b="1" dirty="0">
                <a:latin typeface="Calibri"/>
                <a:cs typeface="Calibri"/>
              </a:rPr>
              <a:t>A) </a:t>
            </a:r>
            <a:r>
              <a:rPr sz="2000" b="1" spc="-10" dirty="0">
                <a:solidFill>
                  <a:srgbClr val="FF0000"/>
                </a:solidFill>
                <a:latin typeface="Calibri"/>
                <a:cs typeface="Calibri"/>
              </a:rPr>
              <a:t>FINANZIARI</a:t>
            </a:r>
            <a:r>
              <a:rPr sz="2000" b="1" spc="-10" dirty="0">
                <a:latin typeface="Calibri"/>
                <a:cs typeface="Calibri"/>
              </a:rPr>
              <a:t>:INSOSTENIBILITÀ </a:t>
            </a:r>
            <a:r>
              <a:rPr sz="2000" b="1" spc="-5" dirty="0">
                <a:latin typeface="Calibri"/>
                <a:cs typeface="Calibri"/>
              </a:rPr>
              <a:t>FINANZIARIA DEL </a:t>
            </a:r>
            <a:r>
              <a:rPr sz="2000" b="1" spc="-10" dirty="0">
                <a:latin typeface="Calibri"/>
                <a:cs typeface="Calibri"/>
              </a:rPr>
              <a:t>DEBITO </a:t>
            </a:r>
            <a:r>
              <a:rPr sz="2000" b="1" dirty="0">
                <a:latin typeface="Calibri"/>
                <a:cs typeface="Calibri"/>
              </a:rPr>
              <a:t>(CFR.  </a:t>
            </a:r>
            <a:r>
              <a:rPr sz="2000" b="1" spc="-10" dirty="0">
                <a:latin typeface="Calibri"/>
                <a:cs typeface="Calibri"/>
              </a:rPr>
              <a:t>ART </a:t>
            </a:r>
            <a:r>
              <a:rPr sz="2000" b="1" dirty="0">
                <a:latin typeface="Calibri"/>
                <a:cs typeface="Calibri"/>
              </a:rPr>
              <a:t>2 </a:t>
            </a:r>
            <a:r>
              <a:rPr sz="2000" b="1" spc="-35" dirty="0">
                <a:latin typeface="Calibri"/>
                <a:cs typeface="Calibri"/>
              </a:rPr>
              <a:t>LETT. </a:t>
            </a:r>
            <a:r>
              <a:rPr sz="2000" b="1" dirty="0">
                <a:latin typeface="Calibri"/>
                <a:cs typeface="Calibri"/>
              </a:rPr>
              <a:t>A) CCII – </a:t>
            </a:r>
            <a:r>
              <a:rPr sz="2000" b="1" spc="-25" dirty="0">
                <a:latin typeface="Calibri"/>
                <a:cs typeface="Calibri"/>
              </a:rPr>
              <a:t>«</a:t>
            </a:r>
            <a:r>
              <a:rPr sz="2000" b="1" i="1" spc="-25" dirty="0">
                <a:latin typeface="Calibri"/>
                <a:cs typeface="Calibri"/>
              </a:rPr>
              <a:t>INADEGUATEZZA </a:t>
            </a:r>
            <a:r>
              <a:rPr sz="2000" b="1" i="1" spc="-5" dirty="0">
                <a:latin typeface="Calibri"/>
                <a:cs typeface="Calibri"/>
              </a:rPr>
              <a:t>DEI </a:t>
            </a:r>
            <a:r>
              <a:rPr sz="2000" b="1" i="1" spc="-20" dirty="0">
                <a:latin typeface="Calibri"/>
                <a:cs typeface="Calibri"/>
              </a:rPr>
              <a:t>FLUSSI </a:t>
            </a:r>
            <a:r>
              <a:rPr sz="2000" b="1" i="1" dirty="0">
                <a:latin typeface="Calibri"/>
                <a:cs typeface="Calibri"/>
              </a:rPr>
              <a:t>DI </a:t>
            </a:r>
            <a:r>
              <a:rPr sz="2000" b="1" i="1" spc="-10" dirty="0">
                <a:latin typeface="Calibri"/>
                <a:cs typeface="Calibri"/>
              </a:rPr>
              <a:t>CASSA  </a:t>
            </a:r>
            <a:r>
              <a:rPr sz="2000" b="1" i="1" spc="-5" dirty="0">
                <a:latin typeface="Calibri"/>
                <a:cs typeface="Calibri"/>
              </a:rPr>
              <a:t>PROSPETTICI </a:t>
            </a:r>
            <a:r>
              <a:rPr sz="2000" b="1" i="1" dirty="0">
                <a:latin typeface="Calibri"/>
                <a:cs typeface="Calibri"/>
              </a:rPr>
              <a:t>A </a:t>
            </a:r>
            <a:r>
              <a:rPr sz="2000" b="1" i="1" spc="-35" dirty="0">
                <a:latin typeface="Calibri"/>
                <a:cs typeface="Calibri"/>
              </a:rPr>
              <a:t>FAR </a:t>
            </a:r>
            <a:r>
              <a:rPr sz="2000" b="1" i="1" spc="-10" dirty="0">
                <a:latin typeface="Calibri"/>
                <a:cs typeface="Calibri"/>
              </a:rPr>
              <a:t>FRONTE </a:t>
            </a:r>
            <a:r>
              <a:rPr sz="2000" b="1" i="1" spc="-5" dirty="0">
                <a:latin typeface="Calibri"/>
                <a:cs typeface="Calibri"/>
              </a:rPr>
              <a:t>REGOLARMENTE </a:t>
            </a:r>
            <a:r>
              <a:rPr sz="2000" b="1" i="1" dirty="0">
                <a:latin typeface="Calibri"/>
                <a:cs typeface="Calibri"/>
              </a:rPr>
              <a:t>ALLE  </a:t>
            </a:r>
            <a:r>
              <a:rPr sz="2000" b="1" i="1" spc="-5" dirty="0">
                <a:latin typeface="Calibri"/>
                <a:cs typeface="Calibri"/>
              </a:rPr>
              <a:t>OBBLIGAZIONI</a:t>
            </a:r>
            <a:r>
              <a:rPr sz="2000" b="1" i="1" dirty="0">
                <a:latin typeface="Calibri"/>
                <a:cs typeface="Calibri"/>
              </a:rPr>
              <a:t> </a:t>
            </a:r>
            <a:r>
              <a:rPr sz="2000" b="1" i="1" spc="-20" dirty="0">
                <a:latin typeface="Calibri"/>
                <a:cs typeface="Calibri"/>
              </a:rPr>
              <a:t>PIANIFICATE</a:t>
            </a:r>
            <a:r>
              <a:rPr sz="2000" b="1" spc="-20" dirty="0">
                <a:latin typeface="Calibri"/>
                <a:cs typeface="Calibri"/>
              </a:rPr>
              <a:t>»</a:t>
            </a:r>
            <a:endParaRPr sz="2000">
              <a:latin typeface="Calibri"/>
              <a:cs typeface="Calibri"/>
            </a:endParaRPr>
          </a:p>
        </p:txBody>
      </p:sp>
      <p:sp>
        <p:nvSpPr>
          <p:cNvPr id="8" name="object 8"/>
          <p:cNvSpPr txBox="1"/>
          <p:nvPr/>
        </p:nvSpPr>
        <p:spPr>
          <a:xfrm>
            <a:off x="2856953" y="4893564"/>
            <a:ext cx="7186930" cy="939800"/>
          </a:xfrm>
          <a:prstGeom prst="rect">
            <a:avLst/>
          </a:prstGeom>
        </p:spPr>
        <p:txBody>
          <a:bodyPr vert="horz" wrap="square" lIns="0" tIns="12700" rIns="0" bIns="0" rtlCol="0">
            <a:spAutoFit/>
          </a:bodyPr>
          <a:lstStyle/>
          <a:p>
            <a:pPr marL="469900" marR="5080" indent="-457200">
              <a:spcBef>
                <a:spcPts val="100"/>
              </a:spcBef>
              <a:buFont typeface="Calibri"/>
              <a:buAutoNum type="alphaUcParenR" startAt="2"/>
              <a:tabLst>
                <a:tab pos="526415" algn="l"/>
                <a:tab pos="527050" algn="l"/>
                <a:tab pos="2092960" algn="l"/>
                <a:tab pos="3703954" algn="l"/>
                <a:tab pos="5288280" algn="l"/>
                <a:tab pos="5638800" algn="l"/>
              </a:tabLst>
            </a:pPr>
            <a:r>
              <a:rPr dirty="0"/>
              <a:t>	</a:t>
            </a:r>
            <a:r>
              <a:rPr sz="2000" b="1" spc="-10" dirty="0">
                <a:solidFill>
                  <a:srgbClr val="FF0000"/>
                </a:solidFill>
                <a:latin typeface="Calibri"/>
                <a:cs typeface="Calibri"/>
              </a:rPr>
              <a:t>REDDITUALI</a:t>
            </a:r>
            <a:r>
              <a:rPr sz="2000" b="1" spc="-10" dirty="0">
                <a:latin typeface="Calibri"/>
                <a:cs typeface="Calibri"/>
              </a:rPr>
              <a:t>:	</a:t>
            </a:r>
            <a:r>
              <a:rPr sz="2000" b="1" spc="-20" dirty="0">
                <a:latin typeface="Calibri"/>
                <a:cs typeface="Calibri"/>
              </a:rPr>
              <a:t>L’EQUILIBRIO	</a:t>
            </a:r>
            <a:r>
              <a:rPr sz="2000" b="1" spc="-10" dirty="0">
                <a:latin typeface="Calibri"/>
                <a:cs typeface="Calibri"/>
              </a:rPr>
              <a:t>ECONOMICO	</a:t>
            </a:r>
            <a:r>
              <a:rPr sz="2000" b="1" dirty="0">
                <a:latin typeface="Calibri"/>
                <a:cs typeface="Calibri"/>
              </a:rPr>
              <a:t>È	</a:t>
            </a:r>
            <a:r>
              <a:rPr sz="2000" b="1" spc="-15" dirty="0">
                <a:latin typeface="Calibri"/>
                <a:cs typeface="Calibri"/>
              </a:rPr>
              <a:t>PRESUPPOSTO </a:t>
            </a:r>
            <a:r>
              <a:rPr sz="2000" b="1" spc="-10" dirty="0">
                <a:latin typeface="Calibri"/>
                <a:cs typeface="Calibri"/>
              </a:rPr>
              <a:t>NECESSARIO </a:t>
            </a:r>
            <a:r>
              <a:rPr sz="2000" b="1" dirty="0">
                <a:latin typeface="Calibri"/>
                <a:cs typeface="Calibri"/>
              </a:rPr>
              <a:t>E </a:t>
            </a:r>
            <a:r>
              <a:rPr sz="2000" b="1" spc="-5" dirty="0">
                <a:latin typeface="Calibri"/>
                <a:cs typeface="Calibri"/>
              </a:rPr>
              <a:t>SUFFICIENTE PER  </a:t>
            </a:r>
            <a:r>
              <a:rPr sz="2000" b="1" spc="-10" dirty="0">
                <a:latin typeface="Calibri"/>
                <a:cs typeface="Calibri"/>
              </a:rPr>
              <a:t>ESCLUDERE </a:t>
            </a:r>
            <a:r>
              <a:rPr sz="2000" b="1" dirty="0">
                <a:latin typeface="Calibri"/>
                <a:cs typeface="Calibri"/>
              </a:rPr>
              <a:t>LA</a:t>
            </a:r>
            <a:r>
              <a:rPr sz="2000" b="1" spc="-5" dirty="0">
                <a:latin typeface="Calibri"/>
                <a:cs typeface="Calibri"/>
              </a:rPr>
              <a:t> </a:t>
            </a:r>
            <a:r>
              <a:rPr sz="2000" b="1" dirty="0">
                <a:latin typeface="Calibri"/>
                <a:cs typeface="Calibri"/>
              </a:rPr>
              <a:t>CRISI?</a:t>
            </a:r>
            <a:endParaRPr sz="2000">
              <a:latin typeface="Calibri"/>
              <a:cs typeface="Calibri"/>
            </a:endParaRPr>
          </a:p>
          <a:p>
            <a:pPr marL="527050" indent="-514350">
              <a:buClr>
                <a:srgbClr val="000000"/>
              </a:buClr>
              <a:buAutoNum type="alphaUcParenR" startAt="2"/>
              <a:tabLst>
                <a:tab pos="526415" algn="l"/>
                <a:tab pos="527050" algn="l"/>
              </a:tabLst>
            </a:pPr>
            <a:r>
              <a:rPr sz="2000" b="1" spc="-25" dirty="0">
                <a:solidFill>
                  <a:srgbClr val="FF0000"/>
                </a:solidFill>
                <a:latin typeface="Calibri"/>
                <a:cs typeface="Calibri"/>
              </a:rPr>
              <a:t>PATRIMONIALI</a:t>
            </a:r>
            <a:r>
              <a:rPr sz="2000" b="1" spc="-25" dirty="0">
                <a:latin typeface="Calibri"/>
                <a:cs typeface="Calibri"/>
              </a:rPr>
              <a:t>: </a:t>
            </a:r>
            <a:r>
              <a:rPr sz="2000" b="1" spc="-35" dirty="0">
                <a:latin typeface="Calibri"/>
                <a:cs typeface="Calibri"/>
              </a:rPr>
              <a:t>PATRIMONIO </a:t>
            </a:r>
            <a:r>
              <a:rPr sz="2000" b="1" spc="-10" dirty="0">
                <a:latin typeface="Calibri"/>
                <a:cs typeface="Calibri"/>
              </a:rPr>
              <a:t>NETTO</a:t>
            </a:r>
            <a:r>
              <a:rPr sz="2000" b="1" spc="40" dirty="0">
                <a:latin typeface="Calibri"/>
                <a:cs typeface="Calibri"/>
              </a:rPr>
              <a:t> </a:t>
            </a:r>
            <a:r>
              <a:rPr sz="2000" b="1" spc="-30" dirty="0">
                <a:latin typeface="Calibri"/>
                <a:cs typeface="Calibri"/>
              </a:rPr>
              <a:t>NEGATIVO</a:t>
            </a:r>
            <a:endParaRPr sz="2000">
              <a:latin typeface="Calibri"/>
              <a:cs typeface="Calibri"/>
            </a:endParaRPr>
          </a:p>
        </p:txBody>
      </p:sp>
      <p:sp>
        <p:nvSpPr>
          <p:cNvPr id="9" name="object 9"/>
          <p:cNvSpPr/>
          <p:nvPr/>
        </p:nvSpPr>
        <p:spPr>
          <a:xfrm>
            <a:off x="1810512" y="4133089"/>
            <a:ext cx="774191" cy="597407"/>
          </a:xfrm>
          <a:prstGeom prst="rect">
            <a:avLst/>
          </a:prstGeom>
          <a:blipFill>
            <a:blip r:embed="rId2" cstate="print"/>
            <a:stretch>
              <a:fillRect/>
            </a:stretch>
          </a:blipFill>
        </p:spPr>
        <p:txBody>
          <a:bodyPr wrap="square" lIns="0" tIns="0" rIns="0" bIns="0" rtlCol="0"/>
          <a:lstStyle/>
          <a:p>
            <a:endParaRPr/>
          </a:p>
        </p:txBody>
      </p:sp>
      <p:sp>
        <p:nvSpPr>
          <p:cNvPr id="10" name="object 10"/>
          <p:cNvSpPr txBox="1"/>
          <p:nvPr/>
        </p:nvSpPr>
        <p:spPr>
          <a:xfrm>
            <a:off x="2217663" y="4230116"/>
            <a:ext cx="141605" cy="299720"/>
          </a:xfrm>
          <a:prstGeom prst="rect">
            <a:avLst/>
          </a:prstGeom>
        </p:spPr>
        <p:txBody>
          <a:bodyPr vert="horz" wrap="square" lIns="0" tIns="12700" rIns="0" bIns="0" rtlCol="0">
            <a:spAutoFit/>
          </a:bodyPr>
          <a:lstStyle/>
          <a:p>
            <a:pPr marL="12700">
              <a:spcBef>
                <a:spcPts val="100"/>
              </a:spcBef>
            </a:pPr>
            <a:r>
              <a:rPr b="1" dirty="0">
                <a:latin typeface="Calibri"/>
                <a:cs typeface="Calibri"/>
              </a:rPr>
              <a:t>2</a:t>
            </a:r>
            <a:endParaRPr>
              <a:latin typeface="Calibri"/>
              <a:cs typeface="Calibri"/>
            </a:endParaRPr>
          </a:p>
        </p:txBody>
      </p:sp>
      <p:sp>
        <p:nvSpPr>
          <p:cNvPr id="12" name="object 4"/>
          <p:cNvSpPr txBox="1">
            <a:spLocks/>
          </p:cNvSpPr>
          <p:nvPr/>
        </p:nvSpPr>
        <p:spPr>
          <a:xfrm>
            <a:off x="1752601" y="152401"/>
            <a:ext cx="3806825" cy="390525"/>
          </a:xfrm>
          <a:prstGeom prst="rect">
            <a:avLst/>
          </a:prstGeom>
        </p:spPr>
        <p:txBody>
          <a:bodyPr vert="horz" wrap="square" lIns="0" tIns="12700" rIns="0" bIns="0" rtlCol="0">
            <a:spAutoFit/>
          </a:bodyPr>
          <a:lstStyle/>
          <a:p>
            <a:pPr marL="12700" eaLnBrk="0" fontAlgn="base" hangingPunct="0">
              <a:spcBef>
                <a:spcPts val="100"/>
              </a:spcBef>
              <a:spcAft>
                <a:spcPct val="0"/>
              </a:spcAft>
              <a:defRPr/>
            </a:pPr>
            <a:r>
              <a:rPr lang="it-IT" sz="2400" spc="-40">
                <a:solidFill>
                  <a:srgbClr val="FFFF00"/>
                </a:solidFill>
                <a:latin typeface="+mj-lt"/>
                <a:ea typeface="+mj-ea"/>
                <a:cs typeface="+mj-cs"/>
              </a:rPr>
              <a:t>L’articolo </a:t>
            </a:r>
            <a:r>
              <a:rPr lang="it-IT" sz="2400" spc="-5">
                <a:solidFill>
                  <a:srgbClr val="FFFF00"/>
                </a:solidFill>
                <a:latin typeface="+mj-lt"/>
                <a:ea typeface="+mj-ea"/>
                <a:cs typeface="+mj-cs"/>
              </a:rPr>
              <a:t>13 </a:t>
            </a:r>
            <a:r>
              <a:rPr lang="it-IT" sz="2400">
                <a:solidFill>
                  <a:srgbClr val="FFFF00"/>
                </a:solidFill>
                <a:latin typeface="+mj-lt"/>
                <a:ea typeface="+mj-ea"/>
                <a:cs typeface="+mj-cs"/>
              </a:rPr>
              <a:t>del </a:t>
            </a:r>
            <a:r>
              <a:rPr lang="it-IT" sz="2400" spc="-10">
                <a:solidFill>
                  <a:srgbClr val="FFFF00"/>
                </a:solidFill>
                <a:latin typeface="+mj-lt"/>
                <a:ea typeface="+mj-ea"/>
                <a:cs typeface="+mj-cs"/>
              </a:rPr>
              <a:t>Nuovo</a:t>
            </a:r>
            <a:r>
              <a:rPr lang="it-IT" sz="2400" spc="-35">
                <a:solidFill>
                  <a:srgbClr val="FFFF00"/>
                </a:solidFill>
                <a:latin typeface="+mj-lt"/>
                <a:ea typeface="+mj-ea"/>
                <a:cs typeface="+mj-cs"/>
              </a:rPr>
              <a:t> </a:t>
            </a:r>
            <a:r>
              <a:rPr lang="it-IT" sz="2400" spc="-5">
                <a:solidFill>
                  <a:srgbClr val="FFFF00"/>
                </a:solidFill>
                <a:latin typeface="+mj-lt"/>
                <a:ea typeface="+mj-ea"/>
                <a:cs typeface="+mj-cs"/>
              </a:rPr>
              <a:t>Codice</a:t>
            </a:r>
            <a:endParaRPr lang="it-IT" sz="2400" dirty="0">
              <a:solidFill>
                <a:srgbClr val="FFFF00"/>
              </a:solidFill>
              <a:latin typeface="+mj-lt"/>
              <a:ea typeface="+mj-ea"/>
              <a:cs typeface="+mj-cs"/>
            </a:endParaRPr>
          </a:p>
        </p:txBody>
      </p:sp>
    </p:spTree>
    <p:extLst>
      <p:ext uri="{BB962C8B-B14F-4D97-AF65-F5344CB8AC3E}">
        <p14:creationId xmlns:p14="http://schemas.microsoft.com/office/powerpoint/2010/main" val="37402862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10512" y="2365248"/>
            <a:ext cx="774191" cy="59740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217663" y="2462276"/>
            <a:ext cx="141605" cy="299720"/>
          </a:xfrm>
          <a:prstGeom prst="rect">
            <a:avLst/>
          </a:prstGeom>
        </p:spPr>
        <p:txBody>
          <a:bodyPr vert="horz" wrap="square" lIns="0" tIns="12700" rIns="0" bIns="0" rtlCol="0">
            <a:spAutoFit/>
          </a:bodyPr>
          <a:lstStyle/>
          <a:p>
            <a:pPr marL="12700">
              <a:spcBef>
                <a:spcPts val="100"/>
              </a:spcBef>
            </a:pPr>
            <a:r>
              <a:rPr b="1" dirty="0">
                <a:latin typeface="Calibri"/>
                <a:cs typeface="Calibri"/>
              </a:rPr>
              <a:t>3</a:t>
            </a:r>
            <a:endParaRPr>
              <a:latin typeface="Calibri"/>
              <a:cs typeface="Calibri"/>
            </a:endParaRPr>
          </a:p>
        </p:txBody>
      </p:sp>
      <p:sp>
        <p:nvSpPr>
          <p:cNvPr id="4" name="object 4"/>
          <p:cNvSpPr/>
          <p:nvPr/>
        </p:nvSpPr>
        <p:spPr>
          <a:xfrm>
            <a:off x="2109217" y="1813561"/>
            <a:ext cx="8098535" cy="1700783"/>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2856954" y="1082345"/>
            <a:ext cx="7187565" cy="2306955"/>
          </a:xfrm>
          <a:prstGeom prst="rect">
            <a:avLst/>
          </a:prstGeom>
        </p:spPr>
        <p:txBody>
          <a:bodyPr vert="horz" wrap="square" lIns="0" tIns="178435" rIns="0" bIns="0" rtlCol="0">
            <a:spAutoFit/>
          </a:bodyPr>
          <a:lstStyle/>
          <a:p>
            <a:pPr marL="102870" algn="just">
              <a:spcBef>
                <a:spcPts val="1405"/>
              </a:spcBef>
            </a:pPr>
            <a:r>
              <a:rPr sz="3200" b="1" dirty="0">
                <a:latin typeface="Calibri"/>
                <a:cs typeface="Calibri"/>
              </a:rPr>
              <a:t>COMMA 1: </a:t>
            </a:r>
            <a:r>
              <a:rPr sz="3200" b="1" spc="-5" dirty="0">
                <a:latin typeface="Calibri"/>
                <a:cs typeface="Calibri"/>
              </a:rPr>
              <a:t>GLI INDICATORI</a:t>
            </a:r>
            <a:r>
              <a:rPr sz="3200" b="1" spc="-25" dirty="0">
                <a:latin typeface="Calibri"/>
                <a:cs typeface="Calibri"/>
              </a:rPr>
              <a:t> </a:t>
            </a:r>
            <a:r>
              <a:rPr sz="3200" b="1" spc="-5" dirty="0">
                <a:latin typeface="Calibri"/>
                <a:cs typeface="Calibri"/>
              </a:rPr>
              <a:t>GENERICI</a:t>
            </a:r>
            <a:endParaRPr sz="3200">
              <a:latin typeface="Calibri"/>
              <a:cs typeface="Calibri"/>
            </a:endParaRPr>
          </a:p>
          <a:p>
            <a:pPr marL="12700" marR="5080" algn="just">
              <a:spcBef>
                <a:spcPts val="815"/>
              </a:spcBef>
            </a:pPr>
            <a:r>
              <a:rPr sz="2000" b="1" spc="-10" dirty="0">
                <a:latin typeface="Calibri"/>
                <a:cs typeface="Calibri"/>
              </a:rPr>
              <a:t>MANCANZA </a:t>
            </a:r>
            <a:r>
              <a:rPr sz="2000" b="1" spc="-5" dirty="0">
                <a:latin typeface="Calibri"/>
                <a:cs typeface="Calibri"/>
              </a:rPr>
              <a:t>DELLA </a:t>
            </a:r>
            <a:r>
              <a:rPr sz="2000" b="1" spc="-10" dirty="0">
                <a:latin typeface="Calibri"/>
                <a:cs typeface="Calibri"/>
              </a:rPr>
              <a:t>NOZIONE </a:t>
            </a:r>
            <a:r>
              <a:rPr sz="2000" b="1" dirty="0">
                <a:latin typeface="Calibri"/>
                <a:cs typeface="Calibri"/>
              </a:rPr>
              <a:t>DI </a:t>
            </a:r>
            <a:r>
              <a:rPr sz="2000" b="1" spc="-5" dirty="0">
                <a:latin typeface="Calibri"/>
                <a:cs typeface="Calibri"/>
              </a:rPr>
              <a:t>«SQUILIBRIO» </a:t>
            </a:r>
            <a:r>
              <a:rPr sz="2925" spc="67" baseline="1424" dirty="0">
                <a:latin typeface="Wingdings"/>
                <a:cs typeface="Wingdings"/>
              </a:rPr>
              <a:t></a:t>
            </a:r>
            <a:r>
              <a:rPr sz="2925" spc="67" baseline="1424" dirty="0">
                <a:latin typeface="Times New Roman"/>
                <a:cs typeface="Times New Roman"/>
              </a:rPr>
              <a:t> </a:t>
            </a:r>
            <a:r>
              <a:rPr sz="2000" b="1" dirty="0">
                <a:latin typeface="Calibri"/>
                <a:cs typeface="Calibri"/>
              </a:rPr>
              <a:t>LA </a:t>
            </a:r>
            <a:r>
              <a:rPr sz="2000" b="1" spc="-10" dirty="0">
                <a:latin typeface="Calibri"/>
                <a:cs typeface="Calibri"/>
              </a:rPr>
              <a:t>SITUAZIONE </a:t>
            </a:r>
            <a:r>
              <a:rPr sz="2000" b="1" dirty="0">
                <a:latin typeface="Calibri"/>
                <a:cs typeface="Calibri"/>
              </a:rPr>
              <a:t>DI  </a:t>
            </a:r>
            <a:r>
              <a:rPr sz="2000" b="1" spc="-5" dirty="0">
                <a:latin typeface="Calibri"/>
                <a:cs typeface="Calibri"/>
              </a:rPr>
              <a:t>SQUILIBRIO </a:t>
            </a:r>
            <a:r>
              <a:rPr sz="2000" b="1" spc="-55" dirty="0">
                <a:latin typeface="Calibri"/>
                <a:cs typeface="Calibri"/>
              </a:rPr>
              <a:t>VA RILEVATA </a:t>
            </a:r>
            <a:r>
              <a:rPr sz="2000" b="1" spc="-30" dirty="0">
                <a:latin typeface="Calibri"/>
                <a:cs typeface="Calibri"/>
              </a:rPr>
              <a:t>ATTRAVERSO </a:t>
            </a:r>
            <a:r>
              <a:rPr sz="2000" b="1" spc="-5" dirty="0">
                <a:latin typeface="Calibri"/>
                <a:cs typeface="Calibri"/>
              </a:rPr>
              <a:t>INDICI </a:t>
            </a:r>
            <a:r>
              <a:rPr sz="2000" b="1" dirty="0">
                <a:latin typeface="Calibri"/>
                <a:cs typeface="Calibri"/>
              </a:rPr>
              <a:t>CHE </a:t>
            </a:r>
            <a:r>
              <a:rPr sz="2000" b="1" spc="-5" dirty="0">
                <a:latin typeface="Calibri"/>
                <a:cs typeface="Calibri"/>
              </a:rPr>
              <a:t>EVIDENZINO </a:t>
            </a:r>
            <a:r>
              <a:rPr sz="2000" b="1" dirty="0">
                <a:latin typeface="Calibri"/>
                <a:cs typeface="Calibri"/>
              </a:rPr>
              <a:t>LA  </a:t>
            </a:r>
            <a:r>
              <a:rPr sz="2000" b="1" spc="-20" dirty="0">
                <a:latin typeface="Calibri"/>
                <a:cs typeface="Calibri"/>
              </a:rPr>
              <a:t>SOSTENIBILITÀ </a:t>
            </a:r>
            <a:r>
              <a:rPr sz="2000" b="1" spc="-5" dirty="0">
                <a:latin typeface="Calibri"/>
                <a:cs typeface="Calibri"/>
              </a:rPr>
              <a:t>DEI DEBITI PER ALMENO </a:t>
            </a:r>
            <a:r>
              <a:rPr sz="2000" b="1" dirty="0">
                <a:latin typeface="Calibri"/>
                <a:cs typeface="Calibri"/>
              </a:rPr>
              <a:t>I </a:t>
            </a:r>
            <a:r>
              <a:rPr sz="2000" b="1" spc="-5" dirty="0">
                <a:latin typeface="Calibri"/>
                <a:cs typeface="Calibri"/>
              </a:rPr>
              <a:t>SEI MESI SUCCESSIVI </a:t>
            </a:r>
            <a:r>
              <a:rPr sz="2000" b="1" dirty="0">
                <a:latin typeface="Calibri"/>
                <a:cs typeface="Calibri"/>
              </a:rPr>
              <a:t>E IL  </a:t>
            </a:r>
            <a:r>
              <a:rPr sz="2000" b="1" spc="-5" dirty="0">
                <a:latin typeface="Calibri"/>
                <a:cs typeface="Calibri"/>
              </a:rPr>
              <a:t>GOING CONCERN PER </a:t>
            </a:r>
            <a:r>
              <a:rPr sz="2000" b="1" spc="-20" dirty="0">
                <a:latin typeface="Calibri"/>
                <a:cs typeface="Calibri"/>
              </a:rPr>
              <a:t>L’ESERCIZIO </a:t>
            </a:r>
            <a:r>
              <a:rPr sz="2000" b="1" dirty="0">
                <a:latin typeface="Calibri"/>
                <a:cs typeface="Calibri"/>
              </a:rPr>
              <a:t>IN </a:t>
            </a:r>
            <a:r>
              <a:rPr sz="2000" b="1" spc="-15" dirty="0">
                <a:latin typeface="Calibri"/>
                <a:cs typeface="Calibri"/>
              </a:rPr>
              <a:t>CORSO. </a:t>
            </a:r>
            <a:r>
              <a:rPr sz="2925" spc="67" baseline="1424" dirty="0">
                <a:latin typeface="Wingdings"/>
                <a:cs typeface="Wingdings"/>
              </a:rPr>
              <a:t></a:t>
            </a:r>
            <a:r>
              <a:rPr sz="2925" spc="67" baseline="1424" dirty="0">
                <a:latin typeface="Times New Roman"/>
                <a:cs typeface="Times New Roman"/>
              </a:rPr>
              <a:t> </a:t>
            </a:r>
            <a:r>
              <a:rPr sz="2000" b="1" dirty="0">
                <a:latin typeface="Calibri"/>
                <a:cs typeface="Calibri"/>
              </a:rPr>
              <a:t>IL </a:t>
            </a:r>
            <a:r>
              <a:rPr sz="2000" b="1" spc="-5" dirty="0">
                <a:latin typeface="Calibri"/>
                <a:cs typeface="Calibri"/>
              </a:rPr>
              <a:t>SUCCESSO DELLE  MISURE </a:t>
            </a:r>
            <a:r>
              <a:rPr sz="2000" b="1" dirty="0">
                <a:latin typeface="Calibri"/>
                <a:cs typeface="Calibri"/>
              </a:rPr>
              <a:t>DI </a:t>
            </a:r>
            <a:r>
              <a:rPr sz="2000" b="1" spc="-30" dirty="0">
                <a:latin typeface="Calibri"/>
                <a:cs typeface="Calibri"/>
              </a:rPr>
              <a:t>ALLERTA </a:t>
            </a:r>
            <a:r>
              <a:rPr sz="2000" b="1" spc="-5" dirty="0">
                <a:latin typeface="Calibri"/>
                <a:cs typeface="Calibri"/>
              </a:rPr>
              <a:t>DIPENDERÀ </a:t>
            </a:r>
            <a:r>
              <a:rPr sz="2000" b="1" spc="-30" dirty="0">
                <a:latin typeface="Calibri"/>
                <a:cs typeface="Calibri"/>
              </a:rPr>
              <a:t>DALL’IDONEITÀ </a:t>
            </a:r>
            <a:r>
              <a:rPr sz="2000" b="1" spc="-10" dirty="0">
                <a:latin typeface="Calibri"/>
                <a:cs typeface="Calibri"/>
              </a:rPr>
              <a:t>DEGLI</a:t>
            </a:r>
            <a:r>
              <a:rPr sz="2000" b="1" spc="60" dirty="0">
                <a:latin typeface="Calibri"/>
                <a:cs typeface="Calibri"/>
              </a:rPr>
              <a:t> </a:t>
            </a:r>
            <a:r>
              <a:rPr sz="2000" b="1" spc="-5" dirty="0">
                <a:latin typeface="Calibri"/>
                <a:cs typeface="Calibri"/>
              </a:rPr>
              <a:t>INDICI…</a:t>
            </a:r>
            <a:endParaRPr sz="2000">
              <a:latin typeface="Calibri"/>
              <a:cs typeface="Calibri"/>
            </a:endParaRPr>
          </a:p>
        </p:txBody>
      </p:sp>
      <p:sp>
        <p:nvSpPr>
          <p:cNvPr id="7" name="object 7"/>
          <p:cNvSpPr/>
          <p:nvPr/>
        </p:nvSpPr>
        <p:spPr>
          <a:xfrm>
            <a:off x="2109217" y="4008120"/>
            <a:ext cx="8098535" cy="1697736"/>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2856953" y="4183379"/>
            <a:ext cx="7188200" cy="1244600"/>
          </a:xfrm>
          <a:prstGeom prst="rect">
            <a:avLst/>
          </a:prstGeom>
        </p:spPr>
        <p:txBody>
          <a:bodyPr vert="horz" wrap="square" lIns="0" tIns="12700" rIns="0" bIns="0" rtlCol="0">
            <a:spAutoFit/>
          </a:bodyPr>
          <a:lstStyle/>
          <a:p>
            <a:pPr marL="12700" marR="5080" algn="just">
              <a:spcBef>
                <a:spcPts val="100"/>
              </a:spcBef>
            </a:pPr>
            <a:r>
              <a:rPr sz="2000" b="1" spc="-25" dirty="0">
                <a:solidFill>
                  <a:srgbClr val="FF0000"/>
                </a:solidFill>
                <a:latin typeface="Calibri"/>
                <a:cs typeface="Calibri"/>
              </a:rPr>
              <a:t>SIGNIFICATIVITÀ </a:t>
            </a:r>
            <a:r>
              <a:rPr sz="2000" b="1" spc="-10" dirty="0">
                <a:solidFill>
                  <a:srgbClr val="FF0000"/>
                </a:solidFill>
                <a:latin typeface="Calibri"/>
                <a:cs typeface="Calibri"/>
              </a:rPr>
              <a:t>DEGLI </a:t>
            </a:r>
            <a:r>
              <a:rPr sz="2000" b="1" spc="-5" dirty="0">
                <a:solidFill>
                  <a:srgbClr val="FF0000"/>
                </a:solidFill>
                <a:latin typeface="Calibri"/>
                <a:cs typeface="Calibri"/>
              </a:rPr>
              <a:t>INDICI </a:t>
            </a:r>
            <a:r>
              <a:rPr sz="2000" b="1" dirty="0">
                <a:latin typeface="Calibri"/>
                <a:cs typeface="Calibri"/>
              </a:rPr>
              <a:t>CHE </a:t>
            </a:r>
            <a:r>
              <a:rPr sz="2000" b="1" spc="-5" dirty="0">
                <a:latin typeface="Calibri"/>
                <a:cs typeface="Calibri"/>
              </a:rPr>
              <a:t>MISURANO </a:t>
            </a:r>
            <a:r>
              <a:rPr sz="2000" b="1" dirty="0">
                <a:latin typeface="Calibri"/>
                <a:cs typeface="Calibri"/>
              </a:rPr>
              <a:t>LA </a:t>
            </a:r>
            <a:r>
              <a:rPr sz="2000" b="1" spc="-20" dirty="0">
                <a:latin typeface="Calibri"/>
                <a:cs typeface="Calibri"/>
              </a:rPr>
              <a:t>SOSTENIBILITÀ  </a:t>
            </a:r>
            <a:r>
              <a:rPr sz="2000" b="1" spc="-10" dirty="0">
                <a:latin typeface="Calibri"/>
                <a:cs typeface="Calibri"/>
              </a:rPr>
              <a:t>DEGLI </a:t>
            </a:r>
            <a:r>
              <a:rPr sz="2000" b="1" spc="-5" dirty="0">
                <a:latin typeface="Calibri"/>
                <a:cs typeface="Calibri"/>
              </a:rPr>
              <a:t>ONERI </a:t>
            </a:r>
            <a:r>
              <a:rPr sz="2000" b="1" spc="-25" dirty="0">
                <a:latin typeface="Calibri"/>
                <a:cs typeface="Calibri"/>
              </a:rPr>
              <a:t>DELL’INDEBITAMENTO </a:t>
            </a:r>
            <a:r>
              <a:rPr sz="2000" b="1" spc="-10" dirty="0">
                <a:latin typeface="Calibri"/>
                <a:cs typeface="Calibri"/>
              </a:rPr>
              <a:t>CON </a:t>
            </a:r>
            <a:r>
              <a:rPr sz="2000" b="1" dirty="0">
                <a:latin typeface="Calibri"/>
                <a:cs typeface="Calibri"/>
              </a:rPr>
              <a:t>I </a:t>
            </a:r>
            <a:r>
              <a:rPr sz="2000" b="1" spc="-15" dirty="0">
                <a:latin typeface="Calibri"/>
                <a:cs typeface="Calibri"/>
              </a:rPr>
              <a:t>FLUSSI </a:t>
            </a:r>
            <a:r>
              <a:rPr sz="2000" b="1" dirty="0">
                <a:latin typeface="Calibri"/>
                <a:cs typeface="Calibri"/>
              </a:rPr>
              <a:t>DI </a:t>
            </a:r>
            <a:r>
              <a:rPr sz="2000" b="1" spc="-5" dirty="0">
                <a:latin typeface="Calibri"/>
                <a:cs typeface="Calibri"/>
              </a:rPr>
              <a:t>CASSA </a:t>
            </a:r>
            <a:r>
              <a:rPr sz="2000" b="1" dirty="0">
                <a:latin typeface="Calibri"/>
                <a:cs typeface="Calibri"/>
              </a:rPr>
              <a:t>IN  </a:t>
            </a:r>
            <a:r>
              <a:rPr sz="2000" b="1" spc="-5" dirty="0">
                <a:latin typeface="Calibri"/>
                <a:cs typeface="Calibri"/>
              </a:rPr>
              <a:t>GRADO </a:t>
            </a:r>
            <a:r>
              <a:rPr sz="2000" b="1" dirty="0">
                <a:latin typeface="Calibri"/>
                <a:cs typeface="Calibri"/>
              </a:rPr>
              <a:t>DI </a:t>
            </a:r>
            <a:r>
              <a:rPr sz="2000" b="1" spc="-5" dirty="0">
                <a:latin typeface="Calibri"/>
                <a:cs typeface="Calibri"/>
              </a:rPr>
              <a:t>GENERARE </a:t>
            </a:r>
            <a:r>
              <a:rPr sz="2000" b="1" dirty="0">
                <a:latin typeface="Calibri"/>
                <a:cs typeface="Calibri"/>
              </a:rPr>
              <a:t>E IL </a:t>
            </a:r>
            <a:r>
              <a:rPr sz="2000" b="1" spc="-15" dirty="0">
                <a:latin typeface="Calibri"/>
                <a:cs typeface="Calibri"/>
              </a:rPr>
              <a:t>RAPPORTO </a:t>
            </a:r>
            <a:r>
              <a:rPr sz="2000" b="1" spc="-10" dirty="0">
                <a:latin typeface="Calibri"/>
                <a:cs typeface="Calibri"/>
              </a:rPr>
              <a:t>MEZZI PROPRI/MEZZI </a:t>
            </a:r>
            <a:r>
              <a:rPr sz="2000" b="1" dirty="0">
                <a:latin typeface="Calibri"/>
                <a:cs typeface="Calibri"/>
              </a:rPr>
              <a:t>DI  </a:t>
            </a:r>
            <a:r>
              <a:rPr sz="2000" b="1" spc="-5" dirty="0">
                <a:latin typeface="Calibri"/>
                <a:cs typeface="Calibri"/>
              </a:rPr>
              <a:t>TERZI.</a:t>
            </a:r>
            <a:endParaRPr sz="2000">
              <a:latin typeface="Calibri"/>
              <a:cs typeface="Calibri"/>
            </a:endParaRPr>
          </a:p>
        </p:txBody>
      </p:sp>
      <p:sp>
        <p:nvSpPr>
          <p:cNvPr id="9" name="object 9"/>
          <p:cNvSpPr/>
          <p:nvPr/>
        </p:nvSpPr>
        <p:spPr>
          <a:xfrm>
            <a:off x="1798320" y="4556759"/>
            <a:ext cx="774192" cy="600456"/>
          </a:xfrm>
          <a:prstGeom prst="rect">
            <a:avLst/>
          </a:prstGeom>
          <a:blipFill>
            <a:blip r:embed="rId5" cstate="print"/>
            <a:stretch>
              <a:fillRect/>
            </a:stretch>
          </a:blipFill>
        </p:spPr>
        <p:txBody>
          <a:bodyPr wrap="square" lIns="0" tIns="0" rIns="0" bIns="0" rtlCol="0"/>
          <a:lstStyle/>
          <a:p>
            <a:endParaRPr/>
          </a:p>
        </p:txBody>
      </p:sp>
      <p:sp>
        <p:nvSpPr>
          <p:cNvPr id="10" name="object 10"/>
          <p:cNvSpPr txBox="1"/>
          <p:nvPr/>
        </p:nvSpPr>
        <p:spPr>
          <a:xfrm>
            <a:off x="2205230" y="4656835"/>
            <a:ext cx="141605" cy="299720"/>
          </a:xfrm>
          <a:prstGeom prst="rect">
            <a:avLst/>
          </a:prstGeom>
        </p:spPr>
        <p:txBody>
          <a:bodyPr vert="horz" wrap="square" lIns="0" tIns="12700" rIns="0" bIns="0" rtlCol="0">
            <a:spAutoFit/>
          </a:bodyPr>
          <a:lstStyle/>
          <a:p>
            <a:pPr marL="12700">
              <a:spcBef>
                <a:spcPts val="100"/>
              </a:spcBef>
            </a:pPr>
            <a:r>
              <a:rPr b="1" dirty="0">
                <a:latin typeface="Calibri"/>
                <a:cs typeface="Calibri"/>
              </a:rPr>
              <a:t>4</a:t>
            </a:r>
            <a:endParaRPr>
              <a:latin typeface="Calibri"/>
              <a:cs typeface="Calibri"/>
            </a:endParaRPr>
          </a:p>
        </p:txBody>
      </p:sp>
      <p:sp>
        <p:nvSpPr>
          <p:cNvPr id="11" name="object 4"/>
          <p:cNvSpPr txBox="1">
            <a:spLocks/>
          </p:cNvSpPr>
          <p:nvPr/>
        </p:nvSpPr>
        <p:spPr>
          <a:xfrm>
            <a:off x="1752601" y="152401"/>
            <a:ext cx="3806825" cy="390525"/>
          </a:xfrm>
          <a:prstGeom prst="rect">
            <a:avLst/>
          </a:prstGeom>
        </p:spPr>
        <p:txBody>
          <a:bodyPr vert="horz" wrap="square" lIns="0" tIns="12700" rIns="0" bIns="0" rtlCol="0">
            <a:spAutoFit/>
          </a:bodyPr>
          <a:lstStyle/>
          <a:p>
            <a:pPr marL="12700" eaLnBrk="0" fontAlgn="base" hangingPunct="0">
              <a:spcBef>
                <a:spcPts val="100"/>
              </a:spcBef>
              <a:spcAft>
                <a:spcPct val="0"/>
              </a:spcAft>
              <a:defRPr/>
            </a:pPr>
            <a:r>
              <a:rPr lang="it-IT" sz="2400" spc="-40">
                <a:solidFill>
                  <a:srgbClr val="FFFF00"/>
                </a:solidFill>
                <a:latin typeface="+mj-lt"/>
                <a:ea typeface="+mj-ea"/>
                <a:cs typeface="+mj-cs"/>
              </a:rPr>
              <a:t>L’articolo </a:t>
            </a:r>
            <a:r>
              <a:rPr lang="it-IT" sz="2400" spc="-5">
                <a:solidFill>
                  <a:srgbClr val="FFFF00"/>
                </a:solidFill>
                <a:latin typeface="+mj-lt"/>
                <a:ea typeface="+mj-ea"/>
                <a:cs typeface="+mj-cs"/>
              </a:rPr>
              <a:t>13 </a:t>
            </a:r>
            <a:r>
              <a:rPr lang="it-IT" sz="2400">
                <a:solidFill>
                  <a:srgbClr val="FFFF00"/>
                </a:solidFill>
                <a:latin typeface="+mj-lt"/>
                <a:ea typeface="+mj-ea"/>
                <a:cs typeface="+mj-cs"/>
              </a:rPr>
              <a:t>del </a:t>
            </a:r>
            <a:r>
              <a:rPr lang="it-IT" sz="2400" spc="-10">
                <a:solidFill>
                  <a:srgbClr val="FFFF00"/>
                </a:solidFill>
                <a:latin typeface="+mj-lt"/>
                <a:ea typeface="+mj-ea"/>
                <a:cs typeface="+mj-cs"/>
              </a:rPr>
              <a:t>Nuovo</a:t>
            </a:r>
            <a:r>
              <a:rPr lang="it-IT" sz="2400" spc="-35">
                <a:solidFill>
                  <a:srgbClr val="FFFF00"/>
                </a:solidFill>
                <a:latin typeface="+mj-lt"/>
                <a:ea typeface="+mj-ea"/>
                <a:cs typeface="+mj-cs"/>
              </a:rPr>
              <a:t> </a:t>
            </a:r>
            <a:r>
              <a:rPr lang="it-IT" sz="2400" spc="-5">
                <a:solidFill>
                  <a:srgbClr val="FFFF00"/>
                </a:solidFill>
                <a:latin typeface="+mj-lt"/>
                <a:ea typeface="+mj-ea"/>
                <a:cs typeface="+mj-cs"/>
              </a:rPr>
              <a:t>Codice</a:t>
            </a:r>
            <a:endParaRPr lang="it-IT" sz="2400" dirty="0">
              <a:solidFill>
                <a:srgbClr val="FFFF00"/>
              </a:solidFill>
              <a:latin typeface="+mj-lt"/>
              <a:ea typeface="+mj-ea"/>
              <a:cs typeface="+mj-cs"/>
            </a:endParaRPr>
          </a:p>
        </p:txBody>
      </p:sp>
    </p:spTree>
    <p:extLst>
      <p:ext uri="{BB962C8B-B14F-4D97-AF65-F5344CB8AC3E}">
        <p14:creationId xmlns:p14="http://schemas.microsoft.com/office/powerpoint/2010/main" val="38512536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47194" y="1248156"/>
            <a:ext cx="6297295" cy="513080"/>
          </a:xfrm>
          <a:prstGeom prst="rect">
            <a:avLst/>
          </a:prstGeom>
        </p:spPr>
        <p:txBody>
          <a:bodyPr vert="horz" wrap="square" lIns="0" tIns="12700" rIns="0" bIns="0" rtlCol="0">
            <a:spAutoFit/>
          </a:bodyPr>
          <a:lstStyle/>
          <a:p>
            <a:pPr marL="12700">
              <a:spcBef>
                <a:spcPts val="100"/>
              </a:spcBef>
            </a:pPr>
            <a:r>
              <a:rPr sz="3200" b="1" dirty="0">
                <a:latin typeface="Calibri"/>
                <a:cs typeface="Calibri"/>
              </a:rPr>
              <a:t>COMMA 1: </a:t>
            </a:r>
            <a:r>
              <a:rPr sz="3200" b="1" spc="-5" dirty="0">
                <a:latin typeface="Calibri"/>
                <a:cs typeface="Calibri"/>
              </a:rPr>
              <a:t>GLI INDICATORI</a:t>
            </a:r>
            <a:r>
              <a:rPr sz="3200" b="1" spc="-45" dirty="0">
                <a:latin typeface="Calibri"/>
                <a:cs typeface="Calibri"/>
              </a:rPr>
              <a:t> </a:t>
            </a:r>
            <a:r>
              <a:rPr sz="3200" b="1" spc="-5" dirty="0">
                <a:latin typeface="Calibri"/>
                <a:cs typeface="Calibri"/>
              </a:rPr>
              <a:t>GENERICI</a:t>
            </a:r>
            <a:endParaRPr sz="3200">
              <a:latin typeface="Calibri"/>
              <a:cs typeface="Calibri"/>
            </a:endParaRPr>
          </a:p>
        </p:txBody>
      </p:sp>
      <p:sp>
        <p:nvSpPr>
          <p:cNvPr id="3" name="object 3"/>
          <p:cNvSpPr/>
          <p:nvPr/>
        </p:nvSpPr>
        <p:spPr>
          <a:xfrm>
            <a:off x="1877569" y="2286001"/>
            <a:ext cx="774191" cy="600455"/>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2285912" y="2386076"/>
            <a:ext cx="141605" cy="299720"/>
          </a:xfrm>
          <a:prstGeom prst="rect">
            <a:avLst/>
          </a:prstGeom>
        </p:spPr>
        <p:txBody>
          <a:bodyPr vert="horz" wrap="square" lIns="0" tIns="12700" rIns="0" bIns="0" rtlCol="0">
            <a:spAutoFit/>
          </a:bodyPr>
          <a:lstStyle/>
          <a:p>
            <a:pPr marL="12700">
              <a:spcBef>
                <a:spcPts val="100"/>
              </a:spcBef>
            </a:pPr>
            <a:r>
              <a:rPr b="1" dirty="0">
                <a:latin typeface="Calibri"/>
                <a:cs typeface="Calibri"/>
              </a:rPr>
              <a:t>5</a:t>
            </a:r>
            <a:endParaRPr>
              <a:latin typeface="Calibri"/>
              <a:cs typeface="Calibri"/>
            </a:endParaRPr>
          </a:p>
        </p:txBody>
      </p:sp>
      <p:sp>
        <p:nvSpPr>
          <p:cNvPr id="5" name="object 5"/>
          <p:cNvSpPr/>
          <p:nvPr/>
        </p:nvSpPr>
        <p:spPr>
          <a:xfrm>
            <a:off x="2310383" y="2090927"/>
            <a:ext cx="7897368" cy="1146048"/>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8528520" y="2144267"/>
            <a:ext cx="1514475" cy="330200"/>
          </a:xfrm>
          <a:prstGeom prst="rect">
            <a:avLst/>
          </a:prstGeom>
        </p:spPr>
        <p:txBody>
          <a:bodyPr vert="horz" wrap="square" lIns="0" tIns="12700" rIns="0" bIns="0" rtlCol="0">
            <a:spAutoFit/>
          </a:bodyPr>
          <a:lstStyle/>
          <a:p>
            <a:pPr marL="12700">
              <a:spcBef>
                <a:spcPts val="100"/>
              </a:spcBef>
              <a:tabLst>
                <a:tab pos="1143000" algn="l"/>
              </a:tabLst>
            </a:pPr>
            <a:r>
              <a:rPr sz="2000" b="1" spc="-5" dirty="0">
                <a:latin typeface="Calibri"/>
                <a:cs typeface="Calibri"/>
              </a:rPr>
              <a:t>R</a:t>
            </a:r>
            <a:r>
              <a:rPr sz="2000" b="1" dirty="0">
                <a:latin typeface="Calibri"/>
                <a:cs typeface="Calibri"/>
              </a:rPr>
              <a:t>I</a:t>
            </a:r>
            <a:r>
              <a:rPr sz="2000" b="1" spc="-160" dirty="0">
                <a:latin typeface="Calibri"/>
                <a:cs typeface="Calibri"/>
              </a:rPr>
              <a:t>T</a:t>
            </a:r>
            <a:r>
              <a:rPr sz="2000" b="1" dirty="0">
                <a:latin typeface="Calibri"/>
                <a:cs typeface="Calibri"/>
              </a:rPr>
              <a:t>A</a:t>
            </a:r>
            <a:r>
              <a:rPr sz="2000" b="1" spc="-5" dirty="0">
                <a:latin typeface="Calibri"/>
                <a:cs typeface="Calibri"/>
              </a:rPr>
              <a:t>R</a:t>
            </a:r>
            <a:r>
              <a:rPr sz="2000" b="1" dirty="0">
                <a:latin typeface="Calibri"/>
                <a:cs typeface="Calibri"/>
              </a:rPr>
              <a:t>DI	</a:t>
            </a:r>
            <a:r>
              <a:rPr sz="2000" b="1" spc="-5" dirty="0">
                <a:latin typeface="Calibri"/>
                <a:cs typeface="Calibri"/>
              </a:rPr>
              <a:t>NE</a:t>
            </a:r>
            <a:r>
              <a:rPr sz="2000" b="1" dirty="0">
                <a:latin typeface="Calibri"/>
                <a:cs typeface="Calibri"/>
              </a:rPr>
              <a:t>I</a:t>
            </a:r>
            <a:endParaRPr sz="2000">
              <a:latin typeface="Calibri"/>
              <a:cs typeface="Calibri"/>
            </a:endParaRPr>
          </a:p>
        </p:txBody>
      </p:sp>
      <p:sp>
        <p:nvSpPr>
          <p:cNvPr id="7" name="object 7"/>
          <p:cNvSpPr txBox="1"/>
          <p:nvPr/>
        </p:nvSpPr>
        <p:spPr>
          <a:xfrm>
            <a:off x="2856953" y="2144267"/>
            <a:ext cx="5408930" cy="939800"/>
          </a:xfrm>
          <a:prstGeom prst="rect">
            <a:avLst/>
          </a:prstGeom>
        </p:spPr>
        <p:txBody>
          <a:bodyPr vert="horz" wrap="square" lIns="0" tIns="12700" rIns="0" bIns="0" rtlCol="0">
            <a:spAutoFit/>
          </a:bodyPr>
          <a:lstStyle/>
          <a:p>
            <a:pPr marL="12700" marR="5080">
              <a:spcBef>
                <a:spcPts val="100"/>
              </a:spcBef>
              <a:tabLst>
                <a:tab pos="1454150" algn="l"/>
                <a:tab pos="3266440" algn="l"/>
                <a:tab pos="3947795" algn="l"/>
              </a:tabLst>
            </a:pPr>
            <a:r>
              <a:rPr sz="2000" b="1" spc="-10" dirty="0">
                <a:latin typeface="Calibri"/>
                <a:cs typeface="Calibri"/>
              </a:rPr>
              <a:t>U</a:t>
            </a:r>
            <a:r>
              <a:rPr sz="2000" b="1" spc="-145" dirty="0">
                <a:latin typeface="Calibri"/>
                <a:cs typeface="Calibri"/>
              </a:rPr>
              <a:t>L</a:t>
            </a:r>
            <a:r>
              <a:rPr sz="2000" b="1" spc="-5" dirty="0">
                <a:latin typeface="Calibri"/>
                <a:cs typeface="Calibri"/>
              </a:rPr>
              <a:t>T</a:t>
            </a:r>
            <a:r>
              <a:rPr sz="2000" b="1" dirty="0">
                <a:latin typeface="Calibri"/>
                <a:cs typeface="Calibri"/>
              </a:rPr>
              <a:t>ERI</a:t>
            </a:r>
            <a:r>
              <a:rPr sz="2000" b="1" spc="-5" dirty="0">
                <a:latin typeface="Calibri"/>
                <a:cs typeface="Calibri"/>
              </a:rPr>
              <a:t>O</a:t>
            </a:r>
            <a:r>
              <a:rPr sz="2000" b="1" dirty="0">
                <a:latin typeface="Calibri"/>
                <a:cs typeface="Calibri"/>
              </a:rPr>
              <a:t>RE	</a:t>
            </a:r>
            <a:r>
              <a:rPr sz="2000" b="1" spc="-5" dirty="0">
                <a:latin typeface="Calibri"/>
                <a:cs typeface="Calibri"/>
              </a:rPr>
              <a:t>PR</a:t>
            </a:r>
            <a:r>
              <a:rPr sz="2000" b="1" spc="-35" dirty="0">
                <a:latin typeface="Calibri"/>
                <a:cs typeface="Calibri"/>
              </a:rPr>
              <a:t>E</a:t>
            </a:r>
            <a:r>
              <a:rPr sz="2000" b="1" dirty="0">
                <a:latin typeface="Calibri"/>
                <a:cs typeface="Calibri"/>
              </a:rPr>
              <a:t>CI</a:t>
            </a:r>
            <a:r>
              <a:rPr sz="2000" b="1" spc="-25" dirty="0">
                <a:latin typeface="Calibri"/>
                <a:cs typeface="Calibri"/>
              </a:rPr>
              <a:t>S</a:t>
            </a:r>
            <a:r>
              <a:rPr sz="2000" b="1" dirty="0">
                <a:latin typeface="Calibri"/>
                <a:cs typeface="Calibri"/>
              </a:rPr>
              <a:t>A</a:t>
            </a:r>
            <a:r>
              <a:rPr sz="2000" b="1" spc="-10" dirty="0">
                <a:latin typeface="Calibri"/>
                <a:cs typeface="Calibri"/>
              </a:rPr>
              <a:t>Z</a:t>
            </a:r>
            <a:r>
              <a:rPr sz="2000" b="1" spc="5" dirty="0">
                <a:latin typeface="Calibri"/>
                <a:cs typeface="Calibri"/>
              </a:rPr>
              <a:t>I</a:t>
            </a:r>
            <a:r>
              <a:rPr sz="2000" b="1" spc="-5" dirty="0">
                <a:latin typeface="Calibri"/>
                <a:cs typeface="Calibri"/>
              </a:rPr>
              <a:t>O</a:t>
            </a:r>
            <a:r>
              <a:rPr sz="2000" b="1" spc="-10" dirty="0">
                <a:latin typeface="Calibri"/>
                <a:cs typeface="Calibri"/>
              </a:rPr>
              <a:t>N</a:t>
            </a:r>
            <a:r>
              <a:rPr sz="2000" b="1" dirty="0">
                <a:latin typeface="Calibri"/>
                <a:cs typeface="Calibri"/>
              </a:rPr>
              <a:t>E	D</a:t>
            </a:r>
            <a:r>
              <a:rPr sz="2000" b="1" spc="-5" dirty="0">
                <a:latin typeface="Calibri"/>
                <a:cs typeface="Calibri"/>
              </a:rPr>
              <a:t>E</a:t>
            </a:r>
            <a:r>
              <a:rPr sz="2000" b="1" dirty="0">
                <a:latin typeface="Calibri"/>
                <a:cs typeface="Calibri"/>
              </a:rPr>
              <a:t>L	L</a:t>
            </a:r>
            <a:r>
              <a:rPr sz="2000" b="1" spc="-30" dirty="0">
                <a:latin typeface="Calibri"/>
                <a:cs typeface="Calibri"/>
              </a:rPr>
              <a:t>E</a:t>
            </a:r>
            <a:r>
              <a:rPr sz="2000" b="1" spc="-5" dirty="0">
                <a:latin typeface="Calibri"/>
                <a:cs typeface="Calibri"/>
              </a:rPr>
              <a:t>G</a:t>
            </a:r>
            <a:r>
              <a:rPr sz="2000" b="1" dirty="0">
                <a:latin typeface="Calibri"/>
                <a:cs typeface="Calibri"/>
              </a:rPr>
              <a:t>ISL</a:t>
            </a:r>
            <a:r>
              <a:rPr sz="2000" b="1" spc="-160" dirty="0">
                <a:latin typeface="Calibri"/>
                <a:cs typeface="Calibri"/>
              </a:rPr>
              <a:t>A</a:t>
            </a:r>
            <a:r>
              <a:rPr sz="2000" b="1" spc="-60" dirty="0">
                <a:latin typeface="Calibri"/>
                <a:cs typeface="Calibri"/>
              </a:rPr>
              <a:t>T</a:t>
            </a:r>
            <a:r>
              <a:rPr sz="2000" b="1" spc="-5" dirty="0">
                <a:latin typeface="Calibri"/>
                <a:cs typeface="Calibri"/>
              </a:rPr>
              <a:t>OR</a:t>
            </a:r>
            <a:r>
              <a:rPr sz="2000" b="1" dirty="0">
                <a:latin typeface="Calibri"/>
                <a:cs typeface="Calibri"/>
              </a:rPr>
              <a:t>E:  </a:t>
            </a:r>
            <a:r>
              <a:rPr sz="2000" b="1" spc="-20" dirty="0">
                <a:latin typeface="Calibri"/>
                <a:cs typeface="Calibri"/>
              </a:rPr>
              <a:t>PAGAMENTI </a:t>
            </a:r>
            <a:r>
              <a:rPr sz="2000" b="1" spc="-25" dirty="0">
                <a:solidFill>
                  <a:srgbClr val="FF0000"/>
                </a:solidFill>
                <a:latin typeface="Calibri"/>
                <a:cs typeface="Calibri"/>
              </a:rPr>
              <a:t>REITERATI </a:t>
            </a:r>
            <a:r>
              <a:rPr sz="2000" b="1" dirty="0">
                <a:latin typeface="Calibri"/>
                <a:cs typeface="Calibri"/>
              </a:rPr>
              <a:t>E </a:t>
            </a:r>
            <a:r>
              <a:rPr sz="2000" b="1" spc="-15" dirty="0">
                <a:solidFill>
                  <a:srgbClr val="FF0000"/>
                </a:solidFill>
                <a:latin typeface="Calibri"/>
                <a:cs typeface="Calibri"/>
              </a:rPr>
              <a:t>SIGNIFICATIVI</a:t>
            </a:r>
            <a:r>
              <a:rPr sz="2000" b="1" spc="-15" dirty="0">
                <a:latin typeface="Calibri"/>
                <a:cs typeface="Calibri"/>
              </a:rPr>
              <a:t>.  </a:t>
            </a:r>
            <a:r>
              <a:rPr sz="2000" b="1" spc="-10" dirty="0">
                <a:latin typeface="Calibri"/>
                <a:cs typeface="Calibri"/>
              </a:rPr>
              <a:t>RIFERIMENTO </a:t>
            </a:r>
            <a:r>
              <a:rPr sz="2000" b="1" spc="-75" dirty="0">
                <a:latin typeface="Calibri"/>
                <a:cs typeface="Calibri"/>
              </a:rPr>
              <a:t>ALL’ART. </a:t>
            </a:r>
            <a:r>
              <a:rPr sz="2000" b="1" spc="-5" dirty="0">
                <a:latin typeface="Calibri"/>
                <a:cs typeface="Calibri"/>
              </a:rPr>
              <a:t>24</a:t>
            </a:r>
            <a:r>
              <a:rPr sz="2000" b="1" spc="70" dirty="0">
                <a:latin typeface="Calibri"/>
                <a:cs typeface="Calibri"/>
              </a:rPr>
              <a:t> </a:t>
            </a:r>
            <a:r>
              <a:rPr sz="2000" b="1" dirty="0">
                <a:latin typeface="Calibri"/>
                <a:cs typeface="Calibri"/>
              </a:rPr>
              <a:t>CCII</a:t>
            </a:r>
            <a:endParaRPr sz="2000">
              <a:latin typeface="Calibri"/>
              <a:cs typeface="Calibri"/>
            </a:endParaRPr>
          </a:p>
        </p:txBody>
      </p:sp>
      <p:sp>
        <p:nvSpPr>
          <p:cNvPr id="9" name="object 4"/>
          <p:cNvSpPr txBox="1">
            <a:spLocks/>
          </p:cNvSpPr>
          <p:nvPr/>
        </p:nvSpPr>
        <p:spPr>
          <a:xfrm>
            <a:off x="1752601" y="152401"/>
            <a:ext cx="3806825" cy="390525"/>
          </a:xfrm>
          <a:prstGeom prst="rect">
            <a:avLst/>
          </a:prstGeom>
        </p:spPr>
        <p:txBody>
          <a:bodyPr vert="horz" wrap="square" lIns="0" tIns="12700" rIns="0" bIns="0" rtlCol="0">
            <a:spAutoFit/>
          </a:bodyPr>
          <a:lstStyle/>
          <a:p>
            <a:pPr marL="12700" eaLnBrk="0" fontAlgn="base" hangingPunct="0">
              <a:spcBef>
                <a:spcPts val="100"/>
              </a:spcBef>
              <a:spcAft>
                <a:spcPct val="0"/>
              </a:spcAft>
              <a:defRPr/>
            </a:pPr>
            <a:r>
              <a:rPr lang="it-IT" sz="2400" spc="-40">
                <a:solidFill>
                  <a:srgbClr val="FFFF00"/>
                </a:solidFill>
                <a:latin typeface="+mj-lt"/>
                <a:ea typeface="+mj-ea"/>
                <a:cs typeface="+mj-cs"/>
              </a:rPr>
              <a:t>L’articolo </a:t>
            </a:r>
            <a:r>
              <a:rPr lang="it-IT" sz="2400" spc="-5">
                <a:solidFill>
                  <a:srgbClr val="FFFF00"/>
                </a:solidFill>
                <a:latin typeface="+mj-lt"/>
                <a:ea typeface="+mj-ea"/>
                <a:cs typeface="+mj-cs"/>
              </a:rPr>
              <a:t>13 </a:t>
            </a:r>
            <a:r>
              <a:rPr lang="it-IT" sz="2400">
                <a:solidFill>
                  <a:srgbClr val="FFFF00"/>
                </a:solidFill>
                <a:latin typeface="+mj-lt"/>
                <a:ea typeface="+mj-ea"/>
                <a:cs typeface="+mj-cs"/>
              </a:rPr>
              <a:t>del </a:t>
            </a:r>
            <a:r>
              <a:rPr lang="it-IT" sz="2400" spc="-10">
                <a:solidFill>
                  <a:srgbClr val="FFFF00"/>
                </a:solidFill>
                <a:latin typeface="+mj-lt"/>
                <a:ea typeface="+mj-ea"/>
                <a:cs typeface="+mj-cs"/>
              </a:rPr>
              <a:t>Nuovo</a:t>
            </a:r>
            <a:r>
              <a:rPr lang="it-IT" sz="2400" spc="-35">
                <a:solidFill>
                  <a:srgbClr val="FFFF00"/>
                </a:solidFill>
                <a:latin typeface="+mj-lt"/>
                <a:ea typeface="+mj-ea"/>
                <a:cs typeface="+mj-cs"/>
              </a:rPr>
              <a:t> </a:t>
            </a:r>
            <a:r>
              <a:rPr lang="it-IT" sz="2400" spc="-5">
                <a:solidFill>
                  <a:srgbClr val="FFFF00"/>
                </a:solidFill>
                <a:latin typeface="+mj-lt"/>
                <a:ea typeface="+mj-ea"/>
                <a:cs typeface="+mj-cs"/>
              </a:rPr>
              <a:t>Codice</a:t>
            </a:r>
            <a:endParaRPr lang="it-IT" sz="2400" dirty="0">
              <a:solidFill>
                <a:srgbClr val="FFFF00"/>
              </a:solidFill>
              <a:latin typeface="+mj-lt"/>
              <a:ea typeface="+mj-ea"/>
              <a:cs typeface="+mj-cs"/>
            </a:endParaRPr>
          </a:p>
        </p:txBody>
      </p:sp>
    </p:spTree>
    <p:extLst>
      <p:ext uri="{BB962C8B-B14F-4D97-AF65-F5344CB8AC3E}">
        <p14:creationId xmlns:p14="http://schemas.microsoft.com/office/powerpoint/2010/main" val="29729789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67151" y="1245108"/>
            <a:ext cx="4457065" cy="513080"/>
          </a:xfrm>
          <a:prstGeom prst="rect">
            <a:avLst/>
          </a:prstGeom>
        </p:spPr>
        <p:txBody>
          <a:bodyPr vert="horz" wrap="square" lIns="0" tIns="12700" rIns="0" bIns="0" rtlCol="0">
            <a:spAutoFit/>
          </a:bodyPr>
          <a:lstStyle/>
          <a:p>
            <a:pPr marL="12700">
              <a:spcBef>
                <a:spcPts val="100"/>
              </a:spcBef>
            </a:pPr>
            <a:r>
              <a:rPr sz="3200" b="1" spc="-5" dirty="0">
                <a:latin typeface="Calibri"/>
                <a:cs typeface="Calibri"/>
              </a:rPr>
              <a:t>RIFERIMENTO ALL’ART.</a:t>
            </a:r>
            <a:r>
              <a:rPr sz="3200" b="1" spc="-50" dirty="0">
                <a:latin typeface="Calibri"/>
                <a:cs typeface="Calibri"/>
              </a:rPr>
              <a:t> </a:t>
            </a:r>
            <a:r>
              <a:rPr sz="3200" b="1" dirty="0">
                <a:latin typeface="Calibri"/>
                <a:cs typeface="Calibri"/>
              </a:rPr>
              <a:t>24</a:t>
            </a:r>
            <a:endParaRPr sz="3200">
              <a:latin typeface="Calibri"/>
              <a:cs typeface="Calibri"/>
            </a:endParaRPr>
          </a:p>
        </p:txBody>
      </p:sp>
      <p:sp>
        <p:nvSpPr>
          <p:cNvPr id="3" name="object 3"/>
          <p:cNvSpPr/>
          <p:nvPr/>
        </p:nvSpPr>
        <p:spPr>
          <a:xfrm>
            <a:off x="1524001" y="2410968"/>
            <a:ext cx="1719071" cy="31699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627909" y="1972538"/>
            <a:ext cx="1652270" cy="647700"/>
          </a:xfrm>
          <a:custGeom>
            <a:avLst/>
            <a:gdLst/>
            <a:ahLst/>
            <a:cxnLst/>
            <a:rect l="l" t="t" r="r" b="b"/>
            <a:pathLst>
              <a:path w="1652270" h="647700">
                <a:moveTo>
                  <a:pt x="20239" y="161926"/>
                </a:moveTo>
                <a:lnTo>
                  <a:pt x="0" y="161926"/>
                </a:lnTo>
                <a:lnTo>
                  <a:pt x="0" y="485775"/>
                </a:lnTo>
                <a:lnTo>
                  <a:pt x="20239" y="485775"/>
                </a:lnTo>
                <a:lnTo>
                  <a:pt x="20239" y="161926"/>
                </a:lnTo>
                <a:close/>
              </a:path>
              <a:path w="1652270" h="647700">
                <a:moveTo>
                  <a:pt x="80961" y="161926"/>
                </a:moveTo>
                <a:lnTo>
                  <a:pt x="40481" y="161926"/>
                </a:lnTo>
                <a:lnTo>
                  <a:pt x="40481" y="485775"/>
                </a:lnTo>
                <a:lnTo>
                  <a:pt x="80961" y="485775"/>
                </a:lnTo>
                <a:lnTo>
                  <a:pt x="80961" y="161926"/>
                </a:lnTo>
                <a:close/>
              </a:path>
              <a:path w="1652270" h="647700">
                <a:moveTo>
                  <a:pt x="1328305" y="0"/>
                </a:moveTo>
                <a:lnTo>
                  <a:pt x="1328305" y="161926"/>
                </a:lnTo>
                <a:lnTo>
                  <a:pt x="101203" y="161926"/>
                </a:lnTo>
                <a:lnTo>
                  <a:pt x="101203" y="485775"/>
                </a:lnTo>
                <a:lnTo>
                  <a:pt x="1328305" y="485775"/>
                </a:lnTo>
                <a:lnTo>
                  <a:pt x="1328305" y="647700"/>
                </a:lnTo>
                <a:lnTo>
                  <a:pt x="1652153" y="323851"/>
                </a:lnTo>
                <a:lnTo>
                  <a:pt x="1328305" y="0"/>
                </a:lnTo>
                <a:close/>
              </a:path>
            </a:pathLst>
          </a:custGeom>
          <a:solidFill>
            <a:srgbClr val="000000"/>
          </a:solidFill>
        </p:spPr>
        <p:txBody>
          <a:bodyPr wrap="square" lIns="0" tIns="0" rIns="0" bIns="0" rtlCol="0"/>
          <a:lstStyle/>
          <a:p>
            <a:endParaRPr/>
          </a:p>
        </p:txBody>
      </p:sp>
      <p:sp>
        <p:nvSpPr>
          <p:cNvPr id="5" name="object 5"/>
          <p:cNvSpPr/>
          <p:nvPr/>
        </p:nvSpPr>
        <p:spPr>
          <a:xfrm>
            <a:off x="1638029" y="2121764"/>
            <a:ext cx="0" cy="349250"/>
          </a:xfrm>
          <a:custGeom>
            <a:avLst/>
            <a:gdLst/>
            <a:ahLst/>
            <a:cxnLst/>
            <a:rect l="l" t="t" r="r" b="b"/>
            <a:pathLst>
              <a:path h="349250">
                <a:moveTo>
                  <a:pt x="0" y="0"/>
                </a:moveTo>
                <a:lnTo>
                  <a:pt x="0" y="349249"/>
                </a:lnTo>
              </a:path>
            </a:pathLst>
          </a:custGeom>
          <a:ln w="45639">
            <a:solidFill>
              <a:srgbClr val="BBE0E3"/>
            </a:solidFill>
          </a:ln>
        </p:spPr>
        <p:txBody>
          <a:bodyPr wrap="square" lIns="0" tIns="0" rIns="0" bIns="0" rtlCol="0"/>
          <a:lstStyle/>
          <a:p>
            <a:endParaRPr/>
          </a:p>
        </p:txBody>
      </p:sp>
      <p:sp>
        <p:nvSpPr>
          <p:cNvPr id="6" name="object 6"/>
          <p:cNvSpPr/>
          <p:nvPr/>
        </p:nvSpPr>
        <p:spPr>
          <a:xfrm>
            <a:off x="1668391" y="2134464"/>
            <a:ext cx="40640" cy="323850"/>
          </a:xfrm>
          <a:custGeom>
            <a:avLst/>
            <a:gdLst/>
            <a:ahLst/>
            <a:cxnLst/>
            <a:rect l="l" t="t" r="r" b="b"/>
            <a:pathLst>
              <a:path w="40639" h="323850">
                <a:moveTo>
                  <a:pt x="0" y="0"/>
                </a:moveTo>
                <a:lnTo>
                  <a:pt x="40479" y="0"/>
                </a:lnTo>
                <a:lnTo>
                  <a:pt x="40479" y="323849"/>
                </a:lnTo>
                <a:lnTo>
                  <a:pt x="0" y="323849"/>
                </a:lnTo>
                <a:lnTo>
                  <a:pt x="0" y="0"/>
                </a:lnTo>
                <a:close/>
              </a:path>
            </a:pathLst>
          </a:custGeom>
          <a:ln w="25400">
            <a:solidFill>
              <a:srgbClr val="BBE0E3"/>
            </a:solidFill>
          </a:ln>
        </p:spPr>
        <p:txBody>
          <a:bodyPr wrap="square" lIns="0" tIns="0" rIns="0" bIns="0" rtlCol="0"/>
          <a:lstStyle/>
          <a:p>
            <a:endParaRPr/>
          </a:p>
        </p:txBody>
      </p:sp>
      <p:sp>
        <p:nvSpPr>
          <p:cNvPr id="7" name="object 7"/>
          <p:cNvSpPr/>
          <p:nvPr/>
        </p:nvSpPr>
        <p:spPr>
          <a:xfrm>
            <a:off x="1729114" y="1972538"/>
            <a:ext cx="1551305" cy="647700"/>
          </a:xfrm>
          <a:custGeom>
            <a:avLst/>
            <a:gdLst/>
            <a:ahLst/>
            <a:cxnLst/>
            <a:rect l="l" t="t" r="r" b="b"/>
            <a:pathLst>
              <a:path w="1551305" h="647700">
                <a:moveTo>
                  <a:pt x="0" y="161925"/>
                </a:moveTo>
                <a:lnTo>
                  <a:pt x="1227101" y="161925"/>
                </a:lnTo>
                <a:lnTo>
                  <a:pt x="1227101" y="0"/>
                </a:lnTo>
                <a:lnTo>
                  <a:pt x="1550950" y="323850"/>
                </a:lnTo>
                <a:lnTo>
                  <a:pt x="1227101" y="647700"/>
                </a:lnTo>
                <a:lnTo>
                  <a:pt x="1227101" y="485774"/>
                </a:lnTo>
                <a:lnTo>
                  <a:pt x="0" y="485774"/>
                </a:lnTo>
                <a:lnTo>
                  <a:pt x="0" y="161925"/>
                </a:lnTo>
                <a:close/>
              </a:path>
            </a:pathLst>
          </a:custGeom>
          <a:ln w="25400">
            <a:solidFill>
              <a:srgbClr val="BBE0E3"/>
            </a:solidFill>
          </a:ln>
        </p:spPr>
        <p:txBody>
          <a:bodyPr wrap="square" lIns="0" tIns="0" rIns="0" bIns="0" rtlCol="0"/>
          <a:lstStyle/>
          <a:p>
            <a:endParaRPr/>
          </a:p>
        </p:txBody>
      </p:sp>
      <p:sp>
        <p:nvSpPr>
          <p:cNvPr id="8" name="object 8"/>
          <p:cNvSpPr txBox="1"/>
          <p:nvPr/>
        </p:nvSpPr>
        <p:spPr>
          <a:xfrm>
            <a:off x="1882289" y="2133091"/>
            <a:ext cx="1083945" cy="299720"/>
          </a:xfrm>
          <a:prstGeom prst="rect">
            <a:avLst/>
          </a:prstGeom>
        </p:spPr>
        <p:txBody>
          <a:bodyPr vert="horz" wrap="square" lIns="0" tIns="12700" rIns="0" bIns="0" rtlCol="0">
            <a:spAutoFit/>
          </a:bodyPr>
          <a:lstStyle/>
          <a:p>
            <a:pPr marL="12700">
              <a:spcBef>
                <a:spcPts val="100"/>
              </a:spcBef>
            </a:pPr>
            <a:r>
              <a:rPr b="1" spc="-5" dirty="0">
                <a:solidFill>
                  <a:srgbClr val="FFFFFF"/>
                </a:solidFill>
                <a:latin typeface="Calibri"/>
                <a:cs typeface="Calibri"/>
              </a:rPr>
              <a:t>Art. </a:t>
            </a:r>
            <a:r>
              <a:rPr b="1" dirty="0">
                <a:solidFill>
                  <a:srgbClr val="FFFFFF"/>
                </a:solidFill>
                <a:latin typeface="Calibri"/>
                <a:cs typeface="Calibri"/>
              </a:rPr>
              <a:t>24</a:t>
            </a:r>
            <a:r>
              <a:rPr b="1" spc="-65" dirty="0">
                <a:solidFill>
                  <a:srgbClr val="FFFFFF"/>
                </a:solidFill>
                <a:latin typeface="Calibri"/>
                <a:cs typeface="Calibri"/>
              </a:rPr>
              <a:t> </a:t>
            </a:r>
            <a:r>
              <a:rPr b="1" spc="-5" dirty="0">
                <a:solidFill>
                  <a:srgbClr val="FFFFFF"/>
                </a:solidFill>
                <a:latin typeface="Calibri"/>
                <a:cs typeface="Calibri"/>
              </a:rPr>
              <a:t>CCII</a:t>
            </a:r>
            <a:endParaRPr>
              <a:latin typeface="Calibri"/>
              <a:cs typeface="Calibri"/>
            </a:endParaRPr>
          </a:p>
        </p:txBody>
      </p:sp>
      <p:sp>
        <p:nvSpPr>
          <p:cNvPr id="9" name="object 9"/>
          <p:cNvSpPr/>
          <p:nvPr/>
        </p:nvSpPr>
        <p:spPr>
          <a:xfrm>
            <a:off x="1688592" y="4937760"/>
            <a:ext cx="8961120" cy="1106423"/>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3280064" y="1844675"/>
            <a:ext cx="7284084" cy="4109720"/>
          </a:xfrm>
          <a:custGeom>
            <a:avLst/>
            <a:gdLst/>
            <a:ahLst/>
            <a:cxnLst/>
            <a:rect l="l" t="t" r="r" b="b"/>
            <a:pathLst>
              <a:path w="7284084" h="4109720">
                <a:moveTo>
                  <a:pt x="0" y="4109316"/>
                </a:moveTo>
                <a:lnTo>
                  <a:pt x="7284026" y="4109316"/>
                </a:lnTo>
                <a:lnTo>
                  <a:pt x="7284026" y="0"/>
                </a:lnTo>
                <a:lnTo>
                  <a:pt x="0" y="0"/>
                </a:lnTo>
                <a:lnTo>
                  <a:pt x="0" y="4109316"/>
                </a:lnTo>
                <a:close/>
              </a:path>
            </a:pathLst>
          </a:custGeom>
          <a:solidFill>
            <a:srgbClr val="FFFFFF"/>
          </a:solidFill>
        </p:spPr>
        <p:txBody>
          <a:bodyPr wrap="square" lIns="0" tIns="0" rIns="0" bIns="0" rtlCol="0"/>
          <a:lstStyle/>
          <a:p>
            <a:endParaRPr/>
          </a:p>
        </p:txBody>
      </p:sp>
      <p:sp>
        <p:nvSpPr>
          <p:cNvPr id="11" name="object 11"/>
          <p:cNvSpPr/>
          <p:nvPr/>
        </p:nvSpPr>
        <p:spPr>
          <a:xfrm>
            <a:off x="3280064" y="1844675"/>
            <a:ext cx="7284084" cy="4109720"/>
          </a:xfrm>
          <a:custGeom>
            <a:avLst/>
            <a:gdLst/>
            <a:ahLst/>
            <a:cxnLst/>
            <a:rect l="l" t="t" r="r" b="b"/>
            <a:pathLst>
              <a:path w="7284084" h="4109720">
                <a:moveTo>
                  <a:pt x="0" y="0"/>
                </a:moveTo>
                <a:lnTo>
                  <a:pt x="7284027" y="0"/>
                </a:lnTo>
                <a:lnTo>
                  <a:pt x="7284027" y="4109316"/>
                </a:lnTo>
                <a:lnTo>
                  <a:pt x="0" y="4109316"/>
                </a:lnTo>
                <a:lnTo>
                  <a:pt x="0" y="0"/>
                </a:lnTo>
                <a:close/>
              </a:path>
            </a:pathLst>
          </a:custGeom>
          <a:ln w="25400">
            <a:solidFill>
              <a:srgbClr val="89A4A7"/>
            </a:solidFill>
          </a:ln>
        </p:spPr>
        <p:txBody>
          <a:bodyPr wrap="square" lIns="0" tIns="0" rIns="0" bIns="0" rtlCol="0"/>
          <a:lstStyle/>
          <a:p>
            <a:endParaRPr/>
          </a:p>
        </p:txBody>
      </p:sp>
      <p:sp>
        <p:nvSpPr>
          <p:cNvPr id="12" name="object 12"/>
          <p:cNvSpPr/>
          <p:nvPr/>
        </p:nvSpPr>
        <p:spPr>
          <a:xfrm>
            <a:off x="3714403" y="3727882"/>
            <a:ext cx="6756400" cy="0"/>
          </a:xfrm>
          <a:custGeom>
            <a:avLst/>
            <a:gdLst/>
            <a:ahLst/>
            <a:cxnLst/>
            <a:rect l="l" t="t" r="r" b="b"/>
            <a:pathLst>
              <a:path w="6756400">
                <a:moveTo>
                  <a:pt x="0" y="0"/>
                </a:moveTo>
                <a:lnTo>
                  <a:pt x="6756400" y="0"/>
                </a:lnTo>
              </a:path>
            </a:pathLst>
          </a:custGeom>
          <a:ln w="12700">
            <a:solidFill>
              <a:srgbClr val="000000"/>
            </a:solidFill>
          </a:ln>
        </p:spPr>
        <p:txBody>
          <a:bodyPr wrap="square" lIns="0" tIns="0" rIns="0" bIns="0" rtlCol="0"/>
          <a:lstStyle/>
          <a:p>
            <a:endParaRPr/>
          </a:p>
        </p:txBody>
      </p:sp>
      <p:sp>
        <p:nvSpPr>
          <p:cNvPr id="13" name="object 13"/>
          <p:cNvSpPr txBox="1"/>
          <p:nvPr/>
        </p:nvSpPr>
        <p:spPr>
          <a:xfrm>
            <a:off x="3358804" y="1816101"/>
            <a:ext cx="7127240" cy="1939925"/>
          </a:xfrm>
          <a:prstGeom prst="rect">
            <a:avLst/>
          </a:prstGeom>
        </p:spPr>
        <p:txBody>
          <a:bodyPr vert="horz" wrap="square" lIns="0" tIns="12700" rIns="0" bIns="0" rtlCol="0">
            <a:spAutoFit/>
          </a:bodyPr>
          <a:lstStyle/>
          <a:p>
            <a:pPr marL="12700" marR="5080" algn="just">
              <a:spcBef>
                <a:spcPts val="100"/>
              </a:spcBef>
            </a:pPr>
            <a:r>
              <a:rPr i="1" spc="-5" dirty="0">
                <a:latin typeface="Calibri"/>
                <a:cs typeface="Calibri"/>
              </a:rPr>
              <a:t>«Ai fini </a:t>
            </a:r>
            <a:r>
              <a:rPr i="1" spc="-15" dirty="0">
                <a:latin typeface="Calibri"/>
                <a:cs typeface="Calibri"/>
              </a:rPr>
              <a:t>dell’applicazione </a:t>
            </a:r>
            <a:r>
              <a:rPr i="1" spc="-5" dirty="0">
                <a:latin typeface="Calibri"/>
                <a:cs typeface="Calibri"/>
              </a:rPr>
              <a:t>delle misure premiali di cui </a:t>
            </a:r>
            <a:r>
              <a:rPr i="1" spc="-20" dirty="0">
                <a:latin typeface="Calibri"/>
                <a:cs typeface="Calibri"/>
              </a:rPr>
              <a:t>all’articolo </a:t>
            </a:r>
            <a:r>
              <a:rPr i="1" dirty="0">
                <a:latin typeface="Calibri"/>
                <a:cs typeface="Calibri"/>
              </a:rPr>
              <a:t>25,  </a:t>
            </a:r>
            <a:r>
              <a:rPr i="1" spc="-5" dirty="0">
                <a:latin typeface="Calibri"/>
                <a:cs typeface="Calibri"/>
              </a:rPr>
              <a:t>l’iniziativa del </a:t>
            </a:r>
            <a:r>
              <a:rPr i="1" spc="-10" dirty="0">
                <a:latin typeface="Calibri"/>
                <a:cs typeface="Calibri"/>
              </a:rPr>
              <a:t>debitore volta </a:t>
            </a:r>
            <a:r>
              <a:rPr i="1" dirty="0">
                <a:latin typeface="Calibri"/>
                <a:cs typeface="Calibri"/>
              </a:rPr>
              <a:t>a </a:t>
            </a:r>
            <a:r>
              <a:rPr i="1" spc="-10" dirty="0">
                <a:latin typeface="Calibri"/>
                <a:cs typeface="Calibri"/>
              </a:rPr>
              <a:t>prevenire </a:t>
            </a:r>
            <a:r>
              <a:rPr i="1" spc="-15" dirty="0">
                <a:latin typeface="Calibri"/>
                <a:cs typeface="Calibri"/>
              </a:rPr>
              <a:t>l’aggravarsi </a:t>
            </a:r>
            <a:r>
              <a:rPr i="1" spc="-5" dirty="0">
                <a:latin typeface="Calibri"/>
                <a:cs typeface="Calibri"/>
              </a:rPr>
              <a:t>della crisi non. </a:t>
            </a:r>
            <a:r>
              <a:rPr i="1" dirty="0">
                <a:latin typeface="Calibri"/>
                <a:cs typeface="Calibri"/>
              </a:rPr>
              <a:t>È  </a:t>
            </a:r>
            <a:r>
              <a:rPr i="1" spc="-10" dirty="0">
                <a:latin typeface="Calibri"/>
                <a:cs typeface="Calibri"/>
              </a:rPr>
              <a:t>tempestiva </a:t>
            </a:r>
            <a:r>
              <a:rPr i="1" spc="-5" dirty="0">
                <a:latin typeface="Calibri"/>
                <a:cs typeface="Calibri"/>
              </a:rPr>
              <a:t>se egli propone una domanda di </a:t>
            </a:r>
            <a:r>
              <a:rPr i="1" spc="-10" dirty="0">
                <a:latin typeface="Calibri"/>
                <a:cs typeface="Calibri"/>
              </a:rPr>
              <a:t>accesso </a:t>
            </a:r>
            <a:r>
              <a:rPr i="1" spc="-5" dirty="0">
                <a:latin typeface="Calibri"/>
                <a:cs typeface="Calibri"/>
              </a:rPr>
              <a:t>ad una delle </a:t>
            </a:r>
            <a:r>
              <a:rPr i="1" spc="-10" dirty="0">
                <a:latin typeface="Calibri"/>
                <a:cs typeface="Calibri"/>
              </a:rPr>
              <a:t>procedure  </a:t>
            </a:r>
            <a:r>
              <a:rPr i="1" spc="-5" dirty="0">
                <a:latin typeface="Calibri"/>
                <a:cs typeface="Calibri"/>
              </a:rPr>
              <a:t>regolate dal </a:t>
            </a:r>
            <a:r>
              <a:rPr i="1" spc="-10" dirty="0">
                <a:latin typeface="Calibri"/>
                <a:cs typeface="Calibri"/>
              </a:rPr>
              <a:t>presente codice </a:t>
            </a:r>
            <a:r>
              <a:rPr i="1" spc="-5" dirty="0">
                <a:latin typeface="Calibri"/>
                <a:cs typeface="Calibri"/>
              </a:rPr>
              <a:t>oltre il termine di sei mesi, ovvero </a:t>
            </a:r>
            <a:r>
              <a:rPr i="1" spc="-10" dirty="0">
                <a:latin typeface="Calibri"/>
                <a:cs typeface="Calibri"/>
              </a:rPr>
              <a:t>l’istanza </a:t>
            </a:r>
            <a:r>
              <a:rPr i="1" spc="-5" dirty="0">
                <a:latin typeface="Calibri"/>
                <a:cs typeface="Calibri"/>
              </a:rPr>
              <a:t>di  cui </a:t>
            </a:r>
            <a:r>
              <a:rPr i="1" spc="-20" dirty="0">
                <a:latin typeface="Calibri"/>
                <a:cs typeface="Calibri"/>
              </a:rPr>
              <a:t>all’articolo </a:t>
            </a:r>
            <a:r>
              <a:rPr i="1" dirty="0">
                <a:latin typeface="Calibri"/>
                <a:cs typeface="Calibri"/>
              </a:rPr>
              <a:t>19 </a:t>
            </a:r>
            <a:r>
              <a:rPr i="1" spc="-5" dirty="0">
                <a:latin typeface="Calibri"/>
                <a:cs typeface="Calibri"/>
              </a:rPr>
              <a:t>oltre il termine di tre mesi, </a:t>
            </a:r>
            <a:r>
              <a:rPr i="1" dirty="0">
                <a:latin typeface="Calibri"/>
                <a:cs typeface="Calibri"/>
              </a:rPr>
              <a:t>a </a:t>
            </a:r>
            <a:r>
              <a:rPr i="1" spc="-10" dirty="0">
                <a:latin typeface="Calibri"/>
                <a:cs typeface="Calibri"/>
              </a:rPr>
              <a:t>decorrere </a:t>
            </a:r>
            <a:r>
              <a:rPr i="1" spc="-5" dirty="0">
                <a:latin typeface="Calibri"/>
                <a:cs typeface="Calibri"/>
              </a:rPr>
              <a:t>da quando si  verifica </a:t>
            </a:r>
            <a:r>
              <a:rPr i="1" spc="-10" dirty="0">
                <a:latin typeface="Calibri"/>
                <a:cs typeface="Calibri"/>
              </a:rPr>
              <a:t>alternativamente:</a:t>
            </a:r>
            <a:endParaRPr dirty="0">
              <a:latin typeface="Calibri"/>
              <a:cs typeface="Calibri"/>
            </a:endParaRPr>
          </a:p>
          <a:p>
            <a:pPr marL="12700" algn="just">
              <a:lnSpc>
                <a:spcPts val="2110"/>
              </a:lnSpc>
            </a:pPr>
            <a:r>
              <a:rPr i="1" spc="-5" dirty="0">
                <a:latin typeface="Calibri"/>
                <a:cs typeface="Calibri"/>
              </a:rPr>
              <a:t>a)</a:t>
            </a:r>
            <a:r>
              <a:rPr i="1" spc="55" dirty="0">
                <a:latin typeface="Calibri"/>
                <a:cs typeface="Calibri"/>
              </a:rPr>
              <a:t> </a:t>
            </a:r>
            <a:r>
              <a:rPr i="1" spc="-35" dirty="0">
                <a:latin typeface="Calibri"/>
                <a:cs typeface="Calibri"/>
              </a:rPr>
              <a:t>L’esistenza </a:t>
            </a:r>
            <a:r>
              <a:rPr i="1" spc="-5" dirty="0">
                <a:latin typeface="Calibri"/>
                <a:cs typeface="Calibri"/>
              </a:rPr>
              <a:t>di debiti per retribuzioni </a:t>
            </a:r>
            <a:r>
              <a:rPr i="1" spc="-10" dirty="0">
                <a:latin typeface="Calibri"/>
                <a:cs typeface="Calibri"/>
              </a:rPr>
              <a:t>scaduti </a:t>
            </a:r>
            <a:r>
              <a:rPr i="1" spc="-5" dirty="0">
                <a:latin typeface="Calibri"/>
                <a:cs typeface="Calibri"/>
              </a:rPr>
              <a:t>da almeno </a:t>
            </a:r>
            <a:r>
              <a:rPr i="1" spc="-10" dirty="0">
                <a:latin typeface="Calibri"/>
                <a:cs typeface="Calibri"/>
              </a:rPr>
              <a:t>sessanta </a:t>
            </a:r>
            <a:r>
              <a:rPr i="1" spc="-5" dirty="0">
                <a:latin typeface="Calibri"/>
                <a:cs typeface="Calibri"/>
              </a:rPr>
              <a:t>giorni</a:t>
            </a:r>
            <a:endParaRPr dirty="0">
              <a:latin typeface="Calibri"/>
              <a:cs typeface="Calibri"/>
            </a:endParaRPr>
          </a:p>
        </p:txBody>
      </p:sp>
      <p:sp>
        <p:nvSpPr>
          <p:cNvPr id="14" name="object 14"/>
          <p:cNvSpPr/>
          <p:nvPr/>
        </p:nvSpPr>
        <p:spPr>
          <a:xfrm>
            <a:off x="3714403" y="4007282"/>
            <a:ext cx="6756400" cy="0"/>
          </a:xfrm>
          <a:custGeom>
            <a:avLst/>
            <a:gdLst/>
            <a:ahLst/>
            <a:cxnLst/>
            <a:rect l="l" t="t" r="r" b="b"/>
            <a:pathLst>
              <a:path w="6756400">
                <a:moveTo>
                  <a:pt x="0" y="0"/>
                </a:moveTo>
                <a:lnTo>
                  <a:pt x="6756400" y="0"/>
                </a:lnTo>
              </a:path>
            </a:pathLst>
          </a:custGeom>
          <a:ln w="12700">
            <a:solidFill>
              <a:srgbClr val="000000"/>
            </a:solidFill>
          </a:ln>
        </p:spPr>
        <p:txBody>
          <a:bodyPr wrap="square" lIns="0" tIns="0" rIns="0" bIns="0" rtlCol="0"/>
          <a:lstStyle/>
          <a:p>
            <a:endParaRPr/>
          </a:p>
        </p:txBody>
      </p:sp>
      <p:sp>
        <p:nvSpPr>
          <p:cNvPr id="15" name="object 15"/>
          <p:cNvSpPr/>
          <p:nvPr/>
        </p:nvSpPr>
        <p:spPr>
          <a:xfrm>
            <a:off x="3714403" y="4553382"/>
            <a:ext cx="6756400" cy="0"/>
          </a:xfrm>
          <a:custGeom>
            <a:avLst/>
            <a:gdLst/>
            <a:ahLst/>
            <a:cxnLst/>
            <a:rect l="l" t="t" r="r" b="b"/>
            <a:pathLst>
              <a:path w="6756400">
                <a:moveTo>
                  <a:pt x="0" y="0"/>
                </a:moveTo>
                <a:lnTo>
                  <a:pt x="6756400" y="0"/>
                </a:lnTo>
              </a:path>
            </a:pathLst>
          </a:custGeom>
          <a:ln w="12700">
            <a:solidFill>
              <a:srgbClr val="000000"/>
            </a:solidFill>
          </a:ln>
        </p:spPr>
        <p:txBody>
          <a:bodyPr wrap="square" lIns="0" tIns="0" rIns="0" bIns="0" rtlCol="0"/>
          <a:lstStyle/>
          <a:p>
            <a:endParaRPr/>
          </a:p>
        </p:txBody>
      </p:sp>
      <p:sp>
        <p:nvSpPr>
          <p:cNvPr id="16" name="object 16"/>
          <p:cNvSpPr/>
          <p:nvPr/>
        </p:nvSpPr>
        <p:spPr>
          <a:xfrm>
            <a:off x="3714403" y="5099482"/>
            <a:ext cx="6756400" cy="0"/>
          </a:xfrm>
          <a:custGeom>
            <a:avLst/>
            <a:gdLst/>
            <a:ahLst/>
            <a:cxnLst/>
            <a:rect l="l" t="t" r="r" b="b"/>
            <a:pathLst>
              <a:path w="6756400">
                <a:moveTo>
                  <a:pt x="0" y="0"/>
                </a:moveTo>
                <a:lnTo>
                  <a:pt x="6756400" y="0"/>
                </a:lnTo>
              </a:path>
            </a:pathLst>
          </a:custGeom>
          <a:ln w="12700">
            <a:solidFill>
              <a:srgbClr val="000000"/>
            </a:solidFill>
          </a:ln>
        </p:spPr>
        <p:txBody>
          <a:bodyPr wrap="square" lIns="0" tIns="0" rIns="0" bIns="0" rtlCol="0"/>
          <a:lstStyle/>
          <a:p>
            <a:endParaRPr/>
          </a:p>
        </p:txBody>
      </p:sp>
      <p:sp>
        <p:nvSpPr>
          <p:cNvPr id="17" name="object 17"/>
          <p:cNvSpPr txBox="1"/>
          <p:nvPr/>
        </p:nvSpPr>
        <p:spPr>
          <a:xfrm>
            <a:off x="3358805" y="3733292"/>
            <a:ext cx="7126605" cy="2217420"/>
          </a:xfrm>
          <a:prstGeom prst="rect">
            <a:avLst/>
          </a:prstGeom>
        </p:spPr>
        <p:txBody>
          <a:bodyPr vert="horz" wrap="square" lIns="0" tIns="6350" rIns="0" bIns="0" rtlCol="0">
            <a:spAutoFit/>
          </a:bodyPr>
          <a:lstStyle/>
          <a:p>
            <a:pPr marL="355600" marR="5080">
              <a:lnSpc>
                <a:spcPct val="102200"/>
              </a:lnSpc>
              <a:spcBef>
                <a:spcPts val="50"/>
              </a:spcBef>
            </a:pPr>
            <a:r>
              <a:rPr i="1" spc="-5" dirty="0">
                <a:latin typeface="Calibri"/>
                <a:cs typeface="Calibri"/>
              </a:rPr>
              <a:t>per un </a:t>
            </a:r>
            <a:r>
              <a:rPr i="1" spc="-10" dirty="0">
                <a:latin typeface="Calibri"/>
                <a:cs typeface="Calibri"/>
              </a:rPr>
              <a:t>ammontare </a:t>
            </a:r>
            <a:r>
              <a:rPr i="1" spc="-5" dirty="0">
                <a:latin typeface="Calibri"/>
                <a:cs typeface="Calibri"/>
              </a:rPr>
              <a:t>pari ad oltre la </a:t>
            </a:r>
            <a:r>
              <a:rPr i="1" spc="-10" dirty="0">
                <a:latin typeface="Calibri"/>
                <a:cs typeface="Calibri"/>
              </a:rPr>
              <a:t>metà </a:t>
            </a:r>
            <a:r>
              <a:rPr i="1" spc="-15" dirty="0">
                <a:latin typeface="Calibri"/>
                <a:cs typeface="Calibri"/>
              </a:rPr>
              <a:t>dell’ammontare </a:t>
            </a:r>
            <a:r>
              <a:rPr i="1" spc="-5" dirty="0">
                <a:latin typeface="Calibri"/>
                <a:cs typeface="Calibri"/>
              </a:rPr>
              <a:t>complessivo  </a:t>
            </a:r>
            <a:r>
              <a:rPr i="1" u="sng" spc="-5" dirty="0">
                <a:uFill>
                  <a:solidFill>
                    <a:srgbClr val="000000"/>
                  </a:solidFill>
                </a:uFill>
                <a:latin typeface="Calibri"/>
                <a:cs typeface="Calibri"/>
              </a:rPr>
              <a:t>mensile delle</a:t>
            </a:r>
            <a:r>
              <a:rPr i="1" u="sng" spc="15" dirty="0">
                <a:uFill>
                  <a:solidFill>
                    <a:srgbClr val="000000"/>
                  </a:solidFill>
                </a:uFill>
                <a:latin typeface="Calibri"/>
                <a:cs typeface="Calibri"/>
              </a:rPr>
              <a:t> </a:t>
            </a:r>
            <a:r>
              <a:rPr i="1" u="sng" spc="-5" dirty="0">
                <a:uFill>
                  <a:solidFill>
                    <a:srgbClr val="000000"/>
                  </a:solidFill>
                </a:uFill>
                <a:latin typeface="Calibri"/>
                <a:cs typeface="Calibri"/>
              </a:rPr>
              <a:t>retribuzioni;</a:t>
            </a:r>
            <a:endParaRPr dirty="0">
              <a:latin typeface="Calibri"/>
              <a:cs typeface="Calibri"/>
            </a:endParaRPr>
          </a:p>
          <a:p>
            <a:pPr marL="355600" indent="-342900">
              <a:lnSpc>
                <a:spcPts val="2090"/>
              </a:lnSpc>
              <a:buAutoNum type="alphaLcParenR" startAt="2"/>
              <a:tabLst>
                <a:tab pos="354965" algn="l"/>
                <a:tab pos="355600" algn="l"/>
              </a:tabLst>
            </a:pPr>
            <a:r>
              <a:rPr i="1" spc="-35" dirty="0">
                <a:latin typeface="Calibri"/>
                <a:cs typeface="Calibri"/>
              </a:rPr>
              <a:t>L’esistenza</a:t>
            </a:r>
            <a:r>
              <a:rPr i="1" spc="254" dirty="0">
                <a:latin typeface="Calibri"/>
                <a:cs typeface="Calibri"/>
              </a:rPr>
              <a:t> </a:t>
            </a:r>
            <a:r>
              <a:rPr i="1" spc="-5" dirty="0">
                <a:latin typeface="Calibri"/>
                <a:cs typeface="Calibri"/>
              </a:rPr>
              <a:t>di</a:t>
            </a:r>
            <a:r>
              <a:rPr i="1" spc="260" dirty="0">
                <a:latin typeface="Calibri"/>
                <a:cs typeface="Calibri"/>
              </a:rPr>
              <a:t> </a:t>
            </a:r>
            <a:r>
              <a:rPr i="1" spc="-5" dirty="0">
                <a:latin typeface="Calibri"/>
                <a:cs typeface="Calibri"/>
              </a:rPr>
              <a:t>debiti</a:t>
            </a:r>
            <a:r>
              <a:rPr i="1" spc="260" dirty="0">
                <a:latin typeface="Calibri"/>
                <a:cs typeface="Calibri"/>
              </a:rPr>
              <a:t> </a:t>
            </a:r>
            <a:r>
              <a:rPr i="1" spc="-5" dirty="0">
                <a:latin typeface="Calibri"/>
                <a:cs typeface="Calibri"/>
              </a:rPr>
              <a:t>verso</a:t>
            </a:r>
            <a:r>
              <a:rPr i="1" spc="260" dirty="0">
                <a:latin typeface="Calibri"/>
                <a:cs typeface="Calibri"/>
              </a:rPr>
              <a:t> </a:t>
            </a:r>
            <a:r>
              <a:rPr i="1" spc="-10" dirty="0">
                <a:latin typeface="Calibri"/>
                <a:cs typeface="Calibri"/>
              </a:rPr>
              <a:t>fornitori</a:t>
            </a:r>
            <a:r>
              <a:rPr i="1" spc="254" dirty="0">
                <a:latin typeface="Calibri"/>
                <a:cs typeface="Calibri"/>
              </a:rPr>
              <a:t> </a:t>
            </a:r>
            <a:r>
              <a:rPr i="1" spc="-10" dirty="0">
                <a:latin typeface="Calibri"/>
                <a:cs typeface="Calibri"/>
              </a:rPr>
              <a:t>scaduti</a:t>
            </a:r>
            <a:r>
              <a:rPr i="1" spc="265" dirty="0">
                <a:latin typeface="Calibri"/>
                <a:cs typeface="Calibri"/>
              </a:rPr>
              <a:t> </a:t>
            </a:r>
            <a:r>
              <a:rPr i="1" spc="-5" dirty="0">
                <a:latin typeface="Calibri"/>
                <a:cs typeface="Calibri"/>
              </a:rPr>
              <a:t>da</a:t>
            </a:r>
            <a:r>
              <a:rPr i="1" spc="254" dirty="0">
                <a:latin typeface="Calibri"/>
                <a:cs typeface="Calibri"/>
              </a:rPr>
              <a:t> </a:t>
            </a:r>
            <a:r>
              <a:rPr i="1" spc="-5" dirty="0">
                <a:latin typeface="Calibri"/>
                <a:cs typeface="Calibri"/>
              </a:rPr>
              <a:t>almeno</a:t>
            </a:r>
            <a:r>
              <a:rPr i="1" spc="265" dirty="0">
                <a:latin typeface="Calibri"/>
                <a:cs typeface="Calibri"/>
              </a:rPr>
              <a:t> </a:t>
            </a:r>
            <a:r>
              <a:rPr i="1" spc="-10" dirty="0">
                <a:latin typeface="Calibri"/>
                <a:cs typeface="Calibri"/>
              </a:rPr>
              <a:t>centoventi</a:t>
            </a:r>
            <a:r>
              <a:rPr i="1" spc="254" dirty="0">
                <a:latin typeface="Calibri"/>
                <a:cs typeface="Calibri"/>
              </a:rPr>
              <a:t> </a:t>
            </a:r>
            <a:r>
              <a:rPr i="1" spc="-5" dirty="0">
                <a:latin typeface="Calibri"/>
                <a:cs typeface="Calibri"/>
              </a:rPr>
              <a:t>giorni</a:t>
            </a:r>
            <a:endParaRPr dirty="0">
              <a:latin typeface="Calibri"/>
              <a:cs typeface="Calibri"/>
            </a:endParaRPr>
          </a:p>
          <a:p>
            <a:pPr marL="355600">
              <a:lnSpc>
                <a:spcPts val="2135"/>
              </a:lnSpc>
              <a:spcBef>
                <a:spcPts val="50"/>
              </a:spcBef>
            </a:pPr>
            <a:r>
              <a:rPr i="1" u="sng" spc="-5" dirty="0">
                <a:uFill>
                  <a:solidFill>
                    <a:srgbClr val="000000"/>
                  </a:solidFill>
                </a:uFill>
                <a:latin typeface="Calibri"/>
                <a:cs typeface="Calibri"/>
              </a:rPr>
              <a:t>per un </a:t>
            </a:r>
            <a:r>
              <a:rPr i="1" u="sng" spc="-10" dirty="0">
                <a:uFill>
                  <a:solidFill>
                    <a:srgbClr val="000000"/>
                  </a:solidFill>
                </a:uFill>
                <a:latin typeface="Calibri"/>
                <a:cs typeface="Calibri"/>
              </a:rPr>
              <a:t>ammontare </a:t>
            </a:r>
            <a:r>
              <a:rPr i="1" u="sng" spc="-5" dirty="0">
                <a:uFill>
                  <a:solidFill>
                    <a:srgbClr val="000000"/>
                  </a:solidFill>
                </a:uFill>
                <a:latin typeface="Calibri"/>
                <a:cs typeface="Calibri"/>
              </a:rPr>
              <a:t>superiore </a:t>
            </a:r>
            <a:r>
              <a:rPr i="1" u="sng" dirty="0">
                <a:uFill>
                  <a:solidFill>
                    <a:srgbClr val="000000"/>
                  </a:solidFill>
                </a:uFill>
                <a:latin typeface="Calibri"/>
                <a:cs typeface="Calibri"/>
              </a:rPr>
              <a:t>a </a:t>
            </a:r>
            <a:r>
              <a:rPr i="1" u="sng" spc="-5" dirty="0">
                <a:uFill>
                  <a:solidFill>
                    <a:srgbClr val="000000"/>
                  </a:solidFill>
                </a:uFill>
                <a:latin typeface="Calibri"/>
                <a:cs typeface="Calibri"/>
              </a:rPr>
              <a:t>quello dei debiti non</a:t>
            </a:r>
            <a:r>
              <a:rPr i="1" u="sng" spc="75" dirty="0">
                <a:uFill>
                  <a:solidFill>
                    <a:srgbClr val="000000"/>
                  </a:solidFill>
                </a:uFill>
                <a:latin typeface="Calibri"/>
                <a:cs typeface="Calibri"/>
              </a:rPr>
              <a:t> </a:t>
            </a:r>
            <a:r>
              <a:rPr i="1" u="sng" spc="-5" dirty="0">
                <a:uFill>
                  <a:solidFill>
                    <a:srgbClr val="000000"/>
                  </a:solidFill>
                </a:uFill>
                <a:latin typeface="Calibri"/>
                <a:cs typeface="Calibri"/>
              </a:rPr>
              <a:t>scaduti;</a:t>
            </a:r>
            <a:endParaRPr dirty="0">
              <a:latin typeface="Calibri"/>
              <a:cs typeface="Calibri"/>
            </a:endParaRPr>
          </a:p>
          <a:p>
            <a:pPr marL="355600" marR="5715" indent="-342900">
              <a:lnSpc>
                <a:spcPts val="2180"/>
              </a:lnSpc>
              <a:spcBef>
                <a:spcPts val="30"/>
              </a:spcBef>
              <a:buAutoNum type="alphaLcParenR" startAt="3"/>
              <a:tabLst>
                <a:tab pos="354965" algn="l"/>
                <a:tab pos="355600" algn="l"/>
              </a:tabLst>
            </a:pPr>
            <a:r>
              <a:rPr i="1" spc="-10" dirty="0">
                <a:latin typeface="Calibri"/>
                <a:cs typeface="Calibri"/>
              </a:rPr>
              <a:t>Superamento, </a:t>
            </a:r>
            <a:r>
              <a:rPr i="1" spc="-15" dirty="0">
                <a:latin typeface="Calibri"/>
                <a:cs typeface="Calibri"/>
              </a:rPr>
              <a:t>nell’ultimo </a:t>
            </a:r>
            <a:r>
              <a:rPr i="1" spc="-5" dirty="0">
                <a:latin typeface="Calibri"/>
                <a:cs typeface="Calibri"/>
              </a:rPr>
              <a:t>bilancio </a:t>
            </a:r>
            <a:r>
              <a:rPr i="1" spc="-15" dirty="0">
                <a:latin typeface="Calibri"/>
                <a:cs typeface="Calibri"/>
              </a:rPr>
              <a:t>approvato, </a:t>
            </a:r>
            <a:r>
              <a:rPr i="1" dirty="0">
                <a:latin typeface="Calibri"/>
                <a:cs typeface="Calibri"/>
              </a:rPr>
              <a:t>o </a:t>
            </a:r>
            <a:r>
              <a:rPr i="1" spc="-5" dirty="0">
                <a:latin typeface="Calibri"/>
                <a:cs typeface="Calibri"/>
              </a:rPr>
              <a:t>comunque per oltre tre </a:t>
            </a:r>
            <a:r>
              <a:rPr i="1" u="sng" spc="-5" dirty="0">
                <a:uFill>
                  <a:solidFill>
                    <a:srgbClr val="000000"/>
                  </a:solidFill>
                </a:uFill>
                <a:latin typeface="Calibri"/>
                <a:cs typeface="Calibri"/>
              </a:rPr>
              <a:t> mesi, degli indici elaborati ai sensi </a:t>
            </a:r>
            <a:r>
              <a:rPr i="1" u="sng" spc="-15" dirty="0">
                <a:uFill>
                  <a:solidFill>
                    <a:srgbClr val="000000"/>
                  </a:solidFill>
                </a:uFill>
                <a:latin typeface="Calibri"/>
                <a:cs typeface="Calibri"/>
              </a:rPr>
              <a:t>dell’articolo </a:t>
            </a:r>
            <a:r>
              <a:rPr i="1" u="sng" dirty="0">
                <a:uFill>
                  <a:solidFill>
                    <a:srgbClr val="000000"/>
                  </a:solidFill>
                </a:uFill>
                <a:latin typeface="Calibri"/>
                <a:cs typeface="Calibri"/>
              </a:rPr>
              <a:t>13, </a:t>
            </a:r>
            <a:r>
              <a:rPr i="1" u="sng" spc="-5" dirty="0">
                <a:uFill>
                  <a:solidFill>
                    <a:srgbClr val="000000"/>
                  </a:solidFill>
                </a:uFill>
                <a:latin typeface="Calibri"/>
                <a:cs typeface="Calibri"/>
              </a:rPr>
              <a:t>commi </a:t>
            </a:r>
            <a:r>
              <a:rPr i="1" u="sng" dirty="0">
                <a:uFill>
                  <a:solidFill>
                    <a:srgbClr val="000000"/>
                  </a:solidFill>
                </a:uFill>
                <a:latin typeface="Calibri"/>
                <a:cs typeface="Calibri"/>
              </a:rPr>
              <a:t>2 e</a:t>
            </a:r>
            <a:r>
              <a:rPr i="1" u="sng" spc="105" dirty="0">
                <a:uFill>
                  <a:solidFill>
                    <a:srgbClr val="000000"/>
                  </a:solidFill>
                </a:uFill>
                <a:latin typeface="Calibri"/>
                <a:cs typeface="Calibri"/>
              </a:rPr>
              <a:t> </a:t>
            </a:r>
            <a:r>
              <a:rPr i="1" u="sng" dirty="0">
                <a:uFill>
                  <a:solidFill>
                    <a:srgbClr val="000000"/>
                  </a:solidFill>
                </a:uFill>
                <a:latin typeface="Calibri"/>
                <a:cs typeface="Calibri"/>
              </a:rPr>
              <a:t>3.</a:t>
            </a:r>
            <a:endParaRPr dirty="0">
              <a:latin typeface="Calibri"/>
              <a:cs typeface="Calibri"/>
            </a:endParaRPr>
          </a:p>
          <a:p>
            <a:pPr marL="12700" marR="5080">
              <a:lnSpc>
                <a:spcPts val="2090"/>
              </a:lnSpc>
              <a:spcBef>
                <a:spcPts val="105"/>
              </a:spcBef>
            </a:pPr>
            <a:r>
              <a:rPr i="1" spc="-5" dirty="0">
                <a:latin typeface="Calibri"/>
                <a:cs typeface="Calibri"/>
              </a:rPr>
              <a:t>Su </a:t>
            </a:r>
            <a:r>
              <a:rPr i="1" spc="-10" dirty="0">
                <a:latin typeface="Calibri"/>
                <a:cs typeface="Calibri"/>
              </a:rPr>
              <a:t>richiesta </a:t>
            </a:r>
            <a:r>
              <a:rPr i="1" spc="-5" dirty="0">
                <a:latin typeface="Calibri"/>
                <a:cs typeface="Calibri"/>
              </a:rPr>
              <a:t>del </a:t>
            </a:r>
            <a:r>
              <a:rPr i="1" spc="-10" dirty="0">
                <a:latin typeface="Calibri"/>
                <a:cs typeface="Calibri"/>
              </a:rPr>
              <a:t>debitore, </a:t>
            </a:r>
            <a:r>
              <a:rPr i="1" spc="-5" dirty="0">
                <a:latin typeface="Calibri"/>
                <a:cs typeface="Calibri"/>
              </a:rPr>
              <a:t>il </a:t>
            </a:r>
            <a:r>
              <a:rPr i="1" spc="-10" dirty="0">
                <a:latin typeface="Calibri"/>
                <a:cs typeface="Calibri"/>
              </a:rPr>
              <a:t>presidente </a:t>
            </a:r>
            <a:r>
              <a:rPr i="1" spc="-5" dirty="0">
                <a:latin typeface="Calibri"/>
                <a:cs typeface="Calibri"/>
              </a:rPr>
              <a:t>del collegio di cui </a:t>
            </a:r>
            <a:r>
              <a:rPr i="1" spc="-20" dirty="0">
                <a:latin typeface="Calibri"/>
                <a:cs typeface="Calibri"/>
              </a:rPr>
              <a:t>all’articolo </a:t>
            </a:r>
            <a:r>
              <a:rPr i="1" dirty="0">
                <a:latin typeface="Calibri"/>
                <a:cs typeface="Calibri"/>
              </a:rPr>
              <a:t>17 </a:t>
            </a:r>
            <a:r>
              <a:rPr i="1" spc="-15" dirty="0">
                <a:latin typeface="Calibri"/>
                <a:cs typeface="Calibri"/>
              </a:rPr>
              <a:t>attesta  </a:t>
            </a:r>
            <a:r>
              <a:rPr i="1" spc="-20" dirty="0">
                <a:latin typeface="Calibri"/>
                <a:cs typeface="Calibri"/>
              </a:rPr>
              <a:t>l’esistenza </a:t>
            </a:r>
            <a:r>
              <a:rPr i="1" spc="-5" dirty="0">
                <a:latin typeface="Calibri"/>
                <a:cs typeface="Calibri"/>
              </a:rPr>
              <a:t>dei requisiti di </a:t>
            </a:r>
            <a:r>
              <a:rPr i="1" spc="-10" dirty="0">
                <a:latin typeface="Calibri"/>
                <a:cs typeface="Calibri"/>
              </a:rPr>
              <a:t>tempestività previsti </a:t>
            </a:r>
            <a:r>
              <a:rPr i="1" spc="-5" dirty="0">
                <a:latin typeface="Calibri"/>
                <a:cs typeface="Calibri"/>
              </a:rPr>
              <a:t>dal </a:t>
            </a:r>
            <a:r>
              <a:rPr i="1" spc="-10" dirty="0">
                <a:latin typeface="Calibri"/>
                <a:cs typeface="Calibri"/>
              </a:rPr>
              <a:t>presente</a:t>
            </a:r>
            <a:r>
              <a:rPr i="1" spc="105" dirty="0">
                <a:latin typeface="Calibri"/>
                <a:cs typeface="Calibri"/>
              </a:rPr>
              <a:t> </a:t>
            </a:r>
            <a:r>
              <a:rPr i="1" spc="-10" dirty="0">
                <a:latin typeface="Calibri"/>
                <a:cs typeface="Calibri"/>
              </a:rPr>
              <a:t>articolo»</a:t>
            </a:r>
            <a:endParaRPr dirty="0">
              <a:latin typeface="Calibri"/>
              <a:cs typeface="Calibri"/>
            </a:endParaRPr>
          </a:p>
        </p:txBody>
      </p:sp>
      <p:sp>
        <p:nvSpPr>
          <p:cNvPr id="19" name="object 4"/>
          <p:cNvSpPr txBox="1">
            <a:spLocks/>
          </p:cNvSpPr>
          <p:nvPr/>
        </p:nvSpPr>
        <p:spPr>
          <a:xfrm>
            <a:off x="1752601" y="152401"/>
            <a:ext cx="3806825" cy="390525"/>
          </a:xfrm>
          <a:prstGeom prst="rect">
            <a:avLst/>
          </a:prstGeom>
        </p:spPr>
        <p:txBody>
          <a:bodyPr vert="horz" wrap="square" lIns="0" tIns="12700" rIns="0" bIns="0" rtlCol="0">
            <a:spAutoFit/>
          </a:bodyPr>
          <a:lstStyle/>
          <a:p>
            <a:pPr marL="12700" eaLnBrk="0" fontAlgn="base" hangingPunct="0">
              <a:spcBef>
                <a:spcPts val="100"/>
              </a:spcBef>
              <a:spcAft>
                <a:spcPct val="0"/>
              </a:spcAft>
              <a:defRPr/>
            </a:pPr>
            <a:r>
              <a:rPr lang="it-IT" sz="2400" spc="-40">
                <a:solidFill>
                  <a:srgbClr val="FFFF00"/>
                </a:solidFill>
                <a:latin typeface="+mj-lt"/>
                <a:ea typeface="+mj-ea"/>
                <a:cs typeface="+mj-cs"/>
              </a:rPr>
              <a:t>L’articolo </a:t>
            </a:r>
            <a:r>
              <a:rPr lang="it-IT" sz="2400" spc="-5">
                <a:solidFill>
                  <a:srgbClr val="FFFF00"/>
                </a:solidFill>
                <a:latin typeface="+mj-lt"/>
                <a:ea typeface="+mj-ea"/>
                <a:cs typeface="+mj-cs"/>
              </a:rPr>
              <a:t>13 </a:t>
            </a:r>
            <a:r>
              <a:rPr lang="it-IT" sz="2400">
                <a:solidFill>
                  <a:srgbClr val="FFFF00"/>
                </a:solidFill>
                <a:latin typeface="+mj-lt"/>
                <a:ea typeface="+mj-ea"/>
                <a:cs typeface="+mj-cs"/>
              </a:rPr>
              <a:t>del </a:t>
            </a:r>
            <a:r>
              <a:rPr lang="it-IT" sz="2400" spc="-10">
                <a:solidFill>
                  <a:srgbClr val="FFFF00"/>
                </a:solidFill>
                <a:latin typeface="+mj-lt"/>
                <a:ea typeface="+mj-ea"/>
                <a:cs typeface="+mj-cs"/>
              </a:rPr>
              <a:t>Nuovo</a:t>
            </a:r>
            <a:r>
              <a:rPr lang="it-IT" sz="2400" spc="-35">
                <a:solidFill>
                  <a:srgbClr val="FFFF00"/>
                </a:solidFill>
                <a:latin typeface="+mj-lt"/>
                <a:ea typeface="+mj-ea"/>
                <a:cs typeface="+mj-cs"/>
              </a:rPr>
              <a:t> </a:t>
            </a:r>
            <a:r>
              <a:rPr lang="it-IT" sz="2400" spc="-5">
                <a:solidFill>
                  <a:srgbClr val="FFFF00"/>
                </a:solidFill>
                <a:latin typeface="+mj-lt"/>
                <a:ea typeface="+mj-ea"/>
                <a:cs typeface="+mj-cs"/>
              </a:rPr>
              <a:t>Codice</a:t>
            </a:r>
            <a:endParaRPr lang="it-IT" sz="2400" dirty="0">
              <a:solidFill>
                <a:srgbClr val="FFFF00"/>
              </a:solidFill>
              <a:latin typeface="+mj-lt"/>
              <a:ea typeface="+mj-ea"/>
              <a:cs typeface="+mj-cs"/>
            </a:endParaRPr>
          </a:p>
        </p:txBody>
      </p:sp>
    </p:spTree>
    <p:extLst>
      <p:ext uri="{BB962C8B-B14F-4D97-AF65-F5344CB8AC3E}">
        <p14:creationId xmlns:p14="http://schemas.microsoft.com/office/powerpoint/2010/main" val="38930773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89137" y="1245108"/>
            <a:ext cx="8211820" cy="513080"/>
          </a:xfrm>
          <a:prstGeom prst="rect">
            <a:avLst/>
          </a:prstGeom>
        </p:spPr>
        <p:txBody>
          <a:bodyPr vert="horz" wrap="square" lIns="0" tIns="12700" rIns="0" bIns="0" rtlCol="0">
            <a:spAutoFit/>
          </a:bodyPr>
          <a:lstStyle/>
          <a:p>
            <a:pPr marL="12700">
              <a:spcBef>
                <a:spcPts val="100"/>
              </a:spcBef>
            </a:pPr>
            <a:r>
              <a:rPr sz="3200" b="1" dirty="0">
                <a:latin typeface="Calibri"/>
                <a:cs typeface="Calibri"/>
              </a:rPr>
              <a:t>COMMA 2: </a:t>
            </a:r>
            <a:r>
              <a:rPr sz="3200" b="1" spc="-5" dirty="0">
                <a:latin typeface="Calibri"/>
                <a:cs typeface="Calibri"/>
              </a:rPr>
              <a:t>INDICATORI ELABORATI DAL</a:t>
            </a:r>
            <a:r>
              <a:rPr sz="3200" b="1" spc="-55" dirty="0">
                <a:latin typeface="Calibri"/>
                <a:cs typeface="Calibri"/>
              </a:rPr>
              <a:t> </a:t>
            </a:r>
            <a:r>
              <a:rPr sz="3200" b="1" dirty="0">
                <a:latin typeface="Calibri"/>
                <a:cs typeface="Calibri"/>
              </a:rPr>
              <a:t>CNDCEC</a:t>
            </a:r>
            <a:endParaRPr sz="3200">
              <a:latin typeface="Calibri"/>
              <a:cs typeface="Calibri"/>
            </a:endParaRPr>
          </a:p>
        </p:txBody>
      </p:sp>
      <p:sp>
        <p:nvSpPr>
          <p:cNvPr id="3" name="object 3"/>
          <p:cNvSpPr/>
          <p:nvPr/>
        </p:nvSpPr>
        <p:spPr>
          <a:xfrm>
            <a:off x="1524001" y="2410968"/>
            <a:ext cx="2093975" cy="31699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627910" y="1972538"/>
            <a:ext cx="2026285" cy="647700"/>
          </a:xfrm>
          <a:custGeom>
            <a:avLst/>
            <a:gdLst/>
            <a:ahLst/>
            <a:cxnLst/>
            <a:rect l="l" t="t" r="r" b="b"/>
            <a:pathLst>
              <a:path w="2026285" h="647700">
                <a:moveTo>
                  <a:pt x="20240" y="161926"/>
                </a:moveTo>
                <a:lnTo>
                  <a:pt x="0" y="161926"/>
                </a:lnTo>
                <a:lnTo>
                  <a:pt x="0" y="485775"/>
                </a:lnTo>
                <a:lnTo>
                  <a:pt x="20240" y="485775"/>
                </a:lnTo>
                <a:lnTo>
                  <a:pt x="20240" y="161926"/>
                </a:lnTo>
                <a:close/>
              </a:path>
              <a:path w="2026285" h="647700">
                <a:moveTo>
                  <a:pt x="80962" y="161926"/>
                </a:moveTo>
                <a:lnTo>
                  <a:pt x="40480" y="161926"/>
                </a:lnTo>
                <a:lnTo>
                  <a:pt x="40480" y="485775"/>
                </a:lnTo>
                <a:lnTo>
                  <a:pt x="80962" y="485775"/>
                </a:lnTo>
                <a:lnTo>
                  <a:pt x="80962" y="161926"/>
                </a:lnTo>
                <a:close/>
              </a:path>
              <a:path w="2026285" h="647700">
                <a:moveTo>
                  <a:pt x="1702377" y="0"/>
                </a:moveTo>
                <a:lnTo>
                  <a:pt x="1702377" y="161926"/>
                </a:lnTo>
                <a:lnTo>
                  <a:pt x="101202" y="161926"/>
                </a:lnTo>
                <a:lnTo>
                  <a:pt x="101202" y="485775"/>
                </a:lnTo>
                <a:lnTo>
                  <a:pt x="1702377" y="485775"/>
                </a:lnTo>
                <a:lnTo>
                  <a:pt x="1702377" y="647700"/>
                </a:lnTo>
                <a:lnTo>
                  <a:pt x="2026225" y="323851"/>
                </a:lnTo>
                <a:lnTo>
                  <a:pt x="1702377" y="0"/>
                </a:lnTo>
                <a:close/>
              </a:path>
            </a:pathLst>
          </a:custGeom>
          <a:solidFill>
            <a:srgbClr val="000000"/>
          </a:solidFill>
        </p:spPr>
        <p:txBody>
          <a:bodyPr wrap="square" lIns="0" tIns="0" rIns="0" bIns="0" rtlCol="0"/>
          <a:lstStyle/>
          <a:p>
            <a:endParaRPr/>
          </a:p>
        </p:txBody>
      </p:sp>
      <p:sp>
        <p:nvSpPr>
          <p:cNvPr id="5" name="object 5"/>
          <p:cNvSpPr/>
          <p:nvPr/>
        </p:nvSpPr>
        <p:spPr>
          <a:xfrm>
            <a:off x="1638030" y="2121764"/>
            <a:ext cx="0" cy="349250"/>
          </a:xfrm>
          <a:custGeom>
            <a:avLst/>
            <a:gdLst/>
            <a:ahLst/>
            <a:cxnLst/>
            <a:rect l="l" t="t" r="r" b="b"/>
            <a:pathLst>
              <a:path h="349250">
                <a:moveTo>
                  <a:pt x="0" y="0"/>
                </a:moveTo>
                <a:lnTo>
                  <a:pt x="0" y="349248"/>
                </a:lnTo>
              </a:path>
            </a:pathLst>
          </a:custGeom>
          <a:ln w="45640">
            <a:solidFill>
              <a:srgbClr val="BBE0E3"/>
            </a:solidFill>
          </a:ln>
        </p:spPr>
        <p:txBody>
          <a:bodyPr wrap="square" lIns="0" tIns="0" rIns="0" bIns="0" rtlCol="0"/>
          <a:lstStyle/>
          <a:p>
            <a:endParaRPr/>
          </a:p>
        </p:txBody>
      </p:sp>
      <p:sp>
        <p:nvSpPr>
          <p:cNvPr id="6" name="object 6"/>
          <p:cNvSpPr/>
          <p:nvPr/>
        </p:nvSpPr>
        <p:spPr>
          <a:xfrm>
            <a:off x="1668390" y="2134464"/>
            <a:ext cx="40640" cy="323850"/>
          </a:xfrm>
          <a:custGeom>
            <a:avLst/>
            <a:gdLst/>
            <a:ahLst/>
            <a:cxnLst/>
            <a:rect l="l" t="t" r="r" b="b"/>
            <a:pathLst>
              <a:path w="40639" h="323850">
                <a:moveTo>
                  <a:pt x="0" y="0"/>
                </a:moveTo>
                <a:lnTo>
                  <a:pt x="40482" y="0"/>
                </a:lnTo>
                <a:lnTo>
                  <a:pt x="40482" y="323848"/>
                </a:lnTo>
                <a:lnTo>
                  <a:pt x="0" y="323848"/>
                </a:lnTo>
                <a:lnTo>
                  <a:pt x="0" y="0"/>
                </a:lnTo>
                <a:close/>
              </a:path>
            </a:pathLst>
          </a:custGeom>
          <a:ln w="25400">
            <a:solidFill>
              <a:srgbClr val="BBE0E3"/>
            </a:solidFill>
          </a:ln>
        </p:spPr>
        <p:txBody>
          <a:bodyPr wrap="square" lIns="0" tIns="0" rIns="0" bIns="0" rtlCol="0"/>
          <a:lstStyle/>
          <a:p>
            <a:endParaRPr/>
          </a:p>
        </p:txBody>
      </p:sp>
      <p:sp>
        <p:nvSpPr>
          <p:cNvPr id="7" name="object 7"/>
          <p:cNvSpPr/>
          <p:nvPr/>
        </p:nvSpPr>
        <p:spPr>
          <a:xfrm>
            <a:off x="1729112" y="1972538"/>
            <a:ext cx="1925320" cy="647700"/>
          </a:xfrm>
          <a:custGeom>
            <a:avLst/>
            <a:gdLst/>
            <a:ahLst/>
            <a:cxnLst/>
            <a:rect l="l" t="t" r="r" b="b"/>
            <a:pathLst>
              <a:path w="1925320" h="647700">
                <a:moveTo>
                  <a:pt x="0" y="161925"/>
                </a:moveTo>
                <a:lnTo>
                  <a:pt x="1601175" y="161925"/>
                </a:lnTo>
                <a:lnTo>
                  <a:pt x="1601175" y="0"/>
                </a:lnTo>
                <a:lnTo>
                  <a:pt x="1925023" y="323851"/>
                </a:lnTo>
                <a:lnTo>
                  <a:pt x="1601175" y="647700"/>
                </a:lnTo>
                <a:lnTo>
                  <a:pt x="1601175" y="485774"/>
                </a:lnTo>
                <a:lnTo>
                  <a:pt x="0" y="485774"/>
                </a:lnTo>
                <a:lnTo>
                  <a:pt x="0" y="161925"/>
                </a:lnTo>
                <a:close/>
              </a:path>
            </a:pathLst>
          </a:custGeom>
          <a:ln w="25400">
            <a:solidFill>
              <a:srgbClr val="BBE0E3"/>
            </a:solidFill>
          </a:ln>
        </p:spPr>
        <p:txBody>
          <a:bodyPr wrap="square" lIns="0" tIns="0" rIns="0" bIns="0" rtlCol="0"/>
          <a:lstStyle/>
          <a:p>
            <a:endParaRPr/>
          </a:p>
        </p:txBody>
      </p:sp>
      <p:sp>
        <p:nvSpPr>
          <p:cNvPr id="8" name="object 8"/>
          <p:cNvSpPr txBox="1"/>
          <p:nvPr/>
        </p:nvSpPr>
        <p:spPr>
          <a:xfrm>
            <a:off x="2114568" y="2133091"/>
            <a:ext cx="993140" cy="299720"/>
          </a:xfrm>
          <a:prstGeom prst="rect">
            <a:avLst/>
          </a:prstGeom>
        </p:spPr>
        <p:txBody>
          <a:bodyPr vert="horz" wrap="square" lIns="0" tIns="12700" rIns="0" bIns="0" rtlCol="0">
            <a:spAutoFit/>
          </a:bodyPr>
          <a:lstStyle/>
          <a:p>
            <a:pPr marL="12700">
              <a:spcBef>
                <a:spcPts val="100"/>
              </a:spcBef>
            </a:pPr>
            <a:r>
              <a:rPr b="1" spc="-5" dirty="0">
                <a:solidFill>
                  <a:srgbClr val="FFFFFF"/>
                </a:solidFill>
                <a:latin typeface="Calibri"/>
                <a:cs typeface="Calibri"/>
              </a:rPr>
              <a:t>Art. </a:t>
            </a:r>
            <a:r>
              <a:rPr b="1" dirty="0">
                <a:solidFill>
                  <a:srgbClr val="FFFFFF"/>
                </a:solidFill>
                <a:latin typeface="Calibri"/>
                <a:cs typeface="Calibri"/>
              </a:rPr>
              <a:t>13</a:t>
            </a:r>
            <a:r>
              <a:rPr b="1" spc="-70" dirty="0">
                <a:solidFill>
                  <a:srgbClr val="FFFFFF"/>
                </a:solidFill>
                <a:latin typeface="Calibri"/>
                <a:cs typeface="Calibri"/>
              </a:rPr>
              <a:t> </a:t>
            </a:r>
            <a:r>
              <a:rPr b="1" spc="-5" dirty="0">
                <a:solidFill>
                  <a:srgbClr val="FFFFFF"/>
                </a:solidFill>
                <a:latin typeface="Calibri"/>
                <a:cs typeface="Calibri"/>
              </a:rPr>
              <a:t>c.2</a:t>
            </a:r>
            <a:endParaRPr>
              <a:latin typeface="Calibri"/>
              <a:cs typeface="Calibri"/>
            </a:endParaRPr>
          </a:p>
        </p:txBody>
      </p:sp>
      <p:sp>
        <p:nvSpPr>
          <p:cNvPr id="9" name="object 9"/>
          <p:cNvSpPr/>
          <p:nvPr/>
        </p:nvSpPr>
        <p:spPr>
          <a:xfrm>
            <a:off x="2124455" y="4809744"/>
            <a:ext cx="8525256" cy="1066800"/>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3654135" y="1844676"/>
            <a:ext cx="6910070" cy="3942715"/>
          </a:xfrm>
          <a:custGeom>
            <a:avLst/>
            <a:gdLst/>
            <a:ahLst/>
            <a:cxnLst/>
            <a:rect l="l" t="t" r="r" b="b"/>
            <a:pathLst>
              <a:path w="6910070" h="3942715">
                <a:moveTo>
                  <a:pt x="0" y="3942668"/>
                </a:moveTo>
                <a:lnTo>
                  <a:pt x="6909954" y="3942668"/>
                </a:lnTo>
                <a:lnTo>
                  <a:pt x="6909954" y="0"/>
                </a:lnTo>
                <a:lnTo>
                  <a:pt x="0" y="0"/>
                </a:lnTo>
                <a:lnTo>
                  <a:pt x="0" y="3942668"/>
                </a:lnTo>
                <a:close/>
              </a:path>
            </a:pathLst>
          </a:custGeom>
          <a:solidFill>
            <a:srgbClr val="FFFFFF"/>
          </a:solidFill>
        </p:spPr>
        <p:txBody>
          <a:bodyPr wrap="square" lIns="0" tIns="0" rIns="0" bIns="0" rtlCol="0"/>
          <a:lstStyle/>
          <a:p>
            <a:endParaRPr/>
          </a:p>
        </p:txBody>
      </p:sp>
      <p:sp>
        <p:nvSpPr>
          <p:cNvPr id="11" name="object 11"/>
          <p:cNvSpPr/>
          <p:nvPr/>
        </p:nvSpPr>
        <p:spPr>
          <a:xfrm>
            <a:off x="3654135" y="1844676"/>
            <a:ext cx="6910070" cy="3942715"/>
          </a:xfrm>
          <a:custGeom>
            <a:avLst/>
            <a:gdLst/>
            <a:ahLst/>
            <a:cxnLst/>
            <a:rect l="l" t="t" r="r" b="b"/>
            <a:pathLst>
              <a:path w="6910070" h="3942715">
                <a:moveTo>
                  <a:pt x="0" y="0"/>
                </a:moveTo>
                <a:lnTo>
                  <a:pt x="6909955" y="0"/>
                </a:lnTo>
                <a:lnTo>
                  <a:pt x="6909955" y="3942668"/>
                </a:lnTo>
                <a:lnTo>
                  <a:pt x="0" y="3942668"/>
                </a:lnTo>
                <a:lnTo>
                  <a:pt x="0" y="0"/>
                </a:lnTo>
                <a:close/>
              </a:path>
            </a:pathLst>
          </a:custGeom>
          <a:ln w="25400">
            <a:solidFill>
              <a:srgbClr val="89A4A7"/>
            </a:solidFill>
          </a:ln>
        </p:spPr>
        <p:txBody>
          <a:bodyPr wrap="square" lIns="0" tIns="0" rIns="0" bIns="0" rtlCol="0"/>
          <a:lstStyle/>
          <a:p>
            <a:endParaRPr/>
          </a:p>
        </p:txBody>
      </p:sp>
      <p:sp>
        <p:nvSpPr>
          <p:cNvPr id="12" name="object 12"/>
          <p:cNvSpPr txBox="1"/>
          <p:nvPr/>
        </p:nvSpPr>
        <p:spPr>
          <a:xfrm>
            <a:off x="3732876" y="2145284"/>
            <a:ext cx="6751955" cy="3308350"/>
          </a:xfrm>
          <a:prstGeom prst="rect">
            <a:avLst/>
          </a:prstGeom>
        </p:spPr>
        <p:txBody>
          <a:bodyPr vert="horz" wrap="square" lIns="0" tIns="13335" rIns="0" bIns="0" rtlCol="0">
            <a:spAutoFit/>
          </a:bodyPr>
          <a:lstStyle/>
          <a:p>
            <a:pPr marL="12700" marR="5080" algn="just">
              <a:lnSpc>
                <a:spcPct val="99700"/>
              </a:lnSpc>
              <a:spcBef>
                <a:spcPts val="105"/>
              </a:spcBef>
            </a:pPr>
            <a:r>
              <a:rPr spc="-5" dirty="0">
                <a:latin typeface="Calibri"/>
                <a:cs typeface="Calibri"/>
              </a:rPr>
              <a:t>«</a:t>
            </a:r>
            <a:r>
              <a:rPr i="1" spc="-5" dirty="0">
                <a:latin typeface="Calibri"/>
                <a:cs typeface="Calibri"/>
              </a:rPr>
              <a:t>Il Consiglio nazionale dei </a:t>
            </a:r>
            <a:r>
              <a:rPr i="1" spc="-10" dirty="0">
                <a:latin typeface="Calibri"/>
                <a:cs typeface="Calibri"/>
              </a:rPr>
              <a:t>dottori </a:t>
            </a:r>
            <a:r>
              <a:rPr i="1" spc="-5" dirty="0">
                <a:latin typeface="Calibri"/>
                <a:cs typeface="Calibri"/>
              </a:rPr>
              <a:t>commercialisti </a:t>
            </a:r>
            <a:r>
              <a:rPr i="1" dirty="0">
                <a:latin typeface="Calibri"/>
                <a:cs typeface="Calibri"/>
              </a:rPr>
              <a:t>ed </a:t>
            </a:r>
            <a:r>
              <a:rPr i="1" spc="-5" dirty="0">
                <a:latin typeface="Calibri"/>
                <a:cs typeface="Calibri"/>
              </a:rPr>
              <a:t>esperti </a:t>
            </a:r>
            <a:r>
              <a:rPr i="1" spc="-10" dirty="0">
                <a:latin typeface="Calibri"/>
                <a:cs typeface="Calibri"/>
              </a:rPr>
              <a:t>contabili,  tenuto </a:t>
            </a:r>
            <a:r>
              <a:rPr i="1" spc="-15" dirty="0">
                <a:latin typeface="Calibri"/>
                <a:cs typeface="Calibri"/>
              </a:rPr>
              <a:t>conto </a:t>
            </a:r>
            <a:r>
              <a:rPr i="1" spc="-5" dirty="0">
                <a:latin typeface="Calibri"/>
                <a:cs typeface="Calibri"/>
              </a:rPr>
              <a:t>delle migliori prassi nazionali </a:t>
            </a:r>
            <a:r>
              <a:rPr i="1" dirty="0">
                <a:latin typeface="Calibri"/>
                <a:cs typeface="Calibri"/>
              </a:rPr>
              <a:t>ed </a:t>
            </a:r>
            <a:r>
              <a:rPr i="1" spc="-5" dirty="0">
                <a:latin typeface="Calibri"/>
                <a:cs typeface="Calibri"/>
              </a:rPr>
              <a:t>internazionali, elabora con  </a:t>
            </a:r>
            <a:r>
              <a:rPr i="1" spc="-10" dirty="0">
                <a:latin typeface="Calibri"/>
                <a:cs typeface="Calibri"/>
              </a:rPr>
              <a:t>cadenza </a:t>
            </a:r>
            <a:r>
              <a:rPr i="1" spc="-5" dirty="0">
                <a:latin typeface="Calibri"/>
                <a:cs typeface="Calibri"/>
              </a:rPr>
              <a:t>almeno triennale, in </a:t>
            </a:r>
            <a:r>
              <a:rPr i="1" spc="-10" dirty="0">
                <a:latin typeface="Calibri"/>
                <a:cs typeface="Calibri"/>
              </a:rPr>
              <a:t>riferimento </a:t>
            </a:r>
            <a:r>
              <a:rPr i="1" spc="-5" dirty="0">
                <a:latin typeface="Calibri"/>
                <a:cs typeface="Calibri"/>
              </a:rPr>
              <a:t>ad ogni tipologia di </a:t>
            </a:r>
            <a:r>
              <a:rPr i="1" spc="-10" dirty="0">
                <a:latin typeface="Calibri"/>
                <a:cs typeface="Calibri"/>
              </a:rPr>
              <a:t>attività  </a:t>
            </a:r>
            <a:r>
              <a:rPr i="1" spc="-5" dirty="0">
                <a:latin typeface="Calibri"/>
                <a:cs typeface="Calibri"/>
              </a:rPr>
              <a:t>economica secondo le classificazioni </a:t>
            </a:r>
            <a:r>
              <a:rPr i="1" spc="-60" dirty="0">
                <a:latin typeface="Calibri"/>
                <a:cs typeface="Calibri"/>
              </a:rPr>
              <a:t>I.S.T.A.T., </a:t>
            </a:r>
            <a:r>
              <a:rPr i="1" spc="-5" dirty="0">
                <a:latin typeface="Calibri"/>
                <a:cs typeface="Calibri"/>
              </a:rPr>
              <a:t>gli indici di cui al comma </a:t>
            </a:r>
            <a:r>
              <a:rPr i="1" dirty="0">
                <a:latin typeface="Calibri"/>
                <a:cs typeface="Calibri"/>
              </a:rPr>
              <a:t>1  </a:t>
            </a:r>
            <a:r>
              <a:rPr i="1" spc="-5" dirty="0">
                <a:latin typeface="Calibri"/>
                <a:cs typeface="Calibri"/>
              </a:rPr>
              <a:t>che, </a:t>
            </a:r>
            <a:r>
              <a:rPr i="1" spc="-10" dirty="0">
                <a:latin typeface="Calibri"/>
                <a:cs typeface="Calibri"/>
              </a:rPr>
              <a:t>valutati unitariamente, </a:t>
            </a:r>
            <a:r>
              <a:rPr i="1" spc="-5" dirty="0">
                <a:latin typeface="Calibri"/>
                <a:cs typeface="Calibri"/>
              </a:rPr>
              <a:t>fanno </a:t>
            </a:r>
            <a:r>
              <a:rPr i="1" spc="-10" dirty="0">
                <a:latin typeface="Calibri"/>
                <a:cs typeface="Calibri"/>
              </a:rPr>
              <a:t>ragionevolmente </a:t>
            </a:r>
            <a:r>
              <a:rPr i="1" spc="-5" dirty="0">
                <a:latin typeface="Calibri"/>
                <a:cs typeface="Calibri"/>
              </a:rPr>
              <a:t>presumere la  </a:t>
            </a:r>
            <a:r>
              <a:rPr i="1" spc="-15" dirty="0">
                <a:latin typeface="Calibri"/>
                <a:cs typeface="Calibri"/>
              </a:rPr>
              <a:t>sussistenza </a:t>
            </a:r>
            <a:r>
              <a:rPr i="1" spc="-5" dirty="0">
                <a:latin typeface="Calibri"/>
                <a:cs typeface="Calibri"/>
              </a:rPr>
              <a:t>di uno </a:t>
            </a:r>
            <a:r>
              <a:rPr i="1" spc="-20" dirty="0">
                <a:latin typeface="Calibri"/>
                <a:cs typeface="Calibri"/>
              </a:rPr>
              <a:t>stato </a:t>
            </a:r>
            <a:r>
              <a:rPr i="1" spc="-5" dirty="0">
                <a:latin typeface="Calibri"/>
                <a:cs typeface="Calibri"/>
              </a:rPr>
              <a:t>di crisi d’impresa. Il Consiglio nazionale dei  </a:t>
            </a:r>
            <a:r>
              <a:rPr i="1" spc="-10" dirty="0">
                <a:latin typeface="Calibri"/>
                <a:cs typeface="Calibri"/>
              </a:rPr>
              <a:t>dottori </a:t>
            </a:r>
            <a:r>
              <a:rPr i="1" spc="-5" dirty="0">
                <a:latin typeface="Calibri"/>
                <a:cs typeface="Calibri"/>
              </a:rPr>
              <a:t>commercialisti </a:t>
            </a:r>
            <a:r>
              <a:rPr i="1" dirty="0">
                <a:latin typeface="Calibri"/>
                <a:cs typeface="Calibri"/>
              </a:rPr>
              <a:t>ed </a:t>
            </a:r>
            <a:r>
              <a:rPr i="1" spc="-5" dirty="0">
                <a:latin typeface="Calibri"/>
                <a:cs typeface="Calibri"/>
              </a:rPr>
              <a:t>esperti </a:t>
            </a:r>
            <a:r>
              <a:rPr i="1" spc="-10" dirty="0">
                <a:latin typeface="Calibri"/>
                <a:cs typeface="Calibri"/>
              </a:rPr>
              <a:t>contabili </a:t>
            </a:r>
            <a:r>
              <a:rPr i="1" spc="-5" dirty="0">
                <a:latin typeface="Calibri"/>
                <a:cs typeface="Calibri"/>
              </a:rPr>
              <a:t>elabora indici specifici con  </a:t>
            </a:r>
            <a:r>
              <a:rPr i="1" spc="-10" dirty="0">
                <a:latin typeface="Calibri"/>
                <a:cs typeface="Calibri"/>
              </a:rPr>
              <a:t>riferimento </a:t>
            </a:r>
            <a:r>
              <a:rPr i="1" spc="-5" dirty="0">
                <a:latin typeface="Calibri"/>
                <a:cs typeface="Calibri"/>
              </a:rPr>
              <a:t>alle </a:t>
            </a:r>
            <a:r>
              <a:rPr i="1" spc="-20" dirty="0">
                <a:latin typeface="Calibri"/>
                <a:cs typeface="Calibri"/>
              </a:rPr>
              <a:t>start-up </a:t>
            </a:r>
            <a:r>
              <a:rPr i="1" spc="-5" dirty="0">
                <a:latin typeface="Calibri"/>
                <a:cs typeface="Calibri"/>
              </a:rPr>
              <a:t>innovative di cui al </a:t>
            </a:r>
            <a:r>
              <a:rPr i="1" spc="-10" dirty="0">
                <a:latin typeface="Calibri"/>
                <a:cs typeface="Calibri"/>
              </a:rPr>
              <a:t>decreto </a:t>
            </a:r>
            <a:r>
              <a:rPr i="1" dirty="0">
                <a:latin typeface="Calibri"/>
                <a:cs typeface="Calibri"/>
              </a:rPr>
              <a:t>– </a:t>
            </a:r>
            <a:r>
              <a:rPr i="1" spc="-5" dirty="0">
                <a:latin typeface="Calibri"/>
                <a:cs typeface="Calibri"/>
              </a:rPr>
              <a:t>legge </a:t>
            </a:r>
            <a:r>
              <a:rPr i="1" dirty="0">
                <a:latin typeface="Calibri"/>
                <a:cs typeface="Calibri"/>
              </a:rPr>
              <a:t>24 </a:t>
            </a:r>
            <a:r>
              <a:rPr i="1" spc="-5" dirty="0">
                <a:latin typeface="Calibri"/>
                <a:cs typeface="Calibri"/>
              </a:rPr>
              <a:t>gennaio  T4 n. </a:t>
            </a:r>
            <a:r>
              <a:rPr i="1" dirty="0">
                <a:latin typeface="Calibri"/>
                <a:cs typeface="Calibri"/>
              </a:rPr>
              <a:t>3, </a:t>
            </a:r>
            <a:r>
              <a:rPr i="1" spc="-15" dirty="0">
                <a:latin typeface="Calibri"/>
                <a:cs typeface="Calibri"/>
              </a:rPr>
              <a:t>convertito, </a:t>
            </a:r>
            <a:r>
              <a:rPr i="1" spc="-5" dirty="0">
                <a:latin typeface="Calibri"/>
                <a:cs typeface="Calibri"/>
              </a:rPr>
              <a:t>con modificazioni, dalla legge </a:t>
            </a:r>
            <a:r>
              <a:rPr i="1" dirty="0">
                <a:latin typeface="Calibri"/>
                <a:cs typeface="Calibri"/>
              </a:rPr>
              <a:t>24 </a:t>
            </a:r>
            <a:r>
              <a:rPr i="1" spc="-10" dirty="0">
                <a:latin typeface="Calibri"/>
                <a:cs typeface="Calibri"/>
              </a:rPr>
              <a:t>marzo </a:t>
            </a:r>
            <a:r>
              <a:rPr i="1" spc="-5" dirty="0">
                <a:latin typeface="Calibri"/>
                <a:cs typeface="Calibri"/>
              </a:rPr>
              <a:t>T4, n. </a:t>
            </a:r>
            <a:r>
              <a:rPr i="1" dirty="0">
                <a:latin typeface="Calibri"/>
                <a:cs typeface="Calibri"/>
              </a:rPr>
              <a:t>33, </a:t>
            </a:r>
            <a:r>
              <a:rPr i="1" spc="-5" dirty="0">
                <a:latin typeface="Calibri"/>
                <a:cs typeface="Calibri"/>
              </a:rPr>
              <a:t>alle  </a:t>
            </a:r>
            <a:r>
              <a:rPr i="1" spc="-10" dirty="0">
                <a:latin typeface="Calibri"/>
                <a:cs typeface="Calibri"/>
              </a:rPr>
              <a:t>società </a:t>
            </a:r>
            <a:r>
              <a:rPr i="1" spc="-5" dirty="0">
                <a:latin typeface="Calibri"/>
                <a:cs typeface="Calibri"/>
              </a:rPr>
              <a:t>in liquidazione, alle imprese </a:t>
            </a:r>
            <a:r>
              <a:rPr i="1" spc="-10" dirty="0">
                <a:latin typeface="Calibri"/>
                <a:cs typeface="Calibri"/>
              </a:rPr>
              <a:t>costituite </a:t>
            </a:r>
            <a:r>
              <a:rPr i="1" spc="-5" dirty="0">
                <a:latin typeface="Calibri"/>
                <a:cs typeface="Calibri"/>
              </a:rPr>
              <a:t>da meno di due anni. </a:t>
            </a:r>
            <a:r>
              <a:rPr i="1" dirty="0">
                <a:latin typeface="Calibri"/>
                <a:cs typeface="Calibri"/>
              </a:rPr>
              <a:t>Gli  </a:t>
            </a:r>
            <a:r>
              <a:rPr i="1" spc="-5" dirty="0">
                <a:latin typeface="Calibri"/>
                <a:cs typeface="Calibri"/>
              </a:rPr>
              <a:t>indici elaborati sono </a:t>
            </a:r>
            <a:r>
              <a:rPr i="1" spc="-10" dirty="0">
                <a:latin typeface="Calibri"/>
                <a:cs typeface="Calibri"/>
              </a:rPr>
              <a:t>approvati </a:t>
            </a:r>
            <a:r>
              <a:rPr i="1" spc="-5" dirty="0">
                <a:latin typeface="Calibri"/>
                <a:cs typeface="Calibri"/>
              </a:rPr>
              <a:t>con </a:t>
            </a:r>
            <a:r>
              <a:rPr i="1" spc="-10" dirty="0">
                <a:latin typeface="Calibri"/>
                <a:cs typeface="Calibri"/>
              </a:rPr>
              <a:t>decreto </a:t>
            </a:r>
            <a:r>
              <a:rPr i="1" spc="-5" dirty="0">
                <a:latin typeface="Calibri"/>
                <a:cs typeface="Calibri"/>
              </a:rPr>
              <a:t>del </a:t>
            </a:r>
            <a:r>
              <a:rPr i="1" spc="-10" dirty="0">
                <a:latin typeface="Calibri"/>
                <a:cs typeface="Calibri"/>
              </a:rPr>
              <a:t>Ministero </a:t>
            </a:r>
            <a:r>
              <a:rPr i="1" spc="-5" dirty="0">
                <a:latin typeface="Calibri"/>
                <a:cs typeface="Calibri"/>
              </a:rPr>
              <a:t>dello </a:t>
            </a:r>
            <a:r>
              <a:rPr i="1" spc="-10" dirty="0">
                <a:latin typeface="Calibri"/>
                <a:cs typeface="Calibri"/>
              </a:rPr>
              <a:t>Sviluppo  </a:t>
            </a:r>
            <a:r>
              <a:rPr i="1" spc="-5" dirty="0">
                <a:latin typeface="Calibri"/>
                <a:cs typeface="Calibri"/>
              </a:rPr>
              <a:t>economico</a:t>
            </a:r>
            <a:r>
              <a:rPr spc="-5" dirty="0">
                <a:latin typeface="Calibri"/>
                <a:cs typeface="Calibri"/>
              </a:rPr>
              <a:t>»</a:t>
            </a:r>
            <a:endParaRPr>
              <a:latin typeface="Calibri"/>
              <a:cs typeface="Calibri"/>
            </a:endParaRPr>
          </a:p>
        </p:txBody>
      </p:sp>
      <p:sp>
        <p:nvSpPr>
          <p:cNvPr id="14" name="object 4"/>
          <p:cNvSpPr txBox="1">
            <a:spLocks/>
          </p:cNvSpPr>
          <p:nvPr/>
        </p:nvSpPr>
        <p:spPr>
          <a:xfrm>
            <a:off x="1752601" y="152401"/>
            <a:ext cx="3806825" cy="390525"/>
          </a:xfrm>
          <a:prstGeom prst="rect">
            <a:avLst/>
          </a:prstGeom>
        </p:spPr>
        <p:txBody>
          <a:bodyPr vert="horz" wrap="square" lIns="0" tIns="12700" rIns="0" bIns="0" rtlCol="0">
            <a:spAutoFit/>
          </a:bodyPr>
          <a:lstStyle/>
          <a:p>
            <a:pPr marL="12700" eaLnBrk="0" fontAlgn="base" hangingPunct="0">
              <a:spcBef>
                <a:spcPts val="100"/>
              </a:spcBef>
              <a:spcAft>
                <a:spcPct val="0"/>
              </a:spcAft>
              <a:defRPr/>
            </a:pPr>
            <a:r>
              <a:rPr lang="it-IT" sz="2400" spc="-40">
                <a:solidFill>
                  <a:srgbClr val="FFFF00"/>
                </a:solidFill>
                <a:latin typeface="+mj-lt"/>
                <a:ea typeface="+mj-ea"/>
                <a:cs typeface="+mj-cs"/>
              </a:rPr>
              <a:t>L’articolo </a:t>
            </a:r>
            <a:r>
              <a:rPr lang="it-IT" sz="2400" spc="-5">
                <a:solidFill>
                  <a:srgbClr val="FFFF00"/>
                </a:solidFill>
                <a:latin typeface="+mj-lt"/>
                <a:ea typeface="+mj-ea"/>
                <a:cs typeface="+mj-cs"/>
              </a:rPr>
              <a:t>13 </a:t>
            </a:r>
            <a:r>
              <a:rPr lang="it-IT" sz="2400">
                <a:solidFill>
                  <a:srgbClr val="FFFF00"/>
                </a:solidFill>
                <a:latin typeface="+mj-lt"/>
                <a:ea typeface="+mj-ea"/>
                <a:cs typeface="+mj-cs"/>
              </a:rPr>
              <a:t>del </a:t>
            </a:r>
            <a:r>
              <a:rPr lang="it-IT" sz="2400" spc="-10">
                <a:solidFill>
                  <a:srgbClr val="FFFF00"/>
                </a:solidFill>
                <a:latin typeface="+mj-lt"/>
                <a:ea typeface="+mj-ea"/>
                <a:cs typeface="+mj-cs"/>
              </a:rPr>
              <a:t>Nuovo</a:t>
            </a:r>
            <a:r>
              <a:rPr lang="it-IT" sz="2400" spc="-35">
                <a:solidFill>
                  <a:srgbClr val="FFFF00"/>
                </a:solidFill>
                <a:latin typeface="+mj-lt"/>
                <a:ea typeface="+mj-ea"/>
                <a:cs typeface="+mj-cs"/>
              </a:rPr>
              <a:t> </a:t>
            </a:r>
            <a:r>
              <a:rPr lang="it-IT" sz="2400" spc="-5">
                <a:solidFill>
                  <a:srgbClr val="FFFF00"/>
                </a:solidFill>
                <a:latin typeface="+mj-lt"/>
                <a:ea typeface="+mj-ea"/>
                <a:cs typeface="+mj-cs"/>
              </a:rPr>
              <a:t>Codice</a:t>
            </a:r>
            <a:endParaRPr lang="it-IT" sz="2400" dirty="0">
              <a:solidFill>
                <a:srgbClr val="FFFF00"/>
              </a:solidFill>
              <a:latin typeface="+mj-lt"/>
              <a:ea typeface="+mj-ea"/>
              <a:cs typeface="+mj-cs"/>
            </a:endParaRPr>
          </a:p>
        </p:txBody>
      </p:sp>
    </p:spTree>
    <p:extLst>
      <p:ext uri="{BB962C8B-B14F-4D97-AF65-F5344CB8AC3E}">
        <p14:creationId xmlns:p14="http://schemas.microsoft.com/office/powerpoint/2010/main" val="25761972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89137" y="1248156"/>
            <a:ext cx="8211820" cy="513080"/>
          </a:xfrm>
          <a:prstGeom prst="rect">
            <a:avLst/>
          </a:prstGeom>
        </p:spPr>
        <p:txBody>
          <a:bodyPr vert="horz" wrap="square" lIns="0" tIns="12700" rIns="0" bIns="0" rtlCol="0">
            <a:spAutoFit/>
          </a:bodyPr>
          <a:lstStyle/>
          <a:p>
            <a:pPr marL="12700">
              <a:spcBef>
                <a:spcPts val="100"/>
              </a:spcBef>
            </a:pPr>
            <a:r>
              <a:rPr sz="3200" b="1" dirty="0">
                <a:latin typeface="Calibri"/>
                <a:cs typeface="Calibri"/>
              </a:rPr>
              <a:t>COMMA 2: </a:t>
            </a:r>
            <a:r>
              <a:rPr sz="3200" b="1" spc="-5" dirty="0">
                <a:latin typeface="Calibri"/>
                <a:cs typeface="Calibri"/>
              </a:rPr>
              <a:t>INDICATORI ELABORATI DAL</a:t>
            </a:r>
            <a:r>
              <a:rPr sz="3200" b="1" spc="-55" dirty="0">
                <a:latin typeface="Calibri"/>
                <a:cs typeface="Calibri"/>
              </a:rPr>
              <a:t> </a:t>
            </a:r>
            <a:r>
              <a:rPr sz="3200" b="1" dirty="0">
                <a:latin typeface="Calibri"/>
                <a:cs typeface="Calibri"/>
              </a:rPr>
              <a:t>CNDCEC</a:t>
            </a:r>
            <a:endParaRPr sz="3200">
              <a:latin typeface="Calibri"/>
              <a:cs typeface="Calibri"/>
            </a:endParaRPr>
          </a:p>
        </p:txBody>
      </p:sp>
      <p:sp>
        <p:nvSpPr>
          <p:cNvPr id="3" name="object 3"/>
          <p:cNvSpPr/>
          <p:nvPr/>
        </p:nvSpPr>
        <p:spPr>
          <a:xfrm>
            <a:off x="1810512" y="2365248"/>
            <a:ext cx="774191" cy="597408"/>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2217663" y="2462276"/>
            <a:ext cx="141605" cy="299720"/>
          </a:xfrm>
          <a:prstGeom prst="rect">
            <a:avLst/>
          </a:prstGeom>
        </p:spPr>
        <p:txBody>
          <a:bodyPr vert="horz" wrap="square" lIns="0" tIns="12700" rIns="0" bIns="0" rtlCol="0">
            <a:spAutoFit/>
          </a:bodyPr>
          <a:lstStyle/>
          <a:p>
            <a:pPr marL="12700">
              <a:spcBef>
                <a:spcPts val="100"/>
              </a:spcBef>
            </a:pPr>
            <a:r>
              <a:rPr b="1" dirty="0">
                <a:latin typeface="Calibri"/>
                <a:cs typeface="Calibri"/>
              </a:rPr>
              <a:t>1</a:t>
            </a:r>
            <a:endParaRPr>
              <a:latin typeface="Calibri"/>
              <a:cs typeface="Calibri"/>
            </a:endParaRPr>
          </a:p>
        </p:txBody>
      </p:sp>
      <p:sp>
        <p:nvSpPr>
          <p:cNvPr id="5" name="object 5"/>
          <p:cNvSpPr/>
          <p:nvPr/>
        </p:nvSpPr>
        <p:spPr>
          <a:xfrm>
            <a:off x="2368296" y="2170177"/>
            <a:ext cx="7839456" cy="987551"/>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2856953" y="2296667"/>
            <a:ext cx="7094220" cy="635000"/>
          </a:xfrm>
          <a:prstGeom prst="rect">
            <a:avLst/>
          </a:prstGeom>
        </p:spPr>
        <p:txBody>
          <a:bodyPr vert="horz" wrap="square" lIns="0" tIns="12700" rIns="0" bIns="0" rtlCol="0">
            <a:spAutoFit/>
          </a:bodyPr>
          <a:lstStyle/>
          <a:p>
            <a:pPr marL="12700" marR="5080">
              <a:spcBef>
                <a:spcPts val="100"/>
              </a:spcBef>
            </a:pPr>
            <a:r>
              <a:rPr sz="2000" b="1" dirty="0">
                <a:latin typeface="Calibri"/>
                <a:cs typeface="Calibri"/>
              </a:rPr>
              <a:t>IL </a:t>
            </a:r>
            <a:r>
              <a:rPr sz="2000" b="1" spc="-10" dirty="0">
                <a:latin typeface="Calibri"/>
                <a:cs typeface="Calibri"/>
              </a:rPr>
              <a:t>CNDCEC DOVRÀ CONFORMARSI AGLI </a:t>
            </a:r>
            <a:r>
              <a:rPr sz="2000" b="1" dirty="0">
                <a:latin typeface="Calibri"/>
                <a:cs typeface="Calibri"/>
              </a:rPr>
              <a:t>INDICI </a:t>
            </a:r>
            <a:r>
              <a:rPr sz="2000" b="1" spc="-15" dirty="0">
                <a:latin typeface="Calibri"/>
                <a:cs typeface="Calibri"/>
              </a:rPr>
              <a:t>SIGNIFICATIVI </a:t>
            </a:r>
            <a:r>
              <a:rPr sz="2000" b="1" dirty="0">
                <a:latin typeface="Calibri"/>
                <a:cs typeface="Calibri"/>
              </a:rPr>
              <a:t>DI </a:t>
            </a:r>
            <a:r>
              <a:rPr sz="2000" b="1" spc="-5" dirty="0">
                <a:latin typeface="Calibri"/>
                <a:cs typeface="Calibri"/>
              </a:rPr>
              <a:t>CUI  </a:t>
            </a:r>
            <a:r>
              <a:rPr sz="2000" b="1" dirty="0">
                <a:latin typeface="Calibri"/>
                <a:cs typeface="Calibri"/>
              </a:rPr>
              <a:t>AL </a:t>
            </a:r>
            <a:r>
              <a:rPr sz="2000" b="1" spc="-5" dirty="0">
                <a:latin typeface="Calibri"/>
                <a:cs typeface="Calibri"/>
              </a:rPr>
              <a:t>COMMA</a:t>
            </a:r>
            <a:r>
              <a:rPr sz="2000" b="1" spc="-10" dirty="0">
                <a:latin typeface="Calibri"/>
                <a:cs typeface="Calibri"/>
              </a:rPr>
              <a:t> </a:t>
            </a:r>
            <a:r>
              <a:rPr sz="2000" b="1" spc="-5" dirty="0">
                <a:latin typeface="Calibri"/>
                <a:cs typeface="Calibri"/>
              </a:rPr>
              <a:t>1.</a:t>
            </a:r>
            <a:endParaRPr sz="2000">
              <a:latin typeface="Calibri"/>
              <a:cs typeface="Calibri"/>
            </a:endParaRPr>
          </a:p>
        </p:txBody>
      </p:sp>
      <p:sp>
        <p:nvSpPr>
          <p:cNvPr id="7" name="object 7"/>
          <p:cNvSpPr/>
          <p:nvPr/>
        </p:nvSpPr>
        <p:spPr>
          <a:xfrm>
            <a:off x="2179319" y="3660648"/>
            <a:ext cx="8055864" cy="1575815"/>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2883640" y="3774948"/>
            <a:ext cx="7183755" cy="1244600"/>
          </a:xfrm>
          <a:prstGeom prst="rect">
            <a:avLst/>
          </a:prstGeom>
        </p:spPr>
        <p:txBody>
          <a:bodyPr vert="horz" wrap="square" lIns="0" tIns="12700" rIns="0" bIns="0" rtlCol="0">
            <a:spAutoFit/>
          </a:bodyPr>
          <a:lstStyle/>
          <a:p>
            <a:pPr marL="12700" marR="5080">
              <a:spcBef>
                <a:spcPts val="100"/>
              </a:spcBef>
            </a:pPr>
            <a:r>
              <a:rPr sz="2000" b="1" dirty="0">
                <a:latin typeface="Calibri"/>
                <a:cs typeface="Calibri"/>
              </a:rPr>
              <a:t>IL </a:t>
            </a:r>
            <a:r>
              <a:rPr sz="2000" b="1" spc="-10" dirty="0">
                <a:latin typeface="Calibri"/>
                <a:cs typeface="Calibri"/>
              </a:rPr>
              <a:t>CNDCEC DOVRÀ </a:t>
            </a:r>
            <a:r>
              <a:rPr sz="2000" b="1" spc="-5" dirty="0">
                <a:latin typeface="Calibri"/>
                <a:cs typeface="Calibri"/>
              </a:rPr>
              <a:t>ELABORARE, </a:t>
            </a:r>
            <a:r>
              <a:rPr sz="2000" b="1" spc="-10" dirty="0">
                <a:latin typeface="Calibri"/>
                <a:cs typeface="Calibri"/>
              </a:rPr>
              <a:t>CON CADENZA </a:t>
            </a:r>
            <a:r>
              <a:rPr sz="2000" b="1" spc="-5" dirty="0">
                <a:latin typeface="Calibri"/>
                <a:cs typeface="Calibri"/>
              </a:rPr>
              <a:t>ALMENO TRIENNALE  </a:t>
            </a:r>
            <a:r>
              <a:rPr sz="2000" b="1" dirty="0">
                <a:latin typeface="Calibri"/>
                <a:cs typeface="Calibri"/>
              </a:rPr>
              <a:t>E </a:t>
            </a:r>
            <a:r>
              <a:rPr sz="2000" b="1" spc="-5" dirty="0">
                <a:latin typeface="Calibri"/>
                <a:cs typeface="Calibri"/>
              </a:rPr>
              <a:t>PER OGNI CODICE </a:t>
            </a:r>
            <a:r>
              <a:rPr sz="2000" b="1" spc="-45" dirty="0">
                <a:latin typeface="Calibri"/>
                <a:cs typeface="Calibri"/>
              </a:rPr>
              <a:t>ATECO, </a:t>
            </a:r>
            <a:r>
              <a:rPr sz="2000" b="1" dirty="0">
                <a:latin typeface="Calibri"/>
                <a:cs typeface="Calibri"/>
              </a:rPr>
              <a:t>GLI </a:t>
            </a:r>
            <a:r>
              <a:rPr sz="2000" b="1" spc="-5" dirty="0">
                <a:latin typeface="Calibri"/>
                <a:cs typeface="Calibri"/>
              </a:rPr>
              <a:t>INDICI CHE, </a:t>
            </a:r>
            <a:r>
              <a:rPr sz="2000" b="1" spc="-65" dirty="0">
                <a:latin typeface="Calibri"/>
                <a:cs typeface="Calibri"/>
              </a:rPr>
              <a:t>VALUTATI  </a:t>
            </a:r>
            <a:r>
              <a:rPr sz="2000" b="1" spc="-20" dirty="0">
                <a:latin typeface="Calibri"/>
                <a:cs typeface="Calibri"/>
              </a:rPr>
              <a:t>UNITARIAMENTE </a:t>
            </a:r>
            <a:r>
              <a:rPr sz="2000" b="1" spc="-30" dirty="0">
                <a:latin typeface="Calibri"/>
                <a:cs typeface="Calibri"/>
              </a:rPr>
              <a:t>FANNO </a:t>
            </a:r>
            <a:r>
              <a:rPr sz="2000" b="1" spc="-5" dirty="0">
                <a:latin typeface="Calibri"/>
                <a:cs typeface="Calibri"/>
              </a:rPr>
              <a:t>PRESUMERE </a:t>
            </a:r>
            <a:r>
              <a:rPr sz="2000" b="1" dirty="0">
                <a:latin typeface="Calibri"/>
                <a:cs typeface="Calibri"/>
              </a:rPr>
              <a:t>LA </a:t>
            </a:r>
            <a:r>
              <a:rPr sz="2000" b="1" spc="-10" dirty="0">
                <a:latin typeface="Calibri"/>
                <a:cs typeface="Calibri"/>
              </a:rPr>
              <a:t>SUSSISTENZA </a:t>
            </a:r>
            <a:r>
              <a:rPr sz="2000" b="1" dirty="0">
                <a:latin typeface="Calibri"/>
                <a:cs typeface="Calibri"/>
              </a:rPr>
              <a:t>DI </a:t>
            </a:r>
            <a:r>
              <a:rPr sz="2000" b="1" spc="-10" dirty="0">
                <a:latin typeface="Calibri"/>
                <a:cs typeface="Calibri"/>
              </a:rPr>
              <a:t>UNA </a:t>
            </a:r>
            <a:r>
              <a:rPr sz="2000" b="1" dirty="0">
                <a:latin typeface="Calibri"/>
                <a:cs typeface="Calibri"/>
              </a:rPr>
              <a:t>CRISI  </a:t>
            </a:r>
            <a:r>
              <a:rPr sz="2000" b="1" spc="-5" dirty="0">
                <a:latin typeface="Calibri"/>
                <a:cs typeface="Calibri"/>
              </a:rPr>
              <a:t>FINO </a:t>
            </a:r>
            <a:r>
              <a:rPr sz="2000" b="1" spc="-15" dirty="0">
                <a:latin typeface="Calibri"/>
                <a:cs typeface="Calibri"/>
              </a:rPr>
              <a:t>ALL’ELABORAZIONE </a:t>
            </a:r>
            <a:r>
              <a:rPr sz="2000" b="1" spc="-5" dirty="0">
                <a:latin typeface="Calibri"/>
                <a:cs typeface="Calibri"/>
              </a:rPr>
              <a:t>DELLE </a:t>
            </a:r>
            <a:r>
              <a:rPr sz="2000" b="1" spc="-15" dirty="0">
                <a:latin typeface="Calibri"/>
                <a:cs typeface="Calibri"/>
              </a:rPr>
              <a:t>C.D. </a:t>
            </a:r>
            <a:r>
              <a:rPr sz="2000" b="1" dirty="0">
                <a:latin typeface="Calibri"/>
                <a:cs typeface="Calibri"/>
              </a:rPr>
              <a:t>«SOGLIE DI</a:t>
            </a:r>
            <a:r>
              <a:rPr sz="2000" b="1" spc="25" dirty="0">
                <a:latin typeface="Calibri"/>
                <a:cs typeface="Calibri"/>
              </a:rPr>
              <a:t> </a:t>
            </a:r>
            <a:r>
              <a:rPr sz="2000" b="1" spc="-25" dirty="0">
                <a:latin typeface="Calibri"/>
                <a:cs typeface="Calibri"/>
              </a:rPr>
              <a:t>ALLERTA».</a:t>
            </a:r>
            <a:endParaRPr sz="2000">
              <a:latin typeface="Calibri"/>
              <a:cs typeface="Calibri"/>
            </a:endParaRPr>
          </a:p>
        </p:txBody>
      </p:sp>
      <p:sp>
        <p:nvSpPr>
          <p:cNvPr id="9" name="object 9"/>
          <p:cNvSpPr/>
          <p:nvPr/>
        </p:nvSpPr>
        <p:spPr>
          <a:xfrm>
            <a:off x="1810512" y="4133089"/>
            <a:ext cx="774191" cy="597407"/>
          </a:xfrm>
          <a:prstGeom prst="rect">
            <a:avLst/>
          </a:prstGeom>
          <a:blipFill>
            <a:blip r:embed="rId2" cstate="print"/>
            <a:stretch>
              <a:fillRect/>
            </a:stretch>
          </a:blipFill>
        </p:spPr>
        <p:txBody>
          <a:bodyPr wrap="square" lIns="0" tIns="0" rIns="0" bIns="0" rtlCol="0"/>
          <a:lstStyle/>
          <a:p>
            <a:endParaRPr/>
          </a:p>
        </p:txBody>
      </p:sp>
      <p:sp>
        <p:nvSpPr>
          <p:cNvPr id="10" name="object 10"/>
          <p:cNvSpPr txBox="1"/>
          <p:nvPr/>
        </p:nvSpPr>
        <p:spPr>
          <a:xfrm>
            <a:off x="2217663" y="4230116"/>
            <a:ext cx="141605" cy="299720"/>
          </a:xfrm>
          <a:prstGeom prst="rect">
            <a:avLst/>
          </a:prstGeom>
        </p:spPr>
        <p:txBody>
          <a:bodyPr vert="horz" wrap="square" lIns="0" tIns="12700" rIns="0" bIns="0" rtlCol="0">
            <a:spAutoFit/>
          </a:bodyPr>
          <a:lstStyle/>
          <a:p>
            <a:pPr marL="12700">
              <a:spcBef>
                <a:spcPts val="100"/>
              </a:spcBef>
            </a:pPr>
            <a:r>
              <a:rPr b="1" dirty="0">
                <a:latin typeface="Calibri"/>
                <a:cs typeface="Calibri"/>
              </a:rPr>
              <a:t>2</a:t>
            </a:r>
            <a:endParaRPr>
              <a:latin typeface="Calibri"/>
              <a:cs typeface="Calibri"/>
            </a:endParaRPr>
          </a:p>
        </p:txBody>
      </p:sp>
      <p:sp>
        <p:nvSpPr>
          <p:cNvPr id="12" name="object 4"/>
          <p:cNvSpPr txBox="1">
            <a:spLocks/>
          </p:cNvSpPr>
          <p:nvPr/>
        </p:nvSpPr>
        <p:spPr>
          <a:xfrm>
            <a:off x="1752601" y="152401"/>
            <a:ext cx="3806825" cy="390525"/>
          </a:xfrm>
          <a:prstGeom prst="rect">
            <a:avLst/>
          </a:prstGeom>
        </p:spPr>
        <p:txBody>
          <a:bodyPr vert="horz" wrap="square" lIns="0" tIns="12700" rIns="0" bIns="0" rtlCol="0">
            <a:spAutoFit/>
          </a:bodyPr>
          <a:lstStyle/>
          <a:p>
            <a:pPr marL="12700" eaLnBrk="0" fontAlgn="base" hangingPunct="0">
              <a:spcBef>
                <a:spcPts val="100"/>
              </a:spcBef>
              <a:spcAft>
                <a:spcPct val="0"/>
              </a:spcAft>
              <a:defRPr/>
            </a:pPr>
            <a:r>
              <a:rPr lang="it-IT" sz="2400" spc="-40">
                <a:solidFill>
                  <a:srgbClr val="FFFF00"/>
                </a:solidFill>
                <a:latin typeface="+mj-lt"/>
                <a:ea typeface="+mj-ea"/>
                <a:cs typeface="+mj-cs"/>
              </a:rPr>
              <a:t>L’articolo </a:t>
            </a:r>
            <a:r>
              <a:rPr lang="it-IT" sz="2400" spc="-5">
                <a:solidFill>
                  <a:srgbClr val="FFFF00"/>
                </a:solidFill>
                <a:latin typeface="+mj-lt"/>
                <a:ea typeface="+mj-ea"/>
                <a:cs typeface="+mj-cs"/>
              </a:rPr>
              <a:t>13 </a:t>
            </a:r>
            <a:r>
              <a:rPr lang="it-IT" sz="2400">
                <a:solidFill>
                  <a:srgbClr val="FFFF00"/>
                </a:solidFill>
                <a:latin typeface="+mj-lt"/>
                <a:ea typeface="+mj-ea"/>
                <a:cs typeface="+mj-cs"/>
              </a:rPr>
              <a:t>del </a:t>
            </a:r>
            <a:r>
              <a:rPr lang="it-IT" sz="2400" spc="-10">
                <a:solidFill>
                  <a:srgbClr val="FFFF00"/>
                </a:solidFill>
                <a:latin typeface="+mj-lt"/>
                <a:ea typeface="+mj-ea"/>
                <a:cs typeface="+mj-cs"/>
              </a:rPr>
              <a:t>Nuovo</a:t>
            </a:r>
            <a:r>
              <a:rPr lang="it-IT" sz="2400" spc="-35">
                <a:solidFill>
                  <a:srgbClr val="FFFF00"/>
                </a:solidFill>
                <a:latin typeface="+mj-lt"/>
                <a:ea typeface="+mj-ea"/>
                <a:cs typeface="+mj-cs"/>
              </a:rPr>
              <a:t> </a:t>
            </a:r>
            <a:r>
              <a:rPr lang="it-IT" sz="2400" spc="-5">
                <a:solidFill>
                  <a:srgbClr val="FFFF00"/>
                </a:solidFill>
                <a:latin typeface="+mj-lt"/>
                <a:ea typeface="+mj-ea"/>
                <a:cs typeface="+mj-cs"/>
              </a:rPr>
              <a:t>Codice</a:t>
            </a:r>
            <a:endParaRPr lang="it-IT" sz="2400" dirty="0">
              <a:solidFill>
                <a:srgbClr val="FFFF00"/>
              </a:solidFill>
              <a:latin typeface="+mj-lt"/>
              <a:ea typeface="+mj-ea"/>
              <a:cs typeface="+mj-cs"/>
            </a:endParaRPr>
          </a:p>
        </p:txBody>
      </p:sp>
    </p:spTree>
    <p:extLst>
      <p:ext uri="{BB962C8B-B14F-4D97-AF65-F5344CB8AC3E}">
        <p14:creationId xmlns:p14="http://schemas.microsoft.com/office/powerpoint/2010/main" val="455415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1" y="775477"/>
            <a:ext cx="3276600" cy="5142335"/>
          </a:xfrm>
          <a:prstGeom prst="rect">
            <a:avLst/>
          </a:prstGeom>
        </p:spPr>
      </p:pic>
      <p:sp>
        <p:nvSpPr>
          <p:cNvPr id="6" name="CasellaDiTesto 5"/>
          <p:cNvSpPr txBox="1"/>
          <p:nvPr/>
        </p:nvSpPr>
        <p:spPr>
          <a:xfrm>
            <a:off x="6096000" y="990600"/>
            <a:ext cx="3833756" cy="670694"/>
          </a:xfrm>
          <a:prstGeom prst="rect">
            <a:avLst/>
          </a:prstGeom>
          <a:noFill/>
        </p:spPr>
        <p:txBody>
          <a:bodyPr wrap="square" lIns="87244" tIns="43622" rIns="87244" bIns="43622" rtlCol="0">
            <a:spAutoFit/>
          </a:bodyPr>
          <a:lstStyle/>
          <a:p>
            <a:r>
              <a:rPr lang="it-IT" sz="3800" b="1" u="sng" dirty="0"/>
              <a:t>MATT TAYLOR</a:t>
            </a:r>
            <a:endParaRPr lang="it-IT" sz="3800" b="1" u="sng" dirty="0"/>
          </a:p>
        </p:txBody>
      </p:sp>
      <p:sp>
        <p:nvSpPr>
          <p:cNvPr id="7" name="CasellaDiTesto 6"/>
          <p:cNvSpPr txBox="1"/>
          <p:nvPr/>
        </p:nvSpPr>
        <p:spPr>
          <a:xfrm>
            <a:off x="6384035" y="1844826"/>
            <a:ext cx="3744416" cy="1657756"/>
          </a:xfrm>
          <a:prstGeom prst="rect">
            <a:avLst/>
          </a:prstGeom>
          <a:noFill/>
        </p:spPr>
        <p:txBody>
          <a:bodyPr wrap="square" lIns="87244" tIns="43622" rIns="87244" bIns="43622" rtlCol="0">
            <a:spAutoFit/>
          </a:bodyPr>
          <a:lstStyle/>
          <a:p>
            <a:r>
              <a:rPr lang="it-IT" sz="3400" b="1" dirty="0"/>
              <a:t>La sostanza vincerà sulla forma... </a:t>
            </a:r>
          </a:p>
          <a:p>
            <a:r>
              <a:rPr lang="it-IT" sz="3400" b="1" dirty="0"/>
              <a:t>via LE CRAVATTE!</a:t>
            </a:r>
          </a:p>
        </p:txBody>
      </p:sp>
      <p:sp>
        <p:nvSpPr>
          <p:cNvPr id="8" name="Segnaposto numero diapositiva 7"/>
          <p:cNvSpPr>
            <a:spLocks noGrp="1"/>
          </p:cNvSpPr>
          <p:nvPr>
            <p:ph type="sldNum" sz="quarter" idx="12"/>
          </p:nvPr>
        </p:nvSpPr>
        <p:spPr/>
        <p:txBody>
          <a:bodyPr/>
          <a:lstStyle/>
          <a:p>
            <a:fld id="{B007B441-5312-499D-93C3-6E37886527FA}" type="slidenum">
              <a:rPr lang="it-IT" smtClean="0"/>
              <a:pPr/>
              <a:t>4</a:t>
            </a:fld>
            <a:endParaRPr lang="it-IT"/>
          </a:p>
        </p:txBody>
      </p:sp>
      <p:sp>
        <p:nvSpPr>
          <p:cNvPr id="9" name="Segnaposto piè di pagina 8"/>
          <p:cNvSpPr>
            <a:spLocks noGrp="1"/>
          </p:cNvSpPr>
          <p:nvPr>
            <p:ph type="ftr" sz="quarter" idx="11"/>
          </p:nvPr>
        </p:nvSpPr>
        <p:spPr/>
        <p:txBody>
          <a:bodyPr/>
          <a:lstStyle/>
          <a:p>
            <a:r>
              <a:rPr lang="it-IT" smtClean="0"/>
              <a:t>www.consulentiaziendaliditalia.it www.imprenditoreitaliano.it</a:t>
            </a:r>
            <a:endParaRPr lang="it-IT"/>
          </a:p>
        </p:txBody>
      </p:sp>
    </p:spTree>
    <p:extLst>
      <p:ext uri="{BB962C8B-B14F-4D97-AF65-F5344CB8AC3E}">
        <p14:creationId xmlns:p14="http://schemas.microsoft.com/office/powerpoint/2010/main" val="415209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89137" y="1217676"/>
            <a:ext cx="8211820" cy="513080"/>
          </a:xfrm>
          <a:prstGeom prst="rect">
            <a:avLst/>
          </a:prstGeom>
        </p:spPr>
        <p:txBody>
          <a:bodyPr vert="horz" wrap="square" lIns="0" tIns="12700" rIns="0" bIns="0" rtlCol="0">
            <a:spAutoFit/>
          </a:bodyPr>
          <a:lstStyle/>
          <a:p>
            <a:pPr marL="12700">
              <a:spcBef>
                <a:spcPts val="100"/>
              </a:spcBef>
            </a:pPr>
            <a:r>
              <a:rPr sz="3200" b="1" dirty="0">
                <a:latin typeface="Calibri"/>
                <a:cs typeface="Calibri"/>
              </a:rPr>
              <a:t>COMMA 2: </a:t>
            </a:r>
            <a:r>
              <a:rPr sz="3200" b="1" spc="-5" dirty="0">
                <a:latin typeface="Calibri"/>
                <a:cs typeface="Calibri"/>
              </a:rPr>
              <a:t>INDICATORI ELABORATI DAL</a:t>
            </a:r>
            <a:r>
              <a:rPr sz="3200" b="1" spc="-55" dirty="0">
                <a:latin typeface="Calibri"/>
                <a:cs typeface="Calibri"/>
              </a:rPr>
              <a:t> </a:t>
            </a:r>
            <a:r>
              <a:rPr sz="3200" b="1" dirty="0">
                <a:latin typeface="Calibri"/>
                <a:cs typeface="Calibri"/>
              </a:rPr>
              <a:t>CNDCEC</a:t>
            </a:r>
            <a:endParaRPr sz="3200">
              <a:latin typeface="Calibri"/>
              <a:cs typeface="Calibri"/>
            </a:endParaRPr>
          </a:p>
        </p:txBody>
      </p:sp>
      <p:sp>
        <p:nvSpPr>
          <p:cNvPr id="3" name="object 3"/>
          <p:cNvSpPr/>
          <p:nvPr/>
        </p:nvSpPr>
        <p:spPr>
          <a:xfrm>
            <a:off x="1816608" y="2941321"/>
            <a:ext cx="8052816" cy="39319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279650" y="2235201"/>
            <a:ext cx="7632700" cy="1008380"/>
          </a:xfrm>
          <a:custGeom>
            <a:avLst/>
            <a:gdLst/>
            <a:ahLst/>
            <a:cxnLst/>
            <a:rect l="l" t="t" r="r" b="b"/>
            <a:pathLst>
              <a:path w="7632700" h="1008380">
                <a:moveTo>
                  <a:pt x="4068368" y="756051"/>
                </a:moveTo>
                <a:lnTo>
                  <a:pt x="3564338" y="756051"/>
                </a:lnTo>
                <a:lnTo>
                  <a:pt x="3816350" y="1008062"/>
                </a:lnTo>
                <a:lnTo>
                  <a:pt x="4068368" y="756051"/>
                </a:lnTo>
                <a:close/>
              </a:path>
              <a:path w="7632700" h="1008380">
                <a:moveTo>
                  <a:pt x="3942359" y="655007"/>
                </a:moveTo>
                <a:lnTo>
                  <a:pt x="3690340" y="655007"/>
                </a:lnTo>
                <a:lnTo>
                  <a:pt x="3690340" y="756051"/>
                </a:lnTo>
                <a:lnTo>
                  <a:pt x="3942359" y="756051"/>
                </a:lnTo>
                <a:lnTo>
                  <a:pt x="3942359" y="655007"/>
                </a:lnTo>
                <a:close/>
              </a:path>
              <a:path w="7632700" h="1008380">
                <a:moveTo>
                  <a:pt x="7632700" y="0"/>
                </a:moveTo>
                <a:lnTo>
                  <a:pt x="0" y="0"/>
                </a:lnTo>
                <a:lnTo>
                  <a:pt x="0" y="655007"/>
                </a:lnTo>
                <a:lnTo>
                  <a:pt x="7632700" y="655007"/>
                </a:lnTo>
                <a:lnTo>
                  <a:pt x="7632700" y="0"/>
                </a:lnTo>
                <a:close/>
              </a:path>
            </a:pathLst>
          </a:custGeom>
          <a:solidFill>
            <a:srgbClr val="19194D">
              <a:alpha val="41178"/>
            </a:srgbClr>
          </a:solidFill>
        </p:spPr>
        <p:txBody>
          <a:bodyPr wrap="square" lIns="0" tIns="0" rIns="0" bIns="0" rtlCol="0"/>
          <a:lstStyle/>
          <a:p>
            <a:endParaRPr/>
          </a:p>
        </p:txBody>
      </p:sp>
      <p:sp>
        <p:nvSpPr>
          <p:cNvPr id="5" name="object 5"/>
          <p:cNvSpPr/>
          <p:nvPr/>
        </p:nvSpPr>
        <p:spPr>
          <a:xfrm>
            <a:off x="2279650" y="2235201"/>
            <a:ext cx="7632700" cy="1008380"/>
          </a:xfrm>
          <a:custGeom>
            <a:avLst/>
            <a:gdLst/>
            <a:ahLst/>
            <a:cxnLst/>
            <a:rect l="l" t="t" r="r" b="b"/>
            <a:pathLst>
              <a:path w="7632700" h="1008380">
                <a:moveTo>
                  <a:pt x="0" y="0"/>
                </a:moveTo>
                <a:lnTo>
                  <a:pt x="7632700" y="0"/>
                </a:lnTo>
                <a:lnTo>
                  <a:pt x="7632700" y="655008"/>
                </a:lnTo>
                <a:lnTo>
                  <a:pt x="3942360" y="655008"/>
                </a:lnTo>
                <a:lnTo>
                  <a:pt x="3942360" y="756051"/>
                </a:lnTo>
                <a:lnTo>
                  <a:pt x="4068369" y="756051"/>
                </a:lnTo>
                <a:lnTo>
                  <a:pt x="3816350" y="1008063"/>
                </a:lnTo>
                <a:lnTo>
                  <a:pt x="3564339" y="756051"/>
                </a:lnTo>
                <a:lnTo>
                  <a:pt x="3690340" y="756051"/>
                </a:lnTo>
                <a:lnTo>
                  <a:pt x="3690340" y="655008"/>
                </a:lnTo>
                <a:lnTo>
                  <a:pt x="0" y="655008"/>
                </a:lnTo>
                <a:lnTo>
                  <a:pt x="0" y="0"/>
                </a:lnTo>
                <a:close/>
              </a:path>
            </a:pathLst>
          </a:custGeom>
          <a:ln w="25400">
            <a:solidFill>
              <a:srgbClr val="19194D"/>
            </a:solidFill>
          </a:ln>
        </p:spPr>
        <p:txBody>
          <a:bodyPr wrap="square" lIns="0" tIns="0" rIns="0" bIns="0" rtlCol="0"/>
          <a:lstStyle/>
          <a:p>
            <a:endParaRPr/>
          </a:p>
        </p:txBody>
      </p:sp>
      <p:sp>
        <p:nvSpPr>
          <p:cNvPr id="6" name="object 6"/>
          <p:cNvSpPr txBox="1"/>
          <p:nvPr/>
        </p:nvSpPr>
        <p:spPr>
          <a:xfrm>
            <a:off x="5483287" y="2340355"/>
            <a:ext cx="1225550" cy="391160"/>
          </a:xfrm>
          <a:prstGeom prst="rect">
            <a:avLst/>
          </a:prstGeom>
        </p:spPr>
        <p:txBody>
          <a:bodyPr vert="horz" wrap="square" lIns="0" tIns="12700" rIns="0" bIns="0" rtlCol="0">
            <a:spAutoFit/>
          </a:bodyPr>
          <a:lstStyle/>
          <a:p>
            <a:pPr marL="12700">
              <a:spcBef>
                <a:spcPts val="100"/>
              </a:spcBef>
            </a:pPr>
            <a:r>
              <a:rPr sz="2400" b="1" dirty="0">
                <a:solidFill>
                  <a:srgbClr val="FFFFFF"/>
                </a:solidFill>
                <a:latin typeface="Calibri"/>
                <a:cs typeface="Calibri"/>
              </a:rPr>
              <a:t>C</a:t>
            </a:r>
            <a:r>
              <a:rPr sz="2400" b="1" spc="-5" dirty="0">
                <a:solidFill>
                  <a:srgbClr val="FFFFFF"/>
                </a:solidFill>
                <a:latin typeface="Calibri"/>
                <a:cs typeface="Calibri"/>
              </a:rPr>
              <a:t>RI</a:t>
            </a:r>
            <a:r>
              <a:rPr sz="2400" b="1" dirty="0">
                <a:solidFill>
                  <a:srgbClr val="FFFFFF"/>
                </a:solidFill>
                <a:latin typeface="Calibri"/>
                <a:cs typeface="Calibri"/>
              </a:rPr>
              <a:t>T</a:t>
            </a:r>
            <a:r>
              <a:rPr sz="2400" b="1" spc="-5" dirty="0">
                <a:solidFill>
                  <a:srgbClr val="FFFFFF"/>
                </a:solidFill>
                <a:latin typeface="Calibri"/>
                <a:cs typeface="Calibri"/>
              </a:rPr>
              <a:t>I</a:t>
            </a:r>
            <a:r>
              <a:rPr sz="2400" b="1" dirty="0">
                <a:solidFill>
                  <a:srgbClr val="FFFFFF"/>
                </a:solidFill>
                <a:latin typeface="Calibri"/>
                <a:cs typeface="Calibri"/>
              </a:rPr>
              <a:t>C</a:t>
            </a:r>
            <a:r>
              <a:rPr sz="2400" b="1" spc="-5" dirty="0">
                <a:solidFill>
                  <a:srgbClr val="FFFFFF"/>
                </a:solidFill>
                <a:latin typeface="Calibri"/>
                <a:cs typeface="Calibri"/>
              </a:rPr>
              <a:t>I</a:t>
            </a:r>
            <a:r>
              <a:rPr sz="2400" b="1" spc="-190" dirty="0">
                <a:solidFill>
                  <a:srgbClr val="FFFFFF"/>
                </a:solidFill>
                <a:latin typeface="Calibri"/>
                <a:cs typeface="Calibri"/>
              </a:rPr>
              <a:t>T</a:t>
            </a:r>
            <a:r>
              <a:rPr sz="2400" b="1" dirty="0">
                <a:solidFill>
                  <a:srgbClr val="FFFFFF"/>
                </a:solidFill>
                <a:latin typeface="Calibri"/>
                <a:cs typeface="Calibri"/>
              </a:rPr>
              <a:t>À</a:t>
            </a:r>
            <a:endParaRPr sz="2400">
              <a:latin typeface="Calibri"/>
              <a:cs typeface="Calibri"/>
            </a:endParaRPr>
          </a:p>
        </p:txBody>
      </p:sp>
      <p:sp>
        <p:nvSpPr>
          <p:cNvPr id="7" name="object 7"/>
          <p:cNvSpPr/>
          <p:nvPr/>
        </p:nvSpPr>
        <p:spPr>
          <a:xfrm>
            <a:off x="1524001" y="5276088"/>
            <a:ext cx="8476487" cy="77724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2279650" y="3284539"/>
            <a:ext cx="7632700" cy="2680335"/>
          </a:xfrm>
          <a:custGeom>
            <a:avLst/>
            <a:gdLst/>
            <a:ahLst/>
            <a:cxnLst/>
            <a:rect l="l" t="t" r="r" b="b"/>
            <a:pathLst>
              <a:path w="7632700" h="2680335">
                <a:moveTo>
                  <a:pt x="0" y="2679843"/>
                </a:moveTo>
                <a:lnTo>
                  <a:pt x="7632700" y="2679843"/>
                </a:lnTo>
                <a:lnTo>
                  <a:pt x="7632700" y="0"/>
                </a:lnTo>
                <a:lnTo>
                  <a:pt x="0" y="0"/>
                </a:lnTo>
                <a:lnTo>
                  <a:pt x="0" y="2679843"/>
                </a:lnTo>
                <a:close/>
              </a:path>
            </a:pathLst>
          </a:custGeom>
          <a:solidFill>
            <a:srgbClr val="CCCCCC"/>
          </a:solidFill>
        </p:spPr>
        <p:txBody>
          <a:bodyPr wrap="square" lIns="0" tIns="0" rIns="0" bIns="0" rtlCol="0"/>
          <a:lstStyle/>
          <a:p>
            <a:endParaRPr/>
          </a:p>
        </p:txBody>
      </p:sp>
      <p:sp>
        <p:nvSpPr>
          <p:cNvPr id="9" name="object 9"/>
          <p:cNvSpPr/>
          <p:nvPr/>
        </p:nvSpPr>
        <p:spPr>
          <a:xfrm>
            <a:off x="2279650" y="3284539"/>
            <a:ext cx="7632700" cy="2680335"/>
          </a:xfrm>
          <a:custGeom>
            <a:avLst/>
            <a:gdLst/>
            <a:ahLst/>
            <a:cxnLst/>
            <a:rect l="l" t="t" r="r" b="b"/>
            <a:pathLst>
              <a:path w="7632700" h="2680335">
                <a:moveTo>
                  <a:pt x="0" y="0"/>
                </a:moveTo>
                <a:lnTo>
                  <a:pt x="7632700" y="0"/>
                </a:lnTo>
                <a:lnTo>
                  <a:pt x="7632700" y="2679844"/>
                </a:lnTo>
                <a:lnTo>
                  <a:pt x="0" y="2679844"/>
                </a:lnTo>
                <a:lnTo>
                  <a:pt x="0" y="0"/>
                </a:lnTo>
                <a:close/>
              </a:path>
            </a:pathLst>
          </a:custGeom>
          <a:ln w="25400">
            <a:solidFill>
              <a:srgbClr val="000000"/>
            </a:solidFill>
          </a:ln>
        </p:spPr>
        <p:txBody>
          <a:bodyPr wrap="square" lIns="0" tIns="0" rIns="0" bIns="0" rtlCol="0"/>
          <a:lstStyle/>
          <a:p>
            <a:endParaRPr/>
          </a:p>
        </p:txBody>
      </p:sp>
      <p:sp>
        <p:nvSpPr>
          <p:cNvPr id="10" name="object 10"/>
          <p:cNvSpPr txBox="1"/>
          <p:nvPr/>
        </p:nvSpPr>
        <p:spPr>
          <a:xfrm>
            <a:off x="2358389" y="3378708"/>
            <a:ext cx="7474584" cy="2463800"/>
          </a:xfrm>
          <a:prstGeom prst="rect">
            <a:avLst/>
          </a:prstGeom>
        </p:spPr>
        <p:txBody>
          <a:bodyPr vert="horz" wrap="square" lIns="0" tIns="12700" rIns="0" bIns="0" rtlCol="0">
            <a:spAutoFit/>
          </a:bodyPr>
          <a:lstStyle/>
          <a:p>
            <a:pPr marL="355600" marR="5080" indent="-342900" algn="just">
              <a:spcBef>
                <a:spcPts val="100"/>
              </a:spcBef>
              <a:buFont typeface="Arial"/>
              <a:buChar char="•"/>
              <a:tabLst>
                <a:tab pos="355600" algn="l"/>
              </a:tabLst>
            </a:pPr>
            <a:r>
              <a:rPr sz="2000" b="1" spc="-5" dirty="0">
                <a:latin typeface="Calibri"/>
                <a:cs typeface="Calibri"/>
              </a:rPr>
              <a:t>NON </a:t>
            </a:r>
            <a:r>
              <a:rPr sz="2000" b="1" dirty="0">
                <a:latin typeface="Calibri"/>
                <a:cs typeface="Calibri"/>
              </a:rPr>
              <a:t>CI </a:t>
            </a:r>
            <a:r>
              <a:rPr sz="2000" b="1" spc="-5" dirty="0">
                <a:latin typeface="Calibri"/>
                <a:cs typeface="Calibri"/>
              </a:rPr>
              <a:t>SONO INDICI </a:t>
            </a:r>
            <a:r>
              <a:rPr sz="2000" b="1" dirty="0">
                <a:latin typeface="Calibri"/>
                <a:cs typeface="Calibri"/>
              </a:rPr>
              <a:t>CHE </a:t>
            </a:r>
            <a:r>
              <a:rPr sz="2000" b="1" spc="-5" dirty="0">
                <a:latin typeface="Calibri"/>
                <a:cs typeface="Calibri"/>
              </a:rPr>
              <a:t>INTERCETTINO </a:t>
            </a:r>
            <a:r>
              <a:rPr sz="2000" b="1" dirty="0">
                <a:latin typeface="Calibri"/>
                <a:cs typeface="Calibri"/>
              </a:rPr>
              <a:t>LA CRISI </a:t>
            </a:r>
            <a:r>
              <a:rPr sz="2000" b="1" spc="-10" dirty="0">
                <a:latin typeface="Calibri"/>
                <a:cs typeface="Calibri"/>
              </a:rPr>
              <a:t>SENZA </a:t>
            </a:r>
            <a:r>
              <a:rPr sz="2000" b="1" spc="-5" dirty="0">
                <a:latin typeface="Calibri"/>
                <a:cs typeface="Calibri"/>
              </a:rPr>
              <a:t>MARGINI  </a:t>
            </a:r>
            <a:r>
              <a:rPr sz="2000" b="1" dirty="0">
                <a:latin typeface="Calibri"/>
                <a:cs typeface="Calibri"/>
              </a:rPr>
              <a:t>DI </a:t>
            </a:r>
            <a:r>
              <a:rPr sz="2000" b="1" spc="-10" dirty="0">
                <a:latin typeface="Calibri"/>
                <a:cs typeface="Calibri"/>
              </a:rPr>
              <a:t>ERRORE </a:t>
            </a:r>
            <a:r>
              <a:rPr sz="2000" b="1" dirty="0">
                <a:latin typeface="Calibri"/>
                <a:cs typeface="Calibri"/>
              </a:rPr>
              <a:t>(È POSSIBILE CHE VI </a:t>
            </a:r>
            <a:r>
              <a:rPr sz="2000" b="1" spc="-5" dirty="0">
                <a:latin typeface="Calibri"/>
                <a:cs typeface="Calibri"/>
              </a:rPr>
              <a:t>SIANO </a:t>
            </a:r>
            <a:r>
              <a:rPr sz="2000" b="1" spc="-25" dirty="0">
                <a:latin typeface="Calibri"/>
                <a:cs typeface="Calibri"/>
              </a:rPr>
              <a:t>FALSI </a:t>
            </a:r>
            <a:r>
              <a:rPr sz="2000" b="1" spc="-5" dirty="0">
                <a:latin typeface="Calibri"/>
                <a:cs typeface="Calibri"/>
              </a:rPr>
              <a:t>POSITIVI </a:t>
            </a:r>
            <a:r>
              <a:rPr sz="2000" b="1" dirty="0">
                <a:latin typeface="Calibri"/>
                <a:cs typeface="Calibri"/>
              </a:rPr>
              <a:t>O </a:t>
            </a:r>
            <a:r>
              <a:rPr sz="2000" b="1" spc="-25" dirty="0">
                <a:latin typeface="Calibri"/>
                <a:cs typeface="Calibri"/>
              </a:rPr>
              <a:t>FALSI  </a:t>
            </a:r>
            <a:r>
              <a:rPr sz="2000" b="1" spc="-20" dirty="0">
                <a:latin typeface="Calibri"/>
                <a:cs typeface="Calibri"/>
              </a:rPr>
              <a:t>NEGATIVI);</a:t>
            </a:r>
            <a:endParaRPr sz="2000">
              <a:latin typeface="Calibri"/>
              <a:cs typeface="Calibri"/>
            </a:endParaRPr>
          </a:p>
          <a:p>
            <a:pPr marL="355600" marR="5080" indent="-342900" algn="just">
              <a:buFont typeface="Arial"/>
              <a:buChar char="•"/>
              <a:tabLst>
                <a:tab pos="355600" algn="l"/>
              </a:tabLst>
            </a:pPr>
            <a:r>
              <a:rPr sz="2000" b="1" dirty="0">
                <a:latin typeface="Calibri"/>
                <a:cs typeface="Calibri"/>
              </a:rPr>
              <a:t>GLI </a:t>
            </a:r>
            <a:r>
              <a:rPr sz="2000" b="1" spc="-5" dirty="0">
                <a:latin typeface="Calibri"/>
                <a:cs typeface="Calibri"/>
              </a:rPr>
              <a:t>INDICI NON </a:t>
            </a:r>
            <a:r>
              <a:rPr sz="2000" b="1" spc="-10" dirty="0">
                <a:latin typeface="Calibri"/>
                <a:cs typeface="Calibri"/>
              </a:rPr>
              <a:t>DEVONO ESSERE SOLO </a:t>
            </a:r>
            <a:r>
              <a:rPr sz="2000" b="1" spc="-15" dirty="0">
                <a:latin typeface="Calibri"/>
                <a:cs typeface="Calibri"/>
              </a:rPr>
              <a:t>SIGNIFICATIVI, </a:t>
            </a:r>
            <a:r>
              <a:rPr sz="2000" b="1" dirty="0">
                <a:latin typeface="Calibri"/>
                <a:cs typeface="Calibri"/>
              </a:rPr>
              <a:t>MA </a:t>
            </a:r>
            <a:r>
              <a:rPr sz="2000" b="1" spc="-5" dirty="0">
                <a:latin typeface="Calibri"/>
                <a:cs typeface="Calibri"/>
              </a:rPr>
              <a:t>ANCHE  </a:t>
            </a:r>
            <a:r>
              <a:rPr sz="2000" b="1" spc="-30" dirty="0">
                <a:latin typeface="Calibri"/>
                <a:cs typeface="Calibri"/>
              </a:rPr>
              <a:t>VALUTABILI, ATTRAVERSO </a:t>
            </a:r>
            <a:r>
              <a:rPr sz="2000" b="1" spc="-5" dirty="0">
                <a:latin typeface="Calibri"/>
                <a:cs typeface="Calibri"/>
              </a:rPr>
              <a:t>UN ITER </a:t>
            </a:r>
            <a:r>
              <a:rPr sz="2000" b="1" dirty="0">
                <a:latin typeface="Calibri"/>
                <a:cs typeface="Calibri"/>
              </a:rPr>
              <a:t>DI </a:t>
            </a:r>
            <a:r>
              <a:rPr sz="2000" b="1" spc="-5" dirty="0">
                <a:latin typeface="Calibri"/>
                <a:cs typeface="Calibri"/>
              </a:rPr>
              <a:t>TIPO </a:t>
            </a:r>
            <a:r>
              <a:rPr sz="2000" b="1" spc="-35" dirty="0">
                <a:latin typeface="Calibri"/>
                <a:cs typeface="Calibri"/>
              </a:rPr>
              <a:t>COMPLY </a:t>
            </a:r>
            <a:r>
              <a:rPr sz="2000" b="1" spc="-5" dirty="0">
                <a:latin typeface="Calibri"/>
                <a:cs typeface="Calibri"/>
              </a:rPr>
              <a:t>OR EXPLAIN, </a:t>
            </a:r>
            <a:r>
              <a:rPr sz="2000" b="1" dirty="0">
                <a:latin typeface="Calibri"/>
                <a:cs typeface="Calibri"/>
              </a:rPr>
              <a:t>AI  </a:t>
            </a:r>
            <a:r>
              <a:rPr sz="2000" b="1" spc="-5" dirty="0">
                <a:latin typeface="Calibri"/>
                <a:cs typeface="Calibri"/>
              </a:rPr>
              <a:t>FINI </a:t>
            </a:r>
            <a:r>
              <a:rPr sz="2000" b="1" dirty="0">
                <a:latin typeface="Calibri"/>
                <a:cs typeface="Calibri"/>
              </a:rPr>
              <a:t>DI </a:t>
            </a:r>
            <a:r>
              <a:rPr sz="2000" b="1" spc="-5" dirty="0">
                <a:latin typeface="Calibri"/>
                <a:cs typeface="Calibri"/>
              </a:rPr>
              <a:t>VERIFICARE </a:t>
            </a:r>
            <a:r>
              <a:rPr sz="2000" b="1" spc="-35" dirty="0">
                <a:latin typeface="Calibri"/>
                <a:cs typeface="Calibri"/>
              </a:rPr>
              <a:t>L’IDONEITÀ </a:t>
            </a:r>
            <a:r>
              <a:rPr sz="2000" b="1" spc="-5" dirty="0">
                <a:latin typeface="Calibri"/>
                <a:cs typeface="Calibri"/>
              </a:rPr>
              <a:t>SEGNALETICA</a:t>
            </a:r>
            <a:r>
              <a:rPr sz="2000" b="1" spc="30" dirty="0">
                <a:latin typeface="Calibri"/>
                <a:cs typeface="Calibri"/>
              </a:rPr>
              <a:t> </a:t>
            </a:r>
            <a:r>
              <a:rPr sz="2000" b="1" dirty="0">
                <a:latin typeface="Calibri"/>
                <a:cs typeface="Calibri"/>
              </a:rPr>
              <a:t>;</a:t>
            </a:r>
            <a:endParaRPr sz="2000">
              <a:latin typeface="Calibri"/>
              <a:cs typeface="Calibri"/>
            </a:endParaRPr>
          </a:p>
          <a:p>
            <a:pPr marL="355600" marR="5080" indent="-342900" algn="just">
              <a:buFont typeface="Arial"/>
              <a:buChar char="•"/>
              <a:tabLst>
                <a:tab pos="355600" algn="l"/>
              </a:tabLst>
            </a:pPr>
            <a:r>
              <a:rPr sz="2000" b="1" spc="-40" dirty="0">
                <a:latin typeface="Calibri"/>
                <a:cs typeface="Calibri"/>
              </a:rPr>
              <a:t>TALI </a:t>
            </a:r>
            <a:r>
              <a:rPr sz="2000" b="1" spc="-5" dirty="0">
                <a:latin typeface="Calibri"/>
                <a:cs typeface="Calibri"/>
              </a:rPr>
              <a:t>INDICI </a:t>
            </a:r>
            <a:r>
              <a:rPr sz="2000" b="1" spc="-10" dirty="0">
                <a:latin typeface="Calibri"/>
                <a:cs typeface="Calibri"/>
              </a:rPr>
              <a:t>DEVONO ESSERE </a:t>
            </a:r>
            <a:r>
              <a:rPr sz="2000" b="1" spc="-5" dirty="0">
                <a:latin typeface="Calibri"/>
                <a:cs typeface="Calibri"/>
              </a:rPr>
              <a:t>SPECIFICI </a:t>
            </a:r>
            <a:r>
              <a:rPr sz="2000" b="1" spc="-10" dirty="0">
                <a:latin typeface="Calibri"/>
                <a:cs typeface="Calibri"/>
              </a:rPr>
              <a:t>RISPETTO </a:t>
            </a:r>
            <a:r>
              <a:rPr sz="2000" b="1" dirty="0">
                <a:latin typeface="Calibri"/>
                <a:cs typeface="Calibri"/>
              </a:rPr>
              <a:t>A </a:t>
            </a:r>
            <a:r>
              <a:rPr sz="2000" b="1" spc="-5" dirty="0">
                <a:latin typeface="Calibri"/>
                <a:cs typeface="Calibri"/>
              </a:rPr>
              <a:t>CISASCUNA  </a:t>
            </a:r>
            <a:r>
              <a:rPr sz="2000" b="1" spc="-60" dirty="0">
                <a:latin typeface="Calibri"/>
                <a:cs typeface="Calibri"/>
              </a:rPr>
              <a:t>REALTÀ</a:t>
            </a:r>
            <a:r>
              <a:rPr sz="2000" b="1" spc="-10" dirty="0">
                <a:latin typeface="Calibri"/>
                <a:cs typeface="Calibri"/>
              </a:rPr>
              <a:t> AZIENDALE;</a:t>
            </a:r>
            <a:endParaRPr sz="2000">
              <a:latin typeface="Calibri"/>
              <a:cs typeface="Calibri"/>
            </a:endParaRPr>
          </a:p>
        </p:txBody>
      </p:sp>
      <p:sp>
        <p:nvSpPr>
          <p:cNvPr id="12" name="object 4"/>
          <p:cNvSpPr txBox="1">
            <a:spLocks/>
          </p:cNvSpPr>
          <p:nvPr/>
        </p:nvSpPr>
        <p:spPr>
          <a:xfrm>
            <a:off x="1752601" y="152401"/>
            <a:ext cx="3806825" cy="390525"/>
          </a:xfrm>
          <a:prstGeom prst="rect">
            <a:avLst/>
          </a:prstGeom>
        </p:spPr>
        <p:txBody>
          <a:bodyPr vert="horz" wrap="square" lIns="0" tIns="12700" rIns="0" bIns="0" rtlCol="0">
            <a:spAutoFit/>
          </a:bodyPr>
          <a:lstStyle/>
          <a:p>
            <a:pPr marL="12700" eaLnBrk="0" fontAlgn="base" hangingPunct="0">
              <a:spcBef>
                <a:spcPts val="100"/>
              </a:spcBef>
              <a:spcAft>
                <a:spcPct val="0"/>
              </a:spcAft>
              <a:defRPr/>
            </a:pPr>
            <a:r>
              <a:rPr lang="it-IT" sz="2400" spc="-40">
                <a:solidFill>
                  <a:srgbClr val="FFFF00"/>
                </a:solidFill>
                <a:latin typeface="+mj-lt"/>
                <a:ea typeface="+mj-ea"/>
                <a:cs typeface="+mj-cs"/>
              </a:rPr>
              <a:t>L’articolo </a:t>
            </a:r>
            <a:r>
              <a:rPr lang="it-IT" sz="2400" spc="-5">
                <a:solidFill>
                  <a:srgbClr val="FFFF00"/>
                </a:solidFill>
                <a:latin typeface="+mj-lt"/>
                <a:ea typeface="+mj-ea"/>
                <a:cs typeface="+mj-cs"/>
              </a:rPr>
              <a:t>13 </a:t>
            </a:r>
            <a:r>
              <a:rPr lang="it-IT" sz="2400">
                <a:solidFill>
                  <a:srgbClr val="FFFF00"/>
                </a:solidFill>
                <a:latin typeface="+mj-lt"/>
                <a:ea typeface="+mj-ea"/>
                <a:cs typeface="+mj-cs"/>
              </a:rPr>
              <a:t>del </a:t>
            </a:r>
            <a:r>
              <a:rPr lang="it-IT" sz="2400" spc="-10">
                <a:solidFill>
                  <a:srgbClr val="FFFF00"/>
                </a:solidFill>
                <a:latin typeface="+mj-lt"/>
                <a:ea typeface="+mj-ea"/>
                <a:cs typeface="+mj-cs"/>
              </a:rPr>
              <a:t>Nuovo</a:t>
            </a:r>
            <a:r>
              <a:rPr lang="it-IT" sz="2400" spc="-35">
                <a:solidFill>
                  <a:srgbClr val="FFFF00"/>
                </a:solidFill>
                <a:latin typeface="+mj-lt"/>
                <a:ea typeface="+mj-ea"/>
                <a:cs typeface="+mj-cs"/>
              </a:rPr>
              <a:t> </a:t>
            </a:r>
            <a:r>
              <a:rPr lang="it-IT" sz="2400" spc="-5">
                <a:solidFill>
                  <a:srgbClr val="FFFF00"/>
                </a:solidFill>
                <a:latin typeface="+mj-lt"/>
                <a:ea typeface="+mj-ea"/>
                <a:cs typeface="+mj-cs"/>
              </a:rPr>
              <a:t>Codice</a:t>
            </a:r>
            <a:endParaRPr lang="it-IT" sz="2400" dirty="0">
              <a:solidFill>
                <a:srgbClr val="FFFF00"/>
              </a:solidFill>
              <a:latin typeface="+mj-lt"/>
              <a:ea typeface="+mj-ea"/>
              <a:cs typeface="+mj-cs"/>
            </a:endParaRPr>
          </a:p>
        </p:txBody>
      </p:sp>
    </p:spTree>
    <p:extLst>
      <p:ext uri="{BB962C8B-B14F-4D97-AF65-F5344CB8AC3E}">
        <p14:creationId xmlns:p14="http://schemas.microsoft.com/office/powerpoint/2010/main" val="33916417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15307" y="1245108"/>
            <a:ext cx="8560435" cy="513080"/>
          </a:xfrm>
          <a:prstGeom prst="rect">
            <a:avLst/>
          </a:prstGeom>
        </p:spPr>
        <p:txBody>
          <a:bodyPr vert="horz" wrap="square" lIns="0" tIns="12700" rIns="0" bIns="0" rtlCol="0">
            <a:spAutoFit/>
          </a:bodyPr>
          <a:lstStyle/>
          <a:p>
            <a:pPr marL="12700">
              <a:spcBef>
                <a:spcPts val="100"/>
              </a:spcBef>
            </a:pPr>
            <a:r>
              <a:rPr sz="3200" b="1" dirty="0">
                <a:latin typeface="Calibri"/>
                <a:cs typeface="Calibri"/>
              </a:rPr>
              <a:t>COMMA 3: </a:t>
            </a:r>
            <a:r>
              <a:rPr sz="3200" b="1" spc="-5" dirty="0">
                <a:latin typeface="Calibri"/>
                <a:cs typeface="Calibri"/>
              </a:rPr>
              <a:t>POSSIBILITÀ DI MODIFICA DEGLI</a:t>
            </a:r>
            <a:r>
              <a:rPr sz="3200" b="1" spc="-25" dirty="0">
                <a:latin typeface="Calibri"/>
                <a:cs typeface="Calibri"/>
              </a:rPr>
              <a:t> </a:t>
            </a:r>
            <a:r>
              <a:rPr sz="3200" b="1" spc="-5" dirty="0">
                <a:latin typeface="Calibri"/>
                <a:cs typeface="Calibri"/>
              </a:rPr>
              <a:t>INDICI</a:t>
            </a:r>
            <a:endParaRPr sz="3200">
              <a:latin typeface="Calibri"/>
              <a:cs typeface="Calibri"/>
            </a:endParaRPr>
          </a:p>
        </p:txBody>
      </p:sp>
      <p:sp>
        <p:nvSpPr>
          <p:cNvPr id="3" name="object 3"/>
          <p:cNvSpPr/>
          <p:nvPr/>
        </p:nvSpPr>
        <p:spPr>
          <a:xfrm>
            <a:off x="1524001" y="2410968"/>
            <a:ext cx="2093975" cy="31699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627910" y="1972538"/>
            <a:ext cx="2026285" cy="647700"/>
          </a:xfrm>
          <a:custGeom>
            <a:avLst/>
            <a:gdLst/>
            <a:ahLst/>
            <a:cxnLst/>
            <a:rect l="l" t="t" r="r" b="b"/>
            <a:pathLst>
              <a:path w="2026285" h="647700">
                <a:moveTo>
                  <a:pt x="20240" y="161926"/>
                </a:moveTo>
                <a:lnTo>
                  <a:pt x="0" y="161926"/>
                </a:lnTo>
                <a:lnTo>
                  <a:pt x="0" y="485775"/>
                </a:lnTo>
                <a:lnTo>
                  <a:pt x="20240" y="485775"/>
                </a:lnTo>
                <a:lnTo>
                  <a:pt x="20240" y="161926"/>
                </a:lnTo>
                <a:close/>
              </a:path>
              <a:path w="2026285" h="647700">
                <a:moveTo>
                  <a:pt x="80962" y="161926"/>
                </a:moveTo>
                <a:lnTo>
                  <a:pt x="40480" y="161926"/>
                </a:lnTo>
                <a:lnTo>
                  <a:pt x="40480" y="485775"/>
                </a:lnTo>
                <a:lnTo>
                  <a:pt x="80962" y="485775"/>
                </a:lnTo>
                <a:lnTo>
                  <a:pt x="80962" y="161926"/>
                </a:lnTo>
                <a:close/>
              </a:path>
              <a:path w="2026285" h="647700">
                <a:moveTo>
                  <a:pt x="1702377" y="0"/>
                </a:moveTo>
                <a:lnTo>
                  <a:pt x="1702377" y="161926"/>
                </a:lnTo>
                <a:lnTo>
                  <a:pt x="101202" y="161926"/>
                </a:lnTo>
                <a:lnTo>
                  <a:pt x="101202" y="485775"/>
                </a:lnTo>
                <a:lnTo>
                  <a:pt x="1702377" y="485775"/>
                </a:lnTo>
                <a:lnTo>
                  <a:pt x="1702377" y="647700"/>
                </a:lnTo>
                <a:lnTo>
                  <a:pt x="2026225" y="323851"/>
                </a:lnTo>
                <a:lnTo>
                  <a:pt x="1702377" y="0"/>
                </a:lnTo>
                <a:close/>
              </a:path>
            </a:pathLst>
          </a:custGeom>
          <a:solidFill>
            <a:srgbClr val="000000"/>
          </a:solidFill>
        </p:spPr>
        <p:txBody>
          <a:bodyPr wrap="square" lIns="0" tIns="0" rIns="0" bIns="0" rtlCol="0"/>
          <a:lstStyle/>
          <a:p>
            <a:endParaRPr/>
          </a:p>
        </p:txBody>
      </p:sp>
      <p:sp>
        <p:nvSpPr>
          <p:cNvPr id="5" name="object 5"/>
          <p:cNvSpPr/>
          <p:nvPr/>
        </p:nvSpPr>
        <p:spPr>
          <a:xfrm>
            <a:off x="1638030" y="2121764"/>
            <a:ext cx="0" cy="349250"/>
          </a:xfrm>
          <a:custGeom>
            <a:avLst/>
            <a:gdLst/>
            <a:ahLst/>
            <a:cxnLst/>
            <a:rect l="l" t="t" r="r" b="b"/>
            <a:pathLst>
              <a:path h="349250">
                <a:moveTo>
                  <a:pt x="0" y="0"/>
                </a:moveTo>
                <a:lnTo>
                  <a:pt x="0" y="349248"/>
                </a:lnTo>
              </a:path>
            </a:pathLst>
          </a:custGeom>
          <a:ln w="45640">
            <a:solidFill>
              <a:srgbClr val="BBE0E3"/>
            </a:solidFill>
          </a:ln>
        </p:spPr>
        <p:txBody>
          <a:bodyPr wrap="square" lIns="0" tIns="0" rIns="0" bIns="0" rtlCol="0"/>
          <a:lstStyle/>
          <a:p>
            <a:endParaRPr/>
          </a:p>
        </p:txBody>
      </p:sp>
      <p:sp>
        <p:nvSpPr>
          <p:cNvPr id="6" name="object 6"/>
          <p:cNvSpPr/>
          <p:nvPr/>
        </p:nvSpPr>
        <p:spPr>
          <a:xfrm>
            <a:off x="1668390" y="2134464"/>
            <a:ext cx="40640" cy="323850"/>
          </a:xfrm>
          <a:custGeom>
            <a:avLst/>
            <a:gdLst/>
            <a:ahLst/>
            <a:cxnLst/>
            <a:rect l="l" t="t" r="r" b="b"/>
            <a:pathLst>
              <a:path w="40639" h="323850">
                <a:moveTo>
                  <a:pt x="0" y="0"/>
                </a:moveTo>
                <a:lnTo>
                  <a:pt x="40482" y="0"/>
                </a:lnTo>
                <a:lnTo>
                  <a:pt x="40482" y="323848"/>
                </a:lnTo>
                <a:lnTo>
                  <a:pt x="0" y="323848"/>
                </a:lnTo>
                <a:lnTo>
                  <a:pt x="0" y="0"/>
                </a:lnTo>
                <a:close/>
              </a:path>
            </a:pathLst>
          </a:custGeom>
          <a:ln w="25400">
            <a:solidFill>
              <a:srgbClr val="BBE0E3"/>
            </a:solidFill>
          </a:ln>
        </p:spPr>
        <p:txBody>
          <a:bodyPr wrap="square" lIns="0" tIns="0" rIns="0" bIns="0" rtlCol="0"/>
          <a:lstStyle/>
          <a:p>
            <a:endParaRPr/>
          </a:p>
        </p:txBody>
      </p:sp>
      <p:sp>
        <p:nvSpPr>
          <p:cNvPr id="7" name="object 7"/>
          <p:cNvSpPr/>
          <p:nvPr/>
        </p:nvSpPr>
        <p:spPr>
          <a:xfrm>
            <a:off x="1729112" y="1972538"/>
            <a:ext cx="1925320" cy="647700"/>
          </a:xfrm>
          <a:custGeom>
            <a:avLst/>
            <a:gdLst/>
            <a:ahLst/>
            <a:cxnLst/>
            <a:rect l="l" t="t" r="r" b="b"/>
            <a:pathLst>
              <a:path w="1925320" h="647700">
                <a:moveTo>
                  <a:pt x="0" y="161925"/>
                </a:moveTo>
                <a:lnTo>
                  <a:pt x="1601175" y="161925"/>
                </a:lnTo>
                <a:lnTo>
                  <a:pt x="1601175" y="0"/>
                </a:lnTo>
                <a:lnTo>
                  <a:pt x="1925023" y="323851"/>
                </a:lnTo>
                <a:lnTo>
                  <a:pt x="1601175" y="647700"/>
                </a:lnTo>
                <a:lnTo>
                  <a:pt x="1601175" y="485774"/>
                </a:lnTo>
                <a:lnTo>
                  <a:pt x="0" y="485774"/>
                </a:lnTo>
                <a:lnTo>
                  <a:pt x="0" y="161925"/>
                </a:lnTo>
                <a:close/>
              </a:path>
            </a:pathLst>
          </a:custGeom>
          <a:ln w="25400">
            <a:solidFill>
              <a:srgbClr val="BBE0E3"/>
            </a:solidFill>
          </a:ln>
        </p:spPr>
        <p:txBody>
          <a:bodyPr wrap="square" lIns="0" tIns="0" rIns="0" bIns="0" rtlCol="0"/>
          <a:lstStyle/>
          <a:p>
            <a:endParaRPr/>
          </a:p>
        </p:txBody>
      </p:sp>
      <p:sp>
        <p:nvSpPr>
          <p:cNvPr id="8" name="object 8"/>
          <p:cNvSpPr txBox="1"/>
          <p:nvPr/>
        </p:nvSpPr>
        <p:spPr>
          <a:xfrm>
            <a:off x="2114568" y="2133091"/>
            <a:ext cx="993140" cy="299720"/>
          </a:xfrm>
          <a:prstGeom prst="rect">
            <a:avLst/>
          </a:prstGeom>
        </p:spPr>
        <p:txBody>
          <a:bodyPr vert="horz" wrap="square" lIns="0" tIns="12700" rIns="0" bIns="0" rtlCol="0">
            <a:spAutoFit/>
          </a:bodyPr>
          <a:lstStyle/>
          <a:p>
            <a:pPr marL="12700">
              <a:spcBef>
                <a:spcPts val="100"/>
              </a:spcBef>
            </a:pPr>
            <a:r>
              <a:rPr b="1" spc="-5" dirty="0">
                <a:solidFill>
                  <a:srgbClr val="FFFFFF"/>
                </a:solidFill>
                <a:latin typeface="Calibri"/>
                <a:cs typeface="Calibri"/>
              </a:rPr>
              <a:t>Art. </a:t>
            </a:r>
            <a:r>
              <a:rPr b="1" dirty="0">
                <a:solidFill>
                  <a:srgbClr val="FFFFFF"/>
                </a:solidFill>
                <a:latin typeface="Calibri"/>
                <a:cs typeface="Calibri"/>
              </a:rPr>
              <a:t>13</a:t>
            </a:r>
            <a:r>
              <a:rPr b="1" spc="-70" dirty="0">
                <a:solidFill>
                  <a:srgbClr val="FFFFFF"/>
                </a:solidFill>
                <a:latin typeface="Calibri"/>
                <a:cs typeface="Calibri"/>
              </a:rPr>
              <a:t> </a:t>
            </a:r>
            <a:r>
              <a:rPr b="1" spc="-5" dirty="0">
                <a:solidFill>
                  <a:srgbClr val="FFFFFF"/>
                </a:solidFill>
                <a:latin typeface="Calibri"/>
                <a:cs typeface="Calibri"/>
              </a:rPr>
              <a:t>c.3</a:t>
            </a:r>
            <a:endParaRPr>
              <a:latin typeface="Calibri"/>
              <a:cs typeface="Calibri"/>
            </a:endParaRPr>
          </a:p>
        </p:txBody>
      </p:sp>
      <p:sp>
        <p:nvSpPr>
          <p:cNvPr id="9" name="object 9"/>
          <p:cNvSpPr/>
          <p:nvPr/>
        </p:nvSpPr>
        <p:spPr>
          <a:xfrm>
            <a:off x="2526791" y="3959352"/>
            <a:ext cx="8122920" cy="813816"/>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3654135" y="1844675"/>
            <a:ext cx="6910070" cy="2838450"/>
          </a:xfrm>
          <a:custGeom>
            <a:avLst/>
            <a:gdLst/>
            <a:ahLst/>
            <a:cxnLst/>
            <a:rect l="l" t="t" r="r" b="b"/>
            <a:pathLst>
              <a:path w="6910070" h="2838450">
                <a:moveTo>
                  <a:pt x="0" y="2838160"/>
                </a:moveTo>
                <a:lnTo>
                  <a:pt x="6909954" y="2838160"/>
                </a:lnTo>
                <a:lnTo>
                  <a:pt x="6909954" y="0"/>
                </a:lnTo>
                <a:lnTo>
                  <a:pt x="0" y="0"/>
                </a:lnTo>
                <a:lnTo>
                  <a:pt x="0" y="2838160"/>
                </a:lnTo>
                <a:close/>
              </a:path>
            </a:pathLst>
          </a:custGeom>
          <a:solidFill>
            <a:srgbClr val="FFFFFF"/>
          </a:solidFill>
        </p:spPr>
        <p:txBody>
          <a:bodyPr wrap="square" lIns="0" tIns="0" rIns="0" bIns="0" rtlCol="0"/>
          <a:lstStyle/>
          <a:p>
            <a:endParaRPr/>
          </a:p>
        </p:txBody>
      </p:sp>
      <p:sp>
        <p:nvSpPr>
          <p:cNvPr id="11" name="object 11"/>
          <p:cNvSpPr/>
          <p:nvPr/>
        </p:nvSpPr>
        <p:spPr>
          <a:xfrm>
            <a:off x="3654135" y="1844675"/>
            <a:ext cx="6910070" cy="2838450"/>
          </a:xfrm>
          <a:custGeom>
            <a:avLst/>
            <a:gdLst/>
            <a:ahLst/>
            <a:cxnLst/>
            <a:rect l="l" t="t" r="r" b="b"/>
            <a:pathLst>
              <a:path w="6910070" h="2838450">
                <a:moveTo>
                  <a:pt x="0" y="0"/>
                </a:moveTo>
                <a:lnTo>
                  <a:pt x="6909955" y="0"/>
                </a:lnTo>
                <a:lnTo>
                  <a:pt x="6909955" y="2838161"/>
                </a:lnTo>
                <a:lnTo>
                  <a:pt x="0" y="2838161"/>
                </a:lnTo>
                <a:lnTo>
                  <a:pt x="0" y="0"/>
                </a:lnTo>
                <a:close/>
              </a:path>
            </a:pathLst>
          </a:custGeom>
          <a:ln w="25400">
            <a:solidFill>
              <a:srgbClr val="89A4A7"/>
            </a:solidFill>
          </a:ln>
        </p:spPr>
        <p:txBody>
          <a:bodyPr wrap="square" lIns="0" tIns="0" rIns="0" bIns="0" rtlCol="0"/>
          <a:lstStyle/>
          <a:p>
            <a:endParaRPr/>
          </a:p>
        </p:txBody>
      </p:sp>
      <p:sp>
        <p:nvSpPr>
          <p:cNvPr id="12" name="object 12"/>
          <p:cNvSpPr txBox="1"/>
          <p:nvPr/>
        </p:nvSpPr>
        <p:spPr>
          <a:xfrm>
            <a:off x="3732875" y="2005076"/>
            <a:ext cx="6752590" cy="2494280"/>
          </a:xfrm>
          <a:prstGeom prst="rect">
            <a:avLst/>
          </a:prstGeom>
        </p:spPr>
        <p:txBody>
          <a:bodyPr vert="horz" wrap="square" lIns="0" tIns="12700" rIns="0" bIns="0" rtlCol="0">
            <a:spAutoFit/>
          </a:bodyPr>
          <a:lstStyle/>
          <a:p>
            <a:pPr marL="12700" marR="5080" algn="just">
              <a:spcBef>
                <a:spcPts val="100"/>
              </a:spcBef>
            </a:pPr>
            <a:r>
              <a:rPr spc="-15" dirty="0">
                <a:latin typeface="Calibri"/>
                <a:cs typeface="Calibri"/>
              </a:rPr>
              <a:t>«</a:t>
            </a:r>
            <a:r>
              <a:rPr i="1" spc="-15" dirty="0">
                <a:latin typeface="Calibri"/>
                <a:cs typeface="Calibri"/>
              </a:rPr>
              <a:t>L’impresa </a:t>
            </a:r>
            <a:r>
              <a:rPr i="1" spc="-5" dirty="0">
                <a:latin typeface="Calibri"/>
                <a:cs typeface="Calibri"/>
              </a:rPr>
              <a:t>che non ritenga adeguati, in considerazione delle </a:t>
            </a:r>
            <a:r>
              <a:rPr i="1" spc="-10" dirty="0">
                <a:latin typeface="Calibri"/>
                <a:cs typeface="Calibri"/>
              </a:rPr>
              <a:t>proprie  caratteristiche, </a:t>
            </a:r>
            <a:r>
              <a:rPr i="1" spc="-5" dirty="0">
                <a:latin typeface="Calibri"/>
                <a:cs typeface="Calibri"/>
              </a:rPr>
              <a:t>gli indici elaborati </a:t>
            </a:r>
            <a:r>
              <a:rPr i="1" dirty="0">
                <a:latin typeface="Calibri"/>
                <a:cs typeface="Calibri"/>
              </a:rPr>
              <a:t>a </a:t>
            </a:r>
            <a:r>
              <a:rPr i="1" spc="-5" dirty="0">
                <a:latin typeface="Calibri"/>
                <a:cs typeface="Calibri"/>
              </a:rPr>
              <a:t>norma del comma </a:t>
            </a:r>
            <a:r>
              <a:rPr i="1" dirty="0">
                <a:latin typeface="Calibri"/>
                <a:cs typeface="Calibri"/>
              </a:rPr>
              <a:t>2 </a:t>
            </a:r>
            <a:r>
              <a:rPr i="1" spc="-5" dirty="0">
                <a:latin typeface="Calibri"/>
                <a:cs typeface="Calibri"/>
              </a:rPr>
              <a:t>ne specifica le  ragioni nella </a:t>
            </a:r>
            <a:r>
              <a:rPr i="1" spc="-10" dirty="0">
                <a:latin typeface="Calibri"/>
                <a:cs typeface="Calibri"/>
              </a:rPr>
              <a:t>nota integrativa </a:t>
            </a:r>
            <a:r>
              <a:rPr i="1" spc="-5" dirty="0">
                <a:latin typeface="Calibri"/>
                <a:cs typeface="Calibri"/>
              </a:rPr>
              <a:t>al bilancio di esercizio </a:t>
            </a:r>
            <a:r>
              <a:rPr i="1" dirty="0">
                <a:latin typeface="Calibri"/>
                <a:cs typeface="Calibri"/>
              </a:rPr>
              <a:t>e </a:t>
            </a:r>
            <a:r>
              <a:rPr i="1" spc="-5" dirty="0">
                <a:latin typeface="Calibri"/>
                <a:cs typeface="Calibri"/>
              </a:rPr>
              <a:t>indica, nella  medesima </a:t>
            </a:r>
            <a:r>
              <a:rPr i="1" spc="-10" dirty="0">
                <a:latin typeface="Calibri"/>
                <a:cs typeface="Calibri"/>
              </a:rPr>
              <a:t>nota, </a:t>
            </a:r>
            <a:r>
              <a:rPr i="1" spc="-5" dirty="0">
                <a:latin typeface="Calibri"/>
                <a:cs typeface="Calibri"/>
              </a:rPr>
              <a:t>gli indici idonei </a:t>
            </a:r>
            <a:r>
              <a:rPr i="1" dirty="0">
                <a:latin typeface="Calibri"/>
                <a:cs typeface="Calibri"/>
              </a:rPr>
              <a:t>a </a:t>
            </a:r>
            <a:r>
              <a:rPr i="1" spc="-10" dirty="0">
                <a:latin typeface="Calibri"/>
                <a:cs typeface="Calibri"/>
              </a:rPr>
              <a:t>far ragionevolmente </a:t>
            </a:r>
            <a:r>
              <a:rPr i="1" spc="-5" dirty="0">
                <a:latin typeface="Calibri"/>
                <a:cs typeface="Calibri"/>
              </a:rPr>
              <a:t>presumere la  </a:t>
            </a:r>
            <a:r>
              <a:rPr i="1" spc="-15" dirty="0">
                <a:latin typeface="Calibri"/>
                <a:cs typeface="Calibri"/>
              </a:rPr>
              <a:t>sussistenza </a:t>
            </a:r>
            <a:r>
              <a:rPr i="1" spc="-5" dirty="0">
                <a:latin typeface="Calibri"/>
                <a:cs typeface="Calibri"/>
              </a:rPr>
              <a:t>del suo </a:t>
            </a:r>
            <a:r>
              <a:rPr i="1" spc="-20" dirty="0">
                <a:latin typeface="Calibri"/>
                <a:cs typeface="Calibri"/>
              </a:rPr>
              <a:t>stato </a:t>
            </a:r>
            <a:r>
              <a:rPr i="1" spc="-5" dirty="0">
                <a:latin typeface="Calibri"/>
                <a:cs typeface="Calibri"/>
              </a:rPr>
              <a:t>di crisi. Un </a:t>
            </a:r>
            <a:r>
              <a:rPr i="1" spc="-10" dirty="0">
                <a:latin typeface="Calibri"/>
                <a:cs typeface="Calibri"/>
              </a:rPr>
              <a:t>professionista indipendente </a:t>
            </a:r>
            <a:r>
              <a:rPr i="1" spc="-15" dirty="0">
                <a:latin typeface="Calibri"/>
                <a:cs typeface="Calibri"/>
              </a:rPr>
              <a:t>attesta  </a:t>
            </a:r>
            <a:r>
              <a:rPr i="1" spc="-20" dirty="0">
                <a:latin typeface="Calibri"/>
                <a:cs typeface="Calibri"/>
              </a:rPr>
              <a:t>l’adeguatezza</a:t>
            </a:r>
            <a:r>
              <a:rPr i="1" spc="365" dirty="0">
                <a:latin typeface="Calibri"/>
                <a:cs typeface="Calibri"/>
              </a:rPr>
              <a:t> </a:t>
            </a:r>
            <a:r>
              <a:rPr i="1" spc="-5" dirty="0">
                <a:latin typeface="Calibri"/>
                <a:cs typeface="Calibri"/>
              </a:rPr>
              <a:t>di </a:t>
            </a:r>
            <a:r>
              <a:rPr i="1" spc="-10" dirty="0">
                <a:latin typeface="Calibri"/>
                <a:cs typeface="Calibri"/>
              </a:rPr>
              <a:t>tali </a:t>
            </a:r>
            <a:r>
              <a:rPr i="1" spc="-5" dirty="0">
                <a:latin typeface="Calibri"/>
                <a:cs typeface="Calibri"/>
              </a:rPr>
              <a:t>indici in rapporto alla specificità dell’impresa.  </a:t>
            </a:r>
            <a:r>
              <a:rPr i="1" spc="-30" dirty="0">
                <a:latin typeface="Calibri"/>
                <a:cs typeface="Calibri"/>
              </a:rPr>
              <a:t>L’attestazione </a:t>
            </a:r>
            <a:r>
              <a:rPr i="1" dirty="0">
                <a:latin typeface="Calibri"/>
                <a:cs typeface="Calibri"/>
              </a:rPr>
              <a:t>è </a:t>
            </a:r>
            <a:r>
              <a:rPr i="1" spc="-10" dirty="0">
                <a:latin typeface="Calibri"/>
                <a:cs typeface="Calibri"/>
              </a:rPr>
              <a:t>alleata </a:t>
            </a:r>
            <a:r>
              <a:rPr i="1" spc="-5" dirty="0">
                <a:latin typeface="Calibri"/>
                <a:cs typeface="Calibri"/>
              </a:rPr>
              <a:t>alla </a:t>
            </a:r>
            <a:r>
              <a:rPr i="1" spc="-10" dirty="0">
                <a:latin typeface="Calibri"/>
                <a:cs typeface="Calibri"/>
              </a:rPr>
              <a:t>nota integrativa </a:t>
            </a:r>
            <a:r>
              <a:rPr i="1" spc="-5" dirty="0">
                <a:latin typeface="Calibri"/>
                <a:cs typeface="Calibri"/>
              </a:rPr>
              <a:t>al bilancio di esercizio </a:t>
            </a:r>
            <a:r>
              <a:rPr i="1" dirty="0">
                <a:latin typeface="Calibri"/>
                <a:cs typeface="Calibri"/>
              </a:rPr>
              <a:t>e </a:t>
            </a:r>
            <a:r>
              <a:rPr i="1" spc="-5" dirty="0">
                <a:latin typeface="Calibri"/>
                <a:cs typeface="Calibri"/>
              </a:rPr>
              <a:t>ne  </a:t>
            </a:r>
            <a:r>
              <a:rPr i="1" spc="-10" dirty="0">
                <a:latin typeface="Calibri"/>
                <a:cs typeface="Calibri"/>
              </a:rPr>
              <a:t>costituisce parte integrante. </a:t>
            </a:r>
            <a:r>
              <a:rPr i="1" dirty="0">
                <a:latin typeface="Calibri"/>
                <a:cs typeface="Calibri"/>
              </a:rPr>
              <a:t>La </a:t>
            </a:r>
            <a:r>
              <a:rPr i="1" spc="-5" dirty="0">
                <a:latin typeface="Calibri"/>
                <a:cs typeface="Calibri"/>
              </a:rPr>
              <a:t>dichiarazione </a:t>
            </a:r>
            <a:r>
              <a:rPr i="1" dirty="0">
                <a:latin typeface="Calibri"/>
                <a:cs typeface="Calibri"/>
              </a:rPr>
              <a:t>, </a:t>
            </a:r>
            <a:r>
              <a:rPr i="1" spc="-20" dirty="0">
                <a:latin typeface="Calibri"/>
                <a:cs typeface="Calibri"/>
              </a:rPr>
              <a:t>attestata </a:t>
            </a:r>
            <a:r>
              <a:rPr i="1" spc="-5" dirty="0">
                <a:latin typeface="Calibri"/>
                <a:cs typeface="Calibri"/>
              </a:rPr>
              <a:t>in </a:t>
            </a:r>
            <a:r>
              <a:rPr i="1" spc="-10" dirty="0">
                <a:latin typeface="Calibri"/>
                <a:cs typeface="Calibri"/>
              </a:rPr>
              <a:t>conformità </a:t>
            </a:r>
            <a:r>
              <a:rPr i="1" spc="-5" dirty="0">
                <a:latin typeface="Calibri"/>
                <a:cs typeface="Calibri"/>
              </a:rPr>
              <a:t>al  secondo </a:t>
            </a:r>
            <a:r>
              <a:rPr i="1" spc="-10" dirty="0">
                <a:latin typeface="Calibri"/>
                <a:cs typeface="Calibri"/>
              </a:rPr>
              <a:t>periodo, produce effetti </a:t>
            </a:r>
            <a:r>
              <a:rPr i="1" spc="-5" dirty="0">
                <a:latin typeface="Calibri"/>
                <a:cs typeface="Calibri"/>
              </a:rPr>
              <a:t>per </a:t>
            </a:r>
            <a:r>
              <a:rPr i="1" spc="-15" dirty="0">
                <a:latin typeface="Calibri"/>
                <a:cs typeface="Calibri"/>
              </a:rPr>
              <a:t>l’esercizio</a:t>
            </a:r>
            <a:r>
              <a:rPr i="1" spc="70" dirty="0">
                <a:latin typeface="Calibri"/>
                <a:cs typeface="Calibri"/>
              </a:rPr>
              <a:t> </a:t>
            </a:r>
            <a:r>
              <a:rPr i="1" spc="-10" dirty="0">
                <a:latin typeface="Calibri"/>
                <a:cs typeface="Calibri"/>
              </a:rPr>
              <a:t>successivo</a:t>
            </a:r>
            <a:r>
              <a:rPr spc="-10" dirty="0">
                <a:latin typeface="Calibri"/>
                <a:cs typeface="Calibri"/>
              </a:rPr>
              <a:t>»</a:t>
            </a:r>
            <a:endParaRPr>
              <a:latin typeface="Calibri"/>
              <a:cs typeface="Calibri"/>
            </a:endParaRPr>
          </a:p>
        </p:txBody>
      </p:sp>
      <p:sp>
        <p:nvSpPr>
          <p:cNvPr id="14" name="object 4"/>
          <p:cNvSpPr txBox="1">
            <a:spLocks/>
          </p:cNvSpPr>
          <p:nvPr/>
        </p:nvSpPr>
        <p:spPr>
          <a:xfrm>
            <a:off x="1752601" y="152401"/>
            <a:ext cx="3806825" cy="390525"/>
          </a:xfrm>
          <a:prstGeom prst="rect">
            <a:avLst/>
          </a:prstGeom>
        </p:spPr>
        <p:txBody>
          <a:bodyPr vert="horz" wrap="square" lIns="0" tIns="12700" rIns="0" bIns="0" rtlCol="0">
            <a:spAutoFit/>
          </a:bodyPr>
          <a:lstStyle/>
          <a:p>
            <a:pPr marL="12700" eaLnBrk="0" fontAlgn="base" hangingPunct="0">
              <a:spcBef>
                <a:spcPts val="100"/>
              </a:spcBef>
              <a:spcAft>
                <a:spcPct val="0"/>
              </a:spcAft>
              <a:defRPr/>
            </a:pPr>
            <a:r>
              <a:rPr lang="it-IT" sz="2400" spc="-40">
                <a:solidFill>
                  <a:srgbClr val="FFFF00"/>
                </a:solidFill>
                <a:latin typeface="+mj-lt"/>
                <a:ea typeface="+mj-ea"/>
                <a:cs typeface="+mj-cs"/>
              </a:rPr>
              <a:t>L’articolo </a:t>
            </a:r>
            <a:r>
              <a:rPr lang="it-IT" sz="2400" spc="-5">
                <a:solidFill>
                  <a:srgbClr val="FFFF00"/>
                </a:solidFill>
                <a:latin typeface="+mj-lt"/>
                <a:ea typeface="+mj-ea"/>
                <a:cs typeface="+mj-cs"/>
              </a:rPr>
              <a:t>13 </a:t>
            </a:r>
            <a:r>
              <a:rPr lang="it-IT" sz="2400">
                <a:solidFill>
                  <a:srgbClr val="FFFF00"/>
                </a:solidFill>
                <a:latin typeface="+mj-lt"/>
                <a:ea typeface="+mj-ea"/>
                <a:cs typeface="+mj-cs"/>
              </a:rPr>
              <a:t>del </a:t>
            </a:r>
            <a:r>
              <a:rPr lang="it-IT" sz="2400" spc="-10">
                <a:solidFill>
                  <a:srgbClr val="FFFF00"/>
                </a:solidFill>
                <a:latin typeface="+mj-lt"/>
                <a:ea typeface="+mj-ea"/>
                <a:cs typeface="+mj-cs"/>
              </a:rPr>
              <a:t>Nuovo</a:t>
            </a:r>
            <a:r>
              <a:rPr lang="it-IT" sz="2400" spc="-35">
                <a:solidFill>
                  <a:srgbClr val="FFFF00"/>
                </a:solidFill>
                <a:latin typeface="+mj-lt"/>
                <a:ea typeface="+mj-ea"/>
                <a:cs typeface="+mj-cs"/>
              </a:rPr>
              <a:t> </a:t>
            </a:r>
            <a:r>
              <a:rPr lang="it-IT" sz="2400" spc="-5">
                <a:solidFill>
                  <a:srgbClr val="FFFF00"/>
                </a:solidFill>
                <a:latin typeface="+mj-lt"/>
                <a:ea typeface="+mj-ea"/>
                <a:cs typeface="+mj-cs"/>
              </a:rPr>
              <a:t>Codice</a:t>
            </a:r>
            <a:endParaRPr lang="it-IT" sz="2400" dirty="0">
              <a:solidFill>
                <a:srgbClr val="FFFF00"/>
              </a:solidFill>
              <a:latin typeface="+mj-lt"/>
              <a:ea typeface="+mj-ea"/>
              <a:cs typeface="+mj-cs"/>
            </a:endParaRPr>
          </a:p>
        </p:txBody>
      </p:sp>
    </p:spTree>
    <p:extLst>
      <p:ext uri="{BB962C8B-B14F-4D97-AF65-F5344CB8AC3E}">
        <p14:creationId xmlns:p14="http://schemas.microsoft.com/office/powerpoint/2010/main" val="12031400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10512" y="2365248"/>
            <a:ext cx="774191" cy="59740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217663" y="2462276"/>
            <a:ext cx="141605" cy="299720"/>
          </a:xfrm>
          <a:prstGeom prst="rect">
            <a:avLst/>
          </a:prstGeom>
        </p:spPr>
        <p:txBody>
          <a:bodyPr vert="horz" wrap="square" lIns="0" tIns="12700" rIns="0" bIns="0" rtlCol="0">
            <a:spAutoFit/>
          </a:bodyPr>
          <a:lstStyle/>
          <a:p>
            <a:pPr marL="12700">
              <a:spcBef>
                <a:spcPts val="100"/>
              </a:spcBef>
            </a:pPr>
            <a:r>
              <a:rPr b="1" dirty="0">
                <a:latin typeface="Calibri"/>
                <a:cs typeface="Calibri"/>
              </a:rPr>
              <a:t>1</a:t>
            </a:r>
            <a:endParaRPr>
              <a:latin typeface="Calibri"/>
              <a:cs typeface="Calibri"/>
            </a:endParaRPr>
          </a:p>
        </p:txBody>
      </p:sp>
      <p:sp>
        <p:nvSpPr>
          <p:cNvPr id="4" name="object 4"/>
          <p:cNvSpPr/>
          <p:nvPr/>
        </p:nvSpPr>
        <p:spPr>
          <a:xfrm>
            <a:off x="2368296" y="2170177"/>
            <a:ext cx="7839456" cy="98755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1815307" y="1248156"/>
            <a:ext cx="8560435" cy="1226820"/>
          </a:xfrm>
          <a:prstGeom prst="rect">
            <a:avLst/>
          </a:prstGeom>
        </p:spPr>
        <p:txBody>
          <a:bodyPr vert="horz" wrap="square" lIns="0" tIns="12700" rIns="0" bIns="0" rtlCol="0">
            <a:spAutoFit/>
          </a:bodyPr>
          <a:lstStyle/>
          <a:p>
            <a:pPr marL="12700">
              <a:spcBef>
                <a:spcPts val="100"/>
              </a:spcBef>
            </a:pPr>
            <a:r>
              <a:rPr sz="3200" b="1" dirty="0">
                <a:latin typeface="Calibri"/>
                <a:cs typeface="Calibri"/>
              </a:rPr>
              <a:t>COMMA 3: </a:t>
            </a:r>
            <a:r>
              <a:rPr sz="3200" b="1" spc="-5" dirty="0">
                <a:latin typeface="Calibri"/>
                <a:cs typeface="Calibri"/>
              </a:rPr>
              <a:t>POSSIBILITÀ DI MODIFICA DEGLI</a:t>
            </a:r>
            <a:r>
              <a:rPr sz="3200" b="1" spc="-25" dirty="0">
                <a:latin typeface="Calibri"/>
                <a:cs typeface="Calibri"/>
              </a:rPr>
              <a:t> </a:t>
            </a:r>
            <a:r>
              <a:rPr sz="3200" b="1" spc="-5" dirty="0">
                <a:latin typeface="Calibri"/>
                <a:cs typeface="Calibri"/>
              </a:rPr>
              <a:t>INDICI</a:t>
            </a:r>
            <a:endParaRPr sz="3200">
              <a:latin typeface="Calibri"/>
              <a:cs typeface="Calibri"/>
            </a:endParaRPr>
          </a:p>
          <a:p>
            <a:pPr marL="279400" algn="ctr">
              <a:spcBef>
                <a:spcPts val="3215"/>
              </a:spcBef>
            </a:pPr>
            <a:r>
              <a:rPr sz="2000" b="1" dirty="0">
                <a:latin typeface="Calibri"/>
                <a:cs typeface="Calibri"/>
              </a:rPr>
              <a:t>È POSSIBILE CHE GLI </a:t>
            </a:r>
            <a:r>
              <a:rPr sz="2000" b="1" spc="-5" dirty="0">
                <a:latin typeface="Calibri"/>
                <a:cs typeface="Calibri"/>
              </a:rPr>
              <a:t>INDICI </a:t>
            </a:r>
            <a:r>
              <a:rPr sz="2000" b="1" dirty="0">
                <a:latin typeface="Calibri"/>
                <a:cs typeface="Calibri"/>
              </a:rPr>
              <a:t>SIANO </a:t>
            </a:r>
            <a:r>
              <a:rPr sz="2000" b="1" spc="-5" dirty="0">
                <a:latin typeface="Calibri"/>
                <a:cs typeface="Calibri"/>
              </a:rPr>
              <a:t>INAPPLICABILI </a:t>
            </a:r>
            <a:r>
              <a:rPr sz="2000" b="1" dirty="0">
                <a:latin typeface="Calibri"/>
                <a:cs typeface="Calibri"/>
              </a:rPr>
              <a:t>ALLA</a:t>
            </a:r>
            <a:r>
              <a:rPr sz="2000" b="1" spc="-20" dirty="0">
                <a:latin typeface="Calibri"/>
                <a:cs typeface="Calibri"/>
              </a:rPr>
              <a:t> </a:t>
            </a:r>
            <a:r>
              <a:rPr sz="2000" b="1" dirty="0">
                <a:latin typeface="Calibri"/>
                <a:cs typeface="Calibri"/>
              </a:rPr>
              <a:t>SINGOLA</a:t>
            </a:r>
            <a:endParaRPr sz="2000">
              <a:latin typeface="Calibri"/>
              <a:cs typeface="Calibri"/>
            </a:endParaRPr>
          </a:p>
        </p:txBody>
      </p:sp>
      <p:sp>
        <p:nvSpPr>
          <p:cNvPr id="6" name="object 6"/>
          <p:cNvSpPr txBox="1"/>
          <p:nvPr/>
        </p:nvSpPr>
        <p:spPr>
          <a:xfrm>
            <a:off x="2856954" y="2449067"/>
            <a:ext cx="6938645" cy="635000"/>
          </a:xfrm>
          <a:prstGeom prst="rect">
            <a:avLst/>
          </a:prstGeom>
        </p:spPr>
        <p:txBody>
          <a:bodyPr vert="horz" wrap="square" lIns="0" tIns="12700" rIns="0" bIns="0" rtlCol="0">
            <a:spAutoFit/>
          </a:bodyPr>
          <a:lstStyle/>
          <a:p>
            <a:pPr marL="12700" marR="5080">
              <a:spcBef>
                <a:spcPts val="100"/>
              </a:spcBef>
            </a:pPr>
            <a:r>
              <a:rPr sz="2000" b="1" spc="-50" dirty="0">
                <a:latin typeface="Calibri"/>
                <a:cs typeface="Calibri"/>
              </a:rPr>
              <a:t>REALTÀ. </a:t>
            </a:r>
            <a:r>
              <a:rPr sz="2925" spc="67" baseline="1424" dirty="0">
                <a:latin typeface="Wingdings"/>
                <a:cs typeface="Wingdings"/>
              </a:rPr>
              <a:t></a:t>
            </a:r>
            <a:r>
              <a:rPr sz="2925" spc="67" baseline="1424" dirty="0">
                <a:latin typeface="Times New Roman"/>
                <a:cs typeface="Times New Roman"/>
              </a:rPr>
              <a:t> </a:t>
            </a:r>
            <a:r>
              <a:rPr sz="2000" b="1" spc="-15" dirty="0">
                <a:latin typeface="Calibri"/>
                <a:cs typeface="Calibri"/>
              </a:rPr>
              <a:t>POSSIBILITÀ </a:t>
            </a:r>
            <a:r>
              <a:rPr sz="2000" b="1" dirty="0">
                <a:latin typeface="Calibri"/>
                <a:cs typeface="Calibri"/>
              </a:rPr>
              <a:t>DI </a:t>
            </a:r>
            <a:r>
              <a:rPr sz="2000" b="1" spc="-5" dirty="0">
                <a:latin typeface="Calibri"/>
                <a:cs typeface="Calibri"/>
              </a:rPr>
              <a:t>SOSTITUIRE </a:t>
            </a:r>
            <a:r>
              <a:rPr sz="2000" b="1" dirty="0">
                <a:latin typeface="Calibri"/>
                <a:cs typeface="Calibri"/>
              </a:rPr>
              <a:t>GLI INDICI </a:t>
            </a:r>
            <a:r>
              <a:rPr sz="2000" b="1" spc="-20" dirty="0">
                <a:latin typeface="Calibri"/>
                <a:cs typeface="Calibri"/>
              </a:rPr>
              <a:t>ELABORATI DAL  </a:t>
            </a:r>
            <a:r>
              <a:rPr sz="2000" b="1" spc="-10" dirty="0">
                <a:latin typeface="Calibri"/>
                <a:cs typeface="Calibri"/>
              </a:rPr>
              <a:t>CNDCEC </a:t>
            </a:r>
            <a:r>
              <a:rPr sz="2000" b="1" spc="-5" dirty="0">
                <a:latin typeface="Calibri"/>
                <a:cs typeface="Calibri"/>
              </a:rPr>
              <a:t>(CON </a:t>
            </a:r>
            <a:r>
              <a:rPr sz="2000" b="1" spc="-10" dirty="0">
                <a:latin typeface="Calibri"/>
                <a:cs typeface="Calibri"/>
              </a:rPr>
              <a:t>OPPORTUNA </a:t>
            </a:r>
            <a:r>
              <a:rPr sz="2000" b="1" spc="-30" dirty="0">
                <a:latin typeface="Calibri"/>
                <a:cs typeface="Calibri"/>
              </a:rPr>
              <a:t>INFORMATIVA </a:t>
            </a:r>
            <a:r>
              <a:rPr sz="2000" b="1" dirty="0">
                <a:latin typeface="Calibri"/>
                <a:cs typeface="Calibri"/>
              </a:rPr>
              <a:t>IN</a:t>
            </a:r>
            <a:r>
              <a:rPr sz="2000" b="1" spc="25" dirty="0">
                <a:latin typeface="Calibri"/>
                <a:cs typeface="Calibri"/>
              </a:rPr>
              <a:t> </a:t>
            </a:r>
            <a:r>
              <a:rPr sz="2000" b="1" spc="-5" dirty="0">
                <a:latin typeface="Calibri"/>
                <a:cs typeface="Calibri"/>
              </a:rPr>
              <a:t>N.I.)</a:t>
            </a:r>
            <a:endParaRPr sz="2000">
              <a:latin typeface="Calibri"/>
              <a:cs typeface="Calibri"/>
            </a:endParaRPr>
          </a:p>
        </p:txBody>
      </p:sp>
      <p:sp>
        <p:nvSpPr>
          <p:cNvPr id="7" name="object 7"/>
          <p:cNvSpPr/>
          <p:nvPr/>
        </p:nvSpPr>
        <p:spPr>
          <a:xfrm>
            <a:off x="2179319" y="3660648"/>
            <a:ext cx="8055864" cy="1575815"/>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2883639" y="3774948"/>
            <a:ext cx="6973570" cy="1244600"/>
          </a:xfrm>
          <a:prstGeom prst="rect">
            <a:avLst/>
          </a:prstGeom>
        </p:spPr>
        <p:txBody>
          <a:bodyPr vert="horz" wrap="square" lIns="0" tIns="12700" rIns="0" bIns="0" rtlCol="0">
            <a:spAutoFit/>
          </a:bodyPr>
          <a:lstStyle/>
          <a:p>
            <a:pPr marL="12700" marR="69215">
              <a:spcBef>
                <a:spcPts val="100"/>
              </a:spcBef>
            </a:pPr>
            <a:r>
              <a:rPr sz="2000" b="1" spc="-25" dirty="0">
                <a:latin typeface="Calibri"/>
                <a:cs typeface="Calibri"/>
              </a:rPr>
              <a:t>NECESSITÀ </a:t>
            </a:r>
            <a:r>
              <a:rPr sz="2000" b="1" dirty="0">
                <a:latin typeface="Calibri"/>
                <a:cs typeface="Calibri"/>
              </a:rPr>
              <a:t>DI </a:t>
            </a:r>
            <a:r>
              <a:rPr sz="2000" b="1" spc="-5" dirty="0">
                <a:latin typeface="Calibri"/>
                <a:cs typeface="Calibri"/>
              </a:rPr>
              <a:t>UN </a:t>
            </a:r>
            <a:r>
              <a:rPr sz="2000" b="1" spc="-20" dirty="0">
                <a:latin typeface="Calibri"/>
                <a:cs typeface="Calibri"/>
              </a:rPr>
              <a:t>PROFESSIONISTA </a:t>
            </a:r>
            <a:r>
              <a:rPr sz="2000" b="1" spc="-5" dirty="0">
                <a:latin typeface="Calibri"/>
                <a:cs typeface="Calibri"/>
              </a:rPr>
              <a:t>INDIPENDENTE </a:t>
            </a:r>
            <a:r>
              <a:rPr sz="2000" b="1" dirty="0">
                <a:latin typeface="Calibri"/>
                <a:cs typeface="Calibri"/>
              </a:rPr>
              <a:t>CHE </a:t>
            </a:r>
            <a:r>
              <a:rPr sz="2000" b="1" spc="-30" dirty="0">
                <a:latin typeface="Calibri"/>
                <a:cs typeface="Calibri"/>
              </a:rPr>
              <a:t>ATTESTI  </a:t>
            </a:r>
            <a:r>
              <a:rPr sz="2000" b="1" spc="-55" dirty="0">
                <a:latin typeface="Calibri"/>
                <a:cs typeface="Calibri"/>
              </a:rPr>
              <a:t>L’ADEGUATEZZA </a:t>
            </a:r>
            <a:r>
              <a:rPr sz="2000" b="1" dirty="0">
                <a:latin typeface="Calibri"/>
                <a:cs typeface="Calibri"/>
              </a:rPr>
              <a:t>DEI </a:t>
            </a:r>
            <a:r>
              <a:rPr sz="2000" b="1" spc="-10" dirty="0">
                <a:latin typeface="Calibri"/>
                <a:cs typeface="Calibri"/>
              </a:rPr>
              <a:t>NUOVI </a:t>
            </a:r>
            <a:r>
              <a:rPr sz="2000" b="1" dirty="0">
                <a:latin typeface="Calibri"/>
                <a:cs typeface="Calibri"/>
              </a:rPr>
              <a:t>INDICI IN </a:t>
            </a:r>
            <a:r>
              <a:rPr sz="2000" b="1" spc="-5" dirty="0">
                <a:latin typeface="Calibri"/>
                <a:cs typeface="Calibri"/>
              </a:rPr>
              <a:t>RELAZIONE </a:t>
            </a:r>
            <a:r>
              <a:rPr sz="2000" b="1" dirty="0">
                <a:latin typeface="Calibri"/>
                <a:cs typeface="Calibri"/>
              </a:rPr>
              <a:t>ALLA </a:t>
            </a:r>
            <a:r>
              <a:rPr sz="2000" b="1" spc="-10" dirty="0">
                <a:latin typeface="Calibri"/>
                <a:cs typeface="Calibri"/>
              </a:rPr>
              <a:t>PECULIARE  </a:t>
            </a:r>
            <a:r>
              <a:rPr sz="2000" b="1" spc="-30" dirty="0">
                <a:latin typeface="Calibri"/>
                <a:cs typeface="Calibri"/>
              </a:rPr>
              <a:t>NATURA</a:t>
            </a:r>
            <a:r>
              <a:rPr sz="2000" b="1" spc="-10" dirty="0">
                <a:latin typeface="Calibri"/>
                <a:cs typeface="Calibri"/>
              </a:rPr>
              <a:t> </a:t>
            </a:r>
            <a:r>
              <a:rPr sz="2000" b="1" spc="-15" dirty="0">
                <a:latin typeface="Calibri"/>
                <a:cs typeface="Calibri"/>
              </a:rPr>
              <a:t>DELL’IMPRESA.</a:t>
            </a:r>
            <a:endParaRPr sz="2000">
              <a:latin typeface="Calibri"/>
              <a:cs typeface="Calibri"/>
            </a:endParaRPr>
          </a:p>
          <a:p>
            <a:pPr marL="12700"/>
            <a:r>
              <a:rPr sz="2000" b="1" spc="-40" dirty="0">
                <a:latin typeface="Calibri"/>
                <a:cs typeface="Calibri"/>
              </a:rPr>
              <a:t>TALE </a:t>
            </a:r>
            <a:r>
              <a:rPr sz="2000" b="1" spc="-5" dirty="0">
                <a:latin typeface="Calibri"/>
                <a:cs typeface="Calibri"/>
              </a:rPr>
              <a:t>DICHIARAZIONE </a:t>
            </a:r>
            <a:r>
              <a:rPr sz="2000" b="1" dirty="0">
                <a:latin typeface="Calibri"/>
                <a:cs typeface="Calibri"/>
              </a:rPr>
              <a:t>HA </a:t>
            </a:r>
            <a:r>
              <a:rPr sz="2000" b="1" spc="-15" dirty="0">
                <a:latin typeface="Calibri"/>
                <a:cs typeface="Calibri"/>
              </a:rPr>
              <a:t>RILEVANZA </a:t>
            </a:r>
            <a:r>
              <a:rPr sz="2000" b="1" spc="-5" dirty="0">
                <a:latin typeface="Calibri"/>
                <a:cs typeface="Calibri"/>
              </a:rPr>
              <a:t>PER </a:t>
            </a:r>
            <a:r>
              <a:rPr sz="2000" b="1" spc="-20" dirty="0">
                <a:latin typeface="Calibri"/>
                <a:cs typeface="Calibri"/>
              </a:rPr>
              <a:t>L’ESERCIZIO</a:t>
            </a:r>
            <a:r>
              <a:rPr sz="2000" b="1" spc="35" dirty="0">
                <a:latin typeface="Calibri"/>
                <a:cs typeface="Calibri"/>
              </a:rPr>
              <a:t> </a:t>
            </a:r>
            <a:r>
              <a:rPr sz="2000" b="1" spc="-5" dirty="0">
                <a:latin typeface="Calibri"/>
                <a:cs typeface="Calibri"/>
              </a:rPr>
              <a:t>SUCCESSIVO</a:t>
            </a:r>
            <a:endParaRPr sz="2000">
              <a:latin typeface="Calibri"/>
              <a:cs typeface="Calibri"/>
            </a:endParaRPr>
          </a:p>
        </p:txBody>
      </p:sp>
      <p:sp>
        <p:nvSpPr>
          <p:cNvPr id="9" name="object 9"/>
          <p:cNvSpPr/>
          <p:nvPr/>
        </p:nvSpPr>
        <p:spPr>
          <a:xfrm>
            <a:off x="1810512" y="4133089"/>
            <a:ext cx="774191" cy="597407"/>
          </a:xfrm>
          <a:prstGeom prst="rect">
            <a:avLst/>
          </a:prstGeom>
          <a:blipFill>
            <a:blip r:embed="rId2" cstate="print"/>
            <a:stretch>
              <a:fillRect/>
            </a:stretch>
          </a:blipFill>
        </p:spPr>
        <p:txBody>
          <a:bodyPr wrap="square" lIns="0" tIns="0" rIns="0" bIns="0" rtlCol="0"/>
          <a:lstStyle/>
          <a:p>
            <a:endParaRPr/>
          </a:p>
        </p:txBody>
      </p:sp>
      <p:sp>
        <p:nvSpPr>
          <p:cNvPr id="10" name="object 10"/>
          <p:cNvSpPr txBox="1"/>
          <p:nvPr/>
        </p:nvSpPr>
        <p:spPr>
          <a:xfrm>
            <a:off x="2217663" y="4230116"/>
            <a:ext cx="141605" cy="299720"/>
          </a:xfrm>
          <a:prstGeom prst="rect">
            <a:avLst/>
          </a:prstGeom>
        </p:spPr>
        <p:txBody>
          <a:bodyPr vert="horz" wrap="square" lIns="0" tIns="12700" rIns="0" bIns="0" rtlCol="0">
            <a:spAutoFit/>
          </a:bodyPr>
          <a:lstStyle/>
          <a:p>
            <a:pPr marL="12700">
              <a:spcBef>
                <a:spcPts val="100"/>
              </a:spcBef>
            </a:pPr>
            <a:r>
              <a:rPr b="1" dirty="0">
                <a:latin typeface="Calibri"/>
                <a:cs typeface="Calibri"/>
              </a:rPr>
              <a:t>2</a:t>
            </a:r>
            <a:endParaRPr>
              <a:latin typeface="Calibri"/>
              <a:cs typeface="Calibri"/>
            </a:endParaRPr>
          </a:p>
        </p:txBody>
      </p:sp>
      <p:sp>
        <p:nvSpPr>
          <p:cNvPr id="12" name="object 4"/>
          <p:cNvSpPr txBox="1">
            <a:spLocks/>
          </p:cNvSpPr>
          <p:nvPr/>
        </p:nvSpPr>
        <p:spPr>
          <a:xfrm>
            <a:off x="1752601" y="152401"/>
            <a:ext cx="3806825" cy="390525"/>
          </a:xfrm>
          <a:prstGeom prst="rect">
            <a:avLst/>
          </a:prstGeom>
        </p:spPr>
        <p:txBody>
          <a:bodyPr vert="horz" wrap="square" lIns="0" tIns="12700" rIns="0" bIns="0" rtlCol="0">
            <a:spAutoFit/>
          </a:bodyPr>
          <a:lstStyle/>
          <a:p>
            <a:pPr marL="12700" eaLnBrk="0" fontAlgn="base" hangingPunct="0">
              <a:spcBef>
                <a:spcPts val="100"/>
              </a:spcBef>
              <a:spcAft>
                <a:spcPct val="0"/>
              </a:spcAft>
              <a:defRPr/>
            </a:pPr>
            <a:r>
              <a:rPr lang="it-IT" sz="2400" spc="-40">
                <a:solidFill>
                  <a:srgbClr val="FFFF00"/>
                </a:solidFill>
                <a:latin typeface="+mj-lt"/>
                <a:ea typeface="+mj-ea"/>
                <a:cs typeface="+mj-cs"/>
              </a:rPr>
              <a:t>L’articolo </a:t>
            </a:r>
            <a:r>
              <a:rPr lang="it-IT" sz="2400" spc="-5">
                <a:solidFill>
                  <a:srgbClr val="FFFF00"/>
                </a:solidFill>
                <a:latin typeface="+mj-lt"/>
                <a:ea typeface="+mj-ea"/>
                <a:cs typeface="+mj-cs"/>
              </a:rPr>
              <a:t>13 </a:t>
            </a:r>
            <a:r>
              <a:rPr lang="it-IT" sz="2400">
                <a:solidFill>
                  <a:srgbClr val="FFFF00"/>
                </a:solidFill>
                <a:latin typeface="+mj-lt"/>
                <a:ea typeface="+mj-ea"/>
                <a:cs typeface="+mj-cs"/>
              </a:rPr>
              <a:t>del </a:t>
            </a:r>
            <a:r>
              <a:rPr lang="it-IT" sz="2400" spc="-10">
                <a:solidFill>
                  <a:srgbClr val="FFFF00"/>
                </a:solidFill>
                <a:latin typeface="+mj-lt"/>
                <a:ea typeface="+mj-ea"/>
                <a:cs typeface="+mj-cs"/>
              </a:rPr>
              <a:t>Nuovo</a:t>
            </a:r>
            <a:r>
              <a:rPr lang="it-IT" sz="2400" spc="-35">
                <a:solidFill>
                  <a:srgbClr val="FFFF00"/>
                </a:solidFill>
                <a:latin typeface="+mj-lt"/>
                <a:ea typeface="+mj-ea"/>
                <a:cs typeface="+mj-cs"/>
              </a:rPr>
              <a:t> </a:t>
            </a:r>
            <a:r>
              <a:rPr lang="it-IT" sz="2400" spc="-5">
                <a:solidFill>
                  <a:srgbClr val="FFFF00"/>
                </a:solidFill>
                <a:latin typeface="+mj-lt"/>
                <a:ea typeface="+mj-ea"/>
                <a:cs typeface="+mj-cs"/>
              </a:rPr>
              <a:t>Codice</a:t>
            </a:r>
            <a:endParaRPr lang="it-IT" sz="2400" dirty="0">
              <a:solidFill>
                <a:srgbClr val="FFFF00"/>
              </a:solidFill>
              <a:latin typeface="+mj-lt"/>
              <a:ea typeface="+mj-ea"/>
              <a:cs typeface="+mj-cs"/>
            </a:endParaRPr>
          </a:p>
        </p:txBody>
      </p:sp>
    </p:spTree>
    <p:extLst>
      <p:ext uri="{BB962C8B-B14F-4D97-AF65-F5344CB8AC3E}">
        <p14:creationId xmlns:p14="http://schemas.microsoft.com/office/powerpoint/2010/main" val="32327928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52650" y="1248156"/>
            <a:ext cx="7887970" cy="513080"/>
          </a:xfrm>
          <a:prstGeom prst="rect">
            <a:avLst/>
          </a:prstGeom>
        </p:spPr>
        <p:txBody>
          <a:bodyPr vert="horz" wrap="square" lIns="0" tIns="12700" rIns="0" bIns="0" rtlCol="0">
            <a:spAutoFit/>
          </a:bodyPr>
          <a:lstStyle/>
          <a:p>
            <a:pPr marL="12700">
              <a:spcBef>
                <a:spcPts val="100"/>
              </a:spcBef>
            </a:pPr>
            <a:r>
              <a:rPr sz="3200" b="1" spc="-5" dirty="0">
                <a:latin typeface="Calibri"/>
                <a:cs typeface="Calibri"/>
              </a:rPr>
              <a:t>SEGNALAZIONE DAGLI ORGANI DI</a:t>
            </a:r>
            <a:r>
              <a:rPr sz="3200" b="1" spc="-40" dirty="0">
                <a:latin typeface="Calibri"/>
                <a:cs typeface="Calibri"/>
              </a:rPr>
              <a:t> </a:t>
            </a:r>
            <a:r>
              <a:rPr sz="3200" b="1" spc="-5" dirty="0">
                <a:latin typeface="Calibri"/>
                <a:cs typeface="Calibri"/>
              </a:rPr>
              <a:t>CONTROLLO</a:t>
            </a:r>
            <a:endParaRPr sz="3200">
              <a:latin typeface="Calibri"/>
              <a:cs typeface="Calibri"/>
            </a:endParaRPr>
          </a:p>
        </p:txBody>
      </p:sp>
      <p:sp>
        <p:nvSpPr>
          <p:cNvPr id="3" name="object 3"/>
          <p:cNvSpPr/>
          <p:nvPr/>
        </p:nvSpPr>
        <p:spPr>
          <a:xfrm>
            <a:off x="1810512" y="2264664"/>
            <a:ext cx="774191" cy="597408"/>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2217665" y="2361691"/>
            <a:ext cx="141605" cy="299720"/>
          </a:xfrm>
          <a:prstGeom prst="rect">
            <a:avLst/>
          </a:prstGeom>
        </p:spPr>
        <p:txBody>
          <a:bodyPr vert="horz" wrap="square" lIns="0" tIns="12700" rIns="0" bIns="0" rtlCol="0">
            <a:spAutoFit/>
          </a:bodyPr>
          <a:lstStyle/>
          <a:p>
            <a:pPr marL="12700">
              <a:spcBef>
                <a:spcPts val="100"/>
              </a:spcBef>
            </a:pPr>
            <a:r>
              <a:rPr b="1" dirty="0">
                <a:latin typeface="Calibri"/>
                <a:cs typeface="Calibri"/>
              </a:rPr>
              <a:t>1</a:t>
            </a:r>
            <a:endParaRPr>
              <a:latin typeface="Calibri"/>
              <a:cs typeface="Calibri"/>
            </a:endParaRPr>
          </a:p>
        </p:txBody>
      </p:sp>
      <p:sp>
        <p:nvSpPr>
          <p:cNvPr id="5" name="object 5"/>
          <p:cNvSpPr/>
          <p:nvPr/>
        </p:nvSpPr>
        <p:spPr>
          <a:xfrm>
            <a:off x="2209800" y="2157983"/>
            <a:ext cx="7997952" cy="1426464"/>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2856953" y="2199132"/>
            <a:ext cx="4083050" cy="1244600"/>
          </a:xfrm>
          <a:prstGeom prst="rect">
            <a:avLst/>
          </a:prstGeom>
        </p:spPr>
        <p:txBody>
          <a:bodyPr vert="horz" wrap="square" lIns="0" tIns="12700" rIns="0" bIns="0" rtlCol="0">
            <a:spAutoFit/>
          </a:bodyPr>
          <a:lstStyle/>
          <a:p>
            <a:pPr marL="12700">
              <a:spcBef>
                <a:spcPts val="100"/>
              </a:spcBef>
            </a:pPr>
            <a:r>
              <a:rPr sz="2000" b="1" dirty="0">
                <a:latin typeface="Calibri"/>
                <a:cs typeface="Calibri"/>
              </a:rPr>
              <a:t>CHI </a:t>
            </a:r>
            <a:r>
              <a:rPr sz="2000" b="1" spc="-5" dirty="0">
                <a:latin typeface="Calibri"/>
                <a:cs typeface="Calibri"/>
              </a:rPr>
              <a:t>SONO </a:t>
            </a:r>
            <a:r>
              <a:rPr sz="2000" b="1" dirty="0">
                <a:latin typeface="Calibri"/>
                <a:cs typeface="Calibri"/>
              </a:rPr>
              <a:t>GLI</a:t>
            </a:r>
            <a:r>
              <a:rPr sz="2000" b="1" spc="-15" dirty="0">
                <a:latin typeface="Calibri"/>
                <a:cs typeface="Calibri"/>
              </a:rPr>
              <a:t> </a:t>
            </a:r>
            <a:r>
              <a:rPr sz="2000" b="1" spc="-20" dirty="0">
                <a:latin typeface="Calibri"/>
                <a:cs typeface="Calibri"/>
              </a:rPr>
              <a:t>OBBLIGATI?</a:t>
            </a:r>
            <a:endParaRPr sz="2000">
              <a:latin typeface="Calibri"/>
              <a:cs typeface="Calibri"/>
            </a:endParaRPr>
          </a:p>
          <a:p>
            <a:pPr marL="355600" indent="-342900">
              <a:buFont typeface="Calibri"/>
              <a:buChar char="-"/>
              <a:tabLst>
                <a:tab pos="354965" algn="l"/>
                <a:tab pos="355600" algn="l"/>
              </a:tabLst>
            </a:pPr>
            <a:r>
              <a:rPr sz="2000" b="1" spc="-10" dirty="0">
                <a:latin typeface="Calibri"/>
                <a:cs typeface="Calibri"/>
              </a:rPr>
              <a:t>ORGANI </a:t>
            </a:r>
            <a:r>
              <a:rPr sz="2000" b="1" dirty="0">
                <a:latin typeface="Calibri"/>
                <a:cs typeface="Calibri"/>
              </a:rPr>
              <a:t>DI </a:t>
            </a:r>
            <a:r>
              <a:rPr sz="2000" b="1" spc="-15" dirty="0">
                <a:latin typeface="Calibri"/>
                <a:cs typeface="Calibri"/>
              </a:rPr>
              <a:t>CONTROLLO</a:t>
            </a:r>
            <a:r>
              <a:rPr sz="2000" b="1" spc="-5" dirty="0">
                <a:latin typeface="Calibri"/>
                <a:cs typeface="Calibri"/>
              </a:rPr>
              <a:t> </a:t>
            </a:r>
            <a:r>
              <a:rPr sz="2000" b="1" spc="-20" dirty="0">
                <a:latin typeface="Calibri"/>
                <a:cs typeface="Calibri"/>
              </a:rPr>
              <a:t>SOCIETARI;</a:t>
            </a:r>
            <a:endParaRPr sz="2000">
              <a:latin typeface="Calibri"/>
              <a:cs typeface="Calibri"/>
            </a:endParaRPr>
          </a:p>
          <a:p>
            <a:pPr marL="355600" indent="-342900">
              <a:buFont typeface="Calibri"/>
              <a:buChar char="-"/>
              <a:tabLst>
                <a:tab pos="354965" algn="l"/>
                <a:tab pos="355600" algn="l"/>
              </a:tabLst>
            </a:pPr>
            <a:r>
              <a:rPr sz="2000" b="1" spc="-5" dirty="0">
                <a:latin typeface="Calibri"/>
                <a:cs typeface="Calibri"/>
              </a:rPr>
              <a:t>REVISORE</a:t>
            </a:r>
            <a:r>
              <a:rPr sz="2000" b="1" spc="-10" dirty="0">
                <a:latin typeface="Calibri"/>
                <a:cs typeface="Calibri"/>
              </a:rPr>
              <a:t> </a:t>
            </a:r>
            <a:r>
              <a:rPr sz="2000" b="1" spc="-20" dirty="0">
                <a:latin typeface="Calibri"/>
                <a:cs typeface="Calibri"/>
              </a:rPr>
              <a:t>CONTABILE;</a:t>
            </a:r>
            <a:endParaRPr sz="2000">
              <a:latin typeface="Calibri"/>
              <a:cs typeface="Calibri"/>
            </a:endParaRPr>
          </a:p>
          <a:p>
            <a:pPr marL="355600" indent="-342900">
              <a:buFont typeface="Calibri"/>
              <a:buChar char="-"/>
              <a:tabLst>
                <a:tab pos="354965" algn="l"/>
                <a:tab pos="355600" algn="l"/>
              </a:tabLst>
            </a:pPr>
            <a:r>
              <a:rPr sz="2000" b="1" spc="-25" dirty="0">
                <a:latin typeface="Calibri"/>
                <a:cs typeface="Calibri"/>
              </a:rPr>
              <a:t>SOCIETÀ </a:t>
            </a:r>
            <a:r>
              <a:rPr sz="2000" b="1" dirty="0">
                <a:latin typeface="Calibri"/>
                <a:cs typeface="Calibri"/>
              </a:rPr>
              <a:t>DI</a:t>
            </a:r>
            <a:r>
              <a:rPr sz="2000" b="1" spc="20" dirty="0">
                <a:latin typeface="Calibri"/>
                <a:cs typeface="Calibri"/>
              </a:rPr>
              <a:t> </a:t>
            </a:r>
            <a:r>
              <a:rPr sz="2000" b="1" spc="-5" dirty="0">
                <a:latin typeface="Calibri"/>
                <a:cs typeface="Calibri"/>
              </a:rPr>
              <a:t>REVISIONE;</a:t>
            </a:r>
            <a:endParaRPr sz="2000">
              <a:latin typeface="Calibri"/>
              <a:cs typeface="Calibri"/>
            </a:endParaRPr>
          </a:p>
        </p:txBody>
      </p:sp>
      <p:sp>
        <p:nvSpPr>
          <p:cNvPr id="8" name="object 18"/>
          <p:cNvSpPr txBox="1">
            <a:spLocks/>
          </p:cNvSpPr>
          <p:nvPr/>
        </p:nvSpPr>
        <p:spPr>
          <a:xfrm>
            <a:off x="1524001" y="0"/>
            <a:ext cx="3962400" cy="751488"/>
          </a:xfrm>
          <a:prstGeom prst="rect">
            <a:avLst/>
          </a:prstGeom>
        </p:spPr>
        <p:txBody>
          <a:bodyPr vert="horz" wrap="square" lIns="0" tIns="12700" rIns="0" bIns="0" rtlCol="0">
            <a:spAutoFit/>
          </a:bodyPr>
          <a:lstStyle/>
          <a:p>
            <a:pPr marL="12700" algn="ctr" eaLnBrk="0" fontAlgn="base" hangingPunct="0">
              <a:spcBef>
                <a:spcPts val="100"/>
              </a:spcBef>
              <a:spcAft>
                <a:spcPct val="0"/>
              </a:spcAft>
              <a:defRPr/>
            </a:pPr>
            <a:r>
              <a:rPr lang="it-IT" sz="2400" spc="-5">
                <a:solidFill>
                  <a:srgbClr val="FFFF00"/>
                </a:solidFill>
                <a:latin typeface="+mj-lt"/>
                <a:ea typeface="+mj-ea"/>
                <a:cs typeface="+mj-cs"/>
              </a:rPr>
              <a:t>La segnalazione </a:t>
            </a:r>
            <a:r>
              <a:rPr lang="it-IT" sz="2400" spc="-15">
                <a:solidFill>
                  <a:srgbClr val="FFFF00"/>
                </a:solidFill>
                <a:latin typeface="+mj-lt"/>
                <a:ea typeface="+mj-ea"/>
                <a:cs typeface="+mj-cs"/>
              </a:rPr>
              <a:t>all’Organismo </a:t>
            </a:r>
            <a:r>
              <a:rPr lang="it-IT" sz="2400" spc="-5">
                <a:solidFill>
                  <a:srgbClr val="FFFF00"/>
                </a:solidFill>
                <a:latin typeface="+mj-lt"/>
                <a:ea typeface="+mj-ea"/>
                <a:cs typeface="+mj-cs"/>
              </a:rPr>
              <a:t>di composizione della</a:t>
            </a:r>
            <a:r>
              <a:rPr lang="it-IT" sz="2400" spc="-25">
                <a:solidFill>
                  <a:srgbClr val="FFFF00"/>
                </a:solidFill>
                <a:latin typeface="+mj-lt"/>
                <a:ea typeface="+mj-ea"/>
                <a:cs typeface="+mj-cs"/>
              </a:rPr>
              <a:t> </a:t>
            </a:r>
            <a:r>
              <a:rPr lang="it-IT" sz="2400" spc="-5">
                <a:solidFill>
                  <a:srgbClr val="FFFF00"/>
                </a:solidFill>
                <a:latin typeface="+mj-lt"/>
                <a:ea typeface="+mj-ea"/>
                <a:cs typeface="+mj-cs"/>
              </a:rPr>
              <a:t>crisi</a:t>
            </a:r>
            <a:endParaRPr lang="it-IT" sz="2400" dirty="0">
              <a:solidFill>
                <a:srgbClr val="FFFF00"/>
              </a:solidFill>
              <a:latin typeface="+mj-lt"/>
              <a:ea typeface="+mj-ea"/>
              <a:cs typeface="+mj-cs"/>
            </a:endParaRPr>
          </a:p>
        </p:txBody>
      </p:sp>
    </p:spTree>
    <p:extLst>
      <p:ext uri="{BB962C8B-B14F-4D97-AF65-F5344CB8AC3E}">
        <p14:creationId xmlns:p14="http://schemas.microsoft.com/office/powerpoint/2010/main" val="17180918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16608" y="2478024"/>
            <a:ext cx="8052816" cy="39319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279650" y="1773237"/>
            <a:ext cx="7632700" cy="1008380"/>
          </a:xfrm>
          <a:custGeom>
            <a:avLst/>
            <a:gdLst/>
            <a:ahLst/>
            <a:cxnLst/>
            <a:rect l="l" t="t" r="r" b="b"/>
            <a:pathLst>
              <a:path w="7632700" h="1008380">
                <a:moveTo>
                  <a:pt x="4068368" y="756051"/>
                </a:moveTo>
                <a:lnTo>
                  <a:pt x="3564338" y="756051"/>
                </a:lnTo>
                <a:lnTo>
                  <a:pt x="3816350" y="1008063"/>
                </a:lnTo>
                <a:lnTo>
                  <a:pt x="4068368" y="756051"/>
                </a:lnTo>
                <a:close/>
              </a:path>
              <a:path w="7632700" h="1008380">
                <a:moveTo>
                  <a:pt x="3942359" y="655008"/>
                </a:moveTo>
                <a:lnTo>
                  <a:pt x="3690340" y="655008"/>
                </a:lnTo>
                <a:lnTo>
                  <a:pt x="3690340" y="756051"/>
                </a:lnTo>
                <a:lnTo>
                  <a:pt x="3942359" y="756051"/>
                </a:lnTo>
                <a:lnTo>
                  <a:pt x="3942359" y="655008"/>
                </a:lnTo>
                <a:close/>
              </a:path>
              <a:path w="7632700" h="1008380">
                <a:moveTo>
                  <a:pt x="7632700" y="0"/>
                </a:moveTo>
                <a:lnTo>
                  <a:pt x="0" y="0"/>
                </a:lnTo>
                <a:lnTo>
                  <a:pt x="0" y="655008"/>
                </a:lnTo>
                <a:lnTo>
                  <a:pt x="7632700" y="655008"/>
                </a:lnTo>
                <a:lnTo>
                  <a:pt x="7632700" y="0"/>
                </a:lnTo>
                <a:close/>
              </a:path>
            </a:pathLst>
          </a:custGeom>
          <a:solidFill>
            <a:srgbClr val="19194D">
              <a:alpha val="41178"/>
            </a:srgbClr>
          </a:solidFill>
        </p:spPr>
        <p:txBody>
          <a:bodyPr wrap="square" lIns="0" tIns="0" rIns="0" bIns="0" rtlCol="0"/>
          <a:lstStyle/>
          <a:p>
            <a:endParaRPr/>
          </a:p>
        </p:txBody>
      </p:sp>
      <p:sp>
        <p:nvSpPr>
          <p:cNvPr id="4" name="object 4"/>
          <p:cNvSpPr/>
          <p:nvPr/>
        </p:nvSpPr>
        <p:spPr>
          <a:xfrm>
            <a:off x="2279650" y="1773237"/>
            <a:ext cx="7632700" cy="1008380"/>
          </a:xfrm>
          <a:custGeom>
            <a:avLst/>
            <a:gdLst/>
            <a:ahLst/>
            <a:cxnLst/>
            <a:rect l="l" t="t" r="r" b="b"/>
            <a:pathLst>
              <a:path w="7632700" h="1008380">
                <a:moveTo>
                  <a:pt x="0" y="0"/>
                </a:moveTo>
                <a:lnTo>
                  <a:pt x="7632700" y="0"/>
                </a:lnTo>
                <a:lnTo>
                  <a:pt x="7632700" y="655008"/>
                </a:lnTo>
                <a:lnTo>
                  <a:pt x="3942360" y="655008"/>
                </a:lnTo>
                <a:lnTo>
                  <a:pt x="3942360" y="756051"/>
                </a:lnTo>
                <a:lnTo>
                  <a:pt x="4068369" y="756051"/>
                </a:lnTo>
                <a:lnTo>
                  <a:pt x="3816350" y="1008063"/>
                </a:lnTo>
                <a:lnTo>
                  <a:pt x="3564339" y="756051"/>
                </a:lnTo>
                <a:lnTo>
                  <a:pt x="3690340" y="756051"/>
                </a:lnTo>
                <a:lnTo>
                  <a:pt x="3690340" y="655008"/>
                </a:lnTo>
                <a:lnTo>
                  <a:pt x="0" y="655008"/>
                </a:lnTo>
                <a:lnTo>
                  <a:pt x="0" y="0"/>
                </a:lnTo>
                <a:close/>
              </a:path>
            </a:pathLst>
          </a:custGeom>
          <a:ln w="25400">
            <a:solidFill>
              <a:srgbClr val="19194D"/>
            </a:solidFill>
          </a:ln>
        </p:spPr>
        <p:txBody>
          <a:bodyPr wrap="square" lIns="0" tIns="0" rIns="0" bIns="0" rtlCol="0"/>
          <a:lstStyle/>
          <a:p>
            <a:endParaRPr/>
          </a:p>
        </p:txBody>
      </p:sp>
      <p:sp>
        <p:nvSpPr>
          <p:cNvPr id="5" name="object 5"/>
          <p:cNvSpPr txBox="1"/>
          <p:nvPr/>
        </p:nvSpPr>
        <p:spPr>
          <a:xfrm>
            <a:off x="2152650" y="984674"/>
            <a:ext cx="7887970" cy="1287145"/>
          </a:xfrm>
          <a:prstGeom prst="rect">
            <a:avLst/>
          </a:prstGeom>
        </p:spPr>
        <p:txBody>
          <a:bodyPr vert="horz" wrap="square" lIns="0" tIns="245745" rIns="0" bIns="0" rtlCol="0">
            <a:spAutoFit/>
          </a:bodyPr>
          <a:lstStyle/>
          <a:p>
            <a:pPr algn="ctr">
              <a:spcBef>
                <a:spcPts val="1935"/>
              </a:spcBef>
            </a:pPr>
            <a:r>
              <a:rPr sz="3200" b="1" spc="-5" dirty="0">
                <a:latin typeface="Calibri"/>
                <a:cs typeface="Calibri"/>
              </a:rPr>
              <a:t>SEGNALAZIONE DAGLI ORGANI DI</a:t>
            </a:r>
            <a:r>
              <a:rPr sz="3200" b="1" spc="-40" dirty="0">
                <a:latin typeface="Calibri"/>
                <a:cs typeface="Calibri"/>
              </a:rPr>
              <a:t> </a:t>
            </a:r>
            <a:r>
              <a:rPr sz="3200" b="1" spc="-5" dirty="0">
                <a:latin typeface="Calibri"/>
                <a:cs typeface="Calibri"/>
              </a:rPr>
              <a:t>CONTROLLO</a:t>
            </a:r>
            <a:endParaRPr sz="3200">
              <a:latin typeface="Calibri"/>
              <a:cs typeface="Calibri"/>
            </a:endParaRPr>
          </a:p>
          <a:p>
            <a:pPr algn="ctr">
              <a:spcBef>
                <a:spcPts val="1375"/>
              </a:spcBef>
            </a:pPr>
            <a:r>
              <a:rPr sz="2400" b="1" spc="-20" dirty="0">
                <a:solidFill>
                  <a:srgbClr val="FFFFFF"/>
                </a:solidFill>
                <a:latin typeface="Calibri"/>
                <a:cs typeface="Calibri"/>
              </a:rPr>
              <a:t>SINDACI</a:t>
            </a:r>
            <a:endParaRPr sz="2400">
              <a:latin typeface="Calibri"/>
              <a:cs typeface="Calibri"/>
            </a:endParaRPr>
          </a:p>
        </p:txBody>
      </p:sp>
      <p:sp>
        <p:nvSpPr>
          <p:cNvPr id="6" name="object 6"/>
          <p:cNvSpPr/>
          <p:nvPr/>
        </p:nvSpPr>
        <p:spPr>
          <a:xfrm>
            <a:off x="1524001" y="5138928"/>
            <a:ext cx="8476487" cy="877824"/>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2279650" y="2807211"/>
            <a:ext cx="7632700" cy="3119755"/>
          </a:xfrm>
          <a:custGeom>
            <a:avLst/>
            <a:gdLst/>
            <a:ahLst/>
            <a:cxnLst/>
            <a:rect l="l" t="t" r="r" b="b"/>
            <a:pathLst>
              <a:path w="7632700" h="3119754">
                <a:moveTo>
                  <a:pt x="0" y="3119626"/>
                </a:moveTo>
                <a:lnTo>
                  <a:pt x="7632700" y="3119626"/>
                </a:lnTo>
                <a:lnTo>
                  <a:pt x="7632700" y="0"/>
                </a:lnTo>
                <a:lnTo>
                  <a:pt x="0" y="0"/>
                </a:lnTo>
                <a:lnTo>
                  <a:pt x="0" y="3119626"/>
                </a:lnTo>
                <a:close/>
              </a:path>
            </a:pathLst>
          </a:custGeom>
          <a:solidFill>
            <a:srgbClr val="CCCCCC"/>
          </a:solidFill>
        </p:spPr>
        <p:txBody>
          <a:bodyPr wrap="square" lIns="0" tIns="0" rIns="0" bIns="0" rtlCol="0"/>
          <a:lstStyle/>
          <a:p>
            <a:endParaRPr/>
          </a:p>
        </p:txBody>
      </p:sp>
      <p:sp>
        <p:nvSpPr>
          <p:cNvPr id="8" name="object 8"/>
          <p:cNvSpPr/>
          <p:nvPr/>
        </p:nvSpPr>
        <p:spPr>
          <a:xfrm>
            <a:off x="2279650" y="2807211"/>
            <a:ext cx="7632700" cy="3119755"/>
          </a:xfrm>
          <a:custGeom>
            <a:avLst/>
            <a:gdLst/>
            <a:ahLst/>
            <a:cxnLst/>
            <a:rect l="l" t="t" r="r" b="b"/>
            <a:pathLst>
              <a:path w="7632700" h="3119754">
                <a:moveTo>
                  <a:pt x="0" y="0"/>
                </a:moveTo>
                <a:lnTo>
                  <a:pt x="7632700" y="0"/>
                </a:lnTo>
                <a:lnTo>
                  <a:pt x="7632700" y="3119627"/>
                </a:lnTo>
                <a:lnTo>
                  <a:pt x="0" y="3119627"/>
                </a:lnTo>
                <a:lnTo>
                  <a:pt x="0" y="0"/>
                </a:lnTo>
                <a:close/>
              </a:path>
            </a:pathLst>
          </a:custGeom>
          <a:ln w="25400">
            <a:solidFill>
              <a:srgbClr val="000000"/>
            </a:solidFill>
          </a:ln>
        </p:spPr>
        <p:txBody>
          <a:bodyPr wrap="square" lIns="0" tIns="0" rIns="0" bIns="0" rtlCol="0"/>
          <a:lstStyle/>
          <a:p>
            <a:endParaRPr/>
          </a:p>
        </p:txBody>
      </p:sp>
      <p:sp>
        <p:nvSpPr>
          <p:cNvPr id="9" name="object 9"/>
          <p:cNvSpPr txBox="1"/>
          <p:nvPr/>
        </p:nvSpPr>
        <p:spPr>
          <a:xfrm>
            <a:off x="2358389" y="2970276"/>
            <a:ext cx="7474584" cy="939800"/>
          </a:xfrm>
          <a:prstGeom prst="rect">
            <a:avLst/>
          </a:prstGeom>
        </p:spPr>
        <p:txBody>
          <a:bodyPr vert="horz" wrap="square" lIns="0" tIns="12700" rIns="0" bIns="0" rtlCol="0">
            <a:spAutoFit/>
          </a:bodyPr>
          <a:lstStyle/>
          <a:p>
            <a:pPr marL="12700" marR="5080" algn="just">
              <a:spcBef>
                <a:spcPts val="100"/>
              </a:spcBef>
            </a:pPr>
            <a:r>
              <a:rPr sz="2000" b="1" i="1" dirty="0">
                <a:latin typeface="Calibri"/>
                <a:cs typeface="Calibri"/>
              </a:rPr>
              <a:t>IN </a:t>
            </a:r>
            <a:r>
              <a:rPr sz="2000" b="1" i="1" spc="-5" dirty="0">
                <a:latin typeface="Calibri"/>
                <a:cs typeface="Calibri"/>
              </a:rPr>
              <a:t>«CONTRAPPOSIZIONE» </a:t>
            </a:r>
            <a:r>
              <a:rPr sz="2000" b="1" i="1" spc="-10" dirty="0">
                <a:latin typeface="Calibri"/>
                <a:cs typeface="Calibri"/>
              </a:rPr>
              <a:t>CON </a:t>
            </a:r>
            <a:r>
              <a:rPr sz="2000" b="1" i="1" dirty="0">
                <a:latin typeface="Calibri"/>
                <a:cs typeface="Calibri"/>
              </a:rPr>
              <a:t>IL </a:t>
            </a:r>
            <a:r>
              <a:rPr sz="2000" b="1" i="1" spc="-30" dirty="0">
                <a:latin typeface="Calibri"/>
                <a:cs typeface="Calibri"/>
              </a:rPr>
              <a:t>COMBINATO </a:t>
            </a:r>
            <a:r>
              <a:rPr sz="2000" b="1" i="1" spc="-15" dirty="0">
                <a:latin typeface="Calibri"/>
                <a:cs typeface="Calibri"/>
              </a:rPr>
              <a:t>DISPOSTO </a:t>
            </a:r>
            <a:r>
              <a:rPr sz="2000" b="1" i="1" spc="-10" dirty="0">
                <a:latin typeface="Calibri"/>
                <a:cs typeface="Calibri"/>
              </a:rPr>
              <a:t>DEGLI </a:t>
            </a:r>
            <a:r>
              <a:rPr sz="2000" b="1" i="1" spc="-55" dirty="0">
                <a:latin typeface="Calibri"/>
                <a:cs typeface="Calibri"/>
              </a:rPr>
              <a:t>ART.  </a:t>
            </a:r>
            <a:r>
              <a:rPr sz="2000" b="1" i="1" spc="-5" dirty="0">
                <a:latin typeface="Calibri"/>
                <a:cs typeface="Calibri"/>
              </a:rPr>
              <a:t>2407 </a:t>
            </a:r>
            <a:r>
              <a:rPr sz="2000" b="1" i="1" dirty="0">
                <a:latin typeface="Calibri"/>
                <a:cs typeface="Calibri"/>
              </a:rPr>
              <a:t>E </a:t>
            </a:r>
            <a:r>
              <a:rPr sz="2000" b="1" i="1" spc="-5" dirty="0">
                <a:latin typeface="Calibri"/>
                <a:cs typeface="Calibri"/>
              </a:rPr>
              <a:t>2409 </a:t>
            </a:r>
            <a:r>
              <a:rPr sz="2000" b="1" i="1" spc="-10" dirty="0">
                <a:latin typeface="Calibri"/>
                <a:cs typeface="Calibri"/>
              </a:rPr>
              <a:t>C.C., </a:t>
            </a:r>
            <a:r>
              <a:rPr sz="2000" b="1" i="1" spc="-95" dirty="0">
                <a:latin typeface="Calibri"/>
                <a:cs typeface="Calibri"/>
              </a:rPr>
              <a:t>L’ART. </a:t>
            </a:r>
            <a:r>
              <a:rPr sz="2000" b="1" i="1" spc="-5" dirty="0">
                <a:latin typeface="Calibri"/>
                <a:cs typeface="Calibri"/>
              </a:rPr>
              <a:t>14 </a:t>
            </a:r>
            <a:r>
              <a:rPr sz="2000" b="1" i="1" dirty="0">
                <a:latin typeface="Calibri"/>
                <a:cs typeface="Calibri"/>
              </a:rPr>
              <a:t>CCII </a:t>
            </a:r>
            <a:r>
              <a:rPr sz="2000" b="1" i="1" spc="-5" dirty="0">
                <a:latin typeface="Calibri"/>
                <a:cs typeface="Calibri"/>
              </a:rPr>
              <a:t>PREVEDE </a:t>
            </a:r>
            <a:r>
              <a:rPr sz="2000" b="1" i="1" spc="-10" dirty="0">
                <a:latin typeface="Calibri"/>
                <a:cs typeface="Calibri"/>
              </a:rPr>
              <a:t>DEGLI </a:t>
            </a:r>
            <a:r>
              <a:rPr sz="2000" b="1" i="1" spc="-5" dirty="0">
                <a:latin typeface="Calibri"/>
                <a:cs typeface="Calibri"/>
              </a:rPr>
              <a:t>OBBLIGHI </a:t>
            </a:r>
            <a:r>
              <a:rPr sz="2000" b="1" i="1" dirty="0">
                <a:latin typeface="Calibri"/>
                <a:cs typeface="Calibri"/>
              </a:rPr>
              <a:t>A </a:t>
            </a:r>
            <a:r>
              <a:rPr sz="2000" b="1" i="1" spc="-5" dirty="0">
                <a:latin typeface="Calibri"/>
                <a:cs typeface="Calibri"/>
              </a:rPr>
              <a:t>CARICO  DEI </a:t>
            </a:r>
            <a:r>
              <a:rPr sz="2000" b="1" i="1" spc="-15" dirty="0">
                <a:latin typeface="Calibri"/>
                <a:cs typeface="Calibri"/>
              </a:rPr>
              <a:t>SINDACI:</a:t>
            </a:r>
            <a:endParaRPr sz="2000">
              <a:latin typeface="Calibri"/>
              <a:cs typeface="Calibri"/>
            </a:endParaRPr>
          </a:p>
        </p:txBody>
      </p:sp>
      <p:sp>
        <p:nvSpPr>
          <p:cNvPr id="10" name="object 10"/>
          <p:cNvSpPr txBox="1"/>
          <p:nvPr/>
        </p:nvSpPr>
        <p:spPr>
          <a:xfrm>
            <a:off x="2815589" y="3884676"/>
            <a:ext cx="2402840" cy="635000"/>
          </a:xfrm>
          <a:prstGeom prst="rect">
            <a:avLst/>
          </a:prstGeom>
        </p:spPr>
        <p:txBody>
          <a:bodyPr vert="horz" wrap="square" lIns="0" tIns="12700" rIns="0" bIns="0" rtlCol="0">
            <a:spAutoFit/>
          </a:bodyPr>
          <a:lstStyle/>
          <a:p>
            <a:pPr marL="469265" marR="5080" indent="-457200">
              <a:spcBef>
                <a:spcPts val="100"/>
              </a:spcBef>
              <a:tabLst>
                <a:tab pos="469265" algn="l"/>
                <a:tab pos="1968500" algn="l"/>
              </a:tabLst>
            </a:pPr>
            <a:r>
              <a:rPr sz="2000" b="1" i="1" spc="-5" dirty="0">
                <a:latin typeface="Calibri"/>
                <a:cs typeface="Calibri"/>
              </a:rPr>
              <a:t>1</a:t>
            </a:r>
            <a:r>
              <a:rPr sz="2000" b="1" i="1" dirty="0">
                <a:latin typeface="Calibri"/>
                <a:cs typeface="Calibri"/>
              </a:rPr>
              <a:t>.	</a:t>
            </a:r>
            <a:r>
              <a:rPr sz="2000" b="1" i="1" spc="5" dirty="0">
                <a:latin typeface="Calibri"/>
                <a:cs typeface="Calibri"/>
              </a:rPr>
              <a:t>V</a:t>
            </a:r>
            <a:r>
              <a:rPr sz="2000" b="1" i="1" spc="-5" dirty="0">
                <a:latin typeface="Calibri"/>
                <a:cs typeface="Calibri"/>
              </a:rPr>
              <a:t>ER</a:t>
            </a:r>
            <a:r>
              <a:rPr sz="2000" b="1" i="1" dirty="0">
                <a:latin typeface="Calibri"/>
                <a:cs typeface="Calibri"/>
              </a:rPr>
              <a:t>I</a:t>
            </a:r>
            <a:r>
              <a:rPr sz="2000" b="1" i="1" spc="-10" dirty="0">
                <a:latin typeface="Calibri"/>
                <a:cs typeface="Calibri"/>
              </a:rPr>
              <a:t>F</a:t>
            </a:r>
            <a:r>
              <a:rPr sz="2000" b="1" i="1" dirty="0">
                <a:latin typeface="Calibri"/>
                <a:cs typeface="Calibri"/>
              </a:rPr>
              <a:t>IC</a:t>
            </a:r>
            <a:r>
              <a:rPr sz="2000" b="1" i="1" spc="-5" dirty="0">
                <a:latin typeface="Calibri"/>
                <a:cs typeface="Calibri"/>
              </a:rPr>
              <a:t>AR</a:t>
            </a:r>
            <a:r>
              <a:rPr sz="2000" b="1" i="1" dirty="0">
                <a:latin typeface="Calibri"/>
                <a:cs typeface="Calibri"/>
              </a:rPr>
              <a:t>E	CHE  </a:t>
            </a:r>
            <a:r>
              <a:rPr sz="2000" b="1" i="1" spc="-20" dirty="0">
                <a:latin typeface="Calibri"/>
                <a:cs typeface="Calibri"/>
              </a:rPr>
              <a:t>C</a:t>
            </a:r>
            <a:r>
              <a:rPr sz="2000" b="1" i="1" dirty="0">
                <a:latin typeface="Calibri"/>
                <a:cs typeface="Calibri"/>
              </a:rPr>
              <a:t>O</a:t>
            </a:r>
            <a:r>
              <a:rPr sz="2000" b="1" i="1" spc="-30" dirty="0">
                <a:latin typeface="Calibri"/>
                <a:cs typeface="Calibri"/>
              </a:rPr>
              <a:t>S</a:t>
            </a:r>
            <a:r>
              <a:rPr sz="2000" b="1" i="1" spc="-145" dirty="0">
                <a:latin typeface="Calibri"/>
                <a:cs typeface="Calibri"/>
              </a:rPr>
              <a:t>T</a:t>
            </a:r>
            <a:r>
              <a:rPr sz="2000" b="1" i="1" dirty="0">
                <a:latin typeface="Calibri"/>
                <a:cs typeface="Calibri"/>
              </a:rPr>
              <a:t>AN</a:t>
            </a:r>
            <a:r>
              <a:rPr sz="2000" b="1" i="1" spc="-5" dirty="0">
                <a:latin typeface="Calibri"/>
                <a:cs typeface="Calibri"/>
              </a:rPr>
              <a:t>T</a:t>
            </a:r>
            <a:r>
              <a:rPr sz="2000" b="1" i="1" dirty="0">
                <a:latin typeface="Calibri"/>
                <a:cs typeface="Calibri"/>
              </a:rPr>
              <a:t>EMEN</a:t>
            </a:r>
            <a:r>
              <a:rPr sz="2000" b="1" i="1" spc="-5" dirty="0">
                <a:latin typeface="Calibri"/>
                <a:cs typeface="Calibri"/>
              </a:rPr>
              <a:t>T</a:t>
            </a:r>
            <a:r>
              <a:rPr sz="2000" b="1" i="1" dirty="0">
                <a:latin typeface="Calibri"/>
                <a:cs typeface="Calibri"/>
              </a:rPr>
              <a:t>E,</a:t>
            </a:r>
            <a:endParaRPr sz="2000">
              <a:latin typeface="Calibri"/>
              <a:cs typeface="Calibri"/>
            </a:endParaRPr>
          </a:p>
        </p:txBody>
      </p:sp>
      <p:sp>
        <p:nvSpPr>
          <p:cNvPr id="11" name="object 11"/>
          <p:cNvSpPr txBox="1"/>
          <p:nvPr/>
        </p:nvSpPr>
        <p:spPr>
          <a:xfrm>
            <a:off x="5385689" y="3884676"/>
            <a:ext cx="1305560" cy="635000"/>
          </a:xfrm>
          <a:prstGeom prst="rect">
            <a:avLst/>
          </a:prstGeom>
        </p:spPr>
        <p:txBody>
          <a:bodyPr vert="horz" wrap="square" lIns="0" tIns="12700" rIns="0" bIns="0" rtlCol="0">
            <a:spAutoFit/>
          </a:bodyPr>
          <a:lstStyle/>
          <a:p>
            <a:pPr marL="12700" marR="5080" indent="78740">
              <a:spcBef>
                <a:spcPts val="100"/>
              </a:spcBef>
            </a:pPr>
            <a:r>
              <a:rPr sz="2000" b="1" i="1" spc="-30" dirty="0">
                <a:latin typeface="Calibri"/>
                <a:cs typeface="Calibri"/>
              </a:rPr>
              <a:t>L’ORGANO  </a:t>
            </a:r>
            <a:r>
              <a:rPr sz="2000" b="1" i="1" dirty="0">
                <a:latin typeface="Calibri"/>
                <a:cs typeface="Calibri"/>
              </a:rPr>
              <a:t>A</a:t>
            </a:r>
            <a:r>
              <a:rPr sz="2000" b="1" i="1" spc="-10" dirty="0">
                <a:latin typeface="Calibri"/>
                <a:cs typeface="Calibri"/>
              </a:rPr>
              <a:t>SU</a:t>
            </a:r>
            <a:r>
              <a:rPr sz="2000" b="1" i="1" dirty="0">
                <a:latin typeface="Calibri"/>
                <a:cs typeface="Calibri"/>
              </a:rPr>
              <a:t>M</a:t>
            </a:r>
            <a:r>
              <a:rPr sz="2000" b="1" i="1" spc="-5" dirty="0">
                <a:latin typeface="Calibri"/>
                <a:cs typeface="Calibri"/>
              </a:rPr>
              <a:t>E</a:t>
            </a:r>
            <a:r>
              <a:rPr sz="2000" b="1" i="1" dirty="0">
                <a:latin typeface="Calibri"/>
                <a:cs typeface="Calibri"/>
              </a:rPr>
              <a:t>NDO</a:t>
            </a:r>
            <a:endParaRPr sz="2000">
              <a:latin typeface="Calibri"/>
              <a:cs typeface="Calibri"/>
            </a:endParaRPr>
          </a:p>
        </p:txBody>
      </p:sp>
      <p:sp>
        <p:nvSpPr>
          <p:cNvPr id="12" name="object 12"/>
          <p:cNvSpPr txBox="1"/>
          <p:nvPr/>
        </p:nvSpPr>
        <p:spPr>
          <a:xfrm>
            <a:off x="6853047" y="3884676"/>
            <a:ext cx="2980055" cy="635000"/>
          </a:xfrm>
          <a:prstGeom prst="rect">
            <a:avLst/>
          </a:prstGeom>
        </p:spPr>
        <p:txBody>
          <a:bodyPr vert="horz" wrap="square" lIns="0" tIns="12700" rIns="0" bIns="0" rtlCol="0">
            <a:spAutoFit/>
          </a:bodyPr>
          <a:lstStyle/>
          <a:p>
            <a:pPr marL="19050" marR="5080" indent="-6985">
              <a:spcBef>
                <a:spcPts val="100"/>
              </a:spcBef>
              <a:tabLst>
                <a:tab pos="445134" algn="l"/>
                <a:tab pos="2153285" algn="l"/>
                <a:tab pos="2216785" algn="l"/>
              </a:tabLst>
            </a:pPr>
            <a:r>
              <a:rPr sz="2000" b="1" i="1" dirty="0">
                <a:latin typeface="Calibri"/>
                <a:cs typeface="Calibri"/>
              </a:rPr>
              <a:t>AMMINI</a:t>
            </a:r>
            <a:r>
              <a:rPr sz="2000" b="1" i="1" spc="-30" dirty="0">
                <a:latin typeface="Calibri"/>
                <a:cs typeface="Calibri"/>
              </a:rPr>
              <a:t>S</a:t>
            </a:r>
            <a:r>
              <a:rPr sz="2000" b="1" i="1" spc="-5" dirty="0">
                <a:latin typeface="Calibri"/>
                <a:cs typeface="Calibri"/>
              </a:rPr>
              <a:t>TR</a:t>
            </a:r>
            <a:r>
              <a:rPr sz="2000" b="1" i="1" spc="-165" dirty="0">
                <a:latin typeface="Calibri"/>
                <a:cs typeface="Calibri"/>
              </a:rPr>
              <a:t>A</a:t>
            </a:r>
            <a:r>
              <a:rPr sz="2000" b="1" i="1" spc="-5" dirty="0">
                <a:latin typeface="Calibri"/>
                <a:cs typeface="Calibri"/>
              </a:rPr>
              <a:t>T</a:t>
            </a:r>
            <a:r>
              <a:rPr sz="2000" b="1" i="1" spc="5" dirty="0">
                <a:latin typeface="Calibri"/>
                <a:cs typeface="Calibri"/>
              </a:rPr>
              <a:t>I</a:t>
            </a:r>
            <a:r>
              <a:rPr sz="2000" b="1" i="1" spc="-35" dirty="0">
                <a:latin typeface="Calibri"/>
                <a:cs typeface="Calibri"/>
              </a:rPr>
              <a:t>V</a:t>
            </a:r>
            <a:r>
              <a:rPr sz="2000" b="1" i="1" dirty="0">
                <a:latin typeface="Calibri"/>
                <a:cs typeface="Calibri"/>
              </a:rPr>
              <a:t>O		</a:t>
            </a:r>
            <a:r>
              <a:rPr sz="2000" b="1" i="1" spc="-95" dirty="0">
                <a:latin typeface="Calibri"/>
                <a:cs typeface="Calibri"/>
              </a:rPr>
              <a:t>V</a:t>
            </a:r>
            <a:r>
              <a:rPr sz="2000" b="1" i="1" dirty="0">
                <a:latin typeface="Calibri"/>
                <a:cs typeface="Calibri"/>
              </a:rPr>
              <a:t>A</a:t>
            </a:r>
            <a:r>
              <a:rPr sz="2000" b="1" i="1" spc="-70" dirty="0">
                <a:latin typeface="Calibri"/>
                <a:cs typeface="Calibri"/>
              </a:rPr>
              <a:t>L</a:t>
            </a:r>
            <a:r>
              <a:rPr sz="2000" b="1" i="1" spc="-10" dirty="0">
                <a:latin typeface="Calibri"/>
                <a:cs typeface="Calibri"/>
              </a:rPr>
              <a:t>U</a:t>
            </a:r>
            <a:r>
              <a:rPr sz="2000" b="1" i="1" spc="-5" dirty="0">
                <a:latin typeface="Calibri"/>
                <a:cs typeface="Calibri"/>
              </a:rPr>
              <a:t>T</a:t>
            </a:r>
            <a:r>
              <a:rPr sz="2000" b="1" i="1" dirty="0">
                <a:latin typeface="Calibri"/>
                <a:cs typeface="Calibri"/>
              </a:rPr>
              <a:t>I  LE	</a:t>
            </a:r>
            <a:r>
              <a:rPr sz="2000" b="1" i="1" spc="-20" dirty="0">
                <a:latin typeface="Calibri"/>
                <a:cs typeface="Calibri"/>
              </a:rPr>
              <a:t>C</a:t>
            </a:r>
            <a:r>
              <a:rPr sz="2000" b="1" i="1" dirty="0">
                <a:latin typeface="Calibri"/>
                <a:cs typeface="Calibri"/>
              </a:rPr>
              <a:t>O</a:t>
            </a:r>
            <a:r>
              <a:rPr sz="2000" b="1" i="1" spc="-5" dirty="0">
                <a:latin typeface="Calibri"/>
                <a:cs typeface="Calibri"/>
              </a:rPr>
              <a:t>NS</a:t>
            </a:r>
            <a:r>
              <a:rPr sz="2000" b="1" i="1" spc="-35" dirty="0">
                <a:latin typeface="Calibri"/>
                <a:cs typeface="Calibri"/>
              </a:rPr>
              <a:t>E</a:t>
            </a:r>
            <a:r>
              <a:rPr sz="2000" b="1" i="1" dirty="0">
                <a:latin typeface="Calibri"/>
                <a:cs typeface="Calibri"/>
              </a:rPr>
              <a:t>G</a:t>
            </a:r>
            <a:r>
              <a:rPr sz="2000" b="1" i="1" spc="-10" dirty="0">
                <a:latin typeface="Calibri"/>
                <a:cs typeface="Calibri"/>
              </a:rPr>
              <a:t>U</a:t>
            </a:r>
            <a:r>
              <a:rPr sz="2000" b="1" i="1" dirty="0">
                <a:latin typeface="Calibri"/>
                <a:cs typeface="Calibri"/>
              </a:rPr>
              <a:t>EN</a:t>
            </a:r>
            <a:r>
              <a:rPr sz="2000" b="1" i="1" spc="-5" dirty="0">
                <a:latin typeface="Calibri"/>
                <a:cs typeface="Calibri"/>
              </a:rPr>
              <a:t>T</a:t>
            </a:r>
            <a:r>
              <a:rPr sz="2000" b="1" i="1" dirty="0">
                <a:latin typeface="Calibri"/>
                <a:cs typeface="Calibri"/>
              </a:rPr>
              <a:t>I	IDO</a:t>
            </a:r>
            <a:r>
              <a:rPr sz="2000" b="1" i="1" spc="-5" dirty="0">
                <a:latin typeface="Calibri"/>
                <a:cs typeface="Calibri"/>
              </a:rPr>
              <a:t>N</a:t>
            </a:r>
            <a:r>
              <a:rPr sz="2000" b="1" i="1" dirty="0">
                <a:latin typeface="Calibri"/>
                <a:cs typeface="Calibri"/>
              </a:rPr>
              <a:t>EE</a:t>
            </a:r>
            <a:endParaRPr sz="2000">
              <a:latin typeface="Calibri"/>
              <a:cs typeface="Calibri"/>
            </a:endParaRPr>
          </a:p>
        </p:txBody>
      </p:sp>
      <p:sp>
        <p:nvSpPr>
          <p:cNvPr id="13" name="object 13"/>
          <p:cNvSpPr txBox="1"/>
          <p:nvPr/>
        </p:nvSpPr>
        <p:spPr>
          <a:xfrm>
            <a:off x="3272790" y="4494276"/>
            <a:ext cx="6204585" cy="1244600"/>
          </a:xfrm>
          <a:prstGeom prst="rect">
            <a:avLst/>
          </a:prstGeom>
        </p:spPr>
        <p:txBody>
          <a:bodyPr vert="horz" wrap="square" lIns="0" tIns="12700" rIns="0" bIns="0" rtlCol="0">
            <a:spAutoFit/>
          </a:bodyPr>
          <a:lstStyle/>
          <a:p>
            <a:pPr marL="12700">
              <a:spcBef>
                <a:spcPts val="100"/>
              </a:spcBef>
            </a:pPr>
            <a:r>
              <a:rPr sz="2000" b="1" i="1" spc="-20" dirty="0">
                <a:latin typeface="Calibri"/>
                <a:cs typeface="Calibri"/>
              </a:rPr>
              <a:t>INIZIATIVE:</a:t>
            </a:r>
            <a:endParaRPr sz="2000">
              <a:latin typeface="Calibri"/>
              <a:cs typeface="Calibri"/>
            </a:endParaRPr>
          </a:p>
          <a:p>
            <a:pPr marL="469900" indent="-457200">
              <a:buAutoNum type="alphaLcPeriod"/>
              <a:tabLst>
                <a:tab pos="469265" algn="l"/>
                <a:tab pos="469900" algn="l"/>
              </a:tabLst>
            </a:pPr>
            <a:r>
              <a:rPr sz="2000" b="1" i="1" spc="-5" dirty="0">
                <a:latin typeface="Calibri"/>
                <a:cs typeface="Calibri"/>
              </a:rPr>
              <a:t>SE </a:t>
            </a:r>
            <a:r>
              <a:rPr sz="2000" b="1" i="1" spc="-45" dirty="0">
                <a:latin typeface="Calibri"/>
                <a:cs typeface="Calibri"/>
              </a:rPr>
              <a:t>L’ASSETTO </a:t>
            </a:r>
            <a:r>
              <a:rPr sz="2000" b="1" i="1" spc="-25" dirty="0">
                <a:latin typeface="Calibri"/>
                <a:cs typeface="Calibri"/>
              </a:rPr>
              <a:t>ORGANIZZATIVO </a:t>
            </a:r>
            <a:r>
              <a:rPr sz="2000" b="1" i="1" dirty="0">
                <a:latin typeface="Calibri"/>
                <a:cs typeface="Calibri"/>
              </a:rPr>
              <a:t>È</a:t>
            </a:r>
            <a:r>
              <a:rPr sz="2000" b="1" i="1" spc="60" dirty="0">
                <a:latin typeface="Calibri"/>
                <a:cs typeface="Calibri"/>
              </a:rPr>
              <a:t> </a:t>
            </a:r>
            <a:r>
              <a:rPr sz="2000" b="1" i="1" spc="-35" dirty="0">
                <a:latin typeface="Calibri"/>
                <a:cs typeface="Calibri"/>
              </a:rPr>
              <a:t>ADEGUATO;</a:t>
            </a:r>
            <a:endParaRPr sz="2000">
              <a:latin typeface="Calibri"/>
              <a:cs typeface="Calibri"/>
            </a:endParaRPr>
          </a:p>
          <a:p>
            <a:pPr marL="469900" indent="-457200">
              <a:buAutoNum type="alphaLcPeriod"/>
              <a:tabLst>
                <a:tab pos="469265" algn="l"/>
                <a:tab pos="469900" algn="l"/>
              </a:tabLst>
            </a:pPr>
            <a:r>
              <a:rPr sz="2000" b="1" i="1" dirty="0">
                <a:latin typeface="Calibri"/>
                <a:cs typeface="Calibri"/>
              </a:rPr>
              <a:t>LA </a:t>
            </a:r>
            <a:r>
              <a:rPr sz="2000" b="1" i="1" spc="-10" dirty="0">
                <a:latin typeface="Calibri"/>
                <a:cs typeface="Calibri"/>
              </a:rPr>
              <a:t>SUSSISTENZA </a:t>
            </a:r>
            <a:r>
              <a:rPr sz="2000" b="1" i="1" dirty="0">
                <a:latin typeface="Calibri"/>
                <a:cs typeface="Calibri"/>
              </a:rPr>
              <a:t>DI </a:t>
            </a:r>
            <a:r>
              <a:rPr sz="2000" b="1" i="1" spc="-5" dirty="0">
                <a:latin typeface="Calibri"/>
                <a:cs typeface="Calibri"/>
              </a:rPr>
              <a:t>UN </a:t>
            </a:r>
            <a:r>
              <a:rPr sz="2000" b="1" i="1" spc="-10" dirty="0">
                <a:latin typeface="Calibri"/>
                <a:cs typeface="Calibri"/>
              </a:rPr>
              <a:t>EQUILIBRIO</a:t>
            </a:r>
            <a:r>
              <a:rPr sz="2000" b="1" i="1" spc="-5" dirty="0">
                <a:latin typeface="Calibri"/>
                <a:cs typeface="Calibri"/>
              </a:rPr>
              <a:t> FINANZIARIO</a:t>
            </a:r>
            <a:endParaRPr sz="2000">
              <a:latin typeface="Calibri"/>
              <a:cs typeface="Calibri"/>
            </a:endParaRPr>
          </a:p>
          <a:p>
            <a:pPr marL="469900" indent="-457200">
              <a:buAutoNum type="alphaLcPeriod"/>
              <a:tabLst>
                <a:tab pos="469265" algn="l"/>
                <a:tab pos="469900" algn="l"/>
              </a:tabLst>
            </a:pPr>
            <a:r>
              <a:rPr sz="2000" b="1" i="1" spc="-20" dirty="0">
                <a:latin typeface="Calibri"/>
                <a:cs typeface="Calibri"/>
              </a:rPr>
              <a:t>QUAL </a:t>
            </a:r>
            <a:r>
              <a:rPr sz="2000" b="1" i="1" dirty="0">
                <a:latin typeface="Calibri"/>
                <a:cs typeface="Calibri"/>
              </a:rPr>
              <a:t>È IL </a:t>
            </a:r>
            <a:r>
              <a:rPr sz="2000" b="1" i="1" spc="-5" dirty="0">
                <a:latin typeface="Calibri"/>
                <a:cs typeface="Calibri"/>
              </a:rPr>
              <a:t>PREVEDIBILE </a:t>
            </a:r>
            <a:r>
              <a:rPr sz="2000" b="1" i="1" spc="-10" dirty="0">
                <a:latin typeface="Calibri"/>
                <a:cs typeface="Calibri"/>
              </a:rPr>
              <a:t>ANDAMENTO </a:t>
            </a:r>
            <a:r>
              <a:rPr sz="2000" b="1" i="1" spc="-5" dirty="0">
                <a:latin typeface="Calibri"/>
                <a:cs typeface="Calibri"/>
              </a:rPr>
              <a:t>DELLA</a:t>
            </a:r>
            <a:r>
              <a:rPr sz="2000" b="1" i="1" spc="15" dirty="0">
                <a:latin typeface="Calibri"/>
                <a:cs typeface="Calibri"/>
              </a:rPr>
              <a:t> </a:t>
            </a:r>
            <a:r>
              <a:rPr sz="2000" b="1" i="1" spc="-10" dirty="0">
                <a:latin typeface="Calibri"/>
                <a:cs typeface="Calibri"/>
              </a:rPr>
              <a:t>GESTIONE</a:t>
            </a:r>
            <a:endParaRPr sz="2000">
              <a:latin typeface="Calibri"/>
              <a:cs typeface="Calibri"/>
            </a:endParaRPr>
          </a:p>
        </p:txBody>
      </p:sp>
      <p:sp>
        <p:nvSpPr>
          <p:cNvPr id="15" name="object 18"/>
          <p:cNvSpPr txBox="1">
            <a:spLocks/>
          </p:cNvSpPr>
          <p:nvPr/>
        </p:nvSpPr>
        <p:spPr>
          <a:xfrm>
            <a:off x="1524001" y="0"/>
            <a:ext cx="3962400" cy="751488"/>
          </a:xfrm>
          <a:prstGeom prst="rect">
            <a:avLst/>
          </a:prstGeom>
        </p:spPr>
        <p:txBody>
          <a:bodyPr vert="horz" wrap="square" lIns="0" tIns="12700" rIns="0" bIns="0" rtlCol="0">
            <a:spAutoFit/>
          </a:bodyPr>
          <a:lstStyle/>
          <a:p>
            <a:pPr marL="12700" algn="ctr" eaLnBrk="0" fontAlgn="base" hangingPunct="0">
              <a:spcBef>
                <a:spcPts val="100"/>
              </a:spcBef>
              <a:spcAft>
                <a:spcPct val="0"/>
              </a:spcAft>
              <a:defRPr/>
            </a:pPr>
            <a:r>
              <a:rPr lang="it-IT" sz="2400" spc="-5">
                <a:solidFill>
                  <a:srgbClr val="FFFF00"/>
                </a:solidFill>
                <a:latin typeface="+mj-lt"/>
                <a:ea typeface="+mj-ea"/>
                <a:cs typeface="+mj-cs"/>
              </a:rPr>
              <a:t>La segnalazione </a:t>
            </a:r>
            <a:r>
              <a:rPr lang="it-IT" sz="2400" spc="-15">
                <a:solidFill>
                  <a:srgbClr val="FFFF00"/>
                </a:solidFill>
                <a:latin typeface="+mj-lt"/>
                <a:ea typeface="+mj-ea"/>
                <a:cs typeface="+mj-cs"/>
              </a:rPr>
              <a:t>all’Organismo </a:t>
            </a:r>
            <a:r>
              <a:rPr lang="it-IT" sz="2400" spc="-5">
                <a:solidFill>
                  <a:srgbClr val="FFFF00"/>
                </a:solidFill>
                <a:latin typeface="+mj-lt"/>
                <a:ea typeface="+mj-ea"/>
                <a:cs typeface="+mj-cs"/>
              </a:rPr>
              <a:t>di composizione della</a:t>
            </a:r>
            <a:r>
              <a:rPr lang="it-IT" sz="2400" spc="-25">
                <a:solidFill>
                  <a:srgbClr val="FFFF00"/>
                </a:solidFill>
                <a:latin typeface="+mj-lt"/>
                <a:ea typeface="+mj-ea"/>
                <a:cs typeface="+mj-cs"/>
              </a:rPr>
              <a:t> </a:t>
            </a:r>
            <a:r>
              <a:rPr lang="it-IT" sz="2400" spc="-5">
                <a:solidFill>
                  <a:srgbClr val="FFFF00"/>
                </a:solidFill>
                <a:latin typeface="+mj-lt"/>
                <a:ea typeface="+mj-ea"/>
                <a:cs typeface="+mj-cs"/>
              </a:rPr>
              <a:t>crisi</a:t>
            </a:r>
            <a:endParaRPr lang="it-IT" sz="2400" dirty="0">
              <a:solidFill>
                <a:srgbClr val="FFFF00"/>
              </a:solidFill>
              <a:latin typeface="+mj-lt"/>
              <a:ea typeface="+mj-ea"/>
              <a:cs typeface="+mj-cs"/>
            </a:endParaRPr>
          </a:p>
        </p:txBody>
      </p:sp>
    </p:spTree>
    <p:extLst>
      <p:ext uri="{BB962C8B-B14F-4D97-AF65-F5344CB8AC3E}">
        <p14:creationId xmlns:p14="http://schemas.microsoft.com/office/powerpoint/2010/main" val="33024103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16608" y="2478024"/>
            <a:ext cx="8052816" cy="39319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279650" y="1773237"/>
            <a:ext cx="7632700" cy="1008380"/>
          </a:xfrm>
          <a:custGeom>
            <a:avLst/>
            <a:gdLst/>
            <a:ahLst/>
            <a:cxnLst/>
            <a:rect l="l" t="t" r="r" b="b"/>
            <a:pathLst>
              <a:path w="7632700" h="1008380">
                <a:moveTo>
                  <a:pt x="4068368" y="756051"/>
                </a:moveTo>
                <a:lnTo>
                  <a:pt x="3564338" y="756051"/>
                </a:lnTo>
                <a:lnTo>
                  <a:pt x="3816350" y="1008063"/>
                </a:lnTo>
                <a:lnTo>
                  <a:pt x="4068368" y="756051"/>
                </a:lnTo>
                <a:close/>
              </a:path>
              <a:path w="7632700" h="1008380">
                <a:moveTo>
                  <a:pt x="3942359" y="655008"/>
                </a:moveTo>
                <a:lnTo>
                  <a:pt x="3690340" y="655008"/>
                </a:lnTo>
                <a:lnTo>
                  <a:pt x="3690340" y="756051"/>
                </a:lnTo>
                <a:lnTo>
                  <a:pt x="3942359" y="756051"/>
                </a:lnTo>
                <a:lnTo>
                  <a:pt x="3942359" y="655008"/>
                </a:lnTo>
                <a:close/>
              </a:path>
              <a:path w="7632700" h="1008380">
                <a:moveTo>
                  <a:pt x="7632700" y="0"/>
                </a:moveTo>
                <a:lnTo>
                  <a:pt x="0" y="0"/>
                </a:lnTo>
                <a:lnTo>
                  <a:pt x="0" y="655008"/>
                </a:lnTo>
                <a:lnTo>
                  <a:pt x="7632700" y="655008"/>
                </a:lnTo>
                <a:lnTo>
                  <a:pt x="7632700" y="0"/>
                </a:lnTo>
                <a:close/>
              </a:path>
            </a:pathLst>
          </a:custGeom>
          <a:solidFill>
            <a:srgbClr val="19194D">
              <a:alpha val="41178"/>
            </a:srgbClr>
          </a:solidFill>
        </p:spPr>
        <p:txBody>
          <a:bodyPr wrap="square" lIns="0" tIns="0" rIns="0" bIns="0" rtlCol="0"/>
          <a:lstStyle/>
          <a:p>
            <a:endParaRPr/>
          </a:p>
        </p:txBody>
      </p:sp>
      <p:sp>
        <p:nvSpPr>
          <p:cNvPr id="4" name="object 4"/>
          <p:cNvSpPr/>
          <p:nvPr/>
        </p:nvSpPr>
        <p:spPr>
          <a:xfrm>
            <a:off x="2279650" y="1773237"/>
            <a:ext cx="7632700" cy="1008380"/>
          </a:xfrm>
          <a:custGeom>
            <a:avLst/>
            <a:gdLst/>
            <a:ahLst/>
            <a:cxnLst/>
            <a:rect l="l" t="t" r="r" b="b"/>
            <a:pathLst>
              <a:path w="7632700" h="1008380">
                <a:moveTo>
                  <a:pt x="0" y="0"/>
                </a:moveTo>
                <a:lnTo>
                  <a:pt x="7632700" y="0"/>
                </a:lnTo>
                <a:lnTo>
                  <a:pt x="7632700" y="655008"/>
                </a:lnTo>
                <a:lnTo>
                  <a:pt x="3942360" y="655008"/>
                </a:lnTo>
                <a:lnTo>
                  <a:pt x="3942360" y="756051"/>
                </a:lnTo>
                <a:lnTo>
                  <a:pt x="4068369" y="756051"/>
                </a:lnTo>
                <a:lnTo>
                  <a:pt x="3816350" y="1008063"/>
                </a:lnTo>
                <a:lnTo>
                  <a:pt x="3564339" y="756051"/>
                </a:lnTo>
                <a:lnTo>
                  <a:pt x="3690340" y="756051"/>
                </a:lnTo>
                <a:lnTo>
                  <a:pt x="3690340" y="655008"/>
                </a:lnTo>
                <a:lnTo>
                  <a:pt x="0" y="655008"/>
                </a:lnTo>
                <a:lnTo>
                  <a:pt x="0" y="0"/>
                </a:lnTo>
                <a:close/>
              </a:path>
            </a:pathLst>
          </a:custGeom>
          <a:ln w="25400">
            <a:solidFill>
              <a:srgbClr val="19194D"/>
            </a:solidFill>
          </a:ln>
        </p:spPr>
        <p:txBody>
          <a:bodyPr wrap="square" lIns="0" tIns="0" rIns="0" bIns="0" rtlCol="0"/>
          <a:lstStyle/>
          <a:p>
            <a:endParaRPr/>
          </a:p>
        </p:txBody>
      </p:sp>
      <p:sp>
        <p:nvSpPr>
          <p:cNvPr id="5" name="object 5"/>
          <p:cNvSpPr txBox="1"/>
          <p:nvPr/>
        </p:nvSpPr>
        <p:spPr>
          <a:xfrm>
            <a:off x="2152650" y="984674"/>
            <a:ext cx="7887970" cy="1287145"/>
          </a:xfrm>
          <a:prstGeom prst="rect">
            <a:avLst/>
          </a:prstGeom>
        </p:spPr>
        <p:txBody>
          <a:bodyPr vert="horz" wrap="square" lIns="0" tIns="245745" rIns="0" bIns="0" rtlCol="0">
            <a:spAutoFit/>
          </a:bodyPr>
          <a:lstStyle/>
          <a:p>
            <a:pPr algn="ctr">
              <a:spcBef>
                <a:spcPts val="1935"/>
              </a:spcBef>
            </a:pPr>
            <a:r>
              <a:rPr sz="3200" b="1" spc="-5" dirty="0">
                <a:latin typeface="Calibri"/>
                <a:cs typeface="Calibri"/>
              </a:rPr>
              <a:t>SEGNALAZIONE DAGLI ORGANI DI</a:t>
            </a:r>
            <a:r>
              <a:rPr sz="3200" b="1" spc="-40" dirty="0">
                <a:latin typeface="Calibri"/>
                <a:cs typeface="Calibri"/>
              </a:rPr>
              <a:t> </a:t>
            </a:r>
            <a:r>
              <a:rPr sz="3200" b="1" spc="-5" dirty="0">
                <a:latin typeface="Calibri"/>
                <a:cs typeface="Calibri"/>
              </a:rPr>
              <a:t>CONTROLLO</a:t>
            </a:r>
            <a:endParaRPr sz="3200">
              <a:latin typeface="Calibri"/>
              <a:cs typeface="Calibri"/>
            </a:endParaRPr>
          </a:p>
          <a:p>
            <a:pPr algn="ctr">
              <a:spcBef>
                <a:spcPts val="1375"/>
              </a:spcBef>
            </a:pPr>
            <a:r>
              <a:rPr sz="2400" b="1" spc="-20" dirty="0">
                <a:solidFill>
                  <a:srgbClr val="FFFFFF"/>
                </a:solidFill>
                <a:latin typeface="Calibri"/>
                <a:cs typeface="Calibri"/>
              </a:rPr>
              <a:t>SINDACI</a:t>
            </a:r>
            <a:endParaRPr sz="2400">
              <a:latin typeface="Calibri"/>
              <a:cs typeface="Calibri"/>
            </a:endParaRPr>
          </a:p>
        </p:txBody>
      </p:sp>
      <p:sp>
        <p:nvSpPr>
          <p:cNvPr id="6" name="object 6"/>
          <p:cNvSpPr/>
          <p:nvPr/>
        </p:nvSpPr>
        <p:spPr>
          <a:xfrm>
            <a:off x="1603247" y="3965447"/>
            <a:ext cx="8397240" cy="527304"/>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2279650" y="2807211"/>
            <a:ext cx="7632700" cy="1595755"/>
          </a:xfrm>
          <a:prstGeom prst="rect">
            <a:avLst/>
          </a:prstGeom>
          <a:solidFill>
            <a:srgbClr val="CCCCCC"/>
          </a:solidFill>
          <a:ln w="25400">
            <a:solidFill>
              <a:srgbClr val="000000"/>
            </a:solidFill>
          </a:ln>
        </p:spPr>
        <p:txBody>
          <a:bodyPr vert="horz" wrap="square" lIns="0" tIns="22860" rIns="0" bIns="0" rtlCol="0">
            <a:spAutoFit/>
          </a:bodyPr>
          <a:lstStyle/>
          <a:p>
            <a:pPr marL="548640" marR="85090" algn="just">
              <a:spcBef>
                <a:spcPts val="180"/>
              </a:spcBef>
              <a:buAutoNum type="arabicPeriod" startAt="2"/>
              <a:tabLst>
                <a:tab pos="895985" algn="l"/>
              </a:tabLst>
            </a:pPr>
            <a:r>
              <a:rPr sz="2000" b="1" i="1" spc="-5" dirty="0">
                <a:latin typeface="Calibri"/>
                <a:cs typeface="Calibri"/>
              </a:rPr>
              <a:t>SEGNALARE </a:t>
            </a:r>
            <a:r>
              <a:rPr sz="2000" b="1" i="1" spc="-25" dirty="0">
                <a:latin typeface="Calibri"/>
                <a:cs typeface="Calibri"/>
              </a:rPr>
              <a:t>ALL’ORGANO </a:t>
            </a:r>
            <a:r>
              <a:rPr sz="2000" b="1" i="1" spc="-20" dirty="0">
                <a:latin typeface="Calibri"/>
                <a:cs typeface="Calibri"/>
              </a:rPr>
              <a:t>AMMINISTRATIVO </a:t>
            </a:r>
            <a:r>
              <a:rPr sz="2000" b="1" i="1" spc="-25" dirty="0">
                <a:latin typeface="Calibri"/>
                <a:cs typeface="Calibri"/>
              </a:rPr>
              <a:t>L’ESISTENZA </a:t>
            </a:r>
            <a:r>
              <a:rPr sz="2000" b="1" i="1" dirty="0">
                <a:latin typeface="Calibri"/>
                <a:cs typeface="Calibri"/>
              </a:rPr>
              <a:t>DI </a:t>
            </a:r>
            <a:r>
              <a:rPr sz="2000" b="1" i="1" dirty="0">
                <a:solidFill>
                  <a:srgbClr val="FF0000"/>
                </a:solidFill>
                <a:latin typeface="Calibri"/>
                <a:cs typeface="Calibri"/>
              </a:rPr>
              <a:t> </a:t>
            </a:r>
            <a:r>
              <a:rPr sz="2000" b="1" i="1" spc="-5" dirty="0">
                <a:solidFill>
                  <a:srgbClr val="FF0000"/>
                </a:solidFill>
                <a:latin typeface="Calibri"/>
                <a:cs typeface="Calibri"/>
              </a:rPr>
              <a:t>INDIZI </a:t>
            </a:r>
            <a:r>
              <a:rPr sz="2000" b="1" i="1" spc="-35" dirty="0">
                <a:solidFill>
                  <a:srgbClr val="FF0000"/>
                </a:solidFill>
                <a:latin typeface="Calibri"/>
                <a:cs typeface="Calibri"/>
              </a:rPr>
              <a:t>FONDATI </a:t>
            </a:r>
            <a:r>
              <a:rPr sz="2000" b="1" i="1" spc="-5" dirty="0">
                <a:latin typeface="Calibri"/>
                <a:cs typeface="Calibri"/>
              </a:rPr>
              <a:t>SULLA</a:t>
            </a:r>
            <a:r>
              <a:rPr sz="2000" b="1" i="1" spc="30" dirty="0">
                <a:latin typeface="Calibri"/>
                <a:cs typeface="Calibri"/>
              </a:rPr>
              <a:t> </a:t>
            </a:r>
            <a:r>
              <a:rPr sz="2000" b="1" i="1" spc="-5" dirty="0">
                <a:latin typeface="Calibri"/>
                <a:cs typeface="Calibri"/>
              </a:rPr>
              <a:t>CRISI;</a:t>
            </a:r>
            <a:endParaRPr sz="2000">
              <a:latin typeface="Calibri"/>
              <a:cs typeface="Calibri"/>
            </a:endParaRPr>
          </a:p>
          <a:p>
            <a:pPr marL="548640" marR="85090" algn="just">
              <a:buAutoNum type="arabicPeriod" startAt="2"/>
              <a:tabLst>
                <a:tab pos="816610" algn="l"/>
              </a:tabLst>
            </a:pPr>
            <a:r>
              <a:rPr sz="2000" b="1" i="1" spc="-5" dirty="0">
                <a:latin typeface="Calibri"/>
                <a:cs typeface="Calibri"/>
              </a:rPr>
              <a:t>INFORMARE </a:t>
            </a:r>
            <a:r>
              <a:rPr sz="2000" b="1" i="1" spc="-10" dirty="0">
                <a:latin typeface="Calibri"/>
                <a:cs typeface="Calibri"/>
              </a:rPr>
              <a:t>SENZA </a:t>
            </a:r>
            <a:r>
              <a:rPr sz="2000" b="1" i="1" spc="-5" dirty="0">
                <a:latin typeface="Calibri"/>
                <a:cs typeface="Calibri"/>
              </a:rPr>
              <a:t>INDUGIO </a:t>
            </a:r>
            <a:r>
              <a:rPr sz="2000" b="1" i="1" spc="-35" dirty="0">
                <a:latin typeface="Calibri"/>
                <a:cs typeface="Calibri"/>
              </a:rPr>
              <a:t>L’OCRI </a:t>
            </a:r>
            <a:r>
              <a:rPr sz="2000" b="1" i="1" spc="-5" dirty="0">
                <a:latin typeface="Calibri"/>
                <a:cs typeface="Calibri"/>
              </a:rPr>
              <a:t>SE NON SONO </a:t>
            </a:r>
            <a:r>
              <a:rPr sz="2000" b="1" i="1" spc="-10" dirty="0">
                <a:latin typeface="Calibri"/>
                <a:cs typeface="Calibri"/>
              </a:rPr>
              <a:t>PERVENUTE  RISPOSTE </a:t>
            </a:r>
            <a:r>
              <a:rPr sz="2000" b="1" i="1" spc="-25" dirty="0">
                <a:latin typeface="Calibri"/>
                <a:cs typeface="Calibri"/>
              </a:rPr>
              <a:t>DALL’ORGANO </a:t>
            </a:r>
            <a:r>
              <a:rPr sz="2000" b="1" i="1" spc="-20" dirty="0">
                <a:latin typeface="Calibri"/>
                <a:cs typeface="Calibri"/>
              </a:rPr>
              <a:t>AMMINISTRATIVO </a:t>
            </a:r>
            <a:r>
              <a:rPr sz="2000" b="1" i="1" dirty="0">
                <a:latin typeface="Calibri"/>
                <a:cs typeface="Calibri"/>
              </a:rPr>
              <a:t>O </a:t>
            </a:r>
            <a:r>
              <a:rPr sz="2000" b="1" i="1" spc="-5" dirty="0">
                <a:latin typeface="Calibri"/>
                <a:cs typeface="Calibri"/>
              </a:rPr>
              <a:t>SE SONO  </a:t>
            </a:r>
            <a:r>
              <a:rPr sz="2000" b="1" i="1" spc="-10" dirty="0">
                <a:latin typeface="Calibri"/>
                <a:cs typeface="Calibri"/>
              </a:rPr>
              <a:t>PERVENUTE RISPOSTE</a:t>
            </a:r>
            <a:r>
              <a:rPr sz="2000" b="1" i="1" spc="-5" dirty="0">
                <a:latin typeface="Calibri"/>
                <a:cs typeface="Calibri"/>
              </a:rPr>
              <a:t> </a:t>
            </a:r>
            <a:r>
              <a:rPr sz="2000" b="1" i="1" spc="-25" dirty="0">
                <a:latin typeface="Calibri"/>
                <a:cs typeface="Calibri"/>
              </a:rPr>
              <a:t>INADEGUATE.</a:t>
            </a:r>
            <a:endParaRPr sz="2000">
              <a:latin typeface="Calibri"/>
              <a:cs typeface="Calibri"/>
            </a:endParaRPr>
          </a:p>
        </p:txBody>
      </p:sp>
      <p:sp>
        <p:nvSpPr>
          <p:cNvPr id="9" name="object 9"/>
          <p:cNvSpPr txBox="1"/>
          <p:nvPr/>
        </p:nvSpPr>
        <p:spPr>
          <a:xfrm>
            <a:off x="2449407" y="4739133"/>
            <a:ext cx="6665595" cy="1125855"/>
          </a:xfrm>
          <a:prstGeom prst="rect">
            <a:avLst/>
          </a:prstGeom>
        </p:spPr>
        <p:txBody>
          <a:bodyPr vert="horz" wrap="square" lIns="0" tIns="11430" rIns="0" bIns="0" rtlCol="0">
            <a:spAutoFit/>
          </a:bodyPr>
          <a:lstStyle/>
          <a:p>
            <a:pPr marL="12700" marR="5080">
              <a:lnSpc>
                <a:spcPct val="100400"/>
              </a:lnSpc>
              <a:spcBef>
                <a:spcPts val="90"/>
              </a:spcBef>
            </a:pPr>
            <a:r>
              <a:rPr b="1" spc="-5" dirty="0">
                <a:latin typeface="Calibri"/>
                <a:cs typeface="Calibri"/>
              </a:rPr>
              <a:t>N.B.: INDIZI </a:t>
            </a:r>
            <a:r>
              <a:rPr b="1" spc="-30" dirty="0">
                <a:latin typeface="Calibri"/>
                <a:cs typeface="Calibri"/>
              </a:rPr>
              <a:t>FONDATI </a:t>
            </a:r>
            <a:r>
              <a:rPr b="1" spc="-5" dirty="0">
                <a:latin typeface="Calibri"/>
                <a:cs typeface="Calibri"/>
              </a:rPr>
              <a:t>POSSONO </a:t>
            </a:r>
            <a:r>
              <a:rPr b="1" spc="-10" dirty="0">
                <a:latin typeface="Calibri"/>
                <a:cs typeface="Calibri"/>
              </a:rPr>
              <a:t>ESSERE </a:t>
            </a:r>
            <a:r>
              <a:rPr b="1" spc="-5" dirty="0">
                <a:latin typeface="Calibri"/>
                <a:cs typeface="Calibri"/>
              </a:rPr>
              <a:t>DESUNTI ANCHE </a:t>
            </a:r>
            <a:r>
              <a:rPr b="1" spc="-30" dirty="0">
                <a:latin typeface="Calibri"/>
                <a:cs typeface="Calibri"/>
              </a:rPr>
              <a:t>ALTROVE </a:t>
            </a:r>
            <a:r>
              <a:rPr b="1" spc="-10" dirty="0">
                <a:latin typeface="Calibri"/>
                <a:cs typeface="Calibri"/>
              </a:rPr>
              <a:t>(ES:  RICORSO </a:t>
            </a:r>
            <a:r>
              <a:rPr b="1" spc="-30" dirty="0">
                <a:latin typeface="Calibri"/>
                <a:cs typeface="Calibri"/>
              </a:rPr>
              <a:t>COSTANTE </a:t>
            </a:r>
            <a:r>
              <a:rPr b="1" dirty="0">
                <a:latin typeface="Calibri"/>
                <a:cs typeface="Calibri"/>
              </a:rPr>
              <a:t>A </a:t>
            </a:r>
            <a:r>
              <a:rPr b="1" spc="-5" dirty="0">
                <a:latin typeface="Calibri"/>
                <a:cs typeface="Calibri"/>
              </a:rPr>
              <a:t>LINEE </a:t>
            </a:r>
            <a:r>
              <a:rPr b="1" dirty="0">
                <a:latin typeface="Calibri"/>
                <a:cs typeface="Calibri"/>
              </a:rPr>
              <a:t>DI </a:t>
            </a:r>
            <a:r>
              <a:rPr b="1" spc="-20" dirty="0">
                <a:latin typeface="Calibri"/>
                <a:cs typeface="Calibri"/>
              </a:rPr>
              <a:t>CREDITO, </a:t>
            </a:r>
            <a:r>
              <a:rPr b="1" spc="-10" dirty="0">
                <a:latin typeface="Calibri"/>
                <a:cs typeface="Calibri"/>
              </a:rPr>
              <a:t>REVOCHE/MODIFICHE DEGLI  AFFIDAMENTI </a:t>
            </a:r>
            <a:r>
              <a:rPr b="1" spc="-20" dirty="0">
                <a:latin typeface="Calibri"/>
                <a:cs typeface="Calibri"/>
              </a:rPr>
              <a:t>COMUNICATI </a:t>
            </a:r>
            <a:r>
              <a:rPr b="1" spc="-5" dirty="0">
                <a:latin typeface="Calibri"/>
                <a:cs typeface="Calibri"/>
              </a:rPr>
              <a:t>EX </a:t>
            </a:r>
            <a:r>
              <a:rPr b="1" spc="-45" dirty="0">
                <a:latin typeface="Calibri"/>
                <a:cs typeface="Calibri"/>
              </a:rPr>
              <a:t>ART. </a:t>
            </a:r>
            <a:r>
              <a:rPr b="1" dirty="0">
                <a:latin typeface="Calibri"/>
                <a:cs typeface="Calibri"/>
              </a:rPr>
              <a:t>14 </a:t>
            </a:r>
            <a:r>
              <a:rPr b="1" spc="-5" dirty="0">
                <a:latin typeface="Calibri"/>
                <a:cs typeface="Calibri"/>
              </a:rPr>
              <a:t>CCII, </a:t>
            </a:r>
            <a:r>
              <a:rPr b="1" spc="-10" dirty="0">
                <a:latin typeface="Calibri"/>
                <a:cs typeface="Calibri"/>
              </a:rPr>
              <a:t>OMESSI VERSAMENTI  </a:t>
            </a:r>
            <a:r>
              <a:rPr b="1" spc="-20" dirty="0">
                <a:latin typeface="Calibri"/>
                <a:cs typeface="Calibri"/>
              </a:rPr>
              <a:t>D’IMPOSTA</a:t>
            </a:r>
            <a:r>
              <a:rPr b="1" spc="-5" dirty="0">
                <a:latin typeface="Calibri"/>
                <a:cs typeface="Calibri"/>
              </a:rPr>
              <a:t> </a:t>
            </a:r>
            <a:r>
              <a:rPr b="1" spc="-15" dirty="0">
                <a:latin typeface="Calibri"/>
                <a:cs typeface="Calibri"/>
              </a:rPr>
              <a:t>ECC..)</a:t>
            </a:r>
            <a:endParaRPr>
              <a:latin typeface="Calibri"/>
              <a:cs typeface="Calibri"/>
            </a:endParaRPr>
          </a:p>
        </p:txBody>
      </p:sp>
      <p:sp>
        <p:nvSpPr>
          <p:cNvPr id="10" name="object 18"/>
          <p:cNvSpPr txBox="1">
            <a:spLocks/>
          </p:cNvSpPr>
          <p:nvPr/>
        </p:nvSpPr>
        <p:spPr>
          <a:xfrm>
            <a:off x="1524001" y="0"/>
            <a:ext cx="3962400" cy="751488"/>
          </a:xfrm>
          <a:prstGeom prst="rect">
            <a:avLst/>
          </a:prstGeom>
        </p:spPr>
        <p:txBody>
          <a:bodyPr vert="horz" wrap="square" lIns="0" tIns="12700" rIns="0" bIns="0" rtlCol="0">
            <a:spAutoFit/>
          </a:bodyPr>
          <a:lstStyle/>
          <a:p>
            <a:pPr marL="12700" algn="ctr" eaLnBrk="0" fontAlgn="base" hangingPunct="0">
              <a:spcBef>
                <a:spcPts val="100"/>
              </a:spcBef>
              <a:spcAft>
                <a:spcPct val="0"/>
              </a:spcAft>
              <a:defRPr/>
            </a:pPr>
            <a:r>
              <a:rPr lang="it-IT" sz="2400" spc="-5">
                <a:solidFill>
                  <a:srgbClr val="FFFF00"/>
                </a:solidFill>
                <a:latin typeface="+mj-lt"/>
                <a:ea typeface="+mj-ea"/>
                <a:cs typeface="+mj-cs"/>
              </a:rPr>
              <a:t>La segnalazione </a:t>
            </a:r>
            <a:r>
              <a:rPr lang="it-IT" sz="2400" spc="-15">
                <a:solidFill>
                  <a:srgbClr val="FFFF00"/>
                </a:solidFill>
                <a:latin typeface="+mj-lt"/>
                <a:ea typeface="+mj-ea"/>
                <a:cs typeface="+mj-cs"/>
              </a:rPr>
              <a:t>all’Organismo </a:t>
            </a:r>
            <a:r>
              <a:rPr lang="it-IT" sz="2400" spc="-5">
                <a:solidFill>
                  <a:srgbClr val="FFFF00"/>
                </a:solidFill>
                <a:latin typeface="+mj-lt"/>
                <a:ea typeface="+mj-ea"/>
                <a:cs typeface="+mj-cs"/>
              </a:rPr>
              <a:t>di composizione della</a:t>
            </a:r>
            <a:r>
              <a:rPr lang="it-IT" sz="2400" spc="-25">
                <a:solidFill>
                  <a:srgbClr val="FFFF00"/>
                </a:solidFill>
                <a:latin typeface="+mj-lt"/>
                <a:ea typeface="+mj-ea"/>
                <a:cs typeface="+mj-cs"/>
              </a:rPr>
              <a:t> </a:t>
            </a:r>
            <a:r>
              <a:rPr lang="it-IT" sz="2400" spc="-5">
                <a:solidFill>
                  <a:srgbClr val="FFFF00"/>
                </a:solidFill>
                <a:latin typeface="+mj-lt"/>
                <a:ea typeface="+mj-ea"/>
                <a:cs typeface="+mj-cs"/>
              </a:rPr>
              <a:t>crisi</a:t>
            </a:r>
            <a:endParaRPr lang="it-IT" sz="2400" dirty="0">
              <a:solidFill>
                <a:srgbClr val="FFFF00"/>
              </a:solidFill>
              <a:latin typeface="+mj-lt"/>
              <a:ea typeface="+mj-ea"/>
              <a:cs typeface="+mj-cs"/>
            </a:endParaRPr>
          </a:p>
        </p:txBody>
      </p:sp>
    </p:spTree>
    <p:extLst>
      <p:ext uri="{BB962C8B-B14F-4D97-AF65-F5344CB8AC3E}">
        <p14:creationId xmlns:p14="http://schemas.microsoft.com/office/powerpoint/2010/main" val="27972635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16608" y="2478024"/>
            <a:ext cx="8052816" cy="39319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279650" y="1773237"/>
            <a:ext cx="7632700" cy="1008380"/>
          </a:xfrm>
          <a:custGeom>
            <a:avLst/>
            <a:gdLst/>
            <a:ahLst/>
            <a:cxnLst/>
            <a:rect l="l" t="t" r="r" b="b"/>
            <a:pathLst>
              <a:path w="7632700" h="1008380">
                <a:moveTo>
                  <a:pt x="4068368" y="756051"/>
                </a:moveTo>
                <a:lnTo>
                  <a:pt x="3564338" y="756051"/>
                </a:lnTo>
                <a:lnTo>
                  <a:pt x="3816350" y="1008063"/>
                </a:lnTo>
                <a:lnTo>
                  <a:pt x="4068368" y="756051"/>
                </a:lnTo>
                <a:close/>
              </a:path>
              <a:path w="7632700" h="1008380">
                <a:moveTo>
                  <a:pt x="3942359" y="655008"/>
                </a:moveTo>
                <a:lnTo>
                  <a:pt x="3690340" y="655008"/>
                </a:lnTo>
                <a:lnTo>
                  <a:pt x="3690340" y="756051"/>
                </a:lnTo>
                <a:lnTo>
                  <a:pt x="3942359" y="756051"/>
                </a:lnTo>
                <a:lnTo>
                  <a:pt x="3942359" y="655008"/>
                </a:lnTo>
                <a:close/>
              </a:path>
              <a:path w="7632700" h="1008380">
                <a:moveTo>
                  <a:pt x="7632700" y="0"/>
                </a:moveTo>
                <a:lnTo>
                  <a:pt x="0" y="0"/>
                </a:lnTo>
                <a:lnTo>
                  <a:pt x="0" y="655008"/>
                </a:lnTo>
                <a:lnTo>
                  <a:pt x="7632700" y="655008"/>
                </a:lnTo>
                <a:lnTo>
                  <a:pt x="7632700" y="0"/>
                </a:lnTo>
                <a:close/>
              </a:path>
            </a:pathLst>
          </a:custGeom>
          <a:solidFill>
            <a:srgbClr val="19194D">
              <a:alpha val="41178"/>
            </a:srgbClr>
          </a:solidFill>
        </p:spPr>
        <p:txBody>
          <a:bodyPr wrap="square" lIns="0" tIns="0" rIns="0" bIns="0" rtlCol="0"/>
          <a:lstStyle/>
          <a:p>
            <a:endParaRPr/>
          </a:p>
        </p:txBody>
      </p:sp>
      <p:sp>
        <p:nvSpPr>
          <p:cNvPr id="4" name="object 4"/>
          <p:cNvSpPr/>
          <p:nvPr/>
        </p:nvSpPr>
        <p:spPr>
          <a:xfrm>
            <a:off x="2279650" y="1773237"/>
            <a:ext cx="7632700" cy="1008380"/>
          </a:xfrm>
          <a:custGeom>
            <a:avLst/>
            <a:gdLst/>
            <a:ahLst/>
            <a:cxnLst/>
            <a:rect l="l" t="t" r="r" b="b"/>
            <a:pathLst>
              <a:path w="7632700" h="1008380">
                <a:moveTo>
                  <a:pt x="0" y="0"/>
                </a:moveTo>
                <a:lnTo>
                  <a:pt x="7632700" y="0"/>
                </a:lnTo>
                <a:lnTo>
                  <a:pt x="7632700" y="655008"/>
                </a:lnTo>
                <a:lnTo>
                  <a:pt x="3942360" y="655008"/>
                </a:lnTo>
                <a:lnTo>
                  <a:pt x="3942360" y="756051"/>
                </a:lnTo>
                <a:lnTo>
                  <a:pt x="4068369" y="756051"/>
                </a:lnTo>
                <a:lnTo>
                  <a:pt x="3816350" y="1008063"/>
                </a:lnTo>
                <a:lnTo>
                  <a:pt x="3564339" y="756051"/>
                </a:lnTo>
                <a:lnTo>
                  <a:pt x="3690340" y="756051"/>
                </a:lnTo>
                <a:lnTo>
                  <a:pt x="3690340" y="655008"/>
                </a:lnTo>
                <a:lnTo>
                  <a:pt x="0" y="655008"/>
                </a:lnTo>
                <a:lnTo>
                  <a:pt x="0" y="0"/>
                </a:lnTo>
                <a:close/>
              </a:path>
            </a:pathLst>
          </a:custGeom>
          <a:ln w="25400">
            <a:solidFill>
              <a:srgbClr val="19194D"/>
            </a:solidFill>
          </a:ln>
        </p:spPr>
        <p:txBody>
          <a:bodyPr wrap="square" lIns="0" tIns="0" rIns="0" bIns="0" rtlCol="0"/>
          <a:lstStyle/>
          <a:p>
            <a:endParaRPr/>
          </a:p>
        </p:txBody>
      </p:sp>
      <p:sp>
        <p:nvSpPr>
          <p:cNvPr id="5" name="object 5"/>
          <p:cNvSpPr txBox="1"/>
          <p:nvPr/>
        </p:nvSpPr>
        <p:spPr>
          <a:xfrm>
            <a:off x="2152650" y="984674"/>
            <a:ext cx="7887970" cy="1287145"/>
          </a:xfrm>
          <a:prstGeom prst="rect">
            <a:avLst/>
          </a:prstGeom>
        </p:spPr>
        <p:txBody>
          <a:bodyPr vert="horz" wrap="square" lIns="0" tIns="245745" rIns="0" bIns="0" rtlCol="0">
            <a:spAutoFit/>
          </a:bodyPr>
          <a:lstStyle/>
          <a:p>
            <a:pPr algn="ctr">
              <a:spcBef>
                <a:spcPts val="1935"/>
              </a:spcBef>
            </a:pPr>
            <a:r>
              <a:rPr sz="3200" b="1" spc="-5" dirty="0">
                <a:latin typeface="Calibri"/>
                <a:cs typeface="Calibri"/>
              </a:rPr>
              <a:t>SEGNALAZIONE DAGLI ORGANI DI</a:t>
            </a:r>
            <a:r>
              <a:rPr sz="3200" b="1" spc="-40" dirty="0">
                <a:latin typeface="Calibri"/>
                <a:cs typeface="Calibri"/>
              </a:rPr>
              <a:t> </a:t>
            </a:r>
            <a:r>
              <a:rPr sz="3200" b="1" spc="-5" dirty="0">
                <a:latin typeface="Calibri"/>
                <a:cs typeface="Calibri"/>
              </a:rPr>
              <a:t>CONTROLLO</a:t>
            </a:r>
            <a:endParaRPr sz="3200">
              <a:latin typeface="Calibri"/>
              <a:cs typeface="Calibri"/>
            </a:endParaRPr>
          </a:p>
          <a:p>
            <a:pPr algn="ctr">
              <a:spcBef>
                <a:spcPts val="1375"/>
              </a:spcBef>
            </a:pPr>
            <a:r>
              <a:rPr sz="2400" b="1" spc="-5" dirty="0">
                <a:solidFill>
                  <a:srgbClr val="FFFFFF"/>
                </a:solidFill>
                <a:latin typeface="Calibri"/>
                <a:cs typeface="Calibri"/>
              </a:rPr>
              <a:t>REVISORI</a:t>
            </a:r>
            <a:endParaRPr sz="2400">
              <a:latin typeface="Calibri"/>
              <a:cs typeface="Calibri"/>
            </a:endParaRPr>
          </a:p>
        </p:txBody>
      </p:sp>
      <p:sp>
        <p:nvSpPr>
          <p:cNvPr id="6" name="object 6"/>
          <p:cNvSpPr/>
          <p:nvPr/>
        </p:nvSpPr>
        <p:spPr>
          <a:xfrm>
            <a:off x="1524001" y="4910328"/>
            <a:ext cx="8476487" cy="810768"/>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2279650" y="2807211"/>
            <a:ext cx="7632700" cy="2823845"/>
          </a:xfrm>
          <a:custGeom>
            <a:avLst/>
            <a:gdLst/>
            <a:ahLst/>
            <a:cxnLst/>
            <a:rect l="l" t="t" r="r" b="b"/>
            <a:pathLst>
              <a:path w="7632700" h="2823845">
                <a:moveTo>
                  <a:pt x="0" y="2823651"/>
                </a:moveTo>
                <a:lnTo>
                  <a:pt x="7632700" y="2823651"/>
                </a:lnTo>
                <a:lnTo>
                  <a:pt x="7632700" y="0"/>
                </a:lnTo>
                <a:lnTo>
                  <a:pt x="0" y="0"/>
                </a:lnTo>
                <a:lnTo>
                  <a:pt x="0" y="2823651"/>
                </a:lnTo>
                <a:close/>
              </a:path>
            </a:pathLst>
          </a:custGeom>
          <a:solidFill>
            <a:srgbClr val="CCCCCC"/>
          </a:solidFill>
        </p:spPr>
        <p:txBody>
          <a:bodyPr wrap="square" lIns="0" tIns="0" rIns="0" bIns="0" rtlCol="0"/>
          <a:lstStyle/>
          <a:p>
            <a:endParaRPr/>
          </a:p>
        </p:txBody>
      </p:sp>
      <p:sp>
        <p:nvSpPr>
          <p:cNvPr id="8" name="object 8"/>
          <p:cNvSpPr/>
          <p:nvPr/>
        </p:nvSpPr>
        <p:spPr>
          <a:xfrm>
            <a:off x="2279650" y="2807211"/>
            <a:ext cx="7632700" cy="2823845"/>
          </a:xfrm>
          <a:custGeom>
            <a:avLst/>
            <a:gdLst/>
            <a:ahLst/>
            <a:cxnLst/>
            <a:rect l="l" t="t" r="r" b="b"/>
            <a:pathLst>
              <a:path w="7632700" h="2823845">
                <a:moveTo>
                  <a:pt x="0" y="0"/>
                </a:moveTo>
                <a:lnTo>
                  <a:pt x="7632700" y="0"/>
                </a:lnTo>
                <a:lnTo>
                  <a:pt x="7632700" y="2823652"/>
                </a:lnTo>
                <a:lnTo>
                  <a:pt x="0" y="2823652"/>
                </a:lnTo>
                <a:lnTo>
                  <a:pt x="0" y="0"/>
                </a:lnTo>
                <a:close/>
              </a:path>
            </a:pathLst>
          </a:custGeom>
          <a:ln w="25400">
            <a:solidFill>
              <a:srgbClr val="000000"/>
            </a:solidFill>
          </a:ln>
        </p:spPr>
        <p:txBody>
          <a:bodyPr wrap="square" lIns="0" tIns="0" rIns="0" bIns="0" rtlCol="0"/>
          <a:lstStyle/>
          <a:p>
            <a:endParaRPr/>
          </a:p>
        </p:txBody>
      </p:sp>
      <p:sp>
        <p:nvSpPr>
          <p:cNvPr id="9" name="object 9"/>
          <p:cNvSpPr txBox="1"/>
          <p:nvPr/>
        </p:nvSpPr>
        <p:spPr>
          <a:xfrm>
            <a:off x="2358390" y="2973323"/>
            <a:ext cx="7475855" cy="2463800"/>
          </a:xfrm>
          <a:prstGeom prst="rect">
            <a:avLst/>
          </a:prstGeom>
        </p:spPr>
        <p:txBody>
          <a:bodyPr vert="horz" wrap="square" lIns="0" tIns="12700" rIns="0" bIns="0" rtlCol="0">
            <a:spAutoFit/>
          </a:bodyPr>
          <a:lstStyle/>
          <a:p>
            <a:pPr marL="12700" marR="5715" algn="just">
              <a:spcBef>
                <a:spcPts val="100"/>
              </a:spcBef>
            </a:pPr>
            <a:r>
              <a:rPr sz="2000" b="1" i="1" spc="-55" dirty="0">
                <a:latin typeface="Calibri"/>
                <a:cs typeface="Calibri"/>
              </a:rPr>
              <a:t>ART. </a:t>
            </a:r>
            <a:r>
              <a:rPr sz="2000" b="1" i="1" spc="-5" dirty="0">
                <a:latin typeface="Calibri"/>
                <a:cs typeface="Calibri"/>
              </a:rPr>
              <a:t>15 </a:t>
            </a:r>
            <a:r>
              <a:rPr sz="2000" b="1" i="1" spc="-15" dirty="0">
                <a:latin typeface="Calibri"/>
                <a:cs typeface="Calibri"/>
              </a:rPr>
              <a:t>D.L. </a:t>
            </a:r>
            <a:r>
              <a:rPr sz="2000" b="1" i="1" spc="-5" dirty="0">
                <a:latin typeface="Calibri"/>
                <a:cs typeface="Calibri"/>
              </a:rPr>
              <a:t>9/2010 </a:t>
            </a:r>
            <a:r>
              <a:rPr sz="2000" b="1" i="1" dirty="0">
                <a:latin typeface="Calibri"/>
                <a:cs typeface="Calibri"/>
              </a:rPr>
              <a:t>E </a:t>
            </a:r>
            <a:r>
              <a:rPr sz="2000" b="1" i="1" spc="-5" dirty="0">
                <a:latin typeface="Calibri"/>
                <a:cs typeface="Calibri"/>
              </a:rPr>
              <a:t>SUCC. MODIFICHE: «il </a:t>
            </a:r>
            <a:r>
              <a:rPr sz="2000" b="1" i="1" spc="-10" dirty="0">
                <a:latin typeface="Calibri"/>
                <a:cs typeface="Calibri"/>
              </a:rPr>
              <a:t>revisore </a:t>
            </a:r>
            <a:r>
              <a:rPr sz="2000" b="1" i="1" spc="-5" dirty="0">
                <a:latin typeface="Calibri"/>
                <a:cs typeface="Calibri"/>
              </a:rPr>
              <a:t>legale </a:t>
            </a:r>
            <a:r>
              <a:rPr sz="2000" b="1" i="1" dirty="0">
                <a:latin typeface="Calibri"/>
                <a:cs typeface="Calibri"/>
              </a:rPr>
              <a:t>o </a:t>
            </a:r>
            <a:r>
              <a:rPr sz="2000" b="1" i="1" spc="-5" dirty="0">
                <a:latin typeface="Calibri"/>
                <a:cs typeface="Calibri"/>
              </a:rPr>
              <a:t>la </a:t>
            </a:r>
            <a:r>
              <a:rPr sz="2000" b="1" i="1" spc="-10" dirty="0">
                <a:latin typeface="Calibri"/>
                <a:cs typeface="Calibri"/>
              </a:rPr>
              <a:t>società  </a:t>
            </a:r>
            <a:r>
              <a:rPr sz="2000" b="1" i="1" spc="-5" dirty="0">
                <a:latin typeface="Calibri"/>
                <a:cs typeface="Calibri"/>
              </a:rPr>
              <a:t>di</a:t>
            </a:r>
            <a:r>
              <a:rPr sz="2000" b="1" i="1" spc="135" dirty="0">
                <a:latin typeface="Calibri"/>
                <a:cs typeface="Calibri"/>
              </a:rPr>
              <a:t> </a:t>
            </a:r>
            <a:r>
              <a:rPr sz="2000" b="1" i="1" spc="-10" dirty="0">
                <a:latin typeface="Calibri"/>
                <a:cs typeface="Calibri"/>
              </a:rPr>
              <a:t>revisione</a:t>
            </a:r>
            <a:r>
              <a:rPr sz="2000" b="1" i="1" spc="150" dirty="0">
                <a:latin typeface="Calibri"/>
                <a:cs typeface="Calibri"/>
              </a:rPr>
              <a:t> </a:t>
            </a:r>
            <a:r>
              <a:rPr sz="2000" b="1" i="1" spc="-5" dirty="0">
                <a:latin typeface="Calibri"/>
                <a:cs typeface="Calibri"/>
              </a:rPr>
              <a:t>legale</a:t>
            </a:r>
            <a:r>
              <a:rPr sz="2000" b="1" i="1" spc="150" dirty="0">
                <a:latin typeface="Calibri"/>
                <a:cs typeface="Calibri"/>
              </a:rPr>
              <a:t> </a:t>
            </a:r>
            <a:r>
              <a:rPr sz="2000" b="1" i="1" spc="-10" dirty="0">
                <a:latin typeface="Calibri"/>
                <a:cs typeface="Calibri"/>
              </a:rPr>
              <a:t>incaricati</a:t>
            </a:r>
            <a:r>
              <a:rPr sz="2000" b="1" i="1" spc="140" dirty="0">
                <a:latin typeface="Calibri"/>
                <a:cs typeface="Calibri"/>
              </a:rPr>
              <a:t> </a:t>
            </a:r>
            <a:r>
              <a:rPr sz="2000" b="1" i="1" spc="-5" dirty="0">
                <a:latin typeface="Calibri"/>
                <a:cs typeface="Calibri"/>
              </a:rPr>
              <a:t>di</a:t>
            </a:r>
            <a:r>
              <a:rPr sz="2000" b="1" i="1" spc="135" dirty="0">
                <a:latin typeface="Calibri"/>
                <a:cs typeface="Calibri"/>
              </a:rPr>
              <a:t> </a:t>
            </a:r>
            <a:r>
              <a:rPr sz="2000" b="1" i="1" spc="-10" dirty="0">
                <a:latin typeface="Calibri"/>
                <a:cs typeface="Calibri"/>
              </a:rPr>
              <a:t>effettuare</a:t>
            </a:r>
            <a:r>
              <a:rPr sz="2000" b="1" i="1" spc="150" dirty="0">
                <a:latin typeface="Calibri"/>
                <a:cs typeface="Calibri"/>
              </a:rPr>
              <a:t> </a:t>
            </a:r>
            <a:r>
              <a:rPr sz="2000" b="1" i="1" spc="-5" dirty="0">
                <a:latin typeface="Calibri"/>
                <a:cs typeface="Calibri"/>
              </a:rPr>
              <a:t>la</a:t>
            </a:r>
            <a:r>
              <a:rPr sz="2000" b="1" i="1" spc="140" dirty="0">
                <a:latin typeface="Calibri"/>
                <a:cs typeface="Calibri"/>
              </a:rPr>
              <a:t> </a:t>
            </a:r>
            <a:r>
              <a:rPr sz="2000" b="1" i="1" spc="-10" dirty="0">
                <a:latin typeface="Calibri"/>
                <a:cs typeface="Calibri"/>
              </a:rPr>
              <a:t>revisione</a:t>
            </a:r>
            <a:r>
              <a:rPr sz="2000" b="1" i="1" spc="150" dirty="0">
                <a:latin typeface="Calibri"/>
                <a:cs typeface="Calibri"/>
              </a:rPr>
              <a:t> </a:t>
            </a:r>
            <a:r>
              <a:rPr sz="2000" b="1" i="1" spc="-5" dirty="0">
                <a:latin typeface="Calibri"/>
                <a:cs typeface="Calibri"/>
              </a:rPr>
              <a:t>legale</a:t>
            </a:r>
            <a:r>
              <a:rPr sz="2000" b="1" i="1" spc="145" dirty="0">
                <a:latin typeface="Calibri"/>
                <a:cs typeface="Calibri"/>
              </a:rPr>
              <a:t> </a:t>
            </a:r>
            <a:r>
              <a:rPr sz="2000" b="1" i="1" spc="-5" dirty="0">
                <a:latin typeface="Calibri"/>
                <a:cs typeface="Calibri"/>
              </a:rPr>
              <a:t>dei</a:t>
            </a:r>
            <a:r>
              <a:rPr sz="2000" b="1" i="1" spc="140" dirty="0">
                <a:latin typeface="Calibri"/>
                <a:cs typeface="Calibri"/>
              </a:rPr>
              <a:t> </a:t>
            </a:r>
            <a:r>
              <a:rPr sz="2000" b="1" i="1" spc="-15" dirty="0">
                <a:latin typeface="Calibri"/>
                <a:cs typeface="Calibri"/>
              </a:rPr>
              <a:t>conti:</a:t>
            </a:r>
            <a:endParaRPr sz="2000">
              <a:latin typeface="Calibri"/>
              <a:cs typeface="Calibri"/>
            </a:endParaRPr>
          </a:p>
          <a:p>
            <a:pPr marL="12700" marR="5080" algn="just">
              <a:buAutoNum type="alphaLcParenR"/>
              <a:tabLst>
                <a:tab pos="389255" algn="l"/>
              </a:tabLst>
            </a:pPr>
            <a:r>
              <a:rPr sz="2000" b="1" i="1" spc="-5" dirty="0">
                <a:latin typeface="Calibri"/>
                <a:cs typeface="Calibri"/>
              </a:rPr>
              <a:t>esprimono </a:t>
            </a:r>
            <a:r>
              <a:rPr sz="2000" b="1" i="1" spc="-10" dirty="0">
                <a:latin typeface="Calibri"/>
                <a:cs typeface="Calibri"/>
              </a:rPr>
              <a:t>con apposita </a:t>
            </a:r>
            <a:r>
              <a:rPr sz="2000" b="1" i="1" spc="-5" dirty="0">
                <a:latin typeface="Calibri"/>
                <a:cs typeface="Calibri"/>
              </a:rPr>
              <a:t>relazione un giudizio sul bilancio </a:t>
            </a:r>
            <a:r>
              <a:rPr sz="2000" b="1" i="1" spc="-10" dirty="0">
                <a:latin typeface="Calibri"/>
                <a:cs typeface="Calibri"/>
              </a:rPr>
              <a:t>di  </a:t>
            </a:r>
            <a:r>
              <a:rPr sz="2000" b="1" i="1" spc="-5" dirty="0">
                <a:latin typeface="Calibri"/>
                <a:cs typeface="Calibri"/>
              </a:rPr>
              <a:t>esercizio </a:t>
            </a:r>
            <a:r>
              <a:rPr sz="2000" b="1" i="1" dirty="0">
                <a:latin typeface="Calibri"/>
                <a:cs typeface="Calibri"/>
              </a:rPr>
              <a:t>e </a:t>
            </a:r>
            <a:r>
              <a:rPr sz="2000" b="1" i="1" spc="-5" dirty="0">
                <a:latin typeface="Calibri"/>
                <a:cs typeface="Calibri"/>
              </a:rPr>
              <a:t>sul </a:t>
            </a:r>
            <a:r>
              <a:rPr sz="2000" b="1" i="1" spc="-15" dirty="0">
                <a:latin typeface="Calibri"/>
                <a:cs typeface="Calibri"/>
              </a:rPr>
              <a:t>consolidato, </a:t>
            </a:r>
            <a:r>
              <a:rPr sz="2000" b="1" i="1" spc="-10" dirty="0">
                <a:latin typeface="Calibri"/>
                <a:cs typeface="Calibri"/>
              </a:rPr>
              <a:t>ove redatto </a:t>
            </a:r>
            <a:r>
              <a:rPr sz="2000" b="1" i="1" dirty="0">
                <a:latin typeface="Calibri"/>
                <a:cs typeface="Calibri"/>
              </a:rPr>
              <a:t>ed </a:t>
            </a:r>
            <a:r>
              <a:rPr sz="2000" b="1" i="1" spc="-10" dirty="0">
                <a:latin typeface="Calibri"/>
                <a:cs typeface="Calibri"/>
              </a:rPr>
              <a:t>illustrano </a:t>
            </a:r>
            <a:r>
              <a:rPr sz="2000" b="1" i="1" dirty="0">
                <a:latin typeface="Calibri"/>
                <a:cs typeface="Calibri"/>
              </a:rPr>
              <a:t>i </a:t>
            </a:r>
            <a:r>
              <a:rPr sz="2000" b="1" i="1" spc="-10" dirty="0">
                <a:latin typeface="Calibri"/>
                <a:cs typeface="Calibri"/>
              </a:rPr>
              <a:t>risultati </a:t>
            </a:r>
            <a:r>
              <a:rPr sz="2000" b="1" i="1" spc="-5" dirty="0">
                <a:latin typeface="Calibri"/>
                <a:cs typeface="Calibri"/>
              </a:rPr>
              <a:t>della  </a:t>
            </a:r>
            <a:r>
              <a:rPr sz="2000" b="1" i="1" spc="-10" dirty="0">
                <a:latin typeface="Calibri"/>
                <a:cs typeface="Calibri"/>
              </a:rPr>
              <a:t>revisione</a:t>
            </a:r>
            <a:r>
              <a:rPr sz="2000" b="1" i="1" spc="-5" dirty="0">
                <a:latin typeface="Calibri"/>
                <a:cs typeface="Calibri"/>
              </a:rPr>
              <a:t> legale;</a:t>
            </a:r>
            <a:endParaRPr sz="2000">
              <a:latin typeface="Calibri"/>
              <a:cs typeface="Calibri"/>
            </a:endParaRPr>
          </a:p>
          <a:p>
            <a:pPr marL="12700" marR="5080" algn="just">
              <a:buAutoNum type="alphaLcParenR"/>
              <a:tabLst>
                <a:tab pos="285750" algn="l"/>
              </a:tabLst>
            </a:pPr>
            <a:r>
              <a:rPr sz="2000" b="1" i="1" spc="-15" dirty="0">
                <a:solidFill>
                  <a:srgbClr val="FF0000"/>
                </a:solidFill>
                <a:latin typeface="Calibri"/>
                <a:cs typeface="Calibri"/>
              </a:rPr>
              <a:t>Verificano </a:t>
            </a:r>
            <a:r>
              <a:rPr sz="2000" b="1" i="1" dirty="0">
                <a:solidFill>
                  <a:srgbClr val="FF0000"/>
                </a:solidFill>
                <a:latin typeface="Calibri"/>
                <a:cs typeface="Calibri"/>
              </a:rPr>
              <a:t>nel </a:t>
            </a:r>
            <a:r>
              <a:rPr sz="2000" b="1" i="1" spc="-10" dirty="0">
                <a:solidFill>
                  <a:srgbClr val="FF0000"/>
                </a:solidFill>
                <a:latin typeface="Calibri"/>
                <a:cs typeface="Calibri"/>
              </a:rPr>
              <a:t>corso dell’esercizio </a:t>
            </a:r>
            <a:r>
              <a:rPr sz="2000" b="1" i="1" spc="-5" dirty="0">
                <a:solidFill>
                  <a:srgbClr val="FF0000"/>
                </a:solidFill>
                <a:latin typeface="Calibri"/>
                <a:cs typeface="Calibri"/>
              </a:rPr>
              <a:t>la regolare </a:t>
            </a:r>
            <a:r>
              <a:rPr sz="2000" b="1" i="1" spc="-10" dirty="0">
                <a:solidFill>
                  <a:srgbClr val="FF0000"/>
                </a:solidFill>
                <a:latin typeface="Calibri"/>
                <a:cs typeface="Calibri"/>
              </a:rPr>
              <a:t>tenuta </a:t>
            </a:r>
            <a:r>
              <a:rPr sz="2000" b="1" i="1" spc="-5" dirty="0">
                <a:solidFill>
                  <a:srgbClr val="FF0000"/>
                </a:solidFill>
                <a:latin typeface="Calibri"/>
                <a:cs typeface="Calibri"/>
              </a:rPr>
              <a:t>della </a:t>
            </a:r>
            <a:r>
              <a:rPr sz="2000" b="1" i="1" spc="-15" dirty="0">
                <a:solidFill>
                  <a:srgbClr val="FF0000"/>
                </a:solidFill>
                <a:latin typeface="Calibri"/>
                <a:cs typeface="Calibri"/>
              </a:rPr>
              <a:t>contabilità  </a:t>
            </a:r>
            <a:r>
              <a:rPr sz="2000" b="1" i="1" spc="-5" dirty="0">
                <a:solidFill>
                  <a:srgbClr val="FF0000"/>
                </a:solidFill>
                <a:latin typeface="Calibri"/>
                <a:cs typeface="Calibri"/>
              </a:rPr>
              <a:t>sociale </a:t>
            </a:r>
            <a:r>
              <a:rPr sz="2000" b="1" i="1" dirty="0">
                <a:solidFill>
                  <a:srgbClr val="FF0000"/>
                </a:solidFill>
                <a:latin typeface="Calibri"/>
                <a:cs typeface="Calibri"/>
              </a:rPr>
              <a:t>e </a:t>
            </a:r>
            <a:r>
              <a:rPr sz="2000" b="1" i="1" spc="-5" dirty="0">
                <a:solidFill>
                  <a:srgbClr val="FF0000"/>
                </a:solidFill>
                <a:latin typeface="Calibri"/>
                <a:cs typeface="Calibri"/>
              </a:rPr>
              <a:t>la </a:t>
            </a:r>
            <a:r>
              <a:rPr sz="2000" b="1" i="1" spc="-15" dirty="0">
                <a:solidFill>
                  <a:srgbClr val="FF0000"/>
                </a:solidFill>
                <a:latin typeface="Calibri"/>
                <a:cs typeface="Calibri"/>
              </a:rPr>
              <a:t>corretta </a:t>
            </a:r>
            <a:r>
              <a:rPr sz="2000" b="1" i="1" spc="-5" dirty="0">
                <a:solidFill>
                  <a:srgbClr val="FF0000"/>
                </a:solidFill>
                <a:latin typeface="Calibri"/>
                <a:cs typeface="Calibri"/>
              </a:rPr>
              <a:t>rilevazione dei </a:t>
            </a:r>
            <a:r>
              <a:rPr sz="2000" b="1" i="1" spc="-10" dirty="0">
                <a:solidFill>
                  <a:srgbClr val="FF0000"/>
                </a:solidFill>
                <a:latin typeface="Calibri"/>
                <a:cs typeface="Calibri"/>
              </a:rPr>
              <a:t>fatti </a:t>
            </a:r>
            <a:r>
              <a:rPr sz="2000" b="1" i="1" spc="-5" dirty="0">
                <a:solidFill>
                  <a:srgbClr val="FF0000"/>
                </a:solidFill>
                <a:latin typeface="Calibri"/>
                <a:cs typeface="Calibri"/>
              </a:rPr>
              <a:t>di </a:t>
            </a:r>
            <a:r>
              <a:rPr sz="2000" b="1" i="1" spc="-10" dirty="0">
                <a:solidFill>
                  <a:srgbClr val="FF0000"/>
                </a:solidFill>
                <a:latin typeface="Calibri"/>
                <a:cs typeface="Calibri"/>
              </a:rPr>
              <a:t>gestione </a:t>
            </a:r>
            <a:r>
              <a:rPr sz="2000" b="1" i="1" spc="-5" dirty="0">
                <a:solidFill>
                  <a:srgbClr val="FF0000"/>
                </a:solidFill>
                <a:latin typeface="Calibri"/>
                <a:cs typeface="Calibri"/>
              </a:rPr>
              <a:t>nelle </a:t>
            </a:r>
            <a:r>
              <a:rPr sz="2000" b="1" i="1" spc="-10" dirty="0">
                <a:solidFill>
                  <a:srgbClr val="FF0000"/>
                </a:solidFill>
                <a:latin typeface="Calibri"/>
                <a:cs typeface="Calibri"/>
              </a:rPr>
              <a:t>scritture  </a:t>
            </a:r>
            <a:r>
              <a:rPr sz="2000" b="1" i="1" spc="-15" dirty="0">
                <a:solidFill>
                  <a:srgbClr val="FF0000"/>
                </a:solidFill>
                <a:latin typeface="Calibri"/>
                <a:cs typeface="Calibri"/>
              </a:rPr>
              <a:t>contabili.</a:t>
            </a:r>
            <a:r>
              <a:rPr sz="2000" b="1" i="1" spc="-15" dirty="0">
                <a:latin typeface="Calibri"/>
                <a:cs typeface="Calibri"/>
              </a:rPr>
              <a:t>»</a:t>
            </a:r>
            <a:endParaRPr sz="2000">
              <a:latin typeface="Calibri"/>
              <a:cs typeface="Calibri"/>
            </a:endParaRPr>
          </a:p>
        </p:txBody>
      </p:sp>
      <p:sp>
        <p:nvSpPr>
          <p:cNvPr id="11" name="object 18"/>
          <p:cNvSpPr txBox="1">
            <a:spLocks/>
          </p:cNvSpPr>
          <p:nvPr/>
        </p:nvSpPr>
        <p:spPr>
          <a:xfrm>
            <a:off x="1524001" y="0"/>
            <a:ext cx="3962400" cy="751488"/>
          </a:xfrm>
          <a:prstGeom prst="rect">
            <a:avLst/>
          </a:prstGeom>
        </p:spPr>
        <p:txBody>
          <a:bodyPr vert="horz" wrap="square" lIns="0" tIns="12700" rIns="0" bIns="0" rtlCol="0">
            <a:spAutoFit/>
          </a:bodyPr>
          <a:lstStyle/>
          <a:p>
            <a:pPr marL="12700" algn="ctr" eaLnBrk="0" fontAlgn="base" hangingPunct="0">
              <a:spcBef>
                <a:spcPts val="100"/>
              </a:spcBef>
              <a:spcAft>
                <a:spcPct val="0"/>
              </a:spcAft>
              <a:defRPr/>
            </a:pPr>
            <a:r>
              <a:rPr lang="it-IT" sz="2400" spc="-5">
                <a:solidFill>
                  <a:srgbClr val="FFFF00"/>
                </a:solidFill>
                <a:latin typeface="+mj-lt"/>
                <a:ea typeface="+mj-ea"/>
                <a:cs typeface="+mj-cs"/>
              </a:rPr>
              <a:t>La segnalazione </a:t>
            </a:r>
            <a:r>
              <a:rPr lang="it-IT" sz="2400" spc="-15">
                <a:solidFill>
                  <a:srgbClr val="FFFF00"/>
                </a:solidFill>
                <a:latin typeface="+mj-lt"/>
                <a:ea typeface="+mj-ea"/>
                <a:cs typeface="+mj-cs"/>
              </a:rPr>
              <a:t>all’Organismo </a:t>
            </a:r>
            <a:r>
              <a:rPr lang="it-IT" sz="2400" spc="-5">
                <a:solidFill>
                  <a:srgbClr val="FFFF00"/>
                </a:solidFill>
                <a:latin typeface="+mj-lt"/>
                <a:ea typeface="+mj-ea"/>
                <a:cs typeface="+mj-cs"/>
              </a:rPr>
              <a:t>di composizione della</a:t>
            </a:r>
            <a:r>
              <a:rPr lang="it-IT" sz="2400" spc="-25">
                <a:solidFill>
                  <a:srgbClr val="FFFF00"/>
                </a:solidFill>
                <a:latin typeface="+mj-lt"/>
                <a:ea typeface="+mj-ea"/>
                <a:cs typeface="+mj-cs"/>
              </a:rPr>
              <a:t> </a:t>
            </a:r>
            <a:r>
              <a:rPr lang="it-IT" sz="2400" spc="-5">
                <a:solidFill>
                  <a:srgbClr val="FFFF00"/>
                </a:solidFill>
                <a:latin typeface="+mj-lt"/>
                <a:ea typeface="+mj-ea"/>
                <a:cs typeface="+mj-cs"/>
              </a:rPr>
              <a:t>crisi</a:t>
            </a:r>
            <a:endParaRPr lang="it-IT" sz="2400" dirty="0">
              <a:solidFill>
                <a:srgbClr val="FFFF00"/>
              </a:solidFill>
              <a:latin typeface="+mj-lt"/>
              <a:ea typeface="+mj-ea"/>
              <a:cs typeface="+mj-cs"/>
            </a:endParaRPr>
          </a:p>
        </p:txBody>
      </p:sp>
    </p:spTree>
    <p:extLst>
      <p:ext uri="{BB962C8B-B14F-4D97-AF65-F5344CB8AC3E}">
        <p14:creationId xmlns:p14="http://schemas.microsoft.com/office/powerpoint/2010/main" val="579659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16608" y="2478024"/>
            <a:ext cx="8052816" cy="39319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279650" y="1773237"/>
            <a:ext cx="7632700" cy="1008380"/>
          </a:xfrm>
          <a:custGeom>
            <a:avLst/>
            <a:gdLst/>
            <a:ahLst/>
            <a:cxnLst/>
            <a:rect l="l" t="t" r="r" b="b"/>
            <a:pathLst>
              <a:path w="7632700" h="1008380">
                <a:moveTo>
                  <a:pt x="4068368" y="756051"/>
                </a:moveTo>
                <a:lnTo>
                  <a:pt x="3564338" y="756051"/>
                </a:lnTo>
                <a:lnTo>
                  <a:pt x="3816350" y="1008063"/>
                </a:lnTo>
                <a:lnTo>
                  <a:pt x="4068368" y="756051"/>
                </a:lnTo>
                <a:close/>
              </a:path>
              <a:path w="7632700" h="1008380">
                <a:moveTo>
                  <a:pt x="3942359" y="655008"/>
                </a:moveTo>
                <a:lnTo>
                  <a:pt x="3690340" y="655008"/>
                </a:lnTo>
                <a:lnTo>
                  <a:pt x="3690340" y="756051"/>
                </a:lnTo>
                <a:lnTo>
                  <a:pt x="3942359" y="756051"/>
                </a:lnTo>
                <a:lnTo>
                  <a:pt x="3942359" y="655008"/>
                </a:lnTo>
                <a:close/>
              </a:path>
              <a:path w="7632700" h="1008380">
                <a:moveTo>
                  <a:pt x="7632700" y="0"/>
                </a:moveTo>
                <a:lnTo>
                  <a:pt x="0" y="0"/>
                </a:lnTo>
                <a:lnTo>
                  <a:pt x="0" y="655008"/>
                </a:lnTo>
                <a:lnTo>
                  <a:pt x="7632700" y="655008"/>
                </a:lnTo>
                <a:lnTo>
                  <a:pt x="7632700" y="0"/>
                </a:lnTo>
                <a:close/>
              </a:path>
            </a:pathLst>
          </a:custGeom>
          <a:solidFill>
            <a:srgbClr val="19194D">
              <a:alpha val="41178"/>
            </a:srgbClr>
          </a:solidFill>
        </p:spPr>
        <p:txBody>
          <a:bodyPr wrap="square" lIns="0" tIns="0" rIns="0" bIns="0" rtlCol="0"/>
          <a:lstStyle/>
          <a:p>
            <a:endParaRPr/>
          </a:p>
        </p:txBody>
      </p:sp>
      <p:sp>
        <p:nvSpPr>
          <p:cNvPr id="4" name="object 4"/>
          <p:cNvSpPr/>
          <p:nvPr/>
        </p:nvSpPr>
        <p:spPr>
          <a:xfrm>
            <a:off x="2279650" y="1773237"/>
            <a:ext cx="7632700" cy="1008380"/>
          </a:xfrm>
          <a:custGeom>
            <a:avLst/>
            <a:gdLst/>
            <a:ahLst/>
            <a:cxnLst/>
            <a:rect l="l" t="t" r="r" b="b"/>
            <a:pathLst>
              <a:path w="7632700" h="1008380">
                <a:moveTo>
                  <a:pt x="0" y="0"/>
                </a:moveTo>
                <a:lnTo>
                  <a:pt x="7632700" y="0"/>
                </a:lnTo>
                <a:lnTo>
                  <a:pt x="7632700" y="655008"/>
                </a:lnTo>
                <a:lnTo>
                  <a:pt x="3942360" y="655008"/>
                </a:lnTo>
                <a:lnTo>
                  <a:pt x="3942360" y="756051"/>
                </a:lnTo>
                <a:lnTo>
                  <a:pt x="4068369" y="756051"/>
                </a:lnTo>
                <a:lnTo>
                  <a:pt x="3816350" y="1008063"/>
                </a:lnTo>
                <a:lnTo>
                  <a:pt x="3564339" y="756051"/>
                </a:lnTo>
                <a:lnTo>
                  <a:pt x="3690340" y="756051"/>
                </a:lnTo>
                <a:lnTo>
                  <a:pt x="3690340" y="655008"/>
                </a:lnTo>
                <a:lnTo>
                  <a:pt x="0" y="655008"/>
                </a:lnTo>
                <a:lnTo>
                  <a:pt x="0" y="0"/>
                </a:lnTo>
                <a:close/>
              </a:path>
            </a:pathLst>
          </a:custGeom>
          <a:ln w="25400">
            <a:solidFill>
              <a:srgbClr val="19194D"/>
            </a:solidFill>
          </a:ln>
        </p:spPr>
        <p:txBody>
          <a:bodyPr wrap="square" lIns="0" tIns="0" rIns="0" bIns="0" rtlCol="0"/>
          <a:lstStyle/>
          <a:p>
            <a:endParaRPr/>
          </a:p>
        </p:txBody>
      </p:sp>
      <p:sp>
        <p:nvSpPr>
          <p:cNvPr id="5" name="object 5"/>
          <p:cNvSpPr txBox="1"/>
          <p:nvPr/>
        </p:nvSpPr>
        <p:spPr>
          <a:xfrm>
            <a:off x="2152650" y="984674"/>
            <a:ext cx="7887970" cy="1287145"/>
          </a:xfrm>
          <a:prstGeom prst="rect">
            <a:avLst/>
          </a:prstGeom>
        </p:spPr>
        <p:txBody>
          <a:bodyPr vert="horz" wrap="square" lIns="0" tIns="245745" rIns="0" bIns="0" rtlCol="0">
            <a:spAutoFit/>
          </a:bodyPr>
          <a:lstStyle/>
          <a:p>
            <a:pPr algn="ctr">
              <a:spcBef>
                <a:spcPts val="1935"/>
              </a:spcBef>
            </a:pPr>
            <a:r>
              <a:rPr sz="3200" b="1" spc="-5" dirty="0">
                <a:latin typeface="Calibri"/>
                <a:cs typeface="Calibri"/>
              </a:rPr>
              <a:t>SEGNALAZIONE DAGLI ORGANI DI</a:t>
            </a:r>
            <a:r>
              <a:rPr sz="3200" b="1" spc="-40" dirty="0">
                <a:latin typeface="Calibri"/>
                <a:cs typeface="Calibri"/>
              </a:rPr>
              <a:t> </a:t>
            </a:r>
            <a:r>
              <a:rPr sz="3200" b="1" spc="-5" dirty="0">
                <a:latin typeface="Calibri"/>
                <a:cs typeface="Calibri"/>
              </a:rPr>
              <a:t>CONTROLLO</a:t>
            </a:r>
            <a:endParaRPr sz="3200">
              <a:latin typeface="Calibri"/>
              <a:cs typeface="Calibri"/>
            </a:endParaRPr>
          </a:p>
          <a:p>
            <a:pPr algn="ctr">
              <a:spcBef>
                <a:spcPts val="1375"/>
              </a:spcBef>
            </a:pPr>
            <a:r>
              <a:rPr sz="2400" b="1" spc="-5" dirty="0">
                <a:solidFill>
                  <a:srgbClr val="FFFFFF"/>
                </a:solidFill>
                <a:latin typeface="Calibri"/>
                <a:cs typeface="Calibri"/>
              </a:rPr>
              <a:t>REVISORI</a:t>
            </a:r>
            <a:endParaRPr sz="2400">
              <a:latin typeface="Calibri"/>
              <a:cs typeface="Calibri"/>
            </a:endParaRPr>
          </a:p>
        </p:txBody>
      </p:sp>
      <p:sp>
        <p:nvSpPr>
          <p:cNvPr id="6" name="object 6"/>
          <p:cNvSpPr/>
          <p:nvPr/>
        </p:nvSpPr>
        <p:spPr>
          <a:xfrm>
            <a:off x="1524001" y="4910328"/>
            <a:ext cx="8476487" cy="810768"/>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2279650" y="2807211"/>
            <a:ext cx="7632700" cy="2823845"/>
          </a:xfrm>
          <a:custGeom>
            <a:avLst/>
            <a:gdLst/>
            <a:ahLst/>
            <a:cxnLst/>
            <a:rect l="l" t="t" r="r" b="b"/>
            <a:pathLst>
              <a:path w="7632700" h="2823845">
                <a:moveTo>
                  <a:pt x="0" y="2823651"/>
                </a:moveTo>
                <a:lnTo>
                  <a:pt x="7632700" y="2823651"/>
                </a:lnTo>
                <a:lnTo>
                  <a:pt x="7632700" y="0"/>
                </a:lnTo>
                <a:lnTo>
                  <a:pt x="0" y="0"/>
                </a:lnTo>
                <a:lnTo>
                  <a:pt x="0" y="2823651"/>
                </a:lnTo>
                <a:close/>
              </a:path>
            </a:pathLst>
          </a:custGeom>
          <a:solidFill>
            <a:srgbClr val="CCCCCC"/>
          </a:solidFill>
        </p:spPr>
        <p:txBody>
          <a:bodyPr wrap="square" lIns="0" tIns="0" rIns="0" bIns="0" rtlCol="0"/>
          <a:lstStyle/>
          <a:p>
            <a:endParaRPr/>
          </a:p>
        </p:txBody>
      </p:sp>
      <p:sp>
        <p:nvSpPr>
          <p:cNvPr id="8" name="object 8"/>
          <p:cNvSpPr/>
          <p:nvPr/>
        </p:nvSpPr>
        <p:spPr>
          <a:xfrm>
            <a:off x="2279650" y="2807211"/>
            <a:ext cx="7632700" cy="2823845"/>
          </a:xfrm>
          <a:custGeom>
            <a:avLst/>
            <a:gdLst/>
            <a:ahLst/>
            <a:cxnLst/>
            <a:rect l="l" t="t" r="r" b="b"/>
            <a:pathLst>
              <a:path w="7632700" h="2823845">
                <a:moveTo>
                  <a:pt x="0" y="0"/>
                </a:moveTo>
                <a:lnTo>
                  <a:pt x="7632700" y="0"/>
                </a:lnTo>
                <a:lnTo>
                  <a:pt x="7632700" y="2823652"/>
                </a:lnTo>
                <a:lnTo>
                  <a:pt x="0" y="2823652"/>
                </a:lnTo>
                <a:lnTo>
                  <a:pt x="0" y="0"/>
                </a:lnTo>
                <a:close/>
              </a:path>
            </a:pathLst>
          </a:custGeom>
          <a:ln w="25400">
            <a:solidFill>
              <a:srgbClr val="000000"/>
            </a:solidFill>
          </a:ln>
        </p:spPr>
        <p:txBody>
          <a:bodyPr wrap="square" lIns="0" tIns="0" rIns="0" bIns="0" rtlCol="0"/>
          <a:lstStyle/>
          <a:p>
            <a:endParaRPr/>
          </a:p>
        </p:txBody>
      </p:sp>
      <p:sp>
        <p:nvSpPr>
          <p:cNvPr id="9" name="object 9"/>
          <p:cNvSpPr txBox="1"/>
          <p:nvPr/>
        </p:nvSpPr>
        <p:spPr>
          <a:xfrm>
            <a:off x="2358389" y="2973323"/>
            <a:ext cx="7473950" cy="635000"/>
          </a:xfrm>
          <a:prstGeom prst="rect">
            <a:avLst/>
          </a:prstGeom>
        </p:spPr>
        <p:txBody>
          <a:bodyPr vert="horz" wrap="square" lIns="0" tIns="12700" rIns="0" bIns="0" rtlCol="0">
            <a:spAutoFit/>
          </a:bodyPr>
          <a:lstStyle/>
          <a:p>
            <a:pPr marL="12700" marR="5080">
              <a:spcBef>
                <a:spcPts val="100"/>
              </a:spcBef>
            </a:pPr>
            <a:r>
              <a:rPr sz="2000" b="1" i="1" spc="-5" dirty="0">
                <a:latin typeface="Calibri"/>
                <a:cs typeface="Calibri"/>
              </a:rPr>
              <a:t>COME PER </a:t>
            </a:r>
            <a:r>
              <a:rPr sz="2000" b="1" i="1" dirty="0">
                <a:latin typeface="Calibri"/>
                <a:cs typeface="Calibri"/>
              </a:rPr>
              <a:t>I </a:t>
            </a:r>
            <a:r>
              <a:rPr sz="2000" b="1" i="1" spc="-15" dirty="0">
                <a:latin typeface="Calibri"/>
                <a:cs typeface="Calibri"/>
              </a:rPr>
              <a:t>SINDACI, </a:t>
            </a:r>
            <a:r>
              <a:rPr sz="2000" b="1" i="1" spc="-95" dirty="0">
                <a:latin typeface="Calibri"/>
                <a:cs typeface="Calibri"/>
              </a:rPr>
              <a:t>L’ART. </a:t>
            </a:r>
            <a:r>
              <a:rPr sz="2000" b="1" i="1" spc="-5" dirty="0">
                <a:latin typeface="Calibri"/>
                <a:cs typeface="Calibri"/>
              </a:rPr>
              <a:t>14 </a:t>
            </a:r>
            <a:r>
              <a:rPr sz="2000" b="1" i="1" dirty="0">
                <a:latin typeface="Calibri"/>
                <a:cs typeface="Calibri"/>
              </a:rPr>
              <a:t>CCII </a:t>
            </a:r>
            <a:r>
              <a:rPr sz="2000" b="1" i="1" spc="-5" dirty="0">
                <a:latin typeface="Calibri"/>
                <a:cs typeface="Calibri"/>
              </a:rPr>
              <a:t>PREVEDE </a:t>
            </a:r>
            <a:r>
              <a:rPr sz="2000" b="1" i="1" spc="-20" dirty="0">
                <a:latin typeface="Calibri"/>
                <a:cs typeface="Calibri"/>
              </a:rPr>
              <a:t>ULTERIORI </a:t>
            </a:r>
            <a:r>
              <a:rPr sz="2000" b="1" i="1" spc="-5" dirty="0">
                <a:latin typeface="Calibri"/>
                <a:cs typeface="Calibri"/>
              </a:rPr>
              <a:t>OBLIGHI </a:t>
            </a:r>
            <a:r>
              <a:rPr sz="2000" b="1" i="1" dirty="0">
                <a:latin typeface="Calibri"/>
                <a:cs typeface="Calibri"/>
              </a:rPr>
              <a:t>A  </a:t>
            </a:r>
            <a:r>
              <a:rPr sz="2000" b="1" i="1" spc="-5" dirty="0">
                <a:latin typeface="Calibri"/>
                <a:cs typeface="Calibri"/>
              </a:rPr>
              <a:t>CARICO DEI REVISORI:</a:t>
            </a:r>
            <a:endParaRPr sz="2000">
              <a:latin typeface="Calibri"/>
              <a:cs typeface="Calibri"/>
            </a:endParaRPr>
          </a:p>
        </p:txBody>
      </p:sp>
      <p:sp>
        <p:nvSpPr>
          <p:cNvPr id="10" name="object 10"/>
          <p:cNvSpPr txBox="1"/>
          <p:nvPr/>
        </p:nvSpPr>
        <p:spPr>
          <a:xfrm>
            <a:off x="2815589" y="3582923"/>
            <a:ext cx="2402840" cy="635000"/>
          </a:xfrm>
          <a:prstGeom prst="rect">
            <a:avLst/>
          </a:prstGeom>
        </p:spPr>
        <p:txBody>
          <a:bodyPr vert="horz" wrap="square" lIns="0" tIns="12700" rIns="0" bIns="0" rtlCol="0">
            <a:spAutoFit/>
          </a:bodyPr>
          <a:lstStyle/>
          <a:p>
            <a:pPr marL="469265" marR="5080" indent="-457200">
              <a:spcBef>
                <a:spcPts val="100"/>
              </a:spcBef>
              <a:tabLst>
                <a:tab pos="469265" algn="l"/>
                <a:tab pos="1968500" algn="l"/>
              </a:tabLst>
            </a:pPr>
            <a:r>
              <a:rPr sz="2000" b="1" i="1" spc="-5" dirty="0">
                <a:latin typeface="Calibri"/>
                <a:cs typeface="Calibri"/>
              </a:rPr>
              <a:t>1</a:t>
            </a:r>
            <a:r>
              <a:rPr sz="2000" b="1" i="1" dirty="0">
                <a:latin typeface="Calibri"/>
                <a:cs typeface="Calibri"/>
              </a:rPr>
              <a:t>.	</a:t>
            </a:r>
            <a:r>
              <a:rPr sz="2000" b="1" i="1" spc="5" dirty="0">
                <a:latin typeface="Calibri"/>
                <a:cs typeface="Calibri"/>
              </a:rPr>
              <a:t>V</a:t>
            </a:r>
            <a:r>
              <a:rPr sz="2000" b="1" i="1" spc="-5" dirty="0">
                <a:latin typeface="Calibri"/>
                <a:cs typeface="Calibri"/>
              </a:rPr>
              <a:t>ER</a:t>
            </a:r>
            <a:r>
              <a:rPr sz="2000" b="1" i="1" dirty="0">
                <a:latin typeface="Calibri"/>
                <a:cs typeface="Calibri"/>
              </a:rPr>
              <a:t>I</a:t>
            </a:r>
            <a:r>
              <a:rPr sz="2000" b="1" i="1" spc="-10" dirty="0">
                <a:latin typeface="Calibri"/>
                <a:cs typeface="Calibri"/>
              </a:rPr>
              <a:t>F</a:t>
            </a:r>
            <a:r>
              <a:rPr sz="2000" b="1" i="1" dirty="0">
                <a:latin typeface="Calibri"/>
                <a:cs typeface="Calibri"/>
              </a:rPr>
              <a:t>IC</a:t>
            </a:r>
            <a:r>
              <a:rPr sz="2000" b="1" i="1" spc="-5" dirty="0">
                <a:latin typeface="Calibri"/>
                <a:cs typeface="Calibri"/>
              </a:rPr>
              <a:t>AR</a:t>
            </a:r>
            <a:r>
              <a:rPr sz="2000" b="1" i="1" dirty="0">
                <a:latin typeface="Calibri"/>
                <a:cs typeface="Calibri"/>
              </a:rPr>
              <a:t>E	CHE  </a:t>
            </a:r>
            <a:r>
              <a:rPr sz="2000" b="1" i="1" spc="-20" dirty="0">
                <a:latin typeface="Calibri"/>
                <a:cs typeface="Calibri"/>
              </a:rPr>
              <a:t>C</a:t>
            </a:r>
            <a:r>
              <a:rPr sz="2000" b="1" i="1" dirty="0">
                <a:latin typeface="Calibri"/>
                <a:cs typeface="Calibri"/>
              </a:rPr>
              <a:t>O</a:t>
            </a:r>
            <a:r>
              <a:rPr sz="2000" b="1" i="1" spc="-30" dirty="0">
                <a:latin typeface="Calibri"/>
                <a:cs typeface="Calibri"/>
              </a:rPr>
              <a:t>S</a:t>
            </a:r>
            <a:r>
              <a:rPr sz="2000" b="1" i="1" spc="-145" dirty="0">
                <a:latin typeface="Calibri"/>
                <a:cs typeface="Calibri"/>
              </a:rPr>
              <a:t>T</a:t>
            </a:r>
            <a:r>
              <a:rPr sz="2000" b="1" i="1" dirty="0">
                <a:latin typeface="Calibri"/>
                <a:cs typeface="Calibri"/>
              </a:rPr>
              <a:t>AN</a:t>
            </a:r>
            <a:r>
              <a:rPr sz="2000" b="1" i="1" spc="-5" dirty="0">
                <a:latin typeface="Calibri"/>
                <a:cs typeface="Calibri"/>
              </a:rPr>
              <a:t>T</a:t>
            </a:r>
            <a:r>
              <a:rPr sz="2000" b="1" i="1" dirty="0">
                <a:latin typeface="Calibri"/>
                <a:cs typeface="Calibri"/>
              </a:rPr>
              <a:t>EMEN</a:t>
            </a:r>
            <a:r>
              <a:rPr sz="2000" b="1" i="1" spc="-5" dirty="0">
                <a:latin typeface="Calibri"/>
                <a:cs typeface="Calibri"/>
              </a:rPr>
              <a:t>T</a:t>
            </a:r>
            <a:r>
              <a:rPr sz="2000" b="1" i="1" dirty="0">
                <a:latin typeface="Calibri"/>
                <a:cs typeface="Calibri"/>
              </a:rPr>
              <a:t>E,</a:t>
            </a:r>
            <a:endParaRPr sz="2000">
              <a:latin typeface="Calibri"/>
              <a:cs typeface="Calibri"/>
            </a:endParaRPr>
          </a:p>
        </p:txBody>
      </p:sp>
      <p:sp>
        <p:nvSpPr>
          <p:cNvPr id="11" name="object 11"/>
          <p:cNvSpPr txBox="1"/>
          <p:nvPr/>
        </p:nvSpPr>
        <p:spPr>
          <a:xfrm>
            <a:off x="5385689" y="3582923"/>
            <a:ext cx="1305560" cy="635000"/>
          </a:xfrm>
          <a:prstGeom prst="rect">
            <a:avLst/>
          </a:prstGeom>
        </p:spPr>
        <p:txBody>
          <a:bodyPr vert="horz" wrap="square" lIns="0" tIns="12700" rIns="0" bIns="0" rtlCol="0">
            <a:spAutoFit/>
          </a:bodyPr>
          <a:lstStyle/>
          <a:p>
            <a:pPr marL="12700" marR="5080" indent="78740">
              <a:spcBef>
                <a:spcPts val="100"/>
              </a:spcBef>
            </a:pPr>
            <a:r>
              <a:rPr sz="2000" b="1" i="1" spc="-30" dirty="0">
                <a:latin typeface="Calibri"/>
                <a:cs typeface="Calibri"/>
              </a:rPr>
              <a:t>L’ORGANO  </a:t>
            </a:r>
            <a:r>
              <a:rPr sz="2000" b="1" i="1" dirty="0">
                <a:latin typeface="Calibri"/>
                <a:cs typeface="Calibri"/>
              </a:rPr>
              <a:t>A</a:t>
            </a:r>
            <a:r>
              <a:rPr sz="2000" b="1" i="1" spc="-10" dirty="0">
                <a:latin typeface="Calibri"/>
                <a:cs typeface="Calibri"/>
              </a:rPr>
              <a:t>SU</a:t>
            </a:r>
            <a:r>
              <a:rPr sz="2000" b="1" i="1" dirty="0">
                <a:latin typeface="Calibri"/>
                <a:cs typeface="Calibri"/>
              </a:rPr>
              <a:t>M</a:t>
            </a:r>
            <a:r>
              <a:rPr sz="2000" b="1" i="1" spc="-5" dirty="0">
                <a:latin typeface="Calibri"/>
                <a:cs typeface="Calibri"/>
              </a:rPr>
              <a:t>E</a:t>
            </a:r>
            <a:r>
              <a:rPr sz="2000" b="1" i="1" dirty="0">
                <a:latin typeface="Calibri"/>
                <a:cs typeface="Calibri"/>
              </a:rPr>
              <a:t>NDO</a:t>
            </a:r>
            <a:endParaRPr sz="2000">
              <a:latin typeface="Calibri"/>
              <a:cs typeface="Calibri"/>
            </a:endParaRPr>
          </a:p>
        </p:txBody>
      </p:sp>
      <p:sp>
        <p:nvSpPr>
          <p:cNvPr id="12" name="object 12"/>
          <p:cNvSpPr txBox="1"/>
          <p:nvPr/>
        </p:nvSpPr>
        <p:spPr>
          <a:xfrm>
            <a:off x="6853047" y="3582923"/>
            <a:ext cx="2980055" cy="635000"/>
          </a:xfrm>
          <a:prstGeom prst="rect">
            <a:avLst/>
          </a:prstGeom>
        </p:spPr>
        <p:txBody>
          <a:bodyPr vert="horz" wrap="square" lIns="0" tIns="12700" rIns="0" bIns="0" rtlCol="0">
            <a:spAutoFit/>
          </a:bodyPr>
          <a:lstStyle/>
          <a:p>
            <a:pPr marL="19050" marR="5080" indent="-6985">
              <a:spcBef>
                <a:spcPts val="100"/>
              </a:spcBef>
              <a:tabLst>
                <a:tab pos="445134" algn="l"/>
                <a:tab pos="2153285" algn="l"/>
                <a:tab pos="2216785" algn="l"/>
              </a:tabLst>
            </a:pPr>
            <a:r>
              <a:rPr sz="2000" b="1" i="1" dirty="0">
                <a:latin typeface="Calibri"/>
                <a:cs typeface="Calibri"/>
              </a:rPr>
              <a:t>AMMINI</a:t>
            </a:r>
            <a:r>
              <a:rPr sz="2000" b="1" i="1" spc="-30" dirty="0">
                <a:latin typeface="Calibri"/>
                <a:cs typeface="Calibri"/>
              </a:rPr>
              <a:t>S</a:t>
            </a:r>
            <a:r>
              <a:rPr sz="2000" b="1" i="1" spc="-5" dirty="0">
                <a:latin typeface="Calibri"/>
                <a:cs typeface="Calibri"/>
              </a:rPr>
              <a:t>TR</a:t>
            </a:r>
            <a:r>
              <a:rPr sz="2000" b="1" i="1" spc="-165" dirty="0">
                <a:latin typeface="Calibri"/>
                <a:cs typeface="Calibri"/>
              </a:rPr>
              <a:t>A</a:t>
            </a:r>
            <a:r>
              <a:rPr sz="2000" b="1" i="1" spc="-5" dirty="0">
                <a:latin typeface="Calibri"/>
                <a:cs typeface="Calibri"/>
              </a:rPr>
              <a:t>T</a:t>
            </a:r>
            <a:r>
              <a:rPr sz="2000" b="1" i="1" spc="5" dirty="0">
                <a:latin typeface="Calibri"/>
                <a:cs typeface="Calibri"/>
              </a:rPr>
              <a:t>I</a:t>
            </a:r>
            <a:r>
              <a:rPr sz="2000" b="1" i="1" spc="-35" dirty="0">
                <a:latin typeface="Calibri"/>
                <a:cs typeface="Calibri"/>
              </a:rPr>
              <a:t>V</a:t>
            </a:r>
            <a:r>
              <a:rPr sz="2000" b="1" i="1" dirty="0">
                <a:latin typeface="Calibri"/>
                <a:cs typeface="Calibri"/>
              </a:rPr>
              <a:t>O		</a:t>
            </a:r>
            <a:r>
              <a:rPr sz="2000" b="1" i="1" spc="-95" dirty="0">
                <a:latin typeface="Calibri"/>
                <a:cs typeface="Calibri"/>
              </a:rPr>
              <a:t>V</a:t>
            </a:r>
            <a:r>
              <a:rPr sz="2000" b="1" i="1" dirty="0">
                <a:latin typeface="Calibri"/>
                <a:cs typeface="Calibri"/>
              </a:rPr>
              <a:t>A</a:t>
            </a:r>
            <a:r>
              <a:rPr sz="2000" b="1" i="1" spc="-70" dirty="0">
                <a:latin typeface="Calibri"/>
                <a:cs typeface="Calibri"/>
              </a:rPr>
              <a:t>L</a:t>
            </a:r>
            <a:r>
              <a:rPr sz="2000" b="1" i="1" spc="-10" dirty="0">
                <a:latin typeface="Calibri"/>
                <a:cs typeface="Calibri"/>
              </a:rPr>
              <a:t>U</a:t>
            </a:r>
            <a:r>
              <a:rPr sz="2000" b="1" i="1" spc="-5" dirty="0">
                <a:latin typeface="Calibri"/>
                <a:cs typeface="Calibri"/>
              </a:rPr>
              <a:t>T</a:t>
            </a:r>
            <a:r>
              <a:rPr sz="2000" b="1" i="1" dirty="0">
                <a:latin typeface="Calibri"/>
                <a:cs typeface="Calibri"/>
              </a:rPr>
              <a:t>I  LE	</a:t>
            </a:r>
            <a:r>
              <a:rPr sz="2000" b="1" i="1" spc="-20" dirty="0">
                <a:latin typeface="Calibri"/>
                <a:cs typeface="Calibri"/>
              </a:rPr>
              <a:t>C</a:t>
            </a:r>
            <a:r>
              <a:rPr sz="2000" b="1" i="1" dirty="0">
                <a:latin typeface="Calibri"/>
                <a:cs typeface="Calibri"/>
              </a:rPr>
              <a:t>O</a:t>
            </a:r>
            <a:r>
              <a:rPr sz="2000" b="1" i="1" spc="-5" dirty="0">
                <a:latin typeface="Calibri"/>
                <a:cs typeface="Calibri"/>
              </a:rPr>
              <a:t>NS</a:t>
            </a:r>
            <a:r>
              <a:rPr sz="2000" b="1" i="1" spc="-35" dirty="0">
                <a:latin typeface="Calibri"/>
                <a:cs typeface="Calibri"/>
              </a:rPr>
              <a:t>E</a:t>
            </a:r>
            <a:r>
              <a:rPr sz="2000" b="1" i="1" dirty="0">
                <a:latin typeface="Calibri"/>
                <a:cs typeface="Calibri"/>
              </a:rPr>
              <a:t>G</a:t>
            </a:r>
            <a:r>
              <a:rPr sz="2000" b="1" i="1" spc="-10" dirty="0">
                <a:latin typeface="Calibri"/>
                <a:cs typeface="Calibri"/>
              </a:rPr>
              <a:t>U</a:t>
            </a:r>
            <a:r>
              <a:rPr sz="2000" b="1" i="1" dirty="0">
                <a:latin typeface="Calibri"/>
                <a:cs typeface="Calibri"/>
              </a:rPr>
              <a:t>EN</a:t>
            </a:r>
            <a:r>
              <a:rPr sz="2000" b="1" i="1" spc="-5" dirty="0">
                <a:latin typeface="Calibri"/>
                <a:cs typeface="Calibri"/>
              </a:rPr>
              <a:t>T</a:t>
            </a:r>
            <a:r>
              <a:rPr sz="2000" b="1" i="1" dirty="0">
                <a:latin typeface="Calibri"/>
                <a:cs typeface="Calibri"/>
              </a:rPr>
              <a:t>I	IDO</a:t>
            </a:r>
            <a:r>
              <a:rPr sz="2000" b="1" i="1" spc="-5" dirty="0">
                <a:latin typeface="Calibri"/>
                <a:cs typeface="Calibri"/>
              </a:rPr>
              <a:t>N</a:t>
            </a:r>
            <a:r>
              <a:rPr sz="2000" b="1" i="1" dirty="0">
                <a:latin typeface="Calibri"/>
                <a:cs typeface="Calibri"/>
              </a:rPr>
              <a:t>EE</a:t>
            </a:r>
            <a:endParaRPr sz="2000">
              <a:latin typeface="Calibri"/>
              <a:cs typeface="Calibri"/>
            </a:endParaRPr>
          </a:p>
        </p:txBody>
      </p:sp>
      <p:sp>
        <p:nvSpPr>
          <p:cNvPr id="13" name="object 13"/>
          <p:cNvSpPr txBox="1"/>
          <p:nvPr/>
        </p:nvSpPr>
        <p:spPr>
          <a:xfrm>
            <a:off x="3272790" y="4192523"/>
            <a:ext cx="6204585" cy="1244600"/>
          </a:xfrm>
          <a:prstGeom prst="rect">
            <a:avLst/>
          </a:prstGeom>
        </p:spPr>
        <p:txBody>
          <a:bodyPr vert="horz" wrap="square" lIns="0" tIns="12700" rIns="0" bIns="0" rtlCol="0">
            <a:spAutoFit/>
          </a:bodyPr>
          <a:lstStyle/>
          <a:p>
            <a:pPr marL="12700">
              <a:spcBef>
                <a:spcPts val="100"/>
              </a:spcBef>
            </a:pPr>
            <a:r>
              <a:rPr sz="2000" b="1" i="1" spc="-20" dirty="0">
                <a:latin typeface="Calibri"/>
                <a:cs typeface="Calibri"/>
              </a:rPr>
              <a:t>INIZIATIVE:</a:t>
            </a:r>
            <a:endParaRPr sz="2000">
              <a:latin typeface="Calibri"/>
              <a:cs typeface="Calibri"/>
            </a:endParaRPr>
          </a:p>
          <a:p>
            <a:pPr marL="469900" indent="-457200">
              <a:buAutoNum type="alphaLcPeriod"/>
              <a:tabLst>
                <a:tab pos="469265" algn="l"/>
                <a:tab pos="469900" algn="l"/>
              </a:tabLst>
            </a:pPr>
            <a:r>
              <a:rPr sz="2000" b="1" i="1" spc="-5" dirty="0">
                <a:latin typeface="Calibri"/>
                <a:cs typeface="Calibri"/>
              </a:rPr>
              <a:t>SE </a:t>
            </a:r>
            <a:r>
              <a:rPr sz="2000" b="1" i="1" spc="-45" dirty="0">
                <a:latin typeface="Calibri"/>
                <a:cs typeface="Calibri"/>
              </a:rPr>
              <a:t>L’ASSETTO </a:t>
            </a:r>
            <a:r>
              <a:rPr sz="2000" b="1" i="1" spc="-25" dirty="0">
                <a:latin typeface="Calibri"/>
                <a:cs typeface="Calibri"/>
              </a:rPr>
              <a:t>ORGANIZZATIVO </a:t>
            </a:r>
            <a:r>
              <a:rPr sz="2000" b="1" i="1" dirty="0">
                <a:latin typeface="Calibri"/>
                <a:cs typeface="Calibri"/>
              </a:rPr>
              <a:t>È</a:t>
            </a:r>
            <a:r>
              <a:rPr sz="2000" b="1" i="1" spc="60" dirty="0">
                <a:latin typeface="Calibri"/>
                <a:cs typeface="Calibri"/>
              </a:rPr>
              <a:t> </a:t>
            </a:r>
            <a:r>
              <a:rPr sz="2000" b="1" i="1" spc="-35" dirty="0">
                <a:latin typeface="Calibri"/>
                <a:cs typeface="Calibri"/>
              </a:rPr>
              <a:t>ADEGUATO;</a:t>
            </a:r>
            <a:endParaRPr sz="2000">
              <a:latin typeface="Calibri"/>
              <a:cs typeface="Calibri"/>
            </a:endParaRPr>
          </a:p>
          <a:p>
            <a:pPr marL="469900" indent="-457200">
              <a:buAutoNum type="alphaLcPeriod"/>
              <a:tabLst>
                <a:tab pos="469265" algn="l"/>
                <a:tab pos="469900" algn="l"/>
              </a:tabLst>
            </a:pPr>
            <a:r>
              <a:rPr sz="2000" b="1" i="1" dirty="0">
                <a:latin typeface="Calibri"/>
                <a:cs typeface="Calibri"/>
              </a:rPr>
              <a:t>LA </a:t>
            </a:r>
            <a:r>
              <a:rPr sz="2000" b="1" i="1" spc="-10" dirty="0">
                <a:latin typeface="Calibri"/>
                <a:cs typeface="Calibri"/>
              </a:rPr>
              <a:t>SUSSISTENZA </a:t>
            </a:r>
            <a:r>
              <a:rPr sz="2000" b="1" i="1" dirty="0">
                <a:latin typeface="Calibri"/>
                <a:cs typeface="Calibri"/>
              </a:rPr>
              <a:t>DI </a:t>
            </a:r>
            <a:r>
              <a:rPr sz="2000" b="1" i="1" spc="-5" dirty="0">
                <a:latin typeface="Calibri"/>
                <a:cs typeface="Calibri"/>
              </a:rPr>
              <a:t>UN </a:t>
            </a:r>
            <a:r>
              <a:rPr sz="2000" b="1" i="1" spc="-10" dirty="0">
                <a:latin typeface="Calibri"/>
                <a:cs typeface="Calibri"/>
              </a:rPr>
              <a:t>EQUILIBRIO</a:t>
            </a:r>
            <a:r>
              <a:rPr sz="2000" b="1" i="1" spc="-5" dirty="0">
                <a:latin typeface="Calibri"/>
                <a:cs typeface="Calibri"/>
              </a:rPr>
              <a:t> FINANZIARIO</a:t>
            </a:r>
            <a:endParaRPr sz="2000">
              <a:latin typeface="Calibri"/>
              <a:cs typeface="Calibri"/>
            </a:endParaRPr>
          </a:p>
          <a:p>
            <a:pPr marL="469900" indent="-457200">
              <a:buAutoNum type="alphaLcPeriod"/>
              <a:tabLst>
                <a:tab pos="469265" algn="l"/>
                <a:tab pos="469900" algn="l"/>
              </a:tabLst>
            </a:pPr>
            <a:r>
              <a:rPr sz="2000" b="1" i="1" spc="-20" dirty="0">
                <a:latin typeface="Calibri"/>
                <a:cs typeface="Calibri"/>
              </a:rPr>
              <a:t>QUAL </a:t>
            </a:r>
            <a:r>
              <a:rPr sz="2000" b="1" i="1" dirty="0">
                <a:latin typeface="Calibri"/>
                <a:cs typeface="Calibri"/>
              </a:rPr>
              <a:t>È IL </a:t>
            </a:r>
            <a:r>
              <a:rPr sz="2000" b="1" i="1" spc="-5" dirty="0">
                <a:latin typeface="Calibri"/>
                <a:cs typeface="Calibri"/>
              </a:rPr>
              <a:t>PREVEDIBILE </a:t>
            </a:r>
            <a:r>
              <a:rPr sz="2000" b="1" i="1" spc="-10" dirty="0">
                <a:latin typeface="Calibri"/>
                <a:cs typeface="Calibri"/>
              </a:rPr>
              <a:t>ANDAMENTO </a:t>
            </a:r>
            <a:r>
              <a:rPr sz="2000" b="1" i="1" spc="-5" dirty="0">
                <a:latin typeface="Calibri"/>
                <a:cs typeface="Calibri"/>
              </a:rPr>
              <a:t>DELLA</a:t>
            </a:r>
            <a:r>
              <a:rPr sz="2000" b="1" i="1" spc="15" dirty="0">
                <a:latin typeface="Calibri"/>
                <a:cs typeface="Calibri"/>
              </a:rPr>
              <a:t> </a:t>
            </a:r>
            <a:r>
              <a:rPr sz="2000" b="1" i="1" spc="-10" dirty="0">
                <a:latin typeface="Calibri"/>
                <a:cs typeface="Calibri"/>
              </a:rPr>
              <a:t>GESTIONE</a:t>
            </a:r>
            <a:endParaRPr sz="2000">
              <a:latin typeface="Calibri"/>
              <a:cs typeface="Calibri"/>
            </a:endParaRPr>
          </a:p>
        </p:txBody>
      </p:sp>
      <p:sp>
        <p:nvSpPr>
          <p:cNvPr id="15" name="object 18"/>
          <p:cNvSpPr txBox="1">
            <a:spLocks/>
          </p:cNvSpPr>
          <p:nvPr/>
        </p:nvSpPr>
        <p:spPr>
          <a:xfrm>
            <a:off x="1524001" y="0"/>
            <a:ext cx="3962400" cy="751488"/>
          </a:xfrm>
          <a:prstGeom prst="rect">
            <a:avLst/>
          </a:prstGeom>
        </p:spPr>
        <p:txBody>
          <a:bodyPr vert="horz" wrap="square" lIns="0" tIns="12700" rIns="0" bIns="0" rtlCol="0">
            <a:spAutoFit/>
          </a:bodyPr>
          <a:lstStyle/>
          <a:p>
            <a:pPr marL="12700" algn="ctr" eaLnBrk="0" fontAlgn="base" hangingPunct="0">
              <a:spcBef>
                <a:spcPts val="100"/>
              </a:spcBef>
              <a:spcAft>
                <a:spcPct val="0"/>
              </a:spcAft>
              <a:defRPr/>
            </a:pPr>
            <a:r>
              <a:rPr lang="it-IT" sz="2400" spc="-5">
                <a:solidFill>
                  <a:srgbClr val="FFFF00"/>
                </a:solidFill>
                <a:latin typeface="+mj-lt"/>
                <a:ea typeface="+mj-ea"/>
                <a:cs typeface="+mj-cs"/>
              </a:rPr>
              <a:t>La segnalazione </a:t>
            </a:r>
            <a:r>
              <a:rPr lang="it-IT" sz="2400" spc="-15">
                <a:solidFill>
                  <a:srgbClr val="FFFF00"/>
                </a:solidFill>
                <a:latin typeface="+mj-lt"/>
                <a:ea typeface="+mj-ea"/>
                <a:cs typeface="+mj-cs"/>
              </a:rPr>
              <a:t>all’Organismo </a:t>
            </a:r>
            <a:r>
              <a:rPr lang="it-IT" sz="2400" spc="-5">
                <a:solidFill>
                  <a:srgbClr val="FFFF00"/>
                </a:solidFill>
                <a:latin typeface="+mj-lt"/>
                <a:ea typeface="+mj-ea"/>
                <a:cs typeface="+mj-cs"/>
              </a:rPr>
              <a:t>di composizione della</a:t>
            </a:r>
            <a:r>
              <a:rPr lang="it-IT" sz="2400" spc="-25">
                <a:solidFill>
                  <a:srgbClr val="FFFF00"/>
                </a:solidFill>
                <a:latin typeface="+mj-lt"/>
                <a:ea typeface="+mj-ea"/>
                <a:cs typeface="+mj-cs"/>
              </a:rPr>
              <a:t> </a:t>
            </a:r>
            <a:r>
              <a:rPr lang="it-IT" sz="2400" spc="-5">
                <a:solidFill>
                  <a:srgbClr val="FFFF00"/>
                </a:solidFill>
                <a:latin typeface="+mj-lt"/>
                <a:ea typeface="+mj-ea"/>
                <a:cs typeface="+mj-cs"/>
              </a:rPr>
              <a:t>crisi</a:t>
            </a:r>
            <a:endParaRPr lang="it-IT" sz="2400" dirty="0">
              <a:solidFill>
                <a:srgbClr val="FFFF00"/>
              </a:solidFill>
              <a:latin typeface="+mj-lt"/>
              <a:ea typeface="+mj-ea"/>
              <a:cs typeface="+mj-cs"/>
            </a:endParaRPr>
          </a:p>
        </p:txBody>
      </p:sp>
    </p:spTree>
    <p:extLst>
      <p:ext uri="{BB962C8B-B14F-4D97-AF65-F5344CB8AC3E}">
        <p14:creationId xmlns:p14="http://schemas.microsoft.com/office/powerpoint/2010/main" val="20301257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16608" y="2478024"/>
            <a:ext cx="8052816" cy="39319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279650" y="1773237"/>
            <a:ext cx="7632700" cy="1008380"/>
          </a:xfrm>
          <a:custGeom>
            <a:avLst/>
            <a:gdLst/>
            <a:ahLst/>
            <a:cxnLst/>
            <a:rect l="l" t="t" r="r" b="b"/>
            <a:pathLst>
              <a:path w="7632700" h="1008380">
                <a:moveTo>
                  <a:pt x="4068368" y="756051"/>
                </a:moveTo>
                <a:lnTo>
                  <a:pt x="3564338" y="756051"/>
                </a:lnTo>
                <a:lnTo>
                  <a:pt x="3816350" y="1008063"/>
                </a:lnTo>
                <a:lnTo>
                  <a:pt x="4068368" y="756051"/>
                </a:lnTo>
                <a:close/>
              </a:path>
              <a:path w="7632700" h="1008380">
                <a:moveTo>
                  <a:pt x="3942359" y="655008"/>
                </a:moveTo>
                <a:lnTo>
                  <a:pt x="3690340" y="655008"/>
                </a:lnTo>
                <a:lnTo>
                  <a:pt x="3690340" y="756051"/>
                </a:lnTo>
                <a:lnTo>
                  <a:pt x="3942359" y="756051"/>
                </a:lnTo>
                <a:lnTo>
                  <a:pt x="3942359" y="655008"/>
                </a:lnTo>
                <a:close/>
              </a:path>
              <a:path w="7632700" h="1008380">
                <a:moveTo>
                  <a:pt x="7632700" y="0"/>
                </a:moveTo>
                <a:lnTo>
                  <a:pt x="0" y="0"/>
                </a:lnTo>
                <a:lnTo>
                  <a:pt x="0" y="655008"/>
                </a:lnTo>
                <a:lnTo>
                  <a:pt x="7632700" y="655008"/>
                </a:lnTo>
                <a:lnTo>
                  <a:pt x="7632700" y="0"/>
                </a:lnTo>
                <a:close/>
              </a:path>
            </a:pathLst>
          </a:custGeom>
          <a:solidFill>
            <a:srgbClr val="19194D">
              <a:alpha val="41178"/>
            </a:srgbClr>
          </a:solidFill>
        </p:spPr>
        <p:txBody>
          <a:bodyPr wrap="square" lIns="0" tIns="0" rIns="0" bIns="0" rtlCol="0"/>
          <a:lstStyle/>
          <a:p>
            <a:endParaRPr/>
          </a:p>
        </p:txBody>
      </p:sp>
      <p:sp>
        <p:nvSpPr>
          <p:cNvPr id="4" name="object 4"/>
          <p:cNvSpPr/>
          <p:nvPr/>
        </p:nvSpPr>
        <p:spPr>
          <a:xfrm>
            <a:off x="2279650" y="1773237"/>
            <a:ext cx="7632700" cy="1008380"/>
          </a:xfrm>
          <a:custGeom>
            <a:avLst/>
            <a:gdLst/>
            <a:ahLst/>
            <a:cxnLst/>
            <a:rect l="l" t="t" r="r" b="b"/>
            <a:pathLst>
              <a:path w="7632700" h="1008380">
                <a:moveTo>
                  <a:pt x="0" y="0"/>
                </a:moveTo>
                <a:lnTo>
                  <a:pt x="7632700" y="0"/>
                </a:lnTo>
                <a:lnTo>
                  <a:pt x="7632700" y="655008"/>
                </a:lnTo>
                <a:lnTo>
                  <a:pt x="3942360" y="655008"/>
                </a:lnTo>
                <a:lnTo>
                  <a:pt x="3942360" y="756051"/>
                </a:lnTo>
                <a:lnTo>
                  <a:pt x="4068369" y="756051"/>
                </a:lnTo>
                <a:lnTo>
                  <a:pt x="3816350" y="1008063"/>
                </a:lnTo>
                <a:lnTo>
                  <a:pt x="3564339" y="756051"/>
                </a:lnTo>
                <a:lnTo>
                  <a:pt x="3690340" y="756051"/>
                </a:lnTo>
                <a:lnTo>
                  <a:pt x="3690340" y="655008"/>
                </a:lnTo>
                <a:lnTo>
                  <a:pt x="0" y="655008"/>
                </a:lnTo>
                <a:lnTo>
                  <a:pt x="0" y="0"/>
                </a:lnTo>
                <a:close/>
              </a:path>
            </a:pathLst>
          </a:custGeom>
          <a:ln w="25400">
            <a:solidFill>
              <a:srgbClr val="19194D"/>
            </a:solidFill>
          </a:ln>
        </p:spPr>
        <p:txBody>
          <a:bodyPr wrap="square" lIns="0" tIns="0" rIns="0" bIns="0" rtlCol="0"/>
          <a:lstStyle/>
          <a:p>
            <a:endParaRPr/>
          </a:p>
        </p:txBody>
      </p:sp>
      <p:sp>
        <p:nvSpPr>
          <p:cNvPr id="5" name="object 5"/>
          <p:cNvSpPr txBox="1"/>
          <p:nvPr/>
        </p:nvSpPr>
        <p:spPr>
          <a:xfrm>
            <a:off x="2152650" y="984674"/>
            <a:ext cx="7887970" cy="1287145"/>
          </a:xfrm>
          <a:prstGeom prst="rect">
            <a:avLst/>
          </a:prstGeom>
        </p:spPr>
        <p:txBody>
          <a:bodyPr vert="horz" wrap="square" lIns="0" tIns="245745" rIns="0" bIns="0" rtlCol="0">
            <a:spAutoFit/>
          </a:bodyPr>
          <a:lstStyle/>
          <a:p>
            <a:pPr algn="ctr">
              <a:spcBef>
                <a:spcPts val="1935"/>
              </a:spcBef>
            </a:pPr>
            <a:r>
              <a:rPr sz="3200" b="1" spc="-5" dirty="0">
                <a:latin typeface="Calibri"/>
                <a:cs typeface="Calibri"/>
              </a:rPr>
              <a:t>SEGNALAZIONE DAGLI ORGANI DI</a:t>
            </a:r>
            <a:r>
              <a:rPr sz="3200" b="1" spc="-40" dirty="0">
                <a:latin typeface="Calibri"/>
                <a:cs typeface="Calibri"/>
              </a:rPr>
              <a:t> </a:t>
            </a:r>
            <a:r>
              <a:rPr sz="3200" b="1" spc="-5" dirty="0">
                <a:latin typeface="Calibri"/>
                <a:cs typeface="Calibri"/>
              </a:rPr>
              <a:t>CONTROLLO</a:t>
            </a:r>
            <a:endParaRPr sz="3200">
              <a:latin typeface="Calibri"/>
              <a:cs typeface="Calibri"/>
            </a:endParaRPr>
          </a:p>
          <a:p>
            <a:pPr algn="ctr">
              <a:spcBef>
                <a:spcPts val="1375"/>
              </a:spcBef>
            </a:pPr>
            <a:r>
              <a:rPr sz="2400" b="1" spc="-5" dirty="0">
                <a:solidFill>
                  <a:srgbClr val="FFFFFF"/>
                </a:solidFill>
                <a:latin typeface="Calibri"/>
                <a:cs typeface="Calibri"/>
              </a:rPr>
              <a:t>REVISORI</a:t>
            </a:r>
            <a:endParaRPr sz="2400">
              <a:latin typeface="Calibri"/>
              <a:cs typeface="Calibri"/>
            </a:endParaRPr>
          </a:p>
        </p:txBody>
      </p:sp>
      <p:sp>
        <p:nvSpPr>
          <p:cNvPr id="6" name="object 6"/>
          <p:cNvSpPr/>
          <p:nvPr/>
        </p:nvSpPr>
        <p:spPr>
          <a:xfrm>
            <a:off x="1569719" y="4035552"/>
            <a:ext cx="8430768" cy="548640"/>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2279650" y="2807211"/>
            <a:ext cx="7632700" cy="1608133"/>
          </a:xfrm>
          <a:prstGeom prst="rect">
            <a:avLst/>
          </a:prstGeom>
          <a:solidFill>
            <a:srgbClr val="CCCCCC"/>
          </a:solidFill>
          <a:ln w="25400">
            <a:solidFill>
              <a:srgbClr val="000000"/>
            </a:solidFill>
          </a:ln>
        </p:spPr>
        <p:txBody>
          <a:bodyPr vert="horz" wrap="square" lIns="0" tIns="68580" rIns="0" bIns="0" rtlCol="0">
            <a:spAutoFit/>
          </a:bodyPr>
          <a:lstStyle/>
          <a:p>
            <a:pPr marL="548640" marR="85090" algn="just">
              <a:spcBef>
                <a:spcPts val="540"/>
              </a:spcBef>
              <a:buAutoNum type="arabicPeriod" startAt="2"/>
              <a:tabLst>
                <a:tab pos="895985" algn="l"/>
              </a:tabLst>
            </a:pPr>
            <a:r>
              <a:rPr sz="2000" b="1" i="1" spc="-5" dirty="0">
                <a:latin typeface="Calibri"/>
                <a:cs typeface="Calibri"/>
              </a:rPr>
              <a:t>SEGNALARE </a:t>
            </a:r>
            <a:r>
              <a:rPr sz="2000" b="1" i="1" spc="-25" dirty="0">
                <a:latin typeface="Calibri"/>
                <a:cs typeface="Calibri"/>
              </a:rPr>
              <a:t>ALL’ORGANO </a:t>
            </a:r>
            <a:r>
              <a:rPr sz="2000" b="1" i="1" spc="-20" dirty="0">
                <a:latin typeface="Calibri"/>
                <a:cs typeface="Calibri"/>
              </a:rPr>
              <a:t>AMMINISTRATIVO </a:t>
            </a:r>
            <a:r>
              <a:rPr sz="2000" b="1" i="1" spc="-25" dirty="0">
                <a:latin typeface="Calibri"/>
                <a:cs typeface="Calibri"/>
              </a:rPr>
              <a:t>L’ESISTENZA </a:t>
            </a:r>
            <a:r>
              <a:rPr sz="2000" b="1" i="1" dirty="0">
                <a:latin typeface="Calibri"/>
                <a:cs typeface="Calibri"/>
              </a:rPr>
              <a:t>DI </a:t>
            </a:r>
            <a:r>
              <a:rPr sz="2000" b="1" i="1" dirty="0">
                <a:solidFill>
                  <a:srgbClr val="FF0000"/>
                </a:solidFill>
                <a:latin typeface="Calibri"/>
                <a:cs typeface="Calibri"/>
              </a:rPr>
              <a:t> </a:t>
            </a:r>
            <a:r>
              <a:rPr sz="2000" b="1" i="1" spc="-5" dirty="0">
                <a:solidFill>
                  <a:srgbClr val="FF0000"/>
                </a:solidFill>
                <a:latin typeface="Calibri"/>
                <a:cs typeface="Calibri"/>
              </a:rPr>
              <a:t>INDIZI </a:t>
            </a:r>
            <a:r>
              <a:rPr sz="2000" b="1" i="1" spc="-35" dirty="0">
                <a:solidFill>
                  <a:srgbClr val="FF0000"/>
                </a:solidFill>
                <a:latin typeface="Calibri"/>
                <a:cs typeface="Calibri"/>
              </a:rPr>
              <a:t>FONDATI </a:t>
            </a:r>
            <a:r>
              <a:rPr sz="2000" b="1" i="1" spc="-5" dirty="0">
                <a:latin typeface="Calibri"/>
                <a:cs typeface="Calibri"/>
              </a:rPr>
              <a:t>SULLA</a:t>
            </a:r>
            <a:r>
              <a:rPr sz="2000" b="1" i="1" spc="30" dirty="0">
                <a:latin typeface="Calibri"/>
                <a:cs typeface="Calibri"/>
              </a:rPr>
              <a:t> </a:t>
            </a:r>
            <a:r>
              <a:rPr sz="2000" b="1" i="1" spc="-5" dirty="0">
                <a:latin typeface="Calibri"/>
                <a:cs typeface="Calibri"/>
              </a:rPr>
              <a:t>CRISI;</a:t>
            </a:r>
            <a:endParaRPr sz="2000">
              <a:latin typeface="Calibri"/>
              <a:cs typeface="Calibri"/>
            </a:endParaRPr>
          </a:p>
          <a:p>
            <a:pPr marL="548640" marR="85090" algn="just">
              <a:buAutoNum type="arabicPeriod" startAt="2"/>
              <a:tabLst>
                <a:tab pos="816610" algn="l"/>
              </a:tabLst>
            </a:pPr>
            <a:r>
              <a:rPr sz="2000" b="1" i="1" spc="-5" dirty="0">
                <a:latin typeface="Calibri"/>
                <a:cs typeface="Calibri"/>
              </a:rPr>
              <a:t>INFORMARE </a:t>
            </a:r>
            <a:r>
              <a:rPr sz="2000" b="1" i="1" spc="-10" dirty="0">
                <a:latin typeface="Calibri"/>
                <a:cs typeface="Calibri"/>
              </a:rPr>
              <a:t>SENZA </a:t>
            </a:r>
            <a:r>
              <a:rPr sz="2000" b="1" i="1" spc="-5" dirty="0">
                <a:latin typeface="Calibri"/>
                <a:cs typeface="Calibri"/>
              </a:rPr>
              <a:t>INDUGIO </a:t>
            </a:r>
            <a:r>
              <a:rPr sz="2000" b="1" i="1" spc="-35" dirty="0">
                <a:latin typeface="Calibri"/>
                <a:cs typeface="Calibri"/>
              </a:rPr>
              <a:t>L’OCRI </a:t>
            </a:r>
            <a:r>
              <a:rPr sz="2000" b="1" i="1" spc="-5" dirty="0">
                <a:latin typeface="Calibri"/>
                <a:cs typeface="Calibri"/>
              </a:rPr>
              <a:t>SE NON SONO </a:t>
            </a:r>
            <a:r>
              <a:rPr sz="2000" b="1" i="1" spc="-10" dirty="0">
                <a:latin typeface="Calibri"/>
                <a:cs typeface="Calibri"/>
              </a:rPr>
              <a:t>PERVENUTE  RISPOSTE </a:t>
            </a:r>
            <a:r>
              <a:rPr sz="2000" b="1" i="1" spc="-25" dirty="0">
                <a:latin typeface="Calibri"/>
                <a:cs typeface="Calibri"/>
              </a:rPr>
              <a:t>DALL’ORGANO </a:t>
            </a:r>
            <a:r>
              <a:rPr sz="2000" b="1" i="1" spc="-20" dirty="0">
                <a:latin typeface="Calibri"/>
                <a:cs typeface="Calibri"/>
              </a:rPr>
              <a:t>AMMINISTRATIVO </a:t>
            </a:r>
            <a:r>
              <a:rPr sz="2000" b="1" i="1" dirty="0">
                <a:latin typeface="Calibri"/>
                <a:cs typeface="Calibri"/>
              </a:rPr>
              <a:t>O </a:t>
            </a:r>
            <a:r>
              <a:rPr sz="2000" b="1" i="1" spc="-5" dirty="0">
                <a:latin typeface="Calibri"/>
                <a:cs typeface="Calibri"/>
              </a:rPr>
              <a:t>SE SONO  </a:t>
            </a:r>
            <a:r>
              <a:rPr sz="2000" b="1" i="1" spc="-10" dirty="0">
                <a:latin typeface="Calibri"/>
                <a:cs typeface="Calibri"/>
              </a:rPr>
              <a:t>PERVENUTE RISPOSTE</a:t>
            </a:r>
            <a:r>
              <a:rPr sz="2000" b="1" i="1" spc="-5" dirty="0">
                <a:latin typeface="Calibri"/>
                <a:cs typeface="Calibri"/>
              </a:rPr>
              <a:t> </a:t>
            </a:r>
            <a:r>
              <a:rPr sz="2000" b="1" i="1" spc="-25" dirty="0">
                <a:latin typeface="Calibri"/>
                <a:cs typeface="Calibri"/>
              </a:rPr>
              <a:t>INADEGUATE.</a:t>
            </a:r>
            <a:endParaRPr sz="2000">
              <a:latin typeface="Calibri"/>
              <a:cs typeface="Calibri"/>
            </a:endParaRPr>
          </a:p>
        </p:txBody>
      </p:sp>
      <p:sp>
        <p:nvSpPr>
          <p:cNvPr id="9" name="object 9"/>
          <p:cNvSpPr txBox="1"/>
          <p:nvPr/>
        </p:nvSpPr>
        <p:spPr>
          <a:xfrm>
            <a:off x="2358390" y="4658867"/>
            <a:ext cx="7159625" cy="1244600"/>
          </a:xfrm>
          <a:prstGeom prst="rect">
            <a:avLst/>
          </a:prstGeom>
        </p:spPr>
        <p:txBody>
          <a:bodyPr vert="horz" wrap="square" lIns="0" tIns="12700" rIns="0" bIns="0" rtlCol="0">
            <a:spAutoFit/>
          </a:bodyPr>
          <a:lstStyle/>
          <a:p>
            <a:pPr marL="12700" marR="116205">
              <a:spcBef>
                <a:spcPts val="100"/>
              </a:spcBef>
            </a:pPr>
            <a:r>
              <a:rPr sz="2000" b="1" dirty="0">
                <a:solidFill>
                  <a:srgbClr val="FF0000"/>
                </a:solidFill>
                <a:latin typeface="Calibri"/>
                <a:cs typeface="Calibri"/>
              </a:rPr>
              <a:t>N.B.</a:t>
            </a:r>
            <a:r>
              <a:rPr sz="2000" b="1" dirty="0">
                <a:latin typeface="Calibri"/>
                <a:cs typeface="Calibri"/>
              </a:rPr>
              <a:t>: </a:t>
            </a:r>
            <a:r>
              <a:rPr sz="2000" b="1" spc="-5" dirty="0">
                <a:latin typeface="Calibri"/>
                <a:cs typeface="Calibri"/>
              </a:rPr>
              <a:t>INDIZI </a:t>
            </a:r>
            <a:r>
              <a:rPr sz="2000" b="1" spc="-40" dirty="0">
                <a:latin typeface="Calibri"/>
                <a:cs typeface="Calibri"/>
              </a:rPr>
              <a:t>FONDATI </a:t>
            </a:r>
            <a:r>
              <a:rPr sz="2000" b="1" spc="-10" dirty="0">
                <a:latin typeface="Calibri"/>
                <a:cs typeface="Calibri"/>
              </a:rPr>
              <a:t>SORGONO </a:t>
            </a:r>
            <a:r>
              <a:rPr sz="2000" b="1" spc="-15" dirty="0">
                <a:latin typeface="Calibri"/>
                <a:cs typeface="Calibri"/>
              </a:rPr>
              <a:t>DALLA </a:t>
            </a:r>
            <a:r>
              <a:rPr sz="2000" b="1" spc="-5" dirty="0">
                <a:latin typeface="Calibri"/>
                <a:cs typeface="Calibri"/>
              </a:rPr>
              <a:t>VERIFICA </a:t>
            </a:r>
            <a:r>
              <a:rPr sz="2000" b="1" dirty="0">
                <a:latin typeface="Calibri"/>
                <a:cs typeface="Calibri"/>
              </a:rPr>
              <a:t>DELLA </a:t>
            </a:r>
            <a:r>
              <a:rPr sz="2000" b="1" spc="-10" dirty="0">
                <a:latin typeface="Calibri"/>
                <a:cs typeface="Calibri"/>
              </a:rPr>
              <a:t>REGOLARE  </a:t>
            </a:r>
            <a:r>
              <a:rPr sz="2000" b="1" spc="-35" dirty="0">
                <a:latin typeface="Calibri"/>
                <a:cs typeface="Calibri"/>
              </a:rPr>
              <a:t>TENUTA </a:t>
            </a:r>
            <a:r>
              <a:rPr sz="2000" b="1" dirty="0">
                <a:latin typeface="Calibri"/>
                <a:cs typeface="Calibri"/>
              </a:rPr>
              <a:t>DELLA</a:t>
            </a:r>
            <a:r>
              <a:rPr sz="2000" b="1" spc="20" dirty="0">
                <a:latin typeface="Calibri"/>
                <a:cs typeface="Calibri"/>
              </a:rPr>
              <a:t> </a:t>
            </a:r>
            <a:r>
              <a:rPr sz="2000" b="1" spc="-30" dirty="0">
                <a:latin typeface="Calibri"/>
                <a:cs typeface="Calibri"/>
              </a:rPr>
              <a:t>CONTABILITÀ.</a:t>
            </a:r>
            <a:endParaRPr sz="2000">
              <a:latin typeface="Calibri"/>
              <a:cs typeface="Calibri"/>
            </a:endParaRPr>
          </a:p>
          <a:p>
            <a:pPr marL="12700" marR="5080"/>
            <a:r>
              <a:rPr sz="2000" b="1" dirty="0">
                <a:solidFill>
                  <a:srgbClr val="FF0000"/>
                </a:solidFill>
                <a:latin typeface="Calibri"/>
                <a:cs typeface="Calibri"/>
              </a:rPr>
              <a:t>N.B.</a:t>
            </a:r>
            <a:r>
              <a:rPr sz="2000" b="1" dirty="0">
                <a:latin typeface="Calibri"/>
                <a:cs typeface="Calibri"/>
              </a:rPr>
              <a:t>: SE </a:t>
            </a:r>
            <a:r>
              <a:rPr sz="2000" b="1" spc="-5" dirty="0">
                <a:latin typeface="Calibri"/>
                <a:cs typeface="Calibri"/>
              </a:rPr>
              <a:t>VENGONO </a:t>
            </a:r>
            <a:r>
              <a:rPr sz="2000" b="1" spc="-35" dirty="0">
                <a:latin typeface="Calibri"/>
                <a:cs typeface="Calibri"/>
              </a:rPr>
              <a:t>RILEVATI </a:t>
            </a:r>
            <a:r>
              <a:rPr sz="2000" b="1" spc="-5" dirty="0">
                <a:latin typeface="Calibri"/>
                <a:cs typeface="Calibri"/>
              </a:rPr>
              <a:t>INDICI </a:t>
            </a:r>
            <a:r>
              <a:rPr sz="2000" b="1" dirty="0">
                <a:latin typeface="Calibri"/>
                <a:cs typeface="Calibri"/>
              </a:rPr>
              <a:t>DI CRISI, IL REVISORE </a:t>
            </a:r>
            <a:r>
              <a:rPr sz="2000" b="1" spc="-5" dirty="0">
                <a:latin typeface="Calibri"/>
                <a:cs typeface="Calibri"/>
              </a:rPr>
              <a:t>NON </a:t>
            </a:r>
            <a:r>
              <a:rPr sz="2000" b="1" dirty="0">
                <a:latin typeface="Calibri"/>
                <a:cs typeface="Calibri"/>
              </a:rPr>
              <a:t>DEVE  </a:t>
            </a:r>
            <a:r>
              <a:rPr sz="2000" b="1" spc="-5" dirty="0">
                <a:latin typeface="Calibri"/>
                <a:cs typeface="Calibri"/>
              </a:rPr>
              <a:t>PIÙ </a:t>
            </a:r>
            <a:r>
              <a:rPr sz="2000" b="1" spc="-20" dirty="0">
                <a:latin typeface="Calibri"/>
                <a:cs typeface="Calibri"/>
              </a:rPr>
              <a:t>ATTENDERE </a:t>
            </a:r>
            <a:r>
              <a:rPr sz="2000" b="1" dirty="0">
                <a:latin typeface="Calibri"/>
                <a:cs typeface="Calibri"/>
              </a:rPr>
              <a:t>LA </a:t>
            </a:r>
            <a:r>
              <a:rPr sz="2000" b="1" spc="-10" dirty="0">
                <a:latin typeface="Calibri"/>
                <a:cs typeface="Calibri"/>
              </a:rPr>
              <a:t>STESURA </a:t>
            </a:r>
            <a:r>
              <a:rPr sz="2000" b="1" dirty="0">
                <a:latin typeface="Calibri"/>
                <a:cs typeface="Calibri"/>
              </a:rPr>
              <a:t>DELLA </a:t>
            </a:r>
            <a:r>
              <a:rPr sz="2000" b="1" spc="-5" dirty="0">
                <a:latin typeface="Calibri"/>
                <a:cs typeface="Calibri"/>
              </a:rPr>
              <a:t>RELAZIONE SUL BILANCIO.</a:t>
            </a:r>
            <a:endParaRPr sz="2000">
              <a:latin typeface="Calibri"/>
              <a:cs typeface="Calibri"/>
            </a:endParaRPr>
          </a:p>
        </p:txBody>
      </p:sp>
      <p:sp>
        <p:nvSpPr>
          <p:cNvPr id="10" name="object 18"/>
          <p:cNvSpPr txBox="1">
            <a:spLocks/>
          </p:cNvSpPr>
          <p:nvPr/>
        </p:nvSpPr>
        <p:spPr>
          <a:xfrm>
            <a:off x="1524001" y="0"/>
            <a:ext cx="3962400" cy="751488"/>
          </a:xfrm>
          <a:prstGeom prst="rect">
            <a:avLst/>
          </a:prstGeom>
        </p:spPr>
        <p:txBody>
          <a:bodyPr vert="horz" wrap="square" lIns="0" tIns="12700" rIns="0" bIns="0" rtlCol="0">
            <a:spAutoFit/>
          </a:bodyPr>
          <a:lstStyle/>
          <a:p>
            <a:pPr marL="12700" algn="ctr" eaLnBrk="0" fontAlgn="base" hangingPunct="0">
              <a:spcBef>
                <a:spcPts val="100"/>
              </a:spcBef>
              <a:spcAft>
                <a:spcPct val="0"/>
              </a:spcAft>
              <a:defRPr/>
            </a:pPr>
            <a:r>
              <a:rPr lang="it-IT" sz="2400" spc="-5">
                <a:solidFill>
                  <a:srgbClr val="FFFF00"/>
                </a:solidFill>
                <a:latin typeface="+mj-lt"/>
                <a:ea typeface="+mj-ea"/>
                <a:cs typeface="+mj-cs"/>
              </a:rPr>
              <a:t>La segnalazione </a:t>
            </a:r>
            <a:r>
              <a:rPr lang="it-IT" sz="2400" spc="-15">
                <a:solidFill>
                  <a:srgbClr val="FFFF00"/>
                </a:solidFill>
                <a:latin typeface="+mj-lt"/>
                <a:ea typeface="+mj-ea"/>
                <a:cs typeface="+mj-cs"/>
              </a:rPr>
              <a:t>all’Organismo </a:t>
            </a:r>
            <a:r>
              <a:rPr lang="it-IT" sz="2400" spc="-5">
                <a:solidFill>
                  <a:srgbClr val="FFFF00"/>
                </a:solidFill>
                <a:latin typeface="+mj-lt"/>
                <a:ea typeface="+mj-ea"/>
                <a:cs typeface="+mj-cs"/>
              </a:rPr>
              <a:t>di composizione della</a:t>
            </a:r>
            <a:r>
              <a:rPr lang="it-IT" sz="2400" spc="-25">
                <a:solidFill>
                  <a:srgbClr val="FFFF00"/>
                </a:solidFill>
                <a:latin typeface="+mj-lt"/>
                <a:ea typeface="+mj-ea"/>
                <a:cs typeface="+mj-cs"/>
              </a:rPr>
              <a:t> </a:t>
            </a:r>
            <a:r>
              <a:rPr lang="it-IT" sz="2400" spc="-5">
                <a:solidFill>
                  <a:srgbClr val="FFFF00"/>
                </a:solidFill>
                <a:latin typeface="+mj-lt"/>
                <a:ea typeface="+mj-ea"/>
                <a:cs typeface="+mj-cs"/>
              </a:rPr>
              <a:t>crisi</a:t>
            </a:r>
            <a:endParaRPr lang="it-IT" sz="2400" dirty="0">
              <a:solidFill>
                <a:srgbClr val="FFFF00"/>
              </a:solidFill>
              <a:latin typeface="+mj-lt"/>
              <a:ea typeface="+mj-ea"/>
              <a:cs typeface="+mj-cs"/>
            </a:endParaRPr>
          </a:p>
        </p:txBody>
      </p:sp>
    </p:spTree>
    <p:extLst>
      <p:ext uri="{BB962C8B-B14F-4D97-AF65-F5344CB8AC3E}">
        <p14:creationId xmlns:p14="http://schemas.microsoft.com/office/powerpoint/2010/main" val="6252006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98904" y="2529840"/>
            <a:ext cx="8001000" cy="34137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279650" y="1995055"/>
            <a:ext cx="7632700" cy="786765"/>
          </a:xfrm>
          <a:custGeom>
            <a:avLst/>
            <a:gdLst/>
            <a:ahLst/>
            <a:cxnLst/>
            <a:rect l="l" t="t" r="r" b="b"/>
            <a:pathLst>
              <a:path w="7632700" h="786764">
                <a:moveTo>
                  <a:pt x="4012910" y="589685"/>
                </a:moveTo>
                <a:lnTo>
                  <a:pt x="3619789" y="589685"/>
                </a:lnTo>
                <a:lnTo>
                  <a:pt x="3816350" y="786246"/>
                </a:lnTo>
                <a:lnTo>
                  <a:pt x="4012910" y="589685"/>
                </a:lnTo>
                <a:close/>
              </a:path>
              <a:path w="7632700" h="786764">
                <a:moveTo>
                  <a:pt x="3914630" y="510877"/>
                </a:moveTo>
                <a:lnTo>
                  <a:pt x="3718069" y="510877"/>
                </a:lnTo>
                <a:lnTo>
                  <a:pt x="3718069" y="589685"/>
                </a:lnTo>
                <a:lnTo>
                  <a:pt x="3914630" y="589685"/>
                </a:lnTo>
                <a:lnTo>
                  <a:pt x="3914630" y="510877"/>
                </a:lnTo>
                <a:close/>
              </a:path>
              <a:path w="7632700" h="786764">
                <a:moveTo>
                  <a:pt x="7632700" y="0"/>
                </a:moveTo>
                <a:lnTo>
                  <a:pt x="0" y="0"/>
                </a:lnTo>
                <a:lnTo>
                  <a:pt x="0" y="510877"/>
                </a:lnTo>
                <a:lnTo>
                  <a:pt x="7632700" y="510877"/>
                </a:lnTo>
                <a:lnTo>
                  <a:pt x="7632700" y="0"/>
                </a:lnTo>
                <a:close/>
              </a:path>
            </a:pathLst>
          </a:custGeom>
          <a:solidFill>
            <a:srgbClr val="19194D">
              <a:alpha val="41178"/>
            </a:srgbClr>
          </a:solidFill>
        </p:spPr>
        <p:txBody>
          <a:bodyPr wrap="square" lIns="0" tIns="0" rIns="0" bIns="0" rtlCol="0"/>
          <a:lstStyle/>
          <a:p>
            <a:endParaRPr/>
          </a:p>
        </p:txBody>
      </p:sp>
      <p:sp>
        <p:nvSpPr>
          <p:cNvPr id="4" name="object 4"/>
          <p:cNvSpPr/>
          <p:nvPr/>
        </p:nvSpPr>
        <p:spPr>
          <a:xfrm>
            <a:off x="2279650" y="1995055"/>
            <a:ext cx="7632700" cy="786765"/>
          </a:xfrm>
          <a:custGeom>
            <a:avLst/>
            <a:gdLst/>
            <a:ahLst/>
            <a:cxnLst/>
            <a:rect l="l" t="t" r="r" b="b"/>
            <a:pathLst>
              <a:path w="7632700" h="786764">
                <a:moveTo>
                  <a:pt x="0" y="0"/>
                </a:moveTo>
                <a:lnTo>
                  <a:pt x="7632700" y="0"/>
                </a:lnTo>
                <a:lnTo>
                  <a:pt x="7632700" y="510877"/>
                </a:lnTo>
                <a:lnTo>
                  <a:pt x="3914630" y="510877"/>
                </a:lnTo>
                <a:lnTo>
                  <a:pt x="3914630" y="589684"/>
                </a:lnTo>
                <a:lnTo>
                  <a:pt x="4012910" y="589684"/>
                </a:lnTo>
                <a:lnTo>
                  <a:pt x="3816350" y="786246"/>
                </a:lnTo>
                <a:lnTo>
                  <a:pt x="3619790" y="589684"/>
                </a:lnTo>
                <a:lnTo>
                  <a:pt x="3718070" y="589684"/>
                </a:lnTo>
                <a:lnTo>
                  <a:pt x="3718070" y="510877"/>
                </a:lnTo>
                <a:lnTo>
                  <a:pt x="0" y="510877"/>
                </a:lnTo>
                <a:lnTo>
                  <a:pt x="0" y="0"/>
                </a:lnTo>
                <a:close/>
              </a:path>
            </a:pathLst>
          </a:custGeom>
          <a:ln w="25400">
            <a:solidFill>
              <a:srgbClr val="19194D"/>
            </a:solidFill>
          </a:ln>
        </p:spPr>
        <p:txBody>
          <a:bodyPr wrap="square" lIns="0" tIns="0" rIns="0" bIns="0" rtlCol="0"/>
          <a:lstStyle/>
          <a:p>
            <a:endParaRPr/>
          </a:p>
        </p:txBody>
      </p:sp>
      <p:sp>
        <p:nvSpPr>
          <p:cNvPr id="5" name="object 5"/>
          <p:cNvSpPr txBox="1"/>
          <p:nvPr/>
        </p:nvSpPr>
        <p:spPr>
          <a:xfrm>
            <a:off x="2350293" y="973837"/>
            <a:ext cx="7491730" cy="1447165"/>
          </a:xfrm>
          <a:prstGeom prst="rect">
            <a:avLst/>
          </a:prstGeom>
        </p:spPr>
        <p:txBody>
          <a:bodyPr vert="horz" wrap="square" lIns="0" tIns="30480" rIns="0" bIns="0" rtlCol="0">
            <a:spAutoFit/>
          </a:bodyPr>
          <a:lstStyle/>
          <a:p>
            <a:pPr marL="12065" marR="5080" algn="ctr">
              <a:lnSpc>
                <a:spcPts val="3820"/>
              </a:lnSpc>
              <a:spcBef>
                <a:spcPts val="240"/>
              </a:spcBef>
            </a:pPr>
            <a:r>
              <a:rPr sz="3200" b="1" spc="-5" dirty="0">
                <a:latin typeface="Calibri"/>
                <a:cs typeface="Calibri"/>
              </a:rPr>
              <a:t>LA RICORRENZA DELL’OBBLIGO </a:t>
            </a:r>
            <a:r>
              <a:rPr sz="3200" b="1" dirty="0">
                <a:latin typeface="Calibri"/>
                <a:cs typeface="Calibri"/>
              </a:rPr>
              <a:t>– </a:t>
            </a:r>
            <a:r>
              <a:rPr sz="3200" b="1" spc="-5" dirty="0">
                <a:latin typeface="Calibri"/>
                <a:cs typeface="Calibri"/>
              </a:rPr>
              <a:t>ORGANI DI  CONTROLLO</a:t>
            </a:r>
            <a:endParaRPr sz="3200">
              <a:latin typeface="Calibri"/>
              <a:cs typeface="Calibri"/>
            </a:endParaRPr>
          </a:p>
          <a:p>
            <a:pPr algn="ctr">
              <a:spcBef>
                <a:spcPts val="530"/>
              </a:spcBef>
            </a:pPr>
            <a:r>
              <a:rPr sz="2400" b="1" spc="-10" dirty="0">
                <a:solidFill>
                  <a:srgbClr val="FFFFFF"/>
                </a:solidFill>
                <a:latin typeface="Calibri"/>
                <a:cs typeface="Calibri"/>
              </a:rPr>
              <a:t>SEGNALAZIONE </a:t>
            </a:r>
            <a:r>
              <a:rPr sz="2400" b="1" spc="-25" dirty="0">
                <a:solidFill>
                  <a:srgbClr val="FFFFFF"/>
                </a:solidFill>
                <a:latin typeface="Calibri"/>
                <a:cs typeface="Calibri"/>
              </a:rPr>
              <a:t>DAGLI </a:t>
            </a:r>
            <a:r>
              <a:rPr sz="2400" b="1" spc="-10" dirty="0">
                <a:solidFill>
                  <a:srgbClr val="FFFFFF"/>
                </a:solidFill>
                <a:latin typeface="Calibri"/>
                <a:cs typeface="Calibri"/>
              </a:rPr>
              <a:t>ORGANI </a:t>
            </a:r>
            <a:r>
              <a:rPr sz="2400" b="1" spc="-5" dirty="0">
                <a:solidFill>
                  <a:srgbClr val="FFFFFF"/>
                </a:solidFill>
                <a:latin typeface="Calibri"/>
                <a:cs typeface="Calibri"/>
              </a:rPr>
              <a:t>DI</a:t>
            </a:r>
            <a:r>
              <a:rPr sz="2400" b="1" spc="10" dirty="0">
                <a:solidFill>
                  <a:srgbClr val="FFFFFF"/>
                </a:solidFill>
                <a:latin typeface="Calibri"/>
                <a:cs typeface="Calibri"/>
              </a:rPr>
              <a:t> </a:t>
            </a:r>
            <a:r>
              <a:rPr sz="2400" b="1" spc="-15" dirty="0">
                <a:solidFill>
                  <a:srgbClr val="FFFFFF"/>
                </a:solidFill>
                <a:latin typeface="Calibri"/>
                <a:cs typeface="Calibri"/>
              </a:rPr>
              <a:t>CONTROLLO</a:t>
            </a:r>
            <a:endParaRPr sz="2400">
              <a:latin typeface="Calibri"/>
              <a:cs typeface="Calibri"/>
            </a:endParaRPr>
          </a:p>
        </p:txBody>
      </p:sp>
      <p:sp>
        <p:nvSpPr>
          <p:cNvPr id="7" name="object 7"/>
          <p:cNvSpPr/>
          <p:nvPr/>
        </p:nvSpPr>
        <p:spPr>
          <a:xfrm>
            <a:off x="2389632" y="5184648"/>
            <a:ext cx="8260080" cy="902207"/>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3654135" y="2781301"/>
            <a:ext cx="6910070" cy="3214370"/>
          </a:xfrm>
          <a:custGeom>
            <a:avLst/>
            <a:gdLst/>
            <a:ahLst/>
            <a:cxnLst/>
            <a:rect l="l" t="t" r="r" b="b"/>
            <a:pathLst>
              <a:path w="6910070" h="3214370">
                <a:moveTo>
                  <a:pt x="0" y="3214253"/>
                </a:moveTo>
                <a:lnTo>
                  <a:pt x="6909954" y="3214253"/>
                </a:lnTo>
                <a:lnTo>
                  <a:pt x="6909954" y="0"/>
                </a:lnTo>
                <a:lnTo>
                  <a:pt x="0" y="0"/>
                </a:lnTo>
                <a:lnTo>
                  <a:pt x="0" y="3214253"/>
                </a:lnTo>
                <a:close/>
              </a:path>
            </a:pathLst>
          </a:custGeom>
          <a:solidFill>
            <a:srgbClr val="FFFFFF"/>
          </a:solidFill>
        </p:spPr>
        <p:txBody>
          <a:bodyPr wrap="square" lIns="0" tIns="0" rIns="0" bIns="0" rtlCol="0"/>
          <a:lstStyle/>
          <a:p>
            <a:endParaRPr/>
          </a:p>
        </p:txBody>
      </p:sp>
      <p:sp>
        <p:nvSpPr>
          <p:cNvPr id="9" name="object 9"/>
          <p:cNvSpPr/>
          <p:nvPr/>
        </p:nvSpPr>
        <p:spPr>
          <a:xfrm>
            <a:off x="3654135" y="2781301"/>
            <a:ext cx="6910070" cy="3214370"/>
          </a:xfrm>
          <a:custGeom>
            <a:avLst/>
            <a:gdLst/>
            <a:ahLst/>
            <a:cxnLst/>
            <a:rect l="l" t="t" r="r" b="b"/>
            <a:pathLst>
              <a:path w="6910070" h="3214370">
                <a:moveTo>
                  <a:pt x="0" y="0"/>
                </a:moveTo>
                <a:lnTo>
                  <a:pt x="6909955" y="0"/>
                </a:lnTo>
                <a:lnTo>
                  <a:pt x="6909955" y="3214253"/>
                </a:lnTo>
                <a:lnTo>
                  <a:pt x="0" y="3214253"/>
                </a:lnTo>
                <a:lnTo>
                  <a:pt x="0" y="0"/>
                </a:lnTo>
                <a:close/>
              </a:path>
            </a:pathLst>
          </a:custGeom>
          <a:ln w="25400">
            <a:solidFill>
              <a:srgbClr val="89A4A7"/>
            </a:solidFill>
          </a:ln>
        </p:spPr>
        <p:txBody>
          <a:bodyPr wrap="square" lIns="0" tIns="0" rIns="0" bIns="0" rtlCol="0"/>
          <a:lstStyle/>
          <a:p>
            <a:endParaRPr/>
          </a:p>
        </p:txBody>
      </p:sp>
      <p:sp>
        <p:nvSpPr>
          <p:cNvPr id="10" name="object 10"/>
          <p:cNvSpPr txBox="1"/>
          <p:nvPr/>
        </p:nvSpPr>
        <p:spPr>
          <a:xfrm>
            <a:off x="3732875" y="2718308"/>
            <a:ext cx="6752590" cy="3308350"/>
          </a:xfrm>
          <a:prstGeom prst="rect">
            <a:avLst/>
          </a:prstGeom>
        </p:spPr>
        <p:txBody>
          <a:bodyPr vert="horz" wrap="square" lIns="0" tIns="13335" rIns="0" bIns="0" rtlCol="0">
            <a:spAutoFit/>
          </a:bodyPr>
          <a:lstStyle/>
          <a:p>
            <a:pPr marL="12700" marR="5080" algn="just">
              <a:lnSpc>
                <a:spcPct val="99700"/>
              </a:lnSpc>
              <a:spcBef>
                <a:spcPts val="105"/>
              </a:spcBef>
            </a:pPr>
            <a:r>
              <a:rPr dirty="0">
                <a:latin typeface="Calibri"/>
                <a:cs typeface="Calibri"/>
              </a:rPr>
              <a:t>«</a:t>
            </a:r>
            <a:r>
              <a:rPr i="1" dirty="0">
                <a:latin typeface="Calibri"/>
                <a:cs typeface="Calibri"/>
              </a:rPr>
              <a:t>La </a:t>
            </a:r>
            <a:r>
              <a:rPr i="1" spc="-5" dirty="0">
                <a:latin typeface="Calibri"/>
                <a:cs typeface="Calibri"/>
              </a:rPr>
              <a:t>segnalazione </a:t>
            </a:r>
            <a:r>
              <a:rPr spc="-20" dirty="0">
                <a:latin typeface="Calibri"/>
                <a:cs typeface="Calibri"/>
              </a:rPr>
              <a:t>[all’organo </a:t>
            </a:r>
            <a:r>
              <a:rPr spc="-15" dirty="0">
                <a:latin typeface="Calibri"/>
                <a:cs typeface="Calibri"/>
              </a:rPr>
              <a:t>amministrativo </a:t>
            </a:r>
            <a:r>
              <a:rPr dirty="0">
                <a:latin typeface="Calibri"/>
                <a:cs typeface="Calibri"/>
              </a:rPr>
              <a:t>- </a:t>
            </a:r>
            <a:r>
              <a:rPr spc="-5" dirty="0">
                <a:latin typeface="Calibri"/>
                <a:cs typeface="Calibri"/>
              </a:rPr>
              <a:t>ndr]</a:t>
            </a:r>
            <a:r>
              <a:rPr i="1" spc="-5" dirty="0">
                <a:latin typeface="Calibri"/>
                <a:cs typeface="Calibri"/>
              </a:rPr>
              <a:t>deve essere </a:t>
            </a:r>
            <a:r>
              <a:rPr i="1" spc="-10" dirty="0">
                <a:latin typeface="Calibri"/>
                <a:cs typeface="Calibri"/>
              </a:rPr>
              <a:t>motivata,  </a:t>
            </a:r>
            <a:r>
              <a:rPr i="1" spc="-15" dirty="0">
                <a:latin typeface="Calibri"/>
                <a:cs typeface="Calibri"/>
              </a:rPr>
              <a:t>fatta </a:t>
            </a:r>
            <a:r>
              <a:rPr i="1" spc="-5" dirty="0">
                <a:latin typeface="Calibri"/>
                <a:cs typeface="Calibri"/>
              </a:rPr>
              <a:t>per </a:t>
            </a:r>
            <a:r>
              <a:rPr i="1" spc="-15" dirty="0">
                <a:latin typeface="Calibri"/>
                <a:cs typeface="Calibri"/>
              </a:rPr>
              <a:t>iscritto, </a:t>
            </a:r>
            <a:r>
              <a:rPr i="1" dirty="0">
                <a:latin typeface="Calibri"/>
                <a:cs typeface="Calibri"/>
              </a:rPr>
              <a:t>a </a:t>
            </a:r>
            <a:r>
              <a:rPr i="1" spc="-10" dirty="0">
                <a:latin typeface="Calibri"/>
                <a:cs typeface="Calibri"/>
              </a:rPr>
              <a:t>mezzo </a:t>
            </a:r>
            <a:r>
              <a:rPr i="1" spc="-15" dirty="0">
                <a:latin typeface="Calibri"/>
                <a:cs typeface="Calibri"/>
              </a:rPr>
              <a:t>posta </a:t>
            </a:r>
            <a:r>
              <a:rPr i="1" spc="-10" dirty="0">
                <a:latin typeface="Calibri"/>
                <a:cs typeface="Calibri"/>
              </a:rPr>
              <a:t>elettronica certificata </a:t>
            </a:r>
            <a:r>
              <a:rPr i="1" dirty="0">
                <a:latin typeface="Calibri"/>
                <a:cs typeface="Calibri"/>
              </a:rPr>
              <a:t>o </a:t>
            </a:r>
            <a:r>
              <a:rPr i="1" spc="-5" dirty="0">
                <a:latin typeface="Calibri"/>
                <a:cs typeface="Calibri"/>
              </a:rPr>
              <a:t>comunque con  mezzi che assicurino la </a:t>
            </a:r>
            <a:r>
              <a:rPr i="1" spc="-10" dirty="0">
                <a:latin typeface="Calibri"/>
                <a:cs typeface="Calibri"/>
              </a:rPr>
              <a:t>prova </a:t>
            </a:r>
            <a:r>
              <a:rPr i="1" spc="-15" dirty="0">
                <a:latin typeface="Calibri"/>
                <a:cs typeface="Calibri"/>
              </a:rPr>
              <a:t>dell’avvenuta </a:t>
            </a:r>
            <a:r>
              <a:rPr i="1" spc="-5" dirty="0">
                <a:latin typeface="Calibri"/>
                <a:cs typeface="Calibri"/>
              </a:rPr>
              <a:t>ricezione, </a:t>
            </a:r>
            <a:r>
              <a:rPr i="1" dirty="0">
                <a:latin typeface="Calibri"/>
                <a:cs typeface="Calibri"/>
              </a:rPr>
              <a:t>e </a:t>
            </a:r>
            <a:r>
              <a:rPr i="1" spc="-5" dirty="0">
                <a:latin typeface="Calibri"/>
                <a:cs typeface="Calibri"/>
              </a:rPr>
              <a:t>deve </a:t>
            </a:r>
            <a:r>
              <a:rPr i="1" spc="-10" dirty="0">
                <a:latin typeface="Calibri"/>
                <a:cs typeface="Calibri"/>
              </a:rPr>
              <a:t>contenere  </a:t>
            </a:r>
            <a:r>
              <a:rPr i="1" spc="-5" dirty="0">
                <a:latin typeface="Calibri"/>
                <a:cs typeface="Calibri"/>
              </a:rPr>
              <a:t>la fissazione di un congruo termine, non superiore </a:t>
            </a:r>
            <a:r>
              <a:rPr i="1" dirty="0">
                <a:latin typeface="Calibri"/>
                <a:cs typeface="Calibri"/>
              </a:rPr>
              <a:t>a </a:t>
            </a:r>
            <a:r>
              <a:rPr i="1" spc="-10" dirty="0">
                <a:latin typeface="Calibri"/>
                <a:cs typeface="Calibri"/>
              </a:rPr>
              <a:t>trenta </a:t>
            </a:r>
            <a:r>
              <a:rPr i="1" spc="-5" dirty="0">
                <a:latin typeface="Calibri"/>
                <a:cs typeface="Calibri"/>
              </a:rPr>
              <a:t>giorni, </a:t>
            </a:r>
            <a:r>
              <a:rPr i="1" spc="-10" dirty="0">
                <a:latin typeface="Calibri"/>
                <a:cs typeface="Calibri"/>
              </a:rPr>
              <a:t>entro  </a:t>
            </a:r>
            <a:r>
              <a:rPr i="1" spc="-5" dirty="0">
                <a:latin typeface="Calibri"/>
                <a:cs typeface="Calibri"/>
              </a:rPr>
              <a:t>il quale </a:t>
            </a:r>
            <a:r>
              <a:rPr i="1" spc="-20" dirty="0">
                <a:latin typeface="Calibri"/>
                <a:cs typeface="Calibri"/>
              </a:rPr>
              <a:t>l’organo </a:t>
            </a:r>
            <a:r>
              <a:rPr i="1" spc="-10" dirty="0">
                <a:latin typeface="Calibri"/>
                <a:cs typeface="Calibri"/>
              </a:rPr>
              <a:t>amministrativo </a:t>
            </a:r>
            <a:r>
              <a:rPr i="1" spc="-5" dirty="0">
                <a:latin typeface="Calibri"/>
                <a:cs typeface="Calibri"/>
              </a:rPr>
              <a:t>deve </a:t>
            </a:r>
            <a:r>
              <a:rPr i="1" spc="-10" dirty="0">
                <a:latin typeface="Calibri"/>
                <a:cs typeface="Calibri"/>
              </a:rPr>
              <a:t>riferire </a:t>
            </a:r>
            <a:r>
              <a:rPr i="1" spc="-5" dirty="0">
                <a:latin typeface="Calibri"/>
                <a:cs typeface="Calibri"/>
              </a:rPr>
              <a:t>in ordine alle soluzioni  </a:t>
            </a:r>
            <a:r>
              <a:rPr i="1" spc="-10" dirty="0">
                <a:latin typeface="Calibri"/>
                <a:cs typeface="Calibri"/>
              </a:rPr>
              <a:t>individuate </a:t>
            </a:r>
            <a:r>
              <a:rPr i="1" dirty="0">
                <a:latin typeface="Calibri"/>
                <a:cs typeface="Calibri"/>
              </a:rPr>
              <a:t>e </a:t>
            </a:r>
            <a:r>
              <a:rPr i="1" spc="-5" dirty="0">
                <a:latin typeface="Calibri"/>
                <a:cs typeface="Calibri"/>
              </a:rPr>
              <a:t>alle iniziative intraprese. </a:t>
            </a:r>
            <a:r>
              <a:rPr b="1" i="1" spc="-5" dirty="0">
                <a:latin typeface="Calibri"/>
                <a:cs typeface="Calibri"/>
              </a:rPr>
              <a:t>In caso di </a:t>
            </a:r>
            <a:r>
              <a:rPr b="1" i="1" dirty="0">
                <a:latin typeface="Calibri"/>
                <a:cs typeface="Calibri"/>
              </a:rPr>
              <a:t>omessa o </a:t>
            </a:r>
            <a:r>
              <a:rPr b="1" i="1" spc="-5" dirty="0">
                <a:latin typeface="Calibri"/>
                <a:cs typeface="Calibri"/>
              </a:rPr>
              <a:t>inadeguata  </a:t>
            </a:r>
            <a:r>
              <a:rPr b="1" i="1" spc="-10" dirty="0">
                <a:latin typeface="Calibri"/>
                <a:cs typeface="Calibri"/>
              </a:rPr>
              <a:t>risposta, </a:t>
            </a:r>
            <a:r>
              <a:rPr b="1" i="1" dirty="0">
                <a:latin typeface="Calibri"/>
                <a:cs typeface="Calibri"/>
              </a:rPr>
              <a:t>ovvero </a:t>
            </a:r>
            <a:r>
              <a:rPr b="1" i="1" spc="-5" dirty="0">
                <a:latin typeface="Calibri"/>
                <a:cs typeface="Calibri"/>
              </a:rPr>
              <a:t>di </a:t>
            </a:r>
            <a:r>
              <a:rPr b="1" i="1" spc="-10" dirty="0">
                <a:latin typeface="Calibri"/>
                <a:cs typeface="Calibri"/>
              </a:rPr>
              <a:t>mancata </a:t>
            </a:r>
            <a:r>
              <a:rPr b="1" i="1" spc="-5" dirty="0">
                <a:latin typeface="Calibri"/>
                <a:cs typeface="Calibri"/>
              </a:rPr>
              <a:t>adozione </a:t>
            </a:r>
            <a:r>
              <a:rPr b="1" i="1" dirty="0">
                <a:latin typeface="Calibri"/>
                <a:cs typeface="Calibri"/>
              </a:rPr>
              <a:t>nei </a:t>
            </a:r>
            <a:r>
              <a:rPr b="1" i="1" spc="-10" dirty="0">
                <a:latin typeface="Calibri"/>
                <a:cs typeface="Calibri"/>
              </a:rPr>
              <a:t>successivi sessanta </a:t>
            </a:r>
            <a:r>
              <a:rPr b="1" i="1" spc="-5" dirty="0">
                <a:latin typeface="Calibri"/>
                <a:cs typeface="Calibri"/>
              </a:rPr>
              <a:t>giorni  delle misure </a:t>
            </a:r>
            <a:r>
              <a:rPr b="1" i="1" spc="-10" dirty="0">
                <a:latin typeface="Calibri"/>
                <a:cs typeface="Calibri"/>
              </a:rPr>
              <a:t>ritenute </a:t>
            </a:r>
            <a:r>
              <a:rPr b="1" i="1" spc="-5" dirty="0">
                <a:latin typeface="Calibri"/>
                <a:cs typeface="Calibri"/>
              </a:rPr>
              <a:t>necessarie per superare lo </a:t>
            </a:r>
            <a:r>
              <a:rPr b="1" i="1" spc="-15" dirty="0">
                <a:latin typeface="Calibri"/>
                <a:cs typeface="Calibri"/>
              </a:rPr>
              <a:t>stato </a:t>
            </a:r>
            <a:r>
              <a:rPr b="1" i="1" spc="-5" dirty="0">
                <a:latin typeface="Calibri"/>
                <a:cs typeface="Calibri"/>
              </a:rPr>
              <a:t>di crisi, </a:t>
            </a:r>
            <a:r>
              <a:rPr b="1" i="1" dirty="0">
                <a:latin typeface="Calibri"/>
                <a:cs typeface="Calibri"/>
              </a:rPr>
              <a:t>i </a:t>
            </a:r>
            <a:r>
              <a:rPr b="1" i="1" spc="-5" dirty="0">
                <a:latin typeface="Calibri"/>
                <a:cs typeface="Calibri"/>
              </a:rPr>
              <a:t>soggetti  di cui al comma </a:t>
            </a:r>
            <a:r>
              <a:rPr b="1" i="1" dirty="0">
                <a:latin typeface="Calibri"/>
                <a:cs typeface="Calibri"/>
              </a:rPr>
              <a:t>1 </a:t>
            </a:r>
            <a:r>
              <a:rPr b="1" i="1" spc="-5" dirty="0">
                <a:latin typeface="Calibri"/>
                <a:cs typeface="Calibri"/>
              </a:rPr>
              <a:t>informano </a:t>
            </a:r>
            <a:r>
              <a:rPr b="1" i="1" spc="-10" dirty="0">
                <a:latin typeface="Calibri"/>
                <a:cs typeface="Calibri"/>
              </a:rPr>
              <a:t>senza </a:t>
            </a:r>
            <a:r>
              <a:rPr b="1" i="1" spc="-5" dirty="0">
                <a:latin typeface="Calibri"/>
                <a:cs typeface="Calibri"/>
              </a:rPr>
              <a:t>indugio </a:t>
            </a:r>
            <a:r>
              <a:rPr b="1" i="1" spc="-10" dirty="0">
                <a:latin typeface="Calibri"/>
                <a:cs typeface="Calibri"/>
              </a:rPr>
              <a:t>l’OCRI, </a:t>
            </a:r>
            <a:r>
              <a:rPr b="1" i="1" spc="-5" dirty="0">
                <a:latin typeface="Calibri"/>
                <a:cs typeface="Calibri"/>
              </a:rPr>
              <a:t>fornendo ogni  </a:t>
            </a:r>
            <a:r>
              <a:rPr b="1" i="1" spc="-10" dirty="0">
                <a:latin typeface="Calibri"/>
                <a:cs typeface="Calibri"/>
              </a:rPr>
              <a:t>elemento </a:t>
            </a:r>
            <a:r>
              <a:rPr b="1" i="1" spc="-5" dirty="0">
                <a:latin typeface="Calibri"/>
                <a:cs typeface="Calibri"/>
              </a:rPr>
              <a:t>utile per le relative determinazioni, anche in deroga al  </a:t>
            </a:r>
            <a:r>
              <a:rPr b="1" i="1" spc="-10" dirty="0">
                <a:latin typeface="Calibri"/>
                <a:cs typeface="Calibri"/>
              </a:rPr>
              <a:t>disposto </a:t>
            </a:r>
            <a:r>
              <a:rPr b="1" i="1" spc="-15" dirty="0">
                <a:latin typeface="Calibri"/>
                <a:cs typeface="Calibri"/>
              </a:rPr>
              <a:t>dell’articolo </a:t>
            </a:r>
            <a:r>
              <a:rPr b="1" i="1" dirty="0">
                <a:latin typeface="Calibri"/>
                <a:cs typeface="Calibri"/>
              </a:rPr>
              <a:t>2407, </a:t>
            </a:r>
            <a:r>
              <a:rPr b="1" i="1" spc="-5" dirty="0">
                <a:latin typeface="Calibri"/>
                <a:cs typeface="Calibri"/>
              </a:rPr>
              <a:t>primo comma, del </a:t>
            </a:r>
            <a:r>
              <a:rPr b="1" i="1" spc="-10" dirty="0">
                <a:latin typeface="Calibri"/>
                <a:cs typeface="Calibri"/>
              </a:rPr>
              <a:t>codice </a:t>
            </a:r>
            <a:r>
              <a:rPr b="1" i="1" spc="-5" dirty="0">
                <a:latin typeface="Calibri"/>
                <a:cs typeface="Calibri"/>
              </a:rPr>
              <a:t>civile </a:t>
            </a:r>
            <a:r>
              <a:rPr b="1" i="1" spc="-10" dirty="0">
                <a:latin typeface="Calibri"/>
                <a:cs typeface="Calibri"/>
              </a:rPr>
              <a:t>quanto  </a:t>
            </a:r>
            <a:r>
              <a:rPr b="1" i="1" spc="-15" dirty="0">
                <a:latin typeface="Calibri"/>
                <a:cs typeface="Calibri"/>
              </a:rPr>
              <a:t>all’obbligo </a:t>
            </a:r>
            <a:r>
              <a:rPr b="1" i="1" spc="-5" dirty="0">
                <a:latin typeface="Calibri"/>
                <a:cs typeface="Calibri"/>
              </a:rPr>
              <a:t>di</a:t>
            </a:r>
            <a:r>
              <a:rPr b="1" i="1" spc="15" dirty="0">
                <a:latin typeface="Calibri"/>
                <a:cs typeface="Calibri"/>
              </a:rPr>
              <a:t> </a:t>
            </a:r>
            <a:r>
              <a:rPr b="1" i="1" spc="-5" dirty="0">
                <a:latin typeface="Calibri"/>
                <a:cs typeface="Calibri"/>
              </a:rPr>
              <a:t>riservatezza</a:t>
            </a:r>
            <a:r>
              <a:rPr b="1" spc="-5" dirty="0">
                <a:latin typeface="Calibri"/>
                <a:cs typeface="Calibri"/>
              </a:rPr>
              <a:t>»</a:t>
            </a:r>
            <a:endParaRPr>
              <a:latin typeface="Calibri"/>
              <a:cs typeface="Calibri"/>
            </a:endParaRPr>
          </a:p>
        </p:txBody>
      </p:sp>
      <p:sp>
        <p:nvSpPr>
          <p:cNvPr id="11" name="object 11"/>
          <p:cNvSpPr/>
          <p:nvPr/>
        </p:nvSpPr>
        <p:spPr>
          <a:xfrm>
            <a:off x="1524001" y="3678935"/>
            <a:ext cx="2023871" cy="316992"/>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1558924" y="3240229"/>
            <a:ext cx="2026285" cy="647700"/>
          </a:xfrm>
          <a:custGeom>
            <a:avLst/>
            <a:gdLst/>
            <a:ahLst/>
            <a:cxnLst/>
            <a:rect l="l" t="t" r="r" b="b"/>
            <a:pathLst>
              <a:path w="2026285" h="647700">
                <a:moveTo>
                  <a:pt x="20240" y="161926"/>
                </a:moveTo>
                <a:lnTo>
                  <a:pt x="0" y="161926"/>
                </a:lnTo>
                <a:lnTo>
                  <a:pt x="0" y="485775"/>
                </a:lnTo>
                <a:lnTo>
                  <a:pt x="20240" y="485775"/>
                </a:lnTo>
                <a:lnTo>
                  <a:pt x="20240" y="161926"/>
                </a:lnTo>
                <a:close/>
              </a:path>
              <a:path w="2026285" h="647700">
                <a:moveTo>
                  <a:pt x="80962" y="161926"/>
                </a:moveTo>
                <a:lnTo>
                  <a:pt x="40480" y="161926"/>
                </a:lnTo>
                <a:lnTo>
                  <a:pt x="40480" y="485775"/>
                </a:lnTo>
                <a:lnTo>
                  <a:pt x="80962" y="485775"/>
                </a:lnTo>
                <a:lnTo>
                  <a:pt x="80962" y="161926"/>
                </a:lnTo>
                <a:close/>
              </a:path>
              <a:path w="2026285" h="647700">
                <a:moveTo>
                  <a:pt x="1702377" y="0"/>
                </a:moveTo>
                <a:lnTo>
                  <a:pt x="1702377" y="161926"/>
                </a:lnTo>
                <a:lnTo>
                  <a:pt x="101202" y="161926"/>
                </a:lnTo>
                <a:lnTo>
                  <a:pt x="101202" y="485775"/>
                </a:lnTo>
                <a:lnTo>
                  <a:pt x="1702377" y="485775"/>
                </a:lnTo>
                <a:lnTo>
                  <a:pt x="1702377" y="647700"/>
                </a:lnTo>
                <a:lnTo>
                  <a:pt x="2026226" y="323851"/>
                </a:lnTo>
                <a:lnTo>
                  <a:pt x="1702377" y="0"/>
                </a:lnTo>
                <a:close/>
              </a:path>
            </a:pathLst>
          </a:custGeom>
          <a:solidFill>
            <a:srgbClr val="000000"/>
          </a:solidFill>
        </p:spPr>
        <p:txBody>
          <a:bodyPr wrap="square" lIns="0" tIns="0" rIns="0" bIns="0" rtlCol="0"/>
          <a:lstStyle/>
          <a:p>
            <a:endParaRPr/>
          </a:p>
        </p:txBody>
      </p:sp>
      <p:sp>
        <p:nvSpPr>
          <p:cNvPr id="13" name="object 13"/>
          <p:cNvSpPr/>
          <p:nvPr/>
        </p:nvSpPr>
        <p:spPr>
          <a:xfrm>
            <a:off x="1569044" y="3389455"/>
            <a:ext cx="0" cy="349250"/>
          </a:xfrm>
          <a:custGeom>
            <a:avLst/>
            <a:gdLst/>
            <a:ahLst/>
            <a:cxnLst/>
            <a:rect l="l" t="t" r="r" b="b"/>
            <a:pathLst>
              <a:path h="349250">
                <a:moveTo>
                  <a:pt x="0" y="0"/>
                </a:moveTo>
                <a:lnTo>
                  <a:pt x="0" y="349248"/>
                </a:lnTo>
              </a:path>
            </a:pathLst>
          </a:custGeom>
          <a:ln w="45640">
            <a:solidFill>
              <a:srgbClr val="BBE0E3"/>
            </a:solidFill>
          </a:ln>
        </p:spPr>
        <p:txBody>
          <a:bodyPr wrap="square" lIns="0" tIns="0" rIns="0" bIns="0" rtlCol="0"/>
          <a:lstStyle/>
          <a:p>
            <a:endParaRPr/>
          </a:p>
        </p:txBody>
      </p:sp>
      <p:sp>
        <p:nvSpPr>
          <p:cNvPr id="14" name="object 14"/>
          <p:cNvSpPr/>
          <p:nvPr/>
        </p:nvSpPr>
        <p:spPr>
          <a:xfrm>
            <a:off x="1599404" y="3402155"/>
            <a:ext cx="40640" cy="323850"/>
          </a:xfrm>
          <a:custGeom>
            <a:avLst/>
            <a:gdLst/>
            <a:ahLst/>
            <a:cxnLst/>
            <a:rect l="l" t="t" r="r" b="b"/>
            <a:pathLst>
              <a:path w="40639" h="323850">
                <a:moveTo>
                  <a:pt x="0" y="0"/>
                </a:moveTo>
                <a:lnTo>
                  <a:pt x="40482" y="0"/>
                </a:lnTo>
                <a:lnTo>
                  <a:pt x="40482" y="323848"/>
                </a:lnTo>
                <a:lnTo>
                  <a:pt x="0" y="323848"/>
                </a:lnTo>
                <a:lnTo>
                  <a:pt x="0" y="0"/>
                </a:lnTo>
                <a:close/>
              </a:path>
            </a:pathLst>
          </a:custGeom>
          <a:ln w="25400">
            <a:solidFill>
              <a:srgbClr val="BBE0E3"/>
            </a:solidFill>
          </a:ln>
        </p:spPr>
        <p:txBody>
          <a:bodyPr wrap="square" lIns="0" tIns="0" rIns="0" bIns="0" rtlCol="0"/>
          <a:lstStyle/>
          <a:p>
            <a:endParaRPr/>
          </a:p>
        </p:txBody>
      </p:sp>
      <p:sp>
        <p:nvSpPr>
          <p:cNvPr id="15" name="object 15"/>
          <p:cNvSpPr/>
          <p:nvPr/>
        </p:nvSpPr>
        <p:spPr>
          <a:xfrm>
            <a:off x="1660126" y="3240229"/>
            <a:ext cx="1925320" cy="647700"/>
          </a:xfrm>
          <a:custGeom>
            <a:avLst/>
            <a:gdLst/>
            <a:ahLst/>
            <a:cxnLst/>
            <a:rect l="l" t="t" r="r" b="b"/>
            <a:pathLst>
              <a:path w="1925320" h="647700">
                <a:moveTo>
                  <a:pt x="0" y="161925"/>
                </a:moveTo>
                <a:lnTo>
                  <a:pt x="1601175" y="161925"/>
                </a:lnTo>
                <a:lnTo>
                  <a:pt x="1601175" y="0"/>
                </a:lnTo>
                <a:lnTo>
                  <a:pt x="1925023" y="323851"/>
                </a:lnTo>
                <a:lnTo>
                  <a:pt x="1601175" y="647700"/>
                </a:lnTo>
                <a:lnTo>
                  <a:pt x="1601175" y="485774"/>
                </a:lnTo>
                <a:lnTo>
                  <a:pt x="0" y="485774"/>
                </a:lnTo>
                <a:lnTo>
                  <a:pt x="0" y="161925"/>
                </a:lnTo>
                <a:close/>
              </a:path>
            </a:pathLst>
          </a:custGeom>
          <a:ln w="25400">
            <a:solidFill>
              <a:srgbClr val="BBE0E3"/>
            </a:solidFill>
          </a:ln>
        </p:spPr>
        <p:txBody>
          <a:bodyPr wrap="square" lIns="0" tIns="0" rIns="0" bIns="0" rtlCol="0"/>
          <a:lstStyle/>
          <a:p>
            <a:endParaRPr/>
          </a:p>
        </p:txBody>
      </p:sp>
      <p:sp>
        <p:nvSpPr>
          <p:cNvPr id="16" name="object 16"/>
          <p:cNvSpPr txBox="1"/>
          <p:nvPr/>
        </p:nvSpPr>
        <p:spPr>
          <a:xfrm>
            <a:off x="2019388" y="3401059"/>
            <a:ext cx="1045210" cy="299720"/>
          </a:xfrm>
          <a:prstGeom prst="rect">
            <a:avLst/>
          </a:prstGeom>
        </p:spPr>
        <p:txBody>
          <a:bodyPr vert="horz" wrap="square" lIns="0" tIns="12700" rIns="0" bIns="0" rtlCol="0">
            <a:spAutoFit/>
          </a:bodyPr>
          <a:lstStyle/>
          <a:p>
            <a:pPr marL="12700">
              <a:spcBef>
                <a:spcPts val="100"/>
              </a:spcBef>
            </a:pPr>
            <a:r>
              <a:rPr b="1" spc="-5" dirty="0">
                <a:solidFill>
                  <a:srgbClr val="FFFFFF"/>
                </a:solidFill>
                <a:latin typeface="Calibri"/>
                <a:cs typeface="Calibri"/>
              </a:rPr>
              <a:t>Art. </a:t>
            </a:r>
            <a:r>
              <a:rPr b="1" dirty="0">
                <a:solidFill>
                  <a:srgbClr val="FFFFFF"/>
                </a:solidFill>
                <a:latin typeface="Calibri"/>
                <a:cs typeface="Calibri"/>
              </a:rPr>
              <a:t>14 </a:t>
            </a:r>
            <a:r>
              <a:rPr b="1" spc="-5" dirty="0">
                <a:solidFill>
                  <a:srgbClr val="FFFFFF"/>
                </a:solidFill>
                <a:latin typeface="Calibri"/>
                <a:cs typeface="Calibri"/>
              </a:rPr>
              <a:t>c.</a:t>
            </a:r>
            <a:r>
              <a:rPr b="1" spc="-70" dirty="0">
                <a:solidFill>
                  <a:srgbClr val="FFFFFF"/>
                </a:solidFill>
                <a:latin typeface="Calibri"/>
                <a:cs typeface="Calibri"/>
              </a:rPr>
              <a:t> </a:t>
            </a:r>
            <a:r>
              <a:rPr b="1" dirty="0">
                <a:solidFill>
                  <a:srgbClr val="FFFFFF"/>
                </a:solidFill>
                <a:latin typeface="Calibri"/>
                <a:cs typeface="Calibri"/>
              </a:rPr>
              <a:t>2</a:t>
            </a:r>
            <a:endParaRPr>
              <a:latin typeface="Calibri"/>
              <a:cs typeface="Calibri"/>
            </a:endParaRPr>
          </a:p>
        </p:txBody>
      </p:sp>
      <p:sp>
        <p:nvSpPr>
          <p:cNvPr id="17" name="object 18"/>
          <p:cNvSpPr txBox="1">
            <a:spLocks/>
          </p:cNvSpPr>
          <p:nvPr/>
        </p:nvSpPr>
        <p:spPr>
          <a:xfrm>
            <a:off x="1524001" y="0"/>
            <a:ext cx="3962400" cy="751488"/>
          </a:xfrm>
          <a:prstGeom prst="rect">
            <a:avLst/>
          </a:prstGeom>
        </p:spPr>
        <p:txBody>
          <a:bodyPr vert="horz" wrap="square" lIns="0" tIns="12700" rIns="0" bIns="0" rtlCol="0">
            <a:spAutoFit/>
          </a:bodyPr>
          <a:lstStyle/>
          <a:p>
            <a:pPr marL="12700" algn="ctr" eaLnBrk="0" fontAlgn="base" hangingPunct="0">
              <a:spcBef>
                <a:spcPts val="100"/>
              </a:spcBef>
              <a:spcAft>
                <a:spcPct val="0"/>
              </a:spcAft>
              <a:defRPr/>
            </a:pPr>
            <a:r>
              <a:rPr lang="it-IT" sz="2400" spc="-5">
                <a:solidFill>
                  <a:srgbClr val="FFFF00"/>
                </a:solidFill>
                <a:latin typeface="+mj-lt"/>
                <a:ea typeface="+mj-ea"/>
                <a:cs typeface="+mj-cs"/>
              </a:rPr>
              <a:t>La segnalazione </a:t>
            </a:r>
            <a:r>
              <a:rPr lang="it-IT" sz="2400" spc="-15">
                <a:solidFill>
                  <a:srgbClr val="FFFF00"/>
                </a:solidFill>
                <a:latin typeface="+mj-lt"/>
                <a:ea typeface="+mj-ea"/>
                <a:cs typeface="+mj-cs"/>
              </a:rPr>
              <a:t>all’Organismo </a:t>
            </a:r>
            <a:r>
              <a:rPr lang="it-IT" sz="2400" spc="-5">
                <a:solidFill>
                  <a:srgbClr val="FFFF00"/>
                </a:solidFill>
                <a:latin typeface="+mj-lt"/>
                <a:ea typeface="+mj-ea"/>
                <a:cs typeface="+mj-cs"/>
              </a:rPr>
              <a:t>di composizione della</a:t>
            </a:r>
            <a:r>
              <a:rPr lang="it-IT" sz="2400" spc="-25">
                <a:solidFill>
                  <a:srgbClr val="FFFF00"/>
                </a:solidFill>
                <a:latin typeface="+mj-lt"/>
                <a:ea typeface="+mj-ea"/>
                <a:cs typeface="+mj-cs"/>
              </a:rPr>
              <a:t> </a:t>
            </a:r>
            <a:r>
              <a:rPr lang="it-IT" sz="2400" spc="-5">
                <a:solidFill>
                  <a:srgbClr val="FFFF00"/>
                </a:solidFill>
                <a:latin typeface="+mj-lt"/>
                <a:ea typeface="+mj-ea"/>
                <a:cs typeface="+mj-cs"/>
              </a:rPr>
              <a:t>crisi</a:t>
            </a:r>
            <a:endParaRPr lang="it-IT" sz="2400" dirty="0">
              <a:solidFill>
                <a:srgbClr val="FFFF00"/>
              </a:solidFill>
              <a:latin typeface="+mj-lt"/>
              <a:ea typeface="+mj-ea"/>
              <a:cs typeface="+mj-cs"/>
            </a:endParaRPr>
          </a:p>
        </p:txBody>
      </p:sp>
    </p:spTree>
    <p:extLst>
      <p:ext uri="{BB962C8B-B14F-4D97-AF65-F5344CB8AC3E}">
        <p14:creationId xmlns:p14="http://schemas.microsoft.com/office/powerpoint/2010/main" val="355847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Segnaposto contenuto 8"/>
          <p:cNvGraphicFramePr>
            <a:graphicFrameLocks noGrp="1"/>
          </p:cNvGraphicFramePr>
          <p:nvPr>
            <p:ph idx="1"/>
          </p:nvPr>
        </p:nvGraphicFramePr>
        <p:xfrm>
          <a:off x="1981200" y="762001"/>
          <a:ext cx="8229600" cy="5364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egnaposto numero diapositiva 5"/>
          <p:cNvSpPr>
            <a:spLocks noGrp="1"/>
          </p:cNvSpPr>
          <p:nvPr>
            <p:ph type="sldNum" sz="quarter" idx="12"/>
          </p:nvPr>
        </p:nvSpPr>
        <p:spPr/>
        <p:txBody>
          <a:bodyPr/>
          <a:lstStyle/>
          <a:p>
            <a:fld id="{B007B441-5312-499D-93C3-6E37886527FA}" type="slidenum">
              <a:rPr lang="it-IT" smtClean="0"/>
              <a:pPr/>
              <a:t>5</a:t>
            </a:fld>
            <a:endParaRPr lang="it-IT"/>
          </a:p>
        </p:txBody>
      </p:sp>
      <p:sp>
        <p:nvSpPr>
          <p:cNvPr id="4" name="Segnaposto piè di pagina 3"/>
          <p:cNvSpPr>
            <a:spLocks noGrp="1"/>
          </p:cNvSpPr>
          <p:nvPr>
            <p:ph type="ftr" sz="quarter" idx="11"/>
          </p:nvPr>
        </p:nvSpPr>
        <p:spPr/>
        <p:txBody>
          <a:bodyPr/>
          <a:lstStyle/>
          <a:p>
            <a:r>
              <a:rPr lang="it-IT" smtClean="0"/>
              <a:t>www.consulentiaziendaliditalia.it www.imprenditoreitaliano.it</a:t>
            </a:r>
            <a:endParaRPr lang="it-IT"/>
          </a:p>
        </p:txBody>
      </p:sp>
    </p:spTree>
    <p:extLst>
      <p:ext uri="{BB962C8B-B14F-4D97-AF65-F5344CB8AC3E}">
        <p14:creationId xmlns:p14="http://schemas.microsoft.com/office/powerpoint/2010/main" val="293008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279650" y="2024580"/>
            <a:ext cx="7632700" cy="1008380"/>
          </a:xfrm>
          <a:custGeom>
            <a:avLst/>
            <a:gdLst/>
            <a:ahLst/>
            <a:cxnLst/>
            <a:rect l="l" t="t" r="r" b="b"/>
            <a:pathLst>
              <a:path w="7632700" h="1008380">
                <a:moveTo>
                  <a:pt x="4068368" y="756051"/>
                </a:moveTo>
                <a:lnTo>
                  <a:pt x="3564338" y="756051"/>
                </a:lnTo>
                <a:lnTo>
                  <a:pt x="3816350" y="1008062"/>
                </a:lnTo>
                <a:lnTo>
                  <a:pt x="4068368" y="756051"/>
                </a:lnTo>
                <a:close/>
              </a:path>
              <a:path w="7632700" h="1008380">
                <a:moveTo>
                  <a:pt x="3942359" y="655007"/>
                </a:moveTo>
                <a:lnTo>
                  <a:pt x="3690340" y="655007"/>
                </a:lnTo>
                <a:lnTo>
                  <a:pt x="3690340" y="756051"/>
                </a:lnTo>
                <a:lnTo>
                  <a:pt x="3942359" y="756051"/>
                </a:lnTo>
                <a:lnTo>
                  <a:pt x="3942359" y="655007"/>
                </a:lnTo>
                <a:close/>
              </a:path>
              <a:path w="7632700" h="1008380">
                <a:moveTo>
                  <a:pt x="7632700" y="0"/>
                </a:moveTo>
                <a:lnTo>
                  <a:pt x="0" y="0"/>
                </a:lnTo>
                <a:lnTo>
                  <a:pt x="0" y="655007"/>
                </a:lnTo>
                <a:lnTo>
                  <a:pt x="7632700" y="655007"/>
                </a:lnTo>
                <a:lnTo>
                  <a:pt x="7632700" y="0"/>
                </a:lnTo>
                <a:close/>
              </a:path>
            </a:pathLst>
          </a:custGeom>
          <a:solidFill>
            <a:srgbClr val="19194D">
              <a:alpha val="41178"/>
            </a:srgbClr>
          </a:solidFill>
        </p:spPr>
        <p:txBody>
          <a:bodyPr wrap="square" lIns="0" tIns="0" rIns="0" bIns="0" rtlCol="0"/>
          <a:lstStyle/>
          <a:p>
            <a:endParaRPr/>
          </a:p>
        </p:txBody>
      </p:sp>
      <p:sp>
        <p:nvSpPr>
          <p:cNvPr id="4" name="object 4"/>
          <p:cNvSpPr/>
          <p:nvPr/>
        </p:nvSpPr>
        <p:spPr>
          <a:xfrm>
            <a:off x="2279650" y="2024580"/>
            <a:ext cx="7632700" cy="1008380"/>
          </a:xfrm>
          <a:custGeom>
            <a:avLst/>
            <a:gdLst/>
            <a:ahLst/>
            <a:cxnLst/>
            <a:rect l="l" t="t" r="r" b="b"/>
            <a:pathLst>
              <a:path w="7632700" h="1008380">
                <a:moveTo>
                  <a:pt x="0" y="0"/>
                </a:moveTo>
                <a:lnTo>
                  <a:pt x="7632700" y="0"/>
                </a:lnTo>
                <a:lnTo>
                  <a:pt x="7632700" y="655007"/>
                </a:lnTo>
                <a:lnTo>
                  <a:pt x="3942360" y="655007"/>
                </a:lnTo>
                <a:lnTo>
                  <a:pt x="3942360" y="756050"/>
                </a:lnTo>
                <a:lnTo>
                  <a:pt x="4068369" y="756050"/>
                </a:lnTo>
                <a:lnTo>
                  <a:pt x="3816350" y="1008062"/>
                </a:lnTo>
                <a:lnTo>
                  <a:pt x="3564339" y="756050"/>
                </a:lnTo>
                <a:lnTo>
                  <a:pt x="3690340" y="756050"/>
                </a:lnTo>
                <a:lnTo>
                  <a:pt x="3690340" y="655007"/>
                </a:lnTo>
                <a:lnTo>
                  <a:pt x="0" y="655007"/>
                </a:lnTo>
                <a:lnTo>
                  <a:pt x="0" y="0"/>
                </a:lnTo>
                <a:close/>
              </a:path>
            </a:pathLst>
          </a:custGeom>
          <a:ln w="25400">
            <a:solidFill>
              <a:srgbClr val="19194D"/>
            </a:solidFill>
          </a:ln>
        </p:spPr>
        <p:txBody>
          <a:bodyPr wrap="square" lIns="0" tIns="0" rIns="0" bIns="0" rtlCol="0"/>
          <a:lstStyle/>
          <a:p>
            <a:endParaRPr/>
          </a:p>
        </p:txBody>
      </p:sp>
      <p:sp>
        <p:nvSpPr>
          <p:cNvPr id="5" name="object 5"/>
          <p:cNvSpPr txBox="1"/>
          <p:nvPr/>
        </p:nvSpPr>
        <p:spPr>
          <a:xfrm>
            <a:off x="2350293" y="1004315"/>
            <a:ext cx="7491730" cy="1501140"/>
          </a:xfrm>
          <a:prstGeom prst="rect">
            <a:avLst/>
          </a:prstGeom>
        </p:spPr>
        <p:txBody>
          <a:bodyPr vert="horz" wrap="square" lIns="0" tIns="33655" rIns="0" bIns="0" rtlCol="0">
            <a:spAutoFit/>
          </a:bodyPr>
          <a:lstStyle/>
          <a:p>
            <a:pPr marL="12065" marR="5080" algn="ctr">
              <a:lnSpc>
                <a:spcPts val="3790"/>
              </a:lnSpc>
              <a:spcBef>
                <a:spcPts val="265"/>
              </a:spcBef>
            </a:pPr>
            <a:r>
              <a:rPr sz="3200" b="1" spc="-5" dirty="0">
                <a:latin typeface="Calibri"/>
                <a:cs typeface="Calibri"/>
              </a:rPr>
              <a:t>LA RICORRENZA DELL’OBBLIGO </a:t>
            </a:r>
            <a:r>
              <a:rPr sz="3200" b="1" dirty="0">
                <a:latin typeface="Calibri"/>
                <a:cs typeface="Calibri"/>
              </a:rPr>
              <a:t>– </a:t>
            </a:r>
            <a:r>
              <a:rPr sz="3200" b="1" spc="-5" dirty="0">
                <a:latin typeface="Calibri"/>
                <a:cs typeface="Calibri"/>
              </a:rPr>
              <a:t>ORGANI DI  CONTROLLO</a:t>
            </a:r>
            <a:endParaRPr sz="3200">
              <a:latin typeface="Calibri"/>
              <a:cs typeface="Calibri"/>
            </a:endParaRPr>
          </a:p>
          <a:p>
            <a:pPr algn="ctr">
              <a:spcBef>
                <a:spcPts val="1470"/>
              </a:spcBef>
            </a:pPr>
            <a:r>
              <a:rPr sz="2000" b="1" spc="-15" dirty="0">
                <a:solidFill>
                  <a:srgbClr val="FFFFFF"/>
                </a:solidFill>
                <a:latin typeface="Calibri"/>
                <a:cs typeface="Calibri"/>
              </a:rPr>
              <a:t>QUANDO </a:t>
            </a:r>
            <a:r>
              <a:rPr sz="2000" b="1" dirty="0">
                <a:solidFill>
                  <a:srgbClr val="FFFFFF"/>
                </a:solidFill>
                <a:latin typeface="Calibri"/>
                <a:cs typeface="Calibri"/>
              </a:rPr>
              <a:t>VI </a:t>
            </a:r>
            <a:r>
              <a:rPr sz="2000" b="1" spc="-5" dirty="0">
                <a:solidFill>
                  <a:srgbClr val="FFFFFF"/>
                </a:solidFill>
                <a:latin typeface="Calibri"/>
                <a:cs typeface="Calibri"/>
              </a:rPr>
              <a:t>SONO INDIZI </a:t>
            </a:r>
            <a:r>
              <a:rPr sz="2000" b="1" spc="-40" dirty="0">
                <a:solidFill>
                  <a:srgbClr val="FFFFFF"/>
                </a:solidFill>
                <a:latin typeface="Calibri"/>
                <a:cs typeface="Calibri"/>
              </a:rPr>
              <a:t>FONDATI </a:t>
            </a:r>
            <a:r>
              <a:rPr sz="2000" b="1" dirty="0">
                <a:solidFill>
                  <a:srgbClr val="FFFFFF"/>
                </a:solidFill>
                <a:latin typeface="Calibri"/>
                <a:cs typeface="Calibri"/>
              </a:rPr>
              <a:t>DI</a:t>
            </a:r>
            <a:r>
              <a:rPr sz="2000" b="1" spc="35" dirty="0">
                <a:solidFill>
                  <a:srgbClr val="FFFFFF"/>
                </a:solidFill>
                <a:latin typeface="Calibri"/>
                <a:cs typeface="Calibri"/>
              </a:rPr>
              <a:t> </a:t>
            </a:r>
            <a:r>
              <a:rPr sz="2000" b="1" dirty="0">
                <a:solidFill>
                  <a:srgbClr val="FFFFFF"/>
                </a:solidFill>
                <a:latin typeface="Calibri"/>
                <a:cs typeface="Calibri"/>
              </a:rPr>
              <a:t>CRISI</a:t>
            </a:r>
            <a:endParaRPr sz="2000">
              <a:latin typeface="Calibri"/>
              <a:cs typeface="Calibri"/>
            </a:endParaRPr>
          </a:p>
        </p:txBody>
      </p:sp>
      <p:sp>
        <p:nvSpPr>
          <p:cNvPr id="6" name="object 6"/>
          <p:cNvSpPr/>
          <p:nvPr/>
        </p:nvSpPr>
        <p:spPr>
          <a:xfrm>
            <a:off x="2279650" y="3086599"/>
            <a:ext cx="7632700" cy="1008380"/>
          </a:xfrm>
          <a:custGeom>
            <a:avLst/>
            <a:gdLst/>
            <a:ahLst/>
            <a:cxnLst/>
            <a:rect l="l" t="t" r="r" b="b"/>
            <a:pathLst>
              <a:path w="7632700" h="1008379">
                <a:moveTo>
                  <a:pt x="4068368" y="756050"/>
                </a:moveTo>
                <a:lnTo>
                  <a:pt x="3564338" y="756050"/>
                </a:lnTo>
                <a:lnTo>
                  <a:pt x="3816350" y="1008061"/>
                </a:lnTo>
                <a:lnTo>
                  <a:pt x="4068368" y="756050"/>
                </a:lnTo>
                <a:close/>
              </a:path>
              <a:path w="7632700" h="1008379">
                <a:moveTo>
                  <a:pt x="3942359" y="655007"/>
                </a:moveTo>
                <a:lnTo>
                  <a:pt x="3690340" y="655007"/>
                </a:lnTo>
                <a:lnTo>
                  <a:pt x="3690340" y="756050"/>
                </a:lnTo>
                <a:lnTo>
                  <a:pt x="3942359" y="756050"/>
                </a:lnTo>
                <a:lnTo>
                  <a:pt x="3942359" y="655007"/>
                </a:lnTo>
                <a:close/>
              </a:path>
              <a:path w="7632700" h="1008379">
                <a:moveTo>
                  <a:pt x="7632700" y="0"/>
                </a:moveTo>
                <a:lnTo>
                  <a:pt x="0" y="0"/>
                </a:lnTo>
                <a:lnTo>
                  <a:pt x="0" y="655007"/>
                </a:lnTo>
                <a:lnTo>
                  <a:pt x="7632700" y="655007"/>
                </a:lnTo>
                <a:lnTo>
                  <a:pt x="7632700" y="0"/>
                </a:lnTo>
                <a:close/>
              </a:path>
            </a:pathLst>
          </a:custGeom>
          <a:solidFill>
            <a:srgbClr val="19194D">
              <a:alpha val="41178"/>
            </a:srgbClr>
          </a:solidFill>
        </p:spPr>
        <p:txBody>
          <a:bodyPr wrap="square" lIns="0" tIns="0" rIns="0" bIns="0" rtlCol="0"/>
          <a:lstStyle/>
          <a:p>
            <a:endParaRPr/>
          </a:p>
        </p:txBody>
      </p:sp>
      <p:sp>
        <p:nvSpPr>
          <p:cNvPr id="7" name="object 7"/>
          <p:cNvSpPr/>
          <p:nvPr/>
        </p:nvSpPr>
        <p:spPr>
          <a:xfrm>
            <a:off x="2279650" y="3086599"/>
            <a:ext cx="7632700" cy="1008380"/>
          </a:xfrm>
          <a:custGeom>
            <a:avLst/>
            <a:gdLst/>
            <a:ahLst/>
            <a:cxnLst/>
            <a:rect l="l" t="t" r="r" b="b"/>
            <a:pathLst>
              <a:path w="7632700" h="1008379">
                <a:moveTo>
                  <a:pt x="0" y="0"/>
                </a:moveTo>
                <a:lnTo>
                  <a:pt x="7632700" y="0"/>
                </a:lnTo>
                <a:lnTo>
                  <a:pt x="7632700" y="655007"/>
                </a:lnTo>
                <a:lnTo>
                  <a:pt x="3942360" y="655007"/>
                </a:lnTo>
                <a:lnTo>
                  <a:pt x="3942360" y="756050"/>
                </a:lnTo>
                <a:lnTo>
                  <a:pt x="4068369" y="756050"/>
                </a:lnTo>
                <a:lnTo>
                  <a:pt x="3816350" y="1008062"/>
                </a:lnTo>
                <a:lnTo>
                  <a:pt x="3564339" y="756050"/>
                </a:lnTo>
                <a:lnTo>
                  <a:pt x="3690340" y="756050"/>
                </a:lnTo>
                <a:lnTo>
                  <a:pt x="3690340" y="655007"/>
                </a:lnTo>
                <a:lnTo>
                  <a:pt x="0" y="655007"/>
                </a:lnTo>
                <a:lnTo>
                  <a:pt x="0" y="0"/>
                </a:lnTo>
                <a:close/>
              </a:path>
            </a:pathLst>
          </a:custGeom>
          <a:ln w="25400">
            <a:solidFill>
              <a:srgbClr val="19194D"/>
            </a:solidFill>
          </a:ln>
        </p:spPr>
        <p:txBody>
          <a:bodyPr wrap="square" lIns="0" tIns="0" rIns="0" bIns="0" rtlCol="0"/>
          <a:lstStyle/>
          <a:p>
            <a:endParaRPr/>
          </a:p>
        </p:txBody>
      </p:sp>
      <p:sp>
        <p:nvSpPr>
          <p:cNvPr id="8" name="object 8"/>
          <p:cNvSpPr/>
          <p:nvPr/>
        </p:nvSpPr>
        <p:spPr>
          <a:xfrm>
            <a:off x="2279650" y="4131997"/>
            <a:ext cx="7632700" cy="1008380"/>
          </a:xfrm>
          <a:custGeom>
            <a:avLst/>
            <a:gdLst/>
            <a:ahLst/>
            <a:cxnLst/>
            <a:rect l="l" t="t" r="r" b="b"/>
            <a:pathLst>
              <a:path w="7632700" h="1008379">
                <a:moveTo>
                  <a:pt x="4068368" y="756050"/>
                </a:moveTo>
                <a:lnTo>
                  <a:pt x="3564338" y="756050"/>
                </a:lnTo>
                <a:lnTo>
                  <a:pt x="3816350" y="1008062"/>
                </a:lnTo>
                <a:lnTo>
                  <a:pt x="4068368" y="756050"/>
                </a:lnTo>
                <a:close/>
              </a:path>
              <a:path w="7632700" h="1008379">
                <a:moveTo>
                  <a:pt x="3942359" y="655007"/>
                </a:moveTo>
                <a:lnTo>
                  <a:pt x="3690340" y="655007"/>
                </a:lnTo>
                <a:lnTo>
                  <a:pt x="3690340" y="756050"/>
                </a:lnTo>
                <a:lnTo>
                  <a:pt x="3942359" y="756050"/>
                </a:lnTo>
                <a:lnTo>
                  <a:pt x="3942359" y="655007"/>
                </a:lnTo>
                <a:close/>
              </a:path>
              <a:path w="7632700" h="1008379">
                <a:moveTo>
                  <a:pt x="7632700" y="0"/>
                </a:moveTo>
                <a:lnTo>
                  <a:pt x="0" y="0"/>
                </a:lnTo>
                <a:lnTo>
                  <a:pt x="0" y="655007"/>
                </a:lnTo>
                <a:lnTo>
                  <a:pt x="7632700" y="655007"/>
                </a:lnTo>
                <a:lnTo>
                  <a:pt x="7632700" y="0"/>
                </a:lnTo>
                <a:close/>
              </a:path>
            </a:pathLst>
          </a:custGeom>
          <a:solidFill>
            <a:srgbClr val="19194D">
              <a:alpha val="41178"/>
            </a:srgbClr>
          </a:solidFill>
        </p:spPr>
        <p:txBody>
          <a:bodyPr wrap="square" lIns="0" tIns="0" rIns="0" bIns="0" rtlCol="0"/>
          <a:lstStyle/>
          <a:p>
            <a:endParaRPr/>
          </a:p>
        </p:txBody>
      </p:sp>
      <p:sp>
        <p:nvSpPr>
          <p:cNvPr id="9" name="object 9"/>
          <p:cNvSpPr/>
          <p:nvPr/>
        </p:nvSpPr>
        <p:spPr>
          <a:xfrm>
            <a:off x="2279650" y="4131997"/>
            <a:ext cx="7632700" cy="1008380"/>
          </a:xfrm>
          <a:custGeom>
            <a:avLst/>
            <a:gdLst/>
            <a:ahLst/>
            <a:cxnLst/>
            <a:rect l="l" t="t" r="r" b="b"/>
            <a:pathLst>
              <a:path w="7632700" h="1008379">
                <a:moveTo>
                  <a:pt x="0" y="0"/>
                </a:moveTo>
                <a:lnTo>
                  <a:pt x="7632700" y="0"/>
                </a:lnTo>
                <a:lnTo>
                  <a:pt x="7632700" y="655007"/>
                </a:lnTo>
                <a:lnTo>
                  <a:pt x="3942360" y="655007"/>
                </a:lnTo>
                <a:lnTo>
                  <a:pt x="3942360" y="756050"/>
                </a:lnTo>
                <a:lnTo>
                  <a:pt x="4068369" y="756050"/>
                </a:lnTo>
                <a:lnTo>
                  <a:pt x="3816350" y="1008062"/>
                </a:lnTo>
                <a:lnTo>
                  <a:pt x="3564339" y="756050"/>
                </a:lnTo>
                <a:lnTo>
                  <a:pt x="3690340" y="756050"/>
                </a:lnTo>
                <a:lnTo>
                  <a:pt x="3690340" y="655007"/>
                </a:lnTo>
                <a:lnTo>
                  <a:pt x="0" y="655007"/>
                </a:lnTo>
                <a:lnTo>
                  <a:pt x="0" y="0"/>
                </a:lnTo>
                <a:close/>
              </a:path>
            </a:pathLst>
          </a:custGeom>
          <a:ln w="25400">
            <a:solidFill>
              <a:srgbClr val="19194D"/>
            </a:solidFill>
          </a:ln>
        </p:spPr>
        <p:txBody>
          <a:bodyPr wrap="square" lIns="0" tIns="0" rIns="0" bIns="0" rtlCol="0"/>
          <a:lstStyle/>
          <a:p>
            <a:endParaRPr/>
          </a:p>
        </p:txBody>
      </p:sp>
      <p:sp>
        <p:nvSpPr>
          <p:cNvPr id="10" name="object 10"/>
          <p:cNvSpPr txBox="1"/>
          <p:nvPr/>
        </p:nvSpPr>
        <p:spPr>
          <a:xfrm>
            <a:off x="2518252" y="3235452"/>
            <a:ext cx="7153275" cy="1549142"/>
          </a:xfrm>
          <a:prstGeom prst="rect">
            <a:avLst/>
          </a:prstGeom>
        </p:spPr>
        <p:txBody>
          <a:bodyPr vert="horz" wrap="square" lIns="0" tIns="12700" rIns="0" bIns="0" rtlCol="0">
            <a:spAutoFit/>
          </a:bodyPr>
          <a:lstStyle/>
          <a:p>
            <a:pPr marL="3810" algn="ctr">
              <a:spcBef>
                <a:spcPts val="100"/>
              </a:spcBef>
            </a:pPr>
            <a:r>
              <a:rPr sz="2000" b="1" spc="-5" dirty="0">
                <a:solidFill>
                  <a:srgbClr val="FFFFFF"/>
                </a:solidFill>
                <a:latin typeface="Calibri"/>
                <a:cs typeface="Calibri"/>
              </a:rPr>
              <a:t>DOPO </a:t>
            </a:r>
            <a:r>
              <a:rPr sz="2000" b="1" spc="-30" dirty="0">
                <a:solidFill>
                  <a:srgbClr val="FFFFFF"/>
                </a:solidFill>
                <a:latin typeface="Calibri"/>
                <a:cs typeface="Calibri"/>
              </a:rPr>
              <a:t>AVER </a:t>
            </a:r>
            <a:r>
              <a:rPr sz="2000" b="1" spc="-65" dirty="0">
                <a:solidFill>
                  <a:srgbClr val="FFFFFF"/>
                </a:solidFill>
                <a:latin typeface="Calibri"/>
                <a:cs typeface="Calibri"/>
              </a:rPr>
              <a:t>FATTO </a:t>
            </a:r>
            <a:r>
              <a:rPr sz="2000" b="1" spc="-5" dirty="0">
                <a:solidFill>
                  <a:srgbClr val="FFFFFF"/>
                </a:solidFill>
                <a:latin typeface="Calibri"/>
                <a:cs typeface="Calibri"/>
              </a:rPr>
              <a:t>SEGNALAZIONE </a:t>
            </a:r>
            <a:r>
              <a:rPr sz="2000" b="1" spc="-25" dirty="0">
                <a:solidFill>
                  <a:srgbClr val="FFFFFF"/>
                </a:solidFill>
                <a:latin typeface="Calibri"/>
                <a:cs typeface="Calibri"/>
              </a:rPr>
              <a:t>ALL’ORGANO</a:t>
            </a:r>
            <a:r>
              <a:rPr sz="2000" b="1" spc="70" dirty="0">
                <a:solidFill>
                  <a:srgbClr val="FFFFFF"/>
                </a:solidFill>
                <a:latin typeface="Calibri"/>
                <a:cs typeface="Calibri"/>
              </a:rPr>
              <a:t> </a:t>
            </a:r>
            <a:r>
              <a:rPr sz="2000" b="1" spc="-20" dirty="0">
                <a:solidFill>
                  <a:srgbClr val="FFFFFF"/>
                </a:solidFill>
                <a:latin typeface="Calibri"/>
                <a:cs typeface="Calibri"/>
              </a:rPr>
              <a:t>AMMINISTRATIVO</a:t>
            </a:r>
            <a:endParaRPr sz="2000">
              <a:latin typeface="Calibri"/>
              <a:cs typeface="Calibri"/>
            </a:endParaRPr>
          </a:p>
          <a:p>
            <a:pPr>
              <a:lnSpc>
                <a:spcPct val="100000"/>
              </a:lnSpc>
            </a:pPr>
            <a:endParaRPr sz="2400">
              <a:latin typeface="Times New Roman"/>
              <a:cs typeface="Times New Roman"/>
            </a:endParaRPr>
          </a:p>
          <a:p>
            <a:pPr marL="12065" marR="5080" algn="ctr">
              <a:spcBef>
                <a:spcPts val="1870"/>
              </a:spcBef>
            </a:pPr>
            <a:r>
              <a:rPr sz="2000" b="1" spc="-5" dirty="0">
                <a:solidFill>
                  <a:srgbClr val="FFFFFF"/>
                </a:solidFill>
                <a:latin typeface="Calibri"/>
                <a:cs typeface="Calibri"/>
              </a:rPr>
              <a:t>SE, DOPO 30 GG </a:t>
            </a:r>
            <a:r>
              <a:rPr sz="2000" b="1" spc="-10" dirty="0">
                <a:solidFill>
                  <a:srgbClr val="FFFFFF"/>
                </a:solidFill>
                <a:latin typeface="Calibri"/>
                <a:cs typeface="Calibri"/>
              </a:rPr>
              <a:t>DALLA SEGNALAZIONE </a:t>
            </a:r>
            <a:r>
              <a:rPr sz="2000" b="1" spc="-5" dirty="0">
                <a:solidFill>
                  <a:srgbClr val="FFFFFF"/>
                </a:solidFill>
                <a:latin typeface="Calibri"/>
                <a:cs typeface="Calibri"/>
              </a:rPr>
              <a:t>NON </a:t>
            </a:r>
            <a:r>
              <a:rPr sz="2000" b="1" dirty="0">
                <a:solidFill>
                  <a:srgbClr val="FFFFFF"/>
                </a:solidFill>
                <a:latin typeface="Calibri"/>
                <a:cs typeface="Calibri"/>
              </a:rPr>
              <a:t>È </a:t>
            </a:r>
            <a:r>
              <a:rPr sz="2000" b="1" spc="-25" dirty="0">
                <a:solidFill>
                  <a:srgbClr val="FFFFFF"/>
                </a:solidFill>
                <a:latin typeface="Calibri"/>
                <a:cs typeface="Calibri"/>
              </a:rPr>
              <a:t>PERVENUTA </a:t>
            </a:r>
            <a:r>
              <a:rPr sz="2000" b="1" spc="-10" dirty="0">
                <a:solidFill>
                  <a:srgbClr val="FFFFFF"/>
                </a:solidFill>
                <a:latin typeface="Calibri"/>
                <a:cs typeface="Calibri"/>
              </a:rPr>
              <a:t>ALCUNA  </a:t>
            </a:r>
            <a:r>
              <a:rPr sz="2000" b="1" spc="-25" dirty="0">
                <a:solidFill>
                  <a:srgbClr val="FFFFFF"/>
                </a:solidFill>
                <a:latin typeface="Calibri"/>
                <a:cs typeface="Calibri"/>
              </a:rPr>
              <a:t>RISPOSTA </a:t>
            </a:r>
            <a:r>
              <a:rPr sz="2000" b="1" dirty="0">
                <a:solidFill>
                  <a:srgbClr val="FFFFFF"/>
                </a:solidFill>
                <a:latin typeface="Calibri"/>
                <a:cs typeface="Calibri"/>
              </a:rPr>
              <a:t>O SE LA </a:t>
            </a:r>
            <a:r>
              <a:rPr sz="2000" b="1" spc="-25" dirty="0">
                <a:solidFill>
                  <a:srgbClr val="FFFFFF"/>
                </a:solidFill>
                <a:latin typeface="Calibri"/>
                <a:cs typeface="Calibri"/>
              </a:rPr>
              <a:t>RISPOSTA </a:t>
            </a:r>
            <a:r>
              <a:rPr sz="2000" b="1" dirty="0">
                <a:solidFill>
                  <a:srgbClr val="FFFFFF"/>
                </a:solidFill>
                <a:latin typeface="Calibri"/>
                <a:cs typeface="Calibri"/>
              </a:rPr>
              <a:t>È</a:t>
            </a:r>
            <a:r>
              <a:rPr sz="2000" b="1" spc="5" dirty="0">
                <a:solidFill>
                  <a:srgbClr val="FFFFFF"/>
                </a:solidFill>
                <a:latin typeface="Calibri"/>
                <a:cs typeface="Calibri"/>
              </a:rPr>
              <a:t> </a:t>
            </a:r>
            <a:r>
              <a:rPr sz="2000" b="1" spc="-45" dirty="0">
                <a:solidFill>
                  <a:srgbClr val="FFFFFF"/>
                </a:solidFill>
                <a:latin typeface="Calibri"/>
                <a:cs typeface="Calibri"/>
              </a:rPr>
              <a:t>INADEGUATA</a:t>
            </a:r>
            <a:endParaRPr sz="2000">
              <a:latin typeface="Calibri"/>
              <a:cs typeface="Calibri"/>
            </a:endParaRPr>
          </a:p>
        </p:txBody>
      </p:sp>
      <p:sp>
        <p:nvSpPr>
          <p:cNvPr id="11" name="object 11"/>
          <p:cNvSpPr/>
          <p:nvPr/>
        </p:nvSpPr>
        <p:spPr>
          <a:xfrm>
            <a:off x="1895856" y="5718047"/>
            <a:ext cx="8104632" cy="341376"/>
          </a:xfrm>
          <a:prstGeom prst="rect">
            <a:avLst/>
          </a:prstGeom>
          <a:blipFill>
            <a:blip r:embed="rId2" cstate="print"/>
            <a:stretch>
              <a:fillRect/>
            </a:stretch>
          </a:blipFill>
        </p:spPr>
        <p:txBody>
          <a:bodyPr wrap="square" lIns="0" tIns="0" rIns="0" bIns="0" rtlCol="0"/>
          <a:lstStyle/>
          <a:p>
            <a:endParaRPr/>
          </a:p>
        </p:txBody>
      </p:sp>
      <p:sp>
        <p:nvSpPr>
          <p:cNvPr id="12" name="object 12"/>
          <p:cNvSpPr txBox="1"/>
          <p:nvPr/>
        </p:nvSpPr>
        <p:spPr>
          <a:xfrm>
            <a:off x="2279650" y="5177396"/>
            <a:ext cx="7632700" cy="541815"/>
          </a:xfrm>
          <a:prstGeom prst="rect">
            <a:avLst/>
          </a:prstGeom>
          <a:solidFill>
            <a:srgbClr val="CCCCCC"/>
          </a:solidFill>
          <a:ln w="25400">
            <a:solidFill>
              <a:srgbClr val="000000"/>
            </a:solidFill>
          </a:ln>
        </p:spPr>
        <p:txBody>
          <a:bodyPr vert="horz" wrap="square" lIns="0" tIns="231775" rIns="0" bIns="0" rtlCol="0">
            <a:spAutoFit/>
          </a:bodyPr>
          <a:lstStyle/>
          <a:p>
            <a:pPr marL="635" algn="ctr">
              <a:spcBef>
                <a:spcPts val="1825"/>
              </a:spcBef>
            </a:pPr>
            <a:r>
              <a:rPr sz="2000" b="1" spc="-5" dirty="0">
                <a:latin typeface="Calibri"/>
                <a:cs typeface="Calibri"/>
              </a:rPr>
              <a:t>OBBLIGO </a:t>
            </a:r>
            <a:r>
              <a:rPr sz="2000" b="1" dirty="0">
                <a:latin typeface="Calibri"/>
                <a:cs typeface="Calibri"/>
              </a:rPr>
              <a:t>DI </a:t>
            </a:r>
            <a:r>
              <a:rPr sz="2000" b="1" spc="-10" dirty="0">
                <a:latin typeface="Calibri"/>
                <a:cs typeface="Calibri"/>
              </a:rPr>
              <a:t>SEGNALAZIONE </a:t>
            </a:r>
            <a:r>
              <a:rPr sz="2000" b="1" spc="-30" dirty="0">
                <a:latin typeface="Calibri"/>
                <a:cs typeface="Calibri"/>
              </a:rPr>
              <a:t>ALL’OCRI </a:t>
            </a:r>
            <a:r>
              <a:rPr sz="2000" b="1" spc="-10" dirty="0">
                <a:latin typeface="Calibri"/>
                <a:cs typeface="Calibri"/>
              </a:rPr>
              <a:t>ENTRO </a:t>
            </a:r>
            <a:r>
              <a:rPr sz="2000" b="1" spc="-5" dirty="0">
                <a:latin typeface="Calibri"/>
                <a:cs typeface="Calibri"/>
              </a:rPr>
              <a:t>60</a:t>
            </a:r>
            <a:r>
              <a:rPr sz="2000" b="1" spc="40" dirty="0">
                <a:latin typeface="Calibri"/>
                <a:cs typeface="Calibri"/>
              </a:rPr>
              <a:t> </a:t>
            </a:r>
            <a:r>
              <a:rPr sz="2000" b="1" dirty="0">
                <a:latin typeface="Calibri"/>
                <a:cs typeface="Calibri"/>
              </a:rPr>
              <a:t>GG</a:t>
            </a:r>
            <a:endParaRPr sz="2000">
              <a:latin typeface="Calibri"/>
              <a:cs typeface="Calibri"/>
            </a:endParaRPr>
          </a:p>
        </p:txBody>
      </p:sp>
      <p:sp>
        <p:nvSpPr>
          <p:cNvPr id="13" name="object 18"/>
          <p:cNvSpPr txBox="1">
            <a:spLocks/>
          </p:cNvSpPr>
          <p:nvPr/>
        </p:nvSpPr>
        <p:spPr>
          <a:xfrm>
            <a:off x="1524001" y="0"/>
            <a:ext cx="3962400" cy="751488"/>
          </a:xfrm>
          <a:prstGeom prst="rect">
            <a:avLst/>
          </a:prstGeom>
        </p:spPr>
        <p:txBody>
          <a:bodyPr vert="horz" wrap="square" lIns="0" tIns="12700" rIns="0" bIns="0" rtlCol="0">
            <a:spAutoFit/>
          </a:bodyPr>
          <a:lstStyle/>
          <a:p>
            <a:pPr marL="12700" algn="ctr" eaLnBrk="0" fontAlgn="base" hangingPunct="0">
              <a:spcBef>
                <a:spcPts val="100"/>
              </a:spcBef>
              <a:spcAft>
                <a:spcPct val="0"/>
              </a:spcAft>
              <a:defRPr/>
            </a:pPr>
            <a:r>
              <a:rPr lang="it-IT" sz="2400" spc="-5">
                <a:solidFill>
                  <a:srgbClr val="FFFF00"/>
                </a:solidFill>
                <a:latin typeface="+mj-lt"/>
                <a:ea typeface="+mj-ea"/>
                <a:cs typeface="+mj-cs"/>
              </a:rPr>
              <a:t>La segnalazione </a:t>
            </a:r>
            <a:r>
              <a:rPr lang="it-IT" sz="2400" spc="-15">
                <a:solidFill>
                  <a:srgbClr val="FFFF00"/>
                </a:solidFill>
                <a:latin typeface="+mj-lt"/>
                <a:ea typeface="+mj-ea"/>
                <a:cs typeface="+mj-cs"/>
              </a:rPr>
              <a:t>all’Organismo </a:t>
            </a:r>
            <a:r>
              <a:rPr lang="it-IT" sz="2400" spc="-5">
                <a:solidFill>
                  <a:srgbClr val="FFFF00"/>
                </a:solidFill>
                <a:latin typeface="+mj-lt"/>
                <a:ea typeface="+mj-ea"/>
                <a:cs typeface="+mj-cs"/>
              </a:rPr>
              <a:t>di composizione della</a:t>
            </a:r>
            <a:r>
              <a:rPr lang="it-IT" sz="2400" spc="-25">
                <a:solidFill>
                  <a:srgbClr val="FFFF00"/>
                </a:solidFill>
                <a:latin typeface="+mj-lt"/>
                <a:ea typeface="+mj-ea"/>
                <a:cs typeface="+mj-cs"/>
              </a:rPr>
              <a:t> </a:t>
            </a:r>
            <a:r>
              <a:rPr lang="it-IT" sz="2400" spc="-5">
                <a:solidFill>
                  <a:srgbClr val="FFFF00"/>
                </a:solidFill>
                <a:latin typeface="+mj-lt"/>
                <a:ea typeface="+mj-ea"/>
                <a:cs typeface="+mj-cs"/>
              </a:rPr>
              <a:t>crisi</a:t>
            </a:r>
            <a:endParaRPr lang="it-IT" sz="2400" dirty="0">
              <a:solidFill>
                <a:srgbClr val="FFFF00"/>
              </a:solidFill>
              <a:latin typeface="+mj-lt"/>
              <a:ea typeface="+mj-ea"/>
              <a:cs typeface="+mj-cs"/>
            </a:endParaRPr>
          </a:p>
        </p:txBody>
      </p:sp>
    </p:spTree>
    <p:extLst>
      <p:ext uri="{BB962C8B-B14F-4D97-AF65-F5344CB8AC3E}">
        <p14:creationId xmlns:p14="http://schemas.microsoft.com/office/powerpoint/2010/main" val="11244379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10512" y="2606040"/>
            <a:ext cx="774191" cy="600455"/>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217663" y="2706115"/>
            <a:ext cx="141605" cy="299720"/>
          </a:xfrm>
          <a:prstGeom prst="rect">
            <a:avLst/>
          </a:prstGeom>
        </p:spPr>
        <p:txBody>
          <a:bodyPr vert="horz" wrap="square" lIns="0" tIns="12700" rIns="0" bIns="0" rtlCol="0">
            <a:spAutoFit/>
          </a:bodyPr>
          <a:lstStyle/>
          <a:p>
            <a:pPr marL="12700">
              <a:spcBef>
                <a:spcPts val="100"/>
              </a:spcBef>
            </a:pPr>
            <a:r>
              <a:rPr b="1" dirty="0">
                <a:latin typeface="Calibri"/>
                <a:cs typeface="Calibri"/>
              </a:rPr>
              <a:t>1</a:t>
            </a:r>
            <a:endParaRPr>
              <a:latin typeface="Calibri"/>
              <a:cs typeface="Calibri"/>
            </a:endParaRPr>
          </a:p>
        </p:txBody>
      </p:sp>
      <p:sp>
        <p:nvSpPr>
          <p:cNvPr id="4" name="object 4"/>
          <p:cNvSpPr/>
          <p:nvPr/>
        </p:nvSpPr>
        <p:spPr>
          <a:xfrm>
            <a:off x="2212849" y="2103121"/>
            <a:ext cx="8061959" cy="1606295"/>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2360613" y="1004316"/>
            <a:ext cx="7471409" cy="1406525"/>
          </a:xfrm>
          <a:prstGeom prst="rect">
            <a:avLst/>
          </a:prstGeom>
        </p:spPr>
        <p:txBody>
          <a:bodyPr vert="horz" wrap="square" lIns="0" tIns="33655" rIns="0" bIns="0" rtlCol="0">
            <a:spAutoFit/>
          </a:bodyPr>
          <a:lstStyle/>
          <a:p>
            <a:pPr marL="1849755" marR="5080" indent="-1837689">
              <a:lnSpc>
                <a:spcPts val="3790"/>
              </a:lnSpc>
              <a:spcBef>
                <a:spcPts val="265"/>
              </a:spcBef>
            </a:pPr>
            <a:r>
              <a:rPr sz="3200" b="1" spc="-5" dirty="0">
                <a:latin typeface="Calibri"/>
                <a:cs typeface="Calibri"/>
              </a:rPr>
              <a:t>LA RICORRENZA DELL’OBBLIGO </a:t>
            </a:r>
            <a:r>
              <a:rPr sz="3200" b="1" dirty="0">
                <a:latin typeface="Calibri"/>
                <a:cs typeface="Calibri"/>
              </a:rPr>
              <a:t>– </a:t>
            </a:r>
            <a:r>
              <a:rPr sz="3200" b="1" spc="-5" dirty="0">
                <a:latin typeface="Calibri"/>
                <a:cs typeface="Calibri"/>
              </a:rPr>
              <a:t>CREDITORI  PUBBLICI</a:t>
            </a:r>
            <a:r>
              <a:rPr sz="3200" b="1" spc="-10" dirty="0">
                <a:latin typeface="Calibri"/>
                <a:cs typeface="Calibri"/>
              </a:rPr>
              <a:t> </a:t>
            </a:r>
            <a:r>
              <a:rPr sz="3200" b="1" spc="-5" dirty="0">
                <a:latin typeface="Calibri"/>
                <a:cs typeface="Calibri"/>
              </a:rPr>
              <a:t>QUALIFICATI</a:t>
            </a:r>
            <a:endParaRPr sz="3200">
              <a:latin typeface="Calibri"/>
              <a:cs typeface="Calibri"/>
            </a:endParaRPr>
          </a:p>
          <a:p>
            <a:pPr marL="577215">
              <a:spcBef>
                <a:spcPts val="725"/>
              </a:spcBef>
            </a:pPr>
            <a:r>
              <a:rPr sz="2000" b="1" dirty="0">
                <a:latin typeface="Calibri"/>
                <a:cs typeface="Calibri"/>
              </a:rPr>
              <a:t>CHI </a:t>
            </a:r>
            <a:r>
              <a:rPr sz="2000" b="1" spc="-5" dirty="0">
                <a:latin typeface="Calibri"/>
                <a:cs typeface="Calibri"/>
              </a:rPr>
              <a:t>SONO </a:t>
            </a:r>
            <a:r>
              <a:rPr sz="2000" b="1" dirty="0">
                <a:latin typeface="Calibri"/>
                <a:cs typeface="Calibri"/>
              </a:rPr>
              <a:t>GLI</a:t>
            </a:r>
            <a:r>
              <a:rPr sz="2000" b="1" spc="-10" dirty="0">
                <a:latin typeface="Calibri"/>
                <a:cs typeface="Calibri"/>
              </a:rPr>
              <a:t> </a:t>
            </a:r>
            <a:r>
              <a:rPr sz="2000" b="1" spc="-20" dirty="0">
                <a:latin typeface="Calibri"/>
                <a:cs typeface="Calibri"/>
              </a:rPr>
              <a:t>OBBLIGATI?</a:t>
            </a:r>
            <a:endParaRPr sz="2000">
              <a:latin typeface="Calibri"/>
              <a:cs typeface="Calibri"/>
            </a:endParaRPr>
          </a:p>
        </p:txBody>
      </p:sp>
      <p:sp>
        <p:nvSpPr>
          <p:cNvPr id="6" name="object 6"/>
          <p:cNvSpPr txBox="1"/>
          <p:nvPr/>
        </p:nvSpPr>
        <p:spPr>
          <a:xfrm>
            <a:off x="2925202" y="2689859"/>
            <a:ext cx="3561079" cy="939800"/>
          </a:xfrm>
          <a:prstGeom prst="rect">
            <a:avLst/>
          </a:prstGeom>
        </p:spPr>
        <p:txBody>
          <a:bodyPr vert="horz" wrap="square" lIns="0" tIns="12700" rIns="0" bIns="0" rtlCol="0">
            <a:spAutoFit/>
          </a:bodyPr>
          <a:lstStyle/>
          <a:p>
            <a:pPr marL="355600" indent="-342900">
              <a:spcBef>
                <a:spcPts val="100"/>
              </a:spcBef>
              <a:buFont typeface="Calibri"/>
              <a:buChar char="-"/>
              <a:tabLst>
                <a:tab pos="354965" algn="l"/>
                <a:tab pos="355600" algn="l"/>
              </a:tabLst>
            </a:pPr>
            <a:r>
              <a:rPr sz="2000" b="1" spc="-10" dirty="0">
                <a:latin typeface="Calibri"/>
                <a:cs typeface="Calibri"/>
              </a:rPr>
              <a:t>AGENZIA </a:t>
            </a:r>
            <a:r>
              <a:rPr sz="2000" b="1" spc="-5" dirty="0">
                <a:latin typeface="Calibri"/>
                <a:cs typeface="Calibri"/>
              </a:rPr>
              <a:t>DELLE</a:t>
            </a:r>
            <a:r>
              <a:rPr sz="2000" b="1" spc="-10" dirty="0">
                <a:latin typeface="Calibri"/>
                <a:cs typeface="Calibri"/>
              </a:rPr>
              <a:t> </a:t>
            </a:r>
            <a:r>
              <a:rPr sz="2000" b="1" spc="-25" dirty="0">
                <a:latin typeface="Calibri"/>
                <a:cs typeface="Calibri"/>
              </a:rPr>
              <a:t>ENTRATE;</a:t>
            </a:r>
            <a:endParaRPr sz="2000">
              <a:latin typeface="Calibri"/>
              <a:cs typeface="Calibri"/>
            </a:endParaRPr>
          </a:p>
          <a:p>
            <a:pPr marL="355600" indent="-342900">
              <a:buFont typeface="Calibri"/>
              <a:buChar char="-"/>
              <a:tabLst>
                <a:tab pos="354965" algn="l"/>
                <a:tab pos="355600" algn="l"/>
              </a:tabLst>
            </a:pPr>
            <a:r>
              <a:rPr sz="2000" b="1" spc="-5" dirty="0">
                <a:latin typeface="Calibri"/>
                <a:cs typeface="Calibri"/>
              </a:rPr>
              <a:t>INPS;</a:t>
            </a:r>
            <a:endParaRPr sz="2000">
              <a:latin typeface="Calibri"/>
              <a:cs typeface="Calibri"/>
            </a:endParaRPr>
          </a:p>
          <a:p>
            <a:pPr marL="355600" indent="-342900">
              <a:buFont typeface="Calibri"/>
              <a:buChar char="-"/>
              <a:tabLst>
                <a:tab pos="354965" algn="l"/>
                <a:tab pos="355600" algn="l"/>
              </a:tabLst>
            </a:pPr>
            <a:r>
              <a:rPr sz="2000" b="1" spc="-10" dirty="0">
                <a:latin typeface="Calibri"/>
                <a:cs typeface="Calibri"/>
              </a:rPr>
              <a:t>AGENZIA </a:t>
            </a:r>
            <a:r>
              <a:rPr sz="2000" b="1" spc="-5" dirty="0">
                <a:latin typeface="Calibri"/>
                <a:cs typeface="Calibri"/>
              </a:rPr>
              <a:t>DELLA</a:t>
            </a:r>
            <a:r>
              <a:rPr sz="2000" b="1" spc="-15" dirty="0">
                <a:latin typeface="Calibri"/>
                <a:cs typeface="Calibri"/>
              </a:rPr>
              <a:t> </a:t>
            </a:r>
            <a:r>
              <a:rPr sz="2000" b="1" spc="-5" dirty="0">
                <a:latin typeface="Calibri"/>
                <a:cs typeface="Calibri"/>
              </a:rPr>
              <a:t>RISCOSSIONE;</a:t>
            </a:r>
            <a:endParaRPr sz="2000">
              <a:latin typeface="Calibri"/>
              <a:cs typeface="Calibri"/>
            </a:endParaRPr>
          </a:p>
        </p:txBody>
      </p:sp>
      <p:sp>
        <p:nvSpPr>
          <p:cNvPr id="8" name="object 8"/>
          <p:cNvSpPr/>
          <p:nvPr/>
        </p:nvSpPr>
        <p:spPr>
          <a:xfrm>
            <a:off x="1810512" y="4422647"/>
            <a:ext cx="774191" cy="600456"/>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2276855" y="4011167"/>
            <a:ext cx="7997952" cy="1426464"/>
          </a:xfrm>
          <a:prstGeom prst="rect">
            <a:avLst/>
          </a:prstGeom>
          <a:blipFill>
            <a:blip r:embed="rId4" cstate="print"/>
            <a:stretch>
              <a:fillRect/>
            </a:stretch>
          </a:blipFill>
        </p:spPr>
        <p:txBody>
          <a:bodyPr wrap="square" lIns="0" tIns="0" rIns="0" bIns="0" rtlCol="0"/>
          <a:lstStyle/>
          <a:p>
            <a:endParaRPr/>
          </a:p>
        </p:txBody>
      </p:sp>
      <p:sp>
        <p:nvSpPr>
          <p:cNvPr id="10" name="object 10"/>
          <p:cNvSpPr txBox="1"/>
          <p:nvPr/>
        </p:nvSpPr>
        <p:spPr>
          <a:xfrm>
            <a:off x="2217662" y="4183606"/>
            <a:ext cx="6242685" cy="958215"/>
          </a:xfrm>
          <a:prstGeom prst="rect">
            <a:avLst/>
          </a:prstGeom>
        </p:spPr>
        <p:txBody>
          <a:bodyPr vert="horz" wrap="square" lIns="0" tIns="30480" rIns="0" bIns="0" rtlCol="0">
            <a:spAutoFit/>
          </a:bodyPr>
          <a:lstStyle/>
          <a:p>
            <a:pPr marL="720090">
              <a:spcBef>
                <a:spcPts val="240"/>
              </a:spcBef>
            </a:pPr>
            <a:r>
              <a:rPr sz="2000" b="1" dirty="0">
                <a:latin typeface="Calibri"/>
                <a:cs typeface="Calibri"/>
              </a:rPr>
              <a:t>SI </a:t>
            </a:r>
            <a:r>
              <a:rPr sz="2000" b="1" spc="-10" dirty="0">
                <a:latin typeface="Calibri"/>
                <a:cs typeface="Calibri"/>
              </a:rPr>
              <a:t>DEVONO </a:t>
            </a:r>
            <a:r>
              <a:rPr sz="2000" b="1" spc="-35" dirty="0">
                <a:latin typeface="Calibri"/>
                <a:cs typeface="Calibri"/>
              </a:rPr>
              <a:t>ATTIVARE</a:t>
            </a:r>
            <a:r>
              <a:rPr sz="2000" b="1" spc="-10" dirty="0">
                <a:latin typeface="Calibri"/>
                <a:cs typeface="Calibri"/>
              </a:rPr>
              <a:t> </a:t>
            </a:r>
            <a:r>
              <a:rPr sz="2000" b="1" spc="-5" dirty="0">
                <a:latin typeface="Calibri"/>
                <a:cs typeface="Calibri"/>
              </a:rPr>
              <a:t>SE:</a:t>
            </a:r>
            <a:endParaRPr sz="2000">
              <a:latin typeface="Calibri"/>
              <a:cs typeface="Calibri"/>
            </a:endParaRPr>
          </a:p>
          <a:p>
            <a:pPr marL="12700">
              <a:spcBef>
                <a:spcPts val="130"/>
              </a:spcBef>
            </a:pPr>
            <a:r>
              <a:rPr b="1" dirty="0">
                <a:latin typeface="Calibri"/>
                <a:cs typeface="Calibri"/>
              </a:rPr>
              <a:t>2</a:t>
            </a:r>
            <a:endParaRPr>
              <a:latin typeface="Calibri"/>
              <a:cs typeface="Calibri"/>
            </a:endParaRPr>
          </a:p>
          <a:p>
            <a:pPr marL="720090">
              <a:spcBef>
                <a:spcPts val="110"/>
              </a:spcBef>
            </a:pPr>
            <a:r>
              <a:rPr sz="2000" b="1" spc="-20" dirty="0">
                <a:latin typeface="Calibri"/>
                <a:cs typeface="Calibri"/>
              </a:rPr>
              <a:t>L’ESPOSIZIONE </a:t>
            </a:r>
            <a:r>
              <a:rPr sz="2000" b="1" spc="-10" dirty="0">
                <a:latin typeface="Calibri"/>
                <a:cs typeface="Calibri"/>
              </a:rPr>
              <a:t>DEBITORIA </a:t>
            </a:r>
            <a:r>
              <a:rPr sz="2000" b="1" dirty="0">
                <a:latin typeface="Calibri"/>
                <a:cs typeface="Calibri"/>
              </a:rPr>
              <a:t>È DI </a:t>
            </a:r>
            <a:r>
              <a:rPr sz="2000" b="1" spc="-15" dirty="0">
                <a:solidFill>
                  <a:srgbClr val="FF0000"/>
                </a:solidFill>
                <a:latin typeface="Calibri"/>
                <a:cs typeface="Calibri"/>
              </a:rPr>
              <a:t>IMPORTO</a:t>
            </a:r>
            <a:r>
              <a:rPr sz="2000" b="1" spc="15" dirty="0">
                <a:solidFill>
                  <a:srgbClr val="FF0000"/>
                </a:solidFill>
                <a:latin typeface="Calibri"/>
                <a:cs typeface="Calibri"/>
              </a:rPr>
              <a:t> </a:t>
            </a:r>
            <a:r>
              <a:rPr sz="2000" b="1" spc="-15" dirty="0">
                <a:solidFill>
                  <a:srgbClr val="FF0000"/>
                </a:solidFill>
                <a:latin typeface="Calibri"/>
                <a:cs typeface="Calibri"/>
              </a:rPr>
              <a:t>RILEVANTE</a:t>
            </a:r>
            <a:endParaRPr sz="2000">
              <a:latin typeface="Calibri"/>
              <a:cs typeface="Calibri"/>
            </a:endParaRPr>
          </a:p>
        </p:txBody>
      </p:sp>
      <p:sp>
        <p:nvSpPr>
          <p:cNvPr id="11" name="object 18"/>
          <p:cNvSpPr txBox="1">
            <a:spLocks/>
          </p:cNvSpPr>
          <p:nvPr/>
        </p:nvSpPr>
        <p:spPr>
          <a:xfrm>
            <a:off x="1524001" y="0"/>
            <a:ext cx="3962400" cy="751488"/>
          </a:xfrm>
          <a:prstGeom prst="rect">
            <a:avLst/>
          </a:prstGeom>
        </p:spPr>
        <p:txBody>
          <a:bodyPr vert="horz" wrap="square" lIns="0" tIns="12700" rIns="0" bIns="0" rtlCol="0">
            <a:spAutoFit/>
          </a:bodyPr>
          <a:lstStyle/>
          <a:p>
            <a:pPr marL="12700" algn="ctr" eaLnBrk="0" fontAlgn="base" hangingPunct="0">
              <a:spcBef>
                <a:spcPts val="100"/>
              </a:spcBef>
              <a:spcAft>
                <a:spcPct val="0"/>
              </a:spcAft>
              <a:defRPr/>
            </a:pPr>
            <a:r>
              <a:rPr lang="it-IT" sz="2400" spc="-5">
                <a:solidFill>
                  <a:srgbClr val="FFFF00"/>
                </a:solidFill>
                <a:latin typeface="+mj-lt"/>
                <a:ea typeface="+mj-ea"/>
                <a:cs typeface="+mj-cs"/>
              </a:rPr>
              <a:t>La segnalazione </a:t>
            </a:r>
            <a:r>
              <a:rPr lang="it-IT" sz="2400" spc="-15">
                <a:solidFill>
                  <a:srgbClr val="FFFF00"/>
                </a:solidFill>
                <a:latin typeface="+mj-lt"/>
                <a:ea typeface="+mj-ea"/>
                <a:cs typeface="+mj-cs"/>
              </a:rPr>
              <a:t>all’Organismo </a:t>
            </a:r>
            <a:r>
              <a:rPr lang="it-IT" sz="2400" spc="-5">
                <a:solidFill>
                  <a:srgbClr val="FFFF00"/>
                </a:solidFill>
                <a:latin typeface="+mj-lt"/>
                <a:ea typeface="+mj-ea"/>
                <a:cs typeface="+mj-cs"/>
              </a:rPr>
              <a:t>di composizione della</a:t>
            </a:r>
            <a:r>
              <a:rPr lang="it-IT" sz="2400" spc="-25">
                <a:solidFill>
                  <a:srgbClr val="FFFF00"/>
                </a:solidFill>
                <a:latin typeface="+mj-lt"/>
                <a:ea typeface="+mj-ea"/>
                <a:cs typeface="+mj-cs"/>
              </a:rPr>
              <a:t> </a:t>
            </a:r>
            <a:r>
              <a:rPr lang="it-IT" sz="2400" spc="-5">
                <a:solidFill>
                  <a:srgbClr val="FFFF00"/>
                </a:solidFill>
                <a:latin typeface="+mj-lt"/>
                <a:ea typeface="+mj-ea"/>
                <a:cs typeface="+mj-cs"/>
              </a:rPr>
              <a:t>crisi</a:t>
            </a:r>
            <a:endParaRPr lang="it-IT" sz="2400" dirty="0">
              <a:solidFill>
                <a:srgbClr val="FFFF00"/>
              </a:solidFill>
              <a:latin typeface="+mj-lt"/>
              <a:ea typeface="+mj-ea"/>
              <a:cs typeface="+mj-cs"/>
            </a:endParaRPr>
          </a:p>
        </p:txBody>
      </p:sp>
    </p:spTree>
    <p:extLst>
      <p:ext uri="{BB962C8B-B14F-4D97-AF65-F5344CB8AC3E}">
        <p14:creationId xmlns:p14="http://schemas.microsoft.com/office/powerpoint/2010/main" val="14114287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00072" y="2935223"/>
            <a:ext cx="7991856" cy="725424"/>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501581" y="2998723"/>
            <a:ext cx="7189470" cy="299720"/>
          </a:xfrm>
          <a:prstGeom prst="rect">
            <a:avLst/>
          </a:prstGeom>
        </p:spPr>
        <p:txBody>
          <a:bodyPr vert="horz" wrap="square" lIns="0" tIns="12700" rIns="0" bIns="0" rtlCol="0">
            <a:spAutoFit/>
          </a:bodyPr>
          <a:lstStyle/>
          <a:p>
            <a:pPr marL="12700">
              <a:spcBef>
                <a:spcPts val="100"/>
              </a:spcBef>
            </a:pPr>
            <a:r>
              <a:rPr b="1" i="1" spc="-5" dirty="0">
                <a:latin typeface="Calibri"/>
                <a:cs typeface="Calibri"/>
              </a:rPr>
              <a:t>DEBITI SCADUTI </a:t>
            </a:r>
            <a:r>
              <a:rPr b="1" i="1" spc="-15" dirty="0">
                <a:latin typeface="Calibri"/>
                <a:cs typeface="Calibri"/>
              </a:rPr>
              <a:t>DERIVANTI DA </a:t>
            </a:r>
            <a:r>
              <a:rPr b="1" i="1" spc="-5" dirty="0">
                <a:latin typeface="Calibri"/>
                <a:cs typeface="Calibri"/>
              </a:rPr>
              <a:t>COMUNICAZIONE LIQUIDAZIONE</a:t>
            </a:r>
            <a:r>
              <a:rPr b="1" i="1" spc="55" dirty="0">
                <a:latin typeface="Calibri"/>
                <a:cs typeface="Calibri"/>
              </a:rPr>
              <a:t> </a:t>
            </a:r>
            <a:r>
              <a:rPr b="1" i="1" spc="-5" dirty="0">
                <a:latin typeface="Calibri"/>
                <a:cs typeface="Calibri"/>
              </a:rPr>
              <a:t>PERIODICA</a:t>
            </a:r>
            <a:endParaRPr>
              <a:latin typeface="Calibri"/>
              <a:cs typeface="Calibri"/>
            </a:endParaRPr>
          </a:p>
        </p:txBody>
      </p:sp>
      <p:sp>
        <p:nvSpPr>
          <p:cNvPr id="4" name="object 4"/>
          <p:cNvSpPr/>
          <p:nvPr/>
        </p:nvSpPr>
        <p:spPr>
          <a:xfrm>
            <a:off x="5334355" y="4549627"/>
            <a:ext cx="1440180" cy="504190"/>
          </a:xfrm>
          <a:custGeom>
            <a:avLst/>
            <a:gdLst/>
            <a:ahLst/>
            <a:cxnLst/>
            <a:rect l="l" t="t" r="r" b="b"/>
            <a:pathLst>
              <a:path w="1440179" h="504189">
                <a:moveTo>
                  <a:pt x="252028" y="0"/>
                </a:moveTo>
                <a:lnTo>
                  <a:pt x="0" y="252028"/>
                </a:lnTo>
                <a:lnTo>
                  <a:pt x="252028" y="504056"/>
                </a:lnTo>
                <a:lnTo>
                  <a:pt x="252028" y="378042"/>
                </a:lnTo>
                <a:lnTo>
                  <a:pt x="1314147" y="378042"/>
                </a:lnTo>
                <a:lnTo>
                  <a:pt x="1440160" y="252028"/>
                </a:lnTo>
                <a:lnTo>
                  <a:pt x="1314146" y="126014"/>
                </a:lnTo>
                <a:lnTo>
                  <a:pt x="252028" y="126014"/>
                </a:lnTo>
                <a:lnTo>
                  <a:pt x="252028" y="0"/>
                </a:lnTo>
                <a:close/>
              </a:path>
              <a:path w="1440179" h="504189">
                <a:moveTo>
                  <a:pt x="1314147" y="378042"/>
                </a:moveTo>
                <a:lnTo>
                  <a:pt x="1188131" y="378042"/>
                </a:lnTo>
                <a:lnTo>
                  <a:pt x="1188131" y="504056"/>
                </a:lnTo>
                <a:lnTo>
                  <a:pt x="1314147" y="378042"/>
                </a:lnTo>
                <a:close/>
              </a:path>
              <a:path w="1440179" h="504189">
                <a:moveTo>
                  <a:pt x="1188131" y="0"/>
                </a:moveTo>
                <a:lnTo>
                  <a:pt x="1188131" y="126014"/>
                </a:lnTo>
                <a:lnTo>
                  <a:pt x="1314146" y="126014"/>
                </a:lnTo>
                <a:lnTo>
                  <a:pt x="1188131" y="0"/>
                </a:lnTo>
                <a:close/>
              </a:path>
            </a:pathLst>
          </a:custGeom>
          <a:solidFill>
            <a:srgbClr val="262673"/>
          </a:solidFill>
        </p:spPr>
        <p:txBody>
          <a:bodyPr wrap="square" lIns="0" tIns="0" rIns="0" bIns="0" rtlCol="0"/>
          <a:lstStyle/>
          <a:p>
            <a:endParaRPr/>
          </a:p>
        </p:txBody>
      </p:sp>
      <p:sp>
        <p:nvSpPr>
          <p:cNvPr id="5" name="object 5"/>
          <p:cNvSpPr/>
          <p:nvPr/>
        </p:nvSpPr>
        <p:spPr>
          <a:xfrm>
            <a:off x="5334355" y="4549627"/>
            <a:ext cx="1440180" cy="504190"/>
          </a:xfrm>
          <a:custGeom>
            <a:avLst/>
            <a:gdLst/>
            <a:ahLst/>
            <a:cxnLst/>
            <a:rect l="l" t="t" r="r" b="b"/>
            <a:pathLst>
              <a:path w="1440179" h="504189">
                <a:moveTo>
                  <a:pt x="0" y="252028"/>
                </a:moveTo>
                <a:lnTo>
                  <a:pt x="252028" y="0"/>
                </a:lnTo>
                <a:lnTo>
                  <a:pt x="252028" y="126014"/>
                </a:lnTo>
                <a:lnTo>
                  <a:pt x="1188132" y="126014"/>
                </a:lnTo>
                <a:lnTo>
                  <a:pt x="1188132" y="0"/>
                </a:lnTo>
                <a:lnTo>
                  <a:pt x="1440160" y="252028"/>
                </a:lnTo>
                <a:lnTo>
                  <a:pt x="1188132" y="504056"/>
                </a:lnTo>
                <a:lnTo>
                  <a:pt x="1188132" y="378042"/>
                </a:lnTo>
                <a:lnTo>
                  <a:pt x="252028" y="378042"/>
                </a:lnTo>
                <a:lnTo>
                  <a:pt x="252028" y="504056"/>
                </a:lnTo>
                <a:lnTo>
                  <a:pt x="0" y="252028"/>
                </a:lnTo>
                <a:close/>
              </a:path>
            </a:pathLst>
          </a:custGeom>
          <a:ln w="25400">
            <a:solidFill>
              <a:srgbClr val="19194D"/>
            </a:solidFill>
          </a:ln>
        </p:spPr>
        <p:txBody>
          <a:bodyPr wrap="square" lIns="0" tIns="0" rIns="0" bIns="0" rtlCol="0"/>
          <a:lstStyle/>
          <a:p>
            <a:endParaRPr/>
          </a:p>
        </p:txBody>
      </p:sp>
      <p:sp>
        <p:nvSpPr>
          <p:cNvPr id="6" name="object 6"/>
          <p:cNvSpPr/>
          <p:nvPr/>
        </p:nvSpPr>
        <p:spPr>
          <a:xfrm>
            <a:off x="1524001" y="5227320"/>
            <a:ext cx="3361943" cy="582168"/>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845298" y="3883553"/>
            <a:ext cx="3066415" cy="1836420"/>
          </a:xfrm>
          <a:custGeom>
            <a:avLst/>
            <a:gdLst/>
            <a:ahLst/>
            <a:cxnLst/>
            <a:rect l="l" t="t" r="r" b="b"/>
            <a:pathLst>
              <a:path w="3066415" h="1836420">
                <a:moveTo>
                  <a:pt x="3066138" y="0"/>
                </a:moveTo>
                <a:lnTo>
                  <a:pt x="0" y="0"/>
                </a:lnTo>
                <a:lnTo>
                  <a:pt x="0" y="1836204"/>
                </a:lnTo>
                <a:lnTo>
                  <a:pt x="2760098" y="1836204"/>
                </a:lnTo>
                <a:lnTo>
                  <a:pt x="3066138" y="1530163"/>
                </a:lnTo>
                <a:lnTo>
                  <a:pt x="3066138" y="0"/>
                </a:lnTo>
                <a:close/>
              </a:path>
            </a:pathLst>
          </a:custGeom>
          <a:solidFill>
            <a:srgbClr val="F2F2F2"/>
          </a:solidFill>
        </p:spPr>
        <p:txBody>
          <a:bodyPr wrap="square" lIns="0" tIns="0" rIns="0" bIns="0" rtlCol="0"/>
          <a:lstStyle/>
          <a:p>
            <a:endParaRPr/>
          </a:p>
        </p:txBody>
      </p:sp>
      <p:sp>
        <p:nvSpPr>
          <p:cNvPr id="8" name="object 8"/>
          <p:cNvSpPr/>
          <p:nvPr/>
        </p:nvSpPr>
        <p:spPr>
          <a:xfrm>
            <a:off x="4605395" y="5413716"/>
            <a:ext cx="306070" cy="306070"/>
          </a:xfrm>
          <a:custGeom>
            <a:avLst/>
            <a:gdLst/>
            <a:ahLst/>
            <a:cxnLst/>
            <a:rect l="l" t="t" r="r" b="b"/>
            <a:pathLst>
              <a:path w="306070" h="306070">
                <a:moveTo>
                  <a:pt x="306039" y="0"/>
                </a:moveTo>
                <a:lnTo>
                  <a:pt x="61207" y="61208"/>
                </a:lnTo>
                <a:lnTo>
                  <a:pt x="0" y="306040"/>
                </a:lnTo>
                <a:lnTo>
                  <a:pt x="306039" y="0"/>
                </a:lnTo>
                <a:close/>
              </a:path>
            </a:pathLst>
          </a:custGeom>
          <a:solidFill>
            <a:srgbClr val="C3C3C3"/>
          </a:solidFill>
        </p:spPr>
        <p:txBody>
          <a:bodyPr wrap="square" lIns="0" tIns="0" rIns="0" bIns="0" rtlCol="0"/>
          <a:lstStyle/>
          <a:p>
            <a:endParaRPr/>
          </a:p>
        </p:txBody>
      </p:sp>
      <p:sp>
        <p:nvSpPr>
          <p:cNvPr id="9" name="object 9"/>
          <p:cNvSpPr/>
          <p:nvPr/>
        </p:nvSpPr>
        <p:spPr>
          <a:xfrm>
            <a:off x="1845298" y="3883553"/>
            <a:ext cx="3066415" cy="1836420"/>
          </a:xfrm>
          <a:custGeom>
            <a:avLst/>
            <a:gdLst/>
            <a:ahLst/>
            <a:cxnLst/>
            <a:rect l="l" t="t" r="r" b="b"/>
            <a:pathLst>
              <a:path w="3066415" h="1836420">
                <a:moveTo>
                  <a:pt x="2760099" y="1836204"/>
                </a:moveTo>
                <a:lnTo>
                  <a:pt x="2821307" y="1591372"/>
                </a:lnTo>
                <a:lnTo>
                  <a:pt x="3066139" y="1530163"/>
                </a:lnTo>
                <a:lnTo>
                  <a:pt x="2760099" y="1836204"/>
                </a:lnTo>
                <a:lnTo>
                  <a:pt x="0" y="1836204"/>
                </a:lnTo>
                <a:lnTo>
                  <a:pt x="0" y="0"/>
                </a:lnTo>
                <a:lnTo>
                  <a:pt x="3066139" y="0"/>
                </a:lnTo>
                <a:lnTo>
                  <a:pt x="3066139" y="1530163"/>
                </a:lnTo>
              </a:path>
            </a:pathLst>
          </a:custGeom>
          <a:ln w="25400">
            <a:solidFill>
              <a:srgbClr val="7F7F7F"/>
            </a:solidFill>
          </a:ln>
        </p:spPr>
        <p:txBody>
          <a:bodyPr wrap="square" lIns="0" tIns="0" rIns="0" bIns="0" rtlCol="0"/>
          <a:lstStyle/>
          <a:p>
            <a:endParaRPr/>
          </a:p>
        </p:txBody>
      </p:sp>
      <p:sp>
        <p:nvSpPr>
          <p:cNvPr id="10" name="object 10"/>
          <p:cNvSpPr txBox="1"/>
          <p:nvPr/>
        </p:nvSpPr>
        <p:spPr>
          <a:xfrm>
            <a:off x="1924037" y="3903980"/>
            <a:ext cx="2908300" cy="845819"/>
          </a:xfrm>
          <a:prstGeom prst="rect">
            <a:avLst/>
          </a:prstGeom>
        </p:spPr>
        <p:txBody>
          <a:bodyPr vert="horz" wrap="square" lIns="0" tIns="13970" rIns="0" bIns="0" rtlCol="0">
            <a:spAutoFit/>
          </a:bodyPr>
          <a:lstStyle/>
          <a:p>
            <a:pPr marL="12700" marR="5080" algn="just">
              <a:lnSpc>
                <a:spcPct val="99400"/>
              </a:lnSpc>
              <a:spcBef>
                <a:spcPts val="110"/>
              </a:spcBef>
            </a:pPr>
            <a:r>
              <a:rPr b="1" spc="-10" dirty="0">
                <a:latin typeface="Calibri"/>
                <a:cs typeface="Calibri"/>
              </a:rPr>
              <a:t>MAGGIORI </a:t>
            </a:r>
            <a:r>
              <a:rPr b="1" dirty="0">
                <a:latin typeface="Calibri"/>
                <a:cs typeface="Calibri"/>
              </a:rPr>
              <a:t>O </a:t>
            </a:r>
            <a:r>
              <a:rPr b="1" spc="-10" dirty="0">
                <a:latin typeface="Calibri"/>
                <a:cs typeface="Calibri"/>
              </a:rPr>
              <a:t>UGUALI </a:t>
            </a:r>
            <a:r>
              <a:rPr b="1" spc="-5" dirty="0">
                <a:latin typeface="Calibri"/>
                <a:cs typeface="Calibri"/>
              </a:rPr>
              <a:t>AL </a:t>
            </a:r>
            <a:r>
              <a:rPr b="1" dirty="0">
                <a:latin typeface="Calibri"/>
                <a:cs typeface="Calibri"/>
              </a:rPr>
              <a:t>30%  </a:t>
            </a:r>
            <a:r>
              <a:rPr b="1" spc="-5" dirty="0">
                <a:latin typeface="Calibri"/>
                <a:cs typeface="Calibri"/>
              </a:rPr>
              <a:t>DEL </a:t>
            </a:r>
            <a:r>
              <a:rPr b="1" spc="-20" dirty="0">
                <a:latin typeface="Calibri"/>
                <a:cs typeface="Calibri"/>
              </a:rPr>
              <a:t>VOLUME  </a:t>
            </a:r>
            <a:r>
              <a:rPr b="1" spc="-45" dirty="0">
                <a:latin typeface="Calibri"/>
                <a:cs typeface="Calibri"/>
              </a:rPr>
              <a:t>D’AFFARI </a:t>
            </a:r>
            <a:r>
              <a:rPr b="1" spc="-5" dirty="0">
                <a:latin typeface="Calibri"/>
                <a:cs typeface="Calibri"/>
              </a:rPr>
              <a:t>DEL  MEDESIMO PERIODO</a:t>
            </a:r>
            <a:endParaRPr>
              <a:latin typeface="Calibri"/>
              <a:cs typeface="Calibri"/>
            </a:endParaRPr>
          </a:p>
        </p:txBody>
      </p:sp>
      <p:sp>
        <p:nvSpPr>
          <p:cNvPr id="11" name="object 11"/>
          <p:cNvSpPr/>
          <p:nvPr/>
        </p:nvSpPr>
        <p:spPr>
          <a:xfrm>
            <a:off x="6370320" y="5361432"/>
            <a:ext cx="3941064" cy="624840"/>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7197434" y="3883554"/>
            <a:ext cx="3149600" cy="2011045"/>
          </a:xfrm>
          <a:custGeom>
            <a:avLst/>
            <a:gdLst/>
            <a:ahLst/>
            <a:cxnLst/>
            <a:rect l="l" t="t" r="r" b="b"/>
            <a:pathLst>
              <a:path w="3149600" h="2011045">
                <a:moveTo>
                  <a:pt x="3149268" y="0"/>
                </a:moveTo>
                <a:lnTo>
                  <a:pt x="0" y="0"/>
                </a:lnTo>
                <a:lnTo>
                  <a:pt x="0" y="2011006"/>
                </a:lnTo>
                <a:lnTo>
                  <a:pt x="2814093" y="2011006"/>
                </a:lnTo>
                <a:lnTo>
                  <a:pt x="3149268" y="1675832"/>
                </a:lnTo>
                <a:lnTo>
                  <a:pt x="3149268" y="0"/>
                </a:lnTo>
                <a:close/>
              </a:path>
            </a:pathLst>
          </a:custGeom>
          <a:solidFill>
            <a:srgbClr val="F2F2F2"/>
          </a:solidFill>
        </p:spPr>
        <p:txBody>
          <a:bodyPr wrap="square" lIns="0" tIns="0" rIns="0" bIns="0" rtlCol="0"/>
          <a:lstStyle/>
          <a:p>
            <a:endParaRPr/>
          </a:p>
        </p:txBody>
      </p:sp>
      <p:sp>
        <p:nvSpPr>
          <p:cNvPr id="13" name="object 13"/>
          <p:cNvSpPr/>
          <p:nvPr/>
        </p:nvSpPr>
        <p:spPr>
          <a:xfrm>
            <a:off x="10011528" y="5559385"/>
            <a:ext cx="335280" cy="335280"/>
          </a:xfrm>
          <a:custGeom>
            <a:avLst/>
            <a:gdLst/>
            <a:ahLst/>
            <a:cxnLst/>
            <a:rect l="l" t="t" r="r" b="b"/>
            <a:pathLst>
              <a:path w="335279" h="335279">
                <a:moveTo>
                  <a:pt x="335174" y="0"/>
                </a:moveTo>
                <a:lnTo>
                  <a:pt x="67035" y="67035"/>
                </a:lnTo>
                <a:lnTo>
                  <a:pt x="0" y="335174"/>
                </a:lnTo>
                <a:lnTo>
                  <a:pt x="335174" y="0"/>
                </a:lnTo>
                <a:close/>
              </a:path>
            </a:pathLst>
          </a:custGeom>
          <a:solidFill>
            <a:srgbClr val="C3C3C3"/>
          </a:solidFill>
        </p:spPr>
        <p:txBody>
          <a:bodyPr wrap="square" lIns="0" tIns="0" rIns="0" bIns="0" rtlCol="0"/>
          <a:lstStyle/>
          <a:p>
            <a:endParaRPr/>
          </a:p>
        </p:txBody>
      </p:sp>
      <p:sp>
        <p:nvSpPr>
          <p:cNvPr id="14" name="object 14"/>
          <p:cNvSpPr/>
          <p:nvPr/>
        </p:nvSpPr>
        <p:spPr>
          <a:xfrm>
            <a:off x="7197434" y="3883554"/>
            <a:ext cx="3149600" cy="2011045"/>
          </a:xfrm>
          <a:custGeom>
            <a:avLst/>
            <a:gdLst/>
            <a:ahLst/>
            <a:cxnLst/>
            <a:rect l="l" t="t" r="r" b="b"/>
            <a:pathLst>
              <a:path w="3149600" h="2011045">
                <a:moveTo>
                  <a:pt x="2814093" y="2011006"/>
                </a:moveTo>
                <a:lnTo>
                  <a:pt x="2881129" y="1742867"/>
                </a:lnTo>
                <a:lnTo>
                  <a:pt x="3149268" y="1675831"/>
                </a:lnTo>
                <a:lnTo>
                  <a:pt x="2814093" y="2011006"/>
                </a:lnTo>
                <a:lnTo>
                  <a:pt x="0" y="2011006"/>
                </a:lnTo>
                <a:lnTo>
                  <a:pt x="0" y="0"/>
                </a:lnTo>
                <a:lnTo>
                  <a:pt x="3149268" y="0"/>
                </a:lnTo>
                <a:lnTo>
                  <a:pt x="3149268" y="1675831"/>
                </a:lnTo>
              </a:path>
            </a:pathLst>
          </a:custGeom>
          <a:ln w="25400">
            <a:solidFill>
              <a:srgbClr val="7F7F7F"/>
            </a:solidFill>
          </a:ln>
        </p:spPr>
        <p:txBody>
          <a:bodyPr wrap="square" lIns="0" tIns="0" rIns="0" bIns="0" rtlCol="0"/>
          <a:lstStyle/>
          <a:p>
            <a:endParaRPr/>
          </a:p>
        </p:txBody>
      </p:sp>
      <p:sp>
        <p:nvSpPr>
          <p:cNvPr id="15" name="object 15"/>
          <p:cNvSpPr txBox="1"/>
          <p:nvPr/>
        </p:nvSpPr>
        <p:spPr>
          <a:xfrm>
            <a:off x="7276174" y="3903979"/>
            <a:ext cx="2992120" cy="1936750"/>
          </a:xfrm>
          <a:prstGeom prst="rect">
            <a:avLst/>
          </a:prstGeom>
        </p:spPr>
        <p:txBody>
          <a:bodyPr vert="horz" wrap="square" lIns="0" tIns="12700" rIns="0" bIns="0" rtlCol="0">
            <a:spAutoFit/>
          </a:bodyPr>
          <a:lstStyle/>
          <a:p>
            <a:pPr marL="12700">
              <a:lnSpc>
                <a:spcPts val="2125"/>
              </a:lnSpc>
              <a:spcBef>
                <a:spcPts val="100"/>
              </a:spcBef>
            </a:pPr>
            <a:r>
              <a:rPr b="1" spc="-5" dirty="0">
                <a:latin typeface="Calibri"/>
                <a:cs typeface="Calibri"/>
              </a:rPr>
              <a:t>NON INFERIORI A:</a:t>
            </a:r>
            <a:endParaRPr>
              <a:latin typeface="Calibri"/>
              <a:cs typeface="Calibri"/>
            </a:endParaRPr>
          </a:p>
          <a:p>
            <a:pPr marL="298450" indent="-285750">
              <a:lnSpc>
                <a:spcPts val="2125"/>
              </a:lnSpc>
              <a:buFont typeface="Arial"/>
              <a:buChar char="•"/>
              <a:tabLst>
                <a:tab pos="297815" algn="l"/>
                <a:tab pos="298450" algn="l"/>
              </a:tabLst>
            </a:pPr>
            <a:r>
              <a:rPr b="1" dirty="0">
                <a:latin typeface="Calibri"/>
                <a:cs typeface="Calibri"/>
              </a:rPr>
              <a:t>25 K </a:t>
            </a:r>
            <a:r>
              <a:rPr b="1" spc="-5" dirty="0">
                <a:latin typeface="Calibri"/>
                <a:cs typeface="Calibri"/>
              </a:rPr>
              <a:t>SE </a:t>
            </a:r>
            <a:r>
              <a:rPr b="1" spc="-45" dirty="0">
                <a:latin typeface="Calibri"/>
                <a:cs typeface="Calibri"/>
              </a:rPr>
              <a:t>V.A. </a:t>
            </a:r>
            <a:r>
              <a:rPr b="1" spc="-5" dirty="0">
                <a:latin typeface="Calibri"/>
                <a:cs typeface="Calibri"/>
              </a:rPr>
              <a:t>IN DICH.</a:t>
            </a:r>
            <a:r>
              <a:rPr b="1" spc="275" dirty="0">
                <a:latin typeface="Calibri"/>
                <a:cs typeface="Calibri"/>
              </a:rPr>
              <a:t> </a:t>
            </a:r>
            <a:r>
              <a:rPr b="1" spc="-5" dirty="0">
                <a:latin typeface="Calibri"/>
                <a:cs typeface="Calibri"/>
              </a:rPr>
              <a:t>ANNO</a:t>
            </a:r>
            <a:endParaRPr>
              <a:latin typeface="Calibri"/>
              <a:cs typeface="Calibri"/>
            </a:endParaRPr>
          </a:p>
          <a:p>
            <a:pPr marL="298450">
              <a:spcBef>
                <a:spcPts val="45"/>
              </a:spcBef>
            </a:pPr>
            <a:r>
              <a:rPr b="1" spc="-10" dirty="0">
                <a:latin typeface="Calibri"/>
                <a:cs typeface="Calibri"/>
              </a:rPr>
              <a:t>PREC. </a:t>
            </a:r>
            <a:r>
              <a:rPr b="1" spc="-5" dirty="0">
                <a:latin typeface="Calibri"/>
                <a:cs typeface="Calibri"/>
              </a:rPr>
              <a:t>È&lt;=</a:t>
            </a:r>
            <a:r>
              <a:rPr b="1" dirty="0">
                <a:latin typeface="Calibri"/>
                <a:cs typeface="Calibri"/>
              </a:rPr>
              <a:t> </a:t>
            </a:r>
            <a:r>
              <a:rPr b="1" spc="-5" dirty="0">
                <a:latin typeface="Calibri"/>
                <a:cs typeface="Calibri"/>
              </a:rPr>
              <a:t>2.000.000;</a:t>
            </a:r>
            <a:endParaRPr>
              <a:latin typeface="Calibri"/>
              <a:cs typeface="Calibri"/>
            </a:endParaRPr>
          </a:p>
          <a:p>
            <a:pPr marL="298450" marR="5080" indent="-285750">
              <a:lnSpc>
                <a:spcPts val="2090"/>
              </a:lnSpc>
              <a:spcBef>
                <a:spcPts val="180"/>
              </a:spcBef>
              <a:buFont typeface="Arial"/>
              <a:buChar char="•"/>
              <a:tabLst>
                <a:tab pos="297815" algn="l"/>
                <a:tab pos="298450" algn="l"/>
              </a:tabLst>
            </a:pPr>
            <a:r>
              <a:rPr b="1" dirty="0">
                <a:latin typeface="Calibri"/>
                <a:cs typeface="Calibri"/>
              </a:rPr>
              <a:t>50K </a:t>
            </a:r>
            <a:r>
              <a:rPr b="1" spc="-5" dirty="0">
                <a:latin typeface="Calibri"/>
                <a:cs typeface="Calibri"/>
              </a:rPr>
              <a:t>SE </a:t>
            </a:r>
            <a:r>
              <a:rPr b="1" spc="-45" dirty="0">
                <a:latin typeface="Calibri"/>
                <a:cs typeface="Calibri"/>
              </a:rPr>
              <a:t>V.A. </a:t>
            </a:r>
            <a:r>
              <a:rPr b="1" spc="-5" dirty="0">
                <a:latin typeface="Calibri"/>
                <a:cs typeface="Calibri"/>
              </a:rPr>
              <a:t>IN DICH. ANNO  </a:t>
            </a:r>
            <a:r>
              <a:rPr b="1" spc="-10" dirty="0">
                <a:latin typeface="Calibri"/>
                <a:cs typeface="Calibri"/>
              </a:rPr>
              <a:t>PREC. </a:t>
            </a:r>
            <a:r>
              <a:rPr b="1" dirty="0">
                <a:latin typeface="Calibri"/>
                <a:cs typeface="Calibri"/>
              </a:rPr>
              <a:t>&lt;= </a:t>
            </a:r>
            <a:r>
              <a:rPr b="1" spc="-5" dirty="0">
                <a:latin typeface="Calibri"/>
                <a:cs typeface="Calibri"/>
              </a:rPr>
              <a:t>10.000.000</a:t>
            </a:r>
            <a:endParaRPr>
              <a:latin typeface="Calibri"/>
              <a:cs typeface="Calibri"/>
            </a:endParaRPr>
          </a:p>
          <a:p>
            <a:pPr marL="298450" marR="5080" indent="-285750">
              <a:lnSpc>
                <a:spcPts val="2090"/>
              </a:lnSpc>
              <a:spcBef>
                <a:spcPts val="114"/>
              </a:spcBef>
              <a:buFont typeface="Arial"/>
              <a:buChar char="•"/>
              <a:tabLst>
                <a:tab pos="297815" algn="l"/>
                <a:tab pos="298450" algn="l"/>
              </a:tabLst>
            </a:pPr>
            <a:r>
              <a:rPr b="1" dirty="0">
                <a:latin typeface="Calibri"/>
                <a:cs typeface="Calibri"/>
              </a:rPr>
              <a:t>100K </a:t>
            </a:r>
            <a:r>
              <a:rPr b="1" spc="-5" dirty="0">
                <a:latin typeface="Calibri"/>
                <a:cs typeface="Calibri"/>
              </a:rPr>
              <a:t>SE </a:t>
            </a:r>
            <a:r>
              <a:rPr b="1" spc="-45" dirty="0">
                <a:latin typeface="Calibri"/>
                <a:cs typeface="Calibri"/>
              </a:rPr>
              <a:t>V.A. </a:t>
            </a:r>
            <a:r>
              <a:rPr b="1" spc="-5" dirty="0">
                <a:latin typeface="Calibri"/>
                <a:cs typeface="Calibri"/>
              </a:rPr>
              <a:t>IN DICH. ANNO  </a:t>
            </a:r>
            <a:r>
              <a:rPr b="1" spc="-10" dirty="0">
                <a:latin typeface="Calibri"/>
                <a:cs typeface="Calibri"/>
              </a:rPr>
              <a:t>PREC</a:t>
            </a:r>
            <a:r>
              <a:rPr b="1" spc="-5" dirty="0">
                <a:latin typeface="Calibri"/>
                <a:cs typeface="Calibri"/>
              </a:rPr>
              <a:t> &gt;10.000.000</a:t>
            </a:r>
            <a:endParaRPr>
              <a:latin typeface="Calibri"/>
              <a:cs typeface="Calibri"/>
            </a:endParaRPr>
          </a:p>
        </p:txBody>
      </p:sp>
      <p:sp>
        <p:nvSpPr>
          <p:cNvPr id="17" name="object 17"/>
          <p:cNvSpPr/>
          <p:nvPr/>
        </p:nvSpPr>
        <p:spPr>
          <a:xfrm>
            <a:off x="3243284" y="3652114"/>
            <a:ext cx="270510" cy="216535"/>
          </a:xfrm>
          <a:custGeom>
            <a:avLst/>
            <a:gdLst/>
            <a:ahLst/>
            <a:cxnLst/>
            <a:rect l="l" t="t" r="r" b="b"/>
            <a:pathLst>
              <a:path w="270510" h="216535">
                <a:moveTo>
                  <a:pt x="270164" y="108010"/>
                </a:moveTo>
                <a:lnTo>
                  <a:pt x="0" y="108010"/>
                </a:lnTo>
                <a:lnTo>
                  <a:pt x="135082" y="216023"/>
                </a:lnTo>
                <a:lnTo>
                  <a:pt x="270164" y="108010"/>
                </a:lnTo>
                <a:close/>
              </a:path>
              <a:path w="270510" h="216535">
                <a:moveTo>
                  <a:pt x="202623" y="0"/>
                </a:moveTo>
                <a:lnTo>
                  <a:pt x="67541" y="0"/>
                </a:lnTo>
                <a:lnTo>
                  <a:pt x="67541" y="108010"/>
                </a:lnTo>
                <a:lnTo>
                  <a:pt x="202623" y="108010"/>
                </a:lnTo>
                <a:lnTo>
                  <a:pt x="202623" y="0"/>
                </a:lnTo>
                <a:close/>
              </a:path>
            </a:pathLst>
          </a:custGeom>
          <a:solidFill>
            <a:srgbClr val="333399"/>
          </a:solidFill>
        </p:spPr>
        <p:txBody>
          <a:bodyPr wrap="square" lIns="0" tIns="0" rIns="0" bIns="0" rtlCol="0"/>
          <a:lstStyle/>
          <a:p>
            <a:endParaRPr/>
          </a:p>
        </p:txBody>
      </p:sp>
      <p:sp>
        <p:nvSpPr>
          <p:cNvPr id="18" name="object 18"/>
          <p:cNvSpPr/>
          <p:nvPr/>
        </p:nvSpPr>
        <p:spPr>
          <a:xfrm>
            <a:off x="3243284" y="3652114"/>
            <a:ext cx="270510" cy="216535"/>
          </a:xfrm>
          <a:custGeom>
            <a:avLst/>
            <a:gdLst/>
            <a:ahLst/>
            <a:cxnLst/>
            <a:rect l="l" t="t" r="r" b="b"/>
            <a:pathLst>
              <a:path w="270510" h="216535">
                <a:moveTo>
                  <a:pt x="0" y="108012"/>
                </a:moveTo>
                <a:lnTo>
                  <a:pt x="67541" y="108012"/>
                </a:lnTo>
                <a:lnTo>
                  <a:pt x="67541" y="0"/>
                </a:lnTo>
                <a:lnTo>
                  <a:pt x="202623" y="0"/>
                </a:lnTo>
                <a:lnTo>
                  <a:pt x="202623" y="108012"/>
                </a:lnTo>
                <a:lnTo>
                  <a:pt x="270164" y="108012"/>
                </a:lnTo>
                <a:lnTo>
                  <a:pt x="135082" y="216024"/>
                </a:lnTo>
                <a:lnTo>
                  <a:pt x="0" y="108012"/>
                </a:lnTo>
                <a:close/>
              </a:path>
            </a:pathLst>
          </a:custGeom>
          <a:ln w="25400">
            <a:solidFill>
              <a:srgbClr val="262673"/>
            </a:solidFill>
          </a:ln>
        </p:spPr>
        <p:txBody>
          <a:bodyPr wrap="square" lIns="0" tIns="0" rIns="0" bIns="0" rtlCol="0"/>
          <a:lstStyle/>
          <a:p>
            <a:endParaRPr/>
          </a:p>
        </p:txBody>
      </p:sp>
      <p:sp>
        <p:nvSpPr>
          <p:cNvPr id="19" name="object 19"/>
          <p:cNvSpPr/>
          <p:nvPr/>
        </p:nvSpPr>
        <p:spPr>
          <a:xfrm>
            <a:off x="8636986" y="3652114"/>
            <a:ext cx="270510" cy="216535"/>
          </a:xfrm>
          <a:custGeom>
            <a:avLst/>
            <a:gdLst/>
            <a:ahLst/>
            <a:cxnLst/>
            <a:rect l="l" t="t" r="r" b="b"/>
            <a:pathLst>
              <a:path w="270509" h="216535">
                <a:moveTo>
                  <a:pt x="270164" y="108010"/>
                </a:moveTo>
                <a:lnTo>
                  <a:pt x="0" y="108010"/>
                </a:lnTo>
                <a:lnTo>
                  <a:pt x="135082" y="216023"/>
                </a:lnTo>
                <a:lnTo>
                  <a:pt x="270164" y="108010"/>
                </a:lnTo>
                <a:close/>
              </a:path>
              <a:path w="270509" h="216535">
                <a:moveTo>
                  <a:pt x="202623" y="0"/>
                </a:moveTo>
                <a:lnTo>
                  <a:pt x="67541" y="0"/>
                </a:lnTo>
                <a:lnTo>
                  <a:pt x="67541" y="108010"/>
                </a:lnTo>
                <a:lnTo>
                  <a:pt x="202623" y="108010"/>
                </a:lnTo>
                <a:lnTo>
                  <a:pt x="202623" y="0"/>
                </a:lnTo>
                <a:close/>
              </a:path>
            </a:pathLst>
          </a:custGeom>
          <a:solidFill>
            <a:srgbClr val="333399"/>
          </a:solidFill>
        </p:spPr>
        <p:txBody>
          <a:bodyPr wrap="square" lIns="0" tIns="0" rIns="0" bIns="0" rtlCol="0"/>
          <a:lstStyle/>
          <a:p>
            <a:endParaRPr/>
          </a:p>
        </p:txBody>
      </p:sp>
      <p:sp>
        <p:nvSpPr>
          <p:cNvPr id="20" name="object 20"/>
          <p:cNvSpPr/>
          <p:nvPr/>
        </p:nvSpPr>
        <p:spPr>
          <a:xfrm>
            <a:off x="8636986" y="3652114"/>
            <a:ext cx="270510" cy="216535"/>
          </a:xfrm>
          <a:custGeom>
            <a:avLst/>
            <a:gdLst/>
            <a:ahLst/>
            <a:cxnLst/>
            <a:rect l="l" t="t" r="r" b="b"/>
            <a:pathLst>
              <a:path w="270509" h="216535">
                <a:moveTo>
                  <a:pt x="0" y="108012"/>
                </a:moveTo>
                <a:lnTo>
                  <a:pt x="67541" y="108012"/>
                </a:lnTo>
                <a:lnTo>
                  <a:pt x="67541" y="0"/>
                </a:lnTo>
                <a:lnTo>
                  <a:pt x="202623" y="0"/>
                </a:lnTo>
                <a:lnTo>
                  <a:pt x="202623" y="108012"/>
                </a:lnTo>
                <a:lnTo>
                  <a:pt x="270164" y="108012"/>
                </a:lnTo>
                <a:lnTo>
                  <a:pt x="135082" y="216024"/>
                </a:lnTo>
                <a:lnTo>
                  <a:pt x="0" y="108012"/>
                </a:lnTo>
                <a:close/>
              </a:path>
            </a:pathLst>
          </a:custGeom>
          <a:ln w="25400">
            <a:solidFill>
              <a:srgbClr val="262673"/>
            </a:solidFill>
          </a:ln>
        </p:spPr>
        <p:txBody>
          <a:bodyPr wrap="square" lIns="0" tIns="0" rIns="0" bIns="0" rtlCol="0"/>
          <a:lstStyle/>
          <a:p>
            <a:endParaRPr/>
          </a:p>
        </p:txBody>
      </p:sp>
      <p:sp>
        <p:nvSpPr>
          <p:cNvPr id="21" name="object 21"/>
          <p:cNvSpPr/>
          <p:nvPr/>
        </p:nvSpPr>
        <p:spPr>
          <a:xfrm>
            <a:off x="1816608" y="2657856"/>
            <a:ext cx="8052816" cy="393191"/>
          </a:xfrm>
          <a:prstGeom prst="rect">
            <a:avLst/>
          </a:prstGeom>
          <a:blipFill>
            <a:blip r:embed="rId5" cstate="print"/>
            <a:stretch>
              <a:fillRect/>
            </a:stretch>
          </a:blipFill>
        </p:spPr>
        <p:txBody>
          <a:bodyPr wrap="square" lIns="0" tIns="0" rIns="0" bIns="0" rtlCol="0"/>
          <a:lstStyle/>
          <a:p>
            <a:endParaRPr/>
          </a:p>
        </p:txBody>
      </p:sp>
      <p:sp>
        <p:nvSpPr>
          <p:cNvPr id="22" name="object 22"/>
          <p:cNvSpPr/>
          <p:nvPr/>
        </p:nvSpPr>
        <p:spPr>
          <a:xfrm>
            <a:off x="2279650" y="1951791"/>
            <a:ext cx="7632700" cy="1008380"/>
          </a:xfrm>
          <a:custGeom>
            <a:avLst/>
            <a:gdLst/>
            <a:ahLst/>
            <a:cxnLst/>
            <a:rect l="l" t="t" r="r" b="b"/>
            <a:pathLst>
              <a:path w="7632700" h="1008380">
                <a:moveTo>
                  <a:pt x="4068368" y="756051"/>
                </a:moveTo>
                <a:lnTo>
                  <a:pt x="3564338" y="756051"/>
                </a:lnTo>
                <a:lnTo>
                  <a:pt x="3816350" y="1008062"/>
                </a:lnTo>
                <a:lnTo>
                  <a:pt x="4068368" y="756051"/>
                </a:lnTo>
                <a:close/>
              </a:path>
              <a:path w="7632700" h="1008380">
                <a:moveTo>
                  <a:pt x="3942359" y="655007"/>
                </a:moveTo>
                <a:lnTo>
                  <a:pt x="3690340" y="655007"/>
                </a:lnTo>
                <a:lnTo>
                  <a:pt x="3690340" y="756051"/>
                </a:lnTo>
                <a:lnTo>
                  <a:pt x="3942359" y="756051"/>
                </a:lnTo>
                <a:lnTo>
                  <a:pt x="3942359" y="655007"/>
                </a:lnTo>
                <a:close/>
              </a:path>
              <a:path w="7632700" h="1008380">
                <a:moveTo>
                  <a:pt x="7632700" y="0"/>
                </a:moveTo>
                <a:lnTo>
                  <a:pt x="0" y="0"/>
                </a:lnTo>
                <a:lnTo>
                  <a:pt x="0" y="655007"/>
                </a:lnTo>
                <a:lnTo>
                  <a:pt x="7632700" y="655007"/>
                </a:lnTo>
                <a:lnTo>
                  <a:pt x="7632700" y="0"/>
                </a:lnTo>
                <a:close/>
              </a:path>
            </a:pathLst>
          </a:custGeom>
          <a:solidFill>
            <a:srgbClr val="19194D">
              <a:alpha val="41178"/>
            </a:srgbClr>
          </a:solidFill>
        </p:spPr>
        <p:txBody>
          <a:bodyPr wrap="square" lIns="0" tIns="0" rIns="0" bIns="0" rtlCol="0"/>
          <a:lstStyle/>
          <a:p>
            <a:endParaRPr/>
          </a:p>
        </p:txBody>
      </p:sp>
      <p:sp>
        <p:nvSpPr>
          <p:cNvPr id="23" name="object 23"/>
          <p:cNvSpPr/>
          <p:nvPr/>
        </p:nvSpPr>
        <p:spPr>
          <a:xfrm>
            <a:off x="2279650" y="1951791"/>
            <a:ext cx="7632700" cy="1008380"/>
          </a:xfrm>
          <a:custGeom>
            <a:avLst/>
            <a:gdLst/>
            <a:ahLst/>
            <a:cxnLst/>
            <a:rect l="l" t="t" r="r" b="b"/>
            <a:pathLst>
              <a:path w="7632700" h="1008380">
                <a:moveTo>
                  <a:pt x="0" y="0"/>
                </a:moveTo>
                <a:lnTo>
                  <a:pt x="7632700" y="0"/>
                </a:lnTo>
                <a:lnTo>
                  <a:pt x="7632700" y="655008"/>
                </a:lnTo>
                <a:lnTo>
                  <a:pt x="3942360" y="655008"/>
                </a:lnTo>
                <a:lnTo>
                  <a:pt x="3942360" y="756051"/>
                </a:lnTo>
                <a:lnTo>
                  <a:pt x="4068369" y="756051"/>
                </a:lnTo>
                <a:lnTo>
                  <a:pt x="3816350" y="1008063"/>
                </a:lnTo>
                <a:lnTo>
                  <a:pt x="3564339" y="756051"/>
                </a:lnTo>
                <a:lnTo>
                  <a:pt x="3690340" y="756051"/>
                </a:lnTo>
                <a:lnTo>
                  <a:pt x="3690340" y="655008"/>
                </a:lnTo>
                <a:lnTo>
                  <a:pt x="0" y="655008"/>
                </a:lnTo>
                <a:lnTo>
                  <a:pt x="0" y="0"/>
                </a:lnTo>
                <a:close/>
              </a:path>
            </a:pathLst>
          </a:custGeom>
          <a:ln w="25400">
            <a:solidFill>
              <a:srgbClr val="19194D"/>
            </a:solidFill>
          </a:ln>
        </p:spPr>
        <p:txBody>
          <a:bodyPr wrap="square" lIns="0" tIns="0" rIns="0" bIns="0" rtlCol="0"/>
          <a:lstStyle/>
          <a:p>
            <a:endParaRPr/>
          </a:p>
        </p:txBody>
      </p:sp>
      <p:sp>
        <p:nvSpPr>
          <p:cNvPr id="24" name="object 24"/>
          <p:cNvSpPr txBox="1"/>
          <p:nvPr/>
        </p:nvSpPr>
        <p:spPr>
          <a:xfrm>
            <a:off x="2589399" y="946404"/>
            <a:ext cx="7411084" cy="1501775"/>
          </a:xfrm>
          <a:prstGeom prst="rect">
            <a:avLst/>
          </a:prstGeom>
        </p:spPr>
        <p:txBody>
          <a:bodyPr vert="horz" wrap="square" lIns="0" tIns="33655" rIns="0" bIns="0" rtlCol="0">
            <a:spAutoFit/>
          </a:bodyPr>
          <a:lstStyle/>
          <a:p>
            <a:pPr marL="1841500" marR="5080" indent="-1829435">
              <a:lnSpc>
                <a:spcPts val="3790"/>
              </a:lnSpc>
              <a:spcBef>
                <a:spcPts val="265"/>
              </a:spcBef>
            </a:pPr>
            <a:r>
              <a:rPr sz="3200" b="1" spc="-5" dirty="0">
                <a:latin typeface="Calibri"/>
                <a:cs typeface="Calibri"/>
              </a:rPr>
              <a:t>LA </a:t>
            </a:r>
            <a:r>
              <a:rPr sz="3200" b="1" spc="-10" dirty="0">
                <a:latin typeface="Calibri"/>
                <a:cs typeface="Calibri"/>
              </a:rPr>
              <a:t>RICORRENZA </a:t>
            </a:r>
            <a:r>
              <a:rPr sz="3200" b="1" spc="-35" dirty="0">
                <a:latin typeface="Calibri"/>
                <a:cs typeface="Calibri"/>
              </a:rPr>
              <a:t>DELL’OBBLIGO </a:t>
            </a:r>
            <a:r>
              <a:rPr sz="3200" b="1" dirty="0">
                <a:latin typeface="Calibri"/>
                <a:cs typeface="Calibri"/>
              </a:rPr>
              <a:t>– </a:t>
            </a:r>
            <a:r>
              <a:rPr sz="3200" b="1" spc="-15" dirty="0">
                <a:latin typeface="Calibri"/>
                <a:cs typeface="Calibri"/>
              </a:rPr>
              <a:t>CREDITORI  </a:t>
            </a:r>
            <a:r>
              <a:rPr sz="3200" b="1" spc="-5" dirty="0">
                <a:latin typeface="Calibri"/>
                <a:cs typeface="Calibri"/>
              </a:rPr>
              <a:t>PUBBLICI</a:t>
            </a:r>
            <a:r>
              <a:rPr sz="3200" b="1" spc="-10" dirty="0">
                <a:latin typeface="Calibri"/>
                <a:cs typeface="Calibri"/>
              </a:rPr>
              <a:t> </a:t>
            </a:r>
            <a:r>
              <a:rPr sz="3200" b="1" spc="-35" dirty="0">
                <a:latin typeface="Calibri"/>
                <a:cs typeface="Calibri"/>
              </a:rPr>
              <a:t>QUALIFICATI</a:t>
            </a:r>
            <a:endParaRPr sz="3200">
              <a:latin typeface="Calibri"/>
              <a:cs typeface="Calibri"/>
            </a:endParaRPr>
          </a:p>
          <a:p>
            <a:pPr marL="179070">
              <a:spcBef>
                <a:spcPts val="994"/>
              </a:spcBef>
            </a:pPr>
            <a:r>
              <a:rPr sz="2400" b="1" spc="-15" dirty="0">
                <a:solidFill>
                  <a:srgbClr val="FFFFFF"/>
                </a:solidFill>
                <a:latin typeface="Calibri"/>
                <a:cs typeface="Calibri"/>
              </a:rPr>
              <a:t>IMPORTO </a:t>
            </a:r>
            <a:r>
              <a:rPr sz="2400" b="1" spc="-20" dirty="0">
                <a:solidFill>
                  <a:srgbClr val="FFFFFF"/>
                </a:solidFill>
                <a:latin typeface="Calibri"/>
                <a:cs typeface="Calibri"/>
              </a:rPr>
              <a:t>RILEVANTE </a:t>
            </a:r>
            <a:r>
              <a:rPr sz="2400" b="1" dirty="0">
                <a:solidFill>
                  <a:srgbClr val="FFFFFF"/>
                </a:solidFill>
                <a:latin typeface="Calibri"/>
                <a:cs typeface="Calibri"/>
              </a:rPr>
              <a:t>– </a:t>
            </a:r>
            <a:r>
              <a:rPr sz="2400" b="1" spc="-5" dirty="0">
                <a:solidFill>
                  <a:srgbClr val="FFFFFF"/>
                </a:solidFill>
                <a:latin typeface="Calibri"/>
                <a:cs typeface="Calibri"/>
              </a:rPr>
              <a:t>AdE </a:t>
            </a:r>
            <a:r>
              <a:rPr sz="2400" b="1" spc="-50" dirty="0">
                <a:solidFill>
                  <a:srgbClr val="FFFFFF"/>
                </a:solidFill>
                <a:latin typeface="Calibri"/>
                <a:cs typeface="Calibri"/>
              </a:rPr>
              <a:t>(ART. </a:t>
            </a:r>
            <a:r>
              <a:rPr sz="2400" b="1" spc="-5" dirty="0">
                <a:solidFill>
                  <a:srgbClr val="FFFFFF"/>
                </a:solidFill>
                <a:latin typeface="Calibri"/>
                <a:cs typeface="Calibri"/>
              </a:rPr>
              <a:t>15 </a:t>
            </a:r>
            <a:r>
              <a:rPr sz="2400" b="1" spc="-15" dirty="0">
                <a:solidFill>
                  <a:srgbClr val="FFFFFF"/>
                </a:solidFill>
                <a:latin typeface="Calibri"/>
                <a:cs typeface="Calibri"/>
              </a:rPr>
              <a:t>2.C. </a:t>
            </a:r>
            <a:r>
              <a:rPr sz="2400" b="1" dirty="0">
                <a:solidFill>
                  <a:srgbClr val="FFFFFF"/>
                </a:solidFill>
                <a:latin typeface="Calibri"/>
                <a:cs typeface="Calibri"/>
              </a:rPr>
              <a:t>CCII </a:t>
            </a:r>
            <a:r>
              <a:rPr sz="2400" b="1" spc="-10" dirty="0">
                <a:solidFill>
                  <a:srgbClr val="FFFFFF"/>
                </a:solidFill>
                <a:latin typeface="Calibri"/>
                <a:cs typeface="Calibri"/>
              </a:rPr>
              <a:t>lett.</a:t>
            </a:r>
            <a:r>
              <a:rPr sz="2400" b="1" spc="25" dirty="0">
                <a:solidFill>
                  <a:srgbClr val="FFFFFF"/>
                </a:solidFill>
                <a:latin typeface="Calibri"/>
                <a:cs typeface="Calibri"/>
              </a:rPr>
              <a:t> </a:t>
            </a:r>
            <a:r>
              <a:rPr sz="2400" b="1" dirty="0">
                <a:solidFill>
                  <a:srgbClr val="FFFFFF"/>
                </a:solidFill>
                <a:latin typeface="Calibri"/>
                <a:cs typeface="Calibri"/>
              </a:rPr>
              <a:t>a))</a:t>
            </a:r>
            <a:endParaRPr sz="2400">
              <a:latin typeface="Calibri"/>
              <a:cs typeface="Calibri"/>
            </a:endParaRPr>
          </a:p>
        </p:txBody>
      </p:sp>
      <p:sp>
        <p:nvSpPr>
          <p:cNvPr id="25" name="object 25"/>
          <p:cNvSpPr txBox="1"/>
          <p:nvPr/>
        </p:nvSpPr>
        <p:spPr>
          <a:xfrm>
            <a:off x="6030624" y="4638547"/>
            <a:ext cx="137160" cy="299720"/>
          </a:xfrm>
          <a:prstGeom prst="rect">
            <a:avLst/>
          </a:prstGeom>
        </p:spPr>
        <p:txBody>
          <a:bodyPr vert="horz" wrap="square" lIns="0" tIns="12700" rIns="0" bIns="0" rtlCol="0">
            <a:spAutoFit/>
          </a:bodyPr>
          <a:lstStyle/>
          <a:p>
            <a:pPr marL="12700">
              <a:spcBef>
                <a:spcPts val="100"/>
              </a:spcBef>
            </a:pPr>
            <a:r>
              <a:rPr b="1" dirty="0">
                <a:solidFill>
                  <a:srgbClr val="FFFFFF"/>
                </a:solidFill>
                <a:latin typeface="Calibri"/>
                <a:cs typeface="Calibri"/>
              </a:rPr>
              <a:t>E</a:t>
            </a:r>
            <a:endParaRPr>
              <a:latin typeface="Calibri"/>
              <a:cs typeface="Calibri"/>
            </a:endParaRPr>
          </a:p>
        </p:txBody>
      </p:sp>
      <p:sp>
        <p:nvSpPr>
          <p:cNvPr id="26" name="object 18"/>
          <p:cNvSpPr txBox="1">
            <a:spLocks/>
          </p:cNvSpPr>
          <p:nvPr/>
        </p:nvSpPr>
        <p:spPr>
          <a:xfrm>
            <a:off x="1524001" y="0"/>
            <a:ext cx="3962400" cy="751488"/>
          </a:xfrm>
          <a:prstGeom prst="rect">
            <a:avLst/>
          </a:prstGeom>
        </p:spPr>
        <p:txBody>
          <a:bodyPr vert="horz" wrap="square" lIns="0" tIns="12700" rIns="0" bIns="0" rtlCol="0">
            <a:spAutoFit/>
          </a:bodyPr>
          <a:lstStyle/>
          <a:p>
            <a:pPr marL="12700" algn="ctr" eaLnBrk="0" fontAlgn="base" hangingPunct="0">
              <a:spcBef>
                <a:spcPts val="100"/>
              </a:spcBef>
              <a:spcAft>
                <a:spcPct val="0"/>
              </a:spcAft>
              <a:defRPr/>
            </a:pPr>
            <a:r>
              <a:rPr lang="it-IT" sz="2400" spc="-5">
                <a:solidFill>
                  <a:srgbClr val="FFFF00"/>
                </a:solidFill>
                <a:latin typeface="+mj-lt"/>
                <a:ea typeface="+mj-ea"/>
                <a:cs typeface="+mj-cs"/>
              </a:rPr>
              <a:t>La segnalazione </a:t>
            </a:r>
            <a:r>
              <a:rPr lang="it-IT" sz="2400" spc="-15">
                <a:solidFill>
                  <a:srgbClr val="FFFF00"/>
                </a:solidFill>
                <a:latin typeface="+mj-lt"/>
                <a:ea typeface="+mj-ea"/>
                <a:cs typeface="+mj-cs"/>
              </a:rPr>
              <a:t>all’Organismo </a:t>
            </a:r>
            <a:r>
              <a:rPr lang="it-IT" sz="2400" spc="-5">
                <a:solidFill>
                  <a:srgbClr val="FFFF00"/>
                </a:solidFill>
                <a:latin typeface="+mj-lt"/>
                <a:ea typeface="+mj-ea"/>
                <a:cs typeface="+mj-cs"/>
              </a:rPr>
              <a:t>di composizione della</a:t>
            </a:r>
            <a:r>
              <a:rPr lang="it-IT" sz="2400" spc="-25">
                <a:solidFill>
                  <a:srgbClr val="FFFF00"/>
                </a:solidFill>
                <a:latin typeface="+mj-lt"/>
                <a:ea typeface="+mj-ea"/>
                <a:cs typeface="+mj-cs"/>
              </a:rPr>
              <a:t> </a:t>
            </a:r>
            <a:r>
              <a:rPr lang="it-IT" sz="2400" spc="-5">
                <a:solidFill>
                  <a:srgbClr val="FFFF00"/>
                </a:solidFill>
                <a:latin typeface="+mj-lt"/>
                <a:ea typeface="+mj-ea"/>
                <a:cs typeface="+mj-cs"/>
              </a:rPr>
              <a:t>crisi</a:t>
            </a:r>
            <a:endParaRPr lang="it-IT" sz="2400" dirty="0">
              <a:solidFill>
                <a:srgbClr val="FFFF00"/>
              </a:solidFill>
              <a:latin typeface="+mj-lt"/>
              <a:ea typeface="+mj-ea"/>
              <a:cs typeface="+mj-cs"/>
            </a:endParaRPr>
          </a:p>
        </p:txBody>
      </p:sp>
    </p:spTree>
    <p:extLst>
      <p:ext uri="{BB962C8B-B14F-4D97-AF65-F5344CB8AC3E}">
        <p14:creationId xmlns:p14="http://schemas.microsoft.com/office/powerpoint/2010/main" val="24110822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00072" y="2935223"/>
            <a:ext cx="7991856" cy="725424"/>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166236" y="2998723"/>
            <a:ext cx="5861050" cy="299720"/>
          </a:xfrm>
          <a:prstGeom prst="rect">
            <a:avLst/>
          </a:prstGeom>
        </p:spPr>
        <p:txBody>
          <a:bodyPr vert="horz" wrap="square" lIns="0" tIns="12700" rIns="0" bIns="0" rtlCol="0">
            <a:spAutoFit/>
          </a:bodyPr>
          <a:lstStyle/>
          <a:p>
            <a:pPr marL="12700">
              <a:spcBef>
                <a:spcPts val="100"/>
              </a:spcBef>
            </a:pPr>
            <a:r>
              <a:rPr b="1" i="1" spc="-25" dirty="0">
                <a:latin typeface="Calibri"/>
                <a:cs typeface="Calibri"/>
              </a:rPr>
              <a:t>RITARDO </a:t>
            </a:r>
            <a:r>
              <a:rPr b="1" i="1" dirty="0">
                <a:latin typeface="Calibri"/>
                <a:cs typeface="Calibri"/>
              </a:rPr>
              <a:t>DI </a:t>
            </a:r>
            <a:r>
              <a:rPr b="1" i="1" spc="-35" dirty="0">
                <a:latin typeface="Calibri"/>
                <a:cs typeface="Calibri"/>
              </a:rPr>
              <a:t>OLTRE </a:t>
            </a:r>
            <a:r>
              <a:rPr b="1" i="1" dirty="0">
                <a:latin typeface="Calibri"/>
                <a:cs typeface="Calibri"/>
              </a:rPr>
              <a:t>6 </a:t>
            </a:r>
            <a:r>
              <a:rPr b="1" i="1" spc="-10" dirty="0">
                <a:latin typeface="Calibri"/>
                <a:cs typeface="Calibri"/>
              </a:rPr>
              <a:t>MESI </a:t>
            </a:r>
            <a:r>
              <a:rPr b="1" i="1" dirty="0">
                <a:latin typeface="Calibri"/>
                <a:cs typeface="Calibri"/>
              </a:rPr>
              <a:t>NEL </a:t>
            </a:r>
            <a:r>
              <a:rPr b="1" i="1" spc="-10" dirty="0">
                <a:latin typeface="Calibri"/>
                <a:cs typeface="Calibri"/>
              </a:rPr>
              <a:t>VERSAMENTO </a:t>
            </a:r>
            <a:r>
              <a:rPr b="1" i="1" spc="-5" dirty="0">
                <a:latin typeface="Calibri"/>
                <a:cs typeface="Calibri"/>
              </a:rPr>
              <a:t>DEI</a:t>
            </a:r>
            <a:r>
              <a:rPr b="1" i="1" spc="70" dirty="0">
                <a:latin typeface="Calibri"/>
                <a:cs typeface="Calibri"/>
              </a:rPr>
              <a:t> </a:t>
            </a:r>
            <a:r>
              <a:rPr b="1" i="1" spc="-5" dirty="0">
                <a:latin typeface="Calibri"/>
                <a:cs typeface="Calibri"/>
              </a:rPr>
              <a:t>CONTRIBUTI</a:t>
            </a:r>
            <a:endParaRPr>
              <a:latin typeface="Calibri"/>
              <a:cs typeface="Calibri"/>
            </a:endParaRPr>
          </a:p>
        </p:txBody>
      </p:sp>
      <p:sp>
        <p:nvSpPr>
          <p:cNvPr id="4" name="object 4"/>
          <p:cNvSpPr/>
          <p:nvPr/>
        </p:nvSpPr>
        <p:spPr>
          <a:xfrm>
            <a:off x="5334355" y="4549627"/>
            <a:ext cx="1440180" cy="504190"/>
          </a:xfrm>
          <a:custGeom>
            <a:avLst/>
            <a:gdLst/>
            <a:ahLst/>
            <a:cxnLst/>
            <a:rect l="l" t="t" r="r" b="b"/>
            <a:pathLst>
              <a:path w="1440179" h="504189">
                <a:moveTo>
                  <a:pt x="252028" y="0"/>
                </a:moveTo>
                <a:lnTo>
                  <a:pt x="0" y="252028"/>
                </a:lnTo>
                <a:lnTo>
                  <a:pt x="252028" y="504056"/>
                </a:lnTo>
                <a:lnTo>
                  <a:pt x="252028" y="378042"/>
                </a:lnTo>
                <a:lnTo>
                  <a:pt x="1314147" y="378042"/>
                </a:lnTo>
                <a:lnTo>
                  <a:pt x="1440160" y="252028"/>
                </a:lnTo>
                <a:lnTo>
                  <a:pt x="1314146" y="126014"/>
                </a:lnTo>
                <a:lnTo>
                  <a:pt x="252028" y="126014"/>
                </a:lnTo>
                <a:lnTo>
                  <a:pt x="252028" y="0"/>
                </a:lnTo>
                <a:close/>
              </a:path>
              <a:path w="1440179" h="504189">
                <a:moveTo>
                  <a:pt x="1314147" y="378042"/>
                </a:moveTo>
                <a:lnTo>
                  <a:pt x="1188131" y="378042"/>
                </a:lnTo>
                <a:lnTo>
                  <a:pt x="1188131" y="504056"/>
                </a:lnTo>
                <a:lnTo>
                  <a:pt x="1314147" y="378042"/>
                </a:lnTo>
                <a:close/>
              </a:path>
              <a:path w="1440179" h="504189">
                <a:moveTo>
                  <a:pt x="1188131" y="0"/>
                </a:moveTo>
                <a:lnTo>
                  <a:pt x="1188131" y="126014"/>
                </a:lnTo>
                <a:lnTo>
                  <a:pt x="1314146" y="126014"/>
                </a:lnTo>
                <a:lnTo>
                  <a:pt x="1188131" y="0"/>
                </a:lnTo>
                <a:close/>
              </a:path>
            </a:pathLst>
          </a:custGeom>
          <a:solidFill>
            <a:srgbClr val="262673"/>
          </a:solidFill>
        </p:spPr>
        <p:txBody>
          <a:bodyPr wrap="square" lIns="0" tIns="0" rIns="0" bIns="0" rtlCol="0"/>
          <a:lstStyle/>
          <a:p>
            <a:endParaRPr/>
          </a:p>
        </p:txBody>
      </p:sp>
      <p:sp>
        <p:nvSpPr>
          <p:cNvPr id="5" name="object 5"/>
          <p:cNvSpPr/>
          <p:nvPr/>
        </p:nvSpPr>
        <p:spPr>
          <a:xfrm>
            <a:off x="5334355" y="4549627"/>
            <a:ext cx="1440180" cy="504190"/>
          </a:xfrm>
          <a:custGeom>
            <a:avLst/>
            <a:gdLst/>
            <a:ahLst/>
            <a:cxnLst/>
            <a:rect l="l" t="t" r="r" b="b"/>
            <a:pathLst>
              <a:path w="1440179" h="504189">
                <a:moveTo>
                  <a:pt x="0" y="252028"/>
                </a:moveTo>
                <a:lnTo>
                  <a:pt x="252028" y="0"/>
                </a:lnTo>
                <a:lnTo>
                  <a:pt x="252028" y="126014"/>
                </a:lnTo>
                <a:lnTo>
                  <a:pt x="1188132" y="126014"/>
                </a:lnTo>
                <a:lnTo>
                  <a:pt x="1188132" y="0"/>
                </a:lnTo>
                <a:lnTo>
                  <a:pt x="1440160" y="252028"/>
                </a:lnTo>
                <a:lnTo>
                  <a:pt x="1188132" y="504056"/>
                </a:lnTo>
                <a:lnTo>
                  <a:pt x="1188132" y="378042"/>
                </a:lnTo>
                <a:lnTo>
                  <a:pt x="252028" y="378042"/>
                </a:lnTo>
                <a:lnTo>
                  <a:pt x="252028" y="504056"/>
                </a:lnTo>
                <a:lnTo>
                  <a:pt x="0" y="252028"/>
                </a:lnTo>
                <a:close/>
              </a:path>
            </a:pathLst>
          </a:custGeom>
          <a:ln w="25400">
            <a:solidFill>
              <a:srgbClr val="19194D"/>
            </a:solidFill>
          </a:ln>
        </p:spPr>
        <p:txBody>
          <a:bodyPr wrap="square" lIns="0" tIns="0" rIns="0" bIns="0" rtlCol="0"/>
          <a:lstStyle/>
          <a:p>
            <a:endParaRPr/>
          </a:p>
        </p:txBody>
      </p:sp>
      <p:sp>
        <p:nvSpPr>
          <p:cNvPr id="6" name="object 6"/>
          <p:cNvSpPr/>
          <p:nvPr/>
        </p:nvSpPr>
        <p:spPr>
          <a:xfrm>
            <a:off x="1524001" y="4959096"/>
            <a:ext cx="3383279" cy="50292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845298" y="3883554"/>
            <a:ext cx="3066415" cy="1489075"/>
          </a:xfrm>
          <a:custGeom>
            <a:avLst/>
            <a:gdLst/>
            <a:ahLst/>
            <a:cxnLst/>
            <a:rect l="l" t="t" r="r" b="b"/>
            <a:pathLst>
              <a:path w="3066415" h="1489075">
                <a:moveTo>
                  <a:pt x="3066138" y="0"/>
                </a:moveTo>
                <a:lnTo>
                  <a:pt x="0" y="0"/>
                </a:lnTo>
                <a:lnTo>
                  <a:pt x="0" y="1488546"/>
                </a:lnTo>
                <a:lnTo>
                  <a:pt x="2818043" y="1488546"/>
                </a:lnTo>
                <a:lnTo>
                  <a:pt x="3066138" y="1240452"/>
                </a:lnTo>
                <a:lnTo>
                  <a:pt x="3066138" y="0"/>
                </a:lnTo>
                <a:close/>
              </a:path>
            </a:pathLst>
          </a:custGeom>
          <a:solidFill>
            <a:srgbClr val="F2F2F2"/>
          </a:solidFill>
        </p:spPr>
        <p:txBody>
          <a:bodyPr wrap="square" lIns="0" tIns="0" rIns="0" bIns="0" rtlCol="0"/>
          <a:lstStyle/>
          <a:p>
            <a:endParaRPr/>
          </a:p>
        </p:txBody>
      </p:sp>
      <p:sp>
        <p:nvSpPr>
          <p:cNvPr id="8" name="object 8"/>
          <p:cNvSpPr/>
          <p:nvPr/>
        </p:nvSpPr>
        <p:spPr>
          <a:xfrm>
            <a:off x="4663341" y="5124006"/>
            <a:ext cx="248285" cy="248285"/>
          </a:xfrm>
          <a:custGeom>
            <a:avLst/>
            <a:gdLst/>
            <a:ahLst/>
            <a:cxnLst/>
            <a:rect l="l" t="t" r="r" b="b"/>
            <a:pathLst>
              <a:path w="248285" h="248285">
                <a:moveTo>
                  <a:pt x="248094" y="0"/>
                </a:moveTo>
                <a:lnTo>
                  <a:pt x="49617" y="49616"/>
                </a:lnTo>
                <a:lnTo>
                  <a:pt x="0" y="248094"/>
                </a:lnTo>
                <a:lnTo>
                  <a:pt x="248094" y="0"/>
                </a:lnTo>
                <a:close/>
              </a:path>
            </a:pathLst>
          </a:custGeom>
          <a:solidFill>
            <a:srgbClr val="C3C3C3"/>
          </a:solidFill>
        </p:spPr>
        <p:txBody>
          <a:bodyPr wrap="square" lIns="0" tIns="0" rIns="0" bIns="0" rtlCol="0"/>
          <a:lstStyle/>
          <a:p>
            <a:endParaRPr/>
          </a:p>
        </p:txBody>
      </p:sp>
      <p:sp>
        <p:nvSpPr>
          <p:cNvPr id="9" name="object 9"/>
          <p:cNvSpPr/>
          <p:nvPr/>
        </p:nvSpPr>
        <p:spPr>
          <a:xfrm>
            <a:off x="1845298" y="3883554"/>
            <a:ext cx="3066415" cy="1489075"/>
          </a:xfrm>
          <a:custGeom>
            <a:avLst/>
            <a:gdLst/>
            <a:ahLst/>
            <a:cxnLst/>
            <a:rect l="l" t="t" r="r" b="b"/>
            <a:pathLst>
              <a:path w="3066415" h="1489075">
                <a:moveTo>
                  <a:pt x="2818045" y="1488546"/>
                </a:moveTo>
                <a:lnTo>
                  <a:pt x="2867662" y="1290069"/>
                </a:lnTo>
                <a:lnTo>
                  <a:pt x="3066139" y="1240452"/>
                </a:lnTo>
                <a:lnTo>
                  <a:pt x="2818045" y="1488546"/>
                </a:lnTo>
                <a:lnTo>
                  <a:pt x="0" y="1488546"/>
                </a:lnTo>
                <a:lnTo>
                  <a:pt x="0" y="0"/>
                </a:lnTo>
                <a:lnTo>
                  <a:pt x="3066139" y="0"/>
                </a:lnTo>
                <a:lnTo>
                  <a:pt x="3066139" y="1240452"/>
                </a:lnTo>
              </a:path>
            </a:pathLst>
          </a:custGeom>
          <a:ln w="25400">
            <a:solidFill>
              <a:srgbClr val="7F7F7F"/>
            </a:solidFill>
          </a:ln>
        </p:spPr>
        <p:txBody>
          <a:bodyPr wrap="square" lIns="0" tIns="0" rIns="0" bIns="0" rtlCol="0"/>
          <a:lstStyle/>
          <a:p>
            <a:endParaRPr/>
          </a:p>
        </p:txBody>
      </p:sp>
      <p:sp>
        <p:nvSpPr>
          <p:cNvPr id="10" name="object 10"/>
          <p:cNvSpPr txBox="1"/>
          <p:nvPr/>
        </p:nvSpPr>
        <p:spPr>
          <a:xfrm>
            <a:off x="1924037" y="4065523"/>
            <a:ext cx="2909570" cy="848360"/>
          </a:xfrm>
          <a:prstGeom prst="rect">
            <a:avLst/>
          </a:prstGeom>
        </p:spPr>
        <p:txBody>
          <a:bodyPr vert="horz" wrap="square" lIns="0" tIns="12700" rIns="0" bIns="0" rtlCol="0">
            <a:spAutoFit/>
          </a:bodyPr>
          <a:lstStyle/>
          <a:p>
            <a:pPr marL="12700" marR="5080" algn="just">
              <a:spcBef>
                <a:spcPts val="100"/>
              </a:spcBef>
            </a:pPr>
            <a:r>
              <a:rPr b="1" spc="-15" dirty="0">
                <a:latin typeface="Calibri"/>
                <a:cs typeface="Calibri"/>
              </a:rPr>
              <a:t>IMPORTO </a:t>
            </a:r>
            <a:r>
              <a:rPr b="1" dirty="0">
                <a:latin typeface="Calibri"/>
                <a:cs typeface="Calibri"/>
              </a:rPr>
              <a:t>&gt; </a:t>
            </a:r>
            <a:r>
              <a:rPr b="1" spc="-5" dirty="0">
                <a:latin typeface="Calibri"/>
                <a:cs typeface="Calibri"/>
              </a:rPr>
              <a:t>ALLA </a:t>
            </a:r>
            <a:r>
              <a:rPr b="1" spc="-40" dirty="0">
                <a:latin typeface="Calibri"/>
                <a:cs typeface="Calibri"/>
              </a:rPr>
              <a:t>METÀ </a:t>
            </a:r>
            <a:r>
              <a:rPr b="1" dirty="0">
                <a:latin typeface="Calibri"/>
                <a:cs typeface="Calibri"/>
              </a:rPr>
              <a:t>DI  </a:t>
            </a:r>
            <a:r>
              <a:rPr b="1" spc="-5" dirty="0">
                <a:latin typeface="Calibri"/>
                <a:cs typeface="Calibri"/>
              </a:rPr>
              <a:t>QUELLI </a:t>
            </a:r>
            <a:r>
              <a:rPr b="1" spc="-10" dirty="0">
                <a:latin typeface="Calibri"/>
                <a:cs typeface="Calibri"/>
              </a:rPr>
              <a:t>DOVUTI </a:t>
            </a:r>
            <a:r>
              <a:rPr b="1" spc="-40" dirty="0">
                <a:latin typeface="Calibri"/>
                <a:cs typeface="Calibri"/>
              </a:rPr>
              <a:t>NELL’ANNO  </a:t>
            </a:r>
            <a:r>
              <a:rPr b="1" spc="-10" dirty="0">
                <a:latin typeface="Calibri"/>
                <a:cs typeface="Calibri"/>
              </a:rPr>
              <a:t>PRECEDENTE</a:t>
            </a:r>
            <a:endParaRPr>
              <a:latin typeface="Calibri"/>
              <a:cs typeface="Calibri"/>
            </a:endParaRPr>
          </a:p>
        </p:txBody>
      </p:sp>
      <p:sp>
        <p:nvSpPr>
          <p:cNvPr id="11" name="object 11"/>
          <p:cNvSpPr/>
          <p:nvPr/>
        </p:nvSpPr>
        <p:spPr>
          <a:xfrm>
            <a:off x="6559297" y="4959096"/>
            <a:ext cx="3782567" cy="502920"/>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7197434" y="3883554"/>
            <a:ext cx="3149600" cy="1489075"/>
          </a:xfrm>
          <a:custGeom>
            <a:avLst/>
            <a:gdLst/>
            <a:ahLst/>
            <a:cxnLst/>
            <a:rect l="l" t="t" r="r" b="b"/>
            <a:pathLst>
              <a:path w="3149600" h="1489075">
                <a:moveTo>
                  <a:pt x="3149268" y="0"/>
                </a:moveTo>
                <a:lnTo>
                  <a:pt x="0" y="0"/>
                </a:lnTo>
                <a:lnTo>
                  <a:pt x="0" y="1488546"/>
                </a:lnTo>
                <a:lnTo>
                  <a:pt x="2901174" y="1488546"/>
                </a:lnTo>
                <a:lnTo>
                  <a:pt x="3149268" y="1240452"/>
                </a:lnTo>
                <a:lnTo>
                  <a:pt x="3149268" y="0"/>
                </a:lnTo>
                <a:close/>
              </a:path>
            </a:pathLst>
          </a:custGeom>
          <a:solidFill>
            <a:srgbClr val="F2F2F2"/>
          </a:solidFill>
        </p:spPr>
        <p:txBody>
          <a:bodyPr wrap="square" lIns="0" tIns="0" rIns="0" bIns="0" rtlCol="0"/>
          <a:lstStyle/>
          <a:p>
            <a:endParaRPr/>
          </a:p>
        </p:txBody>
      </p:sp>
      <p:sp>
        <p:nvSpPr>
          <p:cNvPr id="13" name="object 13"/>
          <p:cNvSpPr/>
          <p:nvPr/>
        </p:nvSpPr>
        <p:spPr>
          <a:xfrm>
            <a:off x="10098609" y="5124006"/>
            <a:ext cx="248285" cy="248285"/>
          </a:xfrm>
          <a:custGeom>
            <a:avLst/>
            <a:gdLst/>
            <a:ahLst/>
            <a:cxnLst/>
            <a:rect l="l" t="t" r="r" b="b"/>
            <a:pathLst>
              <a:path w="248284" h="248285">
                <a:moveTo>
                  <a:pt x="248094" y="0"/>
                </a:moveTo>
                <a:lnTo>
                  <a:pt x="49618" y="49618"/>
                </a:lnTo>
                <a:lnTo>
                  <a:pt x="0" y="248094"/>
                </a:lnTo>
                <a:lnTo>
                  <a:pt x="248094" y="0"/>
                </a:lnTo>
                <a:close/>
              </a:path>
            </a:pathLst>
          </a:custGeom>
          <a:solidFill>
            <a:srgbClr val="C3C3C3"/>
          </a:solidFill>
        </p:spPr>
        <p:txBody>
          <a:bodyPr wrap="square" lIns="0" tIns="0" rIns="0" bIns="0" rtlCol="0"/>
          <a:lstStyle/>
          <a:p>
            <a:endParaRPr/>
          </a:p>
        </p:txBody>
      </p:sp>
      <p:sp>
        <p:nvSpPr>
          <p:cNvPr id="14" name="object 14"/>
          <p:cNvSpPr/>
          <p:nvPr/>
        </p:nvSpPr>
        <p:spPr>
          <a:xfrm>
            <a:off x="7197434" y="3883554"/>
            <a:ext cx="3149600" cy="1489075"/>
          </a:xfrm>
          <a:custGeom>
            <a:avLst/>
            <a:gdLst/>
            <a:ahLst/>
            <a:cxnLst/>
            <a:rect l="l" t="t" r="r" b="b"/>
            <a:pathLst>
              <a:path w="3149600" h="1489075">
                <a:moveTo>
                  <a:pt x="2901174" y="1488546"/>
                </a:moveTo>
                <a:lnTo>
                  <a:pt x="2950792" y="1290070"/>
                </a:lnTo>
                <a:lnTo>
                  <a:pt x="3149268" y="1240452"/>
                </a:lnTo>
                <a:lnTo>
                  <a:pt x="2901174" y="1488546"/>
                </a:lnTo>
                <a:lnTo>
                  <a:pt x="0" y="1488546"/>
                </a:lnTo>
                <a:lnTo>
                  <a:pt x="0" y="0"/>
                </a:lnTo>
                <a:lnTo>
                  <a:pt x="3149268" y="0"/>
                </a:lnTo>
                <a:lnTo>
                  <a:pt x="3149268" y="1240452"/>
                </a:lnTo>
              </a:path>
            </a:pathLst>
          </a:custGeom>
          <a:ln w="25400">
            <a:solidFill>
              <a:srgbClr val="7F7F7F"/>
            </a:solidFill>
          </a:ln>
        </p:spPr>
        <p:txBody>
          <a:bodyPr wrap="square" lIns="0" tIns="0" rIns="0" bIns="0" rtlCol="0"/>
          <a:lstStyle/>
          <a:p>
            <a:endParaRPr/>
          </a:p>
        </p:txBody>
      </p:sp>
      <p:sp>
        <p:nvSpPr>
          <p:cNvPr id="15" name="object 15"/>
          <p:cNvSpPr txBox="1"/>
          <p:nvPr/>
        </p:nvSpPr>
        <p:spPr>
          <a:xfrm>
            <a:off x="7276175" y="4339844"/>
            <a:ext cx="1807845" cy="299720"/>
          </a:xfrm>
          <a:prstGeom prst="rect">
            <a:avLst/>
          </a:prstGeom>
        </p:spPr>
        <p:txBody>
          <a:bodyPr vert="horz" wrap="square" lIns="0" tIns="12700" rIns="0" bIns="0" rtlCol="0">
            <a:spAutoFit/>
          </a:bodyPr>
          <a:lstStyle/>
          <a:p>
            <a:pPr marL="12700">
              <a:spcBef>
                <a:spcPts val="100"/>
              </a:spcBef>
            </a:pPr>
            <a:r>
              <a:rPr b="1" spc="-15" dirty="0">
                <a:latin typeface="Calibri"/>
                <a:cs typeface="Calibri"/>
              </a:rPr>
              <a:t>IMPORTO </a:t>
            </a:r>
            <a:r>
              <a:rPr b="1" dirty="0">
                <a:latin typeface="Calibri"/>
                <a:cs typeface="Calibri"/>
              </a:rPr>
              <a:t>&gt;</a:t>
            </a:r>
            <a:r>
              <a:rPr b="1" spc="-40" dirty="0">
                <a:latin typeface="Calibri"/>
                <a:cs typeface="Calibri"/>
              </a:rPr>
              <a:t> </a:t>
            </a:r>
            <a:r>
              <a:rPr b="1" spc="-5" dirty="0">
                <a:latin typeface="Calibri"/>
                <a:cs typeface="Calibri"/>
              </a:rPr>
              <a:t>50.000</a:t>
            </a:r>
            <a:endParaRPr>
              <a:latin typeface="Calibri"/>
              <a:cs typeface="Calibri"/>
            </a:endParaRPr>
          </a:p>
        </p:txBody>
      </p:sp>
      <p:sp>
        <p:nvSpPr>
          <p:cNvPr id="17" name="object 17"/>
          <p:cNvSpPr/>
          <p:nvPr/>
        </p:nvSpPr>
        <p:spPr>
          <a:xfrm>
            <a:off x="3243284" y="3652114"/>
            <a:ext cx="270510" cy="216535"/>
          </a:xfrm>
          <a:custGeom>
            <a:avLst/>
            <a:gdLst/>
            <a:ahLst/>
            <a:cxnLst/>
            <a:rect l="l" t="t" r="r" b="b"/>
            <a:pathLst>
              <a:path w="270510" h="216535">
                <a:moveTo>
                  <a:pt x="270164" y="108010"/>
                </a:moveTo>
                <a:lnTo>
                  <a:pt x="0" y="108010"/>
                </a:lnTo>
                <a:lnTo>
                  <a:pt x="135082" y="216023"/>
                </a:lnTo>
                <a:lnTo>
                  <a:pt x="270164" y="108010"/>
                </a:lnTo>
                <a:close/>
              </a:path>
              <a:path w="270510" h="216535">
                <a:moveTo>
                  <a:pt x="202623" y="0"/>
                </a:moveTo>
                <a:lnTo>
                  <a:pt x="67541" y="0"/>
                </a:lnTo>
                <a:lnTo>
                  <a:pt x="67541" y="108010"/>
                </a:lnTo>
                <a:lnTo>
                  <a:pt x="202623" y="108010"/>
                </a:lnTo>
                <a:lnTo>
                  <a:pt x="202623" y="0"/>
                </a:lnTo>
                <a:close/>
              </a:path>
            </a:pathLst>
          </a:custGeom>
          <a:solidFill>
            <a:srgbClr val="333399"/>
          </a:solidFill>
        </p:spPr>
        <p:txBody>
          <a:bodyPr wrap="square" lIns="0" tIns="0" rIns="0" bIns="0" rtlCol="0"/>
          <a:lstStyle/>
          <a:p>
            <a:endParaRPr/>
          </a:p>
        </p:txBody>
      </p:sp>
      <p:sp>
        <p:nvSpPr>
          <p:cNvPr id="18" name="object 18"/>
          <p:cNvSpPr/>
          <p:nvPr/>
        </p:nvSpPr>
        <p:spPr>
          <a:xfrm>
            <a:off x="3243284" y="3652114"/>
            <a:ext cx="270510" cy="216535"/>
          </a:xfrm>
          <a:custGeom>
            <a:avLst/>
            <a:gdLst/>
            <a:ahLst/>
            <a:cxnLst/>
            <a:rect l="l" t="t" r="r" b="b"/>
            <a:pathLst>
              <a:path w="270510" h="216535">
                <a:moveTo>
                  <a:pt x="0" y="108012"/>
                </a:moveTo>
                <a:lnTo>
                  <a:pt x="67541" y="108012"/>
                </a:lnTo>
                <a:lnTo>
                  <a:pt x="67541" y="0"/>
                </a:lnTo>
                <a:lnTo>
                  <a:pt x="202623" y="0"/>
                </a:lnTo>
                <a:lnTo>
                  <a:pt x="202623" y="108012"/>
                </a:lnTo>
                <a:lnTo>
                  <a:pt x="270164" y="108012"/>
                </a:lnTo>
                <a:lnTo>
                  <a:pt x="135082" y="216024"/>
                </a:lnTo>
                <a:lnTo>
                  <a:pt x="0" y="108012"/>
                </a:lnTo>
                <a:close/>
              </a:path>
            </a:pathLst>
          </a:custGeom>
          <a:ln w="25400">
            <a:solidFill>
              <a:srgbClr val="262673"/>
            </a:solidFill>
          </a:ln>
        </p:spPr>
        <p:txBody>
          <a:bodyPr wrap="square" lIns="0" tIns="0" rIns="0" bIns="0" rtlCol="0"/>
          <a:lstStyle/>
          <a:p>
            <a:endParaRPr/>
          </a:p>
        </p:txBody>
      </p:sp>
      <p:sp>
        <p:nvSpPr>
          <p:cNvPr id="19" name="object 19"/>
          <p:cNvSpPr/>
          <p:nvPr/>
        </p:nvSpPr>
        <p:spPr>
          <a:xfrm>
            <a:off x="8636986" y="3652114"/>
            <a:ext cx="270510" cy="216535"/>
          </a:xfrm>
          <a:custGeom>
            <a:avLst/>
            <a:gdLst/>
            <a:ahLst/>
            <a:cxnLst/>
            <a:rect l="l" t="t" r="r" b="b"/>
            <a:pathLst>
              <a:path w="270509" h="216535">
                <a:moveTo>
                  <a:pt x="270164" y="108010"/>
                </a:moveTo>
                <a:lnTo>
                  <a:pt x="0" y="108010"/>
                </a:lnTo>
                <a:lnTo>
                  <a:pt x="135082" y="216023"/>
                </a:lnTo>
                <a:lnTo>
                  <a:pt x="270164" y="108010"/>
                </a:lnTo>
                <a:close/>
              </a:path>
              <a:path w="270509" h="216535">
                <a:moveTo>
                  <a:pt x="202623" y="0"/>
                </a:moveTo>
                <a:lnTo>
                  <a:pt x="67541" y="0"/>
                </a:lnTo>
                <a:lnTo>
                  <a:pt x="67541" y="108010"/>
                </a:lnTo>
                <a:lnTo>
                  <a:pt x="202623" y="108010"/>
                </a:lnTo>
                <a:lnTo>
                  <a:pt x="202623" y="0"/>
                </a:lnTo>
                <a:close/>
              </a:path>
            </a:pathLst>
          </a:custGeom>
          <a:solidFill>
            <a:srgbClr val="333399"/>
          </a:solidFill>
        </p:spPr>
        <p:txBody>
          <a:bodyPr wrap="square" lIns="0" tIns="0" rIns="0" bIns="0" rtlCol="0"/>
          <a:lstStyle/>
          <a:p>
            <a:endParaRPr/>
          </a:p>
        </p:txBody>
      </p:sp>
      <p:sp>
        <p:nvSpPr>
          <p:cNvPr id="20" name="object 20"/>
          <p:cNvSpPr/>
          <p:nvPr/>
        </p:nvSpPr>
        <p:spPr>
          <a:xfrm>
            <a:off x="8636986" y="3652114"/>
            <a:ext cx="270510" cy="216535"/>
          </a:xfrm>
          <a:custGeom>
            <a:avLst/>
            <a:gdLst/>
            <a:ahLst/>
            <a:cxnLst/>
            <a:rect l="l" t="t" r="r" b="b"/>
            <a:pathLst>
              <a:path w="270509" h="216535">
                <a:moveTo>
                  <a:pt x="0" y="108012"/>
                </a:moveTo>
                <a:lnTo>
                  <a:pt x="67541" y="108012"/>
                </a:lnTo>
                <a:lnTo>
                  <a:pt x="67541" y="0"/>
                </a:lnTo>
                <a:lnTo>
                  <a:pt x="202623" y="0"/>
                </a:lnTo>
                <a:lnTo>
                  <a:pt x="202623" y="108012"/>
                </a:lnTo>
                <a:lnTo>
                  <a:pt x="270164" y="108012"/>
                </a:lnTo>
                <a:lnTo>
                  <a:pt x="135082" y="216024"/>
                </a:lnTo>
                <a:lnTo>
                  <a:pt x="0" y="108012"/>
                </a:lnTo>
                <a:close/>
              </a:path>
            </a:pathLst>
          </a:custGeom>
          <a:ln w="25400">
            <a:solidFill>
              <a:srgbClr val="262673"/>
            </a:solidFill>
          </a:ln>
        </p:spPr>
        <p:txBody>
          <a:bodyPr wrap="square" lIns="0" tIns="0" rIns="0" bIns="0" rtlCol="0"/>
          <a:lstStyle/>
          <a:p>
            <a:endParaRPr/>
          </a:p>
        </p:txBody>
      </p:sp>
      <p:sp>
        <p:nvSpPr>
          <p:cNvPr id="21" name="object 21"/>
          <p:cNvSpPr/>
          <p:nvPr/>
        </p:nvSpPr>
        <p:spPr>
          <a:xfrm>
            <a:off x="1816608" y="2657856"/>
            <a:ext cx="8052816" cy="393191"/>
          </a:xfrm>
          <a:prstGeom prst="rect">
            <a:avLst/>
          </a:prstGeom>
          <a:blipFill>
            <a:blip r:embed="rId5" cstate="print"/>
            <a:stretch>
              <a:fillRect/>
            </a:stretch>
          </a:blipFill>
        </p:spPr>
        <p:txBody>
          <a:bodyPr wrap="square" lIns="0" tIns="0" rIns="0" bIns="0" rtlCol="0"/>
          <a:lstStyle/>
          <a:p>
            <a:endParaRPr/>
          </a:p>
        </p:txBody>
      </p:sp>
      <p:sp>
        <p:nvSpPr>
          <p:cNvPr id="22" name="object 22"/>
          <p:cNvSpPr/>
          <p:nvPr/>
        </p:nvSpPr>
        <p:spPr>
          <a:xfrm>
            <a:off x="2279650" y="1951791"/>
            <a:ext cx="7632700" cy="1008380"/>
          </a:xfrm>
          <a:custGeom>
            <a:avLst/>
            <a:gdLst/>
            <a:ahLst/>
            <a:cxnLst/>
            <a:rect l="l" t="t" r="r" b="b"/>
            <a:pathLst>
              <a:path w="7632700" h="1008380">
                <a:moveTo>
                  <a:pt x="4068368" y="756051"/>
                </a:moveTo>
                <a:lnTo>
                  <a:pt x="3564338" y="756051"/>
                </a:lnTo>
                <a:lnTo>
                  <a:pt x="3816350" y="1008062"/>
                </a:lnTo>
                <a:lnTo>
                  <a:pt x="4068368" y="756051"/>
                </a:lnTo>
                <a:close/>
              </a:path>
              <a:path w="7632700" h="1008380">
                <a:moveTo>
                  <a:pt x="3942359" y="655007"/>
                </a:moveTo>
                <a:lnTo>
                  <a:pt x="3690340" y="655007"/>
                </a:lnTo>
                <a:lnTo>
                  <a:pt x="3690340" y="756051"/>
                </a:lnTo>
                <a:lnTo>
                  <a:pt x="3942359" y="756051"/>
                </a:lnTo>
                <a:lnTo>
                  <a:pt x="3942359" y="655007"/>
                </a:lnTo>
                <a:close/>
              </a:path>
              <a:path w="7632700" h="1008380">
                <a:moveTo>
                  <a:pt x="7632700" y="0"/>
                </a:moveTo>
                <a:lnTo>
                  <a:pt x="0" y="0"/>
                </a:lnTo>
                <a:lnTo>
                  <a:pt x="0" y="655007"/>
                </a:lnTo>
                <a:lnTo>
                  <a:pt x="7632700" y="655007"/>
                </a:lnTo>
                <a:lnTo>
                  <a:pt x="7632700" y="0"/>
                </a:lnTo>
                <a:close/>
              </a:path>
            </a:pathLst>
          </a:custGeom>
          <a:solidFill>
            <a:srgbClr val="19194D">
              <a:alpha val="41178"/>
            </a:srgbClr>
          </a:solidFill>
        </p:spPr>
        <p:txBody>
          <a:bodyPr wrap="square" lIns="0" tIns="0" rIns="0" bIns="0" rtlCol="0"/>
          <a:lstStyle/>
          <a:p>
            <a:endParaRPr/>
          </a:p>
        </p:txBody>
      </p:sp>
      <p:sp>
        <p:nvSpPr>
          <p:cNvPr id="23" name="object 23"/>
          <p:cNvSpPr/>
          <p:nvPr/>
        </p:nvSpPr>
        <p:spPr>
          <a:xfrm>
            <a:off x="2279650" y="1951791"/>
            <a:ext cx="7632700" cy="1008380"/>
          </a:xfrm>
          <a:custGeom>
            <a:avLst/>
            <a:gdLst/>
            <a:ahLst/>
            <a:cxnLst/>
            <a:rect l="l" t="t" r="r" b="b"/>
            <a:pathLst>
              <a:path w="7632700" h="1008380">
                <a:moveTo>
                  <a:pt x="0" y="0"/>
                </a:moveTo>
                <a:lnTo>
                  <a:pt x="7632700" y="0"/>
                </a:lnTo>
                <a:lnTo>
                  <a:pt x="7632700" y="655008"/>
                </a:lnTo>
                <a:lnTo>
                  <a:pt x="3942360" y="655008"/>
                </a:lnTo>
                <a:lnTo>
                  <a:pt x="3942360" y="756051"/>
                </a:lnTo>
                <a:lnTo>
                  <a:pt x="4068369" y="756051"/>
                </a:lnTo>
                <a:lnTo>
                  <a:pt x="3816350" y="1008063"/>
                </a:lnTo>
                <a:lnTo>
                  <a:pt x="3564339" y="756051"/>
                </a:lnTo>
                <a:lnTo>
                  <a:pt x="3690340" y="756051"/>
                </a:lnTo>
                <a:lnTo>
                  <a:pt x="3690340" y="655008"/>
                </a:lnTo>
                <a:lnTo>
                  <a:pt x="0" y="655008"/>
                </a:lnTo>
                <a:lnTo>
                  <a:pt x="0" y="0"/>
                </a:lnTo>
                <a:close/>
              </a:path>
            </a:pathLst>
          </a:custGeom>
          <a:ln w="25400">
            <a:solidFill>
              <a:srgbClr val="19194D"/>
            </a:solidFill>
          </a:ln>
        </p:spPr>
        <p:txBody>
          <a:bodyPr wrap="square" lIns="0" tIns="0" rIns="0" bIns="0" rtlCol="0"/>
          <a:lstStyle/>
          <a:p>
            <a:endParaRPr/>
          </a:p>
        </p:txBody>
      </p:sp>
      <p:sp>
        <p:nvSpPr>
          <p:cNvPr id="24" name="object 24"/>
          <p:cNvSpPr txBox="1"/>
          <p:nvPr/>
        </p:nvSpPr>
        <p:spPr>
          <a:xfrm>
            <a:off x="2589399" y="946404"/>
            <a:ext cx="7411084" cy="1501775"/>
          </a:xfrm>
          <a:prstGeom prst="rect">
            <a:avLst/>
          </a:prstGeom>
        </p:spPr>
        <p:txBody>
          <a:bodyPr vert="horz" wrap="square" lIns="0" tIns="33655" rIns="0" bIns="0" rtlCol="0">
            <a:spAutoFit/>
          </a:bodyPr>
          <a:lstStyle/>
          <a:p>
            <a:pPr marL="1841500" marR="5080" indent="-1829435">
              <a:lnSpc>
                <a:spcPts val="3790"/>
              </a:lnSpc>
              <a:spcBef>
                <a:spcPts val="265"/>
              </a:spcBef>
            </a:pPr>
            <a:r>
              <a:rPr sz="3200" b="1" spc="-5" dirty="0">
                <a:latin typeface="Calibri"/>
                <a:cs typeface="Calibri"/>
              </a:rPr>
              <a:t>LA </a:t>
            </a:r>
            <a:r>
              <a:rPr sz="3200" b="1" spc="-10" dirty="0">
                <a:latin typeface="Calibri"/>
                <a:cs typeface="Calibri"/>
              </a:rPr>
              <a:t>RICORRENZA </a:t>
            </a:r>
            <a:r>
              <a:rPr sz="3200" b="1" spc="-35" dirty="0">
                <a:latin typeface="Calibri"/>
                <a:cs typeface="Calibri"/>
              </a:rPr>
              <a:t>DELL’OBBLIGO </a:t>
            </a:r>
            <a:r>
              <a:rPr sz="3200" b="1" dirty="0">
                <a:latin typeface="Calibri"/>
                <a:cs typeface="Calibri"/>
              </a:rPr>
              <a:t>– </a:t>
            </a:r>
            <a:r>
              <a:rPr sz="3200" b="1" spc="-15" dirty="0">
                <a:latin typeface="Calibri"/>
                <a:cs typeface="Calibri"/>
              </a:rPr>
              <a:t>CREDITORI  </a:t>
            </a:r>
            <a:r>
              <a:rPr sz="3200" b="1" spc="-5" dirty="0">
                <a:latin typeface="Calibri"/>
                <a:cs typeface="Calibri"/>
              </a:rPr>
              <a:t>PUBBLICI</a:t>
            </a:r>
            <a:r>
              <a:rPr sz="3200" b="1" spc="-10" dirty="0">
                <a:latin typeface="Calibri"/>
                <a:cs typeface="Calibri"/>
              </a:rPr>
              <a:t> </a:t>
            </a:r>
            <a:r>
              <a:rPr sz="3200" b="1" spc="-35" dirty="0">
                <a:latin typeface="Calibri"/>
                <a:cs typeface="Calibri"/>
              </a:rPr>
              <a:t>QUALIFICATI</a:t>
            </a:r>
            <a:endParaRPr sz="3200">
              <a:latin typeface="Calibri"/>
              <a:cs typeface="Calibri"/>
            </a:endParaRPr>
          </a:p>
          <a:p>
            <a:pPr marL="161290">
              <a:spcBef>
                <a:spcPts val="994"/>
              </a:spcBef>
            </a:pPr>
            <a:r>
              <a:rPr sz="2400" b="1" spc="-15" dirty="0">
                <a:solidFill>
                  <a:srgbClr val="FFFFFF"/>
                </a:solidFill>
                <a:latin typeface="Calibri"/>
                <a:cs typeface="Calibri"/>
              </a:rPr>
              <a:t>IMPORTO </a:t>
            </a:r>
            <a:r>
              <a:rPr sz="2400" b="1" spc="-20" dirty="0">
                <a:solidFill>
                  <a:srgbClr val="FFFFFF"/>
                </a:solidFill>
                <a:latin typeface="Calibri"/>
                <a:cs typeface="Calibri"/>
              </a:rPr>
              <a:t>RILEVANTE </a:t>
            </a:r>
            <a:r>
              <a:rPr sz="2400" b="1" dirty="0">
                <a:solidFill>
                  <a:srgbClr val="FFFFFF"/>
                </a:solidFill>
                <a:latin typeface="Calibri"/>
                <a:cs typeface="Calibri"/>
              </a:rPr>
              <a:t>– </a:t>
            </a:r>
            <a:r>
              <a:rPr sz="2400" b="1" spc="-5" dirty="0">
                <a:solidFill>
                  <a:srgbClr val="FFFFFF"/>
                </a:solidFill>
                <a:latin typeface="Calibri"/>
                <a:cs typeface="Calibri"/>
              </a:rPr>
              <a:t>INPS </a:t>
            </a:r>
            <a:r>
              <a:rPr sz="2400" b="1" spc="-50" dirty="0">
                <a:solidFill>
                  <a:srgbClr val="FFFFFF"/>
                </a:solidFill>
                <a:latin typeface="Calibri"/>
                <a:cs typeface="Calibri"/>
              </a:rPr>
              <a:t>(ART. </a:t>
            </a:r>
            <a:r>
              <a:rPr sz="2400" b="1" spc="-5" dirty="0">
                <a:solidFill>
                  <a:srgbClr val="FFFFFF"/>
                </a:solidFill>
                <a:latin typeface="Calibri"/>
                <a:cs typeface="Calibri"/>
              </a:rPr>
              <a:t>15 </a:t>
            </a:r>
            <a:r>
              <a:rPr sz="2400" b="1" spc="-15" dirty="0">
                <a:solidFill>
                  <a:srgbClr val="FFFFFF"/>
                </a:solidFill>
                <a:latin typeface="Calibri"/>
                <a:cs typeface="Calibri"/>
              </a:rPr>
              <a:t>2.C. </a:t>
            </a:r>
            <a:r>
              <a:rPr sz="2400" b="1" spc="-10" dirty="0">
                <a:solidFill>
                  <a:srgbClr val="FFFFFF"/>
                </a:solidFill>
                <a:latin typeface="Calibri"/>
                <a:cs typeface="Calibri"/>
              </a:rPr>
              <a:t>lett.</a:t>
            </a:r>
            <a:r>
              <a:rPr sz="2400" b="1" spc="40" dirty="0">
                <a:solidFill>
                  <a:srgbClr val="FFFFFF"/>
                </a:solidFill>
                <a:latin typeface="Calibri"/>
                <a:cs typeface="Calibri"/>
              </a:rPr>
              <a:t> </a:t>
            </a:r>
            <a:r>
              <a:rPr sz="2400" b="1" spc="-5" dirty="0">
                <a:solidFill>
                  <a:srgbClr val="FFFFFF"/>
                </a:solidFill>
                <a:latin typeface="Calibri"/>
                <a:cs typeface="Calibri"/>
              </a:rPr>
              <a:t>b)CCII)</a:t>
            </a:r>
            <a:endParaRPr sz="2400">
              <a:latin typeface="Calibri"/>
              <a:cs typeface="Calibri"/>
            </a:endParaRPr>
          </a:p>
        </p:txBody>
      </p:sp>
      <p:sp>
        <p:nvSpPr>
          <p:cNvPr id="25" name="object 25"/>
          <p:cNvSpPr txBox="1"/>
          <p:nvPr/>
        </p:nvSpPr>
        <p:spPr>
          <a:xfrm>
            <a:off x="6030624" y="4638547"/>
            <a:ext cx="137160" cy="299720"/>
          </a:xfrm>
          <a:prstGeom prst="rect">
            <a:avLst/>
          </a:prstGeom>
        </p:spPr>
        <p:txBody>
          <a:bodyPr vert="horz" wrap="square" lIns="0" tIns="12700" rIns="0" bIns="0" rtlCol="0">
            <a:spAutoFit/>
          </a:bodyPr>
          <a:lstStyle/>
          <a:p>
            <a:pPr marL="12700">
              <a:spcBef>
                <a:spcPts val="100"/>
              </a:spcBef>
            </a:pPr>
            <a:r>
              <a:rPr b="1" dirty="0">
                <a:solidFill>
                  <a:srgbClr val="FFFFFF"/>
                </a:solidFill>
                <a:latin typeface="Calibri"/>
                <a:cs typeface="Calibri"/>
              </a:rPr>
              <a:t>E</a:t>
            </a:r>
            <a:endParaRPr>
              <a:latin typeface="Calibri"/>
              <a:cs typeface="Calibri"/>
            </a:endParaRPr>
          </a:p>
        </p:txBody>
      </p:sp>
      <p:sp>
        <p:nvSpPr>
          <p:cNvPr id="26" name="object 18"/>
          <p:cNvSpPr txBox="1">
            <a:spLocks/>
          </p:cNvSpPr>
          <p:nvPr/>
        </p:nvSpPr>
        <p:spPr>
          <a:xfrm>
            <a:off x="1524001" y="0"/>
            <a:ext cx="3962400" cy="751488"/>
          </a:xfrm>
          <a:prstGeom prst="rect">
            <a:avLst/>
          </a:prstGeom>
        </p:spPr>
        <p:txBody>
          <a:bodyPr vert="horz" wrap="square" lIns="0" tIns="12700" rIns="0" bIns="0" rtlCol="0">
            <a:spAutoFit/>
          </a:bodyPr>
          <a:lstStyle/>
          <a:p>
            <a:pPr marL="12700" algn="ctr" eaLnBrk="0" fontAlgn="base" hangingPunct="0">
              <a:spcBef>
                <a:spcPts val="100"/>
              </a:spcBef>
              <a:spcAft>
                <a:spcPct val="0"/>
              </a:spcAft>
              <a:defRPr/>
            </a:pPr>
            <a:r>
              <a:rPr lang="it-IT" sz="2400" spc="-5">
                <a:solidFill>
                  <a:srgbClr val="FFFF00"/>
                </a:solidFill>
                <a:latin typeface="+mj-lt"/>
                <a:ea typeface="+mj-ea"/>
                <a:cs typeface="+mj-cs"/>
              </a:rPr>
              <a:t>La segnalazione </a:t>
            </a:r>
            <a:r>
              <a:rPr lang="it-IT" sz="2400" spc="-15">
                <a:solidFill>
                  <a:srgbClr val="FFFF00"/>
                </a:solidFill>
                <a:latin typeface="+mj-lt"/>
                <a:ea typeface="+mj-ea"/>
                <a:cs typeface="+mj-cs"/>
              </a:rPr>
              <a:t>all’Organismo </a:t>
            </a:r>
            <a:r>
              <a:rPr lang="it-IT" sz="2400" spc="-5">
                <a:solidFill>
                  <a:srgbClr val="FFFF00"/>
                </a:solidFill>
                <a:latin typeface="+mj-lt"/>
                <a:ea typeface="+mj-ea"/>
                <a:cs typeface="+mj-cs"/>
              </a:rPr>
              <a:t>di composizione della</a:t>
            </a:r>
            <a:r>
              <a:rPr lang="it-IT" sz="2400" spc="-25">
                <a:solidFill>
                  <a:srgbClr val="FFFF00"/>
                </a:solidFill>
                <a:latin typeface="+mj-lt"/>
                <a:ea typeface="+mj-ea"/>
                <a:cs typeface="+mj-cs"/>
              </a:rPr>
              <a:t> </a:t>
            </a:r>
            <a:r>
              <a:rPr lang="it-IT" sz="2400" spc="-5">
                <a:solidFill>
                  <a:srgbClr val="FFFF00"/>
                </a:solidFill>
                <a:latin typeface="+mj-lt"/>
                <a:ea typeface="+mj-ea"/>
                <a:cs typeface="+mj-cs"/>
              </a:rPr>
              <a:t>crisi</a:t>
            </a:r>
            <a:endParaRPr lang="it-IT" sz="2400" dirty="0">
              <a:solidFill>
                <a:srgbClr val="FFFF00"/>
              </a:solidFill>
              <a:latin typeface="+mj-lt"/>
              <a:ea typeface="+mj-ea"/>
              <a:cs typeface="+mj-cs"/>
            </a:endParaRPr>
          </a:p>
        </p:txBody>
      </p:sp>
    </p:spTree>
    <p:extLst>
      <p:ext uri="{BB962C8B-B14F-4D97-AF65-F5344CB8AC3E}">
        <p14:creationId xmlns:p14="http://schemas.microsoft.com/office/powerpoint/2010/main" val="7109980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82368" y="3371088"/>
            <a:ext cx="7988808" cy="725424"/>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409577" y="3407155"/>
            <a:ext cx="7535545" cy="543560"/>
          </a:xfrm>
          <a:prstGeom prst="rect">
            <a:avLst/>
          </a:prstGeom>
        </p:spPr>
        <p:txBody>
          <a:bodyPr vert="horz" wrap="square" lIns="0" tIns="45720" rIns="0" bIns="0" rtlCol="0">
            <a:spAutoFit/>
          </a:bodyPr>
          <a:lstStyle/>
          <a:p>
            <a:pPr marL="2110105" marR="5080" indent="-2098040">
              <a:lnSpc>
                <a:spcPts val="1920"/>
              </a:lnSpc>
              <a:spcBef>
                <a:spcPts val="360"/>
              </a:spcBef>
            </a:pPr>
            <a:r>
              <a:rPr b="1" i="1" spc="-5" dirty="0">
                <a:latin typeface="Calibri"/>
                <a:cs typeface="Calibri"/>
              </a:rPr>
              <a:t>SOMMA DEI CREDITI </a:t>
            </a:r>
            <a:r>
              <a:rPr b="1" i="1" spc="-30" dirty="0">
                <a:latin typeface="Calibri"/>
                <a:cs typeface="Calibri"/>
              </a:rPr>
              <a:t>AFFIDATI </a:t>
            </a:r>
            <a:r>
              <a:rPr b="1" i="1" spc="-5" dirty="0">
                <a:latin typeface="Calibri"/>
                <a:cs typeface="Calibri"/>
              </a:rPr>
              <a:t>PER </a:t>
            </a:r>
            <a:r>
              <a:rPr b="1" i="1" dirty="0">
                <a:latin typeface="Calibri"/>
                <a:cs typeface="Calibri"/>
              </a:rPr>
              <a:t>LA </a:t>
            </a:r>
            <a:r>
              <a:rPr b="1" i="1" spc="-5" dirty="0">
                <a:latin typeface="Calibri"/>
                <a:cs typeface="Calibri"/>
              </a:rPr>
              <a:t>RISCOSSIONE </a:t>
            </a:r>
            <a:r>
              <a:rPr b="1" i="1" dirty="0">
                <a:latin typeface="Calibri"/>
                <a:cs typeface="Calibri"/>
              </a:rPr>
              <a:t>(DOPO </a:t>
            </a:r>
            <a:r>
              <a:rPr b="1" i="1" spc="-45" dirty="0">
                <a:latin typeface="Calibri"/>
                <a:cs typeface="Calibri"/>
              </a:rPr>
              <a:t>ENTRATA </a:t>
            </a:r>
            <a:r>
              <a:rPr b="1" i="1" spc="-5" dirty="0">
                <a:latin typeface="Calibri"/>
                <a:cs typeface="Calibri"/>
              </a:rPr>
              <a:t>IN VIGORE  DEL CCII) SCADUTI </a:t>
            </a:r>
            <a:r>
              <a:rPr b="1" i="1" spc="-15" dirty="0">
                <a:latin typeface="Calibri"/>
                <a:cs typeface="Calibri"/>
              </a:rPr>
              <a:t>DA </a:t>
            </a:r>
            <a:r>
              <a:rPr b="1" i="1" spc="-35" dirty="0">
                <a:latin typeface="Calibri"/>
                <a:cs typeface="Calibri"/>
              </a:rPr>
              <a:t>OLTRE </a:t>
            </a:r>
            <a:r>
              <a:rPr b="1" i="1" dirty="0">
                <a:latin typeface="Calibri"/>
                <a:cs typeface="Calibri"/>
              </a:rPr>
              <a:t>90</a:t>
            </a:r>
            <a:r>
              <a:rPr b="1" i="1" spc="70" dirty="0">
                <a:latin typeface="Calibri"/>
                <a:cs typeface="Calibri"/>
              </a:rPr>
              <a:t> </a:t>
            </a:r>
            <a:r>
              <a:rPr b="1" i="1" dirty="0">
                <a:latin typeface="Calibri"/>
                <a:cs typeface="Calibri"/>
              </a:rPr>
              <a:t>GG</a:t>
            </a:r>
            <a:endParaRPr>
              <a:latin typeface="Calibri"/>
              <a:cs typeface="Calibri"/>
            </a:endParaRPr>
          </a:p>
        </p:txBody>
      </p:sp>
      <p:sp>
        <p:nvSpPr>
          <p:cNvPr id="4" name="object 4"/>
          <p:cNvSpPr/>
          <p:nvPr/>
        </p:nvSpPr>
        <p:spPr>
          <a:xfrm>
            <a:off x="1524001" y="5129784"/>
            <a:ext cx="3480815" cy="402336"/>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914570" y="4402590"/>
            <a:ext cx="3066415" cy="1038225"/>
          </a:xfrm>
          <a:custGeom>
            <a:avLst/>
            <a:gdLst/>
            <a:ahLst/>
            <a:cxnLst/>
            <a:rect l="l" t="t" r="r" b="b"/>
            <a:pathLst>
              <a:path w="3066415" h="1038225">
                <a:moveTo>
                  <a:pt x="3066138" y="0"/>
                </a:moveTo>
                <a:lnTo>
                  <a:pt x="0" y="0"/>
                </a:lnTo>
                <a:lnTo>
                  <a:pt x="0" y="1038072"/>
                </a:lnTo>
                <a:lnTo>
                  <a:pt x="2893121" y="1038072"/>
                </a:lnTo>
                <a:lnTo>
                  <a:pt x="3066138" y="865055"/>
                </a:lnTo>
                <a:lnTo>
                  <a:pt x="3066138" y="0"/>
                </a:lnTo>
                <a:close/>
              </a:path>
            </a:pathLst>
          </a:custGeom>
          <a:solidFill>
            <a:srgbClr val="F2F2F2"/>
          </a:solidFill>
        </p:spPr>
        <p:txBody>
          <a:bodyPr wrap="square" lIns="0" tIns="0" rIns="0" bIns="0" rtlCol="0"/>
          <a:lstStyle/>
          <a:p>
            <a:endParaRPr/>
          </a:p>
        </p:txBody>
      </p:sp>
      <p:sp>
        <p:nvSpPr>
          <p:cNvPr id="6" name="object 6"/>
          <p:cNvSpPr/>
          <p:nvPr/>
        </p:nvSpPr>
        <p:spPr>
          <a:xfrm>
            <a:off x="4807692" y="5267646"/>
            <a:ext cx="173355" cy="173355"/>
          </a:xfrm>
          <a:custGeom>
            <a:avLst/>
            <a:gdLst/>
            <a:ahLst/>
            <a:cxnLst/>
            <a:rect l="l" t="t" r="r" b="b"/>
            <a:pathLst>
              <a:path w="173354" h="173354">
                <a:moveTo>
                  <a:pt x="173017" y="0"/>
                </a:moveTo>
                <a:lnTo>
                  <a:pt x="34604" y="34604"/>
                </a:lnTo>
                <a:lnTo>
                  <a:pt x="0" y="173017"/>
                </a:lnTo>
                <a:lnTo>
                  <a:pt x="173017" y="0"/>
                </a:lnTo>
                <a:close/>
              </a:path>
            </a:pathLst>
          </a:custGeom>
          <a:solidFill>
            <a:srgbClr val="C3C3C3"/>
          </a:solidFill>
        </p:spPr>
        <p:txBody>
          <a:bodyPr wrap="square" lIns="0" tIns="0" rIns="0" bIns="0" rtlCol="0"/>
          <a:lstStyle/>
          <a:p>
            <a:endParaRPr/>
          </a:p>
        </p:txBody>
      </p:sp>
      <p:sp>
        <p:nvSpPr>
          <p:cNvPr id="7" name="object 7"/>
          <p:cNvSpPr/>
          <p:nvPr/>
        </p:nvSpPr>
        <p:spPr>
          <a:xfrm>
            <a:off x="1914570" y="4402590"/>
            <a:ext cx="3066415" cy="1038225"/>
          </a:xfrm>
          <a:custGeom>
            <a:avLst/>
            <a:gdLst/>
            <a:ahLst/>
            <a:cxnLst/>
            <a:rect l="l" t="t" r="r" b="b"/>
            <a:pathLst>
              <a:path w="3066415" h="1038225">
                <a:moveTo>
                  <a:pt x="2893122" y="1038072"/>
                </a:moveTo>
                <a:lnTo>
                  <a:pt x="2927727" y="899659"/>
                </a:lnTo>
                <a:lnTo>
                  <a:pt x="3066139" y="865055"/>
                </a:lnTo>
                <a:lnTo>
                  <a:pt x="2893122" y="1038072"/>
                </a:lnTo>
                <a:lnTo>
                  <a:pt x="0" y="1038072"/>
                </a:lnTo>
                <a:lnTo>
                  <a:pt x="0" y="0"/>
                </a:lnTo>
                <a:lnTo>
                  <a:pt x="3066139" y="0"/>
                </a:lnTo>
                <a:lnTo>
                  <a:pt x="3066139" y="865055"/>
                </a:lnTo>
              </a:path>
            </a:pathLst>
          </a:custGeom>
          <a:ln w="25400">
            <a:solidFill>
              <a:srgbClr val="7F7F7F"/>
            </a:solidFill>
          </a:ln>
        </p:spPr>
        <p:txBody>
          <a:bodyPr wrap="square" lIns="0" tIns="0" rIns="0" bIns="0" rtlCol="0"/>
          <a:lstStyle/>
          <a:p>
            <a:endParaRPr/>
          </a:p>
        </p:txBody>
      </p:sp>
      <p:sp>
        <p:nvSpPr>
          <p:cNvPr id="8" name="object 8"/>
          <p:cNvSpPr txBox="1"/>
          <p:nvPr/>
        </p:nvSpPr>
        <p:spPr>
          <a:xfrm>
            <a:off x="1993310" y="4503420"/>
            <a:ext cx="2418715" cy="635000"/>
          </a:xfrm>
          <a:prstGeom prst="rect">
            <a:avLst/>
          </a:prstGeom>
        </p:spPr>
        <p:txBody>
          <a:bodyPr vert="horz" wrap="square" lIns="0" tIns="12700" rIns="0" bIns="0" rtlCol="0">
            <a:spAutoFit/>
          </a:bodyPr>
          <a:lstStyle/>
          <a:p>
            <a:pPr marL="12700" marR="5080">
              <a:spcBef>
                <a:spcPts val="100"/>
              </a:spcBef>
            </a:pPr>
            <a:r>
              <a:rPr sz="2000" b="1" spc="-5" dirty="0">
                <a:latin typeface="Calibri"/>
                <a:cs typeface="Calibri"/>
              </a:rPr>
              <a:t>IMPRESE </a:t>
            </a:r>
            <a:r>
              <a:rPr sz="2000" b="1" spc="-10" dirty="0">
                <a:latin typeface="Calibri"/>
                <a:cs typeface="Calibri"/>
              </a:rPr>
              <a:t>INDIVIDUALI:  </a:t>
            </a:r>
            <a:r>
              <a:rPr sz="2000" b="1" spc="-15" dirty="0">
                <a:latin typeface="Calibri"/>
                <a:cs typeface="Calibri"/>
              </a:rPr>
              <a:t>IMPORTO </a:t>
            </a:r>
            <a:r>
              <a:rPr sz="2000" b="1" dirty="0">
                <a:latin typeface="Calibri"/>
                <a:cs typeface="Calibri"/>
              </a:rPr>
              <a:t>&gt;</a:t>
            </a:r>
            <a:r>
              <a:rPr sz="2000" b="1" spc="-20" dirty="0">
                <a:latin typeface="Calibri"/>
                <a:cs typeface="Calibri"/>
              </a:rPr>
              <a:t> </a:t>
            </a:r>
            <a:r>
              <a:rPr sz="2000" b="1" spc="-5" dirty="0">
                <a:latin typeface="Calibri"/>
                <a:cs typeface="Calibri"/>
              </a:rPr>
              <a:t>500.000</a:t>
            </a:r>
            <a:endParaRPr sz="2000">
              <a:latin typeface="Calibri"/>
              <a:cs typeface="Calibri"/>
            </a:endParaRPr>
          </a:p>
        </p:txBody>
      </p:sp>
      <p:sp>
        <p:nvSpPr>
          <p:cNvPr id="9" name="object 9"/>
          <p:cNvSpPr/>
          <p:nvPr/>
        </p:nvSpPr>
        <p:spPr>
          <a:xfrm>
            <a:off x="6793991" y="5129784"/>
            <a:ext cx="3645408" cy="402336"/>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7266707" y="4402590"/>
            <a:ext cx="3149600" cy="1038225"/>
          </a:xfrm>
          <a:custGeom>
            <a:avLst/>
            <a:gdLst/>
            <a:ahLst/>
            <a:cxnLst/>
            <a:rect l="l" t="t" r="r" b="b"/>
            <a:pathLst>
              <a:path w="3149600" h="1038225">
                <a:moveTo>
                  <a:pt x="3149268" y="0"/>
                </a:moveTo>
                <a:lnTo>
                  <a:pt x="0" y="0"/>
                </a:lnTo>
                <a:lnTo>
                  <a:pt x="0" y="1038072"/>
                </a:lnTo>
                <a:lnTo>
                  <a:pt x="2976251" y="1038072"/>
                </a:lnTo>
                <a:lnTo>
                  <a:pt x="3149268" y="865055"/>
                </a:lnTo>
                <a:lnTo>
                  <a:pt x="3149268" y="0"/>
                </a:lnTo>
                <a:close/>
              </a:path>
            </a:pathLst>
          </a:custGeom>
          <a:solidFill>
            <a:srgbClr val="F2F2F2"/>
          </a:solidFill>
        </p:spPr>
        <p:txBody>
          <a:bodyPr wrap="square" lIns="0" tIns="0" rIns="0" bIns="0" rtlCol="0"/>
          <a:lstStyle/>
          <a:p>
            <a:endParaRPr/>
          </a:p>
        </p:txBody>
      </p:sp>
      <p:sp>
        <p:nvSpPr>
          <p:cNvPr id="11" name="object 11"/>
          <p:cNvSpPr/>
          <p:nvPr/>
        </p:nvSpPr>
        <p:spPr>
          <a:xfrm>
            <a:off x="10242960" y="5267646"/>
            <a:ext cx="173355" cy="173355"/>
          </a:xfrm>
          <a:custGeom>
            <a:avLst/>
            <a:gdLst/>
            <a:ahLst/>
            <a:cxnLst/>
            <a:rect l="l" t="t" r="r" b="b"/>
            <a:pathLst>
              <a:path w="173354" h="173354">
                <a:moveTo>
                  <a:pt x="173017" y="0"/>
                </a:moveTo>
                <a:lnTo>
                  <a:pt x="34606" y="34606"/>
                </a:lnTo>
                <a:lnTo>
                  <a:pt x="0" y="173017"/>
                </a:lnTo>
                <a:lnTo>
                  <a:pt x="173017" y="0"/>
                </a:lnTo>
                <a:close/>
              </a:path>
            </a:pathLst>
          </a:custGeom>
          <a:solidFill>
            <a:srgbClr val="C3C3C3"/>
          </a:solidFill>
        </p:spPr>
        <p:txBody>
          <a:bodyPr wrap="square" lIns="0" tIns="0" rIns="0" bIns="0" rtlCol="0"/>
          <a:lstStyle/>
          <a:p>
            <a:endParaRPr/>
          </a:p>
        </p:txBody>
      </p:sp>
      <p:sp>
        <p:nvSpPr>
          <p:cNvPr id="12" name="object 12"/>
          <p:cNvSpPr/>
          <p:nvPr/>
        </p:nvSpPr>
        <p:spPr>
          <a:xfrm>
            <a:off x="7266707" y="4402590"/>
            <a:ext cx="3149600" cy="1038225"/>
          </a:xfrm>
          <a:custGeom>
            <a:avLst/>
            <a:gdLst/>
            <a:ahLst/>
            <a:cxnLst/>
            <a:rect l="l" t="t" r="r" b="b"/>
            <a:pathLst>
              <a:path w="3149600" h="1038225">
                <a:moveTo>
                  <a:pt x="2976251" y="1038072"/>
                </a:moveTo>
                <a:lnTo>
                  <a:pt x="3010857" y="899661"/>
                </a:lnTo>
                <a:lnTo>
                  <a:pt x="3149268" y="865054"/>
                </a:lnTo>
                <a:lnTo>
                  <a:pt x="2976251" y="1038072"/>
                </a:lnTo>
                <a:lnTo>
                  <a:pt x="0" y="1038072"/>
                </a:lnTo>
                <a:lnTo>
                  <a:pt x="0" y="0"/>
                </a:lnTo>
                <a:lnTo>
                  <a:pt x="3149268" y="0"/>
                </a:lnTo>
                <a:lnTo>
                  <a:pt x="3149268" y="865054"/>
                </a:lnTo>
              </a:path>
            </a:pathLst>
          </a:custGeom>
          <a:ln w="25400">
            <a:solidFill>
              <a:srgbClr val="7F7F7F"/>
            </a:solidFill>
          </a:ln>
        </p:spPr>
        <p:txBody>
          <a:bodyPr wrap="square" lIns="0" tIns="0" rIns="0" bIns="0" rtlCol="0"/>
          <a:lstStyle/>
          <a:p>
            <a:endParaRPr/>
          </a:p>
        </p:txBody>
      </p:sp>
      <p:sp>
        <p:nvSpPr>
          <p:cNvPr id="13" name="object 13"/>
          <p:cNvSpPr txBox="1"/>
          <p:nvPr/>
        </p:nvSpPr>
        <p:spPr>
          <a:xfrm>
            <a:off x="7345448" y="4503420"/>
            <a:ext cx="2331085" cy="635000"/>
          </a:xfrm>
          <a:prstGeom prst="rect">
            <a:avLst/>
          </a:prstGeom>
        </p:spPr>
        <p:txBody>
          <a:bodyPr vert="horz" wrap="square" lIns="0" tIns="12700" rIns="0" bIns="0" rtlCol="0">
            <a:spAutoFit/>
          </a:bodyPr>
          <a:lstStyle/>
          <a:p>
            <a:pPr marL="12700" marR="5080">
              <a:spcBef>
                <a:spcPts val="100"/>
              </a:spcBef>
            </a:pPr>
            <a:r>
              <a:rPr sz="2000" b="1" spc="-5" dirty="0">
                <a:latin typeface="Calibri"/>
                <a:cs typeface="Calibri"/>
              </a:rPr>
              <a:t>IMPRESE COLLETTIVE:  </a:t>
            </a:r>
            <a:r>
              <a:rPr sz="2000" b="1" spc="-15" dirty="0">
                <a:latin typeface="Calibri"/>
                <a:cs typeface="Calibri"/>
              </a:rPr>
              <a:t>IMPORTO </a:t>
            </a:r>
            <a:r>
              <a:rPr sz="2000" b="1" dirty="0">
                <a:latin typeface="Calibri"/>
                <a:cs typeface="Calibri"/>
              </a:rPr>
              <a:t>&gt;</a:t>
            </a:r>
            <a:r>
              <a:rPr sz="2000" b="1" spc="-65" dirty="0">
                <a:latin typeface="Calibri"/>
                <a:cs typeface="Calibri"/>
              </a:rPr>
              <a:t> </a:t>
            </a:r>
            <a:r>
              <a:rPr sz="2000" b="1" spc="-5" dirty="0">
                <a:latin typeface="Calibri"/>
                <a:cs typeface="Calibri"/>
              </a:rPr>
              <a:t>1.000.000</a:t>
            </a:r>
            <a:endParaRPr sz="2000">
              <a:latin typeface="Calibri"/>
              <a:cs typeface="Calibri"/>
            </a:endParaRPr>
          </a:p>
        </p:txBody>
      </p:sp>
      <p:sp>
        <p:nvSpPr>
          <p:cNvPr id="15" name="object 15"/>
          <p:cNvSpPr/>
          <p:nvPr/>
        </p:nvSpPr>
        <p:spPr>
          <a:xfrm>
            <a:off x="3312557" y="4171149"/>
            <a:ext cx="270510" cy="216535"/>
          </a:xfrm>
          <a:custGeom>
            <a:avLst/>
            <a:gdLst/>
            <a:ahLst/>
            <a:cxnLst/>
            <a:rect l="l" t="t" r="r" b="b"/>
            <a:pathLst>
              <a:path w="270510" h="216535">
                <a:moveTo>
                  <a:pt x="270163" y="108012"/>
                </a:moveTo>
                <a:lnTo>
                  <a:pt x="0" y="108012"/>
                </a:lnTo>
                <a:lnTo>
                  <a:pt x="135081" y="216024"/>
                </a:lnTo>
                <a:lnTo>
                  <a:pt x="270163" y="108012"/>
                </a:lnTo>
                <a:close/>
              </a:path>
              <a:path w="270510" h="216535">
                <a:moveTo>
                  <a:pt x="202622" y="0"/>
                </a:moveTo>
                <a:lnTo>
                  <a:pt x="67541" y="0"/>
                </a:lnTo>
                <a:lnTo>
                  <a:pt x="67541" y="108012"/>
                </a:lnTo>
                <a:lnTo>
                  <a:pt x="202622" y="108012"/>
                </a:lnTo>
                <a:lnTo>
                  <a:pt x="202622" y="0"/>
                </a:lnTo>
                <a:close/>
              </a:path>
            </a:pathLst>
          </a:custGeom>
          <a:solidFill>
            <a:srgbClr val="333399"/>
          </a:solidFill>
        </p:spPr>
        <p:txBody>
          <a:bodyPr wrap="square" lIns="0" tIns="0" rIns="0" bIns="0" rtlCol="0"/>
          <a:lstStyle/>
          <a:p>
            <a:endParaRPr/>
          </a:p>
        </p:txBody>
      </p:sp>
      <p:sp>
        <p:nvSpPr>
          <p:cNvPr id="16" name="object 16"/>
          <p:cNvSpPr/>
          <p:nvPr/>
        </p:nvSpPr>
        <p:spPr>
          <a:xfrm>
            <a:off x="3312557" y="4171149"/>
            <a:ext cx="270510" cy="216535"/>
          </a:xfrm>
          <a:custGeom>
            <a:avLst/>
            <a:gdLst/>
            <a:ahLst/>
            <a:cxnLst/>
            <a:rect l="l" t="t" r="r" b="b"/>
            <a:pathLst>
              <a:path w="270510" h="216535">
                <a:moveTo>
                  <a:pt x="0" y="108012"/>
                </a:moveTo>
                <a:lnTo>
                  <a:pt x="67541" y="108012"/>
                </a:lnTo>
                <a:lnTo>
                  <a:pt x="67541" y="0"/>
                </a:lnTo>
                <a:lnTo>
                  <a:pt x="202623" y="0"/>
                </a:lnTo>
                <a:lnTo>
                  <a:pt x="202623" y="108012"/>
                </a:lnTo>
                <a:lnTo>
                  <a:pt x="270164" y="108012"/>
                </a:lnTo>
                <a:lnTo>
                  <a:pt x="135082" y="216024"/>
                </a:lnTo>
                <a:lnTo>
                  <a:pt x="0" y="108012"/>
                </a:lnTo>
                <a:close/>
              </a:path>
            </a:pathLst>
          </a:custGeom>
          <a:ln w="25400">
            <a:solidFill>
              <a:srgbClr val="262673"/>
            </a:solidFill>
          </a:ln>
        </p:spPr>
        <p:txBody>
          <a:bodyPr wrap="square" lIns="0" tIns="0" rIns="0" bIns="0" rtlCol="0"/>
          <a:lstStyle/>
          <a:p>
            <a:endParaRPr/>
          </a:p>
        </p:txBody>
      </p:sp>
      <p:sp>
        <p:nvSpPr>
          <p:cNvPr id="17" name="object 17"/>
          <p:cNvSpPr/>
          <p:nvPr/>
        </p:nvSpPr>
        <p:spPr>
          <a:xfrm>
            <a:off x="8706260" y="4171149"/>
            <a:ext cx="270510" cy="216535"/>
          </a:xfrm>
          <a:custGeom>
            <a:avLst/>
            <a:gdLst/>
            <a:ahLst/>
            <a:cxnLst/>
            <a:rect l="l" t="t" r="r" b="b"/>
            <a:pathLst>
              <a:path w="270509" h="216535">
                <a:moveTo>
                  <a:pt x="270163" y="108012"/>
                </a:moveTo>
                <a:lnTo>
                  <a:pt x="0" y="108012"/>
                </a:lnTo>
                <a:lnTo>
                  <a:pt x="135082" y="216024"/>
                </a:lnTo>
                <a:lnTo>
                  <a:pt x="270163" y="108012"/>
                </a:lnTo>
                <a:close/>
              </a:path>
              <a:path w="270509" h="216535">
                <a:moveTo>
                  <a:pt x="202622" y="0"/>
                </a:moveTo>
                <a:lnTo>
                  <a:pt x="67541" y="0"/>
                </a:lnTo>
                <a:lnTo>
                  <a:pt x="67541" y="108012"/>
                </a:lnTo>
                <a:lnTo>
                  <a:pt x="202622" y="108012"/>
                </a:lnTo>
                <a:lnTo>
                  <a:pt x="202622" y="0"/>
                </a:lnTo>
                <a:close/>
              </a:path>
            </a:pathLst>
          </a:custGeom>
          <a:solidFill>
            <a:srgbClr val="333399"/>
          </a:solidFill>
        </p:spPr>
        <p:txBody>
          <a:bodyPr wrap="square" lIns="0" tIns="0" rIns="0" bIns="0" rtlCol="0"/>
          <a:lstStyle/>
          <a:p>
            <a:endParaRPr/>
          </a:p>
        </p:txBody>
      </p:sp>
      <p:sp>
        <p:nvSpPr>
          <p:cNvPr id="18" name="object 18"/>
          <p:cNvSpPr/>
          <p:nvPr/>
        </p:nvSpPr>
        <p:spPr>
          <a:xfrm>
            <a:off x="8706260" y="4171149"/>
            <a:ext cx="270510" cy="216535"/>
          </a:xfrm>
          <a:custGeom>
            <a:avLst/>
            <a:gdLst/>
            <a:ahLst/>
            <a:cxnLst/>
            <a:rect l="l" t="t" r="r" b="b"/>
            <a:pathLst>
              <a:path w="270509" h="216535">
                <a:moveTo>
                  <a:pt x="0" y="108012"/>
                </a:moveTo>
                <a:lnTo>
                  <a:pt x="67541" y="108012"/>
                </a:lnTo>
                <a:lnTo>
                  <a:pt x="67541" y="0"/>
                </a:lnTo>
                <a:lnTo>
                  <a:pt x="202623" y="0"/>
                </a:lnTo>
                <a:lnTo>
                  <a:pt x="202623" y="108012"/>
                </a:lnTo>
                <a:lnTo>
                  <a:pt x="270164" y="108012"/>
                </a:lnTo>
                <a:lnTo>
                  <a:pt x="135082" y="216024"/>
                </a:lnTo>
                <a:lnTo>
                  <a:pt x="0" y="108012"/>
                </a:lnTo>
                <a:close/>
              </a:path>
            </a:pathLst>
          </a:custGeom>
          <a:ln w="25400">
            <a:solidFill>
              <a:srgbClr val="262673"/>
            </a:solidFill>
          </a:ln>
        </p:spPr>
        <p:txBody>
          <a:bodyPr wrap="square" lIns="0" tIns="0" rIns="0" bIns="0" rtlCol="0"/>
          <a:lstStyle/>
          <a:p>
            <a:endParaRPr/>
          </a:p>
        </p:txBody>
      </p:sp>
      <p:sp>
        <p:nvSpPr>
          <p:cNvPr id="19" name="object 19"/>
          <p:cNvSpPr/>
          <p:nvPr/>
        </p:nvSpPr>
        <p:spPr>
          <a:xfrm>
            <a:off x="1716023" y="2874264"/>
            <a:ext cx="8119872" cy="457200"/>
          </a:xfrm>
          <a:prstGeom prst="rect">
            <a:avLst/>
          </a:prstGeom>
          <a:blipFill>
            <a:blip r:embed="rId5" cstate="print"/>
            <a:stretch>
              <a:fillRect/>
            </a:stretch>
          </a:blipFill>
        </p:spPr>
        <p:txBody>
          <a:bodyPr wrap="square" lIns="0" tIns="0" rIns="0" bIns="0" rtlCol="0"/>
          <a:lstStyle/>
          <a:p>
            <a:endParaRPr/>
          </a:p>
        </p:txBody>
      </p:sp>
      <p:sp>
        <p:nvSpPr>
          <p:cNvPr id="20" name="object 20"/>
          <p:cNvSpPr/>
          <p:nvPr/>
        </p:nvSpPr>
        <p:spPr>
          <a:xfrm>
            <a:off x="2279650" y="1951791"/>
            <a:ext cx="7632700" cy="1289050"/>
          </a:xfrm>
          <a:custGeom>
            <a:avLst/>
            <a:gdLst/>
            <a:ahLst/>
            <a:cxnLst/>
            <a:rect l="l" t="t" r="r" b="b"/>
            <a:pathLst>
              <a:path w="7632700" h="1289050">
                <a:moveTo>
                  <a:pt x="4138519" y="966520"/>
                </a:moveTo>
                <a:lnTo>
                  <a:pt x="3494180" y="966520"/>
                </a:lnTo>
                <a:lnTo>
                  <a:pt x="3816350" y="1288690"/>
                </a:lnTo>
                <a:lnTo>
                  <a:pt x="4138519" y="966520"/>
                </a:lnTo>
                <a:close/>
              </a:path>
              <a:path w="7632700" h="1289050">
                <a:moveTo>
                  <a:pt x="3977434" y="837355"/>
                </a:moveTo>
                <a:lnTo>
                  <a:pt x="3655265" y="837355"/>
                </a:lnTo>
                <a:lnTo>
                  <a:pt x="3655265" y="966520"/>
                </a:lnTo>
                <a:lnTo>
                  <a:pt x="3977434" y="966520"/>
                </a:lnTo>
                <a:lnTo>
                  <a:pt x="3977434" y="837355"/>
                </a:lnTo>
                <a:close/>
              </a:path>
              <a:path w="7632700" h="1289050">
                <a:moveTo>
                  <a:pt x="7632700" y="0"/>
                </a:moveTo>
                <a:lnTo>
                  <a:pt x="0" y="0"/>
                </a:lnTo>
                <a:lnTo>
                  <a:pt x="0" y="837355"/>
                </a:lnTo>
                <a:lnTo>
                  <a:pt x="7632700" y="837355"/>
                </a:lnTo>
                <a:lnTo>
                  <a:pt x="7632700" y="0"/>
                </a:lnTo>
                <a:close/>
              </a:path>
            </a:pathLst>
          </a:custGeom>
          <a:solidFill>
            <a:srgbClr val="19194D">
              <a:alpha val="41178"/>
            </a:srgbClr>
          </a:solidFill>
        </p:spPr>
        <p:txBody>
          <a:bodyPr wrap="square" lIns="0" tIns="0" rIns="0" bIns="0" rtlCol="0"/>
          <a:lstStyle/>
          <a:p>
            <a:endParaRPr/>
          </a:p>
        </p:txBody>
      </p:sp>
      <p:sp>
        <p:nvSpPr>
          <p:cNvPr id="21" name="object 21"/>
          <p:cNvSpPr/>
          <p:nvPr/>
        </p:nvSpPr>
        <p:spPr>
          <a:xfrm>
            <a:off x="2279650" y="1951791"/>
            <a:ext cx="7632700" cy="1289050"/>
          </a:xfrm>
          <a:custGeom>
            <a:avLst/>
            <a:gdLst/>
            <a:ahLst/>
            <a:cxnLst/>
            <a:rect l="l" t="t" r="r" b="b"/>
            <a:pathLst>
              <a:path w="7632700" h="1289050">
                <a:moveTo>
                  <a:pt x="0" y="0"/>
                </a:moveTo>
                <a:lnTo>
                  <a:pt x="7632700" y="0"/>
                </a:lnTo>
                <a:lnTo>
                  <a:pt x="7632700" y="837355"/>
                </a:lnTo>
                <a:lnTo>
                  <a:pt x="3977435" y="837355"/>
                </a:lnTo>
                <a:lnTo>
                  <a:pt x="3977435" y="966520"/>
                </a:lnTo>
                <a:lnTo>
                  <a:pt x="4138519" y="966520"/>
                </a:lnTo>
                <a:lnTo>
                  <a:pt x="3816350" y="1288691"/>
                </a:lnTo>
                <a:lnTo>
                  <a:pt x="3494181" y="966520"/>
                </a:lnTo>
                <a:lnTo>
                  <a:pt x="3655265" y="966520"/>
                </a:lnTo>
                <a:lnTo>
                  <a:pt x="3655265" y="837355"/>
                </a:lnTo>
                <a:lnTo>
                  <a:pt x="0" y="837355"/>
                </a:lnTo>
                <a:lnTo>
                  <a:pt x="0" y="0"/>
                </a:lnTo>
                <a:close/>
              </a:path>
            </a:pathLst>
          </a:custGeom>
          <a:ln w="25400">
            <a:solidFill>
              <a:srgbClr val="19194D"/>
            </a:solidFill>
          </a:ln>
        </p:spPr>
        <p:txBody>
          <a:bodyPr wrap="square" lIns="0" tIns="0" rIns="0" bIns="0" rtlCol="0"/>
          <a:lstStyle/>
          <a:p>
            <a:endParaRPr/>
          </a:p>
        </p:txBody>
      </p:sp>
      <p:sp>
        <p:nvSpPr>
          <p:cNvPr id="22" name="object 22"/>
          <p:cNvSpPr txBox="1"/>
          <p:nvPr/>
        </p:nvSpPr>
        <p:spPr>
          <a:xfrm>
            <a:off x="2589399" y="946403"/>
            <a:ext cx="7411084" cy="1779270"/>
          </a:xfrm>
          <a:prstGeom prst="rect">
            <a:avLst/>
          </a:prstGeom>
        </p:spPr>
        <p:txBody>
          <a:bodyPr vert="horz" wrap="square" lIns="0" tIns="33655" rIns="0" bIns="0" rtlCol="0">
            <a:spAutoFit/>
          </a:bodyPr>
          <a:lstStyle/>
          <a:p>
            <a:pPr marL="1841500" marR="5080" indent="-1829435">
              <a:lnSpc>
                <a:spcPts val="3790"/>
              </a:lnSpc>
              <a:spcBef>
                <a:spcPts val="265"/>
              </a:spcBef>
            </a:pPr>
            <a:r>
              <a:rPr sz="3200" b="1" spc="-5" dirty="0">
                <a:latin typeface="Calibri"/>
                <a:cs typeface="Calibri"/>
              </a:rPr>
              <a:t>LA </a:t>
            </a:r>
            <a:r>
              <a:rPr sz="3200" b="1" spc="-10" dirty="0">
                <a:latin typeface="Calibri"/>
                <a:cs typeface="Calibri"/>
              </a:rPr>
              <a:t>RICORRENZA </a:t>
            </a:r>
            <a:r>
              <a:rPr sz="3200" b="1" spc="-35" dirty="0">
                <a:latin typeface="Calibri"/>
                <a:cs typeface="Calibri"/>
              </a:rPr>
              <a:t>DELL’OBBLIGO </a:t>
            </a:r>
            <a:r>
              <a:rPr sz="3200" b="1" dirty="0">
                <a:latin typeface="Calibri"/>
                <a:cs typeface="Calibri"/>
              </a:rPr>
              <a:t>– </a:t>
            </a:r>
            <a:r>
              <a:rPr sz="3200" b="1" spc="-15" dirty="0">
                <a:latin typeface="Calibri"/>
                <a:cs typeface="Calibri"/>
              </a:rPr>
              <a:t>CREDITORI  </a:t>
            </a:r>
            <a:r>
              <a:rPr sz="3200" b="1" spc="-5" dirty="0">
                <a:latin typeface="Calibri"/>
                <a:cs typeface="Calibri"/>
              </a:rPr>
              <a:t>PUBBLICI</a:t>
            </a:r>
            <a:r>
              <a:rPr sz="3200" b="1" spc="-10" dirty="0">
                <a:latin typeface="Calibri"/>
                <a:cs typeface="Calibri"/>
              </a:rPr>
              <a:t> </a:t>
            </a:r>
            <a:r>
              <a:rPr sz="3200" b="1" spc="-35" dirty="0">
                <a:latin typeface="Calibri"/>
                <a:cs typeface="Calibri"/>
              </a:rPr>
              <a:t>QUALIFICATI</a:t>
            </a:r>
            <a:endParaRPr sz="3200">
              <a:latin typeface="Calibri"/>
              <a:cs typeface="Calibri"/>
            </a:endParaRPr>
          </a:p>
          <a:p>
            <a:pPr marL="3104515" marR="454659" indent="-3039745">
              <a:lnSpc>
                <a:spcPct val="100800"/>
              </a:lnSpc>
              <a:spcBef>
                <a:spcPts val="254"/>
              </a:spcBef>
            </a:pPr>
            <a:r>
              <a:rPr sz="2400" b="1" spc="-15" dirty="0">
                <a:solidFill>
                  <a:srgbClr val="FFFFFF"/>
                </a:solidFill>
                <a:latin typeface="Calibri"/>
                <a:cs typeface="Calibri"/>
              </a:rPr>
              <a:t>IMPORTO </a:t>
            </a:r>
            <a:r>
              <a:rPr sz="2400" b="1" spc="-20" dirty="0">
                <a:solidFill>
                  <a:srgbClr val="FFFFFF"/>
                </a:solidFill>
                <a:latin typeface="Calibri"/>
                <a:cs typeface="Calibri"/>
              </a:rPr>
              <a:t>RILEVANTE </a:t>
            </a:r>
            <a:r>
              <a:rPr sz="2400" b="1" dirty="0">
                <a:solidFill>
                  <a:srgbClr val="FFFFFF"/>
                </a:solidFill>
                <a:latin typeface="Calibri"/>
                <a:cs typeface="Calibri"/>
              </a:rPr>
              <a:t>– </a:t>
            </a:r>
            <a:r>
              <a:rPr sz="2400" b="1" spc="-5" dirty="0">
                <a:solidFill>
                  <a:srgbClr val="FFFFFF"/>
                </a:solidFill>
                <a:latin typeface="Calibri"/>
                <a:cs typeface="Calibri"/>
              </a:rPr>
              <a:t>RISCOSSIONE </a:t>
            </a:r>
            <a:r>
              <a:rPr sz="2400" b="1" spc="-50" dirty="0">
                <a:solidFill>
                  <a:srgbClr val="FFFFFF"/>
                </a:solidFill>
                <a:latin typeface="Calibri"/>
                <a:cs typeface="Calibri"/>
              </a:rPr>
              <a:t>(ART. </a:t>
            </a:r>
            <a:r>
              <a:rPr sz="2400" b="1" spc="-5" dirty="0">
                <a:solidFill>
                  <a:srgbClr val="FFFFFF"/>
                </a:solidFill>
                <a:latin typeface="Calibri"/>
                <a:cs typeface="Calibri"/>
              </a:rPr>
              <a:t>15 </a:t>
            </a:r>
            <a:r>
              <a:rPr sz="2400" b="1" spc="-15" dirty="0">
                <a:solidFill>
                  <a:srgbClr val="FFFFFF"/>
                </a:solidFill>
                <a:latin typeface="Calibri"/>
                <a:cs typeface="Calibri"/>
              </a:rPr>
              <a:t>2.C. </a:t>
            </a:r>
            <a:r>
              <a:rPr sz="2400" b="1" spc="-10" dirty="0">
                <a:solidFill>
                  <a:srgbClr val="FFFFFF"/>
                </a:solidFill>
                <a:latin typeface="Calibri"/>
                <a:cs typeface="Calibri"/>
              </a:rPr>
              <a:t>lett.  </a:t>
            </a:r>
            <a:r>
              <a:rPr sz="2400" b="1" spc="-5" dirty="0">
                <a:solidFill>
                  <a:srgbClr val="FFFFFF"/>
                </a:solidFill>
                <a:latin typeface="Calibri"/>
                <a:cs typeface="Calibri"/>
              </a:rPr>
              <a:t>c)CCII)</a:t>
            </a:r>
            <a:endParaRPr sz="2400">
              <a:latin typeface="Calibri"/>
              <a:cs typeface="Calibri"/>
            </a:endParaRPr>
          </a:p>
        </p:txBody>
      </p:sp>
      <p:sp>
        <p:nvSpPr>
          <p:cNvPr id="23" name="object 18"/>
          <p:cNvSpPr txBox="1">
            <a:spLocks/>
          </p:cNvSpPr>
          <p:nvPr/>
        </p:nvSpPr>
        <p:spPr>
          <a:xfrm>
            <a:off x="1524001" y="0"/>
            <a:ext cx="3962400" cy="751488"/>
          </a:xfrm>
          <a:prstGeom prst="rect">
            <a:avLst/>
          </a:prstGeom>
        </p:spPr>
        <p:txBody>
          <a:bodyPr vert="horz" wrap="square" lIns="0" tIns="12700" rIns="0" bIns="0" rtlCol="0">
            <a:spAutoFit/>
          </a:bodyPr>
          <a:lstStyle/>
          <a:p>
            <a:pPr marL="12700" algn="ctr" eaLnBrk="0" fontAlgn="base" hangingPunct="0">
              <a:spcBef>
                <a:spcPts val="100"/>
              </a:spcBef>
              <a:spcAft>
                <a:spcPct val="0"/>
              </a:spcAft>
              <a:defRPr/>
            </a:pPr>
            <a:r>
              <a:rPr lang="it-IT" sz="2400" spc="-5">
                <a:solidFill>
                  <a:srgbClr val="FFFF00"/>
                </a:solidFill>
                <a:latin typeface="+mj-lt"/>
                <a:ea typeface="+mj-ea"/>
                <a:cs typeface="+mj-cs"/>
              </a:rPr>
              <a:t>La segnalazione </a:t>
            </a:r>
            <a:r>
              <a:rPr lang="it-IT" sz="2400" spc="-15">
                <a:solidFill>
                  <a:srgbClr val="FFFF00"/>
                </a:solidFill>
                <a:latin typeface="+mj-lt"/>
                <a:ea typeface="+mj-ea"/>
                <a:cs typeface="+mj-cs"/>
              </a:rPr>
              <a:t>all’Organismo </a:t>
            </a:r>
            <a:r>
              <a:rPr lang="it-IT" sz="2400" spc="-5">
                <a:solidFill>
                  <a:srgbClr val="FFFF00"/>
                </a:solidFill>
                <a:latin typeface="+mj-lt"/>
                <a:ea typeface="+mj-ea"/>
                <a:cs typeface="+mj-cs"/>
              </a:rPr>
              <a:t>di composizione della</a:t>
            </a:r>
            <a:r>
              <a:rPr lang="it-IT" sz="2400" spc="-25">
                <a:solidFill>
                  <a:srgbClr val="FFFF00"/>
                </a:solidFill>
                <a:latin typeface="+mj-lt"/>
                <a:ea typeface="+mj-ea"/>
                <a:cs typeface="+mj-cs"/>
              </a:rPr>
              <a:t> </a:t>
            </a:r>
            <a:r>
              <a:rPr lang="it-IT" sz="2400" spc="-5">
                <a:solidFill>
                  <a:srgbClr val="FFFF00"/>
                </a:solidFill>
                <a:latin typeface="+mj-lt"/>
                <a:ea typeface="+mj-ea"/>
                <a:cs typeface="+mj-cs"/>
              </a:rPr>
              <a:t>crisi</a:t>
            </a:r>
            <a:endParaRPr lang="it-IT" sz="2400" dirty="0">
              <a:solidFill>
                <a:srgbClr val="FFFF00"/>
              </a:solidFill>
              <a:latin typeface="+mj-lt"/>
              <a:ea typeface="+mj-ea"/>
              <a:cs typeface="+mj-cs"/>
            </a:endParaRPr>
          </a:p>
        </p:txBody>
      </p:sp>
    </p:spTree>
    <p:extLst>
      <p:ext uri="{BB962C8B-B14F-4D97-AF65-F5344CB8AC3E}">
        <p14:creationId xmlns:p14="http://schemas.microsoft.com/office/powerpoint/2010/main" val="34919275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98904" y="2529840"/>
            <a:ext cx="8001000" cy="34137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279650" y="1995055"/>
            <a:ext cx="7632700" cy="786765"/>
          </a:xfrm>
          <a:custGeom>
            <a:avLst/>
            <a:gdLst/>
            <a:ahLst/>
            <a:cxnLst/>
            <a:rect l="l" t="t" r="r" b="b"/>
            <a:pathLst>
              <a:path w="7632700" h="786764">
                <a:moveTo>
                  <a:pt x="4012910" y="589685"/>
                </a:moveTo>
                <a:lnTo>
                  <a:pt x="3619789" y="589685"/>
                </a:lnTo>
                <a:lnTo>
                  <a:pt x="3816350" y="786246"/>
                </a:lnTo>
                <a:lnTo>
                  <a:pt x="4012910" y="589685"/>
                </a:lnTo>
                <a:close/>
              </a:path>
              <a:path w="7632700" h="786764">
                <a:moveTo>
                  <a:pt x="3914630" y="510877"/>
                </a:moveTo>
                <a:lnTo>
                  <a:pt x="3718069" y="510877"/>
                </a:lnTo>
                <a:lnTo>
                  <a:pt x="3718069" y="589685"/>
                </a:lnTo>
                <a:lnTo>
                  <a:pt x="3914630" y="589685"/>
                </a:lnTo>
                <a:lnTo>
                  <a:pt x="3914630" y="510877"/>
                </a:lnTo>
                <a:close/>
              </a:path>
              <a:path w="7632700" h="786764">
                <a:moveTo>
                  <a:pt x="7632700" y="0"/>
                </a:moveTo>
                <a:lnTo>
                  <a:pt x="0" y="0"/>
                </a:lnTo>
                <a:lnTo>
                  <a:pt x="0" y="510877"/>
                </a:lnTo>
                <a:lnTo>
                  <a:pt x="7632700" y="510877"/>
                </a:lnTo>
                <a:lnTo>
                  <a:pt x="7632700" y="0"/>
                </a:lnTo>
                <a:close/>
              </a:path>
            </a:pathLst>
          </a:custGeom>
          <a:solidFill>
            <a:srgbClr val="19194D">
              <a:alpha val="41178"/>
            </a:srgbClr>
          </a:solidFill>
        </p:spPr>
        <p:txBody>
          <a:bodyPr wrap="square" lIns="0" tIns="0" rIns="0" bIns="0" rtlCol="0"/>
          <a:lstStyle/>
          <a:p>
            <a:endParaRPr/>
          </a:p>
        </p:txBody>
      </p:sp>
      <p:sp>
        <p:nvSpPr>
          <p:cNvPr id="4" name="object 4"/>
          <p:cNvSpPr/>
          <p:nvPr/>
        </p:nvSpPr>
        <p:spPr>
          <a:xfrm>
            <a:off x="2279650" y="1995055"/>
            <a:ext cx="7632700" cy="786765"/>
          </a:xfrm>
          <a:custGeom>
            <a:avLst/>
            <a:gdLst/>
            <a:ahLst/>
            <a:cxnLst/>
            <a:rect l="l" t="t" r="r" b="b"/>
            <a:pathLst>
              <a:path w="7632700" h="786764">
                <a:moveTo>
                  <a:pt x="0" y="0"/>
                </a:moveTo>
                <a:lnTo>
                  <a:pt x="7632700" y="0"/>
                </a:lnTo>
                <a:lnTo>
                  <a:pt x="7632700" y="510877"/>
                </a:lnTo>
                <a:lnTo>
                  <a:pt x="3914630" y="510877"/>
                </a:lnTo>
                <a:lnTo>
                  <a:pt x="3914630" y="589684"/>
                </a:lnTo>
                <a:lnTo>
                  <a:pt x="4012910" y="589684"/>
                </a:lnTo>
                <a:lnTo>
                  <a:pt x="3816350" y="786246"/>
                </a:lnTo>
                <a:lnTo>
                  <a:pt x="3619790" y="589684"/>
                </a:lnTo>
                <a:lnTo>
                  <a:pt x="3718070" y="589684"/>
                </a:lnTo>
                <a:lnTo>
                  <a:pt x="3718070" y="510877"/>
                </a:lnTo>
                <a:lnTo>
                  <a:pt x="0" y="510877"/>
                </a:lnTo>
                <a:lnTo>
                  <a:pt x="0" y="0"/>
                </a:lnTo>
                <a:close/>
              </a:path>
            </a:pathLst>
          </a:custGeom>
          <a:ln w="25400">
            <a:solidFill>
              <a:srgbClr val="19194D"/>
            </a:solidFill>
          </a:ln>
        </p:spPr>
        <p:txBody>
          <a:bodyPr wrap="square" lIns="0" tIns="0" rIns="0" bIns="0" rtlCol="0"/>
          <a:lstStyle/>
          <a:p>
            <a:endParaRPr/>
          </a:p>
        </p:txBody>
      </p:sp>
      <p:sp>
        <p:nvSpPr>
          <p:cNvPr id="5" name="object 5"/>
          <p:cNvSpPr txBox="1"/>
          <p:nvPr/>
        </p:nvSpPr>
        <p:spPr>
          <a:xfrm>
            <a:off x="2360613" y="973837"/>
            <a:ext cx="7471409" cy="1447165"/>
          </a:xfrm>
          <a:prstGeom prst="rect">
            <a:avLst/>
          </a:prstGeom>
        </p:spPr>
        <p:txBody>
          <a:bodyPr vert="horz" wrap="square" lIns="0" tIns="30480" rIns="0" bIns="0" rtlCol="0">
            <a:spAutoFit/>
          </a:bodyPr>
          <a:lstStyle/>
          <a:p>
            <a:pPr marL="12065" marR="5080" algn="ctr">
              <a:lnSpc>
                <a:spcPts val="3820"/>
              </a:lnSpc>
              <a:spcBef>
                <a:spcPts val="240"/>
              </a:spcBef>
            </a:pPr>
            <a:r>
              <a:rPr sz="3200" b="1" spc="-5" dirty="0">
                <a:latin typeface="Calibri"/>
                <a:cs typeface="Calibri"/>
              </a:rPr>
              <a:t>LA RICORRENZA DELL’OBBLIGO </a:t>
            </a:r>
            <a:r>
              <a:rPr sz="3200" b="1" dirty="0">
                <a:latin typeface="Calibri"/>
                <a:cs typeface="Calibri"/>
              </a:rPr>
              <a:t>– </a:t>
            </a:r>
            <a:r>
              <a:rPr sz="3200" b="1" spc="-5" dirty="0">
                <a:latin typeface="Calibri"/>
                <a:cs typeface="Calibri"/>
              </a:rPr>
              <a:t>CREDITORI  PUBBLICI</a:t>
            </a:r>
            <a:r>
              <a:rPr sz="3200" b="1" spc="-10" dirty="0">
                <a:latin typeface="Calibri"/>
                <a:cs typeface="Calibri"/>
              </a:rPr>
              <a:t> </a:t>
            </a:r>
            <a:r>
              <a:rPr sz="3200" b="1" spc="-5" dirty="0">
                <a:latin typeface="Calibri"/>
                <a:cs typeface="Calibri"/>
              </a:rPr>
              <a:t>QUALIFICATI</a:t>
            </a:r>
            <a:endParaRPr sz="3200">
              <a:latin typeface="Calibri"/>
              <a:cs typeface="Calibri"/>
            </a:endParaRPr>
          </a:p>
          <a:p>
            <a:pPr algn="ctr">
              <a:spcBef>
                <a:spcPts val="530"/>
              </a:spcBef>
            </a:pPr>
            <a:r>
              <a:rPr sz="2400" b="1" spc="-10" dirty="0">
                <a:solidFill>
                  <a:srgbClr val="FFFFFF"/>
                </a:solidFill>
                <a:latin typeface="Calibri"/>
                <a:cs typeface="Calibri"/>
              </a:rPr>
              <a:t>SEGNALAZIONE </a:t>
            </a:r>
            <a:r>
              <a:rPr sz="2400" b="1" spc="-5" dirty="0">
                <a:solidFill>
                  <a:srgbClr val="FFFFFF"/>
                </a:solidFill>
                <a:latin typeface="Calibri"/>
                <a:cs typeface="Calibri"/>
              </a:rPr>
              <a:t>DI </a:t>
            </a:r>
            <a:r>
              <a:rPr sz="2400" b="1" spc="-10" dirty="0">
                <a:solidFill>
                  <a:srgbClr val="FFFFFF"/>
                </a:solidFill>
                <a:latin typeface="Calibri"/>
                <a:cs typeface="Calibri"/>
              </a:rPr>
              <a:t>CREDITORI </a:t>
            </a:r>
            <a:r>
              <a:rPr sz="2400" b="1" spc="-5" dirty="0">
                <a:solidFill>
                  <a:srgbClr val="FFFFFF"/>
                </a:solidFill>
                <a:latin typeface="Calibri"/>
                <a:cs typeface="Calibri"/>
              </a:rPr>
              <a:t>PUBBLICI </a:t>
            </a:r>
            <a:r>
              <a:rPr sz="2400" b="1" spc="-30" dirty="0">
                <a:solidFill>
                  <a:srgbClr val="FFFFFF"/>
                </a:solidFill>
                <a:latin typeface="Calibri"/>
                <a:cs typeface="Calibri"/>
              </a:rPr>
              <a:t>QUALIFICATI</a:t>
            </a:r>
            <a:endParaRPr sz="2400">
              <a:latin typeface="Calibri"/>
              <a:cs typeface="Calibri"/>
            </a:endParaRPr>
          </a:p>
        </p:txBody>
      </p:sp>
      <p:sp>
        <p:nvSpPr>
          <p:cNvPr id="7" name="object 7"/>
          <p:cNvSpPr/>
          <p:nvPr/>
        </p:nvSpPr>
        <p:spPr>
          <a:xfrm>
            <a:off x="2389632" y="5184648"/>
            <a:ext cx="8260080" cy="902207"/>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3654135" y="2781301"/>
            <a:ext cx="6910070" cy="3214370"/>
          </a:xfrm>
          <a:custGeom>
            <a:avLst/>
            <a:gdLst/>
            <a:ahLst/>
            <a:cxnLst/>
            <a:rect l="l" t="t" r="r" b="b"/>
            <a:pathLst>
              <a:path w="6910070" h="3214370">
                <a:moveTo>
                  <a:pt x="0" y="3214253"/>
                </a:moveTo>
                <a:lnTo>
                  <a:pt x="6909954" y="3214253"/>
                </a:lnTo>
                <a:lnTo>
                  <a:pt x="6909954" y="0"/>
                </a:lnTo>
                <a:lnTo>
                  <a:pt x="0" y="0"/>
                </a:lnTo>
                <a:lnTo>
                  <a:pt x="0" y="3214253"/>
                </a:lnTo>
                <a:close/>
              </a:path>
            </a:pathLst>
          </a:custGeom>
          <a:solidFill>
            <a:srgbClr val="FFFFFF"/>
          </a:solidFill>
        </p:spPr>
        <p:txBody>
          <a:bodyPr wrap="square" lIns="0" tIns="0" rIns="0" bIns="0" rtlCol="0"/>
          <a:lstStyle/>
          <a:p>
            <a:endParaRPr/>
          </a:p>
        </p:txBody>
      </p:sp>
      <p:sp>
        <p:nvSpPr>
          <p:cNvPr id="9" name="object 9"/>
          <p:cNvSpPr/>
          <p:nvPr/>
        </p:nvSpPr>
        <p:spPr>
          <a:xfrm>
            <a:off x="3654135" y="2781301"/>
            <a:ext cx="6910070" cy="3214370"/>
          </a:xfrm>
          <a:custGeom>
            <a:avLst/>
            <a:gdLst/>
            <a:ahLst/>
            <a:cxnLst/>
            <a:rect l="l" t="t" r="r" b="b"/>
            <a:pathLst>
              <a:path w="6910070" h="3214370">
                <a:moveTo>
                  <a:pt x="0" y="0"/>
                </a:moveTo>
                <a:lnTo>
                  <a:pt x="6909955" y="0"/>
                </a:lnTo>
                <a:lnTo>
                  <a:pt x="6909955" y="3214253"/>
                </a:lnTo>
                <a:lnTo>
                  <a:pt x="0" y="3214253"/>
                </a:lnTo>
                <a:lnTo>
                  <a:pt x="0" y="0"/>
                </a:lnTo>
                <a:close/>
              </a:path>
            </a:pathLst>
          </a:custGeom>
          <a:ln w="25400">
            <a:solidFill>
              <a:srgbClr val="89A4A7"/>
            </a:solidFill>
          </a:ln>
        </p:spPr>
        <p:txBody>
          <a:bodyPr wrap="square" lIns="0" tIns="0" rIns="0" bIns="0" rtlCol="0"/>
          <a:lstStyle/>
          <a:p>
            <a:endParaRPr/>
          </a:p>
        </p:txBody>
      </p:sp>
      <p:sp>
        <p:nvSpPr>
          <p:cNvPr id="10" name="object 10"/>
          <p:cNvSpPr txBox="1"/>
          <p:nvPr/>
        </p:nvSpPr>
        <p:spPr>
          <a:xfrm>
            <a:off x="3732876" y="2718308"/>
            <a:ext cx="6751955" cy="3308350"/>
          </a:xfrm>
          <a:prstGeom prst="rect">
            <a:avLst/>
          </a:prstGeom>
        </p:spPr>
        <p:txBody>
          <a:bodyPr vert="horz" wrap="square" lIns="0" tIns="13335" rIns="0" bIns="0" rtlCol="0">
            <a:spAutoFit/>
          </a:bodyPr>
          <a:lstStyle/>
          <a:p>
            <a:pPr marL="12700" marR="5080" algn="just">
              <a:lnSpc>
                <a:spcPct val="99700"/>
              </a:lnSpc>
              <a:spcBef>
                <a:spcPts val="105"/>
              </a:spcBef>
            </a:pPr>
            <a:r>
              <a:rPr spc="-10" dirty="0">
                <a:latin typeface="Calibri"/>
                <a:cs typeface="Calibri"/>
              </a:rPr>
              <a:t>«</a:t>
            </a:r>
            <a:r>
              <a:rPr i="1" spc="-10" dirty="0">
                <a:latin typeface="Calibri"/>
                <a:cs typeface="Calibri"/>
              </a:rPr>
              <a:t>Scaduto </a:t>
            </a:r>
            <a:r>
              <a:rPr i="1" spc="-5" dirty="0">
                <a:latin typeface="Calibri"/>
                <a:cs typeface="Calibri"/>
              </a:rPr>
              <a:t>il termine dei </a:t>
            </a:r>
            <a:r>
              <a:rPr i="1" spc="-15" dirty="0">
                <a:latin typeface="Calibri"/>
                <a:cs typeface="Calibri"/>
              </a:rPr>
              <a:t>novanta </a:t>
            </a:r>
            <a:r>
              <a:rPr i="1" spc="-5" dirty="0">
                <a:latin typeface="Calibri"/>
                <a:cs typeface="Calibri"/>
              </a:rPr>
              <a:t>giorni di cui al comma </a:t>
            </a:r>
            <a:r>
              <a:rPr i="1" dirty="0">
                <a:latin typeface="Calibri"/>
                <a:cs typeface="Calibri"/>
              </a:rPr>
              <a:t>1 </a:t>
            </a:r>
            <a:r>
              <a:rPr i="1" spc="-10" dirty="0">
                <a:latin typeface="Calibri"/>
                <a:cs typeface="Calibri"/>
              </a:rPr>
              <a:t>senza </a:t>
            </a:r>
            <a:r>
              <a:rPr i="1" spc="-5" dirty="0">
                <a:latin typeface="Calibri"/>
                <a:cs typeface="Calibri"/>
              </a:rPr>
              <a:t>che il  </a:t>
            </a:r>
            <a:r>
              <a:rPr i="1" spc="-10" dirty="0">
                <a:latin typeface="Calibri"/>
                <a:cs typeface="Calibri"/>
              </a:rPr>
              <a:t>debitore </a:t>
            </a:r>
            <a:r>
              <a:rPr i="1" spc="-5" dirty="0">
                <a:latin typeface="Calibri"/>
                <a:cs typeface="Calibri"/>
              </a:rPr>
              <a:t>abbia </a:t>
            </a:r>
            <a:r>
              <a:rPr i="1" spc="-10" dirty="0">
                <a:latin typeface="Calibri"/>
                <a:cs typeface="Calibri"/>
              </a:rPr>
              <a:t>dato prova </a:t>
            </a:r>
            <a:r>
              <a:rPr i="1" spc="-5" dirty="0">
                <a:latin typeface="Calibri"/>
                <a:cs typeface="Calibri"/>
              </a:rPr>
              <a:t>di aver </a:t>
            </a:r>
            <a:r>
              <a:rPr i="1" spc="-15" dirty="0">
                <a:latin typeface="Calibri"/>
                <a:cs typeface="Calibri"/>
              </a:rPr>
              <a:t>estinto </a:t>
            </a:r>
            <a:r>
              <a:rPr i="1" spc="-5" dirty="0">
                <a:latin typeface="Calibri"/>
                <a:cs typeface="Calibri"/>
              </a:rPr>
              <a:t>il proprio </a:t>
            </a:r>
            <a:r>
              <a:rPr i="1" spc="-10" dirty="0">
                <a:latin typeface="Calibri"/>
                <a:cs typeface="Calibri"/>
              </a:rPr>
              <a:t>debito </a:t>
            </a:r>
            <a:r>
              <a:rPr i="1" dirty="0">
                <a:latin typeface="Calibri"/>
                <a:cs typeface="Calibri"/>
              </a:rPr>
              <a:t>o </a:t>
            </a:r>
            <a:r>
              <a:rPr i="1" spc="-5" dirty="0">
                <a:latin typeface="Calibri"/>
                <a:cs typeface="Calibri"/>
              </a:rPr>
              <a:t>di averlo  </a:t>
            </a:r>
            <a:r>
              <a:rPr i="1" spc="-10" dirty="0">
                <a:latin typeface="Calibri"/>
                <a:cs typeface="Calibri"/>
              </a:rPr>
              <a:t>altrimenti regolarizzato </a:t>
            </a:r>
            <a:r>
              <a:rPr i="1" spc="-5" dirty="0">
                <a:latin typeface="Calibri"/>
                <a:cs typeface="Calibri"/>
              </a:rPr>
              <a:t>per </a:t>
            </a:r>
            <a:r>
              <a:rPr i="1" spc="-10" dirty="0">
                <a:latin typeface="Calibri"/>
                <a:cs typeface="Calibri"/>
              </a:rPr>
              <a:t>intero </a:t>
            </a:r>
            <a:r>
              <a:rPr i="1" spc="-5" dirty="0">
                <a:latin typeface="Calibri"/>
                <a:cs typeface="Calibri"/>
              </a:rPr>
              <a:t>con le modalità </a:t>
            </a:r>
            <a:r>
              <a:rPr i="1" spc="-15" dirty="0">
                <a:latin typeface="Calibri"/>
                <a:cs typeface="Calibri"/>
              </a:rPr>
              <a:t>previste </a:t>
            </a:r>
            <a:r>
              <a:rPr i="1" spc="-5" dirty="0">
                <a:latin typeface="Calibri"/>
                <a:cs typeface="Calibri"/>
              </a:rPr>
              <a:t>dalla legge </a:t>
            </a:r>
            <a:r>
              <a:rPr i="1" dirty="0">
                <a:latin typeface="Calibri"/>
                <a:cs typeface="Calibri"/>
              </a:rPr>
              <a:t>o  </a:t>
            </a:r>
            <a:r>
              <a:rPr i="1" spc="-5" dirty="0">
                <a:latin typeface="Calibri"/>
                <a:cs typeface="Calibri"/>
              </a:rPr>
              <a:t>di essere in regola con il </a:t>
            </a:r>
            <a:r>
              <a:rPr i="1" spc="-10" dirty="0">
                <a:latin typeface="Calibri"/>
                <a:cs typeface="Calibri"/>
              </a:rPr>
              <a:t>pagamento </a:t>
            </a:r>
            <a:r>
              <a:rPr i="1" spc="-5" dirty="0">
                <a:latin typeface="Calibri"/>
                <a:cs typeface="Calibri"/>
              </a:rPr>
              <a:t>rateale </a:t>
            </a:r>
            <a:r>
              <a:rPr i="1" spc="-15" dirty="0">
                <a:latin typeface="Calibri"/>
                <a:cs typeface="Calibri"/>
              </a:rPr>
              <a:t>previsto dall’articolo </a:t>
            </a:r>
            <a:r>
              <a:rPr i="1" spc="-5" dirty="0">
                <a:latin typeface="Calibri"/>
                <a:cs typeface="Calibri"/>
              </a:rPr>
              <a:t>3-bis  del </a:t>
            </a:r>
            <a:r>
              <a:rPr i="1" spc="-10" dirty="0">
                <a:latin typeface="Calibri"/>
                <a:cs typeface="Calibri"/>
              </a:rPr>
              <a:t>decreto </a:t>
            </a:r>
            <a:r>
              <a:rPr i="1" spc="-5" dirty="0">
                <a:latin typeface="Calibri"/>
                <a:cs typeface="Calibri"/>
              </a:rPr>
              <a:t>legislativo </a:t>
            </a:r>
            <a:r>
              <a:rPr i="1" dirty="0">
                <a:latin typeface="Calibri"/>
                <a:cs typeface="Calibri"/>
              </a:rPr>
              <a:t>18 </a:t>
            </a:r>
            <a:r>
              <a:rPr i="1" spc="-5" dirty="0">
                <a:latin typeface="Calibri"/>
                <a:cs typeface="Calibri"/>
              </a:rPr>
              <a:t>dicembre </a:t>
            </a:r>
            <a:r>
              <a:rPr i="1" dirty="0">
                <a:latin typeface="Calibri"/>
                <a:cs typeface="Calibri"/>
              </a:rPr>
              <a:t>1997, </a:t>
            </a:r>
            <a:r>
              <a:rPr i="1" spc="-5" dirty="0">
                <a:latin typeface="Calibri"/>
                <a:cs typeface="Calibri"/>
              </a:rPr>
              <a:t>n. </a:t>
            </a:r>
            <a:r>
              <a:rPr i="1" dirty="0">
                <a:latin typeface="Calibri"/>
                <a:cs typeface="Calibri"/>
              </a:rPr>
              <a:t>462, o </a:t>
            </a:r>
            <a:r>
              <a:rPr i="1" spc="-5" dirty="0">
                <a:latin typeface="Calibri"/>
                <a:cs typeface="Calibri"/>
              </a:rPr>
              <a:t>di aver </a:t>
            </a:r>
            <a:r>
              <a:rPr i="1" spc="-15" dirty="0">
                <a:latin typeface="Calibri"/>
                <a:cs typeface="Calibri"/>
              </a:rPr>
              <a:t>presentato  istanza </a:t>
            </a:r>
            <a:r>
              <a:rPr i="1" spc="-5" dirty="0">
                <a:latin typeface="Calibri"/>
                <a:cs typeface="Calibri"/>
              </a:rPr>
              <a:t>di composizione </a:t>
            </a:r>
            <a:r>
              <a:rPr i="1" spc="-10" dirty="0">
                <a:latin typeface="Calibri"/>
                <a:cs typeface="Calibri"/>
              </a:rPr>
              <a:t>assistita </a:t>
            </a:r>
            <a:r>
              <a:rPr i="1" spc="-5" dirty="0">
                <a:latin typeface="Calibri"/>
                <a:cs typeface="Calibri"/>
              </a:rPr>
              <a:t>della crisi </a:t>
            </a:r>
            <a:r>
              <a:rPr i="1" dirty="0">
                <a:latin typeface="Calibri"/>
                <a:cs typeface="Calibri"/>
              </a:rPr>
              <a:t>o </a:t>
            </a:r>
            <a:r>
              <a:rPr i="1" spc="-5" dirty="0">
                <a:latin typeface="Calibri"/>
                <a:cs typeface="Calibri"/>
              </a:rPr>
              <a:t>domanda per </a:t>
            </a:r>
            <a:r>
              <a:rPr i="1" spc="-20" dirty="0">
                <a:latin typeface="Calibri"/>
                <a:cs typeface="Calibri"/>
              </a:rPr>
              <a:t>l’accesso</a:t>
            </a:r>
            <a:r>
              <a:rPr i="1" spc="365" dirty="0">
                <a:latin typeface="Calibri"/>
                <a:cs typeface="Calibri"/>
              </a:rPr>
              <a:t> </a:t>
            </a:r>
            <a:r>
              <a:rPr i="1" spc="-5" dirty="0">
                <a:latin typeface="Calibri"/>
                <a:cs typeface="Calibri"/>
              </a:rPr>
              <a:t>ad  una </a:t>
            </a:r>
            <a:r>
              <a:rPr i="1" spc="-10" dirty="0">
                <a:latin typeface="Calibri"/>
                <a:cs typeface="Calibri"/>
              </a:rPr>
              <a:t>procedura </a:t>
            </a:r>
            <a:r>
              <a:rPr i="1" spc="-5" dirty="0">
                <a:latin typeface="Calibri"/>
                <a:cs typeface="Calibri"/>
              </a:rPr>
              <a:t>di regolazione della crisi </a:t>
            </a:r>
            <a:r>
              <a:rPr i="1" dirty="0">
                <a:latin typeface="Calibri"/>
                <a:cs typeface="Calibri"/>
              </a:rPr>
              <a:t>e </a:t>
            </a:r>
            <a:r>
              <a:rPr i="1" spc="-5" dirty="0">
                <a:latin typeface="Calibri"/>
                <a:cs typeface="Calibri"/>
              </a:rPr>
              <a:t>dell’insolvenza, </a:t>
            </a:r>
            <a:r>
              <a:rPr i="1" dirty="0">
                <a:latin typeface="Calibri"/>
                <a:cs typeface="Calibri"/>
              </a:rPr>
              <a:t>i </a:t>
            </a:r>
            <a:r>
              <a:rPr i="1" spc="-5" dirty="0">
                <a:latin typeface="Calibri"/>
                <a:cs typeface="Calibri"/>
              </a:rPr>
              <a:t>creditori  pubblici qualificati di cui al </a:t>
            </a:r>
            <a:r>
              <a:rPr i="1" spc="-10" dirty="0">
                <a:latin typeface="Calibri"/>
                <a:cs typeface="Calibri"/>
              </a:rPr>
              <a:t>presente articolo </a:t>
            </a:r>
            <a:r>
              <a:rPr i="1" spc="-5" dirty="0">
                <a:latin typeface="Calibri"/>
                <a:cs typeface="Calibri"/>
              </a:rPr>
              <a:t>procedono </a:t>
            </a:r>
            <a:r>
              <a:rPr i="1" spc="-10" dirty="0">
                <a:latin typeface="Calibri"/>
                <a:cs typeface="Calibri"/>
              </a:rPr>
              <a:t>senza </a:t>
            </a:r>
            <a:r>
              <a:rPr i="1" spc="-5" dirty="0">
                <a:latin typeface="Calibri"/>
                <a:cs typeface="Calibri"/>
              </a:rPr>
              <a:t>indugio  alla segnalazione </a:t>
            </a:r>
            <a:r>
              <a:rPr i="1" spc="-15" dirty="0">
                <a:latin typeface="Calibri"/>
                <a:cs typeface="Calibri"/>
              </a:rPr>
              <a:t>all’OCRI. </a:t>
            </a:r>
            <a:r>
              <a:rPr i="1" dirty="0">
                <a:latin typeface="Calibri"/>
                <a:cs typeface="Calibri"/>
              </a:rPr>
              <a:t>La </a:t>
            </a:r>
            <a:r>
              <a:rPr i="1" spc="-5" dirty="0">
                <a:latin typeface="Calibri"/>
                <a:cs typeface="Calibri"/>
              </a:rPr>
              <a:t>segnalazione </a:t>
            </a:r>
            <a:r>
              <a:rPr i="1" dirty="0">
                <a:latin typeface="Calibri"/>
                <a:cs typeface="Calibri"/>
              </a:rPr>
              <a:t>è </a:t>
            </a:r>
            <a:r>
              <a:rPr i="1" spc="-10" dirty="0">
                <a:latin typeface="Calibri"/>
                <a:cs typeface="Calibri"/>
              </a:rPr>
              <a:t>effettuata </a:t>
            </a:r>
            <a:r>
              <a:rPr i="1" spc="-5" dirty="0">
                <a:latin typeface="Calibri"/>
                <a:cs typeface="Calibri"/>
              </a:rPr>
              <a:t>con modalità  telematiche, </a:t>
            </a:r>
            <a:r>
              <a:rPr i="1" spc="-10" dirty="0">
                <a:latin typeface="Calibri"/>
                <a:cs typeface="Calibri"/>
              </a:rPr>
              <a:t>definite d’intesa </a:t>
            </a:r>
            <a:r>
              <a:rPr i="1" spc="-5" dirty="0">
                <a:latin typeface="Calibri"/>
                <a:cs typeface="Calibri"/>
              </a:rPr>
              <a:t>con Unioncamere </a:t>
            </a:r>
            <a:r>
              <a:rPr i="1" dirty="0">
                <a:latin typeface="Calibri"/>
                <a:cs typeface="Calibri"/>
              </a:rPr>
              <a:t>e </a:t>
            </a:r>
            <a:r>
              <a:rPr i="1" spc="-5" dirty="0">
                <a:latin typeface="Calibri"/>
                <a:cs typeface="Calibri"/>
              </a:rPr>
              <a:t>InfoCamere. Se il  </a:t>
            </a:r>
            <a:r>
              <a:rPr i="1" spc="-10" dirty="0">
                <a:latin typeface="Calibri"/>
                <a:cs typeface="Calibri"/>
              </a:rPr>
              <a:t>debitore </a:t>
            </a:r>
            <a:r>
              <a:rPr i="1" spc="-5" dirty="0">
                <a:latin typeface="Calibri"/>
                <a:cs typeface="Calibri"/>
              </a:rPr>
              <a:t>decade dalla rateazione </a:t>
            </a:r>
            <a:r>
              <a:rPr i="1" dirty="0">
                <a:latin typeface="Calibri"/>
                <a:cs typeface="Calibri"/>
              </a:rPr>
              <a:t>e </a:t>
            </a:r>
            <a:r>
              <a:rPr i="1" spc="-5" dirty="0">
                <a:latin typeface="Calibri"/>
                <a:cs typeface="Calibri"/>
              </a:rPr>
              <a:t>risultano </a:t>
            </a:r>
            <a:r>
              <a:rPr i="1" spc="-10" dirty="0">
                <a:latin typeface="Calibri"/>
                <a:cs typeface="Calibri"/>
              </a:rPr>
              <a:t>superate </a:t>
            </a:r>
            <a:r>
              <a:rPr i="1" spc="-5" dirty="0">
                <a:latin typeface="Calibri"/>
                <a:cs typeface="Calibri"/>
              </a:rPr>
              <a:t>le soglie di cui al  comma </a:t>
            </a:r>
            <a:r>
              <a:rPr i="1" dirty="0">
                <a:latin typeface="Calibri"/>
                <a:cs typeface="Calibri"/>
              </a:rPr>
              <a:t>2, </a:t>
            </a:r>
            <a:r>
              <a:rPr i="1" spc="-5" dirty="0">
                <a:latin typeface="Calibri"/>
                <a:cs typeface="Calibri"/>
              </a:rPr>
              <a:t>il creditore procede </a:t>
            </a:r>
            <a:r>
              <a:rPr i="1" spc="-10" dirty="0">
                <a:latin typeface="Calibri"/>
                <a:cs typeface="Calibri"/>
              </a:rPr>
              <a:t>senza </a:t>
            </a:r>
            <a:r>
              <a:rPr i="1" spc="-5" dirty="0">
                <a:latin typeface="Calibri"/>
                <a:cs typeface="Calibri"/>
              </a:rPr>
              <a:t>indugio alla segnalazione</a:t>
            </a:r>
            <a:r>
              <a:rPr i="1" spc="80" dirty="0">
                <a:latin typeface="Calibri"/>
                <a:cs typeface="Calibri"/>
              </a:rPr>
              <a:t> </a:t>
            </a:r>
            <a:r>
              <a:rPr i="1" spc="-15" dirty="0">
                <a:latin typeface="Calibri"/>
                <a:cs typeface="Calibri"/>
              </a:rPr>
              <a:t>all’OCRI.</a:t>
            </a:r>
            <a:r>
              <a:rPr b="1" spc="-15" dirty="0">
                <a:latin typeface="Calibri"/>
                <a:cs typeface="Calibri"/>
              </a:rPr>
              <a:t>»</a:t>
            </a:r>
            <a:endParaRPr>
              <a:latin typeface="Calibri"/>
              <a:cs typeface="Calibri"/>
            </a:endParaRPr>
          </a:p>
        </p:txBody>
      </p:sp>
      <p:sp>
        <p:nvSpPr>
          <p:cNvPr id="11" name="object 11"/>
          <p:cNvSpPr/>
          <p:nvPr/>
        </p:nvSpPr>
        <p:spPr>
          <a:xfrm>
            <a:off x="1524001" y="3678935"/>
            <a:ext cx="2023871" cy="316992"/>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1558924" y="3240229"/>
            <a:ext cx="2026285" cy="647700"/>
          </a:xfrm>
          <a:custGeom>
            <a:avLst/>
            <a:gdLst/>
            <a:ahLst/>
            <a:cxnLst/>
            <a:rect l="l" t="t" r="r" b="b"/>
            <a:pathLst>
              <a:path w="2026285" h="647700">
                <a:moveTo>
                  <a:pt x="20240" y="161926"/>
                </a:moveTo>
                <a:lnTo>
                  <a:pt x="0" y="161926"/>
                </a:lnTo>
                <a:lnTo>
                  <a:pt x="0" y="485775"/>
                </a:lnTo>
                <a:lnTo>
                  <a:pt x="20240" y="485775"/>
                </a:lnTo>
                <a:lnTo>
                  <a:pt x="20240" y="161926"/>
                </a:lnTo>
                <a:close/>
              </a:path>
              <a:path w="2026285" h="647700">
                <a:moveTo>
                  <a:pt x="80962" y="161926"/>
                </a:moveTo>
                <a:lnTo>
                  <a:pt x="40480" y="161926"/>
                </a:lnTo>
                <a:lnTo>
                  <a:pt x="40480" y="485775"/>
                </a:lnTo>
                <a:lnTo>
                  <a:pt x="80962" y="485775"/>
                </a:lnTo>
                <a:lnTo>
                  <a:pt x="80962" y="161926"/>
                </a:lnTo>
                <a:close/>
              </a:path>
              <a:path w="2026285" h="647700">
                <a:moveTo>
                  <a:pt x="1702377" y="0"/>
                </a:moveTo>
                <a:lnTo>
                  <a:pt x="1702377" y="161926"/>
                </a:lnTo>
                <a:lnTo>
                  <a:pt x="101202" y="161926"/>
                </a:lnTo>
                <a:lnTo>
                  <a:pt x="101202" y="485775"/>
                </a:lnTo>
                <a:lnTo>
                  <a:pt x="1702377" y="485775"/>
                </a:lnTo>
                <a:lnTo>
                  <a:pt x="1702377" y="647700"/>
                </a:lnTo>
                <a:lnTo>
                  <a:pt x="2026226" y="323851"/>
                </a:lnTo>
                <a:lnTo>
                  <a:pt x="1702377" y="0"/>
                </a:lnTo>
                <a:close/>
              </a:path>
            </a:pathLst>
          </a:custGeom>
          <a:solidFill>
            <a:srgbClr val="000000"/>
          </a:solidFill>
        </p:spPr>
        <p:txBody>
          <a:bodyPr wrap="square" lIns="0" tIns="0" rIns="0" bIns="0" rtlCol="0"/>
          <a:lstStyle/>
          <a:p>
            <a:endParaRPr/>
          </a:p>
        </p:txBody>
      </p:sp>
      <p:sp>
        <p:nvSpPr>
          <p:cNvPr id="13" name="object 13"/>
          <p:cNvSpPr/>
          <p:nvPr/>
        </p:nvSpPr>
        <p:spPr>
          <a:xfrm>
            <a:off x="1569044" y="3389455"/>
            <a:ext cx="0" cy="349250"/>
          </a:xfrm>
          <a:custGeom>
            <a:avLst/>
            <a:gdLst/>
            <a:ahLst/>
            <a:cxnLst/>
            <a:rect l="l" t="t" r="r" b="b"/>
            <a:pathLst>
              <a:path h="349250">
                <a:moveTo>
                  <a:pt x="0" y="0"/>
                </a:moveTo>
                <a:lnTo>
                  <a:pt x="0" y="349248"/>
                </a:lnTo>
              </a:path>
            </a:pathLst>
          </a:custGeom>
          <a:ln w="45640">
            <a:solidFill>
              <a:srgbClr val="BBE0E3"/>
            </a:solidFill>
          </a:ln>
        </p:spPr>
        <p:txBody>
          <a:bodyPr wrap="square" lIns="0" tIns="0" rIns="0" bIns="0" rtlCol="0"/>
          <a:lstStyle/>
          <a:p>
            <a:endParaRPr/>
          </a:p>
        </p:txBody>
      </p:sp>
      <p:sp>
        <p:nvSpPr>
          <p:cNvPr id="14" name="object 14"/>
          <p:cNvSpPr/>
          <p:nvPr/>
        </p:nvSpPr>
        <p:spPr>
          <a:xfrm>
            <a:off x="1599404" y="3402155"/>
            <a:ext cx="40640" cy="323850"/>
          </a:xfrm>
          <a:custGeom>
            <a:avLst/>
            <a:gdLst/>
            <a:ahLst/>
            <a:cxnLst/>
            <a:rect l="l" t="t" r="r" b="b"/>
            <a:pathLst>
              <a:path w="40639" h="323850">
                <a:moveTo>
                  <a:pt x="0" y="0"/>
                </a:moveTo>
                <a:lnTo>
                  <a:pt x="40482" y="0"/>
                </a:lnTo>
                <a:lnTo>
                  <a:pt x="40482" y="323848"/>
                </a:lnTo>
                <a:lnTo>
                  <a:pt x="0" y="323848"/>
                </a:lnTo>
                <a:lnTo>
                  <a:pt x="0" y="0"/>
                </a:lnTo>
                <a:close/>
              </a:path>
            </a:pathLst>
          </a:custGeom>
          <a:ln w="25400">
            <a:solidFill>
              <a:srgbClr val="BBE0E3"/>
            </a:solidFill>
          </a:ln>
        </p:spPr>
        <p:txBody>
          <a:bodyPr wrap="square" lIns="0" tIns="0" rIns="0" bIns="0" rtlCol="0"/>
          <a:lstStyle/>
          <a:p>
            <a:endParaRPr/>
          </a:p>
        </p:txBody>
      </p:sp>
      <p:sp>
        <p:nvSpPr>
          <p:cNvPr id="15" name="object 15"/>
          <p:cNvSpPr/>
          <p:nvPr/>
        </p:nvSpPr>
        <p:spPr>
          <a:xfrm>
            <a:off x="1660126" y="3240229"/>
            <a:ext cx="1925320" cy="647700"/>
          </a:xfrm>
          <a:custGeom>
            <a:avLst/>
            <a:gdLst/>
            <a:ahLst/>
            <a:cxnLst/>
            <a:rect l="l" t="t" r="r" b="b"/>
            <a:pathLst>
              <a:path w="1925320" h="647700">
                <a:moveTo>
                  <a:pt x="0" y="161925"/>
                </a:moveTo>
                <a:lnTo>
                  <a:pt x="1601175" y="161925"/>
                </a:lnTo>
                <a:lnTo>
                  <a:pt x="1601175" y="0"/>
                </a:lnTo>
                <a:lnTo>
                  <a:pt x="1925023" y="323851"/>
                </a:lnTo>
                <a:lnTo>
                  <a:pt x="1601175" y="647700"/>
                </a:lnTo>
                <a:lnTo>
                  <a:pt x="1601175" y="485774"/>
                </a:lnTo>
                <a:lnTo>
                  <a:pt x="0" y="485774"/>
                </a:lnTo>
                <a:lnTo>
                  <a:pt x="0" y="161925"/>
                </a:lnTo>
                <a:close/>
              </a:path>
            </a:pathLst>
          </a:custGeom>
          <a:ln w="25400">
            <a:solidFill>
              <a:srgbClr val="BBE0E3"/>
            </a:solidFill>
          </a:ln>
        </p:spPr>
        <p:txBody>
          <a:bodyPr wrap="square" lIns="0" tIns="0" rIns="0" bIns="0" rtlCol="0"/>
          <a:lstStyle/>
          <a:p>
            <a:endParaRPr/>
          </a:p>
        </p:txBody>
      </p:sp>
      <p:sp>
        <p:nvSpPr>
          <p:cNvPr id="16" name="object 16"/>
          <p:cNvSpPr txBox="1"/>
          <p:nvPr/>
        </p:nvSpPr>
        <p:spPr>
          <a:xfrm>
            <a:off x="2019388" y="3401059"/>
            <a:ext cx="1045210" cy="299720"/>
          </a:xfrm>
          <a:prstGeom prst="rect">
            <a:avLst/>
          </a:prstGeom>
        </p:spPr>
        <p:txBody>
          <a:bodyPr vert="horz" wrap="square" lIns="0" tIns="12700" rIns="0" bIns="0" rtlCol="0">
            <a:spAutoFit/>
          </a:bodyPr>
          <a:lstStyle/>
          <a:p>
            <a:pPr marL="12700">
              <a:spcBef>
                <a:spcPts val="100"/>
              </a:spcBef>
            </a:pPr>
            <a:r>
              <a:rPr b="1" spc="-5" dirty="0">
                <a:solidFill>
                  <a:srgbClr val="FFFFFF"/>
                </a:solidFill>
                <a:latin typeface="Calibri"/>
                <a:cs typeface="Calibri"/>
              </a:rPr>
              <a:t>Art. </a:t>
            </a:r>
            <a:r>
              <a:rPr b="1" dirty="0">
                <a:solidFill>
                  <a:srgbClr val="FFFFFF"/>
                </a:solidFill>
                <a:latin typeface="Calibri"/>
                <a:cs typeface="Calibri"/>
              </a:rPr>
              <a:t>15 </a:t>
            </a:r>
            <a:r>
              <a:rPr b="1" spc="-5" dirty="0">
                <a:solidFill>
                  <a:srgbClr val="FFFFFF"/>
                </a:solidFill>
                <a:latin typeface="Calibri"/>
                <a:cs typeface="Calibri"/>
              </a:rPr>
              <a:t>c.</a:t>
            </a:r>
            <a:r>
              <a:rPr b="1" spc="-70" dirty="0">
                <a:solidFill>
                  <a:srgbClr val="FFFFFF"/>
                </a:solidFill>
                <a:latin typeface="Calibri"/>
                <a:cs typeface="Calibri"/>
              </a:rPr>
              <a:t> </a:t>
            </a:r>
            <a:r>
              <a:rPr b="1" dirty="0">
                <a:solidFill>
                  <a:srgbClr val="FFFFFF"/>
                </a:solidFill>
                <a:latin typeface="Calibri"/>
                <a:cs typeface="Calibri"/>
              </a:rPr>
              <a:t>4</a:t>
            </a:r>
            <a:endParaRPr>
              <a:latin typeface="Calibri"/>
              <a:cs typeface="Calibri"/>
            </a:endParaRPr>
          </a:p>
        </p:txBody>
      </p:sp>
      <p:sp>
        <p:nvSpPr>
          <p:cNvPr id="17" name="object 18"/>
          <p:cNvSpPr txBox="1">
            <a:spLocks/>
          </p:cNvSpPr>
          <p:nvPr/>
        </p:nvSpPr>
        <p:spPr>
          <a:xfrm>
            <a:off x="1524001" y="0"/>
            <a:ext cx="3962400" cy="751488"/>
          </a:xfrm>
          <a:prstGeom prst="rect">
            <a:avLst/>
          </a:prstGeom>
        </p:spPr>
        <p:txBody>
          <a:bodyPr vert="horz" wrap="square" lIns="0" tIns="12700" rIns="0" bIns="0" rtlCol="0">
            <a:spAutoFit/>
          </a:bodyPr>
          <a:lstStyle/>
          <a:p>
            <a:pPr marL="12700" algn="ctr" eaLnBrk="0" fontAlgn="base" hangingPunct="0">
              <a:spcBef>
                <a:spcPts val="100"/>
              </a:spcBef>
              <a:spcAft>
                <a:spcPct val="0"/>
              </a:spcAft>
              <a:defRPr/>
            </a:pPr>
            <a:r>
              <a:rPr lang="it-IT" sz="2400" spc="-5">
                <a:solidFill>
                  <a:srgbClr val="FFFF00"/>
                </a:solidFill>
                <a:latin typeface="+mj-lt"/>
                <a:ea typeface="+mj-ea"/>
                <a:cs typeface="+mj-cs"/>
              </a:rPr>
              <a:t>La segnalazione </a:t>
            </a:r>
            <a:r>
              <a:rPr lang="it-IT" sz="2400" spc="-15">
                <a:solidFill>
                  <a:srgbClr val="FFFF00"/>
                </a:solidFill>
                <a:latin typeface="+mj-lt"/>
                <a:ea typeface="+mj-ea"/>
                <a:cs typeface="+mj-cs"/>
              </a:rPr>
              <a:t>all’Organismo </a:t>
            </a:r>
            <a:r>
              <a:rPr lang="it-IT" sz="2400" spc="-5">
                <a:solidFill>
                  <a:srgbClr val="FFFF00"/>
                </a:solidFill>
                <a:latin typeface="+mj-lt"/>
                <a:ea typeface="+mj-ea"/>
                <a:cs typeface="+mj-cs"/>
              </a:rPr>
              <a:t>di composizione della</a:t>
            </a:r>
            <a:r>
              <a:rPr lang="it-IT" sz="2400" spc="-25">
                <a:solidFill>
                  <a:srgbClr val="FFFF00"/>
                </a:solidFill>
                <a:latin typeface="+mj-lt"/>
                <a:ea typeface="+mj-ea"/>
                <a:cs typeface="+mj-cs"/>
              </a:rPr>
              <a:t> </a:t>
            </a:r>
            <a:r>
              <a:rPr lang="it-IT" sz="2400" spc="-5">
                <a:solidFill>
                  <a:srgbClr val="FFFF00"/>
                </a:solidFill>
                <a:latin typeface="+mj-lt"/>
                <a:ea typeface="+mj-ea"/>
                <a:cs typeface="+mj-cs"/>
              </a:rPr>
              <a:t>crisi</a:t>
            </a:r>
            <a:endParaRPr lang="it-IT" sz="2400" dirty="0">
              <a:solidFill>
                <a:srgbClr val="FFFF00"/>
              </a:solidFill>
              <a:latin typeface="+mj-lt"/>
              <a:ea typeface="+mj-ea"/>
              <a:cs typeface="+mj-cs"/>
            </a:endParaRPr>
          </a:p>
        </p:txBody>
      </p:sp>
    </p:spTree>
    <p:extLst>
      <p:ext uri="{BB962C8B-B14F-4D97-AF65-F5344CB8AC3E}">
        <p14:creationId xmlns:p14="http://schemas.microsoft.com/office/powerpoint/2010/main" val="32627520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279650" y="2024580"/>
            <a:ext cx="7632700" cy="1008380"/>
          </a:xfrm>
          <a:custGeom>
            <a:avLst/>
            <a:gdLst/>
            <a:ahLst/>
            <a:cxnLst/>
            <a:rect l="l" t="t" r="r" b="b"/>
            <a:pathLst>
              <a:path w="7632700" h="1008380">
                <a:moveTo>
                  <a:pt x="4068368" y="756051"/>
                </a:moveTo>
                <a:lnTo>
                  <a:pt x="3564338" y="756051"/>
                </a:lnTo>
                <a:lnTo>
                  <a:pt x="3816350" y="1008062"/>
                </a:lnTo>
                <a:lnTo>
                  <a:pt x="4068368" y="756051"/>
                </a:lnTo>
                <a:close/>
              </a:path>
              <a:path w="7632700" h="1008380">
                <a:moveTo>
                  <a:pt x="3942359" y="655007"/>
                </a:moveTo>
                <a:lnTo>
                  <a:pt x="3690340" y="655007"/>
                </a:lnTo>
                <a:lnTo>
                  <a:pt x="3690340" y="756051"/>
                </a:lnTo>
                <a:lnTo>
                  <a:pt x="3942359" y="756051"/>
                </a:lnTo>
                <a:lnTo>
                  <a:pt x="3942359" y="655007"/>
                </a:lnTo>
                <a:close/>
              </a:path>
              <a:path w="7632700" h="1008380">
                <a:moveTo>
                  <a:pt x="7632700" y="0"/>
                </a:moveTo>
                <a:lnTo>
                  <a:pt x="0" y="0"/>
                </a:lnTo>
                <a:lnTo>
                  <a:pt x="0" y="655007"/>
                </a:lnTo>
                <a:lnTo>
                  <a:pt x="7632700" y="655007"/>
                </a:lnTo>
                <a:lnTo>
                  <a:pt x="7632700" y="0"/>
                </a:lnTo>
                <a:close/>
              </a:path>
            </a:pathLst>
          </a:custGeom>
          <a:solidFill>
            <a:srgbClr val="19194D">
              <a:alpha val="41178"/>
            </a:srgbClr>
          </a:solidFill>
        </p:spPr>
        <p:txBody>
          <a:bodyPr wrap="square" lIns="0" tIns="0" rIns="0" bIns="0" rtlCol="0"/>
          <a:lstStyle/>
          <a:p>
            <a:endParaRPr/>
          </a:p>
        </p:txBody>
      </p:sp>
      <p:sp>
        <p:nvSpPr>
          <p:cNvPr id="4" name="object 4"/>
          <p:cNvSpPr/>
          <p:nvPr/>
        </p:nvSpPr>
        <p:spPr>
          <a:xfrm>
            <a:off x="2279650" y="2024580"/>
            <a:ext cx="7632700" cy="1008380"/>
          </a:xfrm>
          <a:custGeom>
            <a:avLst/>
            <a:gdLst/>
            <a:ahLst/>
            <a:cxnLst/>
            <a:rect l="l" t="t" r="r" b="b"/>
            <a:pathLst>
              <a:path w="7632700" h="1008380">
                <a:moveTo>
                  <a:pt x="0" y="0"/>
                </a:moveTo>
                <a:lnTo>
                  <a:pt x="7632700" y="0"/>
                </a:lnTo>
                <a:lnTo>
                  <a:pt x="7632700" y="655007"/>
                </a:lnTo>
                <a:lnTo>
                  <a:pt x="3942360" y="655007"/>
                </a:lnTo>
                <a:lnTo>
                  <a:pt x="3942360" y="756050"/>
                </a:lnTo>
                <a:lnTo>
                  <a:pt x="4068369" y="756050"/>
                </a:lnTo>
                <a:lnTo>
                  <a:pt x="3816350" y="1008062"/>
                </a:lnTo>
                <a:lnTo>
                  <a:pt x="3564339" y="756050"/>
                </a:lnTo>
                <a:lnTo>
                  <a:pt x="3690340" y="756050"/>
                </a:lnTo>
                <a:lnTo>
                  <a:pt x="3690340" y="655007"/>
                </a:lnTo>
                <a:lnTo>
                  <a:pt x="0" y="655007"/>
                </a:lnTo>
                <a:lnTo>
                  <a:pt x="0" y="0"/>
                </a:lnTo>
                <a:close/>
              </a:path>
            </a:pathLst>
          </a:custGeom>
          <a:ln w="25400">
            <a:solidFill>
              <a:srgbClr val="19194D"/>
            </a:solidFill>
          </a:ln>
        </p:spPr>
        <p:txBody>
          <a:bodyPr wrap="square" lIns="0" tIns="0" rIns="0" bIns="0" rtlCol="0"/>
          <a:lstStyle/>
          <a:p>
            <a:endParaRPr/>
          </a:p>
        </p:txBody>
      </p:sp>
      <p:sp>
        <p:nvSpPr>
          <p:cNvPr id="5" name="object 5"/>
          <p:cNvSpPr/>
          <p:nvPr/>
        </p:nvSpPr>
        <p:spPr>
          <a:xfrm>
            <a:off x="2279650" y="3086599"/>
            <a:ext cx="7632700" cy="1008380"/>
          </a:xfrm>
          <a:custGeom>
            <a:avLst/>
            <a:gdLst/>
            <a:ahLst/>
            <a:cxnLst/>
            <a:rect l="l" t="t" r="r" b="b"/>
            <a:pathLst>
              <a:path w="7632700" h="1008379">
                <a:moveTo>
                  <a:pt x="4068368" y="756050"/>
                </a:moveTo>
                <a:lnTo>
                  <a:pt x="3564338" y="756050"/>
                </a:lnTo>
                <a:lnTo>
                  <a:pt x="3816350" y="1008061"/>
                </a:lnTo>
                <a:lnTo>
                  <a:pt x="4068368" y="756050"/>
                </a:lnTo>
                <a:close/>
              </a:path>
              <a:path w="7632700" h="1008379">
                <a:moveTo>
                  <a:pt x="3942359" y="655007"/>
                </a:moveTo>
                <a:lnTo>
                  <a:pt x="3690340" y="655007"/>
                </a:lnTo>
                <a:lnTo>
                  <a:pt x="3690340" y="756050"/>
                </a:lnTo>
                <a:lnTo>
                  <a:pt x="3942359" y="756050"/>
                </a:lnTo>
                <a:lnTo>
                  <a:pt x="3942359" y="655007"/>
                </a:lnTo>
                <a:close/>
              </a:path>
              <a:path w="7632700" h="1008379">
                <a:moveTo>
                  <a:pt x="7632700" y="0"/>
                </a:moveTo>
                <a:lnTo>
                  <a:pt x="0" y="0"/>
                </a:lnTo>
                <a:lnTo>
                  <a:pt x="0" y="655007"/>
                </a:lnTo>
                <a:lnTo>
                  <a:pt x="7632700" y="655007"/>
                </a:lnTo>
                <a:lnTo>
                  <a:pt x="7632700" y="0"/>
                </a:lnTo>
                <a:close/>
              </a:path>
            </a:pathLst>
          </a:custGeom>
          <a:solidFill>
            <a:srgbClr val="19194D">
              <a:alpha val="41178"/>
            </a:srgbClr>
          </a:solidFill>
        </p:spPr>
        <p:txBody>
          <a:bodyPr wrap="square" lIns="0" tIns="0" rIns="0" bIns="0" rtlCol="0"/>
          <a:lstStyle/>
          <a:p>
            <a:endParaRPr/>
          </a:p>
        </p:txBody>
      </p:sp>
      <p:sp>
        <p:nvSpPr>
          <p:cNvPr id="6" name="object 6"/>
          <p:cNvSpPr/>
          <p:nvPr/>
        </p:nvSpPr>
        <p:spPr>
          <a:xfrm>
            <a:off x="2279650" y="3086599"/>
            <a:ext cx="7632700" cy="1008380"/>
          </a:xfrm>
          <a:custGeom>
            <a:avLst/>
            <a:gdLst/>
            <a:ahLst/>
            <a:cxnLst/>
            <a:rect l="l" t="t" r="r" b="b"/>
            <a:pathLst>
              <a:path w="7632700" h="1008379">
                <a:moveTo>
                  <a:pt x="0" y="0"/>
                </a:moveTo>
                <a:lnTo>
                  <a:pt x="7632700" y="0"/>
                </a:lnTo>
                <a:lnTo>
                  <a:pt x="7632700" y="655007"/>
                </a:lnTo>
                <a:lnTo>
                  <a:pt x="3942360" y="655007"/>
                </a:lnTo>
                <a:lnTo>
                  <a:pt x="3942360" y="756050"/>
                </a:lnTo>
                <a:lnTo>
                  <a:pt x="4068369" y="756050"/>
                </a:lnTo>
                <a:lnTo>
                  <a:pt x="3816350" y="1008062"/>
                </a:lnTo>
                <a:lnTo>
                  <a:pt x="3564339" y="756050"/>
                </a:lnTo>
                <a:lnTo>
                  <a:pt x="3690340" y="756050"/>
                </a:lnTo>
                <a:lnTo>
                  <a:pt x="3690340" y="655007"/>
                </a:lnTo>
                <a:lnTo>
                  <a:pt x="0" y="655007"/>
                </a:lnTo>
                <a:lnTo>
                  <a:pt x="0" y="0"/>
                </a:lnTo>
                <a:close/>
              </a:path>
            </a:pathLst>
          </a:custGeom>
          <a:ln w="25400">
            <a:solidFill>
              <a:srgbClr val="19194D"/>
            </a:solidFill>
          </a:ln>
        </p:spPr>
        <p:txBody>
          <a:bodyPr wrap="square" lIns="0" tIns="0" rIns="0" bIns="0" rtlCol="0"/>
          <a:lstStyle/>
          <a:p>
            <a:endParaRPr/>
          </a:p>
        </p:txBody>
      </p:sp>
      <p:sp>
        <p:nvSpPr>
          <p:cNvPr id="7" name="object 7"/>
          <p:cNvSpPr/>
          <p:nvPr/>
        </p:nvSpPr>
        <p:spPr>
          <a:xfrm>
            <a:off x="2279650" y="4131997"/>
            <a:ext cx="7632700" cy="1008380"/>
          </a:xfrm>
          <a:custGeom>
            <a:avLst/>
            <a:gdLst/>
            <a:ahLst/>
            <a:cxnLst/>
            <a:rect l="l" t="t" r="r" b="b"/>
            <a:pathLst>
              <a:path w="7632700" h="1008379">
                <a:moveTo>
                  <a:pt x="4068368" y="756050"/>
                </a:moveTo>
                <a:lnTo>
                  <a:pt x="3564338" y="756050"/>
                </a:lnTo>
                <a:lnTo>
                  <a:pt x="3816350" y="1008062"/>
                </a:lnTo>
                <a:lnTo>
                  <a:pt x="4068368" y="756050"/>
                </a:lnTo>
                <a:close/>
              </a:path>
              <a:path w="7632700" h="1008379">
                <a:moveTo>
                  <a:pt x="3942359" y="655007"/>
                </a:moveTo>
                <a:lnTo>
                  <a:pt x="3690340" y="655007"/>
                </a:lnTo>
                <a:lnTo>
                  <a:pt x="3690340" y="756050"/>
                </a:lnTo>
                <a:lnTo>
                  <a:pt x="3942359" y="756050"/>
                </a:lnTo>
                <a:lnTo>
                  <a:pt x="3942359" y="655007"/>
                </a:lnTo>
                <a:close/>
              </a:path>
              <a:path w="7632700" h="1008379">
                <a:moveTo>
                  <a:pt x="7632700" y="0"/>
                </a:moveTo>
                <a:lnTo>
                  <a:pt x="0" y="0"/>
                </a:lnTo>
                <a:lnTo>
                  <a:pt x="0" y="655007"/>
                </a:lnTo>
                <a:lnTo>
                  <a:pt x="7632700" y="655007"/>
                </a:lnTo>
                <a:lnTo>
                  <a:pt x="7632700" y="0"/>
                </a:lnTo>
                <a:close/>
              </a:path>
            </a:pathLst>
          </a:custGeom>
          <a:solidFill>
            <a:srgbClr val="19194D">
              <a:alpha val="41178"/>
            </a:srgbClr>
          </a:solidFill>
        </p:spPr>
        <p:txBody>
          <a:bodyPr wrap="square" lIns="0" tIns="0" rIns="0" bIns="0" rtlCol="0"/>
          <a:lstStyle/>
          <a:p>
            <a:endParaRPr/>
          </a:p>
        </p:txBody>
      </p:sp>
      <p:sp>
        <p:nvSpPr>
          <p:cNvPr id="8" name="object 8"/>
          <p:cNvSpPr/>
          <p:nvPr/>
        </p:nvSpPr>
        <p:spPr>
          <a:xfrm>
            <a:off x="2279650" y="4131997"/>
            <a:ext cx="7632700" cy="1008380"/>
          </a:xfrm>
          <a:custGeom>
            <a:avLst/>
            <a:gdLst/>
            <a:ahLst/>
            <a:cxnLst/>
            <a:rect l="l" t="t" r="r" b="b"/>
            <a:pathLst>
              <a:path w="7632700" h="1008379">
                <a:moveTo>
                  <a:pt x="0" y="0"/>
                </a:moveTo>
                <a:lnTo>
                  <a:pt x="7632700" y="0"/>
                </a:lnTo>
                <a:lnTo>
                  <a:pt x="7632700" y="655007"/>
                </a:lnTo>
                <a:lnTo>
                  <a:pt x="3942360" y="655007"/>
                </a:lnTo>
                <a:lnTo>
                  <a:pt x="3942360" y="756050"/>
                </a:lnTo>
                <a:lnTo>
                  <a:pt x="4068369" y="756050"/>
                </a:lnTo>
                <a:lnTo>
                  <a:pt x="3816350" y="1008062"/>
                </a:lnTo>
                <a:lnTo>
                  <a:pt x="3564339" y="756050"/>
                </a:lnTo>
                <a:lnTo>
                  <a:pt x="3690340" y="756050"/>
                </a:lnTo>
                <a:lnTo>
                  <a:pt x="3690340" y="655007"/>
                </a:lnTo>
                <a:lnTo>
                  <a:pt x="0" y="655007"/>
                </a:lnTo>
                <a:lnTo>
                  <a:pt x="0" y="0"/>
                </a:lnTo>
                <a:close/>
              </a:path>
            </a:pathLst>
          </a:custGeom>
          <a:ln w="25400">
            <a:solidFill>
              <a:srgbClr val="19194D"/>
            </a:solidFill>
          </a:ln>
        </p:spPr>
        <p:txBody>
          <a:bodyPr wrap="square" lIns="0" tIns="0" rIns="0" bIns="0" rtlCol="0"/>
          <a:lstStyle/>
          <a:p>
            <a:endParaRPr/>
          </a:p>
        </p:txBody>
      </p:sp>
      <p:sp>
        <p:nvSpPr>
          <p:cNvPr id="9" name="object 9"/>
          <p:cNvSpPr txBox="1"/>
          <p:nvPr/>
        </p:nvSpPr>
        <p:spPr>
          <a:xfrm>
            <a:off x="2360613" y="1004316"/>
            <a:ext cx="7471409" cy="3817071"/>
          </a:xfrm>
          <a:prstGeom prst="rect">
            <a:avLst/>
          </a:prstGeom>
        </p:spPr>
        <p:txBody>
          <a:bodyPr vert="horz" wrap="square" lIns="0" tIns="33655" rIns="0" bIns="0" rtlCol="0">
            <a:spAutoFit/>
          </a:bodyPr>
          <a:lstStyle/>
          <a:p>
            <a:pPr marL="12065" marR="5080" algn="ctr">
              <a:lnSpc>
                <a:spcPts val="3790"/>
              </a:lnSpc>
              <a:spcBef>
                <a:spcPts val="265"/>
              </a:spcBef>
            </a:pPr>
            <a:r>
              <a:rPr sz="3200" b="1" spc="-5" dirty="0">
                <a:latin typeface="Calibri"/>
                <a:cs typeface="Calibri"/>
              </a:rPr>
              <a:t>LA RICORRENZA DELL’OBBLIGO </a:t>
            </a:r>
            <a:r>
              <a:rPr sz="3200" b="1" dirty="0">
                <a:latin typeface="Calibri"/>
                <a:cs typeface="Calibri"/>
              </a:rPr>
              <a:t>– </a:t>
            </a:r>
            <a:r>
              <a:rPr sz="3200" b="1" spc="-5" dirty="0">
                <a:latin typeface="Calibri"/>
                <a:cs typeface="Calibri"/>
              </a:rPr>
              <a:t>CREDITORI  PUBBLICI</a:t>
            </a:r>
            <a:r>
              <a:rPr sz="3200" b="1" spc="-10" dirty="0">
                <a:latin typeface="Calibri"/>
                <a:cs typeface="Calibri"/>
              </a:rPr>
              <a:t> </a:t>
            </a:r>
            <a:r>
              <a:rPr sz="3200" b="1" spc="-5" dirty="0">
                <a:latin typeface="Calibri"/>
                <a:cs typeface="Calibri"/>
              </a:rPr>
              <a:t>QUALIFICATI</a:t>
            </a:r>
            <a:endParaRPr sz="3200">
              <a:latin typeface="Calibri"/>
              <a:cs typeface="Calibri"/>
            </a:endParaRPr>
          </a:p>
          <a:p>
            <a:pPr marL="142875" marR="134620" algn="ctr">
              <a:spcBef>
                <a:spcPts val="270"/>
              </a:spcBef>
            </a:pPr>
            <a:r>
              <a:rPr sz="2000" b="1" dirty="0">
                <a:solidFill>
                  <a:srgbClr val="FFFFFF"/>
                </a:solidFill>
                <a:latin typeface="Calibri"/>
                <a:cs typeface="Calibri"/>
              </a:rPr>
              <a:t>AL </a:t>
            </a:r>
            <a:r>
              <a:rPr sz="2000" b="1" spc="-10" dirty="0">
                <a:solidFill>
                  <a:srgbClr val="FFFFFF"/>
                </a:solidFill>
                <a:latin typeface="Calibri"/>
                <a:cs typeface="Calibri"/>
              </a:rPr>
              <a:t>SUPERAMENTO </a:t>
            </a:r>
            <a:r>
              <a:rPr sz="2000" b="1" spc="-25" dirty="0">
                <a:solidFill>
                  <a:srgbClr val="FFFFFF"/>
                </a:solidFill>
                <a:latin typeface="Calibri"/>
                <a:cs typeface="Calibri"/>
              </a:rPr>
              <a:t>DELL’IMPORTO </a:t>
            </a:r>
            <a:r>
              <a:rPr sz="2000" b="1" spc="-15" dirty="0">
                <a:solidFill>
                  <a:srgbClr val="FFFFFF"/>
                </a:solidFill>
                <a:latin typeface="Calibri"/>
                <a:cs typeface="Calibri"/>
              </a:rPr>
              <a:t>RILEVANTE </a:t>
            </a:r>
            <a:r>
              <a:rPr sz="2000" b="1" dirty="0">
                <a:solidFill>
                  <a:srgbClr val="FFFFFF"/>
                </a:solidFill>
                <a:latin typeface="Calibri"/>
                <a:cs typeface="Calibri"/>
              </a:rPr>
              <a:t>DI </a:t>
            </a:r>
            <a:r>
              <a:rPr sz="2000" b="1" spc="-5" dirty="0">
                <a:solidFill>
                  <a:srgbClr val="FFFFFF"/>
                </a:solidFill>
                <a:latin typeface="Calibri"/>
                <a:cs typeface="Calibri"/>
              </a:rPr>
              <a:t>CUI </a:t>
            </a:r>
            <a:r>
              <a:rPr sz="2000" b="1" spc="-75" dirty="0">
                <a:solidFill>
                  <a:srgbClr val="FFFFFF"/>
                </a:solidFill>
                <a:latin typeface="Calibri"/>
                <a:cs typeface="Calibri"/>
              </a:rPr>
              <a:t>ALL’ART. </a:t>
            </a:r>
            <a:r>
              <a:rPr sz="2000" b="1" spc="-5" dirty="0">
                <a:solidFill>
                  <a:srgbClr val="FFFFFF"/>
                </a:solidFill>
                <a:latin typeface="Calibri"/>
                <a:cs typeface="Calibri"/>
              </a:rPr>
              <a:t>15 </a:t>
            </a:r>
            <a:r>
              <a:rPr sz="2000" b="1" dirty="0">
                <a:solidFill>
                  <a:srgbClr val="FFFFFF"/>
                </a:solidFill>
                <a:latin typeface="Calibri"/>
                <a:cs typeface="Calibri"/>
              </a:rPr>
              <a:t>C. 2  CCII</a:t>
            </a:r>
            <a:endParaRPr sz="2000">
              <a:latin typeface="Calibri"/>
              <a:cs typeface="Calibri"/>
            </a:endParaRPr>
          </a:p>
          <a:p>
            <a:pPr>
              <a:spcBef>
                <a:spcPts val="45"/>
              </a:spcBef>
            </a:pPr>
            <a:endParaRPr sz="3050">
              <a:latin typeface="Times New Roman"/>
              <a:cs typeface="Times New Roman"/>
            </a:endParaRPr>
          </a:p>
          <a:p>
            <a:pPr algn="ctr">
              <a:lnSpc>
                <a:spcPct val="100000"/>
              </a:lnSpc>
            </a:pPr>
            <a:r>
              <a:rPr sz="2000" b="1" spc="-5" dirty="0">
                <a:solidFill>
                  <a:srgbClr val="FFFFFF"/>
                </a:solidFill>
                <a:latin typeface="Calibri"/>
                <a:cs typeface="Calibri"/>
              </a:rPr>
              <a:t>DOPO </a:t>
            </a:r>
            <a:r>
              <a:rPr sz="2000" b="1" spc="-30" dirty="0">
                <a:solidFill>
                  <a:srgbClr val="FFFFFF"/>
                </a:solidFill>
                <a:latin typeface="Calibri"/>
                <a:cs typeface="Calibri"/>
              </a:rPr>
              <a:t>AVER </a:t>
            </a:r>
            <a:r>
              <a:rPr sz="2000" b="1" spc="-45" dirty="0">
                <a:solidFill>
                  <a:srgbClr val="FFFFFF"/>
                </a:solidFill>
                <a:latin typeface="Calibri"/>
                <a:cs typeface="Calibri"/>
              </a:rPr>
              <a:t>AVVISATO </a:t>
            </a:r>
            <a:r>
              <a:rPr sz="2000" b="1" dirty="0">
                <a:solidFill>
                  <a:srgbClr val="FFFFFF"/>
                </a:solidFill>
                <a:latin typeface="Calibri"/>
                <a:cs typeface="Calibri"/>
              </a:rPr>
              <a:t>IL </a:t>
            </a:r>
            <a:r>
              <a:rPr sz="2000" b="1" spc="-10" dirty="0">
                <a:solidFill>
                  <a:srgbClr val="FFFFFF"/>
                </a:solidFill>
                <a:latin typeface="Calibri"/>
                <a:cs typeface="Calibri"/>
              </a:rPr>
              <a:t>DEBITORE </a:t>
            </a:r>
            <a:r>
              <a:rPr sz="2000" b="1" dirty="0">
                <a:solidFill>
                  <a:srgbClr val="FFFFFF"/>
                </a:solidFill>
                <a:latin typeface="Calibri"/>
                <a:cs typeface="Calibri"/>
              </a:rPr>
              <a:t>A </a:t>
            </a:r>
            <a:r>
              <a:rPr sz="2000" b="1" spc="-15" dirty="0">
                <a:solidFill>
                  <a:srgbClr val="FFFFFF"/>
                </a:solidFill>
                <a:latin typeface="Calibri"/>
                <a:cs typeface="Calibri"/>
              </a:rPr>
              <a:t>MEZZO PEC </a:t>
            </a:r>
            <a:r>
              <a:rPr sz="2000" b="1" dirty="0">
                <a:solidFill>
                  <a:srgbClr val="FFFFFF"/>
                </a:solidFill>
                <a:latin typeface="Calibri"/>
                <a:cs typeface="Calibri"/>
              </a:rPr>
              <a:t>O</a:t>
            </a:r>
            <a:r>
              <a:rPr sz="2000" b="1" spc="55" dirty="0">
                <a:solidFill>
                  <a:srgbClr val="FFFFFF"/>
                </a:solidFill>
                <a:latin typeface="Calibri"/>
                <a:cs typeface="Calibri"/>
              </a:rPr>
              <a:t> </a:t>
            </a:r>
            <a:r>
              <a:rPr sz="2000" b="1" spc="-35" dirty="0">
                <a:solidFill>
                  <a:srgbClr val="FFFFFF"/>
                </a:solidFill>
                <a:latin typeface="Calibri"/>
                <a:cs typeface="Calibri"/>
              </a:rPr>
              <a:t>RACCOMANDATA</a:t>
            </a:r>
            <a:endParaRPr sz="2000">
              <a:latin typeface="Calibri"/>
              <a:cs typeface="Calibri"/>
            </a:endParaRPr>
          </a:p>
          <a:p>
            <a:pPr algn="ctr">
              <a:lnSpc>
                <a:spcPct val="100000"/>
              </a:lnSpc>
            </a:pPr>
            <a:r>
              <a:rPr sz="2000" b="1" dirty="0">
                <a:solidFill>
                  <a:srgbClr val="FFFFFF"/>
                </a:solidFill>
                <a:latin typeface="Calibri"/>
                <a:cs typeface="Calibri"/>
              </a:rPr>
              <a:t>A</a:t>
            </a:r>
            <a:r>
              <a:rPr sz="2000" b="1" spc="-10" dirty="0">
                <a:solidFill>
                  <a:srgbClr val="FFFFFF"/>
                </a:solidFill>
                <a:latin typeface="Calibri"/>
                <a:cs typeface="Calibri"/>
              </a:rPr>
              <a:t> </a:t>
            </a:r>
            <a:r>
              <a:rPr sz="2000" b="1" dirty="0">
                <a:solidFill>
                  <a:srgbClr val="FFFFFF"/>
                </a:solidFill>
                <a:latin typeface="Calibri"/>
                <a:cs typeface="Calibri"/>
              </a:rPr>
              <a:t>/R</a:t>
            </a:r>
            <a:endParaRPr sz="2000">
              <a:latin typeface="Calibri"/>
              <a:cs typeface="Calibri"/>
            </a:endParaRPr>
          </a:p>
          <a:p>
            <a:pPr>
              <a:spcBef>
                <a:spcPts val="40"/>
              </a:spcBef>
            </a:pPr>
            <a:endParaRPr sz="2950">
              <a:latin typeface="Times New Roman"/>
              <a:cs typeface="Times New Roman"/>
            </a:endParaRPr>
          </a:p>
          <a:p>
            <a:pPr marL="610235" marR="603885" algn="ctr"/>
            <a:r>
              <a:rPr sz="2000" b="1" spc="-5" dirty="0">
                <a:solidFill>
                  <a:srgbClr val="FFFFFF"/>
                </a:solidFill>
                <a:latin typeface="Calibri"/>
                <a:cs typeface="Calibri"/>
              </a:rPr>
              <a:t>SE, DOPO 90 GG </a:t>
            </a:r>
            <a:r>
              <a:rPr sz="2000" b="1" spc="-10" dirty="0">
                <a:solidFill>
                  <a:srgbClr val="FFFFFF"/>
                </a:solidFill>
                <a:latin typeface="Calibri"/>
                <a:cs typeface="Calibri"/>
              </a:rPr>
              <a:t>DALLA SEGNALAZIONE </a:t>
            </a:r>
            <a:r>
              <a:rPr sz="2000" b="1" dirty="0">
                <a:solidFill>
                  <a:srgbClr val="FFFFFF"/>
                </a:solidFill>
                <a:latin typeface="Calibri"/>
                <a:cs typeface="Calibri"/>
              </a:rPr>
              <a:t>I </a:t>
            </a:r>
            <a:r>
              <a:rPr sz="2000" b="1" spc="-5" dirty="0">
                <a:solidFill>
                  <a:srgbClr val="FFFFFF"/>
                </a:solidFill>
                <a:latin typeface="Calibri"/>
                <a:cs typeface="Calibri"/>
              </a:rPr>
              <a:t>DEBITI NON SONO  </a:t>
            </a:r>
            <a:r>
              <a:rPr sz="2000" b="1" spc="-20" dirty="0">
                <a:solidFill>
                  <a:srgbClr val="FFFFFF"/>
                </a:solidFill>
                <a:latin typeface="Calibri"/>
                <a:cs typeface="Calibri"/>
              </a:rPr>
              <a:t>REGOLARIZZATI</a:t>
            </a:r>
            <a:endParaRPr sz="2000">
              <a:latin typeface="Calibri"/>
              <a:cs typeface="Calibri"/>
            </a:endParaRPr>
          </a:p>
        </p:txBody>
      </p:sp>
      <p:sp>
        <p:nvSpPr>
          <p:cNvPr id="10" name="object 10"/>
          <p:cNvSpPr/>
          <p:nvPr/>
        </p:nvSpPr>
        <p:spPr>
          <a:xfrm>
            <a:off x="1895856" y="5718047"/>
            <a:ext cx="8104632" cy="341376"/>
          </a:xfrm>
          <a:prstGeom prst="rect">
            <a:avLst/>
          </a:prstGeom>
          <a:blipFill>
            <a:blip r:embed="rId2" cstate="print"/>
            <a:stretch>
              <a:fillRect/>
            </a:stretch>
          </a:blipFill>
        </p:spPr>
        <p:txBody>
          <a:bodyPr wrap="square" lIns="0" tIns="0" rIns="0" bIns="0" rtlCol="0"/>
          <a:lstStyle/>
          <a:p>
            <a:endParaRPr/>
          </a:p>
        </p:txBody>
      </p:sp>
      <p:sp>
        <p:nvSpPr>
          <p:cNvPr id="11" name="object 11"/>
          <p:cNvSpPr txBox="1"/>
          <p:nvPr/>
        </p:nvSpPr>
        <p:spPr>
          <a:xfrm>
            <a:off x="2279650" y="5177396"/>
            <a:ext cx="7632700" cy="541815"/>
          </a:xfrm>
          <a:prstGeom prst="rect">
            <a:avLst/>
          </a:prstGeom>
          <a:solidFill>
            <a:srgbClr val="CCCCCC"/>
          </a:solidFill>
          <a:ln w="25400">
            <a:solidFill>
              <a:srgbClr val="000000"/>
            </a:solidFill>
          </a:ln>
        </p:spPr>
        <p:txBody>
          <a:bodyPr vert="horz" wrap="square" lIns="0" tIns="231775" rIns="0" bIns="0" rtlCol="0">
            <a:spAutoFit/>
          </a:bodyPr>
          <a:lstStyle/>
          <a:p>
            <a:pPr algn="ctr">
              <a:spcBef>
                <a:spcPts val="1825"/>
              </a:spcBef>
            </a:pPr>
            <a:r>
              <a:rPr sz="2000" b="1" spc="-5" dirty="0">
                <a:latin typeface="Calibri"/>
                <a:cs typeface="Calibri"/>
              </a:rPr>
              <a:t>OBBLIGO </a:t>
            </a:r>
            <a:r>
              <a:rPr sz="2000" b="1" dirty="0">
                <a:latin typeface="Calibri"/>
                <a:cs typeface="Calibri"/>
              </a:rPr>
              <a:t>DI </a:t>
            </a:r>
            <a:r>
              <a:rPr sz="2000" b="1" spc="-10" dirty="0">
                <a:latin typeface="Calibri"/>
                <a:cs typeface="Calibri"/>
              </a:rPr>
              <a:t>SEGNALAZIONE SENZA </a:t>
            </a:r>
            <a:r>
              <a:rPr sz="2000" b="1" spc="-5" dirty="0">
                <a:latin typeface="Calibri"/>
                <a:cs typeface="Calibri"/>
              </a:rPr>
              <a:t>INDUGIO</a:t>
            </a:r>
            <a:r>
              <a:rPr sz="2000" b="1" spc="10" dirty="0">
                <a:latin typeface="Calibri"/>
                <a:cs typeface="Calibri"/>
              </a:rPr>
              <a:t> </a:t>
            </a:r>
            <a:r>
              <a:rPr sz="2000" b="1" spc="-30" dirty="0">
                <a:latin typeface="Calibri"/>
                <a:cs typeface="Calibri"/>
              </a:rPr>
              <a:t>ALL’OCRI</a:t>
            </a:r>
            <a:endParaRPr sz="2000">
              <a:latin typeface="Calibri"/>
              <a:cs typeface="Calibri"/>
            </a:endParaRPr>
          </a:p>
        </p:txBody>
      </p:sp>
      <p:sp>
        <p:nvSpPr>
          <p:cNvPr id="12" name="object 18"/>
          <p:cNvSpPr txBox="1">
            <a:spLocks/>
          </p:cNvSpPr>
          <p:nvPr/>
        </p:nvSpPr>
        <p:spPr>
          <a:xfrm>
            <a:off x="1524001" y="0"/>
            <a:ext cx="3962400" cy="751488"/>
          </a:xfrm>
          <a:prstGeom prst="rect">
            <a:avLst/>
          </a:prstGeom>
        </p:spPr>
        <p:txBody>
          <a:bodyPr vert="horz" wrap="square" lIns="0" tIns="12700" rIns="0" bIns="0" rtlCol="0">
            <a:spAutoFit/>
          </a:bodyPr>
          <a:lstStyle/>
          <a:p>
            <a:pPr marL="12700" algn="ctr" eaLnBrk="0" fontAlgn="base" hangingPunct="0">
              <a:spcBef>
                <a:spcPts val="100"/>
              </a:spcBef>
              <a:spcAft>
                <a:spcPct val="0"/>
              </a:spcAft>
              <a:defRPr/>
            </a:pPr>
            <a:r>
              <a:rPr lang="it-IT" sz="2400" spc="-5">
                <a:solidFill>
                  <a:srgbClr val="FFFF00"/>
                </a:solidFill>
                <a:latin typeface="+mj-lt"/>
                <a:ea typeface="+mj-ea"/>
                <a:cs typeface="+mj-cs"/>
              </a:rPr>
              <a:t>La segnalazione </a:t>
            </a:r>
            <a:r>
              <a:rPr lang="it-IT" sz="2400" spc="-15">
                <a:solidFill>
                  <a:srgbClr val="FFFF00"/>
                </a:solidFill>
                <a:latin typeface="+mj-lt"/>
                <a:ea typeface="+mj-ea"/>
                <a:cs typeface="+mj-cs"/>
              </a:rPr>
              <a:t>all’Organismo </a:t>
            </a:r>
            <a:r>
              <a:rPr lang="it-IT" sz="2400" spc="-5">
                <a:solidFill>
                  <a:srgbClr val="FFFF00"/>
                </a:solidFill>
                <a:latin typeface="+mj-lt"/>
                <a:ea typeface="+mj-ea"/>
                <a:cs typeface="+mj-cs"/>
              </a:rPr>
              <a:t>di composizione della</a:t>
            </a:r>
            <a:r>
              <a:rPr lang="it-IT" sz="2400" spc="-25">
                <a:solidFill>
                  <a:srgbClr val="FFFF00"/>
                </a:solidFill>
                <a:latin typeface="+mj-lt"/>
                <a:ea typeface="+mj-ea"/>
                <a:cs typeface="+mj-cs"/>
              </a:rPr>
              <a:t> </a:t>
            </a:r>
            <a:r>
              <a:rPr lang="it-IT" sz="2400" spc="-5">
                <a:solidFill>
                  <a:srgbClr val="FFFF00"/>
                </a:solidFill>
                <a:latin typeface="+mj-lt"/>
                <a:ea typeface="+mj-ea"/>
                <a:cs typeface="+mj-cs"/>
              </a:rPr>
              <a:t>crisi</a:t>
            </a:r>
            <a:endParaRPr lang="it-IT" sz="2400" dirty="0">
              <a:solidFill>
                <a:srgbClr val="FFFF00"/>
              </a:solidFill>
              <a:latin typeface="+mj-lt"/>
              <a:ea typeface="+mj-ea"/>
              <a:cs typeface="+mj-cs"/>
            </a:endParaRPr>
          </a:p>
        </p:txBody>
      </p:sp>
    </p:spTree>
    <p:extLst>
      <p:ext uri="{BB962C8B-B14F-4D97-AF65-F5344CB8AC3E}">
        <p14:creationId xmlns:p14="http://schemas.microsoft.com/office/powerpoint/2010/main" val="35597716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56231" y="2197607"/>
            <a:ext cx="8141208" cy="1027176"/>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709987" y="1217677"/>
            <a:ext cx="4773930" cy="1659429"/>
          </a:xfrm>
          <a:prstGeom prst="rect">
            <a:avLst/>
          </a:prstGeom>
        </p:spPr>
        <p:txBody>
          <a:bodyPr vert="horz" wrap="square" lIns="0" tIns="12700" rIns="0" bIns="0" rtlCol="0">
            <a:spAutoFit/>
          </a:bodyPr>
          <a:lstStyle/>
          <a:p>
            <a:pPr algn="ctr">
              <a:spcBef>
                <a:spcPts val="100"/>
              </a:spcBef>
            </a:pPr>
            <a:r>
              <a:rPr sz="3200" b="1" spc="-5" dirty="0">
                <a:latin typeface="Calibri"/>
                <a:cs typeface="Calibri"/>
              </a:rPr>
              <a:t>LA SEGNALAZIONE</a:t>
            </a:r>
            <a:r>
              <a:rPr sz="3200" b="1" spc="-40" dirty="0">
                <a:latin typeface="Calibri"/>
                <a:cs typeface="Calibri"/>
              </a:rPr>
              <a:t> </a:t>
            </a:r>
            <a:r>
              <a:rPr sz="3200" b="1" spc="-5" dirty="0">
                <a:latin typeface="Calibri"/>
                <a:cs typeface="Calibri"/>
              </a:rPr>
              <a:t>ALL’OCRI</a:t>
            </a:r>
            <a:endParaRPr sz="3200">
              <a:latin typeface="Calibri"/>
              <a:cs typeface="Calibri"/>
            </a:endParaRPr>
          </a:p>
          <a:p>
            <a:pPr>
              <a:spcBef>
                <a:spcPts val="20"/>
              </a:spcBef>
            </a:pPr>
            <a:endParaRPr sz="5100">
              <a:latin typeface="Times New Roman"/>
              <a:cs typeface="Times New Roman"/>
            </a:endParaRPr>
          </a:p>
          <a:p>
            <a:pPr algn="ctr">
              <a:lnSpc>
                <a:spcPct val="100000"/>
              </a:lnSpc>
            </a:pPr>
            <a:r>
              <a:rPr sz="2400" b="1" spc="-5" dirty="0">
                <a:latin typeface="Calibri"/>
                <a:cs typeface="Calibri"/>
              </a:rPr>
              <a:t>LE </a:t>
            </a:r>
            <a:r>
              <a:rPr sz="2400" b="1" spc="-35" dirty="0">
                <a:latin typeface="Calibri"/>
                <a:cs typeface="Calibri"/>
              </a:rPr>
              <a:t>MODALITÀ</a:t>
            </a:r>
            <a:r>
              <a:rPr sz="2400" b="1" spc="-25" dirty="0">
                <a:latin typeface="Calibri"/>
                <a:cs typeface="Calibri"/>
              </a:rPr>
              <a:t> OPERATIVE</a:t>
            </a:r>
            <a:endParaRPr sz="2400">
              <a:latin typeface="Calibri"/>
              <a:cs typeface="Calibri"/>
            </a:endParaRPr>
          </a:p>
        </p:txBody>
      </p:sp>
      <p:sp>
        <p:nvSpPr>
          <p:cNvPr id="5" name="object 5"/>
          <p:cNvSpPr/>
          <p:nvPr/>
        </p:nvSpPr>
        <p:spPr>
          <a:xfrm>
            <a:off x="1524000" y="3407664"/>
            <a:ext cx="2947416" cy="1889760"/>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2698242" y="4137660"/>
            <a:ext cx="1077595" cy="330200"/>
          </a:xfrm>
          <a:prstGeom prst="rect">
            <a:avLst/>
          </a:prstGeom>
        </p:spPr>
        <p:txBody>
          <a:bodyPr vert="horz" wrap="square" lIns="0" tIns="12700" rIns="0" bIns="0" rtlCol="0">
            <a:spAutoFit/>
          </a:bodyPr>
          <a:lstStyle/>
          <a:p>
            <a:pPr marL="12700">
              <a:spcBef>
                <a:spcPts val="100"/>
              </a:spcBef>
            </a:pPr>
            <a:r>
              <a:rPr sz="2000" b="1" dirty="0">
                <a:latin typeface="Calibri"/>
                <a:cs typeface="Calibri"/>
              </a:rPr>
              <a:t>D</a:t>
            </a:r>
            <a:r>
              <a:rPr sz="2000" b="1" spc="-5" dirty="0">
                <a:latin typeface="Calibri"/>
                <a:cs typeface="Calibri"/>
              </a:rPr>
              <a:t>E</a:t>
            </a:r>
            <a:r>
              <a:rPr sz="2000" b="1" dirty="0">
                <a:latin typeface="Calibri"/>
                <a:cs typeface="Calibri"/>
              </a:rPr>
              <a:t>BI</a:t>
            </a:r>
            <a:r>
              <a:rPr sz="2000" b="1" spc="-55" dirty="0">
                <a:latin typeface="Calibri"/>
                <a:cs typeface="Calibri"/>
              </a:rPr>
              <a:t>T</a:t>
            </a:r>
            <a:r>
              <a:rPr sz="2000" b="1" spc="-5" dirty="0">
                <a:latin typeface="Calibri"/>
                <a:cs typeface="Calibri"/>
              </a:rPr>
              <a:t>OR</a:t>
            </a:r>
            <a:r>
              <a:rPr sz="2000" b="1" dirty="0">
                <a:latin typeface="Calibri"/>
                <a:cs typeface="Calibri"/>
              </a:rPr>
              <a:t>E</a:t>
            </a:r>
            <a:endParaRPr sz="2000">
              <a:latin typeface="Calibri"/>
              <a:cs typeface="Calibri"/>
            </a:endParaRPr>
          </a:p>
        </p:txBody>
      </p:sp>
      <p:sp>
        <p:nvSpPr>
          <p:cNvPr id="7" name="object 7"/>
          <p:cNvSpPr/>
          <p:nvPr/>
        </p:nvSpPr>
        <p:spPr>
          <a:xfrm>
            <a:off x="4157472" y="3407664"/>
            <a:ext cx="3124200" cy="1889760"/>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5386888" y="3985260"/>
            <a:ext cx="1317625" cy="635000"/>
          </a:xfrm>
          <a:prstGeom prst="rect">
            <a:avLst/>
          </a:prstGeom>
        </p:spPr>
        <p:txBody>
          <a:bodyPr vert="horz" wrap="square" lIns="0" tIns="12700" rIns="0" bIns="0" rtlCol="0">
            <a:spAutoFit/>
          </a:bodyPr>
          <a:lstStyle/>
          <a:p>
            <a:pPr marL="12700" marR="5080" indent="71120">
              <a:spcBef>
                <a:spcPts val="100"/>
              </a:spcBef>
            </a:pPr>
            <a:r>
              <a:rPr sz="2000" b="1" spc="-10" dirty="0">
                <a:latin typeface="Calibri"/>
                <a:cs typeface="Calibri"/>
              </a:rPr>
              <a:t>ORGANI </a:t>
            </a:r>
            <a:r>
              <a:rPr sz="2000" b="1" dirty="0">
                <a:latin typeface="Calibri"/>
                <a:cs typeface="Calibri"/>
              </a:rPr>
              <a:t>DI  </a:t>
            </a:r>
            <a:r>
              <a:rPr sz="2000" b="1" spc="-15" dirty="0">
                <a:latin typeface="Calibri"/>
                <a:cs typeface="Calibri"/>
              </a:rPr>
              <a:t>C</a:t>
            </a:r>
            <a:r>
              <a:rPr sz="2000" b="1" spc="-5" dirty="0">
                <a:latin typeface="Calibri"/>
                <a:cs typeface="Calibri"/>
              </a:rPr>
              <a:t>O</a:t>
            </a:r>
            <a:r>
              <a:rPr sz="2000" b="1" spc="-10" dirty="0">
                <a:latin typeface="Calibri"/>
                <a:cs typeface="Calibri"/>
              </a:rPr>
              <a:t>N</a:t>
            </a:r>
            <a:r>
              <a:rPr sz="2000" b="1" spc="-5" dirty="0">
                <a:latin typeface="Calibri"/>
                <a:cs typeface="Calibri"/>
              </a:rPr>
              <a:t>T</a:t>
            </a:r>
            <a:r>
              <a:rPr sz="2000" b="1" spc="-20" dirty="0">
                <a:latin typeface="Calibri"/>
                <a:cs typeface="Calibri"/>
              </a:rPr>
              <a:t>R</a:t>
            </a:r>
            <a:r>
              <a:rPr sz="2000" b="1" spc="-5" dirty="0">
                <a:latin typeface="Calibri"/>
                <a:cs typeface="Calibri"/>
              </a:rPr>
              <a:t>O</a:t>
            </a:r>
            <a:r>
              <a:rPr sz="2000" b="1" dirty="0">
                <a:latin typeface="Calibri"/>
                <a:cs typeface="Calibri"/>
              </a:rPr>
              <a:t>L</a:t>
            </a:r>
            <a:r>
              <a:rPr sz="2000" b="1" spc="-35" dirty="0">
                <a:latin typeface="Calibri"/>
                <a:cs typeface="Calibri"/>
              </a:rPr>
              <a:t>L</a:t>
            </a:r>
            <a:r>
              <a:rPr sz="2000" b="1" dirty="0">
                <a:latin typeface="Calibri"/>
                <a:cs typeface="Calibri"/>
              </a:rPr>
              <a:t>O</a:t>
            </a:r>
            <a:endParaRPr sz="2000">
              <a:latin typeface="Calibri"/>
              <a:cs typeface="Calibri"/>
            </a:endParaRPr>
          </a:p>
        </p:txBody>
      </p:sp>
      <p:sp>
        <p:nvSpPr>
          <p:cNvPr id="9" name="object 9"/>
          <p:cNvSpPr/>
          <p:nvPr/>
        </p:nvSpPr>
        <p:spPr>
          <a:xfrm>
            <a:off x="7065265" y="3432047"/>
            <a:ext cx="3124199" cy="1886712"/>
          </a:xfrm>
          <a:prstGeom prst="rect">
            <a:avLst/>
          </a:prstGeom>
          <a:blipFill>
            <a:blip r:embed="rId5" cstate="print"/>
            <a:stretch>
              <a:fillRect/>
            </a:stretch>
          </a:blipFill>
        </p:spPr>
        <p:txBody>
          <a:bodyPr wrap="square" lIns="0" tIns="0" rIns="0" bIns="0" rtlCol="0"/>
          <a:lstStyle/>
          <a:p>
            <a:endParaRPr/>
          </a:p>
        </p:txBody>
      </p:sp>
      <p:sp>
        <p:nvSpPr>
          <p:cNvPr id="10" name="object 10"/>
          <p:cNvSpPr txBox="1"/>
          <p:nvPr/>
        </p:nvSpPr>
        <p:spPr>
          <a:xfrm>
            <a:off x="8287323" y="3854196"/>
            <a:ext cx="1335405" cy="939800"/>
          </a:xfrm>
          <a:prstGeom prst="rect">
            <a:avLst/>
          </a:prstGeom>
        </p:spPr>
        <p:txBody>
          <a:bodyPr vert="horz" wrap="square" lIns="0" tIns="12700" rIns="0" bIns="0" rtlCol="0">
            <a:spAutoFit/>
          </a:bodyPr>
          <a:lstStyle/>
          <a:p>
            <a:pPr marL="12700" marR="5080" indent="-635" algn="ctr">
              <a:spcBef>
                <a:spcPts val="100"/>
              </a:spcBef>
            </a:pPr>
            <a:r>
              <a:rPr sz="2000" b="1" spc="-10" dirty="0">
                <a:latin typeface="Calibri"/>
                <a:cs typeface="Calibri"/>
              </a:rPr>
              <a:t>CREDITORI  </a:t>
            </a:r>
            <a:r>
              <a:rPr sz="2000" b="1" spc="-5" dirty="0">
                <a:latin typeface="Calibri"/>
                <a:cs typeface="Calibri"/>
              </a:rPr>
              <a:t>PUBBLICI  </a:t>
            </a:r>
            <a:r>
              <a:rPr sz="2000" b="1" dirty="0">
                <a:latin typeface="Calibri"/>
                <a:cs typeface="Calibri"/>
              </a:rPr>
              <a:t>Q</a:t>
            </a:r>
            <a:r>
              <a:rPr sz="2000" b="1" spc="-60" dirty="0">
                <a:latin typeface="Calibri"/>
                <a:cs typeface="Calibri"/>
              </a:rPr>
              <a:t>U</a:t>
            </a:r>
            <a:r>
              <a:rPr sz="2000" b="1" dirty="0">
                <a:latin typeface="Calibri"/>
                <a:cs typeface="Calibri"/>
              </a:rPr>
              <a:t>A</a:t>
            </a:r>
            <a:r>
              <a:rPr sz="2000" b="1" spc="5" dirty="0">
                <a:latin typeface="Calibri"/>
                <a:cs typeface="Calibri"/>
              </a:rPr>
              <a:t>L</a:t>
            </a:r>
            <a:r>
              <a:rPr sz="2000" b="1" dirty="0">
                <a:latin typeface="Calibri"/>
                <a:cs typeface="Calibri"/>
              </a:rPr>
              <a:t>I</a:t>
            </a:r>
            <a:r>
              <a:rPr sz="2000" b="1" spc="-5" dirty="0">
                <a:latin typeface="Calibri"/>
                <a:cs typeface="Calibri"/>
              </a:rPr>
              <a:t>F</a:t>
            </a:r>
            <a:r>
              <a:rPr sz="2000" b="1" dirty="0">
                <a:latin typeface="Calibri"/>
                <a:cs typeface="Calibri"/>
              </a:rPr>
              <a:t>I</a:t>
            </a:r>
            <a:r>
              <a:rPr sz="2000" b="1" spc="5" dirty="0">
                <a:latin typeface="Calibri"/>
                <a:cs typeface="Calibri"/>
              </a:rPr>
              <a:t>C</a:t>
            </a:r>
            <a:r>
              <a:rPr sz="2000" b="1" spc="-160" dirty="0">
                <a:latin typeface="Calibri"/>
                <a:cs typeface="Calibri"/>
              </a:rPr>
              <a:t>A</a:t>
            </a:r>
            <a:r>
              <a:rPr sz="2000" b="1" spc="-5" dirty="0">
                <a:latin typeface="Calibri"/>
                <a:cs typeface="Calibri"/>
              </a:rPr>
              <a:t>T</a:t>
            </a:r>
            <a:r>
              <a:rPr sz="2000" b="1" dirty="0">
                <a:latin typeface="Calibri"/>
                <a:cs typeface="Calibri"/>
              </a:rPr>
              <a:t>I</a:t>
            </a:r>
            <a:endParaRPr sz="2000">
              <a:latin typeface="Calibri"/>
              <a:cs typeface="Calibri"/>
            </a:endParaRPr>
          </a:p>
        </p:txBody>
      </p:sp>
      <p:sp>
        <p:nvSpPr>
          <p:cNvPr id="11" name="object 18"/>
          <p:cNvSpPr txBox="1">
            <a:spLocks/>
          </p:cNvSpPr>
          <p:nvPr/>
        </p:nvSpPr>
        <p:spPr>
          <a:xfrm>
            <a:off x="1524001" y="0"/>
            <a:ext cx="3962400" cy="751488"/>
          </a:xfrm>
          <a:prstGeom prst="rect">
            <a:avLst/>
          </a:prstGeom>
        </p:spPr>
        <p:txBody>
          <a:bodyPr vert="horz" wrap="square" lIns="0" tIns="12700" rIns="0" bIns="0" rtlCol="0">
            <a:spAutoFit/>
          </a:bodyPr>
          <a:lstStyle/>
          <a:p>
            <a:pPr marL="12700" algn="ctr" eaLnBrk="0" fontAlgn="base" hangingPunct="0">
              <a:spcBef>
                <a:spcPts val="100"/>
              </a:spcBef>
              <a:spcAft>
                <a:spcPct val="0"/>
              </a:spcAft>
              <a:defRPr/>
            </a:pPr>
            <a:r>
              <a:rPr lang="it-IT" sz="2400" spc="-5">
                <a:solidFill>
                  <a:srgbClr val="FFFF00"/>
                </a:solidFill>
                <a:latin typeface="+mj-lt"/>
                <a:ea typeface="+mj-ea"/>
                <a:cs typeface="+mj-cs"/>
              </a:rPr>
              <a:t>La segnalazione </a:t>
            </a:r>
            <a:r>
              <a:rPr lang="it-IT" sz="2400" spc="-15">
                <a:solidFill>
                  <a:srgbClr val="FFFF00"/>
                </a:solidFill>
                <a:latin typeface="+mj-lt"/>
                <a:ea typeface="+mj-ea"/>
                <a:cs typeface="+mj-cs"/>
              </a:rPr>
              <a:t>all’Organismo </a:t>
            </a:r>
            <a:r>
              <a:rPr lang="it-IT" sz="2400" spc="-5">
                <a:solidFill>
                  <a:srgbClr val="FFFF00"/>
                </a:solidFill>
                <a:latin typeface="+mj-lt"/>
                <a:ea typeface="+mj-ea"/>
                <a:cs typeface="+mj-cs"/>
              </a:rPr>
              <a:t>di composizione della</a:t>
            </a:r>
            <a:r>
              <a:rPr lang="it-IT" sz="2400" spc="-25">
                <a:solidFill>
                  <a:srgbClr val="FFFF00"/>
                </a:solidFill>
                <a:latin typeface="+mj-lt"/>
                <a:ea typeface="+mj-ea"/>
                <a:cs typeface="+mj-cs"/>
              </a:rPr>
              <a:t> </a:t>
            </a:r>
            <a:r>
              <a:rPr lang="it-IT" sz="2400" spc="-5">
                <a:solidFill>
                  <a:srgbClr val="FFFF00"/>
                </a:solidFill>
                <a:latin typeface="+mj-lt"/>
                <a:ea typeface="+mj-ea"/>
                <a:cs typeface="+mj-cs"/>
              </a:rPr>
              <a:t>crisi</a:t>
            </a:r>
            <a:endParaRPr lang="it-IT" sz="2400" dirty="0">
              <a:solidFill>
                <a:srgbClr val="FFFF00"/>
              </a:solidFill>
              <a:latin typeface="+mj-lt"/>
              <a:ea typeface="+mj-ea"/>
              <a:cs typeface="+mj-cs"/>
            </a:endParaRPr>
          </a:p>
        </p:txBody>
      </p:sp>
    </p:spTree>
    <p:extLst>
      <p:ext uri="{BB962C8B-B14F-4D97-AF65-F5344CB8AC3E}">
        <p14:creationId xmlns:p14="http://schemas.microsoft.com/office/powerpoint/2010/main" val="14514150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16608" y="2478024"/>
            <a:ext cx="8052816" cy="39319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279650" y="1773237"/>
            <a:ext cx="7632700" cy="1008380"/>
          </a:xfrm>
          <a:custGeom>
            <a:avLst/>
            <a:gdLst/>
            <a:ahLst/>
            <a:cxnLst/>
            <a:rect l="l" t="t" r="r" b="b"/>
            <a:pathLst>
              <a:path w="7632700" h="1008380">
                <a:moveTo>
                  <a:pt x="4068368" y="756051"/>
                </a:moveTo>
                <a:lnTo>
                  <a:pt x="3564338" y="756051"/>
                </a:lnTo>
                <a:lnTo>
                  <a:pt x="3816350" y="1008063"/>
                </a:lnTo>
                <a:lnTo>
                  <a:pt x="4068368" y="756051"/>
                </a:lnTo>
                <a:close/>
              </a:path>
              <a:path w="7632700" h="1008380">
                <a:moveTo>
                  <a:pt x="3942359" y="655008"/>
                </a:moveTo>
                <a:lnTo>
                  <a:pt x="3690340" y="655008"/>
                </a:lnTo>
                <a:lnTo>
                  <a:pt x="3690340" y="756051"/>
                </a:lnTo>
                <a:lnTo>
                  <a:pt x="3942359" y="756051"/>
                </a:lnTo>
                <a:lnTo>
                  <a:pt x="3942359" y="655008"/>
                </a:lnTo>
                <a:close/>
              </a:path>
              <a:path w="7632700" h="1008380">
                <a:moveTo>
                  <a:pt x="7632700" y="0"/>
                </a:moveTo>
                <a:lnTo>
                  <a:pt x="0" y="0"/>
                </a:lnTo>
                <a:lnTo>
                  <a:pt x="0" y="655008"/>
                </a:lnTo>
                <a:lnTo>
                  <a:pt x="7632700" y="655008"/>
                </a:lnTo>
                <a:lnTo>
                  <a:pt x="7632700" y="0"/>
                </a:lnTo>
                <a:close/>
              </a:path>
            </a:pathLst>
          </a:custGeom>
          <a:solidFill>
            <a:srgbClr val="19194D">
              <a:alpha val="41178"/>
            </a:srgbClr>
          </a:solidFill>
        </p:spPr>
        <p:txBody>
          <a:bodyPr wrap="square" lIns="0" tIns="0" rIns="0" bIns="0" rtlCol="0"/>
          <a:lstStyle/>
          <a:p>
            <a:endParaRPr/>
          </a:p>
        </p:txBody>
      </p:sp>
      <p:sp>
        <p:nvSpPr>
          <p:cNvPr id="4" name="object 4"/>
          <p:cNvSpPr/>
          <p:nvPr/>
        </p:nvSpPr>
        <p:spPr>
          <a:xfrm>
            <a:off x="2279650" y="1773237"/>
            <a:ext cx="7632700" cy="1008380"/>
          </a:xfrm>
          <a:custGeom>
            <a:avLst/>
            <a:gdLst/>
            <a:ahLst/>
            <a:cxnLst/>
            <a:rect l="l" t="t" r="r" b="b"/>
            <a:pathLst>
              <a:path w="7632700" h="1008380">
                <a:moveTo>
                  <a:pt x="0" y="0"/>
                </a:moveTo>
                <a:lnTo>
                  <a:pt x="7632700" y="0"/>
                </a:lnTo>
                <a:lnTo>
                  <a:pt x="7632700" y="655008"/>
                </a:lnTo>
                <a:lnTo>
                  <a:pt x="3942360" y="655008"/>
                </a:lnTo>
                <a:lnTo>
                  <a:pt x="3942360" y="756051"/>
                </a:lnTo>
                <a:lnTo>
                  <a:pt x="4068369" y="756051"/>
                </a:lnTo>
                <a:lnTo>
                  <a:pt x="3816350" y="1008063"/>
                </a:lnTo>
                <a:lnTo>
                  <a:pt x="3564339" y="756051"/>
                </a:lnTo>
                <a:lnTo>
                  <a:pt x="3690340" y="756051"/>
                </a:lnTo>
                <a:lnTo>
                  <a:pt x="3690340" y="655008"/>
                </a:lnTo>
                <a:lnTo>
                  <a:pt x="0" y="655008"/>
                </a:lnTo>
                <a:lnTo>
                  <a:pt x="0" y="0"/>
                </a:lnTo>
                <a:close/>
              </a:path>
            </a:pathLst>
          </a:custGeom>
          <a:ln w="25400">
            <a:solidFill>
              <a:srgbClr val="19194D"/>
            </a:solidFill>
          </a:ln>
        </p:spPr>
        <p:txBody>
          <a:bodyPr wrap="square" lIns="0" tIns="0" rIns="0" bIns="0" rtlCol="0"/>
          <a:lstStyle/>
          <a:p>
            <a:endParaRPr/>
          </a:p>
        </p:txBody>
      </p:sp>
      <p:sp>
        <p:nvSpPr>
          <p:cNvPr id="5" name="object 5"/>
          <p:cNvSpPr txBox="1"/>
          <p:nvPr/>
        </p:nvSpPr>
        <p:spPr>
          <a:xfrm>
            <a:off x="3921126" y="984674"/>
            <a:ext cx="4350385" cy="1287145"/>
          </a:xfrm>
          <a:prstGeom prst="rect">
            <a:avLst/>
          </a:prstGeom>
        </p:spPr>
        <p:txBody>
          <a:bodyPr vert="horz" wrap="square" lIns="0" tIns="245745" rIns="0" bIns="0" rtlCol="0">
            <a:spAutoFit/>
          </a:bodyPr>
          <a:lstStyle/>
          <a:p>
            <a:pPr algn="ctr">
              <a:spcBef>
                <a:spcPts val="1935"/>
              </a:spcBef>
            </a:pPr>
            <a:r>
              <a:rPr sz="3200" b="1" spc="-5" dirty="0">
                <a:latin typeface="Calibri"/>
                <a:cs typeface="Calibri"/>
              </a:rPr>
              <a:t>LE MODALITÀ</a:t>
            </a:r>
            <a:r>
              <a:rPr sz="3200" b="1" spc="-65" dirty="0">
                <a:latin typeface="Calibri"/>
                <a:cs typeface="Calibri"/>
              </a:rPr>
              <a:t> </a:t>
            </a:r>
            <a:r>
              <a:rPr sz="3200" b="1" spc="-5" dirty="0">
                <a:latin typeface="Calibri"/>
                <a:cs typeface="Calibri"/>
              </a:rPr>
              <a:t>OPERATIVE</a:t>
            </a:r>
            <a:endParaRPr sz="3200">
              <a:latin typeface="Calibri"/>
              <a:cs typeface="Calibri"/>
            </a:endParaRPr>
          </a:p>
          <a:p>
            <a:pPr algn="ctr">
              <a:spcBef>
                <a:spcPts val="1375"/>
              </a:spcBef>
            </a:pPr>
            <a:r>
              <a:rPr sz="2400" b="1" spc="-10" dirty="0">
                <a:solidFill>
                  <a:srgbClr val="FFFFFF"/>
                </a:solidFill>
                <a:latin typeface="Calibri"/>
                <a:cs typeface="Calibri"/>
              </a:rPr>
              <a:t>DEBITORE</a:t>
            </a:r>
            <a:endParaRPr sz="2400">
              <a:latin typeface="Calibri"/>
              <a:cs typeface="Calibri"/>
            </a:endParaRPr>
          </a:p>
        </p:txBody>
      </p:sp>
      <p:sp>
        <p:nvSpPr>
          <p:cNvPr id="6" name="object 6"/>
          <p:cNvSpPr/>
          <p:nvPr/>
        </p:nvSpPr>
        <p:spPr>
          <a:xfrm>
            <a:off x="1722120" y="3712465"/>
            <a:ext cx="8278368" cy="454151"/>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2279650" y="2807210"/>
            <a:ext cx="7632700" cy="1088118"/>
          </a:xfrm>
          <a:prstGeom prst="rect">
            <a:avLst/>
          </a:prstGeom>
          <a:solidFill>
            <a:srgbClr val="CCCCCC"/>
          </a:solidFill>
          <a:ln w="25400">
            <a:solidFill>
              <a:srgbClr val="000000"/>
            </a:solidFill>
          </a:ln>
        </p:spPr>
        <p:txBody>
          <a:bodyPr vert="horz" wrap="square" lIns="0" tIns="163195" rIns="0" bIns="0" rtlCol="0">
            <a:spAutoFit/>
          </a:bodyPr>
          <a:lstStyle/>
          <a:p>
            <a:pPr marL="434340" marR="85090" indent="-342900">
              <a:spcBef>
                <a:spcPts val="1285"/>
              </a:spcBef>
              <a:buFont typeface="Arial"/>
              <a:buChar char="•"/>
              <a:tabLst>
                <a:tab pos="433705" algn="l"/>
                <a:tab pos="434340" algn="l"/>
                <a:tab pos="1240155" algn="l"/>
                <a:tab pos="1929130" algn="l"/>
                <a:tab pos="3226435" algn="l"/>
                <a:tab pos="4796790" algn="l"/>
                <a:tab pos="5120005" algn="l"/>
                <a:tab pos="6009640" algn="l"/>
                <a:tab pos="6885305" algn="l"/>
              </a:tabLst>
            </a:pPr>
            <a:r>
              <a:rPr sz="2000" b="1" i="1" spc="-10" dirty="0">
                <a:latin typeface="Calibri"/>
                <a:cs typeface="Calibri"/>
              </a:rPr>
              <a:t>SU</a:t>
            </a:r>
            <a:r>
              <a:rPr sz="2000" b="1" i="1" spc="5" dirty="0">
                <a:latin typeface="Calibri"/>
                <a:cs typeface="Calibri"/>
              </a:rPr>
              <a:t>LL</a:t>
            </a:r>
            <a:r>
              <a:rPr sz="2000" b="1" i="1" dirty="0">
                <a:latin typeface="Calibri"/>
                <a:cs typeface="Calibri"/>
              </a:rPr>
              <a:t>A	</a:t>
            </a:r>
            <a:r>
              <a:rPr sz="2000" b="1" i="1" spc="-20" dirty="0">
                <a:latin typeface="Calibri"/>
                <a:cs typeface="Calibri"/>
              </a:rPr>
              <a:t>B</a:t>
            </a:r>
            <a:r>
              <a:rPr sz="2000" b="1" i="1" dirty="0">
                <a:latin typeface="Calibri"/>
                <a:cs typeface="Calibri"/>
              </a:rPr>
              <a:t>A</a:t>
            </a:r>
            <a:r>
              <a:rPr sz="2000" b="1" i="1" spc="-10" dirty="0">
                <a:latin typeface="Calibri"/>
                <a:cs typeface="Calibri"/>
              </a:rPr>
              <a:t>S</a:t>
            </a:r>
            <a:r>
              <a:rPr sz="2000" b="1" i="1" dirty="0">
                <a:latin typeface="Calibri"/>
                <a:cs typeface="Calibri"/>
              </a:rPr>
              <a:t>E	D</a:t>
            </a:r>
            <a:r>
              <a:rPr sz="2000" b="1" i="1" spc="-5" dirty="0">
                <a:latin typeface="Calibri"/>
                <a:cs typeface="Calibri"/>
              </a:rPr>
              <a:t>E</a:t>
            </a:r>
            <a:r>
              <a:rPr sz="2000" b="1" i="1" dirty="0">
                <a:latin typeface="Calibri"/>
                <a:cs typeface="Calibri"/>
              </a:rPr>
              <a:t>L</a:t>
            </a:r>
            <a:r>
              <a:rPr sz="2000" b="1" i="1" spc="-140" dirty="0">
                <a:latin typeface="Calibri"/>
                <a:cs typeface="Calibri"/>
              </a:rPr>
              <a:t>L</a:t>
            </a:r>
            <a:r>
              <a:rPr sz="2000" b="1" i="1" spc="-5" dirty="0">
                <a:latin typeface="Calibri"/>
                <a:cs typeface="Calibri"/>
              </a:rPr>
              <a:t>’</a:t>
            </a:r>
            <a:r>
              <a:rPr sz="2000" b="1" i="1" spc="-25" dirty="0">
                <a:latin typeface="Calibri"/>
                <a:cs typeface="Calibri"/>
              </a:rPr>
              <a:t>E</a:t>
            </a:r>
            <a:r>
              <a:rPr sz="2000" b="1" i="1" spc="-10" dirty="0">
                <a:latin typeface="Calibri"/>
                <a:cs typeface="Calibri"/>
              </a:rPr>
              <a:t>S</a:t>
            </a:r>
            <a:r>
              <a:rPr sz="2000" b="1" i="1" spc="5" dirty="0">
                <a:latin typeface="Calibri"/>
                <a:cs typeface="Calibri"/>
              </a:rPr>
              <a:t>I</a:t>
            </a:r>
            <a:r>
              <a:rPr sz="2000" b="1" i="1" spc="-45" dirty="0">
                <a:latin typeface="Calibri"/>
                <a:cs typeface="Calibri"/>
              </a:rPr>
              <a:t>T</a:t>
            </a:r>
            <a:r>
              <a:rPr sz="2000" b="1" i="1" dirty="0">
                <a:latin typeface="Calibri"/>
                <a:cs typeface="Calibri"/>
              </a:rPr>
              <a:t>O	D</a:t>
            </a:r>
            <a:r>
              <a:rPr sz="2000" b="1" i="1" spc="-5" dirty="0">
                <a:latin typeface="Calibri"/>
                <a:cs typeface="Calibri"/>
              </a:rPr>
              <a:t>E</a:t>
            </a:r>
            <a:r>
              <a:rPr sz="2000" b="1" i="1" dirty="0">
                <a:latin typeface="Calibri"/>
                <a:cs typeface="Calibri"/>
              </a:rPr>
              <a:t>L</a:t>
            </a:r>
            <a:r>
              <a:rPr sz="2000" b="1" i="1" spc="-140" dirty="0">
                <a:latin typeface="Calibri"/>
                <a:cs typeface="Calibri"/>
              </a:rPr>
              <a:t>L</a:t>
            </a:r>
            <a:r>
              <a:rPr sz="2000" b="1" i="1" spc="-195" dirty="0">
                <a:latin typeface="Calibri"/>
                <a:cs typeface="Calibri"/>
              </a:rPr>
              <a:t>’</a:t>
            </a:r>
            <a:r>
              <a:rPr sz="2000" b="1" i="1" dirty="0">
                <a:latin typeface="Calibri"/>
                <a:cs typeface="Calibri"/>
              </a:rPr>
              <a:t>ALL</a:t>
            </a:r>
            <a:r>
              <a:rPr sz="2000" b="1" i="1" spc="-5" dirty="0">
                <a:latin typeface="Calibri"/>
                <a:cs typeface="Calibri"/>
              </a:rPr>
              <a:t>E</a:t>
            </a:r>
            <a:r>
              <a:rPr sz="2000" b="1" i="1" spc="-40" dirty="0">
                <a:latin typeface="Calibri"/>
                <a:cs typeface="Calibri"/>
              </a:rPr>
              <a:t>R</a:t>
            </a:r>
            <a:r>
              <a:rPr sz="2000" b="1" i="1" spc="-145" dirty="0">
                <a:latin typeface="Calibri"/>
                <a:cs typeface="Calibri"/>
              </a:rPr>
              <a:t>T</a:t>
            </a:r>
            <a:r>
              <a:rPr sz="2000" b="1" i="1" dirty="0">
                <a:latin typeface="Calibri"/>
                <a:cs typeface="Calibri"/>
              </a:rPr>
              <a:t>A	O	AN</a:t>
            </a:r>
            <a:r>
              <a:rPr sz="2000" b="1" i="1" spc="-5" dirty="0">
                <a:latin typeface="Calibri"/>
                <a:cs typeface="Calibri"/>
              </a:rPr>
              <a:t>C</a:t>
            </a:r>
            <a:r>
              <a:rPr sz="2000" b="1" i="1" dirty="0">
                <a:latin typeface="Calibri"/>
                <a:cs typeface="Calibri"/>
              </a:rPr>
              <a:t>HE	</a:t>
            </a:r>
            <a:r>
              <a:rPr sz="2000" b="1" i="1" spc="-5" dirty="0">
                <a:latin typeface="Calibri"/>
                <a:cs typeface="Calibri"/>
              </a:rPr>
              <a:t>PR</a:t>
            </a:r>
            <a:r>
              <a:rPr sz="2000" b="1" i="1" dirty="0">
                <a:latin typeface="Calibri"/>
                <a:cs typeface="Calibri"/>
              </a:rPr>
              <a:t>IMA	D</a:t>
            </a:r>
            <a:r>
              <a:rPr sz="2000" b="1" i="1" spc="-5" dirty="0">
                <a:latin typeface="Calibri"/>
                <a:cs typeface="Calibri"/>
              </a:rPr>
              <a:t>E</a:t>
            </a:r>
            <a:r>
              <a:rPr sz="2000" b="1" i="1" dirty="0">
                <a:latin typeface="Calibri"/>
                <a:cs typeface="Calibri"/>
              </a:rPr>
              <a:t>LLA  </a:t>
            </a:r>
            <a:r>
              <a:rPr sz="2000" b="1" i="1" spc="-15" dirty="0">
                <a:latin typeface="Calibri"/>
                <a:cs typeface="Calibri"/>
              </a:rPr>
              <a:t>STESSA;</a:t>
            </a:r>
            <a:endParaRPr sz="2000">
              <a:latin typeface="Calibri"/>
              <a:cs typeface="Calibri"/>
            </a:endParaRPr>
          </a:p>
          <a:p>
            <a:pPr marL="434340" indent="-342900">
              <a:buFont typeface="Arial"/>
              <a:buChar char="•"/>
              <a:tabLst>
                <a:tab pos="433705" algn="l"/>
                <a:tab pos="434340" algn="l"/>
              </a:tabLst>
            </a:pPr>
            <a:r>
              <a:rPr sz="2000" b="1" i="1" spc="-5" dirty="0">
                <a:latin typeface="Calibri"/>
                <a:cs typeface="Calibri"/>
              </a:rPr>
              <a:t>TRAMITE </a:t>
            </a:r>
            <a:r>
              <a:rPr sz="2000" b="1" i="1" spc="-30" dirty="0">
                <a:latin typeface="Calibri"/>
                <a:cs typeface="Calibri"/>
              </a:rPr>
              <a:t>ISTANZA</a:t>
            </a:r>
            <a:r>
              <a:rPr sz="2000" b="1" i="1" spc="-10" dirty="0">
                <a:latin typeface="Calibri"/>
                <a:cs typeface="Calibri"/>
              </a:rPr>
              <a:t> </a:t>
            </a:r>
            <a:r>
              <a:rPr sz="2000" b="1" i="1" spc="-30" dirty="0">
                <a:latin typeface="Calibri"/>
                <a:cs typeface="Calibri"/>
              </a:rPr>
              <a:t>ALL’OCRI</a:t>
            </a:r>
            <a:endParaRPr sz="2000">
              <a:latin typeface="Calibri"/>
              <a:cs typeface="Calibri"/>
            </a:endParaRPr>
          </a:p>
        </p:txBody>
      </p:sp>
      <p:sp>
        <p:nvSpPr>
          <p:cNvPr id="9" name="object 18"/>
          <p:cNvSpPr txBox="1">
            <a:spLocks/>
          </p:cNvSpPr>
          <p:nvPr/>
        </p:nvSpPr>
        <p:spPr>
          <a:xfrm>
            <a:off x="1524001" y="0"/>
            <a:ext cx="3962400" cy="751488"/>
          </a:xfrm>
          <a:prstGeom prst="rect">
            <a:avLst/>
          </a:prstGeom>
        </p:spPr>
        <p:txBody>
          <a:bodyPr vert="horz" wrap="square" lIns="0" tIns="12700" rIns="0" bIns="0" rtlCol="0">
            <a:spAutoFit/>
          </a:bodyPr>
          <a:lstStyle/>
          <a:p>
            <a:pPr marL="12700" algn="ctr" eaLnBrk="0" fontAlgn="base" hangingPunct="0">
              <a:spcBef>
                <a:spcPts val="100"/>
              </a:spcBef>
              <a:spcAft>
                <a:spcPct val="0"/>
              </a:spcAft>
              <a:defRPr/>
            </a:pPr>
            <a:r>
              <a:rPr lang="it-IT" sz="2400" spc="-5">
                <a:solidFill>
                  <a:srgbClr val="FFFF00"/>
                </a:solidFill>
                <a:latin typeface="+mj-lt"/>
                <a:ea typeface="+mj-ea"/>
                <a:cs typeface="+mj-cs"/>
              </a:rPr>
              <a:t>La segnalazione </a:t>
            </a:r>
            <a:r>
              <a:rPr lang="it-IT" sz="2400" spc="-15">
                <a:solidFill>
                  <a:srgbClr val="FFFF00"/>
                </a:solidFill>
                <a:latin typeface="+mj-lt"/>
                <a:ea typeface="+mj-ea"/>
                <a:cs typeface="+mj-cs"/>
              </a:rPr>
              <a:t>all’Organismo </a:t>
            </a:r>
            <a:r>
              <a:rPr lang="it-IT" sz="2400" spc="-5">
                <a:solidFill>
                  <a:srgbClr val="FFFF00"/>
                </a:solidFill>
                <a:latin typeface="+mj-lt"/>
                <a:ea typeface="+mj-ea"/>
                <a:cs typeface="+mj-cs"/>
              </a:rPr>
              <a:t>di composizione della</a:t>
            </a:r>
            <a:r>
              <a:rPr lang="it-IT" sz="2400" spc="-25">
                <a:solidFill>
                  <a:srgbClr val="FFFF00"/>
                </a:solidFill>
                <a:latin typeface="+mj-lt"/>
                <a:ea typeface="+mj-ea"/>
                <a:cs typeface="+mj-cs"/>
              </a:rPr>
              <a:t> </a:t>
            </a:r>
            <a:r>
              <a:rPr lang="it-IT" sz="2400" spc="-5">
                <a:solidFill>
                  <a:srgbClr val="FFFF00"/>
                </a:solidFill>
                <a:latin typeface="+mj-lt"/>
                <a:ea typeface="+mj-ea"/>
                <a:cs typeface="+mj-cs"/>
              </a:rPr>
              <a:t>crisi</a:t>
            </a:r>
            <a:endParaRPr lang="it-IT" sz="2400" dirty="0">
              <a:solidFill>
                <a:srgbClr val="FFFF00"/>
              </a:solidFill>
              <a:latin typeface="+mj-lt"/>
              <a:ea typeface="+mj-ea"/>
              <a:cs typeface="+mj-cs"/>
            </a:endParaRPr>
          </a:p>
        </p:txBody>
      </p:sp>
    </p:spTree>
    <p:extLst>
      <p:ext uri="{BB962C8B-B14F-4D97-AF65-F5344CB8AC3E}">
        <p14:creationId xmlns:p14="http://schemas.microsoft.com/office/powerpoint/2010/main" val="20725259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16608" y="2246377"/>
            <a:ext cx="8052816" cy="39319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279650" y="1542107"/>
            <a:ext cx="7632700" cy="1008380"/>
          </a:xfrm>
          <a:custGeom>
            <a:avLst/>
            <a:gdLst/>
            <a:ahLst/>
            <a:cxnLst/>
            <a:rect l="l" t="t" r="r" b="b"/>
            <a:pathLst>
              <a:path w="7632700" h="1008380">
                <a:moveTo>
                  <a:pt x="4068368" y="756051"/>
                </a:moveTo>
                <a:lnTo>
                  <a:pt x="3564338" y="756051"/>
                </a:lnTo>
                <a:lnTo>
                  <a:pt x="3816350" y="1008063"/>
                </a:lnTo>
                <a:lnTo>
                  <a:pt x="4068368" y="756051"/>
                </a:lnTo>
                <a:close/>
              </a:path>
              <a:path w="7632700" h="1008380">
                <a:moveTo>
                  <a:pt x="3942359" y="655008"/>
                </a:moveTo>
                <a:lnTo>
                  <a:pt x="3690340" y="655008"/>
                </a:lnTo>
                <a:lnTo>
                  <a:pt x="3690340" y="756051"/>
                </a:lnTo>
                <a:lnTo>
                  <a:pt x="3942359" y="756051"/>
                </a:lnTo>
                <a:lnTo>
                  <a:pt x="3942359" y="655008"/>
                </a:lnTo>
                <a:close/>
              </a:path>
              <a:path w="7632700" h="1008380">
                <a:moveTo>
                  <a:pt x="7632700" y="0"/>
                </a:moveTo>
                <a:lnTo>
                  <a:pt x="0" y="0"/>
                </a:lnTo>
                <a:lnTo>
                  <a:pt x="0" y="655008"/>
                </a:lnTo>
                <a:lnTo>
                  <a:pt x="7632700" y="655008"/>
                </a:lnTo>
                <a:lnTo>
                  <a:pt x="7632700" y="0"/>
                </a:lnTo>
                <a:close/>
              </a:path>
            </a:pathLst>
          </a:custGeom>
          <a:solidFill>
            <a:srgbClr val="19194D">
              <a:alpha val="41178"/>
            </a:srgbClr>
          </a:solidFill>
        </p:spPr>
        <p:txBody>
          <a:bodyPr wrap="square" lIns="0" tIns="0" rIns="0" bIns="0" rtlCol="0"/>
          <a:lstStyle/>
          <a:p>
            <a:endParaRPr/>
          </a:p>
        </p:txBody>
      </p:sp>
      <p:sp>
        <p:nvSpPr>
          <p:cNvPr id="4" name="object 4"/>
          <p:cNvSpPr/>
          <p:nvPr/>
        </p:nvSpPr>
        <p:spPr>
          <a:xfrm>
            <a:off x="2279650" y="1542107"/>
            <a:ext cx="7632700" cy="1008380"/>
          </a:xfrm>
          <a:custGeom>
            <a:avLst/>
            <a:gdLst/>
            <a:ahLst/>
            <a:cxnLst/>
            <a:rect l="l" t="t" r="r" b="b"/>
            <a:pathLst>
              <a:path w="7632700" h="1008380">
                <a:moveTo>
                  <a:pt x="0" y="0"/>
                </a:moveTo>
                <a:lnTo>
                  <a:pt x="7632700" y="0"/>
                </a:lnTo>
                <a:lnTo>
                  <a:pt x="7632700" y="655008"/>
                </a:lnTo>
                <a:lnTo>
                  <a:pt x="3942360" y="655008"/>
                </a:lnTo>
                <a:lnTo>
                  <a:pt x="3942360" y="756051"/>
                </a:lnTo>
                <a:lnTo>
                  <a:pt x="4068369" y="756051"/>
                </a:lnTo>
                <a:lnTo>
                  <a:pt x="3816350" y="1008063"/>
                </a:lnTo>
                <a:lnTo>
                  <a:pt x="3564339" y="756051"/>
                </a:lnTo>
                <a:lnTo>
                  <a:pt x="3690340" y="756051"/>
                </a:lnTo>
                <a:lnTo>
                  <a:pt x="3690340" y="655008"/>
                </a:lnTo>
                <a:lnTo>
                  <a:pt x="0" y="655008"/>
                </a:lnTo>
                <a:lnTo>
                  <a:pt x="0" y="0"/>
                </a:lnTo>
                <a:close/>
              </a:path>
            </a:pathLst>
          </a:custGeom>
          <a:ln w="25400">
            <a:solidFill>
              <a:srgbClr val="19194D"/>
            </a:solidFill>
          </a:ln>
        </p:spPr>
        <p:txBody>
          <a:bodyPr wrap="square" lIns="0" tIns="0" rIns="0" bIns="0" rtlCol="0"/>
          <a:lstStyle/>
          <a:p>
            <a:endParaRPr/>
          </a:p>
        </p:txBody>
      </p:sp>
      <p:sp>
        <p:nvSpPr>
          <p:cNvPr id="5" name="object 5"/>
          <p:cNvSpPr txBox="1"/>
          <p:nvPr/>
        </p:nvSpPr>
        <p:spPr>
          <a:xfrm>
            <a:off x="3899090" y="753027"/>
            <a:ext cx="4393565" cy="1287145"/>
          </a:xfrm>
          <a:prstGeom prst="rect">
            <a:avLst/>
          </a:prstGeom>
        </p:spPr>
        <p:txBody>
          <a:bodyPr vert="horz" wrap="square" lIns="0" tIns="245745" rIns="0" bIns="0" rtlCol="0">
            <a:spAutoFit/>
          </a:bodyPr>
          <a:lstStyle/>
          <a:p>
            <a:pPr marL="34290">
              <a:spcBef>
                <a:spcPts val="1935"/>
              </a:spcBef>
            </a:pPr>
            <a:r>
              <a:rPr sz="3200" b="1" spc="-5" dirty="0">
                <a:latin typeface="Calibri"/>
                <a:cs typeface="Calibri"/>
              </a:rPr>
              <a:t>LE MODALITÀ</a:t>
            </a:r>
            <a:r>
              <a:rPr sz="3200" b="1" spc="-70" dirty="0">
                <a:latin typeface="Calibri"/>
                <a:cs typeface="Calibri"/>
              </a:rPr>
              <a:t> </a:t>
            </a:r>
            <a:r>
              <a:rPr sz="3200" b="1" spc="-5" dirty="0">
                <a:latin typeface="Calibri"/>
                <a:cs typeface="Calibri"/>
              </a:rPr>
              <a:t>OPERATIVE</a:t>
            </a:r>
            <a:endParaRPr sz="3200">
              <a:latin typeface="Calibri"/>
              <a:cs typeface="Calibri"/>
            </a:endParaRPr>
          </a:p>
          <a:p>
            <a:pPr marL="12700">
              <a:spcBef>
                <a:spcPts val="1375"/>
              </a:spcBef>
            </a:pPr>
            <a:r>
              <a:rPr sz="2400" b="1" spc="-10" dirty="0">
                <a:solidFill>
                  <a:srgbClr val="FFFFFF"/>
                </a:solidFill>
                <a:latin typeface="Calibri"/>
                <a:cs typeface="Calibri"/>
              </a:rPr>
              <a:t>ORGANI </a:t>
            </a:r>
            <a:r>
              <a:rPr sz="2400" b="1" spc="-5" dirty="0">
                <a:solidFill>
                  <a:srgbClr val="FFFFFF"/>
                </a:solidFill>
                <a:latin typeface="Calibri"/>
                <a:cs typeface="Calibri"/>
              </a:rPr>
              <a:t>DI </a:t>
            </a:r>
            <a:r>
              <a:rPr sz="2400" b="1" spc="-15" dirty="0">
                <a:solidFill>
                  <a:srgbClr val="FFFFFF"/>
                </a:solidFill>
                <a:latin typeface="Calibri"/>
                <a:cs typeface="Calibri"/>
              </a:rPr>
              <a:t>CONTROLLO</a:t>
            </a:r>
            <a:r>
              <a:rPr sz="2400" b="1" spc="-30" dirty="0">
                <a:solidFill>
                  <a:srgbClr val="FFFFFF"/>
                </a:solidFill>
                <a:latin typeface="Calibri"/>
                <a:cs typeface="Calibri"/>
              </a:rPr>
              <a:t> </a:t>
            </a:r>
            <a:r>
              <a:rPr sz="2400" b="1" spc="-25" dirty="0">
                <a:solidFill>
                  <a:srgbClr val="FFFFFF"/>
                </a:solidFill>
                <a:latin typeface="Calibri"/>
                <a:cs typeface="Calibri"/>
              </a:rPr>
              <a:t>SOCIETARI</a:t>
            </a:r>
            <a:endParaRPr sz="2400">
              <a:latin typeface="Calibri"/>
              <a:cs typeface="Calibri"/>
            </a:endParaRPr>
          </a:p>
        </p:txBody>
      </p:sp>
      <p:sp>
        <p:nvSpPr>
          <p:cNvPr id="6" name="object 6"/>
          <p:cNvSpPr/>
          <p:nvPr/>
        </p:nvSpPr>
        <p:spPr>
          <a:xfrm>
            <a:off x="1524001" y="5105400"/>
            <a:ext cx="8820911" cy="902208"/>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932709" y="2698071"/>
            <a:ext cx="8326755" cy="3220085"/>
          </a:xfrm>
          <a:custGeom>
            <a:avLst/>
            <a:gdLst/>
            <a:ahLst/>
            <a:cxnLst/>
            <a:rect l="l" t="t" r="r" b="b"/>
            <a:pathLst>
              <a:path w="8326755" h="3220085">
                <a:moveTo>
                  <a:pt x="0" y="3219517"/>
                </a:moveTo>
                <a:lnTo>
                  <a:pt x="8326581" y="3219517"/>
                </a:lnTo>
                <a:lnTo>
                  <a:pt x="8326581" y="0"/>
                </a:lnTo>
                <a:lnTo>
                  <a:pt x="0" y="0"/>
                </a:lnTo>
                <a:lnTo>
                  <a:pt x="0" y="3219517"/>
                </a:lnTo>
                <a:close/>
              </a:path>
            </a:pathLst>
          </a:custGeom>
          <a:solidFill>
            <a:srgbClr val="CCCCCC"/>
          </a:solidFill>
        </p:spPr>
        <p:txBody>
          <a:bodyPr wrap="square" lIns="0" tIns="0" rIns="0" bIns="0" rtlCol="0"/>
          <a:lstStyle/>
          <a:p>
            <a:endParaRPr/>
          </a:p>
        </p:txBody>
      </p:sp>
      <p:sp>
        <p:nvSpPr>
          <p:cNvPr id="8" name="object 8"/>
          <p:cNvSpPr/>
          <p:nvPr/>
        </p:nvSpPr>
        <p:spPr>
          <a:xfrm>
            <a:off x="1932709" y="2698071"/>
            <a:ext cx="8326755" cy="3220085"/>
          </a:xfrm>
          <a:custGeom>
            <a:avLst/>
            <a:gdLst/>
            <a:ahLst/>
            <a:cxnLst/>
            <a:rect l="l" t="t" r="r" b="b"/>
            <a:pathLst>
              <a:path w="8326755" h="3220085">
                <a:moveTo>
                  <a:pt x="0" y="0"/>
                </a:moveTo>
                <a:lnTo>
                  <a:pt x="8326581" y="0"/>
                </a:lnTo>
                <a:lnTo>
                  <a:pt x="8326581" y="3219517"/>
                </a:lnTo>
                <a:lnTo>
                  <a:pt x="0" y="3219517"/>
                </a:lnTo>
                <a:lnTo>
                  <a:pt x="0" y="0"/>
                </a:lnTo>
                <a:close/>
              </a:path>
            </a:pathLst>
          </a:custGeom>
          <a:ln w="25400">
            <a:solidFill>
              <a:srgbClr val="000000"/>
            </a:solidFill>
          </a:ln>
        </p:spPr>
        <p:txBody>
          <a:bodyPr wrap="square" lIns="0" tIns="0" rIns="0" bIns="0" rtlCol="0"/>
          <a:lstStyle/>
          <a:p>
            <a:endParaRPr/>
          </a:p>
        </p:txBody>
      </p:sp>
      <p:sp>
        <p:nvSpPr>
          <p:cNvPr id="9" name="object 9"/>
          <p:cNvSpPr txBox="1"/>
          <p:nvPr/>
        </p:nvSpPr>
        <p:spPr>
          <a:xfrm>
            <a:off x="2011448" y="2773171"/>
            <a:ext cx="8168640" cy="3042920"/>
          </a:xfrm>
          <a:prstGeom prst="rect">
            <a:avLst/>
          </a:prstGeom>
        </p:spPr>
        <p:txBody>
          <a:bodyPr vert="horz" wrap="square" lIns="0" tIns="12700" rIns="0" bIns="0" rtlCol="0">
            <a:spAutoFit/>
          </a:bodyPr>
          <a:lstStyle/>
          <a:p>
            <a:pPr marL="355600" indent="-342900">
              <a:lnSpc>
                <a:spcPts val="2135"/>
              </a:lnSpc>
              <a:spcBef>
                <a:spcPts val="100"/>
              </a:spcBef>
              <a:buFont typeface="Arial"/>
              <a:buChar char="•"/>
              <a:tabLst>
                <a:tab pos="354965" algn="l"/>
                <a:tab pos="355600" algn="l"/>
              </a:tabLst>
            </a:pPr>
            <a:r>
              <a:rPr b="1" dirty="0">
                <a:latin typeface="Calibri"/>
                <a:cs typeface="Calibri"/>
              </a:rPr>
              <a:t>La </a:t>
            </a:r>
            <a:r>
              <a:rPr b="1" spc="-10" dirty="0">
                <a:latin typeface="Calibri"/>
                <a:cs typeface="Calibri"/>
              </a:rPr>
              <a:t>segnalazione </a:t>
            </a:r>
            <a:r>
              <a:rPr b="1" spc="-15" dirty="0">
                <a:latin typeface="Calibri"/>
                <a:cs typeface="Calibri"/>
              </a:rPr>
              <a:t>all’amministrazione </a:t>
            </a:r>
            <a:r>
              <a:rPr b="1" spc="-10" dirty="0">
                <a:latin typeface="Calibri"/>
                <a:cs typeface="Calibri"/>
              </a:rPr>
              <a:t>deve</a:t>
            </a:r>
            <a:r>
              <a:rPr b="1" spc="5" dirty="0">
                <a:latin typeface="Calibri"/>
                <a:cs typeface="Calibri"/>
              </a:rPr>
              <a:t> </a:t>
            </a:r>
            <a:r>
              <a:rPr b="1" spc="-10" dirty="0">
                <a:latin typeface="Calibri"/>
                <a:cs typeface="Calibri"/>
              </a:rPr>
              <a:t>essere:</a:t>
            </a:r>
            <a:endParaRPr>
              <a:latin typeface="Calibri"/>
              <a:cs typeface="Calibri"/>
            </a:endParaRPr>
          </a:p>
          <a:p>
            <a:pPr marL="812800" lvl="1" indent="-342900">
              <a:lnSpc>
                <a:spcPts val="2135"/>
              </a:lnSpc>
              <a:buFont typeface="Arial"/>
              <a:buChar char="•"/>
              <a:tabLst>
                <a:tab pos="812165" algn="l"/>
                <a:tab pos="812800" algn="l"/>
              </a:tabLst>
            </a:pPr>
            <a:r>
              <a:rPr b="1" spc="-10" dirty="0">
                <a:latin typeface="Calibri"/>
                <a:cs typeface="Calibri"/>
              </a:rPr>
              <a:t>motivata;</a:t>
            </a:r>
            <a:endParaRPr>
              <a:latin typeface="Calibri"/>
              <a:cs typeface="Calibri"/>
            </a:endParaRPr>
          </a:p>
          <a:p>
            <a:pPr marL="812800" lvl="1" indent="-342900">
              <a:spcBef>
                <a:spcPts val="20"/>
              </a:spcBef>
              <a:buFont typeface="Arial"/>
              <a:buChar char="•"/>
              <a:tabLst>
                <a:tab pos="812165" algn="l"/>
                <a:tab pos="812800" algn="l"/>
              </a:tabLst>
            </a:pPr>
            <a:r>
              <a:rPr b="1" spc="-10" dirty="0">
                <a:latin typeface="Calibri"/>
                <a:cs typeface="Calibri"/>
              </a:rPr>
              <a:t>scritta;</a:t>
            </a:r>
            <a:endParaRPr>
              <a:latin typeface="Calibri"/>
              <a:cs typeface="Calibri"/>
            </a:endParaRPr>
          </a:p>
          <a:p>
            <a:pPr marL="812800" lvl="1" indent="-342900">
              <a:lnSpc>
                <a:spcPts val="2125"/>
              </a:lnSpc>
              <a:spcBef>
                <a:spcPts val="50"/>
              </a:spcBef>
              <a:buFont typeface="Arial"/>
              <a:buChar char="•"/>
              <a:tabLst>
                <a:tab pos="812165" algn="l"/>
                <a:tab pos="812800" algn="l"/>
              </a:tabLst>
            </a:pPr>
            <a:r>
              <a:rPr b="1" spc="-25" dirty="0">
                <a:latin typeface="Calibri"/>
                <a:cs typeface="Calibri"/>
              </a:rPr>
              <a:t>Trasmessa </a:t>
            </a:r>
            <a:r>
              <a:rPr b="1" dirty="0">
                <a:latin typeface="Calibri"/>
                <a:cs typeface="Calibri"/>
              </a:rPr>
              <a:t>a </a:t>
            </a:r>
            <a:r>
              <a:rPr b="1" spc="-15" dirty="0">
                <a:latin typeface="Calibri"/>
                <a:cs typeface="Calibri"/>
              </a:rPr>
              <a:t>mezzo </a:t>
            </a:r>
            <a:r>
              <a:rPr b="1" spc="-5" dirty="0">
                <a:latin typeface="Calibri"/>
                <a:cs typeface="Calibri"/>
              </a:rPr>
              <a:t>pec </a:t>
            </a:r>
            <a:r>
              <a:rPr b="1" dirty="0">
                <a:latin typeface="Calibri"/>
                <a:cs typeface="Calibri"/>
              </a:rPr>
              <a:t>(o </a:t>
            </a:r>
            <a:r>
              <a:rPr b="1" spc="-5" dirty="0">
                <a:latin typeface="Calibri"/>
                <a:cs typeface="Calibri"/>
              </a:rPr>
              <a:t>altri </a:t>
            </a:r>
            <a:r>
              <a:rPr b="1" spc="-10" dirty="0">
                <a:latin typeface="Calibri"/>
                <a:cs typeface="Calibri"/>
              </a:rPr>
              <a:t>mezzi </a:t>
            </a:r>
            <a:r>
              <a:rPr b="1" spc="-5" dirty="0">
                <a:latin typeface="Calibri"/>
                <a:cs typeface="Calibri"/>
              </a:rPr>
              <a:t>che </a:t>
            </a:r>
            <a:r>
              <a:rPr b="1" spc="-10" dirty="0">
                <a:latin typeface="Calibri"/>
                <a:cs typeface="Calibri"/>
              </a:rPr>
              <a:t>assicurino </a:t>
            </a:r>
            <a:r>
              <a:rPr b="1" spc="-5" dirty="0">
                <a:latin typeface="Calibri"/>
                <a:cs typeface="Calibri"/>
              </a:rPr>
              <a:t>la</a:t>
            </a:r>
            <a:r>
              <a:rPr b="1" spc="85" dirty="0">
                <a:latin typeface="Calibri"/>
                <a:cs typeface="Calibri"/>
              </a:rPr>
              <a:t> </a:t>
            </a:r>
            <a:r>
              <a:rPr b="1" spc="-10" dirty="0">
                <a:latin typeface="Calibri"/>
                <a:cs typeface="Calibri"/>
              </a:rPr>
              <a:t>ricezione);</a:t>
            </a:r>
            <a:endParaRPr>
              <a:latin typeface="Calibri"/>
              <a:cs typeface="Calibri"/>
            </a:endParaRPr>
          </a:p>
          <a:p>
            <a:pPr marL="812800" lvl="1" indent="-342900">
              <a:lnSpc>
                <a:spcPts val="2125"/>
              </a:lnSpc>
              <a:buFont typeface="Arial"/>
              <a:buChar char="•"/>
              <a:tabLst>
                <a:tab pos="812165" algn="l"/>
                <a:tab pos="812800" algn="l"/>
              </a:tabLst>
            </a:pPr>
            <a:r>
              <a:rPr b="1" spc="-10" dirty="0">
                <a:latin typeface="Calibri"/>
                <a:cs typeface="Calibri"/>
              </a:rPr>
              <a:t>deve</a:t>
            </a:r>
            <a:r>
              <a:rPr b="1" spc="50" dirty="0">
                <a:latin typeface="Calibri"/>
                <a:cs typeface="Calibri"/>
              </a:rPr>
              <a:t> </a:t>
            </a:r>
            <a:r>
              <a:rPr b="1" spc="-15" dirty="0">
                <a:latin typeface="Calibri"/>
                <a:cs typeface="Calibri"/>
              </a:rPr>
              <a:t>contenere</a:t>
            </a:r>
            <a:r>
              <a:rPr b="1" spc="55" dirty="0">
                <a:latin typeface="Calibri"/>
                <a:cs typeface="Calibri"/>
              </a:rPr>
              <a:t> </a:t>
            </a:r>
            <a:r>
              <a:rPr b="1" spc="-5" dirty="0">
                <a:latin typeface="Calibri"/>
                <a:cs typeface="Calibri"/>
              </a:rPr>
              <a:t>un</a:t>
            </a:r>
            <a:r>
              <a:rPr b="1" spc="55" dirty="0">
                <a:latin typeface="Calibri"/>
                <a:cs typeface="Calibri"/>
              </a:rPr>
              <a:t> </a:t>
            </a:r>
            <a:r>
              <a:rPr b="1" spc="-10" dirty="0">
                <a:latin typeface="Calibri"/>
                <a:cs typeface="Calibri"/>
              </a:rPr>
              <a:t>termine</a:t>
            </a:r>
            <a:r>
              <a:rPr b="1" spc="50" dirty="0">
                <a:latin typeface="Calibri"/>
                <a:cs typeface="Calibri"/>
              </a:rPr>
              <a:t> </a:t>
            </a:r>
            <a:r>
              <a:rPr b="1" spc="-10" dirty="0">
                <a:latin typeface="Calibri"/>
                <a:cs typeface="Calibri"/>
              </a:rPr>
              <a:t>(max</a:t>
            </a:r>
            <a:r>
              <a:rPr b="1" spc="60" dirty="0">
                <a:latin typeface="Calibri"/>
                <a:cs typeface="Calibri"/>
              </a:rPr>
              <a:t> </a:t>
            </a:r>
            <a:r>
              <a:rPr b="1" dirty="0">
                <a:latin typeface="Calibri"/>
                <a:cs typeface="Calibri"/>
              </a:rPr>
              <a:t>30</a:t>
            </a:r>
            <a:r>
              <a:rPr b="1" spc="60" dirty="0">
                <a:latin typeface="Calibri"/>
                <a:cs typeface="Calibri"/>
              </a:rPr>
              <a:t> </a:t>
            </a:r>
            <a:r>
              <a:rPr b="1" dirty="0">
                <a:latin typeface="Calibri"/>
                <a:cs typeface="Calibri"/>
              </a:rPr>
              <a:t>gg)</a:t>
            </a:r>
            <a:r>
              <a:rPr b="1" spc="60" dirty="0">
                <a:latin typeface="Calibri"/>
                <a:cs typeface="Calibri"/>
              </a:rPr>
              <a:t> </a:t>
            </a:r>
            <a:r>
              <a:rPr b="1" spc="-15" dirty="0">
                <a:latin typeface="Calibri"/>
                <a:cs typeface="Calibri"/>
              </a:rPr>
              <a:t>entro</a:t>
            </a:r>
            <a:r>
              <a:rPr b="1" spc="50" dirty="0">
                <a:latin typeface="Calibri"/>
                <a:cs typeface="Calibri"/>
              </a:rPr>
              <a:t> </a:t>
            </a:r>
            <a:r>
              <a:rPr b="1" spc="-5" dirty="0">
                <a:latin typeface="Calibri"/>
                <a:cs typeface="Calibri"/>
              </a:rPr>
              <a:t>il</a:t>
            </a:r>
            <a:r>
              <a:rPr b="1" spc="55" dirty="0">
                <a:latin typeface="Calibri"/>
                <a:cs typeface="Calibri"/>
              </a:rPr>
              <a:t> </a:t>
            </a:r>
            <a:r>
              <a:rPr b="1" spc="-5" dirty="0">
                <a:latin typeface="Calibri"/>
                <a:cs typeface="Calibri"/>
              </a:rPr>
              <a:t>quale</a:t>
            </a:r>
            <a:r>
              <a:rPr b="1" spc="55" dirty="0">
                <a:latin typeface="Calibri"/>
                <a:cs typeface="Calibri"/>
              </a:rPr>
              <a:t> </a:t>
            </a:r>
            <a:r>
              <a:rPr b="1" spc="-15" dirty="0">
                <a:latin typeface="Calibri"/>
                <a:cs typeface="Calibri"/>
              </a:rPr>
              <a:t>l’amministrazione</a:t>
            </a:r>
            <a:r>
              <a:rPr b="1" spc="50" dirty="0">
                <a:latin typeface="Calibri"/>
                <a:cs typeface="Calibri"/>
              </a:rPr>
              <a:t> </a:t>
            </a:r>
            <a:r>
              <a:rPr b="1" spc="-10" dirty="0">
                <a:latin typeface="Calibri"/>
                <a:cs typeface="Calibri"/>
              </a:rPr>
              <a:t>deve</a:t>
            </a:r>
            <a:endParaRPr>
              <a:latin typeface="Calibri"/>
              <a:cs typeface="Calibri"/>
            </a:endParaRPr>
          </a:p>
          <a:p>
            <a:pPr marL="812165">
              <a:lnSpc>
                <a:spcPts val="2135"/>
              </a:lnSpc>
              <a:spcBef>
                <a:spcPts val="50"/>
              </a:spcBef>
            </a:pPr>
            <a:r>
              <a:rPr b="1" spc="-10" dirty="0">
                <a:latin typeface="Calibri"/>
                <a:cs typeface="Calibri"/>
              </a:rPr>
              <a:t>dare </a:t>
            </a:r>
            <a:r>
              <a:rPr b="1" spc="-15" dirty="0">
                <a:latin typeface="Calibri"/>
                <a:cs typeface="Calibri"/>
              </a:rPr>
              <a:t>informativa </a:t>
            </a:r>
            <a:r>
              <a:rPr b="1" spc="-5" dirty="0">
                <a:latin typeface="Calibri"/>
                <a:cs typeface="Calibri"/>
              </a:rPr>
              <a:t>sulle </a:t>
            </a:r>
            <a:r>
              <a:rPr b="1" spc="-10" dirty="0">
                <a:latin typeface="Calibri"/>
                <a:cs typeface="Calibri"/>
              </a:rPr>
              <a:t>soluzioni</a:t>
            </a:r>
            <a:r>
              <a:rPr b="1" spc="30" dirty="0">
                <a:latin typeface="Calibri"/>
                <a:cs typeface="Calibri"/>
              </a:rPr>
              <a:t> </a:t>
            </a:r>
            <a:r>
              <a:rPr b="1" spc="-15" dirty="0">
                <a:latin typeface="Calibri"/>
                <a:cs typeface="Calibri"/>
              </a:rPr>
              <a:t>intraprese.</a:t>
            </a:r>
            <a:endParaRPr>
              <a:latin typeface="Calibri"/>
              <a:cs typeface="Calibri"/>
            </a:endParaRPr>
          </a:p>
          <a:p>
            <a:pPr marL="355600" marR="5715" indent="-342900">
              <a:lnSpc>
                <a:spcPts val="2180"/>
              </a:lnSpc>
              <a:spcBef>
                <a:spcPts val="30"/>
              </a:spcBef>
              <a:buFont typeface="Arial"/>
              <a:buChar char="•"/>
              <a:tabLst>
                <a:tab pos="354965" algn="l"/>
                <a:tab pos="355600" algn="l"/>
              </a:tabLst>
            </a:pPr>
            <a:r>
              <a:rPr b="1" spc="-5" dirty="0">
                <a:latin typeface="Calibri"/>
                <a:cs typeface="Calibri"/>
              </a:rPr>
              <a:t>Sulla base </a:t>
            </a:r>
            <a:r>
              <a:rPr b="1" spc="-10" dirty="0">
                <a:latin typeface="Calibri"/>
                <a:cs typeface="Calibri"/>
              </a:rPr>
              <a:t>della omessa </a:t>
            </a:r>
            <a:r>
              <a:rPr b="1" spc="-15" dirty="0">
                <a:latin typeface="Calibri"/>
                <a:cs typeface="Calibri"/>
              </a:rPr>
              <a:t>risposta </a:t>
            </a:r>
            <a:r>
              <a:rPr b="1" dirty="0">
                <a:latin typeface="Calibri"/>
                <a:cs typeface="Calibri"/>
              </a:rPr>
              <a:t>o </a:t>
            </a:r>
            <a:r>
              <a:rPr b="1" spc="-10" dirty="0">
                <a:latin typeface="Calibri"/>
                <a:cs typeface="Calibri"/>
              </a:rPr>
              <a:t>inadeguata </a:t>
            </a:r>
            <a:r>
              <a:rPr b="1" spc="-15" dirty="0">
                <a:latin typeface="Calibri"/>
                <a:cs typeface="Calibri"/>
              </a:rPr>
              <a:t>risposta </a:t>
            </a:r>
            <a:r>
              <a:rPr b="1" spc="-5" dirty="0">
                <a:latin typeface="Calibri"/>
                <a:cs typeface="Calibri"/>
              </a:rPr>
              <a:t>da </a:t>
            </a:r>
            <a:r>
              <a:rPr b="1" spc="-10" dirty="0">
                <a:latin typeface="Calibri"/>
                <a:cs typeface="Calibri"/>
              </a:rPr>
              <a:t>parte </a:t>
            </a:r>
            <a:r>
              <a:rPr b="1" spc="-25" dirty="0">
                <a:latin typeface="Calibri"/>
                <a:cs typeface="Calibri"/>
              </a:rPr>
              <a:t>dell’organo  </a:t>
            </a:r>
            <a:r>
              <a:rPr b="1" spc="-10" dirty="0">
                <a:latin typeface="Calibri"/>
                <a:cs typeface="Calibri"/>
              </a:rPr>
              <a:t>amministrazione</a:t>
            </a:r>
            <a:r>
              <a:rPr b="1" spc="270" dirty="0">
                <a:latin typeface="Calibri"/>
                <a:cs typeface="Calibri"/>
              </a:rPr>
              <a:t> </a:t>
            </a:r>
            <a:r>
              <a:rPr b="1" spc="-10" dirty="0">
                <a:latin typeface="Calibri"/>
                <a:cs typeface="Calibri"/>
              </a:rPr>
              <a:t>ovvero</a:t>
            </a:r>
            <a:r>
              <a:rPr b="1" spc="280" dirty="0">
                <a:latin typeface="Calibri"/>
                <a:cs typeface="Calibri"/>
              </a:rPr>
              <a:t> </a:t>
            </a:r>
            <a:r>
              <a:rPr b="1" spc="-5" dirty="0">
                <a:latin typeface="Calibri"/>
                <a:cs typeface="Calibri"/>
              </a:rPr>
              <a:t>in</a:t>
            </a:r>
            <a:r>
              <a:rPr b="1" spc="280" dirty="0">
                <a:latin typeface="Calibri"/>
                <a:cs typeface="Calibri"/>
              </a:rPr>
              <a:t> </a:t>
            </a:r>
            <a:r>
              <a:rPr b="1" spc="-10" dirty="0">
                <a:latin typeface="Calibri"/>
                <a:cs typeface="Calibri"/>
              </a:rPr>
              <a:t>caso</a:t>
            </a:r>
            <a:r>
              <a:rPr b="1" spc="280" dirty="0">
                <a:latin typeface="Calibri"/>
                <a:cs typeface="Calibri"/>
              </a:rPr>
              <a:t> </a:t>
            </a:r>
            <a:r>
              <a:rPr b="1" spc="-5" dirty="0">
                <a:latin typeface="Calibri"/>
                <a:cs typeface="Calibri"/>
              </a:rPr>
              <a:t>di</a:t>
            </a:r>
            <a:r>
              <a:rPr b="1" spc="280" dirty="0">
                <a:latin typeface="Calibri"/>
                <a:cs typeface="Calibri"/>
              </a:rPr>
              <a:t> </a:t>
            </a:r>
            <a:r>
              <a:rPr b="1" spc="-15" dirty="0">
                <a:latin typeface="Calibri"/>
                <a:cs typeface="Calibri"/>
              </a:rPr>
              <a:t>mancata</a:t>
            </a:r>
            <a:r>
              <a:rPr b="1" spc="290" dirty="0">
                <a:latin typeface="Calibri"/>
                <a:cs typeface="Calibri"/>
              </a:rPr>
              <a:t> </a:t>
            </a:r>
            <a:r>
              <a:rPr b="1" spc="-10" dirty="0">
                <a:latin typeface="Calibri"/>
                <a:cs typeface="Calibri"/>
              </a:rPr>
              <a:t>adozione</a:t>
            </a:r>
            <a:r>
              <a:rPr b="1" spc="280" dirty="0">
                <a:latin typeface="Calibri"/>
                <a:cs typeface="Calibri"/>
              </a:rPr>
              <a:t> </a:t>
            </a:r>
            <a:r>
              <a:rPr b="1" dirty="0">
                <a:latin typeface="Calibri"/>
                <a:cs typeface="Calibri"/>
              </a:rPr>
              <a:t>-</a:t>
            </a:r>
            <a:r>
              <a:rPr b="1" spc="285" dirty="0">
                <a:latin typeface="Calibri"/>
                <a:cs typeface="Calibri"/>
              </a:rPr>
              <a:t> </a:t>
            </a:r>
            <a:r>
              <a:rPr b="1" spc="-5" dirty="0">
                <a:latin typeface="Calibri"/>
                <a:cs typeface="Calibri"/>
              </a:rPr>
              <a:t>nei</a:t>
            </a:r>
            <a:r>
              <a:rPr b="1" spc="275" dirty="0">
                <a:latin typeface="Calibri"/>
                <a:cs typeface="Calibri"/>
              </a:rPr>
              <a:t> </a:t>
            </a:r>
            <a:r>
              <a:rPr b="1" dirty="0">
                <a:latin typeface="Calibri"/>
                <a:cs typeface="Calibri"/>
              </a:rPr>
              <a:t>60</a:t>
            </a:r>
            <a:r>
              <a:rPr b="1" spc="285" dirty="0">
                <a:latin typeface="Calibri"/>
                <a:cs typeface="Calibri"/>
              </a:rPr>
              <a:t> </a:t>
            </a:r>
            <a:r>
              <a:rPr b="1" spc="5" dirty="0">
                <a:latin typeface="Calibri"/>
                <a:cs typeface="Calibri"/>
              </a:rPr>
              <a:t>gg</a:t>
            </a:r>
            <a:r>
              <a:rPr b="1" spc="280" dirty="0">
                <a:latin typeface="Calibri"/>
                <a:cs typeface="Calibri"/>
              </a:rPr>
              <a:t> </a:t>
            </a:r>
            <a:r>
              <a:rPr b="1" spc="-10" dirty="0">
                <a:latin typeface="Calibri"/>
                <a:cs typeface="Calibri"/>
              </a:rPr>
              <a:t>successivi</a:t>
            </a:r>
            <a:r>
              <a:rPr b="1" spc="285" dirty="0">
                <a:latin typeface="Calibri"/>
                <a:cs typeface="Calibri"/>
              </a:rPr>
              <a:t> </a:t>
            </a:r>
            <a:r>
              <a:rPr b="1" spc="-5" dirty="0">
                <a:latin typeface="Calibri"/>
                <a:cs typeface="Calibri"/>
              </a:rPr>
              <a:t>alla</a:t>
            </a:r>
            <a:endParaRPr>
              <a:latin typeface="Calibri"/>
              <a:cs typeface="Calibri"/>
            </a:endParaRPr>
          </a:p>
          <a:p>
            <a:pPr marL="355600">
              <a:lnSpc>
                <a:spcPts val="2100"/>
              </a:lnSpc>
            </a:pPr>
            <a:r>
              <a:rPr b="1" spc="-10" dirty="0">
                <a:latin typeface="Calibri"/>
                <a:cs typeface="Calibri"/>
              </a:rPr>
              <a:t>segnalazione </a:t>
            </a:r>
            <a:r>
              <a:rPr b="1" spc="-15" dirty="0">
                <a:latin typeface="Calibri"/>
                <a:cs typeface="Calibri"/>
              </a:rPr>
              <a:t>all’amministrazione </a:t>
            </a:r>
            <a:r>
              <a:rPr b="1" dirty="0">
                <a:latin typeface="Calibri"/>
                <a:cs typeface="Calibri"/>
              </a:rPr>
              <a:t>– </a:t>
            </a:r>
            <a:r>
              <a:rPr b="1" spc="-5" dirty="0">
                <a:latin typeface="Calibri"/>
                <a:cs typeface="Calibri"/>
              </a:rPr>
              <a:t>di </a:t>
            </a:r>
            <a:r>
              <a:rPr b="1" spc="-10" dirty="0">
                <a:latin typeface="Calibri"/>
                <a:cs typeface="Calibri"/>
              </a:rPr>
              <a:t>misure adeguate </a:t>
            </a:r>
            <a:r>
              <a:rPr b="1" spc="-5" dirty="0">
                <a:latin typeface="Calibri"/>
                <a:cs typeface="Calibri"/>
              </a:rPr>
              <a:t>per </a:t>
            </a:r>
            <a:r>
              <a:rPr b="1" spc="-15" dirty="0">
                <a:latin typeface="Calibri"/>
                <a:cs typeface="Calibri"/>
              </a:rPr>
              <a:t>superare </a:t>
            </a:r>
            <a:r>
              <a:rPr b="1" spc="-5" dirty="0">
                <a:latin typeface="Calibri"/>
                <a:cs typeface="Calibri"/>
              </a:rPr>
              <a:t>la</a:t>
            </a:r>
            <a:r>
              <a:rPr b="1" spc="75" dirty="0">
                <a:latin typeface="Calibri"/>
                <a:cs typeface="Calibri"/>
              </a:rPr>
              <a:t> </a:t>
            </a:r>
            <a:r>
              <a:rPr b="1" spc="-10" dirty="0">
                <a:latin typeface="Calibri"/>
                <a:cs typeface="Calibri"/>
              </a:rPr>
              <a:t>crisi.</a:t>
            </a:r>
            <a:endParaRPr>
              <a:latin typeface="Calibri"/>
              <a:cs typeface="Calibri"/>
            </a:endParaRPr>
          </a:p>
          <a:p>
            <a:pPr marL="355600" indent="-342900">
              <a:lnSpc>
                <a:spcPts val="2125"/>
              </a:lnSpc>
              <a:buFont typeface="Arial"/>
              <a:buChar char="•"/>
              <a:tabLst>
                <a:tab pos="354965" algn="l"/>
                <a:tab pos="355600" algn="l"/>
              </a:tabLst>
            </a:pPr>
            <a:r>
              <a:rPr b="1" spc="-5" dirty="0">
                <a:latin typeface="Calibri"/>
                <a:cs typeface="Calibri"/>
              </a:rPr>
              <a:t>Dopo </a:t>
            </a:r>
            <a:r>
              <a:rPr b="1" dirty="0">
                <a:latin typeface="Calibri"/>
                <a:cs typeface="Calibri"/>
              </a:rPr>
              <a:t>60 gg: </a:t>
            </a:r>
            <a:r>
              <a:rPr b="1" spc="-15" dirty="0">
                <a:latin typeface="Calibri"/>
                <a:cs typeface="Calibri"/>
              </a:rPr>
              <a:t>informativa senza </a:t>
            </a:r>
            <a:r>
              <a:rPr b="1" spc="-5" dirty="0">
                <a:latin typeface="Calibri"/>
                <a:cs typeface="Calibri"/>
              </a:rPr>
              <a:t>indugio </a:t>
            </a:r>
            <a:r>
              <a:rPr b="1" spc="-15" dirty="0">
                <a:latin typeface="Calibri"/>
                <a:cs typeface="Calibri"/>
              </a:rPr>
              <a:t>all’OCRI </a:t>
            </a:r>
            <a:r>
              <a:rPr b="1" spc="-10" dirty="0">
                <a:latin typeface="Calibri"/>
                <a:cs typeface="Calibri"/>
              </a:rPr>
              <a:t>fornendo </a:t>
            </a:r>
            <a:r>
              <a:rPr b="1" spc="-5" dirty="0">
                <a:latin typeface="Calibri"/>
                <a:cs typeface="Calibri"/>
              </a:rPr>
              <a:t>ogni </a:t>
            </a:r>
            <a:r>
              <a:rPr b="1" spc="-10" dirty="0">
                <a:latin typeface="Calibri"/>
                <a:cs typeface="Calibri"/>
              </a:rPr>
              <a:t>elemento </a:t>
            </a:r>
            <a:r>
              <a:rPr b="1" spc="-5" dirty="0">
                <a:latin typeface="Calibri"/>
                <a:cs typeface="Calibri"/>
              </a:rPr>
              <a:t>utile</a:t>
            </a:r>
            <a:r>
              <a:rPr b="1" spc="60" dirty="0">
                <a:latin typeface="Calibri"/>
                <a:cs typeface="Calibri"/>
              </a:rPr>
              <a:t> </a:t>
            </a:r>
            <a:r>
              <a:rPr b="1" spc="-5" dirty="0">
                <a:latin typeface="Calibri"/>
                <a:cs typeface="Calibri"/>
              </a:rPr>
              <a:t>per</a:t>
            </a:r>
            <a:endParaRPr>
              <a:latin typeface="Calibri"/>
              <a:cs typeface="Calibri"/>
            </a:endParaRPr>
          </a:p>
          <a:p>
            <a:pPr marL="355600">
              <a:spcBef>
                <a:spcPts val="50"/>
              </a:spcBef>
            </a:pPr>
            <a:r>
              <a:rPr b="1" spc="-5" dirty="0">
                <a:latin typeface="Calibri"/>
                <a:cs typeface="Calibri"/>
              </a:rPr>
              <a:t>le</a:t>
            </a:r>
            <a:r>
              <a:rPr b="1" spc="-10" dirty="0">
                <a:latin typeface="Calibri"/>
                <a:cs typeface="Calibri"/>
              </a:rPr>
              <a:t> determinazioni.</a:t>
            </a:r>
            <a:endParaRPr>
              <a:latin typeface="Calibri"/>
              <a:cs typeface="Calibri"/>
            </a:endParaRPr>
          </a:p>
        </p:txBody>
      </p:sp>
      <p:sp>
        <p:nvSpPr>
          <p:cNvPr id="11" name="object 18"/>
          <p:cNvSpPr txBox="1">
            <a:spLocks/>
          </p:cNvSpPr>
          <p:nvPr/>
        </p:nvSpPr>
        <p:spPr>
          <a:xfrm>
            <a:off x="1524001" y="0"/>
            <a:ext cx="3962400" cy="751488"/>
          </a:xfrm>
          <a:prstGeom prst="rect">
            <a:avLst/>
          </a:prstGeom>
        </p:spPr>
        <p:txBody>
          <a:bodyPr vert="horz" wrap="square" lIns="0" tIns="12700" rIns="0" bIns="0" rtlCol="0">
            <a:spAutoFit/>
          </a:bodyPr>
          <a:lstStyle/>
          <a:p>
            <a:pPr marL="12700" algn="ctr" eaLnBrk="0" fontAlgn="base" hangingPunct="0">
              <a:spcBef>
                <a:spcPts val="100"/>
              </a:spcBef>
              <a:spcAft>
                <a:spcPct val="0"/>
              </a:spcAft>
              <a:defRPr/>
            </a:pPr>
            <a:r>
              <a:rPr lang="it-IT" sz="2400" spc="-5">
                <a:solidFill>
                  <a:srgbClr val="FFFF00"/>
                </a:solidFill>
                <a:latin typeface="+mj-lt"/>
                <a:ea typeface="+mj-ea"/>
                <a:cs typeface="+mj-cs"/>
              </a:rPr>
              <a:t>La segnalazione </a:t>
            </a:r>
            <a:r>
              <a:rPr lang="it-IT" sz="2400" spc="-15">
                <a:solidFill>
                  <a:srgbClr val="FFFF00"/>
                </a:solidFill>
                <a:latin typeface="+mj-lt"/>
                <a:ea typeface="+mj-ea"/>
                <a:cs typeface="+mj-cs"/>
              </a:rPr>
              <a:t>all’Organismo </a:t>
            </a:r>
            <a:r>
              <a:rPr lang="it-IT" sz="2400" spc="-5">
                <a:solidFill>
                  <a:srgbClr val="FFFF00"/>
                </a:solidFill>
                <a:latin typeface="+mj-lt"/>
                <a:ea typeface="+mj-ea"/>
                <a:cs typeface="+mj-cs"/>
              </a:rPr>
              <a:t>di composizione della</a:t>
            </a:r>
            <a:r>
              <a:rPr lang="it-IT" sz="2400" spc="-25">
                <a:solidFill>
                  <a:srgbClr val="FFFF00"/>
                </a:solidFill>
                <a:latin typeface="+mj-lt"/>
                <a:ea typeface="+mj-ea"/>
                <a:cs typeface="+mj-cs"/>
              </a:rPr>
              <a:t> </a:t>
            </a:r>
            <a:r>
              <a:rPr lang="it-IT" sz="2400" spc="-5">
                <a:solidFill>
                  <a:srgbClr val="FFFF00"/>
                </a:solidFill>
                <a:latin typeface="+mj-lt"/>
                <a:ea typeface="+mj-ea"/>
                <a:cs typeface="+mj-cs"/>
              </a:rPr>
              <a:t>crisi</a:t>
            </a:r>
            <a:endParaRPr lang="it-IT" sz="2400" dirty="0">
              <a:solidFill>
                <a:srgbClr val="FFFF00"/>
              </a:solidFill>
              <a:latin typeface="+mj-lt"/>
              <a:ea typeface="+mj-ea"/>
              <a:cs typeface="+mj-cs"/>
            </a:endParaRPr>
          </a:p>
        </p:txBody>
      </p:sp>
    </p:spTree>
    <p:extLst>
      <p:ext uri="{BB962C8B-B14F-4D97-AF65-F5344CB8AC3E}">
        <p14:creationId xmlns:p14="http://schemas.microsoft.com/office/powerpoint/2010/main" val="757649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Domanda:</a:t>
            </a:r>
            <a:endParaRPr lang="it-IT" dirty="0"/>
          </a:p>
        </p:txBody>
      </p:sp>
      <p:sp>
        <p:nvSpPr>
          <p:cNvPr id="3" name="Segnaposto contenuto 2"/>
          <p:cNvSpPr>
            <a:spLocks noGrp="1"/>
          </p:cNvSpPr>
          <p:nvPr>
            <p:ph idx="1"/>
          </p:nvPr>
        </p:nvSpPr>
        <p:spPr/>
        <p:txBody>
          <a:bodyPr>
            <a:normAutofit/>
          </a:bodyPr>
          <a:lstStyle/>
          <a:p>
            <a:r>
              <a:rPr lang="it-IT" sz="4800" dirty="0"/>
              <a:t>Secondo voi un soggetto che vuole «mettersi in proprio» oggi quale è la prima cosa che fa per cercarsi un consulente fiscale?</a:t>
            </a:r>
            <a:endParaRPr lang="it-IT" sz="4800" dirty="0"/>
          </a:p>
        </p:txBody>
      </p:sp>
      <p:sp>
        <p:nvSpPr>
          <p:cNvPr id="4" name="Segnaposto piè di pagina 3"/>
          <p:cNvSpPr>
            <a:spLocks noGrp="1"/>
          </p:cNvSpPr>
          <p:nvPr>
            <p:ph type="ftr" sz="quarter" idx="11"/>
          </p:nvPr>
        </p:nvSpPr>
        <p:spPr/>
        <p:txBody>
          <a:bodyPr/>
          <a:lstStyle/>
          <a:p>
            <a:r>
              <a:rPr lang="it-IT" dirty="0" smtClean="0"/>
              <a:t>www.consulentiaziendaliditalia.it www.imprenditoreitaliano.it</a:t>
            </a:r>
            <a:endParaRPr lang="it-IT" dirty="0"/>
          </a:p>
        </p:txBody>
      </p:sp>
      <p:sp>
        <p:nvSpPr>
          <p:cNvPr id="5" name="Segnaposto numero diapositiva 4"/>
          <p:cNvSpPr>
            <a:spLocks noGrp="1"/>
          </p:cNvSpPr>
          <p:nvPr>
            <p:ph type="sldNum" sz="quarter" idx="12"/>
          </p:nvPr>
        </p:nvSpPr>
        <p:spPr/>
        <p:txBody>
          <a:bodyPr/>
          <a:lstStyle/>
          <a:p>
            <a:fld id="{B007B441-5312-499D-93C3-6E37886527FA}" type="slidenum">
              <a:rPr lang="it-IT" smtClean="0"/>
              <a:pPr/>
              <a:t>6</a:t>
            </a:fld>
            <a:endParaRPr lang="it-IT"/>
          </a:p>
        </p:txBody>
      </p:sp>
    </p:spTree>
    <p:extLst>
      <p:ext uri="{BB962C8B-B14F-4D97-AF65-F5344CB8AC3E}">
        <p14:creationId xmlns:p14="http://schemas.microsoft.com/office/powerpoint/2010/main" val="42229118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16608" y="2478024"/>
            <a:ext cx="8052816" cy="39319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279650" y="1773237"/>
            <a:ext cx="7632700" cy="1008380"/>
          </a:xfrm>
          <a:custGeom>
            <a:avLst/>
            <a:gdLst/>
            <a:ahLst/>
            <a:cxnLst/>
            <a:rect l="l" t="t" r="r" b="b"/>
            <a:pathLst>
              <a:path w="7632700" h="1008380">
                <a:moveTo>
                  <a:pt x="4068368" y="756051"/>
                </a:moveTo>
                <a:lnTo>
                  <a:pt x="3564338" y="756051"/>
                </a:lnTo>
                <a:lnTo>
                  <a:pt x="3816350" y="1008063"/>
                </a:lnTo>
                <a:lnTo>
                  <a:pt x="4068368" y="756051"/>
                </a:lnTo>
                <a:close/>
              </a:path>
              <a:path w="7632700" h="1008380">
                <a:moveTo>
                  <a:pt x="3942359" y="655008"/>
                </a:moveTo>
                <a:lnTo>
                  <a:pt x="3690340" y="655008"/>
                </a:lnTo>
                <a:lnTo>
                  <a:pt x="3690340" y="756051"/>
                </a:lnTo>
                <a:lnTo>
                  <a:pt x="3942359" y="756051"/>
                </a:lnTo>
                <a:lnTo>
                  <a:pt x="3942359" y="655008"/>
                </a:lnTo>
                <a:close/>
              </a:path>
              <a:path w="7632700" h="1008380">
                <a:moveTo>
                  <a:pt x="7632700" y="0"/>
                </a:moveTo>
                <a:lnTo>
                  <a:pt x="0" y="0"/>
                </a:lnTo>
                <a:lnTo>
                  <a:pt x="0" y="655008"/>
                </a:lnTo>
                <a:lnTo>
                  <a:pt x="7632700" y="655008"/>
                </a:lnTo>
                <a:lnTo>
                  <a:pt x="7632700" y="0"/>
                </a:lnTo>
                <a:close/>
              </a:path>
            </a:pathLst>
          </a:custGeom>
          <a:solidFill>
            <a:srgbClr val="19194D">
              <a:alpha val="41178"/>
            </a:srgbClr>
          </a:solidFill>
        </p:spPr>
        <p:txBody>
          <a:bodyPr wrap="square" lIns="0" tIns="0" rIns="0" bIns="0" rtlCol="0"/>
          <a:lstStyle/>
          <a:p>
            <a:endParaRPr/>
          </a:p>
        </p:txBody>
      </p:sp>
      <p:sp>
        <p:nvSpPr>
          <p:cNvPr id="4" name="object 4"/>
          <p:cNvSpPr/>
          <p:nvPr/>
        </p:nvSpPr>
        <p:spPr>
          <a:xfrm>
            <a:off x="2279650" y="1773237"/>
            <a:ext cx="7632700" cy="1008380"/>
          </a:xfrm>
          <a:custGeom>
            <a:avLst/>
            <a:gdLst/>
            <a:ahLst/>
            <a:cxnLst/>
            <a:rect l="l" t="t" r="r" b="b"/>
            <a:pathLst>
              <a:path w="7632700" h="1008380">
                <a:moveTo>
                  <a:pt x="0" y="0"/>
                </a:moveTo>
                <a:lnTo>
                  <a:pt x="7632700" y="0"/>
                </a:lnTo>
                <a:lnTo>
                  <a:pt x="7632700" y="655008"/>
                </a:lnTo>
                <a:lnTo>
                  <a:pt x="3942360" y="655008"/>
                </a:lnTo>
                <a:lnTo>
                  <a:pt x="3942360" y="756051"/>
                </a:lnTo>
                <a:lnTo>
                  <a:pt x="4068369" y="756051"/>
                </a:lnTo>
                <a:lnTo>
                  <a:pt x="3816350" y="1008063"/>
                </a:lnTo>
                <a:lnTo>
                  <a:pt x="3564339" y="756051"/>
                </a:lnTo>
                <a:lnTo>
                  <a:pt x="3690340" y="756051"/>
                </a:lnTo>
                <a:lnTo>
                  <a:pt x="3690340" y="655008"/>
                </a:lnTo>
                <a:lnTo>
                  <a:pt x="0" y="655008"/>
                </a:lnTo>
                <a:lnTo>
                  <a:pt x="0" y="0"/>
                </a:lnTo>
                <a:close/>
              </a:path>
            </a:pathLst>
          </a:custGeom>
          <a:ln w="25400">
            <a:solidFill>
              <a:srgbClr val="19194D"/>
            </a:solidFill>
          </a:ln>
        </p:spPr>
        <p:txBody>
          <a:bodyPr wrap="square" lIns="0" tIns="0" rIns="0" bIns="0" rtlCol="0"/>
          <a:lstStyle/>
          <a:p>
            <a:endParaRPr/>
          </a:p>
        </p:txBody>
      </p:sp>
      <p:sp>
        <p:nvSpPr>
          <p:cNvPr id="5" name="object 5"/>
          <p:cNvSpPr txBox="1"/>
          <p:nvPr/>
        </p:nvSpPr>
        <p:spPr>
          <a:xfrm>
            <a:off x="3921126" y="984674"/>
            <a:ext cx="4350385" cy="1287145"/>
          </a:xfrm>
          <a:prstGeom prst="rect">
            <a:avLst/>
          </a:prstGeom>
        </p:spPr>
        <p:txBody>
          <a:bodyPr vert="horz" wrap="square" lIns="0" tIns="245745" rIns="0" bIns="0" rtlCol="0">
            <a:spAutoFit/>
          </a:bodyPr>
          <a:lstStyle/>
          <a:p>
            <a:pPr marL="12700">
              <a:spcBef>
                <a:spcPts val="1935"/>
              </a:spcBef>
            </a:pPr>
            <a:r>
              <a:rPr sz="3200" b="1" spc="-5" dirty="0">
                <a:latin typeface="Calibri"/>
                <a:cs typeface="Calibri"/>
              </a:rPr>
              <a:t>LE MODALITÀ</a:t>
            </a:r>
            <a:r>
              <a:rPr sz="3200" b="1" spc="-65" dirty="0">
                <a:latin typeface="Calibri"/>
                <a:cs typeface="Calibri"/>
              </a:rPr>
              <a:t> </a:t>
            </a:r>
            <a:r>
              <a:rPr sz="3200" b="1" spc="-5" dirty="0">
                <a:latin typeface="Calibri"/>
                <a:cs typeface="Calibri"/>
              </a:rPr>
              <a:t>OPERATIVE</a:t>
            </a:r>
            <a:endParaRPr sz="3200">
              <a:latin typeface="Calibri"/>
              <a:cs typeface="Calibri"/>
            </a:endParaRPr>
          </a:p>
          <a:p>
            <a:pPr marL="66040">
              <a:spcBef>
                <a:spcPts val="1375"/>
              </a:spcBef>
            </a:pPr>
            <a:r>
              <a:rPr sz="2400" b="1" spc="-10" dirty="0">
                <a:solidFill>
                  <a:srgbClr val="FFFFFF"/>
                </a:solidFill>
                <a:latin typeface="Calibri"/>
                <a:cs typeface="Calibri"/>
              </a:rPr>
              <a:t>CREDITORI </a:t>
            </a:r>
            <a:r>
              <a:rPr sz="2400" b="1" spc="-5" dirty="0">
                <a:solidFill>
                  <a:srgbClr val="FFFFFF"/>
                </a:solidFill>
                <a:latin typeface="Calibri"/>
                <a:cs typeface="Calibri"/>
              </a:rPr>
              <a:t>PUBBLICI</a:t>
            </a:r>
            <a:r>
              <a:rPr sz="2400" b="1" spc="-35" dirty="0">
                <a:solidFill>
                  <a:srgbClr val="FFFFFF"/>
                </a:solidFill>
                <a:latin typeface="Calibri"/>
                <a:cs typeface="Calibri"/>
              </a:rPr>
              <a:t> </a:t>
            </a:r>
            <a:r>
              <a:rPr sz="2400" b="1" spc="-30" dirty="0">
                <a:solidFill>
                  <a:srgbClr val="FFFFFF"/>
                </a:solidFill>
                <a:latin typeface="Calibri"/>
                <a:cs typeface="Calibri"/>
              </a:rPr>
              <a:t>QUALIFICATI</a:t>
            </a:r>
            <a:endParaRPr sz="2400">
              <a:latin typeface="Calibri"/>
              <a:cs typeface="Calibri"/>
            </a:endParaRPr>
          </a:p>
        </p:txBody>
      </p:sp>
      <p:sp>
        <p:nvSpPr>
          <p:cNvPr id="6" name="object 6"/>
          <p:cNvSpPr/>
          <p:nvPr/>
        </p:nvSpPr>
        <p:spPr>
          <a:xfrm>
            <a:off x="1816608" y="3511297"/>
            <a:ext cx="8183880" cy="393191"/>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2279650" y="2807210"/>
            <a:ext cx="7632700" cy="913070"/>
          </a:xfrm>
          <a:prstGeom prst="rect">
            <a:avLst/>
          </a:prstGeom>
          <a:solidFill>
            <a:srgbClr val="CCCCCC"/>
          </a:solidFill>
          <a:ln w="25400">
            <a:solidFill>
              <a:srgbClr val="000000"/>
            </a:solidFill>
          </a:ln>
        </p:spPr>
        <p:txBody>
          <a:bodyPr vert="horz" wrap="square" lIns="0" tIns="78740" rIns="0" bIns="0" rtlCol="0">
            <a:spAutoFit/>
          </a:bodyPr>
          <a:lstStyle/>
          <a:p>
            <a:pPr marL="434340" indent="-342900">
              <a:lnSpc>
                <a:spcPts val="2135"/>
              </a:lnSpc>
              <a:spcBef>
                <a:spcPts val="620"/>
              </a:spcBef>
              <a:buFont typeface="Arial"/>
              <a:buChar char="•"/>
              <a:tabLst>
                <a:tab pos="433705" algn="l"/>
                <a:tab pos="434340" algn="l"/>
              </a:tabLst>
            </a:pPr>
            <a:r>
              <a:rPr b="1" spc="-15" dirty="0">
                <a:latin typeface="Calibri"/>
                <a:cs typeface="Calibri"/>
              </a:rPr>
              <a:t>Avviso </a:t>
            </a:r>
            <a:r>
              <a:rPr b="1" spc="-5" dirty="0">
                <a:latin typeface="Calibri"/>
                <a:cs typeface="Calibri"/>
              </a:rPr>
              <a:t>al</a:t>
            </a:r>
            <a:r>
              <a:rPr b="1" spc="5" dirty="0">
                <a:latin typeface="Calibri"/>
                <a:cs typeface="Calibri"/>
              </a:rPr>
              <a:t> </a:t>
            </a:r>
            <a:r>
              <a:rPr b="1" spc="-15" dirty="0">
                <a:latin typeface="Calibri"/>
                <a:cs typeface="Calibri"/>
              </a:rPr>
              <a:t>debitore</a:t>
            </a:r>
            <a:endParaRPr>
              <a:latin typeface="Calibri"/>
              <a:cs typeface="Calibri"/>
            </a:endParaRPr>
          </a:p>
          <a:p>
            <a:pPr marL="890905" marR="84455" lvl="1" indent="-342900">
              <a:lnSpc>
                <a:spcPts val="2180"/>
              </a:lnSpc>
              <a:spcBef>
                <a:spcPts val="35"/>
              </a:spcBef>
              <a:buFont typeface="Arial"/>
              <a:buChar char="•"/>
              <a:tabLst>
                <a:tab pos="890905" algn="l"/>
                <a:tab pos="891540" algn="l"/>
              </a:tabLst>
            </a:pPr>
            <a:r>
              <a:rPr b="1" spc="-25" dirty="0">
                <a:latin typeface="Calibri"/>
                <a:cs typeface="Calibri"/>
              </a:rPr>
              <a:t>Trasmesso </a:t>
            </a:r>
            <a:r>
              <a:rPr b="1" dirty="0">
                <a:latin typeface="Calibri"/>
                <a:cs typeface="Calibri"/>
              </a:rPr>
              <a:t>a </a:t>
            </a:r>
            <a:r>
              <a:rPr b="1" spc="-15" dirty="0">
                <a:latin typeface="Calibri"/>
                <a:cs typeface="Calibri"/>
              </a:rPr>
              <a:t>mezzo </a:t>
            </a:r>
            <a:r>
              <a:rPr b="1" spc="-5" dirty="0">
                <a:latin typeface="Calibri"/>
                <a:cs typeface="Calibri"/>
              </a:rPr>
              <a:t>pec </a:t>
            </a:r>
            <a:r>
              <a:rPr b="1" dirty="0">
                <a:latin typeface="Calibri"/>
                <a:cs typeface="Calibri"/>
              </a:rPr>
              <a:t>(o </a:t>
            </a:r>
            <a:r>
              <a:rPr b="1" spc="-15" dirty="0">
                <a:latin typeface="Calibri"/>
                <a:cs typeface="Calibri"/>
              </a:rPr>
              <a:t>raccomandata </a:t>
            </a:r>
            <a:r>
              <a:rPr b="1" spc="-5" dirty="0">
                <a:latin typeface="Calibri"/>
                <a:cs typeface="Calibri"/>
              </a:rPr>
              <a:t>A/R </a:t>
            </a:r>
            <a:r>
              <a:rPr b="1" spc="-10" dirty="0">
                <a:latin typeface="Calibri"/>
                <a:cs typeface="Calibri"/>
              </a:rPr>
              <a:t>all’indirizzo </a:t>
            </a:r>
            <a:r>
              <a:rPr b="1" spc="-5" dirty="0">
                <a:latin typeface="Calibri"/>
                <a:cs typeface="Calibri"/>
              </a:rPr>
              <a:t>che </a:t>
            </a:r>
            <a:r>
              <a:rPr b="1" spc="-10" dirty="0">
                <a:latin typeface="Calibri"/>
                <a:cs typeface="Calibri"/>
              </a:rPr>
              <a:t>risulta  </a:t>
            </a:r>
            <a:r>
              <a:rPr b="1" spc="-5" dirty="0">
                <a:latin typeface="Calibri"/>
                <a:cs typeface="Calibri"/>
              </a:rPr>
              <a:t>da </a:t>
            </a:r>
            <a:r>
              <a:rPr b="1" spc="-15" dirty="0">
                <a:latin typeface="Calibri"/>
                <a:cs typeface="Calibri"/>
              </a:rPr>
              <a:t>anagrafe</a:t>
            </a:r>
            <a:r>
              <a:rPr b="1" spc="-5" dirty="0">
                <a:latin typeface="Calibri"/>
                <a:cs typeface="Calibri"/>
              </a:rPr>
              <a:t> tributaria);</a:t>
            </a:r>
            <a:endParaRPr>
              <a:latin typeface="Calibri"/>
              <a:cs typeface="Calibri"/>
            </a:endParaRPr>
          </a:p>
        </p:txBody>
      </p:sp>
      <p:sp>
        <p:nvSpPr>
          <p:cNvPr id="9" name="object 9"/>
          <p:cNvSpPr/>
          <p:nvPr/>
        </p:nvSpPr>
        <p:spPr>
          <a:xfrm>
            <a:off x="1524000" y="4056888"/>
            <a:ext cx="3130296" cy="1886712"/>
          </a:xfrm>
          <a:prstGeom prst="rect">
            <a:avLst/>
          </a:prstGeom>
          <a:blipFill>
            <a:blip r:embed="rId4" cstate="print"/>
            <a:stretch>
              <a:fillRect/>
            </a:stretch>
          </a:blipFill>
        </p:spPr>
        <p:txBody>
          <a:bodyPr wrap="square" lIns="0" tIns="0" rIns="0" bIns="0" rtlCol="0"/>
          <a:lstStyle/>
          <a:p>
            <a:endParaRPr/>
          </a:p>
        </p:txBody>
      </p:sp>
      <p:sp>
        <p:nvSpPr>
          <p:cNvPr id="10" name="object 10"/>
          <p:cNvSpPr txBox="1"/>
          <p:nvPr/>
        </p:nvSpPr>
        <p:spPr>
          <a:xfrm>
            <a:off x="1896456" y="4098035"/>
            <a:ext cx="2550160" cy="1549400"/>
          </a:xfrm>
          <a:prstGeom prst="rect">
            <a:avLst/>
          </a:prstGeom>
        </p:spPr>
        <p:txBody>
          <a:bodyPr vert="horz" wrap="square" lIns="0" tIns="12700" rIns="0" bIns="0" rtlCol="0">
            <a:spAutoFit/>
          </a:bodyPr>
          <a:lstStyle/>
          <a:p>
            <a:pPr marL="12065" marR="5080" algn="ctr">
              <a:spcBef>
                <a:spcPts val="100"/>
              </a:spcBef>
            </a:pPr>
            <a:r>
              <a:rPr sz="2000" b="1" dirty="0">
                <a:solidFill>
                  <a:srgbClr val="FF0000"/>
                </a:solidFill>
                <a:latin typeface="Calibri"/>
                <a:cs typeface="Calibri"/>
              </a:rPr>
              <a:t>AdE </a:t>
            </a:r>
            <a:r>
              <a:rPr sz="2000" b="1" spc="-5" dirty="0">
                <a:solidFill>
                  <a:srgbClr val="FF0000"/>
                </a:solidFill>
                <a:latin typeface="Calibri"/>
                <a:cs typeface="Calibri"/>
              </a:rPr>
              <a:t>(art. 15 </a:t>
            </a:r>
            <a:r>
              <a:rPr sz="2000" b="1" dirty="0">
                <a:solidFill>
                  <a:srgbClr val="FF0000"/>
                </a:solidFill>
                <a:latin typeface="Calibri"/>
                <a:cs typeface="Calibri"/>
              </a:rPr>
              <a:t>c.3 </a:t>
            </a:r>
            <a:r>
              <a:rPr sz="2000" b="1" spc="-15" dirty="0">
                <a:solidFill>
                  <a:srgbClr val="FF0000"/>
                </a:solidFill>
                <a:latin typeface="Calibri"/>
                <a:cs typeface="Calibri"/>
              </a:rPr>
              <a:t>lett. </a:t>
            </a:r>
            <a:r>
              <a:rPr sz="2000" b="1" dirty="0">
                <a:solidFill>
                  <a:srgbClr val="FF0000"/>
                </a:solidFill>
                <a:latin typeface="Calibri"/>
                <a:cs typeface="Calibri"/>
              </a:rPr>
              <a:t>a))</a:t>
            </a:r>
            <a:r>
              <a:rPr sz="2000" b="1" dirty="0">
                <a:latin typeface="Calibri"/>
                <a:cs typeface="Calibri"/>
              </a:rPr>
              <a:t>:  </a:t>
            </a:r>
            <a:r>
              <a:rPr sz="2000" b="1" spc="-10" dirty="0">
                <a:latin typeface="Calibri"/>
                <a:cs typeface="Calibri"/>
              </a:rPr>
              <a:t>Congiuntamente </a:t>
            </a:r>
            <a:r>
              <a:rPr sz="2000" b="1" spc="-5" dirty="0">
                <a:latin typeface="Calibri"/>
                <a:cs typeface="Calibri"/>
              </a:rPr>
              <a:t>alla  comunicazione </a:t>
            </a:r>
            <a:r>
              <a:rPr sz="2000" b="1" dirty="0">
                <a:latin typeface="Calibri"/>
                <a:cs typeface="Calibri"/>
              </a:rPr>
              <a:t>di  </a:t>
            </a:r>
            <a:r>
              <a:rPr sz="2000" b="1" spc="-10" dirty="0">
                <a:latin typeface="Calibri"/>
                <a:cs typeface="Calibri"/>
              </a:rPr>
              <a:t>irregolarità </a:t>
            </a:r>
            <a:r>
              <a:rPr sz="2000" b="1" spc="-15" dirty="0">
                <a:latin typeface="Calibri"/>
                <a:cs typeface="Calibri"/>
              </a:rPr>
              <a:t>ex </a:t>
            </a:r>
            <a:r>
              <a:rPr sz="2000" b="1" dirty="0">
                <a:latin typeface="Calibri"/>
                <a:cs typeface="Calibri"/>
              </a:rPr>
              <a:t>art</a:t>
            </a:r>
            <a:r>
              <a:rPr sz="2000" b="1" spc="-45" dirty="0">
                <a:latin typeface="Calibri"/>
                <a:cs typeface="Calibri"/>
              </a:rPr>
              <a:t> </a:t>
            </a:r>
            <a:r>
              <a:rPr sz="2000" b="1" spc="-5" dirty="0">
                <a:latin typeface="Calibri"/>
                <a:cs typeface="Calibri"/>
              </a:rPr>
              <a:t>57-bis  DPR</a:t>
            </a:r>
            <a:r>
              <a:rPr sz="2000" b="1" spc="-15" dirty="0">
                <a:latin typeface="Calibri"/>
                <a:cs typeface="Calibri"/>
              </a:rPr>
              <a:t> </a:t>
            </a:r>
            <a:r>
              <a:rPr sz="2000" b="1" spc="-5" dirty="0">
                <a:latin typeface="Calibri"/>
                <a:cs typeface="Calibri"/>
              </a:rPr>
              <a:t>633/72</a:t>
            </a:r>
            <a:endParaRPr sz="2000">
              <a:latin typeface="Calibri"/>
              <a:cs typeface="Calibri"/>
            </a:endParaRPr>
          </a:p>
        </p:txBody>
      </p:sp>
      <p:sp>
        <p:nvSpPr>
          <p:cNvPr id="11" name="object 11"/>
          <p:cNvSpPr/>
          <p:nvPr/>
        </p:nvSpPr>
        <p:spPr>
          <a:xfrm>
            <a:off x="4072127" y="4056888"/>
            <a:ext cx="3621024" cy="1886712"/>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4902310" y="4098035"/>
            <a:ext cx="2613660" cy="1244600"/>
          </a:xfrm>
          <a:prstGeom prst="rect">
            <a:avLst/>
          </a:prstGeom>
        </p:spPr>
        <p:txBody>
          <a:bodyPr vert="horz" wrap="square" lIns="0" tIns="12700" rIns="0" bIns="0" rtlCol="0">
            <a:spAutoFit/>
          </a:bodyPr>
          <a:lstStyle/>
          <a:p>
            <a:pPr marL="12700" marR="5080" algn="ctr">
              <a:spcBef>
                <a:spcPts val="100"/>
              </a:spcBef>
            </a:pPr>
            <a:r>
              <a:rPr sz="2000" b="1" spc="-5" dirty="0">
                <a:solidFill>
                  <a:srgbClr val="FF0000"/>
                </a:solidFill>
                <a:latin typeface="Calibri"/>
                <a:cs typeface="Calibri"/>
              </a:rPr>
              <a:t>INPS (art. 15 </a:t>
            </a:r>
            <a:r>
              <a:rPr sz="2000" b="1" dirty="0">
                <a:solidFill>
                  <a:srgbClr val="FF0000"/>
                </a:solidFill>
                <a:latin typeface="Calibri"/>
                <a:cs typeface="Calibri"/>
              </a:rPr>
              <a:t>c.3 </a:t>
            </a:r>
            <a:r>
              <a:rPr sz="2000" b="1" spc="-15" dirty="0">
                <a:solidFill>
                  <a:srgbClr val="FF0000"/>
                </a:solidFill>
                <a:latin typeface="Calibri"/>
                <a:cs typeface="Calibri"/>
              </a:rPr>
              <a:t>lett.</a:t>
            </a:r>
            <a:r>
              <a:rPr sz="2000" b="1" spc="-45" dirty="0">
                <a:solidFill>
                  <a:srgbClr val="FF0000"/>
                </a:solidFill>
                <a:latin typeface="Calibri"/>
                <a:cs typeface="Calibri"/>
              </a:rPr>
              <a:t> </a:t>
            </a:r>
            <a:r>
              <a:rPr sz="2000" b="1" dirty="0">
                <a:solidFill>
                  <a:srgbClr val="FF0000"/>
                </a:solidFill>
                <a:latin typeface="Calibri"/>
                <a:cs typeface="Calibri"/>
              </a:rPr>
              <a:t>B))</a:t>
            </a:r>
            <a:r>
              <a:rPr sz="2000" b="1" dirty="0">
                <a:latin typeface="Calibri"/>
                <a:cs typeface="Calibri"/>
              </a:rPr>
              <a:t>:  </a:t>
            </a:r>
            <a:r>
              <a:rPr sz="2000" b="1" spc="-15" dirty="0">
                <a:latin typeface="Calibri"/>
                <a:cs typeface="Calibri"/>
              </a:rPr>
              <a:t>Entro </a:t>
            </a:r>
            <a:r>
              <a:rPr sz="2000" b="1" spc="-5" dirty="0">
                <a:latin typeface="Calibri"/>
                <a:cs typeface="Calibri"/>
              </a:rPr>
              <a:t>60 </a:t>
            </a:r>
            <a:r>
              <a:rPr sz="2000" b="1" spc="5" dirty="0">
                <a:latin typeface="Calibri"/>
                <a:cs typeface="Calibri"/>
              </a:rPr>
              <a:t>gg </a:t>
            </a:r>
            <a:r>
              <a:rPr sz="2000" b="1" spc="-5" dirty="0">
                <a:latin typeface="Calibri"/>
                <a:cs typeface="Calibri"/>
              </a:rPr>
              <a:t>dai </a:t>
            </a:r>
            <a:r>
              <a:rPr sz="2000" b="1" dirty="0">
                <a:latin typeface="Calibri"/>
                <a:cs typeface="Calibri"/>
              </a:rPr>
              <a:t>6 mesi di  </a:t>
            </a:r>
            <a:r>
              <a:rPr sz="2000" b="1" spc="-10" dirty="0">
                <a:latin typeface="Calibri"/>
                <a:cs typeface="Calibri"/>
              </a:rPr>
              <a:t>ritardo </a:t>
            </a:r>
            <a:r>
              <a:rPr sz="2000" b="1" dirty="0">
                <a:latin typeface="Calibri"/>
                <a:cs typeface="Calibri"/>
              </a:rPr>
              <a:t>nel </a:t>
            </a:r>
            <a:r>
              <a:rPr sz="2000" b="1" spc="-10" dirty="0">
                <a:latin typeface="Calibri"/>
                <a:cs typeface="Calibri"/>
              </a:rPr>
              <a:t>versamento  </a:t>
            </a:r>
            <a:r>
              <a:rPr sz="2000" b="1" dirty="0">
                <a:latin typeface="Calibri"/>
                <a:cs typeface="Calibri"/>
              </a:rPr>
              <a:t>dei</a:t>
            </a:r>
            <a:r>
              <a:rPr sz="2000" b="1" spc="-15" dirty="0">
                <a:latin typeface="Calibri"/>
                <a:cs typeface="Calibri"/>
              </a:rPr>
              <a:t> </a:t>
            </a:r>
            <a:r>
              <a:rPr sz="2000" b="1" spc="-10" dirty="0">
                <a:latin typeface="Calibri"/>
                <a:cs typeface="Calibri"/>
              </a:rPr>
              <a:t>contributi.</a:t>
            </a:r>
            <a:endParaRPr sz="2000">
              <a:latin typeface="Calibri"/>
              <a:cs typeface="Calibri"/>
            </a:endParaRPr>
          </a:p>
        </p:txBody>
      </p:sp>
      <p:sp>
        <p:nvSpPr>
          <p:cNvPr id="13" name="object 13"/>
          <p:cNvSpPr/>
          <p:nvPr/>
        </p:nvSpPr>
        <p:spPr>
          <a:xfrm>
            <a:off x="7110985" y="4056888"/>
            <a:ext cx="3392423" cy="1886712"/>
          </a:xfrm>
          <a:prstGeom prst="rect">
            <a:avLst/>
          </a:prstGeom>
          <a:blipFill>
            <a:blip r:embed="rId6" cstate="print"/>
            <a:stretch>
              <a:fillRect/>
            </a:stretch>
          </a:blipFill>
        </p:spPr>
        <p:txBody>
          <a:bodyPr wrap="square" lIns="0" tIns="0" rIns="0" bIns="0" rtlCol="0"/>
          <a:lstStyle/>
          <a:p>
            <a:endParaRPr/>
          </a:p>
        </p:txBody>
      </p:sp>
      <p:sp>
        <p:nvSpPr>
          <p:cNvPr id="14" name="object 14"/>
          <p:cNvSpPr txBox="1"/>
          <p:nvPr/>
        </p:nvSpPr>
        <p:spPr>
          <a:xfrm>
            <a:off x="8005400" y="4098035"/>
            <a:ext cx="2255520" cy="1549400"/>
          </a:xfrm>
          <a:prstGeom prst="rect">
            <a:avLst/>
          </a:prstGeom>
        </p:spPr>
        <p:txBody>
          <a:bodyPr vert="horz" wrap="square" lIns="0" tIns="12700" rIns="0" bIns="0" rtlCol="0">
            <a:spAutoFit/>
          </a:bodyPr>
          <a:lstStyle/>
          <a:p>
            <a:pPr marL="12700">
              <a:spcBef>
                <a:spcPts val="100"/>
              </a:spcBef>
            </a:pPr>
            <a:r>
              <a:rPr sz="2000" b="1" spc="-5" dirty="0">
                <a:solidFill>
                  <a:srgbClr val="FF0000"/>
                </a:solidFill>
                <a:latin typeface="Calibri"/>
                <a:cs typeface="Calibri"/>
              </a:rPr>
              <a:t>RISCOSSIONE (art.</a:t>
            </a:r>
            <a:r>
              <a:rPr sz="2000" b="1" spc="-55" dirty="0">
                <a:solidFill>
                  <a:srgbClr val="FF0000"/>
                </a:solidFill>
                <a:latin typeface="Calibri"/>
                <a:cs typeface="Calibri"/>
              </a:rPr>
              <a:t> </a:t>
            </a:r>
            <a:r>
              <a:rPr sz="2000" b="1" spc="-5" dirty="0">
                <a:solidFill>
                  <a:srgbClr val="FF0000"/>
                </a:solidFill>
                <a:latin typeface="Calibri"/>
                <a:cs typeface="Calibri"/>
              </a:rPr>
              <a:t>15</a:t>
            </a:r>
            <a:endParaRPr sz="2000">
              <a:latin typeface="Calibri"/>
              <a:cs typeface="Calibri"/>
            </a:endParaRPr>
          </a:p>
          <a:p>
            <a:pPr marL="330200" marR="53340" indent="-269875"/>
            <a:r>
              <a:rPr sz="2000" b="1" dirty="0">
                <a:solidFill>
                  <a:srgbClr val="FF0000"/>
                </a:solidFill>
                <a:latin typeface="Calibri"/>
                <a:cs typeface="Calibri"/>
              </a:rPr>
              <a:t>c. 3 </a:t>
            </a:r>
            <a:r>
              <a:rPr sz="2000" b="1" spc="-15" dirty="0">
                <a:solidFill>
                  <a:srgbClr val="FF0000"/>
                </a:solidFill>
                <a:latin typeface="Calibri"/>
                <a:cs typeface="Calibri"/>
              </a:rPr>
              <a:t>lett. </a:t>
            </a:r>
            <a:r>
              <a:rPr sz="2000" b="1" dirty="0">
                <a:solidFill>
                  <a:srgbClr val="FF0000"/>
                </a:solidFill>
                <a:latin typeface="Calibri"/>
                <a:cs typeface="Calibri"/>
              </a:rPr>
              <a:t>C)</a:t>
            </a:r>
            <a:r>
              <a:rPr sz="2000" b="1" dirty="0">
                <a:latin typeface="Calibri"/>
                <a:cs typeface="Calibri"/>
              </a:rPr>
              <a:t>: </a:t>
            </a:r>
            <a:r>
              <a:rPr sz="2000" b="1" spc="-10" dirty="0">
                <a:latin typeface="Calibri"/>
                <a:cs typeface="Calibri"/>
              </a:rPr>
              <a:t>entro</a:t>
            </a:r>
            <a:r>
              <a:rPr sz="2000" b="1" spc="-75" dirty="0">
                <a:latin typeface="Calibri"/>
                <a:cs typeface="Calibri"/>
              </a:rPr>
              <a:t> </a:t>
            </a:r>
            <a:r>
              <a:rPr sz="2000" b="1" spc="-5" dirty="0">
                <a:latin typeface="Calibri"/>
                <a:cs typeface="Calibri"/>
              </a:rPr>
              <a:t>60  </a:t>
            </a:r>
            <a:r>
              <a:rPr sz="2000" b="1" spc="5" dirty="0">
                <a:latin typeface="Calibri"/>
                <a:cs typeface="Calibri"/>
              </a:rPr>
              <a:t>gg </a:t>
            </a:r>
            <a:r>
              <a:rPr sz="2000" b="1" spc="-5" dirty="0">
                <a:latin typeface="Calibri"/>
                <a:cs typeface="Calibri"/>
              </a:rPr>
              <a:t>dalla </a:t>
            </a:r>
            <a:r>
              <a:rPr sz="2000" b="1" spc="-15" dirty="0">
                <a:latin typeface="Calibri"/>
                <a:cs typeface="Calibri"/>
              </a:rPr>
              <a:t>data</a:t>
            </a:r>
            <a:r>
              <a:rPr sz="2000" b="1" spc="-40" dirty="0">
                <a:latin typeface="Calibri"/>
                <a:cs typeface="Calibri"/>
              </a:rPr>
              <a:t> </a:t>
            </a:r>
            <a:r>
              <a:rPr sz="2000" b="1" dirty="0">
                <a:latin typeface="Calibri"/>
                <a:cs typeface="Calibri"/>
              </a:rPr>
              <a:t>di</a:t>
            </a:r>
            <a:endParaRPr sz="2000">
              <a:latin typeface="Calibri"/>
              <a:cs typeface="Calibri"/>
            </a:endParaRPr>
          </a:p>
          <a:p>
            <a:pPr marL="821690" marR="131445" indent="-683895"/>
            <a:r>
              <a:rPr sz="2000" b="1" spc="-10" dirty="0">
                <a:latin typeface="Calibri"/>
                <a:cs typeface="Calibri"/>
              </a:rPr>
              <a:t>superamento</a:t>
            </a:r>
            <a:r>
              <a:rPr sz="2000" b="1" spc="-60" dirty="0">
                <a:latin typeface="Calibri"/>
                <a:cs typeface="Calibri"/>
              </a:rPr>
              <a:t> </a:t>
            </a:r>
            <a:r>
              <a:rPr sz="2000" b="1" spc="-5" dirty="0">
                <a:latin typeface="Calibri"/>
                <a:cs typeface="Calibri"/>
              </a:rPr>
              <a:t>delle  soglie</a:t>
            </a:r>
            <a:endParaRPr sz="2000">
              <a:latin typeface="Calibri"/>
              <a:cs typeface="Calibri"/>
            </a:endParaRPr>
          </a:p>
        </p:txBody>
      </p:sp>
      <p:sp>
        <p:nvSpPr>
          <p:cNvPr id="15" name="object 18"/>
          <p:cNvSpPr txBox="1">
            <a:spLocks/>
          </p:cNvSpPr>
          <p:nvPr/>
        </p:nvSpPr>
        <p:spPr>
          <a:xfrm>
            <a:off x="1524001" y="0"/>
            <a:ext cx="3962400" cy="751488"/>
          </a:xfrm>
          <a:prstGeom prst="rect">
            <a:avLst/>
          </a:prstGeom>
        </p:spPr>
        <p:txBody>
          <a:bodyPr vert="horz" wrap="square" lIns="0" tIns="12700" rIns="0" bIns="0" rtlCol="0">
            <a:spAutoFit/>
          </a:bodyPr>
          <a:lstStyle/>
          <a:p>
            <a:pPr marL="12700" algn="ctr" eaLnBrk="0" fontAlgn="base" hangingPunct="0">
              <a:spcBef>
                <a:spcPts val="100"/>
              </a:spcBef>
              <a:spcAft>
                <a:spcPct val="0"/>
              </a:spcAft>
              <a:defRPr/>
            </a:pPr>
            <a:r>
              <a:rPr lang="it-IT" sz="2400" spc="-5">
                <a:solidFill>
                  <a:srgbClr val="FFFF00"/>
                </a:solidFill>
                <a:latin typeface="+mj-lt"/>
                <a:ea typeface="+mj-ea"/>
                <a:cs typeface="+mj-cs"/>
              </a:rPr>
              <a:t>La segnalazione </a:t>
            </a:r>
            <a:r>
              <a:rPr lang="it-IT" sz="2400" spc="-15">
                <a:solidFill>
                  <a:srgbClr val="FFFF00"/>
                </a:solidFill>
                <a:latin typeface="+mj-lt"/>
                <a:ea typeface="+mj-ea"/>
                <a:cs typeface="+mj-cs"/>
              </a:rPr>
              <a:t>all’Organismo </a:t>
            </a:r>
            <a:r>
              <a:rPr lang="it-IT" sz="2400" spc="-5">
                <a:solidFill>
                  <a:srgbClr val="FFFF00"/>
                </a:solidFill>
                <a:latin typeface="+mj-lt"/>
                <a:ea typeface="+mj-ea"/>
                <a:cs typeface="+mj-cs"/>
              </a:rPr>
              <a:t>di composizione della</a:t>
            </a:r>
            <a:r>
              <a:rPr lang="it-IT" sz="2400" spc="-25">
                <a:solidFill>
                  <a:srgbClr val="FFFF00"/>
                </a:solidFill>
                <a:latin typeface="+mj-lt"/>
                <a:ea typeface="+mj-ea"/>
                <a:cs typeface="+mj-cs"/>
              </a:rPr>
              <a:t> </a:t>
            </a:r>
            <a:r>
              <a:rPr lang="it-IT" sz="2400" spc="-5">
                <a:solidFill>
                  <a:srgbClr val="FFFF00"/>
                </a:solidFill>
                <a:latin typeface="+mj-lt"/>
                <a:ea typeface="+mj-ea"/>
                <a:cs typeface="+mj-cs"/>
              </a:rPr>
              <a:t>crisi</a:t>
            </a:r>
            <a:endParaRPr lang="it-IT" sz="2400" dirty="0">
              <a:solidFill>
                <a:srgbClr val="FFFF00"/>
              </a:solidFill>
              <a:latin typeface="+mj-lt"/>
              <a:ea typeface="+mj-ea"/>
              <a:cs typeface="+mj-cs"/>
            </a:endParaRPr>
          </a:p>
        </p:txBody>
      </p:sp>
    </p:spTree>
    <p:extLst>
      <p:ext uri="{BB962C8B-B14F-4D97-AF65-F5344CB8AC3E}">
        <p14:creationId xmlns:p14="http://schemas.microsoft.com/office/powerpoint/2010/main" val="11062409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16608" y="2478024"/>
            <a:ext cx="8052816" cy="39319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279650" y="1773237"/>
            <a:ext cx="7632700" cy="1008380"/>
          </a:xfrm>
          <a:custGeom>
            <a:avLst/>
            <a:gdLst/>
            <a:ahLst/>
            <a:cxnLst/>
            <a:rect l="l" t="t" r="r" b="b"/>
            <a:pathLst>
              <a:path w="7632700" h="1008380">
                <a:moveTo>
                  <a:pt x="4068368" y="756051"/>
                </a:moveTo>
                <a:lnTo>
                  <a:pt x="3564338" y="756051"/>
                </a:lnTo>
                <a:lnTo>
                  <a:pt x="3816350" y="1008063"/>
                </a:lnTo>
                <a:lnTo>
                  <a:pt x="4068368" y="756051"/>
                </a:lnTo>
                <a:close/>
              </a:path>
              <a:path w="7632700" h="1008380">
                <a:moveTo>
                  <a:pt x="3942359" y="655008"/>
                </a:moveTo>
                <a:lnTo>
                  <a:pt x="3690340" y="655008"/>
                </a:lnTo>
                <a:lnTo>
                  <a:pt x="3690340" y="756051"/>
                </a:lnTo>
                <a:lnTo>
                  <a:pt x="3942359" y="756051"/>
                </a:lnTo>
                <a:lnTo>
                  <a:pt x="3942359" y="655008"/>
                </a:lnTo>
                <a:close/>
              </a:path>
              <a:path w="7632700" h="1008380">
                <a:moveTo>
                  <a:pt x="7632700" y="0"/>
                </a:moveTo>
                <a:lnTo>
                  <a:pt x="0" y="0"/>
                </a:lnTo>
                <a:lnTo>
                  <a:pt x="0" y="655008"/>
                </a:lnTo>
                <a:lnTo>
                  <a:pt x="7632700" y="655008"/>
                </a:lnTo>
                <a:lnTo>
                  <a:pt x="7632700" y="0"/>
                </a:lnTo>
                <a:close/>
              </a:path>
            </a:pathLst>
          </a:custGeom>
          <a:solidFill>
            <a:srgbClr val="19194D">
              <a:alpha val="41178"/>
            </a:srgbClr>
          </a:solidFill>
        </p:spPr>
        <p:txBody>
          <a:bodyPr wrap="square" lIns="0" tIns="0" rIns="0" bIns="0" rtlCol="0"/>
          <a:lstStyle/>
          <a:p>
            <a:endParaRPr/>
          </a:p>
        </p:txBody>
      </p:sp>
      <p:sp>
        <p:nvSpPr>
          <p:cNvPr id="4" name="object 4"/>
          <p:cNvSpPr/>
          <p:nvPr/>
        </p:nvSpPr>
        <p:spPr>
          <a:xfrm>
            <a:off x="2279650" y="1773237"/>
            <a:ext cx="7632700" cy="1008380"/>
          </a:xfrm>
          <a:custGeom>
            <a:avLst/>
            <a:gdLst/>
            <a:ahLst/>
            <a:cxnLst/>
            <a:rect l="l" t="t" r="r" b="b"/>
            <a:pathLst>
              <a:path w="7632700" h="1008380">
                <a:moveTo>
                  <a:pt x="0" y="0"/>
                </a:moveTo>
                <a:lnTo>
                  <a:pt x="7632700" y="0"/>
                </a:lnTo>
                <a:lnTo>
                  <a:pt x="7632700" y="655008"/>
                </a:lnTo>
                <a:lnTo>
                  <a:pt x="3942360" y="655008"/>
                </a:lnTo>
                <a:lnTo>
                  <a:pt x="3942360" y="756051"/>
                </a:lnTo>
                <a:lnTo>
                  <a:pt x="4068369" y="756051"/>
                </a:lnTo>
                <a:lnTo>
                  <a:pt x="3816350" y="1008063"/>
                </a:lnTo>
                <a:lnTo>
                  <a:pt x="3564339" y="756051"/>
                </a:lnTo>
                <a:lnTo>
                  <a:pt x="3690340" y="756051"/>
                </a:lnTo>
                <a:lnTo>
                  <a:pt x="3690340" y="655008"/>
                </a:lnTo>
                <a:lnTo>
                  <a:pt x="0" y="655008"/>
                </a:lnTo>
                <a:lnTo>
                  <a:pt x="0" y="0"/>
                </a:lnTo>
                <a:close/>
              </a:path>
            </a:pathLst>
          </a:custGeom>
          <a:ln w="25400">
            <a:solidFill>
              <a:srgbClr val="19194D"/>
            </a:solidFill>
          </a:ln>
        </p:spPr>
        <p:txBody>
          <a:bodyPr wrap="square" lIns="0" tIns="0" rIns="0" bIns="0" rtlCol="0"/>
          <a:lstStyle/>
          <a:p>
            <a:endParaRPr/>
          </a:p>
        </p:txBody>
      </p:sp>
      <p:sp>
        <p:nvSpPr>
          <p:cNvPr id="5" name="object 5"/>
          <p:cNvSpPr txBox="1"/>
          <p:nvPr/>
        </p:nvSpPr>
        <p:spPr>
          <a:xfrm>
            <a:off x="3921126" y="984674"/>
            <a:ext cx="4350385" cy="1287145"/>
          </a:xfrm>
          <a:prstGeom prst="rect">
            <a:avLst/>
          </a:prstGeom>
        </p:spPr>
        <p:txBody>
          <a:bodyPr vert="horz" wrap="square" lIns="0" tIns="245745" rIns="0" bIns="0" rtlCol="0">
            <a:spAutoFit/>
          </a:bodyPr>
          <a:lstStyle/>
          <a:p>
            <a:pPr marL="12700">
              <a:spcBef>
                <a:spcPts val="1935"/>
              </a:spcBef>
            </a:pPr>
            <a:r>
              <a:rPr sz="3200" b="1" spc="-5" dirty="0">
                <a:latin typeface="Calibri"/>
                <a:cs typeface="Calibri"/>
              </a:rPr>
              <a:t>LE MODALITÀ</a:t>
            </a:r>
            <a:r>
              <a:rPr sz="3200" b="1" spc="-65" dirty="0">
                <a:latin typeface="Calibri"/>
                <a:cs typeface="Calibri"/>
              </a:rPr>
              <a:t> </a:t>
            </a:r>
            <a:r>
              <a:rPr sz="3200" b="1" spc="-5" dirty="0">
                <a:latin typeface="Calibri"/>
                <a:cs typeface="Calibri"/>
              </a:rPr>
              <a:t>OPERATIVE</a:t>
            </a:r>
            <a:endParaRPr sz="3200">
              <a:latin typeface="Calibri"/>
              <a:cs typeface="Calibri"/>
            </a:endParaRPr>
          </a:p>
          <a:p>
            <a:pPr marL="66040">
              <a:spcBef>
                <a:spcPts val="1375"/>
              </a:spcBef>
            </a:pPr>
            <a:r>
              <a:rPr sz="2400" b="1" spc="-10" dirty="0">
                <a:solidFill>
                  <a:srgbClr val="FFFFFF"/>
                </a:solidFill>
                <a:latin typeface="Calibri"/>
                <a:cs typeface="Calibri"/>
              </a:rPr>
              <a:t>CREDITORI </a:t>
            </a:r>
            <a:r>
              <a:rPr sz="2400" b="1" spc="-5" dirty="0">
                <a:solidFill>
                  <a:srgbClr val="FFFFFF"/>
                </a:solidFill>
                <a:latin typeface="Calibri"/>
                <a:cs typeface="Calibri"/>
              </a:rPr>
              <a:t>PUBBLICI</a:t>
            </a:r>
            <a:r>
              <a:rPr sz="2400" b="1" spc="-35" dirty="0">
                <a:solidFill>
                  <a:srgbClr val="FFFFFF"/>
                </a:solidFill>
                <a:latin typeface="Calibri"/>
                <a:cs typeface="Calibri"/>
              </a:rPr>
              <a:t> </a:t>
            </a:r>
            <a:r>
              <a:rPr sz="2400" b="1" spc="-30" dirty="0">
                <a:solidFill>
                  <a:srgbClr val="FFFFFF"/>
                </a:solidFill>
                <a:latin typeface="Calibri"/>
                <a:cs typeface="Calibri"/>
              </a:rPr>
              <a:t>QUALIFICATI</a:t>
            </a:r>
            <a:endParaRPr sz="2400">
              <a:latin typeface="Calibri"/>
              <a:cs typeface="Calibri"/>
            </a:endParaRPr>
          </a:p>
        </p:txBody>
      </p:sp>
      <p:sp>
        <p:nvSpPr>
          <p:cNvPr id="6" name="object 6"/>
          <p:cNvSpPr/>
          <p:nvPr/>
        </p:nvSpPr>
        <p:spPr>
          <a:xfrm>
            <a:off x="1536191" y="4102608"/>
            <a:ext cx="8464296" cy="569976"/>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2279650" y="2807210"/>
            <a:ext cx="7632700" cy="1651734"/>
          </a:xfrm>
          <a:prstGeom prst="rect">
            <a:avLst/>
          </a:prstGeom>
          <a:solidFill>
            <a:srgbClr val="CCCCCC"/>
          </a:solidFill>
          <a:ln w="25400">
            <a:solidFill>
              <a:srgbClr val="000000"/>
            </a:solidFill>
          </a:ln>
        </p:spPr>
        <p:txBody>
          <a:bodyPr vert="horz" wrap="square" lIns="0" tIns="111760" rIns="0" bIns="0" rtlCol="0">
            <a:spAutoFit/>
          </a:bodyPr>
          <a:lstStyle/>
          <a:p>
            <a:pPr marL="91440" marR="84455">
              <a:spcBef>
                <a:spcPts val="880"/>
              </a:spcBef>
              <a:tabLst>
                <a:tab pos="480059" algn="l"/>
                <a:tab pos="1353185" algn="l"/>
                <a:tab pos="1755139" algn="l"/>
                <a:tab pos="2223770" algn="l"/>
                <a:tab pos="3046730" algn="l"/>
                <a:tab pos="5057775" algn="l"/>
                <a:tab pos="5379085" algn="l"/>
                <a:tab pos="6576059" algn="l"/>
                <a:tab pos="7225030" algn="l"/>
              </a:tabLst>
            </a:pPr>
            <a:r>
              <a:rPr sz="2000" b="1" dirty="0">
                <a:latin typeface="Calibri"/>
                <a:cs typeface="Calibri"/>
              </a:rPr>
              <a:t>SE	</a:t>
            </a:r>
            <a:r>
              <a:rPr sz="2000" b="1" spc="-5" dirty="0">
                <a:latin typeface="Calibri"/>
                <a:cs typeface="Calibri"/>
              </a:rPr>
              <a:t>ENT</a:t>
            </a:r>
            <a:r>
              <a:rPr sz="2000" b="1" spc="-25" dirty="0">
                <a:latin typeface="Calibri"/>
                <a:cs typeface="Calibri"/>
              </a:rPr>
              <a:t>R</a:t>
            </a:r>
            <a:r>
              <a:rPr sz="2000" b="1" dirty="0">
                <a:latin typeface="Calibri"/>
                <a:cs typeface="Calibri"/>
              </a:rPr>
              <a:t>O	</a:t>
            </a:r>
            <a:r>
              <a:rPr sz="2000" b="1" spc="-5" dirty="0">
                <a:latin typeface="Calibri"/>
                <a:cs typeface="Calibri"/>
              </a:rPr>
              <a:t>9</a:t>
            </a:r>
            <a:r>
              <a:rPr sz="2000" b="1" dirty="0">
                <a:latin typeface="Calibri"/>
                <a:cs typeface="Calibri"/>
              </a:rPr>
              <a:t>0	GG	</a:t>
            </a:r>
            <a:r>
              <a:rPr sz="2000" b="1" spc="-50" dirty="0">
                <a:latin typeface="Calibri"/>
                <a:cs typeface="Calibri"/>
              </a:rPr>
              <a:t>D</a:t>
            </a:r>
            <a:r>
              <a:rPr sz="2000" b="1" dirty="0">
                <a:latin typeface="Calibri"/>
                <a:cs typeface="Calibri"/>
              </a:rPr>
              <a:t>ALLA	</a:t>
            </a:r>
            <a:r>
              <a:rPr sz="2000" b="1" spc="-15" dirty="0">
                <a:latin typeface="Calibri"/>
                <a:cs typeface="Calibri"/>
              </a:rPr>
              <a:t>C</a:t>
            </a:r>
            <a:r>
              <a:rPr sz="2000" b="1" spc="-5" dirty="0">
                <a:latin typeface="Calibri"/>
                <a:cs typeface="Calibri"/>
              </a:rPr>
              <a:t>O</a:t>
            </a:r>
            <a:r>
              <a:rPr sz="2000" b="1" dirty="0">
                <a:latin typeface="Calibri"/>
                <a:cs typeface="Calibri"/>
              </a:rPr>
              <a:t>M</a:t>
            </a:r>
            <a:r>
              <a:rPr sz="2000" b="1" spc="-10" dirty="0">
                <a:latin typeface="Calibri"/>
                <a:cs typeface="Calibri"/>
              </a:rPr>
              <a:t>UN</a:t>
            </a:r>
            <a:r>
              <a:rPr sz="2000" b="1" dirty="0">
                <a:latin typeface="Calibri"/>
                <a:cs typeface="Calibri"/>
              </a:rPr>
              <a:t>ICA</a:t>
            </a:r>
            <a:r>
              <a:rPr sz="2000" b="1" spc="-10" dirty="0">
                <a:latin typeface="Calibri"/>
                <a:cs typeface="Calibri"/>
              </a:rPr>
              <a:t>Z</a:t>
            </a:r>
            <a:r>
              <a:rPr sz="2000" b="1" dirty="0">
                <a:latin typeface="Calibri"/>
                <a:cs typeface="Calibri"/>
              </a:rPr>
              <a:t>I</a:t>
            </a:r>
            <a:r>
              <a:rPr sz="2000" b="1" spc="-5" dirty="0">
                <a:latin typeface="Calibri"/>
                <a:cs typeface="Calibri"/>
              </a:rPr>
              <a:t>O</a:t>
            </a:r>
            <a:r>
              <a:rPr sz="2000" b="1" spc="-10" dirty="0">
                <a:latin typeface="Calibri"/>
                <a:cs typeface="Calibri"/>
              </a:rPr>
              <a:t>N</a:t>
            </a:r>
            <a:r>
              <a:rPr sz="2000" b="1" dirty="0">
                <a:latin typeface="Calibri"/>
                <a:cs typeface="Calibri"/>
              </a:rPr>
              <a:t>E	IL	D</a:t>
            </a:r>
            <a:r>
              <a:rPr sz="2000" b="1" spc="-5" dirty="0">
                <a:latin typeface="Calibri"/>
                <a:cs typeface="Calibri"/>
              </a:rPr>
              <a:t>E</a:t>
            </a:r>
            <a:r>
              <a:rPr sz="2000" b="1" dirty="0">
                <a:latin typeface="Calibri"/>
                <a:cs typeface="Calibri"/>
              </a:rPr>
              <a:t>BI</a:t>
            </a:r>
            <a:r>
              <a:rPr sz="2000" b="1" spc="-55" dirty="0">
                <a:latin typeface="Calibri"/>
                <a:cs typeface="Calibri"/>
              </a:rPr>
              <a:t>T</a:t>
            </a:r>
            <a:r>
              <a:rPr sz="2000" b="1" spc="-5" dirty="0">
                <a:latin typeface="Calibri"/>
                <a:cs typeface="Calibri"/>
              </a:rPr>
              <a:t>OR</a:t>
            </a:r>
            <a:r>
              <a:rPr sz="2000" b="1" dirty="0">
                <a:latin typeface="Calibri"/>
                <a:cs typeface="Calibri"/>
              </a:rPr>
              <a:t>E	</a:t>
            </a:r>
            <a:r>
              <a:rPr sz="2000" b="1" spc="-5" dirty="0">
                <a:latin typeface="Calibri"/>
                <a:cs typeface="Calibri"/>
              </a:rPr>
              <a:t>NO</a:t>
            </a:r>
            <a:r>
              <a:rPr sz="2000" b="1" dirty="0">
                <a:latin typeface="Calibri"/>
                <a:cs typeface="Calibri"/>
              </a:rPr>
              <a:t>N	HA  </a:t>
            </a:r>
            <a:r>
              <a:rPr sz="2000" b="1" spc="-15" dirty="0">
                <a:latin typeface="Calibri"/>
                <a:cs typeface="Calibri"/>
              </a:rPr>
              <a:t>FORNITO </a:t>
            </a:r>
            <a:r>
              <a:rPr sz="2000" b="1" spc="-35" dirty="0">
                <a:latin typeface="Calibri"/>
                <a:cs typeface="Calibri"/>
              </a:rPr>
              <a:t>PROVA </a:t>
            </a:r>
            <a:r>
              <a:rPr sz="2000" b="1" dirty="0">
                <a:latin typeface="Calibri"/>
                <a:cs typeface="Calibri"/>
              </a:rPr>
              <a:t>DI</a:t>
            </a:r>
            <a:r>
              <a:rPr sz="2000" b="1" spc="30" dirty="0">
                <a:latin typeface="Calibri"/>
                <a:cs typeface="Calibri"/>
              </a:rPr>
              <a:t> </a:t>
            </a:r>
            <a:r>
              <a:rPr sz="2000" b="1" spc="-25" dirty="0">
                <a:latin typeface="Calibri"/>
                <a:cs typeface="Calibri"/>
              </a:rPr>
              <a:t>AVER:</a:t>
            </a:r>
            <a:endParaRPr sz="2000">
              <a:latin typeface="Calibri"/>
              <a:cs typeface="Calibri"/>
            </a:endParaRPr>
          </a:p>
          <a:p>
            <a:pPr marL="434340" indent="-342900">
              <a:buFont typeface="Calibri"/>
              <a:buChar char="-"/>
              <a:tabLst>
                <a:tab pos="433705" algn="l"/>
                <a:tab pos="434340" algn="l"/>
              </a:tabLst>
            </a:pPr>
            <a:r>
              <a:rPr sz="2000" b="1" spc="-20" dirty="0">
                <a:latin typeface="Calibri"/>
                <a:cs typeface="Calibri"/>
              </a:rPr>
              <a:t>ESTINTO </a:t>
            </a:r>
            <a:r>
              <a:rPr sz="2000" b="1" dirty="0">
                <a:latin typeface="Calibri"/>
                <a:cs typeface="Calibri"/>
              </a:rPr>
              <a:t>IL</a:t>
            </a:r>
            <a:r>
              <a:rPr sz="2000" b="1" spc="5" dirty="0">
                <a:latin typeface="Calibri"/>
                <a:cs typeface="Calibri"/>
              </a:rPr>
              <a:t> </a:t>
            </a:r>
            <a:r>
              <a:rPr sz="2000" b="1" spc="-10" dirty="0">
                <a:latin typeface="Calibri"/>
                <a:cs typeface="Calibri"/>
              </a:rPr>
              <a:t>DEBITO;</a:t>
            </a:r>
            <a:endParaRPr sz="2000">
              <a:latin typeface="Calibri"/>
              <a:cs typeface="Calibri"/>
            </a:endParaRPr>
          </a:p>
          <a:p>
            <a:pPr marL="434340" indent="-342900">
              <a:buFont typeface="Calibri"/>
              <a:buChar char="-"/>
              <a:tabLst>
                <a:tab pos="433705" algn="l"/>
                <a:tab pos="434340" algn="l"/>
              </a:tabLst>
            </a:pPr>
            <a:r>
              <a:rPr sz="2000" b="1" spc="-25" dirty="0">
                <a:latin typeface="Calibri"/>
                <a:cs typeface="Calibri"/>
              </a:rPr>
              <a:t>REGOLARIZZATO </a:t>
            </a:r>
            <a:r>
              <a:rPr sz="2000" b="1" spc="-5" dirty="0">
                <a:latin typeface="Calibri"/>
                <a:cs typeface="Calibri"/>
              </a:rPr>
              <a:t>TRAMITE</a:t>
            </a:r>
            <a:r>
              <a:rPr sz="2000" b="1" spc="10" dirty="0">
                <a:latin typeface="Calibri"/>
                <a:cs typeface="Calibri"/>
              </a:rPr>
              <a:t> </a:t>
            </a:r>
            <a:r>
              <a:rPr sz="2000" b="1" spc="-25" dirty="0">
                <a:latin typeface="Calibri"/>
                <a:cs typeface="Calibri"/>
              </a:rPr>
              <a:t>RATEAZIONE</a:t>
            </a:r>
            <a:endParaRPr sz="2000">
              <a:latin typeface="Calibri"/>
              <a:cs typeface="Calibri"/>
            </a:endParaRPr>
          </a:p>
          <a:p>
            <a:pPr marL="434340" indent="-342900">
              <a:buFont typeface="Calibri"/>
              <a:buChar char="-"/>
              <a:tabLst>
                <a:tab pos="433705" algn="l"/>
                <a:tab pos="434340" algn="l"/>
              </a:tabLst>
            </a:pPr>
            <a:r>
              <a:rPr sz="2000" b="1" spc="-5" dirty="0">
                <a:latin typeface="Calibri"/>
                <a:cs typeface="Calibri"/>
              </a:rPr>
              <a:t>NON </a:t>
            </a:r>
            <a:r>
              <a:rPr sz="2000" b="1" dirty="0">
                <a:latin typeface="Calibri"/>
                <a:cs typeface="Calibri"/>
              </a:rPr>
              <a:t>HA </a:t>
            </a:r>
            <a:r>
              <a:rPr sz="2000" b="1" spc="-45" dirty="0">
                <a:latin typeface="Calibri"/>
                <a:cs typeface="Calibri"/>
              </a:rPr>
              <a:t>PRESENTATO </a:t>
            </a:r>
            <a:r>
              <a:rPr sz="2000" b="1" spc="-35" dirty="0">
                <a:latin typeface="Calibri"/>
                <a:cs typeface="Calibri"/>
              </a:rPr>
              <a:t>ISTANZA </a:t>
            </a:r>
            <a:r>
              <a:rPr sz="2000" b="1" dirty="0">
                <a:latin typeface="Calibri"/>
                <a:cs typeface="Calibri"/>
              </a:rPr>
              <a:t>DI </a:t>
            </a:r>
            <a:r>
              <a:rPr sz="2000" b="1" spc="-10" dirty="0">
                <a:latin typeface="Calibri"/>
                <a:cs typeface="Calibri"/>
              </a:rPr>
              <a:t>REGOLAZIONE </a:t>
            </a:r>
            <a:r>
              <a:rPr sz="2000" b="1" spc="-5" dirty="0">
                <a:latin typeface="Calibri"/>
                <a:cs typeface="Calibri"/>
              </a:rPr>
              <a:t>DELLA</a:t>
            </a:r>
            <a:r>
              <a:rPr sz="2000" b="1" spc="70" dirty="0">
                <a:latin typeface="Calibri"/>
                <a:cs typeface="Calibri"/>
              </a:rPr>
              <a:t> </a:t>
            </a:r>
            <a:r>
              <a:rPr sz="2000" b="1" dirty="0">
                <a:latin typeface="Calibri"/>
                <a:cs typeface="Calibri"/>
              </a:rPr>
              <a:t>CRISI</a:t>
            </a:r>
            <a:endParaRPr sz="2000">
              <a:latin typeface="Calibri"/>
              <a:cs typeface="Calibri"/>
            </a:endParaRPr>
          </a:p>
        </p:txBody>
      </p:sp>
      <p:sp>
        <p:nvSpPr>
          <p:cNvPr id="9" name="object 9"/>
          <p:cNvSpPr/>
          <p:nvPr/>
        </p:nvSpPr>
        <p:spPr>
          <a:xfrm>
            <a:off x="1984248" y="5449823"/>
            <a:ext cx="8016240" cy="286512"/>
          </a:xfrm>
          <a:prstGeom prst="rect">
            <a:avLst/>
          </a:prstGeom>
          <a:blipFill>
            <a:blip r:embed="rId4" cstate="print"/>
            <a:stretch>
              <a:fillRect/>
            </a:stretch>
          </a:blipFill>
        </p:spPr>
        <p:txBody>
          <a:bodyPr wrap="square" lIns="0" tIns="0" rIns="0" bIns="0" rtlCol="0"/>
          <a:lstStyle/>
          <a:p>
            <a:endParaRPr/>
          </a:p>
        </p:txBody>
      </p:sp>
      <p:sp>
        <p:nvSpPr>
          <p:cNvPr id="10" name="object 10"/>
          <p:cNvSpPr txBox="1"/>
          <p:nvPr/>
        </p:nvSpPr>
        <p:spPr>
          <a:xfrm>
            <a:off x="2279650" y="5099482"/>
            <a:ext cx="7632700" cy="417422"/>
          </a:xfrm>
          <a:prstGeom prst="rect">
            <a:avLst/>
          </a:prstGeom>
          <a:solidFill>
            <a:srgbClr val="CCCCCC"/>
          </a:solidFill>
          <a:ln w="25400">
            <a:solidFill>
              <a:srgbClr val="000000"/>
            </a:solidFill>
          </a:ln>
        </p:spPr>
        <p:txBody>
          <a:bodyPr vert="horz" wrap="square" lIns="0" tIns="108585" rIns="0" bIns="0" rtlCol="0">
            <a:spAutoFit/>
          </a:bodyPr>
          <a:lstStyle/>
          <a:p>
            <a:pPr marL="91440">
              <a:spcBef>
                <a:spcPts val="855"/>
              </a:spcBef>
            </a:pPr>
            <a:r>
              <a:rPr sz="2000" b="1" spc="-10" dirty="0">
                <a:latin typeface="Calibri"/>
                <a:cs typeface="Calibri"/>
              </a:rPr>
              <a:t>SEGNALAZIONE </a:t>
            </a:r>
            <a:r>
              <a:rPr sz="2000" b="1" spc="-30" dirty="0">
                <a:latin typeface="Calibri"/>
                <a:cs typeface="Calibri"/>
              </a:rPr>
              <a:t>ALL’OCRI </a:t>
            </a:r>
            <a:r>
              <a:rPr sz="2000" b="1" spc="-10" dirty="0">
                <a:latin typeface="Calibri"/>
                <a:cs typeface="Calibri"/>
              </a:rPr>
              <a:t>CON </a:t>
            </a:r>
            <a:r>
              <a:rPr sz="2000" b="1" spc="-30" dirty="0">
                <a:latin typeface="Calibri"/>
                <a:cs typeface="Calibri"/>
              </a:rPr>
              <a:t>MODALITÀ</a:t>
            </a:r>
            <a:r>
              <a:rPr sz="2000" b="1" spc="35" dirty="0">
                <a:latin typeface="Calibri"/>
                <a:cs typeface="Calibri"/>
              </a:rPr>
              <a:t> </a:t>
            </a:r>
            <a:r>
              <a:rPr sz="2000" b="1" spc="-20" dirty="0">
                <a:latin typeface="Calibri"/>
                <a:cs typeface="Calibri"/>
              </a:rPr>
              <a:t>TELEMATICHE</a:t>
            </a:r>
            <a:endParaRPr sz="2000">
              <a:latin typeface="Calibri"/>
              <a:cs typeface="Calibri"/>
            </a:endParaRPr>
          </a:p>
        </p:txBody>
      </p:sp>
      <p:sp>
        <p:nvSpPr>
          <p:cNvPr id="11" name="object 11"/>
          <p:cNvSpPr/>
          <p:nvPr/>
        </p:nvSpPr>
        <p:spPr>
          <a:xfrm>
            <a:off x="5940136" y="4629150"/>
            <a:ext cx="311785" cy="424180"/>
          </a:xfrm>
          <a:custGeom>
            <a:avLst/>
            <a:gdLst/>
            <a:ahLst/>
            <a:cxnLst/>
            <a:rect l="l" t="t" r="r" b="b"/>
            <a:pathLst>
              <a:path w="311785" h="424179">
                <a:moveTo>
                  <a:pt x="311727" y="267710"/>
                </a:moveTo>
                <a:lnTo>
                  <a:pt x="0" y="267710"/>
                </a:lnTo>
                <a:lnTo>
                  <a:pt x="155864" y="423574"/>
                </a:lnTo>
                <a:lnTo>
                  <a:pt x="311727" y="267710"/>
                </a:lnTo>
                <a:close/>
              </a:path>
              <a:path w="311785" h="424179">
                <a:moveTo>
                  <a:pt x="233795" y="0"/>
                </a:moveTo>
                <a:lnTo>
                  <a:pt x="77932" y="0"/>
                </a:lnTo>
                <a:lnTo>
                  <a:pt x="77932" y="267710"/>
                </a:lnTo>
                <a:lnTo>
                  <a:pt x="233795" y="267710"/>
                </a:lnTo>
                <a:lnTo>
                  <a:pt x="233795" y="0"/>
                </a:lnTo>
                <a:close/>
              </a:path>
            </a:pathLst>
          </a:custGeom>
          <a:solidFill>
            <a:srgbClr val="333399"/>
          </a:solidFill>
        </p:spPr>
        <p:txBody>
          <a:bodyPr wrap="square" lIns="0" tIns="0" rIns="0" bIns="0" rtlCol="0"/>
          <a:lstStyle/>
          <a:p>
            <a:endParaRPr/>
          </a:p>
        </p:txBody>
      </p:sp>
      <p:sp>
        <p:nvSpPr>
          <p:cNvPr id="12" name="object 12"/>
          <p:cNvSpPr/>
          <p:nvPr/>
        </p:nvSpPr>
        <p:spPr>
          <a:xfrm>
            <a:off x="5940136" y="4629150"/>
            <a:ext cx="311785" cy="424180"/>
          </a:xfrm>
          <a:custGeom>
            <a:avLst/>
            <a:gdLst/>
            <a:ahLst/>
            <a:cxnLst/>
            <a:rect l="l" t="t" r="r" b="b"/>
            <a:pathLst>
              <a:path w="311785" h="424179">
                <a:moveTo>
                  <a:pt x="0" y="267710"/>
                </a:moveTo>
                <a:lnTo>
                  <a:pt x="77931" y="267710"/>
                </a:lnTo>
                <a:lnTo>
                  <a:pt x="77931" y="0"/>
                </a:lnTo>
                <a:lnTo>
                  <a:pt x="233795" y="0"/>
                </a:lnTo>
                <a:lnTo>
                  <a:pt x="233795" y="267710"/>
                </a:lnTo>
                <a:lnTo>
                  <a:pt x="311727" y="267710"/>
                </a:lnTo>
                <a:lnTo>
                  <a:pt x="155863" y="423574"/>
                </a:lnTo>
                <a:lnTo>
                  <a:pt x="0" y="267710"/>
                </a:lnTo>
                <a:close/>
              </a:path>
            </a:pathLst>
          </a:custGeom>
          <a:ln w="25400">
            <a:solidFill>
              <a:srgbClr val="2D2D8A"/>
            </a:solidFill>
          </a:ln>
        </p:spPr>
        <p:txBody>
          <a:bodyPr wrap="square" lIns="0" tIns="0" rIns="0" bIns="0" rtlCol="0"/>
          <a:lstStyle/>
          <a:p>
            <a:endParaRPr/>
          </a:p>
        </p:txBody>
      </p:sp>
      <p:sp>
        <p:nvSpPr>
          <p:cNvPr id="13" name="object 18"/>
          <p:cNvSpPr txBox="1">
            <a:spLocks/>
          </p:cNvSpPr>
          <p:nvPr/>
        </p:nvSpPr>
        <p:spPr>
          <a:xfrm>
            <a:off x="1524001" y="0"/>
            <a:ext cx="3962400" cy="751488"/>
          </a:xfrm>
          <a:prstGeom prst="rect">
            <a:avLst/>
          </a:prstGeom>
        </p:spPr>
        <p:txBody>
          <a:bodyPr vert="horz" wrap="square" lIns="0" tIns="12700" rIns="0" bIns="0" rtlCol="0">
            <a:spAutoFit/>
          </a:bodyPr>
          <a:lstStyle/>
          <a:p>
            <a:pPr marL="12700" algn="ctr" eaLnBrk="0" fontAlgn="base" hangingPunct="0">
              <a:spcBef>
                <a:spcPts val="100"/>
              </a:spcBef>
              <a:spcAft>
                <a:spcPct val="0"/>
              </a:spcAft>
              <a:defRPr/>
            </a:pPr>
            <a:r>
              <a:rPr lang="it-IT" sz="2400" spc="-5">
                <a:solidFill>
                  <a:srgbClr val="FFFF00"/>
                </a:solidFill>
                <a:latin typeface="+mj-lt"/>
                <a:ea typeface="+mj-ea"/>
                <a:cs typeface="+mj-cs"/>
              </a:rPr>
              <a:t>La segnalazione </a:t>
            </a:r>
            <a:r>
              <a:rPr lang="it-IT" sz="2400" spc="-15">
                <a:solidFill>
                  <a:srgbClr val="FFFF00"/>
                </a:solidFill>
                <a:latin typeface="+mj-lt"/>
                <a:ea typeface="+mj-ea"/>
                <a:cs typeface="+mj-cs"/>
              </a:rPr>
              <a:t>all’Organismo </a:t>
            </a:r>
            <a:r>
              <a:rPr lang="it-IT" sz="2400" spc="-5">
                <a:solidFill>
                  <a:srgbClr val="FFFF00"/>
                </a:solidFill>
                <a:latin typeface="+mj-lt"/>
                <a:ea typeface="+mj-ea"/>
                <a:cs typeface="+mj-cs"/>
              </a:rPr>
              <a:t>di composizione della</a:t>
            </a:r>
            <a:r>
              <a:rPr lang="it-IT" sz="2400" spc="-25">
                <a:solidFill>
                  <a:srgbClr val="FFFF00"/>
                </a:solidFill>
                <a:latin typeface="+mj-lt"/>
                <a:ea typeface="+mj-ea"/>
                <a:cs typeface="+mj-cs"/>
              </a:rPr>
              <a:t> </a:t>
            </a:r>
            <a:r>
              <a:rPr lang="it-IT" sz="2400" spc="-5">
                <a:solidFill>
                  <a:srgbClr val="FFFF00"/>
                </a:solidFill>
                <a:latin typeface="+mj-lt"/>
                <a:ea typeface="+mj-ea"/>
                <a:cs typeface="+mj-cs"/>
              </a:rPr>
              <a:t>crisi</a:t>
            </a:r>
            <a:endParaRPr lang="it-IT" sz="2400" dirty="0">
              <a:solidFill>
                <a:srgbClr val="FFFF00"/>
              </a:solidFill>
              <a:latin typeface="+mj-lt"/>
              <a:ea typeface="+mj-ea"/>
              <a:cs typeface="+mj-cs"/>
            </a:endParaRPr>
          </a:p>
        </p:txBody>
      </p:sp>
    </p:spTree>
    <p:extLst>
      <p:ext uri="{BB962C8B-B14F-4D97-AF65-F5344CB8AC3E}">
        <p14:creationId xmlns:p14="http://schemas.microsoft.com/office/powerpoint/2010/main" val="1283586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16608" y="2478024"/>
            <a:ext cx="8052816" cy="39319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279650" y="1773237"/>
            <a:ext cx="7632700" cy="1008380"/>
          </a:xfrm>
          <a:custGeom>
            <a:avLst/>
            <a:gdLst/>
            <a:ahLst/>
            <a:cxnLst/>
            <a:rect l="l" t="t" r="r" b="b"/>
            <a:pathLst>
              <a:path w="7632700" h="1008380">
                <a:moveTo>
                  <a:pt x="4068368" y="756051"/>
                </a:moveTo>
                <a:lnTo>
                  <a:pt x="3564338" y="756051"/>
                </a:lnTo>
                <a:lnTo>
                  <a:pt x="3816350" y="1008063"/>
                </a:lnTo>
                <a:lnTo>
                  <a:pt x="4068368" y="756051"/>
                </a:lnTo>
                <a:close/>
              </a:path>
              <a:path w="7632700" h="1008380">
                <a:moveTo>
                  <a:pt x="3942359" y="655008"/>
                </a:moveTo>
                <a:lnTo>
                  <a:pt x="3690340" y="655008"/>
                </a:lnTo>
                <a:lnTo>
                  <a:pt x="3690340" y="756051"/>
                </a:lnTo>
                <a:lnTo>
                  <a:pt x="3942359" y="756051"/>
                </a:lnTo>
                <a:lnTo>
                  <a:pt x="3942359" y="655008"/>
                </a:lnTo>
                <a:close/>
              </a:path>
              <a:path w="7632700" h="1008380">
                <a:moveTo>
                  <a:pt x="7632700" y="0"/>
                </a:moveTo>
                <a:lnTo>
                  <a:pt x="0" y="0"/>
                </a:lnTo>
                <a:lnTo>
                  <a:pt x="0" y="655008"/>
                </a:lnTo>
                <a:lnTo>
                  <a:pt x="7632700" y="655008"/>
                </a:lnTo>
                <a:lnTo>
                  <a:pt x="7632700" y="0"/>
                </a:lnTo>
                <a:close/>
              </a:path>
            </a:pathLst>
          </a:custGeom>
          <a:solidFill>
            <a:srgbClr val="19194D">
              <a:alpha val="41178"/>
            </a:srgbClr>
          </a:solidFill>
        </p:spPr>
        <p:txBody>
          <a:bodyPr wrap="square" lIns="0" tIns="0" rIns="0" bIns="0" rtlCol="0"/>
          <a:lstStyle/>
          <a:p>
            <a:endParaRPr/>
          </a:p>
        </p:txBody>
      </p:sp>
      <p:sp>
        <p:nvSpPr>
          <p:cNvPr id="4" name="object 4"/>
          <p:cNvSpPr/>
          <p:nvPr/>
        </p:nvSpPr>
        <p:spPr>
          <a:xfrm>
            <a:off x="2279650" y="1773237"/>
            <a:ext cx="7632700" cy="1008380"/>
          </a:xfrm>
          <a:custGeom>
            <a:avLst/>
            <a:gdLst/>
            <a:ahLst/>
            <a:cxnLst/>
            <a:rect l="l" t="t" r="r" b="b"/>
            <a:pathLst>
              <a:path w="7632700" h="1008380">
                <a:moveTo>
                  <a:pt x="0" y="0"/>
                </a:moveTo>
                <a:lnTo>
                  <a:pt x="7632700" y="0"/>
                </a:lnTo>
                <a:lnTo>
                  <a:pt x="7632700" y="655008"/>
                </a:lnTo>
                <a:lnTo>
                  <a:pt x="3942360" y="655008"/>
                </a:lnTo>
                <a:lnTo>
                  <a:pt x="3942360" y="756051"/>
                </a:lnTo>
                <a:lnTo>
                  <a:pt x="4068369" y="756051"/>
                </a:lnTo>
                <a:lnTo>
                  <a:pt x="3816350" y="1008063"/>
                </a:lnTo>
                <a:lnTo>
                  <a:pt x="3564339" y="756051"/>
                </a:lnTo>
                <a:lnTo>
                  <a:pt x="3690340" y="756051"/>
                </a:lnTo>
                <a:lnTo>
                  <a:pt x="3690340" y="655008"/>
                </a:lnTo>
                <a:lnTo>
                  <a:pt x="0" y="655008"/>
                </a:lnTo>
                <a:lnTo>
                  <a:pt x="0" y="0"/>
                </a:lnTo>
                <a:close/>
              </a:path>
            </a:pathLst>
          </a:custGeom>
          <a:ln w="25400">
            <a:solidFill>
              <a:srgbClr val="19194D"/>
            </a:solidFill>
          </a:ln>
        </p:spPr>
        <p:txBody>
          <a:bodyPr wrap="square" lIns="0" tIns="0" rIns="0" bIns="0" rtlCol="0"/>
          <a:lstStyle/>
          <a:p>
            <a:endParaRPr/>
          </a:p>
        </p:txBody>
      </p:sp>
      <p:sp>
        <p:nvSpPr>
          <p:cNvPr id="5" name="object 5"/>
          <p:cNvSpPr txBox="1"/>
          <p:nvPr/>
        </p:nvSpPr>
        <p:spPr>
          <a:xfrm>
            <a:off x="3921126" y="984674"/>
            <a:ext cx="4350385" cy="1287145"/>
          </a:xfrm>
          <a:prstGeom prst="rect">
            <a:avLst/>
          </a:prstGeom>
        </p:spPr>
        <p:txBody>
          <a:bodyPr vert="horz" wrap="square" lIns="0" tIns="245745" rIns="0" bIns="0" rtlCol="0">
            <a:spAutoFit/>
          </a:bodyPr>
          <a:lstStyle/>
          <a:p>
            <a:pPr marL="12700">
              <a:spcBef>
                <a:spcPts val="1935"/>
              </a:spcBef>
            </a:pPr>
            <a:r>
              <a:rPr sz="3200" b="1" spc="-5" dirty="0">
                <a:latin typeface="Calibri"/>
                <a:cs typeface="Calibri"/>
              </a:rPr>
              <a:t>LE MODALITÀ</a:t>
            </a:r>
            <a:r>
              <a:rPr sz="3200" b="1" spc="-65" dirty="0">
                <a:latin typeface="Calibri"/>
                <a:cs typeface="Calibri"/>
              </a:rPr>
              <a:t> </a:t>
            </a:r>
            <a:r>
              <a:rPr sz="3200" b="1" spc="-5" dirty="0">
                <a:latin typeface="Calibri"/>
                <a:cs typeface="Calibri"/>
              </a:rPr>
              <a:t>OPERATIVE</a:t>
            </a:r>
            <a:endParaRPr sz="3200">
              <a:latin typeface="Calibri"/>
              <a:cs typeface="Calibri"/>
            </a:endParaRPr>
          </a:p>
          <a:p>
            <a:pPr marL="66040">
              <a:spcBef>
                <a:spcPts val="1375"/>
              </a:spcBef>
            </a:pPr>
            <a:r>
              <a:rPr sz="2400" b="1" spc="-10" dirty="0">
                <a:solidFill>
                  <a:srgbClr val="FFFFFF"/>
                </a:solidFill>
                <a:latin typeface="Calibri"/>
                <a:cs typeface="Calibri"/>
              </a:rPr>
              <a:t>CREDITORI </a:t>
            </a:r>
            <a:r>
              <a:rPr sz="2400" b="1" spc="-5" dirty="0">
                <a:solidFill>
                  <a:srgbClr val="FFFFFF"/>
                </a:solidFill>
                <a:latin typeface="Calibri"/>
                <a:cs typeface="Calibri"/>
              </a:rPr>
              <a:t>PUBBLICI</a:t>
            </a:r>
            <a:r>
              <a:rPr sz="2400" b="1" spc="-35" dirty="0">
                <a:solidFill>
                  <a:srgbClr val="FFFFFF"/>
                </a:solidFill>
                <a:latin typeface="Calibri"/>
                <a:cs typeface="Calibri"/>
              </a:rPr>
              <a:t> </a:t>
            </a:r>
            <a:r>
              <a:rPr sz="2400" b="1" spc="-30" dirty="0">
                <a:solidFill>
                  <a:srgbClr val="FFFFFF"/>
                </a:solidFill>
                <a:latin typeface="Calibri"/>
                <a:cs typeface="Calibri"/>
              </a:rPr>
              <a:t>QUALIFICATI</a:t>
            </a:r>
            <a:endParaRPr sz="2400">
              <a:latin typeface="Calibri"/>
              <a:cs typeface="Calibri"/>
            </a:endParaRPr>
          </a:p>
        </p:txBody>
      </p:sp>
      <p:sp>
        <p:nvSpPr>
          <p:cNvPr id="7" name="object 7"/>
          <p:cNvSpPr/>
          <p:nvPr/>
        </p:nvSpPr>
        <p:spPr>
          <a:xfrm>
            <a:off x="1566671" y="2919983"/>
            <a:ext cx="1118616" cy="600456"/>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2002270" y="3020059"/>
            <a:ext cx="426720" cy="299720"/>
          </a:xfrm>
          <a:prstGeom prst="rect">
            <a:avLst/>
          </a:prstGeom>
        </p:spPr>
        <p:txBody>
          <a:bodyPr vert="horz" wrap="square" lIns="0" tIns="12700" rIns="0" bIns="0" rtlCol="0">
            <a:spAutoFit/>
          </a:bodyPr>
          <a:lstStyle/>
          <a:p>
            <a:pPr marL="12700">
              <a:spcBef>
                <a:spcPts val="100"/>
              </a:spcBef>
            </a:pPr>
            <a:r>
              <a:rPr b="1" dirty="0">
                <a:solidFill>
                  <a:srgbClr val="FF0000"/>
                </a:solidFill>
                <a:latin typeface="Calibri"/>
                <a:cs typeface="Calibri"/>
              </a:rPr>
              <a:t>N</a:t>
            </a:r>
            <a:r>
              <a:rPr b="1" spc="-10" dirty="0">
                <a:solidFill>
                  <a:srgbClr val="FF0000"/>
                </a:solidFill>
                <a:latin typeface="Calibri"/>
                <a:cs typeface="Calibri"/>
              </a:rPr>
              <a:t>.</a:t>
            </a:r>
            <a:r>
              <a:rPr b="1" dirty="0">
                <a:solidFill>
                  <a:srgbClr val="FF0000"/>
                </a:solidFill>
                <a:latin typeface="Calibri"/>
                <a:cs typeface="Calibri"/>
              </a:rPr>
              <a:t>B.</a:t>
            </a:r>
            <a:endParaRPr>
              <a:latin typeface="Calibri"/>
              <a:cs typeface="Calibri"/>
            </a:endParaRPr>
          </a:p>
        </p:txBody>
      </p:sp>
      <p:sp>
        <p:nvSpPr>
          <p:cNvPr id="9" name="object 9"/>
          <p:cNvSpPr/>
          <p:nvPr/>
        </p:nvSpPr>
        <p:spPr>
          <a:xfrm>
            <a:off x="2322576" y="2773679"/>
            <a:ext cx="7879080" cy="1100328"/>
          </a:xfrm>
          <a:prstGeom prst="rect">
            <a:avLst/>
          </a:prstGeom>
          <a:blipFill>
            <a:blip r:embed="rId4" cstate="print"/>
            <a:stretch>
              <a:fillRect/>
            </a:stretch>
          </a:blipFill>
        </p:spPr>
        <p:txBody>
          <a:bodyPr wrap="square" lIns="0" tIns="0" rIns="0" bIns="0" rtlCol="0"/>
          <a:lstStyle/>
          <a:p>
            <a:endParaRPr/>
          </a:p>
        </p:txBody>
      </p:sp>
      <p:sp>
        <p:nvSpPr>
          <p:cNvPr id="10" name="object 10"/>
          <p:cNvSpPr txBox="1"/>
          <p:nvPr/>
        </p:nvSpPr>
        <p:spPr>
          <a:xfrm>
            <a:off x="2852464" y="2802635"/>
            <a:ext cx="7186930" cy="939800"/>
          </a:xfrm>
          <a:prstGeom prst="rect">
            <a:avLst/>
          </a:prstGeom>
        </p:spPr>
        <p:txBody>
          <a:bodyPr vert="horz" wrap="square" lIns="0" tIns="12700" rIns="0" bIns="0" rtlCol="0">
            <a:spAutoFit/>
          </a:bodyPr>
          <a:lstStyle/>
          <a:p>
            <a:pPr marL="12700" marR="5080" algn="just">
              <a:spcBef>
                <a:spcPts val="100"/>
              </a:spcBef>
            </a:pPr>
            <a:r>
              <a:rPr sz="2000" b="1" dirty="0">
                <a:latin typeface="Calibri"/>
                <a:cs typeface="Calibri"/>
              </a:rPr>
              <a:t>SE </a:t>
            </a:r>
            <a:r>
              <a:rPr sz="2000" b="1" spc="-10" dirty="0">
                <a:latin typeface="Calibri"/>
                <a:cs typeface="Calibri"/>
              </a:rPr>
              <a:t>DEBITORE DECADE </a:t>
            </a:r>
            <a:r>
              <a:rPr sz="2000" b="1" spc="-25" dirty="0">
                <a:latin typeface="Calibri"/>
                <a:cs typeface="Calibri"/>
              </a:rPr>
              <a:t>DA RATEAZIONE </a:t>
            </a:r>
            <a:r>
              <a:rPr sz="2000" b="1" dirty="0">
                <a:latin typeface="Calibri"/>
                <a:cs typeface="Calibri"/>
              </a:rPr>
              <a:t>E LE </a:t>
            </a:r>
            <a:r>
              <a:rPr sz="2000" b="1" spc="-5" dirty="0">
                <a:latin typeface="Calibri"/>
                <a:cs typeface="Calibri"/>
              </a:rPr>
              <a:t>SOGLIE </a:t>
            </a:r>
            <a:r>
              <a:rPr sz="2000" b="1" dirty="0">
                <a:latin typeface="Calibri"/>
                <a:cs typeface="Calibri"/>
              </a:rPr>
              <a:t>DI  </a:t>
            </a:r>
            <a:r>
              <a:rPr sz="2000" b="1" spc="-10" dirty="0">
                <a:latin typeface="Calibri"/>
                <a:cs typeface="Calibri"/>
              </a:rPr>
              <a:t>SEGNALAZIONE </a:t>
            </a:r>
            <a:r>
              <a:rPr sz="2000" b="1" spc="-5" dirty="0">
                <a:latin typeface="Calibri"/>
                <a:cs typeface="Calibri"/>
              </a:rPr>
              <a:t>SONO </a:t>
            </a:r>
            <a:r>
              <a:rPr sz="2000" b="1" spc="-25" dirty="0">
                <a:latin typeface="Calibri"/>
                <a:cs typeface="Calibri"/>
              </a:rPr>
              <a:t>SUPERATE </a:t>
            </a:r>
            <a:r>
              <a:rPr sz="2925" spc="67" baseline="1424" dirty="0">
                <a:latin typeface="Wingdings"/>
                <a:cs typeface="Wingdings"/>
              </a:rPr>
              <a:t></a:t>
            </a:r>
            <a:r>
              <a:rPr sz="2925" spc="67" baseline="1424" dirty="0">
                <a:latin typeface="Times New Roman"/>
                <a:cs typeface="Times New Roman"/>
              </a:rPr>
              <a:t> </a:t>
            </a:r>
            <a:r>
              <a:rPr sz="2000" b="1" spc="-10" dirty="0">
                <a:latin typeface="Calibri"/>
                <a:cs typeface="Calibri"/>
              </a:rPr>
              <a:t>SEGNALAZIONE SENZA  </a:t>
            </a:r>
            <a:r>
              <a:rPr sz="2000" b="1" spc="-5" dirty="0">
                <a:latin typeface="Calibri"/>
                <a:cs typeface="Calibri"/>
              </a:rPr>
              <a:t>INDUGIO DEL </a:t>
            </a:r>
            <a:r>
              <a:rPr sz="2000" b="1" spc="-10" dirty="0">
                <a:latin typeface="Calibri"/>
                <a:cs typeface="Calibri"/>
              </a:rPr>
              <a:t>CREDITORE </a:t>
            </a:r>
            <a:r>
              <a:rPr sz="2000" b="1" spc="-25" dirty="0">
                <a:latin typeface="Calibri"/>
                <a:cs typeface="Calibri"/>
              </a:rPr>
              <a:t>QUALIFICATO</a:t>
            </a:r>
            <a:r>
              <a:rPr sz="2000" b="1" spc="-5" dirty="0">
                <a:latin typeface="Calibri"/>
                <a:cs typeface="Calibri"/>
              </a:rPr>
              <a:t> </a:t>
            </a:r>
            <a:r>
              <a:rPr sz="2000" b="1" spc="-30" dirty="0">
                <a:latin typeface="Calibri"/>
                <a:cs typeface="Calibri"/>
              </a:rPr>
              <a:t>ALL’OCRI.</a:t>
            </a:r>
            <a:endParaRPr sz="2000">
              <a:latin typeface="Calibri"/>
              <a:cs typeface="Calibri"/>
            </a:endParaRPr>
          </a:p>
        </p:txBody>
      </p:sp>
      <p:sp>
        <p:nvSpPr>
          <p:cNvPr id="11" name="object 11"/>
          <p:cNvSpPr/>
          <p:nvPr/>
        </p:nvSpPr>
        <p:spPr>
          <a:xfrm>
            <a:off x="2322576" y="3931921"/>
            <a:ext cx="7879080" cy="1100327"/>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2852465" y="4113276"/>
            <a:ext cx="7187565" cy="635000"/>
          </a:xfrm>
          <a:prstGeom prst="rect">
            <a:avLst/>
          </a:prstGeom>
        </p:spPr>
        <p:txBody>
          <a:bodyPr vert="horz" wrap="square" lIns="0" tIns="12700" rIns="0" bIns="0" rtlCol="0">
            <a:spAutoFit/>
          </a:bodyPr>
          <a:lstStyle/>
          <a:p>
            <a:pPr marL="12700" marR="5080">
              <a:spcBef>
                <a:spcPts val="100"/>
              </a:spcBef>
            </a:pPr>
            <a:r>
              <a:rPr sz="2000" b="1" spc="-10" dirty="0">
                <a:latin typeface="Calibri"/>
                <a:cs typeface="Calibri"/>
              </a:rPr>
              <a:t>NESSUNA SEGNALAZIONE </a:t>
            </a:r>
            <a:r>
              <a:rPr sz="2000" b="1" dirty="0">
                <a:latin typeface="Calibri"/>
                <a:cs typeface="Calibri"/>
              </a:rPr>
              <a:t>SE IL </a:t>
            </a:r>
            <a:r>
              <a:rPr sz="2000" b="1" spc="-10" dirty="0">
                <a:latin typeface="Calibri"/>
                <a:cs typeface="Calibri"/>
              </a:rPr>
              <a:t>DEBITORE </a:t>
            </a:r>
            <a:r>
              <a:rPr sz="2000" b="1" spc="-25" dirty="0">
                <a:latin typeface="Calibri"/>
                <a:cs typeface="Calibri"/>
              </a:rPr>
              <a:t>DOCUMENTA </a:t>
            </a:r>
            <a:r>
              <a:rPr sz="2000" b="1" dirty="0">
                <a:latin typeface="Calibri"/>
                <a:cs typeface="Calibri"/>
              </a:rPr>
              <a:t>DI </a:t>
            </a:r>
            <a:r>
              <a:rPr sz="2000" b="1" spc="-20" dirty="0">
                <a:latin typeface="Calibri"/>
                <a:cs typeface="Calibri"/>
              </a:rPr>
              <a:t>AVERE  </a:t>
            </a:r>
            <a:r>
              <a:rPr sz="2000" b="1" spc="-5" dirty="0">
                <a:latin typeface="Calibri"/>
                <a:cs typeface="Calibri"/>
              </a:rPr>
              <a:t>CREDITI </a:t>
            </a:r>
            <a:r>
              <a:rPr sz="2000" b="1" spc="-20" dirty="0">
                <a:latin typeface="Calibri"/>
                <a:cs typeface="Calibri"/>
              </a:rPr>
              <a:t>D’IMPOSTA </a:t>
            </a:r>
            <a:r>
              <a:rPr sz="2000" b="1" spc="-5" dirty="0">
                <a:latin typeface="Calibri"/>
                <a:cs typeface="Calibri"/>
              </a:rPr>
              <a:t>NON INFERIORE </a:t>
            </a:r>
            <a:r>
              <a:rPr sz="2000" b="1" dirty="0">
                <a:latin typeface="Calibri"/>
                <a:cs typeface="Calibri"/>
              </a:rPr>
              <a:t>AD ½ </a:t>
            </a:r>
            <a:r>
              <a:rPr sz="2000" b="1" spc="-5" dirty="0">
                <a:latin typeface="Calibri"/>
                <a:cs typeface="Calibri"/>
              </a:rPr>
              <a:t>DEL</a:t>
            </a:r>
            <a:r>
              <a:rPr sz="2000" b="1" dirty="0">
                <a:latin typeface="Calibri"/>
                <a:cs typeface="Calibri"/>
              </a:rPr>
              <a:t> </a:t>
            </a:r>
            <a:r>
              <a:rPr sz="2000" b="1" spc="-10" dirty="0">
                <a:latin typeface="Calibri"/>
                <a:cs typeface="Calibri"/>
              </a:rPr>
              <a:t>DEBITO</a:t>
            </a:r>
            <a:endParaRPr sz="2000">
              <a:latin typeface="Calibri"/>
              <a:cs typeface="Calibri"/>
            </a:endParaRPr>
          </a:p>
        </p:txBody>
      </p:sp>
      <p:sp>
        <p:nvSpPr>
          <p:cNvPr id="13" name="object 13"/>
          <p:cNvSpPr/>
          <p:nvPr/>
        </p:nvSpPr>
        <p:spPr>
          <a:xfrm>
            <a:off x="1566671" y="4227576"/>
            <a:ext cx="1118616" cy="600456"/>
          </a:xfrm>
          <a:prstGeom prst="rect">
            <a:avLst/>
          </a:prstGeom>
          <a:blipFill>
            <a:blip r:embed="rId3" cstate="print"/>
            <a:stretch>
              <a:fillRect/>
            </a:stretch>
          </a:blipFill>
        </p:spPr>
        <p:txBody>
          <a:bodyPr wrap="square" lIns="0" tIns="0" rIns="0" bIns="0" rtlCol="0"/>
          <a:lstStyle/>
          <a:p>
            <a:endParaRPr/>
          </a:p>
        </p:txBody>
      </p:sp>
      <p:sp>
        <p:nvSpPr>
          <p:cNvPr id="14" name="object 14"/>
          <p:cNvSpPr txBox="1"/>
          <p:nvPr/>
        </p:nvSpPr>
        <p:spPr>
          <a:xfrm>
            <a:off x="2002270" y="4327652"/>
            <a:ext cx="426720" cy="299720"/>
          </a:xfrm>
          <a:prstGeom prst="rect">
            <a:avLst/>
          </a:prstGeom>
        </p:spPr>
        <p:txBody>
          <a:bodyPr vert="horz" wrap="square" lIns="0" tIns="12700" rIns="0" bIns="0" rtlCol="0">
            <a:spAutoFit/>
          </a:bodyPr>
          <a:lstStyle/>
          <a:p>
            <a:pPr marL="12700">
              <a:spcBef>
                <a:spcPts val="100"/>
              </a:spcBef>
            </a:pPr>
            <a:r>
              <a:rPr b="1" dirty="0">
                <a:solidFill>
                  <a:srgbClr val="FF0000"/>
                </a:solidFill>
                <a:latin typeface="Calibri"/>
                <a:cs typeface="Calibri"/>
              </a:rPr>
              <a:t>N</a:t>
            </a:r>
            <a:r>
              <a:rPr b="1" spc="-10" dirty="0">
                <a:solidFill>
                  <a:srgbClr val="FF0000"/>
                </a:solidFill>
                <a:latin typeface="Calibri"/>
                <a:cs typeface="Calibri"/>
              </a:rPr>
              <a:t>.</a:t>
            </a:r>
            <a:r>
              <a:rPr b="1" dirty="0">
                <a:solidFill>
                  <a:srgbClr val="FF0000"/>
                </a:solidFill>
                <a:latin typeface="Calibri"/>
                <a:cs typeface="Calibri"/>
              </a:rPr>
              <a:t>B.</a:t>
            </a:r>
            <a:endParaRPr>
              <a:latin typeface="Calibri"/>
              <a:cs typeface="Calibri"/>
            </a:endParaRPr>
          </a:p>
        </p:txBody>
      </p:sp>
      <p:sp>
        <p:nvSpPr>
          <p:cNvPr id="15" name="object 18"/>
          <p:cNvSpPr txBox="1">
            <a:spLocks/>
          </p:cNvSpPr>
          <p:nvPr/>
        </p:nvSpPr>
        <p:spPr>
          <a:xfrm>
            <a:off x="1524001" y="0"/>
            <a:ext cx="3962400" cy="751488"/>
          </a:xfrm>
          <a:prstGeom prst="rect">
            <a:avLst/>
          </a:prstGeom>
        </p:spPr>
        <p:txBody>
          <a:bodyPr vert="horz" wrap="square" lIns="0" tIns="12700" rIns="0" bIns="0" rtlCol="0">
            <a:spAutoFit/>
          </a:bodyPr>
          <a:lstStyle/>
          <a:p>
            <a:pPr marL="12700" algn="ctr" eaLnBrk="0" fontAlgn="base" hangingPunct="0">
              <a:spcBef>
                <a:spcPts val="100"/>
              </a:spcBef>
              <a:spcAft>
                <a:spcPct val="0"/>
              </a:spcAft>
              <a:defRPr/>
            </a:pPr>
            <a:r>
              <a:rPr lang="it-IT" sz="2400" spc="-5">
                <a:solidFill>
                  <a:srgbClr val="FFFF00"/>
                </a:solidFill>
                <a:latin typeface="+mj-lt"/>
                <a:ea typeface="+mj-ea"/>
                <a:cs typeface="+mj-cs"/>
              </a:rPr>
              <a:t>La segnalazione </a:t>
            </a:r>
            <a:r>
              <a:rPr lang="it-IT" sz="2400" spc="-15">
                <a:solidFill>
                  <a:srgbClr val="FFFF00"/>
                </a:solidFill>
                <a:latin typeface="+mj-lt"/>
                <a:ea typeface="+mj-ea"/>
                <a:cs typeface="+mj-cs"/>
              </a:rPr>
              <a:t>all’Organismo </a:t>
            </a:r>
            <a:r>
              <a:rPr lang="it-IT" sz="2400" spc="-5">
                <a:solidFill>
                  <a:srgbClr val="FFFF00"/>
                </a:solidFill>
                <a:latin typeface="+mj-lt"/>
                <a:ea typeface="+mj-ea"/>
                <a:cs typeface="+mj-cs"/>
              </a:rPr>
              <a:t>di composizione della</a:t>
            </a:r>
            <a:r>
              <a:rPr lang="it-IT" sz="2400" spc="-25">
                <a:solidFill>
                  <a:srgbClr val="FFFF00"/>
                </a:solidFill>
                <a:latin typeface="+mj-lt"/>
                <a:ea typeface="+mj-ea"/>
                <a:cs typeface="+mj-cs"/>
              </a:rPr>
              <a:t> </a:t>
            </a:r>
            <a:r>
              <a:rPr lang="it-IT" sz="2400" spc="-5">
                <a:solidFill>
                  <a:srgbClr val="FFFF00"/>
                </a:solidFill>
                <a:latin typeface="+mj-lt"/>
                <a:ea typeface="+mj-ea"/>
                <a:cs typeface="+mj-cs"/>
              </a:rPr>
              <a:t>crisi</a:t>
            </a:r>
            <a:endParaRPr lang="it-IT" sz="2400" dirty="0">
              <a:solidFill>
                <a:srgbClr val="FFFF00"/>
              </a:solidFill>
              <a:latin typeface="+mj-lt"/>
              <a:ea typeface="+mj-ea"/>
              <a:cs typeface="+mj-cs"/>
            </a:endParaRPr>
          </a:p>
        </p:txBody>
      </p:sp>
    </p:spTree>
    <p:extLst>
      <p:ext uri="{BB962C8B-B14F-4D97-AF65-F5344CB8AC3E}">
        <p14:creationId xmlns:p14="http://schemas.microsoft.com/office/powerpoint/2010/main" val="39854617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56231" y="2197607"/>
            <a:ext cx="8141208" cy="1027176"/>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103313" y="1217677"/>
            <a:ext cx="5985510" cy="1659429"/>
          </a:xfrm>
          <a:prstGeom prst="rect">
            <a:avLst/>
          </a:prstGeom>
        </p:spPr>
        <p:txBody>
          <a:bodyPr vert="horz" wrap="square" lIns="0" tIns="12700" rIns="0" bIns="0" rtlCol="0">
            <a:spAutoFit/>
          </a:bodyPr>
          <a:lstStyle/>
          <a:p>
            <a:pPr marL="1905" algn="ctr">
              <a:spcBef>
                <a:spcPts val="100"/>
              </a:spcBef>
            </a:pPr>
            <a:r>
              <a:rPr sz="3200" b="1" spc="-5" dirty="0">
                <a:latin typeface="Calibri"/>
                <a:cs typeface="Calibri"/>
              </a:rPr>
              <a:t>LA SEGNALAZIONE</a:t>
            </a:r>
            <a:r>
              <a:rPr sz="3200" b="1" spc="-10" dirty="0">
                <a:latin typeface="Calibri"/>
                <a:cs typeface="Calibri"/>
              </a:rPr>
              <a:t> </a:t>
            </a:r>
            <a:r>
              <a:rPr sz="3200" b="1" spc="-5" dirty="0">
                <a:latin typeface="Calibri"/>
                <a:cs typeface="Calibri"/>
              </a:rPr>
              <a:t>ALL’OCRI</a:t>
            </a:r>
            <a:endParaRPr sz="3200">
              <a:latin typeface="Calibri"/>
              <a:cs typeface="Calibri"/>
            </a:endParaRPr>
          </a:p>
          <a:p>
            <a:pPr>
              <a:spcBef>
                <a:spcPts val="20"/>
              </a:spcBef>
            </a:pPr>
            <a:endParaRPr sz="5100">
              <a:latin typeface="Times New Roman"/>
              <a:cs typeface="Times New Roman"/>
            </a:endParaRPr>
          </a:p>
          <a:p>
            <a:pPr algn="ctr">
              <a:lnSpc>
                <a:spcPct val="100000"/>
              </a:lnSpc>
            </a:pPr>
            <a:r>
              <a:rPr sz="2400" b="1" spc="-5" dirty="0">
                <a:latin typeface="Calibri"/>
                <a:cs typeface="Calibri"/>
              </a:rPr>
              <a:t>LE </a:t>
            </a:r>
            <a:r>
              <a:rPr sz="2400" b="1" spc="-10" dirty="0">
                <a:latin typeface="Calibri"/>
                <a:cs typeface="Calibri"/>
              </a:rPr>
              <a:t>CONSEGUENZE </a:t>
            </a:r>
            <a:r>
              <a:rPr sz="2400" b="1" spc="-5" dirty="0">
                <a:latin typeface="Calibri"/>
                <a:cs typeface="Calibri"/>
              </a:rPr>
              <a:t>PER </a:t>
            </a:r>
            <a:r>
              <a:rPr sz="2400" b="1" dirty="0">
                <a:latin typeface="Calibri"/>
                <a:cs typeface="Calibri"/>
              </a:rPr>
              <a:t>I SOGGETTI</a:t>
            </a:r>
            <a:r>
              <a:rPr sz="2400" b="1" spc="-55" dirty="0">
                <a:latin typeface="Calibri"/>
                <a:cs typeface="Calibri"/>
              </a:rPr>
              <a:t> </a:t>
            </a:r>
            <a:r>
              <a:rPr sz="2400" b="1" spc="-10" dirty="0">
                <a:latin typeface="Calibri"/>
                <a:cs typeface="Calibri"/>
              </a:rPr>
              <a:t>SEGNALANTI</a:t>
            </a:r>
            <a:endParaRPr sz="2400">
              <a:latin typeface="Calibri"/>
              <a:cs typeface="Calibri"/>
            </a:endParaRPr>
          </a:p>
        </p:txBody>
      </p:sp>
      <p:sp>
        <p:nvSpPr>
          <p:cNvPr id="5" name="object 5"/>
          <p:cNvSpPr/>
          <p:nvPr/>
        </p:nvSpPr>
        <p:spPr>
          <a:xfrm>
            <a:off x="2087881" y="3407664"/>
            <a:ext cx="3124199" cy="1889760"/>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3039701" y="3680460"/>
            <a:ext cx="1875155" cy="1244600"/>
          </a:xfrm>
          <a:prstGeom prst="rect">
            <a:avLst/>
          </a:prstGeom>
        </p:spPr>
        <p:txBody>
          <a:bodyPr vert="horz" wrap="square" lIns="0" tIns="12700" rIns="0" bIns="0" rtlCol="0">
            <a:spAutoFit/>
          </a:bodyPr>
          <a:lstStyle/>
          <a:p>
            <a:pPr marL="12065" marR="5080" algn="ctr">
              <a:spcBef>
                <a:spcPts val="100"/>
              </a:spcBef>
            </a:pPr>
            <a:r>
              <a:rPr sz="2000" b="1" spc="-40" dirty="0">
                <a:latin typeface="Calibri"/>
                <a:cs typeface="Calibri"/>
              </a:rPr>
              <a:t>(ART. </a:t>
            </a:r>
            <a:r>
              <a:rPr sz="2000" b="1" spc="-5" dirty="0">
                <a:latin typeface="Calibri"/>
                <a:cs typeface="Calibri"/>
              </a:rPr>
              <a:t>14 </a:t>
            </a:r>
            <a:r>
              <a:rPr sz="2000" b="1" dirty="0">
                <a:latin typeface="Calibri"/>
                <a:cs typeface="Calibri"/>
              </a:rPr>
              <a:t>CCII)  </a:t>
            </a:r>
            <a:r>
              <a:rPr sz="2000" b="1" spc="-10" dirty="0">
                <a:latin typeface="Calibri"/>
                <a:cs typeface="Calibri"/>
              </a:rPr>
              <a:t>SEGNALAZIONE  </a:t>
            </a:r>
            <a:r>
              <a:rPr sz="2000" b="1" spc="-20" dirty="0">
                <a:latin typeface="Calibri"/>
                <a:cs typeface="Calibri"/>
              </a:rPr>
              <a:t>DAGLI </a:t>
            </a:r>
            <a:r>
              <a:rPr sz="2000" b="1" spc="-5" dirty="0">
                <a:latin typeface="Calibri"/>
                <a:cs typeface="Calibri"/>
              </a:rPr>
              <a:t>ORGANI</a:t>
            </a:r>
            <a:r>
              <a:rPr sz="2000" b="1" spc="-60" dirty="0">
                <a:latin typeface="Calibri"/>
                <a:cs typeface="Calibri"/>
              </a:rPr>
              <a:t> </a:t>
            </a:r>
            <a:r>
              <a:rPr sz="2000" b="1" dirty="0">
                <a:latin typeface="Calibri"/>
                <a:cs typeface="Calibri"/>
              </a:rPr>
              <a:t>DI  </a:t>
            </a:r>
            <a:r>
              <a:rPr sz="2000" b="1" spc="-15" dirty="0">
                <a:latin typeface="Calibri"/>
                <a:cs typeface="Calibri"/>
              </a:rPr>
              <a:t>CONTROLLO</a:t>
            </a:r>
            <a:endParaRPr sz="2000">
              <a:latin typeface="Calibri"/>
              <a:cs typeface="Calibri"/>
            </a:endParaRPr>
          </a:p>
        </p:txBody>
      </p:sp>
      <p:sp>
        <p:nvSpPr>
          <p:cNvPr id="7" name="object 7"/>
          <p:cNvSpPr/>
          <p:nvPr/>
        </p:nvSpPr>
        <p:spPr>
          <a:xfrm>
            <a:off x="6260591" y="3407664"/>
            <a:ext cx="3124200" cy="1889760"/>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7137056" y="3528060"/>
            <a:ext cx="2026920" cy="1549400"/>
          </a:xfrm>
          <a:prstGeom prst="rect">
            <a:avLst/>
          </a:prstGeom>
        </p:spPr>
        <p:txBody>
          <a:bodyPr vert="horz" wrap="square" lIns="0" tIns="12700" rIns="0" bIns="0" rtlCol="0">
            <a:spAutoFit/>
          </a:bodyPr>
          <a:lstStyle/>
          <a:p>
            <a:pPr marL="12700" marR="5080" algn="ctr">
              <a:spcBef>
                <a:spcPts val="100"/>
              </a:spcBef>
            </a:pPr>
            <a:r>
              <a:rPr sz="2000" b="1" spc="-40" dirty="0">
                <a:latin typeface="Calibri"/>
                <a:cs typeface="Calibri"/>
              </a:rPr>
              <a:t>(ART. </a:t>
            </a:r>
            <a:r>
              <a:rPr sz="2000" b="1" spc="-5" dirty="0">
                <a:latin typeface="Calibri"/>
                <a:cs typeface="Calibri"/>
              </a:rPr>
              <a:t>15 </a:t>
            </a:r>
            <a:r>
              <a:rPr sz="2000" b="1" dirty="0">
                <a:latin typeface="Calibri"/>
                <a:cs typeface="Calibri"/>
              </a:rPr>
              <a:t>CCII)  </a:t>
            </a:r>
            <a:r>
              <a:rPr sz="2000" b="1" spc="-10" dirty="0">
                <a:latin typeface="Calibri"/>
                <a:cs typeface="Calibri"/>
              </a:rPr>
              <a:t>SEGNALAZIONE</a:t>
            </a:r>
            <a:r>
              <a:rPr sz="2000" b="1" spc="-50" dirty="0">
                <a:latin typeface="Calibri"/>
                <a:cs typeface="Calibri"/>
              </a:rPr>
              <a:t> </a:t>
            </a:r>
            <a:r>
              <a:rPr sz="2000" b="1" spc="-25" dirty="0">
                <a:latin typeface="Calibri"/>
                <a:cs typeface="Calibri"/>
              </a:rPr>
              <a:t>DA  </a:t>
            </a:r>
            <a:r>
              <a:rPr sz="2000" b="1" spc="-10" dirty="0">
                <a:latin typeface="Calibri"/>
                <a:cs typeface="Calibri"/>
              </a:rPr>
              <a:t>CREDITORI  </a:t>
            </a:r>
            <a:r>
              <a:rPr sz="2000" b="1" spc="-5" dirty="0">
                <a:latin typeface="Calibri"/>
                <a:cs typeface="Calibri"/>
              </a:rPr>
              <a:t>PUBBLICI  </a:t>
            </a:r>
            <a:r>
              <a:rPr sz="2000" b="1" spc="-20" dirty="0">
                <a:latin typeface="Calibri"/>
                <a:cs typeface="Calibri"/>
              </a:rPr>
              <a:t>QUALIFICATI</a:t>
            </a:r>
            <a:endParaRPr sz="2000">
              <a:latin typeface="Calibri"/>
              <a:cs typeface="Calibri"/>
            </a:endParaRPr>
          </a:p>
        </p:txBody>
      </p:sp>
      <p:sp>
        <p:nvSpPr>
          <p:cNvPr id="9" name="object 18"/>
          <p:cNvSpPr txBox="1">
            <a:spLocks/>
          </p:cNvSpPr>
          <p:nvPr/>
        </p:nvSpPr>
        <p:spPr>
          <a:xfrm>
            <a:off x="1524001" y="0"/>
            <a:ext cx="3962400" cy="751488"/>
          </a:xfrm>
          <a:prstGeom prst="rect">
            <a:avLst/>
          </a:prstGeom>
        </p:spPr>
        <p:txBody>
          <a:bodyPr vert="horz" wrap="square" lIns="0" tIns="12700" rIns="0" bIns="0" rtlCol="0">
            <a:spAutoFit/>
          </a:bodyPr>
          <a:lstStyle/>
          <a:p>
            <a:pPr marL="12700" algn="ctr" eaLnBrk="0" fontAlgn="base" hangingPunct="0">
              <a:spcBef>
                <a:spcPts val="100"/>
              </a:spcBef>
              <a:spcAft>
                <a:spcPct val="0"/>
              </a:spcAft>
              <a:defRPr/>
            </a:pPr>
            <a:r>
              <a:rPr lang="it-IT" sz="2400" spc="-5">
                <a:solidFill>
                  <a:srgbClr val="FFFF00"/>
                </a:solidFill>
                <a:latin typeface="+mj-lt"/>
                <a:ea typeface="+mj-ea"/>
                <a:cs typeface="+mj-cs"/>
              </a:rPr>
              <a:t>La segnalazione </a:t>
            </a:r>
            <a:r>
              <a:rPr lang="it-IT" sz="2400" spc="-15">
                <a:solidFill>
                  <a:srgbClr val="FFFF00"/>
                </a:solidFill>
                <a:latin typeface="+mj-lt"/>
                <a:ea typeface="+mj-ea"/>
                <a:cs typeface="+mj-cs"/>
              </a:rPr>
              <a:t>all’Organismo </a:t>
            </a:r>
            <a:r>
              <a:rPr lang="it-IT" sz="2400" spc="-5">
                <a:solidFill>
                  <a:srgbClr val="FFFF00"/>
                </a:solidFill>
                <a:latin typeface="+mj-lt"/>
                <a:ea typeface="+mj-ea"/>
                <a:cs typeface="+mj-cs"/>
              </a:rPr>
              <a:t>di composizione della</a:t>
            </a:r>
            <a:r>
              <a:rPr lang="it-IT" sz="2400" spc="-25">
                <a:solidFill>
                  <a:srgbClr val="FFFF00"/>
                </a:solidFill>
                <a:latin typeface="+mj-lt"/>
                <a:ea typeface="+mj-ea"/>
                <a:cs typeface="+mj-cs"/>
              </a:rPr>
              <a:t> </a:t>
            </a:r>
            <a:r>
              <a:rPr lang="it-IT" sz="2400" spc="-5">
                <a:solidFill>
                  <a:srgbClr val="FFFF00"/>
                </a:solidFill>
                <a:latin typeface="+mj-lt"/>
                <a:ea typeface="+mj-ea"/>
                <a:cs typeface="+mj-cs"/>
              </a:rPr>
              <a:t>crisi</a:t>
            </a:r>
            <a:endParaRPr lang="it-IT" sz="2400" dirty="0">
              <a:solidFill>
                <a:srgbClr val="FFFF00"/>
              </a:solidFill>
              <a:latin typeface="+mj-lt"/>
              <a:ea typeface="+mj-ea"/>
              <a:cs typeface="+mj-cs"/>
            </a:endParaRPr>
          </a:p>
        </p:txBody>
      </p:sp>
    </p:spTree>
    <p:extLst>
      <p:ext uri="{BB962C8B-B14F-4D97-AF65-F5344CB8AC3E}">
        <p14:creationId xmlns:p14="http://schemas.microsoft.com/office/powerpoint/2010/main" val="37761908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16608" y="2478024"/>
            <a:ext cx="8052816" cy="39319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279650" y="1773237"/>
            <a:ext cx="7632700" cy="1008380"/>
          </a:xfrm>
          <a:custGeom>
            <a:avLst/>
            <a:gdLst/>
            <a:ahLst/>
            <a:cxnLst/>
            <a:rect l="l" t="t" r="r" b="b"/>
            <a:pathLst>
              <a:path w="7632700" h="1008380">
                <a:moveTo>
                  <a:pt x="4068368" y="756051"/>
                </a:moveTo>
                <a:lnTo>
                  <a:pt x="3564338" y="756051"/>
                </a:lnTo>
                <a:lnTo>
                  <a:pt x="3816350" y="1008063"/>
                </a:lnTo>
                <a:lnTo>
                  <a:pt x="4068368" y="756051"/>
                </a:lnTo>
                <a:close/>
              </a:path>
              <a:path w="7632700" h="1008380">
                <a:moveTo>
                  <a:pt x="3942359" y="655008"/>
                </a:moveTo>
                <a:lnTo>
                  <a:pt x="3690340" y="655008"/>
                </a:lnTo>
                <a:lnTo>
                  <a:pt x="3690340" y="756051"/>
                </a:lnTo>
                <a:lnTo>
                  <a:pt x="3942359" y="756051"/>
                </a:lnTo>
                <a:lnTo>
                  <a:pt x="3942359" y="655008"/>
                </a:lnTo>
                <a:close/>
              </a:path>
              <a:path w="7632700" h="1008380">
                <a:moveTo>
                  <a:pt x="7632700" y="0"/>
                </a:moveTo>
                <a:lnTo>
                  <a:pt x="0" y="0"/>
                </a:lnTo>
                <a:lnTo>
                  <a:pt x="0" y="655008"/>
                </a:lnTo>
                <a:lnTo>
                  <a:pt x="7632700" y="655008"/>
                </a:lnTo>
                <a:lnTo>
                  <a:pt x="7632700" y="0"/>
                </a:lnTo>
                <a:close/>
              </a:path>
            </a:pathLst>
          </a:custGeom>
          <a:solidFill>
            <a:srgbClr val="19194D">
              <a:alpha val="41178"/>
            </a:srgbClr>
          </a:solidFill>
        </p:spPr>
        <p:txBody>
          <a:bodyPr wrap="square" lIns="0" tIns="0" rIns="0" bIns="0" rtlCol="0"/>
          <a:lstStyle/>
          <a:p>
            <a:endParaRPr/>
          </a:p>
        </p:txBody>
      </p:sp>
      <p:sp>
        <p:nvSpPr>
          <p:cNvPr id="4" name="object 4"/>
          <p:cNvSpPr/>
          <p:nvPr/>
        </p:nvSpPr>
        <p:spPr>
          <a:xfrm>
            <a:off x="2279650" y="1773237"/>
            <a:ext cx="7632700" cy="1008380"/>
          </a:xfrm>
          <a:custGeom>
            <a:avLst/>
            <a:gdLst/>
            <a:ahLst/>
            <a:cxnLst/>
            <a:rect l="l" t="t" r="r" b="b"/>
            <a:pathLst>
              <a:path w="7632700" h="1008380">
                <a:moveTo>
                  <a:pt x="0" y="0"/>
                </a:moveTo>
                <a:lnTo>
                  <a:pt x="7632700" y="0"/>
                </a:lnTo>
                <a:lnTo>
                  <a:pt x="7632700" y="655008"/>
                </a:lnTo>
                <a:lnTo>
                  <a:pt x="3942360" y="655008"/>
                </a:lnTo>
                <a:lnTo>
                  <a:pt x="3942360" y="756051"/>
                </a:lnTo>
                <a:lnTo>
                  <a:pt x="4068369" y="756051"/>
                </a:lnTo>
                <a:lnTo>
                  <a:pt x="3816350" y="1008063"/>
                </a:lnTo>
                <a:lnTo>
                  <a:pt x="3564339" y="756051"/>
                </a:lnTo>
                <a:lnTo>
                  <a:pt x="3690340" y="756051"/>
                </a:lnTo>
                <a:lnTo>
                  <a:pt x="3690340" y="655008"/>
                </a:lnTo>
                <a:lnTo>
                  <a:pt x="0" y="655008"/>
                </a:lnTo>
                <a:lnTo>
                  <a:pt x="0" y="0"/>
                </a:lnTo>
                <a:close/>
              </a:path>
            </a:pathLst>
          </a:custGeom>
          <a:ln w="25400">
            <a:solidFill>
              <a:srgbClr val="19194D"/>
            </a:solidFill>
          </a:ln>
        </p:spPr>
        <p:txBody>
          <a:bodyPr wrap="square" lIns="0" tIns="0" rIns="0" bIns="0" rtlCol="0"/>
          <a:lstStyle/>
          <a:p>
            <a:endParaRPr/>
          </a:p>
        </p:txBody>
      </p:sp>
      <p:sp>
        <p:nvSpPr>
          <p:cNvPr id="5" name="object 5"/>
          <p:cNvSpPr txBox="1"/>
          <p:nvPr/>
        </p:nvSpPr>
        <p:spPr>
          <a:xfrm>
            <a:off x="2100263" y="984674"/>
            <a:ext cx="7992109" cy="1287145"/>
          </a:xfrm>
          <a:prstGeom prst="rect">
            <a:avLst/>
          </a:prstGeom>
        </p:spPr>
        <p:txBody>
          <a:bodyPr vert="horz" wrap="square" lIns="0" tIns="245745" rIns="0" bIns="0" rtlCol="0">
            <a:spAutoFit/>
          </a:bodyPr>
          <a:lstStyle/>
          <a:p>
            <a:pPr algn="ctr">
              <a:spcBef>
                <a:spcPts val="1935"/>
              </a:spcBef>
            </a:pPr>
            <a:r>
              <a:rPr sz="3200" b="1" spc="-5" dirty="0">
                <a:latin typeface="Calibri"/>
                <a:cs typeface="Calibri"/>
              </a:rPr>
              <a:t>LE CONSEGUENZE PER </a:t>
            </a:r>
            <a:r>
              <a:rPr sz="3200" b="1" dirty="0">
                <a:latin typeface="Calibri"/>
                <a:cs typeface="Calibri"/>
              </a:rPr>
              <a:t>I </a:t>
            </a:r>
            <a:r>
              <a:rPr sz="3200" b="1" spc="-5" dirty="0">
                <a:latin typeface="Calibri"/>
                <a:cs typeface="Calibri"/>
              </a:rPr>
              <a:t>SOGGETTI</a:t>
            </a:r>
            <a:r>
              <a:rPr sz="3200" b="1" spc="20" dirty="0">
                <a:latin typeface="Calibri"/>
                <a:cs typeface="Calibri"/>
              </a:rPr>
              <a:t> </a:t>
            </a:r>
            <a:r>
              <a:rPr sz="3200" b="1" spc="-5" dirty="0">
                <a:latin typeface="Calibri"/>
                <a:cs typeface="Calibri"/>
              </a:rPr>
              <a:t>SEGNALANTI</a:t>
            </a:r>
            <a:endParaRPr sz="3200">
              <a:latin typeface="Calibri"/>
              <a:cs typeface="Calibri"/>
            </a:endParaRPr>
          </a:p>
          <a:p>
            <a:pPr algn="ctr">
              <a:spcBef>
                <a:spcPts val="1375"/>
              </a:spcBef>
            </a:pPr>
            <a:r>
              <a:rPr sz="2400" b="1" spc="-10" dirty="0">
                <a:solidFill>
                  <a:srgbClr val="FFFFFF"/>
                </a:solidFill>
                <a:latin typeface="Calibri"/>
                <a:cs typeface="Calibri"/>
              </a:rPr>
              <a:t>ORGANI </a:t>
            </a:r>
            <a:r>
              <a:rPr sz="2400" b="1" spc="-5" dirty="0">
                <a:solidFill>
                  <a:srgbClr val="FFFFFF"/>
                </a:solidFill>
                <a:latin typeface="Calibri"/>
                <a:cs typeface="Calibri"/>
              </a:rPr>
              <a:t>DI </a:t>
            </a:r>
            <a:r>
              <a:rPr sz="2400" b="1" spc="-15" dirty="0">
                <a:solidFill>
                  <a:srgbClr val="FFFFFF"/>
                </a:solidFill>
                <a:latin typeface="Calibri"/>
                <a:cs typeface="Calibri"/>
              </a:rPr>
              <a:t>CONTROLLO </a:t>
            </a:r>
            <a:r>
              <a:rPr sz="2400" b="1" spc="-25" dirty="0">
                <a:solidFill>
                  <a:srgbClr val="FFFFFF"/>
                </a:solidFill>
                <a:latin typeface="Calibri"/>
                <a:cs typeface="Calibri"/>
              </a:rPr>
              <a:t>SOCIETARI</a:t>
            </a:r>
            <a:endParaRPr sz="2400">
              <a:latin typeface="Calibri"/>
              <a:cs typeface="Calibri"/>
            </a:endParaRPr>
          </a:p>
        </p:txBody>
      </p:sp>
      <p:sp>
        <p:nvSpPr>
          <p:cNvPr id="6" name="object 6"/>
          <p:cNvSpPr/>
          <p:nvPr/>
        </p:nvSpPr>
        <p:spPr>
          <a:xfrm>
            <a:off x="3142488" y="4483609"/>
            <a:ext cx="6928104" cy="691895"/>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075257" y="2781301"/>
            <a:ext cx="5909945" cy="2303780"/>
          </a:xfrm>
          <a:custGeom>
            <a:avLst/>
            <a:gdLst/>
            <a:ahLst/>
            <a:cxnLst/>
            <a:rect l="l" t="t" r="r" b="b"/>
            <a:pathLst>
              <a:path w="5909945" h="2303779">
                <a:moveTo>
                  <a:pt x="0" y="2303462"/>
                </a:moveTo>
                <a:lnTo>
                  <a:pt x="5909829" y="2303462"/>
                </a:lnTo>
                <a:lnTo>
                  <a:pt x="5909829" y="0"/>
                </a:lnTo>
                <a:lnTo>
                  <a:pt x="0" y="0"/>
                </a:lnTo>
                <a:lnTo>
                  <a:pt x="0" y="2303462"/>
                </a:lnTo>
                <a:close/>
              </a:path>
            </a:pathLst>
          </a:custGeom>
          <a:solidFill>
            <a:srgbClr val="CCCCCC"/>
          </a:solidFill>
        </p:spPr>
        <p:txBody>
          <a:bodyPr wrap="square" lIns="0" tIns="0" rIns="0" bIns="0" rtlCol="0"/>
          <a:lstStyle/>
          <a:p>
            <a:endParaRPr/>
          </a:p>
        </p:txBody>
      </p:sp>
      <p:sp>
        <p:nvSpPr>
          <p:cNvPr id="8" name="object 8"/>
          <p:cNvSpPr/>
          <p:nvPr/>
        </p:nvSpPr>
        <p:spPr>
          <a:xfrm>
            <a:off x="4075257" y="2781301"/>
            <a:ext cx="5909945" cy="2303780"/>
          </a:xfrm>
          <a:custGeom>
            <a:avLst/>
            <a:gdLst/>
            <a:ahLst/>
            <a:cxnLst/>
            <a:rect l="l" t="t" r="r" b="b"/>
            <a:pathLst>
              <a:path w="5909945" h="2303779">
                <a:moveTo>
                  <a:pt x="0" y="0"/>
                </a:moveTo>
                <a:lnTo>
                  <a:pt x="5909830" y="0"/>
                </a:lnTo>
                <a:lnTo>
                  <a:pt x="5909830" y="2303462"/>
                </a:lnTo>
                <a:lnTo>
                  <a:pt x="0" y="2303462"/>
                </a:lnTo>
                <a:lnTo>
                  <a:pt x="0" y="0"/>
                </a:lnTo>
                <a:close/>
              </a:path>
            </a:pathLst>
          </a:custGeom>
          <a:ln w="25400">
            <a:solidFill>
              <a:srgbClr val="000000"/>
            </a:solidFill>
          </a:ln>
        </p:spPr>
        <p:txBody>
          <a:bodyPr wrap="square" lIns="0" tIns="0" rIns="0" bIns="0" rtlCol="0"/>
          <a:lstStyle/>
          <a:p>
            <a:endParaRPr/>
          </a:p>
        </p:txBody>
      </p:sp>
      <p:sp>
        <p:nvSpPr>
          <p:cNvPr id="9" name="object 9"/>
          <p:cNvSpPr txBox="1"/>
          <p:nvPr/>
        </p:nvSpPr>
        <p:spPr>
          <a:xfrm>
            <a:off x="4166696" y="2842259"/>
            <a:ext cx="5739130" cy="939800"/>
          </a:xfrm>
          <a:prstGeom prst="rect">
            <a:avLst/>
          </a:prstGeom>
        </p:spPr>
        <p:txBody>
          <a:bodyPr vert="horz" wrap="square" lIns="0" tIns="12700" rIns="0" bIns="0" rtlCol="0">
            <a:spAutoFit/>
          </a:bodyPr>
          <a:lstStyle/>
          <a:p>
            <a:pPr marL="342900" marR="5080" indent="-342900" algn="just">
              <a:spcBef>
                <a:spcPts val="100"/>
              </a:spcBef>
              <a:buFont typeface="Arial"/>
              <a:buChar char="•"/>
              <a:tabLst>
                <a:tab pos="342900" algn="l"/>
              </a:tabLst>
            </a:pPr>
            <a:r>
              <a:rPr sz="2000" b="1" spc="-10" dirty="0">
                <a:latin typeface="Calibri"/>
                <a:cs typeface="Calibri"/>
              </a:rPr>
              <a:t>ESONERO </a:t>
            </a:r>
            <a:r>
              <a:rPr sz="2000" b="1" spc="-25" dirty="0">
                <a:latin typeface="Calibri"/>
                <a:cs typeface="Calibri"/>
              </a:rPr>
              <a:t>DA </a:t>
            </a:r>
            <a:r>
              <a:rPr sz="2000" b="1" spc="-20" dirty="0">
                <a:latin typeface="Calibri"/>
                <a:cs typeface="Calibri"/>
              </a:rPr>
              <a:t>RESPONSABILITÀ </a:t>
            </a:r>
            <a:r>
              <a:rPr sz="2000" b="1" spc="-10" dirty="0">
                <a:latin typeface="Calibri"/>
                <a:cs typeface="Calibri"/>
              </a:rPr>
              <a:t>SOLIDALE </a:t>
            </a:r>
            <a:r>
              <a:rPr sz="2000" b="1" spc="-5" dirty="0">
                <a:latin typeface="Calibri"/>
                <a:cs typeface="Calibri"/>
              </a:rPr>
              <a:t>PER </a:t>
            </a:r>
            <a:r>
              <a:rPr sz="2000" b="1" dirty="0">
                <a:latin typeface="Calibri"/>
                <a:cs typeface="Calibri"/>
              </a:rPr>
              <a:t>I  </a:t>
            </a:r>
            <a:r>
              <a:rPr sz="2000" b="1" spc="-10" dirty="0">
                <a:latin typeface="Calibri"/>
                <a:cs typeface="Calibri"/>
              </a:rPr>
              <a:t>PREGIUDIZI POSTI </a:t>
            </a:r>
            <a:r>
              <a:rPr sz="2000" b="1" dirty="0">
                <a:latin typeface="Calibri"/>
                <a:cs typeface="Calibri"/>
              </a:rPr>
              <a:t>IN </a:t>
            </a:r>
            <a:r>
              <a:rPr sz="2000" b="1" spc="-10" dirty="0">
                <a:latin typeface="Calibri"/>
                <a:cs typeface="Calibri"/>
              </a:rPr>
              <a:t>ESSERE </a:t>
            </a:r>
            <a:r>
              <a:rPr sz="2000" b="1" spc="-20" dirty="0">
                <a:latin typeface="Calibri"/>
                <a:cs typeface="Calibri"/>
              </a:rPr>
              <a:t>DAGLI  AMMINISTRATORI </a:t>
            </a:r>
            <a:r>
              <a:rPr sz="2000" b="1" spc="-15" dirty="0">
                <a:latin typeface="Calibri"/>
                <a:cs typeface="Calibri"/>
              </a:rPr>
              <a:t>SUCCESSIVAMENTE</a:t>
            </a:r>
            <a:r>
              <a:rPr sz="2000" b="1" spc="80" dirty="0">
                <a:latin typeface="Calibri"/>
                <a:cs typeface="Calibri"/>
              </a:rPr>
              <a:t> </a:t>
            </a:r>
            <a:r>
              <a:rPr sz="2000" b="1" dirty="0">
                <a:latin typeface="Calibri"/>
                <a:cs typeface="Calibri"/>
              </a:rPr>
              <a:t>ALLA</a:t>
            </a:r>
            <a:endParaRPr sz="2000">
              <a:latin typeface="Calibri"/>
              <a:cs typeface="Calibri"/>
            </a:endParaRPr>
          </a:p>
        </p:txBody>
      </p:sp>
      <p:sp>
        <p:nvSpPr>
          <p:cNvPr id="10" name="object 10"/>
          <p:cNvSpPr txBox="1"/>
          <p:nvPr/>
        </p:nvSpPr>
        <p:spPr>
          <a:xfrm>
            <a:off x="4166696" y="3756660"/>
            <a:ext cx="5739130" cy="1244600"/>
          </a:xfrm>
          <a:prstGeom prst="rect">
            <a:avLst/>
          </a:prstGeom>
        </p:spPr>
        <p:txBody>
          <a:bodyPr vert="horz" wrap="square" lIns="0" tIns="12700" rIns="0" bIns="0" rtlCol="0">
            <a:spAutoFit/>
          </a:bodyPr>
          <a:lstStyle/>
          <a:p>
            <a:pPr marL="342900">
              <a:spcBef>
                <a:spcPts val="100"/>
              </a:spcBef>
            </a:pPr>
            <a:r>
              <a:rPr sz="2000" b="1" spc="-10" dirty="0">
                <a:latin typeface="Calibri"/>
                <a:cs typeface="Calibri"/>
              </a:rPr>
              <a:t>SEGNALAZIONE </a:t>
            </a:r>
            <a:r>
              <a:rPr sz="2000" b="1" spc="-30" dirty="0">
                <a:latin typeface="Calibri"/>
                <a:cs typeface="Calibri"/>
              </a:rPr>
              <a:t>ALL’OCRI </a:t>
            </a:r>
            <a:r>
              <a:rPr sz="2000" b="1" spc="-10" dirty="0">
                <a:latin typeface="Calibri"/>
                <a:cs typeface="Calibri"/>
              </a:rPr>
              <a:t>(SOLO </a:t>
            </a:r>
            <a:r>
              <a:rPr sz="2000" b="1" dirty="0">
                <a:latin typeface="Calibri"/>
                <a:cs typeface="Calibri"/>
              </a:rPr>
              <a:t>SE</a:t>
            </a:r>
            <a:r>
              <a:rPr sz="2000" b="1" spc="30" dirty="0">
                <a:latin typeface="Calibri"/>
                <a:cs typeface="Calibri"/>
              </a:rPr>
              <a:t> </a:t>
            </a:r>
            <a:r>
              <a:rPr sz="2000" b="1" spc="-15" dirty="0">
                <a:latin typeface="Calibri"/>
                <a:cs typeface="Calibri"/>
              </a:rPr>
              <a:t>TEMPESTIVA);</a:t>
            </a:r>
            <a:endParaRPr sz="2000">
              <a:latin typeface="Calibri"/>
              <a:cs typeface="Calibri"/>
            </a:endParaRPr>
          </a:p>
          <a:p>
            <a:pPr>
              <a:spcBef>
                <a:spcPts val="40"/>
              </a:spcBef>
            </a:pPr>
            <a:endParaRPr sz="2050">
              <a:latin typeface="Times New Roman"/>
              <a:cs typeface="Times New Roman"/>
            </a:endParaRPr>
          </a:p>
          <a:p>
            <a:pPr marL="342265" marR="5080" indent="-342265">
              <a:buFont typeface="Arial"/>
              <a:buChar char="•"/>
              <a:tabLst>
                <a:tab pos="342265" algn="l"/>
                <a:tab pos="342900" algn="l"/>
                <a:tab pos="793750" algn="l"/>
                <a:tab pos="2618740" algn="l"/>
                <a:tab pos="3312160" algn="l"/>
                <a:tab pos="3625215" algn="l"/>
                <a:tab pos="4587240" algn="l"/>
                <a:tab pos="5497195" algn="l"/>
              </a:tabLst>
            </a:pPr>
            <a:r>
              <a:rPr sz="2000" b="1" dirty="0">
                <a:latin typeface="Calibri"/>
                <a:cs typeface="Calibri"/>
              </a:rPr>
              <a:t>LA	S</a:t>
            </a:r>
            <a:r>
              <a:rPr sz="2000" b="1" spc="-30" dirty="0">
                <a:latin typeface="Calibri"/>
                <a:cs typeface="Calibri"/>
              </a:rPr>
              <a:t>E</a:t>
            </a:r>
            <a:r>
              <a:rPr sz="2000" b="1" spc="-5" dirty="0">
                <a:latin typeface="Calibri"/>
                <a:cs typeface="Calibri"/>
              </a:rPr>
              <a:t>G</a:t>
            </a:r>
            <a:r>
              <a:rPr sz="2000" b="1" spc="-10" dirty="0">
                <a:latin typeface="Calibri"/>
                <a:cs typeface="Calibri"/>
              </a:rPr>
              <a:t>N</a:t>
            </a:r>
            <a:r>
              <a:rPr sz="2000" b="1" dirty="0">
                <a:latin typeface="Calibri"/>
                <a:cs typeface="Calibri"/>
              </a:rPr>
              <a:t>ALA</a:t>
            </a:r>
            <a:r>
              <a:rPr sz="2000" b="1" spc="-10" dirty="0">
                <a:latin typeface="Calibri"/>
                <a:cs typeface="Calibri"/>
              </a:rPr>
              <a:t>Z</a:t>
            </a:r>
            <a:r>
              <a:rPr sz="2000" b="1" dirty="0">
                <a:latin typeface="Calibri"/>
                <a:cs typeface="Calibri"/>
              </a:rPr>
              <a:t>I</a:t>
            </a:r>
            <a:r>
              <a:rPr sz="2000" b="1" spc="-5" dirty="0">
                <a:latin typeface="Calibri"/>
                <a:cs typeface="Calibri"/>
              </a:rPr>
              <a:t>O</a:t>
            </a:r>
            <a:r>
              <a:rPr sz="2000" b="1" spc="-10" dirty="0">
                <a:latin typeface="Calibri"/>
                <a:cs typeface="Calibri"/>
              </a:rPr>
              <a:t>N</a:t>
            </a:r>
            <a:r>
              <a:rPr sz="2000" b="1" dirty="0">
                <a:latin typeface="Calibri"/>
                <a:cs typeface="Calibri"/>
              </a:rPr>
              <a:t>E	</a:t>
            </a:r>
            <a:r>
              <a:rPr sz="2000" b="1" spc="-5" dirty="0">
                <a:latin typeface="Calibri"/>
                <a:cs typeface="Calibri"/>
              </a:rPr>
              <a:t>NO</a:t>
            </a:r>
            <a:r>
              <a:rPr sz="2000" b="1" dirty="0">
                <a:latin typeface="Calibri"/>
                <a:cs typeface="Calibri"/>
              </a:rPr>
              <a:t>N	È	GI</a:t>
            </a:r>
            <a:r>
              <a:rPr sz="2000" b="1" spc="-10" dirty="0">
                <a:latin typeface="Calibri"/>
                <a:cs typeface="Calibri"/>
              </a:rPr>
              <a:t>U</a:t>
            </a:r>
            <a:r>
              <a:rPr sz="2000" b="1" spc="-15" dirty="0">
                <a:latin typeface="Calibri"/>
                <a:cs typeface="Calibri"/>
              </a:rPr>
              <a:t>S</a:t>
            </a:r>
            <a:r>
              <a:rPr sz="2000" b="1" spc="-160" dirty="0">
                <a:latin typeface="Calibri"/>
                <a:cs typeface="Calibri"/>
              </a:rPr>
              <a:t>T</a:t>
            </a:r>
            <a:r>
              <a:rPr sz="2000" b="1" dirty="0">
                <a:latin typeface="Calibri"/>
                <a:cs typeface="Calibri"/>
              </a:rPr>
              <a:t>A	C</a:t>
            </a:r>
            <a:r>
              <a:rPr sz="2000" b="1" spc="-35" dirty="0">
                <a:latin typeface="Calibri"/>
                <a:cs typeface="Calibri"/>
              </a:rPr>
              <a:t>A</a:t>
            </a:r>
            <a:r>
              <a:rPr sz="2000" b="1" spc="-10" dirty="0">
                <a:latin typeface="Calibri"/>
                <a:cs typeface="Calibri"/>
              </a:rPr>
              <a:t>U</a:t>
            </a:r>
            <a:r>
              <a:rPr sz="2000" b="1" spc="-25" dirty="0">
                <a:latin typeface="Calibri"/>
                <a:cs typeface="Calibri"/>
              </a:rPr>
              <a:t>S</a:t>
            </a:r>
            <a:r>
              <a:rPr sz="2000" b="1" dirty="0">
                <a:latin typeface="Calibri"/>
                <a:cs typeface="Calibri"/>
              </a:rPr>
              <a:t>A	DI  </a:t>
            </a:r>
            <a:r>
              <a:rPr sz="2000" b="1" spc="-10" dirty="0">
                <a:latin typeface="Calibri"/>
                <a:cs typeface="Calibri"/>
              </a:rPr>
              <a:t>REVOCA.</a:t>
            </a:r>
            <a:endParaRPr sz="2000">
              <a:latin typeface="Calibri"/>
              <a:cs typeface="Calibri"/>
            </a:endParaRPr>
          </a:p>
        </p:txBody>
      </p:sp>
      <p:sp>
        <p:nvSpPr>
          <p:cNvPr id="12" name="object 12"/>
          <p:cNvSpPr/>
          <p:nvPr/>
        </p:nvSpPr>
        <p:spPr>
          <a:xfrm>
            <a:off x="1524001" y="3541776"/>
            <a:ext cx="2514599" cy="316992"/>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1771794" y="3105150"/>
            <a:ext cx="2303780" cy="647700"/>
          </a:xfrm>
          <a:custGeom>
            <a:avLst/>
            <a:gdLst/>
            <a:ahLst/>
            <a:cxnLst/>
            <a:rect l="l" t="t" r="r" b="b"/>
            <a:pathLst>
              <a:path w="2303780" h="647700">
                <a:moveTo>
                  <a:pt x="20240" y="161925"/>
                </a:moveTo>
                <a:lnTo>
                  <a:pt x="0" y="161925"/>
                </a:lnTo>
                <a:lnTo>
                  <a:pt x="0" y="485773"/>
                </a:lnTo>
                <a:lnTo>
                  <a:pt x="20240" y="485773"/>
                </a:lnTo>
                <a:lnTo>
                  <a:pt x="20240" y="161925"/>
                </a:lnTo>
                <a:close/>
              </a:path>
              <a:path w="2303780" h="647700">
                <a:moveTo>
                  <a:pt x="80961" y="161925"/>
                </a:moveTo>
                <a:lnTo>
                  <a:pt x="40481" y="161925"/>
                </a:lnTo>
                <a:lnTo>
                  <a:pt x="40481" y="485773"/>
                </a:lnTo>
                <a:lnTo>
                  <a:pt x="80961" y="485773"/>
                </a:lnTo>
                <a:lnTo>
                  <a:pt x="80961" y="161925"/>
                </a:lnTo>
                <a:close/>
              </a:path>
              <a:path w="2303780" h="647700">
                <a:moveTo>
                  <a:pt x="1979614" y="0"/>
                </a:moveTo>
                <a:lnTo>
                  <a:pt x="1979614" y="161925"/>
                </a:lnTo>
                <a:lnTo>
                  <a:pt x="101202" y="161925"/>
                </a:lnTo>
                <a:lnTo>
                  <a:pt x="101202" y="485773"/>
                </a:lnTo>
                <a:lnTo>
                  <a:pt x="1979614" y="485773"/>
                </a:lnTo>
                <a:lnTo>
                  <a:pt x="1979614" y="647700"/>
                </a:lnTo>
                <a:lnTo>
                  <a:pt x="2303461" y="323851"/>
                </a:lnTo>
                <a:lnTo>
                  <a:pt x="1979614" y="0"/>
                </a:lnTo>
                <a:close/>
              </a:path>
            </a:pathLst>
          </a:custGeom>
          <a:solidFill>
            <a:srgbClr val="000000"/>
          </a:solidFill>
        </p:spPr>
        <p:txBody>
          <a:bodyPr wrap="square" lIns="0" tIns="0" rIns="0" bIns="0" rtlCol="0"/>
          <a:lstStyle/>
          <a:p>
            <a:endParaRPr/>
          </a:p>
        </p:txBody>
      </p:sp>
      <p:sp>
        <p:nvSpPr>
          <p:cNvPr id="14" name="object 14"/>
          <p:cNvSpPr/>
          <p:nvPr/>
        </p:nvSpPr>
        <p:spPr>
          <a:xfrm>
            <a:off x="1781914" y="3254375"/>
            <a:ext cx="0" cy="349250"/>
          </a:xfrm>
          <a:custGeom>
            <a:avLst/>
            <a:gdLst/>
            <a:ahLst/>
            <a:cxnLst/>
            <a:rect l="l" t="t" r="r" b="b"/>
            <a:pathLst>
              <a:path h="349250">
                <a:moveTo>
                  <a:pt x="0" y="0"/>
                </a:moveTo>
                <a:lnTo>
                  <a:pt x="0" y="349248"/>
                </a:lnTo>
              </a:path>
            </a:pathLst>
          </a:custGeom>
          <a:ln w="45640">
            <a:solidFill>
              <a:srgbClr val="BBE0E3"/>
            </a:solidFill>
          </a:ln>
        </p:spPr>
        <p:txBody>
          <a:bodyPr wrap="square" lIns="0" tIns="0" rIns="0" bIns="0" rtlCol="0"/>
          <a:lstStyle/>
          <a:p>
            <a:endParaRPr/>
          </a:p>
        </p:txBody>
      </p:sp>
      <p:sp>
        <p:nvSpPr>
          <p:cNvPr id="15" name="object 15"/>
          <p:cNvSpPr/>
          <p:nvPr/>
        </p:nvSpPr>
        <p:spPr>
          <a:xfrm>
            <a:off x="1812275" y="3267075"/>
            <a:ext cx="40640" cy="323850"/>
          </a:xfrm>
          <a:custGeom>
            <a:avLst/>
            <a:gdLst/>
            <a:ahLst/>
            <a:cxnLst/>
            <a:rect l="l" t="t" r="r" b="b"/>
            <a:pathLst>
              <a:path w="40639" h="323850">
                <a:moveTo>
                  <a:pt x="0" y="0"/>
                </a:moveTo>
                <a:lnTo>
                  <a:pt x="40479" y="0"/>
                </a:lnTo>
                <a:lnTo>
                  <a:pt x="40479" y="323848"/>
                </a:lnTo>
                <a:lnTo>
                  <a:pt x="0" y="323848"/>
                </a:lnTo>
                <a:lnTo>
                  <a:pt x="0" y="0"/>
                </a:lnTo>
                <a:close/>
              </a:path>
            </a:pathLst>
          </a:custGeom>
          <a:ln w="25400">
            <a:solidFill>
              <a:srgbClr val="BBE0E3"/>
            </a:solidFill>
          </a:ln>
        </p:spPr>
        <p:txBody>
          <a:bodyPr wrap="square" lIns="0" tIns="0" rIns="0" bIns="0" rtlCol="0"/>
          <a:lstStyle/>
          <a:p>
            <a:endParaRPr/>
          </a:p>
        </p:txBody>
      </p:sp>
      <p:sp>
        <p:nvSpPr>
          <p:cNvPr id="16" name="object 16"/>
          <p:cNvSpPr/>
          <p:nvPr/>
        </p:nvSpPr>
        <p:spPr>
          <a:xfrm>
            <a:off x="1872997" y="3105150"/>
            <a:ext cx="2202815" cy="647700"/>
          </a:xfrm>
          <a:custGeom>
            <a:avLst/>
            <a:gdLst/>
            <a:ahLst/>
            <a:cxnLst/>
            <a:rect l="l" t="t" r="r" b="b"/>
            <a:pathLst>
              <a:path w="2202815" h="647700">
                <a:moveTo>
                  <a:pt x="0" y="161925"/>
                </a:moveTo>
                <a:lnTo>
                  <a:pt x="1878411" y="161925"/>
                </a:lnTo>
                <a:lnTo>
                  <a:pt x="1878411" y="0"/>
                </a:lnTo>
                <a:lnTo>
                  <a:pt x="2202259" y="323851"/>
                </a:lnTo>
                <a:lnTo>
                  <a:pt x="1878411" y="647700"/>
                </a:lnTo>
                <a:lnTo>
                  <a:pt x="1878411" y="485774"/>
                </a:lnTo>
                <a:lnTo>
                  <a:pt x="0" y="485774"/>
                </a:lnTo>
                <a:lnTo>
                  <a:pt x="0" y="161925"/>
                </a:lnTo>
                <a:close/>
              </a:path>
            </a:pathLst>
          </a:custGeom>
          <a:ln w="25400">
            <a:solidFill>
              <a:srgbClr val="BBE0E3"/>
            </a:solidFill>
          </a:ln>
        </p:spPr>
        <p:txBody>
          <a:bodyPr wrap="square" lIns="0" tIns="0" rIns="0" bIns="0" rtlCol="0"/>
          <a:lstStyle/>
          <a:p>
            <a:endParaRPr/>
          </a:p>
        </p:txBody>
      </p:sp>
      <p:sp>
        <p:nvSpPr>
          <p:cNvPr id="17" name="object 17"/>
          <p:cNvSpPr txBox="1"/>
          <p:nvPr/>
        </p:nvSpPr>
        <p:spPr>
          <a:xfrm>
            <a:off x="2285246" y="3266947"/>
            <a:ext cx="1216660" cy="299720"/>
          </a:xfrm>
          <a:prstGeom prst="rect">
            <a:avLst/>
          </a:prstGeom>
        </p:spPr>
        <p:txBody>
          <a:bodyPr vert="horz" wrap="square" lIns="0" tIns="12700" rIns="0" bIns="0" rtlCol="0">
            <a:spAutoFit/>
          </a:bodyPr>
          <a:lstStyle/>
          <a:p>
            <a:pPr marL="12700">
              <a:spcBef>
                <a:spcPts val="100"/>
              </a:spcBef>
            </a:pPr>
            <a:r>
              <a:rPr b="1" spc="-5" dirty="0">
                <a:solidFill>
                  <a:srgbClr val="FFFFFF"/>
                </a:solidFill>
                <a:latin typeface="Calibri"/>
                <a:cs typeface="Calibri"/>
              </a:rPr>
              <a:t>S</a:t>
            </a:r>
            <a:r>
              <a:rPr b="1" spc="-30" dirty="0">
                <a:solidFill>
                  <a:srgbClr val="FFFFFF"/>
                </a:solidFill>
                <a:latin typeface="Calibri"/>
                <a:cs typeface="Calibri"/>
              </a:rPr>
              <a:t>E</a:t>
            </a:r>
            <a:r>
              <a:rPr b="1" dirty="0">
                <a:solidFill>
                  <a:srgbClr val="FFFFFF"/>
                </a:solidFill>
                <a:latin typeface="Calibri"/>
                <a:cs typeface="Calibri"/>
              </a:rPr>
              <a:t>GN</a:t>
            </a:r>
            <a:r>
              <a:rPr b="1" spc="-5" dirty="0">
                <a:solidFill>
                  <a:srgbClr val="FFFFFF"/>
                </a:solidFill>
                <a:latin typeface="Calibri"/>
                <a:cs typeface="Calibri"/>
              </a:rPr>
              <a:t>A</a:t>
            </a:r>
            <a:r>
              <a:rPr b="1" dirty="0">
                <a:solidFill>
                  <a:srgbClr val="FFFFFF"/>
                </a:solidFill>
                <a:latin typeface="Calibri"/>
                <a:cs typeface="Calibri"/>
              </a:rPr>
              <a:t>L</a:t>
            </a:r>
            <a:r>
              <a:rPr b="1" spc="-5" dirty="0">
                <a:solidFill>
                  <a:srgbClr val="FFFFFF"/>
                </a:solidFill>
                <a:latin typeface="Calibri"/>
                <a:cs typeface="Calibri"/>
              </a:rPr>
              <a:t>A</a:t>
            </a:r>
            <a:r>
              <a:rPr b="1" dirty="0">
                <a:solidFill>
                  <a:srgbClr val="FFFFFF"/>
                </a:solidFill>
                <a:latin typeface="Calibri"/>
                <a:cs typeface="Calibri"/>
              </a:rPr>
              <a:t>NO</a:t>
            </a:r>
            <a:endParaRPr>
              <a:latin typeface="Calibri"/>
              <a:cs typeface="Calibri"/>
            </a:endParaRPr>
          </a:p>
        </p:txBody>
      </p:sp>
      <p:sp>
        <p:nvSpPr>
          <p:cNvPr id="18" name="object 18"/>
          <p:cNvSpPr/>
          <p:nvPr/>
        </p:nvSpPr>
        <p:spPr>
          <a:xfrm>
            <a:off x="1584960" y="5370576"/>
            <a:ext cx="1118616" cy="597408"/>
          </a:xfrm>
          <a:prstGeom prst="rect">
            <a:avLst/>
          </a:prstGeom>
          <a:blipFill>
            <a:blip r:embed="rId5" cstate="print"/>
            <a:stretch>
              <a:fillRect/>
            </a:stretch>
          </a:blipFill>
        </p:spPr>
        <p:txBody>
          <a:bodyPr wrap="square" lIns="0" tIns="0" rIns="0" bIns="0" rtlCol="0"/>
          <a:lstStyle/>
          <a:p>
            <a:endParaRPr/>
          </a:p>
        </p:txBody>
      </p:sp>
      <p:sp>
        <p:nvSpPr>
          <p:cNvPr id="19" name="object 19"/>
          <p:cNvSpPr txBox="1"/>
          <p:nvPr/>
        </p:nvSpPr>
        <p:spPr>
          <a:xfrm>
            <a:off x="2021463" y="5467603"/>
            <a:ext cx="426720" cy="299720"/>
          </a:xfrm>
          <a:prstGeom prst="rect">
            <a:avLst/>
          </a:prstGeom>
        </p:spPr>
        <p:txBody>
          <a:bodyPr vert="horz" wrap="square" lIns="0" tIns="12700" rIns="0" bIns="0" rtlCol="0">
            <a:spAutoFit/>
          </a:bodyPr>
          <a:lstStyle/>
          <a:p>
            <a:pPr marL="12700">
              <a:spcBef>
                <a:spcPts val="100"/>
              </a:spcBef>
            </a:pPr>
            <a:r>
              <a:rPr b="1" dirty="0">
                <a:solidFill>
                  <a:srgbClr val="FF0000"/>
                </a:solidFill>
                <a:latin typeface="Calibri"/>
                <a:cs typeface="Calibri"/>
              </a:rPr>
              <a:t>N</a:t>
            </a:r>
            <a:r>
              <a:rPr b="1" spc="-10" dirty="0">
                <a:solidFill>
                  <a:srgbClr val="FF0000"/>
                </a:solidFill>
                <a:latin typeface="Calibri"/>
                <a:cs typeface="Calibri"/>
              </a:rPr>
              <a:t>.</a:t>
            </a:r>
            <a:r>
              <a:rPr b="1" dirty="0">
                <a:solidFill>
                  <a:srgbClr val="FF0000"/>
                </a:solidFill>
                <a:latin typeface="Calibri"/>
                <a:cs typeface="Calibri"/>
              </a:rPr>
              <a:t>B.</a:t>
            </a:r>
            <a:endParaRPr>
              <a:latin typeface="Calibri"/>
              <a:cs typeface="Calibri"/>
            </a:endParaRPr>
          </a:p>
        </p:txBody>
      </p:sp>
      <p:sp>
        <p:nvSpPr>
          <p:cNvPr id="20" name="object 20"/>
          <p:cNvSpPr/>
          <p:nvPr/>
        </p:nvSpPr>
        <p:spPr>
          <a:xfrm>
            <a:off x="2755391" y="5300471"/>
            <a:ext cx="7748016" cy="737616"/>
          </a:xfrm>
          <a:prstGeom prst="rect">
            <a:avLst/>
          </a:prstGeom>
          <a:blipFill>
            <a:blip r:embed="rId6" cstate="print"/>
            <a:stretch>
              <a:fillRect/>
            </a:stretch>
          </a:blipFill>
        </p:spPr>
        <p:txBody>
          <a:bodyPr wrap="square" lIns="0" tIns="0" rIns="0" bIns="0" rtlCol="0"/>
          <a:lstStyle/>
          <a:p>
            <a:endParaRPr/>
          </a:p>
        </p:txBody>
      </p:sp>
      <p:sp>
        <p:nvSpPr>
          <p:cNvPr id="21" name="object 21"/>
          <p:cNvSpPr txBox="1"/>
          <p:nvPr/>
        </p:nvSpPr>
        <p:spPr>
          <a:xfrm>
            <a:off x="3153585" y="5330445"/>
            <a:ext cx="7187565" cy="568325"/>
          </a:xfrm>
          <a:prstGeom prst="rect">
            <a:avLst/>
          </a:prstGeom>
        </p:spPr>
        <p:txBody>
          <a:bodyPr vert="horz" wrap="square" lIns="0" tIns="26670" rIns="0" bIns="0" rtlCol="0">
            <a:spAutoFit/>
          </a:bodyPr>
          <a:lstStyle/>
          <a:p>
            <a:pPr marL="12700" marR="5080">
              <a:lnSpc>
                <a:spcPts val="2110"/>
              </a:lnSpc>
              <a:spcBef>
                <a:spcPts val="210"/>
              </a:spcBef>
            </a:pPr>
            <a:r>
              <a:rPr b="1" spc="-5" dirty="0">
                <a:latin typeface="Calibri"/>
                <a:cs typeface="Calibri"/>
              </a:rPr>
              <a:t>MANCA </a:t>
            </a:r>
            <a:r>
              <a:rPr b="1" spc="-10" dirty="0">
                <a:latin typeface="Calibri"/>
                <a:cs typeface="Calibri"/>
              </a:rPr>
              <a:t>RACCORDO CON ART </a:t>
            </a:r>
            <a:r>
              <a:rPr b="1" dirty="0">
                <a:latin typeface="Calibri"/>
                <a:cs typeface="Calibri"/>
              </a:rPr>
              <a:t>2409 </a:t>
            </a:r>
            <a:r>
              <a:rPr b="1" spc="-15" dirty="0">
                <a:latin typeface="Calibri"/>
                <a:cs typeface="Calibri"/>
              </a:rPr>
              <a:t>C.C. </a:t>
            </a:r>
            <a:r>
              <a:rPr sz="1750" spc="45" dirty="0">
                <a:latin typeface="Wingdings"/>
                <a:cs typeface="Wingdings"/>
              </a:rPr>
              <a:t></a:t>
            </a:r>
            <a:r>
              <a:rPr sz="1750" spc="45" dirty="0">
                <a:latin typeface="Times New Roman"/>
                <a:cs typeface="Times New Roman"/>
              </a:rPr>
              <a:t> </a:t>
            </a:r>
            <a:r>
              <a:rPr b="1" dirty="0">
                <a:latin typeface="Calibri"/>
                <a:cs typeface="Calibri"/>
              </a:rPr>
              <a:t>GLI </a:t>
            </a:r>
            <a:r>
              <a:rPr b="1" spc="-5" dirty="0">
                <a:latin typeface="Calibri"/>
                <a:cs typeface="Calibri"/>
              </a:rPr>
              <a:t>ORGANI </a:t>
            </a:r>
            <a:r>
              <a:rPr b="1" spc="-10" dirty="0">
                <a:latin typeface="Calibri"/>
                <a:cs typeface="Calibri"/>
              </a:rPr>
              <a:t>SCEGLIEREBBERO  </a:t>
            </a:r>
            <a:r>
              <a:rPr b="1" spc="-5" dirty="0">
                <a:latin typeface="Calibri"/>
                <a:cs typeface="Calibri"/>
              </a:rPr>
              <a:t>SEGNALAZIONE </a:t>
            </a:r>
            <a:r>
              <a:rPr b="1" spc="-30" dirty="0">
                <a:latin typeface="Calibri"/>
                <a:cs typeface="Calibri"/>
              </a:rPr>
              <a:t>ALL’OCRI </a:t>
            </a:r>
            <a:r>
              <a:rPr b="1" dirty="0">
                <a:latin typeface="Calibri"/>
                <a:cs typeface="Calibri"/>
              </a:rPr>
              <a:t>E </a:t>
            </a:r>
            <a:r>
              <a:rPr b="1" spc="-5" dirty="0">
                <a:latin typeface="Calibri"/>
                <a:cs typeface="Calibri"/>
              </a:rPr>
              <a:t>NON DENUNCIA AL</a:t>
            </a:r>
            <a:r>
              <a:rPr b="1" spc="50" dirty="0">
                <a:latin typeface="Calibri"/>
                <a:cs typeface="Calibri"/>
              </a:rPr>
              <a:t> </a:t>
            </a:r>
            <a:r>
              <a:rPr b="1" spc="-5" dirty="0">
                <a:latin typeface="Calibri"/>
                <a:cs typeface="Calibri"/>
              </a:rPr>
              <a:t>TRIBUNALE?</a:t>
            </a:r>
            <a:endParaRPr>
              <a:latin typeface="Calibri"/>
              <a:cs typeface="Calibri"/>
            </a:endParaRPr>
          </a:p>
        </p:txBody>
      </p:sp>
      <p:sp>
        <p:nvSpPr>
          <p:cNvPr id="22" name="object 18"/>
          <p:cNvSpPr txBox="1">
            <a:spLocks/>
          </p:cNvSpPr>
          <p:nvPr/>
        </p:nvSpPr>
        <p:spPr>
          <a:xfrm>
            <a:off x="1524001" y="0"/>
            <a:ext cx="3962400" cy="751488"/>
          </a:xfrm>
          <a:prstGeom prst="rect">
            <a:avLst/>
          </a:prstGeom>
        </p:spPr>
        <p:txBody>
          <a:bodyPr vert="horz" wrap="square" lIns="0" tIns="12700" rIns="0" bIns="0" rtlCol="0">
            <a:spAutoFit/>
          </a:bodyPr>
          <a:lstStyle/>
          <a:p>
            <a:pPr marL="12700" algn="ctr" eaLnBrk="0" fontAlgn="base" hangingPunct="0">
              <a:spcBef>
                <a:spcPts val="100"/>
              </a:spcBef>
              <a:spcAft>
                <a:spcPct val="0"/>
              </a:spcAft>
              <a:defRPr/>
            </a:pPr>
            <a:r>
              <a:rPr lang="it-IT" sz="2400" spc="-5">
                <a:solidFill>
                  <a:srgbClr val="FFFF00"/>
                </a:solidFill>
                <a:latin typeface="+mj-lt"/>
                <a:ea typeface="+mj-ea"/>
                <a:cs typeface="+mj-cs"/>
              </a:rPr>
              <a:t>La segnalazione </a:t>
            </a:r>
            <a:r>
              <a:rPr lang="it-IT" sz="2400" spc="-15">
                <a:solidFill>
                  <a:srgbClr val="FFFF00"/>
                </a:solidFill>
                <a:latin typeface="+mj-lt"/>
                <a:ea typeface="+mj-ea"/>
                <a:cs typeface="+mj-cs"/>
              </a:rPr>
              <a:t>all’Organismo </a:t>
            </a:r>
            <a:r>
              <a:rPr lang="it-IT" sz="2400" spc="-5">
                <a:solidFill>
                  <a:srgbClr val="FFFF00"/>
                </a:solidFill>
                <a:latin typeface="+mj-lt"/>
                <a:ea typeface="+mj-ea"/>
                <a:cs typeface="+mj-cs"/>
              </a:rPr>
              <a:t>di composizione della</a:t>
            </a:r>
            <a:r>
              <a:rPr lang="it-IT" sz="2400" spc="-25">
                <a:solidFill>
                  <a:srgbClr val="FFFF00"/>
                </a:solidFill>
                <a:latin typeface="+mj-lt"/>
                <a:ea typeface="+mj-ea"/>
                <a:cs typeface="+mj-cs"/>
              </a:rPr>
              <a:t> </a:t>
            </a:r>
            <a:r>
              <a:rPr lang="it-IT" sz="2400" spc="-5">
                <a:solidFill>
                  <a:srgbClr val="FFFF00"/>
                </a:solidFill>
                <a:latin typeface="+mj-lt"/>
                <a:ea typeface="+mj-ea"/>
                <a:cs typeface="+mj-cs"/>
              </a:rPr>
              <a:t>crisi</a:t>
            </a:r>
            <a:endParaRPr lang="it-IT" sz="2400" dirty="0">
              <a:solidFill>
                <a:srgbClr val="FFFF00"/>
              </a:solidFill>
              <a:latin typeface="+mj-lt"/>
              <a:ea typeface="+mj-ea"/>
              <a:cs typeface="+mj-cs"/>
            </a:endParaRPr>
          </a:p>
        </p:txBody>
      </p:sp>
    </p:spTree>
    <p:extLst>
      <p:ext uri="{BB962C8B-B14F-4D97-AF65-F5344CB8AC3E}">
        <p14:creationId xmlns:p14="http://schemas.microsoft.com/office/powerpoint/2010/main" val="12715033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16608" y="2478024"/>
            <a:ext cx="8052816" cy="39319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279650" y="1773237"/>
            <a:ext cx="7632700" cy="1008380"/>
          </a:xfrm>
          <a:custGeom>
            <a:avLst/>
            <a:gdLst/>
            <a:ahLst/>
            <a:cxnLst/>
            <a:rect l="l" t="t" r="r" b="b"/>
            <a:pathLst>
              <a:path w="7632700" h="1008380">
                <a:moveTo>
                  <a:pt x="4068368" y="756051"/>
                </a:moveTo>
                <a:lnTo>
                  <a:pt x="3564338" y="756051"/>
                </a:lnTo>
                <a:lnTo>
                  <a:pt x="3816350" y="1008063"/>
                </a:lnTo>
                <a:lnTo>
                  <a:pt x="4068368" y="756051"/>
                </a:lnTo>
                <a:close/>
              </a:path>
              <a:path w="7632700" h="1008380">
                <a:moveTo>
                  <a:pt x="3942359" y="655008"/>
                </a:moveTo>
                <a:lnTo>
                  <a:pt x="3690340" y="655008"/>
                </a:lnTo>
                <a:lnTo>
                  <a:pt x="3690340" y="756051"/>
                </a:lnTo>
                <a:lnTo>
                  <a:pt x="3942359" y="756051"/>
                </a:lnTo>
                <a:lnTo>
                  <a:pt x="3942359" y="655008"/>
                </a:lnTo>
                <a:close/>
              </a:path>
              <a:path w="7632700" h="1008380">
                <a:moveTo>
                  <a:pt x="7632700" y="0"/>
                </a:moveTo>
                <a:lnTo>
                  <a:pt x="0" y="0"/>
                </a:lnTo>
                <a:lnTo>
                  <a:pt x="0" y="655008"/>
                </a:lnTo>
                <a:lnTo>
                  <a:pt x="7632700" y="655008"/>
                </a:lnTo>
                <a:lnTo>
                  <a:pt x="7632700" y="0"/>
                </a:lnTo>
                <a:close/>
              </a:path>
            </a:pathLst>
          </a:custGeom>
          <a:solidFill>
            <a:srgbClr val="19194D">
              <a:alpha val="41178"/>
            </a:srgbClr>
          </a:solidFill>
        </p:spPr>
        <p:txBody>
          <a:bodyPr wrap="square" lIns="0" tIns="0" rIns="0" bIns="0" rtlCol="0"/>
          <a:lstStyle/>
          <a:p>
            <a:endParaRPr/>
          </a:p>
        </p:txBody>
      </p:sp>
      <p:sp>
        <p:nvSpPr>
          <p:cNvPr id="4" name="object 4"/>
          <p:cNvSpPr/>
          <p:nvPr/>
        </p:nvSpPr>
        <p:spPr>
          <a:xfrm>
            <a:off x="2279650" y="1773237"/>
            <a:ext cx="7632700" cy="1008380"/>
          </a:xfrm>
          <a:custGeom>
            <a:avLst/>
            <a:gdLst/>
            <a:ahLst/>
            <a:cxnLst/>
            <a:rect l="l" t="t" r="r" b="b"/>
            <a:pathLst>
              <a:path w="7632700" h="1008380">
                <a:moveTo>
                  <a:pt x="0" y="0"/>
                </a:moveTo>
                <a:lnTo>
                  <a:pt x="7632700" y="0"/>
                </a:lnTo>
                <a:lnTo>
                  <a:pt x="7632700" y="655008"/>
                </a:lnTo>
                <a:lnTo>
                  <a:pt x="3942360" y="655008"/>
                </a:lnTo>
                <a:lnTo>
                  <a:pt x="3942360" y="756051"/>
                </a:lnTo>
                <a:lnTo>
                  <a:pt x="4068369" y="756051"/>
                </a:lnTo>
                <a:lnTo>
                  <a:pt x="3816350" y="1008063"/>
                </a:lnTo>
                <a:lnTo>
                  <a:pt x="3564339" y="756051"/>
                </a:lnTo>
                <a:lnTo>
                  <a:pt x="3690340" y="756051"/>
                </a:lnTo>
                <a:lnTo>
                  <a:pt x="3690340" y="655008"/>
                </a:lnTo>
                <a:lnTo>
                  <a:pt x="0" y="655008"/>
                </a:lnTo>
                <a:lnTo>
                  <a:pt x="0" y="0"/>
                </a:lnTo>
                <a:close/>
              </a:path>
            </a:pathLst>
          </a:custGeom>
          <a:ln w="25400">
            <a:solidFill>
              <a:srgbClr val="19194D"/>
            </a:solidFill>
          </a:ln>
        </p:spPr>
        <p:txBody>
          <a:bodyPr wrap="square" lIns="0" tIns="0" rIns="0" bIns="0" rtlCol="0"/>
          <a:lstStyle/>
          <a:p>
            <a:endParaRPr/>
          </a:p>
        </p:txBody>
      </p:sp>
      <p:sp>
        <p:nvSpPr>
          <p:cNvPr id="5" name="object 5"/>
          <p:cNvSpPr txBox="1"/>
          <p:nvPr/>
        </p:nvSpPr>
        <p:spPr>
          <a:xfrm>
            <a:off x="2100263" y="984674"/>
            <a:ext cx="7992109" cy="1287145"/>
          </a:xfrm>
          <a:prstGeom prst="rect">
            <a:avLst/>
          </a:prstGeom>
        </p:spPr>
        <p:txBody>
          <a:bodyPr vert="horz" wrap="square" lIns="0" tIns="245745" rIns="0" bIns="0" rtlCol="0">
            <a:spAutoFit/>
          </a:bodyPr>
          <a:lstStyle/>
          <a:p>
            <a:pPr algn="ctr">
              <a:spcBef>
                <a:spcPts val="1935"/>
              </a:spcBef>
            </a:pPr>
            <a:r>
              <a:rPr sz="3200" b="1" spc="-5" dirty="0">
                <a:latin typeface="Calibri"/>
                <a:cs typeface="Calibri"/>
              </a:rPr>
              <a:t>LE CONSEGUENZE PER </a:t>
            </a:r>
            <a:r>
              <a:rPr sz="3200" b="1" dirty="0">
                <a:latin typeface="Calibri"/>
                <a:cs typeface="Calibri"/>
              </a:rPr>
              <a:t>I </a:t>
            </a:r>
            <a:r>
              <a:rPr sz="3200" b="1" spc="-5" dirty="0">
                <a:latin typeface="Calibri"/>
                <a:cs typeface="Calibri"/>
              </a:rPr>
              <a:t>SOGGETTI</a:t>
            </a:r>
            <a:r>
              <a:rPr sz="3200" b="1" spc="20" dirty="0">
                <a:latin typeface="Calibri"/>
                <a:cs typeface="Calibri"/>
              </a:rPr>
              <a:t> </a:t>
            </a:r>
            <a:r>
              <a:rPr sz="3200" b="1" spc="-5" dirty="0">
                <a:latin typeface="Calibri"/>
                <a:cs typeface="Calibri"/>
              </a:rPr>
              <a:t>SEGNALANTI</a:t>
            </a:r>
            <a:endParaRPr sz="3200">
              <a:latin typeface="Calibri"/>
              <a:cs typeface="Calibri"/>
            </a:endParaRPr>
          </a:p>
          <a:p>
            <a:pPr algn="ctr">
              <a:spcBef>
                <a:spcPts val="1375"/>
              </a:spcBef>
            </a:pPr>
            <a:r>
              <a:rPr sz="2400" b="1" spc="-10" dirty="0">
                <a:solidFill>
                  <a:srgbClr val="FFFFFF"/>
                </a:solidFill>
                <a:latin typeface="Calibri"/>
                <a:cs typeface="Calibri"/>
              </a:rPr>
              <a:t>CREDITORI </a:t>
            </a:r>
            <a:r>
              <a:rPr sz="2400" b="1" spc="-5" dirty="0">
                <a:solidFill>
                  <a:srgbClr val="FFFFFF"/>
                </a:solidFill>
                <a:latin typeface="Calibri"/>
                <a:cs typeface="Calibri"/>
              </a:rPr>
              <a:t>PUBBLICI</a:t>
            </a:r>
            <a:r>
              <a:rPr sz="2400" b="1" spc="-15" dirty="0">
                <a:solidFill>
                  <a:srgbClr val="FFFFFF"/>
                </a:solidFill>
                <a:latin typeface="Calibri"/>
                <a:cs typeface="Calibri"/>
              </a:rPr>
              <a:t> </a:t>
            </a:r>
            <a:r>
              <a:rPr sz="2400" b="1" spc="-30" dirty="0">
                <a:solidFill>
                  <a:srgbClr val="FFFFFF"/>
                </a:solidFill>
                <a:latin typeface="Calibri"/>
                <a:cs typeface="Calibri"/>
              </a:rPr>
              <a:t>QUALIFICATI</a:t>
            </a:r>
            <a:endParaRPr sz="2400">
              <a:latin typeface="Calibri"/>
              <a:cs typeface="Calibri"/>
            </a:endParaRPr>
          </a:p>
        </p:txBody>
      </p:sp>
      <p:sp>
        <p:nvSpPr>
          <p:cNvPr id="6" name="object 6"/>
          <p:cNvSpPr/>
          <p:nvPr/>
        </p:nvSpPr>
        <p:spPr>
          <a:xfrm>
            <a:off x="3142488" y="4483609"/>
            <a:ext cx="6928104" cy="691895"/>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4075257" y="2781302"/>
            <a:ext cx="5909945" cy="1944763"/>
          </a:xfrm>
          <a:prstGeom prst="rect">
            <a:avLst/>
          </a:prstGeom>
          <a:solidFill>
            <a:srgbClr val="CCCCCC"/>
          </a:solidFill>
          <a:ln w="25400">
            <a:solidFill>
              <a:srgbClr val="000000"/>
            </a:solidFill>
          </a:ln>
        </p:spPr>
        <p:txBody>
          <a:bodyPr vert="horz" wrap="square" lIns="0" tIns="5715" rIns="0" bIns="0" rtlCol="0">
            <a:spAutoFit/>
          </a:bodyPr>
          <a:lstStyle/>
          <a:p>
            <a:pPr>
              <a:spcBef>
                <a:spcPts val="45"/>
              </a:spcBef>
            </a:pPr>
            <a:endParaRPr sz="2550">
              <a:latin typeface="Times New Roman"/>
              <a:cs typeface="Times New Roman"/>
            </a:endParaRPr>
          </a:p>
          <a:p>
            <a:pPr marL="433705" marR="84455" indent="-342900">
              <a:buFont typeface="Arial"/>
              <a:buChar char="•"/>
              <a:tabLst>
                <a:tab pos="433705" algn="l"/>
                <a:tab pos="434340" algn="l"/>
                <a:tab pos="1044575" algn="l"/>
                <a:tab pos="1364615" algn="l"/>
                <a:tab pos="2121535" algn="l"/>
                <a:tab pos="3619500" algn="l"/>
                <a:tab pos="4208145" algn="l"/>
                <a:tab pos="5163185" algn="l"/>
              </a:tabLst>
            </a:pPr>
            <a:r>
              <a:rPr sz="2000" b="1" dirty="0">
                <a:latin typeface="Calibri"/>
                <a:cs typeface="Calibri"/>
              </a:rPr>
              <a:t>AdE	E	I</a:t>
            </a:r>
            <a:r>
              <a:rPr sz="2000" b="1" spc="-10" dirty="0">
                <a:latin typeface="Calibri"/>
                <a:cs typeface="Calibri"/>
              </a:rPr>
              <a:t>N</a:t>
            </a:r>
            <a:r>
              <a:rPr sz="2000" b="1" spc="-5" dirty="0">
                <a:latin typeface="Calibri"/>
                <a:cs typeface="Calibri"/>
              </a:rPr>
              <a:t>P</a:t>
            </a:r>
            <a:r>
              <a:rPr sz="2000" b="1" spc="5" dirty="0">
                <a:latin typeface="Calibri"/>
                <a:cs typeface="Calibri"/>
              </a:rPr>
              <a:t>S</a:t>
            </a:r>
            <a:r>
              <a:rPr sz="2000" b="1" dirty="0">
                <a:latin typeface="Calibri"/>
                <a:cs typeface="Calibri"/>
              </a:rPr>
              <a:t>:	I</a:t>
            </a:r>
            <a:r>
              <a:rPr sz="2000" b="1" spc="-10" dirty="0">
                <a:latin typeface="Calibri"/>
                <a:cs typeface="Calibri"/>
              </a:rPr>
              <a:t>N</a:t>
            </a:r>
            <a:r>
              <a:rPr sz="2000" b="1" dirty="0">
                <a:latin typeface="Calibri"/>
                <a:cs typeface="Calibri"/>
              </a:rPr>
              <a:t>E</a:t>
            </a:r>
            <a:r>
              <a:rPr sz="2000" b="1" spc="-10" dirty="0">
                <a:latin typeface="Calibri"/>
                <a:cs typeface="Calibri"/>
              </a:rPr>
              <a:t>FF</a:t>
            </a:r>
            <a:r>
              <a:rPr sz="2000" b="1" dirty="0">
                <a:latin typeface="Calibri"/>
                <a:cs typeface="Calibri"/>
              </a:rPr>
              <a:t>IC</a:t>
            </a:r>
            <a:r>
              <a:rPr sz="2000" b="1" spc="-25" dirty="0">
                <a:latin typeface="Calibri"/>
                <a:cs typeface="Calibri"/>
              </a:rPr>
              <a:t>A</a:t>
            </a:r>
            <a:r>
              <a:rPr sz="2000" b="1" dirty="0">
                <a:latin typeface="Calibri"/>
                <a:cs typeface="Calibri"/>
              </a:rPr>
              <a:t>CIA	D</a:t>
            </a:r>
            <a:r>
              <a:rPr sz="2000" b="1" spc="-5" dirty="0">
                <a:latin typeface="Calibri"/>
                <a:cs typeface="Calibri"/>
              </a:rPr>
              <a:t>E</a:t>
            </a:r>
            <a:r>
              <a:rPr sz="2000" b="1" dirty="0">
                <a:latin typeface="Calibri"/>
                <a:cs typeface="Calibri"/>
              </a:rPr>
              <a:t>L	</a:t>
            </a:r>
            <a:r>
              <a:rPr sz="2000" b="1" spc="-5" dirty="0">
                <a:latin typeface="Calibri"/>
                <a:cs typeface="Calibri"/>
              </a:rPr>
              <a:t>T</a:t>
            </a:r>
            <a:r>
              <a:rPr sz="2000" b="1" dirty="0">
                <a:latin typeface="Calibri"/>
                <a:cs typeface="Calibri"/>
              </a:rPr>
              <a:t>I</a:t>
            </a:r>
            <a:r>
              <a:rPr sz="2000" b="1" spc="-60" dirty="0">
                <a:latin typeface="Calibri"/>
                <a:cs typeface="Calibri"/>
              </a:rPr>
              <a:t>T</a:t>
            </a:r>
            <a:r>
              <a:rPr sz="2000" b="1" spc="-5" dirty="0">
                <a:latin typeface="Calibri"/>
                <a:cs typeface="Calibri"/>
              </a:rPr>
              <a:t>O</a:t>
            </a:r>
            <a:r>
              <a:rPr sz="2000" b="1" spc="-35" dirty="0">
                <a:latin typeface="Calibri"/>
                <a:cs typeface="Calibri"/>
              </a:rPr>
              <a:t>L</a:t>
            </a:r>
            <a:r>
              <a:rPr sz="2000" b="1" dirty="0">
                <a:latin typeface="Calibri"/>
                <a:cs typeface="Calibri"/>
              </a:rPr>
              <a:t>O	D</a:t>
            </a:r>
            <a:r>
              <a:rPr sz="2000" b="1" spc="-5" dirty="0">
                <a:latin typeface="Calibri"/>
                <a:cs typeface="Calibri"/>
              </a:rPr>
              <a:t>E</a:t>
            </a:r>
            <a:r>
              <a:rPr sz="2000" b="1" dirty="0">
                <a:latin typeface="Calibri"/>
                <a:cs typeface="Calibri"/>
              </a:rPr>
              <a:t>LLA  </a:t>
            </a:r>
            <a:r>
              <a:rPr sz="2000" b="1" spc="-5" dirty="0">
                <a:latin typeface="Calibri"/>
                <a:cs typeface="Calibri"/>
              </a:rPr>
              <a:t>PRELAZIONE DEI CREDITI</a:t>
            </a:r>
            <a:r>
              <a:rPr sz="2000" b="1" spc="5" dirty="0">
                <a:latin typeface="Calibri"/>
                <a:cs typeface="Calibri"/>
              </a:rPr>
              <a:t> </a:t>
            </a:r>
            <a:r>
              <a:rPr sz="2000" b="1" spc="-55" dirty="0">
                <a:latin typeface="Calibri"/>
                <a:cs typeface="Calibri"/>
              </a:rPr>
              <a:t>VANTATI;</a:t>
            </a:r>
            <a:endParaRPr sz="2000">
              <a:latin typeface="Calibri"/>
              <a:cs typeface="Calibri"/>
            </a:endParaRPr>
          </a:p>
          <a:p>
            <a:pPr>
              <a:spcBef>
                <a:spcPts val="45"/>
              </a:spcBef>
              <a:buFont typeface="Arial"/>
              <a:buChar char="•"/>
            </a:pPr>
            <a:endParaRPr sz="2050">
              <a:latin typeface="Times New Roman"/>
              <a:cs typeface="Times New Roman"/>
            </a:endParaRPr>
          </a:p>
          <a:p>
            <a:pPr marL="433705" marR="84455" indent="-342900">
              <a:buFont typeface="Arial"/>
              <a:buChar char="•"/>
              <a:tabLst>
                <a:tab pos="433705" algn="l"/>
                <a:tab pos="434340" algn="l"/>
              </a:tabLst>
            </a:pPr>
            <a:r>
              <a:rPr sz="2000" b="1" spc="-5" dirty="0">
                <a:latin typeface="Calibri"/>
                <a:cs typeface="Calibri"/>
              </a:rPr>
              <a:t>RISCOSSIONE: </a:t>
            </a:r>
            <a:r>
              <a:rPr sz="2000" b="1" spc="-15" dirty="0">
                <a:latin typeface="Calibri"/>
                <a:cs typeface="Calibri"/>
              </a:rPr>
              <a:t>INOPPONIBILITÀ </a:t>
            </a:r>
            <a:r>
              <a:rPr sz="2000" b="1" spc="-5" dirty="0">
                <a:latin typeface="Calibri"/>
                <a:cs typeface="Calibri"/>
              </a:rPr>
              <a:t>DEL </a:t>
            </a:r>
            <a:r>
              <a:rPr sz="2000" b="1" spc="-10" dirty="0">
                <a:latin typeface="Calibri"/>
                <a:cs typeface="Calibri"/>
              </a:rPr>
              <a:t>CREDITO </a:t>
            </a:r>
            <a:r>
              <a:rPr sz="2000" b="1" spc="-5" dirty="0">
                <a:latin typeface="Calibri"/>
                <a:cs typeface="Calibri"/>
              </a:rPr>
              <a:t>PER  SPESE </a:t>
            </a:r>
            <a:r>
              <a:rPr sz="2000" b="1" dirty="0">
                <a:latin typeface="Calibri"/>
                <a:cs typeface="Calibri"/>
              </a:rPr>
              <a:t>E </a:t>
            </a:r>
            <a:r>
              <a:rPr sz="2000" b="1" spc="-5" dirty="0">
                <a:latin typeface="Calibri"/>
                <a:cs typeface="Calibri"/>
              </a:rPr>
              <a:t>ONERI </a:t>
            </a:r>
            <a:r>
              <a:rPr sz="2000" b="1" dirty="0">
                <a:latin typeface="Calibri"/>
                <a:cs typeface="Calibri"/>
              </a:rPr>
              <a:t>DI</a:t>
            </a:r>
            <a:r>
              <a:rPr sz="2000" b="1" spc="-5" dirty="0">
                <a:latin typeface="Calibri"/>
                <a:cs typeface="Calibri"/>
              </a:rPr>
              <a:t> RISCOSSIONE.</a:t>
            </a:r>
            <a:endParaRPr sz="2000">
              <a:latin typeface="Calibri"/>
              <a:cs typeface="Calibri"/>
            </a:endParaRPr>
          </a:p>
        </p:txBody>
      </p:sp>
      <p:sp>
        <p:nvSpPr>
          <p:cNvPr id="9" name="object 9"/>
          <p:cNvSpPr/>
          <p:nvPr/>
        </p:nvSpPr>
        <p:spPr>
          <a:xfrm>
            <a:off x="1524001" y="3541776"/>
            <a:ext cx="2514599" cy="316992"/>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1524001" y="3105150"/>
            <a:ext cx="2551430" cy="647700"/>
          </a:xfrm>
          <a:custGeom>
            <a:avLst/>
            <a:gdLst/>
            <a:ahLst/>
            <a:cxnLst/>
            <a:rect l="l" t="t" r="r" b="b"/>
            <a:pathLst>
              <a:path w="2551430" h="647700">
                <a:moveTo>
                  <a:pt x="20239" y="161925"/>
                </a:moveTo>
                <a:lnTo>
                  <a:pt x="0" y="161925"/>
                </a:lnTo>
                <a:lnTo>
                  <a:pt x="0" y="485773"/>
                </a:lnTo>
                <a:lnTo>
                  <a:pt x="20239" y="485773"/>
                </a:lnTo>
                <a:lnTo>
                  <a:pt x="20239" y="161925"/>
                </a:lnTo>
                <a:close/>
              </a:path>
              <a:path w="2551430" h="647700">
                <a:moveTo>
                  <a:pt x="80962" y="161925"/>
                </a:moveTo>
                <a:lnTo>
                  <a:pt x="40481" y="161925"/>
                </a:lnTo>
                <a:lnTo>
                  <a:pt x="40481" y="485773"/>
                </a:lnTo>
                <a:lnTo>
                  <a:pt x="80962" y="485773"/>
                </a:lnTo>
                <a:lnTo>
                  <a:pt x="80962" y="161925"/>
                </a:lnTo>
                <a:close/>
              </a:path>
              <a:path w="2551430" h="647700">
                <a:moveTo>
                  <a:pt x="2227407" y="0"/>
                </a:moveTo>
                <a:lnTo>
                  <a:pt x="2227407" y="161925"/>
                </a:lnTo>
                <a:lnTo>
                  <a:pt x="101202" y="161925"/>
                </a:lnTo>
                <a:lnTo>
                  <a:pt x="101202" y="485773"/>
                </a:lnTo>
                <a:lnTo>
                  <a:pt x="2227407" y="485773"/>
                </a:lnTo>
                <a:lnTo>
                  <a:pt x="2227407" y="647700"/>
                </a:lnTo>
                <a:lnTo>
                  <a:pt x="2551256" y="323851"/>
                </a:lnTo>
                <a:lnTo>
                  <a:pt x="2227407" y="0"/>
                </a:lnTo>
                <a:close/>
              </a:path>
            </a:pathLst>
          </a:custGeom>
          <a:solidFill>
            <a:srgbClr val="000000"/>
          </a:solidFill>
        </p:spPr>
        <p:txBody>
          <a:bodyPr wrap="square" lIns="0" tIns="0" rIns="0" bIns="0" rtlCol="0"/>
          <a:lstStyle/>
          <a:p>
            <a:endParaRPr/>
          </a:p>
        </p:txBody>
      </p:sp>
      <p:sp>
        <p:nvSpPr>
          <p:cNvPr id="11" name="object 11"/>
          <p:cNvSpPr/>
          <p:nvPr/>
        </p:nvSpPr>
        <p:spPr>
          <a:xfrm>
            <a:off x="1534120" y="3254375"/>
            <a:ext cx="0" cy="349250"/>
          </a:xfrm>
          <a:custGeom>
            <a:avLst/>
            <a:gdLst/>
            <a:ahLst/>
            <a:cxnLst/>
            <a:rect l="l" t="t" r="r" b="b"/>
            <a:pathLst>
              <a:path h="349250">
                <a:moveTo>
                  <a:pt x="0" y="0"/>
                </a:moveTo>
                <a:lnTo>
                  <a:pt x="0" y="349248"/>
                </a:lnTo>
              </a:path>
            </a:pathLst>
          </a:custGeom>
          <a:ln w="45639">
            <a:solidFill>
              <a:srgbClr val="BBE0E3"/>
            </a:solidFill>
          </a:ln>
        </p:spPr>
        <p:txBody>
          <a:bodyPr wrap="square" lIns="0" tIns="0" rIns="0" bIns="0" rtlCol="0"/>
          <a:lstStyle/>
          <a:p>
            <a:endParaRPr/>
          </a:p>
        </p:txBody>
      </p:sp>
      <p:sp>
        <p:nvSpPr>
          <p:cNvPr id="12" name="object 12"/>
          <p:cNvSpPr/>
          <p:nvPr/>
        </p:nvSpPr>
        <p:spPr>
          <a:xfrm>
            <a:off x="1564482" y="3267075"/>
            <a:ext cx="40640" cy="323850"/>
          </a:xfrm>
          <a:custGeom>
            <a:avLst/>
            <a:gdLst/>
            <a:ahLst/>
            <a:cxnLst/>
            <a:rect l="l" t="t" r="r" b="b"/>
            <a:pathLst>
              <a:path w="40640" h="323850">
                <a:moveTo>
                  <a:pt x="0" y="0"/>
                </a:moveTo>
                <a:lnTo>
                  <a:pt x="40481" y="0"/>
                </a:lnTo>
                <a:lnTo>
                  <a:pt x="40481" y="323848"/>
                </a:lnTo>
                <a:lnTo>
                  <a:pt x="0" y="323848"/>
                </a:lnTo>
                <a:lnTo>
                  <a:pt x="0" y="0"/>
                </a:lnTo>
                <a:close/>
              </a:path>
            </a:pathLst>
          </a:custGeom>
          <a:ln w="25400">
            <a:solidFill>
              <a:srgbClr val="BBE0E3"/>
            </a:solidFill>
          </a:ln>
        </p:spPr>
        <p:txBody>
          <a:bodyPr wrap="square" lIns="0" tIns="0" rIns="0" bIns="0" rtlCol="0"/>
          <a:lstStyle/>
          <a:p>
            <a:endParaRPr/>
          </a:p>
        </p:txBody>
      </p:sp>
      <p:sp>
        <p:nvSpPr>
          <p:cNvPr id="13" name="object 13"/>
          <p:cNvSpPr/>
          <p:nvPr/>
        </p:nvSpPr>
        <p:spPr>
          <a:xfrm>
            <a:off x="1625204" y="3105150"/>
            <a:ext cx="2450465" cy="647700"/>
          </a:xfrm>
          <a:custGeom>
            <a:avLst/>
            <a:gdLst/>
            <a:ahLst/>
            <a:cxnLst/>
            <a:rect l="l" t="t" r="r" b="b"/>
            <a:pathLst>
              <a:path w="2450465" h="647700">
                <a:moveTo>
                  <a:pt x="0" y="161925"/>
                </a:moveTo>
                <a:lnTo>
                  <a:pt x="2126205" y="161925"/>
                </a:lnTo>
                <a:lnTo>
                  <a:pt x="2126205" y="0"/>
                </a:lnTo>
                <a:lnTo>
                  <a:pt x="2450053" y="323851"/>
                </a:lnTo>
                <a:lnTo>
                  <a:pt x="2126205" y="647700"/>
                </a:lnTo>
                <a:lnTo>
                  <a:pt x="2126205" y="485774"/>
                </a:lnTo>
                <a:lnTo>
                  <a:pt x="0" y="485774"/>
                </a:lnTo>
                <a:lnTo>
                  <a:pt x="0" y="161925"/>
                </a:lnTo>
                <a:close/>
              </a:path>
            </a:pathLst>
          </a:custGeom>
          <a:ln w="25400">
            <a:solidFill>
              <a:srgbClr val="BBE0E3"/>
            </a:solidFill>
          </a:ln>
        </p:spPr>
        <p:txBody>
          <a:bodyPr wrap="square" lIns="0" tIns="0" rIns="0" bIns="0" rtlCol="0"/>
          <a:lstStyle/>
          <a:p>
            <a:endParaRPr/>
          </a:p>
        </p:txBody>
      </p:sp>
      <p:sp>
        <p:nvSpPr>
          <p:cNvPr id="14" name="object 14"/>
          <p:cNvSpPr txBox="1"/>
          <p:nvPr/>
        </p:nvSpPr>
        <p:spPr>
          <a:xfrm>
            <a:off x="1907351" y="3266947"/>
            <a:ext cx="1725295" cy="299720"/>
          </a:xfrm>
          <a:prstGeom prst="rect">
            <a:avLst/>
          </a:prstGeom>
        </p:spPr>
        <p:txBody>
          <a:bodyPr vert="horz" wrap="square" lIns="0" tIns="12700" rIns="0" bIns="0" rtlCol="0">
            <a:spAutoFit/>
          </a:bodyPr>
          <a:lstStyle/>
          <a:p>
            <a:pPr marL="12700">
              <a:spcBef>
                <a:spcPts val="100"/>
              </a:spcBef>
            </a:pPr>
            <a:r>
              <a:rPr b="1" spc="-5" dirty="0">
                <a:solidFill>
                  <a:srgbClr val="FFFFFF"/>
                </a:solidFill>
                <a:latin typeface="Calibri"/>
                <a:cs typeface="Calibri"/>
              </a:rPr>
              <a:t>NON</a:t>
            </a:r>
            <a:r>
              <a:rPr b="1" spc="-65" dirty="0">
                <a:solidFill>
                  <a:srgbClr val="FFFFFF"/>
                </a:solidFill>
                <a:latin typeface="Calibri"/>
                <a:cs typeface="Calibri"/>
              </a:rPr>
              <a:t> </a:t>
            </a:r>
            <a:r>
              <a:rPr b="1" spc="-5" dirty="0">
                <a:solidFill>
                  <a:srgbClr val="FFFFFF"/>
                </a:solidFill>
                <a:latin typeface="Calibri"/>
                <a:cs typeface="Calibri"/>
              </a:rPr>
              <a:t>SEGNALANO</a:t>
            </a:r>
            <a:endParaRPr>
              <a:latin typeface="Calibri"/>
              <a:cs typeface="Calibri"/>
            </a:endParaRPr>
          </a:p>
        </p:txBody>
      </p:sp>
      <p:sp>
        <p:nvSpPr>
          <p:cNvPr id="15" name="object 18"/>
          <p:cNvSpPr txBox="1">
            <a:spLocks/>
          </p:cNvSpPr>
          <p:nvPr/>
        </p:nvSpPr>
        <p:spPr>
          <a:xfrm>
            <a:off x="1524001" y="0"/>
            <a:ext cx="3962400" cy="751488"/>
          </a:xfrm>
          <a:prstGeom prst="rect">
            <a:avLst/>
          </a:prstGeom>
        </p:spPr>
        <p:txBody>
          <a:bodyPr vert="horz" wrap="square" lIns="0" tIns="12700" rIns="0" bIns="0" rtlCol="0">
            <a:spAutoFit/>
          </a:bodyPr>
          <a:lstStyle/>
          <a:p>
            <a:pPr marL="12700" algn="ctr" eaLnBrk="0" fontAlgn="base" hangingPunct="0">
              <a:spcBef>
                <a:spcPts val="100"/>
              </a:spcBef>
              <a:spcAft>
                <a:spcPct val="0"/>
              </a:spcAft>
              <a:defRPr/>
            </a:pPr>
            <a:r>
              <a:rPr lang="it-IT" sz="2400" spc="-5">
                <a:solidFill>
                  <a:srgbClr val="FFFF00"/>
                </a:solidFill>
                <a:latin typeface="+mj-lt"/>
                <a:ea typeface="+mj-ea"/>
                <a:cs typeface="+mj-cs"/>
              </a:rPr>
              <a:t>La segnalazione </a:t>
            </a:r>
            <a:r>
              <a:rPr lang="it-IT" sz="2400" spc="-15">
                <a:solidFill>
                  <a:srgbClr val="FFFF00"/>
                </a:solidFill>
                <a:latin typeface="+mj-lt"/>
                <a:ea typeface="+mj-ea"/>
                <a:cs typeface="+mj-cs"/>
              </a:rPr>
              <a:t>all’Organismo </a:t>
            </a:r>
            <a:r>
              <a:rPr lang="it-IT" sz="2400" spc="-5">
                <a:solidFill>
                  <a:srgbClr val="FFFF00"/>
                </a:solidFill>
                <a:latin typeface="+mj-lt"/>
                <a:ea typeface="+mj-ea"/>
                <a:cs typeface="+mj-cs"/>
              </a:rPr>
              <a:t>di composizione della</a:t>
            </a:r>
            <a:r>
              <a:rPr lang="it-IT" sz="2400" spc="-25">
                <a:solidFill>
                  <a:srgbClr val="FFFF00"/>
                </a:solidFill>
                <a:latin typeface="+mj-lt"/>
                <a:ea typeface="+mj-ea"/>
                <a:cs typeface="+mj-cs"/>
              </a:rPr>
              <a:t> </a:t>
            </a:r>
            <a:r>
              <a:rPr lang="it-IT" sz="2400" spc="-5">
                <a:solidFill>
                  <a:srgbClr val="FFFF00"/>
                </a:solidFill>
                <a:latin typeface="+mj-lt"/>
                <a:ea typeface="+mj-ea"/>
                <a:cs typeface="+mj-cs"/>
              </a:rPr>
              <a:t>crisi</a:t>
            </a:r>
            <a:endParaRPr lang="it-IT" sz="2400" dirty="0">
              <a:solidFill>
                <a:srgbClr val="FFFF00"/>
              </a:solidFill>
              <a:latin typeface="+mj-lt"/>
              <a:ea typeface="+mj-ea"/>
              <a:cs typeface="+mj-cs"/>
            </a:endParaRPr>
          </a:p>
        </p:txBody>
      </p:sp>
    </p:spTree>
    <p:extLst>
      <p:ext uri="{BB962C8B-B14F-4D97-AF65-F5344CB8AC3E}">
        <p14:creationId xmlns:p14="http://schemas.microsoft.com/office/powerpoint/2010/main" val="10250634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2438401" y="1905001"/>
            <a:ext cx="7013575" cy="2044149"/>
          </a:xfrm>
          <a:prstGeom prst="rect">
            <a:avLst/>
          </a:prstGeom>
        </p:spPr>
        <p:txBody>
          <a:bodyPr vert="horz" wrap="square" lIns="0" tIns="12700" rIns="0" bIns="0" rtlCol="0" anchor="ctr">
            <a:spAutoFit/>
          </a:bodyPr>
          <a:lstStyle/>
          <a:p>
            <a:pPr marL="12065" marR="5080" indent="-1270" algn="ctr">
              <a:lnSpc>
                <a:spcPct val="100000"/>
              </a:lnSpc>
              <a:spcBef>
                <a:spcPts val="100"/>
              </a:spcBef>
            </a:pPr>
            <a:r>
              <a:rPr b="1" i="1" spc="-5" dirty="0"/>
              <a:t>IL PROCEDIMENTO </a:t>
            </a:r>
            <a:r>
              <a:rPr b="1" i="1" dirty="0"/>
              <a:t>DI  </a:t>
            </a:r>
            <a:r>
              <a:rPr b="1" i="1" spc="-5" dirty="0"/>
              <a:t>COMPOSIZIONE ASSISTITA</a:t>
            </a:r>
            <a:r>
              <a:rPr b="1" i="1" spc="-80" dirty="0"/>
              <a:t> </a:t>
            </a:r>
            <a:r>
              <a:rPr b="1" i="1" spc="-5" dirty="0"/>
              <a:t>DELLA  CRISI</a:t>
            </a:r>
          </a:p>
        </p:txBody>
      </p:sp>
    </p:spTree>
    <p:extLst>
      <p:ext uri="{BB962C8B-B14F-4D97-AF65-F5344CB8AC3E}">
        <p14:creationId xmlns:p14="http://schemas.microsoft.com/office/powerpoint/2010/main" val="40981369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513955" y="989076"/>
            <a:ext cx="5184140" cy="513080"/>
          </a:xfrm>
          <a:prstGeom prst="rect">
            <a:avLst/>
          </a:prstGeom>
        </p:spPr>
        <p:txBody>
          <a:bodyPr vert="horz" wrap="square" lIns="0" tIns="12700" rIns="0" bIns="0" rtlCol="0">
            <a:spAutoFit/>
          </a:bodyPr>
          <a:lstStyle/>
          <a:p>
            <a:pPr marL="12700">
              <a:spcBef>
                <a:spcPts val="100"/>
              </a:spcBef>
            </a:pPr>
            <a:r>
              <a:rPr sz="3200" b="1" spc="-5" dirty="0">
                <a:latin typeface="Calibri"/>
                <a:cs typeface="Calibri"/>
              </a:rPr>
              <a:t>UNO </a:t>
            </a:r>
            <a:r>
              <a:rPr sz="3200" b="1" dirty="0">
                <a:latin typeface="Calibri"/>
                <a:cs typeface="Calibri"/>
              </a:rPr>
              <a:t>SCHEMA </a:t>
            </a:r>
            <a:r>
              <a:rPr sz="3200" b="1" spc="-5" dirty="0">
                <a:latin typeface="Calibri"/>
                <a:cs typeface="Calibri"/>
              </a:rPr>
              <a:t>SINTETICO</a:t>
            </a:r>
            <a:r>
              <a:rPr sz="3200" b="1" spc="-55" dirty="0">
                <a:latin typeface="Calibri"/>
                <a:cs typeface="Calibri"/>
              </a:rPr>
              <a:t> </a:t>
            </a:r>
            <a:r>
              <a:rPr sz="3200" b="1" dirty="0">
                <a:latin typeface="Calibri"/>
                <a:cs typeface="Calibri"/>
              </a:rPr>
              <a:t>(1/3)</a:t>
            </a:r>
            <a:endParaRPr sz="3200">
              <a:latin typeface="Calibri"/>
              <a:cs typeface="Calibri"/>
            </a:endParaRPr>
          </a:p>
        </p:txBody>
      </p:sp>
      <p:sp>
        <p:nvSpPr>
          <p:cNvPr id="3" name="object 3"/>
          <p:cNvSpPr txBox="1">
            <a:spLocks noGrp="1"/>
          </p:cNvSpPr>
          <p:nvPr>
            <p:ph type="title" idx="4294967295"/>
          </p:nvPr>
        </p:nvSpPr>
        <p:spPr>
          <a:xfrm>
            <a:off x="1524000" y="0"/>
            <a:ext cx="4038600" cy="751488"/>
          </a:xfrm>
          <a:prstGeom prst="rect">
            <a:avLst/>
          </a:prstGeom>
        </p:spPr>
        <p:txBody>
          <a:bodyPr vert="horz" wrap="square" lIns="0" tIns="12700" rIns="0" bIns="0" rtlCol="0" anchor="ctr">
            <a:spAutoFit/>
          </a:bodyPr>
          <a:lstStyle/>
          <a:p>
            <a:pPr marL="12700" algn="ctr">
              <a:lnSpc>
                <a:spcPct val="100000"/>
              </a:lnSpc>
              <a:spcBef>
                <a:spcPts val="100"/>
              </a:spcBef>
            </a:pPr>
            <a:r>
              <a:rPr sz="2400" dirty="0">
                <a:solidFill>
                  <a:srgbClr val="FFFF00"/>
                </a:solidFill>
                <a:latin typeface="Calibri"/>
                <a:cs typeface="Calibri"/>
              </a:rPr>
              <a:t>I </a:t>
            </a:r>
            <a:r>
              <a:rPr sz="2400" spc="-5" dirty="0">
                <a:solidFill>
                  <a:srgbClr val="FFFF00"/>
                </a:solidFill>
                <a:latin typeface="Calibri"/>
                <a:cs typeface="Calibri"/>
              </a:rPr>
              <a:t>meccanismi </a:t>
            </a:r>
            <a:r>
              <a:rPr sz="2400" dirty="0">
                <a:solidFill>
                  <a:srgbClr val="FFFF00"/>
                </a:solidFill>
                <a:latin typeface="Calibri"/>
                <a:cs typeface="Calibri"/>
              </a:rPr>
              <a:t>di </a:t>
            </a:r>
            <a:r>
              <a:rPr sz="2400" spc="-10" dirty="0">
                <a:solidFill>
                  <a:srgbClr val="FFFF00"/>
                </a:solidFill>
                <a:latin typeface="Calibri"/>
                <a:cs typeface="Calibri"/>
              </a:rPr>
              <a:t>allerta </a:t>
            </a:r>
            <a:r>
              <a:rPr sz="2400" dirty="0">
                <a:solidFill>
                  <a:srgbClr val="FFFF00"/>
                </a:solidFill>
                <a:latin typeface="Calibri"/>
                <a:cs typeface="Calibri"/>
              </a:rPr>
              <a:t>e </a:t>
            </a:r>
            <a:r>
              <a:rPr sz="2400" spc="-5" dirty="0">
                <a:solidFill>
                  <a:srgbClr val="FFFF00"/>
                </a:solidFill>
                <a:latin typeface="Calibri"/>
                <a:cs typeface="Calibri"/>
              </a:rPr>
              <a:t>le </a:t>
            </a:r>
            <a:r>
              <a:rPr sz="2400" spc="-10" dirty="0">
                <a:solidFill>
                  <a:srgbClr val="FFFF00"/>
                </a:solidFill>
                <a:latin typeface="Calibri"/>
                <a:cs typeface="Calibri"/>
              </a:rPr>
              <a:t>procedure </a:t>
            </a:r>
            <a:r>
              <a:rPr sz="2400" dirty="0">
                <a:solidFill>
                  <a:srgbClr val="FFFF00"/>
                </a:solidFill>
                <a:latin typeface="Calibri"/>
                <a:cs typeface="Calibri"/>
              </a:rPr>
              <a:t>di </a:t>
            </a:r>
            <a:r>
              <a:rPr sz="2400" spc="-10" dirty="0">
                <a:solidFill>
                  <a:srgbClr val="FFFF00"/>
                </a:solidFill>
                <a:latin typeface="Calibri"/>
                <a:cs typeface="Calibri"/>
              </a:rPr>
              <a:t>gestione </a:t>
            </a:r>
            <a:r>
              <a:rPr sz="2400" spc="-5" dirty="0">
                <a:solidFill>
                  <a:srgbClr val="FFFF00"/>
                </a:solidFill>
                <a:latin typeface="Calibri"/>
                <a:cs typeface="Calibri"/>
              </a:rPr>
              <a:t>della</a:t>
            </a:r>
            <a:r>
              <a:rPr sz="2400" spc="-10" dirty="0">
                <a:solidFill>
                  <a:srgbClr val="FFFF00"/>
                </a:solidFill>
                <a:latin typeface="Calibri"/>
                <a:cs typeface="Calibri"/>
              </a:rPr>
              <a:t> </a:t>
            </a:r>
            <a:r>
              <a:rPr sz="2400" spc="-5" dirty="0">
                <a:solidFill>
                  <a:srgbClr val="FFFF00"/>
                </a:solidFill>
                <a:latin typeface="Calibri"/>
                <a:cs typeface="Calibri"/>
              </a:rPr>
              <a:t>crisi</a:t>
            </a:r>
            <a:endParaRPr sz="2400" dirty="0">
              <a:solidFill>
                <a:srgbClr val="FFFF00"/>
              </a:solidFill>
              <a:latin typeface="Calibri"/>
              <a:cs typeface="Calibri"/>
            </a:endParaRPr>
          </a:p>
        </p:txBody>
      </p:sp>
      <p:sp>
        <p:nvSpPr>
          <p:cNvPr id="4" name="object 4"/>
          <p:cNvSpPr/>
          <p:nvPr/>
        </p:nvSpPr>
        <p:spPr>
          <a:xfrm>
            <a:off x="1625937" y="2056000"/>
            <a:ext cx="2270125" cy="1224280"/>
          </a:xfrm>
          <a:custGeom>
            <a:avLst/>
            <a:gdLst/>
            <a:ahLst/>
            <a:cxnLst/>
            <a:rect l="l" t="t" r="r" b="b"/>
            <a:pathLst>
              <a:path w="2270125" h="1224279">
                <a:moveTo>
                  <a:pt x="1838838" y="0"/>
                </a:moveTo>
                <a:lnTo>
                  <a:pt x="1838838" y="236410"/>
                </a:lnTo>
                <a:lnTo>
                  <a:pt x="0" y="236410"/>
                </a:lnTo>
                <a:lnTo>
                  <a:pt x="0" y="987725"/>
                </a:lnTo>
                <a:lnTo>
                  <a:pt x="1838838" y="987725"/>
                </a:lnTo>
                <a:lnTo>
                  <a:pt x="1838838" y="1224136"/>
                </a:lnTo>
                <a:lnTo>
                  <a:pt x="2269893" y="612068"/>
                </a:lnTo>
                <a:lnTo>
                  <a:pt x="1838838" y="0"/>
                </a:lnTo>
                <a:close/>
              </a:path>
            </a:pathLst>
          </a:custGeom>
          <a:solidFill>
            <a:srgbClr val="19194D">
              <a:alpha val="41178"/>
            </a:srgbClr>
          </a:solidFill>
        </p:spPr>
        <p:txBody>
          <a:bodyPr wrap="square" lIns="0" tIns="0" rIns="0" bIns="0" rtlCol="0"/>
          <a:lstStyle/>
          <a:p>
            <a:endParaRPr/>
          </a:p>
        </p:txBody>
      </p:sp>
      <p:sp>
        <p:nvSpPr>
          <p:cNvPr id="5" name="object 5"/>
          <p:cNvSpPr/>
          <p:nvPr/>
        </p:nvSpPr>
        <p:spPr>
          <a:xfrm>
            <a:off x="1625937" y="2056000"/>
            <a:ext cx="2270125" cy="1224280"/>
          </a:xfrm>
          <a:custGeom>
            <a:avLst/>
            <a:gdLst/>
            <a:ahLst/>
            <a:cxnLst/>
            <a:rect l="l" t="t" r="r" b="b"/>
            <a:pathLst>
              <a:path w="2270125" h="1224279">
                <a:moveTo>
                  <a:pt x="0" y="236410"/>
                </a:moveTo>
                <a:lnTo>
                  <a:pt x="1838839" y="236410"/>
                </a:lnTo>
                <a:lnTo>
                  <a:pt x="1838839" y="0"/>
                </a:lnTo>
                <a:lnTo>
                  <a:pt x="2269893" y="612068"/>
                </a:lnTo>
                <a:lnTo>
                  <a:pt x="1838839" y="1224136"/>
                </a:lnTo>
                <a:lnTo>
                  <a:pt x="1838839" y="987725"/>
                </a:lnTo>
                <a:lnTo>
                  <a:pt x="0" y="987725"/>
                </a:lnTo>
                <a:lnTo>
                  <a:pt x="0" y="236410"/>
                </a:lnTo>
                <a:close/>
              </a:path>
            </a:pathLst>
          </a:custGeom>
          <a:ln w="25400">
            <a:solidFill>
              <a:srgbClr val="19194D"/>
            </a:solidFill>
          </a:ln>
        </p:spPr>
        <p:txBody>
          <a:bodyPr wrap="square" lIns="0" tIns="0" rIns="0" bIns="0" rtlCol="0"/>
          <a:lstStyle/>
          <a:p>
            <a:endParaRPr/>
          </a:p>
        </p:txBody>
      </p:sp>
      <p:sp>
        <p:nvSpPr>
          <p:cNvPr id="6" name="object 6"/>
          <p:cNvSpPr txBox="1"/>
          <p:nvPr/>
        </p:nvSpPr>
        <p:spPr>
          <a:xfrm>
            <a:off x="1856793" y="2277365"/>
            <a:ext cx="1543685" cy="751205"/>
          </a:xfrm>
          <a:prstGeom prst="rect">
            <a:avLst/>
          </a:prstGeom>
        </p:spPr>
        <p:txBody>
          <a:bodyPr vert="horz" wrap="square" lIns="0" tIns="22860" rIns="0" bIns="0" rtlCol="0">
            <a:spAutoFit/>
          </a:bodyPr>
          <a:lstStyle/>
          <a:p>
            <a:pPr marL="12065" marR="5080" indent="635" algn="ctr">
              <a:lnSpc>
                <a:spcPts val="1900"/>
              </a:lnSpc>
              <a:spcBef>
                <a:spcPts val="180"/>
              </a:spcBef>
            </a:pPr>
            <a:r>
              <a:rPr sz="1600" spc="-5" dirty="0">
                <a:latin typeface="Calibri"/>
                <a:cs typeface="Calibri"/>
              </a:rPr>
              <a:t>ESISTENZA </a:t>
            </a:r>
            <a:r>
              <a:rPr sz="1600" dirty="0">
                <a:latin typeface="Calibri"/>
                <a:cs typeface="Calibri"/>
              </a:rPr>
              <a:t>DI  </a:t>
            </a:r>
            <a:r>
              <a:rPr sz="1600" spc="-20" dirty="0">
                <a:latin typeface="Calibri"/>
                <a:cs typeface="Calibri"/>
              </a:rPr>
              <a:t>INDICATORI</a:t>
            </a:r>
            <a:r>
              <a:rPr sz="1600" spc="-90" dirty="0">
                <a:latin typeface="Calibri"/>
                <a:cs typeface="Calibri"/>
              </a:rPr>
              <a:t> </a:t>
            </a:r>
            <a:r>
              <a:rPr sz="1600" dirty="0">
                <a:latin typeface="Calibri"/>
                <a:cs typeface="Calibri"/>
              </a:rPr>
              <a:t>DELLA  </a:t>
            </a:r>
            <a:r>
              <a:rPr sz="1600" spc="-5" dirty="0">
                <a:latin typeface="Calibri"/>
                <a:cs typeface="Calibri"/>
              </a:rPr>
              <a:t>CRISI</a:t>
            </a:r>
            <a:endParaRPr sz="1600">
              <a:latin typeface="Calibri"/>
              <a:cs typeface="Calibri"/>
            </a:endParaRPr>
          </a:p>
        </p:txBody>
      </p:sp>
      <p:sp>
        <p:nvSpPr>
          <p:cNvPr id="7" name="object 7"/>
          <p:cNvSpPr txBox="1"/>
          <p:nvPr/>
        </p:nvSpPr>
        <p:spPr>
          <a:xfrm>
            <a:off x="3970203" y="2025133"/>
            <a:ext cx="1368425" cy="1224280"/>
          </a:xfrm>
          <a:prstGeom prst="rect">
            <a:avLst/>
          </a:prstGeom>
          <a:solidFill>
            <a:srgbClr val="CCCCCC"/>
          </a:solidFill>
          <a:ln w="25400">
            <a:solidFill>
              <a:srgbClr val="000000"/>
            </a:solidFill>
          </a:ln>
        </p:spPr>
        <p:txBody>
          <a:bodyPr vert="horz" wrap="square" lIns="0" tIns="22860" rIns="0" bIns="0" rtlCol="0">
            <a:spAutoFit/>
          </a:bodyPr>
          <a:lstStyle/>
          <a:p>
            <a:pPr marL="150495" marR="143510" indent="46990" algn="ctr">
              <a:lnSpc>
                <a:spcPct val="79200"/>
              </a:lnSpc>
              <a:spcBef>
                <a:spcPts val="180"/>
              </a:spcBef>
            </a:pPr>
            <a:r>
              <a:rPr sz="1600" spc="-5" dirty="0">
                <a:latin typeface="Calibri"/>
                <a:cs typeface="Calibri"/>
              </a:rPr>
              <a:t>ORGANI </a:t>
            </a:r>
            <a:r>
              <a:rPr sz="1600" dirty="0">
                <a:latin typeface="Calibri"/>
                <a:cs typeface="Calibri"/>
              </a:rPr>
              <a:t>DI  </a:t>
            </a:r>
            <a:r>
              <a:rPr sz="1600" spc="-20" dirty="0">
                <a:latin typeface="Calibri"/>
                <a:cs typeface="Calibri"/>
              </a:rPr>
              <a:t>C</a:t>
            </a:r>
            <a:r>
              <a:rPr sz="1600" dirty="0">
                <a:latin typeface="Calibri"/>
                <a:cs typeface="Calibri"/>
              </a:rPr>
              <a:t>ON</a:t>
            </a:r>
            <a:r>
              <a:rPr sz="1600" spc="-5" dirty="0">
                <a:latin typeface="Calibri"/>
                <a:cs typeface="Calibri"/>
              </a:rPr>
              <a:t>T</a:t>
            </a:r>
            <a:r>
              <a:rPr sz="1600" spc="-10" dirty="0">
                <a:latin typeface="Calibri"/>
                <a:cs typeface="Calibri"/>
              </a:rPr>
              <a:t>R</a:t>
            </a:r>
            <a:r>
              <a:rPr sz="1600" dirty="0">
                <a:latin typeface="Calibri"/>
                <a:cs typeface="Calibri"/>
              </a:rPr>
              <a:t>OL</a:t>
            </a:r>
            <a:r>
              <a:rPr sz="1600" spc="-35" dirty="0">
                <a:latin typeface="Calibri"/>
                <a:cs typeface="Calibri"/>
              </a:rPr>
              <a:t>LO</a:t>
            </a:r>
            <a:r>
              <a:rPr sz="1600" dirty="0">
                <a:latin typeface="Calibri"/>
                <a:cs typeface="Calibri"/>
              </a:rPr>
              <a:t>,  REVISIORE  </a:t>
            </a:r>
            <a:r>
              <a:rPr sz="1600" spc="-20" dirty="0">
                <a:latin typeface="Calibri"/>
                <a:cs typeface="Calibri"/>
              </a:rPr>
              <a:t>CONTABILE</a:t>
            </a:r>
            <a:r>
              <a:rPr sz="1600" spc="-75" dirty="0">
                <a:latin typeface="Calibri"/>
                <a:cs typeface="Calibri"/>
              </a:rPr>
              <a:t> </a:t>
            </a:r>
            <a:r>
              <a:rPr sz="1600" dirty="0">
                <a:latin typeface="Calibri"/>
                <a:cs typeface="Calibri"/>
              </a:rPr>
              <a:t>E  </a:t>
            </a:r>
            <a:r>
              <a:rPr sz="1600" spc="-20" dirty="0">
                <a:latin typeface="Calibri"/>
                <a:cs typeface="Calibri"/>
              </a:rPr>
              <a:t>SOCIETÀ </a:t>
            </a:r>
            <a:r>
              <a:rPr sz="1600" dirty="0">
                <a:latin typeface="Calibri"/>
                <a:cs typeface="Calibri"/>
              </a:rPr>
              <a:t>DI  REVISIONE</a:t>
            </a:r>
            <a:endParaRPr sz="1600">
              <a:latin typeface="Calibri"/>
              <a:cs typeface="Calibri"/>
            </a:endParaRPr>
          </a:p>
        </p:txBody>
      </p:sp>
      <p:sp>
        <p:nvSpPr>
          <p:cNvPr id="8" name="object 8"/>
          <p:cNvSpPr/>
          <p:nvPr/>
        </p:nvSpPr>
        <p:spPr>
          <a:xfrm>
            <a:off x="7235650" y="2511295"/>
            <a:ext cx="1399540" cy="214629"/>
          </a:xfrm>
          <a:custGeom>
            <a:avLst/>
            <a:gdLst/>
            <a:ahLst/>
            <a:cxnLst/>
            <a:rect l="l" t="t" r="r" b="b"/>
            <a:pathLst>
              <a:path w="1399540" h="214630">
                <a:moveTo>
                  <a:pt x="0" y="214246"/>
                </a:moveTo>
                <a:lnTo>
                  <a:pt x="1399048" y="214246"/>
                </a:lnTo>
                <a:lnTo>
                  <a:pt x="1399048" y="0"/>
                </a:lnTo>
                <a:lnTo>
                  <a:pt x="0" y="0"/>
                </a:lnTo>
                <a:lnTo>
                  <a:pt x="0" y="214246"/>
                </a:lnTo>
                <a:close/>
              </a:path>
            </a:pathLst>
          </a:custGeom>
          <a:solidFill>
            <a:srgbClr val="FFFFFF">
              <a:alpha val="65098"/>
            </a:srgbClr>
          </a:solidFill>
        </p:spPr>
        <p:txBody>
          <a:bodyPr wrap="square" lIns="0" tIns="0" rIns="0" bIns="0" rtlCol="0"/>
          <a:lstStyle/>
          <a:p>
            <a:endParaRPr/>
          </a:p>
        </p:txBody>
      </p:sp>
      <p:sp>
        <p:nvSpPr>
          <p:cNvPr id="9" name="object 9"/>
          <p:cNvSpPr/>
          <p:nvPr/>
        </p:nvSpPr>
        <p:spPr>
          <a:xfrm>
            <a:off x="7235650" y="2511296"/>
            <a:ext cx="1399540" cy="214629"/>
          </a:xfrm>
          <a:custGeom>
            <a:avLst/>
            <a:gdLst/>
            <a:ahLst/>
            <a:cxnLst/>
            <a:rect l="l" t="t" r="r" b="b"/>
            <a:pathLst>
              <a:path w="1399540" h="214630">
                <a:moveTo>
                  <a:pt x="0" y="0"/>
                </a:moveTo>
                <a:lnTo>
                  <a:pt x="1399048" y="0"/>
                </a:lnTo>
                <a:lnTo>
                  <a:pt x="1399048" y="214247"/>
                </a:lnTo>
                <a:lnTo>
                  <a:pt x="0" y="214247"/>
                </a:lnTo>
                <a:lnTo>
                  <a:pt x="0" y="0"/>
                </a:lnTo>
                <a:close/>
              </a:path>
            </a:pathLst>
          </a:custGeom>
          <a:ln w="25400">
            <a:solidFill>
              <a:srgbClr val="262673"/>
            </a:solidFill>
          </a:ln>
        </p:spPr>
        <p:txBody>
          <a:bodyPr wrap="square" lIns="0" tIns="0" rIns="0" bIns="0" rtlCol="0"/>
          <a:lstStyle/>
          <a:p>
            <a:endParaRPr/>
          </a:p>
        </p:txBody>
      </p:sp>
      <p:sp>
        <p:nvSpPr>
          <p:cNvPr id="10" name="object 10"/>
          <p:cNvSpPr txBox="1"/>
          <p:nvPr/>
        </p:nvSpPr>
        <p:spPr>
          <a:xfrm>
            <a:off x="3970203" y="4434363"/>
            <a:ext cx="1368425" cy="817531"/>
          </a:xfrm>
          <a:prstGeom prst="rect">
            <a:avLst/>
          </a:prstGeom>
          <a:solidFill>
            <a:srgbClr val="CCCCCC"/>
          </a:solidFill>
          <a:ln w="25400">
            <a:solidFill>
              <a:srgbClr val="000000"/>
            </a:solidFill>
          </a:ln>
        </p:spPr>
        <p:txBody>
          <a:bodyPr vert="horz" wrap="square" lIns="0" tIns="0" rIns="0" bIns="0" rtlCol="0">
            <a:spAutoFit/>
          </a:bodyPr>
          <a:lstStyle/>
          <a:p>
            <a:pPr>
              <a:lnSpc>
                <a:spcPct val="100000"/>
              </a:lnSpc>
            </a:pPr>
            <a:endParaRPr sz="1900">
              <a:latin typeface="Times New Roman"/>
              <a:cs typeface="Times New Roman"/>
            </a:endParaRPr>
          </a:p>
          <a:p>
            <a:pPr marL="173990" marR="166370" indent="67310">
              <a:lnSpc>
                <a:spcPct val="77500"/>
              </a:lnSpc>
              <a:spcBef>
                <a:spcPts val="1115"/>
              </a:spcBef>
            </a:pPr>
            <a:r>
              <a:rPr sz="1600" spc="-5" dirty="0">
                <a:latin typeface="Calibri"/>
                <a:cs typeface="Calibri"/>
              </a:rPr>
              <a:t>CREDITORI  Q</a:t>
            </a:r>
            <a:r>
              <a:rPr sz="1600" spc="-40" dirty="0">
                <a:latin typeface="Calibri"/>
                <a:cs typeface="Calibri"/>
              </a:rPr>
              <a:t>U</a:t>
            </a:r>
            <a:r>
              <a:rPr sz="1600" spc="-5" dirty="0">
                <a:latin typeface="Calibri"/>
                <a:cs typeface="Calibri"/>
              </a:rPr>
              <a:t>A</a:t>
            </a:r>
            <a:r>
              <a:rPr sz="1600" dirty="0">
                <a:latin typeface="Calibri"/>
                <a:cs typeface="Calibri"/>
              </a:rPr>
              <a:t>L</a:t>
            </a:r>
            <a:r>
              <a:rPr sz="1600" spc="-5" dirty="0">
                <a:latin typeface="Calibri"/>
                <a:cs typeface="Calibri"/>
              </a:rPr>
              <a:t>I</a:t>
            </a:r>
            <a:r>
              <a:rPr sz="1600" dirty="0">
                <a:latin typeface="Calibri"/>
                <a:cs typeface="Calibri"/>
              </a:rPr>
              <a:t>F</a:t>
            </a:r>
            <a:r>
              <a:rPr sz="1600" spc="-5" dirty="0">
                <a:latin typeface="Calibri"/>
                <a:cs typeface="Calibri"/>
              </a:rPr>
              <a:t>IC</a:t>
            </a:r>
            <a:r>
              <a:rPr sz="1600" spc="-130" dirty="0">
                <a:latin typeface="Calibri"/>
                <a:cs typeface="Calibri"/>
              </a:rPr>
              <a:t>A</a:t>
            </a:r>
            <a:r>
              <a:rPr sz="1600" spc="-10" dirty="0">
                <a:latin typeface="Calibri"/>
                <a:cs typeface="Calibri"/>
              </a:rPr>
              <a:t>T</a:t>
            </a:r>
            <a:r>
              <a:rPr sz="1600" dirty="0">
                <a:latin typeface="Calibri"/>
                <a:cs typeface="Calibri"/>
              </a:rPr>
              <a:t>I</a:t>
            </a:r>
            <a:endParaRPr sz="1600">
              <a:latin typeface="Calibri"/>
              <a:cs typeface="Calibri"/>
            </a:endParaRPr>
          </a:p>
        </p:txBody>
      </p:sp>
      <p:sp>
        <p:nvSpPr>
          <p:cNvPr id="11" name="object 11"/>
          <p:cNvSpPr/>
          <p:nvPr/>
        </p:nvSpPr>
        <p:spPr>
          <a:xfrm>
            <a:off x="7393826" y="2209467"/>
            <a:ext cx="396240" cy="817244"/>
          </a:xfrm>
          <a:custGeom>
            <a:avLst/>
            <a:gdLst/>
            <a:ahLst/>
            <a:cxnLst/>
            <a:rect l="l" t="t" r="r" b="b"/>
            <a:pathLst>
              <a:path w="396239" h="817244">
                <a:moveTo>
                  <a:pt x="296856" y="717936"/>
                </a:moveTo>
                <a:lnTo>
                  <a:pt x="98952" y="717936"/>
                </a:lnTo>
                <a:lnTo>
                  <a:pt x="197904" y="816888"/>
                </a:lnTo>
                <a:lnTo>
                  <a:pt x="296856" y="717936"/>
                </a:lnTo>
                <a:close/>
              </a:path>
              <a:path w="396239" h="817244">
                <a:moveTo>
                  <a:pt x="247380" y="604998"/>
                </a:moveTo>
                <a:lnTo>
                  <a:pt x="148427" y="604998"/>
                </a:lnTo>
                <a:lnTo>
                  <a:pt x="148427" y="717936"/>
                </a:lnTo>
                <a:lnTo>
                  <a:pt x="247380" y="717936"/>
                </a:lnTo>
                <a:lnTo>
                  <a:pt x="247380" y="604998"/>
                </a:lnTo>
                <a:close/>
              </a:path>
              <a:path w="396239" h="817244">
                <a:moveTo>
                  <a:pt x="395808" y="211889"/>
                </a:moveTo>
                <a:lnTo>
                  <a:pt x="0" y="211889"/>
                </a:lnTo>
                <a:lnTo>
                  <a:pt x="0" y="604998"/>
                </a:lnTo>
                <a:lnTo>
                  <a:pt x="395808" y="604998"/>
                </a:lnTo>
                <a:lnTo>
                  <a:pt x="395808" y="211889"/>
                </a:lnTo>
                <a:close/>
              </a:path>
              <a:path w="396239" h="817244">
                <a:moveTo>
                  <a:pt x="247380" y="98952"/>
                </a:moveTo>
                <a:lnTo>
                  <a:pt x="148427" y="98952"/>
                </a:lnTo>
                <a:lnTo>
                  <a:pt x="148427" y="211889"/>
                </a:lnTo>
                <a:lnTo>
                  <a:pt x="247380" y="211889"/>
                </a:lnTo>
                <a:lnTo>
                  <a:pt x="247380" y="98952"/>
                </a:lnTo>
                <a:close/>
              </a:path>
              <a:path w="396239" h="817244">
                <a:moveTo>
                  <a:pt x="197904" y="0"/>
                </a:moveTo>
                <a:lnTo>
                  <a:pt x="98952" y="98952"/>
                </a:lnTo>
                <a:lnTo>
                  <a:pt x="296856" y="98952"/>
                </a:lnTo>
                <a:lnTo>
                  <a:pt x="197904" y="0"/>
                </a:lnTo>
                <a:close/>
              </a:path>
            </a:pathLst>
          </a:custGeom>
          <a:solidFill>
            <a:srgbClr val="BFBFBF"/>
          </a:solidFill>
        </p:spPr>
        <p:txBody>
          <a:bodyPr wrap="square" lIns="0" tIns="0" rIns="0" bIns="0" rtlCol="0"/>
          <a:lstStyle/>
          <a:p>
            <a:endParaRPr/>
          </a:p>
        </p:txBody>
      </p:sp>
      <p:sp>
        <p:nvSpPr>
          <p:cNvPr id="12" name="object 12"/>
          <p:cNvSpPr/>
          <p:nvPr/>
        </p:nvSpPr>
        <p:spPr>
          <a:xfrm>
            <a:off x="7393826" y="2209467"/>
            <a:ext cx="396240" cy="817244"/>
          </a:xfrm>
          <a:custGeom>
            <a:avLst/>
            <a:gdLst/>
            <a:ahLst/>
            <a:cxnLst/>
            <a:rect l="l" t="t" r="r" b="b"/>
            <a:pathLst>
              <a:path w="396239" h="817244">
                <a:moveTo>
                  <a:pt x="197904" y="0"/>
                </a:moveTo>
                <a:lnTo>
                  <a:pt x="296856" y="98951"/>
                </a:lnTo>
                <a:lnTo>
                  <a:pt x="247381" y="98951"/>
                </a:lnTo>
                <a:lnTo>
                  <a:pt x="247381" y="211888"/>
                </a:lnTo>
                <a:lnTo>
                  <a:pt x="395809" y="211888"/>
                </a:lnTo>
                <a:lnTo>
                  <a:pt x="395809" y="604998"/>
                </a:lnTo>
                <a:lnTo>
                  <a:pt x="247381" y="604998"/>
                </a:lnTo>
                <a:lnTo>
                  <a:pt x="247381" y="717935"/>
                </a:lnTo>
                <a:lnTo>
                  <a:pt x="296856" y="717935"/>
                </a:lnTo>
                <a:lnTo>
                  <a:pt x="197904" y="816887"/>
                </a:lnTo>
                <a:lnTo>
                  <a:pt x="98952" y="717935"/>
                </a:lnTo>
                <a:lnTo>
                  <a:pt x="148428" y="717935"/>
                </a:lnTo>
                <a:lnTo>
                  <a:pt x="148428" y="604998"/>
                </a:lnTo>
                <a:lnTo>
                  <a:pt x="0" y="604998"/>
                </a:lnTo>
                <a:lnTo>
                  <a:pt x="0" y="211888"/>
                </a:lnTo>
                <a:lnTo>
                  <a:pt x="148428" y="211888"/>
                </a:lnTo>
                <a:lnTo>
                  <a:pt x="148428" y="98951"/>
                </a:lnTo>
                <a:lnTo>
                  <a:pt x="98952" y="98951"/>
                </a:lnTo>
                <a:lnTo>
                  <a:pt x="197904" y="0"/>
                </a:lnTo>
                <a:close/>
              </a:path>
            </a:pathLst>
          </a:custGeom>
          <a:ln w="25400">
            <a:solidFill>
              <a:srgbClr val="89A4A7"/>
            </a:solidFill>
          </a:ln>
        </p:spPr>
        <p:txBody>
          <a:bodyPr wrap="square" lIns="0" tIns="0" rIns="0" bIns="0" rtlCol="0"/>
          <a:lstStyle/>
          <a:p>
            <a:endParaRPr/>
          </a:p>
        </p:txBody>
      </p:sp>
      <p:sp>
        <p:nvSpPr>
          <p:cNvPr id="13" name="object 13"/>
          <p:cNvSpPr/>
          <p:nvPr/>
        </p:nvSpPr>
        <p:spPr>
          <a:xfrm>
            <a:off x="5342903" y="2340895"/>
            <a:ext cx="286385" cy="471170"/>
          </a:xfrm>
          <a:custGeom>
            <a:avLst/>
            <a:gdLst/>
            <a:ahLst/>
            <a:cxnLst/>
            <a:rect l="l" t="t" r="r" b="b"/>
            <a:pathLst>
              <a:path w="286385" h="471169">
                <a:moveTo>
                  <a:pt x="143183" y="0"/>
                </a:moveTo>
                <a:lnTo>
                  <a:pt x="143183" y="117679"/>
                </a:lnTo>
                <a:lnTo>
                  <a:pt x="0" y="117679"/>
                </a:lnTo>
                <a:lnTo>
                  <a:pt x="0" y="353038"/>
                </a:lnTo>
                <a:lnTo>
                  <a:pt x="143183" y="353038"/>
                </a:lnTo>
                <a:lnTo>
                  <a:pt x="143183" y="470716"/>
                </a:lnTo>
                <a:lnTo>
                  <a:pt x="286365" y="235358"/>
                </a:lnTo>
                <a:lnTo>
                  <a:pt x="143183" y="0"/>
                </a:lnTo>
                <a:close/>
              </a:path>
            </a:pathLst>
          </a:custGeom>
          <a:solidFill>
            <a:srgbClr val="BFBFBF"/>
          </a:solidFill>
        </p:spPr>
        <p:txBody>
          <a:bodyPr wrap="square" lIns="0" tIns="0" rIns="0" bIns="0" rtlCol="0"/>
          <a:lstStyle/>
          <a:p>
            <a:endParaRPr/>
          </a:p>
        </p:txBody>
      </p:sp>
      <p:sp>
        <p:nvSpPr>
          <p:cNvPr id="14" name="object 14"/>
          <p:cNvSpPr/>
          <p:nvPr/>
        </p:nvSpPr>
        <p:spPr>
          <a:xfrm>
            <a:off x="5342903" y="2340895"/>
            <a:ext cx="286385" cy="471170"/>
          </a:xfrm>
          <a:custGeom>
            <a:avLst/>
            <a:gdLst/>
            <a:ahLst/>
            <a:cxnLst/>
            <a:rect l="l" t="t" r="r" b="b"/>
            <a:pathLst>
              <a:path w="286385" h="471169">
                <a:moveTo>
                  <a:pt x="143183" y="470717"/>
                </a:moveTo>
                <a:lnTo>
                  <a:pt x="143183" y="353037"/>
                </a:lnTo>
                <a:lnTo>
                  <a:pt x="0" y="353037"/>
                </a:lnTo>
                <a:lnTo>
                  <a:pt x="0" y="117679"/>
                </a:lnTo>
                <a:lnTo>
                  <a:pt x="143183" y="117679"/>
                </a:lnTo>
                <a:lnTo>
                  <a:pt x="143183" y="0"/>
                </a:lnTo>
                <a:lnTo>
                  <a:pt x="286367" y="235358"/>
                </a:lnTo>
                <a:lnTo>
                  <a:pt x="143183" y="470717"/>
                </a:lnTo>
                <a:close/>
              </a:path>
            </a:pathLst>
          </a:custGeom>
          <a:ln w="25400">
            <a:solidFill>
              <a:srgbClr val="89A4A7"/>
            </a:solidFill>
          </a:ln>
        </p:spPr>
        <p:txBody>
          <a:bodyPr wrap="square" lIns="0" tIns="0" rIns="0" bIns="0" rtlCol="0"/>
          <a:lstStyle/>
          <a:p>
            <a:endParaRPr/>
          </a:p>
        </p:txBody>
      </p:sp>
      <p:graphicFrame>
        <p:nvGraphicFramePr>
          <p:cNvPr id="15" name="object 15"/>
          <p:cNvGraphicFramePr>
            <a:graphicFrameLocks noGrp="1"/>
          </p:cNvGraphicFramePr>
          <p:nvPr/>
        </p:nvGraphicFramePr>
        <p:xfrm>
          <a:off x="5710685" y="1566035"/>
          <a:ext cx="2901314" cy="1480627"/>
        </p:xfrm>
        <a:graphic>
          <a:graphicData uri="http://schemas.openxmlformats.org/drawingml/2006/table">
            <a:tbl>
              <a:tblPr firstRow="1" bandRow="1">
                <a:tableStyleId>{2D5ABB26-0587-4C30-8999-92F81FD0307C}</a:tableStyleId>
              </a:tblPr>
              <a:tblGrid>
                <a:gridCol w="1398905">
                  <a:extLst>
                    <a:ext uri="{9D8B030D-6E8A-4147-A177-3AD203B41FA5}">
                      <a16:colId xmlns:a16="http://schemas.microsoft.com/office/drawing/2014/main" val="20000"/>
                    </a:ext>
                  </a:extLst>
                </a:gridCol>
                <a:gridCol w="1502409">
                  <a:extLst>
                    <a:ext uri="{9D8B030D-6E8A-4147-A177-3AD203B41FA5}">
                      <a16:colId xmlns:a16="http://schemas.microsoft.com/office/drawing/2014/main" val="20001"/>
                    </a:ext>
                  </a:extLst>
                </a:gridCol>
              </a:tblGrid>
              <a:tr h="482706">
                <a:tc>
                  <a:txBody>
                    <a:bodyPr/>
                    <a:lstStyle/>
                    <a:p>
                      <a:pPr>
                        <a:lnSpc>
                          <a:spcPct val="100000"/>
                        </a:lnSpc>
                      </a:pPr>
                      <a:endParaRPr sz="1600">
                        <a:latin typeface="Times New Roman"/>
                        <a:cs typeface="Times New Roman"/>
                      </a:endParaRPr>
                    </a:p>
                  </a:txBody>
                  <a:tcPr marL="0" marR="0" marT="0" marB="0">
                    <a:lnR w="28575">
                      <a:solidFill>
                        <a:srgbClr val="19194D"/>
                      </a:solidFill>
                      <a:prstDash val="solid"/>
                    </a:lnR>
                    <a:lnB w="28575">
                      <a:solidFill>
                        <a:srgbClr val="000000"/>
                      </a:solidFill>
                      <a:prstDash val="solid"/>
                    </a:lnB>
                  </a:tcPr>
                </a:tc>
                <a:tc>
                  <a:txBody>
                    <a:bodyPr/>
                    <a:lstStyle/>
                    <a:p>
                      <a:pPr marL="353060" marR="354965" indent="48895">
                        <a:lnSpc>
                          <a:spcPts val="1580"/>
                        </a:lnSpc>
                        <a:spcBef>
                          <a:spcPts val="295"/>
                        </a:spcBef>
                      </a:pPr>
                      <a:r>
                        <a:rPr sz="1400" spc="-20" dirty="0">
                          <a:solidFill>
                            <a:srgbClr val="FFFFFF"/>
                          </a:solidFill>
                          <a:latin typeface="Calibri"/>
                          <a:cs typeface="Calibri"/>
                        </a:rPr>
                        <a:t>RISPOSTA  </a:t>
                      </a:r>
                      <a:r>
                        <a:rPr sz="1400" dirty="0">
                          <a:solidFill>
                            <a:srgbClr val="FFFFFF"/>
                          </a:solidFill>
                          <a:latin typeface="Calibri"/>
                          <a:cs typeface="Calibri"/>
                        </a:rPr>
                        <a:t>AD</a:t>
                      </a:r>
                      <a:r>
                        <a:rPr sz="1400" spc="-15" dirty="0">
                          <a:solidFill>
                            <a:srgbClr val="FFFFFF"/>
                          </a:solidFill>
                          <a:latin typeface="Calibri"/>
                          <a:cs typeface="Calibri"/>
                        </a:rPr>
                        <a:t>E</a:t>
                      </a:r>
                      <a:r>
                        <a:rPr sz="1400" spc="5" dirty="0">
                          <a:solidFill>
                            <a:srgbClr val="FFFFFF"/>
                          </a:solidFill>
                          <a:latin typeface="Calibri"/>
                          <a:cs typeface="Calibri"/>
                        </a:rPr>
                        <a:t>G</a:t>
                      </a:r>
                      <a:r>
                        <a:rPr sz="1400" spc="-30" dirty="0">
                          <a:solidFill>
                            <a:srgbClr val="FFFFFF"/>
                          </a:solidFill>
                          <a:latin typeface="Calibri"/>
                          <a:cs typeface="Calibri"/>
                        </a:rPr>
                        <a:t>U</a:t>
                      </a:r>
                      <a:r>
                        <a:rPr sz="1400" spc="-110" dirty="0">
                          <a:solidFill>
                            <a:srgbClr val="FFFFFF"/>
                          </a:solidFill>
                          <a:latin typeface="Calibri"/>
                          <a:cs typeface="Calibri"/>
                        </a:rPr>
                        <a:t>A</a:t>
                      </a:r>
                      <a:r>
                        <a:rPr sz="1400" spc="-105" dirty="0">
                          <a:solidFill>
                            <a:srgbClr val="FFFFFF"/>
                          </a:solidFill>
                          <a:latin typeface="Calibri"/>
                          <a:cs typeface="Calibri"/>
                        </a:rPr>
                        <a:t>T</a:t>
                      </a:r>
                      <a:r>
                        <a:rPr sz="1400" dirty="0">
                          <a:solidFill>
                            <a:srgbClr val="FFFFFF"/>
                          </a:solidFill>
                          <a:latin typeface="Calibri"/>
                          <a:cs typeface="Calibri"/>
                        </a:rPr>
                        <a:t>A</a:t>
                      </a:r>
                      <a:endParaRPr sz="1400">
                        <a:latin typeface="Calibri"/>
                        <a:cs typeface="Calibri"/>
                      </a:endParaRPr>
                    </a:p>
                  </a:txBody>
                  <a:tcPr marL="0" marR="0" marT="37465" marB="0">
                    <a:lnL w="28575">
                      <a:solidFill>
                        <a:srgbClr val="19194D"/>
                      </a:solidFill>
                      <a:prstDash val="solid"/>
                    </a:lnL>
                    <a:lnR w="28575">
                      <a:solidFill>
                        <a:srgbClr val="19194D"/>
                      </a:solidFill>
                      <a:prstDash val="solid"/>
                    </a:lnR>
                    <a:lnT w="28575">
                      <a:solidFill>
                        <a:srgbClr val="19194D"/>
                      </a:solidFill>
                      <a:prstDash val="solid"/>
                    </a:lnT>
                    <a:lnB w="28575">
                      <a:solidFill>
                        <a:srgbClr val="19194D"/>
                      </a:solidFill>
                      <a:prstDash val="solid"/>
                    </a:lnB>
                    <a:solidFill>
                      <a:srgbClr val="19194D">
                        <a:alpha val="41178"/>
                      </a:srgbClr>
                    </a:solidFill>
                  </a:tcPr>
                </a:tc>
                <a:extLst>
                  <a:ext uri="{0D108BD9-81ED-4DB2-BD59-A6C34878D82A}">
                    <a16:rowId xmlns:a16="http://schemas.microsoft.com/office/drawing/2014/main" val="10000"/>
                  </a:ext>
                </a:extLst>
              </a:tr>
              <a:tr h="997921">
                <a:tc>
                  <a:txBody>
                    <a:bodyPr/>
                    <a:lstStyle/>
                    <a:p>
                      <a:pPr marL="99695" marR="91440" indent="-1270" algn="ctr">
                        <a:lnSpc>
                          <a:spcPct val="79600"/>
                        </a:lnSpc>
                        <a:spcBef>
                          <a:spcPts val="775"/>
                        </a:spcBef>
                      </a:pPr>
                      <a:r>
                        <a:rPr sz="1600" spc="-5" dirty="0">
                          <a:latin typeface="Calibri"/>
                          <a:cs typeface="Calibri"/>
                        </a:rPr>
                        <a:t>SEGNALANO  </a:t>
                      </a:r>
                      <a:r>
                        <a:rPr sz="1600" spc="-20" dirty="0">
                          <a:latin typeface="Calibri"/>
                          <a:cs typeface="Calibri"/>
                        </a:rPr>
                        <a:t>ALL’ORGANO  </a:t>
                      </a:r>
                      <a:r>
                        <a:rPr sz="1600" spc="-5" dirty="0">
                          <a:latin typeface="Calibri"/>
                          <a:cs typeface="Calibri"/>
                        </a:rPr>
                        <a:t>A</a:t>
                      </a:r>
                      <a:r>
                        <a:rPr sz="1600" spc="-10" dirty="0">
                          <a:latin typeface="Calibri"/>
                          <a:cs typeface="Calibri"/>
                        </a:rPr>
                        <a:t>MM</a:t>
                      </a:r>
                      <a:r>
                        <a:rPr sz="1600" spc="-5" dirty="0">
                          <a:latin typeface="Calibri"/>
                          <a:cs typeface="Calibri"/>
                        </a:rPr>
                        <a:t>I</a:t>
                      </a:r>
                      <a:r>
                        <a:rPr sz="1600" dirty="0">
                          <a:latin typeface="Calibri"/>
                          <a:cs typeface="Calibri"/>
                        </a:rPr>
                        <a:t>N</a:t>
                      </a:r>
                      <a:r>
                        <a:rPr sz="1600" spc="-5" dirty="0">
                          <a:latin typeface="Calibri"/>
                          <a:cs typeface="Calibri"/>
                        </a:rPr>
                        <a:t>I</a:t>
                      </a:r>
                      <a:r>
                        <a:rPr sz="1600" spc="-10" dirty="0">
                          <a:latin typeface="Calibri"/>
                          <a:cs typeface="Calibri"/>
                        </a:rPr>
                        <a:t>ST</a:t>
                      </a:r>
                      <a:r>
                        <a:rPr sz="1600" spc="5" dirty="0">
                          <a:latin typeface="Calibri"/>
                          <a:cs typeface="Calibri"/>
                        </a:rPr>
                        <a:t>R</a:t>
                      </a:r>
                      <a:r>
                        <a:rPr sz="1600" spc="-130" dirty="0">
                          <a:latin typeface="Calibri"/>
                          <a:cs typeface="Calibri"/>
                        </a:rPr>
                        <a:t>A</a:t>
                      </a:r>
                      <a:r>
                        <a:rPr sz="1600" dirty="0">
                          <a:latin typeface="Calibri"/>
                          <a:cs typeface="Calibri"/>
                        </a:rPr>
                        <a:t>T  </a:t>
                      </a:r>
                      <a:r>
                        <a:rPr sz="1600" spc="-10" dirty="0">
                          <a:latin typeface="Calibri"/>
                          <a:cs typeface="Calibri"/>
                        </a:rPr>
                        <a:t>IVO</a:t>
                      </a:r>
                      <a:endParaRPr sz="1600">
                        <a:latin typeface="Calibri"/>
                        <a:cs typeface="Calibri"/>
                      </a:endParaRPr>
                    </a:p>
                  </a:txBody>
                  <a:tcPr marL="0" marR="0" marT="98425"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solidFill>
                      <a:srgbClr val="CCCCCC"/>
                    </a:solidFill>
                  </a:tcPr>
                </a:tc>
                <a:tc>
                  <a:txBody>
                    <a:bodyPr/>
                    <a:lstStyle/>
                    <a:p>
                      <a:pPr>
                        <a:lnSpc>
                          <a:spcPct val="100000"/>
                        </a:lnSpc>
                      </a:pPr>
                      <a:endParaRPr sz="1400">
                        <a:latin typeface="Times New Roman"/>
                        <a:cs typeface="Times New Roman"/>
                      </a:endParaRPr>
                    </a:p>
                    <a:p>
                      <a:pPr>
                        <a:lnSpc>
                          <a:spcPct val="100000"/>
                        </a:lnSpc>
                      </a:pPr>
                      <a:endParaRPr sz="1700">
                        <a:latin typeface="Times New Roman"/>
                        <a:cs typeface="Times New Roman"/>
                      </a:endParaRPr>
                    </a:p>
                    <a:p>
                      <a:pPr marL="774065">
                        <a:lnSpc>
                          <a:spcPct val="100000"/>
                        </a:lnSpc>
                      </a:pPr>
                      <a:r>
                        <a:rPr sz="1200" dirty="0">
                          <a:latin typeface="Calibri"/>
                          <a:cs typeface="Calibri"/>
                        </a:rPr>
                        <a:t>30</a:t>
                      </a:r>
                      <a:r>
                        <a:rPr sz="1200" spc="-20" dirty="0">
                          <a:latin typeface="Calibri"/>
                          <a:cs typeface="Calibri"/>
                        </a:rPr>
                        <a:t> </a:t>
                      </a:r>
                      <a:r>
                        <a:rPr sz="1200" spc="-5" dirty="0">
                          <a:latin typeface="Calibri"/>
                          <a:cs typeface="Calibri"/>
                        </a:rPr>
                        <a:t>GIORNI</a:t>
                      </a:r>
                      <a:endParaRPr sz="1200">
                        <a:latin typeface="Calibri"/>
                        <a:cs typeface="Calibri"/>
                      </a:endParaRPr>
                    </a:p>
                  </a:txBody>
                  <a:tcPr marL="0" marR="0" marT="0" marB="0">
                    <a:lnL w="28575">
                      <a:solidFill>
                        <a:srgbClr val="000000"/>
                      </a:solidFill>
                      <a:prstDash val="solid"/>
                    </a:lnL>
                    <a:lnT w="28575">
                      <a:solidFill>
                        <a:srgbClr val="19194D"/>
                      </a:solidFill>
                      <a:prstDash val="solid"/>
                    </a:lnT>
                  </a:tcPr>
                </a:tc>
                <a:extLst>
                  <a:ext uri="{0D108BD9-81ED-4DB2-BD59-A6C34878D82A}">
                    <a16:rowId xmlns:a16="http://schemas.microsoft.com/office/drawing/2014/main" val="10001"/>
                  </a:ext>
                </a:extLst>
              </a:tr>
            </a:tbl>
          </a:graphicData>
        </a:graphic>
      </p:graphicFrame>
      <p:sp>
        <p:nvSpPr>
          <p:cNvPr id="16" name="object 16"/>
          <p:cNvSpPr/>
          <p:nvPr/>
        </p:nvSpPr>
        <p:spPr>
          <a:xfrm>
            <a:off x="1625936" y="4281055"/>
            <a:ext cx="2303780" cy="1640839"/>
          </a:xfrm>
          <a:custGeom>
            <a:avLst/>
            <a:gdLst/>
            <a:ahLst/>
            <a:cxnLst/>
            <a:rect l="l" t="t" r="r" b="b"/>
            <a:pathLst>
              <a:path w="2303780" h="1640839">
                <a:moveTo>
                  <a:pt x="1890465" y="0"/>
                </a:moveTo>
                <a:lnTo>
                  <a:pt x="1890465" y="280485"/>
                </a:lnTo>
                <a:lnTo>
                  <a:pt x="0" y="280485"/>
                </a:lnTo>
                <a:lnTo>
                  <a:pt x="0" y="1360213"/>
                </a:lnTo>
                <a:lnTo>
                  <a:pt x="1890465" y="1360213"/>
                </a:lnTo>
                <a:lnTo>
                  <a:pt x="1890465" y="1640699"/>
                </a:lnTo>
                <a:lnTo>
                  <a:pt x="2303741" y="820351"/>
                </a:lnTo>
                <a:lnTo>
                  <a:pt x="1890465" y="0"/>
                </a:lnTo>
                <a:close/>
              </a:path>
            </a:pathLst>
          </a:custGeom>
          <a:solidFill>
            <a:srgbClr val="19194D">
              <a:alpha val="41178"/>
            </a:srgbClr>
          </a:solidFill>
        </p:spPr>
        <p:txBody>
          <a:bodyPr wrap="square" lIns="0" tIns="0" rIns="0" bIns="0" rtlCol="0"/>
          <a:lstStyle/>
          <a:p>
            <a:endParaRPr/>
          </a:p>
        </p:txBody>
      </p:sp>
      <p:sp>
        <p:nvSpPr>
          <p:cNvPr id="17" name="object 17"/>
          <p:cNvSpPr/>
          <p:nvPr/>
        </p:nvSpPr>
        <p:spPr>
          <a:xfrm>
            <a:off x="1625936" y="4281055"/>
            <a:ext cx="2303780" cy="1640839"/>
          </a:xfrm>
          <a:custGeom>
            <a:avLst/>
            <a:gdLst/>
            <a:ahLst/>
            <a:cxnLst/>
            <a:rect l="l" t="t" r="r" b="b"/>
            <a:pathLst>
              <a:path w="2303780" h="1640839">
                <a:moveTo>
                  <a:pt x="0" y="280485"/>
                </a:moveTo>
                <a:lnTo>
                  <a:pt x="1890466" y="280485"/>
                </a:lnTo>
                <a:lnTo>
                  <a:pt x="1890466" y="0"/>
                </a:lnTo>
                <a:lnTo>
                  <a:pt x="2303741" y="820350"/>
                </a:lnTo>
                <a:lnTo>
                  <a:pt x="1890466" y="1640698"/>
                </a:lnTo>
                <a:lnTo>
                  <a:pt x="1890466" y="1360213"/>
                </a:lnTo>
                <a:lnTo>
                  <a:pt x="0" y="1360213"/>
                </a:lnTo>
                <a:lnTo>
                  <a:pt x="0" y="280485"/>
                </a:lnTo>
                <a:close/>
              </a:path>
            </a:pathLst>
          </a:custGeom>
          <a:ln w="25400">
            <a:solidFill>
              <a:srgbClr val="19194D"/>
            </a:solidFill>
          </a:ln>
        </p:spPr>
        <p:txBody>
          <a:bodyPr wrap="square" lIns="0" tIns="0" rIns="0" bIns="0" rtlCol="0"/>
          <a:lstStyle/>
          <a:p>
            <a:endParaRPr/>
          </a:p>
        </p:txBody>
      </p:sp>
      <p:sp>
        <p:nvSpPr>
          <p:cNvPr id="18" name="object 18"/>
          <p:cNvSpPr txBox="1"/>
          <p:nvPr/>
        </p:nvSpPr>
        <p:spPr>
          <a:xfrm>
            <a:off x="1743327" y="4587748"/>
            <a:ext cx="1797050" cy="1007110"/>
          </a:xfrm>
          <a:prstGeom prst="rect">
            <a:avLst/>
          </a:prstGeom>
        </p:spPr>
        <p:txBody>
          <a:bodyPr vert="horz" wrap="square" lIns="0" tIns="10795" rIns="0" bIns="0" rtlCol="0">
            <a:spAutoFit/>
          </a:bodyPr>
          <a:lstStyle/>
          <a:p>
            <a:pPr marL="12065" marR="5080" indent="635" algn="ctr">
              <a:lnSpc>
                <a:spcPct val="100800"/>
              </a:lnSpc>
              <a:spcBef>
                <a:spcPts val="85"/>
              </a:spcBef>
            </a:pPr>
            <a:r>
              <a:rPr sz="1600" dirty="0">
                <a:latin typeface="Calibri"/>
                <a:cs typeface="Calibri"/>
              </a:rPr>
              <a:t>DEBITI </a:t>
            </a:r>
            <a:r>
              <a:rPr sz="1600" spc="-5" dirty="0">
                <a:latin typeface="Calibri"/>
                <a:cs typeface="Calibri"/>
              </a:rPr>
              <a:t>SCADUTI  </a:t>
            </a:r>
            <a:r>
              <a:rPr sz="1600" spc="-25" dirty="0">
                <a:latin typeface="Calibri"/>
                <a:cs typeface="Calibri"/>
              </a:rPr>
              <a:t>OLTRE </a:t>
            </a:r>
            <a:r>
              <a:rPr sz="1600" spc="-5" dirty="0">
                <a:latin typeface="Calibri"/>
                <a:cs typeface="Calibri"/>
              </a:rPr>
              <a:t>SOGLIA</a:t>
            </a:r>
            <a:r>
              <a:rPr sz="1600" spc="-30" dirty="0">
                <a:latin typeface="Calibri"/>
                <a:cs typeface="Calibri"/>
              </a:rPr>
              <a:t> </a:t>
            </a:r>
            <a:r>
              <a:rPr sz="1600" spc="-5" dirty="0">
                <a:latin typeface="Calibri"/>
                <a:cs typeface="Calibri"/>
              </a:rPr>
              <a:t>VERSO  CREDITORI  </a:t>
            </a:r>
            <a:r>
              <a:rPr sz="1600" spc="-20" dirty="0">
                <a:latin typeface="Calibri"/>
                <a:cs typeface="Calibri"/>
              </a:rPr>
              <a:t>QUALIFICATI</a:t>
            </a:r>
            <a:endParaRPr sz="1600">
              <a:latin typeface="Calibri"/>
              <a:cs typeface="Calibri"/>
            </a:endParaRPr>
          </a:p>
        </p:txBody>
      </p:sp>
      <p:sp>
        <p:nvSpPr>
          <p:cNvPr id="19" name="object 19"/>
          <p:cNvSpPr/>
          <p:nvPr/>
        </p:nvSpPr>
        <p:spPr>
          <a:xfrm>
            <a:off x="8797340" y="1585283"/>
            <a:ext cx="286385" cy="471170"/>
          </a:xfrm>
          <a:custGeom>
            <a:avLst/>
            <a:gdLst/>
            <a:ahLst/>
            <a:cxnLst/>
            <a:rect l="l" t="t" r="r" b="b"/>
            <a:pathLst>
              <a:path w="286384" h="471169">
                <a:moveTo>
                  <a:pt x="143183" y="0"/>
                </a:moveTo>
                <a:lnTo>
                  <a:pt x="143183" y="117679"/>
                </a:lnTo>
                <a:lnTo>
                  <a:pt x="0" y="117679"/>
                </a:lnTo>
                <a:lnTo>
                  <a:pt x="0" y="353038"/>
                </a:lnTo>
                <a:lnTo>
                  <a:pt x="143183" y="353038"/>
                </a:lnTo>
                <a:lnTo>
                  <a:pt x="143183" y="470716"/>
                </a:lnTo>
                <a:lnTo>
                  <a:pt x="286367" y="235358"/>
                </a:lnTo>
                <a:lnTo>
                  <a:pt x="143183" y="0"/>
                </a:lnTo>
                <a:close/>
              </a:path>
            </a:pathLst>
          </a:custGeom>
          <a:solidFill>
            <a:srgbClr val="BFBFBF"/>
          </a:solidFill>
        </p:spPr>
        <p:txBody>
          <a:bodyPr wrap="square" lIns="0" tIns="0" rIns="0" bIns="0" rtlCol="0"/>
          <a:lstStyle/>
          <a:p>
            <a:endParaRPr/>
          </a:p>
        </p:txBody>
      </p:sp>
      <p:sp>
        <p:nvSpPr>
          <p:cNvPr id="20" name="object 20"/>
          <p:cNvSpPr/>
          <p:nvPr/>
        </p:nvSpPr>
        <p:spPr>
          <a:xfrm>
            <a:off x="8797340" y="1585283"/>
            <a:ext cx="286385" cy="471170"/>
          </a:xfrm>
          <a:custGeom>
            <a:avLst/>
            <a:gdLst/>
            <a:ahLst/>
            <a:cxnLst/>
            <a:rect l="l" t="t" r="r" b="b"/>
            <a:pathLst>
              <a:path w="286384" h="471169">
                <a:moveTo>
                  <a:pt x="143183" y="470717"/>
                </a:moveTo>
                <a:lnTo>
                  <a:pt x="143183" y="353037"/>
                </a:lnTo>
                <a:lnTo>
                  <a:pt x="0" y="353037"/>
                </a:lnTo>
                <a:lnTo>
                  <a:pt x="0" y="117679"/>
                </a:lnTo>
                <a:lnTo>
                  <a:pt x="143183" y="117679"/>
                </a:lnTo>
                <a:lnTo>
                  <a:pt x="143183" y="0"/>
                </a:lnTo>
                <a:lnTo>
                  <a:pt x="286367" y="235358"/>
                </a:lnTo>
                <a:lnTo>
                  <a:pt x="143183" y="470717"/>
                </a:lnTo>
                <a:close/>
              </a:path>
            </a:pathLst>
          </a:custGeom>
          <a:ln w="25400">
            <a:solidFill>
              <a:srgbClr val="89A4A7"/>
            </a:solidFill>
          </a:ln>
        </p:spPr>
        <p:txBody>
          <a:bodyPr wrap="square" lIns="0" tIns="0" rIns="0" bIns="0" rtlCol="0"/>
          <a:lstStyle/>
          <a:p>
            <a:endParaRPr/>
          </a:p>
        </p:txBody>
      </p:sp>
      <p:sp>
        <p:nvSpPr>
          <p:cNvPr id="21" name="object 21"/>
          <p:cNvSpPr txBox="1"/>
          <p:nvPr/>
        </p:nvSpPr>
        <p:spPr>
          <a:xfrm>
            <a:off x="9206788" y="1556792"/>
            <a:ext cx="1353820" cy="352661"/>
          </a:xfrm>
          <a:prstGeom prst="rect">
            <a:avLst/>
          </a:prstGeom>
          <a:solidFill>
            <a:srgbClr val="19194D">
              <a:alpha val="41178"/>
            </a:srgbClr>
          </a:solidFill>
          <a:ln w="25400">
            <a:solidFill>
              <a:srgbClr val="19194D"/>
            </a:solidFill>
          </a:ln>
        </p:spPr>
        <p:txBody>
          <a:bodyPr vert="horz" wrap="square" lIns="0" tIns="120650" rIns="0" bIns="0" rtlCol="0">
            <a:spAutoFit/>
          </a:bodyPr>
          <a:lstStyle/>
          <a:p>
            <a:pPr marL="114935">
              <a:spcBef>
                <a:spcPts val="950"/>
              </a:spcBef>
            </a:pPr>
            <a:r>
              <a:rPr sz="1500" spc="-10" dirty="0">
                <a:solidFill>
                  <a:srgbClr val="FFFFFF"/>
                </a:solidFill>
                <a:latin typeface="Calibri"/>
                <a:cs typeface="Calibri"/>
              </a:rPr>
              <a:t>CONCLUSIONE</a:t>
            </a:r>
            <a:endParaRPr sz="1500">
              <a:latin typeface="Calibri"/>
              <a:cs typeface="Calibri"/>
            </a:endParaRPr>
          </a:p>
        </p:txBody>
      </p:sp>
      <p:sp>
        <p:nvSpPr>
          <p:cNvPr id="22" name="object 22"/>
          <p:cNvSpPr/>
          <p:nvPr/>
        </p:nvSpPr>
        <p:spPr>
          <a:xfrm>
            <a:off x="7122530" y="3238766"/>
            <a:ext cx="1512570" cy="499745"/>
          </a:xfrm>
          <a:custGeom>
            <a:avLst/>
            <a:gdLst/>
            <a:ahLst/>
            <a:cxnLst/>
            <a:rect l="l" t="t" r="r" b="b"/>
            <a:pathLst>
              <a:path w="1512570" h="499745">
                <a:moveTo>
                  <a:pt x="0" y="499208"/>
                </a:moveTo>
                <a:lnTo>
                  <a:pt x="1512167" y="499208"/>
                </a:lnTo>
                <a:lnTo>
                  <a:pt x="1512167" y="0"/>
                </a:lnTo>
                <a:lnTo>
                  <a:pt x="0" y="0"/>
                </a:lnTo>
                <a:lnTo>
                  <a:pt x="0" y="499208"/>
                </a:lnTo>
                <a:close/>
              </a:path>
            </a:pathLst>
          </a:custGeom>
          <a:solidFill>
            <a:srgbClr val="19194D">
              <a:alpha val="41178"/>
            </a:srgbClr>
          </a:solidFill>
        </p:spPr>
        <p:txBody>
          <a:bodyPr wrap="square" lIns="0" tIns="0" rIns="0" bIns="0" rtlCol="0"/>
          <a:lstStyle/>
          <a:p>
            <a:endParaRPr/>
          </a:p>
        </p:txBody>
      </p:sp>
      <p:sp>
        <p:nvSpPr>
          <p:cNvPr id="23" name="object 23"/>
          <p:cNvSpPr/>
          <p:nvPr/>
        </p:nvSpPr>
        <p:spPr>
          <a:xfrm>
            <a:off x="7122530" y="3238766"/>
            <a:ext cx="1512570" cy="499745"/>
          </a:xfrm>
          <a:custGeom>
            <a:avLst/>
            <a:gdLst/>
            <a:ahLst/>
            <a:cxnLst/>
            <a:rect l="l" t="t" r="r" b="b"/>
            <a:pathLst>
              <a:path w="1512570" h="499745">
                <a:moveTo>
                  <a:pt x="0" y="0"/>
                </a:moveTo>
                <a:lnTo>
                  <a:pt x="1512168" y="0"/>
                </a:lnTo>
                <a:lnTo>
                  <a:pt x="1512168" y="499209"/>
                </a:lnTo>
                <a:lnTo>
                  <a:pt x="0" y="499209"/>
                </a:lnTo>
                <a:lnTo>
                  <a:pt x="0" y="0"/>
                </a:lnTo>
                <a:close/>
              </a:path>
            </a:pathLst>
          </a:custGeom>
          <a:ln w="25400">
            <a:solidFill>
              <a:srgbClr val="19194D"/>
            </a:solidFill>
          </a:ln>
        </p:spPr>
        <p:txBody>
          <a:bodyPr wrap="square" lIns="0" tIns="0" rIns="0" bIns="0" rtlCol="0"/>
          <a:lstStyle/>
          <a:p>
            <a:endParaRPr/>
          </a:p>
        </p:txBody>
      </p:sp>
      <p:sp>
        <p:nvSpPr>
          <p:cNvPr id="24" name="object 24"/>
          <p:cNvSpPr txBox="1"/>
          <p:nvPr/>
        </p:nvSpPr>
        <p:spPr>
          <a:xfrm>
            <a:off x="7427351" y="3323844"/>
            <a:ext cx="811530" cy="228268"/>
          </a:xfrm>
          <a:prstGeom prst="rect">
            <a:avLst/>
          </a:prstGeom>
        </p:spPr>
        <p:txBody>
          <a:bodyPr vert="horz" wrap="square" lIns="0" tIns="12700" rIns="0" bIns="0" rtlCol="0">
            <a:spAutoFit/>
          </a:bodyPr>
          <a:lstStyle/>
          <a:p>
            <a:pPr>
              <a:spcBef>
                <a:spcPts val="100"/>
              </a:spcBef>
            </a:pPr>
            <a:r>
              <a:rPr sz="1400" spc="-5" dirty="0">
                <a:solidFill>
                  <a:srgbClr val="FFFFFF"/>
                </a:solidFill>
                <a:latin typeface="Calibri"/>
                <a:cs typeface="Calibri"/>
              </a:rPr>
              <a:t>N</a:t>
            </a:r>
            <a:r>
              <a:rPr sz="1400" dirty="0">
                <a:solidFill>
                  <a:srgbClr val="FFFFFF"/>
                </a:solidFill>
                <a:latin typeface="Calibri"/>
                <a:cs typeface="Calibri"/>
              </a:rPr>
              <a:t>AD</a:t>
            </a:r>
            <a:r>
              <a:rPr sz="1400" spc="-15" dirty="0">
                <a:solidFill>
                  <a:srgbClr val="FFFFFF"/>
                </a:solidFill>
                <a:latin typeface="Calibri"/>
                <a:cs typeface="Calibri"/>
              </a:rPr>
              <a:t>E</a:t>
            </a:r>
            <a:r>
              <a:rPr sz="1400" dirty="0">
                <a:solidFill>
                  <a:srgbClr val="FFFFFF"/>
                </a:solidFill>
                <a:latin typeface="Calibri"/>
                <a:cs typeface="Calibri"/>
              </a:rPr>
              <a:t>G</a:t>
            </a:r>
            <a:r>
              <a:rPr sz="1400" spc="-30" dirty="0">
                <a:solidFill>
                  <a:srgbClr val="FFFFFF"/>
                </a:solidFill>
                <a:latin typeface="Calibri"/>
                <a:cs typeface="Calibri"/>
              </a:rPr>
              <a:t>U</a:t>
            </a:r>
            <a:r>
              <a:rPr sz="1400" spc="-110" dirty="0">
                <a:solidFill>
                  <a:srgbClr val="FFFFFF"/>
                </a:solidFill>
                <a:latin typeface="Calibri"/>
                <a:cs typeface="Calibri"/>
              </a:rPr>
              <a:t>A</a:t>
            </a:r>
            <a:r>
              <a:rPr sz="1400" spc="-105" dirty="0">
                <a:solidFill>
                  <a:srgbClr val="FFFFFF"/>
                </a:solidFill>
                <a:latin typeface="Calibri"/>
                <a:cs typeface="Calibri"/>
              </a:rPr>
              <a:t>T</a:t>
            </a:r>
            <a:endParaRPr sz="1400">
              <a:latin typeface="Calibri"/>
              <a:cs typeface="Calibri"/>
            </a:endParaRPr>
          </a:p>
        </p:txBody>
      </p:sp>
      <p:sp>
        <p:nvSpPr>
          <p:cNvPr id="25" name="object 25"/>
          <p:cNvSpPr txBox="1"/>
          <p:nvPr/>
        </p:nvSpPr>
        <p:spPr>
          <a:xfrm>
            <a:off x="7357501" y="3183635"/>
            <a:ext cx="1055370" cy="228268"/>
          </a:xfrm>
          <a:prstGeom prst="rect">
            <a:avLst/>
          </a:prstGeom>
        </p:spPr>
        <p:txBody>
          <a:bodyPr vert="horz" wrap="square" lIns="0" tIns="12700" rIns="0" bIns="0" rtlCol="0">
            <a:spAutoFit/>
          </a:bodyPr>
          <a:lstStyle/>
          <a:p>
            <a:pPr marL="25400">
              <a:spcBef>
                <a:spcPts val="100"/>
              </a:spcBef>
            </a:pPr>
            <a:r>
              <a:rPr sz="2100" baseline="-43650" dirty="0">
                <a:solidFill>
                  <a:srgbClr val="FFFFFF"/>
                </a:solidFill>
                <a:latin typeface="Calibri"/>
                <a:cs typeface="Calibri"/>
              </a:rPr>
              <a:t>I</a:t>
            </a:r>
            <a:r>
              <a:rPr sz="2100" spc="232" baseline="-43650" dirty="0">
                <a:solidFill>
                  <a:srgbClr val="FFFFFF"/>
                </a:solidFill>
                <a:latin typeface="Calibri"/>
                <a:cs typeface="Calibri"/>
              </a:rPr>
              <a:t> </a:t>
            </a:r>
            <a:r>
              <a:rPr sz="1400" spc="-15" dirty="0">
                <a:solidFill>
                  <a:srgbClr val="FFFFFF"/>
                </a:solidFill>
                <a:latin typeface="Calibri"/>
                <a:cs typeface="Calibri"/>
              </a:rPr>
              <a:t>RISPOSTA</a:t>
            </a:r>
            <a:r>
              <a:rPr sz="2100" spc="-22" baseline="-43650" dirty="0">
                <a:solidFill>
                  <a:srgbClr val="FFFFFF"/>
                </a:solidFill>
                <a:latin typeface="Calibri"/>
                <a:cs typeface="Calibri"/>
              </a:rPr>
              <a:t>A,</a:t>
            </a:r>
            <a:endParaRPr sz="2100" baseline="-43650">
              <a:latin typeface="Calibri"/>
              <a:cs typeface="Calibri"/>
            </a:endParaRPr>
          </a:p>
        </p:txBody>
      </p:sp>
      <p:sp>
        <p:nvSpPr>
          <p:cNvPr id="26" name="object 26"/>
          <p:cNvSpPr txBox="1"/>
          <p:nvPr/>
        </p:nvSpPr>
        <p:spPr>
          <a:xfrm>
            <a:off x="7568958" y="3464052"/>
            <a:ext cx="631825" cy="228268"/>
          </a:xfrm>
          <a:prstGeom prst="rect">
            <a:avLst/>
          </a:prstGeom>
        </p:spPr>
        <p:txBody>
          <a:bodyPr vert="horz" wrap="square" lIns="0" tIns="12700" rIns="0" bIns="0" rtlCol="0">
            <a:spAutoFit/>
          </a:bodyPr>
          <a:lstStyle/>
          <a:p>
            <a:pPr>
              <a:spcBef>
                <a:spcPts val="100"/>
              </a:spcBef>
            </a:pPr>
            <a:r>
              <a:rPr sz="1400" spc="-5" dirty="0">
                <a:solidFill>
                  <a:srgbClr val="FFFFFF"/>
                </a:solidFill>
                <a:latin typeface="Calibri"/>
                <a:cs typeface="Calibri"/>
              </a:rPr>
              <a:t>O</a:t>
            </a:r>
            <a:r>
              <a:rPr sz="1400" dirty="0">
                <a:solidFill>
                  <a:srgbClr val="FFFFFF"/>
                </a:solidFill>
                <a:latin typeface="Calibri"/>
                <a:cs typeface="Calibri"/>
              </a:rPr>
              <a:t>M</a:t>
            </a:r>
            <a:r>
              <a:rPr sz="1400" spc="-10" dirty="0">
                <a:solidFill>
                  <a:srgbClr val="FFFFFF"/>
                </a:solidFill>
                <a:latin typeface="Calibri"/>
                <a:cs typeface="Calibri"/>
              </a:rPr>
              <a:t>ES</a:t>
            </a:r>
            <a:r>
              <a:rPr sz="1400" spc="-20" dirty="0">
                <a:solidFill>
                  <a:srgbClr val="FFFFFF"/>
                </a:solidFill>
                <a:latin typeface="Calibri"/>
                <a:cs typeface="Calibri"/>
              </a:rPr>
              <a:t>S</a:t>
            </a:r>
            <a:r>
              <a:rPr sz="1400" dirty="0">
                <a:solidFill>
                  <a:srgbClr val="FFFFFF"/>
                </a:solidFill>
                <a:latin typeface="Calibri"/>
                <a:cs typeface="Calibri"/>
              </a:rPr>
              <a:t>A</a:t>
            </a:r>
            <a:endParaRPr sz="1400">
              <a:latin typeface="Calibri"/>
              <a:cs typeface="Calibri"/>
            </a:endParaRPr>
          </a:p>
        </p:txBody>
      </p:sp>
      <p:sp>
        <p:nvSpPr>
          <p:cNvPr id="27" name="object 27"/>
          <p:cNvSpPr/>
          <p:nvPr/>
        </p:nvSpPr>
        <p:spPr>
          <a:xfrm>
            <a:off x="8819828" y="3235346"/>
            <a:ext cx="286385" cy="471170"/>
          </a:xfrm>
          <a:custGeom>
            <a:avLst/>
            <a:gdLst/>
            <a:ahLst/>
            <a:cxnLst/>
            <a:rect l="l" t="t" r="r" b="b"/>
            <a:pathLst>
              <a:path w="286384" h="471170">
                <a:moveTo>
                  <a:pt x="143183" y="0"/>
                </a:moveTo>
                <a:lnTo>
                  <a:pt x="143183" y="117679"/>
                </a:lnTo>
                <a:lnTo>
                  <a:pt x="0" y="117679"/>
                </a:lnTo>
                <a:lnTo>
                  <a:pt x="0" y="353038"/>
                </a:lnTo>
                <a:lnTo>
                  <a:pt x="143183" y="353038"/>
                </a:lnTo>
                <a:lnTo>
                  <a:pt x="143183" y="470717"/>
                </a:lnTo>
                <a:lnTo>
                  <a:pt x="286365" y="235358"/>
                </a:lnTo>
                <a:lnTo>
                  <a:pt x="143183" y="0"/>
                </a:lnTo>
                <a:close/>
              </a:path>
            </a:pathLst>
          </a:custGeom>
          <a:solidFill>
            <a:srgbClr val="BFBFBF"/>
          </a:solidFill>
        </p:spPr>
        <p:txBody>
          <a:bodyPr wrap="square" lIns="0" tIns="0" rIns="0" bIns="0" rtlCol="0"/>
          <a:lstStyle/>
          <a:p>
            <a:endParaRPr/>
          </a:p>
        </p:txBody>
      </p:sp>
      <p:sp>
        <p:nvSpPr>
          <p:cNvPr id="28" name="object 28"/>
          <p:cNvSpPr/>
          <p:nvPr/>
        </p:nvSpPr>
        <p:spPr>
          <a:xfrm>
            <a:off x="8819828" y="3235347"/>
            <a:ext cx="286385" cy="471170"/>
          </a:xfrm>
          <a:custGeom>
            <a:avLst/>
            <a:gdLst/>
            <a:ahLst/>
            <a:cxnLst/>
            <a:rect l="l" t="t" r="r" b="b"/>
            <a:pathLst>
              <a:path w="286384" h="471170">
                <a:moveTo>
                  <a:pt x="143183" y="470717"/>
                </a:moveTo>
                <a:lnTo>
                  <a:pt x="143183" y="353037"/>
                </a:lnTo>
                <a:lnTo>
                  <a:pt x="0" y="353037"/>
                </a:lnTo>
                <a:lnTo>
                  <a:pt x="0" y="117679"/>
                </a:lnTo>
                <a:lnTo>
                  <a:pt x="143183" y="117679"/>
                </a:lnTo>
                <a:lnTo>
                  <a:pt x="143183" y="0"/>
                </a:lnTo>
                <a:lnTo>
                  <a:pt x="286367" y="235358"/>
                </a:lnTo>
                <a:lnTo>
                  <a:pt x="143183" y="470717"/>
                </a:lnTo>
                <a:close/>
              </a:path>
            </a:pathLst>
          </a:custGeom>
          <a:ln w="25400">
            <a:solidFill>
              <a:srgbClr val="89A4A7"/>
            </a:solidFill>
          </a:ln>
        </p:spPr>
        <p:txBody>
          <a:bodyPr wrap="square" lIns="0" tIns="0" rIns="0" bIns="0" rtlCol="0"/>
          <a:lstStyle/>
          <a:p>
            <a:endParaRPr/>
          </a:p>
        </p:txBody>
      </p:sp>
      <p:sp>
        <p:nvSpPr>
          <p:cNvPr id="29" name="object 29"/>
          <p:cNvSpPr txBox="1"/>
          <p:nvPr/>
        </p:nvSpPr>
        <p:spPr>
          <a:xfrm>
            <a:off x="9206788" y="3213285"/>
            <a:ext cx="1371600" cy="345607"/>
          </a:xfrm>
          <a:prstGeom prst="rect">
            <a:avLst/>
          </a:prstGeom>
          <a:solidFill>
            <a:srgbClr val="19194D">
              <a:alpha val="41178"/>
            </a:srgbClr>
          </a:solidFill>
          <a:ln w="25400">
            <a:solidFill>
              <a:srgbClr val="19194D"/>
            </a:solidFill>
          </a:ln>
        </p:spPr>
        <p:txBody>
          <a:bodyPr vert="horz" wrap="square" lIns="0" tIns="128905" rIns="0" bIns="0" rtlCol="0">
            <a:spAutoFit/>
          </a:bodyPr>
          <a:lstStyle/>
          <a:p>
            <a:pPr marL="99060">
              <a:spcBef>
                <a:spcPts val="1015"/>
              </a:spcBef>
            </a:pPr>
            <a:r>
              <a:rPr sz="1400" spc="-10" dirty="0">
                <a:solidFill>
                  <a:srgbClr val="FFFFFF"/>
                </a:solidFill>
                <a:latin typeface="Calibri"/>
                <a:cs typeface="Calibri"/>
              </a:rPr>
              <a:t>SEGNALA-ZIONE</a:t>
            </a:r>
            <a:endParaRPr sz="1400">
              <a:latin typeface="Calibri"/>
              <a:cs typeface="Calibri"/>
            </a:endParaRPr>
          </a:p>
        </p:txBody>
      </p:sp>
      <p:sp>
        <p:nvSpPr>
          <p:cNvPr id="30" name="object 30"/>
          <p:cNvSpPr txBox="1"/>
          <p:nvPr/>
        </p:nvSpPr>
        <p:spPr>
          <a:xfrm>
            <a:off x="9206788" y="3779451"/>
            <a:ext cx="1371600" cy="187872"/>
          </a:xfrm>
          <a:prstGeom prst="rect">
            <a:avLst/>
          </a:prstGeom>
          <a:solidFill>
            <a:srgbClr val="FFFFFF">
              <a:alpha val="65098"/>
            </a:srgbClr>
          </a:solidFill>
          <a:ln w="25400">
            <a:solidFill>
              <a:srgbClr val="262673"/>
            </a:solidFill>
          </a:ln>
        </p:spPr>
        <p:txBody>
          <a:bodyPr vert="horz" wrap="square" lIns="0" tIns="3175" rIns="0" bIns="0" rtlCol="0">
            <a:spAutoFit/>
          </a:bodyPr>
          <a:lstStyle/>
          <a:p>
            <a:pPr marL="361950">
              <a:spcBef>
                <a:spcPts val="25"/>
              </a:spcBef>
            </a:pPr>
            <a:r>
              <a:rPr sz="1200" dirty="0">
                <a:latin typeface="Calibri"/>
                <a:cs typeface="Calibri"/>
              </a:rPr>
              <a:t>60</a:t>
            </a:r>
            <a:r>
              <a:rPr sz="1200" spc="-5" dirty="0">
                <a:latin typeface="Calibri"/>
                <a:cs typeface="Calibri"/>
              </a:rPr>
              <a:t> GIORNI</a:t>
            </a:r>
            <a:endParaRPr sz="1200">
              <a:latin typeface="Calibri"/>
              <a:cs typeface="Calibri"/>
            </a:endParaRPr>
          </a:p>
        </p:txBody>
      </p:sp>
      <p:sp>
        <p:nvSpPr>
          <p:cNvPr id="31" name="object 31"/>
          <p:cNvSpPr/>
          <p:nvPr/>
        </p:nvSpPr>
        <p:spPr>
          <a:xfrm>
            <a:off x="5333391" y="4813965"/>
            <a:ext cx="286385" cy="471170"/>
          </a:xfrm>
          <a:custGeom>
            <a:avLst/>
            <a:gdLst/>
            <a:ahLst/>
            <a:cxnLst/>
            <a:rect l="l" t="t" r="r" b="b"/>
            <a:pathLst>
              <a:path w="286385" h="471170">
                <a:moveTo>
                  <a:pt x="143183" y="0"/>
                </a:moveTo>
                <a:lnTo>
                  <a:pt x="143183" y="117678"/>
                </a:lnTo>
                <a:lnTo>
                  <a:pt x="0" y="117678"/>
                </a:lnTo>
                <a:lnTo>
                  <a:pt x="0" y="353037"/>
                </a:lnTo>
                <a:lnTo>
                  <a:pt x="143183" y="353037"/>
                </a:lnTo>
                <a:lnTo>
                  <a:pt x="143183" y="470716"/>
                </a:lnTo>
                <a:lnTo>
                  <a:pt x="286367" y="235357"/>
                </a:lnTo>
                <a:lnTo>
                  <a:pt x="143183" y="0"/>
                </a:lnTo>
                <a:close/>
              </a:path>
            </a:pathLst>
          </a:custGeom>
          <a:solidFill>
            <a:srgbClr val="BFBFBF"/>
          </a:solidFill>
        </p:spPr>
        <p:txBody>
          <a:bodyPr wrap="square" lIns="0" tIns="0" rIns="0" bIns="0" rtlCol="0"/>
          <a:lstStyle/>
          <a:p>
            <a:endParaRPr/>
          </a:p>
        </p:txBody>
      </p:sp>
      <p:sp>
        <p:nvSpPr>
          <p:cNvPr id="32" name="object 32"/>
          <p:cNvSpPr/>
          <p:nvPr/>
        </p:nvSpPr>
        <p:spPr>
          <a:xfrm>
            <a:off x="5333391" y="4813965"/>
            <a:ext cx="286385" cy="471170"/>
          </a:xfrm>
          <a:custGeom>
            <a:avLst/>
            <a:gdLst/>
            <a:ahLst/>
            <a:cxnLst/>
            <a:rect l="l" t="t" r="r" b="b"/>
            <a:pathLst>
              <a:path w="286385" h="471170">
                <a:moveTo>
                  <a:pt x="143183" y="470717"/>
                </a:moveTo>
                <a:lnTo>
                  <a:pt x="143183" y="353037"/>
                </a:lnTo>
                <a:lnTo>
                  <a:pt x="0" y="353037"/>
                </a:lnTo>
                <a:lnTo>
                  <a:pt x="0" y="117679"/>
                </a:lnTo>
                <a:lnTo>
                  <a:pt x="143183" y="117679"/>
                </a:lnTo>
                <a:lnTo>
                  <a:pt x="143183" y="0"/>
                </a:lnTo>
                <a:lnTo>
                  <a:pt x="286367" y="235358"/>
                </a:lnTo>
                <a:lnTo>
                  <a:pt x="143183" y="470717"/>
                </a:lnTo>
                <a:close/>
              </a:path>
            </a:pathLst>
          </a:custGeom>
          <a:ln w="25400">
            <a:solidFill>
              <a:srgbClr val="89A4A7"/>
            </a:solidFill>
          </a:ln>
        </p:spPr>
        <p:txBody>
          <a:bodyPr wrap="square" lIns="0" tIns="0" rIns="0" bIns="0" rtlCol="0"/>
          <a:lstStyle/>
          <a:p>
            <a:endParaRPr/>
          </a:p>
        </p:txBody>
      </p:sp>
      <p:sp>
        <p:nvSpPr>
          <p:cNvPr id="33" name="object 33"/>
          <p:cNvSpPr txBox="1"/>
          <p:nvPr/>
        </p:nvSpPr>
        <p:spPr>
          <a:xfrm>
            <a:off x="5723386" y="4533693"/>
            <a:ext cx="1397635" cy="886012"/>
          </a:xfrm>
          <a:prstGeom prst="rect">
            <a:avLst/>
          </a:prstGeom>
          <a:solidFill>
            <a:srgbClr val="CCCCCC"/>
          </a:solidFill>
          <a:ln w="25400">
            <a:solidFill>
              <a:srgbClr val="000000"/>
            </a:solidFill>
          </a:ln>
        </p:spPr>
        <p:txBody>
          <a:bodyPr vert="horz" wrap="square" lIns="0" tIns="97155" rIns="0" bIns="0" rtlCol="0">
            <a:spAutoFit/>
          </a:bodyPr>
          <a:lstStyle/>
          <a:p>
            <a:pPr marL="95250" marR="94615" indent="-1270" algn="ctr">
              <a:lnSpc>
                <a:spcPct val="80000"/>
              </a:lnSpc>
              <a:spcBef>
                <a:spcPts val="765"/>
              </a:spcBef>
            </a:pPr>
            <a:r>
              <a:rPr sz="1600" spc="-5" dirty="0">
                <a:latin typeface="Calibri"/>
                <a:cs typeface="Calibri"/>
              </a:rPr>
              <a:t>SEGNALANO  </a:t>
            </a:r>
            <a:r>
              <a:rPr sz="1600" spc="-20" dirty="0">
                <a:latin typeface="Calibri"/>
                <a:cs typeface="Calibri"/>
              </a:rPr>
              <a:t>ALL’ORGANO  </a:t>
            </a:r>
            <a:r>
              <a:rPr sz="1600" spc="-5" dirty="0">
                <a:latin typeface="Calibri"/>
                <a:cs typeface="Calibri"/>
              </a:rPr>
              <a:t>A</a:t>
            </a:r>
            <a:r>
              <a:rPr sz="1600" spc="-10" dirty="0">
                <a:latin typeface="Calibri"/>
                <a:cs typeface="Calibri"/>
              </a:rPr>
              <a:t>MM</a:t>
            </a:r>
            <a:r>
              <a:rPr sz="1600" spc="-5" dirty="0">
                <a:latin typeface="Calibri"/>
                <a:cs typeface="Calibri"/>
              </a:rPr>
              <a:t>I</a:t>
            </a:r>
            <a:r>
              <a:rPr sz="1600" dirty="0">
                <a:latin typeface="Calibri"/>
                <a:cs typeface="Calibri"/>
              </a:rPr>
              <a:t>N</a:t>
            </a:r>
            <a:r>
              <a:rPr sz="1600" spc="-5" dirty="0">
                <a:latin typeface="Calibri"/>
                <a:cs typeface="Calibri"/>
              </a:rPr>
              <a:t>I</a:t>
            </a:r>
            <a:r>
              <a:rPr sz="1600" spc="-10" dirty="0">
                <a:latin typeface="Calibri"/>
                <a:cs typeface="Calibri"/>
              </a:rPr>
              <a:t>ST</a:t>
            </a:r>
            <a:r>
              <a:rPr sz="1600" spc="5" dirty="0">
                <a:latin typeface="Calibri"/>
                <a:cs typeface="Calibri"/>
              </a:rPr>
              <a:t>R</a:t>
            </a:r>
            <a:r>
              <a:rPr sz="1600" spc="-130" dirty="0">
                <a:latin typeface="Calibri"/>
                <a:cs typeface="Calibri"/>
              </a:rPr>
              <a:t>A</a:t>
            </a:r>
            <a:r>
              <a:rPr sz="1600" dirty="0">
                <a:latin typeface="Calibri"/>
                <a:cs typeface="Calibri"/>
              </a:rPr>
              <a:t>T  </a:t>
            </a:r>
            <a:r>
              <a:rPr sz="1600" spc="-10" dirty="0">
                <a:latin typeface="Calibri"/>
                <a:cs typeface="Calibri"/>
              </a:rPr>
              <a:t>IVO</a:t>
            </a:r>
            <a:endParaRPr sz="1600">
              <a:latin typeface="Calibri"/>
              <a:cs typeface="Calibri"/>
            </a:endParaRPr>
          </a:p>
        </p:txBody>
      </p:sp>
      <p:sp>
        <p:nvSpPr>
          <p:cNvPr id="34" name="object 34"/>
          <p:cNvSpPr txBox="1"/>
          <p:nvPr/>
        </p:nvSpPr>
        <p:spPr>
          <a:xfrm>
            <a:off x="7120670" y="4050169"/>
            <a:ext cx="1531620" cy="387927"/>
          </a:xfrm>
          <a:prstGeom prst="rect">
            <a:avLst/>
          </a:prstGeom>
          <a:solidFill>
            <a:srgbClr val="19194D">
              <a:alpha val="41178"/>
            </a:srgbClr>
          </a:solidFill>
          <a:ln w="25400">
            <a:solidFill>
              <a:srgbClr val="19194D"/>
            </a:solidFill>
          </a:ln>
        </p:spPr>
        <p:txBody>
          <a:bodyPr vert="horz" wrap="square" lIns="0" tIns="109855" rIns="0" bIns="0" rtlCol="0">
            <a:spAutoFit/>
          </a:bodyPr>
          <a:lstStyle/>
          <a:p>
            <a:pPr marL="142240" marR="138430" indent="222885">
              <a:lnSpc>
                <a:spcPct val="75000"/>
              </a:lnSpc>
              <a:spcBef>
                <a:spcPts val="865"/>
              </a:spcBef>
            </a:pPr>
            <a:r>
              <a:rPr sz="1200" spc="-5" dirty="0">
                <a:solidFill>
                  <a:srgbClr val="FFFFFF"/>
                </a:solidFill>
                <a:latin typeface="Calibri"/>
                <a:cs typeface="Calibri"/>
              </a:rPr>
              <a:t>ESTINZIONE/  R</a:t>
            </a:r>
            <a:r>
              <a:rPr sz="1200" spc="-15" dirty="0">
                <a:solidFill>
                  <a:srgbClr val="FFFFFF"/>
                </a:solidFill>
                <a:latin typeface="Calibri"/>
                <a:cs typeface="Calibri"/>
              </a:rPr>
              <a:t>E</a:t>
            </a:r>
            <a:r>
              <a:rPr sz="1200" spc="5" dirty="0">
                <a:solidFill>
                  <a:srgbClr val="FFFFFF"/>
                </a:solidFill>
                <a:latin typeface="Calibri"/>
                <a:cs typeface="Calibri"/>
              </a:rPr>
              <a:t>GO</a:t>
            </a:r>
            <a:r>
              <a:rPr sz="1200" spc="-5" dirty="0">
                <a:solidFill>
                  <a:srgbClr val="FFFFFF"/>
                </a:solidFill>
                <a:latin typeface="Calibri"/>
                <a:cs typeface="Calibri"/>
              </a:rPr>
              <a:t>L</a:t>
            </a:r>
            <a:r>
              <a:rPr sz="1200" spc="5" dirty="0">
                <a:solidFill>
                  <a:srgbClr val="FFFFFF"/>
                </a:solidFill>
                <a:latin typeface="Calibri"/>
                <a:cs typeface="Calibri"/>
              </a:rPr>
              <a:t>A</a:t>
            </a:r>
            <a:r>
              <a:rPr sz="1200" spc="-5" dirty="0">
                <a:solidFill>
                  <a:srgbClr val="FFFFFF"/>
                </a:solidFill>
                <a:latin typeface="Calibri"/>
                <a:cs typeface="Calibri"/>
              </a:rPr>
              <a:t>RI</a:t>
            </a:r>
            <a:r>
              <a:rPr sz="1200" dirty="0">
                <a:solidFill>
                  <a:srgbClr val="FFFFFF"/>
                </a:solidFill>
                <a:latin typeface="Calibri"/>
                <a:cs typeface="Calibri"/>
              </a:rPr>
              <a:t>Z</a:t>
            </a:r>
            <a:r>
              <a:rPr sz="1200" spc="-10" dirty="0">
                <a:solidFill>
                  <a:srgbClr val="FFFFFF"/>
                </a:solidFill>
                <a:latin typeface="Calibri"/>
                <a:cs typeface="Calibri"/>
              </a:rPr>
              <a:t>Z</a:t>
            </a:r>
            <a:r>
              <a:rPr sz="1200" spc="5" dirty="0">
                <a:solidFill>
                  <a:srgbClr val="FFFFFF"/>
                </a:solidFill>
                <a:latin typeface="Calibri"/>
                <a:cs typeface="Calibri"/>
              </a:rPr>
              <a:t>A</a:t>
            </a:r>
            <a:r>
              <a:rPr sz="1200" dirty="0">
                <a:solidFill>
                  <a:srgbClr val="FFFFFF"/>
                </a:solidFill>
                <a:latin typeface="Calibri"/>
                <a:cs typeface="Calibri"/>
              </a:rPr>
              <a:t>Z</a:t>
            </a:r>
            <a:r>
              <a:rPr sz="1200" spc="-5" dirty="0">
                <a:solidFill>
                  <a:srgbClr val="FFFFFF"/>
                </a:solidFill>
                <a:latin typeface="Calibri"/>
                <a:cs typeface="Calibri"/>
              </a:rPr>
              <a:t>I</a:t>
            </a:r>
            <a:r>
              <a:rPr sz="1200" spc="5" dirty="0">
                <a:solidFill>
                  <a:srgbClr val="FFFFFF"/>
                </a:solidFill>
                <a:latin typeface="Calibri"/>
                <a:cs typeface="Calibri"/>
              </a:rPr>
              <a:t>O</a:t>
            </a:r>
            <a:r>
              <a:rPr sz="1200" dirty="0">
                <a:solidFill>
                  <a:srgbClr val="FFFFFF"/>
                </a:solidFill>
                <a:latin typeface="Calibri"/>
                <a:cs typeface="Calibri"/>
              </a:rPr>
              <a:t>NE</a:t>
            </a:r>
            <a:endParaRPr sz="1200">
              <a:latin typeface="Calibri"/>
              <a:cs typeface="Calibri"/>
            </a:endParaRPr>
          </a:p>
        </p:txBody>
      </p:sp>
      <p:sp>
        <p:nvSpPr>
          <p:cNvPr id="35" name="object 35"/>
          <p:cNvSpPr/>
          <p:nvPr/>
        </p:nvSpPr>
        <p:spPr>
          <a:xfrm>
            <a:off x="8801510" y="4087007"/>
            <a:ext cx="286385" cy="471170"/>
          </a:xfrm>
          <a:custGeom>
            <a:avLst/>
            <a:gdLst/>
            <a:ahLst/>
            <a:cxnLst/>
            <a:rect l="l" t="t" r="r" b="b"/>
            <a:pathLst>
              <a:path w="286384" h="471170">
                <a:moveTo>
                  <a:pt x="143183" y="0"/>
                </a:moveTo>
                <a:lnTo>
                  <a:pt x="143183" y="117679"/>
                </a:lnTo>
                <a:lnTo>
                  <a:pt x="0" y="117679"/>
                </a:lnTo>
                <a:lnTo>
                  <a:pt x="0" y="353037"/>
                </a:lnTo>
                <a:lnTo>
                  <a:pt x="143183" y="353037"/>
                </a:lnTo>
                <a:lnTo>
                  <a:pt x="143183" y="470716"/>
                </a:lnTo>
                <a:lnTo>
                  <a:pt x="286367" y="235357"/>
                </a:lnTo>
                <a:lnTo>
                  <a:pt x="143183" y="0"/>
                </a:lnTo>
                <a:close/>
              </a:path>
            </a:pathLst>
          </a:custGeom>
          <a:solidFill>
            <a:srgbClr val="BFBFBF"/>
          </a:solidFill>
        </p:spPr>
        <p:txBody>
          <a:bodyPr wrap="square" lIns="0" tIns="0" rIns="0" bIns="0" rtlCol="0"/>
          <a:lstStyle/>
          <a:p>
            <a:endParaRPr/>
          </a:p>
        </p:txBody>
      </p:sp>
      <p:sp>
        <p:nvSpPr>
          <p:cNvPr id="36" name="object 36"/>
          <p:cNvSpPr/>
          <p:nvPr/>
        </p:nvSpPr>
        <p:spPr>
          <a:xfrm>
            <a:off x="8801510" y="4087006"/>
            <a:ext cx="286385" cy="471170"/>
          </a:xfrm>
          <a:custGeom>
            <a:avLst/>
            <a:gdLst/>
            <a:ahLst/>
            <a:cxnLst/>
            <a:rect l="l" t="t" r="r" b="b"/>
            <a:pathLst>
              <a:path w="286384" h="471170">
                <a:moveTo>
                  <a:pt x="143183" y="470717"/>
                </a:moveTo>
                <a:lnTo>
                  <a:pt x="143183" y="353037"/>
                </a:lnTo>
                <a:lnTo>
                  <a:pt x="0" y="353037"/>
                </a:lnTo>
                <a:lnTo>
                  <a:pt x="0" y="117679"/>
                </a:lnTo>
                <a:lnTo>
                  <a:pt x="143183" y="117679"/>
                </a:lnTo>
                <a:lnTo>
                  <a:pt x="143183" y="0"/>
                </a:lnTo>
                <a:lnTo>
                  <a:pt x="286367" y="235358"/>
                </a:lnTo>
                <a:lnTo>
                  <a:pt x="143183" y="470717"/>
                </a:lnTo>
                <a:close/>
              </a:path>
            </a:pathLst>
          </a:custGeom>
          <a:ln w="25400">
            <a:solidFill>
              <a:srgbClr val="89A4A7"/>
            </a:solidFill>
          </a:ln>
        </p:spPr>
        <p:txBody>
          <a:bodyPr wrap="square" lIns="0" tIns="0" rIns="0" bIns="0" rtlCol="0"/>
          <a:lstStyle/>
          <a:p>
            <a:endParaRPr/>
          </a:p>
        </p:txBody>
      </p:sp>
      <p:sp>
        <p:nvSpPr>
          <p:cNvPr id="37" name="object 37"/>
          <p:cNvSpPr txBox="1"/>
          <p:nvPr/>
        </p:nvSpPr>
        <p:spPr>
          <a:xfrm>
            <a:off x="9206788" y="4077362"/>
            <a:ext cx="1353820" cy="353302"/>
          </a:xfrm>
          <a:prstGeom prst="rect">
            <a:avLst/>
          </a:prstGeom>
          <a:solidFill>
            <a:srgbClr val="19194D">
              <a:alpha val="41178"/>
            </a:srgbClr>
          </a:solidFill>
          <a:ln w="25400">
            <a:solidFill>
              <a:srgbClr val="19194D"/>
            </a:solidFill>
          </a:ln>
        </p:spPr>
        <p:txBody>
          <a:bodyPr vert="horz" wrap="square" lIns="0" tIns="121285" rIns="0" bIns="0" rtlCol="0">
            <a:spAutoFit/>
          </a:bodyPr>
          <a:lstStyle/>
          <a:p>
            <a:pPr marL="114935">
              <a:spcBef>
                <a:spcPts val="955"/>
              </a:spcBef>
            </a:pPr>
            <a:r>
              <a:rPr sz="1500" spc="-10" dirty="0">
                <a:solidFill>
                  <a:srgbClr val="FFFFFF"/>
                </a:solidFill>
                <a:latin typeface="Calibri"/>
                <a:cs typeface="Calibri"/>
              </a:rPr>
              <a:t>CONCLUSIONE</a:t>
            </a:r>
            <a:endParaRPr sz="1500">
              <a:latin typeface="Calibri"/>
              <a:cs typeface="Calibri"/>
            </a:endParaRPr>
          </a:p>
        </p:txBody>
      </p:sp>
      <p:sp>
        <p:nvSpPr>
          <p:cNvPr id="38" name="object 38"/>
          <p:cNvSpPr txBox="1"/>
          <p:nvPr/>
        </p:nvSpPr>
        <p:spPr>
          <a:xfrm>
            <a:off x="7120670" y="5538686"/>
            <a:ext cx="1531620" cy="385105"/>
          </a:xfrm>
          <a:prstGeom prst="rect">
            <a:avLst/>
          </a:prstGeom>
          <a:solidFill>
            <a:srgbClr val="19194D">
              <a:alpha val="41178"/>
            </a:srgbClr>
          </a:solidFill>
          <a:ln w="25400">
            <a:solidFill>
              <a:srgbClr val="19194D"/>
            </a:solidFill>
          </a:ln>
        </p:spPr>
        <p:txBody>
          <a:bodyPr vert="horz" wrap="square" lIns="0" tIns="99695" rIns="0" bIns="0" rtlCol="0">
            <a:spAutoFit/>
          </a:bodyPr>
          <a:lstStyle/>
          <a:p>
            <a:pPr marL="165100" marR="116205" indent="105410">
              <a:lnSpc>
                <a:spcPct val="76700"/>
              </a:lnSpc>
              <a:spcBef>
                <a:spcPts val="785"/>
              </a:spcBef>
            </a:pPr>
            <a:r>
              <a:rPr sz="1200" dirty="0">
                <a:solidFill>
                  <a:srgbClr val="FFFFFF"/>
                </a:solidFill>
                <a:latin typeface="Calibri"/>
                <a:cs typeface="Calibri"/>
              </a:rPr>
              <a:t>NO </a:t>
            </a:r>
            <a:r>
              <a:rPr sz="1200" spc="-5" dirty="0">
                <a:solidFill>
                  <a:srgbClr val="FFFFFF"/>
                </a:solidFill>
                <a:latin typeface="Calibri"/>
                <a:cs typeface="Calibri"/>
              </a:rPr>
              <a:t>ESTINZIONE/  R</a:t>
            </a:r>
            <a:r>
              <a:rPr sz="1200" spc="-15" dirty="0">
                <a:solidFill>
                  <a:srgbClr val="FFFFFF"/>
                </a:solidFill>
                <a:latin typeface="Calibri"/>
                <a:cs typeface="Calibri"/>
              </a:rPr>
              <a:t>E</a:t>
            </a:r>
            <a:r>
              <a:rPr sz="1200" spc="5" dirty="0">
                <a:solidFill>
                  <a:srgbClr val="FFFFFF"/>
                </a:solidFill>
                <a:latin typeface="Calibri"/>
                <a:cs typeface="Calibri"/>
              </a:rPr>
              <a:t>GO</a:t>
            </a:r>
            <a:r>
              <a:rPr sz="1200" spc="-5" dirty="0">
                <a:solidFill>
                  <a:srgbClr val="FFFFFF"/>
                </a:solidFill>
                <a:latin typeface="Calibri"/>
                <a:cs typeface="Calibri"/>
              </a:rPr>
              <a:t>L</a:t>
            </a:r>
            <a:r>
              <a:rPr sz="1200" spc="5" dirty="0">
                <a:solidFill>
                  <a:srgbClr val="FFFFFF"/>
                </a:solidFill>
                <a:latin typeface="Calibri"/>
                <a:cs typeface="Calibri"/>
              </a:rPr>
              <a:t>A</a:t>
            </a:r>
            <a:r>
              <a:rPr sz="1200" spc="-5" dirty="0">
                <a:solidFill>
                  <a:srgbClr val="FFFFFF"/>
                </a:solidFill>
                <a:latin typeface="Calibri"/>
                <a:cs typeface="Calibri"/>
              </a:rPr>
              <a:t>RI</a:t>
            </a:r>
            <a:r>
              <a:rPr sz="1200" dirty="0">
                <a:solidFill>
                  <a:srgbClr val="FFFFFF"/>
                </a:solidFill>
                <a:latin typeface="Calibri"/>
                <a:cs typeface="Calibri"/>
              </a:rPr>
              <a:t>Z</a:t>
            </a:r>
            <a:r>
              <a:rPr sz="1200" spc="-10" dirty="0">
                <a:solidFill>
                  <a:srgbClr val="FFFFFF"/>
                </a:solidFill>
                <a:latin typeface="Calibri"/>
                <a:cs typeface="Calibri"/>
              </a:rPr>
              <a:t>Z</a:t>
            </a:r>
            <a:r>
              <a:rPr sz="1200" spc="5" dirty="0">
                <a:solidFill>
                  <a:srgbClr val="FFFFFF"/>
                </a:solidFill>
                <a:latin typeface="Calibri"/>
                <a:cs typeface="Calibri"/>
              </a:rPr>
              <a:t>A</a:t>
            </a:r>
            <a:r>
              <a:rPr sz="1200" dirty="0">
                <a:solidFill>
                  <a:srgbClr val="FFFFFF"/>
                </a:solidFill>
                <a:latin typeface="Calibri"/>
                <a:cs typeface="Calibri"/>
              </a:rPr>
              <a:t>Z</a:t>
            </a:r>
            <a:r>
              <a:rPr sz="1200" spc="-5" dirty="0">
                <a:solidFill>
                  <a:srgbClr val="FFFFFF"/>
                </a:solidFill>
                <a:latin typeface="Calibri"/>
                <a:cs typeface="Calibri"/>
              </a:rPr>
              <a:t>I</a:t>
            </a:r>
            <a:r>
              <a:rPr sz="1200" spc="5" dirty="0">
                <a:solidFill>
                  <a:srgbClr val="FFFFFF"/>
                </a:solidFill>
                <a:latin typeface="Calibri"/>
                <a:cs typeface="Calibri"/>
              </a:rPr>
              <a:t>O</a:t>
            </a:r>
            <a:r>
              <a:rPr sz="1200" dirty="0">
                <a:solidFill>
                  <a:srgbClr val="FFFFFF"/>
                </a:solidFill>
                <a:latin typeface="Calibri"/>
                <a:cs typeface="Calibri"/>
              </a:rPr>
              <a:t>NE</a:t>
            </a:r>
            <a:endParaRPr sz="1200">
              <a:latin typeface="Calibri"/>
              <a:cs typeface="Calibri"/>
            </a:endParaRPr>
          </a:p>
        </p:txBody>
      </p:sp>
      <p:sp>
        <p:nvSpPr>
          <p:cNvPr id="39" name="object 39"/>
          <p:cNvSpPr/>
          <p:nvPr/>
        </p:nvSpPr>
        <p:spPr>
          <a:xfrm>
            <a:off x="8814269" y="5547753"/>
            <a:ext cx="286385" cy="471170"/>
          </a:xfrm>
          <a:custGeom>
            <a:avLst/>
            <a:gdLst/>
            <a:ahLst/>
            <a:cxnLst/>
            <a:rect l="l" t="t" r="r" b="b"/>
            <a:pathLst>
              <a:path w="286384" h="471170">
                <a:moveTo>
                  <a:pt x="143183" y="0"/>
                </a:moveTo>
                <a:lnTo>
                  <a:pt x="143183" y="117679"/>
                </a:lnTo>
                <a:lnTo>
                  <a:pt x="0" y="117679"/>
                </a:lnTo>
                <a:lnTo>
                  <a:pt x="0" y="353038"/>
                </a:lnTo>
                <a:lnTo>
                  <a:pt x="143183" y="353038"/>
                </a:lnTo>
                <a:lnTo>
                  <a:pt x="143183" y="470716"/>
                </a:lnTo>
                <a:lnTo>
                  <a:pt x="286365" y="235358"/>
                </a:lnTo>
                <a:lnTo>
                  <a:pt x="143183" y="0"/>
                </a:lnTo>
                <a:close/>
              </a:path>
            </a:pathLst>
          </a:custGeom>
          <a:solidFill>
            <a:srgbClr val="BFBFBF"/>
          </a:solidFill>
        </p:spPr>
        <p:txBody>
          <a:bodyPr wrap="square" lIns="0" tIns="0" rIns="0" bIns="0" rtlCol="0"/>
          <a:lstStyle/>
          <a:p>
            <a:endParaRPr/>
          </a:p>
        </p:txBody>
      </p:sp>
      <p:sp>
        <p:nvSpPr>
          <p:cNvPr id="40" name="object 40"/>
          <p:cNvSpPr/>
          <p:nvPr/>
        </p:nvSpPr>
        <p:spPr>
          <a:xfrm>
            <a:off x="8814269" y="5547753"/>
            <a:ext cx="286385" cy="471170"/>
          </a:xfrm>
          <a:custGeom>
            <a:avLst/>
            <a:gdLst/>
            <a:ahLst/>
            <a:cxnLst/>
            <a:rect l="l" t="t" r="r" b="b"/>
            <a:pathLst>
              <a:path w="286384" h="471170">
                <a:moveTo>
                  <a:pt x="143183" y="470717"/>
                </a:moveTo>
                <a:lnTo>
                  <a:pt x="143183" y="353037"/>
                </a:lnTo>
                <a:lnTo>
                  <a:pt x="0" y="353037"/>
                </a:lnTo>
                <a:lnTo>
                  <a:pt x="0" y="117679"/>
                </a:lnTo>
                <a:lnTo>
                  <a:pt x="143183" y="117679"/>
                </a:lnTo>
                <a:lnTo>
                  <a:pt x="143183" y="0"/>
                </a:lnTo>
                <a:lnTo>
                  <a:pt x="286367" y="235358"/>
                </a:lnTo>
                <a:lnTo>
                  <a:pt x="143183" y="470717"/>
                </a:lnTo>
                <a:close/>
              </a:path>
            </a:pathLst>
          </a:custGeom>
          <a:ln w="25400">
            <a:solidFill>
              <a:srgbClr val="89A4A7"/>
            </a:solidFill>
          </a:ln>
        </p:spPr>
        <p:txBody>
          <a:bodyPr wrap="square" lIns="0" tIns="0" rIns="0" bIns="0" rtlCol="0"/>
          <a:lstStyle/>
          <a:p>
            <a:endParaRPr/>
          </a:p>
        </p:txBody>
      </p:sp>
      <p:sp>
        <p:nvSpPr>
          <p:cNvPr id="41" name="object 41"/>
          <p:cNvSpPr txBox="1"/>
          <p:nvPr/>
        </p:nvSpPr>
        <p:spPr>
          <a:xfrm>
            <a:off x="9251915" y="5572134"/>
            <a:ext cx="1314450" cy="394339"/>
          </a:xfrm>
          <a:prstGeom prst="rect">
            <a:avLst/>
          </a:prstGeom>
          <a:solidFill>
            <a:srgbClr val="19194D">
              <a:alpha val="41178"/>
            </a:srgbClr>
          </a:solidFill>
          <a:ln w="25400">
            <a:solidFill>
              <a:srgbClr val="19194D"/>
            </a:solidFill>
          </a:ln>
        </p:spPr>
        <p:txBody>
          <a:bodyPr vert="horz" wrap="square" lIns="0" tIns="34925" rIns="0" bIns="0" rtlCol="0">
            <a:spAutoFit/>
          </a:bodyPr>
          <a:lstStyle/>
          <a:p>
            <a:pPr marL="433705" marR="312420" indent="-114300">
              <a:lnSpc>
                <a:spcPts val="1390"/>
              </a:lnSpc>
              <a:spcBef>
                <a:spcPts val="275"/>
              </a:spcBef>
            </a:pPr>
            <a:r>
              <a:rPr sz="1400" spc="-10" dirty="0">
                <a:solidFill>
                  <a:srgbClr val="FFFFFF"/>
                </a:solidFill>
                <a:latin typeface="Calibri"/>
                <a:cs typeface="Calibri"/>
              </a:rPr>
              <a:t>S</a:t>
            </a:r>
            <a:r>
              <a:rPr sz="1400" spc="-15" dirty="0">
                <a:solidFill>
                  <a:srgbClr val="FFFFFF"/>
                </a:solidFill>
                <a:latin typeface="Calibri"/>
                <a:cs typeface="Calibri"/>
              </a:rPr>
              <a:t>E</a:t>
            </a:r>
            <a:r>
              <a:rPr sz="1400" spc="5" dirty="0">
                <a:solidFill>
                  <a:srgbClr val="FFFFFF"/>
                </a:solidFill>
                <a:latin typeface="Calibri"/>
                <a:cs typeface="Calibri"/>
              </a:rPr>
              <a:t>G</a:t>
            </a:r>
            <a:r>
              <a:rPr sz="1400" spc="-5" dirty="0">
                <a:solidFill>
                  <a:srgbClr val="FFFFFF"/>
                </a:solidFill>
                <a:latin typeface="Calibri"/>
                <a:cs typeface="Calibri"/>
              </a:rPr>
              <a:t>N</a:t>
            </a:r>
            <a:r>
              <a:rPr sz="1400" dirty="0">
                <a:solidFill>
                  <a:srgbClr val="FFFFFF"/>
                </a:solidFill>
                <a:latin typeface="Calibri"/>
                <a:cs typeface="Calibri"/>
              </a:rPr>
              <a:t>A</a:t>
            </a:r>
            <a:r>
              <a:rPr sz="1400" spc="-5" dirty="0">
                <a:solidFill>
                  <a:srgbClr val="FFFFFF"/>
                </a:solidFill>
                <a:latin typeface="Calibri"/>
                <a:cs typeface="Calibri"/>
              </a:rPr>
              <a:t>L</a:t>
            </a:r>
            <a:r>
              <a:rPr sz="1400" dirty="0">
                <a:solidFill>
                  <a:srgbClr val="FFFFFF"/>
                </a:solidFill>
                <a:latin typeface="Calibri"/>
                <a:cs typeface="Calibri"/>
              </a:rPr>
              <a:t>A  </a:t>
            </a:r>
            <a:r>
              <a:rPr sz="1400" spc="-5" dirty="0">
                <a:solidFill>
                  <a:srgbClr val="FFFFFF"/>
                </a:solidFill>
                <a:latin typeface="Calibri"/>
                <a:cs typeface="Calibri"/>
              </a:rPr>
              <a:t>ZIONE</a:t>
            </a:r>
            <a:endParaRPr sz="1400">
              <a:latin typeface="Calibri"/>
              <a:cs typeface="Calibri"/>
            </a:endParaRPr>
          </a:p>
        </p:txBody>
      </p:sp>
      <p:sp>
        <p:nvSpPr>
          <p:cNvPr id="42" name="object 42"/>
          <p:cNvSpPr/>
          <p:nvPr/>
        </p:nvSpPr>
        <p:spPr>
          <a:xfrm>
            <a:off x="7235650" y="4983728"/>
            <a:ext cx="3308350" cy="214629"/>
          </a:xfrm>
          <a:custGeom>
            <a:avLst/>
            <a:gdLst/>
            <a:ahLst/>
            <a:cxnLst/>
            <a:rect l="l" t="t" r="r" b="b"/>
            <a:pathLst>
              <a:path w="3308350" h="214629">
                <a:moveTo>
                  <a:pt x="0" y="214246"/>
                </a:moveTo>
                <a:lnTo>
                  <a:pt x="3308008" y="214246"/>
                </a:lnTo>
                <a:lnTo>
                  <a:pt x="3308008" y="0"/>
                </a:lnTo>
                <a:lnTo>
                  <a:pt x="0" y="0"/>
                </a:lnTo>
                <a:lnTo>
                  <a:pt x="0" y="214246"/>
                </a:lnTo>
                <a:close/>
              </a:path>
            </a:pathLst>
          </a:custGeom>
          <a:solidFill>
            <a:srgbClr val="FFFFFF">
              <a:alpha val="65098"/>
            </a:srgbClr>
          </a:solidFill>
        </p:spPr>
        <p:txBody>
          <a:bodyPr wrap="square" lIns="0" tIns="0" rIns="0" bIns="0" rtlCol="0"/>
          <a:lstStyle/>
          <a:p>
            <a:endParaRPr/>
          </a:p>
        </p:txBody>
      </p:sp>
      <p:sp>
        <p:nvSpPr>
          <p:cNvPr id="43" name="object 43"/>
          <p:cNvSpPr/>
          <p:nvPr/>
        </p:nvSpPr>
        <p:spPr>
          <a:xfrm>
            <a:off x="7235650" y="4983728"/>
            <a:ext cx="3308350" cy="214629"/>
          </a:xfrm>
          <a:custGeom>
            <a:avLst/>
            <a:gdLst/>
            <a:ahLst/>
            <a:cxnLst/>
            <a:rect l="l" t="t" r="r" b="b"/>
            <a:pathLst>
              <a:path w="3308350" h="214629">
                <a:moveTo>
                  <a:pt x="0" y="0"/>
                </a:moveTo>
                <a:lnTo>
                  <a:pt x="3308009" y="0"/>
                </a:lnTo>
                <a:lnTo>
                  <a:pt x="3308009" y="214247"/>
                </a:lnTo>
                <a:lnTo>
                  <a:pt x="0" y="214247"/>
                </a:lnTo>
                <a:lnTo>
                  <a:pt x="0" y="0"/>
                </a:lnTo>
                <a:close/>
              </a:path>
            </a:pathLst>
          </a:custGeom>
          <a:ln w="25400">
            <a:solidFill>
              <a:srgbClr val="262673"/>
            </a:solidFill>
          </a:ln>
        </p:spPr>
        <p:txBody>
          <a:bodyPr wrap="square" lIns="0" tIns="0" rIns="0" bIns="0" rtlCol="0"/>
          <a:lstStyle/>
          <a:p>
            <a:endParaRPr/>
          </a:p>
        </p:txBody>
      </p:sp>
      <p:sp>
        <p:nvSpPr>
          <p:cNvPr id="44" name="object 44"/>
          <p:cNvSpPr txBox="1"/>
          <p:nvPr/>
        </p:nvSpPr>
        <p:spPr>
          <a:xfrm>
            <a:off x="9792478" y="4973828"/>
            <a:ext cx="671830" cy="197490"/>
          </a:xfrm>
          <a:prstGeom prst="rect">
            <a:avLst/>
          </a:prstGeom>
        </p:spPr>
        <p:txBody>
          <a:bodyPr vert="horz" wrap="square" lIns="0" tIns="12700" rIns="0" bIns="0" rtlCol="0">
            <a:spAutoFit/>
          </a:bodyPr>
          <a:lstStyle/>
          <a:p>
            <a:pPr marL="12700">
              <a:spcBef>
                <a:spcPts val="100"/>
              </a:spcBef>
            </a:pPr>
            <a:r>
              <a:rPr sz="1200" dirty="0">
                <a:latin typeface="Calibri"/>
                <a:cs typeface="Calibri"/>
              </a:rPr>
              <a:t>90</a:t>
            </a:r>
            <a:r>
              <a:rPr sz="1200" spc="-50" dirty="0">
                <a:latin typeface="Calibri"/>
                <a:cs typeface="Calibri"/>
              </a:rPr>
              <a:t> </a:t>
            </a:r>
            <a:r>
              <a:rPr sz="1200" spc="-5" dirty="0">
                <a:latin typeface="Calibri"/>
                <a:cs typeface="Calibri"/>
              </a:rPr>
              <a:t>GIORNI</a:t>
            </a:r>
            <a:endParaRPr sz="1200">
              <a:latin typeface="Calibri"/>
              <a:cs typeface="Calibri"/>
            </a:endParaRPr>
          </a:p>
        </p:txBody>
      </p:sp>
      <p:sp>
        <p:nvSpPr>
          <p:cNvPr id="45" name="object 45"/>
          <p:cNvSpPr/>
          <p:nvPr/>
        </p:nvSpPr>
        <p:spPr>
          <a:xfrm>
            <a:off x="7737269" y="4671747"/>
            <a:ext cx="396240" cy="817244"/>
          </a:xfrm>
          <a:custGeom>
            <a:avLst/>
            <a:gdLst/>
            <a:ahLst/>
            <a:cxnLst/>
            <a:rect l="l" t="t" r="r" b="b"/>
            <a:pathLst>
              <a:path w="396240" h="817245">
                <a:moveTo>
                  <a:pt x="296857" y="717934"/>
                </a:moveTo>
                <a:lnTo>
                  <a:pt x="98952" y="717934"/>
                </a:lnTo>
                <a:lnTo>
                  <a:pt x="197904" y="816886"/>
                </a:lnTo>
                <a:lnTo>
                  <a:pt x="296857" y="717934"/>
                </a:lnTo>
                <a:close/>
              </a:path>
              <a:path w="396240" h="817245">
                <a:moveTo>
                  <a:pt x="247382" y="604997"/>
                </a:moveTo>
                <a:lnTo>
                  <a:pt x="148428" y="604997"/>
                </a:lnTo>
                <a:lnTo>
                  <a:pt x="148428" y="717934"/>
                </a:lnTo>
                <a:lnTo>
                  <a:pt x="247382" y="717934"/>
                </a:lnTo>
                <a:lnTo>
                  <a:pt x="247382" y="604997"/>
                </a:lnTo>
                <a:close/>
              </a:path>
              <a:path w="396240" h="817245">
                <a:moveTo>
                  <a:pt x="395809" y="211888"/>
                </a:moveTo>
                <a:lnTo>
                  <a:pt x="0" y="211888"/>
                </a:lnTo>
                <a:lnTo>
                  <a:pt x="0" y="604997"/>
                </a:lnTo>
                <a:lnTo>
                  <a:pt x="395809" y="604997"/>
                </a:lnTo>
                <a:lnTo>
                  <a:pt x="395809" y="211888"/>
                </a:lnTo>
                <a:close/>
              </a:path>
              <a:path w="396240" h="817245">
                <a:moveTo>
                  <a:pt x="247382" y="98952"/>
                </a:moveTo>
                <a:lnTo>
                  <a:pt x="148428" y="98952"/>
                </a:lnTo>
                <a:lnTo>
                  <a:pt x="148428" y="211888"/>
                </a:lnTo>
                <a:lnTo>
                  <a:pt x="247382" y="211888"/>
                </a:lnTo>
                <a:lnTo>
                  <a:pt x="247382" y="98952"/>
                </a:lnTo>
                <a:close/>
              </a:path>
              <a:path w="396240" h="817245">
                <a:moveTo>
                  <a:pt x="197904" y="0"/>
                </a:moveTo>
                <a:lnTo>
                  <a:pt x="98952" y="98952"/>
                </a:lnTo>
                <a:lnTo>
                  <a:pt x="296857" y="98952"/>
                </a:lnTo>
                <a:lnTo>
                  <a:pt x="197904" y="0"/>
                </a:lnTo>
                <a:close/>
              </a:path>
            </a:pathLst>
          </a:custGeom>
          <a:solidFill>
            <a:srgbClr val="BFBFBF"/>
          </a:solidFill>
        </p:spPr>
        <p:txBody>
          <a:bodyPr wrap="square" lIns="0" tIns="0" rIns="0" bIns="0" rtlCol="0"/>
          <a:lstStyle/>
          <a:p>
            <a:endParaRPr/>
          </a:p>
        </p:txBody>
      </p:sp>
      <p:sp>
        <p:nvSpPr>
          <p:cNvPr id="46" name="object 46"/>
          <p:cNvSpPr/>
          <p:nvPr/>
        </p:nvSpPr>
        <p:spPr>
          <a:xfrm>
            <a:off x="7737269" y="4671747"/>
            <a:ext cx="396240" cy="817244"/>
          </a:xfrm>
          <a:custGeom>
            <a:avLst/>
            <a:gdLst/>
            <a:ahLst/>
            <a:cxnLst/>
            <a:rect l="l" t="t" r="r" b="b"/>
            <a:pathLst>
              <a:path w="396240" h="817245">
                <a:moveTo>
                  <a:pt x="197904" y="0"/>
                </a:moveTo>
                <a:lnTo>
                  <a:pt x="296856" y="98951"/>
                </a:lnTo>
                <a:lnTo>
                  <a:pt x="247381" y="98951"/>
                </a:lnTo>
                <a:lnTo>
                  <a:pt x="247381" y="211888"/>
                </a:lnTo>
                <a:lnTo>
                  <a:pt x="395809" y="211888"/>
                </a:lnTo>
                <a:lnTo>
                  <a:pt x="395809" y="604998"/>
                </a:lnTo>
                <a:lnTo>
                  <a:pt x="247381" y="604998"/>
                </a:lnTo>
                <a:lnTo>
                  <a:pt x="247381" y="717935"/>
                </a:lnTo>
                <a:lnTo>
                  <a:pt x="296856" y="717935"/>
                </a:lnTo>
                <a:lnTo>
                  <a:pt x="197904" y="816887"/>
                </a:lnTo>
                <a:lnTo>
                  <a:pt x="98952" y="717935"/>
                </a:lnTo>
                <a:lnTo>
                  <a:pt x="148428" y="717935"/>
                </a:lnTo>
                <a:lnTo>
                  <a:pt x="148428" y="604998"/>
                </a:lnTo>
                <a:lnTo>
                  <a:pt x="0" y="604998"/>
                </a:lnTo>
                <a:lnTo>
                  <a:pt x="0" y="211888"/>
                </a:lnTo>
                <a:lnTo>
                  <a:pt x="148428" y="211888"/>
                </a:lnTo>
                <a:lnTo>
                  <a:pt x="148428" y="98951"/>
                </a:lnTo>
                <a:lnTo>
                  <a:pt x="98952" y="98951"/>
                </a:lnTo>
                <a:lnTo>
                  <a:pt x="197904" y="0"/>
                </a:lnTo>
                <a:close/>
              </a:path>
            </a:pathLst>
          </a:custGeom>
          <a:ln w="25400">
            <a:solidFill>
              <a:srgbClr val="89A4A7"/>
            </a:solidFill>
          </a:ln>
        </p:spPr>
        <p:txBody>
          <a:bodyPr wrap="square" lIns="0" tIns="0" rIns="0" bIns="0" rtlCol="0"/>
          <a:lstStyle/>
          <a:p>
            <a:endParaRPr/>
          </a:p>
        </p:txBody>
      </p:sp>
      <p:sp>
        <p:nvSpPr>
          <p:cNvPr id="47" name="object 47"/>
          <p:cNvSpPr txBox="1"/>
          <p:nvPr/>
        </p:nvSpPr>
        <p:spPr>
          <a:xfrm>
            <a:off x="2070285" y="1493011"/>
            <a:ext cx="2314575" cy="299720"/>
          </a:xfrm>
          <a:prstGeom prst="rect">
            <a:avLst/>
          </a:prstGeom>
        </p:spPr>
        <p:txBody>
          <a:bodyPr vert="horz" wrap="square" lIns="0" tIns="12700" rIns="0" bIns="0" rtlCol="0">
            <a:spAutoFit/>
          </a:bodyPr>
          <a:lstStyle/>
          <a:p>
            <a:pPr marL="12700">
              <a:spcBef>
                <a:spcPts val="100"/>
              </a:spcBef>
            </a:pPr>
            <a:r>
              <a:rPr spc="-5" dirty="0">
                <a:latin typeface="Calibri"/>
                <a:cs typeface="Calibri"/>
              </a:rPr>
              <a:t>DALLA PRIMA</a:t>
            </a:r>
            <a:r>
              <a:rPr spc="-70" dirty="0">
                <a:latin typeface="Calibri"/>
                <a:cs typeface="Calibri"/>
              </a:rPr>
              <a:t> </a:t>
            </a:r>
            <a:r>
              <a:rPr spc="-40" dirty="0">
                <a:latin typeface="Calibri"/>
                <a:cs typeface="Calibri"/>
              </a:rPr>
              <a:t>GIORNATA</a:t>
            </a:r>
            <a:endParaRPr>
              <a:latin typeface="Calibri"/>
              <a:cs typeface="Calibri"/>
            </a:endParaRPr>
          </a:p>
        </p:txBody>
      </p:sp>
    </p:spTree>
    <p:extLst>
      <p:ext uri="{BB962C8B-B14F-4D97-AF65-F5344CB8AC3E}">
        <p14:creationId xmlns:p14="http://schemas.microsoft.com/office/powerpoint/2010/main" val="22382365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513955" y="1129284"/>
            <a:ext cx="5184140" cy="513080"/>
          </a:xfrm>
          <a:prstGeom prst="rect">
            <a:avLst/>
          </a:prstGeom>
        </p:spPr>
        <p:txBody>
          <a:bodyPr vert="horz" wrap="square" lIns="0" tIns="12700" rIns="0" bIns="0" rtlCol="0">
            <a:spAutoFit/>
          </a:bodyPr>
          <a:lstStyle/>
          <a:p>
            <a:pPr marL="12700">
              <a:spcBef>
                <a:spcPts val="100"/>
              </a:spcBef>
            </a:pPr>
            <a:r>
              <a:rPr sz="3200" b="1" spc="-5" dirty="0">
                <a:latin typeface="Calibri"/>
                <a:cs typeface="Calibri"/>
              </a:rPr>
              <a:t>UNO </a:t>
            </a:r>
            <a:r>
              <a:rPr sz="3200" b="1" dirty="0">
                <a:latin typeface="Calibri"/>
                <a:cs typeface="Calibri"/>
              </a:rPr>
              <a:t>SCHEMA </a:t>
            </a:r>
            <a:r>
              <a:rPr sz="3200" b="1" spc="-5" dirty="0">
                <a:latin typeface="Calibri"/>
                <a:cs typeface="Calibri"/>
              </a:rPr>
              <a:t>SINTETICO</a:t>
            </a:r>
            <a:r>
              <a:rPr sz="3200" b="1" spc="-55" dirty="0">
                <a:latin typeface="Calibri"/>
                <a:cs typeface="Calibri"/>
              </a:rPr>
              <a:t> </a:t>
            </a:r>
            <a:r>
              <a:rPr sz="3200" b="1" dirty="0">
                <a:latin typeface="Calibri"/>
                <a:cs typeface="Calibri"/>
              </a:rPr>
              <a:t>(2/3)</a:t>
            </a:r>
            <a:endParaRPr sz="3200">
              <a:latin typeface="Calibri"/>
              <a:cs typeface="Calibri"/>
            </a:endParaRPr>
          </a:p>
        </p:txBody>
      </p:sp>
      <p:sp>
        <p:nvSpPr>
          <p:cNvPr id="4" name="object 4"/>
          <p:cNvSpPr/>
          <p:nvPr/>
        </p:nvSpPr>
        <p:spPr>
          <a:xfrm>
            <a:off x="1773382" y="2780927"/>
            <a:ext cx="1874520" cy="1224280"/>
          </a:xfrm>
          <a:custGeom>
            <a:avLst/>
            <a:gdLst/>
            <a:ahLst/>
            <a:cxnLst/>
            <a:rect l="l" t="t" r="r" b="b"/>
            <a:pathLst>
              <a:path w="1874520" h="1224279">
                <a:moveTo>
                  <a:pt x="1262278" y="0"/>
                </a:moveTo>
                <a:lnTo>
                  <a:pt x="1262278" y="306034"/>
                </a:lnTo>
                <a:lnTo>
                  <a:pt x="0" y="306034"/>
                </a:lnTo>
                <a:lnTo>
                  <a:pt x="0" y="918103"/>
                </a:lnTo>
                <a:lnTo>
                  <a:pt x="1262278" y="918103"/>
                </a:lnTo>
                <a:lnTo>
                  <a:pt x="1262278" y="1224136"/>
                </a:lnTo>
                <a:lnTo>
                  <a:pt x="1874346" y="612067"/>
                </a:lnTo>
                <a:lnTo>
                  <a:pt x="1262278" y="0"/>
                </a:lnTo>
                <a:close/>
              </a:path>
            </a:pathLst>
          </a:custGeom>
          <a:solidFill>
            <a:srgbClr val="19194D">
              <a:alpha val="41178"/>
            </a:srgbClr>
          </a:solidFill>
        </p:spPr>
        <p:txBody>
          <a:bodyPr wrap="square" lIns="0" tIns="0" rIns="0" bIns="0" rtlCol="0"/>
          <a:lstStyle/>
          <a:p>
            <a:endParaRPr/>
          </a:p>
        </p:txBody>
      </p:sp>
      <p:sp>
        <p:nvSpPr>
          <p:cNvPr id="5" name="object 5"/>
          <p:cNvSpPr/>
          <p:nvPr/>
        </p:nvSpPr>
        <p:spPr>
          <a:xfrm>
            <a:off x="1773382" y="2780927"/>
            <a:ext cx="1874520" cy="1224280"/>
          </a:xfrm>
          <a:custGeom>
            <a:avLst/>
            <a:gdLst/>
            <a:ahLst/>
            <a:cxnLst/>
            <a:rect l="l" t="t" r="r" b="b"/>
            <a:pathLst>
              <a:path w="1874520" h="1224279">
                <a:moveTo>
                  <a:pt x="0" y="306035"/>
                </a:moveTo>
                <a:lnTo>
                  <a:pt x="1262279" y="306035"/>
                </a:lnTo>
                <a:lnTo>
                  <a:pt x="1262279" y="0"/>
                </a:lnTo>
                <a:lnTo>
                  <a:pt x="1874346" y="612068"/>
                </a:lnTo>
                <a:lnTo>
                  <a:pt x="1262279" y="1224136"/>
                </a:lnTo>
                <a:lnTo>
                  <a:pt x="1262279" y="918103"/>
                </a:lnTo>
                <a:lnTo>
                  <a:pt x="0" y="918103"/>
                </a:lnTo>
                <a:lnTo>
                  <a:pt x="0" y="306035"/>
                </a:lnTo>
                <a:close/>
              </a:path>
            </a:pathLst>
          </a:custGeom>
          <a:ln w="25400">
            <a:solidFill>
              <a:srgbClr val="19194D"/>
            </a:solidFill>
          </a:ln>
        </p:spPr>
        <p:txBody>
          <a:bodyPr wrap="square" lIns="0" tIns="0" rIns="0" bIns="0" rtlCol="0"/>
          <a:lstStyle/>
          <a:p>
            <a:endParaRPr/>
          </a:p>
        </p:txBody>
      </p:sp>
      <p:sp>
        <p:nvSpPr>
          <p:cNvPr id="6" name="object 6"/>
          <p:cNvSpPr txBox="1"/>
          <p:nvPr/>
        </p:nvSpPr>
        <p:spPr>
          <a:xfrm>
            <a:off x="1902313" y="3124708"/>
            <a:ext cx="1309370" cy="510540"/>
          </a:xfrm>
          <a:prstGeom prst="rect">
            <a:avLst/>
          </a:prstGeom>
        </p:spPr>
        <p:txBody>
          <a:bodyPr vert="horz" wrap="square" lIns="0" tIns="22860" rIns="0" bIns="0" rtlCol="0">
            <a:spAutoFit/>
          </a:bodyPr>
          <a:lstStyle/>
          <a:p>
            <a:pPr marL="167640" marR="5080" indent="-155575">
              <a:lnSpc>
                <a:spcPts val="1900"/>
              </a:lnSpc>
              <a:spcBef>
                <a:spcPts val="180"/>
              </a:spcBef>
            </a:pPr>
            <a:r>
              <a:rPr sz="1600" dirty="0">
                <a:latin typeface="Calibri"/>
                <a:cs typeface="Calibri"/>
              </a:rPr>
              <a:t>S</a:t>
            </a:r>
            <a:r>
              <a:rPr sz="1600" spc="-15" dirty="0">
                <a:latin typeface="Calibri"/>
                <a:cs typeface="Calibri"/>
              </a:rPr>
              <a:t>E</a:t>
            </a:r>
            <a:r>
              <a:rPr sz="1600" dirty="0">
                <a:latin typeface="Calibri"/>
                <a:cs typeface="Calibri"/>
              </a:rPr>
              <a:t>GN</a:t>
            </a:r>
            <a:r>
              <a:rPr sz="1600" spc="-5" dirty="0">
                <a:latin typeface="Calibri"/>
                <a:cs typeface="Calibri"/>
              </a:rPr>
              <a:t>A</a:t>
            </a:r>
            <a:r>
              <a:rPr sz="1600" dirty="0">
                <a:latin typeface="Calibri"/>
                <a:cs typeface="Calibri"/>
              </a:rPr>
              <a:t>L</a:t>
            </a:r>
            <a:r>
              <a:rPr sz="1600" spc="-5" dirty="0">
                <a:latin typeface="Calibri"/>
                <a:cs typeface="Calibri"/>
              </a:rPr>
              <a:t>A</a:t>
            </a:r>
            <a:r>
              <a:rPr sz="1600" dirty="0">
                <a:latin typeface="Calibri"/>
                <a:cs typeface="Calibri"/>
              </a:rPr>
              <a:t>Z</a:t>
            </a:r>
            <a:r>
              <a:rPr sz="1600" spc="-5" dirty="0">
                <a:latin typeface="Calibri"/>
                <a:cs typeface="Calibri"/>
              </a:rPr>
              <a:t>I</a:t>
            </a:r>
            <a:r>
              <a:rPr sz="1600" dirty="0">
                <a:latin typeface="Calibri"/>
                <a:cs typeface="Calibri"/>
              </a:rPr>
              <a:t>ONE  DELLA</a:t>
            </a:r>
            <a:r>
              <a:rPr sz="1600" spc="-25" dirty="0">
                <a:latin typeface="Calibri"/>
                <a:cs typeface="Calibri"/>
              </a:rPr>
              <a:t> </a:t>
            </a:r>
            <a:r>
              <a:rPr sz="1600" spc="-5" dirty="0">
                <a:latin typeface="Calibri"/>
                <a:cs typeface="Calibri"/>
              </a:rPr>
              <a:t>CRISI</a:t>
            </a:r>
            <a:endParaRPr sz="1600">
              <a:latin typeface="Calibri"/>
              <a:cs typeface="Calibri"/>
            </a:endParaRPr>
          </a:p>
        </p:txBody>
      </p:sp>
      <p:sp>
        <p:nvSpPr>
          <p:cNvPr id="7" name="object 7"/>
          <p:cNvSpPr txBox="1"/>
          <p:nvPr/>
        </p:nvSpPr>
        <p:spPr>
          <a:xfrm>
            <a:off x="3736346" y="2857659"/>
            <a:ext cx="1497330" cy="804387"/>
          </a:xfrm>
          <a:prstGeom prst="rect">
            <a:avLst/>
          </a:prstGeom>
          <a:solidFill>
            <a:srgbClr val="CCCCCC"/>
          </a:solidFill>
          <a:ln w="25400">
            <a:solidFill>
              <a:srgbClr val="000000"/>
            </a:solidFill>
          </a:ln>
        </p:spPr>
        <p:txBody>
          <a:bodyPr vert="horz" wrap="square" lIns="0" tIns="5080" rIns="0" bIns="0" rtlCol="0">
            <a:spAutoFit/>
          </a:bodyPr>
          <a:lstStyle/>
          <a:p>
            <a:pPr>
              <a:spcBef>
                <a:spcPts val="40"/>
              </a:spcBef>
            </a:pPr>
            <a:endParaRPr sz="1450">
              <a:latin typeface="Times New Roman"/>
              <a:cs typeface="Times New Roman"/>
            </a:endParaRPr>
          </a:p>
          <a:p>
            <a:pPr marL="92710" marR="85725" algn="ctr">
              <a:lnSpc>
                <a:spcPct val="78100"/>
              </a:lnSpc>
            </a:pPr>
            <a:r>
              <a:rPr sz="1600" spc="-20" dirty="0">
                <a:latin typeface="Calibri"/>
                <a:cs typeface="Calibri"/>
              </a:rPr>
              <a:t>C</a:t>
            </a:r>
            <a:r>
              <a:rPr sz="1600" dirty="0">
                <a:latin typeface="Calibri"/>
                <a:cs typeface="Calibri"/>
              </a:rPr>
              <a:t>O</a:t>
            </a:r>
            <a:r>
              <a:rPr sz="1600" spc="-10" dirty="0">
                <a:latin typeface="Calibri"/>
                <a:cs typeface="Calibri"/>
              </a:rPr>
              <a:t>M</a:t>
            </a:r>
            <a:r>
              <a:rPr sz="1600" spc="-5" dirty="0">
                <a:latin typeface="Calibri"/>
                <a:cs typeface="Calibri"/>
              </a:rPr>
              <a:t>P</a:t>
            </a:r>
            <a:r>
              <a:rPr sz="1600" dirty="0">
                <a:latin typeface="Calibri"/>
                <a:cs typeface="Calibri"/>
              </a:rPr>
              <a:t>OS</a:t>
            </a:r>
            <a:r>
              <a:rPr sz="1600" spc="-5" dirty="0">
                <a:latin typeface="Calibri"/>
                <a:cs typeface="Calibri"/>
              </a:rPr>
              <a:t>I</a:t>
            </a:r>
            <a:r>
              <a:rPr sz="1600" dirty="0">
                <a:latin typeface="Calibri"/>
                <a:cs typeface="Calibri"/>
              </a:rPr>
              <a:t>Z</a:t>
            </a:r>
            <a:r>
              <a:rPr sz="1600" spc="-5" dirty="0">
                <a:latin typeface="Calibri"/>
                <a:cs typeface="Calibri"/>
              </a:rPr>
              <a:t>I</a:t>
            </a:r>
            <a:r>
              <a:rPr sz="1600" dirty="0">
                <a:latin typeface="Calibri"/>
                <a:cs typeface="Calibri"/>
              </a:rPr>
              <a:t>ONE  </a:t>
            </a:r>
            <a:r>
              <a:rPr sz="1600" spc="-5" dirty="0">
                <a:latin typeface="Calibri"/>
                <a:cs typeface="Calibri"/>
              </a:rPr>
              <a:t>COLLEGIO  PRESSO</a:t>
            </a:r>
            <a:r>
              <a:rPr sz="1600" spc="-25" dirty="0">
                <a:latin typeface="Calibri"/>
                <a:cs typeface="Calibri"/>
              </a:rPr>
              <a:t> </a:t>
            </a:r>
            <a:r>
              <a:rPr sz="1600" dirty="0">
                <a:latin typeface="Calibri"/>
                <a:cs typeface="Calibri"/>
              </a:rPr>
              <a:t>OCRI</a:t>
            </a:r>
            <a:endParaRPr sz="1600">
              <a:latin typeface="Calibri"/>
              <a:cs typeface="Calibri"/>
            </a:endParaRPr>
          </a:p>
        </p:txBody>
      </p:sp>
      <p:sp>
        <p:nvSpPr>
          <p:cNvPr id="8" name="object 8"/>
          <p:cNvSpPr txBox="1"/>
          <p:nvPr/>
        </p:nvSpPr>
        <p:spPr>
          <a:xfrm>
            <a:off x="3751219" y="4156090"/>
            <a:ext cx="1497330" cy="259686"/>
          </a:xfrm>
          <a:prstGeom prst="rect">
            <a:avLst/>
          </a:prstGeom>
          <a:solidFill>
            <a:srgbClr val="FFFFFF">
              <a:alpha val="65098"/>
            </a:srgbClr>
          </a:solidFill>
          <a:ln w="25400">
            <a:solidFill>
              <a:srgbClr val="262673"/>
            </a:solidFill>
          </a:ln>
        </p:spPr>
        <p:txBody>
          <a:bodyPr vert="horz" wrap="square" lIns="0" tIns="74295" rIns="0" bIns="0" rtlCol="0">
            <a:spAutoFit/>
          </a:bodyPr>
          <a:lstStyle/>
          <a:p>
            <a:pPr marL="247015">
              <a:spcBef>
                <a:spcPts val="585"/>
              </a:spcBef>
            </a:pPr>
            <a:r>
              <a:rPr sz="1200" spc="-5" dirty="0">
                <a:latin typeface="Calibri"/>
                <a:cs typeface="Calibri"/>
              </a:rPr>
              <a:t>SENZA INDUGIO</a:t>
            </a:r>
            <a:endParaRPr sz="1200">
              <a:latin typeface="Calibri"/>
              <a:cs typeface="Calibri"/>
            </a:endParaRPr>
          </a:p>
        </p:txBody>
      </p:sp>
      <p:sp>
        <p:nvSpPr>
          <p:cNvPr id="9" name="object 9"/>
          <p:cNvSpPr/>
          <p:nvPr/>
        </p:nvSpPr>
        <p:spPr>
          <a:xfrm>
            <a:off x="5233571" y="3140966"/>
            <a:ext cx="286385" cy="471170"/>
          </a:xfrm>
          <a:custGeom>
            <a:avLst/>
            <a:gdLst/>
            <a:ahLst/>
            <a:cxnLst/>
            <a:rect l="l" t="t" r="r" b="b"/>
            <a:pathLst>
              <a:path w="286385" h="471170">
                <a:moveTo>
                  <a:pt x="143183" y="0"/>
                </a:moveTo>
                <a:lnTo>
                  <a:pt x="143183" y="117679"/>
                </a:lnTo>
                <a:lnTo>
                  <a:pt x="0" y="117679"/>
                </a:lnTo>
                <a:lnTo>
                  <a:pt x="0" y="353038"/>
                </a:lnTo>
                <a:lnTo>
                  <a:pt x="143183" y="353038"/>
                </a:lnTo>
                <a:lnTo>
                  <a:pt x="143183" y="470717"/>
                </a:lnTo>
                <a:lnTo>
                  <a:pt x="286367" y="235358"/>
                </a:lnTo>
                <a:lnTo>
                  <a:pt x="143183" y="0"/>
                </a:lnTo>
                <a:close/>
              </a:path>
            </a:pathLst>
          </a:custGeom>
          <a:solidFill>
            <a:srgbClr val="BFBFBF"/>
          </a:solidFill>
        </p:spPr>
        <p:txBody>
          <a:bodyPr wrap="square" lIns="0" tIns="0" rIns="0" bIns="0" rtlCol="0"/>
          <a:lstStyle/>
          <a:p>
            <a:endParaRPr/>
          </a:p>
        </p:txBody>
      </p:sp>
      <p:sp>
        <p:nvSpPr>
          <p:cNvPr id="10" name="object 10"/>
          <p:cNvSpPr/>
          <p:nvPr/>
        </p:nvSpPr>
        <p:spPr>
          <a:xfrm>
            <a:off x="5233571" y="3140967"/>
            <a:ext cx="286385" cy="471170"/>
          </a:xfrm>
          <a:custGeom>
            <a:avLst/>
            <a:gdLst/>
            <a:ahLst/>
            <a:cxnLst/>
            <a:rect l="l" t="t" r="r" b="b"/>
            <a:pathLst>
              <a:path w="286385" h="471170">
                <a:moveTo>
                  <a:pt x="143183" y="470717"/>
                </a:moveTo>
                <a:lnTo>
                  <a:pt x="143183" y="353037"/>
                </a:lnTo>
                <a:lnTo>
                  <a:pt x="0" y="353037"/>
                </a:lnTo>
                <a:lnTo>
                  <a:pt x="0" y="117679"/>
                </a:lnTo>
                <a:lnTo>
                  <a:pt x="143183" y="117679"/>
                </a:lnTo>
                <a:lnTo>
                  <a:pt x="143183" y="0"/>
                </a:lnTo>
                <a:lnTo>
                  <a:pt x="286367" y="235358"/>
                </a:lnTo>
                <a:lnTo>
                  <a:pt x="143183" y="470717"/>
                </a:lnTo>
                <a:close/>
              </a:path>
            </a:pathLst>
          </a:custGeom>
          <a:ln w="25400">
            <a:solidFill>
              <a:srgbClr val="89A4A7"/>
            </a:solidFill>
          </a:ln>
        </p:spPr>
        <p:txBody>
          <a:bodyPr wrap="square" lIns="0" tIns="0" rIns="0" bIns="0" rtlCol="0"/>
          <a:lstStyle/>
          <a:p>
            <a:endParaRPr/>
          </a:p>
        </p:txBody>
      </p:sp>
      <p:sp>
        <p:nvSpPr>
          <p:cNvPr id="11" name="object 11"/>
          <p:cNvSpPr txBox="1"/>
          <p:nvPr/>
        </p:nvSpPr>
        <p:spPr>
          <a:xfrm>
            <a:off x="5608558" y="2857657"/>
            <a:ext cx="1368425" cy="744306"/>
          </a:xfrm>
          <a:prstGeom prst="rect">
            <a:avLst/>
          </a:prstGeom>
          <a:solidFill>
            <a:srgbClr val="CCCCCC"/>
          </a:solidFill>
          <a:ln w="25400">
            <a:solidFill>
              <a:srgbClr val="000000"/>
            </a:solidFill>
          </a:ln>
        </p:spPr>
        <p:txBody>
          <a:bodyPr vert="horz" wrap="square" lIns="0" tIns="1270" rIns="0" bIns="0" rtlCol="0">
            <a:spAutoFit/>
          </a:bodyPr>
          <a:lstStyle/>
          <a:p>
            <a:pPr>
              <a:spcBef>
                <a:spcPts val="10"/>
              </a:spcBef>
            </a:pPr>
            <a:endParaRPr sz="2300">
              <a:latin typeface="Times New Roman"/>
              <a:cs typeface="Times New Roman"/>
            </a:endParaRPr>
          </a:p>
          <a:p>
            <a:pPr marL="92075" marR="85090" indent="124460">
              <a:lnSpc>
                <a:spcPct val="78800"/>
              </a:lnSpc>
            </a:pPr>
            <a:r>
              <a:rPr sz="1600" spc="-5" dirty="0">
                <a:latin typeface="Calibri"/>
                <a:cs typeface="Calibri"/>
              </a:rPr>
              <a:t>AUDIZIONE  </a:t>
            </a:r>
            <a:r>
              <a:rPr sz="1600" dirty="0">
                <a:latin typeface="Calibri"/>
                <a:cs typeface="Calibri"/>
              </a:rPr>
              <a:t>DEL</a:t>
            </a:r>
            <a:r>
              <a:rPr sz="1600" spc="-90" dirty="0">
                <a:latin typeface="Calibri"/>
                <a:cs typeface="Calibri"/>
              </a:rPr>
              <a:t> </a:t>
            </a:r>
            <a:r>
              <a:rPr sz="1600" spc="-5" dirty="0">
                <a:latin typeface="Calibri"/>
                <a:cs typeface="Calibri"/>
              </a:rPr>
              <a:t>DEBITORE</a:t>
            </a:r>
            <a:endParaRPr sz="1600">
              <a:latin typeface="Calibri"/>
              <a:cs typeface="Calibri"/>
            </a:endParaRPr>
          </a:p>
        </p:txBody>
      </p:sp>
      <p:sp>
        <p:nvSpPr>
          <p:cNvPr id="12" name="object 12"/>
          <p:cNvSpPr txBox="1"/>
          <p:nvPr/>
        </p:nvSpPr>
        <p:spPr>
          <a:xfrm>
            <a:off x="3751219" y="4939423"/>
            <a:ext cx="6737350" cy="305853"/>
          </a:xfrm>
          <a:prstGeom prst="rect">
            <a:avLst/>
          </a:prstGeom>
          <a:solidFill>
            <a:srgbClr val="FFFFFF">
              <a:alpha val="65098"/>
            </a:srgbClr>
          </a:solidFill>
          <a:ln w="25400">
            <a:solidFill>
              <a:srgbClr val="262673"/>
            </a:solidFill>
          </a:ln>
        </p:spPr>
        <p:txBody>
          <a:bodyPr vert="horz" wrap="square" lIns="0" tIns="28575" rIns="0" bIns="0" rtlCol="0">
            <a:spAutoFit/>
          </a:bodyPr>
          <a:lstStyle/>
          <a:p>
            <a:pPr algn="ctr">
              <a:spcBef>
                <a:spcPts val="225"/>
              </a:spcBef>
            </a:pPr>
            <a:r>
              <a:rPr dirty="0">
                <a:latin typeface="Calibri"/>
                <a:cs typeface="Calibri"/>
              </a:rPr>
              <a:t>15 </a:t>
            </a:r>
            <a:r>
              <a:rPr spc="-5" dirty="0">
                <a:latin typeface="Calibri"/>
                <a:cs typeface="Calibri"/>
              </a:rPr>
              <a:t>GIORNI</a:t>
            </a:r>
            <a:endParaRPr>
              <a:latin typeface="Calibri"/>
              <a:cs typeface="Calibri"/>
            </a:endParaRPr>
          </a:p>
        </p:txBody>
      </p:sp>
      <p:sp>
        <p:nvSpPr>
          <p:cNvPr id="13" name="object 13"/>
          <p:cNvSpPr/>
          <p:nvPr/>
        </p:nvSpPr>
        <p:spPr>
          <a:xfrm>
            <a:off x="7588456" y="2789394"/>
            <a:ext cx="396240" cy="1080135"/>
          </a:xfrm>
          <a:custGeom>
            <a:avLst/>
            <a:gdLst/>
            <a:ahLst/>
            <a:cxnLst/>
            <a:rect l="l" t="t" r="r" b="b"/>
            <a:pathLst>
              <a:path w="396239" h="1080135">
                <a:moveTo>
                  <a:pt x="296857" y="981167"/>
                </a:moveTo>
                <a:lnTo>
                  <a:pt x="98952" y="981167"/>
                </a:lnTo>
                <a:lnTo>
                  <a:pt x="197904" y="1080119"/>
                </a:lnTo>
                <a:lnTo>
                  <a:pt x="296857" y="981167"/>
                </a:lnTo>
                <a:close/>
              </a:path>
              <a:path w="396239" h="1080135">
                <a:moveTo>
                  <a:pt x="247382" y="799952"/>
                </a:moveTo>
                <a:lnTo>
                  <a:pt x="148428" y="799952"/>
                </a:lnTo>
                <a:lnTo>
                  <a:pt x="148428" y="981167"/>
                </a:lnTo>
                <a:lnTo>
                  <a:pt x="247382" y="981167"/>
                </a:lnTo>
                <a:lnTo>
                  <a:pt x="247382" y="799952"/>
                </a:lnTo>
                <a:close/>
              </a:path>
              <a:path w="396239" h="1080135">
                <a:moveTo>
                  <a:pt x="395809" y="280167"/>
                </a:moveTo>
                <a:lnTo>
                  <a:pt x="0" y="280167"/>
                </a:lnTo>
                <a:lnTo>
                  <a:pt x="0" y="799952"/>
                </a:lnTo>
                <a:lnTo>
                  <a:pt x="395809" y="799952"/>
                </a:lnTo>
                <a:lnTo>
                  <a:pt x="395809" y="280167"/>
                </a:lnTo>
                <a:close/>
              </a:path>
              <a:path w="396239" h="1080135">
                <a:moveTo>
                  <a:pt x="247382" y="98952"/>
                </a:moveTo>
                <a:lnTo>
                  <a:pt x="148428" y="98952"/>
                </a:lnTo>
                <a:lnTo>
                  <a:pt x="148428" y="280167"/>
                </a:lnTo>
                <a:lnTo>
                  <a:pt x="247382" y="280167"/>
                </a:lnTo>
                <a:lnTo>
                  <a:pt x="247382" y="98952"/>
                </a:lnTo>
                <a:close/>
              </a:path>
              <a:path w="396239" h="1080135">
                <a:moveTo>
                  <a:pt x="197904" y="0"/>
                </a:moveTo>
                <a:lnTo>
                  <a:pt x="98952" y="98952"/>
                </a:lnTo>
                <a:lnTo>
                  <a:pt x="296857" y="98952"/>
                </a:lnTo>
                <a:lnTo>
                  <a:pt x="197904" y="0"/>
                </a:lnTo>
                <a:close/>
              </a:path>
            </a:pathLst>
          </a:custGeom>
          <a:solidFill>
            <a:srgbClr val="BFBFBF"/>
          </a:solidFill>
        </p:spPr>
        <p:txBody>
          <a:bodyPr wrap="square" lIns="0" tIns="0" rIns="0" bIns="0" rtlCol="0"/>
          <a:lstStyle/>
          <a:p>
            <a:endParaRPr/>
          </a:p>
        </p:txBody>
      </p:sp>
      <p:sp>
        <p:nvSpPr>
          <p:cNvPr id="14" name="object 14"/>
          <p:cNvSpPr/>
          <p:nvPr/>
        </p:nvSpPr>
        <p:spPr>
          <a:xfrm>
            <a:off x="7588457" y="2789394"/>
            <a:ext cx="396240" cy="1080135"/>
          </a:xfrm>
          <a:custGeom>
            <a:avLst/>
            <a:gdLst/>
            <a:ahLst/>
            <a:cxnLst/>
            <a:rect l="l" t="t" r="r" b="b"/>
            <a:pathLst>
              <a:path w="396239" h="1080135">
                <a:moveTo>
                  <a:pt x="197903" y="0"/>
                </a:moveTo>
                <a:lnTo>
                  <a:pt x="296857" y="98951"/>
                </a:lnTo>
                <a:lnTo>
                  <a:pt x="247381" y="98951"/>
                </a:lnTo>
                <a:lnTo>
                  <a:pt x="247381" y="280167"/>
                </a:lnTo>
                <a:lnTo>
                  <a:pt x="395809" y="280167"/>
                </a:lnTo>
                <a:lnTo>
                  <a:pt x="395809" y="799952"/>
                </a:lnTo>
                <a:lnTo>
                  <a:pt x="247381" y="799952"/>
                </a:lnTo>
                <a:lnTo>
                  <a:pt x="247381" y="981168"/>
                </a:lnTo>
                <a:lnTo>
                  <a:pt x="296857" y="981168"/>
                </a:lnTo>
                <a:lnTo>
                  <a:pt x="197903" y="1080120"/>
                </a:lnTo>
                <a:lnTo>
                  <a:pt x="98952" y="981168"/>
                </a:lnTo>
                <a:lnTo>
                  <a:pt x="148427" y="981168"/>
                </a:lnTo>
                <a:lnTo>
                  <a:pt x="148427" y="799952"/>
                </a:lnTo>
                <a:lnTo>
                  <a:pt x="0" y="799952"/>
                </a:lnTo>
                <a:lnTo>
                  <a:pt x="0" y="280167"/>
                </a:lnTo>
                <a:lnTo>
                  <a:pt x="148427" y="280167"/>
                </a:lnTo>
                <a:lnTo>
                  <a:pt x="148427" y="98951"/>
                </a:lnTo>
                <a:lnTo>
                  <a:pt x="98952" y="98951"/>
                </a:lnTo>
                <a:lnTo>
                  <a:pt x="197903" y="0"/>
                </a:lnTo>
                <a:close/>
              </a:path>
            </a:pathLst>
          </a:custGeom>
          <a:ln w="25400">
            <a:solidFill>
              <a:srgbClr val="89A4A7"/>
            </a:solidFill>
          </a:ln>
        </p:spPr>
        <p:txBody>
          <a:bodyPr wrap="square" lIns="0" tIns="0" rIns="0" bIns="0" rtlCol="0"/>
          <a:lstStyle/>
          <a:p>
            <a:endParaRPr/>
          </a:p>
        </p:txBody>
      </p:sp>
      <p:sp>
        <p:nvSpPr>
          <p:cNvPr id="15" name="object 15"/>
          <p:cNvSpPr/>
          <p:nvPr/>
        </p:nvSpPr>
        <p:spPr>
          <a:xfrm>
            <a:off x="8544272" y="1904131"/>
            <a:ext cx="286385" cy="471170"/>
          </a:xfrm>
          <a:custGeom>
            <a:avLst/>
            <a:gdLst/>
            <a:ahLst/>
            <a:cxnLst/>
            <a:rect l="l" t="t" r="r" b="b"/>
            <a:pathLst>
              <a:path w="286384" h="471169">
                <a:moveTo>
                  <a:pt x="143183" y="0"/>
                </a:moveTo>
                <a:lnTo>
                  <a:pt x="143183" y="117679"/>
                </a:lnTo>
                <a:lnTo>
                  <a:pt x="0" y="117679"/>
                </a:lnTo>
                <a:lnTo>
                  <a:pt x="0" y="353037"/>
                </a:lnTo>
                <a:lnTo>
                  <a:pt x="143183" y="353037"/>
                </a:lnTo>
                <a:lnTo>
                  <a:pt x="143183" y="470716"/>
                </a:lnTo>
                <a:lnTo>
                  <a:pt x="286367" y="235357"/>
                </a:lnTo>
                <a:lnTo>
                  <a:pt x="143183" y="0"/>
                </a:lnTo>
                <a:close/>
              </a:path>
            </a:pathLst>
          </a:custGeom>
          <a:solidFill>
            <a:srgbClr val="BFBFBF"/>
          </a:solidFill>
        </p:spPr>
        <p:txBody>
          <a:bodyPr wrap="square" lIns="0" tIns="0" rIns="0" bIns="0" rtlCol="0"/>
          <a:lstStyle/>
          <a:p>
            <a:endParaRPr/>
          </a:p>
        </p:txBody>
      </p:sp>
      <p:sp>
        <p:nvSpPr>
          <p:cNvPr id="16" name="object 16"/>
          <p:cNvSpPr/>
          <p:nvPr/>
        </p:nvSpPr>
        <p:spPr>
          <a:xfrm>
            <a:off x="8544272" y="1904130"/>
            <a:ext cx="286385" cy="471170"/>
          </a:xfrm>
          <a:custGeom>
            <a:avLst/>
            <a:gdLst/>
            <a:ahLst/>
            <a:cxnLst/>
            <a:rect l="l" t="t" r="r" b="b"/>
            <a:pathLst>
              <a:path w="286384" h="471169">
                <a:moveTo>
                  <a:pt x="143183" y="470717"/>
                </a:moveTo>
                <a:lnTo>
                  <a:pt x="143183" y="353037"/>
                </a:lnTo>
                <a:lnTo>
                  <a:pt x="0" y="353037"/>
                </a:lnTo>
                <a:lnTo>
                  <a:pt x="0" y="117679"/>
                </a:lnTo>
                <a:lnTo>
                  <a:pt x="143183" y="117679"/>
                </a:lnTo>
                <a:lnTo>
                  <a:pt x="143183" y="0"/>
                </a:lnTo>
                <a:lnTo>
                  <a:pt x="286367" y="235358"/>
                </a:lnTo>
                <a:lnTo>
                  <a:pt x="143183" y="470717"/>
                </a:lnTo>
                <a:close/>
              </a:path>
            </a:pathLst>
          </a:custGeom>
          <a:ln w="25400">
            <a:solidFill>
              <a:srgbClr val="89A4A7"/>
            </a:solidFill>
          </a:ln>
        </p:spPr>
        <p:txBody>
          <a:bodyPr wrap="square" lIns="0" tIns="0" rIns="0" bIns="0" rtlCol="0"/>
          <a:lstStyle/>
          <a:p>
            <a:endParaRPr/>
          </a:p>
        </p:txBody>
      </p:sp>
      <p:sp>
        <p:nvSpPr>
          <p:cNvPr id="17" name="object 17"/>
          <p:cNvSpPr txBox="1"/>
          <p:nvPr/>
        </p:nvSpPr>
        <p:spPr>
          <a:xfrm>
            <a:off x="6832117" y="1763737"/>
            <a:ext cx="1640205" cy="653897"/>
          </a:xfrm>
          <a:prstGeom prst="rect">
            <a:avLst/>
          </a:prstGeom>
          <a:solidFill>
            <a:srgbClr val="CCCCCC"/>
          </a:solidFill>
          <a:ln w="25400">
            <a:solidFill>
              <a:srgbClr val="000000"/>
            </a:solidFill>
          </a:ln>
        </p:spPr>
        <p:txBody>
          <a:bodyPr vert="horz" wrap="square" lIns="0" tIns="92075" rIns="0" bIns="0" rtlCol="0">
            <a:spAutoFit/>
          </a:bodyPr>
          <a:lstStyle/>
          <a:p>
            <a:pPr marL="140335" marR="132715" algn="ctr">
              <a:lnSpc>
                <a:spcPct val="80700"/>
              </a:lnSpc>
              <a:spcBef>
                <a:spcPts val="725"/>
              </a:spcBef>
            </a:pPr>
            <a:r>
              <a:rPr sz="1500" spc="-5" dirty="0">
                <a:latin typeface="Calibri"/>
                <a:cs typeface="Calibri"/>
              </a:rPr>
              <a:t>SE </a:t>
            </a:r>
            <a:r>
              <a:rPr sz="1500" spc="-10" dirty="0">
                <a:latin typeface="Calibri"/>
                <a:cs typeface="Calibri"/>
              </a:rPr>
              <a:t>NON </a:t>
            </a:r>
            <a:r>
              <a:rPr sz="1500" spc="-5" dirty="0">
                <a:latin typeface="Calibri"/>
                <a:cs typeface="Calibri"/>
              </a:rPr>
              <a:t>VI </a:t>
            </a:r>
            <a:r>
              <a:rPr sz="1500" dirty="0">
                <a:latin typeface="Calibri"/>
                <a:cs typeface="Calibri"/>
              </a:rPr>
              <a:t>È</a:t>
            </a:r>
            <a:r>
              <a:rPr sz="1500" spc="-70" dirty="0">
                <a:latin typeface="Calibri"/>
                <a:cs typeface="Calibri"/>
              </a:rPr>
              <a:t> </a:t>
            </a:r>
            <a:r>
              <a:rPr sz="1500" spc="-5" dirty="0">
                <a:latin typeface="Calibri"/>
                <a:cs typeface="Calibri"/>
              </a:rPr>
              <a:t>CRISI  </a:t>
            </a:r>
            <a:r>
              <a:rPr sz="1500" spc="-45" dirty="0">
                <a:latin typeface="Calibri"/>
                <a:cs typeface="Calibri"/>
              </a:rPr>
              <a:t>(ATT.NE </a:t>
            </a:r>
            <a:r>
              <a:rPr sz="1500" spc="-5" dirty="0">
                <a:latin typeface="Calibri"/>
                <a:cs typeface="Calibri"/>
              </a:rPr>
              <a:t>CREDITI  </a:t>
            </a:r>
            <a:r>
              <a:rPr sz="1500" spc="-20" dirty="0">
                <a:latin typeface="Calibri"/>
                <a:cs typeface="Calibri"/>
              </a:rPr>
              <a:t>TRIBUTARI)</a:t>
            </a:r>
            <a:endParaRPr sz="1500">
              <a:latin typeface="Calibri"/>
              <a:cs typeface="Calibri"/>
            </a:endParaRPr>
          </a:p>
        </p:txBody>
      </p:sp>
      <p:sp>
        <p:nvSpPr>
          <p:cNvPr id="18" name="object 18"/>
          <p:cNvSpPr txBox="1"/>
          <p:nvPr/>
        </p:nvSpPr>
        <p:spPr>
          <a:xfrm>
            <a:off x="8976319" y="1763736"/>
            <a:ext cx="1512570" cy="493084"/>
          </a:xfrm>
          <a:prstGeom prst="rect">
            <a:avLst/>
          </a:prstGeom>
          <a:solidFill>
            <a:srgbClr val="19194D">
              <a:alpha val="41178"/>
            </a:srgbClr>
          </a:solidFill>
          <a:ln w="25400">
            <a:solidFill>
              <a:srgbClr val="19194D"/>
            </a:solidFill>
          </a:ln>
        </p:spPr>
        <p:txBody>
          <a:bodyPr vert="horz" wrap="square" lIns="0" tIns="635" rIns="0" bIns="0" rtlCol="0">
            <a:spAutoFit/>
          </a:bodyPr>
          <a:lstStyle/>
          <a:p>
            <a:pPr>
              <a:spcBef>
                <a:spcPts val="5"/>
              </a:spcBef>
            </a:pPr>
            <a:endParaRPr sz="1700">
              <a:latin typeface="Times New Roman"/>
              <a:cs typeface="Times New Roman"/>
            </a:endParaRPr>
          </a:p>
          <a:p>
            <a:pPr marL="144780">
              <a:spcBef>
                <a:spcPts val="5"/>
              </a:spcBef>
            </a:pPr>
            <a:r>
              <a:rPr sz="1500" spc="-10" dirty="0">
                <a:solidFill>
                  <a:srgbClr val="FFFFFF"/>
                </a:solidFill>
                <a:latin typeface="Calibri"/>
                <a:cs typeface="Calibri"/>
              </a:rPr>
              <a:t>ARCHIVIAZIONE</a:t>
            </a:r>
            <a:endParaRPr sz="1500">
              <a:latin typeface="Calibri"/>
              <a:cs typeface="Calibri"/>
            </a:endParaRPr>
          </a:p>
        </p:txBody>
      </p:sp>
      <p:sp>
        <p:nvSpPr>
          <p:cNvPr id="19" name="object 19"/>
          <p:cNvSpPr txBox="1"/>
          <p:nvPr/>
        </p:nvSpPr>
        <p:spPr>
          <a:xfrm>
            <a:off x="6830292" y="4114303"/>
            <a:ext cx="1640205" cy="481542"/>
          </a:xfrm>
          <a:prstGeom prst="rect">
            <a:avLst/>
          </a:prstGeom>
          <a:solidFill>
            <a:srgbClr val="CCCCCC"/>
          </a:solidFill>
          <a:ln w="25400">
            <a:solidFill>
              <a:srgbClr val="000000"/>
            </a:solidFill>
          </a:ln>
        </p:spPr>
        <p:txBody>
          <a:bodyPr vert="horz" wrap="square" lIns="0" tIns="4445" rIns="0" bIns="0" rtlCol="0">
            <a:spAutoFit/>
          </a:bodyPr>
          <a:lstStyle/>
          <a:p>
            <a:pPr>
              <a:spcBef>
                <a:spcPts val="35"/>
              </a:spcBef>
            </a:pPr>
            <a:endParaRPr sz="1500">
              <a:latin typeface="Times New Roman"/>
              <a:cs typeface="Times New Roman"/>
            </a:endParaRPr>
          </a:p>
          <a:p>
            <a:pPr marL="313055">
              <a:spcBef>
                <a:spcPts val="5"/>
              </a:spcBef>
            </a:pPr>
            <a:r>
              <a:rPr sz="1600" dirty="0">
                <a:latin typeface="Calibri"/>
                <a:cs typeface="Calibri"/>
              </a:rPr>
              <a:t>SE VI È</a:t>
            </a:r>
            <a:r>
              <a:rPr sz="1600" spc="-20" dirty="0">
                <a:latin typeface="Calibri"/>
                <a:cs typeface="Calibri"/>
              </a:rPr>
              <a:t> </a:t>
            </a:r>
            <a:r>
              <a:rPr sz="1600" spc="-5" dirty="0">
                <a:latin typeface="Calibri"/>
                <a:cs typeface="Calibri"/>
              </a:rPr>
              <a:t>CRISI</a:t>
            </a:r>
            <a:endParaRPr sz="1600">
              <a:latin typeface="Calibri"/>
              <a:cs typeface="Calibri"/>
            </a:endParaRPr>
          </a:p>
        </p:txBody>
      </p:sp>
      <p:sp>
        <p:nvSpPr>
          <p:cNvPr id="20" name="object 20"/>
          <p:cNvSpPr/>
          <p:nvPr/>
        </p:nvSpPr>
        <p:spPr>
          <a:xfrm>
            <a:off x="8544272" y="4254698"/>
            <a:ext cx="286385" cy="471170"/>
          </a:xfrm>
          <a:custGeom>
            <a:avLst/>
            <a:gdLst/>
            <a:ahLst/>
            <a:cxnLst/>
            <a:rect l="l" t="t" r="r" b="b"/>
            <a:pathLst>
              <a:path w="286384" h="471170">
                <a:moveTo>
                  <a:pt x="143183" y="0"/>
                </a:moveTo>
                <a:lnTo>
                  <a:pt x="143183" y="117679"/>
                </a:lnTo>
                <a:lnTo>
                  <a:pt x="0" y="117679"/>
                </a:lnTo>
                <a:lnTo>
                  <a:pt x="0" y="353037"/>
                </a:lnTo>
                <a:lnTo>
                  <a:pt x="143183" y="353037"/>
                </a:lnTo>
                <a:lnTo>
                  <a:pt x="143183" y="470716"/>
                </a:lnTo>
                <a:lnTo>
                  <a:pt x="286367" y="235357"/>
                </a:lnTo>
                <a:lnTo>
                  <a:pt x="143183" y="0"/>
                </a:lnTo>
                <a:close/>
              </a:path>
            </a:pathLst>
          </a:custGeom>
          <a:solidFill>
            <a:srgbClr val="BFBFBF"/>
          </a:solidFill>
        </p:spPr>
        <p:txBody>
          <a:bodyPr wrap="square" lIns="0" tIns="0" rIns="0" bIns="0" rtlCol="0"/>
          <a:lstStyle/>
          <a:p>
            <a:endParaRPr/>
          </a:p>
        </p:txBody>
      </p:sp>
      <p:sp>
        <p:nvSpPr>
          <p:cNvPr id="21" name="object 21"/>
          <p:cNvSpPr/>
          <p:nvPr/>
        </p:nvSpPr>
        <p:spPr>
          <a:xfrm>
            <a:off x="8544272" y="4254697"/>
            <a:ext cx="286385" cy="471170"/>
          </a:xfrm>
          <a:custGeom>
            <a:avLst/>
            <a:gdLst/>
            <a:ahLst/>
            <a:cxnLst/>
            <a:rect l="l" t="t" r="r" b="b"/>
            <a:pathLst>
              <a:path w="286384" h="471170">
                <a:moveTo>
                  <a:pt x="143183" y="470717"/>
                </a:moveTo>
                <a:lnTo>
                  <a:pt x="143183" y="353037"/>
                </a:lnTo>
                <a:lnTo>
                  <a:pt x="0" y="353037"/>
                </a:lnTo>
                <a:lnTo>
                  <a:pt x="0" y="117679"/>
                </a:lnTo>
                <a:lnTo>
                  <a:pt x="143183" y="117679"/>
                </a:lnTo>
                <a:lnTo>
                  <a:pt x="143183" y="0"/>
                </a:lnTo>
                <a:lnTo>
                  <a:pt x="286367" y="235358"/>
                </a:lnTo>
                <a:lnTo>
                  <a:pt x="143183" y="470717"/>
                </a:lnTo>
                <a:close/>
              </a:path>
            </a:pathLst>
          </a:custGeom>
          <a:ln w="25400">
            <a:solidFill>
              <a:srgbClr val="89A4A7"/>
            </a:solidFill>
          </a:ln>
        </p:spPr>
        <p:txBody>
          <a:bodyPr wrap="square" lIns="0" tIns="0" rIns="0" bIns="0" rtlCol="0"/>
          <a:lstStyle/>
          <a:p>
            <a:endParaRPr/>
          </a:p>
        </p:txBody>
      </p:sp>
      <p:sp>
        <p:nvSpPr>
          <p:cNvPr id="22" name="object 22"/>
          <p:cNvSpPr txBox="1"/>
          <p:nvPr/>
        </p:nvSpPr>
        <p:spPr>
          <a:xfrm>
            <a:off x="8976319" y="3869514"/>
            <a:ext cx="1512570" cy="950901"/>
          </a:xfrm>
          <a:prstGeom prst="rect">
            <a:avLst/>
          </a:prstGeom>
          <a:solidFill>
            <a:srgbClr val="19194D">
              <a:alpha val="41178"/>
            </a:srgbClr>
          </a:solidFill>
          <a:ln w="25400">
            <a:solidFill>
              <a:srgbClr val="19194D"/>
            </a:solidFill>
          </a:ln>
        </p:spPr>
        <p:txBody>
          <a:bodyPr vert="horz" wrap="square" lIns="0" tIns="27305" rIns="0" bIns="0" rtlCol="0">
            <a:spAutoFit/>
          </a:bodyPr>
          <a:lstStyle/>
          <a:p>
            <a:pPr marL="142875" marR="135890" indent="635" algn="ctr">
              <a:spcBef>
                <a:spcPts val="215"/>
              </a:spcBef>
            </a:pPr>
            <a:r>
              <a:rPr sz="1500" spc="-10" dirty="0">
                <a:solidFill>
                  <a:srgbClr val="FFFFFF"/>
                </a:solidFill>
                <a:latin typeface="Calibri"/>
                <a:cs typeface="Calibri"/>
              </a:rPr>
              <a:t>NECESSARIA  </a:t>
            </a:r>
            <a:r>
              <a:rPr sz="1500" spc="-15" dirty="0">
                <a:solidFill>
                  <a:srgbClr val="FFFFFF"/>
                </a:solidFill>
                <a:latin typeface="Calibri"/>
                <a:cs typeface="Calibri"/>
              </a:rPr>
              <a:t>C</a:t>
            </a:r>
            <a:r>
              <a:rPr sz="1500" spc="-10" dirty="0">
                <a:solidFill>
                  <a:srgbClr val="FFFFFF"/>
                </a:solidFill>
                <a:latin typeface="Calibri"/>
                <a:cs typeface="Calibri"/>
              </a:rPr>
              <a:t>O</a:t>
            </a:r>
            <a:r>
              <a:rPr sz="1500" spc="5" dirty="0">
                <a:solidFill>
                  <a:srgbClr val="FFFFFF"/>
                </a:solidFill>
                <a:latin typeface="Calibri"/>
                <a:cs typeface="Calibri"/>
              </a:rPr>
              <a:t>M</a:t>
            </a:r>
            <a:r>
              <a:rPr sz="1500" dirty="0">
                <a:solidFill>
                  <a:srgbClr val="FFFFFF"/>
                </a:solidFill>
                <a:latin typeface="Calibri"/>
                <a:cs typeface="Calibri"/>
              </a:rPr>
              <a:t>P</a:t>
            </a:r>
            <a:r>
              <a:rPr sz="1500" spc="-10" dirty="0">
                <a:solidFill>
                  <a:srgbClr val="FFFFFF"/>
                </a:solidFill>
                <a:latin typeface="Calibri"/>
                <a:cs typeface="Calibri"/>
              </a:rPr>
              <a:t>O</a:t>
            </a:r>
            <a:r>
              <a:rPr sz="1500" spc="-5" dirty="0">
                <a:solidFill>
                  <a:srgbClr val="FFFFFF"/>
                </a:solidFill>
                <a:latin typeface="Calibri"/>
                <a:cs typeface="Calibri"/>
              </a:rPr>
              <a:t>SIZI</a:t>
            </a:r>
            <a:r>
              <a:rPr sz="1500" spc="-10" dirty="0">
                <a:solidFill>
                  <a:srgbClr val="FFFFFF"/>
                </a:solidFill>
                <a:latin typeface="Calibri"/>
                <a:cs typeface="Calibri"/>
              </a:rPr>
              <a:t>ON</a:t>
            </a:r>
            <a:r>
              <a:rPr sz="1500" dirty="0">
                <a:solidFill>
                  <a:srgbClr val="FFFFFF"/>
                </a:solidFill>
                <a:latin typeface="Calibri"/>
                <a:cs typeface="Calibri"/>
              </a:rPr>
              <a:t>E  </a:t>
            </a:r>
            <a:r>
              <a:rPr sz="1500" spc="-5" dirty="0">
                <a:solidFill>
                  <a:srgbClr val="FFFFFF"/>
                </a:solidFill>
                <a:latin typeface="Calibri"/>
                <a:cs typeface="Calibri"/>
              </a:rPr>
              <a:t>CRISI </a:t>
            </a:r>
            <a:r>
              <a:rPr sz="1500" dirty="0">
                <a:solidFill>
                  <a:srgbClr val="FFFFFF"/>
                </a:solidFill>
                <a:latin typeface="Calibri"/>
                <a:cs typeface="Calibri"/>
              </a:rPr>
              <a:t>O </a:t>
            </a:r>
            <a:r>
              <a:rPr sz="1500" spc="-30" dirty="0">
                <a:solidFill>
                  <a:srgbClr val="FFFFFF"/>
                </a:solidFill>
                <a:latin typeface="Calibri"/>
                <a:cs typeface="Calibri"/>
              </a:rPr>
              <a:t>ALTRA  </a:t>
            </a:r>
            <a:r>
              <a:rPr sz="1500" spc="-5" dirty="0">
                <a:solidFill>
                  <a:srgbClr val="FFFFFF"/>
                </a:solidFill>
                <a:latin typeface="Calibri"/>
                <a:cs typeface="Calibri"/>
              </a:rPr>
              <a:t>PROCEDURA</a:t>
            </a:r>
            <a:endParaRPr sz="1500">
              <a:latin typeface="Calibri"/>
              <a:cs typeface="Calibri"/>
            </a:endParaRPr>
          </a:p>
        </p:txBody>
      </p:sp>
      <p:sp>
        <p:nvSpPr>
          <p:cNvPr id="23" name="object 23"/>
          <p:cNvSpPr txBox="1"/>
          <p:nvPr/>
        </p:nvSpPr>
        <p:spPr>
          <a:xfrm>
            <a:off x="2124484" y="1691132"/>
            <a:ext cx="2314575" cy="299720"/>
          </a:xfrm>
          <a:prstGeom prst="rect">
            <a:avLst/>
          </a:prstGeom>
        </p:spPr>
        <p:txBody>
          <a:bodyPr vert="horz" wrap="square" lIns="0" tIns="12700" rIns="0" bIns="0" rtlCol="0">
            <a:spAutoFit/>
          </a:bodyPr>
          <a:lstStyle/>
          <a:p>
            <a:pPr marL="12700">
              <a:spcBef>
                <a:spcPts val="100"/>
              </a:spcBef>
            </a:pPr>
            <a:r>
              <a:rPr spc="-5" dirty="0">
                <a:latin typeface="Calibri"/>
                <a:cs typeface="Calibri"/>
              </a:rPr>
              <a:t>DALLA PRIMA</a:t>
            </a:r>
            <a:r>
              <a:rPr spc="-70" dirty="0">
                <a:latin typeface="Calibri"/>
                <a:cs typeface="Calibri"/>
              </a:rPr>
              <a:t> </a:t>
            </a:r>
            <a:r>
              <a:rPr spc="-40" dirty="0">
                <a:latin typeface="Calibri"/>
                <a:cs typeface="Calibri"/>
              </a:rPr>
              <a:t>GIORNATA</a:t>
            </a:r>
            <a:endParaRPr>
              <a:latin typeface="Calibri"/>
              <a:cs typeface="Calibri"/>
            </a:endParaRPr>
          </a:p>
        </p:txBody>
      </p:sp>
      <p:sp>
        <p:nvSpPr>
          <p:cNvPr id="24" name="object 3"/>
          <p:cNvSpPr txBox="1">
            <a:spLocks/>
          </p:cNvSpPr>
          <p:nvPr/>
        </p:nvSpPr>
        <p:spPr>
          <a:xfrm>
            <a:off x="1524000" y="0"/>
            <a:ext cx="4038600" cy="751488"/>
          </a:xfrm>
          <a:prstGeom prst="rect">
            <a:avLst/>
          </a:prstGeom>
        </p:spPr>
        <p:txBody>
          <a:bodyPr vert="horz" wrap="square" lIns="0" tIns="12700" rIns="0" bIns="0" rtlCol="0">
            <a:spAutoFit/>
          </a:bodyPr>
          <a:lstStyle/>
          <a:p>
            <a:pPr marL="12700" algn="ctr" eaLnBrk="0" fontAlgn="base" hangingPunct="0">
              <a:spcBef>
                <a:spcPts val="100"/>
              </a:spcBef>
              <a:spcAft>
                <a:spcPct val="0"/>
              </a:spcAft>
              <a:defRPr/>
            </a:pPr>
            <a:r>
              <a:rPr lang="it-IT" sz="2400">
                <a:solidFill>
                  <a:srgbClr val="FFFF00"/>
                </a:solidFill>
                <a:latin typeface="Calibri"/>
                <a:ea typeface="+mj-ea"/>
                <a:cs typeface="Calibri"/>
              </a:rPr>
              <a:t>I </a:t>
            </a:r>
            <a:r>
              <a:rPr lang="it-IT" sz="2400" spc="-5">
                <a:solidFill>
                  <a:srgbClr val="FFFF00"/>
                </a:solidFill>
                <a:latin typeface="Calibri"/>
                <a:ea typeface="+mj-ea"/>
                <a:cs typeface="Calibri"/>
              </a:rPr>
              <a:t>meccanismi </a:t>
            </a:r>
            <a:r>
              <a:rPr lang="it-IT" sz="2400">
                <a:solidFill>
                  <a:srgbClr val="FFFF00"/>
                </a:solidFill>
                <a:latin typeface="Calibri"/>
                <a:ea typeface="+mj-ea"/>
                <a:cs typeface="Calibri"/>
              </a:rPr>
              <a:t>di </a:t>
            </a:r>
            <a:r>
              <a:rPr lang="it-IT" sz="2400" spc="-10">
                <a:solidFill>
                  <a:srgbClr val="FFFF00"/>
                </a:solidFill>
                <a:latin typeface="Calibri"/>
                <a:ea typeface="+mj-ea"/>
                <a:cs typeface="Calibri"/>
              </a:rPr>
              <a:t>allerta </a:t>
            </a:r>
            <a:r>
              <a:rPr lang="it-IT" sz="2400">
                <a:solidFill>
                  <a:srgbClr val="FFFF00"/>
                </a:solidFill>
                <a:latin typeface="Calibri"/>
                <a:ea typeface="+mj-ea"/>
                <a:cs typeface="Calibri"/>
              </a:rPr>
              <a:t>e </a:t>
            </a:r>
            <a:r>
              <a:rPr lang="it-IT" sz="2400" spc="-5">
                <a:solidFill>
                  <a:srgbClr val="FFFF00"/>
                </a:solidFill>
                <a:latin typeface="Calibri"/>
                <a:ea typeface="+mj-ea"/>
                <a:cs typeface="Calibri"/>
              </a:rPr>
              <a:t>le </a:t>
            </a:r>
            <a:r>
              <a:rPr lang="it-IT" sz="2400" spc="-10">
                <a:solidFill>
                  <a:srgbClr val="FFFF00"/>
                </a:solidFill>
                <a:latin typeface="Calibri"/>
                <a:ea typeface="+mj-ea"/>
                <a:cs typeface="Calibri"/>
              </a:rPr>
              <a:t>procedure </a:t>
            </a:r>
            <a:r>
              <a:rPr lang="it-IT" sz="2400">
                <a:solidFill>
                  <a:srgbClr val="FFFF00"/>
                </a:solidFill>
                <a:latin typeface="Calibri"/>
                <a:ea typeface="+mj-ea"/>
                <a:cs typeface="Calibri"/>
              </a:rPr>
              <a:t>di </a:t>
            </a:r>
            <a:r>
              <a:rPr lang="it-IT" sz="2400" spc="-10">
                <a:solidFill>
                  <a:srgbClr val="FFFF00"/>
                </a:solidFill>
                <a:latin typeface="Calibri"/>
                <a:ea typeface="+mj-ea"/>
                <a:cs typeface="Calibri"/>
              </a:rPr>
              <a:t>gestione </a:t>
            </a:r>
            <a:r>
              <a:rPr lang="it-IT" sz="2400" spc="-5">
                <a:solidFill>
                  <a:srgbClr val="FFFF00"/>
                </a:solidFill>
                <a:latin typeface="Calibri"/>
                <a:ea typeface="+mj-ea"/>
                <a:cs typeface="Calibri"/>
              </a:rPr>
              <a:t>della</a:t>
            </a:r>
            <a:r>
              <a:rPr lang="it-IT" sz="2400" spc="-10">
                <a:solidFill>
                  <a:srgbClr val="FFFF00"/>
                </a:solidFill>
                <a:latin typeface="Calibri"/>
                <a:ea typeface="+mj-ea"/>
                <a:cs typeface="Calibri"/>
              </a:rPr>
              <a:t> </a:t>
            </a:r>
            <a:r>
              <a:rPr lang="it-IT" sz="2400" spc="-5">
                <a:solidFill>
                  <a:srgbClr val="FFFF00"/>
                </a:solidFill>
                <a:latin typeface="Calibri"/>
                <a:ea typeface="+mj-ea"/>
                <a:cs typeface="Calibri"/>
              </a:rPr>
              <a:t>crisi</a:t>
            </a:r>
            <a:endParaRPr lang="it-IT" sz="2400" dirty="0">
              <a:solidFill>
                <a:srgbClr val="FFFF00"/>
              </a:solidFill>
              <a:latin typeface="Calibri"/>
              <a:ea typeface="+mj-ea"/>
              <a:cs typeface="Calibri"/>
            </a:endParaRPr>
          </a:p>
        </p:txBody>
      </p:sp>
    </p:spTree>
    <p:extLst>
      <p:ext uri="{BB962C8B-B14F-4D97-AF65-F5344CB8AC3E}">
        <p14:creationId xmlns:p14="http://schemas.microsoft.com/office/powerpoint/2010/main" val="11045489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513955" y="1129284"/>
            <a:ext cx="5184140" cy="513080"/>
          </a:xfrm>
          <a:prstGeom prst="rect">
            <a:avLst/>
          </a:prstGeom>
        </p:spPr>
        <p:txBody>
          <a:bodyPr vert="horz" wrap="square" lIns="0" tIns="12700" rIns="0" bIns="0" rtlCol="0">
            <a:spAutoFit/>
          </a:bodyPr>
          <a:lstStyle/>
          <a:p>
            <a:pPr marL="12700">
              <a:spcBef>
                <a:spcPts val="100"/>
              </a:spcBef>
            </a:pPr>
            <a:r>
              <a:rPr sz="3200" b="1" spc="-5" dirty="0">
                <a:latin typeface="Calibri"/>
                <a:cs typeface="Calibri"/>
              </a:rPr>
              <a:t>UNO </a:t>
            </a:r>
            <a:r>
              <a:rPr sz="3200" b="1" dirty="0">
                <a:latin typeface="Calibri"/>
                <a:cs typeface="Calibri"/>
              </a:rPr>
              <a:t>SCHEMA </a:t>
            </a:r>
            <a:r>
              <a:rPr sz="3200" b="1" spc="-5" dirty="0">
                <a:latin typeface="Calibri"/>
                <a:cs typeface="Calibri"/>
              </a:rPr>
              <a:t>SINTETICO</a:t>
            </a:r>
            <a:r>
              <a:rPr sz="3200" b="1" spc="-55" dirty="0">
                <a:latin typeface="Calibri"/>
                <a:cs typeface="Calibri"/>
              </a:rPr>
              <a:t> </a:t>
            </a:r>
            <a:r>
              <a:rPr sz="3200" b="1" dirty="0">
                <a:latin typeface="Calibri"/>
                <a:cs typeface="Calibri"/>
              </a:rPr>
              <a:t>(3/3)</a:t>
            </a:r>
            <a:endParaRPr sz="3200">
              <a:latin typeface="Calibri"/>
              <a:cs typeface="Calibri"/>
            </a:endParaRPr>
          </a:p>
        </p:txBody>
      </p:sp>
      <p:sp>
        <p:nvSpPr>
          <p:cNvPr id="3" name="object 3"/>
          <p:cNvSpPr/>
          <p:nvPr/>
        </p:nvSpPr>
        <p:spPr>
          <a:xfrm>
            <a:off x="3486123" y="2587161"/>
            <a:ext cx="1746250" cy="1008380"/>
          </a:xfrm>
          <a:custGeom>
            <a:avLst/>
            <a:gdLst/>
            <a:ahLst/>
            <a:cxnLst/>
            <a:rect l="l" t="t" r="r" b="b"/>
            <a:pathLst>
              <a:path w="1746250" h="1008379">
                <a:moveTo>
                  <a:pt x="1241723" y="0"/>
                </a:moveTo>
                <a:lnTo>
                  <a:pt x="1241723" y="252028"/>
                </a:lnTo>
                <a:lnTo>
                  <a:pt x="0" y="252028"/>
                </a:lnTo>
                <a:lnTo>
                  <a:pt x="0" y="756085"/>
                </a:lnTo>
                <a:lnTo>
                  <a:pt x="1241723" y="756085"/>
                </a:lnTo>
                <a:lnTo>
                  <a:pt x="1241723" y="1008112"/>
                </a:lnTo>
                <a:lnTo>
                  <a:pt x="1745780" y="504056"/>
                </a:lnTo>
                <a:lnTo>
                  <a:pt x="1241723" y="0"/>
                </a:lnTo>
                <a:close/>
              </a:path>
            </a:pathLst>
          </a:custGeom>
          <a:solidFill>
            <a:srgbClr val="19194D">
              <a:alpha val="41178"/>
            </a:srgbClr>
          </a:solidFill>
        </p:spPr>
        <p:txBody>
          <a:bodyPr wrap="square" lIns="0" tIns="0" rIns="0" bIns="0" rtlCol="0"/>
          <a:lstStyle/>
          <a:p>
            <a:endParaRPr/>
          </a:p>
        </p:txBody>
      </p:sp>
      <p:sp>
        <p:nvSpPr>
          <p:cNvPr id="4" name="object 4"/>
          <p:cNvSpPr/>
          <p:nvPr/>
        </p:nvSpPr>
        <p:spPr>
          <a:xfrm>
            <a:off x="3486123" y="2587161"/>
            <a:ext cx="1746250" cy="1008380"/>
          </a:xfrm>
          <a:custGeom>
            <a:avLst/>
            <a:gdLst/>
            <a:ahLst/>
            <a:cxnLst/>
            <a:rect l="l" t="t" r="r" b="b"/>
            <a:pathLst>
              <a:path w="1746250" h="1008379">
                <a:moveTo>
                  <a:pt x="0" y="252029"/>
                </a:moveTo>
                <a:lnTo>
                  <a:pt x="1241723" y="252029"/>
                </a:lnTo>
                <a:lnTo>
                  <a:pt x="1241723" y="0"/>
                </a:lnTo>
                <a:lnTo>
                  <a:pt x="1745779" y="504056"/>
                </a:lnTo>
                <a:lnTo>
                  <a:pt x="1241723" y="1008112"/>
                </a:lnTo>
                <a:lnTo>
                  <a:pt x="1241723" y="756085"/>
                </a:lnTo>
                <a:lnTo>
                  <a:pt x="0" y="756085"/>
                </a:lnTo>
                <a:lnTo>
                  <a:pt x="0" y="252029"/>
                </a:lnTo>
                <a:close/>
              </a:path>
            </a:pathLst>
          </a:custGeom>
          <a:ln w="25400">
            <a:solidFill>
              <a:srgbClr val="19194D"/>
            </a:solidFill>
          </a:ln>
        </p:spPr>
        <p:txBody>
          <a:bodyPr wrap="square" lIns="0" tIns="0" rIns="0" bIns="0" rtlCol="0"/>
          <a:lstStyle/>
          <a:p>
            <a:endParaRPr/>
          </a:p>
        </p:txBody>
      </p:sp>
      <p:sp>
        <p:nvSpPr>
          <p:cNvPr id="5" name="object 5"/>
          <p:cNvSpPr txBox="1"/>
          <p:nvPr/>
        </p:nvSpPr>
        <p:spPr>
          <a:xfrm>
            <a:off x="3577361" y="2841752"/>
            <a:ext cx="1310640" cy="434340"/>
          </a:xfrm>
          <a:prstGeom prst="rect">
            <a:avLst/>
          </a:prstGeom>
        </p:spPr>
        <p:txBody>
          <a:bodyPr vert="horz" wrap="square" lIns="0" tIns="60960" rIns="0" bIns="0" rtlCol="0">
            <a:spAutoFit/>
          </a:bodyPr>
          <a:lstStyle/>
          <a:p>
            <a:pPr marL="206375" marR="5080" indent="-194310">
              <a:lnSpc>
                <a:spcPct val="78700"/>
              </a:lnSpc>
              <a:spcBef>
                <a:spcPts val="480"/>
              </a:spcBef>
            </a:pPr>
            <a:r>
              <a:rPr sz="1500" spc="-10" dirty="0">
                <a:latin typeface="Calibri"/>
                <a:cs typeface="Calibri"/>
              </a:rPr>
              <a:t>GESTIONE</a:t>
            </a:r>
            <a:r>
              <a:rPr sz="1500" spc="-65" dirty="0">
                <a:latin typeface="Calibri"/>
                <a:cs typeface="Calibri"/>
              </a:rPr>
              <a:t> </a:t>
            </a:r>
            <a:r>
              <a:rPr sz="1500" spc="-5" dirty="0">
                <a:latin typeface="Calibri"/>
                <a:cs typeface="Calibri"/>
              </a:rPr>
              <a:t>DELLE  </a:t>
            </a:r>
            <a:r>
              <a:rPr sz="1500" spc="-40" dirty="0">
                <a:latin typeface="Calibri"/>
                <a:cs typeface="Calibri"/>
              </a:rPr>
              <a:t>TRATTATIVE</a:t>
            </a:r>
            <a:endParaRPr sz="1500">
              <a:latin typeface="Calibri"/>
              <a:cs typeface="Calibri"/>
            </a:endParaRPr>
          </a:p>
        </p:txBody>
      </p:sp>
      <p:sp>
        <p:nvSpPr>
          <p:cNvPr id="6" name="object 6"/>
          <p:cNvSpPr txBox="1"/>
          <p:nvPr/>
        </p:nvSpPr>
        <p:spPr>
          <a:xfrm>
            <a:off x="5229650" y="3677506"/>
            <a:ext cx="1368425" cy="1139158"/>
          </a:xfrm>
          <a:prstGeom prst="rect">
            <a:avLst/>
          </a:prstGeom>
          <a:solidFill>
            <a:srgbClr val="CCCCCC"/>
          </a:solidFill>
          <a:ln w="25400">
            <a:solidFill>
              <a:srgbClr val="000000"/>
            </a:solidFill>
          </a:ln>
        </p:spPr>
        <p:txBody>
          <a:bodyPr vert="horz" wrap="square" lIns="0" tIns="0" rIns="0" bIns="0" rtlCol="0">
            <a:spAutoFit/>
          </a:bodyPr>
          <a:lstStyle/>
          <a:p>
            <a:pPr>
              <a:lnSpc>
                <a:spcPct val="100000"/>
              </a:lnSpc>
            </a:pPr>
            <a:endParaRPr sz="1700">
              <a:latin typeface="Times New Roman"/>
              <a:cs typeface="Times New Roman"/>
            </a:endParaRPr>
          </a:p>
          <a:p>
            <a:pPr>
              <a:spcBef>
                <a:spcPts val="20"/>
              </a:spcBef>
            </a:pPr>
            <a:endParaRPr sz="2300">
              <a:latin typeface="Times New Roman"/>
              <a:cs typeface="Times New Roman"/>
            </a:endParaRPr>
          </a:p>
          <a:p>
            <a:pPr marL="93345" marR="85090" indent="-635" algn="ctr">
              <a:lnSpc>
                <a:spcPct val="80700"/>
              </a:lnSpc>
            </a:pPr>
            <a:r>
              <a:rPr sz="1400" spc="-25" dirty="0">
                <a:latin typeface="Calibri"/>
                <a:cs typeface="Calibri"/>
              </a:rPr>
              <a:t>MANCATO  </a:t>
            </a:r>
            <a:r>
              <a:rPr sz="1400" spc="-5" dirty="0">
                <a:latin typeface="Calibri"/>
                <a:cs typeface="Calibri"/>
              </a:rPr>
              <a:t>ACCORDO CON</a:t>
            </a:r>
            <a:r>
              <a:rPr sz="1400" spc="-105" dirty="0">
                <a:latin typeface="Calibri"/>
                <a:cs typeface="Calibri"/>
              </a:rPr>
              <a:t> </a:t>
            </a:r>
            <a:r>
              <a:rPr sz="1400" dirty="0">
                <a:latin typeface="Calibri"/>
                <a:cs typeface="Calibri"/>
              </a:rPr>
              <a:t>I  </a:t>
            </a:r>
            <a:r>
              <a:rPr sz="1400" spc="-5" dirty="0">
                <a:latin typeface="Calibri"/>
                <a:cs typeface="Calibri"/>
              </a:rPr>
              <a:t>CREDITORI</a:t>
            </a:r>
            <a:endParaRPr sz="1400">
              <a:latin typeface="Calibri"/>
              <a:cs typeface="Calibri"/>
            </a:endParaRPr>
          </a:p>
        </p:txBody>
      </p:sp>
      <p:sp>
        <p:nvSpPr>
          <p:cNvPr id="7" name="object 7"/>
          <p:cNvSpPr/>
          <p:nvPr/>
        </p:nvSpPr>
        <p:spPr>
          <a:xfrm>
            <a:off x="1785787" y="3664226"/>
            <a:ext cx="2005964" cy="1237615"/>
          </a:xfrm>
          <a:custGeom>
            <a:avLst/>
            <a:gdLst/>
            <a:ahLst/>
            <a:cxnLst/>
            <a:rect l="l" t="t" r="r" b="b"/>
            <a:pathLst>
              <a:path w="2005964" h="1237614">
                <a:moveTo>
                  <a:pt x="0" y="1237418"/>
                </a:moveTo>
                <a:lnTo>
                  <a:pt x="2005957" y="1237418"/>
                </a:lnTo>
                <a:lnTo>
                  <a:pt x="2005957" y="0"/>
                </a:lnTo>
                <a:lnTo>
                  <a:pt x="0" y="0"/>
                </a:lnTo>
                <a:lnTo>
                  <a:pt x="0" y="1237418"/>
                </a:lnTo>
                <a:close/>
              </a:path>
            </a:pathLst>
          </a:custGeom>
          <a:solidFill>
            <a:srgbClr val="CCCCCC"/>
          </a:solidFill>
        </p:spPr>
        <p:txBody>
          <a:bodyPr wrap="square" lIns="0" tIns="0" rIns="0" bIns="0" rtlCol="0"/>
          <a:lstStyle/>
          <a:p>
            <a:endParaRPr/>
          </a:p>
        </p:txBody>
      </p:sp>
      <p:sp>
        <p:nvSpPr>
          <p:cNvPr id="8" name="object 8"/>
          <p:cNvSpPr/>
          <p:nvPr/>
        </p:nvSpPr>
        <p:spPr>
          <a:xfrm>
            <a:off x="1785787" y="3664226"/>
            <a:ext cx="2005964" cy="1237615"/>
          </a:xfrm>
          <a:custGeom>
            <a:avLst/>
            <a:gdLst/>
            <a:ahLst/>
            <a:cxnLst/>
            <a:rect l="l" t="t" r="r" b="b"/>
            <a:pathLst>
              <a:path w="2005964" h="1237614">
                <a:moveTo>
                  <a:pt x="0" y="0"/>
                </a:moveTo>
                <a:lnTo>
                  <a:pt x="2005957" y="0"/>
                </a:lnTo>
                <a:lnTo>
                  <a:pt x="2005957" y="1237418"/>
                </a:lnTo>
                <a:lnTo>
                  <a:pt x="0" y="1237418"/>
                </a:lnTo>
                <a:lnTo>
                  <a:pt x="0" y="0"/>
                </a:lnTo>
                <a:close/>
              </a:path>
            </a:pathLst>
          </a:custGeom>
          <a:ln w="25400">
            <a:solidFill>
              <a:srgbClr val="000000"/>
            </a:solidFill>
          </a:ln>
        </p:spPr>
        <p:txBody>
          <a:bodyPr wrap="square" lIns="0" tIns="0" rIns="0" bIns="0" rtlCol="0"/>
          <a:lstStyle/>
          <a:p>
            <a:endParaRPr/>
          </a:p>
        </p:txBody>
      </p:sp>
      <p:sp>
        <p:nvSpPr>
          <p:cNvPr id="9" name="object 9"/>
          <p:cNvSpPr txBox="1"/>
          <p:nvPr/>
        </p:nvSpPr>
        <p:spPr>
          <a:xfrm>
            <a:off x="1946597" y="3647441"/>
            <a:ext cx="1697989" cy="212879"/>
          </a:xfrm>
          <a:prstGeom prst="rect">
            <a:avLst/>
          </a:prstGeom>
        </p:spPr>
        <p:txBody>
          <a:bodyPr vert="horz" wrap="square" lIns="0" tIns="12700" rIns="0" bIns="0" rtlCol="0">
            <a:spAutoFit/>
          </a:bodyPr>
          <a:lstStyle/>
          <a:p>
            <a:pPr>
              <a:spcBef>
                <a:spcPts val="100"/>
              </a:spcBef>
            </a:pPr>
            <a:r>
              <a:rPr sz="1300" spc="-5" dirty="0">
                <a:latin typeface="Calibri"/>
                <a:cs typeface="Calibri"/>
              </a:rPr>
              <a:t>RELAZIONE</a:t>
            </a:r>
            <a:r>
              <a:rPr sz="1300" spc="-45" dirty="0">
                <a:latin typeface="Calibri"/>
                <a:cs typeface="Calibri"/>
              </a:rPr>
              <a:t> </a:t>
            </a:r>
            <a:r>
              <a:rPr sz="1300" spc="-25" dirty="0">
                <a:latin typeface="Calibri"/>
                <a:cs typeface="Calibri"/>
              </a:rPr>
              <a:t>AGGIORNATA</a:t>
            </a:r>
            <a:endParaRPr sz="1300">
              <a:latin typeface="Calibri"/>
              <a:cs typeface="Calibri"/>
            </a:endParaRPr>
          </a:p>
        </p:txBody>
      </p:sp>
      <p:sp>
        <p:nvSpPr>
          <p:cNvPr id="10" name="object 10"/>
          <p:cNvSpPr txBox="1"/>
          <p:nvPr/>
        </p:nvSpPr>
        <p:spPr>
          <a:xfrm>
            <a:off x="2272287" y="3787649"/>
            <a:ext cx="1045210" cy="212879"/>
          </a:xfrm>
          <a:prstGeom prst="rect">
            <a:avLst/>
          </a:prstGeom>
        </p:spPr>
        <p:txBody>
          <a:bodyPr vert="horz" wrap="square" lIns="0" tIns="12700" rIns="0" bIns="0" rtlCol="0">
            <a:spAutoFit/>
          </a:bodyPr>
          <a:lstStyle/>
          <a:p>
            <a:pPr>
              <a:spcBef>
                <a:spcPts val="100"/>
              </a:spcBef>
            </a:pPr>
            <a:r>
              <a:rPr sz="1300" dirty="0">
                <a:latin typeface="Calibri"/>
                <a:cs typeface="Calibri"/>
              </a:rPr>
              <a:t>SU</a:t>
            </a:r>
            <a:r>
              <a:rPr sz="1300" spc="-65" dirty="0">
                <a:latin typeface="Calibri"/>
                <a:cs typeface="Calibri"/>
              </a:rPr>
              <a:t> </a:t>
            </a:r>
            <a:r>
              <a:rPr sz="1300" spc="-5" dirty="0">
                <a:latin typeface="Calibri"/>
                <a:cs typeface="Calibri"/>
              </a:rPr>
              <a:t>SITUAZIONE</a:t>
            </a:r>
            <a:endParaRPr sz="1300">
              <a:latin typeface="Calibri"/>
              <a:cs typeface="Calibri"/>
            </a:endParaRPr>
          </a:p>
        </p:txBody>
      </p:sp>
      <p:sp>
        <p:nvSpPr>
          <p:cNvPr id="11" name="object 11"/>
          <p:cNvSpPr txBox="1"/>
          <p:nvPr/>
        </p:nvSpPr>
        <p:spPr>
          <a:xfrm>
            <a:off x="2361060" y="3927856"/>
            <a:ext cx="868680" cy="212879"/>
          </a:xfrm>
          <a:prstGeom prst="rect">
            <a:avLst/>
          </a:prstGeom>
        </p:spPr>
        <p:txBody>
          <a:bodyPr vert="horz" wrap="square" lIns="0" tIns="12700" rIns="0" bIns="0" rtlCol="0">
            <a:spAutoFit/>
          </a:bodyPr>
          <a:lstStyle/>
          <a:p>
            <a:pPr>
              <a:spcBef>
                <a:spcPts val="100"/>
              </a:spcBef>
            </a:pPr>
            <a:r>
              <a:rPr sz="1300" spc="-10" dirty="0">
                <a:latin typeface="Calibri"/>
                <a:cs typeface="Calibri"/>
              </a:rPr>
              <a:t>ECONOMICA</a:t>
            </a:r>
            <a:endParaRPr sz="1300">
              <a:latin typeface="Calibri"/>
              <a:cs typeface="Calibri"/>
            </a:endParaRPr>
          </a:p>
        </p:txBody>
      </p:sp>
      <p:sp>
        <p:nvSpPr>
          <p:cNvPr id="12" name="object 12"/>
          <p:cNvSpPr txBox="1"/>
          <p:nvPr/>
        </p:nvSpPr>
        <p:spPr>
          <a:xfrm>
            <a:off x="2223457" y="4068065"/>
            <a:ext cx="1143635" cy="212879"/>
          </a:xfrm>
          <a:prstGeom prst="rect">
            <a:avLst/>
          </a:prstGeom>
        </p:spPr>
        <p:txBody>
          <a:bodyPr vert="horz" wrap="square" lIns="0" tIns="12700" rIns="0" bIns="0" rtlCol="0">
            <a:spAutoFit/>
          </a:bodyPr>
          <a:lstStyle/>
          <a:p>
            <a:pPr>
              <a:spcBef>
                <a:spcPts val="100"/>
              </a:spcBef>
            </a:pPr>
            <a:r>
              <a:rPr sz="1300" spc="-20" dirty="0">
                <a:latin typeface="Calibri"/>
                <a:cs typeface="Calibri"/>
              </a:rPr>
              <a:t>PATRIMONIALE</a:t>
            </a:r>
            <a:r>
              <a:rPr sz="1300" spc="-60" dirty="0">
                <a:latin typeface="Calibri"/>
                <a:cs typeface="Calibri"/>
              </a:rPr>
              <a:t> </a:t>
            </a:r>
            <a:r>
              <a:rPr sz="1300" dirty="0">
                <a:latin typeface="Calibri"/>
                <a:cs typeface="Calibri"/>
              </a:rPr>
              <a:t>E</a:t>
            </a:r>
            <a:endParaRPr sz="1300">
              <a:latin typeface="Calibri"/>
              <a:cs typeface="Calibri"/>
            </a:endParaRPr>
          </a:p>
        </p:txBody>
      </p:sp>
      <p:sp>
        <p:nvSpPr>
          <p:cNvPr id="13" name="object 13"/>
          <p:cNvSpPr txBox="1"/>
          <p:nvPr/>
        </p:nvSpPr>
        <p:spPr>
          <a:xfrm>
            <a:off x="2010859" y="4205224"/>
            <a:ext cx="1567815" cy="212879"/>
          </a:xfrm>
          <a:prstGeom prst="rect">
            <a:avLst/>
          </a:prstGeom>
        </p:spPr>
        <p:txBody>
          <a:bodyPr vert="horz" wrap="square" lIns="0" tIns="12700" rIns="0" bIns="0" rtlCol="0">
            <a:spAutoFit/>
          </a:bodyPr>
          <a:lstStyle/>
          <a:p>
            <a:pPr>
              <a:spcBef>
                <a:spcPts val="100"/>
              </a:spcBef>
            </a:pPr>
            <a:r>
              <a:rPr sz="1300" spc="-5" dirty="0">
                <a:latin typeface="Calibri"/>
                <a:cs typeface="Calibri"/>
              </a:rPr>
              <a:t>FINANZIARIA </a:t>
            </a:r>
            <a:r>
              <a:rPr sz="1300" dirty="0">
                <a:latin typeface="Calibri"/>
                <a:cs typeface="Calibri"/>
              </a:rPr>
              <a:t>E</a:t>
            </a:r>
            <a:r>
              <a:rPr sz="1300" spc="-60" dirty="0">
                <a:latin typeface="Calibri"/>
                <a:cs typeface="Calibri"/>
              </a:rPr>
              <a:t> </a:t>
            </a:r>
            <a:r>
              <a:rPr sz="1300" spc="-5" dirty="0">
                <a:latin typeface="Calibri"/>
                <a:cs typeface="Calibri"/>
              </a:rPr>
              <a:t>ELENCO</a:t>
            </a:r>
            <a:endParaRPr sz="1300">
              <a:latin typeface="Calibri"/>
              <a:cs typeface="Calibri"/>
            </a:endParaRPr>
          </a:p>
        </p:txBody>
      </p:sp>
      <p:sp>
        <p:nvSpPr>
          <p:cNvPr id="14" name="object 14"/>
          <p:cNvSpPr txBox="1"/>
          <p:nvPr/>
        </p:nvSpPr>
        <p:spPr>
          <a:xfrm>
            <a:off x="2092265" y="4345433"/>
            <a:ext cx="1405890" cy="212879"/>
          </a:xfrm>
          <a:prstGeom prst="rect">
            <a:avLst/>
          </a:prstGeom>
        </p:spPr>
        <p:txBody>
          <a:bodyPr vert="horz" wrap="square" lIns="0" tIns="12700" rIns="0" bIns="0" rtlCol="0">
            <a:spAutoFit/>
          </a:bodyPr>
          <a:lstStyle/>
          <a:p>
            <a:pPr>
              <a:spcBef>
                <a:spcPts val="100"/>
              </a:spcBef>
            </a:pPr>
            <a:r>
              <a:rPr sz="1300" spc="-10" dirty="0">
                <a:latin typeface="Calibri"/>
                <a:cs typeface="Calibri"/>
              </a:rPr>
              <a:t>CREDITORI, </a:t>
            </a:r>
            <a:r>
              <a:rPr sz="1300" dirty="0">
                <a:latin typeface="Calibri"/>
                <a:cs typeface="Calibri"/>
              </a:rPr>
              <a:t>DIRITTI</a:t>
            </a:r>
            <a:r>
              <a:rPr sz="1300" spc="-45" dirty="0">
                <a:latin typeface="Calibri"/>
                <a:cs typeface="Calibri"/>
              </a:rPr>
              <a:t> </a:t>
            </a:r>
            <a:r>
              <a:rPr sz="1300" dirty="0">
                <a:latin typeface="Calibri"/>
                <a:cs typeface="Calibri"/>
              </a:rPr>
              <a:t>E</a:t>
            </a:r>
            <a:endParaRPr sz="1300">
              <a:latin typeface="Calibri"/>
              <a:cs typeface="Calibri"/>
            </a:endParaRPr>
          </a:p>
        </p:txBody>
      </p:sp>
      <p:sp>
        <p:nvSpPr>
          <p:cNvPr id="15" name="object 15"/>
          <p:cNvSpPr txBox="1"/>
          <p:nvPr/>
        </p:nvSpPr>
        <p:spPr>
          <a:xfrm>
            <a:off x="2025210" y="4485641"/>
            <a:ext cx="1541145" cy="212879"/>
          </a:xfrm>
          <a:prstGeom prst="rect">
            <a:avLst/>
          </a:prstGeom>
        </p:spPr>
        <p:txBody>
          <a:bodyPr vert="horz" wrap="square" lIns="0" tIns="12700" rIns="0" bIns="0" rtlCol="0">
            <a:spAutoFit/>
          </a:bodyPr>
          <a:lstStyle/>
          <a:p>
            <a:pPr>
              <a:spcBef>
                <a:spcPts val="100"/>
              </a:spcBef>
            </a:pPr>
            <a:r>
              <a:rPr sz="1300" spc="-5" dirty="0">
                <a:latin typeface="Calibri"/>
                <a:cs typeface="Calibri"/>
              </a:rPr>
              <a:t>PRELAZIONI </a:t>
            </a:r>
            <a:r>
              <a:rPr sz="1300" dirty="0">
                <a:latin typeface="Calibri"/>
                <a:cs typeface="Calibri"/>
              </a:rPr>
              <a:t>A </a:t>
            </a:r>
            <a:r>
              <a:rPr sz="1300" spc="-5" dirty="0">
                <a:latin typeface="Calibri"/>
                <a:cs typeface="Calibri"/>
              </a:rPr>
              <a:t>CURA</a:t>
            </a:r>
            <a:r>
              <a:rPr sz="1300" spc="-60" dirty="0">
                <a:latin typeface="Calibri"/>
                <a:cs typeface="Calibri"/>
              </a:rPr>
              <a:t> </a:t>
            </a:r>
            <a:r>
              <a:rPr sz="1300" dirty="0">
                <a:latin typeface="Calibri"/>
                <a:cs typeface="Calibri"/>
              </a:rPr>
              <a:t>DI</a:t>
            </a:r>
            <a:endParaRPr sz="1300">
              <a:latin typeface="Calibri"/>
              <a:cs typeface="Calibri"/>
            </a:endParaRPr>
          </a:p>
        </p:txBody>
      </p:sp>
      <p:sp>
        <p:nvSpPr>
          <p:cNvPr id="16" name="object 16"/>
          <p:cNvSpPr txBox="1"/>
          <p:nvPr/>
        </p:nvSpPr>
        <p:spPr>
          <a:xfrm>
            <a:off x="2625284" y="4625849"/>
            <a:ext cx="340360" cy="212879"/>
          </a:xfrm>
          <a:prstGeom prst="rect">
            <a:avLst/>
          </a:prstGeom>
        </p:spPr>
        <p:txBody>
          <a:bodyPr vert="horz" wrap="square" lIns="0" tIns="12700" rIns="0" bIns="0" rtlCol="0">
            <a:spAutoFit/>
          </a:bodyPr>
          <a:lstStyle/>
          <a:p>
            <a:pPr>
              <a:spcBef>
                <a:spcPts val="100"/>
              </a:spcBef>
            </a:pPr>
            <a:r>
              <a:rPr sz="1300" dirty="0">
                <a:latin typeface="Calibri"/>
                <a:cs typeface="Calibri"/>
              </a:rPr>
              <a:t>O</a:t>
            </a:r>
            <a:r>
              <a:rPr sz="1300" spc="-10" dirty="0">
                <a:latin typeface="Calibri"/>
                <a:cs typeface="Calibri"/>
              </a:rPr>
              <a:t>CR</a:t>
            </a:r>
            <a:r>
              <a:rPr sz="1300" dirty="0">
                <a:latin typeface="Calibri"/>
                <a:cs typeface="Calibri"/>
              </a:rPr>
              <a:t>I</a:t>
            </a:r>
            <a:endParaRPr sz="1300">
              <a:latin typeface="Calibri"/>
              <a:cs typeface="Calibri"/>
            </a:endParaRPr>
          </a:p>
        </p:txBody>
      </p:sp>
      <p:sp>
        <p:nvSpPr>
          <p:cNvPr id="17" name="object 17"/>
          <p:cNvSpPr/>
          <p:nvPr/>
        </p:nvSpPr>
        <p:spPr>
          <a:xfrm>
            <a:off x="1770651" y="5070507"/>
            <a:ext cx="3389629" cy="466725"/>
          </a:xfrm>
          <a:custGeom>
            <a:avLst/>
            <a:gdLst/>
            <a:ahLst/>
            <a:cxnLst/>
            <a:rect l="l" t="t" r="r" b="b"/>
            <a:pathLst>
              <a:path w="3389629" h="466725">
                <a:moveTo>
                  <a:pt x="0" y="466307"/>
                </a:moveTo>
                <a:lnTo>
                  <a:pt x="3389246" y="466307"/>
                </a:lnTo>
                <a:lnTo>
                  <a:pt x="3389246" y="0"/>
                </a:lnTo>
                <a:lnTo>
                  <a:pt x="0" y="0"/>
                </a:lnTo>
                <a:lnTo>
                  <a:pt x="0" y="466307"/>
                </a:lnTo>
                <a:close/>
              </a:path>
            </a:pathLst>
          </a:custGeom>
          <a:solidFill>
            <a:srgbClr val="FFFFFF">
              <a:alpha val="65098"/>
            </a:srgbClr>
          </a:solidFill>
        </p:spPr>
        <p:txBody>
          <a:bodyPr wrap="square" lIns="0" tIns="0" rIns="0" bIns="0" rtlCol="0"/>
          <a:lstStyle/>
          <a:p>
            <a:endParaRPr/>
          </a:p>
        </p:txBody>
      </p:sp>
      <p:sp>
        <p:nvSpPr>
          <p:cNvPr id="18" name="object 18"/>
          <p:cNvSpPr/>
          <p:nvPr/>
        </p:nvSpPr>
        <p:spPr>
          <a:xfrm>
            <a:off x="1770651" y="5070506"/>
            <a:ext cx="3389629" cy="466725"/>
          </a:xfrm>
          <a:custGeom>
            <a:avLst/>
            <a:gdLst/>
            <a:ahLst/>
            <a:cxnLst/>
            <a:rect l="l" t="t" r="r" b="b"/>
            <a:pathLst>
              <a:path w="3389629" h="466725">
                <a:moveTo>
                  <a:pt x="0" y="0"/>
                </a:moveTo>
                <a:lnTo>
                  <a:pt x="3389246" y="0"/>
                </a:lnTo>
                <a:lnTo>
                  <a:pt x="3389246" y="466308"/>
                </a:lnTo>
                <a:lnTo>
                  <a:pt x="0" y="466308"/>
                </a:lnTo>
                <a:lnTo>
                  <a:pt x="0" y="0"/>
                </a:lnTo>
                <a:close/>
              </a:path>
            </a:pathLst>
          </a:custGeom>
          <a:ln w="25400">
            <a:solidFill>
              <a:srgbClr val="262673"/>
            </a:solidFill>
          </a:ln>
        </p:spPr>
        <p:txBody>
          <a:bodyPr wrap="square" lIns="0" tIns="0" rIns="0" bIns="0" rtlCol="0"/>
          <a:lstStyle/>
          <a:p>
            <a:endParaRPr/>
          </a:p>
        </p:txBody>
      </p:sp>
      <p:sp>
        <p:nvSpPr>
          <p:cNvPr id="19" name="object 19"/>
          <p:cNvSpPr txBox="1"/>
          <p:nvPr/>
        </p:nvSpPr>
        <p:spPr>
          <a:xfrm>
            <a:off x="3140922" y="5207508"/>
            <a:ext cx="647065" cy="228268"/>
          </a:xfrm>
          <a:prstGeom prst="rect">
            <a:avLst/>
          </a:prstGeom>
        </p:spPr>
        <p:txBody>
          <a:bodyPr vert="horz" wrap="square" lIns="0" tIns="12700" rIns="0" bIns="0" rtlCol="0">
            <a:spAutoFit/>
          </a:bodyPr>
          <a:lstStyle/>
          <a:p>
            <a:pPr>
              <a:spcBef>
                <a:spcPts val="100"/>
              </a:spcBef>
            </a:pPr>
            <a:r>
              <a:rPr sz="1400" dirty="0">
                <a:latin typeface="Calibri"/>
                <a:cs typeface="Calibri"/>
              </a:rPr>
              <a:t>R</a:t>
            </a:r>
            <a:r>
              <a:rPr sz="1400" spc="-5" dirty="0">
                <a:latin typeface="Calibri"/>
                <a:cs typeface="Calibri"/>
              </a:rPr>
              <a:t>I</a:t>
            </a:r>
            <a:r>
              <a:rPr sz="1400" spc="-10" dirty="0">
                <a:latin typeface="Calibri"/>
                <a:cs typeface="Calibri"/>
              </a:rPr>
              <a:t>SC</a:t>
            </a:r>
            <a:r>
              <a:rPr sz="1400" spc="-5" dirty="0">
                <a:latin typeface="Calibri"/>
                <a:cs typeface="Calibri"/>
              </a:rPr>
              <a:t>ON</a:t>
            </a:r>
            <a:r>
              <a:rPr sz="1400" dirty="0">
                <a:latin typeface="Calibri"/>
                <a:cs typeface="Calibri"/>
              </a:rPr>
              <a:t>T</a:t>
            </a:r>
            <a:endParaRPr sz="1400">
              <a:latin typeface="Calibri"/>
              <a:cs typeface="Calibri"/>
            </a:endParaRPr>
          </a:p>
        </p:txBody>
      </p:sp>
      <p:sp>
        <p:nvSpPr>
          <p:cNvPr id="20" name="object 20"/>
          <p:cNvSpPr txBox="1"/>
          <p:nvPr/>
        </p:nvSpPr>
        <p:spPr>
          <a:xfrm>
            <a:off x="2374723" y="5207508"/>
            <a:ext cx="2233930" cy="228268"/>
          </a:xfrm>
          <a:prstGeom prst="rect">
            <a:avLst/>
          </a:prstGeom>
        </p:spPr>
        <p:txBody>
          <a:bodyPr vert="horz" wrap="square" lIns="0" tIns="12700" rIns="0" bIns="0" rtlCol="0">
            <a:spAutoFit/>
          </a:bodyPr>
          <a:lstStyle/>
          <a:p>
            <a:pPr marL="25400">
              <a:spcBef>
                <a:spcPts val="100"/>
              </a:spcBef>
            </a:pPr>
            <a:r>
              <a:rPr sz="1400" dirty="0">
                <a:latin typeface="Calibri"/>
                <a:cs typeface="Calibri"/>
              </a:rPr>
              <a:t>3 </a:t>
            </a:r>
            <a:r>
              <a:rPr sz="1400" spc="-5" dirty="0">
                <a:latin typeface="Calibri"/>
                <a:cs typeface="Calibri"/>
              </a:rPr>
              <a:t>MESI SE </a:t>
            </a:r>
            <a:r>
              <a:rPr sz="2100" baseline="39682" dirty="0">
                <a:latin typeface="Calibri"/>
                <a:cs typeface="Calibri"/>
              </a:rPr>
              <a:t>3 </a:t>
            </a:r>
            <a:r>
              <a:rPr sz="2100" spc="-7" baseline="39682" dirty="0">
                <a:latin typeface="Calibri"/>
                <a:cs typeface="Calibri"/>
              </a:rPr>
              <a:t>MESI </a:t>
            </a:r>
            <a:r>
              <a:rPr sz="2100" baseline="39682" dirty="0">
                <a:latin typeface="Calibri"/>
                <a:cs typeface="Calibri"/>
              </a:rPr>
              <a:t>+</a:t>
            </a:r>
            <a:r>
              <a:rPr sz="1400" dirty="0">
                <a:latin typeface="Calibri"/>
                <a:cs typeface="Calibri"/>
              </a:rPr>
              <a:t>RI</a:t>
            </a:r>
            <a:r>
              <a:rPr sz="1400" spc="10" dirty="0">
                <a:latin typeface="Calibri"/>
                <a:cs typeface="Calibri"/>
              </a:rPr>
              <a:t> </a:t>
            </a:r>
            <a:r>
              <a:rPr sz="1400" spc="-5" dirty="0">
                <a:latin typeface="Calibri"/>
                <a:cs typeface="Calibri"/>
              </a:rPr>
              <a:t>POSITIVI</a:t>
            </a:r>
            <a:endParaRPr sz="1400">
              <a:latin typeface="Calibri"/>
              <a:cs typeface="Calibri"/>
            </a:endParaRPr>
          </a:p>
        </p:txBody>
      </p:sp>
      <p:sp>
        <p:nvSpPr>
          <p:cNvPr id="21" name="object 21"/>
          <p:cNvSpPr/>
          <p:nvPr/>
        </p:nvSpPr>
        <p:spPr>
          <a:xfrm>
            <a:off x="5409669" y="2551159"/>
            <a:ext cx="1008380" cy="1080135"/>
          </a:xfrm>
          <a:custGeom>
            <a:avLst/>
            <a:gdLst/>
            <a:ahLst/>
            <a:cxnLst/>
            <a:rect l="l" t="t" r="r" b="b"/>
            <a:pathLst>
              <a:path w="1008379" h="1080135">
                <a:moveTo>
                  <a:pt x="763342" y="900664"/>
                </a:moveTo>
                <a:lnTo>
                  <a:pt x="244768" y="900664"/>
                </a:lnTo>
                <a:lnTo>
                  <a:pt x="504055" y="1080119"/>
                </a:lnTo>
                <a:lnTo>
                  <a:pt x="763342" y="900664"/>
                </a:lnTo>
                <a:close/>
              </a:path>
              <a:path w="1008379" h="1080135">
                <a:moveTo>
                  <a:pt x="630069" y="799952"/>
                </a:moveTo>
                <a:lnTo>
                  <a:pt x="378042" y="799952"/>
                </a:lnTo>
                <a:lnTo>
                  <a:pt x="378042" y="900664"/>
                </a:lnTo>
                <a:lnTo>
                  <a:pt x="630069" y="900664"/>
                </a:lnTo>
                <a:lnTo>
                  <a:pt x="630069" y="799952"/>
                </a:lnTo>
                <a:close/>
              </a:path>
              <a:path w="1008379" h="1080135">
                <a:moveTo>
                  <a:pt x="1008112" y="280167"/>
                </a:moveTo>
                <a:lnTo>
                  <a:pt x="0" y="280167"/>
                </a:lnTo>
                <a:lnTo>
                  <a:pt x="0" y="799952"/>
                </a:lnTo>
                <a:lnTo>
                  <a:pt x="1008112" y="799952"/>
                </a:lnTo>
                <a:lnTo>
                  <a:pt x="1008112" y="280167"/>
                </a:lnTo>
                <a:close/>
              </a:path>
              <a:path w="1008379" h="1080135">
                <a:moveTo>
                  <a:pt x="630069" y="179453"/>
                </a:moveTo>
                <a:lnTo>
                  <a:pt x="378042" y="179453"/>
                </a:lnTo>
                <a:lnTo>
                  <a:pt x="378042" y="280167"/>
                </a:lnTo>
                <a:lnTo>
                  <a:pt x="630069" y="280167"/>
                </a:lnTo>
                <a:lnTo>
                  <a:pt x="630069" y="179453"/>
                </a:lnTo>
                <a:close/>
              </a:path>
              <a:path w="1008379" h="1080135">
                <a:moveTo>
                  <a:pt x="504055" y="0"/>
                </a:moveTo>
                <a:lnTo>
                  <a:pt x="244768" y="179453"/>
                </a:lnTo>
                <a:lnTo>
                  <a:pt x="763342" y="179453"/>
                </a:lnTo>
                <a:lnTo>
                  <a:pt x="504055" y="0"/>
                </a:lnTo>
                <a:close/>
              </a:path>
            </a:pathLst>
          </a:custGeom>
          <a:solidFill>
            <a:srgbClr val="BFBFBF"/>
          </a:solidFill>
        </p:spPr>
        <p:txBody>
          <a:bodyPr wrap="square" lIns="0" tIns="0" rIns="0" bIns="0" rtlCol="0"/>
          <a:lstStyle/>
          <a:p>
            <a:endParaRPr/>
          </a:p>
        </p:txBody>
      </p:sp>
      <p:sp>
        <p:nvSpPr>
          <p:cNvPr id="22" name="object 22"/>
          <p:cNvSpPr/>
          <p:nvPr/>
        </p:nvSpPr>
        <p:spPr>
          <a:xfrm>
            <a:off x="5409669" y="2551159"/>
            <a:ext cx="1008380" cy="1080135"/>
          </a:xfrm>
          <a:custGeom>
            <a:avLst/>
            <a:gdLst/>
            <a:ahLst/>
            <a:cxnLst/>
            <a:rect l="l" t="t" r="r" b="b"/>
            <a:pathLst>
              <a:path w="1008379" h="1080135">
                <a:moveTo>
                  <a:pt x="504056" y="0"/>
                </a:moveTo>
                <a:lnTo>
                  <a:pt x="763342" y="179454"/>
                </a:lnTo>
                <a:lnTo>
                  <a:pt x="630070" y="179454"/>
                </a:lnTo>
                <a:lnTo>
                  <a:pt x="630070" y="280167"/>
                </a:lnTo>
                <a:lnTo>
                  <a:pt x="1008112" y="280167"/>
                </a:lnTo>
                <a:lnTo>
                  <a:pt x="1008112" y="799952"/>
                </a:lnTo>
                <a:lnTo>
                  <a:pt x="630070" y="799952"/>
                </a:lnTo>
                <a:lnTo>
                  <a:pt x="630070" y="900665"/>
                </a:lnTo>
                <a:lnTo>
                  <a:pt x="763342" y="900665"/>
                </a:lnTo>
                <a:lnTo>
                  <a:pt x="504056" y="1080120"/>
                </a:lnTo>
                <a:lnTo>
                  <a:pt x="244769" y="900665"/>
                </a:lnTo>
                <a:lnTo>
                  <a:pt x="378042" y="900665"/>
                </a:lnTo>
                <a:lnTo>
                  <a:pt x="378042" y="799952"/>
                </a:lnTo>
                <a:lnTo>
                  <a:pt x="0" y="799952"/>
                </a:lnTo>
                <a:lnTo>
                  <a:pt x="0" y="280167"/>
                </a:lnTo>
                <a:lnTo>
                  <a:pt x="378042" y="280167"/>
                </a:lnTo>
                <a:lnTo>
                  <a:pt x="378042" y="179454"/>
                </a:lnTo>
                <a:lnTo>
                  <a:pt x="244769" y="179454"/>
                </a:lnTo>
                <a:lnTo>
                  <a:pt x="504056" y="0"/>
                </a:lnTo>
                <a:close/>
              </a:path>
            </a:pathLst>
          </a:custGeom>
          <a:ln w="25400">
            <a:solidFill>
              <a:srgbClr val="89A4A7"/>
            </a:solidFill>
          </a:ln>
        </p:spPr>
        <p:txBody>
          <a:bodyPr wrap="square" lIns="0" tIns="0" rIns="0" bIns="0" rtlCol="0"/>
          <a:lstStyle/>
          <a:p>
            <a:endParaRPr/>
          </a:p>
        </p:txBody>
      </p:sp>
      <p:sp>
        <p:nvSpPr>
          <p:cNvPr id="23" name="object 23"/>
          <p:cNvSpPr txBox="1"/>
          <p:nvPr/>
        </p:nvSpPr>
        <p:spPr>
          <a:xfrm>
            <a:off x="5520819" y="2851404"/>
            <a:ext cx="785495" cy="455295"/>
          </a:xfrm>
          <a:prstGeom prst="rect">
            <a:avLst/>
          </a:prstGeom>
        </p:spPr>
        <p:txBody>
          <a:bodyPr vert="horz" wrap="square" lIns="0" tIns="9525" rIns="0" bIns="0" rtlCol="0">
            <a:spAutoFit/>
          </a:bodyPr>
          <a:lstStyle/>
          <a:p>
            <a:pPr marL="215900" marR="5080" indent="-203200">
              <a:lnSpc>
                <a:spcPct val="101400"/>
              </a:lnSpc>
              <a:spcBef>
                <a:spcPts val="75"/>
              </a:spcBef>
            </a:pPr>
            <a:r>
              <a:rPr sz="1400" dirty="0">
                <a:latin typeface="Calibri"/>
                <a:cs typeface="Calibri"/>
              </a:rPr>
              <a:t>CH</a:t>
            </a:r>
            <a:r>
              <a:rPr sz="1400" spc="-5" dirty="0">
                <a:latin typeface="Calibri"/>
                <a:cs typeface="Calibri"/>
              </a:rPr>
              <a:t>I</a:t>
            </a:r>
            <a:r>
              <a:rPr sz="1400" dirty="0">
                <a:latin typeface="Calibri"/>
                <a:cs typeface="Calibri"/>
              </a:rPr>
              <a:t>U</a:t>
            </a:r>
            <a:r>
              <a:rPr sz="1400" spc="-10" dirty="0">
                <a:latin typeface="Calibri"/>
                <a:cs typeface="Calibri"/>
              </a:rPr>
              <a:t>S</a:t>
            </a:r>
            <a:r>
              <a:rPr sz="1400" dirty="0">
                <a:latin typeface="Calibri"/>
                <a:cs typeface="Calibri"/>
              </a:rPr>
              <a:t>URA  </a:t>
            </a:r>
            <a:r>
              <a:rPr sz="1400" spc="-5" dirty="0">
                <a:latin typeface="Calibri"/>
                <a:cs typeface="Calibri"/>
              </a:rPr>
              <a:t>OCRI</a:t>
            </a:r>
            <a:endParaRPr sz="1400">
              <a:latin typeface="Calibri"/>
              <a:cs typeface="Calibri"/>
            </a:endParaRPr>
          </a:p>
        </p:txBody>
      </p:sp>
      <p:sp>
        <p:nvSpPr>
          <p:cNvPr id="24" name="object 24"/>
          <p:cNvSpPr/>
          <p:nvPr/>
        </p:nvSpPr>
        <p:spPr>
          <a:xfrm>
            <a:off x="6976365" y="1961526"/>
            <a:ext cx="286385" cy="471170"/>
          </a:xfrm>
          <a:custGeom>
            <a:avLst/>
            <a:gdLst/>
            <a:ahLst/>
            <a:cxnLst/>
            <a:rect l="l" t="t" r="r" b="b"/>
            <a:pathLst>
              <a:path w="286385" h="471169">
                <a:moveTo>
                  <a:pt x="143183" y="0"/>
                </a:moveTo>
                <a:lnTo>
                  <a:pt x="143183" y="117678"/>
                </a:lnTo>
                <a:lnTo>
                  <a:pt x="0" y="117678"/>
                </a:lnTo>
                <a:lnTo>
                  <a:pt x="0" y="353037"/>
                </a:lnTo>
                <a:lnTo>
                  <a:pt x="143183" y="353037"/>
                </a:lnTo>
                <a:lnTo>
                  <a:pt x="143183" y="470716"/>
                </a:lnTo>
                <a:lnTo>
                  <a:pt x="286367" y="235357"/>
                </a:lnTo>
                <a:lnTo>
                  <a:pt x="143183" y="0"/>
                </a:lnTo>
                <a:close/>
              </a:path>
            </a:pathLst>
          </a:custGeom>
          <a:solidFill>
            <a:srgbClr val="BFBFBF"/>
          </a:solidFill>
        </p:spPr>
        <p:txBody>
          <a:bodyPr wrap="square" lIns="0" tIns="0" rIns="0" bIns="0" rtlCol="0"/>
          <a:lstStyle/>
          <a:p>
            <a:endParaRPr/>
          </a:p>
        </p:txBody>
      </p:sp>
      <p:sp>
        <p:nvSpPr>
          <p:cNvPr id="25" name="object 25"/>
          <p:cNvSpPr/>
          <p:nvPr/>
        </p:nvSpPr>
        <p:spPr>
          <a:xfrm>
            <a:off x="6976365" y="1961526"/>
            <a:ext cx="286385" cy="471170"/>
          </a:xfrm>
          <a:custGeom>
            <a:avLst/>
            <a:gdLst/>
            <a:ahLst/>
            <a:cxnLst/>
            <a:rect l="l" t="t" r="r" b="b"/>
            <a:pathLst>
              <a:path w="286385" h="471169">
                <a:moveTo>
                  <a:pt x="143183" y="470717"/>
                </a:moveTo>
                <a:lnTo>
                  <a:pt x="143183" y="353037"/>
                </a:lnTo>
                <a:lnTo>
                  <a:pt x="0" y="353037"/>
                </a:lnTo>
                <a:lnTo>
                  <a:pt x="0" y="117679"/>
                </a:lnTo>
                <a:lnTo>
                  <a:pt x="143183" y="117679"/>
                </a:lnTo>
                <a:lnTo>
                  <a:pt x="143183" y="0"/>
                </a:lnTo>
                <a:lnTo>
                  <a:pt x="286367" y="235358"/>
                </a:lnTo>
                <a:lnTo>
                  <a:pt x="143183" y="470717"/>
                </a:lnTo>
                <a:close/>
              </a:path>
            </a:pathLst>
          </a:custGeom>
          <a:ln w="25400">
            <a:solidFill>
              <a:srgbClr val="89A4A7"/>
            </a:solidFill>
          </a:ln>
        </p:spPr>
        <p:txBody>
          <a:bodyPr wrap="square" lIns="0" tIns="0" rIns="0" bIns="0" rtlCol="0"/>
          <a:lstStyle/>
          <a:p>
            <a:endParaRPr/>
          </a:p>
        </p:txBody>
      </p:sp>
      <p:sp>
        <p:nvSpPr>
          <p:cNvPr id="26" name="object 26"/>
          <p:cNvSpPr txBox="1"/>
          <p:nvPr/>
        </p:nvSpPr>
        <p:spPr>
          <a:xfrm>
            <a:off x="5229650" y="1921640"/>
            <a:ext cx="1368425" cy="439223"/>
          </a:xfrm>
          <a:prstGeom prst="rect">
            <a:avLst/>
          </a:prstGeom>
          <a:solidFill>
            <a:srgbClr val="CCCCCC"/>
          </a:solidFill>
          <a:ln w="25400">
            <a:solidFill>
              <a:srgbClr val="000000"/>
            </a:solidFill>
          </a:ln>
        </p:spPr>
        <p:txBody>
          <a:bodyPr vert="horz" wrap="square" lIns="0" tIns="79375" rIns="0" bIns="0" rtlCol="0">
            <a:spAutoFit/>
          </a:bodyPr>
          <a:lstStyle/>
          <a:p>
            <a:pPr marL="296545" marR="85090" indent="-203835">
              <a:lnSpc>
                <a:spcPts val="1420"/>
              </a:lnSpc>
              <a:spcBef>
                <a:spcPts val="625"/>
              </a:spcBef>
            </a:pPr>
            <a:r>
              <a:rPr sz="1400" spc="-5" dirty="0">
                <a:latin typeface="Calibri"/>
                <a:cs typeface="Calibri"/>
              </a:rPr>
              <a:t>ACCORDO CON</a:t>
            </a:r>
            <a:r>
              <a:rPr sz="1400" spc="-100" dirty="0">
                <a:latin typeface="Calibri"/>
                <a:cs typeface="Calibri"/>
              </a:rPr>
              <a:t> </a:t>
            </a:r>
            <a:r>
              <a:rPr sz="1400" dirty="0">
                <a:latin typeface="Calibri"/>
                <a:cs typeface="Calibri"/>
              </a:rPr>
              <a:t>I  </a:t>
            </a:r>
            <a:r>
              <a:rPr sz="1400" spc="-5" dirty="0">
                <a:latin typeface="Calibri"/>
                <a:cs typeface="Calibri"/>
              </a:rPr>
              <a:t>CREDITORI</a:t>
            </a:r>
            <a:endParaRPr sz="1400">
              <a:latin typeface="Calibri"/>
              <a:cs typeface="Calibri"/>
            </a:endParaRPr>
          </a:p>
        </p:txBody>
      </p:sp>
      <p:sp>
        <p:nvSpPr>
          <p:cNvPr id="27" name="object 27"/>
          <p:cNvSpPr txBox="1"/>
          <p:nvPr/>
        </p:nvSpPr>
        <p:spPr>
          <a:xfrm>
            <a:off x="7519469" y="1934570"/>
            <a:ext cx="2609215" cy="444994"/>
          </a:xfrm>
          <a:prstGeom prst="rect">
            <a:avLst/>
          </a:prstGeom>
          <a:solidFill>
            <a:srgbClr val="19194D">
              <a:alpha val="41178"/>
            </a:srgbClr>
          </a:solidFill>
          <a:ln w="25400">
            <a:solidFill>
              <a:srgbClr val="19194D"/>
            </a:solidFill>
          </a:ln>
        </p:spPr>
        <p:txBody>
          <a:bodyPr vert="horz" wrap="square" lIns="0" tIns="85090" rIns="0" bIns="0" rtlCol="0">
            <a:spAutoFit/>
          </a:bodyPr>
          <a:lstStyle/>
          <a:p>
            <a:pPr marL="356235" marR="86995" indent="-262255">
              <a:lnSpc>
                <a:spcPts val="1390"/>
              </a:lnSpc>
              <a:spcBef>
                <a:spcPts val="670"/>
              </a:spcBef>
            </a:pPr>
            <a:r>
              <a:rPr sz="1300" spc="-5" dirty="0">
                <a:solidFill>
                  <a:srgbClr val="FFFFFF"/>
                </a:solidFill>
                <a:latin typeface="Calibri"/>
                <a:cs typeface="Calibri"/>
              </a:rPr>
              <a:t>STESSI </a:t>
            </a:r>
            <a:r>
              <a:rPr sz="1300" dirty="0">
                <a:solidFill>
                  <a:srgbClr val="FFFFFF"/>
                </a:solidFill>
                <a:latin typeface="Calibri"/>
                <a:cs typeface="Calibri"/>
              </a:rPr>
              <a:t>EFFETTI DI </a:t>
            </a:r>
            <a:r>
              <a:rPr sz="1300" spc="-5" dirty="0">
                <a:solidFill>
                  <a:srgbClr val="FFFFFF"/>
                </a:solidFill>
                <a:latin typeface="Calibri"/>
                <a:cs typeface="Calibri"/>
              </a:rPr>
              <a:t>PIANO </a:t>
            </a:r>
            <a:r>
              <a:rPr sz="1300" spc="-40" dirty="0">
                <a:solidFill>
                  <a:srgbClr val="FFFFFF"/>
                </a:solidFill>
                <a:latin typeface="Calibri"/>
                <a:cs typeface="Calibri"/>
              </a:rPr>
              <a:t>ATTESTATO  </a:t>
            </a:r>
            <a:r>
              <a:rPr sz="1300" spc="-5" dirty="0">
                <a:solidFill>
                  <a:srgbClr val="FFFFFF"/>
                </a:solidFill>
                <a:latin typeface="Calibri"/>
                <a:cs typeface="Calibri"/>
              </a:rPr>
              <a:t>(ISCRITTO </a:t>
            </a:r>
            <a:r>
              <a:rPr sz="1300" dirty="0">
                <a:solidFill>
                  <a:srgbClr val="FFFFFF"/>
                </a:solidFill>
                <a:latin typeface="Calibri"/>
                <a:cs typeface="Calibri"/>
              </a:rPr>
              <a:t>SU </a:t>
            </a:r>
            <a:r>
              <a:rPr sz="1300" spc="-20" dirty="0">
                <a:solidFill>
                  <a:srgbClr val="FFFFFF"/>
                </a:solidFill>
                <a:latin typeface="Calibri"/>
                <a:cs typeface="Calibri"/>
              </a:rPr>
              <a:t>RICHIESTA</a:t>
            </a:r>
            <a:r>
              <a:rPr sz="1300" spc="-5" dirty="0">
                <a:solidFill>
                  <a:srgbClr val="FFFFFF"/>
                </a:solidFill>
                <a:latin typeface="Calibri"/>
                <a:cs typeface="Calibri"/>
              </a:rPr>
              <a:t> R.I.)</a:t>
            </a:r>
            <a:endParaRPr sz="1300">
              <a:latin typeface="Calibri"/>
              <a:cs typeface="Calibri"/>
            </a:endParaRPr>
          </a:p>
        </p:txBody>
      </p:sp>
      <p:sp>
        <p:nvSpPr>
          <p:cNvPr id="28" name="object 28"/>
          <p:cNvSpPr txBox="1"/>
          <p:nvPr/>
        </p:nvSpPr>
        <p:spPr>
          <a:xfrm>
            <a:off x="1831786" y="2587162"/>
            <a:ext cx="1456055" cy="836895"/>
          </a:xfrm>
          <a:prstGeom prst="rect">
            <a:avLst/>
          </a:prstGeom>
          <a:solidFill>
            <a:srgbClr val="19194D">
              <a:alpha val="41178"/>
            </a:srgbClr>
          </a:solidFill>
          <a:ln w="25400">
            <a:solidFill>
              <a:srgbClr val="19194D"/>
            </a:solidFill>
          </a:ln>
        </p:spPr>
        <p:txBody>
          <a:bodyPr vert="horz" wrap="square" lIns="0" tIns="52069" rIns="0" bIns="0" rtlCol="0">
            <a:spAutoFit/>
          </a:bodyPr>
          <a:lstStyle/>
          <a:p>
            <a:pPr marL="97155" marR="90170" indent="635" algn="ctr">
              <a:lnSpc>
                <a:spcPct val="91000"/>
              </a:lnSpc>
              <a:spcBef>
                <a:spcPts val="409"/>
              </a:spcBef>
            </a:pPr>
            <a:r>
              <a:rPr sz="1400" spc="-10" dirty="0">
                <a:solidFill>
                  <a:srgbClr val="FFFFFF"/>
                </a:solidFill>
                <a:latin typeface="Calibri"/>
                <a:cs typeface="Calibri"/>
              </a:rPr>
              <a:t>AVVIO  </a:t>
            </a:r>
            <a:r>
              <a:rPr sz="1400" spc="-5" dirty="0">
                <a:solidFill>
                  <a:srgbClr val="FFFFFF"/>
                </a:solidFill>
                <a:latin typeface="Calibri"/>
                <a:cs typeface="Calibri"/>
              </a:rPr>
              <a:t>COMPOSIZIONE  </a:t>
            </a:r>
            <a:r>
              <a:rPr sz="1400" u="sng" spc="-15" dirty="0">
                <a:solidFill>
                  <a:srgbClr val="FFFFFF"/>
                </a:solidFill>
                <a:uFill>
                  <a:solidFill>
                    <a:srgbClr val="FFFFFF"/>
                  </a:solidFill>
                </a:uFill>
                <a:latin typeface="Calibri"/>
                <a:cs typeface="Calibri"/>
              </a:rPr>
              <a:t>SOLO </a:t>
            </a:r>
            <a:r>
              <a:rPr sz="1400" u="sng" spc="-5" dirty="0">
                <a:solidFill>
                  <a:srgbClr val="FFFFFF"/>
                </a:solidFill>
                <a:uFill>
                  <a:solidFill>
                    <a:srgbClr val="FFFFFF"/>
                  </a:solidFill>
                </a:uFill>
                <a:latin typeface="Calibri"/>
                <a:cs typeface="Calibri"/>
              </a:rPr>
              <a:t>SU</a:t>
            </a:r>
            <a:r>
              <a:rPr sz="1400" u="sng" spc="-65" dirty="0">
                <a:solidFill>
                  <a:srgbClr val="FFFFFF"/>
                </a:solidFill>
                <a:uFill>
                  <a:solidFill>
                    <a:srgbClr val="FFFFFF"/>
                  </a:solidFill>
                </a:uFill>
                <a:latin typeface="Calibri"/>
                <a:cs typeface="Calibri"/>
              </a:rPr>
              <a:t> </a:t>
            </a:r>
            <a:r>
              <a:rPr sz="1400" u="sng" spc="-25" dirty="0">
                <a:solidFill>
                  <a:srgbClr val="FFFFFF"/>
                </a:solidFill>
                <a:uFill>
                  <a:solidFill>
                    <a:srgbClr val="FFFFFF"/>
                  </a:solidFill>
                </a:uFill>
                <a:latin typeface="Calibri"/>
                <a:cs typeface="Calibri"/>
              </a:rPr>
              <a:t>ISTANZA </a:t>
            </a:r>
            <a:r>
              <a:rPr sz="1400" spc="-25" dirty="0">
                <a:solidFill>
                  <a:srgbClr val="FFFFFF"/>
                </a:solidFill>
                <a:latin typeface="Calibri"/>
                <a:cs typeface="Calibri"/>
              </a:rPr>
              <a:t> </a:t>
            </a:r>
            <a:r>
              <a:rPr sz="1400" u="sng" spc="-10" dirty="0">
                <a:solidFill>
                  <a:srgbClr val="FFFFFF"/>
                </a:solidFill>
                <a:uFill>
                  <a:solidFill>
                    <a:srgbClr val="FFFFFF"/>
                  </a:solidFill>
                </a:uFill>
                <a:latin typeface="Calibri"/>
                <a:cs typeface="Calibri"/>
              </a:rPr>
              <a:t>DEBITORE</a:t>
            </a:r>
            <a:endParaRPr sz="1400">
              <a:latin typeface="Calibri"/>
              <a:cs typeface="Calibri"/>
            </a:endParaRPr>
          </a:p>
        </p:txBody>
      </p:sp>
      <p:sp>
        <p:nvSpPr>
          <p:cNvPr id="29" name="object 29"/>
          <p:cNvSpPr/>
          <p:nvPr/>
        </p:nvSpPr>
        <p:spPr>
          <a:xfrm>
            <a:off x="6888088" y="3677507"/>
            <a:ext cx="286385" cy="471170"/>
          </a:xfrm>
          <a:custGeom>
            <a:avLst/>
            <a:gdLst/>
            <a:ahLst/>
            <a:cxnLst/>
            <a:rect l="l" t="t" r="r" b="b"/>
            <a:pathLst>
              <a:path w="286385" h="471170">
                <a:moveTo>
                  <a:pt x="143183" y="0"/>
                </a:moveTo>
                <a:lnTo>
                  <a:pt x="143183" y="117678"/>
                </a:lnTo>
                <a:lnTo>
                  <a:pt x="0" y="117678"/>
                </a:lnTo>
                <a:lnTo>
                  <a:pt x="0" y="353037"/>
                </a:lnTo>
                <a:lnTo>
                  <a:pt x="143183" y="353037"/>
                </a:lnTo>
                <a:lnTo>
                  <a:pt x="143183" y="470716"/>
                </a:lnTo>
                <a:lnTo>
                  <a:pt x="286367" y="235357"/>
                </a:lnTo>
                <a:lnTo>
                  <a:pt x="143183" y="0"/>
                </a:lnTo>
                <a:close/>
              </a:path>
            </a:pathLst>
          </a:custGeom>
          <a:solidFill>
            <a:srgbClr val="BFBFBF"/>
          </a:solidFill>
        </p:spPr>
        <p:txBody>
          <a:bodyPr wrap="square" lIns="0" tIns="0" rIns="0" bIns="0" rtlCol="0"/>
          <a:lstStyle/>
          <a:p>
            <a:endParaRPr/>
          </a:p>
        </p:txBody>
      </p:sp>
      <p:sp>
        <p:nvSpPr>
          <p:cNvPr id="30" name="object 30"/>
          <p:cNvSpPr/>
          <p:nvPr/>
        </p:nvSpPr>
        <p:spPr>
          <a:xfrm>
            <a:off x="6888088" y="3677506"/>
            <a:ext cx="286385" cy="471170"/>
          </a:xfrm>
          <a:custGeom>
            <a:avLst/>
            <a:gdLst/>
            <a:ahLst/>
            <a:cxnLst/>
            <a:rect l="l" t="t" r="r" b="b"/>
            <a:pathLst>
              <a:path w="286385" h="471170">
                <a:moveTo>
                  <a:pt x="143183" y="470717"/>
                </a:moveTo>
                <a:lnTo>
                  <a:pt x="143183" y="353037"/>
                </a:lnTo>
                <a:lnTo>
                  <a:pt x="0" y="353037"/>
                </a:lnTo>
                <a:lnTo>
                  <a:pt x="0" y="117679"/>
                </a:lnTo>
                <a:lnTo>
                  <a:pt x="143183" y="117679"/>
                </a:lnTo>
                <a:lnTo>
                  <a:pt x="143183" y="0"/>
                </a:lnTo>
                <a:lnTo>
                  <a:pt x="286367" y="235358"/>
                </a:lnTo>
                <a:lnTo>
                  <a:pt x="143183" y="470717"/>
                </a:lnTo>
                <a:close/>
              </a:path>
            </a:pathLst>
          </a:custGeom>
          <a:ln w="25400">
            <a:solidFill>
              <a:srgbClr val="89A4A7"/>
            </a:solidFill>
          </a:ln>
        </p:spPr>
        <p:txBody>
          <a:bodyPr wrap="square" lIns="0" tIns="0" rIns="0" bIns="0" rtlCol="0"/>
          <a:lstStyle/>
          <a:p>
            <a:endParaRPr/>
          </a:p>
        </p:txBody>
      </p:sp>
      <p:sp>
        <p:nvSpPr>
          <p:cNvPr id="31" name="object 31"/>
          <p:cNvSpPr/>
          <p:nvPr/>
        </p:nvSpPr>
        <p:spPr>
          <a:xfrm>
            <a:off x="7519469" y="3631278"/>
            <a:ext cx="2609215" cy="528955"/>
          </a:xfrm>
          <a:custGeom>
            <a:avLst/>
            <a:gdLst/>
            <a:ahLst/>
            <a:cxnLst/>
            <a:rect l="l" t="t" r="r" b="b"/>
            <a:pathLst>
              <a:path w="2609215" h="528954">
                <a:moveTo>
                  <a:pt x="0" y="0"/>
                </a:moveTo>
                <a:lnTo>
                  <a:pt x="2608980" y="0"/>
                </a:lnTo>
                <a:lnTo>
                  <a:pt x="2608980" y="528489"/>
                </a:lnTo>
                <a:lnTo>
                  <a:pt x="0" y="528489"/>
                </a:lnTo>
                <a:lnTo>
                  <a:pt x="0" y="0"/>
                </a:lnTo>
                <a:close/>
              </a:path>
            </a:pathLst>
          </a:custGeom>
          <a:ln w="25400">
            <a:solidFill>
              <a:srgbClr val="19194D"/>
            </a:solidFill>
          </a:ln>
        </p:spPr>
        <p:txBody>
          <a:bodyPr wrap="square" lIns="0" tIns="0" rIns="0" bIns="0" rtlCol="0"/>
          <a:lstStyle/>
          <a:p>
            <a:endParaRPr/>
          </a:p>
        </p:txBody>
      </p:sp>
      <p:sp>
        <p:nvSpPr>
          <p:cNvPr id="32" name="object 32"/>
          <p:cNvSpPr txBox="1"/>
          <p:nvPr/>
        </p:nvSpPr>
        <p:spPr>
          <a:xfrm>
            <a:off x="7532169" y="3643977"/>
            <a:ext cx="2583815" cy="449482"/>
          </a:xfrm>
          <a:prstGeom prst="rect">
            <a:avLst/>
          </a:prstGeom>
          <a:solidFill>
            <a:srgbClr val="19194D">
              <a:alpha val="41178"/>
            </a:srgbClr>
          </a:solidFill>
        </p:spPr>
        <p:txBody>
          <a:bodyPr vert="horz" wrap="square" lIns="0" tIns="38735" rIns="0" bIns="0" rtlCol="0">
            <a:spAutoFit/>
          </a:bodyPr>
          <a:lstStyle/>
          <a:p>
            <a:pPr marL="805180" marR="402590" indent="-394335">
              <a:lnSpc>
                <a:spcPts val="1580"/>
              </a:lnSpc>
              <a:spcBef>
                <a:spcPts val="305"/>
              </a:spcBef>
            </a:pPr>
            <a:r>
              <a:rPr sz="1500" spc="-10" dirty="0">
                <a:solidFill>
                  <a:srgbClr val="FFFFFF"/>
                </a:solidFill>
                <a:latin typeface="Calibri"/>
                <a:cs typeface="Calibri"/>
              </a:rPr>
              <a:t>DOMANDA ACCESSO</a:t>
            </a:r>
            <a:r>
              <a:rPr sz="1500" spc="-60" dirty="0">
                <a:solidFill>
                  <a:srgbClr val="FFFFFF"/>
                </a:solidFill>
                <a:latin typeface="Calibri"/>
                <a:cs typeface="Calibri"/>
              </a:rPr>
              <a:t> </a:t>
            </a:r>
            <a:r>
              <a:rPr sz="1500" dirty="0">
                <a:solidFill>
                  <a:srgbClr val="FFFFFF"/>
                </a:solidFill>
                <a:latin typeface="Calibri"/>
                <a:cs typeface="Calibri"/>
              </a:rPr>
              <a:t>A  </a:t>
            </a:r>
            <a:r>
              <a:rPr sz="1500" spc="-5" dirty="0">
                <a:solidFill>
                  <a:srgbClr val="FFFFFF"/>
                </a:solidFill>
                <a:latin typeface="Calibri"/>
                <a:cs typeface="Calibri"/>
              </a:rPr>
              <a:t>PROCEDURA</a:t>
            </a:r>
            <a:endParaRPr sz="1500">
              <a:latin typeface="Calibri"/>
              <a:cs typeface="Calibri"/>
            </a:endParaRPr>
          </a:p>
        </p:txBody>
      </p:sp>
      <p:sp>
        <p:nvSpPr>
          <p:cNvPr id="33" name="object 33"/>
          <p:cNvSpPr/>
          <p:nvPr/>
        </p:nvSpPr>
        <p:spPr>
          <a:xfrm>
            <a:off x="6667554" y="4198862"/>
            <a:ext cx="3461385" cy="260985"/>
          </a:xfrm>
          <a:custGeom>
            <a:avLst/>
            <a:gdLst/>
            <a:ahLst/>
            <a:cxnLst/>
            <a:rect l="l" t="t" r="r" b="b"/>
            <a:pathLst>
              <a:path w="3461384" h="260985">
                <a:moveTo>
                  <a:pt x="0" y="0"/>
                </a:moveTo>
                <a:lnTo>
                  <a:pt x="3461254" y="0"/>
                </a:lnTo>
                <a:lnTo>
                  <a:pt x="3461254" y="260693"/>
                </a:lnTo>
                <a:lnTo>
                  <a:pt x="0" y="260693"/>
                </a:lnTo>
                <a:lnTo>
                  <a:pt x="0" y="0"/>
                </a:lnTo>
                <a:close/>
              </a:path>
            </a:pathLst>
          </a:custGeom>
          <a:ln w="25400">
            <a:solidFill>
              <a:srgbClr val="262673"/>
            </a:solidFill>
          </a:ln>
        </p:spPr>
        <p:txBody>
          <a:bodyPr wrap="square" lIns="0" tIns="0" rIns="0" bIns="0" rtlCol="0"/>
          <a:lstStyle/>
          <a:p>
            <a:endParaRPr/>
          </a:p>
        </p:txBody>
      </p:sp>
      <p:sp>
        <p:nvSpPr>
          <p:cNvPr id="34" name="object 34"/>
          <p:cNvSpPr txBox="1"/>
          <p:nvPr/>
        </p:nvSpPr>
        <p:spPr>
          <a:xfrm>
            <a:off x="6680254" y="4192014"/>
            <a:ext cx="3435985" cy="234680"/>
          </a:xfrm>
          <a:prstGeom prst="rect">
            <a:avLst/>
          </a:prstGeom>
          <a:solidFill>
            <a:srgbClr val="FFFFFF">
              <a:alpha val="65098"/>
            </a:srgbClr>
          </a:solidFill>
        </p:spPr>
        <p:txBody>
          <a:bodyPr vert="horz" wrap="square" lIns="0" tIns="19050" rIns="0" bIns="0" rtlCol="0">
            <a:spAutoFit/>
          </a:bodyPr>
          <a:lstStyle/>
          <a:p>
            <a:pPr marL="635" algn="ctr">
              <a:spcBef>
                <a:spcPts val="150"/>
              </a:spcBef>
            </a:pPr>
            <a:r>
              <a:rPr sz="1400" dirty="0">
                <a:latin typeface="Calibri"/>
                <a:cs typeface="Calibri"/>
              </a:rPr>
              <a:t>30</a:t>
            </a:r>
            <a:r>
              <a:rPr sz="1400" spc="-10" dirty="0">
                <a:latin typeface="Calibri"/>
                <a:cs typeface="Calibri"/>
              </a:rPr>
              <a:t> </a:t>
            </a:r>
            <a:r>
              <a:rPr sz="1400" spc="-5" dirty="0">
                <a:latin typeface="Calibri"/>
                <a:cs typeface="Calibri"/>
              </a:rPr>
              <a:t>GIORNI</a:t>
            </a:r>
            <a:endParaRPr sz="1400">
              <a:latin typeface="Calibri"/>
              <a:cs typeface="Calibri"/>
            </a:endParaRPr>
          </a:p>
        </p:txBody>
      </p:sp>
      <p:sp>
        <p:nvSpPr>
          <p:cNvPr id="35" name="object 35"/>
          <p:cNvSpPr/>
          <p:nvPr/>
        </p:nvSpPr>
        <p:spPr>
          <a:xfrm>
            <a:off x="7174455" y="4600775"/>
            <a:ext cx="286385" cy="471170"/>
          </a:xfrm>
          <a:custGeom>
            <a:avLst/>
            <a:gdLst/>
            <a:ahLst/>
            <a:cxnLst/>
            <a:rect l="l" t="t" r="r" b="b"/>
            <a:pathLst>
              <a:path w="286385" h="471170">
                <a:moveTo>
                  <a:pt x="143183" y="0"/>
                </a:moveTo>
                <a:lnTo>
                  <a:pt x="143183" y="117679"/>
                </a:lnTo>
                <a:lnTo>
                  <a:pt x="0" y="117679"/>
                </a:lnTo>
                <a:lnTo>
                  <a:pt x="0" y="353038"/>
                </a:lnTo>
                <a:lnTo>
                  <a:pt x="143183" y="353038"/>
                </a:lnTo>
                <a:lnTo>
                  <a:pt x="143183" y="470716"/>
                </a:lnTo>
                <a:lnTo>
                  <a:pt x="286367" y="235358"/>
                </a:lnTo>
                <a:lnTo>
                  <a:pt x="143183" y="0"/>
                </a:lnTo>
                <a:close/>
              </a:path>
            </a:pathLst>
          </a:custGeom>
          <a:solidFill>
            <a:srgbClr val="BFBFBF"/>
          </a:solidFill>
        </p:spPr>
        <p:txBody>
          <a:bodyPr wrap="square" lIns="0" tIns="0" rIns="0" bIns="0" rtlCol="0"/>
          <a:lstStyle/>
          <a:p>
            <a:endParaRPr/>
          </a:p>
        </p:txBody>
      </p:sp>
      <p:sp>
        <p:nvSpPr>
          <p:cNvPr id="36" name="object 36"/>
          <p:cNvSpPr/>
          <p:nvPr/>
        </p:nvSpPr>
        <p:spPr>
          <a:xfrm>
            <a:off x="7174455" y="4600775"/>
            <a:ext cx="286385" cy="471170"/>
          </a:xfrm>
          <a:custGeom>
            <a:avLst/>
            <a:gdLst/>
            <a:ahLst/>
            <a:cxnLst/>
            <a:rect l="l" t="t" r="r" b="b"/>
            <a:pathLst>
              <a:path w="286385" h="471170">
                <a:moveTo>
                  <a:pt x="143183" y="470717"/>
                </a:moveTo>
                <a:lnTo>
                  <a:pt x="143183" y="353037"/>
                </a:lnTo>
                <a:lnTo>
                  <a:pt x="0" y="353037"/>
                </a:lnTo>
                <a:lnTo>
                  <a:pt x="0" y="117679"/>
                </a:lnTo>
                <a:lnTo>
                  <a:pt x="143183" y="117679"/>
                </a:lnTo>
                <a:lnTo>
                  <a:pt x="143183" y="0"/>
                </a:lnTo>
                <a:lnTo>
                  <a:pt x="286367" y="235358"/>
                </a:lnTo>
                <a:lnTo>
                  <a:pt x="143183" y="470717"/>
                </a:lnTo>
                <a:close/>
              </a:path>
            </a:pathLst>
          </a:custGeom>
          <a:ln w="25400">
            <a:solidFill>
              <a:srgbClr val="89A4A7"/>
            </a:solidFill>
          </a:ln>
        </p:spPr>
        <p:txBody>
          <a:bodyPr wrap="square" lIns="0" tIns="0" rIns="0" bIns="0" rtlCol="0"/>
          <a:lstStyle/>
          <a:p>
            <a:endParaRPr/>
          </a:p>
        </p:txBody>
      </p:sp>
      <p:sp>
        <p:nvSpPr>
          <p:cNvPr id="37" name="object 37"/>
          <p:cNvSpPr txBox="1"/>
          <p:nvPr/>
        </p:nvSpPr>
        <p:spPr>
          <a:xfrm>
            <a:off x="7608168" y="4581127"/>
            <a:ext cx="1368425" cy="457176"/>
          </a:xfrm>
          <a:prstGeom prst="rect">
            <a:avLst/>
          </a:prstGeom>
          <a:solidFill>
            <a:srgbClr val="19194D">
              <a:alpha val="41178"/>
            </a:srgbClr>
          </a:solidFill>
          <a:ln w="25400">
            <a:solidFill>
              <a:srgbClr val="19194D"/>
            </a:solidFill>
          </a:ln>
        </p:spPr>
        <p:txBody>
          <a:bodyPr vert="horz" wrap="square" lIns="0" tIns="46355" rIns="0" bIns="0" rtlCol="0">
            <a:spAutoFit/>
          </a:bodyPr>
          <a:lstStyle/>
          <a:p>
            <a:pPr marL="262255" marR="93980" indent="-160020">
              <a:lnSpc>
                <a:spcPts val="1610"/>
              </a:lnSpc>
              <a:spcBef>
                <a:spcPts val="365"/>
              </a:spcBef>
            </a:pPr>
            <a:r>
              <a:rPr sz="1500" spc="-5" dirty="0">
                <a:solidFill>
                  <a:srgbClr val="FFFFFF"/>
                </a:solidFill>
                <a:latin typeface="Calibri"/>
                <a:cs typeface="Calibri"/>
              </a:rPr>
              <a:t>SE IL</a:t>
            </a:r>
            <a:r>
              <a:rPr sz="1500" spc="-75" dirty="0">
                <a:solidFill>
                  <a:srgbClr val="FFFFFF"/>
                </a:solidFill>
                <a:latin typeface="Calibri"/>
                <a:cs typeface="Calibri"/>
              </a:rPr>
              <a:t> </a:t>
            </a:r>
            <a:r>
              <a:rPr sz="1500" spc="-10" dirty="0">
                <a:solidFill>
                  <a:srgbClr val="FFFFFF"/>
                </a:solidFill>
                <a:latin typeface="Calibri"/>
                <a:cs typeface="Calibri"/>
              </a:rPr>
              <a:t>COLLEGIO  </a:t>
            </a:r>
            <a:r>
              <a:rPr sz="1500" spc="-20" dirty="0">
                <a:solidFill>
                  <a:srgbClr val="FFFFFF"/>
                </a:solidFill>
                <a:latin typeface="Calibri"/>
                <a:cs typeface="Calibri"/>
              </a:rPr>
              <a:t>LO</a:t>
            </a:r>
            <a:r>
              <a:rPr sz="1500" spc="-30" dirty="0">
                <a:solidFill>
                  <a:srgbClr val="FFFFFF"/>
                </a:solidFill>
                <a:latin typeface="Calibri"/>
                <a:cs typeface="Calibri"/>
              </a:rPr>
              <a:t> </a:t>
            </a:r>
            <a:r>
              <a:rPr sz="1500" spc="-5" dirty="0">
                <a:solidFill>
                  <a:srgbClr val="FFFFFF"/>
                </a:solidFill>
                <a:latin typeface="Calibri"/>
                <a:cs typeface="Calibri"/>
              </a:rPr>
              <a:t>RITIENE</a:t>
            </a:r>
            <a:endParaRPr sz="1500">
              <a:latin typeface="Calibri"/>
              <a:cs typeface="Calibri"/>
            </a:endParaRPr>
          </a:p>
        </p:txBody>
      </p:sp>
      <p:sp>
        <p:nvSpPr>
          <p:cNvPr id="38" name="object 38"/>
          <p:cNvSpPr/>
          <p:nvPr/>
        </p:nvSpPr>
        <p:spPr>
          <a:xfrm>
            <a:off x="9123667" y="4600774"/>
            <a:ext cx="286385" cy="471170"/>
          </a:xfrm>
          <a:custGeom>
            <a:avLst/>
            <a:gdLst/>
            <a:ahLst/>
            <a:cxnLst/>
            <a:rect l="l" t="t" r="r" b="b"/>
            <a:pathLst>
              <a:path w="286384" h="471170">
                <a:moveTo>
                  <a:pt x="143183" y="0"/>
                </a:moveTo>
                <a:lnTo>
                  <a:pt x="143183" y="117679"/>
                </a:lnTo>
                <a:lnTo>
                  <a:pt x="0" y="117679"/>
                </a:lnTo>
                <a:lnTo>
                  <a:pt x="0" y="353038"/>
                </a:lnTo>
                <a:lnTo>
                  <a:pt x="143183" y="353038"/>
                </a:lnTo>
                <a:lnTo>
                  <a:pt x="143183" y="470717"/>
                </a:lnTo>
                <a:lnTo>
                  <a:pt x="286367" y="235358"/>
                </a:lnTo>
                <a:lnTo>
                  <a:pt x="143183" y="0"/>
                </a:lnTo>
                <a:close/>
              </a:path>
            </a:pathLst>
          </a:custGeom>
          <a:solidFill>
            <a:srgbClr val="BFBFBF"/>
          </a:solidFill>
        </p:spPr>
        <p:txBody>
          <a:bodyPr wrap="square" lIns="0" tIns="0" rIns="0" bIns="0" rtlCol="0"/>
          <a:lstStyle/>
          <a:p>
            <a:endParaRPr/>
          </a:p>
        </p:txBody>
      </p:sp>
      <p:sp>
        <p:nvSpPr>
          <p:cNvPr id="39" name="object 39"/>
          <p:cNvSpPr/>
          <p:nvPr/>
        </p:nvSpPr>
        <p:spPr>
          <a:xfrm>
            <a:off x="9123667" y="4600775"/>
            <a:ext cx="286385" cy="471170"/>
          </a:xfrm>
          <a:custGeom>
            <a:avLst/>
            <a:gdLst/>
            <a:ahLst/>
            <a:cxnLst/>
            <a:rect l="l" t="t" r="r" b="b"/>
            <a:pathLst>
              <a:path w="286384" h="471170">
                <a:moveTo>
                  <a:pt x="143183" y="470717"/>
                </a:moveTo>
                <a:lnTo>
                  <a:pt x="143183" y="353037"/>
                </a:lnTo>
                <a:lnTo>
                  <a:pt x="0" y="353037"/>
                </a:lnTo>
                <a:lnTo>
                  <a:pt x="0" y="117679"/>
                </a:lnTo>
                <a:lnTo>
                  <a:pt x="143183" y="117679"/>
                </a:lnTo>
                <a:lnTo>
                  <a:pt x="143183" y="0"/>
                </a:lnTo>
                <a:lnTo>
                  <a:pt x="286367" y="235358"/>
                </a:lnTo>
                <a:lnTo>
                  <a:pt x="143183" y="470717"/>
                </a:lnTo>
                <a:close/>
              </a:path>
            </a:pathLst>
          </a:custGeom>
          <a:ln w="25400">
            <a:solidFill>
              <a:srgbClr val="89A4A7"/>
            </a:solidFill>
          </a:ln>
        </p:spPr>
        <p:txBody>
          <a:bodyPr wrap="square" lIns="0" tIns="0" rIns="0" bIns="0" rtlCol="0"/>
          <a:lstStyle/>
          <a:p>
            <a:endParaRPr/>
          </a:p>
        </p:txBody>
      </p:sp>
      <p:sp>
        <p:nvSpPr>
          <p:cNvPr id="40" name="object 40"/>
          <p:cNvSpPr/>
          <p:nvPr/>
        </p:nvSpPr>
        <p:spPr>
          <a:xfrm>
            <a:off x="9480376" y="4590365"/>
            <a:ext cx="1008380" cy="798830"/>
          </a:xfrm>
          <a:custGeom>
            <a:avLst/>
            <a:gdLst/>
            <a:ahLst/>
            <a:cxnLst/>
            <a:rect l="l" t="t" r="r" b="b"/>
            <a:pathLst>
              <a:path w="1008379" h="798829">
                <a:moveTo>
                  <a:pt x="0" y="798340"/>
                </a:moveTo>
                <a:lnTo>
                  <a:pt x="1008112" y="798340"/>
                </a:lnTo>
                <a:lnTo>
                  <a:pt x="1008112" y="0"/>
                </a:lnTo>
                <a:lnTo>
                  <a:pt x="0" y="0"/>
                </a:lnTo>
                <a:lnTo>
                  <a:pt x="0" y="798340"/>
                </a:lnTo>
                <a:close/>
              </a:path>
            </a:pathLst>
          </a:custGeom>
          <a:solidFill>
            <a:srgbClr val="CCCCCC"/>
          </a:solidFill>
        </p:spPr>
        <p:txBody>
          <a:bodyPr wrap="square" lIns="0" tIns="0" rIns="0" bIns="0" rtlCol="0"/>
          <a:lstStyle/>
          <a:p>
            <a:endParaRPr/>
          </a:p>
        </p:txBody>
      </p:sp>
      <p:sp>
        <p:nvSpPr>
          <p:cNvPr id="41" name="object 41"/>
          <p:cNvSpPr/>
          <p:nvPr/>
        </p:nvSpPr>
        <p:spPr>
          <a:xfrm>
            <a:off x="9480376" y="4590365"/>
            <a:ext cx="1008380" cy="798830"/>
          </a:xfrm>
          <a:custGeom>
            <a:avLst/>
            <a:gdLst/>
            <a:ahLst/>
            <a:cxnLst/>
            <a:rect l="l" t="t" r="r" b="b"/>
            <a:pathLst>
              <a:path w="1008379" h="798829">
                <a:moveTo>
                  <a:pt x="0" y="0"/>
                </a:moveTo>
                <a:lnTo>
                  <a:pt x="1008112" y="0"/>
                </a:lnTo>
                <a:lnTo>
                  <a:pt x="1008112" y="798341"/>
                </a:lnTo>
                <a:lnTo>
                  <a:pt x="0" y="798341"/>
                </a:lnTo>
                <a:lnTo>
                  <a:pt x="0" y="0"/>
                </a:lnTo>
                <a:close/>
              </a:path>
            </a:pathLst>
          </a:custGeom>
          <a:ln w="25400">
            <a:solidFill>
              <a:srgbClr val="000000"/>
            </a:solidFill>
          </a:ln>
        </p:spPr>
        <p:txBody>
          <a:bodyPr wrap="square" lIns="0" tIns="0" rIns="0" bIns="0" rtlCol="0"/>
          <a:lstStyle/>
          <a:p>
            <a:endParaRPr/>
          </a:p>
        </p:txBody>
      </p:sp>
      <p:sp>
        <p:nvSpPr>
          <p:cNvPr id="42" name="object 42"/>
          <p:cNvSpPr txBox="1"/>
          <p:nvPr/>
        </p:nvSpPr>
        <p:spPr>
          <a:xfrm>
            <a:off x="9635371" y="4565395"/>
            <a:ext cx="711200" cy="197490"/>
          </a:xfrm>
          <a:prstGeom prst="rect">
            <a:avLst/>
          </a:prstGeom>
        </p:spPr>
        <p:txBody>
          <a:bodyPr vert="horz" wrap="square" lIns="0" tIns="12700" rIns="0" bIns="0" rtlCol="0">
            <a:spAutoFit/>
          </a:bodyPr>
          <a:lstStyle/>
          <a:p>
            <a:pPr>
              <a:spcBef>
                <a:spcPts val="100"/>
              </a:spcBef>
            </a:pPr>
            <a:r>
              <a:rPr sz="1200" spc="-20" dirty="0">
                <a:latin typeface="Calibri"/>
                <a:cs typeface="Calibri"/>
              </a:rPr>
              <a:t>ATTI </a:t>
            </a:r>
            <a:r>
              <a:rPr sz="1200" dirty="0">
                <a:latin typeface="Calibri"/>
                <a:cs typeface="Calibri"/>
              </a:rPr>
              <a:t>AL</a:t>
            </a:r>
            <a:r>
              <a:rPr sz="1200" spc="-55" dirty="0">
                <a:latin typeface="Calibri"/>
                <a:cs typeface="Calibri"/>
              </a:rPr>
              <a:t> </a:t>
            </a:r>
            <a:r>
              <a:rPr sz="1200" dirty="0">
                <a:latin typeface="Calibri"/>
                <a:cs typeface="Calibri"/>
              </a:rPr>
              <a:t>PM</a:t>
            </a:r>
            <a:endParaRPr sz="1200">
              <a:latin typeface="Calibri"/>
              <a:cs typeface="Calibri"/>
            </a:endParaRPr>
          </a:p>
        </p:txBody>
      </p:sp>
      <p:sp>
        <p:nvSpPr>
          <p:cNvPr id="43" name="object 43"/>
          <p:cNvSpPr txBox="1"/>
          <p:nvPr/>
        </p:nvSpPr>
        <p:spPr>
          <a:xfrm>
            <a:off x="9701857" y="4678171"/>
            <a:ext cx="577215" cy="197490"/>
          </a:xfrm>
          <a:prstGeom prst="rect">
            <a:avLst/>
          </a:prstGeom>
        </p:spPr>
        <p:txBody>
          <a:bodyPr vert="horz" wrap="square" lIns="0" tIns="12700" rIns="0" bIns="0" rtlCol="0">
            <a:spAutoFit/>
          </a:bodyPr>
          <a:lstStyle/>
          <a:p>
            <a:pPr>
              <a:spcBef>
                <a:spcPts val="100"/>
              </a:spcBef>
            </a:pPr>
            <a:r>
              <a:rPr sz="1200" spc="-5" dirty="0">
                <a:latin typeface="Calibri"/>
                <a:cs typeface="Calibri"/>
              </a:rPr>
              <a:t>CHE</a:t>
            </a:r>
            <a:r>
              <a:rPr sz="1200" spc="-60" dirty="0">
                <a:latin typeface="Calibri"/>
                <a:cs typeface="Calibri"/>
              </a:rPr>
              <a:t> </a:t>
            </a:r>
            <a:r>
              <a:rPr sz="1200" dirty="0">
                <a:latin typeface="Calibri"/>
                <a:cs typeface="Calibri"/>
              </a:rPr>
              <a:t>PUÒ</a:t>
            </a:r>
            <a:endParaRPr sz="1200">
              <a:latin typeface="Calibri"/>
              <a:cs typeface="Calibri"/>
            </a:endParaRPr>
          </a:p>
        </p:txBody>
      </p:sp>
      <p:sp>
        <p:nvSpPr>
          <p:cNvPr id="44" name="object 44"/>
          <p:cNvSpPr txBox="1"/>
          <p:nvPr/>
        </p:nvSpPr>
        <p:spPr>
          <a:xfrm>
            <a:off x="9677282" y="4793995"/>
            <a:ext cx="627380" cy="197490"/>
          </a:xfrm>
          <a:prstGeom prst="rect">
            <a:avLst/>
          </a:prstGeom>
        </p:spPr>
        <p:txBody>
          <a:bodyPr vert="horz" wrap="square" lIns="0" tIns="12700" rIns="0" bIns="0" rtlCol="0">
            <a:spAutoFit/>
          </a:bodyPr>
          <a:lstStyle/>
          <a:p>
            <a:pPr>
              <a:spcBef>
                <a:spcPts val="100"/>
              </a:spcBef>
            </a:pPr>
            <a:r>
              <a:rPr sz="1200" spc="-5" dirty="0">
                <a:latin typeface="Calibri"/>
                <a:cs typeface="Calibri"/>
              </a:rPr>
              <a:t>CHIEDERE</a:t>
            </a:r>
            <a:endParaRPr sz="1200">
              <a:latin typeface="Calibri"/>
              <a:cs typeface="Calibri"/>
            </a:endParaRPr>
          </a:p>
        </p:txBody>
      </p:sp>
      <p:sp>
        <p:nvSpPr>
          <p:cNvPr id="45" name="object 45"/>
          <p:cNvSpPr txBox="1"/>
          <p:nvPr/>
        </p:nvSpPr>
        <p:spPr>
          <a:xfrm>
            <a:off x="9701158" y="4894579"/>
            <a:ext cx="580390" cy="197490"/>
          </a:xfrm>
          <a:prstGeom prst="rect">
            <a:avLst/>
          </a:prstGeom>
        </p:spPr>
        <p:txBody>
          <a:bodyPr vert="horz" wrap="square" lIns="0" tIns="12700" rIns="0" bIns="0" rtlCol="0">
            <a:spAutoFit/>
          </a:bodyPr>
          <a:lstStyle/>
          <a:p>
            <a:pPr>
              <a:spcBef>
                <a:spcPts val="100"/>
              </a:spcBef>
            </a:pPr>
            <a:r>
              <a:rPr sz="1200" spc="-5" dirty="0">
                <a:latin typeface="Calibri"/>
                <a:cs typeface="Calibri"/>
              </a:rPr>
              <a:t>LI</a:t>
            </a:r>
            <a:r>
              <a:rPr sz="1200" dirty="0">
                <a:latin typeface="Calibri"/>
                <a:cs typeface="Calibri"/>
              </a:rPr>
              <a:t>QU</a:t>
            </a:r>
            <a:r>
              <a:rPr sz="1200" spc="-5" dirty="0">
                <a:latin typeface="Calibri"/>
                <a:cs typeface="Calibri"/>
              </a:rPr>
              <a:t>I</a:t>
            </a:r>
            <a:r>
              <a:rPr sz="1200" spc="-20" dirty="0">
                <a:latin typeface="Calibri"/>
                <a:cs typeface="Calibri"/>
              </a:rPr>
              <a:t>D</a:t>
            </a:r>
            <a:r>
              <a:rPr sz="1200" spc="-5" dirty="0">
                <a:latin typeface="Calibri"/>
                <a:cs typeface="Calibri"/>
              </a:rPr>
              <a:t>A</a:t>
            </a:r>
            <a:r>
              <a:rPr sz="1200" dirty="0">
                <a:latin typeface="Calibri"/>
                <a:cs typeface="Calibri"/>
              </a:rPr>
              <a:t>-</a:t>
            </a:r>
            <a:endParaRPr sz="1200">
              <a:latin typeface="Calibri"/>
              <a:cs typeface="Calibri"/>
            </a:endParaRPr>
          </a:p>
        </p:txBody>
      </p:sp>
      <p:sp>
        <p:nvSpPr>
          <p:cNvPr id="46" name="object 46"/>
          <p:cNvSpPr txBox="1"/>
          <p:nvPr/>
        </p:nvSpPr>
        <p:spPr>
          <a:xfrm>
            <a:off x="9768603" y="5123179"/>
            <a:ext cx="506730" cy="197490"/>
          </a:xfrm>
          <a:prstGeom prst="rect">
            <a:avLst/>
          </a:prstGeom>
        </p:spPr>
        <p:txBody>
          <a:bodyPr vert="horz" wrap="square" lIns="0" tIns="12700" rIns="0" bIns="0" rtlCol="0">
            <a:spAutoFit/>
          </a:bodyPr>
          <a:lstStyle/>
          <a:p>
            <a:pPr>
              <a:spcBef>
                <a:spcPts val="100"/>
              </a:spcBef>
            </a:pPr>
            <a:r>
              <a:rPr sz="1200" spc="-5" dirty="0">
                <a:latin typeface="Calibri"/>
                <a:cs typeface="Calibri"/>
              </a:rPr>
              <a:t>UDIZIAL</a:t>
            </a:r>
            <a:endParaRPr sz="1200">
              <a:latin typeface="Calibri"/>
              <a:cs typeface="Calibri"/>
            </a:endParaRPr>
          </a:p>
        </p:txBody>
      </p:sp>
      <p:sp>
        <p:nvSpPr>
          <p:cNvPr id="47" name="object 47"/>
          <p:cNvSpPr txBox="1"/>
          <p:nvPr/>
        </p:nvSpPr>
        <p:spPr>
          <a:xfrm>
            <a:off x="9608195" y="5010404"/>
            <a:ext cx="765175" cy="197490"/>
          </a:xfrm>
          <a:prstGeom prst="rect">
            <a:avLst/>
          </a:prstGeom>
        </p:spPr>
        <p:txBody>
          <a:bodyPr vert="horz" wrap="square" lIns="0" tIns="12700" rIns="0" bIns="0" rtlCol="0">
            <a:spAutoFit/>
          </a:bodyPr>
          <a:lstStyle/>
          <a:p>
            <a:pPr marL="25400">
              <a:spcBef>
                <a:spcPts val="100"/>
              </a:spcBef>
            </a:pPr>
            <a:r>
              <a:rPr baseline="-41666" dirty="0">
                <a:latin typeface="Calibri"/>
                <a:cs typeface="Calibri"/>
              </a:rPr>
              <a:t>GI </a:t>
            </a:r>
            <a:r>
              <a:rPr sz="1200" dirty="0">
                <a:latin typeface="Calibri"/>
                <a:cs typeface="Calibri"/>
              </a:rPr>
              <a:t>ZIONE</a:t>
            </a:r>
            <a:r>
              <a:rPr sz="1200" spc="229" dirty="0">
                <a:latin typeface="Calibri"/>
                <a:cs typeface="Calibri"/>
              </a:rPr>
              <a:t> </a:t>
            </a:r>
            <a:r>
              <a:rPr baseline="-41666" dirty="0">
                <a:latin typeface="Calibri"/>
                <a:cs typeface="Calibri"/>
              </a:rPr>
              <a:t>E</a:t>
            </a:r>
            <a:endParaRPr baseline="-41666">
              <a:latin typeface="Calibri"/>
              <a:cs typeface="Calibri"/>
            </a:endParaRPr>
          </a:p>
        </p:txBody>
      </p:sp>
      <p:sp>
        <p:nvSpPr>
          <p:cNvPr id="49" name="object 49"/>
          <p:cNvSpPr txBox="1"/>
          <p:nvPr/>
        </p:nvSpPr>
        <p:spPr>
          <a:xfrm>
            <a:off x="2049596" y="1669796"/>
            <a:ext cx="2314575" cy="299720"/>
          </a:xfrm>
          <a:prstGeom prst="rect">
            <a:avLst/>
          </a:prstGeom>
        </p:spPr>
        <p:txBody>
          <a:bodyPr vert="horz" wrap="square" lIns="0" tIns="12700" rIns="0" bIns="0" rtlCol="0">
            <a:spAutoFit/>
          </a:bodyPr>
          <a:lstStyle/>
          <a:p>
            <a:pPr marL="12700">
              <a:spcBef>
                <a:spcPts val="100"/>
              </a:spcBef>
            </a:pPr>
            <a:r>
              <a:rPr spc="-5" dirty="0">
                <a:latin typeface="Calibri"/>
                <a:cs typeface="Calibri"/>
              </a:rPr>
              <a:t>DALLA PRIMA</a:t>
            </a:r>
            <a:r>
              <a:rPr spc="-70" dirty="0">
                <a:latin typeface="Calibri"/>
                <a:cs typeface="Calibri"/>
              </a:rPr>
              <a:t> </a:t>
            </a:r>
            <a:r>
              <a:rPr spc="-40" dirty="0">
                <a:latin typeface="Calibri"/>
                <a:cs typeface="Calibri"/>
              </a:rPr>
              <a:t>GIORNATA</a:t>
            </a:r>
            <a:endParaRPr>
              <a:latin typeface="Calibri"/>
              <a:cs typeface="Calibri"/>
            </a:endParaRPr>
          </a:p>
        </p:txBody>
      </p:sp>
      <p:sp>
        <p:nvSpPr>
          <p:cNvPr id="50" name="object 3"/>
          <p:cNvSpPr txBox="1">
            <a:spLocks/>
          </p:cNvSpPr>
          <p:nvPr/>
        </p:nvSpPr>
        <p:spPr>
          <a:xfrm>
            <a:off x="1524000" y="0"/>
            <a:ext cx="4038600" cy="751488"/>
          </a:xfrm>
          <a:prstGeom prst="rect">
            <a:avLst/>
          </a:prstGeom>
        </p:spPr>
        <p:txBody>
          <a:bodyPr vert="horz" wrap="square" lIns="0" tIns="12700" rIns="0" bIns="0" rtlCol="0">
            <a:spAutoFit/>
          </a:bodyPr>
          <a:lstStyle/>
          <a:p>
            <a:pPr marL="12700" algn="ctr" eaLnBrk="0" fontAlgn="base" hangingPunct="0">
              <a:spcBef>
                <a:spcPts val="100"/>
              </a:spcBef>
              <a:spcAft>
                <a:spcPct val="0"/>
              </a:spcAft>
              <a:defRPr/>
            </a:pPr>
            <a:r>
              <a:rPr lang="it-IT" sz="2400">
                <a:solidFill>
                  <a:srgbClr val="FFFF00"/>
                </a:solidFill>
                <a:latin typeface="Calibri"/>
                <a:ea typeface="+mj-ea"/>
                <a:cs typeface="Calibri"/>
              </a:rPr>
              <a:t>I </a:t>
            </a:r>
            <a:r>
              <a:rPr lang="it-IT" sz="2400" spc="-5">
                <a:solidFill>
                  <a:srgbClr val="FFFF00"/>
                </a:solidFill>
                <a:latin typeface="Calibri"/>
                <a:ea typeface="+mj-ea"/>
                <a:cs typeface="Calibri"/>
              </a:rPr>
              <a:t>meccanismi </a:t>
            </a:r>
            <a:r>
              <a:rPr lang="it-IT" sz="2400">
                <a:solidFill>
                  <a:srgbClr val="FFFF00"/>
                </a:solidFill>
                <a:latin typeface="Calibri"/>
                <a:ea typeface="+mj-ea"/>
                <a:cs typeface="Calibri"/>
              </a:rPr>
              <a:t>di </a:t>
            </a:r>
            <a:r>
              <a:rPr lang="it-IT" sz="2400" spc="-10">
                <a:solidFill>
                  <a:srgbClr val="FFFF00"/>
                </a:solidFill>
                <a:latin typeface="Calibri"/>
                <a:ea typeface="+mj-ea"/>
                <a:cs typeface="Calibri"/>
              </a:rPr>
              <a:t>allerta </a:t>
            </a:r>
            <a:r>
              <a:rPr lang="it-IT" sz="2400">
                <a:solidFill>
                  <a:srgbClr val="FFFF00"/>
                </a:solidFill>
                <a:latin typeface="Calibri"/>
                <a:ea typeface="+mj-ea"/>
                <a:cs typeface="Calibri"/>
              </a:rPr>
              <a:t>e </a:t>
            </a:r>
            <a:r>
              <a:rPr lang="it-IT" sz="2400" spc="-5">
                <a:solidFill>
                  <a:srgbClr val="FFFF00"/>
                </a:solidFill>
                <a:latin typeface="Calibri"/>
                <a:ea typeface="+mj-ea"/>
                <a:cs typeface="Calibri"/>
              </a:rPr>
              <a:t>le </a:t>
            </a:r>
            <a:r>
              <a:rPr lang="it-IT" sz="2400" spc="-10">
                <a:solidFill>
                  <a:srgbClr val="FFFF00"/>
                </a:solidFill>
                <a:latin typeface="Calibri"/>
                <a:ea typeface="+mj-ea"/>
                <a:cs typeface="Calibri"/>
              </a:rPr>
              <a:t>procedure </a:t>
            </a:r>
            <a:r>
              <a:rPr lang="it-IT" sz="2400">
                <a:solidFill>
                  <a:srgbClr val="FFFF00"/>
                </a:solidFill>
                <a:latin typeface="Calibri"/>
                <a:ea typeface="+mj-ea"/>
                <a:cs typeface="Calibri"/>
              </a:rPr>
              <a:t>di </a:t>
            </a:r>
            <a:r>
              <a:rPr lang="it-IT" sz="2400" spc="-10">
                <a:solidFill>
                  <a:srgbClr val="FFFF00"/>
                </a:solidFill>
                <a:latin typeface="Calibri"/>
                <a:ea typeface="+mj-ea"/>
                <a:cs typeface="Calibri"/>
              </a:rPr>
              <a:t>gestione </a:t>
            </a:r>
            <a:r>
              <a:rPr lang="it-IT" sz="2400" spc="-5">
                <a:solidFill>
                  <a:srgbClr val="FFFF00"/>
                </a:solidFill>
                <a:latin typeface="Calibri"/>
                <a:ea typeface="+mj-ea"/>
                <a:cs typeface="Calibri"/>
              </a:rPr>
              <a:t>della</a:t>
            </a:r>
            <a:r>
              <a:rPr lang="it-IT" sz="2400" spc="-10">
                <a:solidFill>
                  <a:srgbClr val="FFFF00"/>
                </a:solidFill>
                <a:latin typeface="Calibri"/>
                <a:ea typeface="+mj-ea"/>
                <a:cs typeface="Calibri"/>
              </a:rPr>
              <a:t> </a:t>
            </a:r>
            <a:r>
              <a:rPr lang="it-IT" sz="2400" spc="-5">
                <a:solidFill>
                  <a:srgbClr val="FFFF00"/>
                </a:solidFill>
                <a:latin typeface="Calibri"/>
                <a:ea typeface="+mj-ea"/>
                <a:cs typeface="Calibri"/>
              </a:rPr>
              <a:t>crisi</a:t>
            </a:r>
            <a:endParaRPr lang="it-IT" sz="2400" dirty="0">
              <a:solidFill>
                <a:srgbClr val="FFFF00"/>
              </a:solidFill>
              <a:latin typeface="Calibri"/>
              <a:ea typeface="+mj-ea"/>
              <a:cs typeface="Calibri"/>
            </a:endParaRPr>
          </a:p>
        </p:txBody>
      </p:sp>
    </p:spTree>
    <p:extLst>
      <p:ext uri="{BB962C8B-B14F-4D97-AF65-F5344CB8AC3E}">
        <p14:creationId xmlns:p14="http://schemas.microsoft.com/office/powerpoint/2010/main" val="1512742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762000"/>
            <a:ext cx="7621052" cy="5355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egnaposto numero diapositiva 5"/>
          <p:cNvSpPr>
            <a:spLocks noGrp="1"/>
          </p:cNvSpPr>
          <p:nvPr>
            <p:ph type="sldNum" sz="quarter" idx="12"/>
          </p:nvPr>
        </p:nvSpPr>
        <p:spPr/>
        <p:txBody>
          <a:bodyPr/>
          <a:lstStyle/>
          <a:p>
            <a:endParaRPr lang="it-IT" dirty="0"/>
          </a:p>
        </p:txBody>
      </p:sp>
      <p:sp>
        <p:nvSpPr>
          <p:cNvPr id="7" name="Segnaposto piè di pagina 6"/>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192090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https://mail.google.com/mail/u/0?ui=2&amp;ik=38b9e16d24&amp;attid=0.1.3&amp;permmsgid=msg-f:1626622527744267024&amp;th=1692ec921dd85310&amp;view=fimg&amp;sz=s0-l75-ft&amp;attbid=ANGjdJ_7PY2TZUNwGUo7sym14NvdvwK9AqDUt9BDTf7Jd9AqjsZWT9LrvKRkblpfXiN6HKN5l7AE6_fvBAg_MXYQN00-FsvbxOMxy6u14mDU542gzPFrDWzONMk3Fuc&amp;disp=emb&amp;realattid=6ab2e8df-bf9c-4fd5-9e3f-14aba217c6fa"/>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685800"/>
            <a:ext cx="9067800" cy="5486400"/>
          </a:xfrm>
          <a:prstGeom prst="rect">
            <a:avLst/>
          </a:prstGeom>
        </p:spPr>
      </p:pic>
      <p:cxnSp>
        <p:nvCxnSpPr>
          <p:cNvPr id="9" name="Connettore diritto 8"/>
          <p:cNvCxnSpPr/>
          <p:nvPr/>
        </p:nvCxnSpPr>
        <p:spPr>
          <a:xfrm>
            <a:off x="5029200" y="1676400"/>
            <a:ext cx="0" cy="373380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1" name="Connettore 2 10"/>
          <p:cNvCxnSpPr/>
          <p:nvPr/>
        </p:nvCxnSpPr>
        <p:spPr>
          <a:xfrm flipH="1">
            <a:off x="4572002" y="3733800"/>
            <a:ext cx="390525" cy="6096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flipH="1">
            <a:off x="6322298" y="1759299"/>
            <a:ext cx="535703" cy="35197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ttore diritto 13"/>
          <p:cNvCxnSpPr/>
          <p:nvPr/>
        </p:nvCxnSpPr>
        <p:spPr>
          <a:xfrm>
            <a:off x="6248400" y="1676400"/>
            <a:ext cx="0" cy="3733800"/>
          </a:xfrm>
          <a:prstGeom prst="line">
            <a:avLst/>
          </a:prstGeom>
          <a:ln/>
        </p:spPr>
        <p:style>
          <a:lnRef idx="3">
            <a:schemeClr val="accent2"/>
          </a:lnRef>
          <a:fillRef idx="0">
            <a:schemeClr val="accent2"/>
          </a:fillRef>
          <a:effectRef idx="2">
            <a:schemeClr val="accent2"/>
          </a:effectRef>
          <a:fontRef idx="minor">
            <a:schemeClr val="tx1"/>
          </a:fontRef>
        </p:style>
      </p:cxnSp>
      <p:sp>
        <p:nvSpPr>
          <p:cNvPr id="15" name="CasellaDiTesto 14"/>
          <p:cNvSpPr txBox="1"/>
          <p:nvPr/>
        </p:nvSpPr>
        <p:spPr>
          <a:xfrm>
            <a:off x="6554876" y="1244042"/>
            <a:ext cx="1981200" cy="461665"/>
          </a:xfrm>
          <a:prstGeom prst="rect">
            <a:avLst/>
          </a:prstGeom>
          <a:solidFill>
            <a:srgbClr val="FFFF00"/>
          </a:solidFill>
        </p:spPr>
        <p:txBody>
          <a:bodyPr wrap="square" rtlCol="0">
            <a:spAutoFit/>
          </a:bodyPr>
          <a:lstStyle/>
          <a:p>
            <a:r>
              <a:rPr lang="it-IT" sz="1200" dirty="0"/>
              <a:t>ALLERTAMENTO DA ANALISI PER INDICI</a:t>
            </a:r>
          </a:p>
        </p:txBody>
      </p:sp>
      <p:cxnSp>
        <p:nvCxnSpPr>
          <p:cNvPr id="17" name="Connettore diritto 16"/>
          <p:cNvCxnSpPr/>
          <p:nvPr/>
        </p:nvCxnSpPr>
        <p:spPr>
          <a:xfrm>
            <a:off x="7315200" y="1676400"/>
            <a:ext cx="0" cy="373380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8" name="Connettore 2 17"/>
          <p:cNvCxnSpPr/>
          <p:nvPr/>
        </p:nvCxnSpPr>
        <p:spPr>
          <a:xfrm flipH="1">
            <a:off x="7381876" y="2971520"/>
            <a:ext cx="1085851" cy="14793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CasellaDiTesto 18"/>
          <p:cNvSpPr txBox="1"/>
          <p:nvPr/>
        </p:nvSpPr>
        <p:spPr>
          <a:xfrm>
            <a:off x="8289054" y="2456263"/>
            <a:ext cx="1981200" cy="461665"/>
          </a:xfrm>
          <a:prstGeom prst="rect">
            <a:avLst/>
          </a:prstGeom>
          <a:solidFill>
            <a:srgbClr val="FFFF00"/>
          </a:solidFill>
        </p:spPr>
        <p:txBody>
          <a:bodyPr wrap="square" rtlCol="0">
            <a:spAutoFit/>
          </a:bodyPr>
          <a:lstStyle/>
          <a:p>
            <a:r>
              <a:rPr lang="it-IT" sz="1200" dirty="0"/>
              <a:t>ALLERTAMENTO DA PARTE INPS E ADE</a:t>
            </a:r>
          </a:p>
        </p:txBody>
      </p:sp>
      <p:sp>
        <p:nvSpPr>
          <p:cNvPr id="23" name="CasellaDiTesto 22"/>
          <p:cNvSpPr txBox="1"/>
          <p:nvPr/>
        </p:nvSpPr>
        <p:spPr>
          <a:xfrm>
            <a:off x="2667001" y="4470402"/>
            <a:ext cx="2131925" cy="461665"/>
          </a:xfrm>
          <a:prstGeom prst="rect">
            <a:avLst/>
          </a:prstGeom>
          <a:solidFill>
            <a:srgbClr val="FFFF00"/>
          </a:solidFill>
        </p:spPr>
        <p:txBody>
          <a:bodyPr wrap="square" rtlCol="0">
            <a:spAutoFit/>
          </a:bodyPr>
          <a:lstStyle/>
          <a:p>
            <a:r>
              <a:rPr lang="it-IT" sz="1200" dirty="0"/>
              <a:t>ALLERTAMENTO DA AMMINISTRATORI E REVISORI</a:t>
            </a:r>
          </a:p>
        </p:txBody>
      </p:sp>
    </p:spTree>
    <p:extLst>
      <p:ext uri="{BB962C8B-B14F-4D97-AF65-F5344CB8AC3E}">
        <p14:creationId xmlns:p14="http://schemas.microsoft.com/office/powerpoint/2010/main" val="93472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grpId="1" nodeType="with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 calcmode="lin" valueType="num">
                                      <p:cBhvr additive="base">
                                        <p:cTn id="1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anim calcmode="lin" valueType="num">
                                      <p:cBhvr additive="base">
                                        <p:cTn id="21"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1" nodeType="clickEffect">
                                  <p:stCondLst>
                                    <p:cond delay="0"/>
                                  </p:stCondLst>
                                  <p:childTnLst>
                                    <p:set>
                                      <p:cBhvr>
                                        <p:cTn id="38" dur="1" fill="hold">
                                          <p:stCondLst>
                                            <p:cond delay="0"/>
                                          </p:stCondLst>
                                        </p:cTn>
                                        <p:tgtEl>
                                          <p:spTgt spid="15">
                                            <p:bg/>
                                          </p:spTgt>
                                        </p:tgtEl>
                                        <p:attrNameLst>
                                          <p:attrName>style.visibility</p:attrName>
                                        </p:attrNameLst>
                                      </p:cBhvr>
                                      <p:to>
                                        <p:strVal val="visible"/>
                                      </p:to>
                                    </p:set>
                                    <p:anim calcmode="lin" valueType="num">
                                      <p:cBhvr additive="base">
                                        <p:cTn id="39"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40" dur="500" fill="hold"/>
                                        <p:tgtEl>
                                          <p:spTgt spid="15">
                                            <p:bg/>
                                          </p:spTgt>
                                        </p:tgtEl>
                                        <p:attrNameLst>
                                          <p:attrName>ppt_y</p:attrName>
                                        </p:attrNameLst>
                                      </p:cBhvr>
                                      <p:tavLst>
                                        <p:tav tm="0">
                                          <p:val>
                                            <p:strVal val="1+#ppt_h/2"/>
                                          </p:val>
                                        </p:tav>
                                        <p:tav tm="100000">
                                          <p:val>
                                            <p:strVal val="#ppt_y"/>
                                          </p:val>
                                        </p:tav>
                                      </p:tavLst>
                                    </p:anim>
                                  </p:childTnLst>
                                </p:cTn>
                              </p:par>
                              <p:par>
                                <p:cTn id="41" presetID="2" presetClass="entr" presetSubtype="4" fill="hold" grpId="1" nodeType="withEffect">
                                  <p:stCondLst>
                                    <p:cond delay="0"/>
                                  </p:stCondLst>
                                  <p:childTnLst>
                                    <p:set>
                                      <p:cBhvr>
                                        <p:cTn id="42" dur="1" fill="hold">
                                          <p:stCondLst>
                                            <p:cond delay="0"/>
                                          </p:stCondLst>
                                        </p:cTn>
                                        <p:tgtEl>
                                          <p:spTgt spid="15">
                                            <p:txEl>
                                              <p:pRg st="0" end="0"/>
                                            </p:txEl>
                                          </p:spTgt>
                                        </p:tgtEl>
                                        <p:attrNameLst>
                                          <p:attrName>style.visibility</p:attrName>
                                        </p:attrNameLst>
                                      </p:cBhvr>
                                      <p:to>
                                        <p:strVal val="visible"/>
                                      </p:to>
                                    </p:set>
                                    <p:anim calcmode="lin" valueType="num">
                                      <p:cBhvr additive="base">
                                        <p:cTn id="4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5">
                                            <p:txEl>
                                              <p:pRg st="0" end="0"/>
                                            </p:txEl>
                                          </p:spTgt>
                                        </p:tgtEl>
                                        <p:attrNameLst>
                                          <p:attrName>style.visibility</p:attrName>
                                        </p:attrNameLst>
                                      </p:cBhvr>
                                      <p:to>
                                        <p:strVal val="visible"/>
                                      </p:to>
                                    </p:set>
                                    <p:anim calcmode="lin" valueType="num">
                                      <p:cBhvr additive="base">
                                        <p:cTn id="4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1" nodeType="clickEffect">
                                  <p:stCondLst>
                                    <p:cond delay="0"/>
                                  </p:stCondLst>
                                  <p:childTnLst>
                                    <p:set>
                                      <p:cBhvr>
                                        <p:cTn id="64" dur="1" fill="hold">
                                          <p:stCondLst>
                                            <p:cond delay="0"/>
                                          </p:stCondLst>
                                        </p:cTn>
                                        <p:tgtEl>
                                          <p:spTgt spid="19">
                                            <p:bg/>
                                          </p:spTgt>
                                        </p:tgtEl>
                                        <p:attrNameLst>
                                          <p:attrName>style.visibility</p:attrName>
                                        </p:attrNameLst>
                                      </p:cBhvr>
                                      <p:to>
                                        <p:strVal val="visible"/>
                                      </p:to>
                                    </p:set>
                                    <p:anim calcmode="lin" valueType="num">
                                      <p:cBhvr additive="base">
                                        <p:cTn id="65" dur="500" fill="hold"/>
                                        <p:tgtEl>
                                          <p:spTgt spid="19">
                                            <p:bg/>
                                          </p:spTgt>
                                        </p:tgtEl>
                                        <p:attrNameLst>
                                          <p:attrName>ppt_x</p:attrName>
                                        </p:attrNameLst>
                                      </p:cBhvr>
                                      <p:tavLst>
                                        <p:tav tm="0">
                                          <p:val>
                                            <p:strVal val="#ppt_x"/>
                                          </p:val>
                                        </p:tav>
                                        <p:tav tm="100000">
                                          <p:val>
                                            <p:strVal val="#ppt_x"/>
                                          </p:val>
                                        </p:tav>
                                      </p:tavLst>
                                    </p:anim>
                                    <p:anim calcmode="lin" valueType="num">
                                      <p:cBhvr additive="base">
                                        <p:cTn id="66" dur="500" fill="hold"/>
                                        <p:tgtEl>
                                          <p:spTgt spid="19">
                                            <p:bg/>
                                          </p:spTgt>
                                        </p:tgtEl>
                                        <p:attrNameLst>
                                          <p:attrName>ppt_y</p:attrName>
                                        </p:attrNameLst>
                                      </p:cBhvr>
                                      <p:tavLst>
                                        <p:tav tm="0">
                                          <p:val>
                                            <p:strVal val="1+#ppt_h/2"/>
                                          </p:val>
                                        </p:tav>
                                        <p:tav tm="100000">
                                          <p:val>
                                            <p:strVal val="#ppt_y"/>
                                          </p:val>
                                        </p:tav>
                                      </p:tavLst>
                                    </p:anim>
                                  </p:childTnLst>
                                </p:cTn>
                              </p:par>
                              <p:par>
                                <p:cTn id="67" presetID="2" presetClass="entr" presetSubtype="4" fill="hold" grpId="1" nodeType="withEffect">
                                  <p:stCondLst>
                                    <p:cond delay="0"/>
                                  </p:stCondLst>
                                  <p:childTnLst>
                                    <p:set>
                                      <p:cBhvr>
                                        <p:cTn id="68" dur="1" fill="hold">
                                          <p:stCondLst>
                                            <p:cond delay="0"/>
                                          </p:stCondLst>
                                        </p:cTn>
                                        <p:tgtEl>
                                          <p:spTgt spid="19">
                                            <p:txEl>
                                              <p:pRg st="0" end="0"/>
                                            </p:txEl>
                                          </p:spTgt>
                                        </p:tgtEl>
                                        <p:attrNameLst>
                                          <p:attrName>style.visibility</p:attrName>
                                        </p:attrNameLst>
                                      </p:cBhvr>
                                      <p:to>
                                        <p:strVal val="visible"/>
                                      </p:to>
                                    </p:set>
                                    <p:anim calcmode="lin" valueType="num">
                                      <p:cBhvr additive="base">
                                        <p:cTn id="69"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9">
                                            <p:txEl>
                                              <p:pRg st="0" end="0"/>
                                            </p:txEl>
                                          </p:spTgt>
                                        </p:tgtEl>
                                        <p:attrNameLst>
                                          <p:attrName>style.visibility</p:attrName>
                                        </p:attrNameLst>
                                      </p:cBhvr>
                                      <p:to>
                                        <p:strVal val="visible"/>
                                      </p:to>
                                    </p:set>
                                    <p:anim calcmode="lin" valueType="num">
                                      <p:cBhvr additive="base">
                                        <p:cTn id="7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allAtOnce"/>
      <p:bldP spid="15" grpId="1" build="allAtOnce" animBg="1"/>
      <p:bldP spid="19" grpId="0" uiExpand="1" build="allAtOnce"/>
      <p:bldP spid="19" grpId="1" build="allAtOnce" animBg="1"/>
      <p:bldP spid="23" grpId="0" uiExpand="1" build="allAtOnce"/>
      <p:bldP spid="23" grpId="1" uiExpand="1" build="allAtOnce"/>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2392" y="2214555"/>
            <a:ext cx="5147216" cy="2093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2675620" y="4929199"/>
            <a:ext cx="6840760" cy="842149"/>
          </a:xfrm>
          <a:prstGeom prst="rect">
            <a:avLst/>
          </a:prstGeom>
          <a:noFill/>
        </p:spPr>
        <p:txBody>
          <a:bodyPr wrap="square" lIns="87244" tIns="43622" rIns="87244" bIns="43622" rtlCol="0">
            <a:spAutoFit/>
          </a:bodyPr>
          <a:lstStyle/>
          <a:p>
            <a:pPr marL="327166" indent="-327166" algn="ctr">
              <a:spcBef>
                <a:spcPct val="20000"/>
              </a:spcBef>
            </a:pPr>
            <a:r>
              <a:rPr lang="it-IT" sz="3100" b="1" dirty="0">
                <a:solidFill>
                  <a:srgbClr val="292934"/>
                </a:solidFill>
              </a:rPr>
              <a:t>Previsione  e Prevenzione delle Crisi</a:t>
            </a:r>
          </a:p>
          <a:p>
            <a:endParaRPr lang="it-IT" dirty="0"/>
          </a:p>
        </p:txBody>
      </p:sp>
      <p:sp>
        <p:nvSpPr>
          <p:cNvPr id="4" name="CasellaDiTesto 3"/>
          <p:cNvSpPr txBox="1"/>
          <p:nvPr/>
        </p:nvSpPr>
        <p:spPr>
          <a:xfrm>
            <a:off x="3355885" y="620692"/>
            <a:ext cx="5147216" cy="967478"/>
          </a:xfrm>
          <a:prstGeom prst="rect">
            <a:avLst/>
          </a:prstGeom>
          <a:noFill/>
        </p:spPr>
        <p:txBody>
          <a:bodyPr wrap="square" lIns="87244" tIns="43622" rIns="87244" bIns="43622" rtlCol="0">
            <a:spAutoFit/>
          </a:bodyPr>
          <a:lstStyle/>
          <a:p>
            <a:pPr algn="ctr"/>
            <a:r>
              <a:rPr lang="it-IT" sz="5700" b="1" dirty="0">
                <a:solidFill>
                  <a:schemeClr val="bg1"/>
                </a:solidFill>
              </a:rPr>
              <a:t>FASE 1</a:t>
            </a:r>
          </a:p>
        </p:txBody>
      </p:sp>
      <p:sp>
        <p:nvSpPr>
          <p:cNvPr id="5" name="Segnaposto numero diapositiva 4"/>
          <p:cNvSpPr>
            <a:spLocks noGrp="1"/>
          </p:cNvSpPr>
          <p:nvPr>
            <p:ph type="sldNum" sz="quarter" idx="12"/>
          </p:nvPr>
        </p:nvSpPr>
        <p:spPr/>
        <p:txBody>
          <a:bodyPr/>
          <a:lstStyle/>
          <a:p>
            <a:fld id="{B007B441-5312-499D-93C3-6E37886527FA}" type="slidenum">
              <a:rPr lang="it-IT" smtClean="0"/>
              <a:pPr/>
              <a:t>71</a:t>
            </a:fld>
            <a:endParaRPr lang="it-IT" dirty="0"/>
          </a:p>
        </p:txBody>
      </p:sp>
      <p:sp>
        <p:nvSpPr>
          <p:cNvPr id="6" name="CasellaDiTesto 5"/>
          <p:cNvSpPr txBox="1"/>
          <p:nvPr/>
        </p:nvSpPr>
        <p:spPr>
          <a:xfrm>
            <a:off x="3845703" y="571480"/>
            <a:ext cx="4500594" cy="923330"/>
          </a:xfrm>
          <a:prstGeom prst="rect">
            <a:avLst/>
          </a:prstGeom>
          <a:noFill/>
        </p:spPr>
        <p:txBody>
          <a:bodyPr wrap="square" rtlCol="0">
            <a:spAutoFit/>
          </a:bodyPr>
          <a:lstStyle/>
          <a:p>
            <a:pPr algn="ctr"/>
            <a:r>
              <a:rPr lang="it-IT" sz="5400" b="1" dirty="0"/>
              <a:t>FASE 1</a:t>
            </a:r>
            <a:endParaRPr lang="it-IT" sz="5400" b="1" dirty="0"/>
          </a:p>
        </p:txBody>
      </p:sp>
      <p:sp>
        <p:nvSpPr>
          <p:cNvPr id="7" name="Segnaposto piè di pagina 6"/>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1041967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1822101" y="838201"/>
            <a:ext cx="8077200" cy="1238801"/>
          </a:xfrm>
          <a:prstGeom prst="rect">
            <a:avLst/>
          </a:prstGeom>
          <a:solidFill>
            <a:schemeClr val="bg1"/>
          </a:solidFill>
        </p:spPr>
        <p:txBody>
          <a:bodyPr wrap="square" rtlCol="0">
            <a:spAutoFit/>
          </a:bodyPr>
          <a:lstStyle/>
          <a:p>
            <a:pPr marL="108000" marR="5080" indent="-2307590">
              <a:spcBef>
                <a:spcPts val="100"/>
              </a:spcBef>
            </a:pPr>
            <a:r>
              <a:rPr lang="it-IT" b="1" i="1" spc="-5" dirty="0">
                <a:solidFill>
                  <a:srgbClr val="FF0000"/>
                </a:solidFill>
              </a:rPr>
              <a:t>Cause di crisi aziendali     </a:t>
            </a:r>
            <a:r>
              <a:rPr lang="it-IT" b="1" i="1" spc="-5" dirty="0"/>
              <a:t>NO</a:t>
            </a:r>
          </a:p>
          <a:p>
            <a:pPr marL="108000" marR="5080" indent="-2307590">
              <a:spcBef>
                <a:spcPts val="100"/>
              </a:spcBef>
            </a:pPr>
            <a:endParaRPr lang="it-IT" b="1" i="1" spc="-5" dirty="0"/>
          </a:p>
          <a:p>
            <a:pPr marL="108000" marR="5080" indent="-2307590">
              <a:spcBef>
                <a:spcPts val="100"/>
              </a:spcBef>
            </a:pPr>
            <a:r>
              <a:rPr lang="it-IT" b="1" i="1" spc="-5" dirty="0">
                <a:solidFill>
                  <a:schemeClr val="accent6"/>
                </a:solidFill>
              </a:rPr>
              <a:t>Fattori di crisi aziendali</a:t>
            </a:r>
            <a:r>
              <a:rPr lang="it-IT" b="1" i="1" spc="-5" dirty="0"/>
              <a:t>: Non esiste un solo elemento che innesca una crisi</a:t>
            </a:r>
          </a:p>
          <a:p>
            <a:pPr marL="108000" marR="5080" indent="-2307590">
              <a:spcBef>
                <a:spcPts val="100"/>
              </a:spcBef>
            </a:pPr>
            <a:endParaRPr lang="it-IT" b="1" i="1" spc="-5" dirty="0"/>
          </a:p>
        </p:txBody>
      </p:sp>
      <p:sp>
        <p:nvSpPr>
          <p:cNvPr id="3" name="CasellaDiTesto 2"/>
          <p:cNvSpPr txBox="1"/>
          <p:nvPr/>
        </p:nvSpPr>
        <p:spPr>
          <a:xfrm>
            <a:off x="1822101" y="1981200"/>
            <a:ext cx="8077200" cy="4124206"/>
          </a:xfrm>
          <a:prstGeom prst="rect">
            <a:avLst/>
          </a:prstGeom>
          <a:solidFill>
            <a:schemeClr val="bg1"/>
          </a:solidFill>
        </p:spPr>
        <p:txBody>
          <a:bodyPr wrap="square" rtlCol="0">
            <a:spAutoFit/>
          </a:bodyPr>
          <a:lstStyle/>
          <a:p>
            <a:pPr marL="108000" marR="5080" indent="-2307590">
              <a:spcBef>
                <a:spcPts val="100"/>
              </a:spcBef>
            </a:pPr>
            <a:r>
              <a:rPr lang="it-IT" b="1" i="1" spc="-5" dirty="0"/>
              <a:t>FATTORI DI CRISI STRATEGICI PRIMARI  (</a:t>
            </a:r>
            <a:r>
              <a:rPr lang="it-IT" b="1" i="1" spc="-5" dirty="0">
                <a:solidFill>
                  <a:schemeClr val="tx2">
                    <a:lumMod val="60000"/>
                    <a:lumOff val="40000"/>
                  </a:schemeClr>
                </a:solidFill>
              </a:rPr>
              <a:t>PREVENZIONE)</a:t>
            </a:r>
          </a:p>
          <a:p>
            <a:pPr marL="108000" marR="5080" indent="-2307590">
              <a:spcBef>
                <a:spcPts val="100"/>
              </a:spcBef>
            </a:pPr>
            <a:r>
              <a:rPr lang="it-IT" b="1" i="1" spc="-5" dirty="0"/>
              <a:t>Generati dalla incapacità di evolversi cioè dalla mancanza in azienda di Formazione Innovazione e Clima aziendale:</a:t>
            </a:r>
          </a:p>
          <a:p>
            <a:pPr marL="108000" marR="5080" indent="-2307590">
              <a:spcBef>
                <a:spcPts val="100"/>
              </a:spcBef>
            </a:pPr>
            <a:r>
              <a:rPr lang="it-IT" b="1" i="1" spc="-5" dirty="0">
                <a:solidFill>
                  <a:schemeClr val="accent6"/>
                </a:solidFill>
              </a:rPr>
              <a:t>CARENZE DI PROGRAMMAZIONE STRATEGICA E CONTROLLO DI GESTIONE</a:t>
            </a:r>
          </a:p>
          <a:p>
            <a:pPr marL="108000" marR="5080" indent="-2307590">
              <a:spcBef>
                <a:spcPts val="100"/>
              </a:spcBef>
            </a:pPr>
            <a:endParaRPr lang="it-IT" b="1" i="1" spc="-5" dirty="0">
              <a:solidFill>
                <a:schemeClr val="accent6"/>
              </a:solidFill>
            </a:endParaRPr>
          </a:p>
          <a:p>
            <a:pPr marL="108000" marR="5080" indent="-2307590">
              <a:spcBef>
                <a:spcPts val="100"/>
              </a:spcBef>
            </a:pPr>
            <a:r>
              <a:rPr lang="it-IT" b="1" i="1" spc="-5" dirty="0">
                <a:solidFill>
                  <a:schemeClr val="accent6"/>
                </a:solidFill>
              </a:rPr>
              <a:t>DECADIMENTO DEI PRODOTTI</a:t>
            </a:r>
          </a:p>
          <a:p>
            <a:pPr marL="108000" marR="5080" indent="-2307590">
              <a:spcBef>
                <a:spcPts val="100"/>
              </a:spcBef>
            </a:pPr>
            <a:endParaRPr lang="it-IT" b="1" i="1" spc="-5" dirty="0">
              <a:solidFill>
                <a:schemeClr val="accent6"/>
              </a:solidFill>
            </a:endParaRPr>
          </a:p>
          <a:p>
            <a:pPr marL="108000" marR="5080" indent="-2307590">
              <a:spcBef>
                <a:spcPts val="100"/>
              </a:spcBef>
            </a:pPr>
            <a:r>
              <a:rPr lang="it-IT" b="1" i="1" spc="-5" dirty="0">
                <a:solidFill>
                  <a:schemeClr val="accent6"/>
                </a:solidFill>
              </a:rPr>
              <a:t>OBSOLESCENZA TECNOLOGICA</a:t>
            </a:r>
          </a:p>
          <a:p>
            <a:pPr marL="108000" marR="5080" indent="-2307590">
              <a:spcBef>
                <a:spcPts val="100"/>
              </a:spcBef>
            </a:pPr>
            <a:endParaRPr lang="it-IT" b="1" i="1" spc="-5" dirty="0">
              <a:solidFill>
                <a:schemeClr val="accent6"/>
              </a:solidFill>
            </a:endParaRPr>
          </a:p>
          <a:p>
            <a:pPr marL="108000" marR="5080" indent="-2307590">
              <a:spcBef>
                <a:spcPts val="100"/>
              </a:spcBef>
            </a:pPr>
            <a:r>
              <a:rPr lang="it-IT" b="1" i="1" spc="-5" dirty="0">
                <a:solidFill>
                  <a:schemeClr val="accent6"/>
                </a:solidFill>
              </a:rPr>
              <a:t>SCADENTE CLIMA AZIENDALE</a:t>
            </a:r>
          </a:p>
          <a:p>
            <a:pPr marL="108000" marR="5080" indent="-2307590">
              <a:spcBef>
                <a:spcPts val="100"/>
              </a:spcBef>
            </a:pPr>
            <a:endParaRPr lang="it-IT" b="1" i="1" spc="-5" dirty="0">
              <a:solidFill>
                <a:schemeClr val="accent6"/>
              </a:solidFill>
            </a:endParaRPr>
          </a:p>
          <a:p>
            <a:pPr marL="108000" marR="5080" indent="-2307590">
              <a:spcBef>
                <a:spcPts val="100"/>
              </a:spcBef>
            </a:pPr>
            <a:r>
              <a:rPr lang="it-IT" b="1" i="1" spc="-5" dirty="0">
                <a:solidFill>
                  <a:schemeClr val="accent6"/>
                </a:solidFill>
              </a:rPr>
              <a:t>IL PASSAGGIO GENERAZIONALE</a:t>
            </a:r>
          </a:p>
          <a:p>
            <a:pPr marL="108000" marR="5080" indent="-2307590">
              <a:spcBef>
                <a:spcPts val="100"/>
              </a:spcBef>
            </a:pPr>
            <a:endParaRPr lang="it-IT" b="1" i="1" spc="-5" dirty="0">
              <a:solidFill>
                <a:schemeClr val="accent6"/>
              </a:solidFill>
            </a:endParaRPr>
          </a:p>
          <a:p>
            <a:pPr marL="108000" marR="5080" indent="-2307590">
              <a:spcBef>
                <a:spcPts val="100"/>
              </a:spcBef>
            </a:pPr>
            <a:r>
              <a:rPr lang="it-IT" b="1" i="1" spc="-5" dirty="0">
                <a:solidFill>
                  <a:schemeClr val="accent6"/>
                </a:solidFill>
              </a:rPr>
              <a:t>DISARMONIA FAMILIARE</a:t>
            </a:r>
            <a:endParaRPr lang="it-IT" b="1" i="1" spc="-5" dirty="0"/>
          </a:p>
        </p:txBody>
      </p:sp>
    </p:spTree>
    <p:extLst>
      <p:ext uri="{BB962C8B-B14F-4D97-AF65-F5344CB8AC3E}">
        <p14:creationId xmlns:p14="http://schemas.microsoft.com/office/powerpoint/2010/main" val="147672612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676400" y="990600"/>
            <a:ext cx="8077200" cy="4137030"/>
          </a:xfrm>
          <a:prstGeom prst="rect">
            <a:avLst/>
          </a:prstGeom>
          <a:solidFill>
            <a:schemeClr val="bg1"/>
          </a:solidFill>
        </p:spPr>
        <p:txBody>
          <a:bodyPr wrap="square" rtlCol="0">
            <a:spAutoFit/>
          </a:bodyPr>
          <a:lstStyle/>
          <a:p>
            <a:pPr marL="108000" marR="5080" indent="-2307590">
              <a:spcBef>
                <a:spcPts val="100"/>
              </a:spcBef>
            </a:pPr>
            <a:r>
              <a:rPr lang="it-IT" b="1" i="1" spc="-5" dirty="0"/>
              <a:t>FATTORI SECONDARI DI CRISI</a:t>
            </a:r>
          </a:p>
          <a:p>
            <a:pPr marL="108000" marR="5080" indent="-2307590">
              <a:spcBef>
                <a:spcPts val="100"/>
              </a:spcBef>
            </a:pPr>
            <a:r>
              <a:rPr lang="it-IT" b="1" i="1" spc="-5" dirty="0"/>
              <a:t>Fungono da </a:t>
            </a:r>
            <a:r>
              <a:rPr lang="it-IT" b="1" i="1" spc="-5" dirty="0" err="1"/>
              <a:t>accelleratori</a:t>
            </a:r>
            <a:r>
              <a:rPr lang="it-IT" b="1" i="1" spc="-5" dirty="0"/>
              <a:t> della crisi  (</a:t>
            </a:r>
            <a:r>
              <a:rPr lang="it-IT" b="1" i="1" spc="-5" dirty="0">
                <a:solidFill>
                  <a:srgbClr val="FF0000"/>
                </a:solidFill>
              </a:rPr>
              <a:t>PREVISIONE</a:t>
            </a:r>
            <a:r>
              <a:rPr lang="it-IT" b="1" i="1" spc="-5" dirty="0"/>
              <a:t>):</a:t>
            </a:r>
          </a:p>
          <a:p>
            <a:pPr marL="108000" marR="5080" indent="-2307590">
              <a:spcBef>
                <a:spcPts val="100"/>
              </a:spcBef>
            </a:pPr>
            <a:endParaRPr lang="it-IT" b="1" i="1" spc="-5" dirty="0"/>
          </a:p>
          <a:p>
            <a:pPr marL="108000" marR="5080" indent="-2307590">
              <a:spcBef>
                <a:spcPts val="100"/>
              </a:spcBef>
            </a:pPr>
            <a:r>
              <a:rPr lang="it-IT" b="1" i="1" spc="-5" dirty="0">
                <a:solidFill>
                  <a:schemeClr val="accent6"/>
                </a:solidFill>
              </a:rPr>
              <a:t>INEFFICIENZE</a:t>
            </a:r>
          </a:p>
          <a:p>
            <a:pPr marL="108000" marR="5080" indent="-2307590">
              <a:spcBef>
                <a:spcPts val="100"/>
              </a:spcBef>
            </a:pPr>
            <a:r>
              <a:rPr lang="it-IT" b="1" i="1" spc="-5" dirty="0">
                <a:solidFill>
                  <a:schemeClr val="accent6"/>
                </a:solidFill>
              </a:rPr>
              <a:t>	produttive</a:t>
            </a:r>
          </a:p>
          <a:p>
            <a:pPr marL="108000" marR="5080" indent="-2307590">
              <a:spcBef>
                <a:spcPts val="100"/>
              </a:spcBef>
            </a:pPr>
            <a:r>
              <a:rPr lang="it-IT" b="1" i="1" spc="-5" dirty="0">
                <a:solidFill>
                  <a:schemeClr val="accent6"/>
                </a:solidFill>
              </a:rPr>
              <a:t>  commerciale</a:t>
            </a:r>
          </a:p>
          <a:p>
            <a:pPr marL="108000" marR="5080" indent="-2307590">
              <a:spcBef>
                <a:spcPts val="100"/>
              </a:spcBef>
            </a:pPr>
            <a:r>
              <a:rPr lang="it-IT" b="1" i="1" spc="-5" dirty="0">
                <a:solidFill>
                  <a:schemeClr val="accent6"/>
                </a:solidFill>
              </a:rPr>
              <a:t> amministrativa</a:t>
            </a:r>
          </a:p>
          <a:p>
            <a:pPr marL="108000" marR="5080" indent="-2307590">
              <a:spcBef>
                <a:spcPts val="100"/>
              </a:spcBef>
            </a:pPr>
            <a:r>
              <a:rPr lang="it-IT" b="1" i="1" spc="-5" dirty="0">
                <a:solidFill>
                  <a:schemeClr val="accent6"/>
                </a:solidFill>
              </a:rPr>
              <a:t>organizzativa</a:t>
            </a:r>
          </a:p>
          <a:p>
            <a:pPr marL="108000" marR="5080" indent="-2307590">
              <a:spcBef>
                <a:spcPts val="100"/>
              </a:spcBef>
            </a:pPr>
            <a:endParaRPr lang="it-IT" b="1" i="1" spc="-5" dirty="0">
              <a:solidFill>
                <a:schemeClr val="accent6"/>
              </a:solidFill>
            </a:endParaRPr>
          </a:p>
          <a:p>
            <a:pPr marL="108000" marR="5080" indent="-2307590">
              <a:spcBef>
                <a:spcPts val="100"/>
              </a:spcBef>
            </a:pPr>
            <a:r>
              <a:rPr lang="it-IT" b="1" i="1" spc="-5" dirty="0">
                <a:solidFill>
                  <a:schemeClr val="accent6"/>
                </a:solidFill>
              </a:rPr>
              <a:t>SOVRACAPACITA’ PRODUTTIVA</a:t>
            </a:r>
          </a:p>
          <a:p>
            <a:pPr marL="108000" marR="5080" indent="-2307590">
              <a:spcBef>
                <a:spcPts val="100"/>
              </a:spcBef>
            </a:pPr>
            <a:endParaRPr lang="it-IT" b="1" i="1" spc="-5" dirty="0">
              <a:solidFill>
                <a:schemeClr val="accent6"/>
              </a:solidFill>
            </a:endParaRPr>
          </a:p>
          <a:p>
            <a:pPr marL="108000" marR="5080" indent="-2307590">
              <a:spcBef>
                <a:spcPts val="100"/>
              </a:spcBef>
            </a:pPr>
            <a:r>
              <a:rPr lang="it-IT" b="1" i="1" spc="-5" dirty="0">
                <a:solidFill>
                  <a:schemeClr val="accent6"/>
                </a:solidFill>
              </a:rPr>
              <a:t>SQUILIBRIO FINANZIARIO PATRIMONIALE (LA CASA COSTRUITA SULLA SABBIA)</a:t>
            </a:r>
          </a:p>
          <a:p>
            <a:pPr marL="108000" marR="5080" indent="-2307590">
              <a:spcBef>
                <a:spcPts val="100"/>
              </a:spcBef>
            </a:pPr>
            <a:endParaRPr lang="it-IT" b="1" i="1" spc="-5" dirty="0"/>
          </a:p>
          <a:p>
            <a:pPr marL="108000" marR="5080" indent="-2307590">
              <a:spcBef>
                <a:spcPts val="100"/>
              </a:spcBef>
            </a:pPr>
            <a:endParaRPr lang="it-IT" b="1" i="1" spc="-5" dirty="0"/>
          </a:p>
        </p:txBody>
      </p:sp>
    </p:spTree>
    <p:extLst>
      <p:ext uri="{BB962C8B-B14F-4D97-AF65-F5344CB8AC3E}">
        <p14:creationId xmlns:p14="http://schemas.microsoft.com/office/powerpoint/2010/main" val="273790712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https://mail.google.com/mail/u/0?ui=2&amp;ik=38b9e16d24&amp;attid=0.1.3&amp;permmsgid=msg-f:1626622527744267024&amp;th=1692ec921dd85310&amp;view=fimg&amp;sz=s0-l75-ft&amp;attbid=ANGjdJ_7PY2TZUNwGUo7sym14NvdvwK9AqDUt9BDTf7Jd9AqjsZWT9LrvKRkblpfXiN6HKN5l7AE6_fvBAg_MXYQN00-FsvbxOMxy6u14mDU542gzPFrDWzONMk3Fuc&amp;disp=emb&amp;realattid=6ab2e8df-bf9c-4fd5-9e3f-14aba217c6fa"/>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685800"/>
            <a:ext cx="9067800" cy="5486400"/>
          </a:xfrm>
          <a:prstGeom prst="rect">
            <a:avLst/>
          </a:prstGeom>
        </p:spPr>
      </p:pic>
      <p:cxnSp>
        <p:nvCxnSpPr>
          <p:cNvPr id="9" name="Connettore diritto 8"/>
          <p:cNvCxnSpPr/>
          <p:nvPr/>
        </p:nvCxnSpPr>
        <p:spPr>
          <a:xfrm>
            <a:off x="5029200" y="1676400"/>
            <a:ext cx="0" cy="373380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1" name="Connettore 2 10"/>
          <p:cNvCxnSpPr/>
          <p:nvPr/>
        </p:nvCxnSpPr>
        <p:spPr>
          <a:xfrm flipH="1">
            <a:off x="4572002" y="3733800"/>
            <a:ext cx="390525" cy="6096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flipH="1">
            <a:off x="5646022" y="2265042"/>
            <a:ext cx="516652" cy="65943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ttore diritto 13"/>
          <p:cNvCxnSpPr/>
          <p:nvPr/>
        </p:nvCxnSpPr>
        <p:spPr>
          <a:xfrm>
            <a:off x="6248400" y="1676400"/>
            <a:ext cx="0" cy="3733800"/>
          </a:xfrm>
          <a:prstGeom prst="line">
            <a:avLst/>
          </a:prstGeom>
          <a:ln/>
        </p:spPr>
        <p:style>
          <a:lnRef idx="3">
            <a:schemeClr val="accent2"/>
          </a:lnRef>
          <a:fillRef idx="0">
            <a:schemeClr val="accent2"/>
          </a:fillRef>
          <a:effectRef idx="2">
            <a:schemeClr val="accent2"/>
          </a:effectRef>
          <a:fontRef idx="minor">
            <a:schemeClr val="tx1"/>
          </a:fontRef>
        </p:style>
      </p:cxnSp>
      <p:sp>
        <p:nvSpPr>
          <p:cNvPr id="15" name="CasellaDiTesto 14"/>
          <p:cNvSpPr txBox="1"/>
          <p:nvPr/>
        </p:nvSpPr>
        <p:spPr>
          <a:xfrm>
            <a:off x="6162674" y="1848885"/>
            <a:ext cx="1981200" cy="276999"/>
          </a:xfrm>
          <a:prstGeom prst="rect">
            <a:avLst/>
          </a:prstGeom>
          <a:solidFill>
            <a:srgbClr val="FFFF00"/>
          </a:solidFill>
        </p:spPr>
        <p:txBody>
          <a:bodyPr wrap="square" rtlCol="0">
            <a:spAutoFit/>
          </a:bodyPr>
          <a:lstStyle/>
          <a:p>
            <a:r>
              <a:rPr lang="it-IT" sz="1200" dirty="0"/>
              <a:t>INEFFICIENZE</a:t>
            </a:r>
          </a:p>
        </p:txBody>
      </p:sp>
      <p:cxnSp>
        <p:nvCxnSpPr>
          <p:cNvPr id="17" name="Connettore diritto 16"/>
          <p:cNvCxnSpPr/>
          <p:nvPr/>
        </p:nvCxnSpPr>
        <p:spPr>
          <a:xfrm>
            <a:off x="7315200" y="1676400"/>
            <a:ext cx="0" cy="373380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8" name="Connettore 2 17"/>
          <p:cNvCxnSpPr/>
          <p:nvPr/>
        </p:nvCxnSpPr>
        <p:spPr>
          <a:xfrm flipH="1">
            <a:off x="6779495" y="2828370"/>
            <a:ext cx="1509560" cy="58220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CasellaDiTesto 18"/>
          <p:cNvSpPr txBox="1"/>
          <p:nvPr/>
        </p:nvSpPr>
        <p:spPr>
          <a:xfrm>
            <a:off x="7662863" y="2402483"/>
            <a:ext cx="1981200" cy="276999"/>
          </a:xfrm>
          <a:prstGeom prst="rect">
            <a:avLst/>
          </a:prstGeom>
          <a:solidFill>
            <a:srgbClr val="FFFF00"/>
          </a:solidFill>
        </p:spPr>
        <p:txBody>
          <a:bodyPr wrap="square" rtlCol="0">
            <a:spAutoFit/>
          </a:bodyPr>
          <a:lstStyle/>
          <a:p>
            <a:r>
              <a:rPr lang="it-IT" sz="1200" dirty="0"/>
              <a:t>SQUILIBRIO FINANZIARIO</a:t>
            </a:r>
          </a:p>
        </p:txBody>
      </p:sp>
      <p:sp>
        <p:nvSpPr>
          <p:cNvPr id="23" name="CasellaDiTesto 22"/>
          <p:cNvSpPr txBox="1"/>
          <p:nvPr/>
        </p:nvSpPr>
        <p:spPr>
          <a:xfrm>
            <a:off x="2667001" y="4470402"/>
            <a:ext cx="2131925" cy="276999"/>
          </a:xfrm>
          <a:prstGeom prst="rect">
            <a:avLst/>
          </a:prstGeom>
          <a:solidFill>
            <a:srgbClr val="FFFF00"/>
          </a:solidFill>
        </p:spPr>
        <p:txBody>
          <a:bodyPr wrap="square" rtlCol="0">
            <a:spAutoFit/>
          </a:bodyPr>
          <a:lstStyle/>
          <a:p>
            <a:r>
              <a:rPr lang="it-IT" sz="1200" dirty="0"/>
              <a:t>FATTORI STRATEGICI PRIMARI</a:t>
            </a:r>
          </a:p>
        </p:txBody>
      </p:sp>
    </p:spTree>
    <p:extLst>
      <p:ext uri="{BB962C8B-B14F-4D97-AF65-F5344CB8AC3E}">
        <p14:creationId xmlns:p14="http://schemas.microsoft.com/office/powerpoint/2010/main" val="120017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grpId="1" nodeType="with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 calcmode="lin" valueType="num">
                                      <p:cBhvr additive="base">
                                        <p:cTn id="1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anim calcmode="lin" valueType="num">
                                      <p:cBhvr additive="base">
                                        <p:cTn id="21"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1" nodeType="clickEffect">
                                  <p:stCondLst>
                                    <p:cond delay="0"/>
                                  </p:stCondLst>
                                  <p:childTnLst>
                                    <p:set>
                                      <p:cBhvr>
                                        <p:cTn id="38" dur="1" fill="hold">
                                          <p:stCondLst>
                                            <p:cond delay="0"/>
                                          </p:stCondLst>
                                        </p:cTn>
                                        <p:tgtEl>
                                          <p:spTgt spid="15">
                                            <p:bg/>
                                          </p:spTgt>
                                        </p:tgtEl>
                                        <p:attrNameLst>
                                          <p:attrName>style.visibility</p:attrName>
                                        </p:attrNameLst>
                                      </p:cBhvr>
                                      <p:to>
                                        <p:strVal val="visible"/>
                                      </p:to>
                                    </p:set>
                                    <p:anim calcmode="lin" valueType="num">
                                      <p:cBhvr additive="base">
                                        <p:cTn id="39"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40" dur="500" fill="hold"/>
                                        <p:tgtEl>
                                          <p:spTgt spid="15">
                                            <p:bg/>
                                          </p:spTgt>
                                        </p:tgtEl>
                                        <p:attrNameLst>
                                          <p:attrName>ppt_y</p:attrName>
                                        </p:attrNameLst>
                                      </p:cBhvr>
                                      <p:tavLst>
                                        <p:tav tm="0">
                                          <p:val>
                                            <p:strVal val="1+#ppt_h/2"/>
                                          </p:val>
                                        </p:tav>
                                        <p:tav tm="100000">
                                          <p:val>
                                            <p:strVal val="#ppt_y"/>
                                          </p:val>
                                        </p:tav>
                                      </p:tavLst>
                                    </p:anim>
                                  </p:childTnLst>
                                </p:cTn>
                              </p:par>
                              <p:par>
                                <p:cTn id="41" presetID="2" presetClass="entr" presetSubtype="4" fill="hold" grpId="1" nodeType="withEffect">
                                  <p:stCondLst>
                                    <p:cond delay="0"/>
                                  </p:stCondLst>
                                  <p:childTnLst>
                                    <p:set>
                                      <p:cBhvr>
                                        <p:cTn id="42" dur="1" fill="hold">
                                          <p:stCondLst>
                                            <p:cond delay="0"/>
                                          </p:stCondLst>
                                        </p:cTn>
                                        <p:tgtEl>
                                          <p:spTgt spid="15">
                                            <p:txEl>
                                              <p:pRg st="0" end="0"/>
                                            </p:txEl>
                                          </p:spTgt>
                                        </p:tgtEl>
                                        <p:attrNameLst>
                                          <p:attrName>style.visibility</p:attrName>
                                        </p:attrNameLst>
                                      </p:cBhvr>
                                      <p:to>
                                        <p:strVal val="visible"/>
                                      </p:to>
                                    </p:set>
                                    <p:anim calcmode="lin" valueType="num">
                                      <p:cBhvr additive="base">
                                        <p:cTn id="4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5">
                                            <p:txEl>
                                              <p:pRg st="0" end="0"/>
                                            </p:txEl>
                                          </p:spTgt>
                                        </p:tgtEl>
                                        <p:attrNameLst>
                                          <p:attrName>style.visibility</p:attrName>
                                        </p:attrNameLst>
                                      </p:cBhvr>
                                      <p:to>
                                        <p:strVal val="visible"/>
                                      </p:to>
                                    </p:set>
                                    <p:anim calcmode="lin" valueType="num">
                                      <p:cBhvr additive="base">
                                        <p:cTn id="4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1" nodeType="clickEffect">
                                  <p:stCondLst>
                                    <p:cond delay="0"/>
                                  </p:stCondLst>
                                  <p:childTnLst>
                                    <p:set>
                                      <p:cBhvr>
                                        <p:cTn id="64" dur="1" fill="hold">
                                          <p:stCondLst>
                                            <p:cond delay="0"/>
                                          </p:stCondLst>
                                        </p:cTn>
                                        <p:tgtEl>
                                          <p:spTgt spid="19">
                                            <p:bg/>
                                          </p:spTgt>
                                        </p:tgtEl>
                                        <p:attrNameLst>
                                          <p:attrName>style.visibility</p:attrName>
                                        </p:attrNameLst>
                                      </p:cBhvr>
                                      <p:to>
                                        <p:strVal val="visible"/>
                                      </p:to>
                                    </p:set>
                                    <p:anim calcmode="lin" valueType="num">
                                      <p:cBhvr additive="base">
                                        <p:cTn id="65" dur="500" fill="hold"/>
                                        <p:tgtEl>
                                          <p:spTgt spid="19">
                                            <p:bg/>
                                          </p:spTgt>
                                        </p:tgtEl>
                                        <p:attrNameLst>
                                          <p:attrName>ppt_x</p:attrName>
                                        </p:attrNameLst>
                                      </p:cBhvr>
                                      <p:tavLst>
                                        <p:tav tm="0">
                                          <p:val>
                                            <p:strVal val="#ppt_x"/>
                                          </p:val>
                                        </p:tav>
                                        <p:tav tm="100000">
                                          <p:val>
                                            <p:strVal val="#ppt_x"/>
                                          </p:val>
                                        </p:tav>
                                      </p:tavLst>
                                    </p:anim>
                                    <p:anim calcmode="lin" valueType="num">
                                      <p:cBhvr additive="base">
                                        <p:cTn id="66" dur="500" fill="hold"/>
                                        <p:tgtEl>
                                          <p:spTgt spid="19">
                                            <p:bg/>
                                          </p:spTgt>
                                        </p:tgtEl>
                                        <p:attrNameLst>
                                          <p:attrName>ppt_y</p:attrName>
                                        </p:attrNameLst>
                                      </p:cBhvr>
                                      <p:tavLst>
                                        <p:tav tm="0">
                                          <p:val>
                                            <p:strVal val="1+#ppt_h/2"/>
                                          </p:val>
                                        </p:tav>
                                        <p:tav tm="100000">
                                          <p:val>
                                            <p:strVal val="#ppt_y"/>
                                          </p:val>
                                        </p:tav>
                                      </p:tavLst>
                                    </p:anim>
                                  </p:childTnLst>
                                </p:cTn>
                              </p:par>
                              <p:par>
                                <p:cTn id="67" presetID="2" presetClass="entr" presetSubtype="4" fill="hold" grpId="1" nodeType="withEffect">
                                  <p:stCondLst>
                                    <p:cond delay="0"/>
                                  </p:stCondLst>
                                  <p:childTnLst>
                                    <p:set>
                                      <p:cBhvr>
                                        <p:cTn id="68" dur="1" fill="hold">
                                          <p:stCondLst>
                                            <p:cond delay="0"/>
                                          </p:stCondLst>
                                        </p:cTn>
                                        <p:tgtEl>
                                          <p:spTgt spid="19">
                                            <p:txEl>
                                              <p:pRg st="0" end="0"/>
                                            </p:txEl>
                                          </p:spTgt>
                                        </p:tgtEl>
                                        <p:attrNameLst>
                                          <p:attrName>style.visibility</p:attrName>
                                        </p:attrNameLst>
                                      </p:cBhvr>
                                      <p:to>
                                        <p:strVal val="visible"/>
                                      </p:to>
                                    </p:set>
                                    <p:anim calcmode="lin" valueType="num">
                                      <p:cBhvr additive="base">
                                        <p:cTn id="69"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9">
                                            <p:txEl>
                                              <p:pRg st="0" end="0"/>
                                            </p:txEl>
                                          </p:spTgt>
                                        </p:tgtEl>
                                        <p:attrNameLst>
                                          <p:attrName>style.visibility</p:attrName>
                                        </p:attrNameLst>
                                      </p:cBhvr>
                                      <p:to>
                                        <p:strVal val="visible"/>
                                      </p:to>
                                    </p:set>
                                    <p:anim calcmode="lin" valueType="num">
                                      <p:cBhvr additive="base">
                                        <p:cTn id="7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allAtOnce"/>
      <p:bldP spid="15" grpId="1" build="allAtOnce" animBg="1"/>
      <p:bldP spid="19" grpId="0" uiExpand="1" build="allAtOnce"/>
      <p:bldP spid="19" grpId="1" build="allAtOnce" animBg="1"/>
      <p:bldP spid="23" grpId="0" uiExpand="1" build="allAtOnce"/>
      <p:bldP spid="23" grpId="1" uiExpand="1" build="allAtOnce"/>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78736" y="1917192"/>
            <a:ext cx="7732776" cy="1088136"/>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881186" y="1373203"/>
            <a:ext cx="8431530" cy="1367041"/>
          </a:xfrm>
          <a:prstGeom prst="rect">
            <a:avLst/>
          </a:prstGeom>
        </p:spPr>
        <p:txBody>
          <a:bodyPr vert="horz" wrap="square" lIns="0" tIns="12700" rIns="0" bIns="0" rtlCol="0">
            <a:spAutoFit/>
          </a:bodyPr>
          <a:lstStyle/>
          <a:p>
            <a:pPr algn="ctr">
              <a:spcBef>
                <a:spcPts val="100"/>
              </a:spcBef>
            </a:pPr>
            <a:endParaRPr sz="3200" dirty="0">
              <a:latin typeface="Calibri"/>
              <a:cs typeface="Calibri"/>
            </a:endParaRPr>
          </a:p>
          <a:p>
            <a:pPr>
              <a:spcBef>
                <a:spcPts val="45"/>
              </a:spcBef>
            </a:pPr>
            <a:endParaRPr sz="3200" dirty="0">
              <a:latin typeface="Times New Roman"/>
              <a:cs typeface="Times New Roman"/>
            </a:endParaRPr>
          </a:p>
          <a:p>
            <a:pPr marL="59055" algn="ctr"/>
            <a:r>
              <a:rPr lang="it-IT" sz="2400" b="1" spc="-5" dirty="0">
                <a:latin typeface="Calibri"/>
                <a:cs typeface="Calibri"/>
              </a:rPr>
              <a:t>PRINCIPALI METODI DI PREVISIONE</a:t>
            </a:r>
            <a:endParaRPr sz="2400" dirty="0">
              <a:latin typeface="Calibri"/>
              <a:cs typeface="Calibri"/>
            </a:endParaRPr>
          </a:p>
        </p:txBody>
      </p:sp>
      <p:sp>
        <p:nvSpPr>
          <p:cNvPr id="4" name="object 4"/>
          <p:cNvSpPr/>
          <p:nvPr/>
        </p:nvSpPr>
        <p:spPr>
          <a:xfrm>
            <a:off x="3285744" y="3419855"/>
            <a:ext cx="722376" cy="26212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487597" y="3154679"/>
            <a:ext cx="503555" cy="431800"/>
          </a:xfrm>
          <a:custGeom>
            <a:avLst/>
            <a:gdLst/>
            <a:ahLst/>
            <a:cxnLst/>
            <a:rect l="l" t="t" r="r" b="b"/>
            <a:pathLst>
              <a:path w="503555" h="431800">
                <a:moveTo>
                  <a:pt x="503237" y="215900"/>
                </a:moveTo>
                <a:lnTo>
                  <a:pt x="0" y="215900"/>
                </a:lnTo>
                <a:lnTo>
                  <a:pt x="251618" y="431800"/>
                </a:lnTo>
                <a:lnTo>
                  <a:pt x="503237" y="215900"/>
                </a:lnTo>
                <a:close/>
              </a:path>
              <a:path w="503555" h="431800">
                <a:moveTo>
                  <a:pt x="377427" y="0"/>
                </a:moveTo>
                <a:lnTo>
                  <a:pt x="125808" y="0"/>
                </a:lnTo>
                <a:lnTo>
                  <a:pt x="125808" y="215900"/>
                </a:lnTo>
                <a:lnTo>
                  <a:pt x="377427" y="215900"/>
                </a:lnTo>
                <a:lnTo>
                  <a:pt x="377427" y="0"/>
                </a:lnTo>
                <a:close/>
              </a:path>
            </a:pathLst>
          </a:custGeom>
          <a:solidFill>
            <a:srgbClr val="CCCCCC"/>
          </a:solidFill>
        </p:spPr>
        <p:txBody>
          <a:bodyPr wrap="square" lIns="0" tIns="0" rIns="0" bIns="0" rtlCol="0"/>
          <a:lstStyle/>
          <a:p>
            <a:endParaRPr/>
          </a:p>
        </p:txBody>
      </p:sp>
      <p:sp>
        <p:nvSpPr>
          <p:cNvPr id="6" name="object 6"/>
          <p:cNvSpPr/>
          <p:nvPr/>
        </p:nvSpPr>
        <p:spPr>
          <a:xfrm>
            <a:off x="3487597" y="3154679"/>
            <a:ext cx="503555" cy="431800"/>
          </a:xfrm>
          <a:custGeom>
            <a:avLst/>
            <a:gdLst/>
            <a:ahLst/>
            <a:cxnLst/>
            <a:rect l="l" t="t" r="r" b="b"/>
            <a:pathLst>
              <a:path w="503555" h="431800">
                <a:moveTo>
                  <a:pt x="0" y="215900"/>
                </a:moveTo>
                <a:lnTo>
                  <a:pt x="125809" y="215900"/>
                </a:lnTo>
                <a:lnTo>
                  <a:pt x="125809" y="0"/>
                </a:lnTo>
                <a:lnTo>
                  <a:pt x="377428" y="0"/>
                </a:lnTo>
                <a:lnTo>
                  <a:pt x="377428" y="215900"/>
                </a:lnTo>
                <a:lnTo>
                  <a:pt x="503238" y="215900"/>
                </a:lnTo>
                <a:lnTo>
                  <a:pt x="251619" y="431800"/>
                </a:lnTo>
                <a:lnTo>
                  <a:pt x="0" y="215900"/>
                </a:lnTo>
                <a:close/>
              </a:path>
            </a:pathLst>
          </a:custGeom>
          <a:ln w="25400">
            <a:solidFill>
              <a:srgbClr val="000000"/>
            </a:solidFill>
          </a:ln>
        </p:spPr>
        <p:txBody>
          <a:bodyPr wrap="square" lIns="0" tIns="0" rIns="0" bIns="0" rtlCol="0"/>
          <a:lstStyle/>
          <a:p>
            <a:endParaRPr/>
          </a:p>
        </p:txBody>
      </p:sp>
      <p:sp>
        <p:nvSpPr>
          <p:cNvPr id="7" name="object 7"/>
          <p:cNvSpPr/>
          <p:nvPr/>
        </p:nvSpPr>
        <p:spPr>
          <a:xfrm>
            <a:off x="2078737" y="3852671"/>
            <a:ext cx="2883407" cy="1088136"/>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3010725" y="4030980"/>
            <a:ext cx="1383665" cy="628377"/>
          </a:xfrm>
          <a:prstGeom prst="rect">
            <a:avLst/>
          </a:prstGeom>
        </p:spPr>
        <p:txBody>
          <a:bodyPr vert="horz" wrap="square" lIns="0" tIns="12700" rIns="0" bIns="0" rtlCol="0">
            <a:spAutoFit/>
          </a:bodyPr>
          <a:lstStyle/>
          <a:p>
            <a:pPr marL="12700" marR="5080" indent="63500">
              <a:spcBef>
                <a:spcPts val="100"/>
              </a:spcBef>
            </a:pPr>
            <a:r>
              <a:rPr lang="it-IT" sz="2000" b="1" spc="-5" dirty="0">
                <a:latin typeface="Calibri"/>
                <a:cs typeface="Calibri"/>
              </a:rPr>
              <a:t>ANALISI PER</a:t>
            </a:r>
            <a:br>
              <a:rPr lang="it-IT" sz="2000" b="1" spc="-5" dirty="0">
                <a:latin typeface="Calibri"/>
                <a:cs typeface="Calibri"/>
              </a:rPr>
            </a:br>
            <a:r>
              <a:rPr lang="it-IT" sz="2000" b="1" spc="-5" dirty="0">
                <a:latin typeface="Calibri"/>
                <a:cs typeface="Calibri"/>
              </a:rPr>
              <a:t>INDICI</a:t>
            </a:r>
            <a:endParaRPr sz="2000" dirty="0">
              <a:latin typeface="Calibri"/>
              <a:cs typeface="Calibri"/>
            </a:endParaRPr>
          </a:p>
        </p:txBody>
      </p:sp>
      <p:sp>
        <p:nvSpPr>
          <p:cNvPr id="9" name="object 9"/>
          <p:cNvSpPr/>
          <p:nvPr/>
        </p:nvSpPr>
        <p:spPr>
          <a:xfrm>
            <a:off x="5608320" y="3413760"/>
            <a:ext cx="722376" cy="262127"/>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5812135" y="3149423"/>
            <a:ext cx="503555" cy="431800"/>
          </a:xfrm>
          <a:custGeom>
            <a:avLst/>
            <a:gdLst/>
            <a:ahLst/>
            <a:cxnLst/>
            <a:rect l="l" t="t" r="r" b="b"/>
            <a:pathLst>
              <a:path w="503554" h="431800">
                <a:moveTo>
                  <a:pt x="503237" y="215900"/>
                </a:moveTo>
                <a:lnTo>
                  <a:pt x="0" y="215900"/>
                </a:lnTo>
                <a:lnTo>
                  <a:pt x="251618" y="431800"/>
                </a:lnTo>
                <a:lnTo>
                  <a:pt x="503237" y="215900"/>
                </a:lnTo>
                <a:close/>
              </a:path>
              <a:path w="503554" h="431800">
                <a:moveTo>
                  <a:pt x="377427" y="0"/>
                </a:moveTo>
                <a:lnTo>
                  <a:pt x="125808" y="0"/>
                </a:lnTo>
                <a:lnTo>
                  <a:pt x="125808" y="215900"/>
                </a:lnTo>
                <a:lnTo>
                  <a:pt x="377427" y="215900"/>
                </a:lnTo>
                <a:lnTo>
                  <a:pt x="377427" y="0"/>
                </a:lnTo>
                <a:close/>
              </a:path>
            </a:pathLst>
          </a:custGeom>
          <a:solidFill>
            <a:srgbClr val="CCCCCC"/>
          </a:solidFill>
        </p:spPr>
        <p:txBody>
          <a:bodyPr wrap="square" lIns="0" tIns="0" rIns="0" bIns="0" rtlCol="0"/>
          <a:lstStyle/>
          <a:p>
            <a:endParaRPr/>
          </a:p>
        </p:txBody>
      </p:sp>
      <p:sp>
        <p:nvSpPr>
          <p:cNvPr id="11" name="object 11"/>
          <p:cNvSpPr/>
          <p:nvPr/>
        </p:nvSpPr>
        <p:spPr>
          <a:xfrm>
            <a:off x="5812135" y="3149423"/>
            <a:ext cx="503555" cy="431800"/>
          </a:xfrm>
          <a:custGeom>
            <a:avLst/>
            <a:gdLst/>
            <a:ahLst/>
            <a:cxnLst/>
            <a:rect l="l" t="t" r="r" b="b"/>
            <a:pathLst>
              <a:path w="503554" h="431800">
                <a:moveTo>
                  <a:pt x="0" y="215900"/>
                </a:moveTo>
                <a:lnTo>
                  <a:pt x="125809" y="215900"/>
                </a:lnTo>
                <a:lnTo>
                  <a:pt x="125809" y="0"/>
                </a:lnTo>
                <a:lnTo>
                  <a:pt x="377428" y="0"/>
                </a:lnTo>
                <a:lnTo>
                  <a:pt x="377428" y="215900"/>
                </a:lnTo>
                <a:lnTo>
                  <a:pt x="503238" y="215900"/>
                </a:lnTo>
                <a:lnTo>
                  <a:pt x="251619" y="431800"/>
                </a:lnTo>
                <a:lnTo>
                  <a:pt x="0" y="215900"/>
                </a:lnTo>
                <a:close/>
              </a:path>
            </a:pathLst>
          </a:custGeom>
          <a:ln w="25400">
            <a:solidFill>
              <a:srgbClr val="000000"/>
            </a:solidFill>
          </a:ln>
        </p:spPr>
        <p:txBody>
          <a:bodyPr wrap="square" lIns="0" tIns="0" rIns="0" bIns="0" rtlCol="0"/>
          <a:lstStyle/>
          <a:p>
            <a:endParaRPr/>
          </a:p>
        </p:txBody>
      </p:sp>
      <p:sp>
        <p:nvSpPr>
          <p:cNvPr id="12" name="object 12"/>
          <p:cNvSpPr/>
          <p:nvPr/>
        </p:nvSpPr>
        <p:spPr>
          <a:xfrm>
            <a:off x="4507992" y="3852671"/>
            <a:ext cx="2883408" cy="1088136"/>
          </a:xfrm>
          <a:prstGeom prst="rect">
            <a:avLst/>
          </a:prstGeom>
          <a:blipFill>
            <a:blip r:embed="rId4" cstate="print"/>
            <a:stretch>
              <a:fillRect/>
            </a:stretch>
          </a:blipFill>
        </p:spPr>
        <p:txBody>
          <a:bodyPr wrap="square" lIns="0" tIns="0" rIns="0" bIns="0" rtlCol="0"/>
          <a:lstStyle/>
          <a:p>
            <a:endParaRPr/>
          </a:p>
        </p:txBody>
      </p:sp>
      <p:sp>
        <p:nvSpPr>
          <p:cNvPr id="13" name="object 13"/>
          <p:cNvSpPr txBox="1"/>
          <p:nvPr/>
        </p:nvSpPr>
        <p:spPr>
          <a:xfrm>
            <a:off x="5419550" y="4030980"/>
            <a:ext cx="1423670" cy="320601"/>
          </a:xfrm>
          <a:prstGeom prst="rect">
            <a:avLst/>
          </a:prstGeom>
        </p:spPr>
        <p:txBody>
          <a:bodyPr vert="horz" wrap="square" lIns="0" tIns="12700" rIns="0" bIns="0" rtlCol="0">
            <a:spAutoFit/>
          </a:bodyPr>
          <a:lstStyle/>
          <a:p>
            <a:pPr marL="12700" marR="5080" indent="83185">
              <a:spcBef>
                <a:spcPts val="100"/>
              </a:spcBef>
            </a:pPr>
            <a:r>
              <a:rPr lang="it-IT" sz="2000" b="1" spc="-5" dirty="0">
                <a:latin typeface="Calibri"/>
                <a:cs typeface="Calibri"/>
              </a:rPr>
              <a:t>MODELLI</a:t>
            </a:r>
            <a:endParaRPr sz="2000" dirty="0">
              <a:latin typeface="Calibri"/>
              <a:cs typeface="Calibri"/>
            </a:endParaRPr>
          </a:p>
        </p:txBody>
      </p:sp>
      <p:sp>
        <p:nvSpPr>
          <p:cNvPr id="14" name="object 14"/>
          <p:cNvSpPr/>
          <p:nvPr/>
        </p:nvSpPr>
        <p:spPr>
          <a:xfrm>
            <a:off x="8107680" y="3416809"/>
            <a:ext cx="725424" cy="262127"/>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8311844" y="3152928"/>
            <a:ext cx="503555" cy="431800"/>
          </a:xfrm>
          <a:custGeom>
            <a:avLst/>
            <a:gdLst/>
            <a:ahLst/>
            <a:cxnLst/>
            <a:rect l="l" t="t" r="r" b="b"/>
            <a:pathLst>
              <a:path w="503554" h="431800">
                <a:moveTo>
                  <a:pt x="503238" y="215900"/>
                </a:moveTo>
                <a:lnTo>
                  <a:pt x="0" y="215900"/>
                </a:lnTo>
                <a:lnTo>
                  <a:pt x="251620" y="431800"/>
                </a:lnTo>
                <a:lnTo>
                  <a:pt x="503238" y="215900"/>
                </a:lnTo>
                <a:close/>
              </a:path>
              <a:path w="503554" h="431800">
                <a:moveTo>
                  <a:pt x="377428" y="0"/>
                </a:moveTo>
                <a:lnTo>
                  <a:pt x="125810" y="0"/>
                </a:lnTo>
                <a:lnTo>
                  <a:pt x="125810" y="215900"/>
                </a:lnTo>
                <a:lnTo>
                  <a:pt x="377428" y="215900"/>
                </a:lnTo>
                <a:lnTo>
                  <a:pt x="377428" y="0"/>
                </a:lnTo>
                <a:close/>
              </a:path>
            </a:pathLst>
          </a:custGeom>
          <a:solidFill>
            <a:srgbClr val="CCCCCC"/>
          </a:solidFill>
        </p:spPr>
        <p:txBody>
          <a:bodyPr wrap="square" lIns="0" tIns="0" rIns="0" bIns="0" rtlCol="0"/>
          <a:lstStyle/>
          <a:p>
            <a:endParaRPr/>
          </a:p>
        </p:txBody>
      </p:sp>
      <p:sp>
        <p:nvSpPr>
          <p:cNvPr id="16" name="object 16"/>
          <p:cNvSpPr/>
          <p:nvPr/>
        </p:nvSpPr>
        <p:spPr>
          <a:xfrm>
            <a:off x="8311844" y="3152928"/>
            <a:ext cx="503555" cy="431800"/>
          </a:xfrm>
          <a:custGeom>
            <a:avLst/>
            <a:gdLst/>
            <a:ahLst/>
            <a:cxnLst/>
            <a:rect l="l" t="t" r="r" b="b"/>
            <a:pathLst>
              <a:path w="503554" h="431800">
                <a:moveTo>
                  <a:pt x="0" y="215900"/>
                </a:moveTo>
                <a:lnTo>
                  <a:pt x="125809" y="215900"/>
                </a:lnTo>
                <a:lnTo>
                  <a:pt x="125809" y="0"/>
                </a:lnTo>
                <a:lnTo>
                  <a:pt x="377428" y="0"/>
                </a:lnTo>
                <a:lnTo>
                  <a:pt x="377428" y="215900"/>
                </a:lnTo>
                <a:lnTo>
                  <a:pt x="503238" y="215900"/>
                </a:lnTo>
                <a:lnTo>
                  <a:pt x="251619" y="431800"/>
                </a:lnTo>
                <a:lnTo>
                  <a:pt x="0" y="215900"/>
                </a:lnTo>
                <a:close/>
              </a:path>
            </a:pathLst>
          </a:custGeom>
          <a:ln w="25400">
            <a:solidFill>
              <a:srgbClr val="000000"/>
            </a:solidFill>
          </a:ln>
        </p:spPr>
        <p:txBody>
          <a:bodyPr wrap="square" lIns="0" tIns="0" rIns="0" bIns="0" rtlCol="0"/>
          <a:lstStyle/>
          <a:p>
            <a:endParaRPr/>
          </a:p>
        </p:txBody>
      </p:sp>
      <p:sp>
        <p:nvSpPr>
          <p:cNvPr id="17" name="object 17"/>
          <p:cNvSpPr/>
          <p:nvPr/>
        </p:nvSpPr>
        <p:spPr>
          <a:xfrm>
            <a:off x="6940297" y="3852671"/>
            <a:ext cx="2883407" cy="1088136"/>
          </a:xfrm>
          <a:prstGeom prst="rect">
            <a:avLst/>
          </a:prstGeom>
          <a:blipFill>
            <a:blip r:embed="rId4" cstate="print"/>
            <a:stretch>
              <a:fillRect/>
            </a:stretch>
          </a:blipFill>
        </p:spPr>
        <p:txBody>
          <a:bodyPr wrap="square" lIns="0" tIns="0" rIns="0" bIns="0" rtlCol="0"/>
          <a:lstStyle/>
          <a:p>
            <a:endParaRPr/>
          </a:p>
        </p:txBody>
      </p:sp>
      <p:sp>
        <p:nvSpPr>
          <p:cNvPr id="18" name="object 18"/>
          <p:cNvSpPr txBox="1"/>
          <p:nvPr/>
        </p:nvSpPr>
        <p:spPr>
          <a:xfrm>
            <a:off x="7749363" y="4030980"/>
            <a:ext cx="1628775" cy="320601"/>
          </a:xfrm>
          <a:prstGeom prst="rect">
            <a:avLst/>
          </a:prstGeom>
        </p:spPr>
        <p:txBody>
          <a:bodyPr vert="horz" wrap="square" lIns="0" tIns="12700" rIns="0" bIns="0" rtlCol="0">
            <a:spAutoFit/>
          </a:bodyPr>
          <a:lstStyle/>
          <a:p>
            <a:pPr marL="12700" marR="5080" indent="186055">
              <a:spcBef>
                <a:spcPts val="100"/>
              </a:spcBef>
            </a:pPr>
            <a:r>
              <a:rPr lang="it-IT" sz="2000" b="1" spc="-5" dirty="0">
                <a:latin typeface="Calibri"/>
                <a:cs typeface="Calibri"/>
              </a:rPr>
              <a:t>INTUITIVI</a:t>
            </a:r>
            <a:endParaRPr sz="2000" dirty="0">
              <a:latin typeface="Calibri"/>
              <a:cs typeface="Calibri"/>
            </a:endParaRPr>
          </a:p>
        </p:txBody>
      </p:sp>
      <p:sp>
        <p:nvSpPr>
          <p:cNvPr id="19" name="object 19"/>
          <p:cNvSpPr txBox="1">
            <a:spLocks noGrp="1"/>
          </p:cNvSpPr>
          <p:nvPr>
            <p:ph type="title" idx="4294967295"/>
          </p:nvPr>
        </p:nvSpPr>
        <p:spPr>
          <a:xfrm>
            <a:off x="1524000" y="0"/>
            <a:ext cx="2971800" cy="751488"/>
          </a:xfrm>
          <a:prstGeom prst="rect">
            <a:avLst/>
          </a:prstGeom>
        </p:spPr>
        <p:txBody>
          <a:bodyPr vert="horz" wrap="square" lIns="0" tIns="12700" rIns="0" bIns="0" rtlCol="0" anchor="ctr">
            <a:spAutoFit/>
          </a:bodyPr>
          <a:lstStyle/>
          <a:p>
            <a:pPr marL="12700" algn="ctr">
              <a:lnSpc>
                <a:spcPct val="100000"/>
              </a:lnSpc>
              <a:spcBef>
                <a:spcPts val="100"/>
              </a:spcBef>
            </a:pPr>
            <a:r>
              <a:rPr sz="2400" spc="-5" dirty="0">
                <a:solidFill>
                  <a:srgbClr val="FFFF00"/>
                </a:solidFill>
              </a:rPr>
              <a:t>La </a:t>
            </a:r>
            <a:r>
              <a:rPr sz="2400" spc="-10" dirty="0">
                <a:solidFill>
                  <a:srgbClr val="FFFF00"/>
                </a:solidFill>
              </a:rPr>
              <a:t>valutazione </a:t>
            </a:r>
            <a:r>
              <a:rPr sz="2400" spc="-5" dirty="0">
                <a:solidFill>
                  <a:srgbClr val="FFFF00"/>
                </a:solidFill>
              </a:rPr>
              <a:t>della </a:t>
            </a:r>
            <a:r>
              <a:rPr sz="2400" spc="-20" dirty="0">
                <a:solidFill>
                  <a:srgbClr val="FFFF00"/>
                </a:solidFill>
              </a:rPr>
              <a:t>gravità </a:t>
            </a:r>
            <a:r>
              <a:rPr sz="2400" spc="-5" dirty="0">
                <a:solidFill>
                  <a:srgbClr val="FFFF00"/>
                </a:solidFill>
              </a:rPr>
              <a:t>della</a:t>
            </a:r>
            <a:r>
              <a:rPr sz="2400" dirty="0">
                <a:solidFill>
                  <a:srgbClr val="FFFF00"/>
                </a:solidFill>
              </a:rPr>
              <a:t> </a:t>
            </a:r>
            <a:r>
              <a:rPr sz="2400" spc="-5" dirty="0">
                <a:solidFill>
                  <a:srgbClr val="FFFF00"/>
                </a:solidFill>
              </a:rPr>
              <a:t>crisi</a:t>
            </a:r>
            <a:endParaRPr sz="2400" dirty="0">
              <a:solidFill>
                <a:srgbClr val="FFFF00"/>
              </a:solidFill>
            </a:endParaRPr>
          </a:p>
        </p:txBody>
      </p:sp>
      <p:sp>
        <p:nvSpPr>
          <p:cNvPr id="20" name="object 8"/>
          <p:cNvSpPr txBox="1"/>
          <p:nvPr/>
        </p:nvSpPr>
        <p:spPr>
          <a:xfrm>
            <a:off x="2590801" y="5132430"/>
            <a:ext cx="2371343" cy="320601"/>
          </a:xfrm>
          <a:prstGeom prst="rect">
            <a:avLst/>
          </a:prstGeom>
        </p:spPr>
        <p:txBody>
          <a:bodyPr vert="horz" wrap="square" lIns="0" tIns="12700" rIns="0" bIns="0" rtlCol="0">
            <a:spAutoFit/>
          </a:bodyPr>
          <a:lstStyle/>
          <a:p>
            <a:pPr marL="12700" marR="5080" indent="63500">
              <a:spcBef>
                <a:spcPts val="100"/>
              </a:spcBef>
            </a:pPr>
            <a:r>
              <a:rPr lang="it-IT" sz="2000" b="1" spc="-5" dirty="0">
                <a:latin typeface="Calibri"/>
                <a:cs typeface="Calibri"/>
              </a:rPr>
              <a:t>1920 D. </a:t>
            </a:r>
            <a:r>
              <a:rPr lang="it-IT" sz="2000" b="1" spc="-5" dirty="0" err="1">
                <a:latin typeface="Calibri"/>
                <a:cs typeface="Calibri"/>
              </a:rPr>
              <a:t>Brown</a:t>
            </a:r>
            <a:endParaRPr sz="2000" dirty="0">
              <a:latin typeface="Calibri"/>
              <a:cs typeface="Calibri"/>
            </a:endParaRPr>
          </a:p>
        </p:txBody>
      </p:sp>
      <p:sp>
        <p:nvSpPr>
          <p:cNvPr id="22" name="object 8"/>
          <p:cNvSpPr txBox="1"/>
          <p:nvPr/>
        </p:nvSpPr>
        <p:spPr>
          <a:xfrm>
            <a:off x="4945714" y="5132430"/>
            <a:ext cx="2371343" cy="320601"/>
          </a:xfrm>
          <a:prstGeom prst="rect">
            <a:avLst/>
          </a:prstGeom>
        </p:spPr>
        <p:txBody>
          <a:bodyPr vert="horz" wrap="square" lIns="0" tIns="12700" rIns="0" bIns="0" rtlCol="0">
            <a:spAutoFit/>
          </a:bodyPr>
          <a:lstStyle/>
          <a:p>
            <a:pPr marL="12700" marR="5080" indent="63500">
              <a:spcBef>
                <a:spcPts val="100"/>
              </a:spcBef>
            </a:pPr>
            <a:r>
              <a:rPr lang="it-IT" sz="2000" b="1" spc="-5" dirty="0">
                <a:latin typeface="Calibri"/>
                <a:cs typeface="Calibri"/>
              </a:rPr>
              <a:t>RATING</a:t>
            </a:r>
            <a:endParaRPr sz="2000" dirty="0">
              <a:latin typeface="Calibri"/>
              <a:cs typeface="Calibri"/>
            </a:endParaRPr>
          </a:p>
        </p:txBody>
      </p:sp>
      <p:sp>
        <p:nvSpPr>
          <p:cNvPr id="24" name="object 8"/>
          <p:cNvSpPr txBox="1"/>
          <p:nvPr/>
        </p:nvSpPr>
        <p:spPr>
          <a:xfrm>
            <a:off x="1870300" y="801711"/>
            <a:ext cx="8442416" cy="628377"/>
          </a:xfrm>
          <a:prstGeom prst="rect">
            <a:avLst/>
          </a:prstGeom>
        </p:spPr>
        <p:txBody>
          <a:bodyPr vert="horz" wrap="square" lIns="0" tIns="12700" rIns="0" bIns="0" rtlCol="0">
            <a:spAutoFit/>
          </a:bodyPr>
          <a:lstStyle/>
          <a:p>
            <a:pPr marL="12700" marR="5080" indent="63500">
              <a:spcBef>
                <a:spcPts val="100"/>
              </a:spcBef>
            </a:pPr>
            <a:r>
              <a:rPr lang="it-IT" sz="2000" b="1" spc="-5" dirty="0">
                <a:solidFill>
                  <a:srgbClr val="FF0000"/>
                </a:solidFill>
                <a:latin typeface="Calibri"/>
                <a:cs typeface="Calibri"/>
              </a:rPr>
              <a:t>PREVISIONE: ALLERTA SPESSIMO TARDIVO E COMUNQUE NON LEGETTIMO IL REVISORE RISCHIA PERCHE’ LA CRISI C’E’ GIA’.</a:t>
            </a:r>
            <a:endParaRPr sz="2000" dirty="0">
              <a:solidFill>
                <a:srgbClr val="FF0000"/>
              </a:solidFill>
              <a:latin typeface="Calibri"/>
              <a:cs typeface="Calibri"/>
            </a:endParaRPr>
          </a:p>
        </p:txBody>
      </p:sp>
      <p:sp>
        <p:nvSpPr>
          <p:cNvPr id="25" name="object 8"/>
          <p:cNvSpPr txBox="1"/>
          <p:nvPr/>
        </p:nvSpPr>
        <p:spPr>
          <a:xfrm>
            <a:off x="4962144" y="5467550"/>
            <a:ext cx="2371343" cy="320601"/>
          </a:xfrm>
          <a:prstGeom prst="rect">
            <a:avLst/>
          </a:prstGeom>
        </p:spPr>
        <p:txBody>
          <a:bodyPr vert="horz" wrap="square" lIns="0" tIns="12700" rIns="0" bIns="0" rtlCol="0">
            <a:spAutoFit/>
          </a:bodyPr>
          <a:lstStyle/>
          <a:p>
            <a:pPr marL="12700" marR="5080" indent="63500">
              <a:spcBef>
                <a:spcPts val="100"/>
              </a:spcBef>
            </a:pPr>
            <a:r>
              <a:rPr lang="it-IT" sz="2000" b="1" spc="-5" dirty="0">
                <a:latin typeface="Calibri"/>
                <a:cs typeface="Calibri"/>
              </a:rPr>
              <a:t>Z SCORE</a:t>
            </a:r>
            <a:endParaRPr sz="2000" dirty="0">
              <a:latin typeface="Calibri"/>
              <a:cs typeface="Calibri"/>
            </a:endParaRPr>
          </a:p>
        </p:txBody>
      </p:sp>
      <p:sp>
        <p:nvSpPr>
          <p:cNvPr id="26" name="object 8"/>
          <p:cNvSpPr txBox="1"/>
          <p:nvPr/>
        </p:nvSpPr>
        <p:spPr>
          <a:xfrm>
            <a:off x="7391401" y="5043878"/>
            <a:ext cx="2371343" cy="320601"/>
          </a:xfrm>
          <a:prstGeom prst="rect">
            <a:avLst/>
          </a:prstGeom>
        </p:spPr>
        <p:txBody>
          <a:bodyPr vert="horz" wrap="square" lIns="0" tIns="12700" rIns="0" bIns="0" rtlCol="0">
            <a:spAutoFit/>
          </a:bodyPr>
          <a:lstStyle/>
          <a:p>
            <a:pPr marL="12700" marR="5080" indent="63500">
              <a:spcBef>
                <a:spcPts val="100"/>
              </a:spcBef>
            </a:pPr>
            <a:r>
              <a:rPr lang="it-IT" sz="2000" b="1" spc="-5" dirty="0">
                <a:latin typeface="Calibri"/>
                <a:cs typeface="Calibri"/>
              </a:rPr>
              <a:t>Iva non versta</a:t>
            </a:r>
            <a:endParaRPr sz="2000" dirty="0">
              <a:latin typeface="Calibri"/>
              <a:cs typeface="Calibri"/>
            </a:endParaRPr>
          </a:p>
        </p:txBody>
      </p:sp>
      <p:sp>
        <p:nvSpPr>
          <p:cNvPr id="27" name="object 8"/>
          <p:cNvSpPr txBox="1"/>
          <p:nvPr/>
        </p:nvSpPr>
        <p:spPr>
          <a:xfrm>
            <a:off x="7392757" y="5326477"/>
            <a:ext cx="2371343" cy="320601"/>
          </a:xfrm>
          <a:prstGeom prst="rect">
            <a:avLst/>
          </a:prstGeom>
        </p:spPr>
        <p:txBody>
          <a:bodyPr vert="horz" wrap="square" lIns="0" tIns="12700" rIns="0" bIns="0" rtlCol="0">
            <a:spAutoFit/>
          </a:bodyPr>
          <a:lstStyle/>
          <a:p>
            <a:pPr marL="12700" marR="5080" indent="63500">
              <a:spcBef>
                <a:spcPts val="100"/>
              </a:spcBef>
            </a:pPr>
            <a:r>
              <a:rPr lang="it-IT" sz="2000" b="1" spc="-5" dirty="0">
                <a:latin typeface="Calibri"/>
                <a:cs typeface="Calibri"/>
              </a:rPr>
              <a:t>Debiti V/Fornitori</a:t>
            </a:r>
            <a:endParaRPr sz="2000" dirty="0">
              <a:latin typeface="Calibri"/>
              <a:cs typeface="Calibri"/>
            </a:endParaRPr>
          </a:p>
        </p:txBody>
      </p:sp>
      <p:sp>
        <p:nvSpPr>
          <p:cNvPr id="28" name="object 8"/>
          <p:cNvSpPr txBox="1"/>
          <p:nvPr/>
        </p:nvSpPr>
        <p:spPr>
          <a:xfrm>
            <a:off x="7409186" y="5647078"/>
            <a:ext cx="2649214" cy="320601"/>
          </a:xfrm>
          <a:prstGeom prst="rect">
            <a:avLst/>
          </a:prstGeom>
        </p:spPr>
        <p:txBody>
          <a:bodyPr vert="horz" wrap="square" lIns="0" tIns="12700" rIns="0" bIns="0" rtlCol="0">
            <a:spAutoFit/>
          </a:bodyPr>
          <a:lstStyle/>
          <a:p>
            <a:pPr marL="12700" marR="5080" indent="63500">
              <a:spcBef>
                <a:spcPts val="100"/>
              </a:spcBef>
            </a:pPr>
            <a:r>
              <a:rPr lang="it-IT" sz="2000" b="1" spc="-5" dirty="0">
                <a:latin typeface="Calibri"/>
                <a:cs typeface="Calibri"/>
              </a:rPr>
              <a:t>Debiti Enti e Dipendenti</a:t>
            </a:r>
            <a:endParaRPr sz="2000" dirty="0">
              <a:latin typeface="Calibri"/>
              <a:cs typeface="Calibri"/>
            </a:endParaRPr>
          </a:p>
        </p:txBody>
      </p:sp>
    </p:spTree>
    <p:extLst>
      <p:ext uri="{BB962C8B-B14F-4D97-AF65-F5344CB8AC3E}">
        <p14:creationId xmlns:p14="http://schemas.microsoft.com/office/powerpoint/2010/main" val="395847900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78736" y="1917192"/>
            <a:ext cx="7732776" cy="1088136"/>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881186" y="1373203"/>
            <a:ext cx="8431530" cy="1367041"/>
          </a:xfrm>
          <a:prstGeom prst="rect">
            <a:avLst/>
          </a:prstGeom>
        </p:spPr>
        <p:txBody>
          <a:bodyPr vert="horz" wrap="square" lIns="0" tIns="12700" rIns="0" bIns="0" rtlCol="0">
            <a:spAutoFit/>
          </a:bodyPr>
          <a:lstStyle/>
          <a:p>
            <a:pPr algn="ctr">
              <a:spcBef>
                <a:spcPts val="100"/>
              </a:spcBef>
            </a:pPr>
            <a:r>
              <a:rPr sz="3200" b="1" spc="-5" dirty="0">
                <a:latin typeface="Calibri"/>
                <a:cs typeface="Calibri"/>
              </a:rPr>
              <a:t>GLI </a:t>
            </a:r>
            <a:r>
              <a:rPr sz="3200" b="1" dirty="0">
                <a:latin typeface="Calibri"/>
                <a:cs typeface="Calibri"/>
              </a:rPr>
              <a:t>EFFETTI </a:t>
            </a:r>
            <a:r>
              <a:rPr sz="3200" b="1" spc="-5" dirty="0">
                <a:latin typeface="Calibri"/>
                <a:cs typeface="Calibri"/>
              </a:rPr>
              <a:t>DELLA CRISI: </a:t>
            </a:r>
            <a:r>
              <a:rPr sz="3200" b="1" spc="-5" dirty="0">
                <a:latin typeface="Calibri"/>
                <a:cs typeface="Calibri"/>
              </a:rPr>
              <a:t>GLI </a:t>
            </a:r>
            <a:r>
              <a:rPr sz="3200" b="1" spc="-5" dirty="0">
                <a:latin typeface="Calibri"/>
                <a:cs typeface="Calibri"/>
              </a:rPr>
              <a:t>SQUILIBRI AZIENDALI</a:t>
            </a:r>
            <a:endParaRPr sz="3200" dirty="0">
              <a:latin typeface="Calibri"/>
              <a:cs typeface="Calibri"/>
            </a:endParaRPr>
          </a:p>
          <a:p>
            <a:pPr>
              <a:spcBef>
                <a:spcPts val="45"/>
              </a:spcBef>
            </a:pPr>
            <a:endParaRPr sz="3200" dirty="0">
              <a:latin typeface="Times New Roman"/>
              <a:cs typeface="Times New Roman"/>
            </a:endParaRPr>
          </a:p>
          <a:p>
            <a:pPr marL="59055" algn="ctr"/>
            <a:r>
              <a:rPr sz="2400" b="1" spc="-5" dirty="0">
                <a:latin typeface="Calibri"/>
                <a:cs typeface="Calibri"/>
              </a:rPr>
              <a:t>LE </a:t>
            </a:r>
            <a:r>
              <a:rPr sz="2400" b="1" spc="-25" dirty="0">
                <a:latin typeface="Calibri"/>
                <a:cs typeface="Calibri"/>
              </a:rPr>
              <a:t>PRINCIPALI </a:t>
            </a:r>
            <a:r>
              <a:rPr sz="2400" b="1" spc="-5" dirty="0">
                <a:latin typeface="Calibri"/>
                <a:cs typeface="Calibri"/>
              </a:rPr>
              <a:t>AREE DI</a:t>
            </a:r>
            <a:r>
              <a:rPr sz="2400" b="1" dirty="0">
                <a:latin typeface="Calibri"/>
                <a:cs typeface="Calibri"/>
              </a:rPr>
              <a:t> </a:t>
            </a:r>
            <a:r>
              <a:rPr sz="2400" b="1" spc="-5" dirty="0">
                <a:latin typeface="Calibri"/>
                <a:cs typeface="Calibri"/>
              </a:rPr>
              <a:t>SQUILIBRIO</a:t>
            </a:r>
            <a:endParaRPr sz="2400" dirty="0">
              <a:latin typeface="Calibri"/>
              <a:cs typeface="Calibri"/>
            </a:endParaRPr>
          </a:p>
        </p:txBody>
      </p:sp>
      <p:sp>
        <p:nvSpPr>
          <p:cNvPr id="4" name="object 4"/>
          <p:cNvSpPr/>
          <p:nvPr/>
        </p:nvSpPr>
        <p:spPr>
          <a:xfrm>
            <a:off x="3285744" y="3419855"/>
            <a:ext cx="722376" cy="26212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487597" y="3154679"/>
            <a:ext cx="503555" cy="431800"/>
          </a:xfrm>
          <a:custGeom>
            <a:avLst/>
            <a:gdLst/>
            <a:ahLst/>
            <a:cxnLst/>
            <a:rect l="l" t="t" r="r" b="b"/>
            <a:pathLst>
              <a:path w="503555" h="431800">
                <a:moveTo>
                  <a:pt x="503237" y="215900"/>
                </a:moveTo>
                <a:lnTo>
                  <a:pt x="0" y="215900"/>
                </a:lnTo>
                <a:lnTo>
                  <a:pt x="251618" y="431800"/>
                </a:lnTo>
                <a:lnTo>
                  <a:pt x="503237" y="215900"/>
                </a:lnTo>
                <a:close/>
              </a:path>
              <a:path w="503555" h="431800">
                <a:moveTo>
                  <a:pt x="377427" y="0"/>
                </a:moveTo>
                <a:lnTo>
                  <a:pt x="125808" y="0"/>
                </a:lnTo>
                <a:lnTo>
                  <a:pt x="125808" y="215900"/>
                </a:lnTo>
                <a:lnTo>
                  <a:pt x="377427" y="215900"/>
                </a:lnTo>
                <a:lnTo>
                  <a:pt x="377427" y="0"/>
                </a:lnTo>
                <a:close/>
              </a:path>
            </a:pathLst>
          </a:custGeom>
          <a:solidFill>
            <a:srgbClr val="CCCCCC"/>
          </a:solidFill>
        </p:spPr>
        <p:txBody>
          <a:bodyPr wrap="square" lIns="0" tIns="0" rIns="0" bIns="0" rtlCol="0"/>
          <a:lstStyle/>
          <a:p>
            <a:endParaRPr/>
          </a:p>
        </p:txBody>
      </p:sp>
      <p:sp>
        <p:nvSpPr>
          <p:cNvPr id="6" name="object 6"/>
          <p:cNvSpPr/>
          <p:nvPr/>
        </p:nvSpPr>
        <p:spPr>
          <a:xfrm>
            <a:off x="3487597" y="3154679"/>
            <a:ext cx="503555" cy="431800"/>
          </a:xfrm>
          <a:custGeom>
            <a:avLst/>
            <a:gdLst/>
            <a:ahLst/>
            <a:cxnLst/>
            <a:rect l="l" t="t" r="r" b="b"/>
            <a:pathLst>
              <a:path w="503555" h="431800">
                <a:moveTo>
                  <a:pt x="0" y="215900"/>
                </a:moveTo>
                <a:lnTo>
                  <a:pt x="125809" y="215900"/>
                </a:lnTo>
                <a:lnTo>
                  <a:pt x="125809" y="0"/>
                </a:lnTo>
                <a:lnTo>
                  <a:pt x="377428" y="0"/>
                </a:lnTo>
                <a:lnTo>
                  <a:pt x="377428" y="215900"/>
                </a:lnTo>
                <a:lnTo>
                  <a:pt x="503238" y="215900"/>
                </a:lnTo>
                <a:lnTo>
                  <a:pt x="251619" y="431800"/>
                </a:lnTo>
                <a:lnTo>
                  <a:pt x="0" y="215900"/>
                </a:lnTo>
                <a:close/>
              </a:path>
            </a:pathLst>
          </a:custGeom>
          <a:ln w="25400">
            <a:solidFill>
              <a:srgbClr val="000000"/>
            </a:solidFill>
          </a:ln>
        </p:spPr>
        <p:txBody>
          <a:bodyPr wrap="square" lIns="0" tIns="0" rIns="0" bIns="0" rtlCol="0"/>
          <a:lstStyle/>
          <a:p>
            <a:endParaRPr/>
          </a:p>
        </p:txBody>
      </p:sp>
      <p:sp>
        <p:nvSpPr>
          <p:cNvPr id="7" name="object 7"/>
          <p:cNvSpPr/>
          <p:nvPr/>
        </p:nvSpPr>
        <p:spPr>
          <a:xfrm>
            <a:off x="2078737" y="3852671"/>
            <a:ext cx="2883407" cy="1088136"/>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3010725" y="4030979"/>
            <a:ext cx="1383665" cy="635000"/>
          </a:xfrm>
          <a:prstGeom prst="rect">
            <a:avLst/>
          </a:prstGeom>
        </p:spPr>
        <p:txBody>
          <a:bodyPr vert="horz" wrap="square" lIns="0" tIns="12700" rIns="0" bIns="0" rtlCol="0">
            <a:spAutoFit/>
          </a:bodyPr>
          <a:lstStyle/>
          <a:p>
            <a:pPr marL="12700" marR="5080" indent="63500">
              <a:spcBef>
                <a:spcPts val="100"/>
              </a:spcBef>
            </a:pPr>
            <a:r>
              <a:rPr sz="2000" b="1" spc="-5" dirty="0">
                <a:latin typeface="Calibri"/>
                <a:cs typeface="Calibri"/>
              </a:rPr>
              <a:t>SQUILIBRIO  </a:t>
            </a:r>
            <a:r>
              <a:rPr sz="2000" b="1" spc="-30" dirty="0">
                <a:latin typeface="Calibri"/>
                <a:cs typeface="Calibri"/>
              </a:rPr>
              <a:t>E</a:t>
            </a:r>
            <a:r>
              <a:rPr sz="2000" b="1" spc="-10" dirty="0">
                <a:latin typeface="Calibri"/>
                <a:cs typeface="Calibri"/>
              </a:rPr>
              <a:t>C</a:t>
            </a:r>
            <a:r>
              <a:rPr sz="2000" b="1" spc="-5" dirty="0">
                <a:latin typeface="Calibri"/>
                <a:cs typeface="Calibri"/>
              </a:rPr>
              <a:t>ONO</a:t>
            </a:r>
            <a:r>
              <a:rPr sz="2000" b="1" dirty="0">
                <a:latin typeface="Calibri"/>
                <a:cs typeface="Calibri"/>
              </a:rPr>
              <a:t>MI</a:t>
            </a:r>
            <a:r>
              <a:rPr sz="2000" b="1" spc="-15" dirty="0">
                <a:latin typeface="Calibri"/>
                <a:cs typeface="Calibri"/>
              </a:rPr>
              <a:t>C</a:t>
            </a:r>
            <a:r>
              <a:rPr sz="2000" b="1" dirty="0">
                <a:latin typeface="Calibri"/>
                <a:cs typeface="Calibri"/>
              </a:rPr>
              <a:t>O</a:t>
            </a:r>
            <a:endParaRPr sz="2000" dirty="0">
              <a:latin typeface="Calibri"/>
              <a:cs typeface="Calibri"/>
            </a:endParaRPr>
          </a:p>
        </p:txBody>
      </p:sp>
      <p:sp>
        <p:nvSpPr>
          <p:cNvPr id="9" name="object 9"/>
          <p:cNvSpPr/>
          <p:nvPr/>
        </p:nvSpPr>
        <p:spPr>
          <a:xfrm>
            <a:off x="5608320" y="3413760"/>
            <a:ext cx="722376" cy="262127"/>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5812135" y="3149423"/>
            <a:ext cx="503555" cy="431800"/>
          </a:xfrm>
          <a:custGeom>
            <a:avLst/>
            <a:gdLst/>
            <a:ahLst/>
            <a:cxnLst/>
            <a:rect l="l" t="t" r="r" b="b"/>
            <a:pathLst>
              <a:path w="503554" h="431800">
                <a:moveTo>
                  <a:pt x="503237" y="215900"/>
                </a:moveTo>
                <a:lnTo>
                  <a:pt x="0" y="215900"/>
                </a:lnTo>
                <a:lnTo>
                  <a:pt x="251618" y="431800"/>
                </a:lnTo>
                <a:lnTo>
                  <a:pt x="503237" y="215900"/>
                </a:lnTo>
                <a:close/>
              </a:path>
              <a:path w="503554" h="431800">
                <a:moveTo>
                  <a:pt x="377427" y="0"/>
                </a:moveTo>
                <a:lnTo>
                  <a:pt x="125808" y="0"/>
                </a:lnTo>
                <a:lnTo>
                  <a:pt x="125808" y="215900"/>
                </a:lnTo>
                <a:lnTo>
                  <a:pt x="377427" y="215900"/>
                </a:lnTo>
                <a:lnTo>
                  <a:pt x="377427" y="0"/>
                </a:lnTo>
                <a:close/>
              </a:path>
            </a:pathLst>
          </a:custGeom>
          <a:solidFill>
            <a:srgbClr val="CCCCCC"/>
          </a:solidFill>
        </p:spPr>
        <p:txBody>
          <a:bodyPr wrap="square" lIns="0" tIns="0" rIns="0" bIns="0" rtlCol="0"/>
          <a:lstStyle/>
          <a:p>
            <a:endParaRPr/>
          </a:p>
        </p:txBody>
      </p:sp>
      <p:sp>
        <p:nvSpPr>
          <p:cNvPr id="11" name="object 11"/>
          <p:cNvSpPr/>
          <p:nvPr/>
        </p:nvSpPr>
        <p:spPr>
          <a:xfrm>
            <a:off x="5812135" y="3149423"/>
            <a:ext cx="503555" cy="431800"/>
          </a:xfrm>
          <a:custGeom>
            <a:avLst/>
            <a:gdLst/>
            <a:ahLst/>
            <a:cxnLst/>
            <a:rect l="l" t="t" r="r" b="b"/>
            <a:pathLst>
              <a:path w="503554" h="431800">
                <a:moveTo>
                  <a:pt x="0" y="215900"/>
                </a:moveTo>
                <a:lnTo>
                  <a:pt x="125809" y="215900"/>
                </a:lnTo>
                <a:lnTo>
                  <a:pt x="125809" y="0"/>
                </a:lnTo>
                <a:lnTo>
                  <a:pt x="377428" y="0"/>
                </a:lnTo>
                <a:lnTo>
                  <a:pt x="377428" y="215900"/>
                </a:lnTo>
                <a:lnTo>
                  <a:pt x="503238" y="215900"/>
                </a:lnTo>
                <a:lnTo>
                  <a:pt x="251619" y="431800"/>
                </a:lnTo>
                <a:lnTo>
                  <a:pt x="0" y="215900"/>
                </a:lnTo>
                <a:close/>
              </a:path>
            </a:pathLst>
          </a:custGeom>
          <a:ln w="25400">
            <a:solidFill>
              <a:srgbClr val="000000"/>
            </a:solidFill>
          </a:ln>
        </p:spPr>
        <p:txBody>
          <a:bodyPr wrap="square" lIns="0" tIns="0" rIns="0" bIns="0" rtlCol="0"/>
          <a:lstStyle/>
          <a:p>
            <a:endParaRPr/>
          </a:p>
        </p:txBody>
      </p:sp>
      <p:sp>
        <p:nvSpPr>
          <p:cNvPr id="12" name="object 12"/>
          <p:cNvSpPr/>
          <p:nvPr/>
        </p:nvSpPr>
        <p:spPr>
          <a:xfrm>
            <a:off x="4507992" y="3852671"/>
            <a:ext cx="2883408" cy="1088136"/>
          </a:xfrm>
          <a:prstGeom prst="rect">
            <a:avLst/>
          </a:prstGeom>
          <a:blipFill>
            <a:blip r:embed="rId4" cstate="print"/>
            <a:stretch>
              <a:fillRect/>
            </a:stretch>
          </a:blipFill>
        </p:spPr>
        <p:txBody>
          <a:bodyPr wrap="square" lIns="0" tIns="0" rIns="0" bIns="0" rtlCol="0"/>
          <a:lstStyle/>
          <a:p>
            <a:endParaRPr/>
          </a:p>
        </p:txBody>
      </p:sp>
      <p:sp>
        <p:nvSpPr>
          <p:cNvPr id="13" name="object 13"/>
          <p:cNvSpPr txBox="1"/>
          <p:nvPr/>
        </p:nvSpPr>
        <p:spPr>
          <a:xfrm>
            <a:off x="5419550" y="4030979"/>
            <a:ext cx="1423670" cy="635000"/>
          </a:xfrm>
          <a:prstGeom prst="rect">
            <a:avLst/>
          </a:prstGeom>
        </p:spPr>
        <p:txBody>
          <a:bodyPr vert="horz" wrap="square" lIns="0" tIns="12700" rIns="0" bIns="0" rtlCol="0">
            <a:spAutoFit/>
          </a:bodyPr>
          <a:lstStyle/>
          <a:p>
            <a:pPr marL="12700" marR="5080" indent="83185">
              <a:spcBef>
                <a:spcPts val="100"/>
              </a:spcBef>
            </a:pPr>
            <a:r>
              <a:rPr sz="2000" b="1" spc="-5" dirty="0">
                <a:latin typeface="Calibri"/>
                <a:cs typeface="Calibri"/>
              </a:rPr>
              <a:t>SQUILIBRIO  </a:t>
            </a:r>
            <a:r>
              <a:rPr sz="2000" b="1" spc="-10" dirty="0">
                <a:latin typeface="Calibri"/>
                <a:cs typeface="Calibri"/>
              </a:rPr>
              <a:t>F</a:t>
            </a:r>
            <a:r>
              <a:rPr sz="2000" b="1" dirty="0">
                <a:latin typeface="Calibri"/>
                <a:cs typeface="Calibri"/>
              </a:rPr>
              <a:t>I</a:t>
            </a:r>
            <a:r>
              <a:rPr sz="2000" b="1" spc="-5" dirty="0">
                <a:latin typeface="Calibri"/>
                <a:cs typeface="Calibri"/>
              </a:rPr>
              <a:t>N</a:t>
            </a:r>
            <a:r>
              <a:rPr sz="2000" b="1" dirty="0">
                <a:latin typeface="Calibri"/>
                <a:cs typeface="Calibri"/>
              </a:rPr>
              <a:t>A</a:t>
            </a:r>
            <a:r>
              <a:rPr sz="2000" b="1" spc="-5" dirty="0">
                <a:latin typeface="Calibri"/>
                <a:cs typeface="Calibri"/>
              </a:rPr>
              <a:t>NZ</a:t>
            </a:r>
            <a:r>
              <a:rPr sz="2000" b="1" spc="5" dirty="0">
                <a:latin typeface="Calibri"/>
                <a:cs typeface="Calibri"/>
              </a:rPr>
              <a:t>I</a:t>
            </a:r>
            <a:r>
              <a:rPr sz="2000" b="1" dirty="0">
                <a:latin typeface="Calibri"/>
                <a:cs typeface="Calibri"/>
              </a:rPr>
              <a:t>A</a:t>
            </a:r>
            <a:r>
              <a:rPr sz="2000" b="1" spc="-5" dirty="0">
                <a:latin typeface="Calibri"/>
                <a:cs typeface="Calibri"/>
              </a:rPr>
              <a:t>R</a:t>
            </a:r>
            <a:r>
              <a:rPr sz="2000" b="1" spc="5" dirty="0">
                <a:latin typeface="Calibri"/>
                <a:cs typeface="Calibri"/>
              </a:rPr>
              <a:t>I</a:t>
            </a:r>
            <a:r>
              <a:rPr sz="2000" b="1" dirty="0">
                <a:latin typeface="Calibri"/>
                <a:cs typeface="Calibri"/>
              </a:rPr>
              <a:t>O</a:t>
            </a:r>
            <a:endParaRPr sz="2000">
              <a:latin typeface="Calibri"/>
              <a:cs typeface="Calibri"/>
            </a:endParaRPr>
          </a:p>
        </p:txBody>
      </p:sp>
      <p:sp>
        <p:nvSpPr>
          <p:cNvPr id="14" name="object 14"/>
          <p:cNvSpPr/>
          <p:nvPr/>
        </p:nvSpPr>
        <p:spPr>
          <a:xfrm>
            <a:off x="8107680" y="3416809"/>
            <a:ext cx="725424" cy="262127"/>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8311844" y="3152928"/>
            <a:ext cx="503555" cy="431800"/>
          </a:xfrm>
          <a:custGeom>
            <a:avLst/>
            <a:gdLst/>
            <a:ahLst/>
            <a:cxnLst/>
            <a:rect l="l" t="t" r="r" b="b"/>
            <a:pathLst>
              <a:path w="503554" h="431800">
                <a:moveTo>
                  <a:pt x="503238" y="215900"/>
                </a:moveTo>
                <a:lnTo>
                  <a:pt x="0" y="215900"/>
                </a:lnTo>
                <a:lnTo>
                  <a:pt x="251620" y="431800"/>
                </a:lnTo>
                <a:lnTo>
                  <a:pt x="503238" y="215900"/>
                </a:lnTo>
                <a:close/>
              </a:path>
              <a:path w="503554" h="431800">
                <a:moveTo>
                  <a:pt x="377428" y="0"/>
                </a:moveTo>
                <a:lnTo>
                  <a:pt x="125810" y="0"/>
                </a:lnTo>
                <a:lnTo>
                  <a:pt x="125810" y="215900"/>
                </a:lnTo>
                <a:lnTo>
                  <a:pt x="377428" y="215900"/>
                </a:lnTo>
                <a:lnTo>
                  <a:pt x="377428" y="0"/>
                </a:lnTo>
                <a:close/>
              </a:path>
            </a:pathLst>
          </a:custGeom>
          <a:solidFill>
            <a:srgbClr val="CCCCCC"/>
          </a:solidFill>
        </p:spPr>
        <p:txBody>
          <a:bodyPr wrap="square" lIns="0" tIns="0" rIns="0" bIns="0" rtlCol="0"/>
          <a:lstStyle/>
          <a:p>
            <a:endParaRPr/>
          </a:p>
        </p:txBody>
      </p:sp>
      <p:sp>
        <p:nvSpPr>
          <p:cNvPr id="16" name="object 16"/>
          <p:cNvSpPr/>
          <p:nvPr/>
        </p:nvSpPr>
        <p:spPr>
          <a:xfrm>
            <a:off x="8311844" y="3152928"/>
            <a:ext cx="503555" cy="431800"/>
          </a:xfrm>
          <a:custGeom>
            <a:avLst/>
            <a:gdLst/>
            <a:ahLst/>
            <a:cxnLst/>
            <a:rect l="l" t="t" r="r" b="b"/>
            <a:pathLst>
              <a:path w="503554" h="431800">
                <a:moveTo>
                  <a:pt x="0" y="215900"/>
                </a:moveTo>
                <a:lnTo>
                  <a:pt x="125809" y="215900"/>
                </a:lnTo>
                <a:lnTo>
                  <a:pt x="125809" y="0"/>
                </a:lnTo>
                <a:lnTo>
                  <a:pt x="377428" y="0"/>
                </a:lnTo>
                <a:lnTo>
                  <a:pt x="377428" y="215900"/>
                </a:lnTo>
                <a:lnTo>
                  <a:pt x="503238" y="215900"/>
                </a:lnTo>
                <a:lnTo>
                  <a:pt x="251619" y="431800"/>
                </a:lnTo>
                <a:lnTo>
                  <a:pt x="0" y="215900"/>
                </a:lnTo>
                <a:close/>
              </a:path>
            </a:pathLst>
          </a:custGeom>
          <a:ln w="25400">
            <a:solidFill>
              <a:srgbClr val="000000"/>
            </a:solidFill>
          </a:ln>
        </p:spPr>
        <p:txBody>
          <a:bodyPr wrap="square" lIns="0" tIns="0" rIns="0" bIns="0" rtlCol="0"/>
          <a:lstStyle/>
          <a:p>
            <a:endParaRPr/>
          </a:p>
        </p:txBody>
      </p:sp>
      <p:sp>
        <p:nvSpPr>
          <p:cNvPr id="17" name="object 17"/>
          <p:cNvSpPr/>
          <p:nvPr/>
        </p:nvSpPr>
        <p:spPr>
          <a:xfrm>
            <a:off x="6940297" y="3852671"/>
            <a:ext cx="2883407" cy="1088136"/>
          </a:xfrm>
          <a:prstGeom prst="rect">
            <a:avLst/>
          </a:prstGeom>
          <a:blipFill>
            <a:blip r:embed="rId4" cstate="print"/>
            <a:stretch>
              <a:fillRect/>
            </a:stretch>
          </a:blipFill>
        </p:spPr>
        <p:txBody>
          <a:bodyPr wrap="square" lIns="0" tIns="0" rIns="0" bIns="0" rtlCol="0"/>
          <a:lstStyle/>
          <a:p>
            <a:endParaRPr/>
          </a:p>
        </p:txBody>
      </p:sp>
      <p:sp>
        <p:nvSpPr>
          <p:cNvPr id="18" name="object 18"/>
          <p:cNvSpPr txBox="1"/>
          <p:nvPr/>
        </p:nvSpPr>
        <p:spPr>
          <a:xfrm>
            <a:off x="7749363" y="4030979"/>
            <a:ext cx="1628775" cy="635000"/>
          </a:xfrm>
          <a:prstGeom prst="rect">
            <a:avLst/>
          </a:prstGeom>
        </p:spPr>
        <p:txBody>
          <a:bodyPr vert="horz" wrap="square" lIns="0" tIns="12700" rIns="0" bIns="0" rtlCol="0">
            <a:spAutoFit/>
          </a:bodyPr>
          <a:lstStyle/>
          <a:p>
            <a:pPr marL="12700" marR="5080" indent="186055">
              <a:spcBef>
                <a:spcPts val="100"/>
              </a:spcBef>
            </a:pPr>
            <a:r>
              <a:rPr sz="2000" b="1" spc="-5" dirty="0">
                <a:latin typeface="Calibri"/>
                <a:cs typeface="Calibri"/>
              </a:rPr>
              <a:t>SQUILIBRIO  </a:t>
            </a:r>
            <a:r>
              <a:rPr sz="2000" b="1" spc="-140" dirty="0">
                <a:latin typeface="Calibri"/>
                <a:cs typeface="Calibri"/>
              </a:rPr>
              <a:t>P</a:t>
            </a:r>
            <a:r>
              <a:rPr sz="2000" b="1" spc="-160" dirty="0">
                <a:latin typeface="Calibri"/>
                <a:cs typeface="Calibri"/>
              </a:rPr>
              <a:t>A</a:t>
            </a:r>
            <a:r>
              <a:rPr sz="2000" b="1" spc="-5" dirty="0">
                <a:latin typeface="Calibri"/>
                <a:cs typeface="Calibri"/>
              </a:rPr>
              <a:t>TR</a:t>
            </a:r>
            <a:r>
              <a:rPr sz="2000" b="1" dirty="0">
                <a:latin typeface="Calibri"/>
                <a:cs typeface="Calibri"/>
              </a:rPr>
              <a:t>IM</a:t>
            </a:r>
            <a:r>
              <a:rPr sz="2000" b="1" spc="-5" dirty="0">
                <a:latin typeface="Calibri"/>
                <a:cs typeface="Calibri"/>
              </a:rPr>
              <a:t>ON</a:t>
            </a:r>
            <a:r>
              <a:rPr sz="2000" b="1" dirty="0">
                <a:latin typeface="Calibri"/>
                <a:cs typeface="Calibri"/>
              </a:rPr>
              <a:t>IA</a:t>
            </a:r>
            <a:r>
              <a:rPr sz="2000" b="1" spc="5" dirty="0">
                <a:latin typeface="Calibri"/>
                <a:cs typeface="Calibri"/>
              </a:rPr>
              <a:t>L</a:t>
            </a:r>
            <a:r>
              <a:rPr sz="2000" b="1" dirty="0">
                <a:latin typeface="Calibri"/>
                <a:cs typeface="Calibri"/>
              </a:rPr>
              <a:t>E</a:t>
            </a:r>
            <a:endParaRPr sz="2000">
              <a:latin typeface="Calibri"/>
              <a:cs typeface="Calibri"/>
            </a:endParaRPr>
          </a:p>
        </p:txBody>
      </p:sp>
      <p:sp>
        <p:nvSpPr>
          <p:cNvPr id="19" name="object 19"/>
          <p:cNvSpPr txBox="1">
            <a:spLocks noGrp="1"/>
          </p:cNvSpPr>
          <p:nvPr>
            <p:ph type="title" idx="4294967295"/>
          </p:nvPr>
        </p:nvSpPr>
        <p:spPr>
          <a:xfrm>
            <a:off x="1524000" y="0"/>
            <a:ext cx="2971800" cy="751488"/>
          </a:xfrm>
          <a:prstGeom prst="rect">
            <a:avLst/>
          </a:prstGeom>
        </p:spPr>
        <p:txBody>
          <a:bodyPr vert="horz" wrap="square" lIns="0" tIns="12700" rIns="0" bIns="0" rtlCol="0" anchor="ctr">
            <a:spAutoFit/>
          </a:bodyPr>
          <a:lstStyle/>
          <a:p>
            <a:pPr marL="12700" algn="ctr">
              <a:lnSpc>
                <a:spcPct val="100000"/>
              </a:lnSpc>
              <a:spcBef>
                <a:spcPts val="100"/>
              </a:spcBef>
            </a:pPr>
            <a:r>
              <a:rPr sz="2400" spc="-5" dirty="0">
                <a:solidFill>
                  <a:srgbClr val="FFFF00"/>
                </a:solidFill>
              </a:rPr>
              <a:t>La </a:t>
            </a:r>
            <a:r>
              <a:rPr sz="2400" spc="-10" dirty="0">
                <a:solidFill>
                  <a:srgbClr val="FFFF00"/>
                </a:solidFill>
              </a:rPr>
              <a:t>valutazione </a:t>
            </a:r>
            <a:r>
              <a:rPr sz="2400" spc="-5" dirty="0">
                <a:solidFill>
                  <a:srgbClr val="FFFF00"/>
                </a:solidFill>
              </a:rPr>
              <a:t>della </a:t>
            </a:r>
            <a:r>
              <a:rPr sz="2400" spc="-20" dirty="0">
                <a:solidFill>
                  <a:srgbClr val="FFFF00"/>
                </a:solidFill>
              </a:rPr>
              <a:t>gravità </a:t>
            </a:r>
            <a:r>
              <a:rPr sz="2400" spc="-5" dirty="0">
                <a:solidFill>
                  <a:srgbClr val="FFFF00"/>
                </a:solidFill>
              </a:rPr>
              <a:t>della</a:t>
            </a:r>
            <a:r>
              <a:rPr sz="2400" dirty="0">
                <a:solidFill>
                  <a:srgbClr val="FFFF00"/>
                </a:solidFill>
              </a:rPr>
              <a:t> </a:t>
            </a:r>
            <a:r>
              <a:rPr sz="2400" spc="-5" dirty="0">
                <a:solidFill>
                  <a:srgbClr val="FFFF00"/>
                </a:solidFill>
              </a:rPr>
              <a:t>crisi</a:t>
            </a:r>
            <a:endParaRPr sz="2400" dirty="0">
              <a:solidFill>
                <a:srgbClr val="FFFF00"/>
              </a:solidFill>
            </a:endParaRPr>
          </a:p>
        </p:txBody>
      </p:sp>
      <p:sp>
        <p:nvSpPr>
          <p:cNvPr id="20" name="object 8"/>
          <p:cNvSpPr txBox="1"/>
          <p:nvPr/>
        </p:nvSpPr>
        <p:spPr>
          <a:xfrm>
            <a:off x="2590801" y="5132430"/>
            <a:ext cx="2371343" cy="320601"/>
          </a:xfrm>
          <a:prstGeom prst="rect">
            <a:avLst/>
          </a:prstGeom>
        </p:spPr>
        <p:txBody>
          <a:bodyPr vert="horz" wrap="square" lIns="0" tIns="12700" rIns="0" bIns="0" rtlCol="0">
            <a:spAutoFit/>
          </a:bodyPr>
          <a:lstStyle/>
          <a:p>
            <a:pPr marL="12700" marR="5080" indent="63500">
              <a:spcBef>
                <a:spcPts val="100"/>
              </a:spcBef>
            </a:pPr>
            <a:r>
              <a:rPr lang="it-IT" sz="2000" b="1" spc="-5" dirty="0">
                <a:latin typeface="Calibri"/>
                <a:cs typeface="Calibri"/>
              </a:rPr>
              <a:t>TO.CI in diminuzione</a:t>
            </a:r>
            <a:endParaRPr sz="2000" dirty="0">
              <a:latin typeface="Calibri"/>
              <a:cs typeface="Calibri"/>
            </a:endParaRPr>
          </a:p>
        </p:txBody>
      </p:sp>
      <p:sp>
        <p:nvSpPr>
          <p:cNvPr id="21" name="object 8"/>
          <p:cNvSpPr txBox="1"/>
          <p:nvPr/>
        </p:nvSpPr>
        <p:spPr>
          <a:xfrm>
            <a:off x="2590801" y="5562601"/>
            <a:ext cx="2371343" cy="320601"/>
          </a:xfrm>
          <a:prstGeom prst="rect">
            <a:avLst/>
          </a:prstGeom>
        </p:spPr>
        <p:txBody>
          <a:bodyPr vert="horz" wrap="square" lIns="0" tIns="12700" rIns="0" bIns="0" rtlCol="0">
            <a:spAutoFit/>
          </a:bodyPr>
          <a:lstStyle/>
          <a:p>
            <a:pPr marL="12700" marR="5080" indent="63500">
              <a:spcBef>
                <a:spcPts val="100"/>
              </a:spcBef>
            </a:pPr>
            <a:r>
              <a:rPr lang="it-IT" sz="2000" b="1" spc="-5" dirty="0">
                <a:latin typeface="Calibri"/>
                <a:cs typeface="Calibri"/>
              </a:rPr>
              <a:t>R.O.S. </a:t>
            </a:r>
            <a:r>
              <a:rPr lang="it-IT" sz="2000" b="1" spc="-5" dirty="0" err="1">
                <a:latin typeface="Calibri"/>
                <a:cs typeface="Calibri"/>
              </a:rPr>
              <a:t>essiguo</a:t>
            </a:r>
            <a:endParaRPr sz="2000" dirty="0">
              <a:latin typeface="Calibri"/>
              <a:cs typeface="Calibri"/>
            </a:endParaRPr>
          </a:p>
        </p:txBody>
      </p:sp>
      <p:sp>
        <p:nvSpPr>
          <p:cNvPr id="22" name="object 8"/>
          <p:cNvSpPr txBox="1"/>
          <p:nvPr/>
        </p:nvSpPr>
        <p:spPr>
          <a:xfrm>
            <a:off x="4945714" y="5132430"/>
            <a:ext cx="2371343" cy="320601"/>
          </a:xfrm>
          <a:prstGeom prst="rect">
            <a:avLst/>
          </a:prstGeom>
        </p:spPr>
        <p:txBody>
          <a:bodyPr vert="horz" wrap="square" lIns="0" tIns="12700" rIns="0" bIns="0" rtlCol="0">
            <a:spAutoFit/>
          </a:bodyPr>
          <a:lstStyle/>
          <a:p>
            <a:pPr marL="12700" marR="5080" indent="63500">
              <a:spcBef>
                <a:spcPts val="100"/>
              </a:spcBef>
            </a:pPr>
            <a:r>
              <a:rPr lang="it-IT" sz="2000" b="1" spc="-5" dirty="0">
                <a:latin typeface="Calibri"/>
                <a:cs typeface="Calibri"/>
              </a:rPr>
              <a:t>MA.S.A. Negativo</a:t>
            </a:r>
            <a:endParaRPr sz="2000" dirty="0">
              <a:latin typeface="Calibri"/>
              <a:cs typeface="Calibri"/>
            </a:endParaRPr>
          </a:p>
        </p:txBody>
      </p:sp>
      <p:sp>
        <p:nvSpPr>
          <p:cNvPr id="23" name="object 8"/>
          <p:cNvSpPr txBox="1"/>
          <p:nvPr/>
        </p:nvSpPr>
        <p:spPr>
          <a:xfrm>
            <a:off x="7452361" y="5114544"/>
            <a:ext cx="2371343" cy="320601"/>
          </a:xfrm>
          <a:prstGeom prst="rect">
            <a:avLst/>
          </a:prstGeom>
        </p:spPr>
        <p:txBody>
          <a:bodyPr vert="horz" wrap="square" lIns="0" tIns="12700" rIns="0" bIns="0" rtlCol="0">
            <a:spAutoFit/>
          </a:bodyPr>
          <a:lstStyle/>
          <a:p>
            <a:pPr marL="12700" marR="5080" indent="63500">
              <a:spcBef>
                <a:spcPts val="100"/>
              </a:spcBef>
            </a:pPr>
            <a:r>
              <a:rPr lang="it-IT" sz="2000" b="1" spc="-5" dirty="0">
                <a:latin typeface="Calibri"/>
                <a:cs typeface="Calibri"/>
              </a:rPr>
              <a:t>Deficit patrimoniale</a:t>
            </a:r>
            <a:endParaRPr sz="2000" dirty="0">
              <a:latin typeface="Calibri"/>
              <a:cs typeface="Calibri"/>
            </a:endParaRPr>
          </a:p>
        </p:txBody>
      </p:sp>
    </p:spTree>
    <p:extLst>
      <p:ext uri="{BB962C8B-B14F-4D97-AF65-F5344CB8AC3E}">
        <p14:creationId xmlns:p14="http://schemas.microsoft.com/office/powerpoint/2010/main" val="297565003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93318" y="1242059"/>
            <a:ext cx="4806950" cy="513080"/>
          </a:xfrm>
          <a:prstGeom prst="rect">
            <a:avLst/>
          </a:prstGeom>
        </p:spPr>
        <p:txBody>
          <a:bodyPr vert="horz" wrap="square" lIns="0" tIns="12700" rIns="0" bIns="0" rtlCol="0">
            <a:spAutoFit/>
          </a:bodyPr>
          <a:lstStyle/>
          <a:p>
            <a:pPr marL="12700">
              <a:spcBef>
                <a:spcPts val="100"/>
              </a:spcBef>
            </a:pPr>
            <a:r>
              <a:rPr sz="3200" b="1" spc="-5" dirty="0">
                <a:latin typeface="Calibri"/>
                <a:cs typeface="Calibri"/>
              </a:rPr>
              <a:t>LO SQUILIBRIO</a:t>
            </a:r>
            <a:r>
              <a:rPr sz="3200" b="1" spc="-20" dirty="0">
                <a:latin typeface="Calibri"/>
                <a:cs typeface="Calibri"/>
              </a:rPr>
              <a:t> </a:t>
            </a:r>
            <a:r>
              <a:rPr sz="3200" b="1" spc="-5" dirty="0">
                <a:latin typeface="Calibri"/>
                <a:cs typeface="Calibri"/>
              </a:rPr>
              <a:t>ECONOMICO</a:t>
            </a:r>
            <a:endParaRPr sz="3200">
              <a:latin typeface="Calibri"/>
              <a:cs typeface="Calibri"/>
            </a:endParaRPr>
          </a:p>
        </p:txBody>
      </p:sp>
      <p:sp>
        <p:nvSpPr>
          <p:cNvPr id="3" name="object 3"/>
          <p:cNvSpPr/>
          <p:nvPr/>
        </p:nvSpPr>
        <p:spPr>
          <a:xfrm>
            <a:off x="1767841" y="2423160"/>
            <a:ext cx="774191" cy="600456"/>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2175720" y="2523235"/>
            <a:ext cx="141605" cy="299720"/>
          </a:xfrm>
          <a:prstGeom prst="rect">
            <a:avLst/>
          </a:prstGeom>
        </p:spPr>
        <p:txBody>
          <a:bodyPr vert="horz" wrap="square" lIns="0" tIns="12700" rIns="0" bIns="0" rtlCol="0">
            <a:spAutoFit/>
          </a:bodyPr>
          <a:lstStyle/>
          <a:p>
            <a:pPr marL="12700">
              <a:spcBef>
                <a:spcPts val="100"/>
              </a:spcBef>
            </a:pPr>
            <a:r>
              <a:rPr b="1" dirty="0">
                <a:latin typeface="Calibri"/>
                <a:cs typeface="Calibri"/>
              </a:rPr>
              <a:t>1</a:t>
            </a:r>
            <a:endParaRPr>
              <a:latin typeface="Calibri"/>
              <a:cs typeface="Calibri"/>
            </a:endParaRPr>
          </a:p>
        </p:txBody>
      </p:sp>
      <p:sp>
        <p:nvSpPr>
          <p:cNvPr id="5" name="object 5"/>
          <p:cNvSpPr/>
          <p:nvPr/>
        </p:nvSpPr>
        <p:spPr>
          <a:xfrm>
            <a:off x="2401824" y="2410968"/>
            <a:ext cx="7738872" cy="716279"/>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3036982" y="2419097"/>
            <a:ext cx="6694170" cy="568325"/>
          </a:xfrm>
          <a:prstGeom prst="rect">
            <a:avLst/>
          </a:prstGeom>
        </p:spPr>
        <p:txBody>
          <a:bodyPr vert="horz" wrap="square" lIns="0" tIns="51435" rIns="0" bIns="0" rtlCol="0">
            <a:spAutoFit/>
          </a:bodyPr>
          <a:lstStyle/>
          <a:p>
            <a:pPr marL="588645" marR="5080" indent="-576580">
              <a:lnSpc>
                <a:spcPts val="1989"/>
              </a:lnSpc>
              <a:spcBef>
                <a:spcPts val="405"/>
              </a:spcBef>
            </a:pPr>
            <a:r>
              <a:rPr sz="1900" b="1" spc="-35" dirty="0">
                <a:latin typeface="Calibri"/>
                <a:cs typeface="Calibri"/>
              </a:rPr>
              <a:t>INCAPACITÀ </a:t>
            </a:r>
            <a:r>
              <a:rPr sz="1900" b="1" spc="-40" dirty="0">
                <a:latin typeface="Calibri"/>
                <a:cs typeface="Calibri"/>
              </a:rPr>
              <a:t>DELL’AZIENDA </a:t>
            </a:r>
            <a:r>
              <a:rPr sz="1900" b="1" dirty="0">
                <a:latin typeface="Calibri"/>
                <a:cs typeface="Calibri"/>
              </a:rPr>
              <a:t>A </a:t>
            </a:r>
            <a:r>
              <a:rPr sz="1900" b="1" spc="-30" dirty="0">
                <a:latin typeface="Calibri"/>
                <a:cs typeface="Calibri"/>
              </a:rPr>
              <a:t>“STARE </a:t>
            </a:r>
            <a:r>
              <a:rPr sz="1900" b="1" spc="-5" dirty="0">
                <a:latin typeface="Calibri"/>
                <a:cs typeface="Calibri"/>
              </a:rPr>
              <a:t>SUL </a:t>
            </a:r>
            <a:r>
              <a:rPr sz="1900" b="1" spc="-30" dirty="0">
                <a:latin typeface="Calibri"/>
                <a:cs typeface="Calibri"/>
              </a:rPr>
              <a:t>MERCATO” </a:t>
            </a:r>
            <a:r>
              <a:rPr sz="1900" b="1" dirty="0">
                <a:latin typeface="Calibri"/>
                <a:cs typeface="Calibri"/>
              </a:rPr>
              <a:t>A </a:t>
            </a:r>
            <a:r>
              <a:rPr sz="1900" b="1" spc="-5" dirty="0">
                <a:latin typeface="Calibri"/>
                <a:cs typeface="Calibri"/>
              </a:rPr>
              <a:t>CONDIZIONI  </a:t>
            </a:r>
            <a:r>
              <a:rPr sz="1900" b="1" spc="-10" dirty="0">
                <a:latin typeface="Calibri"/>
                <a:cs typeface="Calibri"/>
              </a:rPr>
              <a:t>ECONOMICHE </a:t>
            </a:r>
            <a:r>
              <a:rPr sz="1900" b="1" spc="-15" dirty="0">
                <a:latin typeface="Calibri"/>
                <a:cs typeface="Calibri"/>
              </a:rPr>
              <a:t>SODDISFACENTI </a:t>
            </a:r>
            <a:r>
              <a:rPr sz="1900" b="1" spc="-10" dirty="0">
                <a:latin typeface="Calibri"/>
                <a:cs typeface="Calibri"/>
              </a:rPr>
              <a:t>(EBITDA</a:t>
            </a:r>
            <a:r>
              <a:rPr sz="1900" b="1" spc="10" dirty="0">
                <a:latin typeface="Calibri"/>
                <a:cs typeface="Calibri"/>
              </a:rPr>
              <a:t> </a:t>
            </a:r>
            <a:r>
              <a:rPr sz="1900" b="1" spc="-5" dirty="0">
                <a:latin typeface="Calibri"/>
                <a:cs typeface="Calibri"/>
              </a:rPr>
              <a:t>INSUFFICIENTE)</a:t>
            </a:r>
            <a:endParaRPr sz="1900">
              <a:latin typeface="Calibri"/>
              <a:cs typeface="Calibri"/>
            </a:endParaRPr>
          </a:p>
        </p:txBody>
      </p:sp>
      <p:sp>
        <p:nvSpPr>
          <p:cNvPr id="7" name="object 7"/>
          <p:cNvSpPr/>
          <p:nvPr/>
        </p:nvSpPr>
        <p:spPr>
          <a:xfrm>
            <a:off x="1761743" y="3389376"/>
            <a:ext cx="774192" cy="600456"/>
          </a:xfrm>
          <a:prstGeom prst="rect">
            <a:avLst/>
          </a:prstGeom>
          <a:blipFill>
            <a:blip r:embed="rId2" cstate="print"/>
            <a:stretch>
              <a:fillRect/>
            </a:stretch>
          </a:blipFill>
        </p:spPr>
        <p:txBody>
          <a:bodyPr wrap="square" lIns="0" tIns="0" rIns="0" bIns="0" rtlCol="0"/>
          <a:lstStyle/>
          <a:p>
            <a:endParaRPr/>
          </a:p>
        </p:txBody>
      </p:sp>
      <p:sp>
        <p:nvSpPr>
          <p:cNvPr id="8" name="object 8"/>
          <p:cNvSpPr txBox="1"/>
          <p:nvPr/>
        </p:nvSpPr>
        <p:spPr>
          <a:xfrm>
            <a:off x="2170465" y="3489452"/>
            <a:ext cx="141605" cy="299720"/>
          </a:xfrm>
          <a:prstGeom prst="rect">
            <a:avLst/>
          </a:prstGeom>
        </p:spPr>
        <p:txBody>
          <a:bodyPr vert="horz" wrap="square" lIns="0" tIns="12700" rIns="0" bIns="0" rtlCol="0">
            <a:spAutoFit/>
          </a:bodyPr>
          <a:lstStyle/>
          <a:p>
            <a:pPr marL="12700">
              <a:spcBef>
                <a:spcPts val="100"/>
              </a:spcBef>
            </a:pPr>
            <a:r>
              <a:rPr b="1" dirty="0">
                <a:latin typeface="Calibri"/>
                <a:cs typeface="Calibri"/>
              </a:rPr>
              <a:t>2</a:t>
            </a:r>
            <a:endParaRPr>
              <a:latin typeface="Calibri"/>
              <a:cs typeface="Calibri"/>
            </a:endParaRPr>
          </a:p>
        </p:txBody>
      </p:sp>
      <p:sp>
        <p:nvSpPr>
          <p:cNvPr id="9" name="object 9"/>
          <p:cNvSpPr/>
          <p:nvPr/>
        </p:nvSpPr>
        <p:spPr>
          <a:xfrm>
            <a:off x="2395727" y="3377185"/>
            <a:ext cx="7738872" cy="716279"/>
          </a:xfrm>
          <a:prstGeom prst="rect">
            <a:avLst/>
          </a:prstGeom>
          <a:blipFill>
            <a:blip r:embed="rId3" cstate="print"/>
            <a:stretch>
              <a:fillRect/>
            </a:stretch>
          </a:blipFill>
        </p:spPr>
        <p:txBody>
          <a:bodyPr wrap="square" lIns="0" tIns="0" rIns="0" bIns="0" rtlCol="0"/>
          <a:lstStyle/>
          <a:p>
            <a:endParaRPr/>
          </a:p>
        </p:txBody>
      </p:sp>
      <p:sp>
        <p:nvSpPr>
          <p:cNvPr id="10" name="object 10"/>
          <p:cNvSpPr txBox="1"/>
          <p:nvPr/>
        </p:nvSpPr>
        <p:spPr>
          <a:xfrm>
            <a:off x="2858024" y="3385311"/>
            <a:ext cx="7044055" cy="571500"/>
          </a:xfrm>
          <a:prstGeom prst="rect">
            <a:avLst/>
          </a:prstGeom>
        </p:spPr>
        <p:txBody>
          <a:bodyPr vert="horz" wrap="square" lIns="0" tIns="48260" rIns="0" bIns="0" rtlCol="0">
            <a:spAutoFit/>
          </a:bodyPr>
          <a:lstStyle/>
          <a:p>
            <a:pPr marL="1791970" marR="5080" indent="-1779270">
              <a:lnSpc>
                <a:spcPts val="2020"/>
              </a:lnSpc>
              <a:spcBef>
                <a:spcPts val="380"/>
              </a:spcBef>
            </a:pPr>
            <a:r>
              <a:rPr sz="1900" b="1" spc="-20" dirty="0">
                <a:latin typeface="Calibri"/>
                <a:cs typeface="Calibri"/>
              </a:rPr>
              <a:t>ECCESSIVA ONEROSITÀ </a:t>
            </a:r>
            <a:r>
              <a:rPr sz="1900" b="1" spc="-10" dirty="0">
                <a:latin typeface="Calibri"/>
                <a:cs typeface="Calibri"/>
              </a:rPr>
              <a:t>DEGLI </a:t>
            </a:r>
            <a:r>
              <a:rPr sz="1900" b="1" spc="-20" dirty="0">
                <a:latin typeface="Calibri"/>
                <a:cs typeface="Calibri"/>
              </a:rPr>
              <a:t>AMMORTAMENTI </a:t>
            </a:r>
            <a:r>
              <a:rPr sz="1900" b="1" spc="-5" dirty="0">
                <a:latin typeface="Calibri"/>
                <a:cs typeface="Calibri"/>
              </a:rPr>
              <a:t>RISPETTO AI MARGINI  </a:t>
            </a:r>
            <a:r>
              <a:rPr sz="1900" b="1" dirty="0">
                <a:latin typeface="Calibri"/>
                <a:cs typeface="Calibri"/>
              </a:rPr>
              <a:t>DI </a:t>
            </a:r>
            <a:r>
              <a:rPr sz="1900" b="1" spc="-10" dirty="0">
                <a:latin typeface="Calibri"/>
                <a:cs typeface="Calibri"/>
              </a:rPr>
              <a:t>GESTIONE </a:t>
            </a:r>
            <a:r>
              <a:rPr sz="1900" b="1" spc="-5" dirty="0">
                <a:latin typeface="Calibri"/>
                <a:cs typeface="Calibri"/>
              </a:rPr>
              <a:t>(EBIT</a:t>
            </a:r>
            <a:r>
              <a:rPr sz="1900" b="1" spc="-20" dirty="0">
                <a:latin typeface="Calibri"/>
                <a:cs typeface="Calibri"/>
              </a:rPr>
              <a:t> </a:t>
            </a:r>
            <a:r>
              <a:rPr sz="1900" b="1" spc="-5" dirty="0">
                <a:latin typeface="Calibri"/>
                <a:cs typeface="Calibri"/>
              </a:rPr>
              <a:t>INSUFFICIENTE)</a:t>
            </a:r>
            <a:endParaRPr sz="1900">
              <a:latin typeface="Calibri"/>
              <a:cs typeface="Calibri"/>
            </a:endParaRPr>
          </a:p>
        </p:txBody>
      </p:sp>
      <p:sp>
        <p:nvSpPr>
          <p:cNvPr id="11" name="object 11"/>
          <p:cNvSpPr/>
          <p:nvPr/>
        </p:nvSpPr>
        <p:spPr>
          <a:xfrm>
            <a:off x="1780031" y="4422647"/>
            <a:ext cx="774192" cy="600456"/>
          </a:xfrm>
          <a:prstGeom prst="rect">
            <a:avLst/>
          </a:prstGeom>
          <a:blipFill>
            <a:blip r:embed="rId2" cstate="print"/>
            <a:stretch>
              <a:fillRect/>
            </a:stretch>
          </a:blipFill>
        </p:spPr>
        <p:txBody>
          <a:bodyPr wrap="square" lIns="0" tIns="0" rIns="0" bIns="0" rtlCol="0"/>
          <a:lstStyle/>
          <a:p>
            <a:endParaRPr/>
          </a:p>
        </p:txBody>
      </p:sp>
      <p:sp>
        <p:nvSpPr>
          <p:cNvPr id="12" name="object 12"/>
          <p:cNvSpPr txBox="1"/>
          <p:nvPr/>
        </p:nvSpPr>
        <p:spPr>
          <a:xfrm>
            <a:off x="2187982" y="4522723"/>
            <a:ext cx="141605" cy="299720"/>
          </a:xfrm>
          <a:prstGeom prst="rect">
            <a:avLst/>
          </a:prstGeom>
        </p:spPr>
        <p:txBody>
          <a:bodyPr vert="horz" wrap="square" lIns="0" tIns="12700" rIns="0" bIns="0" rtlCol="0">
            <a:spAutoFit/>
          </a:bodyPr>
          <a:lstStyle/>
          <a:p>
            <a:pPr marL="12700">
              <a:spcBef>
                <a:spcPts val="100"/>
              </a:spcBef>
            </a:pPr>
            <a:r>
              <a:rPr b="1" dirty="0">
                <a:latin typeface="Calibri"/>
                <a:cs typeface="Calibri"/>
              </a:rPr>
              <a:t>3</a:t>
            </a:r>
            <a:endParaRPr>
              <a:latin typeface="Calibri"/>
              <a:cs typeface="Calibri"/>
            </a:endParaRPr>
          </a:p>
        </p:txBody>
      </p:sp>
      <p:sp>
        <p:nvSpPr>
          <p:cNvPr id="13" name="object 13"/>
          <p:cNvSpPr/>
          <p:nvPr/>
        </p:nvSpPr>
        <p:spPr>
          <a:xfrm>
            <a:off x="2414016" y="4410455"/>
            <a:ext cx="7738872" cy="716280"/>
          </a:xfrm>
          <a:prstGeom prst="rect">
            <a:avLst/>
          </a:prstGeom>
          <a:blipFill>
            <a:blip r:embed="rId3" cstate="print"/>
            <a:stretch>
              <a:fillRect/>
            </a:stretch>
          </a:blipFill>
        </p:spPr>
        <p:txBody>
          <a:bodyPr wrap="square" lIns="0" tIns="0" rIns="0" bIns="0" rtlCol="0"/>
          <a:lstStyle/>
          <a:p>
            <a:endParaRPr/>
          </a:p>
        </p:txBody>
      </p:sp>
      <p:sp>
        <p:nvSpPr>
          <p:cNvPr id="14" name="object 14"/>
          <p:cNvSpPr txBox="1"/>
          <p:nvPr/>
        </p:nvSpPr>
        <p:spPr>
          <a:xfrm>
            <a:off x="3157481" y="4418584"/>
            <a:ext cx="6481445" cy="571500"/>
          </a:xfrm>
          <a:prstGeom prst="rect">
            <a:avLst/>
          </a:prstGeom>
        </p:spPr>
        <p:txBody>
          <a:bodyPr vert="horz" wrap="square" lIns="0" tIns="48260" rIns="0" bIns="0" rtlCol="0">
            <a:spAutoFit/>
          </a:bodyPr>
          <a:lstStyle/>
          <a:p>
            <a:pPr marL="1972310" marR="5080" indent="-1960245">
              <a:lnSpc>
                <a:spcPts val="2020"/>
              </a:lnSpc>
              <a:spcBef>
                <a:spcPts val="380"/>
              </a:spcBef>
            </a:pPr>
            <a:r>
              <a:rPr sz="1900" b="1" spc="-20" dirty="0">
                <a:latin typeface="Calibri"/>
                <a:cs typeface="Calibri"/>
              </a:rPr>
              <a:t>ECCESSIVA ONEROSITÀ </a:t>
            </a:r>
            <a:r>
              <a:rPr sz="1900" b="1" spc="-10" dirty="0">
                <a:latin typeface="Calibri"/>
                <a:cs typeface="Calibri"/>
              </a:rPr>
              <a:t>DEGLI </a:t>
            </a:r>
            <a:r>
              <a:rPr sz="1900" b="1" spc="-5" dirty="0">
                <a:latin typeface="Calibri"/>
                <a:cs typeface="Calibri"/>
              </a:rPr>
              <a:t>ONERI FINANZIARI </a:t>
            </a:r>
            <a:r>
              <a:rPr sz="1900" b="1" spc="-10" dirty="0">
                <a:latin typeface="Calibri"/>
                <a:cs typeface="Calibri"/>
              </a:rPr>
              <a:t>(REDDITO </a:t>
            </a:r>
            <a:r>
              <a:rPr sz="1900" b="1" spc="-5" dirty="0">
                <a:latin typeface="Calibri"/>
                <a:cs typeface="Calibri"/>
              </a:rPr>
              <a:t>ANTE  IMPOSTE</a:t>
            </a:r>
            <a:r>
              <a:rPr sz="1900" b="1" spc="-15" dirty="0">
                <a:latin typeface="Calibri"/>
                <a:cs typeface="Calibri"/>
              </a:rPr>
              <a:t> </a:t>
            </a:r>
            <a:r>
              <a:rPr sz="1900" b="1" spc="-5" dirty="0">
                <a:latin typeface="Calibri"/>
                <a:cs typeface="Calibri"/>
              </a:rPr>
              <a:t>INSUFFICIENTE)</a:t>
            </a:r>
            <a:endParaRPr sz="1900">
              <a:latin typeface="Calibri"/>
              <a:cs typeface="Calibri"/>
            </a:endParaRPr>
          </a:p>
        </p:txBody>
      </p:sp>
      <p:sp>
        <p:nvSpPr>
          <p:cNvPr id="15" name="object 15"/>
          <p:cNvSpPr txBox="1">
            <a:spLocks noGrp="1"/>
          </p:cNvSpPr>
          <p:nvPr>
            <p:ph type="title" idx="4294967295"/>
          </p:nvPr>
        </p:nvSpPr>
        <p:spPr>
          <a:xfrm>
            <a:off x="1524000" y="0"/>
            <a:ext cx="3657600" cy="751488"/>
          </a:xfrm>
          <a:prstGeom prst="rect">
            <a:avLst/>
          </a:prstGeom>
        </p:spPr>
        <p:txBody>
          <a:bodyPr vert="horz" wrap="square" lIns="0" tIns="12700" rIns="0" bIns="0" rtlCol="0" anchor="ctr">
            <a:spAutoFit/>
          </a:bodyPr>
          <a:lstStyle/>
          <a:p>
            <a:pPr marL="12700" algn="ctr">
              <a:lnSpc>
                <a:spcPct val="100000"/>
              </a:lnSpc>
              <a:spcBef>
                <a:spcPts val="100"/>
              </a:spcBef>
            </a:pPr>
            <a:r>
              <a:rPr sz="2400" spc="-5" dirty="0">
                <a:solidFill>
                  <a:srgbClr val="FFFF00"/>
                </a:solidFill>
              </a:rPr>
              <a:t>La </a:t>
            </a:r>
            <a:r>
              <a:rPr sz="2400" spc="-10" dirty="0">
                <a:solidFill>
                  <a:srgbClr val="FFFF00"/>
                </a:solidFill>
              </a:rPr>
              <a:t>valutazione </a:t>
            </a:r>
            <a:r>
              <a:rPr sz="2400" spc="-5" dirty="0">
                <a:solidFill>
                  <a:srgbClr val="FFFF00"/>
                </a:solidFill>
              </a:rPr>
              <a:t>della </a:t>
            </a:r>
            <a:r>
              <a:rPr sz="2400" spc="-20" dirty="0">
                <a:solidFill>
                  <a:srgbClr val="FFFF00"/>
                </a:solidFill>
              </a:rPr>
              <a:t>gravità </a:t>
            </a:r>
            <a:r>
              <a:rPr sz="2400" spc="-5" dirty="0">
                <a:solidFill>
                  <a:srgbClr val="FFFF00"/>
                </a:solidFill>
              </a:rPr>
              <a:t>della</a:t>
            </a:r>
            <a:r>
              <a:rPr sz="2400" dirty="0">
                <a:solidFill>
                  <a:srgbClr val="FFFF00"/>
                </a:solidFill>
              </a:rPr>
              <a:t> </a:t>
            </a:r>
            <a:r>
              <a:rPr sz="2400" spc="-5" dirty="0">
                <a:solidFill>
                  <a:srgbClr val="FFFF00"/>
                </a:solidFill>
              </a:rPr>
              <a:t>crisi</a:t>
            </a:r>
            <a:endParaRPr sz="2400" dirty="0">
              <a:solidFill>
                <a:srgbClr val="FFFF00"/>
              </a:solidFill>
            </a:endParaRPr>
          </a:p>
        </p:txBody>
      </p:sp>
    </p:spTree>
    <p:extLst>
      <p:ext uri="{BB962C8B-B14F-4D97-AF65-F5344CB8AC3E}">
        <p14:creationId xmlns:p14="http://schemas.microsoft.com/office/powerpoint/2010/main" val="143817010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27631" y="1978151"/>
            <a:ext cx="807720" cy="600456"/>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47955" y="2059432"/>
            <a:ext cx="147955" cy="314960"/>
          </a:xfrm>
          <a:prstGeom prst="rect">
            <a:avLst/>
          </a:prstGeom>
        </p:spPr>
        <p:txBody>
          <a:bodyPr vert="horz" wrap="square" lIns="0" tIns="12700" rIns="0" bIns="0" rtlCol="0">
            <a:spAutoFit/>
          </a:bodyPr>
          <a:lstStyle/>
          <a:p>
            <a:pPr marL="12700">
              <a:spcBef>
                <a:spcPts val="100"/>
              </a:spcBef>
            </a:pPr>
            <a:r>
              <a:rPr sz="1900" b="1" dirty="0">
                <a:latin typeface="Calibri"/>
                <a:cs typeface="Calibri"/>
              </a:rPr>
              <a:t>1</a:t>
            </a:r>
            <a:endParaRPr sz="1900">
              <a:latin typeface="Calibri"/>
              <a:cs typeface="Calibri"/>
            </a:endParaRPr>
          </a:p>
        </p:txBody>
      </p:sp>
      <p:sp>
        <p:nvSpPr>
          <p:cNvPr id="4" name="object 4"/>
          <p:cNvSpPr/>
          <p:nvPr/>
        </p:nvSpPr>
        <p:spPr>
          <a:xfrm>
            <a:off x="2301240" y="1965961"/>
            <a:ext cx="8156448" cy="716279"/>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2735857" y="1242059"/>
            <a:ext cx="7516495" cy="1326004"/>
          </a:xfrm>
          <a:prstGeom prst="rect">
            <a:avLst/>
          </a:prstGeom>
        </p:spPr>
        <p:txBody>
          <a:bodyPr vert="horz" wrap="square" lIns="0" tIns="12700" rIns="0" bIns="0" rtlCol="0">
            <a:spAutoFit/>
          </a:bodyPr>
          <a:lstStyle/>
          <a:p>
            <a:pPr marR="786130" algn="ctr">
              <a:spcBef>
                <a:spcPts val="100"/>
              </a:spcBef>
            </a:pPr>
            <a:r>
              <a:rPr sz="3200" b="1" spc="-5" dirty="0">
                <a:latin typeface="Calibri"/>
                <a:cs typeface="Calibri"/>
              </a:rPr>
              <a:t>LO SQUILIBRIO FINANZIARIO</a:t>
            </a:r>
            <a:endParaRPr sz="3200">
              <a:latin typeface="Calibri"/>
              <a:cs typeface="Calibri"/>
            </a:endParaRPr>
          </a:p>
          <a:p>
            <a:pPr marL="1139825" marR="5080" indent="-1127760">
              <a:lnSpc>
                <a:spcPts val="2090"/>
              </a:lnSpc>
              <a:spcBef>
                <a:spcPts val="2150"/>
              </a:spcBef>
            </a:pPr>
            <a:r>
              <a:rPr b="1" spc="-5" dirty="0">
                <a:latin typeface="Calibri"/>
                <a:cs typeface="Calibri"/>
              </a:rPr>
              <a:t>IL </a:t>
            </a:r>
            <a:r>
              <a:rPr b="1" spc="-10" dirty="0">
                <a:latin typeface="Calibri"/>
                <a:cs typeface="Calibri"/>
              </a:rPr>
              <a:t>FLUSSO </a:t>
            </a:r>
            <a:r>
              <a:rPr b="1" dirty="0">
                <a:latin typeface="Calibri"/>
                <a:cs typeface="Calibri"/>
              </a:rPr>
              <a:t>DI </a:t>
            </a:r>
            <a:r>
              <a:rPr b="1" spc="-10" dirty="0">
                <a:latin typeface="Calibri"/>
                <a:cs typeface="Calibri"/>
              </a:rPr>
              <a:t>GESTIONE </a:t>
            </a:r>
            <a:r>
              <a:rPr b="1" dirty="0">
                <a:latin typeface="Calibri"/>
                <a:cs typeface="Calibri"/>
              </a:rPr>
              <a:t>È </a:t>
            </a:r>
            <a:r>
              <a:rPr b="1" spc="-5" dirty="0">
                <a:latin typeface="Calibri"/>
                <a:cs typeface="Calibri"/>
              </a:rPr>
              <a:t>INSUFFICIENTE. </a:t>
            </a:r>
            <a:r>
              <a:rPr b="1" spc="-15" dirty="0">
                <a:latin typeface="Calibri"/>
                <a:cs typeface="Calibri"/>
              </a:rPr>
              <a:t>AUTOFINANZIAMENTO </a:t>
            </a:r>
            <a:r>
              <a:rPr b="1" spc="-10" dirty="0">
                <a:latin typeface="Calibri"/>
                <a:cs typeface="Calibri"/>
              </a:rPr>
              <a:t>PROVENIENTE  </a:t>
            </a:r>
            <a:r>
              <a:rPr b="1" spc="-15" dirty="0">
                <a:latin typeface="Calibri"/>
                <a:cs typeface="Calibri"/>
              </a:rPr>
              <a:t>DAL </a:t>
            </a:r>
            <a:r>
              <a:rPr b="1" spc="-30" dirty="0">
                <a:latin typeface="Calibri"/>
                <a:cs typeface="Calibri"/>
              </a:rPr>
              <a:t>MANCATO </a:t>
            </a:r>
            <a:r>
              <a:rPr b="1" spc="-10" dirty="0">
                <a:latin typeface="Calibri"/>
                <a:cs typeface="Calibri"/>
              </a:rPr>
              <a:t>RISPETTO </a:t>
            </a:r>
            <a:r>
              <a:rPr b="1" spc="-5" dirty="0">
                <a:latin typeface="Calibri"/>
                <a:cs typeface="Calibri"/>
              </a:rPr>
              <a:t>DEI TERMINI </a:t>
            </a:r>
            <a:r>
              <a:rPr b="1" dirty="0">
                <a:latin typeface="Calibri"/>
                <a:cs typeface="Calibri"/>
              </a:rPr>
              <a:t>DI</a:t>
            </a:r>
            <a:r>
              <a:rPr b="1" spc="55" dirty="0">
                <a:latin typeface="Calibri"/>
                <a:cs typeface="Calibri"/>
              </a:rPr>
              <a:t> </a:t>
            </a:r>
            <a:r>
              <a:rPr b="1" spc="-25" dirty="0">
                <a:latin typeface="Calibri"/>
                <a:cs typeface="Calibri"/>
              </a:rPr>
              <a:t>PAGAMENTO.</a:t>
            </a:r>
            <a:endParaRPr>
              <a:latin typeface="Calibri"/>
              <a:cs typeface="Calibri"/>
            </a:endParaRPr>
          </a:p>
        </p:txBody>
      </p:sp>
      <p:sp>
        <p:nvSpPr>
          <p:cNvPr id="6" name="object 6"/>
          <p:cNvSpPr/>
          <p:nvPr/>
        </p:nvSpPr>
        <p:spPr>
          <a:xfrm>
            <a:off x="1612392" y="2944368"/>
            <a:ext cx="774192" cy="600455"/>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2020792" y="3044444"/>
            <a:ext cx="141605" cy="299720"/>
          </a:xfrm>
          <a:prstGeom prst="rect">
            <a:avLst/>
          </a:prstGeom>
        </p:spPr>
        <p:txBody>
          <a:bodyPr vert="horz" wrap="square" lIns="0" tIns="12700" rIns="0" bIns="0" rtlCol="0">
            <a:spAutoFit/>
          </a:bodyPr>
          <a:lstStyle/>
          <a:p>
            <a:pPr marL="12700">
              <a:spcBef>
                <a:spcPts val="100"/>
              </a:spcBef>
            </a:pPr>
            <a:r>
              <a:rPr b="1" dirty="0">
                <a:latin typeface="Calibri"/>
                <a:cs typeface="Calibri"/>
              </a:rPr>
              <a:t>2</a:t>
            </a:r>
            <a:endParaRPr>
              <a:latin typeface="Calibri"/>
              <a:cs typeface="Calibri"/>
            </a:endParaRPr>
          </a:p>
        </p:txBody>
      </p:sp>
      <p:sp>
        <p:nvSpPr>
          <p:cNvPr id="8" name="object 8"/>
          <p:cNvSpPr/>
          <p:nvPr/>
        </p:nvSpPr>
        <p:spPr>
          <a:xfrm>
            <a:off x="2246377" y="2932176"/>
            <a:ext cx="8211311" cy="716280"/>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3076638" y="2953003"/>
            <a:ext cx="6777990" cy="565150"/>
          </a:xfrm>
          <a:prstGeom prst="rect">
            <a:avLst/>
          </a:prstGeom>
        </p:spPr>
        <p:txBody>
          <a:bodyPr vert="horz" wrap="square" lIns="0" tIns="28575" rIns="0" bIns="0" rtlCol="0">
            <a:spAutoFit/>
          </a:bodyPr>
          <a:lstStyle/>
          <a:p>
            <a:pPr marL="749300" marR="5080" indent="-737235">
              <a:lnSpc>
                <a:spcPts val="2090"/>
              </a:lnSpc>
              <a:spcBef>
                <a:spcPts val="225"/>
              </a:spcBef>
            </a:pPr>
            <a:r>
              <a:rPr b="1" dirty="0">
                <a:latin typeface="Calibri"/>
                <a:cs typeface="Calibri"/>
              </a:rPr>
              <a:t>GLI </a:t>
            </a:r>
            <a:r>
              <a:rPr b="1" spc="-10" dirty="0">
                <a:latin typeface="Calibri"/>
                <a:cs typeface="Calibri"/>
              </a:rPr>
              <a:t>INVESTIMENTI </a:t>
            </a:r>
            <a:r>
              <a:rPr b="1" dirty="0">
                <a:latin typeface="Calibri"/>
                <a:cs typeface="Calibri"/>
              </a:rPr>
              <a:t>DI </a:t>
            </a:r>
            <a:r>
              <a:rPr b="1" spc="-5" dirty="0">
                <a:latin typeface="Calibri"/>
                <a:cs typeface="Calibri"/>
              </a:rPr>
              <a:t>SOSTITUZIONE </a:t>
            </a:r>
            <a:r>
              <a:rPr b="1" dirty="0">
                <a:latin typeface="Calibri"/>
                <a:cs typeface="Calibri"/>
              </a:rPr>
              <a:t>E </a:t>
            </a:r>
            <a:r>
              <a:rPr b="1" spc="-15" dirty="0">
                <a:latin typeface="Calibri"/>
                <a:cs typeface="Calibri"/>
              </a:rPr>
              <a:t>RINNOVO </a:t>
            </a:r>
            <a:r>
              <a:rPr b="1" spc="-5" dirty="0">
                <a:latin typeface="Calibri"/>
                <a:cs typeface="Calibri"/>
              </a:rPr>
              <a:t>SONO INSUFFICIENTI </a:t>
            </a:r>
            <a:r>
              <a:rPr b="1" dirty="0">
                <a:latin typeface="Calibri"/>
                <a:cs typeface="Calibri"/>
              </a:rPr>
              <a:t>E  </a:t>
            </a:r>
            <a:r>
              <a:rPr b="1" spc="-30" dirty="0">
                <a:latin typeface="Calibri"/>
                <a:cs typeface="Calibri"/>
              </a:rPr>
              <a:t>POSTICIPATI </a:t>
            </a:r>
            <a:r>
              <a:rPr b="1" spc="-5" dirty="0">
                <a:latin typeface="Calibri"/>
                <a:cs typeface="Calibri"/>
              </a:rPr>
              <a:t>“SINE DIE” </a:t>
            </a:r>
            <a:r>
              <a:rPr b="1" spc="-10" dirty="0">
                <a:latin typeface="Calibri"/>
                <a:cs typeface="Calibri"/>
              </a:rPr>
              <a:t>(FLUSSO </a:t>
            </a:r>
            <a:r>
              <a:rPr b="1" spc="-25" dirty="0">
                <a:latin typeface="Calibri"/>
                <a:cs typeface="Calibri"/>
              </a:rPr>
              <a:t>OPERATIVO</a:t>
            </a:r>
            <a:r>
              <a:rPr b="1" spc="50" dirty="0">
                <a:latin typeface="Calibri"/>
                <a:cs typeface="Calibri"/>
              </a:rPr>
              <a:t> </a:t>
            </a:r>
            <a:r>
              <a:rPr b="1" spc="-30" dirty="0">
                <a:latin typeface="Calibri"/>
                <a:cs typeface="Calibri"/>
              </a:rPr>
              <a:t>NEGATIVO)</a:t>
            </a:r>
            <a:endParaRPr>
              <a:latin typeface="Calibri"/>
              <a:cs typeface="Calibri"/>
            </a:endParaRPr>
          </a:p>
        </p:txBody>
      </p:sp>
      <p:sp>
        <p:nvSpPr>
          <p:cNvPr id="10" name="object 10"/>
          <p:cNvSpPr/>
          <p:nvPr/>
        </p:nvSpPr>
        <p:spPr>
          <a:xfrm>
            <a:off x="1594103" y="4136135"/>
            <a:ext cx="774192" cy="600456"/>
          </a:xfrm>
          <a:prstGeom prst="rect">
            <a:avLst/>
          </a:prstGeom>
          <a:blipFill>
            <a:blip r:embed="rId4" cstate="print"/>
            <a:stretch>
              <a:fillRect/>
            </a:stretch>
          </a:blipFill>
        </p:spPr>
        <p:txBody>
          <a:bodyPr wrap="square" lIns="0" tIns="0" rIns="0" bIns="0" rtlCol="0"/>
          <a:lstStyle/>
          <a:p>
            <a:endParaRPr/>
          </a:p>
        </p:txBody>
      </p:sp>
      <p:sp>
        <p:nvSpPr>
          <p:cNvPr id="11" name="object 11"/>
          <p:cNvSpPr txBox="1"/>
          <p:nvPr/>
        </p:nvSpPr>
        <p:spPr>
          <a:xfrm>
            <a:off x="2003274" y="4236211"/>
            <a:ext cx="141605" cy="299720"/>
          </a:xfrm>
          <a:prstGeom prst="rect">
            <a:avLst/>
          </a:prstGeom>
        </p:spPr>
        <p:txBody>
          <a:bodyPr vert="horz" wrap="square" lIns="0" tIns="12700" rIns="0" bIns="0" rtlCol="0">
            <a:spAutoFit/>
          </a:bodyPr>
          <a:lstStyle/>
          <a:p>
            <a:pPr marL="12700">
              <a:spcBef>
                <a:spcPts val="100"/>
              </a:spcBef>
            </a:pPr>
            <a:r>
              <a:rPr b="1" dirty="0">
                <a:latin typeface="Calibri"/>
                <a:cs typeface="Calibri"/>
              </a:rPr>
              <a:t>3</a:t>
            </a:r>
            <a:endParaRPr>
              <a:latin typeface="Calibri"/>
              <a:cs typeface="Calibri"/>
            </a:endParaRPr>
          </a:p>
        </p:txBody>
      </p:sp>
      <p:sp>
        <p:nvSpPr>
          <p:cNvPr id="12" name="object 12"/>
          <p:cNvSpPr/>
          <p:nvPr/>
        </p:nvSpPr>
        <p:spPr>
          <a:xfrm>
            <a:off x="1731263" y="3730752"/>
            <a:ext cx="8726424" cy="2057400"/>
          </a:xfrm>
          <a:prstGeom prst="rect">
            <a:avLst/>
          </a:prstGeom>
          <a:blipFill>
            <a:blip r:embed="rId6" cstate="print"/>
            <a:stretch>
              <a:fillRect/>
            </a:stretch>
          </a:blipFill>
        </p:spPr>
        <p:txBody>
          <a:bodyPr wrap="square" lIns="0" tIns="0" rIns="0" bIns="0" rtlCol="0"/>
          <a:lstStyle/>
          <a:p>
            <a:endParaRPr/>
          </a:p>
        </p:txBody>
      </p:sp>
      <p:sp>
        <p:nvSpPr>
          <p:cNvPr id="13" name="object 13"/>
          <p:cNvSpPr txBox="1"/>
          <p:nvPr/>
        </p:nvSpPr>
        <p:spPr>
          <a:xfrm>
            <a:off x="2608921" y="3757677"/>
            <a:ext cx="7687945" cy="1939925"/>
          </a:xfrm>
          <a:prstGeom prst="rect">
            <a:avLst/>
          </a:prstGeom>
        </p:spPr>
        <p:txBody>
          <a:bodyPr vert="horz" wrap="square" lIns="0" tIns="12700" rIns="0" bIns="0" rtlCol="0">
            <a:spAutoFit/>
          </a:bodyPr>
          <a:lstStyle/>
          <a:p>
            <a:pPr marL="12700">
              <a:lnSpc>
                <a:spcPts val="2135"/>
              </a:lnSpc>
              <a:spcBef>
                <a:spcPts val="100"/>
              </a:spcBef>
            </a:pPr>
            <a:r>
              <a:rPr b="1" dirty="0">
                <a:latin typeface="Calibri"/>
                <a:cs typeface="Calibri"/>
              </a:rPr>
              <a:t>LA </a:t>
            </a:r>
            <a:r>
              <a:rPr b="1" spc="-10" dirty="0">
                <a:latin typeface="Calibri"/>
                <a:cs typeface="Calibri"/>
              </a:rPr>
              <a:t>GESTIONE </a:t>
            </a:r>
            <a:r>
              <a:rPr b="1" spc="-5" dirty="0">
                <a:latin typeface="Calibri"/>
                <a:cs typeface="Calibri"/>
              </a:rPr>
              <a:t>FINANZIARIA DEVE </a:t>
            </a:r>
            <a:r>
              <a:rPr b="1" spc="-10" dirty="0">
                <a:latin typeface="Calibri"/>
                <a:cs typeface="Calibri"/>
              </a:rPr>
              <a:t>COMPENSARE </a:t>
            </a:r>
            <a:r>
              <a:rPr b="1" spc="-20" dirty="0">
                <a:latin typeface="Calibri"/>
                <a:cs typeface="Calibri"/>
              </a:rPr>
              <a:t>LO </a:t>
            </a:r>
            <a:r>
              <a:rPr b="1" spc="-5" dirty="0">
                <a:latin typeface="Calibri"/>
                <a:cs typeface="Calibri"/>
              </a:rPr>
              <a:t>SQUILIBRIO</a:t>
            </a:r>
            <a:r>
              <a:rPr b="1" spc="55" dirty="0">
                <a:latin typeface="Calibri"/>
                <a:cs typeface="Calibri"/>
              </a:rPr>
              <a:t> </a:t>
            </a:r>
            <a:r>
              <a:rPr b="1" spc="-10" dirty="0">
                <a:latin typeface="Calibri"/>
                <a:cs typeface="Calibri"/>
              </a:rPr>
              <a:t>CON:</a:t>
            </a:r>
            <a:endParaRPr>
              <a:latin typeface="Calibri"/>
              <a:cs typeface="Calibri"/>
            </a:endParaRPr>
          </a:p>
          <a:p>
            <a:pPr marL="298450" indent="-285750">
              <a:lnSpc>
                <a:spcPts val="2135"/>
              </a:lnSpc>
              <a:buFont typeface="Arial"/>
              <a:buChar char="•"/>
              <a:tabLst>
                <a:tab pos="297815" algn="l"/>
                <a:tab pos="298450" algn="l"/>
              </a:tabLst>
            </a:pPr>
            <a:r>
              <a:rPr b="1" spc="-5" dirty="0">
                <a:latin typeface="Calibri"/>
                <a:cs typeface="Calibri"/>
              </a:rPr>
              <a:t>UN </a:t>
            </a:r>
            <a:r>
              <a:rPr b="1" spc="-15" dirty="0">
                <a:latin typeface="Calibri"/>
                <a:cs typeface="Calibri"/>
              </a:rPr>
              <a:t>ECCESSIVO </a:t>
            </a:r>
            <a:r>
              <a:rPr b="1" spc="-10" dirty="0">
                <a:latin typeface="Calibri"/>
                <a:cs typeface="Calibri"/>
              </a:rPr>
              <a:t>RICORSO </a:t>
            </a:r>
            <a:r>
              <a:rPr b="1" spc="-5" dirty="0">
                <a:latin typeface="Calibri"/>
                <a:cs typeface="Calibri"/>
              </a:rPr>
              <a:t>AL </a:t>
            </a:r>
            <a:r>
              <a:rPr b="1" spc="-15" dirty="0">
                <a:latin typeface="Calibri"/>
                <a:cs typeface="Calibri"/>
              </a:rPr>
              <a:t>CREDITO</a:t>
            </a:r>
            <a:r>
              <a:rPr b="1" spc="40" dirty="0">
                <a:latin typeface="Calibri"/>
                <a:cs typeface="Calibri"/>
              </a:rPr>
              <a:t> </a:t>
            </a:r>
            <a:r>
              <a:rPr b="1" spc="-5" dirty="0">
                <a:latin typeface="Calibri"/>
                <a:cs typeface="Calibri"/>
              </a:rPr>
              <a:t>BANCARIO;</a:t>
            </a:r>
            <a:endParaRPr>
              <a:latin typeface="Calibri"/>
              <a:cs typeface="Calibri"/>
            </a:endParaRPr>
          </a:p>
          <a:p>
            <a:pPr marL="297815" marR="5080" indent="-285750">
              <a:lnSpc>
                <a:spcPct val="101099"/>
              </a:lnSpc>
              <a:spcBef>
                <a:spcPts val="25"/>
              </a:spcBef>
              <a:buFont typeface="Arial"/>
              <a:buChar char="•"/>
              <a:tabLst>
                <a:tab pos="297815" algn="l"/>
                <a:tab pos="298450" algn="l"/>
              </a:tabLst>
            </a:pPr>
            <a:r>
              <a:rPr b="1" spc="-5" dirty="0">
                <a:latin typeface="Calibri"/>
                <a:cs typeface="Calibri"/>
              </a:rPr>
              <a:t>IL </a:t>
            </a:r>
            <a:r>
              <a:rPr b="1" spc="-10" dirty="0">
                <a:latin typeface="Calibri"/>
                <a:cs typeface="Calibri"/>
              </a:rPr>
              <a:t>FINANZIAMENTO </a:t>
            </a:r>
            <a:r>
              <a:rPr b="1" spc="-5" dirty="0">
                <a:latin typeface="Calibri"/>
                <a:cs typeface="Calibri"/>
              </a:rPr>
              <a:t>IMPROPRIO </a:t>
            </a:r>
            <a:r>
              <a:rPr b="1" spc="-15" dirty="0">
                <a:latin typeface="Calibri"/>
                <a:cs typeface="Calibri"/>
              </a:rPr>
              <a:t>DALLO </a:t>
            </a:r>
            <a:r>
              <a:rPr b="1" spc="-75" dirty="0">
                <a:latin typeface="Calibri"/>
                <a:cs typeface="Calibri"/>
              </a:rPr>
              <a:t>STATO </a:t>
            </a:r>
            <a:r>
              <a:rPr b="1" spc="-30" dirty="0">
                <a:latin typeface="Calibri"/>
                <a:cs typeface="Calibri"/>
              </a:rPr>
              <a:t>(MANCATO </a:t>
            </a:r>
            <a:r>
              <a:rPr b="1" spc="-25" dirty="0">
                <a:latin typeface="Calibri"/>
                <a:cs typeface="Calibri"/>
              </a:rPr>
              <a:t>PAGAMENTO </a:t>
            </a:r>
            <a:r>
              <a:rPr b="1" dirty="0">
                <a:latin typeface="Calibri"/>
                <a:cs typeface="Calibri"/>
              </a:rPr>
              <a:t>DI  </a:t>
            </a:r>
            <a:r>
              <a:rPr b="1" spc="-5" dirty="0">
                <a:latin typeface="Calibri"/>
                <a:cs typeface="Calibri"/>
              </a:rPr>
              <a:t>IMPOSTE, </a:t>
            </a:r>
            <a:r>
              <a:rPr b="1" spc="-10" dirty="0">
                <a:latin typeface="Calibri"/>
                <a:cs typeface="Calibri"/>
              </a:rPr>
              <a:t>CONTRIBUTI </a:t>
            </a:r>
            <a:r>
              <a:rPr b="1" dirty="0">
                <a:latin typeface="Calibri"/>
                <a:cs typeface="Calibri"/>
              </a:rPr>
              <a:t>E</a:t>
            </a:r>
            <a:r>
              <a:rPr b="1" spc="5" dirty="0">
                <a:latin typeface="Calibri"/>
                <a:cs typeface="Calibri"/>
              </a:rPr>
              <a:t> </a:t>
            </a:r>
            <a:r>
              <a:rPr b="1" spc="-5" dirty="0">
                <a:latin typeface="Calibri"/>
                <a:cs typeface="Calibri"/>
              </a:rPr>
              <a:t>RITENUTE);</a:t>
            </a:r>
            <a:endParaRPr>
              <a:latin typeface="Calibri"/>
              <a:cs typeface="Calibri"/>
            </a:endParaRPr>
          </a:p>
          <a:p>
            <a:pPr marL="298450" indent="-285750">
              <a:lnSpc>
                <a:spcPts val="2110"/>
              </a:lnSpc>
              <a:buFont typeface="Arial"/>
              <a:buChar char="•"/>
              <a:tabLst>
                <a:tab pos="297815" algn="l"/>
                <a:tab pos="298450" algn="l"/>
              </a:tabLst>
            </a:pPr>
            <a:r>
              <a:rPr b="1" spc="-5" dirty="0">
                <a:latin typeface="Calibri"/>
                <a:cs typeface="Calibri"/>
              </a:rPr>
              <a:t>IL </a:t>
            </a:r>
            <a:r>
              <a:rPr b="1" spc="-30" dirty="0">
                <a:latin typeface="Calibri"/>
                <a:cs typeface="Calibri"/>
              </a:rPr>
              <a:t>MANCATO </a:t>
            </a:r>
            <a:r>
              <a:rPr b="1" spc="-25" dirty="0">
                <a:latin typeface="Calibri"/>
                <a:cs typeface="Calibri"/>
              </a:rPr>
              <a:t>PAGAMENTO </a:t>
            </a:r>
            <a:r>
              <a:rPr b="1" spc="-5" dirty="0">
                <a:latin typeface="Calibri"/>
                <a:cs typeface="Calibri"/>
              </a:rPr>
              <a:t>DEI</a:t>
            </a:r>
            <a:r>
              <a:rPr b="1" spc="55" dirty="0">
                <a:latin typeface="Calibri"/>
                <a:cs typeface="Calibri"/>
              </a:rPr>
              <a:t> </a:t>
            </a:r>
            <a:r>
              <a:rPr b="1" spc="-5" dirty="0">
                <a:latin typeface="Calibri"/>
                <a:cs typeface="Calibri"/>
              </a:rPr>
              <a:t>DIPENDENTI;</a:t>
            </a:r>
            <a:endParaRPr>
              <a:latin typeface="Calibri"/>
              <a:cs typeface="Calibri"/>
            </a:endParaRPr>
          </a:p>
          <a:p>
            <a:pPr marL="297815" marR="5080" indent="-285750">
              <a:lnSpc>
                <a:spcPts val="2110"/>
              </a:lnSpc>
              <a:spcBef>
                <a:spcPts val="135"/>
              </a:spcBef>
              <a:buFont typeface="Arial"/>
              <a:buChar char="•"/>
              <a:tabLst>
                <a:tab pos="297815" algn="l"/>
                <a:tab pos="298450" algn="l"/>
              </a:tabLst>
            </a:pPr>
            <a:r>
              <a:rPr b="1" spc="-15" dirty="0">
                <a:latin typeface="Calibri"/>
                <a:cs typeface="Calibri"/>
              </a:rPr>
              <a:t>IMPOSSIBILITÀ </a:t>
            </a:r>
            <a:r>
              <a:rPr b="1" dirty="0">
                <a:latin typeface="Calibri"/>
                <a:cs typeface="Calibri"/>
              </a:rPr>
              <a:t>DI </a:t>
            </a:r>
            <a:r>
              <a:rPr b="1" spc="-5" dirty="0">
                <a:latin typeface="Calibri"/>
                <a:cs typeface="Calibri"/>
              </a:rPr>
              <a:t>REMUNERARE </a:t>
            </a:r>
            <a:r>
              <a:rPr b="1" dirty="0">
                <a:latin typeface="Calibri"/>
                <a:cs typeface="Calibri"/>
              </a:rPr>
              <a:t>LA </a:t>
            </a:r>
            <a:r>
              <a:rPr b="1" spc="-20" dirty="0">
                <a:latin typeface="Calibri"/>
                <a:cs typeface="Calibri"/>
              </a:rPr>
              <a:t>PROPRIETÀ, </a:t>
            </a:r>
            <a:r>
              <a:rPr b="1" spc="-5" dirty="0">
                <a:latin typeface="Calibri"/>
                <a:cs typeface="Calibri"/>
              </a:rPr>
              <a:t>ANZI </a:t>
            </a:r>
            <a:r>
              <a:rPr b="1" spc="-25" dirty="0">
                <a:latin typeface="Calibri"/>
                <a:cs typeface="Calibri"/>
              </a:rPr>
              <a:t>NECESSITÀ </a:t>
            </a:r>
            <a:r>
              <a:rPr b="1" spc="-15" dirty="0">
                <a:latin typeface="Calibri"/>
                <a:cs typeface="Calibri"/>
              </a:rPr>
              <a:t>CONTINUA  </a:t>
            </a:r>
            <a:r>
              <a:rPr b="1" dirty="0">
                <a:latin typeface="Calibri"/>
                <a:cs typeface="Calibri"/>
              </a:rPr>
              <a:t>DI</a:t>
            </a:r>
            <a:r>
              <a:rPr b="1" spc="-5" dirty="0">
                <a:latin typeface="Calibri"/>
                <a:cs typeface="Calibri"/>
              </a:rPr>
              <a:t> </a:t>
            </a:r>
            <a:r>
              <a:rPr b="1" spc="-10" dirty="0">
                <a:latin typeface="Calibri"/>
                <a:cs typeface="Calibri"/>
              </a:rPr>
              <a:t>INTERVENTI.</a:t>
            </a:r>
            <a:endParaRPr>
              <a:latin typeface="Calibri"/>
              <a:cs typeface="Calibri"/>
            </a:endParaRPr>
          </a:p>
        </p:txBody>
      </p:sp>
      <p:sp>
        <p:nvSpPr>
          <p:cNvPr id="14" name="object 14"/>
          <p:cNvSpPr txBox="1">
            <a:spLocks noGrp="1"/>
          </p:cNvSpPr>
          <p:nvPr>
            <p:ph type="title" idx="4294967295"/>
          </p:nvPr>
        </p:nvSpPr>
        <p:spPr>
          <a:xfrm>
            <a:off x="1524000" y="0"/>
            <a:ext cx="3505200" cy="751488"/>
          </a:xfrm>
          <a:prstGeom prst="rect">
            <a:avLst/>
          </a:prstGeom>
        </p:spPr>
        <p:txBody>
          <a:bodyPr vert="horz" wrap="square" lIns="0" tIns="12700" rIns="0" bIns="0" rtlCol="0" anchor="ctr">
            <a:spAutoFit/>
          </a:bodyPr>
          <a:lstStyle/>
          <a:p>
            <a:pPr marL="12700" algn="ctr">
              <a:lnSpc>
                <a:spcPct val="100000"/>
              </a:lnSpc>
              <a:spcBef>
                <a:spcPts val="100"/>
              </a:spcBef>
            </a:pPr>
            <a:r>
              <a:rPr sz="2400" spc="-5" dirty="0">
                <a:solidFill>
                  <a:srgbClr val="FFFF00"/>
                </a:solidFill>
              </a:rPr>
              <a:t>La </a:t>
            </a:r>
            <a:r>
              <a:rPr sz="2400" spc="-10" dirty="0">
                <a:solidFill>
                  <a:srgbClr val="FFFF00"/>
                </a:solidFill>
              </a:rPr>
              <a:t>valutazione </a:t>
            </a:r>
            <a:r>
              <a:rPr sz="2400" spc="-5" dirty="0">
                <a:solidFill>
                  <a:srgbClr val="FFFF00"/>
                </a:solidFill>
              </a:rPr>
              <a:t>della </a:t>
            </a:r>
            <a:r>
              <a:rPr sz="2400" spc="-20" dirty="0">
                <a:solidFill>
                  <a:srgbClr val="FFFF00"/>
                </a:solidFill>
              </a:rPr>
              <a:t>gravità </a:t>
            </a:r>
            <a:r>
              <a:rPr sz="2400" spc="-5" dirty="0">
                <a:solidFill>
                  <a:srgbClr val="FFFF00"/>
                </a:solidFill>
              </a:rPr>
              <a:t>della</a:t>
            </a:r>
            <a:r>
              <a:rPr sz="2400" dirty="0">
                <a:solidFill>
                  <a:srgbClr val="FFFF00"/>
                </a:solidFill>
              </a:rPr>
              <a:t> </a:t>
            </a:r>
            <a:r>
              <a:rPr sz="2400" spc="-5" dirty="0">
                <a:solidFill>
                  <a:srgbClr val="FFFF00"/>
                </a:solidFill>
              </a:rPr>
              <a:t>crisi</a:t>
            </a:r>
            <a:endParaRPr sz="2400" dirty="0">
              <a:solidFill>
                <a:srgbClr val="FFFF00"/>
              </a:solidFill>
            </a:endParaRPr>
          </a:p>
        </p:txBody>
      </p:sp>
    </p:spTree>
    <p:extLst>
      <p:ext uri="{BB962C8B-B14F-4D97-AF65-F5344CB8AC3E}">
        <p14:creationId xmlns:p14="http://schemas.microsoft.com/office/powerpoint/2010/main" val="94113614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75036" y="1242059"/>
            <a:ext cx="5243830" cy="513080"/>
          </a:xfrm>
          <a:prstGeom prst="rect">
            <a:avLst/>
          </a:prstGeom>
        </p:spPr>
        <p:txBody>
          <a:bodyPr vert="horz" wrap="square" lIns="0" tIns="12700" rIns="0" bIns="0" rtlCol="0">
            <a:spAutoFit/>
          </a:bodyPr>
          <a:lstStyle/>
          <a:p>
            <a:pPr marL="12700">
              <a:spcBef>
                <a:spcPts val="100"/>
              </a:spcBef>
            </a:pPr>
            <a:r>
              <a:rPr sz="3200" b="1" spc="-5" dirty="0">
                <a:latin typeface="Calibri"/>
                <a:cs typeface="Calibri"/>
              </a:rPr>
              <a:t>LO SQUILIBRIO</a:t>
            </a:r>
            <a:r>
              <a:rPr sz="3200" b="1" spc="-40" dirty="0">
                <a:latin typeface="Calibri"/>
                <a:cs typeface="Calibri"/>
              </a:rPr>
              <a:t> </a:t>
            </a:r>
            <a:r>
              <a:rPr sz="3200" b="1" spc="-5" dirty="0">
                <a:latin typeface="Calibri"/>
                <a:cs typeface="Calibri"/>
              </a:rPr>
              <a:t>PATRIMONIALE</a:t>
            </a:r>
            <a:endParaRPr sz="3200">
              <a:latin typeface="Calibri"/>
              <a:cs typeface="Calibri"/>
            </a:endParaRPr>
          </a:p>
        </p:txBody>
      </p:sp>
      <p:sp>
        <p:nvSpPr>
          <p:cNvPr id="3" name="object 3"/>
          <p:cNvSpPr/>
          <p:nvPr/>
        </p:nvSpPr>
        <p:spPr>
          <a:xfrm>
            <a:off x="1685544" y="1908049"/>
            <a:ext cx="2240280" cy="82905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014217" y="2365248"/>
            <a:ext cx="588263" cy="28651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259263" y="2032794"/>
            <a:ext cx="360680" cy="504825"/>
          </a:xfrm>
          <a:custGeom>
            <a:avLst/>
            <a:gdLst/>
            <a:ahLst/>
            <a:cxnLst/>
            <a:rect l="l" t="t" r="r" b="b"/>
            <a:pathLst>
              <a:path w="360680" h="504825">
                <a:moveTo>
                  <a:pt x="180181" y="0"/>
                </a:moveTo>
                <a:lnTo>
                  <a:pt x="180181" y="126206"/>
                </a:lnTo>
                <a:lnTo>
                  <a:pt x="0" y="126206"/>
                </a:lnTo>
                <a:lnTo>
                  <a:pt x="0" y="378618"/>
                </a:lnTo>
                <a:lnTo>
                  <a:pt x="180181" y="378618"/>
                </a:lnTo>
                <a:lnTo>
                  <a:pt x="180181" y="504825"/>
                </a:lnTo>
                <a:lnTo>
                  <a:pt x="360361" y="252412"/>
                </a:lnTo>
                <a:lnTo>
                  <a:pt x="180181" y="0"/>
                </a:lnTo>
                <a:close/>
              </a:path>
            </a:pathLst>
          </a:custGeom>
          <a:solidFill>
            <a:srgbClr val="CCCCCC"/>
          </a:solidFill>
        </p:spPr>
        <p:txBody>
          <a:bodyPr wrap="square" lIns="0" tIns="0" rIns="0" bIns="0" rtlCol="0"/>
          <a:lstStyle/>
          <a:p>
            <a:endParaRPr/>
          </a:p>
        </p:txBody>
      </p:sp>
      <p:sp>
        <p:nvSpPr>
          <p:cNvPr id="6" name="object 6"/>
          <p:cNvSpPr/>
          <p:nvPr/>
        </p:nvSpPr>
        <p:spPr>
          <a:xfrm>
            <a:off x="4259263" y="2032794"/>
            <a:ext cx="360680" cy="504825"/>
          </a:xfrm>
          <a:custGeom>
            <a:avLst/>
            <a:gdLst/>
            <a:ahLst/>
            <a:cxnLst/>
            <a:rect l="l" t="t" r="r" b="b"/>
            <a:pathLst>
              <a:path w="360680" h="504825">
                <a:moveTo>
                  <a:pt x="180181" y="504825"/>
                </a:moveTo>
                <a:lnTo>
                  <a:pt x="180181" y="378618"/>
                </a:lnTo>
                <a:lnTo>
                  <a:pt x="0" y="378618"/>
                </a:lnTo>
                <a:lnTo>
                  <a:pt x="0" y="126206"/>
                </a:lnTo>
                <a:lnTo>
                  <a:pt x="180181" y="126206"/>
                </a:lnTo>
                <a:lnTo>
                  <a:pt x="180181" y="0"/>
                </a:lnTo>
                <a:lnTo>
                  <a:pt x="360362" y="252412"/>
                </a:lnTo>
                <a:lnTo>
                  <a:pt x="180181" y="504825"/>
                </a:lnTo>
                <a:close/>
              </a:path>
            </a:pathLst>
          </a:custGeom>
          <a:ln w="25400">
            <a:solidFill>
              <a:srgbClr val="000000"/>
            </a:solidFill>
          </a:ln>
        </p:spPr>
        <p:txBody>
          <a:bodyPr wrap="square" lIns="0" tIns="0" rIns="0" bIns="0" rtlCol="0"/>
          <a:lstStyle/>
          <a:p>
            <a:endParaRPr/>
          </a:p>
        </p:txBody>
      </p:sp>
      <p:sp>
        <p:nvSpPr>
          <p:cNvPr id="7" name="object 7"/>
          <p:cNvSpPr/>
          <p:nvPr/>
        </p:nvSpPr>
        <p:spPr>
          <a:xfrm>
            <a:off x="4562855" y="2407920"/>
            <a:ext cx="2843784" cy="32308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1685544" y="3008376"/>
            <a:ext cx="2240280" cy="829056"/>
          </a:xfrm>
          <a:prstGeom prst="rect">
            <a:avLst/>
          </a:prstGeom>
          <a:blipFill>
            <a:blip r:embed="rId2" cstate="print"/>
            <a:stretch>
              <a:fillRect/>
            </a:stretch>
          </a:blipFill>
        </p:spPr>
        <p:txBody>
          <a:bodyPr wrap="square" lIns="0" tIns="0" rIns="0" bIns="0" rtlCol="0"/>
          <a:lstStyle/>
          <a:p>
            <a:endParaRPr/>
          </a:p>
        </p:txBody>
      </p:sp>
      <p:sp>
        <p:nvSpPr>
          <p:cNvPr id="9" name="object 9"/>
          <p:cNvSpPr txBox="1"/>
          <p:nvPr/>
        </p:nvSpPr>
        <p:spPr>
          <a:xfrm>
            <a:off x="2229259" y="1955291"/>
            <a:ext cx="1423670" cy="1759456"/>
          </a:xfrm>
          <a:prstGeom prst="rect">
            <a:avLst/>
          </a:prstGeom>
        </p:spPr>
        <p:txBody>
          <a:bodyPr vert="horz" wrap="square" lIns="0" tIns="12700" rIns="0" bIns="0" rtlCol="0">
            <a:spAutoFit/>
          </a:bodyPr>
          <a:lstStyle/>
          <a:p>
            <a:pPr marL="31750" marR="24765" indent="63500">
              <a:spcBef>
                <a:spcPts val="100"/>
              </a:spcBef>
            </a:pPr>
            <a:r>
              <a:rPr sz="2000" b="1" spc="-5" dirty="0">
                <a:latin typeface="Calibri"/>
                <a:cs typeface="Calibri"/>
              </a:rPr>
              <a:t>SQUILIBRIO  </a:t>
            </a:r>
            <a:r>
              <a:rPr sz="2000" b="1" spc="-30" dirty="0">
                <a:latin typeface="Calibri"/>
                <a:cs typeface="Calibri"/>
              </a:rPr>
              <a:t>E</a:t>
            </a:r>
            <a:r>
              <a:rPr sz="2000" b="1" spc="-10" dirty="0">
                <a:latin typeface="Calibri"/>
                <a:cs typeface="Calibri"/>
              </a:rPr>
              <a:t>C</a:t>
            </a:r>
            <a:r>
              <a:rPr sz="2000" b="1" spc="-5" dirty="0">
                <a:latin typeface="Calibri"/>
                <a:cs typeface="Calibri"/>
              </a:rPr>
              <a:t>ONO</a:t>
            </a:r>
            <a:r>
              <a:rPr sz="2000" b="1" dirty="0">
                <a:latin typeface="Calibri"/>
                <a:cs typeface="Calibri"/>
              </a:rPr>
              <a:t>MI</a:t>
            </a:r>
            <a:r>
              <a:rPr sz="2000" b="1" spc="-15" dirty="0">
                <a:latin typeface="Calibri"/>
                <a:cs typeface="Calibri"/>
              </a:rPr>
              <a:t>C</a:t>
            </a:r>
            <a:r>
              <a:rPr sz="2000" b="1" dirty="0">
                <a:latin typeface="Calibri"/>
                <a:cs typeface="Calibri"/>
              </a:rPr>
              <a:t>O</a:t>
            </a:r>
            <a:endParaRPr sz="2000">
              <a:latin typeface="Calibri"/>
              <a:cs typeface="Calibri"/>
            </a:endParaRPr>
          </a:p>
          <a:p>
            <a:pPr>
              <a:spcBef>
                <a:spcPts val="10"/>
              </a:spcBef>
            </a:pPr>
            <a:endParaRPr sz="3350">
              <a:latin typeface="Times New Roman"/>
              <a:cs typeface="Times New Roman"/>
            </a:endParaRPr>
          </a:p>
          <a:p>
            <a:pPr marL="12700" marR="5080" indent="83185"/>
            <a:r>
              <a:rPr sz="2000" b="1" spc="-5" dirty="0">
                <a:latin typeface="Calibri"/>
                <a:cs typeface="Calibri"/>
              </a:rPr>
              <a:t>SQUILIBRIO  </a:t>
            </a:r>
            <a:r>
              <a:rPr sz="2000" b="1" spc="-10" dirty="0">
                <a:latin typeface="Calibri"/>
                <a:cs typeface="Calibri"/>
              </a:rPr>
              <a:t>F</a:t>
            </a:r>
            <a:r>
              <a:rPr sz="2000" b="1" dirty="0">
                <a:latin typeface="Calibri"/>
                <a:cs typeface="Calibri"/>
              </a:rPr>
              <a:t>I</a:t>
            </a:r>
            <a:r>
              <a:rPr sz="2000" b="1" spc="-5" dirty="0">
                <a:latin typeface="Calibri"/>
                <a:cs typeface="Calibri"/>
              </a:rPr>
              <a:t>N</a:t>
            </a:r>
            <a:r>
              <a:rPr sz="2000" b="1" dirty="0">
                <a:latin typeface="Calibri"/>
                <a:cs typeface="Calibri"/>
              </a:rPr>
              <a:t>A</a:t>
            </a:r>
            <a:r>
              <a:rPr sz="2000" b="1" spc="-5" dirty="0">
                <a:latin typeface="Calibri"/>
                <a:cs typeface="Calibri"/>
              </a:rPr>
              <a:t>NZ</a:t>
            </a:r>
            <a:r>
              <a:rPr sz="2000" b="1" spc="5" dirty="0">
                <a:latin typeface="Calibri"/>
                <a:cs typeface="Calibri"/>
              </a:rPr>
              <a:t>I</a:t>
            </a:r>
            <a:r>
              <a:rPr sz="2000" b="1" dirty="0">
                <a:latin typeface="Calibri"/>
                <a:cs typeface="Calibri"/>
              </a:rPr>
              <a:t>A</a:t>
            </a:r>
            <a:r>
              <a:rPr sz="2000" b="1" spc="-5" dirty="0">
                <a:latin typeface="Calibri"/>
                <a:cs typeface="Calibri"/>
              </a:rPr>
              <a:t>R</a:t>
            </a:r>
            <a:r>
              <a:rPr sz="2000" b="1" spc="5" dirty="0">
                <a:latin typeface="Calibri"/>
                <a:cs typeface="Calibri"/>
              </a:rPr>
              <a:t>I</a:t>
            </a:r>
            <a:r>
              <a:rPr sz="2000" b="1" dirty="0">
                <a:latin typeface="Calibri"/>
                <a:cs typeface="Calibri"/>
              </a:rPr>
              <a:t>O</a:t>
            </a:r>
            <a:endParaRPr sz="2000">
              <a:latin typeface="Calibri"/>
              <a:cs typeface="Calibri"/>
            </a:endParaRPr>
          </a:p>
        </p:txBody>
      </p:sp>
      <p:sp>
        <p:nvSpPr>
          <p:cNvPr id="10" name="object 10"/>
          <p:cNvSpPr/>
          <p:nvPr/>
        </p:nvSpPr>
        <p:spPr>
          <a:xfrm>
            <a:off x="4014217" y="3465576"/>
            <a:ext cx="588263" cy="286512"/>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4259263" y="3133150"/>
            <a:ext cx="360680" cy="504825"/>
          </a:xfrm>
          <a:custGeom>
            <a:avLst/>
            <a:gdLst/>
            <a:ahLst/>
            <a:cxnLst/>
            <a:rect l="l" t="t" r="r" b="b"/>
            <a:pathLst>
              <a:path w="360680" h="504825">
                <a:moveTo>
                  <a:pt x="180181" y="0"/>
                </a:moveTo>
                <a:lnTo>
                  <a:pt x="180181" y="126206"/>
                </a:lnTo>
                <a:lnTo>
                  <a:pt x="0" y="126206"/>
                </a:lnTo>
                <a:lnTo>
                  <a:pt x="0" y="378618"/>
                </a:lnTo>
                <a:lnTo>
                  <a:pt x="180181" y="378618"/>
                </a:lnTo>
                <a:lnTo>
                  <a:pt x="180181" y="504825"/>
                </a:lnTo>
                <a:lnTo>
                  <a:pt x="360361" y="252412"/>
                </a:lnTo>
                <a:lnTo>
                  <a:pt x="180181" y="0"/>
                </a:lnTo>
                <a:close/>
              </a:path>
            </a:pathLst>
          </a:custGeom>
          <a:solidFill>
            <a:srgbClr val="CCCCCC"/>
          </a:solidFill>
        </p:spPr>
        <p:txBody>
          <a:bodyPr wrap="square" lIns="0" tIns="0" rIns="0" bIns="0" rtlCol="0"/>
          <a:lstStyle/>
          <a:p>
            <a:endParaRPr/>
          </a:p>
        </p:txBody>
      </p:sp>
      <p:sp>
        <p:nvSpPr>
          <p:cNvPr id="12" name="object 12"/>
          <p:cNvSpPr/>
          <p:nvPr/>
        </p:nvSpPr>
        <p:spPr>
          <a:xfrm>
            <a:off x="4259263" y="3133150"/>
            <a:ext cx="360680" cy="504825"/>
          </a:xfrm>
          <a:custGeom>
            <a:avLst/>
            <a:gdLst/>
            <a:ahLst/>
            <a:cxnLst/>
            <a:rect l="l" t="t" r="r" b="b"/>
            <a:pathLst>
              <a:path w="360680" h="504825">
                <a:moveTo>
                  <a:pt x="180181" y="504825"/>
                </a:moveTo>
                <a:lnTo>
                  <a:pt x="180181" y="378618"/>
                </a:lnTo>
                <a:lnTo>
                  <a:pt x="0" y="378618"/>
                </a:lnTo>
                <a:lnTo>
                  <a:pt x="0" y="126206"/>
                </a:lnTo>
                <a:lnTo>
                  <a:pt x="180181" y="126206"/>
                </a:lnTo>
                <a:lnTo>
                  <a:pt x="180181" y="0"/>
                </a:lnTo>
                <a:lnTo>
                  <a:pt x="360362" y="252412"/>
                </a:lnTo>
                <a:lnTo>
                  <a:pt x="180181" y="504825"/>
                </a:lnTo>
                <a:close/>
              </a:path>
            </a:pathLst>
          </a:custGeom>
          <a:ln w="25400">
            <a:solidFill>
              <a:srgbClr val="000000"/>
            </a:solidFill>
          </a:ln>
        </p:spPr>
        <p:txBody>
          <a:bodyPr wrap="square" lIns="0" tIns="0" rIns="0" bIns="0" rtlCol="0"/>
          <a:lstStyle/>
          <a:p>
            <a:endParaRPr/>
          </a:p>
        </p:txBody>
      </p:sp>
      <p:sp>
        <p:nvSpPr>
          <p:cNvPr id="13" name="object 13"/>
          <p:cNvSpPr/>
          <p:nvPr/>
        </p:nvSpPr>
        <p:spPr>
          <a:xfrm>
            <a:off x="4562855" y="3508247"/>
            <a:ext cx="2843784" cy="323088"/>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4918409" y="3029032"/>
            <a:ext cx="2401570" cy="713105"/>
          </a:xfrm>
          <a:custGeom>
            <a:avLst/>
            <a:gdLst/>
            <a:ahLst/>
            <a:cxnLst/>
            <a:rect l="l" t="t" r="r" b="b"/>
            <a:pathLst>
              <a:path w="2401570" h="713104">
                <a:moveTo>
                  <a:pt x="0" y="713063"/>
                </a:moveTo>
                <a:lnTo>
                  <a:pt x="2401553" y="713063"/>
                </a:lnTo>
                <a:lnTo>
                  <a:pt x="2401553" y="0"/>
                </a:lnTo>
                <a:lnTo>
                  <a:pt x="0" y="0"/>
                </a:lnTo>
                <a:lnTo>
                  <a:pt x="0" y="713063"/>
                </a:lnTo>
                <a:close/>
              </a:path>
            </a:pathLst>
          </a:custGeom>
          <a:solidFill>
            <a:srgbClr val="19194D">
              <a:alpha val="41178"/>
            </a:srgbClr>
          </a:solidFill>
        </p:spPr>
        <p:txBody>
          <a:bodyPr wrap="square" lIns="0" tIns="0" rIns="0" bIns="0" rtlCol="0"/>
          <a:lstStyle/>
          <a:p>
            <a:endParaRPr/>
          </a:p>
        </p:txBody>
      </p:sp>
      <p:sp>
        <p:nvSpPr>
          <p:cNvPr id="15" name="object 15"/>
          <p:cNvSpPr/>
          <p:nvPr/>
        </p:nvSpPr>
        <p:spPr>
          <a:xfrm>
            <a:off x="7626097" y="2996183"/>
            <a:ext cx="2843783" cy="323088"/>
          </a:xfrm>
          <a:prstGeom prst="rect">
            <a:avLst/>
          </a:prstGeom>
          <a:blipFill>
            <a:blip r:embed="rId7" cstate="print"/>
            <a:stretch>
              <a:fillRect/>
            </a:stretch>
          </a:blipFill>
        </p:spPr>
        <p:txBody>
          <a:bodyPr wrap="square" lIns="0" tIns="0" rIns="0" bIns="0" rtlCol="0"/>
          <a:lstStyle/>
          <a:p>
            <a:endParaRPr/>
          </a:p>
        </p:txBody>
      </p:sp>
      <p:sp>
        <p:nvSpPr>
          <p:cNvPr id="16" name="object 16"/>
          <p:cNvSpPr/>
          <p:nvPr/>
        </p:nvSpPr>
        <p:spPr>
          <a:xfrm>
            <a:off x="7981788" y="2516597"/>
            <a:ext cx="2401570" cy="713105"/>
          </a:xfrm>
          <a:custGeom>
            <a:avLst/>
            <a:gdLst/>
            <a:ahLst/>
            <a:cxnLst/>
            <a:rect l="l" t="t" r="r" b="b"/>
            <a:pathLst>
              <a:path w="2401570" h="713105">
                <a:moveTo>
                  <a:pt x="0" y="713063"/>
                </a:moveTo>
                <a:lnTo>
                  <a:pt x="2401553" y="713063"/>
                </a:lnTo>
                <a:lnTo>
                  <a:pt x="2401553" y="0"/>
                </a:lnTo>
                <a:lnTo>
                  <a:pt x="0" y="0"/>
                </a:lnTo>
                <a:lnTo>
                  <a:pt x="0" y="713063"/>
                </a:lnTo>
                <a:close/>
              </a:path>
            </a:pathLst>
          </a:custGeom>
          <a:solidFill>
            <a:srgbClr val="19194D">
              <a:alpha val="41178"/>
            </a:srgbClr>
          </a:solidFill>
        </p:spPr>
        <p:txBody>
          <a:bodyPr wrap="square" lIns="0" tIns="0" rIns="0" bIns="0" rtlCol="0"/>
          <a:lstStyle/>
          <a:p>
            <a:endParaRPr/>
          </a:p>
        </p:txBody>
      </p:sp>
      <p:graphicFrame>
        <p:nvGraphicFramePr>
          <p:cNvPr id="17" name="object 17"/>
          <p:cNvGraphicFramePr>
            <a:graphicFrameLocks noGrp="1"/>
          </p:cNvGraphicFramePr>
          <p:nvPr/>
        </p:nvGraphicFramePr>
        <p:xfrm>
          <a:off x="4905709" y="1915976"/>
          <a:ext cx="5464810" cy="1813415"/>
        </p:xfrm>
        <a:graphic>
          <a:graphicData uri="http://schemas.openxmlformats.org/drawingml/2006/table">
            <a:tbl>
              <a:tblPr firstRow="1" bandRow="1">
                <a:tableStyleId>{2D5ABB26-0587-4C30-8999-92F81FD0307C}</a:tableStyleId>
              </a:tblPr>
              <a:tblGrid>
                <a:gridCol w="2401570">
                  <a:extLst>
                    <a:ext uri="{9D8B030D-6E8A-4147-A177-3AD203B41FA5}">
                      <a16:colId xmlns:a16="http://schemas.microsoft.com/office/drawing/2014/main" val="20000"/>
                    </a:ext>
                  </a:extLst>
                </a:gridCol>
                <a:gridCol w="330835">
                  <a:extLst>
                    <a:ext uri="{9D8B030D-6E8A-4147-A177-3AD203B41FA5}">
                      <a16:colId xmlns:a16="http://schemas.microsoft.com/office/drawing/2014/main" val="20001"/>
                    </a:ext>
                  </a:extLst>
                </a:gridCol>
                <a:gridCol w="330835">
                  <a:extLst>
                    <a:ext uri="{9D8B030D-6E8A-4147-A177-3AD203B41FA5}">
                      <a16:colId xmlns:a16="http://schemas.microsoft.com/office/drawing/2014/main" val="20002"/>
                    </a:ext>
                  </a:extLst>
                </a:gridCol>
                <a:gridCol w="2401570">
                  <a:extLst>
                    <a:ext uri="{9D8B030D-6E8A-4147-A177-3AD203B41FA5}">
                      <a16:colId xmlns:a16="http://schemas.microsoft.com/office/drawing/2014/main" val="20003"/>
                    </a:ext>
                  </a:extLst>
                </a:gridCol>
              </a:tblGrid>
              <a:tr h="356533">
                <a:tc rowSpan="3">
                  <a:txBody>
                    <a:bodyPr/>
                    <a:lstStyle/>
                    <a:p>
                      <a:pPr marL="182880">
                        <a:lnSpc>
                          <a:spcPct val="100000"/>
                        </a:lnSpc>
                        <a:spcBef>
                          <a:spcPts val="1380"/>
                        </a:spcBef>
                      </a:pPr>
                      <a:r>
                        <a:rPr sz="2200" spc="-20" dirty="0">
                          <a:solidFill>
                            <a:srgbClr val="FFFFFF"/>
                          </a:solidFill>
                          <a:latin typeface="Calibri"/>
                          <a:cs typeface="Calibri"/>
                        </a:rPr>
                        <a:t>Perdite</a:t>
                      </a:r>
                      <a:r>
                        <a:rPr sz="2200" spc="-10" dirty="0">
                          <a:solidFill>
                            <a:srgbClr val="FFFFFF"/>
                          </a:solidFill>
                          <a:latin typeface="Calibri"/>
                          <a:cs typeface="Calibri"/>
                        </a:rPr>
                        <a:t> </a:t>
                      </a:r>
                      <a:r>
                        <a:rPr sz="2200" spc="-15" dirty="0">
                          <a:solidFill>
                            <a:srgbClr val="FFFFFF"/>
                          </a:solidFill>
                          <a:latin typeface="Calibri"/>
                          <a:cs typeface="Calibri"/>
                        </a:rPr>
                        <a:t>operative</a:t>
                      </a:r>
                      <a:endParaRPr sz="2200">
                        <a:latin typeface="Calibri"/>
                        <a:cs typeface="Calibri"/>
                      </a:endParaRPr>
                    </a:p>
                  </a:txBody>
                  <a:tcPr marL="0" marR="0" marT="175260" marB="0">
                    <a:lnL w="28575">
                      <a:solidFill>
                        <a:srgbClr val="19194D"/>
                      </a:solidFill>
                      <a:prstDash val="solid"/>
                    </a:lnL>
                    <a:lnR w="28575">
                      <a:solidFill>
                        <a:srgbClr val="19194D"/>
                      </a:solidFill>
                      <a:prstDash val="solid"/>
                    </a:lnR>
                    <a:lnT w="28575">
                      <a:solidFill>
                        <a:srgbClr val="19194D"/>
                      </a:solidFill>
                      <a:prstDash val="solid"/>
                    </a:lnT>
                    <a:lnB w="28575">
                      <a:solidFill>
                        <a:srgbClr val="19194D"/>
                      </a:solidFill>
                      <a:prstDash val="solid"/>
                    </a:lnB>
                    <a:solidFill>
                      <a:srgbClr val="19194D">
                        <a:alpha val="41178"/>
                      </a:srgbClr>
                    </a:solidFill>
                  </a:tcPr>
                </a:tc>
                <a:tc gridSpan="3">
                  <a:txBody>
                    <a:bodyPr/>
                    <a:lstStyle/>
                    <a:p>
                      <a:pPr>
                        <a:lnSpc>
                          <a:spcPct val="100000"/>
                        </a:lnSpc>
                      </a:pPr>
                      <a:endParaRPr sz="2000">
                        <a:latin typeface="Times New Roman"/>
                        <a:cs typeface="Times New Roman"/>
                      </a:endParaRPr>
                    </a:p>
                  </a:txBody>
                  <a:tcPr marL="0" marR="0" marT="0" marB="0">
                    <a:lnL w="28575">
                      <a:solidFill>
                        <a:srgbClr val="19194D"/>
                      </a:solidFill>
                      <a:prstDash val="solid"/>
                    </a:ln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1387">
                <a:tc vMerge="1">
                  <a:txBody>
                    <a:bodyPr/>
                    <a:lstStyle/>
                    <a:p>
                      <a:endParaRPr/>
                    </a:p>
                  </a:txBody>
                  <a:tcPr marL="0" marR="0" marT="175260" marB="0">
                    <a:lnL w="28575">
                      <a:solidFill>
                        <a:srgbClr val="19194D"/>
                      </a:solidFill>
                      <a:prstDash val="solid"/>
                    </a:lnL>
                    <a:lnR w="28575">
                      <a:solidFill>
                        <a:srgbClr val="19194D"/>
                      </a:solidFill>
                      <a:prstDash val="solid"/>
                    </a:lnR>
                    <a:lnT w="28575">
                      <a:solidFill>
                        <a:srgbClr val="19194D"/>
                      </a:solidFill>
                      <a:prstDash val="solid"/>
                    </a:lnT>
                    <a:lnB w="28575">
                      <a:solidFill>
                        <a:srgbClr val="19194D"/>
                      </a:solidFill>
                      <a:prstDash val="solid"/>
                    </a:lnB>
                    <a:solidFill>
                      <a:srgbClr val="19194D">
                        <a:alpha val="41178"/>
                      </a:srgbClr>
                    </a:solidFill>
                  </a:tcPr>
                </a:tc>
                <a:tc rowSpan="2">
                  <a:txBody>
                    <a:bodyPr/>
                    <a:lstStyle/>
                    <a:p>
                      <a:pPr>
                        <a:lnSpc>
                          <a:spcPct val="100000"/>
                        </a:lnSpc>
                      </a:pPr>
                      <a:endParaRPr sz="2000">
                        <a:latin typeface="Times New Roman"/>
                        <a:cs typeface="Times New Roman"/>
                      </a:endParaRPr>
                    </a:p>
                  </a:txBody>
                  <a:tcPr marL="0" marR="0" marT="0" marB="0">
                    <a:lnL w="28575">
                      <a:solidFill>
                        <a:srgbClr val="19194D"/>
                      </a:solidFill>
                      <a:prstDash val="solid"/>
                    </a:lnL>
                    <a:lnR w="12700">
                      <a:solidFill>
                        <a:srgbClr val="B6DCDF"/>
                      </a:solidFill>
                      <a:prstDash val="solid"/>
                    </a:lnR>
                  </a:tcPr>
                </a:tc>
                <a:tc gridSpan="2">
                  <a:txBody>
                    <a:bodyPr/>
                    <a:lstStyle/>
                    <a:p>
                      <a:pPr>
                        <a:lnSpc>
                          <a:spcPct val="100000"/>
                        </a:lnSpc>
                      </a:pPr>
                      <a:endParaRPr sz="1400">
                        <a:latin typeface="Times New Roman"/>
                        <a:cs typeface="Times New Roman"/>
                      </a:endParaRPr>
                    </a:p>
                  </a:txBody>
                  <a:tcPr marL="0" marR="0" marT="0" marB="0">
                    <a:lnL w="12700">
                      <a:solidFill>
                        <a:srgbClr val="B6DCDF"/>
                      </a:solidFill>
                      <a:prstDash val="solid"/>
                    </a:lnL>
                  </a:tcPr>
                </a:tc>
                <a:tc hMerge="1">
                  <a:txBody>
                    <a:bodyPr/>
                    <a:lstStyle/>
                    <a:p>
                      <a:endParaRPr/>
                    </a:p>
                  </a:txBody>
                  <a:tcPr marL="0" marR="0" marT="0" marB="0"/>
                </a:tc>
                <a:extLst>
                  <a:ext uri="{0D108BD9-81ED-4DB2-BD59-A6C34878D82A}">
                    <a16:rowId xmlns:a16="http://schemas.microsoft.com/office/drawing/2014/main" val="10001"/>
                  </a:ext>
                </a:extLst>
              </a:tr>
              <a:tr h="125142">
                <a:tc vMerge="1">
                  <a:txBody>
                    <a:bodyPr/>
                    <a:lstStyle/>
                    <a:p>
                      <a:endParaRPr/>
                    </a:p>
                  </a:txBody>
                  <a:tcPr marL="0" marR="0" marT="175260" marB="0">
                    <a:lnL w="28575">
                      <a:solidFill>
                        <a:srgbClr val="19194D"/>
                      </a:solidFill>
                      <a:prstDash val="solid"/>
                    </a:lnL>
                    <a:lnR w="28575">
                      <a:solidFill>
                        <a:srgbClr val="19194D"/>
                      </a:solidFill>
                      <a:prstDash val="solid"/>
                    </a:lnR>
                    <a:lnT w="28575">
                      <a:solidFill>
                        <a:srgbClr val="19194D"/>
                      </a:solidFill>
                      <a:prstDash val="solid"/>
                    </a:lnT>
                    <a:lnB w="28575">
                      <a:solidFill>
                        <a:srgbClr val="19194D"/>
                      </a:solidFill>
                      <a:prstDash val="solid"/>
                    </a:lnB>
                    <a:solidFill>
                      <a:srgbClr val="19194D">
                        <a:alpha val="41178"/>
                      </a:srgbClr>
                    </a:solidFill>
                  </a:tcPr>
                </a:tc>
                <a:tc vMerge="1">
                  <a:txBody>
                    <a:bodyPr/>
                    <a:lstStyle/>
                    <a:p>
                      <a:endParaRPr/>
                    </a:p>
                  </a:txBody>
                  <a:tcPr marL="0" marR="0" marT="0" marB="0">
                    <a:lnL w="28575">
                      <a:solidFill>
                        <a:srgbClr val="19194D"/>
                      </a:solidFill>
                      <a:prstDash val="solid"/>
                    </a:lnL>
                    <a:lnR w="12700">
                      <a:solidFill>
                        <a:srgbClr val="B6DCDF"/>
                      </a:solidFill>
                      <a:prstDash val="solid"/>
                    </a:lnR>
                    <a:lnT w="12700">
                      <a:solidFill>
                        <a:srgbClr val="B6DCDF"/>
                      </a:solidFill>
                      <a:prstDash val="solid"/>
                    </a:lnT>
                  </a:tcPr>
                </a:tc>
                <a:tc rowSpan="2">
                  <a:txBody>
                    <a:bodyPr/>
                    <a:lstStyle/>
                    <a:p>
                      <a:pPr>
                        <a:lnSpc>
                          <a:spcPct val="100000"/>
                        </a:lnSpc>
                      </a:pPr>
                      <a:endParaRPr sz="2000">
                        <a:latin typeface="Times New Roman"/>
                        <a:cs typeface="Times New Roman"/>
                      </a:endParaRPr>
                    </a:p>
                  </a:txBody>
                  <a:tcPr marL="0" marR="0" marT="0" marB="0">
                    <a:lnL w="12700">
                      <a:solidFill>
                        <a:srgbClr val="B6DCDF"/>
                      </a:solidFill>
                      <a:prstDash val="solid"/>
                    </a:lnL>
                    <a:lnR w="28575">
                      <a:solidFill>
                        <a:srgbClr val="19194D"/>
                      </a:solidFill>
                      <a:prstDash val="solid"/>
                    </a:lnR>
                    <a:lnB w="12700">
                      <a:solidFill>
                        <a:srgbClr val="B6DCDF"/>
                      </a:solidFill>
                      <a:prstDash val="solid"/>
                    </a:lnB>
                  </a:tcPr>
                </a:tc>
                <a:tc rowSpan="4">
                  <a:txBody>
                    <a:bodyPr/>
                    <a:lstStyle/>
                    <a:p>
                      <a:pPr marL="168910" marR="161925" indent="403225">
                        <a:lnSpc>
                          <a:spcPts val="2400"/>
                        </a:lnSpc>
                        <a:spcBef>
                          <a:spcPts val="320"/>
                        </a:spcBef>
                      </a:pPr>
                      <a:r>
                        <a:rPr sz="2200" spc="-10" dirty="0">
                          <a:solidFill>
                            <a:srgbClr val="FFFFFF"/>
                          </a:solidFill>
                          <a:latin typeface="Calibri"/>
                          <a:cs typeface="Calibri"/>
                        </a:rPr>
                        <a:t>Significative  </a:t>
                      </a:r>
                      <a:r>
                        <a:rPr sz="2200" spc="-15" dirty="0">
                          <a:solidFill>
                            <a:srgbClr val="FFFFFF"/>
                          </a:solidFill>
                          <a:latin typeface="Calibri"/>
                          <a:cs typeface="Calibri"/>
                        </a:rPr>
                        <a:t>perdite</a:t>
                      </a:r>
                      <a:r>
                        <a:rPr sz="2200" spc="-75" dirty="0">
                          <a:solidFill>
                            <a:srgbClr val="FFFFFF"/>
                          </a:solidFill>
                          <a:latin typeface="Calibri"/>
                          <a:cs typeface="Calibri"/>
                        </a:rPr>
                        <a:t> </a:t>
                      </a:r>
                      <a:r>
                        <a:rPr sz="2200" spc="-20" dirty="0">
                          <a:solidFill>
                            <a:srgbClr val="FFFFFF"/>
                          </a:solidFill>
                          <a:latin typeface="Calibri"/>
                          <a:cs typeface="Calibri"/>
                        </a:rPr>
                        <a:t>d’esercizio</a:t>
                      </a:r>
                      <a:endParaRPr sz="2200">
                        <a:latin typeface="Calibri"/>
                        <a:cs typeface="Calibri"/>
                      </a:endParaRPr>
                    </a:p>
                  </a:txBody>
                  <a:tcPr marL="0" marR="0" marT="40640" marB="0">
                    <a:lnL w="28575">
                      <a:solidFill>
                        <a:srgbClr val="19194D"/>
                      </a:solidFill>
                      <a:prstDash val="solid"/>
                    </a:lnL>
                    <a:lnR w="28575">
                      <a:solidFill>
                        <a:srgbClr val="19194D"/>
                      </a:solidFill>
                      <a:prstDash val="solid"/>
                    </a:lnR>
                    <a:lnT w="28575">
                      <a:solidFill>
                        <a:srgbClr val="19194D"/>
                      </a:solidFill>
                      <a:prstDash val="solid"/>
                    </a:lnT>
                    <a:lnB w="28575">
                      <a:solidFill>
                        <a:srgbClr val="19194D"/>
                      </a:solidFill>
                      <a:prstDash val="solid"/>
                    </a:lnB>
                  </a:tcPr>
                </a:tc>
                <a:extLst>
                  <a:ext uri="{0D108BD9-81ED-4DB2-BD59-A6C34878D82A}">
                    <a16:rowId xmlns:a16="http://schemas.microsoft.com/office/drawing/2014/main" val="10002"/>
                  </a:ext>
                </a:extLst>
              </a:tr>
              <a:tr h="231388">
                <a:tc rowSpan="2" gridSpan="2">
                  <a:txBody>
                    <a:bodyPr/>
                    <a:lstStyle/>
                    <a:p>
                      <a:pPr>
                        <a:lnSpc>
                          <a:spcPct val="100000"/>
                        </a:lnSpc>
                      </a:pPr>
                      <a:endParaRPr sz="2000">
                        <a:latin typeface="Times New Roman"/>
                        <a:cs typeface="Times New Roman"/>
                      </a:endParaRPr>
                    </a:p>
                  </a:txBody>
                  <a:tcPr marL="0" marR="0" marT="0" marB="0">
                    <a:lnR w="12700">
                      <a:solidFill>
                        <a:srgbClr val="B6DCDF"/>
                      </a:solidFill>
                      <a:prstDash val="solid"/>
                    </a:lnR>
                    <a:lnT w="28575" cap="flat" cmpd="sng" algn="ctr">
                      <a:solidFill>
                        <a:srgbClr val="19194D"/>
                      </a:solidFill>
                      <a:prstDash val="solid"/>
                      <a:round/>
                      <a:headEnd type="none" w="med" len="med"/>
                      <a:tailEnd type="none" w="med" len="med"/>
                    </a:lnT>
                  </a:tcPr>
                </a:tc>
                <a:tc rowSpan="2" hMerge="1">
                  <a:txBody>
                    <a:bodyPr/>
                    <a:lstStyle/>
                    <a:p>
                      <a:endParaRPr/>
                    </a:p>
                  </a:txBody>
                  <a:tcPr marL="0" marR="0" marT="0" marB="0"/>
                </a:tc>
                <a:tc vMerge="1">
                  <a:txBody>
                    <a:bodyPr/>
                    <a:lstStyle/>
                    <a:p>
                      <a:endParaRPr/>
                    </a:p>
                  </a:txBody>
                  <a:tcPr marL="0" marR="0" marT="0" marB="0">
                    <a:lnL w="12700">
                      <a:solidFill>
                        <a:srgbClr val="B6DCDF"/>
                      </a:solidFill>
                      <a:prstDash val="solid"/>
                    </a:lnL>
                    <a:lnR w="28575">
                      <a:solidFill>
                        <a:srgbClr val="19194D"/>
                      </a:solidFill>
                      <a:prstDash val="solid"/>
                    </a:lnR>
                    <a:lnB w="12700">
                      <a:solidFill>
                        <a:srgbClr val="B6DCDF"/>
                      </a:solidFill>
                      <a:prstDash val="solid"/>
                    </a:lnB>
                  </a:tcPr>
                </a:tc>
                <a:tc vMerge="1">
                  <a:txBody>
                    <a:bodyPr/>
                    <a:lstStyle/>
                    <a:p>
                      <a:endParaRPr/>
                    </a:p>
                  </a:txBody>
                  <a:tcPr marL="0" marR="0" marT="40640" marB="0">
                    <a:lnL w="28575">
                      <a:solidFill>
                        <a:srgbClr val="19194D"/>
                      </a:solidFill>
                      <a:prstDash val="solid"/>
                    </a:lnL>
                    <a:lnR w="28575">
                      <a:solidFill>
                        <a:srgbClr val="19194D"/>
                      </a:solidFill>
                      <a:prstDash val="solid"/>
                    </a:lnR>
                    <a:lnT w="28575">
                      <a:solidFill>
                        <a:srgbClr val="19194D"/>
                      </a:solidFill>
                      <a:prstDash val="solid"/>
                    </a:lnT>
                    <a:lnB w="28575">
                      <a:solidFill>
                        <a:srgbClr val="19194D"/>
                      </a:solidFill>
                      <a:prstDash val="solid"/>
                    </a:lnB>
                  </a:tcPr>
                </a:tc>
                <a:extLst>
                  <a:ext uri="{0D108BD9-81ED-4DB2-BD59-A6C34878D82A}">
                    <a16:rowId xmlns:a16="http://schemas.microsoft.com/office/drawing/2014/main" val="10003"/>
                  </a:ext>
                </a:extLst>
              </a:tr>
              <a:tr h="155903">
                <a:tc gridSpan="2" vMerge="1">
                  <a:txBody>
                    <a:bodyPr/>
                    <a:lstStyle/>
                    <a:p>
                      <a:endParaRPr/>
                    </a:p>
                  </a:txBody>
                  <a:tcPr marL="0" marR="0" marT="0" marB="0">
                    <a:lnR w="12700">
                      <a:solidFill>
                        <a:srgbClr val="B6DCDF"/>
                      </a:solidFill>
                      <a:prstDash val="solid"/>
                    </a:lnR>
                  </a:tcPr>
                </a:tc>
                <a:tc hMerge="1" vMerge="1">
                  <a:txBody>
                    <a:bodyPr/>
                    <a:lstStyle/>
                    <a:p>
                      <a:endParaRPr/>
                    </a:p>
                  </a:txBody>
                  <a:tcPr marL="0" marR="0" marT="0" marB="0"/>
                </a:tc>
                <a:tc rowSpan="2">
                  <a:txBody>
                    <a:bodyPr/>
                    <a:lstStyle/>
                    <a:p>
                      <a:pPr>
                        <a:lnSpc>
                          <a:spcPct val="100000"/>
                        </a:lnSpc>
                      </a:pPr>
                      <a:endParaRPr sz="2000">
                        <a:latin typeface="Times New Roman"/>
                        <a:cs typeface="Times New Roman"/>
                      </a:endParaRPr>
                    </a:p>
                  </a:txBody>
                  <a:tcPr marL="0" marR="0" marT="0" marB="0">
                    <a:lnL w="12700">
                      <a:solidFill>
                        <a:srgbClr val="B6DCDF"/>
                      </a:solidFill>
                      <a:prstDash val="solid"/>
                    </a:lnL>
                    <a:lnR w="28575">
                      <a:solidFill>
                        <a:srgbClr val="19194D"/>
                      </a:solidFill>
                      <a:prstDash val="solid"/>
                    </a:lnR>
                    <a:lnT w="12700">
                      <a:solidFill>
                        <a:srgbClr val="B6DCDF"/>
                      </a:solidFill>
                      <a:prstDash val="solid"/>
                    </a:lnT>
                  </a:tcPr>
                </a:tc>
                <a:tc vMerge="1">
                  <a:txBody>
                    <a:bodyPr/>
                    <a:lstStyle/>
                    <a:p>
                      <a:endParaRPr/>
                    </a:p>
                  </a:txBody>
                  <a:tcPr marL="0" marR="0" marT="40640" marB="0">
                    <a:lnL w="28575">
                      <a:solidFill>
                        <a:srgbClr val="19194D"/>
                      </a:solidFill>
                      <a:prstDash val="solid"/>
                    </a:lnL>
                    <a:lnR w="28575">
                      <a:solidFill>
                        <a:srgbClr val="19194D"/>
                      </a:solidFill>
                      <a:prstDash val="solid"/>
                    </a:lnR>
                    <a:lnT w="28575">
                      <a:solidFill>
                        <a:srgbClr val="19194D"/>
                      </a:solidFill>
                      <a:prstDash val="solid"/>
                    </a:lnT>
                    <a:lnB w="28575">
                      <a:solidFill>
                        <a:srgbClr val="19194D"/>
                      </a:solidFill>
                      <a:prstDash val="solid"/>
                    </a:lnB>
                  </a:tcPr>
                </a:tc>
                <a:extLst>
                  <a:ext uri="{0D108BD9-81ED-4DB2-BD59-A6C34878D82A}">
                    <a16:rowId xmlns:a16="http://schemas.microsoft.com/office/drawing/2014/main" val="10004"/>
                  </a:ext>
                </a:extLst>
              </a:tr>
              <a:tr h="200629">
                <a:tc rowSpan="3">
                  <a:txBody>
                    <a:bodyPr/>
                    <a:lstStyle/>
                    <a:p>
                      <a:pPr marL="833755" marR="386080" indent="-347980">
                        <a:lnSpc>
                          <a:spcPts val="2400"/>
                        </a:lnSpc>
                        <a:spcBef>
                          <a:spcPts val="315"/>
                        </a:spcBef>
                      </a:pPr>
                      <a:r>
                        <a:rPr sz="2200" spc="-10" dirty="0">
                          <a:solidFill>
                            <a:srgbClr val="FFFFFF"/>
                          </a:solidFill>
                          <a:latin typeface="Calibri"/>
                          <a:cs typeface="Calibri"/>
                        </a:rPr>
                        <a:t>Onerosità</a:t>
                      </a:r>
                      <a:r>
                        <a:rPr sz="2200" spc="-90" dirty="0">
                          <a:solidFill>
                            <a:srgbClr val="FFFFFF"/>
                          </a:solidFill>
                          <a:latin typeface="Calibri"/>
                          <a:cs typeface="Calibri"/>
                        </a:rPr>
                        <a:t> </a:t>
                      </a:r>
                      <a:r>
                        <a:rPr sz="2200" spc="-5" dirty="0">
                          <a:solidFill>
                            <a:srgbClr val="FFFFFF"/>
                          </a:solidFill>
                          <a:latin typeface="Calibri"/>
                          <a:cs typeface="Calibri"/>
                        </a:rPr>
                        <a:t>del  </a:t>
                      </a:r>
                      <a:r>
                        <a:rPr sz="2200" spc="-10" dirty="0">
                          <a:solidFill>
                            <a:srgbClr val="FFFFFF"/>
                          </a:solidFill>
                          <a:latin typeface="Calibri"/>
                          <a:cs typeface="Calibri"/>
                        </a:rPr>
                        <a:t>debito</a:t>
                      </a:r>
                      <a:endParaRPr sz="2200">
                        <a:latin typeface="Calibri"/>
                        <a:cs typeface="Calibri"/>
                      </a:endParaRPr>
                    </a:p>
                  </a:txBody>
                  <a:tcPr marL="0" marR="0" marT="40005" marB="0">
                    <a:lnL w="28575">
                      <a:solidFill>
                        <a:srgbClr val="19194D"/>
                      </a:solidFill>
                      <a:prstDash val="solid"/>
                    </a:lnL>
                    <a:lnR w="28575">
                      <a:solidFill>
                        <a:srgbClr val="19194D"/>
                      </a:solidFill>
                      <a:prstDash val="solid"/>
                    </a:lnR>
                    <a:lnB w="28575">
                      <a:solidFill>
                        <a:srgbClr val="19194D"/>
                      </a:solidFill>
                      <a:prstDash val="solid"/>
                    </a:lnB>
                  </a:tcPr>
                </a:tc>
                <a:tc rowSpan="2">
                  <a:txBody>
                    <a:bodyPr/>
                    <a:lstStyle/>
                    <a:p>
                      <a:pPr>
                        <a:lnSpc>
                          <a:spcPct val="100000"/>
                        </a:lnSpc>
                      </a:pPr>
                      <a:endParaRPr sz="2000">
                        <a:latin typeface="Times New Roman"/>
                        <a:cs typeface="Times New Roman"/>
                      </a:endParaRPr>
                    </a:p>
                  </a:txBody>
                  <a:tcPr marL="0" marR="0" marT="0" marB="0">
                    <a:lnL w="28575">
                      <a:solidFill>
                        <a:srgbClr val="19194D"/>
                      </a:solidFill>
                      <a:prstDash val="solid"/>
                    </a:lnL>
                    <a:lnR w="12700">
                      <a:solidFill>
                        <a:srgbClr val="B6DCDF"/>
                      </a:solidFill>
                      <a:prstDash val="solid"/>
                    </a:lnR>
                    <a:lnB w="12700">
                      <a:solidFill>
                        <a:srgbClr val="B6DCDF"/>
                      </a:solidFill>
                      <a:prstDash val="solid"/>
                    </a:lnB>
                  </a:tcPr>
                </a:tc>
                <a:tc vMerge="1">
                  <a:txBody>
                    <a:bodyPr/>
                    <a:lstStyle/>
                    <a:p>
                      <a:endParaRPr/>
                    </a:p>
                  </a:txBody>
                  <a:tcPr marL="0" marR="0" marT="0" marB="0">
                    <a:lnL w="12700">
                      <a:solidFill>
                        <a:srgbClr val="B6DCDF"/>
                      </a:solidFill>
                      <a:prstDash val="solid"/>
                    </a:lnL>
                    <a:lnR w="28575">
                      <a:solidFill>
                        <a:srgbClr val="19194D"/>
                      </a:solidFill>
                      <a:prstDash val="solid"/>
                    </a:lnR>
                    <a:lnT w="12700">
                      <a:solidFill>
                        <a:srgbClr val="B6DCDF"/>
                      </a:solidFill>
                      <a:prstDash val="solid"/>
                    </a:lnT>
                  </a:tcPr>
                </a:tc>
                <a:tc vMerge="1">
                  <a:txBody>
                    <a:bodyPr/>
                    <a:lstStyle/>
                    <a:p>
                      <a:endParaRPr/>
                    </a:p>
                  </a:txBody>
                  <a:tcPr marL="0" marR="0" marT="40640" marB="0">
                    <a:lnL w="28575">
                      <a:solidFill>
                        <a:srgbClr val="19194D"/>
                      </a:solidFill>
                      <a:prstDash val="solid"/>
                    </a:lnL>
                    <a:lnR w="28575">
                      <a:solidFill>
                        <a:srgbClr val="19194D"/>
                      </a:solidFill>
                      <a:prstDash val="solid"/>
                    </a:lnR>
                    <a:lnT w="28575">
                      <a:solidFill>
                        <a:srgbClr val="19194D"/>
                      </a:solidFill>
                      <a:prstDash val="solid"/>
                    </a:lnT>
                    <a:lnB w="28575">
                      <a:solidFill>
                        <a:srgbClr val="19194D"/>
                      </a:solidFill>
                      <a:prstDash val="solid"/>
                    </a:lnB>
                  </a:tcPr>
                </a:tc>
                <a:extLst>
                  <a:ext uri="{0D108BD9-81ED-4DB2-BD59-A6C34878D82A}">
                    <a16:rowId xmlns:a16="http://schemas.microsoft.com/office/drawing/2014/main" val="10005"/>
                  </a:ext>
                </a:extLst>
              </a:tr>
              <a:tr h="155901">
                <a:tc vMerge="1">
                  <a:txBody>
                    <a:bodyPr/>
                    <a:lstStyle/>
                    <a:p>
                      <a:endParaRPr/>
                    </a:p>
                  </a:txBody>
                  <a:tcPr marL="0" marR="0" marT="40005" marB="0">
                    <a:lnL w="28575">
                      <a:solidFill>
                        <a:srgbClr val="19194D"/>
                      </a:solidFill>
                      <a:prstDash val="solid"/>
                    </a:lnL>
                    <a:lnR w="28575">
                      <a:solidFill>
                        <a:srgbClr val="19194D"/>
                      </a:solidFill>
                      <a:prstDash val="solid"/>
                    </a:lnR>
                    <a:lnT w="28575">
                      <a:solidFill>
                        <a:srgbClr val="19194D"/>
                      </a:solidFill>
                      <a:prstDash val="solid"/>
                    </a:lnT>
                    <a:lnB w="28575">
                      <a:solidFill>
                        <a:srgbClr val="19194D"/>
                      </a:solidFill>
                      <a:prstDash val="solid"/>
                    </a:lnB>
                  </a:tcPr>
                </a:tc>
                <a:tc vMerge="1">
                  <a:txBody>
                    <a:bodyPr/>
                    <a:lstStyle/>
                    <a:p>
                      <a:endParaRPr/>
                    </a:p>
                  </a:txBody>
                  <a:tcPr marL="0" marR="0" marT="0" marB="0">
                    <a:lnL w="28575">
                      <a:solidFill>
                        <a:srgbClr val="19194D"/>
                      </a:solidFill>
                      <a:prstDash val="solid"/>
                    </a:lnL>
                    <a:lnR w="12700">
                      <a:solidFill>
                        <a:srgbClr val="B6DCDF"/>
                      </a:solidFill>
                      <a:prstDash val="solid"/>
                    </a:lnR>
                    <a:lnB w="12700">
                      <a:solidFill>
                        <a:srgbClr val="B6DCDF"/>
                      </a:solidFill>
                      <a:prstDash val="solid"/>
                    </a:lnB>
                  </a:tcPr>
                </a:tc>
                <a:tc gridSpan="2">
                  <a:txBody>
                    <a:bodyPr/>
                    <a:lstStyle/>
                    <a:p>
                      <a:pPr>
                        <a:lnSpc>
                          <a:spcPct val="100000"/>
                        </a:lnSpc>
                      </a:pPr>
                      <a:endParaRPr sz="800">
                        <a:latin typeface="Times New Roman"/>
                        <a:cs typeface="Times New Roman"/>
                      </a:endParaRPr>
                    </a:p>
                  </a:txBody>
                  <a:tcPr marL="0" marR="0" marT="0" marB="0">
                    <a:lnL w="12700">
                      <a:solidFill>
                        <a:srgbClr val="B6DCDF"/>
                      </a:solidFill>
                      <a:prstDash val="solid"/>
                    </a:lnL>
                  </a:tcPr>
                </a:tc>
                <a:tc hMerge="1">
                  <a:txBody>
                    <a:bodyPr/>
                    <a:lstStyle/>
                    <a:p>
                      <a:endParaRPr/>
                    </a:p>
                  </a:txBody>
                  <a:tcPr marL="0" marR="0" marT="0" marB="0"/>
                </a:tc>
                <a:extLst>
                  <a:ext uri="{0D108BD9-81ED-4DB2-BD59-A6C34878D82A}">
                    <a16:rowId xmlns:a16="http://schemas.microsoft.com/office/drawing/2014/main" val="10006"/>
                  </a:ext>
                </a:extLst>
              </a:tr>
              <a:tr h="356532">
                <a:tc vMerge="1">
                  <a:txBody>
                    <a:bodyPr/>
                    <a:lstStyle/>
                    <a:p>
                      <a:endParaRPr/>
                    </a:p>
                  </a:txBody>
                  <a:tcPr marL="0" marR="0" marT="40005" marB="0">
                    <a:lnL w="28575">
                      <a:solidFill>
                        <a:srgbClr val="19194D"/>
                      </a:solidFill>
                      <a:prstDash val="solid"/>
                    </a:lnL>
                    <a:lnR w="28575">
                      <a:solidFill>
                        <a:srgbClr val="19194D"/>
                      </a:solidFill>
                      <a:prstDash val="solid"/>
                    </a:lnR>
                    <a:lnT w="28575">
                      <a:solidFill>
                        <a:srgbClr val="19194D"/>
                      </a:solidFill>
                      <a:prstDash val="solid"/>
                    </a:lnT>
                    <a:lnB w="28575">
                      <a:solidFill>
                        <a:srgbClr val="19194D"/>
                      </a:solidFill>
                      <a:prstDash val="solid"/>
                    </a:lnB>
                  </a:tcPr>
                </a:tc>
                <a:tc gridSpan="3">
                  <a:txBody>
                    <a:bodyPr/>
                    <a:lstStyle/>
                    <a:p>
                      <a:pPr>
                        <a:lnSpc>
                          <a:spcPct val="100000"/>
                        </a:lnSpc>
                      </a:pPr>
                      <a:endParaRPr sz="2000">
                        <a:latin typeface="Times New Roman"/>
                        <a:cs typeface="Times New Roman"/>
                      </a:endParaRPr>
                    </a:p>
                  </a:txBody>
                  <a:tcPr marL="0" marR="0" marT="0" marB="0">
                    <a:lnL w="28575">
                      <a:solidFill>
                        <a:srgbClr val="19194D"/>
                      </a:solidFill>
                      <a:prstDash val="solid"/>
                    </a:lnL>
                    <a:lnT w="12700" cap="flat" cmpd="sng" algn="ctr">
                      <a:solidFill>
                        <a:srgbClr val="B6DCDF"/>
                      </a:solidFill>
                      <a:prstDash val="solid"/>
                      <a:round/>
                      <a:headEnd type="none" w="med" len="med"/>
                      <a:tailEnd type="none" w="med" len="med"/>
                    </a:lnT>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bl>
          </a:graphicData>
        </a:graphic>
      </p:graphicFrame>
      <p:sp>
        <p:nvSpPr>
          <p:cNvPr id="18" name="object 18"/>
          <p:cNvSpPr/>
          <p:nvPr/>
        </p:nvSpPr>
        <p:spPr>
          <a:xfrm>
            <a:off x="8735568" y="3590544"/>
            <a:ext cx="734568" cy="243840"/>
          </a:xfrm>
          <a:prstGeom prst="rect">
            <a:avLst/>
          </a:prstGeom>
          <a:blipFill>
            <a:blip r:embed="rId8" cstate="print"/>
            <a:stretch>
              <a:fillRect/>
            </a:stretch>
          </a:blipFill>
        </p:spPr>
        <p:txBody>
          <a:bodyPr wrap="square" lIns="0" tIns="0" rIns="0" bIns="0" rtlCol="0"/>
          <a:lstStyle/>
          <a:p>
            <a:endParaRPr/>
          </a:p>
        </p:txBody>
      </p:sp>
      <p:sp>
        <p:nvSpPr>
          <p:cNvPr id="19" name="object 19"/>
          <p:cNvSpPr/>
          <p:nvPr/>
        </p:nvSpPr>
        <p:spPr>
          <a:xfrm>
            <a:off x="8930154" y="3381733"/>
            <a:ext cx="504825" cy="360680"/>
          </a:xfrm>
          <a:custGeom>
            <a:avLst/>
            <a:gdLst/>
            <a:ahLst/>
            <a:cxnLst/>
            <a:rect l="l" t="t" r="r" b="b"/>
            <a:pathLst>
              <a:path w="504825" h="360679">
                <a:moveTo>
                  <a:pt x="504825" y="180181"/>
                </a:moveTo>
                <a:lnTo>
                  <a:pt x="0" y="180181"/>
                </a:lnTo>
                <a:lnTo>
                  <a:pt x="252412" y="360361"/>
                </a:lnTo>
                <a:lnTo>
                  <a:pt x="504825" y="180181"/>
                </a:lnTo>
                <a:close/>
              </a:path>
              <a:path w="504825" h="360679">
                <a:moveTo>
                  <a:pt x="378618" y="0"/>
                </a:moveTo>
                <a:lnTo>
                  <a:pt x="126206" y="0"/>
                </a:lnTo>
                <a:lnTo>
                  <a:pt x="126206" y="180181"/>
                </a:lnTo>
                <a:lnTo>
                  <a:pt x="378618" y="180181"/>
                </a:lnTo>
                <a:lnTo>
                  <a:pt x="378618" y="0"/>
                </a:lnTo>
                <a:close/>
              </a:path>
            </a:pathLst>
          </a:custGeom>
          <a:solidFill>
            <a:srgbClr val="CCCCCC"/>
          </a:solidFill>
        </p:spPr>
        <p:txBody>
          <a:bodyPr wrap="square" lIns="0" tIns="0" rIns="0" bIns="0" rtlCol="0"/>
          <a:lstStyle/>
          <a:p>
            <a:endParaRPr/>
          </a:p>
        </p:txBody>
      </p:sp>
      <p:sp>
        <p:nvSpPr>
          <p:cNvPr id="20" name="object 20"/>
          <p:cNvSpPr/>
          <p:nvPr/>
        </p:nvSpPr>
        <p:spPr>
          <a:xfrm>
            <a:off x="8930154" y="3381733"/>
            <a:ext cx="504825" cy="360680"/>
          </a:xfrm>
          <a:custGeom>
            <a:avLst/>
            <a:gdLst/>
            <a:ahLst/>
            <a:cxnLst/>
            <a:rect l="l" t="t" r="r" b="b"/>
            <a:pathLst>
              <a:path w="504825" h="360679">
                <a:moveTo>
                  <a:pt x="0" y="180181"/>
                </a:moveTo>
                <a:lnTo>
                  <a:pt x="126206" y="180181"/>
                </a:lnTo>
                <a:lnTo>
                  <a:pt x="126206" y="0"/>
                </a:lnTo>
                <a:lnTo>
                  <a:pt x="378618" y="0"/>
                </a:lnTo>
                <a:lnTo>
                  <a:pt x="378618" y="180181"/>
                </a:lnTo>
                <a:lnTo>
                  <a:pt x="504825" y="180181"/>
                </a:lnTo>
                <a:lnTo>
                  <a:pt x="252412" y="360362"/>
                </a:lnTo>
                <a:lnTo>
                  <a:pt x="0" y="180181"/>
                </a:lnTo>
                <a:close/>
              </a:path>
            </a:pathLst>
          </a:custGeom>
          <a:ln w="25400">
            <a:solidFill>
              <a:srgbClr val="000000"/>
            </a:solidFill>
          </a:ln>
        </p:spPr>
        <p:txBody>
          <a:bodyPr wrap="square" lIns="0" tIns="0" rIns="0" bIns="0" rtlCol="0"/>
          <a:lstStyle/>
          <a:p>
            <a:endParaRPr/>
          </a:p>
        </p:txBody>
      </p:sp>
      <p:sp>
        <p:nvSpPr>
          <p:cNvPr id="21" name="object 21"/>
          <p:cNvSpPr/>
          <p:nvPr/>
        </p:nvSpPr>
        <p:spPr>
          <a:xfrm>
            <a:off x="7626097" y="4370832"/>
            <a:ext cx="2843783" cy="326136"/>
          </a:xfrm>
          <a:prstGeom prst="rect">
            <a:avLst/>
          </a:prstGeom>
          <a:blipFill>
            <a:blip r:embed="rId9" cstate="print"/>
            <a:stretch>
              <a:fillRect/>
            </a:stretch>
          </a:blipFill>
        </p:spPr>
        <p:txBody>
          <a:bodyPr wrap="square" lIns="0" tIns="0" rIns="0" bIns="0" rtlCol="0"/>
          <a:lstStyle/>
          <a:p>
            <a:endParaRPr/>
          </a:p>
        </p:txBody>
      </p:sp>
      <p:sp>
        <p:nvSpPr>
          <p:cNvPr id="22" name="object 22"/>
          <p:cNvSpPr txBox="1"/>
          <p:nvPr/>
        </p:nvSpPr>
        <p:spPr>
          <a:xfrm>
            <a:off x="7981788" y="3893964"/>
            <a:ext cx="2401570" cy="656590"/>
          </a:xfrm>
          <a:prstGeom prst="rect">
            <a:avLst/>
          </a:prstGeom>
          <a:solidFill>
            <a:srgbClr val="19194D">
              <a:alpha val="41178"/>
            </a:srgbClr>
          </a:solidFill>
          <a:ln w="25400">
            <a:solidFill>
              <a:srgbClr val="19194D"/>
            </a:solidFill>
          </a:ln>
        </p:spPr>
        <p:txBody>
          <a:bodyPr vert="horz" wrap="square" lIns="0" tIns="40640" rIns="0" bIns="0" rtlCol="0">
            <a:spAutoFit/>
          </a:bodyPr>
          <a:lstStyle/>
          <a:p>
            <a:pPr marL="232410" marR="224790" indent="248920">
              <a:lnSpc>
                <a:spcPts val="2400"/>
              </a:lnSpc>
              <a:spcBef>
                <a:spcPts val="320"/>
              </a:spcBef>
            </a:pPr>
            <a:r>
              <a:rPr sz="2200" spc="-5" dirty="0">
                <a:solidFill>
                  <a:srgbClr val="FFFFFF"/>
                </a:solidFill>
                <a:latin typeface="Calibri"/>
                <a:cs typeface="Calibri"/>
              </a:rPr>
              <a:t>Riduzione del  </a:t>
            </a:r>
            <a:r>
              <a:rPr sz="2200" spc="-10" dirty="0">
                <a:solidFill>
                  <a:srgbClr val="FFFFFF"/>
                </a:solidFill>
                <a:latin typeface="Calibri"/>
                <a:cs typeface="Calibri"/>
              </a:rPr>
              <a:t>patrimonio</a:t>
            </a:r>
            <a:r>
              <a:rPr sz="2200" spc="-40" dirty="0">
                <a:solidFill>
                  <a:srgbClr val="FFFFFF"/>
                </a:solidFill>
                <a:latin typeface="Calibri"/>
                <a:cs typeface="Calibri"/>
              </a:rPr>
              <a:t> </a:t>
            </a:r>
            <a:r>
              <a:rPr sz="2200" spc="-20" dirty="0">
                <a:solidFill>
                  <a:srgbClr val="FFFFFF"/>
                </a:solidFill>
                <a:latin typeface="Calibri"/>
                <a:cs typeface="Calibri"/>
              </a:rPr>
              <a:t>netto</a:t>
            </a:r>
            <a:endParaRPr sz="2200">
              <a:latin typeface="Calibri"/>
              <a:cs typeface="Calibri"/>
            </a:endParaRPr>
          </a:p>
        </p:txBody>
      </p:sp>
      <p:sp>
        <p:nvSpPr>
          <p:cNvPr id="23" name="object 23"/>
          <p:cNvSpPr/>
          <p:nvPr/>
        </p:nvSpPr>
        <p:spPr>
          <a:xfrm>
            <a:off x="8735568" y="4965192"/>
            <a:ext cx="734568" cy="243839"/>
          </a:xfrm>
          <a:prstGeom prst="rect">
            <a:avLst/>
          </a:prstGeom>
          <a:blipFill>
            <a:blip r:embed="rId10" cstate="print"/>
            <a:stretch>
              <a:fillRect/>
            </a:stretch>
          </a:blipFill>
        </p:spPr>
        <p:txBody>
          <a:bodyPr wrap="square" lIns="0" tIns="0" rIns="0" bIns="0" rtlCol="0"/>
          <a:lstStyle/>
          <a:p>
            <a:endParaRPr/>
          </a:p>
        </p:txBody>
      </p:sp>
      <p:sp>
        <p:nvSpPr>
          <p:cNvPr id="24" name="object 24"/>
          <p:cNvSpPr/>
          <p:nvPr/>
        </p:nvSpPr>
        <p:spPr>
          <a:xfrm>
            <a:off x="8930152" y="4755070"/>
            <a:ext cx="504825" cy="360680"/>
          </a:xfrm>
          <a:custGeom>
            <a:avLst/>
            <a:gdLst/>
            <a:ahLst/>
            <a:cxnLst/>
            <a:rect l="l" t="t" r="r" b="b"/>
            <a:pathLst>
              <a:path w="504825" h="360679">
                <a:moveTo>
                  <a:pt x="504825" y="180181"/>
                </a:moveTo>
                <a:lnTo>
                  <a:pt x="0" y="180181"/>
                </a:lnTo>
                <a:lnTo>
                  <a:pt x="252412" y="360361"/>
                </a:lnTo>
                <a:lnTo>
                  <a:pt x="504825" y="180181"/>
                </a:lnTo>
                <a:close/>
              </a:path>
              <a:path w="504825" h="360679">
                <a:moveTo>
                  <a:pt x="378618" y="0"/>
                </a:moveTo>
                <a:lnTo>
                  <a:pt x="126206" y="0"/>
                </a:lnTo>
                <a:lnTo>
                  <a:pt x="126206" y="180181"/>
                </a:lnTo>
                <a:lnTo>
                  <a:pt x="378618" y="180181"/>
                </a:lnTo>
                <a:lnTo>
                  <a:pt x="378618" y="0"/>
                </a:lnTo>
                <a:close/>
              </a:path>
            </a:pathLst>
          </a:custGeom>
          <a:solidFill>
            <a:srgbClr val="CCCCCC"/>
          </a:solidFill>
        </p:spPr>
        <p:txBody>
          <a:bodyPr wrap="square" lIns="0" tIns="0" rIns="0" bIns="0" rtlCol="0"/>
          <a:lstStyle/>
          <a:p>
            <a:endParaRPr/>
          </a:p>
        </p:txBody>
      </p:sp>
      <p:sp>
        <p:nvSpPr>
          <p:cNvPr id="25" name="object 25"/>
          <p:cNvSpPr/>
          <p:nvPr/>
        </p:nvSpPr>
        <p:spPr>
          <a:xfrm>
            <a:off x="8930152" y="4755070"/>
            <a:ext cx="504825" cy="360680"/>
          </a:xfrm>
          <a:custGeom>
            <a:avLst/>
            <a:gdLst/>
            <a:ahLst/>
            <a:cxnLst/>
            <a:rect l="l" t="t" r="r" b="b"/>
            <a:pathLst>
              <a:path w="504825" h="360679">
                <a:moveTo>
                  <a:pt x="0" y="180181"/>
                </a:moveTo>
                <a:lnTo>
                  <a:pt x="126206" y="180181"/>
                </a:lnTo>
                <a:lnTo>
                  <a:pt x="126206" y="0"/>
                </a:lnTo>
                <a:lnTo>
                  <a:pt x="378618" y="0"/>
                </a:lnTo>
                <a:lnTo>
                  <a:pt x="378618" y="180181"/>
                </a:lnTo>
                <a:lnTo>
                  <a:pt x="504825" y="180181"/>
                </a:lnTo>
                <a:lnTo>
                  <a:pt x="252412" y="360362"/>
                </a:lnTo>
                <a:lnTo>
                  <a:pt x="0" y="180181"/>
                </a:lnTo>
                <a:close/>
              </a:path>
            </a:pathLst>
          </a:custGeom>
          <a:ln w="25400">
            <a:solidFill>
              <a:srgbClr val="000000"/>
            </a:solidFill>
          </a:ln>
        </p:spPr>
        <p:txBody>
          <a:bodyPr wrap="square" lIns="0" tIns="0" rIns="0" bIns="0" rtlCol="0"/>
          <a:lstStyle/>
          <a:p>
            <a:endParaRPr/>
          </a:p>
        </p:txBody>
      </p:sp>
      <p:sp>
        <p:nvSpPr>
          <p:cNvPr id="26" name="object 26"/>
          <p:cNvSpPr/>
          <p:nvPr/>
        </p:nvSpPr>
        <p:spPr>
          <a:xfrm>
            <a:off x="7626097" y="5742432"/>
            <a:ext cx="2843783" cy="323088"/>
          </a:xfrm>
          <a:prstGeom prst="rect">
            <a:avLst/>
          </a:prstGeom>
          <a:blipFill>
            <a:blip r:embed="rId11" cstate="print"/>
            <a:stretch>
              <a:fillRect/>
            </a:stretch>
          </a:blipFill>
        </p:spPr>
        <p:txBody>
          <a:bodyPr wrap="square" lIns="0" tIns="0" rIns="0" bIns="0" rtlCol="0"/>
          <a:lstStyle/>
          <a:p>
            <a:endParaRPr/>
          </a:p>
        </p:txBody>
      </p:sp>
      <p:sp>
        <p:nvSpPr>
          <p:cNvPr id="27" name="object 27"/>
          <p:cNvSpPr txBox="1"/>
          <p:nvPr/>
        </p:nvSpPr>
        <p:spPr>
          <a:xfrm>
            <a:off x="7981788" y="5263473"/>
            <a:ext cx="2401570" cy="634661"/>
          </a:xfrm>
          <a:prstGeom prst="rect">
            <a:avLst/>
          </a:prstGeom>
          <a:solidFill>
            <a:srgbClr val="19194D">
              <a:alpha val="41178"/>
            </a:srgbClr>
          </a:solidFill>
          <a:ln w="25400">
            <a:solidFill>
              <a:srgbClr val="19194D"/>
            </a:solidFill>
          </a:ln>
        </p:spPr>
        <p:txBody>
          <a:bodyPr vert="horz" wrap="square" lIns="0" tIns="73025" rIns="0" bIns="0" rtlCol="0">
            <a:spAutoFit/>
          </a:bodyPr>
          <a:lstStyle/>
          <a:p>
            <a:pPr marL="167640" marR="161290" indent="93980" algn="ctr">
              <a:lnSpc>
                <a:spcPct val="80700"/>
              </a:lnSpc>
              <a:spcBef>
                <a:spcPts val="575"/>
              </a:spcBef>
            </a:pPr>
            <a:r>
              <a:rPr sz="1500" dirty="0">
                <a:solidFill>
                  <a:srgbClr val="FFFFFF"/>
                </a:solidFill>
                <a:latin typeface="Calibri"/>
                <a:cs typeface="Calibri"/>
              </a:rPr>
              <a:t>Massima </a:t>
            </a:r>
            <a:r>
              <a:rPr sz="1500" spc="-5" dirty="0">
                <a:solidFill>
                  <a:srgbClr val="FFFFFF"/>
                </a:solidFill>
                <a:latin typeface="Calibri"/>
                <a:cs typeface="Calibri"/>
              </a:rPr>
              <a:t>criticità </a:t>
            </a:r>
            <a:r>
              <a:rPr sz="1500" spc="-15" dirty="0">
                <a:solidFill>
                  <a:srgbClr val="FFFFFF"/>
                </a:solidFill>
                <a:latin typeface="Calibri"/>
                <a:cs typeface="Calibri"/>
              </a:rPr>
              <a:t>ove </a:t>
            </a:r>
            <a:r>
              <a:rPr sz="1500" dirty="0">
                <a:solidFill>
                  <a:srgbClr val="FFFFFF"/>
                </a:solidFill>
                <a:latin typeface="Calibri"/>
                <a:cs typeface="Calibri"/>
              </a:rPr>
              <a:t>la  </a:t>
            </a:r>
            <a:r>
              <a:rPr sz="1500" spc="-5" dirty="0">
                <a:solidFill>
                  <a:srgbClr val="FFFFFF"/>
                </a:solidFill>
                <a:latin typeface="Calibri"/>
                <a:cs typeface="Calibri"/>
              </a:rPr>
              <a:t>riduzione </a:t>
            </a:r>
            <a:r>
              <a:rPr sz="1500" dirty="0">
                <a:solidFill>
                  <a:srgbClr val="FFFFFF"/>
                </a:solidFill>
                <a:latin typeface="Calibri"/>
                <a:cs typeface="Calibri"/>
              </a:rPr>
              <a:t>sia </a:t>
            </a:r>
            <a:r>
              <a:rPr sz="1500" spc="-5" dirty="0">
                <a:solidFill>
                  <a:srgbClr val="FFFFFF"/>
                </a:solidFill>
                <a:latin typeface="Calibri"/>
                <a:cs typeface="Calibri"/>
              </a:rPr>
              <a:t>al di </a:t>
            </a:r>
            <a:r>
              <a:rPr sz="1500" spc="-10" dirty="0">
                <a:solidFill>
                  <a:srgbClr val="FFFFFF"/>
                </a:solidFill>
                <a:latin typeface="Calibri"/>
                <a:cs typeface="Calibri"/>
              </a:rPr>
              <a:t>sotto</a:t>
            </a:r>
            <a:r>
              <a:rPr sz="1500" spc="-60" dirty="0">
                <a:solidFill>
                  <a:srgbClr val="FFFFFF"/>
                </a:solidFill>
                <a:latin typeface="Calibri"/>
                <a:cs typeface="Calibri"/>
              </a:rPr>
              <a:t> </a:t>
            </a:r>
            <a:r>
              <a:rPr sz="1500" spc="-5" dirty="0">
                <a:solidFill>
                  <a:srgbClr val="FFFFFF"/>
                </a:solidFill>
                <a:latin typeface="Calibri"/>
                <a:cs typeface="Calibri"/>
              </a:rPr>
              <a:t>dei  </a:t>
            </a:r>
            <a:r>
              <a:rPr sz="1500" dirty="0">
                <a:solidFill>
                  <a:srgbClr val="FFFFFF"/>
                </a:solidFill>
                <a:latin typeface="Calibri"/>
                <a:cs typeface="Calibri"/>
              </a:rPr>
              <a:t>minimi </a:t>
            </a:r>
            <a:r>
              <a:rPr sz="1500" spc="-10" dirty="0">
                <a:solidFill>
                  <a:srgbClr val="FFFFFF"/>
                </a:solidFill>
                <a:latin typeface="Calibri"/>
                <a:cs typeface="Calibri"/>
              </a:rPr>
              <a:t>previste </a:t>
            </a:r>
            <a:r>
              <a:rPr sz="1500" spc="-5" dirty="0">
                <a:solidFill>
                  <a:srgbClr val="FFFFFF"/>
                </a:solidFill>
                <a:latin typeface="Calibri"/>
                <a:cs typeface="Calibri"/>
              </a:rPr>
              <a:t>per</a:t>
            </a:r>
            <a:r>
              <a:rPr sz="1500" spc="-35" dirty="0">
                <a:solidFill>
                  <a:srgbClr val="FFFFFF"/>
                </a:solidFill>
                <a:latin typeface="Calibri"/>
                <a:cs typeface="Calibri"/>
              </a:rPr>
              <a:t> </a:t>
            </a:r>
            <a:r>
              <a:rPr sz="1500" spc="-5" dirty="0">
                <a:solidFill>
                  <a:srgbClr val="FFFFFF"/>
                </a:solidFill>
                <a:latin typeface="Calibri"/>
                <a:cs typeface="Calibri"/>
              </a:rPr>
              <a:t>legge</a:t>
            </a:r>
            <a:endParaRPr sz="1500">
              <a:latin typeface="Calibri"/>
              <a:cs typeface="Calibri"/>
            </a:endParaRPr>
          </a:p>
        </p:txBody>
      </p:sp>
      <p:sp>
        <p:nvSpPr>
          <p:cNvPr id="28" name="object 28"/>
          <p:cNvSpPr/>
          <p:nvPr/>
        </p:nvSpPr>
        <p:spPr>
          <a:xfrm>
            <a:off x="4553711" y="4587240"/>
            <a:ext cx="2240280" cy="829056"/>
          </a:xfrm>
          <a:prstGeom prst="rect">
            <a:avLst/>
          </a:prstGeom>
          <a:blipFill>
            <a:blip r:embed="rId2" cstate="print"/>
            <a:stretch>
              <a:fillRect/>
            </a:stretch>
          </a:blipFill>
        </p:spPr>
        <p:txBody>
          <a:bodyPr wrap="square" lIns="0" tIns="0" rIns="0" bIns="0" rtlCol="0"/>
          <a:lstStyle/>
          <a:p>
            <a:endParaRPr/>
          </a:p>
        </p:txBody>
      </p:sp>
      <p:sp>
        <p:nvSpPr>
          <p:cNvPr id="29" name="object 29"/>
          <p:cNvSpPr txBox="1"/>
          <p:nvPr/>
        </p:nvSpPr>
        <p:spPr>
          <a:xfrm>
            <a:off x="5010057" y="4606035"/>
            <a:ext cx="1597660" cy="650240"/>
          </a:xfrm>
          <a:prstGeom prst="rect">
            <a:avLst/>
          </a:prstGeom>
        </p:spPr>
        <p:txBody>
          <a:bodyPr vert="horz" wrap="square" lIns="0" tIns="66040" rIns="0" bIns="0" rtlCol="0">
            <a:spAutoFit/>
          </a:bodyPr>
          <a:lstStyle/>
          <a:p>
            <a:pPr marL="12700" marR="5080" indent="635" algn="ctr">
              <a:lnSpc>
                <a:spcPct val="78100"/>
              </a:lnSpc>
              <a:spcBef>
                <a:spcPts val="520"/>
              </a:spcBef>
            </a:pPr>
            <a:r>
              <a:rPr sz="1600" b="1" spc="-5" dirty="0">
                <a:latin typeface="Calibri"/>
                <a:cs typeface="Calibri"/>
              </a:rPr>
              <a:t>IN ASSENZA </a:t>
            </a:r>
            <a:r>
              <a:rPr sz="1600" b="1" dirty="0">
                <a:latin typeface="Calibri"/>
                <a:cs typeface="Calibri"/>
              </a:rPr>
              <a:t>DI  </a:t>
            </a:r>
            <a:r>
              <a:rPr sz="1600" b="1" spc="-10" dirty="0">
                <a:latin typeface="Calibri"/>
                <a:cs typeface="Calibri"/>
              </a:rPr>
              <a:t>INTERVENTI</a:t>
            </a:r>
            <a:r>
              <a:rPr sz="1600" b="1" spc="-70" dirty="0">
                <a:latin typeface="Calibri"/>
                <a:cs typeface="Calibri"/>
              </a:rPr>
              <a:t> </a:t>
            </a:r>
            <a:r>
              <a:rPr sz="1600" b="1" spc="-5" dirty="0">
                <a:latin typeface="Calibri"/>
                <a:cs typeface="Calibri"/>
              </a:rPr>
              <a:t>DELLA  </a:t>
            </a:r>
            <a:r>
              <a:rPr sz="1600" b="1" spc="-20" dirty="0">
                <a:latin typeface="Calibri"/>
                <a:cs typeface="Calibri"/>
              </a:rPr>
              <a:t>PROPRIETÀ…</a:t>
            </a:r>
            <a:endParaRPr sz="1600">
              <a:latin typeface="Calibri"/>
              <a:cs typeface="Calibri"/>
            </a:endParaRPr>
          </a:p>
        </p:txBody>
      </p:sp>
      <p:sp>
        <p:nvSpPr>
          <p:cNvPr id="30" name="object 30"/>
          <p:cNvSpPr/>
          <p:nvPr/>
        </p:nvSpPr>
        <p:spPr>
          <a:xfrm>
            <a:off x="2438400" y="4864608"/>
            <a:ext cx="2212848" cy="469392"/>
          </a:xfrm>
          <a:prstGeom prst="rect">
            <a:avLst/>
          </a:prstGeom>
          <a:blipFill>
            <a:blip r:embed="rId12" cstate="print"/>
            <a:stretch>
              <a:fillRect/>
            </a:stretch>
          </a:blipFill>
        </p:spPr>
        <p:txBody>
          <a:bodyPr wrap="square" lIns="0" tIns="0" rIns="0" bIns="0" rtlCol="0"/>
          <a:lstStyle/>
          <a:p>
            <a:endParaRPr/>
          </a:p>
        </p:txBody>
      </p:sp>
      <p:sp>
        <p:nvSpPr>
          <p:cNvPr id="31" name="object 31"/>
          <p:cNvSpPr/>
          <p:nvPr/>
        </p:nvSpPr>
        <p:spPr>
          <a:xfrm>
            <a:off x="3030296" y="3890308"/>
            <a:ext cx="1619250" cy="1345565"/>
          </a:xfrm>
          <a:custGeom>
            <a:avLst/>
            <a:gdLst/>
            <a:ahLst/>
            <a:cxnLst/>
            <a:rect l="l" t="t" r="r" b="b"/>
            <a:pathLst>
              <a:path w="1619250" h="1345564">
                <a:moveTo>
                  <a:pt x="176931" y="0"/>
                </a:moveTo>
                <a:lnTo>
                  <a:pt x="0" y="0"/>
                </a:lnTo>
                <a:lnTo>
                  <a:pt x="0" y="1189615"/>
                </a:lnTo>
                <a:lnTo>
                  <a:pt x="1240613" y="1189615"/>
                </a:lnTo>
                <a:lnTo>
                  <a:pt x="1240613" y="1345276"/>
                </a:lnTo>
                <a:lnTo>
                  <a:pt x="1618876" y="1101148"/>
                </a:lnTo>
                <a:lnTo>
                  <a:pt x="1481805" y="1012684"/>
                </a:lnTo>
                <a:lnTo>
                  <a:pt x="176931" y="1012684"/>
                </a:lnTo>
                <a:lnTo>
                  <a:pt x="176931" y="0"/>
                </a:lnTo>
                <a:close/>
              </a:path>
              <a:path w="1619250" h="1345564">
                <a:moveTo>
                  <a:pt x="1240613" y="857021"/>
                </a:moveTo>
                <a:lnTo>
                  <a:pt x="1240613" y="1012684"/>
                </a:lnTo>
                <a:lnTo>
                  <a:pt x="1481805" y="1012684"/>
                </a:lnTo>
                <a:lnTo>
                  <a:pt x="1240613" y="857021"/>
                </a:lnTo>
                <a:close/>
              </a:path>
            </a:pathLst>
          </a:custGeom>
          <a:solidFill>
            <a:srgbClr val="CCCCCC"/>
          </a:solidFill>
        </p:spPr>
        <p:txBody>
          <a:bodyPr wrap="square" lIns="0" tIns="0" rIns="0" bIns="0" rtlCol="0"/>
          <a:lstStyle/>
          <a:p>
            <a:endParaRPr/>
          </a:p>
        </p:txBody>
      </p:sp>
      <p:sp>
        <p:nvSpPr>
          <p:cNvPr id="32" name="object 32"/>
          <p:cNvSpPr/>
          <p:nvPr/>
        </p:nvSpPr>
        <p:spPr>
          <a:xfrm>
            <a:off x="3030295" y="3890308"/>
            <a:ext cx="1619250" cy="1345565"/>
          </a:xfrm>
          <a:custGeom>
            <a:avLst/>
            <a:gdLst/>
            <a:ahLst/>
            <a:cxnLst/>
            <a:rect l="l" t="t" r="r" b="b"/>
            <a:pathLst>
              <a:path w="1619250" h="1345564">
                <a:moveTo>
                  <a:pt x="176931" y="0"/>
                </a:moveTo>
                <a:lnTo>
                  <a:pt x="176931" y="1012685"/>
                </a:lnTo>
                <a:lnTo>
                  <a:pt x="1240613" y="1012685"/>
                </a:lnTo>
                <a:lnTo>
                  <a:pt x="1240613" y="857021"/>
                </a:lnTo>
                <a:lnTo>
                  <a:pt x="1618877" y="1101149"/>
                </a:lnTo>
                <a:lnTo>
                  <a:pt x="1240613" y="1345277"/>
                </a:lnTo>
                <a:lnTo>
                  <a:pt x="1240613" y="1189616"/>
                </a:lnTo>
                <a:lnTo>
                  <a:pt x="0" y="1189616"/>
                </a:lnTo>
                <a:lnTo>
                  <a:pt x="0" y="0"/>
                </a:lnTo>
                <a:lnTo>
                  <a:pt x="176931" y="0"/>
                </a:lnTo>
                <a:close/>
              </a:path>
            </a:pathLst>
          </a:custGeom>
          <a:ln w="25400">
            <a:solidFill>
              <a:srgbClr val="000000"/>
            </a:solidFill>
          </a:ln>
        </p:spPr>
        <p:txBody>
          <a:bodyPr wrap="square" lIns="0" tIns="0" rIns="0" bIns="0" rtlCol="0"/>
          <a:lstStyle/>
          <a:p>
            <a:endParaRPr/>
          </a:p>
        </p:txBody>
      </p:sp>
      <p:sp>
        <p:nvSpPr>
          <p:cNvPr id="33" name="object 33"/>
          <p:cNvSpPr/>
          <p:nvPr/>
        </p:nvSpPr>
        <p:spPr>
          <a:xfrm>
            <a:off x="6833615" y="5044441"/>
            <a:ext cx="591312" cy="286511"/>
          </a:xfrm>
          <a:prstGeom prst="rect">
            <a:avLst/>
          </a:prstGeom>
          <a:blipFill>
            <a:blip r:embed="rId13" cstate="print"/>
            <a:stretch>
              <a:fillRect/>
            </a:stretch>
          </a:blipFill>
        </p:spPr>
        <p:txBody>
          <a:bodyPr wrap="square" lIns="0" tIns="0" rIns="0" bIns="0" rtlCol="0"/>
          <a:lstStyle/>
          <a:p>
            <a:endParaRPr/>
          </a:p>
        </p:txBody>
      </p:sp>
      <p:sp>
        <p:nvSpPr>
          <p:cNvPr id="34" name="object 34"/>
          <p:cNvSpPr/>
          <p:nvPr/>
        </p:nvSpPr>
        <p:spPr>
          <a:xfrm>
            <a:off x="7079363" y="4711149"/>
            <a:ext cx="360680" cy="504825"/>
          </a:xfrm>
          <a:custGeom>
            <a:avLst/>
            <a:gdLst/>
            <a:ahLst/>
            <a:cxnLst/>
            <a:rect l="l" t="t" r="r" b="b"/>
            <a:pathLst>
              <a:path w="360679" h="504825">
                <a:moveTo>
                  <a:pt x="180181" y="0"/>
                </a:moveTo>
                <a:lnTo>
                  <a:pt x="180181" y="126206"/>
                </a:lnTo>
                <a:lnTo>
                  <a:pt x="0" y="126206"/>
                </a:lnTo>
                <a:lnTo>
                  <a:pt x="0" y="378618"/>
                </a:lnTo>
                <a:lnTo>
                  <a:pt x="180181" y="378618"/>
                </a:lnTo>
                <a:lnTo>
                  <a:pt x="180181" y="504825"/>
                </a:lnTo>
                <a:lnTo>
                  <a:pt x="360362" y="252412"/>
                </a:lnTo>
                <a:lnTo>
                  <a:pt x="180181" y="0"/>
                </a:lnTo>
                <a:close/>
              </a:path>
            </a:pathLst>
          </a:custGeom>
          <a:solidFill>
            <a:srgbClr val="CCCCCC"/>
          </a:solidFill>
        </p:spPr>
        <p:txBody>
          <a:bodyPr wrap="square" lIns="0" tIns="0" rIns="0" bIns="0" rtlCol="0"/>
          <a:lstStyle/>
          <a:p>
            <a:endParaRPr/>
          </a:p>
        </p:txBody>
      </p:sp>
      <p:sp>
        <p:nvSpPr>
          <p:cNvPr id="35" name="object 35"/>
          <p:cNvSpPr/>
          <p:nvPr/>
        </p:nvSpPr>
        <p:spPr>
          <a:xfrm>
            <a:off x="7079363" y="4711149"/>
            <a:ext cx="360680" cy="504825"/>
          </a:xfrm>
          <a:custGeom>
            <a:avLst/>
            <a:gdLst/>
            <a:ahLst/>
            <a:cxnLst/>
            <a:rect l="l" t="t" r="r" b="b"/>
            <a:pathLst>
              <a:path w="360679" h="504825">
                <a:moveTo>
                  <a:pt x="180181" y="504825"/>
                </a:moveTo>
                <a:lnTo>
                  <a:pt x="180181" y="378618"/>
                </a:lnTo>
                <a:lnTo>
                  <a:pt x="0" y="378618"/>
                </a:lnTo>
                <a:lnTo>
                  <a:pt x="0" y="126206"/>
                </a:lnTo>
                <a:lnTo>
                  <a:pt x="180181" y="126206"/>
                </a:lnTo>
                <a:lnTo>
                  <a:pt x="180181" y="0"/>
                </a:lnTo>
                <a:lnTo>
                  <a:pt x="360362" y="252412"/>
                </a:lnTo>
                <a:lnTo>
                  <a:pt x="180181" y="504825"/>
                </a:lnTo>
                <a:close/>
              </a:path>
            </a:pathLst>
          </a:custGeom>
          <a:ln w="25400">
            <a:solidFill>
              <a:srgbClr val="000000"/>
            </a:solidFill>
          </a:ln>
        </p:spPr>
        <p:txBody>
          <a:bodyPr wrap="square" lIns="0" tIns="0" rIns="0" bIns="0" rtlCol="0"/>
          <a:lstStyle/>
          <a:p>
            <a:endParaRPr/>
          </a:p>
        </p:txBody>
      </p:sp>
      <p:sp>
        <p:nvSpPr>
          <p:cNvPr id="36" name="object 36"/>
          <p:cNvSpPr txBox="1">
            <a:spLocks noGrp="1"/>
          </p:cNvSpPr>
          <p:nvPr>
            <p:ph type="title" idx="4294967295"/>
          </p:nvPr>
        </p:nvSpPr>
        <p:spPr>
          <a:xfrm>
            <a:off x="1524000" y="0"/>
            <a:ext cx="3048000" cy="751488"/>
          </a:xfrm>
          <a:prstGeom prst="rect">
            <a:avLst/>
          </a:prstGeom>
        </p:spPr>
        <p:txBody>
          <a:bodyPr vert="horz" wrap="square" lIns="0" tIns="12700" rIns="0" bIns="0" rtlCol="0" anchor="ctr">
            <a:spAutoFit/>
          </a:bodyPr>
          <a:lstStyle/>
          <a:p>
            <a:pPr marL="12700" algn="ctr">
              <a:lnSpc>
                <a:spcPct val="100000"/>
              </a:lnSpc>
              <a:spcBef>
                <a:spcPts val="100"/>
              </a:spcBef>
            </a:pPr>
            <a:r>
              <a:rPr sz="2400" spc="-5" dirty="0">
                <a:solidFill>
                  <a:srgbClr val="FFFF00"/>
                </a:solidFill>
              </a:rPr>
              <a:t>La </a:t>
            </a:r>
            <a:r>
              <a:rPr sz="2400" spc="-10" dirty="0">
                <a:solidFill>
                  <a:srgbClr val="FFFF00"/>
                </a:solidFill>
              </a:rPr>
              <a:t>valutazione </a:t>
            </a:r>
            <a:r>
              <a:rPr sz="2400" spc="-5" dirty="0">
                <a:solidFill>
                  <a:srgbClr val="FFFF00"/>
                </a:solidFill>
              </a:rPr>
              <a:t>della </a:t>
            </a:r>
            <a:r>
              <a:rPr sz="2400" spc="-20" dirty="0">
                <a:solidFill>
                  <a:srgbClr val="FFFF00"/>
                </a:solidFill>
              </a:rPr>
              <a:t>gravità </a:t>
            </a:r>
            <a:r>
              <a:rPr sz="2400" spc="-5" dirty="0">
                <a:solidFill>
                  <a:srgbClr val="FFFF00"/>
                </a:solidFill>
              </a:rPr>
              <a:t>della</a:t>
            </a:r>
            <a:r>
              <a:rPr sz="2400" dirty="0">
                <a:solidFill>
                  <a:srgbClr val="FFFF00"/>
                </a:solidFill>
              </a:rPr>
              <a:t> </a:t>
            </a:r>
            <a:r>
              <a:rPr sz="2400" spc="-5" dirty="0">
                <a:solidFill>
                  <a:srgbClr val="FFFF00"/>
                </a:solidFill>
              </a:rPr>
              <a:t>crisi</a:t>
            </a:r>
            <a:endParaRPr sz="2400" dirty="0">
              <a:solidFill>
                <a:srgbClr val="FFFF00"/>
              </a:solidFill>
            </a:endParaRPr>
          </a:p>
        </p:txBody>
      </p:sp>
    </p:spTree>
    <p:extLst>
      <p:ext uri="{BB962C8B-B14F-4D97-AF65-F5344CB8AC3E}">
        <p14:creationId xmlns:p14="http://schemas.microsoft.com/office/powerpoint/2010/main" val="2541503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1" y="1299210"/>
            <a:ext cx="7326781" cy="5205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egnaposto numero diapositiva 5"/>
          <p:cNvSpPr>
            <a:spLocks noGrp="1"/>
          </p:cNvSpPr>
          <p:nvPr>
            <p:ph type="sldNum" sz="quarter" idx="12"/>
          </p:nvPr>
        </p:nvSpPr>
        <p:spPr/>
        <p:txBody>
          <a:bodyPr/>
          <a:lstStyle/>
          <a:p>
            <a:fld id="{B007B441-5312-499D-93C3-6E37886527FA}" type="slidenum">
              <a:rPr lang="it-IT" smtClean="0"/>
              <a:pPr/>
              <a:t>8</a:t>
            </a:fld>
            <a:endParaRPr lang="it-IT"/>
          </a:p>
        </p:txBody>
      </p:sp>
      <p:sp>
        <p:nvSpPr>
          <p:cNvPr id="7" name="Segnaposto piè di pagina 6"/>
          <p:cNvSpPr>
            <a:spLocks noGrp="1"/>
          </p:cNvSpPr>
          <p:nvPr>
            <p:ph type="ftr" sz="quarter" idx="11"/>
          </p:nvPr>
        </p:nvSpPr>
        <p:spPr/>
        <p:txBody>
          <a:bodyPr/>
          <a:lstStyle/>
          <a:p>
            <a:r>
              <a:rPr lang="it-IT" dirty="0" smtClean="0"/>
              <a:t>www.consulentiaziendaliditalia.it www.imprenditoreitaliano.it</a:t>
            </a:r>
            <a:endParaRPr lang="it-IT" dirty="0"/>
          </a:p>
        </p:txBody>
      </p:sp>
    </p:spTree>
    <p:extLst>
      <p:ext uri="{BB962C8B-B14F-4D97-AF65-F5344CB8AC3E}">
        <p14:creationId xmlns:p14="http://schemas.microsoft.com/office/powerpoint/2010/main" val="2452677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10512" y="2264664"/>
            <a:ext cx="774191" cy="59740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217665" y="2361691"/>
            <a:ext cx="141605" cy="299720"/>
          </a:xfrm>
          <a:prstGeom prst="rect">
            <a:avLst/>
          </a:prstGeom>
        </p:spPr>
        <p:txBody>
          <a:bodyPr vert="horz" wrap="square" lIns="0" tIns="12700" rIns="0" bIns="0" rtlCol="0">
            <a:spAutoFit/>
          </a:bodyPr>
          <a:lstStyle/>
          <a:p>
            <a:pPr marL="12700">
              <a:spcBef>
                <a:spcPts val="100"/>
              </a:spcBef>
            </a:pPr>
            <a:r>
              <a:rPr b="1" dirty="0">
                <a:latin typeface="Calibri"/>
                <a:cs typeface="Calibri"/>
              </a:rPr>
              <a:t>1</a:t>
            </a:r>
            <a:endParaRPr>
              <a:latin typeface="Calibri"/>
              <a:cs typeface="Calibri"/>
            </a:endParaRPr>
          </a:p>
        </p:txBody>
      </p:sp>
      <p:sp>
        <p:nvSpPr>
          <p:cNvPr id="4" name="object 4"/>
          <p:cNvSpPr/>
          <p:nvPr/>
        </p:nvSpPr>
        <p:spPr>
          <a:xfrm>
            <a:off x="2441447" y="2252473"/>
            <a:ext cx="7741920" cy="71323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2185194" y="998221"/>
            <a:ext cx="7822565" cy="1574165"/>
          </a:xfrm>
          <a:prstGeom prst="rect">
            <a:avLst/>
          </a:prstGeom>
        </p:spPr>
        <p:txBody>
          <a:bodyPr vert="horz" wrap="square" lIns="0" tIns="30480" rIns="0" bIns="0" rtlCol="0">
            <a:spAutoFit/>
          </a:bodyPr>
          <a:lstStyle/>
          <a:p>
            <a:pPr marL="3000375" marR="5080" indent="-2987675">
              <a:lnSpc>
                <a:spcPts val="3820"/>
              </a:lnSpc>
              <a:spcBef>
                <a:spcPts val="240"/>
              </a:spcBef>
            </a:pPr>
            <a:r>
              <a:rPr sz="3200" b="1" spc="-5" dirty="0">
                <a:latin typeface="Calibri"/>
                <a:cs typeface="Calibri"/>
              </a:rPr>
              <a:t>LE CAUSE DEL PEGGIORAMENTO DEI MARGINI  OPERATIVI</a:t>
            </a:r>
            <a:endParaRPr sz="3200">
              <a:latin typeface="Calibri"/>
              <a:cs typeface="Calibri"/>
            </a:endParaRPr>
          </a:p>
          <a:p>
            <a:pPr marL="1526540">
              <a:spcBef>
                <a:spcPts val="2010"/>
              </a:spcBef>
            </a:pPr>
            <a:r>
              <a:rPr sz="2000" b="1" spc="-5" dirty="0">
                <a:latin typeface="Calibri"/>
                <a:cs typeface="Calibri"/>
              </a:rPr>
              <a:t>DINAMICA </a:t>
            </a:r>
            <a:r>
              <a:rPr sz="2000" b="1" spc="-40" dirty="0">
                <a:latin typeface="Calibri"/>
                <a:cs typeface="Calibri"/>
              </a:rPr>
              <a:t>NEGATIVA </a:t>
            </a:r>
            <a:r>
              <a:rPr sz="2000" b="1" dirty="0">
                <a:latin typeface="Calibri"/>
                <a:cs typeface="Calibri"/>
              </a:rPr>
              <a:t>DI </a:t>
            </a:r>
            <a:r>
              <a:rPr sz="2000" b="1" spc="-35" dirty="0">
                <a:latin typeface="Calibri"/>
                <a:cs typeface="Calibri"/>
              </a:rPr>
              <a:t>MERCATO </a:t>
            </a:r>
            <a:r>
              <a:rPr sz="2000" b="1" spc="-5" dirty="0">
                <a:latin typeface="Calibri"/>
                <a:cs typeface="Calibri"/>
              </a:rPr>
              <a:t>STRUTTURALE</a:t>
            </a:r>
            <a:r>
              <a:rPr sz="2000" b="1" spc="45" dirty="0">
                <a:latin typeface="Calibri"/>
                <a:cs typeface="Calibri"/>
              </a:rPr>
              <a:t> </a:t>
            </a:r>
            <a:r>
              <a:rPr sz="2000" b="1" dirty="0">
                <a:latin typeface="Calibri"/>
                <a:cs typeface="Calibri"/>
              </a:rPr>
              <a:t>O</a:t>
            </a:r>
            <a:endParaRPr sz="2000">
              <a:latin typeface="Calibri"/>
              <a:cs typeface="Calibri"/>
            </a:endParaRPr>
          </a:p>
        </p:txBody>
      </p:sp>
      <p:sp>
        <p:nvSpPr>
          <p:cNvPr id="6" name="object 6"/>
          <p:cNvSpPr txBox="1"/>
          <p:nvPr/>
        </p:nvSpPr>
        <p:spPr>
          <a:xfrm>
            <a:off x="5487164" y="2546603"/>
            <a:ext cx="1878330" cy="330200"/>
          </a:xfrm>
          <a:prstGeom prst="rect">
            <a:avLst/>
          </a:prstGeom>
        </p:spPr>
        <p:txBody>
          <a:bodyPr vert="horz" wrap="square" lIns="0" tIns="12700" rIns="0" bIns="0" rtlCol="0">
            <a:spAutoFit/>
          </a:bodyPr>
          <a:lstStyle/>
          <a:p>
            <a:pPr marL="12700">
              <a:spcBef>
                <a:spcPts val="100"/>
              </a:spcBef>
            </a:pPr>
            <a:r>
              <a:rPr sz="2000" b="1" spc="-15" dirty="0">
                <a:latin typeface="Calibri"/>
                <a:cs typeface="Calibri"/>
              </a:rPr>
              <a:t>C</a:t>
            </a:r>
            <a:r>
              <a:rPr sz="2000" b="1" spc="-5" dirty="0">
                <a:latin typeface="Calibri"/>
                <a:cs typeface="Calibri"/>
              </a:rPr>
              <a:t>O</a:t>
            </a:r>
            <a:r>
              <a:rPr sz="2000" b="1" spc="-10" dirty="0">
                <a:latin typeface="Calibri"/>
                <a:cs typeface="Calibri"/>
              </a:rPr>
              <a:t>N</a:t>
            </a:r>
            <a:r>
              <a:rPr sz="2000" b="1" dirty="0">
                <a:latin typeface="Calibri"/>
                <a:cs typeface="Calibri"/>
              </a:rPr>
              <a:t>GI</a:t>
            </a:r>
            <a:r>
              <a:rPr sz="2000" b="1" spc="-10" dirty="0">
                <a:latin typeface="Calibri"/>
                <a:cs typeface="Calibri"/>
              </a:rPr>
              <a:t>UN</a:t>
            </a:r>
            <a:r>
              <a:rPr sz="2000" b="1" spc="-5" dirty="0">
                <a:latin typeface="Calibri"/>
                <a:cs typeface="Calibri"/>
              </a:rPr>
              <a:t>T</a:t>
            </a:r>
            <a:r>
              <a:rPr sz="2000" b="1" spc="-10" dirty="0">
                <a:latin typeface="Calibri"/>
                <a:cs typeface="Calibri"/>
              </a:rPr>
              <a:t>U</a:t>
            </a:r>
            <a:r>
              <a:rPr sz="2000" b="1" dirty="0">
                <a:latin typeface="Calibri"/>
                <a:cs typeface="Calibri"/>
              </a:rPr>
              <a:t>RALE</a:t>
            </a:r>
            <a:endParaRPr sz="2000">
              <a:latin typeface="Calibri"/>
              <a:cs typeface="Calibri"/>
            </a:endParaRPr>
          </a:p>
        </p:txBody>
      </p:sp>
      <p:sp>
        <p:nvSpPr>
          <p:cNvPr id="7" name="object 7"/>
          <p:cNvSpPr/>
          <p:nvPr/>
        </p:nvSpPr>
        <p:spPr>
          <a:xfrm>
            <a:off x="2468880" y="3133345"/>
            <a:ext cx="7738872" cy="713231"/>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3836664" y="3275076"/>
            <a:ext cx="5227955" cy="330200"/>
          </a:xfrm>
          <a:prstGeom prst="rect">
            <a:avLst/>
          </a:prstGeom>
        </p:spPr>
        <p:txBody>
          <a:bodyPr vert="horz" wrap="square" lIns="0" tIns="12700" rIns="0" bIns="0" rtlCol="0">
            <a:spAutoFit/>
          </a:bodyPr>
          <a:lstStyle/>
          <a:p>
            <a:pPr marL="12700">
              <a:spcBef>
                <a:spcPts val="100"/>
              </a:spcBef>
            </a:pPr>
            <a:r>
              <a:rPr sz="2000" b="1" spc="-15" dirty="0">
                <a:latin typeface="Calibri"/>
                <a:cs typeface="Calibri"/>
              </a:rPr>
              <a:t>IMPOSSIBILITÀ </a:t>
            </a:r>
            <a:r>
              <a:rPr sz="2000" b="1" dirty="0">
                <a:latin typeface="Calibri"/>
                <a:cs typeface="Calibri"/>
              </a:rPr>
              <a:t>A </a:t>
            </a:r>
            <a:r>
              <a:rPr sz="2000" b="1" spc="-5" dirty="0">
                <a:latin typeface="Calibri"/>
                <a:cs typeface="Calibri"/>
              </a:rPr>
              <a:t>SOSTENERE </a:t>
            </a:r>
            <a:r>
              <a:rPr sz="2000" b="1" dirty="0">
                <a:latin typeface="Calibri"/>
                <a:cs typeface="Calibri"/>
              </a:rPr>
              <a:t>I </a:t>
            </a:r>
            <a:r>
              <a:rPr sz="2000" b="1" spc="-10" dirty="0">
                <a:latin typeface="Calibri"/>
                <a:cs typeface="Calibri"/>
              </a:rPr>
              <a:t>PREZZI </a:t>
            </a:r>
            <a:r>
              <a:rPr sz="2000" b="1" dirty="0">
                <a:latin typeface="Calibri"/>
                <a:cs typeface="Calibri"/>
              </a:rPr>
              <a:t>DI</a:t>
            </a:r>
            <a:r>
              <a:rPr sz="2000" b="1" spc="-30" dirty="0">
                <a:latin typeface="Calibri"/>
                <a:cs typeface="Calibri"/>
              </a:rPr>
              <a:t> </a:t>
            </a:r>
            <a:r>
              <a:rPr sz="2000" b="1" spc="-25" dirty="0">
                <a:latin typeface="Calibri"/>
                <a:cs typeface="Calibri"/>
              </a:rPr>
              <a:t>VENDITA</a:t>
            </a:r>
            <a:endParaRPr sz="2000">
              <a:latin typeface="Calibri"/>
              <a:cs typeface="Calibri"/>
            </a:endParaRPr>
          </a:p>
        </p:txBody>
      </p:sp>
      <p:sp>
        <p:nvSpPr>
          <p:cNvPr id="9" name="object 9"/>
          <p:cNvSpPr/>
          <p:nvPr/>
        </p:nvSpPr>
        <p:spPr>
          <a:xfrm>
            <a:off x="2487167" y="3998976"/>
            <a:ext cx="7738872" cy="716280"/>
          </a:xfrm>
          <a:prstGeom prst="rect">
            <a:avLst/>
          </a:prstGeom>
          <a:blipFill>
            <a:blip r:embed="rId5" cstate="print"/>
            <a:stretch>
              <a:fillRect/>
            </a:stretch>
          </a:blipFill>
        </p:spPr>
        <p:txBody>
          <a:bodyPr wrap="square" lIns="0" tIns="0" rIns="0" bIns="0" rtlCol="0"/>
          <a:lstStyle/>
          <a:p>
            <a:endParaRPr/>
          </a:p>
        </p:txBody>
      </p:sp>
      <p:sp>
        <p:nvSpPr>
          <p:cNvPr id="10" name="object 10"/>
          <p:cNvSpPr txBox="1"/>
          <p:nvPr/>
        </p:nvSpPr>
        <p:spPr>
          <a:xfrm>
            <a:off x="3668958" y="3988308"/>
            <a:ext cx="5604510" cy="635000"/>
          </a:xfrm>
          <a:prstGeom prst="rect">
            <a:avLst/>
          </a:prstGeom>
        </p:spPr>
        <p:txBody>
          <a:bodyPr vert="horz" wrap="square" lIns="0" tIns="12700" rIns="0" bIns="0" rtlCol="0">
            <a:spAutoFit/>
          </a:bodyPr>
          <a:lstStyle/>
          <a:p>
            <a:pPr marL="916940" marR="5080" indent="-904875">
              <a:spcBef>
                <a:spcPts val="100"/>
              </a:spcBef>
            </a:pPr>
            <a:r>
              <a:rPr sz="2000" b="1" spc="-35" dirty="0">
                <a:latin typeface="Calibri"/>
                <a:cs typeface="Calibri"/>
              </a:rPr>
              <a:t>DIFFICOLTÀ </a:t>
            </a:r>
            <a:r>
              <a:rPr sz="2000" b="1" dirty="0">
                <a:latin typeface="Calibri"/>
                <a:cs typeface="Calibri"/>
              </a:rPr>
              <a:t>AD </a:t>
            </a:r>
            <a:r>
              <a:rPr sz="2000" b="1" spc="-15" dirty="0">
                <a:latin typeface="Calibri"/>
                <a:cs typeface="Calibri"/>
              </a:rPr>
              <a:t>ADEGUARE </a:t>
            </a:r>
            <a:r>
              <a:rPr sz="2000" b="1" dirty="0">
                <a:latin typeface="Calibri"/>
                <a:cs typeface="Calibri"/>
              </a:rPr>
              <a:t>LA </a:t>
            </a:r>
            <a:r>
              <a:rPr sz="2000" b="1" spc="-5" dirty="0">
                <a:latin typeface="Calibri"/>
                <a:cs typeface="Calibri"/>
              </a:rPr>
              <a:t>STRUTTURA DEI COSTI,  </a:t>
            </a:r>
            <a:r>
              <a:rPr sz="2000" b="1" spc="-20" dirty="0">
                <a:latin typeface="Calibri"/>
                <a:cs typeface="Calibri"/>
              </a:rPr>
              <a:t>SOPRATTUTTO </a:t>
            </a:r>
            <a:r>
              <a:rPr sz="2000" b="1" spc="-5" dirty="0">
                <a:latin typeface="Calibri"/>
                <a:cs typeface="Calibri"/>
              </a:rPr>
              <a:t>NEL BREVE</a:t>
            </a:r>
            <a:r>
              <a:rPr sz="2000" b="1" spc="5" dirty="0">
                <a:latin typeface="Calibri"/>
                <a:cs typeface="Calibri"/>
              </a:rPr>
              <a:t> </a:t>
            </a:r>
            <a:r>
              <a:rPr sz="2000" b="1" spc="-5" dirty="0">
                <a:latin typeface="Calibri"/>
                <a:cs typeface="Calibri"/>
              </a:rPr>
              <a:t>PERIODO</a:t>
            </a:r>
            <a:endParaRPr sz="2000">
              <a:latin typeface="Calibri"/>
              <a:cs typeface="Calibri"/>
            </a:endParaRPr>
          </a:p>
        </p:txBody>
      </p:sp>
      <p:sp>
        <p:nvSpPr>
          <p:cNvPr id="11" name="object 11"/>
          <p:cNvSpPr/>
          <p:nvPr/>
        </p:nvSpPr>
        <p:spPr>
          <a:xfrm>
            <a:off x="2487167" y="4873752"/>
            <a:ext cx="7738872" cy="713232"/>
          </a:xfrm>
          <a:prstGeom prst="rect">
            <a:avLst/>
          </a:prstGeom>
          <a:blipFill>
            <a:blip r:embed="rId6" cstate="print"/>
            <a:stretch>
              <a:fillRect/>
            </a:stretch>
          </a:blipFill>
        </p:spPr>
        <p:txBody>
          <a:bodyPr wrap="square" lIns="0" tIns="0" rIns="0" bIns="0" rtlCol="0"/>
          <a:lstStyle/>
          <a:p>
            <a:endParaRPr/>
          </a:p>
        </p:txBody>
      </p:sp>
      <p:sp>
        <p:nvSpPr>
          <p:cNvPr id="12" name="object 12"/>
          <p:cNvSpPr txBox="1"/>
          <p:nvPr/>
        </p:nvSpPr>
        <p:spPr>
          <a:xfrm>
            <a:off x="5013445" y="5015484"/>
            <a:ext cx="2914015" cy="330200"/>
          </a:xfrm>
          <a:prstGeom prst="rect">
            <a:avLst/>
          </a:prstGeom>
        </p:spPr>
        <p:txBody>
          <a:bodyPr vert="horz" wrap="square" lIns="0" tIns="12700" rIns="0" bIns="0" rtlCol="0">
            <a:spAutoFit/>
          </a:bodyPr>
          <a:lstStyle/>
          <a:p>
            <a:pPr marL="12700">
              <a:spcBef>
                <a:spcPts val="100"/>
              </a:spcBef>
            </a:pPr>
            <a:r>
              <a:rPr sz="2000" b="1" spc="-35" dirty="0">
                <a:latin typeface="Calibri"/>
                <a:cs typeface="Calibri"/>
              </a:rPr>
              <a:t>INCAPACITÀ</a:t>
            </a:r>
            <a:r>
              <a:rPr sz="2000" b="1" spc="-70" dirty="0">
                <a:latin typeface="Calibri"/>
                <a:cs typeface="Calibri"/>
              </a:rPr>
              <a:t> </a:t>
            </a:r>
            <a:r>
              <a:rPr sz="2000" b="1" spc="-5" dirty="0">
                <a:latin typeface="Calibri"/>
                <a:cs typeface="Calibri"/>
              </a:rPr>
              <a:t>MANAGERIALE</a:t>
            </a:r>
            <a:endParaRPr sz="2000">
              <a:latin typeface="Calibri"/>
              <a:cs typeface="Calibri"/>
            </a:endParaRPr>
          </a:p>
        </p:txBody>
      </p:sp>
      <p:sp>
        <p:nvSpPr>
          <p:cNvPr id="13" name="object 13"/>
          <p:cNvSpPr/>
          <p:nvPr/>
        </p:nvSpPr>
        <p:spPr>
          <a:xfrm>
            <a:off x="1825752" y="3194304"/>
            <a:ext cx="777240" cy="600456"/>
          </a:xfrm>
          <a:prstGeom prst="rect">
            <a:avLst/>
          </a:prstGeom>
          <a:blipFill>
            <a:blip r:embed="rId7" cstate="print"/>
            <a:stretch>
              <a:fillRect/>
            </a:stretch>
          </a:blipFill>
        </p:spPr>
        <p:txBody>
          <a:bodyPr wrap="square" lIns="0" tIns="0" rIns="0" bIns="0" rtlCol="0"/>
          <a:lstStyle/>
          <a:p>
            <a:endParaRPr/>
          </a:p>
        </p:txBody>
      </p:sp>
      <p:sp>
        <p:nvSpPr>
          <p:cNvPr id="14" name="object 14"/>
          <p:cNvSpPr txBox="1"/>
          <p:nvPr/>
        </p:nvSpPr>
        <p:spPr>
          <a:xfrm>
            <a:off x="2235289" y="3294379"/>
            <a:ext cx="141605" cy="299720"/>
          </a:xfrm>
          <a:prstGeom prst="rect">
            <a:avLst/>
          </a:prstGeom>
        </p:spPr>
        <p:txBody>
          <a:bodyPr vert="horz" wrap="square" lIns="0" tIns="12700" rIns="0" bIns="0" rtlCol="0">
            <a:spAutoFit/>
          </a:bodyPr>
          <a:lstStyle/>
          <a:p>
            <a:pPr marL="12700">
              <a:spcBef>
                <a:spcPts val="100"/>
              </a:spcBef>
            </a:pPr>
            <a:r>
              <a:rPr b="1" dirty="0">
                <a:latin typeface="Calibri"/>
                <a:cs typeface="Calibri"/>
              </a:rPr>
              <a:t>2</a:t>
            </a:r>
            <a:endParaRPr>
              <a:latin typeface="Calibri"/>
              <a:cs typeface="Calibri"/>
            </a:endParaRPr>
          </a:p>
        </p:txBody>
      </p:sp>
      <p:sp>
        <p:nvSpPr>
          <p:cNvPr id="15" name="object 15"/>
          <p:cNvSpPr/>
          <p:nvPr/>
        </p:nvSpPr>
        <p:spPr>
          <a:xfrm>
            <a:off x="1856231" y="4066033"/>
            <a:ext cx="774192" cy="597407"/>
          </a:xfrm>
          <a:prstGeom prst="rect">
            <a:avLst/>
          </a:prstGeom>
          <a:blipFill>
            <a:blip r:embed="rId2" cstate="print"/>
            <a:stretch>
              <a:fillRect/>
            </a:stretch>
          </a:blipFill>
        </p:spPr>
        <p:txBody>
          <a:bodyPr wrap="square" lIns="0" tIns="0" rIns="0" bIns="0" rtlCol="0"/>
          <a:lstStyle/>
          <a:p>
            <a:endParaRPr/>
          </a:p>
        </p:txBody>
      </p:sp>
      <p:sp>
        <p:nvSpPr>
          <p:cNvPr id="16" name="object 16"/>
          <p:cNvSpPr txBox="1"/>
          <p:nvPr/>
        </p:nvSpPr>
        <p:spPr>
          <a:xfrm>
            <a:off x="2264498" y="4163059"/>
            <a:ext cx="141605" cy="299720"/>
          </a:xfrm>
          <a:prstGeom prst="rect">
            <a:avLst/>
          </a:prstGeom>
        </p:spPr>
        <p:txBody>
          <a:bodyPr vert="horz" wrap="square" lIns="0" tIns="12700" rIns="0" bIns="0" rtlCol="0">
            <a:spAutoFit/>
          </a:bodyPr>
          <a:lstStyle/>
          <a:p>
            <a:pPr marL="12700">
              <a:spcBef>
                <a:spcPts val="100"/>
              </a:spcBef>
            </a:pPr>
            <a:r>
              <a:rPr b="1" dirty="0">
                <a:latin typeface="Calibri"/>
                <a:cs typeface="Calibri"/>
              </a:rPr>
              <a:t>3</a:t>
            </a:r>
            <a:endParaRPr>
              <a:latin typeface="Calibri"/>
              <a:cs typeface="Calibri"/>
            </a:endParaRPr>
          </a:p>
        </p:txBody>
      </p:sp>
      <p:sp>
        <p:nvSpPr>
          <p:cNvPr id="17" name="object 17"/>
          <p:cNvSpPr/>
          <p:nvPr/>
        </p:nvSpPr>
        <p:spPr>
          <a:xfrm>
            <a:off x="1834896" y="4949952"/>
            <a:ext cx="774191" cy="597408"/>
          </a:xfrm>
          <a:prstGeom prst="rect">
            <a:avLst/>
          </a:prstGeom>
          <a:blipFill>
            <a:blip r:embed="rId2" cstate="print"/>
            <a:stretch>
              <a:fillRect/>
            </a:stretch>
          </a:blipFill>
        </p:spPr>
        <p:txBody>
          <a:bodyPr wrap="square" lIns="0" tIns="0" rIns="0" bIns="0" rtlCol="0"/>
          <a:lstStyle/>
          <a:p>
            <a:endParaRPr/>
          </a:p>
        </p:txBody>
      </p:sp>
      <p:sp>
        <p:nvSpPr>
          <p:cNvPr id="18" name="object 18"/>
          <p:cNvSpPr txBox="1"/>
          <p:nvPr/>
        </p:nvSpPr>
        <p:spPr>
          <a:xfrm>
            <a:off x="2242273" y="5046979"/>
            <a:ext cx="141605" cy="299720"/>
          </a:xfrm>
          <a:prstGeom prst="rect">
            <a:avLst/>
          </a:prstGeom>
        </p:spPr>
        <p:txBody>
          <a:bodyPr vert="horz" wrap="square" lIns="0" tIns="12700" rIns="0" bIns="0" rtlCol="0">
            <a:spAutoFit/>
          </a:bodyPr>
          <a:lstStyle/>
          <a:p>
            <a:pPr marL="12700">
              <a:spcBef>
                <a:spcPts val="100"/>
              </a:spcBef>
            </a:pPr>
            <a:r>
              <a:rPr b="1" dirty="0">
                <a:latin typeface="Calibri"/>
                <a:cs typeface="Calibri"/>
              </a:rPr>
              <a:t>4</a:t>
            </a:r>
            <a:endParaRPr>
              <a:latin typeface="Calibri"/>
              <a:cs typeface="Calibri"/>
            </a:endParaRPr>
          </a:p>
        </p:txBody>
      </p:sp>
      <p:sp>
        <p:nvSpPr>
          <p:cNvPr id="19" name="object 19"/>
          <p:cNvSpPr txBox="1">
            <a:spLocks noGrp="1"/>
          </p:cNvSpPr>
          <p:nvPr>
            <p:ph type="title" idx="4294967295"/>
          </p:nvPr>
        </p:nvSpPr>
        <p:spPr>
          <a:xfrm>
            <a:off x="1524000" y="0"/>
            <a:ext cx="3124200" cy="751488"/>
          </a:xfrm>
          <a:prstGeom prst="rect">
            <a:avLst/>
          </a:prstGeom>
        </p:spPr>
        <p:txBody>
          <a:bodyPr vert="horz" wrap="square" lIns="0" tIns="12700" rIns="0" bIns="0" rtlCol="0" anchor="ctr">
            <a:spAutoFit/>
          </a:bodyPr>
          <a:lstStyle/>
          <a:p>
            <a:pPr marL="12700" algn="ctr">
              <a:lnSpc>
                <a:spcPct val="100000"/>
              </a:lnSpc>
              <a:spcBef>
                <a:spcPts val="100"/>
              </a:spcBef>
            </a:pPr>
            <a:r>
              <a:rPr sz="2400" spc="-5" dirty="0">
                <a:solidFill>
                  <a:srgbClr val="FFFF00"/>
                </a:solidFill>
              </a:rPr>
              <a:t>La </a:t>
            </a:r>
            <a:r>
              <a:rPr sz="2400" spc="-10" dirty="0">
                <a:solidFill>
                  <a:srgbClr val="FFFF00"/>
                </a:solidFill>
              </a:rPr>
              <a:t>valutazione </a:t>
            </a:r>
            <a:r>
              <a:rPr sz="2400" spc="-5" dirty="0">
                <a:solidFill>
                  <a:srgbClr val="FFFF00"/>
                </a:solidFill>
              </a:rPr>
              <a:t>della </a:t>
            </a:r>
            <a:r>
              <a:rPr sz="2400" spc="-20" dirty="0">
                <a:solidFill>
                  <a:srgbClr val="FFFF00"/>
                </a:solidFill>
              </a:rPr>
              <a:t>gravità </a:t>
            </a:r>
            <a:r>
              <a:rPr sz="2400" spc="-5" dirty="0">
                <a:solidFill>
                  <a:srgbClr val="FFFF00"/>
                </a:solidFill>
              </a:rPr>
              <a:t>della</a:t>
            </a:r>
            <a:r>
              <a:rPr sz="2400" dirty="0">
                <a:solidFill>
                  <a:srgbClr val="FFFF00"/>
                </a:solidFill>
              </a:rPr>
              <a:t> </a:t>
            </a:r>
            <a:r>
              <a:rPr sz="2400" spc="-5" dirty="0">
                <a:solidFill>
                  <a:srgbClr val="FFFF00"/>
                </a:solidFill>
              </a:rPr>
              <a:t>crisi</a:t>
            </a:r>
            <a:endParaRPr sz="2400" dirty="0">
              <a:solidFill>
                <a:srgbClr val="FFFF00"/>
              </a:solidFill>
            </a:endParaRPr>
          </a:p>
        </p:txBody>
      </p:sp>
    </p:spTree>
    <p:extLst>
      <p:ext uri="{BB962C8B-B14F-4D97-AF65-F5344CB8AC3E}">
        <p14:creationId xmlns:p14="http://schemas.microsoft.com/office/powerpoint/2010/main" val="99727874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59153" y="4959097"/>
            <a:ext cx="7946135" cy="35661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424113" y="5057559"/>
            <a:ext cx="7704455" cy="118110"/>
          </a:xfrm>
          <a:custGeom>
            <a:avLst/>
            <a:gdLst/>
            <a:ahLst/>
            <a:cxnLst/>
            <a:rect l="l" t="t" r="r" b="b"/>
            <a:pathLst>
              <a:path w="7704455" h="118110">
                <a:moveTo>
                  <a:pt x="7603131" y="0"/>
                </a:moveTo>
                <a:lnTo>
                  <a:pt x="7595355" y="2047"/>
                </a:lnTo>
                <a:lnTo>
                  <a:pt x="7588286" y="14164"/>
                </a:lnTo>
                <a:lnTo>
                  <a:pt x="7590333" y="21940"/>
                </a:lnTo>
                <a:lnTo>
                  <a:pt x="7632014" y="46254"/>
                </a:lnTo>
                <a:lnTo>
                  <a:pt x="7678970" y="46254"/>
                </a:lnTo>
                <a:lnTo>
                  <a:pt x="7678970" y="71654"/>
                </a:lnTo>
                <a:lnTo>
                  <a:pt x="7632014" y="71654"/>
                </a:lnTo>
                <a:lnTo>
                  <a:pt x="7590333" y="95968"/>
                </a:lnTo>
                <a:lnTo>
                  <a:pt x="7588286" y="103745"/>
                </a:lnTo>
                <a:lnTo>
                  <a:pt x="7595355" y="115862"/>
                </a:lnTo>
                <a:lnTo>
                  <a:pt x="7603131" y="117909"/>
                </a:lnTo>
                <a:lnTo>
                  <a:pt x="7682424" y="71654"/>
                </a:lnTo>
                <a:lnTo>
                  <a:pt x="7678970" y="71654"/>
                </a:lnTo>
                <a:lnTo>
                  <a:pt x="7682426" y="71653"/>
                </a:lnTo>
                <a:lnTo>
                  <a:pt x="7704195" y="58954"/>
                </a:lnTo>
                <a:lnTo>
                  <a:pt x="7603131" y="0"/>
                </a:lnTo>
                <a:close/>
              </a:path>
              <a:path w="7704455" h="118110">
                <a:moveTo>
                  <a:pt x="7653785" y="58954"/>
                </a:moveTo>
                <a:lnTo>
                  <a:pt x="7632014" y="71654"/>
                </a:lnTo>
                <a:lnTo>
                  <a:pt x="7678970" y="71654"/>
                </a:lnTo>
                <a:lnTo>
                  <a:pt x="7678970" y="69924"/>
                </a:lnTo>
                <a:lnTo>
                  <a:pt x="7672591" y="69924"/>
                </a:lnTo>
                <a:lnTo>
                  <a:pt x="7653785" y="58954"/>
                </a:lnTo>
                <a:close/>
              </a:path>
              <a:path w="7704455" h="118110">
                <a:moveTo>
                  <a:pt x="0" y="46253"/>
                </a:moveTo>
                <a:lnTo>
                  <a:pt x="0" y="71653"/>
                </a:lnTo>
                <a:lnTo>
                  <a:pt x="7632016" y="71653"/>
                </a:lnTo>
                <a:lnTo>
                  <a:pt x="7653785" y="58954"/>
                </a:lnTo>
                <a:lnTo>
                  <a:pt x="7632014" y="46254"/>
                </a:lnTo>
                <a:lnTo>
                  <a:pt x="0" y="46253"/>
                </a:lnTo>
                <a:close/>
              </a:path>
              <a:path w="7704455" h="118110">
                <a:moveTo>
                  <a:pt x="7672591" y="47984"/>
                </a:moveTo>
                <a:lnTo>
                  <a:pt x="7653785" y="58954"/>
                </a:lnTo>
                <a:lnTo>
                  <a:pt x="7672591" y="69924"/>
                </a:lnTo>
                <a:lnTo>
                  <a:pt x="7672591" y="47984"/>
                </a:lnTo>
                <a:close/>
              </a:path>
              <a:path w="7704455" h="118110">
                <a:moveTo>
                  <a:pt x="7678970" y="47984"/>
                </a:moveTo>
                <a:lnTo>
                  <a:pt x="7672591" y="47984"/>
                </a:lnTo>
                <a:lnTo>
                  <a:pt x="7672591" y="69924"/>
                </a:lnTo>
                <a:lnTo>
                  <a:pt x="7678970" y="69924"/>
                </a:lnTo>
                <a:lnTo>
                  <a:pt x="7678970" y="47984"/>
                </a:lnTo>
                <a:close/>
              </a:path>
              <a:path w="7704455" h="118110">
                <a:moveTo>
                  <a:pt x="7632014" y="46254"/>
                </a:moveTo>
                <a:lnTo>
                  <a:pt x="7653785" y="58954"/>
                </a:lnTo>
                <a:lnTo>
                  <a:pt x="7672591" y="47984"/>
                </a:lnTo>
                <a:lnTo>
                  <a:pt x="7678970" y="47984"/>
                </a:lnTo>
                <a:lnTo>
                  <a:pt x="7678970" y="46254"/>
                </a:lnTo>
                <a:lnTo>
                  <a:pt x="7632014" y="46254"/>
                </a:lnTo>
                <a:close/>
              </a:path>
            </a:pathLst>
          </a:custGeom>
          <a:solidFill>
            <a:srgbClr val="000066"/>
          </a:solidFill>
        </p:spPr>
        <p:txBody>
          <a:bodyPr wrap="square" lIns="0" tIns="0" rIns="0" bIns="0" rtlCol="0"/>
          <a:lstStyle/>
          <a:p>
            <a:endParaRPr/>
          </a:p>
        </p:txBody>
      </p:sp>
      <p:sp>
        <p:nvSpPr>
          <p:cNvPr id="4" name="object 4"/>
          <p:cNvSpPr/>
          <p:nvPr/>
        </p:nvSpPr>
        <p:spPr>
          <a:xfrm>
            <a:off x="2389632" y="1645920"/>
            <a:ext cx="356616" cy="3709416"/>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508311" y="1804929"/>
            <a:ext cx="118110" cy="3464560"/>
          </a:xfrm>
          <a:custGeom>
            <a:avLst/>
            <a:gdLst/>
            <a:ahLst/>
            <a:cxnLst/>
            <a:rect l="l" t="t" r="r" b="b"/>
            <a:pathLst>
              <a:path w="118109" h="3464560">
                <a:moveTo>
                  <a:pt x="58814" y="50409"/>
                </a:moveTo>
                <a:lnTo>
                  <a:pt x="46214" y="72146"/>
                </a:lnTo>
                <a:lnTo>
                  <a:pt x="46295" y="116032"/>
                </a:lnTo>
                <a:lnTo>
                  <a:pt x="55502" y="3464020"/>
                </a:lnTo>
                <a:lnTo>
                  <a:pt x="80902" y="3463950"/>
                </a:lnTo>
                <a:lnTo>
                  <a:pt x="71574" y="72146"/>
                </a:lnTo>
                <a:lnTo>
                  <a:pt x="58814" y="50409"/>
                </a:lnTo>
                <a:close/>
              </a:path>
              <a:path w="118109" h="3464560">
                <a:moveTo>
                  <a:pt x="58675" y="0"/>
                </a:moveTo>
                <a:lnTo>
                  <a:pt x="0" y="101226"/>
                </a:lnTo>
                <a:lnTo>
                  <a:pt x="2067" y="108996"/>
                </a:lnTo>
                <a:lnTo>
                  <a:pt x="14204" y="116032"/>
                </a:lnTo>
                <a:lnTo>
                  <a:pt x="21975" y="113963"/>
                </a:lnTo>
                <a:lnTo>
                  <a:pt x="46174" y="72215"/>
                </a:lnTo>
                <a:lnTo>
                  <a:pt x="46045" y="25260"/>
                </a:lnTo>
                <a:lnTo>
                  <a:pt x="73463" y="25190"/>
                </a:lnTo>
                <a:lnTo>
                  <a:pt x="58675" y="0"/>
                </a:lnTo>
                <a:close/>
              </a:path>
              <a:path w="118109" h="3464560">
                <a:moveTo>
                  <a:pt x="73463" y="25190"/>
                </a:moveTo>
                <a:lnTo>
                  <a:pt x="71445" y="25190"/>
                </a:lnTo>
                <a:lnTo>
                  <a:pt x="71514" y="50409"/>
                </a:lnTo>
                <a:lnTo>
                  <a:pt x="71615" y="72215"/>
                </a:lnTo>
                <a:lnTo>
                  <a:pt x="96003" y="113760"/>
                </a:lnTo>
                <a:lnTo>
                  <a:pt x="103785" y="115785"/>
                </a:lnTo>
                <a:lnTo>
                  <a:pt x="115882" y="108684"/>
                </a:lnTo>
                <a:lnTo>
                  <a:pt x="117907" y="100901"/>
                </a:lnTo>
                <a:lnTo>
                  <a:pt x="73463" y="25190"/>
                </a:lnTo>
                <a:close/>
              </a:path>
              <a:path w="118109" h="3464560">
                <a:moveTo>
                  <a:pt x="71445" y="25190"/>
                </a:moveTo>
                <a:lnTo>
                  <a:pt x="46045" y="25260"/>
                </a:lnTo>
                <a:lnTo>
                  <a:pt x="46174" y="72215"/>
                </a:lnTo>
                <a:lnTo>
                  <a:pt x="58814" y="50409"/>
                </a:lnTo>
                <a:lnTo>
                  <a:pt x="47792" y="31634"/>
                </a:lnTo>
                <a:lnTo>
                  <a:pt x="71462" y="31573"/>
                </a:lnTo>
                <a:lnTo>
                  <a:pt x="71445" y="25190"/>
                </a:lnTo>
                <a:close/>
              </a:path>
              <a:path w="118109" h="3464560">
                <a:moveTo>
                  <a:pt x="71462" y="31573"/>
                </a:moveTo>
                <a:lnTo>
                  <a:pt x="69732" y="31573"/>
                </a:lnTo>
                <a:lnTo>
                  <a:pt x="58814" y="50409"/>
                </a:lnTo>
                <a:lnTo>
                  <a:pt x="71574" y="72146"/>
                </a:lnTo>
                <a:lnTo>
                  <a:pt x="71462" y="31573"/>
                </a:lnTo>
                <a:close/>
              </a:path>
              <a:path w="118109" h="3464560">
                <a:moveTo>
                  <a:pt x="69732" y="31573"/>
                </a:moveTo>
                <a:lnTo>
                  <a:pt x="47792" y="31634"/>
                </a:lnTo>
                <a:lnTo>
                  <a:pt x="58814" y="50409"/>
                </a:lnTo>
                <a:lnTo>
                  <a:pt x="69732" y="31573"/>
                </a:lnTo>
                <a:close/>
              </a:path>
            </a:pathLst>
          </a:custGeom>
          <a:solidFill>
            <a:srgbClr val="000066"/>
          </a:solidFill>
        </p:spPr>
        <p:txBody>
          <a:bodyPr wrap="square" lIns="0" tIns="0" rIns="0" bIns="0" rtlCol="0"/>
          <a:lstStyle/>
          <a:p>
            <a:endParaRPr/>
          </a:p>
        </p:txBody>
      </p:sp>
      <p:sp>
        <p:nvSpPr>
          <p:cNvPr id="6" name="object 6"/>
          <p:cNvSpPr txBox="1"/>
          <p:nvPr/>
        </p:nvSpPr>
        <p:spPr>
          <a:xfrm>
            <a:off x="1710690" y="1753108"/>
            <a:ext cx="499109" cy="510540"/>
          </a:xfrm>
          <a:prstGeom prst="rect">
            <a:avLst/>
          </a:prstGeom>
        </p:spPr>
        <p:txBody>
          <a:bodyPr vert="horz" wrap="square" lIns="0" tIns="22860" rIns="0" bIns="0" rtlCol="0">
            <a:spAutoFit/>
          </a:bodyPr>
          <a:lstStyle/>
          <a:p>
            <a:pPr marL="12700" marR="5080">
              <a:lnSpc>
                <a:spcPts val="1900"/>
              </a:lnSpc>
              <a:spcBef>
                <a:spcPts val="180"/>
              </a:spcBef>
            </a:pPr>
            <a:r>
              <a:rPr sz="1600" spc="5" dirty="0">
                <a:latin typeface="Calibri"/>
                <a:cs typeface="Calibri"/>
              </a:rPr>
              <a:t>R</a:t>
            </a:r>
            <a:r>
              <a:rPr sz="1600" spc="-5" dirty="0">
                <a:latin typeface="Calibri"/>
                <a:cs typeface="Calibri"/>
              </a:rPr>
              <a:t>i</a:t>
            </a:r>
            <a:r>
              <a:rPr sz="1600" spc="-20" dirty="0">
                <a:latin typeface="Calibri"/>
                <a:cs typeface="Calibri"/>
              </a:rPr>
              <a:t>c</a:t>
            </a:r>
            <a:r>
              <a:rPr sz="1600" spc="-35" dirty="0">
                <a:latin typeface="Calibri"/>
                <a:cs typeface="Calibri"/>
              </a:rPr>
              <a:t>a</a:t>
            </a:r>
            <a:r>
              <a:rPr sz="1600" dirty="0">
                <a:latin typeface="Calibri"/>
                <a:cs typeface="Calibri"/>
              </a:rPr>
              <a:t>vi  </a:t>
            </a:r>
            <a:r>
              <a:rPr sz="1600" spc="-5" dirty="0">
                <a:latin typeface="Calibri"/>
                <a:cs typeface="Calibri"/>
              </a:rPr>
              <a:t>Costi</a:t>
            </a:r>
            <a:endParaRPr sz="1600">
              <a:latin typeface="Calibri"/>
              <a:cs typeface="Calibri"/>
            </a:endParaRPr>
          </a:p>
        </p:txBody>
      </p:sp>
      <p:sp>
        <p:nvSpPr>
          <p:cNvPr id="7" name="object 7"/>
          <p:cNvSpPr/>
          <p:nvPr/>
        </p:nvSpPr>
        <p:spPr>
          <a:xfrm>
            <a:off x="2502408" y="4459224"/>
            <a:ext cx="6696456" cy="179831"/>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2566987" y="4518026"/>
            <a:ext cx="6553200" cy="22225"/>
          </a:xfrm>
          <a:custGeom>
            <a:avLst/>
            <a:gdLst/>
            <a:ahLst/>
            <a:cxnLst/>
            <a:rect l="l" t="t" r="r" b="b"/>
            <a:pathLst>
              <a:path w="6553200" h="22225">
                <a:moveTo>
                  <a:pt x="0" y="22226"/>
                </a:moveTo>
                <a:lnTo>
                  <a:pt x="6553200" y="0"/>
                </a:lnTo>
              </a:path>
            </a:pathLst>
          </a:custGeom>
          <a:ln w="25400">
            <a:solidFill>
              <a:srgbClr val="FF0000"/>
            </a:solidFill>
          </a:ln>
        </p:spPr>
        <p:txBody>
          <a:bodyPr wrap="square" lIns="0" tIns="0" rIns="0" bIns="0" rtlCol="0"/>
          <a:lstStyle/>
          <a:p>
            <a:endParaRPr/>
          </a:p>
        </p:txBody>
      </p:sp>
      <p:sp>
        <p:nvSpPr>
          <p:cNvPr id="9" name="object 9"/>
          <p:cNvSpPr/>
          <p:nvPr/>
        </p:nvSpPr>
        <p:spPr>
          <a:xfrm>
            <a:off x="2499360" y="2432304"/>
            <a:ext cx="6336792" cy="2203704"/>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2566988" y="2489201"/>
            <a:ext cx="6193155" cy="2051050"/>
          </a:xfrm>
          <a:custGeom>
            <a:avLst/>
            <a:gdLst/>
            <a:ahLst/>
            <a:cxnLst/>
            <a:rect l="l" t="t" r="r" b="b"/>
            <a:pathLst>
              <a:path w="6193155" h="2051050">
                <a:moveTo>
                  <a:pt x="0" y="2051050"/>
                </a:moveTo>
                <a:lnTo>
                  <a:pt x="6192837" y="0"/>
                </a:lnTo>
              </a:path>
            </a:pathLst>
          </a:custGeom>
          <a:ln w="25400">
            <a:solidFill>
              <a:srgbClr val="FF0000"/>
            </a:solidFill>
          </a:ln>
        </p:spPr>
        <p:txBody>
          <a:bodyPr wrap="square" lIns="0" tIns="0" rIns="0" bIns="0" rtlCol="0"/>
          <a:lstStyle/>
          <a:p>
            <a:endParaRPr/>
          </a:p>
        </p:txBody>
      </p:sp>
      <p:sp>
        <p:nvSpPr>
          <p:cNvPr id="11" name="object 11"/>
          <p:cNvSpPr txBox="1"/>
          <p:nvPr/>
        </p:nvSpPr>
        <p:spPr>
          <a:xfrm>
            <a:off x="9181466" y="4368292"/>
            <a:ext cx="226695" cy="269240"/>
          </a:xfrm>
          <a:prstGeom prst="rect">
            <a:avLst/>
          </a:prstGeom>
        </p:spPr>
        <p:txBody>
          <a:bodyPr vert="horz" wrap="square" lIns="0" tIns="12700" rIns="0" bIns="0" rtlCol="0">
            <a:spAutoFit/>
          </a:bodyPr>
          <a:lstStyle/>
          <a:p>
            <a:pPr marL="12700">
              <a:spcBef>
                <a:spcPts val="100"/>
              </a:spcBef>
            </a:pPr>
            <a:r>
              <a:rPr sz="1600" spc="-5" dirty="0">
                <a:solidFill>
                  <a:srgbClr val="FF0000"/>
                </a:solidFill>
                <a:latin typeface="Calibri"/>
                <a:cs typeface="Calibri"/>
              </a:rPr>
              <a:t>CF</a:t>
            </a:r>
            <a:endParaRPr sz="1600">
              <a:latin typeface="Calibri"/>
              <a:cs typeface="Calibri"/>
            </a:endParaRPr>
          </a:p>
        </p:txBody>
      </p:sp>
      <p:sp>
        <p:nvSpPr>
          <p:cNvPr id="12" name="object 12"/>
          <p:cNvSpPr/>
          <p:nvPr/>
        </p:nvSpPr>
        <p:spPr>
          <a:xfrm>
            <a:off x="2496311" y="1746504"/>
            <a:ext cx="5724144" cy="3465576"/>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2566988" y="1804988"/>
            <a:ext cx="5575935" cy="3311525"/>
          </a:xfrm>
          <a:custGeom>
            <a:avLst/>
            <a:gdLst/>
            <a:ahLst/>
            <a:cxnLst/>
            <a:rect l="l" t="t" r="r" b="b"/>
            <a:pathLst>
              <a:path w="5575934" h="3311525">
                <a:moveTo>
                  <a:pt x="0" y="3311526"/>
                </a:moveTo>
                <a:lnTo>
                  <a:pt x="5575926" y="0"/>
                </a:lnTo>
              </a:path>
            </a:pathLst>
          </a:custGeom>
          <a:ln w="25400">
            <a:solidFill>
              <a:srgbClr val="000066"/>
            </a:solidFill>
          </a:ln>
        </p:spPr>
        <p:txBody>
          <a:bodyPr wrap="square" lIns="0" tIns="0" rIns="0" bIns="0" rtlCol="0"/>
          <a:lstStyle/>
          <a:p>
            <a:endParaRPr/>
          </a:p>
        </p:txBody>
      </p:sp>
      <p:sp>
        <p:nvSpPr>
          <p:cNvPr id="14" name="object 14"/>
          <p:cNvSpPr txBox="1"/>
          <p:nvPr/>
        </p:nvSpPr>
        <p:spPr>
          <a:xfrm>
            <a:off x="8186415" y="1676908"/>
            <a:ext cx="135890" cy="269240"/>
          </a:xfrm>
          <a:prstGeom prst="rect">
            <a:avLst/>
          </a:prstGeom>
        </p:spPr>
        <p:txBody>
          <a:bodyPr vert="horz" wrap="square" lIns="0" tIns="12700" rIns="0" bIns="0" rtlCol="0">
            <a:spAutoFit/>
          </a:bodyPr>
          <a:lstStyle/>
          <a:p>
            <a:pPr marL="12700">
              <a:spcBef>
                <a:spcPts val="100"/>
              </a:spcBef>
            </a:pPr>
            <a:r>
              <a:rPr sz="1600" dirty="0">
                <a:solidFill>
                  <a:srgbClr val="000066"/>
                </a:solidFill>
                <a:latin typeface="Calibri"/>
                <a:cs typeface="Calibri"/>
              </a:rPr>
              <a:t>R</a:t>
            </a:r>
            <a:endParaRPr sz="1600">
              <a:latin typeface="Calibri"/>
              <a:cs typeface="Calibri"/>
            </a:endParaRPr>
          </a:p>
        </p:txBody>
      </p:sp>
      <p:sp>
        <p:nvSpPr>
          <p:cNvPr id="15" name="object 15"/>
          <p:cNvSpPr txBox="1"/>
          <p:nvPr/>
        </p:nvSpPr>
        <p:spPr>
          <a:xfrm>
            <a:off x="4014153" y="2329179"/>
            <a:ext cx="949325" cy="269240"/>
          </a:xfrm>
          <a:prstGeom prst="rect">
            <a:avLst/>
          </a:prstGeom>
        </p:spPr>
        <p:txBody>
          <a:bodyPr vert="horz" wrap="square" lIns="0" tIns="12700" rIns="0" bIns="0" rtlCol="0">
            <a:spAutoFit/>
          </a:bodyPr>
          <a:lstStyle/>
          <a:p>
            <a:pPr marL="12700">
              <a:spcBef>
                <a:spcPts val="100"/>
              </a:spcBef>
            </a:pPr>
            <a:r>
              <a:rPr sz="1600" spc="-15" dirty="0">
                <a:solidFill>
                  <a:srgbClr val="FF0000"/>
                </a:solidFill>
                <a:latin typeface="Calibri"/>
                <a:cs typeface="Calibri"/>
              </a:rPr>
              <a:t>Break-even</a:t>
            </a:r>
            <a:endParaRPr sz="1600">
              <a:latin typeface="Calibri"/>
              <a:cs typeface="Calibri"/>
            </a:endParaRPr>
          </a:p>
        </p:txBody>
      </p:sp>
      <p:sp>
        <p:nvSpPr>
          <p:cNvPr id="16" name="object 16"/>
          <p:cNvSpPr/>
          <p:nvPr/>
        </p:nvSpPr>
        <p:spPr>
          <a:xfrm>
            <a:off x="2502408" y="3547872"/>
            <a:ext cx="6678168" cy="225551"/>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2566988" y="3604915"/>
            <a:ext cx="6536055" cy="71755"/>
          </a:xfrm>
          <a:custGeom>
            <a:avLst/>
            <a:gdLst/>
            <a:ahLst/>
            <a:cxnLst/>
            <a:rect l="l" t="t" r="r" b="b"/>
            <a:pathLst>
              <a:path w="6536055" h="71754">
                <a:moveTo>
                  <a:pt x="0" y="71737"/>
                </a:moveTo>
                <a:lnTo>
                  <a:pt x="6535738" y="0"/>
                </a:lnTo>
              </a:path>
            </a:pathLst>
          </a:custGeom>
          <a:ln w="25400">
            <a:solidFill>
              <a:srgbClr val="008000"/>
            </a:solidFill>
          </a:ln>
        </p:spPr>
        <p:txBody>
          <a:bodyPr wrap="square" lIns="0" tIns="0" rIns="0" bIns="0" rtlCol="0"/>
          <a:lstStyle/>
          <a:p>
            <a:endParaRPr/>
          </a:p>
        </p:txBody>
      </p:sp>
      <p:sp>
        <p:nvSpPr>
          <p:cNvPr id="18" name="object 18"/>
          <p:cNvSpPr/>
          <p:nvPr/>
        </p:nvSpPr>
        <p:spPr>
          <a:xfrm>
            <a:off x="2499360" y="2535935"/>
            <a:ext cx="6336792" cy="1237488"/>
          </a:xfrm>
          <a:prstGeom prst="rect">
            <a:avLst/>
          </a:prstGeom>
          <a:blipFill>
            <a:blip r:embed="rId8" cstate="print"/>
            <a:stretch>
              <a:fillRect/>
            </a:stretch>
          </a:blipFill>
        </p:spPr>
        <p:txBody>
          <a:bodyPr wrap="square" lIns="0" tIns="0" rIns="0" bIns="0" rtlCol="0"/>
          <a:lstStyle/>
          <a:p>
            <a:endParaRPr/>
          </a:p>
        </p:txBody>
      </p:sp>
      <p:sp>
        <p:nvSpPr>
          <p:cNvPr id="19" name="object 19"/>
          <p:cNvSpPr/>
          <p:nvPr/>
        </p:nvSpPr>
        <p:spPr>
          <a:xfrm>
            <a:off x="2566988" y="2594587"/>
            <a:ext cx="6193155" cy="1082675"/>
          </a:xfrm>
          <a:custGeom>
            <a:avLst/>
            <a:gdLst/>
            <a:ahLst/>
            <a:cxnLst/>
            <a:rect l="l" t="t" r="r" b="b"/>
            <a:pathLst>
              <a:path w="6193155" h="1082675">
                <a:moveTo>
                  <a:pt x="0" y="1082063"/>
                </a:moveTo>
                <a:lnTo>
                  <a:pt x="6192837" y="0"/>
                </a:lnTo>
              </a:path>
            </a:pathLst>
          </a:custGeom>
          <a:ln w="25400">
            <a:solidFill>
              <a:srgbClr val="008000"/>
            </a:solidFill>
          </a:ln>
        </p:spPr>
        <p:txBody>
          <a:bodyPr wrap="square" lIns="0" tIns="0" rIns="0" bIns="0" rtlCol="0"/>
          <a:lstStyle/>
          <a:p>
            <a:endParaRPr/>
          </a:p>
        </p:txBody>
      </p:sp>
      <p:sp>
        <p:nvSpPr>
          <p:cNvPr id="20" name="object 20"/>
          <p:cNvSpPr txBox="1"/>
          <p:nvPr/>
        </p:nvSpPr>
        <p:spPr>
          <a:xfrm>
            <a:off x="9181466" y="3456940"/>
            <a:ext cx="226695" cy="269240"/>
          </a:xfrm>
          <a:prstGeom prst="rect">
            <a:avLst/>
          </a:prstGeom>
        </p:spPr>
        <p:txBody>
          <a:bodyPr vert="horz" wrap="square" lIns="0" tIns="12700" rIns="0" bIns="0" rtlCol="0">
            <a:spAutoFit/>
          </a:bodyPr>
          <a:lstStyle/>
          <a:p>
            <a:pPr marL="12700">
              <a:spcBef>
                <a:spcPts val="100"/>
              </a:spcBef>
            </a:pPr>
            <a:r>
              <a:rPr sz="1600" spc="-5" dirty="0">
                <a:solidFill>
                  <a:srgbClr val="008000"/>
                </a:solidFill>
                <a:latin typeface="Calibri"/>
                <a:cs typeface="Calibri"/>
              </a:rPr>
              <a:t>CF</a:t>
            </a:r>
            <a:endParaRPr sz="1600">
              <a:latin typeface="Calibri"/>
              <a:cs typeface="Calibri"/>
            </a:endParaRPr>
          </a:p>
        </p:txBody>
      </p:sp>
      <p:sp>
        <p:nvSpPr>
          <p:cNvPr id="21" name="object 21"/>
          <p:cNvSpPr txBox="1"/>
          <p:nvPr/>
        </p:nvSpPr>
        <p:spPr>
          <a:xfrm>
            <a:off x="5742941" y="1826259"/>
            <a:ext cx="949325" cy="269240"/>
          </a:xfrm>
          <a:prstGeom prst="rect">
            <a:avLst/>
          </a:prstGeom>
        </p:spPr>
        <p:txBody>
          <a:bodyPr vert="horz" wrap="square" lIns="0" tIns="12700" rIns="0" bIns="0" rtlCol="0">
            <a:spAutoFit/>
          </a:bodyPr>
          <a:lstStyle/>
          <a:p>
            <a:pPr marL="12700">
              <a:spcBef>
                <a:spcPts val="100"/>
              </a:spcBef>
            </a:pPr>
            <a:r>
              <a:rPr sz="1600" spc="-15" dirty="0">
                <a:solidFill>
                  <a:srgbClr val="008000"/>
                </a:solidFill>
                <a:latin typeface="Calibri"/>
                <a:cs typeface="Calibri"/>
              </a:rPr>
              <a:t>Break-even</a:t>
            </a:r>
            <a:endParaRPr sz="1600">
              <a:latin typeface="Calibri"/>
              <a:cs typeface="Calibri"/>
            </a:endParaRPr>
          </a:p>
        </p:txBody>
      </p:sp>
      <p:sp>
        <p:nvSpPr>
          <p:cNvPr id="22" name="object 22"/>
          <p:cNvSpPr/>
          <p:nvPr/>
        </p:nvSpPr>
        <p:spPr>
          <a:xfrm>
            <a:off x="4434840" y="2621279"/>
            <a:ext cx="472439" cy="1325880"/>
          </a:xfrm>
          <a:prstGeom prst="rect">
            <a:avLst/>
          </a:prstGeom>
          <a:blipFill>
            <a:blip r:embed="rId9" cstate="print"/>
            <a:stretch>
              <a:fillRect/>
            </a:stretch>
          </a:blipFill>
        </p:spPr>
        <p:txBody>
          <a:bodyPr wrap="square" lIns="0" tIns="0" rIns="0" bIns="0" rtlCol="0"/>
          <a:lstStyle/>
          <a:p>
            <a:endParaRPr/>
          </a:p>
        </p:txBody>
      </p:sp>
      <p:sp>
        <p:nvSpPr>
          <p:cNvPr id="23" name="object 23"/>
          <p:cNvSpPr/>
          <p:nvPr/>
        </p:nvSpPr>
        <p:spPr>
          <a:xfrm>
            <a:off x="4499221" y="2666097"/>
            <a:ext cx="266700" cy="1082675"/>
          </a:xfrm>
          <a:custGeom>
            <a:avLst/>
            <a:gdLst/>
            <a:ahLst/>
            <a:cxnLst/>
            <a:rect l="l" t="t" r="r" b="b"/>
            <a:pathLst>
              <a:path w="266700" h="1082675">
                <a:moveTo>
                  <a:pt x="161712" y="977174"/>
                </a:moveTo>
                <a:lnTo>
                  <a:pt x="151216" y="986482"/>
                </a:lnTo>
                <a:lnTo>
                  <a:pt x="150735" y="994509"/>
                </a:lnTo>
                <a:lnTo>
                  <a:pt x="228365" y="1082048"/>
                </a:lnTo>
                <a:lnTo>
                  <a:pt x="235992" y="1059828"/>
                </a:lnTo>
                <a:lnTo>
                  <a:pt x="210969" y="1059828"/>
                </a:lnTo>
                <a:lnTo>
                  <a:pt x="201756" y="1013759"/>
                </a:lnTo>
                <a:lnTo>
                  <a:pt x="169739" y="977656"/>
                </a:lnTo>
                <a:lnTo>
                  <a:pt x="161712" y="977174"/>
                </a:lnTo>
                <a:close/>
              </a:path>
              <a:path w="266700" h="1082675">
                <a:moveTo>
                  <a:pt x="201756" y="1013759"/>
                </a:moveTo>
                <a:lnTo>
                  <a:pt x="210969" y="1059828"/>
                </a:lnTo>
                <a:lnTo>
                  <a:pt x="235875" y="1054848"/>
                </a:lnTo>
                <a:lnTo>
                  <a:pt x="235548" y="1053209"/>
                </a:lnTo>
                <a:lnTo>
                  <a:pt x="211410" y="1053209"/>
                </a:lnTo>
                <a:lnTo>
                  <a:pt x="218479" y="1032617"/>
                </a:lnTo>
                <a:lnTo>
                  <a:pt x="201756" y="1013759"/>
                </a:lnTo>
                <a:close/>
              </a:path>
              <a:path w="266700" h="1082675">
                <a:moveTo>
                  <a:pt x="249553" y="959605"/>
                </a:moveTo>
                <a:lnTo>
                  <a:pt x="242329" y="963137"/>
                </a:lnTo>
                <a:lnTo>
                  <a:pt x="226662" y="1008779"/>
                </a:lnTo>
                <a:lnTo>
                  <a:pt x="235875" y="1054848"/>
                </a:lnTo>
                <a:lnTo>
                  <a:pt x="210969" y="1059828"/>
                </a:lnTo>
                <a:lnTo>
                  <a:pt x="235992" y="1059828"/>
                </a:lnTo>
                <a:lnTo>
                  <a:pt x="266354" y="971384"/>
                </a:lnTo>
                <a:lnTo>
                  <a:pt x="262822" y="964161"/>
                </a:lnTo>
                <a:lnTo>
                  <a:pt x="249553" y="959605"/>
                </a:lnTo>
                <a:close/>
              </a:path>
              <a:path w="266700" h="1082675">
                <a:moveTo>
                  <a:pt x="218479" y="1032617"/>
                </a:moveTo>
                <a:lnTo>
                  <a:pt x="211410" y="1053209"/>
                </a:lnTo>
                <a:lnTo>
                  <a:pt x="232924" y="1048906"/>
                </a:lnTo>
                <a:lnTo>
                  <a:pt x="218479" y="1032617"/>
                </a:lnTo>
                <a:close/>
              </a:path>
              <a:path w="266700" h="1082675">
                <a:moveTo>
                  <a:pt x="226662" y="1008779"/>
                </a:moveTo>
                <a:lnTo>
                  <a:pt x="218479" y="1032617"/>
                </a:lnTo>
                <a:lnTo>
                  <a:pt x="232924" y="1048906"/>
                </a:lnTo>
                <a:lnTo>
                  <a:pt x="211410" y="1053209"/>
                </a:lnTo>
                <a:lnTo>
                  <a:pt x="235548" y="1053209"/>
                </a:lnTo>
                <a:lnTo>
                  <a:pt x="226662" y="1008779"/>
                </a:lnTo>
                <a:close/>
              </a:path>
              <a:path w="266700" h="1082675">
                <a:moveTo>
                  <a:pt x="24907" y="0"/>
                </a:moveTo>
                <a:lnTo>
                  <a:pt x="0" y="4982"/>
                </a:lnTo>
                <a:lnTo>
                  <a:pt x="201756" y="1013759"/>
                </a:lnTo>
                <a:lnTo>
                  <a:pt x="218479" y="1032617"/>
                </a:lnTo>
                <a:lnTo>
                  <a:pt x="226662" y="1008779"/>
                </a:lnTo>
                <a:lnTo>
                  <a:pt x="24907" y="0"/>
                </a:lnTo>
                <a:close/>
              </a:path>
            </a:pathLst>
          </a:custGeom>
          <a:solidFill>
            <a:srgbClr val="FF0000"/>
          </a:solidFill>
        </p:spPr>
        <p:txBody>
          <a:bodyPr wrap="square" lIns="0" tIns="0" rIns="0" bIns="0" rtlCol="0"/>
          <a:lstStyle/>
          <a:p>
            <a:endParaRPr/>
          </a:p>
        </p:txBody>
      </p:sp>
      <p:sp>
        <p:nvSpPr>
          <p:cNvPr id="24" name="object 24"/>
          <p:cNvSpPr/>
          <p:nvPr/>
        </p:nvSpPr>
        <p:spPr>
          <a:xfrm>
            <a:off x="5919216" y="2093977"/>
            <a:ext cx="435863" cy="1060703"/>
          </a:xfrm>
          <a:prstGeom prst="rect">
            <a:avLst/>
          </a:prstGeom>
          <a:blipFill>
            <a:blip r:embed="rId10" cstate="print"/>
            <a:stretch>
              <a:fillRect/>
            </a:stretch>
          </a:blipFill>
        </p:spPr>
        <p:txBody>
          <a:bodyPr wrap="square" lIns="0" tIns="0" rIns="0" bIns="0" rtlCol="0"/>
          <a:lstStyle/>
          <a:p>
            <a:endParaRPr/>
          </a:p>
        </p:txBody>
      </p:sp>
      <p:sp>
        <p:nvSpPr>
          <p:cNvPr id="25" name="object 25"/>
          <p:cNvSpPr/>
          <p:nvPr/>
        </p:nvSpPr>
        <p:spPr>
          <a:xfrm>
            <a:off x="6061788" y="2140389"/>
            <a:ext cx="227965" cy="815975"/>
          </a:xfrm>
          <a:custGeom>
            <a:avLst/>
            <a:gdLst/>
            <a:ahLst/>
            <a:cxnLst/>
            <a:rect l="l" t="t" r="r" b="b"/>
            <a:pathLst>
              <a:path w="227964" h="815975">
                <a:moveTo>
                  <a:pt x="17029" y="692755"/>
                </a:moveTo>
                <a:lnTo>
                  <a:pt x="3674" y="697047"/>
                </a:lnTo>
                <a:lnTo>
                  <a:pt x="0" y="704199"/>
                </a:lnTo>
                <a:lnTo>
                  <a:pt x="35787" y="815594"/>
                </a:lnTo>
                <a:lnTo>
                  <a:pt x="55975" y="793718"/>
                </a:lnTo>
                <a:lnTo>
                  <a:pt x="53621" y="793718"/>
                </a:lnTo>
                <a:lnTo>
                  <a:pt x="28818" y="788244"/>
                </a:lnTo>
                <a:lnTo>
                  <a:pt x="38942" y="742374"/>
                </a:lnTo>
                <a:lnTo>
                  <a:pt x="24182" y="696429"/>
                </a:lnTo>
                <a:lnTo>
                  <a:pt x="17029" y="692755"/>
                </a:lnTo>
                <a:close/>
              </a:path>
              <a:path w="227964" h="815975">
                <a:moveTo>
                  <a:pt x="38942" y="742374"/>
                </a:moveTo>
                <a:lnTo>
                  <a:pt x="28818" y="788244"/>
                </a:lnTo>
                <a:lnTo>
                  <a:pt x="53621" y="793718"/>
                </a:lnTo>
                <a:lnTo>
                  <a:pt x="55083" y="787097"/>
                </a:lnTo>
                <a:lnTo>
                  <a:pt x="53310" y="787097"/>
                </a:lnTo>
                <a:lnTo>
                  <a:pt x="31887" y="782368"/>
                </a:lnTo>
                <a:lnTo>
                  <a:pt x="46651" y="766369"/>
                </a:lnTo>
                <a:lnTo>
                  <a:pt x="38942" y="742374"/>
                </a:lnTo>
                <a:close/>
              </a:path>
              <a:path w="227964" h="815975">
                <a:moveTo>
                  <a:pt x="104505" y="712062"/>
                </a:moveTo>
                <a:lnTo>
                  <a:pt x="96471" y="712384"/>
                </a:lnTo>
                <a:lnTo>
                  <a:pt x="63745" y="747846"/>
                </a:lnTo>
                <a:lnTo>
                  <a:pt x="53621" y="793718"/>
                </a:lnTo>
                <a:lnTo>
                  <a:pt x="55975" y="793718"/>
                </a:lnTo>
                <a:lnTo>
                  <a:pt x="115136" y="729609"/>
                </a:lnTo>
                <a:lnTo>
                  <a:pt x="114815" y="721575"/>
                </a:lnTo>
                <a:lnTo>
                  <a:pt x="104505" y="712062"/>
                </a:lnTo>
                <a:close/>
              </a:path>
              <a:path w="227964" h="815975">
                <a:moveTo>
                  <a:pt x="46651" y="766369"/>
                </a:moveTo>
                <a:lnTo>
                  <a:pt x="31887" y="782368"/>
                </a:lnTo>
                <a:lnTo>
                  <a:pt x="53310" y="787097"/>
                </a:lnTo>
                <a:lnTo>
                  <a:pt x="46651" y="766369"/>
                </a:lnTo>
                <a:close/>
              </a:path>
              <a:path w="227964" h="815975">
                <a:moveTo>
                  <a:pt x="63745" y="747846"/>
                </a:moveTo>
                <a:lnTo>
                  <a:pt x="46651" y="766369"/>
                </a:lnTo>
                <a:lnTo>
                  <a:pt x="53310" y="787097"/>
                </a:lnTo>
                <a:lnTo>
                  <a:pt x="55083" y="787097"/>
                </a:lnTo>
                <a:lnTo>
                  <a:pt x="63745" y="747846"/>
                </a:lnTo>
                <a:close/>
              </a:path>
              <a:path w="227964" h="815975">
                <a:moveTo>
                  <a:pt x="202785" y="0"/>
                </a:moveTo>
                <a:lnTo>
                  <a:pt x="38942" y="742374"/>
                </a:lnTo>
                <a:lnTo>
                  <a:pt x="46651" y="766369"/>
                </a:lnTo>
                <a:lnTo>
                  <a:pt x="63745" y="747846"/>
                </a:lnTo>
                <a:lnTo>
                  <a:pt x="227589" y="5473"/>
                </a:lnTo>
                <a:lnTo>
                  <a:pt x="202785" y="0"/>
                </a:lnTo>
                <a:close/>
              </a:path>
            </a:pathLst>
          </a:custGeom>
          <a:solidFill>
            <a:srgbClr val="008000"/>
          </a:solidFill>
        </p:spPr>
        <p:txBody>
          <a:bodyPr wrap="square" lIns="0" tIns="0" rIns="0" bIns="0" rtlCol="0"/>
          <a:lstStyle/>
          <a:p>
            <a:endParaRPr/>
          </a:p>
        </p:txBody>
      </p:sp>
      <p:sp>
        <p:nvSpPr>
          <p:cNvPr id="26" name="object 26"/>
          <p:cNvSpPr txBox="1"/>
          <p:nvPr/>
        </p:nvSpPr>
        <p:spPr>
          <a:xfrm>
            <a:off x="8348027" y="5231963"/>
            <a:ext cx="1433830" cy="230832"/>
          </a:xfrm>
          <a:prstGeom prst="rect">
            <a:avLst/>
          </a:prstGeom>
        </p:spPr>
        <p:txBody>
          <a:bodyPr vert="horz" wrap="square" lIns="0" tIns="0" rIns="0" bIns="0" rtlCol="0">
            <a:spAutoFit/>
          </a:bodyPr>
          <a:lstStyle/>
          <a:p>
            <a:pPr>
              <a:lnSpc>
                <a:spcPts val="1845"/>
              </a:lnSpc>
            </a:pPr>
            <a:r>
              <a:rPr sz="1600" spc="-15" dirty="0">
                <a:solidFill>
                  <a:srgbClr val="000066"/>
                </a:solidFill>
                <a:latin typeface="Calibri"/>
                <a:cs typeface="Calibri"/>
              </a:rPr>
              <a:t>Volumi </a:t>
            </a:r>
            <a:r>
              <a:rPr sz="1600" spc="-5" dirty="0">
                <a:solidFill>
                  <a:srgbClr val="000066"/>
                </a:solidFill>
                <a:latin typeface="Calibri"/>
                <a:cs typeface="Calibri"/>
              </a:rPr>
              <a:t>di</a:t>
            </a:r>
            <a:r>
              <a:rPr sz="1600" spc="-55" dirty="0">
                <a:solidFill>
                  <a:srgbClr val="000066"/>
                </a:solidFill>
                <a:latin typeface="Calibri"/>
                <a:cs typeface="Calibri"/>
              </a:rPr>
              <a:t> </a:t>
            </a:r>
            <a:r>
              <a:rPr sz="1600" spc="-10" dirty="0">
                <a:solidFill>
                  <a:srgbClr val="000066"/>
                </a:solidFill>
                <a:latin typeface="Calibri"/>
                <a:cs typeface="Calibri"/>
              </a:rPr>
              <a:t>vendita</a:t>
            </a:r>
            <a:endParaRPr sz="1600">
              <a:latin typeface="Calibri"/>
              <a:cs typeface="Calibri"/>
            </a:endParaRPr>
          </a:p>
        </p:txBody>
      </p:sp>
      <p:sp>
        <p:nvSpPr>
          <p:cNvPr id="27" name="object 27"/>
          <p:cNvSpPr txBox="1"/>
          <p:nvPr/>
        </p:nvSpPr>
        <p:spPr>
          <a:xfrm>
            <a:off x="8803641" y="2195068"/>
            <a:ext cx="239395" cy="543560"/>
          </a:xfrm>
          <a:prstGeom prst="rect">
            <a:avLst/>
          </a:prstGeom>
        </p:spPr>
        <p:txBody>
          <a:bodyPr vert="horz" wrap="square" lIns="0" tIns="12700" rIns="0" bIns="0" rtlCol="0">
            <a:spAutoFit/>
          </a:bodyPr>
          <a:lstStyle/>
          <a:p>
            <a:pPr marL="12700" marR="5080" indent="4445">
              <a:lnSpc>
                <a:spcPct val="106200"/>
              </a:lnSpc>
              <a:spcBef>
                <a:spcPts val="100"/>
              </a:spcBef>
            </a:pPr>
            <a:r>
              <a:rPr sz="1600" spc="5" dirty="0">
                <a:solidFill>
                  <a:srgbClr val="FF0000"/>
                </a:solidFill>
                <a:latin typeface="Calibri"/>
                <a:cs typeface="Calibri"/>
              </a:rPr>
              <a:t>CT  </a:t>
            </a:r>
            <a:r>
              <a:rPr sz="1600" spc="5" dirty="0">
                <a:solidFill>
                  <a:srgbClr val="008000"/>
                </a:solidFill>
                <a:latin typeface="Calibri"/>
                <a:cs typeface="Calibri"/>
              </a:rPr>
              <a:t>CT</a:t>
            </a:r>
            <a:endParaRPr sz="1600">
              <a:latin typeface="Calibri"/>
              <a:cs typeface="Calibri"/>
            </a:endParaRPr>
          </a:p>
        </p:txBody>
      </p:sp>
      <p:sp>
        <p:nvSpPr>
          <p:cNvPr id="28" name="object 28"/>
          <p:cNvSpPr txBox="1"/>
          <p:nvPr/>
        </p:nvSpPr>
        <p:spPr>
          <a:xfrm>
            <a:off x="8364528" y="3048508"/>
            <a:ext cx="1734820" cy="269240"/>
          </a:xfrm>
          <a:prstGeom prst="rect">
            <a:avLst/>
          </a:prstGeom>
        </p:spPr>
        <p:txBody>
          <a:bodyPr vert="horz" wrap="square" lIns="0" tIns="12700" rIns="0" bIns="0" rtlCol="0">
            <a:spAutoFit/>
          </a:bodyPr>
          <a:lstStyle/>
          <a:p>
            <a:pPr marL="12700">
              <a:spcBef>
                <a:spcPts val="100"/>
              </a:spcBef>
            </a:pPr>
            <a:r>
              <a:rPr sz="1600" spc="-10" dirty="0">
                <a:latin typeface="Calibri"/>
                <a:cs typeface="Calibri"/>
              </a:rPr>
              <a:t>Punto </a:t>
            </a:r>
            <a:r>
              <a:rPr sz="1600" spc="-5" dirty="0">
                <a:latin typeface="Calibri"/>
                <a:cs typeface="Calibri"/>
              </a:rPr>
              <a:t>di</a:t>
            </a:r>
            <a:r>
              <a:rPr sz="1600" spc="-35" dirty="0">
                <a:latin typeface="Calibri"/>
                <a:cs typeface="Calibri"/>
              </a:rPr>
              <a:t> </a:t>
            </a:r>
            <a:r>
              <a:rPr sz="1600" spc="-15" dirty="0">
                <a:latin typeface="Calibri"/>
                <a:cs typeface="Calibri"/>
              </a:rPr>
              <a:t>indifferenza</a:t>
            </a:r>
            <a:endParaRPr sz="1600">
              <a:latin typeface="Calibri"/>
              <a:cs typeface="Calibri"/>
            </a:endParaRPr>
          </a:p>
        </p:txBody>
      </p:sp>
      <p:sp>
        <p:nvSpPr>
          <p:cNvPr id="29" name="object 29"/>
          <p:cNvSpPr txBox="1"/>
          <p:nvPr/>
        </p:nvSpPr>
        <p:spPr>
          <a:xfrm>
            <a:off x="8364529" y="3289300"/>
            <a:ext cx="996315" cy="269240"/>
          </a:xfrm>
          <a:prstGeom prst="rect">
            <a:avLst/>
          </a:prstGeom>
        </p:spPr>
        <p:txBody>
          <a:bodyPr vert="horz" wrap="square" lIns="0" tIns="12700" rIns="0" bIns="0" rtlCol="0">
            <a:spAutoFit/>
          </a:bodyPr>
          <a:lstStyle/>
          <a:p>
            <a:pPr marL="12700">
              <a:spcBef>
                <a:spcPts val="100"/>
              </a:spcBef>
            </a:pPr>
            <a:r>
              <a:rPr sz="1600" spc="-10" dirty="0">
                <a:latin typeface="Calibri"/>
                <a:cs typeface="Calibri"/>
              </a:rPr>
              <a:t>rosso-verde</a:t>
            </a:r>
            <a:endParaRPr sz="1600">
              <a:latin typeface="Calibri"/>
              <a:cs typeface="Calibri"/>
            </a:endParaRPr>
          </a:p>
        </p:txBody>
      </p:sp>
      <p:sp>
        <p:nvSpPr>
          <p:cNvPr id="30" name="object 30"/>
          <p:cNvSpPr/>
          <p:nvPr/>
        </p:nvSpPr>
        <p:spPr>
          <a:xfrm>
            <a:off x="8077201" y="2581655"/>
            <a:ext cx="755903" cy="612648"/>
          </a:xfrm>
          <a:prstGeom prst="rect">
            <a:avLst/>
          </a:prstGeom>
          <a:blipFill>
            <a:blip r:embed="rId11" cstate="print"/>
            <a:stretch>
              <a:fillRect/>
            </a:stretch>
          </a:blipFill>
        </p:spPr>
        <p:txBody>
          <a:bodyPr wrap="square" lIns="0" tIns="0" rIns="0" bIns="0" rtlCol="0"/>
          <a:lstStyle/>
          <a:p>
            <a:endParaRPr/>
          </a:p>
        </p:txBody>
      </p:sp>
      <p:sp>
        <p:nvSpPr>
          <p:cNvPr id="31" name="object 31"/>
          <p:cNvSpPr/>
          <p:nvPr/>
        </p:nvSpPr>
        <p:spPr>
          <a:xfrm>
            <a:off x="8256540" y="2739990"/>
            <a:ext cx="511175" cy="370840"/>
          </a:xfrm>
          <a:custGeom>
            <a:avLst/>
            <a:gdLst/>
            <a:ahLst/>
            <a:cxnLst/>
            <a:rect l="l" t="t" r="r" b="b"/>
            <a:pathLst>
              <a:path w="511175" h="370839">
                <a:moveTo>
                  <a:pt x="40985" y="29348"/>
                </a:moveTo>
                <a:lnTo>
                  <a:pt x="51292" y="52350"/>
                </a:lnTo>
                <a:lnTo>
                  <a:pt x="495891" y="370723"/>
                </a:lnTo>
                <a:lnTo>
                  <a:pt x="510679" y="350071"/>
                </a:lnTo>
                <a:lnTo>
                  <a:pt x="66080" y="31698"/>
                </a:lnTo>
                <a:lnTo>
                  <a:pt x="40985" y="29348"/>
                </a:lnTo>
                <a:close/>
              </a:path>
              <a:path w="511175" h="370839">
                <a:moveTo>
                  <a:pt x="0" y="0"/>
                </a:moveTo>
                <a:lnTo>
                  <a:pt x="47845" y="106772"/>
                </a:lnTo>
                <a:lnTo>
                  <a:pt x="55360" y="109636"/>
                </a:lnTo>
                <a:lnTo>
                  <a:pt x="68162" y="103899"/>
                </a:lnTo>
                <a:lnTo>
                  <a:pt x="71024" y="96385"/>
                </a:lnTo>
                <a:lnTo>
                  <a:pt x="51292" y="52350"/>
                </a:lnTo>
                <a:lnTo>
                  <a:pt x="13098" y="24999"/>
                </a:lnTo>
                <a:lnTo>
                  <a:pt x="27886" y="4348"/>
                </a:lnTo>
                <a:lnTo>
                  <a:pt x="46439" y="4348"/>
                </a:lnTo>
                <a:lnTo>
                  <a:pt x="0" y="0"/>
                </a:lnTo>
                <a:close/>
              </a:path>
              <a:path w="511175" h="370839">
                <a:moveTo>
                  <a:pt x="27886" y="4348"/>
                </a:moveTo>
                <a:lnTo>
                  <a:pt x="13098" y="24999"/>
                </a:lnTo>
                <a:lnTo>
                  <a:pt x="51292" y="52350"/>
                </a:lnTo>
                <a:lnTo>
                  <a:pt x="40985" y="29348"/>
                </a:lnTo>
                <a:lnTo>
                  <a:pt x="19309" y="27318"/>
                </a:lnTo>
                <a:lnTo>
                  <a:pt x="32082" y="9480"/>
                </a:lnTo>
                <a:lnTo>
                  <a:pt x="35053" y="9480"/>
                </a:lnTo>
                <a:lnTo>
                  <a:pt x="27886" y="4348"/>
                </a:lnTo>
                <a:close/>
              </a:path>
              <a:path w="511175" h="370839">
                <a:moveTo>
                  <a:pt x="46439" y="4348"/>
                </a:moveTo>
                <a:lnTo>
                  <a:pt x="27886" y="4348"/>
                </a:lnTo>
                <a:lnTo>
                  <a:pt x="66080" y="31698"/>
                </a:lnTo>
                <a:lnTo>
                  <a:pt x="114124" y="36197"/>
                </a:lnTo>
                <a:lnTo>
                  <a:pt x="120315" y="31066"/>
                </a:lnTo>
                <a:lnTo>
                  <a:pt x="121624" y="17099"/>
                </a:lnTo>
                <a:lnTo>
                  <a:pt x="116493" y="10908"/>
                </a:lnTo>
                <a:lnTo>
                  <a:pt x="46439" y="4348"/>
                </a:lnTo>
                <a:close/>
              </a:path>
              <a:path w="511175" h="370839">
                <a:moveTo>
                  <a:pt x="35053" y="9480"/>
                </a:moveTo>
                <a:lnTo>
                  <a:pt x="32082" y="9480"/>
                </a:lnTo>
                <a:lnTo>
                  <a:pt x="40985" y="29348"/>
                </a:lnTo>
                <a:lnTo>
                  <a:pt x="66080" y="31698"/>
                </a:lnTo>
                <a:lnTo>
                  <a:pt x="35053" y="9480"/>
                </a:lnTo>
                <a:close/>
              </a:path>
              <a:path w="511175" h="370839">
                <a:moveTo>
                  <a:pt x="32082" y="9480"/>
                </a:moveTo>
                <a:lnTo>
                  <a:pt x="19309" y="27318"/>
                </a:lnTo>
                <a:lnTo>
                  <a:pt x="40985" y="29348"/>
                </a:lnTo>
                <a:lnTo>
                  <a:pt x="32082" y="9480"/>
                </a:lnTo>
                <a:close/>
              </a:path>
            </a:pathLst>
          </a:custGeom>
          <a:solidFill>
            <a:srgbClr val="000000"/>
          </a:solidFill>
        </p:spPr>
        <p:txBody>
          <a:bodyPr wrap="square" lIns="0" tIns="0" rIns="0" bIns="0" rtlCol="0"/>
          <a:lstStyle/>
          <a:p>
            <a:endParaRPr/>
          </a:p>
        </p:txBody>
      </p:sp>
      <p:sp>
        <p:nvSpPr>
          <p:cNvPr id="32" name="object 32"/>
          <p:cNvSpPr txBox="1"/>
          <p:nvPr/>
        </p:nvSpPr>
        <p:spPr>
          <a:xfrm>
            <a:off x="2058193" y="1242059"/>
            <a:ext cx="8078470" cy="513080"/>
          </a:xfrm>
          <a:prstGeom prst="rect">
            <a:avLst/>
          </a:prstGeom>
        </p:spPr>
        <p:txBody>
          <a:bodyPr vert="horz" wrap="square" lIns="0" tIns="12700" rIns="0" bIns="0" rtlCol="0">
            <a:spAutoFit/>
          </a:bodyPr>
          <a:lstStyle/>
          <a:p>
            <a:pPr marL="12700">
              <a:spcBef>
                <a:spcPts val="100"/>
              </a:spcBef>
            </a:pPr>
            <a:r>
              <a:rPr sz="3200" b="1" spc="-5" dirty="0">
                <a:latin typeface="Calibri"/>
                <a:cs typeface="Calibri"/>
              </a:rPr>
              <a:t>STRUTTURA DEI COSTI </a:t>
            </a:r>
            <a:r>
              <a:rPr sz="3200" b="1" dirty="0">
                <a:latin typeface="Calibri"/>
                <a:cs typeface="Calibri"/>
              </a:rPr>
              <a:t>E </a:t>
            </a:r>
            <a:r>
              <a:rPr sz="3200" b="1" spc="-5" dirty="0">
                <a:latin typeface="Calibri"/>
                <a:cs typeface="Calibri"/>
              </a:rPr>
              <a:t>RESISTENZA ALLA</a:t>
            </a:r>
            <a:r>
              <a:rPr sz="3200" b="1" spc="30" dirty="0">
                <a:latin typeface="Calibri"/>
                <a:cs typeface="Calibri"/>
              </a:rPr>
              <a:t> </a:t>
            </a:r>
            <a:r>
              <a:rPr sz="3200" b="1" spc="-5" dirty="0">
                <a:latin typeface="Calibri"/>
                <a:cs typeface="Calibri"/>
              </a:rPr>
              <a:t>CRISI</a:t>
            </a:r>
            <a:endParaRPr sz="3200">
              <a:latin typeface="Calibri"/>
              <a:cs typeface="Calibri"/>
            </a:endParaRPr>
          </a:p>
        </p:txBody>
      </p:sp>
      <p:sp>
        <p:nvSpPr>
          <p:cNvPr id="33" name="object 33"/>
          <p:cNvSpPr/>
          <p:nvPr/>
        </p:nvSpPr>
        <p:spPr>
          <a:xfrm>
            <a:off x="1612392" y="5721096"/>
            <a:ext cx="8683752" cy="335280"/>
          </a:xfrm>
          <a:prstGeom prst="rect">
            <a:avLst/>
          </a:prstGeom>
          <a:blipFill>
            <a:blip r:embed="rId12" cstate="print"/>
            <a:stretch>
              <a:fillRect/>
            </a:stretch>
          </a:blipFill>
        </p:spPr>
        <p:txBody>
          <a:bodyPr wrap="square" lIns="0" tIns="0" rIns="0" bIns="0" rtlCol="0"/>
          <a:lstStyle/>
          <a:p>
            <a:endParaRPr/>
          </a:p>
        </p:txBody>
      </p:sp>
      <p:sp>
        <p:nvSpPr>
          <p:cNvPr id="34" name="object 34"/>
          <p:cNvSpPr/>
          <p:nvPr/>
        </p:nvSpPr>
        <p:spPr>
          <a:xfrm>
            <a:off x="1981200" y="5213846"/>
            <a:ext cx="8229600" cy="752475"/>
          </a:xfrm>
          <a:custGeom>
            <a:avLst/>
            <a:gdLst/>
            <a:ahLst/>
            <a:cxnLst/>
            <a:rect l="l" t="t" r="r" b="b"/>
            <a:pathLst>
              <a:path w="8229600" h="752475">
                <a:moveTo>
                  <a:pt x="0" y="751979"/>
                </a:moveTo>
                <a:lnTo>
                  <a:pt x="8229600" y="751979"/>
                </a:lnTo>
                <a:lnTo>
                  <a:pt x="8229600" y="0"/>
                </a:lnTo>
                <a:lnTo>
                  <a:pt x="0" y="0"/>
                </a:lnTo>
                <a:lnTo>
                  <a:pt x="0" y="751979"/>
                </a:lnTo>
                <a:close/>
              </a:path>
            </a:pathLst>
          </a:custGeom>
          <a:solidFill>
            <a:srgbClr val="CCCCCC"/>
          </a:solidFill>
        </p:spPr>
        <p:txBody>
          <a:bodyPr wrap="square" lIns="0" tIns="0" rIns="0" bIns="0" rtlCol="0"/>
          <a:lstStyle/>
          <a:p>
            <a:endParaRPr/>
          </a:p>
        </p:txBody>
      </p:sp>
      <p:sp>
        <p:nvSpPr>
          <p:cNvPr id="35" name="object 35"/>
          <p:cNvSpPr/>
          <p:nvPr/>
        </p:nvSpPr>
        <p:spPr>
          <a:xfrm>
            <a:off x="1981200" y="5213846"/>
            <a:ext cx="8229600" cy="752475"/>
          </a:xfrm>
          <a:custGeom>
            <a:avLst/>
            <a:gdLst/>
            <a:ahLst/>
            <a:cxnLst/>
            <a:rect l="l" t="t" r="r" b="b"/>
            <a:pathLst>
              <a:path w="8229600" h="752475">
                <a:moveTo>
                  <a:pt x="0" y="0"/>
                </a:moveTo>
                <a:lnTo>
                  <a:pt x="8229600" y="0"/>
                </a:lnTo>
                <a:lnTo>
                  <a:pt x="8229600" y="751980"/>
                </a:lnTo>
                <a:lnTo>
                  <a:pt x="0" y="751980"/>
                </a:lnTo>
                <a:lnTo>
                  <a:pt x="0" y="0"/>
                </a:lnTo>
                <a:close/>
              </a:path>
            </a:pathLst>
          </a:custGeom>
          <a:ln w="25400">
            <a:solidFill>
              <a:srgbClr val="000000"/>
            </a:solidFill>
          </a:ln>
        </p:spPr>
        <p:txBody>
          <a:bodyPr wrap="square" lIns="0" tIns="0" rIns="0" bIns="0" rtlCol="0"/>
          <a:lstStyle/>
          <a:p>
            <a:endParaRPr/>
          </a:p>
        </p:txBody>
      </p:sp>
      <p:sp>
        <p:nvSpPr>
          <p:cNvPr id="36" name="object 36"/>
          <p:cNvSpPr txBox="1"/>
          <p:nvPr/>
        </p:nvSpPr>
        <p:spPr>
          <a:xfrm>
            <a:off x="2072640" y="5208017"/>
            <a:ext cx="8058784" cy="705485"/>
          </a:xfrm>
          <a:prstGeom prst="rect">
            <a:avLst/>
          </a:prstGeom>
        </p:spPr>
        <p:txBody>
          <a:bodyPr vert="horz" wrap="square" lIns="0" tIns="45719" rIns="0" bIns="0" rtlCol="0">
            <a:spAutoFit/>
          </a:bodyPr>
          <a:lstStyle/>
          <a:p>
            <a:pPr marL="360045" marR="5080" indent="-360680">
              <a:lnSpc>
                <a:spcPts val="1300"/>
              </a:lnSpc>
              <a:spcBef>
                <a:spcPts val="359"/>
              </a:spcBef>
              <a:buFont typeface="Calibri"/>
              <a:buChar char="•"/>
              <a:tabLst>
                <a:tab pos="360045" algn="l"/>
                <a:tab pos="360680" algn="l"/>
              </a:tabLst>
            </a:pPr>
            <a:r>
              <a:rPr sz="1300" b="1" i="1" dirty="0">
                <a:latin typeface="Calibri"/>
                <a:cs typeface="Calibri"/>
              </a:rPr>
              <a:t>La figura </a:t>
            </a:r>
            <a:r>
              <a:rPr sz="1300" b="1" i="1" spc="-5" dirty="0">
                <a:latin typeface="Calibri"/>
                <a:cs typeface="Calibri"/>
              </a:rPr>
              <a:t>ipotizza </a:t>
            </a:r>
            <a:r>
              <a:rPr sz="1300" b="1" i="1" dirty="0">
                <a:latin typeface="Calibri"/>
                <a:cs typeface="Calibri"/>
              </a:rPr>
              <a:t>due </a:t>
            </a:r>
            <a:r>
              <a:rPr sz="1300" b="1" i="1" spc="-5" dirty="0">
                <a:latin typeface="Calibri"/>
                <a:cs typeface="Calibri"/>
              </a:rPr>
              <a:t>strategie alternative: </a:t>
            </a:r>
            <a:r>
              <a:rPr sz="1300" b="1" i="1" dirty="0">
                <a:latin typeface="Calibri"/>
                <a:cs typeface="Calibri"/>
              </a:rPr>
              <a:t>la </a:t>
            </a:r>
            <a:r>
              <a:rPr sz="1300" b="1" i="1" spc="-5" dirty="0">
                <a:latin typeface="Calibri"/>
                <a:cs typeface="Calibri"/>
              </a:rPr>
              <a:t>rossa </a:t>
            </a:r>
            <a:r>
              <a:rPr sz="1300" b="1" i="1" dirty="0">
                <a:latin typeface="Calibri"/>
                <a:cs typeface="Calibri"/>
              </a:rPr>
              <a:t>ha, a </a:t>
            </a:r>
            <a:r>
              <a:rPr sz="1300" b="1" i="1" spc="-5" dirty="0">
                <a:latin typeface="Calibri"/>
                <a:cs typeface="Calibri"/>
              </a:rPr>
              <a:t>parità </a:t>
            </a:r>
            <a:r>
              <a:rPr sz="1300" b="1" i="1" dirty="0">
                <a:latin typeface="Calibri"/>
                <a:cs typeface="Calibri"/>
              </a:rPr>
              <a:t>di </a:t>
            </a:r>
            <a:r>
              <a:rPr sz="1300" b="1" i="1" spc="-5" dirty="0">
                <a:latin typeface="Calibri"/>
                <a:cs typeface="Calibri"/>
              </a:rPr>
              <a:t>ricavi, </a:t>
            </a:r>
            <a:r>
              <a:rPr sz="1300" b="1" i="1" dirty="0">
                <a:latin typeface="Calibri"/>
                <a:cs typeface="Calibri"/>
              </a:rPr>
              <a:t>minori </a:t>
            </a:r>
            <a:r>
              <a:rPr sz="1300" b="1" i="1" spc="-10" dirty="0">
                <a:latin typeface="Calibri"/>
                <a:cs typeface="Calibri"/>
              </a:rPr>
              <a:t>costi </a:t>
            </a:r>
            <a:r>
              <a:rPr sz="1300" b="1" i="1" dirty="0">
                <a:latin typeface="Calibri"/>
                <a:cs typeface="Calibri"/>
              </a:rPr>
              <a:t>fissi e un minore margine  di </a:t>
            </a:r>
            <a:r>
              <a:rPr sz="1300" b="1" i="1" spc="-5" dirty="0">
                <a:latin typeface="Calibri"/>
                <a:cs typeface="Calibri"/>
              </a:rPr>
              <a:t>contribuzione mentre </a:t>
            </a:r>
            <a:r>
              <a:rPr sz="1300" b="1" i="1" dirty="0">
                <a:latin typeface="Calibri"/>
                <a:cs typeface="Calibri"/>
              </a:rPr>
              <a:t>la verde ha maggiori </a:t>
            </a:r>
            <a:r>
              <a:rPr sz="1300" b="1" i="1" spc="-10" dirty="0">
                <a:latin typeface="Calibri"/>
                <a:cs typeface="Calibri"/>
              </a:rPr>
              <a:t>costi</a:t>
            </a:r>
            <a:r>
              <a:rPr sz="1300" b="1" i="1" spc="50" dirty="0">
                <a:latin typeface="Calibri"/>
                <a:cs typeface="Calibri"/>
              </a:rPr>
              <a:t> </a:t>
            </a:r>
            <a:r>
              <a:rPr sz="1300" b="1" i="1" dirty="0">
                <a:latin typeface="Calibri"/>
                <a:cs typeface="Calibri"/>
              </a:rPr>
              <a:t>fissi;</a:t>
            </a:r>
            <a:endParaRPr sz="1300">
              <a:latin typeface="Calibri"/>
              <a:cs typeface="Calibri"/>
            </a:endParaRPr>
          </a:p>
          <a:p>
            <a:pPr marL="342265" indent="-342265">
              <a:lnSpc>
                <a:spcPts val="1065"/>
              </a:lnSpc>
              <a:buFont typeface="Calibri"/>
              <a:buChar char="•"/>
              <a:tabLst>
                <a:tab pos="342265" algn="l"/>
                <a:tab pos="342900" algn="l"/>
              </a:tabLst>
            </a:pPr>
            <a:r>
              <a:rPr sz="1300" b="1" i="1" dirty="0">
                <a:latin typeface="Calibri"/>
                <a:cs typeface="Calibri"/>
              </a:rPr>
              <a:t>La </a:t>
            </a:r>
            <a:r>
              <a:rPr sz="1300" b="1" i="1" spc="-5" dirty="0">
                <a:latin typeface="Calibri"/>
                <a:cs typeface="Calibri"/>
              </a:rPr>
              <a:t>strategie rossa </a:t>
            </a:r>
            <a:r>
              <a:rPr sz="1300" b="1" i="1" dirty="0">
                <a:latin typeface="Calibri"/>
                <a:cs typeface="Calibri"/>
              </a:rPr>
              <a:t>ha un </a:t>
            </a:r>
            <a:r>
              <a:rPr sz="1300" b="1" i="1" spc="-5" dirty="0">
                <a:latin typeface="Calibri"/>
                <a:cs typeface="Calibri"/>
              </a:rPr>
              <a:t>punto </a:t>
            </a:r>
            <a:r>
              <a:rPr sz="1300" b="1" i="1" dirty="0">
                <a:latin typeface="Calibri"/>
                <a:cs typeface="Calibri"/>
              </a:rPr>
              <a:t>di </a:t>
            </a:r>
            <a:r>
              <a:rPr sz="1300" b="1" i="1" spc="-10" dirty="0">
                <a:latin typeface="Calibri"/>
                <a:cs typeface="Calibri"/>
              </a:rPr>
              <a:t>break-even </a:t>
            </a:r>
            <a:r>
              <a:rPr sz="1300" b="1" i="1" dirty="0">
                <a:latin typeface="Calibri"/>
                <a:cs typeface="Calibri"/>
              </a:rPr>
              <a:t>più </a:t>
            </a:r>
            <a:r>
              <a:rPr sz="1300" b="1" i="1" spc="-5" dirty="0">
                <a:latin typeface="Calibri"/>
                <a:cs typeface="Calibri"/>
              </a:rPr>
              <a:t>basso </a:t>
            </a:r>
            <a:r>
              <a:rPr sz="1300" b="1" i="1" dirty="0">
                <a:latin typeface="Calibri"/>
                <a:cs typeface="Calibri"/>
              </a:rPr>
              <a:t>della verde ma per </a:t>
            </a:r>
            <a:r>
              <a:rPr sz="1300" b="1" i="1" spc="-5" dirty="0">
                <a:latin typeface="Calibri"/>
                <a:cs typeface="Calibri"/>
              </a:rPr>
              <a:t>elevati </a:t>
            </a:r>
            <a:r>
              <a:rPr sz="1300" b="1" i="1" dirty="0">
                <a:latin typeface="Calibri"/>
                <a:cs typeface="Calibri"/>
              </a:rPr>
              <a:t>volumi </a:t>
            </a:r>
            <a:r>
              <a:rPr sz="1300" b="1" i="1" spc="-5" dirty="0">
                <a:latin typeface="Calibri"/>
                <a:cs typeface="Calibri"/>
              </a:rPr>
              <a:t>genera </a:t>
            </a:r>
            <a:r>
              <a:rPr sz="1300" b="1" i="1" dirty="0">
                <a:latin typeface="Calibri"/>
                <a:cs typeface="Calibri"/>
              </a:rPr>
              <a:t>minori</a:t>
            </a:r>
            <a:r>
              <a:rPr sz="1300" b="1" i="1" spc="204" dirty="0">
                <a:latin typeface="Calibri"/>
                <a:cs typeface="Calibri"/>
              </a:rPr>
              <a:t> </a:t>
            </a:r>
            <a:r>
              <a:rPr sz="1300" b="1" i="1" dirty="0">
                <a:latin typeface="Calibri"/>
                <a:cs typeface="Calibri"/>
              </a:rPr>
              <a:t>margini;</a:t>
            </a:r>
            <a:endParaRPr sz="1300">
              <a:latin typeface="Calibri"/>
              <a:cs typeface="Calibri"/>
            </a:endParaRPr>
          </a:p>
          <a:p>
            <a:pPr marL="342265" indent="-342265">
              <a:lnSpc>
                <a:spcPts val="1430"/>
              </a:lnSpc>
              <a:buFont typeface="Calibri"/>
              <a:buChar char="•"/>
              <a:tabLst>
                <a:tab pos="342265" algn="l"/>
                <a:tab pos="342900" algn="l"/>
              </a:tabLst>
            </a:pPr>
            <a:r>
              <a:rPr sz="1300" b="1" i="1" dirty="0">
                <a:latin typeface="Calibri"/>
                <a:cs typeface="Calibri"/>
              </a:rPr>
              <a:t>In situazioni di crisi </a:t>
            </a:r>
            <a:r>
              <a:rPr sz="1300" b="1" i="1" spc="-10" dirty="0">
                <a:latin typeface="Calibri"/>
                <a:cs typeface="Calibri"/>
              </a:rPr>
              <a:t>l’azienda </a:t>
            </a:r>
            <a:r>
              <a:rPr sz="1300" b="1" i="1" spc="-5" dirty="0">
                <a:latin typeface="Calibri"/>
                <a:cs typeface="Calibri"/>
              </a:rPr>
              <a:t>rossa </a:t>
            </a:r>
            <a:r>
              <a:rPr sz="1300" b="1" i="1" dirty="0">
                <a:latin typeface="Calibri"/>
                <a:cs typeface="Calibri"/>
              </a:rPr>
              <a:t>è più</a:t>
            </a:r>
            <a:r>
              <a:rPr sz="1300" b="1" i="1" spc="65" dirty="0">
                <a:latin typeface="Calibri"/>
                <a:cs typeface="Calibri"/>
              </a:rPr>
              <a:t> </a:t>
            </a:r>
            <a:r>
              <a:rPr sz="1300" b="1" i="1" spc="-10" dirty="0">
                <a:latin typeface="Calibri"/>
                <a:cs typeface="Calibri"/>
              </a:rPr>
              <a:t>resistente.</a:t>
            </a:r>
            <a:endParaRPr sz="1300">
              <a:latin typeface="Calibri"/>
              <a:cs typeface="Calibri"/>
            </a:endParaRPr>
          </a:p>
        </p:txBody>
      </p:sp>
      <p:sp>
        <p:nvSpPr>
          <p:cNvPr id="37" name="object 37"/>
          <p:cNvSpPr/>
          <p:nvPr/>
        </p:nvSpPr>
        <p:spPr>
          <a:xfrm>
            <a:off x="4651248" y="3776471"/>
            <a:ext cx="155448" cy="1438656"/>
          </a:xfrm>
          <a:prstGeom prst="rect">
            <a:avLst/>
          </a:prstGeom>
          <a:blipFill>
            <a:blip r:embed="rId13" cstate="print"/>
            <a:stretch>
              <a:fillRect/>
            </a:stretch>
          </a:blipFill>
        </p:spPr>
        <p:txBody>
          <a:bodyPr wrap="square" lIns="0" tIns="0" rIns="0" bIns="0" rtlCol="0"/>
          <a:lstStyle/>
          <a:p>
            <a:endParaRPr/>
          </a:p>
        </p:txBody>
      </p:sp>
      <p:sp>
        <p:nvSpPr>
          <p:cNvPr id="38" name="object 38"/>
          <p:cNvSpPr/>
          <p:nvPr/>
        </p:nvSpPr>
        <p:spPr>
          <a:xfrm>
            <a:off x="4727575" y="3821112"/>
            <a:ext cx="0" cy="1295400"/>
          </a:xfrm>
          <a:custGeom>
            <a:avLst/>
            <a:gdLst/>
            <a:ahLst/>
            <a:cxnLst/>
            <a:rect l="l" t="t" r="r" b="b"/>
            <a:pathLst>
              <a:path h="1295400">
                <a:moveTo>
                  <a:pt x="0" y="0"/>
                </a:moveTo>
                <a:lnTo>
                  <a:pt x="1" y="1295400"/>
                </a:lnTo>
              </a:path>
            </a:pathLst>
          </a:custGeom>
          <a:ln w="25400">
            <a:solidFill>
              <a:srgbClr val="FF0000"/>
            </a:solidFill>
          </a:ln>
        </p:spPr>
        <p:txBody>
          <a:bodyPr wrap="square" lIns="0" tIns="0" rIns="0" bIns="0" rtlCol="0"/>
          <a:lstStyle/>
          <a:p>
            <a:endParaRPr/>
          </a:p>
        </p:txBody>
      </p:sp>
      <p:sp>
        <p:nvSpPr>
          <p:cNvPr id="39" name="object 39"/>
          <p:cNvSpPr/>
          <p:nvPr/>
        </p:nvSpPr>
        <p:spPr>
          <a:xfrm>
            <a:off x="5946647" y="3054096"/>
            <a:ext cx="155448" cy="2161031"/>
          </a:xfrm>
          <a:prstGeom prst="rect">
            <a:avLst/>
          </a:prstGeom>
          <a:blipFill>
            <a:blip r:embed="rId14" cstate="print"/>
            <a:stretch>
              <a:fillRect/>
            </a:stretch>
          </a:blipFill>
        </p:spPr>
        <p:txBody>
          <a:bodyPr wrap="square" lIns="0" tIns="0" rIns="0" bIns="0" rtlCol="0"/>
          <a:lstStyle/>
          <a:p>
            <a:endParaRPr/>
          </a:p>
        </p:txBody>
      </p:sp>
      <p:sp>
        <p:nvSpPr>
          <p:cNvPr id="40" name="object 40"/>
          <p:cNvSpPr/>
          <p:nvPr/>
        </p:nvSpPr>
        <p:spPr>
          <a:xfrm>
            <a:off x="6024562" y="3100388"/>
            <a:ext cx="0" cy="2016125"/>
          </a:xfrm>
          <a:custGeom>
            <a:avLst/>
            <a:gdLst/>
            <a:ahLst/>
            <a:cxnLst/>
            <a:rect l="l" t="t" r="r" b="b"/>
            <a:pathLst>
              <a:path h="2016125">
                <a:moveTo>
                  <a:pt x="0" y="0"/>
                </a:moveTo>
                <a:lnTo>
                  <a:pt x="1" y="2016125"/>
                </a:lnTo>
              </a:path>
            </a:pathLst>
          </a:custGeom>
          <a:ln w="25400">
            <a:solidFill>
              <a:srgbClr val="008000"/>
            </a:solidFill>
          </a:ln>
        </p:spPr>
        <p:txBody>
          <a:bodyPr wrap="square" lIns="0" tIns="0" rIns="0" bIns="0" rtlCol="0"/>
          <a:lstStyle/>
          <a:p>
            <a:endParaRPr/>
          </a:p>
        </p:txBody>
      </p:sp>
      <p:sp>
        <p:nvSpPr>
          <p:cNvPr id="41" name="object 41"/>
          <p:cNvSpPr/>
          <p:nvPr/>
        </p:nvSpPr>
        <p:spPr>
          <a:xfrm>
            <a:off x="8177783" y="2624327"/>
            <a:ext cx="155448" cy="2590800"/>
          </a:xfrm>
          <a:prstGeom prst="rect">
            <a:avLst/>
          </a:prstGeom>
          <a:blipFill>
            <a:blip r:embed="rId15" cstate="print"/>
            <a:stretch>
              <a:fillRect/>
            </a:stretch>
          </a:blipFill>
        </p:spPr>
        <p:txBody>
          <a:bodyPr wrap="square" lIns="0" tIns="0" rIns="0" bIns="0" rtlCol="0"/>
          <a:lstStyle/>
          <a:p>
            <a:endParaRPr/>
          </a:p>
        </p:txBody>
      </p:sp>
      <p:sp>
        <p:nvSpPr>
          <p:cNvPr id="42" name="object 42"/>
          <p:cNvSpPr/>
          <p:nvPr/>
        </p:nvSpPr>
        <p:spPr>
          <a:xfrm>
            <a:off x="8256587" y="2668588"/>
            <a:ext cx="0" cy="2447925"/>
          </a:xfrm>
          <a:custGeom>
            <a:avLst/>
            <a:gdLst/>
            <a:ahLst/>
            <a:cxnLst/>
            <a:rect l="l" t="t" r="r" b="b"/>
            <a:pathLst>
              <a:path h="2447925">
                <a:moveTo>
                  <a:pt x="0" y="0"/>
                </a:moveTo>
                <a:lnTo>
                  <a:pt x="1" y="2447925"/>
                </a:lnTo>
              </a:path>
            </a:pathLst>
          </a:custGeom>
          <a:ln w="25400">
            <a:solidFill>
              <a:srgbClr val="000066"/>
            </a:solidFill>
          </a:ln>
        </p:spPr>
        <p:txBody>
          <a:bodyPr wrap="square" lIns="0" tIns="0" rIns="0" bIns="0" rtlCol="0"/>
          <a:lstStyle/>
          <a:p>
            <a:endParaRPr/>
          </a:p>
        </p:txBody>
      </p:sp>
      <p:sp>
        <p:nvSpPr>
          <p:cNvPr id="43" name="object 43"/>
          <p:cNvSpPr txBox="1">
            <a:spLocks noGrp="1"/>
          </p:cNvSpPr>
          <p:nvPr>
            <p:ph type="title" idx="4294967295"/>
          </p:nvPr>
        </p:nvSpPr>
        <p:spPr>
          <a:xfrm>
            <a:off x="1524000" y="762001"/>
            <a:ext cx="4713288" cy="390525"/>
          </a:xfrm>
          <a:prstGeom prst="rect">
            <a:avLst/>
          </a:prstGeom>
        </p:spPr>
        <p:txBody>
          <a:bodyPr vert="horz" wrap="square" lIns="0" tIns="12700" rIns="0" bIns="0" rtlCol="0" anchor="ctr">
            <a:spAutoFit/>
          </a:bodyPr>
          <a:lstStyle/>
          <a:p>
            <a:pPr marL="12700">
              <a:lnSpc>
                <a:spcPct val="100000"/>
              </a:lnSpc>
              <a:spcBef>
                <a:spcPts val="100"/>
              </a:spcBef>
            </a:pPr>
            <a:r>
              <a:rPr sz="2400" spc="-5" dirty="0">
                <a:solidFill>
                  <a:srgbClr val="FFFFFF"/>
                </a:solidFill>
              </a:rPr>
              <a:t>La </a:t>
            </a:r>
            <a:r>
              <a:rPr sz="2400" spc="-10" dirty="0">
                <a:solidFill>
                  <a:srgbClr val="FFFFFF"/>
                </a:solidFill>
              </a:rPr>
              <a:t>valutazione </a:t>
            </a:r>
            <a:r>
              <a:rPr sz="2400" spc="-5" dirty="0">
                <a:solidFill>
                  <a:srgbClr val="FFFFFF"/>
                </a:solidFill>
              </a:rPr>
              <a:t>della </a:t>
            </a:r>
            <a:r>
              <a:rPr sz="2400" spc="-20" dirty="0">
                <a:solidFill>
                  <a:srgbClr val="FFFFFF"/>
                </a:solidFill>
              </a:rPr>
              <a:t>gravità </a:t>
            </a:r>
            <a:r>
              <a:rPr sz="2400" spc="-5" dirty="0">
                <a:solidFill>
                  <a:srgbClr val="FFFFFF"/>
                </a:solidFill>
              </a:rPr>
              <a:t>della</a:t>
            </a:r>
            <a:r>
              <a:rPr sz="2400" dirty="0">
                <a:solidFill>
                  <a:srgbClr val="FFFFFF"/>
                </a:solidFill>
              </a:rPr>
              <a:t> </a:t>
            </a:r>
            <a:r>
              <a:rPr sz="2400" spc="-5" dirty="0">
                <a:solidFill>
                  <a:srgbClr val="FFFFFF"/>
                </a:solidFill>
              </a:rPr>
              <a:t>crisi</a:t>
            </a:r>
            <a:endParaRPr sz="2400" dirty="0"/>
          </a:p>
        </p:txBody>
      </p:sp>
      <p:sp>
        <p:nvSpPr>
          <p:cNvPr id="44" name="object 19"/>
          <p:cNvSpPr txBox="1">
            <a:spLocks/>
          </p:cNvSpPr>
          <p:nvPr/>
        </p:nvSpPr>
        <p:spPr>
          <a:xfrm>
            <a:off x="1524000" y="0"/>
            <a:ext cx="3124200" cy="751488"/>
          </a:xfrm>
          <a:prstGeom prst="rect">
            <a:avLst/>
          </a:prstGeom>
        </p:spPr>
        <p:txBody>
          <a:bodyPr vert="horz" wrap="square" lIns="0" tIns="12700" rIns="0" bIns="0" rtlCol="0">
            <a:spAutoFit/>
          </a:bodyPr>
          <a:lstStyle/>
          <a:p>
            <a:pPr marL="12700" algn="ctr" eaLnBrk="0" fontAlgn="base" hangingPunct="0">
              <a:spcBef>
                <a:spcPts val="100"/>
              </a:spcBef>
              <a:spcAft>
                <a:spcPct val="0"/>
              </a:spcAft>
              <a:defRPr/>
            </a:pPr>
            <a:r>
              <a:rPr lang="it-IT" sz="2400" spc="-5" dirty="0">
                <a:solidFill>
                  <a:srgbClr val="FFFF00"/>
                </a:solidFill>
                <a:latin typeface="+mj-lt"/>
                <a:ea typeface="+mj-ea"/>
                <a:cs typeface="+mj-cs"/>
              </a:rPr>
              <a:t>La </a:t>
            </a:r>
            <a:r>
              <a:rPr lang="it-IT" sz="2400" spc="-10" dirty="0">
                <a:solidFill>
                  <a:srgbClr val="FFFF00"/>
                </a:solidFill>
                <a:latin typeface="+mj-lt"/>
                <a:ea typeface="+mj-ea"/>
                <a:cs typeface="+mj-cs"/>
              </a:rPr>
              <a:t>valutazione </a:t>
            </a:r>
            <a:r>
              <a:rPr lang="it-IT" sz="2400" spc="-5" dirty="0">
                <a:solidFill>
                  <a:srgbClr val="FFFF00"/>
                </a:solidFill>
                <a:latin typeface="+mj-lt"/>
                <a:ea typeface="+mj-ea"/>
                <a:cs typeface="+mj-cs"/>
              </a:rPr>
              <a:t>della </a:t>
            </a:r>
            <a:r>
              <a:rPr lang="it-IT" sz="2400" spc="-20" dirty="0">
                <a:solidFill>
                  <a:srgbClr val="FFFF00"/>
                </a:solidFill>
                <a:latin typeface="+mj-lt"/>
                <a:ea typeface="+mj-ea"/>
                <a:cs typeface="+mj-cs"/>
              </a:rPr>
              <a:t>gravità </a:t>
            </a:r>
            <a:r>
              <a:rPr lang="it-IT" sz="2400" spc="-5" dirty="0">
                <a:solidFill>
                  <a:srgbClr val="FFFF00"/>
                </a:solidFill>
                <a:latin typeface="+mj-lt"/>
                <a:ea typeface="+mj-ea"/>
                <a:cs typeface="+mj-cs"/>
              </a:rPr>
              <a:t>della</a:t>
            </a:r>
            <a:r>
              <a:rPr lang="it-IT" sz="2400" dirty="0">
                <a:solidFill>
                  <a:srgbClr val="FFFF00"/>
                </a:solidFill>
                <a:latin typeface="+mj-lt"/>
                <a:ea typeface="+mj-ea"/>
                <a:cs typeface="+mj-cs"/>
              </a:rPr>
              <a:t> </a:t>
            </a:r>
            <a:r>
              <a:rPr lang="it-IT" sz="2400" spc="-5" dirty="0">
                <a:solidFill>
                  <a:srgbClr val="FFFF00"/>
                </a:solidFill>
                <a:latin typeface="+mj-lt"/>
                <a:ea typeface="+mj-ea"/>
                <a:cs typeface="+mj-cs"/>
              </a:rPr>
              <a:t>crisi</a:t>
            </a:r>
            <a:endParaRPr lang="it-IT" sz="2400" dirty="0">
              <a:solidFill>
                <a:srgbClr val="FFFF00"/>
              </a:solidFill>
              <a:latin typeface="+mj-lt"/>
              <a:ea typeface="+mj-ea"/>
              <a:cs typeface="+mj-cs"/>
            </a:endParaRPr>
          </a:p>
        </p:txBody>
      </p:sp>
    </p:spTree>
    <p:extLst>
      <p:ext uri="{BB962C8B-B14F-4D97-AF65-F5344CB8AC3E}">
        <p14:creationId xmlns:p14="http://schemas.microsoft.com/office/powerpoint/2010/main" val="138456440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538538" y="1242059"/>
            <a:ext cx="5114925" cy="513080"/>
          </a:xfrm>
          <a:prstGeom prst="rect">
            <a:avLst/>
          </a:prstGeom>
        </p:spPr>
        <p:txBody>
          <a:bodyPr vert="horz" wrap="square" lIns="0" tIns="12700" rIns="0" bIns="0" rtlCol="0">
            <a:spAutoFit/>
          </a:bodyPr>
          <a:lstStyle/>
          <a:p>
            <a:pPr marL="12700">
              <a:spcBef>
                <a:spcPts val="100"/>
              </a:spcBef>
            </a:pPr>
            <a:r>
              <a:rPr sz="3200" b="1" spc="-5" dirty="0">
                <a:latin typeface="Calibri"/>
                <a:cs typeface="Calibri"/>
              </a:rPr>
              <a:t>IL GRADO DI LEVA</a:t>
            </a:r>
            <a:r>
              <a:rPr sz="3200" b="1" spc="-90" dirty="0">
                <a:latin typeface="Calibri"/>
                <a:cs typeface="Calibri"/>
              </a:rPr>
              <a:t> </a:t>
            </a:r>
            <a:r>
              <a:rPr sz="3200" b="1" spc="-5" dirty="0">
                <a:latin typeface="Calibri"/>
                <a:cs typeface="Calibri"/>
              </a:rPr>
              <a:t>OPERATIVA</a:t>
            </a:r>
            <a:endParaRPr sz="3200">
              <a:latin typeface="Calibri"/>
              <a:cs typeface="Calibri"/>
            </a:endParaRPr>
          </a:p>
        </p:txBody>
      </p:sp>
      <p:sp>
        <p:nvSpPr>
          <p:cNvPr id="3" name="object 3"/>
          <p:cNvSpPr txBox="1"/>
          <p:nvPr/>
        </p:nvSpPr>
        <p:spPr>
          <a:xfrm>
            <a:off x="1971291" y="2473967"/>
            <a:ext cx="3854450" cy="263534"/>
          </a:xfrm>
          <a:prstGeom prst="rect">
            <a:avLst/>
          </a:prstGeom>
        </p:spPr>
        <p:txBody>
          <a:bodyPr vert="horz" wrap="square" lIns="0" tIns="17145" rIns="0" bIns="0" rtlCol="0">
            <a:spAutoFit/>
          </a:bodyPr>
          <a:lstStyle/>
          <a:p>
            <a:pPr marL="38100">
              <a:spcBef>
                <a:spcPts val="135"/>
              </a:spcBef>
            </a:pPr>
            <a:r>
              <a:rPr sz="2400" spc="15" baseline="-34722" dirty="0">
                <a:latin typeface="Tahoma"/>
                <a:cs typeface="Tahoma"/>
              </a:rPr>
              <a:t>Leva </a:t>
            </a:r>
            <a:r>
              <a:rPr sz="2400" spc="7" baseline="-34722" dirty="0">
                <a:latin typeface="Tahoma"/>
                <a:cs typeface="Tahoma"/>
              </a:rPr>
              <a:t>operativa </a:t>
            </a:r>
            <a:r>
              <a:rPr sz="2400" spc="22" baseline="-34722" dirty="0">
                <a:latin typeface="Symbol"/>
                <a:cs typeface="Symbol"/>
              </a:rPr>
              <a:t></a:t>
            </a:r>
            <a:r>
              <a:rPr sz="2400" spc="22" baseline="-34722" dirty="0">
                <a:latin typeface="Times New Roman"/>
                <a:cs typeface="Times New Roman"/>
              </a:rPr>
              <a:t> </a:t>
            </a:r>
            <a:r>
              <a:rPr sz="1600" spc="5" dirty="0">
                <a:latin typeface="Tahoma"/>
                <a:cs typeface="Tahoma"/>
              </a:rPr>
              <a:t>Margine di</a:t>
            </a:r>
            <a:r>
              <a:rPr sz="1600" spc="-95" dirty="0">
                <a:latin typeface="Tahoma"/>
                <a:cs typeface="Tahoma"/>
              </a:rPr>
              <a:t> </a:t>
            </a:r>
            <a:r>
              <a:rPr sz="1600" spc="5" dirty="0">
                <a:latin typeface="Tahoma"/>
                <a:cs typeface="Tahoma"/>
              </a:rPr>
              <a:t>contribuzione</a:t>
            </a:r>
            <a:endParaRPr sz="1600">
              <a:latin typeface="Tahoma"/>
              <a:cs typeface="Tahoma"/>
            </a:endParaRPr>
          </a:p>
        </p:txBody>
      </p:sp>
      <p:sp>
        <p:nvSpPr>
          <p:cNvPr id="4" name="object 4"/>
          <p:cNvSpPr txBox="1"/>
          <p:nvPr/>
        </p:nvSpPr>
        <p:spPr>
          <a:xfrm>
            <a:off x="3860860" y="2781100"/>
            <a:ext cx="1628139" cy="263534"/>
          </a:xfrm>
          <a:prstGeom prst="rect">
            <a:avLst/>
          </a:prstGeom>
        </p:spPr>
        <p:txBody>
          <a:bodyPr vert="horz" wrap="square" lIns="0" tIns="17145" rIns="0" bIns="0" rtlCol="0">
            <a:spAutoFit/>
          </a:bodyPr>
          <a:lstStyle/>
          <a:p>
            <a:pPr marL="12700">
              <a:spcBef>
                <a:spcPts val="135"/>
              </a:spcBef>
            </a:pPr>
            <a:r>
              <a:rPr sz="1600" spc="5" dirty="0">
                <a:latin typeface="Tahoma"/>
                <a:cs typeface="Tahoma"/>
              </a:rPr>
              <a:t>Reddito</a:t>
            </a:r>
            <a:r>
              <a:rPr sz="1600" spc="-40" dirty="0">
                <a:latin typeface="Tahoma"/>
                <a:cs typeface="Tahoma"/>
              </a:rPr>
              <a:t> </a:t>
            </a:r>
            <a:r>
              <a:rPr sz="1600" spc="5" dirty="0">
                <a:latin typeface="Tahoma"/>
                <a:cs typeface="Tahoma"/>
              </a:rPr>
              <a:t>operativo</a:t>
            </a:r>
            <a:endParaRPr sz="1600">
              <a:latin typeface="Tahoma"/>
              <a:cs typeface="Tahoma"/>
            </a:endParaRPr>
          </a:p>
        </p:txBody>
      </p:sp>
      <p:sp>
        <p:nvSpPr>
          <p:cNvPr id="5" name="object 5"/>
          <p:cNvSpPr/>
          <p:nvPr/>
        </p:nvSpPr>
        <p:spPr>
          <a:xfrm>
            <a:off x="3560432" y="2775113"/>
            <a:ext cx="2238375" cy="0"/>
          </a:xfrm>
          <a:custGeom>
            <a:avLst/>
            <a:gdLst/>
            <a:ahLst/>
            <a:cxnLst/>
            <a:rect l="l" t="t" r="r" b="b"/>
            <a:pathLst>
              <a:path w="2238375">
                <a:moveTo>
                  <a:pt x="0" y="0"/>
                </a:moveTo>
                <a:lnTo>
                  <a:pt x="2237867" y="0"/>
                </a:lnTo>
              </a:path>
            </a:pathLst>
          </a:custGeom>
          <a:ln w="10291">
            <a:solidFill>
              <a:srgbClr val="000000"/>
            </a:solidFill>
          </a:ln>
        </p:spPr>
        <p:txBody>
          <a:bodyPr wrap="square" lIns="0" tIns="0" rIns="0" bIns="0" rtlCol="0"/>
          <a:lstStyle/>
          <a:p>
            <a:endParaRPr/>
          </a:p>
        </p:txBody>
      </p:sp>
      <p:sp>
        <p:nvSpPr>
          <p:cNvPr id="6" name="object 6"/>
          <p:cNvSpPr/>
          <p:nvPr/>
        </p:nvSpPr>
        <p:spPr>
          <a:xfrm>
            <a:off x="3471673" y="3389376"/>
            <a:ext cx="737615" cy="243840"/>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3667656" y="3179701"/>
            <a:ext cx="504825" cy="360680"/>
          </a:xfrm>
          <a:custGeom>
            <a:avLst/>
            <a:gdLst/>
            <a:ahLst/>
            <a:cxnLst/>
            <a:rect l="l" t="t" r="r" b="b"/>
            <a:pathLst>
              <a:path w="504825" h="360679">
                <a:moveTo>
                  <a:pt x="504825" y="180181"/>
                </a:moveTo>
                <a:lnTo>
                  <a:pt x="0" y="180181"/>
                </a:lnTo>
                <a:lnTo>
                  <a:pt x="252412" y="360361"/>
                </a:lnTo>
                <a:lnTo>
                  <a:pt x="504825" y="180181"/>
                </a:lnTo>
                <a:close/>
              </a:path>
              <a:path w="504825" h="360679">
                <a:moveTo>
                  <a:pt x="378618" y="0"/>
                </a:moveTo>
                <a:lnTo>
                  <a:pt x="126206" y="0"/>
                </a:lnTo>
                <a:lnTo>
                  <a:pt x="126206" y="180181"/>
                </a:lnTo>
                <a:lnTo>
                  <a:pt x="378618" y="180181"/>
                </a:lnTo>
                <a:lnTo>
                  <a:pt x="378618" y="0"/>
                </a:lnTo>
                <a:close/>
              </a:path>
            </a:pathLst>
          </a:custGeom>
          <a:solidFill>
            <a:srgbClr val="CCCCCC"/>
          </a:solidFill>
        </p:spPr>
        <p:txBody>
          <a:bodyPr wrap="square" lIns="0" tIns="0" rIns="0" bIns="0" rtlCol="0"/>
          <a:lstStyle/>
          <a:p>
            <a:endParaRPr/>
          </a:p>
        </p:txBody>
      </p:sp>
      <p:sp>
        <p:nvSpPr>
          <p:cNvPr id="8" name="object 8"/>
          <p:cNvSpPr/>
          <p:nvPr/>
        </p:nvSpPr>
        <p:spPr>
          <a:xfrm>
            <a:off x="3667656" y="3179701"/>
            <a:ext cx="504825" cy="360680"/>
          </a:xfrm>
          <a:custGeom>
            <a:avLst/>
            <a:gdLst/>
            <a:ahLst/>
            <a:cxnLst/>
            <a:rect l="l" t="t" r="r" b="b"/>
            <a:pathLst>
              <a:path w="504825" h="360679">
                <a:moveTo>
                  <a:pt x="0" y="180181"/>
                </a:moveTo>
                <a:lnTo>
                  <a:pt x="126206" y="180181"/>
                </a:lnTo>
                <a:lnTo>
                  <a:pt x="126206" y="0"/>
                </a:lnTo>
                <a:lnTo>
                  <a:pt x="378618" y="0"/>
                </a:lnTo>
                <a:lnTo>
                  <a:pt x="378618" y="180181"/>
                </a:lnTo>
                <a:lnTo>
                  <a:pt x="504825" y="180181"/>
                </a:lnTo>
                <a:lnTo>
                  <a:pt x="252412" y="360362"/>
                </a:lnTo>
                <a:lnTo>
                  <a:pt x="0" y="180181"/>
                </a:lnTo>
                <a:close/>
              </a:path>
            </a:pathLst>
          </a:custGeom>
          <a:ln w="25400">
            <a:solidFill>
              <a:srgbClr val="000000"/>
            </a:solidFill>
          </a:ln>
        </p:spPr>
        <p:txBody>
          <a:bodyPr wrap="square" lIns="0" tIns="0" rIns="0" bIns="0" rtlCol="0"/>
          <a:lstStyle/>
          <a:p>
            <a:endParaRPr/>
          </a:p>
        </p:txBody>
      </p:sp>
      <p:sp>
        <p:nvSpPr>
          <p:cNvPr id="9" name="object 9"/>
          <p:cNvSpPr/>
          <p:nvPr/>
        </p:nvSpPr>
        <p:spPr>
          <a:xfrm>
            <a:off x="1947672" y="5059679"/>
            <a:ext cx="3261360" cy="591312"/>
          </a:xfrm>
          <a:prstGeom prst="rect">
            <a:avLst/>
          </a:prstGeom>
          <a:blipFill>
            <a:blip r:embed="rId3" cstate="print"/>
            <a:stretch>
              <a:fillRect/>
            </a:stretch>
          </a:blipFill>
        </p:spPr>
        <p:txBody>
          <a:bodyPr wrap="square" lIns="0" tIns="0" rIns="0" bIns="0" rtlCol="0"/>
          <a:lstStyle/>
          <a:p>
            <a:endParaRPr/>
          </a:p>
        </p:txBody>
      </p:sp>
      <p:sp>
        <p:nvSpPr>
          <p:cNvPr id="10" name="object 10"/>
          <p:cNvSpPr txBox="1"/>
          <p:nvPr/>
        </p:nvSpPr>
        <p:spPr>
          <a:xfrm>
            <a:off x="2720304" y="3696990"/>
            <a:ext cx="2401570" cy="2036455"/>
          </a:xfrm>
          <a:prstGeom prst="rect">
            <a:avLst/>
          </a:prstGeom>
          <a:solidFill>
            <a:srgbClr val="19194D">
              <a:alpha val="41178"/>
            </a:srgbClr>
          </a:solidFill>
          <a:ln w="25400">
            <a:solidFill>
              <a:srgbClr val="19194D"/>
            </a:solidFill>
          </a:ln>
        </p:spPr>
        <p:txBody>
          <a:bodyPr vert="horz" wrap="square" lIns="0" tIns="0" rIns="0" bIns="0" rtlCol="0">
            <a:spAutoFit/>
          </a:bodyPr>
          <a:lstStyle/>
          <a:p>
            <a:pPr marL="182880">
              <a:lnSpc>
                <a:spcPts val="2190"/>
              </a:lnSpc>
            </a:pPr>
            <a:r>
              <a:rPr sz="2000" spc="-10" dirty="0">
                <a:solidFill>
                  <a:srgbClr val="FFFFFF"/>
                </a:solidFill>
                <a:latin typeface="Calibri"/>
                <a:cs typeface="Calibri"/>
              </a:rPr>
              <a:t>Ricavi</a:t>
            </a:r>
            <a:r>
              <a:rPr sz="2000" spc="-5" dirty="0">
                <a:solidFill>
                  <a:srgbClr val="FFFFFF"/>
                </a:solidFill>
                <a:latin typeface="Calibri"/>
                <a:cs typeface="Calibri"/>
              </a:rPr>
              <a:t> </a:t>
            </a:r>
            <a:r>
              <a:rPr sz="2000" spc="-10" dirty="0">
                <a:solidFill>
                  <a:srgbClr val="FFFFFF"/>
                </a:solidFill>
                <a:latin typeface="Calibri"/>
                <a:cs typeface="Calibri"/>
              </a:rPr>
              <a:t>netti</a:t>
            </a:r>
            <a:endParaRPr sz="2000">
              <a:latin typeface="Calibri"/>
              <a:cs typeface="Calibri"/>
            </a:endParaRPr>
          </a:p>
          <a:p>
            <a:pPr marL="267335" marR="789305" indent="-176530">
              <a:lnSpc>
                <a:spcPct val="79000"/>
              </a:lnSpc>
              <a:spcBef>
                <a:spcPts val="300"/>
              </a:spcBef>
              <a:buChar char="-"/>
              <a:tabLst>
                <a:tab pos="226695" algn="l"/>
              </a:tabLst>
            </a:pPr>
            <a:r>
              <a:rPr sz="2000" spc="-5" dirty="0">
                <a:solidFill>
                  <a:srgbClr val="FFFFFF"/>
                </a:solidFill>
                <a:latin typeface="Calibri"/>
                <a:cs typeface="Calibri"/>
              </a:rPr>
              <a:t>Costi</a:t>
            </a:r>
            <a:r>
              <a:rPr sz="2000" spc="-90" dirty="0">
                <a:solidFill>
                  <a:srgbClr val="FFFFFF"/>
                </a:solidFill>
                <a:latin typeface="Calibri"/>
                <a:cs typeface="Calibri"/>
              </a:rPr>
              <a:t> </a:t>
            </a:r>
            <a:r>
              <a:rPr sz="2000" spc="-5" dirty="0">
                <a:solidFill>
                  <a:srgbClr val="FFFFFF"/>
                </a:solidFill>
                <a:latin typeface="Calibri"/>
                <a:cs typeface="Calibri"/>
              </a:rPr>
              <a:t>variabili  </a:t>
            </a:r>
            <a:r>
              <a:rPr sz="2000" spc="-10" dirty="0">
                <a:solidFill>
                  <a:srgbClr val="FFFFFF"/>
                </a:solidFill>
                <a:latin typeface="Calibri"/>
                <a:cs typeface="Calibri"/>
              </a:rPr>
              <a:t>operativi</a:t>
            </a:r>
            <a:endParaRPr sz="2000">
              <a:latin typeface="Calibri"/>
              <a:cs typeface="Calibri"/>
            </a:endParaRPr>
          </a:p>
          <a:p>
            <a:pPr marL="267335" marR="703580" indent="-176530">
              <a:lnSpc>
                <a:spcPct val="79000"/>
              </a:lnSpc>
              <a:spcBef>
                <a:spcPts val="25"/>
              </a:spcBef>
            </a:pPr>
            <a:r>
              <a:rPr sz="2000" dirty="0">
                <a:solidFill>
                  <a:srgbClr val="FFFFFF"/>
                </a:solidFill>
                <a:latin typeface="Calibri"/>
                <a:cs typeface="Calibri"/>
              </a:rPr>
              <a:t>= </a:t>
            </a:r>
            <a:r>
              <a:rPr sz="2000" spc="-5" dirty="0">
                <a:solidFill>
                  <a:srgbClr val="FFFFFF"/>
                </a:solidFill>
                <a:latin typeface="Calibri"/>
                <a:cs typeface="Calibri"/>
              </a:rPr>
              <a:t>Margine di  </a:t>
            </a:r>
            <a:r>
              <a:rPr sz="2000" spc="-15" dirty="0">
                <a:solidFill>
                  <a:srgbClr val="FFFFFF"/>
                </a:solidFill>
                <a:latin typeface="Calibri"/>
                <a:cs typeface="Calibri"/>
              </a:rPr>
              <a:t>c</a:t>
            </a:r>
            <a:r>
              <a:rPr sz="2000" spc="-5" dirty="0">
                <a:solidFill>
                  <a:srgbClr val="FFFFFF"/>
                </a:solidFill>
                <a:latin typeface="Calibri"/>
                <a:cs typeface="Calibri"/>
              </a:rPr>
              <a:t>o</a:t>
            </a:r>
            <a:r>
              <a:rPr sz="2000" spc="-20" dirty="0">
                <a:solidFill>
                  <a:srgbClr val="FFFFFF"/>
                </a:solidFill>
                <a:latin typeface="Calibri"/>
                <a:cs typeface="Calibri"/>
              </a:rPr>
              <a:t>n</a:t>
            </a:r>
            <a:r>
              <a:rPr sz="2000" spc="5" dirty="0">
                <a:solidFill>
                  <a:srgbClr val="FFFFFF"/>
                </a:solidFill>
                <a:latin typeface="Calibri"/>
                <a:cs typeface="Calibri"/>
              </a:rPr>
              <a:t>t</a:t>
            </a:r>
            <a:r>
              <a:rPr sz="2000" dirty="0">
                <a:solidFill>
                  <a:srgbClr val="FFFFFF"/>
                </a:solidFill>
                <a:latin typeface="Calibri"/>
                <a:cs typeface="Calibri"/>
              </a:rPr>
              <a:t>ri</a:t>
            </a:r>
            <a:r>
              <a:rPr sz="2000" spc="-5" dirty="0">
                <a:solidFill>
                  <a:srgbClr val="FFFFFF"/>
                </a:solidFill>
                <a:latin typeface="Calibri"/>
                <a:cs typeface="Calibri"/>
              </a:rPr>
              <a:t>buz</a:t>
            </a:r>
            <a:r>
              <a:rPr sz="2000" dirty="0">
                <a:solidFill>
                  <a:srgbClr val="FFFFFF"/>
                </a:solidFill>
                <a:latin typeface="Calibri"/>
                <a:cs typeface="Calibri"/>
              </a:rPr>
              <a:t>i</a:t>
            </a:r>
            <a:r>
              <a:rPr sz="2000" spc="-5" dirty="0">
                <a:solidFill>
                  <a:srgbClr val="FFFFFF"/>
                </a:solidFill>
                <a:latin typeface="Calibri"/>
                <a:cs typeface="Calibri"/>
              </a:rPr>
              <a:t>one</a:t>
            </a:r>
            <a:endParaRPr sz="2000">
              <a:latin typeface="Calibri"/>
              <a:cs typeface="Calibri"/>
            </a:endParaRPr>
          </a:p>
          <a:p>
            <a:pPr marL="226060" indent="-135890">
              <a:lnSpc>
                <a:spcPts val="1689"/>
              </a:lnSpc>
              <a:buChar char="-"/>
              <a:tabLst>
                <a:tab pos="226695" algn="l"/>
              </a:tabLst>
            </a:pPr>
            <a:r>
              <a:rPr sz="2000" spc="-5" dirty="0">
                <a:solidFill>
                  <a:srgbClr val="FFFFFF"/>
                </a:solidFill>
                <a:latin typeface="Calibri"/>
                <a:cs typeface="Calibri"/>
              </a:rPr>
              <a:t>Costi </a:t>
            </a:r>
            <a:r>
              <a:rPr sz="2000" dirty="0">
                <a:solidFill>
                  <a:srgbClr val="FFFFFF"/>
                </a:solidFill>
                <a:latin typeface="Calibri"/>
                <a:cs typeface="Calibri"/>
              </a:rPr>
              <a:t>fissi</a:t>
            </a:r>
            <a:r>
              <a:rPr sz="2000" spc="-20" dirty="0">
                <a:solidFill>
                  <a:srgbClr val="FFFFFF"/>
                </a:solidFill>
                <a:latin typeface="Calibri"/>
                <a:cs typeface="Calibri"/>
              </a:rPr>
              <a:t> </a:t>
            </a:r>
            <a:r>
              <a:rPr sz="2000" spc="-10" dirty="0">
                <a:solidFill>
                  <a:srgbClr val="FFFFFF"/>
                </a:solidFill>
                <a:latin typeface="Calibri"/>
                <a:cs typeface="Calibri"/>
              </a:rPr>
              <a:t>operativi</a:t>
            </a:r>
            <a:endParaRPr sz="2000">
              <a:latin typeface="Calibri"/>
              <a:cs typeface="Calibri"/>
            </a:endParaRPr>
          </a:p>
          <a:p>
            <a:pPr marL="90805">
              <a:lnSpc>
                <a:spcPts val="2195"/>
              </a:lnSpc>
            </a:pPr>
            <a:r>
              <a:rPr sz="2000" dirty="0">
                <a:solidFill>
                  <a:srgbClr val="FFFFFF"/>
                </a:solidFill>
                <a:latin typeface="Calibri"/>
                <a:cs typeface="Calibri"/>
              </a:rPr>
              <a:t>= </a:t>
            </a:r>
            <a:r>
              <a:rPr sz="2000" spc="-10" dirty="0">
                <a:solidFill>
                  <a:srgbClr val="FFFFFF"/>
                </a:solidFill>
                <a:latin typeface="Calibri"/>
                <a:cs typeface="Calibri"/>
              </a:rPr>
              <a:t>Reddito</a:t>
            </a:r>
            <a:r>
              <a:rPr sz="2000" spc="-35" dirty="0">
                <a:solidFill>
                  <a:srgbClr val="FFFFFF"/>
                </a:solidFill>
                <a:latin typeface="Calibri"/>
                <a:cs typeface="Calibri"/>
              </a:rPr>
              <a:t> </a:t>
            </a:r>
            <a:r>
              <a:rPr sz="2000" spc="-10" dirty="0">
                <a:solidFill>
                  <a:srgbClr val="FFFFFF"/>
                </a:solidFill>
                <a:latin typeface="Calibri"/>
                <a:cs typeface="Calibri"/>
              </a:rPr>
              <a:t>operativo</a:t>
            </a:r>
            <a:endParaRPr sz="2000">
              <a:latin typeface="Calibri"/>
              <a:cs typeface="Calibri"/>
            </a:endParaRPr>
          </a:p>
        </p:txBody>
      </p:sp>
      <p:sp>
        <p:nvSpPr>
          <p:cNvPr id="11" name="object 11"/>
          <p:cNvSpPr/>
          <p:nvPr/>
        </p:nvSpPr>
        <p:spPr>
          <a:xfrm>
            <a:off x="5120640" y="4910328"/>
            <a:ext cx="5239512" cy="1078992"/>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6666450" y="1916112"/>
            <a:ext cx="3606800" cy="3981450"/>
          </a:xfrm>
          <a:custGeom>
            <a:avLst/>
            <a:gdLst/>
            <a:ahLst/>
            <a:cxnLst/>
            <a:rect l="l" t="t" r="r" b="b"/>
            <a:pathLst>
              <a:path w="3606800" h="3981450">
                <a:moveTo>
                  <a:pt x="0" y="3981348"/>
                </a:moveTo>
                <a:lnTo>
                  <a:pt x="3606261" y="3981348"/>
                </a:lnTo>
                <a:lnTo>
                  <a:pt x="3606261" y="0"/>
                </a:lnTo>
                <a:lnTo>
                  <a:pt x="0" y="0"/>
                </a:lnTo>
                <a:lnTo>
                  <a:pt x="0" y="3981348"/>
                </a:lnTo>
                <a:close/>
              </a:path>
            </a:pathLst>
          </a:custGeom>
          <a:solidFill>
            <a:srgbClr val="CCCCCC"/>
          </a:solidFill>
        </p:spPr>
        <p:txBody>
          <a:bodyPr wrap="square" lIns="0" tIns="0" rIns="0" bIns="0" rtlCol="0"/>
          <a:lstStyle/>
          <a:p>
            <a:endParaRPr/>
          </a:p>
        </p:txBody>
      </p:sp>
      <p:sp>
        <p:nvSpPr>
          <p:cNvPr id="13" name="object 13"/>
          <p:cNvSpPr/>
          <p:nvPr/>
        </p:nvSpPr>
        <p:spPr>
          <a:xfrm>
            <a:off x="6666450" y="1916112"/>
            <a:ext cx="3606800" cy="3981450"/>
          </a:xfrm>
          <a:custGeom>
            <a:avLst/>
            <a:gdLst/>
            <a:ahLst/>
            <a:cxnLst/>
            <a:rect l="l" t="t" r="r" b="b"/>
            <a:pathLst>
              <a:path w="3606800" h="3981450">
                <a:moveTo>
                  <a:pt x="0" y="0"/>
                </a:moveTo>
                <a:lnTo>
                  <a:pt x="3606261" y="0"/>
                </a:lnTo>
                <a:lnTo>
                  <a:pt x="3606261" y="3981348"/>
                </a:lnTo>
                <a:lnTo>
                  <a:pt x="0" y="3981348"/>
                </a:lnTo>
                <a:lnTo>
                  <a:pt x="0" y="0"/>
                </a:lnTo>
                <a:close/>
              </a:path>
            </a:pathLst>
          </a:custGeom>
          <a:ln w="25400">
            <a:solidFill>
              <a:srgbClr val="000000"/>
            </a:solidFill>
          </a:ln>
        </p:spPr>
        <p:txBody>
          <a:bodyPr wrap="square" lIns="0" tIns="0" rIns="0" bIns="0" rtlCol="0"/>
          <a:lstStyle/>
          <a:p>
            <a:endParaRPr/>
          </a:p>
        </p:txBody>
      </p:sp>
      <p:sp>
        <p:nvSpPr>
          <p:cNvPr id="14" name="object 14"/>
          <p:cNvSpPr txBox="1"/>
          <p:nvPr/>
        </p:nvSpPr>
        <p:spPr>
          <a:xfrm>
            <a:off x="6757890" y="2066544"/>
            <a:ext cx="3435350" cy="284480"/>
          </a:xfrm>
          <a:prstGeom prst="rect">
            <a:avLst/>
          </a:prstGeom>
        </p:spPr>
        <p:txBody>
          <a:bodyPr vert="horz" wrap="square" lIns="0" tIns="12700" rIns="0" bIns="0" rtlCol="0">
            <a:spAutoFit/>
          </a:bodyPr>
          <a:lstStyle/>
          <a:p>
            <a:pPr marL="360045" indent="-360045">
              <a:spcBef>
                <a:spcPts val="100"/>
              </a:spcBef>
              <a:buFont typeface="Calibri"/>
              <a:buChar char="•"/>
              <a:tabLst>
                <a:tab pos="360045" algn="l"/>
                <a:tab pos="360680" algn="l"/>
                <a:tab pos="925194" algn="l"/>
                <a:tab pos="1493520" algn="l"/>
                <a:tab pos="2557145" algn="l"/>
              </a:tabLst>
            </a:pPr>
            <a:r>
              <a:rPr sz="1700" b="1" i="1" dirty="0">
                <a:latin typeface="Calibri"/>
                <a:cs typeface="Calibri"/>
              </a:rPr>
              <a:t>Una	</a:t>
            </a:r>
            <a:r>
              <a:rPr sz="1700" b="1" i="1" spc="-10" dirty="0">
                <a:latin typeface="Calibri"/>
                <a:cs typeface="Calibri"/>
              </a:rPr>
              <a:t>leva	</a:t>
            </a:r>
            <a:r>
              <a:rPr sz="1700" b="1" i="1" spc="-5" dirty="0">
                <a:latin typeface="Calibri"/>
                <a:cs typeface="Calibri"/>
              </a:rPr>
              <a:t>operativa	maggiore</a:t>
            </a:r>
            <a:endParaRPr sz="1700">
              <a:latin typeface="Calibri"/>
              <a:cs typeface="Calibri"/>
            </a:endParaRPr>
          </a:p>
        </p:txBody>
      </p:sp>
      <p:sp>
        <p:nvSpPr>
          <p:cNvPr id="15" name="object 15"/>
          <p:cNvSpPr txBox="1"/>
          <p:nvPr/>
        </p:nvSpPr>
        <p:spPr>
          <a:xfrm>
            <a:off x="6757890" y="2282953"/>
            <a:ext cx="3436620" cy="690245"/>
          </a:xfrm>
          <a:prstGeom prst="rect">
            <a:avLst/>
          </a:prstGeom>
        </p:spPr>
        <p:txBody>
          <a:bodyPr vert="horz" wrap="square" lIns="0" tIns="70485" rIns="0" bIns="0" rtlCol="0">
            <a:spAutoFit/>
          </a:bodyPr>
          <a:lstStyle/>
          <a:p>
            <a:pPr marL="360680" marR="5080">
              <a:lnSpc>
                <a:spcPct val="77600"/>
              </a:lnSpc>
              <a:spcBef>
                <a:spcPts val="555"/>
              </a:spcBef>
            </a:pPr>
            <a:r>
              <a:rPr sz="1700" b="1" i="1" spc="-5" dirty="0">
                <a:latin typeface="Calibri"/>
                <a:cs typeface="Calibri"/>
              </a:rPr>
              <a:t>indica </a:t>
            </a:r>
            <a:r>
              <a:rPr sz="1700" b="1" i="1" dirty="0">
                <a:latin typeface="Calibri"/>
                <a:cs typeface="Calibri"/>
              </a:rPr>
              <a:t>una </a:t>
            </a:r>
            <a:r>
              <a:rPr sz="1700" b="1" i="1" spc="-5" dirty="0">
                <a:latin typeface="Calibri"/>
                <a:cs typeface="Calibri"/>
              </a:rPr>
              <a:t>maggiore incidenza </a:t>
            </a:r>
            <a:r>
              <a:rPr sz="1700" b="1" i="1" dirty="0">
                <a:latin typeface="Calibri"/>
                <a:cs typeface="Calibri"/>
              </a:rPr>
              <a:t>dei  </a:t>
            </a:r>
            <a:r>
              <a:rPr sz="1700" b="1" i="1" spc="-10" dirty="0">
                <a:latin typeface="Calibri"/>
                <a:cs typeface="Calibri"/>
              </a:rPr>
              <a:t>costi </a:t>
            </a:r>
            <a:r>
              <a:rPr sz="1700" b="1" i="1" spc="-5" dirty="0">
                <a:latin typeface="Calibri"/>
                <a:cs typeface="Calibri"/>
              </a:rPr>
              <a:t>fissi </a:t>
            </a:r>
            <a:r>
              <a:rPr sz="1700" b="1" i="1" dirty="0">
                <a:latin typeface="Calibri"/>
                <a:cs typeface="Calibri"/>
              </a:rPr>
              <a:t>sul </a:t>
            </a:r>
            <a:r>
              <a:rPr sz="1700" b="1" i="1" spc="-5" dirty="0">
                <a:latin typeface="Calibri"/>
                <a:cs typeface="Calibri"/>
              </a:rPr>
              <a:t>reddito operativo;</a:t>
            </a:r>
            <a:endParaRPr sz="1700">
              <a:latin typeface="Calibri"/>
              <a:cs typeface="Calibri"/>
            </a:endParaRPr>
          </a:p>
          <a:p>
            <a:pPr marL="360045" indent="-360045">
              <a:lnSpc>
                <a:spcPts val="1610"/>
              </a:lnSpc>
              <a:buFont typeface="Calibri"/>
              <a:buChar char="•"/>
              <a:tabLst>
                <a:tab pos="360045" algn="l"/>
                <a:tab pos="360680" algn="l"/>
              </a:tabLst>
            </a:pPr>
            <a:r>
              <a:rPr sz="1700" b="1" i="1" spc="-10" dirty="0">
                <a:latin typeface="Calibri"/>
                <a:cs typeface="Calibri"/>
              </a:rPr>
              <a:t>Poiché </a:t>
            </a:r>
            <a:r>
              <a:rPr sz="1700" b="1" i="1" dirty="0">
                <a:latin typeface="Calibri"/>
                <a:cs typeface="Calibri"/>
              </a:rPr>
              <a:t>i </a:t>
            </a:r>
            <a:r>
              <a:rPr sz="1700" b="1" i="1" spc="-10" dirty="0">
                <a:latin typeface="Calibri"/>
                <a:cs typeface="Calibri"/>
              </a:rPr>
              <a:t>costi </a:t>
            </a:r>
            <a:r>
              <a:rPr sz="1700" b="1" i="1" spc="-5" dirty="0">
                <a:latin typeface="Calibri"/>
                <a:cs typeface="Calibri"/>
              </a:rPr>
              <a:t>fissi, </a:t>
            </a:r>
            <a:r>
              <a:rPr sz="1700" b="1" i="1" dirty="0">
                <a:latin typeface="Calibri"/>
                <a:cs typeface="Calibri"/>
              </a:rPr>
              <a:t>per</a:t>
            </a:r>
            <a:r>
              <a:rPr sz="1700" b="1" i="1" spc="240" dirty="0">
                <a:latin typeface="Calibri"/>
                <a:cs typeface="Calibri"/>
              </a:rPr>
              <a:t> </a:t>
            </a:r>
            <a:r>
              <a:rPr sz="1700" b="1" i="1" spc="-5" dirty="0">
                <a:latin typeface="Calibri"/>
                <a:cs typeface="Calibri"/>
              </a:rPr>
              <a:t>definizione,</a:t>
            </a:r>
            <a:endParaRPr sz="1700">
              <a:latin typeface="Calibri"/>
              <a:cs typeface="Calibri"/>
            </a:endParaRPr>
          </a:p>
        </p:txBody>
      </p:sp>
      <p:sp>
        <p:nvSpPr>
          <p:cNvPr id="16" name="object 16"/>
          <p:cNvSpPr txBox="1"/>
          <p:nvPr/>
        </p:nvSpPr>
        <p:spPr>
          <a:xfrm>
            <a:off x="7118571" y="2904744"/>
            <a:ext cx="3075305" cy="284480"/>
          </a:xfrm>
          <a:prstGeom prst="rect">
            <a:avLst/>
          </a:prstGeom>
        </p:spPr>
        <p:txBody>
          <a:bodyPr vert="horz" wrap="square" lIns="0" tIns="12700" rIns="0" bIns="0" rtlCol="0">
            <a:spAutoFit/>
          </a:bodyPr>
          <a:lstStyle/>
          <a:p>
            <a:pPr>
              <a:spcBef>
                <a:spcPts val="100"/>
              </a:spcBef>
              <a:tabLst>
                <a:tab pos="1169670" algn="l"/>
                <a:tab pos="2243455" algn="l"/>
              </a:tabLst>
            </a:pPr>
            <a:r>
              <a:rPr sz="1700" b="1" i="1" dirty="0">
                <a:latin typeface="Calibri"/>
                <a:cs typeface="Calibri"/>
              </a:rPr>
              <a:t>d</a:t>
            </a:r>
            <a:r>
              <a:rPr sz="1700" b="1" i="1" spc="-15" dirty="0">
                <a:latin typeface="Calibri"/>
                <a:cs typeface="Calibri"/>
              </a:rPr>
              <a:t>e</a:t>
            </a:r>
            <a:r>
              <a:rPr sz="1700" b="1" i="1" spc="-5" dirty="0">
                <a:latin typeface="Calibri"/>
                <a:cs typeface="Calibri"/>
              </a:rPr>
              <a:t>v</a:t>
            </a:r>
            <a:r>
              <a:rPr sz="1700" b="1" i="1" dirty="0">
                <a:latin typeface="Calibri"/>
                <a:cs typeface="Calibri"/>
              </a:rPr>
              <a:t>ono	e</a:t>
            </a:r>
            <a:r>
              <a:rPr sz="1700" b="1" i="1" spc="5" dirty="0">
                <a:latin typeface="Calibri"/>
                <a:cs typeface="Calibri"/>
              </a:rPr>
              <a:t>ss</a:t>
            </a:r>
            <a:r>
              <a:rPr sz="1700" b="1" i="1" dirty="0">
                <a:latin typeface="Calibri"/>
                <a:cs typeface="Calibri"/>
              </a:rPr>
              <a:t>ere	</a:t>
            </a:r>
            <a:r>
              <a:rPr sz="1700" b="1" i="1" spc="5" dirty="0">
                <a:latin typeface="Calibri"/>
                <a:cs typeface="Calibri"/>
              </a:rPr>
              <a:t>s</a:t>
            </a:r>
            <a:r>
              <a:rPr sz="1700" b="1" i="1" dirty="0">
                <a:latin typeface="Calibri"/>
                <a:cs typeface="Calibri"/>
              </a:rPr>
              <a:t>o</a:t>
            </a:r>
            <a:r>
              <a:rPr sz="1700" b="1" i="1" spc="-20" dirty="0">
                <a:latin typeface="Calibri"/>
                <a:cs typeface="Calibri"/>
              </a:rPr>
              <a:t>st</a:t>
            </a:r>
            <a:r>
              <a:rPr sz="1700" b="1" i="1" dirty="0">
                <a:latin typeface="Calibri"/>
                <a:cs typeface="Calibri"/>
              </a:rPr>
              <a:t>enu</a:t>
            </a:r>
            <a:r>
              <a:rPr sz="1700" b="1" i="1" spc="-5" dirty="0">
                <a:latin typeface="Calibri"/>
                <a:cs typeface="Calibri"/>
              </a:rPr>
              <a:t>t</a:t>
            </a:r>
            <a:r>
              <a:rPr sz="1700" b="1" i="1" dirty="0">
                <a:latin typeface="Calibri"/>
                <a:cs typeface="Calibri"/>
              </a:rPr>
              <a:t>i</a:t>
            </a:r>
            <a:endParaRPr sz="1700">
              <a:latin typeface="Calibri"/>
              <a:cs typeface="Calibri"/>
            </a:endParaRPr>
          </a:p>
        </p:txBody>
      </p:sp>
      <p:sp>
        <p:nvSpPr>
          <p:cNvPr id="17" name="object 17"/>
          <p:cNvSpPr txBox="1"/>
          <p:nvPr/>
        </p:nvSpPr>
        <p:spPr>
          <a:xfrm>
            <a:off x="6757890" y="3108959"/>
            <a:ext cx="3436620" cy="2555240"/>
          </a:xfrm>
          <a:prstGeom prst="rect">
            <a:avLst/>
          </a:prstGeom>
        </p:spPr>
        <p:txBody>
          <a:bodyPr vert="horz" wrap="square" lIns="0" tIns="69215" rIns="0" bIns="0" rtlCol="0">
            <a:spAutoFit/>
          </a:bodyPr>
          <a:lstStyle/>
          <a:p>
            <a:pPr marL="360680" marR="5080" algn="just">
              <a:lnSpc>
                <a:spcPct val="78200"/>
              </a:lnSpc>
              <a:spcBef>
                <a:spcPts val="545"/>
              </a:spcBef>
            </a:pPr>
            <a:r>
              <a:rPr sz="1700" b="1" i="1" spc="-10" dirty="0">
                <a:latin typeface="Calibri"/>
                <a:cs typeface="Calibri"/>
              </a:rPr>
              <a:t>indipendentemente </a:t>
            </a:r>
            <a:r>
              <a:rPr sz="1700" b="1" i="1" dirty="0">
                <a:latin typeface="Calibri"/>
                <a:cs typeface="Calibri"/>
              </a:rPr>
              <a:t>dal </a:t>
            </a:r>
            <a:r>
              <a:rPr sz="1700" b="1" i="1" spc="-10" dirty="0">
                <a:latin typeface="Calibri"/>
                <a:cs typeface="Calibri"/>
              </a:rPr>
              <a:t>livello </a:t>
            </a:r>
            <a:r>
              <a:rPr sz="1700" b="1" i="1" dirty="0">
                <a:latin typeface="Calibri"/>
                <a:cs typeface="Calibri"/>
              </a:rPr>
              <a:t>di  </a:t>
            </a:r>
            <a:r>
              <a:rPr sz="1700" b="1" i="1" spc="-5" dirty="0">
                <a:latin typeface="Calibri"/>
                <a:cs typeface="Calibri"/>
              </a:rPr>
              <a:t>vendite, le imprese </a:t>
            </a:r>
            <a:r>
              <a:rPr sz="1700" b="1" i="1" spc="-10" dirty="0">
                <a:latin typeface="Calibri"/>
                <a:cs typeface="Calibri"/>
              </a:rPr>
              <a:t>con </a:t>
            </a:r>
            <a:r>
              <a:rPr sz="1700" b="1" i="1" spc="-5" dirty="0">
                <a:latin typeface="Calibri"/>
                <a:cs typeface="Calibri"/>
              </a:rPr>
              <a:t>maggiore  </a:t>
            </a:r>
            <a:r>
              <a:rPr sz="1700" b="1" i="1" spc="-10" dirty="0">
                <a:latin typeface="Calibri"/>
                <a:cs typeface="Calibri"/>
              </a:rPr>
              <a:t>leva </a:t>
            </a:r>
            <a:r>
              <a:rPr sz="1700" b="1" i="1" spc="-5" dirty="0">
                <a:latin typeface="Calibri"/>
                <a:cs typeface="Calibri"/>
              </a:rPr>
              <a:t>operativa </a:t>
            </a:r>
            <a:r>
              <a:rPr sz="1700" b="1" i="1" dirty="0">
                <a:latin typeface="Calibri"/>
                <a:cs typeface="Calibri"/>
              </a:rPr>
              <a:t>sono </a:t>
            </a:r>
            <a:r>
              <a:rPr sz="1700" b="1" i="1" spc="-5" dirty="0">
                <a:latin typeface="Calibri"/>
                <a:cs typeface="Calibri"/>
              </a:rPr>
              <a:t>più</a:t>
            </a:r>
            <a:r>
              <a:rPr sz="1700" b="1" i="1" spc="20" dirty="0">
                <a:latin typeface="Calibri"/>
                <a:cs typeface="Calibri"/>
              </a:rPr>
              <a:t> </a:t>
            </a:r>
            <a:r>
              <a:rPr sz="1700" b="1" i="1" spc="-5" dirty="0">
                <a:latin typeface="Calibri"/>
                <a:cs typeface="Calibri"/>
              </a:rPr>
              <a:t>rischiose;</a:t>
            </a:r>
            <a:endParaRPr sz="1700">
              <a:latin typeface="Calibri"/>
              <a:cs typeface="Calibri"/>
            </a:endParaRPr>
          </a:p>
          <a:p>
            <a:pPr marL="360680" marR="5080" indent="-360680" algn="just">
              <a:lnSpc>
                <a:spcPct val="79300"/>
              </a:lnSpc>
              <a:spcBef>
                <a:spcPts val="85"/>
              </a:spcBef>
              <a:buFont typeface="Calibri"/>
              <a:buChar char="•"/>
              <a:tabLst>
                <a:tab pos="360680" algn="l"/>
              </a:tabLst>
            </a:pPr>
            <a:r>
              <a:rPr sz="1700" b="1" i="1" dirty="0">
                <a:latin typeface="Calibri"/>
                <a:cs typeface="Calibri"/>
              </a:rPr>
              <a:t>Le </a:t>
            </a:r>
            <a:r>
              <a:rPr sz="1700" b="1" i="1" spc="-5" dirty="0">
                <a:latin typeface="Calibri"/>
                <a:cs typeface="Calibri"/>
              </a:rPr>
              <a:t>imprese </a:t>
            </a:r>
            <a:r>
              <a:rPr sz="1700" b="1" i="1" spc="-10" dirty="0">
                <a:latin typeface="Calibri"/>
                <a:cs typeface="Calibri"/>
              </a:rPr>
              <a:t>con </a:t>
            </a:r>
            <a:r>
              <a:rPr sz="1700" b="1" i="1" spc="-5" dirty="0">
                <a:latin typeface="Calibri"/>
                <a:cs typeface="Calibri"/>
              </a:rPr>
              <a:t>maggiori </a:t>
            </a:r>
            <a:r>
              <a:rPr sz="1700" b="1" i="1" spc="-10" dirty="0">
                <a:latin typeface="Calibri"/>
                <a:cs typeface="Calibri"/>
              </a:rPr>
              <a:t>costi  </a:t>
            </a:r>
            <a:r>
              <a:rPr sz="1700" b="1" i="1" spc="-5" dirty="0">
                <a:latin typeface="Calibri"/>
                <a:cs typeface="Calibri"/>
              </a:rPr>
              <a:t>variabili (leva operativa più  </a:t>
            </a:r>
            <a:r>
              <a:rPr sz="1700" b="1" i="1" dirty="0">
                <a:latin typeface="Calibri"/>
                <a:cs typeface="Calibri"/>
              </a:rPr>
              <a:t>bassa) possono adeguarsi </a:t>
            </a:r>
            <a:r>
              <a:rPr sz="1700" b="1" i="1" spc="-5" dirty="0">
                <a:latin typeface="Calibri"/>
                <a:cs typeface="Calibri"/>
              </a:rPr>
              <a:t>più  </a:t>
            </a:r>
            <a:r>
              <a:rPr sz="1700" b="1" i="1" spc="-10" dirty="0">
                <a:latin typeface="Calibri"/>
                <a:cs typeface="Calibri"/>
              </a:rPr>
              <a:t>facilmente </a:t>
            </a:r>
            <a:r>
              <a:rPr sz="1700" b="1" i="1" spc="-15" dirty="0">
                <a:latin typeface="Calibri"/>
                <a:cs typeface="Calibri"/>
              </a:rPr>
              <a:t>all’andamento </a:t>
            </a:r>
            <a:r>
              <a:rPr sz="1700" b="1" i="1" spc="-5" dirty="0">
                <a:latin typeface="Calibri"/>
                <a:cs typeface="Calibri"/>
              </a:rPr>
              <a:t>della  domanda </a:t>
            </a:r>
            <a:r>
              <a:rPr sz="1700" b="1" i="1" dirty="0">
                <a:latin typeface="Calibri"/>
                <a:cs typeface="Calibri"/>
              </a:rPr>
              <a:t>e </a:t>
            </a:r>
            <a:r>
              <a:rPr sz="1700" b="1" i="1" spc="-5" dirty="0">
                <a:latin typeface="Calibri"/>
                <a:cs typeface="Calibri"/>
              </a:rPr>
              <a:t>quindi resistono </a:t>
            </a:r>
            <a:r>
              <a:rPr sz="1700" b="1" i="1" dirty="0">
                <a:latin typeface="Calibri"/>
                <a:cs typeface="Calibri"/>
              </a:rPr>
              <a:t>di </a:t>
            </a:r>
            <a:r>
              <a:rPr sz="1700" b="1" i="1" spc="-5" dirty="0">
                <a:latin typeface="Calibri"/>
                <a:cs typeface="Calibri"/>
              </a:rPr>
              <a:t>più  alla</a:t>
            </a:r>
            <a:r>
              <a:rPr sz="1700" b="1" i="1" dirty="0">
                <a:latin typeface="Calibri"/>
                <a:cs typeface="Calibri"/>
              </a:rPr>
              <a:t> </a:t>
            </a:r>
            <a:r>
              <a:rPr sz="1700" b="1" i="1" spc="-5" dirty="0">
                <a:latin typeface="Calibri"/>
                <a:cs typeface="Calibri"/>
              </a:rPr>
              <a:t>crisi;</a:t>
            </a:r>
            <a:endParaRPr sz="1700">
              <a:latin typeface="Calibri"/>
              <a:cs typeface="Calibri"/>
            </a:endParaRPr>
          </a:p>
          <a:p>
            <a:pPr marL="360680" marR="5080" indent="-360680" algn="just">
              <a:lnSpc>
                <a:spcPct val="78200"/>
              </a:lnSpc>
              <a:spcBef>
                <a:spcPts val="110"/>
              </a:spcBef>
              <a:buFont typeface="Calibri"/>
              <a:buChar char="•"/>
              <a:tabLst>
                <a:tab pos="360680" algn="l"/>
              </a:tabLst>
            </a:pPr>
            <a:r>
              <a:rPr sz="1700" b="1" i="1" spc="-5" dirty="0">
                <a:latin typeface="Calibri"/>
                <a:cs typeface="Calibri"/>
              </a:rPr>
              <a:t>Più </a:t>
            </a:r>
            <a:r>
              <a:rPr sz="1700" b="1" i="1" spc="-10" dirty="0">
                <a:latin typeface="Calibri"/>
                <a:cs typeface="Calibri"/>
              </a:rPr>
              <a:t>elevata </a:t>
            </a:r>
            <a:r>
              <a:rPr sz="1700" b="1" i="1" dirty="0">
                <a:latin typeface="Calibri"/>
                <a:cs typeface="Calibri"/>
              </a:rPr>
              <a:t>è </a:t>
            </a:r>
            <a:r>
              <a:rPr sz="1700" b="1" i="1" spc="-5" dirty="0">
                <a:latin typeface="Calibri"/>
                <a:cs typeface="Calibri"/>
              </a:rPr>
              <a:t>la </a:t>
            </a:r>
            <a:r>
              <a:rPr sz="1700" b="1" i="1" spc="-10" dirty="0">
                <a:latin typeface="Calibri"/>
                <a:cs typeface="Calibri"/>
              </a:rPr>
              <a:t>leva </a:t>
            </a:r>
            <a:r>
              <a:rPr sz="1700" b="1" i="1" spc="-5" dirty="0">
                <a:latin typeface="Calibri"/>
                <a:cs typeface="Calibri"/>
              </a:rPr>
              <a:t>operativa,  però, più elevati </a:t>
            </a:r>
            <a:r>
              <a:rPr sz="1700" b="1" i="1" dirty="0">
                <a:latin typeface="Calibri"/>
                <a:cs typeface="Calibri"/>
              </a:rPr>
              <a:t>sono i </a:t>
            </a:r>
            <a:r>
              <a:rPr sz="1700" b="1" i="1" spc="-5" dirty="0">
                <a:latin typeface="Calibri"/>
                <a:cs typeface="Calibri"/>
              </a:rPr>
              <a:t>rendimenti  (ROI) </a:t>
            </a:r>
            <a:r>
              <a:rPr sz="1700" b="1" i="1" dirty="0">
                <a:latin typeface="Calibri"/>
                <a:cs typeface="Calibri"/>
              </a:rPr>
              <a:t>una </a:t>
            </a:r>
            <a:r>
              <a:rPr sz="1700" b="1" i="1" spc="-10" dirty="0">
                <a:latin typeface="Calibri"/>
                <a:cs typeface="Calibri"/>
              </a:rPr>
              <a:t>volta </a:t>
            </a:r>
            <a:r>
              <a:rPr sz="1700" b="1" i="1" spc="-5" dirty="0">
                <a:latin typeface="Calibri"/>
                <a:cs typeface="Calibri"/>
              </a:rPr>
              <a:t>coperti </a:t>
            </a:r>
            <a:r>
              <a:rPr sz="1700" b="1" i="1" dirty="0">
                <a:latin typeface="Calibri"/>
                <a:cs typeface="Calibri"/>
              </a:rPr>
              <a:t>i </a:t>
            </a:r>
            <a:r>
              <a:rPr sz="1700" b="1" i="1" spc="-10" dirty="0">
                <a:latin typeface="Calibri"/>
                <a:cs typeface="Calibri"/>
              </a:rPr>
              <a:t>costi</a:t>
            </a:r>
            <a:r>
              <a:rPr sz="1700" b="1" i="1" spc="-30" dirty="0">
                <a:latin typeface="Calibri"/>
                <a:cs typeface="Calibri"/>
              </a:rPr>
              <a:t> </a:t>
            </a:r>
            <a:r>
              <a:rPr sz="1700" b="1" i="1" spc="-5" dirty="0">
                <a:latin typeface="Calibri"/>
                <a:cs typeface="Calibri"/>
              </a:rPr>
              <a:t>fissi</a:t>
            </a:r>
            <a:endParaRPr sz="1700">
              <a:latin typeface="Calibri"/>
              <a:cs typeface="Calibri"/>
            </a:endParaRPr>
          </a:p>
        </p:txBody>
      </p:sp>
      <p:sp>
        <p:nvSpPr>
          <p:cNvPr id="18" name="object 18"/>
          <p:cNvSpPr/>
          <p:nvPr/>
        </p:nvSpPr>
        <p:spPr>
          <a:xfrm>
            <a:off x="5830823" y="2840735"/>
            <a:ext cx="591312" cy="286512"/>
          </a:xfrm>
          <a:prstGeom prst="rect">
            <a:avLst/>
          </a:prstGeom>
          <a:blipFill>
            <a:blip r:embed="rId5" cstate="print"/>
            <a:stretch>
              <a:fillRect/>
            </a:stretch>
          </a:blipFill>
        </p:spPr>
        <p:txBody>
          <a:bodyPr wrap="square" lIns="0" tIns="0" rIns="0" bIns="0" rtlCol="0"/>
          <a:lstStyle/>
          <a:p>
            <a:endParaRPr/>
          </a:p>
        </p:txBody>
      </p:sp>
      <p:sp>
        <p:nvSpPr>
          <p:cNvPr id="19" name="object 19"/>
          <p:cNvSpPr/>
          <p:nvPr/>
        </p:nvSpPr>
        <p:spPr>
          <a:xfrm>
            <a:off x="6077882" y="2506721"/>
            <a:ext cx="360680" cy="504825"/>
          </a:xfrm>
          <a:custGeom>
            <a:avLst/>
            <a:gdLst/>
            <a:ahLst/>
            <a:cxnLst/>
            <a:rect l="l" t="t" r="r" b="b"/>
            <a:pathLst>
              <a:path w="360679" h="504825">
                <a:moveTo>
                  <a:pt x="180181" y="0"/>
                </a:moveTo>
                <a:lnTo>
                  <a:pt x="180181" y="126206"/>
                </a:lnTo>
                <a:lnTo>
                  <a:pt x="0" y="126206"/>
                </a:lnTo>
                <a:lnTo>
                  <a:pt x="0" y="378618"/>
                </a:lnTo>
                <a:lnTo>
                  <a:pt x="180181" y="378618"/>
                </a:lnTo>
                <a:lnTo>
                  <a:pt x="180181" y="504825"/>
                </a:lnTo>
                <a:lnTo>
                  <a:pt x="360362" y="252412"/>
                </a:lnTo>
                <a:lnTo>
                  <a:pt x="180181" y="0"/>
                </a:lnTo>
                <a:close/>
              </a:path>
            </a:pathLst>
          </a:custGeom>
          <a:solidFill>
            <a:srgbClr val="CCCCCC"/>
          </a:solidFill>
        </p:spPr>
        <p:txBody>
          <a:bodyPr wrap="square" lIns="0" tIns="0" rIns="0" bIns="0" rtlCol="0"/>
          <a:lstStyle/>
          <a:p>
            <a:endParaRPr/>
          </a:p>
        </p:txBody>
      </p:sp>
      <p:sp>
        <p:nvSpPr>
          <p:cNvPr id="20" name="object 20"/>
          <p:cNvSpPr/>
          <p:nvPr/>
        </p:nvSpPr>
        <p:spPr>
          <a:xfrm>
            <a:off x="6077882" y="2506721"/>
            <a:ext cx="360680" cy="504825"/>
          </a:xfrm>
          <a:custGeom>
            <a:avLst/>
            <a:gdLst/>
            <a:ahLst/>
            <a:cxnLst/>
            <a:rect l="l" t="t" r="r" b="b"/>
            <a:pathLst>
              <a:path w="360679" h="504825">
                <a:moveTo>
                  <a:pt x="180181" y="504825"/>
                </a:moveTo>
                <a:lnTo>
                  <a:pt x="180181" y="378618"/>
                </a:lnTo>
                <a:lnTo>
                  <a:pt x="0" y="378618"/>
                </a:lnTo>
                <a:lnTo>
                  <a:pt x="0" y="126206"/>
                </a:lnTo>
                <a:lnTo>
                  <a:pt x="180181" y="126206"/>
                </a:lnTo>
                <a:lnTo>
                  <a:pt x="180181" y="0"/>
                </a:lnTo>
                <a:lnTo>
                  <a:pt x="360362" y="252412"/>
                </a:lnTo>
                <a:lnTo>
                  <a:pt x="180181" y="504825"/>
                </a:lnTo>
                <a:close/>
              </a:path>
            </a:pathLst>
          </a:custGeom>
          <a:ln w="25400">
            <a:solidFill>
              <a:srgbClr val="000000"/>
            </a:solidFill>
          </a:ln>
        </p:spPr>
        <p:txBody>
          <a:bodyPr wrap="square" lIns="0" tIns="0" rIns="0" bIns="0" rtlCol="0"/>
          <a:lstStyle/>
          <a:p>
            <a:endParaRPr/>
          </a:p>
        </p:txBody>
      </p:sp>
      <p:sp>
        <p:nvSpPr>
          <p:cNvPr id="21" name="object 21"/>
          <p:cNvSpPr txBox="1">
            <a:spLocks noGrp="1"/>
          </p:cNvSpPr>
          <p:nvPr>
            <p:ph type="title" idx="4294967295"/>
          </p:nvPr>
        </p:nvSpPr>
        <p:spPr>
          <a:xfrm>
            <a:off x="1524000" y="0"/>
            <a:ext cx="3733800" cy="751488"/>
          </a:xfrm>
          <a:prstGeom prst="rect">
            <a:avLst/>
          </a:prstGeom>
        </p:spPr>
        <p:txBody>
          <a:bodyPr vert="horz" wrap="square" lIns="0" tIns="12700" rIns="0" bIns="0" rtlCol="0" anchor="ctr">
            <a:spAutoFit/>
          </a:bodyPr>
          <a:lstStyle/>
          <a:p>
            <a:pPr marL="12700" algn="ctr">
              <a:lnSpc>
                <a:spcPct val="100000"/>
              </a:lnSpc>
              <a:spcBef>
                <a:spcPts val="100"/>
              </a:spcBef>
            </a:pPr>
            <a:r>
              <a:rPr sz="2400" spc="-5" dirty="0">
                <a:solidFill>
                  <a:srgbClr val="FFFF00"/>
                </a:solidFill>
              </a:rPr>
              <a:t>La </a:t>
            </a:r>
            <a:r>
              <a:rPr sz="2400" spc="-10" dirty="0">
                <a:solidFill>
                  <a:srgbClr val="FFFF00"/>
                </a:solidFill>
              </a:rPr>
              <a:t>valutazione </a:t>
            </a:r>
            <a:r>
              <a:rPr sz="2400" spc="-5" dirty="0">
                <a:solidFill>
                  <a:srgbClr val="FFFF00"/>
                </a:solidFill>
              </a:rPr>
              <a:t>della </a:t>
            </a:r>
            <a:r>
              <a:rPr sz="2400" spc="-20" dirty="0">
                <a:solidFill>
                  <a:srgbClr val="FFFF00"/>
                </a:solidFill>
              </a:rPr>
              <a:t>gravità </a:t>
            </a:r>
            <a:r>
              <a:rPr sz="2400" spc="-5" dirty="0">
                <a:solidFill>
                  <a:srgbClr val="FFFF00"/>
                </a:solidFill>
              </a:rPr>
              <a:t>della</a:t>
            </a:r>
            <a:r>
              <a:rPr sz="2400" dirty="0">
                <a:solidFill>
                  <a:srgbClr val="FFFF00"/>
                </a:solidFill>
              </a:rPr>
              <a:t> </a:t>
            </a:r>
            <a:r>
              <a:rPr sz="2400" spc="-5" dirty="0">
                <a:solidFill>
                  <a:srgbClr val="FFFF00"/>
                </a:solidFill>
              </a:rPr>
              <a:t>crisi</a:t>
            </a:r>
            <a:endParaRPr sz="2400" dirty="0">
              <a:solidFill>
                <a:srgbClr val="FFFF00"/>
              </a:solidFill>
            </a:endParaRPr>
          </a:p>
        </p:txBody>
      </p:sp>
    </p:spTree>
    <p:extLst>
      <p:ext uri="{BB962C8B-B14F-4D97-AF65-F5344CB8AC3E}">
        <p14:creationId xmlns:p14="http://schemas.microsoft.com/office/powerpoint/2010/main" val="151079880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85156" y="1022603"/>
            <a:ext cx="8423910" cy="513080"/>
          </a:xfrm>
          <a:prstGeom prst="rect">
            <a:avLst/>
          </a:prstGeom>
        </p:spPr>
        <p:txBody>
          <a:bodyPr vert="horz" wrap="square" lIns="0" tIns="12700" rIns="0" bIns="0" rtlCol="0">
            <a:spAutoFit/>
          </a:bodyPr>
          <a:lstStyle/>
          <a:p>
            <a:pPr marL="12700">
              <a:spcBef>
                <a:spcPts val="100"/>
              </a:spcBef>
            </a:pPr>
            <a:r>
              <a:rPr sz="3200" b="1" spc="-5" dirty="0">
                <a:latin typeface="Calibri"/>
                <a:cs typeface="Calibri"/>
              </a:rPr>
              <a:t>SQUILIBRI ACCETTABILI </a:t>
            </a:r>
            <a:r>
              <a:rPr sz="3200" b="1" dirty="0">
                <a:latin typeface="Calibri"/>
                <a:cs typeface="Calibri"/>
              </a:rPr>
              <a:t>E </a:t>
            </a:r>
            <a:r>
              <a:rPr sz="3200" b="1" spc="-5" dirty="0">
                <a:latin typeface="Calibri"/>
                <a:cs typeface="Calibri"/>
              </a:rPr>
              <a:t>SQUILIBRI</a:t>
            </a:r>
            <a:r>
              <a:rPr sz="3200" b="1" spc="25" dirty="0">
                <a:latin typeface="Calibri"/>
                <a:cs typeface="Calibri"/>
              </a:rPr>
              <a:t> </a:t>
            </a:r>
            <a:r>
              <a:rPr sz="3200" b="1" spc="-5" dirty="0">
                <a:latin typeface="Calibri"/>
                <a:cs typeface="Calibri"/>
              </a:rPr>
              <a:t>STRUTTURALI</a:t>
            </a:r>
            <a:endParaRPr sz="3200">
              <a:latin typeface="Calibri"/>
              <a:cs typeface="Calibri"/>
            </a:endParaRPr>
          </a:p>
        </p:txBody>
      </p:sp>
      <p:sp>
        <p:nvSpPr>
          <p:cNvPr id="3" name="object 3"/>
          <p:cNvSpPr/>
          <p:nvPr/>
        </p:nvSpPr>
        <p:spPr>
          <a:xfrm>
            <a:off x="1524001" y="4495801"/>
            <a:ext cx="1475231" cy="216407"/>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702295" y="4379815"/>
            <a:ext cx="1210945" cy="182101"/>
          </a:xfrm>
          <a:prstGeom prst="rect">
            <a:avLst/>
          </a:prstGeom>
          <a:solidFill>
            <a:srgbClr val="CCCCCC"/>
          </a:solidFill>
          <a:ln w="25400">
            <a:solidFill>
              <a:srgbClr val="000000"/>
            </a:solidFill>
          </a:ln>
        </p:spPr>
        <p:txBody>
          <a:bodyPr vert="horz" wrap="square" lIns="0" tIns="12700" rIns="0" bIns="0" rtlCol="0">
            <a:spAutoFit/>
          </a:bodyPr>
          <a:lstStyle/>
          <a:p>
            <a:pPr marL="361315">
              <a:spcBef>
                <a:spcPts val="100"/>
              </a:spcBef>
            </a:pPr>
            <a:r>
              <a:rPr sz="1100" b="1" i="1" spc="-10" dirty="0">
                <a:latin typeface="Calibri"/>
                <a:cs typeface="Calibri"/>
              </a:rPr>
              <a:t>Legenda</a:t>
            </a:r>
            <a:endParaRPr sz="1100">
              <a:latin typeface="Calibri"/>
              <a:cs typeface="Calibri"/>
            </a:endParaRPr>
          </a:p>
        </p:txBody>
      </p:sp>
      <p:sp>
        <p:nvSpPr>
          <p:cNvPr id="5" name="object 5"/>
          <p:cNvSpPr/>
          <p:nvPr/>
        </p:nvSpPr>
        <p:spPr>
          <a:xfrm>
            <a:off x="1575815" y="2228089"/>
            <a:ext cx="4437888" cy="301751"/>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1891685" y="1833365"/>
            <a:ext cx="4036060" cy="605790"/>
          </a:xfrm>
          <a:prstGeom prst="rect">
            <a:avLst/>
          </a:prstGeom>
          <a:solidFill>
            <a:srgbClr val="CCCCCC"/>
          </a:solidFill>
          <a:ln w="25400">
            <a:solidFill>
              <a:srgbClr val="000000"/>
            </a:solidFill>
          </a:ln>
        </p:spPr>
        <p:txBody>
          <a:bodyPr vert="horz" wrap="square" lIns="0" tIns="635" rIns="0" bIns="0" rtlCol="0">
            <a:spAutoFit/>
          </a:bodyPr>
          <a:lstStyle/>
          <a:p>
            <a:pPr marL="1017905">
              <a:spcBef>
                <a:spcPts val="5"/>
              </a:spcBef>
            </a:pPr>
            <a:r>
              <a:rPr sz="2000" b="1" i="1" spc="-5" dirty="0">
                <a:latin typeface="Calibri"/>
                <a:cs typeface="Calibri"/>
              </a:rPr>
              <a:t>CASO</a:t>
            </a:r>
            <a:r>
              <a:rPr sz="2000" b="1" i="1" spc="-10" dirty="0">
                <a:latin typeface="Calibri"/>
                <a:cs typeface="Calibri"/>
              </a:rPr>
              <a:t> </a:t>
            </a:r>
            <a:r>
              <a:rPr sz="2000" b="1" i="1" spc="-20" dirty="0">
                <a:latin typeface="Calibri"/>
                <a:cs typeface="Calibri"/>
              </a:rPr>
              <a:t>ACCETTABILE</a:t>
            </a:r>
            <a:endParaRPr sz="2000">
              <a:latin typeface="Calibri"/>
              <a:cs typeface="Calibri"/>
            </a:endParaRPr>
          </a:p>
          <a:p>
            <a:pPr marL="897255">
              <a:spcBef>
                <a:spcPts val="5"/>
              </a:spcBef>
            </a:pPr>
            <a:r>
              <a:rPr b="1" i="1" spc="-10" dirty="0">
                <a:latin typeface="Calibri"/>
                <a:cs typeface="Calibri"/>
              </a:rPr>
              <a:t>(Investimenti</a:t>
            </a:r>
            <a:r>
              <a:rPr b="1" i="1" spc="-5" dirty="0">
                <a:latin typeface="Calibri"/>
                <a:cs typeface="Calibri"/>
              </a:rPr>
              <a:t> espansivi)</a:t>
            </a:r>
            <a:endParaRPr>
              <a:latin typeface="Calibri"/>
              <a:cs typeface="Calibri"/>
            </a:endParaRPr>
          </a:p>
        </p:txBody>
      </p:sp>
      <p:sp>
        <p:nvSpPr>
          <p:cNvPr id="7" name="object 7"/>
          <p:cNvSpPr/>
          <p:nvPr/>
        </p:nvSpPr>
        <p:spPr>
          <a:xfrm>
            <a:off x="1859279" y="3096767"/>
            <a:ext cx="1237488" cy="344424"/>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2245592" y="2552481"/>
            <a:ext cx="763905" cy="800100"/>
          </a:xfrm>
          <a:custGeom>
            <a:avLst/>
            <a:gdLst/>
            <a:ahLst/>
            <a:cxnLst/>
            <a:rect l="l" t="t" r="r" b="b"/>
            <a:pathLst>
              <a:path w="763905" h="800100">
                <a:moveTo>
                  <a:pt x="0" y="799541"/>
                </a:moveTo>
                <a:lnTo>
                  <a:pt x="763398" y="799541"/>
                </a:lnTo>
                <a:lnTo>
                  <a:pt x="763398" y="0"/>
                </a:lnTo>
                <a:lnTo>
                  <a:pt x="0" y="0"/>
                </a:lnTo>
                <a:lnTo>
                  <a:pt x="0" y="799541"/>
                </a:lnTo>
                <a:close/>
              </a:path>
            </a:pathLst>
          </a:custGeom>
          <a:solidFill>
            <a:srgbClr val="FFFFFF">
              <a:alpha val="41178"/>
            </a:srgbClr>
          </a:solidFill>
        </p:spPr>
        <p:txBody>
          <a:bodyPr wrap="square" lIns="0" tIns="0" rIns="0" bIns="0" rtlCol="0"/>
          <a:lstStyle/>
          <a:p>
            <a:endParaRPr/>
          </a:p>
        </p:txBody>
      </p:sp>
      <p:sp>
        <p:nvSpPr>
          <p:cNvPr id="9" name="object 9"/>
          <p:cNvSpPr/>
          <p:nvPr/>
        </p:nvSpPr>
        <p:spPr>
          <a:xfrm>
            <a:off x="2245592" y="2552481"/>
            <a:ext cx="763905" cy="800100"/>
          </a:xfrm>
          <a:custGeom>
            <a:avLst/>
            <a:gdLst/>
            <a:ahLst/>
            <a:cxnLst/>
            <a:rect l="l" t="t" r="r" b="b"/>
            <a:pathLst>
              <a:path w="763905" h="800100">
                <a:moveTo>
                  <a:pt x="0" y="0"/>
                </a:moveTo>
                <a:lnTo>
                  <a:pt x="763398" y="0"/>
                </a:lnTo>
                <a:lnTo>
                  <a:pt x="763398" y="799542"/>
                </a:lnTo>
                <a:lnTo>
                  <a:pt x="0" y="799542"/>
                </a:lnTo>
                <a:lnTo>
                  <a:pt x="0" y="0"/>
                </a:lnTo>
                <a:close/>
              </a:path>
            </a:pathLst>
          </a:custGeom>
          <a:ln w="25400">
            <a:solidFill>
              <a:srgbClr val="19194D"/>
            </a:solidFill>
          </a:ln>
        </p:spPr>
        <p:txBody>
          <a:bodyPr wrap="square" lIns="0" tIns="0" rIns="0" bIns="0" rtlCol="0"/>
          <a:lstStyle/>
          <a:p>
            <a:endParaRPr/>
          </a:p>
        </p:txBody>
      </p:sp>
      <p:sp>
        <p:nvSpPr>
          <p:cNvPr id="10" name="object 10"/>
          <p:cNvSpPr/>
          <p:nvPr/>
        </p:nvSpPr>
        <p:spPr>
          <a:xfrm>
            <a:off x="2010699" y="3352027"/>
            <a:ext cx="3353435" cy="19685"/>
          </a:xfrm>
          <a:custGeom>
            <a:avLst/>
            <a:gdLst/>
            <a:ahLst/>
            <a:cxnLst/>
            <a:rect l="l" t="t" r="r" b="b"/>
            <a:pathLst>
              <a:path w="3353435" h="19685">
                <a:moveTo>
                  <a:pt x="0" y="0"/>
                </a:moveTo>
                <a:lnTo>
                  <a:pt x="3353324" y="19426"/>
                </a:lnTo>
              </a:path>
            </a:pathLst>
          </a:custGeom>
          <a:ln w="9525">
            <a:solidFill>
              <a:srgbClr val="B6DCDF"/>
            </a:solidFill>
          </a:ln>
        </p:spPr>
        <p:txBody>
          <a:bodyPr wrap="square" lIns="0" tIns="0" rIns="0" bIns="0" rtlCol="0"/>
          <a:lstStyle/>
          <a:p>
            <a:endParaRPr/>
          </a:p>
        </p:txBody>
      </p:sp>
      <p:sp>
        <p:nvSpPr>
          <p:cNvPr id="11" name="object 11"/>
          <p:cNvSpPr/>
          <p:nvPr/>
        </p:nvSpPr>
        <p:spPr>
          <a:xfrm>
            <a:off x="1938527" y="3148583"/>
            <a:ext cx="1158240" cy="292608"/>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2245592" y="2773185"/>
            <a:ext cx="763905" cy="579120"/>
          </a:xfrm>
          <a:custGeom>
            <a:avLst/>
            <a:gdLst/>
            <a:ahLst/>
            <a:cxnLst/>
            <a:rect l="l" t="t" r="r" b="b"/>
            <a:pathLst>
              <a:path w="763905" h="579120">
                <a:moveTo>
                  <a:pt x="0" y="578839"/>
                </a:moveTo>
                <a:lnTo>
                  <a:pt x="763398" y="578839"/>
                </a:lnTo>
                <a:lnTo>
                  <a:pt x="763398" y="0"/>
                </a:lnTo>
                <a:lnTo>
                  <a:pt x="0" y="0"/>
                </a:lnTo>
                <a:lnTo>
                  <a:pt x="0" y="578839"/>
                </a:lnTo>
                <a:close/>
              </a:path>
            </a:pathLst>
          </a:custGeom>
          <a:solidFill>
            <a:srgbClr val="19194D">
              <a:alpha val="41178"/>
            </a:srgbClr>
          </a:solidFill>
        </p:spPr>
        <p:txBody>
          <a:bodyPr wrap="square" lIns="0" tIns="0" rIns="0" bIns="0" rtlCol="0"/>
          <a:lstStyle/>
          <a:p>
            <a:endParaRPr/>
          </a:p>
        </p:txBody>
      </p:sp>
      <p:sp>
        <p:nvSpPr>
          <p:cNvPr id="13" name="object 13"/>
          <p:cNvSpPr/>
          <p:nvPr/>
        </p:nvSpPr>
        <p:spPr>
          <a:xfrm>
            <a:off x="2245592" y="2773184"/>
            <a:ext cx="763905" cy="579120"/>
          </a:xfrm>
          <a:custGeom>
            <a:avLst/>
            <a:gdLst/>
            <a:ahLst/>
            <a:cxnLst/>
            <a:rect l="l" t="t" r="r" b="b"/>
            <a:pathLst>
              <a:path w="763905" h="579120">
                <a:moveTo>
                  <a:pt x="0" y="0"/>
                </a:moveTo>
                <a:lnTo>
                  <a:pt x="763398" y="0"/>
                </a:lnTo>
                <a:lnTo>
                  <a:pt x="763398" y="578840"/>
                </a:lnTo>
                <a:lnTo>
                  <a:pt x="0" y="578840"/>
                </a:lnTo>
                <a:lnTo>
                  <a:pt x="0" y="0"/>
                </a:lnTo>
                <a:close/>
              </a:path>
            </a:pathLst>
          </a:custGeom>
          <a:ln w="25400">
            <a:solidFill>
              <a:srgbClr val="19194D"/>
            </a:solidFill>
          </a:ln>
        </p:spPr>
        <p:txBody>
          <a:bodyPr wrap="square" lIns="0" tIns="0" rIns="0" bIns="0" rtlCol="0"/>
          <a:lstStyle/>
          <a:p>
            <a:endParaRPr/>
          </a:p>
        </p:txBody>
      </p:sp>
      <p:sp>
        <p:nvSpPr>
          <p:cNvPr id="14" name="object 14"/>
          <p:cNvSpPr/>
          <p:nvPr/>
        </p:nvSpPr>
        <p:spPr>
          <a:xfrm>
            <a:off x="2069591" y="3450336"/>
            <a:ext cx="1027176" cy="213359"/>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2245592" y="3352025"/>
            <a:ext cx="763905" cy="220979"/>
          </a:xfrm>
          <a:custGeom>
            <a:avLst/>
            <a:gdLst/>
            <a:ahLst/>
            <a:cxnLst/>
            <a:rect l="l" t="t" r="r" b="b"/>
            <a:pathLst>
              <a:path w="763905" h="220979">
                <a:moveTo>
                  <a:pt x="0" y="220701"/>
                </a:moveTo>
                <a:lnTo>
                  <a:pt x="763398" y="220701"/>
                </a:lnTo>
                <a:lnTo>
                  <a:pt x="763398" y="0"/>
                </a:lnTo>
                <a:lnTo>
                  <a:pt x="0" y="0"/>
                </a:lnTo>
                <a:lnTo>
                  <a:pt x="0" y="220701"/>
                </a:lnTo>
                <a:close/>
              </a:path>
            </a:pathLst>
          </a:custGeom>
          <a:solidFill>
            <a:srgbClr val="FFFFFF">
              <a:alpha val="41178"/>
            </a:srgbClr>
          </a:solidFill>
        </p:spPr>
        <p:txBody>
          <a:bodyPr wrap="square" lIns="0" tIns="0" rIns="0" bIns="0" rtlCol="0"/>
          <a:lstStyle/>
          <a:p>
            <a:endParaRPr/>
          </a:p>
        </p:txBody>
      </p:sp>
      <p:sp>
        <p:nvSpPr>
          <p:cNvPr id="16" name="object 16"/>
          <p:cNvSpPr/>
          <p:nvPr/>
        </p:nvSpPr>
        <p:spPr>
          <a:xfrm>
            <a:off x="2245592" y="3352025"/>
            <a:ext cx="763905" cy="220979"/>
          </a:xfrm>
          <a:custGeom>
            <a:avLst/>
            <a:gdLst/>
            <a:ahLst/>
            <a:cxnLst/>
            <a:rect l="l" t="t" r="r" b="b"/>
            <a:pathLst>
              <a:path w="763905" h="220979">
                <a:moveTo>
                  <a:pt x="0" y="0"/>
                </a:moveTo>
                <a:lnTo>
                  <a:pt x="763398" y="0"/>
                </a:lnTo>
                <a:lnTo>
                  <a:pt x="763398" y="220702"/>
                </a:lnTo>
                <a:lnTo>
                  <a:pt x="0" y="220702"/>
                </a:lnTo>
                <a:lnTo>
                  <a:pt x="0" y="0"/>
                </a:lnTo>
                <a:close/>
              </a:path>
            </a:pathLst>
          </a:custGeom>
          <a:ln w="25400">
            <a:solidFill>
              <a:srgbClr val="19194D"/>
            </a:solidFill>
          </a:ln>
        </p:spPr>
        <p:txBody>
          <a:bodyPr wrap="square" lIns="0" tIns="0" rIns="0" bIns="0" rtlCol="0"/>
          <a:lstStyle/>
          <a:p>
            <a:endParaRPr/>
          </a:p>
        </p:txBody>
      </p:sp>
      <p:sp>
        <p:nvSpPr>
          <p:cNvPr id="17" name="object 17"/>
          <p:cNvSpPr txBox="1"/>
          <p:nvPr/>
        </p:nvSpPr>
        <p:spPr>
          <a:xfrm>
            <a:off x="2258292" y="3350259"/>
            <a:ext cx="738505" cy="166712"/>
          </a:xfrm>
          <a:prstGeom prst="rect">
            <a:avLst/>
          </a:prstGeom>
        </p:spPr>
        <p:txBody>
          <a:bodyPr vert="horz" wrap="square" lIns="0" tIns="12700" rIns="0" bIns="0" rtlCol="0">
            <a:spAutoFit/>
          </a:bodyPr>
          <a:lstStyle/>
          <a:p>
            <a:pPr marL="147320">
              <a:spcBef>
                <a:spcPts val="100"/>
              </a:spcBef>
            </a:pPr>
            <a:r>
              <a:rPr sz="1000" b="1" i="1" spc="-5" dirty="0">
                <a:latin typeface="Calibri"/>
                <a:cs typeface="Calibri"/>
              </a:rPr>
              <a:t>Var.</a:t>
            </a:r>
            <a:r>
              <a:rPr sz="1000" b="1" i="1" spc="-25" dirty="0">
                <a:latin typeface="Calibri"/>
                <a:cs typeface="Calibri"/>
              </a:rPr>
              <a:t> </a:t>
            </a:r>
            <a:r>
              <a:rPr sz="1000" b="1" i="1" spc="-10" dirty="0">
                <a:latin typeface="Calibri"/>
                <a:cs typeface="Calibri"/>
              </a:rPr>
              <a:t>CCC</a:t>
            </a:r>
            <a:endParaRPr sz="1000">
              <a:latin typeface="Calibri"/>
              <a:cs typeface="Calibri"/>
            </a:endParaRPr>
          </a:p>
        </p:txBody>
      </p:sp>
      <p:sp>
        <p:nvSpPr>
          <p:cNvPr id="18" name="object 18"/>
          <p:cNvSpPr/>
          <p:nvPr/>
        </p:nvSpPr>
        <p:spPr>
          <a:xfrm>
            <a:off x="1984382" y="2552481"/>
            <a:ext cx="164465" cy="800100"/>
          </a:xfrm>
          <a:custGeom>
            <a:avLst/>
            <a:gdLst/>
            <a:ahLst/>
            <a:cxnLst/>
            <a:rect l="l" t="t" r="r" b="b"/>
            <a:pathLst>
              <a:path w="164465" h="800100">
                <a:moveTo>
                  <a:pt x="164315" y="799542"/>
                </a:moveTo>
                <a:lnTo>
                  <a:pt x="132335" y="798466"/>
                </a:lnTo>
                <a:lnTo>
                  <a:pt x="106220" y="795531"/>
                </a:lnTo>
                <a:lnTo>
                  <a:pt x="88613" y="791179"/>
                </a:lnTo>
                <a:lnTo>
                  <a:pt x="82157" y="785849"/>
                </a:lnTo>
                <a:lnTo>
                  <a:pt x="82157" y="413463"/>
                </a:lnTo>
                <a:lnTo>
                  <a:pt x="75701" y="408133"/>
                </a:lnTo>
                <a:lnTo>
                  <a:pt x="58094" y="403781"/>
                </a:lnTo>
                <a:lnTo>
                  <a:pt x="31979" y="400847"/>
                </a:lnTo>
                <a:lnTo>
                  <a:pt x="0" y="399771"/>
                </a:lnTo>
                <a:lnTo>
                  <a:pt x="31979" y="398695"/>
                </a:lnTo>
                <a:lnTo>
                  <a:pt x="58094" y="395760"/>
                </a:lnTo>
                <a:lnTo>
                  <a:pt x="75701" y="391408"/>
                </a:lnTo>
                <a:lnTo>
                  <a:pt x="82157" y="386078"/>
                </a:lnTo>
                <a:lnTo>
                  <a:pt x="82157" y="13692"/>
                </a:lnTo>
                <a:lnTo>
                  <a:pt x="88614" y="8362"/>
                </a:lnTo>
                <a:lnTo>
                  <a:pt x="106221" y="4010"/>
                </a:lnTo>
                <a:lnTo>
                  <a:pt x="132336" y="1075"/>
                </a:lnTo>
                <a:lnTo>
                  <a:pt x="164315" y="0"/>
                </a:lnTo>
              </a:path>
            </a:pathLst>
          </a:custGeom>
          <a:ln w="9525">
            <a:solidFill>
              <a:srgbClr val="000000"/>
            </a:solidFill>
          </a:ln>
        </p:spPr>
        <p:txBody>
          <a:bodyPr wrap="square" lIns="0" tIns="0" rIns="0" bIns="0" rtlCol="0"/>
          <a:lstStyle/>
          <a:p>
            <a:endParaRPr/>
          </a:p>
        </p:txBody>
      </p:sp>
      <p:sp>
        <p:nvSpPr>
          <p:cNvPr id="19" name="object 19"/>
          <p:cNvSpPr txBox="1"/>
          <p:nvPr/>
        </p:nvSpPr>
        <p:spPr>
          <a:xfrm>
            <a:off x="1550437" y="2834132"/>
            <a:ext cx="431165" cy="197490"/>
          </a:xfrm>
          <a:prstGeom prst="rect">
            <a:avLst/>
          </a:prstGeom>
        </p:spPr>
        <p:txBody>
          <a:bodyPr vert="horz" wrap="square" lIns="0" tIns="12700" rIns="0" bIns="0" rtlCol="0">
            <a:spAutoFit/>
          </a:bodyPr>
          <a:lstStyle/>
          <a:p>
            <a:pPr marL="12700">
              <a:spcBef>
                <a:spcPts val="100"/>
              </a:spcBef>
            </a:pPr>
            <a:r>
              <a:rPr sz="1200" b="1" i="1" dirty="0">
                <a:latin typeface="Calibri"/>
                <a:cs typeface="Calibri"/>
              </a:rPr>
              <a:t>Ebi</a:t>
            </a:r>
            <a:r>
              <a:rPr sz="1200" b="1" i="1" spc="-20" dirty="0">
                <a:latin typeface="Calibri"/>
                <a:cs typeface="Calibri"/>
              </a:rPr>
              <a:t>t</a:t>
            </a:r>
            <a:r>
              <a:rPr sz="1200" b="1" i="1" dirty="0">
                <a:latin typeface="Calibri"/>
                <a:cs typeface="Calibri"/>
              </a:rPr>
              <a:t>da</a:t>
            </a:r>
            <a:endParaRPr sz="1200">
              <a:latin typeface="Calibri"/>
              <a:cs typeface="Calibri"/>
            </a:endParaRPr>
          </a:p>
        </p:txBody>
      </p:sp>
      <p:sp>
        <p:nvSpPr>
          <p:cNvPr id="20" name="object 20"/>
          <p:cNvSpPr/>
          <p:nvPr/>
        </p:nvSpPr>
        <p:spPr>
          <a:xfrm>
            <a:off x="2618233" y="3907536"/>
            <a:ext cx="1243583" cy="347471"/>
          </a:xfrm>
          <a:prstGeom prst="rect">
            <a:avLst/>
          </a:prstGeom>
          <a:blipFill>
            <a:blip r:embed="rId7" cstate="print"/>
            <a:stretch>
              <a:fillRect/>
            </a:stretch>
          </a:blipFill>
        </p:spPr>
        <p:txBody>
          <a:bodyPr wrap="square" lIns="0" tIns="0" rIns="0" bIns="0" rtlCol="0"/>
          <a:lstStyle/>
          <a:p>
            <a:endParaRPr/>
          </a:p>
        </p:txBody>
      </p:sp>
      <p:sp>
        <p:nvSpPr>
          <p:cNvPr id="21" name="object 21"/>
          <p:cNvSpPr/>
          <p:nvPr/>
        </p:nvSpPr>
        <p:spPr>
          <a:xfrm>
            <a:off x="3011450" y="3352024"/>
            <a:ext cx="763905" cy="814069"/>
          </a:xfrm>
          <a:custGeom>
            <a:avLst/>
            <a:gdLst/>
            <a:ahLst/>
            <a:cxnLst/>
            <a:rect l="l" t="t" r="r" b="b"/>
            <a:pathLst>
              <a:path w="763905" h="814070">
                <a:moveTo>
                  <a:pt x="0" y="813733"/>
                </a:moveTo>
                <a:lnTo>
                  <a:pt x="763398" y="813733"/>
                </a:lnTo>
                <a:lnTo>
                  <a:pt x="763398" y="0"/>
                </a:lnTo>
                <a:lnTo>
                  <a:pt x="0" y="0"/>
                </a:lnTo>
                <a:lnTo>
                  <a:pt x="0" y="813733"/>
                </a:lnTo>
                <a:close/>
              </a:path>
            </a:pathLst>
          </a:custGeom>
          <a:solidFill>
            <a:srgbClr val="808080">
              <a:alpha val="41178"/>
            </a:srgbClr>
          </a:solidFill>
        </p:spPr>
        <p:txBody>
          <a:bodyPr wrap="square" lIns="0" tIns="0" rIns="0" bIns="0" rtlCol="0"/>
          <a:lstStyle/>
          <a:p>
            <a:endParaRPr/>
          </a:p>
        </p:txBody>
      </p:sp>
      <p:sp>
        <p:nvSpPr>
          <p:cNvPr id="22" name="object 22"/>
          <p:cNvSpPr/>
          <p:nvPr/>
        </p:nvSpPr>
        <p:spPr>
          <a:xfrm>
            <a:off x="3011450" y="3352025"/>
            <a:ext cx="763905" cy="814069"/>
          </a:xfrm>
          <a:custGeom>
            <a:avLst/>
            <a:gdLst/>
            <a:ahLst/>
            <a:cxnLst/>
            <a:rect l="l" t="t" r="r" b="b"/>
            <a:pathLst>
              <a:path w="763905" h="814070">
                <a:moveTo>
                  <a:pt x="0" y="0"/>
                </a:moveTo>
                <a:lnTo>
                  <a:pt x="763398" y="0"/>
                </a:lnTo>
                <a:lnTo>
                  <a:pt x="763398" y="813734"/>
                </a:lnTo>
                <a:lnTo>
                  <a:pt x="0" y="813734"/>
                </a:lnTo>
                <a:lnTo>
                  <a:pt x="0" y="0"/>
                </a:lnTo>
                <a:close/>
              </a:path>
            </a:pathLst>
          </a:custGeom>
          <a:ln w="25400">
            <a:solidFill>
              <a:srgbClr val="19194D"/>
            </a:solidFill>
          </a:ln>
        </p:spPr>
        <p:txBody>
          <a:bodyPr wrap="square" lIns="0" tIns="0" rIns="0" bIns="0" rtlCol="0"/>
          <a:lstStyle/>
          <a:p>
            <a:endParaRPr/>
          </a:p>
        </p:txBody>
      </p:sp>
      <p:sp>
        <p:nvSpPr>
          <p:cNvPr id="23" name="object 23"/>
          <p:cNvSpPr/>
          <p:nvPr/>
        </p:nvSpPr>
        <p:spPr>
          <a:xfrm>
            <a:off x="3575304" y="3502152"/>
            <a:ext cx="1048512" cy="225552"/>
          </a:xfrm>
          <a:prstGeom prst="rect">
            <a:avLst/>
          </a:prstGeom>
          <a:blipFill>
            <a:blip r:embed="rId8" cstate="print"/>
            <a:stretch>
              <a:fillRect/>
            </a:stretch>
          </a:blipFill>
        </p:spPr>
        <p:txBody>
          <a:bodyPr wrap="square" lIns="0" tIns="0" rIns="0" bIns="0" rtlCol="0"/>
          <a:lstStyle/>
          <a:p>
            <a:endParaRPr/>
          </a:p>
        </p:txBody>
      </p:sp>
      <p:sp>
        <p:nvSpPr>
          <p:cNvPr id="24" name="object 24"/>
          <p:cNvSpPr/>
          <p:nvPr/>
        </p:nvSpPr>
        <p:spPr>
          <a:xfrm>
            <a:off x="3774848" y="3352023"/>
            <a:ext cx="763905" cy="285750"/>
          </a:xfrm>
          <a:custGeom>
            <a:avLst/>
            <a:gdLst/>
            <a:ahLst/>
            <a:cxnLst/>
            <a:rect l="l" t="t" r="r" b="b"/>
            <a:pathLst>
              <a:path w="763905" h="285750">
                <a:moveTo>
                  <a:pt x="0" y="285227"/>
                </a:moveTo>
                <a:lnTo>
                  <a:pt x="763398" y="285227"/>
                </a:lnTo>
                <a:lnTo>
                  <a:pt x="763398" y="0"/>
                </a:lnTo>
                <a:lnTo>
                  <a:pt x="0" y="0"/>
                </a:lnTo>
                <a:lnTo>
                  <a:pt x="0" y="285227"/>
                </a:lnTo>
                <a:close/>
              </a:path>
            </a:pathLst>
          </a:custGeom>
          <a:solidFill>
            <a:srgbClr val="72BFC5">
              <a:alpha val="41178"/>
            </a:srgbClr>
          </a:solidFill>
        </p:spPr>
        <p:txBody>
          <a:bodyPr wrap="square" lIns="0" tIns="0" rIns="0" bIns="0" rtlCol="0"/>
          <a:lstStyle/>
          <a:p>
            <a:endParaRPr/>
          </a:p>
        </p:txBody>
      </p:sp>
      <p:sp>
        <p:nvSpPr>
          <p:cNvPr id="25" name="object 25"/>
          <p:cNvSpPr/>
          <p:nvPr/>
        </p:nvSpPr>
        <p:spPr>
          <a:xfrm>
            <a:off x="3774848" y="3352024"/>
            <a:ext cx="763905" cy="285750"/>
          </a:xfrm>
          <a:custGeom>
            <a:avLst/>
            <a:gdLst/>
            <a:ahLst/>
            <a:cxnLst/>
            <a:rect l="l" t="t" r="r" b="b"/>
            <a:pathLst>
              <a:path w="763905" h="285750">
                <a:moveTo>
                  <a:pt x="0" y="0"/>
                </a:moveTo>
                <a:lnTo>
                  <a:pt x="763398" y="0"/>
                </a:lnTo>
                <a:lnTo>
                  <a:pt x="763398" y="285227"/>
                </a:lnTo>
                <a:lnTo>
                  <a:pt x="0" y="285227"/>
                </a:lnTo>
                <a:lnTo>
                  <a:pt x="0" y="0"/>
                </a:lnTo>
                <a:close/>
              </a:path>
            </a:pathLst>
          </a:custGeom>
          <a:ln w="25400">
            <a:solidFill>
              <a:srgbClr val="19194D"/>
            </a:solidFill>
          </a:ln>
        </p:spPr>
        <p:txBody>
          <a:bodyPr wrap="square" lIns="0" tIns="0" rIns="0" bIns="0" rtlCol="0"/>
          <a:lstStyle/>
          <a:p>
            <a:endParaRPr/>
          </a:p>
        </p:txBody>
      </p:sp>
      <p:sp>
        <p:nvSpPr>
          <p:cNvPr id="26" name="object 26"/>
          <p:cNvSpPr/>
          <p:nvPr/>
        </p:nvSpPr>
        <p:spPr>
          <a:xfrm>
            <a:off x="4251960" y="3163824"/>
            <a:ext cx="1130808" cy="277367"/>
          </a:xfrm>
          <a:prstGeom prst="rect">
            <a:avLst/>
          </a:prstGeom>
          <a:blipFill>
            <a:blip r:embed="rId9" cstate="print"/>
            <a:stretch>
              <a:fillRect/>
            </a:stretch>
          </a:blipFill>
        </p:spPr>
        <p:txBody>
          <a:bodyPr wrap="square" lIns="0" tIns="0" rIns="0" bIns="0" rtlCol="0"/>
          <a:lstStyle/>
          <a:p>
            <a:endParaRPr/>
          </a:p>
        </p:txBody>
      </p:sp>
      <p:sp>
        <p:nvSpPr>
          <p:cNvPr id="27" name="object 27"/>
          <p:cNvSpPr/>
          <p:nvPr/>
        </p:nvSpPr>
        <p:spPr>
          <a:xfrm>
            <a:off x="4531745" y="2843188"/>
            <a:ext cx="763905" cy="509270"/>
          </a:xfrm>
          <a:custGeom>
            <a:avLst/>
            <a:gdLst/>
            <a:ahLst/>
            <a:cxnLst/>
            <a:rect l="l" t="t" r="r" b="b"/>
            <a:pathLst>
              <a:path w="763904" h="509270">
                <a:moveTo>
                  <a:pt x="0" y="508834"/>
                </a:moveTo>
                <a:lnTo>
                  <a:pt x="763398" y="508834"/>
                </a:lnTo>
                <a:lnTo>
                  <a:pt x="763398" y="0"/>
                </a:lnTo>
                <a:lnTo>
                  <a:pt x="0" y="0"/>
                </a:lnTo>
                <a:lnTo>
                  <a:pt x="0" y="508834"/>
                </a:lnTo>
                <a:close/>
              </a:path>
            </a:pathLst>
          </a:custGeom>
          <a:solidFill>
            <a:srgbClr val="C00000">
              <a:alpha val="41178"/>
            </a:srgbClr>
          </a:solidFill>
        </p:spPr>
        <p:txBody>
          <a:bodyPr wrap="square" lIns="0" tIns="0" rIns="0" bIns="0" rtlCol="0"/>
          <a:lstStyle/>
          <a:p>
            <a:endParaRPr/>
          </a:p>
        </p:txBody>
      </p:sp>
      <p:sp>
        <p:nvSpPr>
          <p:cNvPr id="28" name="object 28"/>
          <p:cNvSpPr/>
          <p:nvPr/>
        </p:nvSpPr>
        <p:spPr>
          <a:xfrm>
            <a:off x="4531745" y="2843188"/>
            <a:ext cx="763905" cy="509270"/>
          </a:xfrm>
          <a:custGeom>
            <a:avLst/>
            <a:gdLst/>
            <a:ahLst/>
            <a:cxnLst/>
            <a:rect l="l" t="t" r="r" b="b"/>
            <a:pathLst>
              <a:path w="763904" h="509270">
                <a:moveTo>
                  <a:pt x="0" y="0"/>
                </a:moveTo>
                <a:lnTo>
                  <a:pt x="763398" y="0"/>
                </a:lnTo>
                <a:lnTo>
                  <a:pt x="763398" y="508834"/>
                </a:lnTo>
                <a:lnTo>
                  <a:pt x="0" y="508834"/>
                </a:lnTo>
                <a:lnTo>
                  <a:pt x="0" y="0"/>
                </a:lnTo>
                <a:close/>
              </a:path>
            </a:pathLst>
          </a:custGeom>
          <a:ln w="25400">
            <a:solidFill>
              <a:srgbClr val="19194D"/>
            </a:solidFill>
          </a:ln>
        </p:spPr>
        <p:txBody>
          <a:bodyPr wrap="square" lIns="0" tIns="0" rIns="0" bIns="0" rtlCol="0"/>
          <a:lstStyle/>
          <a:p>
            <a:endParaRPr/>
          </a:p>
        </p:txBody>
      </p:sp>
      <p:sp>
        <p:nvSpPr>
          <p:cNvPr id="29" name="object 29"/>
          <p:cNvSpPr/>
          <p:nvPr/>
        </p:nvSpPr>
        <p:spPr>
          <a:xfrm>
            <a:off x="1548383" y="4773168"/>
            <a:ext cx="429768" cy="198119"/>
          </a:xfrm>
          <a:prstGeom prst="rect">
            <a:avLst/>
          </a:prstGeom>
          <a:blipFill>
            <a:blip r:embed="rId10" cstate="print"/>
            <a:stretch>
              <a:fillRect/>
            </a:stretch>
          </a:blipFill>
        </p:spPr>
        <p:txBody>
          <a:bodyPr wrap="square" lIns="0" tIns="0" rIns="0" bIns="0" rtlCol="0"/>
          <a:lstStyle/>
          <a:p>
            <a:endParaRPr/>
          </a:p>
        </p:txBody>
      </p:sp>
      <p:sp>
        <p:nvSpPr>
          <p:cNvPr id="30" name="object 30"/>
          <p:cNvSpPr/>
          <p:nvPr/>
        </p:nvSpPr>
        <p:spPr>
          <a:xfrm>
            <a:off x="1702296" y="4723226"/>
            <a:ext cx="189865" cy="158115"/>
          </a:xfrm>
          <a:custGeom>
            <a:avLst/>
            <a:gdLst/>
            <a:ahLst/>
            <a:cxnLst/>
            <a:rect l="l" t="t" r="r" b="b"/>
            <a:pathLst>
              <a:path w="189865" h="158114">
                <a:moveTo>
                  <a:pt x="0" y="157992"/>
                </a:moveTo>
                <a:lnTo>
                  <a:pt x="189392" y="157992"/>
                </a:lnTo>
                <a:lnTo>
                  <a:pt x="189392" y="0"/>
                </a:lnTo>
                <a:lnTo>
                  <a:pt x="0" y="0"/>
                </a:lnTo>
                <a:lnTo>
                  <a:pt x="0" y="157992"/>
                </a:lnTo>
                <a:close/>
              </a:path>
            </a:pathLst>
          </a:custGeom>
          <a:solidFill>
            <a:srgbClr val="19194D">
              <a:alpha val="41178"/>
            </a:srgbClr>
          </a:solidFill>
        </p:spPr>
        <p:txBody>
          <a:bodyPr wrap="square" lIns="0" tIns="0" rIns="0" bIns="0" rtlCol="0"/>
          <a:lstStyle/>
          <a:p>
            <a:endParaRPr/>
          </a:p>
        </p:txBody>
      </p:sp>
      <p:sp>
        <p:nvSpPr>
          <p:cNvPr id="31" name="object 31"/>
          <p:cNvSpPr/>
          <p:nvPr/>
        </p:nvSpPr>
        <p:spPr>
          <a:xfrm>
            <a:off x="1702296" y="4723226"/>
            <a:ext cx="189865" cy="158115"/>
          </a:xfrm>
          <a:custGeom>
            <a:avLst/>
            <a:gdLst/>
            <a:ahLst/>
            <a:cxnLst/>
            <a:rect l="l" t="t" r="r" b="b"/>
            <a:pathLst>
              <a:path w="189865" h="158114">
                <a:moveTo>
                  <a:pt x="0" y="0"/>
                </a:moveTo>
                <a:lnTo>
                  <a:pt x="189392" y="0"/>
                </a:lnTo>
                <a:lnTo>
                  <a:pt x="189392" y="157993"/>
                </a:lnTo>
                <a:lnTo>
                  <a:pt x="0" y="157993"/>
                </a:lnTo>
                <a:lnTo>
                  <a:pt x="0" y="0"/>
                </a:lnTo>
                <a:close/>
              </a:path>
            </a:pathLst>
          </a:custGeom>
          <a:ln w="25400">
            <a:solidFill>
              <a:srgbClr val="19194D"/>
            </a:solidFill>
          </a:ln>
        </p:spPr>
        <p:txBody>
          <a:bodyPr wrap="square" lIns="0" tIns="0" rIns="0" bIns="0" rtlCol="0"/>
          <a:lstStyle/>
          <a:p>
            <a:endParaRPr/>
          </a:p>
        </p:txBody>
      </p:sp>
      <p:sp>
        <p:nvSpPr>
          <p:cNvPr id="32" name="object 32"/>
          <p:cNvSpPr/>
          <p:nvPr/>
        </p:nvSpPr>
        <p:spPr>
          <a:xfrm>
            <a:off x="1554480" y="5093209"/>
            <a:ext cx="423672" cy="195071"/>
          </a:xfrm>
          <a:prstGeom prst="rect">
            <a:avLst/>
          </a:prstGeom>
          <a:blipFill>
            <a:blip r:embed="rId11" cstate="print"/>
            <a:stretch>
              <a:fillRect/>
            </a:stretch>
          </a:blipFill>
        </p:spPr>
        <p:txBody>
          <a:bodyPr wrap="square" lIns="0" tIns="0" rIns="0" bIns="0" rtlCol="0"/>
          <a:lstStyle/>
          <a:p>
            <a:endParaRPr/>
          </a:p>
        </p:txBody>
      </p:sp>
      <p:sp>
        <p:nvSpPr>
          <p:cNvPr id="33" name="object 33"/>
          <p:cNvSpPr/>
          <p:nvPr/>
        </p:nvSpPr>
        <p:spPr>
          <a:xfrm>
            <a:off x="1702296" y="5053190"/>
            <a:ext cx="189865" cy="146050"/>
          </a:xfrm>
          <a:custGeom>
            <a:avLst/>
            <a:gdLst/>
            <a:ahLst/>
            <a:cxnLst/>
            <a:rect l="l" t="t" r="r" b="b"/>
            <a:pathLst>
              <a:path w="189865" h="146050">
                <a:moveTo>
                  <a:pt x="0" y="145594"/>
                </a:moveTo>
                <a:lnTo>
                  <a:pt x="189392" y="145594"/>
                </a:lnTo>
                <a:lnTo>
                  <a:pt x="189392" y="0"/>
                </a:lnTo>
                <a:lnTo>
                  <a:pt x="0" y="0"/>
                </a:lnTo>
                <a:lnTo>
                  <a:pt x="0" y="145594"/>
                </a:lnTo>
                <a:close/>
              </a:path>
            </a:pathLst>
          </a:custGeom>
          <a:solidFill>
            <a:srgbClr val="808080">
              <a:alpha val="41178"/>
            </a:srgbClr>
          </a:solidFill>
        </p:spPr>
        <p:txBody>
          <a:bodyPr wrap="square" lIns="0" tIns="0" rIns="0" bIns="0" rtlCol="0"/>
          <a:lstStyle/>
          <a:p>
            <a:endParaRPr/>
          </a:p>
        </p:txBody>
      </p:sp>
      <p:sp>
        <p:nvSpPr>
          <p:cNvPr id="34" name="object 34"/>
          <p:cNvSpPr/>
          <p:nvPr/>
        </p:nvSpPr>
        <p:spPr>
          <a:xfrm>
            <a:off x="1702296" y="5053190"/>
            <a:ext cx="189865" cy="146050"/>
          </a:xfrm>
          <a:custGeom>
            <a:avLst/>
            <a:gdLst/>
            <a:ahLst/>
            <a:cxnLst/>
            <a:rect l="l" t="t" r="r" b="b"/>
            <a:pathLst>
              <a:path w="189865" h="146050">
                <a:moveTo>
                  <a:pt x="0" y="0"/>
                </a:moveTo>
                <a:lnTo>
                  <a:pt x="189392" y="0"/>
                </a:lnTo>
                <a:lnTo>
                  <a:pt x="189392" y="145595"/>
                </a:lnTo>
                <a:lnTo>
                  <a:pt x="0" y="145595"/>
                </a:lnTo>
                <a:lnTo>
                  <a:pt x="0" y="0"/>
                </a:lnTo>
                <a:close/>
              </a:path>
            </a:pathLst>
          </a:custGeom>
          <a:ln w="25400">
            <a:solidFill>
              <a:srgbClr val="19194D"/>
            </a:solidFill>
          </a:ln>
        </p:spPr>
        <p:txBody>
          <a:bodyPr wrap="square" lIns="0" tIns="0" rIns="0" bIns="0" rtlCol="0"/>
          <a:lstStyle/>
          <a:p>
            <a:endParaRPr/>
          </a:p>
        </p:txBody>
      </p:sp>
      <p:sp>
        <p:nvSpPr>
          <p:cNvPr id="35" name="object 35"/>
          <p:cNvSpPr/>
          <p:nvPr/>
        </p:nvSpPr>
        <p:spPr>
          <a:xfrm>
            <a:off x="1554480" y="5413247"/>
            <a:ext cx="423672" cy="192024"/>
          </a:xfrm>
          <a:prstGeom prst="rect">
            <a:avLst/>
          </a:prstGeom>
          <a:blipFill>
            <a:blip r:embed="rId12" cstate="print"/>
            <a:stretch>
              <a:fillRect/>
            </a:stretch>
          </a:blipFill>
        </p:spPr>
        <p:txBody>
          <a:bodyPr wrap="square" lIns="0" tIns="0" rIns="0" bIns="0" rtlCol="0"/>
          <a:lstStyle/>
          <a:p>
            <a:endParaRPr/>
          </a:p>
        </p:txBody>
      </p:sp>
      <p:sp>
        <p:nvSpPr>
          <p:cNvPr id="36" name="object 36"/>
          <p:cNvSpPr/>
          <p:nvPr/>
        </p:nvSpPr>
        <p:spPr>
          <a:xfrm>
            <a:off x="1702296" y="5370756"/>
            <a:ext cx="189865" cy="146050"/>
          </a:xfrm>
          <a:custGeom>
            <a:avLst/>
            <a:gdLst/>
            <a:ahLst/>
            <a:cxnLst/>
            <a:rect l="l" t="t" r="r" b="b"/>
            <a:pathLst>
              <a:path w="189865" h="146050">
                <a:moveTo>
                  <a:pt x="0" y="145594"/>
                </a:moveTo>
                <a:lnTo>
                  <a:pt x="189392" y="145594"/>
                </a:lnTo>
                <a:lnTo>
                  <a:pt x="189392" y="0"/>
                </a:lnTo>
                <a:lnTo>
                  <a:pt x="0" y="0"/>
                </a:lnTo>
                <a:lnTo>
                  <a:pt x="0" y="145594"/>
                </a:lnTo>
                <a:close/>
              </a:path>
            </a:pathLst>
          </a:custGeom>
          <a:solidFill>
            <a:srgbClr val="72BFC5">
              <a:alpha val="41178"/>
            </a:srgbClr>
          </a:solidFill>
        </p:spPr>
        <p:txBody>
          <a:bodyPr wrap="square" lIns="0" tIns="0" rIns="0" bIns="0" rtlCol="0"/>
          <a:lstStyle/>
          <a:p>
            <a:endParaRPr/>
          </a:p>
        </p:txBody>
      </p:sp>
      <p:sp>
        <p:nvSpPr>
          <p:cNvPr id="37" name="object 37"/>
          <p:cNvSpPr/>
          <p:nvPr/>
        </p:nvSpPr>
        <p:spPr>
          <a:xfrm>
            <a:off x="1702296" y="5370756"/>
            <a:ext cx="189865" cy="146050"/>
          </a:xfrm>
          <a:custGeom>
            <a:avLst/>
            <a:gdLst/>
            <a:ahLst/>
            <a:cxnLst/>
            <a:rect l="l" t="t" r="r" b="b"/>
            <a:pathLst>
              <a:path w="189865" h="146050">
                <a:moveTo>
                  <a:pt x="0" y="0"/>
                </a:moveTo>
                <a:lnTo>
                  <a:pt x="189392" y="0"/>
                </a:lnTo>
                <a:lnTo>
                  <a:pt x="189392" y="145595"/>
                </a:lnTo>
                <a:lnTo>
                  <a:pt x="0" y="145595"/>
                </a:lnTo>
                <a:lnTo>
                  <a:pt x="0" y="0"/>
                </a:lnTo>
                <a:close/>
              </a:path>
            </a:pathLst>
          </a:custGeom>
          <a:ln w="25400">
            <a:solidFill>
              <a:srgbClr val="19194D"/>
            </a:solidFill>
          </a:ln>
        </p:spPr>
        <p:txBody>
          <a:bodyPr wrap="square" lIns="0" tIns="0" rIns="0" bIns="0" rtlCol="0"/>
          <a:lstStyle/>
          <a:p>
            <a:endParaRPr/>
          </a:p>
        </p:txBody>
      </p:sp>
      <p:sp>
        <p:nvSpPr>
          <p:cNvPr id="38" name="object 38"/>
          <p:cNvSpPr/>
          <p:nvPr/>
        </p:nvSpPr>
        <p:spPr>
          <a:xfrm>
            <a:off x="1554480" y="5730240"/>
            <a:ext cx="423672" cy="195072"/>
          </a:xfrm>
          <a:prstGeom prst="rect">
            <a:avLst/>
          </a:prstGeom>
          <a:blipFill>
            <a:blip r:embed="rId13" cstate="print"/>
            <a:stretch>
              <a:fillRect/>
            </a:stretch>
          </a:blipFill>
        </p:spPr>
        <p:txBody>
          <a:bodyPr wrap="square" lIns="0" tIns="0" rIns="0" bIns="0" rtlCol="0"/>
          <a:lstStyle/>
          <a:p>
            <a:endParaRPr/>
          </a:p>
        </p:txBody>
      </p:sp>
      <p:sp>
        <p:nvSpPr>
          <p:cNvPr id="39" name="object 39"/>
          <p:cNvSpPr/>
          <p:nvPr/>
        </p:nvSpPr>
        <p:spPr>
          <a:xfrm>
            <a:off x="1702296" y="5688323"/>
            <a:ext cx="189865" cy="146050"/>
          </a:xfrm>
          <a:custGeom>
            <a:avLst/>
            <a:gdLst/>
            <a:ahLst/>
            <a:cxnLst/>
            <a:rect l="l" t="t" r="r" b="b"/>
            <a:pathLst>
              <a:path w="189865" h="146050">
                <a:moveTo>
                  <a:pt x="0" y="145594"/>
                </a:moveTo>
                <a:lnTo>
                  <a:pt x="189392" y="145594"/>
                </a:lnTo>
                <a:lnTo>
                  <a:pt x="189392" y="0"/>
                </a:lnTo>
                <a:lnTo>
                  <a:pt x="0" y="0"/>
                </a:lnTo>
                <a:lnTo>
                  <a:pt x="0" y="145594"/>
                </a:lnTo>
                <a:close/>
              </a:path>
            </a:pathLst>
          </a:custGeom>
          <a:solidFill>
            <a:srgbClr val="C00000">
              <a:alpha val="41178"/>
            </a:srgbClr>
          </a:solidFill>
        </p:spPr>
        <p:txBody>
          <a:bodyPr wrap="square" lIns="0" tIns="0" rIns="0" bIns="0" rtlCol="0"/>
          <a:lstStyle/>
          <a:p>
            <a:endParaRPr/>
          </a:p>
        </p:txBody>
      </p:sp>
      <p:sp>
        <p:nvSpPr>
          <p:cNvPr id="40" name="object 40"/>
          <p:cNvSpPr/>
          <p:nvPr/>
        </p:nvSpPr>
        <p:spPr>
          <a:xfrm>
            <a:off x="1702296" y="5688323"/>
            <a:ext cx="189865" cy="146050"/>
          </a:xfrm>
          <a:custGeom>
            <a:avLst/>
            <a:gdLst/>
            <a:ahLst/>
            <a:cxnLst/>
            <a:rect l="l" t="t" r="r" b="b"/>
            <a:pathLst>
              <a:path w="189865" h="146050">
                <a:moveTo>
                  <a:pt x="0" y="0"/>
                </a:moveTo>
                <a:lnTo>
                  <a:pt x="189392" y="0"/>
                </a:lnTo>
                <a:lnTo>
                  <a:pt x="189392" y="145595"/>
                </a:lnTo>
                <a:lnTo>
                  <a:pt x="0" y="145595"/>
                </a:lnTo>
                <a:lnTo>
                  <a:pt x="0" y="0"/>
                </a:lnTo>
                <a:close/>
              </a:path>
            </a:pathLst>
          </a:custGeom>
          <a:ln w="25400">
            <a:solidFill>
              <a:srgbClr val="19194D"/>
            </a:solidFill>
          </a:ln>
        </p:spPr>
        <p:txBody>
          <a:bodyPr wrap="square" lIns="0" tIns="0" rIns="0" bIns="0" rtlCol="0"/>
          <a:lstStyle/>
          <a:p>
            <a:endParaRPr/>
          </a:p>
        </p:txBody>
      </p:sp>
      <p:sp>
        <p:nvSpPr>
          <p:cNvPr id="41" name="object 41"/>
          <p:cNvSpPr txBox="1"/>
          <p:nvPr/>
        </p:nvSpPr>
        <p:spPr>
          <a:xfrm>
            <a:off x="1970427" y="4681221"/>
            <a:ext cx="2214245" cy="1360805"/>
          </a:xfrm>
          <a:prstGeom prst="rect">
            <a:avLst/>
          </a:prstGeom>
        </p:spPr>
        <p:txBody>
          <a:bodyPr vert="horz" wrap="square" lIns="0" tIns="12700" rIns="0" bIns="0" rtlCol="0">
            <a:spAutoFit/>
          </a:bodyPr>
          <a:lstStyle/>
          <a:p>
            <a:pPr marL="46990">
              <a:spcBef>
                <a:spcPts val="100"/>
              </a:spcBef>
            </a:pPr>
            <a:r>
              <a:rPr sz="1200" b="1" i="1" dirty="0">
                <a:latin typeface="Calibri"/>
                <a:cs typeface="Calibri"/>
              </a:rPr>
              <a:t>Flusso di</a:t>
            </a:r>
            <a:r>
              <a:rPr sz="1200" b="1" i="1" spc="5" dirty="0">
                <a:latin typeface="Calibri"/>
                <a:cs typeface="Calibri"/>
              </a:rPr>
              <a:t> </a:t>
            </a:r>
            <a:r>
              <a:rPr sz="1200" b="1" i="1" spc="-5" dirty="0">
                <a:latin typeface="Calibri"/>
                <a:cs typeface="Calibri"/>
              </a:rPr>
              <a:t>gestione</a:t>
            </a:r>
            <a:endParaRPr sz="1200">
              <a:latin typeface="Calibri"/>
              <a:cs typeface="Calibri"/>
            </a:endParaRPr>
          </a:p>
          <a:p>
            <a:pPr marL="12700" marR="5080" indent="34290">
              <a:lnSpc>
                <a:spcPct val="170000"/>
              </a:lnSpc>
              <a:spcBef>
                <a:spcPts val="120"/>
              </a:spcBef>
            </a:pPr>
            <a:r>
              <a:rPr sz="1200" b="1" i="1" spc="-5" dirty="0">
                <a:latin typeface="Calibri"/>
                <a:cs typeface="Calibri"/>
              </a:rPr>
              <a:t>Investimenti  Imposte/ritenute/contributi</a:t>
            </a:r>
            <a:endParaRPr sz="1200">
              <a:latin typeface="Calibri"/>
              <a:cs typeface="Calibri"/>
            </a:endParaRPr>
          </a:p>
          <a:p>
            <a:pPr marL="12700" marR="5080">
              <a:lnSpc>
                <a:spcPct val="103299"/>
              </a:lnSpc>
              <a:spcBef>
                <a:spcPts val="1080"/>
              </a:spcBef>
            </a:pPr>
            <a:r>
              <a:rPr sz="1200" b="1" i="1" spc="-5" dirty="0">
                <a:latin typeface="Calibri"/>
                <a:cs typeface="Calibri"/>
              </a:rPr>
              <a:t>Finanziamenti/aumenti </a:t>
            </a:r>
            <a:r>
              <a:rPr sz="1200" b="1" i="1" dirty="0">
                <a:latin typeface="Calibri"/>
                <a:cs typeface="Calibri"/>
              </a:rPr>
              <a:t>di </a:t>
            </a:r>
            <a:r>
              <a:rPr sz="1200" b="1" i="1" spc="-5" dirty="0">
                <a:latin typeface="Calibri"/>
                <a:cs typeface="Calibri"/>
              </a:rPr>
              <a:t>capitale  (netti </a:t>
            </a:r>
            <a:r>
              <a:rPr sz="1200" b="1" i="1" dirty="0">
                <a:latin typeface="Calibri"/>
                <a:cs typeface="Calibri"/>
              </a:rPr>
              <a:t>di</a:t>
            </a:r>
            <a:r>
              <a:rPr sz="1200" b="1" i="1" spc="20" dirty="0">
                <a:latin typeface="Calibri"/>
                <a:cs typeface="Calibri"/>
              </a:rPr>
              <a:t> </a:t>
            </a:r>
            <a:r>
              <a:rPr sz="1200" b="1" i="1" spc="-5" dirty="0">
                <a:latin typeface="Calibri"/>
                <a:cs typeface="Calibri"/>
              </a:rPr>
              <a:t>interessi/dividendi)</a:t>
            </a:r>
            <a:endParaRPr sz="1200">
              <a:latin typeface="Calibri"/>
              <a:cs typeface="Calibri"/>
            </a:endParaRPr>
          </a:p>
        </p:txBody>
      </p:sp>
      <p:sp>
        <p:nvSpPr>
          <p:cNvPr id="42" name="object 42"/>
          <p:cNvSpPr/>
          <p:nvPr/>
        </p:nvSpPr>
        <p:spPr>
          <a:xfrm>
            <a:off x="6160009" y="2039112"/>
            <a:ext cx="4346447" cy="243839"/>
          </a:xfrm>
          <a:prstGeom prst="rect">
            <a:avLst/>
          </a:prstGeom>
          <a:blipFill>
            <a:blip r:embed="rId14" cstate="print"/>
            <a:stretch>
              <a:fillRect/>
            </a:stretch>
          </a:blipFill>
        </p:spPr>
        <p:txBody>
          <a:bodyPr wrap="square" lIns="0" tIns="0" rIns="0" bIns="0" rtlCol="0"/>
          <a:lstStyle/>
          <a:p>
            <a:endParaRPr/>
          </a:p>
        </p:txBody>
      </p:sp>
      <p:sp>
        <p:nvSpPr>
          <p:cNvPr id="43" name="object 43"/>
          <p:cNvSpPr txBox="1"/>
          <p:nvPr/>
        </p:nvSpPr>
        <p:spPr>
          <a:xfrm>
            <a:off x="6383903" y="1839320"/>
            <a:ext cx="4036060" cy="320601"/>
          </a:xfrm>
          <a:prstGeom prst="rect">
            <a:avLst/>
          </a:prstGeom>
          <a:solidFill>
            <a:srgbClr val="CCCCCC"/>
          </a:solidFill>
          <a:ln w="25400">
            <a:solidFill>
              <a:srgbClr val="000000"/>
            </a:solidFill>
          </a:ln>
        </p:spPr>
        <p:txBody>
          <a:bodyPr vert="horz" wrap="square" lIns="0" tIns="12700" rIns="0" bIns="0" rtlCol="0">
            <a:spAutoFit/>
          </a:bodyPr>
          <a:lstStyle/>
          <a:p>
            <a:pPr algn="ctr">
              <a:spcBef>
                <a:spcPts val="100"/>
              </a:spcBef>
            </a:pPr>
            <a:r>
              <a:rPr sz="2000" b="1" i="1" spc="-5" dirty="0">
                <a:latin typeface="Calibri"/>
                <a:cs typeface="Calibri"/>
              </a:rPr>
              <a:t>SQUILIBRIO</a:t>
            </a:r>
            <a:r>
              <a:rPr sz="2000" b="1" i="1" spc="-15" dirty="0">
                <a:latin typeface="Calibri"/>
                <a:cs typeface="Calibri"/>
              </a:rPr>
              <a:t> </a:t>
            </a:r>
            <a:r>
              <a:rPr sz="2000" b="1" i="1" spc="-5" dirty="0">
                <a:latin typeface="Calibri"/>
                <a:cs typeface="Calibri"/>
              </a:rPr>
              <a:t>STRUTTURALE</a:t>
            </a:r>
            <a:endParaRPr sz="2000">
              <a:latin typeface="Calibri"/>
              <a:cs typeface="Calibri"/>
            </a:endParaRPr>
          </a:p>
        </p:txBody>
      </p:sp>
      <p:sp>
        <p:nvSpPr>
          <p:cNvPr id="44" name="object 44"/>
          <p:cNvSpPr/>
          <p:nvPr/>
        </p:nvSpPr>
        <p:spPr>
          <a:xfrm>
            <a:off x="6516623" y="3212593"/>
            <a:ext cx="1072896" cy="240791"/>
          </a:xfrm>
          <a:prstGeom prst="rect">
            <a:avLst/>
          </a:prstGeom>
          <a:blipFill>
            <a:blip r:embed="rId15" cstate="print"/>
            <a:stretch>
              <a:fillRect/>
            </a:stretch>
          </a:blipFill>
        </p:spPr>
        <p:txBody>
          <a:bodyPr wrap="square" lIns="0" tIns="0" rIns="0" bIns="0" rtlCol="0"/>
          <a:lstStyle/>
          <a:p>
            <a:endParaRPr/>
          </a:p>
        </p:txBody>
      </p:sp>
      <p:sp>
        <p:nvSpPr>
          <p:cNvPr id="45" name="object 45"/>
          <p:cNvSpPr/>
          <p:nvPr/>
        </p:nvSpPr>
        <p:spPr>
          <a:xfrm>
            <a:off x="6740374" y="3011647"/>
            <a:ext cx="763905" cy="353060"/>
          </a:xfrm>
          <a:custGeom>
            <a:avLst/>
            <a:gdLst/>
            <a:ahLst/>
            <a:cxnLst/>
            <a:rect l="l" t="t" r="r" b="b"/>
            <a:pathLst>
              <a:path w="763904" h="353060">
                <a:moveTo>
                  <a:pt x="0" y="352707"/>
                </a:moveTo>
                <a:lnTo>
                  <a:pt x="763398" y="352707"/>
                </a:lnTo>
                <a:lnTo>
                  <a:pt x="763398" y="0"/>
                </a:lnTo>
                <a:lnTo>
                  <a:pt x="0" y="0"/>
                </a:lnTo>
                <a:lnTo>
                  <a:pt x="0" y="352707"/>
                </a:lnTo>
                <a:close/>
              </a:path>
            </a:pathLst>
          </a:custGeom>
          <a:solidFill>
            <a:srgbClr val="FFFFFF">
              <a:alpha val="41178"/>
            </a:srgbClr>
          </a:solidFill>
        </p:spPr>
        <p:txBody>
          <a:bodyPr wrap="square" lIns="0" tIns="0" rIns="0" bIns="0" rtlCol="0"/>
          <a:lstStyle/>
          <a:p>
            <a:endParaRPr/>
          </a:p>
        </p:txBody>
      </p:sp>
      <p:sp>
        <p:nvSpPr>
          <p:cNvPr id="46" name="object 46"/>
          <p:cNvSpPr/>
          <p:nvPr/>
        </p:nvSpPr>
        <p:spPr>
          <a:xfrm>
            <a:off x="6740374" y="3011647"/>
            <a:ext cx="763905" cy="353060"/>
          </a:xfrm>
          <a:custGeom>
            <a:avLst/>
            <a:gdLst/>
            <a:ahLst/>
            <a:cxnLst/>
            <a:rect l="l" t="t" r="r" b="b"/>
            <a:pathLst>
              <a:path w="763904" h="353060">
                <a:moveTo>
                  <a:pt x="0" y="0"/>
                </a:moveTo>
                <a:lnTo>
                  <a:pt x="763398" y="0"/>
                </a:lnTo>
                <a:lnTo>
                  <a:pt x="763398" y="352708"/>
                </a:lnTo>
                <a:lnTo>
                  <a:pt x="0" y="352708"/>
                </a:lnTo>
                <a:lnTo>
                  <a:pt x="0" y="0"/>
                </a:lnTo>
                <a:close/>
              </a:path>
            </a:pathLst>
          </a:custGeom>
          <a:ln w="25400">
            <a:solidFill>
              <a:srgbClr val="19194D"/>
            </a:solidFill>
          </a:ln>
        </p:spPr>
        <p:txBody>
          <a:bodyPr wrap="square" lIns="0" tIns="0" rIns="0" bIns="0" rtlCol="0"/>
          <a:lstStyle/>
          <a:p>
            <a:endParaRPr/>
          </a:p>
        </p:txBody>
      </p:sp>
      <p:sp>
        <p:nvSpPr>
          <p:cNvPr id="47" name="object 47"/>
          <p:cNvSpPr/>
          <p:nvPr/>
        </p:nvSpPr>
        <p:spPr>
          <a:xfrm>
            <a:off x="6505482" y="3364355"/>
            <a:ext cx="3750310" cy="0"/>
          </a:xfrm>
          <a:custGeom>
            <a:avLst/>
            <a:gdLst/>
            <a:ahLst/>
            <a:cxnLst/>
            <a:rect l="l" t="t" r="r" b="b"/>
            <a:pathLst>
              <a:path w="3750309">
                <a:moveTo>
                  <a:pt x="0" y="1"/>
                </a:moveTo>
                <a:lnTo>
                  <a:pt x="3749879" y="0"/>
                </a:lnTo>
              </a:path>
            </a:pathLst>
          </a:custGeom>
          <a:ln w="9525">
            <a:solidFill>
              <a:srgbClr val="B6DCDF"/>
            </a:solidFill>
          </a:ln>
        </p:spPr>
        <p:txBody>
          <a:bodyPr wrap="square" lIns="0" tIns="0" rIns="0" bIns="0" rtlCol="0"/>
          <a:lstStyle/>
          <a:p>
            <a:endParaRPr/>
          </a:p>
        </p:txBody>
      </p:sp>
      <p:sp>
        <p:nvSpPr>
          <p:cNvPr id="48" name="object 48"/>
          <p:cNvSpPr/>
          <p:nvPr/>
        </p:nvSpPr>
        <p:spPr>
          <a:xfrm>
            <a:off x="6617208" y="3276600"/>
            <a:ext cx="972312" cy="176784"/>
          </a:xfrm>
          <a:prstGeom prst="rect">
            <a:avLst/>
          </a:prstGeom>
          <a:blipFill>
            <a:blip r:embed="rId16" cstate="print"/>
            <a:stretch>
              <a:fillRect/>
            </a:stretch>
          </a:blipFill>
        </p:spPr>
        <p:txBody>
          <a:bodyPr wrap="square" lIns="0" tIns="0" rIns="0" bIns="0" rtlCol="0"/>
          <a:lstStyle/>
          <a:p>
            <a:endParaRPr/>
          </a:p>
        </p:txBody>
      </p:sp>
      <p:sp>
        <p:nvSpPr>
          <p:cNvPr id="49" name="object 49"/>
          <p:cNvSpPr/>
          <p:nvPr/>
        </p:nvSpPr>
        <p:spPr>
          <a:xfrm>
            <a:off x="6740374" y="3290102"/>
            <a:ext cx="763905" cy="74295"/>
          </a:xfrm>
          <a:custGeom>
            <a:avLst/>
            <a:gdLst/>
            <a:ahLst/>
            <a:cxnLst/>
            <a:rect l="l" t="t" r="r" b="b"/>
            <a:pathLst>
              <a:path w="763904" h="74295">
                <a:moveTo>
                  <a:pt x="0" y="74253"/>
                </a:moveTo>
                <a:lnTo>
                  <a:pt x="763398" y="74253"/>
                </a:lnTo>
                <a:lnTo>
                  <a:pt x="763398" y="0"/>
                </a:lnTo>
                <a:lnTo>
                  <a:pt x="0" y="0"/>
                </a:lnTo>
                <a:lnTo>
                  <a:pt x="0" y="74253"/>
                </a:lnTo>
                <a:close/>
              </a:path>
            </a:pathLst>
          </a:custGeom>
          <a:solidFill>
            <a:srgbClr val="19194D">
              <a:alpha val="41178"/>
            </a:srgbClr>
          </a:solidFill>
        </p:spPr>
        <p:txBody>
          <a:bodyPr wrap="square" lIns="0" tIns="0" rIns="0" bIns="0" rtlCol="0"/>
          <a:lstStyle/>
          <a:p>
            <a:endParaRPr/>
          </a:p>
        </p:txBody>
      </p:sp>
      <p:sp>
        <p:nvSpPr>
          <p:cNvPr id="50" name="object 50"/>
          <p:cNvSpPr/>
          <p:nvPr/>
        </p:nvSpPr>
        <p:spPr>
          <a:xfrm>
            <a:off x="6740374" y="3290102"/>
            <a:ext cx="763905" cy="74295"/>
          </a:xfrm>
          <a:custGeom>
            <a:avLst/>
            <a:gdLst/>
            <a:ahLst/>
            <a:cxnLst/>
            <a:rect l="l" t="t" r="r" b="b"/>
            <a:pathLst>
              <a:path w="763904" h="74295">
                <a:moveTo>
                  <a:pt x="0" y="0"/>
                </a:moveTo>
                <a:lnTo>
                  <a:pt x="763398" y="0"/>
                </a:lnTo>
                <a:lnTo>
                  <a:pt x="763398" y="74253"/>
                </a:lnTo>
                <a:lnTo>
                  <a:pt x="0" y="74253"/>
                </a:lnTo>
                <a:lnTo>
                  <a:pt x="0" y="0"/>
                </a:lnTo>
                <a:close/>
              </a:path>
            </a:pathLst>
          </a:custGeom>
          <a:ln w="25400">
            <a:solidFill>
              <a:srgbClr val="19194D"/>
            </a:solidFill>
          </a:ln>
        </p:spPr>
        <p:txBody>
          <a:bodyPr wrap="square" lIns="0" tIns="0" rIns="0" bIns="0" rtlCol="0"/>
          <a:lstStyle/>
          <a:p>
            <a:endParaRPr/>
          </a:p>
        </p:txBody>
      </p:sp>
      <p:sp>
        <p:nvSpPr>
          <p:cNvPr id="51" name="object 51"/>
          <p:cNvSpPr/>
          <p:nvPr/>
        </p:nvSpPr>
        <p:spPr>
          <a:xfrm>
            <a:off x="6544056" y="3502152"/>
            <a:ext cx="1045463" cy="225552"/>
          </a:xfrm>
          <a:prstGeom prst="rect">
            <a:avLst/>
          </a:prstGeom>
          <a:blipFill>
            <a:blip r:embed="rId17" cstate="print"/>
            <a:stretch>
              <a:fillRect/>
            </a:stretch>
          </a:blipFill>
        </p:spPr>
        <p:txBody>
          <a:bodyPr wrap="square" lIns="0" tIns="0" rIns="0" bIns="0" rtlCol="0"/>
          <a:lstStyle/>
          <a:p>
            <a:endParaRPr/>
          </a:p>
        </p:txBody>
      </p:sp>
      <p:sp>
        <p:nvSpPr>
          <p:cNvPr id="52" name="object 52"/>
          <p:cNvSpPr/>
          <p:nvPr/>
        </p:nvSpPr>
        <p:spPr>
          <a:xfrm>
            <a:off x="6740374" y="3364355"/>
            <a:ext cx="763905" cy="273050"/>
          </a:xfrm>
          <a:custGeom>
            <a:avLst/>
            <a:gdLst/>
            <a:ahLst/>
            <a:cxnLst/>
            <a:rect l="l" t="t" r="r" b="b"/>
            <a:pathLst>
              <a:path w="763904" h="273050">
                <a:moveTo>
                  <a:pt x="0" y="272894"/>
                </a:moveTo>
                <a:lnTo>
                  <a:pt x="763398" y="272894"/>
                </a:lnTo>
                <a:lnTo>
                  <a:pt x="763398" y="0"/>
                </a:lnTo>
                <a:lnTo>
                  <a:pt x="0" y="0"/>
                </a:lnTo>
                <a:lnTo>
                  <a:pt x="0" y="272894"/>
                </a:lnTo>
                <a:close/>
              </a:path>
            </a:pathLst>
          </a:custGeom>
          <a:solidFill>
            <a:srgbClr val="FFFFFF">
              <a:alpha val="41178"/>
            </a:srgbClr>
          </a:solidFill>
        </p:spPr>
        <p:txBody>
          <a:bodyPr wrap="square" lIns="0" tIns="0" rIns="0" bIns="0" rtlCol="0"/>
          <a:lstStyle/>
          <a:p>
            <a:endParaRPr/>
          </a:p>
        </p:txBody>
      </p:sp>
      <p:sp>
        <p:nvSpPr>
          <p:cNvPr id="53" name="object 53"/>
          <p:cNvSpPr/>
          <p:nvPr/>
        </p:nvSpPr>
        <p:spPr>
          <a:xfrm>
            <a:off x="6740374" y="3364355"/>
            <a:ext cx="763905" cy="273050"/>
          </a:xfrm>
          <a:custGeom>
            <a:avLst/>
            <a:gdLst/>
            <a:ahLst/>
            <a:cxnLst/>
            <a:rect l="l" t="t" r="r" b="b"/>
            <a:pathLst>
              <a:path w="763904" h="273050">
                <a:moveTo>
                  <a:pt x="0" y="0"/>
                </a:moveTo>
                <a:lnTo>
                  <a:pt x="763398" y="0"/>
                </a:lnTo>
                <a:lnTo>
                  <a:pt x="763398" y="272895"/>
                </a:lnTo>
                <a:lnTo>
                  <a:pt x="0" y="272895"/>
                </a:lnTo>
                <a:lnTo>
                  <a:pt x="0" y="0"/>
                </a:lnTo>
                <a:close/>
              </a:path>
            </a:pathLst>
          </a:custGeom>
          <a:ln w="25400">
            <a:solidFill>
              <a:srgbClr val="19194D"/>
            </a:solidFill>
          </a:ln>
        </p:spPr>
        <p:txBody>
          <a:bodyPr wrap="square" lIns="0" tIns="0" rIns="0" bIns="0" rtlCol="0"/>
          <a:lstStyle/>
          <a:p>
            <a:endParaRPr/>
          </a:p>
        </p:txBody>
      </p:sp>
      <p:sp>
        <p:nvSpPr>
          <p:cNvPr id="54" name="object 54"/>
          <p:cNvSpPr txBox="1"/>
          <p:nvPr/>
        </p:nvSpPr>
        <p:spPr>
          <a:xfrm>
            <a:off x="6753074" y="3399028"/>
            <a:ext cx="737235" cy="166712"/>
          </a:xfrm>
          <a:prstGeom prst="rect">
            <a:avLst/>
          </a:prstGeom>
        </p:spPr>
        <p:txBody>
          <a:bodyPr vert="horz" wrap="square" lIns="0" tIns="12700" rIns="0" bIns="0" rtlCol="0">
            <a:spAutoFit/>
          </a:bodyPr>
          <a:lstStyle/>
          <a:p>
            <a:pPr marL="147320">
              <a:spcBef>
                <a:spcPts val="100"/>
              </a:spcBef>
            </a:pPr>
            <a:r>
              <a:rPr sz="1000" b="1" i="1" spc="-5" dirty="0">
                <a:latin typeface="Calibri"/>
                <a:cs typeface="Calibri"/>
              </a:rPr>
              <a:t>Var.</a:t>
            </a:r>
            <a:r>
              <a:rPr sz="1000" b="1" i="1" spc="-25" dirty="0">
                <a:latin typeface="Calibri"/>
                <a:cs typeface="Calibri"/>
              </a:rPr>
              <a:t> </a:t>
            </a:r>
            <a:r>
              <a:rPr sz="1000" b="1" i="1" spc="-10" dirty="0">
                <a:latin typeface="Calibri"/>
                <a:cs typeface="Calibri"/>
              </a:rPr>
              <a:t>CCC</a:t>
            </a:r>
            <a:endParaRPr sz="1000">
              <a:latin typeface="Calibri"/>
              <a:cs typeface="Calibri"/>
            </a:endParaRPr>
          </a:p>
        </p:txBody>
      </p:sp>
      <p:sp>
        <p:nvSpPr>
          <p:cNvPr id="55" name="object 55"/>
          <p:cNvSpPr/>
          <p:nvPr/>
        </p:nvSpPr>
        <p:spPr>
          <a:xfrm>
            <a:off x="6479166" y="3011647"/>
            <a:ext cx="192405" cy="353060"/>
          </a:xfrm>
          <a:custGeom>
            <a:avLst/>
            <a:gdLst/>
            <a:ahLst/>
            <a:cxnLst/>
            <a:rect l="l" t="t" r="r" b="b"/>
            <a:pathLst>
              <a:path w="192404" h="353060">
                <a:moveTo>
                  <a:pt x="192329" y="352708"/>
                </a:moveTo>
                <a:lnTo>
                  <a:pt x="154897" y="351448"/>
                </a:lnTo>
                <a:lnTo>
                  <a:pt x="124330" y="348013"/>
                </a:lnTo>
                <a:lnTo>
                  <a:pt x="103721" y="342919"/>
                </a:lnTo>
                <a:lnTo>
                  <a:pt x="96164" y="336681"/>
                </a:lnTo>
                <a:lnTo>
                  <a:pt x="96164" y="192380"/>
                </a:lnTo>
                <a:lnTo>
                  <a:pt x="88607" y="186142"/>
                </a:lnTo>
                <a:lnTo>
                  <a:pt x="67998" y="181048"/>
                </a:lnTo>
                <a:lnTo>
                  <a:pt x="37431" y="177613"/>
                </a:lnTo>
                <a:lnTo>
                  <a:pt x="0" y="176354"/>
                </a:lnTo>
                <a:lnTo>
                  <a:pt x="37431" y="175094"/>
                </a:lnTo>
                <a:lnTo>
                  <a:pt x="67998" y="171659"/>
                </a:lnTo>
                <a:lnTo>
                  <a:pt x="88607" y="166565"/>
                </a:lnTo>
                <a:lnTo>
                  <a:pt x="96164" y="160327"/>
                </a:lnTo>
                <a:lnTo>
                  <a:pt x="96164" y="16026"/>
                </a:lnTo>
                <a:lnTo>
                  <a:pt x="103721" y="9788"/>
                </a:lnTo>
                <a:lnTo>
                  <a:pt x="124330" y="4694"/>
                </a:lnTo>
                <a:lnTo>
                  <a:pt x="154897" y="1259"/>
                </a:lnTo>
                <a:lnTo>
                  <a:pt x="192329" y="0"/>
                </a:lnTo>
              </a:path>
            </a:pathLst>
          </a:custGeom>
          <a:ln w="9525">
            <a:solidFill>
              <a:srgbClr val="000000"/>
            </a:solidFill>
          </a:ln>
        </p:spPr>
        <p:txBody>
          <a:bodyPr wrap="square" lIns="0" tIns="0" rIns="0" bIns="0" rtlCol="0"/>
          <a:lstStyle/>
          <a:p>
            <a:endParaRPr/>
          </a:p>
        </p:txBody>
      </p:sp>
      <p:sp>
        <p:nvSpPr>
          <p:cNvPr id="56" name="object 56"/>
          <p:cNvSpPr txBox="1"/>
          <p:nvPr/>
        </p:nvSpPr>
        <p:spPr>
          <a:xfrm>
            <a:off x="6006439" y="3059684"/>
            <a:ext cx="431165" cy="197490"/>
          </a:xfrm>
          <a:prstGeom prst="rect">
            <a:avLst/>
          </a:prstGeom>
        </p:spPr>
        <p:txBody>
          <a:bodyPr vert="horz" wrap="square" lIns="0" tIns="12700" rIns="0" bIns="0" rtlCol="0">
            <a:spAutoFit/>
          </a:bodyPr>
          <a:lstStyle/>
          <a:p>
            <a:pPr marL="12700">
              <a:spcBef>
                <a:spcPts val="100"/>
              </a:spcBef>
            </a:pPr>
            <a:r>
              <a:rPr sz="1200" b="1" i="1" dirty="0">
                <a:latin typeface="Calibri"/>
                <a:cs typeface="Calibri"/>
              </a:rPr>
              <a:t>Ebi</a:t>
            </a:r>
            <a:r>
              <a:rPr sz="1200" b="1" i="1" spc="-20" dirty="0">
                <a:latin typeface="Calibri"/>
                <a:cs typeface="Calibri"/>
              </a:rPr>
              <a:t>t</a:t>
            </a:r>
            <a:r>
              <a:rPr sz="1200" b="1" i="1" dirty="0">
                <a:latin typeface="Calibri"/>
                <a:cs typeface="Calibri"/>
              </a:rPr>
              <a:t>da</a:t>
            </a:r>
            <a:endParaRPr sz="1200">
              <a:latin typeface="Calibri"/>
              <a:cs typeface="Calibri"/>
            </a:endParaRPr>
          </a:p>
        </p:txBody>
      </p:sp>
      <p:sp>
        <p:nvSpPr>
          <p:cNvPr id="57" name="object 57"/>
          <p:cNvSpPr/>
          <p:nvPr/>
        </p:nvSpPr>
        <p:spPr>
          <a:xfrm>
            <a:off x="7281671" y="3566160"/>
            <a:ext cx="1075944" cy="240791"/>
          </a:xfrm>
          <a:prstGeom prst="rect">
            <a:avLst/>
          </a:prstGeom>
          <a:blipFill>
            <a:blip r:embed="rId18" cstate="print"/>
            <a:stretch>
              <a:fillRect/>
            </a:stretch>
          </a:blipFill>
        </p:spPr>
        <p:txBody>
          <a:bodyPr wrap="square" lIns="0" tIns="0" rIns="0" bIns="0" rtlCol="0"/>
          <a:lstStyle/>
          <a:p>
            <a:endParaRPr/>
          </a:p>
        </p:txBody>
      </p:sp>
      <p:sp>
        <p:nvSpPr>
          <p:cNvPr id="58" name="object 58"/>
          <p:cNvSpPr/>
          <p:nvPr/>
        </p:nvSpPr>
        <p:spPr>
          <a:xfrm>
            <a:off x="7506234" y="3364355"/>
            <a:ext cx="763905" cy="353060"/>
          </a:xfrm>
          <a:custGeom>
            <a:avLst/>
            <a:gdLst/>
            <a:ahLst/>
            <a:cxnLst/>
            <a:rect l="l" t="t" r="r" b="b"/>
            <a:pathLst>
              <a:path w="763904" h="353060">
                <a:moveTo>
                  <a:pt x="0" y="352705"/>
                </a:moveTo>
                <a:lnTo>
                  <a:pt x="763398" y="352705"/>
                </a:lnTo>
                <a:lnTo>
                  <a:pt x="763398" y="0"/>
                </a:lnTo>
                <a:lnTo>
                  <a:pt x="0" y="0"/>
                </a:lnTo>
                <a:lnTo>
                  <a:pt x="0" y="352705"/>
                </a:lnTo>
                <a:close/>
              </a:path>
            </a:pathLst>
          </a:custGeom>
          <a:solidFill>
            <a:srgbClr val="808080">
              <a:alpha val="41178"/>
            </a:srgbClr>
          </a:solidFill>
        </p:spPr>
        <p:txBody>
          <a:bodyPr wrap="square" lIns="0" tIns="0" rIns="0" bIns="0" rtlCol="0"/>
          <a:lstStyle/>
          <a:p>
            <a:endParaRPr/>
          </a:p>
        </p:txBody>
      </p:sp>
      <p:sp>
        <p:nvSpPr>
          <p:cNvPr id="59" name="object 59"/>
          <p:cNvSpPr/>
          <p:nvPr/>
        </p:nvSpPr>
        <p:spPr>
          <a:xfrm>
            <a:off x="7506234" y="3364355"/>
            <a:ext cx="763905" cy="353060"/>
          </a:xfrm>
          <a:custGeom>
            <a:avLst/>
            <a:gdLst/>
            <a:ahLst/>
            <a:cxnLst/>
            <a:rect l="l" t="t" r="r" b="b"/>
            <a:pathLst>
              <a:path w="763904" h="353060">
                <a:moveTo>
                  <a:pt x="0" y="0"/>
                </a:moveTo>
                <a:lnTo>
                  <a:pt x="763398" y="0"/>
                </a:lnTo>
                <a:lnTo>
                  <a:pt x="763398" y="352705"/>
                </a:lnTo>
                <a:lnTo>
                  <a:pt x="0" y="352705"/>
                </a:lnTo>
                <a:lnTo>
                  <a:pt x="0" y="0"/>
                </a:lnTo>
                <a:close/>
              </a:path>
            </a:pathLst>
          </a:custGeom>
          <a:ln w="25400">
            <a:solidFill>
              <a:srgbClr val="19194D"/>
            </a:solidFill>
          </a:ln>
        </p:spPr>
        <p:txBody>
          <a:bodyPr wrap="square" lIns="0" tIns="0" rIns="0" bIns="0" rtlCol="0"/>
          <a:lstStyle/>
          <a:p>
            <a:endParaRPr/>
          </a:p>
        </p:txBody>
      </p:sp>
      <p:sp>
        <p:nvSpPr>
          <p:cNvPr id="60" name="object 60"/>
          <p:cNvSpPr/>
          <p:nvPr/>
        </p:nvSpPr>
        <p:spPr>
          <a:xfrm>
            <a:off x="8068057" y="3605784"/>
            <a:ext cx="1051559" cy="228600"/>
          </a:xfrm>
          <a:prstGeom prst="rect">
            <a:avLst/>
          </a:prstGeom>
          <a:blipFill>
            <a:blip r:embed="rId19" cstate="print"/>
            <a:stretch>
              <a:fillRect/>
            </a:stretch>
          </a:blipFill>
        </p:spPr>
        <p:txBody>
          <a:bodyPr wrap="square" lIns="0" tIns="0" rIns="0" bIns="0" rtlCol="0"/>
          <a:lstStyle/>
          <a:p>
            <a:endParaRPr/>
          </a:p>
        </p:txBody>
      </p:sp>
      <p:sp>
        <p:nvSpPr>
          <p:cNvPr id="61" name="object 61"/>
          <p:cNvSpPr/>
          <p:nvPr/>
        </p:nvSpPr>
        <p:spPr>
          <a:xfrm>
            <a:off x="8269631" y="3456265"/>
            <a:ext cx="763905" cy="286385"/>
          </a:xfrm>
          <a:custGeom>
            <a:avLst/>
            <a:gdLst/>
            <a:ahLst/>
            <a:cxnLst/>
            <a:rect l="l" t="t" r="r" b="b"/>
            <a:pathLst>
              <a:path w="763904" h="286385">
                <a:moveTo>
                  <a:pt x="0" y="286277"/>
                </a:moveTo>
                <a:lnTo>
                  <a:pt x="763398" y="286277"/>
                </a:lnTo>
                <a:lnTo>
                  <a:pt x="763398" y="0"/>
                </a:lnTo>
                <a:lnTo>
                  <a:pt x="0" y="0"/>
                </a:lnTo>
                <a:lnTo>
                  <a:pt x="0" y="286277"/>
                </a:lnTo>
                <a:close/>
              </a:path>
            </a:pathLst>
          </a:custGeom>
          <a:solidFill>
            <a:srgbClr val="72BFC5">
              <a:alpha val="14898"/>
            </a:srgbClr>
          </a:solidFill>
        </p:spPr>
        <p:txBody>
          <a:bodyPr wrap="square" lIns="0" tIns="0" rIns="0" bIns="0" rtlCol="0"/>
          <a:lstStyle/>
          <a:p>
            <a:endParaRPr/>
          </a:p>
        </p:txBody>
      </p:sp>
      <p:sp>
        <p:nvSpPr>
          <p:cNvPr id="62" name="object 62"/>
          <p:cNvSpPr txBox="1"/>
          <p:nvPr/>
        </p:nvSpPr>
        <p:spPr>
          <a:xfrm>
            <a:off x="8269631" y="3456264"/>
            <a:ext cx="763905" cy="260456"/>
          </a:xfrm>
          <a:prstGeom prst="rect">
            <a:avLst/>
          </a:prstGeom>
          <a:ln w="25400">
            <a:solidFill>
              <a:srgbClr val="19194D"/>
            </a:solidFill>
          </a:ln>
        </p:spPr>
        <p:txBody>
          <a:bodyPr vert="horz" wrap="square" lIns="0" tIns="1905" rIns="0" bIns="0" rtlCol="0">
            <a:spAutoFit/>
          </a:bodyPr>
          <a:lstStyle/>
          <a:p>
            <a:pPr marL="103505" marR="95250" indent="47625">
              <a:lnSpc>
                <a:spcPct val="105000"/>
              </a:lnSpc>
              <a:spcBef>
                <a:spcPts val="15"/>
              </a:spcBef>
            </a:pPr>
            <a:r>
              <a:rPr sz="800" b="1" i="1" spc="-5" dirty="0">
                <a:latin typeface="Calibri"/>
                <a:cs typeface="Calibri"/>
              </a:rPr>
              <a:t>Pagamenti  </a:t>
            </a:r>
            <a:r>
              <a:rPr sz="800" b="1" i="1" dirty="0">
                <a:latin typeface="Calibri"/>
                <a:cs typeface="Calibri"/>
              </a:rPr>
              <a:t>da</a:t>
            </a:r>
            <a:r>
              <a:rPr sz="800" b="1" i="1" spc="-75" dirty="0">
                <a:latin typeface="Calibri"/>
                <a:cs typeface="Calibri"/>
              </a:rPr>
              <a:t> </a:t>
            </a:r>
            <a:r>
              <a:rPr sz="800" b="1" i="1" spc="-5" dirty="0">
                <a:latin typeface="Calibri"/>
                <a:cs typeface="Calibri"/>
              </a:rPr>
              <a:t>effettuare</a:t>
            </a:r>
            <a:endParaRPr sz="800">
              <a:latin typeface="Calibri"/>
              <a:cs typeface="Calibri"/>
            </a:endParaRPr>
          </a:p>
        </p:txBody>
      </p:sp>
      <p:sp>
        <p:nvSpPr>
          <p:cNvPr id="63" name="object 63"/>
          <p:cNvSpPr/>
          <p:nvPr/>
        </p:nvSpPr>
        <p:spPr>
          <a:xfrm>
            <a:off x="8799576" y="3203448"/>
            <a:ext cx="1082040" cy="249936"/>
          </a:xfrm>
          <a:prstGeom prst="rect">
            <a:avLst/>
          </a:prstGeom>
          <a:blipFill>
            <a:blip r:embed="rId20" cstate="print"/>
            <a:stretch>
              <a:fillRect/>
            </a:stretch>
          </a:blipFill>
        </p:spPr>
        <p:txBody>
          <a:bodyPr wrap="square" lIns="0" tIns="0" rIns="0" bIns="0" rtlCol="0"/>
          <a:lstStyle/>
          <a:p>
            <a:endParaRPr/>
          </a:p>
        </p:txBody>
      </p:sp>
      <p:sp>
        <p:nvSpPr>
          <p:cNvPr id="64" name="object 64"/>
          <p:cNvSpPr/>
          <p:nvPr/>
        </p:nvSpPr>
        <p:spPr>
          <a:xfrm>
            <a:off x="9033029" y="2980936"/>
            <a:ext cx="763905" cy="381000"/>
          </a:xfrm>
          <a:custGeom>
            <a:avLst/>
            <a:gdLst/>
            <a:ahLst/>
            <a:cxnLst/>
            <a:rect l="l" t="t" r="r" b="b"/>
            <a:pathLst>
              <a:path w="763904" h="381000">
                <a:moveTo>
                  <a:pt x="0" y="380802"/>
                </a:moveTo>
                <a:lnTo>
                  <a:pt x="763398" y="380802"/>
                </a:lnTo>
                <a:lnTo>
                  <a:pt x="763398" y="0"/>
                </a:lnTo>
                <a:lnTo>
                  <a:pt x="0" y="0"/>
                </a:lnTo>
                <a:lnTo>
                  <a:pt x="0" y="380802"/>
                </a:lnTo>
                <a:close/>
              </a:path>
            </a:pathLst>
          </a:custGeom>
          <a:solidFill>
            <a:srgbClr val="C00000">
              <a:alpha val="41178"/>
            </a:srgbClr>
          </a:solidFill>
        </p:spPr>
        <p:txBody>
          <a:bodyPr wrap="square" lIns="0" tIns="0" rIns="0" bIns="0" rtlCol="0"/>
          <a:lstStyle/>
          <a:p>
            <a:endParaRPr/>
          </a:p>
        </p:txBody>
      </p:sp>
      <p:sp>
        <p:nvSpPr>
          <p:cNvPr id="65" name="object 65"/>
          <p:cNvSpPr/>
          <p:nvPr/>
        </p:nvSpPr>
        <p:spPr>
          <a:xfrm>
            <a:off x="9033029" y="2980936"/>
            <a:ext cx="763905" cy="381000"/>
          </a:xfrm>
          <a:custGeom>
            <a:avLst/>
            <a:gdLst/>
            <a:ahLst/>
            <a:cxnLst/>
            <a:rect l="l" t="t" r="r" b="b"/>
            <a:pathLst>
              <a:path w="763904" h="381000">
                <a:moveTo>
                  <a:pt x="0" y="0"/>
                </a:moveTo>
                <a:lnTo>
                  <a:pt x="763398" y="0"/>
                </a:lnTo>
                <a:lnTo>
                  <a:pt x="763398" y="380802"/>
                </a:lnTo>
                <a:lnTo>
                  <a:pt x="0" y="380802"/>
                </a:lnTo>
                <a:lnTo>
                  <a:pt x="0" y="0"/>
                </a:lnTo>
                <a:close/>
              </a:path>
            </a:pathLst>
          </a:custGeom>
          <a:ln w="25400">
            <a:solidFill>
              <a:srgbClr val="19194D"/>
            </a:solidFill>
          </a:ln>
        </p:spPr>
        <p:txBody>
          <a:bodyPr wrap="square" lIns="0" tIns="0" rIns="0" bIns="0" rtlCol="0"/>
          <a:lstStyle/>
          <a:p>
            <a:endParaRPr/>
          </a:p>
        </p:txBody>
      </p:sp>
      <p:sp>
        <p:nvSpPr>
          <p:cNvPr id="66" name="object 66"/>
          <p:cNvSpPr/>
          <p:nvPr/>
        </p:nvSpPr>
        <p:spPr>
          <a:xfrm>
            <a:off x="7299959" y="3880103"/>
            <a:ext cx="1057656" cy="228600"/>
          </a:xfrm>
          <a:prstGeom prst="rect">
            <a:avLst/>
          </a:prstGeom>
          <a:blipFill>
            <a:blip r:embed="rId21" cstate="print"/>
            <a:stretch>
              <a:fillRect/>
            </a:stretch>
          </a:blipFill>
        </p:spPr>
        <p:txBody>
          <a:bodyPr wrap="square" lIns="0" tIns="0" rIns="0" bIns="0" rtlCol="0"/>
          <a:lstStyle/>
          <a:p>
            <a:endParaRPr/>
          </a:p>
        </p:txBody>
      </p:sp>
      <p:sp>
        <p:nvSpPr>
          <p:cNvPr id="67" name="object 67"/>
          <p:cNvSpPr/>
          <p:nvPr/>
        </p:nvSpPr>
        <p:spPr>
          <a:xfrm>
            <a:off x="7506234" y="3717063"/>
            <a:ext cx="763905" cy="302895"/>
          </a:xfrm>
          <a:custGeom>
            <a:avLst/>
            <a:gdLst/>
            <a:ahLst/>
            <a:cxnLst/>
            <a:rect l="l" t="t" r="r" b="b"/>
            <a:pathLst>
              <a:path w="763904" h="302895">
                <a:moveTo>
                  <a:pt x="0" y="302270"/>
                </a:moveTo>
                <a:lnTo>
                  <a:pt x="763398" y="302270"/>
                </a:lnTo>
                <a:lnTo>
                  <a:pt x="763398" y="0"/>
                </a:lnTo>
                <a:lnTo>
                  <a:pt x="0" y="0"/>
                </a:lnTo>
                <a:lnTo>
                  <a:pt x="0" y="302270"/>
                </a:lnTo>
                <a:close/>
              </a:path>
            </a:pathLst>
          </a:custGeom>
          <a:solidFill>
            <a:srgbClr val="808080">
              <a:alpha val="14898"/>
            </a:srgbClr>
          </a:solidFill>
        </p:spPr>
        <p:txBody>
          <a:bodyPr wrap="square" lIns="0" tIns="0" rIns="0" bIns="0" rtlCol="0"/>
          <a:lstStyle/>
          <a:p>
            <a:endParaRPr/>
          </a:p>
        </p:txBody>
      </p:sp>
      <p:sp>
        <p:nvSpPr>
          <p:cNvPr id="68" name="object 68"/>
          <p:cNvSpPr txBox="1"/>
          <p:nvPr/>
        </p:nvSpPr>
        <p:spPr>
          <a:xfrm>
            <a:off x="7503772" y="3729801"/>
            <a:ext cx="766445" cy="228268"/>
          </a:xfrm>
          <a:prstGeom prst="rect">
            <a:avLst/>
          </a:prstGeom>
          <a:ln w="25400">
            <a:solidFill>
              <a:srgbClr val="19194D"/>
            </a:solidFill>
          </a:ln>
        </p:spPr>
        <p:txBody>
          <a:bodyPr vert="horz" wrap="square" lIns="0" tIns="48260" rIns="0" bIns="0" rtlCol="0">
            <a:spAutoFit/>
          </a:bodyPr>
          <a:lstStyle/>
          <a:p>
            <a:pPr marL="211454" marR="144145" indent="-58419">
              <a:lnSpc>
                <a:spcPts val="700"/>
              </a:lnSpc>
              <a:spcBef>
                <a:spcPts val="380"/>
              </a:spcBef>
            </a:pPr>
            <a:r>
              <a:rPr sz="700" b="1" i="1" dirty="0">
                <a:latin typeface="Calibri"/>
                <a:cs typeface="Calibri"/>
              </a:rPr>
              <a:t>I</a:t>
            </a:r>
            <a:r>
              <a:rPr sz="700" b="1" i="1" spc="5" dirty="0">
                <a:latin typeface="Calibri"/>
                <a:cs typeface="Calibri"/>
              </a:rPr>
              <a:t>n</a:t>
            </a:r>
            <a:r>
              <a:rPr sz="700" b="1" i="1" spc="-5" dirty="0">
                <a:latin typeface="Calibri"/>
                <a:cs typeface="Calibri"/>
              </a:rPr>
              <a:t>v</a:t>
            </a:r>
            <a:r>
              <a:rPr sz="700" b="1" i="1" spc="5" dirty="0">
                <a:latin typeface="Calibri"/>
                <a:cs typeface="Calibri"/>
              </a:rPr>
              <a:t>e</a:t>
            </a:r>
            <a:r>
              <a:rPr sz="700" b="1" i="1" spc="-5" dirty="0">
                <a:latin typeface="Calibri"/>
                <a:cs typeface="Calibri"/>
              </a:rPr>
              <a:t>s</a:t>
            </a:r>
            <a:r>
              <a:rPr sz="700" b="1" i="1" spc="-10" dirty="0">
                <a:latin typeface="Calibri"/>
                <a:cs typeface="Calibri"/>
              </a:rPr>
              <a:t>t</a:t>
            </a:r>
            <a:r>
              <a:rPr sz="700" b="1" i="1" dirty="0">
                <a:latin typeface="Calibri"/>
                <a:cs typeface="Calibri"/>
              </a:rPr>
              <a:t>im</a:t>
            </a:r>
            <a:r>
              <a:rPr sz="700" b="1" i="1" spc="5" dirty="0">
                <a:latin typeface="Calibri"/>
                <a:cs typeface="Calibri"/>
              </a:rPr>
              <a:t>en</a:t>
            </a:r>
            <a:r>
              <a:rPr sz="700" b="1" i="1" spc="-10" dirty="0">
                <a:latin typeface="Calibri"/>
                <a:cs typeface="Calibri"/>
              </a:rPr>
              <a:t>t</a:t>
            </a:r>
            <a:r>
              <a:rPr sz="700" b="1" i="1" dirty="0">
                <a:latin typeface="Calibri"/>
                <a:cs typeface="Calibri"/>
              </a:rPr>
              <a:t>i  necessari</a:t>
            </a:r>
            <a:endParaRPr sz="700">
              <a:latin typeface="Calibri"/>
              <a:cs typeface="Calibri"/>
            </a:endParaRPr>
          </a:p>
        </p:txBody>
      </p:sp>
      <p:sp>
        <p:nvSpPr>
          <p:cNvPr id="69" name="object 69"/>
          <p:cNvSpPr/>
          <p:nvPr/>
        </p:nvSpPr>
        <p:spPr>
          <a:xfrm>
            <a:off x="8138160" y="3364992"/>
            <a:ext cx="981455" cy="182879"/>
          </a:xfrm>
          <a:prstGeom prst="rect">
            <a:avLst/>
          </a:prstGeom>
          <a:blipFill>
            <a:blip r:embed="rId22" cstate="print"/>
            <a:stretch>
              <a:fillRect/>
            </a:stretch>
          </a:blipFill>
        </p:spPr>
        <p:txBody>
          <a:bodyPr wrap="square" lIns="0" tIns="0" rIns="0" bIns="0" rtlCol="0"/>
          <a:lstStyle/>
          <a:p>
            <a:endParaRPr/>
          </a:p>
        </p:txBody>
      </p:sp>
      <p:sp>
        <p:nvSpPr>
          <p:cNvPr id="70" name="object 70"/>
          <p:cNvSpPr/>
          <p:nvPr/>
        </p:nvSpPr>
        <p:spPr>
          <a:xfrm>
            <a:off x="8269631" y="3361740"/>
            <a:ext cx="763905" cy="94615"/>
          </a:xfrm>
          <a:custGeom>
            <a:avLst/>
            <a:gdLst/>
            <a:ahLst/>
            <a:cxnLst/>
            <a:rect l="l" t="t" r="r" b="b"/>
            <a:pathLst>
              <a:path w="763904" h="94614">
                <a:moveTo>
                  <a:pt x="0" y="94524"/>
                </a:moveTo>
                <a:lnTo>
                  <a:pt x="763398" y="94524"/>
                </a:lnTo>
                <a:lnTo>
                  <a:pt x="763398" y="0"/>
                </a:lnTo>
                <a:lnTo>
                  <a:pt x="0" y="0"/>
                </a:lnTo>
                <a:lnTo>
                  <a:pt x="0" y="94524"/>
                </a:lnTo>
                <a:close/>
              </a:path>
            </a:pathLst>
          </a:custGeom>
          <a:solidFill>
            <a:srgbClr val="72BFC5">
              <a:alpha val="41178"/>
            </a:srgbClr>
          </a:solidFill>
        </p:spPr>
        <p:txBody>
          <a:bodyPr wrap="square" lIns="0" tIns="0" rIns="0" bIns="0" rtlCol="0"/>
          <a:lstStyle/>
          <a:p>
            <a:endParaRPr/>
          </a:p>
        </p:txBody>
      </p:sp>
      <p:sp>
        <p:nvSpPr>
          <p:cNvPr id="71" name="object 71"/>
          <p:cNvSpPr/>
          <p:nvPr/>
        </p:nvSpPr>
        <p:spPr>
          <a:xfrm>
            <a:off x="8269631" y="3361740"/>
            <a:ext cx="763905" cy="94615"/>
          </a:xfrm>
          <a:custGeom>
            <a:avLst/>
            <a:gdLst/>
            <a:ahLst/>
            <a:cxnLst/>
            <a:rect l="l" t="t" r="r" b="b"/>
            <a:pathLst>
              <a:path w="763904" h="94614">
                <a:moveTo>
                  <a:pt x="0" y="0"/>
                </a:moveTo>
                <a:lnTo>
                  <a:pt x="763398" y="0"/>
                </a:lnTo>
                <a:lnTo>
                  <a:pt x="763398" y="94525"/>
                </a:lnTo>
                <a:lnTo>
                  <a:pt x="0" y="94525"/>
                </a:lnTo>
                <a:lnTo>
                  <a:pt x="0" y="0"/>
                </a:lnTo>
                <a:close/>
              </a:path>
            </a:pathLst>
          </a:custGeom>
          <a:ln w="25400">
            <a:solidFill>
              <a:srgbClr val="19194D"/>
            </a:solidFill>
          </a:ln>
        </p:spPr>
        <p:txBody>
          <a:bodyPr wrap="square" lIns="0" tIns="0" rIns="0" bIns="0" rtlCol="0"/>
          <a:lstStyle/>
          <a:p>
            <a:endParaRPr/>
          </a:p>
        </p:txBody>
      </p:sp>
      <p:sp>
        <p:nvSpPr>
          <p:cNvPr id="72" name="object 72"/>
          <p:cNvSpPr/>
          <p:nvPr/>
        </p:nvSpPr>
        <p:spPr>
          <a:xfrm>
            <a:off x="8717281" y="2767584"/>
            <a:ext cx="1164335" cy="301751"/>
          </a:xfrm>
          <a:prstGeom prst="rect">
            <a:avLst/>
          </a:prstGeom>
          <a:blipFill>
            <a:blip r:embed="rId23" cstate="print"/>
            <a:stretch>
              <a:fillRect/>
            </a:stretch>
          </a:blipFill>
        </p:spPr>
        <p:txBody>
          <a:bodyPr wrap="square" lIns="0" tIns="0" rIns="0" bIns="0" rtlCol="0"/>
          <a:lstStyle/>
          <a:p>
            <a:endParaRPr/>
          </a:p>
        </p:txBody>
      </p:sp>
      <p:sp>
        <p:nvSpPr>
          <p:cNvPr id="73" name="object 73"/>
          <p:cNvSpPr/>
          <p:nvPr/>
        </p:nvSpPr>
        <p:spPr>
          <a:xfrm>
            <a:off x="9033029" y="2373000"/>
            <a:ext cx="763905" cy="605790"/>
          </a:xfrm>
          <a:custGeom>
            <a:avLst/>
            <a:gdLst/>
            <a:ahLst/>
            <a:cxnLst/>
            <a:rect l="l" t="t" r="r" b="b"/>
            <a:pathLst>
              <a:path w="763904" h="605789">
                <a:moveTo>
                  <a:pt x="0" y="605317"/>
                </a:moveTo>
                <a:lnTo>
                  <a:pt x="763398" y="605317"/>
                </a:lnTo>
                <a:lnTo>
                  <a:pt x="763398" y="0"/>
                </a:lnTo>
                <a:lnTo>
                  <a:pt x="0" y="0"/>
                </a:lnTo>
                <a:lnTo>
                  <a:pt x="0" y="605317"/>
                </a:lnTo>
                <a:close/>
              </a:path>
            </a:pathLst>
          </a:custGeom>
          <a:solidFill>
            <a:srgbClr val="C00000">
              <a:alpha val="14898"/>
            </a:srgbClr>
          </a:solidFill>
        </p:spPr>
        <p:txBody>
          <a:bodyPr wrap="square" lIns="0" tIns="0" rIns="0" bIns="0" rtlCol="0"/>
          <a:lstStyle/>
          <a:p>
            <a:endParaRPr/>
          </a:p>
        </p:txBody>
      </p:sp>
      <p:sp>
        <p:nvSpPr>
          <p:cNvPr id="74" name="object 74"/>
          <p:cNvSpPr/>
          <p:nvPr/>
        </p:nvSpPr>
        <p:spPr>
          <a:xfrm>
            <a:off x="9033029" y="2373001"/>
            <a:ext cx="763905" cy="605790"/>
          </a:xfrm>
          <a:custGeom>
            <a:avLst/>
            <a:gdLst/>
            <a:ahLst/>
            <a:cxnLst/>
            <a:rect l="l" t="t" r="r" b="b"/>
            <a:pathLst>
              <a:path w="763904" h="605789">
                <a:moveTo>
                  <a:pt x="0" y="0"/>
                </a:moveTo>
                <a:lnTo>
                  <a:pt x="763398" y="0"/>
                </a:lnTo>
                <a:lnTo>
                  <a:pt x="763398" y="605318"/>
                </a:lnTo>
                <a:lnTo>
                  <a:pt x="0" y="605318"/>
                </a:lnTo>
                <a:lnTo>
                  <a:pt x="0" y="0"/>
                </a:lnTo>
                <a:close/>
              </a:path>
            </a:pathLst>
          </a:custGeom>
          <a:ln w="25400">
            <a:solidFill>
              <a:srgbClr val="19194D"/>
            </a:solidFill>
          </a:ln>
        </p:spPr>
        <p:txBody>
          <a:bodyPr wrap="square" lIns="0" tIns="0" rIns="0" bIns="0" rtlCol="0"/>
          <a:lstStyle/>
          <a:p>
            <a:endParaRPr/>
          </a:p>
        </p:txBody>
      </p:sp>
      <p:sp>
        <p:nvSpPr>
          <p:cNvPr id="75" name="object 75"/>
          <p:cNvSpPr txBox="1"/>
          <p:nvPr/>
        </p:nvSpPr>
        <p:spPr>
          <a:xfrm>
            <a:off x="9045729" y="2391155"/>
            <a:ext cx="738505" cy="528320"/>
          </a:xfrm>
          <a:prstGeom prst="rect">
            <a:avLst/>
          </a:prstGeom>
        </p:spPr>
        <p:txBody>
          <a:bodyPr vert="horz" wrap="square" lIns="0" tIns="38735" rIns="0" bIns="0" rtlCol="0">
            <a:spAutoFit/>
          </a:bodyPr>
          <a:lstStyle/>
          <a:p>
            <a:pPr marL="104139" marR="97155" indent="19685" algn="just">
              <a:lnSpc>
                <a:spcPct val="78700"/>
              </a:lnSpc>
              <a:spcBef>
                <a:spcPts val="305"/>
              </a:spcBef>
            </a:pPr>
            <a:r>
              <a:rPr sz="800" b="1" i="1" spc="-5" dirty="0">
                <a:latin typeface="Calibri"/>
                <a:cs typeface="Calibri"/>
              </a:rPr>
              <a:t>Fabbisogno  addizionale  finanziato</a:t>
            </a:r>
            <a:r>
              <a:rPr sz="800" b="1" i="1" spc="-60" dirty="0">
                <a:latin typeface="Calibri"/>
                <a:cs typeface="Calibri"/>
              </a:rPr>
              <a:t> </a:t>
            </a:r>
            <a:r>
              <a:rPr sz="800" b="1" i="1" dirty="0">
                <a:latin typeface="Calibri"/>
                <a:cs typeface="Calibri"/>
              </a:rPr>
              <a:t>in</a:t>
            </a:r>
            <a:endParaRPr sz="800">
              <a:latin typeface="Calibri"/>
              <a:cs typeface="Calibri"/>
            </a:endParaRPr>
          </a:p>
          <a:p>
            <a:pPr marL="158115" marR="151130" indent="88900">
              <a:lnSpc>
                <a:spcPct val="72500"/>
              </a:lnSpc>
              <a:spcBef>
                <a:spcPts val="95"/>
              </a:spcBef>
            </a:pPr>
            <a:r>
              <a:rPr sz="800" b="1" i="1" spc="-5" dirty="0">
                <a:latin typeface="Calibri"/>
                <a:cs typeface="Calibri"/>
              </a:rPr>
              <a:t>modo  </a:t>
            </a:r>
            <a:r>
              <a:rPr sz="800" b="1" i="1" dirty="0">
                <a:latin typeface="Calibri"/>
                <a:cs typeface="Calibri"/>
              </a:rPr>
              <a:t>i</a:t>
            </a:r>
            <a:r>
              <a:rPr sz="800" b="1" i="1" spc="-10" dirty="0">
                <a:latin typeface="Calibri"/>
                <a:cs typeface="Calibri"/>
              </a:rPr>
              <a:t>m</a:t>
            </a:r>
            <a:r>
              <a:rPr sz="800" b="1" i="1" dirty="0">
                <a:latin typeface="Calibri"/>
                <a:cs typeface="Calibri"/>
              </a:rPr>
              <a:t>p</a:t>
            </a:r>
            <a:r>
              <a:rPr sz="800" b="1" i="1" spc="5" dirty="0">
                <a:latin typeface="Calibri"/>
                <a:cs typeface="Calibri"/>
              </a:rPr>
              <a:t>r</a:t>
            </a:r>
            <a:r>
              <a:rPr sz="800" b="1" i="1" dirty="0">
                <a:latin typeface="Calibri"/>
                <a:cs typeface="Calibri"/>
              </a:rPr>
              <a:t>op</a:t>
            </a:r>
            <a:r>
              <a:rPr sz="800" b="1" i="1" spc="5" dirty="0">
                <a:latin typeface="Calibri"/>
                <a:cs typeface="Calibri"/>
              </a:rPr>
              <a:t>r</a:t>
            </a:r>
            <a:r>
              <a:rPr sz="800" b="1" i="1" dirty="0">
                <a:latin typeface="Calibri"/>
                <a:cs typeface="Calibri"/>
              </a:rPr>
              <a:t>io</a:t>
            </a:r>
            <a:endParaRPr sz="800">
              <a:latin typeface="Calibri"/>
              <a:cs typeface="Calibri"/>
            </a:endParaRPr>
          </a:p>
        </p:txBody>
      </p:sp>
      <p:sp>
        <p:nvSpPr>
          <p:cNvPr id="76" name="object 76"/>
          <p:cNvSpPr/>
          <p:nvPr/>
        </p:nvSpPr>
        <p:spPr>
          <a:xfrm>
            <a:off x="3846577" y="5452871"/>
            <a:ext cx="6729983" cy="536448"/>
          </a:xfrm>
          <a:prstGeom prst="rect">
            <a:avLst/>
          </a:prstGeom>
          <a:blipFill>
            <a:blip r:embed="rId24" cstate="print"/>
            <a:stretch>
              <a:fillRect/>
            </a:stretch>
          </a:blipFill>
        </p:spPr>
        <p:txBody>
          <a:bodyPr wrap="square" lIns="0" tIns="0" rIns="0" bIns="0" rtlCol="0"/>
          <a:lstStyle/>
          <a:p>
            <a:endParaRPr/>
          </a:p>
        </p:txBody>
      </p:sp>
      <p:sp>
        <p:nvSpPr>
          <p:cNvPr id="77" name="object 77"/>
          <p:cNvSpPr/>
          <p:nvPr/>
        </p:nvSpPr>
        <p:spPr>
          <a:xfrm>
            <a:off x="4531745" y="4278384"/>
            <a:ext cx="5958205" cy="1619250"/>
          </a:xfrm>
          <a:custGeom>
            <a:avLst/>
            <a:gdLst/>
            <a:ahLst/>
            <a:cxnLst/>
            <a:rect l="l" t="t" r="r" b="b"/>
            <a:pathLst>
              <a:path w="5958205" h="1619250">
                <a:moveTo>
                  <a:pt x="0" y="1619074"/>
                </a:moveTo>
                <a:lnTo>
                  <a:pt x="5957958" y="1619074"/>
                </a:lnTo>
                <a:lnTo>
                  <a:pt x="5957958" y="0"/>
                </a:lnTo>
                <a:lnTo>
                  <a:pt x="0" y="0"/>
                </a:lnTo>
                <a:lnTo>
                  <a:pt x="0" y="1619074"/>
                </a:lnTo>
                <a:close/>
              </a:path>
            </a:pathLst>
          </a:custGeom>
          <a:solidFill>
            <a:srgbClr val="CCCCCC"/>
          </a:solidFill>
        </p:spPr>
        <p:txBody>
          <a:bodyPr wrap="square" lIns="0" tIns="0" rIns="0" bIns="0" rtlCol="0"/>
          <a:lstStyle/>
          <a:p>
            <a:endParaRPr/>
          </a:p>
        </p:txBody>
      </p:sp>
      <p:sp>
        <p:nvSpPr>
          <p:cNvPr id="78" name="object 78"/>
          <p:cNvSpPr/>
          <p:nvPr/>
        </p:nvSpPr>
        <p:spPr>
          <a:xfrm>
            <a:off x="4531745" y="4278384"/>
            <a:ext cx="5958205" cy="1619250"/>
          </a:xfrm>
          <a:custGeom>
            <a:avLst/>
            <a:gdLst/>
            <a:ahLst/>
            <a:cxnLst/>
            <a:rect l="l" t="t" r="r" b="b"/>
            <a:pathLst>
              <a:path w="5958205" h="1619250">
                <a:moveTo>
                  <a:pt x="0" y="0"/>
                </a:moveTo>
                <a:lnTo>
                  <a:pt x="5957959" y="0"/>
                </a:lnTo>
                <a:lnTo>
                  <a:pt x="5957959" y="1619075"/>
                </a:lnTo>
                <a:lnTo>
                  <a:pt x="0" y="1619075"/>
                </a:lnTo>
                <a:lnTo>
                  <a:pt x="0" y="0"/>
                </a:lnTo>
                <a:close/>
              </a:path>
            </a:pathLst>
          </a:custGeom>
          <a:ln w="25400">
            <a:solidFill>
              <a:srgbClr val="000000"/>
            </a:solidFill>
          </a:ln>
        </p:spPr>
        <p:txBody>
          <a:bodyPr wrap="square" lIns="0" tIns="0" rIns="0" bIns="0" rtlCol="0"/>
          <a:lstStyle/>
          <a:p>
            <a:endParaRPr/>
          </a:p>
        </p:txBody>
      </p:sp>
      <p:sp>
        <p:nvSpPr>
          <p:cNvPr id="79" name="object 79"/>
          <p:cNvSpPr txBox="1"/>
          <p:nvPr/>
        </p:nvSpPr>
        <p:spPr>
          <a:xfrm>
            <a:off x="4623184" y="4369817"/>
            <a:ext cx="5787390" cy="1415415"/>
          </a:xfrm>
          <a:prstGeom prst="rect">
            <a:avLst/>
          </a:prstGeom>
        </p:spPr>
        <p:txBody>
          <a:bodyPr vert="horz" wrap="square" lIns="0" tIns="13970" rIns="0" bIns="0" rtlCol="0">
            <a:spAutoFit/>
          </a:bodyPr>
          <a:lstStyle/>
          <a:p>
            <a:pPr marL="360045" marR="5080" indent="-360680" algn="just">
              <a:lnSpc>
                <a:spcPct val="99200"/>
              </a:lnSpc>
              <a:spcBef>
                <a:spcPts val="110"/>
              </a:spcBef>
              <a:buFont typeface="Calibri"/>
              <a:buChar char="•"/>
              <a:tabLst>
                <a:tab pos="360680" algn="l"/>
              </a:tabLst>
            </a:pPr>
            <a:r>
              <a:rPr sz="1300" b="1" i="1" dirty="0">
                <a:latin typeface="Calibri"/>
                <a:cs typeface="Calibri"/>
              </a:rPr>
              <a:t>Il </a:t>
            </a:r>
            <a:r>
              <a:rPr sz="1300" b="1" i="1" spc="-5" dirty="0">
                <a:latin typeface="Calibri"/>
                <a:cs typeface="Calibri"/>
              </a:rPr>
              <a:t>caso accettabile mostra </a:t>
            </a:r>
            <a:r>
              <a:rPr sz="1300" b="1" i="1" dirty="0">
                <a:latin typeface="Calibri"/>
                <a:cs typeface="Calibri"/>
              </a:rPr>
              <a:t>un’impresa </a:t>
            </a:r>
            <a:r>
              <a:rPr sz="1300" b="1" i="1" spc="-5" dirty="0">
                <a:latin typeface="Calibri"/>
                <a:cs typeface="Calibri"/>
              </a:rPr>
              <a:t>con </a:t>
            </a:r>
            <a:r>
              <a:rPr sz="1300" b="1" i="1" dirty="0">
                <a:latin typeface="Calibri"/>
                <a:cs typeface="Calibri"/>
              </a:rPr>
              <a:t>un flusso di </a:t>
            </a:r>
            <a:r>
              <a:rPr sz="1300" b="1" i="1" spc="-5" dirty="0">
                <a:latin typeface="Calibri"/>
                <a:cs typeface="Calibri"/>
              </a:rPr>
              <a:t>gestione </a:t>
            </a:r>
            <a:r>
              <a:rPr sz="1300" b="1" i="1" dirty="0">
                <a:latin typeface="Calibri"/>
                <a:cs typeface="Calibri"/>
              </a:rPr>
              <a:t>minore delle  </a:t>
            </a:r>
            <a:r>
              <a:rPr sz="1300" b="1" i="1" spc="-5" dirty="0">
                <a:latin typeface="Calibri"/>
                <a:cs typeface="Calibri"/>
              </a:rPr>
              <a:t>uscite </a:t>
            </a:r>
            <a:r>
              <a:rPr sz="1300" b="1" i="1" dirty="0">
                <a:latin typeface="Calibri"/>
                <a:cs typeface="Calibri"/>
              </a:rPr>
              <a:t>per </a:t>
            </a:r>
            <a:r>
              <a:rPr sz="1300" b="1" i="1" spc="-5" dirty="0">
                <a:latin typeface="Calibri"/>
                <a:cs typeface="Calibri"/>
              </a:rPr>
              <a:t>investimenti </a:t>
            </a:r>
            <a:r>
              <a:rPr sz="1300" b="1" i="1" dirty="0">
                <a:latin typeface="Calibri"/>
                <a:cs typeface="Calibri"/>
              </a:rPr>
              <a:t>e </a:t>
            </a:r>
            <a:r>
              <a:rPr sz="1300" b="1" i="1" spc="-5" dirty="0">
                <a:latin typeface="Calibri"/>
                <a:cs typeface="Calibri"/>
              </a:rPr>
              <a:t>imposte </a:t>
            </a:r>
            <a:r>
              <a:rPr sz="1300" b="1" i="1" dirty="0">
                <a:latin typeface="Calibri"/>
                <a:cs typeface="Calibri"/>
              </a:rPr>
              <a:t>ma è un </a:t>
            </a:r>
            <a:r>
              <a:rPr sz="1300" b="1" i="1" spc="-5" dirty="0">
                <a:latin typeface="Calibri"/>
                <a:cs typeface="Calibri"/>
              </a:rPr>
              <a:t>caso accettabile </a:t>
            </a:r>
            <a:r>
              <a:rPr sz="1300" b="1" i="1" dirty="0">
                <a:latin typeface="Calibri"/>
                <a:cs typeface="Calibri"/>
              </a:rPr>
              <a:t>se si </a:t>
            </a:r>
            <a:r>
              <a:rPr sz="1300" b="1" i="1" spc="-5" dirty="0">
                <a:latin typeface="Calibri"/>
                <a:cs typeface="Calibri"/>
              </a:rPr>
              <a:t>ipotizza </a:t>
            </a:r>
            <a:r>
              <a:rPr sz="1300" b="1" i="1" dirty="0">
                <a:latin typeface="Calibri"/>
                <a:cs typeface="Calibri"/>
              </a:rPr>
              <a:t>che gli  </a:t>
            </a:r>
            <a:r>
              <a:rPr sz="1300" b="1" i="1" spc="-5" dirty="0">
                <a:latin typeface="Calibri"/>
                <a:cs typeface="Calibri"/>
              </a:rPr>
              <a:t>investimenti </a:t>
            </a:r>
            <a:r>
              <a:rPr sz="1300" b="1" i="1" dirty="0">
                <a:latin typeface="Calibri"/>
                <a:cs typeface="Calibri"/>
              </a:rPr>
              <a:t>siano funzionali alla </a:t>
            </a:r>
            <a:r>
              <a:rPr sz="1300" b="1" i="1" spc="-5" dirty="0">
                <a:latin typeface="Calibri"/>
                <a:cs typeface="Calibri"/>
              </a:rPr>
              <a:t>crescita </a:t>
            </a:r>
            <a:r>
              <a:rPr sz="1300" b="1" i="1" dirty="0">
                <a:latin typeface="Calibri"/>
                <a:cs typeface="Calibri"/>
              </a:rPr>
              <a:t>negli anni</a:t>
            </a:r>
            <a:r>
              <a:rPr sz="1300" b="1" i="1" spc="55" dirty="0">
                <a:latin typeface="Calibri"/>
                <a:cs typeface="Calibri"/>
              </a:rPr>
              <a:t> </a:t>
            </a:r>
            <a:r>
              <a:rPr sz="1300" b="1" i="1" spc="-5" dirty="0">
                <a:latin typeface="Calibri"/>
                <a:cs typeface="Calibri"/>
              </a:rPr>
              <a:t>successivi.</a:t>
            </a:r>
            <a:endParaRPr sz="1300">
              <a:latin typeface="Calibri"/>
              <a:cs typeface="Calibri"/>
            </a:endParaRPr>
          </a:p>
          <a:p>
            <a:pPr marL="360045" marR="5080" indent="-360680" algn="just">
              <a:spcBef>
                <a:spcPts val="50"/>
              </a:spcBef>
              <a:buFont typeface="Calibri"/>
              <a:buChar char="•"/>
              <a:tabLst>
                <a:tab pos="360680" algn="l"/>
              </a:tabLst>
            </a:pPr>
            <a:r>
              <a:rPr sz="1300" b="1" i="1" dirty="0">
                <a:latin typeface="Calibri"/>
                <a:cs typeface="Calibri"/>
              </a:rPr>
              <a:t>Lo squilibrio </a:t>
            </a:r>
            <a:r>
              <a:rPr sz="1300" b="1" i="1" spc="-5" dirty="0">
                <a:latin typeface="Calibri"/>
                <a:cs typeface="Calibri"/>
              </a:rPr>
              <a:t>strutturale mostra invece </a:t>
            </a:r>
            <a:r>
              <a:rPr sz="1300" b="1" i="1" dirty="0">
                <a:latin typeface="Calibri"/>
                <a:cs typeface="Calibri"/>
              </a:rPr>
              <a:t>un flusso di </a:t>
            </a:r>
            <a:r>
              <a:rPr sz="1300" b="1" i="1" spc="-5" dirty="0">
                <a:latin typeface="Calibri"/>
                <a:cs typeface="Calibri"/>
              </a:rPr>
              <a:t>gestione molto ridotto  </a:t>
            </a:r>
            <a:r>
              <a:rPr sz="1300" b="1" i="1" dirty="0">
                <a:latin typeface="Calibri"/>
                <a:cs typeface="Calibri"/>
              </a:rPr>
              <a:t>perché i margini sono </a:t>
            </a:r>
            <a:r>
              <a:rPr sz="1300" b="1" i="1" spc="-5" dirty="0">
                <a:latin typeface="Calibri"/>
                <a:cs typeface="Calibri"/>
              </a:rPr>
              <a:t>bassi </a:t>
            </a:r>
            <a:r>
              <a:rPr sz="1300" b="1" i="1" dirty="0">
                <a:latin typeface="Calibri"/>
                <a:cs typeface="Calibri"/>
              </a:rPr>
              <a:t>e </a:t>
            </a:r>
            <a:r>
              <a:rPr sz="1300" b="1" i="1" spc="-5" dirty="0">
                <a:latin typeface="Calibri"/>
                <a:cs typeface="Calibri"/>
              </a:rPr>
              <a:t>l’investimento </a:t>
            </a:r>
            <a:r>
              <a:rPr sz="1300" b="1" i="1" dirty="0">
                <a:latin typeface="Calibri"/>
                <a:cs typeface="Calibri"/>
              </a:rPr>
              <a:t>in CCC è </a:t>
            </a:r>
            <a:r>
              <a:rPr sz="1300" b="1" i="1" spc="-5" dirty="0">
                <a:latin typeface="Calibri"/>
                <a:cs typeface="Calibri"/>
              </a:rPr>
              <a:t>elevato. </a:t>
            </a:r>
            <a:r>
              <a:rPr sz="1300" b="1" i="1" dirty="0">
                <a:latin typeface="Calibri"/>
                <a:cs typeface="Calibri"/>
              </a:rPr>
              <a:t>Lo squilibrio che  si </a:t>
            </a:r>
            <a:r>
              <a:rPr sz="1300" b="1" i="1" spc="-5" dirty="0">
                <a:latin typeface="Calibri"/>
                <a:cs typeface="Calibri"/>
              </a:rPr>
              <a:t>genera </a:t>
            </a:r>
            <a:r>
              <a:rPr sz="1300" b="1" i="1" dirty="0">
                <a:latin typeface="Calibri"/>
                <a:cs typeface="Calibri"/>
              </a:rPr>
              <a:t>viene </a:t>
            </a:r>
            <a:r>
              <a:rPr sz="1300" b="1" i="1" spc="-5" dirty="0">
                <a:latin typeface="Calibri"/>
                <a:cs typeface="Calibri"/>
              </a:rPr>
              <a:t>«finanziato» </a:t>
            </a:r>
            <a:r>
              <a:rPr sz="1300" b="1" i="1" dirty="0">
                <a:latin typeface="Calibri"/>
                <a:cs typeface="Calibri"/>
              </a:rPr>
              <a:t>rinunciando a </a:t>
            </a:r>
            <a:r>
              <a:rPr sz="1300" b="1" i="1" spc="-5" dirty="0">
                <a:latin typeface="Calibri"/>
                <a:cs typeface="Calibri"/>
              </a:rPr>
              <a:t>investimenti necessari </a:t>
            </a:r>
            <a:r>
              <a:rPr sz="1300" b="1" i="1" dirty="0">
                <a:latin typeface="Calibri"/>
                <a:cs typeface="Calibri"/>
              </a:rPr>
              <a:t>per il futuro  e non pagando in </a:t>
            </a:r>
            <a:r>
              <a:rPr sz="1300" b="1" i="1" spc="-10" dirty="0">
                <a:latin typeface="Calibri"/>
                <a:cs typeface="Calibri"/>
              </a:rPr>
              <a:t>correntezza </a:t>
            </a:r>
            <a:r>
              <a:rPr sz="1300" b="1" i="1" spc="-5" dirty="0">
                <a:latin typeface="Calibri"/>
                <a:cs typeface="Calibri"/>
              </a:rPr>
              <a:t>imposte, ritenute </a:t>
            </a:r>
            <a:r>
              <a:rPr sz="1300" b="1" i="1" dirty="0">
                <a:latin typeface="Calibri"/>
                <a:cs typeface="Calibri"/>
              </a:rPr>
              <a:t>e</a:t>
            </a:r>
            <a:r>
              <a:rPr sz="1300" b="1" i="1" spc="55" dirty="0">
                <a:latin typeface="Calibri"/>
                <a:cs typeface="Calibri"/>
              </a:rPr>
              <a:t> </a:t>
            </a:r>
            <a:r>
              <a:rPr sz="1300" b="1" i="1" spc="-5" dirty="0">
                <a:latin typeface="Calibri"/>
                <a:cs typeface="Calibri"/>
              </a:rPr>
              <a:t>contributi.</a:t>
            </a:r>
            <a:endParaRPr sz="1300">
              <a:latin typeface="Calibri"/>
              <a:cs typeface="Calibri"/>
            </a:endParaRPr>
          </a:p>
        </p:txBody>
      </p:sp>
      <p:sp>
        <p:nvSpPr>
          <p:cNvPr id="80" name="object 80"/>
          <p:cNvSpPr txBox="1">
            <a:spLocks noGrp="1"/>
          </p:cNvSpPr>
          <p:nvPr>
            <p:ph type="title" idx="4294967295"/>
          </p:nvPr>
        </p:nvSpPr>
        <p:spPr>
          <a:xfrm>
            <a:off x="1524000" y="0"/>
            <a:ext cx="3657600" cy="751488"/>
          </a:xfrm>
          <a:prstGeom prst="rect">
            <a:avLst/>
          </a:prstGeom>
        </p:spPr>
        <p:txBody>
          <a:bodyPr vert="horz" wrap="square" lIns="0" tIns="12700" rIns="0" bIns="0" rtlCol="0" anchor="ctr">
            <a:spAutoFit/>
          </a:bodyPr>
          <a:lstStyle/>
          <a:p>
            <a:pPr marL="12700" algn="ctr">
              <a:lnSpc>
                <a:spcPct val="100000"/>
              </a:lnSpc>
              <a:spcBef>
                <a:spcPts val="100"/>
              </a:spcBef>
            </a:pPr>
            <a:r>
              <a:rPr sz="2400" spc="-5" dirty="0">
                <a:solidFill>
                  <a:srgbClr val="FFFF00"/>
                </a:solidFill>
              </a:rPr>
              <a:t>La </a:t>
            </a:r>
            <a:r>
              <a:rPr sz="2400" spc="-10" dirty="0">
                <a:solidFill>
                  <a:srgbClr val="FFFF00"/>
                </a:solidFill>
              </a:rPr>
              <a:t>valutazione </a:t>
            </a:r>
            <a:r>
              <a:rPr sz="2400" spc="-5" dirty="0">
                <a:solidFill>
                  <a:srgbClr val="FFFF00"/>
                </a:solidFill>
              </a:rPr>
              <a:t>della </a:t>
            </a:r>
            <a:r>
              <a:rPr sz="2400" spc="-20" dirty="0">
                <a:solidFill>
                  <a:srgbClr val="FFFF00"/>
                </a:solidFill>
              </a:rPr>
              <a:t>gravità </a:t>
            </a:r>
            <a:r>
              <a:rPr sz="2400" spc="-5" dirty="0">
                <a:solidFill>
                  <a:srgbClr val="FFFF00"/>
                </a:solidFill>
              </a:rPr>
              <a:t>della</a:t>
            </a:r>
            <a:r>
              <a:rPr sz="2400" dirty="0">
                <a:solidFill>
                  <a:srgbClr val="FFFF00"/>
                </a:solidFill>
              </a:rPr>
              <a:t> </a:t>
            </a:r>
            <a:r>
              <a:rPr sz="2400" spc="-5" dirty="0">
                <a:solidFill>
                  <a:srgbClr val="FFFF00"/>
                </a:solidFill>
              </a:rPr>
              <a:t>crisi</a:t>
            </a:r>
            <a:endParaRPr sz="2400" dirty="0">
              <a:solidFill>
                <a:srgbClr val="FFFF00"/>
              </a:solidFill>
            </a:endParaRPr>
          </a:p>
        </p:txBody>
      </p:sp>
    </p:spTree>
    <p:extLst>
      <p:ext uri="{BB962C8B-B14F-4D97-AF65-F5344CB8AC3E}">
        <p14:creationId xmlns:p14="http://schemas.microsoft.com/office/powerpoint/2010/main" val="25962550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49920" y="961644"/>
            <a:ext cx="6659245" cy="995044"/>
          </a:xfrm>
          <a:prstGeom prst="rect">
            <a:avLst/>
          </a:prstGeom>
        </p:spPr>
        <p:txBody>
          <a:bodyPr vert="horz" wrap="square" lIns="0" tIns="12700" rIns="0" bIns="0" rtlCol="0">
            <a:spAutoFit/>
          </a:bodyPr>
          <a:lstStyle/>
          <a:p>
            <a:pPr algn="ctr">
              <a:lnSpc>
                <a:spcPts val="3815"/>
              </a:lnSpc>
              <a:spcBef>
                <a:spcPts val="100"/>
              </a:spcBef>
            </a:pPr>
            <a:r>
              <a:rPr sz="3200" b="1" spc="-5" dirty="0">
                <a:latin typeface="Calibri"/>
                <a:cs typeface="Calibri"/>
              </a:rPr>
              <a:t>LA VISIONE DELLA CRISI PER LA</a:t>
            </a:r>
            <a:r>
              <a:rPr sz="3200" b="1" spc="-20" dirty="0">
                <a:latin typeface="Calibri"/>
                <a:cs typeface="Calibri"/>
              </a:rPr>
              <a:t> </a:t>
            </a:r>
            <a:r>
              <a:rPr sz="3200" b="1" dirty="0">
                <a:latin typeface="Calibri"/>
                <a:cs typeface="Calibri"/>
              </a:rPr>
              <a:t>BANCA:</a:t>
            </a:r>
            <a:endParaRPr sz="3200">
              <a:latin typeface="Calibri"/>
              <a:cs typeface="Calibri"/>
            </a:endParaRPr>
          </a:p>
          <a:p>
            <a:pPr algn="ctr">
              <a:lnSpc>
                <a:spcPts val="3815"/>
              </a:lnSpc>
            </a:pPr>
            <a:r>
              <a:rPr sz="3200" b="1" spc="-5" dirty="0">
                <a:latin typeface="Calibri"/>
                <a:cs typeface="Calibri"/>
              </a:rPr>
              <a:t>gli indici nei modelli di</a:t>
            </a:r>
            <a:r>
              <a:rPr sz="3200" b="1" spc="10" dirty="0">
                <a:latin typeface="Calibri"/>
                <a:cs typeface="Calibri"/>
              </a:rPr>
              <a:t> </a:t>
            </a:r>
            <a:r>
              <a:rPr sz="3200" b="1" spc="-5" dirty="0">
                <a:latin typeface="Calibri"/>
                <a:cs typeface="Calibri"/>
              </a:rPr>
              <a:t>rating</a:t>
            </a:r>
            <a:endParaRPr sz="3200">
              <a:latin typeface="Calibri"/>
              <a:cs typeface="Calibri"/>
            </a:endParaRPr>
          </a:p>
        </p:txBody>
      </p:sp>
      <p:sp>
        <p:nvSpPr>
          <p:cNvPr id="3" name="object 3"/>
          <p:cNvSpPr/>
          <p:nvPr/>
        </p:nvSpPr>
        <p:spPr>
          <a:xfrm>
            <a:off x="4549002" y="2265995"/>
            <a:ext cx="5633720" cy="3596640"/>
          </a:xfrm>
          <a:custGeom>
            <a:avLst/>
            <a:gdLst/>
            <a:ahLst/>
            <a:cxnLst/>
            <a:rect l="l" t="t" r="r" b="b"/>
            <a:pathLst>
              <a:path w="5633720" h="3596640">
                <a:moveTo>
                  <a:pt x="0" y="3596642"/>
                </a:moveTo>
                <a:lnTo>
                  <a:pt x="5633580" y="3596642"/>
                </a:lnTo>
                <a:lnTo>
                  <a:pt x="5633580" y="0"/>
                </a:lnTo>
                <a:lnTo>
                  <a:pt x="0" y="0"/>
                </a:lnTo>
                <a:lnTo>
                  <a:pt x="0" y="3596642"/>
                </a:lnTo>
                <a:close/>
              </a:path>
            </a:pathLst>
          </a:custGeom>
          <a:solidFill>
            <a:srgbClr val="FFFFFF"/>
          </a:solidFill>
        </p:spPr>
        <p:txBody>
          <a:bodyPr wrap="square" lIns="0" tIns="0" rIns="0" bIns="0" rtlCol="0"/>
          <a:lstStyle/>
          <a:p>
            <a:endParaRPr/>
          </a:p>
        </p:txBody>
      </p:sp>
      <p:sp>
        <p:nvSpPr>
          <p:cNvPr id="4" name="object 4"/>
          <p:cNvSpPr/>
          <p:nvPr/>
        </p:nvSpPr>
        <p:spPr>
          <a:xfrm>
            <a:off x="4549002" y="2265995"/>
            <a:ext cx="5633720" cy="3596640"/>
          </a:xfrm>
          <a:custGeom>
            <a:avLst/>
            <a:gdLst/>
            <a:ahLst/>
            <a:cxnLst/>
            <a:rect l="l" t="t" r="r" b="b"/>
            <a:pathLst>
              <a:path w="5633720" h="3596640">
                <a:moveTo>
                  <a:pt x="0" y="0"/>
                </a:moveTo>
                <a:lnTo>
                  <a:pt x="5633580" y="0"/>
                </a:lnTo>
                <a:lnTo>
                  <a:pt x="5633580" y="3596642"/>
                </a:lnTo>
                <a:lnTo>
                  <a:pt x="0" y="3596642"/>
                </a:lnTo>
                <a:lnTo>
                  <a:pt x="0" y="0"/>
                </a:lnTo>
                <a:close/>
              </a:path>
            </a:pathLst>
          </a:custGeom>
          <a:ln w="25400">
            <a:solidFill>
              <a:srgbClr val="BBE0E3"/>
            </a:solidFill>
          </a:ln>
        </p:spPr>
        <p:txBody>
          <a:bodyPr wrap="square" lIns="0" tIns="0" rIns="0" bIns="0" rtlCol="0"/>
          <a:lstStyle/>
          <a:p>
            <a:endParaRPr/>
          </a:p>
        </p:txBody>
      </p:sp>
      <p:sp>
        <p:nvSpPr>
          <p:cNvPr id="5" name="object 5"/>
          <p:cNvSpPr txBox="1"/>
          <p:nvPr/>
        </p:nvSpPr>
        <p:spPr>
          <a:xfrm>
            <a:off x="4627743" y="2246885"/>
            <a:ext cx="5396865" cy="461645"/>
          </a:xfrm>
          <a:prstGeom prst="rect">
            <a:avLst/>
          </a:prstGeom>
        </p:spPr>
        <p:txBody>
          <a:bodyPr vert="horz" wrap="square" lIns="0" tIns="64135" rIns="0" bIns="0" rtlCol="0">
            <a:spAutoFit/>
          </a:bodyPr>
          <a:lstStyle/>
          <a:p>
            <a:pPr marL="190500" marR="5080" indent="-177800">
              <a:lnSpc>
                <a:spcPct val="78700"/>
              </a:lnSpc>
              <a:spcBef>
                <a:spcPts val="505"/>
              </a:spcBef>
              <a:buChar char="•"/>
              <a:tabLst>
                <a:tab pos="190500" algn="l"/>
              </a:tabLst>
            </a:pPr>
            <a:r>
              <a:rPr sz="1600" spc="-5" dirty="0">
                <a:latin typeface="Calibri"/>
                <a:cs typeface="Calibri"/>
              </a:rPr>
              <a:t>la redditività </a:t>
            </a:r>
            <a:r>
              <a:rPr sz="1600" dirty="0">
                <a:latin typeface="Calibri"/>
                <a:cs typeface="Calibri"/>
              </a:rPr>
              <a:t>è </a:t>
            </a:r>
            <a:r>
              <a:rPr sz="1600" spc="-5" dirty="0">
                <a:latin typeface="Calibri"/>
                <a:cs typeface="Calibri"/>
              </a:rPr>
              <a:t>coerente </a:t>
            </a:r>
            <a:r>
              <a:rPr sz="1600" dirty="0">
                <a:latin typeface="Calibri"/>
                <a:cs typeface="Calibri"/>
              </a:rPr>
              <a:t>con </a:t>
            </a:r>
            <a:r>
              <a:rPr sz="1600" spc="-5" dirty="0">
                <a:latin typeface="Calibri"/>
                <a:cs typeface="Calibri"/>
              </a:rPr>
              <a:t>il fatturato </a:t>
            </a:r>
            <a:r>
              <a:rPr sz="1600" dirty="0">
                <a:latin typeface="Calibri"/>
                <a:cs typeface="Calibri"/>
              </a:rPr>
              <a:t>ed </a:t>
            </a:r>
            <a:r>
              <a:rPr sz="1600" spc="-5" dirty="0">
                <a:latin typeface="Calibri"/>
                <a:cs typeface="Calibri"/>
              </a:rPr>
              <a:t>il capitale investito?  </a:t>
            </a:r>
            <a:r>
              <a:rPr sz="1600" dirty="0">
                <a:latin typeface="Calibri"/>
                <a:cs typeface="Calibri"/>
              </a:rPr>
              <a:t>è </a:t>
            </a:r>
            <a:r>
              <a:rPr sz="1600" spc="-5" dirty="0">
                <a:latin typeface="Calibri"/>
                <a:cs typeface="Calibri"/>
              </a:rPr>
              <a:t>stabile nel</a:t>
            </a:r>
            <a:r>
              <a:rPr sz="1600" spc="5" dirty="0">
                <a:latin typeface="Calibri"/>
                <a:cs typeface="Calibri"/>
              </a:rPr>
              <a:t> </a:t>
            </a:r>
            <a:r>
              <a:rPr sz="1600" spc="-5" dirty="0">
                <a:latin typeface="Calibri"/>
                <a:cs typeface="Calibri"/>
              </a:rPr>
              <a:t>tempo?</a:t>
            </a:r>
            <a:endParaRPr sz="1600">
              <a:latin typeface="Calibri"/>
              <a:cs typeface="Calibri"/>
            </a:endParaRPr>
          </a:p>
        </p:txBody>
      </p:sp>
      <p:sp>
        <p:nvSpPr>
          <p:cNvPr id="6" name="object 6"/>
          <p:cNvSpPr txBox="1"/>
          <p:nvPr/>
        </p:nvSpPr>
        <p:spPr>
          <a:xfrm>
            <a:off x="4627742" y="2984501"/>
            <a:ext cx="5380990" cy="461645"/>
          </a:xfrm>
          <a:prstGeom prst="rect">
            <a:avLst/>
          </a:prstGeom>
        </p:spPr>
        <p:txBody>
          <a:bodyPr vert="horz" wrap="square" lIns="0" tIns="64135" rIns="0" bIns="0" rtlCol="0">
            <a:spAutoFit/>
          </a:bodyPr>
          <a:lstStyle/>
          <a:p>
            <a:pPr marL="190500" marR="5080" indent="-177800">
              <a:lnSpc>
                <a:spcPct val="78700"/>
              </a:lnSpc>
              <a:spcBef>
                <a:spcPts val="505"/>
              </a:spcBef>
              <a:buChar char="•"/>
              <a:tabLst>
                <a:tab pos="190500" algn="l"/>
              </a:tabLst>
            </a:pPr>
            <a:r>
              <a:rPr sz="1600" spc="-5" dirty="0">
                <a:latin typeface="Calibri"/>
                <a:cs typeface="Calibri"/>
              </a:rPr>
              <a:t>la gestione del capitale investito (circolante </a:t>
            </a:r>
            <a:r>
              <a:rPr sz="1600" dirty="0">
                <a:latin typeface="Calibri"/>
                <a:cs typeface="Calibri"/>
              </a:rPr>
              <a:t>e </a:t>
            </a:r>
            <a:r>
              <a:rPr sz="1600" spc="-5" dirty="0">
                <a:latin typeface="Calibri"/>
                <a:cs typeface="Calibri"/>
              </a:rPr>
              <a:t>fisso) </a:t>
            </a:r>
            <a:r>
              <a:rPr sz="1600" dirty="0">
                <a:latin typeface="Calibri"/>
                <a:cs typeface="Calibri"/>
              </a:rPr>
              <a:t>è </a:t>
            </a:r>
            <a:r>
              <a:rPr sz="1600" spc="-5" dirty="0">
                <a:latin typeface="Calibri"/>
                <a:cs typeface="Calibri"/>
              </a:rPr>
              <a:t>efficiente  </a:t>
            </a:r>
            <a:r>
              <a:rPr sz="1600" dirty="0">
                <a:latin typeface="Calibri"/>
                <a:cs typeface="Calibri"/>
              </a:rPr>
              <a:t>e coerente con </a:t>
            </a:r>
            <a:r>
              <a:rPr sz="1600" spc="-5" dirty="0">
                <a:latin typeface="Calibri"/>
                <a:cs typeface="Calibri"/>
              </a:rPr>
              <a:t>le dimensioni</a:t>
            </a:r>
            <a:r>
              <a:rPr sz="1600" dirty="0">
                <a:latin typeface="Calibri"/>
                <a:cs typeface="Calibri"/>
              </a:rPr>
              <a:t> </a:t>
            </a:r>
            <a:r>
              <a:rPr sz="1600" spc="-5" dirty="0">
                <a:latin typeface="Calibri"/>
                <a:cs typeface="Calibri"/>
              </a:rPr>
              <a:t>aziendali?</a:t>
            </a:r>
            <a:endParaRPr sz="1600">
              <a:latin typeface="Calibri"/>
              <a:cs typeface="Calibri"/>
            </a:endParaRPr>
          </a:p>
        </p:txBody>
      </p:sp>
      <p:sp>
        <p:nvSpPr>
          <p:cNvPr id="7" name="object 7"/>
          <p:cNvSpPr txBox="1"/>
          <p:nvPr/>
        </p:nvSpPr>
        <p:spPr>
          <a:xfrm>
            <a:off x="4627742" y="3798316"/>
            <a:ext cx="4828540" cy="458470"/>
          </a:xfrm>
          <a:prstGeom prst="rect">
            <a:avLst/>
          </a:prstGeom>
        </p:spPr>
        <p:txBody>
          <a:bodyPr vert="horz" wrap="square" lIns="0" tIns="67310" rIns="0" bIns="0" rtlCol="0">
            <a:spAutoFit/>
          </a:bodyPr>
          <a:lstStyle/>
          <a:p>
            <a:pPr marL="190500" marR="5080" indent="-177800">
              <a:lnSpc>
                <a:spcPct val="77500"/>
              </a:lnSpc>
              <a:spcBef>
                <a:spcPts val="530"/>
              </a:spcBef>
              <a:buChar char="•"/>
              <a:tabLst>
                <a:tab pos="190500" algn="l"/>
              </a:tabLst>
            </a:pPr>
            <a:r>
              <a:rPr sz="1600" spc="-5" dirty="0">
                <a:latin typeface="Calibri"/>
                <a:cs typeface="Calibri"/>
              </a:rPr>
              <a:t>l’ammontare del debito </a:t>
            </a:r>
            <a:r>
              <a:rPr sz="1600" dirty="0">
                <a:latin typeface="Calibri"/>
                <a:cs typeface="Calibri"/>
              </a:rPr>
              <a:t>è </a:t>
            </a:r>
            <a:r>
              <a:rPr sz="1600" spc="-5" dirty="0">
                <a:latin typeface="Calibri"/>
                <a:cs typeface="Calibri"/>
              </a:rPr>
              <a:t>coerente </a:t>
            </a:r>
            <a:r>
              <a:rPr sz="1600" dirty="0">
                <a:latin typeface="Calibri"/>
                <a:cs typeface="Calibri"/>
              </a:rPr>
              <a:t>con </a:t>
            </a:r>
            <a:r>
              <a:rPr sz="1600" spc="-5" dirty="0">
                <a:latin typeface="Calibri"/>
                <a:cs typeface="Calibri"/>
              </a:rPr>
              <a:t>le dimensioni, la  redditività </a:t>
            </a:r>
            <a:r>
              <a:rPr sz="1600" dirty="0">
                <a:latin typeface="Calibri"/>
                <a:cs typeface="Calibri"/>
              </a:rPr>
              <a:t>e i mezzi </a:t>
            </a:r>
            <a:r>
              <a:rPr sz="1600" spc="-5" dirty="0">
                <a:latin typeface="Calibri"/>
                <a:cs typeface="Calibri"/>
              </a:rPr>
              <a:t>propri</a:t>
            </a:r>
            <a:r>
              <a:rPr sz="1600" spc="-20" dirty="0">
                <a:latin typeface="Calibri"/>
                <a:cs typeface="Calibri"/>
              </a:rPr>
              <a:t> </a:t>
            </a:r>
            <a:r>
              <a:rPr sz="1600" spc="-5" dirty="0">
                <a:latin typeface="Calibri"/>
                <a:cs typeface="Calibri"/>
              </a:rPr>
              <a:t>aziendali?</a:t>
            </a:r>
            <a:endParaRPr sz="1600">
              <a:latin typeface="Calibri"/>
              <a:cs typeface="Calibri"/>
            </a:endParaRPr>
          </a:p>
        </p:txBody>
      </p:sp>
      <p:sp>
        <p:nvSpPr>
          <p:cNvPr id="8" name="object 8"/>
          <p:cNvSpPr txBox="1"/>
          <p:nvPr/>
        </p:nvSpPr>
        <p:spPr>
          <a:xfrm>
            <a:off x="4627742" y="4496309"/>
            <a:ext cx="4791710" cy="473709"/>
          </a:xfrm>
          <a:prstGeom prst="rect">
            <a:avLst/>
          </a:prstGeom>
        </p:spPr>
        <p:txBody>
          <a:bodyPr vert="horz" wrap="square" lIns="0" tIns="52069" rIns="0" bIns="0" rtlCol="0">
            <a:spAutoFit/>
          </a:bodyPr>
          <a:lstStyle/>
          <a:p>
            <a:pPr marL="190500" marR="5080" indent="-177800">
              <a:lnSpc>
                <a:spcPts val="1610"/>
              </a:lnSpc>
              <a:spcBef>
                <a:spcPts val="409"/>
              </a:spcBef>
              <a:buChar char="•"/>
              <a:tabLst>
                <a:tab pos="190500" algn="l"/>
              </a:tabLst>
            </a:pPr>
            <a:r>
              <a:rPr sz="1600" spc="-5" dirty="0">
                <a:latin typeface="Calibri"/>
                <a:cs typeface="Calibri"/>
              </a:rPr>
              <a:t>le dimensioni </a:t>
            </a:r>
            <a:r>
              <a:rPr sz="1600" dirty="0">
                <a:latin typeface="Calibri"/>
                <a:cs typeface="Calibri"/>
              </a:rPr>
              <a:t>e </a:t>
            </a:r>
            <a:r>
              <a:rPr sz="1600" spc="-5" dirty="0">
                <a:latin typeface="Calibri"/>
                <a:cs typeface="Calibri"/>
              </a:rPr>
              <a:t>la redditività dell’azienda consentono di  sostenere il costo del</a:t>
            </a:r>
            <a:r>
              <a:rPr sz="1600" spc="5" dirty="0">
                <a:latin typeface="Calibri"/>
                <a:cs typeface="Calibri"/>
              </a:rPr>
              <a:t> </a:t>
            </a:r>
            <a:r>
              <a:rPr sz="1600" spc="-5" dirty="0">
                <a:latin typeface="Calibri"/>
                <a:cs typeface="Calibri"/>
              </a:rPr>
              <a:t>debito?</a:t>
            </a:r>
            <a:endParaRPr sz="1600">
              <a:latin typeface="Calibri"/>
              <a:cs typeface="Calibri"/>
            </a:endParaRPr>
          </a:p>
        </p:txBody>
      </p:sp>
      <p:sp>
        <p:nvSpPr>
          <p:cNvPr id="9" name="object 9"/>
          <p:cNvSpPr txBox="1"/>
          <p:nvPr/>
        </p:nvSpPr>
        <p:spPr>
          <a:xfrm>
            <a:off x="4627743" y="5346701"/>
            <a:ext cx="5330825" cy="461645"/>
          </a:xfrm>
          <a:prstGeom prst="rect">
            <a:avLst/>
          </a:prstGeom>
        </p:spPr>
        <p:txBody>
          <a:bodyPr vert="horz" wrap="square" lIns="0" tIns="64135" rIns="0" bIns="0" rtlCol="0">
            <a:spAutoFit/>
          </a:bodyPr>
          <a:lstStyle/>
          <a:p>
            <a:pPr marL="190500" marR="5080" indent="-177800">
              <a:lnSpc>
                <a:spcPct val="78800"/>
              </a:lnSpc>
              <a:spcBef>
                <a:spcPts val="505"/>
              </a:spcBef>
              <a:buChar char="•"/>
              <a:tabLst>
                <a:tab pos="190500" algn="l"/>
              </a:tabLst>
            </a:pPr>
            <a:r>
              <a:rPr sz="1600" dirty="0">
                <a:latin typeface="Calibri"/>
                <a:cs typeface="Calibri"/>
              </a:rPr>
              <a:t>i </a:t>
            </a:r>
            <a:r>
              <a:rPr sz="1600" spc="-5" dirty="0">
                <a:latin typeface="Calibri"/>
                <a:cs typeface="Calibri"/>
              </a:rPr>
              <a:t>flussi di cassa coprono il servizio del debito, gli investimenti </a:t>
            </a:r>
            <a:r>
              <a:rPr sz="1600" dirty="0">
                <a:latin typeface="Calibri"/>
                <a:cs typeface="Calibri"/>
              </a:rPr>
              <a:t>e  </a:t>
            </a:r>
            <a:r>
              <a:rPr sz="1600" spc="-5" dirty="0">
                <a:latin typeface="Calibri"/>
                <a:cs typeface="Calibri"/>
              </a:rPr>
              <a:t>la remunerazione del capitale?</a:t>
            </a:r>
            <a:endParaRPr sz="1600">
              <a:latin typeface="Calibri"/>
              <a:cs typeface="Calibri"/>
            </a:endParaRPr>
          </a:p>
        </p:txBody>
      </p:sp>
      <p:sp>
        <p:nvSpPr>
          <p:cNvPr id="10" name="object 10"/>
          <p:cNvSpPr/>
          <p:nvPr/>
        </p:nvSpPr>
        <p:spPr>
          <a:xfrm>
            <a:off x="1880615" y="2453639"/>
            <a:ext cx="167640" cy="3145536"/>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1908047" y="2447544"/>
            <a:ext cx="426720" cy="161544"/>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1908047" y="3182111"/>
            <a:ext cx="426720" cy="152400"/>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1892809" y="3919728"/>
            <a:ext cx="448055" cy="152400"/>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1892809" y="4675632"/>
            <a:ext cx="448055" cy="155448"/>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1892809" y="5443729"/>
            <a:ext cx="448055" cy="155447"/>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2249423" y="2258567"/>
            <a:ext cx="1947672" cy="515112"/>
          </a:xfrm>
          <a:prstGeom prst="rect">
            <a:avLst/>
          </a:prstGeom>
          <a:blipFill>
            <a:blip r:embed="rId7" cstate="print"/>
            <a:stretch>
              <a:fillRect/>
            </a:stretch>
          </a:blipFill>
        </p:spPr>
        <p:txBody>
          <a:bodyPr wrap="square" lIns="0" tIns="0" rIns="0" bIns="0" rtlCol="0"/>
          <a:lstStyle/>
          <a:p>
            <a:endParaRPr/>
          </a:p>
        </p:txBody>
      </p:sp>
      <p:sp>
        <p:nvSpPr>
          <p:cNvPr id="17" name="object 17"/>
          <p:cNvSpPr txBox="1"/>
          <p:nvPr/>
        </p:nvSpPr>
        <p:spPr>
          <a:xfrm>
            <a:off x="2769395" y="2353564"/>
            <a:ext cx="909319" cy="269240"/>
          </a:xfrm>
          <a:prstGeom prst="rect">
            <a:avLst/>
          </a:prstGeom>
        </p:spPr>
        <p:txBody>
          <a:bodyPr vert="horz" wrap="square" lIns="0" tIns="12700" rIns="0" bIns="0" rtlCol="0">
            <a:spAutoFit/>
          </a:bodyPr>
          <a:lstStyle/>
          <a:p>
            <a:pPr marL="12700">
              <a:spcBef>
                <a:spcPts val="100"/>
              </a:spcBef>
            </a:pPr>
            <a:r>
              <a:rPr sz="1600" spc="-10" dirty="0">
                <a:solidFill>
                  <a:srgbClr val="FFFFFF"/>
                </a:solidFill>
                <a:latin typeface="Calibri"/>
                <a:cs typeface="Calibri"/>
              </a:rPr>
              <a:t>Redditività</a:t>
            </a:r>
            <a:endParaRPr sz="1600">
              <a:latin typeface="Calibri"/>
              <a:cs typeface="Calibri"/>
            </a:endParaRPr>
          </a:p>
        </p:txBody>
      </p:sp>
      <p:sp>
        <p:nvSpPr>
          <p:cNvPr id="18" name="object 18"/>
          <p:cNvSpPr/>
          <p:nvPr/>
        </p:nvSpPr>
        <p:spPr>
          <a:xfrm>
            <a:off x="2240280" y="2977895"/>
            <a:ext cx="1947672" cy="515112"/>
          </a:xfrm>
          <a:prstGeom prst="rect">
            <a:avLst/>
          </a:prstGeom>
          <a:blipFill>
            <a:blip r:embed="rId7" cstate="print"/>
            <a:stretch>
              <a:fillRect/>
            </a:stretch>
          </a:blipFill>
        </p:spPr>
        <p:txBody>
          <a:bodyPr wrap="square" lIns="0" tIns="0" rIns="0" bIns="0" rtlCol="0"/>
          <a:lstStyle/>
          <a:p>
            <a:endParaRPr/>
          </a:p>
        </p:txBody>
      </p:sp>
      <p:sp>
        <p:nvSpPr>
          <p:cNvPr id="19" name="object 19"/>
          <p:cNvSpPr txBox="1"/>
          <p:nvPr/>
        </p:nvSpPr>
        <p:spPr>
          <a:xfrm>
            <a:off x="2487369" y="2966212"/>
            <a:ext cx="1452880" cy="485775"/>
          </a:xfrm>
          <a:prstGeom prst="rect">
            <a:avLst/>
          </a:prstGeom>
        </p:spPr>
        <p:txBody>
          <a:bodyPr vert="horz" wrap="square" lIns="0" tIns="43180" rIns="0" bIns="0" rtlCol="0">
            <a:spAutoFit/>
          </a:bodyPr>
          <a:lstStyle/>
          <a:p>
            <a:pPr marL="372745" marR="5080" indent="-360680">
              <a:lnSpc>
                <a:spcPts val="1700"/>
              </a:lnSpc>
              <a:spcBef>
                <a:spcPts val="340"/>
              </a:spcBef>
            </a:pPr>
            <a:r>
              <a:rPr sz="1600" spc="-5" dirty="0">
                <a:solidFill>
                  <a:srgbClr val="FFFFFF"/>
                </a:solidFill>
                <a:latin typeface="Calibri"/>
                <a:cs typeface="Calibri"/>
              </a:rPr>
              <a:t>Gestione</a:t>
            </a:r>
            <a:r>
              <a:rPr sz="1600" spc="-55" dirty="0">
                <a:solidFill>
                  <a:srgbClr val="FFFFFF"/>
                </a:solidFill>
                <a:latin typeface="Calibri"/>
                <a:cs typeface="Calibri"/>
              </a:rPr>
              <a:t> </a:t>
            </a:r>
            <a:r>
              <a:rPr sz="1600" spc="-10" dirty="0">
                <a:solidFill>
                  <a:srgbClr val="FFFFFF"/>
                </a:solidFill>
                <a:latin typeface="Calibri"/>
                <a:cs typeface="Calibri"/>
              </a:rPr>
              <a:t>capitale  </a:t>
            </a:r>
            <a:r>
              <a:rPr sz="1600" spc="-15" dirty="0">
                <a:solidFill>
                  <a:srgbClr val="FFFFFF"/>
                </a:solidFill>
                <a:latin typeface="Calibri"/>
                <a:cs typeface="Calibri"/>
              </a:rPr>
              <a:t>investito</a:t>
            </a:r>
            <a:endParaRPr sz="1600">
              <a:latin typeface="Calibri"/>
              <a:cs typeface="Calibri"/>
            </a:endParaRPr>
          </a:p>
        </p:txBody>
      </p:sp>
      <p:sp>
        <p:nvSpPr>
          <p:cNvPr id="20" name="object 20"/>
          <p:cNvSpPr/>
          <p:nvPr/>
        </p:nvSpPr>
        <p:spPr>
          <a:xfrm>
            <a:off x="2249423" y="3715511"/>
            <a:ext cx="1947672" cy="515112"/>
          </a:xfrm>
          <a:prstGeom prst="rect">
            <a:avLst/>
          </a:prstGeom>
          <a:blipFill>
            <a:blip r:embed="rId7" cstate="print"/>
            <a:stretch>
              <a:fillRect/>
            </a:stretch>
          </a:blipFill>
        </p:spPr>
        <p:txBody>
          <a:bodyPr wrap="square" lIns="0" tIns="0" rIns="0" bIns="0" rtlCol="0"/>
          <a:lstStyle/>
          <a:p>
            <a:endParaRPr/>
          </a:p>
        </p:txBody>
      </p:sp>
      <p:sp>
        <p:nvSpPr>
          <p:cNvPr id="21" name="object 21"/>
          <p:cNvSpPr txBox="1"/>
          <p:nvPr/>
        </p:nvSpPr>
        <p:spPr>
          <a:xfrm>
            <a:off x="2365597" y="3813555"/>
            <a:ext cx="1716405" cy="269240"/>
          </a:xfrm>
          <a:prstGeom prst="rect">
            <a:avLst/>
          </a:prstGeom>
        </p:spPr>
        <p:txBody>
          <a:bodyPr vert="horz" wrap="square" lIns="0" tIns="12700" rIns="0" bIns="0" rtlCol="0">
            <a:spAutoFit/>
          </a:bodyPr>
          <a:lstStyle/>
          <a:p>
            <a:pPr marL="12700">
              <a:spcBef>
                <a:spcPts val="100"/>
              </a:spcBef>
            </a:pPr>
            <a:r>
              <a:rPr sz="1600" spc="-10" dirty="0">
                <a:solidFill>
                  <a:srgbClr val="FFFFFF"/>
                </a:solidFill>
                <a:latin typeface="Calibri"/>
                <a:cs typeface="Calibri"/>
              </a:rPr>
              <a:t>Patrimonializzazione</a:t>
            </a:r>
            <a:endParaRPr sz="1600">
              <a:latin typeface="Calibri"/>
              <a:cs typeface="Calibri"/>
            </a:endParaRPr>
          </a:p>
        </p:txBody>
      </p:sp>
      <p:sp>
        <p:nvSpPr>
          <p:cNvPr id="22" name="object 22"/>
          <p:cNvSpPr/>
          <p:nvPr/>
        </p:nvSpPr>
        <p:spPr>
          <a:xfrm>
            <a:off x="2231136" y="4468367"/>
            <a:ext cx="1950720" cy="515112"/>
          </a:xfrm>
          <a:prstGeom prst="rect">
            <a:avLst/>
          </a:prstGeom>
          <a:blipFill>
            <a:blip r:embed="rId8" cstate="print"/>
            <a:stretch>
              <a:fillRect/>
            </a:stretch>
          </a:blipFill>
        </p:spPr>
        <p:txBody>
          <a:bodyPr wrap="square" lIns="0" tIns="0" rIns="0" bIns="0" rtlCol="0"/>
          <a:lstStyle/>
          <a:p>
            <a:endParaRPr/>
          </a:p>
        </p:txBody>
      </p:sp>
      <p:sp>
        <p:nvSpPr>
          <p:cNvPr id="23" name="object 23"/>
          <p:cNvSpPr txBox="1"/>
          <p:nvPr/>
        </p:nvSpPr>
        <p:spPr>
          <a:xfrm>
            <a:off x="2317085" y="4456684"/>
            <a:ext cx="1779905" cy="482600"/>
          </a:xfrm>
          <a:prstGeom prst="rect">
            <a:avLst/>
          </a:prstGeom>
        </p:spPr>
        <p:txBody>
          <a:bodyPr vert="horz" wrap="square" lIns="0" tIns="45085" rIns="0" bIns="0" rtlCol="0">
            <a:spAutoFit/>
          </a:bodyPr>
          <a:lstStyle/>
          <a:p>
            <a:pPr marL="459740" marR="5080" indent="-447675">
              <a:lnSpc>
                <a:spcPts val="1680"/>
              </a:lnSpc>
              <a:spcBef>
                <a:spcPts val="355"/>
              </a:spcBef>
            </a:pPr>
            <a:r>
              <a:rPr sz="1600" spc="-5" dirty="0">
                <a:solidFill>
                  <a:srgbClr val="FFFFFF"/>
                </a:solidFill>
                <a:latin typeface="Calibri"/>
                <a:cs typeface="Calibri"/>
              </a:rPr>
              <a:t>Copertura degli</a:t>
            </a:r>
            <a:r>
              <a:rPr sz="1600" spc="-90" dirty="0">
                <a:solidFill>
                  <a:srgbClr val="FFFFFF"/>
                </a:solidFill>
                <a:latin typeface="Calibri"/>
                <a:cs typeface="Calibri"/>
              </a:rPr>
              <a:t> </a:t>
            </a:r>
            <a:r>
              <a:rPr sz="1600" dirty="0">
                <a:solidFill>
                  <a:srgbClr val="FFFFFF"/>
                </a:solidFill>
                <a:latin typeface="Calibri"/>
                <a:cs typeface="Calibri"/>
              </a:rPr>
              <a:t>oneri  </a:t>
            </a:r>
            <a:r>
              <a:rPr sz="1600" spc="-5" dirty="0">
                <a:solidFill>
                  <a:srgbClr val="FFFFFF"/>
                </a:solidFill>
                <a:latin typeface="Calibri"/>
                <a:cs typeface="Calibri"/>
              </a:rPr>
              <a:t>finanziarie</a:t>
            </a:r>
            <a:endParaRPr sz="1600">
              <a:latin typeface="Calibri"/>
              <a:cs typeface="Calibri"/>
            </a:endParaRPr>
          </a:p>
        </p:txBody>
      </p:sp>
      <p:sp>
        <p:nvSpPr>
          <p:cNvPr id="24" name="object 24"/>
          <p:cNvSpPr/>
          <p:nvPr/>
        </p:nvSpPr>
        <p:spPr>
          <a:xfrm>
            <a:off x="2243327" y="5248656"/>
            <a:ext cx="1950720" cy="512063"/>
          </a:xfrm>
          <a:prstGeom prst="rect">
            <a:avLst/>
          </a:prstGeom>
          <a:blipFill>
            <a:blip r:embed="rId9" cstate="print"/>
            <a:stretch>
              <a:fillRect/>
            </a:stretch>
          </a:blipFill>
        </p:spPr>
        <p:txBody>
          <a:bodyPr wrap="square" lIns="0" tIns="0" rIns="0" bIns="0" rtlCol="0"/>
          <a:lstStyle/>
          <a:p>
            <a:endParaRPr/>
          </a:p>
        </p:txBody>
      </p:sp>
      <p:sp>
        <p:nvSpPr>
          <p:cNvPr id="25" name="object 25"/>
          <p:cNvSpPr txBox="1"/>
          <p:nvPr/>
        </p:nvSpPr>
        <p:spPr>
          <a:xfrm>
            <a:off x="2425435" y="5233924"/>
            <a:ext cx="1585595" cy="485775"/>
          </a:xfrm>
          <a:prstGeom prst="rect">
            <a:avLst/>
          </a:prstGeom>
        </p:spPr>
        <p:txBody>
          <a:bodyPr vert="horz" wrap="square" lIns="0" tIns="43180" rIns="0" bIns="0" rtlCol="0">
            <a:spAutoFit/>
          </a:bodyPr>
          <a:lstStyle/>
          <a:p>
            <a:pPr marL="12700" marR="5080" indent="329565">
              <a:lnSpc>
                <a:spcPts val="1700"/>
              </a:lnSpc>
              <a:spcBef>
                <a:spcPts val="340"/>
              </a:spcBef>
            </a:pPr>
            <a:r>
              <a:rPr sz="1600" spc="-10" dirty="0">
                <a:solidFill>
                  <a:srgbClr val="FFFFFF"/>
                </a:solidFill>
                <a:latin typeface="Calibri"/>
                <a:cs typeface="Calibri"/>
              </a:rPr>
              <a:t>Capacità </a:t>
            </a:r>
            <a:r>
              <a:rPr sz="1600" spc="-5" dirty="0">
                <a:solidFill>
                  <a:srgbClr val="FFFFFF"/>
                </a:solidFill>
                <a:latin typeface="Calibri"/>
                <a:cs typeface="Calibri"/>
              </a:rPr>
              <a:t>di  </a:t>
            </a:r>
            <a:r>
              <a:rPr sz="1600" spc="-10" dirty="0">
                <a:solidFill>
                  <a:srgbClr val="FFFFFF"/>
                </a:solidFill>
                <a:latin typeface="Calibri"/>
                <a:cs typeface="Calibri"/>
              </a:rPr>
              <a:t>autofinanziamento</a:t>
            </a:r>
            <a:endParaRPr sz="1600">
              <a:latin typeface="Calibri"/>
              <a:cs typeface="Calibri"/>
            </a:endParaRPr>
          </a:p>
        </p:txBody>
      </p:sp>
      <p:sp>
        <p:nvSpPr>
          <p:cNvPr id="26" name="object 26"/>
          <p:cNvSpPr txBox="1">
            <a:spLocks noGrp="1"/>
          </p:cNvSpPr>
          <p:nvPr>
            <p:ph type="title" idx="4294967295"/>
          </p:nvPr>
        </p:nvSpPr>
        <p:spPr>
          <a:xfrm>
            <a:off x="1524000" y="0"/>
            <a:ext cx="3886200" cy="751488"/>
          </a:xfrm>
          <a:prstGeom prst="rect">
            <a:avLst/>
          </a:prstGeom>
        </p:spPr>
        <p:txBody>
          <a:bodyPr vert="horz" wrap="square" lIns="0" tIns="12700" rIns="0" bIns="0" rtlCol="0" anchor="ctr">
            <a:spAutoFit/>
          </a:bodyPr>
          <a:lstStyle/>
          <a:p>
            <a:pPr marL="12700" algn="ctr">
              <a:lnSpc>
                <a:spcPct val="100000"/>
              </a:lnSpc>
              <a:spcBef>
                <a:spcPts val="100"/>
              </a:spcBef>
            </a:pPr>
            <a:r>
              <a:rPr sz="2400" spc="-5" dirty="0">
                <a:solidFill>
                  <a:srgbClr val="FFFF00"/>
                </a:solidFill>
              </a:rPr>
              <a:t>La </a:t>
            </a:r>
            <a:r>
              <a:rPr sz="2400" spc="-10" dirty="0">
                <a:solidFill>
                  <a:srgbClr val="FFFF00"/>
                </a:solidFill>
              </a:rPr>
              <a:t>valutazione </a:t>
            </a:r>
            <a:r>
              <a:rPr sz="2400" spc="-5" dirty="0">
                <a:solidFill>
                  <a:srgbClr val="FFFF00"/>
                </a:solidFill>
              </a:rPr>
              <a:t>della </a:t>
            </a:r>
            <a:r>
              <a:rPr sz="2400" spc="-20" dirty="0">
                <a:solidFill>
                  <a:srgbClr val="FFFF00"/>
                </a:solidFill>
              </a:rPr>
              <a:t>gravità </a:t>
            </a:r>
            <a:r>
              <a:rPr sz="2400" spc="-5" dirty="0">
                <a:solidFill>
                  <a:srgbClr val="FFFF00"/>
                </a:solidFill>
              </a:rPr>
              <a:t>della</a:t>
            </a:r>
            <a:r>
              <a:rPr sz="2400" dirty="0">
                <a:solidFill>
                  <a:srgbClr val="FFFF00"/>
                </a:solidFill>
              </a:rPr>
              <a:t> </a:t>
            </a:r>
            <a:r>
              <a:rPr sz="2400" spc="-5" dirty="0">
                <a:solidFill>
                  <a:srgbClr val="FFFF00"/>
                </a:solidFill>
              </a:rPr>
              <a:t>crisi</a:t>
            </a:r>
            <a:endParaRPr sz="2400" dirty="0">
              <a:solidFill>
                <a:srgbClr val="FFFF00"/>
              </a:solidFill>
            </a:endParaRPr>
          </a:p>
        </p:txBody>
      </p:sp>
    </p:spTree>
    <p:extLst>
      <p:ext uri="{BB962C8B-B14F-4D97-AF65-F5344CB8AC3E}">
        <p14:creationId xmlns:p14="http://schemas.microsoft.com/office/powerpoint/2010/main" val="384959488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82184" y="4267200"/>
            <a:ext cx="2682240" cy="1472184"/>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6187122" y="4658867"/>
            <a:ext cx="1670685" cy="1013460"/>
          </a:xfrm>
          <a:prstGeom prst="rect">
            <a:avLst/>
          </a:prstGeom>
        </p:spPr>
        <p:txBody>
          <a:bodyPr vert="horz" wrap="square" lIns="0" tIns="32384" rIns="0" bIns="0" rtlCol="0">
            <a:spAutoFit/>
          </a:bodyPr>
          <a:lstStyle/>
          <a:p>
            <a:pPr marL="127000" marR="5080" indent="-114300" algn="just">
              <a:lnSpc>
                <a:spcPct val="90700"/>
              </a:lnSpc>
              <a:spcBef>
                <a:spcPts val="254"/>
              </a:spcBef>
              <a:buChar char="•"/>
              <a:tabLst>
                <a:tab pos="127000" algn="l"/>
              </a:tabLst>
            </a:pPr>
            <a:r>
              <a:rPr sz="1400" spc="-5" dirty="0">
                <a:latin typeface="Calibri"/>
                <a:cs typeface="Calibri"/>
              </a:rPr>
              <a:t>Indica quanti </a:t>
            </a:r>
            <a:r>
              <a:rPr sz="1400" spc="-10" dirty="0">
                <a:latin typeface="Calibri"/>
                <a:cs typeface="Calibri"/>
              </a:rPr>
              <a:t>Ebitda  </a:t>
            </a:r>
            <a:r>
              <a:rPr sz="1400" spc="-5" dirty="0">
                <a:latin typeface="Calibri"/>
                <a:cs typeface="Calibri"/>
              </a:rPr>
              <a:t>servono </a:t>
            </a:r>
            <a:r>
              <a:rPr sz="1400" dirty="0">
                <a:latin typeface="Calibri"/>
                <a:cs typeface="Calibri"/>
              </a:rPr>
              <a:t>(in </a:t>
            </a:r>
            <a:r>
              <a:rPr sz="1400" spc="-5" dirty="0">
                <a:latin typeface="Calibri"/>
                <a:cs typeface="Calibri"/>
              </a:rPr>
              <a:t>anni) per  </a:t>
            </a:r>
            <a:r>
              <a:rPr sz="1400" spc="-10" dirty="0">
                <a:latin typeface="Calibri"/>
                <a:cs typeface="Calibri"/>
              </a:rPr>
              <a:t>rimborsare tutto </a:t>
            </a:r>
            <a:r>
              <a:rPr sz="1400" dirty="0">
                <a:latin typeface="Calibri"/>
                <a:cs typeface="Calibri"/>
              </a:rPr>
              <a:t>il  </a:t>
            </a:r>
            <a:r>
              <a:rPr sz="1400" spc="-5" dirty="0">
                <a:latin typeface="Calibri"/>
                <a:cs typeface="Calibri"/>
              </a:rPr>
              <a:t>debito. </a:t>
            </a:r>
            <a:r>
              <a:rPr sz="1400" dirty="0">
                <a:latin typeface="Calibri"/>
                <a:cs typeface="Calibri"/>
              </a:rPr>
              <a:t>La soglia di  </a:t>
            </a:r>
            <a:r>
              <a:rPr sz="1400" spc="-10" dirty="0">
                <a:latin typeface="Calibri"/>
                <a:cs typeface="Calibri"/>
              </a:rPr>
              <a:t>attenzione </a:t>
            </a:r>
            <a:r>
              <a:rPr sz="1400" dirty="0">
                <a:latin typeface="Calibri"/>
                <a:cs typeface="Calibri"/>
              </a:rPr>
              <a:t>è </a:t>
            </a:r>
            <a:r>
              <a:rPr sz="1400" spc="-5" dirty="0">
                <a:latin typeface="Calibri"/>
                <a:cs typeface="Calibri"/>
              </a:rPr>
              <a:t>pari </a:t>
            </a:r>
            <a:r>
              <a:rPr sz="1400" dirty="0">
                <a:latin typeface="Calibri"/>
                <a:cs typeface="Calibri"/>
              </a:rPr>
              <a:t>a</a:t>
            </a:r>
            <a:r>
              <a:rPr sz="1400" spc="-40" dirty="0">
                <a:latin typeface="Calibri"/>
                <a:cs typeface="Calibri"/>
              </a:rPr>
              <a:t> </a:t>
            </a:r>
            <a:r>
              <a:rPr sz="1400" b="1" spc="-5" dirty="0">
                <a:latin typeface="Calibri"/>
                <a:cs typeface="Calibri"/>
              </a:rPr>
              <a:t>5</a:t>
            </a:r>
            <a:r>
              <a:rPr sz="1400" spc="-5" dirty="0">
                <a:latin typeface="Calibri"/>
                <a:cs typeface="Calibri"/>
              </a:rPr>
              <a:t>.</a:t>
            </a:r>
            <a:endParaRPr sz="1400">
              <a:latin typeface="Calibri"/>
              <a:cs typeface="Calibri"/>
            </a:endParaRPr>
          </a:p>
        </p:txBody>
      </p:sp>
      <p:sp>
        <p:nvSpPr>
          <p:cNvPr id="4" name="object 4"/>
          <p:cNvSpPr/>
          <p:nvPr/>
        </p:nvSpPr>
        <p:spPr>
          <a:xfrm>
            <a:off x="1975104" y="4251960"/>
            <a:ext cx="2654808" cy="1533143"/>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2099735" y="4256533"/>
            <a:ext cx="1617345" cy="1406525"/>
          </a:xfrm>
          <a:prstGeom prst="rect">
            <a:avLst/>
          </a:prstGeom>
        </p:spPr>
        <p:txBody>
          <a:bodyPr vert="horz" wrap="square" lIns="0" tIns="31115" rIns="0" bIns="0" rtlCol="0">
            <a:spAutoFit/>
          </a:bodyPr>
          <a:lstStyle/>
          <a:p>
            <a:pPr marL="127000" marR="5080" indent="-114300">
              <a:lnSpc>
                <a:spcPct val="91200"/>
              </a:lnSpc>
              <a:spcBef>
                <a:spcPts val="245"/>
              </a:spcBef>
              <a:buChar char="•"/>
              <a:tabLst>
                <a:tab pos="127000" algn="l"/>
              </a:tabLst>
            </a:pPr>
            <a:r>
              <a:rPr sz="1400" spc="-5" dirty="0">
                <a:latin typeface="Calibri"/>
                <a:cs typeface="Calibri"/>
              </a:rPr>
              <a:t>Misura </a:t>
            </a:r>
            <a:r>
              <a:rPr sz="1400" spc="-10" dirty="0">
                <a:latin typeface="Calibri"/>
                <a:cs typeface="Calibri"/>
              </a:rPr>
              <a:t>quante </a:t>
            </a:r>
            <a:r>
              <a:rPr sz="1400" spc="-5" dirty="0">
                <a:latin typeface="Calibri"/>
                <a:cs typeface="Calibri"/>
              </a:rPr>
              <a:t>unità  di debito </a:t>
            </a:r>
            <a:r>
              <a:rPr sz="1400" spc="-10" dirty="0">
                <a:latin typeface="Calibri"/>
                <a:cs typeface="Calibri"/>
              </a:rPr>
              <a:t>vengono  impiegate </a:t>
            </a:r>
            <a:r>
              <a:rPr sz="1400" spc="-5" dirty="0">
                <a:latin typeface="Calibri"/>
                <a:cs typeface="Calibri"/>
              </a:rPr>
              <a:t>ogni</a:t>
            </a:r>
            <a:r>
              <a:rPr sz="1400" spc="-65" dirty="0">
                <a:latin typeface="Calibri"/>
                <a:cs typeface="Calibri"/>
              </a:rPr>
              <a:t> </a:t>
            </a:r>
            <a:r>
              <a:rPr sz="1400" spc="-5" dirty="0">
                <a:latin typeface="Calibri"/>
                <a:cs typeface="Calibri"/>
              </a:rPr>
              <a:t>unità  di </a:t>
            </a:r>
            <a:r>
              <a:rPr sz="1400" spc="-10" dirty="0">
                <a:latin typeface="Calibri"/>
                <a:cs typeface="Calibri"/>
              </a:rPr>
              <a:t>capitale </a:t>
            </a:r>
            <a:r>
              <a:rPr sz="1400" spc="-5" dirty="0">
                <a:latin typeface="Calibri"/>
                <a:cs typeface="Calibri"/>
              </a:rPr>
              <a:t>di rischio.  </a:t>
            </a:r>
            <a:r>
              <a:rPr sz="1400" dirty="0">
                <a:latin typeface="Calibri"/>
                <a:cs typeface="Calibri"/>
              </a:rPr>
              <a:t>Se è </a:t>
            </a:r>
            <a:r>
              <a:rPr sz="1400" spc="-5" dirty="0">
                <a:latin typeface="Calibri"/>
                <a:cs typeface="Calibri"/>
              </a:rPr>
              <a:t>maggiore di </a:t>
            </a:r>
            <a:r>
              <a:rPr sz="1400" b="1" spc="-5" dirty="0">
                <a:latin typeface="Calibri"/>
                <a:cs typeface="Calibri"/>
              </a:rPr>
              <a:t>4-5  </a:t>
            </a:r>
            <a:r>
              <a:rPr sz="1400" b="1" spc="-10" dirty="0">
                <a:latin typeface="Calibri"/>
                <a:cs typeface="Calibri"/>
              </a:rPr>
              <a:t>volte </a:t>
            </a:r>
            <a:r>
              <a:rPr sz="1400" spc="-5" dirty="0">
                <a:latin typeface="Calibri"/>
                <a:cs typeface="Calibri"/>
              </a:rPr>
              <a:t>suscita  </a:t>
            </a:r>
            <a:r>
              <a:rPr sz="1400" spc="-10" dirty="0">
                <a:latin typeface="Calibri"/>
                <a:cs typeface="Calibri"/>
              </a:rPr>
              <a:t>attenzione.</a:t>
            </a:r>
            <a:endParaRPr sz="1400">
              <a:latin typeface="Calibri"/>
              <a:cs typeface="Calibri"/>
            </a:endParaRPr>
          </a:p>
        </p:txBody>
      </p:sp>
      <p:sp>
        <p:nvSpPr>
          <p:cNvPr id="6" name="object 6"/>
          <p:cNvSpPr/>
          <p:nvPr/>
        </p:nvSpPr>
        <p:spPr>
          <a:xfrm>
            <a:off x="5556503" y="1450848"/>
            <a:ext cx="2365248" cy="1539239"/>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6345422" y="1513333"/>
            <a:ext cx="1442085" cy="1406525"/>
          </a:xfrm>
          <a:prstGeom prst="rect">
            <a:avLst/>
          </a:prstGeom>
        </p:spPr>
        <p:txBody>
          <a:bodyPr vert="horz" wrap="square" lIns="0" tIns="31115" rIns="0" bIns="0" rtlCol="0">
            <a:spAutoFit/>
          </a:bodyPr>
          <a:lstStyle/>
          <a:p>
            <a:pPr marL="127000" marR="5080" indent="-114300">
              <a:lnSpc>
                <a:spcPct val="91200"/>
              </a:lnSpc>
              <a:spcBef>
                <a:spcPts val="245"/>
              </a:spcBef>
              <a:buChar char="•"/>
              <a:tabLst>
                <a:tab pos="127000" algn="l"/>
              </a:tabLst>
            </a:pPr>
            <a:r>
              <a:rPr sz="1400" spc="-5" dirty="0">
                <a:latin typeface="Calibri"/>
                <a:cs typeface="Calibri"/>
              </a:rPr>
              <a:t>Misura </a:t>
            </a:r>
            <a:r>
              <a:rPr sz="1400" dirty="0">
                <a:latin typeface="Calibri"/>
                <a:cs typeface="Calibri"/>
              </a:rPr>
              <a:t>la</a:t>
            </a:r>
            <a:r>
              <a:rPr sz="1400" spc="-70" dirty="0">
                <a:latin typeface="Calibri"/>
                <a:cs typeface="Calibri"/>
              </a:rPr>
              <a:t> </a:t>
            </a:r>
            <a:r>
              <a:rPr sz="1400" spc="-10" dirty="0">
                <a:latin typeface="Calibri"/>
                <a:cs typeface="Calibri"/>
              </a:rPr>
              <a:t>capacità  </a:t>
            </a:r>
            <a:r>
              <a:rPr sz="1400" spc="-5" dirty="0">
                <a:latin typeface="Calibri"/>
                <a:cs typeface="Calibri"/>
              </a:rPr>
              <a:t>dei </a:t>
            </a:r>
            <a:r>
              <a:rPr sz="1400" spc="-10" dirty="0">
                <a:latin typeface="Calibri"/>
                <a:cs typeface="Calibri"/>
              </a:rPr>
              <a:t>margini  </a:t>
            </a:r>
            <a:r>
              <a:rPr sz="1400" spc="-5" dirty="0">
                <a:latin typeface="Calibri"/>
                <a:cs typeface="Calibri"/>
              </a:rPr>
              <a:t>economici </a:t>
            </a:r>
            <a:r>
              <a:rPr sz="1400" dirty="0">
                <a:latin typeface="Calibri"/>
                <a:cs typeface="Calibri"/>
              </a:rPr>
              <a:t>di  </a:t>
            </a:r>
            <a:r>
              <a:rPr sz="1400" spc="-5" dirty="0">
                <a:latin typeface="Calibri"/>
                <a:cs typeface="Calibri"/>
              </a:rPr>
              <a:t>coprire gli </a:t>
            </a:r>
            <a:r>
              <a:rPr sz="1400" dirty="0">
                <a:latin typeface="Calibri"/>
                <a:cs typeface="Calibri"/>
              </a:rPr>
              <a:t>oneri  </a:t>
            </a:r>
            <a:r>
              <a:rPr sz="1400" spc="-5" dirty="0">
                <a:latin typeface="Calibri"/>
                <a:cs typeface="Calibri"/>
              </a:rPr>
              <a:t>finanziari.  Dovrebbe essere  maggiore </a:t>
            </a:r>
            <a:r>
              <a:rPr sz="1400" dirty="0">
                <a:latin typeface="Calibri"/>
                <a:cs typeface="Calibri"/>
              </a:rPr>
              <a:t>di</a:t>
            </a:r>
            <a:r>
              <a:rPr sz="1400" spc="-25" dirty="0">
                <a:latin typeface="Calibri"/>
                <a:cs typeface="Calibri"/>
              </a:rPr>
              <a:t> </a:t>
            </a:r>
            <a:r>
              <a:rPr sz="1400" b="1" spc="-5" dirty="0">
                <a:latin typeface="Calibri"/>
                <a:cs typeface="Calibri"/>
              </a:rPr>
              <a:t>3-4</a:t>
            </a:r>
            <a:r>
              <a:rPr sz="1400" spc="-5" dirty="0">
                <a:latin typeface="Calibri"/>
                <a:cs typeface="Calibri"/>
              </a:rPr>
              <a:t>.</a:t>
            </a:r>
            <a:endParaRPr sz="1400">
              <a:latin typeface="Calibri"/>
              <a:cs typeface="Calibri"/>
            </a:endParaRPr>
          </a:p>
        </p:txBody>
      </p:sp>
      <p:sp>
        <p:nvSpPr>
          <p:cNvPr id="8" name="object 8"/>
          <p:cNvSpPr/>
          <p:nvPr/>
        </p:nvSpPr>
        <p:spPr>
          <a:xfrm>
            <a:off x="1911095" y="1450847"/>
            <a:ext cx="2462784" cy="1472184"/>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1998506" y="1513332"/>
            <a:ext cx="1544955" cy="1205230"/>
          </a:xfrm>
          <a:prstGeom prst="rect">
            <a:avLst/>
          </a:prstGeom>
        </p:spPr>
        <p:txBody>
          <a:bodyPr vert="horz" wrap="square" lIns="0" tIns="32384" rIns="0" bIns="0" rtlCol="0">
            <a:spAutoFit/>
          </a:bodyPr>
          <a:lstStyle/>
          <a:p>
            <a:pPr marL="127000" marR="5080" indent="-114300">
              <a:lnSpc>
                <a:spcPct val="90600"/>
              </a:lnSpc>
              <a:spcBef>
                <a:spcPts val="254"/>
              </a:spcBef>
              <a:buChar char="•"/>
              <a:tabLst>
                <a:tab pos="127000" algn="l"/>
              </a:tabLst>
            </a:pPr>
            <a:r>
              <a:rPr sz="1400" spc="-5" dirty="0">
                <a:latin typeface="Calibri"/>
                <a:cs typeface="Calibri"/>
              </a:rPr>
              <a:t>Relazione </a:t>
            </a:r>
            <a:r>
              <a:rPr sz="1400" spc="-10" dirty="0">
                <a:latin typeface="Calibri"/>
                <a:cs typeface="Calibri"/>
              </a:rPr>
              <a:t>tra </a:t>
            </a:r>
            <a:r>
              <a:rPr sz="1400" dirty="0">
                <a:latin typeface="Calibri"/>
                <a:cs typeface="Calibri"/>
              </a:rPr>
              <a:t>la  </a:t>
            </a:r>
            <a:r>
              <a:rPr sz="1400" spc="-10" dirty="0">
                <a:latin typeface="Calibri"/>
                <a:cs typeface="Calibri"/>
              </a:rPr>
              <a:t>struttura </a:t>
            </a:r>
            <a:r>
              <a:rPr sz="1400" spc="-5" dirty="0">
                <a:latin typeface="Calibri"/>
                <a:cs typeface="Calibri"/>
              </a:rPr>
              <a:t>per  </a:t>
            </a:r>
            <a:r>
              <a:rPr sz="1400" spc="-10" dirty="0">
                <a:latin typeface="Calibri"/>
                <a:cs typeface="Calibri"/>
              </a:rPr>
              <a:t>scadenza</a:t>
            </a:r>
            <a:r>
              <a:rPr sz="1400" spc="-65" dirty="0">
                <a:latin typeface="Calibri"/>
                <a:cs typeface="Calibri"/>
              </a:rPr>
              <a:t> </a:t>
            </a:r>
            <a:r>
              <a:rPr sz="1400" spc="-15" dirty="0">
                <a:latin typeface="Calibri"/>
                <a:cs typeface="Calibri"/>
              </a:rPr>
              <a:t>dell’attivo  </a:t>
            </a:r>
            <a:r>
              <a:rPr sz="1400" dirty="0">
                <a:latin typeface="Calibri"/>
                <a:cs typeface="Calibri"/>
              </a:rPr>
              <a:t>e </a:t>
            </a:r>
            <a:r>
              <a:rPr sz="1400" spc="-5" dirty="0">
                <a:latin typeface="Calibri"/>
                <a:cs typeface="Calibri"/>
              </a:rPr>
              <a:t>del passivo.  Dovrebbe </a:t>
            </a:r>
            <a:r>
              <a:rPr sz="1400" spc="-10" dirty="0">
                <a:latin typeface="Calibri"/>
                <a:cs typeface="Calibri"/>
              </a:rPr>
              <a:t>superare  l’unità.</a:t>
            </a:r>
            <a:endParaRPr sz="1400">
              <a:latin typeface="Calibri"/>
              <a:cs typeface="Calibri"/>
            </a:endParaRPr>
          </a:p>
        </p:txBody>
      </p:sp>
      <p:sp>
        <p:nvSpPr>
          <p:cNvPr id="10" name="object 10"/>
          <p:cNvSpPr/>
          <p:nvPr/>
        </p:nvSpPr>
        <p:spPr>
          <a:xfrm>
            <a:off x="3663695" y="2212848"/>
            <a:ext cx="1484376" cy="1511808"/>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5068824" y="2221993"/>
            <a:ext cx="1475231" cy="1475231"/>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5068823" y="3602735"/>
            <a:ext cx="1490472" cy="1435608"/>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3666745" y="3593591"/>
            <a:ext cx="1472183" cy="1453896"/>
          </a:xfrm>
          <a:prstGeom prst="rect">
            <a:avLst/>
          </a:prstGeom>
          <a:blipFill>
            <a:blip r:embed="rId9" cstate="print"/>
            <a:stretch>
              <a:fillRect/>
            </a:stretch>
          </a:blipFill>
        </p:spPr>
        <p:txBody>
          <a:bodyPr wrap="square" lIns="0" tIns="0" rIns="0" bIns="0" rtlCol="0"/>
          <a:lstStyle/>
          <a:p>
            <a:endParaRPr/>
          </a:p>
        </p:txBody>
      </p:sp>
      <p:sp>
        <p:nvSpPr>
          <p:cNvPr id="14" name="object 14"/>
          <p:cNvSpPr/>
          <p:nvPr/>
        </p:nvSpPr>
        <p:spPr>
          <a:xfrm>
            <a:off x="4739639" y="3227833"/>
            <a:ext cx="673608" cy="335279"/>
          </a:xfrm>
          <a:prstGeom prst="rect">
            <a:avLst/>
          </a:prstGeom>
          <a:blipFill>
            <a:blip r:embed="rId10" cstate="print"/>
            <a:stretch>
              <a:fillRect/>
            </a:stretch>
          </a:blipFill>
        </p:spPr>
        <p:txBody>
          <a:bodyPr wrap="square" lIns="0" tIns="0" rIns="0" bIns="0" rtlCol="0"/>
          <a:lstStyle/>
          <a:p>
            <a:endParaRPr/>
          </a:p>
        </p:txBody>
      </p:sp>
      <p:sp>
        <p:nvSpPr>
          <p:cNvPr id="15" name="object 15"/>
          <p:cNvSpPr/>
          <p:nvPr/>
        </p:nvSpPr>
        <p:spPr>
          <a:xfrm>
            <a:off x="4724400" y="3648455"/>
            <a:ext cx="673608" cy="335280"/>
          </a:xfrm>
          <a:prstGeom prst="rect">
            <a:avLst/>
          </a:prstGeom>
          <a:blipFill>
            <a:blip r:embed="rId11" cstate="print"/>
            <a:stretch>
              <a:fillRect/>
            </a:stretch>
          </a:blipFill>
        </p:spPr>
        <p:txBody>
          <a:bodyPr wrap="square" lIns="0" tIns="0" rIns="0" bIns="0" rtlCol="0"/>
          <a:lstStyle/>
          <a:p>
            <a:endParaRPr/>
          </a:p>
        </p:txBody>
      </p:sp>
      <p:sp>
        <p:nvSpPr>
          <p:cNvPr id="16" name="object 16"/>
          <p:cNvSpPr txBox="1"/>
          <p:nvPr/>
        </p:nvSpPr>
        <p:spPr>
          <a:xfrm>
            <a:off x="1680700" y="894588"/>
            <a:ext cx="8752205" cy="513080"/>
          </a:xfrm>
          <a:prstGeom prst="rect">
            <a:avLst/>
          </a:prstGeom>
        </p:spPr>
        <p:txBody>
          <a:bodyPr vert="horz" wrap="square" lIns="0" tIns="12700" rIns="0" bIns="0" rtlCol="0">
            <a:spAutoFit/>
          </a:bodyPr>
          <a:lstStyle/>
          <a:p>
            <a:pPr marL="12700">
              <a:spcBef>
                <a:spcPts val="100"/>
              </a:spcBef>
            </a:pPr>
            <a:r>
              <a:rPr sz="3200" b="1" spc="-5" dirty="0">
                <a:latin typeface="Calibri"/>
                <a:cs typeface="Calibri"/>
              </a:rPr>
              <a:t>GLI INDICI DI SOSTENIBILITÀ DEL DEBITO</a:t>
            </a:r>
            <a:r>
              <a:rPr sz="3200" b="1" spc="35" dirty="0">
                <a:latin typeface="Calibri"/>
                <a:cs typeface="Calibri"/>
              </a:rPr>
              <a:t> </a:t>
            </a:r>
            <a:r>
              <a:rPr sz="3200" b="1" spc="-5" dirty="0">
                <a:latin typeface="Calibri"/>
                <a:cs typeface="Calibri"/>
              </a:rPr>
              <a:t>BANCARIO</a:t>
            </a:r>
            <a:endParaRPr sz="3200">
              <a:latin typeface="Calibri"/>
              <a:cs typeface="Calibri"/>
            </a:endParaRPr>
          </a:p>
        </p:txBody>
      </p:sp>
      <p:sp>
        <p:nvSpPr>
          <p:cNvPr id="17" name="object 17"/>
          <p:cNvSpPr/>
          <p:nvPr/>
        </p:nvSpPr>
        <p:spPr>
          <a:xfrm>
            <a:off x="8083191" y="1466334"/>
            <a:ext cx="2506980" cy="4394200"/>
          </a:xfrm>
          <a:custGeom>
            <a:avLst/>
            <a:gdLst/>
            <a:ahLst/>
            <a:cxnLst/>
            <a:rect l="l" t="t" r="r" b="b"/>
            <a:pathLst>
              <a:path w="2506979" h="4394200">
                <a:moveTo>
                  <a:pt x="0" y="4394137"/>
                </a:moveTo>
                <a:lnTo>
                  <a:pt x="2506846" y="4394137"/>
                </a:lnTo>
                <a:lnTo>
                  <a:pt x="2506846" y="0"/>
                </a:lnTo>
                <a:lnTo>
                  <a:pt x="0" y="0"/>
                </a:lnTo>
                <a:lnTo>
                  <a:pt x="0" y="4394137"/>
                </a:lnTo>
                <a:close/>
              </a:path>
            </a:pathLst>
          </a:custGeom>
          <a:solidFill>
            <a:srgbClr val="FFFFFF"/>
          </a:solidFill>
        </p:spPr>
        <p:txBody>
          <a:bodyPr wrap="square" lIns="0" tIns="0" rIns="0" bIns="0" rtlCol="0"/>
          <a:lstStyle/>
          <a:p>
            <a:endParaRPr/>
          </a:p>
        </p:txBody>
      </p:sp>
      <p:sp>
        <p:nvSpPr>
          <p:cNvPr id="18" name="object 18"/>
          <p:cNvSpPr/>
          <p:nvPr/>
        </p:nvSpPr>
        <p:spPr>
          <a:xfrm>
            <a:off x="8083191" y="1466334"/>
            <a:ext cx="2506980" cy="4394200"/>
          </a:xfrm>
          <a:custGeom>
            <a:avLst/>
            <a:gdLst/>
            <a:ahLst/>
            <a:cxnLst/>
            <a:rect l="l" t="t" r="r" b="b"/>
            <a:pathLst>
              <a:path w="2506979" h="4394200">
                <a:moveTo>
                  <a:pt x="0" y="0"/>
                </a:moveTo>
                <a:lnTo>
                  <a:pt x="2506847" y="0"/>
                </a:lnTo>
                <a:lnTo>
                  <a:pt x="2506847" y="4394138"/>
                </a:lnTo>
                <a:lnTo>
                  <a:pt x="0" y="4394138"/>
                </a:lnTo>
                <a:lnTo>
                  <a:pt x="0" y="0"/>
                </a:lnTo>
                <a:close/>
              </a:path>
            </a:pathLst>
          </a:custGeom>
          <a:ln w="25400">
            <a:solidFill>
              <a:srgbClr val="BBE0E3"/>
            </a:solidFill>
          </a:ln>
        </p:spPr>
        <p:txBody>
          <a:bodyPr wrap="square" lIns="0" tIns="0" rIns="0" bIns="0" rtlCol="0"/>
          <a:lstStyle/>
          <a:p>
            <a:endParaRPr/>
          </a:p>
        </p:txBody>
      </p:sp>
      <p:sp>
        <p:nvSpPr>
          <p:cNvPr id="19" name="object 19"/>
          <p:cNvSpPr txBox="1"/>
          <p:nvPr/>
        </p:nvSpPr>
        <p:spPr>
          <a:xfrm>
            <a:off x="8174633" y="1487932"/>
            <a:ext cx="2336165" cy="269240"/>
          </a:xfrm>
          <a:prstGeom prst="rect">
            <a:avLst/>
          </a:prstGeom>
        </p:spPr>
        <p:txBody>
          <a:bodyPr vert="horz" wrap="square" lIns="0" tIns="12700" rIns="0" bIns="0" rtlCol="0">
            <a:spAutoFit/>
          </a:bodyPr>
          <a:lstStyle/>
          <a:p>
            <a:pPr>
              <a:spcBef>
                <a:spcPts val="100"/>
              </a:spcBef>
              <a:tabLst>
                <a:tab pos="384175" algn="l"/>
                <a:tab pos="984885" algn="l"/>
                <a:tab pos="2225040" algn="l"/>
              </a:tabLst>
            </a:pPr>
            <a:r>
              <a:rPr sz="1600" dirty="0">
                <a:latin typeface="Calibri"/>
                <a:cs typeface="Calibri"/>
              </a:rPr>
              <a:t>G</a:t>
            </a:r>
            <a:r>
              <a:rPr sz="1600" spc="-5" dirty="0">
                <a:latin typeface="Calibri"/>
                <a:cs typeface="Calibri"/>
              </a:rPr>
              <a:t>l</a:t>
            </a:r>
            <a:r>
              <a:rPr sz="1600" dirty="0">
                <a:latin typeface="Calibri"/>
                <a:cs typeface="Calibri"/>
              </a:rPr>
              <a:t>i	</a:t>
            </a:r>
            <a:r>
              <a:rPr sz="1600" spc="-5" dirty="0">
                <a:latin typeface="Calibri"/>
                <a:cs typeface="Calibri"/>
              </a:rPr>
              <a:t>indic</a:t>
            </a:r>
            <a:r>
              <a:rPr sz="1600" dirty="0">
                <a:latin typeface="Calibri"/>
                <a:cs typeface="Calibri"/>
              </a:rPr>
              <a:t>i	</a:t>
            </a:r>
            <a:r>
              <a:rPr sz="1600" spc="-5" dirty="0">
                <a:latin typeface="Calibri"/>
                <a:cs typeface="Calibri"/>
              </a:rPr>
              <a:t>appa</a:t>
            </a:r>
            <a:r>
              <a:rPr sz="1600" dirty="0">
                <a:latin typeface="Calibri"/>
                <a:cs typeface="Calibri"/>
              </a:rPr>
              <a:t>rte</a:t>
            </a:r>
            <a:r>
              <a:rPr sz="1600" spc="-5" dirty="0">
                <a:latin typeface="Calibri"/>
                <a:cs typeface="Calibri"/>
              </a:rPr>
              <a:t>n</a:t>
            </a:r>
            <a:r>
              <a:rPr sz="1600" dirty="0">
                <a:latin typeface="Calibri"/>
                <a:cs typeface="Calibri"/>
              </a:rPr>
              <a:t>e</a:t>
            </a:r>
            <a:r>
              <a:rPr sz="1600" spc="-5" dirty="0">
                <a:latin typeface="Calibri"/>
                <a:cs typeface="Calibri"/>
              </a:rPr>
              <a:t>n</a:t>
            </a:r>
            <a:r>
              <a:rPr sz="1600" dirty="0">
                <a:latin typeface="Calibri"/>
                <a:cs typeface="Calibri"/>
              </a:rPr>
              <a:t>ti	a</a:t>
            </a:r>
            <a:endParaRPr sz="1600">
              <a:latin typeface="Calibri"/>
              <a:cs typeface="Calibri"/>
            </a:endParaRPr>
          </a:p>
        </p:txBody>
      </p:sp>
      <p:sp>
        <p:nvSpPr>
          <p:cNvPr id="20" name="object 20"/>
          <p:cNvSpPr txBox="1"/>
          <p:nvPr/>
        </p:nvSpPr>
        <p:spPr>
          <a:xfrm>
            <a:off x="8174633" y="1728723"/>
            <a:ext cx="2336165" cy="1982470"/>
          </a:xfrm>
          <a:prstGeom prst="rect">
            <a:avLst/>
          </a:prstGeom>
        </p:spPr>
        <p:txBody>
          <a:bodyPr vert="horz" wrap="square" lIns="0" tIns="11430" rIns="0" bIns="0" rtlCol="0">
            <a:spAutoFit/>
          </a:bodyPr>
          <a:lstStyle/>
          <a:p>
            <a:pPr marR="5080" algn="just">
              <a:lnSpc>
                <a:spcPct val="100400"/>
              </a:lnSpc>
              <a:spcBef>
                <a:spcPts val="90"/>
              </a:spcBef>
            </a:pPr>
            <a:r>
              <a:rPr sz="1600" spc="-5" dirty="0">
                <a:latin typeface="Calibri"/>
                <a:cs typeface="Calibri"/>
              </a:rPr>
              <a:t>queste due famiglie hanno  </a:t>
            </a:r>
            <a:r>
              <a:rPr sz="1600" dirty="0">
                <a:latin typeface="Calibri"/>
                <a:cs typeface="Calibri"/>
              </a:rPr>
              <a:t>l ’ </a:t>
            </a:r>
            <a:r>
              <a:rPr sz="1600" spc="-5" dirty="0">
                <a:latin typeface="Calibri"/>
                <a:cs typeface="Calibri"/>
              </a:rPr>
              <a:t>obiettivo di evidenziare  situazioni di squilibrio </a:t>
            </a:r>
            <a:r>
              <a:rPr sz="1600" dirty="0">
                <a:latin typeface="Calibri"/>
                <a:cs typeface="Calibri"/>
              </a:rPr>
              <a:t>tra  </a:t>
            </a:r>
            <a:r>
              <a:rPr sz="1600" spc="-5" dirty="0">
                <a:latin typeface="Calibri"/>
                <a:cs typeface="Calibri"/>
              </a:rPr>
              <a:t>l’indebitamento</a:t>
            </a:r>
            <a:r>
              <a:rPr sz="1600" spc="5" dirty="0">
                <a:latin typeface="Calibri"/>
                <a:cs typeface="Calibri"/>
              </a:rPr>
              <a:t> </a:t>
            </a:r>
            <a:r>
              <a:rPr sz="1600" dirty="0">
                <a:latin typeface="Calibri"/>
                <a:cs typeface="Calibri"/>
              </a:rPr>
              <a:t>e:</a:t>
            </a:r>
            <a:endParaRPr sz="1600">
              <a:latin typeface="Calibri"/>
              <a:cs typeface="Calibri"/>
            </a:endParaRPr>
          </a:p>
          <a:p>
            <a:pPr marR="5715" algn="just">
              <a:lnSpc>
                <a:spcPts val="1900"/>
              </a:lnSpc>
              <a:spcBef>
                <a:spcPts val="80"/>
              </a:spcBef>
              <a:buClr>
                <a:srgbClr val="99CC00"/>
              </a:buClr>
              <a:buChar char="•"/>
              <a:tabLst>
                <a:tab pos="147955" algn="l"/>
              </a:tabLst>
            </a:pPr>
            <a:r>
              <a:rPr sz="1600" spc="-5" dirty="0">
                <a:latin typeface="Calibri"/>
                <a:cs typeface="Calibri"/>
              </a:rPr>
              <a:t>la dinamica dei flussi che  dovranno servire il</a:t>
            </a:r>
            <a:r>
              <a:rPr sz="1600" spc="5" dirty="0">
                <a:latin typeface="Calibri"/>
                <a:cs typeface="Calibri"/>
              </a:rPr>
              <a:t> </a:t>
            </a:r>
            <a:r>
              <a:rPr sz="1600" spc="-5" dirty="0">
                <a:latin typeface="Calibri"/>
                <a:cs typeface="Calibri"/>
              </a:rPr>
              <a:t>debito;</a:t>
            </a:r>
            <a:endParaRPr sz="1600">
              <a:latin typeface="Calibri"/>
              <a:cs typeface="Calibri"/>
            </a:endParaRPr>
          </a:p>
          <a:p>
            <a:pPr marL="147320" indent="-147955" algn="just">
              <a:lnSpc>
                <a:spcPts val="1830"/>
              </a:lnSpc>
              <a:buClr>
                <a:srgbClr val="99CC00"/>
              </a:buClr>
              <a:buChar char="•"/>
              <a:tabLst>
                <a:tab pos="147955" algn="l"/>
              </a:tabLst>
            </a:pPr>
            <a:r>
              <a:rPr sz="1600" spc="-5" dirty="0">
                <a:latin typeface="Calibri"/>
                <a:cs typeface="Calibri"/>
              </a:rPr>
              <a:t>l’ammontare di capitale</a:t>
            </a:r>
            <a:r>
              <a:rPr sz="1600" spc="70" dirty="0">
                <a:latin typeface="Calibri"/>
                <a:cs typeface="Calibri"/>
              </a:rPr>
              <a:t> </a:t>
            </a:r>
            <a:r>
              <a:rPr sz="1600" spc="-5" dirty="0">
                <a:latin typeface="Calibri"/>
                <a:cs typeface="Calibri"/>
              </a:rPr>
              <a:t>di</a:t>
            </a:r>
            <a:endParaRPr sz="1600">
              <a:latin typeface="Calibri"/>
              <a:cs typeface="Calibri"/>
            </a:endParaRPr>
          </a:p>
          <a:p>
            <a:pPr>
              <a:spcBef>
                <a:spcPts val="75"/>
              </a:spcBef>
            </a:pPr>
            <a:r>
              <a:rPr sz="1600" spc="-5" dirty="0">
                <a:latin typeface="Calibri"/>
                <a:cs typeface="Calibri"/>
              </a:rPr>
              <a:t>rischio</a:t>
            </a:r>
            <a:endParaRPr sz="1600">
              <a:latin typeface="Calibri"/>
              <a:cs typeface="Calibri"/>
            </a:endParaRPr>
          </a:p>
        </p:txBody>
      </p:sp>
      <p:sp>
        <p:nvSpPr>
          <p:cNvPr id="21" name="object 21"/>
          <p:cNvSpPr txBox="1"/>
          <p:nvPr/>
        </p:nvSpPr>
        <p:spPr>
          <a:xfrm>
            <a:off x="9051758" y="3441700"/>
            <a:ext cx="1457325" cy="269240"/>
          </a:xfrm>
          <a:prstGeom prst="rect">
            <a:avLst/>
          </a:prstGeom>
        </p:spPr>
        <p:txBody>
          <a:bodyPr vert="horz" wrap="square" lIns="0" tIns="12700" rIns="0" bIns="0" rtlCol="0">
            <a:spAutoFit/>
          </a:bodyPr>
          <a:lstStyle/>
          <a:p>
            <a:pPr>
              <a:spcBef>
                <a:spcPts val="100"/>
              </a:spcBef>
              <a:tabLst>
                <a:tab pos="430530" algn="l"/>
              </a:tabLst>
            </a:pPr>
            <a:r>
              <a:rPr sz="1600" dirty="0">
                <a:latin typeface="Calibri"/>
                <a:cs typeface="Calibri"/>
              </a:rPr>
              <a:t>a	</a:t>
            </a:r>
            <a:r>
              <a:rPr sz="1600" spc="-5" dirty="0">
                <a:latin typeface="Calibri"/>
                <a:cs typeface="Calibri"/>
              </a:rPr>
              <a:t>disposizione</a:t>
            </a:r>
            <a:endParaRPr sz="1600">
              <a:latin typeface="Calibri"/>
              <a:cs typeface="Calibri"/>
            </a:endParaRPr>
          </a:p>
        </p:txBody>
      </p:sp>
      <p:sp>
        <p:nvSpPr>
          <p:cNvPr id="22" name="object 22"/>
          <p:cNvSpPr txBox="1"/>
          <p:nvPr/>
        </p:nvSpPr>
        <p:spPr>
          <a:xfrm>
            <a:off x="8174633" y="3682493"/>
            <a:ext cx="2336165" cy="2002789"/>
          </a:xfrm>
          <a:prstGeom prst="rect">
            <a:avLst/>
          </a:prstGeom>
        </p:spPr>
        <p:txBody>
          <a:bodyPr vert="horz" wrap="square" lIns="0" tIns="12700" rIns="0" bIns="0" rtlCol="0">
            <a:spAutoFit/>
          </a:bodyPr>
          <a:lstStyle/>
          <a:p>
            <a:pPr>
              <a:spcBef>
                <a:spcPts val="100"/>
              </a:spcBef>
            </a:pPr>
            <a:r>
              <a:rPr sz="1600" spc="-5" dirty="0">
                <a:latin typeface="Calibri"/>
                <a:cs typeface="Calibri"/>
              </a:rPr>
              <a:t>dell’impresa;</a:t>
            </a:r>
            <a:endParaRPr sz="1600">
              <a:latin typeface="Calibri"/>
              <a:cs typeface="Calibri"/>
            </a:endParaRPr>
          </a:p>
          <a:p>
            <a:pPr marR="5080" algn="just">
              <a:lnSpc>
                <a:spcPts val="1900"/>
              </a:lnSpc>
              <a:spcBef>
                <a:spcPts val="80"/>
              </a:spcBef>
            </a:pPr>
            <a:r>
              <a:rPr sz="1600" spc="-5" dirty="0">
                <a:latin typeface="Calibri"/>
                <a:cs typeface="Calibri"/>
              </a:rPr>
              <a:t>Gli indici di liquidità  misurano eventuali squilibri  </a:t>
            </a:r>
            <a:r>
              <a:rPr sz="1600" dirty="0">
                <a:latin typeface="Calibri"/>
                <a:cs typeface="Calibri"/>
              </a:rPr>
              <a:t>tra </a:t>
            </a:r>
            <a:r>
              <a:rPr sz="1600" spc="-5" dirty="0">
                <a:latin typeface="Calibri"/>
                <a:cs typeface="Calibri"/>
              </a:rPr>
              <a:t>gli impegni</a:t>
            </a:r>
            <a:r>
              <a:rPr sz="1600" spc="135" dirty="0">
                <a:latin typeface="Calibri"/>
                <a:cs typeface="Calibri"/>
              </a:rPr>
              <a:t> </a:t>
            </a:r>
            <a:r>
              <a:rPr sz="1600" spc="-5" dirty="0">
                <a:latin typeface="Calibri"/>
                <a:cs typeface="Calibri"/>
              </a:rPr>
              <a:t>che</a:t>
            </a:r>
            <a:endParaRPr sz="1600">
              <a:latin typeface="Calibri"/>
              <a:cs typeface="Calibri"/>
            </a:endParaRPr>
          </a:p>
          <a:p>
            <a:pPr marR="5715" algn="just">
              <a:lnSpc>
                <a:spcPct val="99100"/>
              </a:lnSpc>
              <a:spcBef>
                <a:spcPts val="20"/>
              </a:spcBef>
            </a:pPr>
            <a:r>
              <a:rPr sz="1600" spc="-5" dirty="0">
                <a:latin typeface="Calibri"/>
                <a:cs typeface="Calibri"/>
              </a:rPr>
              <a:t>diventeranno esigibili </a:t>
            </a:r>
            <a:r>
              <a:rPr sz="1600" dirty="0">
                <a:latin typeface="Calibri"/>
                <a:cs typeface="Calibri"/>
              </a:rPr>
              <a:t>entro  </a:t>
            </a:r>
            <a:r>
              <a:rPr sz="1600" spc="-5" dirty="0">
                <a:latin typeface="Calibri"/>
                <a:cs typeface="Calibri"/>
              </a:rPr>
              <a:t>l’anno </a:t>
            </a:r>
            <a:r>
              <a:rPr sz="1600" dirty="0">
                <a:latin typeface="Calibri"/>
                <a:cs typeface="Calibri"/>
              </a:rPr>
              <a:t>e </a:t>
            </a:r>
            <a:r>
              <a:rPr sz="1600" spc="-5" dirty="0">
                <a:latin typeface="Calibri"/>
                <a:cs typeface="Calibri"/>
              </a:rPr>
              <a:t>la trasformazione  dell’attivo in liquidità nello  stesso</a:t>
            </a:r>
            <a:r>
              <a:rPr sz="1600" dirty="0">
                <a:latin typeface="Calibri"/>
                <a:cs typeface="Calibri"/>
              </a:rPr>
              <a:t> </a:t>
            </a:r>
            <a:r>
              <a:rPr sz="1600" spc="-5" dirty="0">
                <a:latin typeface="Calibri"/>
                <a:cs typeface="Calibri"/>
              </a:rPr>
              <a:t>periodo</a:t>
            </a:r>
            <a:r>
              <a:rPr spc="-5" dirty="0">
                <a:latin typeface="Calibri"/>
                <a:cs typeface="Calibri"/>
              </a:rPr>
              <a:t>.</a:t>
            </a:r>
            <a:endParaRPr>
              <a:latin typeface="Calibri"/>
              <a:cs typeface="Calibri"/>
            </a:endParaRPr>
          </a:p>
        </p:txBody>
      </p:sp>
      <p:sp>
        <p:nvSpPr>
          <p:cNvPr id="23" name="object 23"/>
          <p:cNvSpPr txBox="1"/>
          <p:nvPr/>
        </p:nvSpPr>
        <p:spPr>
          <a:xfrm>
            <a:off x="5194099" y="2852735"/>
            <a:ext cx="939800" cy="455930"/>
          </a:xfrm>
          <a:prstGeom prst="rect">
            <a:avLst/>
          </a:prstGeom>
        </p:spPr>
        <p:txBody>
          <a:bodyPr vert="horz" wrap="square" lIns="0" tIns="12700" rIns="0" bIns="0" rtlCol="0">
            <a:spAutoFit/>
          </a:bodyPr>
          <a:lstStyle/>
          <a:p>
            <a:pPr marL="17780" marR="5080" indent="-5715">
              <a:lnSpc>
                <a:spcPct val="122700"/>
              </a:lnSpc>
              <a:spcBef>
                <a:spcPts val="100"/>
              </a:spcBef>
            </a:pPr>
            <a:r>
              <a:rPr sz="1150" u="sng" spc="-5" dirty="0">
                <a:uFill>
                  <a:solidFill>
                    <a:srgbClr val="000000"/>
                  </a:solidFill>
                </a:uFill>
                <a:latin typeface="Gill Sans MT"/>
                <a:cs typeface="Gill Sans MT"/>
              </a:rPr>
              <a:t> </a:t>
            </a:r>
            <a:r>
              <a:rPr sz="1150" u="sng" spc="130" dirty="0">
                <a:uFill>
                  <a:solidFill>
                    <a:srgbClr val="000000"/>
                  </a:solidFill>
                </a:uFill>
                <a:latin typeface="Gill Sans MT"/>
                <a:cs typeface="Gill Sans MT"/>
              </a:rPr>
              <a:t> </a:t>
            </a:r>
            <a:r>
              <a:rPr sz="1150" u="sng" spc="-10" dirty="0">
                <a:uFill>
                  <a:solidFill>
                    <a:srgbClr val="000000"/>
                  </a:solidFill>
                </a:uFill>
                <a:latin typeface="Gill Sans MT"/>
                <a:cs typeface="Gill Sans MT"/>
              </a:rPr>
              <a:t>Ebitda (Ebit) </a:t>
            </a:r>
            <a:r>
              <a:rPr sz="1150" spc="-10" dirty="0">
                <a:latin typeface="Gill Sans MT"/>
                <a:cs typeface="Gill Sans MT"/>
              </a:rPr>
              <a:t> Oneri</a:t>
            </a:r>
            <a:r>
              <a:rPr sz="1150" spc="-50" dirty="0">
                <a:latin typeface="Gill Sans MT"/>
                <a:cs typeface="Gill Sans MT"/>
              </a:rPr>
              <a:t> </a:t>
            </a:r>
            <a:r>
              <a:rPr sz="1150" spc="-10" dirty="0">
                <a:latin typeface="Gill Sans MT"/>
                <a:cs typeface="Gill Sans MT"/>
              </a:rPr>
              <a:t>finanziari</a:t>
            </a:r>
            <a:endParaRPr sz="1150">
              <a:latin typeface="Gill Sans MT"/>
              <a:cs typeface="Gill Sans MT"/>
            </a:endParaRPr>
          </a:p>
        </p:txBody>
      </p:sp>
      <p:sp>
        <p:nvSpPr>
          <p:cNvPr id="24" name="object 24"/>
          <p:cNvSpPr txBox="1"/>
          <p:nvPr/>
        </p:nvSpPr>
        <p:spPr>
          <a:xfrm>
            <a:off x="5367247" y="3793063"/>
            <a:ext cx="340360" cy="230191"/>
          </a:xfrm>
          <a:prstGeom prst="rect">
            <a:avLst/>
          </a:prstGeom>
        </p:spPr>
        <p:txBody>
          <a:bodyPr vert="horz" wrap="square" lIns="0" tIns="14605" rIns="0" bIns="0" rtlCol="0">
            <a:spAutoFit/>
          </a:bodyPr>
          <a:lstStyle/>
          <a:p>
            <a:pPr marL="12700">
              <a:spcBef>
                <a:spcPts val="115"/>
              </a:spcBef>
            </a:pPr>
            <a:r>
              <a:rPr sz="1400" spc="-5" dirty="0">
                <a:latin typeface="Gill Sans MT"/>
                <a:cs typeface="Gill Sans MT"/>
              </a:rPr>
              <a:t>PF</a:t>
            </a:r>
            <a:r>
              <a:rPr sz="1400" spc="10" dirty="0">
                <a:latin typeface="Gill Sans MT"/>
                <a:cs typeface="Gill Sans MT"/>
              </a:rPr>
              <a:t>N</a:t>
            </a:r>
            <a:endParaRPr sz="1400">
              <a:latin typeface="Gill Sans MT"/>
              <a:cs typeface="Gill Sans MT"/>
            </a:endParaRPr>
          </a:p>
        </p:txBody>
      </p:sp>
      <p:sp>
        <p:nvSpPr>
          <p:cNvPr id="25" name="object 25"/>
          <p:cNvSpPr txBox="1"/>
          <p:nvPr/>
        </p:nvSpPr>
        <p:spPr>
          <a:xfrm>
            <a:off x="5297051" y="4058405"/>
            <a:ext cx="469900" cy="230191"/>
          </a:xfrm>
          <a:prstGeom prst="rect">
            <a:avLst/>
          </a:prstGeom>
        </p:spPr>
        <p:txBody>
          <a:bodyPr vert="horz" wrap="square" lIns="0" tIns="14605" rIns="0" bIns="0" rtlCol="0">
            <a:spAutoFit/>
          </a:bodyPr>
          <a:lstStyle/>
          <a:p>
            <a:pPr marL="12700">
              <a:spcBef>
                <a:spcPts val="115"/>
              </a:spcBef>
            </a:pPr>
            <a:r>
              <a:rPr sz="1400" spc="5" dirty="0">
                <a:latin typeface="Gill Sans MT"/>
                <a:cs typeface="Gill Sans MT"/>
              </a:rPr>
              <a:t>Eb</a:t>
            </a:r>
            <a:r>
              <a:rPr sz="1400" spc="-10" dirty="0">
                <a:latin typeface="Gill Sans MT"/>
                <a:cs typeface="Gill Sans MT"/>
              </a:rPr>
              <a:t>it</a:t>
            </a:r>
            <a:r>
              <a:rPr sz="1400" spc="-5" dirty="0">
                <a:latin typeface="Gill Sans MT"/>
                <a:cs typeface="Gill Sans MT"/>
              </a:rPr>
              <a:t>d</a:t>
            </a:r>
            <a:r>
              <a:rPr sz="1400" spc="5" dirty="0">
                <a:latin typeface="Gill Sans MT"/>
                <a:cs typeface="Gill Sans MT"/>
              </a:rPr>
              <a:t>a</a:t>
            </a:r>
            <a:endParaRPr sz="1400">
              <a:latin typeface="Gill Sans MT"/>
              <a:cs typeface="Gill Sans MT"/>
            </a:endParaRPr>
          </a:p>
        </p:txBody>
      </p:sp>
      <p:sp>
        <p:nvSpPr>
          <p:cNvPr id="26" name="object 26"/>
          <p:cNvSpPr/>
          <p:nvPr/>
        </p:nvSpPr>
        <p:spPr>
          <a:xfrm>
            <a:off x="5309283" y="4054958"/>
            <a:ext cx="455930" cy="0"/>
          </a:xfrm>
          <a:custGeom>
            <a:avLst/>
            <a:gdLst/>
            <a:ahLst/>
            <a:cxnLst/>
            <a:rect l="l" t="t" r="r" b="b"/>
            <a:pathLst>
              <a:path w="455929">
                <a:moveTo>
                  <a:pt x="0" y="0"/>
                </a:moveTo>
                <a:lnTo>
                  <a:pt x="455339" y="0"/>
                </a:lnTo>
              </a:path>
            </a:pathLst>
          </a:custGeom>
          <a:ln w="8891">
            <a:solidFill>
              <a:srgbClr val="000000"/>
            </a:solidFill>
          </a:ln>
        </p:spPr>
        <p:txBody>
          <a:bodyPr wrap="square" lIns="0" tIns="0" rIns="0" bIns="0" rtlCol="0"/>
          <a:lstStyle/>
          <a:p>
            <a:endParaRPr/>
          </a:p>
        </p:txBody>
      </p:sp>
      <p:sp>
        <p:nvSpPr>
          <p:cNvPr id="27" name="object 27"/>
          <p:cNvSpPr txBox="1"/>
          <p:nvPr/>
        </p:nvSpPr>
        <p:spPr>
          <a:xfrm>
            <a:off x="4385000" y="3793063"/>
            <a:ext cx="340360" cy="230191"/>
          </a:xfrm>
          <a:prstGeom prst="rect">
            <a:avLst/>
          </a:prstGeom>
        </p:spPr>
        <p:txBody>
          <a:bodyPr vert="horz" wrap="square" lIns="0" tIns="14605" rIns="0" bIns="0" rtlCol="0">
            <a:spAutoFit/>
          </a:bodyPr>
          <a:lstStyle/>
          <a:p>
            <a:pPr marL="12700">
              <a:spcBef>
                <a:spcPts val="115"/>
              </a:spcBef>
            </a:pPr>
            <a:r>
              <a:rPr sz="1400" spc="-5" dirty="0">
                <a:latin typeface="Gill Sans MT"/>
                <a:cs typeface="Gill Sans MT"/>
              </a:rPr>
              <a:t>PF</a:t>
            </a:r>
            <a:r>
              <a:rPr sz="1400" spc="10" dirty="0">
                <a:latin typeface="Gill Sans MT"/>
                <a:cs typeface="Gill Sans MT"/>
              </a:rPr>
              <a:t>N</a:t>
            </a:r>
            <a:endParaRPr sz="1400">
              <a:latin typeface="Gill Sans MT"/>
              <a:cs typeface="Gill Sans MT"/>
            </a:endParaRPr>
          </a:p>
        </p:txBody>
      </p:sp>
      <p:sp>
        <p:nvSpPr>
          <p:cNvPr id="28" name="object 28"/>
          <p:cNvSpPr txBox="1"/>
          <p:nvPr/>
        </p:nvSpPr>
        <p:spPr>
          <a:xfrm>
            <a:off x="4426668" y="4058405"/>
            <a:ext cx="257175" cy="230191"/>
          </a:xfrm>
          <a:prstGeom prst="rect">
            <a:avLst/>
          </a:prstGeom>
        </p:spPr>
        <p:txBody>
          <a:bodyPr vert="horz" wrap="square" lIns="0" tIns="14605" rIns="0" bIns="0" rtlCol="0">
            <a:spAutoFit/>
          </a:bodyPr>
          <a:lstStyle/>
          <a:p>
            <a:pPr marL="12700">
              <a:spcBef>
                <a:spcPts val="115"/>
              </a:spcBef>
            </a:pPr>
            <a:r>
              <a:rPr sz="1400" spc="-5" dirty="0">
                <a:latin typeface="Gill Sans MT"/>
                <a:cs typeface="Gill Sans MT"/>
              </a:rPr>
              <a:t>P</a:t>
            </a:r>
            <a:r>
              <a:rPr sz="1400" spc="10" dirty="0">
                <a:latin typeface="Gill Sans MT"/>
                <a:cs typeface="Gill Sans MT"/>
              </a:rPr>
              <a:t>N</a:t>
            </a:r>
            <a:endParaRPr sz="1400">
              <a:latin typeface="Gill Sans MT"/>
              <a:cs typeface="Gill Sans MT"/>
            </a:endParaRPr>
          </a:p>
        </p:txBody>
      </p:sp>
      <p:sp>
        <p:nvSpPr>
          <p:cNvPr id="29" name="object 29"/>
          <p:cNvSpPr/>
          <p:nvPr/>
        </p:nvSpPr>
        <p:spPr>
          <a:xfrm>
            <a:off x="4397232" y="4054958"/>
            <a:ext cx="314960" cy="0"/>
          </a:xfrm>
          <a:custGeom>
            <a:avLst/>
            <a:gdLst/>
            <a:ahLst/>
            <a:cxnLst/>
            <a:rect l="l" t="t" r="r" b="b"/>
            <a:pathLst>
              <a:path w="314960">
                <a:moveTo>
                  <a:pt x="0" y="0"/>
                </a:moveTo>
                <a:lnTo>
                  <a:pt x="314610" y="0"/>
                </a:lnTo>
              </a:path>
            </a:pathLst>
          </a:custGeom>
          <a:ln w="8891">
            <a:solidFill>
              <a:srgbClr val="000000"/>
            </a:solidFill>
          </a:ln>
        </p:spPr>
        <p:txBody>
          <a:bodyPr wrap="square" lIns="0" tIns="0" rIns="0" bIns="0" rtlCol="0"/>
          <a:lstStyle/>
          <a:p>
            <a:endParaRPr/>
          </a:p>
        </p:txBody>
      </p:sp>
      <p:sp>
        <p:nvSpPr>
          <p:cNvPr id="30" name="object 30"/>
          <p:cNvSpPr txBox="1"/>
          <p:nvPr/>
        </p:nvSpPr>
        <p:spPr>
          <a:xfrm>
            <a:off x="3983674" y="2836450"/>
            <a:ext cx="955675" cy="472440"/>
          </a:xfrm>
          <a:prstGeom prst="rect">
            <a:avLst/>
          </a:prstGeom>
        </p:spPr>
        <p:txBody>
          <a:bodyPr vert="horz" wrap="square" lIns="0" tIns="12700" rIns="0" bIns="0" rtlCol="0">
            <a:spAutoFit/>
          </a:bodyPr>
          <a:lstStyle/>
          <a:p>
            <a:pPr marL="12700" marR="5080" indent="-635">
              <a:lnSpc>
                <a:spcPct val="122100"/>
              </a:lnSpc>
              <a:spcBef>
                <a:spcPts val="100"/>
              </a:spcBef>
            </a:pPr>
            <a:r>
              <a:rPr sz="1200" u="sng" spc="-70" dirty="0">
                <a:uFill>
                  <a:solidFill>
                    <a:srgbClr val="000000"/>
                  </a:solidFill>
                </a:uFill>
                <a:latin typeface="Gill Sans MT"/>
                <a:cs typeface="Gill Sans MT"/>
              </a:rPr>
              <a:t> </a:t>
            </a:r>
            <a:r>
              <a:rPr sz="1200" u="sng" spc="-15" dirty="0">
                <a:uFill>
                  <a:solidFill>
                    <a:srgbClr val="000000"/>
                  </a:solidFill>
                </a:uFill>
                <a:latin typeface="Gill Sans MT"/>
                <a:cs typeface="Gill Sans MT"/>
              </a:rPr>
              <a:t>Attivo </a:t>
            </a:r>
            <a:r>
              <a:rPr sz="1200" u="sng" spc="-5" dirty="0">
                <a:uFill>
                  <a:solidFill>
                    <a:srgbClr val="000000"/>
                  </a:solidFill>
                </a:uFill>
                <a:latin typeface="Gill Sans MT"/>
                <a:cs typeface="Gill Sans MT"/>
              </a:rPr>
              <a:t>a </a:t>
            </a:r>
            <a:r>
              <a:rPr sz="1200" u="sng" spc="-10" dirty="0">
                <a:uFill>
                  <a:solidFill>
                    <a:srgbClr val="000000"/>
                  </a:solidFill>
                </a:uFill>
                <a:latin typeface="Gill Sans MT"/>
                <a:cs typeface="Gill Sans MT"/>
              </a:rPr>
              <a:t>breve </a:t>
            </a:r>
            <a:r>
              <a:rPr sz="1200" spc="-10" dirty="0">
                <a:latin typeface="Gill Sans MT"/>
                <a:cs typeface="Gill Sans MT"/>
              </a:rPr>
              <a:t> </a:t>
            </a:r>
            <a:r>
              <a:rPr sz="1200" spc="-15" dirty="0">
                <a:latin typeface="Gill Sans MT"/>
                <a:cs typeface="Gill Sans MT"/>
              </a:rPr>
              <a:t>Passivo </a:t>
            </a:r>
            <a:r>
              <a:rPr sz="1200" spc="-5" dirty="0">
                <a:latin typeface="Gill Sans MT"/>
                <a:cs typeface="Gill Sans MT"/>
              </a:rPr>
              <a:t>a</a:t>
            </a:r>
            <a:r>
              <a:rPr sz="1200" spc="-75" dirty="0">
                <a:latin typeface="Gill Sans MT"/>
                <a:cs typeface="Gill Sans MT"/>
              </a:rPr>
              <a:t> </a:t>
            </a:r>
            <a:r>
              <a:rPr sz="1200" spc="-10" dirty="0">
                <a:latin typeface="Gill Sans MT"/>
                <a:cs typeface="Gill Sans MT"/>
              </a:rPr>
              <a:t>breve</a:t>
            </a:r>
            <a:endParaRPr sz="1200">
              <a:latin typeface="Gill Sans MT"/>
              <a:cs typeface="Gill Sans MT"/>
            </a:endParaRPr>
          </a:p>
        </p:txBody>
      </p:sp>
      <p:sp>
        <p:nvSpPr>
          <p:cNvPr id="31" name="object 31"/>
          <p:cNvSpPr txBox="1">
            <a:spLocks noGrp="1"/>
          </p:cNvSpPr>
          <p:nvPr>
            <p:ph type="title" idx="4294967295"/>
          </p:nvPr>
        </p:nvSpPr>
        <p:spPr>
          <a:xfrm>
            <a:off x="1524000" y="0"/>
            <a:ext cx="3619500" cy="750888"/>
          </a:xfrm>
          <a:prstGeom prst="rect">
            <a:avLst/>
          </a:prstGeom>
        </p:spPr>
        <p:txBody>
          <a:bodyPr vert="horz" wrap="square" lIns="0" tIns="12700" rIns="0" bIns="0" rtlCol="0" anchor="ctr">
            <a:spAutoFit/>
          </a:bodyPr>
          <a:lstStyle/>
          <a:p>
            <a:pPr marL="12700" algn="ctr">
              <a:lnSpc>
                <a:spcPct val="100000"/>
              </a:lnSpc>
              <a:spcBef>
                <a:spcPts val="100"/>
              </a:spcBef>
            </a:pPr>
            <a:r>
              <a:rPr sz="2400" spc="-5" dirty="0">
                <a:solidFill>
                  <a:srgbClr val="FFFF00"/>
                </a:solidFill>
              </a:rPr>
              <a:t>La </a:t>
            </a:r>
            <a:r>
              <a:rPr sz="2400" spc="-10" dirty="0">
                <a:solidFill>
                  <a:srgbClr val="FFFF00"/>
                </a:solidFill>
              </a:rPr>
              <a:t>valutazione </a:t>
            </a:r>
            <a:r>
              <a:rPr sz="2400" spc="-5" dirty="0">
                <a:solidFill>
                  <a:srgbClr val="FFFF00"/>
                </a:solidFill>
              </a:rPr>
              <a:t>della </a:t>
            </a:r>
            <a:r>
              <a:rPr sz="2400" spc="-20" dirty="0">
                <a:solidFill>
                  <a:srgbClr val="FFFF00"/>
                </a:solidFill>
              </a:rPr>
              <a:t>gravità </a:t>
            </a:r>
            <a:r>
              <a:rPr sz="2400" spc="-5" dirty="0">
                <a:solidFill>
                  <a:srgbClr val="FFFF00"/>
                </a:solidFill>
              </a:rPr>
              <a:t>della</a:t>
            </a:r>
            <a:r>
              <a:rPr sz="2400" dirty="0">
                <a:solidFill>
                  <a:srgbClr val="FFFF00"/>
                </a:solidFill>
              </a:rPr>
              <a:t> </a:t>
            </a:r>
            <a:r>
              <a:rPr sz="2400" spc="-5" dirty="0">
                <a:solidFill>
                  <a:srgbClr val="FFFF00"/>
                </a:solidFill>
              </a:rPr>
              <a:t>crisi</a:t>
            </a:r>
            <a:endParaRPr sz="2400" dirty="0">
              <a:solidFill>
                <a:srgbClr val="FFFF00"/>
              </a:solidFill>
            </a:endParaRPr>
          </a:p>
        </p:txBody>
      </p:sp>
    </p:spTree>
    <p:extLst>
      <p:ext uri="{BB962C8B-B14F-4D97-AF65-F5344CB8AC3E}">
        <p14:creationId xmlns:p14="http://schemas.microsoft.com/office/powerpoint/2010/main" val="74025548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04243" y="1242059"/>
            <a:ext cx="7785100" cy="1490152"/>
          </a:xfrm>
          <a:prstGeom prst="rect">
            <a:avLst/>
          </a:prstGeom>
        </p:spPr>
        <p:txBody>
          <a:bodyPr vert="horz" wrap="square" lIns="0" tIns="12700" rIns="0" bIns="0" rtlCol="0">
            <a:spAutoFit/>
          </a:bodyPr>
          <a:lstStyle/>
          <a:p>
            <a:pPr marL="12700">
              <a:spcBef>
                <a:spcPts val="100"/>
              </a:spcBef>
            </a:pPr>
            <a:r>
              <a:rPr lang="it-IT" sz="3200" b="1" spc="-5" dirty="0">
                <a:latin typeface="Calibri"/>
                <a:cs typeface="Calibri"/>
              </a:rPr>
              <a:t>IL PROBLEMA DEI PROBLEMI: TUTTE LE ATTIVITA’ DI PREVISIONE SONO FALSATE DALLE      </a:t>
            </a:r>
            <a:r>
              <a:rPr lang="it-IT" sz="3200" b="1" spc="-5" dirty="0">
                <a:solidFill>
                  <a:srgbClr val="FF0000"/>
                </a:solidFill>
                <a:latin typeface="Calibri"/>
                <a:cs typeface="Calibri"/>
              </a:rPr>
              <a:t>W.D.O.</a:t>
            </a:r>
            <a:endParaRPr sz="3200" dirty="0">
              <a:solidFill>
                <a:srgbClr val="FF0000"/>
              </a:solidFill>
              <a:latin typeface="Calibri"/>
              <a:cs typeface="Calibri"/>
            </a:endParaRPr>
          </a:p>
        </p:txBody>
      </p:sp>
      <p:sp>
        <p:nvSpPr>
          <p:cNvPr id="7" name="object 7"/>
          <p:cNvSpPr/>
          <p:nvPr/>
        </p:nvSpPr>
        <p:spPr>
          <a:xfrm>
            <a:off x="1776985" y="2929127"/>
            <a:ext cx="774191" cy="600456"/>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2407919" y="2923033"/>
            <a:ext cx="7741920" cy="716279"/>
          </a:xfrm>
          <a:prstGeom prst="rect">
            <a:avLst/>
          </a:prstGeom>
          <a:blipFill>
            <a:blip r:embed="rId3" cstate="print"/>
            <a:stretch>
              <a:fillRect/>
            </a:stretch>
          </a:blipFill>
        </p:spPr>
        <p:txBody>
          <a:bodyPr wrap="square" lIns="0" tIns="0" rIns="0" bIns="0" rtlCol="0"/>
          <a:lstStyle/>
          <a:p>
            <a:endParaRPr/>
          </a:p>
        </p:txBody>
      </p:sp>
      <p:sp>
        <p:nvSpPr>
          <p:cNvPr id="10" name="object 10"/>
          <p:cNvSpPr txBox="1"/>
          <p:nvPr/>
        </p:nvSpPr>
        <p:spPr>
          <a:xfrm>
            <a:off x="3505200" y="3108602"/>
            <a:ext cx="7085330" cy="308674"/>
          </a:xfrm>
          <a:prstGeom prst="rect">
            <a:avLst/>
          </a:prstGeom>
        </p:spPr>
        <p:txBody>
          <a:bodyPr vert="horz" wrap="square" lIns="0" tIns="51435" rIns="0" bIns="0" rtlCol="0">
            <a:spAutoFit/>
          </a:bodyPr>
          <a:lstStyle/>
          <a:p>
            <a:pPr marL="2975610" marR="5080" indent="-2963545">
              <a:lnSpc>
                <a:spcPts val="1989"/>
              </a:lnSpc>
              <a:spcBef>
                <a:spcPts val="405"/>
              </a:spcBef>
            </a:pPr>
            <a:r>
              <a:rPr lang="it-IT" sz="1900" b="1" spc="-30" dirty="0">
                <a:latin typeface="Calibri"/>
                <a:cs typeface="Calibri"/>
              </a:rPr>
              <a:t>SOVRASTIMA DELLE RIMANENZE</a:t>
            </a:r>
            <a:endParaRPr sz="1900" dirty="0">
              <a:latin typeface="Calibri"/>
              <a:cs typeface="Calibri"/>
            </a:endParaRPr>
          </a:p>
        </p:txBody>
      </p:sp>
      <p:sp>
        <p:nvSpPr>
          <p:cNvPr id="11" name="object 11"/>
          <p:cNvSpPr/>
          <p:nvPr/>
        </p:nvSpPr>
        <p:spPr>
          <a:xfrm>
            <a:off x="1776985" y="3739896"/>
            <a:ext cx="774191" cy="600456"/>
          </a:xfrm>
          <a:prstGeom prst="rect">
            <a:avLst/>
          </a:prstGeom>
          <a:blipFill>
            <a:blip r:embed="rId2" cstate="print"/>
            <a:stretch>
              <a:fillRect/>
            </a:stretch>
          </a:blipFill>
        </p:spPr>
        <p:txBody>
          <a:bodyPr wrap="square" lIns="0" tIns="0" rIns="0" bIns="0" rtlCol="0"/>
          <a:lstStyle/>
          <a:p>
            <a:endParaRPr/>
          </a:p>
        </p:txBody>
      </p:sp>
      <p:sp>
        <p:nvSpPr>
          <p:cNvPr id="13" name="object 13"/>
          <p:cNvSpPr/>
          <p:nvPr/>
        </p:nvSpPr>
        <p:spPr>
          <a:xfrm>
            <a:off x="2407919" y="3727703"/>
            <a:ext cx="7741920" cy="716280"/>
          </a:xfrm>
          <a:prstGeom prst="rect">
            <a:avLst/>
          </a:prstGeom>
          <a:blipFill>
            <a:blip r:embed="rId3" cstate="print"/>
            <a:stretch>
              <a:fillRect/>
            </a:stretch>
          </a:blipFill>
        </p:spPr>
        <p:txBody>
          <a:bodyPr wrap="square" lIns="0" tIns="0" rIns="0" bIns="0" rtlCol="0"/>
          <a:lstStyle/>
          <a:p>
            <a:endParaRPr/>
          </a:p>
        </p:txBody>
      </p:sp>
      <p:sp>
        <p:nvSpPr>
          <p:cNvPr id="14" name="object 14"/>
          <p:cNvSpPr txBox="1"/>
          <p:nvPr/>
        </p:nvSpPr>
        <p:spPr>
          <a:xfrm>
            <a:off x="3554545" y="3735832"/>
            <a:ext cx="5676900" cy="308674"/>
          </a:xfrm>
          <a:prstGeom prst="rect">
            <a:avLst/>
          </a:prstGeom>
        </p:spPr>
        <p:txBody>
          <a:bodyPr vert="horz" wrap="square" lIns="0" tIns="51435" rIns="0" bIns="0" rtlCol="0">
            <a:spAutoFit/>
          </a:bodyPr>
          <a:lstStyle/>
          <a:p>
            <a:pPr marL="2080895" marR="5080" indent="-2068830">
              <a:lnSpc>
                <a:spcPts val="1989"/>
              </a:lnSpc>
              <a:spcBef>
                <a:spcPts val="405"/>
              </a:spcBef>
            </a:pPr>
            <a:r>
              <a:rPr lang="it-IT" sz="1900" b="1" spc="-30" dirty="0">
                <a:latin typeface="Calibri"/>
                <a:cs typeface="Calibri"/>
              </a:rPr>
              <a:t>SOTTOSTIMA DEGLI AMMORTAMENTI</a:t>
            </a:r>
            <a:endParaRPr sz="1900" dirty="0">
              <a:latin typeface="Calibri"/>
              <a:cs typeface="Calibri"/>
            </a:endParaRPr>
          </a:p>
        </p:txBody>
      </p:sp>
      <p:sp>
        <p:nvSpPr>
          <p:cNvPr id="15" name="object 15"/>
          <p:cNvSpPr/>
          <p:nvPr/>
        </p:nvSpPr>
        <p:spPr>
          <a:xfrm>
            <a:off x="1776985" y="4544567"/>
            <a:ext cx="774191" cy="600456"/>
          </a:xfrm>
          <a:prstGeom prst="rect">
            <a:avLst/>
          </a:prstGeom>
          <a:blipFill>
            <a:blip r:embed="rId2" cstate="print"/>
            <a:stretch>
              <a:fillRect/>
            </a:stretch>
          </a:blipFill>
        </p:spPr>
        <p:txBody>
          <a:bodyPr wrap="square" lIns="0" tIns="0" rIns="0" bIns="0" rtlCol="0"/>
          <a:lstStyle/>
          <a:p>
            <a:endParaRPr/>
          </a:p>
        </p:txBody>
      </p:sp>
      <p:sp>
        <p:nvSpPr>
          <p:cNvPr id="16" name="object 16"/>
          <p:cNvSpPr txBox="1"/>
          <p:nvPr/>
        </p:nvSpPr>
        <p:spPr>
          <a:xfrm>
            <a:off x="2184109" y="4644644"/>
            <a:ext cx="141605" cy="299720"/>
          </a:xfrm>
          <a:prstGeom prst="rect">
            <a:avLst/>
          </a:prstGeom>
        </p:spPr>
        <p:txBody>
          <a:bodyPr vert="horz" wrap="square" lIns="0" tIns="12700" rIns="0" bIns="0" rtlCol="0">
            <a:spAutoFit/>
          </a:bodyPr>
          <a:lstStyle/>
          <a:p>
            <a:pPr marL="12700">
              <a:spcBef>
                <a:spcPts val="100"/>
              </a:spcBef>
            </a:pPr>
            <a:r>
              <a:rPr lang="it-IT" dirty="0">
                <a:latin typeface="Calibri"/>
                <a:cs typeface="Calibri"/>
              </a:rPr>
              <a:t>3</a:t>
            </a:r>
            <a:endParaRPr dirty="0">
              <a:latin typeface="Calibri"/>
              <a:cs typeface="Calibri"/>
            </a:endParaRPr>
          </a:p>
        </p:txBody>
      </p:sp>
      <p:sp>
        <p:nvSpPr>
          <p:cNvPr id="17" name="object 17"/>
          <p:cNvSpPr/>
          <p:nvPr/>
        </p:nvSpPr>
        <p:spPr>
          <a:xfrm>
            <a:off x="2407919" y="4532376"/>
            <a:ext cx="7741920" cy="716280"/>
          </a:xfrm>
          <a:prstGeom prst="rect">
            <a:avLst/>
          </a:prstGeom>
          <a:blipFill>
            <a:blip r:embed="rId3" cstate="print"/>
            <a:stretch>
              <a:fillRect/>
            </a:stretch>
          </a:blipFill>
        </p:spPr>
        <p:txBody>
          <a:bodyPr wrap="square" lIns="0" tIns="0" rIns="0" bIns="0" rtlCol="0"/>
          <a:lstStyle/>
          <a:p>
            <a:r>
              <a:rPr lang="it-IT" dirty="0"/>
              <a:t>	</a:t>
            </a:r>
            <a:r>
              <a:rPr lang="it-IT" b="1" dirty="0"/>
              <a:t>SOVRASTIMA DEI CREDITI</a:t>
            </a:r>
            <a:endParaRPr b="1" dirty="0"/>
          </a:p>
        </p:txBody>
      </p:sp>
      <p:sp>
        <p:nvSpPr>
          <p:cNvPr id="19" name="object 19"/>
          <p:cNvSpPr/>
          <p:nvPr/>
        </p:nvSpPr>
        <p:spPr>
          <a:xfrm>
            <a:off x="1776985" y="5349240"/>
            <a:ext cx="774191" cy="600456"/>
          </a:xfrm>
          <a:prstGeom prst="rect">
            <a:avLst/>
          </a:prstGeom>
          <a:blipFill>
            <a:blip r:embed="rId2" cstate="print"/>
            <a:stretch>
              <a:fillRect/>
            </a:stretch>
          </a:blipFill>
        </p:spPr>
        <p:txBody>
          <a:bodyPr wrap="square" lIns="0" tIns="0" rIns="0" bIns="0" rtlCol="0"/>
          <a:lstStyle/>
          <a:p>
            <a:endParaRPr/>
          </a:p>
        </p:txBody>
      </p:sp>
      <p:sp>
        <p:nvSpPr>
          <p:cNvPr id="20" name="object 20"/>
          <p:cNvSpPr txBox="1"/>
          <p:nvPr/>
        </p:nvSpPr>
        <p:spPr>
          <a:xfrm>
            <a:off x="2184109" y="5449316"/>
            <a:ext cx="141605" cy="299720"/>
          </a:xfrm>
          <a:prstGeom prst="rect">
            <a:avLst/>
          </a:prstGeom>
        </p:spPr>
        <p:txBody>
          <a:bodyPr vert="horz" wrap="square" lIns="0" tIns="12700" rIns="0" bIns="0" rtlCol="0">
            <a:spAutoFit/>
          </a:bodyPr>
          <a:lstStyle/>
          <a:p>
            <a:pPr marL="12700">
              <a:spcBef>
                <a:spcPts val="100"/>
              </a:spcBef>
            </a:pPr>
            <a:r>
              <a:rPr lang="it-IT" b="1" dirty="0">
                <a:latin typeface="Calibri"/>
                <a:cs typeface="Calibri"/>
              </a:rPr>
              <a:t>4</a:t>
            </a:r>
            <a:endParaRPr dirty="0">
              <a:latin typeface="Calibri"/>
              <a:cs typeface="Calibri"/>
            </a:endParaRPr>
          </a:p>
        </p:txBody>
      </p:sp>
      <p:sp>
        <p:nvSpPr>
          <p:cNvPr id="21" name="object 21"/>
          <p:cNvSpPr/>
          <p:nvPr/>
        </p:nvSpPr>
        <p:spPr>
          <a:xfrm>
            <a:off x="2407919" y="5337048"/>
            <a:ext cx="7741920" cy="716279"/>
          </a:xfrm>
          <a:prstGeom prst="rect">
            <a:avLst/>
          </a:prstGeom>
          <a:blipFill>
            <a:blip r:embed="rId3" cstate="print"/>
            <a:stretch>
              <a:fillRect/>
            </a:stretch>
          </a:blipFill>
        </p:spPr>
        <p:txBody>
          <a:bodyPr wrap="square" lIns="0" tIns="0" rIns="0" bIns="0" rtlCol="0"/>
          <a:lstStyle/>
          <a:p>
            <a:endParaRPr/>
          </a:p>
        </p:txBody>
      </p:sp>
      <p:sp>
        <p:nvSpPr>
          <p:cNvPr id="22" name="object 22"/>
          <p:cNvSpPr txBox="1"/>
          <p:nvPr/>
        </p:nvSpPr>
        <p:spPr>
          <a:xfrm>
            <a:off x="3306641" y="5345176"/>
            <a:ext cx="6172200" cy="308674"/>
          </a:xfrm>
          <a:prstGeom prst="rect">
            <a:avLst/>
          </a:prstGeom>
        </p:spPr>
        <p:txBody>
          <a:bodyPr vert="horz" wrap="square" lIns="0" tIns="51435" rIns="0" bIns="0" rtlCol="0">
            <a:spAutoFit/>
          </a:bodyPr>
          <a:lstStyle/>
          <a:p>
            <a:pPr marL="2369820" marR="5080" indent="-2357755">
              <a:lnSpc>
                <a:spcPts val="1989"/>
              </a:lnSpc>
              <a:spcBef>
                <a:spcPts val="405"/>
              </a:spcBef>
            </a:pPr>
            <a:r>
              <a:rPr lang="it-IT" sz="1900" b="1" spc="-10" dirty="0">
                <a:latin typeface="Calibri"/>
                <a:cs typeface="Calibri"/>
              </a:rPr>
              <a:t>SOTTOSTIMA DEI FONDI RISCHI</a:t>
            </a:r>
            <a:endParaRPr sz="1900" dirty="0">
              <a:latin typeface="Calibri"/>
              <a:cs typeface="Calibri"/>
            </a:endParaRPr>
          </a:p>
        </p:txBody>
      </p:sp>
      <p:sp>
        <p:nvSpPr>
          <p:cNvPr id="23" name="object 23"/>
          <p:cNvSpPr txBox="1">
            <a:spLocks noGrp="1"/>
          </p:cNvSpPr>
          <p:nvPr>
            <p:ph type="title" idx="4294967295"/>
          </p:nvPr>
        </p:nvSpPr>
        <p:spPr>
          <a:xfrm>
            <a:off x="1524000" y="0"/>
            <a:ext cx="3657600" cy="751488"/>
          </a:xfrm>
          <a:prstGeom prst="rect">
            <a:avLst/>
          </a:prstGeom>
        </p:spPr>
        <p:txBody>
          <a:bodyPr vert="horz" wrap="square" lIns="0" tIns="12700" rIns="0" bIns="0" rtlCol="0" anchor="ctr">
            <a:spAutoFit/>
          </a:bodyPr>
          <a:lstStyle/>
          <a:p>
            <a:pPr marL="12700" algn="ctr">
              <a:lnSpc>
                <a:spcPct val="100000"/>
              </a:lnSpc>
              <a:spcBef>
                <a:spcPts val="100"/>
              </a:spcBef>
            </a:pPr>
            <a:r>
              <a:rPr sz="2400" spc="-5" dirty="0">
                <a:solidFill>
                  <a:srgbClr val="FFFF00"/>
                </a:solidFill>
              </a:rPr>
              <a:t>La </a:t>
            </a:r>
            <a:r>
              <a:rPr sz="2400" spc="-10" dirty="0">
                <a:solidFill>
                  <a:srgbClr val="FFFF00"/>
                </a:solidFill>
              </a:rPr>
              <a:t>valutazione </a:t>
            </a:r>
            <a:r>
              <a:rPr sz="2400" spc="-5" dirty="0">
                <a:solidFill>
                  <a:srgbClr val="FFFF00"/>
                </a:solidFill>
              </a:rPr>
              <a:t>della </a:t>
            </a:r>
            <a:r>
              <a:rPr sz="2400" spc="-20" dirty="0">
                <a:solidFill>
                  <a:srgbClr val="FFFF00"/>
                </a:solidFill>
              </a:rPr>
              <a:t>gravità </a:t>
            </a:r>
            <a:r>
              <a:rPr sz="2400" spc="-5" dirty="0">
                <a:solidFill>
                  <a:srgbClr val="FFFF00"/>
                </a:solidFill>
              </a:rPr>
              <a:t>della</a:t>
            </a:r>
            <a:r>
              <a:rPr sz="2400" dirty="0">
                <a:solidFill>
                  <a:srgbClr val="FFFF00"/>
                </a:solidFill>
              </a:rPr>
              <a:t> </a:t>
            </a:r>
            <a:r>
              <a:rPr sz="2400" spc="-5" dirty="0">
                <a:solidFill>
                  <a:srgbClr val="FFFF00"/>
                </a:solidFill>
              </a:rPr>
              <a:t>crisi</a:t>
            </a:r>
            <a:endParaRPr sz="2400" dirty="0">
              <a:solidFill>
                <a:srgbClr val="FFFF00"/>
              </a:solidFill>
            </a:endParaRPr>
          </a:p>
        </p:txBody>
      </p:sp>
      <p:sp>
        <p:nvSpPr>
          <p:cNvPr id="24" name="object 12"/>
          <p:cNvSpPr txBox="1"/>
          <p:nvPr/>
        </p:nvSpPr>
        <p:spPr>
          <a:xfrm>
            <a:off x="2193393" y="3079495"/>
            <a:ext cx="141605" cy="299720"/>
          </a:xfrm>
          <a:prstGeom prst="rect">
            <a:avLst/>
          </a:prstGeom>
        </p:spPr>
        <p:txBody>
          <a:bodyPr vert="horz" wrap="square" lIns="0" tIns="12700" rIns="0" bIns="0" rtlCol="0">
            <a:spAutoFit/>
          </a:bodyPr>
          <a:lstStyle/>
          <a:p>
            <a:pPr marL="12700">
              <a:spcBef>
                <a:spcPts val="100"/>
              </a:spcBef>
            </a:pPr>
            <a:r>
              <a:rPr lang="it-IT" dirty="0">
                <a:latin typeface="Calibri"/>
                <a:cs typeface="Calibri"/>
              </a:rPr>
              <a:t>1</a:t>
            </a:r>
            <a:endParaRPr dirty="0">
              <a:latin typeface="Calibri"/>
              <a:cs typeface="Calibri"/>
            </a:endParaRPr>
          </a:p>
        </p:txBody>
      </p:sp>
      <p:sp>
        <p:nvSpPr>
          <p:cNvPr id="25" name="object 12"/>
          <p:cNvSpPr txBox="1"/>
          <p:nvPr/>
        </p:nvSpPr>
        <p:spPr>
          <a:xfrm>
            <a:off x="2237433" y="3839971"/>
            <a:ext cx="97564" cy="299720"/>
          </a:xfrm>
          <a:prstGeom prst="rect">
            <a:avLst/>
          </a:prstGeom>
        </p:spPr>
        <p:txBody>
          <a:bodyPr vert="horz" wrap="square" lIns="0" tIns="12700" rIns="0" bIns="0" rtlCol="0">
            <a:spAutoFit/>
          </a:bodyPr>
          <a:lstStyle/>
          <a:p>
            <a:pPr marL="12700">
              <a:spcBef>
                <a:spcPts val="100"/>
              </a:spcBef>
            </a:pPr>
            <a:r>
              <a:rPr lang="it-IT" dirty="0">
                <a:latin typeface="Calibri"/>
                <a:cs typeface="Calibri"/>
              </a:rPr>
              <a:t>2</a:t>
            </a:r>
            <a:endParaRPr dirty="0">
              <a:latin typeface="Calibri"/>
              <a:cs typeface="Calibri"/>
            </a:endParaRPr>
          </a:p>
        </p:txBody>
      </p:sp>
    </p:spTree>
    <p:extLst>
      <p:ext uri="{BB962C8B-B14F-4D97-AF65-F5344CB8AC3E}">
        <p14:creationId xmlns:p14="http://schemas.microsoft.com/office/powerpoint/2010/main" val="39751000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graphicFrame>
        <p:nvGraphicFramePr>
          <p:cNvPr id="8" name="Segnaposto contenuto 7"/>
          <p:cNvGraphicFramePr>
            <a:graphicFrameLocks noGrp="1"/>
          </p:cNvGraphicFramePr>
          <p:nvPr>
            <p:ph idx="1"/>
          </p:nvPr>
        </p:nvGraphicFramePr>
        <p:xfrm>
          <a:off x="1981200" y="1143000"/>
          <a:ext cx="8229602" cy="4680744"/>
        </p:xfrm>
        <a:graphic>
          <a:graphicData uri="http://schemas.openxmlformats.org/drawingml/2006/table">
            <a:tbl>
              <a:tblPr firstRow="1" bandRow="1">
                <a:tableStyleId>{5C22544A-7EE6-4342-B048-85BDC9FD1C3A}</a:tableStyleId>
              </a:tblPr>
              <a:tblGrid>
                <a:gridCol w="4114801">
                  <a:extLst>
                    <a:ext uri="{9D8B030D-6E8A-4147-A177-3AD203B41FA5}">
                      <a16:colId xmlns:a16="http://schemas.microsoft.com/office/drawing/2014/main" val="20000"/>
                    </a:ext>
                  </a:extLst>
                </a:gridCol>
                <a:gridCol w="4114801">
                  <a:extLst>
                    <a:ext uri="{9D8B030D-6E8A-4147-A177-3AD203B41FA5}">
                      <a16:colId xmlns:a16="http://schemas.microsoft.com/office/drawing/2014/main" val="20001"/>
                    </a:ext>
                  </a:extLst>
                </a:gridCol>
              </a:tblGrid>
              <a:tr h="2340372">
                <a:tc>
                  <a:txBody>
                    <a:bodyPr/>
                    <a:lstStyle/>
                    <a:p>
                      <a:pPr algn="ctr"/>
                      <a:r>
                        <a:rPr lang="it-IT" sz="1900" dirty="0" smtClean="0"/>
                        <a:t>CLIENTE = 100</a:t>
                      </a:r>
                    </a:p>
                    <a:p>
                      <a:pPr algn="ctr"/>
                      <a:r>
                        <a:rPr lang="it-IT" sz="1900" dirty="0" err="1" smtClean="0"/>
                        <a:t>R.B.</a:t>
                      </a:r>
                      <a:r>
                        <a:rPr lang="it-IT" sz="1900" baseline="0" dirty="0" smtClean="0"/>
                        <a:t> = 100</a:t>
                      </a:r>
                    </a:p>
                    <a:p>
                      <a:pPr algn="ctr"/>
                      <a:r>
                        <a:rPr lang="it-IT" sz="1900" baseline="0" dirty="0" smtClean="0"/>
                        <a:t>C/</a:t>
                      </a:r>
                      <a:r>
                        <a:rPr lang="it-IT" sz="1900" baseline="0" dirty="0" err="1" smtClean="0"/>
                        <a:t>C</a:t>
                      </a:r>
                      <a:r>
                        <a:rPr lang="it-IT" sz="1900" baseline="0" dirty="0" smtClean="0"/>
                        <a:t> ORDINARIO =  100</a:t>
                      </a:r>
                      <a:endParaRPr lang="it-IT" sz="1900" dirty="0"/>
                    </a:p>
                  </a:txBody>
                  <a:tcPr/>
                </a:tc>
                <a:tc>
                  <a:txBody>
                    <a:bodyPr/>
                    <a:lstStyle/>
                    <a:p>
                      <a:pPr algn="ctr"/>
                      <a:r>
                        <a:rPr lang="it-IT" sz="1900" dirty="0" smtClean="0"/>
                        <a:t>C/</a:t>
                      </a:r>
                      <a:r>
                        <a:rPr lang="it-IT" sz="1900" dirty="0" err="1" smtClean="0"/>
                        <a:t>C</a:t>
                      </a:r>
                      <a:r>
                        <a:rPr lang="it-IT" sz="1900" dirty="0" smtClean="0"/>
                        <a:t> SBF =  - 100</a:t>
                      </a:r>
                      <a:endParaRPr lang="it-IT" sz="1900" dirty="0"/>
                    </a:p>
                  </a:txBody>
                  <a:tcPr/>
                </a:tc>
                <a:extLst>
                  <a:ext uri="{0D108BD9-81ED-4DB2-BD59-A6C34878D82A}">
                    <a16:rowId xmlns:a16="http://schemas.microsoft.com/office/drawing/2014/main" val="10000"/>
                  </a:ext>
                </a:extLst>
              </a:tr>
              <a:tr h="2340372">
                <a:tc>
                  <a:txBody>
                    <a:bodyPr/>
                    <a:lstStyle/>
                    <a:p>
                      <a:pPr algn="ctr"/>
                      <a:r>
                        <a:rPr lang="it-IT" sz="1900" dirty="0" err="1" smtClean="0"/>
                        <a:t>R.B.</a:t>
                      </a:r>
                      <a:r>
                        <a:rPr lang="it-IT" sz="1900" baseline="0" dirty="0" smtClean="0"/>
                        <a:t> = 100</a:t>
                      </a:r>
                      <a:endParaRPr lang="it-IT" sz="1900" dirty="0"/>
                    </a:p>
                  </a:txBody>
                  <a:tcPr/>
                </a:tc>
                <a:tc>
                  <a:txBody>
                    <a:bodyPr/>
                    <a:lstStyle/>
                    <a:p>
                      <a:pPr algn="ctr"/>
                      <a:endParaRPr lang="it-IT" sz="1900" dirty="0"/>
                    </a:p>
                  </a:txBody>
                  <a:tcPr/>
                </a:tc>
                <a:extLst>
                  <a:ext uri="{0D108BD9-81ED-4DB2-BD59-A6C34878D82A}">
                    <a16:rowId xmlns:a16="http://schemas.microsoft.com/office/drawing/2014/main" val="10001"/>
                  </a:ext>
                </a:extLst>
              </a:tr>
            </a:tbl>
          </a:graphicData>
        </a:graphic>
      </p:graphicFrame>
      <p:cxnSp>
        <p:nvCxnSpPr>
          <p:cNvPr id="10" name="Connettore 4 9"/>
          <p:cNvCxnSpPr/>
          <p:nvPr/>
        </p:nvCxnSpPr>
        <p:spPr>
          <a:xfrm rot="10800000" flipV="1">
            <a:off x="5310182" y="1785926"/>
            <a:ext cx="2017366" cy="642942"/>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sp>
        <p:nvSpPr>
          <p:cNvPr id="5" name="Segnaposto numero diapositiva 4"/>
          <p:cNvSpPr>
            <a:spLocks noGrp="1"/>
          </p:cNvSpPr>
          <p:nvPr>
            <p:ph type="sldNum" sz="quarter" idx="12"/>
          </p:nvPr>
        </p:nvSpPr>
        <p:spPr/>
        <p:txBody>
          <a:bodyPr/>
          <a:lstStyle/>
          <a:p>
            <a:fld id="{B007B441-5312-499D-93C3-6E37886527FA}" type="slidenum">
              <a:rPr lang="it-IT" smtClean="0"/>
              <a:pPr/>
              <a:t>87</a:t>
            </a:fld>
            <a:endParaRPr lang="it-IT"/>
          </a:p>
        </p:txBody>
      </p:sp>
      <p:sp>
        <p:nvSpPr>
          <p:cNvPr id="6" name="Segnaposto piè di pagina 5"/>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2736765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
        <p:nvSpPr>
          <p:cNvPr id="4" name="Segnaposto testo 3"/>
          <p:cNvSpPr>
            <a:spLocks noGrp="1"/>
          </p:cNvSpPr>
          <p:nvPr>
            <p:ph type="body" sz="half" idx="2"/>
          </p:nvPr>
        </p:nvSpPr>
        <p:spPr/>
        <p:txBody>
          <a:bodyPr/>
          <a:lstStyle/>
          <a:p>
            <a:endParaRPr lang="it-IT"/>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3" y="5956"/>
            <a:ext cx="9143999" cy="649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egnaposto numero diapositiva 5"/>
          <p:cNvSpPr>
            <a:spLocks noGrp="1"/>
          </p:cNvSpPr>
          <p:nvPr>
            <p:ph type="sldNum" sz="quarter" idx="12"/>
          </p:nvPr>
        </p:nvSpPr>
        <p:spPr/>
        <p:txBody>
          <a:bodyPr/>
          <a:lstStyle/>
          <a:p>
            <a:fld id="{B007B441-5312-499D-93C3-6E37886527FA}" type="slidenum">
              <a:rPr lang="it-IT" smtClean="0"/>
              <a:pPr/>
              <a:t>9</a:t>
            </a:fld>
            <a:endParaRPr lang="it-IT"/>
          </a:p>
        </p:txBody>
      </p:sp>
      <p:sp>
        <p:nvSpPr>
          <p:cNvPr id="7" name="Segnaposto piè di pagina 6"/>
          <p:cNvSpPr>
            <a:spLocks noGrp="1"/>
          </p:cNvSpPr>
          <p:nvPr>
            <p:ph type="ftr" sz="quarter" idx="11"/>
          </p:nvPr>
        </p:nvSpPr>
        <p:spPr/>
        <p:txBody>
          <a:bodyPr/>
          <a:lstStyle/>
          <a:p>
            <a:r>
              <a:rPr lang="it-IT" smtClean="0"/>
              <a:t>www.consulentiaziendaliditalia.it www.imprenditoreitaliano.it</a:t>
            </a:r>
            <a:endParaRPr lang="it-IT"/>
          </a:p>
        </p:txBody>
      </p:sp>
    </p:spTree>
    <p:extLst>
      <p:ext uri="{BB962C8B-B14F-4D97-AF65-F5344CB8AC3E}">
        <p14:creationId xmlns:p14="http://schemas.microsoft.com/office/powerpoint/2010/main" val="1259888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2471</TotalTime>
  <Words>6265</Words>
  <Application>Microsoft Office PowerPoint</Application>
  <PresentationFormat>Widescreen</PresentationFormat>
  <Paragraphs>697</Paragraphs>
  <Slides>87</Slides>
  <Notes>1</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87</vt:i4>
      </vt:variant>
    </vt:vector>
  </HeadingPairs>
  <TitlesOfParts>
    <vt:vector size="98" baseType="lpstr">
      <vt:lpstr>Arial</vt:lpstr>
      <vt:lpstr>Berlin Sans FB Demi</vt:lpstr>
      <vt:lpstr>Calibri</vt:lpstr>
      <vt:lpstr>Calibri Light</vt:lpstr>
      <vt:lpstr>Comic Sans MS</vt:lpstr>
      <vt:lpstr>Gill Sans MT</vt:lpstr>
      <vt:lpstr>Symbol</vt:lpstr>
      <vt:lpstr>Tahoma</vt:lpstr>
      <vt:lpstr>Times New Roman</vt:lpstr>
      <vt:lpstr>Wingdings</vt:lpstr>
      <vt:lpstr>Tema di Office</vt:lpstr>
      <vt:lpstr>BENVENUTI</vt:lpstr>
      <vt:lpstr>MASTER SULLE SOLUZIONI CRISI </vt:lpstr>
      <vt:lpstr>  RELATORE:</vt:lpstr>
      <vt:lpstr>Presentazione standard di PowerPoint</vt:lpstr>
      <vt:lpstr>Presentazione standard di PowerPoint</vt:lpstr>
      <vt:lpstr>Domanda:</vt:lpstr>
      <vt:lpstr>Presentazione standard di PowerPoint</vt:lpstr>
      <vt:lpstr>Presentazione standard di PowerPoint</vt:lpstr>
      <vt:lpstr>Presentazione standard di PowerPoint</vt:lpstr>
      <vt:lpstr>Presentazione standard di PowerPoint</vt:lpstr>
      <vt:lpstr>FLOW CHART</vt:lpstr>
      <vt:lpstr>Presentazione standard di PowerPoint</vt:lpstr>
      <vt:lpstr>Fonti Normative che identificano lo «STATO DI CRISI»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IL PROCEDIMENTO DI  COMPOSIZIONE ASSISTITA DELLA  CRISI</vt:lpstr>
      <vt:lpstr>I meccanismi di allerta e le procedure di gestione della crisi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 valutazione della gravità della crisi</vt:lpstr>
      <vt:lpstr>La valutazione della gravità della crisi</vt:lpstr>
      <vt:lpstr>La valutazione della gravità della crisi</vt:lpstr>
      <vt:lpstr>La valutazione della gravità della crisi</vt:lpstr>
      <vt:lpstr>La valutazione della gravità della crisi</vt:lpstr>
      <vt:lpstr>La valutazione della gravità della crisi</vt:lpstr>
      <vt:lpstr>La valutazione della gravità della crisi</vt:lpstr>
      <vt:lpstr>La valutazione della gravità della crisi</vt:lpstr>
      <vt:lpstr>La valutazione della gravità della crisi</vt:lpstr>
      <vt:lpstr>La valutazione della gravità della crisi</vt:lpstr>
      <vt:lpstr>La valutazione della gravità della crisi</vt:lpstr>
      <vt:lpstr>La valutazione della gravità della crisi</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lastModifiedBy>Utente</cp:lastModifiedBy>
  <cp:revision>3</cp:revision>
  <dcterms:created xsi:type="dcterms:W3CDTF">2019-03-05T15:51:31Z</dcterms:created>
  <dcterms:modified xsi:type="dcterms:W3CDTF">2019-03-07T09:02:34Z</dcterms:modified>
</cp:coreProperties>
</file>