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64" r:id="rId4"/>
    <p:sldId id="263" r:id="rId5"/>
    <p:sldId id="265" r:id="rId6"/>
    <p:sldId id="278" r:id="rId7"/>
    <p:sldId id="268" r:id="rId8"/>
    <p:sldId id="280" r:id="rId9"/>
    <p:sldId id="281" r:id="rId10"/>
    <p:sldId id="285" r:id="rId11"/>
    <p:sldId id="282" r:id="rId12"/>
    <p:sldId id="283" r:id="rId13"/>
    <p:sldId id="286" r:id="rId14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9FF66-023C-4163-A510-B68F13F62E35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69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75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FED037A-A4C3-49DC-9021-2BA678EEF7FD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7175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76DBAF-34F4-4386-80CC-E6FA44A4A1D7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70D7B6-DF34-4064-9BD8-0F64F89E397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4030AD-EEAC-4D99-B05A-8C11AAB8A24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D1D24-57F5-4E75-8B47-4D4D35AD8FD8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3EFFAA-8790-40DB-A847-D2FE239FE46B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20DAE-14A2-4FA7-AE78-6005E4F70B4E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8A1AFC-25E8-4941-AF4B-DD7867C41F2D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A5E31-559B-4551-8BAA-DC923A3DEA3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00B478-8A01-4C04-95AC-BD3AB8AD8E9F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4CE0C-7718-4402-B883-397BBB8B880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7FAB0-1EA6-485A-BCA3-DF022B8430BF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E5686-7EA9-4C7B-9C86-30DE40AA36B1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32972E-C94D-4A64-98B8-B265F6E982B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318648-9D4A-493B-B0F0-7491667B9FD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7CDEEB-4128-4A86-A3B1-3A89C2846CB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C12B6-CC33-4CDD-ABF6-164A00959E9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5083D-2C7E-459C-8943-E7EB2CAE3E1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D63F96-409F-4179-8508-BC0CBC3B857D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E63333-E041-4EC4-9754-0CA310EAAA4D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43DCA9-3A4D-4387-94B4-4BDA5103962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9EBE61-76F2-4786-8A87-25E253147B2A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0DD33-E176-4645-8629-2310ECB95BD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F56B0C-EF09-4391-9135-A8AD0E96804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4"/>
          </p:nvPr>
        </p:nvSpPr>
        <p:spPr>
          <a:xfrm>
            <a:off x="6553075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6FA8C66-1AB0-4B51-A80F-55D305E307C2}" type="slidenum">
              <a:rPr/>
              <a:pPr lvl="0"/>
              <a:t>‹N›</a:t>
            </a:fld>
            <a:endParaRPr lang="it-IT"/>
          </a:p>
        </p:txBody>
      </p:sp>
      <p:sp>
        <p:nvSpPr>
          <p:cNvPr id="5" name="Segnaposto titolo 4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642910" y="1823698"/>
            <a:ext cx="8001056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buNone/>
            </a:pPr>
            <a:r>
              <a:rPr lang="it-IT" sz="2400" dirty="0" smtClean="0">
                <a:solidFill>
                  <a:srgbClr val="C00000"/>
                </a:solidFill>
                <a:latin typeface="Arial"/>
                <a:ea typeface="Calibri"/>
              </a:rPr>
              <a:t>La regola per la determinazione dell’imponibile:</a:t>
            </a:r>
          </a:p>
          <a:p>
            <a:pPr algn="ctr">
              <a:buNone/>
            </a:pPr>
            <a:r>
              <a:rPr lang="it-IT" sz="2400" dirty="0" smtClean="0">
                <a:solidFill>
                  <a:srgbClr val="C00000"/>
                </a:solidFill>
                <a:latin typeface="Arial"/>
                <a:ea typeface="Calibri"/>
              </a:rPr>
              <a:t> RECAPTURE</a:t>
            </a:r>
            <a:endParaRPr lang="it-IT" sz="2400" b="1" i="0" u="none" strike="noStrike" kern="1200" cap="none" spc="0" baseline="0" dirty="0">
              <a:solidFill>
                <a:srgbClr val="C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4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857224" y="2857496"/>
            <a:ext cx="7500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Arial"/>
                <a:ea typeface="Calibri"/>
              </a:rPr>
              <a:t>In caso di: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2143108" y="336744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i="1" dirty="0" smtClean="0">
                <a:latin typeface="Arial"/>
              </a:rPr>
              <a:t>Esistenza della </a:t>
            </a:r>
            <a:r>
              <a:rPr lang="it-IT" sz="1600" b="1" i="1" dirty="0" err="1" smtClean="0">
                <a:latin typeface="Arial"/>
              </a:rPr>
              <a:t>Branch</a:t>
            </a:r>
            <a:r>
              <a:rPr lang="it-IT" sz="1600" b="1" i="1" dirty="0" smtClean="0">
                <a:latin typeface="Arial"/>
              </a:rPr>
              <a:t>, prima dell’opzione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i="1" dirty="0" smtClean="0">
                <a:latin typeface="Arial"/>
              </a:rPr>
              <a:t>Deduzione delle perdite della </a:t>
            </a:r>
            <a:r>
              <a:rPr lang="it-IT" sz="1600" b="1" i="1" dirty="0" err="1" smtClean="0">
                <a:latin typeface="Arial"/>
              </a:rPr>
              <a:t>Branch</a:t>
            </a:r>
            <a:r>
              <a:rPr lang="it-IT" sz="1600" b="1" i="1" dirty="0" smtClean="0">
                <a:latin typeface="Arial"/>
              </a:rPr>
              <a:t> dal reddito imponibile di casa madre negli anni precedenti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i="1" dirty="0" smtClean="0">
                <a:latin typeface="Arial"/>
              </a:rPr>
              <a:t>Successivo esercizio dell’opzione</a:t>
            </a:r>
            <a:endParaRPr lang="it-IT" sz="1600" i="1" dirty="0"/>
          </a:p>
        </p:txBody>
      </p:sp>
      <p:sp>
        <p:nvSpPr>
          <p:cNvPr id="13" name="Rettangolo 12"/>
          <p:cNvSpPr/>
          <p:nvPr/>
        </p:nvSpPr>
        <p:spPr>
          <a:xfrm>
            <a:off x="-50246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85786" y="514351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metodo di determinazione del reddito imponibile è condizionato all’applicazione del RECAPTURE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RECAPTURE</a:t>
            </a:r>
            <a:endParaRPr lang="it-IT" sz="2400" b="1" i="0" u="none" strike="noStrike" kern="1200" cap="none" spc="0" baseline="0" dirty="0">
              <a:solidFill>
                <a:srgbClr val="C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IRAP</a:t>
            </a:r>
            <a:endParaRPr lang="it-IT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2246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000" b="1" dirty="0" smtClean="0"/>
              <a:t>CRITERIO ANALITICO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Il </a:t>
            </a:r>
            <a:r>
              <a:rPr lang="it-IT" sz="2000" dirty="0"/>
              <a:t>valore della produzione netta relativa alla </a:t>
            </a:r>
            <a:r>
              <a:rPr lang="it-IT" sz="2000" i="1" dirty="0" err="1"/>
              <a:t>branch</a:t>
            </a:r>
            <a:r>
              <a:rPr lang="it-IT" sz="2000" i="1" dirty="0"/>
              <a:t> </a:t>
            </a:r>
            <a:r>
              <a:rPr lang="it-IT" sz="2000" dirty="0"/>
              <a:t>esente, da scomputare dal valore complessivo del valore della produzione netta è determinato partendo dal rendiconto economico e patrimoniale redatto secondo i principi di cui all’art. 152, comma 2 del </a:t>
            </a:r>
            <a:r>
              <a:rPr lang="it-IT" sz="2000" dirty="0" err="1"/>
              <a:t>Tuir</a:t>
            </a:r>
            <a:r>
              <a:rPr lang="it-IT" sz="2000" dirty="0"/>
              <a:t>.</a:t>
            </a:r>
          </a:p>
          <a:p>
            <a:pPr algn="just"/>
            <a:endParaRPr lang="it-IT" sz="2000" dirty="0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  <p:extLst>
      <p:ext uri="{BB962C8B-B14F-4D97-AF65-F5344CB8AC3E}">
        <p14:creationId xmlns="" xmlns:p14="http://schemas.microsoft.com/office/powerpoint/2010/main" val="1183685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ESEMPIO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1722527"/>
              </p:ext>
            </p:extLst>
          </p:nvPr>
        </p:nvGraphicFramePr>
        <p:xfrm>
          <a:off x="457200" y="2518442"/>
          <a:ext cx="8229600" cy="2699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PERDITA ESTERA E UTILE IN ITALIA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SOCIETA'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BRANCH EXEMPTION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PERDITA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TASSAZIONE AL 16%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PERDITA NETTA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REDDITO ITALIA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REDDITO NETTO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IRES 24%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CREDITO D'IMPOSTA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IRES NETTA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UTILI RIMPATRIATI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IMPONIBILE 5%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IRES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TASSAZIONE COMPLESSIVA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480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20811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ESEMPIO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6747988"/>
              </p:ext>
            </p:extLst>
          </p:nvPr>
        </p:nvGraphicFramePr>
        <p:xfrm>
          <a:off x="899592" y="2060849"/>
          <a:ext cx="7488832" cy="3136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5980"/>
                <a:gridCol w="661607"/>
                <a:gridCol w="661607"/>
                <a:gridCol w="949638"/>
              </a:tblGrid>
              <a:tr h="76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UTILI ESTERI E UTILI ITALIANI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SOCIETA'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BRANCH EXEMPTION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UTILE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6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TASSAZIONE AL 16%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UTILE NETTO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REDDITO ITALIA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REDDITO TOTALE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IRES 24%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CREDITO D'IMPOSTA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160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IRES NETTA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320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UTILI RIMPATRIATI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8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IMPONIBILE 5%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170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IRES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10,08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  <a:tr h="255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TASSAZIONE COMPLESSIVA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410,08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81" marR="4348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647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CONCLUSIONI</a:t>
            </a:r>
            <a:endParaRPr lang="it-IT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611560" y="1841242"/>
            <a:ext cx="8002578" cy="40934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000" b="1" dirty="0" smtClean="0"/>
              <a:t>FINALITA’ DELLA NORMA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/>
              <a:t>Creare un contesto di maggiore certezza fiscale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/>
              <a:t>Ridurre gli adempimenti delle imprese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/>
              <a:t>Adeguare la normativa interna alle pronunce della </a:t>
            </a:r>
            <a:r>
              <a:rPr lang="it-IT" sz="2000" dirty="0"/>
              <a:t>C</a:t>
            </a:r>
            <a:r>
              <a:rPr lang="it-IT" sz="2000" dirty="0" smtClean="0"/>
              <a:t>orte di Giustizia</a:t>
            </a:r>
            <a:endParaRPr lang="it-IT" sz="2000" dirty="0"/>
          </a:p>
          <a:p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smtClean="0"/>
              <a:t>CRITICITA’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Carattere totalitario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Abuso di diritto?</a:t>
            </a:r>
          </a:p>
          <a:p>
            <a:pPr marL="342900" indent="-342900">
              <a:buFontTx/>
              <a:buChar char="-"/>
            </a:pPr>
            <a:r>
              <a:rPr lang="it-IT" sz="2000" dirty="0" err="1" smtClean="0"/>
              <a:t>Recapture</a:t>
            </a:r>
            <a:r>
              <a:rPr lang="it-IT" sz="2000" dirty="0" smtClean="0"/>
              <a:t> come norma antielusiva di sistema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Fondo di dotazione?</a:t>
            </a:r>
          </a:p>
          <a:p>
            <a:pPr algn="ctr"/>
            <a:endParaRPr lang="it-IT" sz="2000" b="1" dirty="0"/>
          </a:p>
          <a:p>
            <a:pPr algn="ctr"/>
            <a:endParaRPr lang="it-IT" sz="2000" b="1" dirty="0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  <p:extLst>
      <p:ext uri="{BB962C8B-B14F-4D97-AF65-F5344CB8AC3E}">
        <p14:creationId xmlns="" xmlns:p14="http://schemas.microsoft.com/office/powerpoint/2010/main" val="402145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 dirty="0" smtClean="0">
                <a:solidFill>
                  <a:srgbClr val="C00000"/>
                </a:solidFill>
                <a:uFillTx/>
                <a:latin typeface="Arial"/>
                <a:cs typeface="Arial"/>
              </a:rPr>
              <a:t>RECAPTURE</a:t>
            </a:r>
            <a:endParaRPr lang="it-IT" sz="2400" b="1" i="0" u="none" strike="noStrike" kern="1200" cap="none" spc="0" baseline="0" dirty="0">
              <a:solidFill>
                <a:srgbClr val="C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71472" y="1857364"/>
            <a:ext cx="2632376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b="1" i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RECAPTURE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503049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500167" y="2643182"/>
            <a:ext cx="6456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 smtClean="0"/>
              <a:t>Il reddito realizzato dalla </a:t>
            </a:r>
            <a:r>
              <a:rPr lang="it-IT" i="1" dirty="0" err="1" smtClean="0"/>
              <a:t>Branch</a:t>
            </a:r>
            <a:r>
              <a:rPr lang="it-IT" i="1" dirty="0" smtClean="0"/>
              <a:t> partecipa alla determinazione del reddito della casa madre fino al completo riassorbimento delle perdite utilizzate</a:t>
            </a:r>
            <a:endParaRPr lang="it-IT" i="1" dirty="0"/>
          </a:p>
        </p:txBody>
      </p:sp>
      <p:sp>
        <p:nvSpPr>
          <p:cNvPr id="14" name="Rettangolo 13"/>
          <p:cNvSpPr/>
          <p:nvPr/>
        </p:nvSpPr>
        <p:spPr>
          <a:xfrm>
            <a:off x="642910" y="4214818"/>
            <a:ext cx="30003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PERIODO DI MONITORAGGIO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5042819" y="4075870"/>
            <a:ext cx="292895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5 ANNI</a:t>
            </a:r>
          </a:p>
          <a:p>
            <a:pPr algn="ctr"/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857620" y="1857364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b="1" dirty="0"/>
          </a:p>
        </p:txBody>
      </p:sp>
      <p:sp>
        <p:nvSpPr>
          <p:cNvPr id="22" name="Freccia a destra 21"/>
          <p:cNvSpPr/>
          <p:nvPr/>
        </p:nvSpPr>
        <p:spPr>
          <a:xfrm>
            <a:off x="4211960" y="4310480"/>
            <a:ext cx="28575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621792" y="5602239"/>
            <a:ext cx="8032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smtClean="0">
                <a:latin typeface="Arial" pitchFamily="34" charset="0"/>
                <a:cs typeface="Arial" pitchFamily="34" charset="0"/>
              </a:rPr>
              <a:t>LE PERDITE SONO DETERMINATE IN BASE ALLA NORMATIVA ITALIANA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7" grpId="0" animBg="1"/>
      <p:bldP spid="18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CALCOLO DEL RECAPTURE</a:t>
            </a:r>
            <a:endParaRPr lang="it-IT" sz="2400" b="1" i="0" u="none" strike="noStrike" kern="1200" cap="none" spc="0" baseline="0" dirty="0">
              <a:solidFill>
                <a:srgbClr val="C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996530"/>
            <a:ext cx="8215370" cy="341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PER SINGOLO STATO</a:t>
            </a:r>
          </a:p>
          <a:p>
            <a:endParaRPr lang="it-IT" sz="2400" dirty="0"/>
          </a:p>
          <a:p>
            <a:pPr algn="ctr"/>
            <a:r>
              <a:rPr lang="it-IT" sz="2400" dirty="0" smtClean="0"/>
              <a:t>somma algebrica dei </a:t>
            </a:r>
            <a:r>
              <a:rPr lang="it-IT" sz="2400" dirty="0"/>
              <a:t>risultati reddituali conseguiti dalla </a:t>
            </a:r>
            <a:r>
              <a:rPr lang="it-IT" sz="2400" i="1" dirty="0" err="1" smtClean="0"/>
              <a:t>branch</a:t>
            </a:r>
            <a:r>
              <a:rPr lang="it-IT" sz="2400" dirty="0"/>
              <a:t> </a:t>
            </a:r>
            <a:r>
              <a:rPr lang="it-IT" sz="2400" dirty="0" smtClean="0"/>
              <a:t>nei 5 anni precedenti</a:t>
            </a:r>
          </a:p>
          <a:p>
            <a:pPr algn="ctr"/>
            <a:endParaRPr lang="it-IT" sz="2400" dirty="0" smtClean="0"/>
          </a:p>
          <a:p>
            <a:r>
              <a:rPr lang="it-IT" sz="2400" dirty="0" smtClean="0"/>
              <a:t>Se </a:t>
            </a:r>
            <a:r>
              <a:rPr lang="it-IT" sz="2400" dirty="0"/>
              <a:t>il risultato è negativo </a:t>
            </a:r>
            <a:r>
              <a:rPr lang="it-IT" sz="2400" dirty="0" smtClean="0"/>
              <a:t>&gt;&gt; importo imponibile </a:t>
            </a:r>
            <a:r>
              <a:rPr lang="it-IT" sz="2400" dirty="0"/>
              <a:t>in casa </a:t>
            </a:r>
            <a:r>
              <a:rPr lang="it-IT" sz="2400" dirty="0" smtClean="0"/>
              <a:t>madre</a:t>
            </a:r>
            <a:endParaRPr lang="it-IT" sz="2400" dirty="0"/>
          </a:p>
          <a:p>
            <a:r>
              <a:rPr lang="it-IT" sz="2400" dirty="0" smtClean="0"/>
              <a:t>Se il risultato è positivo &gt;&gt; nessun </a:t>
            </a:r>
            <a:r>
              <a:rPr lang="it-IT" sz="2400" dirty="0" err="1" smtClean="0"/>
              <a:t>recapture</a:t>
            </a:r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 smtClean="0">
                <a:solidFill>
                  <a:srgbClr val="C00000"/>
                </a:solidFill>
                <a:latin typeface="Arial"/>
                <a:cs typeface="Arial"/>
              </a:rPr>
              <a:t>GALLEGGIAMENTO</a:t>
            </a:r>
            <a:endParaRPr lang="it-IT" sz="2400" b="1" i="0" u="none" strike="noStrike" kern="1200" cap="none" spc="0" baseline="0" dirty="0">
              <a:solidFill>
                <a:srgbClr val="C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0" y="1841243"/>
            <a:ext cx="9144001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PRINCIPIO DI GALLEGGIAMENTO</a:t>
            </a:r>
            <a:endParaRPr lang="it-IT" sz="2400" b="1" i="1" u="none" strike="noStrike" kern="1200" cap="none" spc="0" baseline="0" dirty="0">
              <a:solidFill>
                <a:srgbClr val="C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sp>
        <p:nvSpPr>
          <p:cNvPr id="11" name="CasellaDiTesto 2"/>
          <p:cNvSpPr txBox="1"/>
          <p:nvPr/>
        </p:nvSpPr>
        <p:spPr>
          <a:xfrm>
            <a:off x="0" y="2822924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PERDITE FISCALI CASA MADRE </a:t>
            </a:r>
          </a:p>
          <a:p>
            <a:pPr algn="ctr"/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PRIORITARIAMENTE UTILIZZATE</a:t>
            </a:r>
          </a:p>
          <a:p>
            <a:pPr algn="ctr"/>
            <a:endParaRPr lang="it-IT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RISPETTO ALLE PERDITE FISCALI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RECAPTURE</a:t>
            </a:r>
            <a:endParaRPr lang="it-IT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41242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dirty="0"/>
              <a:t>Riassumendo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lvl="0"/>
            <a:r>
              <a:rPr lang="it-IT" dirty="0"/>
              <a:t>Le perdite fiscali nette conseguite nel quinquennio precedente devono essere distinte tra: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perdite </a:t>
            </a:r>
            <a:r>
              <a:rPr lang="it-IT" dirty="0"/>
              <a:t>pregresse che hanno concorso a formare il reddito (perdite utilizzate) della casa madre, le quali daranno luogo al </a:t>
            </a:r>
            <a:r>
              <a:rPr lang="it-IT" i="1" dirty="0" err="1"/>
              <a:t>recapture</a:t>
            </a:r>
            <a:r>
              <a:rPr lang="it-IT" dirty="0"/>
              <a:t>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perdite </a:t>
            </a:r>
            <a:r>
              <a:rPr lang="it-IT" dirty="0"/>
              <a:t>pregresse che non hanno ancora compensato il reddito imponibile della casa madre; queste verranno del tutto annullate senza dare luogo a </a:t>
            </a:r>
            <a:r>
              <a:rPr lang="it-IT" i="1" dirty="0" err="1"/>
              <a:t>recapture</a:t>
            </a:r>
            <a:r>
              <a:rPr lang="it-IT" dirty="0"/>
              <a:t>;</a:t>
            </a:r>
          </a:p>
          <a:p>
            <a:pPr lvl="0"/>
            <a:endParaRPr lang="it-IT" dirty="0" smtClean="0"/>
          </a:p>
          <a:p>
            <a:pPr lvl="0"/>
            <a:endParaRPr lang="it-IT" dirty="0"/>
          </a:p>
          <a:p>
            <a:pPr lvl="0"/>
            <a:r>
              <a:rPr lang="it-IT" dirty="0" smtClean="0"/>
              <a:t>Le </a:t>
            </a:r>
            <a:r>
              <a:rPr lang="it-IT" dirty="0"/>
              <a:t>perdite fiscali conseguite in vigenza dell’opzione non avranno alcuna rilevanza.</a:t>
            </a: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24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500034" y="2636912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1" u="sng" dirty="0" smtClean="0"/>
              <a:t>Trasferimento </a:t>
            </a:r>
            <a:r>
              <a:rPr lang="it-IT" sz="2000" b="1" u="sng" dirty="0"/>
              <a:t>infragruppo da soggetto esente a soggetto esente</a:t>
            </a:r>
            <a:r>
              <a:rPr lang="it-IT" sz="2000" dirty="0"/>
              <a:t>: eventuale </a:t>
            </a:r>
            <a:r>
              <a:rPr lang="it-IT" sz="2000" i="1" dirty="0"/>
              <a:t>plus</a:t>
            </a:r>
            <a:r>
              <a:rPr lang="it-IT" sz="2000" dirty="0"/>
              <a:t> o </a:t>
            </a:r>
            <a:r>
              <a:rPr lang="it-IT" sz="2000" i="1" dirty="0" err="1"/>
              <a:t>minus</a:t>
            </a:r>
            <a:r>
              <a:rPr lang="it-IT" sz="2000" dirty="0"/>
              <a:t> </a:t>
            </a:r>
            <a:r>
              <a:rPr lang="it-IT" sz="2000" dirty="0" smtClean="0"/>
              <a:t>concorre </a:t>
            </a:r>
            <a:r>
              <a:rPr lang="it-IT" sz="2000" dirty="0"/>
              <a:t>alla formazione del </a:t>
            </a:r>
            <a:r>
              <a:rPr lang="it-IT" sz="2000" i="1" dirty="0" err="1"/>
              <a:t>recapture</a:t>
            </a:r>
            <a:r>
              <a:rPr lang="it-IT" sz="2000" dirty="0"/>
              <a:t> che prosegue nei confronti dell’avente causa purché quest’ultimo sia residente nel territorio dello Stato e sia in regime di </a:t>
            </a:r>
            <a:r>
              <a:rPr lang="it-IT" sz="2000" i="1" dirty="0"/>
              <a:t>BEX</a:t>
            </a:r>
            <a:r>
              <a:rPr lang="it-IT" sz="2000" dirty="0"/>
              <a:t> o ne eserciti l’opzione anche successivamente al trasferimento (in questo caso il </a:t>
            </a:r>
            <a:r>
              <a:rPr lang="it-IT" sz="2000" i="1" dirty="0" err="1"/>
              <a:t>recapture</a:t>
            </a:r>
            <a:r>
              <a:rPr lang="it-IT" sz="2000" dirty="0"/>
              <a:t> decorre dall’opzione</a:t>
            </a:r>
            <a:r>
              <a:rPr lang="it-IT" sz="2000" dirty="0" smtClean="0"/>
              <a:t>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u="sng" dirty="0"/>
              <a:t>Trasferimento infragruppo da soggetto imponibile a soggetto esente</a:t>
            </a:r>
            <a:r>
              <a:rPr lang="it-IT" sz="2000" dirty="0"/>
              <a:t>: eventuale plus o </a:t>
            </a:r>
            <a:r>
              <a:rPr lang="it-IT" sz="2000" dirty="0" err="1"/>
              <a:t>minus</a:t>
            </a:r>
            <a:r>
              <a:rPr lang="it-IT" sz="2000" dirty="0"/>
              <a:t> </a:t>
            </a:r>
            <a:r>
              <a:rPr lang="it-IT" sz="2000" dirty="0" smtClean="0"/>
              <a:t>concorre </a:t>
            </a:r>
            <a:r>
              <a:rPr lang="it-IT" sz="2000" dirty="0"/>
              <a:t>alla formazione del </a:t>
            </a:r>
            <a:r>
              <a:rPr lang="it-IT" sz="2000" i="1" dirty="0" err="1"/>
              <a:t>recapture</a:t>
            </a:r>
            <a:r>
              <a:rPr lang="it-IT" sz="2000" dirty="0"/>
              <a:t> che sarà riassorbito in capo all’avente causa purché residente nel territorio dello Stato e in regime di </a:t>
            </a:r>
            <a:r>
              <a:rPr lang="it-IT" sz="2000" i="1" dirty="0"/>
              <a:t>BEX</a:t>
            </a:r>
            <a:r>
              <a:rPr lang="it-IT" sz="2000" dirty="0"/>
              <a:t> o ne eserciti l’opzione (quinquennio dall’opzione).</a:t>
            </a:r>
          </a:p>
          <a:p>
            <a:pPr algn="just"/>
            <a:endParaRPr lang="it-IT" sz="2000" dirty="0"/>
          </a:p>
        </p:txBody>
      </p:sp>
      <p:sp>
        <p:nvSpPr>
          <p:cNvPr id="26" name="Rettangolo 25"/>
          <p:cNvSpPr/>
          <p:nvPr/>
        </p:nvSpPr>
        <p:spPr>
          <a:xfrm>
            <a:off x="2338752" y="1844824"/>
            <a:ext cx="4323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222222"/>
                </a:solidFill>
                <a:latin typeface="Arial"/>
                <a:ea typeface="Times New Roman"/>
              </a:rPr>
              <a:t>RECAPTURE E TRASFERIMENTI  </a:t>
            </a:r>
            <a:endParaRPr lang="it-IT" sz="2000" b="1" dirty="0">
              <a:solidFill>
                <a:srgbClr val="222222"/>
              </a:solidFill>
              <a:latin typeface="Arial"/>
              <a:ea typeface="Times New Roman"/>
            </a:endParaRPr>
          </a:p>
        </p:txBody>
      </p:sp>
      <p:sp>
        <p:nvSpPr>
          <p:cNvPr id="15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TRASFERIMENTI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TRASFERIMENTI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22467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u="sng" dirty="0"/>
              <a:t>C</a:t>
            </a:r>
            <a:r>
              <a:rPr lang="it-IT" sz="2000" b="1" u="sng" dirty="0" smtClean="0"/>
              <a:t>essione </a:t>
            </a:r>
            <a:r>
              <a:rPr lang="it-IT" sz="2000" b="1" u="sng" dirty="0"/>
              <a:t>di </a:t>
            </a:r>
            <a:r>
              <a:rPr lang="it-IT" sz="2000" b="1" i="1" u="sng" dirty="0" err="1"/>
              <a:t>branch</a:t>
            </a:r>
            <a:r>
              <a:rPr lang="it-IT" sz="2000" b="1" i="1" u="sng" dirty="0"/>
              <a:t> </a:t>
            </a:r>
            <a:r>
              <a:rPr lang="it-IT" sz="2000" b="1" u="sng" dirty="0"/>
              <a:t>esente a soggetto non residente o non appartenente al gruppo</a:t>
            </a:r>
            <a:r>
              <a:rPr lang="it-IT" sz="2000" dirty="0"/>
              <a:t>: il dante causa scomputa il </a:t>
            </a:r>
            <a:r>
              <a:rPr lang="it-IT" sz="2000" i="1" dirty="0" err="1"/>
              <a:t>recapture</a:t>
            </a:r>
            <a:r>
              <a:rPr lang="it-IT" sz="2000" dirty="0"/>
              <a:t> ove esistente dall’eventuale plus esente realizzata e fino alla concorrenza della stessa.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b="1" u="sng" dirty="0"/>
              <a:t>Trasferimento di </a:t>
            </a:r>
            <a:r>
              <a:rPr lang="it-IT" sz="2000" b="1" i="1" u="sng" dirty="0" err="1"/>
              <a:t>branch</a:t>
            </a:r>
            <a:r>
              <a:rPr lang="it-IT" sz="2000" b="1" i="1" u="sng" dirty="0"/>
              <a:t> </a:t>
            </a:r>
            <a:r>
              <a:rPr lang="it-IT" sz="2000" b="1" u="sng" dirty="0"/>
              <a:t>esente a soggetto non appartenente al gruppo con operazione neutrale </a:t>
            </a:r>
            <a:r>
              <a:rPr lang="it-IT" sz="2000" dirty="0"/>
              <a:t>(titolo III del </a:t>
            </a:r>
            <a:r>
              <a:rPr lang="it-IT" sz="2000" dirty="0" err="1"/>
              <a:t>Tuir</a:t>
            </a:r>
            <a:r>
              <a:rPr lang="it-IT" sz="2000" dirty="0"/>
              <a:t>): il </a:t>
            </a:r>
            <a:r>
              <a:rPr lang="it-IT" sz="2000" i="1" dirty="0" err="1"/>
              <a:t>recapture</a:t>
            </a:r>
            <a:r>
              <a:rPr lang="it-IT" sz="2000" dirty="0"/>
              <a:t> prosegue nei confronti dell’avente causa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CONSOLIDATO FISCALE</a:t>
            </a:r>
            <a:endParaRPr lang="it-IT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3785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 smtClean="0"/>
              <a:t>Se </a:t>
            </a:r>
            <a:r>
              <a:rPr lang="it-IT" sz="2000" dirty="0"/>
              <a:t>le perdite della </a:t>
            </a:r>
            <a:r>
              <a:rPr lang="it-IT" sz="2000" i="1" dirty="0" err="1"/>
              <a:t>branch</a:t>
            </a:r>
            <a:r>
              <a:rPr lang="it-IT" sz="2000" i="1" dirty="0"/>
              <a:t> </a:t>
            </a:r>
            <a:r>
              <a:rPr lang="it-IT" sz="2000" dirty="0"/>
              <a:t>sono state trasferite al regime di consolidato, considerarle definitivamente utilizzate nei cinque esercizi precedenti a quello da cui ha effetto l’opzione oppure, se non completamente utilizzate, sterilizzare la parte residua e quindi non considerarle più riportabili.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Se, a seguito dell’interruzione o del mancato rinnovo dell’opzione per il consolidato nazionale, alla casa madre o alla consolidante sono attribuite delle perdite e una parte di queste è stata realizzata da una SO nei cinque periodi d’imposta antecedenti a quello in cui ha effetto l’opzione per la </a:t>
            </a:r>
            <a:r>
              <a:rPr lang="it-IT" sz="2000" i="1" dirty="0"/>
              <a:t>BEX</a:t>
            </a:r>
            <a:r>
              <a:rPr lang="it-IT" sz="2000" dirty="0"/>
              <a:t>, dette perdite possono essere utilizzate solo se è già esaurito il processo di </a:t>
            </a:r>
            <a:r>
              <a:rPr lang="it-IT" sz="2000" i="1" dirty="0" err="1"/>
              <a:t>recapture</a:t>
            </a:r>
            <a:r>
              <a:rPr lang="it-IT" sz="2000" dirty="0"/>
              <a:t>. La parte residua al </a:t>
            </a:r>
            <a:r>
              <a:rPr lang="it-IT" sz="2000" i="1" dirty="0" err="1"/>
              <a:t>recapture</a:t>
            </a:r>
            <a:r>
              <a:rPr lang="it-IT" sz="2000" dirty="0"/>
              <a:t> viene sterilizzata.</a:t>
            </a: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  <p:extLst>
      <p:ext uri="{BB962C8B-B14F-4D97-AF65-F5344CB8AC3E}">
        <p14:creationId xmlns="" xmlns:p14="http://schemas.microsoft.com/office/powerpoint/2010/main" val="3169004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rgbClr val="C00000"/>
                </a:solidFill>
                <a:latin typeface="Arial"/>
                <a:cs typeface="Arial"/>
              </a:rPr>
              <a:t>ELUSIONE</a:t>
            </a:r>
            <a:endParaRPr lang="it-IT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3785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000" b="1" dirty="0" smtClean="0"/>
              <a:t>DOPPIA ESENZIONE E DOPPIA DEDUZIONE</a:t>
            </a:r>
          </a:p>
          <a:p>
            <a:pPr algn="ctr"/>
            <a:endParaRPr lang="it-IT" sz="2000" b="1" dirty="0" smtClean="0"/>
          </a:p>
          <a:p>
            <a:pPr algn="just"/>
            <a:r>
              <a:rPr lang="it-IT" sz="2000" b="1" dirty="0" smtClean="0"/>
              <a:t>doppia esenzione</a:t>
            </a:r>
            <a:r>
              <a:rPr lang="it-IT" sz="2000" dirty="0" smtClean="0"/>
              <a:t>: se </a:t>
            </a:r>
            <a:r>
              <a:rPr lang="it-IT" sz="2000" dirty="0"/>
              <a:t>lo Stato estero non ravvisa la sussistenza della </a:t>
            </a:r>
            <a:r>
              <a:rPr lang="it-IT" sz="2000" i="1" dirty="0" err="1"/>
              <a:t>branch</a:t>
            </a:r>
            <a:r>
              <a:rPr lang="it-IT" sz="2000" dirty="0"/>
              <a:t>, al contrario inclusa nel perimetro di esenzione da parte della casa madre italiana. In tal caso l’opzione viene meno con effetto </a:t>
            </a:r>
            <a:r>
              <a:rPr lang="it-IT" sz="2000" i="1" dirty="0"/>
              <a:t>ex </a:t>
            </a:r>
            <a:r>
              <a:rPr lang="it-IT" sz="2000" i="1" dirty="0" err="1"/>
              <a:t>tunc</a:t>
            </a:r>
            <a:r>
              <a:rPr lang="it-IT" sz="2000" dirty="0"/>
              <a:t> limitatamente alla </a:t>
            </a:r>
            <a:r>
              <a:rPr lang="it-IT" sz="2000" i="1" dirty="0" err="1"/>
              <a:t>branch</a:t>
            </a:r>
            <a:r>
              <a:rPr lang="it-IT" sz="2000" i="1" dirty="0"/>
              <a:t> </a:t>
            </a:r>
            <a:r>
              <a:rPr lang="it-IT" sz="2000" dirty="0"/>
              <a:t>interessata. </a:t>
            </a:r>
          </a:p>
          <a:p>
            <a:pPr algn="just"/>
            <a:r>
              <a:rPr lang="it-IT" sz="2000" b="1" dirty="0" smtClean="0"/>
              <a:t>doppia deduzione:</a:t>
            </a:r>
            <a:r>
              <a:rPr lang="it-IT" sz="2000" dirty="0" smtClean="0"/>
              <a:t> </a:t>
            </a:r>
            <a:r>
              <a:rPr lang="it-IT" sz="2000" dirty="0"/>
              <a:t>se la casa madre residente non include nel perimetro della </a:t>
            </a:r>
            <a:r>
              <a:rPr lang="it-IT" sz="2000" i="1" dirty="0"/>
              <a:t>BEX</a:t>
            </a:r>
            <a:r>
              <a:rPr lang="it-IT" sz="2000" dirty="0"/>
              <a:t> le perdite di una determinata </a:t>
            </a:r>
            <a:r>
              <a:rPr lang="it-IT" sz="2000" i="1" dirty="0" err="1"/>
              <a:t>branch</a:t>
            </a:r>
            <a:r>
              <a:rPr lang="it-IT" sz="2000" i="1" dirty="0"/>
              <a:t> </a:t>
            </a:r>
            <a:r>
              <a:rPr lang="it-IT" sz="2000" dirty="0"/>
              <a:t>estera (procedendo dunque alla relativa “importazione</a:t>
            </a:r>
            <a:r>
              <a:rPr lang="it-IT" sz="2000"/>
              <a:t>” </a:t>
            </a:r>
            <a:r>
              <a:rPr lang="it-IT" sz="2000" smtClean="0"/>
              <a:t>delle stesse</a:t>
            </a:r>
            <a:r>
              <a:rPr lang="it-IT" sz="2000" dirty="0"/>
              <a:t>) riconosciuta invece come tale dallo Stato di localizzazione. Il tal caso è prevista l’inclusione della </a:t>
            </a:r>
            <a:r>
              <a:rPr lang="it-IT" sz="2000" i="1" dirty="0" err="1"/>
              <a:t>branch</a:t>
            </a:r>
            <a:r>
              <a:rPr lang="it-IT" sz="2000" i="1" dirty="0"/>
              <a:t> </a:t>
            </a:r>
            <a:r>
              <a:rPr lang="it-IT" sz="2000" dirty="0"/>
              <a:t>con effetto </a:t>
            </a:r>
            <a:r>
              <a:rPr lang="it-IT" sz="2000" i="1" dirty="0"/>
              <a:t>ex </a:t>
            </a:r>
            <a:r>
              <a:rPr lang="it-IT" sz="2000" i="1" dirty="0" err="1"/>
              <a:t>tunc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 </a:t>
            </a: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</a:p>
        </p:txBody>
      </p:sp>
    </p:spTree>
    <p:extLst>
      <p:ext uri="{BB962C8B-B14F-4D97-AF65-F5344CB8AC3E}">
        <p14:creationId xmlns="" xmlns:p14="http://schemas.microsoft.com/office/powerpoint/2010/main" val="305782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1070</Words>
  <Application>Microsoft Office PowerPoint</Application>
  <PresentationFormat>Presentazione su schermo (4:3)</PresentationFormat>
  <Paragraphs>246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Predefinito 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Cesari</dc:creator>
  <cp:lastModifiedBy>NotARISTEFANO</cp:lastModifiedBy>
  <cp:revision>514</cp:revision>
  <dcterms:created xsi:type="dcterms:W3CDTF">2017-11-13T10:48:17Z</dcterms:created>
  <dcterms:modified xsi:type="dcterms:W3CDTF">2018-05-03T13:05:49Z</dcterms:modified>
</cp:coreProperties>
</file>