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553" r:id="rId2"/>
    <p:sldId id="333" r:id="rId3"/>
    <p:sldId id="334" r:id="rId4"/>
    <p:sldId id="335" r:id="rId5"/>
    <p:sldId id="336" r:id="rId6"/>
    <p:sldId id="337" r:id="rId7"/>
    <p:sldId id="339" r:id="rId8"/>
    <p:sldId id="466" r:id="rId9"/>
    <p:sldId id="469" r:id="rId10"/>
    <p:sldId id="470" r:id="rId11"/>
    <p:sldId id="520" r:id="rId12"/>
    <p:sldId id="521" r:id="rId13"/>
    <p:sldId id="465" r:id="rId14"/>
    <p:sldId id="476" r:id="rId15"/>
    <p:sldId id="338" r:id="rId16"/>
    <p:sldId id="340" r:id="rId17"/>
    <p:sldId id="477" r:id="rId18"/>
    <p:sldId id="478" r:id="rId19"/>
    <p:sldId id="475" r:id="rId20"/>
    <p:sldId id="341" r:id="rId21"/>
    <p:sldId id="474" r:id="rId22"/>
    <p:sldId id="342" r:id="rId23"/>
    <p:sldId id="552" r:id="rId24"/>
    <p:sldId id="480" r:id="rId25"/>
    <p:sldId id="522" r:id="rId26"/>
    <p:sldId id="343" r:id="rId27"/>
    <p:sldId id="479" r:id="rId28"/>
    <p:sldId id="345" r:id="rId29"/>
    <p:sldId id="471" r:id="rId30"/>
    <p:sldId id="400" r:id="rId31"/>
    <p:sldId id="402" r:id="rId32"/>
    <p:sldId id="404" r:id="rId33"/>
    <p:sldId id="405" r:id="rId34"/>
    <p:sldId id="406" r:id="rId35"/>
    <p:sldId id="407" r:id="rId36"/>
    <p:sldId id="450" r:id="rId37"/>
    <p:sldId id="410" r:id="rId38"/>
    <p:sldId id="411" r:id="rId39"/>
    <p:sldId id="412" r:id="rId40"/>
    <p:sldId id="424" r:id="rId41"/>
    <p:sldId id="467" r:id="rId42"/>
    <p:sldId id="433" r:id="rId43"/>
    <p:sldId id="472" r:id="rId44"/>
    <p:sldId id="473" r:id="rId45"/>
    <p:sldId id="481" r:id="rId46"/>
    <p:sldId id="484" r:id="rId47"/>
    <p:sldId id="332" r:id="rId48"/>
  </p:sldIdLst>
  <p:sldSz cx="9144000" cy="6858000" type="screen4x3"/>
  <p:notesSz cx="6797675" cy="9926638"/>
  <p:defaultTextStyle>
    <a:defPPr>
      <a:defRPr lang="it-IT"/>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76089"/>
    <a:srgbClr val="000000"/>
    <a:srgbClr val="DDDDDD"/>
    <a:srgbClr val="6699FF"/>
    <a:srgbClr val="080808"/>
    <a:srgbClr val="292929"/>
    <a:srgbClr val="4070A0"/>
    <a:srgbClr val="3333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535" autoAdjust="0"/>
    <p:restoredTop sz="94737" autoAdjust="0"/>
  </p:normalViewPr>
  <p:slideViewPr>
    <p:cSldViewPr>
      <p:cViewPr varScale="1">
        <p:scale>
          <a:sx n="112" d="100"/>
          <a:sy n="112" d="100"/>
        </p:scale>
        <p:origin x="-8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10"/>
    </p:cViewPr>
  </p:sorterViewPr>
  <p:notesViewPr>
    <p:cSldViewPr>
      <p:cViewPr varScale="1">
        <p:scale>
          <a:sx n="81" d="100"/>
          <a:sy n="81" d="100"/>
        </p:scale>
        <p:origin x="-4038" y="-102"/>
      </p:cViewPr>
      <p:guideLst>
        <p:guide orient="horz" pos="3126"/>
        <p:guide pos="214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eaLnBrk="1" hangingPunct="1">
              <a:defRPr sz="1200"/>
            </a:lvl1pPr>
          </a:lstStyle>
          <a:p>
            <a:pPr>
              <a:defRPr/>
            </a:pPr>
            <a:endParaRPr lang="it-IT"/>
          </a:p>
        </p:txBody>
      </p:sp>
      <p:sp>
        <p:nvSpPr>
          <p:cNvPr id="1433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eaLnBrk="1" hangingPunct="1">
              <a:defRPr sz="1200"/>
            </a:lvl1pPr>
          </a:lstStyle>
          <a:p>
            <a:pPr>
              <a:defRPr/>
            </a:pPr>
            <a:endParaRPr lang="it-IT"/>
          </a:p>
        </p:txBody>
      </p:sp>
      <p:sp>
        <p:nvSpPr>
          <p:cNvPr id="14340"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eaLnBrk="1" hangingPunct="1">
              <a:defRPr sz="1200"/>
            </a:lvl1pPr>
          </a:lstStyle>
          <a:p>
            <a:pPr>
              <a:defRPr/>
            </a:pPr>
            <a:endParaRPr lang="it-IT"/>
          </a:p>
        </p:txBody>
      </p:sp>
      <p:sp>
        <p:nvSpPr>
          <p:cNvPr id="14341"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eaLnBrk="1" hangingPunct="1">
              <a:defRPr sz="1200"/>
            </a:lvl1pPr>
          </a:lstStyle>
          <a:p>
            <a:pPr>
              <a:defRPr/>
            </a:pPr>
            <a:fld id="{E8554A05-2DC5-4BF2-B07C-FAE6FA2CA821}" type="slidenum">
              <a:rPr lang="it-IT" altLang="it-IT"/>
              <a:pPr>
                <a:defRPr/>
              </a:pPr>
              <a:t>‹N›</a:t>
            </a:fld>
            <a:endParaRPr lang="it-IT" altLang="it-IT"/>
          </a:p>
        </p:txBody>
      </p:sp>
    </p:spTree>
    <p:extLst>
      <p:ext uri="{BB962C8B-B14F-4D97-AF65-F5344CB8AC3E}">
        <p14:creationId xmlns:p14="http://schemas.microsoft.com/office/powerpoint/2010/main" xmlns="" val="3976474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eaLnBrk="1" hangingPunct="1">
              <a:defRPr sz="1200"/>
            </a:lvl1pPr>
          </a:lstStyle>
          <a:p>
            <a:pPr>
              <a:defRPr/>
            </a:pPr>
            <a:endParaRPr lang="it-IT"/>
          </a:p>
        </p:txBody>
      </p:sp>
      <p:sp>
        <p:nvSpPr>
          <p:cNvPr id="19459" name="Rectangle 1027"/>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eaLnBrk="1" hangingPunct="1">
              <a:defRPr sz="1200"/>
            </a:lvl1pPr>
          </a:lstStyle>
          <a:p>
            <a:pPr>
              <a:defRPr/>
            </a:pPr>
            <a:endParaRPr lang="it-IT"/>
          </a:p>
        </p:txBody>
      </p:sp>
      <p:sp>
        <p:nvSpPr>
          <p:cNvPr id="88068"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9461" name="Rectangle 1029"/>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9462" name="Rectangle 1030"/>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eaLnBrk="1" hangingPunct="1">
              <a:defRPr sz="1200"/>
            </a:lvl1pPr>
          </a:lstStyle>
          <a:p>
            <a:pPr>
              <a:defRPr/>
            </a:pPr>
            <a:endParaRPr lang="it-IT"/>
          </a:p>
        </p:txBody>
      </p:sp>
      <p:sp>
        <p:nvSpPr>
          <p:cNvPr id="19463" name="Rectangle 1031"/>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eaLnBrk="1" hangingPunct="1">
              <a:defRPr sz="1200"/>
            </a:lvl1pPr>
          </a:lstStyle>
          <a:p>
            <a:pPr>
              <a:defRPr/>
            </a:pPr>
            <a:fld id="{D80F9079-CE50-4B3C-A7A5-456661127FD2}" type="slidenum">
              <a:rPr lang="it-IT" altLang="it-IT"/>
              <a:pPr>
                <a:defRPr/>
              </a:pPr>
              <a:t>‹N›</a:t>
            </a:fld>
            <a:endParaRPr lang="it-IT" altLang="it-IT"/>
          </a:p>
        </p:txBody>
      </p:sp>
    </p:spTree>
    <p:extLst>
      <p:ext uri="{BB962C8B-B14F-4D97-AF65-F5344CB8AC3E}">
        <p14:creationId xmlns:p14="http://schemas.microsoft.com/office/powerpoint/2010/main" xmlns="" val="86836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it-IT" altLang="it-IT" smtClean="0"/>
          </a:p>
        </p:txBody>
      </p:sp>
      <p:sp>
        <p:nvSpPr>
          <p:cNvPr id="89092" name="Segnaposto numero diapositiva 3"/>
          <p:cNvSpPr>
            <a:spLocks noGrp="1"/>
          </p:cNvSpPr>
          <p:nvPr>
            <p:ph type="sldNum" sz="quarter" idx="5"/>
          </p:nvPr>
        </p:nvSpPr>
        <p:spPr>
          <a:noFill/>
        </p:spPr>
        <p:txBody>
          <a:bodyPr/>
          <a:lstStyle/>
          <a:p>
            <a:fld id="{3D931758-491F-49D2-9B61-18819AF11DF2}" type="slidenum">
              <a:rPr lang="it-IT" altLang="it-IT" smtClean="0"/>
              <a:pPr/>
              <a:t>1</a:t>
            </a:fld>
            <a:endParaRPr lang="it-IT" altLang="it-IT" smtClean="0"/>
          </a:p>
        </p:txBody>
      </p:sp>
    </p:spTree>
    <p:extLst>
      <p:ext uri="{BB962C8B-B14F-4D97-AF65-F5344CB8AC3E}">
        <p14:creationId xmlns:p14="http://schemas.microsoft.com/office/powerpoint/2010/main" xmlns="" val="341063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E0D9485-E819-4314-8989-329BDE1F44D0}" type="slidenum">
              <a:rPr lang="it-IT" altLang="it-IT"/>
              <a:pPr/>
              <a:t>19</a:t>
            </a:fld>
            <a:endParaRPr lang="it-IT" altLang="it-IT"/>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xmlns="" val="2717127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E43165F-DB59-46D9-B4E0-039849E5A571}" type="slidenum">
              <a:rPr lang="it-IT" altLang="it-IT"/>
              <a:pPr/>
              <a:t>21</a:t>
            </a:fld>
            <a:endParaRPr lang="it-IT" altLang="it-IT"/>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it-IT" altLang="it-IT"/>
          </a:p>
        </p:txBody>
      </p:sp>
    </p:spTree>
    <p:extLst>
      <p:ext uri="{BB962C8B-B14F-4D97-AF65-F5344CB8AC3E}">
        <p14:creationId xmlns:p14="http://schemas.microsoft.com/office/powerpoint/2010/main" xmlns="" val="2840267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egnaposto immagine diapositiva 1"/>
          <p:cNvSpPr>
            <a:spLocks noGrp="1" noRot="1" noChangeAspect="1" noTextEdit="1"/>
          </p:cNvSpPr>
          <p:nvPr>
            <p:ph type="sldImg"/>
          </p:nvPr>
        </p:nvSpPr>
        <p:spPr>
          <a:ln/>
        </p:spPr>
      </p:sp>
      <p:sp>
        <p:nvSpPr>
          <p:cNvPr id="92163" name="Segnaposto note 2"/>
          <p:cNvSpPr>
            <a:spLocks noGrp="1"/>
          </p:cNvSpPr>
          <p:nvPr>
            <p:ph type="body" idx="1"/>
          </p:nvPr>
        </p:nvSpPr>
        <p:spPr>
          <a:noFill/>
          <a:ln/>
        </p:spPr>
        <p:txBody>
          <a:bodyPr/>
          <a:lstStyle/>
          <a:p>
            <a:r>
              <a:rPr lang="it-IT" smtClean="0"/>
              <a:t>Utilizzare forme diverse tra loro aiuta a focalizzare l’attenzione sui diversi concetti. Anche in questo caso abbiamo utilizzato colori distinti (sempre tonalità pastello)</a:t>
            </a:r>
          </a:p>
        </p:txBody>
      </p:sp>
      <p:sp>
        <p:nvSpPr>
          <p:cNvPr id="92164" name="Segnaposto numero diapositiva 3"/>
          <p:cNvSpPr>
            <a:spLocks noGrp="1"/>
          </p:cNvSpPr>
          <p:nvPr>
            <p:ph type="sldNum" sz="quarter" idx="5"/>
          </p:nvPr>
        </p:nvSpPr>
        <p:spPr>
          <a:noFill/>
        </p:spPr>
        <p:txBody>
          <a:bodyPr/>
          <a:lstStyle/>
          <a:p>
            <a:fld id="{0A090ED7-B078-45AE-ADBE-200F176D92D1}" type="slidenum">
              <a:rPr lang="it-IT" smtClean="0"/>
              <a:pPr/>
              <a:t>36</a:t>
            </a:fld>
            <a:endParaRPr lang="it-IT" smtClean="0"/>
          </a:p>
        </p:txBody>
      </p:sp>
    </p:spTree>
    <p:extLst>
      <p:ext uri="{BB962C8B-B14F-4D97-AF65-F5344CB8AC3E}">
        <p14:creationId xmlns:p14="http://schemas.microsoft.com/office/powerpoint/2010/main" xmlns="" val="2501734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Utilizzare forme diverse tra loro aiuta a focalizzare l’attenzione sui diversi concetti. Anche in questo caso abbiamo utilizzato colori distinti (sempre tonalità pastello)</a:t>
            </a:r>
          </a:p>
        </p:txBody>
      </p:sp>
      <p:sp>
        <p:nvSpPr>
          <p:cNvPr id="4" name="Segnaposto numero diapositiva 3"/>
          <p:cNvSpPr>
            <a:spLocks noGrp="1"/>
          </p:cNvSpPr>
          <p:nvPr>
            <p:ph type="sldNum" sz="quarter" idx="10"/>
          </p:nvPr>
        </p:nvSpPr>
        <p:spPr/>
        <p:txBody>
          <a:bodyPr/>
          <a:lstStyle/>
          <a:p>
            <a:fld id="{BC64A7E4-C929-43B6-B3A4-D72D633D8841}" type="slidenum">
              <a:rPr lang="it-IT" smtClean="0"/>
              <a:pPr/>
              <a:t>40</a:t>
            </a:fld>
            <a:endParaRPr lang="it-IT"/>
          </a:p>
        </p:txBody>
      </p:sp>
    </p:spTree>
    <p:extLst>
      <p:ext uri="{BB962C8B-B14F-4D97-AF65-F5344CB8AC3E}">
        <p14:creationId xmlns:p14="http://schemas.microsoft.com/office/powerpoint/2010/main" xmlns="" val="2090497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43004" y="0"/>
            <a:ext cx="7772400" cy="1143000"/>
          </a:xfrm>
        </p:spPr>
        <p:txBody>
          <a:bodyPr/>
          <a:lstStyle>
            <a:lvl1pPr algn="l">
              <a:defRPr sz="2000">
                <a:effectLst/>
              </a:defRPr>
            </a:lvl1pPr>
          </a:lstStyle>
          <a:p>
            <a:r>
              <a:rPr lang="it-IT" dirty="0" smtClean="0"/>
              <a:t>Fare clic per modificare lo stile del titolo</a:t>
            </a:r>
            <a:endParaRPr lang="it-IT" dirty="0"/>
          </a:p>
        </p:txBody>
      </p:sp>
      <p:sp>
        <p:nvSpPr>
          <p:cNvPr id="3" name="Segnaposto contenuto 2"/>
          <p:cNvSpPr>
            <a:spLocks noGrp="1"/>
          </p:cNvSpPr>
          <p:nvPr>
            <p:ph idx="1"/>
          </p:nvPr>
        </p:nvSpPr>
        <p:spPr>
          <a:xfrm>
            <a:off x="876328" y="1643050"/>
            <a:ext cx="7696200" cy="3581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1143000"/>
            <a:ext cx="1943100" cy="4953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1143000"/>
            <a:ext cx="5676900" cy="4953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Rectangle 2"/>
          <p:cNvSpPr>
            <a:spLocks noChangeArrowheads="1"/>
          </p:cNvSpPr>
          <p:nvPr userDrawn="1"/>
        </p:nvSpPr>
        <p:spPr bwMode="auto">
          <a:xfrm>
            <a:off x="0" y="0"/>
            <a:ext cx="9144000" cy="0"/>
          </a:xfrm>
          <a:prstGeom prst="rect">
            <a:avLst/>
          </a:prstGeom>
          <a:noFill/>
          <a:ln>
            <a:noFill/>
          </a:ln>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defRPr/>
            </a:pPr>
            <a:endParaRPr lang="it-IT" altLang="it-IT">
              <a:latin typeface="Tahoma" panose="020B0604030504040204" pitchFamily="34" charset="0"/>
            </a:endParaRPr>
          </a:p>
        </p:txBody>
      </p:sp>
    </p:spTree>
    <p:extLst>
      <p:ext uri="{BB962C8B-B14F-4D97-AF65-F5344CB8AC3E}">
        <p14:creationId xmlns:p14="http://schemas.microsoft.com/office/powerpoint/2010/main" xmlns="" val="998422379"/>
      </p:ext>
    </p:extLst>
  </p:cSld>
  <p:clrMapOvr>
    <a:masterClrMapping/>
  </p:clrMapOvr>
  <p:transition spd="med">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it-IT"/>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it-IT"/>
          </a:p>
        </p:txBody>
      </p:sp>
      <p:sp>
        <p:nvSpPr>
          <p:cNvPr id="6" name="Rectangle 9"/>
          <p:cNvSpPr>
            <a:spLocks noGrp="1" noChangeArrowheads="1"/>
          </p:cNvSpPr>
          <p:nvPr>
            <p:ph type="sldNum" sz="quarter" idx="12"/>
          </p:nvPr>
        </p:nvSpPr>
        <p:spPr>
          <a:xfrm>
            <a:off x="6553200" y="6453188"/>
            <a:ext cx="2266950" cy="288925"/>
          </a:xfrm>
          <a:prstGeom prst="rect">
            <a:avLst/>
          </a:prstGeom>
          <a:ln/>
        </p:spPr>
        <p:txBody>
          <a:bodyPr/>
          <a:lstStyle>
            <a:lvl1pPr>
              <a:defRPr/>
            </a:lvl1pPr>
          </a:lstStyle>
          <a:p>
            <a:pPr>
              <a:defRPr/>
            </a:pPr>
            <a:fld id="{379A2739-99B9-46E8-B0B6-A9B101D236E8}" type="slidenum">
              <a:rPr lang="it-IT"/>
              <a:pPr>
                <a:defRPr/>
              </a:pPr>
              <a:t>‹N›</a:t>
            </a:fld>
            <a:endParaRPr lang="it-IT"/>
          </a:p>
        </p:txBody>
      </p:sp>
    </p:spTree>
    <p:extLst>
      <p:ext uri="{BB962C8B-B14F-4D97-AF65-F5344CB8AC3E}">
        <p14:creationId xmlns:p14="http://schemas.microsoft.com/office/powerpoint/2010/main" xmlns="" val="1375436805"/>
      </p:ext>
    </p:extLst>
  </p:cSld>
  <p:clrMapOvr>
    <a:masterClrMapping/>
  </p:clrMapOvr>
  <p:transition advClick="0"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57224" y="0"/>
            <a:ext cx="7772400" cy="1362075"/>
          </a:xfrm>
        </p:spPr>
        <p:txBody>
          <a:bodyPr anchor="t"/>
          <a:lstStyle>
            <a:lvl1pPr algn="l">
              <a:defRPr sz="2000" b="1" cap="all"/>
            </a:lvl1pPr>
          </a:lstStyle>
          <a:p>
            <a:r>
              <a:rPr lang="it-IT" smtClean="0"/>
              <a:t>Fare clic per modificare lo stile del titolo</a:t>
            </a:r>
            <a:endParaRPr lang="it-IT" dirty="0"/>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928662" y="-71462"/>
            <a:ext cx="7772400" cy="1143000"/>
          </a:xfrm>
        </p:spPr>
        <p:txBody>
          <a:bodyPr/>
          <a:lstStyle>
            <a:lvl1pPr algn="l">
              <a:defRPr sz="2000">
                <a:effectLst/>
              </a:defRPr>
            </a:lvl1pPr>
          </a:lstStyle>
          <a:p>
            <a:r>
              <a:rPr lang="it-IT" dirty="0" smtClean="0"/>
              <a:t>Fare clic per modificare lo stile del titolo</a:t>
            </a:r>
            <a:endParaRPr lang="it-IT" dirty="0"/>
          </a:p>
        </p:txBody>
      </p:sp>
      <p:sp>
        <p:nvSpPr>
          <p:cNvPr id="3" name="Segnaposto contenuto 2"/>
          <p:cNvSpPr>
            <a:spLocks noGrp="1"/>
          </p:cNvSpPr>
          <p:nvPr>
            <p:ph sz="half" idx="1"/>
          </p:nvPr>
        </p:nvSpPr>
        <p:spPr>
          <a:xfrm>
            <a:off x="685800" y="2443138"/>
            <a:ext cx="37719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10100" y="2443138"/>
            <a:ext cx="37719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43004" y="-24"/>
            <a:ext cx="7772400" cy="1143000"/>
          </a:xfrm>
        </p:spPr>
        <p:txBody>
          <a:bodyPr/>
          <a:lstStyle>
            <a:lvl1pPr algn="l">
              <a:defRPr sz="2000">
                <a:effectLst/>
              </a:defRPr>
            </a:lvl1pPr>
          </a:lstStyle>
          <a:p>
            <a:r>
              <a:rPr lang="it-IT" dirty="0" smtClean="0"/>
              <a:t>Fare clic per modificare lo stile del titolo</a:t>
            </a:r>
            <a:endParaRPr lang="it-IT" dirty="0"/>
          </a:p>
        </p:txBody>
      </p:sp>
      <p:sp>
        <p:nvSpPr>
          <p:cNvPr id="3"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lgn="l">
              <a:defRPr sz="2000">
                <a:effectLst/>
              </a:defRPr>
            </a:lvl1p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dt" sz="half" idx="10"/>
          </p:nvPr>
        </p:nvSpPr>
        <p:spPr>
          <a:xfrm>
            <a:off x="685800" y="6248400"/>
            <a:ext cx="1905000" cy="457200"/>
          </a:xfrm>
          <a:prstGeom prst="rect">
            <a:avLst/>
          </a:prstGeom>
        </p:spPr>
        <p:txBody>
          <a:bodyPr/>
          <a:lstStyle>
            <a:lvl1pPr eaLnBrk="1" hangingPunct="1">
              <a:defRPr/>
            </a:lvl1pPr>
          </a:lstStyle>
          <a:p>
            <a:pPr>
              <a:defRPr/>
            </a:pPr>
            <a:endParaRPr lang="it-IT"/>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2"/>
        </a:solidFill>
        <a:effectLst/>
      </p:bgPr>
    </p:bg>
    <p:spTree>
      <p:nvGrpSpPr>
        <p:cNvPr id="1" name=""/>
        <p:cNvGrpSpPr/>
        <p:nvPr/>
      </p:nvGrpSpPr>
      <p:grpSpPr>
        <a:xfrm>
          <a:off x="0" y="0"/>
          <a:ext cx="0" cy="0"/>
          <a:chOff x="0" y="0"/>
          <a:chExt cx="0" cy="0"/>
        </a:xfrm>
      </p:grpSpPr>
      <p:sp>
        <p:nvSpPr>
          <p:cNvPr id="1026" name="Rectangle 1027"/>
          <p:cNvSpPr>
            <a:spLocks noGrp="1" noChangeArrowheads="1"/>
          </p:cNvSpPr>
          <p:nvPr>
            <p:ph type="body" idx="1"/>
          </p:nvPr>
        </p:nvSpPr>
        <p:spPr bwMode="auto">
          <a:xfrm>
            <a:off x="685800" y="2514600"/>
            <a:ext cx="76962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dirty="0" smtClean="0"/>
              <a:t>Fare clic per modificare gli stili del testo dello schema</a:t>
            </a:r>
          </a:p>
          <a:p>
            <a:pPr lvl="1"/>
            <a:r>
              <a:rPr lang="it-IT" altLang="it-IT" dirty="0" smtClean="0"/>
              <a:t>Secondo livello</a:t>
            </a:r>
          </a:p>
          <a:p>
            <a:pPr lvl="2"/>
            <a:r>
              <a:rPr lang="it-IT" altLang="it-IT" dirty="0" smtClean="0"/>
              <a:t>Terzo livello</a:t>
            </a:r>
          </a:p>
          <a:p>
            <a:pPr lvl="3"/>
            <a:r>
              <a:rPr lang="it-IT" altLang="it-IT" dirty="0" smtClean="0"/>
              <a:t>Quarto livello</a:t>
            </a:r>
          </a:p>
          <a:p>
            <a:pPr lvl="4"/>
            <a:r>
              <a:rPr lang="it-IT" altLang="it-IT" dirty="0" smtClean="0"/>
              <a:t>Quinto livello</a:t>
            </a:r>
          </a:p>
        </p:txBody>
      </p:sp>
      <p:sp>
        <p:nvSpPr>
          <p:cNvPr id="3078" name="Rectangle 1030"/>
          <p:cNvSpPr>
            <a:spLocks noChangeArrowheads="1"/>
          </p:cNvSpPr>
          <p:nvPr/>
        </p:nvSpPr>
        <p:spPr bwMode="auto">
          <a:xfrm>
            <a:off x="0" y="914400"/>
            <a:ext cx="8458200" cy="87313"/>
          </a:xfrm>
          <a:prstGeom prst="rect">
            <a:avLst/>
          </a:prstGeom>
          <a:gradFill rotWithShape="0">
            <a:gsLst>
              <a:gs pos="0">
                <a:schemeClr val="hlink"/>
              </a:gs>
              <a:gs pos="50000">
                <a:schemeClr val="hlink">
                  <a:gamma/>
                  <a:shade val="46275"/>
                  <a:invGamma/>
                </a:schemeClr>
              </a:gs>
              <a:gs pos="100000">
                <a:schemeClr val="hlink"/>
              </a:gs>
            </a:gsLst>
            <a:lin ang="2700000" scaled="1"/>
          </a:gradFill>
          <a:ln w="9525">
            <a:noFill/>
            <a:miter lim="800000"/>
            <a:headEnd/>
            <a:tailEnd/>
          </a:ln>
          <a:effectLst/>
        </p:spPr>
        <p:txBody>
          <a:bodyPr wrap="none" anchor="ctr"/>
          <a:lstStyle/>
          <a:p>
            <a:pPr algn="ctr" eaLnBrk="1" hangingPunct="1">
              <a:defRPr/>
            </a:pPr>
            <a:endParaRPr kumimoji="1" lang="it-IT" sz="2400"/>
          </a:p>
        </p:txBody>
      </p:sp>
      <p:sp>
        <p:nvSpPr>
          <p:cNvPr id="3079" name="Rectangle 1031"/>
          <p:cNvSpPr>
            <a:spLocks noChangeArrowheads="1"/>
          </p:cNvSpPr>
          <p:nvPr/>
        </p:nvSpPr>
        <p:spPr bwMode="ltGray">
          <a:xfrm>
            <a:off x="247650" y="0"/>
            <a:ext cx="579438" cy="1268413"/>
          </a:xfrm>
          <a:prstGeom prst="rect">
            <a:avLst/>
          </a:prstGeom>
          <a:gradFill rotWithShape="0">
            <a:gsLst>
              <a:gs pos="0">
                <a:schemeClr val="hlink"/>
              </a:gs>
              <a:gs pos="50000">
                <a:schemeClr val="hlink">
                  <a:gamma/>
                  <a:shade val="46275"/>
                  <a:invGamma/>
                </a:schemeClr>
              </a:gs>
              <a:gs pos="100000">
                <a:schemeClr val="hlink"/>
              </a:gs>
            </a:gsLst>
            <a:lin ang="2700000" scaled="1"/>
          </a:gradFill>
          <a:ln w="9525">
            <a:noFill/>
            <a:miter lim="800000"/>
            <a:headEnd/>
            <a:tailEnd/>
          </a:ln>
          <a:effectLst/>
        </p:spPr>
        <p:txBody>
          <a:bodyPr wrap="none" anchor="ctr"/>
          <a:lstStyle/>
          <a:p>
            <a:pPr algn="ctr" eaLnBrk="1" hangingPunct="1">
              <a:defRPr/>
            </a:pPr>
            <a:endParaRPr kumimoji="1" lang="it-IT" sz="2400"/>
          </a:p>
        </p:txBody>
      </p:sp>
      <p:sp>
        <p:nvSpPr>
          <p:cNvPr id="3080" name="Rectangle 1032"/>
          <p:cNvSpPr>
            <a:spLocks noChangeArrowheads="1"/>
          </p:cNvSpPr>
          <p:nvPr/>
        </p:nvSpPr>
        <p:spPr bwMode="auto">
          <a:xfrm>
            <a:off x="7067550" y="6553200"/>
            <a:ext cx="2076450" cy="79375"/>
          </a:xfrm>
          <a:prstGeom prst="rect">
            <a:avLst/>
          </a:prstGeom>
          <a:gradFill rotWithShape="0">
            <a:gsLst>
              <a:gs pos="0">
                <a:schemeClr val="hlink"/>
              </a:gs>
              <a:gs pos="50000">
                <a:schemeClr val="hlink">
                  <a:gamma/>
                  <a:shade val="46275"/>
                  <a:invGamma/>
                </a:schemeClr>
              </a:gs>
              <a:gs pos="100000">
                <a:schemeClr val="hlink"/>
              </a:gs>
            </a:gsLst>
            <a:lin ang="2700000" scaled="1"/>
          </a:gradFill>
          <a:ln w="9525">
            <a:noFill/>
            <a:miter lim="800000"/>
            <a:headEnd/>
            <a:tailEnd/>
          </a:ln>
          <a:effectLst/>
        </p:spPr>
        <p:txBody>
          <a:bodyPr wrap="none" anchor="ctr"/>
          <a:lstStyle/>
          <a:p>
            <a:pPr algn="ctr" eaLnBrk="1" hangingPunct="1">
              <a:defRPr/>
            </a:pPr>
            <a:endParaRPr kumimoji="1" lang="it-IT" sz="2400"/>
          </a:p>
        </p:txBody>
      </p:sp>
      <p:pic>
        <p:nvPicPr>
          <p:cNvPr id="1030" name="Picture 1035" descr="Logo Studio"/>
          <p:cNvPicPr>
            <a:picLocks noChangeAspect="1" noChangeArrowheads="1"/>
          </p:cNvPicPr>
          <p:nvPr/>
        </p:nvPicPr>
        <p:blipFill>
          <a:blip r:embed="rId14" cstate="print"/>
          <a:srcRect/>
          <a:stretch>
            <a:fillRect/>
          </a:stretch>
        </p:blipFill>
        <p:spPr bwMode="auto">
          <a:xfrm>
            <a:off x="7924800" y="6019800"/>
            <a:ext cx="1054100" cy="506413"/>
          </a:xfrm>
          <a:prstGeom prst="rect">
            <a:avLst/>
          </a:prstGeom>
          <a:noFill/>
          <a:ln w="9525">
            <a:noFill/>
            <a:miter lim="800000"/>
            <a:headEnd/>
            <a:tailEnd/>
          </a:ln>
        </p:spPr>
      </p:pic>
      <p:sp>
        <p:nvSpPr>
          <p:cNvPr id="1031" name="Rectangle 1037"/>
          <p:cNvSpPr>
            <a:spLocks noGrp="1" noChangeArrowheads="1"/>
          </p:cNvSpPr>
          <p:nvPr>
            <p:ph type="title"/>
          </p:nvPr>
        </p:nvSpPr>
        <p:spPr bwMode="auto">
          <a:xfrm>
            <a:off x="928688" y="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Tree>
  </p:cSld>
  <p:clrMap bg1="lt1" tx1="dk1" bg2="lt2" tx2="dk2" accent1="accent1" accent2="accent2" accent3="accent3" accent4="accent4" accent5="accent5" accent6="accent6" hlink="hlink" folHlink="folHlink"/>
  <p:sldLayoutIdLst>
    <p:sldLayoutId id="2147485907" r:id="rId1"/>
    <p:sldLayoutId id="2147485908" r:id="rId2"/>
    <p:sldLayoutId id="2147485909" r:id="rId3"/>
    <p:sldLayoutId id="2147485910" r:id="rId4"/>
    <p:sldLayoutId id="2147485911" r:id="rId5"/>
    <p:sldLayoutId id="2147485906" r:id="rId6"/>
    <p:sldLayoutId id="2147485912" r:id="rId7"/>
    <p:sldLayoutId id="2147485913" r:id="rId8"/>
    <p:sldLayoutId id="2147485914" r:id="rId9"/>
    <p:sldLayoutId id="2147485915" r:id="rId10"/>
    <p:sldLayoutId id="2147485916" r:id="rId11"/>
    <p:sldLayoutId id="2147485917" r:id="rId12"/>
  </p:sldLayoutIdLst>
  <p:transition spd="med">
    <p:strips dir="rd"/>
  </p:transition>
  <p:hf sldNum="0" hdr="0" ftr="0" dt="0"/>
  <p:txStyles>
    <p:titleStyle>
      <a:lvl1pPr algn="l" rtl="0" eaLnBrk="0" fontAlgn="base" hangingPunct="0">
        <a:spcBef>
          <a:spcPct val="0"/>
        </a:spcBef>
        <a:spcAft>
          <a:spcPct val="0"/>
        </a:spcAft>
        <a:defRPr sz="2000" b="1">
          <a:solidFill>
            <a:srgbClr val="376089"/>
          </a:solidFill>
          <a:latin typeface="+mj-lt"/>
          <a:ea typeface="+mj-ea"/>
          <a:cs typeface="+mj-cs"/>
        </a:defRPr>
      </a:lvl1pPr>
      <a:lvl2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2000" b="1">
          <a:solidFill>
            <a:srgbClr val="376089"/>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3200" b="1">
          <a:solidFill>
            <a:srgbClr val="376089"/>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Text Box 1037"/>
          <p:cNvSpPr txBox="1">
            <a:spLocks noChangeArrowheads="1"/>
          </p:cNvSpPr>
          <p:nvPr/>
        </p:nvSpPr>
        <p:spPr bwMode="auto">
          <a:xfrm>
            <a:off x="950986" y="1556792"/>
            <a:ext cx="7437438" cy="4093428"/>
          </a:xfrm>
          <a:prstGeom prst="rect">
            <a:avLst/>
          </a:prstGeom>
          <a:noFill/>
          <a:ln w="9525">
            <a:noFill/>
            <a:miter lim="800000"/>
            <a:headEnd/>
            <a:tailEnd/>
          </a:ln>
          <a:effectLst/>
        </p:spPr>
        <p:txBody>
          <a:bodyPr>
            <a:spAutoFit/>
          </a:bodyPr>
          <a:lstStyle/>
          <a:p>
            <a:pPr algn="ctr" eaLnBrk="1" hangingPunct="1">
              <a:defRPr/>
            </a:pPr>
            <a:r>
              <a:rPr lang="it-IT" sz="5000" b="1" dirty="0" smtClean="0">
                <a:solidFill>
                  <a:srgbClr val="376089"/>
                </a:solidFill>
                <a:effectLst>
                  <a:outerShdw blurRad="38100" dist="38100" dir="2700000" algn="tl">
                    <a:srgbClr val="000000"/>
                  </a:outerShdw>
                </a:effectLst>
                <a:latin typeface="Calibri" pitchFamily="34" charset="0"/>
              </a:rPr>
              <a:t>LE NOVITA’ </a:t>
            </a:r>
          </a:p>
          <a:p>
            <a:pPr algn="ctr" eaLnBrk="1" hangingPunct="1">
              <a:defRPr/>
            </a:pPr>
            <a:r>
              <a:rPr lang="it-IT" sz="5000" b="1" dirty="0" smtClean="0">
                <a:solidFill>
                  <a:srgbClr val="376089"/>
                </a:solidFill>
                <a:effectLst>
                  <a:outerShdw blurRad="38100" dist="38100" dir="2700000" algn="tl">
                    <a:srgbClr val="000000"/>
                  </a:outerShdw>
                </a:effectLst>
                <a:latin typeface="Calibri" pitchFamily="34" charset="0"/>
              </a:rPr>
              <a:t>LEGISLATIVE 2018 </a:t>
            </a:r>
          </a:p>
          <a:p>
            <a:pPr algn="ctr" eaLnBrk="1" hangingPunct="1">
              <a:defRPr/>
            </a:pPr>
            <a:r>
              <a:rPr lang="it-IT" sz="5000" b="1" dirty="0" smtClean="0">
                <a:solidFill>
                  <a:srgbClr val="376089"/>
                </a:solidFill>
                <a:effectLst>
                  <a:outerShdw blurRad="38100" dist="38100" dir="2700000" algn="tl">
                    <a:srgbClr val="000000"/>
                  </a:outerShdw>
                </a:effectLst>
                <a:latin typeface="Calibri" pitchFamily="34" charset="0"/>
              </a:rPr>
              <a:t>PER LO SPORT ITALIANO</a:t>
            </a:r>
            <a:endParaRPr lang="it-IT" sz="5000" b="1" dirty="0">
              <a:solidFill>
                <a:srgbClr val="376089"/>
              </a:solidFill>
              <a:effectLst>
                <a:outerShdw blurRad="38100" dist="38100" dir="2700000" algn="tl">
                  <a:srgbClr val="000000"/>
                </a:outerShdw>
              </a:effectLst>
              <a:latin typeface="Calibri" pitchFamily="34" charset="0"/>
            </a:endParaRPr>
          </a:p>
          <a:p>
            <a:pPr algn="ctr" eaLnBrk="1" hangingPunct="1">
              <a:spcBef>
                <a:spcPct val="10000"/>
              </a:spcBef>
              <a:defRPr/>
            </a:pPr>
            <a:endParaRPr lang="it-IT" sz="2500" dirty="0">
              <a:solidFill>
                <a:srgbClr val="376089"/>
              </a:solidFill>
              <a:effectLst>
                <a:outerShdw blurRad="38100" dist="38100" dir="2700000" algn="tl">
                  <a:srgbClr val="000000"/>
                </a:outerShdw>
              </a:effectLst>
              <a:latin typeface="Calibri" pitchFamily="34" charset="0"/>
            </a:endParaRPr>
          </a:p>
          <a:p>
            <a:pPr algn="ctr" eaLnBrk="1" hangingPunct="1">
              <a:spcBef>
                <a:spcPct val="10000"/>
              </a:spcBef>
              <a:defRPr/>
            </a:pPr>
            <a:r>
              <a:rPr lang="it-IT" sz="2500" dirty="0" smtClean="0">
                <a:solidFill>
                  <a:srgbClr val="376089"/>
                </a:solidFill>
                <a:latin typeface="Calibri" pitchFamily="34" charset="0"/>
              </a:rPr>
              <a:t>Arezzo, 20 Aprile 2018</a:t>
            </a:r>
            <a:endParaRPr lang="it-IT" sz="2500" dirty="0">
              <a:solidFill>
                <a:srgbClr val="376089"/>
              </a:solidFill>
              <a:latin typeface="Calibri" pitchFamily="34" charset="0"/>
            </a:endParaRPr>
          </a:p>
          <a:p>
            <a:pPr algn="ctr" eaLnBrk="1" hangingPunct="1">
              <a:spcBef>
                <a:spcPct val="10000"/>
              </a:spcBef>
              <a:defRPr/>
            </a:pPr>
            <a:endParaRPr lang="it-IT" sz="2500" b="1" i="1" dirty="0">
              <a:solidFill>
                <a:srgbClr val="376089"/>
              </a:solidFill>
              <a:effectLst>
                <a:outerShdw blurRad="38100" dist="38100" dir="2700000" algn="tl">
                  <a:srgbClr val="000000"/>
                </a:outerShdw>
              </a:effectLst>
              <a:latin typeface="Calibri" pitchFamily="34" charset="0"/>
            </a:endParaRPr>
          </a:p>
          <a:p>
            <a:pPr algn="ctr" eaLnBrk="1" hangingPunct="1">
              <a:spcBef>
                <a:spcPct val="10000"/>
              </a:spcBef>
              <a:defRPr/>
            </a:pPr>
            <a:r>
              <a:rPr lang="it-IT" sz="2500" b="1" i="1" dirty="0">
                <a:solidFill>
                  <a:srgbClr val="376089"/>
                </a:solidFill>
                <a:effectLst>
                  <a:outerShdw blurRad="38100" dist="38100" dir="2700000" algn="tl">
                    <a:srgbClr val="000000"/>
                  </a:outerShdw>
                </a:effectLst>
                <a:latin typeface="Calibri" pitchFamily="34" charset="0"/>
              </a:rPr>
              <a:t>Avv. </a:t>
            </a:r>
            <a:r>
              <a:rPr lang="it-IT" sz="2500" b="1" i="1" dirty="0" smtClean="0">
                <a:solidFill>
                  <a:srgbClr val="376089"/>
                </a:solidFill>
                <a:effectLst>
                  <a:outerShdw blurRad="38100" dist="38100" dir="2700000" algn="tl">
                    <a:srgbClr val="000000"/>
                  </a:outerShdw>
                </a:effectLst>
                <a:latin typeface="Calibri" pitchFamily="34" charset="0"/>
              </a:rPr>
              <a:t>Guido </a:t>
            </a:r>
            <a:r>
              <a:rPr lang="it-IT" sz="2500" b="1" i="1" dirty="0">
                <a:solidFill>
                  <a:srgbClr val="376089"/>
                </a:solidFill>
                <a:effectLst>
                  <a:outerShdw blurRad="38100" dist="38100" dir="2700000" algn="tl">
                    <a:srgbClr val="000000"/>
                  </a:outerShdw>
                </a:effectLst>
                <a:latin typeface="Calibri" pitchFamily="34" charset="0"/>
              </a:rPr>
              <a:t>Martinelli</a:t>
            </a:r>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ttangolo 2"/>
          <p:cNvSpPr>
            <a:spLocks noChangeArrowheads="1"/>
          </p:cNvSpPr>
          <p:nvPr/>
        </p:nvSpPr>
        <p:spPr bwMode="auto">
          <a:xfrm>
            <a:off x="395536" y="2039357"/>
            <a:ext cx="8136904" cy="3477875"/>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000" b="1" dirty="0">
                <a:solidFill>
                  <a:srgbClr val="000000"/>
                </a:solidFill>
                <a:latin typeface="Calibri" pitchFamily="34" charset="0"/>
              </a:rPr>
              <a:t>Ma a chi converrà scegliere la società lucrativa</a:t>
            </a:r>
            <a:r>
              <a:rPr lang="it-IT" sz="2000" b="1" dirty="0" smtClean="0">
                <a:solidFill>
                  <a:srgbClr val="000000"/>
                </a:solidFill>
                <a:latin typeface="Calibri" pitchFamily="34" charset="0"/>
              </a:rPr>
              <a:t>?</a:t>
            </a:r>
          </a:p>
          <a:p>
            <a:pPr algn="just"/>
            <a:endParaRPr lang="it-IT" sz="2000" dirty="0" smtClean="0">
              <a:solidFill>
                <a:srgbClr val="000000"/>
              </a:solidFill>
              <a:latin typeface="Calibri" pitchFamily="34" charset="0"/>
            </a:endParaRPr>
          </a:p>
          <a:p>
            <a:pPr marL="342900" indent="-342900" algn="just">
              <a:buFont typeface="Arial" panose="020B0604020202020204" pitchFamily="34" charset="0"/>
              <a:buChar char="•"/>
            </a:pPr>
            <a:r>
              <a:rPr lang="it-IT" sz="2000" dirty="0" smtClean="0">
                <a:solidFill>
                  <a:srgbClr val="000000"/>
                </a:solidFill>
                <a:latin typeface="Calibri" pitchFamily="34" charset="0"/>
              </a:rPr>
              <a:t>A chi gestiva un centro sportivo come impresa lucrativa non sportiva</a:t>
            </a:r>
          </a:p>
          <a:p>
            <a:pPr marL="342900" indent="-342900" algn="just">
              <a:buFont typeface="Arial" panose="020B0604020202020204" pitchFamily="34" charset="0"/>
              <a:buChar char="•"/>
            </a:pPr>
            <a:r>
              <a:rPr lang="it-IT" sz="2000" dirty="0" smtClean="0">
                <a:solidFill>
                  <a:srgbClr val="000000"/>
                </a:solidFill>
                <a:latin typeface="Calibri" pitchFamily="34" charset="0"/>
              </a:rPr>
              <a:t>A chi gestiva un centro sportivo come impresa ma «mascherato» da ASD o SSD</a:t>
            </a:r>
          </a:p>
          <a:p>
            <a:pPr marL="342900" indent="-342900" algn="just">
              <a:buFont typeface="Arial" panose="020B0604020202020204" pitchFamily="34" charset="0"/>
              <a:buChar char="•"/>
            </a:pPr>
            <a:r>
              <a:rPr lang="it-IT" sz="2000" dirty="0" smtClean="0">
                <a:solidFill>
                  <a:srgbClr val="000000"/>
                </a:solidFill>
                <a:latin typeface="Calibri" pitchFamily="34" charset="0"/>
              </a:rPr>
              <a:t>A chi ha interesse, comunque, a patrimonializzare gli investimenti</a:t>
            </a:r>
          </a:p>
          <a:p>
            <a:pPr marL="342900" indent="-342900" algn="just">
              <a:buFont typeface="Arial" panose="020B0604020202020204" pitchFamily="34" charset="0"/>
              <a:buChar char="•"/>
            </a:pPr>
            <a:r>
              <a:rPr lang="it-IT" sz="2000" dirty="0" smtClean="0">
                <a:solidFill>
                  <a:srgbClr val="000000"/>
                </a:solidFill>
                <a:latin typeface="Calibri" pitchFamily="34" charset="0"/>
              </a:rPr>
              <a:t>A chi ha bisogno di attirare capitale privato per realizzare o ristrutturare impianti sportivi privati o pubblici</a:t>
            </a:r>
          </a:p>
          <a:p>
            <a:pPr marL="342900" indent="-342900" algn="just">
              <a:buFont typeface="Arial" panose="020B0604020202020204" pitchFamily="34" charset="0"/>
              <a:buChar char="•"/>
            </a:pPr>
            <a:r>
              <a:rPr lang="it-IT" sz="2000" dirty="0" smtClean="0">
                <a:solidFill>
                  <a:srgbClr val="000000"/>
                </a:solidFill>
                <a:latin typeface="Calibri" pitchFamily="34" charset="0"/>
              </a:rPr>
              <a:t>A chi intende fare una attività aperta al pubblico con politiche di marketing anche aggressive (come ASD o SSD non lucrativa avrebbe l’iva al 22%)</a:t>
            </a:r>
            <a:endParaRPr lang="it-IT" sz="2000" dirty="0">
              <a:solidFill>
                <a:srgbClr val="000000"/>
              </a:solidFill>
              <a:latin typeface="Calibri" pitchFamily="34" charset="0"/>
            </a:endParaRPr>
          </a:p>
        </p:txBody>
      </p:sp>
      <p:sp>
        <p:nvSpPr>
          <p:cNvPr id="9" name="Rectangle 2"/>
          <p:cNvSpPr txBox="1">
            <a:spLocks noChangeArrowheads="1"/>
          </p:cNvSpPr>
          <p:nvPr/>
        </p:nvSpPr>
        <p:spPr bwMode="auto">
          <a:xfrm>
            <a:off x="65989" y="1196752"/>
            <a:ext cx="8909050" cy="817686"/>
          </a:xfrm>
          <a:prstGeom prst="rect">
            <a:avLst/>
          </a:prstGeom>
          <a:noFill/>
          <a:ln w="9525">
            <a:noFill/>
            <a:miter lim="800000"/>
            <a:headEnd/>
            <a:tailEnd/>
          </a:ln>
        </p:spPr>
        <p:txBody>
          <a:bodyPr anchor="ctr"/>
          <a:lstStyle/>
          <a:p>
            <a:pPr algn="ctr"/>
            <a:r>
              <a:rPr lang="it-IT" altLang="it-IT" sz="3000" b="1" cap="all" dirty="0">
                <a:solidFill>
                  <a:srgbClr val="000000"/>
                </a:solidFill>
                <a:latin typeface="Calibri" pitchFamily="34" charset="0"/>
              </a:rPr>
              <a:t>Società sportiva dilettantistica lucrativa</a:t>
            </a:r>
            <a:endParaRPr lang="it-IT" altLang="it-IT" sz="3000" cap="all" dirty="0">
              <a:solidFill>
                <a:srgbClr val="000000"/>
              </a:solidFill>
              <a:latin typeface="Calibri" pitchFamily="34" charset="0"/>
            </a:endParaRPr>
          </a:p>
        </p:txBody>
      </p:sp>
      <p:sp>
        <p:nvSpPr>
          <p:cNvPr id="8" name="Titolo 1"/>
          <p:cNvSpPr txBox="1">
            <a:spLocks/>
          </p:cNvSpPr>
          <p:nvPr/>
        </p:nvSpPr>
        <p:spPr>
          <a:xfrm>
            <a:off x="827584" y="548680"/>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10</a:t>
            </a:fld>
            <a:endParaRPr lang="it-IT" altLang="it-IT" sz="1000" dirty="0">
              <a:latin typeface="Calibri" pitchFamily="34" charset="0"/>
            </a:endParaRPr>
          </a:p>
        </p:txBody>
      </p:sp>
    </p:spTree>
    <p:extLst>
      <p:ext uri="{BB962C8B-B14F-4D97-AF65-F5344CB8AC3E}">
        <p14:creationId xmlns:p14="http://schemas.microsoft.com/office/powerpoint/2010/main" xmlns="" val="1144459994"/>
      </p:ext>
    </p:extLst>
  </p:cSld>
  <p:clrMapOvr>
    <a:masterClrMapping/>
  </p:clrMapOvr>
  <p:transition spd="med">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ttangolo 2"/>
          <p:cNvSpPr>
            <a:spLocks noChangeArrowheads="1"/>
          </p:cNvSpPr>
          <p:nvPr/>
        </p:nvSpPr>
        <p:spPr bwMode="auto">
          <a:xfrm>
            <a:off x="467544" y="2095396"/>
            <a:ext cx="7992888" cy="3277820"/>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300" b="1" dirty="0" smtClean="0">
                <a:solidFill>
                  <a:srgbClr val="000000"/>
                </a:solidFill>
                <a:latin typeface="Calibri" pitchFamily="34" charset="0"/>
              </a:rPr>
              <a:t>La trasformazione da </a:t>
            </a:r>
            <a:r>
              <a:rPr lang="it-IT" sz="2300" b="1" dirty="0" err="1" smtClean="0">
                <a:solidFill>
                  <a:srgbClr val="000000"/>
                </a:solidFill>
                <a:latin typeface="Calibri" pitchFamily="34" charset="0"/>
              </a:rPr>
              <a:t>ssd</a:t>
            </a:r>
            <a:r>
              <a:rPr lang="it-IT" sz="2300" b="1" dirty="0" smtClean="0">
                <a:solidFill>
                  <a:srgbClr val="000000"/>
                </a:solidFill>
                <a:latin typeface="Calibri" pitchFamily="34" charset="0"/>
              </a:rPr>
              <a:t> a </a:t>
            </a:r>
            <a:r>
              <a:rPr lang="it-IT" sz="2300" b="1" dirty="0" err="1" smtClean="0">
                <a:solidFill>
                  <a:srgbClr val="000000"/>
                </a:solidFill>
                <a:latin typeface="Calibri" pitchFamily="34" charset="0"/>
              </a:rPr>
              <a:t>ssdl</a:t>
            </a:r>
            <a:endParaRPr lang="it-IT" sz="2300" b="1" dirty="0" smtClean="0">
              <a:solidFill>
                <a:srgbClr val="000000"/>
              </a:solidFill>
              <a:latin typeface="Calibri" pitchFamily="34" charset="0"/>
            </a:endParaRPr>
          </a:p>
          <a:p>
            <a:pPr algn="just"/>
            <a:endParaRPr lang="it-IT" sz="2300" b="1" dirty="0" smtClean="0">
              <a:solidFill>
                <a:srgbClr val="000000"/>
              </a:solidFill>
              <a:latin typeface="Calibri" pitchFamily="34" charset="0"/>
            </a:endParaRPr>
          </a:p>
          <a:p>
            <a:pPr algn="just"/>
            <a:r>
              <a:rPr lang="it-IT" sz="2300" dirty="0">
                <a:solidFill>
                  <a:schemeClr val="tx2"/>
                </a:solidFill>
                <a:latin typeface="Calibri" panose="020F0502020204030204" pitchFamily="34" charset="0"/>
              </a:rPr>
              <a:t>Il passaggio dallo scopo non lucrativo allo scopo lucrativo realizza sicuramente un </a:t>
            </a:r>
            <a:r>
              <a:rPr lang="it-IT" sz="2300" b="1" dirty="0">
                <a:solidFill>
                  <a:schemeClr val="tx2"/>
                </a:solidFill>
                <a:latin typeface="Calibri" panose="020F0502020204030204" pitchFamily="34" charset="0"/>
              </a:rPr>
              <a:t>mutamento </a:t>
            </a:r>
            <a:r>
              <a:rPr lang="it-IT" sz="2300" dirty="0">
                <a:solidFill>
                  <a:schemeClr val="tx2"/>
                </a:solidFill>
                <a:latin typeface="Calibri" panose="020F0502020204030204" pitchFamily="34" charset="0"/>
              </a:rPr>
              <a:t>dello </a:t>
            </a:r>
            <a:r>
              <a:rPr lang="it-IT" sz="2300" b="1" dirty="0">
                <a:solidFill>
                  <a:schemeClr val="tx2"/>
                </a:solidFill>
                <a:latin typeface="Calibri" panose="020F0502020204030204" pitchFamily="34" charset="0"/>
              </a:rPr>
              <a:t>scopo cui era destinato il patrimonio</a:t>
            </a:r>
            <a:r>
              <a:rPr lang="it-IT" sz="2300" dirty="0">
                <a:solidFill>
                  <a:schemeClr val="tx2"/>
                </a:solidFill>
                <a:latin typeface="Calibri" panose="020F0502020204030204" pitchFamily="34" charset="0"/>
              </a:rPr>
              <a:t> dell’ente e pertanto appare più appropriato parlare di </a:t>
            </a:r>
            <a:r>
              <a:rPr lang="it-IT" sz="2300" b="1" u="sng" dirty="0">
                <a:solidFill>
                  <a:schemeClr val="tx2"/>
                </a:solidFill>
                <a:latin typeface="Calibri" panose="020F0502020204030204" pitchFamily="34" charset="0"/>
              </a:rPr>
              <a:t>trasformazione eterogenea</a:t>
            </a:r>
            <a:r>
              <a:rPr lang="it-IT" sz="2300" dirty="0">
                <a:solidFill>
                  <a:schemeClr val="tx2"/>
                </a:solidFill>
                <a:latin typeface="Calibri" panose="020F0502020204030204" pitchFamily="34" charset="0"/>
              </a:rPr>
              <a:t>, o meglio ancora di </a:t>
            </a:r>
            <a:r>
              <a:rPr lang="it-IT" sz="2300" b="1" dirty="0">
                <a:solidFill>
                  <a:schemeClr val="tx2"/>
                </a:solidFill>
                <a:latin typeface="Calibri" panose="020F0502020204030204" pitchFamily="34" charset="0"/>
              </a:rPr>
              <a:t>trasformazione atipica</a:t>
            </a:r>
            <a:r>
              <a:rPr lang="it-IT" sz="2300" dirty="0">
                <a:solidFill>
                  <a:schemeClr val="tx2"/>
                </a:solidFill>
                <a:latin typeface="Calibri" panose="020F0502020204030204" pitchFamily="34" charset="0"/>
              </a:rPr>
              <a:t>, pur permanendo nel “mondo” delle società di capitali. Il mutamento di scopo cui è destinato il patrimonio evidenzia il primo stravolgimento (criticità) legata all’operazione prospettata</a:t>
            </a:r>
            <a:r>
              <a:rPr lang="it-IT" sz="2300" dirty="0" smtClean="0">
                <a:solidFill>
                  <a:schemeClr val="tx1"/>
                </a:solidFill>
                <a:latin typeface="Calibri" panose="020F0502020204030204" pitchFamily="34" charset="0"/>
              </a:rPr>
              <a:t>.</a:t>
            </a:r>
          </a:p>
        </p:txBody>
      </p:sp>
      <p:sp>
        <p:nvSpPr>
          <p:cNvPr id="9" name="Rectangle 2"/>
          <p:cNvSpPr txBox="1">
            <a:spLocks noChangeArrowheads="1"/>
          </p:cNvSpPr>
          <p:nvPr/>
        </p:nvSpPr>
        <p:spPr bwMode="auto">
          <a:xfrm>
            <a:off x="65989" y="1196752"/>
            <a:ext cx="8909050" cy="817686"/>
          </a:xfrm>
          <a:prstGeom prst="rect">
            <a:avLst/>
          </a:prstGeom>
          <a:noFill/>
          <a:ln w="9525">
            <a:noFill/>
            <a:miter lim="800000"/>
            <a:headEnd/>
            <a:tailEnd/>
          </a:ln>
        </p:spPr>
        <p:txBody>
          <a:bodyPr anchor="ctr"/>
          <a:lstStyle/>
          <a:p>
            <a:pPr algn="ctr"/>
            <a:r>
              <a:rPr lang="it-IT" altLang="it-IT" sz="3000" b="1" cap="all" dirty="0">
                <a:solidFill>
                  <a:srgbClr val="000000"/>
                </a:solidFill>
                <a:latin typeface="Calibri" pitchFamily="34" charset="0"/>
              </a:rPr>
              <a:t>Società sportiva dilettantistica lucrativa</a:t>
            </a:r>
            <a:endParaRPr lang="it-IT" altLang="it-IT" sz="3000" cap="all" dirty="0">
              <a:solidFill>
                <a:srgbClr val="000000"/>
              </a:solidFill>
              <a:latin typeface="Calibri" pitchFamily="34" charset="0"/>
            </a:endParaRPr>
          </a:p>
        </p:txBody>
      </p:sp>
      <p:sp>
        <p:nvSpPr>
          <p:cNvPr id="8" name="Titolo 1"/>
          <p:cNvSpPr txBox="1">
            <a:spLocks/>
          </p:cNvSpPr>
          <p:nvPr/>
        </p:nvSpPr>
        <p:spPr>
          <a:xfrm>
            <a:off x="827584" y="548680"/>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11</a:t>
            </a:fld>
            <a:endParaRPr lang="it-IT" altLang="it-IT" sz="1000" dirty="0">
              <a:latin typeface="Calibri" pitchFamily="34" charset="0"/>
            </a:endParaRPr>
          </a:p>
        </p:txBody>
      </p:sp>
    </p:spTree>
    <p:extLst>
      <p:ext uri="{BB962C8B-B14F-4D97-AF65-F5344CB8AC3E}">
        <p14:creationId xmlns:p14="http://schemas.microsoft.com/office/powerpoint/2010/main" xmlns="" val="3041453751"/>
      </p:ext>
    </p:extLst>
  </p:cSld>
  <p:clrMapOvr>
    <a:masterClrMapping/>
  </p:clrMapOvr>
  <p:transition spd="med">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ttangolo 2"/>
          <p:cNvSpPr>
            <a:spLocks noChangeArrowheads="1"/>
          </p:cNvSpPr>
          <p:nvPr/>
        </p:nvSpPr>
        <p:spPr bwMode="auto">
          <a:xfrm>
            <a:off x="323528" y="1803588"/>
            <a:ext cx="8424936" cy="3477875"/>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000" b="1" dirty="0" smtClean="0">
                <a:solidFill>
                  <a:srgbClr val="000000"/>
                </a:solidFill>
                <a:latin typeface="Calibri" pitchFamily="34" charset="0"/>
              </a:rPr>
              <a:t>La trasformazione da </a:t>
            </a:r>
            <a:r>
              <a:rPr lang="it-IT" sz="2000" b="1" dirty="0" err="1" smtClean="0">
                <a:solidFill>
                  <a:srgbClr val="000000"/>
                </a:solidFill>
                <a:latin typeface="Calibri" pitchFamily="34" charset="0"/>
              </a:rPr>
              <a:t>ssd</a:t>
            </a:r>
            <a:r>
              <a:rPr lang="it-IT" sz="2000" b="1" dirty="0" smtClean="0">
                <a:solidFill>
                  <a:srgbClr val="000000"/>
                </a:solidFill>
                <a:latin typeface="Calibri" pitchFamily="34" charset="0"/>
              </a:rPr>
              <a:t> a </a:t>
            </a:r>
            <a:r>
              <a:rPr lang="it-IT" sz="2000" b="1" dirty="0" err="1" smtClean="0">
                <a:solidFill>
                  <a:srgbClr val="000000"/>
                </a:solidFill>
                <a:latin typeface="Calibri" pitchFamily="34" charset="0"/>
              </a:rPr>
              <a:t>ssdl</a:t>
            </a:r>
            <a:endParaRPr lang="it-IT" sz="2000" b="1" dirty="0" smtClean="0">
              <a:solidFill>
                <a:srgbClr val="000000"/>
              </a:solidFill>
              <a:latin typeface="Calibri" pitchFamily="34" charset="0"/>
            </a:endParaRPr>
          </a:p>
          <a:p>
            <a:pPr algn="just"/>
            <a:endParaRPr lang="it-IT" sz="2000" b="1" dirty="0" smtClean="0">
              <a:solidFill>
                <a:srgbClr val="000000"/>
              </a:solidFill>
              <a:latin typeface="Calibri" pitchFamily="34" charset="0"/>
            </a:endParaRPr>
          </a:p>
          <a:p>
            <a:pPr marL="342900" indent="-342900" algn="just">
              <a:buFont typeface="Arial" panose="020B0604020202020204" pitchFamily="34" charset="0"/>
              <a:buChar char="•"/>
            </a:pPr>
            <a:r>
              <a:rPr lang="it-IT" sz="2000" dirty="0">
                <a:solidFill>
                  <a:schemeClr val="tx2"/>
                </a:solidFill>
                <a:latin typeface="Calibri" panose="020F0502020204030204" pitchFamily="34" charset="0"/>
              </a:rPr>
              <a:t>La trasformazione eterogenea non costituisce sicuramente causa di </a:t>
            </a:r>
            <a:r>
              <a:rPr lang="it-IT" sz="2000" dirty="0" smtClean="0">
                <a:solidFill>
                  <a:schemeClr val="tx2"/>
                </a:solidFill>
                <a:latin typeface="Calibri" panose="020F0502020204030204" pitchFamily="34" charset="0"/>
              </a:rPr>
              <a:t>scioglimento (continuità </a:t>
            </a:r>
            <a:r>
              <a:rPr lang="it-IT" sz="2000" dirty="0">
                <a:solidFill>
                  <a:schemeClr val="tx2"/>
                </a:solidFill>
                <a:latin typeface="Calibri" panose="020F0502020204030204" pitchFamily="34" charset="0"/>
              </a:rPr>
              <a:t>dei rapporti giuridici). </a:t>
            </a:r>
            <a:endParaRPr lang="it-IT" sz="2000" dirty="0" smtClean="0">
              <a:solidFill>
                <a:schemeClr val="tx2"/>
              </a:solidFill>
              <a:latin typeface="Calibri" panose="020F0502020204030204" pitchFamily="34" charset="0"/>
            </a:endParaRPr>
          </a:p>
          <a:p>
            <a:pPr marL="342900" indent="-342900" algn="just">
              <a:buFont typeface="Arial" panose="020B0604020202020204" pitchFamily="34" charset="0"/>
              <a:buChar char="•"/>
            </a:pPr>
            <a:r>
              <a:rPr lang="it-IT" sz="2000" dirty="0" smtClean="0">
                <a:solidFill>
                  <a:schemeClr val="tx2"/>
                </a:solidFill>
                <a:latin typeface="Calibri" panose="020F0502020204030204" pitchFamily="34" charset="0"/>
              </a:rPr>
              <a:t>Posto </a:t>
            </a:r>
            <a:r>
              <a:rPr lang="it-IT" sz="2000" dirty="0">
                <a:solidFill>
                  <a:schemeClr val="tx2"/>
                </a:solidFill>
                <a:latin typeface="Calibri" panose="020F0502020204030204" pitchFamily="34" charset="0"/>
              </a:rPr>
              <a:t>che non si attua un fatto estintivo, allora non si può applicare la lettera h) del punto 18 dell’art. 90, e quindi non si darà luogo alla devoluzione del patrimonio.</a:t>
            </a:r>
          </a:p>
          <a:p>
            <a:pPr marL="342900" indent="-342900" algn="just">
              <a:buFont typeface="Arial" panose="020B0604020202020204" pitchFamily="34" charset="0"/>
              <a:buChar char="•"/>
            </a:pPr>
            <a:r>
              <a:rPr lang="it-IT" sz="2000" dirty="0">
                <a:solidFill>
                  <a:schemeClr val="tx2"/>
                </a:solidFill>
                <a:latin typeface="Calibri" panose="020F0502020204030204" pitchFamily="34" charset="0"/>
              </a:rPr>
              <a:t>Alla luce di quanto sopra argomentato ci si chiede, pertanto, </a:t>
            </a:r>
            <a:r>
              <a:rPr lang="it-IT" sz="2000" b="1" dirty="0">
                <a:solidFill>
                  <a:schemeClr val="tx2"/>
                </a:solidFill>
                <a:latin typeface="Calibri" panose="020F0502020204030204" pitchFamily="34" charset="0"/>
              </a:rPr>
              <a:t>se con la trasformazioni non si realizzi un comportamento elusivo volto ad aggirare la norma sulla devoluzione del patrimonio stante che il soggetto giuridico non si estingue</a:t>
            </a:r>
            <a:r>
              <a:rPr lang="it-IT" sz="2000" b="1" dirty="0" smtClean="0">
                <a:solidFill>
                  <a:schemeClr val="tx1"/>
                </a:solidFill>
                <a:latin typeface="Calibri" panose="020F0502020204030204" pitchFamily="34" charset="0"/>
              </a:rPr>
              <a:t>..</a:t>
            </a:r>
          </a:p>
        </p:txBody>
      </p:sp>
      <p:sp>
        <p:nvSpPr>
          <p:cNvPr id="9" name="Rectangle 2"/>
          <p:cNvSpPr txBox="1">
            <a:spLocks noChangeArrowheads="1"/>
          </p:cNvSpPr>
          <p:nvPr/>
        </p:nvSpPr>
        <p:spPr bwMode="auto">
          <a:xfrm>
            <a:off x="65989" y="1052736"/>
            <a:ext cx="8909050" cy="817686"/>
          </a:xfrm>
          <a:prstGeom prst="rect">
            <a:avLst/>
          </a:prstGeom>
          <a:noFill/>
          <a:ln w="9525">
            <a:noFill/>
            <a:miter lim="800000"/>
            <a:headEnd/>
            <a:tailEnd/>
          </a:ln>
        </p:spPr>
        <p:txBody>
          <a:bodyPr anchor="ctr"/>
          <a:lstStyle/>
          <a:p>
            <a:pPr algn="ctr"/>
            <a:r>
              <a:rPr lang="it-IT" altLang="it-IT" sz="3000" b="1" cap="all" dirty="0">
                <a:solidFill>
                  <a:srgbClr val="000000"/>
                </a:solidFill>
                <a:latin typeface="Calibri" pitchFamily="34" charset="0"/>
              </a:rPr>
              <a:t>Società sportiva dilettantistica lucrativa</a:t>
            </a:r>
            <a:endParaRPr lang="it-IT" altLang="it-IT" sz="3000" cap="all" dirty="0">
              <a:solidFill>
                <a:srgbClr val="000000"/>
              </a:solidFill>
              <a:latin typeface="Calibri" pitchFamily="34" charset="0"/>
            </a:endParaRPr>
          </a:p>
        </p:txBody>
      </p:sp>
      <p:sp>
        <p:nvSpPr>
          <p:cNvPr id="7" name="Segnaposto piè di pagina 4"/>
          <p:cNvSpPr txBox="1">
            <a:spLocks noGrp="1"/>
          </p:cNvSpPr>
          <p:nvPr/>
        </p:nvSpPr>
        <p:spPr bwMode="auto">
          <a:xfrm>
            <a:off x="3072714" y="5733256"/>
            <a:ext cx="2895600" cy="457200"/>
          </a:xfrm>
          <a:prstGeom prst="rect">
            <a:avLst/>
          </a:prstGeom>
          <a:noFill/>
          <a:ln w="9525">
            <a:noFill/>
            <a:miter lim="800000"/>
            <a:headEnd/>
            <a:tailEnd/>
          </a:ln>
        </p:spPr>
        <p:txBody>
          <a:bodyPr anchor="b"/>
          <a:lstStyle/>
          <a:p>
            <a:pPr algn="ctr" eaLnBrk="1" hangingPunct="1"/>
            <a:endParaRPr lang="it-IT" altLang="it-IT" sz="1000" dirty="0">
              <a:latin typeface="Calibri" pitchFamily="34" charset="0"/>
            </a:endParaRPr>
          </a:p>
        </p:txBody>
      </p:sp>
      <p:sp>
        <p:nvSpPr>
          <p:cNvPr id="8" name="Titolo 1"/>
          <p:cNvSpPr txBox="1">
            <a:spLocks/>
          </p:cNvSpPr>
          <p:nvPr/>
        </p:nvSpPr>
        <p:spPr>
          <a:xfrm>
            <a:off x="827584" y="548680"/>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12</a:t>
            </a:fld>
            <a:endParaRPr lang="it-IT" altLang="it-IT" sz="1000" dirty="0">
              <a:latin typeface="Calibri" pitchFamily="34" charset="0"/>
            </a:endParaRPr>
          </a:p>
        </p:txBody>
      </p:sp>
    </p:spTree>
    <p:extLst>
      <p:ext uri="{BB962C8B-B14F-4D97-AF65-F5344CB8AC3E}">
        <p14:creationId xmlns:p14="http://schemas.microsoft.com/office/powerpoint/2010/main" xmlns="" val="3503735420"/>
      </p:ext>
    </p:extLst>
  </p:cSld>
  <p:clrMapOvr>
    <a:masterClrMapping/>
  </p:clrMapOvr>
  <p:transition spd="med">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95536" y="1434643"/>
            <a:ext cx="8496944" cy="4093428"/>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fontAlgn="auto">
              <a:spcBef>
                <a:spcPts val="1600"/>
              </a:spcBef>
              <a:spcAft>
                <a:spcPts val="0"/>
              </a:spcAft>
              <a:defRPr/>
            </a:pPr>
            <a:r>
              <a:rPr lang="it-IT" sz="2200" b="1" i="1" u="sng" dirty="0">
                <a:solidFill>
                  <a:srgbClr val="000000"/>
                </a:solidFill>
                <a:latin typeface="Calibri" pitchFamily="34" charset="0"/>
              </a:rPr>
              <a:t>art. 409 n.3 </a:t>
            </a:r>
            <a:r>
              <a:rPr lang="it-IT" sz="2200" b="1" i="1" u="sng" dirty="0" err="1">
                <a:solidFill>
                  <a:srgbClr val="000000"/>
                </a:solidFill>
                <a:latin typeface="Calibri" pitchFamily="34" charset="0"/>
              </a:rPr>
              <a:t>cpc</a:t>
            </a:r>
            <a:r>
              <a:rPr lang="it-IT" sz="2200" b="1" i="1" u="sng" dirty="0">
                <a:solidFill>
                  <a:srgbClr val="000000"/>
                </a:solidFill>
                <a:latin typeface="Calibri" pitchFamily="34" charset="0"/>
              </a:rPr>
              <a:t>:</a:t>
            </a:r>
          </a:p>
          <a:p>
            <a:pPr algn="just" fontAlgn="auto">
              <a:spcBef>
                <a:spcPts val="1600"/>
              </a:spcBef>
              <a:spcAft>
                <a:spcPts val="0"/>
              </a:spcAft>
              <a:defRPr/>
            </a:pPr>
            <a:r>
              <a:rPr lang="it-IT" sz="2200" i="1" dirty="0">
                <a:solidFill>
                  <a:srgbClr val="000000"/>
                </a:solidFill>
                <a:latin typeface="Calibri" pitchFamily="34" charset="0"/>
              </a:rPr>
              <a:t>«La collaborazione si intende coordinata quando, </a:t>
            </a:r>
            <a:r>
              <a:rPr lang="it-IT" sz="2200" b="1" i="1" dirty="0">
                <a:solidFill>
                  <a:srgbClr val="000000"/>
                </a:solidFill>
                <a:latin typeface="Calibri" pitchFamily="34" charset="0"/>
              </a:rPr>
              <a:t>nel rispetto delle modalità di coordinamento stabilite di comune accordo dalle parti</a:t>
            </a:r>
            <a:r>
              <a:rPr lang="it-IT" sz="2200" i="1" dirty="0">
                <a:solidFill>
                  <a:srgbClr val="000000"/>
                </a:solidFill>
                <a:latin typeface="Calibri" pitchFamily="34" charset="0"/>
              </a:rPr>
              <a:t>, il collaboratore organizza autonomamente l’attività lavorativa”</a:t>
            </a:r>
            <a:endParaRPr lang="it-IT" sz="2200" b="0" i="1" dirty="0" smtClean="0">
              <a:solidFill>
                <a:srgbClr val="000000"/>
              </a:solidFill>
              <a:latin typeface="Calibri" pitchFamily="34" charset="0"/>
            </a:endParaRPr>
          </a:p>
          <a:p>
            <a:pPr algn="just" fontAlgn="auto">
              <a:spcBef>
                <a:spcPts val="1600"/>
              </a:spcBef>
              <a:spcAft>
                <a:spcPts val="0"/>
              </a:spcAft>
              <a:defRPr/>
            </a:pPr>
            <a:r>
              <a:rPr lang="it-IT" sz="2200" b="1" i="1" u="sng" dirty="0" smtClean="0">
                <a:solidFill>
                  <a:srgbClr val="000000"/>
                </a:solidFill>
                <a:latin typeface="Calibri" pitchFamily="34" charset="0"/>
              </a:rPr>
              <a:t>Art. 2 d. </a:t>
            </a:r>
            <a:r>
              <a:rPr lang="it-IT" sz="2200" b="1" i="1" u="sng" dirty="0" err="1" smtClean="0">
                <a:solidFill>
                  <a:srgbClr val="000000"/>
                </a:solidFill>
                <a:latin typeface="Calibri" pitchFamily="34" charset="0"/>
              </a:rPr>
              <a:t>lgs</a:t>
            </a:r>
            <a:r>
              <a:rPr lang="it-IT" sz="2200" b="1" i="1" u="sng" dirty="0" smtClean="0">
                <a:solidFill>
                  <a:srgbClr val="000000"/>
                </a:solidFill>
                <a:latin typeface="Calibri" pitchFamily="34" charset="0"/>
              </a:rPr>
              <a:t>. 81/2015 Collaborazioni organizzate dal committente</a:t>
            </a:r>
          </a:p>
          <a:p>
            <a:pPr algn="just" fontAlgn="auto">
              <a:spcBef>
                <a:spcPts val="1600"/>
              </a:spcBef>
              <a:spcAft>
                <a:spcPts val="0"/>
              </a:spcAft>
              <a:defRPr/>
            </a:pPr>
            <a:r>
              <a:rPr lang="it-IT" sz="2200" i="1" dirty="0" smtClean="0">
                <a:solidFill>
                  <a:srgbClr val="000000"/>
                </a:solidFill>
                <a:latin typeface="Calibri" pitchFamily="34" charset="0"/>
              </a:rPr>
              <a:t>«A far data dal 1 gennaio 2016 si applica </a:t>
            </a:r>
            <a:r>
              <a:rPr lang="it-IT" sz="2200" b="1" i="1" dirty="0" smtClean="0">
                <a:solidFill>
                  <a:srgbClr val="000000"/>
                </a:solidFill>
                <a:latin typeface="Calibri" pitchFamily="34" charset="0"/>
              </a:rPr>
              <a:t>la disciplina del rapporto di lavoro subordinato</a:t>
            </a:r>
            <a:r>
              <a:rPr lang="it-IT" sz="2200" i="1" dirty="0" smtClean="0">
                <a:solidFill>
                  <a:srgbClr val="000000"/>
                </a:solidFill>
                <a:latin typeface="Calibri" pitchFamily="34" charset="0"/>
              </a:rPr>
              <a:t> anche ai rapporti di </a:t>
            </a:r>
            <a:r>
              <a:rPr lang="it-IT" sz="2200" b="1" i="1" dirty="0" smtClean="0">
                <a:solidFill>
                  <a:srgbClr val="000000"/>
                </a:solidFill>
                <a:latin typeface="Calibri" pitchFamily="34" charset="0"/>
              </a:rPr>
              <a:t>collaborazione</a:t>
            </a:r>
            <a:r>
              <a:rPr lang="it-IT" sz="2200" i="1" dirty="0" smtClean="0">
                <a:solidFill>
                  <a:srgbClr val="000000"/>
                </a:solidFill>
                <a:latin typeface="Calibri" pitchFamily="34" charset="0"/>
              </a:rPr>
              <a:t> che si concretano in prestazioni di lavoro esclusivamente </a:t>
            </a:r>
            <a:r>
              <a:rPr lang="it-IT" sz="2200" b="1" i="1" dirty="0" smtClean="0">
                <a:solidFill>
                  <a:srgbClr val="000000"/>
                </a:solidFill>
                <a:latin typeface="Calibri" pitchFamily="34" charset="0"/>
              </a:rPr>
              <a:t>personali, continuative </a:t>
            </a:r>
            <a:r>
              <a:rPr lang="it-IT" sz="2200" i="1" dirty="0" smtClean="0">
                <a:solidFill>
                  <a:srgbClr val="000000"/>
                </a:solidFill>
                <a:latin typeface="Calibri" pitchFamily="34" charset="0"/>
              </a:rPr>
              <a:t>e le cui </a:t>
            </a:r>
            <a:r>
              <a:rPr lang="it-IT" sz="2200" b="1" i="1" u="sng" dirty="0" smtClean="0">
                <a:solidFill>
                  <a:srgbClr val="000000"/>
                </a:solidFill>
                <a:latin typeface="Calibri" pitchFamily="34" charset="0"/>
              </a:rPr>
              <a:t>modalità di esecuzione sono organizzate dal committente anche con riferimenti ai tempi e luoghi di lavoro»</a:t>
            </a:r>
            <a:endParaRPr lang="it-IT" sz="2200" b="1" i="1" u="sng" dirty="0">
              <a:solidFill>
                <a:srgbClr val="000000"/>
              </a:solidFill>
              <a:latin typeface="Calibri" pitchFamily="34" charset="0"/>
            </a:endParaRPr>
          </a:p>
        </p:txBody>
      </p:sp>
      <p:sp>
        <p:nvSpPr>
          <p:cNvPr id="6" name="Text Box 7"/>
          <p:cNvSpPr txBox="1">
            <a:spLocks noChangeArrowheads="1"/>
          </p:cNvSpPr>
          <p:nvPr/>
        </p:nvSpPr>
        <p:spPr bwMode="auto">
          <a:xfrm>
            <a:off x="827584" y="447055"/>
            <a:ext cx="7632848" cy="461665"/>
          </a:xfrm>
          <a:prstGeom prst="rect">
            <a:avLst/>
          </a:prstGeom>
          <a:noFill/>
          <a:ln>
            <a:noFill/>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defRPr/>
            </a:pPr>
            <a:r>
              <a:rPr lang="it-IT" altLang="it-IT" sz="2400" b="1" dirty="0" smtClean="0">
                <a:solidFill>
                  <a:srgbClr val="376089"/>
                </a:solidFill>
                <a:latin typeface="Calibri" pitchFamily="34" charset="0"/>
                <a:cs typeface="Calibri" panose="020F0502020204030204" pitchFamily="34" charset="0"/>
              </a:rPr>
              <a:t>Collaborazione coordinata e continuativa. Definizione</a:t>
            </a:r>
            <a:endParaRPr lang="it-IT" altLang="it-IT" sz="2400" b="1" dirty="0">
              <a:solidFill>
                <a:srgbClr val="376089"/>
              </a:solidFill>
              <a:latin typeface="Calibri" pitchFamily="34" charset="0"/>
              <a:cs typeface="Calibri" panose="020F0502020204030204"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13</a:t>
            </a:fld>
            <a:endParaRPr lang="it-IT" altLang="it-IT" sz="1000" dirty="0">
              <a:latin typeface="Calibri" pitchFamily="34" charset="0"/>
            </a:endParaRPr>
          </a:p>
        </p:txBody>
      </p:sp>
    </p:spTree>
    <p:extLst>
      <p:ext uri="{BB962C8B-B14F-4D97-AF65-F5344CB8AC3E}">
        <p14:creationId xmlns:p14="http://schemas.microsoft.com/office/powerpoint/2010/main" xmlns="" val="4122776779"/>
      </p:ext>
    </p:extLst>
  </p:cSld>
  <p:clrMapOvr>
    <a:masterClrMapping/>
  </p:clrMapOvr>
  <p:transition spd="med">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95536" y="1434643"/>
            <a:ext cx="8496944" cy="4298613"/>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fontAlgn="auto">
              <a:spcBef>
                <a:spcPts val="1600"/>
              </a:spcBef>
              <a:spcAft>
                <a:spcPts val="0"/>
              </a:spcAft>
              <a:defRPr/>
            </a:pPr>
            <a:r>
              <a:rPr lang="it-IT" sz="2000" dirty="0" smtClean="0">
                <a:solidFill>
                  <a:srgbClr val="000000"/>
                </a:solidFill>
                <a:latin typeface="Calibri" pitchFamily="34" charset="0"/>
              </a:rPr>
              <a:t>2. La disposizione di cui al comma 1 non trova applicazione con riferimento:</a:t>
            </a:r>
          </a:p>
          <a:p>
            <a:pPr algn="just" fontAlgn="auto">
              <a:spcBef>
                <a:spcPts val="1600"/>
              </a:spcBef>
              <a:spcAft>
                <a:spcPts val="0"/>
              </a:spcAft>
              <a:defRPr/>
            </a:pPr>
            <a:r>
              <a:rPr lang="it-IT" sz="2000" b="0" dirty="0" smtClean="0">
                <a:solidFill>
                  <a:srgbClr val="000000"/>
                </a:solidFill>
                <a:latin typeface="Calibri" pitchFamily="34" charset="0"/>
              </a:rPr>
              <a:t>a) alle </a:t>
            </a:r>
            <a:r>
              <a:rPr lang="it-IT" sz="2000" b="0" dirty="0">
                <a:solidFill>
                  <a:srgbClr val="000000"/>
                </a:solidFill>
                <a:latin typeface="Calibri" pitchFamily="34" charset="0"/>
              </a:rPr>
              <a:t>collaborazioni regolamentate da </a:t>
            </a:r>
            <a:r>
              <a:rPr lang="it-IT" sz="2000" b="0" u="sng" dirty="0">
                <a:solidFill>
                  <a:srgbClr val="000000"/>
                </a:solidFill>
                <a:latin typeface="Calibri" pitchFamily="34" charset="0"/>
              </a:rPr>
              <a:t>accordi collettivi </a:t>
            </a:r>
            <a:r>
              <a:rPr lang="it-IT" sz="2000" b="0" dirty="0">
                <a:solidFill>
                  <a:srgbClr val="000000"/>
                </a:solidFill>
                <a:latin typeface="Calibri" pitchFamily="34" charset="0"/>
              </a:rPr>
              <a:t>sul piano nazionale, </a:t>
            </a:r>
          </a:p>
          <a:p>
            <a:pPr algn="just" fontAlgn="auto">
              <a:spcBef>
                <a:spcPts val="1600"/>
              </a:spcBef>
              <a:spcAft>
                <a:spcPts val="0"/>
              </a:spcAft>
              <a:defRPr/>
            </a:pPr>
            <a:r>
              <a:rPr lang="it-IT" sz="2000" b="0" dirty="0" smtClean="0">
                <a:solidFill>
                  <a:srgbClr val="000000"/>
                </a:solidFill>
                <a:latin typeface="Calibri" pitchFamily="34" charset="0"/>
              </a:rPr>
              <a:t>b) alle </a:t>
            </a:r>
            <a:r>
              <a:rPr lang="it-IT" sz="2000" b="0" dirty="0">
                <a:solidFill>
                  <a:srgbClr val="000000"/>
                </a:solidFill>
                <a:latin typeface="Calibri" pitchFamily="34" charset="0"/>
              </a:rPr>
              <a:t>collaborazioni prestate nell’esercizio di professioni intellettuali con iscrizione ad un</a:t>
            </a:r>
            <a:r>
              <a:rPr lang="it-IT" sz="2000" dirty="0">
                <a:solidFill>
                  <a:srgbClr val="000000"/>
                </a:solidFill>
                <a:latin typeface="Calibri" pitchFamily="34" charset="0"/>
              </a:rPr>
              <a:t> </a:t>
            </a:r>
            <a:r>
              <a:rPr lang="it-IT" sz="2000" u="sng" dirty="0">
                <a:solidFill>
                  <a:srgbClr val="000000"/>
                </a:solidFill>
                <a:latin typeface="Calibri" pitchFamily="34" charset="0"/>
              </a:rPr>
              <a:t>albo</a:t>
            </a:r>
            <a:r>
              <a:rPr lang="it-IT" sz="2000" dirty="0">
                <a:solidFill>
                  <a:srgbClr val="000000"/>
                </a:solidFill>
                <a:latin typeface="Calibri" pitchFamily="34" charset="0"/>
              </a:rPr>
              <a:t>, </a:t>
            </a:r>
          </a:p>
          <a:p>
            <a:pPr algn="just" fontAlgn="auto">
              <a:spcBef>
                <a:spcPts val="1600"/>
              </a:spcBef>
              <a:spcAft>
                <a:spcPts val="0"/>
              </a:spcAft>
              <a:defRPr/>
            </a:pPr>
            <a:r>
              <a:rPr lang="it-IT" sz="2000" b="0" dirty="0" smtClean="0">
                <a:solidFill>
                  <a:srgbClr val="000000"/>
                </a:solidFill>
                <a:latin typeface="Calibri" pitchFamily="34" charset="0"/>
              </a:rPr>
              <a:t>c) alle </a:t>
            </a:r>
            <a:r>
              <a:rPr lang="it-IT" sz="2000" b="0" dirty="0">
                <a:solidFill>
                  <a:srgbClr val="000000"/>
                </a:solidFill>
                <a:latin typeface="Calibri" pitchFamily="34" charset="0"/>
              </a:rPr>
              <a:t>attività prestate dai componenti degli </a:t>
            </a:r>
            <a:r>
              <a:rPr lang="it-IT" sz="2000" u="sng" dirty="0">
                <a:solidFill>
                  <a:srgbClr val="000000"/>
                </a:solidFill>
                <a:latin typeface="Calibri" pitchFamily="34" charset="0"/>
              </a:rPr>
              <a:t>organi di amministrazione </a:t>
            </a:r>
            <a:r>
              <a:rPr lang="it-IT" sz="2000" b="0" dirty="0">
                <a:solidFill>
                  <a:srgbClr val="000000"/>
                </a:solidFill>
                <a:latin typeface="Calibri" pitchFamily="34" charset="0"/>
              </a:rPr>
              <a:t>e controllo delle società e dai partecipanti a </a:t>
            </a:r>
            <a:r>
              <a:rPr lang="it-IT" sz="2000" u="sng" dirty="0">
                <a:solidFill>
                  <a:srgbClr val="000000"/>
                </a:solidFill>
                <a:latin typeface="Calibri" pitchFamily="34" charset="0"/>
              </a:rPr>
              <a:t>collegi o commissioni </a:t>
            </a:r>
            <a:endParaRPr lang="it-IT" sz="2000" dirty="0">
              <a:solidFill>
                <a:srgbClr val="000000"/>
              </a:solidFill>
              <a:latin typeface="Calibri" pitchFamily="34" charset="0"/>
            </a:endParaRPr>
          </a:p>
          <a:p>
            <a:pPr algn="just" fontAlgn="auto">
              <a:spcBef>
                <a:spcPts val="1600"/>
              </a:spcBef>
              <a:spcAft>
                <a:spcPts val="0"/>
              </a:spcAft>
              <a:defRPr/>
            </a:pPr>
            <a:r>
              <a:rPr lang="it-IT" sz="2000" i="1" u="sng" dirty="0" smtClean="0">
                <a:solidFill>
                  <a:srgbClr val="000000"/>
                </a:solidFill>
                <a:latin typeface="Calibri" pitchFamily="34" charset="0"/>
              </a:rPr>
              <a:t>d) “alle </a:t>
            </a:r>
            <a:r>
              <a:rPr lang="it-IT" sz="2000" i="1" u="sng" dirty="0">
                <a:solidFill>
                  <a:srgbClr val="000000"/>
                </a:solidFill>
                <a:latin typeface="Calibri" pitchFamily="34" charset="0"/>
              </a:rPr>
              <a:t>collaborazioni rese a fini istituzionali in favore delle associazioni e società sportive dilettantistiche</a:t>
            </a:r>
            <a:r>
              <a:rPr lang="it-IT" sz="2000" i="1" dirty="0">
                <a:solidFill>
                  <a:srgbClr val="000000"/>
                </a:solidFill>
                <a:latin typeface="Calibri" pitchFamily="34" charset="0"/>
              </a:rPr>
              <a:t> </a:t>
            </a:r>
            <a:r>
              <a:rPr lang="it-IT" sz="2000" b="0" i="1" dirty="0">
                <a:solidFill>
                  <a:srgbClr val="000000"/>
                </a:solidFill>
                <a:latin typeface="Calibri" pitchFamily="34" charset="0"/>
              </a:rPr>
              <a:t>affiliate alle federazioni sportive nazionali, alle discipline sportive associate e agli enti di promozione sportiva riconosciuti dal C.O.N.I. come individuati e disciplinati dall’articolo 90 della legge 27 dicembre 2002, n. </a:t>
            </a:r>
            <a:r>
              <a:rPr lang="it-IT" sz="2000" i="1" dirty="0">
                <a:solidFill>
                  <a:srgbClr val="000000"/>
                </a:solidFill>
                <a:latin typeface="Calibri" pitchFamily="34" charset="0"/>
              </a:rPr>
              <a:t>289 </a:t>
            </a:r>
            <a:r>
              <a:rPr lang="it-IT" sz="2000" b="1" i="1" u="sng" dirty="0">
                <a:solidFill>
                  <a:srgbClr val="000000"/>
                </a:solidFill>
                <a:latin typeface="Calibri" pitchFamily="34" charset="0"/>
              </a:rPr>
              <a:t>nonché delle società sportive dilettantistiche </a:t>
            </a:r>
            <a:r>
              <a:rPr lang="it-IT" sz="2000" b="1" i="1" u="sng" dirty="0" smtClean="0">
                <a:solidFill>
                  <a:srgbClr val="000000"/>
                </a:solidFill>
                <a:latin typeface="Calibri" pitchFamily="34" charset="0"/>
              </a:rPr>
              <a:t>lucrative </a:t>
            </a:r>
            <a:r>
              <a:rPr lang="it-IT" sz="2000" b="0" i="1" dirty="0" smtClean="0">
                <a:solidFill>
                  <a:srgbClr val="000000"/>
                </a:solidFill>
                <a:latin typeface="Calibri" pitchFamily="34" charset="0"/>
              </a:rPr>
              <a:t>”</a:t>
            </a:r>
            <a:endParaRPr lang="it-IT" sz="2000" b="0" dirty="0">
              <a:solidFill>
                <a:srgbClr val="000000"/>
              </a:solidFill>
              <a:latin typeface="Calibri" pitchFamily="34" charset="0"/>
            </a:endParaRPr>
          </a:p>
        </p:txBody>
      </p:sp>
      <p:sp>
        <p:nvSpPr>
          <p:cNvPr id="6" name="Text Box 7"/>
          <p:cNvSpPr txBox="1">
            <a:spLocks noChangeArrowheads="1"/>
          </p:cNvSpPr>
          <p:nvPr/>
        </p:nvSpPr>
        <p:spPr bwMode="auto">
          <a:xfrm>
            <a:off x="827584" y="149731"/>
            <a:ext cx="7632848" cy="830997"/>
          </a:xfrm>
          <a:prstGeom prst="rect">
            <a:avLst/>
          </a:prstGeom>
          <a:noFill/>
          <a:ln>
            <a:noFill/>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defRPr/>
            </a:pPr>
            <a:r>
              <a:rPr lang="it-IT" altLang="it-IT" sz="2400" b="1" dirty="0">
                <a:solidFill>
                  <a:srgbClr val="376089"/>
                </a:solidFill>
                <a:latin typeface="Calibri" pitchFamily="34" charset="0"/>
                <a:cs typeface="Calibri" panose="020F0502020204030204" pitchFamily="34" charset="0"/>
              </a:rPr>
              <a:t>Jobs </a:t>
            </a:r>
            <a:r>
              <a:rPr lang="it-IT" altLang="it-IT" sz="2400" b="1" dirty="0" err="1">
                <a:solidFill>
                  <a:srgbClr val="376089"/>
                </a:solidFill>
                <a:latin typeface="Calibri" pitchFamily="34" charset="0"/>
                <a:cs typeface="Calibri" panose="020F0502020204030204" pitchFamily="34" charset="0"/>
              </a:rPr>
              <a:t>Act</a:t>
            </a:r>
            <a:r>
              <a:rPr lang="it-IT" altLang="it-IT" sz="2400" b="1" dirty="0">
                <a:solidFill>
                  <a:srgbClr val="376089"/>
                </a:solidFill>
                <a:latin typeface="Calibri" pitchFamily="34" charset="0"/>
                <a:cs typeface="Calibri" panose="020F0502020204030204" pitchFamily="34" charset="0"/>
              </a:rPr>
              <a:t> </a:t>
            </a:r>
            <a:br>
              <a:rPr lang="it-IT" altLang="it-IT" sz="2400" b="1" dirty="0">
                <a:solidFill>
                  <a:srgbClr val="376089"/>
                </a:solidFill>
                <a:latin typeface="Calibri" pitchFamily="34" charset="0"/>
                <a:cs typeface="Calibri" panose="020F0502020204030204" pitchFamily="34" charset="0"/>
              </a:rPr>
            </a:br>
            <a:r>
              <a:rPr lang="it-IT" altLang="it-IT" sz="2400" b="1" dirty="0">
                <a:solidFill>
                  <a:srgbClr val="376089"/>
                </a:solidFill>
                <a:latin typeface="Calibri" pitchFamily="34" charset="0"/>
                <a:cs typeface="Calibri" panose="020F0502020204030204" pitchFamily="34" charset="0"/>
              </a:rPr>
              <a:t>D.lgs. 81/2015 - Riordino delle tipologie contrattuali</a:t>
            </a: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14</a:t>
            </a:fld>
            <a:endParaRPr lang="it-IT" altLang="it-IT" sz="1000" dirty="0">
              <a:latin typeface="Calibri" pitchFamily="34" charset="0"/>
            </a:endParaRPr>
          </a:p>
        </p:txBody>
      </p:sp>
    </p:spTree>
    <p:extLst>
      <p:ext uri="{BB962C8B-B14F-4D97-AF65-F5344CB8AC3E}">
        <p14:creationId xmlns:p14="http://schemas.microsoft.com/office/powerpoint/2010/main" xmlns="" val="1181942017"/>
      </p:ext>
    </p:extLst>
  </p:cSld>
  <p:clrMapOvr>
    <a:masterClrMapping/>
  </p:clrMapOvr>
  <p:transition spd="med">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2852936"/>
            <a:ext cx="8640960" cy="1292662"/>
          </a:xfrm>
          <a:prstGeom prst="rect">
            <a:avLst/>
          </a:prstGeom>
          <a:noFill/>
          <a:ln>
            <a:solidFill>
              <a:schemeClr val="tx1"/>
            </a:solidFill>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600" b="0" i="1" dirty="0" smtClean="0">
                <a:solidFill>
                  <a:srgbClr val="000000"/>
                </a:solidFill>
                <a:latin typeface="Calibri" pitchFamily="34" charset="0"/>
              </a:rPr>
              <a:t>All’articolo 2, comma 2, lettera d), del decreto legislativo 15 giugno 2015, n. 81, sono aggiunte, in fine, le seguenti parole: «, nonché delle società sportive dilettantistiche lucrative».</a:t>
            </a:r>
            <a:endParaRPr lang="it-IT" sz="2600" b="1" i="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340768"/>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356</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15</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942430"/>
            <a:ext cx="8640960" cy="3539430"/>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800" b="1" i="1" dirty="0" smtClean="0">
                <a:solidFill>
                  <a:srgbClr val="000000"/>
                </a:solidFill>
                <a:latin typeface="Calibri" pitchFamily="34" charset="0"/>
              </a:rPr>
              <a:t>«Le prestazioni di cui all’articolo 2, comma 2, lettera d), </a:t>
            </a:r>
            <a:r>
              <a:rPr lang="it-IT" sz="2800" b="0" i="1" dirty="0" smtClean="0">
                <a:solidFill>
                  <a:srgbClr val="000000"/>
                </a:solidFill>
                <a:latin typeface="Calibri" pitchFamily="34" charset="0"/>
              </a:rPr>
              <a:t>del decreto legislativo 15 giugno 2015, n. 81, </a:t>
            </a:r>
            <a:r>
              <a:rPr lang="it-IT" sz="2800" b="1" i="1" u="sng" dirty="0" smtClean="0">
                <a:solidFill>
                  <a:srgbClr val="000000"/>
                </a:solidFill>
                <a:latin typeface="Calibri" pitchFamily="34" charset="0"/>
              </a:rPr>
              <a:t>individuate dal CONI </a:t>
            </a:r>
            <a:r>
              <a:rPr lang="it-IT" sz="2800" b="0" i="1" dirty="0" smtClean="0">
                <a:solidFill>
                  <a:srgbClr val="000000"/>
                </a:solidFill>
                <a:latin typeface="Calibri" pitchFamily="34" charset="0"/>
              </a:rPr>
              <a:t>ai sensi dell’articolo 5, comma 2, lettera a), del decreto legislativo 23 luglio 1999, n.242, </a:t>
            </a:r>
            <a:r>
              <a:rPr lang="it-IT" sz="2800" b="1" i="1" dirty="0" smtClean="0">
                <a:solidFill>
                  <a:srgbClr val="000000"/>
                </a:solidFill>
                <a:latin typeface="Calibri" pitchFamily="34" charset="0"/>
              </a:rPr>
              <a:t>costituiscono oggetto di contratti di collaborazione coordinata e continuativa.»</a:t>
            </a:r>
          </a:p>
          <a:p>
            <a:pPr algn="just"/>
            <a:r>
              <a:rPr lang="it-IT" sz="2800" b="1" i="1" dirty="0" smtClean="0">
                <a:solidFill>
                  <a:srgbClr val="000000"/>
                </a:solidFill>
                <a:latin typeface="Calibri" pitchFamily="34" charset="0"/>
                <a:ea typeface="Calibri" pitchFamily="34" charset="0"/>
                <a:cs typeface="Times New Roman" pitchFamily="18" charset="0"/>
              </a:rPr>
              <a:t>INQUADRAMENTO COME PRESTAZIONE DI LAVORO DEL COMPENSO PER ATTIVITA’ SPORTIVA DILETTANTISTICA</a:t>
            </a:r>
            <a:endParaRPr lang="it-IT" sz="2600" b="1" i="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340768"/>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358</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16</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idx="1"/>
          </p:nvPr>
        </p:nvSpPr>
        <p:spPr>
          <a:xfrm>
            <a:off x="536470" y="1844824"/>
            <a:ext cx="7923962" cy="3024336"/>
          </a:xfrm>
          <a:noFill/>
          <a:effectLst/>
        </p:spPr>
        <p:style>
          <a:lnRef idx="2">
            <a:schemeClr val="dk1"/>
          </a:lnRef>
          <a:fillRef idx="1">
            <a:schemeClr val="lt1"/>
          </a:fillRef>
          <a:effectRef idx="0">
            <a:schemeClr val="dk1"/>
          </a:effectRef>
          <a:fontRef idx="minor">
            <a:schemeClr val="dk1"/>
          </a:fontRef>
        </p:style>
        <p:txBody>
          <a:bodyPr/>
          <a:lstStyle/>
          <a:p>
            <a:pPr algn="just">
              <a:buFontTx/>
              <a:buNone/>
            </a:pPr>
            <a:r>
              <a:rPr lang="it-IT" altLang="it-IT" sz="2500" dirty="0">
                <a:solidFill>
                  <a:srgbClr val="000000"/>
                </a:solidFill>
                <a:latin typeface="Calibri" pitchFamily="34" charset="0"/>
              </a:rPr>
              <a:t>	«… </a:t>
            </a:r>
            <a:r>
              <a:rPr lang="it-IT" altLang="it-IT" sz="2500" i="1" dirty="0">
                <a:solidFill>
                  <a:srgbClr val="000000"/>
                </a:solidFill>
                <a:latin typeface="Calibri" pitchFamily="34" charset="0"/>
              </a:rPr>
              <a:t>la volontà del legislatore … è stata certamente quella di riservare ai rapporti di collaborazione sportivo – dilettantistici </a:t>
            </a:r>
            <a:r>
              <a:rPr lang="it-IT" altLang="it-IT" sz="2500" b="1" i="1" dirty="0">
                <a:solidFill>
                  <a:srgbClr val="000000"/>
                </a:solidFill>
                <a:latin typeface="Calibri" pitchFamily="34" charset="0"/>
              </a:rPr>
              <a:t>una normativa speciale </a:t>
            </a:r>
            <a:r>
              <a:rPr lang="it-IT" altLang="it-IT" sz="2500" i="1" dirty="0">
                <a:solidFill>
                  <a:srgbClr val="000000"/>
                </a:solidFill>
                <a:latin typeface="Calibri" pitchFamily="34" charset="0"/>
              </a:rPr>
              <a:t>volta a favorire e ad agevolare la pratica dello sport dilettantistico rimarcando la specificità di tale settore che contempla anche un trattamento differenziato rispetto alla disciplina generale che regola i rapporti di </a:t>
            </a:r>
            <a:r>
              <a:rPr lang="it-IT" altLang="it-IT" sz="2500" i="1" dirty="0" err="1">
                <a:solidFill>
                  <a:srgbClr val="000000"/>
                </a:solidFill>
                <a:latin typeface="Calibri" pitchFamily="34" charset="0"/>
              </a:rPr>
              <a:t>lavoro……</a:t>
            </a:r>
            <a:endParaRPr lang="it-IT" altLang="it-IT" sz="2500" dirty="0">
              <a:solidFill>
                <a:srgbClr val="000000"/>
              </a:solidFill>
              <a:latin typeface="Calibri" pitchFamily="34" charset="0"/>
            </a:endParaRPr>
          </a:p>
        </p:txBody>
      </p:sp>
      <p:sp>
        <p:nvSpPr>
          <p:cNvPr id="4" name="Titolo 1"/>
          <p:cNvSpPr txBox="1">
            <a:spLocks/>
          </p:cNvSpPr>
          <p:nvPr/>
        </p:nvSpPr>
        <p:spPr bwMode="auto">
          <a:xfrm>
            <a:off x="827584" y="116632"/>
            <a:ext cx="7956376" cy="782637"/>
          </a:xfrm>
          <a:prstGeom prst="rect">
            <a:avLst/>
          </a:prstGeom>
          <a:noFill/>
          <a:ln w="9525">
            <a:noFill/>
            <a:miter lim="800000"/>
            <a:headEnd/>
            <a:tailEnd/>
          </a:ln>
        </p:spPr>
        <p:txBody>
          <a:bodyPr anchor="ctr"/>
          <a:lstStyle/>
          <a:p>
            <a:pPr eaLnBrk="1" hangingPunct="1">
              <a:defRPr/>
            </a:pPr>
            <a:r>
              <a:rPr lang="it-IT" sz="2400" b="1" kern="0" dirty="0">
                <a:solidFill>
                  <a:srgbClr val="376089"/>
                </a:solidFill>
                <a:latin typeface="Calibri" pitchFamily="34" charset="0"/>
                <a:ea typeface="+mj-ea"/>
                <a:cs typeface="+mj-cs"/>
              </a:rPr>
              <a:t>Ispettorato Nazionale del Lavoro</a:t>
            </a:r>
            <a:br>
              <a:rPr lang="it-IT" sz="2400" b="1" kern="0" dirty="0">
                <a:solidFill>
                  <a:srgbClr val="376089"/>
                </a:solidFill>
                <a:latin typeface="Calibri" pitchFamily="34" charset="0"/>
                <a:ea typeface="+mj-ea"/>
                <a:cs typeface="+mj-cs"/>
              </a:rPr>
            </a:br>
            <a:r>
              <a:rPr lang="it-IT" sz="2400" b="1" kern="0" dirty="0">
                <a:solidFill>
                  <a:srgbClr val="376089"/>
                </a:solidFill>
                <a:latin typeface="Calibri" pitchFamily="34" charset="0"/>
                <a:ea typeface="+mj-ea"/>
                <a:cs typeface="+mj-cs"/>
              </a:rPr>
              <a:t>Lettera circolare del 1 Dicembre 2016</a:t>
            </a:r>
          </a:p>
        </p:txBody>
      </p:sp>
      <p:sp>
        <p:nvSpPr>
          <p:cNvPr id="5"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17</a:t>
            </a:fld>
            <a:endParaRPr lang="it-IT" altLang="it-IT" sz="1000" dirty="0">
              <a:latin typeface="Calibri" pitchFamily="34" charset="0"/>
            </a:endParaRPr>
          </a:p>
        </p:txBody>
      </p:sp>
    </p:spTree>
    <p:extLst>
      <p:ext uri="{BB962C8B-B14F-4D97-AF65-F5344CB8AC3E}">
        <p14:creationId xmlns:p14="http://schemas.microsoft.com/office/powerpoint/2010/main" xmlns="" val="2045831158"/>
      </p:ext>
    </p:extLst>
  </p:cSld>
  <p:clrMapOvr>
    <a:masterClrMapping/>
  </p:clrMapOvr>
  <p:transition spd="med">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contenuto 2"/>
          <p:cNvSpPr>
            <a:spLocks noGrp="1"/>
          </p:cNvSpPr>
          <p:nvPr>
            <p:ph idx="1"/>
          </p:nvPr>
        </p:nvSpPr>
        <p:spPr>
          <a:xfrm>
            <a:off x="251520" y="1484784"/>
            <a:ext cx="8604529" cy="4176464"/>
          </a:xfrm>
          <a:noFill/>
          <a:effectLst/>
        </p:spPr>
        <p:style>
          <a:lnRef idx="2">
            <a:schemeClr val="dk1"/>
          </a:lnRef>
          <a:fillRef idx="1">
            <a:schemeClr val="lt1"/>
          </a:fillRef>
          <a:effectRef idx="0">
            <a:schemeClr val="dk1"/>
          </a:effectRef>
          <a:fontRef idx="minor">
            <a:schemeClr val="dk1"/>
          </a:fontRef>
        </p:style>
        <p:txBody>
          <a:bodyPr/>
          <a:lstStyle/>
          <a:p>
            <a:pPr algn="just">
              <a:buFontTx/>
              <a:buNone/>
              <a:defRPr/>
            </a:pPr>
            <a:r>
              <a:rPr lang="it-IT" altLang="it-IT" sz="2100" dirty="0">
                <a:solidFill>
                  <a:srgbClr val="000000"/>
                </a:solidFill>
                <a:latin typeface="Calibri" pitchFamily="34" charset="0"/>
              </a:rPr>
              <a:t>	</a:t>
            </a:r>
            <a:r>
              <a:rPr lang="it-IT" altLang="it-IT" sz="2100" i="1" dirty="0">
                <a:solidFill>
                  <a:srgbClr val="000000"/>
                </a:solidFill>
                <a:latin typeface="Calibri" pitchFamily="34" charset="0"/>
              </a:rPr>
              <a:t>…l’applicazione della norma agevolativa che riconduce tra i redditi diversi le indennità erogate ai collaboratori è consentita, solo al verificarsi delle seguenti condizioni: </a:t>
            </a:r>
          </a:p>
          <a:p>
            <a:pPr algn="just">
              <a:buFontTx/>
              <a:buNone/>
              <a:defRPr/>
            </a:pPr>
            <a:r>
              <a:rPr lang="it-IT" altLang="it-IT" sz="2100" i="1" dirty="0">
                <a:solidFill>
                  <a:srgbClr val="000000"/>
                </a:solidFill>
                <a:latin typeface="Calibri" pitchFamily="34" charset="0"/>
              </a:rPr>
              <a:t>1.	Che l’associazione / società sportiva dilettantistica sia regolarmente riconosciuta dal Coni attraverso l’iscrizione nel registro delle società sportive;</a:t>
            </a:r>
          </a:p>
          <a:p>
            <a:pPr marL="457200" indent="-457200" algn="just">
              <a:buFontTx/>
              <a:buAutoNum type="arabicPeriod" startAt="2"/>
              <a:defRPr/>
            </a:pPr>
            <a:r>
              <a:rPr lang="it-IT" altLang="it-IT" sz="2100" i="1" dirty="0">
                <a:solidFill>
                  <a:srgbClr val="000000"/>
                </a:solidFill>
                <a:latin typeface="Calibri" pitchFamily="34" charset="0"/>
              </a:rPr>
              <a:t>Che il soggetto percettore svolga mansioni rientranti, sulla base dei regolamenti e delle indicazioni fornite dalle singole federazioni, tra quelle necessarie per lo svolgimento delle attività sportivo – dilettantistiche </a:t>
            </a:r>
            <a:r>
              <a:rPr lang="it-IT" altLang="it-IT" sz="2100" b="1" i="1" u="sng" dirty="0">
                <a:solidFill>
                  <a:srgbClr val="000000"/>
                </a:solidFill>
                <a:latin typeface="Calibri" pitchFamily="34" charset="0"/>
              </a:rPr>
              <a:t>così come regolamentate dalle singole Federazioni</a:t>
            </a:r>
            <a:r>
              <a:rPr lang="it-IT" altLang="it-IT" sz="2100" b="1" i="1" u="sng" dirty="0" smtClean="0">
                <a:solidFill>
                  <a:srgbClr val="000000"/>
                </a:solidFill>
                <a:latin typeface="Calibri" pitchFamily="34" charset="0"/>
              </a:rPr>
              <a:t>”</a:t>
            </a:r>
          </a:p>
          <a:p>
            <a:pPr marL="0" indent="0" algn="just">
              <a:buNone/>
              <a:defRPr/>
            </a:pPr>
            <a:r>
              <a:rPr lang="it-IT" altLang="it-IT" sz="2100" b="1" u="sng" dirty="0" smtClean="0">
                <a:solidFill>
                  <a:srgbClr val="000000"/>
                </a:solidFill>
                <a:latin typeface="Calibri" pitchFamily="34" charset="0"/>
              </a:rPr>
              <a:t>Da ritenersi superato alla luce del disposto legislativo. Si dovrà attendere la delibera Coni</a:t>
            </a:r>
            <a:endParaRPr lang="it-IT" altLang="it-IT" sz="2100" b="1" u="sng" dirty="0">
              <a:solidFill>
                <a:srgbClr val="000000"/>
              </a:solidFill>
              <a:latin typeface="Calibri" pitchFamily="34" charset="0"/>
            </a:endParaRPr>
          </a:p>
          <a:p>
            <a:pPr marL="0" indent="0" algn="just">
              <a:buNone/>
              <a:defRPr/>
            </a:pPr>
            <a:endParaRPr lang="it-IT" altLang="it-IT" sz="2100" b="1" i="1" u="sng" dirty="0">
              <a:solidFill>
                <a:srgbClr val="000000"/>
              </a:solidFill>
              <a:latin typeface="Calibri" pitchFamily="34" charset="0"/>
            </a:endParaRPr>
          </a:p>
        </p:txBody>
      </p:sp>
      <p:sp>
        <p:nvSpPr>
          <p:cNvPr id="4" name="Titolo 1"/>
          <p:cNvSpPr txBox="1">
            <a:spLocks/>
          </p:cNvSpPr>
          <p:nvPr/>
        </p:nvSpPr>
        <p:spPr bwMode="auto">
          <a:xfrm>
            <a:off x="827584" y="116632"/>
            <a:ext cx="7956376" cy="782637"/>
          </a:xfrm>
          <a:prstGeom prst="rect">
            <a:avLst/>
          </a:prstGeom>
          <a:noFill/>
          <a:ln w="9525">
            <a:noFill/>
            <a:miter lim="800000"/>
            <a:headEnd/>
            <a:tailEnd/>
          </a:ln>
        </p:spPr>
        <p:txBody>
          <a:bodyPr anchor="ctr"/>
          <a:lstStyle/>
          <a:p>
            <a:pPr eaLnBrk="1" hangingPunct="1">
              <a:defRPr/>
            </a:pPr>
            <a:r>
              <a:rPr lang="it-IT" sz="2400" b="1" kern="0" dirty="0">
                <a:solidFill>
                  <a:srgbClr val="376089"/>
                </a:solidFill>
                <a:latin typeface="Calibri" pitchFamily="34" charset="0"/>
                <a:ea typeface="+mj-ea"/>
                <a:cs typeface="+mj-cs"/>
              </a:rPr>
              <a:t>Ispettorato Nazionale del Lavoro</a:t>
            </a:r>
            <a:br>
              <a:rPr lang="it-IT" sz="2400" b="1" kern="0" dirty="0">
                <a:solidFill>
                  <a:srgbClr val="376089"/>
                </a:solidFill>
                <a:latin typeface="Calibri" pitchFamily="34" charset="0"/>
                <a:ea typeface="+mj-ea"/>
                <a:cs typeface="+mj-cs"/>
              </a:rPr>
            </a:br>
            <a:r>
              <a:rPr lang="it-IT" sz="2400" b="1" kern="0" dirty="0">
                <a:solidFill>
                  <a:srgbClr val="376089"/>
                </a:solidFill>
                <a:latin typeface="Calibri" pitchFamily="34" charset="0"/>
                <a:ea typeface="+mj-ea"/>
                <a:cs typeface="+mj-cs"/>
              </a:rPr>
              <a:t>Lettera circolare del 1 Dicembre 2016</a:t>
            </a: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18</a:t>
            </a:fld>
            <a:endParaRPr lang="it-IT" altLang="it-IT" sz="1000" dirty="0">
              <a:latin typeface="Calibri" pitchFamily="34" charset="0"/>
            </a:endParaRPr>
          </a:p>
        </p:txBody>
      </p:sp>
    </p:spTree>
    <p:extLst>
      <p:ext uri="{BB962C8B-B14F-4D97-AF65-F5344CB8AC3E}">
        <p14:creationId xmlns:p14="http://schemas.microsoft.com/office/powerpoint/2010/main" xmlns="" val="2227354402"/>
      </p:ext>
    </p:extLst>
  </p:cSld>
  <p:clrMapOvr>
    <a:masterClrMapping/>
  </p:clrMapOvr>
  <p:transition spd="med">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468313" y="2924175"/>
            <a:ext cx="4032250" cy="366713"/>
          </a:xfrm>
          <a:prstGeom prst="rect">
            <a:avLst/>
          </a:prstGeom>
          <a:noFill/>
          <a:ln w="9525">
            <a:noFill/>
            <a:miter lim="800000"/>
            <a:headEnd/>
            <a:tailEnd/>
          </a:ln>
        </p:spPr>
        <p:txBody>
          <a:bodyPr>
            <a:spAutoFit/>
          </a:bodyPr>
          <a:lstStyle/>
          <a:p>
            <a:pPr eaLnBrk="1" hangingPunct="1"/>
            <a:endParaRPr lang="it-IT" altLang="it-IT" dirty="0">
              <a:latin typeface="Calibri" panose="020F0502020204030204" pitchFamily="34" charset="0"/>
            </a:endParaRPr>
          </a:p>
        </p:txBody>
      </p:sp>
      <p:sp>
        <p:nvSpPr>
          <p:cNvPr id="6" name="CasellaDiTesto 7"/>
          <p:cNvSpPr txBox="1">
            <a:spLocks noChangeArrowheads="1"/>
          </p:cNvSpPr>
          <p:nvPr/>
        </p:nvSpPr>
        <p:spPr bwMode="auto">
          <a:xfrm>
            <a:off x="229534" y="1383734"/>
            <a:ext cx="8684932" cy="4493538"/>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fontAlgn="auto">
              <a:spcBef>
                <a:spcPts val="0"/>
              </a:spcBef>
              <a:spcAft>
                <a:spcPts val="0"/>
              </a:spcAft>
              <a:buSzPct val="100000"/>
              <a:defRPr/>
            </a:pPr>
            <a:r>
              <a:rPr lang="it-IT" sz="2200" b="0" dirty="0" smtClean="0">
                <a:solidFill>
                  <a:srgbClr val="000000"/>
                </a:solidFill>
                <a:latin typeface="Calibri" pitchFamily="34" charset="0"/>
              </a:rPr>
              <a:t>Ma se sono collaborazioni coordinate e continuative:</a:t>
            </a:r>
          </a:p>
          <a:p>
            <a:pPr algn="just" fontAlgn="auto">
              <a:spcBef>
                <a:spcPts val="0"/>
              </a:spcBef>
              <a:spcAft>
                <a:spcPts val="0"/>
              </a:spcAft>
              <a:buSzPct val="100000"/>
              <a:buFont typeface="Wingdings" pitchFamily="2" charset="2"/>
              <a:buChar char="§"/>
              <a:defRPr/>
            </a:pPr>
            <a:r>
              <a:rPr lang="it-IT" sz="2200" b="0" dirty="0" smtClean="0">
                <a:solidFill>
                  <a:srgbClr val="000000"/>
                </a:solidFill>
                <a:latin typeface="Calibri" pitchFamily="34" charset="0"/>
              </a:rPr>
              <a:t> Circolare </a:t>
            </a:r>
            <a:r>
              <a:rPr lang="it-IT" sz="2200" b="0" dirty="0">
                <a:solidFill>
                  <a:srgbClr val="000000"/>
                </a:solidFill>
                <a:latin typeface="Calibri" pitchFamily="34" charset="0"/>
              </a:rPr>
              <a:t>n. </a:t>
            </a:r>
            <a:r>
              <a:rPr lang="it-IT" sz="2200" b="0" dirty="0" smtClean="0">
                <a:solidFill>
                  <a:srgbClr val="000000"/>
                </a:solidFill>
                <a:latin typeface="Calibri" pitchFamily="34" charset="0"/>
              </a:rPr>
              <a:t>4746/2007 </a:t>
            </a:r>
            <a:r>
              <a:rPr lang="it-IT" sz="2200" b="0" dirty="0">
                <a:solidFill>
                  <a:srgbClr val="000000"/>
                </a:solidFill>
                <a:latin typeface="Calibri" pitchFamily="34" charset="0"/>
              </a:rPr>
              <a:t>Ministero del Lavoro e della Previdenza </a:t>
            </a:r>
            <a:r>
              <a:rPr lang="it-IT" sz="2200" b="0" dirty="0" smtClean="0">
                <a:solidFill>
                  <a:srgbClr val="000000"/>
                </a:solidFill>
                <a:latin typeface="Calibri" pitchFamily="34" charset="0"/>
              </a:rPr>
              <a:t>Sociale: </a:t>
            </a:r>
            <a:r>
              <a:rPr lang="it-IT" sz="2200" b="0" dirty="0">
                <a:solidFill>
                  <a:srgbClr val="000000"/>
                </a:solidFill>
                <a:latin typeface="Calibri" pitchFamily="34" charset="0"/>
              </a:rPr>
              <a:t>devono ritenersi incluse nell’obbligo di </a:t>
            </a:r>
            <a:r>
              <a:rPr lang="it-IT" sz="2200" b="0" dirty="0" err="1" smtClean="0">
                <a:solidFill>
                  <a:srgbClr val="000000"/>
                </a:solidFill>
                <a:latin typeface="Calibri" pitchFamily="34" charset="0"/>
              </a:rPr>
              <a:t>comunicazione</a:t>
            </a:r>
            <a:r>
              <a:rPr lang="it-IT" sz="2200" b="0" i="1" dirty="0" err="1" smtClean="0">
                <a:solidFill>
                  <a:srgbClr val="000000"/>
                </a:solidFill>
                <a:latin typeface="Calibri" pitchFamily="34" charset="0"/>
              </a:rPr>
              <a:t>“prestazione</a:t>
            </a:r>
            <a:r>
              <a:rPr lang="it-IT" sz="2200" b="0" i="1" dirty="0" smtClean="0">
                <a:solidFill>
                  <a:srgbClr val="000000"/>
                </a:solidFill>
                <a:latin typeface="Calibri" pitchFamily="34" charset="0"/>
              </a:rPr>
              <a:t> </a:t>
            </a:r>
            <a:r>
              <a:rPr lang="it-IT" sz="2200" b="0" i="1" dirty="0">
                <a:solidFill>
                  <a:srgbClr val="000000"/>
                </a:solidFill>
                <a:latin typeface="Calibri" pitchFamily="34" charset="0"/>
              </a:rPr>
              <a:t>sportiva, di cui all’art. 3 della L. n. 89/1981, se svolta in forma di collaborazione coordinata e continuativa e le </a:t>
            </a:r>
            <a:r>
              <a:rPr lang="it-IT" sz="2200" i="1" u="sng" dirty="0">
                <a:solidFill>
                  <a:srgbClr val="000000"/>
                </a:solidFill>
                <a:latin typeface="Calibri" pitchFamily="34" charset="0"/>
              </a:rPr>
              <a:t>collaborazioni individuate e disciplinate dall’articolo 90 della legge 27 dicembre 2002, n. 289</a:t>
            </a:r>
            <a:r>
              <a:rPr lang="it-IT" sz="2200" i="1" dirty="0">
                <a:solidFill>
                  <a:srgbClr val="000000"/>
                </a:solidFill>
                <a:latin typeface="Calibri" pitchFamily="34" charset="0"/>
              </a:rPr>
              <a:t>”</a:t>
            </a:r>
            <a:r>
              <a:rPr lang="it-IT" sz="2200" dirty="0">
                <a:solidFill>
                  <a:srgbClr val="000000"/>
                </a:solidFill>
                <a:latin typeface="Calibri" pitchFamily="34" charset="0"/>
              </a:rPr>
              <a:t>.</a:t>
            </a:r>
          </a:p>
          <a:p>
            <a:pPr algn="just" fontAlgn="auto">
              <a:spcBef>
                <a:spcPts val="0"/>
              </a:spcBef>
              <a:spcAft>
                <a:spcPts val="0"/>
              </a:spcAft>
              <a:buSzPct val="100000"/>
              <a:buFont typeface="Wingdings" pitchFamily="2" charset="2"/>
              <a:buChar char="§"/>
              <a:defRPr/>
            </a:pPr>
            <a:r>
              <a:rPr lang="it-IT" sz="2200" b="0" dirty="0">
                <a:solidFill>
                  <a:srgbClr val="000000"/>
                </a:solidFill>
                <a:latin typeface="Calibri" pitchFamily="34" charset="0"/>
              </a:rPr>
              <a:t>  Con Interpello 22/2010 il Ministero </a:t>
            </a:r>
            <a:r>
              <a:rPr lang="it-IT" sz="2200" b="0" dirty="0" smtClean="0">
                <a:solidFill>
                  <a:srgbClr val="000000"/>
                </a:solidFill>
                <a:latin typeface="Calibri" pitchFamily="34" charset="0"/>
              </a:rPr>
              <a:t>afferma </a:t>
            </a:r>
            <a:r>
              <a:rPr lang="it-IT" sz="2200" b="0" i="1" dirty="0">
                <a:solidFill>
                  <a:srgbClr val="000000"/>
                </a:solidFill>
                <a:latin typeface="Calibri" pitchFamily="34" charset="0"/>
              </a:rPr>
              <a:t>“</a:t>
            </a:r>
            <a:r>
              <a:rPr lang="it-IT" sz="2200" b="1" i="1" dirty="0">
                <a:solidFill>
                  <a:srgbClr val="000000"/>
                </a:solidFill>
                <a:latin typeface="Calibri" pitchFamily="34" charset="0"/>
              </a:rPr>
              <a:t>le associazioni e società sportive dilettantistiche che stipulano </a:t>
            </a:r>
            <a:r>
              <a:rPr lang="it-IT" sz="2200" b="1" i="1" u="sng" dirty="0">
                <a:solidFill>
                  <a:srgbClr val="000000"/>
                </a:solidFill>
                <a:latin typeface="Calibri" pitchFamily="34" charset="0"/>
              </a:rPr>
              <a:t>contratti di collaborazione di cui all’art. 90 della L. n. 289/2002</a:t>
            </a:r>
            <a:r>
              <a:rPr lang="it-IT" sz="2200" b="1" i="1" dirty="0">
                <a:solidFill>
                  <a:srgbClr val="000000"/>
                </a:solidFill>
                <a:latin typeface="Calibri" pitchFamily="34" charset="0"/>
              </a:rPr>
              <a:t> sono comunque tenute all’obbligo di comunicazione preventiva al competente Centro per l’impiego</a:t>
            </a:r>
            <a:r>
              <a:rPr lang="it-IT" sz="2200" b="0" i="1" dirty="0" smtClean="0">
                <a:solidFill>
                  <a:srgbClr val="000000"/>
                </a:solidFill>
                <a:latin typeface="Calibri" pitchFamily="34" charset="0"/>
              </a:rPr>
              <a:t>”.</a:t>
            </a:r>
          </a:p>
          <a:p>
            <a:pPr algn="just" fontAlgn="auto">
              <a:spcBef>
                <a:spcPts val="0"/>
              </a:spcBef>
              <a:spcAft>
                <a:spcPts val="0"/>
              </a:spcAft>
              <a:buSzPct val="100000"/>
              <a:buFont typeface="Wingdings" pitchFamily="2" charset="2"/>
              <a:buChar char="§"/>
              <a:defRPr/>
            </a:pPr>
            <a:r>
              <a:rPr lang="it-IT" sz="2200" i="1" dirty="0">
                <a:solidFill>
                  <a:srgbClr val="000000"/>
                </a:solidFill>
                <a:latin typeface="Calibri" pitchFamily="34" charset="0"/>
              </a:rPr>
              <a:t> </a:t>
            </a:r>
            <a:r>
              <a:rPr lang="it-IT" sz="2200" b="1" dirty="0" smtClean="0">
                <a:solidFill>
                  <a:srgbClr val="000000"/>
                </a:solidFill>
                <a:latin typeface="Calibri" pitchFamily="34" charset="0"/>
              </a:rPr>
              <a:t>Fino ad oggi sicuramente dovute solo per le collaborazioni coordinate e continuative di natura amministrativo – gestionale.</a:t>
            </a:r>
          </a:p>
          <a:p>
            <a:pPr algn="just" fontAlgn="auto">
              <a:spcBef>
                <a:spcPts val="0"/>
              </a:spcBef>
              <a:spcAft>
                <a:spcPts val="0"/>
              </a:spcAft>
              <a:buSzPct val="100000"/>
              <a:buFont typeface="Wingdings" pitchFamily="2" charset="2"/>
              <a:buChar char="§"/>
              <a:defRPr/>
            </a:pPr>
            <a:r>
              <a:rPr lang="it-IT" sz="2200" b="1" dirty="0">
                <a:solidFill>
                  <a:srgbClr val="000000"/>
                </a:solidFill>
                <a:latin typeface="Calibri" pitchFamily="34" charset="0"/>
              </a:rPr>
              <a:t> </a:t>
            </a:r>
            <a:r>
              <a:rPr lang="it-IT" sz="2200" b="1" u="sng" dirty="0" smtClean="0">
                <a:solidFill>
                  <a:srgbClr val="000000"/>
                </a:solidFill>
                <a:latin typeface="Calibri" pitchFamily="34" charset="0"/>
              </a:rPr>
              <a:t>Decorrenza della comunicazione dalla data della delibera Coni</a:t>
            </a:r>
            <a:endParaRPr lang="it-IT" sz="2200" b="1" u="sng" dirty="0">
              <a:solidFill>
                <a:srgbClr val="000000"/>
              </a:solidFill>
              <a:latin typeface="Calibri" pitchFamily="34" charset="0"/>
            </a:endParaRPr>
          </a:p>
        </p:txBody>
      </p:sp>
      <p:sp>
        <p:nvSpPr>
          <p:cNvPr id="7" name="Text Box 7"/>
          <p:cNvSpPr txBox="1">
            <a:spLocks noChangeArrowheads="1"/>
          </p:cNvSpPr>
          <p:nvPr/>
        </p:nvSpPr>
        <p:spPr bwMode="auto">
          <a:xfrm>
            <a:off x="828600" y="447055"/>
            <a:ext cx="777584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376089"/>
                </a:solidFill>
                <a:latin typeface="Calibri" panose="020F0502020204030204" pitchFamily="34" charset="0"/>
                <a:cs typeface="Calibri" panose="020F0502020204030204" pitchFamily="34" charset="0"/>
              </a:rPr>
              <a:t>Obbligo di comunicazione al Centro per l’impiego</a:t>
            </a:r>
          </a:p>
        </p:txBody>
      </p:sp>
      <p:sp>
        <p:nvSpPr>
          <p:cNvPr id="5"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19</a:t>
            </a:fld>
            <a:endParaRPr lang="it-IT" altLang="it-IT" sz="1000" dirty="0">
              <a:latin typeface="Calibri" pitchFamily="34" charset="0"/>
            </a:endParaRPr>
          </a:p>
        </p:txBody>
      </p:sp>
    </p:spTree>
    <p:extLst>
      <p:ext uri="{BB962C8B-B14F-4D97-AF65-F5344CB8AC3E}">
        <p14:creationId xmlns:p14="http://schemas.microsoft.com/office/powerpoint/2010/main" xmlns="" val="74531491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479621" y="2276872"/>
            <a:ext cx="8184758" cy="3170099"/>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500" b="0" i="1" dirty="0" smtClean="0">
                <a:solidFill>
                  <a:srgbClr val="000000"/>
                </a:solidFill>
                <a:latin typeface="Calibri" pitchFamily="34" charset="0"/>
              </a:rPr>
              <a:t>Le attività sportive dilettantistiche possono essere esercitate con scopo di lucro in una delle forme societarie di cui al titolo V del libro quinto del codice civile</a:t>
            </a:r>
            <a:r>
              <a:rPr lang="it-IT" sz="2500" b="0" dirty="0" smtClean="0">
                <a:solidFill>
                  <a:srgbClr val="000000"/>
                </a:solidFill>
                <a:latin typeface="Calibri" pitchFamily="34" charset="0"/>
              </a:rPr>
              <a:t>.</a:t>
            </a:r>
          </a:p>
          <a:p>
            <a:pPr algn="just"/>
            <a:endParaRPr lang="it-IT" sz="2500" b="0" dirty="0" smtClean="0">
              <a:solidFill>
                <a:srgbClr val="000000"/>
              </a:solidFill>
              <a:latin typeface="Calibri" pitchFamily="34" charset="0"/>
              <a:ea typeface="Calibri" pitchFamily="34" charset="0"/>
              <a:cs typeface="Times New Roman" pitchFamily="18" charset="0"/>
            </a:endParaRPr>
          </a:p>
          <a:p>
            <a:pPr marL="457200" indent="-457200" algn="just">
              <a:buFont typeface="+mj-lt"/>
              <a:buAutoNum type="arabicPeriod"/>
            </a:pPr>
            <a:r>
              <a:rPr lang="it-IT" sz="2500" b="0" dirty="0" smtClean="0">
                <a:solidFill>
                  <a:srgbClr val="000000"/>
                </a:solidFill>
                <a:latin typeface="Calibri" pitchFamily="34" charset="0"/>
                <a:ea typeface="Calibri" pitchFamily="34" charset="0"/>
                <a:cs typeface="Times New Roman" pitchFamily="18" charset="0"/>
              </a:rPr>
              <a:t>Viene esclusa la cooperativa (che rimane per le non lucrative)</a:t>
            </a:r>
          </a:p>
          <a:p>
            <a:pPr marL="457200" indent="-457200" algn="just">
              <a:buFont typeface="+mj-lt"/>
              <a:buAutoNum type="arabicPeriod"/>
            </a:pPr>
            <a:r>
              <a:rPr lang="it-IT" sz="2500" b="0" dirty="0" smtClean="0">
                <a:solidFill>
                  <a:srgbClr val="000000"/>
                </a:solidFill>
                <a:latin typeface="Calibri" pitchFamily="34" charset="0"/>
                <a:ea typeface="Calibri" pitchFamily="34" charset="0"/>
                <a:cs typeface="Times New Roman" pitchFamily="18" charset="0"/>
              </a:rPr>
              <a:t>Vengono comprese le società di persona</a:t>
            </a:r>
            <a:endParaRPr lang="it-IT" sz="2500" b="0" dirty="0">
              <a:solidFill>
                <a:srgbClr val="000000"/>
              </a:solidFill>
              <a:latin typeface="Calibri" pitchFamily="34" charset="0"/>
              <a:ea typeface="Calibri" pitchFamily="34" charset="0"/>
              <a:cs typeface="Times New Roman" pitchFamily="18" charset="0"/>
            </a:endParaRPr>
          </a:p>
          <a:p>
            <a:pPr algn="just"/>
            <a:endParaRPr lang="it-IT" sz="2500" b="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340768"/>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353</a:t>
            </a:r>
            <a:endParaRPr lang="it-IT" altLang="it-IT" sz="3000" cap="all" dirty="0">
              <a:solidFill>
                <a:srgbClr val="000000"/>
              </a:solidFill>
              <a:latin typeface="Calibri" pitchFamily="34" charset="0"/>
            </a:endParaRPr>
          </a:p>
        </p:txBody>
      </p:sp>
      <p:sp>
        <p:nvSpPr>
          <p:cNvPr id="7"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5"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650280"/>
            <a:ext cx="8640960" cy="4154984"/>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400" b="1" i="1" dirty="0" smtClean="0">
                <a:solidFill>
                  <a:srgbClr val="000000"/>
                </a:solidFill>
                <a:latin typeface="Calibri" pitchFamily="34" charset="0"/>
              </a:rPr>
              <a:t>I compensi derivanti dai contratti di collaborazione coordinata e continuativa stipulati </a:t>
            </a:r>
            <a:r>
              <a:rPr lang="it-IT" sz="2400" b="1" i="1" u="sng" dirty="0" smtClean="0">
                <a:solidFill>
                  <a:srgbClr val="000000"/>
                </a:solidFill>
                <a:latin typeface="Calibri" pitchFamily="34" charset="0"/>
              </a:rPr>
              <a:t>da associazioni e società sportive dilettantistiche </a:t>
            </a:r>
            <a:r>
              <a:rPr lang="it-IT" sz="2400" b="0" i="1" u="sng" dirty="0" smtClean="0">
                <a:solidFill>
                  <a:srgbClr val="000000"/>
                </a:solidFill>
                <a:latin typeface="Calibri" pitchFamily="34" charset="0"/>
              </a:rPr>
              <a:t>riconosciute dal CONI </a:t>
            </a:r>
            <a:r>
              <a:rPr lang="it-IT" sz="2400" b="1" i="1" u="sng" dirty="0" smtClean="0">
                <a:solidFill>
                  <a:srgbClr val="000000"/>
                </a:solidFill>
                <a:latin typeface="Calibri" pitchFamily="34" charset="0"/>
              </a:rPr>
              <a:t>costituiscono redditi diversi </a:t>
            </a:r>
            <a:r>
              <a:rPr lang="it-IT" sz="2400" b="0" i="1" dirty="0" smtClean="0">
                <a:solidFill>
                  <a:srgbClr val="000000"/>
                </a:solidFill>
                <a:latin typeface="Calibri" pitchFamily="34" charset="0"/>
              </a:rPr>
              <a:t>ai sensi dell’articolo 67, comma 1, lettera m), del testo unico delle imposte sui redditi, di cui al decreto del Presidente della Repubblica 22 dicembre 1986, n. 917. </a:t>
            </a:r>
            <a:r>
              <a:rPr lang="it-IT" sz="2400" b="1" i="1" dirty="0" smtClean="0">
                <a:solidFill>
                  <a:srgbClr val="000000"/>
                </a:solidFill>
                <a:latin typeface="Calibri" pitchFamily="34" charset="0"/>
              </a:rPr>
              <a:t>I compensi derivanti dai contratti di collaborazione coordinata e continuativa stipulati dalle società sportive dilettantistiche </a:t>
            </a:r>
            <a:r>
              <a:rPr lang="it-IT" sz="2400" b="1" i="1" u="sng" dirty="0" smtClean="0">
                <a:solidFill>
                  <a:srgbClr val="000000"/>
                </a:solidFill>
                <a:latin typeface="Calibri" pitchFamily="34" charset="0"/>
              </a:rPr>
              <a:t>lucrative</a:t>
            </a:r>
            <a:r>
              <a:rPr lang="it-IT" sz="2400" b="1" i="1" dirty="0" smtClean="0">
                <a:solidFill>
                  <a:srgbClr val="000000"/>
                </a:solidFill>
                <a:latin typeface="Calibri" pitchFamily="34" charset="0"/>
              </a:rPr>
              <a:t> </a:t>
            </a:r>
            <a:r>
              <a:rPr lang="it-IT" sz="2400" b="0" i="1" dirty="0" smtClean="0">
                <a:solidFill>
                  <a:srgbClr val="000000"/>
                </a:solidFill>
                <a:latin typeface="Calibri" pitchFamily="34" charset="0"/>
              </a:rPr>
              <a:t>riconosciute dal CONI </a:t>
            </a:r>
            <a:r>
              <a:rPr lang="it-IT" sz="2400" b="1" i="1" u="sng" dirty="0" smtClean="0">
                <a:solidFill>
                  <a:srgbClr val="000000"/>
                </a:solidFill>
                <a:latin typeface="Calibri" pitchFamily="34" charset="0"/>
              </a:rPr>
              <a:t>costituiscono redditi assimilati a quelli di lavoro dipendente </a:t>
            </a:r>
            <a:r>
              <a:rPr lang="it-IT" sz="2400" b="0" i="1" dirty="0" smtClean="0">
                <a:solidFill>
                  <a:srgbClr val="000000"/>
                </a:solidFill>
                <a:latin typeface="Calibri" pitchFamily="34" charset="0"/>
              </a:rPr>
              <a:t>ai sensi dell’articolo 50 del citato testo unico di cui al decreto del Presidente della Repubblica n. 917 del 1986.</a:t>
            </a:r>
            <a:endParaRPr lang="it-IT" sz="2400" b="1" i="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052736"/>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359</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20</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1" y="908720"/>
            <a:ext cx="9144000" cy="720080"/>
          </a:xfrm>
        </p:spPr>
        <p:txBody>
          <a:bodyPr/>
          <a:lstStyle/>
          <a:p>
            <a:pPr algn="ctr" eaLnBrk="1" hangingPunct="1">
              <a:defRPr/>
            </a:pPr>
            <a:r>
              <a:rPr lang="it-IT" sz="3000" b="1" cap="all" dirty="0">
                <a:solidFill>
                  <a:srgbClr val="000000"/>
                </a:solidFill>
                <a:effectLst/>
                <a:latin typeface="Calibri" pitchFamily="34" charset="0"/>
              </a:rPr>
              <a:t>Art. 67 primo comma lett. m) Tuir</a:t>
            </a:r>
          </a:p>
        </p:txBody>
      </p:sp>
      <p:sp>
        <p:nvSpPr>
          <p:cNvPr id="48132" name="Rectangle 3"/>
          <p:cNvSpPr>
            <a:spLocks noGrp="1" noChangeArrowheads="1"/>
          </p:cNvSpPr>
          <p:nvPr>
            <p:ph type="body" idx="1"/>
          </p:nvPr>
        </p:nvSpPr>
        <p:spPr>
          <a:xfrm>
            <a:off x="220663" y="1700808"/>
            <a:ext cx="8643937" cy="4111065"/>
          </a:xfrm>
          <a:noFill/>
          <a:effectLst/>
        </p:spPr>
        <p:style>
          <a:lnRef idx="2">
            <a:schemeClr val="dk1"/>
          </a:lnRef>
          <a:fillRef idx="1">
            <a:schemeClr val="lt1"/>
          </a:fillRef>
          <a:effectRef idx="0">
            <a:schemeClr val="dk1"/>
          </a:effectRef>
          <a:fontRef idx="minor">
            <a:schemeClr val="dk1"/>
          </a:fontRef>
        </p:style>
        <p:txBody>
          <a:bodyPr/>
          <a:lstStyle/>
          <a:p>
            <a:pPr marL="0" indent="0" algn="just" eaLnBrk="1" fontAlgn="auto" hangingPunct="1">
              <a:spcBef>
                <a:spcPts val="500"/>
              </a:spcBef>
              <a:spcAft>
                <a:spcPts val="0"/>
              </a:spcAft>
              <a:buFontTx/>
              <a:buNone/>
              <a:defRPr/>
            </a:pPr>
            <a:r>
              <a:rPr lang="it-IT" sz="2000" i="1" kern="1200" dirty="0">
                <a:solidFill>
                  <a:srgbClr val="080808"/>
                </a:solidFill>
                <a:latin typeface="Calibri" pitchFamily="34" charset="0"/>
              </a:rPr>
              <a:t>« .. Sono redditi diversi </a:t>
            </a:r>
            <a:r>
              <a:rPr lang="it-IT" sz="2000" b="1" i="1" u="sng" kern="1200" dirty="0">
                <a:solidFill>
                  <a:srgbClr val="080808"/>
                </a:solidFill>
                <a:latin typeface="Calibri" pitchFamily="34" charset="0"/>
              </a:rPr>
              <a:t>se non </a:t>
            </a:r>
            <a:r>
              <a:rPr lang="it-IT" sz="2000" i="1" kern="1200" dirty="0">
                <a:solidFill>
                  <a:srgbClr val="080808"/>
                </a:solidFill>
                <a:latin typeface="Calibri" pitchFamily="34" charset="0"/>
              </a:rPr>
              <a:t>costituiscono redditi conseguiti nell’esercizio di </a:t>
            </a:r>
            <a:r>
              <a:rPr lang="it-IT" sz="2000" i="1" u="sng" kern="1200" dirty="0">
                <a:solidFill>
                  <a:srgbClr val="080808"/>
                </a:solidFill>
                <a:latin typeface="Calibri" pitchFamily="34" charset="0"/>
              </a:rPr>
              <a:t>arti o professioni</a:t>
            </a:r>
            <a:r>
              <a:rPr lang="it-IT" sz="2000" i="1" kern="1200" dirty="0">
                <a:solidFill>
                  <a:srgbClr val="080808"/>
                </a:solidFill>
                <a:latin typeface="Calibri" pitchFamily="34" charset="0"/>
              </a:rPr>
              <a:t> né in relazione alla qualità di </a:t>
            </a:r>
            <a:r>
              <a:rPr lang="it-IT" sz="2000" i="1" u="sng" kern="1200" dirty="0">
                <a:solidFill>
                  <a:srgbClr val="080808"/>
                </a:solidFill>
                <a:latin typeface="Calibri" pitchFamily="34" charset="0"/>
              </a:rPr>
              <a:t>lavoratore dipendente</a:t>
            </a:r>
            <a:r>
              <a:rPr lang="it-IT" sz="2000" i="1" kern="1200" dirty="0">
                <a:solidFill>
                  <a:srgbClr val="080808"/>
                </a:solidFill>
                <a:latin typeface="Calibri" pitchFamily="34" charset="0"/>
              </a:rPr>
              <a:t>:</a:t>
            </a:r>
          </a:p>
          <a:p>
            <a:pPr marL="0" indent="0" algn="just" eaLnBrk="1" fontAlgn="auto" hangingPunct="1">
              <a:spcBef>
                <a:spcPts val="500"/>
              </a:spcBef>
              <a:spcAft>
                <a:spcPts val="0"/>
              </a:spcAft>
              <a:buFontTx/>
              <a:buNone/>
              <a:defRPr/>
            </a:pPr>
            <a:r>
              <a:rPr lang="it-IT" sz="2000" i="1" kern="1200" dirty="0">
                <a:solidFill>
                  <a:srgbClr val="080808"/>
                </a:solidFill>
                <a:latin typeface="Calibri" pitchFamily="34" charset="0"/>
              </a:rPr>
              <a:t>m) le indennità di trasferta, i rimborsi forfettari di spesa, i premi e i compensi erogati ai </a:t>
            </a:r>
            <a:r>
              <a:rPr lang="it-IT" sz="2000" b="1" i="1" u="sng" kern="1200" dirty="0">
                <a:solidFill>
                  <a:srgbClr val="080808"/>
                </a:solidFill>
                <a:latin typeface="Calibri" pitchFamily="34" charset="0"/>
              </a:rPr>
              <a:t>direttori artistici ed ai collaboratori tecnici per prestazioni di natura non professionale</a:t>
            </a:r>
            <a:r>
              <a:rPr lang="it-IT" sz="2000" i="1" kern="1200" dirty="0">
                <a:solidFill>
                  <a:srgbClr val="080808"/>
                </a:solidFill>
                <a:latin typeface="Calibri" pitchFamily="34" charset="0"/>
              </a:rPr>
              <a:t> da parte di </a:t>
            </a:r>
            <a:r>
              <a:rPr lang="it-IT" sz="2000" i="1" u="sng" kern="1200" dirty="0">
                <a:solidFill>
                  <a:srgbClr val="080808"/>
                </a:solidFill>
                <a:latin typeface="Calibri" pitchFamily="34" charset="0"/>
              </a:rPr>
              <a:t>cori, bande musicali e filo-drammatiche che perseguono finalita' dilettantistiche</a:t>
            </a:r>
            <a:r>
              <a:rPr lang="it-IT" sz="2000" i="1" kern="1200" dirty="0">
                <a:solidFill>
                  <a:srgbClr val="080808"/>
                </a:solidFill>
                <a:latin typeface="Calibri" pitchFamily="34" charset="0"/>
              </a:rPr>
              <a:t>, e quelli </a:t>
            </a:r>
            <a:r>
              <a:rPr lang="it-IT" sz="2000" b="1" i="1" kern="1200" dirty="0">
                <a:solidFill>
                  <a:srgbClr val="080808"/>
                </a:solidFill>
                <a:latin typeface="Calibri" pitchFamily="34" charset="0"/>
              </a:rPr>
              <a:t>erogati </a:t>
            </a:r>
            <a:r>
              <a:rPr lang="it-IT" sz="2000" b="1" i="1" u="sng" kern="1200" dirty="0">
                <a:solidFill>
                  <a:srgbClr val="080808"/>
                </a:solidFill>
                <a:latin typeface="Calibri" pitchFamily="34" charset="0"/>
              </a:rPr>
              <a:t>nell'esercizio diretto di attivita' sportive dilettantistiche</a:t>
            </a:r>
            <a:r>
              <a:rPr lang="it-IT" sz="2000" b="1" i="1" kern="1200" dirty="0">
                <a:solidFill>
                  <a:srgbClr val="080808"/>
                </a:solidFill>
                <a:latin typeface="Calibri" pitchFamily="34" charset="0"/>
              </a:rPr>
              <a:t> </a:t>
            </a:r>
            <a:r>
              <a:rPr lang="it-IT" sz="2000" i="1" kern="1200" dirty="0">
                <a:solidFill>
                  <a:srgbClr val="080808"/>
                </a:solidFill>
                <a:latin typeface="Calibri" pitchFamily="34" charset="0"/>
              </a:rPr>
              <a:t>dal CONI, dalle Federazioni sportive nazionali, dall'Unione Nazionale per l'Incremento delle Razze Equine (UNIRE), dagli enti di promozione sportiva e da qualunque organismo, comunque denominato, che persegua finalita' sportive dilettantistiche e che da essi sia riconosciuto. Tale disposizione si applica anche ai </a:t>
            </a:r>
            <a:r>
              <a:rPr lang="it-IT" sz="2000" b="1" i="1" u="sng" kern="1200" dirty="0">
                <a:solidFill>
                  <a:srgbClr val="080808"/>
                </a:solidFill>
                <a:latin typeface="Calibri" pitchFamily="34" charset="0"/>
              </a:rPr>
              <a:t>rapporti di collaborazione coordinata e continuativa di carattere amministrativo-gestionale di natura non professionale</a:t>
            </a:r>
            <a:r>
              <a:rPr lang="it-IT" sz="2000" b="1" i="1" kern="1200" dirty="0">
                <a:solidFill>
                  <a:srgbClr val="080808"/>
                </a:solidFill>
                <a:latin typeface="Calibri" pitchFamily="34" charset="0"/>
              </a:rPr>
              <a:t> </a:t>
            </a:r>
            <a:r>
              <a:rPr lang="it-IT" sz="2000" i="1" kern="1200" dirty="0">
                <a:solidFill>
                  <a:srgbClr val="080808"/>
                </a:solidFill>
                <a:latin typeface="Calibri" pitchFamily="34" charset="0"/>
              </a:rPr>
              <a:t>resi in favore di società e associazioni sportive dilettantistiche … «</a:t>
            </a:r>
            <a:endParaRPr lang="it-IT" sz="2000" dirty="0">
              <a:latin typeface="Calibri" pitchFamily="34" charset="0"/>
              <a:cs typeface="Times New Roman" pitchFamily="18" charset="0"/>
            </a:endParaRPr>
          </a:p>
        </p:txBody>
      </p:sp>
      <p:sp>
        <p:nvSpPr>
          <p:cNvPr id="6" name="Text Box 7"/>
          <p:cNvSpPr txBox="1">
            <a:spLocks noChangeArrowheads="1"/>
          </p:cNvSpPr>
          <p:nvPr/>
        </p:nvSpPr>
        <p:spPr bwMode="auto">
          <a:xfrm>
            <a:off x="827584" y="447055"/>
            <a:ext cx="763284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400" b="1" dirty="0">
                <a:solidFill>
                  <a:srgbClr val="376089"/>
                </a:solidFill>
                <a:latin typeface="Calibri" panose="020F0502020204030204" pitchFamily="34" charset="0"/>
                <a:cs typeface="Calibri" panose="020F0502020204030204" pitchFamily="34" charset="0"/>
              </a:rPr>
              <a:t>Lavoro “atipico”</a:t>
            </a:r>
          </a:p>
        </p:txBody>
      </p:sp>
      <p:sp>
        <p:nvSpPr>
          <p:cNvPr id="5"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21</a:t>
            </a:fld>
            <a:endParaRPr lang="it-IT" altLang="it-IT" sz="1000" dirty="0">
              <a:latin typeface="Calibri" pitchFamily="34" charset="0"/>
            </a:endParaRPr>
          </a:p>
        </p:txBody>
      </p:sp>
    </p:spTree>
    <p:extLst>
      <p:ext uri="{BB962C8B-B14F-4D97-AF65-F5344CB8AC3E}">
        <p14:creationId xmlns:p14="http://schemas.microsoft.com/office/powerpoint/2010/main" xmlns="" val="1942427985"/>
      </p:ext>
    </p:extLst>
  </p:cSld>
  <p:clrMapOvr>
    <a:masterClrMapping/>
  </p:clrMapOvr>
  <p:transition spd="med">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726406"/>
            <a:ext cx="8640960" cy="3554819"/>
          </a:xfrm>
          <a:prstGeom prst="rect">
            <a:avLst/>
          </a:prstGeom>
          <a:noFill/>
          <a:ln>
            <a:solidFill>
              <a:schemeClr val="tx1"/>
            </a:solidFill>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Font typeface="Wingdings" pitchFamily="2" charset="2"/>
              <a:buChar char="§"/>
            </a:pPr>
            <a:r>
              <a:rPr lang="it-IT" sz="2500" b="1" dirty="0" smtClean="0">
                <a:solidFill>
                  <a:srgbClr val="000000"/>
                </a:solidFill>
                <a:latin typeface="Calibri" pitchFamily="34" charset="0"/>
                <a:ea typeface="Calibri" pitchFamily="34" charset="0"/>
                <a:cs typeface="Times New Roman" pitchFamily="18" charset="0"/>
              </a:rPr>
              <a:t>Le prestazioni occasionali per le lucrative possono essere ricondotte all’art. 67 </a:t>
            </a:r>
            <a:r>
              <a:rPr lang="it-IT" sz="2500" b="1" dirty="0" err="1" smtClean="0">
                <a:solidFill>
                  <a:srgbClr val="000000"/>
                </a:solidFill>
                <a:latin typeface="Calibri" pitchFamily="34" charset="0"/>
                <a:ea typeface="Calibri" pitchFamily="34" charset="0"/>
                <a:cs typeface="Times New Roman" pitchFamily="18" charset="0"/>
              </a:rPr>
              <a:t>Tuir</a:t>
            </a:r>
            <a:r>
              <a:rPr lang="it-IT" sz="2500" b="1" dirty="0">
                <a:solidFill>
                  <a:srgbClr val="000000"/>
                </a:solidFill>
                <a:latin typeface="Calibri" pitchFamily="34" charset="0"/>
                <a:ea typeface="Calibri" pitchFamily="34" charset="0"/>
                <a:cs typeface="Times New Roman" pitchFamily="18" charset="0"/>
              </a:rPr>
              <a:t>? La disciplina dei «premi»</a:t>
            </a:r>
          </a:p>
          <a:p>
            <a:pPr marL="342900" indent="-342900" algn="just">
              <a:buFont typeface="Wingdings" pitchFamily="2" charset="2"/>
              <a:buChar char="§"/>
            </a:pPr>
            <a:r>
              <a:rPr lang="it-IT" sz="2500" b="1" dirty="0" smtClean="0">
                <a:solidFill>
                  <a:srgbClr val="000000"/>
                </a:solidFill>
                <a:latin typeface="Calibri" pitchFamily="34" charset="0"/>
                <a:ea typeface="Calibri" pitchFamily="34" charset="0"/>
                <a:cs typeface="Times New Roman" pitchFamily="18" charset="0"/>
              </a:rPr>
              <a:t>Decontribuzione al 50% sulle assunzioni a tempo indeterminato previste per tutti dalla legge 205/17</a:t>
            </a:r>
          </a:p>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La «collaborazione coordinata e continuativa» del pubblico dipendente</a:t>
            </a:r>
          </a:p>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Tutte le fattispecie nelle quali si riconducono i compensi all’art. 67 per le non lucrative diventano </a:t>
            </a:r>
            <a:r>
              <a:rPr lang="it-IT" sz="2500" dirty="0" err="1" smtClean="0">
                <a:solidFill>
                  <a:srgbClr val="000000"/>
                </a:solidFill>
                <a:latin typeface="Calibri" pitchFamily="34" charset="0"/>
                <a:ea typeface="Calibri" pitchFamily="34" charset="0"/>
                <a:cs typeface="Times New Roman" pitchFamily="18" charset="0"/>
              </a:rPr>
              <a:t>cococo</a:t>
            </a:r>
            <a:r>
              <a:rPr lang="it-IT" sz="2500" dirty="0" smtClean="0">
                <a:solidFill>
                  <a:srgbClr val="000000"/>
                </a:solidFill>
                <a:latin typeface="Calibri" pitchFamily="34" charset="0"/>
                <a:ea typeface="Calibri" pitchFamily="34" charset="0"/>
                <a:cs typeface="Times New Roman" pitchFamily="18" charset="0"/>
              </a:rPr>
              <a:t>? Presunzione relativa</a:t>
            </a:r>
          </a:p>
          <a:p>
            <a:pPr marL="342900" indent="-342900" algn="just">
              <a:buFont typeface="Wingdings" pitchFamily="2" charset="2"/>
              <a:buChar char="§"/>
            </a:pPr>
            <a:r>
              <a:rPr lang="it-IT" sz="2500" b="1" dirty="0" smtClean="0">
                <a:solidFill>
                  <a:srgbClr val="000000"/>
                </a:solidFill>
                <a:latin typeface="Calibri" pitchFamily="34" charset="0"/>
                <a:ea typeface="Calibri" pitchFamily="34" charset="0"/>
                <a:cs typeface="Times New Roman" pitchFamily="18" charset="0"/>
              </a:rPr>
              <a:t>Presunzione applicabile anche a Coni, FSN, DSA, EPS ??</a:t>
            </a: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359</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22</a:t>
            </a:fld>
            <a:endParaRPr lang="it-IT" altLang="it-IT" sz="1000" dirty="0">
              <a:latin typeface="Calibri" pitchFamily="34" charset="0"/>
            </a:endParaRPr>
          </a:p>
        </p:txBody>
      </p:sp>
    </p:spTree>
    <p:extLst>
      <p:ext uri="{BB962C8B-B14F-4D97-AF65-F5344CB8AC3E}">
        <p14:creationId xmlns:p14="http://schemas.microsoft.com/office/powerpoint/2010/main" xmlns="" val="2957132194"/>
      </p:ext>
    </p:extLst>
  </p:cSld>
  <p:clrMapOvr>
    <a:masterClrMapping/>
  </p:clrMapOvr>
  <p:transition spd="med">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ttangolo 5"/>
          <p:cNvSpPr>
            <a:spLocks noChangeArrowheads="1"/>
          </p:cNvSpPr>
          <p:nvPr/>
        </p:nvSpPr>
        <p:spPr bwMode="auto">
          <a:xfrm>
            <a:off x="683568" y="1340768"/>
            <a:ext cx="8057663" cy="3939540"/>
          </a:xfrm>
          <a:prstGeom prst="rect">
            <a:avLst/>
          </a:prstGeom>
          <a:noFill/>
          <a:ln>
            <a:solidFill>
              <a:srgbClr val="000000"/>
            </a:solidFill>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500" dirty="0" smtClean="0">
                <a:solidFill>
                  <a:srgbClr val="000000"/>
                </a:solidFill>
                <a:latin typeface="Calibri" pitchFamily="34" charset="0"/>
              </a:rPr>
              <a:t>A partire dal 1° luglio 2018 i datori di lavoro e i committenti, non potranno più procedere al pagamento in contanti della busta paga di lavoratori dipendenti e parasubordinati. Le nuove regole sul pagamento degli stipendi sono contenute nei commi 910, 911, 912, 913 e 914, art. 1, della Legge di Bilancio 2018.</a:t>
            </a:r>
          </a:p>
          <a:p>
            <a:pPr algn="ctr"/>
            <a:r>
              <a:rPr lang="it-IT" sz="2500" b="1" i="1" dirty="0" smtClean="0">
                <a:solidFill>
                  <a:srgbClr val="000000"/>
                </a:solidFill>
                <a:latin typeface="Calibri" pitchFamily="34" charset="0"/>
              </a:rPr>
              <a:t>IL FINE DELLA NORMA È QUELLO DI CONTRASTARE IL COMPORTAMENTO FRAUDOLENTO ATTRAVERSO IL QUALE SI CONSEGNA AL LAVORATORE UNA BUSTA PAGA, MA IL PAGAMENTO DELLA RETRIBUZIONE È PIÙ BASSO.</a:t>
            </a:r>
            <a:endParaRPr lang="it-IT" altLang="it-IT" sz="2500" b="1" i="1" dirty="0">
              <a:solidFill>
                <a:srgbClr val="000000"/>
              </a:solidFill>
              <a:latin typeface="Calibri" pitchFamily="34" charset="0"/>
              <a:cs typeface="Aharoni" pitchFamily="2" charset="-79"/>
            </a:endParaRPr>
          </a:p>
        </p:txBody>
      </p:sp>
      <p:sp>
        <p:nvSpPr>
          <p:cNvPr id="4"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b="1">
                <a:latin typeface="Calibri" pitchFamily="34" charset="0"/>
              </a:rPr>
              <a:pPr algn="ctr" eaLnBrk="1" hangingPunct="1"/>
              <a:t>23</a:t>
            </a:fld>
            <a:endParaRPr lang="it-IT" altLang="it-IT" sz="1000" b="1" dirty="0">
              <a:latin typeface="Calibri" pitchFamily="34" charset="0"/>
            </a:endParaRPr>
          </a:p>
        </p:txBody>
      </p:sp>
      <p:sp>
        <p:nvSpPr>
          <p:cNvPr id="6" name="Titolo 1"/>
          <p:cNvSpPr txBox="1">
            <a:spLocks/>
          </p:cNvSpPr>
          <p:nvPr/>
        </p:nvSpPr>
        <p:spPr>
          <a:xfrm>
            <a:off x="827584" y="228128"/>
            <a:ext cx="7632848" cy="680592"/>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dirty="0" smtClean="0">
                <a:solidFill>
                  <a:srgbClr val="376089"/>
                </a:solidFill>
                <a:latin typeface="Calibri" pitchFamily="34" charset="0"/>
                <a:ea typeface="Gotham Book" charset="0"/>
                <a:cs typeface="Gotham Book" charset="0"/>
              </a:rPr>
              <a:t>Compensi: </a:t>
            </a:r>
            <a:br>
              <a:rPr lang="it-IT" sz="2400" b="1" dirty="0" smtClean="0">
                <a:solidFill>
                  <a:srgbClr val="376089"/>
                </a:solidFill>
                <a:latin typeface="Calibri" pitchFamily="34" charset="0"/>
                <a:ea typeface="Gotham Book" charset="0"/>
                <a:cs typeface="Gotham Book" charset="0"/>
              </a:rPr>
            </a:br>
            <a:r>
              <a:rPr lang="it-IT" sz="2400" b="1" dirty="0" smtClean="0">
                <a:solidFill>
                  <a:srgbClr val="376089"/>
                </a:solidFill>
                <a:latin typeface="Calibri" pitchFamily="34" charset="0"/>
                <a:ea typeface="Gotham Book" charset="0"/>
                <a:cs typeface="Gotham Book" charset="0"/>
              </a:rPr>
              <a:t>stop al pagamento in contanti </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Tree>
    <p:extLst>
      <p:ext uri="{BB962C8B-B14F-4D97-AF65-F5344CB8AC3E}">
        <p14:creationId xmlns:p14="http://schemas.microsoft.com/office/powerpoint/2010/main" xmlns="" val="2781175304"/>
      </p:ext>
    </p:extLst>
  </p:cSld>
  <p:clrMapOvr>
    <a:masterClrMapping/>
  </p:clrMapOvr>
  <p:transition spd="med">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793716"/>
            <a:ext cx="8640960" cy="3939540"/>
          </a:xfrm>
          <a:prstGeom prst="rect">
            <a:avLst/>
          </a:prstGeom>
          <a:noFill/>
          <a:ln>
            <a:solidFill>
              <a:schemeClr val="tx1"/>
            </a:solidFill>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Inquadramento del rapporto degli atleti: </a:t>
            </a:r>
          </a:p>
          <a:p>
            <a:pPr marL="457200" indent="-457200" algn="just">
              <a:buFont typeface="+mj-lt"/>
              <a:buAutoNum type="arabicPeriod"/>
            </a:pPr>
            <a:r>
              <a:rPr lang="it-IT" sz="2500" dirty="0" smtClean="0">
                <a:solidFill>
                  <a:srgbClr val="000000"/>
                </a:solidFill>
                <a:latin typeface="Calibri" pitchFamily="34" charset="0"/>
                <a:ea typeface="Calibri" pitchFamily="34" charset="0"/>
                <a:cs typeface="Times New Roman" pitchFamily="18" charset="0"/>
              </a:rPr>
              <a:t>Con società lucrativa (comunque </a:t>
            </a:r>
            <a:r>
              <a:rPr lang="it-IT" sz="2500" dirty="0" err="1" smtClean="0">
                <a:solidFill>
                  <a:srgbClr val="000000"/>
                </a:solidFill>
                <a:latin typeface="Calibri" pitchFamily="34" charset="0"/>
                <a:ea typeface="Calibri" pitchFamily="34" charset="0"/>
                <a:cs typeface="Times New Roman" pitchFamily="18" charset="0"/>
              </a:rPr>
              <a:t>cococo</a:t>
            </a:r>
            <a:r>
              <a:rPr lang="it-IT" sz="2500" dirty="0" smtClean="0">
                <a:solidFill>
                  <a:srgbClr val="000000"/>
                </a:solidFill>
                <a:latin typeface="Calibri" pitchFamily="34" charset="0"/>
                <a:ea typeface="Calibri" pitchFamily="34" charset="0"/>
                <a:cs typeface="Times New Roman" pitchFamily="18" charset="0"/>
              </a:rPr>
              <a:t>?)</a:t>
            </a:r>
          </a:p>
          <a:p>
            <a:pPr marL="457200" indent="-457200" algn="just">
              <a:buFont typeface="+mj-lt"/>
              <a:buAutoNum type="arabicPeriod"/>
            </a:pPr>
            <a:r>
              <a:rPr lang="it-IT" sz="2500" dirty="0">
                <a:solidFill>
                  <a:srgbClr val="000000"/>
                </a:solidFill>
                <a:latin typeface="Calibri" pitchFamily="34" charset="0"/>
                <a:ea typeface="Calibri" pitchFamily="34" charset="0"/>
                <a:cs typeface="Times New Roman" pitchFamily="18" charset="0"/>
              </a:rPr>
              <a:t> </a:t>
            </a:r>
            <a:r>
              <a:rPr lang="it-IT" sz="2500" dirty="0" smtClean="0">
                <a:solidFill>
                  <a:srgbClr val="000000"/>
                </a:solidFill>
                <a:latin typeface="Calibri" pitchFamily="34" charset="0"/>
                <a:ea typeface="Calibri" pitchFamily="34" charset="0"/>
                <a:cs typeface="Times New Roman" pitchFamily="18" charset="0"/>
              </a:rPr>
              <a:t>Con ASD o SSD non lucrativa (comunque </a:t>
            </a:r>
            <a:r>
              <a:rPr lang="it-IT" sz="2500" dirty="0" err="1" smtClean="0">
                <a:solidFill>
                  <a:srgbClr val="000000"/>
                </a:solidFill>
                <a:latin typeface="Calibri" pitchFamily="34" charset="0"/>
                <a:ea typeface="Calibri" pitchFamily="34" charset="0"/>
                <a:cs typeface="Times New Roman" pitchFamily="18" charset="0"/>
              </a:rPr>
              <a:t>cococo</a:t>
            </a:r>
            <a:r>
              <a:rPr lang="it-IT" sz="2500" dirty="0" smtClean="0">
                <a:solidFill>
                  <a:srgbClr val="000000"/>
                </a:solidFill>
                <a:latin typeface="Calibri" pitchFamily="34" charset="0"/>
                <a:ea typeface="Calibri" pitchFamily="34" charset="0"/>
                <a:cs typeface="Times New Roman" pitchFamily="18" charset="0"/>
              </a:rPr>
              <a:t>?)</a:t>
            </a:r>
          </a:p>
          <a:p>
            <a:pPr marL="457200" indent="-457200" algn="just">
              <a:buFont typeface="+mj-lt"/>
              <a:buAutoNum type="arabicPeriod"/>
            </a:pPr>
            <a:r>
              <a:rPr lang="it-IT" sz="2500" dirty="0" smtClean="0">
                <a:solidFill>
                  <a:srgbClr val="000000"/>
                </a:solidFill>
                <a:latin typeface="Calibri" pitchFamily="34" charset="0"/>
                <a:ea typeface="Calibri" pitchFamily="34" charset="0"/>
                <a:cs typeface="Times New Roman" pitchFamily="18" charset="0"/>
              </a:rPr>
              <a:t>Rapporto con il regime di vincolo</a:t>
            </a:r>
          </a:p>
          <a:p>
            <a:pPr marL="342900" indent="-342900" algn="just">
              <a:buFont typeface="Arial" panose="020B0604020202020204" pitchFamily="34" charset="0"/>
              <a:buChar char="•"/>
            </a:pPr>
            <a:r>
              <a:rPr lang="it-IT" sz="2500" dirty="0" smtClean="0">
                <a:solidFill>
                  <a:srgbClr val="000000"/>
                </a:solidFill>
                <a:latin typeface="Calibri" pitchFamily="34" charset="0"/>
                <a:ea typeface="Calibri" pitchFamily="34" charset="0"/>
                <a:cs typeface="Times New Roman" pitchFamily="18" charset="0"/>
              </a:rPr>
              <a:t>Inquadramento dell’istruttore</a:t>
            </a:r>
          </a:p>
          <a:p>
            <a:pPr marL="457200" indent="-457200" algn="just">
              <a:buFont typeface="+mj-lt"/>
              <a:buAutoNum type="arabicPeriod"/>
            </a:pPr>
            <a:r>
              <a:rPr lang="it-IT" sz="2500" dirty="0" smtClean="0">
                <a:solidFill>
                  <a:srgbClr val="000000"/>
                </a:solidFill>
                <a:latin typeface="Calibri" pitchFamily="34" charset="0"/>
                <a:ea typeface="Calibri" pitchFamily="34" charset="0"/>
                <a:cs typeface="Times New Roman" pitchFamily="18" charset="0"/>
              </a:rPr>
              <a:t>Che insegna in una lucrativa e in una non lucrativa</a:t>
            </a:r>
          </a:p>
          <a:p>
            <a:pPr marL="457200" indent="-457200" algn="just">
              <a:buFont typeface="+mj-lt"/>
              <a:buAutoNum type="arabicPeriod"/>
            </a:pPr>
            <a:r>
              <a:rPr lang="it-IT" sz="2500" dirty="0" smtClean="0">
                <a:solidFill>
                  <a:srgbClr val="000000"/>
                </a:solidFill>
                <a:latin typeface="Calibri" pitchFamily="34" charset="0"/>
                <a:ea typeface="Calibri" pitchFamily="34" charset="0"/>
                <a:cs typeface="Times New Roman" pitchFamily="18" charset="0"/>
              </a:rPr>
              <a:t>Che insegna in due lucrative</a:t>
            </a:r>
          </a:p>
          <a:p>
            <a:pPr marL="457200" indent="-457200" algn="just">
              <a:buFont typeface="+mj-lt"/>
              <a:buAutoNum type="arabicPeriod"/>
            </a:pPr>
            <a:r>
              <a:rPr lang="it-IT" sz="2500" dirty="0" smtClean="0">
                <a:solidFill>
                  <a:srgbClr val="000000"/>
                </a:solidFill>
                <a:latin typeface="Calibri" pitchFamily="34" charset="0"/>
                <a:ea typeface="Calibri" pitchFamily="34" charset="0"/>
                <a:cs typeface="Times New Roman" pitchFamily="18" charset="0"/>
              </a:rPr>
              <a:t>Che insegna in due non lucrative</a:t>
            </a:r>
          </a:p>
          <a:p>
            <a:pPr marL="342900" indent="-342900" algn="just">
              <a:buFont typeface="Arial" panose="020B0604020202020204" pitchFamily="34" charset="0"/>
              <a:buChar char="•"/>
            </a:pPr>
            <a:r>
              <a:rPr lang="it-IT" sz="2500" dirty="0" smtClean="0">
                <a:solidFill>
                  <a:srgbClr val="000000"/>
                </a:solidFill>
                <a:latin typeface="Calibri" pitchFamily="34" charset="0"/>
                <a:ea typeface="Calibri" pitchFamily="34" charset="0"/>
                <a:cs typeface="Times New Roman" pitchFamily="18" charset="0"/>
              </a:rPr>
              <a:t>L’inquadramento come </a:t>
            </a:r>
            <a:r>
              <a:rPr lang="it-IT" sz="2500" dirty="0" err="1" smtClean="0">
                <a:solidFill>
                  <a:srgbClr val="000000"/>
                </a:solidFill>
                <a:latin typeface="Calibri" pitchFamily="34" charset="0"/>
                <a:ea typeface="Calibri" pitchFamily="34" charset="0"/>
                <a:cs typeface="Times New Roman" pitchFamily="18" charset="0"/>
              </a:rPr>
              <a:t>cococo</a:t>
            </a:r>
            <a:r>
              <a:rPr lang="it-IT" sz="2500" dirty="0" smtClean="0">
                <a:solidFill>
                  <a:srgbClr val="000000"/>
                </a:solidFill>
                <a:latin typeface="Calibri" pitchFamily="34" charset="0"/>
                <a:ea typeface="Calibri" pitchFamily="34" charset="0"/>
                <a:cs typeface="Times New Roman" pitchFamily="18" charset="0"/>
              </a:rPr>
              <a:t> della prestazione sportiva fa venire meno la competenza dei collegi arbitrali federali?</a:t>
            </a:r>
            <a:endParaRPr lang="it-IT" sz="2500"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359</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24</a:t>
            </a:fld>
            <a:endParaRPr lang="it-IT" altLang="it-IT" sz="1000" dirty="0">
              <a:latin typeface="Calibri" pitchFamily="34" charset="0"/>
            </a:endParaRPr>
          </a:p>
        </p:txBody>
      </p:sp>
    </p:spTree>
    <p:extLst>
      <p:ext uri="{BB962C8B-B14F-4D97-AF65-F5344CB8AC3E}">
        <p14:creationId xmlns:p14="http://schemas.microsoft.com/office/powerpoint/2010/main" xmlns="" val="1246964675"/>
      </p:ext>
    </p:extLst>
  </p:cSld>
  <p:clrMapOvr>
    <a:masterClrMapping/>
  </p:clrMapOvr>
  <p:transition spd="med">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726406"/>
            <a:ext cx="8640960" cy="3939540"/>
          </a:xfrm>
          <a:prstGeom prst="rect">
            <a:avLst/>
          </a:prstGeom>
          <a:noFill/>
          <a:ln>
            <a:solidFill>
              <a:schemeClr val="tx1"/>
            </a:solidFill>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La prestazione occasionale di carattere amministrativo gestionale non rientra nell’art. 67 </a:t>
            </a:r>
            <a:r>
              <a:rPr lang="it-IT" sz="2500" dirty="0" err="1" smtClean="0">
                <a:solidFill>
                  <a:srgbClr val="000000"/>
                </a:solidFill>
                <a:latin typeface="Calibri" pitchFamily="34" charset="0"/>
                <a:ea typeface="Calibri" pitchFamily="34" charset="0"/>
                <a:cs typeface="Times New Roman" pitchFamily="18" charset="0"/>
              </a:rPr>
              <a:t>Tuir</a:t>
            </a:r>
            <a:r>
              <a:rPr lang="it-IT" sz="2500" dirty="0" smtClean="0">
                <a:solidFill>
                  <a:srgbClr val="000000"/>
                </a:solidFill>
                <a:latin typeface="Calibri" pitchFamily="34" charset="0"/>
                <a:ea typeface="Calibri" pitchFamily="34" charset="0"/>
                <a:cs typeface="Times New Roman" pitchFamily="18" charset="0"/>
              </a:rPr>
              <a:t>?</a:t>
            </a:r>
          </a:p>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Applicabilità ai premi dell’art. 30 </a:t>
            </a:r>
            <a:r>
              <a:rPr lang="it-IT" sz="2500" dirty="0" err="1" smtClean="0">
                <a:solidFill>
                  <a:srgbClr val="000000"/>
                </a:solidFill>
                <a:latin typeface="Calibri" pitchFamily="34" charset="0"/>
                <a:ea typeface="Calibri" pitchFamily="34" charset="0"/>
                <a:cs typeface="Times New Roman" pitchFamily="18" charset="0"/>
              </a:rPr>
              <a:t>dpr</a:t>
            </a:r>
            <a:r>
              <a:rPr lang="it-IT" sz="2500" dirty="0" smtClean="0">
                <a:solidFill>
                  <a:srgbClr val="000000"/>
                </a:solidFill>
                <a:latin typeface="Calibri" pitchFamily="34" charset="0"/>
                <a:ea typeface="Calibri" pitchFamily="34" charset="0"/>
                <a:cs typeface="Times New Roman" pitchFamily="18" charset="0"/>
              </a:rPr>
              <a:t>. 600/73?</a:t>
            </a:r>
          </a:p>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Compatibilità con la denuncia al centro per l’impiego dei trattamenti di disoccupazione</a:t>
            </a:r>
          </a:p>
          <a:p>
            <a:pPr marL="342900" indent="-342900" algn="just">
              <a:buFont typeface="Wingdings" pitchFamily="2" charset="2"/>
              <a:buChar char="§"/>
            </a:pPr>
            <a:r>
              <a:rPr lang="it-IT" sz="2500" dirty="0" smtClean="0">
                <a:solidFill>
                  <a:srgbClr val="000000"/>
                </a:solidFill>
                <a:latin typeface="Calibri" pitchFamily="34" charset="0"/>
                <a:ea typeface="Calibri" pitchFamily="34" charset="0"/>
                <a:cs typeface="Times New Roman" pitchFamily="18" charset="0"/>
              </a:rPr>
              <a:t>Opportunità di certificazione dei contratti di </a:t>
            </a:r>
            <a:r>
              <a:rPr lang="it-IT" sz="2500" dirty="0" err="1" smtClean="0">
                <a:solidFill>
                  <a:srgbClr val="000000"/>
                </a:solidFill>
                <a:latin typeface="Calibri" pitchFamily="34" charset="0"/>
                <a:ea typeface="Calibri" pitchFamily="34" charset="0"/>
                <a:cs typeface="Times New Roman" pitchFamily="18" charset="0"/>
              </a:rPr>
              <a:t>cococo</a:t>
            </a:r>
            <a:r>
              <a:rPr lang="it-IT" sz="2500" dirty="0" smtClean="0">
                <a:solidFill>
                  <a:srgbClr val="000000"/>
                </a:solidFill>
                <a:latin typeface="Calibri" pitchFamily="34" charset="0"/>
                <a:ea typeface="Calibri" pitchFamily="34" charset="0"/>
                <a:cs typeface="Times New Roman" pitchFamily="18" charset="0"/>
              </a:rPr>
              <a:t> sportivo:</a:t>
            </a:r>
          </a:p>
          <a:p>
            <a:pPr algn="just"/>
            <a:r>
              <a:rPr lang="it-IT" sz="2500" dirty="0" smtClean="0">
                <a:solidFill>
                  <a:srgbClr val="000000"/>
                </a:solidFill>
                <a:latin typeface="Calibri" pitchFamily="34" charset="0"/>
                <a:ea typeface="Calibri" pitchFamily="34" charset="0"/>
                <a:cs typeface="Times New Roman" pitchFamily="18" charset="0"/>
              </a:rPr>
              <a:t>Art. 2 co. III d.lgs. 81/15: «</a:t>
            </a:r>
            <a:r>
              <a:rPr lang="it-IT" sz="2500" i="1" dirty="0" smtClean="0">
                <a:solidFill>
                  <a:srgbClr val="000000"/>
                </a:solidFill>
                <a:latin typeface="Calibri" pitchFamily="34" charset="0"/>
                <a:ea typeface="Calibri" pitchFamily="34" charset="0"/>
                <a:cs typeface="Times New Roman" pitchFamily="18" charset="0"/>
              </a:rPr>
              <a:t>le parti possono richiedere alle commissioni di cui all’art. 76 del decreto legislativo 10 settembre 2003 n. 276 la certificazione dell’assenza dei requisiti di cui al comma 1 ….»</a:t>
            </a:r>
            <a:r>
              <a:rPr lang="it-IT" sz="2500" dirty="0" smtClean="0">
                <a:solidFill>
                  <a:srgbClr val="000000"/>
                </a:solidFill>
                <a:latin typeface="Calibri" pitchFamily="34" charset="0"/>
                <a:ea typeface="Calibri" pitchFamily="34" charset="0"/>
                <a:cs typeface="Times New Roman" pitchFamily="18" charset="0"/>
              </a:rPr>
              <a:t> </a:t>
            </a:r>
            <a:endParaRPr lang="it-IT" sz="2500"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359</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25</a:t>
            </a:fld>
            <a:endParaRPr lang="it-IT" altLang="it-IT" sz="1000" dirty="0">
              <a:latin typeface="Calibri" pitchFamily="34" charset="0"/>
            </a:endParaRPr>
          </a:p>
        </p:txBody>
      </p:sp>
    </p:spTree>
    <p:extLst>
      <p:ext uri="{BB962C8B-B14F-4D97-AF65-F5344CB8AC3E}">
        <p14:creationId xmlns:p14="http://schemas.microsoft.com/office/powerpoint/2010/main" xmlns="" val="1270078648"/>
      </p:ext>
    </p:extLst>
  </p:cSld>
  <p:clrMapOvr>
    <a:masterClrMapping/>
  </p:clrMapOvr>
  <p:transition spd="med">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897662"/>
            <a:ext cx="8640960" cy="3816429"/>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200" b="1" i="1" u="sng" dirty="0" smtClean="0">
                <a:solidFill>
                  <a:srgbClr val="000000"/>
                </a:solidFill>
                <a:latin typeface="Calibri" pitchFamily="34" charset="0"/>
              </a:rPr>
              <a:t>A decorrere dalla data di entrata in vigore della presente legge</a:t>
            </a:r>
            <a:r>
              <a:rPr lang="it-IT" sz="2200" b="0" i="1" dirty="0" smtClean="0">
                <a:solidFill>
                  <a:srgbClr val="000000"/>
                </a:solidFill>
                <a:latin typeface="Calibri" pitchFamily="34" charset="0"/>
              </a:rPr>
              <a:t>, i collaboratori coordinati e continuativi che prestano la loro opera in favore delle società sportive dilettantistiche lucrative riconosciute dal CONI sono iscritti, ai fini dell’assicurazione per l’invalidità, la vecchiaia e i superstiti, al fondo pensioni lavoratori dello spettacolo istituito presso l’INPS. </a:t>
            </a:r>
            <a:r>
              <a:rPr lang="it-IT" sz="2200" b="1" i="1" dirty="0" smtClean="0">
                <a:solidFill>
                  <a:srgbClr val="000000"/>
                </a:solidFill>
                <a:latin typeface="Calibri" pitchFamily="34" charset="0"/>
              </a:rPr>
              <a:t>Per i primi cinque anni dalla data di entrata in vigore della presente legge, la contribuzione al predetto fondo pensioni è dovuta nei limiti del 50 per cento del compenso spettante al collaboratore.</a:t>
            </a:r>
            <a:r>
              <a:rPr lang="it-IT" sz="2200" b="0" i="1" dirty="0" smtClean="0">
                <a:solidFill>
                  <a:srgbClr val="000000"/>
                </a:solidFill>
                <a:latin typeface="Calibri" pitchFamily="34" charset="0"/>
              </a:rPr>
              <a:t> L’imponibile pensionistico è ridotto in misura equivalente. </a:t>
            </a:r>
            <a:r>
              <a:rPr lang="it-IT" sz="2200" b="1" i="1" u="sng" dirty="0" smtClean="0">
                <a:solidFill>
                  <a:srgbClr val="000000"/>
                </a:solidFill>
                <a:latin typeface="Calibri" pitchFamily="34" charset="0"/>
              </a:rPr>
              <a:t>Nei confronti dei collaboratori di cui al presente comma non operano forme di assicurazione diverse da quella per l’invalidità, la vecchiaia e i superstiti.</a:t>
            </a:r>
            <a:endParaRPr lang="it-IT" sz="2200" b="1" i="1" u="sng" dirty="0">
              <a:solidFill>
                <a:srgbClr val="000000"/>
              </a:solidFill>
              <a:latin typeface="Calibri" pitchFamily="34" charset="0"/>
            </a:endParaRP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360</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26</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2263512"/>
            <a:ext cx="8640960" cy="2677656"/>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Font typeface="Arial" panose="020B0604020202020204" pitchFamily="34" charset="0"/>
              <a:buChar char="•"/>
            </a:pPr>
            <a:r>
              <a:rPr lang="it-IT" sz="2400" dirty="0" smtClean="0">
                <a:solidFill>
                  <a:srgbClr val="000000"/>
                </a:solidFill>
                <a:latin typeface="Calibri" pitchFamily="34" charset="0"/>
              </a:rPr>
              <a:t>Quindi manca l’obbligo del versamento dei contributi minori e l’obbligo assicurativo </a:t>
            </a:r>
            <a:r>
              <a:rPr lang="it-IT" sz="2400" dirty="0" err="1" smtClean="0">
                <a:solidFill>
                  <a:srgbClr val="000000"/>
                </a:solidFill>
                <a:latin typeface="Calibri" pitchFamily="34" charset="0"/>
              </a:rPr>
              <a:t>Inail</a:t>
            </a:r>
            <a:r>
              <a:rPr lang="it-IT" sz="2400" dirty="0" smtClean="0">
                <a:solidFill>
                  <a:srgbClr val="000000"/>
                </a:solidFill>
                <a:latin typeface="Calibri" pitchFamily="34" charset="0"/>
              </a:rPr>
              <a:t>.</a:t>
            </a:r>
          </a:p>
          <a:p>
            <a:pPr marL="342900" indent="-342900" algn="just">
              <a:buFont typeface="Arial" panose="020B0604020202020204" pitchFamily="34" charset="0"/>
              <a:buChar char="•"/>
            </a:pPr>
            <a:r>
              <a:rPr lang="it-IT" sz="2400" dirty="0" smtClean="0">
                <a:solidFill>
                  <a:srgbClr val="000000"/>
                </a:solidFill>
                <a:latin typeface="Calibri" pitchFamily="34" charset="0"/>
              </a:rPr>
              <a:t>Probabilmente ritenuto una duplicazione dell’obbligo assicurativo previsto per tutti i tesserati alle organizzazioni sportive riconosciute dal Coni dall’art. 51 l. 289/02</a:t>
            </a:r>
          </a:p>
          <a:p>
            <a:pPr marL="342900" indent="-342900" algn="just">
              <a:buFont typeface="Arial" panose="020B0604020202020204" pitchFamily="34" charset="0"/>
              <a:buChar char="•"/>
            </a:pPr>
            <a:r>
              <a:rPr lang="it-IT" sz="2400" dirty="0" smtClean="0">
                <a:solidFill>
                  <a:srgbClr val="000000"/>
                </a:solidFill>
                <a:latin typeface="Calibri" pitchFamily="34" charset="0"/>
              </a:rPr>
              <a:t>Attenzione perché non sussiste l’obbligo del tesseramento per l’istruttore di una lucrativa!!!</a:t>
            </a:r>
            <a:endParaRPr lang="it-IT" sz="2400" dirty="0">
              <a:solidFill>
                <a:srgbClr val="000000"/>
              </a:solidFill>
              <a:latin typeface="Calibri" pitchFamily="34" charset="0"/>
            </a:endParaRP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360</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27</a:t>
            </a:fld>
            <a:endParaRPr lang="it-IT" altLang="it-IT" sz="1000" dirty="0">
              <a:latin typeface="Calibri" pitchFamily="34" charset="0"/>
            </a:endParaRPr>
          </a:p>
        </p:txBody>
      </p:sp>
    </p:spTree>
    <p:extLst>
      <p:ext uri="{BB962C8B-B14F-4D97-AF65-F5344CB8AC3E}">
        <p14:creationId xmlns:p14="http://schemas.microsoft.com/office/powerpoint/2010/main" xmlns="" val="458740182"/>
      </p:ext>
    </p:extLst>
  </p:cSld>
  <p:clrMapOvr>
    <a:masterClrMapping/>
  </p:clrMapOvr>
  <p:transition spd="med">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251520" y="1772816"/>
            <a:ext cx="8640960" cy="3831818"/>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700" b="0" i="1" dirty="0" smtClean="0">
                <a:solidFill>
                  <a:srgbClr val="000000"/>
                </a:solidFill>
                <a:latin typeface="Calibri" pitchFamily="34" charset="0"/>
              </a:rPr>
              <a:t>Al comma 2 dell’articolo 69 del testo unico delle imposte sui redditi, di cui al decreto del Presidente della Repubblica 22 dicembre 1986, n. 917, sono apportate le seguenti modificazioni:</a:t>
            </a:r>
          </a:p>
          <a:p>
            <a:pPr marL="457200" indent="-457200" algn="just">
              <a:buAutoNum type="alphaLcParenR"/>
            </a:pPr>
            <a:r>
              <a:rPr lang="it-IT" sz="2700" b="0" i="1" dirty="0" smtClean="0">
                <a:solidFill>
                  <a:srgbClr val="000000"/>
                </a:solidFill>
                <a:latin typeface="Calibri" pitchFamily="34" charset="0"/>
              </a:rPr>
              <a:t>le parole: «di cui alla lettera m) del comma 1 dell’articolo 81» sono sostituite dalle seguenti: « di cui alla lettera m) del comma 1 dell’articolo 67 »;</a:t>
            </a:r>
          </a:p>
          <a:p>
            <a:pPr marL="457200" indent="-457200" algn="just"/>
            <a:r>
              <a:rPr lang="it-IT" sz="2700" b="0" i="1" dirty="0" smtClean="0">
                <a:solidFill>
                  <a:srgbClr val="000000"/>
                </a:solidFill>
                <a:latin typeface="Calibri" pitchFamily="34" charset="0"/>
              </a:rPr>
              <a:t>b)  le parole: « 7.500 euro » sono sostituite dalle seguenti: «10.000 euro».</a:t>
            </a:r>
            <a:endParaRPr lang="it-IT" sz="2700" b="0" i="1" dirty="0">
              <a:solidFill>
                <a:srgbClr val="000000"/>
              </a:solidFill>
              <a:latin typeface="Calibri" pitchFamily="34" charset="0"/>
            </a:endParaRP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367</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28</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181180" y="1573499"/>
            <a:ext cx="8640960" cy="4247317"/>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700" b="1" dirty="0">
                <a:solidFill>
                  <a:srgbClr val="000000"/>
                </a:solidFill>
                <a:latin typeface="Calibri" pitchFamily="34" charset="0"/>
              </a:rPr>
              <a:t>Quindi come opererà oggi la tassazione?</a:t>
            </a:r>
          </a:p>
          <a:p>
            <a:pPr algn="just"/>
            <a:r>
              <a:rPr lang="it-IT" sz="2700" dirty="0">
                <a:solidFill>
                  <a:srgbClr val="000000"/>
                </a:solidFill>
                <a:latin typeface="Calibri" pitchFamily="34" charset="0"/>
              </a:rPr>
              <a:t>Tale modifica comporta a partire dal 2018 ai fini della tassazione quanto </a:t>
            </a:r>
            <a:r>
              <a:rPr lang="it-IT" sz="2700" dirty="0" smtClean="0">
                <a:solidFill>
                  <a:srgbClr val="000000"/>
                </a:solidFill>
                <a:latin typeface="Calibri" pitchFamily="34" charset="0"/>
              </a:rPr>
              <a:t>segue (criterio di cassa):</a:t>
            </a:r>
            <a:endParaRPr lang="it-IT" sz="2700" dirty="0">
              <a:solidFill>
                <a:srgbClr val="000000"/>
              </a:solidFill>
              <a:latin typeface="Calibri" pitchFamily="34" charset="0"/>
            </a:endParaRPr>
          </a:p>
          <a:p>
            <a:pPr marL="360363" indent="-360363" algn="just"/>
            <a:r>
              <a:rPr lang="it-IT" sz="2700" dirty="0">
                <a:solidFill>
                  <a:srgbClr val="000000"/>
                </a:solidFill>
                <a:latin typeface="Calibri" pitchFamily="34" charset="0"/>
              </a:rPr>
              <a:t>•	fino ad euro 10.000 nessuna imposta</a:t>
            </a:r>
          </a:p>
          <a:p>
            <a:pPr marL="360363" indent="-360363" algn="just"/>
            <a:r>
              <a:rPr lang="it-IT" sz="2700" dirty="0">
                <a:solidFill>
                  <a:srgbClr val="000000"/>
                </a:solidFill>
                <a:latin typeface="Calibri" pitchFamily="34" charset="0"/>
              </a:rPr>
              <a:t>•	oltre euro 10.000 e fino ad euro 30.658,28 si applica la ritenuta a titolo di imposta nella misura fissata per il primo scaglione di reddito dall'articolo 11 del </a:t>
            </a:r>
            <a:r>
              <a:rPr lang="it-IT" sz="2700" dirty="0" err="1">
                <a:solidFill>
                  <a:srgbClr val="000000"/>
                </a:solidFill>
                <a:latin typeface="Calibri" pitchFamily="34" charset="0"/>
              </a:rPr>
              <a:t>Tuir</a:t>
            </a:r>
            <a:r>
              <a:rPr lang="it-IT" sz="2700" dirty="0">
                <a:solidFill>
                  <a:srgbClr val="000000"/>
                </a:solidFill>
                <a:latin typeface="Calibri" pitchFamily="34" charset="0"/>
              </a:rPr>
              <a:t> oltre ad addizionali comunali e regionali</a:t>
            </a:r>
          </a:p>
          <a:p>
            <a:pPr marL="360363" indent="-360363" algn="just"/>
            <a:r>
              <a:rPr lang="it-IT" sz="2700" dirty="0">
                <a:solidFill>
                  <a:srgbClr val="000000"/>
                </a:solidFill>
                <a:latin typeface="Calibri" pitchFamily="34" charset="0"/>
              </a:rPr>
              <a:t>•	</a:t>
            </a:r>
            <a:r>
              <a:rPr lang="it-IT" sz="2700" dirty="0" smtClean="0">
                <a:solidFill>
                  <a:srgbClr val="000000"/>
                </a:solidFill>
                <a:latin typeface="Calibri" pitchFamily="34" charset="0"/>
              </a:rPr>
              <a:t>oltre </a:t>
            </a:r>
            <a:r>
              <a:rPr lang="it-IT" sz="2700" dirty="0">
                <a:solidFill>
                  <a:srgbClr val="000000"/>
                </a:solidFill>
                <a:latin typeface="Calibri" pitchFamily="34" charset="0"/>
              </a:rPr>
              <a:t>euro 30.658,28 si </a:t>
            </a:r>
            <a:r>
              <a:rPr lang="it-IT" sz="2700" dirty="0" smtClean="0">
                <a:solidFill>
                  <a:srgbClr val="000000"/>
                </a:solidFill>
                <a:latin typeface="Calibri" pitchFamily="34" charset="0"/>
              </a:rPr>
              <a:t>applicano le ritenute </a:t>
            </a:r>
            <a:r>
              <a:rPr lang="it-IT" sz="2700" dirty="0">
                <a:solidFill>
                  <a:srgbClr val="000000"/>
                </a:solidFill>
                <a:latin typeface="Calibri" pitchFamily="34" charset="0"/>
              </a:rPr>
              <a:t>di cui sopra a titolo di </a:t>
            </a:r>
            <a:r>
              <a:rPr lang="it-IT" sz="2700" dirty="0" smtClean="0">
                <a:solidFill>
                  <a:srgbClr val="000000"/>
                </a:solidFill>
                <a:latin typeface="Calibri" pitchFamily="34" charset="0"/>
              </a:rPr>
              <a:t>acconto</a:t>
            </a:r>
            <a:endParaRPr lang="it-IT" sz="2700" b="0" dirty="0">
              <a:solidFill>
                <a:srgbClr val="000000"/>
              </a:solidFill>
              <a:latin typeface="Calibri" pitchFamily="34" charset="0"/>
            </a:endParaRPr>
          </a:p>
        </p:txBody>
      </p:sp>
      <p:sp>
        <p:nvSpPr>
          <p:cNvPr id="86019" name="Rectangle 2"/>
          <p:cNvSpPr txBox="1">
            <a:spLocks noChangeArrowheads="1"/>
          </p:cNvSpPr>
          <p:nvPr/>
        </p:nvSpPr>
        <p:spPr bwMode="auto">
          <a:xfrm>
            <a:off x="117475" y="1035473"/>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367</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29</a:t>
            </a:fld>
            <a:endParaRPr lang="it-IT" altLang="it-IT" sz="1000" dirty="0">
              <a:latin typeface="Calibri" pitchFamily="34" charset="0"/>
            </a:endParaRPr>
          </a:p>
        </p:txBody>
      </p:sp>
    </p:spTree>
    <p:extLst>
      <p:ext uri="{BB962C8B-B14F-4D97-AF65-F5344CB8AC3E}">
        <p14:creationId xmlns:p14="http://schemas.microsoft.com/office/powerpoint/2010/main" xmlns="" val="2630395235"/>
      </p:ext>
    </p:extLst>
  </p:cSld>
  <p:clrMapOvr>
    <a:masterClrMapping/>
  </p:clrMapOvr>
  <p:transition spd="med">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107504" y="1628800"/>
            <a:ext cx="8784976" cy="4131900"/>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1750" b="0" i="1" u="sng" dirty="0" smtClean="0">
                <a:solidFill>
                  <a:srgbClr val="000000"/>
                </a:solidFill>
                <a:latin typeface="Calibri" pitchFamily="34" charset="0"/>
              </a:rPr>
              <a:t>«A pena di nullità</a:t>
            </a:r>
            <a:r>
              <a:rPr lang="it-IT" sz="1750" b="0" i="1" dirty="0" smtClean="0">
                <a:solidFill>
                  <a:srgbClr val="000000"/>
                </a:solidFill>
                <a:latin typeface="Calibri" pitchFamily="34" charset="0"/>
              </a:rPr>
              <a:t>, lo statuto delle società sportive dilettantistiche con scopo di lucro deve contenere:</a:t>
            </a:r>
          </a:p>
          <a:p>
            <a:pPr marL="342900" indent="-342900" algn="just">
              <a:buAutoNum type="alphaLcParenR"/>
            </a:pPr>
            <a:r>
              <a:rPr lang="it-IT" sz="1750" b="0" i="1" dirty="0" smtClean="0">
                <a:solidFill>
                  <a:srgbClr val="000000"/>
                </a:solidFill>
                <a:latin typeface="Calibri" pitchFamily="34" charset="0"/>
              </a:rPr>
              <a:t>nella denominazione o ragione sociale, la dicitura «società sportiva dilettantistica lucrativa»;</a:t>
            </a:r>
          </a:p>
          <a:p>
            <a:pPr marL="342900" indent="-342900" algn="just"/>
            <a:r>
              <a:rPr lang="it-IT" sz="1750" b="0" i="1" dirty="0" smtClean="0">
                <a:solidFill>
                  <a:srgbClr val="000000"/>
                </a:solidFill>
                <a:latin typeface="Calibri" pitchFamily="34" charset="0"/>
              </a:rPr>
              <a:t>b) nell’oggetto o scopo sociale, lo svolgimento e l’organizzazione di attività sportive dilettantistiche;</a:t>
            </a:r>
          </a:p>
          <a:p>
            <a:pPr marL="342900" indent="-342900" algn="just"/>
            <a:r>
              <a:rPr lang="it-IT" sz="1750" b="0" i="1" dirty="0" smtClean="0">
                <a:solidFill>
                  <a:srgbClr val="000000"/>
                </a:solidFill>
                <a:latin typeface="Calibri" pitchFamily="34" charset="0"/>
              </a:rPr>
              <a:t>c)  il divieto per gli amministratori di ricoprire la medesima carica in altre società o associazioni sportive dilettantistiche affiliate alla medesima federazione sportiva o disciplina associata ovvero riconosciute da un ente di promozione sportiva nell’ambito della stessa disciplina;</a:t>
            </a:r>
          </a:p>
          <a:p>
            <a:pPr marL="342900" indent="-342900" algn="just"/>
            <a:r>
              <a:rPr lang="it-IT" sz="1750" b="0" i="1" dirty="0" smtClean="0">
                <a:solidFill>
                  <a:srgbClr val="000000"/>
                </a:solidFill>
                <a:latin typeface="Calibri" pitchFamily="34" charset="0"/>
              </a:rPr>
              <a:t>d) l’obbligo di prevedere nelle strutture sportive, in occasione dell’apertura al pubblico dietro pagamento di corrispettivi a qualsiasi titolo, la presenza di un « direttore tecnico » che sia in possesso del diploma ISEF o di laurea quadriennale in Scienze motorie o di laurea magistrale in Organizzazione e gestione dei servizi per lo sport e le attività motorie (LM47) o in Scienze e tecniche delle attività motorie preventive e adattate (LM67) o in Scienze e tecniche dello sport (LM68), ovvero in possesso della laurea triennale in Scienze motorie.»</a:t>
            </a:r>
            <a:endParaRPr lang="it-IT" sz="1750" b="1" i="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124744"/>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354</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5"/>
          <p:cNvSpPr>
            <a:spLocks noChangeArrowheads="1"/>
          </p:cNvSpPr>
          <p:nvPr/>
        </p:nvSpPr>
        <p:spPr bwMode="auto">
          <a:xfrm>
            <a:off x="539552" y="1412776"/>
            <a:ext cx="7920879" cy="4339650"/>
          </a:xfrm>
          <a:prstGeom prst="rect">
            <a:avLst/>
          </a:prstGeom>
          <a:solidFill>
            <a:srgbClr val="FFFFFF"/>
          </a:solidFill>
          <a:ln w="28575">
            <a:solidFill>
              <a:srgbClr val="000000"/>
            </a:solidFill>
            <a:miter lim="800000"/>
            <a:headEnd/>
            <a:tailEnd/>
          </a:ln>
          <a:effectLst>
            <a:outerShdw blurRad="50800" dist="38100" dir="8100000" algn="tr" rotWithShape="0">
              <a:prstClr val="black">
                <a:alpha val="40000"/>
              </a:prstClr>
            </a:outerShdw>
          </a:effectLst>
        </p:spPr>
        <p:txBody>
          <a:bodyPr wrap="square">
            <a:spAutoFit/>
          </a:bodyPr>
          <a:lstStyle/>
          <a:p>
            <a:pPr algn="just">
              <a:defRPr/>
            </a:pPr>
            <a:r>
              <a:rPr lang="it-IT" sz="2300" b="1" dirty="0">
                <a:solidFill>
                  <a:srgbClr val="000000"/>
                </a:solidFill>
                <a:latin typeface="Calibri" pitchFamily="34" charset="0"/>
              </a:rPr>
              <a:t>….</a:t>
            </a:r>
          </a:p>
          <a:p>
            <a:pPr marL="457200" indent="-457200" algn="just">
              <a:buAutoNum type="alphaLcParenR"/>
              <a:defRPr/>
            </a:pPr>
            <a:r>
              <a:rPr lang="it-IT" sz="2300" i="1" dirty="0">
                <a:solidFill>
                  <a:srgbClr val="000000"/>
                </a:solidFill>
                <a:latin typeface="Calibri" pitchFamily="34" charset="0"/>
              </a:rPr>
              <a:t>Sostegno degli enti di cui all’articolo 1 della legge (</a:t>
            </a:r>
            <a:r>
              <a:rPr lang="it-IT" sz="2300" i="1" dirty="0" err="1">
                <a:solidFill>
                  <a:srgbClr val="000000"/>
                </a:solidFill>
                <a:latin typeface="Calibri" pitchFamily="34" charset="0"/>
              </a:rPr>
              <a:t>ndr</a:t>
            </a:r>
            <a:r>
              <a:rPr lang="it-IT" sz="2300" i="1" dirty="0">
                <a:solidFill>
                  <a:srgbClr val="000000"/>
                </a:solidFill>
                <a:latin typeface="Calibri" pitchFamily="34" charset="0"/>
              </a:rPr>
              <a:t> l. 106/16 delega per la riforma del terzo settore) iscritti nel registro ……</a:t>
            </a:r>
          </a:p>
          <a:p>
            <a:pPr marL="457200" indent="-457200" algn="just">
              <a:buAutoNum type="alphaLcParenR"/>
              <a:defRPr/>
            </a:pPr>
            <a:r>
              <a:rPr lang="it-IT" sz="2300" i="1" dirty="0">
                <a:solidFill>
                  <a:srgbClr val="000000"/>
                </a:solidFill>
                <a:latin typeface="Calibri" pitchFamily="34" charset="0"/>
              </a:rPr>
              <a:t>…</a:t>
            </a:r>
          </a:p>
          <a:p>
            <a:pPr marL="457200" indent="-457200" algn="just">
              <a:buAutoNum type="alphaLcParenR"/>
              <a:defRPr/>
            </a:pPr>
            <a:r>
              <a:rPr lang="it-IT" sz="2300" i="1" dirty="0">
                <a:solidFill>
                  <a:srgbClr val="000000"/>
                </a:solidFill>
                <a:latin typeface="Calibri" pitchFamily="34" charset="0"/>
              </a:rPr>
              <a:t>….</a:t>
            </a:r>
          </a:p>
          <a:p>
            <a:pPr marL="457200" indent="-457200" algn="just">
              <a:buAutoNum type="alphaLcParenR"/>
              <a:defRPr/>
            </a:pPr>
            <a:r>
              <a:rPr lang="it-IT" sz="2300" i="1" dirty="0">
                <a:solidFill>
                  <a:srgbClr val="000000"/>
                </a:solidFill>
                <a:latin typeface="Calibri" pitchFamily="34" charset="0"/>
              </a:rPr>
              <a:t>….</a:t>
            </a:r>
          </a:p>
          <a:p>
            <a:pPr marL="457200" indent="-457200" algn="just">
              <a:buAutoNum type="alphaLcParenR"/>
              <a:defRPr/>
            </a:pPr>
            <a:r>
              <a:rPr lang="it-IT" sz="2300" i="1" dirty="0">
                <a:solidFill>
                  <a:srgbClr val="000000"/>
                </a:solidFill>
                <a:latin typeface="Calibri" pitchFamily="34" charset="0"/>
              </a:rPr>
              <a:t>Sostegno delle associazioni sportive dilettantistiche riconosciute ai fini sportivi dal Comitato olimpico nazionale italiano a norma di legge che svolgono una rilevante attività di interesse </a:t>
            </a:r>
            <a:r>
              <a:rPr lang="it-IT" sz="2300" i="1" dirty="0" smtClean="0">
                <a:solidFill>
                  <a:srgbClr val="000000"/>
                </a:solidFill>
                <a:latin typeface="Calibri" pitchFamily="34" charset="0"/>
              </a:rPr>
              <a:t>sociale</a:t>
            </a:r>
          </a:p>
          <a:p>
            <a:pPr algn="just">
              <a:defRPr/>
            </a:pPr>
            <a:r>
              <a:rPr lang="it-IT" sz="2300" b="1" dirty="0" smtClean="0">
                <a:solidFill>
                  <a:srgbClr val="000000"/>
                </a:solidFill>
                <a:latin typeface="Calibri" pitchFamily="34" charset="0"/>
              </a:rPr>
              <a:t>Le società sportive sia lucrative che non escluse dal 5 X 1000</a:t>
            </a:r>
            <a:endParaRPr lang="it-IT" sz="2300" b="1" dirty="0">
              <a:solidFill>
                <a:srgbClr val="000000"/>
              </a:solidFill>
              <a:latin typeface="Calibri" pitchFamily="34" charset="0"/>
            </a:endParaRPr>
          </a:p>
        </p:txBody>
      </p:sp>
      <p:sp>
        <p:nvSpPr>
          <p:cNvPr id="5" name="Titolo 1"/>
          <p:cNvSpPr txBox="1">
            <a:spLocks/>
          </p:cNvSpPr>
          <p:nvPr/>
        </p:nvSpPr>
        <p:spPr>
          <a:xfrm>
            <a:off x="827584" y="497307"/>
            <a:ext cx="7704856" cy="41141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111/17 – “</a:t>
            </a:r>
            <a:r>
              <a:rPr lang="it-IT" sz="2400" b="1" dirty="0">
                <a:solidFill>
                  <a:srgbClr val="376089"/>
                </a:solidFill>
                <a:latin typeface="Calibri" pitchFamily="34" charset="0"/>
                <a:ea typeface="Gotham Book" charset="0"/>
                <a:cs typeface="Gotham Book" charset="0"/>
              </a:rPr>
              <a:t>Disciplina del 5 per mille</a:t>
            </a:r>
            <a:r>
              <a:rPr lang="it-IT" sz="2400" b="1" noProof="0" dirty="0">
                <a:solidFill>
                  <a:srgbClr val="376089"/>
                </a:solidFill>
                <a:latin typeface="Calibri" pitchFamily="34" charset="0"/>
                <a:ea typeface="Gotham Book" charset="0"/>
                <a:cs typeface="Gotham Book" charset="0"/>
              </a:rPr>
              <a:t>” Art. 3</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4"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30</a:t>
            </a:fld>
            <a:endParaRPr lang="it-IT" altLang="it-IT" sz="1000" dirty="0">
              <a:latin typeface="Calibri" pitchFamily="34" charset="0"/>
            </a:endParaRPr>
          </a:p>
        </p:txBody>
      </p:sp>
    </p:spTree>
    <p:extLst>
      <p:ext uri="{BB962C8B-B14F-4D97-AF65-F5344CB8AC3E}">
        <p14:creationId xmlns:p14="http://schemas.microsoft.com/office/powerpoint/2010/main" xmlns="" val="1486117999"/>
      </p:ext>
    </p:extLst>
  </p:cSld>
  <p:clrMapOvr>
    <a:masterClrMapping/>
  </p:clrMapOvr>
  <p:transition spd="med">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contenuto 2"/>
          <p:cNvSpPr>
            <a:spLocks noGrp="1"/>
          </p:cNvSpPr>
          <p:nvPr>
            <p:ph sz="quarter" idx="1"/>
          </p:nvPr>
        </p:nvSpPr>
        <p:spPr>
          <a:xfrm>
            <a:off x="419080" y="1412776"/>
            <a:ext cx="8305840" cy="4377303"/>
          </a:xfrm>
          <a:solidFill>
            <a:srgbClr val="FFFFFF"/>
          </a:solidFill>
          <a:ln w="28575">
            <a:solidFill>
              <a:srgbClr val="000000"/>
            </a:solidFill>
          </a:ln>
          <a:effectLst>
            <a:outerShdw blurRad="50800" dist="38100" dir="8100000" algn="tr" rotWithShape="0">
              <a:prstClr val="black">
                <a:alpha val="40000"/>
              </a:prstClr>
            </a:outerShdw>
          </a:effectLst>
        </p:spPr>
        <p:txBody>
          <a:bodyPr/>
          <a:lstStyle/>
          <a:p>
            <a:pPr marL="0" indent="0" algn="just">
              <a:buFont typeface="Wingdings" pitchFamily="2" charset="2"/>
              <a:buNone/>
            </a:pPr>
            <a:r>
              <a:rPr lang="it-IT" sz="2000" dirty="0">
                <a:solidFill>
                  <a:srgbClr val="000000"/>
                </a:solidFill>
                <a:latin typeface="Calibri" pitchFamily="34" charset="0"/>
              </a:rPr>
              <a:t>“</a:t>
            </a:r>
            <a:r>
              <a:rPr lang="it-IT" sz="2000" i="1" dirty="0">
                <a:solidFill>
                  <a:srgbClr val="000000"/>
                </a:solidFill>
                <a:latin typeface="Calibri" pitchFamily="34" charset="0"/>
              </a:rPr>
              <a:t>Sono enti del Terzo settore le organizzazioni di volontariato, le associazioni di promozione sociale, gli enti filantropici, le imprese sociali, incluse le cooperative sociali, le reti associative, le società di mutuo soccorso, ed ogni altro ente costituito in forma di associazione, riconosciuta o non riconosciuta, o di fondazione ed </a:t>
            </a:r>
            <a:r>
              <a:rPr lang="it-IT" sz="2000" b="1" i="1" dirty="0">
                <a:solidFill>
                  <a:srgbClr val="000000"/>
                </a:solidFill>
                <a:latin typeface="Calibri" pitchFamily="34" charset="0"/>
              </a:rPr>
              <a:t>iscritto nel registro unico nazionale del Terzo settore.»</a:t>
            </a:r>
          </a:p>
          <a:p>
            <a:pPr marL="0" indent="0" algn="just">
              <a:buFont typeface="Wingdings" pitchFamily="2" charset="2"/>
              <a:buNone/>
            </a:pPr>
            <a:endParaRPr lang="it-IT" sz="2000" b="1" i="1" dirty="0">
              <a:solidFill>
                <a:srgbClr val="000000"/>
              </a:solidFill>
              <a:latin typeface="Calibri" pitchFamily="34" charset="0"/>
            </a:endParaRPr>
          </a:p>
          <a:p>
            <a:pPr marL="0" indent="0" algn="ctr">
              <a:spcBef>
                <a:spcPct val="0"/>
              </a:spcBef>
              <a:buFontTx/>
              <a:buNone/>
            </a:pPr>
            <a:r>
              <a:rPr lang="it-IT" sz="2000" b="1" u="sng" dirty="0">
                <a:solidFill>
                  <a:srgbClr val="000000"/>
                </a:solidFill>
                <a:latin typeface="Calibri" pitchFamily="34" charset="0"/>
              </a:rPr>
              <a:t>NATURA COSTITUTIVA DELL’ISCRIZIONE AL REGISTRO PER GLI ENTI DEL TERZO SETTORE</a:t>
            </a:r>
          </a:p>
          <a:p>
            <a:pPr marL="0" indent="0" algn="ctr">
              <a:buFontTx/>
              <a:buNone/>
            </a:pPr>
            <a:endParaRPr lang="it-IT" sz="2000" dirty="0">
              <a:solidFill>
                <a:srgbClr val="000000"/>
              </a:solidFill>
              <a:latin typeface="Calibri" pitchFamily="34" charset="0"/>
            </a:endParaRPr>
          </a:p>
          <a:p>
            <a:pPr marL="0" indent="0" algn="just">
              <a:buFontTx/>
              <a:buNone/>
            </a:pPr>
            <a:r>
              <a:rPr lang="it-IT" sz="2000" dirty="0">
                <a:solidFill>
                  <a:srgbClr val="000000"/>
                </a:solidFill>
                <a:latin typeface="Calibri" pitchFamily="34" charset="0"/>
              </a:rPr>
              <a:t>Per le imprese sociali l’iscrizione nell’apposita sezione del registro delle imprese soddisfa il requisito dell’iscrizione nel registro unico nazionale del terzo settore (art. 11 </a:t>
            </a:r>
            <a:r>
              <a:rPr lang="it-IT" sz="2000" dirty="0" err="1">
                <a:solidFill>
                  <a:srgbClr val="000000"/>
                </a:solidFill>
                <a:latin typeface="Calibri" pitchFamily="34" charset="0"/>
              </a:rPr>
              <a:t>co</a:t>
            </a:r>
            <a:r>
              <a:rPr lang="it-IT" sz="2000" dirty="0">
                <a:solidFill>
                  <a:srgbClr val="000000"/>
                </a:solidFill>
                <a:latin typeface="Calibri" pitchFamily="34" charset="0"/>
              </a:rPr>
              <a:t>. III </a:t>
            </a:r>
            <a:r>
              <a:rPr lang="it-IT" sz="2000" dirty="0" err="1">
                <a:solidFill>
                  <a:srgbClr val="000000"/>
                </a:solidFill>
                <a:latin typeface="Calibri" pitchFamily="34" charset="0"/>
              </a:rPr>
              <a:t>cts</a:t>
            </a:r>
            <a:r>
              <a:rPr lang="it-IT" sz="2000" dirty="0">
                <a:solidFill>
                  <a:srgbClr val="000000"/>
                </a:solidFill>
                <a:latin typeface="Calibri" pitchFamily="34" charset="0"/>
              </a:rPr>
              <a:t>)</a:t>
            </a:r>
          </a:p>
        </p:txBody>
      </p:sp>
      <p:sp>
        <p:nvSpPr>
          <p:cNvPr id="6" name="Titolo 1"/>
          <p:cNvSpPr txBox="1">
            <a:spLocks/>
          </p:cNvSpPr>
          <p:nvPr/>
        </p:nvSpPr>
        <p:spPr>
          <a:xfrm>
            <a:off x="827584" y="548680"/>
            <a:ext cx="8316416" cy="41141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117/17 – “Codice del terzo settore” art. </a:t>
            </a:r>
            <a:r>
              <a:rPr lang="it-IT" sz="2400" b="1" noProof="0" dirty="0" smtClean="0">
                <a:solidFill>
                  <a:srgbClr val="376089"/>
                </a:solidFill>
                <a:latin typeface="Calibri" pitchFamily="34" charset="0"/>
                <a:ea typeface="Gotham Book" charset="0"/>
                <a:cs typeface="Gotham Book" charset="0"/>
              </a:rPr>
              <a:t>4 </a:t>
            </a:r>
            <a:r>
              <a:rPr lang="it-IT" sz="2400" b="1" noProof="0" dirty="0" err="1" smtClean="0">
                <a:solidFill>
                  <a:srgbClr val="376089"/>
                </a:solidFill>
                <a:latin typeface="Calibri" pitchFamily="34" charset="0"/>
                <a:ea typeface="Gotham Book" charset="0"/>
                <a:cs typeface="Gotham Book" charset="0"/>
              </a:rPr>
              <a:t>co</a:t>
            </a:r>
            <a:r>
              <a:rPr lang="it-IT" sz="2400" b="1" noProof="0" dirty="0" smtClean="0">
                <a:solidFill>
                  <a:srgbClr val="376089"/>
                </a:solidFill>
                <a:latin typeface="Calibri" pitchFamily="34" charset="0"/>
                <a:ea typeface="Gotham Book" charset="0"/>
                <a:cs typeface="Gotham Book" charset="0"/>
              </a:rPr>
              <a:t>. 1</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31</a:t>
            </a:fld>
            <a:endParaRPr lang="it-IT" altLang="it-IT" sz="1000" dirty="0">
              <a:latin typeface="Calibri" pitchFamily="34" charset="0"/>
            </a:endParaRPr>
          </a:p>
        </p:txBody>
      </p:sp>
    </p:spTree>
    <p:extLst>
      <p:ext uri="{BB962C8B-B14F-4D97-AF65-F5344CB8AC3E}">
        <p14:creationId xmlns:p14="http://schemas.microsoft.com/office/powerpoint/2010/main" xmlns="" val="266287242"/>
      </p:ext>
    </p:extLst>
  </p:cSld>
  <p:clrMapOvr>
    <a:masterClrMapping/>
  </p:clrMapOvr>
  <p:transition spd="med">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contenuto 2"/>
          <p:cNvSpPr>
            <a:spLocks noGrp="1"/>
          </p:cNvSpPr>
          <p:nvPr>
            <p:ph sz="quarter" idx="1"/>
          </p:nvPr>
        </p:nvSpPr>
        <p:spPr>
          <a:xfrm>
            <a:off x="323528" y="1734876"/>
            <a:ext cx="8352928" cy="3494324"/>
          </a:xfrm>
          <a:solidFill>
            <a:srgbClr val="FFFFFF"/>
          </a:solidFill>
          <a:ln w="28575">
            <a:solidFill>
              <a:srgbClr val="000000"/>
            </a:solidFill>
          </a:ln>
          <a:effectLst>
            <a:outerShdw blurRad="50800" dist="38100" dir="8100000" algn="tr" rotWithShape="0">
              <a:prstClr val="black">
                <a:alpha val="40000"/>
              </a:prstClr>
            </a:outerShdw>
          </a:effectLst>
        </p:spPr>
        <p:txBody>
          <a:bodyPr/>
          <a:lstStyle/>
          <a:p>
            <a:pPr marL="0" indent="0" algn="just">
              <a:buFont typeface="Wingdings" pitchFamily="2" charset="2"/>
              <a:buNone/>
            </a:pPr>
            <a:r>
              <a:rPr lang="it-IT" altLang="it-IT" sz="2400" i="1" dirty="0">
                <a:solidFill>
                  <a:srgbClr val="000000"/>
                </a:solidFill>
                <a:latin typeface="Calibri" pitchFamily="34" charset="0"/>
              </a:rPr>
              <a:t>Gli enti del Terzo settore esercitano in via esclusiva o principale una o più attività di interesse generale per il perseguimento, senza scopo di lucro, di finalità civiche, solidaristiche e di utilità sociale. Si considerano di interesse generale, se svolte in conformità alle norme particolari che ne disciplinano l’esercizio, le attività aventi ad oggetto: </a:t>
            </a:r>
          </a:p>
          <a:p>
            <a:pPr marL="0" indent="0" algn="just">
              <a:buFont typeface="Wingdings" pitchFamily="2" charset="2"/>
              <a:buNone/>
            </a:pPr>
            <a:r>
              <a:rPr lang="it-IT" altLang="it-IT" sz="2400" b="1" i="1" dirty="0">
                <a:solidFill>
                  <a:srgbClr val="000000"/>
                </a:solidFill>
                <a:latin typeface="Calibri" pitchFamily="34" charset="0"/>
              </a:rPr>
              <a:t>Elenco di 26 attività tra cui</a:t>
            </a:r>
          </a:p>
          <a:p>
            <a:pPr marL="0" indent="0" algn="just">
              <a:buFont typeface="Wingdings" pitchFamily="2" charset="2"/>
              <a:buNone/>
            </a:pPr>
            <a:r>
              <a:rPr lang="it-IT" altLang="it-IT" sz="2400" b="1" i="1" dirty="0">
                <a:solidFill>
                  <a:srgbClr val="000000"/>
                </a:solidFill>
                <a:latin typeface="Calibri" pitchFamily="34" charset="0"/>
              </a:rPr>
              <a:t>t) organizzazione e gestione di attività sportive dilettantistiche</a:t>
            </a:r>
          </a:p>
        </p:txBody>
      </p:sp>
      <p:sp>
        <p:nvSpPr>
          <p:cNvPr id="5" name="Titolo 1"/>
          <p:cNvSpPr txBox="1">
            <a:spLocks/>
          </p:cNvSpPr>
          <p:nvPr/>
        </p:nvSpPr>
        <p:spPr>
          <a:xfrm>
            <a:off x="827584" y="478453"/>
            <a:ext cx="8244408" cy="430267"/>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117/17 – “Codice del terzo settore” art.5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4"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32</a:t>
            </a:fld>
            <a:endParaRPr lang="it-IT" altLang="it-IT" sz="1000" dirty="0">
              <a:latin typeface="Calibri" pitchFamily="34" charset="0"/>
            </a:endParaRPr>
          </a:p>
        </p:txBody>
      </p:sp>
    </p:spTree>
    <p:extLst>
      <p:ext uri="{BB962C8B-B14F-4D97-AF65-F5344CB8AC3E}">
        <p14:creationId xmlns:p14="http://schemas.microsoft.com/office/powerpoint/2010/main" xmlns="" val="2986959399"/>
      </p:ext>
    </p:extLst>
  </p:cSld>
  <p:clrMapOvr>
    <a:masterClrMapping/>
  </p:clrMapOvr>
  <p:transition spd="med">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2"/>
          <p:cNvSpPr>
            <a:spLocks noGrp="1"/>
          </p:cNvSpPr>
          <p:nvPr>
            <p:ph sz="quarter" idx="1"/>
          </p:nvPr>
        </p:nvSpPr>
        <p:spPr>
          <a:xfrm>
            <a:off x="755576" y="1700808"/>
            <a:ext cx="7557504" cy="3960440"/>
          </a:xfrm>
          <a:solidFill>
            <a:srgbClr val="FFFFFF"/>
          </a:solidFill>
          <a:ln w="28575">
            <a:solidFill>
              <a:srgbClr val="000000"/>
            </a:solidFill>
          </a:ln>
          <a:effectLst>
            <a:outerShdw blurRad="50800" dist="38100" dir="8100000" algn="tr" rotWithShape="0">
              <a:prstClr val="black">
                <a:alpha val="40000"/>
              </a:prstClr>
            </a:outerShdw>
          </a:effectLst>
        </p:spPr>
        <p:txBody>
          <a:bodyPr/>
          <a:lstStyle/>
          <a:p>
            <a:pPr marL="0" indent="0" algn="just">
              <a:buFont typeface="Wingdings" pitchFamily="2" charset="2"/>
              <a:buNone/>
            </a:pPr>
            <a:r>
              <a:rPr lang="it-IT" altLang="it-IT" sz="2200" i="1" dirty="0">
                <a:solidFill>
                  <a:srgbClr val="000000"/>
                </a:solidFill>
                <a:latin typeface="Calibri" pitchFamily="34" charset="0"/>
              </a:rPr>
              <a:t>“L’impresa sociale </a:t>
            </a:r>
            <a:r>
              <a:rPr lang="it-IT" altLang="it-IT" sz="2200" i="1" u="sng" dirty="0">
                <a:solidFill>
                  <a:srgbClr val="000000"/>
                </a:solidFill>
                <a:latin typeface="Calibri" pitchFamily="34" charset="0"/>
              </a:rPr>
              <a:t>esercita</a:t>
            </a:r>
            <a:r>
              <a:rPr lang="it-IT" altLang="it-IT" sz="2200" i="1" dirty="0">
                <a:solidFill>
                  <a:srgbClr val="000000"/>
                </a:solidFill>
                <a:latin typeface="Calibri" pitchFamily="34" charset="0"/>
              </a:rPr>
              <a:t> in via stabile e principale una o più </a:t>
            </a:r>
            <a:r>
              <a:rPr lang="it-IT" altLang="it-IT" sz="2200" i="1" u="sng" dirty="0">
                <a:solidFill>
                  <a:srgbClr val="000000"/>
                </a:solidFill>
                <a:latin typeface="Calibri" pitchFamily="34" charset="0"/>
              </a:rPr>
              <a:t>attività di impresa</a:t>
            </a:r>
            <a:r>
              <a:rPr lang="it-IT" altLang="it-IT" sz="2200" i="1" dirty="0">
                <a:solidFill>
                  <a:srgbClr val="000000"/>
                </a:solidFill>
                <a:latin typeface="Calibri" pitchFamily="34" charset="0"/>
              </a:rPr>
              <a:t> di interesse generale per il perseguimento di finalità civiche, solidaristiche e di utilità sociale. Ai fini del presente decreto </a:t>
            </a:r>
            <a:r>
              <a:rPr lang="it-IT" altLang="it-IT" sz="2200" i="1" u="sng" dirty="0">
                <a:solidFill>
                  <a:srgbClr val="000000"/>
                </a:solidFill>
                <a:latin typeface="Calibri" pitchFamily="34" charset="0"/>
              </a:rPr>
              <a:t>si considerano di interesse generale se svolte in conformità alle norme particolari che ne disciplinano l’esercizio</a:t>
            </a:r>
            <a:r>
              <a:rPr lang="it-IT" altLang="it-IT" sz="2200" i="1" dirty="0">
                <a:solidFill>
                  <a:srgbClr val="000000"/>
                </a:solidFill>
                <a:latin typeface="Calibri" pitchFamily="34" charset="0"/>
              </a:rPr>
              <a:t>, le attività di impresa aventi ad oggetto: </a:t>
            </a:r>
          </a:p>
          <a:p>
            <a:pPr marL="0" indent="0" algn="just">
              <a:buFont typeface="Wingdings" pitchFamily="2" charset="2"/>
              <a:buNone/>
            </a:pPr>
            <a:r>
              <a:rPr lang="it-IT" altLang="it-IT" sz="2200" b="1" i="1" dirty="0" smtClean="0">
                <a:solidFill>
                  <a:srgbClr val="000000"/>
                </a:solidFill>
                <a:latin typeface="Calibri" pitchFamily="34" charset="0"/>
              </a:rPr>
              <a:t>r</a:t>
            </a:r>
            <a:r>
              <a:rPr lang="it-IT" altLang="it-IT" sz="2200" b="1" i="1" dirty="0">
                <a:solidFill>
                  <a:srgbClr val="000000"/>
                </a:solidFill>
                <a:latin typeface="Calibri" pitchFamily="34" charset="0"/>
              </a:rPr>
              <a:t>) Organizzazione e gestione di attività sportive dilettantistiche</a:t>
            </a:r>
            <a:r>
              <a:rPr lang="it-IT" altLang="it-IT" sz="2200" b="1" i="1" dirty="0" smtClean="0">
                <a:solidFill>
                  <a:srgbClr val="000000"/>
                </a:solidFill>
                <a:latin typeface="Calibri" pitchFamily="34" charset="0"/>
              </a:rPr>
              <a:t>»</a:t>
            </a:r>
          </a:p>
          <a:p>
            <a:pPr marL="0" indent="0" algn="just">
              <a:buFont typeface="Wingdings" pitchFamily="2" charset="2"/>
              <a:buNone/>
            </a:pPr>
            <a:r>
              <a:rPr lang="it-IT" altLang="it-IT" sz="2200" dirty="0" smtClean="0">
                <a:solidFill>
                  <a:srgbClr val="000000"/>
                </a:solidFill>
                <a:latin typeface="Calibri" pitchFamily="34" charset="0"/>
              </a:rPr>
              <a:t>ALLE IMPRESE SOCIALI NON SI APPLICA IL TITOLO X DEL CODICE DEL TERZO SETTORE E PERTANTO LE SPORTIVE IMPRESE SOCIALI POSSONO APPLICARE LA LEGGE 398/91</a:t>
            </a:r>
            <a:endParaRPr lang="it-IT" altLang="it-IT" sz="2200" dirty="0">
              <a:solidFill>
                <a:srgbClr val="000000"/>
              </a:solidFill>
              <a:latin typeface="Calibri" pitchFamily="34" charset="0"/>
            </a:endParaRPr>
          </a:p>
          <a:p>
            <a:pPr marL="0" indent="0" algn="just">
              <a:buFont typeface="Wingdings" pitchFamily="2" charset="2"/>
              <a:buNone/>
            </a:pPr>
            <a:endParaRPr lang="it-IT" altLang="it-IT" sz="2200" b="1" i="1" dirty="0">
              <a:solidFill>
                <a:srgbClr val="000000"/>
              </a:solidFill>
              <a:latin typeface="Calibri" pitchFamily="34" charset="0"/>
            </a:endParaRPr>
          </a:p>
        </p:txBody>
      </p:sp>
      <p:sp>
        <p:nvSpPr>
          <p:cNvPr id="5" name="Titolo 1"/>
          <p:cNvSpPr txBox="1">
            <a:spLocks/>
          </p:cNvSpPr>
          <p:nvPr/>
        </p:nvSpPr>
        <p:spPr>
          <a:xfrm>
            <a:off x="827584" y="476672"/>
            <a:ext cx="7418140" cy="439694"/>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03.07.2017 n. 112 “Impresa sociale” art.2</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4"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33</a:t>
            </a:fld>
            <a:endParaRPr lang="it-IT" altLang="it-IT" sz="1000" dirty="0">
              <a:latin typeface="Calibri" pitchFamily="34" charset="0"/>
            </a:endParaRPr>
          </a:p>
        </p:txBody>
      </p:sp>
    </p:spTree>
    <p:extLst>
      <p:ext uri="{BB962C8B-B14F-4D97-AF65-F5344CB8AC3E}">
        <p14:creationId xmlns:p14="http://schemas.microsoft.com/office/powerpoint/2010/main" xmlns="" val="1308282390"/>
      </p:ext>
    </p:extLst>
  </p:cSld>
  <p:clrMapOvr>
    <a:masterClrMapping/>
  </p:clrMapOvr>
  <p:transition spd="med">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2"/>
          <p:cNvSpPr>
            <a:spLocks noGrp="1"/>
          </p:cNvSpPr>
          <p:nvPr>
            <p:ph sz="quarter" idx="1"/>
          </p:nvPr>
        </p:nvSpPr>
        <p:spPr>
          <a:xfrm>
            <a:off x="455781" y="1567693"/>
            <a:ext cx="8232437" cy="3722613"/>
          </a:xfrm>
          <a:solidFill>
            <a:srgbClr val="FFFFFF"/>
          </a:solidFill>
          <a:ln w="28575">
            <a:solidFill>
              <a:srgbClr val="000000"/>
            </a:solidFill>
          </a:ln>
          <a:effectLst>
            <a:outerShdw blurRad="50800" dist="38100" dir="8100000" algn="tr" rotWithShape="0">
              <a:prstClr val="black">
                <a:alpha val="40000"/>
              </a:prstClr>
            </a:outerShdw>
          </a:effectLst>
        </p:spPr>
        <p:txBody>
          <a:bodyPr/>
          <a:lstStyle/>
          <a:p>
            <a:pPr marL="457200" indent="-457200" algn="just">
              <a:buFont typeface="+mj-lt"/>
              <a:buAutoNum type="arabicPeriod"/>
              <a:defRPr/>
            </a:pPr>
            <a:r>
              <a:rPr lang="it-IT" sz="2000" dirty="0">
                <a:solidFill>
                  <a:srgbClr val="000000"/>
                </a:solidFill>
                <a:latin typeface="Calibri" pitchFamily="34" charset="0"/>
              </a:rPr>
              <a:t>una associazione sportiva dilettantistica </a:t>
            </a:r>
            <a:r>
              <a:rPr lang="it-IT" sz="2000" b="1" u="sng" dirty="0">
                <a:solidFill>
                  <a:srgbClr val="000000"/>
                </a:solidFill>
                <a:latin typeface="Calibri" pitchFamily="34" charset="0"/>
              </a:rPr>
              <a:t>può, ma non deve</a:t>
            </a:r>
            <a:r>
              <a:rPr lang="it-IT" sz="2000" b="1" dirty="0">
                <a:solidFill>
                  <a:srgbClr val="000000"/>
                </a:solidFill>
                <a:latin typeface="Calibri" pitchFamily="34" charset="0"/>
              </a:rPr>
              <a:t> </a:t>
            </a:r>
            <a:r>
              <a:rPr lang="it-IT" sz="2000" dirty="0">
                <a:solidFill>
                  <a:srgbClr val="000000"/>
                </a:solidFill>
                <a:latin typeface="Calibri" pitchFamily="34" charset="0"/>
              </a:rPr>
              <a:t>diventare obbligatoriamente un ente del terzo settore</a:t>
            </a:r>
          </a:p>
          <a:p>
            <a:pPr marL="457200" indent="-457200" algn="just">
              <a:buFont typeface="+mj-lt"/>
              <a:buAutoNum type="arabicPeriod"/>
              <a:defRPr/>
            </a:pPr>
            <a:r>
              <a:rPr lang="it-IT" sz="2000" dirty="0">
                <a:solidFill>
                  <a:srgbClr val="000000"/>
                </a:solidFill>
                <a:latin typeface="Calibri" pitchFamily="34" charset="0"/>
              </a:rPr>
              <a:t>una società sportiva dilettantistica </a:t>
            </a:r>
            <a:r>
              <a:rPr lang="it-IT" sz="2000" b="1" u="sng" dirty="0">
                <a:solidFill>
                  <a:srgbClr val="000000"/>
                </a:solidFill>
                <a:latin typeface="Calibri" pitchFamily="34" charset="0"/>
              </a:rPr>
              <a:t>può, ma non deve</a:t>
            </a:r>
            <a:r>
              <a:rPr lang="it-IT" sz="2000" b="1" dirty="0">
                <a:solidFill>
                  <a:srgbClr val="000000"/>
                </a:solidFill>
                <a:latin typeface="Calibri" pitchFamily="34" charset="0"/>
              </a:rPr>
              <a:t> </a:t>
            </a:r>
            <a:r>
              <a:rPr lang="it-IT" sz="2000" dirty="0">
                <a:solidFill>
                  <a:srgbClr val="000000"/>
                </a:solidFill>
                <a:latin typeface="Calibri" pitchFamily="34" charset="0"/>
              </a:rPr>
              <a:t>diventare necessariamente una impresa sociale</a:t>
            </a:r>
          </a:p>
          <a:p>
            <a:pPr marL="457200" indent="-457200" algn="just">
              <a:buFont typeface="+mj-lt"/>
              <a:buAutoNum type="arabicPeriod"/>
              <a:defRPr/>
            </a:pPr>
            <a:r>
              <a:rPr lang="it-IT" sz="2000" dirty="0">
                <a:solidFill>
                  <a:srgbClr val="000000"/>
                </a:solidFill>
                <a:latin typeface="Calibri" pitchFamily="34" charset="0"/>
              </a:rPr>
              <a:t>una </a:t>
            </a:r>
            <a:r>
              <a:rPr lang="it-IT" sz="2000" b="1" u="sng" dirty="0">
                <a:solidFill>
                  <a:srgbClr val="000000"/>
                </a:solidFill>
                <a:latin typeface="Calibri" pitchFamily="34" charset="0"/>
              </a:rPr>
              <a:t>associazione sportiva dilettantistica che sia anche associazione di promozione sociale è di diritto ente del terzo settore</a:t>
            </a:r>
          </a:p>
          <a:p>
            <a:pPr marL="457200" indent="-457200" algn="just">
              <a:buFont typeface="+mj-lt"/>
              <a:buAutoNum type="arabicPeriod"/>
              <a:defRPr/>
            </a:pPr>
            <a:r>
              <a:rPr lang="it-IT" sz="2000" dirty="0">
                <a:solidFill>
                  <a:srgbClr val="000000"/>
                </a:solidFill>
                <a:latin typeface="Calibri" pitchFamily="34" charset="0"/>
              </a:rPr>
              <a:t>essendo le attività sportive una delle 26 attività riconosciute praticabili dagli enti del terzo settore o dalle imprese sociali </a:t>
            </a:r>
            <a:r>
              <a:rPr lang="it-IT" sz="2000" b="1" u="sng" dirty="0">
                <a:solidFill>
                  <a:srgbClr val="000000"/>
                </a:solidFill>
                <a:latin typeface="Calibri" pitchFamily="34" charset="0"/>
              </a:rPr>
              <a:t>le </a:t>
            </a:r>
            <a:r>
              <a:rPr lang="it-IT" sz="2000" b="1" i="1" u="sng" dirty="0" err="1">
                <a:solidFill>
                  <a:srgbClr val="000000"/>
                </a:solidFill>
                <a:latin typeface="Calibri" pitchFamily="34" charset="0"/>
              </a:rPr>
              <a:t>asd</a:t>
            </a:r>
            <a:r>
              <a:rPr lang="it-IT" sz="2000" b="1" u="sng" dirty="0">
                <a:solidFill>
                  <a:srgbClr val="000000"/>
                </a:solidFill>
                <a:latin typeface="Calibri" pitchFamily="34" charset="0"/>
              </a:rPr>
              <a:t> che siano anche </a:t>
            </a:r>
            <a:r>
              <a:rPr lang="it-IT" sz="2000" b="1" u="sng" dirty="0" err="1">
                <a:solidFill>
                  <a:srgbClr val="000000"/>
                </a:solidFill>
                <a:latin typeface="Calibri" pitchFamily="34" charset="0"/>
              </a:rPr>
              <a:t>aps</a:t>
            </a:r>
            <a:r>
              <a:rPr lang="it-IT" sz="2000" b="1" u="sng" dirty="0">
                <a:solidFill>
                  <a:srgbClr val="000000"/>
                </a:solidFill>
                <a:latin typeface="Calibri" pitchFamily="34" charset="0"/>
              </a:rPr>
              <a:t> dovranno applicare la disciplina del terzo settore e non quella prevista per le attività sportive </a:t>
            </a:r>
            <a:r>
              <a:rPr lang="it-IT" sz="2000" b="1" u="sng" dirty="0" smtClean="0">
                <a:solidFill>
                  <a:srgbClr val="000000"/>
                </a:solidFill>
                <a:latin typeface="Calibri" pitchFamily="34" charset="0"/>
              </a:rPr>
              <a:t>dilettantistiche</a:t>
            </a:r>
            <a:endParaRPr lang="it-IT" altLang="it-IT" sz="2000" b="1" i="1" dirty="0">
              <a:solidFill>
                <a:srgbClr val="000000"/>
              </a:solidFill>
              <a:latin typeface="Calibri" pitchFamily="34" charset="0"/>
            </a:endParaRPr>
          </a:p>
        </p:txBody>
      </p:sp>
      <p:sp>
        <p:nvSpPr>
          <p:cNvPr id="5" name="Titolo 1"/>
          <p:cNvSpPr txBox="1">
            <a:spLocks/>
          </p:cNvSpPr>
          <p:nvPr/>
        </p:nvSpPr>
        <p:spPr>
          <a:xfrm>
            <a:off x="827584" y="550461"/>
            <a:ext cx="8136904" cy="430267"/>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Attività </a:t>
            </a:r>
            <a:r>
              <a:rPr lang="it-IT" sz="2400" b="1" noProof="0" dirty="0">
                <a:solidFill>
                  <a:srgbClr val="376089"/>
                </a:solidFill>
                <a:latin typeface="Calibri" pitchFamily="34" charset="0"/>
                <a:ea typeface="Gotham Book" charset="0"/>
                <a:cs typeface="Gotham Book" charset="0"/>
              </a:rPr>
              <a:t>sportive </a:t>
            </a:r>
            <a:r>
              <a:rPr lang="it-IT" sz="2400" b="1" noProof="0" dirty="0" smtClean="0">
                <a:solidFill>
                  <a:srgbClr val="376089"/>
                </a:solidFill>
                <a:latin typeface="Calibri" pitchFamily="34" charset="0"/>
                <a:ea typeface="Gotham Book" charset="0"/>
                <a:cs typeface="Gotham Book" charset="0"/>
              </a:rPr>
              <a:t>dilettantistiche e terzo settore</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4"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34</a:t>
            </a:fld>
            <a:endParaRPr lang="it-IT" altLang="it-IT" sz="1000" dirty="0">
              <a:latin typeface="Calibri" pitchFamily="34" charset="0"/>
            </a:endParaRPr>
          </a:p>
        </p:txBody>
      </p:sp>
    </p:spTree>
    <p:extLst>
      <p:ext uri="{BB962C8B-B14F-4D97-AF65-F5344CB8AC3E}">
        <p14:creationId xmlns:p14="http://schemas.microsoft.com/office/powerpoint/2010/main" xmlns="" val="1708095507"/>
      </p:ext>
    </p:extLst>
  </p:cSld>
  <p:clrMapOvr>
    <a:masterClrMapping/>
  </p:clrMapOvr>
  <p:transition spd="med">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005711" y="1916833"/>
            <a:ext cx="7132578" cy="3096343"/>
          </a:xfrm>
          <a:prstGeom prst="rect">
            <a:avLst/>
          </a:prstGeom>
          <a:noFill/>
          <a:ln/>
          <a:effectLst/>
        </p:spPr>
        <p:style>
          <a:lnRef idx="2">
            <a:schemeClr val="dk1"/>
          </a:lnRef>
          <a:fillRef idx="1">
            <a:schemeClr val="lt1"/>
          </a:fillRef>
          <a:effectRef idx="0">
            <a:schemeClr val="dk1"/>
          </a:effectRef>
          <a:fontRef idx="minor">
            <a:schemeClr val="dk1"/>
          </a:fontRef>
        </p:style>
        <p:txBody>
          <a:bodyPr anchor="ctr"/>
          <a:lstStyle/>
          <a:p>
            <a:pPr algn="ctr">
              <a:defRPr/>
            </a:pPr>
            <a:r>
              <a:rPr lang="it-IT" sz="2400" b="1" dirty="0">
                <a:solidFill>
                  <a:srgbClr val="000000"/>
                </a:solidFill>
                <a:latin typeface="Calibri" pitchFamily="34" charset="0"/>
              </a:rPr>
              <a:t>SARÀ QUINDI POSSIBILE AVERE TRE ASSOCIAZIONI SPORTIVE DILETTANTISTICHE CHE FACCIANO LA MEDESIMA ATTIVITÀ E CHE ABBIANO DISCIPLINE GIURIDICHE E FISCALI DIVERSE SUL PRESUPPOSTO CHE L’UNA SIA ISCRITTA ANCHE NEI REGISTRI DEL TERZO SETTORE, ALTRA CHE SIA DI PROMOZIONE SOCIALE E LA RIMANENTE ISCRITTA SOLO AL REGISTRO CONI</a:t>
            </a:r>
          </a:p>
        </p:txBody>
      </p:sp>
      <p:sp>
        <p:nvSpPr>
          <p:cNvPr id="5" name="Titolo 1"/>
          <p:cNvSpPr txBox="1">
            <a:spLocks/>
          </p:cNvSpPr>
          <p:nvPr/>
        </p:nvSpPr>
        <p:spPr>
          <a:xfrm>
            <a:off x="827584" y="550461"/>
            <a:ext cx="8136904" cy="430267"/>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Attività </a:t>
            </a:r>
            <a:r>
              <a:rPr lang="it-IT" sz="2400" b="1" noProof="0" dirty="0">
                <a:solidFill>
                  <a:srgbClr val="376089"/>
                </a:solidFill>
                <a:latin typeface="Calibri" pitchFamily="34" charset="0"/>
                <a:ea typeface="Gotham Book" charset="0"/>
                <a:cs typeface="Gotham Book" charset="0"/>
              </a:rPr>
              <a:t>sportive </a:t>
            </a:r>
            <a:r>
              <a:rPr lang="it-IT" sz="2400" b="1" noProof="0" dirty="0" smtClean="0">
                <a:solidFill>
                  <a:srgbClr val="376089"/>
                </a:solidFill>
                <a:latin typeface="Calibri" pitchFamily="34" charset="0"/>
                <a:ea typeface="Gotham Book" charset="0"/>
                <a:cs typeface="Gotham Book" charset="0"/>
              </a:rPr>
              <a:t>dilettantistiche e terzo settore</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35</a:t>
            </a:fld>
            <a:endParaRPr lang="it-IT" altLang="it-IT" sz="1000" dirty="0">
              <a:latin typeface="Calibri" pitchFamily="34" charset="0"/>
            </a:endParaRPr>
          </a:p>
        </p:txBody>
      </p:sp>
    </p:spTree>
    <p:extLst>
      <p:ext uri="{BB962C8B-B14F-4D97-AF65-F5344CB8AC3E}">
        <p14:creationId xmlns:p14="http://schemas.microsoft.com/office/powerpoint/2010/main" xmlns="" val="1498549766"/>
      </p:ext>
    </p:extLst>
  </p:cSld>
  <p:clrMapOvr>
    <a:masterClrMapping/>
  </p:clrMapOvr>
  <p:transition spd="med">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0" y="960438"/>
            <a:ext cx="9024938" cy="574773"/>
          </a:xfrm>
          <a:prstGeom prst="rect">
            <a:avLst/>
          </a:prstGeom>
          <a:noFill/>
          <a:ln w="9525">
            <a:noFill/>
            <a:miter lim="800000"/>
            <a:headEnd/>
            <a:tailEnd/>
          </a:ln>
        </p:spPr>
        <p:txBody>
          <a:bodyPr>
            <a:spAutoFit/>
          </a:bodyPr>
          <a:lstStyle/>
          <a:p>
            <a:pPr algn="ctr" eaLnBrk="1" hangingPunct="1">
              <a:lnSpc>
                <a:spcPct val="110000"/>
              </a:lnSpc>
              <a:spcBef>
                <a:spcPct val="50000"/>
              </a:spcBef>
            </a:pPr>
            <a:r>
              <a:rPr lang="it-IT" altLang="it-IT" sz="3000" b="1" dirty="0">
                <a:solidFill>
                  <a:srgbClr val="000000"/>
                </a:solidFill>
                <a:latin typeface="Calibri" pitchFamily="34" charset="0"/>
                <a:ea typeface="MS PGothic" pitchFamily="34" charset="-128"/>
                <a:cs typeface="Tahoma" pitchFamily="34" charset="0"/>
              </a:rPr>
              <a:t>ASSOCIAZIONI SPORTIVE DILETTANTISTICHE</a:t>
            </a:r>
          </a:p>
        </p:txBody>
      </p:sp>
      <p:sp>
        <p:nvSpPr>
          <p:cNvPr id="48131" name="Text Box 7"/>
          <p:cNvSpPr txBox="1">
            <a:spLocks noChangeArrowheads="1"/>
          </p:cNvSpPr>
          <p:nvPr/>
        </p:nvSpPr>
        <p:spPr bwMode="auto">
          <a:xfrm>
            <a:off x="827088" y="446088"/>
            <a:ext cx="6409208" cy="461665"/>
          </a:xfrm>
          <a:prstGeom prst="rect">
            <a:avLst/>
          </a:prstGeom>
          <a:noFill/>
          <a:ln w="9525">
            <a:noFill/>
            <a:miter lim="800000"/>
            <a:headEnd/>
            <a:tailEnd/>
          </a:ln>
        </p:spPr>
        <p:txBody>
          <a:bodyPr wrap="square">
            <a:spAutoFit/>
          </a:bodyPr>
          <a:lstStyle/>
          <a:p>
            <a:pPr>
              <a:spcBef>
                <a:spcPct val="50000"/>
              </a:spcBef>
            </a:pPr>
            <a:r>
              <a:rPr lang="it-IT" altLang="it-IT" sz="2400" b="1" dirty="0" smtClean="0">
                <a:solidFill>
                  <a:srgbClr val="376089"/>
                </a:solidFill>
                <a:latin typeface="Calibri" pitchFamily="34" charset="0"/>
                <a:ea typeface="Calibri" pitchFamily="34" charset="0"/>
                <a:cs typeface="Calibri" pitchFamily="34" charset="0"/>
              </a:rPr>
              <a:t>Attività sportive dilettantistiche e terzo settore</a:t>
            </a:r>
            <a:endParaRPr lang="it-IT" altLang="it-IT" sz="2400" b="1" dirty="0">
              <a:solidFill>
                <a:srgbClr val="376089"/>
              </a:solidFill>
              <a:latin typeface="Calibri" pitchFamily="34" charset="0"/>
              <a:ea typeface="Calibri" pitchFamily="34" charset="0"/>
              <a:cs typeface="Calibri" pitchFamily="34" charset="0"/>
            </a:endParaRPr>
          </a:p>
        </p:txBody>
      </p:sp>
      <p:sp>
        <p:nvSpPr>
          <p:cNvPr id="13" name="Rettangolo 12">
            <a:extLst>
              <a:ext uri="{FF2B5EF4-FFF2-40B4-BE49-F238E27FC236}"/>
            </a:extLst>
          </p:cNvPr>
          <p:cNvSpPr/>
          <p:nvPr/>
        </p:nvSpPr>
        <p:spPr>
          <a:xfrm>
            <a:off x="425105" y="2898567"/>
            <a:ext cx="4310797" cy="2932890"/>
          </a:xfrm>
          <a:prstGeom prst="rect">
            <a:avLst/>
          </a:prstGeom>
          <a:noFill/>
          <a:ln>
            <a:solidFill>
              <a:srgbClr val="000000"/>
            </a:solidFill>
          </a:ln>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Non possono applicare il regime forfettario ex legge 398/91</a:t>
            </a:r>
          </a:p>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Non possono applicare agevolazione art.148 c.3 TUIR</a:t>
            </a:r>
          </a:p>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Sono esonerate da </a:t>
            </a:r>
            <a:r>
              <a:rPr lang="it-IT" sz="2000" dirty="0" smtClean="0">
                <a:solidFill>
                  <a:srgbClr val="000000"/>
                </a:solidFill>
                <a:latin typeface="Calibri" panose="020F0502020204030204" pitchFamily="34" charset="0"/>
              </a:rPr>
              <a:t>obbligo </a:t>
            </a:r>
            <a:r>
              <a:rPr lang="it-IT" sz="2000" dirty="0">
                <a:solidFill>
                  <a:srgbClr val="000000"/>
                </a:solidFill>
                <a:latin typeface="Calibri" panose="020F0502020204030204" pitchFamily="34" charset="0"/>
              </a:rPr>
              <a:t>presentazione modello EAS</a:t>
            </a:r>
          </a:p>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Non possono applicare disciplina art.67 c.1 </a:t>
            </a:r>
            <a:r>
              <a:rPr lang="it-IT" sz="2000" dirty="0" err="1">
                <a:solidFill>
                  <a:srgbClr val="000000"/>
                </a:solidFill>
                <a:latin typeface="Calibri" panose="020F0502020204030204" pitchFamily="34" charset="0"/>
              </a:rPr>
              <a:t>lett.m</a:t>
            </a:r>
            <a:r>
              <a:rPr lang="it-IT" sz="2000" dirty="0">
                <a:solidFill>
                  <a:srgbClr val="000000"/>
                </a:solidFill>
                <a:latin typeface="Calibri" panose="020F0502020204030204" pitchFamily="34" charset="0"/>
              </a:rPr>
              <a:t> TUIR</a:t>
            </a:r>
          </a:p>
        </p:txBody>
      </p:sp>
      <p:sp>
        <p:nvSpPr>
          <p:cNvPr id="14" name="Callout con freccia in giù 8">
            <a:extLst>
              <a:ext uri="{FF2B5EF4-FFF2-40B4-BE49-F238E27FC236}"/>
            </a:extLst>
          </p:cNvPr>
          <p:cNvSpPr/>
          <p:nvPr/>
        </p:nvSpPr>
        <p:spPr>
          <a:xfrm>
            <a:off x="425450" y="1814513"/>
            <a:ext cx="4310063" cy="903287"/>
          </a:xfrm>
          <a:prstGeom prst="downArrowCallout">
            <a:avLst/>
          </a:prstGeom>
          <a:no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600" b="1" dirty="0">
                <a:solidFill>
                  <a:prstClr val="black"/>
                </a:solidFill>
                <a:latin typeface="Calibri" panose="020F0502020204030204" pitchFamily="34" charset="0"/>
              </a:rPr>
              <a:t>ETS SPORTIVE (RUNTS)</a:t>
            </a:r>
          </a:p>
        </p:txBody>
      </p:sp>
      <p:sp>
        <p:nvSpPr>
          <p:cNvPr id="15" name="Callout con freccia in giù 9">
            <a:extLst>
              <a:ext uri="{FF2B5EF4-FFF2-40B4-BE49-F238E27FC236}"/>
            </a:extLst>
          </p:cNvPr>
          <p:cNvSpPr/>
          <p:nvPr/>
        </p:nvSpPr>
        <p:spPr>
          <a:xfrm>
            <a:off x="5072063" y="1816100"/>
            <a:ext cx="3717925" cy="901700"/>
          </a:xfrm>
          <a:prstGeom prst="downArrowCallout">
            <a:avLst/>
          </a:prstGeom>
          <a:no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600" b="1" dirty="0">
                <a:solidFill>
                  <a:prstClr val="black"/>
                </a:solidFill>
                <a:latin typeface="Calibri" panose="020F0502020204030204" pitchFamily="34" charset="0"/>
              </a:rPr>
              <a:t>ASD NON ETS (CONI)</a:t>
            </a:r>
          </a:p>
        </p:txBody>
      </p:sp>
      <p:sp>
        <p:nvSpPr>
          <p:cNvPr id="8" name="Rettangolo 7">
            <a:extLst>
              <a:ext uri="{FF2B5EF4-FFF2-40B4-BE49-F238E27FC236}"/>
            </a:extLst>
          </p:cNvPr>
          <p:cNvSpPr/>
          <p:nvPr/>
        </p:nvSpPr>
        <p:spPr>
          <a:xfrm>
            <a:off x="5072332" y="2898567"/>
            <a:ext cx="3717984" cy="2932890"/>
          </a:xfrm>
          <a:prstGeom prst="rect">
            <a:avLst/>
          </a:prstGeom>
          <a:noFill/>
          <a:ln>
            <a:solidFill>
              <a:srgbClr val="000000"/>
            </a:solidFill>
          </a:ln>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Possono applicare regime forfettario ex legge 398/91</a:t>
            </a:r>
          </a:p>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Possono applicare agevolazione art.148 c.3 TUIR</a:t>
            </a:r>
          </a:p>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Devo presentare modello EAS semplificato</a:t>
            </a:r>
          </a:p>
          <a:p>
            <a:pPr marL="342900" indent="-342900">
              <a:buFont typeface="Wingdings" panose="05000000000000000000" pitchFamily="2" charset="2"/>
              <a:buChar char="q"/>
              <a:defRPr/>
            </a:pPr>
            <a:r>
              <a:rPr lang="it-IT" sz="2000" dirty="0">
                <a:solidFill>
                  <a:srgbClr val="000000"/>
                </a:solidFill>
                <a:latin typeface="Calibri" panose="020F0502020204030204" pitchFamily="34" charset="0"/>
              </a:rPr>
              <a:t>Possono applicare disciplina art.67 c.1 </a:t>
            </a:r>
            <a:r>
              <a:rPr lang="it-IT" sz="2000" dirty="0" err="1">
                <a:solidFill>
                  <a:srgbClr val="000000"/>
                </a:solidFill>
                <a:latin typeface="Calibri" panose="020F0502020204030204" pitchFamily="34" charset="0"/>
              </a:rPr>
              <a:t>lett.m</a:t>
            </a:r>
            <a:r>
              <a:rPr lang="it-IT" sz="2000" dirty="0">
                <a:solidFill>
                  <a:srgbClr val="000000"/>
                </a:solidFill>
                <a:latin typeface="Calibri" panose="020F0502020204030204" pitchFamily="34" charset="0"/>
              </a:rPr>
              <a:t> TUIR</a:t>
            </a:r>
          </a:p>
        </p:txBody>
      </p:sp>
      <p:sp>
        <p:nvSpPr>
          <p:cNvPr id="48140"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080A9680-E3F8-4C93-9256-3B0AD40173C9}" type="slidenum">
              <a:rPr lang="it-IT" altLang="it-IT" sz="1000">
                <a:latin typeface="Calibri" pitchFamily="34" charset="0"/>
              </a:rPr>
              <a:pPr algn="ctr" eaLnBrk="1" hangingPunct="1"/>
              <a:t>36</a:t>
            </a:fld>
            <a:endParaRPr lang="it-IT" altLang="it-IT" sz="1000">
              <a:latin typeface="Calibri" pitchFamily="34" charset="0"/>
            </a:endParaRPr>
          </a:p>
        </p:txBody>
      </p:sp>
    </p:spTree>
  </p:cSld>
  <p:clrMapOvr>
    <a:masterClrMapping/>
  </p:clrMapOvr>
  <p:transition spd="med">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ttangolo 5"/>
          <p:cNvSpPr>
            <a:spLocks noChangeArrowheads="1"/>
          </p:cNvSpPr>
          <p:nvPr/>
        </p:nvSpPr>
        <p:spPr bwMode="auto">
          <a:xfrm>
            <a:off x="250826" y="1583209"/>
            <a:ext cx="8591516" cy="4078039"/>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altLang="it-IT" sz="1850" dirty="0">
                <a:solidFill>
                  <a:srgbClr val="080808"/>
                </a:solidFill>
                <a:latin typeface="Calibri" pitchFamily="34" charset="0"/>
              </a:rPr>
              <a:t>Si definisce “</a:t>
            </a:r>
            <a:r>
              <a:rPr lang="it-IT" altLang="it-IT" sz="1850" b="1" dirty="0">
                <a:solidFill>
                  <a:srgbClr val="080808"/>
                </a:solidFill>
                <a:latin typeface="Calibri" pitchFamily="34" charset="0"/>
              </a:rPr>
              <a:t>volontario” colui che, per sua libera scelta, svolge attività in favore della comunità e del bene comune, per il tramite di un ente del terzo settore</a:t>
            </a:r>
            <a:r>
              <a:rPr lang="it-IT" altLang="it-IT" sz="1850" dirty="0">
                <a:solidFill>
                  <a:srgbClr val="080808"/>
                </a:solidFill>
                <a:latin typeface="Calibri" pitchFamily="34" charset="0"/>
              </a:rPr>
              <a:t>.</a:t>
            </a:r>
          </a:p>
          <a:p>
            <a:pPr algn="just"/>
            <a:r>
              <a:rPr lang="it-IT" altLang="it-IT" sz="1850" dirty="0">
                <a:solidFill>
                  <a:srgbClr val="080808"/>
                </a:solidFill>
                <a:latin typeface="Calibri" pitchFamily="34" charset="0"/>
              </a:rPr>
              <a:t>Il volontario, personalmente, </a:t>
            </a:r>
            <a:r>
              <a:rPr lang="it-IT" altLang="it-IT" sz="1850" b="1" dirty="0">
                <a:solidFill>
                  <a:srgbClr val="080808"/>
                </a:solidFill>
                <a:latin typeface="Calibri" pitchFamily="34" charset="0"/>
              </a:rPr>
              <a:t>spontaneamente e gratuitamente, e per soli fini di solidarietà,</a:t>
            </a:r>
            <a:r>
              <a:rPr lang="it-IT" altLang="it-IT" sz="1850" dirty="0">
                <a:solidFill>
                  <a:srgbClr val="080808"/>
                </a:solidFill>
                <a:latin typeface="Calibri" pitchFamily="34" charset="0"/>
              </a:rPr>
              <a:t> mette a disposizione il proprio tempo e le proprie capacità per promuovere risposte ai bisogni delle persone e delle comunità beneficiarie della sua azione.</a:t>
            </a:r>
          </a:p>
          <a:p>
            <a:pPr algn="just"/>
            <a:r>
              <a:rPr lang="it-IT" altLang="it-IT" sz="1850" dirty="0">
                <a:solidFill>
                  <a:srgbClr val="080808"/>
                </a:solidFill>
                <a:latin typeface="Calibri" pitchFamily="34" charset="0"/>
              </a:rPr>
              <a:t>L’organo sociale competente può deliberare dei rimborsi spese ai volontari, regolarmente iscritti in un apposito registro tenuto dall’ente, a condizione che non superino l’importo di 10 euro giornalieri e 150 euro mensili, e che si riferiscano a spese effettivamente sostenute e documentate. </a:t>
            </a:r>
            <a:r>
              <a:rPr lang="it-IT" altLang="it-IT" sz="1850" b="1" dirty="0">
                <a:solidFill>
                  <a:srgbClr val="080808"/>
                </a:solidFill>
                <a:latin typeface="Calibri" pitchFamily="34" charset="0"/>
              </a:rPr>
              <a:t>Sono vietati i rimborsi spese forfetari.</a:t>
            </a:r>
          </a:p>
          <a:p>
            <a:pPr algn="just"/>
            <a:r>
              <a:rPr lang="it-IT" altLang="it-IT" sz="1850" b="1" dirty="0">
                <a:solidFill>
                  <a:srgbClr val="080808"/>
                </a:solidFill>
                <a:latin typeface="Calibri" pitchFamily="34" charset="0"/>
              </a:rPr>
              <a:t>Non può essere volontario colui che ha instaurato qualsiasi forma di lavoro retribuito con l’ente stesso.</a:t>
            </a:r>
          </a:p>
          <a:p>
            <a:pPr algn="just"/>
            <a:r>
              <a:rPr lang="it-IT" altLang="it-IT" sz="1850" b="1" dirty="0">
                <a:solidFill>
                  <a:srgbClr val="080808"/>
                </a:solidFill>
                <a:latin typeface="Calibri" pitchFamily="34" charset="0"/>
              </a:rPr>
              <a:t>E’ prevista la copertura assicurativa contro gli infortuni e le malattie connessi allo svolgimento dell'attività di volontariato nonché per la responsabilità civile verso i terzi.</a:t>
            </a:r>
            <a:endParaRPr lang="it-IT" altLang="it-IT" sz="1850" b="1" dirty="0">
              <a:solidFill>
                <a:srgbClr val="080808"/>
              </a:solidFill>
              <a:latin typeface="Calibri" pitchFamily="34" charset="0"/>
              <a:cs typeface="Aharoni" pitchFamily="2" charset="-79"/>
            </a:endParaRPr>
          </a:p>
        </p:txBody>
      </p:sp>
      <p:sp>
        <p:nvSpPr>
          <p:cNvPr id="4" name="Titolo 1"/>
          <p:cNvSpPr txBox="1">
            <a:spLocks/>
          </p:cNvSpPr>
          <p:nvPr/>
        </p:nvSpPr>
        <p:spPr>
          <a:xfrm>
            <a:off x="827584" y="188640"/>
            <a:ext cx="7200800" cy="720080"/>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117/17 – Articoli </a:t>
            </a:r>
            <a:r>
              <a:rPr lang="it-IT" sz="2400" b="1" noProof="0" dirty="0" smtClean="0">
                <a:solidFill>
                  <a:srgbClr val="376089"/>
                </a:solidFill>
                <a:latin typeface="Calibri" pitchFamily="34" charset="0"/>
                <a:ea typeface="Gotham Book" charset="0"/>
                <a:cs typeface="Gotham Book" charset="0"/>
              </a:rPr>
              <a:t> da 17 a 19</a:t>
            </a:r>
          </a:p>
          <a:p>
            <a:pPr marL="0" marR="0" lvl="0" indent="0" defTabSz="914400" rtl="0" eaLnBrk="1" fontAlgn="auto" latinLnBrk="0" hangingPunct="1">
              <a:lnSpc>
                <a:spcPct val="90000"/>
              </a:lnSpc>
              <a:spcBef>
                <a:spcPct val="0"/>
              </a:spcBef>
              <a:spcAft>
                <a:spcPts val="0"/>
              </a:spcAft>
              <a:buClrTx/>
              <a:buSzTx/>
              <a:buFontTx/>
              <a:buNone/>
              <a:tabLst/>
              <a:defRPr/>
            </a:pPr>
            <a:r>
              <a:rPr kumimoji="0" lang="it-IT" sz="2400" b="1" i="0" u="none" strike="noStrike" kern="1200" cap="none" spc="0" normalizeH="0" baseline="0" dirty="0" smtClean="0">
                <a:ln>
                  <a:noFill/>
                </a:ln>
                <a:solidFill>
                  <a:srgbClr val="376089"/>
                </a:solidFill>
                <a:effectLst/>
                <a:uLnTx/>
                <a:uFillTx/>
                <a:latin typeface="Calibri" pitchFamily="34" charset="0"/>
                <a:ea typeface="Gotham Book" charset="0"/>
                <a:cs typeface="Gotham Book" charset="0"/>
              </a:rPr>
              <a:t>Il volontariato</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37</a:t>
            </a:fld>
            <a:endParaRPr lang="it-IT" altLang="it-IT" sz="1000" dirty="0">
              <a:latin typeface="Calibri" pitchFamily="34" charset="0"/>
            </a:endParaRPr>
          </a:p>
        </p:txBody>
      </p:sp>
    </p:spTree>
    <p:extLst>
      <p:ext uri="{BB962C8B-B14F-4D97-AF65-F5344CB8AC3E}">
        <p14:creationId xmlns:p14="http://schemas.microsoft.com/office/powerpoint/2010/main" xmlns="" val="558179994"/>
      </p:ext>
    </p:extLst>
  </p:cSld>
  <p:clrMapOvr>
    <a:masterClrMapping/>
  </p:clrMapOvr>
  <p:transition spd="med">
    <p:strips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ttangolo 5"/>
          <p:cNvSpPr>
            <a:spLocks noChangeArrowheads="1"/>
          </p:cNvSpPr>
          <p:nvPr/>
        </p:nvSpPr>
        <p:spPr bwMode="auto">
          <a:xfrm>
            <a:off x="323528" y="1735356"/>
            <a:ext cx="8540683" cy="3416320"/>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altLang="it-IT" sz="2400" i="1" dirty="0">
                <a:solidFill>
                  <a:srgbClr val="000000"/>
                </a:solidFill>
                <a:latin typeface="Calibri" pitchFamily="34" charset="0"/>
              </a:rPr>
              <a:t>“. I lavoratori degli enti del terzo settore hanno diritto ad un trattamento economico </a:t>
            </a:r>
            <a:r>
              <a:rPr lang="it-IT" altLang="it-IT" sz="2400" b="1" i="1" u="sng" dirty="0">
                <a:solidFill>
                  <a:srgbClr val="000000"/>
                </a:solidFill>
                <a:latin typeface="Calibri" pitchFamily="34" charset="0"/>
              </a:rPr>
              <a:t>e normativo </a:t>
            </a:r>
            <a:r>
              <a:rPr lang="it-IT" altLang="it-IT" sz="2400" i="1" dirty="0">
                <a:solidFill>
                  <a:srgbClr val="000000"/>
                </a:solidFill>
                <a:latin typeface="Calibri" pitchFamily="34" charset="0"/>
              </a:rPr>
              <a:t>non inferiore a quello previsto dai contratti collettivi …»</a:t>
            </a:r>
          </a:p>
          <a:p>
            <a:pPr algn="just"/>
            <a:r>
              <a:rPr lang="it-IT" altLang="it-IT" sz="2400" dirty="0">
                <a:solidFill>
                  <a:srgbClr val="080808"/>
                </a:solidFill>
                <a:latin typeface="Calibri" pitchFamily="34" charset="0"/>
              </a:rPr>
              <a:t>E’ previsto che il lavoratore dell’ente abbia diritto ad un </a:t>
            </a:r>
            <a:r>
              <a:rPr lang="it-IT" altLang="it-IT" sz="2400" b="1" dirty="0">
                <a:solidFill>
                  <a:srgbClr val="080808"/>
                </a:solidFill>
                <a:latin typeface="Calibri" pitchFamily="34" charset="0"/>
              </a:rPr>
              <a:t>trattamento economico non </a:t>
            </a:r>
            <a:r>
              <a:rPr lang="it-IT" altLang="it-IT" sz="2400" b="1" dirty="0" smtClean="0">
                <a:solidFill>
                  <a:srgbClr val="080808"/>
                </a:solidFill>
                <a:latin typeface="Calibri" pitchFamily="34" charset="0"/>
              </a:rPr>
              <a:t>inferiore </a:t>
            </a:r>
            <a:r>
              <a:rPr lang="it-IT" altLang="it-IT" sz="2400" b="1" dirty="0">
                <a:solidFill>
                  <a:srgbClr val="080808"/>
                </a:solidFill>
                <a:latin typeface="Calibri" pitchFamily="34" charset="0"/>
              </a:rPr>
              <a:t>a quello previsto dai contratti collettivi</a:t>
            </a:r>
            <a:r>
              <a:rPr lang="it-IT" altLang="it-IT" sz="2400" dirty="0">
                <a:solidFill>
                  <a:srgbClr val="080808"/>
                </a:solidFill>
                <a:latin typeface="Calibri" pitchFamily="34" charset="0"/>
              </a:rPr>
              <a:t>; in ciascun ente, la differenza retributiva tra lavoratori non può essere superiore al rapporto di uno a sei, da calcolarsi sulla base della retribuzione annua lorda. </a:t>
            </a:r>
          </a:p>
          <a:p>
            <a:pPr algn="ctr"/>
            <a:r>
              <a:rPr lang="it-IT" altLang="it-IT" sz="2400" b="1" dirty="0">
                <a:solidFill>
                  <a:srgbClr val="080808"/>
                </a:solidFill>
                <a:latin typeface="Calibri" pitchFamily="34" charset="0"/>
                <a:cs typeface="Aharoni" pitchFamily="2" charset="-79"/>
              </a:rPr>
              <a:t>Compatibilità con i compensi sportivi ??</a:t>
            </a:r>
          </a:p>
        </p:txBody>
      </p:sp>
      <p:sp>
        <p:nvSpPr>
          <p:cNvPr id="4" name="Titolo 1"/>
          <p:cNvSpPr txBox="1">
            <a:spLocks/>
          </p:cNvSpPr>
          <p:nvPr/>
        </p:nvSpPr>
        <p:spPr>
          <a:xfrm>
            <a:off x="827584" y="188640"/>
            <a:ext cx="7200800" cy="720080"/>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117/17 – </a:t>
            </a:r>
            <a:r>
              <a:rPr lang="it-IT" sz="2400" b="1" noProof="0" dirty="0" smtClean="0">
                <a:solidFill>
                  <a:srgbClr val="376089"/>
                </a:solidFill>
                <a:latin typeface="Calibri" pitchFamily="34" charset="0"/>
                <a:ea typeface="Gotham Book" charset="0"/>
                <a:cs typeface="Gotham Book" charset="0"/>
              </a:rPr>
              <a:t>Articolo 16</a:t>
            </a:r>
          </a:p>
          <a:p>
            <a:pPr marL="0" marR="0" lvl="0" indent="0" defTabSz="914400" rtl="0" eaLnBrk="1" fontAlgn="auto" latinLnBrk="0" hangingPunct="1">
              <a:lnSpc>
                <a:spcPct val="90000"/>
              </a:lnSpc>
              <a:spcBef>
                <a:spcPct val="0"/>
              </a:spcBef>
              <a:spcAft>
                <a:spcPts val="0"/>
              </a:spcAft>
              <a:buClrTx/>
              <a:buSzTx/>
              <a:buFontTx/>
              <a:buNone/>
              <a:tabLst/>
              <a:defRPr/>
            </a:pPr>
            <a:r>
              <a:rPr kumimoji="0" lang="it-IT" sz="2400" b="1" i="0" u="none" strike="noStrike" kern="1200" cap="none" spc="0" normalizeH="0" baseline="0" dirty="0" smtClean="0">
                <a:ln>
                  <a:noFill/>
                </a:ln>
                <a:solidFill>
                  <a:srgbClr val="376089"/>
                </a:solidFill>
                <a:effectLst/>
                <a:uLnTx/>
                <a:uFillTx/>
                <a:latin typeface="Calibri" pitchFamily="34" charset="0"/>
                <a:ea typeface="Gotham Book" charset="0"/>
                <a:cs typeface="Gotham Book" charset="0"/>
              </a:rPr>
              <a:t>Il</a:t>
            </a:r>
            <a:r>
              <a:rPr kumimoji="0" lang="it-IT" sz="2400" b="1" i="0" u="none" strike="noStrike" kern="1200" cap="none" spc="0" normalizeH="0" dirty="0" smtClean="0">
                <a:ln>
                  <a:noFill/>
                </a:ln>
                <a:solidFill>
                  <a:srgbClr val="376089"/>
                </a:solidFill>
                <a:effectLst/>
                <a:uLnTx/>
                <a:uFillTx/>
                <a:latin typeface="Calibri" pitchFamily="34" charset="0"/>
                <a:ea typeface="Gotham Book" charset="0"/>
                <a:cs typeface="Gotham Book" charset="0"/>
              </a:rPr>
              <a:t> lavoro</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38</a:t>
            </a:fld>
            <a:endParaRPr lang="it-IT" altLang="it-IT" sz="1000" dirty="0">
              <a:latin typeface="Calibri" pitchFamily="34" charset="0"/>
            </a:endParaRPr>
          </a:p>
        </p:txBody>
      </p:sp>
    </p:spTree>
    <p:extLst>
      <p:ext uri="{BB962C8B-B14F-4D97-AF65-F5344CB8AC3E}">
        <p14:creationId xmlns:p14="http://schemas.microsoft.com/office/powerpoint/2010/main" xmlns="" val="4127003802"/>
      </p:ext>
    </p:extLst>
  </p:cSld>
  <p:clrMapOvr>
    <a:masterClrMapping/>
  </p:clrMapOvr>
  <p:transition spd="med">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ttangolo 5"/>
          <p:cNvSpPr>
            <a:spLocks noChangeArrowheads="1"/>
          </p:cNvSpPr>
          <p:nvPr/>
        </p:nvSpPr>
        <p:spPr bwMode="auto">
          <a:xfrm>
            <a:off x="471522" y="1700808"/>
            <a:ext cx="8200955" cy="3631763"/>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altLang="it-IT" sz="2300" dirty="0">
                <a:solidFill>
                  <a:srgbClr val="080808"/>
                </a:solidFill>
                <a:latin typeface="Calibri" pitchFamily="34" charset="0"/>
              </a:rPr>
              <a:t>Significativo ricordare come l’art. 18 estenda </a:t>
            </a:r>
            <a:r>
              <a:rPr lang="it-IT" altLang="it-IT" sz="2300" b="1" dirty="0">
                <a:solidFill>
                  <a:srgbClr val="080808"/>
                </a:solidFill>
                <a:latin typeface="Calibri" pitchFamily="34" charset="0"/>
              </a:rPr>
              <a:t>l’obbligo di assicurazione</a:t>
            </a:r>
            <a:r>
              <a:rPr lang="it-IT" altLang="it-IT" sz="2300" dirty="0">
                <a:solidFill>
                  <a:srgbClr val="080808"/>
                </a:solidFill>
                <a:latin typeface="Calibri" pitchFamily="34" charset="0"/>
              </a:rPr>
              <a:t> per i volontari, originariamente previsto solo dalla legge quadro sul volontariato (l. 266/91) a tutti “</a:t>
            </a:r>
            <a:r>
              <a:rPr lang="it-IT" altLang="it-IT" sz="2300" b="1" i="1" dirty="0">
                <a:solidFill>
                  <a:srgbClr val="080808"/>
                </a:solidFill>
                <a:latin typeface="Calibri" pitchFamily="34" charset="0"/>
              </a:rPr>
              <a:t>gli enti del terzo settore che si avvalgono di volontari”, </a:t>
            </a:r>
            <a:r>
              <a:rPr lang="it-IT" altLang="it-IT" sz="2300" dirty="0">
                <a:solidFill>
                  <a:srgbClr val="080808"/>
                </a:solidFill>
                <a:latin typeface="Calibri" pitchFamily="34" charset="0"/>
              </a:rPr>
              <a:t>coprendo i rischi di infortuni, malattie connesse allo svolgimento dell’attività di volontariato nonché per la responsabilità civile verso i terzi. Come si vede una copertura più ampia di quella che l’art. 51 della legge 289/02 prevede a carico degli sportivi dilettanti tesserati.</a:t>
            </a:r>
          </a:p>
          <a:p>
            <a:pPr algn="just"/>
            <a:r>
              <a:rPr lang="it-IT" altLang="it-IT" sz="2300" dirty="0">
                <a:solidFill>
                  <a:srgbClr val="080808"/>
                </a:solidFill>
                <a:latin typeface="Calibri" pitchFamily="34" charset="0"/>
              </a:rPr>
              <a:t>L’istruttore sportivo non tesserato è privo di qualsiasi copertura assicurativa</a:t>
            </a:r>
          </a:p>
        </p:txBody>
      </p:sp>
      <p:sp>
        <p:nvSpPr>
          <p:cNvPr id="4" name="Titolo 1"/>
          <p:cNvSpPr txBox="1">
            <a:spLocks/>
          </p:cNvSpPr>
          <p:nvPr/>
        </p:nvSpPr>
        <p:spPr>
          <a:xfrm>
            <a:off x="827584" y="548680"/>
            <a:ext cx="7200800" cy="420840"/>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117/17 – </a:t>
            </a:r>
            <a:r>
              <a:rPr lang="it-IT" sz="2400" b="1" noProof="0" dirty="0" smtClean="0">
                <a:solidFill>
                  <a:srgbClr val="376089"/>
                </a:solidFill>
                <a:latin typeface="Calibri" pitchFamily="34" charset="0"/>
                <a:ea typeface="Gotham Book" charset="0"/>
                <a:cs typeface="Gotham Book" charset="0"/>
              </a:rPr>
              <a:t>Articolo 18</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39</a:t>
            </a:fld>
            <a:endParaRPr lang="it-IT" altLang="it-IT" sz="1000" dirty="0">
              <a:latin typeface="Calibri" pitchFamily="34" charset="0"/>
            </a:endParaRPr>
          </a:p>
        </p:txBody>
      </p:sp>
    </p:spTree>
    <p:extLst>
      <p:ext uri="{BB962C8B-B14F-4D97-AF65-F5344CB8AC3E}">
        <p14:creationId xmlns:p14="http://schemas.microsoft.com/office/powerpoint/2010/main" xmlns="" val="2883292307"/>
      </p:ext>
    </p:extLst>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p:cNvPr>
          <p:cNvSpPr/>
          <p:nvPr/>
        </p:nvSpPr>
        <p:spPr>
          <a:xfrm>
            <a:off x="415768" y="1412776"/>
            <a:ext cx="8312464" cy="4339650"/>
          </a:xfrm>
          <a:prstGeom prst="rect">
            <a:avLst/>
          </a:prstGeom>
          <a:noFill/>
          <a:effectLst/>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it-IT" sz="2300" dirty="0">
                <a:solidFill>
                  <a:srgbClr val="000000"/>
                </a:solidFill>
                <a:latin typeface="Calibri" pitchFamily="34" charset="0"/>
              </a:rPr>
              <a:t>OGGETTO SOCIALE: </a:t>
            </a:r>
            <a:endParaRPr lang="it-IT" sz="2300" dirty="0" smtClean="0">
              <a:solidFill>
                <a:srgbClr val="000000"/>
              </a:solidFill>
              <a:latin typeface="Calibri" pitchFamily="34" charset="0"/>
            </a:endParaRPr>
          </a:p>
          <a:p>
            <a:pPr algn="just">
              <a:defRPr/>
            </a:pPr>
            <a:r>
              <a:rPr lang="it-IT" sz="2300" dirty="0" smtClean="0">
                <a:solidFill>
                  <a:srgbClr val="000000"/>
                </a:solidFill>
                <a:latin typeface="Calibri" pitchFamily="34" charset="0"/>
              </a:rPr>
              <a:t>a) La locuzione società sportiva dilettantistica è prevista per intero e non </a:t>
            </a:r>
            <a:r>
              <a:rPr lang="it-IT" sz="2300" dirty="0" err="1" smtClean="0">
                <a:solidFill>
                  <a:srgbClr val="000000"/>
                </a:solidFill>
                <a:latin typeface="Calibri" pitchFamily="34" charset="0"/>
              </a:rPr>
              <a:t>ssdl</a:t>
            </a:r>
            <a:endParaRPr lang="it-IT" sz="2300" dirty="0" smtClean="0">
              <a:solidFill>
                <a:srgbClr val="000000"/>
              </a:solidFill>
              <a:latin typeface="Calibri" pitchFamily="34" charset="0"/>
            </a:endParaRPr>
          </a:p>
          <a:p>
            <a:pPr algn="just">
              <a:defRPr/>
            </a:pPr>
            <a:r>
              <a:rPr lang="it-IT" sz="2300" dirty="0" smtClean="0">
                <a:solidFill>
                  <a:srgbClr val="000000"/>
                </a:solidFill>
                <a:latin typeface="Calibri" pitchFamily="34" charset="0"/>
              </a:rPr>
              <a:t>b) si </a:t>
            </a:r>
            <a:r>
              <a:rPr lang="it-IT" sz="2300" dirty="0">
                <a:solidFill>
                  <a:srgbClr val="000000"/>
                </a:solidFill>
                <a:latin typeface="Calibri" pitchFamily="34" charset="0"/>
              </a:rPr>
              <a:t>segnala che l’attività sportiva non deve essere prevalente, pertanto potrà essere inserita all’interno di altre attività imprenditoriali poste in essere dalla società sportiva medesima, ad esempio gestione di un centro estetico o di dimagrimento </a:t>
            </a:r>
            <a:r>
              <a:rPr lang="it-IT" sz="2300" dirty="0" smtClean="0">
                <a:solidFill>
                  <a:srgbClr val="000000"/>
                </a:solidFill>
                <a:latin typeface="Calibri" pitchFamily="34" charset="0"/>
              </a:rPr>
              <a:t>o posto di ristoro.</a:t>
            </a:r>
          </a:p>
          <a:p>
            <a:pPr algn="just">
              <a:defRPr/>
            </a:pPr>
            <a:r>
              <a:rPr lang="it-IT" sz="2300" dirty="0" smtClean="0">
                <a:solidFill>
                  <a:srgbClr val="000000"/>
                </a:solidFill>
                <a:latin typeface="Calibri" pitchFamily="34" charset="0"/>
              </a:rPr>
              <a:t>c) Questo consentirà di evitare di creare la doppia società, ossia l’immobiliare che affitta alla sportiva l’attività della palestra</a:t>
            </a:r>
          </a:p>
          <a:p>
            <a:pPr algn="just">
              <a:defRPr/>
            </a:pPr>
            <a:r>
              <a:rPr lang="it-IT" sz="2300" dirty="0">
                <a:solidFill>
                  <a:srgbClr val="000000"/>
                </a:solidFill>
                <a:latin typeface="Calibri" pitchFamily="34" charset="0"/>
              </a:rPr>
              <a:t>d</a:t>
            </a:r>
            <a:r>
              <a:rPr lang="it-IT" sz="2300" dirty="0" smtClean="0">
                <a:solidFill>
                  <a:srgbClr val="000000"/>
                </a:solidFill>
                <a:latin typeface="Calibri" pitchFamily="34" charset="0"/>
              </a:rPr>
              <a:t>)    Finalità lucrativa comporta la possibilità di cessione delle quote, di realizzare plusvalenze e di distribuire i beni post liquidazione</a:t>
            </a:r>
            <a:endParaRPr lang="it-IT" sz="2300" dirty="0">
              <a:solidFill>
                <a:srgbClr val="000000"/>
              </a:solidFill>
              <a:latin typeface="Calibri" pitchFamily="34" charset="0"/>
            </a:endParaRPr>
          </a:p>
        </p:txBody>
      </p:sp>
      <p:sp>
        <p:nvSpPr>
          <p:cNvPr id="5" name="Titolo 1"/>
          <p:cNvSpPr txBox="1">
            <a:spLocks/>
          </p:cNvSpPr>
          <p:nvPr/>
        </p:nvSpPr>
        <p:spPr>
          <a:xfrm>
            <a:off x="0" y="548680"/>
            <a:ext cx="9144000" cy="383133"/>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it-IT" sz="3000" b="1" i="0" u="none" strike="noStrike" kern="1200" cap="none" spc="0" normalizeH="0" baseline="0" noProof="0" dirty="0">
              <a:ln>
                <a:noFill/>
              </a:ln>
              <a:solidFill>
                <a:srgbClr val="000000"/>
              </a:solidFill>
              <a:effectLst/>
              <a:uLnTx/>
              <a:uFillTx/>
              <a:latin typeface="Calibri" pitchFamily="34" charset="0"/>
              <a:ea typeface="Gotham Book" charset="0"/>
              <a:cs typeface="Gotham Book" charset="0"/>
            </a:endParaRPr>
          </a:p>
        </p:txBody>
      </p:sp>
      <p:sp>
        <p:nvSpPr>
          <p:cNvPr id="6"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Società sportiva dilettantistica lucrativa</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a:t>
            </a:fld>
            <a:endParaRPr lang="it-IT" altLang="it-IT" sz="1000" dirty="0">
              <a:latin typeface="Calibri" pitchFamily="34" charset="0"/>
            </a:endParaRPr>
          </a:p>
        </p:txBody>
      </p:sp>
    </p:spTree>
    <p:extLst>
      <p:ext uri="{BB962C8B-B14F-4D97-AF65-F5344CB8AC3E}">
        <p14:creationId xmlns:p14="http://schemas.microsoft.com/office/powerpoint/2010/main" xmlns="" val="690865691"/>
      </p:ext>
    </p:extLst>
  </p:cSld>
  <p:clrMapOvr>
    <a:masterClrMapping/>
  </p:clrMapOvr>
  <p:transition spd="med">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5496" y="1124744"/>
            <a:ext cx="9024408" cy="5747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2400" b="1">
                <a:solidFill>
                  <a:srgbClr val="000099"/>
                </a:solidFill>
                <a:latin typeface="Britannic Bold" pitchFamily="34" charset="0"/>
                <a:ea typeface="ＭＳ Ｐゴシック" pitchFamily="34" charset="-128"/>
              </a:defRPr>
            </a:lvl1pPr>
            <a:lvl2pPr marL="742950" indent="-285750" eaLnBrk="0" hangingPunct="0">
              <a:defRPr sz="2400" b="1">
                <a:solidFill>
                  <a:srgbClr val="000099"/>
                </a:solidFill>
                <a:latin typeface="Britannic Bold" pitchFamily="34" charset="0"/>
                <a:ea typeface="ＭＳ Ｐゴシック" pitchFamily="34" charset="-128"/>
              </a:defRPr>
            </a:lvl2pPr>
            <a:lvl3pPr marL="1143000" indent="-228600" eaLnBrk="0" hangingPunct="0">
              <a:defRPr sz="2400" b="1">
                <a:solidFill>
                  <a:srgbClr val="000099"/>
                </a:solidFill>
                <a:latin typeface="Britannic Bold" pitchFamily="34" charset="0"/>
                <a:ea typeface="ＭＳ Ｐゴシック" pitchFamily="34" charset="-128"/>
              </a:defRPr>
            </a:lvl3pPr>
            <a:lvl4pPr marL="1600200" indent="-228600" eaLnBrk="0" hangingPunct="0">
              <a:defRPr sz="2400" b="1">
                <a:solidFill>
                  <a:srgbClr val="000099"/>
                </a:solidFill>
                <a:latin typeface="Britannic Bold" pitchFamily="34" charset="0"/>
                <a:ea typeface="ＭＳ Ｐゴシック" pitchFamily="34" charset="-128"/>
              </a:defRPr>
            </a:lvl4pPr>
            <a:lvl5pPr marL="2057400" indent="-228600" eaLnBrk="0" hangingPunct="0">
              <a:defRPr sz="2400" b="1">
                <a:solidFill>
                  <a:srgbClr val="000099"/>
                </a:solidFill>
                <a:latin typeface="Britannic Bold" pitchFamily="34" charset="0"/>
                <a:ea typeface="ＭＳ Ｐゴシック" pitchFamily="34" charset="-128"/>
              </a:defRPr>
            </a:lvl5pPr>
            <a:lvl6pPr marL="2514600" indent="-228600" eaLnBrk="0" fontAlgn="base" hangingPunct="0">
              <a:spcBef>
                <a:spcPct val="0"/>
              </a:spcBef>
              <a:spcAft>
                <a:spcPct val="0"/>
              </a:spcAft>
              <a:defRPr sz="2400" b="1">
                <a:solidFill>
                  <a:srgbClr val="000099"/>
                </a:solidFill>
                <a:latin typeface="Britannic Bold" pitchFamily="34" charset="0"/>
                <a:ea typeface="ＭＳ Ｐゴシック" pitchFamily="34" charset="-128"/>
              </a:defRPr>
            </a:lvl6pPr>
            <a:lvl7pPr marL="2971800" indent="-228600" eaLnBrk="0" fontAlgn="base" hangingPunct="0">
              <a:spcBef>
                <a:spcPct val="0"/>
              </a:spcBef>
              <a:spcAft>
                <a:spcPct val="0"/>
              </a:spcAft>
              <a:defRPr sz="2400" b="1">
                <a:solidFill>
                  <a:srgbClr val="000099"/>
                </a:solidFill>
                <a:latin typeface="Britannic Bold" pitchFamily="34" charset="0"/>
                <a:ea typeface="ＭＳ Ｐゴシック" pitchFamily="34" charset="-128"/>
              </a:defRPr>
            </a:lvl7pPr>
            <a:lvl8pPr marL="3429000" indent="-228600" eaLnBrk="0" fontAlgn="base" hangingPunct="0">
              <a:spcBef>
                <a:spcPct val="0"/>
              </a:spcBef>
              <a:spcAft>
                <a:spcPct val="0"/>
              </a:spcAft>
              <a:defRPr sz="2400" b="1">
                <a:solidFill>
                  <a:srgbClr val="000099"/>
                </a:solidFill>
                <a:latin typeface="Britannic Bold" pitchFamily="34" charset="0"/>
                <a:ea typeface="ＭＳ Ｐゴシック" pitchFamily="34" charset="-128"/>
              </a:defRPr>
            </a:lvl8pPr>
            <a:lvl9pPr marL="3886200" indent="-228600" eaLnBrk="0" fontAlgn="base" hangingPunct="0">
              <a:spcBef>
                <a:spcPct val="0"/>
              </a:spcBef>
              <a:spcAft>
                <a:spcPct val="0"/>
              </a:spcAft>
              <a:defRPr sz="2400" b="1">
                <a:solidFill>
                  <a:srgbClr val="000099"/>
                </a:solidFill>
                <a:latin typeface="Britannic Bold" pitchFamily="34" charset="0"/>
                <a:ea typeface="ＭＳ Ｐゴシック" pitchFamily="34" charset="-128"/>
              </a:defRPr>
            </a:lvl9pPr>
          </a:lstStyle>
          <a:p>
            <a:pPr algn="ctr" eaLnBrk="1" hangingPunct="1">
              <a:lnSpc>
                <a:spcPct val="110000"/>
              </a:lnSpc>
              <a:spcBef>
                <a:spcPct val="50000"/>
              </a:spcBef>
            </a:pPr>
            <a:r>
              <a:rPr lang="it-IT" altLang="it-IT" sz="3000" dirty="0">
                <a:solidFill>
                  <a:prstClr val="black"/>
                </a:solidFill>
                <a:latin typeface="Calibri"/>
                <a:cs typeface="Tahoma" pitchFamily="34" charset="0"/>
              </a:rPr>
              <a:t>DISPOSIZIONI COORDINAMENTO NORMATIVO</a:t>
            </a:r>
          </a:p>
        </p:txBody>
      </p:sp>
      <p:sp>
        <p:nvSpPr>
          <p:cNvPr id="4" name="Callout con freccia in giù 3">
            <a:extLst>
              <a:ext uri="{FF2B5EF4-FFF2-40B4-BE49-F238E27FC236}">
                <a16:creationId xmlns:a16="http://schemas.microsoft.com/office/drawing/2014/main" xmlns="" id="{A698B8D6-AA3F-46D7-8B5B-1188159B6E32}"/>
              </a:ext>
            </a:extLst>
          </p:cNvPr>
          <p:cNvSpPr/>
          <p:nvPr/>
        </p:nvSpPr>
        <p:spPr>
          <a:xfrm>
            <a:off x="323528" y="1916832"/>
            <a:ext cx="8204568" cy="598105"/>
          </a:xfrm>
          <a:prstGeom prst="downArrowCallout">
            <a:avLst/>
          </a:prstGeom>
          <a:solidFill>
            <a:srgbClr val="19194D">
              <a:alpha val="41176"/>
            </a:srgbClr>
          </a:solidFill>
          <a:ln>
            <a:solidFill>
              <a:srgbClr val="1F497D"/>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400" b="1" dirty="0">
                <a:solidFill>
                  <a:srgbClr val="FFFFFF"/>
                </a:solidFill>
                <a:latin typeface="Calibri" panose="020F0502020204030204" pitchFamily="34" charset="0"/>
              </a:rPr>
              <a:t>MODIFICA ART.148 C.3 DEL TUIR</a:t>
            </a:r>
          </a:p>
        </p:txBody>
      </p:sp>
      <p:sp>
        <p:nvSpPr>
          <p:cNvPr id="5" name="Rettangolo 4">
            <a:extLst>
              <a:ext uri="{FF2B5EF4-FFF2-40B4-BE49-F238E27FC236}">
                <a16:creationId xmlns:a16="http://schemas.microsoft.com/office/drawing/2014/main" xmlns="" id="{90B5D6B4-D3FC-4A73-A160-88839D6AE9FA}"/>
              </a:ext>
            </a:extLst>
          </p:cNvPr>
          <p:cNvSpPr/>
          <p:nvPr/>
        </p:nvSpPr>
        <p:spPr>
          <a:xfrm>
            <a:off x="323528" y="2636912"/>
            <a:ext cx="8204568" cy="2122161"/>
          </a:xfrm>
          <a:prstGeom prst="rect">
            <a:avLst/>
          </a:prstGeom>
          <a:noFill/>
          <a:ln>
            <a:solidFill>
              <a:srgbClr val="000000"/>
            </a:solidFill>
          </a:ln>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just"/>
            <a:r>
              <a:rPr lang="it-IT" sz="2000" dirty="0">
                <a:latin typeface="Calibri" panose="020F0502020204030204" pitchFamily="34" charset="0"/>
              </a:rPr>
              <a:t>Viene meno il riferimento ad alcune categorie di enti di tipo associativo quali associazioni </a:t>
            </a:r>
          </a:p>
          <a:p>
            <a:pPr marL="342900" indent="-342900" algn="just">
              <a:buFont typeface="Wingdings" panose="05000000000000000000" pitchFamily="2" charset="2"/>
              <a:buChar char="q"/>
            </a:pPr>
            <a:r>
              <a:rPr lang="it-IT" sz="2000" dirty="0">
                <a:latin typeface="Calibri" panose="020F0502020204030204" pitchFamily="34" charset="0"/>
              </a:rPr>
              <a:t>culturali</a:t>
            </a:r>
          </a:p>
          <a:p>
            <a:pPr marL="342900" indent="-342900" algn="just">
              <a:buFont typeface="Wingdings" panose="05000000000000000000" pitchFamily="2" charset="2"/>
              <a:buChar char="q"/>
            </a:pPr>
            <a:r>
              <a:rPr lang="it-IT" sz="2000" dirty="0">
                <a:latin typeface="Calibri" panose="020F0502020204030204" pitchFamily="34" charset="0"/>
              </a:rPr>
              <a:t>assistenziali</a:t>
            </a:r>
          </a:p>
          <a:p>
            <a:pPr marL="342900" indent="-342900" algn="just">
              <a:buFont typeface="Wingdings" panose="05000000000000000000" pitchFamily="2" charset="2"/>
              <a:buChar char="q"/>
            </a:pPr>
            <a:r>
              <a:rPr lang="it-IT" sz="2000" dirty="0">
                <a:latin typeface="Calibri" panose="020F0502020204030204" pitchFamily="34" charset="0"/>
              </a:rPr>
              <a:t>di promozione sociale </a:t>
            </a:r>
          </a:p>
          <a:p>
            <a:pPr marL="342900" indent="-342900" algn="just">
              <a:buFont typeface="Wingdings" panose="05000000000000000000" pitchFamily="2" charset="2"/>
              <a:buChar char="q"/>
            </a:pPr>
            <a:r>
              <a:rPr lang="it-IT" sz="2000" dirty="0">
                <a:latin typeface="Calibri" panose="020F0502020204030204" pitchFamily="34" charset="0"/>
              </a:rPr>
              <a:t>di formazione extrascolastica della persona</a:t>
            </a:r>
          </a:p>
        </p:txBody>
      </p:sp>
      <p:sp>
        <p:nvSpPr>
          <p:cNvPr id="6" name="Rettangolo 5">
            <a:extLst>
              <a:ext uri="{FF2B5EF4-FFF2-40B4-BE49-F238E27FC236}">
                <a16:creationId xmlns:a16="http://schemas.microsoft.com/office/drawing/2014/main" xmlns="" id="{736AF0B4-4016-49FA-B844-011D5F9DF03E}"/>
              </a:ext>
            </a:extLst>
          </p:cNvPr>
          <p:cNvSpPr/>
          <p:nvPr/>
        </p:nvSpPr>
        <p:spPr>
          <a:xfrm>
            <a:off x="323528" y="5120674"/>
            <a:ext cx="8237988" cy="352078"/>
          </a:xfrm>
          <a:prstGeom prst="rect">
            <a:avLst/>
          </a:prstGeom>
          <a:solidFill>
            <a:srgbClr val="376089"/>
          </a:solidFill>
          <a:ln>
            <a:solidFill>
              <a:srgbClr val="000000"/>
            </a:solidFill>
          </a:ln>
          <a:effectLst>
            <a:outerShdw blurRad="50800" dist="38100" dir="8100000" algn="tr"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a:solidFill>
                  <a:schemeClr val="bg1"/>
                </a:solidFill>
                <a:latin typeface="Calibri" panose="020F0502020204030204" pitchFamily="34" charset="0"/>
              </a:rPr>
              <a:t>DECORRENZA PER LE NON ETS ????????</a:t>
            </a:r>
          </a:p>
        </p:txBody>
      </p:sp>
      <p:sp>
        <p:nvSpPr>
          <p:cNvPr id="7" name="Text Box 7"/>
          <p:cNvSpPr txBox="1">
            <a:spLocks noChangeArrowheads="1"/>
          </p:cNvSpPr>
          <p:nvPr/>
        </p:nvSpPr>
        <p:spPr bwMode="auto">
          <a:xfrm>
            <a:off x="827088" y="446088"/>
            <a:ext cx="5761037" cy="461962"/>
          </a:xfrm>
          <a:prstGeom prst="rect">
            <a:avLst/>
          </a:prstGeom>
          <a:noFill/>
          <a:ln w="9525">
            <a:noFill/>
            <a:miter lim="800000"/>
            <a:headEnd/>
            <a:tailEnd/>
          </a:ln>
        </p:spPr>
        <p:txBody>
          <a:bodyPr>
            <a:spAutoFit/>
          </a:bodyPr>
          <a:lstStyle/>
          <a:p>
            <a:pPr>
              <a:spcBef>
                <a:spcPct val="50000"/>
              </a:spcBef>
            </a:pPr>
            <a:r>
              <a:rPr lang="it-IT" altLang="it-IT" sz="2400" b="1" dirty="0" smtClean="0">
                <a:solidFill>
                  <a:srgbClr val="376089"/>
                </a:solidFill>
                <a:latin typeface="Calibri" pitchFamily="34" charset="0"/>
                <a:ea typeface="Calibri" pitchFamily="34" charset="0"/>
                <a:cs typeface="Calibri" pitchFamily="34" charset="0"/>
              </a:rPr>
              <a:t>Art. 89 Codice del Terzo Settore</a:t>
            </a:r>
            <a:endParaRPr lang="it-IT" altLang="it-IT" sz="2400" b="1" dirty="0">
              <a:solidFill>
                <a:srgbClr val="376089"/>
              </a:solidFill>
              <a:latin typeface="Calibri" pitchFamily="34" charset="0"/>
              <a:ea typeface="Calibri" pitchFamily="34" charset="0"/>
              <a:cs typeface="Calibri" pitchFamily="34" charset="0"/>
            </a:endParaRPr>
          </a:p>
        </p:txBody>
      </p:sp>
      <p:sp>
        <p:nvSpPr>
          <p:cNvPr id="8"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40</a:t>
            </a:fld>
            <a:endParaRPr lang="it-IT" altLang="it-IT" sz="1000" dirty="0">
              <a:latin typeface="Calibri" pitchFamily="34" charset="0"/>
            </a:endParaRPr>
          </a:p>
        </p:txBody>
      </p:sp>
    </p:spTree>
    <p:extLst>
      <p:ext uri="{BB962C8B-B14F-4D97-AF65-F5344CB8AC3E}">
        <p14:creationId xmlns:p14="http://schemas.microsoft.com/office/powerpoint/2010/main" xmlns="" val="3840941526"/>
      </p:ext>
    </p:extLst>
  </p:cSld>
  <p:clrMapOvr>
    <a:masterClrMapping/>
  </p:clrMapOvr>
  <p:transition spd="med">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ttangolo 5"/>
          <p:cNvSpPr>
            <a:spLocks noChangeArrowheads="1"/>
          </p:cNvSpPr>
          <p:nvPr/>
        </p:nvSpPr>
        <p:spPr bwMode="auto">
          <a:xfrm>
            <a:off x="480688" y="2120076"/>
            <a:ext cx="8182624" cy="2893100"/>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altLang="it-IT" sz="2600" dirty="0">
                <a:solidFill>
                  <a:srgbClr val="080808"/>
                </a:solidFill>
                <a:latin typeface="Calibri" pitchFamily="34" charset="0"/>
              </a:rPr>
              <a:t>Caso: associazione sportiva che organizza nel 2018 una serie di proiezioni cinematografiche nella propria sede in favore dei propri associati dietro pagamento di un corrispettivo. Attività culturale prevista tra le finalità istituzionali? Gode ancora della fiscalità di vantaggio prevista dall’art. 148 </a:t>
            </a:r>
            <a:r>
              <a:rPr lang="it-IT" altLang="it-IT" sz="2600" dirty="0" err="1">
                <a:solidFill>
                  <a:srgbClr val="080808"/>
                </a:solidFill>
                <a:latin typeface="Calibri" pitchFamily="34" charset="0"/>
              </a:rPr>
              <a:t>tuir</a:t>
            </a:r>
            <a:r>
              <a:rPr lang="it-IT" altLang="it-IT" sz="2600" dirty="0">
                <a:solidFill>
                  <a:srgbClr val="080808"/>
                </a:solidFill>
                <a:latin typeface="Calibri" pitchFamily="34" charset="0"/>
              </a:rPr>
              <a:t>?</a:t>
            </a:r>
          </a:p>
          <a:p>
            <a:pPr algn="just"/>
            <a:r>
              <a:rPr lang="it-IT" altLang="it-IT" sz="2600" dirty="0">
                <a:solidFill>
                  <a:srgbClr val="080808"/>
                </a:solidFill>
                <a:latin typeface="Calibri" pitchFamily="34" charset="0"/>
              </a:rPr>
              <a:t>Da quando?</a:t>
            </a:r>
          </a:p>
        </p:txBody>
      </p:sp>
      <p:sp>
        <p:nvSpPr>
          <p:cNvPr id="4" name="Titolo 1"/>
          <p:cNvSpPr txBox="1">
            <a:spLocks/>
          </p:cNvSpPr>
          <p:nvPr/>
        </p:nvSpPr>
        <p:spPr>
          <a:xfrm>
            <a:off x="827584" y="188640"/>
            <a:ext cx="7200800" cy="420840"/>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err="1">
                <a:solidFill>
                  <a:srgbClr val="376089"/>
                </a:solidFill>
                <a:latin typeface="Calibri" pitchFamily="34" charset="0"/>
                <a:ea typeface="Gotham Book" charset="0"/>
                <a:cs typeface="Gotham Book" charset="0"/>
              </a:rPr>
              <a:t>D.Lgs</a:t>
            </a:r>
            <a:r>
              <a:rPr lang="it-IT" sz="2400" b="1" noProof="0" dirty="0">
                <a:solidFill>
                  <a:srgbClr val="376089"/>
                </a:solidFill>
                <a:latin typeface="Calibri" pitchFamily="34" charset="0"/>
                <a:ea typeface="Gotham Book" charset="0"/>
                <a:cs typeface="Gotham Book" charset="0"/>
              </a:rPr>
              <a:t> 117/17 – </a:t>
            </a:r>
            <a:r>
              <a:rPr lang="it-IT" sz="2400" b="1" noProof="0" dirty="0" smtClean="0">
                <a:solidFill>
                  <a:srgbClr val="376089"/>
                </a:solidFill>
                <a:latin typeface="Calibri" pitchFamily="34" charset="0"/>
                <a:ea typeface="Gotham Book" charset="0"/>
                <a:cs typeface="Gotham Book" charset="0"/>
              </a:rPr>
              <a:t>Articolo 89</a:t>
            </a:r>
          </a:p>
          <a:p>
            <a:pPr marL="0" marR="0" lvl="0" indent="0" defTabSz="914400" rtl="0" eaLnBrk="1" fontAlgn="auto" latinLnBrk="0" hangingPunct="1">
              <a:lnSpc>
                <a:spcPct val="90000"/>
              </a:lnSpc>
              <a:spcBef>
                <a:spcPct val="0"/>
              </a:spcBef>
              <a:spcAft>
                <a:spcPts val="0"/>
              </a:spcAft>
              <a:buClrTx/>
              <a:buSzTx/>
              <a:buFontTx/>
              <a:buNone/>
              <a:tabLst/>
              <a:defRPr/>
            </a:pPr>
            <a:r>
              <a:rPr kumimoji="0" lang="it-IT" sz="2400" b="1" i="0" u="none" strike="noStrike" kern="1200" cap="none" spc="0" normalizeH="0" baseline="0" dirty="0" smtClean="0">
                <a:ln>
                  <a:noFill/>
                </a:ln>
                <a:solidFill>
                  <a:srgbClr val="376089"/>
                </a:solidFill>
                <a:effectLst/>
                <a:uLnTx/>
                <a:uFillTx/>
                <a:latin typeface="Calibri" pitchFamily="34" charset="0"/>
                <a:ea typeface="Gotham Book" charset="0"/>
                <a:cs typeface="Gotham Book" charset="0"/>
              </a:rPr>
              <a:t>Conseguenze</a:t>
            </a:r>
            <a:r>
              <a:rPr kumimoji="0" lang="it-IT" sz="2400" b="1" i="0" u="none" strike="noStrike" kern="1200" cap="none" spc="0" normalizeH="0" dirty="0" smtClean="0">
                <a:ln>
                  <a:noFill/>
                </a:ln>
                <a:solidFill>
                  <a:srgbClr val="376089"/>
                </a:solidFill>
                <a:effectLst/>
                <a:uLnTx/>
                <a:uFillTx/>
                <a:latin typeface="Calibri" pitchFamily="34" charset="0"/>
                <a:ea typeface="Gotham Book" charset="0"/>
                <a:cs typeface="Gotham Book" charset="0"/>
              </a:rPr>
              <a:t> per le sportive?</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41</a:t>
            </a:fld>
            <a:endParaRPr lang="it-IT" altLang="it-IT" sz="1000" dirty="0">
              <a:latin typeface="Calibri" pitchFamily="34" charset="0"/>
            </a:endParaRPr>
          </a:p>
        </p:txBody>
      </p:sp>
    </p:spTree>
    <p:extLst>
      <p:ext uri="{BB962C8B-B14F-4D97-AF65-F5344CB8AC3E}">
        <p14:creationId xmlns:p14="http://schemas.microsoft.com/office/powerpoint/2010/main" xmlns="" val="3867262122"/>
      </p:ext>
    </p:extLst>
  </p:cSld>
  <p:clrMapOvr>
    <a:masterClrMapping/>
  </p:clrMapOvr>
  <p:transition spd="med">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395536" y="1412776"/>
            <a:ext cx="8496944" cy="4333358"/>
          </a:xfrm>
          <a:noFill/>
          <a:effectLst/>
        </p:spPr>
        <p:style>
          <a:lnRef idx="2">
            <a:schemeClr val="dk1"/>
          </a:lnRef>
          <a:fillRef idx="1">
            <a:schemeClr val="lt1"/>
          </a:fillRef>
          <a:effectRef idx="0">
            <a:schemeClr val="dk1"/>
          </a:effectRef>
          <a:fontRef idx="minor">
            <a:schemeClr val="dk1"/>
          </a:fontRef>
        </p:style>
        <p:txBody>
          <a:bodyPr/>
          <a:lstStyle/>
          <a:p>
            <a:pPr marL="0" indent="0" algn="just">
              <a:spcBef>
                <a:spcPts val="0"/>
              </a:spcBef>
              <a:buFontTx/>
              <a:buNone/>
              <a:defRPr/>
            </a:pPr>
            <a:r>
              <a:rPr lang="it-IT" sz="2100" dirty="0">
                <a:solidFill>
                  <a:srgbClr val="000000"/>
                </a:solidFill>
                <a:latin typeface="Calibri" pitchFamily="34" charset="0"/>
                <a:cs typeface="Tahoma" pitchFamily="34" charset="0"/>
              </a:rPr>
              <a:t>Possono oggi ritenersi società o associazioni sportive dilettantistiche gli enti collettivi che siano:</a:t>
            </a:r>
          </a:p>
          <a:p>
            <a:pPr marL="355600" indent="-355600" algn="just">
              <a:spcBef>
                <a:spcPts val="0"/>
              </a:spcBef>
              <a:buFont typeface="Wingdings" pitchFamily="2" charset="2"/>
              <a:buChar char="§"/>
              <a:defRPr/>
            </a:pPr>
            <a:r>
              <a:rPr lang="it-IT" sz="2100" dirty="0">
                <a:solidFill>
                  <a:srgbClr val="000000"/>
                </a:solidFill>
                <a:latin typeface="Calibri" pitchFamily="34" charset="0"/>
                <a:cs typeface="Tahoma" pitchFamily="34" charset="0"/>
              </a:rPr>
              <a:t>costituiti ai sensi di quanto previsto dai commi 17 e 18 dell’art. 90 della legge </a:t>
            </a:r>
            <a:r>
              <a:rPr lang="it-IT" sz="2100" dirty="0" smtClean="0">
                <a:solidFill>
                  <a:srgbClr val="000000"/>
                </a:solidFill>
                <a:latin typeface="Calibri" pitchFamily="34" charset="0"/>
                <a:cs typeface="Tahoma" pitchFamily="34" charset="0"/>
              </a:rPr>
              <a:t>289/02 </a:t>
            </a:r>
            <a:r>
              <a:rPr lang="it-IT" sz="2100" b="1" dirty="0" smtClean="0">
                <a:solidFill>
                  <a:srgbClr val="000000"/>
                </a:solidFill>
                <a:latin typeface="Calibri" pitchFamily="34" charset="0"/>
                <a:cs typeface="Tahoma" pitchFamily="34" charset="0"/>
              </a:rPr>
              <a:t>e art. 1 l. 205/17</a:t>
            </a:r>
            <a:endParaRPr lang="it-IT" sz="2100" dirty="0">
              <a:solidFill>
                <a:srgbClr val="000000"/>
              </a:solidFill>
              <a:latin typeface="Calibri" pitchFamily="34" charset="0"/>
              <a:cs typeface="Tahoma" pitchFamily="34" charset="0"/>
            </a:endParaRPr>
          </a:p>
          <a:p>
            <a:pPr marL="355600" indent="-355600" algn="just">
              <a:spcBef>
                <a:spcPts val="0"/>
              </a:spcBef>
              <a:buFont typeface="Wingdings" pitchFamily="2" charset="2"/>
              <a:buChar char="§"/>
              <a:defRPr/>
            </a:pPr>
            <a:r>
              <a:rPr lang="it-IT" sz="2100" dirty="0">
                <a:solidFill>
                  <a:srgbClr val="000000"/>
                </a:solidFill>
                <a:latin typeface="Calibri" pitchFamily="34" charset="0"/>
                <a:cs typeface="Tahoma" pitchFamily="34" charset="0"/>
              </a:rPr>
              <a:t>prevedano l’accettazione in statuto delle norme del Coni e della Federazione o Ente di appartenenza</a:t>
            </a:r>
          </a:p>
          <a:p>
            <a:pPr marL="355600" indent="-355600" algn="just">
              <a:spcBef>
                <a:spcPts val="0"/>
              </a:spcBef>
              <a:buFont typeface="Wingdings" pitchFamily="2" charset="2"/>
              <a:buChar char="§"/>
              <a:defRPr/>
            </a:pPr>
            <a:r>
              <a:rPr lang="it-IT" sz="2100" dirty="0">
                <a:solidFill>
                  <a:srgbClr val="000000"/>
                </a:solidFill>
                <a:latin typeface="Calibri" pitchFamily="34" charset="0"/>
                <a:cs typeface="Tahoma" pitchFamily="34" charset="0"/>
              </a:rPr>
              <a:t>affiliati ad una Federazione sportiva nazionale, Disciplina sportiva associata o Ente di promozione sportiva regolarmente riconosciuto dal Coni</a:t>
            </a:r>
          </a:p>
          <a:p>
            <a:pPr marL="355600" indent="-355600" algn="just">
              <a:spcBef>
                <a:spcPts val="0"/>
              </a:spcBef>
              <a:buFont typeface="Wingdings" pitchFamily="2" charset="2"/>
              <a:buChar char="§"/>
              <a:defRPr/>
            </a:pPr>
            <a:r>
              <a:rPr lang="it-IT" sz="2100" dirty="0">
                <a:solidFill>
                  <a:srgbClr val="000000"/>
                </a:solidFill>
                <a:latin typeface="Calibri" pitchFamily="34" charset="0"/>
                <a:cs typeface="Tahoma" pitchFamily="34" charset="0"/>
              </a:rPr>
              <a:t>Iscritti al Registro Coni delle società e associazioni sportive dilettantistiche</a:t>
            </a:r>
          </a:p>
          <a:p>
            <a:pPr marL="0" indent="0" algn="ctr">
              <a:spcBef>
                <a:spcPts val="0"/>
              </a:spcBef>
              <a:buNone/>
              <a:defRPr/>
            </a:pPr>
            <a:r>
              <a:rPr lang="it-IT" sz="2100" b="1" u="sng" dirty="0">
                <a:solidFill>
                  <a:srgbClr val="000000"/>
                </a:solidFill>
                <a:latin typeface="Calibri" pitchFamily="34" charset="0"/>
                <a:cs typeface="Tahoma" pitchFamily="34" charset="0"/>
              </a:rPr>
              <a:t>e</a:t>
            </a:r>
          </a:p>
          <a:p>
            <a:pPr marL="355600" indent="-355600" algn="just">
              <a:spcBef>
                <a:spcPts val="0"/>
              </a:spcBef>
              <a:buFont typeface="Wingdings" pitchFamily="2" charset="2"/>
              <a:buChar char="§"/>
              <a:defRPr/>
            </a:pPr>
            <a:r>
              <a:rPr lang="it-IT" sz="2100" b="1" u="sng" dirty="0">
                <a:solidFill>
                  <a:srgbClr val="000000"/>
                </a:solidFill>
                <a:latin typeface="Calibri" pitchFamily="34" charset="0"/>
                <a:cs typeface="Tahoma" pitchFamily="34" charset="0"/>
              </a:rPr>
              <a:t>Che svolgano attività riconosciute come sportive dal Coni</a:t>
            </a:r>
          </a:p>
          <a:p>
            <a:pPr algn="just">
              <a:defRPr/>
            </a:pPr>
            <a:endParaRPr lang="it-IT" sz="2100" i="1" dirty="0">
              <a:solidFill>
                <a:srgbClr val="000000"/>
              </a:solidFill>
              <a:latin typeface="Calibri" pitchFamily="34" charset="0"/>
              <a:cs typeface="Tahoma" pitchFamily="34" charset="0"/>
            </a:endParaRPr>
          </a:p>
        </p:txBody>
      </p:sp>
      <p:sp>
        <p:nvSpPr>
          <p:cNvPr id="4" name="Text Box 7"/>
          <p:cNvSpPr txBox="1">
            <a:spLocks noChangeArrowheads="1"/>
          </p:cNvSpPr>
          <p:nvPr/>
        </p:nvSpPr>
        <p:spPr bwMode="auto">
          <a:xfrm>
            <a:off x="827088" y="446088"/>
            <a:ext cx="5761037" cy="461962"/>
          </a:xfrm>
          <a:prstGeom prst="rect">
            <a:avLst/>
          </a:prstGeom>
          <a:noFill/>
          <a:ln w="9525">
            <a:noFill/>
            <a:miter lim="800000"/>
            <a:headEnd/>
            <a:tailEnd/>
          </a:ln>
        </p:spPr>
        <p:txBody>
          <a:bodyPr>
            <a:spAutoFit/>
          </a:bodyPr>
          <a:lstStyle/>
          <a:p>
            <a:pPr>
              <a:spcBef>
                <a:spcPct val="50000"/>
              </a:spcBef>
            </a:pPr>
            <a:r>
              <a:rPr lang="it-IT" altLang="it-IT" sz="2400" b="1" dirty="0" smtClean="0">
                <a:solidFill>
                  <a:srgbClr val="376089"/>
                </a:solidFill>
                <a:latin typeface="Calibri" pitchFamily="34" charset="0"/>
                <a:ea typeface="Calibri" pitchFamily="34" charset="0"/>
                <a:cs typeface="Calibri" pitchFamily="34" charset="0"/>
              </a:rPr>
              <a:t>Il nuovo registro CONI</a:t>
            </a:r>
            <a:endParaRPr lang="it-IT" altLang="it-IT" sz="2400" b="1" dirty="0">
              <a:solidFill>
                <a:srgbClr val="376089"/>
              </a:solidFill>
              <a:latin typeface="Calibri" pitchFamily="34" charset="0"/>
              <a:ea typeface="Calibri" pitchFamily="34" charset="0"/>
              <a:cs typeface="Calibri"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42</a:t>
            </a:fld>
            <a:endParaRPr lang="it-IT" altLang="it-IT" sz="1000" dirty="0">
              <a:latin typeface="Calibri" pitchFamily="34" charset="0"/>
            </a:endParaRPr>
          </a:p>
        </p:txBody>
      </p:sp>
    </p:spTree>
    <p:extLst>
      <p:ext uri="{BB962C8B-B14F-4D97-AF65-F5344CB8AC3E}">
        <p14:creationId xmlns:p14="http://schemas.microsoft.com/office/powerpoint/2010/main" xmlns="" val="4047501286"/>
      </p:ext>
    </p:extLst>
  </p:cSld>
  <p:clrMapOvr>
    <a:masterClrMapping/>
  </p:clrMapOvr>
  <p:transition spd="med">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395536" y="1412776"/>
            <a:ext cx="8496944" cy="4333358"/>
          </a:xfrm>
          <a:noFill/>
          <a:effectLst/>
        </p:spPr>
        <p:style>
          <a:lnRef idx="2">
            <a:schemeClr val="dk1"/>
          </a:lnRef>
          <a:fillRef idx="1">
            <a:schemeClr val="lt1"/>
          </a:fillRef>
          <a:effectRef idx="0">
            <a:schemeClr val="dk1"/>
          </a:effectRef>
          <a:fontRef idx="minor">
            <a:schemeClr val="dk1"/>
          </a:fontRef>
        </p:style>
        <p:txBody>
          <a:bodyPr/>
          <a:lstStyle/>
          <a:p>
            <a:pPr marL="0" indent="0" algn="just">
              <a:buNone/>
              <a:defRPr/>
            </a:pPr>
            <a:r>
              <a:rPr lang="it-IT" sz="2100" i="1" dirty="0">
                <a:solidFill>
                  <a:srgbClr val="000000"/>
                </a:solidFill>
                <a:latin typeface="Calibri" pitchFamily="34" charset="0"/>
                <a:cs typeface="Tahoma" pitchFamily="34" charset="0"/>
              </a:rPr>
              <a:t>La filosofia del nuovo registro prevede un ruolo attivo e una maggiore responsabilizzazione degli organismi affilianti eliminando per le </a:t>
            </a:r>
            <a:r>
              <a:rPr lang="it-IT" sz="2100" i="1" dirty="0" err="1">
                <a:solidFill>
                  <a:srgbClr val="000000"/>
                </a:solidFill>
                <a:latin typeface="Calibri" pitchFamily="34" charset="0"/>
                <a:cs typeface="Tahoma" pitchFamily="34" charset="0"/>
              </a:rPr>
              <a:t>asd</a:t>
            </a:r>
            <a:r>
              <a:rPr lang="it-IT" sz="2100" i="1" dirty="0">
                <a:solidFill>
                  <a:srgbClr val="000000"/>
                </a:solidFill>
                <a:latin typeface="Calibri" pitchFamily="34" charset="0"/>
                <a:cs typeface="Tahoma" pitchFamily="34" charset="0"/>
              </a:rPr>
              <a:t>/</a:t>
            </a:r>
            <a:r>
              <a:rPr lang="it-IT" sz="2100" i="1" dirty="0" err="1">
                <a:solidFill>
                  <a:srgbClr val="000000"/>
                </a:solidFill>
                <a:latin typeface="Calibri" pitchFamily="34" charset="0"/>
                <a:cs typeface="Tahoma" pitchFamily="34" charset="0"/>
              </a:rPr>
              <a:t>ssd</a:t>
            </a:r>
            <a:r>
              <a:rPr lang="it-IT" sz="2100" i="1" dirty="0">
                <a:solidFill>
                  <a:srgbClr val="000000"/>
                </a:solidFill>
                <a:latin typeface="Calibri" pitchFamily="34" charset="0"/>
                <a:cs typeface="Tahoma" pitchFamily="34" charset="0"/>
              </a:rPr>
              <a:t> una serie di inutili adempimenti burocratici, dando contemporaneamente alle stesse la possibilità di inserire ulteriori dati (facoltativi) volti a consentire una migliore conoscenza dell’attività svolta e della natura dei proventi incassati.</a:t>
            </a:r>
          </a:p>
          <a:p>
            <a:pPr marL="0" indent="0" algn="just">
              <a:buNone/>
              <a:defRPr/>
            </a:pPr>
            <a:r>
              <a:rPr lang="it-IT" sz="2100" i="1" dirty="0">
                <a:solidFill>
                  <a:srgbClr val="000000"/>
                </a:solidFill>
                <a:latin typeface="Calibri" pitchFamily="34" charset="0"/>
                <a:cs typeface="Tahoma" pitchFamily="34" charset="0"/>
              </a:rPr>
              <a:t>Il registro 2.0, infatti, prevede per gli organismi affilianti i seguenti obblighi:</a:t>
            </a:r>
          </a:p>
          <a:p>
            <a:pPr marL="0" indent="0" algn="just">
              <a:buNone/>
              <a:defRPr/>
            </a:pPr>
            <a:r>
              <a:rPr lang="it-IT" sz="2100" i="1" dirty="0">
                <a:solidFill>
                  <a:srgbClr val="000000"/>
                </a:solidFill>
                <a:latin typeface="Calibri" pitchFamily="34" charset="0"/>
                <a:cs typeface="Tahoma" pitchFamily="34" charset="0"/>
              </a:rPr>
              <a:t>1.	Verifica dei dati anagrafici della </a:t>
            </a:r>
            <a:r>
              <a:rPr lang="it-IT" sz="2100" i="1" dirty="0" err="1">
                <a:solidFill>
                  <a:srgbClr val="000000"/>
                </a:solidFill>
                <a:latin typeface="Calibri" pitchFamily="34" charset="0"/>
                <a:cs typeface="Tahoma" pitchFamily="34" charset="0"/>
              </a:rPr>
              <a:t>Asd</a:t>
            </a:r>
            <a:r>
              <a:rPr lang="it-IT" sz="2100" i="1" dirty="0">
                <a:solidFill>
                  <a:srgbClr val="000000"/>
                </a:solidFill>
                <a:latin typeface="Calibri" pitchFamily="34" charset="0"/>
                <a:cs typeface="Tahoma" pitchFamily="34" charset="0"/>
              </a:rPr>
              <a:t>/</a:t>
            </a:r>
            <a:r>
              <a:rPr lang="it-IT" sz="2100" i="1" dirty="0" err="1">
                <a:solidFill>
                  <a:srgbClr val="000000"/>
                </a:solidFill>
                <a:latin typeface="Calibri" pitchFamily="34" charset="0"/>
                <a:cs typeface="Tahoma" pitchFamily="34" charset="0"/>
              </a:rPr>
              <a:t>ssd</a:t>
            </a:r>
            <a:r>
              <a:rPr lang="it-IT" sz="2100" i="1" dirty="0">
                <a:solidFill>
                  <a:srgbClr val="000000"/>
                </a:solidFill>
                <a:latin typeface="Calibri" pitchFamily="34" charset="0"/>
                <a:cs typeface="Tahoma" pitchFamily="34" charset="0"/>
              </a:rPr>
              <a:t> e dei tesserati;</a:t>
            </a:r>
          </a:p>
          <a:p>
            <a:pPr marL="0" indent="0" algn="just">
              <a:buNone/>
              <a:defRPr/>
            </a:pPr>
            <a:r>
              <a:rPr lang="it-IT" sz="2100" i="1" dirty="0">
                <a:solidFill>
                  <a:srgbClr val="000000"/>
                </a:solidFill>
                <a:latin typeface="Calibri" pitchFamily="34" charset="0"/>
                <a:cs typeface="Tahoma" pitchFamily="34" charset="0"/>
              </a:rPr>
              <a:t>2.	Verifica che le clausole dello Statuto siano conformi ai principi informatori del Coni, allo statuto dell’organismo affiliante, alle norme previste dall’art.90 della legge 289/2002;</a:t>
            </a:r>
          </a:p>
          <a:p>
            <a:pPr marL="0" indent="0" algn="just">
              <a:buNone/>
              <a:defRPr/>
            </a:pPr>
            <a:r>
              <a:rPr lang="it-IT" sz="2100" i="1" dirty="0">
                <a:solidFill>
                  <a:srgbClr val="000000"/>
                </a:solidFill>
                <a:latin typeface="Calibri" pitchFamily="34" charset="0"/>
                <a:cs typeface="Tahoma" pitchFamily="34" charset="0"/>
              </a:rPr>
              <a:t>3.	Verifica che la </a:t>
            </a:r>
            <a:r>
              <a:rPr lang="it-IT" sz="2100" i="1" dirty="0" err="1">
                <a:solidFill>
                  <a:srgbClr val="000000"/>
                </a:solidFill>
                <a:latin typeface="Calibri" pitchFamily="34" charset="0"/>
                <a:cs typeface="Tahoma" pitchFamily="34" charset="0"/>
              </a:rPr>
              <a:t>asd</a:t>
            </a:r>
            <a:r>
              <a:rPr lang="it-IT" sz="2100" i="1" dirty="0">
                <a:solidFill>
                  <a:srgbClr val="000000"/>
                </a:solidFill>
                <a:latin typeface="Calibri" pitchFamily="34" charset="0"/>
                <a:cs typeface="Tahoma" pitchFamily="34" charset="0"/>
              </a:rPr>
              <a:t>/</a:t>
            </a:r>
            <a:r>
              <a:rPr lang="it-IT" sz="2100" i="1" dirty="0" err="1">
                <a:solidFill>
                  <a:srgbClr val="000000"/>
                </a:solidFill>
                <a:latin typeface="Calibri" pitchFamily="34" charset="0"/>
                <a:cs typeface="Tahoma" pitchFamily="34" charset="0"/>
              </a:rPr>
              <a:t>ssd</a:t>
            </a:r>
            <a:r>
              <a:rPr lang="it-IT" sz="2100" i="1" dirty="0">
                <a:solidFill>
                  <a:srgbClr val="000000"/>
                </a:solidFill>
                <a:latin typeface="Calibri" pitchFamily="34" charset="0"/>
                <a:cs typeface="Tahoma" pitchFamily="34" charset="0"/>
              </a:rPr>
              <a:t> abbia registrato lo statuto presso l’agenzia delle entrate.</a:t>
            </a:r>
          </a:p>
          <a:p>
            <a:pPr marL="0" indent="0" algn="just">
              <a:buNone/>
              <a:defRPr/>
            </a:pPr>
            <a:endParaRPr lang="it-IT" sz="2100" i="1" dirty="0">
              <a:solidFill>
                <a:srgbClr val="000000"/>
              </a:solidFill>
              <a:latin typeface="Calibri" pitchFamily="34" charset="0"/>
              <a:cs typeface="Tahoma" pitchFamily="34" charset="0"/>
            </a:endParaRPr>
          </a:p>
          <a:p>
            <a:pPr marL="0" indent="0" algn="just">
              <a:buNone/>
              <a:defRPr/>
            </a:pPr>
            <a:endParaRPr lang="it-IT" sz="2100" i="1" dirty="0">
              <a:solidFill>
                <a:srgbClr val="000000"/>
              </a:solidFill>
              <a:latin typeface="Calibri" pitchFamily="34" charset="0"/>
              <a:cs typeface="Tahoma" pitchFamily="34" charset="0"/>
            </a:endParaRPr>
          </a:p>
        </p:txBody>
      </p:sp>
      <p:sp>
        <p:nvSpPr>
          <p:cNvPr id="4" name="Text Box 7"/>
          <p:cNvSpPr txBox="1">
            <a:spLocks noChangeArrowheads="1"/>
          </p:cNvSpPr>
          <p:nvPr/>
        </p:nvSpPr>
        <p:spPr bwMode="auto">
          <a:xfrm>
            <a:off x="827088" y="446088"/>
            <a:ext cx="5761037" cy="461962"/>
          </a:xfrm>
          <a:prstGeom prst="rect">
            <a:avLst/>
          </a:prstGeom>
          <a:noFill/>
          <a:ln w="9525">
            <a:noFill/>
            <a:miter lim="800000"/>
            <a:headEnd/>
            <a:tailEnd/>
          </a:ln>
        </p:spPr>
        <p:txBody>
          <a:bodyPr>
            <a:spAutoFit/>
          </a:bodyPr>
          <a:lstStyle/>
          <a:p>
            <a:pPr>
              <a:spcBef>
                <a:spcPct val="50000"/>
              </a:spcBef>
            </a:pPr>
            <a:r>
              <a:rPr lang="it-IT" altLang="it-IT" sz="2400" b="1" dirty="0" smtClean="0">
                <a:solidFill>
                  <a:srgbClr val="376089"/>
                </a:solidFill>
                <a:latin typeface="Calibri" pitchFamily="34" charset="0"/>
                <a:ea typeface="Calibri" pitchFamily="34" charset="0"/>
                <a:cs typeface="Calibri" pitchFamily="34" charset="0"/>
              </a:rPr>
              <a:t>Il nuovo registro CONI</a:t>
            </a:r>
            <a:endParaRPr lang="it-IT" altLang="it-IT" sz="2400" b="1" dirty="0">
              <a:solidFill>
                <a:srgbClr val="376089"/>
              </a:solidFill>
              <a:latin typeface="Calibri" pitchFamily="34" charset="0"/>
              <a:ea typeface="Calibri" pitchFamily="34" charset="0"/>
              <a:cs typeface="Calibri"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43</a:t>
            </a:fld>
            <a:endParaRPr lang="it-IT" altLang="it-IT" sz="1000" dirty="0">
              <a:latin typeface="Calibri" pitchFamily="34" charset="0"/>
            </a:endParaRPr>
          </a:p>
        </p:txBody>
      </p:sp>
    </p:spTree>
    <p:extLst>
      <p:ext uri="{BB962C8B-B14F-4D97-AF65-F5344CB8AC3E}">
        <p14:creationId xmlns:p14="http://schemas.microsoft.com/office/powerpoint/2010/main" xmlns="" val="4143038382"/>
      </p:ext>
    </p:extLst>
  </p:cSld>
  <p:clrMapOvr>
    <a:masterClrMapping/>
  </p:clrMapOvr>
  <p:transition spd="med">
    <p:strips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323528" y="1327890"/>
            <a:ext cx="8496944" cy="4477374"/>
          </a:xfrm>
          <a:noFill/>
          <a:effectLst/>
        </p:spPr>
        <p:style>
          <a:lnRef idx="2">
            <a:schemeClr val="dk1"/>
          </a:lnRef>
          <a:fillRef idx="1">
            <a:schemeClr val="lt1"/>
          </a:fillRef>
          <a:effectRef idx="0">
            <a:schemeClr val="dk1"/>
          </a:effectRef>
          <a:fontRef idx="minor">
            <a:schemeClr val="dk1"/>
          </a:fontRef>
        </p:style>
        <p:txBody>
          <a:bodyPr/>
          <a:lstStyle/>
          <a:p>
            <a:pPr marL="0" indent="0" algn="just">
              <a:buNone/>
              <a:defRPr/>
            </a:pPr>
            <a:r>
              <a:rPr lang="it-IT" sz="2100" i="1" dirty="0">
                <a:solidFill>
                  <a:srgbClr val="000000"/>
                </a:solidFill>
                <a:latin typeface="Calibri" pitchFamily="34" charset="0"/>
                <a:cs typeface="Tahoma" pitchFamily="34" charset="0"/>
              </a:rPr>
              <a:t>Altro aspetto volto alla semplificazione degli adempimenti è connesso alla individuazione univoca dei soggetti (</a:t>
            </a:r>
            <a:r>
              <a:rPr lang="it-IT" sz="2100" i="1" dirty="0" err="1">
                <a:solidFill>
                  <a:srgbClr val="000000"/>
                </a:solidFill>
                <a:latin typeface="Calibri" pitchFamily="34" charset="0"/>
                <a:cs typeface="Tahoma" pitchFamily="34" charset="0"/>
              </a:rPr>
              <a:t>asd</a:t>
            </a:r>
            <a:r>
              <a:rPr lang="it-IT" sz="2100" i="1" dirty="0">
                <a:solidFill>
                  <a:srgbClr val="000000"/>
                </a:solidFill>
                <a:latin typeface="Calibri" pitchFamily="34" charset="0"/>
                <a:cs typeface="Tahoma" pitchFamily="34" charset="0"/>
              </a:rPr>
              <a:t>/</a:t>
            </a:r>
            <a:r>
              <a:rPr lang="it-IT" sz="2100" i="1" dirty="0" err="1">
                <a:solidFill>
                  <a:srgbClr val="000000"/>
                </a:solidFill>
                <a:latin typeface="Calibri" pitchFamily="34" charset="0"/>
                <a:cs typeface="Tahoma" pitchFamily="34" charset="0"/>
              </a:rPr>
              <a:t>ssd</a:t>
            </a:r>
            <a:r>
              <a:rPr lang="it-IT" sz="2100" i="1" dirty="0">
                <a:solidFill>
                  <a:srgbClr val="000000"/>
                </a:solidFill>
                <a:latin typeface="Calibri" pitchFamily="34" charset="0"/>
                <a:cs typeface="Tahoma" pitchFamily="34" charset="0"/>
              </a:rPr>
              <a:t> e persone fisiche) attraverso il codice fiscale.</a:t>
            </a:r>
          </a:p>
          <a:p>
            <a:pPr marL="0" indent="0" algn="just">
              <a:buNone/>
              <a:defRPr/>
            </a:pPr>
            <a:r>
              <a:rPr lang="it-IT" sz="2100" i="1" dirty="0">
                <a:solidFill>
                  <a:srgbClr val="000000"/>
                </a:solidFill>
                <a:latin typeface="Calibri" pitchFamily="34" charset="0"/>
                <a:cs typeface="Tahoma" pitchFamily="34" charset="0"/>
              </a:rPr>
              <a:t>Tale novità consentirà non solo di identificare con certezza i soggetti, ma anche di evitare duplicazioni nell’inserimento di dati già presenti all’interno del database.</a:t>
            </a:r>
          </a:p>
          <a:p>
            <a:pPr marL="0" indent="0" algn="just">
              <a:buNone/>
              <a:defRPr/>
            </a:pPr>
            <a:r>
              <a:rPr lang="it-IT" sz="2100" i="1" dirty="0">
                <a:solidFill>
                  <a:srgbClr val="000000"/>
                </a:solidFill>
                <a:latin typeface="Calibri" pitchFamily="34" charset="0"/>
                <a:cs typeface="Tahoma" pitchFamily="34" charset="0"/>
              </a:rPr>
              <a:t>Ciascun soggetto, infatti, risulterà inserito una sola volta nel sistema, a prescindere dagli organismi a cui risulta affiliato o tesserato.</a:t>
            </a:r>
          </a:p>
          <a:p>
            <a:pPr marL="0" indent="0" algn="just">
              <a:buNone/>
              <a:defRPr/>
            </a:pPr>
            <a:r>
              <a:rPr lang="it-IT" sz="2100" i="1" dirty="0">
                <a:solidFill>
                  <a:srgbClr val="000000"/>
                </a:solidFill>
                <a:latin typeface="Calibri" pitchFamily="34" charset="0"/>
                <a:cs typeface="Tahoma" pitchFamily="34" charset="0"/>
              </a:rPr>
              <a:t>La singola associazione, a differenza di quanto avviene oggi, dovrà adempiere unicamente alle procedure di affiliazione e tesseramento, in quanto all’iscrizione nel registro provvederanno direttamente gli organismi una volta verificato il rispetto degli adempimenti previsti dalla legge e dalle norme Coni.</a:t>
            </a:r>
          </a:p>
          <a:p>
            <a:pPr marL="0" indent="0" algn="just">
              <a:buNone/>
              <a:defRPr/>
            </a:pPr>
            <a:endParaRPr lang="it-IT" sz="2100" i="1" dirty="0">
              <a:solidFill>
                <a:srgbClr val="000000"/>
              </a:solidFill>
              <a:latin typeface="Calibri" pitchFamily="34" charset="0"/>
              <a:cs typeface="Tahoma" pitchFamily="34" charset="0"/>
            </a:endParaRPr>
          </a:p>
          <a:p>
            <a:pPr marL="0" indent="0" algn="just">
              <a:buNone/>
              <a:defRPr/>
            </a:pPr>
            <a:endParaRPr lang="it-IT" sz="2100" i="1" dirty="0">
              <a:solidFill>
                <a:srgbClr val="000000"/>
              </a:solidFill>
              <a:latin typeface="Calibri" pitchFamily="34" charset="0"/>
              <a:cs typeface="Tahoma" pitchFamily="34" charset="0"/>
            </a:endParaRPr>
          </a:p>
        </p:txBody>
      </p:sp>
      <p:sp>
        <p:nvSpPr>
          <p:cNvPr id="4" name="Text Box 7"/>
          <p:cNvSpPr txBox="1">
            <a:spLocks noChangeArrowheads="1"/>
          </p:cNvSpPr>
          <p:nvPr/>
        </p:nvSpPr>
        <p:spPr bwMode="auto">
          <a:xfrm>
            <a:off x="827088" y="446088"/>
            <a:ext cx="5761037" cy="461962"/>
          </a:xfrm>
          <a:prstGeom prst="rect">
            <a:avLst/>
          </a:prstGeom>
          <a:noFill/>
          <a:ln w="9525">
            <a:noFill/>
            <a:miter lim="800000"/>
            <a:headEnd/>
            <a:tailEnd/>
          </a:ln>
        </p:spPr>
        <p:txBody>
          <a:bodyPr>
            <a:spAutoFit/>
          </a:bodyPr>
          <a:lstStyle/>
          <a:p>
            <a:pPr>
              <a:spcBef>
                <a:spcPct val="50000"/>
              </a:spcBef>
            </a:pPr>
            <a:r>
              <a:rPr lang="it-IT" altLang="it-IT" sz="2400" b="1" dirty="0" smtClean="0">
                <a:solidFill>
                  <a:srgbClr val="376089"/>
                </a:solidFill>
                <a:latin typeface="Calibri" pitchFamily="34" charset="0"/>
                <a:ea typeface="Calibri" pitchFamily="34" charset="0"/>
                <a:cs typeface="Calibri" pitchFamily="34" charset="0"/>
              </a:rPr>
              <a:t>Il nuovo registro CONI</a:t>
            </a:r>
            <a:endParaRPr lang="it-IT" altLang="it-IT" sz="2400" b="1" dirty="0">
              <a:solidFill>
                <a:srgbClr val="376089"/>
              </a:solidFill>
              <a:latin typeface="Calibri" pitchFamily="34" charset="0"/>
              <a:ea typeface="Calibri" pitchFamily="34" charset="0"/>
              <a:cs typeface="Calibri"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44</a:t>
            </a:fld>
            <a:endParaRPr lang="it-IT" altLang="it-IT" sz="1000" dirty="0">
              <a:latin typeface="Calibri" pitchFamily="34" charset="0"/>
            </a:endParaRPr>
          </a:p>
        </p:txBody>
      </p:sp>
    </p:spTree>
    <p:extLst>
      <p:ext uri="{BB962C8B-B14F-4D97-AF65-F5344CB8AC3E}">
        <p14:creationId xmlns:p14="http://schemas.microsoft.com/office/powerpoint/2010/main" xmlns="" val="733969087"/>
      </p:ext>
    </p:extLst>
  </p:cSld>
  <p:clrMapOvr>
    <a:masterClrMapping/>
  </p:clrMapOvr>
  <p:transition spd="med">
    <p:strips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323528" y="1411546"/>
            <a:ext cx="8496944" cy="4333358"/>
          </a:xfrm>
          <a:noFill/>
          <a:effectLst/>
        </p:spPr>
        <p:style>
          <a:lnRef idx="2">
            <a:schemeClr val="dk1"/>
          </a:lnRef>
          <a:fillRef idx="1">
            <a:schemeClr val="lt1"/>
          </a:fillRef>
          <a:effectRef idx="0">
            <a:schemeClr val="dk1"/>
          </a:effectRef>
          <a:fontRef idx="minor">
            <a:schemeClr val="dk1"/>
          </a:fontRef>
        </p:style>
        <p:txBody>
          <a:bodyPr/>
          <a:lstStyle/>
          <a:p>
            <a:pPr marL="0" indent="0" algn="just">
              <a:buNone/>
              <a:defRPr/>
            </a:pPr>
            <a:r>
              <a:rPr lang="it-IT" sz="2200" b="1" i="1" dirty="0">
                <a:solidFill>
                  <a:srgbClr val="000000"/>
                </a:solidFill>
                <a:latin typeface="Calibri" pitchFamily="34" charset="0"/>
                <a:cs typeface="Tahoma" pitchFamily="34" charset="0"/>
              </a:rPr>
              <a:t>CONI - in merito alle richieste di chiarimento pervenute relativamente al riconoscimento dello yoga come disciplina sportiva ammissibile per l’iscrizione al Registro delle Associazioni e Società Sportive Dilettantistiche - precisa che, nonostante non sia disciplinato da nessuna Federazione Internazionale riconosciuta dal CIO, si è attivato facendo in modo che alcune Federazioni Sportive Nazionali, tra cui la </a:t>
            </a:r>
            <a:r>
              <a:rPr lang="it-IT" sz="2200" b="1" i="1" dirty="0" err="1">
                <a:solidFill>
                  <a:srgbClr val="000000"/>
                </a:solidFill>
                <a:latin typeface="Calibri" pitchFamily="34" charset="0"/>
                <a:cs typeface="Tahoma" pitchFamily="34" charset="0"/>
              </a:rPr>
              <a:t>Federginnastica</a:t>
            </a:r>
            <a:r>
              <a:rPr lang="it-IT" sz="2200" b="1" i="1" dirty="0">
                <a:solidFill>
                  <a:srgbClr val="000000"/>
                </a:solidFill>
                <a:latin typeface="Calibri" pitchFamily="34" charset="0"/>
                <a:cs typeface="Tahoma" pitchFamily="34" charset="0"/>
              </a:rPr>
              <a:t> e la </a:t>
            </a:r>
            <a:r>
              <a:rPr lang="it-IT" sz="2200" b="1" i="1" dirty="0" err="1">
                <a:solidFill>
                  <a:srgbClr val="000000"/>
                </a:solidFill>
                <a:latin typeface="Calibri" pitchFamily="34" charset="0"/>
                <a:cs typeface="Tahoma" pitchFamily="34" charset="0"/>
              </a:rPr>
              <a:t>Federpesistica</a:t>
            </a:r>
            <a:r>
              <a:rPr lang="it-IT" sz="2200" b="1" i="1" dirty="0">
                <a:solidFill>
                  <a:srgbClr val="000000"/>
                </a:solidFill>
                <a:latin typeface="Calibri" pitchFamily="34" charset="0"/>
                <a:cs typeface="Tahoma" pitchFamily="34" charset="0"/>
              </a:rPr>
              <a:t>, considerino lo yoga come “attività propedeutica” alle discipline di </a:t>
            </a:r>
            <a:r>
              <a:rPr lang="it-IT" sz="2200" b="1" i="1" dirty="0" smtClean="0">
                <a:solidFill>
                  <a:srgbClr val="000000"/>
                </a:solidFill>
                <a:latin typeface="Calibri" pitchFamily="34" charset="0"/>
                <a:cs typeface="Tahoma" pitchFamily="34" charset="0"/>
              </a:rPr>
              <a:t>competenza</a:t>
            </a:r>
          </a:p>
          <a:p>
            <a:pPr marL="0" indent="0" algn="just">
              <a:buNone/>
              <a:defRPr/>
            </a:pPr>
            <a:endParaRPr lang="it-IT" sz="2200" b="1" i="1" dirty="0">
              <a:solidFill>
                <a:srgbClr val="000000"/>
              </a:solidFill>
              <a:latin typeface="Calibri" pitchFamily="34" charset="0"/>
              <a:cs typeface="Tahoma" pitchFamily="34" charset="0"/>
            </a:endParaRPr>
          </a:p>
          <a:p>
            <a:pPr marL="0" indent="0" algn="just">
              <a:buNone/>
              <a:defRPr/>
            </a:pPr>
            <a:r>
              <a:rPr lang="it-IT" sz="2200" b="1" dirty="0" smtClean="0">
                <a:solidFill>
                  <a:srgbClr val="000000"/>
                </a:solidFill>
                <a:latin typeface="Calibri" pitchFamily="34" charset="0"/>
                <a:cs typeface="Tahoma" pitchFamily="34" charset="0"/>
              </a:rPr>
              <a:t>LO YOGA RICONOSCIUTO COME METODO E NON COME DISCIPLINA (TIPO PILATES)</a:t>
            </a:r>
            <a:endParaRPr lang="it-IT" sz="2200" b="1" dirty="0">
              <a:solidFill>
                <a:srgbClr val="000000"/>
              </a:solidFill>
              <a:latin typeface="Calibri" pitchFamily="34" charset="0"/>
              <a:cs typeface="Tahoma" pitchFamily="34" charset="0"/>
            </a:endParaRPr>
          </a:p>
        </p:txBody>
      </p:sp>
      <p:sp>
        <p:nvSpPr>
          <p:cNvPr id="4" name="Text Box 7"/>
          <p:cNvSpPr txBox="1">
            <a:spLocks noChangeArrowheads="1"/>
          </p:cNvSpPr>
          <p:nvPr/>
        </p:nvSpPr>
        <p:spPr bwMode="auto">
          <a:xfrm>
            <a:off x="827088" y="446088"/>
            <a:ext cx="5761037" cy="461962"/>
          </a:xfrm>
          <a:prstGeom prst="rect">
            <a:avLst/>
          </a:prstGeom>
          <a:noFill/>
          <a:ln w="9525">
            <a:noFill/>
            <a:miter lim="800000"/>
            <a:headEnd/>
            <a:tailEnd/>
          </a:ln>
        </p:spPr>
        <p:txBody>
          <a:bodyPr>
            <a:spAutoFit/>
          </a:bodyPr>
          <a:lstStyle/>
          <a:p>
            <a:pPr>
              <a:spcBef>
                <a:spcPct val="50000"/>
              </a:spcBef>
            </a:pPr>
            <a:r>
              <a:rPr lang="it-IT" altLang="it-IT" sz="2400" b="1" dirty="0" smtClean="0">
                <a:solidFill>
                  <a:srgbClr val="376089"/>
                </a:solidFill>
                <a:latin typeface="Calibri" pitchFamily="34" charset="0"/>
                <a:ea typeface="Calibri" pitchFamily="34" charset="0"/>
                <a:cs typeface="Calibri" pitchFamily="34" charset="0"/>
              </a:rPr>
              <a:t>Il nuovo registro CONI - YOGA</a:t>
            </a:r>
            <a:endParaRPr lang="it-IT" altLang="it-IT" sz="2400" b="1" dirty="0">
              <a:solidFill>
                <a:srgbClr val="376089"/>
              </a:solidFill>
              <a:latin typeface="Calibri" pitchFamily="34" charset="0"/>
              <a:ea typeface="Calibri" pitchFamily="34" charset="0"/>
              <a:cs typeface="Calibri"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45</a:t>
            </a:fld>
            <a:endParaRPr lang="it-IT" altLang="it-IT" sz="1000" dirty="0">
              <a:latin typeface="Calibri" pitchFamily="34" charset="0"/>
            </a:endParaRPr>
          </a:p>
        </p:txBody>
      </p:sp>
    </p:spTree>
    <p:extLst>
      <p:ext uri="{BB962C8B-B14F-4D97-AF65-F5344CB8AC3E}">
        <p14:creationId xmlns:p14="http://schemas.microsoft.com/office/powerpoint/2010/main" xmlns="" val="2318425422"/>
      </p:ext>
    </p:extLst>
  </p:cSld>
  <p:clrMapOvr>
    <a:masterClrMapping/>
  </p:clrMapOvr>
  <p:transition spd="med">
    <p:strips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ttangolo 5"/>
          <p:cNvSpPr>
            <a:spLocks noChangeArrowheads="1"/>
          </p:cNvSpPr>
          <p:nvPr/>
        </p:nvSpPr>
        <p:spPr bwMode="auto">
          <a:xfrm>
            <a:off x="543168" y="1327115"/>
            <a:ext cx="8057663" cy="4478149"/>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1500" b="1" dirty="0">
                <a:solidFill>
                  <a:srgbClr val="000000"/>
                </a:solidFill>
                <a:latin typeface="Calibri" pitchFamily="34" charset="0"/>
              </a:rPr>
              <a:t>ART. 49-quinquies  </a:t>
            </a:r>
            <a:r>
              <a:rPr lang="it-IT" sz="1500" b="1" dirty="0" smtClean="0">
                <a:solidFill>
                  <a:srgbClr val="000000"/>
                </a:solidFill>
                <a:latin typeface="Calibri" pitchFamily="34" charset="0"/>
              </a:rPr>
              <a:t>Istruttore </a:t>
            </a:r>
            <a:r>
              <a:rPr lang="it-IT" sz="1500" b="1" dirty="0">
                <a:solidFill>
                  <a:srgbClr val="000000"/>
                </a:solidFill>
                <a:latin typeface="Calibri" pitchFamily="34" charset="0"/>
              </a:rPr>
              <a:t>di vela</a:t>
            </a:r>
            <a:endParaRPr lang="it-IT" sz="1500" dirty="0">
              <a:solidFill>
                <a:srgbClr val="000000"/>
              </a:solidFill>
              <a:latin typeface="Calibri" pitchFamily="34" charset="0"/>
            </a:endParaRPr>
          </a:p>
          <a:p>
            <a:pPr algn="just"/>
            <a:r>
              <a:rPr lang="it-IT" sz="1500" dirty="0">
                <a:solidFill>
                  <a:srgbClr val="000000"/>
                </a:solidFill>
                <a:latin typeface="Calibri" pitchFamily="34" charset="0"/>
              </a:rPr>
              <a:t>1. E' istituita la figura professionale dell’istruttore di vela.</a:t>
            </a:r>
          </a:p>
          <a:p>
            <a:pPr algn="just"/>
            <a:r>
              <a:rPr lang="it-IT" sz="1500" dirty="0">
                <a:solidFill>
                  <a:srgbClr val="000000"/>
                </a:solidFill>
                <a:latin typeface="Calibri" pitchFamily="34" charset="0"/>
              </a:rPr>
              <a:t>2. E’ istruttore di vela colui che insegna professionalmente, anche in modo non esclusivo e non continuativo, a persone singole e a gruppi di persone, le tecniche della navigazione a vela in tutte le loro specializzazioni, esercitate con qualsiasi tipo di unità, in mare, nei laghi e nelle acque interne.</a:t>
            </a:r>
          </a:p>
          <a:p>
            <a:pPr algn="just"/>
            <a:r>
              <a:rPr lang="it-IT" sz="1500" dirty="0">
                <a:solidFill>
                  <a:srgbClr val="000000"/>
                </a:solidFill>
                <a:latin typeface="Calibri" pitchFamily="34" charset="0"/>
              </a:rPr>
              <a:t>3. L'esercizio professionale dell’istruttore di vela è riservato ai soggetti iscritti in un apposito elenco nazionale tenuto dal Ministero delle infrastrutture e dei trasporti.</a:t>
            </a:r>
          </a:p>
          <a:p>
            <a:pPr algn="just"/>
            <a:r>
              <a:rPr lang="it-IT" sz="1500" dirty="0">
                <a:solidFill>
                  <a:srgbClr val="000000"/>
                </a:solidFill>
                <a:latin typeface="Calibri" pitchFamily="34" charset="0"/>
              </a:rPr>
              <a:t>4. L’iscrizione nell’elenco di cui al comma 3 è subordinata al pagamento da parte di coloro che intendono iscriversi di un diritto commisurato al costo sostenuto dal Ministero delle infrastrutture e dei trasporti per la gestione del predetto elenco.</a:t>
            </a:r>
          </a:p>
          <a:p>
            <a:pPr algn="just"/>
            <a:r>
              <a:rPr lang="it-IT" sz="1500" dirty="0">
                <a:solidFill>
                  <a:srgbClr val="000000"/>
                </a:solidFill>
                <a:latin typeface="Calibri" pitchFamily="34" charset="0"/>
              </a:rPr>
              <a:t>5. L’ammontare del diritto di cui al comma 4 è stabilito annualmente con decreto del Ministro delle infrastrutture e dei trasporti, di concerto con il Ministro dell’economia e delle finanze.</a:t>
            </a:r>
          </a:p>
          <a:p>
            <a:pPr algn="just"/>
            <a:r>
              <a:rPr lang="it-IT" sz="1500" dirty="0">
                <a:solidFill>
                  <a:srgbClr val="000000"/>
                </a:solidFill>
                <a:latin typeface="Calibri" pitchFamily="34" charset="0"/>
              </a:rPr>
              <a:t>6. Le entrate derivanti dalla riscossione dei diritti di cui al comma 5 affluiscono all’entrata del bilancio dello Stato per essere riassegnate, con decreto del Ministero dell’economia e delle finanze, ai pertinenti capitoli dello stato di previsione del Ministero delle infrastrutture e dei trasporti ai fini della copertura delle spese sostenute per le attività di cui al comma 3.</a:t>
            </a:r>
          </a:p>
          <a:p>
            <a:pPr algn="just"/>
            <a:r>
              <a:rPr lang="it-IT" sz="1500" dirty="0">
                <a:solidFill>
                  <a:srgbClr val="000000"/>
                </a:solidFill>
                <a:latin typeface="Calibri" pitchFamily="34" charset="0"/>
              </a:rPr>
              <a:t>7. L’elenco di cui al comma 3 è pubblicato sui siti istituzionali del Ministero delle infrastrutture e dei trasporti, della Federazione italiana vela e della Lega navale italiana e dei Comuni nel cui territorio sono presenti centri velici</a:t>
            </a:r>
            <a:r>
              <a:rPr lang="it-IT" sz="1400" dirty="0" smtClean="0">
                <a:solidFill>
                  <a:srgbClr val="000000"/>
                </a:solidFill>
                <a:latin typeface="Calibri" pitchFamily="34" charset="0"/>
              </a:rPr>
              <a:t>.</a:t>
            </a:r>
            <a:r>
              <a:rPr lang="it-IT" sz="1400" dirty="0">
                <a:solidFill>
                  <a:srgbClr val="000000"/>
                </a:solidFill>
                <a:latin typeface="Calibri" pitchFamily="34" charset="0"/>
              </a:rPr>
              <a:t> </a:t>
            </a:r>
            <a:endParaRPr lang="it-IT" altLang="it-IT" sz="1400" b="0" dirty="0">
              <a:solidFill>
                <a:srgbClr val="000000"/>
              </a:solidFill>
              <a:latin typeface="Calibri" pitchFamily="34" charset="0"/>
              <a:cs typeface="Aharoni" pitchFamily="2" charset="-79"/>
            </a:endParaRPr>
          </a:p>
        </p:txBody>
      </p:sp>
      <p:sp>
        <p:nvSpPr>
          <p:cNvPr id="4"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b="1">
                <a:latin typeface="Calibri" pitchFamily="34" charset="0"/>
              </a:rPr>
              <a:pPr algn="ctr" eaLnBrk="1" hangingPunct="1"/>
              <a:t>46</a:t>
            </a:fld>
            <a:endParaRPr lang="it-IT" altLang="it-IT" sz="1000" b="1" dirty="0">
              <a:latin typeface="Calibri" pitchFamily="34" charset="0"/>
            </a:endParaRPr>
          </a:p>
        </p:txBody>
      </p:sp>
      <p:sp>
        <p:nvSpPr>
          <p:cNvPr id="6" name="Titolo 1"/>
          <p:cNvSpPr txBox="1">
            <a:spLocks/>
          </p:cNvSpPr>
          <p:nvPr/>
        </p:nvSpPr>
        <p:spPr>
          <a:xfrm>
            <a:off x="827584" y="516160"/>
            <a:ext cx="8244408" cy="392560"/>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Codice della nautica novella d. </a:t>
            </a:r>
            <a:r>
              <a:rPr lang="it-IT" sz="2400" b="1" noProof="0" dirty="0" err="1" smtClean="0">
                <a:solidFill>
                  <a:srgbClr val="376089"/>
                </a:solidFill>
                <a:latin typeface="Calibri" pitchFamily="34" charset="0"/>
                <a:ea typeface="Gotham Book" charset="0"/>
                <a:cs typeface="Gotham Book" charset="0"/>
              </a:rPr>
              <a:t>lgs</a:t>
            </a:r>
            <a:r>
              <a:rPr lang="it-IT" sz="2400" b="1" noProof="0" dirty="0" smtClean="0">
                <a:solidFill>
                  <a:srgbClr val="376089"/>
                </a:solidFill>
                <a:latin typeface="Calibri" pitchFamily="34" charset="0"/>
                <a:ea typeface="Gotham Book" charset="0"/>
                <a:cs typeface="Gotham Book" charset="0"/>
              </a:rPr>
              <a:t>. </a:t>
            </a:r>
            <a:r>
              <a:rPr lang="it-IT" sz="2400" b="1" noProof="0" smtClean="0">
                <a:solidFill>
                  <a:srgbClr val="376089"/>
                </a:solidFill>
                <a:latin typeface="Calibri" pitchFamily="34" charset="0"/>
                <a:ea typeface="Gotham Book" charset="0"/>
                <a:cs typeface="Gotham Book" charset="0"/>
              </a:rPr>
              <a:t>3.11.2017 </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Tree>
    <p:extLst>
      <p:ext uri="{BB962C8B-B14F-4D97-AF65-F5344CB8AC3E}">
        <p14:creationId xmlns:p14="http://schemas.microsoft.com/office/powerpoint/2010/main" xmlns="" val="2857169598"/>
      </p:ext>
    </p:extLst>
  </p:cSld>
  <p:clrMapOvr>
    <a:masterClrMapping/>
  </p:clrMapOvr>
  <p:transition spd="med">
    <p:strips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ttangolo 2"/>
          <p:cNvSpPr>
            <a:spLocks noChangeArrowheads="1"/>
          </p:cNvSpPr>
          <p:nvPr/>
        </p:nvSpPr>
        <p:spPr bwMode="auto">
          <a:xfrm>
            <a:off x="141288" y="998538"/>
            <a:ext cx="8828087" cy="4910137"/>
          </a:xfrm>
          <a:prstGeom prst="rect">
            <a:avLst/>
          </a:prstGeom>
          <a:noFill/>
          <a:ln w="9525">
            <a:noFill/>
            <a:miter lim="800000"/>
            <a:headEnd/>
            <a:tailEnd/>
          </a:ln>
        </p:spPr>
        <p:txBody>
          <a:bodyPr>
            <a:spAutoFit/>
          </a:bodyPr>
          <a:lstStyle/>
          <a:p>
            <a:pPr algn="ctr">
              <a:defRPr/>
            </a:pPr>
            <a:r>
              <a:rPr lang="it-IT" altLang="it-IT" sz="2500" b="1" kern="0" cap="all" dirty="0" err="1">
                <a:solidFill>
                  <a:srgbClr val="376089"/>
                </a:solidFill>
                <a:latin typeface="Calibri" pitchFamily="34" charset="0"/>
              </a:rPr>
              <a:t>D</a:t>
            </a:r>
            <a:r>
              <a:rPr lang="it-IT" altLang="it-IT" sz="2500" b="1" kern="0" dirty="0" err="1">
                <a:solidFill>
                  <a:srgbClr val="376089"/>
                </a:solidFill>
                <a:latin typeface="Calibri" pitchFamily="34" charset="0"/>
              </a:rPr>
              <a:t>isclaimer</a:t>
            </a:r>
            <a:endParaRPr lang="it-IT" altLang="it-IT" sz="2500" b="1" kern="0" dirty="0">
              <a:solidFill>
                <a:srgbClr val="376089"/>
              </a:solidFill>
              <a:latin typeface="Calibri" pitchFamily="34" charset="0"/>
            </a:endParaRPr>
          </a:p>
          <a:p>
            <a:pPr algn="ctr">
              <a:defRPr/>
            </a:pPr>
            <a:endParaRPr lang="it-IT" altLang="it-IT" sz="2400" b="1" kern="0" cap="all" dirty="0">
              <a:solidFill>
                <a:srgbClr val="376089"/>
              </a:solidFill>
              <a:latin typeface="Calibri" pitchFamily="34" charset="0"/>
            </a:endParaRPr>
          </a:p>
          <a:p>
            <a:pPr algn="ctr">
              <a:defRPr/>
            </a:pPr>
            <a:endParaRPr lang="it-IT" altLang="it-IT" sz="2000" b="1" kern="0" cap="all" dirty="0">
              <a:solidFill>
                <a:srgbClr val="376089"/>
              </a:solidFill>
              <a:latin typeface="Calibri" pitchFamily="34" charset="0"/>
            </a:endParaRPr>
          </a:p>
          <a:p>
            <a:pPr algn="ctr">
              <a:defRPr/>
            </a:pPr>
            <a:r>
              <a:rPr lang="it-IT" altLang="it-IT" sz="2400" b="1" kern="0" dirty="0">
                <a:solidFill>
                  <a:srgbClr val="376089"/>
                </a:solidFill>
                <a:latin typeface="Calibri" pitchFamily="34" charset="0"/>
              </a:rPr>
              <a:t>Queste diapositive sono state create per l’attività</a:t>
            </a:r>
            <a:br>
              <a:rPr lang="it-IT" altLang="it-IT" sz="2400" b="1" kern="0" dirty="0">
                <a:solidFill>
                  <a:srgbClr val="376089"/>
                </a:solidFill>
                <a:latin typeface="Calibri" pitchFamily="34" charset="0"/>
              </a:rPr>
            </a:br>
            <a:r>
              <a:rPr lang="it-IT" altLang="it-IT" sz="2400" b="1" kern="0" dirty="0">
                <a:solidFill>
                  <a:srgbClr val="376089"/>
                </a:solidFill>
                <a:latin typeface="Calibri" pitchFamily="34" charset="0"/>
              </a:rPr>
              <a:t> indicata in premessa.</a:t>
            </a:r>
          </a:p>
          <a:p>
            <a:pPr algn="ctr">
              <a:defRPr/>
            </a:pPr>
            <a:endParaRPr lang="it-IT" altLang="it-IT" sz="2400" b="1" kern="0" dirty="0">
              <a:solidFill>
                <a:srgbClr val="376089"/>
              </a:solidFill>
              <a:latin typeface="Calibri" pitchFamily="34" charset="0"/>
            </a:endParaRPr>
          </a:p>
          <a:p>
            <a:pPr algn="ctr">
              <a:defRPr/>
            </a:pPr>
            <a:r>
              <a:rPr lang="it-IT" altLang="it-IT" sz="2400" b="1" kern="0" dirty="0">
                <a:solidFill>
                  <a:srgbClr val="376089"/>
                </a:solidFill>
                <a:latin typeface="Calibri" pitchFamily="34" charset="0"/>
              </a:rPr>
              <a:t>Non sono di conseguenza una trattazione esaustiva sull’argomento e non possono altresì essere diffuse, riprodotte o citate al di fuori di questo contesto</a:t>
            </a:r>
          </a:p>
          <a:p>
            <a:pPr algn="ctr">
              <a:defRPr/>
            </a:pPr>
            <a:endParaRPr lang="it-IT" altLang="it-IT" sz="2400" b="1" kern="0" dirty="0">
              <a:solidFill>
                <a:srgbClr val="376089"/>
              </a:solidFill>
              <a:latin typeface="Calibri" pitchFamily="34" charset="0"/>
            </a:endParaRPr>
          </a:p>
          <a:p>
            <a:pPr algn="ctr">
              <a:defRPr/>
            </a:pPr>
            <a:endParaRPr lang="it-IT" altLang="it-IT" sz="2400" b="1" kern="0" dirty="0">
              <a:solidFill>
                <a:srgbClr val="376089"/>
              </a:solidFill>
              <a:latin typeface="Calibri" pitchFamily="34" charset="0"/>
            </a:endParaRPr>
          </a:p>
          <a:p>
            <a:pPr algn="ctr">
              <a:defRPr/>
            </a:pPr>
            <a:r>
              <a:rPr lang="it-IT" altLang="it-IT" sz="2400" b="1" kern="0" dirty="0">
                <a:solidFill>
                  <a:srgbClr val="376089"/>
                </a:solidFill>
                <a:latin typeface="Calibri" pitchFamily="34" charset="0"/>
              </a:rPr>
              <a:t>Grazie per la comprensione</a:t>
            </a:r>
          </a:p>
          <a:p>
            <a:pPr algn="ctr">
              <a:defRPr/>
            </a:pPr>
            <a:r>
              <a:rPr lang="it-IT" altLang="it-IT" sz="2400" b="1" kern="0" dirty="0">
                <a:solidFill>
                  <a:srgbClr val="376089"/>
                </a:solidFill>
                <a:latin typeface="Calibri" pitchFamily="34" charset="0"/>
              </a:rPr>
              <a:t>Avv. Guido Martinelli</a:t>
            </a:r>
          </a:p>
        </p:txBody>
      </p:sp>
      <p:sp>
        <p:nvSpPr>
          <p:cNvPr id="87043"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47</a:t>
            </a:fld>
            <a:endParaRPr lang="it-IT" altLang="it-IT" sz="1000" dirty="0">
              <a:latin typeface="Calibri" pitchFamily="34" charset="0"/>
            </a:endParaRPr>
          </a:p>
        </p:txBody>
      </p:sp>
    </p:spTree>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p:cNvPr>
          <p:cNvSpPr/>
          <p:nvPr/>
        </p:nvSpPr>
        <p:spPr>
          <a:xfrm>
            <a:off x="323528" y="1412776"/>
            <a:ext cx="8312464" cy="4185761"/>
          </a:xfrm>
          <a:prstGeom prst="rect">
            <a:avLst/>
          </a:prstGeom>
          <a:noFill/>
          <a:effectLst/>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it-IT" sz="1900" dirty="0" smtClean="0">
                <a:solidFill>
                  <a:srgbClr val="000000"/>
                </a:solidFill>
                <a:latin typeface="Calibri" pitchFamily="34" charset="0"/>
              </a:rPr>
              <a:t>OBBLIGO </a:t>
            </a:r>
            <a:r>
              <a:rPr lang="it-IT" sz="1900" dirty="0">
                <a:solidFill>
                  <a:srgbClr val="000000"/>
                </a:solidFill>
                <a:latin typeface="Calibri" pitchFamily="34" charset="0"/>
              </a:rPr>
              <a:t>DEL LAUREATO IN SCIENZE MOTORIE: l’obbligo di prevedere nelle strutture sportive “in occasione dell’apertura al pubblico dietro pagamento di corrispettivi a qualsiasi titolo” di un laureato in scienze motorie con la qualifica di direttore tecnico appare la parte più “incompiuta” . Problemi:</a:t>
            </a:r>
          </a:p>
          <a:p>
            <a:pPr marL="457200" indent="-457200" algn="just">
              <a:buAutoNum type="arabicParenR"/>
              <a:defRPr/>
            </a:pPr>
            <a:r>
              <a:rPr lang="it-IT" sz="1900" b="1" dirty="0" smtClean="0">
                <a:solidFill>
                  <a:srgbClr val="000000"/>
                </a:solidFill>
                <a:latin typeface="Calibri" pitchFamily="34" charset="0"/>
              </a:rPr>
              <a:t>deve </a:t>
            </a:r>
            <a:r>
              <a:rPr lang="it-IT" sz="1900" b="1" dirty="0">
                <a:solidFill>
                  <a:srgbClr val="000000"/>
                </a:solidFill>
                <a:latin typeface="Calibri" pitchFamily="34" charset="0"/>
              </a:rPr>
              <a:t>essere applicata anche in occasione della disputa di gare sportive </a:t>
            </a:r>
            <a:r>
              <a:rPr lang="it-IT" sz="1900" dirty="0">
                <a:solidFill>
                  <a:srgbClr val="000000"/>
                </a:solidFill>
                <a:latin typeface="Calibri" pitchFamily="34" charset="0"/>
              </a:rPr>
              <a:t>con </a:t>
            </a:r>
            <a:r>
              <a:rPr lang="it-IT" sz="1900" dirty="0" smtClean="0">
                <a:solidFill>
                  <a:srgbClr val="000000"/>
                </a:solidFill>
                <a:latin typeface="Calibri" pitchFamily="34" charset="0"/>
              </a:rPr>
              <a:t>ingresso </a:t>
            </a:r>
            <a:r>
              <a:rPr lang="it-IT" sz="1900" dirty="0">
                <a:solidFill>
                  <a:srgbClr val="000000"/>
                </a:solidFill>
                <a:latin typeface="Calibri" pitchFamily="34" charset="0"/>
              </a:rPr>
              <a:t>a pagamento per gli spettatori, </a:t>
            </a:r>
          </a:p>
          <a:p>
            <a:pPr marL="457200" indent="-457200" algn="just">
              <a:buAutoNum type="arabicParenR"/>
              <a:defRPr/>
            </a:pPr>
            <a:r>
              <a:rPr lang="it-IT" sz="1900" dirty="0" smtClean="0">
                <a:solidFill>
                  <a:srgbClr val="000000"/>
                </a:solidFill>
                <a:latin typeface="Calibri" pitchFamily="34" charset="0"/>
              </a:rPr>
              <a:t>Dubbi </a:t>
            </a:r>
            <a:r>
              <a:rPr lang="it-IT" sz="1900" dirty="0">
                <a:solidFill>
                  <a:srgbClr val="000000"/>
                </a:solidFill>
                <a:latin typeface="Calibri" pitchFamily="34" charset="0"/>
              </a:rPr>
              <a:t>sulla </a:t>
            </a:r>
            <a:r>
              <a:rPr lang="it-IT" sz="1900" b="1" dirty="0">
                <a:solidFill>
                  <a:srgbClr val="000000"/>
                </a:solidFill>
                <a:latin typeface="Calibri" pitchFamily="34" charset="0"/>
              </a:rPr>
              <a:t>necessità obbligatoria </a:t>
            </a:r>
            <a:r>
              <a:rPr lang="it-IT" sz="1900" dirty="0">
                <a:solidFill>
                  <a:srgbClr val="000000"/>
                </a:solidFill>
                <a:latin typeface="Calibri" pitchFamily="34" charset="0"/>
              </a:rPr>
              <a:t>della presenza del responsabile tecnico </a:t>
            </a:r>
            <a:r>
              <a:rPr lang="it-IT" sz="1900" b="1" dirty="0">
                <a:solidFill>
                  <a:srgbClr val="000000"/>
                </a:solidFill>
                <a:latin typeface="Calibri" pitchFamily="34" charset="0"/>
              </a:rPr>
              <a:t>per </a:t>
            </a:r>
            <a:r>
              <a:rPr lang="it-IT" sz="1900" b="1" dirty="0" smtClean="0">
                <a:solidFill>
                  <a:srgbClr val="000000"/>
                </a:solidFill>
                <a:latin typeface="Calibri" pitchFamily="34" charset="0"/>
              </a:rPr>
              <a:t>tutta </a:t>
            </a:r>
            <a:r>
              <a:rPr lang="it-IT" sz="1900" b="1" dirty="0">
                <a:solidFill>
                  <a:srgbClr val="000000"/>
                </a:solidFill>
                <a:latin typeface="Calibri" pitchFamily="34" charset="0"/>
              </a:rPr>
              <a:t>la durata della apertura del centro</a:t>
            </a:r>
            <a:r>
              <a:rPr lang="it-IT" sz="1900" dirty="0">
                <a:solidFill>
                  <a:srgbClr val="000000"/>
                </a:solidFill>
                <a:latin typeface="Calibri" pitchFamily="34" charset="0"/>
              </a:rPr>
              <a:t> (in tal caso sarà necessario almeno </a:t>
            </a:r>
            <a:r>
              <a:rPr lang="it-IT" sz="1900" dirty="0" smtClean="0">
                <a:solidFill>
                  <a:srgbClr val="000000"/>
                </a:solidFill>
                <a:latin typeface="Calibri" pitchFamily="34" charset="0"/>
              </a:rPr>
              <a:t>incaricare </a:t>
            </a:r>
            <a:r>
              <a:rPr lang="it-IT" sz="1900" dirty="0">
                <a:solidFill>
                  <a:srgbClr val="000000"/>
                </a:solidFill>
                <a:latin typeface="Calibri" pitchFamily="34" charset="0"/>
              </a:rPr>
              <a:t>due soggetti diversi a tale mansione) </a:t>
            </a:r>
          </a:p>
          <a:p>
            <a:pPr marL="457200" indent="-457200" algn="just">
              <a:buAutoNum type="arabicParenR" startAt="3"/>
              <a:defRPr/>
            </a:pPr>
            <a:r>
              <a:rPr lang="it-IT" sz="1900" dirty="0" smtClean="0">
                <a:solidFill>
                  <a:srgbClr val="000000"/>
                </a:solidFill>
                <a:latin typeface="Calibri" pitchFamily="34" charset="0"/>
              </a:rPr>
              <a:t>quali </a:t>
            </a:r>
            <a:r>
              <a:rPr lang="it-IT" sz="1900" dirty="0">
                <a:solidFill>
                  <a:srgbClr val="000000"/>
                </a:solidFill>
                <a:latin typeface="Calibri" pitchFamily="34" charset="0"/>
              </a:rPr>
              <a:t>siano le sue effettive </a:t>
            </a:r>
            <a:r>
              <a:rPr lang="it-IT" sz="1900" b="1" dirty="0">
                <a:solidFill>
                  <a:srgbClr val="000000"/>
                </a:solidFill>
                <a:latin typeface="Calibri" pitchFamily="34" charset="0"/>
              </a:rPr>
              <a:t>responsabilità</a:t>
            </a:r>
            <a:r>
              <a:rPr lang="it-IT" sz="1900" dirty="0">
                <a:solidFill>
                  <a:srgbClr val="000000"/>
                </a:solidFill>
                <a:latin typeface="Calibri" pitchFamily="34" charset="0"/>
              </a:rPr>
              <a:t> in merito al ruolo </a:t>
            </a:r>
            <a:r>
              <a:rPr lang="it-IT" sz="1900" dirty="0" smtClean="0">
                <a:solidFill>
                  <a:srgbClr val="000000"/>
                </a:solidFill>
                <a:latin typeface="Calibri" pitchFamily="34" charset="0"/>
              </a:rPr>
              <a:t>ricoperto.</a:t>
            </a:r>
          </a:p>
          <a:p>
            <a:pPr marL="457200" indent="-457200" algn="just">
              <a:buAutoNum type="arabicParenR" startAt="3"/>
              <a:defRPr/>
            </a:pPr>
            <a:r>
              <a:rPr lang="it-IT" sz="1900" b="1" dirty="0" smtClean="0">
                <a:solidFill>
                  <a:srgbClr val="000000"/>
                </a:solidFill>
                <a:latin typeface="Calibri" pitchFamily="34" charset="0"/>
              </a:rPr>
              <a:t>cosa accade se lo statuto lo prevede ma </a:t>
            </a:r>
            <a:r>
              <a:rPr lang="it-IT" sz="1900" dirty="0" smtClean="0">
                <a:solidFill>
                  <a:srgbClr val="000000"/>
                </a:solidFill>
                <a:latin typeface="Calibri" pitchFamily="34" charset="0"/>
              </a:rPr>
              <a:t>poi, concretamente, il direttore tecnico </a:t>
            </a:r>
            <a:r>
              <a:rPr lang="it-IT" sz="1900" b="1" dirty="0" smtClean="0">
                <a:solidFill>
                  <a:srgbClr val="000000"/>
                </a:solidFill>
                <a:latin typeface="Calibri" pitchFamily="34" charset="0"/>
              </a:rPr>
              <a:t>non sia nominato </a:t>
            </a:r>
            <a:r>
              <a:rPr lang="it-IT" sz="1900" dirty="0" smtClean="0">
                <a:solidFill>
                  <a:srgbClr val="000000"/>
                </a:solidFill>
                <a:latin typeface="Calibri" pitchFamily="34" charset="0"/>
              </a:rPr>
              <a:t>o non sia presente nell’impianto?</a:t>
            </a:r>
          </a:p>
          <a:p>
            <a:pPr marL="447675" indent="-447675" algn="just">
              <a:defRPr/>
            </a:pPr>
            <a:r>
              <a:rPr lang="it-IT" sz="1900" dirty="0" smtClean="0">
                <a:solidFill>
                  <a:srgbClr val="000000"/>
                </a:solidFill>
                <a:latin typeface="Calibri" pitchFamily="34" charset="0"/>
              </a:rPr>
              <a:t>5)    Se viene nominato </a:t>
            </a:r>
            <a:r>
              <a:rPr lang="it-IT" sz="1900" b="1" dirty="0" smtClean="0">
                <a:solidFill>
                  <a:srgbClr val="000000"/>
                </a:solidFill>
                <a:latin typeface="Calibri" pitchFamily="34" charset="0"/>
              </a:rPr>
              <a:t>un direttore tecnico ci dovranno essere delle persone che «dirige»</a:t>
            </a:r>
            <a:r>
              <a:rPr lang="it-IT" sz="1900" dirty="0" smtClean="0">
                <a:solidFill>
                  <a:srgbClr val="000000"/>
                </a:solidFill>
                <a:latin typeface="Calibri" pitchFamily="34" charset="0"/>
              </a:rPr>
              <a:t>. Rischio di rapporto gerarchico e quindi di subordinazione </a:t>
            </a:r>
            <a:endParaRPr lang="it-IT" sz="1900" dirty="0">
              <a:solidFill>
                <a:srgbClr val="000000"/>
              </a:solidFill>
              <a:latin typeface="Calibri" pitchFamily="34" charset="0"/>
            </a:endParaRPr>
          </a:p>
        </p:txBody>
      </p:sp>
      <p:sp>
        <p:nvSpPr>
          <p:cNvPr id="5" name="Titolo 1"/>
          <p:cNvSpPr txBox="1">
            <a:spLocks/>
          </p:cNvSpPr>
          <p:nvPr/>
        </p:nvSpPr>
        <p:spPr>
          <a:xfrm>
            <a:off x="0" y="548680"/>
            <a:ext cx="9144000" cy="383133"/>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it-IT" sz="3000" b="1" i="0" u="none" strike="noStrike" kern="1200" cap="none" spc="0" normalizeH="0" baseline="0" noProof="0" dirty="0">
              <a:ln>
                <a:noFill/>
              </a:ln>
              <a:solidFill>
                <a:srgbClr val="000000"/>
              </a:solidFill>
              <a:effectLst/>
              <a:uLnTx/>
              <a:uFillTx/>
              <a:latin typeface="Calibri" pitchFamily="34" charset="0"/>
              <a:ea typeface="Gotham Book" charset="0"/>
              <a:cs typeface="Gotham Book" charset="0"/>
            </a:endParaRPr>
          </a:p>
        </p:txBody>
      </p:sp>
      <p:sp>
        <p:nvSpPr>
          <p:cNvPr id="6"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Società sportiva dilettantistica lucrativa</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5</a:t>
            </a:fld>
            <a:endParaRPr lang="it-IT" altLang="it-IT" sz="1000" dirty="0">
              <a:latin typeface="Calibri" pitchFamily="34" charset="0"/>
            </a:endParaRPr>
          </a:p>
        </p:txBody>
      </p:sp>
    </p:spTree>
    <p:extLst>
      <p:ext uri="{BB962C8B-B14F-4D97-AF65-F5344CB8AC3E}">
        <p14:creationId xmlns:p14="http://schemas.microsoft.com/office/powerpoint/2010/main" xmlns="" val="466082186"/>
      </p:ext>
    </p:extLst>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145176" y="1803728"/>
            <a:ext cx="8712968" cy="4093428"/>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600" b="0" i="1" dirty="0" smtClean="0">
                <a:solidFill>
                  <a:srgbClr val="000000"/>
                </a:solidFill>
                <a:latin typeface="Calibri" pitchFamily="34" charset="0"/>
              </a:rPr>
              <a:t>L’imposta sul reddito delle società è ridotta alla metà nei confronti delle società sportive dilettantistiche lucrative riconosciute dal Comitato Olimpico Nazionale Italiano (CONI). L’agevolazione si applica </a:t>
            </a:r>
            <a:r>
              <a:rPr lang="it-IT" sz="2600" b="0" i="1" u="sng" dirty="0" smtClean="0">
                <a:solidFill>
                  <a:srgbClr val="000000"/>
                </a:solidFill>
                <a:latin typeface="Calibri" pitchFamily="34" charset="0"/>
              </a:rPr>
              <a:t>nel rispetto delle condizioni e dei limiti del regolamento (UE) n. 1407/2013 </a:t>
            </a:r>
            <a:r>
              <a:rPr lang="it-IT" sz="2600" b="0" i="1" dirty="0" smtClean="0">
                <a:solidFill>
                  <a:srgbClr val="000000"/>
                </a:solidFill>
                <a:latin typeface="Calibri" pitchFamily="34" charset="0"/>
              </a:rPr>
              <a:t>della Commissione, del 18 dicembre 2013, relativo all’applicazione degli articoli 107 e 108 del Trattato sul funzionamento dell’Unione europea agli aiuti «de </a:t>
            </a:r>
            <a:r>
              <a:rPr lang="it-IT" sz="2600" b="0" i="1" dirty="0" err="1" smtClean="0">
                <a:solidFill>
                  <a:srgbClr val="000000"/>
                </a:solidFill>
                <a:latin typeface="Calibri" pitchFamily="34" charset="0"/>
              </a:rPr>
              <a:t>minimis</a:t>
            </a:r>
            <a:r>
              <a:rPr lang="it-IT" sz="2600" b="0" i="1" dirty="0" smtClean="0">
                <a:solidFill>
                  <a:srgbClr val="000000"/>
                </a:solidFill>
                <a:latin typeface="Calibri" pitchFamily="34" charset="0"/>
              </a:rPr>
              <a:t>».</a:t>
            </a:r>
          </a:p>
          <a:p>
            <a:pPr algn="just"/>
            <a:r>
              <a:rPr lang="it-IT" sz="2600" b="1" dirty="0" smtClean="0">
                <a:solidFill>
                  <a:srgbClr val="000000"/>
                </a:solidFill>
                <a:latin typeface="Calibri" pitchFamily="34" charset="0"/>
                <a:ea typeface="Calibri" pitchFamily="34" charset="0"/>
                <a:cs typeface="Times New Roman" pitchFamily="18" charset="0"/>
              </a:rPr>
              <a:t>Le eventuali società di persona lucrative non godono di agevolazione</a:t>
            </a:r>
            <a:endParaRPr lang="it-IT" sz="2600" b="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202066"/>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355</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6</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ttangolo 2"/>
          <p:cNvSpPr>
            <a:spLocks noChangeArrowheads="1"/>
          </p:cNvSpPr>
          <p:nvPr/>
        </p:nvSpPr>
        <p:spPr bwMode="auto">
          <a:xfrm>
            <a:off x="179512" y="2060848"/>
            <a:ext cx="8640960" cy="3785652"/>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400" b="0" i="1" dirty="0" smtClean="0">
                <a:solidFill>
                  <a:srgbClr val="000000"/>
                </a:solidFill>
                <a:latin typeface="Calibri" pitchFamily="34" charset="0"/>
              </a:rPr>
              <a:t>Alla tabella A, parte III, allegata al decreto del Presidente della Repubblica 26 ottobre 1972, n. 633, dopo il numero 123) è inserito il seguente: «123-quater) servizi di carattere sportivo resi dalle società sportive dilettantistiche lucrative riconosciute dal CONI nei confronti di chi pratica l’attività sportiva a titolo occasionale o continuativo in impianti gestiti da tali società».</a:t>
            </a:r>
          </a:p>
          <a:p>
            <a:pPr marL="457200" indent="-457200" algn="just">
              <a:buFont typeface="Arial" panose="020B0604020202020204" pitchFamily="34" charset="0"/>
              <a:buChar char="•"/>
            </a:pPr>
            <a:r>
              <a:rPr lang="it-IT" sz="2400" b="1" dirty="0" smtClean="0">
                <a:solidFill>
                  <a:srgbClr val="000000"/>
                </a:solidFill>
                <a:latin typeface="Calibri" pitchFamily="34" charset="0"/>
                <a:ea typeface="Calibri" pitchFamily="34" charset="0"/>
                <a:cs typeface="Times New Roman" pitchFamily="18" charset="0"/>
              </a:rPr>
              <a:t>Agevolazione soggettiva – pertanto la non lucrativa che fa attività commerciale assoggetta al 22%</a:t>
            </a:r>
            <a:endParaRPr lang="it-IT" sz="2400" b="1" dirty="0">
              <a:solidFill>
                <a:srgbClr val="000000"/>
              </a:solidFill>
              <a:latin typeface="Calibri" pitchFamily="34" charset="0"/>
              <a:ea typeface="Calibri" pitchFamily="34" charset="0"/>
              <a:cs typeface="Times New Roman" pitchFamily="18" charset="0"/>
            </a:endParaRPr>
          </a:p>
          <a:p>
            <a:pPr marL="457200" indent="-457200" algn="just">
              <a:buFont typeface="Arial" panose="020B0604020202020204" pitchFamily="34" charset="0"/>
              <a:buChar char="•"/>
            </a:pPr>
            <a:r>
              <a:rPr lang="it-IT" sz="2400" b="1" dirty="0" smtClean="0">
                <a:solidFill>
                  <a:srgbClr val="000000"/>
                </a:solidFill>
                <a:latin typeface="Calibri" pitchFamily="34" charset="0"/>
                <a:ea typeface="Calibri" pitchFamily="34" charset="0"/>
                <a:cs typeface="Times New Roman" pitchFamily="18" charset="0"/>
              </a:rPr>
              <a:t>Concetto di impianto gestito</a:t>
            </a:r>
          </a:p>
          <a:p>
            <a:pPr marL="457200" indent="-457200" algn="just">
              <a:buFont typeface="Arial" panose="020B0604020202020204" pitchFamily="34" charset="0"/>
              <a:buChar char="•"/>
            </a:pPr>
            <a:r>
              <a:rPr lang="it-IT" sz="2400" b="1" dirty="0" smtClean="0">
                <a:solidFill>
                  <a:srgbClr val="000000"/>
                </a:solidFill>
                <a:latin typeface="Calibri" pitchFamily="34" charset="0"/>
                <a:ea typeface="Calibri" pitchFamily="34" charset="0"/>
                <a:cs typeface="Times New Roman" pitchFamily="18" charset="0"/>
              </a:rPr>
              <a:t>Applicabile solo per le attività sportive riconosciute dal Coni</a:t>
            </a:r>
            <a:endParaRPr lang="it-IT" sz="2400" b="1" dirty="0">
              <a:solidFill>
                <a:srgbClr val="000000"/>
              </a:solidFill>
              <a:latin typeface="Calibri" pitchFamily="34" charset="0"/>
              <a:ea typeface="Calibri" pitchFamily="34" charset="0"/>
              <a:cs typeface="Times New Roman" pitchFamily="18" charset="0"/>
            </a:endParaRPr>
          </a:p>
        </p:txBody>
      </p:sp>
      <p:sp>
        <p:nvSpPr>
          <p:cNvPr id="86019" name="Rectangle 2"/>
          <p:cNvSpPr txBox="1">
            <a:spLocks noChangeArrowheads="1"/>
          </p:cNvSpPr>
          <p:nvPr/>
        </p:nvSpPr>
        <p:spPr bwMode="auto">
          <a:xfrm>
            <a:off x="47135" y="1340768"/>
            <a:ext cx="8909050" cy="601662"/>
          </a:xfrm>
          <a:prstGeom prst="rect">
            <a:avLst/>
          </a:prstGeom>
          <a:noFill/>
          <a:ln w="9525">
            <a:noFill/>
            <a:miter lim="800000"/>
            <a:headEnd/>
            <a:tailEnd/>
          </a:ln>
        </p:spPr>
        <p:txBody>
          <a:bodyPr anchor="ctr"/>
          <a:lstStyle/>
          <a:p>
            <a:pPr algn="ctr"/>
            <a:r>
              <a:rPr lang="it-IT" altLang="it-IT" sz="3000" b="1" cap="all" dirty="0" smtClean="0">
                <a:solidFill>
                  <a:srgbClr val="000000"/>
                </a:solidFill>
                <a:latin typeface="Calibri" pitchFamily="34" charset="0"/>
              </a:rPr>
              <a:t>Art. 1 comma 357</a:t>
            </a:r>
            <a:endParaRPr lang="it-IT" altLang="it-IT" sz="3000" cap="all" dirty="0">
              <a:solidFill>
                <a:srgbClr val="000000"/>
              </a:solidFill>
              <a:latin typeface="Calibri" pitchFamily="34" charset="0"/>
            </a:endParaRPr>
          </a:p>
        </p:txBody>
      </p:sp>
      <p:sp>
        <p:nvSpPr>
          <p:cNvPr id="5" name="Titolo 1"/>
          <p:cNvSpPr txBox="1">
            <a:spLocks/>
          </p:cNvSpPr>
          <p:nvPr/>
        </p:nvSpPr>
        <p:spPr>
          <a:xfrm>
            <a:off x="827584" y="525587"/>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
        <p:nvSpPr>
          <p:cNvPr id="6"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7</a:t>
            </a:fld>
            <a:endParaRPr lang="it-IT" altLang="it-IT" sz="1000" dirty="0">
              <a:latin typeface="Calibri" pitchFamily="34" charset="0"/>
            </a:endParaRPr>
          </a:p>
        </p:txBody>
      </p:sp>
    </p:spTree>
    <p:extLst>
      <p:ext uri="{BB962C8B-B14F-4D97-AF65-F5344CB8AC3E}">
        <p14:creationId xmlns:p14="http://schemas.microsoft.com/office/powerpoint/2010/main" xmlns="" val="213854132"/>
      </p:ext>
    </p:extLst>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ttangolo 2"/>
          <p:cNvSpPr>
            <a:spLocks noChangeArrowheads="1"/>
          </p:cNvSpPr>
          <p:nvPr/>
        </p:nvSpPr>
        <p:spPr bwMode="auto">
          <a:xfrm>
            <a:off x="611560" y="2420888"/>
            <a:ext cx="7704856" cy="2923877"/>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Font typeface="Arial" panose="020B0604020202020204" pitchFamily="34" charset="0"/>
              <a:buChar char="•"/>
            </a:pPr>
            <a:r>
              <a:rPr lang="it-IT" sz="2300" dirty="0">
                <a:solidFill>
                  <a:srgbClr val="000000"/>
                </a:solidFill>
                <a:latin typeface="Calibri" pitchFamily="34" charset="0"/>
              </a:rPr>
              <a:t>A</a:t>
            </a:r>
            <a:r>
              <a:rPr lang="it-IT" sz="2300" dirty="0" smtClean="0">
                <a:solidFill>
                  <a:srgbClr val="000000"/>
                </a:solidFill>
                <a:latin typeface="Calibri" pitchFamily="34" charset="0"/>
              </a:rPr>
              <a:t>ssenza </a:t>
            </a:r>
            <a:r>
              <a:rPr lang="it-IT" sz="2300" dirty="0">
                <a:solidFill>
                  <a:srgbClr val="000000"/>
                </a:solidFill>
                <a:latin typeface="Calibri" pitchFamily="34" charset="0"/>
              </a:rPr>
              <a:t>di ogni forma di attività istituzionale, pertanto tutti i proventi </a:t>
            </a:r>
            <a:r>
              <a:rPr lang="it-IT" sz="2300" dirty="0" smtClean="0">
                <a:solidFill>
                  <a:srgbClr val="000000"/>
                </a:solidFill>
                <a:latin typeface="Calibri" pitchFamily="34" charset="0"/>
              </a:rPr>
              <a:t>diventano </a:t>
            </a:r>
            <a:r>
              <a:rPr lang="it-IT" sz="2300" dirty="0">
                <a:solidFill>
                  <a:srgbClr val="000000"/>
                </a:solidFill>
                <a:latin typeface="Calibri" pitchFamily="34" charset="0"/>
              </a:rPr>
              <a:t>soggetti ad iva e componenti positivi di reddito, tutti i costi inerenti saranno deducibili e con applicazione della rivalsa Iva.</a:t>
            </a:r>
          </a:p>
          <a:p>
            <a:pPr marL="342900" indent="-342900" algn="just">
              <a:buFont typeface="Arial" panose="020B0604020202020204" pitchFamily="34" charset="0"/>
              <a:buChar char="•"/>
            </a:pPr>
            <a:r>
              <a:rPr lang="it-IT" sz="2300" dirty="0">
                <a:solidFill>
                  <a:srgbClr val="000000"/>
                </a:solidFill>
                <a:latin typeface="Calibri" pitchFamily="34" charset="0"/>
              </a:rPr>
              <a:t>Non si applica l’art. 148 </a:t>
            </a:r>
            <a:r>
              <a:rPr lang="it-IT" sz="2300" dirty="0" err="1">
                <a:solidFill>
                  <a:srgbClr val="000000"/>
                </a:solidFill>
                <a:latin typeface="Calibri" pitchFamily="34" charset="0"/>
              </a:rPr>
              <a:t>tuir</a:t>
            </a:r>
            <a:r>
              <a:rPr lang="it-IT" sz="2300" dirty="0">
                <a:solidFill>
                  <a:srgbClr val="000000"/>
                </a:solidFill>
                <a:latin typeface="Calibri" pitchFamily="34" charset="0"/>
              </a:rPr>
              <a:t> e la legge </a:t>
            </a:r>
            <a:r>
              <a:rPr lang="it-IT" sz="2300" dirty="0" smtClean="0">
                <a:solidFill>
                  <a:srgbClr val="000000"/>
                </a:solidFill>
                <a:latin typeface="Calibri" pitchFamily="34" charset="0"/>
              </a:rPr>
              <a:t>398/91</a:t>
            </a:r>
            <a:endParaRPr lang="it-IT" sz="2300" dirty="0">
              <a:solidFill>
                <a:srgbClr val="000000"/>
              </a:solidFill>
              <a:latin typeface="Calibri" pitchFamily="34" charset="0"/>
            </a:endParaRPr>
          </a:p>
          <a:p>
            <a:pPr marL="342900" indent="-342900" algn="just">
              <a:buFont typeface="Arial" panose="020B0604020202020204" pitchFamily="34" charset="0"/>
              <a:buChar char="•"/>
            </a:pPr>
            <a:r>
              <a:rPr lang="it-IT" sz="2300" dirty="0">
                <a:solidFill>
                  <a:srgbClr val="000000"/>
                </a:solidFill>
                <a:latin typeface="Calibri" pitchFamily="34" charset="0"/>
              </a:rPr>
              <a:t>Recepimento </a:t>
            </a:r>
            <a:r>
              <a:rPr lang="it-IT" sz="2300" dirty="0" smtClean="0">
                <a:solidFill>
                  <a:srgbClr val="000000"/>
                </a:solidFill>
                <a:latin typeface="Calibri" pitchFamily="34" charset="0"/>
              </a:rPr>
              <a:t>nel registro Coni e nei </a:t>
            </a:r>
            <a:r>
              <a:rPr lang="it-IT" sz="2300" dirty="0">
                <a:solidFill>
                  <a:srgbClr val="000000"/>
                </a:solidFill>
                <a:latin typeface="Calibri" pitchFamily="34" charset="0"/>
              </a:rPr>
              <a:t>regolamenti </a:t>
            </a:r>
            <a:r>
              <a:rPr lang="it-IT" sz="2300" dirty="0" smtClean="0">
                <a:solidFill>
                  <a:srgbClr val="000000"/>
                </a:solidFill>
                <a:latin typeface="Calibri" pitchFamily="34" charset="0"/>
              </a:rPr>
              <a:t>federali</a:t>
            </a:r>
          </a:p>
          <a:p>
            <a:pPr marL="342900" indent="-342900" algn="just">
              <a:buFont typeface="Arial" panose="020B0604020202020204" pitchFamily="34" charset="0"/>
              <a:buChar char="•"/>
            </a:pPr>
            <a:r>
              <a:rPr lang="it-IT" sz="2300" dirty="0" smtClean="0">
                <a:solidFill>
                  <a:srgbClr val="000000"/>
                </a:solidFill>
                <a:latin typeface="Calibri" pitchFamily="34" charset="0"/>
              </a:rPr>
              <a:t>Interesse delle imprese civili che gestiscono impianti sportivi a diventare sportive lucrative</a:t>
            </a:r>
            <a:endParaRPr lang="it-IT" sz="2300" dirty="0">
              <a:solidFill>
                <a:srgbClr val="000000"/>
              </a:solidFill>
              <a:latin typeface="Calibri" pitchFamily="34" charset="0"/>
            </a:endParaRPr>
          </a:p>
        </p:txBody>
      </p:sp>
      <p:sp>
        <p:nvSpPr>
          <p:cNvPr id="9" name="Rectangle 2"/>
          <p:cNvSpPr txBox="1">
            <a:spLocks noChangeArrowheads="1"/>
          </p:cNvSpPr>
          <p:nvPr/>
        </p:nvSpPr>
        <p:spPr bwMode="auto">
          <a:xfrm>
            <a:off x="65989" y="1412776"/>
            <a:ext cx="8909050" cy="601662"/>
          </a:xfrm>
          <a:prstGeom prst="rect">
            <a:avLst/>
          </a:prstGeom>
          <a:noFill/>
          <a:ln w="9525">
            <a:noFill/>
            <a:miter lim="800000"/>
            <a:headEnd/>
            <a:tailEnd/>
          </a:ln>
        </p:spPr>
        <p:txBody>
          <a:bodyPr anchor="ctr"/>
          <a:lstStyle/>
          <a:p>
            <a:pPr algn="ctr"/>
            <a:r>
              <a:rPr lang="it-IT" altLang="it-IT" sz="3000" b="1" cap="all" dirty="0">
                <a:solidFill>
                  <a:srgbClr val="000000"/>
                </a:solidFill>
                <a:latin typeface="Calibri" pitchFamily="34" charset="0"/>
              </a:rPr>
              <a:t>Società sportiva dilettantistica lucrativa</a:t>
            </a:r>
            <a:endParaRPr lang="it-IT" altLang="it-IT" sz="3000" cap="all" dirty="0">
              <a:solidFill>
                <a:srgbClr val="000000"/>
              </a:solidFill>
              <a:latin typeface="Calibri"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8</a:t>
            </a:fld>
            <a:endParaRPr lang="it-IT" altLang="it-IT" sz="1000" dirty="0">
              <a:latin typeface="Calibri" pitchFamily="34" charset="0"/>
            </a:endParaRPr>
          </a:p>
        </p:txBody>
      </p:sp>
      <p:sp>
        <p:nvSpPr>
          <p:cNvPr id="8" name="Titolo 1"/>
          <p:cNvSpPr txBox="1">
            <a:spLocks/>
          </p:cNvSpPr>
          <p:nvPr/>
        </p:nvSpPr>
        <p:spPr>
          <a:xfrm>
            <a:off x="827584" y="548680"/>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Tree>
    <p:extLst>
      <p:ext uri="{BB962C8B-B14F-4D97-AF65-F5344CB8AC3E}">
        <p14:creationId xmlns:p14="http://schemas.microsoft.com/office/powerpoint/2010/main" xmlns="" val="75551278"/>
      </p:ext>
    </p:extLst>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ttangolo 2"/>
          <p:cNvSpPr>
            <a:spLocks noChangeArrowheads="1"/>
          </p:cNvSpPr>
          <p:nvPr/>
        </p:nvSpPr>
        <p:spPr bwMode="auto">
          <a:xfrm>
            <a:off x="395536" y="1947604"/>
            <a:ext cx="8136904" cy="3785652"/>
          </a:xfrm>
          <a:prstGeom prst="rect">
            <a:avLst/>
          </a:prstGeom>
          <a:noFill/>
          <a:ln>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just"/>
            <a:r>
              <a:rPr lang="it-IT" sz="2000" b="1" dirty="0" smtClean="0">
                <a:solidFill>
                  <a:srgbClr val="000000"/>
                </a:solidFill>
                <a:latin typeface="Calibri" pitchFamily="34" charset="0"/>
              </a:rPr>
              <a:t>Conseguenze per le lucrative derivanti dall’iscrizione al registro?</a:t>
            </a:r>
            <a:endParaRPr lang="it-IT" sz="2000" b="1" dirty="0">
              <a:solidFill>
                <a:srgbClr val="000000"/>
              </a:solidFill>
              <a:latin typeface="Calibri" pitchFamily="34" charset="0"/>
            </a:endParaRPr>
          </a:p>
          <a:p>
            <a:pPr algn="just"/>
            <a:r>
              <a:rPr lang="it-IT" sz="2000" dirty="0" smtClean="0">
                <a:solidFill>
                  <a:srgbClr val="000000"/>
                </a:solidFill>
                <a:latin typeface="Calibri" pitchFamily="34" charset="0"/>
              </a:rPr>
              <a:t>La possibilità di godere delle agevolazioni previste dall’art. 90 l. 289/02 in quanto compatibili:</a:t>
            </a:r>
          </a:p>
          <a:p>
            <a:pPr marL="342900" indent="-342900" algn="just">
              <a:buFont typeface="Arial" panose="020B0604020202020204" pitchFamily="34" charset="0"/>
              <a:buChar char="•"/>
            </a:pPr>
            <a:r>
              <a:rPr lang="it-IT" sz="2000" dirty="0">
                <a:solidFill>
                  <a:srgbClr val="000000"/>
                </a:solidFill>
                <a:latin typeface="Calibri" pitchFamily="34" charset="0"/>
              </a:rPr>
              <a:t>C</a:t>
            </a:r>
            <a:r>
              <a:rPr lang="it-IT" sz="2000" dirty="0" smtClean="0">
                <a:solidFill>
                  <a:srgbClr val="000000"/>
                </a:solidFill>
                <a:latin typeface="Calibri" pitchFamily="34" charset="0"/>
              </a:rPr>
              <a:t>omma </a:t>
            </a:r>
            <a:r>
              <a:rPr lang="it-IT" sz="2000" dirty="0">
                <a:solidFill>
                  <a:srgbClr val="000000"/>
                </a:solidFill>
                <a:latin typeface="Calibri" pitchFamily="34" charset="0"/>
              </a:rPr>
              <a:t>4 (</a:t>
            </a:r>
            <a:r>
              <a:rPr lang="it-IT" sz="2000" b="1" dirty="0">
                <a:solidFill>
                  <a:srgbClr val="000000"/>
                </a:solidFill>
                <a:latin typeface="Calibri" pitchFamily="34" charset="0"/>
              </a:rPr>
              <a:t>esenzione sui contributi del Coni e delle Federazioni della ritenuta di cui all’art. 28 </a:t>
            </a:r>
            <a:r>
              <a:rPr lang="it-IT" sz="2000" b="1" dirty="0" err="1">
                <a:solidFill>
                  <a:srgbClr val="000000"/>
                </a:solidFill>
                <a:latin typeface="Calibri" pitchFamily="34" charset="0"/>
              </a:rPr>
              <a:t>d.p.r.</a:t>
            </a:r>
            <a:r>
              <a:rPr lang="it-IT" sz="2000" b="1" dirty="0">
                <a:solidFill>
                  <a:srgbClr val="000000"/>
                </a:solidFill>
                <a:latin typeface="Calibri" pitchFamily="34" charset="0"/>
              </a:rPr>
              <a:t> 600/73</a:t>
            </a:r>
            <a:r>
              <a:rPr lang="it-IT" sz="2000" dirty="0">
                <a:solidFill>
                  <a:srgbClr val="000000"/>
                </a:solidFill>
                <a:latin typeface="Calibri" pitchFamily="34" charset="0"/>
              </a:rPr>
              <a:t>), </a:t>
            </a:r>
            <a:endParaRPr lang="it-IT" sz="2000" dirty="0" smtClean="0">
              <a:solidFill>
                <a:srgbClr val="000000"/>
              </a:solidFill>
              <a:latin typeface="Calibri" pitchFamily="34" charset="0"/>
            </a:endParaRPr>
          </a:p>
          <a:p>
            <a:pPr marL="342900" indent="-342900" algn="just">
              <a:buFont typeface="Arial" panose="020B0604020202020204" pitchFamily="34" charset="0"/>
              <a:buChar char="•"/>
            </a:pPr>
            <a:r>
              <a:rPr lang="it-IT" sz="2000" dirty="0" smtClean="0">
                <a:solidFill>
                  <a:srgbClr val="000000"/>
                </a:solidFill>
                <a:latin typeface="Calibri" pitchFamily="34" charset="0"/>
              </a:rPr>
              <a:t>Comma 5 </a:t>
            </a:r>
            <a:r>
              <a:rPr lang="it-IT" sz="2000" b="1" dirty="0" smtClean="0">
                <a:solidFill>
                  <a:srgbClr val="000000"/>
                </a:solidFill>
                <a:latin typeface="Calibri" pitchFamily="34" charset="0"/>
              </a:rPr>
              <a:t>(imposta </a:t>
            </a:r>
            <a:r>
              <a:rPr lang="it-IT" sz="2000" b="1" dirty="0">
                <a:solidFill>
                  <a:srgbClr val="000000"/>
                </a:solidFill>
                <a:latin typeface="Calibri" pitchFamily="34" charset="0"/>
              </a:rPr>
              <a:t>di registro in misura fissa</a:t>
            </a:r>
            <a:r>
              <a:rPr lang="it-IT" sz="2000" dirty="0">
                <a:solidFill>
                  <a:srgbClr val="000000"/>
                </a:solidFill>
                <a:latin typeface="Calibri" pitchFamily="34" charset="0"/>
              </a:rPr>
              <a:t>), </a:t>
            </a:r>
            <a:endParaRPr lang="it-IT" sz="2000" dirty="0" smtClean="0">
              <a:solidFill>
                <a:srgbClr val="000000"/>
              </a:solidFill>
              <a:latin typeface="Calibri" pitchFamily="34" charset="0"/>
            </a:endParaRPr>
          </a:p>
          <a:p>
            <a:pPr marL="342900" indent="-342900" algn="just">
              <a:buFont typeface="Arial" panose="020B0604020202020204" pitchFamily="34" charset="0"/>
              <a:buChar char="•"/>
            </a:pPr>
            <a:r>
              <a:rPr lang="it-IT" sz="2000" dirty="0" smtClean="0">
                <a:solidFill>
                  <a:srgbClr val="000000"/>
                </a:solidFill>
                <a:latin typeface="Calibri" pitchFamily="34" charset="0"/>
              </a:rPr>
              <a:t>Comma 8 </a:t>
            </a:r>
            <a:r>
              <a:rPr lang="it-IT" sz="2000" dirty="0">
                <a:solidFill>
                  <a:srgbClr val="000000"/>
                </a:solidFill>
                <a:latin typeface="Calibri" pitchFamily="34" charset="0"/>
              </a:rPr>
              <a:t>(</a:t>
            </a:r>
            <a:r>
              <a:rPr lang="it-IT" sz="2000" b="1" dirty="0">
                <a:solidFill>
                  <a:srgbClr val="000000"/>
                </a:solidFill>
                <a:latin typeface="Calibri" pitchFamily="34" charset="0"/>
              </a:rPr>
              <a:t>presunzione di spesa pubblicitaria delle sponsorizzazioni fino a euro 200.000), </a:t>
            </a:r>
            <a:endParaRPr lang="it-IT" sz="2000" b="1" dirty="0" smtClean="0">
              <a:solidFill>
                <a:srgbClr val="000000"/>
              </a:solidFill>
              <a:latin typeface="Calibri" pitchFamily="34" charset="0"/>
            </a:endParaRPr>
          </a:p>
          <a:p>
            <a:pPr marL="342900" indent="-342900" algn="just">
              <a:buFont typeface="Arial" panose="020B0604020202020204" pitchFamily="34" charset="0"/>
              <a:buChar char="•"/>
            </a:pPr>
            <a:r>
              <a:rPr lang="it-IT" sz="2000" dirty="0" smtClean="0">
                <a:solidFill>
                  <a:srgbClr val="000000"/>
                </a:solidFill>
                <a:latin typeface="Calibri" pitchFamily="34" charset="0"/>
              </a:rPr>
              <a:t>Comma 11 </a:t>
            </a:r>
            <a:r>
              <a:rPr lang="it-IT" sz="2000" dirty="0">
                <a:solidFill>
                  <a:srgbClr val="000000"/>
                </a:solidFill>
                <a:latin typeface="Calibri" pitchFamily="34" charset="0"/>
              </a:rPr>
              <a:t>bis </a:t>
            </a:r>
            <a:r>
              <a:rPr lang="it-IT" sz="2000" b="1" dirty="0">
                <a:solidFill>
                  <a:srgbClr val="000000"/>
                </a:solidFill>
                <a:latin typeface="Calibri" pitchFamily="34" charset="0"/>
              </a:rPr>
              <a:t>(imposta di pubblicità negli impianti fino a 3000 posti a sedere)</a:t>
            </a:r>
            <a:r>
              <a:rPr lang="it-IT" sz="2000" dirty="0">
                <a:solidFill>
                  <a:srgbClr val="000000"/>
                </a:solidFill>
                <a:latin typeface="Calibri" pitchFamily="34" charset="0"/>
              </a:rPr>
              <a:t> dell’art. 90 della legge </a:t>
            </a:r>
            <a:r>
              <a:rPr lang="it-IT" sz="2000" dirty="0" smtClean="0">
                <a:solidFill>
                  <a:srgbClr val="000000"/>
                </a:solidFill>
                <a:latin typeface="Calibri" pitchFamily="34" charset="0"/>
              </a:rPr>
              <a:t>289/02.</a:t>
            </a:r>
            <a:endParaRPr lang="it-IT" sz="2000" dirty="0">
              <a:solidFill>
                <a:srgbClr val="000000"/>
              </a:solidFill>
              <a:latin typeface="Calibri" pitchFamily="34" charset="0"/>
            </a:endParaRPr>
          </a:p>
          <a:p>
            <a:pPr algn="just"/>
            <a:r>
              <a:rPr lang="it-IT" sz="2000" b="1" dirty="0" smtClean="0">
                <a:solidFill>
                  <a:srgbClr val="000000"/>
                </a:solidFill>
                <a:latin typeface="Calibri" pitchFamily="34" charset="0"/>
              </a:rPr>
              <a:t>AGEVOLAZIONE ACCISE GAS METANO?</a:t>
            </a:r>
            <a:r>
              <a:rPr lang="it-IT" sz="2000" dirty="0" smtClean="0">
                <a:solidFill>
                  <a:srgbClr val="000000"/>
                </a:solidFill>
                <a:latin typeface="Calibri" pitchFamily="34" charset="0"/>
              </a:rPr>
              <a:t>? No come sportiva ma come impresa artigiana?</a:t>
            </a:r>
            <a:endParaRPr lang="it-IT" sz="2000" dirty="0">
              <a:solidFill>
                <a:srgbClr val="000000"/>
              </a:solidFill>
              <a:latin typeface="Calibri" pitchFamily="34" charset="0"/>
            </a:endParaRPr>
          </a:p>
        </p:txBody>
      </p:sp>
      <p:sp>
        <p:nvSpPr>
          <p:cNvPr id="9" name="Rectangle 2"/>
          <p:cNvSpPr txBox="1">
            <a:spLocks noChangeArrowheads="1"/>
          </p:cNvSpPr>
          <p:nvPr/>
        </p:nvSpPr>
        <p:spPr bwMode="auto">
          <a:xfrm>
            <a:off x="65989" y="1052736"/>
            <a:ext cx="8909050" cy="961702"/>
          </a:xfrm>
          <a:prstGeom prst="rect">
            <a:avLst/>
          </a:prstGeom>
          <a:noFill/>
          <a:ln w="9525">
            <a:noFill/>
            <a:miter lim="800000"/>
            <a:headEnd/>
            <a:tailEnd/>
          </a:ln>
        </p:spPr>
        <p:txBody>
          <a:bodyPr anchor="ctr"/>
          <a:lstStyle/>
          <a:p>
            <a:pPr algn="ctr"/>
            <a:r>
              <a:rPr lang="it-IT" altLang="it-IT" sz="3000" b="1" cap="all" dirty="0">
                <a:solidFill>
                  <a:srgbClr val="000000"/>
                </a:solidFill>
                <a:latin typeface="Calibri" pitchFamily="34" charset="0"/>
              </a:rPr>
              <a:t>Società sportiva dilettantistica lucrativa</a:t>
            </a:r>
            <a:endParaRPr lang="it-IT" altLang="it-IT" sz="3000" cap="all" dirty="0">
              <a:solidFill>
                <a:srgbClr val="000000"/>
              </a:solidFill>
              <a:latin typeface="Calibri" pitchFamily="34" charset="0"/>
            </a:endParaRPr>
          </a:p>
        </p:txBody>
      </p:sp>
      <p:sp>
        <p:nvSpPr>
          <p:cNvPr id="7" name="Segnaposto piè di pagina 4"/>
          <p:cNvSpPr txBox="1">
            <a:spLocks noGrp="1"/>
          </p:cNvSpPr>
          <p:nvPr/>
        </p:nvSpPr>
        <p:spPr bwMode="auto">
          <a:xfrm>
            <a:off x="3124200" y="6248400"/>
            <a:ext cx="2895600" cy="457200"/>
          </a:xfrm>
          <a:prstGeom prst="rect">
            <a:avLst/>
          </a:prstGeom>
          <a:noFill/>
          <a:ln w="9525">
            <a:noFill/>
            <a:miter lim="800000"/>
            <a:headEnd/>
            <a:tailEnd/>
          </a:ln>
        </p:spPr>
        <p:txBody>
          <a:bodyPr anchor="b"/>
          <a:lstStyle/>
          <a:p>
            <a:pPr algn="ctr" eaLnBrk="1" hangingPunct="1"/>
            <a:fld id="{A714ADC0-AF05-4C69-9D24-01D116D2864B}" type="slidenum">
              <a:rPr lang="it-IT" altLang="it-IT" sz="1000">
                <a:latin typeface="Calibri" pitchFamily="34" charset="0"/>
              </a:rPr>
              <a:pPr algn="ctr" eaLnBrk="1" hangingPunct="1"/>
              <a:t>9</a:t>
            </a:fld>
            <a:endParaRPr lang="it-IT" altLang="it-IT" sz="1000" dirty="0">
              <a:latin typeface="Calibri" pitchFamily="34" charset="0"/>
            </a:endParaRPr>
          </a:p>
        </p:txBody>
      </p:sp>
      <p:sp>
        <p:nvSpPr>
          <p:cNvPr id="8" name="Titolo 1"/>
          <p:cNvSpPr txBox="1">
            <a:spLocks/>
          </p:cNvSpPr>
          <p:nvPr/>
        </p:nvSpPr>
        <p:spPr>
          <a:xfrm>
            <a:off x="827584" y="548680"/>
            <a:ext cx="5868144" cy="383133"/>
          </a:xfrm>
          <a:prstGeom prst="rect">
            <a:avLst/>
          </a:prstGeom>
        </p:spPr>
        <p:txBody>
          <a:bodyPr/>
          <a:lstStyle/>
          <a:p>
            <a:pPr marL="0" marR="0" lvl="0" indent="0" defTabSz="914400" rtl="0" eaLnBrk="1" fontAlgn="auto" latinLnBrk="0" hangingPunct="1">
              <a:lnSpc>
                <a:spcPct val="90000"/>
              </a:lnSpc>
              <a:spcBef>
                <a:spcPct val="0"/>
              </a:spcBef>
              <a:spcAft>
                <a:spcPts val="0"/>
              </a:spcAft>
              <a:buClrTx/>
              <a:buSzTx/>
              <a:buFontTx/>
              <a:buNone/>
              <a:tabLst/>
              <a:defRPr/>
            </a:pPr>
            <a:r>
              <a:rPr lang="it-IT" sz="2400" b="1" noProof="0" dirty="0" smtClean="0">
                <a:solidFill>
                  <a:srgbClr val="376089"/>
                </a:solidFill>
                <a:latin typeface="Calibri" pitchFamily="34" charset="0"/>
                <a:ea typeface="Gotham Book" charset="0"/>
                <a:cs typeface="Gotham Book" charset="0"/>
              </a:rPr>
              <a:t>Legge 27 Dicembre 2017 </a:t>
            </a:r>
            <a:r>
              <a:rPr lang="it-IT" sz="2400" b="1" noProof="0" dirty="0" err="1" smtClean="0">
                <a:solidFill>
                  <a:srgbClr val="376089"/>
                </a:solidFill>
                <a:latin typeface="Calibri" pitchFamily="34" charset="0"/>
                <a:ea typeface="Gotham Book" charset="0"/>
                <a:cs typeface="Gotham Book" charset="0"/>
              </a:rPr>
              <a:t>n°</a:t>
            </a:r>
            <a:r>
              <a:rPr lang="it-IT" sz="2400" b="1" noProof="0" dirty="0" smtClean="0">
                <a:solidFill>
                  <a:srgbClr val="376089"/>
                </a:solidFill>
                <a:latin typeface="Calibri" pitchFamily="34" charset="0"/>
                <a:ea typeface="Gotham Book" charset="0"/>
                <a:cs typeface="Gotham Book" charset="0"/>
              </a:rPr>
              <a:t> 205</a:t>
            </a:r>
            <a:endParaRPr kumimoji="0" lang="it-IT" sz="2400" b="1" i="0" u="none" strike="noStrike" kern="1200" cap="none" spc="0" normalizeH="0" baseline="0" noProof="0" dirty="0">
              <a:ln>
                <a:noFill/>
              </a:ln>
              <a:solidFill>
                <a:srgbClr val="376089"/>
              </a:solidFill>
              <a:effectLst/>
              <a:uLnTx/>
              <a:uFillTx/>
              <a:latin typeface="Calibri" pitchFamily="34" charset="0"/>
              <a:ea typeface="Gotham Book" charset="0"/>
              <a:cs typeface="Gotham Book" charset="0"/>
            </a:endParaRPr>
          </a:p>
        </p:txBody>
      </p:sp>
    </p:spTree>
    <p:extLst>
      <p:ext uri="{BB962C8B-B14F-4D97-AF65-F5344CB8AC3E}">
        <p14:creationId xmlns:p14="http://schemas.microsoft.com/office/powerpoint/2010/main" xmlns="" val="3355984539"/>
      </p:ext>
    </p:extLst>
  </p:cSld>
  <p:clrMapOvr>
    <a:masterClrMapping/>
  </p:clrMapOvr>
  <p:transition spd="med">
    <p:strips dir="rd"/>
  </p:transition>
  <p:timing>
    <p:tnLst>
      <p:par>
        <p:cTn id="1" dur="indefinite" restart="never" nodeType="tmRoot"/>
      </p:par>
    </p:tnLst>
  </p:timing>
</p:sld>
</file>

<file path=ppt/theme/theme1.xml><?xml version="1.0" encoding="utf-8"?>
<a:theme xmlns:a="http://schemas.openxmlformats.org/drawingml/2006/main" name="Carta di riso">
  <a:themeElements>
    <a:clrScheme name="Carta di riso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Carta di ris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rta di riso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Carta di riso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Carta di riso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rta di riso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Carta di riso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5334</TotalTime>
  <Words>4363</Words>
  <Application>Microsoft Office PowerPoint</Application>
  <PresentationFormat>Presentazione su schermo (4:3)</PresentationFormat>
  <Paragraphs>329</Paragraphs>
  <Slides>47</Slides>
  <Notes>5</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Carta di riso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Art. 67 primo comma lett. m) Tuir</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vector>
  </TitlesOfParts>
  <Company>Studio Martinelli Rogolino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Avv. Ernesto Russo</dc:creator>
  <cp:lastModifiedBy>Utente</cp:lastModifiedBy>
  <cp:revision>828</cp:revision>
  <cp:lastPrinted>2017-05-29T15:52:18Z</cp:lastPrinted>
  <dcterms:created xsi:type="dcterms:W3CDTF">2008-03-19T14:58:11Z</dcterms:created>
  <dcterms:modified xsi:type="dcterms:W3CDTF">2018-04-24T07:35:17Z</dcterms:modified>
</cp:coreProperties>
</file>