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3"/>
  </p:notesMasterIdLst>
  <p:sldIdLst>
    <p:sldId id="256" r:id="rId2"/>
    <p:sldId id="257" r:id="rId3"/>
    <p:sldId id="258" r:id="rId4"/>
    <p:sldId id="259" r:id="rId5"/>
    <p:sldId id="260" r:id="rId6"/>
    <p:sldId id="261" r:id="rId7"/>
    <p:sldId id="262" r:id="rId8"/>
    <p:sldId id="308" r:id="rId9"/>
    <p:sldId id="309" r:id="rId10"/>
    <p:sldId id="264" r:id="rId11"/>
    <p:sldId id="282" r:id="rId12"/>
    <p:sldId id="312" r:id="rId13"/>
    <p:sldId id="265" r:id="rId14"/>
    <p:sldId id="266" r:id="rId15"/>
    <p:sldId id="267" r:id="rId16"/>
    <p:sldId id="338" r:id="rId17"/>
    <p:sldId id="268" r:id="rId18"/>
    <p:sldId id="269" r:id="rId19"/>
    <p:sldId id="313" r:id="rId20"/>
    <p:sldId id="314" r:id="rId21"/>
    <p:sldId id="316" r:id="rId22"/>
    <p:sldId id="317" r:id="rId23"/>
    <p:sldId id="318" r:id="rId24"/>
    <p:sldId id="319" r:id="rId25"/>
    <p:sldId id="320" r:id="rId26"/>
    <p:sldId id="321" r:id="rId27"/>
    <p:sldId id="273" r:id="rId28"/>
    <p:sldId id="274" r:id="rId29"/>
    <p:sldId id="270" r:id="rId30"/>
    <p:sldId id="271" r:id="rId31"/>
    <p:sldId id="305" r:id="rId32"/>
    <p:sldId id="306" r:id="rId33"/>
    <p:sldId id="310" r:id="rId34"/>
    <p:sldId id="311" r:id="rId35"/>
    <p:sldId id="272" r:id="rId36"/>
    <p:sldId id="276" r:id="rId37"/>
    <p:sldId id="332" r:id="rId38"/>
    <p:sldId id="323" r:id="rId39"/>
    <p:sldId id="324" r:id="rId40"/>
    <p:sldId id="325" r:id="rId41"/>
    <p:sldId id="327" r:id="rId42"/>
    <p:sldId id="328" r:id="rId43"/>
    <p:sldId id="329" r:id="rId44"/>
    <p:sldId id="330" r:id="rId45"/>
    <p:sldId id="331" r:id="rId46"/>
    <p:sldId id="339" r:id="rId47"/>
    <p:sldId id="333" r:id="rId48"/>
    <p:sldId id="334" r:id="rId49"/>
    <p:sldId id="335" r:id="rId50"/>
    <p:sldId id="336" r:id="rId51"/>
    <p:sldId id="337" r:id="rId52"/>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guide orient="horz" pos="2160"/>
        <p:guide pos="3840"/>
      </p:guideLst>
    </p:cSldViewPr>
  </p:slideViewPr>
  <p:notesTextViewPr>
    <p:cViewPr>
      <p:scale>
        <a:sx n="1" d="1"/>
        <a:sy n="1" d="1"/>
      </p:scale>
      <p:origin x="0" y="0"/>
    </p:cViewPr>
  </p:notesTextViewPr>
  <p:sorterViewPr>
    <p:cViewPr>
      <p:scale>
        <a:sx n="100" d="100"/>
        <a:sy n="100" d="100"/>
      </p:scale>
      <p:origin x="0" y="-896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297AD8-A5C2-46B7-9BA3-14CAFA53F03E}" type="datetimeFigureOut">
              <a:rPr lang="it-IT" smtClean="0"/>
              <a:t>02/02/2018</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6292F5-0769-4D38-8600-1A6B5B5E6874}" type="slidenum">
              <a:rPr lang="it-IT" smtClean="0"/>
              <a:t>‹N›</a:t>
            </a:fld>
            <a:endParaRPr lang="it-IT"/>
          </a:p>
        </p:txBody>
      </p:sp>
    </p:spTree>
    <p:extLst>
      <p:ext uri="{BB962C8B-B14F-4D97-AF65-F5344CB8AC3E}">
        <p14:creationId xmlns:p14="http://schemas.microsoft.com/office/powerpoint/2010/main" val="5067856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Una slide ricca di contenuti deve essere necessariamente schematizzata, non possiamo presentare slide con troppo testo.</a:t>
            </a:r>
          </a:p>
          <a:p>
            <a:r>
              <a:rPr lang="it-IT" dirty="0"/>
              <a:t>Al fine di snellire l’immagine, è necessario suddividere in più caselle di testo i contenuti.</a:t>
            </a:r>
          </a:p>
          <a:p>
            <a:r>
              <a:rPr lang="it-IT" dirty="0"/>
              <a:t>Anche in questo caso abbiamo usato colori diversi e utilizzato le frecce; qui non abbiamo inserito ombreggiature o altri effetti per non appesantire l’immagine, visto che la slide risulta già «piena». </a:t>
            </a:r>
          </a:p>
        </p:txBody>
      </p:sp>
      <p:sp>
        <p:nvSpPr>
          <p:cNvPr id="4" name="Segnaposto numero diapositiva 3"/>
          <p:cNvSpPr>
            <a:spLocks noGrp="1"/>
          </p:cNvSpPr>
          <p:nvPr>
            <p:ph type="sldNum" sz="quarter" idx="10"/>
          </p:nvPr>
        </p:nvSpPr>
        <p:spPr/>
        <p:txBody>
          <a:bodyPr/>
          <a:lstStyle/>
          <a:p>
            <a:fld id="{BC64A7E4-C929-43B6-B3A4-D72D633D8841}" type="slidenum">
              <a:rPr lang="it-IT" smtClean="0"/>
              <a:t>2</a:t>
            </a:fld>
            <a:endParaRPr lang="it-IT"/>
          </a:p>
        </p:txBody>
      </p:sp>
    </p:spTree>
    <p:extLst>
      <p:ext uri="{BB962C8B-B14F-4D97-AF65-F5344CB8AC3E}">
        <p14:creationId xmlns:p14="http://schemas.microsoft.com/office/powerpoint/2010/main" val="34863832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Una slide ricca di contenuti deve essere necessariamente schematizzata, non possiamo presentare slide con troppo testo.</a:t>
            </a:r>
          </a:p>
          <a:p>
            <a:r>
              <a:rPr lang="it-IT" dirty="0"/>
              <a:t>Al fine di snellire l’immagine, è necessario suddividere in più caselle di testo i contenuti.</a:t>
            </a:r>
          </a:p>
          <a:p>
            <a:r>
              <a:rPr lang="it-IT" dirty="0"/>
              <a:t>Anche in questo caso abbiamo usato colori diversi e utilizzato le frecce; qui non abbiamo inserito ombreggiature o altri effetti per non appesantire l’immagine, visto che la slide risulta già «piena». </a:t>
            </a:r>
          </a:p>
        </p:txBody>
      </p:sp>
      <p:sp>
        <p:nvSpPr>
          <p:cNvPr id="4" name="Segnaposto numero diapositiva 3"/>
          <p:cNvSpPr>
            <a:spLocks noGrp="1"/>
          </p:cNvSpPr>
          <p:nvPr>
            <p:ph type="sldNum" sz="quarter" idx="10"/>
          </p:nvPr>
        </p:nvSpPr>
        <p:spPr/>
        <p:txBody>
          <a:bodyPr/>
          <a:lstStyle/>
          <a:p>
            <a:fld id="{BC64A7E4-C929-43B6-B3A4-D72D633D8841}" type="slidenum">
              <a:rPr lang="it-IT" smtClean="0"/>
              <a:t>11</a:t>
            </a:fld>
            <a:endParaRPr lang="it-IT"/>
          </a:p>
        </p:txBody>
      </p:sp>
    </p:spTree>
    <p:extLst>
      <p:ext uri="{BB962C8B-B14F-4D97-AF65-F5344CB8AC3E}">
        <p14:creationId xmlns:p14="http://schemas.microsoft.com/office/powerpoint/2010/main" val="39966849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Una slide ricca di contenuti deve essere necessariamente schematizzata, non possiamo presentare slide con troppo testo.</a:t>
            </a:r>
          </a:p>
          <a:p>
            <a:r>
              <a:rPr lang="it-IT" dirty="0"/>
              <a:t>Al fine di snellire l’immagine, è necessario suddividere in più caselle di testo i contenuti.</a:t>
            </a:r>
          </a:p>
          <a:p>
            <a:r>
              <a:rPr lang="it-IT" dirty="0"/>
              <a:t>Anche in questo caso abbiamo usato colori diversi e utilizzato le frecce; qui non abbiamo inserito ombreggiature o altri effetti per non appesantire l’immagine, visto che la slide risulta già «piena». </a:t>
            </a:r>
          </a:p>
        </p:txBody>
      </p:sp>
      <p:sp>
        <p:nvSpPr>
          <p:cNvPr id="4" name="Segnaposto numero diapositiva 3"/>
          <p:cNvSpPr>
            <a:spLocks noGrp="1"/>
          </p:cNvSpPr>
          <p:nvPr>
            <p:ph type="sldNum" sz="quarter" idx="10"/>
          </p:nvPr>
        </p:nvSpPr>
        <p:spPr/>
        <p:txBody>
          <a:bodyPr/>
          <a:lstStyle/>
          <a:p>
            <a:fld id="{BC64A7E4-C929-43B6-B3A4-D72D633D8841}" type="slidenum">
              <a:rPr lang="it-IT" smtClean="0"/>
              <a:t>12</a:t>
            </a:fld>
            <a:endParaRPr lang="it-IT"/>
          </a:p>
        </p:txBody>
      </p:sp>
    </p:spTree>
    <p:extLst>
      <p:ext uri="{BB962C8B-B14F-4D97-AF65-F5344CB8AC3E}">
        <p14:creationId xmlns:p14="http://schemas.microsoft.com/office/powerpoint/2010/main" val="24760839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Una slide ricca di contenuti deve essere necessariamente schematizzata, non possiamo presentare slide con troppo testo.</a:t>
            </a:r>
          </a:p>
          <a:p>
            <a:r>
              <a:rPr lang="it-IT" dirty="0"/>
              <a:t>Al fine di snellire l’immagine, è necessario suddividere in più caselle di testo i contenuti.</a:t>
            </a:r>
          </a:p>
          <a:p>
            <a:r>
              <a:rPr lang="it-IT" dirty="0"/>
              <a:t>Anche in questo caso abbiamo usato colori diversi e utilizzato le frecce; qui non abbiamo inserito ombreggiature o altri effetti per non appesantire l’immagine, visto che la slide risulta già «piena». </a:t>
            </a:r>
          </a:p>
        </p:txBody>
      </p:sp>
      <p:sp>
        <p:nvSpPr>
          <p:cNvPr id="4" name="Segnaposto numero diapositiva 3"/>
          <p:cNvSpPr>
            <a:spLocks noGrp="1"/>
          </p:cNvSpPr>
          <p:nvPr>
            <p:ph type="sldNum" sz="quarter" idx="10"/>
          </p:nvPr>
        </p:nvSpPr>
        <p:spPr/>
        <p:txBody>
          <a:bodyPr/>
          <a:lstStyle/>
          <a:p>
            <a:fld id="{BC64A7E4-C929-43B6-B3A4-D72D633D8841}" type="slidenum">
              <a:rPr lang="it-IT" smtClean="0"/>
              <a:t>13</a:t>
            </a:fld>
            <a:endParaRPr lang="it-IT"/>
          </a:p>
        </p:txBody>
      </p:sp>
    </p:spTree>
    <p:extLst>
      <p:ext uri="{BB962C8B-B14F-4D97-AF65-F5344CB8AC3E}">
        <p14:creationId xmlns:p14="http://schemas.microsoft.com/office/powerpoint/2010/main" val="12098570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Una slide ricca di contenuti deve essere necessariamente schematizzata, non possiamo presentare slide con troppo testo.</a:t>
            </a:r>
          </a:p>
          <a:p>
            <a:r>
              <a:rPr lang="it-IT" dirty="0"/>
              <a:t>Al fine di snellire l’immagine, è necessario suddividere in più caselle di testo i contenuti.</a:t>
            </a:r>
          </a:p>
          <a:p>
            <a:r>
              <a:rPr lang="it-IT" dirty="0"/>
              <a:t>Anche in questo caso abbiamo usato colori diversi e utilizzato le frecce; qui non abbiamo inserito ombreggiature o altri effetti per non appesantire l’immagine, visto che la slide risulta già «piena». </a:t>
            </a:r>
          </a:p>
        </p:txBody>
      </p:sp>
      <p:sp>
        <p:nvSpPr>
          <p:cNvPr id="4" name="Segnaposto numero diapositiva 3"/>
          <p:cNvSpPr>
            <a:spLocks noGrp="1"/>
          </p:cNvSpPr>
          <p:nvPr>
            <p:ph type="sldNum" sz="quarter" idx="10"/>
          </p:nvPr>
        </p:nvSpPr>
        <p:spPr/>
        <p:txBody>
          <a:bodyPr/>
          <a:lstStyle/>
          <a:p>
            <a:fld id="{BC64A7E4-C929-43B6-B3A4-D72D633D8841}" type="slidenum">
              <a:rPr lang="it-IT" smtClean="0"/>
              <a:t>14</a:t>
            </a:fld>
            <a:endParaRPr lang="it-IT"/>
          </a:p>
        </p:txBody>
      </p:sp>
    </p:spTree>
    <p:extLst>
      <p:ext uri="{BB962C8B-B14F-4D97-AF65-F5344CB8AC3E}">
        <p14:creationId xmlns:p14="http://schemas.microsoft.com/office/powerpoint/2010/main" val="34942459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Una slide ricca di contenuti deve essere necessariamente schematizzata, non possiamo presentare slide con troppo testo.</a:t>
            </a:r>
          </a:p>
          <a:p>
            <a:r>
              <a:rPr lang="it-IT" dirty="0"/>
              <a:t>Al fine di snellire l’immagine, è necessario suddividere in più caselle di testo i contenuti.</a:t>
            </a:r>
          </a:p>
          <a:p>
            <a:r>
              <a:rPr lang="it-IT" dirty="0"/>
              <a:t>Anche in questo caso abbiamo usato colori diversi e utilizzato le frecce; qui non abbiamo inserito ombreggiature o altri effetti per non appesantire l’immagine, visto che la slide risulta già «piena». </a:t>
            </a:r>
          </a:p>
        </p:txBody>
      </p:sp>
      <p:sp>
        <p:nvSpPr>
          <p:cNvPr id="4" name="Segnaposto numero diapositiva 3"/>
          <p:cNvSpPr>
            <a:spLocks noGrp="1"/>
          </p:cNvSpPr>
          <p:nvPr>
            <p:ph type="sldNum" sz="quarter" idx="10"/>
          </p:nvPr>
        </p:nvSpPr>
        <p:spPr/>
        <p:txBody>
          <a:bodyPr/>
          <a:lstStyle/>
          <a:p>
            <a:fld id="{BC64A7E4-C929-43B6-B3A4-D72D633D8841}" type="slidenum">
              <a:rPr lang="it-IT" smtClean="0"/>
              <a:t>15</a:t>
            </a:fld>
            <a:endParaRPr lang="it-IT"/>
          </a:p>
        </p:txBody>
      </p:sp>
    </p:spTree>
    <p:extLst>
      <p:ext uri="{BB962C8B-B14F-4D97-AF65-F5344CB8AC3E}">
        <p14:creationId xmlns:p14="http://schemas.microsoft.com/office/powerpoint/2010/main" val="36296540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egnaposto immagine diapositiva 1"/>
          <p:cNvSpPr>
            <a:spLocks noGrp="1" noRot="1" noChangeAspect="1" noTextEdit="1"/>
          </p:cNvSpPr>
          <p:nvPr>
            <p:ph type="sldImg"/>
          </p:nvPr>
        </p:nvSpPr>
        <p:spPr>
          <a:ln/>
        </p:spPr>
      </p:sp>
      <p:sp>
        <p:nvSpPr>
          <p:cNvPr id="34819"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altLang="it-IT" dirty="0">
                <a:latin typeface="Arial" panose="020B0604020202020204" pitchFamily="34" charset="0"/>
              </a:rPr>
              <a:t>Un elenco puntato può essere facilmente trasformato in una slide strutturata come questa; è sufficiente creare delle caselle di testo per i numeri progressivi (o lettere se preferite) e associare una casella di testo di altra forma accanto.</a:t>
            </a:r>
          </a:p>
          <a:p>
            <a:r>
              <a:rPr lang="it-IT" altLang="it-IT" dirty="0">
                <a:latin typeface="Arial" panose="020B0604020202020204" pitchFamily="34" charset="0"/>
              </a:rPr>
              <a:t>Anche in questo caso sono stati usati gli strumenti di ombreggiatura per ciascuna forma.</a:t>
            </a:r>
          </a:p>
        </p:txBody>
      </p:sp>
      <p:sp>
        <p:nvSpPr>
          <p:cNvPr id="34820"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FFFAD27-C72A-45C1-9D53-EDF1756BB9A2}" type="slidenum">
              <a:rPr lang="it-IT" altLang="it-IT" smtClean="0">
                <a:solidFill>
                  <a:srgbClr val="000000"/>
                </a:solidFill>
              </a:rPr>
              <a:pPr/>
              <a:t>16</a:t>
            </a:fld>
            <a:endParaRPr lang="it-IT" altLang="it-IT">
              <a:solidFill>
                <a:srgbClr val="000000"/>
              </a:solidFill>
            </a:endParaRPr>
          </a:p>
        </p:txBody>
      </p:sp>
    </p:spTree>
    <p:extLst>
      <p:ext uri="{BB962C8B-B14F-4D97-AF65-F5344CB8AC3E}">
        <p14:creationId xmlns:p14="http://schemas.microsoft.com/office/powerpoint/2010/main" val="12058310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egnaposto immagine diapositiva 1"/>
          <p:cNvSpPr>
            <a:spLocks noGrp="1" noRot="1" noChangeAspect="1" noTextEdit="1"/>
          </p:cNvSpPr>
          <p:nvPr>
            <p:ph type="sldImg"/>
          </p:nvPr>
        </p:nvSpPr>
        <p:spPr>
          <a:ln/>
        </p:spPr>
      </p:sp>
      <p:sp>
        <p:nvSpPr>
          <p:cNvPr id="34819"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altLang="it-IT" dirty="0">
                <a:latin typeface="Arial" panose="020B0604020202020204" pitchFamily="34" charset="0"/>
              </a:rPr>
              <a:t>Un elenco puntato può essere facilmente trasformato in una slide strutturata come questa; è sufficiente creare delle caselle di testo per i numeri progressivi (o lettere se preferite) e associare una casella di testo di altra forma accanto.</a:t>
            </a:r>
          </a:p>
          <a:p>
            <a:r>
              <a:rPr lang="it-IT" altLang="it-IT" dirty="0">
                <a:latin typeface="Arial" panose="020B0604020202020204" pitchFamily="34" charset="0"/>
              </a:rPr>
              <a:t>Anche in questo caso sono stati usati gli strumenti di ombreggiatura per ciascuna forma.</a:t>
            </a:r>
          </a:p>
        </p:txBody>
      </p:sp>
      <p:sp>
        <p:nvSpPr>
          <p:cNvPr id="34820"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FFFAD27-C72A-45C1-9D53-EDF1756BB9A2}" type="slidenum">
              <a:rPr lang="it-IT" altLang="it-IT" smtClean="0">
                <a:solidFill>
                  <a:srgbClr val="000000"/>
                </a:solidFill>
              </a:rPr>
              <a:pPr/>
              <a:t>19</a:t>
            </a:fld>
            <a:endParaRPr lang="it-IT" altLang="it-IT">
              <a:solidFill>
                <a:srgbClr val="000000"/>
              </a:solidFill>
            </a:endParaRPr>
          </a:p>
        </p:txBody>
      </p:sp>
    </p:spTree>
    <p:extLst>
      <p:ext uri="{BB962C8B-B14F-4D97-AF65-F5344CB8AC3E}">
        <p14:creationId xmlns:p14="http://schemas.microsoft.com/office/powerpoint/2010/main" val="21487561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egnaposto immagine diapositiva 1"/>
          <p:cNvSpPr>
            <a:spLocks noGrp="1" noRot="1" noChangeAspect="1" noTextEdit="1"/>
          </p:cNvSpPr>
          <p:nvPr>
            <p:ph type="sldImg"/>
          </p:nvPr>
        </p:nvSpPr>
        <p:spPr>
          <a:ln/>
        </p:spPr>
      </p:sp>
      <p:sp>
        <p:nvSpPr>
          <p:cNvPr id="32771"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altLang="it-IT" dirty="0">
                <a:latin typeface="Arial" panose="020B0604020202020204" pitchFamily="34" charset="0"/>
              </a:rPr>
              <a:t>Nella banda in alto a destra viene riportato il titolo del paragrafo a cui l’argomento si riferisce: carattere CALIBRI misura 24</a:t>
            </a:r>
          </a:p>
          <a:p>
            <a:r>
              <a:rPr lang="it-IT" altLang="it-IT" dirty="0">
                <a:latin typeface="Arial" panose="020B0604020202020204" pitchFamily="34" charset="0"/>
              </a:rPr>
              <a:t>(per avere la scritta inserita nella medesima posizione tra una slide e l’atra è sufficiente fare copia in colla)</a:t>
            </a:r>
          </a:p>
          <a:p>
            <a:r>
              <a:rPr lang="it-IT" altLang="it-IT" dirty="0">
                <a:latin typeface="Arial" panose="020B0604020202020204" pitchFamily="34" charset="0"/>
              </a:rPr>
              <a:t>Medesima cosa vale per la dicitura pag. (CALIBRI 24)</a:t>
            </a:r>
          </a:p>
          <a:p>
            <a:r>
              <a:rPr lang="it-IT" altLang="it-IT" dirty="0">
                <a:latin typeface="Arial" panose="020B0604020202020204" pitchFamily="34" charset="0"/>
              </a:rPr>
              <a:t>Il titolo della slide deve essere inserito in una propria casella di testo, carattere CALIBRI misura 32.</a:t>
            </a:r>
          </a:p>
          <a:p>
            <a:r>
              <a:rPr lang="it-IT" altLang="it-IT" dirty="0">
                <a:latin typeface="Arial" panose="020B0604020202020204" pitchFamily="34" charset="0"/>
              </a:rPr>
              <a:t>Il contenuto della slide deve essere schematizzato il più possibile, creando caselle di testo, come in questa slide.</a:t>
            </a:r>
          </a:p>
          <a:p>
            <a:r>
              <a:rPr lang="it-IT" altLang="it-IT" dirty="0">
                <a:latin typeface="Arial" panose="020B0604020202020204" pitchFamily="34" charset="0"/>
              </a:rPr>
              <a:t>Per rendere l’immagine più piacevole  possibile inserire ombreggiature, riflessi o simili attraverso il pulsante EFFETTI FORMA che trovate a destra della barra degli strumenti in HOME. (selezionate la forma e cliccate su effetti forma)</a:t>
            </a:r>
          </a:p>
          <a:p>
            <a:r>
              <a:rPr lang="it-IT" altLang="it-IT" dirty="0">
                <a:latin typeface="Arial" panose="020B0604020202020204" pitchFamily="34" charset="0"/>
              </a:rPr>
              <a:t>Cerchiamo di utilizzare colori sobri come il grigio in tutte le sue sfumature o il bianco (evitiamo colori eccessivi come il verde, arancio o giallo)</a:t>
            </a:r>
          </a:p>
        </p:txBody>
      </p:sp>
      <p:sp>
        <p:nvSpPr>
          <p:cNvPr id="32772"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1984" indent="-285379">
              <a:defRPr>
                <a:solidFill>
                  <a:schemeClr val="tx1"/>
                </a:solidFill>
                <a:latin typeface="Arial" panose="020B0604020202020204" pitchFamily="34" charset="0"/>
              </a:defRPr>
            </a:lvl2pPr>
            <a:lvl3pPr marL="1141514" indent="-228303">
              <a:defRPr>
                <a:solidFill>
                  <a:schemeClr val="tx1"/>
                </a:solidFill>
                <a:latin typeface="Arial" panose="020B0604020202020204" pitchFamily="34" charset="0"/>
              </a:defRPr>
            </a:lvl3pPr>
            <a:lvl4pPr marL="1598120" indent="-228303">
              <a:defRPr>
                <a:solidFill>
                  <a:schemeClr val="tx1"/>
                </a:solidFill>
                <a:latin typeface="Arial" panose="020B0604020202020204" pitchFamily="34" charset="0"/>
              </a:defRPr>
            </a:lvl4pPr>
            <a:lvl5pPr marL="2054725" indent="-228303">
              <a:defRPr>
                <a:solidFill>
                  <a:schemeClr val="tx1"/>
                </a:solidFill>
                <a:latin typeface="Arial" panose="020B0604020202020204" pitchFamily="34" charset="0"/>
              </a:defRPr>
            </a:lvl5pPr>
            <a:lvl6pPr marL="2511331" indent="-228303" eaLnBrk="0" fontAlgn="base" hangingPunct="0">
              <a:spcBef>
                <a:spcPct val="0"/>
              </a:spcBef>
              <a:spcAft>
                <a:spcPct val="0"/>
              </a:spcAft>
              <a:defRPr>
                <a:solidFill>
                  <a:schemeClr val="tx1"/>
                </a:solidFill>
                <a:latin typeface="Arial" panose="020B0604020202020204" pitchFamily="34" charset="0"/>
              </a:defRPr>
            </a:lvl6pPr>
            <a:lvl7pPr marL="2967937" indent="-228303" eaLnBrk="0" fontAlgn="base" hangingPunct="0">
              <a:spcBef>
                <a:spcPct val="0"/>
              </a:spcBef>
              <a:spcAft>
                <a:spcPct val="0"/>
              </a:spcAft>
              <a:defRPr>
                <a:solidFill>
                  <a:schemeClr val="tx1"/>
                </a:solidFill>
                <a:latin typeface="Arial" panose="020B0604020202020204" pitchFamily="34" charset="0"/>
              </a:defRPr>
            </a:lvl7pPr>
            <a:lvl8pPr marL="3424542" indent="-228303" eaLnBrk="0" fontAlgn="base" hangingPunct="0">
              <a:spcBef>
                <a:spcPct val="0"/>
              </a:spcBef>
              <a:spcAft>
                <a:spcPct val="0"/>
              </a:spcAft>
              <a:defRPr>
                <a:solidFill>
                  <a:schemeClr val="tx1"/>
                </a:solidFill>
                <a:latin typeface="Arial" panose="020B0604020202020204" pitchFamily="34" charset="0"/>
              </a:defRPr>
            </a:lvl8pPr>
            <a:lvl9pPr marL="3881148" indent="-228303" eaLnBrk="0" fontAlgn="base" hangingPunct="0">
              <a:spcBef>
                <a:spcPct val="0"/>
              </a:spcBef>
              <a:spcAft>
                <a:spcPct val="0"/>
              </a:spcAft>
              <a:defRPr>
                <a:solidFill>
                  <a:schemeClr val="tx1"/>
                </a:solidFill>
                <a:latin typeface="Arial" panose="020B0604020202020204" pitchFamily="34" charset="0"/>
              </a:defRPr>
            </a:lvl9pPr>
          </a:lstStyle>
          <a:p>
            <a:fld id="{9A44EAC8-5E23-4950-9ACD-1E0F8F9CAA10}" type="slidenum">
              <a:rPr lang="it-IT" altLang="it-IT" smtClean="0">
                <a:solidFill>
                  <a:srgbClr val="000000"/>
                </a:solidFill>
              </a:rPr>
              <a:pPr/>
              <a:t>20</a:t>
            </a:fld>
            <a:endParaRPr lang="it-IT" altLang="it-IT">
              <a:solidFill>
                <a:srgbClr val="000000"/>
              </a:solidFill>
            </a:endParaRPr>
          </a:p>
        </p:txBody>
      </p:sp>
    </p:spTree>
    <p:extLst>
      <p:ext uri="{BB962C8B-B14F-4D97-AF65-F5344CB8AC3E}">
        <p14:creationId xmlns:p14="http://schemas.microsoft.com/office/powerpoint/2010/main" val="6097255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egnaposto immagine diapositiva 1"/>
          <p:cNvSpPr>
            <a:spLocks noGrp="1" noRot="1" noChangeAspect="1" noTextEdit="1"/>
          </p:cNvSpPr>
          <p:nvPr>
            <p:ph type="sldImg"/>
          </p:nvPr>
        </p:nvSpPr>
        <p:spPr>
          <a:ln/>
        </p:spPr>
      </p:sp>
      <p:sp>
        <p:nvSpPr>
          <p:cNvPr id="32771"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altLang="it-IT" dirty="0">
                <a:latin typeface="Arial" panose="020B0604020202020204" pitchFamily="34" charset="0"/>
              </a:rPr>
              <a:t>Nella banda in alto a destra viene riportato il titolo del paragrafo a cui l’argomento si riferisce: carattere CALIBRI misura 24</a:t>
            </a:r>
          </a:p>
          <a:p>
            <a:r>
              <a:rPr lang="it-IT" altLang="it-IT" dirty="0">
                <a:latin typeface="Arial" panose="020B0604020202020204" pitchFamily="34" charset="0"/>
              </a:rPr>
              <a:t>(per avere la scritta inserita nella medesima posizione tra una slide e l’atra è sufficiente fare copia in colla)</a:t>
            </a:r>
          </a:p>
          <a:p>
            <a:r>
              <a:rPr lang="it-IT" altLang="it-IT" dirty="0">
                <a:latin typeface="Arial" panose="020B0604020202020204" pitchFamily="34" charset="0"/>
              </a:rPr>
              <a:t>Medesima cosa vale per la dicitura pag. (CALIBRI 24)</a:t>
            </a:r>
          </a:p>
          <a:p>
            <a:r>
              <a:rPr lang="it-IT" altLang="it-IT" dirty="0">
                <a:latin typeface="Arial" panose="020B0604020202020204" pitchFamily="34" charset="0"/>
              </a:rPr>
              <a:t>Il titolo della slide deve essere inserito in una propria casella di testo, carattere CALIBRI misura 32.</a:t>
            </a:r>
          </a:p>
          <a:p>
            <a:r>
              <a:rPr lang="it-IT" altLang="it-IT" dirty="0">
                <a:latin typeface="Arial" panose="020B0604020202020204" pitchFamily="34" charset="0"/>
              </a:rPr>
              <a:t>Il contenuto della slide deve essere schematizzato il più possibile, creando caselle di testo, come in questa slide.</a:t>
            </a:r>
          </a:p>
          <a:p>
            <a:r>
              <a:rPr lang="it-IT" altLang="it-IT" dirty="0">
                <a:latin typeface="Arial" panose="020B0604020202020204" pitchFamily="34" charset="0"/>
              </a:rPr>
              <a:t>Per rendere l’immagine più piacevole  possibile inserire ombreggiature, riflessi o simili attraverso il pulsante EFFETTI FORMA che trovate a destra della barra degli strumenti in HOME. (selezionate la forma e cliccate su effetti forma)</a:t>
            </a:r>
          </a:p>
          <a:p>
            <a:r>
              <a:rPr lang="it-IT" altLang="it-IT" dirty="0">
                <a:latin typeface="Arial" panose="020B0604020202020204" pitchFamily="34" charset="0"/>
              </a:rPr>
              <a:t>Cerchiamo di utilizzare colori sobri come il grigio in tutte le sue sfumature o il bianco (evitiamo colori eccessivi come il verde, arancio o giallo)</a:t>
            </a:r>
          </a:p>
        </p:txBody>
      </p:sp>
      <p:sp>
        <p:nvSpPr>
          <p:cNvPr id="32772"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1984" indent="-285379">
              <a:defRPr>
                <a:solidFill>
                  <a:schemeClr val="tx1"/>
                </a:solidFill>
                <a:latin typeface="Arial" panose="020B0604020202020204" pitchFamily="34" charset="0"/>
              </a:defRPr>
            </a:lvl2pPr>
            <a:lvl3pPr marL="1141514" indent="-228303">
              <a:defRPr>
                <a:solidFill>
                  <a:schemeClr val="tx1"/>
                </a:solidFill>
                <a:latin typeface="Arial" panose="020B0604020202020204" pitchFamily="34" charset="0"/>
              </a:defRPr>
            </a:lvl3pPr>
            <a:lvl4pPr marL="1598120" indent="-228303">
              <a:defRPr>
                <a:solidFill>
                  <a:schemeClr val="tx1"/>
                </a:solidFill>
                <a:latin typeface="Arial" panose="020B0604020202020204" pitchFamily="34" charset="0"/>
              </a:defRPr>
            </a:lvl4pPr>
            <a:lvl5pPr marL="2054725" indent="-228303">
              <a:defRPr>
                <a:solidFill>
                  <a:schemeClr val="tx1"/>
                </a:solidFill>
                <a:latin typeface="Arial" panose="020B0604020202020204" pitchFamily="34" charset="0"/>
              </a:defRPr>
            </a:lvl5pPr>
            <a:lvl6pPr marL="2511331" indent="-228303" eaLnBrk="0" fontAlgn="base" hangingPunct="0">
              <a:spcBef>
                <a:spcPct val="0"/>
              </a:spcBef>
              <a:spcAft>
                <a:spcPct val="0"/>
              </a:spcAft>
              <a:defRPr>
                <a:solidFill>
                  <a:schemeClr val="tx1"/>
                </a:solidFill>
                <a:latin typeface="Arial" panose="020B0604020202020204" pitchFamily="34" charset="0"/>
              </a:defRPr>
            </a:lvl6pPr>
            <a:lvl7pPr marL="2967937" indent="-228303" eaLnBrk="0" fontAlgn="base" hangingPunct="0">
              <a:spcBef>
                <a:spcPct val="0"/>
              </a:spcBef>
              <a:spcAft>
                <a:spcPct val="0"/>
              </a:spcAft>
              <a:defRPr>
                <a:solidFill>
                  <a:schemeClr val="tx1"/>
                </a:solidFill>
                <a:latin typeface="Arial" panose="020B0604020202020204" pitchFamily="34" charset="0"/>
              </a:defRPr>
            </a:lvl7pPr>
            <a:lvl8pPr marL="3424542" indent="-228303" eaLnBrk="0" fontAlgn="base" hangingPunct="0">
              <a:spcBef>
                <a:spcPct val="0"/>
              </a:spcBef>
              <a:spcAft>
                <a:spcPct val="0"/>
              </a:spcAft>
              <a:defRPr>
                <a:solidFill>
                  <a:schemeClr val="tx1"/>
                </a:solidFill>
                <a:latin typeface="Arial" panose="020B0604020202020204" pitchFamily="34" charset="0"/>
              </a:defRPr>
            </a:lvl8pPr>
            <a:lvl9pPr marL="3881148" indent="-228303" eaLnBrk="0" fontAlgn="base" hangingPunct="0">
              <a:spcBef>
                <a:spcPct val="0"/>
              </a:spcBef>
              <a:spcAft>
                <a:spcPct val="0"/>
              </a:spcAft>
              <a:defRPr>
                <a:solidFill>
                  <a:schemeClr val="tx1"/>
                </a:solidFill>
                <a:latin typeface="Arial" panose="020B0604020202020204" pitchFamily="34" charset="0"/>
              </a:defRPr>
            </a:lvl9pPr>
          </a:lstStyle>
          <a:p>
            <a:fld id="{9A44EAC8-5E23-4950-9ACD-1E0F8F9CAA10}" type="slidenum">
              <a:rPr lang="it-IT" altLang="it-IT" smtClean="0">
                <a:solidFill>
                  <a:srgbClr val="000000"/>
                </a:solidFill>
              </a:rPr>
              <a:pPr/>
              <a:t>22</a:t>
            </a:fld>
            <a:endParaRPr lang="it-IT" altLang="it-IT">
              <a:solidFill>
                <a:srgbClr val="000000"/>
              </a:solidFill>
            </a:endParaRPr>
          </a:p>
        </p:txBody>
      </p:sp>
    </p:spTree>
    <p:extLst>
      <p:ext uri="{BB962C8B-B14F-4D97-AF65-F5344CB8AC3E}">
        <p14:creationId xmlns:p14="http://schemas.microsoft.com/office/powerpoint/2010/main" val="4195805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egnaposto immagine diapositiva 1"/>
          <p:cNvSpPr>
            <a:spLocks noGrp="1" noRot="1" noChangeAspect="1" noTextEdit="1"/>
          </p:cNvSpPr>
          <p:nvPr>
            <p:ph type="sldImg"/>
          </p:nvPr>
        </p:nvSpPr>
        <p:spPr>
          <a:ln/>
        </p:spPr>
      </p:sp>
      <p:sp>
        <p:nvSpPr>
          <p:cNvPr id="32771"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altLang="it-IT" dirty="0">
                <a:latin typeface="Arial" panose="020B0604020202020204" pitchFamily="34" charset="0"/>
              </a:rPr>
              <a:t>Nella banda in alto a destra viene riportato il titolo del paragrafo a cui l’argomento si riferisce: carattere CALIBRI misura 24</a:t>
            </a:r>
          </a:p>
          <a:p>
            <a:r>
              <a:rPr lang="it-IT" altLang="it-IT" dirty="0">
                <a:latin typeface="Arial" panose="020B0604020202020204" pitchFamily="34" charset="0"/>
              </a:rPr>
              <a:t>(per avere la scritta inserita nella medesima posizione tra una slide e l’atra è sufficiente fare copia in colla)</a:t>
            </a:r>
          </a:p>
          <a:p>
            <a:r>
              <a:rPr lang="it-IT" altLang="it-IT" dirty="0">
                <a:latin typeface="Arial" panose="020B0604020202020204" pitchFamily="34" charset="0"/>
              </a:rPr>
              <a:t>Medesima cosa vale per la dicitura pag. (CALIBRI 24)</a:t>
            </a:r>
          </a:p>
          <a:p>
            <a:r>
              <a:rPr lang="it-IT" altLang="it-IT" dirty="0">
                <a:latin typeface="Arial" panose="020B0604020202020204" pitchFamily="34" charset="0"/>
              </a:rPr>
              <a:t>Il titolo della slide deve essere inserito in una propria casella di testo, carattere CALIBRI misura 32.</a:t>
            </a:r>
          </a:p>
          <a:p>
            <a:r>
              <a:rPr lang="it-IT" altLang="it-IT" dirty="0">
                <a:latin typeface="Arial" panose="020B0604020202020204" pitchFamily="34" charset="0"/>
              </a:rPr>
              <a:t>Il contenuto della slide deve essere schematizzato il più possibile, creando caselle di testo, come in questa slide.</a:t>
            </a:r>
          </a:p>
          <a:p>
            <a:r>
              <a:rPr lang="it-IT" altLang="it-IT" dirty="0">
                <a:latin typeface="Arial" panose="020B0604020202020204" pitchFamily="34" charset="0"/>
              </a:rPr>
              <a:t>Per rendere l’immagine più piacevole  possibile inserire ombreggiature, riflessi o simili attraverso il pulsante EFFETTI FORMA che trovate a destra della barra degli strumenti in HOME. (selezionate la forma e cliccate su effetti forma)</a:t>
            </a:r>
          </a:p>
          <a:p>
            <a:r>
              <a:rPr lang="it-IT" altLang="it-IT" dirty="0">
                <a:latin typeface="Arial" panose="020B0604020202020204" pitchFamily="34" charset="0"/>
              </a:rPr>
              <a:t>Cerchiamo di utilizzare colori sobri come il grigio in tutte le sue sfumature o il bianco (evitiamo colori eccessivi come il verde, arancio o giallo)</a:t>
            </a:r>
          </a:p>
        </p:txBody>
      </p:sp>
      <p:sp>
        <p:nvSpPr>
          <p:cNvPr id="32772"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1984" indent="-285379">
              <a:defRPr>
                <a:solidFill>
                  <a:schemeClr val="tx1"/>
                </a:solidFill>
                <a:latin typeface="Arial" panose="020B0604020202020204" pitchFamily="34" charset="0"/>
              </a:defRPr>
            </a:lvl2pPr>
            <a:lvl3pPr marL="1141514" indent="-228303">
              <a:defRPr>
                <a:solidFill>
                  <a:schemeClr val="tx1"/>
                </a:solidFill>
                <a:latin typeface="Arial" panose="020B0604020202020204" pitchFamily="34" charset="0"/>
              </a:defRPr>
            </a:lvl3pPr>
            <a:lvl4pPr marL="1598120" indent="-228303">
              <a:defRPr>
                <a:solidFill>
                  <a:schemeClr val="tx1"/>
                </a:solidFill>
                <a:latin typeface="Arial" panose="020B0604020202020204" pitchFamily="34" charset="0"/>
              </a:defRPr>
            </a:lvl4pPr>
            <a:lvl5pPr marL="2054725" indent="-228303">
              <a:defRPr>
                <a:solidFill>
                  <a:schemeClr val="tx1"/>
                </a:solidFill>
                <a:latin typeface="Arial" panose="020B0604020202020204" pitchFamily="34" charset="0"/>
              </a:defRPr>
            </a:lvl5pPr>
            <a:lvl6pPr marL="2511331" indent="-228303" eaLnBrk="0" fontAlgn="base" hangingPunct="0">
              <a:spcBef>
                <a:spcPct val="0"/>
              </a:spcBef>
              <a:spcAft>
                <a:spcPct val="0"/>
              </a:spcAft>
              <a:defRPr>
                <a:solidFill>
                  <a:schemeClr val="tx1"/>
                </a:solidFill>
                <a:latin typeface="Arial" panose="020B0604020202020204" pitchFamily="34" charset="0"/>
              </a:defRPr>
            </a:lvl6pPr>
            <a:lvl7pPr marL="2967937" indent="-228303" eaLnBrk="0" fontAlgn="base" hangingPunct="0">
              <a:spcBef>
                <a:spcPct val="0"/>
              </a:spcBef>
              <a:spcAft>
                <a:spcPct val="0"/>
              </a:spcAft>
              <a:defRPr>
                <a:solidFill>
                  <a:schemeClr val="tx1"/>
                </a:solidFill>
                <a:latin typeface="Arial" panose="020B0604020202020204" pitchFamily="34" charset="0"/>
              </a:defRPr>
            </a:lvl7pPr>
            <a:lvl8pPr marL="3424542" indent="-228303" eaLnBrk="0" fontAlgn="base" hangingPunct="0">
              <a:spcBef>
                <a:spcPct val="0"/>
              </a:spcBef>
              <a:spcAft>
                <a:spcPct val="0"/>
              </a:spcAft>
              <a:defRPr>
                <a:solidFill>
                  <a:schemeClr val="tx1"/>
                </a:solidFill>
                <a:latin typeface="Arial" panose="020B0604020202020204" pitchFamily="34" charset="0"/>
              </a:defRPr>
            </a:lvl8pPr>
            <a:lvl9pPr marL="3881148" indent="-228303" eaLnBrk="0" fontAlgn="base" hangingPunct="0">
              <a:spcBef>
                <a:spcPct val="0"/>
              </a:spcBef>
              <a:spcAft>
                <a:spcPct val="0"/>
              </a:spcAft>
              <a:defRPr>
                <a:solidFill>
                  <a:schemeClr val="tx1"/>
                </a:solidFill>
                <a:latin typeface="Arial" panose="020B0604020202020204" pitchFamily="34" charset="0"/>
              </a:defRPr>
            </a:lvl9pPr>
          </a:lstStyle>
          <a:p>
            <a:fld id="{9A44EAC8-5E23-4950-9ACD-1E0F8F9CAA10}" type="slidenum">
              <a:rPr lang="it-IT" altLang="it-IT" smtClean="0">
                <a:solidFill>
                  <a:srgbClr val="000000"/>
                </a:solidFill>
              </a:rPr>
              <a:pPr/>
              <a:t>23</a:t>
            </a:fld>
            <a:endParaRPr lang="it-IT" altLang="it-IT">
              <a:solidFill>
                <a:srgbClr val="000000"/>
              </a:solidFill>
            </a:endParaRPr>
          </a:p>
        </p:txBody>
      </p:sp>
    </p:spTree>
    <p:extLst>
      <p:ext uri="{BB962C8B-B14F-4D97-AF65-F5344CB8AC3E}">
        <p14:creationId xmlns:p14="http://schemas.microsoft.com/office/powerpoint/2010/main" val="35482113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Una slide ricca di contenuti deve essere necessariamente schematizzata, non possiamo presentare slide con troppo testo.</a:t>
            </a:r>
          </a:p>
          <a:p>
            <a:r>
              <a:rPr lang="it-IT" dirty="0"/>
              <a:t>Al fine di snellire l’immagine, è necessario suddividere in più caselle di testo i contenuti.</a:t>
            </a:r>
          </a:p>
          <a:p>
            <a:r>
              <a:rPr lang="it-IT" dirty="0"/>
              <a:t>Anche in questo caso abbiamo usato colori diversi e utilizzato le frecce; qui non abbiamo inserito ombreggiature o altri effetti per non appesantire l’immagine, visto che la slide risulta già «piena». </a:t>
            </a:r>
          </a:p>
        </p:txBody>
      </p:sp>
      <p:sp>
        <p:nvSpPr>
          <p:cNvPr id="4" name="Segnaposto numero diapositiva 3"/>
          <p:cNvSpPr>
            <a:spLocks noGrp="1"/>
          </p:cNvSpPr>
          <p:nvPr>
            <p:ph type="sldNum" sz="quarter" idx="10"/>
          </p:nvPr>
        </p:nvSpPr>
        <p:spPr/>
        <p:txBody>
          <a:bodyPr/>
          <a:lstStyle/>
          <a:p>
            <a:fld id="{BC64A7E4-C929-43B6-B3A4-D72D633D8841}" type="slidenum">
              <a:rPr lang="it-IT" smtClean="0"/>
              <a:t>3</a:t>
            </a:fld>
            <a:endParaRPr lang="it-IT"/>
          </a:p>
        </p:txBody>
      </p:sp>
    </p:spTree>
    <p:extLst>
      <p:ext uri="{BB962C8B-B14F-4D97-AF65-F5344CB8AC3E}">
        <p14:creationId xmlns:p14="http://schemas.microsoft.com/office/powerpoint/2010/main" val="24429612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egnaposto immagine diapositiva 1"/>
          <p:cNvSpPr>
            <a:spLocks noGrp="1" noRot="1" noChangeAspect="1" noTextEdit="1"/>
          </p:cNvSpPr>
          <p:nvPr>
            <p:ph type="sldImg"/>
          </p:nvPr>
        </p:nvSpPr>
        <p:spPr>
          <a:xfrm>
            <a:off x="422275" y="1241425"/>
            <a:ext cx="5953125" cy="3349625"/>
          </a:xfrm>
          <a:ln/>
        </p:spPr>
      </p:sp>
      <p:sp>
        <p:nvSpPr>
          <p:cNvPr id="32771"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altLang="it-IT" dirty="0">
                <a:latin typeface="Arial" panose="020B0604020202020204" pitchFamily="34" charset="0"/>
              </a:rPr>
              <a:t>Nella banda in alto a destra viene riportato il titolo del paragrafo a cui l’argomento si riferisce: carattere CALIBRI misura 24</a:t>
            </a:r>
          </a:p>
          <a:p>
            <a:r>
              <a:rPr lang="it-IT" altLang="it-IT" dirty="0">
                <a:latin typeface="Arial" panose="020B0604020202020204" pitchFamily="34" charset="0"/>
              </a:rPr>
              <a:t>(per avere la scritta inserita nella medesima posizione tra una slide e l’atra è sufficiente fare copia in colla)</a:t>
            </a:r>
          </a:p>
          <a:p>
            <a:r>
              <a:rPr lang="it-IT" altLang="it-IT" dirty="0">
                <a:latin typeface="Arial" panose="020B0604020202020204" pitchFamily="34" charset="0"/>
              </a:rPr>
              <a:t>Medesima cosa vale per la dicitura pag. (CALIBRI 24)</a:t>
            </a:r>
          </a:p>
          <a:p>
            <a:r>
              <a:rPr lang="it-IT" altLang="it-IT" dirty="0">
                <a:latin typeface="Arial" panose="020B0604020202020204" pitchFamily="34" charset="0"/>
              </a:rPr>
              <a:t>Il titolo della slide deve essere inserito in una propria casella di testo, carattere CALIBRI misura 32.</a:t>
            </a:r>
          </a:p>
          <a:p>
            <a:r>
              <a:rPr lang="it-IT" altLang="it-IT" dirty="0">
                <a:latin typeface="Arial" panose="020B0604020202020204" pitchFamily="34" charset="0"/>
              </a:rPr>
              <a:t>Il contenuto della slide deve essere schematizzato il più possibile, creando caselle di testo, come in questa slide.</a:t>
            </a:r>
          </a:p>
          <a:p>
            <a:r>
              <a:rPr lang="it-IT" altLang="it-IT" dirty="0">
                <a:latin typeface="Arial" panose="020B0604020202020204" pitchFamily="34" charset="0"/>
              </a:rPr>
              <a:t>Per rendere l’immagine più piacevole  possibile inserire ombreggiature, riflessi o simili attraverso il pulsante EFFETTI FORMA che trovate a destra della barra degli strumenti in HOME. (selezionate la forma e cliccate su effetti forma)</a:t>
            </a:r>
          </a:p>
          <a:p>
            <a:r>
              <a:rPr lang="it-IT" altLang="it-IT" dirty="0">
                <a:latin typeface="Arial" panose="020B0604020202020204" pitchFamily="34" charset="0"/>
              </a:rPr>
              <a:t>Cerchiamo di utilizzare colori sobri come il grigio in tutte le sue sfumature o il bianco (evitiamo colori eccessivi come il verde, arancio o giallo)</a:t>
            </a:r>
          </a:p>
        </p:txBody>
      </p:sp>
      <p:sp>
        <p:nvSpPr>
          <p:cNvPr id="32772"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1984" indent="-285379">
              <a:defRPr>
                <a:solidFill>
                  <a:schemeClr val="tx1"/>
                </a:solidFill>
                <a:latin typeface="Arial" panose="020B0604020202020204" pitchFamily="34" charset="0"/>
              </a:defRPr>
            </a:lvl2pPr>
            <a:lvl3pPr marL="1141514" indent="-228303">
              <a:defRPr>
                <a:solidFill>
                  <a:schemeClr val="tx1"/>
                </a:solidFill>
                <a:latin typeface="Arial" panose="020B0604020202020204" pitchFamily="34" charset="0"/>
              </a:defRPr>
            </a:lvl3pPr>
            <a:lvl4pPr marL="1598120" indent="-228303">
              <a:defRPr>
                <a:solidFill>
                  <a:schemeClr val="tx1"/>
                </a:solidFill>
                <a:latin typeface="Arial" panose="020B0604020202020204" pitchFamily="34" charset="0"/>
              </a:defRPr>
            </a:lvl4pPr>
            <a:lvl5pPr marL="2054725" indent="-228303">
              <a:defRPr>
                <a:solidFill>
                  <a:schemeClr val="tx1"/>
                </a:solidFill>
                <a:latin typeface="Arial" panose="020B0604020202020204" pitchFamily="34" charset="0"/>
              </a:defRPr>
            </a:lvl5pPr>
            <a:lvl6pPr marL="2511331" indent="-228303" eaLnBrk="0" fontAlgn="base" hangingPunct="0">
              <a:spcBef>
                <a:spcPct val="0"/>
              </a:spcBef>
              <a:spcAft>
                <a:spcPct val="0"/>
              </a:spcAft>
              <a:defRPr>
                <a:solidFill>
                  <a:schemeClr val="tx1"/>
                </a:solidFill>
                <a:latin typeface="Arial" panose="020B0604020202020204" pitchFamily="34" charset="0"/>
              </a:defRPr>
            </a:lvl6pPr>
            <a:lvl7pPr marL="2967937" indent="-228303" eaLnBrk="0" fontAlgn="base" hangingPunct="0">
              <a:spcBef>
                <a:spcPct val="0"/>
              </a:spcBef>
              <a:spcAft>
                <a:spcPct val="0"/>
              </a:spcAft>
              <a:defRPr>
                <a:solidFill>
                  <a:schemeClr val="tx1"/>
                </a:solidFill>
                <a:latin typeface="Arial" panose="020B0604020202020204" pitchFamily="34" charset="0"/>
              </a:defRPr>
            </a:lvl7pPr>
            <a:lvl8pPr marL="3424542" indent="-228303" eaLnBrk="0" fontAlgn="base" hangingPunct="0">
              <a:spcBef>
                <a:spcPct val="0"/>
              </a:spcBef>
              <a:spcAft>
                <a:spcPct val="0"/>
              </a:spcAft>
              <a:defRPr>
                <a:solidFill>
                  <a:schemeClr val="tx1"/>
                </a:solidFill>
                <a:latin typeface="Arial" panose="020B0604020202020204" pitchFamily="34" charset="0"/>
              </a:defRPr>
            </a:lvl8pPr>
            <a:lvl9pPr marL="3881148" indent="-228303" eaLnBrk="0" fontAlgn="base" hangingPunct="0">
              <a:spcBef>
                <a:spcPct val="0"/>
              </a:spcBef>
              <a:spcAft>
                <a:spcPct val="0"/>
              </a:spcAft>
              <a:defRPr>
                <a:solidFill>
                  <a:schemeClr val="tx1"/>
                </a:solidFill>
                <a:latin typeface="Arial" panose="020B0604020202020204" pitchFamily="34" charset="0"/>
              </a:defRPr>
            </a:lvl9pPr>
          </a:lstStyle>
          <a:p>
            <a:fld id="{9A44EAC8-5E23-4950-9ACD-1E0F8F9CAA10}" type="slidenum">
              <a:rPr lang="it-IT" altLang="it-IT" smtClean="0">
                <a:solidFill>
                  <a:srgbClr val="000000"/>
                </a:solidFill>
              </a:rPr>
              <a:pPr/>
              <a:t>24</a:t>
            </a:fld>
            <a:endParaRPr lang="it-IT" altLang="it-IT">
              <a:solidFill>
                <a:srgbClr val="000000"/>
              </a:solidFill>
            </a:endParaRPr>
          </a:p>
        </p:txBody>
      </p:sp>
    </p:spTree>
    <p:extLst>
      <p:ext uri="{BB962C8B-B14F-4D97-AF65-F5344CB8AC3E}">
        <p14:creationId xmlns:p14="http://schemas.microsoft.com/office/powerpoint/2010/main" val="24807755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egnaposto immagine diapositiva 1"/>
          <p:cNvSpPr>
            <a:spLocks noGrp="1" noRot="1" noChangeAspect="1" noTextEdit="1"/>
          </p:cNvSpPr>
          <p:nvPr>
            <p:ph type="sldImg"/>
          </p:nvPr>
        </p:nvSpPr>
        <p:spPr>
          <a:ln/>
        </p:spPr>
      </p:sp>
      <p:sp>
        <p:nvSpPr>
          <p:cNvPr id="32771"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altLang="it-IT" dirty="0">
                <a:latin typeface="Arial" panose="020B0604020202020204" pitchFamily="34" charset="0"/>
              </a:rPr>
              <a:t>Nella banda in alto a destra viene riportato il titolo del paragrafo a cui l’argomento si riferisce: carattere CALIBRI misura 24</a:t>
            </a:r>
          </a:p>
          <a:p>
            <a:r>
              <a:rPr lang="it-IT" altLang="it-IT" dirty="0">
                <a:latin typeface="Arial" panose="020B0604020202020204" pitchFamily="34" charset="0"/>
              </a:rPr>
              <a:t>(per avere la scritta inserita nella medesima posizione tra una slide e l’atra è sufficiente fare copia in colla)</a:t>
            </a:r>
          </a:p>
          <a:p>
            <a:r>
              <a:rPr lang="it-IT" altLang="it-IT" dirty="0">
                <a:latin typeface="Arial" panose="020B0604020202020204" pitchFamily="34" charset="0"/>
              </a:rPr>
              <a:t>Medesima cosa vale per la dicitura pag. (CALIBRI 24)</a:t>
            </a:r>
          </a:p>
          <a:p>
            <a:r>
              <a:rPr lang="it-IT" altLang="it-IT" dirty="0">
                <a:latin typeface="Arial" panose="020B0604020202020204" pitchFamily="34" charset="0"/>
              </a:rPr>
              <a:t>Il titolo della slide deve essere inserito in una propria casella di testo, carattere CALIBRI misura 32.</a:t>
            </a:r>
          </a:p>
          <a:p>
            <a:r>
              <a:rPr lang="it-IT" altLang="it-IT" dirty="0">
                <a:latin typeface="Arial" panose="020B0604020202020204" pitchFamily="34" charset="0"/>
              </a:rPr>
              <a:t>Il contenuto della slide deve essere schematizzato il più possibile, creando caselle di testo, come in questa slide.</a:t>
            </a:r>
          </a:p>
          <a:p>
            <a:r>
              <a:rPr lang="it-IT" altLang="it-IT" dirty="0">
                <a:latin typeface="Arial" panose="020B0604020202020204" pitchFamily="34" charset="0"/>
              </a:rPr>
              <a:t>Per rendere l’immagine più piacevole  possibile inserire ombreggiature, riflessi o simili attraverso il pulsante EFFETTI FORMA che trovate a destra della barra degli strumenti in HOME. (selezionate la forma e cliccate su effetti forma)</a:t>
            </a:r>
          </a:p>
          <a:p>
            <a:r>
              <a:rPr lang="it-IT" altLang="it-IT" dirty="0">
                <a:latin typeface="Arial" panose="020B0604020202020204" pitchFamily="34" charset="0"/>
              </a:rPr>
              <a:t>Cerchiamo di utilizzare colori sobri come il grigio in tutte le sue sfumature o il bianco (evitiamo colori eccessivi come il verde, arancio o giallo)</a:t>
            </a:r>
          </a:p>
        </p:txBody>
      </p:sp>
      <p:sp>
        <p:nvSpPr>
          <p:cNvPr id="32772"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A44EAC8-5E23-4950-9ACD-1E0F8F9CAA10}" type="slidenum">
              <a:rPr lang="it-IT" altLang="it-IT" smtClean="0">
                <a:solidFill>
                  <a:srgbClr val="000000"/>
                </a:solidFill>
              </a:rPr>
              <a:pPr/>
              <a:t>25</a:t>
            </a:fld>
            <a:endParaRPr lang="it-IT" altLang="it-IT">
              <a:solidFill>
                <a:srgbClr val="000000"/>
              </a:solidFill>
            </a:endParaRPr>
          </a:p>
        </p:txBody>
      </p:sp>
    </p:spTree>
    <p:extLst>
      <p:ext uri="{BB962C8B-B14F-4D97-AF65-F5344CB8AC3E}">
        <p14:creationId xmlns:p14="http://schemas.microsoft.com/office/powerpoint/2010/main" val="32711037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egnaposto immagine diapositiva 1"/>
          <p:cNvSpPr>
            <a:spLocks noGrp="1" noRot="1" noChangeAspect="1" noTextEdit="1"/>
          </p:cNvSpPr>
          <p:nvPr>
            <p:ph type="sldImg"/>
          </p:nvPr>
        </p:nvSpPr>
        <p:spPr>
          <a:ln/>
        </p:spPr>
      </p:sp>
      <p:sp>
        <p:nvSpPr>
          <p:cNvPr id="32771"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altLang="it-IT" dirty="0">
                <a:latin typeface="Arial" panose="020B0604020202020204" pitchFamily="34" charset="0"/>
              </a:rPr>
              <a:t>Nella banda in alto a destra viene riportato il titolo del paragrafo a cui l’argomento si riferisce: carattere CALIBRI misura 24</a:t>
            </a:r>
          </a:p>
          <a:p>
            <a:r>
              <a:rPr lang="it-IT" altLang="it-IT" dirty="0">
                <a:latin typeface="Arial" panose="020B0604020202020204" pitchFamily="34" charset="0"/>
              </a:rPr>
              <a:t>(per avere la scritta inserita nella medesima posizione tra una slide e l’atra è sufficiente fare copia in colla)</a:t>
            </a:r>
          </a:p>
          <a:p>
            <a:r>
              <a:rPr lang="it-IT" altLang="it-IT" dirty="0">
                <a:latin typeface="Arial" panose="020B0604020202020204" pitchFamily="34" charset="0"/>
              </a:rPr>
              <a:t>Medesima cosa vale per la dicitura pag. (CALIBRI 24)</a:t>
            </a:r>
          </a:p>
          <a:p>
            <a:r>
              <a:rPr lang="it-IT" altLang="it-IT" dirty="0">
                <a:latin typeface="Arial" panose="020B0604020202020204" pitchFamily="34" charset="0"/>
              </a:rPr>
              <a:t>Il titolo della slide deve essere inserito in una propria casella di testo, carattere CALIBRI misura 32.</a:t>
            </a:r>
          </a:p>
          <a:p>
            <a:r>
              <a:rPr lang="it-IT" altLang="it-IT" dirty="0">
                <a:latin typeface="Arial" panose="020B0604020202020204" pitchFamily="34" charset="0"/>
              </a:rPr>
              <a:t>Il contenuto della slide deve essere schematizzato il più possibile, creando caselle di testo, come in questa slide.</a:t>
            </a:r>
          </a:p>
          <a:p>
            <a:r>
              <a:rPr lang="it-IT" altLang="it-IT" dirty="0">
                <a:latin typeface="Arial" panose="020B0604020202020204" pitchFamily="34" charset="0"/>
              </a:rPr>
              <a:t>Per rendere l’immagine più piacevole  possibile inserire ombreggiature, riflessi o simili attraverso il pulsante EFFETTI FORMA che trovate a destra della barra degli strumenti in HOME. (selezionate la forma e cliccate su effetti forma)</a:t>
            </a:r>
          </a:p>
          <a:p>
            <a:r>
              <a:rPr lang="it-IT" altLang="it-IT" dirty="0">
                <a:latin typeface="Arial" panose="020B0604020202020204" pitchFamily="34" charset="0"/>
              </a:rPr>
              <a:t>Cerchiamo di utilizzare colori sobri come il grigio in tutte le sue sfumature o il bianco (evitiamo colori eccessivi come il verde, arancio o giallo)</a:t>
            </a:r>
          </a:p>
        </p:txBody>
      </p:sp>
      <p:sp>
        <p:nvSpPr>
          <p:cNvPr id="32772"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1984" indent="-285379">
              <a:defRPr>
                <a:solidFill>
                  <a:schemeClr val="tx1"/>
                </a:solidFill>
                <a:latin typeface="Arial" panose="020B0604020202020204" pitchFamily="34" charset="0"/>
              </a:defRPr>
            </a:lvl2pPr>
            <a:lvl3pPr marL="1141514" indent="-228303">
              <a:defRPr>
                <a:solidFill>
                  <a:schemeClr val="tx1"/>
                </a:solidFill>
                <a:latin typeface="Arial" panose="020B0604020202020204" pitchFamily="34" charset="0"/>
              </a:defRPr>
            </a:lvl3pPr>
            <a:lvl4pPr marL="1598120" indent="-228303">
              <a:defRPr>
                <a:solidFill>
                  <a:schemeClr val="tx1"/>
                </a:solidFill>
                <a:latin typeface="Arial" panose="020B0604020202020204" pitchFamily="34" charset="0"/>
              </a:defRPr>
            </a:lvl4pPr>
            <a:lvl5pPr marL="2054725" indent="-228303">
              <a:defRPr>
                <a:solidFill>
                  <a:schemeClr val="tx1"/>
                </a:solidFill>
                <a:latin typeface="Arial" panose="020B0604020202020204" pitchFamily="34" charset="0"/>
              </a:defRPr>
            </a:lvl5pPr>
            <a:lvl6pPr marL="2511331" indent="-228303" eaLnBrk="0" fontAlgn="base" hangingPunct="0">
              <a:spcBef>
                <a:spcPct val="0"/>
              </a:spcBef>
              <a:spcAft>
                <a:spcPct val="0"/>
              </a:spcAft>
              <a:defRPr>
                <a:solidFill>
                  <a:schemeClr val="tx1"/>
                </a:solidFill>
                <a:latin typeface="Arial" panose="020B0604020202020204" pitchFamily="34" charset="0"/>
              </a:defRPr>
            </a:lvl6pPr>
            <a:lvl7pPr marL="2967937" indent="-228303" eaLnBrk="0" fontAlgn="base" hangingPunct="0">
              <a:spcBef>
                <a:spcPct val="0"/>
              </a:spcBef>
              <a:spcAft>
                <a:spcPct val="0"/>
              </a:spcAft>
              <a:defRPr>
                <a:solidFill>
                  <a:schemeClr val="tx1"/>
                </a:solidFill>
                <a:latin typeface="Arial" panose="020B0604020202020204" pitchFamily="34" charset="0"/>
              </a:defRPr>
            </a:lvl7pPr>
            <a:lvl8pPr marL="3424542" indent="-228303" eaLnBrk="0" fontAlgn="base" hangingPunct="0">
              <a:spcBef>
                <a:spcPct val="0"/>
              </a:spcBef>
              <a:spcAft>
                <a:spcPct val="0"/>
              </a:spcAft>
              <a:defRPr>
                <a:solidFill>
                  <a:schemeClr val="tx1"/>
                </a:solidFill>
                <a:latin typeface="Arial" panose="020B0604020202020204" pitchFamily="34" charset="0"/>
              </a:defRPr>
            </a:lvl8pPr>
            <a:lvl9pPr marL="3881148" indent="-228303" eaLnBrk="0" fontAlgn="base" hangingPunct="0">
              <a:spcBef>
                <a:spcPct val="0"/>
              </a:spcBef>
              <a:spcAft>
                <a:spcPct val="0"/>
              </a:spcAft>
              <a:defRPr>
                <a:solidFill>
                  <a:schemeClr val="tx1"/>
                </a:solidFill>
                <a:latin typeface="Arial" panose="020B0604020202020204" pitchFamily="34" charset="0"/>
              </a:defRPr>
            </a:lvl9pPr>
          </a:lstStyle>
          <a:p>
            <a:fld id="{9A44EAC8-5E23-4950-9ACD-1E0F8F9CAA10}" type="slidenum">
              <a:rPr lang="it-IT" altLang="it-IT" smtClean="0">
                <a:solidFill>
                  <a:srgbClr val="000000"/>
                </a:solidFill>
              </a:rPr>
              <a:pPr/>
              <a:t>26</a:t>
            </a:fld>
            <a:endParaRPr lang="it-IT" altLang="it-IT">
              <a:solidFill>
                <a:srgbClr val="000000"/>
              </a:solidFill>
            </a:endParaRPr>
          </a:p>
        </p:txBody>
      </p:sp>
    </p:spTree>
    <p:extLst>
      <p:ext uri="{BB962C8B-B14F-4D97-AF65-F5344CB8AC3E}">
        <p14:creationId xmlns:p14="http://schemas.microsoft.com/office/powerpoint/2010/main" val="30318091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Una slide ricca di contenuti deve essere necessariamente schematizzata, non possiamo presentare slide con troppo testo.</a:t>
            </a:r>
          </a:p>
          <a:p>
            <a:r>
              <a:rPr lang="it-IT" dirty="0"/>
              <a:t>Al fine di snellire l’immagine, è necessario suddividere in più caselle di testo i contenuti.</a:t>
            </a:r>
          </a:p>
          <a:p>
            <a:r>
              <a:rPr lang="it-IT" dirty="0"/>
              <a:t>Anche in questo caso abbiamo usato colori diversi e utilizzato le frecce; qui non abbiamo inserito ombreggiature o altri effetti per non appesantire l’immagine, visto che la slide risulta già «piena». </a:t>
            </a:r>
          </a:p>
        </p:txBody>
      </p:sp>
      <p:sp>
        <p:nvSpPr>
          <p:cNvPr id="4" name="Segnaposto numero diapositiva 3"/>
          <p:cNvSpPr>
            <a:spLocks noGrp="1"/>
          </p:cNvSpPr>
          <p:nvPr>
            <p:ph type="sldNum" sz="quarter" idx="10"/>
          </p:nvPr>
        </p:nvSpPr>
        <p:spPr/>
        <p:txBody>
          <a:bodyPr/>
          <a:lstStyle/>
          <a:p>
            <a:fld id="{BC64A7E4-C929-43B6-B3A4-D72D633D8841}" type="slidenum">
              <a:rPr lang="it-IT" smtClean="0"/>
              <a:t>27</a:t>
            </a:fld>
            <a:endParaRPr lang="it-IT"/>
          </a:p>
        </p:txBody>
      </p:sp>
    </p:spTree>
    <p:extLst>
      <p:ext uri="{BB962C8B-B14F-4D97-AF65-F5344CB8AC3E}">
        <p14:creationId xmlns:p14="http://schemas.microsoft.com/office/powerpoint/2010/main" val="72546525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Una slide ricca di contenuti deve essere necessariamente schematizzata, non possiamo presentare slide con troppo testo.</a:t>
            </a:r>
          </a:p>
          <a:p>
            <a:r>
              <a:rPr lang="it-IT" dirty="0"/>
              <a:t>Al fine di snellire l’immagine, è necessario suddividere in più caselle di testo i contenuti.</a:t>
            </a:r>
          </a:p>
          <a:p>
            <a:r>
              <a:rPr lang="it-IT" dirty="0"/>
              <a:t>Anche in questo caso abbiamo usato colori diversi e utilizzato le frecce; qui non abbiamo inserito ombreggiature o altri effetti per non appesantire l’immagine, visto che la slide risulta già «piena». </a:t>
            </a:r>
          </a:p>
        </p:txBody>
      </p:sp>
      <p:sp>
        <p:nvSpPr>
          <p:cNvPr id="4" name="Segnaposto numero diapositiva 3"/>
          <p:cNvSpPr>
            <a:spLocks noGrp="1"/>
          </p:cNvSpPr>
          <p:nvPr>
            <p:ph type="sldNum" sz="quarter" idx="10"/>
          </p:nvPr>
        </p:nvSpPr>
        <p:spPr/>
        <p:txBody>
          <a:bodyPr/>
          <a:lstStyle/>
          <a:p>
            <a:fld id="{BC64A7E4-C929-43B6-B3A4-D72D633D8841}" type="slidenum">
              <a:rPr lang="it-IT" smtClean="0"/>
              <a:t>28</a:t>
            </a:fld>
            <a:endParaRPr lang="it-IT"/>
          </a:p>
        </p:txBody>
      </p:sp>
    </p:spTree>
    <p:extLst>
      <p:ext uri="{BB962C8B-B14F-4D97-AF65-F5344CB8AC3E}">
        <p14:creationId xmlns:p14="http://schemas.microsoft.com/office/powerpoint/2010/main" val="72546525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egnaposto immagine diapositiva 1"/>
          <p:cNvSpPr>
            <a:spLocks noGrp="1" noRot="1" noChangeAspect="1" noTextEdit="1"/>
          </p:cNvSpPr>
          <p:nvPr>
            <p:ph type="sldImg"/>
          </p:nvPr>
        </p:nvSpPr>
        <p:spPr>
          <a:ln/>
        </p:spPr>
      </p:sp>
      <p:sp>
        <p:nvSpPr>
          <p:cNvPr id="34819"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altLang="it-IT" dirty="0">
                <a:latin typeface="Arial" panose="020B0604020202020204" pitchFamily="34" charset="0"/>
              </a:rPr>
              <a:t>Un elenco puntato può essere facilmente trasformato in una slide strutturata come questa; è sufficiente creare delle caselle di testo per i numeri progressivi (o lettere se preferite) e associare una casella di testo di altra forma accanto.</a:t>
            </a:r>
          </a:p>
          <a:p>
            <a:r>
              <a:rPr lang="it-IT" altLang="it-IT" dirty="0">
                <a:latin typeface="Arial" panose="020B0604020202020204" pitchFamily="34" charset="0"/>
              </a:rPr>
              <a:t>Anche in questo caso sono stati usati gli strumenti di ombreggiatura per ciascuna forma.</a:t>
            </a:r>
          </a:p>
        </p:txBody>
      </p:sp>
      <p:sp>
        <p:nvSpPr>
          <p:cNvPr id="34820"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FFFAD27-C72A-45C1-9D53-EDF1756BB9A2}" type="slidenum">
              <a:rPr lang="it-IT" altLang="it-IT" smtClean="0">
                <a:solidFill>
                  <a:srgbClr val="000000"/>
                </a:solidFill>
              </a:rPr>
              <a:pPr/>
              <a:t>30</a:t>
            </a:fld>
            <a:endParaRPr lang="it-IT" altLang="it-IT">
              <a:solidFill>
                <a:srgbClr val="000000"/>
              </a:solidFill>
            </a:endParaRPr>
          </a:p>
        </p:txBody>
      </p:sp>
    </p:spTree>
    <p:extLst>
      <p:ext uri="{BB962C8B-B14F-4D97-AF65-F5344CB8AC3E}">
        <p14:creationId xmlns:p14="http://schemas.microsoft.com/office/powerpoint/2010/main" val="377485621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egnaposto immagine diapositiva 1"/>
          <p:cNvSpPr>
            <a:spLocks noGrp="1" noRot="1" noChangeAspect="1" noTextEdit="1"/>
          </p:cNvSpPr>
          <p:nvPr>
            <p:ph type="sldImg"/>
          </p:nvPr>
        </p:nvSpPr>
        <p:spPr>
          <a:ln/>
        </p:spPr>
      </p:sp>
      <p:sp>
        <p:nvSpPr>
          <p:cNvPr id="54275"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altLang="it-IT" dirty="0">
                <a:latin typeface="Arial" panose="020B0604020202020204" pitchFamily="34" charset="0"/>
              </a:rPr>
              <a:t>Quando vogliamo ricordare un articolo o una legge inseriamo in una casella di testo i riferimenti della legge/ articolo e in una casella di testo distinta il testo o  la descrizione.</a:t>
            </a:r>
          </a:p>
          <a:p>
            <a:r>
              <a:rPr lang="it-IT" altLang="it-IT" dirty="0">
                <a:latin typeface="Arial" panose="020B0604020202020204" pitchFamily="34" charset="0"/>
              </a:rPr>
              <a:t>In questo modo la slide risulta più completa e di impatto (possiamo utilizzare frecce e colori diversi).</a:t>
            </a:r>
          </a:p>
        </p:txBody>
      </p:sp>
      <p:sp>
        <p:nvSpPr>
          <p:cNvPr id="54276"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59D947B-7371-4B8D-8DDE-0BB6B85BB29D}" type="slidenum">
              <a:rPr lang="it-IT" altLang="it-IT" smtClean="0">
                <a:solidFill>
                  <a:srgbClr val="000000"/>
                </a:solidFill>
              </a:rPr>
              <a:pPr/>
              <a:t>38</a:t>
            </a:fld>
            <a:endParaRPr lang="it-IT" altLang="it-IT">
              <a:solidFill>
                <a:srgbClr val="000000"/>
              </a:solidFill>
            </a:endParaRPr>
          </a:p>
        </p:txBody>
      </p:sp>
    </p:spTree>
    <p:extLst>
      <p:ext uri="{BB962C8B-B14F-4D97-AF65-F5344CB8AC3E}">
        <p14:creationId xmlns:p14="http://schemas.microsoft.com/office/powerpoint/2010/main" val="63047181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Una slide ricca di contenuti deve essere necessariamente schematizzata, non possiamo presentare slide con troppo testo.</a:t>
            </a:r>
          </a:p>
          <a:p>
            <a:r>
              <a:rPr lang="it-IT" dirty="0"/>
              <a:t>Al fine di snellire l’immagine, è necessario suddividere in più caselle di testo i contenuti.</a:t>
            </a:r>
          </a:p>
          <a:p>
            <a:r>
              <a:rPr lang="it-IT" dirty="0"/>
              <a:t>Anche in questo caso abbiamo usato colori diversi e utilizzato le frecce; qui non abbiamo inserito ombreggiature o altri effetti per non appesantire l’immagine, visto che la slide risulta già «piena». </a:t>
            </a:r>
          </a:p>
        </p:txBody>
      </p:sp>
      <p:sp>
        <p:nvSpPr>
          <p:cNvPr id="4" name="Segnaposto numero diapositiva 3"/>
          <p:cNvSpPr>
            <a:spLocks noGrp="1"/>
          </p:cNvSpPr>
          <p:nvPr>
            <p:ph type="sldNum" sz="quarter" idx="10"/>
          </p:nvPr>
        </p:nvSpPr>
        <p:spPr/>
        <p:txBody>
          <a:bodyPr/>
          <a:lstStyle/>
          <a:p>
            <a:fld id="{BC64A7E4-C929-43B6-B3A4-D72D633D8841}" type="slidenum">
              <a:rPr lang="it-IT" smtClean="0"/>
              <a:pPr/>
              <a:t>39</a:t>
            </a:fld>
            <a:endParaRPr lang="it-IT"/>
          </a:p>
        </p:txBody>
      </p:sp>
    </p:spTree>
    <p:extLst>
      <p:ext uri="{BB962C8B-B14F-4D97-AF65-F5344CB8AC3E}">
        <p14:creationId xmlns:p14="http://schemas.microsoft.com/office/powerpoint/2010/main" val="291234887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Una slide ricca di contenuti deve essere necessariamente schematizzata, non possiamo presentare slide con troppo testo.</a:t>
            </a:r>
          </a:p>
          <a:p>
            <a:r>
              <a:rPr lang="it-IT" dirty="0"/>
              <a:t>Al fine di snellire l’immagine, è necessario suddividere in più caselle di testo i contenuti.</a:t>
            </a:r>
          </a:p>
          <a:p>
            <a:r>
              <a:rPr lang="it-IT" dirty="0"/>
              <a:t>Anche in questo caso abbiamo usato colori diversi e utilizzato le frecce; qui non abbiamo inserito ombreggiature o altri effetti per non appesantire l’immagine, visto che la slide risulta già «piena». </a:t>
            </a:r>
          </a:p>
        </p:txBody>
      </p:sp>
      <p:sp>
        <p:nvSpPr>
          <p:cNvPr id="4" name="Segnaposto numero diapositiva 3"/>
          <p:cNvSpPr>
            <a:spLocks noGrp="1"/>
          </p:cNvSpPr>
          <p:nvPr>
            <p:ph type="sldNum" sz="quarter" idx="10"/>
          </p:nvPr>
        </p:nvSpPr>
        <p:spPr/>
        <p:txBody>
          <a:bodyPr/>
          <a:lstStyle/>
          <a:p>
            <a:fld id="{BC64A7E4-C929-43B6-B3A4-D72D633D8841}" type="slidenum">
              <a:rPr lang="it-IT" smtClean="0"/>
              <a:pPr/>
              <a:t>40</a:t>
            </a:fld>
            <a:endParaRPr lang="it-IT"/>
          </a:p>
        </p:txBody>
      </p:sp>
    </p:spTree>
    <p:extLst>
      <p:ext uri="{BB962C8B-B14F-4D97-AF65-F5344CB8AC3E}">
        <p14:creationId xmlns:p14="http://schemas.microsoft.com/office/powerpoint/2010/main" val="384530740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Una slide ricca di contenuti deve essere necessariamente schematizzata, non possiamo presentare slide con troppo testo.</a:t>
            </a:r>
          </a:p>
          <a:p>
            <a:r>
              <a:rPr lang="it-IT" dirty="0"/>
              <a:t>Al fine di snellire l’immagine, è necessario suddividere in più caselle di testo i contenuti.</a:t>
            </a:r>
          </a:p>
          <a:p>
            <a:r>
              <a:rPr lang="it-IT" dirty="0"/>
              <a:t>Anche in questo caso abbiamo usato colori diversi e utilizzato le frecce; qui non abbiamo inserito ombreggiature o altri effetti per non appesantire l’immagine, visto che la slide risulta già «piena». </a:t>
            </a:r>
          </a:p>
        </p:txBody>
      </p:sp>
      <p:sp>
        <p:nvSpPr>
          <p:cNvPr id="4" name="Segnaposto numero diapositiva 3"/>
          <p:cNvSpPr>
            <a:spLocks noGrp="1"/>
          </p:cNvSpPr>
          <p:nvPr>
            <p:ph type="sldNum" sz="quarter" idx="10"/>
          </p:nvPr>
        </p:nvSpPr>
        <p:spPr/>
        <p:txBody>
          <a:bodyPr/>
          <a:lstStyle/>
          <a:p>
            <a:fld id="{BC64A7E4-C929-43B6-B3A4-D72D633D8841}" type="slidenum">
              <a:rPr lang="it-IT" smtClean="0"/>
              <a:pPr/>
              <a:t>41</a:t>
            </a:fld>
            <a:endParaRPr lang="it-IT"/>
          </a:p>
        </p:txBody>
      </p:sp>
    </p:spTree>
    <p:extLst>
      <p:ext uri="{BB962C8B-B14F-4D97-AF65-F5344CB8AC3E}">
        <p14:creationId xmlns:p14="http://schemas.microsoft.com/office/powerpoint/2010/main" val="26889436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Una slide ricca di contenuti deve essere necessariamente schematizzata, non possiamo presentare slide con troppo testo.</a:t>
            </a:r>
          </a:p>
          <a:p>
            <a:r>
              <a:rPr lang="it-IT" dirty="0"/>
              <a:t>Al fine di snellire l’immagine, è necessario suddividere in più caselle di testo i contenuti.</a:t>
            </a:r>
          </a:p>
          <a:p>
            <a:r>
              <a:rPr lang="it-IT" dirty="0"/>
              <a:t>Anche in questo caso abbiamo usato colori diversi e utilizzato le frecce; qui non abbiamo inserito ombreggiature o altri effetti per non appesantire l’immagine, visto che la slide risulta già «piena». </a:t>
            </a:r>
          </a:p>
        </p:txBody>
      </p:sp>
      <p:sp>
        <p:nvSpPr>
          <p:cNvPr id="4" name="Segnaposto numero diapositiva 3"/>
          <p:cNvSpPr>
            <a:spLocks noGrp="1"/>
          </p:cNvSpPr>
          <p:nvPr>
            <p:ph type="sldNum" sz="quarter" idx="10"/>
          </p:nvPr>
        </p:nvSpPr>
        <p:spPr/>
        <p:txBody>
          <a:bodyPr/>
          <a:lstStyle/>
          <a:p>
            <a:fld id="{BC64A7E4-C929-43B6-B3A4-D72D633D8841}" type="slidenum">
              <a:rPr lang="it-IT" smtClean="0"/>
              <a:t>4</a:t>
            </a:fld>
            <a:endParaRPr lang="it-IT"/>
          </a:p>
        </p:txBody>
      </p:sp>
    </p:spTree>
    <p:extLst>
      <p:ext uri="{BB962C8B-B14F-4D97-AF65-F5344CB8AC3E}">
        <p14:creationId xmlns:p14="http://schemas.microsoft.com/office/powerpoint/2010/main" val="305977159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Una slide ricca di contenuti deve essere necessariamente schematizzata, non possiamo presentare slide con troppo testo.</a:t>
            </a:r>
          </a:p>
          <a:p>
            <a:r>
              <a:rPr lang="it-IT" dirty="0"/>
              <a:t>Al fine di snellire l’immagine, è necessario suddividere in più caselle di testo i contenuti.</a:t>
            </a:r>
          </a:p>
          <a:p>
            <a:r>
              <a:rPr lang="it-IT" dirty="0"/>
              <a:t>Anche in questo caso abbiamo usato colori diversi e utilizzato le frecce; qui non abbiamo inserito ombreggiature o altri effetti per non appesantire l’immagine, visto che la slide risulta già «piena». </a:t>
            </a:r>
          </a:p>
        </p:txBody>
      </p:sp>
      <p:sp>
        <p:nvSpPr>
          <p:cNvPr id="4" name="Segnaposto numero diapositiva 3"/>
          <p:cNvSpPr>
            <a:spLocks noGrp="1"/>
          </p:cNvSpPr>
          <p:nvPr>
            <p:ph type="sldNum" sz="quarter" idx="10"/>
          </p:nvPr>
        </p:nvSpPr>
        <p:spPr/>
        <p:txBody>
          <a:bodyPr/>
          <a:lstStyle/>
          <a:p>
            <a:fld id="{BC64A7E4-C929-43B6-B3A4-D72D633D8841}" type="slidenum">
              <a:rPr lang="it-IT" smtClean="0"/>
              <a:pPr/>
              <a:t>42</a:t>
            </a:fld>
            <a:endParaRPr lang="it-IT"/>
          </a:p>
        </p:txBody>
      </p:sp>
    </p:spTree>
    <p:extLst>
      <p:ext uri="{BB962C8B-B14F-4D97-AF65-F5344CB8AC3E}">
        <p14:creationId xmlns:p14="http://schemas.microsoft.com/office/powerpoint/2010/main" val="334488296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Una slide ricca di contenuti deve essere necessariamente schematizzata, non possiamo presentare slide con troppo testo.</a:t>
            </a:r>
          </a:p>
          <a:p>
            <a:r>
              <a:rPr lang="it-IT" dirty="0"/>
              <a:t>Al fine di snellire l’immagine, è necessario suddividere in più caselle di testo i contenuti.</a:t>
            </a:r>
          </a:p>
          <a:p>
            <a:r>
              <a:rPr lang="it-IT" dirty="0"/>
              <a:t>Anche in questo caso abbiamo usato colori diversi e utilizzato le frecce; qui non abbiamo inserito ombreggiature o altri effetti per non appesantire l’immagine, visto che la slide risulta già «piena». </a:t>
            </a:r>
          </a:p>
        </p:txBody>
      </p:sp>
      <p:sp>
        <p:nvSpPr>
          <p:cNvPr id="4" name="Segnaposto numero diapositiva 3"/>
          <p:cNvSpPr>
            <a:spLocks noGrp="1"/>
          </p:cNvSpPr>
          <p:nvPr>
            <p:ph type="sldNum" sz="quarter" idx="10"/>
          </p:nvPr>
        </p:nvSpPr>
        <p:spPr/>
        <p:txBody>
          <a:bodyPr/>
          <a:lstStyle/>
          <a:p>
            <a:fld id="{BC64A7E4-C929-43B6-B3A4-D72D633D8841}" type="slidenum">
              <a:rPr lang="it-IT" smtClean="0"/>
              <a:pPr/>
              <a:t>43</a:t>
            </a:fld>
            <a:endParaRPr lang="it-IT"/>
          </a:p>
        </p:txBody>
      </p:sp>
    </p:spTree>
    <p:extLst>
      <p:ext uri="{BB962C8B-B14F-4D97-AF65-F5344CB8AC3E}">
        <p14:creationId xmlns:p14="http://schemas.microsoft.com/office/powerpoint/2010/main" val="15224917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egnaposto immagine diapositiva 1"/>
          <p:cNvSpPr>
            <a:spLocks noGrp="1" noRot="1" noChangeAspect="1" noTextEdit="1"/>
          </p:cNvSpPr>
          <p:nvPr>
            <p:ph type="sldImg"/>
          </p:nvPr>
        </p:nvSpPr>
        <p:spPr>
          <a:ln/>
        </p:spPr>
      </p:sp>
      <p:sp>
        <p:nvSpPr>
          <p:cNvPr id="54275"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altLang="it-IT" dirty="0">
                <a:latin typeface="Arial" panose="020B0604020202020204" pitchFamily="34" charset="0"/>
              </a:rPr>
              <a:t>Quando vogliamo ricordare un articolo o una legge inseriamo in una casella di testo i riferimenti della legge/ articolo e in una casella di testo distinta il testo o  la descrizione.</a:t>
            </a:r>
          </a:p>
          <a:p>
            <a:r>
              <a:rPr lang="it-IT" altLang="it-IT" dirty="0">
                <a:latin typeface="Arial" panose="020B0604020202020204" pitchFamily="34" charset="0"/>
              </a:rPr>
              <a:t>In questo modo la slide risulta più completa e di impatto (possiamo utilizzare frecce e colori diversi).</a:t>
            </a:r>
          </a:p>
        </p:txBody>
      </p:sp>
      <p:sp>
        <p:nvSpPr>
          <p:cNvPr id="54276"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59D947B-7371-4B8D-8DDE-0BB6B85BB29D}" type="slidenum">
              <a:rPr lang="it-IT" altLang="it-IT" smtClean="0">
                <a:solidFill>
                  <a:srgbClr val="000000"/>
                </a:solidFill>
              </a:rPr>
              <a:pPr/>
              <a:t>44</a:t>
            </a:fld>
            <a:endParaRPr lang="it-IT" altLang="it-IT">
              <a:solidFill>
                <a:srgbClr val="000000"/>
              </a:solidFill>
            </a:endParaRPr>
          </a:p>
        </p:txBody>
      </p:sp>
    </p:spTree>
    <p:extLst>
      <p:ext uri="{BB962C8B-B14F-4D97-AF65-F5344CB8AC3E}">
        <p14:creationId xmlns:p14="http://schemas.microsoft.com/office/powerpoint/2010/main" val="380281879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Una slide ricca di contenuti deve essere necessariamente schematizzata, non possiamo presentare slide con troppo testo.</a:t>
            </a:r>
          </a:p>
          <a:p>
            <a:r>
              <a:rPr lang="it-IT" dirty="0"/>
              <a:t>Al fine di snellire l’immagine, è necessario suddividere in più caselle di testo i contenuti.</a:t>
            </a:r>
          </a:p>
          <a:p>
            <a:r>
              <a:rPr lang="it-IT" dirty="0"/>
              <a:t>Anche in questo caso abbiamo usato colori diversi e utilizzato le frecce; qui non abbiamo inserito ombreggiature o altri effetti per non appesantire l’immagine, visto che la slide risulta già «piena». </a:t>
            </a:r>
          </a:p>
        </p:txBody>
      </p:sp>
      <p:sp>
        <p:nvSpPr>
          <p:cNvPr id="4" name="Segnaposto numero diapositiva 3"/>
          <p:cNvSpPr>
            <a:spLocks noGrp="1"/>
          </p:cNvSpPr>
          <p:nvPr>
            <p:ph type="sldNum" sz="quarter" idx="10"/>
          </p:nvPr>
        </p:nvSpPr>
        <p:spPr/>
        <p:txBody>
          <a:bodyPr/>
          <a:lstStyle/>
          <a:p>
            <a:fld id="{BC64A7E4-C929-43B6-B3A4-D72D633D8841}" type="slidenum">
              <a:rPr lang="it-IT" smtClean="0"/>
              <a:pPr/>
              <a:t>45</a:t>
            </a:fld>
            <a:endParaRPr lang="it-IT"/>
          </a:p>
        </p:txBody>
      </p:sp>
    </p:spTree>
    <p:extLst>
      <p:ext uri="{BB962C8B-B14F-4D97-AF65-F5344CB8AC3E}">
        <p14:creationId xmlns:p14="http://schemas.microsoft.com/office/powerpoint/2010/main" val="37354968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egnaposto immagine diapositiva 1"/>
          <p:cNvSpPr>
            <a:spLocks noGrp="1" noRot="1" noChangeAspect="1" noTextEdit="1"/>
          </p:cNvSpPr>
          <p:nvPr>
            <p:ph type="sldImg"/>
          </p:nvPr>
        </p:nvSpPr>
        <p:spPr>
          <a:ln/>
        </p:spPr>
      </p:sp>
      <p:sp>
        <p:nvSpPr>
          <p:cNvPr id="54275"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altLang="it-IT" dirty="0">
                <a:latin typeface="Arial" panose="020B0604020202020204" pitchFamily="34" charset="0"/>
              </a:rPr>
              <a:t>Quando vogliamo ricordare un articolo o una legge inseriamo in una casella di testo i riferimenti della legge/ articolo e in una casella di testo distinta il testo o  la descrizione.</a:t>
            </a:r>
          </a:p>
          <a:p>
            <a:r>
              <a:rPr lang="it-IT" altLang="it-IT" dirty="0">
                <a:latin typeface="Arial" panose="020B0604020202020204" pitchFamily="34" charset="0"/>
              </a:rPr>
              <a:t>In questo modo la slide risulta più completa e di impatto (possiamo utilizzare frecce e colori diversi).</a:t>
            </a:r>
          </a:p>
        </p:txBody>
      </p:sp>
      <p:sp>
        <p:nvSpPr>
          <p:cNvPr id="54276"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59D947B-7371-4B8D-8DDE-0BB6B85BB29D}" type="slidenum">
              <a:rPr lang="it-IT" altLang="it-IT" smtClean="0">
                <a:solidFill>
                  <a:srgbClr val="000000"/>
                </a:solidFill>
              </a:rPr>
              <a:pPr/>
              <a:t>48</a:t>
            </a:fld>
            <a:endParaRPr lang="it-IT" altLang="it-IT">
              <a:solidFill>
                <a:srgbClr val="000000"/>
              </a:solidFill>
            </a:endParaRPr>
          </a:p>
        </p:txBody>
      </p:sp>
    </p:spTree>
    <p:extLst>
      <p:ext uri="{BB962C8B-B14F-4D97-AF65-F5344CB8AC3E}">
        <p14:creationId xmlns:p14="http://schemas.microsoft.com/office/powerpoint/2010/main" val="215949545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Una slide ricca di contenuti deve essere necessariamente schematizzata, non possiamo presentare slide con troppo testo.</a:t>
            </a:r>
          </a:p>
          <a:p>
            <a:r>
              <a:rPr lang="it-IT" dirty="0"/>
              <a:t>Al fine di snellire l’immagine, è necessario suddividere in più caselle di testo i contenuti.</a:t>
            </a:r>
          </a:p>
          <a:p>
            <a:r>
              <a:rPr lang="it-IT" dirty="0"/>
              <a:t>Anche in questo caso abbiamo usato colori diversi e utilizzato le frecce; qui non abbiamo inserito ombreggiature o altri effetti per non appesantire l’immagine, visto che la slide risulta già «piena». </a:t>
            </a:r>
          </a:p>
        </p:txBody>
      </p:sp>
      <p:sp>
        <p:nvSpPr>
          <p:cNvPr id="4" name="Segnaposto numero diapositiva 3"/>
          <p:cNvSpPr>
            <a:spLocks noGrp="1"/>
          </p:cNvSpPr>
          <p:nvPr>
            <p:ph type="sldNum" sz="quarter" idx="10"/>
          </p:nvPr>
        </p:nvSpPr>
        <p:spPr/>
        <p:txBody>
          <a:bodyPr/>
          <a:lstStyle/>
          <a:p>
            <a:fld id="{BC64A7E4-C929-43B6-B3A4-D72D633D8841}" type="slidenum">
              <a:rPr lang="it-IT" smtClean="0"/>
              <a:pPr/>
              <a:t>49</a:t>
            </a:fld>
            <a:endParaRPr lang="it-IT"/>
          </a:p>
        </p:txBody>
      </p:sp>
    </p:spTree>
    <p:extLst>
      <p:ext uri="{BB962C8B-B14F-4D97-AF65-F5344CB8AC3E}">
        <p14:creationId xmlns:p14="http://schemas.microsoft.com/office/powerpoint/2010/main" val="119440737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Una slide ricca di contenuti deve essere necessariamente schematizzata, non possiamo presentare slide con troppo testo.</a:t>
            </a:r>
          </a:p>
          <a:p>
            <a:r>
              <a:rPr lang="it-IT" dirty="0"/>
              <a:t>Al fine di snellire l’immagine, è necessario suddividere in più caselle di testo i contenuti.</a:t>
            </a:r>
          </a:p>
          <a:p>
            <a:r>
              <a:rPr lang="it-IT" dirty="0"/>
              <a:t>Anche in questo caso abbiamo usato colori diversi e utilizzato le frecce; qui non abbiamo inserito ombreggiature o altri effetti per non appesantire l’immagine, visto che la slide risulta già «piena». </a:t>
            </a:r>
          </a:p>
        </p:txBody>
      </p:sp>
      <p:sp>
        <p:nvSpPr>
          <p:cNvPr id="4" name="Segnaposto numero diapositiva 3"/>
          <p:cNvSpPr>
            <a:spLocks noGrp="1"/>
          </p:cNvSpPr>
          <p:nvPr>
            <p:ph type="sldNum" sz="quarter" idx="10"/>
          </p:nvPr>
        </p:nvSpPr>
        <p:spPr/>
        <p:txBody>
          <a:bodyPr/>
          <a:lstStyle/>
          <a:p>
            <a:fld id="{BC64A7E4-C929-43B6-B3A4-D72D633D8841}" type="slidenum">
              <a:rPr lang="it-IT" smtClean="0"/>
              <a:pPr/>
              <a:t>50</a:t>
            </a:fld>
            <a:endParaRPr lang="it-IT"/>
          </a:p>
        </p:txBody>
      </p:sp>
    </p:spTree>
    <p:extLst>
      <p:ext uri="{BB962C8B-B14F-4D97-AF65-F5344CB8AC3E}">
        <p14:creationId xmlns:p14="http://schemas.microsoft.com/office/powerpoint/2010/main" val="119440737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Una slide ricca di contenuti deve essere necessariamente schematizzata, non possiamo presentare slide con troppo testo.</a:t>
            </a:r>
          </a:p>
          <a:p>
            <a:r>
              <a:rPr lang="it-IT" dirty="0"/>
              <a:t>Al fine di snellire l’immagine, è necessario suddividere in più caselle di testo i contenuti.</a:t>
            </a:r>
          </a:p>
          <a:p>
            <a:r>
              <a:rPr lang="it-IT" dirty="0"/>
              <a:t>Anche in questo caso abbiamo usato colori diversi e utilizzato le frecce; qui non abbiamo inserito ombreggiature o altri effetti per non appesantire l’immagine, visto che la slide risulta già «piena». </a:t>
            </a:r>
          </a:p>
        </p:txBody>
      </p:sp>
      <p:sp>
        <p:nvSpPr>
          <p:cNvPr id="4" name="Segnaposto numero diapositiva 3"/>
          <p:cNvSpPr>
            <a:spLocks noGrp="1"/>
          </p:cNvSpPr>
          <p:nvPr>
            <p:ph type="sldNum" sz="quarter" idx="10"/>
          </p:nvPr>
        </p:nvSpPr>
        <p:spPr/>
        <p:txBody>
          <a:bodyPr/>
          <a:lstStyle/>
          <a:p>
            <a:fld id="{BC64A7E4-C929-43B6-B3A4-D72D633D8841}" type="slidenum">
              <a:rPr lang="it-IT" smtClean="0"/>
              <a:pPr/>
              <a:t>51</a:t>
            </a:fld>
            <a:endParaRPr lang="it-IT"/>
          </a:p>
        </p:txBody>
      </p:sp>
    </p:spTree>
    <p:extLst>
      <p:ext uri="{BB962C8B-B14F-4D97-AF65-F5344CB8AC3E}">
        <p14:creationId xmlns:p14="http://schemas.microsoft.com/office/powerpoint/2010/main" val="22526362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Una slide ricca di contenuti deve essere necessariamente schematizzata, non possiamo presentare slide con troppo testo.</a:t>
            </a:r>
          </a:p>
          <a:p>
            <a:r>
              <a:rPr lang="it-IT" dirty="0"/>
              <a:t>Al fine di snellire l’immagine, è necessario suddividere in più caselle di testo i contenuti.</a:t>
            </a:r>
          </a:p>
          <a:p>
            <a:r>
              <a:rPr lang="it-IT" dirty="0"/>
              <a:t>Anche in questo caso abbiamo usato colori diversi e utilizzato le frecce; qui non abbiamo inserito ombreggiature o altri effetti per non appesantire l’immagine, visto che la slide risulta già «piena». </a:t>
            </a:r>
          </a:p>
        </p:txBody>
      </p:sp>
      <p:sp>
        <p:nvSpPr>
          <p:cNvPr id="4" name="Segnaposto numero diapositiva 3"/>
          <p:cNvSpPr>
            <a:spLocks noGrp="1"/>
          </p:cNvSpPr>
          <p:nvPr>
            <p:ph type="sldNum" sz="quarter" idx="10"/>
          </p:nvPr>
        </p:nvSpPr>
        <p:spPr/>
        <p:txBody>
          <a:bodyPr/>
          <a:lstStyle/>
          <a:p>
            <a:fld id="{BC64A7E4-C929-43B6-B3A4-D72D633D8841}" type="slidenum">
              <a:rPr lang="it-IT" smtClean="0"/>
              <a:t>5</a:t>
            </a:fld>
            <a:endParaRPr lang="it-IT"/>
          </a:p>
        </p:txBody>
      </p:sp>
    </p:spTree>
    <p:extLst>
      <p:ext uri="{BB962C8B-B14F-4D97-AF65-F5344CB8AC3E}">
        <p14:creationId xmlns:p14="http://schemas.microsoft.com/office/powerpoint/2010/main" val="31023282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Una slide ricca di contenuti deve essere necessariamente schematizzata, non possiamo presentare slide con troppo testo.</a:t>
            </a:r>
          </a:p>
          <a:p>
            <a:r>
              <a:rPr lang="it-IT" dirty="0"/>
              <a:t>Al fine di snellire l’immagine, è necessario suddividere in più caselle di testo i contenuti.</a:t>
            </a:r>
          </a:p>
          <a:p>
            <a:r>
              <a:rPr lang="it-IT" dirty="0"/>
              <a:t>Anche in questo caso abbiamo usato colori diversi e utilizzato le frecce; qui non abbiamo inserito ombreggiature o altri effetti per non appesantire l’immagine, visto che la slide risulta già «piena». </a:t>
            </a:r>
          </a:p>
        </p:txBody>
      </p:sp>
      <p:sp>
        <p:nvSpPr>
          <p:cNvPr id="4" name="Segnaposto numero diapositiva 3"/>
          <p:cNvSpPr>
            <a:spLocks noGrp="1"/>
          </p:cNvSpPr>
          <p:nvPr>
            <p:ph type="sldNum" sz="quarter" idx="10"/>
          </p:nvPr>
        </p:nvSpPr>
        <p:spPr/>
        <p:txBody>
          <a:bodyPr/>
          <a:lstStyle/>
          <a:p>
            <a:fld id="{BC64A7E4-C929-43B6-B3A4-D72D633D8841}" type="slidenum">
              <a:rPr lang="it-IT" smtClean="0"/>
              <a:t>6</a:t>
            </a:fld>
            <a:endParaRPr lang="it-IT"/>
          </a:p>
        </p:txBody>
      </p:sp>
    </p:spTree>
    <p:extLst>
      <p:ext uri="{BB962C8B-B14F-4D97-AF65-F5344CB8AC3E}">
        <p14:creationId xmlns:p14="http://schemas.microsoft.com/office/powerpoint/2010/main" val="14665513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Una slide ricca di contenuti deve essere necessariamente schematizzata, non possiamo presentare slide con troppo testo.</a:t>
            </a:r>
          </a:p>
          <a:p>
            <a:r>
              <a:rPr lang="it-IT" dirty="0"/>
              <a:t>Al fine di snellire l’immagine, è necessario suddividere in più caselle di testo i contenuti.</a:t>
            </a:r>
          </a:p>
          <a:p>
            <a:r>
              <a:rPr lang="it-IT" dirty="0"/>
              <a:t>Anche in questo caso abbiamo usato colori diversi e utilizzato le frecce; qui non abbiamo inserito ombreggiature o altri effetti per non appesantire l’immagine, visto che la slide risulta già «piena». </a:t>
            </a:r>
          </a:p>
        </p:txBody>
      </p:sp>
      <p:sp>
        <p:nvSpPr>
          <p:cNvPr id="4" name="Segnaposto numero diapositiva 3"/>
          <p:cNvSpPr>
            <a:spLocks noGrp="1"/>
          </p:cNvSpPr>
          <p:nvPr>
            <p:ph type="sldNum" sz="quarter" idx="10"/>
          </p:nvPr>
        </p:nvSpPr>
        <p:spPr/>
        <p:txBody>
          <a:bodyPr/>
          <a:lstStyle/>
          <a:p>
            <a:fld id="{BC64A7E4-C929-43B6-B3A4-D72D633D8841}" type="slidenum">
              <a:rPr lang="it-IT" smtClean="0"/>
              <a:t>7</a:t>
            </a:fld>
            <a:endParaRPr lang="it-IT"/>
          </a:p>
        </p:txBody>
      </p:sp>
    </p:spTree>
    <p:extLst>
      <p:ext uri="{BB962C8B-B14F-4D97-AF65-F5344CB8AC3E}">
        <p14:creationId xmlns:p14="http://schemas.microsoft.com/office/powerpoint/2010/main" val="18352967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Una slide ricca di contenuti deve essere necessariamente schematizzata, non possiamo presentare slide con troppo testo.</a:t>
            </a:r>
          </a:p>
          <a:p>
            <a:r>
              <a:rPr lang="it-IT" dirty="0"/>
              <a:t>Al fine di snellire l’immagine, è necessario suddividere in più caselle di testo i contenuti.</a:t>
            </a:r>
          </a:p>
          <a:p>
            <a:r>
              <a:rPr lang="it-IT" dirty="0"/>
              <a:t>Anche in questo caso abbiamo usato colori diversi e utilizzato le frecce; qui non abbiamo inserito ombreggiature o altri effetti per non appesantire l’immagine, visto che la slide risulta già «piena». </a:t>
            </a:r>
          </a:p>
        </p:txBody>
      </p:sp>
      <p:sp>
        <p:nvSpPr>
          <p:cNvPr id="4" name="Segnaposto numero diapositiva 3"/>
          <p:cNvSpPr>
            <a:spLocks noGrp="1"/>
          </p:cNvSpPr>
          <p:nvPr>
            <p:ph type="sldNum" sz="quarter" idx="10"/>
          </p:nvPr>
        </p:nvSpPr>
        <p:spPr/>
        <p:txBody>
          <a:bodyPr/>
          <a:lstStyle/>
          <a:p>
            <a:fld id="{BC64A7E4-C929-43B6-B3A4-D72D633D8841}" type="slidenum">
              <a:rPr lang="it-IT" smtClean="0"/>
              <a:t>8</a:t>
            </a:fld>
            <a:endParaRPr lang="it-IT"/>
          </a:p>
        </p:txBody>
      </p:sp>
    </p:spTree>
    <p:extLst>
      <p:ext uri="{BB962C8B-B14F-4D97-AF65-F5344CB8AC3E}">
        <p14:creationId xmlns:p14="http://schemas.microsoft.com/office/powerpoint/2010/main" val="3963229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Una slide ricca di contenuti deve essere necessariamente schematizzata, non possiamo presentare slide con troppo testo.</a:t>
            </a:r>
          </a:p>
          <a:p>
            <a:r>
              <a:rPr lang="it-IT" dirty="0"/>
              <a:t>Al fine di snellire l’immagine, è necessario suddividere in più caselle di testo i contenuti.</a:t>
            </a:r>
          </a:p>
          <a:p>
            <a:r>
              <a:rPr lang="it-IT" dirty="0"/>
              <a:t>Anche in questo caso abbiamo usato colori diversi e utilizzato le frecce; qui non abbiamo inserito ombreggiature o altri effetti per non appesantire l’immagine, visto che la slide risulta già «piena». </a:t>
            </a:r>
          </a:p>
        </p:txBody>
      </p:sp>
      <p:sp>
        <p:nvSpPr>
          <p:cNvPr id="4" name="Segnaposto numero diapositiva 3"/>
          <p:cNvSpPr>
            <a:spLocks noGrp="1"/>
          </p:cNvSpPr>
          <p:nvPr>
            <p:ph type="sldNum" sz="quarter" idx="10"/>
          </p:nvPr>
        </p:nvSpPr>
        <p:spPr/>
        <p:txBody>
          <a:bodyPr/>
          <a:lstStyle/>
          <a:p>
            <a:fld id="{BC64A7E4-C929-43B6-B3A4-D72D633D8841}" type="slidenum">
              <a:rPr lang="it-IT" smtClean="0"/>
              <a:t>9</a:t>
            </a:fld>
            <a:endParaRPr lang="it-IT"/>
          </a:p>
        </p:txBody>
      </p:sp>
    </p:spTree>
    <p:extLst>
      <p:ext uri="{BB962C8B-B14F-4D97-AF65-F5344CB8AC3E}">
        <p14:creationId xmlns:p14="http://schemas.microsoft.com/office/powerpoint/2010/main" val="22790846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Una slide ricca di contenuti deve essere necessariamente schematizzata, non possiamo presentare slide con troppo testo.</a:t>
            </a:r>
          </a:p>
          <a:p>
            <a:r>
              <a:rPr lang="it-IT" dirty="0"/>
              <a:t>Al fine di snellire l’immagine, è necessario suddividere in più caselle di testo i contenuti.</a:t>
            </a:r>
          </a:p>
          <a:p>
            <a:r>
              <a:rPr lang="it-IT" dirty="0"/>
              <a:t>Anche in questo caso abbiamo usato colori diversi e utilizzato le frecce; qui non abbiamo inserito ombreggiature o altri effetti per non appesantire l’immagine, visto che la slide risulta già «piena». </a:t>
            </a:r>
          </a:p>
        </p:txBody>
      </p:sp>
      <p:sp>
        <p:nvSpPr>
          <p:cNvPr id="4" name="Segnaposto numero diapositiva 3"/>
          <p:cNvSpPr>
            <a:spLocks noGrp="1"/>
          </p:cNvSpPr>
          <p:nvPr>
            <p:ph type="sldNum" sz="quarter" idx="10"/>
          </p:nvPr>
        </p:nvSpPr>
        <p:spPr/>
        <p:txBody>
          <a:bodyPr/>
          <a:lstStyle/>
          <a:p>
            <a:fld id="{BC64A7E4-C929-43B6-B3A4-D72D633D8841}" type="slidenum">
              <a:rPr lang="it-IT" smtClean="0"/>
              <a:t>10</a:t>
            </a:fld>
            <a:endParaRPr lang="it-IT"/>
          </a:p>
        </p:txBody>
      </p:sp>
    </p:spTree>
    <p:extLst>
      <p:ext uri="{BB962C8B-B14F-4D97-AF65-F5344CB8AC3E}">
        <p14:creationId xmlns:p14="http://schemas.microsoft.com/office/powerpoint/2010/main" val="17689891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4447944-3C2F-4D7E-8656-8EB16D81F5A2}"/>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D61B93F6-D50F-45C4-85F3-F6BC38127C7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3BE038B3-1A61-4FC6-A567-0E74EAA3B36B}"/>
              </a:ext>
            </a:extLst>
          </p:cNvPr>
          <p:cNvSpPr>
            <a:spLocks noGrp="1"/>
          </p:cNvSpPr>
          <p:nvPr>
            <p:ph type="dt" sz="half" idx="10"/>
          </p:nvPr>
        </p:nvSpPr>
        <p:spPr/>
        <p:txBody>
          <a:bodyPr/>
          <a:lstStyle/>
          <a:p>
            <a:fld id="{193C3C3C-4AA1-438C-993D-D4D1F9077BC8}" type="datetimeFigureOut">
              <a:rPr lang="it-IT" smtClean="0"/>
              <a:t>02/02/2018</a:t>
            </a:fld>
            <a:endParaRPr lang="it-IT"/>
          </a:p>
        </p:txBody>
      </p:sp>
      <p:sp>
        <p:nvSpPr>
          <p:cNvPr id="5" name="Segnaposto piè di pagina 4">
            <a:extLst>
              <a:ext uri="{FF2B5EF4-FFF2-40B4-BE49-F238E27FC236}">
                <a16:creationId xmlns:a16="http://schemas.microsoft.com/office/drawing/2014/main" id="{EFFD6606-B3F6-4428-AD2C-F2C39480E80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4AA95368-711C-4984-8DC3-4ED3897D257A}"/>
              </a:ext>
            </a:extLst>
          </p:cNvPr>
          <p:cNvSpPr>
            <a:spLocks noGrp="1"/>
          </p:cNvSpPr>
          <p:nvPr>
            <p:ph type="sldNum" sz="quarter" idx="12"/>
          </p:nvPr>
        </p:nvSpPr>
        <p:spPr/>
        <p:txBody>
          <a:bodyPr/>
          <a:lstStyle/>
          <a:p>
            <a:fld id="{27945B87-2E8A-4502-9124-B7047526AD3F}" type="slidenum">
              <a:rPr lang="it-IT" smtClean="0"/>
              <a:t>‹N›</a:t>
            </a:fld>
            <a:endParaRPr lang="it-IT"/>
          </a:p>
        </p:txBody>
      </p:sp>
    </p:spTree>
    <p:extLst>
      <p:ext uri="{BB962C8B-B14F-4D97-AF65-F5344CB8AC3E}">
        <p14:creationId xmlns:p14="http://schemas.microsoft.com/office/powerpoint/2010/main" val="1141434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7721956-862D-4B63-BACD-87631C6FE227}"/>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5E8A9485-8BEF-4EB2-91A4-1EB0AD39FCC0}"/>
              </a:ext>
            </a:extLst>
          </p:cNvPr>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69B0E93B-BA76-4538-96CC-F66166F341A5}"/>
              </a:ext>
            </a:extLst>
          </p:cNvPr>
          <p:cNvSpPr>
            <a:spLocks noGrp="1"/>
          </p:cNvSpPr>
          <p:nvPr>
            <p:ph type="dt" sz="half" idx="10"/>
          </p:nvPr>
        </p:nvSpPr>
        <p:spPr/>
        <p:txBody>
          <a:bodyPr/>
          <a:lstStyle/>
          <a:p>
            <a:fld id="{193C3C3C-4AA1-438C-993D-D4D1F9077BC8}" type="datetimeFigureOut">
              <a:rPr lang="it-IT" smtClean="0"/>
              <a:t>02/02/2018</a:t>
            </a:fld>
            <a:endParaRPr lang="it-IT"/>
          </a:p>
        </p:txBody>
      </p:sp>
      <p:sp>
        <p:nvSpPr>
          <p:cNvPr id="5" name="Segnaposto piè di pagina 4">
            <a:extLst>
              <a:ext uri="{FF2B5EF4-FFF2-40B4-BE49-F238E27FC236}">
                <a16:creationId xmlns:a16="http://schemas.microsoft.com/office/drawing/2014/main" id="{238C0673-418C-4463-87FF-EECDC7D5848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880A089-2CFE-4710-BB5F-483FFE263630}"/>
              </a:ext>
            </a:extLst>
          </p:cNvPr>
          <p:cNvSpPr>
            <a:spLocks noGrp="1"/>
          </p:cNvSpPr>
          <p:nvPr>
            <p:ph type="sldNum" sz="quarter" idx="12"/>
          </p:nvPr>
        </p:nvSpPr>
        <p:spPr/>
        <p:txBody>
          <a:bodyPr/>
          <a:lstStyle/>
          <a:p>
            <a:fld id="{27945B87-2E8A-4502-9124-B7047526AD3F}" type="slidenum">
              <a:rPr lang="it-IT" smtClean="0"/>
              <a:t>‹N›</a:t>
            </a:fld>
            <a:endParaRPr lang="it-IT"/>
          </a:p>
        </p:txBody>
      </p:sp>
    </p:spTree>
    <p:extLst>
      <p:ext uri="{BB962C8B-B14F-4D97-AF65-F5344CB8AC3E}">
        <p14:creationId xmlns:p14="http://schemas.microsoft.com/office/powerpoint/2010/main" val="561303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7C41A0F2-FDFC-4523-B75D-7410102159E5}"/>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C686798A-40D6-48C2-9E47-53F78982241A}"/>
              </a:ext>
            </a:extLst>
          </p:cNvPr>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ED81070-8529-46CE-AEF0-6912EA68B0D3}"/>
              </a:ext>
            </a:extLst>
          </p:cNvPr>
          <p:cNvSpPr>
            <a:spLocks noGrp="1"/>
          </p:cNvSpPr>
          <p:nvPr>
            <p:ph type="dt" sz="half" idx="10"/>
          </p:nvPr>
        </p:nvSpPr>
        <p:spPr/>
        <p:txBody>
          <a:bodyPr/>
          <a:lstStyle/>
          <a:p>
            <a:fld id="{193C3C3C-4AA1-438C-993D-D4D1F9077BC8}" type="datetimeFigureOut">
              <a:rPr lang="it-IT" smtClean="0"/>
              <a:t>02/02/2018</a:t>
            </a:fld>
            <a:endParaRPr lang="it-IT"/>
          </a:p>
        </p:txBody>
      </p:sp>
      <p:sp>
        <p:nvSpPr>
          <p:cNvPr id="5" name="Segnaposto piè di pagina 4">
            <a:extLst>
              <a:ext uri="{FF2B5EF4-FFF2-40B4-BE49-F238E27FC236}">
                <a16:creationId xmlns:a16="http://schemas.microsoft.com/office/drawing/2014/main" id="{4917F1D8-C843-4478-AF5F-380057E2E32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388336D7-C48F-4D22-8AED-773229EEF19F}"/>
              </a:ext>
            </a:extLst>
          </p:cNvPr>
          <p:cNvSpPr>
            <a:spLocks noGrp="1"/>
          </p:cNvSpPr>
          <p:nvPr>
            <p:ph type="sldNum" sz="quarter" idx="12"/>
          </p:nvPr>
        </p:nvSpPr>
        <p:spPr/>
        <p:txBody>
          <a:bodyPr/>
          <a:lstStyle/>
          <a:p>
            <a:fld id="{27945B87-2E8A-4502-9124-B7047526AD3F}" type="slidenum">
              <a:rPr lang="it-IT" smtClean="0"/>
              <a:t>‹N›</a:t>
            </a:fld>
            <a:endParaRPr lang="it-IT"/>
          </a:p>
        </p:txBody>
      </p:sp>
    </p:spTree>
    <p:extLst>
      <p:ext uri="{BB962C8B-B14F-4D97-AF65-F5344CB8AC3E}">
        <p14:creationId xmlns:p14="http://schemas.microsoft.com/office/powerpoint/2010/main" val="699670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BA0042A-3700-4B9C-B85D-55D1983480D5}"/>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D4123B1B-AAAC-4D2F-BD4D-CD454EB068D9}"/>
              </a:ext>
            </a:extLst>
          </p:cNvPr>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48982250-1C1E-4F97-B340-02A0AD0BF587}"/>
              </a:ext>
            </a:extLst>
          </p:cNvPr>
          <p:cNvSpPr>
            <a:spLocks noGrp="1"/>
          </p:cNvSpPr>
          <p:nvPr>
            <p:ph type="dt" sz="half" idx="10"/>
          </p:nvPr>
        </p:nvSpPr>
        <p:spPr/>
        <p:txBody>
          <a:bodyPr/>
          <a:lstStyle/>
          <a:p>
            <a:fld id="{193C3C3C-4AA1-438C-993D-D4D1F9077BC8}" type="datetimeFigureOut">
              <a:rPr lang="it-IT" smtClean="0"/>
              <a:t>02/02/2018</a:t>
            </a:fld>
            <a:endParaRPr lang="it-IT"/>
          </a:p>
        </p:txBody>
      </p:sp>
      <p:sp>
        <p:nvSpPr>
          <p:cNvPr id="5" name="Segnaposto piè di pagina 4">
            <a:extLst>
              <a:ext uri="{FF2B5EF4-FFF2-40B4-BE49-F238E27FC236}">
                <a16:creationId xmlns:a16="http://schemas.microsoft.com/office/drawing/2014/main" id="{0EAF13D4-69B6-401C-BCBB-A188E8EBF87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B76FCEB-6924-4BAC-B235-E033E50A9E96}"/>
              </a:ext>
            </a:extLst>
          </p:cNvPr>
          <p:cNvSpPr>
            <a:spLocks noGrp="1"/>
          </p:cNvSpPr>
          <p:nvPr>
            <p:ph type="sldNum" sz="quarter" idx="12"/>
          </p:nvPr>
        </p:nvSpPr>
        <p:spPr/>
        <p:txBody>
          <a:bodyPr/>
          <a:lstStyle/>
          <a:p>
            <a:fld id="{27945B87-2E8A-4502-9124-B7047526AD3F}" type="slidenum">
              <a:rPr lang="it-IT" smtClean="0"/>
              <a:t>‹N›</a:t>
            </a:fld>
            <a:endParaRPr lang="it-IT"/>
          </a:p>
        </p:txBody>
      </p:sp>
    </p:spTree>
    <p:extLst>
      <p:ext uri="{BB962C8B-B14F-4D97-AF65-F5344CB8AC3E}">
        <p14:creationId xmlns:p14="http://schemas.microsoft.com/office/powerpoint/2010/main" val="3303201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A0859C4-F487-4088-9D14-7846DC7CA244}"/>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43769AA0-79A7-46E1-80EB-3E03CF8462F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a:extLst>
              <a:ext uri="{FF2B5EF4-FFF2-40B4-BE49-F238E27FC236}">
                <a16:creationId xmlns:a16="http://schemas.microsoft.com/office/drawing/2014/main" id="{42168D91-F957-405D-9F84-B0C03C92DD37}"/>
              </a:ext>
            </a:extLst>
          </p:cNvPr>
          <p:cNvSpPr>
            <a:spLocks noGrp="1"/>
          </p:cNvSpPr>
          <p:nvPr>
            <p:ph type="dt" sz="half" idx="10"/>
          </p:nvPr>
        </p:nvSpPr>
        <p:spPr/>
        <p:txBody>
          <a:bodyPr/>
          <a:lstStyle/>
          <a:p>
            <a:fld id="{193C3C3C-4AA1-438C-993D-D4D1F9077BC8}" type="datetimeFigureOut">
              <a:rPr lang="it-IT" smtClean="0"/>
              <a:t>02/02/2018</a:t>
            </a:fld>
            <a:endParaRPr lang="it-IT"/>
          </a:p>
        </p:txBody>
      </p:sp>
      <p:sp>
        <p:nvSpPr>
          <p:cNvPr id="5" name="Segnaposto piè di pagina 4">
            <a:extLst>
              <a:ext uri="{FF2B5EF4-FFF2-40B4-BE49-F238E27FC236}">
                <a16:creationId xmlns:a16="http://schemas.microsoft.com/office/drawing/2014/main" id="{908F6EA1-AEF9-4986-AC3F-84CA0B529F10}"/>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1C31B28-9B80-4063-B094-652755513764}"/>
              </a:ext>
            </a:extLst>
          </p:cNvPr>
          <p:cNvSpPr>
            <a:spLocks noGrp="1"/>
          </p:cNvSpPr>
          <p:nvPr>
            <p:ph type="sldNum" sz="quarter" idx="12"/>
          </p:nvPr>
        </p:nvSpPr>
        <p:spPr/>
        <p:txBody>
          <a:bodyPr/>
          <a:lstStyle/>
          <a:p>
            <a:fld id="{27945B87-2E8A-4502-9124-B7047526AD3F}" type="slidenum">
              <a:rPr lang="it-IT" smtClean="0"/>
              <a:t>‹N›</a:t>
            </a:fld>
            <a:endParaRPr lang="it-IT"/>
          </a:p>
        </p:txBody>
      </p:sp>
    </p:spTree>
    <p:extLst>
      <p:ext uri="{BB962C8B-B14F-4D97-AF65-F5344CB8AC3E}">
        <p14:creationId xmlns:p14="http://schemas.microsoft.com/office/powerpoint/2010/main" val="2013903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1C5FE9C-1810-415B-B244-9463DB7892CE}"/>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C6620CD7-D377-4811-8D4C-4F5798B31FB1}"/>
              </a:ext>
            </a:extLst>
          </p:cNvPr>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6C9535B7-E358-42A6-A22E-6161FB4FE94A}"/>
              </a:ext>
            </a:extLst>
          </p:cNvPr>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69DCDB8F-DB11-4ABF-B9C9-8D72C5CE07AE}"/>
              </a:ext>
            </a:extLst>
          </p:cNvPr>
          <p:cNvSpPr>
            <a:spLocks noGrp="1"/>
          </p:cNvSpPr>
          <p:nvPr>
            <p:ph type="dt" sz="half" idx="10"/>
          </p:nvPr>
        </p:nvSpPr>
        <p:spPr/>
        <p:txBody>
          <a:bodyPr/>
          <a:lstStyle/>
          <a:p>
            <a:fld id="{193C3C3C-4AA1-438C-993D-D4D1F9077BC8}" type="datetimeFigureOut">
              <a:rPr lang="it-IT" smtClean="0"/>
              <a:t>02/02/2018</a:t>
            </a:fld>
            <a:endParaRPr lang="it-IT"/>
          </a:p>
        </p:txBody>
      </p:sp>
      <p:sp>
        <p:nvSpPr>
          <p:cNvPr id="6" name="Segnaposto piè di pagina 5">
            <a:extLst>
              <a:ext uri="{FF2B5EF4-FFF2-40B4-BE49-F238E27FC236}">
                <a16:creationId xmlns:a16="http://schemas.microsoft.com/office/drawing/2014/main" id="{9454BB54-7644-4872-8637-49A5A4847A35}"/>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DD8FB40E-E761-4926-95E9-F73A8E0A3903}"/>
              </a:ext>
            </a:extLst>
          </p:cNvPr>
          <p:cNvSpPr>
            <a:spLocks noGrp="1"/>
          </p:cNvSpPr>
          <p:nvPr>
            <p:ph type="sldNum" sz="quarter" idx="12"/>
          </p:nvPr>
        </p:nvSpPr>
        <p:spPr/>
        <p:txBody>
          <a:bodyPr/>
          <a:lstStyle/>
          <a:p>
            <a:fld id="{27945B87-2E8A-4502-9124-B7047526AD3F}" type="slidenum">
              <a:rPr lang="it-IT" smtClean="0"/>
              <a:t>‹N›</a:t>
            </a:fld>
            <a:endParaRPr lang="it-IT"/>
          </a:p>
        </p:txBody>
      </p:sp>
    </p:spTree>
    <p:extLst>
      <p:ext uri="{BB962C8B-B14F-4D97-AF65-F5344CB8AC3E}">
        <p14:creationId xmlns:p14="http://schemas.microsoft.com/office/powerpoint/2010/main" val="2987958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5642D9E-ABC9-4588-A138-077E8188F67F}"/>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1AAC9286-2013-4FDD-8388-DDD9A8254F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a:extLst>
              <a:ext uri="{FF2B5EF4-FFF2-40B4-BE49-F238E27FC236}">
                <a16:creationId xmlns:a16="http://schemas.microsoft.com/office/drawing/2014/main" id="{56D408E3-329C-4AA0-B524-89C8EE10004B}"/>
              </a:ext>
            </a:extLst>
          </p:cNvPr>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7F73EB19-9020-4F1F-A861-F27AFC87417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a:extLst>
              <a:ext uri="{FF2B5EF4-FFF2-40B4-BE49-F238E27FC236}">
                <a16:creationId xmlns:a16="http://schemas.microsoft.com/office/drawing/2014/main" id="{3206FC52-D692-4EC6-8600-0CD20F79E1DB}"/>
              </a:ext>
            </a:extLst>
          </p:cNvPr>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448E859A-ADA8-4756-BD8A-397B7D0BBADF}"/>
              </a:ext>
            </a:extLst>
          </p:cNvPr>
          <p:cNvSpPr>
            <a:spLocks noGrp="1"/>
          </p:cNvSpPr>
          <p:nvPr>
            <p:ph type="dt" sz="half" idx="10"/>
          </p:nvPr>
        </p:nvSpPr>
        <p:spPr/>
        <p:txBody>
          <a:bodyPr/>
          <a:lstStyle/>
          <a:p>
            <a:fld id="{193C3C3C-4AA1-438C-993D-D4D1F9077BC8}" type="datetimeFigureOut">
              <a:rPr lang="it-IT" smtClean="0"/>
              <a:t>02/02/2018</a:t>
            </a:fld>
            <a:endParaRPr lang="it-IT"/>
          </a:p>
        </p:txBody>
      </p:sp>
      <p:sp>
        <p:nvSpPr>
          <p:cNvPr id="8" name="Segnaposto piè di pagina 7">
            <a:extLst>
              <a:ext uri="{FF2B5EF4-FFF2-40B4-BE49-F238E27FC236}">
                <a16:creationId xmlns:a16="http://schemas.microsoft.com/office/drawing/2014/main" id="{4D37C255-0246-41D7-B707-A7C0D5122298}"/>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352AEEB6-6C84-4AF2-BE65-BB62E5ED845D}"/>
              </a:ext>
            </a:extLst>
          </p:cNvPr>
          <p:cNvSpPr>
            <a:spLocks noGrp="1"/>
          </p:cNvSpPr>
          <p:nvPr>
            <p:ph type="sldNum" sz="quarter" idx="12"/>
          </p:nvPr>
        </p:nvSpPr>
        <p:spPr/>
        <p:txBody>
          <a:bodyPr/>
          <a:lstStyle/>
          <a:p>
            <a:fld id="{27945B87-2E8A-4502-9124-B7047526AD3F}" type="slidenum">
              <a:rPr lang="it-IT" smtClean="0"/>
              <a:t>‹N›</a:t>
            </a:fld>
            <a:endParaRPr lang="it-IT"/>
          </a:p>
        </p:txBody>
      </p:sp>
    </p:spTree>
    <p:extLst>
      <p:ext uri="{BB962C8B-B14F-4D97-AF65-F5344CB8AC3E}">
        <p14:creationId xmlns:p14="http://schemas.microsoft.com/office/powerpoint/2010/main" val="29587164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2CE7EBE-7BED-475B-94F7-6AF851F17E3F}"/>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2B0C66B8-0D68-44C5-9659-5FCC986061E6}"/>
              </a:ext>
            </a:extLst>
          </p:cNvPr>
          <p:cNvSpPr>
            <a:spLocks noGrp="1"/>
          </p:cNvSpPr>
          <p:nvPr>
            <p:ph type="dt" sz="half" idx="10"/>
          </p:nvPr>
        </p:nvSpPr>
        <p:spPr/>
        <p:txBody>
          <a:bodyPr/>
          <a:lstStyle/>
          <a:p>
            <a:fld id="{193C3C3C-4AA1-438C-993D-D4D1F9077BC8}" type="datetimeFigureOut">
              <a:rPr lang="it-IT" smtClean="0"/>
              <a:t>02/02/2018</a:t>
            </a:fld>
            <a:endParaRPr lang="it-IT"/>
          </a:p>
        </p:txBody>
      </p:sp>
      <p:sp>
        <p:nvSpPr>
          <p:cNvPr id="4" name="Segnaposto piè di pagina 3">
            <a:extLst>
              <a:ext uri="{FF2B5EF4-FFF2-40B4-BE49-F238E27FC236}">
                <a16:creationId xmlns:a16="http://schemas.microsoft.com/office/drawing/2014/main" id="{DE85F999-D2B5-4C85-A86E-C854988624D7}"/>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629F23DF-E05A-4ECF-84FF-11913A9ADB96}"/>
              </a:ext>
            </a:extLst>
          </p:cNvPr>
          <p:cNvSpPr>
            <a:spLocks noGrp="1"/>
          </p:cNvSpPr>
          <p:nvPr>
            <p:ph type="sldNum" sz="quarter" idx="12"/>
          </p:nvPr>
        </p:nvSpPr>
        <p:spPr/>
        <p:txBody>
          <a:bodyPr/>
          <a:lstStyle/>
          <a:p>
            <a:fld id="{27945B87-2E8A-4502-9124-B7047526AD3F}" type="slidenum">
              <a:rPr lang="it-IT" smtClean="0"/>
              <a:t>‹N›</a:t>
            </a:fld>
            <a:endParaRPr lang="it-IT"/>
          </a:p>
        </p:txBody>
      </p:sp>
    </p:spTree>
    <p:extLst>
      <p:ext uri="{BB962C8B-B14F-4D97-AF65-F5344CB8AC3E}">
        <p14:creationId xmlns:p14="http://schemas.microsoft.com/office/powerpoint/2010/main" val="3065537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5246AEC4-845B-4565-89AA-4D33572FAA77}"/>
              </a:ext>
            </a:extLst>
          </p:cNvPr>
          <p:cNvSpPr>
            <a:spLocks noGrp="1"/>
          </p:cNvSpPr>
          <p:nvPr>
            <p:ph type="dt" sz="half" idx="10"/>
          </p:nvPr>
        </p:nvSpPr>
        <p:spPr/>
        <p:txBody>
          <a:bodyPr/>
          <a:lstStyle/>
          <a:p>
            <a:fld id="{193C3C3C-4AA1-438C-993D-D4D1F9077BC8}" type="datetimeFigureOut">
              <a:rPr lang="it-IT" smtClean="0"/>
              <a:t>02/02/2018</a:t>
            </a:fld>
            <a:endParaRPr lang="it-IT"/>
          </a:p>
        </p:txBody>
      </p:sp>
      <p:sp>
        <p:nvSpPr>
          <p:cNvPr id="3" name="Segnaposto piè di pagina 2">
            <a:extLst>
              <a:ext uri="{FF2B5EF4-FFF2-40B4-BE49-F238E27FC236}">
                <a16:creationId xmlns:a16="http://schemas.microsoft.com/office/drawing/2014/main" id="{B0A857A6-601F-42C2-9B33-22CA7B20277D}"/>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702DC3ED-D191-4723-8CB3-6562A108C28D}"/>
              </a:ext>
            </a:extLst>
          </p:cNvPr>
          <p:cNvSpPr>
            <a:spLocks noGrp="1"/>
          </p:cNvSpPr>
          <p:nvPr>
            <p:ph type="sldNum" sz="quarter" idx="12"/>
          </p:nvPr>
        </p:nvSpPr>
        <p:spPr/>
        <p:txBody>
          <a:bodyPr/>
          <a:lstStyle/>
          <a:p>
            <a:fld id="{27945B87-2E8A-4502-9124-B7047526AD3F}" type="slidenum">
              <a:rPr lang="it-IT" smtClean="0"/>
              <a:t>‹N›</a:t>
            </a:fld>
            <a:endParaRPr lang="it-IT"/>
          </a:p>
        </p:txBody>
      </p:sp>
    </p:spTree>
    <p:extLst>
      <p:ext uri="{BB962C8B-B14F-4D97-AF65-F5344CB8AC3E}">
        <p14:creationId xmlns:p14="http://schemas.microsoft.com/office/powerpoint/2010/main" val="2748359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89E9B89-B0F4-4199-B007-107C8D9663AF}"/>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20A39B3F-7183-4259-8C2A-881C4EF389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394D7F9E-36B7-40AA-B33D-DA19C6E492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31C88E98-94C6-4918-8CBC-E4D41815EF37}"/>
              </a:ext>
            </a:extLst>
          </p:cNvPr>
          <p:cNvSpPr>
            <a:spLocks noGrp="1"/>
          </p:cNvSpPr>
          <p:nvPr>
            <p:ph type="dt" sz="half" idx="10"/>
          </p:nvPr>
        </p:nvSpPr>
        <p:spPr/>
        <p:txBody>
          <a:bodyPr/>
          <a:lstStyle/>
          <a:p>
            <a:fld id="{193C3C3C-4AA1-438C-993D-D4D1F9077BC8}" type="datetimeFigureOut">
              <a:rPr lang="it-IT" smtClean="0"/>
              <a:t>02/02/2018</a:t>
            </a:fld>
            <a:endParaRPr lang="it-IT"/>
          </a:p>
        </p:txBody>
      </p:sp>
      <p:sp>
        <p:nvSpPr>
          <p:cNvPr id="6" name="Segnaposto piè di pagina 5">
            <a:extLst>
              <a:ext uri="{FF2B5EF4-FFF2-40B4-BE49-F238E27FC236}">
                <a16:creationId xmlns:a16="http://schemas.microsoft.com/office/drawing/2014/main" id="{145F8793-CCA6-47CA-91E2-E83319A18B44}"/>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5A9ED174-FB1E-46F8-B219-3CD4D7EFEA92}"/>
              </a:ext>
            </a:extLst>
          </p:cNvPr>
          <p:cNvSpPr>
            <a:spLocks noGrp="1"/>
          </p:cNvSpPr>
          <p:nvPr>
            <p:ph type="sldNum" sz="quarter" idx="12"/>
          </p:nvPr>
        </p:nvSpPr>
        <p:spPr/>
        <p:txBody>
          <a:bodyPr/>
          <a:lstStyle/>
          <a:p>
            <a:fld id="{27945B87-2E8A-4502-9124-B7047526AD3F}" type="slidenum">
              <a:rPr lang="it-IT" smtClean="0"/>
              <a:t>‹N›</a:t>
            </a:fld>
            <a:endParaRPr lang="it-IT"/>
          </a:p>
        </p:txBody>
      </p:sp>
    </p:spTree>
    <p:extLst>
      <p:ext uri="{BB962C8B-B14F-4D97-AF65-F5344CB8AC3E}">
        <p14:creationId xmlns:p14="http://schemas.microsoft.com/office/powerpoint/2010/main" val="810505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8AFC1E5-8511-4067-ADB0-6B114EDDF0DA}"/>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82388043-410B-4BA1-A17E-24C570690DB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B4FF486D-BA3B-4C5F-A07C-83596326EE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2196A90E-36EB-4E6F-9CE6-18CCF4114C08}"/>
              </a:ext>
            </a:extLst>
          </p:cNvPr>
          <p:cNvSpPr>
            <a:spLocks noGrp="1"/>
          </p:cNvSpPr>
          <p:nvPr>
            <p:ph type="dt" sz="half" idx="10"/>
          </p:nvPr>
        </p:nvSpPr>
        <p:spPr/>
        <p:txBody>
          <a:bodyPr/>
          <a:lstStyle/>
          <a:p>
            <a:fld id="{193C3C3C-4AA1-438C-993D-D4D1F9077BC8}" type="datetimeFigureOut">
              <a:rPr lang="it-IT" smtClean="0"/>
              <a:t>02/02/2018</a:t>
            </a:fld>
            <a:endParaRPr lang="it-IT"/>
          </a:p>
        </p:txBody>
      </p:sp>
      <p:sp>
        <p:nvSpPr>
          <p:cNvPr id="6" name="Segnaposto piè di pagina 5">
            <a:extLst>
              <a:ext uri="{FF2B5EF4-FFF2-40B4-BE49-F238E27FC236}">
                <a16:creationId xmlns:a16="http://schemas.microsoft.com/office/drawing/2014/main" id="{ED7686EC-7B77-4B86-B2CA-8231ED1DC482}"/>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2AAF7DF1-8D9C-43B3-9007-D9C329B0F5A1}"/>
              </a:ext>
            </a:extLst>
          </p:cNvPr>
          <p:cNvSpPr>
            <a:spLocks noGrp="1"/>
          </p:cNvSpPr>
          <p:nvPr>
            <p:ph type="sldNum" sz="quarter" idx="12"/>
          </p:nvPr>
        </p:nvSpPr>
        <p:spPr/>
        <p:txBody>
          <a:bodyPr/>
          <a:lstStyle/>
          <a:p>
            <a:fld id="{27945B87-2E8A-4502-9124-B7047526AD3F}" type="slidenum">
              <a:rPr lang="it-IT" smtClean="0"/>
              <a:t>‹N›</a:t>
            </a:fld>
            <a:endParaRPr lang="it-IT"/>
          </a:p>
        </p:txBody>
      </p:sp>
    </p:spTree>
    <p:extLst>
      <p:ext uri="{BB962C8B-B14F-4D97-AF65-F5344CB8AC3E}">
        <p14:creationId xmlns:p14="http://schemas.microsoft.com/office/powerpoint/2010/main" val="574636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256A3AA9-CDCD-4165-ABE7-E2BD86EA8FF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D07F82E7-690C-40F3-B3AB-5C3ECE25A6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0CA5C112-02B4-40CF-B726-260AFD71321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3C3C3C-4AA1-438C-993D-D4D1F9077BC8}" type="datetimeFigureOut">
              <a:rPr lang="it-IT" smtClean="0"/>
              <a:t>02/02/2018</a:t>
            </a:fld>
            <a:endParaRPr lang="it-IT"/>
          </a:p>
        </p:txBody>
      </p:sp>
      <p:sp>
        <p:nvSpPr>
          <p:cNvPr id="5" name="Segnaposto piè di pagina 4">
            <a:extLst>
              <a:ext uri="{FF2B5EF4-FFF2-40B4-BE49-F238E27FC236}">
                <a16:creationId xmlns:a16="http://schemas.microsoft.com/office/drawing/2014/main" id="{4249DA82-781B-4947-B266-56B5EF265F4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EFBC40EA-8E8E-4512-943E-7A9018D11D8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945B87-2E8A-4502-9124-B7047526AD3F}" type="slidenum">
              <a:rPr lang="it-IT" smtClean="0"/>
              <a:t>‹N›</a:t>
            </a:fld>
            <a:endParaRPr lang="it-IT"/>
          </a:p>
        </p:txBody>
      </p:sp>
    </p:spTree>
    <p:extLst>
      <p:ext uri="{BB962C8B-B14F-4D97-AF65-F5344CB8AC3E}">
        <p14:creationId xmlns:p14="http://schemas.microsoft.com/office/powerpoint/2010/main" val="40803426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7CB1FE9-5AE6-4508-B47C-2828FE0AC0B9}"/>
              </a:ext>
            </a:extLst>
          </p:cNvPr>
          <p:cNvSpPr>
            <a:spLocks noGrp="1"/>
          </p:cNvSpPr>
          <p:nvPr>
            <p:ph type="ctrTitle"/>
          </p:nvPr>
        </p:nvSpPr>
        <p:spPr>
          <a:xfrm>
            <a:off x="1524000" y="130373"/>
            <a:ext cx="9144000" cy="2387600"/>
          </a:xfrm>
          <a:solidFill>
            <a:schemeClr val="accent2"/>
          </a:solidFill>
        </p:spPr>
        <p:txBody>
          <a:bodyPr>
            <a:normAutofit/>
          </a:bodyPr>
          <a:lstStyle/>
          <a:p>
            <a:r>
              <a:rPr lang="it-IT" sz="4000" dirty="0"/>
              <a:t>Legge di Bilancio 2018, n. 205/2017 e provvedimenti di fine 2017 alla luce di </a:t>
            </a:r>
            <a:r>
              <a:rPr lang="it-IT" sz="4000" dirty="0" err="1"/>
              <a:t>Telefisco</a:t>
            </a:r>
            <a:r>
              <a:rPr lang="it-IT" sz="4000" dirty="0"/>
              <a:t> 2018</a:t>
            </a:r>
          </a:p>
        </p:txBody>
      </p:sp>
      <p:sp>
        <p:nvSpPr>
          <p:cNvPr id="3" name="Sottotitolo 2">
            <a:extLst>
              <a:ext uri="{FF2B5EF4-FFF2-40B4-BE49-F238E27FC236}">
                <a16:creationId xmlns:a16="http://schemas.microsoft.com/office/drawing/2014/main" id="{0C482DA9-0CCA-4041-9DB2-FB43C8D10ADA}"/>
              </a:ext>
            </a:extLst>
          </p:cNvPr>
          <p:cNvSpPr>
            <a:spLocks noGrp="1"/>
          </p:cNvSpPr>
          <p:nvPr>
            <p:ph type="subTitle" idx="1"/>
          </p:nvPr>
        </p:nvSpPr>
        <p:spPr>
          <a:xfrm>
            <a:off x="1524000" y="2575543"/>
            <a:ext cx="9144000" cy="3600969"/>
          </a:xfrm>
          <a:solidFill>
            <a:schemeClr val="accent6">
              <a:lumMod val="20000"/>
              <a:lumOff val="80000"/>
            </a:schemeClr>
          </a:solidFill>
        </p:spPr>
        <p:txBody>
          <a:bodyPr>
            <a:normAutofit fontScale="85000" lnSpcReduction="20000"/>
          </a:bodyPr>
          <a:lstStyle/>
          <a:p>
            <a:pPr marL="457200" indent="-457200">
              <a:buAutoNum type="arabicParenR"/>
            </a:pPr>
            <a:r>
              <a:rPr lang="it-IT" dirty="0"/>
              <a:t>La proroga con modifiche di Super e </a:t>
            </a:r>
            <a:r>
              <a:rPr lang="it-IT" dirty="0" err="1"/>
              <a:t>Iperammortamento</a:t>
            </a:r>
            <a:endParaRPr lang="it-IT" dirty="0"/>
          </a:p>
          <a:p>
            <a:pPr marL="457200" indent="-457200">
              <a:buAutoNum type="arabicParenR"/>
            </a:pPr>
            <a:r>
              <a:rPr lang="it-IT" dirty="0"/>
              <a:t>Il concetto di operazione simulata e operazione abusiva del diritto: il nuovo art. 20 TUR</a:t>
            </a:r>
          </a:p>
          <a:p>
            <a:pPr marL="457200" indent="-457200">
              <a:buAutoNum type="arabicParenR"/>
            </a:pPr>
            <a:r>
              <a:rPr lang="it-IT" dirty="0"/>
              <a:t>Considerazioni in merito alla fiscalità immobiliare alla luce delle  novità del D.L. 50/17 e nuovo art. 20 </a:t>
            </a:r>
            <a:r>
              <a:rPr lang="it-IT" dirty="0" err="1"/>
              <a:t>Tur</a:t>
            </a:r>
            <a:endParaRPr lang="it-IT" dirty="0"/>
          </a:p>
          <a:p>
            <a:pPr marL="457200" indent="-457200">
              <a:buAutoNum type="arabicParenR"/>
            </a:pPr>
            <a:r>
              <a:rPr lang="it-IT" dirty="0"/>
              <a:t>Proroga rivalutazioni terreni e partecipazioni, la casistica del valore diminuito rispetto all’ultima rivalutazione</a:t>
            </a:r>
          </a:p>
          <a:p>
            <a:pPr marL="457200" indent="-457200">
              <a:buAutoNum type="arabicParenR"/>
            </a:pPr>
            <a:r>
              <a:rPr lang="it-IT" dirty="0"/>
              <a:t>Il nuovo regime dei dividendi e del capitali gain: il D.M. 26.5.17 e le novità della L. 205/17</a:t>
            </a:r>
          </a:p>
          <a:p>
            <a:pPr marL="457200" indent="-457200">
              <a:buAutoNum type="arabicParenR"/>
            </a:pPr>
            <a:r>
              <a:rPr lang="it-IT" dirty="0"/>
              <a:t>Le operazioni di fine anno per soggetti di piccole dimensioni : le criticità per gestione rimanenze e operazioni a cavallo 2017/2018</a:t>
            </a:r>
          </a:p>
          <a:p>
            <a:pPr marL="457200" indent="-457200">
              <a:buAutoNum type="arabicParenR"/>
            </a:pPr>
            <a:r>
              <a:rPr lang="it-IT" dirty="0"/>
              <a:t>Le nuove SSD lucrative : agevolazioni </a:t>
            </a:r>
            <a:r>
              <a:rPr lang="it-IT"/>
              <a:t>tributarie possibili</a:t>
            </a:r>
            <a:endParaRPr lang="it-IT" dirty="0"/>
          </a:p>
        </p:txBody>
      </p:sp>
    </p:spTree>
    <p:extLst>
      <p:ext uri="{BB962C8B-B14F-4D97-AF65-F5344CB8AC3E}">
        <p14:creationId xmlns:p14="http://schemas.microsoft.com/office/powerpoint/2010/main" val="13140098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olo 1"/>
          <p:cNvSpPr>
            <a:spLocks noGrp="1"/>
          </p:cNvSpPr>
          <p:nvPr>
            <p:ph type="title"/>
          </p:nvPr>
        </p:nvSpPr>
        <p:spPr>
          <a:xfrm>
            <a:off x="1524000" y="312737"/>
            <a:ext cx="9144000" cy="546100"/>
          </a:xfrm>
        </p:spPr>
        <p:txBody>
          <a:bodyPr>
            <a:normAutofit fontScale="90000"/>
          </a:bodyPr>
          <a:lstStyle/>
          <a:p>
            <a:r>
              <a:rPr lang="it-IT" altLang="it-IT" sz="3200" b="1" dirty="0">
                <a:latin typeface="Calibri" panose="020F0502020204030204" pitchFamily="34" charset="0"/>
              </a:rPr>
              <a:t>Risoluzione 132 del 24.10.2017 ordine e acconto per acquisto con super/</a:t>
            </a:r>
            <a:r>
              <a:rPr lang="it-IT" altLang="it-IT" sz="3200" b="1" dirty="0" err="1">
                <a:latin typeface="Calibri" panose="020F0502020204030204" pitchFamily="34" charset="0"/>
              </a:rPr>
              <a:t>iper</a:t>
            </a:r>
            <a:r>
              <a:rPr lang="it-IT" altLang="it-IT" sz="3200" b="1" dirty="0">
                <a:latin typeface="Calibri" panose="020F0502020204030204" pitchFamily="34" charset="0"/>
              </a:rPr>
              <a:t>  ammortamento</a:t>
            </a:r>
          </a:p>
        </p:txBody>
      </p:sp>
      <p:sp>
        <p:nvSpPr>
          <p:cNvPr id="8" name="Rettangolo 7"/>
          <p:cNvSpPr/>
          <p:nvPr/>
        </p:nvSpPr>
        <p:spPr>
          <a:xfrm>
            <a:off x="1222422" y="1231060"/>
            <a:ext cx="3663122" cy="3684889"/>
          </a:xfrm>
          <a:prstGeom prst="rect">
            <a:avLst/>
          </a:prstGeom>
          <a:solidFill>
            <a:schemeClr val="bg2">
              <a:lumMod val="40000"/>
              <a:lumOff val="60000"/>
            </a:schemeClr>
          </a:solidFill>
          <a:ln/>
        </p:spPr>
        <p:style>
          <a:lnRef idx="2">
            <a:schemeClr val="dk1"/>
          </a:lnRef>
          <a:fillRef idx="1">
            <a:schemeClr val="lt1"/>
          </a:fillRef>
          <a:effectRef idx="0">
            <a:schemeClr val="dk1"/>
          </a:effectRef>
          <a:fontRef idx="minor">
            <a:schemeClr val="dk1"/>
          </a:fontRef>
        </p:style>
        <p:txBody>
          <a:bodyPr anchor="ctr"/>
          <a:lstStyle/>
          <a:p>
            <a:pPr algn="just" fontAlgn="base">
              <a:spcBef>
                <a:spcPct val="0"/>
              </a:spcBef>
              <a:spcAft>
                <a:spcPct val="0"/>
              </a:spcAft>
            </a:pPr>
            <a:endParaRPr lang="it-IT" sz="2000" b="1" cap="all" dirty="0">
              <a:solidFill>
                <a:srgbClr val="000000"/>
              </a:solidFill>
              <a:latin typeface="Calibri" panose="020F0502020204030204" pitchFamily="34" charset="0"/>
            </a:endParaRPr>
          </a:p>
          <a:p>
            <a:pPr algn="ctr" fontAlgn="base">
              <a:spcBef>
                <a:spcPct val="0"/>
              </a:spcBef>
              <a:spcAft>
                <a:spcPct val="0"/>
              </a:spcAft>
            </a:pPr>
            <a:r>
              <a:rPr lang="it-IT" sz="2000" b="1" cap="all" dirty="0">
                <a:solidFill>
                  <a:srgbClr val="FF0000"/>
                </a:solidFill>
                <a:latin typeface="Calibri" panose="020F0502020204030204" pitchFamily="34" charset="0"/>
              </a:rPr>
              <a:t> Per ottenere bonus per acquisto 2018 ( 30 giugno per super e 30 settembre per </a:t>
            </a:r>
            <a:r>
              <a:rPr lang="it-IT" sz="2000" b="1" cap="all" dirty="0" err="1">
                <a:solidFill>
                  <a:srgbClr val="FF0000"/>
                </a:solidFill>
                <a:latin typeface="Calibri" panose="020F0502020204030204" pitchFamily="34" charset="0"/>
              </a:rPr>
              <a:t>Iper</a:t>
            </a:r>
            <a:r>
              <a:rPr lang="it-IT" sz="2000" b="1" cap="all" dirty="0">
                <a:solidFill>
                  <a:srgbClr val="FF0000"/>
                </a:solidFill>
                <a:latin typeface="Calibri" panose="020F0502020204030204" pitchFamily="34" charset="0"/>
              </a:rPr>
              <a:t>) è necessario:</a:t>
            </a:r>
          </a:p>
          <a:p>
            <a:pPr marL="457200" indent="-457200" algn="ctr" fontAlgn="base">
              <a:spcBef>
                <a:spcPct val="0"/>
              </a:spcBef>
              <a:spcAft>
                <a:spcPct val="0"/>
              </a:spcAft>
              <a:buAutoNum type="arabicParenR"/>
            </a:pPr>
            <a:r>
              <a:rPr lang="it-IT" sz="2000" b="1" cap="all" dirty="0">
                <a:solidFill>
                  <a:srgbClr val="FF0000"/>
                </a:solidFill>
                <a:latin typeface="Calibri" panose="020F0502020204030204" pitchFamily="34" charset="0"/>
              </a:rPr>
              <a:t>Ordine accettato entro 2017 ( firma contratto per leasing)</a:t>
            </a:r>
          </a:p>
          <a:p>
            <a:pPr marL="457200" indent="-457200" algn="ctr" fontAlgn="base">
              <a:spcBef>
                <a:spcPct val="0"/>
              </a:spcBef>
              <a:spcAft>
                <a:spcPct val="0"/>
              </a:spcAft>
              <a:buAutoNum type="arabicParenR"/>
            </a:pPr>
            <a:r>
              <a:rPr lang="it-IT" sz="2000" b="1" cap="all" dirty="0">
                <a:solidFill>
                  <a:srgbClr val="FF0000"/>
                </a:solidFill>
                <a:latin typeface="Calibri" panose="020F0502020204030204" pitchFamily="34" charset="0"/>
              </a:rPr>
              <a:t>Acconto almeno del 20% entro 2017 ( </a:t>
            </a:r>
            <a:r>
              <a:rPr lang="it-IT" sz="2000" b="1" cap="all" dirty="0" err="1">
                <a:solidFill>
                  <a:srgbClr val="FF0000"/>
                </a:solidFill>
                <a:latin typeface="Calibri" panose="020F0502020204030204" pitchFamily="34" charset="0"/>
              </a:rPr>
              <a:t>maxicanone</a:t>
            </a:r>
            <a:r>
              <a:rPr lang="it-IT" sz="2000" b="1" cap="all" dirty="0">
                <a:solidFill>
                  <a:srgbClr val="FF0000"/>
                </a:solidFill>
                <a:latin typeface="Calibri" panose="020F0502020204030204" pitchFamily="34" charset="0"/>
              </a:rPr>
              <a:t> versato almeno pari al 20% quota capitale)  </a:t>
            </a:r>
            <a:endParaRPr lang="it-IT" sz="2000" b="1" cap="all" dirty="0">
              <a:solidFill>
                <a:srgbClr val="000000"/>
              </a:solidFill>
              <a:latin typeface="Calibri" panose="020F0502020204030204" pitchFamily="34" charset="0"/>
            </a:endParaRPr>
          </a:p>
        </p:txBody>
      </p:sp>
      <p:sp>
        <p:nvSpPr>
          <p:cNvPr id="9" name="Rettangolo 8"/>
          <p:cNvSpPr/>
          <p:nvPr/>
        </p:nvSpPr>
        <p:spPr>
          <a:xfrm>
            <a:off x="7009481" y="1252011"/>
            <a:ext cx="3202930" cy="3719795"/>
          </a:xfrm>
          <a:prstGeom prst="rect">
            <a:avLst/>
          </a:prstGeom>
          <a:solidFill>
            <a:schemeClr val="bg2">
              <a:lumMod val="40000"/>
              <a:lumOff val="6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pPr>
            <a:r>
              <a:rPr lang="it-IT" sz="2000" b="1" cap="all" dirty="0">
                <a:solidFill>
                  <a:srgbClr val="FF0000"/>
                </a:solidFill>
                <a:latin typeface="Calibri" panose="020F0502020204030204" pitchFamily="34" charset="0"/>
              </a:rPr>
              <a:t> </a:t>
            </a:r>
            <a:r>
              <a:rPr lang="it-IT" sz="1400" b="1" cap="all" dirty="0">
                <a:solidFill>
                  <a:srgbClr val="FF0000"/>
                </a:solidFill>
                <a:latin typeface="Calibri" panose="020F0502020204030204" pitchFamily="34" charset="0"/>
              </a:rPr>
              <a:t>Se dopo il versamento dell’acconto l’acquirente decide di tramutare l’acquisto in leasing, il bonus spetta a condizione che :</a:t>
            </a:r>
          </a:p>
          <a:p>
            <a:pPr marL="457200" indent="-457200" algn="ctr" fontAlgn="base">
              <a:spcBef>
                <a:spcPct val="0"/>
              </a:spcBef>
              <a:spcAft>
                <a:spcPct val="0"/>
              </a:spcAft>
              <a:buAutoNum type="arabicParenR"/>
            </a:pPr>
            <a:r>
              <a:rPr lang="it-IT" sz="1400" b="1" cap="all" dirty="0">
                <a:solidFill>
                  <a:srgbClr val="FF0000"/>
                </a:solidFill>
                <a:latin typeface="Calibri" panose="020F0502020204030204" pitchFamily="34" charset="0"/>
              </a:rPr>
              <a:t>Venga stabilito il versamento di un </a:t>
            </a:r>
            <a:r>
              <a:rPr lang="it-IT" sz="1400" b="1" cap="all" dirty="0" err="1">
                <a:solidFill>
                  <a:srgbClr val="FF0000"/>
                </a:solidFill>
                <a:latin typeface="Calibri" panose="020F0502020204030204" pitchFamily="34" charset="0"/>
              </a:rPr>
              <a:t>maxicanone</a:t>
            </a:r>
            <a:r>
              <a:rPr lang="it-IT" sz="1400" b="1" cap="all" dirty="0">
                <a:solidFill>
                  <a:srgbClr val="FF0000"/>
                </a:solidFill>
                <a:latin typeface="Calibri" panose="020F0502020204030204" pitchFamily="34" charset="0"/>
              </a:rPr>
              <a:t> almeno pari alla somma pagata come acconto ( e restituita dal fornitore) </a:t>
            </a:r>
          </a:p>
          <a:p>
            <a:pPr marL="457200" indent="-457200" algn="ctr" fontAlgn="base">
              <a:spcBef>
                <a:spcPct val="0"/>
              </a:spcBef>
              <a:spcAft>
                <a:spcPct val="0"/>
              </a:spcAft>
              <a:buAutoNum type="arabicParenR"/>
            </a:pPr>
            <a:r>
              <a:rPr lang="it-IT" sz="1400" b="1" cap="all" dirty="0">
                <a:solidFill>
                  <a:srgbClr val="FF0000"/>
                </a:solidFill>
                <a:latin typeface="Calibri" panose="020F0502020204030204" pitchFamily="34" charset="0"/>
              </a:rPr>
              <a:t>Sia citato nel contratto di leasing il riferimento all’ordine</a:t>
            </a:r>
            <a:endParaRPr lang="it-IT" sz="2000" b="1" cap="all" dirty="0">
              <a:solidFill>
                <a:srgbClr val="000000"/>
              </a:solidFill>
              <a:latin typeface="Calibri" panose="020F0502020204030204" pitchFamily="34" charset="0"/>
            </a:endParaRPr>
          </a:p>
        </p:txBody>
      </p:sp>
      <p:sp>
        <p:nvSpPr>
          <p:cNvPr id="12" name="Freccia bidirezionale orizzontale 11"/>
          <p:cNvSpPr/>
          <p:nvPr/>
        </p:nvSpPr>
        <p:spPr>
          <a:xfrm>
            <a:off x="5338309" y="2345947"/>
            <a:ext cx="1159682" cy="925980"/>
          </a:xfrm>
          <a:prstGeom prst="leftRightArrow">
            <a:avLst/>
          </a:prstGeom>
          <a:solidFill>
            <a:schemeClr val="bg2">
              <a:lumMod val="40000"/>
              <a:lumOff val="6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pPr>
            <a:endParaRPr lang="it-IT" sz="2000" b="1" cap="all">
              <a:solidFill>
                <a:srgbClr val="FF0000"/>
              </a:solidFill>
              <a:latin typeface="Calibri" panose="020F0502020204030204" pitchFamily="34" charset="0"/>
            </a:endParaRPr>
          </a:p>
        </p:txBody>
      </p:sp>
      <p:sp>
        <p:nvSpPr>
          <p:cNvPr id="2" name="Freccia in giù 1">
            <a:extLst>
              <a:ext uri="{FF2B5EF4-FFF2-40B4-BE49-F238E27FC236}">
                <a16:creationId xmlns:a16="http://schemas.microsoft.com/office/drawing/2014/main" id="{EADDBFC3-8385-48DD-834E-7F09AC28E8A0}"/>
              </a:ext>
            </a:extLst>
          </p:cNvPr>
          <p:cNvSpPr/>
          <p:nvPr/>
        </p:nvSpPr>
        <p:spPr>
          <a:xfrm>
            <a:off x="4885544" y="5436066"/>
            <a:ext cx="1532034" cy="3523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Rettangolo 2">
            <a:extLst>
              <a:ext uri="{FF2B5EF4-FFF2-40B4-BE49-F238E27FC236}">
                <a16:creationId xmlns:a16="http://schemas.microsoft.com/office/drawing/2014/main" id="{3DAD7205-DFFF-489D-BA95-9AD4EC08C6FA}"/>
              </a:ext>
            </a:extLst>
          </p:cNvPr>
          <p:cNvSpPr/>
          <p:nvPr/>
        </p:nvSpPr>
        <p:spPr>
          <a:xfrm>
            <a:off x="2929156" y="5925807"/>
            <a:ext cx="5813570" cy="5461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CIRC. 4/17 : ATTENZIONE IL LEASE BACK NON è CONSIDERATO CESSIONE</a:t>
            </a:r>
          </a:p>
        </p:txBody>
      </p:sp>
    </p:spTree>
    <p:extLst>
      <p:ext uri="{BB962C8B-B14F-4D97-AF65-F5344CB8AC3E}">
        <p14:creationId xmlns:p14="http://schemas.microsoft.com/office/powerpoint/2010/main" val="35935051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olo 1"/>
          <p:cNvSpPr>
            <a:spLocks noGrp="1"/>
          </p:cNvSpPr>
          <p:nvPr>
            <p:ph type="title"/>
          </p:nvPr>
        </p:nvSpPr>
        <p:spPr>
          <a:xfrm>
            <a:off x="1524000" y="312737"/>
            <a:ext cx="9144000" cy="546100"/>
          </a:xfrm>
        </p:spPr>
        <p:txBody>
          <a:bodyPr>
            <a:normAutofit fontScale="90000"/>
          </a:bodyPr>
          <a:lstStyle/>
          <a:p>
            <a:r>
              <a:rPr lang="it-IT" altLang="it-IT" sz="3200" b="1" dirty="0">
                <a:latin typeface="Calibri" panose="020F0502020204030204" pitchFamily="34" charset="0"/>
              </a:rPr>
              <a:t>Risoluzione 145 del 24.11.2017 beni inferiori a 516 euro</a:t>
            </a:r>
          </a:p>
        </p:txBody>
      </p:sp>
      <p:sp>
        <p:nvSpPr>
          <p:cNvPr id="8" name="Rettangolo 7"/>
          <p:cNvSpPr/>
          <p:nvPr/>
        </p:nvSpPr>
        <p:spPr>
          <a:xfrm>
            <a:off x="1222422" y="1231060"/>
            <a:ext cx="3663122" cy="3684889"/>
          </a:xfrm>
          <a:prstGeom prst="rect">
            <a:avLst/>
          </a:prstGeom>
          <a:solidFill>
            <a:schemeClr val="bg2">
              <a:lumMod val="40000"/>
              <a:lumOff val="60000"/>
            </a:schemeClr>
          </a:solidFill>
          <a:ln/>
        </p:spPr>
        <p:style>
          <a:lnRef idx="2">
            <a:schemeClr val="dk1"/>
          </a:lnRef>
          <a:fillRef idx="1">
            <a:schemeClr val="lt1"/>
          </a:fillRef>
          <a:effectRef idx="0">
            <a:schemeClr val="dk1"/>
          </a:effectRef>
          <a:fontRef idx="minor">
            <a:schemeClr val="dk1"/>
          </a:fontRef>
        </p:style>
        <p:txBody>
          <a:bodyPr anchor="ctr"/>
          <a:lstStyle/>
          <a:p>
            <a:pPr algn="just" fontAlgn="base">
              <a:spcBef>
                <a:spcPct val="0"/>
              </a:spcBef>
              <a:spcAft>
                <a:spcPct val="0"/>
              </a:spcAft>
            </a:pPr>
            <a:endParaRPr lang="it-IT" sz="2000" b="1" cap="all" dirty="0">
              <a:solidFill>
                <a:srgbClr val="000000"/>
              </a:solidFill>
              <a:latin typeface="Calibri" panose="020F0502020204030204" pitchFamily="34" charset="0"/>
            </a:endParaRPr>
          </a:p>
          <a:p>
            <a:pPr algn="ctr" fontAlgn="base">
              <a:spcBef>
                <a:spcPct val="0"/>
              </a:spcBef>
              <a:spcAft>
                <a:spcPct val="0"/>
              </a:spcAft>
            </a:pPr>
            <a:r>
              <a:rPr lang="it-IT" sz="2000" b="1" cap="all" dirty="0">
                <a:solidFill>
                  <a:srgbClr val="FF0000"/>
                </a:solidFill>
                <a:latin typeface="Calibri" panose="020F0502020204030204" pitchFamily="34" charset="0"/>
              </a:rPr>
              <a:t> se viene imputato l’intero costo nel conto economico la deduzione avviene in unica soluzione ( ma la RISOLUZIONE parla sempre di beni strumentali, quindi sembra necessario l’inserimento nell’attivo immobilizzato e nel libro cespiti)</a:t>
            </a:r>
            <a:endParaRPr lang="it-IT" sz="2000" b="1" cap="all" dirty="0">
              <a:solidFill>
                <a:srgbClr val="000000"/>
              </a:solidFill>
              <a:latin typeface="Calibri" panose="020F0502020204030204" pitchFamily="34" charset="0"/>
            </a:endParaRPr>
          </a:p>
        </p:txBody>
      </p:sp>
      <p:sp>
        <p:nvSpPr>
          <p:cNvPr id="9" name="Rettangolo 8"/>
          <p:cNvSpPr/>
          <p:nvPr/>
        </p:nvSpPr>
        <p:spPr>
          <a:xfrm>
            <a:off x="7009481" y="1252011"/>
            <a:ext cx="3202930" cy="3719795"/>
          </a:xfrm>
          <a:prstGeom prst="rect">
            <a:avLst/>
          </a:prstGeom>
          <a:solidFill>
            <a:schemeClr val="bg2">
              <a:lumMod val="40000"/>
              <a:lumOff val="6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pPr>
            <a:r>
              <a:rPr lang="it-IT" sz="2000" b="1" cap="all" dirty="0">
                <a:solidFill>
                  <a:srgbClr val="FF0000"/>
                </a:solidFill>
                <a:latin typeface="Calibri" panose="020F0502020204030204" pitchFamily="34" charset="0"/>
              </a:rPr>
              <a:t> Se viene attivato il processo di ammortamento , la deduzione avviene in più annualità seguendo il lasso temporale del periodo di </a:t>
            </a:r>
            <a:r>
              <a:rPr lang="it-IT" sz="2000" b="1" cap="all" dirty="0" err="1">
                <a:solidFill>
                  <a:srgbClr val="FF0000"/>
                </a:solidFill>
                <a:latin typeface="Calibri" panose="020F0502020204030204" pitchFamily="34" charset="0"/>
              </a:rPr>
              <a:t>amortament</a:t>
            </a:r>
            <a:r>
              <a:rPr lang="it-IT" sz="2000" b="1" cap="all" dirty="0">
                <a:solidFill>
                  <a:srgbClr val="FF0000"/>
                </a:solidFill>
                <a:latin typeface="Calibri" panose="020F0502020204030204" pitchFamily="34" charset="0"/>
              </a:rPr>
              <a:t> calcolato con i coefficienti del D.M. 31.12.1988</a:t>
            </a:r>
            <a:endParaRPr lang="it-IT" sz="2000" b="1" cap="all" dirty="0">
              <a:solidFill>
                <a:srgbClr val="000000"/>
              </a:solidFill>
              <a:latin typeface="Calibri" panose="020F0502020204030204" pitchFamily="34" charset="0"/>
            </a:endParaRPr>
          </a:p>
        </p:txBody>
      </p:sp>
      <p:sp>
        <p:nvSpPr>
          <p:cNvPr id="12" name="Freccia bidirezionale orizzontale 11"/>
          <p:cNvSpPr/>
          <p:nvPr/>
        </p:nvSpPr>
        <p:spPr>
          <a:xfrm>
            <a:off x="5338309" y="2345947"/>
            <a:ext cx="1159682" cy="925980"/>
          </a:xfrm>
          <a:prstGeom prst="leftRightArrow">
            <a:avLst/>
          </a:prstGeom>
          <a:solidFill>
            <a:schemeClr val="bg2">
              <a:lumMod val="40000"/>
              <a:lumOff val="6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pPr>
            <a:endParaRPr lang="it-IT" sz="2000" b="1" cap="all">
              <a:solidFill>
                <a:srgbClr val="FF0000"/>
              </a:solidFill>
              <a:latin typeface="Calibri" panose="020F0502020204030204" pitchFamily="34" charset="0"/>
            </a:endParaRPr>
          </a:p>
        </p:txBody>
      </p:sp>
    </p:spTree>
    <p:extLst>
      <p:ext uri="{BB962C8B-B14F-4D97-AF65-F5344CB8AC3E}">
        <p14:creationId xmlns:p14="http://schemas.microsoft.com/office/powerpoint/2010/main" val="3234280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olo 1"/>
          <p:cNvSpPr>
            <a:spLocks noGrp="1"/>
          </p:cNvSpPr>
          <p:nvPr>
            <p:ph type="title"/>
          </p:nvPr>
        </p:nvSpPr>
        <p:spPr>
          <a:xfrm>
            <a:off x="83891" y="312737"/>
            <a:ext cx="11425804" cy="710720"/>
          </a:xfrm>
        </p:spPr>
        <p:txBody>
          <a:bodyPr>
            <a:normAutofit fontScale="90000"/>
          </a:bodyPr>
          <a:lstStyle/>
          <a:p>
            <a:r>
              <a:rPr lang="it-IT" altLang="it-IT" sz="3200" b="1" dirty="0">
                <a:latin typeface="Calibri" panose="020F0502020204030204" pitchFamily="34" charset="0"/>
              </a:rPr>
              <a:t>Risoluzione 152 del 15/12/17 beni e opere murarie accessorie,  tempi della perizia</a:t>
            </a:r>
          </a:p>
        </p:txBody>
      </p:sp>
      <p:sp>
        <p:nvSpPr>
          <p:cNvPr id="8" name="Rettangolo 7"/>
          <p:cNvSpPr/>
          <p:nvPr/>
        </p:nvSpPr>
        <p:spPr>
          <a:xfrm>
            <a:off x="1222422" y="1231060"/>
            <a:ext cx="3663122" cy="5094239"/>
          </a:xfrm>
          <a:prstGeom prst="rect">
            <a:avLst/>
          </a:prstGeom>
          <a:solidFill>
            <a:schemeClr val="bg2">
              <a:lumMod val="40000"/>
              <a:lumOff val="60000"/>
            </a:schemeClr>
          </a:solidFill>
          <a:ln/>
        </p:spPr>
        <p:style>
          <a:lnRef idx="2">
            <a:schemeClr val="dk1"/>
          </a:lnRef>
          <a:fillRef idx="1">
            <a:schemeClr val="lt1"/>
          </a:fillRef>
          <a:effectRef idx="0">
            <a:schemeClr val="dk1"/>
          </a:effectRef>
          <a:fontRef idx="minor">
            <a:schemeClr val="dk1"/>
          </a:fontRef>
        </p:style>
        <p:txBody>
          <a:bodyPr anchor="ctr"/>
          <a:lstStyle/>
          <a:p>
            <a:pPr algn="just" fontAlgn="base">
              <a:spcBef>
                <a:spcPct val="0"/>
              </a:spcBef>
              <a:spcAft>
                <a:spcPct val="0"/>
              </a:spcAft>
            </a:pPr>
            <a:endParaRPr lang="it-IT" sz="2000" b="1" cap="all" dirty="0">
              <a:solidFill>
                <a:srgbClr val="000000"/>
              </a:solidFill>
              <a:latin typeface="Calibri" panose="020F0502020204030204" pitchFamily="34" charset="0"/>
            </a:endParaRPr>
          </a:p>
          <a:p>
            <a:pPr algn="ctr" fontAlgn="base">
              <a:spcBef>
                <a:spcPct val="0"/>
              </a:spcBef>
              <a:spcAft>
                <a:spcPct val="0"/>
              </a:spcAft>
            </a:pPr>
            <a:r>
              <a:rPr lang="it-IT" sz="2000" b="1" cap="all" dirty="0">
                <a:solidFill>
                  <a:srgbClr val="FF0000"/>
                </a:solidFill>
                <a:latin typeface="Calibri" panose="020F0502020204030204" pitchFamily="34" charset="0"/>
              </a:rPr>
              <a:t> 1) Le opere murarie che non costituiscono autonoma costruzione incrementano il bene oggetto della agevolazione</a:t>
            </a:r>
          </a:p>
          <a:p>
            <a:pPr algn="ctr" fontAlgn="base">
              <a:spcBef>
                <a:spcPct val="0"/>
              </a:spcBef>
              <a:spcAft>
                <a:spcPct val="0"/>
              </a:spcAft>
            </a:pPr>
            <a:r>
              <a:rPr lang="it-IT" sz="2000" b="1" cap="all" dirty="0">
                <a:solidFill>
                  <a:srgbClr val="FF0000"/>
                </a:solidFill>
                <a:latin typeface="Calibri" panose="020F0502020204030204" pitchFamily="34" charset="0"/>
              </a:rPr>
              <a:t>2) Attrezzature quale dotazione di supporto, incrementa il costo nel limite del 5% ( per eccedenza occorre dimostrare l’effettiva indispensabilità) </a:t>
            </a:r>
          </a:p>
        </p:txBody>
      </p:sp>
      <p:sp>
        <p:nvSpPr>
          <p:cNvPr id="9" name="Rettangolo 8"/>
          <p:cNvSpPr/>
          <p:nvPr/>
        </p:nvSpPr>
        <p:spPr>
          <a:xfrm>
            <a:off x="6950756" y="1279643"/>
            <a:ext cx="4735106" cy="5293252"/>
          </a:xfrm>
          <a:prstGeom prst="rect">
            <a:avLst/>
          </a:prstGeom>
          <a:solidFill>
            <a:schemeClr val="bg2">
              <a:lumMod val="40000"/>
              <a:lumOff val="6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pPr>
            <a:r>
              <a:rPr lang="it-IT" sz="2000" b="1" cap="all" dirty="0">
                <a:solidFill>
                  <a:srgbClr val="FF0000"/>
                </a:solidFill>
                <a:latin typeface="Calibri" panose="020F0502020204030204" pitchFamily="34" charset="0"/>
              </a:rPr>
              <a:t> 1) Perizia va resa entro periodo d’imposta nel quale scatta agevolazione, ma può essere asseverata anche a gennaio se consegnata via </a:t>
            </a:r>
            <a:r>
              <a:rPr lang="it-IT" sz="2000" b="1" cap="all" dirty="0" err="1">
                <a:solidFill>
                  <a:srgbClr val="FF0000"/>
                </a:solidFill>
                <a:latin typeface="Calibri" panose="020F0502020204030204" pitchFamily="34" charset="0"/>
              </a:rPr>
              <a:t>Pec</a:t>
            </a:r>
            <a:r>
              <a:rPr lang="it-IT" sz="2000" b="1" cap="all" dirty="0">
                <a:solidFill>
                  <a:srgbClr val="FF0000"/>
                </a:solidFill>
                <a:latin typeface="Calibri" panose="020F0502020204030204" pitchFamily="34" charset="0"/>
              </a:rPr>
              <a:t> entro dicembre 2017</a:t>
            </a:r>
          </a:p>
          <a:p>
            <a:pPr algn="ctr" fontAlgn="base">
              <a:spcBef>
                <a:spcPct val="0"/>
              </a:spcBef>
              <a:spcAft>
                <a:spcPct val="0"/>
              </a:spcAft>
            </a:pPr>
            <a:r>
              <a:rPr lang="it-IT" sz="2000" b="1" cap="all" dirty="0">
                <a:solidFill>
                  <a:srgbClr val="FF0000"/>
                </a:solidFill>
                <a:latin typeface="Calibri" panose="020F0502020204030204" pitchFamily="34" charset="0"/>
              </a:rPr>
              <a:t>2) Contenuto perizia: </a:t>
            </a:r>
          </a:p>
          <a:p>
            <a:pPr marL="457200" indent="-457200" algn="ctr" fontAlgn="base">
              <a:spcBef>
                <a:spcPct val="0"/>
              </a:spcBef>
              <a:spcAft>
                <a:spcPct val="0"/>
              </a:spcAft>
              <a:buAutoNum type="alphaLcParenR"/>
            </a:pPr>
            <a:r>
              <a:rPr lang="it-IT" sz="1400" b="1" cap="all" dirty="0">
                <a:solidFill>
                  <a:srgbClr val="FF0000"/>
                </a:solidFill>
                <a:latin typeface="Calibri" panose="020F0502020204030204" pitchFamily="34" charset="0"/>
              </a:rPr>
              <a:t>Appartenenza bene industria 4.0</a:t>
            </a:r>
          </a:p>
          <a:p>
            <a:pPr marL="457200" indent="-457200" algn="ctr" fontAlgn="base">
              <a:spcBef>
                <a:spcPct val="0"/>
              </a:spcBef>
              <a:spcAft>
                <a:spcPct val="0"/>
              </a:spcAft>
              <a:buAutoNum type="alphaLcParenR"/>
            </a:pPr>
            <a:r>
              <a:rPr lang="it-IT" sz="1400" b="1" cap="all" dirty="0">
                <a:solidFill>
                  <a:srgbClr val="FF0000"/>
                </a:solidFill>
                <a:latin typeface="Calibri" panose="020F0502020204030204" pitchFamily="34" charset="0"/>
              </a:rPr>
              <a:t>Verifica caratteristiche tecnologiche siano rispondenti</a:t>
            </a:r>
          </a:p>
          <a:p>
            <a:pPr marL="457200" indent="-457200" algn="ctr" fontAlgn="base">
              <a:spcBef>
                <a:spcPct val="0"/>
              </a:spcBef>
              <a:spcAft>
                <a:spcPct val="0"/>
              </a:spcAft>
              <a:buAutoNum type="alphaLcParenR"/>
            </a:pPr>
            <a:r>
              <a:rPr lang="it-IT" sz="1400" b="1" cap="all" dirty="0">
                <a:solidFill>
                  <a:srgbClr val="FF0000"/>
                </a:solidFill>
                <a:latin typeface="Calibri" panose="020F0502020204030204" pitchFamily="34" charset="0"/>
              </a:rPr>
              <a:t>Requisito interconnessione rinvio all’analisi tecnica redatta dall’ </a:t>
            </a:r>
            <a:r>
              <a:rPr lang="it-IT" sz="1400" b="1" cap="all" dirty="0" err="1">
                <a:solidFill>
                  <a:srgbClr val="FF0000"/>
                </a:solidFill>
                <a:latin typeface="Calibri" panose="020F0502020204030204" pitchFamily="34" charset="0"/>
              </a:rPr>
              <a:t>asseveratore</a:t>
            </a:r>
            <a:r>
              <a:rPr lang="it-IT" sz="1400" b="1" cap="all" dirty="0">
                <a:solidFill>
                  <a:srgbClr val="FF0000"/>
                </a:solidFill>
                <a:latin typeface="Calibri" panose="020F0502020204030204" pitchFamily="34" charset="0"/>
              </a:rPr>
              <a:t> e consegnata al cliente</a:t>
            </a:r>
            <a:endParaRPr lang="it-IT" sz="1400" b="1" cap="all" dirty="0">
              <a:solidFill>
                <a:srgbClr val="000000"/>
              </a:solidFill>
              <a:latin typeface="Calibri" panose="020F0502020204030204" pitchFamily="34" charset="0"/>
            </a:endParaRPr>
          </a:p>
        </p:txBody>
      </p:sp>
      <p:sp>
        <p:nvSpPr>
          <p:cNvPr id="12" name="Freccia bidirezionale orizzontale 11"/>
          <p:cNvSpPr/>
          <p:nvPr/>
        </p:nvSpPr>
        <p:spPr>
          <a:xfrm>
            <a:off x="5338309" y="3000289"/>
            <a:ext cx="1159682" cy="925980"/>
          </a:xfrm>
          <a:prstGeom prst="leftRightArrow">
            <a:avLst/>
          </a:prstGeom>
          <a:solidFill>
            <a:schemeClr val="bg2">
              <a:lumMod val="40000"/>
              <a:lumOff val="6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pPr>
            <a:endParaRPr lang="it-IT" sz="2000" b="1" cap="all">
              <a:solidFill>
                <a:srgbClr val="FF0000"/>
              </a:solidFill>
              <a:latin typeface="Calibri" panose="020F0502020204030204" pitchFamily="34" charset="0"/>
            </a:endParaRPr>
          </a:p>
        </p:txBody>
      </p:sp>
    </p:spTree>
    <p:extLst>
      <p:ext uri="{BB962C8B-B14F-4D97-AF65-F5344CB8AC3E}">
        <p14:creationId xmlns:p14="http://schemas.microsoft.com/office/powerpoint/2010/main" val="36594118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olo 1"/>
          <p:cNvSpPr>
            <a:spLocks noGrp="1"/>
          </p:cNvSpPr>
          <p:nvPr>
            <p:ph type="title"/>
          </p:nvPr>
        </p:nvSpPr>
        <p:spPr>
          <a:xfrm>
            <a:off x="1523999" y="1227138"/>
            <a:ext cx="9574635" cy="546100"/>
          </a:xfrm>
        </p:spPr>
        <p:txBody>
          <a:bodyPr>
            <a:normAutofit fontScale="90000"/>
          </a:bodyPr>
          <a:lstStyle/>
          <a:p>
            <a:r>
              <a:rPr lang="it-IT" altLang="it-IT" sz="3200" b="1" dirty="0">
                <a:latin typeface="Calibri" panose="020F0502020204030204" pitchFamily="34" charset="0"/>
              </a:rPr>
              <a:t>Bonus super/</a:t>
            </a:r>
            <a:r>
              <a:rPr lang="it-IT" altLang="it-IT" sz="3200" b="1" dirty="0" err="1">
                <a:latin typeface="Calibri" panose="020F0502020204030204" pitchFamily="34" charset="0"/>
              </a:rPr>
              <a:t>iperammortamento</a:t>
            </a:r>
            <a:r>
              <a:rPr lang="it-IT" altLang="it-IT" sz="3200" b="1" dirty="0">
                <a:latin typeface="Calibri" panose="020F0502020204030204" pitchFamily="34" charset="0"/>
              </a:rPr>
              <a:t> e operazioni straordinarie</a:t>
            </a:r>
          </a:p>
        </p:txBody>
      </p:sp>
      <p:sp>
        <p:nvSpPr>
          <p:cNvPr id="9" name="Rettangolo 8"/>
          <p:cNvSpPr/>
          <p:nvPr/>
        </p:nvSpPr>
        <p:spPr>
          <a:xfrm>
            <a:off x="492794" y="1877121"/>
            <a:ext cx="3744913" cy="935038"/>
          </a:xfrm>
          <a:prstGeom prst="rect">
            <a:avLst/>
          </a:prstGeom>
          <a:solidFill>
            <a:schemeClr val="accent2">
              <a:lumMod val="20000"/>
              <a:lumOff val="8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1600" b="1" dirty="0">
                <a:solidFill>
                  <a:srgbClr val="000000"/>
                </a:solidFill>
                <a:latin typeface="Calibri" panose="020F0502020204030204" pitchFamily="34" charset="0"/>
              </a:rPr>
              <a:t>Fusione, è operazione di successione universale, subentro fiscale ex art. 172, comma 4 </a:t>
            </a:r>
            <a:r>
              <a:rPr lang="it-IT" sz="1600" b="1" dirty="0" err="1">
                <a:solidFill>
                  <a:srgbClr val="000000"/>
                </a:solidFill>
                <a:latin typeface="Calibri" panose="020F0502020204030204" pitchFamily="34" charset="0"/>
              </a:rPr>
              <a:t>Tuir</a:t>
            </a:r>
            <a:endParaRPr lang="it-IT" sz="1600" dirty="0">
              <a:solidFill>
                <a:srgbClr val="000000"/>
              </a:solidFill>
              <a:latin typeface="Calibri" panose="020F0502020204030204" pitchFamily="34" charset="0"/>
            </a:endParaRPr>
          </a:p>
        </p:txBody>
      </p:sp>
      <p:sp>
        <p:nvSpPr>
          <p:cNvPr id="13" name="Rettangolo 12"/>
          <p:cNvSpPr/>
          <p:nvPr/>
        </p:nvSpPr>
        <p:spPr>
          <a:xfrm>
            <a:off x="192944" y="3859907"/>
            <a:ext cx="4647504" cy="2599615"/>
          </a:xfrm>
          <a:prstGeom prst="rect">
            <a:avLst/>
          </a:prstGeom>
          <a:solidFill>
            <a:schemeClr val="accent6">
              <a:lumMod val="20000"/>
              <a:lumOff val="80000"/>
              <a:alpha val="65098"/>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457200" indent="-457200" algn="ctr" fontAlgn="base">
              <a:spcBef>
                <a:spcPct val="0"/>
              </a:spcBef>
              <a:spcAft>
                <a:spcPct val="0"/>
              </a:spcAft>
              <a:buAutoNum type="arabicParenR"/>
              <a:defRPr/>
            </a:pPr>
            <a:r>
              <a:rPr lang="it-IT" sz="2000" b="1" dirty="0">
                <a:solidFill>
                  <a:srgbClr val="000000"/>
                </a:solidFill>
                <a:latin typeface="Calibri" panose="020F0502020204030204" pitchFamily="34" charset="0"/>
              </a:rPr>
              <a:t>Retrodatazione: bonus interamente trasferito per quota annuale variazione diminutiva all’avente causa</a:t>
            </a:r>
          </a:p>
          <a:p>
            <a:pPr marL="457200" indent="-457200" algn="ctr" fontAlgn="base">
              <a:spcBef>
                <a:spcPct val="0"/>
              </a:spcBef>
              <a:spcAft>
                <a:spcPct val="0"/>
              </a:spcAft>
              <a:buAutoNum type="arabicParenR"/>
              <a:defRPr/>
            </a:pPr>
            <a:r>
              <a:rPr lang="it-IT" sz="2000" b="1" dirty="0">
                <a:solidFill>
                  <a:srgbClr val="000000"/>
                </a:solidFill>
                <a:latin typeface="Calibri" panose="020F0502020204030204" pitchFamily="34" charset="0"/>
              </a:rPr>
              <a:t>No retrodatazione: Bonus fruito pro rata </a:t>
            </a:r>
            <a:r>
              <a:rPr lang="it-IT" sz="2000" b="1" dirty="0" err="1">
                <a:solidFill>
                  <a:srgbClr val="000000"/>
                </a:solidFill>
                <a:latin typeface="Calibri" panose="020F0502020204030204" pitchFamily="34" charset="0"/>
              </a:rPr>
              <a:t>temporis</a:t>
            </a:r>
            <a:r>
              <a:rPr lang="it-IT" sz="2000" b="1" dirty="0">
                <a:solidFill>
                  <a:srgbClr val="000000"/>
                </a:solidFill>
                <a:latin typeface="Calibri" panose="020F0502020204030204" pitchFamily="34" charset="0"/>
              </a:rPr>
              <a:t> nel periodo d’imposta di fusione tra dante causa e avente causa</a:t>
            </a:r>
            <a:endParaRPr lang="it-IT" sz="2000" dirty="0">
              <a:solidFill>
                <a:srgbClr val="000000"/>
              </a:solidFill>
              <a:latin typeface="Calibri" panose="020F0502020204030204" pitchFamily="34" charset="0"/>
            </a:endParaRPr>
          </a:p>
        </p:txBody>
      </p:sp>
      <p:sp>
        <p:nvSpPr>
          <p:cNvPr id="61450" name="Text Box 7"/>
          <p:cNvSpPr txBox="1">
            <a:spLocks noChangeArrowheads="1"/>
          </p:cNvSpPr>
          <p:nvPr/>
        </p:nvSpPr>
        <p:spPr bwMode="auto">
          <a:xfrm>
            <a:off x="1558925" y="303213"/>
            <a:ext cx="57610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0" fontAlgn="base" hangingPunct="0">
              <a:spcBef>
                <a:spcPct val="50000"/>
              </a:spcBef>
              <a:spcAft>
                <a:spcPct val="0"/>
              </a:spcAft>
              <a:buFontTx/>
              <a:buNone/>
            </a:pPr>
            <a:r>
              <a:rPr lang="it-IT" altLang="it-IT" sz="2400" b="1" dirty="0">
                <a:solidFill>
                  <a:srgbClr val="FFFFFF"/>
                </a:solidFill>
                <a:latin typeface="Calibri" panose="020F0502020204030204" pitchFamily="34" charset="0"/>
                <a:cs typeface="Arial" panose="020B0604020202020204" pitchFamily="34" charset="0"/>
              </a:rPr>
              <a:t>Regole generali</a:t>
            </a:r>
          </a:p>
        </p:txBody>
      </p:sp>
      <p:sp>
        <p:nvSpPr>
          <p:cNvPr id="2" name="Freccia in giù 1">
            <a:extLst>
              <a:ext uri="{FF2B5EF4-FFF2-40B4-BE49-F238E27FC236}">
                <a16:creationId xmlns:a16="http://schemas.microsoft.com/office/drawing/2014/main" id="{E363D955-3184-4C87-838C-17620B294D9A}"/>
              </a:ext>
            </a:extLst>
          </p:cNvPr>
          <p:cNvSpPr/>
          <p:nvPr/>
        </p:nvSpPr>
        <p:spPr>
          <a:xfrm>
            <a:off x="8095381" y="2969700"/>
            <a:ext cx="746620" cy="30200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Rettangolo 11">
            <a:extLst>
              <a:ext uri="{FF2B5EF4-FFF2-40B4-BE49-F238E27FC236}">
                <a16:creationId xmlns:a16="http://schemas.microsoft.com/office/drawing/2014/main" id="{FAF31158-623E-4332-A27B-19384BD5E3B3}"/>
              </a:ext>
            </a:extLst>
          </p:cNvPr>
          <p:cNvSpPr/>
          <p:nvPr/>
        </p:nvSpPr>
        <p:spPr>
          <a:xfrm>
            <a:off x="6433604" y="1878519"/>
            <a:ext cx="3744913" cy="935038"/>
          </a:xfrm>
          <a:prstGeom prst="rect">
            <a:avLst/>
          </a:prstGeom>
          <a:solidFill>
            <a:schemeClr val="accent2">
              <a:lumMod val="20000"/>
              <a:lumOff val="8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b="1" dirty="0">
                <a:solidFill>
                  <a:srgbClr val="000000"/>
                </a:solidFill>
                <a:latin typeface="Calibri" panose="020F0502020204030204" pitchFamily="34" charset="0"/>
              </a:rPr>
              <a:t>Scissione è operazione di successione universale e subentro fiscale ex art. 173, comma 4 </a:t>
            </a:r>
            <a:r>
              <a:rPr lang="it-IT" b="1" dirty="0" err="1">
                <a:solidFill>
                  <a:srgbClr val="000000"/>
                </a:solidFill>
                <a:latin typeface="Calibri" panose="020F0502020204030204" pitchFamily="34" charset="0"/>
              </a:rPr>
              <a:t>Tuir</a:t>
            </a:r>
            <a:endParaRPr lang="it-IT" dirty="0">
              <a:solidFill>
                <a:srgbClr val="000000"/>
              </a:solidFill>
              <a:latin typeface="Calibri" panose="020F0502020204030204" pitchFamily="34" charset="0"/>
            </a:endParaRPr>
          </a:p>
        </p:txBody>
      </p:sp>
      <p:sp>
        <p:nvSpPr>
          <p:cNvPr id="11" name="Freccia in giù 10">
            <a:extLst>
              <a:ext uri="{FF2B5EF4-FFF2-40B4-BE49-F238E27FC236}">
                <a16:creationId xmlns:a16="http://schemas.microsoft.com/office/drawing/2014/main" id="{EDF60124-EC93-4036-BAAA-9A2207BFA1E7}"/>
              </a:ext>
            </a:extLst>
          </p:cNvPr>
          <p:cNvSpPr/>
          <p:nvPr/>
        </p:nvSpPr>
        <p:spPr>
          <a:xfrm>
            <a:off x="1930864" y="2996265"/>
            <a:ext cx="746620" cy="30200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Rettangolo 13">
            <a:extLst>
              <a:ext uri="{FF2B5EF4-FFF2-40B4-BE49-F238E27FC236}">
                <a16:creationId xmlns:a16="http://schemas.microsoft.com/office/drawing/2014/main" id="{6DC5EC66-A8A3-4D12-A7D6-F9995CF31814}"/>
              </a:ext>
            </a:extLst>
          </p:cNvPr>
          <p:cNvSpPr/>
          <p:nvPr/>
        </p:nvSpPr>
        <p:spPr>
          <a:xfrm>
            <a:off x="6167310" y="3668358"/>
            <a:ext cx="4647504" cy="2599615"/>
          </a:xfrm>
          <a:prstGeom prst="rect">
            <a:avLst/>
          </a:prstGeom>
          <a:solidFill>
            <a:schemeClr val="accent6">
              <a:lumMod val="20000"/>
              <a:lumOff val="80000"/>
              <a:alpha val="65098"/>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457200" indent="-457200" algn="ctr" fontAlgn="base">
              <a:spcBef>
                <a:spcPct val="0"/>
              </a:spcBef>
              <a:spcAft>
                <a:spcPct val="0"/>
              </a:spcAft>
              <a:buAutoNum type="arabicParenR"/>
              <a:defRPr/>
            </a:pPr>
            <a:r>
              <a:rPr lang="it-IT" sz="2000" b="1" dirty="0">
                <a:solidFill>
                  <a:srgbClr val="000000"/>
                </a:solidFill>
                <a:latin typeface="Calibri" panose="020F0502020204030204" pitchFamily="34" charset="0"/>
              </a:rPr>
              <a:t>Tesi: il bonus è una posizione soggettiva connessa, quindi va trasferito alla beneficiaria che acquisisce il bene, con effetti diversi a </a:t>
            </a:r>
            <a:r>
              <a:rPr lang="it-IT" sz="2000" b="1" dirty="0" err="1">
                <a:solidFill>
                  <a:srgbClr val="000000"/>
                </a:solidFill>
                <a:latin typeface="Calibri" panose="020F0502020204030204" pitchFamily="34" charset="0"/>
              </a:rPr>
              <a:t>a</a:t>
            </a:r>
            <a:r>
              <a:rPr lang="it-IT" sz="2000" b="1" dirty="0">
                <a:solidFill>
                  <a:srgbClr val="000000"/>
                </a:solidFill>
                <a:latin typeface="Calibri" panose="020F0502020204030204" pitchFamily="34" charset="0"/>
              </a:rPr>
              <a:t> seconda del fatto che sia stata scelta retrodatazione ( scissione totale) o meno ( scissione parziale)</a:t>
            </a:r>
            <a:endParaRPr lang="it-IT" sz="20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932769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olo 1"/>
          <p:cNvSpPr>
            <a:spLocks noGrp="1"/>
          </p:cNvSpPr>
          <p:nvPr>
            <p:ph type="title"/>
          </p:nvPr>
        </p:nvSpPr>
        <p:spPr>
          <a:xfrm>
            <a:off x="1523999" y="1227138"/>
            <a:ext cx="9574635" cy="546100"/>
          </a:xfrm>
        </p:spPr>
        <p:txBody>
          <a:bodyPr>
            <a:normAutofit fontScale="90000"/>
          </a:bodyPr>
          <a:lstStyle/>
          <a:p>
            <a:r>
              <a:rPr lang="it-IT" altLang="it-IT" sz="3200" b="1" dirty="0">
                <a:latin typeface="Calibri" panose="020F0502020204030204" pitchFamily="34" charset="0"/>
              </a:rPr>
              <a:t>Bonus super/</a:t>
            </a:r>
            <a:r>
              <a:rPr lang="it-IT" altLang="it-IT" sz="3200" b="1" dirty="0" err="1">
                <a:latin typeface="Calibri" panose="020F0502020204030204" pitchFamily="34" charset="0"/>
              </a:rPr>
              <a:t>iperammortamento</a:t>
            </a:r>
            <a:r>
              <a:rPr lang="it-IT" altLang="it-IT" sz="3200" b="1" dirty="0">
                <a:latin typeface="Calibri" panose="020F0502020204030204" pitchFamily="34" charset="0"/>
              </a:rPr>
              <a:t> e operazioni straordinarie</a:t>
            </a:r>
          </a:p>
        </p:txBody>
      </p:sp>
      <p:sp>
        <p:nvSpPr>
          <p:cNvPr id="9" name="Rettangolo 8"/>
          <p:cNvSpPr/>
          <p:nvPr/>
        </p:nvSpPr>
        <p:spPr>
          <a:xfrm>
            <a:off x="492794" y="1877121"/>
            <a:ext cx="3744913" cy="935038"/>
          </a:xfrm>
          <a:prstGeom prst="rect">
            <a:avLst/>
          </a:prstGeom>
          <a:solidFill>
            <a:schemeClr val="accent2">
              <a:lumMod val="20000"/>
              <a:lumOff val="8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1600" b="1" dirty="0">
                <a:solidFill>
                  <a:srgbClr val="000000"/>
                </a:solidFill>
                <a:latin typeface="Calibri" panose="020F0502020204030204" pitchFamily="34" charset="0"/>
              </a:rPr>
              <a:t>Cessione di azienda, è operazione realizzativa non neutrale</a:t>
            </a:r>
            <a:endParaRPr lang="it-IT" sz="1600" dirty="0">
              <a:solidFill>
                <a:srgbClr val="000000"/>
              </a:solidFill>
              <a:latin typeface="Calibri" panose="020F0502020204030204" pitchFamily="34" charset="0"/>
            </a:endParaRPr>
          </a:p>
        </p:txBody>
      </p:sp>
      <p:sp>
        <p:nvSpPr>
          <p:cNvPr id="13" name="Rettangolo 12"/>
          <p:cNvSpPr/>
          <p:nvPr/>
        </p:nvSpPr>
        <p:spPr>
          <a:xfrm>
            <a:off x="192944" y="3859907"/>
            <a:ext cx="4647504" cy="2599615"/>
          </a:xfrm>
          <a:prstGeom prst="rect">
            <a:avLst/>
          </a:prstGeom>
          <a:solidFill>
            <a:schemeClr val="accent6">
              <a:lumMod val="20000"/>
              <a:lumOff val="80000"/>
              <a:alpha val="65098"/>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457200" indent="-457200" algn="ctr" fontAlgn="base">
              <a:spcBef>
                <a:spcPct val="0"/>
              </a:spcBef>
              <a:spcAft>
                <a:spcPct val="0"/>
              </a:spcAft>
              <a:buAutoNum type="arabicParenR"/>
              <a:defRPr/>
            </a:pPr>
            <a:r>
              <a:rPr lang="it-IT" sz="2000" b="1" dirty="0">
                <a:solidFill>
                  <a:srgbClr val="000000"/>
                </a:solidFill>
                <a:latin typeface="Calibri" panose="020F0502020204030204" pitchFamily="34" charset="0"/>
              </a:rPr>
              <a:t>Nonostante la circ. 90/01 abbia affermato che la cessione di azienda era irrilevante ai fini della revoca della Tremonti Bis, nella attuale operazione va inquadrata come una vendita</a:t>
            </a:r>
          </a:p>
          <a:p>
            <a:pPr marL="457200" indent="-457200" algn="ctr" fontAlgn="base">
              <a:spcBef>
                <a:spcPct val="0"/>
              </a:spcBef>
              <a:spcAft>
                <a:spcPct val="0"/>
              </a:spcAft>
              <a:buAutoNum type="arabicParenR"/>
              <a:defRPr/>
            </a:pPr>
            <a:r>
              <a:rPr lang="it-IT" sz="2000" b="1" dirty="0">
                <a:solidFill>
                  <a:srgbClr val="000000"/>
                </a:solidFill>
                <a:latin typeface="Calibri" panose="020F0502020204030204" pitchFamily="34" charset="0"/>
              </a:rPr>
              <a:t>Variazione diminutiva pro rata </a:t>
            </a:r>
            <a:r>
              <a:rPr lang="it-IT" sz="2000" b="1" dirty="0" err="1">
                <a:solidFill>
                  <a:srgbClr val="000000"/>
                </a:solidFill>
                <a:latin typeface="Calibri" panose="020F0502020204030204" pitchFamily="34" charset="0"/>
              </a:rPr>
              <a:t>temporis</a:t>
            </a:r>
            <a:r>
              <a:rPr lang="it-IT" sz="2000" b="1" dirty="0">
                <a:solidFill>
                  <a:srgbClr val="000000"/>
                </a:solidFill>
                <a:latin typeface="Calibri" panose="020F0502020204030204" pitchFamily="34" charset="0"/>
              </a:rPr>
              <a:t> nell’anno di cessione</a:t>
            </a:r>
            <a:endParaRPr lang="it-IT" sz="2000" dirty="0">
              <a:solidFill>
                <a:srgbClr val="000000"/>
              </a:solidFill>
              <a:latin typeface="Calibri" panose="020F0502020204030204" pitchFamily="34" charset="0"/>
            </a:endParaRPr>
          </a:p>
        </p:txBody>
      </p:sp>
      <p:sp>
        <p:nvSpPr>
          <p:cNvPr id="61450" name="Text Box 7"/>
          <p:cNvSpPr txBox="1">
            <a:spLocks noChangeArrowheads="1"/>
          </p:cNvSpPr>
          <p:nvPr/>
        </p:nvSpPr>
        <p:spPr bwMode="auto">
          <a:xfrm>
            <a:off x="1558925" y="303213"/>
            <a:ext cx="57610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0" fontAlgn="base" hangingPunct="0">
              <a:spcBef>
                <a:spcPct val="50000"/>
              </a:spcBef>
              <a:spcAft>
                <a:spcPct val="0"/>
              </a:spcAft>
              <a:buFontTx/>
              <a:buNone/>
            </a:pPr>
            <a:r>
              <a:rPr lang="it-IT" altLang="it-IT" sz="2400" b="1" dirty="0">
                <a:solidFill>
                  <a:srgbClr val="FFFFFF"/>
                </a:solidFill>
                <a:latin typeface="Calibri" panose="020F0502020204030204" pitchFamily="34" charset="0"/>
                <a:cs typeface="Arial" panose="020B0604020202020204" pitchFamily="34" charset="0"/>
              </a:rPr>
              <a:t>Regole generali</a:t>
            </a:r>
          </a:p>
        </p:txBody>
      </p:sp>
      <p:sp>
        <p:nvSpPr>
          <p:cNvPr id="2" name="Freccia in giù 1">
            <a:extLst>
              <a:ext uri="{FF2B5EF4-FFF2-40B4-BE49-F238E27FC236}">
                <a16:creationId xmlns:a16="http://schemas.microsoft.com/office/drawing/2014/main" id="{E363D955-3184-4C87-838C-17620B294D9A}"/>
              </a:ext>
            </a:extLst>
          </p:cNvPr>
          <p:cNvSpPr/>
          <p:nvPr/>
        </p:nvSpPr>
        <p:spPr>
          <a:xfrm>
            <a:off x="8095381" y="2969700"/>
            <a:ext cx="746620" cy="30200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Rettangolo 11">
            <a:extLst>
              <a:ext uri="{FF2B5EF4-FFF2-40B4-BE49-F238E27FC236}">
                <a16:creationId xmlns:a16="http://schemas.microsoft.com/office/drawing/2014/main" id="{FAF31158-623E-4332-A27B-19384BD5E3B3}"/>
              </a:ext>
            </a:extLst>
          </p:cNvPr>
          <p:cNvSpPr/>
          <p:nvPr/>
        </p:nvSpPr>
        <p:spPr>
          <a:xfrm>
            <a:off x="6433604" y="1878519"/>
            <a:ext cx="3744913" cy="935038"/>
          </a:xfrm>
          <a:prstGeom prst="rect">
            <a:avLst/>
          </a:prstGeom>
          <a:solidFill>
            <a:schemeClr val="accent2">
              <a:lumMod val="20000"/>
              <a:lumOff val="8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b="1" dirty="0">
                <a:solidFill>
                  <a:srgbClr val="000000"/>
                </a:solidFill>
                <a:latin typeface="Calibri" panose="020F0502020204030204" pitchFamily="34" charset="0"/>
              </a:rPr>
              <a:t>Conferimento di azienda è operazione di vendita non monetizzata ma neutrale fiscalmente</a:t>
            </a:r>
            <a:endParaRPr lang="it-IT" dirty="0">
              <a:solidFill>
                <a:srgbClr val="000000"/>
              </a:solidFill>
              <a:latin typeface="Calibri" panose="020F0502020204030204" pitchFamily="34" charset="0"/>
            </a:endParaRPr>
          </a:p>
        </p:txBody>
      </p:sp>
      <p:sp>
        <p:nvSpPr>
          <p:cNvPr id="11" name="Freccia in giù 10">
            <a:extLst>
              <a:ext uri="{FF2B5EF4-FFF2-40B4-BE49-F238E27FC236}">
                <a16:creationId xmlns:a16="http://schemas.microsoft.com/office/drawing/2014/main" id="{EDF60124-EC93-4036-BAAA-9A2207BFA1E7}"/>
              </a:ext>
            </a:extLst>
          </p:cNvPr>
          <p:cNvSpPr/>
          <p:nvPr/>
        </p:nvSpPr>
        <p:spPr>
          <a:xfrm>
            <a:off x="1930864" y="2996265"/>
            <a:ext cx="746620" cy="30200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Rettangolo 13">
            <a:extLst>
              <a:ext uri="{FF2B5EF4-FFF2-40B4-BE49-F238E27FC236}">
                <a16:creationId xmlns:a16="http://schemas.microsoft.com/office/drawing/2014/main" id="{6DC5EC66-A8A3-4D12-A7D6-F9995CF31814}"/>
              </a:ext>
            </a:extLst>
          </p:cNvPr>
          <p:cNvSpPr/>
          <p:nvPr/>
        </p:nvSpPr>
        <p:spPr>
          <a:xfrm>
            <a:off x="6167310" y="3668358"/>
            <a:ext cx="4647504" cy="2599615"/>
          </a:xfrm>
          <a:prstGeom prst="rect">
            <a:avLst/>
          </a:prstGeom>
          <a:solidFill>
            <a:schemeClr val="accent6">
              <a:lumMod val="20000"/>
              <a:lumOff val="80000"/>
              <a:alpha val="65098"/>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457200" indent="-457200" algn="ctr" fontAlgn="base">
              <a:spcBef>
                <a:spcPct val="0"/>
              </a:spcBef>
              <a:spcAft>
                <a:spcPct val="0"/>
              </a:spcAft>
              <a:buAutoNum type="arabicParenR"/>
              <a:defRPr/>
            </a:pPr>
            <a:r>
              <a:rPr lang="it-IT" sz="2000" b="1" dirty="0">
                <a:solidFill>
                  <a:srgbClr val="000000"/>
                </a:solidFill>
                <a:latin typeface="Calibri" panose="020F0502020204030204" pitchFamily="34" charset="0"/>
              </a:rPr>
              <a:t>Tesi: il bonus viene trasferito alla conferitaria pro rata </a:t>
            </a:r>
            <a:r>
              <a:rPr lang="it-IT" sz="2000" b="1" dirty="0" err="1">
                <a:solidFill>
                  <a:srgbClr val="000000"/>
                </a:solidFill>
                <a:latin typeface="Calibri" panose="020F0502020204030204" pitchFamily="34" charset="0"/>
              </a:rPr>
              <a:t>temporis</a:t>
            </a:r>
            <a:r>
              <a:rPr lang="it-IT" sz="2000" b="1" dirty="0">
                <a:solidFill>
                  <a:srgbClr val="000000"/>
                </a:solidFill>
                <a:latin typeface="Calibri" panose="020F0502020204030204" pitchFamily="34" charset="0"/>
              </a:rPr>
              <a:t> nell’anno del conferimento</a:t>
            </a:r>
          </a:p>
          <a:p>
            <a:pPr marL="457200" indent="-457200" algn="ctr" fontAlgn="base">
              <a:spcBef>
                <a:spcPct val="0"/>
              </a:spcBef>
              <a:spcAft>
                <a:spcPct val="0"/>
              </a:spcAft>
              <a:buAutoNum type="arabicParenR"/>
              <a:defRPr/>
            </a:pPr>
            <a:r>
              <a:rPr lang="it-IT" sz="2000" b="1" dirty="0">
                <a:solidFill>
                  <a:srgbClr val="000000"/>
                </a:solidFill>
                <a:latin typeface="Calibri" panose="020F0502020204030204" pitchFamily="34" charset="0"/>
              </a:rPr>
              <a:t>Se è stata eseguita rivalutazione con imposta sostitutiva la conferitaria dovrebbe mantenere il calcolo originario della agevolazione</a:t>
            </a:r>
            <a:endParaRPr lang="it-IT" sz="20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9994603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olo 1"/>
          <p:cNvSpPr>
            <a:spLocks noGrp="1"/>
          </p:cNvSpPr>
          <p:nvPr>
            <p:ph type="title"/>
          </p:nvPr>
        </p:nvSpPr>
        <p:spPr>
          <a:xfrm>
            <a:off x="1523999" y="1227138"/>
            <a:ext cx="9574635" cy="546100"/>
          </a:xfrm>
        </p:spPr>
        <p:txBody>
          <a:bodyPr>
            <a:normAutofit fontScale="90000"/>
          </a:bodyPr>
          <a:lstStyle/>
          <a:p>
            <a:r>
              <a:rPr lang="it-IT" altLang="it-IT" sz="3200" b="1" dirty="0">
                <a:latin typeface="Calibri" panose="020F0502020204030204" pitchFamily="34" charset="0"/>
              </a:rPr>
              <a:t>Bonus super/</a:t>
            </a:r>
            <a:r>
              <a:rPr lang="it-IT" altLang="it-IT" sz="3200" b="1" dirty="0" err="1">
                <a:latin typeface="Calibri" panose="020F0502020204030204" pitchFamily="34" charset="0"/>
              </a:rPr>
              <a:t>iperammortamento</a:t>
            </a:r>
            <a:r>
              <a:rPr lang="it-IT" altLang="it-IT" sz="3200" b="1" dirty="0">
                <a:latin typeface="Calibri" panose="020F0502020204030204" pitchFamily="34" charset="0"/>
              </a:rPr>
              <a:t> e operazioni straordinarie</a:t>
            </a:r>
          </a:p>
        </p:txBody>
      </p:sp>
      <p:sp>
        <p:nvSpPr>
          <p:cNvPr id="9" name="Rettangolo 8"/>
          <p:cNvSpPr/>
          <p:nvPr/>
        </p:nvSpPr>
        <p:spPr>
          <a:xfrm>
            <a:off x="492794" y="1877121"/>
            <a:ext cx="3744913" cy="935038"/>
          </a:xfrm>
          <a:prstGeom prst="rect">
            <a:avLst/>
          </a:prstGeom>
          <a:solidFill>
            <a:schemeClr val="accent2">
              <a:lumMod val="20000"/>
              <a:lumOff val="8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1600" b="1" dirty="0">
                <a:solidFill>
                  <a:srgbClr val="000000"/>
                </a:solidFill>
                <a:latin typeface="Calibri" panose="020F0502020204030204" pitchFamily="34" charset="0"/>
              </a:rPr>
              <a:t>Affitto di azienda</a:t>
            </a:r>
            <a:endParaRPr lang="it-IT" sz="1600" dirty="0">
              <a:solidFill>
                <a:srgbClr val="000000"/>
              </a:solidFill>
              <a:latin typeface="Calibri" panose="020F0502020204030204" pitchFamily="34" charset="0"/>
            </a:endParaRPr>
          </a:p>
        </p:txBody>
      </p:sp>
      <p:sp>
        <p:nvSpPr>
          <p:cNvPr id="13" name="Rettangolo 12"/>
          <p:cNvSpPr/>
          <p:nvPr/>
        </p:nvSpPr>
        <p:spPr>
          <a:xfrm>
            <a:off x="192944" y="3859907"/>
            <a:ext cx="4647504" cy="2599615"/>
          </a:xfrm>
          <a:prstGeom prst="rect">
            <a:avLst/>
          </a:prstGeom>
          <a:solidFill>
            <a:schemeClr val="accent6">
              <a:lumMod val="20000"/>
              <a:lumOff val="80000"/>
              <a:alpha val="65098"/>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457200" indent="-457200" algn="ctr" fontAlgn="base">
              <a:spcBef>
                <a:spcPct val="0"/>
              </a:spcBef>
              <a:spcAft>
                <a:spcPct val="0"/>
              </a:spcAft>
              <a:buAutoNum type="arabicParenR"/>
              <a:defRPr/>
            </a:pPr>
            <a:r>
              <a:rPr lang="it-IT" sz="2000" b="1" dirty="0">
                <a:solidFill>
                  <a:srgbClr val="000000"/>
                </a:solidFill>
                <a:latin typeface="Calibri" panose="020F0502020204030204" pitchFamily="34" charset="0"/>
              </a:rPr>
              <a:t>Circ. 23/E/16 afferma che se l’azienda è condotta in affitto l’agevolazione spetta a chi deduce gli ammortamenti</a:t>
            </a:r>
            <a:endParaRPr lang="it-IT" sz="2000" dirty="0">
              <a:solidFill>
                <a:srgbClr val="000000"/>
              </a:solidFill>
              <a:latin typeface="Calibri" panose="020F0502020204030204" pitchFamily="34" charset="0"/>
            </a:endParaRPr>
          </a:p>
        </p:txBody>
      </p:sp>
      <p:sp>
        <p:nvSpPr>
          <p:cNvPr id="61450" name="Text Box 7"/>
          <p:cNvSpPr txBox="1">
            <a:spLocks noChangeArrowheads="1"/>
          </p:cNvSpPr>
          <p:nvPr/>
        </p:nvSpPr>
        <p:spPr bwMode="auto">
          <a:xfrm>
            <a:off x="1558925" y="303213"/>
            <a:ext cx="57610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0" fontAlgn="base" hangingPunct="0">
              <a:spcBef>
                <a:spcPct val="50000"/>
              </a:spcBef>
              <a:spcAft>
                <a:spcPct val="0"/>
              </a:spcAft>
              <a:buFontTx/>
              <a:buNone/>
            </a:pPr>
            <a:r>
              <a:rPr lang="it-IT" altLang="it-IT" sz="2400" b="1" dirty="0">
                <a:solidFill>
                  <a:srgbClr val="FFFFFF"/>
                </a:solidFill>
                <a:latin typeface="Calibri" panose="020F0502020204030204" pitchFamily="34" charset="0"/>
                <a:cs typeface="Arial" panose="020B0604020202020204" pitchFamily="34" charset="0"/>
              </a:rPr>
              <a:t>Regole generali</a:t>
            </a:r>
          </a:p>
        </p:txBody>
      </p:sp>
      <p:sp>
        <p:nvSpPr>
          <p:cNvPr id="11" name="Freccia in giù 10">
            <a:extLst>
              <a:ext uri="{FF2B5EF4-FFF2-40B4-BE49-F238E27FC236}">
                <a16:creationId xmlns:a16="http://schemas.microsoft.com/office/drawing/2014/main" id="{EDF60124-EC93-4036-BAAA-9A2207BFA1E7}"/>
              </a:ext>
            </a:extLst>
          </p:cNvPr>
          <p:cNvSpPr/>
          <p:nvPr/>
        </p:nvSpPr>
        <p:spPr>
          <a:xfrm>
            <a:off x="1930864" y="2996265"/>
            <a:ext cx="746620" cy="30200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Rettangolo 13">
            <a:extLst>
              <a:ext uri="{FF2B5EF4-FFF2-40B4-BE49-F238E27FC236}">
                <a16:creationId xmlns:a16="http://schemas.microsoft.com/office/drawing/2014/main" id="{6DC5EC66-A8A3-4D12-A7D6-F9995CF31814}"/>
              </a:ext>
            </a:extLst>
          </p:cNvPr>
          <p:cNvSpPr/>
          <p:nvPr/>
        </p:nvSpPr>
        <p:spPr>
          <a:xfrm>
            <a:off x="6167310" y="3668358"/>
            <a:ext cx="4647504" cy="2599615"/>
          </a:xfrm>
          <a:prstGeom prst="rect">
            <a:avLst/>
          </a:prstGeom>
          <a:solidFill>
            <a:schemeClr val="accent6">
              <a:lumMod val="20000"/>
              <a:lumOff val="80000"/>
              <a:alpha val="65098"/>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457200" indent="-457200" algn="ctr" fontAlgn="base">
              <a:spcBef>
                <a:spcPct val="0"/>
              </a:spcBef>
              <a:spcAft>
                <a:spcPct val="0"/>
              </a:spcAft>
              <a:buAutoNum type="arabicParenR"/>
              <a:defRPr/>
            </a:pPr>
            <a:r>
              <a:rPr lang="it-IT" sz="2000" b="1" dirty="0">
                <a:solidFill>
                  <a:srgbClr val="000000"/>
                </a:solidFill>
                <a:latin typeface="Calibri" panose="020F0502020204030204" pitchFamily="34" charset="0"/>
              </a:rPr>
              <a:t>Ma se il bene è stato acquistato prima dell’affitto di azienda l’agevolazione viene trasferita insieme al diritto ad dedurre gli ammortamenti ?</a:t>
            </a:r>
            <a:endParaRPr lang="it-IT" sz="2000" dirty="0">
              <a:solidFill>
                <a:srgbClr val="000000"/>
              </a:solidFill>
              <a:latin typeface="Calibri" panose="020F0502020204030204" pitchFamily="34" charset="0"/>
            </a:endParaRPr>
          </a:p>
        </p:txBody>
      </p:sp>
      <p:sp>
        <p:nvSpPr>
          <p:cNvPr id="3" name="Freccia a destra 2">
            <a:extLst>
              <a:ext uri="{FF2B5EF4-FFF2-40B4-BE49-F238E27FC236}">
                <a16:creationId xmlns:a16="http://schemas.microsoft.com/office/drawing/2014/main" id="{419C4737-1EB1-4E4E-AC08-A13A8725C3D7}"/>
              </a:ext>
            </a:extLst>
          </p:cNvPr>
          <p:cNvSpPr/>
          <p:nvPr/>
        </p:nvSpPr>
        <p:spPr>
          <a:xfrm>
            <a:off x="5209563" y="4798503"/>
            <a:ext cx="696287" cy="5461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5879788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olo 1"/>
          <p:cNvSpPr>
            <a:spLocks noGrp="1"/>
          </p:cNvSpPr>
          <p:nvPr>
            <p:ph type="title"/>
          </p:nvPr>
        </p:nvSpPr>
        <p:spPr>
          <a:xfrm>
            <a:off x="1524000" y="1236664"/>
            <a:ext cx="9144000" cy="585787"/>
          </a:xfrm>
        </p:spPr>
        <p:txBody>
          <a:bodyPr>
            <a:normAutofit/>
          </a:bodyPr>
          <a:lstStyle/>
          <a:p>
            <a:r>
              <a:rPr lang="it-IT" altLang="it-IT" sz="3200" b="1" dirty="0">
                <a:latin typeface="Calibri" panose="020F0502020204030204" pitchFamily="34" charset="0"/>
              </a:rPr>
              <a:t>La casistica in materia di riqualificazione dell’atto</a:t>
            </a:r>
          </a:p>
        </p:txBody>
      </p:sp>
      <p:sp>
        <p:nvSpPr>
          <p:cNvPr id="8" name="Ovale 7"/>
          <p:cNvSpPr/>
          <p:nvPr/>
        </p:nvSpPr>
        <p:spPr>
          <a:xfrm>
            <a:off x="1526893" y="2737099"/>
            <a:ext cx="576263" cy="508000"/>
          </a:xfrm>
          <a:prstGeom prst="ellipse">
            <a:avLst/>
          </a:prstGeom>
          <a:ln/>
          <a:effectLst>
            <a:outerShdw blurRad="76200" dir="13500000" sy="23000" kx="1200000" algn="br" rotWithShape="0">
              <a:prstClr val="black">
                <a:alpha val="20000"/>
              </a:prstClr>
            </a:outerShdw>
          </a:effectLst>
        </p:spPr>
        <p:style>
          <a:lnRef idx="0">
            <a:schemeClr val="accent3"/>
          </a:lnRef>
          <a:fillRef idx="3">
            <a:schemeClr val="accent3"/>
          </a:fillRef>
          <a:effectRef idx="3">
            <a:schemeClr val="accent3"/>
          </a:effectRef>
          <a:fontRef idx="minor">
            <a:schemeClr val="lt1"/>
          </a:fontRef>
        </p:style>
        <p:txBody>
          <a:bodyPr anchor="ctr"/>
          <a:lstStyle/>
          <a:p>
            <a:pPr algn="ctr" fontAlgn="base">
              <a:spcBef>
                <a:spcPct val="0"/>
              </a:spcBef>
              <a:spcAft>
                <a:spcPct val="0"/>
              </a:spcAft>
              <a:defRPr/>
            </a:pPr>
            <a:r>
              <a:rPr lang="it-IT" b="1" dirty="0">
                <a:solidFill>
                  <a:srgbClr val="000000"/>
                </a:solidFill>
              </a:rPr>
              <a:t>1</a:t>
            </a:r>
          </a:p>
        </p:txBody>
      </p:sp>
      <p:sp>
        <p:nvSpPr>
          <p:cNvPr id="3" name="Rettangolo 2"/>
          <p:cNvSpPr/>
          <p:nvPr/>
        </p:nvSpPr>
        <p:spPr>
          <a:xfrm>
            <a:off x="2778214" y="2259014"/>
            <a:ext cx="7320480" cy="1583144"/>
          </a:xfrm>
          <a:prstGeom prst="rect">
            <a:avLst/>
          </a:prstGeom>
          <a:ln/>
          <a:effectLst>
            <a:outerShdw blurRad="76200" dir="13500000" sy="23000" kx="1200000" algn="br" rotWithShape="0">
              <a:prstClr val="black">
                <a:alpha val="20000"/>
              </a:prstClr>
            </a:outerShdw>
          </a:effectLst>
        </p:spPr>
        <p:style>
          <a:lnRef idx="0">
            <a:schemeClr val="accent3"/>
          </a:lnRef>
          <a:fillRef idx="3">
            <a:schemeClr val="accent3"/>
          </a:fillRef>
          <a:effectRef idx="3">
            <a:schemeClr val="accent3"/>
          </a:effectRef>
          <a:fontRef idx="minor">
            <a:schemeClr val="lt1"/>
          </a:fontRef>
        </p:style>
        <p:txBody>
          <a:bodyPr anchor="ctr"/>
          <a:lstStyle/>
          <a:p>
            <a:pPr algn="ctr" fontAlgn="base">
              <a:spcBef>
                <a:spcPct val="0"/>
              </a:spcBef>
              <a:spcAft>
                <a:spcPct val="0"/>
              </a:spcAft>
              <a:defRPr/>
            </a:pPr>
            <a:r>
              <a:rPr lang="it-IT" sz="2000" b="1" dirty="0">
                <a:solidFill>
                  <a:srgbClr val="000000"/>
                </a:solidFill>
                <a:latin typeface="Calibri" panose="020F0502020204030204" pitchFamily="34" charset="0"/>
              </a:rPr>
              <a:t>Conferimento di azienda con successiva cessione delle partecipazioni ( Cass. 11873/17 nega natura antielusiva art. 20 ma ammette riqualificazione vs Cass. 20154/17 che nega natura antielusiva art. 20 e nega possibilità riqualificazione)</a:t>
            </a:r>
            <a:endParaRPr lang="it-IT" sz="2000" dirty="0">
              <a:solidFill>
                <a:srgbClr val="000000"/>
              </a:solidFill>
              <a:latin typeface="Calibri" panose="020F0502020204030204" pitchFamily="34" charset="0"/>
            </a:endParaRPr>
          </a:p>
        </p:txBody>
      </p:sp>
      <p:sp>
        <p:nvSpPr>
          <p:cNvPr id="12" name="Rettangolo 11"/>
          <p:cNvSpPr/>
          <p:nvPr/>
        </p:nvSpPr>
        <p:spPr>
          <a:xfrm>
            <a:off x="2778214" y="4206371"/>
            <a:ext cx="7345362" cy="622300"/>
          </a:xfrm>
          <a:prstGeom prst="rect">
            <a:avLst/>
          </a:prstGeom>
          <a:ln/>
          <a:effectLst>
            <a:outerShdw blurRad="76200" dir="13500000" sy="23000" kx="1200000" algn="br" rotWithShape="0">
              <a:prstClr val="black">
                <a:alpha val="20000"/>
              </a:prstClr>
            </a:outerShdw>
          </a:effectLst>
        </p:spPr>
        <p:style>
          <a:lnRef idx="0">
            <a:schemeClr val="accent3"/>
          </a:lnRef>
          <a:fillRef idx="3">
            <a:schemeClr val="accent3"/>
          </a:fillRef>
          <a:effectRef idx="3">
            <a:schemeClr val="accent3"/>
          </a:effectRef>
          <a:fontRef idx="minor">
            <a:schemeClr val="lt1"/>
          </a:fontRef>
        </p:style>
        <p:txBody>
          <a:bodyPr anchor="ctr"/>
          <a:lstStyle/>
          <a:p>
            <a:pPr algn="ctr" fontAlgn="base">
              <a:spcBef>
                <a:spcPct val="0"/>
              </a:spcBef>
              <a:spcAft>
                <a:spcPct val="0"/>
              </a:spcAft>
              <a:defRPr/>
            </a:pPr>
            <a:r>
              <a:rPr lang="it-IT" sz="2000" b="1" dirty="0">
                <a:solidFill>
                  <a:srgbClr val="000000"/>
                </a:solidFill>
                <a:latin typeface="Calibri" panose="020F0502020204030204" pitchFamily="34" charset="0"/>
              </a:rPr>
              <a:t>Cessione della totalità delle partecipazioni</a:t>
            </a:r>
            <a:endParaRPr lang="it-IT" sz="2000" dirty="0">
              <a:solidFill>
                <a:srgbClr val="000000"/>
              </a:solidFill>
              <a:latin typeface="Calibri" panose="020F0502020204030204" pitchFamily="34" charset="0"/>
            </a:endParaRPr>
          </a:p>
        </p:txBody>
      </p:sp>
      <p:sp>
        <p:nvSpPr>
          <p:cNvPr id="14" name="Rettangolo 13"/>
          <p:cNvSpPr/>
          <p:nvPr/>
        </p:nvSpPr>
        <p:spPr>
          <a:xfrm>
            <a:off x="2797898" y="5398630"/>
            <a:ext cx="7475112" cy="767280"/>
          </a:xfrm>
          <a:prstGeom prst="rect">
            <a:avLst/>
          </a:prstGeom>
          <a:ln/>
          <a:effectLst>
            <a:outerShdw blurRad="76200" dir="13500000" sy="23000" kx="1200000" algn="br" rotWithShape="0">
              <a:prstClr val="black">
                <a:alpha val="20000"/>
              </a:prstClr>
            </a:outerShdw>
          </a:effectLst>
        </p:spPr>
        <p:style>
          <a:lnRef idx="0">
            <a:schemeClr val="accent3"/>
          </a:lnRef>
          <a:fillRef idx="3">
            <a:schemeClr val="accent3"/>
          </a:fillRef>
          <a:effectRef idx="3">
            <a:schemeClr val="accent3"/>
          </a:effectRef>
          <a:fontRef idx="minor">
            <a:schemeClr val="lt1"/>
          </a:fontRef>
        </p:style>
        <p:txBody>
          <a:bodyPr anchor="ctr"/>
          <a:lstStyle/>
          <a:p>
            <a:pPr algn="ctr" fontAlgn="base">
              <a:spcBef>
                <a:spcPct val="0"/>
              </a:spcBef>
              <a:spcAft>
                <a:spcPct val="0"/>
              </a:spcAft>
              <a:defRPr/>
            </a:pPr>
            <a:r>
              <a:rPr lang="it-IT" sz="2000" b="1" dirty="0">
                <a:solidFill>
                  <a:srgbClr val="000000"/>
                </a:solidFill>
                <a:latin typeface="Calibri" panose="020F0502020204030204" pitchFamily="34" charset="0"/>
              </a:rPr>
              <a:t>Atto di versamento in conto capitale sottoposto a registrazione in cui è prevista la restituzione delle somme entro un anno dal versamento</a:t>
            </a:r>
            <a:endParaRPr lang="it-IT" sz="2000" dirty="0">
              <a:solidFill>
                <a:srgbClr val="000000"/>
              </a:solidFill>
              <a:latin typeface="Calibri" panose="020F0502020204030204" pitchFamily="34" charset="0"/>
            </a:endParaRPr>
          </a:p>
        </p:txBody>
      </p:sp>
      <p:sp>
        <p:nvSpPr>
          <p:cNvPr id="33810" name="Text Box 7"/>
          <p:cNvSpPr txBox="1">
            <a:spLocks noChangeArrowheads="1"/>
          </p:cNvSpPr>
          <p:nvPr/>
        </p:nvSpPr>
        <p:spPr bwMode="auto">
          <a:xfrm>
            <a:off x="8328026" y="296863"/>
            <a:ext cx="15843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0" fontAlgn="base" hangingPunct="0">
              <a:spcBef>
                <a:spcPct val="0"/>
              </a:spcBef>
              <a:spcAft>
                <a:spcPct val="0"/>
              </a:spcAft>
              <a:buFontTx/>
              <a:buNone/>
            </a:pPr>
            <a:r>
              <a:rPr lang="it-IT" altLang="it-IT" sz="2400" b="1" dirty="0">
                <a:solidFill>
                  <a:srgbClr val="FFFFFF"/>
                </a:solidFill>
                <a:latin typeface="Calibri" panose="020F0502020204030204" pitchFamily="34" charset="0"/>
                <a:cs typeface="Arial" panose="020B0604020202020204" pitchFamily="34" charset="0"/>
              </a:rPr>
              <a:t>pag. </a:t>
            </a:r>
          </a:p>
        </p:txBody>
      </p:sp>
      <p:sp>
        <p:nvSpPr>
          <p:cNvPr id="19" name="Ovale 18"/>
          <p:cNvSpPr/>
          <p:nvPr/>
        </p:nvSpPr>
        <p:spPr>
          <a:xfrm>
            <a:off x="1560449" y="4313855"/>
            <a:ext cx="576263" cy="508000"/>
          </a:xfrm>
          <a:prstGeom prst="ellipse">
            <a:avLst/>
          </a:prstGeom>
          <a:ln/>
          <a:effectLst>
            <a:outerShdw blurRad="76200" dir="13500000" sy="23000" kx="1200000" algn="br" rotWithShape="0">
              <a:prstClr val="black">
                <a:alpha val="20000"/>
              </a:prstClr>
            </a:outerShdw>
          </a:effectLst>
        </p:spPr>
        <p:style>
          <a:lnRef idx="0">
            <a:schemeClr val="accent3"/>
          </a:lnRef>
          <a:fillRef idx="3">
            <a:schemeClr val="accent3"/>
          </a:fillRef>
          <a:effectRef idx="3">
            <a:schemeClr val="accent3"/>
          </a:effectRef>
          <a:fontRef idx="minor">
            <a:schemeClr val="lt1"/>
          </a:fontRef>
        </p:style>
        <p:txBody>
          <a:bodyPr anchor="ctr"/>
          <a:lstStyle/>
          <a:p>
            <a:pPr algn="ctr" fontAlgn="base">
              <a:spcBef>
                <a:spcPct val="0"/>
              </a:spcBef>
              <a:spcAft>
                <a:spcPct val="0"/>
              </a:spcAft>
              <a:defRPr/>
            </a:pPr>
            <a:r>
              <a:rPr lang="it-IT" b="1" dirty="0">
                <a:solidFill>
                  <a:srgbClr val="000000"/>
                </a:solidFill>
              </a:rPr>
              <a:t>2</a:t>
            </a:r>
          </a:p>
        </p:txBody>
      </p:sp>
      <p:sp>
        <p:nvSpPr>
          <p:cNvPr id="20" name="Ovale 19"/>
          <p:cNvSpPr/>
          <p:nvPr/>
        </p:nvSpPr>
        <p:spPr>
          <a:xfrm>
            <a:off x="1661117" y="5549195"/>
            <a:ext cx="576263" cy="508000"/>
          </a:xfrm>
          <a:prstGeom prst="ellipse">
            <a:avLst/>
          </a:prstGeom>
          <a:ln/>
          <a:effectLst>
            <a:outerShdw blurRad="76200" dir="13500000" sy="23000" kx="1200000" algn="br" rotWithShape="0">
              <a:prstClr val="black">
                <a:alpha val="20000"/>
              </a:prstClr>
            </a:outerShdw>
          </a:effectLst>
        </p:spPr>
        <p:style>
          <a:lnRef idx="0">
            <a:schemeClr val="accent3"/>
          </a:lnRef>
          <a:fillRef idx="3">
            <a:schemeClr val="accent3"/>
          </a:fillRef>
          <a:effectRef idx="3">
            <a:schemeClr val="accent3"/>
          </a:effectRef>
          <a:fontRef idx="minor">
            <a:schemeClr val="lt1"/>
          </a:fontRef>
        </p:style>
        <p:txBody>
          <a:bodyPr anchor="ctr"/>
          <a:lstStyle/>
          <a:p>
            <a:pPr algn="ctr" fontAlgn="base">
              <a:spcBef>
                <a:spcPct val="0"/>
              </a:spcBef>
              <a:spcAft>
                <a:spcPct val="0"/>
              </a:spcAft>
              <a:defRPr/>
            </a:pPr>
            <a:r>
              <a:rPr lang="it-IT" b="1" dirty="0">
                <a:solidFill>
                  <a:srgbClr val="000000"/>
                </a:solidFill>
              </a:rPr>
              <a:t>3</a:t>
            </a:r>
          </a:p>
        </p:txBody>
      </p:sp>
      <p:sp>
        <p:nvSpPr>
          <p:cNvPr id="33820" name="Text Box 7"/>
          <p:cNvSpPr txBox="1">
            <a:spLocks noChangeArrowheads="1"/>
          </p:cNvSpPr>
          <p:nvPr/>
        </p:nvSpPr>
        <p:spPr bwMode="auto">
          <a:xfrm>
            <a:off x="1558925" y="303213"/>
            <a:ext cx="57610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0" fontAlgn="base" hangingPunct="0">
              <a:spcBef>
                <a:spcPct val="50000"/>
              </a:spcBef>
              <a:spcAft>
                <a:spcPct val="0"/>
              </a:spcAft>
              <a:buFontTx/>
              <a:buNone/>
            </a:pPr>
            <a:r>
              <a:rPr lang="it-IT" altLang="it-IT" sz="2400" b="1" dirty="0">
                <a:solidFill>
                  <a:srgbClr val="FFFFFF"/>
                </a:solidFill>
                <a:latin typeface="Calibri" panose="020F0502020204030204" pitchFamily="34" charset="0"/>
                <a:cs typeface="Arial" panose="020B0604020202020204" pitchFamily="34" charset="0"/>
              </a:rPr>
              <a:t>La rivalutazione</a:t>
            </a:r>
          </a:p>
        </p:txBody>
      </p:sp>
    </p:spTree>
    <p:extLst>
      <p:ext uri="{BB962C8B-B14F-4D97-AF65-F5344CB8AC3E}">
        <p14:creationId xmlns:p14="http://schemas.microsoft.com/office/powerpoint/2010/main" val="14478501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725CC47-48DA-4191-A274-B21F02CE132C}"/>
              </a:ext>
            </a:extLst>
          </p:cNvPr>
          <p:cNvSpPr>
            <a:spLocks noGrp="1"/>
          </p:cNvSpPr>
          <p:nvPr>
            <p:ph type="title"/>
          </p:nvPr>
        </p:nvSpPr>
        <p:spPr/>
        <p:txBody>
          <a:bodyPr/>
          <a:lstStyle/>
          <a:p>
            <a:r>
              <a:rPr lang="it-IT" dirty="0"/>
              <a:t>Modifica art. 20 TU Registro: l’imposta va applicata alla natura intrinseca dell’atto</a:t>
            </a:r>
          </a:p>
        </p:txBody>
      </p:sp>
      <p:sp>
        <p:nvSpPr>
          <p:cNvPr id="3" name="Segnaposto contenuto 2">
            <a:extLst>
              <a:ext uri="{FF2B5EF4-FFF2-40B4-BE49-F238E27FC236}">
                <a16:creationId xmlns:a16="http://schemas.microsoft.com/office/drawing/2014/main" id="{9CE7A032-7177-4ED0-B964-A7B87EB273D2}"/>
              </a:ext>
            </a:extLst>
          </p:cNvPr>
          <p:cNvSpPr>
            <a:spLocks noGrp="1"/>
          </p:cNvSpPr>
          <p:nvPr>
            <p:ph idx="1"/>
          </p:nvPr>
        </p:nvSpPr>
        <p:spPr>
          <a:xfrm>
            <a:off x="838200" y="1825625"/>
            <a:ext cx="10515600" cy="2880599"/>
          </a:xfrm>
          <a:solidFill>
            <a:schemeClr val="accent4">
              <a:lumMod val="40000"/>
              <a:lumOff val="60000"/>
            </a:schemeClr>
          </a:solidFill>
        </p:spPr>
        <p:txBody>
          <a:bodyPr>
            <a:normAutofit/>
          </a:bodyPr>
          <a:lstStyle/>
          <a:p>
            <a:pPr marL="0" indent="0">
              <a:buNone/>
            </a:pPr>
            <a:r>
              <a:rPr lang="it-IT" dirty="0" err="1"/>
              <a:t>Rel</a:t>
            </a:r>
            <a:r>
              <a:rPr lang="it-IT" dirty="0"/>
              <a:t> </a:t>
            </a:r>
            <a:r>
              <a:rPr lang="it-IT" dirty="0" err="1"/>
              <a:t>Tec</a:t>
            </a:r>
            <a:r>
              <a:rPr lang="it-IT" dirty="0"/>
              <a:t>. : La disposizione deve essere applicata per individuare la tassazione da riservare al </a:t>
            </a:r>
            <a:r>
              <a:rPr lang="it-IT" b="1" dirty="0"/>
              <a:t>singolo atto presentato </a:t>
            </a:r>
            <a:r>
              <a:rPr lang="it-IT" dirty="0"/>
              <a:t>per la registrazione, prescindendo da elementi interpretativi esterni all'atto stesso (ad esempio, i comportamenti assunti dalle parti), nonché dalle disposizioni contenute in altri </a:t>
            </a:r>
            <a:r>
              <a:rPr lang="it-IT" b="1" dirty="0"/>
              <a:t>negozi giuridici "collegati" con quello da registrare.</a:t>
            </a:r>
            <a:r>
              <a:rPr lang="it-IT" dirty="0"/>
              <a:t> Non potrà, ad esempio, essere assimilata ad </a:t>
            </a:r>
            <a:r>
              <a:rPr lang="it-IT" b="1" dirty="0"/>
              <a:t>una cessione di azienda la cessione totalitaria di quote</a:t>
            </a:r>
          </a:p>
        </p:txBody>
      </p:sp>
    </p:spTree>
    <p:extLst>
      <p:ext uri="{BB962C8B-B14F-4D97-AF65-F5344CB8AC3E}">
        <p14:creationId xmlns:p14="http://schemas.microsoft.com/office/powerpoint/2010/main" val="5148272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6"/>
            <a:ext cx="10515600" cy="1119726"/>
          </a:xfrm>
          <a:solidFill>
            <a:schemeClr val="accent4">
              <a:lumMod val="40000"/>
              <a:lumOff val="60000"/>
            </a:schemeClr>
          </a:solidFill>
        </p:spPr>
        <p:txBody>
          <a:bodyPr>
            <a:normAutofit/>
          </a:bodyPr>
          <a:lstStyle/>
          <a:p>
            <a:r>
              <a:rPr lang="it-IT" sz="2000" b="1" dirty="0"/>
              <a:t>Decorrenza </a:t>
            </a:r>
            <a:r>
              <a:rPr lang="it-IT" sz="2000" b="1" dirty="0" err="1"/>
              <a:t>novita</a:t>
            </a:r>
            <a:r>
              <a:rPr lang="it-IT" sz="2000" b="1" dirty="0"/>
              <a:t> art. 20 ? Il precedente : art. 5. comma 2 </a:t>
            </a:r>
            <a:r>
              <a:rPr lang="it-IT" sz="2000" b="1" dirty="0" err="1"/>
              <a:t>D.Lgs</a:t>
            </a:r>
            <a:r>
              <a:rPr lang="it-IT" sz="2000" b="1" dirty="0"/>
              <a:t> 147/15 impossibilità di utilizzare il valore definito ai fini imposta di registro nel comparto delle dirette per cessione di immobili e di aziende</a:t>
            </a:r>
          </a:p>
        </p:txBody>
      </p:sp>
      <p:sp>
        <p:nvSpPr>
          <p:cNvPr id="10" name="Segnaposto contenuto 2">
            <a:extLst>
              <a:ext uri="{FF2B5EF4-FFF2-40B4-BE49-F238E27FC236}">
                <a16:creationId xmlns:a16="http://schemas.microsoft.com/office/drawing/2014/main" id="{0484C028-CD24-4772-86DE-17CC299E0563}"/>
              </a:ext>
            </a:extLst>
          </p:cNvPr>
          <p:cNvSpPr>
            <a:spLocks noGrp="1"/>
          </p:cNvSpPr>
          <p:nvPr>
            <p:ph idx="1"/>
          </p:nvPr>
        </p:nvSpPr>
        <p:spPr>
          <a:xfrm>
            <a:off x="838200" y="1825625"/>
            <a:ext cx="10515600" cy="1915865"/>
          </a:xfrm>
          <a:solidFill>
            <a:schemeClr val="accent5">
              <a:lumMod val="20000"/>
              <a:lumOff val="80000"/>
            </a:schemeClr>
          </a:solidFill>
        </p:spPr>
        <p:txBody>
          <a:bodyPr>
            <a:normAutofit fontScale="70000" lnSpcReduction="20000"/>
          </a:bodyPr>
          <a:lstStyle/>
          <a:p>
            <a:r>
              <a:rPr lang="it-IT" dirty="0"/>
              <a:t>Relazione  Tecnica afferma carattere interpretativo della norma, quindi effetto possibile sul contenzioso in corso</a:t>
            </a:r>
          </a:p>
          <a:p>
            <a:r>
              <a:rPr lang="it-IT" dirty="0"/>
              <a:t>Entrata in vigore : periodo d’imposta in corso alla data di entrata in vigore del decreto ( 2015).</a:t>
            </a:r>
          </a:p>
          <a:p>
            <a:r>
              <a:rPr lang="it-IT" dirty="0"/>
              <a:t>Effetto retroattivo  </a:t>
            </a:r>
            <a:r>
              <a:rPr lang="it-IT" b="1" dirty="0"/>
              <a:t>Cass. 3590/17</a:t>
            </a:r>
            <a:r>
              <a:rPr lang="it-IT" dirty="0"/>
              <a:t>: </a:t>
            </a:r>
            <a:r>
              <a:rPr lang="it-IT" i="1" dirty="0"/>
              <a:t>Come questa Corte ha avuto modo di chiarire,  la norma è da ritenersi </a:t>
            </a:r>
            <a:r>
              <a:rPr lang="it-IT" b="1" i="1" u="sng" dirty="0"/>
              <a:t>applicabile anche ai giudizi in corso atteso l’intento interpretativo chiaramente espresso dal legislatore e considerato che, come affermato tra le altre da Corte Cost. n. 246 del 1992, il carattere retroattivo costituisce elemento connaturale alle leggi interpretative</a:t>
            </a:r>
            <a:r>
              <a:rPr lang="it-IT" dirty="0"/>
              <a:t>.</a:t>
            </a:r>
          </a:p>
          <a:p>
            <a:endParaRPr lang="it-IT" dirty="0"/>
          </a:p>
        </p:txBody>
      </p:sp>
      <p:sp>
        <p:nvSpPr>
          <p:cNvPr id="3" name="Freccia in giù 2">
            <a:extLst>
              <a:ext uri="{FF2B5EF4-FFF2-40B4-BE49-F238E27FC236}">
                <a16:creationId xmlns:a16="http://schemas.microsoft.com/office/drawing/2014/main" id="{104B7FA7-3A45-4DC8-96C5-EFACA29AB707}"/>
              </a:ext>
            </a:extLst>
          </p:cNvPr>
          <p:cNvSpPr/>
          <p:nvPr/>
        </p:nvSpPr>
        <p:spPr>
          <a:xfrm>
            <a:off x="5310231" y="1610686"/>
            <a:ext cx="1082180" cy="15100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Segnaposto contenuto 2">
            <a:extLst>
              <a:ext uri="{FF2B5EF4-FFF2-40B4-BE49-F238E27FC236}">
                <a16:creationId xmlns:a16="http://schemas.microsoft.com/office/drawing/2014/main" id="{EB08092A-8C07-4677-B26F-937612DEDAFC}"/>
              </a:ext>
            </a:extLst>
          </p:cNvPr>
          <p:cNvSpPr txBox="1">
            <a:spLocks/>
          </p:cNvSpPr>
          <p:nvPr/>
        </p:nvSpPr>
        <p:spPr>
          <a:xfrm>
            <a:off x="881543" y="4041719"/>
            <a:ext cx="10515600" cy="1915865"/>
          </a:xfrm>
          <a:prstGeom prst="rect">
            <a:avLst/>
          </a:prstGeom>
          <a:solidFill>
            <a:schemeClr val="accent5">
              <a:lumMod val="20000"/>
              <a:lumOff val="80000"/>
            </a:schemeClr>
          </a:solidFill>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t-IT" dirty="0"/>
              <a:t>Ma la modifica dell’art. 20 del TUR cambia il testo della norma, quindi difficile sostenere effetto retroattivo salvo Corte Costituzionale n. 234/07.</a:t>
            </a:r>
          </a:p>
          <a:p>
            <a:r>
              <a:rPr lang="it-IT" dirty="0"/>
              <a:t>Effetto innovativo : Cass. 2007/18 e </a:t>
            </a:r>
            <a:r>
              <a:rPr lang="it-IT" dirty="0" err="1"/>
              <a:t>Telefisco</a:t>
            </a:r>
            <a:r>
              <a:rPr lang="it-IT" dirty="0"/>
              <a:t> 2018</a:t>
            </a:r>
          </a:p>
          <a:p>
            <a:r>
              <a:rPr lang="it-IT" dirty="0"/>
              <a:t>Effetto interpretativo : CTP Reggio Emilia sentenza 4 / 2018 del 31.1.2018</a:t>
            </a:r>
          </a:p>
          <a:p>
            <a:endParaRPr lang="it-IT" dirty="0"/>
          </a:p>
        </p:txBody>
      </p:sp>
    </p:spTree>
    <p:extLst>
      <p:ext uri="{BB962C8B-B14F-4D97-AF65-F5344CB8AC3E}">
        <p14:creationId xmlns:p14="http://schemas.microsoft.com/office/powerpoint/2010/main" val="17941136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olo 1"/>
          <p:cNvSpPr>
            <a:spLocks noGrp="1"/>
          </p:cNvSpPr>
          <p:nvPr>
            <p:ph type="title"/>
          </p:nvPr>
        </p:nvSpPr>
        <p:spPr>
          <a:xfrm>
            <a:off x="1266738" y="461394"/>
            <a:ext cx="9401262" cy="1361057"/>
          </a:xfrm>
        </p:spPr>
        <p:txBody>
          <a:bodyPr>
            <a:normAutofit/>
          </a:bodyPr>
          <a:lstStyle/>
          <a:p>
            <a:r>
              <a:rPr lang="it-IT" altLang="it-IT" sz="3200" b="1" dirty="0">
                <a:latin typeface="Calibri" panose="020F0502020204030204" pitchFamily="34" charset="0"/>
              </a:rPr>
              <a:t>La casistica della cessione del fabbricato riqualificato in area edificabile</a:t>
            </a:r>
          </a:p>
        </p:txBody>
      </p:sp>
      <p:sp>
        <p:nvSpPr>
          <p:cNvPr id="33810" name="Text Box 7"/>
          <p:cNvSpPr txBox="1">
            <a:spLocks noChangeArrowheads="1"/>
          </p:cNvSpPr>
          <p:nvPr/>
        </p:nvSpPr>
        <p:spPr bwMode="auto">
          <a:xfrm>
            <a:off x="8328026" y="296863"/>
            <a:ext cx="15843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0" fontAlgn="base" hangingPunct="0">
              <a:spcBef>
                <a:spcPct val="0"/>
              </a:spcBef>
              <a:spcAft>
                <a:spcPct val="0"/>
              </a:spcAft>
              <a:buFontTx/>
              <a:buNone/>
            </a:pPr>
            <a:r>
              <a:rPr lang="it-IT" altLang="it-IT" sz="2400" b="1" dirty="0">
                <a:solidFill>
                  <a:srgbClr val="FFFFFF"/>
                </a:solidFill>
                <a:latin typeface="Calibri" panose="020F0502020204030204" pitchFamily="34" charset="0"/>
                <a:cs typeface="Arial" panose="020B0604020202020204" pitchFamily="34" charset="0"/>
              </a:rPr>
              <a:t>pag. </a:t>
            </a:r>
          </a:p>
        </p:txBody>
      </p:sp>
      <p:sp>
        <p:nvSpPr>
          <p:cNvPr id="33820" name="Text Box 7"/>
          <p:cNvSpPr txBox="1">
            <a:spLocks noChangeArrowheads="1"/>
          </p:cNvSpPr>
          <p:nvPr/>
        </p:nvSpPr>
        <p:spPr bwMode="auto">
          <a:xfrm>
            <a:off x="1558925" y="303213"/>
            <a:ext cx="57610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0" fontAlgn="base" hangingPunct="0">
              <a:spcBef>
                <a:spcPct val="50000"/>
              </a:spcBef>
              <a:spcAft>
                <a:spcPct val="0"/>
              </a:spcAft>
              <a:buFontTx/>
              <a:buNone/>
            </a:pPr>
            <a:r>
              <a:rPr lang="it-IT" altLang="it-IT" sz="2400" b="1" dirty="0">
                <a:solidFill>
                  <a:srgbClr val="FFFFFF"/>
                </a:solidFill>
                <a:latin typeface="Calibri" panose="020F0502020204030204" pitchFamily="34" charset="0"/>
                <a:cs typeface="Arial" panose="020B0604020202020204" pitchFamily="34" charset="0"/>
              </a:rPr>
              <a:t>La rivalutazione</a:t>
            </a:r>
          </a:p>
        </p:txBody>
      </p:sp>
    </p:spTree>
    <p:extLst>
      <p:ext uri="{BB962C8B-B14F-4D97-AF65-F5344CB8AC3E}">
        <p14:creationId xmlns:p14="http://schemas.microsoft.com/office/powerpoint/2010/main" val="385523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olo 1"/>
          <p:cNvSpPr>
            <a:spLocks noGrp="1"/>
          </p:cNvSpPr>
          <p:nvPr>
            <p:ph type="title"/>
          </p:nvPr>
        </p:nvSpPr>
        <p:spPr>
          <a:xfrm>
            <a:off x="1524000" y="1227138"/>
            <a:ext cx="9144000" cy="546100"/>
          </a:xfrm>
        </p:spPr>
        <p:txBody>
          <a:bodyPr>
            <a:normAutofit/>
          </a:bodyPr>
          <a:lstStyle/>
          <a:p>
            <a:r>
              <a:rPr lang="it-IT" altLang="it-IT" sz="3200" b="1" dirty="0">
                <a:latin typeface="Calibri" panose="020F0502020204030204" pitchFamily="34" charset="0"/>
              </a:rPr>
              <a:t>Le novità nel super/</a:t>
            </a:r>
            <a:r>
              <a:rPr lang="it-IT" altLang="it-IT" sz="3200" b="1" dirty="0" err="1">
                <a:latin typeface="Calibri" panose="020F0502020204030204" pitchFamily="34" charset="0"/>
              </a:rPr>
              <a:t>iperammortamento</a:t>
            </a:r>
            <a:endParaRPr lang="it-IT" altLang="it-IT" sz="3200" b="1" dirty="0">
              <a:latin typeface="Calibri" panose="020F0502020204030204" pitchFamily="34" charset="0"/>
            </a:endParaRPr>
          </a:p>
        </p:txBody>
      </p:sp>
      <p:sp>
        <p:nvSpPr>
          <p:cNvPr id="4" name="Callout con freccia in giù 3"/>
          <p:cNvSpPr/>
          <p:nvPr/>
        </p:nvSpPr>
        <p:spPr>
          <a:xfrm>
            <a:off x="2279650" y="1989138"/>
            <a:ext cx="7632700" cy="1008062"/>
          </a:xfrm>
          <a:prstGeom prst="downArrowCallout">
            <a:avLst/>
          </a:prstGeom>
          <a:solidFill>
            <a:srgbClr val="19194D">
              <a:alpha val="41176"/>
            </a:srgb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400" b="1" dirty="0">
                <a:solidFill>
                  <a:srgbClr val="FFFFFF"/>
                </a:solidFill>
                <a:latin typeface="Calibri" panose="020F0502020204030204" pitchFamily="34" charset="0"/>
              </a:rPr>
              <a:t>Proroga con modifiche del </a:t>
            </a:r>
            <a:r>
              <a:rPr lang="it-IT" sz="2400" b="1" dirty="0" err="1">
                <a:solidFill>
                  <a:srgbClr val="FFFFFF"/>
                </a:solidFill>
                <a:latin typeface="Calibri" panose="020F0502020204030204" pitchFamily="34" charset="0"/>
              </a:rPr>
              <a:t>superammortamento</a:t>
            </a:r>
            <a:endParaRPr lang="it-IT" sz="2400" b="1" dirty="0">
              <a:solidFill>
                <a:srgbClr val="FFFFFF"/>
              </a:solidFill>
              <a:latin typeface="Calibri" panose="020F0502020204030204" pitchFamily="34" charset="0"/>
            </a:endParaRPr>
          </a:p>
        </p:txBody>
      </p:sp>
      <p:sp>
        <p:nvSpPr>
          <p:cNvPr id="5" name="Rettangolo 4"/>
          <p:cNvSpPr/>
          <p:nvPr/>
        </p:nvSpPr>
        <p:spPr>
          <a:xfrm>
            <a:off x="2279650" y="3141664"/>
            <a:ext cx="7632700" cy="935037"/>
          </a:xfrm>
          <a:prstGeom prst="rect">
            <a:avLst/>
          </a:prstGeom>
          <a:solidFill>
            <a:schemeClr val="bg2">
              <a:lumMod val="40000"/>
              <a:lumOff val="6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000" b="1" dirty="0">
                <a:solidFill>
                  <a:srgbClr val="000000"/>
                </a:solidFill>
                <a:latin typeface="Calibri" panose="020F0502020204030204" pitchFamily="34" charset="0"/>
              </a:rPr>
              <a:t>Beni strumentali nuovi acquisiti tra i gennaio 2018 e 31.12.2018</a:t>
            </a:r>
          </a:p>
        </p:txBody>
      </p:sp>
      <p:sp>
        <p:nvSpPr>
          <p:cNvPr id="9" name="Rettangolo 8"/>
          <p:cNvSpPr/>
          <p:nvPr/>
        </p:nvSpPr>
        <p:spPr>
          <a:xfrm>
            <a:off x="2279651" y="4569990"/>
            <a:ext cx="3744913" cy="935038"/>
          </a:xfrm>
          <a:prstGeom prst="rect">
            <a:avLst/>
          </a:prstGeom>
          <a:solidFill>
            <a:schemeClr val="accent2">
              <a:lumMod val="20000"/>
              <a:lumOff val="8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1400" b="1" dirty="0">
                <a:solidFill>
                  <a:srgbClr val="000000"/>
                </a:solidFill>
                <a:latin typeface="Calibri" panose="020F0502020204030204" pitchFamily="34" charset="0"/>
              </a:rPr>
              <a:t>Esclusi tutti i veicoli di cui all’art. 164 comma 1 del </a:t>
            </a:r>
            <a:r>
              <a:rPr lang="it-IT" sz="1400" b="1" dirty="0" err="1">
                <a:solidFill>
                  <a:srgbClr val="000000"/>
                </a:solidFill>
                <a:latin typeface="Calibri" panose="020F0502020204030204" pitchFamily="34" charset="0"/>
              </a:rPr>
              <a:t>Tuir</a:t>
            </a:r>
            <a:r>
              <a:rPr lang="it-IT" sz="1400" b="1" dirty="0">
                <a:solidFill>
                  <a:srgbClr val="000000"/>
                </a:solidFill>
                <a:latin typeface="Calibri" panose="020F0502020204030204" pitchFamily="34" charset="0"/>
              </a:rPr>
              <a:t>, quindi tutte le autovetture, autocaravan anche se strumentali all’esercizio della attività propria</a:t>
            </a:r>
            <a:endParaRPr lang="it-IT" sz="1400" dirty="0">
              <a:solidFill>
                <a:srgbClr val="000000"/>
              </a:solidFill>
              <a:latin typeface="Calibri" panose="020F0502020204030204" pitchFamily="34" charset="0"/>
            </a:endParaRPr>
          </a:p>
        </p:txBody>
      </p:sp>
      <p:sp>
        <p:nvSpPr>
          <p:cNvPr id="13" name="Rettangolo 12"/>
          <p:cNvSpPr/>
          <p:nvPr/>
        </p:nvSpPr>
        <p:spPr>
          <a:xfrm>
            <a:off x="6311899" y="4695824"/>
            <a:ext cx="3838780" cy="1939868"/>
          </a:xfrm>
          <a:prstGeom prst="rect">
            <a:avLst/>
          </a:prstGeom>
          <a:solidFill>
            <a:schemeClr val="accent6">
              <a:lumMod val="20000"/>
              <a:lumOff val="80000"/>
              <a:alpha val="65098"/>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000" b="1" dirty="0">
                <a:solidFill>
                  <a:srgbClr val="000000"/>
                </a:solidFill>
                <a:latin typeface="Calibri" panose="020F0502020204030204" pitchFamily="34" charset="0"/>
              </a:rPr>
              <a:t>Esclusi i beni che sono acquisiti nel 2018 ma con ordine e acconto eseguiti entro 2017, quindi anche autovetture strumentali all’esercizio attività propria e maggiorazione 40%</a:t>
            </a:r>
            <a:endParaRPr lang="it-IT" sz="2000" dirty="0">
              <a:solidFill>
                <a:srgbClr val="000000"/>
              </a:solidFill>
              <a:latin typeface="Calibri" panose="020F0502020204030204" pitchFamily="34" charset="0"/>
            </a:endParaRPr>
          </a:p>
        </p:txBody>
      </p:sp>
      <p:sp>
        <p:nvSpPr>
          <p:cNvPr id="3" name="Freccia in giù 2"/>
          <p:cNvSpPr/>
          <p:nvPr/>
        </p:nvSpPr>
        <p:spPr>
          <a:xfrm>
            <a:off x="3792539" y="4221164"/>
            <a:ext cx="358775" cy="287337"/>
          </a:xfrm>
          <a:prstGeom prst="down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it-IT">
              <a:solidFill>
                <a:srgbClr val="FFFFFF"/>
              </a:solidFill>
            </a:endParaRPr>
          </a:p>
        </p:txBody>
      </p:sp>
      <p:sp>
        <p:nvSpPr>
          <p:cNvPr id="17" name="Freccia in giù 16"/>
          <p:cNvSpPr/>
          <p:nvPr/>
        </p:nvSpPr>
        <p:spPr>
          <a:xfrm>
            <a:off x="8112126" y="4229101"/>
            <a:ext cx="360363" cy="288925"/>
          </a:xfrm>
          <a:prstGeom prst="down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it-IT">
              <a:solidFill>
                <a:srgbClr val="FFFFFF"/>
              </a:solidFill>
            </a:endParaRPr>
          </a:p>
        </p:txBody>
      </p:sp>
      <p:sp>
        <p:nvSpPr>
          <p:cNvPr id="61450" name="Text Box 7"/>
          <p:cNvSpPr txBox="1">
            <a:spLocks noChangeArrowheads="1"/>
          </p:cNvSpPr>
          <p:nvPr/>
        </p:nvSpPr>
        <p:spPr bwMode="auto">
          <a:xfrm>
            <a:off x="1558925" y="303213"/>
            <a:ext cx="57610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0" fontAlgn="base" hangingPunct="0">
              <a:spcBef>
                <a:spcPct val="50000"/>
              </a:spcBef>
              <a:spcAft>
                <a:spcPct val="0"/>
              </a:spcAft>
              <a:buFontTx/>
              <a:buNone/>
            </a:pPr>
            <a:r>
              <a:rPr lang="it-IT" altLang="it-IT" sz="2400" b="1" dirty="0">
                <a:solidFill>
                  <a:srgbClr val="FFFFFF"/>
                </a:solidFill>
                <a:latin typeface="Calibri" panose="020F0502020204030204" pitchFamily="34" charset="0"/>
                <a:cs typeface="Arial" panose="020B0604020202020204" pitchFamily="34" charset="0"/>
              </a:rPr>
              <a:t>Regole generali</a:t>
            </a:r>
          </a:p>
        </p:txBody>
      </p:sp>
      <p:sp>
        <p:nvSpPr>
          <p:cNvPr id="2" name="Freccia in giù 1">
            <a:extLst>
              <a:ext uri="{FF2B5EF4-FFF2-40B4-BE49-F238E27FC236}">
                <a16:creationId xmlns:a16="http://schemas.microsoft.com/office/drawing/2014/main" id="{E363D955-3184-4C87-838C-17620B294D9A}"/>
              </a:ext>
            </a:extLst>
          </p:cNvPr>
          <p:cNvSpPr/>
          <p:nvPr/>
        </p:nvSpPr>
        <p:spPr>
          <a:xfrm>
            <a:off x="3858936" y="5553512"/>
            <a:ext cx="746620" cy="30200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Rettangolo 10">
            <a:extLst>
              <a:ext uri="{FF2B5EF4-FFF2-40B4-BE49-F238E27FC236}">
                <a16:creationId xmlns:a16="http://schemas.microsoft.com/office/drawing/2014/main" id="{11EAC6BD-B9F7-4EA1-B9BC-CA3C98881FF7}"/>
              </a:ext>
            </a:extLst>
          </p:cNvPr>
          <p:cNvSpPr/>
          <p:nvPr/>
        </p:nvSpPr>
        <p:spPr>
          <a:xfrm>
            <a:off x="2264271" y="5896850"/>
            <a:ext cx="3744913" cy="935038"/>
          </a:xfrm>
          <a:prstGeom prst="rect">
            <a:avLst/>
          </a:prstGeom>
          <a:solidFill>
            <a:schemeClr val="accent2">
              <a:lumMod val="20000"/>
              <a:lumOff val="8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1200" b="1" dirty="0">
                <a:solidFill>
                  <a:srgbClr val="000000"/>
                </a:solidFill>
                <a:latin typeface="Calibri" panose="020F0502020204030204" pitchFamily="34" charset="0"/>
              </a:rPr>
              <a:t>Ma compresi autocarri in quanto non citati dall’art. 164 del </a:t>
            </a:r>
            <a:r>
              <a:rPr lang="it-IT" sz="1200" b="1" dirty="0" err="1">
                <a:solidFill>
                  <a:srgbClr val="000000"/>
                </a:solidFill>
                <a:latin typeface="Calibri" panose="020F0502020204030204" pitchFamily="34" charset="0"/>
              </a:rPr>
              <a:t>Tuir</a:t>
            </a:r>
            <a:r>
              <a:rPr lang="it-IT" sz="1200" b="1" dirty="0">
                <a:solidFill>
                  <a:srgbClr val="000000"/>
                </a:solidFill>
                <a:latin typeface="Calibri" panose="020F0502020204030204" pitchFamily="34" charset="0"/>
              </a:rPr>
              <a:t> ( confermato a Video fisco) </a:t>
            </a:r>
            <a:endParaRPr lang="it-IT" sz="12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3598809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2279650" y="476730"/>
            <a:ext cx="7632774" cy="936104"/>
          </a:xfrm>
          <a:prstGeom prst="rect">
            <a:avLst/>
          </a:prstGeom>
          <a:solidFill>
            <a:schemeClr val="bg1">
              <a:lumMod val="85000"/>
            </a:schemeClr>
          </a:solidFill>
          <a:ln/>
          <a:effectLst>
            <a:outerShdw blurRad="76200" dir="13500000" sy="23000" kx="1200000" algn="br" rotWithShape="0">
              <a:prstClr val="black">
                <a:alpha val="20000"/>
              </a:prstClr>
            </a:outerShdw>
          </a:effectLst>
        </p:spPr>
        <p:style>
          <a:lnRef idx="0">
            <a:schemeClr val="accent3"/>
          </a:lnRef>
          <a:fillRef idx="3">
            <a:schemeClr val="accent3"/>
          </a:fillRef>
          <a:effectRef idx="3">
            <a:schemeClr val="accent3"/>
          </a:effectRef>
          <a:fontRef idx="minor">
            <a:schemeClr val="lt1"/>
          </a:fontRef>
        </p:style>
        <p:txBody>
          <a:bodyPr anchor="ctr"/>
          <a:lstStyle/>
          <a:p>
            <a:pPr algn="ctr" fontAlgn="base">
              <a:spcBef>
                <a:spcPct val="0"/>
              </a:spcBef>
              <a:spcAft>
                <a:spcPct val="0"/>
              </a:spcAft>
              <a:defRPr/>
            </a:pPr>
            <a:r>
              <a:rPr lang="it-IT" sz="2400" b="1" dirty="0">
                <a:solidFill>
                  <a:srgbClr val="000000"/>
                </a:solidFill>
                <a:latin typeface="Calibri" panose="020F0502020204030204" pitchFamily="34" charset="0"/>
              </a:rPr>
              <a:t>Cessione immobile poi demolito : riqualificazione in area ? </a:t>
            </a:r>
            <a:endParaRPr lang="it-IT" sz="2400" dirty="0">
              <a:solidFill>
                <a:srgbClr val="000000"/>
              </a:solidFill>
              <a:latin typeface="Calibri" panose="020F0502020204030204" pitchFamily="34" charset="0"/>
            </a:endParaRPr>
          </a:p>
        </p:txBody>
      </p:sp>
      <p:sp>
        <p:nvSpPr>
          <p:cNvPr id="9" name="Rettangolo 8"/>
          <p:cNvSpPr/>
          <p:nvPr/>
        </p:nvSpPr>
        <p:spPr>
          <a:xfrm>
            <a:off x="745757" y="2028037"/>
            <a:ext cx="3239013" cy="1770384"/>
          </a:xfrm>
          <a:prstGeom prst="rect">
            <a:avLst/>
          </a:prstGeom>
          <a:solidFill>
            <a:schemeClr val="accent2">
              <a:lumMod val="40000"/>
              <a:lumOff val="60000"/>
            </a:schemeClr>
          </a:solidFill>
          <a:ln>
            <a:solidFill>
              <a:schemeClr val="bg1">
                <a:lumMod val="85000"/>
              </a:schemeClr>
            </a:solid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dk1"/>
          </a:lnRef>
          <a:fillRef idx="1001">
            <a:schemeClr val="lt1"/>
          </a:fillRef>
          <a:effectRef idx="0">
            <a:schemeClr val="dk1"/>
          </a:effectRef>
          <a:fontRef idx="minor">
            <a:schemeClr val="dk1"/>
          </a:fontRef>
        </p:style>
        <p:txBody>
          <a:bodyPr anchor="ctr"/>
          <a:lstStyle/>
          <a:p>
            <a:pPr algn="ctr" fontAlgn="base">
              <a:spcBef>
                <a:spcPct val="0"/>
              </a:spcBef>
              <a:spcAft>
                <a:spcPct val="0"/>
              </a:spcAft>
              <a:defRPr/>
            </a:pPr>
            <a:r>
              <a:rPr lang="it-IT" b="1" dirty="0" err="1">
                <a:solidFill>
                  <a:srgbClr val="000000"/>
                </a:solidFill>
                <a:latin typeface="Calibri" panose="020F0502020204030204" pitchFamily="34" charset="0"/>
              </a:rPr>
              <a:t>Ris</a:t>
            </a:r>
            <a:r>
              <a:rPr lang="it-IT" b="1" dirty="0">
                <a:solidFill>
                  <a:srgbClr val="000000"/>
                </a:solidFill>
                <a:latin typeface="Calibri" panose="020F0502020204030204" pitchFamily="34" charset="0"/>
              </a:rPr>
              <a:t> 395/08: riqualificazione vale per ogni comparto impositivo</a:t>
            </a:r>
          </a:p>
        </p:txBody>
      </p:sp>
      <p:sp>
        <p:nvSpPr>
          <p:cNvPr id="11" name="Rettangolo 10">
            <a:extLst>
              <a:ext uri="{FF2B5EF4-FFF2-40B4-BE49-F238E27FC236}">
                <a16:creationId xmlns:a16="http://schemas.microsoft.com/office/drawing/2014/main" id="{11115598-F1E3-4BC4-A70E-4FA4D4DAC045}"/>
              </a:ext>
            </a:extLst>
          </p:cNvPr>
          <p:cNvSpPr/>
          <p:nvPr/>
        </p:nvSpPr>
        <p:spPr>
          <a:xfrm>
            <a:off x="755544" y="4328719"/>
            <a:ext cx="3229226" cy="2357307"/>
          </a:xfrm>
          <a:prstGeom prst="rect">
            <a:avLst/>
          </a:prstGeom>
          <a:solidFill>
            <a:schemeClr val="accent2">
              <a:lumMod val="40000"/>
              <a:lumOff val="60000"/>
            </a:schemeClr>
          </a:solidFill>
          <a:ln>
            <a:solidFill>
              <a:schemeClr val="bg1">
                <a:lumMod val="85000"/>
              </a:schemeClr>
            </a:solid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dk1"/>
          </a:lnRef>
          <a:fillRef idx="1001">
            <a:schemeClr val="lt1"/>
          </a:fillRef>
          <a:effectRef idx="0">
            <a:schemeClr val="dk1"/>
          </a:effectRef>
          <a:fontRef idx="minor">
            <a:schemeClr val="dk1"/>
          </a:fontRef>
        </p:style>
        <p:txBody>
          <a:bodyPr anchor="ctr"/>
          <a:lstStyle/>
          <a:p>
            <a:pPr algn="ctr" fontAlgn="base">
              <a:spcBef>
                <a:spcPct val="0"/>
              </a:spcBef>
              <a:spcAft>
                <a:spcPct val="0"/>
              </a:spcAft>
              <a:defRPr/>
            </a:pPr>
            <a:r>
              <a:rPr lang="it-IT" b="1" dirty="0">
                <a:solidFill>
                  <a:srgbClr val="000000"/>
                </a:solidFill>
                <a:latin typeface="Calibri" panose="020F0502020204030204" pitchFamily="34" charset="0"/>
              </a:rPr>
              <a:t>Cassazione </a:t>
            </a:r>
            <a:r>
              <a:rPr lang="it-IT" b="1" dirty="0" err="1">
                <a:solidFill>
                  <a:srgbClr val="000000"/>
                </a:solidFill>
                <a:latin typeface="Calibri" panose="020F0502020204030204" pitchFamily="34" charset="0"/>
              </a:rPr>
              <a:t>sent</a:t>
            </a:r>
            <a:r>
              <a:rPr lang="it-IT" b="1" dirty="0">
                <a:solidFill>
                  <a:srgbClr val="000000"/>
                </a:solidFill>
                <a:latin typeface="Calibri" panose="020F0502020204030204" pitchFamily="34" charset="0"/>
              </a:rPr>
              <a:t>. 4361/17 15920/17 : riqualificazione possibile per imposta di registro</a:t>
            </a:r>
          </a:p>
        </p:txBody>
      </p:sp>
      <p:sp>
        <p:nvSpPr>
          <p:cNvPr id="12" name="Rettangolo 11">
            <a:extLst>
              <a:ext uri="{FF2B5EF4-FFF2-40B4-BE49-F238E27FC236}">
                <a16:creationId xmlns:a16="http://schemas.microsoft.com/office/drawing/2014/main" id="{8C0B7712-2F9A-49C2-A8C1-D30E5639A3ED}"/>
              </a:ext>
            </a:extLst>
          </p:cNvPr>
          <p:cNvSpPr/>
          <p:nvPr/>
        </p:nvSpPr>
        <p:spPr>
          <a:xfrm>
            <a:off x="7357687" y="1826701"/>
            <a:ext cx="3239013" cy="1770384"/>
          </a:xfrm>
          <a:prstGeom prst="rect">
            <a:avLst/>
          </a:prstGeom>
          <a:solidFill>
            <a:schemeClr val="accent6">
              <a:lumMod val="40000"/>
              <a:lumOff val="60000"/>
            </a:schemeClr>
          </a:solidFill>
          <a:ln>
            <a:solidFill>
              <a:schemeClr val="bg1">
                <a:lumMod val="85000"/>
              </a:schemeClr>
            </a:solid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dk1"/>
          </a:lnRef>
          <a:fillRef idx="1001">
            <a:schemeClr val="lt1"/>
          </a:fillRef>
          <a:effectRef idx="0">
            <a:schemeClr val="dk1"/>
          </a:effectRef>
          <a:fontRef idx="minor">
            <a:schemeClr val="dk1"/>
          </a:fontRef>
        </p:style>
        <p:txBody>
          <a:bodyPr anchor="ctr"/>
          <a:lstStyle/>
          <a:p>
            <a:pPr algn="ctr" fontAlgn="base">
              <a:spcBef>
                <a:spcPct val="0"/>
              </a:spcBef>
              <a:spcAft>
                <a:spcPct val="0"/>
              </a:spcAft>
              <a:defRPr/>
            </a:pPr>
            <a:r>
              <a:rPr lang="it-IT" b="1" dirty="0">
                <a:solidFill>
                  <a:srgbClr val="000000"/>
                </a:solidFill>
                <a:latin typeface="Calibri" panose="020F0502020204030204" pitchFamily="34" charset="0"/>
              </a:rPr>
              <a:t>Cass. 7853/2016 : riqualificazione non possibile per IIDD ( </a:t>
            </a:r>
            <a:r>
              <a:rPr lang="it-IT" b="1" dirty="0" err="1">
                <a:solidFill>
                  <a:srgbClr val="000000"/>
                </a:solidFill>
                <a:latin typeface="Calibri" panose="020F0502020204030204" pitchFamily="34" charset="0"/>
              </a:rPr>
              <a:t>Cfr</a:t>
            </a:r>
            <a:r>
              <a:rPr lang="it-IT" b="1" dirty="0">
                <a:solidFill>
                  <a:srgbClr val="000000"/>
                </a:solidFill>
                <a:latin typeface="Calibri" panose="020F0502020204030204" pitchFamily="34" charset="0"/>
              </a:rPr>
              <a:t> Cass. 4150/14 e 15629/14)</a:t>
            </a:r>
          </a:p>
        </p:txBody>
      </p:sp>
      <p:sp>
        <p:nvSpPr>
          <p:cNvPr id="13" name="Rettangolo 12">
            <a:extLst>
              <a:ext uri="{FF2B5EF4-FFF2-40B4-BE49-F238E27FC236}">
                <a16:creationId xmlns:a16="http://schemas.microsoft.com/office/drawing/2014/main" id="{BA2132F2-E9F8-4793-BFB2-323026B78E55}"/>
              </a:ext>
            </a:extLst>
          </p:cNvPr>
          <p:cNvSpPr/>
          <p:nvPr/>
        </p:nvSpPr>
        <p:spPr>
          <a:xfrm>
            <a:off x="5845995" y="4530055"/>
            <a:ext cx="4833190" cy="1627464"/>
          </a:xfrm>
          <a:prstGeom prst="rect">
            <a:avLst/>
          </a:prstGeom>
          <a:solidFill>
            <a:schemeClr val="accent4">
              <a:lumMod val="60000"/>
              <a:lumOff val="40000"/>
            </a:schemeClr>
          </a:solidFill>
          <a:ln>
            <a:solidFill>
              <a:schemeClr val="bg1">
                <a:lumMod val="85000"/>
              </a:schemeClr>
            </a:solid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dk1"/>
          </a:lnRef>
          <a:fillRef idx="100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1600" b="1" dirty="0">
                <a:solidFill>
                  <a:srgbClr val="000000"/>
                </a:solidFill>
                <a:latin typeface="Calibri" panose="020F0502020204030204" pitchFamily="34" charset="0"/>
              </a:rPr>
              <a:t>Ma oggi l’equivalenza delle aliquote tra cessione area e cessione immobile rende meno probabile l’accertamento ai fini imposta di registro</a:t>
            </a:r>
            <a:endParaRPr lang="it-IT" sz="1600" b="1" dirty="0">
              <a:solidFill>
                <a:srgbClr val="FF0000"/>
              </a:solidFill>
              <a:latin typeface="Calibri" panose="020F0502020204030204" pitchFamily="34" charset="0"/>
            </a:endParaRPr>
          </a:p>
        </p:txBody>
      </p:sp>
      <p:sp>
        <p:nvSpPr>
          <p:cNvPr id="2" name="Freccia a destra 1">
            <a:extLst>
              <a:ext uri="{FF2B5EF4-FFF2-40B4-BE49-F238E27FC236}">
                <a16:creationId xmlns:a16="http://schemas.microsoft.com/office/drawing/2014/main" id="{30AAEEAB-8EFE-40B3-B8AC-029C178F9439}"/>
              </a:ext>
            </a:extLst>
          </p:cNvPr>
          <p:cNvSpPr/>
          <p:nvPr/>
        </p:nvSpPr>
        <p:spPr>
          <a:xfrm>
            <a:off x="4429387" y="4798503"/>
            <a:ext cx="805343" cy="9982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Freccia in giù 5">
            <a:extLst>
              <a:ext uri="{FF2B5EF4-FFF2-40B4-BE49-F238E27FC236}">
                <a16:creationId xmlns:a16="http://schemas.microsoft.com/office/drawing/2014/main" id="{3E3D9CA6-5F44-40AF-9F67-6CABA820EC20}"/>
              </a:ext>
            </a:extLst>
          </p:cNvPr>
          <p:cNvSpPr/>
          <p:nvPr/>
        </p:nvSpPr>
        <p:spPr>
          <a:xfrm>
            <a:off x="8296712" y="3798421"/>
            <a:ext cx="880844" cy="53029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8217761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6518B96-EB35-4A7D-87FA-185A15C9F736}"/>
              </a:ext>
            </a:extLst>
          </p:cNvPr>
          <p:cNvSpPr>
            <a:spLocks noGrp="1"/>
          </p:cNvSpPr>
          <p:nvPr>
            <p:ph type="title"/>
          </p:nvPr>
        </p:nvSpPr>
        <p:spPr>
          <a:solidFill>
            <a:schemeClr val="accent4">
              <a:lumMod val="20000"/>
              <a:lumOff val="80000"/>
            </a:schemeClr>
          </a:solidFill>
        </p:spPr>
        <p:txBody>
          <a:bodyPr>
            <a:normAutofit/>
          </a:bodyPr>
          <a:lstStyle/>
          <a:p>
            <a:r>
              <a:rPr lang="it-IT" dirty="0"/>
              <a:t>La cessione dell’area edificabile ricevuta in donazione &gt; il contrasto giurisprudenziale</a:t>
            </a:r>
          </a:p>
        </p:txBody>
      </p:sp>
      <p:sp>
        <p:nvSpPr>
          <p:cNvPr id="3" name="Segnaposto contenuto 2">
            <a:extLst>
              <a:ext uri="{FF2B5EF4-FFF2-40B4-BE49-F238E27FC236}">
                <a16:creationId xmlns:a16="http://schemas.microsoft.com/office/drawing/2014/main" id="{D3E65466-2CC1-4B19-BB86-C9D4C45B415B}"/>
              </a:ext>
            </a:extLst>
          </p:cNvPr>
          <p:cNvSpPr>
            <a:spLocks noGrp="1"/>
          </p:cNvSpPr>
          <p:nvPr>
            <p:ph idx="1"/>
          </p:nvPr>
        </p:nvSpPr>
        <p:spPr>
          <a:xfrm>
            <a:off x="838200" y="1825625"/>
            <a:ext cx="10515600" cy="2335314"/>
          </a:xfrm>
          <a:solidFill>
            <a:schemeClr val="accent6">
              <a:lumMod val="60000"/>
              <a:lumOff val="40000"/>
            </a:schemeClr>
          </a:solidFill>
        </p:spPr>
        <p:txBody>
          <a:bodyPr/>
          <a:lstStyle/>
          <a:p>
            <a:r>
              <a:rPr lang="it-IT" b="1" dirty="0"/>
              <a:t>Cass. N. 12.316 del 17.05.17 </a:t>
            </a:r>
            <a:r>
              <a:rPr lang="it-IT" dirty="0"/>
              <a:t>NON APPLICABILE ART. 37 COMMA 3 </a:t>
            </a:r>
            <a:r>
              <a:rPr lang="it-IT" dirty="0" err="1"/>
              <a:t>dpr</a:t>
            </a:r>
            <a:r>
              <a:rPr lang="it-IT" dirty="0"/>
              <a:t> 600/73 se corrispettivo è percepito da donatario</a:t>
            </a:r>
          </a:p>
          <a:p>
            <a:r>
              <a:rPr lang="it-IT" b="1" dirty="0"/>
              <a:t>Cass. N. 18487 del 26.7.17 </a:t>
            </a:r>
            <a:r>
              <a:rPr lang="it-IT" dirty="0"/>
              <a:t>. APPLICABILE ART. 37 COMMA 3 </a:t>
            </a:r>
            <a:r>
              <a:rPr lang="it-IT" dirty="0" err="1"/>
              <a:t>dpr</a:t>
            </a:r>
            <a:r>
              <a:rPr lang="it-IT" dirty="0"/>
              <a:t> 600/73  anche se corrispettivo è percepito da donatario</a:t>
            </a:r>
          </a:p>
          <a:p>
            <a:r>
              <a:rPr lang="it-IT" dirty="0"/>
              <a:t>Quindi ??? </a:t>
            </a:r>
          </a:p>
        </p:txBody>
      </p:sp>
      <p:sp>
        <p:nvSpPr>
          <p:cNvPr id="4" name="Freccia in giù 3">
            <a:extLst>
              <a:ext uri="{FF2B5EF4-FFF2-40B4-BE49-F238E27FC236}">
                <a16:creationId xmlns:a16="http://schemas.microsoft.com/office/drawing/2014/main" id="{0E4D160B-15C7-410F-99F5-45DB0D1F9FB0}"/>
              </a:ext>
            </a:extLst>
          </p:cNvPr>
          <p:cNvSpPr/>
          <p:nvPr/>
        </p:nvSpPr>
        <p:spPr>
          <a:xfrm>
            <a:off x="5642994" y="4278385"/>
            <a:ext cx="906011" cy="36072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Segnaposto contenuto 2">
            <a:extLst>
              <a:ext uri="{FF2B5EF4-FFF2-40B4-BE49-F238E27FC236}">
                <a16:creationId xmlns:a16="http://schemas.microsoft.com/office/drawing/2014/main" id="{53EA957A-CDA5-4A54-9028-7CE89CC8DEB1}"/>
              </a:ext>
            </a:extLst>
          </p:cNvPr>
          <p:cNvSpPr txBox="1">
            <a:spLocks/>
          </p:cNvSpPr>
          <p:nvPr/>
        </p:nvSpPr>
        <p:spPr>
          <a:xfrm>
            <a:off x="990600" y="4798503"/>
            <a:ext cx="10515600" cy="1543574"/>
          </a:xfrm>
          <a:prstGeom prst="rect">
            <a:avLst/>
          </a:prstGeom>
          <a:solidFill>
            <a:schemeClr val="accent6">
              <a:lumMod val="60000"/>
              <a:lumOff val="4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t-IT" b="1" dirty="0"/>
              <a:t>Cass. N. 29182, 29189</a:t>
            </a:r>
            <a:r>
              <a:rPr lang="it-IT" b="1"/>
              <a:t>, 29190 del 2017 :</a:t>
            </a:r>
          </a:p>
          <a:p>
            <a:r>
              <a:rPr lang="it-IT" b="1"/>
              <a:t> </a:t>
            </a:r>
            <a:r>
              <a:rPr lang="it-IT" b="1" dirty="0"/>
              <a:t>Se la donazione è reale la successiva cessione non può essere contestata tramite art. 37, comma 3 DPR 600/3</a:t>
            </a:r>
            <a:endParaRPr lang="it-IT" dirty="0"/>
          </a:p>
        </p:txBody>
      </p:sp>
    </p:spTree>
    <p:extLst>
      <p:ext uri="{BB962C8B-B14F-4D97-AF65-F5344CB8AC3E}">
        <p14:creationId xmlns:p14="http://schemas.microsoft.com/office/powerpoint/2010/main" val="39294199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2279650" y="216671"/>
            <a:ext cx="7632774" cy="936104"/>
          </a:xfrm>
          <a:prstGeom prst="rect">
            <a:avLst/>
          </a:prstGeom>
          <a:solidFill>
            <a:schemeClr val="bg1">
              <a:lumMod val="85000"/>
            </a:schemeClr>
          </a:solidFill>
          <a:ln/>
          <a:effectLst>
            <a:outerShdw blurRad="76200" dir="13500000" sy="23000" kx="1200000" algn="br" rotWithShape="0">
              <a:prstClr val="black">
                <a:alpha val="20000"/>
              </a:prstClr>
            </a:outerShdw>
          </a:effectLst>
        </p:spPr>
        <p:style>
          <a:lnRef idx="0">
            <a:schemeClr val="accent3"/>
          </a:lnRef>
          <a:fillRef idx="3">
            <a:schemeClr val="accent3"/>
          </a:fillRef>
          <a:effectRef idx="3">
            <a:schemeClr val="accent3"/>
          </a:effectRef>
          <a:fontRef idx="minor">
            <a:schemeClr val="lt1"/>
          </a:fontRef>
        </p:style>
        <p:txBody>
          <a:bodyPr anchor="ctr"/>
          <a:lstStyle/>
          <a:p>
            <a:pPr algn="ctr" fontAlgn="base">
              <a:spcBef>
                <a:spcPct val="0"/>
              </a:spcBef>
              <a:spcAft>
                <a:spcPct val="0"/>
              </a:spcAft>
              <a:defRPr/>
            </a:pPr>
            <a:r>
              <a:rPr lang="it-IT" sz="2400" b="1" dirty="0">
                <a:solidFill>
                  <a:srgbClr val="000000"/>
                </a:solidFill>
                <a:latin typeface="Calibri" panose="020F0502020204030204" pitchFamily="34" charset="0"/>
              </a:rPr>
              <a:t>Redditi da sub locazione: aspetti fiscali</a:t>
            </a:r>
            <a:endParaRPr lang="it-IT" sz="2400" dirty="0">
              <a:solidFill>
                <a:srgbClr val="000000"/>
              </a:solidFill>
              <a:latin typeface="Calibri" panose="020F0502020204030204" pitchFamily="34" charset="0"/>
            </a:endParaRPr>
          </a:p>
        </p:txBody>
      </p:sp>
      <p:sp>
        <p:nvSpPr>
          <p:cNvPr id="9" name="Rettangolo 8"/>
          <p:cNvSpPr/>
          <p:nvPr/>
        </p:nvSpPr>
        <p:spPr>
          <a:xfrm>
            <a:off x="750483" y="1434559"/>
            <a:ext cx="10130037" cy="714418"/>
          </a:xfrm>
          <a:prstGeom prst="rect">
            <a:avLst/>
          </a:prstGeom>
          <a:solidFill>
            <a:schemeClr val="bg1">
              <a:lumMod val="95000"/>
            </a:schemeClr>
          </a:solidFill>
          <a:ln>
            <a:solidFill>
              <a:schemeClr val="bg1">
                <a:lumMod val="85000"/>
              </a:schemeClr>
            </a:solid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dk1"/>
          </a:lnRef>
          <a:fillRef idx="1001">
            <a:schemeClr val="lt1"/>
          </a:fillRef>
          <a:effectRef idx="0">
            <a:schemeClr val="dk1"/>
          </a:effectRef>
          <a:fontRef idx="minor">
            <a:schemeClr val="dk1"/>
          </a:fontRef>
        </p:style>
        <p:txBody>
          <a:bodyPr anchor="ctr"/>
          <a:lstStyle/>
          <a:p>
            <a:pPr algn="ctr" fontAlgn="base">
              <a:spcBef>
                <a:spcPct val="0"/>
              </a:spcBef>
              <a:spcAft>
                <a:spcPct val="0"/>
              </a:spcAft>
              <a:defRPr/>
            </a:pPr>
            <a:r>
              <a:rPr lang="it-IT" b="1" dirty="0">
                <a:solidFill>
                  <a:srgbClr val="000000"/>
                </a:solidFill>
                <a:latin typeface="Calibri" panose="020F0502020204030204" pitchFamily="34" charset="0"/>
              </a:rPr>
              <a:t>Immobile di proprietà locato ad un soggetto che lo sub loca ad un terzo</a:t>
            </a:r>
          </a:p>
        </p:txBody>
      </p:sp>
      <p:sp>
        <p:nvSpPr>
          <p:cNvPr id="11" name="Rettangolo 10">
            <a:extLst>
              <a:ext uri="{FF2B5EF4-FFF2-40B4-BE49-F238E27FC236}">
                <a16:creationId xmlns:a16="http://schemas.microsoft.com/office/drawing/2014/main" id="{11115598-F1E3-4BC4-A70E-4FA4D4DAC045}"/>
              </a:ext>
            </a:extLst>
          </p:cNvPr>
          <p:cNvSpPr/>
          <p:nvPr/>
        </p:nvSpPr>
        <p:spPr>
          <a:xfrm>
            <a:off x="4110606" y="3219276"/>
            <a:ext cx="2785144" cy="1087074"/>
          </a:xfrm>
          <a:prstGeom prst="rect">
            <a:avLst/>
          </a:prstGeom>
          <a:solidFill>
            <a:schemeClr val="bg1">
              <a:lumMod val="95000"/>
            </a:schemeClr>
          </a:solidFill>
          <a:ln>
            <a:solidFill>
              <a:schemeClr val="bg1">
                <a:lumMod val="85000"/>
              </a:schemeClr>
            </a:solid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dk1"/>
          </a:lnRef>
          <a:fillRef idx="1001">
            <a:schemeClr val="lt1"/>
          </a:fillRef>
          <a:effectRef idx="0">
            <a:schemeClr val="dk1"/>
          </a:effectRef>
          <a:fontRef idx="minor">
            <a:schemeClr val="dk1"/>
          </a:fontRef>
        </p:style>
        <p:txBody>
          <a:bodyPr anchor="ctr"/>
          <a:lstStyle/>
          <a:p>
            <a:pPr algn="ctr" fontAlgn="base">
              <a:spcBef>
                <a:spcPct val="0"/>
              </a:spcBef>
              <a:spcAft>
                <a:spcPct val="0"/>
              </a:spcAft>
              <a:defRPr/>
            </a:pPr>
            <a:r>
              <a:rPr lang="it-IT" b="1" dirty="0">
                <a:solidFill>
                  <a:srgbClr val="000000"/>
                </a:solidFill>
                <a:latin typeface="Calibri" panose="020F0502020204030204" pitchFamily="34" charset="0"/>
              </a:rPr>
              <a:t>Art. 67, lett. h) </a:t>
            </a:r>
            <a:r>
              <a:rPr lang="it-IT" b="1" dirty="0" err="1">
                <a:solidFill>
                  <a:srgbClr val="000000"/>
                </a:solidFill>
                <a:latin typeface="Calibri" panose="020F0502020204030204" pitchFamily="34" charset="0"/>
              </a:rPr>
              <a:t>Tuir</a:t>
            </a:r>
            <a:endParaRPr lang="it-IT" b="1" dirty="0">
              <a:solidFill>
                <a:srgbClr val="000000"/>
              </a:solidFill>
              <a:latin typeface="Calibri" panose="020F0502020204030204" pitchFamily="34" charset="0"/>
            </a:endParaRPr>
          </a:p>
          <a:p>
            <a:pPr algn="ctr" fontAlgn="base">
              <a:spcBef>
                <a:spcPct val="0"/>
              </a:spcBef>
              <a:spcAft>
                <a:spcPct val="0"/>
              </a:spcAft>
              <a:defRPr/>
            </a:pPr>
            <a:r>
              <a:rPr lang="it-IT" b="1" dirty="0">
                <a:solidFill>
                  <a:srgbClr val="000000"/>
                </a:solidFill>
                <a:latin typeface="Calibri" panose="020F0502020204030204" pitchFamily="34" charset="0"/>
              </a:rPr>
              <a:t>Applicabile sia agli immobili commerciali che a quelli abitativi </a:t>
            </a:r>
          </a:p>
        </p:txBody>
      </p:sp>
      <p:sp>
        <p:nvSpPr>
          <p:cNvPr id="4" name="Freccia in giù 3">
            <a:extLst>
              <a:ext uri="{FF2B5EF4-FFF2-40B4-BE49-F238E27FC236}">
                <a16:creationId xmlns:a16="http://schemas.microsoft.com/office/drawing/2014/main" id="{D1DD61A0-6480-4221-AFB7-3DAC2D1F0299}"/>
              </a:ext>
            </a:extLst>
          </p:cNvPr>
          <p:cNvSpPr/>
          <p:nvPr/>
        </p:nvSpPr>
        <p:spPr>
          <a:xfrm>
            <a:off x="4790115" y="2399250"/>
            <a:ext cx="1484856" cy="67042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Freccia in giù 11">
            <a:extLst>
              <a:ext uri="{FF2B5EF4-FFF2-40B4-BE49-F238E27FC236}">
                <a16:creationId xmlns:a16="http://schemas.microsoft.com/office/drawing/2014/main" id="{158206B4-9876-40EA-8525-91366547133F}"/>
              </a:ext>
            </a:extLst>
          </p:cNvPr>
          <p:cNvSpPr/>
          <p:nvPr/>
        </p:nvSpPr>
        <p:spPr>
          <a:xfrm>
            <a:off x="5076742" y="4455953"/>
            <a:ext cx="704675" cy="2516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Rettangolo 12">
            <a:extLst>
              <a:ext uri="{FF2B5EF4-FFF2-40B4-BE49-F238E27FC236}">
                <a16:creationId xmlns:a16="http://schemas.microsoft.com/office/drawing/2014/main" id="{F7E57990-AD2D-4F5B-B835-BA875C4C06B9}"/>
              </a:ext>
            </a:extLst>
          </p:cNvPr>
          <p:cNvSpPr/>
          <p:nvPr/>
        </p:nvSpPr>
        <p:spPr>
          <a:xfrm>
            <a:off x="3783439" y="4857226"/>
            <a:ext cx="3440884" cy="1711354"/>
          </a:xfrm>
          <a:prstGeom prst="rect">
            <a:avLst/>
          </a:prstGeom>
          <a:solidFill>
            <a:schemeClr val="bg1">
              <a:lumMod val="95000"/>
            </a:schemeClr>
          </a:solidFill>
          <a:ln>
            <a:solidFill>
              <a:schemeClr val="bg1">
                <a:lumMod val="85000"/>
              </a:schemeClr>
            </a:solid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dk1"/>
          </a:lnRef>
          <a:fillRef idx="1001">
            <a:schemeClr val="lt1"/>
          </a:fillRef>
          <a:effectRef idx="0">
            <a:schemeClr val="dk1"/>
          </a:effectRef>
          <a:fontRef idx="minor">
            <a:schemeClr val="dk1"/>
          </a:fontRef>
        </p:style>
        <p:txBody>
          <a:bodyPr anchor="ctr"/>
          <a:lstStyle/>
          <a:p>
            <a:pPr algn="ctr" fontAlgn="base">
              <a:spcBef>
                <a:spcPct val="0"/>
              </a:spcBef>
              <a:spcAft>
                <a:spcPct val="0"/>
              </a:spcAft>
              <a:defRPr/>
            </a:pPr>
            <a:r>
              <a:rPr lang="it-IT" b="1" dirty="0">
                <a:solidFill>
                  <a:srgbClr val="000000"/>
                </a:solidFill>
                <a:latin typeface="Calibri" panose="020F0502020204030204" pitchFamily="34" charset="0"/>
              </a:rPr>
              <a:t>Quindi reddito diverso per sublocazione o concessioni in usufrutto , ovviamente a condizione che non si rientri nel reddito d’impresa</a:t>
            </a:r>
          </a:p>
        </p:txBody>
      </p:sp>
    </p:spTree>
    <p:extLst>
      <p:ext uri="{BB962C8B-B14F-4D97-AF65-F5344CB8AC3E}">
        <p14:creationId xmlns:p14="http://schemas.microsoft.com/office/powerpoint/2010/main" val="16270457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2279650" y="199579"/>
            <a:ext cx="7632774" cy="381535"/>
          </a:xfrm>
          <a:prstGeom prst="rect">
            <a:avLst/>
          </a:prstGeom>
          <a:solidFill>
            <a:schemeClr val="bg1">
              <a:lumMod val="85000"/>
            </a:schemeClr>
          </a:solidFill>
          <a:ln/>
          <a:effectLst>
            <a:outerShdw blurRad="76200" dir="13500000" sy="23000" kx="1200000" algn="br" rotWithShape="0">
              <a:prstClr val="black">
                <a:alpha val="20000"/>
              </a:prstClr>
            </a:outerShdw>
          </a:effectLst>
        </p:spPr>
        <p:style>
          <a:lnRef idx="0">
            <a:schemeClr val="accent3"/>
          </a:lnRef>
          <a:fillRef idx="3">
            <a:schemeClr val="accent3"/>
          </a:fillRef>
          <a:effectRef idx="3">
            <a:schemeClr val="accent3"/>
          </a:effectRef>
          <a:fontRef idx="minor">
            <a:schemeClr val="lt1"/>
          </a:fontRef>
        </p:style>
        <p:txBody>
          <a:bodyPr anchor="ctr"/>
          <a:lstStyle/>
          <a:p>
            <a:pPr algn="ctr" fontAlgn="base">
              <a:spcBef>
                <a:spcPct val="0"/>
              </a:spcBef>
              <a:spcAft>
                <a:spcPct val="0"/>
              </a:spcAft>
              <a:defRPr/>
            </a:pPr>
            <a:r>
              <a:rPr lang="it-IT" sz="2400" b="1" dirty="0">
                <a:solidFill>
                  <a:srgbClr val="000000"/>
                </a:solidFill>
                <a:latin typeface="Calibri" panose="020F0502020204030204" pitchFamily="34" charset="0"/>
              </a:rPr>
              <a:t>Redditi da locazione: casi particolari</a:t>
            </a:r>
            <a:endParaRPr lang="it-IT" sz="2400" dirty="0">
              <a:solidFill>
                <a:srgbClr val="000000"/>
              </a:solidFill>
              <a:latin typeface="Calibri" panose="020F0502020204030204" pitchFamily="34" charset="0"/>
            </a:endParaRPr>
          </a:p>
        </p:txBody>
      </p:sp>
      <p:sp>
        <p:nvSpPr>
          <p:cNvPr id="9" name="Rettangolo 8"/>
          <p:cNvSpPr/>
          <p:nvPr/>
        </p:nvSpPr>
        <p:spPr>
          <a:xfrm>
            <a:off x="750483" y="921809"/>
            <a:ext cx="10130037" cy="360058"/>
          </a:xfrm>
          <a:prstGeom prst="rect">
            <a:avLst/>
          </a:prstGeom>
          <a:solidFill>
            <a:schemeClr val="bg1">
              <a:lumMod val="95000"/>
            </a:schemeClr>
          </a:solidFill>
          <a:ln>
            <a:solidFill>
              <a:schemeClr val="bg1">
                <a:lumMod val="85000"/>
              </a:schemeClr>
            </a:solid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dk1"/>
          </a:lnRef>
          <a:fillRef idx="1001">
            <a:schemeClr val="lt1"/>
          </a:fillRef>
          <a:effectRef idx="0">
            <a:schemeClr val="dk1"/>
          </a:effectRef>
          <a:fontRef idx="minor">
            <a:schemeClr val="dk1"/>
          </a:fontRef>
        </p:style>
        <p:txBody>
          <a:bodyPr anchor="ctr"/>
          <a:lstStyle/>
          <a:p>
            <a:pPr algn="ctr" fontAlgn="base">
              <a:spcBef>
                <a:spcPct val="0"/>
              </a:spcBef>
              <a:spcAft>
                <a:spcPct val="0"/>
              </a:spcAft>
              <a:defRPr/>
            </a:pPr>
            <a:r>
              <a:rPr lang="it-IT" b="1" dirty="0">
                <a:solidFill>
                  <a:srgbClr val="000000"/>
                </a:solidFill>
                <a:latin typeface="Calibri" panose="020F0502020204030204" pitchFamily="34" charset="0"/>
              </a:rPr>
              <a:t>Immobile  concesso in comodato d’uso</a:t>
            </a:r>
          </a:p>
        </p:txBody>
      </p:sp>
      <p:sp>
        <p:nvSpPr>
          <p:cNvPr id="11" name="Rettangolo 10">
            <a:extLst>
              <a:ext uri="{FF2B5EF4-FFF2-40B4-BE49-F238E27FC236}">
                <a16:creationId xmlns:a16="http://schemas.microsoft.com/office/drawing/2014/main" id="{11115598-F1E3-4BC4-A70E-4FA4D4DAC045}"/>
              </a:ext>
            </a:extLst>
          </p:cNvPr>
          <p:cNvSpPr/>
          <p:nvPr/>
        </p:nvSpPr>
        <p:spPr>
          <a:xfrm>
            <a:off x="369116" y="2817303"/>
            <a:ext cx="3254928" cy="3751278"/>
          </a:xfrm>
          <a:prstGeom prst="rect">
            <a:avLst/>
          </a:prstGeom>
          <a:solidFill>
            <a:schemeClr val="bg1">
              <a:lumMod val="95000"/>
            </a:schemeClr>
          </a:solidFill>
          <a:ln>
            <a:solidFill>
              <a:schemeClr val="bg1">
                <a:lumMod val="85000"/>
              </a:schemeClr>
            </a:solid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dk1"/>
          </a:lnRef>
          <a:fillRef idx="1001">
            <a:schemeClr val="lt1"/>
          </a:fillRef>
          <a:effectRef idx="0">
            <a:schemeClr val="dk1"/>
          </a:effectRef>
          <a:fontRef idx="minor">
            <a:schemeClr val="dk1"/>
          </a:fontRef>
        </p:style>
        <p:txBody>
          <a:bodyPr anchor="ctr"/>
          <a:lstStyle/>
          <a:p>
            <a:pPr marL="285750" indent="-285750" algn="ctr" fontAlgn="base">
              <a:spcBef>
                <a:spcPct val="0"/>
              </a:spcBef>
              <a:spcAft>
                <a:spcPct val="0"/>
              </a:spcAft>
              <a:buFont typeface="Wingdings" panose="05000000000000000000" pitchFamily="2" charset="2"/>
              <a:buChar char="Ø"/>
              <a:defRPr/>
            </a:pPr>
            <a:r>
              <a:rPr lang="it-IT" sz="1400" b="1" dirty="0">
                <a:solidFill>
                  <a:srgbClr val="000000"/>
                </a:solidFill>
                <a:latin typeface="Calibri" panose="020F0502020204030204" pitchFamily="34" charset="0"/>
              </a:rPr>
              <a:t>È considerato atto di straordinaria amministrazione se ha per oggetto immobili ( dipende quindi dal valore della cosa concessa)</a:t>
            </a:r>
          </a:p>
          <a:p>
            <a:pPr marL="285750" indent="-285750" algn="ctr" fontAlgn="base">
              <a:spcBef>
                <a:spcPct val="0"/>
              </a:spcBef>
              <a:spcAft>
                <a:spcPct val="0"/>
              </a:spcAft>
              <a:buFont typeface="Wingdings" panose="05000000000000000000" pitchFamily="2" charset="2"/>
              <a:buChar char="Ø"/>
              <a:defRPr/>
            </a:pPr>
            <a:r>
              <a:rPr lang="it-IT" sz="1400" b="1" dirty="0">
                <a:solidFill>
                  <a:srgbClr val="000000"/>
                </a:solidFill>
                <a:latin typeface="Calibri" panose="020F0502020204030204" pitchFamily="34" charset="0"/>
              </a:rPr>
              <a:t>Non è opponibile ai terzi acquirente della cosa data in comodato (</a:t>
            </a:r>
            <a:r>
              <a:rPr lang="it-IT" sz="1400" b="1" dirty="0"/>
              <a:t>Cass. 11424/1992 e 5454/1991)</a:t>
            </a:r>
          </a:p>
          <a:p>
            <a:pPr marL="285750" indent="-285750" algn="ctr" fontAlgn="base">
              <a:spcBef>
                <a:spcPct val="0"/>
              </a:spcBef>
              <a:spcAft>
                <a:spcPct val="0"/>
              </a:spcAft>
              <a:buFont typeface="Wingdings" panose="05000000000000000000" pitchFamily="2" charset="2"/>
              <a:buChar char="Ø"/>
              <a:defRPr/>
            </a:pPr>
            <a:r>
              <a:rPr lang="it-IT" sz="1400" b="1" dirty="0"/>
              <a:t>Durata libera , ma se assente esso è a titolo precario, quindi istantaneamente risolvibile </a:t>
            </a:r>
          </a:p>
          <a:p>
            <a:pPr marL="285750" indent="-285750" algn="ctr" fontAlgn="base">
              <a:spcBef>
                <a:spcPct val="0"/>
              </a:spcBef>
              <a:spcAft>
                <a:spcPct val="0"/>
              </a:spcAft>
              <a:buFont typeface="Wingdings" panose="05000000000000000000" pitchFamily="2" charset="2"/>
              <a:buChar char="Ø"/>
              <a:defRPr/>
            </a:pPr>
            <a:r>
              <a:rPr lang="it-IT" sz="1400" b="1" dirty="0">
                <a:solidFill>
                  <a:srgbClr val="000000"/>
                </a:solidFill>
                <a:latin typeface="Calibri" panose="020F0502020204030204" pitchFamily="34" charset="0"/>
              </a:rPr>
              <a:t>Forma libera anche se di durata </a:t>
            </a:r>
            <a:r>
              <a:rPr lang="it-IT" sz="1400" b="1" dirty="0" err="1">
                <a:solidFill>
                  <a:srgbClr val="000000"/>
                </a:solidFill>
                <a:latin typeface="Calibri" panose="020F0502020204030204" pitchFamily="34" charset="0"/>
              </a:rPr>
              <a:t>ultranovennale</a:t>
            </a:r>
            <a:endParaRPr lang="it-IT" sz="1400" b="1" dirty="0">
              <a:solidFill>
                <a:srgbClr val="000000"/>
              </a:solidFill>
              <a:latin typeface="Calibri" panose="020F0502020204030204" pitchFamily="34" charset="0"/>
            </a:endParaRPr>
          </a:p>
        </p:txBody>
      </p:sp>
      <p:sp>
        <p:nvSpPr>
          <p:cNvPr id="4" name="Freccia in giù 3">
            <a:extLst>
              <a:ext uri="{FF2B5EF4-FFF2-40B4-BE49-F238E27FC236}">
                <a16:creationId xmlns:a16="http://schemas.microsoft.com/office/drawing/2014/main" id="{D1DD61A0-6480-4221-AFB7-3DAC2D1F0299}"/>
              </a:ext>
            </a:extLst>
          </p:cNvPr>
          <p:cNvSpPr/>
          <p:nvPr/>
        </p:nvSpPr>
        <p:spPr>
          <a:xfrm>
            <a:off x="1622683" y="2357305"/>
            <a:ext cx="704675" cy="2516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Ovale 5">
            <a:extLst>
              <a:ext uri="{FF2B5EF4-FFF2-40B4-BE49-F238E27FC236}">
                <a16:creationId xmlns:a16="http://schemas.microsoft.com/office/drawing/2014/main" id="{EA7993C6-9F45-4CA1-B5A2-82607189B73A}"/>
              </a:ext>
            </a:extLst>
          </p:cNvPr>
          <p:cNvSpPr/>
          <p:nvPr/>
        </p:nvSpPr>
        <p:spPr>
          <a:xfrm>
            <a:off x="521291" y="1538243"/>
            <a:ext cx="2897651" cy="66945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Aspetti </a:t>
            </a:r>
            <a:r>
              <a:rPr lang="it-IT" dirty="0" err="1"/>
              <a:t>civililistici</a:t>
            </a:r>
            <a:endParaRPr lang="it-IT" dirty="0"/>
          </a:p>
        </p:txBody>
      </p:sp>
      <p:sp>
        <p:nvSpPr>
          <p:cNvPr id="15" name="Ovale 14">
            <a:extLst>
              <a:ext uri="{FF2B5EF4-FFF2-40B4-BE49-F238E27FC236}">
                <a16:creationId xmlns:a16="http://schemas.microsoft.com/office/drawing/2014/main" id="{5B11CBA2-78EE-4382-BCB6-220636408EB7}"/>
              </a:ext>
            </a:extLst>
          </p:cNvPr>
          <p:cNvSpPr/>
          <p:nvPr/>
        </p:nvSpPr>
        <p:spPr>
          <a:xfrm>
            <a:off x="7749614" y="1538243"/>
            <a:ext cx="2897651" cy="66945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Aspetti fiscali</a:t>
            </a:r>
          </a:p>
        </p:txBody>
      </p:sp>
      <p:sp>
        <p:nvSpPr>
          <p:cNvPr id="18" name="Freccia in giù 17">
            <a:extLst>
              <a:ext uri="{FF2B5EF4-FFF2-40B4-BE49-F238E27FC236}">
                <a16:creationId xmlns:a16="http://schemas.microsoft.com/office/drawing/2014/main" id="{2160975E-57A8-4532-ABE1-C88111CD13FA}"/>
              </a:ext>
            </a:extLst>
          </p:cNvPr>
          <p:cNvSpPr/>
          <p:nvPr/>
        </p:nvSpPr>
        <p:spPr>
          <a:xfrm>
            <a:off x="8927918" y="2509705"/>
            <a:ext cx="704675" cy="2516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9" name="Rettangolo 18">
            <a:extLst>
              <a:ext uri="{FF2B5EF4-FFF2-40B4-BE49-F238E27FC236}">
                <a16:creationId xmlns:a16="http://schemas.microsoft.com/office/drawing/2014/main" id="{E27118CC-E47E-4FD3-AA4F-B132006A4C61}"/>
              </a:ext>
            </a:extLst>
          </p:cNvPr>
          <p:cNvSpPr/>
          <p:nvPr/>
        </p:nvSpPr>
        <p:spPr>
          <a:xfrm>
            <a:off x="7674353" y="2969703"/>
            <a:ext cx="3254928" cy="3751278"/>
          </a:xfrm>
          <a:prstGeom prst="rect">
            <a:avLst/>
          </a:prstGeom>
          <a:solidFill>
            <a:schemeClr val="bg1">
              <a:lumMod val="95000"/>
            </a:schemeClr>
          </a:solidFill>
          <a:ln>
            <a:solidFill>
              <a:schemeClr val="bg1">
                <a:lumMod val="85000"/>
              </a:schemeClr>
            </a:solid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dk1"/>
          </a:lnRef>
          <a:fillRef idx="1001">
            <a:schemeClr val="lt1"/>
          </a:fillRef>
          <a:effectRef idx="0">
            <a:schemeClr val="dk1"/>
          </a:effectRef>
          <a:fontRef idx="minor">
            <a:schemeClr val="dk1"/>
          </a:fontRef>
        </p:style>
        <p:txBody>
          <a:bodyPr anchor="ctr"/>
          <a:lstStyle/>
          <a:p>
            <a:pPr marL="285750" indent="-285750" algn="ctr" fontAlgn="base">
              <a:spcBef>
                <a:spcPct val="0"/>
              </a:spcBef>
              <a:spcAft>
                <a:spcPct val="0"/>
              </a:spcAft>
              <a:buFont typeface="Wingdings" panose="05000000000000000000" pitchFamily="2" charset="2"/>
              <a:buChar char="Ø"/>
              <a:defRPr/>
            </a:pPr>
            <a:r>
              <a:rPr lang="it-IT" sz="1400" b="1" dirty="0" err="1">
                <a:solidFill>
                  <a:srgbClr val="000000"/>
                </a:solidFill>
                <a:latin typeface="Calibri" panose="020F0502020204030204" pitchFamily="34" charset="0"/>
              </a:rPr>
              <a:t>Ris</a:t>
            </a:r>
            <a:r>
              <a:rPr lang="it-IT" sz="1400" b="1" dirty="0">
                <a:solidFill>
                  <a:srgbClr val="000000"/>
                </a:solidFill>
                <a:latin typeface="Calibri" panose="020F0502020204030204" pitchFamily="34" charset="0"/>
              </a:rPr>
              <a:t>. 381/08 : il reddito deve essere sempre dichiarato ex art. 26 </a:t>
            </a:r>
            <a:r>
              <a:rPr lang="it-IT" sz="1400" b="1" dirty="0" err="1">
                <a:solidFill>
                  <a:srgbClr val="000000"/>
                </a:solidFill>
                <a:latin typeface="Calibri" panose="020F0502020204030204" pitchFamily="34" charset="0"/>
              </a:rPr>
              <a:t>Tuir</a:t>
            </a:r>
            <a:r>
              <a:rPr lang="it-IT" sz="1400" b="1" dirty="0">
                <a:solidFill>
                  <a:srgbClr val="000000"/>
                </a:solidFill>
                <a:latin typeface="Calibri" panose="020F0502020204030204" pitchFamily="34" charset="0"/>
              </a:rPr>
              <a:t> da colui che detiene diritti reali di proprietà o di godimento sull’immobile.</a:t>
            </a:r>
          </a:p>
          <a:p>
            <a:pPr marL="285750" indent="-285750" algn="ctr" fontAlgn="base">
              <a:spcBef>
                <a:spcPct val="0"/>
              </a:spcBef>
              <a:spcAft>
                <a:spcPct val="0"/>
              </a:spcAft>
              <a:buFont typeface="Wingdings" panose="05000000000000000000" pitchFamily="2" charset="2"/>
              <a:buChar char="Ø"/>
              <a:defRPr/>
            </a:pPr>
            <a:r>
              <a:rPr lang="it-IT" sz="1400" b="1" dirty="0">
                <a:solidFill>
                  <a:srgbClr val="000000"/>
                </a:solidFill>
                <a:latin typeface="Calibri" panose="020F0502020204030204" pitchFamily="34" charset="0"/>
              </a:rPr>
              <a:t>Il comodato </a:t>
            </a:r>
            <a:r>
              <a:rPr lang="it-IT" sz="1400" b="1" dirty="0"/>
              <a:t>è un contratto ad effetti "obbligatori" e non  «reali»»  quindi non si trasferisce al comodatario l’obbligazione tributaria</a:t>
            </a:r>
          </a:p>
          <a:p>
            <a:pPr marL="285750" indent="-285750" algn="ctr" fontAlgn="base">
              <a:spcBef>
                <a:spcPct val="0"/>
              </a:spcBef>
              <a:spcAft>
                <a:spcPct val="0"/>
              </a:spcAft>
              <a:buFont typeface="Wingdings" panose="05000000000000000000" pitchFamily="2" charset="2"/>
              <a:buChar char="Ø"/>
              <a:defRPr/>
            </a:pPr>
            <a:r>
              <a:rPr lang="it-IT" sz="1400" b="1" dirty="0"/>
              <a:t>Se il comodatario sub loca il reddito va attribuito  al comodante , non emergendo alcun reddito diverso in capo al comodatario  </a:t>
            </a:r>
            <a:endParaRPr lang="it-IT" sz="1400" b="1" dirty="0">
              <a:solidFill>
                <a:srgbClr val="000000"/>
              </a:solidFill>
              <a:latin typeface="Calibri" panose="020F0502020204030204" pitchFamily="34" charset="0"/>
            </a:endParaRPr>
          </a:p>
        </p:txBody>
      </p:sp>
    </p:spTree>
    <p:extLst>
      <p:ext uri="{BB962C8B-B14F-4D97-AF65-F5344CB8AC3E}">
        <p14:creationId xmlns:p14="http://schemas.microsoft.com/office/powerpoint/2010/main" val="41309705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7"/>
          <p:cNvSpPr txBox="1">
            <a:spLocks noChangeArrowheads="1"/>
          </p:cNvSpPr>
          <p:nvPr/>
        </p:nvSpPr>
        <p:spPr bwMode="auto">
          <a:xfrm>
            <a:off x="46567" y="210081"/>
            <a:ext cx="7681384"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0" fontAlgn="base" hangingPunct="0">
              <a:spcBef>
                <a:spcPct val="50000"/>
              </a:spcBef>
              <a:spcAft>
                <a:spcPct val="0"/>
              </a:spcAft>
              <a:buFontTx/>
              <a:buNone/>
            </a:pPr>
            <a:r>
              <a:rPr lang="it-IT" altLang="it-IT" sz="2200" b="1" dirty="0">
                <a:solidFill>
                  <a:srgbClr val="FFFFFF"/>
                </a:solidFill>
                <a:latin typeface="Calibri" panose="020F0502020204030204" pitchFamily="34" charset="0"/>
                <a:cs typeface="Arial" panose="020B0604020202020204" pitchFamily="34" charset="0"/>
              </a:rPr>
              <a:t>Redditi fondiari</a:t>
            </a:r>
          </a:p>
        </p:txBody>
      </p:sp>
      <p:sp>
        <p:nvSpPr>
          <p:cNvPr id="12" name="Rectangle 2"/>
          <p:cNvSpPr txBox="1">
            <a:spLocks noChangeArrowheads="1"/>
          </p:cNvSpPr>
          <p:nvPr/>
        </p:nvSpPr>
        <p:spPr bwMode="auto">
          <a:xfrm>
            <a:off x="1222185" y="1159858"/>
            <a:ext cx="109728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lgn="ctr">
              <a:buFontTx/>
              <a:buNone/>
            </a:pPr>
            <a:r>
              <a:rPr lang="it-IT" altLang="it-IT" b="1" kern="0" dirty="0">
                <a:latin typeface="Calibri" panose="020F0502020204030204" pitchFamily="34" charset="0"/>
                <a:cs typeface="Calibri" panose="020F0502020204030204" pitchFamily="34" charset="0"/>
              </a:rPr>
              <a:t>PREVISIONI IN CONTRASTO CON PRASSI</a:t>
            </a:r>
            <a:endParaRPr lang="it-IT" altLang="it-IT" sz="2400" b="1" kern="0" dirty="0">
              <a:latin typeface="Calibri" panose="020F0502020204030204" pitchFamily="34" charset="0"/>
              <a:cs typeface="Calibri" panose="020F0502020204030204" pitchFamily="34" charset="0"/>
            </a:endParaRPr>
          </a:p>
        </p:txBody>
      </p:sp>
      <p:sp>
        <p:nvSpPr>
          <p:cNvPr id="2" name="Rettangolo 1"/>
          <p:cNvSpPr/>
          <p:nvPr/>
        </p:nvSpPr>
        <p:spPr bwMode="auto">
          <a:xfrm>
            <a:off x="571157" y="1960605"/>
            <a:ext cx="10950832" cy="988541"/>
          </a:xfrm>
          <a:prstGeom prst="rect">
            <a:avLst/>
          </a:prstGeom>
          <a:solidFill>
            <a:schemeClr val="bg1">
              <a:lumMod val="85000"/>
            </a:schemeClr>
          </a:solidFill>
          <a:ln>
            <a:solidFill>
              <a:schemeClr val="accent2"/>
            </a:solidFill>
          </a:ln>
          <a:effectLst>
            <a:outerShdw blurRad="76200" dir="13500000" sy="23000" kx="1200000" algn="br" rotWithShape="0">
              <a:prstClr val="black">
                <a:alpha val="20000"/>
              </a:prstClr>
            </a:outerShdw>
          </a:effectLst>
          <a:extLst/>
        </p:spPr>
        <p:txBody>
          <a:bodyPr lIns="108000" tIns="0" rIns="108000" bIns="0" rtlCol="0" anchor="ctr">
            <a:normAutofit lnSpcReduction="10000"/>
          </a:bodyPr>
          <a:lstStyle/>
          <a:p>
            <a:pPr marL="342900" indent="-342900" algn="just">
              <a:buAutoNum type="arabicPeriod" startAt="3"/>
            </a:pPr>
            <a:r>
              <a:rPr lang="it-IT" cap="small" dirty="0">
                <a:latin typeface="Calibri" panose="020F0502020204030204" pitchFamily="34" charset="0"/>
                <a:cs typeface="Calibri" panose="020F0502020204030204" pitchFamily="34" charset="0"/>
              </a:rPr>
              <a:t>Le disposizioni del comma 2 si applicano anche ai corrispettivi lordi derivanti dai contratti di : </a:t>
            </a:r>
          </a:p>
          <a:p>
            <a:pPr marL="342900" indent="-342900" algn="just">
              <a:buAutoNum type="arabicParenR"/>
            </a:pPr>
            <a:r>
              <a:rPr lang="it-IT" b="1" cap="small" dirty="0">
                <a:latin typeface="Calibri" panose="020F0502020204030204" pitchFamily="34" charset="0"/>
                <a:cs typeface="Calibri" panose="020F0502020204030204" pitchFamily="34" charset="0"/>
              </a:rPr>
              <a:t>sublocazione </a:t>
            </a:r>
          </a:p>
          <a:p>
            <a:pPr marL="342900" indent="-342900" algn="just">
              <a:buAutoNum type="arabicParenR"/>
            </a:pPr>
            <a:r>
              <a:rPr lang="it-IT" b="1" cap="small" dirty="0">
                <a:latin typeface="Calibri" panose="020F0502020204030204" pitchFamily="34" charset="0"/>
                <a:cs typeface="Calibri" panose="020F0502020204030204" pitchFamily="34" charset="0"/>
              </a:rPr>
              <a:t>e dai contratti a titolo oneroso conclusi dal comodatario aventi ad oggetto il godimento dell'immobile da parte di terzi, stipulati alle condizioni di cui al comma 1.</a:t>
            </a:r>
          </a:p>
        </p:txBody>
      </p:sp>
      <p:sp>
        <p:nvSpPr>
          <p:cNvPr id="3" name="Rettangolo 2"/>
          <p:cNvSpPr/>
          <p:nvPr/>
        </p:nvSpPr>
        <p:spPr bwMode="auto">
          <a:xfrm>
            <a:off x="1471833" y="3585008"/>
            <a:ext cx="2130855" cy="276999"/>
          </a:xfrm>
          <a:prstGeom prst="rect">
            <a:avLst/>
          </a:prstGeom>
          <a:noFill/>
          <a:ln>
            <a:solidFill>
              <a:schemeClr val="accent2"/>
            </a:solidFill>
          </a:ln>
          <a:extLst/>
        </p:spPr>
        <p:txBody>
          <a:bodyPr lIns="0" tIns="0" rIns="0" bIns="0" rtlCol="0" anchor="ctr">
            <a:spAutoFit/>
          </a:bodyPr>
          <a:lstStyle/>
          <a:p>
            <a:pPr algn="ctr"/>
            <a:r>
              <a:rPr lang="it-IT" dirty="0">
                <a:solidFill>
                  <a:prstClr val="black"/>
                </a:solidFill>
                <a:latin typeface="Calibri" panose="020F0502020204030204" pitchFamily="34" charset="0"/>
                <a:cs typeface="Calibri" panose="020F0502020204030204" pitchFamily="34" charset="0"/>
              </a:rPr>
              <a:t>PROPRIETARIO</a:t>
            </a:r>
          </a:p>
        </p:txBody>
      </p:sp>
      <p:sp>
        <p:nvSpPr>
          <p:cNvPr id="15" name="Rettangolo 14"/>
          <p:cNvSpPr/>
          <p:nvPr/>
        </p:nvSpPr>
        <p:spPr bwMode="auto">
          <a:xfrm>
            <a:off x="4047531" y="3589125"/>
            <a:ext cx="2130855" cy="276999"/>
          </a:xfrm>
          <a:prstGeom prst="rect">
            <a:avLst/>
          </a:prstGeom>
          <a:noFill/>
          <a:ln>
            <a:solidFill>
              <a:schemeClr val="accent2"/>
            </a:solidFill>
          </a:ln>
          <a:extLst/>
        </p:spPr>
        <p:txBody>
          <a:bodyPr lIns="0" tIns="0" rIns="0" bIns="0" rtlCol="0" anchor="ctr">
            <a:spAutoFit/>
          </a:bodyPr>
          <a:lstStyle/>
          <a:p>
            <a:pPr algn="ctr"/>
            <a:r>
              <a:rPr lang="it-IT" dirty="0">
                <a:solidFill>
                  <a:prstClr val="black"/>
                </a:solidFill>
                <a:latin typeface="Calibri" panose="020F0502020204030204" pitchFamily="34" charset="0"/>
                <a:cs typeface="Calibri" panose="020F0502020204030204" pitchFamily="34" charset="0"/>
              </a:rPr>
              <a:t>CONDUTTORE</a:t>
            </a:r>
          </a:p>
        </p:txBody>
      </p:sp>
      <p:sp>
        <p:nvSpPr>
          <p:cNvPr id="16" name="Rettangolo 15"/>
          <p:cNvSpPr/>
          <p:nvPr/>
        </p:nvSpPr>
        <p:spPr bwMode="auto">
          <a:xfrm>
            <a:off x="6623229" y="3585008"/>
            <a:ext cx="2592171" cy="276999"/>
          </a:xfrm>
          <a:prstGeom prst="rect">
            <a:avLst/>
          </a:prstGeom>
          <a:noFill/>
          <a:ln>
            <a:solidFill>
              <a:schemeClr val="accent2"/>
            </a:solidFill>
          </a:ln>
          <a:extLst/>
        </p:spPr>
        <p:txBody>
          <a:bodyPr lIns="0" tIns="0" rIns="0" bIns="0" rtlCol="0" anchor="ctr">
            <a:spAutoFit/>
          </a:bodyPr>
          <a:lstStyle/>
          <a:p>
            <a:pPr algn="ctr"/>
            <a:r>
              <a:rPr lang="it-IT" dirty="0">
                <a:solidFill>
                  <a:prstClr val="black"/>
                </a:solidFill>
                <a:latin typeface="Calibri" panose="020F0502020204030204" pitchFamily="34" charset="0"/>
                <a:cs typeface="Calibri" panose="020F0502020204030204" pitchFamily="34" charset="0"/>
              </a:rPr>
              <a:t>SUB CONDUTTORE</a:t>
            </a:r>
          </a:p>
        </p:txBody>
      </p:sp>
      <p:sp>
        <p:nvSpPr>
          <p:cNvPr id="6" name="Parentesi graffa chiusa 5"/>
          <p:cNvSpPr/>
          <p:nvPr/>
        </p:nvSpPr>
        <p:spPr>
          <a:xfrm rot="5400000">
            <a:off x="6504916" y="1297528"/>
            <a:ext cx="291541" cy="5305167"/>
          </a:xfrm>
          <a:prstGeom prst="rightBrace">
            <a:avLst/>
          </a:prstGeom>
          <a:ln w="28575">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17" name="Parentesi graffa chiusa 16"/>
          <p:cNvSpPr/>
          <p:nvPr/>
        </p:nvSpPr>
        <p:spPr>
          <a:xfrm rot="16200000" flipV="1">
            <a:off x="3614900" y="1033957"/>
            <a:ext cx="360005" cy="4953685"/>
          </a:xfrm>
          <a:prstGeom prst="rightBrace">
            <a:avLst/>
          </a:prstGeom>
          <a:ln w="28575">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7" name="Rettangolo arrotondato 6"/>
          <p:cNvSpPr/>
          <p:nvPr/>
        </p:nvSpPr>
        <p:spPr bwMode="auto">
          <a:xfrm>
            <a:off x="2218730" y="3061430"/>
            <a:ext cx="3163329" cy="272415"/>
          </a:xfrm>
          <a:prstGeom prst="roundRect">
            <a:avLst/>
          </a:prstGeom>
          <a:noFill/>
          <a:ln w="38100">
            <a:solidFill>
              <a:srgbClr val="92D050"/>
            </a:solidFill>
          </a:ln>
          <a:extLst/>
        </p:spPr>
        <p:txBody>
          <a:bodyPr lIns="0" tIns="0" rIns="0" bIns="0" rtlCol="0" anchor="ctr">
            <a:spAutoFit/>
          </a:bodyPr>
          <a:lstStyle/>
          <a:p>
            <a:pPr algn="ctr"/>
            <a:r>
              <a:rPr lang="it-IT" sz="1600" b="1" dirty="0">
                <a:solidFill>
                  <a:prstClr val="black"/>
                </a:solidFill>
                <a:latin typeface="Calibri" panose="020F0502020204030204" pitchFamily="34" charset="0"/>
                <a:cs typeface="Calibri" panose="020F0502020204030204" pitchFamily="34" charset="0"/>
              </a:rPr>
              <a:t>IPOTESI ORDINARIA</a:t>
            </a:r>
          </a:p>
        </p:txBody>
      </p:sp>
      <p:sp>
        <p:nvSpPr>
          <p:cNvPr id="18" name="Rettangolo arrotondato 17"/>
          <p:cNvSpPr/>
          <p:nvPr/>
        </p:nvSpPr>
        <p:spPr bwMode="auto">
          <a:xfrm>
            <a:off x="4684586" y="4107991"/>
            <a:ext cx="3948671" cy="544830"/>
          </a:xfrm>
          <a:prstGeom prst="roundRect">
            <a:avLst/>
          </a:prstGeom>
          <a:noFill/>
          <a:ln w="38100">
            <a:solidFill>
              <a:srgbClr val="FFC000"/>
            </a:solidFill>
          </a:ln>
          <a:extLst/>
        </p:spPr>
        <p:txBody>
          <a:bodyPr lIns="0" tIns="0" rIns="0" bIns="0" rtlCol="0" anchor="ctr">
            <a:spAutoFit/>
          </a:bodyPr>
          <a:lstStyle/>
          <a:p>
            <a:pPr algn="ctr"/>
            <a:r>
              <a:rPr lang="it-IT" sz="1600" b="1" dirty="0">
                <a:solidFill>
                  <a:prstClr val="black"/>
                </a:solidFill>
                <a:latin typeface="Calibri" panose="020F0502020204030204" pitchFamily="34" charset="0"/>
                <a:cs typeface="Calibri" panose="020F0502020204030204" pitchFamily="34" charset="0"/>
              </a:rPr>
              <a:t>IPOTESI PARTICOLARE</a:t>
            </a:r>
          </a:p>
          <a:p>
            <a:pPr algn="ctr"/>
            <a:r>
              <a:rPr lang="it-IT" sz="1600" b="1" dirty="0">
                <a:solidFill>
                  <a:prstClr val="black"/>
                </a:solidFill>
                <a:latin typeface="Calibri" panose="020F0502020204030204" pitchFamily="34" charset="0"/>
                <a:cs typeface="Calibri" panose="020F0502020204030204" pitchFamily="34" charset="0"/>
              </a:rPr>
              <a:t>Normalmente reddito diverso</a:t>
            </a:r>
          </a:p>
        </p:txBody>
      </p:sp>
      <p:sp>
        <p:nvSpPr>
          <p:cNvPr id="19" name="Rettangolo 18"/>
          <p:cNvSpPr/>
          <p:nvPr/>
        </p:nvSpPr>
        <p:spPr bwMode="auto">
          <a:xfrm>
            <a:off x="1488305" y="4882473"/>
            <a:ext cx="2130855" cy="276999"/>
          </a:xfrm>
          <a:prstGeom prst="rect">
            <a:avLst/>
          </a:prstGeom>
          <a:noFill/>
          <a:ln>
            <a:solidFill>
              <a:schemeClr val="accent2"/>
            </a:solidFill>
          </a:ln>
          <a:extLst/>
        </p:spPr>
        <p:txBody>
          <a:bodyPr lIns="0" tIns="0" rIns="0" bIns="0" rtlCol="0" anchor="ctr">
            <a:spAutoFit/>
          </a:bodyPr>
          <a:lstStyle/>
          <a:p>
            <a:pPr algn="ctr"/>
            <a:r>
              <a:rPr lang="it-IT" dirty="0">
                <a:solidFill>
                  <a:prstClr val="black"/>
                </a:solidFill>
                <a:latin typeface="Calibri" panose="020F0502020204030204" pitchFamily="34" charset="0"/>
                <a:cs typeface="Calibri" panose="020F0502020204030204" pitchFamily="34" charset="0"/>
              </a:rPr>
              <a:t>COMODANTE</a:t>
            </a:r>
          </a:p>
        </p:txBody>
      </p:sp>
      <p:sp>
        <p:nvSpPr>
          <p:cNvPr id="20" name="Rettangolo 19"/>
          <p:cNvSpPr/>
          <p:nvPr/>
        </p:nvSpPr>
        <p:spPr bwMode="auto">
          <a:xfrm>
            <a:off x="4064003" y="4886589"/>
            <a:ext cx="2130855" cy="276999"/>
          </a:xfrm>
          <a:prstGeom prst="rect">
            <a:avLst/>
          </a:prstGeom>
          <a:noFill/>
          <a:ln>
            <a:solidFill>
              <a:schemeClr val="accent2"/>
            </a:solidFill>
          </a:ln>
          <a:extLst/>
        </p:spPr>
        <p:txBody>
          <a:bodyPr lIns="0" tIns="0" rIns="0" bIns="0" rtlCol="0" anchor="ctr">
            <a:spAutoFit/>
          </a:bodyPr>
          <a:lstStyle/>
          <a:p>
            <a:pPr algn="ctr"/>
            <a:r>
              <a:rPr lang="it-IT" dirty="0">
                <a:solidFill>
                  <a:prstClr val="black"/>
                </a:solidFill>
                <a:latin typeface="Calibri" panose="020F0502020204030204" pitchFamily="34" charset="0"/>
                <a:cs typeface="Calibri" panose="020F0502020204030204" pitchFamily="34" charset="0"/>
              </a:rPr>
              <a:t>COMODATARIO</a:t>
            </a:r>
          </a:p>
        </p:txBody>
      </p:sp>
      <p:sp>
        <p:nvSpPr>
          <p:cNvPr id="21" name="Rettangolo 20"/>
          <p:cNvSpPr/>
          <p:nvPr/>
        </p:nvSpPr>
        <p:spPr bwMode="auto">
          <a:xfrm>
            <a:off x="6639701" y="4882473"/>
            <a:ext cx="2592171" cy="276999"/>
          </a:xfrm>
          <a:prstGeom prst="rect">
            <a:avLst/>
          </a:prstGeom>
          <a:noFill/>
          <a:ln>
            <a:solidFill>
              <a:schemeClr val="accent2"/>
            </a:solidFill>
          </a:ln>
          <a:extLst/>
        </p:spPr>
        <p:txBody>
          <a:bodyPr lIns="0" tIns="0" rIns="0" bIns="0" rtlCol="0" anchor="ctr">
            <a:spAutoFit/>
          </a:bodyPr>
          <a:lstStyle/>
          <a:p>
            <a:pPr algn="ctr"/>
            <a:r>
              <a:rPr lang="it-IT" dirty="0">
                <a:solidFill>
                  <a:prstClr val="black"/>
                </a:solidFill>
                <a:latin typeface="Calibri" panose="020F0502020204030204" pitchFamily="34" charset="0"/>
                <a:cs typeface="Calibri" panose="020F0502020204030204" pitchFamily="34" charset="0"/>
              </a:rPr>
              <a:t>CONDUTTORE</a:t>
            </a:r>
          </a:p>
        </p:txBody>
      </p:sp>
      <p:sp>
        <p:nvSpPr>
          <p:cNvPr id="24" name="Rettangolo arrotondato 23"/>
          <p:cNvSpPr/>
          <p:nvPr/>
        </p:nvSpPr>
        <p:spPr bwMode="auto">
          <a:xfrm>
            <a:off x="4679090" y="5405455"/>
            <a:ext cx="3948671" cy="544830"/>
          </a:xfrm>
          <a:prstGeom prst="roundRect">
            <a:avLst/>
          </a:prstGeom>
          <a:noFill/>
          <a:ln w="38100">
            <a:solidFill>
              <a:srgbClr val="FFC000"/>
            </a:solidFill>
          </a:ln>
          <a:extLst/>
        </p:spPr>
        <p:txBody>
          <a:bodyPr lIns="0" tIns="0" rIns="0" bIns="0" rtlCol="0" anchor="ctr">
            <a:spAutoFit/>
          </a:bodyPr>
          <a:lstStyle/>
          <a:p>
            <a:pPr algn="ctr"/>
            <a:r>
              <a:rPr lang="it-IT" sz="1600" b="1" dirty="0">
                <a:solidFill>
                  <a:prstClr val="black"/>
                </a:solidFill>
                <a:latin typeface="Calibri" panose="020F0502020204030204" pitchFamily="34" charset="0"/>
                <a:cs typeface="Calibri" panose="020F0502020204030204" pitchFamily="34" charset="0"/>
              </a:rPr>
              <a:t>IPOTESI PARTICOLARE</a:t>
            </a:r>
          </a:p>
          <a:p>
            <a:pPr algn="ctr"/>
            <a:r>
              <a:rPr lang="it-IT" sz="1600" b="1" dirty="0">
                <a:solidFill>
                  <a:prstClr val="black"/>
                </a:solidFill>
                <a:latin typeface="Calibri" panose="020F0502020204030204" pitchFamily="34" charset="0"/>
                <a:cs typeface="Calibri" panose="020F0502020204030204" pitchFamily="34" charset="0"/>
              </a:rPr>
              <a:t>Normalmente dichiara comodante</a:t>
            </a:r>
          </a:p>
        </p:txBody>
      </p:sp>
      <p:sp>
        <p:nvSpPr>
          <p:cNvPr id="25" name="Parentesi graffa chiusa 24"/>
          <p:cNvSpPr/>
          <p:nvPr/>
        </p:nvSpPr>
        <p:spPr>
          <a:xfrm rot="5400000">
            <a:off x="6499420" y="2578517"/>
            <a:ext cx="291541" cy="5305167"/>
          </a:xfrm>
          <a:prstGeom prst="rightBrace">
            <a:avLst/>
          </a:prstGeom>
          <a:ln w="28575">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9" name="Ovale 8"/>
          <p:cNvSpPr/>
          <p:nvPr/>
        </p:nvSpPr>
        <p:spPr bwMode="auto">
          <a:xfrm>
            <a:off x="186723" y="3451322"/>
            <a:ext cx="925623" cy="389513"/>
          </a:xfrm>
          <a:prstGeom prst="ellipse">
            <a:avLst/>
          </a:prstGeom>
          <a:noFill/>
          <a:ln w="38100">
            <a:solidFill>
              <a:srgbClr val="FF0000"/>
            </a:solidFill>
          </a:ln>
          <a:extLst/>
        </p:spPr>
        <p:txBody>
          <a:bodyPr lIns="0" tIns="0" rIns="0" bIns="0" rtlCol="0" anchor="ctr">
            <a:spAutoFit/>
          </a:bodyPr>
          <a:lstStyle/>
          <a:p>
            <a:pPr algn="ctr"/>
            <a:r>
              <a:rPr lang="it-IT" b="1" dirty="0">
                <a:solidFill>
                  <a:prstClr val="black"/>
                </a:solidFill>
                <a:latin typeface="Calibri" panose="020F0502020204030204" pitchFamily="34" charset="0"/>
                <a:cs typeface="Calibri" panose="020F0502020204030204" pitchFamily="34" charset="0"/>
              </a:rPr>
              <a:t>1</a:t>
            </a:r>
          </a:p>
        </p:txBody>
      </p:sp>
      <p:sp>
        <p:nvSpPr>
          <p:cNvPr id="26" name="Ovale 25"/>
          <p:cNvSpPr/>
          <p:nvPr/>
        </p:nvSpPr>
        <p:spPr bwMode="auto">
          <a:xfrm>
            <a:off x="186723" y="4769959"/>
            <a:ext cx="925623" cy="389513"/>
          </a:xfrm>
          <a:prstGeom prst="ellipse">
            <a:avLst/>
          </a:prstGeom>
          <a:noFill/>
          <a:ln w="38100">
            <a:solidFill>
              <a:srgbClr val="FF0000"/>
            </a:solidFill>
          </a:ln>
          <a:extLst/>
        </p:spPr>
        <p:txBody>
          <a:bodyPr lIns="0" tIns="0" rIns="0" bIns="0" rtlCol="0" anchor="ctr">
            <a:spAutoFit/>
          </a:bodyPr>
          <a:lstStyle/>
          <a:p>
            <a:pPr algn="ctr"/>
            <a:r>
              <a:rPr lang="it-IT" b="1" dirty="0">
                <a:solidFill>
                  <a:prstClr val="black"/>
                </a:solidFill>
                <a:latin typeface="Calibri" panose="020F0502020204030204" pitchFamily="34" charset="0"/>
                <a:cs typeface="Calibri" panose="020F0502020204030204" pitchFamily="34" charset="0"/>
              </a:rPr>
              <a:t>2</a:t>
            </a:r>
          </a:p>
        </p:txBody>
      </p:sp>
      <p:sp>
        <p:nvSpPr>
          <p:cNvPr id="27" name="Rettangolo arrotondato 26"/>
          <p:cNvSpPr/>
          <p:nvPr/>
        </p:nvSpPr>
        <p:spPr bwMode="auto">
          <a:xfrm>
            <a:off x="10160001" y="4690819"/>
            <a:ext cx="1724455" cy="544830"/>
          </a:xfrm>
          <a:prstGeom prst="roundRect">
            <a:avLst/>
          </a:prstGeom>
          <a:noFill/>
          <a:ln w="38100">
            <a:solidFill>
              <a:srgbClr val="FFC000"/>
            </a:solidFill>
          </a:ln>
          <a:extLst/>
        </p:spPr>
        <p:txBody>
          <a:bodyPr lIns="0" tIns="0" rIns="0" bIns="0" rtlCol="0" anchor="ctr">
            <a:spAutoFit/>
          </a:bodyPr>
          <a:lstStyle/>
          <a:p>
            <a:pPr algn="ctr"/>
            <a:r>
              <a:rPr lang="it-IT" sz="1600" cap="small" dirty="0">
                <a:solidFill>
                  <a:prstClr val="black"/>
                </a:solidFill>
                <a:latin typeface="Calibri" panose="020F0502020204030204" pitchFamily="34" charset="0"/>
                <a:cs typeface="Calibri" panose="020F0502020204030204" pitchFamily="34" charset="0"/>
              </a:rPr>
              <a:t>Solo per contratti brevi</a:t>
            </a:r>
          </a:p>
        </p:txBody>
      </p:sp>
      <p:cxnSp>
        <p:nvCxnSpPr>
          <p:cNvPr id="29" name="Connettore 1 28"/>
          <p:cNvCxnSpPr>
            <a:stCxn id="18" idx="3"/>
            <a:endCxn id="27" idx="0"/>
          </p:cNvCxnSpPr>
          <p:nvPr/>
        </p:nvCxnSpPr>
        <p:spPr>
          <a:xfrm>
            <a:off x="8633257" y="4380407"/>
            <a:ext cx="2388972" cy="310413"/>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1" name="Connettore 1 30"/>
          <p:cNvCxnSpPr>
            <a:stCxn id="24" idx="3"/>
            <a:endCxn id="27" idx="2"/>
          </p:cNvCxnSpPr>
          <p:nvPr/>
        </p:nvCxnSpPr>
        <p:spPr>
          <a:xfrm flipV="1">
            <a:off x="8627761" y="5235650"/>
            <a:ext cx="2394468" cy="442221"/>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
        <p:nvSpPr>
          <p:cNvPr id="32" name="Pentagono 31"/>
          <p:cNvSpPr/>
          <p:nvPr/>
        </p:nvSpPr>
        <p:spPr bwMode="auto">
          <a:xfrm>
            <a:off x="1488305" y="5463088"/>
            <a:ext cx="2916193" cy="369332"/>
          </a:xfrm>
          <a:prstGeom prst="homePlate">
            <a:avLst/>
          </a:prstGeom>
          <a:noFill/>
          <a:ln>
            <a:solidFill>
              <a:srgbClr val="FF0000"/>
            </a:solidFill>
          </a:ln>
          <a:extLst/>
        </p:spPr>
        <p:txBody>
          <a:bodyPr lIns="0" tIns="0" rIns="0" bIns="0" rtlCol="0" anchor="ctr">
            <a:spAutoFit/>
          </a:bodyPr>
          <a:lstStyle/>
          <a:p>
            <a:pPr algn="ctr"/>
            <a:r>
              <a:rPr lang="it-IT" sz="1200" b="1" cap="small" dirty="0">
                <a:solidFill>
                  <a:srgbClr val="FF0000"/>
                </a:solidFill>
                <a:latin typeface="Calibri" panose="020F0502020204030204" pitchFamily="34" charset="0"/>
                <a:cs typeface="Calibri" panose="020F0502020204030204" pitchFamily="34" charset="0"/>
              </a:rPr>
              <a:t>Rileva il beneficiario del pagamento</a:t>
            </a:r>
          </a:p>
          <a:p>
            <a:pPr algn="ctr"/>
            <a:r>
              <a:rPr lang="it-IT" sz="1200" b="1" cap="small" dirty="0">
                <a:solidFill>
                  <a:srgbClr val="FF0000"/>
                </a:solidFill>
                <a:latin typeface="Calibri" panose="020F0502020204030204" pitchFamily="34" charset="0"/>
                <a:cs typeface="Calibri" panose="020F0502020204030204" pitchFamily="34" charset="0"/>
              </a:rPr>
              <a:t>(Provvedimento 12-07-2017)</a:t>
            </a:r>
          </a:p>
        </p:txBody>
      </p:sp>
      <p:sp>
        <p:nvSpPr>
          <p:cNvPr id="33" name="Pentagono 32"/>
          <p:cNvSpPr/>
          <p:nvPr/>
        </p:nvSpPr>
        <p:spPr bwMode="auto">
          <a:xfrm>
            <a:off x="1504777" y="4182106"/>
            <a:ext cx="2916193" cy="369332"/>
          </a:xfrm>
          <a:prstGeom prst="homePlate">
            <a:avLst/>
          </a:prstGeom>
          <a:noFill/>
          <a:ln>
            <a:solidFill>
              <a:srgbClr val="FF0000"/>
            </a:solidFill>
          </a:ln>
          <a:extLst/>
        </p:spPr>
        <p:txBody>
          <a:bodyPr lIns="0" tIns="0" rIns="0" bIns="0" rtlCol="0" anchor="ctr">
            <a:spAutoFit/>
          </a:bodyPr>
          <a:lstStyle/>
          <a:p>
            <a:pPr algn="ctr"/>
            <a:r>
              <a:rPr lang="it-IT" sz="1200" b="1" cap="small" dirty="0">
                <a:solidFill>
                  <a:srgbClr val="FF0000"/>
                </a:solidFill>
                <a:latin typeface="Calibri" panose="020F0502020204030204" pitchFamily="34" charset="0"/>
                <a:cs typeface="Calibri" panose="020F0502020204030204" pitchFamily="34" charset="0"/>
              </a:rPr>
              <a:t>Rileva il beneficiario del pagamento</a:t>
            </a:r>
          </a:p>
          <a:p>
            <a:pPr algn="ctr"/>
            <a:r>
              <a:rPr lang="it-IT" sz="1200" b="1" cap="small" dirty="0">
                <a:solidFill>
                  <a:srgbClr val="FF0000"/>
                </a:solidFill>
                <a:latin typeface="Calibri" panose="020F0502020204030204" pitchFamily="34" charset="0"/>
                <a:cs typeface="Calibri" panose="020F0502020204030204" pitchFamily="34" charset="0"/>
              </a:rPr>
              <a:t>(Provvedimento 12-07-2017)</a:t>
            </a:r>
          </a:p>
        </p:txBody>
      </p:sp>
    </p:spTree>
    <p:extLst>
      <p:ext uri="{BB962C8B-B14F-4D97-AF65-F5344CB8AC3E}">
        <p14:creationId xmlns:p14="http://schemas.microsoft.com/office/powerpoint/2010/main" val="33392102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2279650" y="476730"/>
            <a:ext cx="7632774" cy="936104"/>
          </a:xfrm>
          <a:prstGeom prst="rect">
            <a:avLst/>
          </a:prstGeom>
          <a:solidFill>
            <a:schemeClr val="bg1">
              <a:lumMod val="85000"/>
            </a:schemeClr>
          </a:solidFill>
          <a:ln/>
          <a:effectLst>
            <a:outerShdw blurRad="76200" dir="13500000" sy="23000" kx="1200000" algn="br" rotWithShape="0">
              <a:prstClr val="black">
                <a:alpha val="20000"/>
              </a:prstClr>
            </a:outerShdw>
          </a:effectLst>
        </p:spPr>
        <p:style>
          <a:lnRef idx="0">
            <a:schemeClr val="accent3"/>
          </a:lnRef>
          <a:fillRef idx="3">
            <a:schemeClr val="accent3"/>
          </a:fillRef>
          <a:effectRef idx="3">
            <a:schemeClr val="accent3"/>
          </a:effectRef>
          <a:fontRef idx="minor">
            <a:schemeClr val="lt1"/>
          </a:fontRef>
        </p:style>
        <p:txBody>
          <a:bodyPr anchor="ctr"/>
          <a:lstStyle/>
          <a:p>
            <a:pPr algn="ctr" fontAlgn="base">
              <a:spcBef>
                <a:spcPct val="0"/>
              </a:spcBef>
              <a:spcAft>
                <a:spcPct val="0"/>
              </a:spcAft>
              <a:defRPr/>
            </a:pPr>
            <a:r>
              <a:rPr lang="it-IT" sz="2400" b="1" dirty="0">
                <a:solidFill>
                  <a:srgbClr val="000000"/>
                </a:solidFill>
                <a:latin typeface="Calibri" panose="020F0502020204030204" pitchFamily="34" charset="0"/>
              </a:rPr>
              <a:t>Redditi da locazione: casi particolari, il contratto sottoscritto da un solo comproprietario</a:t>
            </a:r>
            <a:endParaRPr lang="it-IT" sz="2400" dirty="0">
              <a:solidFill>
                <a:srgbClr val="000000"/>
              </a:solidFill>
              <a:latin typeface="Calibri" panose="020F0502020204030204" pitchFamily="34" charset="0"/>
            </a:endParaRPr>
          </a:p>
        </p:txBody>
      </p:sp>
      <p:sp>
        <p:nvSpPr>
          <p:cNvPr id="9" name="Rettangolo 8"/>
          <p:cNvSpPr/>
          <p:nvPr/>
        </p:nvSpPr>
        <p:spPr>
          <a:xfrm>
            <a:off x="745758" y="2028037"/>
            <a:ext cx="2016150" cy="1770384"/>
          </a:xfrm>
          <a:prstGeom prst="rect">
            <a:avLst/>
          </a:prstGeom>
          <a:solidFill>
            <a:schemeClr val="bg1">
              <a:lumMod val="95000"/>
            </a:schemeClr>
          </a:solidFill>
          <a:ln>
            <a:solidFill>
              <a:schemeClr val="bg1">
                <a:lumMod val="85000"/>
              </a:schemeClr>
            </a:solid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dk1"/>
          </a:lnRef>
          <a:fillRef idx="1001">
            <a:schemeClr val="lt1"/>
          </a:fillRef>
          <a:effectRef idx="0">
            <a:schemeClr val="dk1"/>
          </a:effectRef>
          <a:fontRef idx="minor">
            <a:schemeClr val="dk1"/>
          </a:fontRef>
        </p:style>
        <p:txBody>
          <a:bodyPr anchor="ctr"/>
          <a:lstStyle/>
          <a:p>
            <a:pPr algn="ctr" fontAlgn="base">
              <a:spcBef>
                <a:spcPct val="0"/>
              </a:spcBef>
              <a:spcAft>
                <a:spcPct val="0"/>
              </a:spcAft>
              <a:defRPr/>
            </a:pPr>
            <a:r>
              <a:rPr lang="it-IT" b="1" dirty="0">
                <a:solidFill>
                  <a:srgbClr val="000000"/>
                </a:solidFill>
                <a:latin typeface="Calibri" panose="020F0502020204030204" pitchFamily="34" charset="0"/>
              </a:rPr>
              <a:t>Immobile di proprietà di vari soggetti e contratto stipulato da un solo soggetto</a:t>
            </a:r>
          </a:p>
        </p:txBody>
      </p:sp>
      <p:sp>
        <p:nvSpPr>
          <p:cNvPr id="11" name="Rettangolo 10">
            <a:extLst>
              <a:ext uri="{FF2B5EF4-FFF2-40B4-BE49-F238E27FC236}">
                <a16:creationId xmlns:a16="http://schemas.microsoft.com/office/drawing/2014/main" id="{11115598-F1E3-4BC4-A70E-4FA4D4DAC045}"/>
              </a:ext>
            </a:extLst>
          </p:cNvPr>
          <p:cNvSpPr/>
          <p:nvPr/>
        </p:nvSpPr>
        <p:spPr>
          <a:xfrm>
            <a:off x="755545" y="4671970"/>
            <a:ext cx="2016150" cy="1770384"/>
          </a:xfrm>
          <a:prstGeom prst="rect">
            <a:avLst/>
          </a:prstGeom>
          <a:solidFill>
            <a:schemeClr val="bg1">
              <a:lumMod val="95000"/>
            </a:schemeClr>
          </a:solidFill>
          <a:ln>
            <a:solidFill>
              <a:schemeClr val="bg1">
                <a:lumMod val="85000"/>
              </a:schemeClr>
            </a:solid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dk1"/>
          </a:lnRef>
          <a:fillRef idx="1001">
            <a:schemeClr val="lt1"/>
          </a:fillRef>
          <a:effectRef idx="0">
            <a:schemeClr val="dk1"/>
          </a:effectRef>
          <a:fontRef idx="minor">
            <a:schemeClr val="dk1"/>
          </a:fontRef>
        </p:style>
        <p:txBody>
          <a:bodyPr anchor="ctr"/>
          <a:lstStyle/>
          <a:p>
            <a:pPr algn="ctr" fontAlgn="base">
              <a:spcBef>
                <a:spcPct val="0"/>
              </a:spcBef>
              <a:spcAft>
                <a:spcPct val="0"/>
              </a:spcAft>
              <a:defRPr/>
            </a:pPr>
            <a:r>
              <a:rPr lang="it-IT" b="1" dirty="0">
                <a:solidFill>
                  <a:srgbClr val="000000"/>
                </a:solidFill>
                <a:latin typeface="Calibri" panose="020F0502020204030204" pitchFamily="34" charset="0"/>
              </a:rPr>
              <a:t>Comportamento legittimo secondo </a:t>
            </a:r>
            <a:r>
              <a:rPr lang="it-IT" b="1" dirty="0" err="1">
                <a:solidFill>
                  <a:srgbClr val="000000"/>
                </a:solidFill>
                <a:latin typeface="Calibri" panose="020F0502020204030204" pitchFamily="34" charset="0"/>
              </a:rPr>
              <a:t>Trib</a:t>
            </a:r>
            <a:r>
              <a:rPr lang="it-IT" b="1" dirty="0">
                <a:solidFill>
                  <a:srgbClr val="000000"/>
                </a:solidFill>
                <a:latin typeface="Calibri" panose="020F0502020204030204" pitchFamily="34" charset="0"/>
              </a:rPr>
              <a:t> Cremona </a:t>
            </a:r>
            <a:r>
              <a:rPr lang="it-IT" b="1" dirty="0" err="1">
                <a:solidFill>
                  <a:srgbClr val="000000"/>
                </a:solidFill>
                <a:latin typeface="Calibri" panose="020F0502020204030204" pitchFamily="34" charset="0"/>
              </a:rPr>
              <a:t>sent</a:t>
            </a:r>
            <a:r>
              <a:rPr lang="it-IT" b="1" dirty="0">
                <a:solidFill>
                  <a:srgbClr val="000000"/>
                </a:solidFill>
                <a:latin typeface="Calibri" panose="020F0502020204030204" pitchFamily="34" charset="0"/>
              </a:rPr>
              <a:t>. 14.2.2013 e Cass.</a:t>
            </a:r>
            <a:r>
              <a:rPr lang="it-IT" dirty="0"/>
              <a:t> </a:t>
            </a:r>
            <a:r>
              <a:rPr lang="it-IT" b="1" dirty="0" err="1"/>
              <a:t>sent</a:t>
            </a:r>
            <a:r>
              <a:rPr lang="it-IT" b="1" dirty="0"/>
              <a:t>. SS.UU n. 11135/2012</a:t>
            </a:r>
            <a:endParaRPr lang="it-IT" b="1" dirty="0">
              <a:solidFill>
                <a:srgbClr val="000000"/>
              </a:solidFill>
              <a:latin typeface="Calibri" panose="020F0502020204030204" pitchFamily="34" charset="0"/>
            </a:endParaRPr>
          </a:p>
        </p:txBody>
      </p:sp>
      <p:sp>
        <p:nvSpPr>
          <p:cNvPr id="4" name="Freccia in giù 3">
            <a:extLst>
              <a:ext uri="{FF2B5EF4-FFF2-40B4-BE49-F238E27FC236}">
                <a16:creationId xmlns:a16="http://schemas.microsoft.com/office/drawing/2014/main" id="{D1DD61A0-6480-4221-AFB7-3DAC2D1F0299}"/>
              </a:ext>
            </a:extLst>
          </p:cNvPr>
          <p:cNvSpPr/>
          <p:nvPr/>
        </p:nvSpPr>
        <p:spPr>
          <a:xfrm>
            <a:off x="1367406" y="3984771"/>
            <a:ext cx="704675" cy="2516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Freccia a destra 5">
            <a:extLst>
              <a:ext uri="{FF2B5EF4-FFF2-40B4-BE49-F238E27FC236}">
                <a16:creationId xmlns:a16="http://schemas.microsoft.com/office/drawing/2014/main" id="{BAD60C48-AF2C-4139-A6AF-063749B30E56}"/>
              </a:ext>
            </a:extLst>
          </p:cNvPr>
          <p:cNvSpPr/>
          <p:nvPr/>
        </p:nvSpPr>
        <p:spPr>
          <a:xfrm>
            <a:off x="2860646" y="5092117"/>
            <a:ext cx="327171" cy="4278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Rettangolo 11">
            <a:extLst>
              <a:ext uri="{FF2B5EF4-FFF2-40B4-BE49-F238E27FC236}">
                <a16:creationId xmlns:a16="http://schemas.microsoft.com/office/drawing/2014/main" id="{776DE11E-5D4C-40B7-B64E-0051CB776AB2}"/>
              </a:ext>
            </a:extLst>
          </p:cNvPr>
          <p:cNvSpPr/>
          <p:nvPr/>
        </p:nvSpPr>
        <p:spPr>
          <a:xfrm>
            <a:off x="3424643" y="1695971"/>
            <a:ext cx="5754311" cy="2130804"/>
          </a:xfrm>
          <a:prstGeom prst="rect">
            <a:avLst/>
          </a:prstGeom>
          <a:ln/>
          <a:effectLst>
            <a:outerShdw blurRad="76200" dir="13500000" sy="23000" kx="1200000" algn="br" rotWithShape="0">
              <a:prstClr val="black">
                <a:alpha val="20000"/>
              </a:prstClr>
            </a:outerShdw>
          </a:effectLst>
        </p:spPr>
        <p:style>
          <a:lnRef idx="0">
            <a:schemeClr val="accent3"/>
          </a:lnRef>
          <a:fillRef idx="3">
            <a:schemeClr val="accent3"/>
          </a:fillRef>
          <a:effectRef idx="3">
            <a:schemeClr val="accent3"/>
          </a:effectRef>
          <a:fontRef idx="minor">
            <a:schemeClr val="lt1"/>
          </a:fontRef>
        </p:style>
        <p:txBody>
          <a:bodyPr anchor="ctr"/>
          <a:lstStyle/>
          <a:p>
            <a:pPr algn="ctr" fontAlgn="base">
              <a:spcBef>
                <a:spcPct val="0"/>
              </a:spcBef>
              <a:spcAft>
                <a:spcPct val="0"/>
              </a:spcAft>
              <a:defRPr/>
            </a:pPr>
            <a:endParaRPr lang="it-IT" sz="2000" b="1" dirty="0">
              <a:solidFill>
                <a:srgbClr val="000000"/>
              </a:solidFill>
              <a:latin typeface="Calibri" panose="020F0502020204030204" pitchFamily="34" charset="0"/>
            </a:endParaRPr>
          </a:p>
          <a:p>
            <a:pPr algn="ctr" fontAlgn="base">
              <a:spcBef>
                <a:spcPct val="0"/>
              </a:spcBef>
              <a:spcAft>
                <a:spcPct val="0"/>
              </a:spcAft>
              <a:defRPr/>
            </a:pPr>
            <a:r>
              <a:rPr lang="it-IT" sz="2000" b="1" dirty="0">
                <a:solidFill>
                  <a:srgbClr val="000000"/>
                </a:solidFill>
                <a:latin typeface="Calibri" panose="020F0502020204030204" pitchFamily="34" charset="0"/>
              </a:rPr>
              <a:t>Cass. : La stipula del contratto di locazione rientra tra i poteri di gestione del bene in comproprietà, poteri esercitabili anche da UN SOLO COMPROPIETARIO. Altro comproprietario o ratifica operato del locatore ( ed allora ha diritto di credito per sua quota) o non ratifica e non ha diritto di credito </a:t>
            </a:r>
          </a:p>
        </p:txBody>
      </p:sp>
      <p:sp>
        <p:nvSpPr>
          <p:cNvPr id="13" name="Rettangolo 12">
            <a:extLst>
              <a:ext uri="{FF2B5EF4-FFF2-40B4-BE49-F238E27FC236}">
                <a16:creationId xmlns:a16="http://schemas.microsoft.com/office/drawing/2014/main" id="{96313B85-DCED-4583-B3A9-5D8F1890C27C}"/>
              </a:ext>
            </a:extLst>
          </p:cNvPr>
          <p:cNvSpPr/>
          <p:nvPr/>
        </p:nvSpPr>
        <p:spPr>
          <a:xfrm>
            <a:off x="3577043" y="4541240"/>
            <a:ext cx="5754311" cy="2130804"/>
          </a:xfrm>
          <a:prstGeom prst="rect">
            <a:avLst/>
          </a:prstGeom>
          <a:ln/>
          <a:effectLst>
            <a:outerShdw blurRad="76200" dir="13500000" sy="23000" kx="1200000" algn="br" rotWithShape="0">
              <a:prstClr val="black">
                <a:alpha val="20000"/>
              </a:prstClr>
            </a:outerShdw>
          </a:effectLst>
        </p:spPr>
        <p:style>
          <a:lnRef idx="0">
            <a:schemeClr val="accent3"/>
          </a:lnRef>
          <a:fillRef idx="3">
            <a:schemeClr val="accent3"/>
          </a:fillRef>
          <a:effectRef idx="3">
            <a:schemeClr val="accent3"/>
          </a:effectRef>
          <a:fontRef idx="minor">
            <a:schemeClr val="lt1"/>
          </a:fontRef>
        </p:style>
        <p:txBody>
          <a:bodyPr anchor="ctr"/>
          <a:lstStyle/>
          <a:p>
            <a:pPr algn="ctr" fontAlgn="base">
              <a:spcBef>
                <a:spcPct val="0"/>
              </a:spcBef>
              <a:spcAft>
                <a:spcPct val="0"/>
              </a:spcAft>
              <a:defRPr/>
            </a:pPr>
            <a:endParaRPr lang="it-IT" sz="2000" b="1" dirty="0">
              <a:solidFill>
                <a:srgbClr val="000000"/>
              </a:solidFill>
              <a:latin typeface="Calibri" panose="020F0502020204030204" pitchFamily="34" charset="0"/>
            </a:endParaRPr>
          </a:p>
          <a:p>
            <a:pPr algn="ctr" fontAlgn="base">
              <a:spcBef>
                <a:spcPct val="0"/>
              </a:spcBef>
              <a:spcAft>
                <a:spcPct val="0"/>
              </a:spcAft>
              <a:defRPr/>
            </a:pPr>
            <a:r>
              <a:rPr lang="it-IT" sz="2000" b="1" dirty="0" err="1">
                <a:solidFill>
                  <a:srgbClr val="000000"/>
                </a:solidFill>
                <a:latin typeface="Calibri" panose="020F0502020204030204" pitchFamily="34" charset="0"/>
              </a:rPr>
              <a:t>Trib</a:t>
            </a:r>
            <a:r>
              <a:rPr lang="it-IT" sz="2000" b="1" dirty="0">
                <a:solidFill>
                  <a:srgbClr val="000000"/>
                </a:solidFill>
                <a:latin typeface="Calibri" panose="020F0502020204030204" pitchFamily="34" charset="0"/>
              </a:rPr>
              <a:t> Cremona: La locazione </a:t>
            </a:r>
            <a:r>
              <a:rPr lang="it-IT" sz="2000" b="1" dirty="0" err="1">
                <a:solidFill>
                  <a:srgbClr val="000000"/>
                </a:solidFill>
                <a:latin typeface="Calibri" panose="020F0502020204030204" pitchFamily="34" charset="0"/>
              </a:rPr>
              <a:t>infranovennale</a:t>
            </a:r>
            <a:r>
              <a:rPr lang="it-IT" sz="2000" b="1" dirty="0">
                <a:solidFill>
                  <a:srgbClr val="000000"/>
                </a:solidFill>
                <a:latin typeface="Calibri" panose="020F0502020204030204" pitchFamily="34" charset="0"/>
              </a:rPr>
              <a:t> di immobile non rientra tra gli atti di gestione straordinaria quindi è diritto disponibile da un solo coniuge. Non possibile azione di annullamento ex art. 184 C.C. </a:t>
            </a:r>
          </a:p>
        </p:txBody>
      </p:sp>
      <p:sp>
        <p:nvSpPr>
          <p:cNvPr id="2" name="Freccia in giù 1">
            <a:extLst>
              <a:ext uri="{FF2B5EF4-FFF2-40B4-BE49-F238E27FC236}">
                <a16:creationId xmlns:a16="http://schemas.microsoft.com/office/drawing/2014/main" id="{EC1FE78C-0EC0-49C1-99B9-D74A5AA6377A}"/>
              </a:ext>
            </a:extLst>
          </p:cNvPr>
          <p:cNvSpPr/>
          <p:nvPr/>
        </p:nvSpPr>
        <p:spPr>
          <a:xfrm>
            <a:off x="5620624" y="3984771"/>
            <a:ext cx="1199626" cy="3523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4166135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2279650" y="476730"/>
            <a:ext cx="7632774" cy="936104"/>
          </a:xfrm>
          <a:prstGeom prst="rect">
            <a:avLst/>
          </a:prstGeom>
          <a:solidFill>
            <a:schemeClr val="bg1">
              <a:lumMod val="85000"/>
            </a:schemeClr>
          </a:solidFill>
          <a:ln/>
          <a:effectLst>
            <a:outerShdw blurRad="76200" dir="13500000" sy="23000" kx="1200000" algn="br" rotWithShape="0">
              <a:prstClr val="black">
                <a:alpha val="20000"/>
              </a:prstClr>
            </a:outerShdw>
          </a:effectLst>
        </p:spPr>
        <p:style>
          <a:lnRef idx="0">
            <a:schemeClr val="accent3"/>
          </a:lnRef>
          <a:fillRef idx="3">
            <a:schemeClr val="accent3"/>
          </a:fillRef>
          <a:effectRef idx="3">
            <a:schemeClr val="accent3"/>
          </a:effectRef>
          <a:fontRef idx="minor">
            <a:schemeClr val="lt1"/>
          </a:fontRef>
        </p:style>
        <p:txBody>
          <a:bodyPr anchor="ctr"/>
          <a:lstStyle/>
          <a:p>
            <a:pPr algn="ctr" fontAlgn="base">
              <a:spcBef>
                <a:spcPct val="0"/>
              </a:spcBef>
              <a:spcAft>
                <a:spcPct val="0"/>
              </a:spcAft>
              <a:defRPr/>
            </a:pPr>
            <a:r>
              <a:rPr lang="it-IT" sz="2400" b="1" dirty="0">
                <a:solidFill>
                  <a:srgbClr val="000000"/>
                </a:solidFill>
                <a:latin typeface="Calibri" panose="020F0502020204030204" pitchFamily="34" charset="0"/>
              </a:rPr>
              <a:t>Contratto sottoscritto da un solo comproprietario</a:t>
            </a:r>
            <a:endParaRPr lang="it-IT" sz="2400" dirty="0">
              <a:solidFill>
                <a:srgbClr val="000000"/>
              </a:solidFill>
              <a:latin typeface="Calibri" panose="020F0502020204030204" pitchFamily="34" charset="0"/>
            </a:endParaRPr>
          </a:p>
        </p:txBody>
      </p:sp>
      <p:sp>
        <p:nvSpPr>
          <p:cNvPr id="9" name="Rettangolo 8"/>
          <p:cNvSpPr/>
          <p:nvPr/>
        </p:nvSpPr>
        <p:spPr>
          <a:xfrm>
            <a:off x="745757" y="2028037"/>
            <a:ext cx="3239013" cy="1770384"/>
          </a:xfrm>
          <a:prstGeom prst="rect">
            <a:avLst/>
          </a:prstGeom>
          <a:solidFill>
            <a:schemeClr val="accent2">
              <a:lumMod val="40000"/>
              <a:lumOff val="60000"/>
            </a:schemeClr>
          </a:solidFill>
          <a:ln>
            <a:solidFill>
              <a:schemeClr val="bg1">
                <a:lumMod val="85000"/>
              </a:schemeClr>
            </a:solid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dk1"/>
          </a:lnRef>
          <a:fillRef idx="1001">
            <a:schemeClr val="lt1"/>
          </a:fillRef>
          <a:effectRef idx="0">
            <a:schemeClr val="dk1"/>
          </a:effectRef>
          <a:fontRef idx="minor">
            <a:schemeClr val="dk1"/>
          </a:fontRef>
        </p:style>
        <p:txBody>
          <a:bodyPr anchor="ctr"/>
          <a:lstStyle/>
          <a:p>
            <a:pPr algn="ctr" fontAlgn="base">
              <a:spcBef>
                <a:spcPct val="0"/>
              </a:spcBef>
              <a:spcAft>
                <a:spcPct val="0"/>
              </a:spcAft>
              <a:defRPr/>
            </a:pPr>
            <a:r>
              <a:rPr lang="it-IT" b="1" dirty="0">
                <a:solidFill>
                  <a:srgbClr val="000000"/>
                </a:solidFill>
                <a:latin typeface="Calibri" panose="020F0502020204030204" pitchFamily="34" charset="0"/>
              </a:rPr>
              <a:t>Immobile della comunione legale art. 177 C.C. e locazione  stipulata da un solo coniuge</a:t>
            </a:r>
          </a:p>
        </p:txBody>
      </p:sp>
      <p:sp>
        <p:nvSpPr>
          <p:cNvPr id="11" name="Rettangolo 10">
            <a:extLst>
              <a:ext uri="{FF2B5EF4-FFF2-40B4-BE49-F238E27FC236}">
                <a16:creationId xmlns:a16="http://schemas.microsoft.com/office/drawing/2014/main" id="{11115598-F1E3-4BC4-A70E-4FA4D4DAC045}"/>
              </a:ext>
            </a:extLst>
          </p:cNvPr>
          <p:cNvSpPr/>
          <p:nvPr/>
        </p:nvSpPr>
        <p:spPr>
          <a:xfrm>
            <a:off x="755544" y="4328719"/>
            <a:ext cx="3229226" cy="2357307"/>
          </a:xfrm>
          <a:prstGeom prst="rect">
            <a:avLst/>
          </a:prstGeom>
          <a:solidFill>
            <a:schemeClr val="accent2">
              <a:lumMod val="40000"/>
              <a:lumOff val="60000"/>
            </a:schemeClr>
          </a:solidFill>
          <a:ln>
            <a:solidFill>
              <a:schemeClr val="bg1">
                <a:lumMod val="85000"/>
              </a:schemeClr>
            </a:solid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dk1"/>
          </a:lnRef>
          <a:fillRef idx="1001">
            <a:schemeClr val="lt1"/>
          </a:fillRef>
          <a:effectRef idx="0">
            <a:schemeClr val="dk1"/>
          </a:effectRef>
          <a:fontRef idx="minor">
            <a:schemeClr val="dk1"/>
          </a:fontRef>
        </p:style>
        <p:txBody>
          <a:bodyPr anchor="ctr"/>
          <a:lstStyle/>
          <a:p>
            <a:pPr algn="ctr" fontAlgn="base">
              <a:spcBef>
                <a:spcPct val="0"/>
              </a:spcBef>
              <a:spcAft>
                <a:spcPct val="0"/>
              </a:spcAft>
              <a:defRPr/>
            </a:pPr>
            <a:r>
              <a:rPr lang="it-IT" b="1" dirty="0">
                <a:solidFill>
                  <a:srgbClr val="000000"/>
                </a:solidFill>
                <a:latin typeface="Calibri" panose="020F0502020204030204" pitchFamily="34" charset="0"/>
              </a:rPr>
              <a:t>Cassazione </a:t>
            </a:r>
            <a:r>
              <a:rPr lang="it-IT" b="1" dirty="0" err="1">
                <a:solidFill>
                  <a:srgbClr val="000000"/>
                </a:solidFill>
                <a:latin typeface="Calibri" panose="020F0502020204030204" pitchFamily="34" charset="0"/>
              </a:rPr>
              <a:t>sent</a:t>
            </a:r>
            <a:r>
              <a:rPr lang="it-IT" b="1" dirty="0">
                <a:solidFill>
                  <a:srgbClr val="000000"/>
                </a:solidFill>
                <a:latin typeface="Calibri" panose="020F0502020204030204" pitchFamily="34" charset="0"/>
              </a:rPr>
              <a:t>. 3085/16 il reddito è comunque imputato al 50% tra i coniugi </a:t>
            </a:r>
            <a:r>
              <a:rPr lang="it-IT" b="1" dirty="0" err="1">
                <a:solidFill>
                  <a:srgbClr val="000000"/>
                </a:solidFill>
                <a:latin typeface="Calibri" panose="020F0502020204030204" pitchFamily="34" charset="0"/>
              </a:rPr>
              <a:t>poichè</a:t>
            </a:r>
            <a:r>
              <a:rPr lang="it-IT" b="1" dirty="0">
                <a:solidFill>
                  <a:srgbClr val="000000"/>
                </a:solidFill>
                <a:latin typeface="Calibri" panose="020F0502020204030204" pitchFamily="34" charset="0"/>
              </a:rPr>
              <a:t>  l’art. 4 del </a:t>
            </a:r>
            <a:r>
              <a:rPr lang="it-IT" b="1" dirty="0" err="1">
                <a:solidFill>
                  <a:srgbClr val="000000"/>
                </a:solidFill>
                <a:latin typeface="Calibri" panose="020F0502020204030204" pitchFamily="34" charset="0"/>
              </a:rPr>
              <a:t>Tuir</a:t>
            </a:r>
            <a:r>
              <a:rPr lang="it-IT" b="1" dirty="0">
                <a:solidFill>
                  <a:srgbClr val="000000"/>
                </a:solidFill>
                <a:latin typeface="Calibri" panose="020F0502020204030204" pitchFamily="34" charset="0"/>
              </a:rPr>
              <a:t> non prevede deroghe</a:t>
            </a:r>
          </a:p>
        </p:txBody>
      </p:sp>
      <p:sp>
        <p:nvSpPr>
          <p:cNvPr id="4" name="Freccia in giù 3">
            <a:extLst>
              <a:ext uri="{FF2B5EF4-FFF2-40B4-BE49-F238E27FC236}">
                <a16:creationId xmlns:a16="http://schemas.microsoft.com/office/drawing/2014/main" id="{D1DD61A0-6480-4221-AFB7-3DAC2D1F0299}"/>
              </a:ext>
            </a:extLst>
          </p:cNvPr>
          <p:cNvSpPr/>
          <p:nvPr/>
        </p:nvSpPr>
        <p:spPr>
          <a:xfrm>
            <a:off x="1904302" y="3959604"/>
            <a:ext cx="704675" cy="2516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Rettangolo 11">
            <a:extLst>
              <a:ext uri="{FF2B5EF4-FFF2-40B4-BE49-F238E27FC236}">
                <a16:creationId xmlns:a16="http://schemas.microsoft.com/office/drawing/2014/main" id="{8C0B7712-2F9A-49C2-A8C1-D30E5639A3ED}"/>
              </a:ext>
            </a:extLst>
          </p:cNvPr>
          <p:cNvSpPr/>
          <p:nvPr/>
        </p:nvSpPr>
        <p:spPr>
          <a:xfrm>
            <a:off x="7357687" y="2028037"/>
            <a:ext cx="3239013" cy="1770384"/>
          </a:xfrm>
          <a:prstGeom prst="rect">
            <a:avLst/>
          </a:prstGeom>
          <a:solidFill>
            <a:schemeClr val="accent6">
              <a:lumMod val="40000"/>
              <a:lumOff val="60000"/>
            </a:schemeClr>
          </a:solidFill>
          <a:ln>
            <a:solidFill>
              <a:schemeClr val="bg1">
                <a:lumMod val="85000"/>
              </a:schemeClr>
            </a:solid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dk1"/>
          </a:lnRef>
          <a:fillRef idx="1001">
            <a:schemeClr val="lt1"/>
          </a:fillRef>
          <a:effectRef idx="0">
            <a:schemeClr val="dk1"/>
          </a:effectRef>
          <a:fontRef idx="minor">
            <a:schemeClr val="dk1"/>
          </a:fontRef>
        </p:style>
        <p:txBody>
          <a:bodyPr anchor="ctr"/>
          <a:lstStyle/>
          <a:p>
            <a:pPr algn="ctr" fontAlgn="base">
              <a:spcBef>
                <a:spcPct val="0"/>
              </a:spcBef>
              <a:spcAft>
                <a:spcPct val="0"/>
              </a:spcAft>
              <a:defRPr/>
            </a:pPr>
            <a:r>
              <a:rPr lang="it-IT" b="1" dirty="0">
                <a:solidFill>
                  <a:srgbClr val="000000"/>
                </a:solidFill>
                <a:latin typeface="Calibri" panose="020F0502020204030204" pitchFamily="34" charset="0"/>
              </a:rPr>
              <a:t>Immobile in comproprietà e locazione sottoscritta da un solo comproprietario</a:t>
            </a:r>
          </a:p>
        </p:txBody>
      </p:sp>
      <p:sp>
        <p:nvSpPr>
          <p:cNvPr id="3" name="Freccia bidirezionale orizzontale 2">
            <a:extLst>
              <a:ext uri="{FF2B5EF4-FFF2-40B4-BE49-F238E27FC236}">
                <a16:creationId xmlns:a16="http://schemas.microsoft.com/office/drawing/2014/main" id="{4A5DEA3E-CAFC-4019-BF1E-FF92BB9230B2}"/>
              </a:ext>
            </a:extLst>
          </p:cNvPr>
          <p:cNvSpPr/>
          <p:nvPr/>
        </p:nvSpPr>
        <p:spPr>
          <a:xfrm>
            <a:off x="7734650" y="5008226"/>
            <a:ext cx="847288" cy="562063"/>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Rettangolo 12">
            <a:extLst>
              <a:ext uri="{FF2B5EF4-FFF2-40B4-BE49-F238E27FC236}">
                <a16:creationId xmlns:a16="http://schemas.microsoft.com/office/drawing/2014/main" id="{BA2132F2-E9F8-4793-BFB2-323026B78E55}"/>
              </a:ext>
            </a:extLst>
          </p:cNvPr>
          <p:cNvSpPr/>
          <p:nvPr/>
        </p:nvSpPr>
        <p:spPr>
          <a:xfrm>
            <a:off x="4369531" y="3959605"/>
            <a:ext cx="3229226" cy="2726422"/>
          </a:xfrm>
          <a:prstGeom prst="rect">
            <a:avLst/>
          </a:prstGeom>
          <a:solidFill>
            <a:schemeClr val="accent6">
              <a:lumMod val="40000"/>
              <a:lumOff val="60000"/>
            </a:schemeClr>
          </a:solidFill>
          <a:ln>
            <a:solidFill>
              <a:schemeClr val="bg1">
                <a:lumMod val="85000"/>
              </a:schemeClr>
            </a:solid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dk1"/>
          </a:lnRef>
          <a:fillRef idx="100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1600" b="1" dirty="0">
                <a:solidFill>
                  <a:srgbClr val="000000"/>
                </a:solidFill>
                <a:latin typeface="Calibri" panose="020F0502020204030204" pitchFamily="34" charset="0"/>
              </a:rPr>
              <a:t>Tesi 1) art. 26 , c. 1 </a:t>
            </a:r>
            <a:r>
              <a:rPr lang="it-IT" sz="1600" b="1" dirty="0" err="1">
                <a:solidFill>
                  <a:srgbClr val="000000"/>
                </a:solidFill>
                <a:latin typeface="Calibri" panose="020F0502020204030204" pitchFamily="34" charset="0"/>
              </a:rPr>
              <a:t>Tuir</a:t>
            </a:r>
            <a:r>
              <a:rPr lang="it-IT" sz="1600" b="1" dirty="0">
                <a:solidFill>
                  <a:srgbClr val="000000"/>
                </a:solidFill>
                <a:latin typeface="Calibri" panose="020F0502020204030204" pitchFamily="34" charset="0"/>
              </a:rPr>
              <a:t> , quando dice «..indipendentemente dalla percezione..» intende dire che il reddito è cmq imputato in base alla quota di possesso, quindi anche il comproprietario non sottoscrittore lo deve dichiarare pro quota</a:t>
            </a:r>
          </a:p>
          <a:p>
            <a:pPr algn="ctr" fontAlgn="base">
              <a:spcBef>
                <a:spcPct val="0"/>
              </a:spcBef>
              <a:spcAft>
                <a:spcPct val="0"/>
              </a:spcAft>
              <a:defRPr/>
            </a:pPr>
            <a:r>
              <a:rPr lang="it-IT" sz="1600" b="1" dirty="0">
                <a:solidFill>
                  <a:srgbClr val="000000"/>
                </a:solidFill>
                <a:latin typeface="Calibri" panose="020F0502020204030204" pitchFamily="34" charset="0"/>
              </a:rPr>
              <a:t>( Circ. 20/2012, risposta 6)</a:t>
            </a:r>
          </a:p>
          <a:p>
            <a:pPr algn="ctr" fontAlgn="base">
              <a:spcBef>
                <a:spcPct val="0"/>
              </a:spcBef>
              <a:spcAft>
                <a:spcPct val="0"/>
              </a:spcAft>
              <a:defRPr/>
            </a:pPr>
            <a:r>
              <a:rPr lang="it-IT" sz="1600" b="1" dirty="0">
                <a:solidFill>
                  <a:srgbClr val="FF0000"/>
                </a:solidFill>
                <a:latin typeface="Calibri" panose="020F0502020204030204" pitchFamily="34" charset="0"/>
              </a:rPr>
              <a:t>Circ. 24/17 reddito dichiarato da tutti i comproprietari ma solo il firmatario scomputa la ritenuta</a:t>
            </a:r>
          </a:p>
        </p:txBody>
      </p:sp>
      <p:sp>
        <p:nvSpPr>
          <p:cNvPr id="14" name="Rettangolo 13">
            <a:extLst>
              <a:ext uri="{FF2B5EF4-FFF2-40B4-BE49-F238E27FC236}">
                <a16:creationId xmlns:a16="http://schemas.microsoft.com/office/drawing/2014/main" id="{FE125E0B-D54E-47EF-81CE-3E69CEA8E7C2}"/>
              </a:ext>
            </a:extLst>
          </p:cNvPr>
          <p:cNvSpPr/>
          <p:nvPr/>
        </p:nvSpPr>
        <p:spPr>
          <a:xfrm>
            <a:off x="8836947" y="4328718"/>
            <a:ext cx="3229226" cy="2357307"/>
          </a:xfrm>
          <a:prstGeom prst="rect">
            <a:avLst/>
          </a:prstGeom>
          <a:solidFill>
            <a:schemeClr val="accent6">
              <a:lumMod val="40000"/>
              <a:lumOff val="60000"/>
            </a:schemeClr>
          </a:solidFill>
          <a:ln>
            <a:solidFill>
              <a:schemeClr val="bg1">
                <a:lumMod val="85000"/>
              </a:schemeClr>
            </a:solid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dk1"/>
          </a:lnRef>
          <a:fillRef idx="100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1600" b="1" dirty="0">
                <a:solidFill>
                  <a:srgbClr val="000000"/>
                </a:solidFill>
                <a:latin typeface="Calibri" panose="020F0502020204030204" pitchFamily="34" charset="0"/>
              </a:rPr>
              <a:t>Tesi 2) art. 26 , c. 1 </a:t>
            </a:r>
            <a:r>
              <a:rPr lang="it-IT" sz="1600" b="1" dirty="0" err="1">
                <a:solidFill>
                  <a:srgbClr val="000000"/>
                </a:solidFill>
                <a:latin typeface="Calibri" panose="020F0502020204030204" pitchFamily="34" charset="0"/>
              </a:rPr>
              <a:t>Tuir</a:t>
            </a:r>
            <a:r>
              <a:rPr lang="it-IT" sz="1600" b="1" dirty="0">
                <a:solidFill>
                  <a:srgbClr val="000000"/>
                </a:solidFill>
                <a:latin typeface="Calibri" panose="020F0502020204030204" pitchFamily="34" charset="0"/>
              </a:rPr>
              <a:t> , quando dice «..indipendentemente dalla percezione..» intende dire che solo i redditi da detenzione vanno imputati in base alla quota di possesso, quindi anche il comproprietario non sottoscrittore non lo deve dichiarare  </a:t>
            </a:r>
          </a:p>
          <a:p>
            <a:pPr algn="ctr" fontAlgn="base">
              <a:spcBef>
                <a:spcPct val="0"/>
              </a:spcBef>
              <a:spcAft>
                <a:spcPct val="0"/>
              </a:spcAft>
              <a:defRPr/>
            </a:pPr>
            <a:r>
              <a:rPr lang="it-IT" sz="1600" b="1" dirty="0">
                <a:solidFill>
                  <a:srgbClr val="000000"/>
                </a:solidFill>
                <a:latin typeface="Calibri" panose="020F0502020204030204" pitchFamily="34" charset="0"/>
              </a:rPr>
              <a:t>( Cass. 3085/16)</a:t>
            </a:r>
          </a:p>
        </p:txBody>
      </p:sp>
    </p:spTree>
    <p:extLst>
      <p:ext uri="{BB962C8B-B14F-4D97-AF65-F5344CB8AC3E}">
        <p14:creationId xmlns:p14="http://schemas.microsoft.com/office/powerpoint/2010/main" val="33235022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olo 1"/>
          <p:cNvSpPr>
            <a:spLocks noGrp="1"/>
          </p:cNvSpPr>
          <p:nvPr>
            <p:ph type="title"/>
          </p:nvPr>
        </p:nvSpPr>
        <p:spPr>
          <a:xfrm>
            <a:off x="1524000" y="312737"/>
            <a:ext cx="9144000" cy="546100"/>
          </a:xfrm>
        </p:spPr>
        <p:txBody>
          <a:bodyPr>
            <a:normAutofit/>
          </a:bodyPr>
          <a:lstStyle/>
          <a:p>
            <a:r>
              <a:rPr lang="it-IT" altLang="it-IT" sz="3200" b="1" dirty="0">
                <a:latin typeface="Calibri" panose="020F0502020204030204" pitchFamily="34" charset="0"/>
              </a:rPr>
              <a:t>ABUSO DEL DIRITTO  RIS 97  2017</a:t>
            </a:r>
          </a:p>
        </p:txBody>
      </p:sp>
      <p:sp>
        <p:nvSpPr>
          <p:cNvPr id="8" name="Rettangolo 7"/>
          <p:cNvSpPr/>
          <p:nvPr/>
        </p:nvSpPr>
        <p:spPr>
          <a:xfrm>
            <a:off x="577970" y="979391"/>
            <a:ext cx="5087751" cy="2186503"/>
          </a:xfrm>
          <a:prstGeom prst="rect">
            <a:avLst/>
          </a:prstGeom>
          <a:solidFill>
            <a:schemeClr val="bg2">
              <a:lumMod val="40000"/>
              <a:lumOff val="60000"/>
            </a:schemeClr>
          </a:solidFill>
          <a:ln/>
        </p:spPr>
        <p:style>
          <a:lnRef idx="2">
            <a:schemeClr val="dk1"/>
          </a:lnRef>
          <a:fillRef idx="1">
            <a:schemeClr val="lt1"/>
          </a:fillRef>
          <a:effectRef idx="0">
            <a:schemeClr val="dk1"/>
          </a:effectRef>
          <a:fontRef idx="minor">
            <a:schemeClr val="dk1"/>
          </a:fontRef>
        </p:style>
        <p:txBody>
          <a:bodyPr anchor="ctr"/>
          <a:lstStyle/>
          <a:p>
            <a:pPr algn="just" fontAlgn="base">
              <a:spcBef>
                <a:spcPct val="0"/>
              </a:spcBef>
              <a:spcAft>
                <a:spcPct val="0"/>
              </a:spcAft>
            </a:pPr>
            <a:endParaRPr lang="it-IT" sz="2000" b="1" cap="all" dirty="0">
              <a:solidFill>
                <a:srgbClr val="000000"/>
              </a:solidFill>
              <a:latin typeface="Calibri" panose="020F0502020204030204" pitchFamily="34" charset="0"/>
            </a:endParaRPr>
          </a:p>
          <a:p>
            <a:pPr algn="ctr" fontAlgn="base">
              <a:spcBef>
                <a:spcPct val="0"/>
              </a:spcBef>
              <a:spcAft>
                <a:spcPct val="0"/>
              </a:spcAft>
            </a:pPr>
            <a:r>
              <a:rPr lang="it-IT" sz="2000" b="1" cap="all" dirty="0">
                <a:solidFill>
                  <a:srgbClr val="FF0000"/>
                </a:solidFill>
                <a:latin typeface="Calibri" panose="020F0502020204030204" pitchFamily="34" charset="0"/>
              </a:rPr>
              <a:t> scissione parziale con costituzione di beneficiaria immobiliare al fine di cedere le quote della scissa, come alternativa alla cessione di azienda</a:t>
            </a:r>
            <a:endParaRPr lang="it-IT" sz="2000" b="1" cap="all" dirty="0">
              <a:solidFill>
                <a:srgbClr val="000000"/>
              </a:solidFill>
              <a:latin typeface="Calibri" panose="020F0502020204030204" pitchFamily="34" charset="0"/>
            </a:endParaRPr>
          </a:p>
        </p:txBody>
      </p:sp>
      <p:sp>
        <p:nvSpPr>
          <p:cNvPr id="2" name="Rettangolo 1">
            <a:extLst>
              <a:ext uri="{FF2B5EF4-FFF2-40B4-BE49-F238E27FC236}">
                <a16:creationId xmlns:a16="http://schemas.microsoft.com/office/drawing/2014/main" id="{4BF77CA3-2259-40D5-B71F-AD6E9AF96649}"/>
              </a:ext>
            </a:extLst>
          </p:cNvPr>
          <p:cNvSpPr/>
          <p:nvPr/>
        </p:nvSpPr>
        <p:spPr>
          <a:xfrm>
            <a:off x="836762" y="4755821"/>
            <a:ext cx="4741917" cy="18547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AutoNum type="arabicParenR"/>
            </a:pPr>
            <a:r>
              <a:rPr lang="it-IT" sz="1600" dirty="0"/>
              <a:t>Si tratta di una scelta avente pari dignità con la cessione diretta</a:t>
            </a:r>
          </a:p>
          <a:p>
            <a:pPr marL="342900" indent="-342900" algn="ctr">
              <a:buAutoNum type="arabicParenR"/>
            </a:pPr>
            <a:r>
              <a:rPr lang="it-IT" sz="1600" dirty="0"/>
              <a:t>Esiste già la medesima possibilità con il conferimento di azienda</a:t>
            </a:r>
          </a:p>
          <a:p>
            <a:pPr marL="342900" indent="-342900" algn="ctr">
              <a:buAutoNum type="arabicParenR"/>
            </a:pPr>
            <a:r>
              <a:rPr lang="it-IT" sz="1600" dirty="0"/>
              <a:t>Resta impregiudicata la possibilità ai fini imposta di registro di riqualificare l’atto come cessione di azienda ( ma ora bloccata dal nuovo art. 20)</a:t>
            </a:r>
          </a:p>
        </p:txBody>
      </p:sp>
      <p:sp>
        <p:nvSpPr>
          <p:cNvPr id="3" name="Freccia in giù 2">
            <a:extLst>
              <a:ext uri="{FF2B5EF4-FFF2-40B4-BE49-F238E27FC236}">
                <a16:creationId xmlns:a16="http://schemas.microsoft.com/office/drawing/2014/main" id="{C1C39EA2-C68A-487E-8900-DAA2A2FDDCE7}"/>
              </a:ext>
            </a:extLst>
          </p:cNvPr>
          <p:cNvSpPr/>
          <p:nvPr/>
        </p:nvSpPr>
        <p:spPr>
          <a:xfrm>
            <a:off x="2295783" y="3699804"/>
            <a:ext cx="1542972" cy="6651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Rettangolo 13"/>
          <p:cNvSpPr/>
          <p:nvPr/>
        </p:nvSpPr>
        <p:spPr>
          <a:xfrm>
            <a:off x="6307743" y="979390"/>
            <a:ext cx="5243027" cy="5186518"/>
          </a:xfrm>
          <a:prstGeom prst="rect">
            <a:avLst/>
          </a:prstGeom>
          <a:solidFill>
            <a:schemeClr val="bg2">
              <a:lumMod val="40000"/>
              <a:lumOff val="60000"/>
            </a:schemeClr>
          </a:solidFill>
          <a:ln/>
        </p:spPr>
        <p:style>
          <a:lnRef idx="2">
            <a:schemeClr val="dk1"/>
          </a:lnRef>
          <a:fillRef idx="1">
            <a:schemeClr val="lt1"/>
          </a:fillRef>
          <a:effectRef idx="0">
            <a:schemeClr val="dk1"/>
          </a:effectRef>
          <a:fontRef idx="minor">
            <a:schemeClr val="dk1"/>
          </a:fontRef>
        </p:style>
        <p:txBody>
          <a:bodyPr anchor="ctr"/>
          <a:lstStyle/>
          <a:p>
            <a:r>
              <a:rPr lang="it-IT" sz="2000" dirty="0"/>
              <a:t>a) la realizzazione di un vantaggio fiscale "indebito", costituito da "benefici, anche non immediati, realizzati in contrasto con le finalità delle norme fiscali o con i principi dell'ordinamento tributario"; </a:t>
            </a:r>
          </a:p>
          <a:p>
            <a:r>
              <a:rPr lang="it-IT" sz="2000" dirty="0"/>
              <a:t>b) l’assenza di "sostanza economica" dell'operazione o delle operazioni poste in essere consistenti in "fatti, atti e contratti, anche tra loro collegati, inidonei a produrre effetti significativi diversi dai vantaggi fiscali"; </a:t>
            </a:r>
          </a:p>
          <a:p>
            <a:r>
              <a:rPr lang="it-IT" sz="2000" dirty="0"/>
              <a:t>c) l'essenzialità del conseguimento di un "vantaggio fiscale". </a:t>
            </a:r>
          </a:p>
          <a:p>
            <a:r>
              <a:rPr lang="it-IT" sz="2000" b="1" dirty="0"/>
              <a:t>Se anche un solo elemento è assente operazione non abusiva e se sono presenti i tre elementi non è abusiva se vi sono motivazioni extrafiscali non marginali</a:t>
            </a:r>
          </a:p>
        </p:txBody>
      </p:sp>
      <p:sp>
        <p:nvSpPr>
          <p:cNvPr id="5" name="Freccia a destra 4"/>
          <p:cNvSpPr/>
          <p:nvPr/>
        </p:nvSpPr>
        <p:spPr>
          <a:xfrm>
            <a:off x="5840083" y="1604530"/>
            <a:ext cx="293298" cy="974785"/>
          </a:xfrm>
          <a:prstGeom prst="rightArrow">
            <a:avLst>
              <a:gd name="adj1" fmla="val 50000"/>
              <a:gd name="adj2" fmla="val 411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0214893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olo 1"/>
          <p:cNvSpPr>
            <a:spLocks noGrp="1"/>
          </p:cNvSpPr>
          <p:nvPr>
            <p:ph type="title"/>
          </p:nvPr>
        </p:nvSpPr>
        <p:spPr>
          <a:xfrm>
            <a:off x="1524000" y="312737"/>
            <a:ext cx="9144000" cy="546100"/>
          </a:xfrm>
        </p:spPr>
        <p:txBody>
          <a:bodyPr>
            <a:normAutofit/>
          </a:bodyPr>
          <a:lstStyle/>
          <a:p>
            <a:r>
              <a:rPr lang="it-IT" altLang="it-IT" sz="3200" b="1" dirty="0">
                <a:latin typeface="Calibri" panose="020F0502020204030204" pitchFamily="34" charset="0"/>
              </a:rPr>
              <a:t>ABUSO DEL DIRITTO  RIS  98 2017</a:t>
            </a:r>
          </a:p>
        </p:txBody>
      </p:sp>
      <p:sp>
        <p:nvSpPr>
          <p:cNvPr id="9" name="Rettangolo 8"/>
          <p:cNvSpPr/>
          <p:nvPr/>
        </p:nvSpPr>
        <p:spPr>
          <a:xfrm>
            <a:off x="677995" y="979390"/>
            <a:ext cx="3202932" cy="3443877"/>
          </a:xfrm>
          <a:prstGeom prst="rect">
            <a:avLst/>
          </a:prstGeom>
          <a:solidFill>
            <a:schemeClr val="bg2">
              <a:lumMod val="40000"/>
              <a:lumOff val="6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pPr>
            <a:r>
              <a:rPr lang="it-IT" sz="2400" b="1" u="sng" cap="all" dirty="0">
                <a:solidFill>
                  <a:srgbClr val="FF0000"/>
                </a:solidFill>
                <a:latin typeface="Calibri" panose="020F0502020204030204" pitchFamily="34" charset="0"/>
              </a:rPr>
              <a:t>Società immobiliare: </a:t>
            </a:r>
            <a:r>
              <a:rPr lang="it-IT" sz="2000" b="1" cap="all" dirty="0">
                <a:solidFill>
                  <a:srgbClr val="FF0000"/>
                </a:solidFill>
                <a:latin typeface="Calibri" panose="020F0502020204030204" pitchFamily="34" charset="0"/>
              </a:rPr>
              <a:t>SCISSIONE ESEGUITA ALLA SCOPO DI DIVIDERE compendio immobiliare con operazione asimmetrica, la scissa assegna immobili e si liquida, la beneficiaria continua attività gestione immobiliare</a:t>
            </a:r>
          </a:p>
        </p:txBody>
      </p:sp>
      <p:sp>
        <p:nvSpPr>
          <p:cNvPr id="10" name="Rettangolo 9">
            <a:extLst>
              <a:ext uri="{FF2B5EF4-FFF2-40B4-BE49-F238E27FC236}">
                <a16:creationId xmlns:a16="http://schemas.microsoft.com/office/drawing/2014/main" id="{FE0A4E98-9CD7-4F37-AD4B-695B6B362B63}"/>
              </a:ext>
            </a:extLst>
          </p:cNvPr>
          <p:cNvSpPr/>
          <p:nvPr/>
        </p:nvSpPr>
        <p:spPr>
          <a:xfrm>
            <a:off x="5839191" y="1061049"/>
            <a:ext cx="3743568" cy="36489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AutoNum type="arabicParenR"/>
            </a:pPr>
            <a:r>
              <a:rPr lang="it-IT" dirty="0"/>
              <a:t>In sé l’operazione non è abusiva</a:t>
            </a:r>
          </a:p>
          <a:p>
            <a:pPr marL="342900" indent="-342900" algn="ctr">
              <a:buAutoNum type="arabicParenR"/>
            </a:pPr>
            <a:endParaRPr lang="it-IT" dirty="0"/>
          </a:p>
          <a:p>
            <a:pPr marL="342900" indent="-342900" algn="ctr">
              <a:buAutoNum type="arabicParenR"/>
            </a:pPr>
            <a:r>
              <a:rPr lang="it-IT" dirty="0"/>
              <a:t>E’ necessario affinché non vi sia abuso che l’operazione si riqualifichi come riorganizzazione aziendale e non mera alternativa alla cessione del bene di primo grado</a:t>
            </a:r>
          </a:p>
          <a:p>
            <a:pPr marL="342900" indent="-342900" algn="ctr">
              <a:buAutoNum type="arabicParenR"/>
            </a:pPr>
            <a:r>
              <a:rPr lang="it-IT" u="sng" dirty="0"/>
              <a:t>Ma non è anche questa una alternativa avente pari dignità e per ciò stesso </a:t>
            </a:r>
            <a:r>
              <a:rPr lang="it-IT" u="sng" dirty="0" err="1"/>
              <a:t>optabile</a:t>
            </a:r>
            <a:r>
              <a:rPr lang="it-IT" u="sng" dirty="0"/>
              <a:t> dal contribuente ????</a:t>
            </a:r>
          </a:p>
        </p:txBody>
      </p:sp>
      <p:sp>
        <p:nvSpPr>
          <p:cNvPr id="4" name="Freccia a destra 3">
            <a:extLst>
              <a:ext uri="{FF2B5EF4-FFF2-40B4-BE49-F238E27FC236}">
                <a16:creationId xmlns:a16="http://schemas.microsoft.com/office/drawing/2014/main" id="{379B6055-4D98-4FBC-BF02-FCF9A944A908}"/>
              </a:ext>
            </a:extLst>
          </p:cNvPr>
          <p:cNvSpPr/>
          <p:nvPr/>
        </p:nvSpPr>
        <p:spPr>
          <a:xfrm>
            <a:off x="9773740" y="2390862"/>
            <a:ext cx="645741" cy="8009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Rettangolo 12">
            <a:extLst>
              <a:ext uri="{FF2B5EF4-FFF2-40B4-BE49-F238E27FC236}">
                <a16:creationId xmlns:a16="http://schemas.microsoft.com/office/drawing/2014/main" id="{B7E2BBBC-325D-4589-866E-A86708C049CE}"/>
              </a:ext>
            </a:extLst>
          </p:cNvPr>
          <p:cNvSpPr/>
          <p:nvPr/>
        </p:nvSpPr>
        <p:spPr>
          <a:xfrm>
            <a:off x="10532854" y="979389"/>
            <a:ext cx="1463404" cy="4774430"/>
          </a:xfrm>
          <a:prstGeom prst="rect">
            <a:avLst/>
          </a:prstGeom>
          <a:solidFill>
            <a:srgbClr val="FFFF00"/>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pPr>
            <a:r>
              <a:rPr lang="it-IT" sz="1200" b="1" cap="all" dirty="0">
                <a:solidFill>
                  <a:srgbClr val="FF0000"/>
                </a:solidFill>
                <a:latin typeface="Calibri" panose="020F0502020204030204" pitchFamily="34" charset="0"/>
              </a:rPr>
              <a:t>Attenzione alla cessione di quote per trasferire immobili: violazione penalmente rilevante  laddove beneficiando della </a:t>
            </a:r>
            <a:r>
              <a:rPr lang="it-IT" sz="1200" b="1" cap="all" dirty="0" err="1">
                <a:solidFill>
                  <a:srgbClr val="FF0000"/>
                </a:solidFill>
                <a:latin typeface="Calibri" panose="020F0502020204030204" pitchFamily="34" charset="0"/>
              </a:rPr>
              <a:t>pex</a:t>
            </a:r>
            <a:r>
              <a:rPr lang="it-IT" sz="1200" b="1" cap="all" dirty="0">
                <a:solidFill>
                  <a:srgbClr val="FF0000"/>
                </a:solidFill>
                <a:latin typeface="Calibri" panose="020F0502020204030204" pitchFamily="34" charset="0"/>
              </a:rPr>
              <a:t> si sottrae a tassazione il 95% dell’imponibile</a:t>
            </a:r>
          </a:p>
          <a:p>
            <a:pPr algn="ctr" fontAlgn="base">
              <a:spcBef>
                <a:spcPct val="0"/>
              </a:spcBef>
              <a:spcAft>
                <a:spcPct val="0"/>
              </a:spcAft>
            </a:pPr>
            <a:r>
              <a:rPr lang="it-IT" sz="1200" b="1" cap="all" dirty="0">
                <a:solidFill>
                  <a:srgbClr val="FF0000"/>
                </a:solidFill>
                <a:latin typeface="Calibri" panose="020F0502020204030204" pitchFamily="34" charset="0"/>
              </a:rPr>
              <a:t>(</a:t>
            </a:r>
            <a:r>
              <a:rPr lang="it-IT" sz="1200" b="1" cap="all" dirty="0" err="1">
                <a:solidFill>
                  <a:srgbClr val="FF0000"/>
                </a:solidFill>
                <a:latin typeface="Calibri" panose="020F0502020204030204" pitchFamily="34" charset="0"/>
              </a:rPr>
              <a:t>Cass</a:t>
            </a:r>
            <a:r>
              <a:rPr lang="it-IT" sz="1200" b="1" cap="all" dirty="0">
                <a:solidFill>
                  <a:srgbClr val="FF0000"/>
                </a:solidFill>
                <a:latin typeface="Calibri" panose="020F0502020204030204" pitchFamily="34" charset="0"/>
              </a:rPr>
              <a:t>. Sent. 38016 del 31.7.17, contro CT Regionale ROMA, N. </a:t>
            </a:r>
            <a:r>
              <a:rPr lang="it-IT" sz="1200" b="1" cap="all">
                <a:solidFill>
                  <a:srgbClr val="FF0000"/>
                </a:solidFill>
                <a:latin typeface="Calibri" panose="020F0502020204030204" pitchFamily="34" charset="0"/>
              </a:rPr>
              <a:t>23334 DEL 31.10.2017) </a:t>
            </a:r>
            <a:endParaRPr lang="it-IT" sz="1200" b="1" cap="all" dirty="0">
              <a:solidFill>
                <a:srgbClr val="FF0000"/>
              </a:solidFill>
              <a:latin typeface="Calibri" panose="020F0502020204030204" pitchFamily="34" charset="0"/>
            </a:endParaRPr>
          </a:p>
        </p:txBody>
      </p:sp>
      <p:sp>
        <p:nvSpPr>
          <p:cNvPr id="5" name="Freccia a destra 4"/>
          <p:cNvSpPr/>
          <p:nvPr/>
        </p:nvSpPr>
        <p:spPr>
          <a:xfrm>
            <a:off x="4295955" y="2493034"/>
            <a:ext cx="983411" cy="94027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2753951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a:t>DECRETO LEGISLATIVO PER LA CRESCITA E L’INTERNAZIONALIZZAZIONE DELLE IMPRESE n. 147/15 e LEGGE DI BILANCIO 2018</a:t>
            </a:r>
          </a:p>
        </p:txBody>
      </p:sp>
      <p:sp>
        <p:nvSpPr>
          <p:cNvPr id="3" name="Segnaposto contenuto 2"/>
          <p:cNvSpPr>
            <a:spLocks noGrp="1"/>
          </p:cNvSpPr>
          <p:nvPr>
            <p:ph idx="1"/>
          </p:nvPr>
        </p:nvSpPr>
        <p:spPr>
          <a:xfrm>
            <a:off x="1981200" y="1482755"/>
            <a:ext cx="8229600" cy="748680"/>
          </a:xfrm>
          <a:solidFill>
            <a:schemeClr val="accent2">
              <a:lumMod val="20000"/>
              <a:lumOff val="80000"/>
            </a:schemeClr>
          </a:solidFill>
        </p:spPr>
        <p:txBody>
          <a:bodyPr>
            <a:normAutofit fontScale="85000" lnSpcReduction="10000"/>
          </a:bodyPr>
          <a:lstStyle/>
          <a:p>
            <a:r>
              <a:rPr lang="it-IT" dirty="0"/>
              <a:t>ART. 4 : INTERESSI PASSIVI : decorrenza = periodo d’imposta successivo a quello di entrata in vigore decreto , quindi </a:t>
            </a:r>
            <a:r>
              <a:rPr lang="it-IT" b="1" dirty="0"/>
              <a:t>2016</a:t>
            </a:r>
          </a:p>
        </p:txBody>
      </p:sp>
      <p:sp>
        <p:nvSpPr>
          <p:cNvPr id="4" name="Segnaposto contenuto 2"/>
          <p:cNvSpPr txBox="1">
            <a:spLocks/>
          </p:cNvSpPr>
          <p:nvPr/>
        </p:nvSpPr>
        <p:spPr>
          <a:xfrm>
            <a:off x="1991544" y="2388735"/>
            <a:ext cx="8229600" cy="748680"/>
          </a:xfrm>
          <a:prstGeom prst="rect">
            <a:avLst/>
          </a:prstGeom>
          <a:solidFill>
            <a:schemeClr val="accent2">
              <a:lumMod val="20000"/>
              <a:lumOff val="80000"/>
            </a:schemeClr>
          </a:solidFill>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it-IT" dirty="0"/>
              <a:t>A) Incremento del </a:t>
            </a:r>
            <a:r>
              <a:rPr lang="it-IT" dirty="0" err="1"/>
              <a:t>Rol</a:t>
            </a:r>
            <a:r>
              <a:rPr lang="it-IT" dirty="0"/>
              <a:t> per dividendi derivanti da controllate estere</a:t>
            </a:r>
          </a:p>
        </p:txBody>
      </p:sp>
      <p:sp>
        <p:nvSpPr>
          <p:cNvPr id="5" name="Freccia in giù 4"/>
          <p:cNvSpPr/>
          <p:nvPr/>
        </p:nvSpPr>
        <p:spPr>
          <a:xfrm>
            <a:off x="5663952" y="3240949"/>
            <a:ext cx="1080120"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Rettangolo 5"/>
          <p:cNvSpPr/>
          <p:nvPr/>
        </p:nvSpPr>
        <p:spPr>
          <a:xfrm>
            <a:off x="2783632" y="3838687"/>
            <a:ext cx="6624736" cy="792088"/>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err="1">
                <a:solidFill>
                  <a:schemeClr val="tx1"/>
                </a:solidFill>
              </a:rPr>
              <a:t>Rol</a:t>
            </a:r>
            <a:r>
              <a:rPr lang="it-IT" dirty="0">
                <a:solidFill>
                  <a:schemeClr val="tx1"/>
                </a:solidFill>
              </a:rPr>
              <a:t> attuale = A – B + C 15 ( limitatamente alle controllate estere)  </a:t>
            </a:r>
          </a:p>
        </p:txBody>
      </p:sp>
      <p:sp>
        <p:nvSpPr>
          <p:cNvPr id="7" name="Rettangolo 6"/>
          <p:cNvSpPr/>
          <p:nvPr/>
        </p:nvSpPr>
        <p:spPr>
          <a:xfrm>
            <a:off x="2783632" y="5085184"/>
            <a:ext cx="6624736" cy="1584176"/>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solidFill>
                  <a:schemeClr val="tx1"/>
                </a:solidFill>
              </a:rPr>
              <a:t>Osservazioni: </a:t>
            </a:r>
          </a:p>
          <a:p>
            <a:pPr marL="342900" indent="-342900" algn="ctr">
              <a:buAutoNum type="arabicParenR"/>
            </a:pPr>
            <a:r>
              <a:rPr lang="it-IT" sz="1600" dirty="0">
                <a:solidFill>
                  <a:schemeClr val="tx1"/>
                </a:solidFill>
              </a:rPr>
              <a:t>controllate di cui all’art. 2359, punto 1 &gt; solo controllo di diritto per voti esercitabili in assemblea</a:t>
            </a:r>
          </a:p>
          <a:p>
            <a:pPr marL="342900" indent="-342900" algn="ctr">
              <a:buAutoNum type="arabicParenR"/>
            </a:pPr>
            <a:r>
              <a:rPr lang="it-IT" sz="1600" dirty="0">
                <a:solidFill>
                  <a:schemeClr val="tx1"/>
                </a:solidFill>
              </a:rPr>
              <a:t>Escluse le collegate estere</a:t>
            </a:r>
          </a:p>
          <a:p>
            <a:pPr marL="342900" indent="-342900" algn="ctr">
              <a:buAutoNum type="arabicParenR"/>
            </a:pPr>
            <a:r>
              <a:rPr lang="it-IT" sz="1600" dirty="0">
                <a:solidFill>
                  <a:schemeClr val="tx1"/>
                </a:solidFill>
              </a:rPr>
              <a:t>Discrasia rispetto all’acquisto di controllate nazionali  </a:t>
            </a:r>
          </a:p>
          <a:p>
            <a:pPr algn="ctr"/>
            <a:r>
              <a:rPr lang="it-IT" sz="1600" b="1" u="sng" dirty="0">
                <a:solidFill>
                  <a:schemeClr val="tx1"/>
                </a:solidFill>
              </a:rPr>
              <a:t>MODIFICA LEGGE 205/2017. C. 994 CHE ANNULLA L’INSERIMENTO DEI DIVIDENDI ESTERI DAL 2017</a:t>
            </a:r>
          </a:p>
          <a:p>
            <a:pPr marL="342900" indent="-342900" algn="ctr">
              <a:buAutoNum type="arabicParenR"/>
            </a:pPr>
            <a:endParaRPr lang="it-IT" dirty="0"/>
          </a:p>
        </p:txBody>
      </p:sp>
    </p:spTree>
    <p:extLst>
      <p:ext uri="{BB962C8B-B14F-4D97-AF65-F5344CB8AC3E}">
        <p14:creationId xmlns:p14="http://schemas.microsoft.com/office/powerpoint/2010/main" val="1025215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olo 1"/>
          <p:cNvSpPr>
            <a:spLocks noGrp="1"/>
          </p:cNvSpPr>
          <p:nvPr>
            <p:ph type="title"/>
          </p:nvPr>
        </p:nvSpPr>
        <p:spPr>
          <a:xfrm>
            <a:off x="1524000" y="1227138"/>
            <a:ext cx="9144000" cy="546100"/>
          </a:xfrm>
        </p:spPr>
        <p:txBody>
          <a:bodyPr>
            <a:normAutofit/>
          </a:bodyPr>
          <a:lstStyle/>
          <a:p>
            <a:r>
              <a:rPr lang="it-IT" altLang="it-IT" sz="3200" b="1" dirty="0">
                <a:latin typeface="Calibri" panose="020F0502020204030204" pitchFamily="34" charset="0"/>
              </a:rPr>
              <a:t>Le novità nel super/</a:t>
            </a:r>
            <a:r>
              <a:rPr lang="it-IT" altLang="it-IT" sz="3200" b="1" dirty="0" err="1">
                <a:latin typeface="Calibri" panose="020F0502020204030204" pitchFamily="34" charset="0"/>
              </a:rPr>
              <a:t>iperammortamento</a:t>
            </a:r>
            <a:endParaRPr lang="it-IT" altLang="it-IT" sz="3200" b="1" dirty="0">
              <a:latin typeface="Calibri" panose="020F0502020204030204" pitchFamily="34" charset="0"/>
            </a:endParaRPr>
          </a:p>
        </p:txBody>
      </p:sp>
      <p:sp>
        <p:nvSpPr>
          <p:cNvPr id="4" name="Callout con freccia in giù 3"/>
          <p:cNvSpPr/>
          <p:nvPr/>
        </p:nvSpPr>
        <p:spPr>
          <a:xfrm>
            <a:off x="2279650" y="1989138"/>
            <a:ext cx="7632700" cy="1008062"/>
          </a:xfrm>
          <a:prstGeom prst="downArrowCallout">
            <a:avLst/>
          </a:prstGeom>
          <a:solidFill>
            <a:srgbClr val="19194D">
              <a:alpha val="41176"/>
            </a:srgb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400" b="1" dirty="0" err="1">
                <a:solidFill>
                  <a:srgbClr val="FFFFFF"/>
                </a:solidFill>
                <a:latin typeface="Calibri" panose="020F0502020204030204" pitchFamily="34" charset="0"/>
              </a:rPr>
              <a:t>Superammortamento</a:t>
            </a:r>
            <a:r>
              <a:rPr lang="it-IT" sz="2400" b="1" dirty="0">
                <a:solidFill>
                  <a:srgbClr val="FFFFFF"/>
                </a:solidFill>
                <a:latin typeface="Calibri" panose="020F0502020204030204" pitchFamily="34" charset="0"/>
              </a:rPr>
              <a:t> : maggiorazione al 30% </a:t>
            </a:r>
          </a:p>
        </p:txBody>
      </p:sp>
      <p:sp>
        <p:nvSpPr>
          <p:cNvPr id="9" name="Rettangolo 8"/>
          <p:cNvSpPr/>
          <p:nvPr/>
        </p:nvSpPr>
        <p:spPr>
          <a:xfrm>
            <a:off x="2279651" y="3353585"/>
            <a:ext cx="3744913" cy="935038"/>
          </a:xfrm>
          <a:prstGeom prst="rect">
            <a:avLst/>
          </a:prstGeom>
          <a:solidFill>
            <a:schemeClr val="accent2">
              <a:lumMod val="20000"/>
              <a:lumOff val="8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3200" b="1" dirty="0">
                <a:solidFill>
                  <a:srgbClr val="000000"/>
                </a:solidFill>
                <a:latin typeface="Calibri" panose="020F0502020204030204" pitchFamily="34" charset="0"/>
              </a:rPr>
              <a:t>leasing</a:t>
            </a:r>
            <a:endParaRPr lang="it-IT" sz="3200" dirty="0">
              <a:solidFill>
                <a:srgbClr val="000000"/>
              </a:solidFill>
              <a:latin typeface="Calibri" panose="020F0502020204030204" pitchFamily="34" charset="0"/>
            </a:endParaRPr>
          </a:p>
        </p:txBody>
      </p:sp>
      <p:sp>
        <p:nvSpPr>
          <p:cNvPr id="13" name="Rettangolo 12"/>
          <p:cNvSpPr/>
          <p:nvPr/>
        </p:nvSpPr>
        <p:spPr>
          <a:xfrm>
            <a:off x="2416029" y="5034368"/>
            <a:ext cx="7734650" cy="1601324"/>
          </a:xfrm>
          <a:prstGeom prst="rect">
            <a:avLst/>
          </a:prstGeom>
          <a:solidFill>
            <a:schemeClr val="accent6">
              <a:lumMod val="20000"/>
              <a:lumOff val="80000"/>
              <a:alpha val="65098"/>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457200" indent="-457200" algn="ctr" fontAlgn="base">
              <a:spcBef>
                <a:spcPct val="0"/>
              </a:spcBef>
              <a:spcAft>
                <a:spcPct val="0"/>
              </a:spcAft>
              <a:buAutoNum type="arabicParenR"/>
              <a:defRPr/>
            </a:pPr>
            <a:r>
              <a:rPr lang="it-IT" sz="2000" b="1" dirty="0">
                <a:solidFill>
                  <a:srgbClr val="000000"/>
                </a:solidFill>
                <a:latin typeface="Calibri" panose="020F0502020204030204" pitchFamily="34" charset="0"/>
              </a:rPr>
              <a:t>Possibile eseguire acquisto fino al 30 giugno 2019 ma con ordine eseguito e acconto pagato entro 2018</a:t>
            </a:r>
          </a:p>
          <a:p>
            <a:pPr marL="457200" indent="-457200" algn="ctr" fontAlgn="base">
              <a:spcBef>
                <a:spcPct val="0"/>
              </a:spcBef>
              <a:spcAft>
                <a:spcPct val="0"/>
              </a:spcAft>
              <a:buAutoNum type="arabicParenR"/>
              <a:defRPr/>
            </a:pPr>
            <a:r>
              <a:rPr lang="it-IT" sz="2000" b="1" dirty="0">
                <a:solidFill>
                  <a:srgbClr val="000000"/>
                </a:solidFill>
                <a:latin typeface="Calibri" panose="020F0502020204030204" pitchFamily="34" charset="0"/>
              </a:rPr>
              <a:t>Sono sempre esclusi beni con coefficiente ammortamento inferiore a 6,5% e beni della tabella allegata a L. 208/15</a:t>
            </a:r>
            <a:endParaRPr lang="it-IT" sz="2000" dirty="0">
              <a:solidFill>
                <a:srgbClr val="000000"/>
              </a:solidFill>
              <a:latin typeface="Calibri" panose="020F0502020204030204" pitchFamily="34" charset="0"/>
            </a:endParaRPr>
          </a:p>
        </p:txBody>
      </p:sp>
      <p:sp>
        <p:nvSpPr>
          <p:cNvPr id="3" name="Freccia in giù 2"/>
          <p:cNvSpPr/>
          <p:nvPr/>
        </p:nvSpPr>
        <p:spPr>
          <a:xfrm>
            <a:off x="3792539" y="2996370"/>
            <a:ext cx="358775" cy="287337"/>
          </a:xfrm>
          <a:prstGeom prst="down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it-IT">
              <a:solidFill>
                <a:srgbClr val="FFFFFF"/>
              </a:solidFill>
            </a:endParaRPr>
          </a:p>
        </p:txBody>
      </p:sp>
      <p:sp>
        <p:nvSpPr>
          <p:cNvPr id="17" name="Freccia in giù 16"/>
          <p:cNvSpPr/>
          <p:nvPr/>
        </p:nvSpPr>
        <p:spPr>
          <a:xfrm>
            <a:off x="8112126" y="2995918"/>
            <a:ext cx="360363" cy="288925"/>
          </a:xfrm>
          <a:prstGeom prst="down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it-IT">
              <a:solidFill>
                <a:srgbClr val="FFFFFF"/>
              </a:solidFill>
            </a:endParaRPr>
          </a:p>
        </p:txBody>
      </p:sp>
      <p:sp>
        <p:nvSpPr>
          <p:cNvPr id="61450" name="Text Box 7"/>
          <p:cNvSpPr txBox="1">
            <a:spLocks noChangeArrowheads="1"/>
          </p:cNvSpPr>
          <p:nvPr/>
        </p:nvSpPr>
        <p:spPr bwMode="auto">
          <a:xfrm>
            <a:off x="1558925" y="303213"/>
            <a:ext cx="57610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0" fontAlgn="base" hangingPunct="0">
              <a:spcBef>
                <a:spcPct val="50000"/>
              </a:spcBef>
              <a:spcAft>
                <a:spcPct val="0"/>
              </a:spcAft>
              <a:buFontTx/>
              <a:buNone/>
            </a:pPr>
            <a:r>
              <a:rPr lang="it-IT" altLang="it-IT" sz="2400" b="1" dirty="0">
                <a:solidFill>
                  <a:srgbClr val="FFFFFF"/>
                </a:solidFill>
                <a:latin typeface="Calibri" panose="020F0502020204030204" pitchFamily="34" charset="0"/>
                <a:cs typeface="Arial" panose="020B0604020202020204" pitchFamily="34" charset="0"/>
              </a:rPr>
              <a:t>Regole generali</a:t>
            </a:r>
          </a:p>
        </p:txBody>
      </p:sp>
      <p:sp>
        <p:nvSpPr>
          <p:cNvPr id="2" name="Freccia in giù 1">
            <a:extLst>
              <a:ext uri="{FF2B5EF4-FFF2-40B4-BE49-F238E27FC236}">
                <a16:creationId xmlns:a16="http://schemas.microsoft.com/office/drawing/2014/main" id="{E363D955-3184-4C87-838C-17620B294D9A}"/>
              </a:ext>
            </a:extLst>
          </p:cNvPr>
          <p:cNvSpPr/>
          <p:nvPr/>
        </p:nvSpPr>
        <p:spPr>
          <a:xfrm>
            <a:off x="5947797" y="4563610"/>
            <a:ext cx="746620" cy="30200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Rettangolo 11">
            <a:extLst>
              <a:ext uri="{FF2B5EF4-FFF2-40B4-BE49-F238E27FC236}">
                <a16:creationId xmlns:a16="http://schemas.microsoft.com/office/drawing/2014/main" id="{FAF31158-623E-4332-A27B-19384BD5E3B3}"/>
              </a:ext>
            </a:extLst>
          </p:cNvPr>
          <p:cNvSpPr/>
          <p:nvPr/>
        </p:nvSpPr>
        <p:spPr>
          <a:xfrm>
            <a:off x="6433604" y="3363372"/>
            <a:ext cx="3744913" cy="935038"/>
          </a:xfrm>
          <a:prstGeom prst="rect">
            <a:avLst/>
          </a:prstGeom>
          <a:solidFill>
            <a:schemeClr val="accent2">
              <a:lumMod val="20000"/>
              <a:lumOff val="8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3200" b="1" dirty="0">
                <a:solidFill>
                  <a:srgbClr val="000000"/>
                </a:solidFill>
                <a:latin typeface="Calibri" panose="020F0502020204030204" pitchFamily="34" charset="0"/>
              </a:rPr>
              <a:t>Acquisto diretto</a:t>
            </a:r>
            <a:endParaRPr lang="it-IT" sz="32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8392712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olo 1"/>
          <p:cNvSpPr>
            <a:spLocks noGrp="1"/>
          </p:cNvSpPr>
          <p:nvPr>
            <p:ph type="title"/>
          </p:nvPr>
        </p:nvSpPr>
        <p:spPr>
          <a:xfrm>
            <a:off x="1524000" y="1236664"/>
            <a:ext cx="9144000" cy="585787"/>
          </a:xfrm>
        </p:spPr>
        <p:txBody>
          <a:bodyPr>
            <a:normAutofit fontScale="90000"/>
          </a:bodyPr>
          <a:lstStyle/>
          <a:p>
            <a:r>
              <a:rPr lang="it-IT" altLang="it-IT" sz="3200" b="1" dirty="0">
                <a:latin typeface="Calibri" panose="020F0502020204030204" pitchFamily="34" charset="0"/>
              </a:rPr>
              <a:t>PROROGA RIVALUTAZIONE TERRENI E PARTECIPAZIONI</a:t>
            </a:r>
          </a:p>
        </p:txBody>
      </p:sp>
      <p:sp>
        <p:nvSpPr>
          <p:cNvPr id="8" name="Ovale 7"/>
          <p:cNvSpPr/>
          <p:nvPr/>
        </p:nvSpPr>
        <p:spPr>
          <a:xfrm>
            <a:off x="2047011" y="2284093"/>
            <a:ext cx="576263" cy="508000"/>
          </a:xfrm>
          <a:prstGeom prst="ellipse">
            <a:avLst/>
          </a:prstGeom>
          <a:ln/>
          <a:effectLst>
            <a:outerShdw blurRad="76200" dir="13500000" sy="23000" kx="1200000" algn="br" rotWithShape="0">
              <a:prstClr val="black">
                <a:alpha val="20000"/>
              </a:prstClr>
            </a:outerShdw>
          </a:effectLst>
        </p:spPr>
        <p:style>
          <a:lnRef idx="0">
            <a:schemeClr val="accent3"/>
          </a:lnRef>
          <a:fillRef idx="3">
            <a:schemeClr val="accent3"/>
          </a:fillRef>
          <a:effectRef idx="3">
            <a:schemeClr val="accent3"/>
          </a:effectRef>
          <a:fontRef idx="minor">
            <a:schemeClr val="lt1"/>
          </a:fontRef>
        </p:style>
        <p:txBody>
          <a:bodyPr anchor="ctr"/>
          <a:lstStyle/>
          <a:p>
            <a:pPr algn="ctr" fontAlgn="base">
              <a:spcBef>
                <a:spcPct val="0"/>
              </a:spcBef>
              <a:spcAft>
                <a:spcPct val="0"/>
              </a:spcAft>
              <a:defRPr/>
            </a:pPr>
            <a:r>
              <a:rPr lang="it-IT" b="1" dirty="0">
                <a:solidFill>
                  <a:srgbClr val="000000"/>
                </a:solidFill>
              </a:rPr>
              <a:t>1</a:t>
            </a:r>
          </a:p>
        </p:txBody>
      </p:sp>
      <p:sp>
        <p:nvSpPr>
          <p:cNvPr id="3" name="Rettangolo 2"/>
          <p:cNvSpPr/>
          <p:nvPr/>
        </p:nvSpPr>
        <p:spPr>
          <a:xfrm>
            <a:off x="2753332" y="2259014"/>
            <a:ext cx="7345362" cy="623887"/>
          </a:xfrm>
          <a:prstGeom prst="rect">
            <a:avLst/>
          </a:prstGeom>
          <a:ln/>
          <a:effectLst>
            <a:outerShdw blurRad="76200" dir="13500000" sy="23000" kx="1200000" algn="br" rotWithShape="0">
              <a:prstClr val="black">
                <a:alpha val="20000"/>
              </a:prstClr>
            </a:outerShdw>
          </a:effectLst>
        </p:spPr>
        <p:style>
          <a:lnRef idx="0">
            <a:schemeClr val="accent3"/>
          </a:lnRef>
          <a:fillRef idx="3">
            <a:schemeClr val="accent3"/>
          </a:fillRef>
          <a:effectRef idx="3">
            <a:schemeClr val="accent3"/>
          </a:effectRef>
          <a:fontRef idx="minor">
            <a:schemeClr val="lt1"/>
          </a:fontRef>
        </p:style>
        <p:txBody>
          <a:bodyPr anchor="ctr"/>
          <a:lstStyle/>
          <a:p>
            <a:pPr algn="ctr" fontAlgn="base">
              <a:spcBef>
                <a:spcPct val="0"/>
              </a:spcBef>
              <a:spcAft>
                <a:spcPct val="0"/>
              </a:spcAft>
              <a:defRPr/>
            </a:pPr>
            <a:r>
              <a:rPr lang="it-IT" sz="2000" b="1" dirty="0">
                <a:solidFill>
                  <a:srgbClr val="000000"/>
                </a:solidFill>
                <a:latin typeface="Calibri" panose="020F0502020204030204" pitchFamily="34" charset="0"/>
              </a:rPr>
              <a:t>PAGAMENTO ENTRO 30 GIUGNO 2018 </a:t>
            </a:r>
            <a:endParaRPr lang="it-IT" sz="2000" dirty="0">
              <a:solidFill>
                <a:srgbClr val="000000"/>
              </a:solidFill>
              <a:latin typeface="Calibri" panose="020F0502020204030204" pitchFamily="34" charset="0"/>
            </a:endParaRPr>
          </a:p>
        </p:txBody>
      </p:sp>
      <p:sp>
        <p:nvSpPr>
          <p:cNvPr id="12" name="Rettangolo 11"/>
          <p:cNvSpPr/>
          <p:nvPr/>
        </p:nvSpPr>
        <p:spPr>
          <a:xfrm>
            <a:off x="2778214" y="3140968"/>
            <a:ext cx="7345362" cy="622300"/>
          </a:xfrm>
          <a:prstGeom prst="rect">
            <a:avLst/>
          </a:prstGeom>
          <a:ln/>
          <a:effectLst>
            <a:outerShdw blurRad="76200" dir="13500000" sy="23000" kx="1200000" algn="br" rotWithShape="0">
              <a:prstClr val="black">
                <a:alpha val="20000"/>
              </a:prstClr>
            </a:outerShdw>
          </a:effectLst>
        </p:spPr>
        <p:style>
          <a:lnRef idx="0">
            <a:schemeClr val="accent3"/>
          </a:lnRef>
          <a:fillRef idx="3">
            <a:schemeClr val="accent3"/>
          </a:fillRef>
          <a:effectRef idx="3">
            <a:schemeClr val="accent3"/>
          </a:effectRef>
          <a:fontRef idx="minor">
            <a:schemeClr val="lt1"/>
          </a:fontRef>
        </p:style>
        <p:txBody>
          <a:bodyPr anchor="ctr"/>
          <a:lstStyle/>
          <a:p>
            <a:pPr algn="ctr" fontAlgn="base">
              <a:spcBef>
                <a:spcPct val="0"/>
              </a:spcBef>
              <a:spcAft>
                <a:spcPct val="0"/>
              </a:spcAft>
              <a:defRPr/>
            </a:pPr>
            <a:r>
              <a:rPr lang="it-IT" sz="2000" b="1" dirty="0">
                <a:solidFill>
                  <a:srgbClr val="000000"/>
                </a:solidFill>
                <a:latin typeface="Calibri" panose="020F0502020204030204" pitchFamily="34" charset="0"/>
              </a:rPr>
              <a:t>INTEGRALE O PRIMA RATA (SU TRE)</a:t>
            </a:r>
            <a:endParaRPr lang="it-IT" sz="2000" dirty="0">
              <a:solidFill>
                <a:srgbClr val="000000"/>
              </a:solidFill>
              <a:latin typeface="Calibri" panose="020F0502020204030204" pitchFamily="34" charset="0"/>
            </a:endParaRPr>
          </a:p>
        </p:txBody>
      </p:sp>
      <p:sp>
        <p:nvSpPr>
          <p:cNvPr id="14" name="Rettangolo 13"/>
          <p:cNvSpPr/>
          <p:nvPr/>
        </p:nvSpPr>
        <p:spPr>
          <a:xfrm>
            <a:off x="2797898" y="4006056"/>
            <a:ext cx="7345362" cy="623888"/>
          </a:xfrm>
          <a:prstGeom prst="rect">
            <a:avLst/>
          </a:prstGeom>
          <a:ln/>
          <a:effectLst>
            <a:outerShdw blurRad="76200" dir="13500000" sy="23000" kx="1200000" algn="br" rotWithShape="0">
              <a:prstClr val="black">
                <a:alpha val="20000"/>
              </a:prstClr>
            </a:outerShdw>
          </a:effectLst>
        </p:spPr>
        <p:style>
          <a:lnRef idx="0">
            <a:schemeClr val="accent3"/>
          </a:lnRef>
          <a:fillRef idx="3">
            <a:schemeClr val="accent3"/>
          </a:fillRef>
          <a:effectRef idx="3">
            <a:schemeClr val="accent3"/>
          </a:effectRef>
          <a:fontRef idx="minor">
            <a:schemeClr val="lt1"/>
          </a:fontRef>
        </p:style>
        <p:txBody>
          <a:bodyPr anchor="ctr"/>
          <a:lstStyle/>
          <a:p>
            <a:pPr algn="ctr" fontAlgn="base">
              <a:spcBef>
                <a:spcPct val="0"/>
              </a:spcBef>
              <a:spcAft>
                <a:spcPct val="0"/>
              </a:spcAft>
              <a:defRPr/>
            </a:pPr>
            <a:r>
              <a:rPr lang="it-IT" sz="2000" b="1" dirty="0">
                <a:solidFill>
                  <a:srgbClr val="000000"/>
                </a:solidFill>
                <a:latin typeface="Calibri" panose="020F0502020204030204" pitchFamily="34" charset="0"/>
              </a:rPr>
              <a:t>Bene detenuto al 1.1.2018 e data riferimento perizia</a:t>
            </a:r>
            <a:endParaRPr lang="it-IT" sz="2000" dirty="0">
              <a:solidFill>
                <a:srgbClr val="000000"/>
              </a:solidFill>
              <a:latin typeface="Calibri" panose="020F0502020204030204" pitchFamily="34" charset="0"/>
            </a:endParaRPr>
          </a:p>
        </p:txBody>
      </p:sp>
      <p:sp>
        <p:nvSpPr>
          <p:cNvPr id="16" name="Rettangolo 15"/>
          <p:cNvSpPr/>
          <p:nvPr/>
        </p:nvSpPr>
        <p:spPr>
          <a:xfrm>
            <a:off x="2927648" y="4941168"/>
            <a:ext cx="7345362" cy="863208"/>
          </a:xfrm>
          <a:prstGeom prst="rect">
            <a:avLst/>
          </a:prstGeom>
          <a:ln/>
          <a:effectLst>
            <a:outerShdw blurRad="76200" dir="13500000" sy="23000" kx="1200000" algn="br" rotWithShape="0">
              <a:prstClr val="black">
                <a:alpha val="20000"/>
              </a:prstClr>
            </a:outerShdw>
          </a:effectLst>
        </p:spPr>
        <p:style>
          <a:lnRef idx="0">
            <a:schemeClr val="accent3"/>
          </a:lnRef>
          <a:fillRef idx="3">
            <a:schemeClr val="accent3"/>
          </a:fillRef>
          <a:effectRef idx="3">
            <a:schemeClr val="accent3"/>
          </a:effectRef>
          <a:fontRef idx="minor">
            <a:schemeClr val="lt1"/>
          </a:fontRef>
        </p:style>
        <p:txBody>
          <a:bodyPr anchor="ctr"/>
          <a:lstStyle/>
          <a:p>
            <a:pPr algn="ctr" fontAlgn="base">
              <a:spcBef>
                <a:spcPct val="0"/>
              </a:spcBef>
              <a:spcAft>
                <a:spcPct val="0"/>
              </a:spcAft>
              <a:defRPr/>
            </a:pPr>
            <a:r>
              <a:rPr lang="it-IT" sz="2000" b="1" dirty="0">
                <a:solidFill>
                  <a:srgbClr val="000000"/>
                </a:solidFill>
                <a:latin typeface="Calibri" panose="020F0502020204030204" pitchFamily="34" charset="0"/>
              </a:rPr>
              <a:t>ALIQUOTE: </a:t>
            </a:r>
          </a:p>
          <a:p>
            <a:pPr algn="ctr" fontAlgn="base">
              <a:spcBef>
                <a:spcPct val="0"/>
              </a:spcBef>
              <a:spcAft>
                <a:spcPct val="0"/>
              </a:spcAft>
              <a:defRPr/>
            </a:pPr>
            <a:r>
              <a:rPr lang="it-IT" sz="2000" b="1" dirty="0">
                <a:solidFill>
                  <a:srgbClr val="000000"/>
                </a:solidFill>
                <a:latin typeface="Calibri" panose="020F0502020204030204" pitchFamily="34" charset="0"/>
              </a:rPr>
              <a:t>8% PARTECIPAZIONI NON QUALIFICATE</a:t>
            </a:r>
          </a:p>
          <a:p>
            <a:pPr algn="ctr" fontAlgn="base">
              <a:spcBef>
                <a:spcPct val="0"/>
              </a:spcBef>
              <a:spcAft>
                <a:spcPct val="0"/>
              </a:spcAft>
              <a:defRPr/>
            </a:pPr>
            <a:r>
              <a:rPr lang="it-IT" sz="2000" b="1" dirty="0">
                <a:solidFill>
                  <a:srgbClr val="000000"/>
                </a:solidFill>
                <a:latin typeface="Calibri" panose="020F0502020204030204" pitchFamily="34" charset="0"/>
              </a:rPr>
              <a:t>8%  PARTECIPAZIONI QUALIFICATE E TERRENI</a:t>
            </a:r>
          </a:p>
        </p:txBody>
      </p:sp>
      <p:sp>
        <p:nvSpPr>
          <p:cNvPr id="33810" name="Text Box 7"/>
          <p:cNvSpPr txBox="1">
            <a:spLocks noChangeArrowheads="1"/>
          </p:cNvSpPr>
          <p:nvPr/>
        </p:nvSpPr>
        <p:spPr bwMode="auto">
          <a:xfrm>
            <a:off x="8328026" y="296863"/>
            <a:ext cx="15843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0" fontAlgn="base" hangingPunct="0">
              <a:spcBef>
                <a:spcPct val="0"/>
              </a:spcBef>
              <a:spcAft>
                <a:spcPct val="0"/>
              </a:spcAft>
              <a:buFontTx/>
              <a:buNone/>
            </a:pPr>
            <a:r>
              <a:rPr lang="it-IT" altLang="it-IT" sz="2400" b="1" dirty="0">
                <a:solidFill>
                  <a:srgbClr val="FFFFFF"/>
                </a:solidFill>
                <a:latin typeface="Calibri" panose="020F0502020204030204" pitchFamily="34" charset="0"/>
                <a:cs typeface="Arial" panose="020B0604020202020204" pitchFamily="34" charset="0"/>
              </a:rPr>
              <a:t>pag. </a:t>
            </a:r>
          </a:p>
        </p:txBody>
      </p:sp>
      <p:sp>
        <p:nvSpPr>
          <p:cNvPr id="19" name="Ovale 18"/>
          <p:cNvSpPr/>
          <p:nvPr/>
        </p:nvSpPr>
        <p:spPr>
          <a:xfrm>
            <a:off x="2047011" y="3198118"/>
            <a:ext cx="576263" cy="508000"/>
          </a:xfrm>
          <a:prstGeom prst="ellipse">
            <a:avLst/>
          </a:prstGeom>
          <a:ln/>
          <a:effectLst>
            <a:outerShdw blurRad="76200" dir="13500000" sy="23000" kx="1200000" algn="br" rotWithShape="0">
              <a:prstClr val="black">
                <a:alpha val="20000"/>
              </a:prstClr>
            </a:outerShdw>
          </a:effectLst>
        </p:spPr>
        <p:style>
          <a:lnRef idx="0">
            <a:schemeClr val="accent3"/>
          </a:lnRef>
          <a:fillRef idx="3">
            <a:schemeClr val="accent3"/>
          </a:fillRef>
          <a:effectRef idx="3">
            <a:schemeClr val="accent3"/>
          </a:effectRef>
          <a:fontRef idx="minor">
            <a:schemeClr val="lt1"/>
          </a:fontRef>
        </p:style>
        <p:txBody>
          <a:bodyPr anchor="ctr"/>
          <a:lstStyle/>
          <a:p>
            <a:pPr algn="ctr" fontAlgn="base">
              <a:spcBef>
                <a:spcPct val="0"/>
              </a:spcBef>
              <a:spcAft>
                <a:spcPct val="0"/>
              </a:spcAft>
              <a:defRPr/>
            </a:pPr>
            <a:r>
              <a:rPr lang="it-IT" b="1" dirty="0">
                <a:solidFill>
                  <a:srgbClr val="000000"/>
                </a:solidFill>
              </a:rPr>
              <a:t>2</a:t>
            </a:r>
          </a:p>
        </p:txBody>
      </p:sp>
      <p:sp>
        <p:nvSpPr>
          <p:cNvPr id="20" name="Ovale 19"/>
          <p:cNvSpPr/>
          <p:nvPr/>
        </p:nvSpPr>
        <p:spPr>
          <a:xfrm>
            <a:off x="2047011" y="4072731"/>
            <a:ext cx="576263" cy="508000"/>
          </a:xfrm>
          <a:prstGeom prst="ellipse">
            <a:avLst/>
          </a:prstGeom>
          <a:ln/>
          <a:effectLst>
            <a:outerShdw blurRad="76200" dir="13500000" sy="23000" kx="1200000" algn="br" rotWithShape="0">
              <a:prstClr val="black">
                <a:alpha val="20000"/>
              </a:prstClr>
            </a:outerShdw>
          </a:effectLst>
        </p:spPr>
        <p:style>
          <a:lnRef idx="0">
            <a:schemeClr val="accent3"/>
          </a:lnRef>
          <a:fillRef idx="3">
            <a:schemeClr val="accent3"/>
          </a:fillRef>
          <a:effectRef idx="3">
            <a:schemeClr val="accent3"/>
          </a:effectRef>
          <a:fontRef idx="minor">
            <a:schemeClr val="lt1"/>
          </a:fontRef>
        </p:style>
        <p:txBody>
          <a:bodyPr anchor="ctr"/>
          <a:lstStyle/>
          <a:p>
            <a:pPr algn="ctr" fontAlgn="base">
              <a:spcBef>
                <a:spcPct val="0"/>
              </a:spcBef>
              <a:spcAft>
                <a:spcPct val="0"/>
              </a:spcAft>
              <a:defRPr/>
            </a:pPr>
            <a:r>
              <a:rPr lang="it-IT" b="1" dirty="0">
                <a:solidFill>
                  <a:srgbClr val="000000"/>
                </a:solidFill>
              </a:rPr>
              <a:t>3</a:t>
            </a:r>
          </a:p>
        </p:txBody>
      </p:sp>
      <p:sp>
        <p:nvSpPr>
          <p:cNvPr id="21" name="Ovale 20"/>
          <p:cNvSpPr/>
          <p:nvPr/>
        </p:nvSpPr>
        <p:spPr>
          <a:xfrm>
            <a:off x="2047011" y="5058373"/>
            <a:ext cx="576263" cy="508000"/>
          </a:xfrm>
          <a:prstGeom prst="ellipse">
            <a:avLst/>
          </a:prstGeom>
          <a:ln/>
          <a:effectLst>
            <a:outerShdw blurRad="76200" dir="13500000" sy="23000" kx="1200000" algn="br" rotWithShape="0">
              <a:prstClr val="black">
                <a:alpha val="20000"/>
              </a:prstClr>
            </a:outerShdw>
          </a:effectLst>
        </p:spPr>
        <p:style>
          <a:lnRef idx="0">
            <a:schemeClr val="accent3"/>
          </a:lnRef>
          <a:fillRef idx="3">
            <a:schemeClr val="accent3"/>
          </a:fillRef>
          <a:effectRef idx="3">
            <a:schemeClr val="accent3"/>
          </a:effectRef>
          <a:fontRef idx="minor">
            <a:schemeClr val="lt1"/>
          </a:fontRef>
        </p:style>
        <p:txBody>
          <a:bodyPr anchor="ctr"/>
          <a:lstStyle/>
          <a:p>
            <a:pPr algn="ctr" fontAlgn="base">
              <a:spcBef>
                <a:spcPct val="0"/>
              </a:spcBef>
              <a:spcAft>
                <a:spcPct val="0"/>
              </a:spcAft>
              <a:defRPr/>
            </a:pPr>
            <a:r>
              <a:rPr lang="it-IT" b="1" dirty="0">
                <a:solidFill>
                  <a:srgbClr val="000000"/>
                </a:solidFill>
              </a:rPr>
              <a:t>4</a:t>
            </a:r>
          </a:p>
        </p:txBody>
      </p:sp>
      <p:sp>
        <p:nvSpPr>
          <p:cNvPr id="33820" name="Text Box 7"/>
          <p:cNvSpPr txBox="1">
            <a:spLocks noChangeArrowheads="1"/>
          </p:cNvSpPr>
          <p:nvPr/>
        </p:nvSpPr>
        <p:spPr bwMode="auto">
          <a:xfrm>
            <a:off x="1558925" y="303213"/>
            <a:ext cx="57610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0" fontAlgn="base" hangingPunct="0">
              <a:spcBef>
                <a:spcPct val="50000"/>
              </a:spcBef>
              <a:spcAft>
                <a:spcPct val="0"/>
              </a:spcAft>
              <a:buFontTx/>
              <a:buNone/>
            </a:pPr>
            <a:r>
              <a:rPr lang="it-IT" altLang="it-IT" sz="2400" b="1" dirty="0">
                <a:solidFill>
                  <a:srgbClr val="FFFFFF"/>
                </a:solidFill>
                <a:latin typeface="Calibri" panose="020F0502020204030204" pitchFamily="34" charset="0"/>
                <a:cs typeface="Arial" panose="020B0604020202020204" pitchFamily="34" charset="0"/>
              </a:rPr>
              <a:t>La rivalutazione</a:t>
            </a:r>
          </a:p>
        </p:txBody>
      </p:sp>
    </p:spTree>
    <p:extLst>
      <p:ext uri="{BB962C8B-B14F-4D97-AF65-F5344CB8AC3E}">
        <p14:creationId xmlns:p14="http://schemas.microsoft.com/office/powerpoint/2010/main" val="32879016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7E0E7C-7815-4216-A622-B8A08D9FDDA7}"/>
              </a:ext>
            </a:extLst>
          </p:cNvPr>
          <p:cNvSpPr>
            <a:spLocks noGrp="1"/>
          </p:cNvSpPr>
          <p:nvPr>
            <p:ph type="title"/>
          </p:nvPr>
        </p:nvSpPr>
        <p:spPr/>
        <p:txBody>
          <a:bodyPr/>
          <a:lstStyle/>
          <a:p>
            <a:r>
              <a:rPr lang="it-IT" dirty="0"/>
              <a:t>Valore terreno diminuito: opzioni , circ. 20/16</a:t>
            </a:r>
          </a:p>
        </p:txBody>
      </p:sp>
      <p:sp>
        <p:nvSpPr>
          <p:cNvPr id="3" name="Segnaposto contenuto 2">
            <a:extLst>
              <a:ext uri="{FF2B5EF4-FFF2-40B4-BE49-F238E27FC236}">
                <a16:creationId xmlns:a16="http://schemas.microsoft.com/office/drawing/2014/main" id="{20439463-AF7E-4DC7-BD33-918A94C53ED7}"/>
              </a:ext>
            </a:extLst>
          </p:cNvPr>
          <p:cNvSpPr>
            <a:spLocks noGrp="1"/>
          </p:cNvSpPr>
          <p:nvPr>
            <p:ph idx="1"/>
          </p:nvPr>
        </p:nvSpPr>
        <p:spPr/>
        <p:txBody>
          <a:bodyPr>
            <a:normAutofit fontScale="77500" lnSpcReduction="20000"/>
          </a:bodyPr>
          <a:lstStyle/>
          <a:p>
            <a:r>
              <a:rPr lang="it-IT" dirty="0"/>
              <a:t>Il contribuente ha operato, in anni precedenti, la rivalutazione di un terreno per un valore pari ad euro 220.000 e versato l'imposta sostitutiva di euro 8.800, applicando l'aliquota all'epoca prevista pari al 4% del valore. Nel 2018, effettua una nuova rivalutazione del medesimo terreno per un valore diminuito ad euro 100.000 cui consegue un'imposta sostitutiva da versare di euro 8.000, calcolata applicando l'aliquota dell'8% attualmente vigente. In tale caso, il contribuente può decidere, alternativamente se:</a:t>
            </a:r>
          </a:p>
          <a:p>
            <a:r>
              <a:rPr lang="it-IT" dirty="0"/>
              <a:t> </a:t>
            </a:r>
          </a:p>
          <a:p>
            <a:r>
              <a:rPr lang="it-IT" dirty="0"/>
              <a:t>- compensare l'imposta dovuta di 8.000 per effetto della nuova rideterminazione con quella versata per la precedente rivalutazione di euro 8.800. In tale ipotesi, l'imposta dovuta è nulla in quanto la stessa è interamente compensata da quella precedentemente versata; in ogni caso, l'eccedenza d'imposta versata pari ad 800 euro non da diritto a rimborso;</a:t>
            </a:r>
          </a:p>
          <a:p>
            <a:r>
              <a:rPr lang="it-IT" dirty="0"/>
              <a:t>- versare l'intera imposta sostitutiva di euro 8.000 dovuta per la nuova rivalutazione e chiedere il rimborso - entro questo stesso limite - dell'imposta precedentemente versata.</a:t>
            </a:r>
          </a:p>
          <a:p>
            <a:endParaRPr lang="it-IT" dirty="0"/>
          </a:p>
        </p:txBody>
      </p:sp>
    </p:spTree>
    <p:extLst>
      <p:ext uri="{BB962C8B-B14F-4D97-AF65-F5344CB8AC3E}">
        <p14:creationId xmlns:p14="http://schemas.microsoft.com/office/powerpoint/2010/main" val="12396354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7E59164-D7B9-4F97-80B5-0671D14CA6FF}"/>
              </a:ext>
            </a:extLst>
          </p:cNvPr>
          <p:cNvSpPr>
            <a:spLocks noGrp="1"/>
          </p:cNvSpPr>
          <p:nvPr>
            <p:ph type="title"/>
          </p:nvPr>
        </p:nvSpPr>
        <p:spPr>
          <a:xfrm>
            <a:off x="838200" y="365126"/>
            <a:ext cx="10515600" cy="557664"/>
          </a:xfrm>
        </p:spPr>
        <p:txBody>
          <a:bodyPr>
            <a:normAutofit fontScale="90000"/>
          </a:bodyPr>
          <a:lstStyle/>
          <a:p>
            <a:r>
              <a:rPr lang="it-IT" sz="2400" dirty="0"/>
              <a:t>Casi particolari : 1) Il decesso del contribuente che ha rivalutato il terreno</a:t>
            </a:r>
            <a:br>
              <a:rPr lang="it-IT" sz="2400" dirty="0"/>
            </a:br>
            <a:r>
              <a:rPr lang="it-IT" sz="2400" dirty="0"/>
              <a:t>                             2) il trasferimento della partecipazione per atto gratuito  </a:t>
            </a:r>
          </a:p>
        </p:txBody>
      </p:sp>
      <p:sp>
        <p:nvSpPr>
          <p:cNvPr id="3" name="Segnaposto contenuto 2">
            <a:extLst>
              <a:ext uri="{FF2B5EF4-FFF2-40B4-BE49-F238E27FC236}">
                <a16:creationId xmlns:a16="http://schemas.microsoft.com/office/drawing/2014/main" id="{AA8CA540-C8E5-4FD2-A1DB-13512308E758}"/>
              </a:ext>
            </a:extLst>
          </p:cNvPr>
          <p:cNvSpPr>
            <a:spLocks noGrp="1"/>
          </p:cNvSpPr>
          <p:nvPr>
            <p:ph idx="1"/>
          </p:nvPr>
        </p:nvSpPr>
        <p:spPr>
          <a:xfrm>
            <a:off x="838200" y="1825625"/>
            <a:ext cx="10515600" cy="1603375"/>
          </a:xfrm>
          <a:solidFill>
            <a:schemeClr val="accent4">
              <a:lumMod val="40000"/>
              <a:lumOff val="60000"/>
            </a:schemeClr>
          </a:solidFill>
        </p:spPr>
        <p:txBody>
          <a:bodyPr>
            <a:normAutofit lnSpcReduction="10000"/>
          </a:bodyPr>
          <a:lstStyle/>
          <a:p>
            <a:r>
              <a:rPr lang="it-IT" dirty="0"/>
              <a:t>1) La rivalutazione mantiene efficacia: se il de </a:t>
            </a:r>
            <a:r>
              <a:rPr lang="it-IT" dirty="0" err="1"/>
              <a:t>cuius</a:t>
            </a:r>
            <a:r>
              <a:rPr lang="it-IT" dirty="0"/>
              <a:t> avesse versato solo una rata  essa non può essere restituita, ma l’erede può evitare di versare la rate successive ( Cass. 939 e 385 del 2016 e CTP Rimini 328/01/17</a:t>
            </a:r>
          </a:p>
        </p:txBody>
      </p:sp>
      <p:sp>
        <p:nvSpPr>
          <p:cNvPr id="4" name="Segnaposto contenuto 2">
            <a:extLst>
              <a:ext uri="{FF2B5EF4-FFF2-40B4-BE49-F238E27FC236}">
                <a16:creationId xmlns:a16="http://schemas.microsoft.com/office/drawing/2014/main" id="{1D598993-17AD-4BDB-9DC6-74C56D0544B5}"/>
              </a:ext>
            </a:extLst>
          </p:cNvPr>
          <p:cNvSpPr txBox="1">
            <a:spLocks/>
          </p:cNvSpPr>
          <p:nvPr/>
        </p:nvSpPr>
        <p:spPr>
          <a:xfrm>
            <a:off x="873154" y="4545059"/>
            <a:ext cx="10515600" cy="1603375"/>
          </a:xfrm>
          <a:prstGeom prst="rect">
            <a:avLst/>
          </a:prstGeom>
          <a:solidFill>
            <a:schemeClr val="accent6">
              <a:lumMod val="60000"/>
              <a:lumOff val="40000"/>
            </a:schemeClr>
          </a:solidFill>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t-IT" dirty="0"/>
              <a:t>2) Partecipazione è trasferita per </a:t>
            </a:r>
            <a:r>
              <a:rPr lang="it-IT" b="1" dirty="0"/>
              <a:t>successione</a:t>
            </a:r>
            <a:r>
              <a:rPr lang="it-IT" dirty="0"/>
              <a:t> al valore dichiarato ai fini imposta </a:t>
            </a:r>
            <a:r>
              <a:rPr lang="it-IT" dirty="0" err="1"/>
              <a:t>succ</a:t>
            </a:r>
            <a:r>
              <a:rPr lang="it-IT" dirty="0"/>
              <a:t> e don. ( </a:t>
            </a:r>
            <a:r>
              <a:rPr lang="it-IT" b="1" dirty="0"/>
              <a:t>irrilevanza rivalutazione</a:t>
            </a:r>
            <a:r>
              <a:rPr lang="it-IT" dirty="0"/>
              <a:t>)   e per </a:t>
            </a:r>
            <a:r>
              <a:rPr lang="it-IT" b="1" dirty="0"/>
              <a:t>donazione </a:t>
            </a:r>
            <a:r>
              <a:rPr lang="it-IT" dirty="0"/>
              <a:t>al valore riconosciuto in capo al donante ( </a:t>
            </a:r>
            <a:r>
              <a:rPr lang="it-IT" b="1" dirty="0"/>
              <a:t>rilevanza della rivalutazione</a:t>
            </a:r>
            <a:r>
              <a:rPr lang="it-IT" dirty="0"/>
              <a:t>) . Tuttavia se il donatario intendesse eseguire una nuova rivalutazione non potrebbe scomputare la imposta sostitutiva versata dal donante ( </a:t>
            </a:r>
            <a:r>
              <a:rPr lang="it-IT" dirty="0" err="1"/>
              <a:t>ris</a:t>
            </a:r>
            <a:r>
              <a:rPr lang="it-IT" dirty="0"/>
              <a:t>. 91/E/14)</a:t>
            </a:r>
          </a:p>
        </p:txBody>
      </p:sp>
    </p:spTree>
    <p:extLst>
      <p:ext uri="{BB962C8B-B14F-4D97-AF65-F5344CB8AC3E}">
        <p14:creationId xmlns:p14="http://schemas.microsoft.com/office/powerpoint/2010/main" val="8408675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F18321A-3706-4D21-A28B-ABCE0916F6C7}"/>
              </a:ext>
            </a:extLst>
          </p:cNvPr>
          <p:cNvSpPr>
            <a:spLocks noGrp="1"/>
          </p:cNvSpPr>
          <p:nvPr>
            <p:ph type="title"/>
          </p:nvPr>
        </p:nvSpPr>
        <p:spPr/>
        <p:txBody>
          <a:bodyPr/>
          <a:lstStyle/>
          <a:p>
            <a:r>
              <a:rPr lang="it-IT" dirty="0"/>
              <a:t>D.M. 26.05.17 Imponibilità dei dividendi e del capital gain</a:t>
            </a:r>
          </a:p>
        </p:txBody>
      </p:sp>
      <p:sp>
        <p:nvSpPr>
          <p:cNvPr id="3" name="Segnaposto contenuto 2">
            <a:extLst>
              <a:ext uri="{FF2B5EF4-FFF2-40B4-BE49-F238E27FC236}">
                <a16:creationId xmlns:a16="http://schemas.microsoft.com/office/drawing/2014/main" id="{64F852B2-8C75-4397-821B-B8F9D0BFA8A8}"/>
              </a:ext>
            </a:extLst>
          </p:cNvPr>
          <p:cNvSpPr>
            <a:spLocks noGrp="1"/>
          </p:cNvSpPr>
          <p:nvPr>
            <p:ph idx="1"/>
          </p:nvPr>
        </p:nvSpPr>
        <p:spPr>
          <a:xfrm>
            <a:off x="838200" y="1825625"/>
            <a:ext cx="10515600" cy="1597083"/>
          </a:xfrm>
          <a:solidFill>
            <a:schemeClr val="accent4">
              <a:lumMod val="60000"/>
              <a:lumOff val="40000"/>
            </a:schemeClr>
          </a:solidFill>
        </p:spPr>
        <p:txBody>
          <a:bodyPr>
            <a:normAutofit lnSpcReduction="10000"/>
          </a:bodyPr>
          <a:lstStyle/>
          <a:p>
            <a:r>
              <a:rPr lang="it-IT" dirty="0"/>
              <a:t>Per utili derivanti da partecipazioni qualificate o detenute a titolo di impresa da soggetto Irpef ( anche società di persone) , formati nell’esercizio successivo a quello in corso al 31.12.2016 , la percentuale di imponibilità aumenta da 49,72% a </a:t>
            </a:r>
            <a:r>
              <a:rPr lang="it-IT"/>
              <a:t>58,14%</a:t>
            </a:r>
            <a:endParaRPr lang="it-IT" dirty="0"/>
          </a:p>
        </p:txBody>
      </p:sp>
      <p:sp>
        <p:nvSpPr>
          <p:cNvPr id="4" name="Rettangolo 3">
            <a:extLst>
              <a:ext uri="{FF2B5EF4-FFF2-40B4-BE49-F238E27FC236}">
                <a16:creationId xmlns:a16="http://schemas.microsoft.com/office/drawing/2014/main" id="{F943E49D-20DE-48D3-B25E-F9DDFCC0CB2F}"/>
              </a:ext>
            </a:extLst>
          </p:cNvPr>
          <p:cNvSpPr/>
          <p:nvPr/>
        </p:nvSpPr>
        <p:spPr>
          <a:xfrm>
            <a:off x="190575" y="4108488"/>
            <a:ext cx="3663122" cy="2325872"/>
          </a:xfrm>
          <a:prstGeom prst="rect">
            <a:avLst/>
          </a:prstGeom>
          <a:solidFill>
            <a:schemeClr val="bg2">
              <a:lumMod val="40000"/>
              <a:lumOff val="60000"/>
            </a:schemeClr>
          </a:solidFill>
          <a:ln/>
        </p:spPr>
        <p:style>
          <a:lnRef idx="2">
            <a:schemeClr val="dk1"/>
          </a:lnRef>
          <a:fillRef idx="1">
            <a:schemeClr val="lt1"/>
          </a:fillRef>
          <a:effectRef idx="0">
            <a:schemeClr val="dk1"/>
          </a:effectRef>
          <a:fontRef idx="minor">
            <a:schemeClr val="dk1"/>
          </a:fontRef>
        </p:style>
        <p:txBody>
          <a:bodyPr anchor="ctr"/>
          <a:lstStyle/>
          <a:p>
            <a:r>
              <a:rPr lang="it-IT" sz="2000"/>
              <a:t>Restano ferme le vecchie percentuali per distribuzioni di utili formati con riserve ante 2008 ( 40%) e ante 2017 ( 49,72%)</a:t>
            </a:r>
            <a:endParaRPr lang="it-IT" sz="2000" dirty="0"/>
          </a:p>
        </p:txBody>
      </p:sp>
      <p:sp>
        <p:nvSpPr>
          <p:cNvPr id="5" name="Rettangolo 4">
            <a:extLst>
              <a:ext uri="{FF2B5EF4-FFF2-40B4-BE49-F238E27FC236}">
                <a16:creationId xmlns:a16="http://schemas.microsoft.com/office/drawing/2014/main" id="{45A84119-FAD0-4714-8AD6-3485453E1750}"/>
              </a:ext>
            </a:extLst>
          </p:cNvPr>
          <p:cNvSpPr/>
          <p:nvPr/>
        </p:nvSpPr>
        <p:spPr>
          <a:xfrm>
            <a:off x="4310972" y="4109886"/>
            <a:ext cx="3663122" cy="2325872"/>
          </a:xfrm>
          <a:prstGeom prst="rect">
            <a:avLst/>
          </a:prstGeom>
          <a:solidFill>
            <a:schemeClr val="bg2">
              <a:lumMod val="40000"/>
              <a:lumOff val="60000"/>
            </a:schemeClr>
          </a:solidFill>
          <a:ln/>
        </p:spPr>
        <p:style>
          <a:lnRef idx="2">
            <a:schemeClr val="dk1"/>
          </a:lnRef>
          <a:fillRef idx="1">
            <a:schemeClr val="lt1"/>
          </a:fillRef>
          <a:effectRef idx="0">
            <a:schemeClr val="dk1"/>
          </a:effectRef>
          <a:fontRef idx="minor">
            <a:schemeClr val="dk1"/>
          </a:fontRef>
        </p:style>
        <p:txBody>
          <a:bodyPr anchor="ctr"/>
          <a:lstStyle/>
          <a:p>
            <a:r>
              <a:rPr lang="it-IT" sz="2000"/>
              <a:t>Resta ferma la presunzione di priorità nella distribuzione di riserve precedenti ( prima quelle ante 2008, poi quelle ante 2017) </a:t>
            </a:r>
            <a:endParaRPr lang="it-IT" sz="2000" dirty="0"/>
          </a:p>
        </p:txBody>
      </p:sp>
      <p:sp>
        <p:nvSpPr>
          <p:cNvPr id="6" name="Rettangolo 5">
            <a:extLst>
              <a:ext uri="{FF2B5EF4-FFF2-40B4-BE49-F238E27FC236}">
                <a16:creationId xmlns:a16="http://schemas.microsoft.com/office/drawing/2014/main" id="{0E8E6403-83DF-40EA-AC9F-28BC3E1A1079}"/>
              </a:ext>
            </a:extLst>
          </p:cNvPr>
          <p:cNvSpPr/>
          <p:nvPr/>
        </p:nvSpPr>
        <p:spPr>
          <a:xfrm>
            <a:off x="8313923" y="4102895"/>
            <a:ext cx="3663122" cy="2325872"/>
          </a:xfrm>
          <a:prstGeom prst="rect">
            <a:avLst/>
          </a:prstGeom>
          <a:solidFill>
            <a:schemeClr val="bg2">
              <a:lumMod val="40000"/>
              <a:lumOff val="60000"/>
            </a:schemeClr>
          </a:solidFill>
          <a:ln/>
        </p:spPr>
        <p:style>
          <a:lnRef idx="2">
            <a:schemeClr val="dk1"/>
          </a:lnRef>
          <a:fillRef idx="1">
            <a:schemeClr val="lt1"/>
          </a:fillRef>
          <a:effectRef idx="0">
            <a:schemeClr val="dk1"/>
          </a:effectRef>
          <a:fontRef idx="minor">
            <a:schemeClr val="dk1"/>
          </a:fontRef>
        </p:style>
        <p:txBody>
          <a:bodyPr anchor="ctr"/>
          <a:lstStyle/>
          <a:p>
            <a:r>
              <a:rPr lang="it-IT" sz="2000" dirty="0"/>
              <a:t>Resta ferma la presunzione rovesciata in caso di utilizzo riserve a copertura perdite </a:t>
            </a:r>
          </a:p>
          <a:p>
            <a:endParaRPr lang="it-IT" sz="2000" dirty="0"/>
          </a:p>
        </p:txBody>
      </p:sp>
    </p:spTree>
    <p:extLst>
      <p:ext uri="{BB962C8B-B14F-4D97-AF65-F5344CB8AC3E}">
        <p14:creationId xmlns:p14="http://schemas.microsoft.com/office/powerpoint/2010/main" val="30289538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F18321A-3706-4D21-A28B-ABCE0916F6C7}"/>
              </a:ext>
            </a:extLst>
          </p:cNvPr>
          <p:cNvSpPr>
            <a:spLocks noGrp="1"/>
          </p:cNvSpPr>
          <p:nvPr>
            <p:ph type="title"/>
          </p:nvPr>
        </p:nvSpPr>
        <p:spPr/>
        <p:txBody>
          <a:bodyPr/>
          <a:lstStyle/>
          <a:p>
            <a:r>
              <a:rPr lang="it-IT" dirty="0"/>
              <a:t>D.M. 26.05.2017 Imponibilità dei dividendi e del capital gain</a:t>
            </a:r>
          </a:p>
        </p:txBody>
      </p:sp>
      <p:sp>
        <p:nvSpPr>
          <p:cNvPr id="3" name="Segnaposto contenuto 2">
            <a:extLst>
              <a:ext uri="{FF2B5EF4-FFF2-40B4-BE49-F238E27FC236}">
                <a16:creationId xmlns:a16="http://schemas.microsoft.com/office/drawing/2014/main" id="{64F852B2-8C75-4397-821B-B8F9D0BFA8A8}"/>
              </a:ext>
            </a:extLst>
          </p:cNvPr>
          <p:cNvSpPr>
            <a:spLocks noGrp="1"/>
          </p:cNvSpPr>
          <p:nvPr>
            <p:ph idx="1"/>
          </p:nvPr>
        </p:nvSpPr>
        <p:spPr>
          <a:solidFill>
            <a:schemeClr val="accent4">
              <a:lumMod val="60000"/>
              <a:lumOff val="40000"/>
            </a:schemeClr>
          </a:solidFill>
        </p:spPr>
        <p:txBody>
          <a:bodyPr>
            <a:normAutofit lnSpcReduction="10000"/>
          </a:bodyPr>
          <a:lstStyle/>
          <a:p>
            <a:r>
              <a:rPr lang="it-IT" dirty="0"/>
              <a:t>Per capital gain incremento di aliquota di imponibilità per cessioni di quote operate da persona fisica con partecipazione qualificata che passa al 58,14%</a:t>
            </a:r>
          </a:p>
          <a:p>
            <a:r>
              <a:rPr lang="it-IT" dirty="0"/>
              <a:t>In caso di cessione con </a:t>
            </a:r>
            <a:r>
              <a:rPr lang="it-IT" dirty="0" err="1"/>
              <a:t>pex</a:t>
            </a:r>
            <a:r>
              <a:rPr lang="it-IT" dirty="0"/>
              <a:t> da parte di impresa individuale  Irpef , soglia di esenzione scende al 41,86% ( complemento del 58,14%) </a:t>
            </a:r>
          </a:p>
          <a:p>
            <a:r>
              <a:rPr lang="it-IT" dirty="0"/>
              <a:t>Nuove regole applicabili a cessioni eseguite dall’1.1.2018 , in caso di percezione dilazionata del corrispettivo resta ferma la vecchia aliquota se la cessione è eseguita entro 2017 </a:t>
            </a:r>
          </a:p>
          <a:p>
            <a:r>
              <a:rPr lang="it-IT" dirty="0"/>
              <a:t>Art. 2 : le disposizioni di cui sopra non si applicano ai soggetti di cui art. 5 </a:t>
            </a:r>
            <a:r>
              <a:rPr lang="it-IT" dirty="0" err="1"/>
              <a:t>Tuir</a:t>
            </a:r>
            <a:r>
              <a:rPr lang="it-IT" dirty="0"/>
              <a:t> e </a:t>
            </a:r>
            <a:r>
              <a:rPr lang="it-IT" b="1" dirty="0" err="1"/>
              <a:t>Rel</a:t>
            </a:r>
            <a:r>
              <a:rPr lang="it-IT" b="1" dirty="0"/>
              <a:t> </a:t>
            </a:r>
            <a:r>
              <a:rPr lang="it-IT" b="1" dirty="0" err="1"/>
              <a:t>Gov</a:t>
            </a:r>
            <a:r>
              <a:rPr lang="it-IT" b="1" dirty="0"/>
              <a:t>. interpreta nel senso che non si applicano alle cessioni di quote in società di persone (soggetti di cui art. 5 </a:t>
            </a:r>
            <a:r>
              <a:rPr lang="it-IT" b="1" dirty="0" err="1"/>
              <a:t>Tuir</a:t>
            </a:r>
            <a:r>
              <a:rPr lang="it-IT" b="1" dirty="0"/>
              <a:t>) </a:t>
            </a:r>
          </a:p>
        </p:txBody>
      </p:sp>
    </p:spTree>
    <p:extLst>
      <p:ext uri="{BB962C8B-B14F-4D97-AF65-F5344CB8AC3E}">
        <p14:creationId xmlns:p14="http://schemas.microsoft.com/office/powerpoint/2010/main" val="9163109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F18321A-3706-4D21-A28B-ABCE0916F6C7}"/>
              </a:ext>
            </a:extLst>
          </p:cNvPr>
          <p:cNvSpPr>
            <a:spLocks noGrp="1"/>
          </p:cNvSpPr>
          <p:nvPr>
            <p:ph type="title"/>
          </p:nvPr>
        </p:nvSpPr>
        <p:spPr>
          <a:xfrm>
            <a:off x="838200" y="365126"/>
            <a:ext cx="10515600" cy="641554"/>
          </a:xfrm>
        </p:spPr>
        <p:txBody>
          <a:bodyPr>
            <a:normAutofit fontScale="90000"/>
          </a:bodyPr>
          <a:lstStyle/>
          <a:p>
            <a:r>
              <a:rPr lang="it-IT" dirty="0"/>
              <a:t>LEGGE 205/17, ART. 1 COMMA 999 e </a:t>
            </a:r>
            <a:r>
              <a:rPr lang="it-IT" dirty="0" err="1"/>
              <a:t>sgg</a:t>
            </a:r>
            <a:r>
              <a:rPr lang="it-IT" dirty="0"/>
              <a:t>.</a:t>
            </a:r>
          </a:p>
        </p:txBody>
      </p:sp>
      <p:sp>
        <p:nvSpPr>
          <p:cNvPr id="3" name="Segnaposto contenuto 2">
            <a:extLst>
              <a:ext uri="{FF2B5EF4-FFF2-40B4-BE49-F238E27FC236}">
                <a16:creationId xmlns:a16="http://schemas.microsoft.com/office/drawing/2014/main" id="{64F852B2-8C75-4397-821B-B8F9D0BFA8A8}"/>
              </a:ext>
            </a:extLst>
          </p:cNvPr>
          <p:cNvSpPr>
            <a:spLocks noGrp="1"/>
          </p:cNvSpPr>
          <p:nvPr>
            <p:ph idx="1"/>
          </p:nvPr>
        </p:nvSpPr>
        <p:spPr>
          <a:xfrm>
            <a:off x="838200" y="2075779"/>
            <a:ext cx="10515600" cy="3435788"/>
          </a:xfrm>
          <a:solidFill>
            <a:schemeClr val="accent4">
              <a:lumMod val="60000"/>
              <a:lumOff val="40000"/>
            </a:schemeClr>
          </a:solidFill>
        </p:spPr>
        <p:txBody>
          <a:bodyPr>
            <a:normAutofit fontScale="77500" lnSpcReduction="20000"/>
          </a:bodyPr>
          <a:lstStyle/>
          <a:p>
            <a:r>
              <a:rPr lang="it-IT" dirty="0"/>
              <a:t>Prevista ritenuta di imposta del </a:t>
            </a:r>
            <a:r>
              <a:rPr lang="it-IT" b="1" dirty="0"/>
              <a:t>26% per dividendi qualificati spettanti a persona fisica ( e se non è persone fisica ? Es. società semplice ? )</a:t>
            </a:r>
            <a:endParaRPr lang="it-IT" dirty="0"/>
          </a:p>
          <a:p>
            <a:r>
              <a:rPr lang="it-IT" dirty="0"/>
              <a:t>Possibile somma algebrica in caso di plusvalenze e minusvalenze per entrambe le tipologie che diventano una unica massa</a:t>
            </a:r>
          </a:p>
          <a:p>
            <a:r>
              <a:rPr lang="it-IT" dirty="0"/>
              <a:t>Decorrenza: dividendi percepiti dal 2018 e plusvalenze realizzate dal  2019 </a:t>
            </a:r>
          </a:p>
          <a:p>
            <a:r>
              <a:rPr lang="it-IT" dirty="0"/>
              <a:t>Regime transitorio per partecipazioni qualificate: delibere di distribuzione assunte tra 1.1.2018 e 31.12.2022 per utili prodotti fini ad esercizio 2017 &gt; si applicano vecchie regole D.M. 26.5.2017 quindi  imponibile al :</a:t>
            </a:r>
          </a:p>
          <a:p>
            <a:r>
              <a:rPr lang="it-IT" b="1" dirty="0"/>
              <a:t>40% utili maturati fino al 2007</a:t>
            </a:r>
          </a:p>
          <a:p>
            <a:r>
              <a:rPr lang="it-IT" b="1" dirty="0"/>
              <a:t>49,72% utili maturati dal 2008 al 2016</a:t>
            </a:r>
          </a:p>
          <a:p>
            <a:r>
              <a:rPr lang="it-IT" b="1" dirty="0"/>
              <a:t>58,14% utili maturati nel 2017 </a:t>
            </a:r>
          </a:p>
        </p:txBody>
      </p:sp>
      <p:sp>
        <p:nvSpPr>
          <p:cNvPr id="4" name="Rettangolo 3">
            <a:extLst>
              <a:ext uri="{FF2B5EF4-FFF2-40B4-BE49-F238E27FC236}">
                <a16:creationId xmlns:a16="http://schemas.microsoft.com/office/drawing/2014/main" id="{C5361F63-099F-4246-823A-95B3F689CAA1}"/>
              </a:ext>
            </a:extLst>
          </p:cNvPr>
          <p:cNvSpPr/>
          <p:nvPr/>
        </p:nvSpPr>
        <p:spPr>
          <a:xfrm>
            <a:off x="1030330" y="969649"/>
            <a:ext cx="10323469" cy="792088"/>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rPr>
              <a:t>RIMANE INALTERATA LA DISTINZIONE TRA PARTECIPAZIONI QUALIFICATE E NON QUALIFICATE NELL’ART. 67 DEL TUIR, MA VIENE MODIFICATO L’ART. 68 SULLA DETRMINAZIONE DELLA PLUSVALENZA</a:t>
            </a:r>
          </a:p>
        </p:txBody>
      </p:sp>
      <p:sp>
        <p:nvSpPr>
          <p:cNvPr id="5" name="Rettangolo 4">
            <a:extLst>
              <a:ext uri="{FF2B5EF4-FFF2-40B4-BE49-F238E27FC236}">
                <a16:creationId xmlns:a16="http://schemas.microsoft.com/office/drawing/2014/main" id="{EF1A2712-62CD-4D63-97FB-F7C02B198FFD}"/>
              </a:ext>
            </a:extLst>
          </p:cNvPr>
          <p:cNvSpPr/>
          <p:nvPr/>
        </p:nvSpPr>
        <p:spPr>
          <a:xfrm>
            <a:off x="838781" y="5828278"/>
            <a:ext cx="10323469" cy="79208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rPr>
              <a:t>E le delibere di distribuzione 2017 con percezione dividendi 2018 &gt; nuove regole  senza regime transitorio ???? </a:t>
            </a:r>
          </a:p>
        </p:txBody>
      </p:sp>
    </p:spTree>
    <p:extLst>
      <p:ext uri="{BB962C8B-B14F-4D97-AF65-F5344CB8AC3E}">
        <p14:creationId xmlns:p14="http://schemas.microsoft.com/office/powerpoint/2010/main" val="31607011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Dividendi esteri incassati da residente</a:t>
            </a:r>
          </a:p>
        </p:txBody>
      </p:sp>
      <p:sp>
        <p:nvSpPr>
          <p:cNvPr id="3" name="Segnaposto contenuto 2"/>
          <p:cNvSpPr>
            <a:spLocks noGrp="1"/>
          </p:cNvSpPr>
          <p:nvPr>
            <p:ph idx="1"/>
          </p:nvPr>
        </p:nvSpPr>
        <p:spPr>
          <a:xfrm>
            <a:off x="609600" y="1600201"/>
            <a:ext cx="10972800" cy="1828800"/>
          </a:xfrm>
          <a:solidFill>
            <a:schemeClr val="accent6">
              <a:lumMod val="40000"/>
              <a:lumOff val="60000"/>
            </a:schemeClr>
          </a:solidFill>
        </p:spPr>
        <p:txBody>
          <a:bodyPr>
            <a:normAutofit/>
          </a:bodyPr>
          <a:lstStyle/>
          <a:p>
            <a:r>
              <a:rPr lang="it-IT" dirty="0"/>
              <a:t>1) Persona fisica – partecipazione non qualificata &gt; ritenuta d’imposta 26% su netto frontiera &gt; ritenute estere ultra convenzione rimborsabili previa richiesta </a:t>
            </a:r>
            <a:r>
              <a:rPr lang="it-IT" dirty="0" err="1"/>
              <a:t>autorita’</a:t>
            </a:r>
            <a:r>
              <a:rPr lang="it-IT" dirty="0"/>
              <a:t> estera ( rimborso imponibile)</a:t>
            </a:r>
          </a:p>
        </p:txBody>
      </p:sp>
      <p:sp>
        <p:nvSpPr>
          <p:cNvPr id="4" name="Segnaposto contenuto 2"/>
          <p:cNvSpPr txBox="1">
            <a:spLocks/>
          </p:cNvSpPr>
          <p:nvPr/>
        </p:nvSpPr>
        <p:spPr>
          <a:xfrm>
            <a:off x="623392" y="3832448"/>
            <a:ext cx="10972800" cy="1252736"/>
          </a:xfrm>
          <a:prstGeom prst="rect">
            <a:avLst/>
          </a:prstGeom>
          <a:solidFill>
            <a:schemeClr val="bg2"/>
          </a:solidFill>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it-IT" dirty="0"/>
              <a:t>2) Persona fisica – partecipazione  qualificata REGIME APPLICABILE FINO AL 31.12.2017 ( DAL 2018 DIVENTA UGUALE AL PUNTO 1) &gt; ritenuta d’imposta 26% su 49,72% netto frontiera &gt; utile va dichiarato al lordo delle ritenute estere</a:t>
            </a:r>
          </a:p>
        </p:txBody>
      </p:sp>
      <p:sp>
        <p:nvSpPr>
          <p:cNvPr id="5" name="Rettangolo 4"/>
          <p:cNvSpPr/>
          <p:nvPr/>
        </p:nvSpPr>
        <p:spPr>
          <a:xfrm>
            <a:off x="623392" y="5589240"/>
            <a:ext cx="4896544" cy="100811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rPr>
              <a:t>Ritenute estere entro convenzione scomputabili ex art. 165 </a:t>
            </a:r>
            <a:r>
              <a:rPr lang="it-IT" dirty="0" err="1">
                <a:solidFill>
                  <a:schemeClr val="tx1"/>
                </a:solidFill>
              </a:rPr>
              <a:t>Tuir</a:t>
            </a:r>
            <a:r>
              <a:rPr lang="it-IT" dirty="0">
                <a:solidFill>
                  <a:schemeClr val="tx1"/>
                </a:solidFill>
              </a:rPr>
              <a:t> </a:t>
            </a:r>
          </a:p>
        </p:txBody>
      </p:sp>
      <p:sp>
        <p:nvSpPr>
          <p:cNvPr id="6" name="Rettangolo 5"/>
          <p:cNvSpPr/>
          <p:nvPr/>
        </p:nvSpPr>
        <p:spPr>
          <a:xfrm>
            <a:off x="6480043" y="5589240"/>
            <a:ext cx="4896544" cy="100811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rPr>
              <a:t>Ritenute estere ultra convenzione rimborsabili su richiesta e non </a:t>
            </a:r>
            <a:r>
              <a:rPr lang="it-IT" dirty="0" err="1">
                <a:solidFill>
                  <a:schemeClr val="tx1"/>
                </a:solidFill>
              </a:rPr>
              <a:t>tax</a:t>
            </a:r>
            <a:r>
              <a:rPr lang="it-IT" dirty="0">
                <a:solidFill>
                  <a:schemeClr val="tx1"/>
                </a:solidFill>
              </a:rPr>
              <a:t> </a:t>
            </a:r>
          </a:p>
        </p:txBody>
      </p:sp>
      <p:cxnSp>
        <p:nvCxnSpPr>
          <p:cNvPr id="8" name="Connettore 2 7"/>
          <p:cNvCxnSpPr>
            <a:stCxn id="4" idx="2"/>
          </p:cNvCxnSpPr>
          <p:nvPr/>
        </p:nvCxnSpPr>
        <p:spPr>
          <a:xfrm flipH="1">
            <a:off x="3887755" y="5085184"/>
            <a:ext cx="2222037"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Connettore 2 8"/>
          <p:cNvCxnSpPr>
            <a:stCxn id="4" idx="2"/>
          </p:cNvCxnSpPr>
          <p:nvPr/>
        </p:nvCxnSpPr>
        <p:spPr>
          <a:xfrm>
            <a:off x="6109792" y="5085184"/>
            <a:ext cx="2818523"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99799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5FB27EB-ABF4-4510-A326-C8192D0741E9}"/>
              </a:ext>
            </a:extLst>
          </p:cNvPr>
          <p:cNvSpPr>
            <a:spLocks noGrp="1"/>
          </p:cNvSpPr>
          <p:nvPr>
            <p:ph type="ctrTitle"/>
          </p:nvPr>
        </p:nvSpPr>
        <p:spPr>
          <a:xfrm>
            <a:off x="1275127" y="352339"/>
            <a:ext cx="9392873" cy="1426128"/>
          </a:xfrm>
          <a:solidFill>
            <a:schemeClr val="accent4">
              <a:lumMod val="40000"/>
              <a:lumOff val="60000"/>
            </a:schemeClr>
          </a:solidFill>
        </p:spPr>
        <p:txBody>
          <a:bodyPr>
            <a:noAutofit/>
          </a:bodyPr>
          <a:lstStyle/>
          <a:p>
            <a:r>
              <a:rPr lang="it-IT" sz="4000" dirty="0"/>
              <a:t>Gli adempimenti a cavallo dell’anno e le criticità del 2018</a:t>
            </a:r>
          </a:p>
        </p:txBody>
      </p:sp>
    </p:spTree>
    <p:extLst>
      <p:ext uri="{BB962C8B-B14F-4D97-AF65-F5344CB8AC3E}">
        <p14:creationId xmlns:p14="http://schemas.microsoft.com/office/powerpoint/2010/main" val="22537544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olo 1"/>
          <p:cNvSpPr>
            <a:spLocks noGrp="1"/>
          </p:cNvSpPr>
          <p:nvPr>
            <p:ph type="title"/>
          </p:nvPr>
        </p:nvSpPr>
        <p:spPr>
          <a:xfrm>
            <a:off x="1524001" y="1227138"/>
            <a:ext cx="9143999" cy="546100"/>
          </a:xfrm>
        </p:spPr>
        <p:txBody>
          <a:bodyPr/>
          <a:lstStyle/>
          <a:p>
            <a:r>
              <a:rPr lang="it-IT" altLang="it-IT" sz="3200" b="1" dirty="0">
                <a:latin typeface="Calibri" panose="020F0502020204030204" pitchFamily="34" charset="0"/>
              </a:rPr>
              <a:t>NUOVE ATTIVITÀ 2018</a:t>
            </a:r>
          </a:p>
        </p:txBody>
      </p:sp>
      <p:sp>
        <p:nvSpPr>
          <p:cNvPr id="6" name="Callout con freccia in giù 5"/>
          <p:cNvSpPr/>
          <p:nvPr/>
        </p:nvSpPr>
        <p:spPr>
          <a:xfrm>
            <a:off x="2286000" y="2052638"/>
            <a:ext cx="7632700" cy="1008062"/>
          </a:xfrm>
          <a:prstGeom prst="downArrowCallout">
            <a:avLst/>
          </a:prstGeom>
          <a:solidFill>
            <a:srgbClr val="0070C0"/>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400" b="1" dirty="0">
                <a:solidFill>
                  <a:srgbClr val="FFFFFF"/>
                </a:solidFill>
                <a:latin typeface="Calibri" panose="020F0502020204030204" pitchFamily="34" charset="0"/>
              </a:rPr>
              <a:t>REGIMI DISPONIBILI</a:t>
            </a:r>
            <a:endParaRPr lang="it-IT" sz="2000" b="1" dirty="0">
              <a:solidFill>
                <a:srgbClr val="FFFFFF"/>
              </a:solidFill>
              <a:latin typeface="Calibri" panose="020F0502020204030204" pitchFamily="34" charset="0"/>
            </a:endParaRPr>
          </a:p>
        </p:txBody>
      </p:sp>
      <p:sp>
        <p:nvSpPr>
          <p:cNvPr id="7" name="Rettangolo 6"/>
          <p:cNvSpPr/>
          <p:nvPr/>
        </p:nvSpPr>
        <p:spPr>
          <a:xfrm>
            <a:off x="2286000" y="3276601"/>
            <a:ext cx="7632700" cy="369633"/>
          </a:xfrm>
          <a:prstGeom prst="rect">
            <a:avLst/>
          </a:prstGeom>
          <a:solidFill>
            <a:schemeClr val="bg2">
              <a:lumMod val="40000"/>
              <a:lumOff val="6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200" b="1" dirty="0">
                <a:solidFill>
                  <a:schemeClr val="tx1"/>
                </a:solidFill>
                <a:latin typeface="Calibri" panose="020F0502020204030204" pitchFamily="34" charset="0"/>
              </a:rPr>
              <a:t>FORFETTARIO</a:t>
            </a:r>
          </a:p>
        </p:txBody>
      </p:sp>
      <p:sp>
        <p:nvSpPr>
          <p:cNvPr id="8" name="Rettangolo 7"/>
          <p:cNvSpPr/>
          <p:nvPr/>
        </p:nvSpPr>
        <p:spPr>
          <a:xfrm>
            <a:off x="2286000" y="4235511"/>
            <a:ext cx="7632700" cy="369633"/>
          </a:xfrm>
          <a:prstGeom prst="rect">
            <a:avLst/>
          </a:prstGeom>
          <a:solidFill>
            <a:schemeClr val="bg2">
              <a:lumMod val="40000"/>
              <a:lumOff val="6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200" b="1" dirty="0">
                <a:solidFill>
                  <a:schemeClr val="tx1"/>
                </a:solidFill>
                <a:latin typeface="Calibri" panose="020F0502020204030204" pitchFamily="34" charset="0"/>
              </a:rPr>
              <a:t>REGIME PER CASSA</a:t>
            </a:r>
          </a:p>
        </p:txBody>
      </p:sp>
      <p:sp>
        <p:nvSpPr>
          <p:cNvPr id="9" name="Rettangolo 8"/>
          <p:cNvSpPr/>
          <p:nvPr/>
        </p:nvSpPr>
        <p:spPr>
          <a:xfrm>
            <a:off x="2286000" y="5194421"/>
            <a:ext cx="7632700" cy="369633"/>
          </a:xfrm>
          <a:prstGeom prst="rect">
            <a:avLst/>
          </a:prstGeom>
          <a:solidFill>
            <a:schemeClr val="bg2">
              <a:lumMod val="40000"/>
              <a:lumOff val="60000"/>
            </a:schemeClr>
          </a:solidFill>
          <a:ln/>
        </p:spPr>
        <p:style>
          <a:lnRef idx="2">
            <a:schemeClr val="dk1"/>
          </a:lnRef>
          <a:fillRef idx="1">
            <a:schemeClr val="lt1"/>
          </a:fillRef>
          <a:effectRef idx="0">
            <a:schemeClr val="dk1"/>
          </a:effectRef>
          <a:fontRef idx="minor">
            <a:schemeClr val="dk1"/>
          </a:fontRef>
        </p:style>
        <p:txBody>
          <a:bodyPr anchor="ctr"/>
          <a:lstStyle/>
          <a:p>
            <a:pPr algn="ctr">
              <a:defRPr/>
            </a:pPr>
            <a:r>
              <a:rPr lang="it-IT" sz="2200" b="1" dirty="0">
                <a:solidFill>
                  <a:schemeClr val="tx1"/>
                </a:solidFill>
                <a:latin typeface="Calibri" panose="020F0502020204030204" pitchFamily="34" charset="0"/>
              </a:rPr>
              <a:t>REGIME ORDINARIO</a:t>
            </a:r>
          </a:p>
        </p:txBody>
      </p:sp>
    </p:spTree>
    <p:extLst>
      <p:ext uri="{BB962C8B-B14F-4D97-AF65-F5344CB8AC3E}">
        <p14:creationId xmlns:p14="http://schemas.microsoft.com/office/powerpoint/2010/main" val="876583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additive="base">
                                        <p:cTn id="18" dur="500" fill="hold"/>
                                        <p:tgtEl>
                                          <p:spTgt spid="8"/>
                                        </p:tgtEl>
                                        <p:attrNameLst>
                                          <p:attrName>ppt_x</p:attrName>
                                        </p:attrNameLst>
                                      </p:cBhvr>
                                      <p:tavLst>
                                        <p:tav tm="0">
                                          <p:val>
                                            <p:strVal val="#ppt_x"/>
                                          </p:val>
                                        </p:tav>
                                        <p:tav tm="100000">
                                          <p:val>
                                            <p:strVal val="#ppt_x"/>
                                          </p:val>
                                        </p:tav>
                                      </p:tavLst>
                                    </p:anim>
                                    <p:anim calcmode="lin" valueType="num">
                                      <p:cBhvr additive="base">
                                        <p:cTn id="1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ppt_x"/>
                                          </p:val>
                                        </p:tav>
                                        <p:tav tm="100000">
                                          <p:val>
                                            <p:strVal val="#ppt_x"/>
                                          </p:val>
                                        </p:tav>
                                      </p:tavLst>
                                    </p:anim>
                                    <p:anim calcmode="lin" valueType="num">
                                      <p:cBhvr additive="base">
                                        <p:cTn id="25"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8"/>
          <p:cNvSpPr/>
          <p:nvPr/>
        </p:nvSpPr>
        <p:spPr>
          <a:xfrm>
            <a:off x="2286001" y="3396407"/>
            <a:ext cx="1364521" cy="939868"/>
          </a:xfrm>
          <a:prstGeom prst="rect">
            <a:avLst/>
          </a:prstGeom>
          <a:solidFill>
            <a:schemeClr val="accent6">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r>
              <a:rPr lang="it-IT" b="1" dirty="0">
                <a:solidFill>
                  <a:srgbClr val="000000"/>
                </a:solidFill>
                <a:latin typeface="Calibri" panose="020F0502020204030204" pitchFamily="34" charset="0"/>
              </a:rPr>
              <a:t>REGIME PER CASSA</a:t>
            </a:r>
            <a:endParaRPr lang="it-IT" b="1" u="sng" dirty="0">
              <a:solidFill>
                <a:srgbClr val="000000"/>
              </a:solidFill>
              <a:latin typeface="Calibri" panose="020F0502020204030204" pitchFamily="34" charset="0"/>
            </a:endParaRPr>
          </a:p>
        </p:txBody>
      </p:sp>
      <p:sp>
        <p:nvSpPr>
          <p:cNvPr id="13" name="Rettangolo 12"/>
          <p:cNvSpPr/>
          <p:nvPr/>
        </p:nvSpPr>
        <p:spPr>
          <a:xfrm>
            <a:off x="2279150" y="4689812"/>
            <a:ext cx="1369865" cy="939868"/>
          </a:xfrm>
          <a:prstGeom prst="rect">
            <a:avLst/>
          </a:prstGeom>
          <a:solidFill>
            <a:schemeClr val="accent6">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r>
              <a:rPr lang="it-IT" sz="1600" b="1" dirty="0">
                <a:solidFill>
                  <a:srgbClr val="000000"/>
                </a:solidFill>
                <a:latin typeface="Calibri" panose="020F0502020204030204" pitchFamily="34" charset="0"/>
              </a:rPr>
              <a:t>REGIME FORFETTARIO</a:t>
            </a:r>
          </a:p>
          <a:p>
            <a:pPr algn="ctr" fontAlgn="base">
              <a:spcBef>
                <a:spcPct val="0"/>
              </a:spcBef>
              <a:spcAft>
                <a:spcPct val="0"/>
              </a:spcAft>
            </a:pPr>
            <a:r>
              <a:rPr lang="it-IT" sz="1600" b="1" dirty="0">
                <a:solidFill>
                  <a:srgbClr val="000000"/>
                </a:solidFill>
                <a:latin typeface="Calibri" panose="020F0502020204030204" pitchFamily="34" charset="0"/>
              </a:rPr>
              <a:t>&lt;CODICE 2&gt;</a:t>
            </a:r>
          </a:p>
        </p:txBody>
      </p:sp>
      <p:sp>
        <p:nvSpPr>
          <p:cNvPr id="11" name="Titolo 1"/>
          <p:cNvSpPr>
            <a:spLocks noGrp="1"/>
          </p:cNvSpPr>
          <p:nvPr>
            <p:ph type="title"/>
          </p:nvPr>
        </p:nvSpPr>
        <p:spPr>
          <a:xfrm>
            <a:off x="1524001" y="1227138"/>
            <a:ext cx="9143999" cy="546100"/>
          </a:xfrm>
        </p:spPr>
        <p:txBody>
          <a:bodyPr/>
          <a:lstStyle/>
          <a:p>
            <a:r>
              <a:rPr lang="it-IT" altLang="it-IT" sz="3200" b="1" dirty="0">
                <a:latin typeface="Calibri" panose="020F0502020204030204" pitchFamily="34" charset="0"/>
              </a:rPr>
              <a:t>NUOVE ATTIVITÀ 2018</a:t>
            </a:r>
          </a:p>
        </p:txBody>
      </p:sp>
      <p:sp>
        <p:nvSpPr>
          <p:cNvPr id="15" name="Callout con freccia in giù 14"/>
          <p:cNvSpPr/>
          <p:nvPr/>
        </p:nvSpPr>
        <p:spPr>
          <a:xfrm>
            <a:off x="2286000" y="2052638"/>
            <a:ext cx="7632700" cy="1008062"/>
          </a:xfrm>
          <a:prstGeom prst="downArrowCallout">
            <a:avLst/>
          </a:prstGeom>
          <a:solidFill>
            <a:srgbClr val="0070C0"/>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400" b="1" dirty="0">
                <a:solidFill>
                  <a:srgbClr val="FFFFFF"/>
                </a:solidFill>
                <a:latin typeface="Calibri" panose="020F0502020204030204" pitchFamily="34" charset="0"/>
              </a:rPr>
              <a:t>REGIMI FORFETTARIO VS. REGIME PER CASSA</a:t>
            </a:r>
            <a:endParaRPr lang="it-IT" sz="2000" b="1" dirty="0">
              <a:solidFill>
                <a:srgbClr val="FFFFFF"/>
              </a:solidFill>
              <a:latin typeface="Calibri" panose="020F0502020204030204" pitchFamily="34" charset="0"/>
            </a:endParaRPr>
          </a:p>
        </p:txBody>
      </p:sp>
      <p:pic>
        <p:nvPicPr>
          <p:cNvPr id="2" name="Immagine 1"/>
          <p:cNvPicPr>
            <a:picLocks noChangeAspect="1"/>
          </p:cNvPicPr>
          <p:nvPr/>
        </p:nvPicPr>
        <p:blipFill>
          <a:blip r:embed="rId3"/>
          <a:stretch>
            <a:fillRect/>
          </a:stretch>
        </p:blipFill>
        <p:spPr>
          <a:xfrm>
            <a:off x="3816440" y="3396407"/>
            <a:ext cx="6102261" cy="939868"/>
          </a:xfrm>
          <a:prstGeom prst="rect">
            <a:avLst/>
          </a:prstGeom>
        </p:spPr>
      </p:pic>
      <p:pic>
        <p:nvPicPr>
          <p:cNvPr id="4" name="Immagine 3"/>
          <p:cNvPicPr>
            <a:picLocks noChangeAspect="1"/>
          </p:cNvPicPr>
          <p:nvPr/>
        </p:nvPicPr>
        <p:blipFill>
          <a:blip r:embed="rId4"/>
          <a:stretch>
            <a:fillRect/>
          </a:stretch>
        </p:blipFill>
        <p:spPr>
          <a:xfrm>
            <a:off x="3816440" y="4689812"/>
            <a:ext cx="6102261" cy="939868"/>
          </a:xfrm>
          <a:prstGeom prst="rect">
            <a:avLst/>
          </a:prstGeom>
        </p:spPr>
      </p:pic>
    </p:spTree>
    <p:extLst>
      <p:ext uri="{BB962C8B-B14F-4D97-AF65-F5344CB8AC3E}">
        <p14:creationId xmlns:p14="http://schemas.microsoft.com/office/powerpoint/2010/main" val="4235684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olo 1"/>
          <p:cNvSpPr>
            <a:spLocks noGrp="1"/>
          </p:cNvSpPr>
          <p:nvPr>
            <p:ph type="title"/>
          </p:nvPr>
        </p:nvSpPr>
        <p:spPr>
          <a:xfrm>
            <a:off x="1524000" y="1227138"/>
            <a:ext cx="9144000" cy="546100"/>
          </a:xfrm>
        </p:spPr>
        <p:txBody>
          <a:bodyPr>
            <a:normAutofit/>
          </a:bodyPr>
          <a:lstStyle/>
          <a:p>
            <a:r>
              <a:rPr lang="it-IT" altLang="it-IT" sz="3200" b="1" dirty="0">
                <a:latin typeface="Calibri" panose="020F0502020204030204" pitchFamily="34" charset="0"/>
              </a:rPr>
              <a:t>Le novità nel super/</a:t>
            </a:r>
            <a:r>
              <a:rPr lang="it-IT" altLang="it-IT" sz="3200" b="1" dirty="0" err="1">
                <a:latin typeface="Calibri" panose="020F0502020204030204" pitchFamily="34" charset="0"/>
              </a:rPr>
              <a:t>iperammortamento</a:t>
            </a:r>
            <a:endParaRPr lang="it-IT" altLang="it-IT" sz="3200" b="1" dirty="0">
              <a:latin typeface="Calibri" panose="020F0502020204030204" pitchFamily="34" charset="0"/>
            </a:endParaRPr>
          </a:p>
        </p:txBody>
      </p:sp>
      <p:sp>
        <p:nvSpPr>
          <p:cNvPr id="4" name="Callout con freccia in giù 3"/>
          <p:cNvSpPr/>
          <p:nvPr/>
        </p:nvSpPr>
        <p:spPr>
          <a:xfrm>
            <a:off x="2279650" y="1989138"/>
            <a:ext cx="7632700" cy="1008062"/>
          </a:xfrm>
          <a:prstGeom prst="downArrowCallout">
            <a:avLst/>
          </a:prstGeom>
          <a:solidFill>
            <a:srgbClr val="19194D">
              <a:alpha val="41176"/>
            </a:srgb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400" b="1" dirty="0">
                <a:solidFill>
                  <a:srgbClr val="FFFFFF"/>
                </a:solidFill>
                <a:latin typeface="Calibri" panose="020F0502020204030204" pitchFamily="34" charset="0"/>
              </a:rPr>
              <a:t>Proroga con modifiche dell’</a:t>
            </a:r>
            <a:r>
              <a:rPr lang="it-IT" sz="2400" b="1" dirty="0" err="1">
                <a:solidFill>
                  <a:srgbClr val="FFFFFF"/>
                </a:solidFill>
                <a:latin typeface="Calibri" panose="020F0502020204030204" pitchFamily="34" charset="0"/>
              </a:rPr>
              <a:t>iperammortamento</a:t>
            </a:r>
            <a:endParaRPr lang="it-IT" sz="2400" b="1" dirty="0">
              <a:solidFill>
                <a:srgbClr val="FFFFFF"/>
              </a:solidFill>
              <a:latin typeface="Calibri" panose="020F0502020204030204" pitchFamily="34" charset="0"/>
            </a:endParaRPr>
          </a:p>
        </p:txBody>
      </p:sp>
      <p:sp>
        <p:nvSpPr>
          <p:cNvPr id="5" name="Rettangolo 4"/>
          <p:cNvSpPr/>
          <p:nvPr/>
        </p:nvSpPr>
        <p:spPr>
          <a:xfrm>
            <a:off x="2279650" y="3141664"/>
            <a:ext cx="7632700" cy="935037"/>
          </a:xfrm>
          <a:prstGeom prst="rect">
            <a:avLst/>
          </a:prstGeom>
          <a:solidFill>
            <a:schemeClr val="bg2">
              <a:lumMod val="40000"/>
              <a:lumOff val="6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000" b="1" dirty="0">
                <a:solidFill>
                  <a:srgbClr val="000000"/>
                </a:solidFill>
                <a:latin typeface="Calibri" panose="020F0502020204030204" pitchFamily="34" charset="0"/>
              </a:rPr>
              <a:t>Beni strumentali nuovi Industria 4.0 acquisiti tra i gennaio 2018 e 31.12.2018 ( anche 31.12.2019 ma con acconto pagato e ordine accettato entro 2018)</a:t>
            </a:r>
          </a:p>
        </p:txBody>
      </p:sp>
      <p:sp>
        <p:nvSpPr>
          <p:cNvPr id="9" name="Rettangolo 8"/>
          <p:cNvSpPr/>
          <p:nvPr/>
        </p:nvSpPr>
        <p:spPr>
          <a:xfrm>
            <a:off x="2279651" y="4569990"/>
            <a:ext cx="3744913" cy="935038"/>
          </a:xfrm>
          <a:prstGeom prst="rect">
            <a:avLst/>
          </a:prstGeom>
          <a:solidFill>
            <a:schemeClr val="accent2">
              <a:lumMod val="20000"/>
              <a:lumOff val="8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1400" b="1" dirty="0">
                <a:solidFill>
                  <a:srgbClr val="000000"/>
                </a:solidFill>
                <a:latin typeface="Calibri" panose="020F0502020204030204" pitchFamily="34" charset="0"/>
              </a:rPr>
              <a:t>Confermata maggiorazione al 150%</a:t>
            </a:r>
            <a:endParaRPr lang="it-IT" sz="1400" dirty="0">
              <a:solidFill>
                <a:srgbClr val="000000"/>
              </a:solidFill>
              <a:latin typeface="Calibri" panose="020F0502020204030204" pitchFamily="34" charset="0"/>
            </a:endParaRPr>
          </a:p>
        </p:txBody>
      </p:sp>
      <p:sp>
        <p:nvSpPr>
          <p:cNvPr id="13" name="Rettangolo 12"/>
          <p:cNvSpPr/>
          <p:nvPr/>
        </p:nvSpPr>
        <p:spPr>
          <a:xfrm>
            <a:off x="6311898" y="4695824"/>
            <a:ext cx="4182729" cy="1939868"/>
          </a:xfrm>
          <a:prstGeom prst="rect">
            <a:avLst/>
          </a:prstGeom>
          <a:solidFill>
            <a:schemeClr val="accent6">
              <a:lumMod val="20000"/>
              <a:lumOff val="80000"/>
              <a:alpha val="65098"/>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000" b="1" dirty="0">
                <a:solidFill>
                  <a:srgbClr val="000000"/>
                </a:solidFill>
                <a:latin typeface="Calibri" panose="020F0502020204030204" pitchFamily="34" charset="0"/>
              </a:rPr>
              <a:t>Confermato bonus 40% per acquisto beni strumentali immateriali , eseguito nel 2018 da parte di coloro che sempre nel 2018 beneficiano del bonus </a:t>
            </a:r>
            <a:r>
              <a:rPr lang="it-IT" sz="2000" b="1" dirty="0" err="1">
                <a:solidFill>
                  <a:srgbClr val="000000"/>
                </a:solidFill>
                <a:latin typeface="Calibri" panose="020F0502020204030204" pitchFamily="34" charset="0"/>
              </a:rPr>
              <a:t>iperammortamento</a:t>
            </a:r>
            <a:r>
              <a:rPr lang="it-IT" sz="2000" b="1" dirty="0">
                <a:solidFill>
                  <a:srgbClr val="000000"/>
                </a:solidFill>
                <a:latin typeface="Calibri" panose="020F0502020204030204" pitchFamily="34" charset="0"/>
              </a:rPr>
              <a:t> sui beni strumentali materiali</a:t>
            </a:r>
            <a:endParaRPr lang="it-IT" sz="2000" dirty="0">
              <a:solidFill>
                <a:srgbClr val="000000"/>
              </a:solidFill>
              <a:latin typeface="Calibri" panose="020F0502020204030204" pitchFamily="34" charset="0"/>
            </a:endParaRPr>
          </a:p>
        </p:txBody>
      </p:sp>
      <p:sp>
        <p:nvSpPr>
          <p:cNvPr id="3" name="Freccia in giù 2"/>
          <p:cNvSpPr/>
          <p:nvPr/>
        </p:nvSpPr>
        <p:spPr>
          <a:xfrm>
            <a:off x="3792539" y="4221164"/>
            <a:ext cx="358775" cy="287337"/>
          </a:xfrm>
          <a:prstGeom prst="down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it-IT">
              <a:solidFill>
                <a:srgbClr val="FFFFFF"/>
              </a:solidFill>
            </a:endParaRPr>
          </a:p>
        </p:txBody>
      </p:sp>
      <p:sp>
        <p:nvSpPr>
          <p:cNvPr id="17" name="Freccia in giù 16"/>
          <p:cNvSpPr/>
          <p:nvPr/>
        </p:nvSpPr>
        <p:spPr>
          <a:xfrm>
            <a:off x="8112126" y="4229101"/>
            <a:ext cx="360363" cy="288925"/>
          </a:xfrm>
          <a:prstGeom prst="down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it-IT">
              <a:solidFill>
                <a:srgbClr val="FFFFFF"/>
              </a:solidFill>
            </a:endParaRPr>
          </a:p>
        </p:txBody>
      </p:sp>
      <p:sp>
        <p:nvSpPr>
          <p:cNvPr id="61450" name="Text Box 7"/>
          <p:cNvSpPr txBox="1">
            <a:spLocks noChangeArrowheads="1"/>
          </p:cNvSpPr>
          <p:nvPr/>
        </p:nvSpPr>
        <p:spPr bwMode="auto">
          <a:xfrm>
            <a:off x="1558925" y="303213"/>
            <a:ext cx="57610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0" fontAlgn="base" hangingPunct="0">
              <a:spcBef>
                <a:spcPct val="50000"/>
              </a:spcBef>
              <a:spcAft>
                <a:spcPct val="0"/>
              </a:spcAft>
              <a:buFontTx/>
              <a:buNone/>
            </a:pPr>
            <a:r>
              <a:rPr lang="it-IT" altLang="it-IT" sz="2400" b="1" dirty="0">
                <a:solidFill>
                  <a:srgbClr val="FFFFFF"/>
                </a:solidFill>
                <a:latin typeface="Calibri" panose="020F0502020204030204" pitchFamily="34" charset="0"/>
                <a:cs typeface="Arial" panose="020B0604020202020204" pitchFamily="34" charset="0"/>
              </a:rPr>
              <a:t>Regole generali</a:t>
            </a:r>
          </a:p>
        </p:txBody>
      </p:sp>
      <p:sp>
        <p:nvSpPr>
          <p:cNvPr id="2" name="Freccia in giù 1">
            <a:extLst>
              <a:ext uri="{FF2B5EF4-FFF2-40B4-BE49-F238E27FC236}">
                <a16:creationId xmlns:a16="http://schemas.microsoft.com/office/drawing/2014/main" id="{E363D955-3184-4C87-838C-17620B294D9A}"/>
              </a:ext>
            </a:extLst>
          </p:cNvPr>
          <p:cNvSpPr/>
          <p:nvPr/>
        </p:nvSpPr>
        <p:spPr>
          <a:xfrm>
            <a:off x="3858936" y="5553512"/>
            <a:ext cx="746620" cy="30200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Rettangolo 10">
            <a:extLst>
              <a:ext uri="{FF2B5EF4-FFF2-40B4-BE49-F238E27FC236}">
                <a16:creationId xmlns:a16="http://schemas.microsoft.com/office/drawing/2014/main" id="{11EAC6BD-B9F7-4EA1-B9BC-CA3C98881FF7}"/>
              </a:ext>
            </a:extLst>
          </p:cNvPr>
          <p:cNvSpPr/>
          <p:nvPr/>
        </p:nvSpPr>
        <p:spPr>
          <a:xfrm>
            <a:off x="2264271" y="5896850"/>
            <a:ext cx="3744913" cy="935038"/>
          </a:xfrm>
          <a:prstGeom prst="rect">
            <a:avLst/>
          </a:prstGeom>
          <a:solidFill>
            <a:schemeClr val="accent2">
              <a:lumMod val="20000"/>
              <a:lumOff val="8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1200" b="1" dirty="0">
                <a:solidFill>
                  <a:srgbClr val="000000"/>
                </a:solidFill>
                <a:latin typeface="Calibri" panose="020F0502020204030204" pitchFamily="34" charset="0"/>
              </a:rPr>
              <a:t>Ambito oggettivo uguale a quello della norma originaria ( art. 1 comma 9 L. 232/16) , quindi quale è il senso della possibilità di acquistare entro 30.9.2018 con ordine accettato e acconto pagato entro 2017 ?</a:t>
            </a:r>
            <a:endParaRPr lang="it-IT" sz="12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83205567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8"/>
          <p:cNvSpPr/>
          <p:nvPr/>
        </p:nvSpPr>
        <p:spPr>
          <a:xfrm>
            <a:off x="2286000" y="4022388"/>
            <a:ext cx="3745606" cy="1167795"/>
          </a:xfrm>
          <a:prstGeom prst="rect">
            <a:avLst/>
          </a:prstGeom>
          <a:solidFill>
            <a:schemeClr val="accent6">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r>
              <a:rPr lang="it-IT" b="1" dirty="0">
                <a:solidFill>
                  <a:srgbClr val="000000"/>
                </a:solidFill>
                <a:latin typeface="Calibri" panose="020F0502020204030204" pitchFamily="34" charset="0"/>
              </a:rPr>
              <a:t>INDICAZIONE NEL CAMPO VOLUME D’AFFARI PRESUNTO 10.000 EURO</a:t>
            </a:r>
          </a:p>
          <a:p>
            <a:pPr algn="ctr" fontAlgn="base">
              <a:spcBef>
                <a:spcPct val="0"/>
              </a:spcBef>
              <a:spcAft>
                <a:spcPct val="0"/>
              </a:spcAft>
            </a:pPr>
            <a:r>
              <a:rPr lang="it-IT" b="1" dirty="0">
                <a:solidFill>
                  <a:srgbClr val="000000"/>
                </a:solidFill>
                <a:latin typeface="Calibri" panose="020F0502020204030204" pitchFamily="34" charset="0"/>
              </a:rPr>
              <a:t>+</a:t>
            </a:r>
          </a:p>
          <a:p>
            <a:pPr algn="ctr" fontAlgn="base">
              <a:spcBef>
                <a:spcPct val="0"/>
              </a:spcBef>
              <a:spcAft>
                <a:spcPct val="0"/>
              </a:spcAft>
            </a:pPr>
            <a:r>
              <a:rPr lang="it-IT" b="1" dirty="0">
                <a:solidFill>
                  <a:srgbClr val="000000"/>
                </a:solidFill>
                <a:latin typeface="Calibri" panose="020F0502020204030204" pitchFamily="34" charset="0"/>
              </a:rPr>
              <a:t>FATTURAZIONE CON IVA</a:t>
            </a:r>
          </a:p>
        </p:txBody>
      </p:sp>
      <p:sp>
        <p:nvSpPr>
          <p:cNvPr id="11" name="Titolo 1"/>
          <p:cNvSpPr>
            <a:spLocks noGrp="1"/>
          </p:cNvSpPr>
          <p:nvPr>
            <p:ph type="title"/>
          </p:nvPr>
        </p:nvSpPr>
        <p:spPr>
          <a:xfrm>
            <a:off x="1524001" y="1227138"/>
            <a:ext cx="9143999" cy="546100"/>
          </a:xfrm>
        </p:spPr>
        <p:txBody>
          <a:bodyPr/>
          <a:lstStyle/>
          <a:p>
            <a:r>
              <a:rPr lang="it-IT" altLang="it-IT" sz="3200" b="1" dirty="0">
                <a:latin typeface="Calibri" panose="020F0502020204030204" pitchFamily="34" charset="0"/>
              </a:rPr>
              <a:t>NUOVE ATTIVITÀ</a:t>
            </a:r>
          </a:p>
        </p:txBody>
      </p:sp>
      <p:sp>
        <p:nvSpPr>
          <p:cNvPr id="15" name="Callout con freccia in giù 14"/>
          <p:cNvSpPr/>
          <p:nvPr/>
        </p:nvSpPr>
        <p:spPr>
          <a:xfrm>
            <a:off x="2286000" y="2052638"/>
            <a:ext cx="7632700" cy="1008062"/>
          </a:xfrm>
          <a:prstGeom prst="downArrowCallout">
            <a:avLst/>
          </a:prstGeom>
          <a:solidFill>
            <a:srgbClr val="0070C0"/>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400" b="1" dirty="0">
                <a:solidFill>
                  <a:srgbClr val="FFFFFF"/>
                </a:solidFill>
                <a:latin typeface="Calibri" panose="020F0502020204030204" pitchFamily="34" charset="0"/>
              </a:rPr>
              <a:t>ADOZIONE REGIME PER CASSA</a:t>
            </a:r>
            <a:endParaRPr lang="it-IT" sz="2000" b="1" dirty="0">
              <a:solidFill>
                <a:srgbClr val="FFFFFF"/>
              </a:solidFill>
              <a:latin typeface="Calibri" panose="020F0502020204030204" pitchFamily="34" charset="0"/>
            </a:endParaRPr>
          </a:p>
        </p:txBody>
      </p:sp>
      <p:sp>
        <p:nvSpPr>
          <p:cNvPr id="8" name="Rettangolo 7"/>
          <p:cNvSpPr/>
          <p:nvPr/>
        </p:nvSpPr>
        <p:spPr>
          <a:xfrm>
            <a:off x="2279650" y="3172674"/>
            <a:ext cx="3751957" cy="738887"/>
          </a:xfrm>
          <a:prstGeom prst="rect">
            <a:avLst/>
          </a:prstGeom>
          <a:solidFill>
            <a:schemeClr val="bg2">
              <a:lumMod val="40000"/>
              <a:lumOff val="60000"/>
            </a:schemeClr>
          </a:solidFill>
          <a:ln/>
        </p:spPr>
        <p:style>
          <a:lnRef idx="2">
            <a:schemeClr val="dk1"/>
          </a:lnRef>
          <a:fillRef idx="1">
            <a:schemeClr val="lt1"/>
          </a:fillRef>
          <a:effectRef idx="0">
            <a:schemeClr val="dk1"/>
          </a:effectRef>
          <a:fontRef idx="minor">
            <a:schemeClr val="dk1"/>
          </a:fontRef>
        </p:style>
        <p:txBody>
          <a:bodyPr anchor="ctr"/>
          <a:lstStyle/>
          <a:p>
            <a:pPr algn="ctr">
              <a:defRPr/>
            </a:pPr>
            <a:r>
              <a:rPr lang="it-IT" sz="2000" b="1" dirty="0">
                <a:solidFill>
                  <a:schemeClr val="tx1"/>
                </a:solidFill>
                <a:latin typeface="Calibri" panose="020F0502020204030204" pitchFamily="34" charset="0"/>
              </a:rPr>
              <a:t>2018</a:t>
            </a:r>
            <a:r>
              <a:rPr lang="it-IT" sz="2000" b="1" dirty="0">
                <a:solidFill>
                  <a:schemeClr val="tx1"/>
                </a:solidFill>
                <a:latin typeface="Calibri" panose="020F0502020204030204" pitchFamily="34" charset="0"/>
                <a:cs typeface="Calibri" panose="020F0502020204030204" pitchFamily="34" charset="0"/>
              </a:rPr>
              <a:t> →</a:t>
            </a:r>
            <a:r>
              <a:rPr lang="it-IT" sz="2000" b="1" dirty="0">
                <a:solidFill>
                  <a:schemeClr val="tx1"/>
                </a:solidFill>
                <a:latin typeface="Calibri" panose="020F0502020204030204" pitchFamily="34" charset="0"/>
              </a:rPr>
              <a:t> DIMENTICANZA ESISTENZA FORFETTARIO</a:t>
            </a:r>
          </a:p>
        </p:txBody>
      </p:sp>
      <p:sp>
        <p:nvSpPr>
          <p:cNvPr id="10" name="Rettangolo 9"/>
          <p:cNvSpPr/>
          <p:nvPr/>
        </p:nvSpPr>
        <p:spPr>
          <a:xfrm>
            <a:off x="2279650" y="5310995"/>
            <a:ext cx="3751957" cy="631068"/>
          </a:xfrm>
          <a:prstGeom prst="rect">
            <a:avLst/>
          </a:prstGeom>
          <a:solidFill>
            <a:schemeClr val="bg1"/>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b="1" dirty="0">
                <a:solidFill>
                  <a:srgbClr val="000000"/>
                </a:solidFill>
                <a:latin typeface="Calibri" panose="020F0502020204030204" pitchFamily="34" charset="0"/>
              </a:rPr>
              <a:t>COMPORTAMENTO CONCLUDENTE + </a:t>
            </a:r>
          </a:p>
          <a:p>
            <a:pPr algn="ctr" fontAlgn="base">
              <a:spcBef>
                <a:spcPct val="0"/>
              </a:spcBef>
              <a:spcAft>
                <a:spcPct val="0"/>
              </a:spcAft>
              <a:defRPr/>
            </a:pPr>
            <a:r>
              <a:rPr lang="it-IT" b="1" dirty="0">
                <a:solidFill>
                  <a:srgbClr val="000000"/>
                </a:solidFill>
                <a:latin typeface="Calibri" panose="020F0502020204030204" pitchFamily="34" charset="0"/>
              </a:rPr>
              <a:t>COMUNICAZIONE OPZIONE</a:t>
            </a:r>
          </a:p>
        </p:txBody>
      </p:sp>
      <p:sp>
        <p:nvSpPr>
          <p:cNvPr id="12" name="Rettangolo 11"/>
          <p:cNvSpPr/>
          <p:nvPr/>
        </p:nvSpPr>
        <p:spPr>
          <a:xfrm>
            <a:off x="6166744" y="3172101"/>
            <a:ext cx="3751957" cy="738887"/>
          </a:xfrm>
          <a:prstGeom prst="rect">
            <a:avLst/>
          </a:prstGeom>
          <a:solidFill>
            <a:schemeClr val="bg2">
              <a:lumMod val="40000"/>
              <a:lumOff val="60000"/>
            </a:schemeClr>
          </a:solidFill>
          <a:ln/>
        </p:spPr>
        <p:style>
          <a:lnRef idx="2">
            <a:schemeClr val="dk1"/>
          </a:lnRef>
          <a:fillRef idx="1">
            <a:schemeClr val="lt1"/>
          </a:fillRef>
          <a:effectRef idx="0">
            <a:schemeClr val="dk1"/>
          </a:effectRef>
          <a:fontRef idx="minor">
            <a:schemeClr val="dk1"/>
          </a:fontRef>
        </p:style>
        <p:txBody>
          <a:bodyPr anchor="ctr"/>
          <a:lstStyle/>
          <a:p>
            <a:pPr algn="ctr">
              <a:defRPr/>
            </a:pPr>
            <a:r>
              <a:rPr lang="it-IT" sz="2000" b="1" dirty="0">
                <a:solidFill>
                  <a:schemeClr val="tx1"/>
                </a:solidFill>
                <a:latin typeface="Calibri" panose="020F0502020204030204" pitchFamily="34" charset="0"/>
              </a:rPr>
              <a:t>2017 </a:t>
            </a:r>
            <a:r>
              <a:rPr lang="it-IT" sz="2000" b="1" dirty="0">
                <a:solidFill>
                  <a:schemeClr val="tx1"/>
                </a:solidFill>
                <a:latin typeface="Calibri" panose="020F0502020204030204" pitchFamily="34" charset="0"/>
                <a:cs typeface="Calibri" panose="020F0502020204030204" pitchFamily="34" charset="0"/>
              </a:rPr>
              <a:t>→ </a:t>
            </a:r>
            <a:r>
              <a:rPr lang="it-IT" sz="2000" b="1" dirty="0">
                <a:solidFill>
                  <a:schemeClr val="tx1"/>
                </a:solidFill>
                <a:latin typeface="Calibri" panose="020F0502020204030204" pitchFamily="34" charset="0"/>
              </a:rPr>
              <a:t>ERRATA PREVISIONE </a:t>
            </a:r>
          </a:p>
          <a:p>
            <a:pPr algn="ctr">
              <a:defRPr/>
            </a:pPr>
            <a:r>
              <a:rPr lang="it-IT" sz="2000" b="1" dirty="0">
                <a:solidFill>
                  <a:schemeClr val="tx1"/>
                </a:solidFill>
                <a:latin typeface="Calibri" panose="020F0502020204030204" pitchFamily="34" charset="0"/>
              </a:rPr>
              <a:t>VOLUME D’AFFARI</a:t>
            </a:r>
          </a:p>
        </p:txBody>
      </p:sp>
      <p:sp>
        <p:nvSpPr>
          <p:cNvPr id="14" name="Rettangolo 13"/>
          <p:cNvSpPr/>
          <p:nvPr/>
        </p:nvSpPr>
        <p:spPr>
          <a:xfrm>
            <a:off x="6173094" y="4022388"/>
            <a:ext cx="3745606" cy="1167795"/>
          </a:xfrm>
          <a:prstGeom prst="rect">
            <a:avLst/>
          </a:prstGeom>
          <a:solidFill>
            <a:schemeClr val="accent6">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r>
              <a:rPr lang="it-IT" b="1" dirty="0">
                <a:solidFill>
                  <a:srgbClr val="000000"/>
                </a:solidFill>
                <a:latin typeface="Calibri" panose="020F0502020204030204" pitchFamily="34" charset="0"/>
              </a:rPr>
              <a:t>INDICAZIONE NEL CAMPO VOLUME D’AFFARI PRESUNTO 100.000 EURO</a:t>
            </a:r>
          </a:p>
          <a:p>
            <a:pPr algn="ctr" fontAlgn="base">
              <a:spcBef>
                <a:spcPct val="0"/>
              </a:spcBef>
              <a:spcAft>
                <a:spcPct val="0"/>
              </a:spcAft>
            </a:pPr>
            <a:r>
              <a:rPr lang="it-IT" b="1" dirty="0">
                <a:solidFill>
                  <a:srgbClr val="000000"/>
                </a:solidFill>
                <a:latin typeface="Calibri" panose="020F0502020204030204" pitchFamily="34" charset="0"/>
              </a:rPr>
              <a:t>+</a:t>
            </a:r>
          </a:p>
          <a:p>
            <a:pPr algn="ctr" fontAlgn="base">
              <a:spcBef>
                <a:spcPct val="0"/>
              </a:spcBef>
              <a:spcAft>
                <a:spcPct val="0"/>
              </a:spcAft>
            </a:pPr>
            <a:r>
              <a:rPr lang="it-IT" b="1" dirty="0">
                <a:solidFill>
                  <a:srgbClr val="000000"/>
                </a:solidFill>
                <a:latin typeface="Calibri" panose="020F0502020204030204" pitchFamily="34" charset="0"/>
              </a:rPr>
              <a:t>FATTURAZIONE CON IVA</a:t>
            </a:r>
          </a:p>
        </p:txBody>
      </p:sp>
      <p:sp>
        <p:nvSpPr>
          <p:cNvPr id="16" name="Rettangolo 15"/>
          <p:cNvSpPr/>
          <p:nvPr/>
        </p:nvSpPr>
        <p:spPr>
          <a:xfrm>
            <a:off x="6166743" y="5310995"/>
            <a:ext cx="3751957" cy="631068"/>
          </a:xfrm>
          <a:prstGeom prst="rect">
            <a:avLst/>
          </a:prstGeom>
          <a:solidFill>
            <a:schemeClr val="bg1"/>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b="1" dirty="0">
                <a:solidFill>
                  <a:srgbClr val="000000"/>
                </a:solidFill>
                <a:latin typeface="Calibri" panose="020F0502020204030204" pitchFamily="34" charset="0"/>
              </a:rPr>
              <a:t>RICAVI 2017 = 10.000 EURO</a:t>
            </a:r>
          </a:p>
          <a:p>
            <a:pPr algn="ctr" fontAlgn="base">
              <a:spcBef>
                <a:spcPct val="0"/>
              </a:spcBef>
              <a:spcAft>
                <a:spcPct val="0"/>
              </a:spcAft>
              <a:defRPr/>
            </a:pPr>
            <a:r>
              <a:rPr lang="it-IT" b="1" dirty="0">
                <a:solidFill>
                  <a:srgbClr val="000000"/>
                </a:solidFill>
                <a:latin typeface="Calibri" panose="020F0502020204030204" pitchFamily="34" charset="0"/>
              </a:rPr>
              <a:t>2018 </a:t>
            </a:r>
            <a:r>
              <a:rPr lang="it-IT" b="1" dirty="0">
                <a:solidFill>
                  <a:srgbClr val="000000"/>
                </a:solidFill>
                <a:latin typeface="Calibri" panose="020F0502020204030204" pitchFamily="34" charset="0"/>
                <a:cs typeface="Calibri" panose="020F0502020204030204" pitchFamily="34" charset="0"/>
              </a:rPr>
              <a:t>→ FORFETTARIO</a:t>
            </a:r>
            <a:endParaRPr lang="it-IT" b="1" dirty="0">
              <a:solidFill>
                <a:srgbClr val="000000"/>
              </a:solidFill>
              <a:latin typeface="Calibri" panose="020F0502020204030204" pitchFamily="34" charset="0"/>
            </a:endParaRPr>
          </a:p>
        </p:txBody>
      </p:sp>
    </p:spTree>
    <p:extLst>
      <p:ext uri="{BB962C8B-B14F-4D97-AF65-F5344CB8AC3E}">
        <p14:creationId xmlns:p14="http://schemas.microsoft.com/office/powerpoint/2010/main" val="1782339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 calcmode="lin" valueType="num">
                                      <p:cBhvr additive="base">
                                        <p:cTn id="18" dur="500" fill="hold"/>
                                        <p:tgtEl>
                                          <p:spTgt spid="12"/>
                                        </p:tgtEl>
                                        <p:attrNameLst>
                                          <p:attrName>ppt_x</p:attrName>
                                        </p:attrNameLst>
                                      </p:cBhvr>
                                      <p:tavLst>
                                        <p:tav tm="0">
                                          <p:val>
                                            <p:strVal val="#ppt_x"/>
                                          </p:val>
                                        </p:tav>
                                        <p:tav tm="100000">
                                          <p:val>
                                            <p:strVal val="#ppt_x"/>
                                          </p:val>
                                        </p:tav>
                                      </p:tavLst>
                                    </p:anim>
                                    <p:anim calcmode="lin" valueType="num">
                                      <p:cBhvr additive="base">
                                        <p:cTn id="19"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8" grpId="0" animBg="1"/>
      <p:bldP spid="12"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8"/>
          <p:cNvSpPr/>
          <p:nvPr/>
        </p:nvSpPr>
        <p:spPr>
          <a:xfrm>
            <a:off x="2286000" y="3735117"/>
            <a:ext cx="3745606" cy="785368"/>
          </a:xfrm>
          <a:prstGeom prst="rect">
            <a:avLst/>
          </a:prstGeom>
          <a:solidFill>
            <a:schemeClr val="accent6">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r>
              <a:rPr lang="it-IT" b="1" dirty="0">
                <a:solidFill>
                  <a:srgbClr val="000000"/>
                </a:solidFill>
                <a:latin typeface="Calibri" panose="020F0502020204030204" pitchFamily="34" charset="0"/>
              </a:rPr>
              <a:t>PRESTATORI DI SERVIZI</a:t>
            </a:r>
          </a:p>
          <a:p>
            <a:pPr algn="ctr" fontAlgn="base">
              <a:spcBef>
                <a:spcPct val="0"/>
              </a:spcBef>
              <a:spcAft>
                <a:spcPct val="0"/>
              </a:spcAft>
            </a:pPr>
            <a:r>
              <a:rPr lang="it-IT" b="1" dirty="0">
                <a:solidFill>
                  <a:srgbClr val="000000"/>
                </a:solidFill>
                <a:latin typeface="Calibri" panose="020F0502020204030204" pitchFamily="34" charset="0"/>
              </a:rPr>
              <a:t>IMPRESE/PROFESSIONISTI</a:t>
            </a:r>
          </a:p>
        </p:txBody>
      </p:sp>
      <p:sp>
        <p:nvSpPr>
          <p:cNvPr id="11" name="Titolo 1"/>
          <p:cNvSpPr>
            <a:spLocks noGrp="1"/>
          </p:cNvSpPr>
          <p:nvPr>
            <p:ph type="title"/>
          </p:nvPr>
        </p:nvSpPr>
        <p:spPr>
          <a:xfrm>
            <a:off x="1524001" y="1227138"/>
            <a:ext cx="9143999" cy="546100"/>
          </a:xfrm>
        </p:spPr>
        <p:txBody>
          <a:bodyPr/>
          <a:lstStyle/>
          <a:p>
            <a:r>
              <a:rPr lang="it-IT" altLang="it-IT" sz="3200" b="1" dirty="0">
                <a:latin typeface="Calibri" panose="020F0502020204030204" pitchFamily="34" charset="0"/>
              </a:rPr>
              <a:t>CESSAZIONE P.IVA</a:t>
            </a:r>
          </a:p>
        </p:txBody>
      </p:sp>
      <p:sp>
        <p:nvSpPr>
          <p:cNvPr id="15" name="Callout con freccia in giù 14"/>
          <p:cNvSpPr/>
          <p:nvPr/>
        </p:nvSpPr>
        <p:spPr>
          <a:xfrm>
            <a:off x="2286000" y="2052638"/>
            <a:ext cx="7632700" cy="1008062"/>
          </a:xfrm>
          <a:prstGeom prst="downArrowCallout">
            <a:avLst/>
          </a:prstGeom>
          <a:solidFill>
            <a:srgbClr val="0070C0"/>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400" b="1" dirty="0">
                <a:solidFill>
                  <a:srgbClr val="FFFFFF"/>
                </a:solidFill>
                <a:latin typeface="Calibri" panose="020F0502020204030204" pitchFamily="34" charset="0"/>
              </a:rPr>
              <a:t>CREDITI DA INCASSARE</a:t>
            </a:r>
            <a:endParaRPr lang="it-IT" sz="2000" b="1" dirty="0">
              <a:solidFill>
                <a:srgbClr val="FFFFFF"/>
              </a:solidFill>
              <a:latin typeface="Calibri" panose="020F0502020204030204" pitchFamily="34" charset="0"/>
            </a:endParaRPr>
          </a:p>
        </p:txBody>
      </p:sp>
      <p:sp>
        <p:nvSpPr>
          <p:cNvPr id="8" name="Rettangolo 7"/>
          <p:cNvSpPr/>
          <p:nvPr/>
        </p:nvSpPr>
        <p:spPr>
          <a:xfrm>
            <a:off x="2279650" y="3172674"/>
            <a:ext cx="3751957" cy="472048"/>
          </a:xfrm>
          <a:prstGeom prst="rect">
            <a:avLst/>
          </a:prstGeom>
          <a:solidFill>
            <a:schemeClr val="bg2">
              <a:lumMod val="40000"/>
              <a:lumOff val="60000"/>
            </a:schemeClr>
          </a:solidFill>
          <a:ln/>
        </p:spPr>
        <p:style>
          <a:lnRef idx="2">
            <a:schemeClr val="dk1"/>
          </a:lnRef>
          <a:fillRef idx="1">
            <a:schemeClr val="lt1"/>
          </a:fillRef>
          <a:effectRef idx="0">
            <a:schemeClr val="dk1"/>
          </a:effectRef>
          <a:fontRef idx="minor">
            <a:schemeClr val="dk1"/>
          </a:fontRef>
        </p:style>
        <p:txBody>
          <a:bodyPr anchor="ctr"/>
          <a:lstStyle/>
          <a:p>
            <a:pPr algn="ctr">
              <a:defRPr/>
            </a:pPr>
            <a:r>
              <a:rPr lang="it-IT" sz="2000" b="1" dirty="0">
                <a:solidFill>
                  <a:schemeClr val="tx1"/>
                </a:solidFill>
                <a:latin typeface="Calibri" panose="020F0502020204030204" pitchFamily="34" charset="0"/>
              </a:rPr>
              <a:t>IVA</a:t>
            </a:r>
          </a:p>
        </p:txBody>
      </p:sp>
      <p:sp>
        <p:nvSpPr>
          <p:cNvPr id="10" name="Rettangolo 9"/>
          <p:cNvSpPr/>
          <p:nvPr/>
        </p:nvSpPr>
        <p:spPr>
          <a:xfrm>
            <a:off x="2286001" y="4610880"/>
            <a:ext cx="3751957" cy="1339734"/>
          </a:xfrm>
          <a:prstGeom prst="rect">
            <a:avLst/>
          </a:prstGeom>
          <a:solidFill>
            <a:schemeClr val="bg1"/>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endParaRPr lang="it-IT" b="1" dirty="0">
              <a:solidFill>
                <a:srgbClr val="000000"/>
              </a:solidFill>
              <a:latin typeface="Calibri" panose="020F0502020204030204" pitchFamily="34" charset="0"/>
            </a:endParaRPr>
          </a:p>
          <a:p>
            <a:pPr algn="ctr" fontAlgn="base">
              <a:spcBef>
                <a:spcPct val="0"/>
              </a:spcBef>
              <a:spcAft>
                <a:spcPct val="0"/>
              </a:spcAft>
              <a:defRPr/>
            </a:pPr>
            <a:r>
              <a:rPr lang="it-IT" b="1" dirty="0">
                <a:solidFill>
                  <a:srgbClr val="000000"/>
                </a:solidFill>
                <a:latin typeface="Calibri" panose="020F0502020204030204" pitchFamily="34" charset="0"/>
              </a:rPr>
              <a:t>FATTURAZIONE + ASSOLVIMENTO IVA</a:t>
            </a:r>
          </a:p>
          <a:p>
            <a:pPr algn="ctr" fontAlgn="base">
              <a:spcBef>
                <a:spcPct val="0"/>
              </a:spcBef>
              <a:spcAft>
                <a:spcPct val="0"/>
              </a:spcAft>
              <a:defRPr/>
            </a:pPr>
            <a:r>
              <a:rPr lang="it-IT" b="1" dirty="0">
                <a:solidFill>
                  <a:srgbClr val="000000"/>
                </a:solidFill>
                <a:latin typeface="Calibri" panose="020F0502020204030204" pitchFamily="34" charset="0"/>
                <a:cs typeface="Calibri" panose="020F0502020204030204" pitchFamily="34" charset="0"/>
              </a:rPr>
              <a:t>↓</a:t>
            </a:r>
            <a:endParaRPr lang="it-IT" b="1" dirty="0">
              <a:solidFill>
                <a:srgbClr val="000000"/>
              </a:solidFill>
              <a:latin typeface="Calibri" panose="020F0502020204030204" pitchFamily="34" charset="0"/>
            </a:endParaRPr>
          </a:p>
          <a:p>
            <a:pPr algn="ctr" fontAlgn="base">
              <a:spcBef>
                <a:spcPct val="0"/>
              </a:spcBef>
              <a:spcAft>
                <a:spcPct val="0"/>
              </a:spcAft>
              <a:defRPr/>
            </a:pPr>
            <a:r>
              <a:rPr lang="it-IT" b="1" dirty="0">
                <a:solidFill>
                  <a:srgbClr val="000000"/>
                </a:solidFill>
                <a:latin typeface="Calibri" panose="020F0502020204030204" pitchFamily="34" charset="0"/>
              </a:rPr>
              <a:t>CHIUSURA P.IVA </a:t>
            </a:r>
          </a:p>
          <a:p>
            <a:pPr algn="ctr" fontAlgn="base">
              <a:spcBef>
                <a:spcPct val="0"/>
              </a:spcBef>
              <a:spcAft>
                <a:spcPct val="0"/>
              </a:spcAft>
              <a:defRPr/>
            </a:pPr>
            <a:r>
              <a:rPr lang="it-IT" b="1" dirty="0">
                <a:solidFill>
                  <a:srgbClr val="000000"/>
                </a:solidFill>
                <a:latin typeface="Calibri" panose="020F0502020204030204" pitchFamily="34" charset="0"/>
              </a:rPr>
              <a:t>(RISOLUZIONE 232/E/2009)</a:t>
            </a:r>
          </a:p>
        </p:txBody>
      </p:sp>
      <p:sp>
        <p:nvSpPr>
          <p:cNvPr id="12" name="Rettangolo 11"/>
          <p:cNvSpPr/>
          <p:nvPr/>
        </p:nvSpPr>
        <p:spPr>
          <a:xfrm>
            <a:off x="6166744" y="3172101"/>
            <a:ext cx="3751957" cy="472048"/>
          </a:xfrm>
          <a:prstGeom prst="rect">
            <a:avLst/>
          </a:prstGeom>
          <a:solidFill>
            <a:schemeClr val="bg2">
              <a:lumMod val="40000"/>
              <a:lumOff val="60000"/>
            </a:schemeClr>
          </a:solidFill>
          <a:ln/>
        </p:spPr>
        <p:style>
          <a:lnRef idx="2">
            <a:schemeClr val="dk1"/>
          </a:lnRef>
          <a:fillRef idx="1">
            <a:schemeClr val="lt1"/>
          </a:fillRef>
          <a:effectRef idx="0">
            <a:schemeClr val="dk1"/>
          </a:effectRef>
          <a:fontRef idx="minor">
            <a:schemeClr val="dk1"/>
          </a:fontRef>
        </p:style>
        <p:txBody>
          <a:bodyPr anchor="ctr"/>
          <a:lstStyle/>
          <a:p>
            <a:pPr algn="ctr">
              <a:defRPr/>
            </a:pPr>
            <a:r>
              <a:rPr lang="it-IT" sz="2000" b="1" dirty="0">
                <a:solidFill>
                  <a:schemeClr val="tx1"/>
                </a:solidFill>
                <a:latin typeface="Calibri" panose="020F0502020204030204" pitchFamily="34" charset="0"/>
              </a:rPr>
              <a:t>IRPEF</a:t>
            </a:r>
          </a:p>
        </p:txBody>
      </p:sp>
      <p:sp>
        <p:nvSpPr>
          <p:cNvPr id="14" name="Rettangolo 13"/>
          <p:cNvSpPr/>
          <p:nvPr/>
        </p:nvSpPr>
        <p:spPr>
          <a:xfrm>
            <a:off x="6173093" y="3722239"/>
            <a:ext cx="3745606" cy="785368"/>
          </a:xfrm>
          <a:prstGeom prst="rect">
            <a:avLst/>
          </a:prstGeom>
          <a:solidFill>
            <a:schemeClr val="accent6">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r>
              <a:rPr lang="it-IT" b="1" dirty="0">
                <a:solidFill>
                  <a:srgbClr val="000000"/>
                </a:solidFill>
                <a:latin typeface="Calibri" panose="020F0502020204030204" pitchFamily="34" charset="0"/>
              </a:rPr>
              <a:t>FORFETTARI, IMPRESE PER CASSA, PROFESSIONISTI</a:t>
            </a:r>
          </a:p>
        </p:txBody>
      </p:sp>
      <p:sp>
        <p:nvSpPr>
          <p:cNvPr id="16" name="Rettangolo 15"/>
          <p:cNvSpPr/>
          <p:nvPr/>
        </p:nvSpPr>
        <p:spPr>
          <a:xfrm>
            <a:off x="6173094" y="4585698"/>
            <a:ext cx="3751957" cy="1364917"/>
          </a:xfrm>
          <a:prstGeom prst="rect">
            <a:avLst/>
          </a:prstGeom>
          <a:solidFill>
            <a:schemeClr val="bg1"/>
          </a:solidFill>
          <a:ln/>
        </p:spPr>
        <p:style>
          <a:lnRef idx="2">
            <a:schemeClr val="dk1"/>
          </a:lnRef>
          <a:fillRef idx="1">
            <a:schemeClr val="lt1"/>
          </a:fillRef>
          <a:effectRef idx="0">
            <a:schemeClr val="dk1"/>
          </a:effectRef>
          <a:fontRef idx="minor">
            <a:schemeClr val="dk1"/>
          </a:fontRef>
        </p:style>
        <p:txBody>
          <a:bodyPr anchor="ctr"/>
          <a:lstStyle/>
          <a:p>
            <a:pPr marL="285750" indent="-285750" algn="just" fontAlgn="base">
              <a:spcBef>
                <a:spcPct val="0"/>
              </a:spcBef>
              <a:spcAft>
                <a:spcPct val="0"/>
              </a:spcAft>
              <a:buFont typeface="Arial" panose="020B0604020202020204" pitchFamily="34" charset="0"/>
              <a:buChar char="•"/>
              <a:defRPr/>
            </a:pPr>
            <a:r>
              <a:rPr lang="it-IT" b="1" dirty="0">
                <a:solidFill>
                  <a:srgbClr val="FF0000"/>
                </a:solidFill>
                <a:latin typeface="Calibri" panose="020F0502020204030204" pitchFamily="34" charset="0"/>
                <a:cs typeface="Calibri" panose="020F0502020204030204" pitchFamily="34" charset="0"/>
              </a:rPr>
              <a:t>FORFETTARI</a:t>
            </a:r>
            <a:r>
              <a:rPr lang="it-IT" b="1" dirty="0">
                <a:solidFill>
                  <a:srgbClr val="000000"/>
                </a:solidFill>
                <a:latin typeface="Calibri" panose="020F0502020204030204" pitchFamily="34" charset="0"/>
                <a:cs typeface="Calibri" panose="020F0502020204030204" pitchFamily="34" charset="0"/>
              </a:rPr>
              <a:t> → CIRCOLARE 10/E/2016</a:t>
            </a:r>
          </a:p>
          <a:p>
            <a:pPr marL="285750" indent="-285750" algn="just" fontAlgn="base">
              <a:spcBef>
                <a:spcPct val="0"/>
              </a:spcBef>
              <a:spcAft>
                <a:spcPct val="0"/>
              </a:spcAft>
              <a:buFont typeface="Arial" panose="020B0604020202020204" pitchFamily="34" charset="0"/>
              <a:buChar char="•"/>
              <a:defRPr/>
            </a:pPr>
            <a:r>
              <a:rPr lang="it-IT" b="1" dirty="0">
                <a:solidFill>
                  <a:srgbClr val="FF0000"/>
                </a:solidFill>
                <a:latin typeface="Calibri" panose="020F0502020204030204" pitchFamily="34" charset="0"/>
                <a:cs typeface="Calibri" panose="020F0502020204030204" pitchFamily="34" charset="0"/>
              </a:rPr>
              <a:t>PROFESSIONISTI </a:t>
            </a:r>
            <a:r>
              <a:rPr lang="it-IT" b="1" dirty="0">
                <a:solidFill>
                  <a:srgbClr val="000000"/>
                </a:solidFill>
                <a:latin typeface="Calibri" panose="020F0502020204030204" pitchFamily="34" charset="0"/>
                <a:cs typeface="Calibri" panose="020F0502020204030204" pitchFamily="34" charset="0"/>
              </a:rPr>
              <a:t>E </a:t>
            </a:r>
            <a:r>
              <a:rPr lang="it-IT" b="1" dirty="0">
                <a:solidFill>
                  <a:srgbClr val="FF0000"/>
                </a:solidFill>
                <a:latin typeface="Calibri" panose="020F0502020204030204" pitchFamily="34" charset="0"/>
                <a:cs typeface="Calibri" panose="020F0502020204030204" pitchFamily="34" charset="0"/>
              </a:rPr>
              <a:t>IMPRESE PER CASSA</a:t>
            </a:r>
            <a:r>
              <a:rPr lang="it-IT" b="1" dirty="0">
                <a:solidFill>
                  <a:srgbClr val="000000"/>
                </a:solidFill>
                <a:latin typeface="Calibri" panose="020F0502020204030204" pitchFamily="34" charset="0"/>
                <a:cs typeface="Calibri" panose="020F0502020204030204" pitchFamily="34" charset="0"/>
              </a:rPr>
              <a:t> → MANTENIMENTO P.IVA?</a:t>
            </a:r>
            <a:endParaRPr lang="it-IT" b="1"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798375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 calcmode="lin" valueType="num">
                                      <p:cBhvr additive="base">
                                        <p:cTn id="18" dur="500" fill="hold"/>
                                        <p:tgtEl>
                                          <p:spTgt spid="12"/>
                                        </p:tgtEl>
                                        <p:attrNameLst>
                                          <p:attrName>ppt_x</p:attrName>
                                        </p:attrNameLst>
                                      </p:cBhvr>
                                      <p:tavLst>
                                        <p:tav tm="0">
                                          <p:val>
                                            <p:strVal val="#ppt_x"/>
                                          </p:val>
                                        </p:tav>
                                        <p:tav tm="100000">
                                          <p:val>
                                            <p:strVal val="#ppt_x"/>
                                          </p:val>
                                        </p:tav>
                                      </p:tavLst>
                                    </p:anim>
                                    <p:anim calcmode="lin" valueType="num">
                                      <p:cBhvr additive="base">
                                        <p:cTn id="19"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8" grpId="0" animBg="1"/>
      <p:bldP spid="12"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8"/>
          <p:cNvSpPr/>
          <p:nvPr/>
        </p:nvSpPr>
        <p:spPr>
          <a:xfrm>
            <a:off x="2279649" y="3768429"/>
            <a:ext cx="3745606" cy="1197491"/>
          </a:xfrm>
          <a:prstGeom prst="rect">
            <a:avLst/>
          </a:prstGeom>
          <a:solidFill>
            <a:schemeClr val="accent6">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r>
              <a:rPr lang="it-IT" sz="2000" b="1" dirty="0">
                <a:solidFill>
                  <a:srgbClr val="000000"/>
                </a:solidFill>
                <a:latin typeface="Calibri" panose="020F0502020204030204" pitchFamily="34" charset="0"/>
              </a:rPr>
              <a:t>1.1.2018</a:t>
            </a:r>
          </a:p>
          <a:p>
            <a:pPr algn="ctr" fontAlgn="base">
              <a:spcBef>
                <a:spcPct val="0"/>
              </a:spcBef>
              <a:spcAft>
                <a:spcPct val="0"/>
              </a:spcAft>
            </a:pPr>
            <a:r>
              <a:rPr lang="it-IT" sz="2000" b="1" dirty="0">
                <a:solidFill>
                  <a:srgbClr val="000000"/>
                </a:solidFill>
                <a:latin typeface="Calibri" panose="020F0502020204030204" pitchFamily="34" charset="0"/>
              </a:rPr>
              <a:t>RIMANENZE INIZIALI 2018</a:t>
            </a:r>
          </a:p>
          <a:p>
            <a:pPr algn="ctr" fontAlgn="base">
              <a:spcBef>
                <a:spcPct val="0"/>
              </a:spcBef>
              <a:spcAft>
                <a:spcPct val="0"/>
              </a:spcAft>
            </a:pPr>
            <a:r>
              <a:rPr lang="it-IT" sz="2000" b="1" dirty="0">
                <a:solidFill>
                  <a:srgbClr val="000000"/>
                </a:solidFill>
                <a:latin typeface="Calibri" panose="020F0502020204030204" pitchFamily="34" charset="0"/>
              </a:rPr>
              <a:t>NESSUNA RILEVANZA FISCALE</a:t>
            </a:r>
          </a:p>
        </p:txBody>
      </p:sp>
      <p:sp>
        <p:nvSpPr>
          <p:cNvPr id="8" name="Rettangolo 7"/>
          <p:cNvSpPr/>
          <p:nvPr/>
        </p:nvSpPr>
        <p:spPr>
          <a:xfrm>
            <a:off x="2279650" y="3172674"/>
            <a:ext cx="3751957" cy="472048"/>
          </a:xfrm>
          <a:prstGeom prst="rect">
            <a:avLst/>
          </a:prstGeom>
          <a:solidFill>
            <a:schemeClr val="bg2">
              <a:lumMod val="40000"/>
              <a:lumOff val="60000"/>
            </a:schemeClr>
          </a:solidFill>
          <a:ln/>
        </p:spPr>
        <p:style>
          <a:lnRef idx="2">
            <a:schemeClr val="dk1"/>
          </a:lnRef>
          <a:fillRef idx="1">
            <a:schemeClr val="lt1"/>
          </a:fillRef>
          <a:effectRef idx="0">
            <a:schemeClr val="dk1"/>
          </a:effectRef>
          <a:fontRef idx="minor">
            <a:schemeClr val="dk1"/>
          </a:fontRef>
        </p:style>
        <p:txBody>
          <a:bodyPr anchor="ctr"/>
          <a:lstStyle/>
          <a:p>
            <a:pPr algn="ctr">
              <a:defRPr/>
            </a:pPr>
            <a:r>
              <a:rPr lang="it-IT" sz="2000" b="1" dirty="0">
                <a:solidFill>
                  <a:schemeClr val="tx1"/>
                </a:solidFill>
                <a:latin typeface="Calibri" panose="020F0502020204030204" pitchFamily="34" charset="0"/>
              </a:rPr>
              <a:t>RIMANENZE PAGATE 2017</a:t>
            </a:r>
          </a:p>
        </p:txBody>
      </p:sp>
      <p:sp>
        <p:nvSpPr>
          <p:cNvPr id="10" name="Rettangolo 9"/>
          <p:cNvSpPr/>
          <p:nvPr/>
        </p:nvSpPr>
        <p:spPr>
          <a:xfrm>
            <a:off x="2273299" y="5089626"/>
            <a:ext cx="3751957" cy="799065"/>
          </a:xfrm>
          <a:prstGeom prst="rect">
            <a:avLst/>
          </a:prstGeom>
          <a:solidFill>
            <a:schemeClr val="bg1"/>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b="1" dirty="0">
                <a:solidFill>
                  <a:srgbClr val="000000"/>
                </a:solidFill>
                <a:latin typeface="Calibri" panose="020F0502020204030204" pitchFamily="34" charset="0"/>
              </a:rPr>
              <a:t>DISALLINEAMENTO</a:t>
            </a:r>
          </a:p>
          <a:p>
            <a:pPr algn="ctr" fontAlgn="base">
              <a:spcBef>
                <a:spcPct val="0"/>
              </a:spcBef>
              <a:spcAft>
                <a:spcPct val="0"/>
              </a:spcAft>
              <a:defRPr/>
            </a:pPr>
            <a:r>
              <a:rPr lang="it-IT" b="1" dirty="0">
                <a:solidFill>
                  <a:srgbClr val="FF0000"/>
                </a:solidFill>
                <a:latin typeface="Calibri" panose="020F0502020204030204" pitchFamily="34" charset="0"/>
              </a:rPr>
              <a:t>PROSPETTO</a:t>
            </a:r>
            <a:r>
              <a:rPr lang="it-IT" b="1" dirty="0">
                <a:solidFill>
                  <a:srgbClr val="000000"/>
                </a:solidFill>
                <a:latin typeface="Calibri" panose="020F0502020204030204" pitchFamily="34" charset="0"/>
              </a:rPr>
              <a:t> DI RICONCILIAZIONE</a:t>
            </a:r>
          </a:p>
        </p:txBody>
      </p:sp>
      <p:sp>
        <p:nvSpPr>
          <p:cNvPr id="12" name="Rettangolo 11"/>
          <p:cNvSpPr/>
          <p:nvPr/>
        </p:nvSpPr>
        <p:spPr>
          <a:xfrm>
            <a:off x="6166744" y="3172101"/>
            <a:ext cx="3751957" cy="472048"/>
          </a:xfrm>
          <a:prstGeom prst="rect">
            <a:avLst/>
          </a:prstGeom>
          <a:solidFill>
            <a:schemeClr val="bg2">
              <a:lumMod val="40000"/>
              <a:lumOff val="60000"/>
            </a:schemeClr>
          </a:solidFill>
          <a:ln/>
        </p:spPr>
        <p:style>
          <a:lnRef idx="2">
            <a:schemeClr val="dk1"/>
          </a:lnRef>
          <a:fillRef idx="1">
            <a:schemeClr val="lt1"/>
          </a:fillRef>
          <a:effectRef idx="0">
            <a:schemeClr val="dk1"/>
          </a:effectRef>
          <a:fontRef idx="minor">
            <a:schemeClr val="dk1"/>
          </a:fontRef>
        </p:style>
        <p:txBody>
          <a:bodyPr anchor="ctr"/>
          <a:lstStyle/>
          <a:p>
            <a:pPr algn="ctr">
              <a:defRPr/>
            </a:pPr>
            <a:r>
              <a:rPr lang="it-IT" sz="2000" b="1" dirty="0">
                <a:solidFill>
                  <a:schemeClr val="tx1"/>
                </a:solidFill>
                <a:latin typeface="Calibri" panose="020F0502020204030204" pitchFamily="34" charset="0"/>
              </a:rPr>
              <a:t>RIMANENZE NON PAGATE 2017</a:t>
            </a:r>
          </a:p>
        </p:txBody>
      </p:sp>
      <p:sp>
        <p:nvSpPr>
          <p:cNvPr id="14" name="Rettangolo 13"/>
          <p:cNvSpPr/>
          <p:nvPr/>
        </p:nvSpPr>
        <p:spPr>
          <a:xfrm>
            <a:off x="6166742" y="3755551"/>
            <a:ext cx="3745606" cy="1197491"/>
          </a:xfrm>
          <a:prstGeom prst="rect">
            <a:avLst/>
          </a:prstGeom>
          <a:solidFill>
            <a:schemeClr val="accent6">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r>
              <a:rPr lang="it-IT" sz="2000" b="1" dirty="0">
                <a:solidFill>
                  <a:srgbClr val="000000"/>
                </a:solidFill>
                <a:latin typeface="Calibri" panose="020F0502020204030204" pitchFamily="34" charset="0"/>
              </a:rPr>
              <a:t>1.1.2018</a:t>
            </a:r>
          </a:p>
          <a:p>
            <a:pPr algn="ctr" fontAlgn="base">
              <a:spcBef>
                <a:spcPct val="0"/>
              </a:spcBef>
              <a:spcAft>
                <a:spcPct val="0"/>
              </a:spcAft>
            </a:pPr>
            <a:r>
              <a:rPr lang="it-IT" sz="2000" b="1" dirty="0">
                <a:solidFill>
                  <a:srgbClr val="000000"/>
                </a:solidFill>
                <a:latin typeface="Calibri" panose="020F0502020204030204" pitchFamily="34" charset="0"/>
              </a:rPr>
              <a:t>RIMANENZE INIZIALI 2018</a:t>
            </a:r>
          </a:p>
          <a:p>
            <a:pPr algn="ctr" fontAlgn="base">
              <a:spcBef>
                <a:spcPct val="0"/>
              </a:spcBef>
              <a:spcAft>
                <a:spcPct val="0"/>
              </a:spcAft>
            </a:pPr>
            <a:r>
              <a:rPr lang="it-IT" sz="2000" b="1" dirty="0">
                <a:solidFill>
                  <a:srgbClr val="000000"/>
                </a:solidFill>
                <a:latin typeface="Calibri" panose="020F0502020204030204" pitchFamily="34" charset="0"/>
              </a:rPr>
              <a:t>RILEVANZA FISCALE</a:t>
            </a:r>
          </a:p>
        </p:txBody>
      </p:sp>
      <p:sp>
        <p:nvSpPr>
          <p:cNvPr id="13" name="Titolo 1"/>
          <p:cNvSpPr txBox="1">
            <a:spLocks/>
          </p:cNvSpPr>
          <p:nvPr/>
        </p:nvSpPr>
        <p:spPr>
          <a:xfrm>
            <a:off x="1524001" y="1227138"/>
            <a:ext cx="9143999" cy="5461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it-IT" altLang="it-IT" sz="3200" b="1" kern="0">
                <a:latin typeface="Calibri" panose="020F0502020204030204" pitchFamily="34" charset="0"/>
              </a:rPr>
              <a:t>RIMANENZE FINALI 2017</a:t>
            </a:r>
            <a:endParaRPr lang="it-IT" altLang="it-IT" sz="3200" b="1" kern="0" dirty="0">
              <a:latin typeface="Calibri" panose="020F0502020204030204" pitchFamily="34" charset="0"/>
            </a:endParaRPr>
          </a:p>
        </p:txBody>
      </p:sp>
      <p:sp>
        <p:nvSpPr>
          <p:cNvPr id="17" name="Callout con freccia in giù 16"/>
          <p:cNvSpPr/>
          <p:nvPr/>
        </p:nvSpPr>
        <p:spPr>
          <a:xfrm>
            <a:off x="2286000" y="2052638"/>
            <a:ext cx="7632700" cy="1008062"/>
          </a:xfrm>
          <a:prstGeom prst="downArrowCallout">
            <a:avLst/>
          </a:prstGeom>
          <a:solidFill>
            <a:srgbClr val="0070C0"/>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400" b="1" dirty="0">
                <a:solidFill>
                  <a:srgbClr val="FFFFFF"/>
                </a:solidFill>
                <a:latin typeface="Calibri" panose="020F0502020204030204" pitchFamily="34" charset="0"/>
              </a:rPr>
              <a:t>REGIME PER CASSA 2017 </a:t>
            </a:r>
            <a:r>
              <a:rPr lang="it-IT" sz="2400" b="1" dirty="0">
                <a:solidFill>
                  <a:srgbClr val="FFFFFF"/>
                </a:solidFill>
                <a:latin typeface="Calibri" panose="020F0502020204030204" pitchFamily="34" charset="0"/>
                <a:cs typeface="Calibri" panose="020F0502020204030204" pitchFamily="34" charset="0"/>
              </a:rPr>
              <a:t>→ REGIME ORDINARIO 2018</a:t>
            </a:r>
            <a:endParaRPr lang="it-IT" sz="2000" b="1" i="1" dirty="0">
              <a:solidFill>
                <a:srgbClr val="FFFFFF"/>
              </a:solidFill>
              <a:latin typeface="Calibri" panose="020F0502020204030204" pitchFamily="34" charset="0"/>
            </a:endParaRPr>
          </a:p>
        </p:txBody>
      </p:sp>
    </p:spTree>
    <p:extLst>
      <p:ext uri="{BB962C8B-B14F-4D97-AF65-F5344CB8AC3E}">
        <p14:creationId xmlns:p14="http://schemas.microsoft.com/office/powerpoint/2010/main" val="4131271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fade">
                                      <p:cBhvr>
                                        <p:cTn id="19"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2" grpId="0" animBg="1"/>
      <p:bldP spid="17"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8"/>
          <p:cNvSpPr/>
          <p:nvPr/>
        </p:nvSpPr>
        <p:spPr>
          <a:xfrm>
            <a:off x="2286001" y="3794186"/>
            <a:ext cx="7639051" cy="737174"/>
          </a:xfrm>
          <a:prstGeom prst="rect">
            <a:avLst/>
          </a:prstGeom>
          <a:solidFill>
            <a:schemeClr val="accent6">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r>
              <a:rPr lang="it-IT" sz="2000" b="1" dirty="0">
                <a:solidFill>
                  <a:srgbClr val="000000"/>
                </a:solidFill>
                <a:latin typeface="Calibri" panose="020F0502020204030204" pitchFamily="34" charset="0"/>
              </a:rPr>
              <a:t>AL 31.12.2018 </a:t>
            </a:r>
          </a:p>
          <a:p>
            <a:pPr algn="ctr" fontAlgn="base">
              <a:spcBef>
                <a:spcPct val="0"/>
              </a:spcBef>
              <a:spcAft>
                <a:spcPct val="0"/>
              </a:spcAft>
            </a:pPr>
            <a:r>
              <a:rPr lang="it-IT" sz="2000" b="1" dirty="0">
                <a:solidFill>
                  <a:srgbClr val="000000"/>
                </a:solidFill>
                <a:latin typeface="Calibri" panose="020F0502020204030204" pitchFamily="34" charset="0"/>
              </a:rPr>
              <a:t>NESSUNA RILEVANZA O RILEVA COSTO ISCRITTO?</a:t>
            </a:r>
          </a:p>
        </p:txBody>
      </p:sp>
      <p:sp>
        <p:nvSpPr>
          <p:cNvPr id="8" name="Rettangolo 7"/>
          <p:cNvSpPr/>
          <p:nvPr/>
        </p:nvSpPr>
        <p:spPr>
          <a:xfrm>
            <a:off x="2279650" y="3172674"/>
            <a:ext cx="7639051" cy="472048"/>
          </a:xfrm>
          <a:prstGeom prst="rect">
            <a:avLst/>
          </a:prstGeom>
          <a:solidFill>
            <a:schemeClr val="bg2">
              <a:lumMod val="40000"/>
              <a:lumOff val="60000"/>
            </a:schemeClr>
          </a:solidFill>
          <a:ln/>
        </p:spPr>
        <p:style>
          <a:lnRef idx="2">
            <a:schemeClr val="dk1"/>
          </a:lnRef>
          <a:fillRef idx="1">
            <a:schemeClr val="lt1"/>
          </a:fillRef>
          <a:effectRef idx="0">
            <a:schemeClr val="dk1"/>
          </a:effectRef>
          <a:fontRef idx="minor">
            <a:schemeClr val="dk1"/>
          </a:fontRef>
        </p:style>
        <p:txBody>
          <a:bodyPr anchor="ctr"/>
          <a:lstStyle/>
          <a:p>
            <a:pPr algn="ctr">
              <a:defRPr/>
            </a:pPr>
            <a:r>
              <a:rPr lang="it-IT" sz="2000" b="1" dirty="0">
                <a:solidFill>
                  <a:schemeClr val="tx1"/>
                </a:solidFill>
                <a:latin typeface="Calibri" panose="020F0502020204030204" pitchFamily="34" charset="0"/>
              </a:rPr>
              <a:t>RIMANENZE PAGATE 2017</a:t>
            </a:r>
          </a:p>
        </p:txBody>
      </p:sp>
      <p:sp>
        <p:nvSpPr>
          <p:cNvPr id="10" name="Rettangolo 9"/>
          <p:cNvSpPr/>
          <p:nvPr/>
        </p:nvSpPr>
        <p:spPr>
          <a:xfrm>
            <a:off x="2273299" y="4680825"/>
            <a:ext cx="7645401" cy="1259380"/>
          </a:xfrm>
          <a:prstGeom prst="rect">
            <a:avLst/>
          </a:prstGeom>
          <a:solidFill>
            <a:schemeClr val="bg1"/>
          </a:solidFill>
          <a:ln/>
        </p:spPr>
        <p:style>
          <a:lnRef idx="2">
            <a:schemeClr val="dk1"/>
          </a:lnRef>
          <a:fillRef idx="1">
            <a:schemeClr val="lt1"/>
          </a:fillRef>
          <a:effectRef idx="0">
            <a:schemeClr val="dk1"/>
          </a:effectRef>
          <a:fontRef idx="minor">
            <a:schemeClr val="dk1"/>
          </a:fontRef>
        </p:style>
        <p:txBody>
          <a:bodyPr anchor="ctr"/>
          <a:lstStyle/>
          <a:p>
            <a:pPr marL="285750" indent="-285750" algn="just" fontAlgn="base">
              <a:spcBef>
                <a:spcPct val="0"/>
              </a:spcBef>
              <a:spcAft>
                <a:spcPct val="0"/>
              </a:spcAft>
              <a:buFont typeface="Arial" panose="020B0604020202020204" pitchFamily="34" charset="0"/>
              <a:buChar char="•"/>
              <a:defRPr/>
            </a:pPr>
            <a:r>
              <a:rPr lang="it-IT" b="1" dirty="0">
                <a:solidFill>
                  <a:srgbClr val="000000"/>
                </a:solidFill>
                <a:latin typeface="Calibri" panose="020F0502020204030204" pitchFamily="34" charset="0"/>
              </a:rPr>
              <a:t>VALORE CONTABILE RIMANENZE FINALI 2017 = 50.000</a:t>
            </a:r>
          </a:p>
          <a:p>
            <a:pPr marL="285750" indent="-285750" algn="just" fontAlgn="base">
              <a:spcBef>
                <a:spcPct val="0"/>
              </a:spcBef>
              <a:spcAft>
                <a:spcPct val="0"/>
              </a:spcAft>
              <a:buFont typeface="Arial" panose="020B0604020202020204" pitchFamily="34" charset="0"/>
              <a:buChar char="•"/>
              <a:defRPr/>
            </a:pPr>
            <a:r>
              <a:rPr lang="it-IT" b="1" dirty="0">
                <a:solidFill>
                  <a:srgbClr val="000000"/>
                </a:solidFill>
                <a:latin typeface="Calibri" panose="020F0502020204030204" pitchFamily="34" charset="0"/>
              </a:rPr>
              <a:t>40.000 PAGATE NEL 2017 E 10.000 PAGATE NEL 2018</a:t>
            </a:r>
          </a:p>
          <a:p>
            <a:pPr marL="285750" indent="-285750" algn="just" fontAlgn="base">
              <a:spcBef>
                <a:spcPct val="0"/>
              </a:spcBef>
              <a:spcAft>
                <a:spcPct val="0"/>
              </a:spcAft>
              <a:buFont typeface="Arial" panose="020B0604020202020204" pitchFamily="34" charset="0"/>
              <a:buChar char="•"/>
              <a:defRPr/>
            </a:pPr>
            <a:r>
              <a:rPr lang="it-IT" b="1" dirty="0">
                <a:solidFill>
                  <a:srgbClr val="000000"/>
                </a:solidFill>
                <a:latin typeface="Calibri" panose="020F0502020204030204" pitchFamily="34" charset="0"/>
              </a:rPr>
              <a:t>AL 1.1.2018: VALORE CONTABILE 50.000 E VALORE FISCALE 10.000</a:t>
            </a:r>
          </a:p>
          <a:p>
            <a:pPr algn="ctr" fontAlgn="base">
              <a:spcBef>
                <a:spcPct val="0"/>
              </a:spcBef>
              <a:spcAft>
                <a:spcPct val="0"/>
              </a:spcAft>
              <a:defRPr/>
            </a:pPr>
            <a:r>
              <a:rPr lang="it-IT" b="1" dirty="0">
                <a:solidFill>
                  <a:srgbClr val="FF0000"/>
                </a:solidFill>
                <a:latin typeface="Calibri" panose="020F0502020204030204" pitchFamily="34" charset="0"/>
              </a:rPr>
              <a:t>AL 31.12.2018: VALORE FISCALE 10.000 O 50.000?</a:t>
            </a:r>
          </a:p>
        </p:txBody>
      </p:sp>
      <p:sp>
        <p:nvSpPr>
          <p:cNvPr id="13" name="Titolo 1"/>
          <p:cNvSpPr txBox="1">
            <a:spLocks/>
          </p:cNvSpPr>
          <p:nvPr/>
        </p:nvSpPr>
        <p:spPr>
          <a:xfrm>
            <a:off x="1524001" y="1227138"/>
            <a:ext cx="9143999" cy="5461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it-IT" altLang="it-IT" sz="3200" b="1" kern="0">
                <a:latin typeface="Calibri" panose="020F0502020204030204" pitchFamily="34" charset="0"/>
              </a:rPr>
              <a:t>RIMANENZE FINALI 2017</a:t>
            </a:r>
            <a:endParaRPr lang="it-IT" altLang="it-IT" sz="3200" b="1" kern="0" dirty="0">
              <a:latin typeface="Calibri" panose="020F0502020204030204" pitchFamily="34" charset="0"/>
            </a:endParaRPr>
          </a:p>
        </p:txBody>
      </p:sp>
      <p:sp>
        <p:nvSpPr>
          <p:cNvPr id="17" name="Callout con freccia in giù 16"/>
          <p:cNvSpPr/>
          <p:nvPr/>
        </p:nvSpPr>
        <p:spPr>
          <a:xfrm>
            <a:off x="2286000" y="2052638"/>
            <a:ext cx="7632700" cy="1008062"/>
          </a:xfrm>
          <a:prstGeom prst="downArrowCallout">
            <a:avLst/>
          </a:prstGeom>
          <a:solidFill>
            <a:srgbClr val="0070C0"/>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400" b="1" dirty="0">
                <a:solidFill>
                  <a:srgbClr val="FFFFFF"/>
                </a:solidFill>
                <a:latin typeface="Calibri" panose="020F0502020204030204" pitchFamily="34" charset="0"/>
              </a:rPr>
              <a:t>REGIME PER CASSA 2017 </a:t>
            </a:r>
            <a:r>
              <a:rPr lang="it-IT" sz="2400" b="1" dirty="0">
                <a:solidFill>
                  <a:srgbClr val="FFFFFF"/>
                </a:solidFill>
                <a:latin typeface="Calibri" panose="020F0502020204030204" pitchFamily="34" charset="0"/>
                <a:cs typeface="Calibri" panose="020F0502020204030204" pitchFamily="34" charset="0"/>
              </a:rPr>
              <a:t>→ REGIME ORDINARIO 2018</a:t>
            </a:r>
            <a:endParaRPr lang="it-IT" sz="2000" b="1" i="1" dirty="0">
              <a:solidFill>
                <a:srgbClr val="FFFFFF"/>
              </a:solidFill>
              <a:latin typeface="Calibri" panose="020F0502020204030204" pitchFamily="34" charset="0"/>
            </a:endParaRPr>
          </a:p>
        </p:txBody>
      </p:sp>
    </p:spTree>
    <p:extLst>
      <p:ext uri="{BB962C8B-B14F-4D97-AF65-F5344CB8AC3E}">
        <p14:creationId xmlns:p14="http://schemas.microsoft.com/office/powerpoint/2010/main" val="888258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fade">
                                      <p:cBhvr>
                                        <p:cTn id="13"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7"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llout con freccia in giù 5"/>
          <p:cNvSpPr/>
          <p:nvPr/>
        </p:nvSpPr>
        <p:spPr>
          <a:xfrm>
            <a:off x="2286000" y="2052638"/>
            <a:ext cx="7632700" cy="1008062"/>
          </a:xfrm>
          <a:prstGeom prst="downArrowCallout">
            <a:avLst/>
          </a:prstGeom>
          <a:solidFill>
            <a:srgbClr val="0070C0"/>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400" b="1" dirty="0">
                <a:solidFill>
                  <a:srgbClr val="FFFFFF"/>
                </a:solidFill>
                <a:latin typeface="Calibri" panose="020F0502020204030204" pitchFamily="34" charset="0"/>
              </a:rPr>
              <a:t>REGIME CONTABILE OPZIONALE</a:t>
            </a:r>
            <a:endParaRPr lang="it-IT" sz="2000" b="1" i="1" dirty="0">
              <a:solidFill>
                <a:srgbClr val="FFFFFF"/>
              </a:solidFill>
              <a:latin typeface="Calibri" panose="020F0502020204030204" pitchFamily="34" charset="0"/>
            </a:endParaRPr>
          </a:p>
        </p:txBody>
      </p:sp>
      <p:sp>
        <p:nvSpPr>
          <p:cNvPr id="7" name="Rettangolo 6"/>
          <p:cNvSpPr/>
          <p:nvPr/>
        </p:nvSpPr>
        <p:spPr>
          <a:xfrm>
            <a:off x="2286000" y="3160690"/>
            <a:ext cx="7632700" cy="369633"/>
          </a:xfrm>
          <a:prstGeom prst="rect">
            <a:avLst/>
          </a:prstGeom>
          <a:solidFill>
            <a:schemeClr val="bg2">
              <a:lumMod val="40000"/>
              <a:lumOff val="6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200" b="1" dirty="0">
                <a:solidFill>
                  <a:schemeClr val="tx1"/>
                </a:solidFill>
                <a:latin typeface="Calibri" panose="020F0502020204030204" pitchFamily="34" charset="0"/>
              </a:rPr>
              <a:t>SPOSTAMENTO COSTI DAL 2017 AL 2018</a:t>
            </a:r>
          </a:p>
        </p:txBody>
      </p:sp>
      <p:sp>
        <p:nvSpPr>
          <p:cNvPr id="9" name="Titolo 1"/>
          <p:cNvSpPr>
            <a:spLocks noGrp="1"/>
          </p:cNvSpPr>
          <p:nvPr>
            <p:ph type="title"/>
          </p:nvPr>
        </p:nvSpPr>
        <p:spPr>
          <a:xfrm>
            <a:off x="1524001" y="1227138"/>
            <a:ext cx="9143999" cy="546100"/>
          </a:xfrm>
        </p:spPr>
        <p:txBody>
          <a:bodyPr/>
          <a:lstStyle/>
          <a:p>
            <a:r>
              <a:rPr lang="it-IT" altLang="it-IT" sz="3200" b="1" dirty="0">
                <a:latin typeface="Calibri" panose="020F0502020204030204" pitchFamily="34" charset="0"/>
              </a:rPr>
              <a:t>REGIME PER CASSA</a:t>
            </a:r>
          </a:p>
        </p:txBody>
      </p:sp>
      <p:sp>
        <p:nvSpPr>
          <p:cNvPr id="10" name="Rettangolo 9"/>
          <p:cNvSpPr/>
          <p:nvPr/>
        </p:nvSpPr>
        <p:spPr>
          <a:xfrm>
            <a:off x="2286001" y="3630311"/>
            <a:ext cx="7632699" cy="2343950"/>
          </a:xfrm>
          <a:prstGeom prst="rect">
            <a:avLst/>
          </a:prstGeom>
          <a:solidFill>
            <a:schemeClr val="bg1"/>
          </a:solidFill>
          <a:ln/>
        </p:spPr>
        <p:style>
          <a:lnRef idx="2">
            <a:schemeClr val="dk1"/>
          </a:lnRef>
          <a:fillRef idx="1">
            <a:schemeClr val="lt1"/>
          </a:fillRef>
          <a:effectRef idx="0">
            <a:schemeClr val="dk1"/>
          </a:effectRef>
          <a:fontRef idx="minor">
            <a:schemeClr val="dk1"/>
          </a:fontRef>
        </p:style>
        <p:txBody>
          <a:bodyPr anchor="ctr"/>
          <a:lstStyle/>
          <a:p>
            <a:pPr algn="just" fontAlgn="base">
              <a:spcBef>
                <a:spcPct val="0"/>
              </a:spcBef>
              <a:spcAft>
                <a:spcPct val="0"/>
              </a:spcAft>
              <a:defRPr/>
            </a:pPr>
            <a:r>
              <a:rPr lang="it-IT" sz="1900" b="1" dirty="0">
                <a:solidFill>
                  <a:schemeClr val="tx1"/>
                </a:solidFill>
                <a:latin typeface="Calibri" panose="020F0502020204030204" pitchFamily="34" charset="0"/>
              </a:rPr>
              <a:t>«</a:t>
            </a:r>
            <a:r>
              <a:rPr lang="it-IT" sz="1900" b="1" i="1" dirty="0">
                <a:solidFill>
                  <a:schemeClr val="tx1"/>
                </a:solidFill>
                <a:latin typeface="Calibri" panose="020F0502020204030204" pitchFamily="34" charset="0"/>
              </a:rPr>
              <a:t>Con riferimento ai costi sostenuti - nel presupposto che ai fini IVA il contribuente, per esercitare il diritto alla detrazione dell’imposta attribuitagli in rivalsa, ha facoltà di registrare la fattura di acquisto entro i termini previsti dall’art. 19 del DPR n. 633 del 1972 - gli stessi si considereranno pagati al momento della registrazione del documento contabile (anche dopo due anni dall’operazione), non rilevando il momento in cui si verifica l’effettivo esborso finanziario</a:t>
            </a:r>
            <a:r>
              <a:rPr lang="it-IT" sz="1900" b="1" dirty="0">
                <a:solidFill>
                  <a:schemeClr val="tx1"/>
                </a:solidFill>
                <a:latin typeface="Calibri" panose="020F0502020204030204" pitchFamily="34" charset="0"/>
              </a:rPr>
              <a:t>» (CIRCOLARE 11/E/2017)</a:t>
            </a:r>
          </a:p>
        </p:txBody>
      </p:sp>
    </p:spTree>
    <p:extLst>
      <p:ext uri="{BB962C8B-B14F-4D97-AF65-F5344CB8AC3E}">
        <p14:creationId xmlns:p14="http://schemas.microsoft.com/office/powerpoint/2010/main" val="313490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ttangolo 7"/>
          <p:cNvSpPr/>
          <p:nvPr/>
        </p:nvSpPr>
        <p:spPr>
          <a:xfrm>
            <a:off x="2279650" y="3211311"/>
            <a:ext cx="3687562" cy="1064475"/>
          </a:xfrm>
          <a:prstGeom prst="rect">
            <a:avLst/>
          </a:prstGeom>
          <a:solidFill>
            <a:schemeClr val="bg2">
              <a:lumMod val="40000"/>
              <a:lumOff val="60000"/>
            </a:schemeClr>
          </a:solidFill>
          <a:ln/>
        </p:spPr>
        <p:style>
          <a:lnRef idx="2">
            <a:schemeClr val="dk1"/>
          </a:lnRef>
          <a:fillRef idx="1">
            <a:schemeClr val="lt1"/>
          </a:fillRef>
          <a:effectRef idx="0">
            <a:schemeClr val="dk1"/>
          </a:effectRef>
          <a:fontRef idx="minor">
            <a:schemeClr val="dk1"/>
          </a:fontRef>
        </p:style>
        <p:txBody>
          <a:bodyPr anchor="ctr"/>
          <a:lstStyle/>
          <a:p>
            <a:pPr algn="ctr">
              <a:defRPr/>
            </a:pPr>
            <a:r>
              <a:rPr lang="it-IT" sz="2000" b="1" dirty="0">
                <a:solidFill>
                  <a:srgbClr val="FF0000"/>
                </a:solidFill>
                <a:latin typeface="Calibri" panose="020F0502020204030204" pitchFamily="34" charset="0"/>
              </a:rPr>
              <a:t>DETRAZIONE</a:t>
            </a:r>
          </a:p>
          <a:p>
            <a:pPr algn="ctr">
              <a:defRPr/>
            </a:pPr>
            <a:r>
              <a:rPr lang="it-IT" sz="2000" b="1" dirty="0">
                <a:solidFill>
                  <a:schemeClr val="tx1"/>
                </a:solidFill>
                <a:latin typeface="Calibri" panose="020F0502020204030204" pitchFamily="34" charset="0"/>
              </a:rPr>
              <a:t>DICHIARAZIONE ANNO ESIGIBILITÀ</a:t>
            </a:r>
          </a:p>
        </p:txBody>
      </p:sp>
      <p:sp>
        <p:nvSpPr>
          <p:cNvPr id="10" name="Rettangolo 9"/>
          <p:cNvSpPr/>
          <p:nvPr/>
        </p:nvSpPr>
        <p:spPr>
          <a:xfrm>
            <a:off x="2286001" y="4395740"/>
            <a:ext cx="7632700" cy="1501721"/>
          </a:xfrm>
          <a:prstGeom prst="rect">
            <a:avLst/>
          </a:prstGeom>
          <a:solidFill>
            <a:schemeClr val="bg1"/>
          </a:solidFill>
          <a:ln/>
        </p:spPr>
        <p:style>
          <a:lnRef idx="2">
            <a:schemeClr val="dk1"/>
          </a:lnRef>
          <a:fillRef idx="1">
            <a:schemeClr val="lt1"/>
          </a:fillRef>
          <a:effectRef idx="0">
            <a:schemeClr val="dk1"/>
          </a:effectRef>
          <a:fontRef idx="minor">
            <a:schemeClr val="dk1"/>
          </a:fontRef>
        </p:style>
        <p:txBody>
          <a:bodyPr anchor="ctr"/>
          <a:lstStyle/>
          <a:p>
            <a:pPr marL="285750" indent="-285750" algn="just" fontAlgn="base">
              <a:spcBef>
                <a:spcPct val="0"/>
              </a:spcBef>
              <a:spcAft>
                <a:spcPct val="0"/>
              </a:spcAft>
              <a:buFont typeface="Arial" panose="020B0604020202020204" pitchFamily="34" charset="0"/>
              <a:buChar char="•"/>
              <a:defRPr/>
            </a:pPr>
            <a:r>
              <a:rPr lang="it-IT" b="1" dirty="0">
                <a:solidFill>
                  <a:srgbClr val="000000"/>
                </a:solidFill>
                <a:latin typeface="Calibri" panose="020F0502020204030204" pitchFamily="34" charset="0"/>
              </a:rPr>
              <a:t>ACQUISTO EFFETTUATO IN DATA 30.11.2017</a:t>
            </a:r>
          </a:p>
          <a:p>
            <a:pPr marL="285750" indent="-285750" algn="just" fontAlgn="base">
              <a:spcBef>
                <a:spcPct val="0"/>
              </a:spcBef>
              <a:spcAft>
                <a:spcPct val="0"/>
              </a:spcAft>
              <a:buFont typeface="Arial" panose="020B0604020202020204" pitchFamily="34" charset="0"/>
              <a:buChar char="•"/>
              <a:defRPr/>
            </a:pPr>
            <a:r>
              <a:rPr lang="it-IT" b="1" dirty="0">
                <a:solidFill>
                  <a:srgbClr val="000000"/>
                </a:solidFill>
                <a:latin typeface="Calibri" panose="020F0502020204030204" pitchFamily="34" charset="0"/>
              </a:rPr>
              <a:t>FATTURA RICEVUTA IN DATA 10.12.2017</a:t>
            </a:r>
          </a:p>
          <a:p>
            <a:pPr algn="ctr" fontAlgn="base">
              <a:spcBef>
                <a:spcPct val="0"/>
              </a:spcBef>
              <a:spcAft>
                <a:spcPct val="0"/>
              </a:spcAft>
              <a:defRPr/>
            </a:pPr>
            <a:r>
              <a:rPr lang="it-IT" b="1" dirty="0">
                <a:solidFill>
                  <a:srgbClr val="000000"/>
                </a:solidFill>
                <a:latin typeface="Calibri" panose="020F0502020204030204" pitchFamily="34" charset="0"/>
              </a:rPr>
              <a:t>DETRAZIONE </a:t>
            </a:r>
            <a:r>
              <a:rPr lang="it-IT" b="1" dirty="0">
                <a:solidFill>
                  <a:srgbClr val="000000"/>
                </a:solidFill>
                <a:latin typeface="Calibri" panose="020F0502020204030204" pitchFamily="34" charset="0"/>
                <a:cs typeface="Calibri" panose="020F0502020204030204" pitchFamily="34" charset="0"/>
              </a:rPr>
              <a:t>→ 2017</a:t>
            </a:r>
          </a:p>
          <a:p>
            <a:pPr algn="ctr" fontAlgn="base">
              <a:spcBef>
                <a:spcPct val="0"/>
              </a:spcBef>
              <a:spcAft>
                <a:spcPct val="0"/>
              </a:spcAft>
              <a:defRPr/>
            </a:pPr>
            <a:r>
              <a:rPr lang="it-IT" b="1" dirty="0">
                <a:solidFill>
                  <a:srgbClr val="000000"/>
                </a:solidFill>
                <a:latin typeface="Calibri" panose="020F0502020204030204" pitchFamily="34" charset="0"/>
                <a:cs typeface="Calibri" panose="020F0502020204030204" pitchFamily="34" charset="0"/>
              </a:rPr>
              <a:t>REGISTRAZIONE → 30.4.2018</a:t>
            </a:r>
          </a:p>
          <a:p>
            <a:pPr algn="ctr" fontAlgn="base">
              <a:spcBef>
                <a:spcPct val="0"/>
              </a:spcBef>
              <a:spcAft>
                <a:spcPct val="0"/>
              </a:spcAft>
              <a:defRPr/>
            </a:pPr>
            <a:r>
              <a:rPr lang="it-IT" b="1" dirty="0">
                <a:solidFill>
                  <a:srgbClr val="000000"/>
                </a:solidFill>
                <a:latin typeface="Calibri" panose="020F0502020204030204" pitchFamily="34" charset="0"/>
                <a:cs typeface="Calibri" panose="020F0502020204030204" pitchFamily="34" charset="0"/>
              </a:rPr>
              <a:t>DEDUZIONE COSTO </a:t>
            </a:r>
            <a:r>
              <a:rPr lang="it-IT" b="1" dirty="0">
                <a:solidFill>
                  <a:srgbClr val="000000"/>
                </a:solidFill>
                <a:latin typeface="Calibri" panose="020F0502020204030204" pitchFamily="34" charset="0"/>
                <a:cs typeface="Calibri" panose="020F0502020204030204" pitchFamily="34" charset="0"/>
                <a:sym typeface="Wingdings"/>
              </a:rPr>
              <a:t> 2018 ( conferma a </a:t>
            </a:r>
            <a:r>
              <a:rPr lang="it-IT" b="1" dirty="0" err="1">
                <a:solidFill>
                  <a:srgbClr val="000000"/>
                </a:solidFill>
                <a:latin typeface="Calibri" panose="020F0502020204030204" pitchFamily="34" charset="0"/>
                <a:cs typeface="Calibri" panose="020F0502020204030204" pitchFamily="34" charset="0"/>
                <a:sym typeface="Wingdings"/>
              </a:rPr>
              <a:t>Telefisco</a:t>
            </a:r>
            <a:r>
              <a:rPr lang="it-IT" b="1" dirty="0">
                <a:solidFill>
                  <a:srgbClr val="000000"/>
                </a:solidFill>
                <a:latin typeface="Calibri" panose="020F0502020204030204" pitchFamily="34" charset="0"/>
                <a:cs typeface="Calibri" panose="020F0502020204030204" pitchFamily="34" charset="0"/>
                <a:sym typeface="Wingdings"/>
              </a:rPr>
              <a:t> 2018)</a:t>
            </a:r>
            <a:endParaRPr lang="it-IT" b="1" dirty="0">
              <a:solidFill>
                <a:srgbClr val="000000"/>
              </a:solidFill>
              <a:latin typeface="Calibri" panose="020F0502020204030204" pitchFamily="34" charset="0"/>
              <a:cs typeface="Calibri" panose="020F0502020204030204" pitchFamily="34" charset="0"/>
            </a:endParaRPr>
          </a:p>
        </p:txBody>
      </p:sp>
      <p:sp>
        <p:nvSpPr>
          <p:cNvPr id="13" name="Titolo 1"/>
          <p:cNvSpPr txBox="1">
            <a:spLocks/>
          </p:cNvSpPr>
          <p:nvPr/>
        </p:nvSpPr>
        <p:spPr>
          <a:xfrm>
            <a:off x="1524001" y="1227138"/>
            <a:ext cx="9143999" cy="5461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it-IT" altLang="it-IT" sz="3200" b="1" kern="0" dirty="0">
                <a:latin typeface="Calibri" panose="020F0502020204030204" pitchFamily="34" charset="0"/>
              </a:rPr>
              <a:t>DEDUZIONE/REGISTRAZIONE IVA</a:t>
            </a:r>
          </a:p>
        </p:txBody>
      </p:sp>
      <p:sp>
        <p:nvSpPr>
          <p:cNvPr id="17" name="Callout con freccia in giù 16"/>
          <p:cNvSpPr/>
          <p:nvPr/>
        </p:nvSpPr>
        <p:spPr>
          <a:xfrm>
            <a:off x="2286000" y="2052638"/>
            <a:ext cx="7632700" cy="1008062"/>
          </a:xfrm>
          <a:prstGeom prst="downArrowCallout">
            <a:avLst/>
          </a:prstGeom>
          <a:solidFill>
            <a:srgbClr val="0070C0"/>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400" b="1" dirty="0">
                <a:solidFill>
                  <a:srgbClr val="FFFFFF"/>
                </a:solidFill>
                <a:latin typeface="Calibri" panose="020F0502020204030204" pitchFamily="34" charset="0"/>
              </a:rPr>
              <a:t>SFASAMENTO TEMPORALE TERMINE ULTIMO</a:t>
            </a:r>
            <a:endParaRPr lang="it-IT" sz="2000" b="1" i="1" dirty="0">
              <a:solidFill>
                <a:srgbClr val="FFFFFF"/>
              </a:solidFill>
              <a:latin typeface="Calibri" panose="020F0502020204030204" pitchFamily="34" charset="0"/>
            </a:endParaRPr>
          </a:p>
        </p:txBody>
      </p:sp>
      <p:sp>
        <p:nvSpPr>
          <p:cNvPr id="7" name="Rettangolo 6"/>
          <p:cNvSpPr/>
          <p:nvPr/>
        </p:nvSpPr>
        <p:spPr>
          <a:xfrm>
            <a:off x="6231138" y="3211311"/>
            <a:ext cx="3687562" cy="1064474"/>
          </a:xfrm>
          <a:prstGeom prst="rect">
            <a:avLst/>
          </a:prstGeom>
          <a:solidFill>
            <a:schemeClr val="bg2">
              <a:lumMod val="40000"/>
              <a:lumOff val="60000"/>
            </a:schemeClr>
          </a:solidFill>
          <a:ln/>
        </p:spPr>
        <p:style>
          <a:lnRef idx="2">
            <a:schemeClr val="dk1"/>
          </a:lnRef>
          <a:fillRef idx="1">
            <a:schemeClr val="lt1"/>
          </a:fillRef>
          <a:effectRef idx="0">
            <a:schemeClr val="dk1"/>
          </a:effectRef>
          <a:fontRef idx="minor">
            <a:schemeClr val="dk1"/>
          </a:fontRef>
        </p:style>
        <p:txBody>
          <a:bodyPr anchor="ctr"/>
          <a:lstStyle/>
          <a:p>
            <a:pPr algn="ctr">
              <a:defRPr/>
            </a:pPr>
            <a:r>
              <a:rPr lang="it-IT" sz="2000" b="1" dirty="0">
                <a:solidFill>
                  <a:srgbClr val="FF0000"/>
                </a:solidFill>
                <a:latin typeface="Calibri" panose="020F0502020204030204" pitchFamily="34" charset="0"/>
              </a:rPr>
              <a:t>REGISTRAZIONE</a:t>
            </a:r>
          </a:p>
          <a:p>
            <a:pPr algn="ctr">
              <a:defRPr/>
            </a:pPr>
            <a:r>
              <a:rPr lang="it-IT" sz="2000" b="1" dirty="0">
                <a:solidFill>
                  <a:schemeClr val="tx1"/>
                </a:solidFill>
                <a:latin typeface="Calibri" panose="020F0502020204030204" pitchFamily="34" charset="0"/>
              </a:rPr>
              <a:t>DICHIARAZIONE ANNO RICEVIMENTO FATTURA</a:t>
            </a:r>
          </a:p>
        </p:txBody>
      </p:sp>
    </p:spTree>
    <p:extLst>
      <p:ext uri="{BB962C8B-B14F-4D97-AF65-F5344CB8AC3E}">
        <p14:creationId xmlns:p14="http://schemas.microsoft.com/office/powerpoint/2010/main" val="2699957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fade">
                                      <p:cBhvr>
                                        <p:cTn id="13" dur="500"/>
                                        <p:tgtEl>
                                          <p:spTgt spid="17"/>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fill="hold"/>
                                        <p:tgtEl>
                                          <p:spTgt spid="7"/>
                                        </p:tgtEl>
                                        <p:attrNameLst>
                                          <p:attrName>ppt_x</p:attrName>
                                        </p:attrNameLst>
                                      </p:cBhvr>
                                      <p:tavLst>
                                        <p:tav tm="0">
                                          <p:val>
                                            <p:strVal val="#ppt_x"/>
                                          </p:val>
                                        </p:tav>
                                        <p:tav tm="100000">
                                          <p:val>
                                            <p:strVal val="#ppt_x"/>
                                          </p:val>
                                        </p:tav>
                                      </p:tavLst>
                                    </p:anim>
                                    <p:anim calcmode="lin" valueType="num">
                                      <p:cBhvr additive="base">
                                        <p:cTn id="1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7" grpId="0" animBg="1"/>
      <p:bldP spid="7"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14AF945-5A67-42C7-95B3-350FB01B43E7}"/>
              </a:ext>
            </a:extLst>
          </p:cNvPr>
          <p:cNvSpPr>
            <a:spLocks noGrp="1"/>
          </p:cNvSpPr>
          <p:nvPr>
            <p:ph type="title"/>
          </p:nvPr>
        </p:nvSpPr>
        <p:spPr/>
        <p:txBody>
          <a:bodyPr/>
          <a:lstStyle/>
          <a:p>
            <a:r>
              <a:rPr lang="it-IT" dirty="0" err="1"/>
              <a:t>Telefisco</a:t>
            </a:r>
            <a:r>
              <a:rPr lang="it-IT" dirty="0"/>
              <a:t> 2018 su regime di cassa</a:t>
            </a:r>
          </a:p>
        </p:txBody>
      </p:sp>
      <p:sp>
        <p:nvSpPr>
          <p:cNvPr id="3" name="Segnaposto contenuto 2">
            <a:extLst>
              <a:ext uri="{FF2B5EF4-FFF2-40B4-BE49-F238E27FC236}">
                <a16:creationId xmlns:a16="http://schemas.microsoft.com/office/drawing/2014/main" id="{4CE4E0E5-6997-45F7-A92A-83170364E91D}"/>
              </a:ext>
            </a:extLst>
          </p:cNvPr>
          <p:cNvSpPr>
            <a:spLocks noGrp="1"/>
          </p:cNvSpPr>
          <p:nvPr>
            <p:ph idx="1"/>
          </p:nvPr>
        </p:nvSpPr>
        <p:spPr/>
        <p:txBody>
          <a:bodyPr/>
          <a:lstStyle/>
          <a:p>
            <a:r>
              <a:rPr lang="it-IT" dirty="0"/>
              <a:t>I componenti rinviati prima di applicare regime di cassa ( es. plus rateizzate) continuano ad applicare regole precedenti</a:t>
            </a:r>
          </a:p>
          <a:p>
            <a:r>
              <a:rPr lang="it-IT" dirty="0"/>
              <a:t>I componenti non Iva da annotare per chi ha scelto il regime della annotazione Iva ( art. 18, c. 5 DPR 600/73), vanno rilevati entro 60 giorni dal pagamento se si tratta di elementi deducibili secondo principio di cassa. Esempio affitto passivo documentato da privato, o interessi </a:t>
            </a:r>
            <a:r>
              <a:rPr lang="it-IT"/>
              <a:t>passivi bancari. </a:t>
            </a:r>
            <a:endParaRPr lang="it-IT" dirty="0"/>
          </a:p>
        </p:txBody>
      </p:sp>
    </p:spTree>
    <p:extLst>
      <p:ext uri="{BB962C8B-B14F-4D97-AF65-F5344CB8AC3E}">
        <p14:creationId xmlns:p14="http://schemas.microsoft.com/office/powerpoint/2010/main" val="394549249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allout con freccia in giù 8"/>
          <p:cNvSpPr/>
          <p:nvPr/>
        </p:nvSpPr>
        <p:spPr>
          <a:xfrm>
            <a:off x="946574" y="2404832"/>
            <a:ext cx="10176933" cy="1008062"/>
          </a:xfrm>
          <a:prstGeom prst="downArrowCallout">
            <a:avLst/>
          </a:prstGeom>
          <a:solidFill>
            <a:schemeClr val="accent6">
              <a:lumMod val="20000"/>
              <a:lumOff val="8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400" b="1" dirty="0">
                <a:solidFill>
                  <a:schemeClr val="tx1"/>
                </a:solidFill>
                <a:latin typeface="Calibri" panose="020F0502020204030204" pitchFamily="34" charset="0"/>
              </a:rPr>
              <a:t>LEGGE </a:t>
            </a:r>
            <a:r>
              <a:rPr lang="it-IT" sz="2400" b="1" dirty="0" err="1">
                <a:solidFill>
                  <a:schemeClr val="tx1"/>
                </a:solidFill>
                <a:latin typeface="Calibri" panose="020F0502020204030204" pitchFamily="34" charset="0"/>
              </a:rPr>
              <a:t>DI</a:t>
            </a:r>
            <a:r>
              <a:rPr lang="it-IT" sz="2400" b="1" dirty="0">
                <a:solidFill>
                  <a:schemeClr val="tx1"/>
                </a:solidFill>
                <a:latin typeface="Calibri" panose="020F0502020204030204" pitchFamily="34" charset="0"/>
              </a:rPr>
              <a:t> BILANCIO 2018</a:t>
            </a:r>
          </a:p>
        </p:txBody>
      </p:sp>
      <p:sp>
        <p:nvSpPr>
          <p:cNvPr id="10" name="Rettangolo 9"/>
          <p:cNvSpPr/>
          <p:nvPr/>
        </p:nvSpPr>
        <p:spPr>
          <a:xfrm>
            <a:off x="946574" y="3557358"/>
            <a:ext cx="10176933" cy="1735484"/>
          </a:xfrm>
          <a:prstGeom prst="rect">
            <a:avLst/>
          </a:prstGeom>
          <a:solidFill>
            <a:schemeClr val="bg2">
              <a:lumMod val="40000"/>
              <a:lumOff val="6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endParaRPr lang="it-IT" sz="2400" b="1" dirty="0">
              <a:solidFill>
                <a:schemeClr val="tx1"/>
              </a:solidFill>
              <a:latin typeface="Calibri" panose="020F0502020204030204" pitchFamily="34" charset="0"/>
            </a:endParaRPr>
          </a:p>
          <a:p>
            <a:pPr algn="ctr" fontAlgn="base">
              <a:spcBef>
                <a:spcPct val="0"/>
              </a:spcBef>
              <a:spcAft>
                <a:spcPct val="0"/>
              </a:spcAft>
              <a:defRPr/>
            </a:pPr>
            <a:r>
              <a:rPr lang="it-IT" sz="2400" b="1" dirty="0">
                <a:solidFill>
                  <a:schemeClr val="tx1"/>
                </a:solidFill>
                <a:latin typeface="Calibri" panose="020F0502020204030204" pitchFamily="34" charset="0"/>
              </a:rPr>
              <a:t>ATTIVITÀ SPORTIVE DILETTANTISTICHE POSSONO ESSERE ESERCITATE IN FORMA SOCIETARIA</a:t>
            </a:r>
          </a:p>
          <a:p>
            <a:pPr algn="ctr" fontAlgn="base">
              <a:spcBef>
                <a:spcPct val="0"/>
              </a:spcBef>
              <a:spcAft>
                <a:spcPct val="0"/>
              </a:spcAft>
              <a:defRPr/>
            </a:pPr>
            <a:r>
              <a:rPr lang="it-IT" sz="2400" b="1" dirty="0">
                <a:solidFill>
                  <a:srgbClr val="FF0000"/>
                </a:solidFill>
                <a:latin typeface="Calibri" panose="020F0502020204030204" pitchFamily="34" charset="0"/>
              </a:rPr>
              <a:t>CON SCOPO </a:t>
            </a:r>
            <a:r>
              <a:rPr lang="it-IT" sz="2400" b="1" dirty="0" err="1">
                <a:solidFill>
                  <a:srgbClr val="FF0000"/>
                </a:solidFill>
                <a:latin typeface="Calibri" panose="020F0502020204030204" pitchFamily="34" charset="0"/>
              </a:rPr>
              <a:t>DI</a:t>
            </a:r>
            <a:r>
              <a:rPr lang="it-IT" sz="2400" b="1" dirty="0">
                <a:solidFill>
                  <a:srgbClr val="FF0000"/>
                </a:solidFill>
                <a:latin typeface="Calibri" panose="020F0502020204030204" pitchFamily="34" charset="0"/>
              </a:rPr>
              <a:t> LUCRO </a:t>
            </a:r>
          </a:p>
          <a:p>
            <a:pPr algn="ctr" fontAlgn="base">
              <a:spcBef>
                <a:spcPct val="0"/>
              </a:spcBef>
              <a:spcAft>
                <a:spcPct val="0"/>
              </a:spcAft>
              <a:defRPr/>
            </a:pPr>
            <a:endParaRPr lang="it-IT" sz="2400" b="1" dirty="0">
              <a:solidFill>
                <a:schemeClr val="tx1"/>
              </a:solidFill>
              <a:latin typeface="Calibri" panose="020F0502020204030204" pitchFamily="34" charset="0"/>
            </a:endParaRPr>
          </a:p>
        </p:txBody>
      </p:sp>
      <p:sp>
        <p:nvSpPr>
          <p:cNvPr id="7" name="Titolo 1"/>
          <p:cNvSpPr>
            <a:spLocks noGrp="1"/>
          </p:cNvSpPr>
          <p:nvPr>
            <p:ph type="title"/>
          </p:nvPr>
        </p:nvSpPr>
        <p:spPr>
          <a:xfrm>
            <a:off x="0" y="1227138"/>
            <a:ext cx="12192000" cy="546100"/>
          </a:xfrm>
        </p:spPr>
        <p:txBody>
          <a:bodyPr/>
          <a:lstStyle/>
          <a:p>
            <a:r>
              <a:rPr lang="it-IT" altLang="it-IT" sz="3200" b="1" dirty="0">
                <a:latin typeface="Calibri" panose="020F0502020204030204" pitchFamily="34" charset="0"/>
              </a:rPr>
              <a:t>SSD LUCRATIVE</a:t>
            </a:r>
          </a:p>
        </p:txBody>
      </p:sp>
    </p:spTree>
    <p:extLst>
      <p:ext uri="{BB962C8B-B14F-4D97-AF65-F5344CB8AC3E}">
        <p14:creationId xmlns:p14="http://schemas.microsoft.com/office/powerpoint/2010/main" val="546588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ppt_x"/>
                                          </p:val>
                                        </p:tav>
                                        <p:tav tm="100000">
                                          <p:val>
                                            <p:strVal val="#ppt_x"/>
                                          </p:val>
                                        </p:tav>
                                      </p:tavLst>
                                    </p:anim>
                                    <p:anim calcmode="lin" valueType="num">
                                      <p:cBhvr additive="base">
                                        <p:cTn id="1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olo 1"/>
          <p:cNvSpPr>
            <a:spLocks noGrp="1"/>
          </p:cNvSpPr>
          <p:nvPr>
            <p:ph type="title"/>
          </p:nvPr>
        </p:nvSpPr>
        <p:spPr>
          <a:xfrm>
            <a:off x="485422" y="1227138"/>
            <a:ext cx="11706577" cy="546100"/>
          </a:xfrm>
        </p:spPr>
        <p:txBody>
          <a:bodyPr/>
          <a:lstStyle/>
          <a:p>
            <a:r>
              <a:rPr lang="it-IT" altLang="it-IT" sz="3200" b="1" dirty="0">
                <a:latin typeface="Calibri" panose="020F0502020204030204" pitchFamily="34" charset="0"/>
              </a:rPr>
              <a:t>SSDL</a:t>
            </a:r>
          </a:p>
        </p:txBody>
      </p:sp>
      <p:sp>
        <p:nvSpPr>
          <p:cNvPr id="6" name="Callout con freccia in giù 5"/>
          <p:cNvSpPr/>
          <p:nvPr/>
        </p:nvSpPr>
        <p:spPr>
          <a:xfrm>
            <a:off x="1016000" y="2052638"/>
            <a:ext cx="10176933" cy="1008062"/>
          </a:xfrm>
          <a:prstGeom prst="downArrowCallout">
            <a:avLst/>
          </a:prstGeom>
          <a:solidFill>
            <a:srgbClr val="0070C0"/>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400" b="1" dirty="0">
                <a:solidFill>
                  <a:srgbClr val="FFFFFF"/>
                </a:solidFill>
                <a:latin typeface="Calibri" panose="020F0502020204030204" pitchFamily="34" charset="0"/>
              </a:rPr>
              <a:t>STATUTO</a:t>
            </a:r>
            <a:endParaRPr lang="it-IT" sz="2000" b="1" i="1" dirty="0">
              <a:solidFill>
                <a:srgbClr val="FFFFFF"/>
              </a:solidFill>
              <a:latin typeface="Calibri" panose="020F0502020204030204" pitchFamily="34" charset="0"/>
            </a:endParaRPr>
          </a:p>
        </p:txBody>
      </p:sp>
      <p:sp>
        <p:nvSpPr>
          <p:cNvPr id="7" name="Rettangolo 6"/>
          <p:cNvSpPr/>
          <p:nvPr/>
        </p:nvSpPr>
        <p:spPr>
          <a:xfrm>
            <a:off x="1016000" y="3276601"/>
            <a:ext cx="10176933" cy="369633"/>
          </a:xfrm>
          <a:prstGeom prst="rect">
            <a:avLst/>
          </a:prstGeom>
          <a:solidFill>
            <a:schemeClr val="bg2">
              <a:lumMod val="40000"/>
              <a:lumOff val="6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200" b="1" dirty="0">
                <a:solidFill>
                  <a:schemeClr val="tx1"/>
                </a:solidFill>
                <a:latin typeface="Calibri" panose="020F0502020204030204" pitchFamily="34" charset="0"/>
              </a:rPr>
              <a:t>DENOMINAZIONE “SSDL”</a:t>
            </a:r>
          </a:p>
        </p:txBody>
      </p:sp>
      <p:sp>
        <p:nvSpPr>
          <p:cNvPr id="9" name="Rettangolo 8"/>
          <p:cNvSpPr/>
          <p:nvPr/>
        </p:nvSpPr>
        <p:spPr>
          <a:xfrm>
            <a:off x="1016000" y="4867850"/>
            <a:ext cx="10176933" cy="369633"/>
          </a:xfrm>
          <a:prstGeom prst="rect">
            <a:avLst/>
          </a:prstGeom>
          <a:solidFill>
            <a:schemeClr val="bg2">
              <a:lumMod val="40000"/>
              <a:lumOff val="60000"/>
            </a:schemeClr>
          </a:solidFill>
          <a:ln/>
        </p:spPr>
        <p:style>
          <a:lnRef idx="2">
            <a:schemeClr val="dk1"/>
          </a:lnRef>
          <a:fillRef idx="1">
            <a:schemeClr val="lt1"/>
          </a:fillRef>
          <a:effectRef idx="0">
            <a:schemeClr val="dk1"/>
          </a:effectRef>
          <a:fontRef idx="minor">
            <a:schemeClr val="dk1"/>
          </a:fontRef>
        </p:style>
        <p:txBody>
          <a:bodyPr anchor="ctr"/>
          <a:lstStyle/>
          <a:p>
            <a:pPr algn="ctr">
              <a:defRPr/>
            </a:pPr>
            <a:r>
              <a:rPr lang="it-IT" sz="2200" b="1" dirty="0">
                <a:solidFill>
                  <a:schemeClr val="tx1"/>
                </a:solidFill>
                <a:latin typeface="Calibri" panose="020F0502020204030204" pitchFamily="34" charset="0"/>
              </a:rPr>
              <a:t>DIVIETO AMMINISTRATORI ALTRE SSDL</a:t>
            </a:r>
          </a:p>
        </p:txBody>
      </p:sp>
      <p:sp>
        <p:nvSpPr>
          <p:cNvPr id="10" name="Rettangolo 9"/>
          <p:cNvSpPr/>
          <p:nvPr/>
        </p:nvSpPr>
        <p:spPr>
          <a:xfrm>
            <a:off x="1016000" y="5411444"/>
            <a:ext cx="10176933" cy="369633"/>
          </a:xfrm>
          <a:prstGeom prst="rect">
            <a:avLst/>
          </a:prstGeom>
          <a:solidFill>
            <a:schemeClr val="bg2">
              <a:lumMod val="40000"/>
              <a:lumOff val="60000"/>
            </a:schemeClr>
          </a:solidFill>
          <a:ln/>
        </p:spPr>
        <p:style>
          <a:lnRef idx="2">
            <a:schemeClr val="dk1"/>
          </a:lnRef>
          <a:fillRef idx="1">
            <a:schemeClr val="lt1"/>
          </a:fillRef>
          <a:effectRef idx="0">
            <a:schemeClr val="dk1"/>
          </a:effectRef>
          <a:fontRef idx="minor">
            <a:schemeClr val="dk1"/>
          </a:fontRef>
        </p:style>
        <p:txBody>
          <a:bodyPr anchor="ctr"/>
          <a:lstStyle/>
          <a:p>
            <a:pPr algn="ctr">
              <a:defRPr/>
            </a:pPr>
            <a:r>
              <a:rPr lang="it-IT" sz="2200" b="1" dirty="0">
                <a:solidFill>
                  <a:schemeClr val="tx1"/>
                </a:solidFill>
                <a:latin typeface="Calibri" panose="020F0502020204030204" pitchFamily="34" charset="0"/>
              </a:rPr>
              <a:t>OBBLIGO “DIRETTORE TECNICO”</a:t>
            </a:r>
          </a:p>
        </p:txBody>
      </p:sp>
      <p:sp>
        <p:nvSpPr>
          <p:cNvPr id="11" name="Rettangolo 10"/>
          <p:cNvSpPr/>
          <p:nvPr/>
        </p:nvSpPr>
        <p:spPr>
          <a:xfrm>
            <a:off x="1016000" y="3814035"/>
            <a:ext cx="10176933" cy="810217"/>
          </a:xfrm>
          <a:prstGeom prst="rect">
            <a:avLst/>
          </a:prstGeom>
          <a:solidFill>
            <a:schemeClr val="bg2">
              <a:lumMod val="40000"/>
              <a:lumOff val="60000"/>
            </a:schemeClr>
          </a:solidFill>
          <a:ln/>
        </p:spPr>
        <p:style>
          <a:lnRef idx="2">
            <a:schemeClr val="dk1"/>
          </a:lnRef>
          <a:fillRef idx="1">
            <a:schemeClr val="lt1"/>
          </a:fillRef>
          <a:effectRef idx="0">
            <a:schemeClr val="dk1"/>
          </a:effectRef>
          <a:fontRef idx="minor">
            <a:schemeClr val="dk1"/>
          </a:fontRef>
        </p:style>
        <p:txBody>
          <a:bodyPr anchor="ctr"/>
          <a:lstStyle/>
          <a:p>
            <a:pPr algn="ctr">
              <a:defRPr/>
            </a:pPr>
            <a:r>
              <a:rPr lang="it-IT" sz="2200" b="1" dirty="0">
                <a:solidFill>
                  <a:schemeClr val="tx1"/>
                </a:solidFill>
                <a:latin typeface="Calibri" panose="020F0502020204030204" pitchFamily="34" charset="0"/>
              </a:rPr>
              <a:t>OGGETTO SOCIALE → SVOLGIMENTO E ORGANIZZAZIONE ATTIVITÀ SPORTIVE DILETTANTISTICHE</a:t>
            </a:r>
          </a:p>
        </p:txBody>
      </p:sp>
    </p:spTree>
    <p:extLst>
      <p:ext uri="{BB962C8B-B14F-4D97-AF65-F5344CB8AC3E}">
        <p14:creationId xmlns:p14="http://schemas.microsoft.com/office/powerpoint/2010/main" val="2691167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ppt_x"/>
                                          </p:val>
                                        </p:tav>
                                        <p:tav tm="100000">
                                          <p:val>
                                            <p:strVal val="#ppt_x"/>
                                          </p:val>
                                        </p:tav>
                                      </p:tavLst>
                                    </p:anim>
                                    <p:anim calcmode="lin" valueType="num">
                                      <p:cBhvr additive="base">
                                        <p:cTn id="25"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anim calcmode="lin" valueType="num">
                                      <p:cBhvr additive="base">
                                        <p:cTn id="30" dur="500" fill="hold"/>
                                        <p:tgtEl>
                                          <p:spTgt spid="10"/>
                                        </p:tgtEl>
                                        <p:attrNameLst>
                                          <p:attrName>ppt_x</p:attrName>
                                        </p:attrNameLst>
                                      </p:cBhvr>
                                      <p:tavLst>
                                        <p:tav tm="0">
                                          <p:val>
                                            <p:strVal val="#ppt_x"/>
                                          </p:val>
                                        </p:tav>
                                        <p:tav tm="100000">
                                          <p:val>
                                            <p:strVal val="#ppt_x"/>
                                          </p:val>
                                        </p:tav>
                                      </p:tavLst>
                                    </p:anim>
                                    <p:anim calcmode="lin" valueType="num">
                                      <p:cBhvr additive="base">
                                        <p:cTn id="31"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P spid="10" grpId="0" animBg="1"/>
      <p:bldP spid="11"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867834" y="2260738"/>
            <a:ext cx="10313972" cy="935037"/>
          </a:xfrm>
          <a:prstGeom prst="rect">
            <a:avLst/>
          </a:prstGeom>
          <a:solidFill>
            <a:schemeClr val="bg2">
              <a:lumMod val="40000"/>
              <a:lumOff val="6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400" b="1" dirty="0">
                <a:solidFill>
                  <a:srgbClr val="000000"/>
                </a:solidFill>
                <a:latin typeface="Calibri" panose="020F0502020204030204" pitchFamily="34" charset="0"/>
              </a:rPr>
              <a:t>RIDUZIONE 50 % IRES</a:t>
            </a:r>
          </a:p>
        </p:txBody>
      </p:sp>
      <p:sp>
        <p:nvSpPr>
          <p:cNvPr id="9" name="Rettangolo 8"/>
          <p:cNvSpPr/>
          <p:nvPr/>
        </p:nvSpPr>
        <p:spPr>
          <a:xfrm>
            <a:off x="867835" y="4324351"/>
            <a:ext cx="5045469" cy="997927"/>
          </a:xfrm>
          <a:prstGeom prst="rect">
            <a:avLst/>
          </a:prstGeom>
          <a:solidFill>
            <a:schemeClr val="accent6">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r>
              <a:rPr lang="it-IT" sz="2000" b="1" dirty="0">
                <a:solidFill>
                  <a:srgbClr val="000000"/>
                </a:solidFill>
                <a:latin typeface="Calibri" panose="020F0502020204030204" pitchFamily="34" charset="0"/>
              </a:rPr>
              <a:t>RICONOSCIMENTO CONI</a:t>
            </a:r>
          </a:p>
        </p:txBody>
      </p:sp>
      <p:sp>
        <p:nvSpPr>
          <p:cNvPr id="13" name="Rettangolo 12"/>
          <p:cNvSpPr/>
          <p:nvPr/>
        </p:nvSpPr>
        <p:spPr>
          <a:xfrm>
            <a:off x="6383503" y="4311289"/>
            <a:ext cx="4800600" cy="1010989"/>
          </a:xfrm>
          <a:prstGeom prst="rect">
            <a:avLst/>
          </a:prstGeom>
          <a:solidFill>
            <a:schemeClr val="accent6">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000" b="1" dirty="0">
                <a:solidFill>
                  <a:srgbClr val="000000"/>
                </a:solidFill>
                <a:latin typeface="Calibri" panose="020F0502020204030204" pitchFamily="34" charset="0"/>
              </a:rPr>
              <a:t>RISPETTO DISCIPLINA </a:t>
            </a:r>
          </a:p>
          <a:p>
            <a:pPr algn="ctr" fontAlgn="base">
              <a:spcBef>
                <a:spcPct val="0"/>
              </a:spcBef>
              <a:spcAft>
                <a:spcPct val="0"/>
              </a:spcAft>
              <a:defRPr/>
            </a:pPr>
            <a:r>
              <a:rPr lang="it-IT" sz="2000" b="1" dirty="0">
                <a:solidFill>
                  <a:srgbClr val="000000"/>
                </a:solidFill>
                <a:latin typeface="Calibri" panose="020F0502020204030204" pitchFamily="34" charset="0"/>
              </a:rPr>
              <a:t>AIUTI</a:t>
            </a:r>
            <a:r>
              <a:rPr lang="it-IT" sz="2000" b="1" i="1" dirty="0">
                <a:solidFill>
                  <a:srgbClr val="000000"/>
                </a:solidFill>
                <a:latin typeface="Calibri" panose="020F0502020204030204" pitchFamily="34" charset="0"/>
              </a:rPr>
              <a:t> DE MINIMIS</a:t>
            </a:r>
            <a:endParaRPr lang="it-IT" sz="2000" i="1" dirty="0">
              <a:solidFill>
                <a:srgbClr val="000000"/>
              </a:solidFill>
              <a:latin typeface="Calibri" panose="020F0502020204030204" pitchFamily="34" charset="0"/>
            </a:endParaRPr>
          </a:p>
        </p:txBody>
      </p:sp>
      <p:sp>
        <p:nvSpPr>
          <p:cNvPr id="3" name="Freccia in giù 2"/>
          <p:cNvSpPr/>
          <p:nvPr/>
        </p:nvSpPr>
        <p:spPr>
          <a:xfrm>
            <a:off x="3151386" y="3683274"/>
            <a:ext cx="478367" cy="287337"/>
          </a:xfrm>
          <a:prstGeom prst="down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it-IT">
              <a:solidFill>
                <a:srgbClr val="FFFFFF"/>
              </a:solidFill>
            </a:endParaRPr>
          </a:p>
        </p:txBody>
      </p:sp>
      <p:sp>
        <p:nvSpPr>
          <p:cNvPr id="17" name="Freccia in giù 16"/>
          <p:cNvSpPr/>
          <p:nvPr/>
        </p:nvSpPr>
        <p:spPr>
          <a:xfrm>
            <a:off x="8543561" y="3683273"/>
            <a:ext cx="480484" cy="288925"/>
          </a:xfrm>
          <a:prstGeom prst="down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it-IT">
              <a:solidFill>
                <a:srgbClr val="FFFFFF"/>
              </a:solidFill>
            </a:endParaRPr>
          </a:p>
        </p:txBody>
      </p:sp>
      <p:sp>
        <p:nvSpPr>
          <p:cNvPr id="12" name="Titolo 1"/>
          <p:cNvSpPr txBox="1">
            <a:spLocks/>
          </p:cNvSpPr>
          <p:nvPr/>
        </p:nvSpPr>
        <p:spPr bwMode="auto">
          <a:xfrm>
            <a:off x="0" y="1227138"/>
            <a:ext cx="12192000"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endParaRPr lang="it-IT" altLang="it-IT" sz="3200" b="1" kern="0" dirty="0">
              <a:latin typeface="Calibri" panose="020F0502020204030204" pitchFamily="34" charset="0"/>
            </a:endParaRPr>
          </a:p>
        </p:txBody>
      </p:sp>
      <p:sp>
        <p:nvSpPr>
          <p:cNvPr id="8" name="Titolo 1"/>
          <p:cNvSpPr>
            <a:spLocks noGrp="1"/>
          </p:cNvSpPr>
          <p:nvPr>
            <p:ph type="title"/>
          </p:nvPr>
        </p:nvSpPr>
        <p:spPr>
          <a:xfrm>
            <a:off x="485422" y="1227138"/>
            <a:ext cx="11706577" cy="546100"/>
          </a:xfrm>
        </p:spPr>
        <p:txBody>
          <a:bodyPr/>
          <a:lstStyle/>
          <a:p>
            <a:r>
              <a:rPr lang="it-IT" altLang="it-IT" sz="3200" b="1" dirty="0">
                <a:latin typeface="Calibri" panose="020F0502020204030204" pitchFamily="34" charset="0"/>
              </a:rPr>
              <a:t>SSDL</a:t>
            </a:r>
          </a:p>
        </p:txBody>
      </p:sp>
    </p:spTree>
    <p:extLst>
      <p:ext uri="{BB962C8B-B14F-4D97-AF65-F5344CB8AC3E}">
        <p14:creationId xmlns:p14="http://schemas.microsoft.com/office/powerpoint/2010/main" val="9348905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olo 1"/>
          <p:cNvSpPr>
            <a:spLocks noGrp="1"/>
          </p:cNvSpPr>
          <p:nvPr>
            <p:ph type="title"/>
          </p:nvPr>
        </p:nvSpPr>
        <p:spPr>
          <a:xfrm>
            <a:off x="1524000" y="405016"/>
            <a:ext cx="9144000" cy="546100"/>
          </a:xfrm>
        </p:spPr>
        <p:txBody>
          <a:bodyPr>
            <a:normAutofit/>
          </a:bodyPr>
          <a:lstStyle/>
          <a:p>
            <a:r>
              <a:rPr lang="it-IT" altLang="it-IT" sz="3200" b="1" dirty="0">
                <a:latin typeface="Calibri" panose="020F0502020204030204" pitchFamily="34" charset="0"/>
              </a:rPr>
              <a:t>Le novità nel super/</a:t>
            </a:r>
            <a:r>
              <a:rPr lang="it-IT" altLang="it-IT" sz="3200" b="1" dirty="0" err="1">
                <a:latin typeface="Calibri" panose="020F0502020204030204" pitchFamily="34" charset="0"/>
              </a:rPr>
              <a:t>iperammortamento</a:t>
            </a:r>
            <a:endParaRPr lang="it-IT" altLang="it-IT" sz="3200" b="1" dirty="0">
              <a:latin typeface="Calibri" panose="020F0502020204030204" pitchFamily="34" charset="0"/>
            </a:endParaRPr>
          </a:p>
        </p:txBody>
      </p:sp>
      <p:sp>
        <p:nvSpPr>
          <p:cNvPr id="4" name="Callout con freccia in giù 3"/>
          <p:cNvSpPr/>
          <p:nvPr/>
        </p:nvSpPr>
        <p:spPr>
          <a:xfrm>
            <a:off x="1523999" y="1012605"/>
            <a:ext cx="9071295" cy="1246363"/>
          </a:xfrm>
          <a:prstGeom prst="downArrowCallout">
            <a:avLst/>
          </a:prstGeom>
          <a:solidFill>
            <a:srgbClr val="19194D">
              <a:alpha val="41176"/>
            </a:srgb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400" b="1" dirty="0">
                <a:solidFill>
                  <a:srgbClr val="FFFFFF"/>
                </a:solidFill>
                <a:latin typeface="Calibri" panose="020F0502020204030204" pitchFamily="34" charset="0"/>
              </a:rPr>
              <a:t>Per tutti coloro che fruiscono dell’</a:t>
            </a:r>
            <a:r>
              <a:rPr lang="it-IT" sz="2400" b="1" dirty="0" err="1">
                <a:solidFill>
                  <a:srgbClr val="FFFFFF"/>
                </a:solidFill>
                <a:latin typeface="Calibri" panose="020F0502020204030204" pitchFamily="34" charset="0"/>
              </a:rPr>
              <a:t>iperammortamento</a:t>
            </a:r>
            <a:r>
              <a:rPr lang="it-IT" sz="2400" b="1" dirty="0">
                <a:solidFill>
                  <a:srgbClr val="FFFFFF"/>
                </a:solidFill>
                <a:latin typeface="Calibri" panose="020F0502020204030204" pitchFamily="34" charset="0"/>
              </a:rPr>
              <a:t> su beni materiali, sia per acquisti 2017 sia 2018 ( anche 2019)</a:t>
            </a:r>
          </a:p>
        </p:txBody>
      </p:sp>
      <p:sp>
        <p:nvSpPr>
          <p:cNvPr id="5" name="Rettangolo 4"/>
          <p:cNvSpPr/>
          <p:nvPr/>
        </p:nvSpPr>
        <p:spPr>
          <a:xfrm>
            <a:off x="2279650" y="3141664"/>
            <a:ext cx="7632700" cy="935037"/>
          </a:xfrm>
          <a:prstGeom prst="rect">
            <a:avLst/>
          </a:prstGeom>
          <a:solidFill>
            <a:schemeClr val="bg2">
              <a:lumMod val="40000"/>
              <a:lumOff val="6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000" b="1" dirty="0">
                <a:solidFill>
                  <a:srgbClr val="000000"/>
                </a:solidFill>
                <a:latin typeface="Calibri" panose="020F0502020204030204" pitchFamily="34" charset="0"/>
              </a:rPr>
              <a:t>Nel corso del periodo di fruizione del bonus viene ceduto il bene che lo ha generato</a:t>
            </a:r>
          </a:p>
        </p:txBody>
      </p:sp>
      <p:sp>
        <p:nvSpPr>
          <p:cNvPr id="9" name="Rettangolo 8"/>
          <p:cNvSpPr/>
          <p:nvPr/>
        </p:nvSpPr>
        <p:spPr>
          <a:xfrm>
            <a:off x="1258349" y="4569990"/>
            <a:ext cx="4766215" cy="1763698"/>
          </a:xfrm>
          <a:prstGeom prst="rect">
            <a:avLst/>
          </a:prstGeom>
          <a:solidFill>
            <a:schemeClr val="accent2">
              <a:lumMod val="20000"/>
              <a:lumOff val="8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1400" b="1" dirty="0">
                <a:solidFill>
                  <a:srgbClr val="000000"/>
                </a:solidFill>
                <a:latin typeface="Calibri" panose="020F0502020204030204" pitchFamily="34" charset="0"/>
              </a:rPr>
              <a:t>Se nello stesso periodo d’imposta del realizzo viene acquistato un nuovo bene che abbia le caratteristiche di Industria 4.0 ( con consueta attestazione che certifica anche interconnessione). TELEFISCO 2018 : SERVE INTERCONNESSIONE NELLO STESSO PERIODO  </a:t>
            </a:r>
            <a:endParaRPr lang="it-IT" sz="1400" dirty="0">
              <a:solidFill>
                <a:srgbClr val="000000"/>
              </a:solidFill>
              <a:latin typeface="Calibri" panose="020F0502020204030204" pitchFamily="34" charset="0"/>
            </a:endParaRPr>
          </a:p>
        </p:txBody>
      </p:sp>
      <p:sp>
        <p:nvSpPr>
          <p:cNvPr id="13" name="Rettangolo 12"/>
          <p:cNvSpPr/>
          <p:nvPr/>
        </p:nvSpPr>
        <p:spPr>
          <a:xfrm>
            <a:off x="7452802" y="4309930"/>
            <a:ext cx="4182729" cy="1939868"/>
          </a:xfrm>
          <a:prstGeom prst="rect">
            <a:avLst/>
          </a:prstGeom>
          <a:solidFill>
            <a:schemeClr val="accent6">
              <a:lumMod val="20000"/>
              <a:lumOff val="80000"/>
              <a:alpha val="65098"/>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000" b="1" dirty="0">
                <a:solidFill>
                  <a:srgbClr val="000000"/>
                </a:solidFill>
                <a:latin typeface="Calibri" panose="020F0502020204030204" pitchFamily="34" charset="0"/>
              </a:rPr>
              <a:t>Confermato bonus originario per le quote residue se nuovo investimento ha costo uguale o superiore a quello vecchio, se inferiore, il bonus è limitato al nuovo costo</a:t>
            </a:r>
            <a:endParaRPr lang="it-IT" sz="2000" dirty="0">
              <a:solidFill>
                <a:srgbClr val="000000"/>
              </a:solidFill>
              <a:latin typeface="Calibri" panose="020F0502020204030204" pitchFamily="34" charset="0"/>
            </a:endParaRPr>
          </a:p>
        </p:txBody>
      </p:sp>
      <p:sp>
        <p:nvSpPr>
          <p:cNvPr id="3" name="Freccia in giù 2"/>
          <p:cNvSpPr/>
          <p:nvPr/>
        </p:nvSpPr>
        <p:spPr>
          <a:xfrm>
            <a:off x="3792539" y="4221164"/>
            <a:ext cx="358775" cy="287337"/>
          </a:xfrm>
          <a:prstGeom prst="down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it-IT">
              <a:solidFill>
                <a:srgbClr val="FFFFFF"/>
              </a:solidFill>
            </a:endParaRPr>
          </a:p>
        </p:txBody>
      </p:sp>
      <p:sp>
        <p:nvSpPr>
          <p:cNvPr id="6" name="Freccia a destra 5">
            <a:extLst>
              <a:ext uri="{FF2B5EF4-FFF2-40B4-BE49-F238E27FC236}">
                <a16:creationId xmlns:a16="http://schemas.microsoft.com/office/drawing/2014/main" id="{BADC081A-8D2D-47E8-8311-D8D634F52BDC}"/>
              </a:ext>
            </a:extLst>
          </p:cNvPr>
          <p:cNvSpPr/>
          <p:nvPr/>
        </p:nvSpPr>
        <p:spPr>
          <a:xfrm>
            <a:off x="6274965" y="4923142"/>
            <a:ext cx="687897" cy="6489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413203432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867834" y="2260738"/>
            <a:ext cx="10313972" cy="935037"/>
          </a:xfrm>
          <a:prstGeom prst="rect">
            <a:avLst/>
          </a:prstGeom>
          <a:solidFill>
            <a:schemeClr val="bg2">
              <a:lumMod val="40000"/>
              <a:lumOff val="6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400" b="1" dirty="0">
                <a:solidFill>
                  <a:srgbClr val="000000"/>
                </a:solidFill>
                <a:latin typeface="Calibri" panose="020F0502020204030204" pitchFamily="34" charset="0"/>
              </a:rPr>
              <a:t>ALIQUOTA IVA 10%</a:t>
            </a:r>
          </a:p>
        </p:txBody>
      </p:sp>
      <p:sp>
        <p:nvSpPr>
          <p:cNvPr id="9" name="Rettangolo 8"/>
          <p:cNvSpPr/>
          <p:nvPr/>
        </p:nvSpPr>
        <p:spPr>
          <a:xfrm>
            <a:off x="867833" y="4023360"/>
            <a:ext cx="10302675" cy="1528354"/>
          </a:xfrm>
          <a:prstGeom prst="rect">
            <a:avLst/>
          </a:prstGeom>
          <a:solidFill>
            <a:schemeClr val="accent6">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r>
              <a:rPr lang="it-IT" sz="2400" b="1" dirty="0">
                <a:solidFill>
                  <a:srgbClr val="000000"/>
                </a:solidFill>
                <a:latin typeface="Calibri" panose="020F0502020204030204" pitchFamily="34" charset="0"/>
              </a:rPr>
              <a:t>SERVIZI DI CARATTERE SPORTIVO </a:t>
            </a:r>
          </a:p>
          <a:p>
            <a:pPr algn="ctr" fontAlgn="base">
              <a:spcBef>
                <a:spcPct val="0"/>
              </a:spcBef>
              <a:spcAft>
                <a:spcPct val="0"/>
              </a:spcAft>
            </a:pPr>
            <a:r>
              <a:rPr lang="it-IT" sz="2400" b="1" dirty="0">
                <a:solidFill>
                  <a:srgbClr val="000000"/>
                </a:solidFill>
                <a:latin typeface="Calibri" panose="020F0502020204030204" pitchFamily="34" charset="0"/>
              </a:rPr>
              <a:t>RESI NEI CONFRONTI DI CHI PRATICA L’ATTIVITÀ SPORTIVA </a:t>
            </a:r>
          </a:p>
          <a:p>
            <a:pPr algn="ctr" fontAlgn="base">
              <a:spcBef>
                <a:spcPct val="0"/>
              </a:spcBef>
              <a:spcAft>
                <a:spcPct val="0"/>
              </a:spcAft>
            </a:pPr>
            <a:r>
              <a:rPr lang="it-IT" sz="2400" b="1" dirty="0">
                <a:solidFill>
                  <a:srgbClr val="FF0000"/>
                </a:solidFill>
                <a:latin typeface="Calibri" panose="020F0502020204030204" pitchFamily="34" charset="0"/>
              </a:rPr>
              <a:t>IN IMPIANTI GESTITI DALLA SOCIETÀ</a:t>
            </a:r>
          </a:p>
        </p:txBody>
      </p:sp>
      <p:sp>
        <p:nvSpPr>
          <p:cNvPr id="3" name="Freccia in giù 2"/>
          <p:cNvSpPr/>
          <p:nvPr/>
        </p:nvSpPr>
        <p:spPr>
          <a:xfrm>
            <a:off x="5779987" y="3465898"/>
            <a:ext cx="478367" cy="287337"/>
          </a:xfrm>
          <a:prstGeom prst="down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it-IT">
              <a:solidFill>
                <a:srgbClr val="FFFFFF"/>
              </a:solidFill>
            </a:endParaRPr>
          </a:p>
        </p:txBody>
      </p:sp>
      <p:sp>
        <p:nvSpPr>
          <p:cNvPr id="12" name="Titolo 1"/>
          <p:cNvSpPr txBox="1">
            <a:spLocks/>
          </p:cNvSpPr>
          <p:nvPr/>
        </p:nvSpPr>
        <p:spPr bwMode="auto">
          <a:xfrm>
            <a:off x="0" y="1227138"/>
            <a:ext cx="12192000"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endParaRPr lang="it-IT" altLang="it-IT" sz="3200" b="1" kern="0" dirty="0">
              <a:latin typeface="Calibri" panose="020F0502020204030204" pitchFamily="34" charset="0"/>
            </a:endParaRPr>
          </a:p>
        </p:txBody>
      </p:sp>
      <p:sp>
        <p:nvSpPr>
          <p:cNvPr id="8" name="Titolo 1"/>
          <p:cNvSpPr>
            <a:spLocks noGrp="1"/>
          </p:cNvSpPr>
          <p:nvPr>
            <p:ph type="title"/>
          </p:nvPr>
        </p:nvSpPr>
        <p:spPr>
          <a:xfrm>
            <a:off x="485422" y="1227138"/>
            <a:ext cx="11706577" cy="546100"/>
          </a:xfrm>
        </p:spPr>
        <p:txBody>
          <a:bodyPr/>
          <a:lstStyle/>
          <a:p>
            <a:r>
              <a:rPr lang="it-IT" altLang="it-IT" sz="3200" b="1" dirty="0">
                <a:latin typeface="Calibri" panose="020F0502020204030204" pitchFamily="34" charset="0"/>
              </a:rPr>
              <a:t>SSD LUCRATIVE</a:t>
            </a:r>
          </a:p>
        </p:txBody>
      </p:sp>
    </p:spTree>
    <p:extLst>
      <p:ext uri="{BB962C8B-B14F-4D97-AF65-F5344CB8AC3E}">
        <p14:creationId xmlns:p14="http://schemas.microsoft.com/office/powerpoint/2010/main" val="129314372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8"/>
          <p:cNvSpPr/>
          <p:nvPr/>
        </p:nvSpPr>
        <p:spPr>
          <a:xfrm>
            <a:off x="1056958" y="3157416"/>
            <a:ext cx="4994141" cy="1006813"/>
          </a:xfrm>
          <a:prstGeom prst="rect">
            <a:avLst/>
          </a:prstGeom>
          <a:solidFill>
            <a:schemeClr val="accent6">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r>
              <a:rPr lang="it-IT" b="1" dirty="0">
                <a:solidFill>
                  <a:srgbClr val="000000"/>
                </a:solidFill>
                <a:latin typeface="Calibri" panose="020F0502020204030204" pitchFamily="34" charset="0"/>
              </a:rPr>
              <a:t>REDDITI DIVERSI </a:t>
            </a:r>
          </a:p>
          <a:p>
            <a:pPr algn="ctr" fontAlgn="base">
              <a:spcBef>
                <a:spcPct val="0"/>
              </a:spcBef>
              <a:spcAft>
                <a:spcPct val="0"/>
              </a:spcAft>
            </a:pPr>
            <a:r>
              <a:rPr lang="it-IT" b="1" i="1" dirty="0">
                <a:solidFill>
                  <a:srgbClr val="000000"/>
                </a:solidFill>
                <a:latin typeface="Calibri" panose="020F0502020204030204" pitchFamily="34" charset="0"/>
              </a:rPr>
              <a:t>EX</a:t>
            </a:r>
            <a:r>
              <a:rPr lang="it-IT" b="1" dirty="0">
                <a:solidFill>
                  <a:srgbClr val="000000"/>
                </a:solidFill>
                <a:latin typeface="Calibri" panose="020F0502020204030204" pitchFamily="34" charset="0"/>
              </a:rPr>
              <a:t> ART. 67 TUIR</a:t>
            </a:r>
          </a:p>
        </p:txBody>
      </p:sp>
      <p:sp>
        <p:nvSpPr>
          <p:cNvPr id="11" name="Titolo 1"/>
          <p:cNvSpPr>
            <a:spLocks noGrp="1"/>
          </p:cNvSpPr>
          <p:nvPr>
            <p:ph type="title"/>
          </p:nvPr>
        </p:nvSpPr>
        <p:spPr>
          <a:xfrm>
            <a:off x="1" y="1227138"/>
            <a:ext cx="12191999" cy="546100"/>
          </a:xfrm>
        </p:spPr>
        <p:txBody>
          <a:bodyPr/>
          <a:lstStyle/>
          <a:p>
            <a:r>
              <a:rPr lang="it-IT" altLang="it-IT" sz="3200" b="1" dirty="0">
                <a:latin typeface="Calibri" panose="020F0502020204030204" pitchFamily="34" charset="0"/>
              </a:rPr>
              <a:t>COMPENSI AI COLLABORATORI</a:t>
            </a:r>
          </a:p>
        </p:txBody>
      </p:sp>
      <p:sp>
        <p:nvSpPr>
          <p:cNvPr id="8" name="Rettangolo 7"/>
          <p:cNvSpPr/>
          <p:nvPr/>
        </p:nvSpPr>
        <p:spPr>
          <a:xfrm>
            <a:off x="1056960" y="2221203"/>
            <a:ext cx="5002609" cy="738887"/>
          </a:xfrm>
          <a:prstGeom prst="rect">
            <a:avLst/>
          </a:prstGeom>
          <a:solidFill>
            <a:schemeClr val="bg2">
              <a:lumMod val="40000"/>
              <a:lumOff val="60000"/>
            </a:schemeClr>
          </a:solidFill>
          <a:ln/>
        </p:spPr>
        <p:style>
          <a:lnRef idx="2">
            <a:schemeClr val="dk1"/>
          </a:lnRef>
          <a:fillRef idx="1">
            <a:schemeClr val="lt1"/>
          </a:fillRef>
          <a:effectRef idx="0">
            <a:schemeClr val="dk1"/>
          </a:effectRef>
          <a:fontRef idx="minor">
            <a:schemeClr val="dk1"/>
          </a:fontRef>
        </p:style>
        <p:txBody>
          <a:bodyPr anchor="ctr"/>
          <a:lstStyle/>
          <a:p>
            <a:pPr algn="ctr">
              <a:defRPr/>
            </a:pPr>
            <a:r>
              <a:rPr lang="it-IT" sz="2000" b="1" dirty="0">
                <a:solidFill>
                  <a:schemeClr val="tx1"/>
                </a:solidFill>
                <a:latin typeface="Calibri" panose="020F0502020204030204" pitchFamily="34" charset="0"/>
              </a:rPr>
              <a:t>ASD - SSD</a:t>
            </a:r>
          </a:p>
        </p:txBody>
      </p:sp>
      <p:sp>
        <p:nvSpPr>
          <p:cNvPr id="10" name="Rettangolo 9"/>
          <p:cNvSpPr/>
          <p:nvPr/>
        </p:nvSpPr>
        <p:spPr>
          <a:xfrm>
            <a:off x="1056958" y="4337222"/>
            <a:ext cx="5002609" cy="1495168"/>
          </a:xfrm>
          <a:prstGeom prst="rect">
            <a:avLst/>
          </a:prstGeom>
          <a:solidFill>
            <a:schemeClr val="bg1"/>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b="1" dirty="0">
                <a:solidFill>
                  <a:srgbClr val="000000"/>
                </a:solidFill>
                <a:latin typeface="Calibri" pitchFamily="34" charset="0"/>
              </a:rPr>
              <a:t>NON CONCORRONO A FORMARE REDDITO </a:t>
            </a:r>
          </a:p>
          <a:p>
            <a:pPr algn="ctr" fontAlgn="base">
              <a:spcBef>
                <a:spcPct val="0"/>
              </a:spcBef>
              <a:spcAft>
                <a:spcPct val="0"/>
              </a:spcAft>
              <a:defRPr/>
            </a:pPr>
            <a:r>
              <a:rPr lang="it-IT" b="1" dirty="0">
                <a:solidFill>
                  <a:srgbClr val="000000"/>
                </a:solidFill>
                <a:latin typeface="Calibri" pitchFamily="34" charset="0"/>
              </a:rPr>
              <a:t>COMPENSI FINO A 10.000 €</a:t>
            </a:r>
          </a:p>
          <a:p>
            <a:pPr algn="ctr" fontAlgn="base">
              <a:spcBef>
                <a:spcPct val="0"/>
              </a:spcBef>
              <a:spcAft>
                <a:spcPct val="0"/>
              </a:spcAft>
              <a:defRPr/>
            </a:pPr>
            <a:endParaRPr lang="it-IT" sz="1600" b="1" dirty="0">
              <a:solidFill>
                <a:srgbClr val="000000"/>
              </a:solidFill>
              <a:latin typeface="Calibri" pitchFamily="34" charset="0"/>
            </a:endParaRPr>
          </a:p>
          <a:p>
            <a:pPr algn="ctr" fontAlgn="base">
              <a:spcBef>
                <a:spcPct val="0"/>
              </a:spcBef>
              <a:spcAft>
                <a:spcPct val="0"/>
              </a:spcAft>
              <a:defRPr/>
            </a:pPr>
            <a:r>
              <a:rPr lang="it-IT" sz="1600" b="1" dirty="0">
                <a:solidFill>
                  <a:srgbClr val="000000"/>
                </a:solidFill>
                <a:latin typeface="Calibri" pitchFamily="34" charset="0"/>
              </a:rPr>
              <a:t>- VECCHIO LIMITE: 7.500 € -</a:t>
            </a:r>
          </a:p>
        </p:txBody>
      </p:sp>
      <p:sp>
        <p:nvSpPr>
          <p:cNvPr id="12" name="Rettangolo 11"/>
          <p:cNvSpPr/>
          <p:nvPr/>
        </p:nvSpPr>
        <p:spPr>
          <a:xfrm>
            <a:off x="6190325" y="2221203"/>
            <a:ext cx="5002609" cy="738887"/>
          </a:xfrm>
          <a:prstGeom prst="rect">
            <a:avLst/>
          </a:prstGeom>
          <a:solidFill>
            <a:schemeClr val="bg2">
              <a:lumMod val="40000"/>
              <a:lumOff val="60000"/>
            </a:schemeClr>
          </a:solidFill>
          <a:ln/>
        </p:spPr>
        <p:style>
          <a:lnRef idx="2">
            <a:schemeClr val="dk1"/>
          </a:lnRef>
          <a:fillRef idx="1">
            <a:schemeClr val="lt1"/>
          </a:fillRef>
          <a:effectRef idx="0">
            <a:schemeClr val="dk1"/>
          </a:effectRef>
          <a:fontRef idx="minor">
            <a:schemeClr val="dk1"/>
          </a:fontRef>
        </p:style>
        <p:txBody>
          <a:bodyPr anchor="ctr"/>
          <a:lstStyle/>
          <a:p>
            <a:pPr algn="ctr">
              <a:defRPr/>
            </a:pPr>
            <a:r>
              <a:rPr lang="it-IT" sz="2000" b="1" dirty="0">
                <a:solidFill>
                  <a:schemeClr val="tx1"/>
                </a:solidFill>
                <a:latin typeface="Calibri" panose="020F0502020204030204" pitchFamily="34" charset="0"/>
              </a:rPr>
              <a:t>SSDL</a:t>
            </a:r>
          </a:p>
        </p:txBody>
      </p:sp>
      <p:sp>
        <p:nvSpPr>
          <p:cNvPr id="14" name="Rettangolo 13"/>
          <p:cNvSpPr/>
          <p:nvPr/>
        </p:nvSpPr>
        <p:spPr>
          <a:xfrm>
            <a:off x="6207260" y="3157416"/>
            <a:ext cx="4994141" cy="994455"/>
          </a:xfrm>
          <a:prstGeom prst="rect">
            <a:avLst/>
          </a:prstGeom>
          <a:solidFill>
            <a:schemeClr val="accent6">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r>
              <a:rPr lang="it-IT" b="1" dirty="0">
                <a:solidFill>
                  <a:srgbClr val="000000"/>
                </a:solidFill>
                <a:latin typeface="Calibri" panose="020F0502020204030204" pitchFamily="34" charset="0"/>
              </a:rPr>
              <a:t>REDDITI ASSIMILATI A QUELLI </a:t>
            </a:r>
            <a:r>
              <a:rPr lang="it-IT" b="1" dirty="0" err="1">
                <a:solidFill>
                  <a:srgbClr val="000000"/>
                </a:solidFill>
                <a:latin typeface="Calibri" panose="020F0502020204030204" pitchFamily="34" charset="0"/>
              </a:rPr>
              <a:t>DI</a:t>
            </a:r>
            <a:r>
              <a:rPr lang="it-IT" b="1" dirty="0">
                <a:solidFill>
                  <a:srgbClr val="000000"/>
                </a:solidFill>
                <a:latin typeface="Calibri" panose="020F0502020204030204" pitchFamily="34" charset="0"/>
              </a:rPr>
              <a:t> LAVORO DIPENDENTE (ART. 50 TUIR)</a:t>
            </a:r>
          </a:p>
        </p:txBody>
      </p:sp>
      <p:sp>
        <p:nvSpPr>
          <p:cNvPr id="16" name="Rettangolo 15"/>
          <p:cNvSpPr/>
          <p:nvPr/>
        </p:nvSpPr>
        <p:spPr>
          <a:xfrm>
            <a:off x="6207261" y="4349579"/>
            <a:ext cx="5002609" cy="1470454"/>
          </a:xfrm>
          <a:prstGeom prst="rect">
            <a:avLst/>
          </a:prstGeom>
          <a:solidFill>
            <a:schemeClr val="bg1"/>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b="1" dirty="0">
                <a:solidFill>
                  <a:srgbClr val="000000"/>
                </a:solidFill>
                <a:latin typeface="Calibri" panose="020F0502020204030204" pitchFamily="34" charset="0"/>
              </a:rPr>
              <a:t>FONDO PENSIONE LAVORATORI DELLO SPETTACOLO </a:t>
            </a:r>
          </a:p>
          <a:p>
            <a:pPr algn="ctr" fontAlgn="base">
              <a:spcBef>
                <a:spcPct val="0"/>
              </a:spcBef>
              <a:spcAft>
                <a:spcPct val="0"/>
              </a:spcAft>
              <a:defRPr/>
            </a:pPr>
            <a:endParaRPr lang="it-IT" sz="1200" b="1" dirty="0">
              <a:solidFill>
                <a:srgbClr val="000000"/>
              </a:solidFill>
              <a:latin typeface="Calibri" panose="020F0502020204030204" pitchFamily="34" charset="0"/>
            </a:endParaRPr>
          </a:p>
          <a:p>
            <a:pPr algn="ctr" fontAlgn="base">
              <a:spcBef>
                <a:spcPct val="0"/>
              </a:spcBef>
              <a:spcAft>
                <a:spcPct val="0"/>
              </a:spcAft>
              <a:defRPr/>
            </a:pPr>
            <a:r>
              <a:rPr lang="it-IT" b="1" dirty="0">
                <a:solidFill>
                  <a:srgbClr val="000000"/>
                </a:solidFill>
                <a:latin typeface="Calibri" panose="020F0502020204030204" pitchFamily="34" charset="0"/>
              </a:rPr>
              <a:t>CONTRIBUZIONE INPS 50% COLLABORATORE PER I PRIMI 5 ANNI</a:t>
            </a:r>
          </a:p>
        </p:txBody>
      </p:sp>
    </p:spTree>
    <p:extLst>
      <p:ext uri="{BB962C8B-B14F-4D97-AF65-F5344CB8AC3E}">
        <p14:creationId xmlns:p14="http://schemas.microsoft.com/office/powerpoint/2010/main" val="1861030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olo 1"/>
          <p:cNvSpPr>
            <a:spLocks noGrp="1"/>
          </p:cNvSpPr>
          <p:nvPr>
            <p:ph type="title"/>
          </p:nvPr>
        </p:nvSpPr>
        <p:spPr>
          <a:xfrm>
            <a:off x="1524000" y="354682"/>
            <a:ext cx="2393659" cy="546100"/>
          </a:xfrm>
        </p:spPr>
        <p:txBody>
          <a:bodyPr>
            <a:normAutofit/>
          </a:bodyPr>
          <a:lstStyle/>
          <a:p>
            <a:r>
              <a:rPr lang="it-IT" altLang="it-IT" sz="3200" b="1" dirty="0">
                <a:latin typeface="Calibri" panose="020F0502020204030204" pitchFamily="34" charset="0"/>
              </a:rPr>
              <a:t>ESEMPIO</a:t>
            </a:r>
          </a:p>
        </p:txBody>
      </p:sp>
      <p:sp>
        <p:nvSpPr>
          <p:cNvPr id="4" name="Callout con freccia in giù 3"/>
          <p:cNvSpPr/>
          <p:nvPr/>
        </p:nvSpPr>
        <p:spPr>
          <a:xfrm>
            <a:off x="2279650" y="932124"/>
            <a:ext cx="7632700" cy="1008062"/>
          </a:xfrm>
          <a:prstGeom prst="downArrowCallout">
            <a:avLst/>
          </a:prstGeom>
          <a:solidFill>
            <a:srgbClr val="19194D">
              <a:alpha val="41176"/>
            </a:srgb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1600" b="1" dirty="0">
                <a:solidFill>
                  <a:srgbClr val="FFFFFF"/>
                </a:solidFill>
                <a:latin typeface="Calibri" panose="020F0502020204030204" pitchFamily="34" charset="0"/>
              </a:rPr>
              <a:t>Bene originario costo € 100.000 quota ammortamento 20% = 20.000, variazione diminutiva = 30.000. Bene ceduto al 1 luglio 2019</a:t>
            </a:r>
            <a:endParaRPr lang="it-IT" sz="1600" b="1" u="sng" dirty="0">
              <a:solidFill>
                <a:schemeClr val="tx1"/>
              </a:solidFill>
              <a:effectLst>
                <a:outerShdw blurRad="38100" dist="38100" dir="2700000" algn="tl">
                  <a:srgbClr val="000000">
                    <a:alpha val="43137"/>
                  </a:srgbClr>
                </a:outerShdw>
              </a:effectLst>
              <a:latin typeface="Calibri" panose="020F0502020204030204" pitchFamily="34" charset="0"/>
            </a:endParaRPr>
          </a:p>
        </p:txBody>
      </p:sp>
      <p:graphicFrame>
        <p:nvGraphicFramePr>
          <p:cNvPr id="2" name="Tabella 1"/>
          <p:cNvGraphicFramePr>
            <a:graphicFrameLocks noGrp="1"/>
          </p:cNvGraphicFramePr>
          <p:nvPr>
            <p:extLst>
              <p:ext uri="{D42A27DB-BD31-4B8C-83A1-F6EECF244321}">
                <p14:modId xmlns:p14="http://schemas.microsoft.com/office/powerpoint/2010/main" val="3522704572"/>
              </p:ext>
            </p:extLst>
          </p:nvPr>
        </p:nvGraphicFramePr>
        <p:xfrm>
          <a:off x="2279386" y="2011074"/>
          <a:ext cx="7632532" cy="4795472"/>
        </p:xfrm>
        <a:graphic>
          <a:graphicData uri="http://schemas.openxmlformats.org/drawingml/2006/table">
            <a:tbl>
              <a:tblPr firstRow="1" bandRow="1">
                <a:tableStyleId>{9D7B26C5-4107-4FEC-AEDC-1716B250A1EF}</a:tableStyleId>
              </a:tblPr>
              <a:tblGrid>
                <a:gridCol w="3816266">
                  <a:extLst>
                    <a:ext uri="{9D8B030D-6E8A-4147-A177-3AD203B41FA5}">
                      <a16:colId xmlns:a16="http://schemas.microsoft.com/office/drawing/2014/main" val="20000"/>
                    </a:ext>
                  </a:extLst>
                </a:gridCol>
                <a:gridCol w="3816266">
                  <a:extLst>
                    <a:ext uri="{9D8B030D-6E8A-4147-A177-3AD203B41FA5}">
                      <a16:colId xmlns:a16="http://schemas.microsoft.com/office/drawing/2014/main" val="20001"/>
                    </a:ext>
                  </a:extLst>
                </a:gridCol>
              </a:tblGrid>
              <a:tr h="711152">
                <a:tc>
                  <a:txBody>
                    <a:bodyPr/>
                    <a:lstStyle/>
                    <a:p>
                      <a:pPr algn="ctr"/>
                      <a:endParaRPr lang="it-IT" sz="2400" dirty="0">
                        <a:latin typeface="Calibri"/>
                        <a:cs typeface="Calibri"/>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r>
                        <a:rPr lang="it-IT" sz="1800" dirty="0">
                          <a:latin typeface="Calibri"/>
                          <a:cs typeface="Calibri"/>
                        </a:rPr>
                        <a:t>Variazione diminutiva 2019 = 30.000</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134337">
                <a:tc>
                  <a:txBody>
                    <a:bodyPr/>
                    <a:lstStyle/>
                    <a:p>
                      <a:pPr algn="ctr"/>
                      <a:r>
                        <a:rPr lang="it-IT" sz="2400" b="1" dirty="0">
                          <a:latin typeface="Calibri"/>
                          <a:cs typeface="Calibri"/>
                        </a:rPr>
                        <a:t>Nuovo acquisto € 70.000</a:t>
                      </a:r>
                      <a:endParaRPr lang="it-IT" sz="2400" dirty="0">
                        <a:latin typeface="Calibri"/>
                        <a:cs typeface="Calibri"/>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1600" b="1" dirty="0">
                          <a:latin typeface="+mn-lt"/>
                          <a:cs typeface="Calibri"/>
                        </a:rPr>
                        <a:t>Variazione diminutiva 2019 = 15.000 ( relativa al bene ceduto pro rata </a:t>
                      </a:r>
                      <a:r>
                        <a:rPr lang="it-IT" sz="1600" b="1" dirty="0" err="1">
                          <a:latin typeface="+mn-lt"/>
                          <a:cs typeface="Calibri"/>
                        </a:rPr>
                        <a:t>temporis</a:t>
                      </a:r>
                      <a:r>
                        <a:rPr lang="it-IT" sz="1600" b="1" dirty="0">
                          <a:latin typeface="+mn-lt"/>
                          <a:cs typeface="Calibri"/>
                        </a:rPr>
                        <a:t>) e 10.500 ( ammortamento = 14.000 x 150% = 21.000/2) quindi variazione 2019 = 25.500</a:t>
                      </a:r>
                    </a:p>
                    <a:p>
                      <a:pPr marL="0" marR="0" lvl="0" indent="0" algn="ctr" defTabSz="914400" rtl="0" eaLnBrk="1" fontAlgn="auto" latinLnBrk="0" hangingPunct="1">
                        <a:lnSpc>
                          <a:spcPct val="100000"/>
                        </a:lnSpc>
                        <a:spcBef>
                          <a:spcPts val="0"/>
                        </a:spcBef>
                        <a:spcAft>
                          <a:spcPts val="0"/>
                        </a:spcAft>
                        <a:buClrTx/>
                        <a:buSzTx/>
                        <a:buFontTx/>
                        <a:buNone/>
                        <a:tabLst/>
                        <a:defRPr/>
                      </a:pPr>
                      <a:r>
                        <a:rPr lang="it-IT" sz="1600" b="1" u="sng" dirty="0">
                          <a:latin typeface="+mn-lt"/>
                          <a:cs typeface="Calibri"/>
                        </a:rPr>
                        <a:t>TELEFISCO 2018: LA VARIAZIONE DIMINUTIVA VIENE FRUITA FINO CONCORRENZA DI 105.000 ( 70.000 X 150%) MENO LA QUOTA Già FRUITA SUL BENE ORIGINARIO ( 45.000) E CONTINUANDO LA VARIAZIONE DIMINUTIVA CON IMPORTO ORIGINARIO ( 30.000)</a:t>
                      </a:r>
                    </a:p>
                    <a:p>
                      <a:pPr algn="ctr"/>
                      <a:endParaRPr lang="it-IT" sz="2400" dirty="0">
                        <a:latin typeface="Calibri"/>
                        <a:cs typeface="Calibri"/>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extLst>
                  <a:ext uri="{0D108BD9-81ED-4DB2-BD59-A6C34878D82A}">
                    <a16:rowId xmlns:a16="http://schemas.microsoft.com/office/drawing/2014/main" val="10001"/>
                  </a:ext>
                </a:extLst>
              </a:tr>
              <a:tr h="395085">
                <a:tc>
                  <a:txBody>
                    <a:bodyPr/>
                    <a:lstStyle/>
                    <a:p>
                      <a:pPr algn="ctr"/>
                      <a:endParaRPr lang="it-IT" sz="2400" dirty="0">
                        <a:latin typeface="Calibri"/>
                        <a:cs typeface="Calibri"/>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it-IT" sz="2400" dirty="0">
                        <a:latin typeface="Calibri"/>
                        <a:cs typeface="Calibri"/>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9362991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olo 1"/>
          <p:cNvSpPr>
            <a:spLocks noGrp="1"/>
          </p:cNvSpPr>
          <p:nvPr>
            <p:ph type="title"/>
          </p:nvPr>
        </p:nvSpPr>
        <p:spPr>
          <a:xfrm>
            <a:off x="780177" y="83890"/>
            <a:ext cx="9815118" cy="816892"/>
          </a:xfrm>
        </p:spPr>
        <p:txBody>
          <a:bodyPr>
            <a:normAutofit fontScale="90000"/>
          </a:bodyPr>
          <a:lstStyle/>
          <a:p>
            <a:r>
              <a:rPr lang="it-IT" altLang="it-IT" sz="3200" b="1" dirty="0">
                <a:latin typeface="Calibri" panose="020F0502020204030204" pitchFamily="34" charset="0"/>
              </a:rPr>
              <a:t>Ma se il bene è ceduto in un periodo d’imposta in cui è ancora vigente il bonus per acquisizione ?</a:t>
            </a:r>
          </a:p>
        </p:txBody>
      </p:sp>
      <p:sp>
        <p:nvSpPr>
          <p:cNvPr id="4" name="Callout con freccia in giù 3"/>
          <p:cNvSpPr/>
          <p:nvPr/>
        </p:nvSpPr>
        <p:spPr>
          <a:xfrm>
            <a:off x="2279650" y="1141849"/>
            <a:ext cx="7632700" cy="1008062"/>
          </a:xfrm>
          <a:prstGeom prst="downArrowCallout">
            <a:avLst/>
          </a:prstGeom>
          <a:solidFill>
            <a:srgbClr val="19194D">
              <a:alpha val="41176"/>
            </a:srgb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1600" b="1" dirty="0">
                <a:solidFill>
                  <a:srgbClr val="FFFFFF"/>
                </a:solidFill>
                <a:latin typeface="Calibri" panose="020F0502020204030204" pitchFamily="34" charset="0"/>
              </a:rPr>
              <a:t>Bene originario costo € 100.000 quota ammortamento 20% = 20.000, variazione diminutiva = 30.000. </a:t>
            </a:r>
            <a:r>
              <a:rPr lang="it-IT" sz="2000" b="1" u="sng" dirty="0">
                <a:solidFill>
                  <a:schemeClr val="tx1"/>
                </a:solidFill>
                <a:effectLst>
                  <a:outerShdw blurRad="38100" dist="38100" dir="2700000" algn="tl">
                    <a:srgbClr val="000000">
                      <a:alpha val="43137"/>
                    </a:srgbClr>
                  </a:outerShdw>
                </a:effectLst>
                <a:latin typeface="Calibri" panose="020F0502020204030204" pitchFamily="34" charset="0"/>
              </a:rPr>
              <a:t>Bene ceduto al 1 luglio 2018</a:t>
            </a:r>
          </a:p>
        </p:txBody>
      </p:sp>
      <p:graphicFrame>
        <p:nvGraphicFramePr>
          <p:cNvPr id="2" name="Tabella 1"/>
          <p:cNvGraphicFramePr>
            <a:graphicFrameLocks noGrp="1"/>
          </p:cNvGraphicFramePr>
          <p:nvPr>
            <p:extLst>
              <p:ext uri="{D42A27DB-BD31-4B8C-83A1-F6EECF244321}">
                <p14:modId xmlns:p14="http://schemas.microsoft.com/office/powerpoint/2010/main" val="1057339210"/>
              </p:ext>
            </p:extLst>
          </p:nvPr>
        </p:nvGraphicFramePr>
        <p:xfrm>
          <a:off x="2279386" y="2262744"/>
          <a:ext cx="7632532" cy="3657600"/>
        </p:xfrm>
        <a:graphic>
          <a:graphicData uri="http://schemas.openxmlformats.org/drawingml/2006/table">
            <a:tbl>
              <a:tblPr firstRow="1" bandRow="1">
                <a:tableStyleId>{9D7B26C5-4107-4FEC-AEDC-1716B250A1EF}</a:tableStyleId>
              </a:tblPr>
              <a:tblGrid>
                <a:gridCol w="3816266">
                  <a:extLst>
                    <a:ext uri="{9D8B030D-6E8A-4147-A177-3AD203B41FA5}">
                      <a16:colId xmlns:a16="http://schemas.microsoft.com/office/drawing/2014/main" val="20000"/>
                    </a:ext>
                  </a:extLst>
                </a:gridCol>
                <a:gridCol w="3816266">
                  <a:extLst>
                    <a:ext uri="{9D8B030D-6E8A-4147-A177-3AD203B41FA5}">
                      <a16:colId xmlns:a16="http://schemas.microsoft.com/office/drawing/2014/main" val="20001"/>
                    </a:ext>
                  </a:extLst>
                </a:gridCol>
              </a:tblGrid>
              <a:tr h="946362">
                <a:tc>
                  <a:txBody>
                    <a:bodyPr/>
                    <a:lstStyle/>
                    <a:p>
                      <a:pPr algn="ctr"/>
                      <a:r>
                        <a:rPr lang="it-IT" sz="1800" dirty="0">
                          <a:latin typeface="Calibri"/>
                          <a:cs typeface="Calibri"/>
                        </a:rPr>
                        <a:t>Nuovo acquisto € 150.000</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1800" b="1" dirty="0">
                          <a:latin typeface="+mn-lt"/>
                          <a:cs typeface="Calibri"/>
                        </a:rPr>
                        <a:t>Variazione diminutiva 2018 = 15.000 ( relativa al bene ceduto pro rata </a:t>
                      </a:r>
                      <a:r>
                        <a:rPr lang="it-IT" sz="1800" b="1" dirty="0" err="1">
                          <a:latin typeface="+mn-lt"/>
                          <a:cs typeface="Calibri"/>
                        </a:rPr>
                        <a:t>temporis</a:t>
                      </a:r>
                      <a:r>
                        <a:rPr lang="it-IT" sz="1800" b="1" dirty="0">
                          <a:latin typeface="+mn-lt"/>
                          <a:cs typeface="Calibri"/>
                        </a:rPr>
                        <a:t>) e 22.500 ( ammortamento = 30.000 x 150% = 45.000/2) quindi variazione 2018 = 37.500</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661942">
                <a:tc>
                  <a:txBody>
                    <a:bodyPr/>
                    <a:lstStyle/>
                    <a:p>
                      <a:pPr algn="ctr"/>
                      <a:r>
                        <a:rPr lang="it-IT" sz="1800" b="1" dirty="0">
                          <a:latin typeface="Calibri"/>
                          <a:cs typeface="Calibri"/>
                        </a:rPr>
                        <a:t>Nuovo acquisto € 70.000</a:t>
                      </a:r>
                      <a:endParaRPr lang="it-IT" sz="1800" dirty="0">
                        <a:latin typeface="Calibri"/>
                        <a:cs typeface="Calibri"/>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1800" b="1" dirty="0">
                          <a:latin typeface="+mn-lt"/>
                          <a:cs typeface="Calibri"/>
                        </a:rPr>
                        <a:t>Variazione diminutiva 2018 = 15.000 ( relativa al bene ceduto pro rata </a:t>
                      </a:r>
                      <a:r>
                        <a:rPr lang="it-IT" sz="1800" b="1" dirty="0" err="1">
                          <a:latin typeface="+mn-lt"/>
                          <a:cs typeface="Calibri"/>
                        </a:rPr>
                        <a:t>temporis</a:t>
                      </a:r>
                      <a:r>
                        <a:rPr lang="it-IT" sz="1800" b="1" dirty="0">
                          <a:latin typeface="+mn-lt"/>
                          <a:cs typeface="Calibri"/>
                        </a:rPr>
                        <a:t>) e 10.500 ( ammortamento = 14.000 x 150% = 21.000/2) quindi variazione 2018 = 25.500</a:t>
                      </a:r>
                    </a:p>
                    <a:p>
                      <a:pPr algn="ctr"/>
                      <a:endParaRPr lang="it-IT" sz="1800" dirty="0">
                        <a:latin typeface="Calibri"/>
                        <a:cs typeface="Calibri"/>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extLst>
                  <a:ext uri="{0D108BD9-81ED-4DB2-BD59-A6C34878D82A}">
                    <a16:rowId xmlns:a16="http://schemas.microsoft.com/office/drawing/2014/main" val="10001"/>
                  </a:ext>
                </a:extLst>
              </a:tr>
              <a:tr h="330126">
                <a:tc>
                  <a:txBody>
                    <a:bodyPr/>
                    <a:lstStyle/>
                    <a:p>
                      <a:pPr algn="ctr"/>
                      <a:endParaRPr lang="it-IT" sz="2400" dirty="0">
                        <a:latin typeface="Calibri"/>
                        <a:cs typeface="Calibri"/>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it-IT" sz="2400" dirty="0">
                        <a:latin typeface="Calibri"/>
                        <a:cs typeface="Calibri"/>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976377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olo 1"/>
          <p:cNvSpPr>
            <a:spLocks noGrp="1"/>
          </p:cNvSpPr>
          <p:nvPr>
            <p:ph type="title"/>
          </p:nvPr>
        </p:nvSpPr>
        <p:spPr>
          <a:xfrm>
            <a:off x="218114" y="354682"/>
            <a:ext cx="11316748" cy="546100"/>
          </a:xfrm>
        </p:spPr>
        <p:txBody>
          <a:bodyPr>
            <a:normAutofit/>
          </a:bodyPr>
          <a:lstStyle/>
          <a:p>
            <a:r>
              <a:rPr lang="it-IT" altLang="it-IT" sz="2000" b="1" dirty="0">
                <a:latin typeface="Calibri" panose="020F0502020204030204" pitchFamily="34" charset="0"/>
              </a:rPr>
              <a:t>Momento di effettuazione dell’investimento: </a:t>
            </a:r>
            <a:r>
              <a:rPr lang="it-IT" altLang="it-IT" sz="2000" b="1" i="1" u="sng" dirty="0">
                <a:latin typeface="Calibri" panose="020F0502020204030204" pitchFamily="34" charset="0"/>
              </a:rPr>
              <a:t>circ. 4/17, par. 5.3 non si applica derivazione rafforzata</a:t>
            </a:r>
          </a:p>
        </p:txBody>
      </p:sp>
      <p:sp>
        <p:nvSpPr>
          <p:cNvPr id="4" name="Callout con freccia in giù 3"/>
          <p:cNvSpPr/>
          <p:nvPr/>
        </p:nvSpPr>
        <p:spPr>
          <a:xfrm>
            <a:off x="2279650" y="1141849"/>
            <a:ext cx="7632700" cy="1008062"/>
          </a:xfrm>
          <a:prstGeom prst="downArrowCallout">
            <a:avLst/>
          </a:prstGeom>
          <a:solidFill>
            <a:srgbClr val="19194D">
              <a:alpha val="41176"/>
            </a:srgb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1600" b="1" dirty="0">
                <a:solidFill>
                  <a:srgbClr val="FFFFFF"/>
                </a:solidFill>
                <a:latin typeface="Calibri" panose="020F0502020204030204" pitchFamily="34" charset="0"/>
              </a:rPr>
              <a:t>Bene  € 100.000, quota ammortamento 20% consegnato il 20 dicembre 2017 e collaudo positivo 10 gennaio 2018: ai fini agevolazione diviene un acquisto eseguito nel 2018</a:t>
            </a:r>
            <a:endParaRPr lang="it-IT" sz="1600" b="1" u="sng" dirty="0">
              <a:solidFill>
                <a:schemeClr val="tx1"/>
              </a:solidFill>
              <a:effectLst>
                <a:outerShdw blurRad="38100" dist="38100" dir="2700000" algn="tl">
                  <a:srgbClr val="000000">
                    <a:alpha val="43137"/>
                  </a:srgbClr>
                </a:outerShdw>
              </a:effectLst>
              <a:latin typeface="Calibri" panose="020F0502020204030204" pitchFamily="34" charset="0"/>
            </a:endParaRPr>
          </a:p>
        </p:txBody>
      </p:sp>
      <p:graphicFrame>
        <p:nvGraphicFramePr>
          <p:cNvPr id="2" name="Tabella 1"/>
          <p:cNvGraphicFramePr>
            <a:graphicFrameLocks noGrp="1"/>
          </p:cNvGraphicFramePr>
          <p:nvPr>
            <p:extLst>
              <p:ext uri="{D42A27DB-BD31-4B8C-83A1-F6EECF244321}">
                <p14:modId xmlns:p14="http://schemas.microsoft.com/office/powerpoint/2010/main" val="124948605"/>
              </p:ext>
            </p:extLst>
          </p:nvPr>
        </p:nvGraphicFramePr>
        <p:xfrm>
          <a:off x="2279386" y="2262745"/>
          <a:ext cx="7632532" cy="5029200"/>
        </p:xfrm>
        <a:graphic>
          <a:graphicData uri="http://schemas.openxmlformats.org/drawingml/2006/table">
            <a:tbl>
              <a:tblPr firstRow="1" bandRow="1">
                <a:tableStyleId>{9D7B26C5-4107-4FEC-AEDC-1716B250A1EF}</a:tableStyleId>
              </a:tblPr>
              <a:tblGrid>
                <a:gridCol w="3816266">
                  <a:extLst>
                    <a:ext uri="{9D8B030D-6E8A-4147-A177-3AD203B41FA5}">
                      <a16:colId xmlns:a16="http://schemas.microsoft.com/office/drawing/2014/main" val="20000"/>
                    </a:ext>
                  </a:extLst>
                </a:gridCol>
                <a:gridCol w="3816266">
                  <a:extLst>
                    <a:ext uri="{9D8B030D-6E8A-4147-A177-3AD203B41FA5}">
                      <a16:colId xmlns:a16="http://schemas.microsoft.com/office/drawing/2014/main" val="20001"/>
                    </a:ext>
                  </a:extLst>
                </a:gridCol>
              </a:tblGrid>
              <a:tr h="2757153">
                <a:tc>
                  <a:txBody>
                    <a:bodyPr/>
                    <a:lstStyle/>
                    <a:p>
                      <a:pPr algn="ctr"/>
                      <a:r>
                        <a:rPr lang="it-IT" sz="2400" dirty="0">
                          <a:latin typeface="Calibri"/>
                          <a:cs typeface="Calibri"/>
                        </a:rPr>
                        <a:t>Soggetto macro impresa</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r>
                        <a:rPr lang="it-IT" sz="2400" dirty="0">
                          <a:latin typeface="Calibri"/>
                          <a:cs typeface="Calibri"/>
                        </a:rPr>
                        <a:t>Ammortamento in bilancio 2017 per € 10.000, deducibile, ma nessuna variazione da </a:t>
                      </a:r>
                      <a:r>
                        <a:rPr lang="it-IT" sz="2400" dirty="0" err="1">
                          <a:latin typeface="Calibri"/>
                          <a:cs typeface="Calibri"/>
                        </a:rPr>
                        <a:t>superammortamento</a:t>
                      </a:r>
                      <a:r>
                        <a:rPr lang="it-IT" sz="2400" dirty="0">
                          <a:latin typeface="Calibri"/>
                          <a:cs typeface="Calibri"/>
                        </a:rPr>
                        <a:t> 2017. 2018 quota ammortamento 20% = 20.000 e variazione diminutiva 6.000 ( 30%)</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420352">
                <a:tc>
                  <a:txBody>
                    <a:bodyPr/>
                    <a:lstStyle/>
                    <a:p>
                      <a:pPr algn="ctr"/>
                      <a:r>
                        <a:rPr lang="it-IT" sz="2400" b="1" dirty="0">
                          <a:latin typeface="Calibri"/>
                          <a:cs typeface="Calibri"/>
                        </a:rPr>
                        <a:t>Soggetto micro impresa</a:t>
                      </a:r>
                      <a:endParaRPr lang="it-IT" sz="2400" dirty="0">
                        <a:latin typeface="Calibri"/>
                        <a:cs typeface="Calibri"/>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2400" b="1" dirty="0">
                          <a:latin typeface="+mn-lt"/>
                          <a:cs typeface="Calibri"/>
                        </a:rPr>
                        <a:t>Ammortamento deducibile nel 2018 per € 10.000, variazione diminutiva 2018 € 3.000</a:t>
                      </a:r>
                      <a:endParaRPr lang="it-IT" sz="2400" dirty="0">
                        <a:latin typeface="Calibri"/>
                        <a:cs typeface="Calibri"/>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extLst>
                  <a:ext uri="{0D108BD9-81ED-4DB2-BD59-A6C34878D82A}">
                    <a16:rowId xmlns:a16="http://schemas.microsoft.com/office/drawing/2014/main" val="10001"/>
                  </a:ext>
                </a:extLst>
              </a:tr>
              <a:tr h="417750">
                <a:tc>
                  <a:txBody>
                    <a:bodyPr/>
                    <a:lstStyle/>
                    <a:p>
                      <a:pPr algn="ctr"/>
                      <a:endParaRPr lang="it-IT" sz="2400" dirty="0">
                        <a:latin typeface="Calibri"/>
                        <a:cs typeface="Calibri"/>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it-IT" sz="2400" dirty="0">
                        <a:latin typeface="Calibri"/>
                        <a:cs typeface="Calibri"/>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180325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olo 1"/>
          <p:cNvSpPr>
            <a:spLocks noGrp="1"/>
          </p:cNvSpPr>
          <p:nvPr>
            <p:ph type="title"/>
          </p:nvPr>
        </p:nvSpPr>
        <p:spPr>
          <a:xfrm>
            <a:off x="218114" y="354682"/>
            <a:ext cx="11316748" cy="546100"/>
          </a:xfrm>
        </p:spPr>
        <p:txBody>
          <a:bodyPr>
            <a:normAutofit/>
          </a:bodyPr>
          <a:lstStyle/>
          <a:p>
            <a:r>
              <a:rPr lang="it-IT" altLang="it-IT" sz="2000" b="1" dirty="0">
                <a:latin typeface="Calibri" panose="020F0502020204030204" pitchFamily="34" charset="0"/>
              </a:rPr>
              <a:t>Momento di effettuazione dell’investimento: pagamento acconto 20% e accettazione ordine entro 2017</a:t>
            </a:r>
            <a:endParaRPr lang="it-IT" altLang="it-IT" sz="2000" b="1" i="1" u="sng" dirty="0">
              <a:latin typeface="Calibri" panose="020F0502020204030204" pitchFamily="34" charset="0"/>
            </a:endParaRPr>
          </a:p>
        </p:txBody>
      </p:sp>
      <p:sp>
        <p:nvSpPr>
          <p:cNvPr id="4" name="Callout con freccia in giù 3"/>
          <p:cNvSpPr/>
          <p:nvPr/>
        </p:nvSpPr>
        <p:spPr>
          <a:xfrm>
            <a:off x="2279650" y="989901"/>
            <a:ext cx="7632700" cy="1160010"/>
          </a:xfrm>
          <a:prstGeom prst="downArrowCallout">
            <a:avLst/>
          </a:prstGeom>
          <a:solidFill>
            <a:srgbClr val="19194D">
              <a:alpha val="41176"/>
            </a:srgb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1600" b="1" dirty="0">
                <a:solidFill>
                  <a:srgbClr val="FFFFFF"/>
                </a:solidFill>
                <a:latin typeface="Calibri" panose="020F0502020204030204" pitchFamily="34" charset="0"/>
              </a:rPr>
              <a:t>Bene  € 100.000, quota ammortamento 20% , pagato acconto 20% entro  dicembre 2017 e  consegna marzo 2018: ai fini agevolazione diviene un acquisto eseguito nel 2017, ma con inizio del beneficio 2018</a:t>
            </a:r>
            <a:endParaRPr lang="it-IT" sz="1600" b="1" u="sng" dirty="0">
              <a:solidFill>
                <a:schemeClr val="tx1"/>
              </a:solidFill>
              <a:effectLst>
                <a:outerShdw blurRad="38100" dist="38100" dir="2700000" algn="tl">
                  <a:srgbClr val="000000">
                    <a:alpha val="43137"/>
                  </a:srgbClr>
                </a:outerShdw>
              </a:effectLst>
              <a:latin typeface="Calibri" panose="020F0502020204030204" pitchFamily="34" charset="0"/>
            </a:endParaRPr>
          </a:p>
        </p:txBody>
      </p:sp>
      <p:graphicFrame>
        <p:nvGraphicFramePr>
          <p:cNvPr id="2" name="Tabella 1"/>
          <p:cNvGraphicFramePr>
            <a:graphicFrameLocks noGrp="1"/>
          </p:cNvGraphicFramePr>
          <p:nvPr>
            <p:extLst>
              <p:ext uri="{D42A27DB-BD31-4B8C-83A1-F6EECF244321}">
                <p14:modId xmlns:p14="http://schemas.microsoft.com/office/powerpoint/2010/main" val="2893388643"/>
              </p:ext>
            </p:extLst>
          </p:nvPr>
        </p:nvGraphicFramePr>
        <p:xfrm>
          <a:off x="2279386" y="2262747"/>
          <a:ext cx="7632532" cy="3566160"/>
        </p:xfrm>
        <a:graphic>
          <a:graphicData uri="http://schemas.openxmlformats.org/drawingml/2006/table">
            <a:tbl>
              <a:tblPr firstRow="1" bandRow="1">
                <a:tableStyleId>{9D7B26C5-4107-4FEC-AEDC-1716B250A1EF}</a:tableStyleId>
              </a:tblPr>
              <a:tblGrid>
                <a:gridCol w="3816266">
                  <a:extLst>
                    <a:ext uri="{9D8B030D-6E8A-4147-A177-3AD203B41FA5}">
                      <a16:colId xmlns:a16="http://schemas.microsoft.com/office/drawing/2014/main" val="20000"/>
                    </a:ext>
                  </a:extLst>
                </a:gridCol>
                <a:gridCol w="3816266">
                  <a:extLst>
                    <a:ext uri="{9D8B030D-6E8A-4147-A177-3AD203B41FA5}">
                      <a16:colId xmlns:a16="http://schemas.microsoft.com/office/drawing/2014/main" val="20001"/>
                    </a:ext>
                  </a:extLst>
                </a:gridCol>
              </a:tblGrid>
              <a:tr h="2340934">
                <a:tc>
                  <a:txBody>
                    <a:bodyPr/>
                    <a:lstStyle/>
                    <a:p>
                      <a:pPr algn="ctr"/>
                      <a:r>
                        <a:rPr lang="it-IT" sz="2400" dirty="0">
                          <a:latin typeface="Calibri"/>
                          <a:cs typeface="Calibri"/>
                        </a:rPr>
                        <a:t>Soggetto macro/micro impresa</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r>
                        <a:rPr lang="it-IT" sz="2400" dirty="0">
                          <a:latin typeface="Calibri"/>
                          <a:cs typeface="Calibri"/>
                        </a:rPr>
                        <a:t>Ammortamento in bilancio 2017 per € 0.</a:t>
                      </a:r>
                    </a:p>
                    <a:p>
                      <a:pPr algn="ctr"/>
                      <a:r>
                        <a:rPr lang="it-IT" sz="2400" dirty="0">
                          <a:latin typeface="Calibri"/>
                          <a:cs typeface="Calibri"/>
                        </a:rPr>
                        <a:t> 2018 quota ammortamento 20% /2 = 10.000 e variazione diminutiva 4.000 ( meta aliquota ma commisurata al 40% di agevolazione)</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403609">
                <a:tc>
                  <a:txBody>
                    <a:bodyPr/>
                    <a:lstStyle/>
                    <a:p>
                      <a:pPr algn="ctr"/>
                      <a:endParaRPr lang="it-IT" sz="2400" dirty="0">
                        <a:latin typeface="Calibri"/>
                        <a:cs typeface="Calibri"/>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it-IT" sz="2400" dirty="0">
                        <a:latin typeface="Calibri"/>
                        <a:cs typeface="Calibri"/>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extLst>
                  <a:ext uri="{0D108BD9-81ED-4DB2-BD59-A6C34878D82A}">
                    <a16:rowId xmlns:a16="http://schemas.microsoft.com/office/drawing/2014/main" val="10001"/>
                  </a:ext>
                </a:extLst>
              </a:tr>
              <a:tr h="403609">
                <a:tc>
                  <a:txBody>
                    <a:bodyPr/>
                    <a:lstStyle/>
                    <a:p>
                      <a:pPr algn="ctr"/>
                      <a:endParaRPr lang="it-IT" sz="2400" dirty="0">
                        <a:latin typeface="Calibri"/>
                        <a:cs typeface="Calibri"/>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it-IT" sz="2400" b="1" dirty="0">
                        <a:latin typeface="Calibri"/>
                        <a:cs typeface="Calibri"/>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68221958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1165</TotalTime>
  <Words>7520</Words>
  <Application>Microsoft Office PowerPoint</Application>
  <PresentationFormat>Widescreen</PresentationFormat>
  <Paragraphs>538</Paragraphs>
  <Slides>51</Slides>
  <Notes>37</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51</vt:i4>
      </vt:variant>
    </vt:vector>
  </HeadingPairs>
  <TitlesOfParts>
    <vt:vector size="56" baseType="lpstr">
      <vt:lpstr>Arial</vt:lpstr>
      <vt:lpstr>Calibri</vt:lpstr>
      <vt:lpstr>Calibri Light</vt:lpstr>
      <vt:lpstr>Wingdings</vt:lpstr>
      <vt:lpstr>Tema di Office</vt:lpstr>
      <vt:lpstr>Legge di Bilancio 2018, n. 205/2017 e provvedimenti di fine 2017 alla luce di Telefisco 2018</vt:lpstr>
      <vt:lpstr>Le novità nel super/iperammortamento</vt:lpstr>
      <vt:lpstr>Le novità nel super/iperammortamento</vt:lpstr>
      <vt:lpstr>Le novità nel super/iperammortamento</vt:lpstr>
      <vt:lpstr>Le novità nel super/iperammortamento</vt:lpstr>
      <vt:lpstr>ESEMPIO</vt:lpstr>
      <vt:lpstr>Ma se il bene è ceduto in un periodo d’imposta in cui è ancora vigente il bonus per acquisizione ?</vt:lpstr>
      <vt:lpstr>Momento di effettuazione dell’investimento: circ. 4/17, par. 5.3 non si applica derivazione rafforzata</vt:lpstr>
      <vt:lpstr>Momento di effettuazione dell’investimento: pagamento acconto 20% e accettazione ordine entro 2017</vt:lpstr>
      <vt:lpstr>Risoluzione 132 del 24.10.2017 ordine e acconto per acquisto con super/iper  ammortamento</vt:lpstr>
      <vt:lpstr>Risoluzione 145 del 24.11.2017 beni inferiori a 516 euro</vt:lpstr>
      <vt:lpstr>Risoluzione 152 del 15/12/17 beni e opere murarie accessorie,  tempi della perizia</vt:lpstr>
      <vt:lpstr>Bonus super/iperammortamento e operazioni straordinarie</vt:lpstr>
      <vt:lpstr>Bonus super/iperammortamento e operazioni straordinarie</vt:lpstr>
      <vt:lpstr>Bonus super/iperammortamento e operazioni straordinarie</vt:lpstr>
      <vt:lpstr>La casistica in materia di riqualificazione dell’atto</vt:lpstr>
      <vt:lpstr>Modifica art. 20 TU Registro: l’imposta va applicata alla natura intrinseca dell’atto</vt:lpstr>
      <vt:lpstr>Decorrenza novita art. 20 ? Il precedente : art. 5. comma 2 D.Lgs 147/15 impossibilità di utilizzare il valore definito ai fini imposta di registro nel comparto delle dirette per cessione di immobili e di aziende</vt:lpstr>
      <vt:lpstr>La casistica della cessione del fabbricato riqualificato in area edificabile</vt:lpstr>
      <vt:lpstr>Presentazione standard di PowerPoint</vt:lpstr>
      <vt:lpstr>La cessione dell’area edificabile ricevuta in donazione &gt; il contrasto giurisprudenziale</vt:lpstr>
      <vt:lpstr>Presentazione standard di PowerPoint</vt:lpstr>
      <vt:lpstr>Presentazione standard di PowerPoint</vt:lpstr>
      <vt:lpstr>Presentazione standard di PowerPoint</vt:lpstr>
      <vt:lpstr>Presentazione standard di PowerPoint</vt:lpstr>
      <vt:lpstr>Presentazione standard di PowerPoint</vt:lpstr>
      <vt:lpstr>ABUSO DEL DIRITTO  RIS 97  2017</vt:lpstr>
      <vt:lpstr>ABUSO DEL DIRITTO  RIS  98 2017</vt:lpstr>
      <vt:lpstr>DECRETO LEGISLATIVO PER LA CRESCITA E L’INTERNAZIONALIZZAZIONE DELLE IMPRESE n. 147/15 e LEGGE DI BILANCIO 2018</vt:lpstr>
      <vt:lpstr>PROROGA RIVALUTAZIONE TERRENI E PARTECIPAZIONI</vt:lpstr>
      <vt:lpstr>Valore terreno diminuito: opzioni , circ. 20/16</vt:lpstr>
      <vt:lpstr>Casi particolari : 1) Il decesso del contribuente che ha rivalutato il terreno                              2) il trasferimento della partecipazione per atto gratuito  </vt:lpstr>
      <vt:lpstr>D.M. 26.05.17 Imponibilità dei dividendi e del capital gain</vt:lpstr>
      <vt:lpstr>D.M. 26.05.2017 Imponibilità dei dividendi e del capital gain</vt:lpstr>
      <vt:lpstr>LEGGE 205/17, ART. 1 COMMA 999 e sgg.</vt:lpstr>
      <vt:lpstr>Dividendi esteri incassati da residente</vt:lpstr>
      <vt:lpstr>Gli adempimenti a cavallo dell’anno e le criticità del 2018</vt:lpstr>
      <vt:lpstr>NUOVE ATTIVITÀ 2018</vt:lpstr>
      <vt:lpstr>NUOVE ATTIVITÀ 2018</vt:lpstr>
      <vt:lpstr>NUOVE ATTIVITÀ</vt:lpstr>
      <vt:lpstr>CESSAZIONE P.IVA</vt:lpstr>
      <vt:lpstr>Presentazione standard di PowerPoint</vt:lpstr>
      <vt:lpstr>Presentazione standard di PowerPoint</vt:lpstr>
      <vt:lpstr>REGIME PER CASSA</vt:lpstr>
      <vt:lpstr>Presentazione standard di PowerPoint</vt:lpstr>
      <vt:lpstr>Telefisco 2018 su regime di cassa</vt:lpstr>
      <vt:lpstr>SSD LUCRATIVE</vt:lpstr>
      <vt:lpstr>SSDL</vt:lpstr>
      <vt:lpstr>SSDL</vt:lpstr>
      <vt:lpstr>SSD LUCRATIVE</vt:lpstr>
      <vt:lpstr>COMPENSI AI COLLABORATORI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Paolo Meneghetti</dc:creator>
  <cp:lastModifiedBy>Paolo Meneghetti</cp:lastModifiedBy>
  <cp:revision>47</cp:revision>
  <dcterms:created xsi:type="dcterms:W3CDTF">2017-11-17T10:08:40Z</dcterms:created>
  <dcterms:modified xsi:type="dcterms:W3CDTF">2018-02-02T08:55:26Z</dcterms:modified>
</cp:coreProperties>
</file>