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507E80A-65B1-4195-9CF9-BA1B2A446DF5}" type="datetimeFigureOut">
              <a:rPr lang="it-IT" smtClean="0"/>
              <a:pPr/>
              <a:t>11/11/2016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400D69-8BE3-46DD-9347-93BB174A42C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2400D69-8BE3-46DD-9347-93BB174A42C0}" type="slidenum">
              <a:rPr lang="it-IT" smtClean="0"/>
              <a:pPr/>
              <a:t>15</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r>
              <a:rPr lang="it-IT" smtClean="0"/>
              <a:t>Arezzo 11 novembre 2016</a:t>
            </a:r>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Arezzo 11 novembre 2016</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Arezzo 11 novembre 2016</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r>
              <a:rPr lang="it-IT" smtClean="0"/>
              <a:t>Arezzo 11 novembre 2016</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r>
              <a:rPr lang="it-IT" smtClean="0"/>
              <a:t>Arezzo 11 novembre 2016</a:t>
            </a:r>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Arezzo 11 novembre 2016</a:t>
            </a:r>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r>
              <a:rPr lang="it-IT" smtClean="0"/>
              <a:t>Arezzo 11 novembre 2016</a:t>
            </a:r>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r>
              <a:rPr lang="it-IT" smtClean="0"/>
              <a:t>Arezzo 11 novembre 2016</a:t>
            </a:r>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r>
              <a:rPr lang="it-IT" smtClean="0"/>
              <a:t>Arezzo 11 novembre 2016</a:t>
            </a:r>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Arezzo 11 novembre 2016</a:t>
            </a:r>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F78EDC1-78D2-47BA-B756-77F5DF0F752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r>
              <a:rPr lang="it-IT" smtClean="0"/>
              <a:t>Arezzo 11 novembre 2016</a:t>
            </a:r>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F78EDC1-78D2-47BA-B756-77F5DF0F7527}" type="slidenum">
              <a:rPr lang="it-IT" smtClean="0"/>
              <a:pPr/>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smtClean="0"/>
              <a:t>Arezzo 11 novembre 2016</a:t>
            </a:r>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F78EDC1-78D2-47BA-B756-77F5DF0F752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052736"/>
            <a:ext cx="7772400" cy="1656184"/>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it-IT" sz="4000" dirty="0" smtClean="0"/>
              <a:t/>
            </a:r>
            <a:br>
              <a:rPr lang="it-IT" sz="4000" dirty="0" smtClean="0"/>
            </a:br>
            <a:r>
              <a:rPr lang="it-IT" sz="4000" dirty="0" smtClean="0"/>
              <a:t/>
            </a:r>
            <a:br>
              <a:rPr lang="it-IT" sz="4000" dirty="0" smtClean="0"/>
            </a:br>
            <a:r>
              <a:rPr lang="it-IT" sz="4000" dirty="0" smtClean="0"/>
              <a:t/>
            </a:r>
            <a:br>
              <a:rPr lang="it-IT" sz="4000" dirty="0" smtClean="0"/>
            </a:br>
            <a:r>
              <a:rPr lang="it-IT" sz="3100" dirty="0" smtClean="0"/>
              <a:t>GLI STUDI PROFESSIONALI ASSOCIATI</a:t>
            </a:r>
            <a:br>
              <a:rPr lang="it-IT" sz="3100" dirty="0" smtClean="0"/>
            </a:br>
            <a:r>
              <a:rPr lang="it-IT" sz="3100" dirty="0" smtClean="0"/>
              <a:t>inquadramento civilistico</a:t>
            </a:r>
            <a:endParaRPr lang="it-IT" sz="3100" dirty="0"/>
          </a:p>
        </p:txBody>
      </p:sp>
      <p:sp>
        <p:nvSpPr>
          <p:cNvPr id="7" name="Sottotitolo 6"/>
          <p:cNvSpPr>
            <a:spLocks noGrp="1"/>
          </p:cNvSpPr>
          <p:nvPr>
            <p:ph type="subTitle" idx="1"/>
          </p:nvPr>
        </p:nvSpPr>
        <p:spPr>
          <a:xfrm>
            <a:off x="722376" y="3685032"/>
            <a:ext cx="7772400" cy="2480272"/>
          </a:xfrm>
        </p:spPr>
        <p:txBody>
          <a:bodyPr>
            <a:normAutofit/>
          </a:bodyPr>
          <a:lstStyle/>
          <a:p>
            <a:pPr marL="493776" indent="-457200" algn="just">
              <a:buAutoNum type="arabicParenR"/>
            </a:pPr>
            <a:r>
              <a:rPr lang="it-IT" dirty="0" smtClean="0">
                <a:solidFill>
                  <a:schemeClr val="tx1"/>
                </a:solidFill>
              </a:rPr>
              <a:t>Premessa</a:t>
            </a:r>
          </a:p>
          <a:p>
            <a:pPr marL="493776" indent="-457200" algn="just">
              <a:buAutoNum type="arabicParenR"/>
            </a:pPr>
            <a:r>
              <a:rPr lang="it-IT" dirty="0" smtClean="0">
                <a:solidFill>
                  <a:schemeClr val="tx1"/>
                </a:solidFill>
              </a:rPr>
              <a:t>Esercizio in forma associata e societaria alla luce della legge Bersani (L. 266/97)</a:t>
            </a:r>
          </a:p>
          <a:p>
            <a:pPr marL="493776" indent="-457200" algn="just">
              <a:buAutoNum type="arabicParenR"/>
            </a:pPr>
            <a:r>
              <a:rPr lang="it-IT" dirty="0" smtClean="0">
                <a:solidFill>
                  <a:schemeClr val="tx1"/>
                </a:solidFill>
              </a:rPr>
              <a:t>Esercizio in forma associata ex L. 1815/39</a:t>
            </a:r>
          </a:p>
          <a:p>
            <a:pPr marL="493776" indent="-457200" algn="just">
              <a:buAutoNum type="arabicParenR"/>
            </a:pPr>
            <a:r>
              <a:rPr lang="it-IT" dirty="0" smtClean="0">
                <a:solidFill>
                  <a:schemeClr val="tx1"/>
                </a:solidFill>
              </a:rPr>
              <a:t>Studi associati costituiti in forma di società semplice</a:t>
            </a:r>
          </a:p>
          <a:p>
            <a:pPr marL="493776" indent="-457200" algn="just">
              <a:buAutoNum type="arabicParenR"/>
            </a:pPr>
            <a:r>
              <a:rPr lang="it-IT" dirty="0" smtClean="0">
                <a:solidFill>
                  <a:schemeClr val="tx1"/>
                </a:solidFill>
              </a:rPr>
              <a:t>L’atto costitutivo e lo statuto dello studio associato</a:t>
            </a:r>
          </a:p>
          <a:p>
            <a:pPr marL="493776" indent="-457200" algn="just"/>
            <a:endParaRPr lang="it-IT" dirty="0" smtClean="0"/>
          </a:p>
          <a:p>
            <a:pPr marL="493776" indent="-457200" algn="just"/>
            <a:endParaRPr lang="it-IT" dirty="0"/>
          </a:p>
        </p:txBody>
      </p:sp>
      <p:sp>
        <p:nvSpPr>
          <p:cNvPr id="4" name="Segnaposto data 3"/>
          <p:cNvSpPr>
            <a:spLocks noGrp="1"/>
          </p:cNvSpPr>
          <p:nvPr>
            <p:ph type="dt" sz="half" idx="10"/>
          </p:nvPr>
        </p:nvSpPr>
        <p:spPr/>
        <p:txBody>
          <a:bodyPr/>
          <a:lstStyle/>
          <a:p>
            <a:pPr algn="ctr"/>
            <a:r>
              <a:rPr lang="it-IT" dirty="0" smtClean="0"/>
              <a:t>Arezzo 11 novembre 2016  Ordine Dottori </a:t>
            </a:r>
            <a:r>
              <a:rPr lang="it-IT" dirty="0" smtClean="0"/>
              <a:t>Commercialisti ed Esperti Contabili </a:t>
            </a:r>
            <a:r>
              <a:rPr lang="it-IT" dirty="0" smtClean="0"/>
              <a:t>di Arezzo</a:t>
            </a:r>
          </a:p>
          <a:p>
            <a:pPr algn="ctr"/>
            <a:r>
              <a:rPr lang="it-IT" dirty="0" smtClean="0"/>
              <a:t>Dott. Gianfranco Dei</a:t>
            </a:r>
            <a:endParaRPr lang="it-IT" dirty="0"/>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772816"/>
            <a:ext cx="8183880" cy="4320480"/>
          </a:xfrm>
        </p:spPr>
        <p:txBody>
          <a:bodyPr>
            <a:normAutofit fontScale="92500" lnSpcReduction="20000"/>
          </a:bodyPr>
          <a:lstStyle/>
          <a:p>
            <a:pPr algn="just"/>
            <a:r>
              <a:rPr lang="it-IT" sz="2200" dirty="0" smtClean="0"/>
              <a:t>Conferimenti:</a:t>
            </a:r>
            <a:r>
              <a:rPr lang="it-IT" dirty="0" smtClean="0"/>
              <a:t> </a:t>
            </a:r>
            <a:r>
              <a:rPr lang="it-IT" sz="1600" dirty="0" smtClean="0"/>
              <a:t>norma di riferimento art. 2253 c.c. in tema di conferimenti della società semplice. </a:t>
            </a:r>
            <a:r>
              <a:rPr lang="it-IT" sz="1600" u="sng" dirty="0" smtClean="0"/>
              <a:t>Particolarità</a:t>
            </a:r>
            <a:r>
              <a:rPr lang="it-IT" sz="1600" dirty="0" smtClean="0"/>
              <a:t>: nelle società semplici di professionisti risulta sempre necessario lo svolgimento dell’attività professionale, caratterizzata dalla personalità dell’esecuzione.</a:t>
            </a:r>
          </a:p>
          <a:p>
            <a:pPr algn="just">
              <a:buNone/>
            </a:pPr>
            <a:r>
              <a:rPr lang="it-IT" sz="1600" dirty="0" smtClean="0"/>
              <a:t>	Il socio professionista può essere configurato quale socio d’opera (“puro” e “spurio”). </a:t>
            </a:r>
          </a:p>
          <a:p>
            <a:endParaRPr lang="it-IT" sz="1600" dirty="0" smtClean="0"/>
          </a:p>
          <a:p>
            <a:pPr algn="just">
              <a:buNone/>
            </a:pPr>
            <a:r>
              <a:rPr lang="it-IT" sz="1600" dirty="0" smtClean="0"/>
              <a:t>	Rilevanza di tali conferimenti ai fini della determinazione del capitale sociale.  Un orientamento condivisibile ritiene che tutti i conferimenti devono essere imputati a capitale. </a:t>
            </a:r>
          </a:p>
          <a:p>
            <a:pPr algn="just">
              <a:buFont typeface="Arial" pitchFamily="34" charset="0"/>
              <a:buChar char="•"/>
            </a:pPr>
            <a:endParaRPr lang="it-IT" sz="1600" dirty="0" smtClean="0"/>
          </a:p>
          <a:p>
            <a:r>
              <a:rPr lang="it-IT" sz="2200" dirty="0" smtClean="0"/>
              <a:t>Amministrazione e rappresentanza:</a:t>
            </a:r>
          </a:p>
          <a:p>
            <a:pPr algn="just">
              <a:buNone/>
            </a:pPr>
            <a:r>
              <a:rPr lang="it-IT" sz="1600" dirty="0" smtClean="0"/>
              <a:t>Potrebbero applicarsi le norme contenute nei capi II, </a:t>
            </a:r>
            <a:r>
              <a:rPr lang="it-IT" sz="1600" dirty="0" err="1" smtClean="0"/>
              <a:t>III</a:t>
            </a:r>
            <a:r>
              <a:rPr lang="it-IT" sz="1600" dirty="0" smtClean="0"/>
              <a:t> e </a:t>
            </a:r>
            <a:r>
              <a:rPr lang="it-IT" sz="1600" dirty="0" err="1" smtClean="0"/>
              <a:t>IV</a:t>
            </a:r>
            <a:r>
              <a:rPr lang="it-IT" sz="1600" dirty="0" smtClean="0"/>
              <a:t> del libro V del c.c. </a:t>
            </a:r>
          </a:p>
          <a:p>
            <a:pPr algn="just">
              <a:buNone/>
            </a:pPr>
            <a:r>
              <a:rPr lang="it-IT" sz="1600" dirty="0" smtClean="0"/>
              <a:t>Per quel che concerne i tipi sociali della società semplice e della società in nome collettivo, il legislatore ha previsto che – in mancanza di diversa </a:t>
            </a:r>
            <a:r>
              <a:rPr lang="it-IT" sz="1600" dirty="0" err="1" smtClean="0"/>
              <a:t>pattuizione</a:t>
            </a:r>
            <a:r>
              <a:rPr lang="it-IT" sz="1600" dirty="0" smtClean="0"/>
              <a:t> – l’amministrazione della società spetta a ciascuno dei soci disgiuntamente dagli altri. </a:t>
            </a:r>
          </a:p>
          <a:p>
            <a:pPr algn="just">
              <a:buNone/>
            </a:pPr>
            <a:r>
              <a:rPr lang="it-IT" sz="1600" dirty="0" smtClean="0"/>
              <a:t>L’atto costitutivo potrà disporre diversamente, prevedendo ad esempio l’amministrazione congiuntiva a più soci (art. 2258 c.c.) o l’amministrazione disgiuntiva ad alcuni di essi (art. 2257 </a:t>
            </a:r>
            <a:r>
              <a:rPr lang="it-IT" sz="1600" dirty="0" err="1" smtClean="0"/>
              <a:t>co</a:t>
            </a:r>
            <a:r>
              <a:rPr lang="it-IT" sz="1600" dirty="0" smtClean="0"/>
              <a:t>. 2 c.c.). </a:t>
            </a:r>
          </a:p>
          <a:p>
            <a:pPr algn="just">
              <a:buFont typeface="Arial" pitchFamily="34" charset="0"/>
              <a:buChar char="•"/>
            </a:pPr>
            <a:endParaRPr lang="it-IT" sz="16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772816"/>
            <a:ext cx="8183880" cy="4392488"/>
          </a:xfrm>
        </p:spPr>
        <p:txBody>
          <a:bodyPr>
            <a:normAutofit fontScale="92500" lnSpcReduction="20000"/>
          </a:bodyPr>
          <a:lstStyle/>
          <a:p>
            <a:pPr algn="just">
              <a:buNone/>
            </a:pPr>
            <a:r>
              <a:rPr lang="it-IT" sz="1800" dirty="0" smtClean="0"/>
              <a:t>	</a:t>
            </a:r>
            <a:r>
              <a:rPr lang="it-IT" sz="1800" u="sng" dirty="0" smtClean="0"/>
              <a:t>Nomina degli amministratori</a:t>
            </a:r>
            <a:r>
              <a:rPr lang="it-IT" sz="1600" dirty="0" smtClean="0"/>
              <a:t>: la legge non  se ne occupa. Dispone solamente l’amministrazione disgiuntiva, muovendo dal presupposto che il potere di amministrazione sia connaturato nella posizione di socio illimitatamente responsabile;</a:t>
            </a:r>
          </a:p>
          <a:p>
            <a:pPr algn="just">
              <a:buNone/>
            </a:pPr>
            <a:r>
              <a:rPr lang="it-IT" sz="1600" dirty="0" smtClean="0"/>
              <a:t>Dunque:</a:t>
            </a:r>
          </a:p>
          <a:p>
            <a:pPr lvl="1" algn="just">
              <a:buFont typeface="Courier New" pitchFamily="49" charset="0"/>
              <a:buChar char="o"/>
            </a:pPr>
            <a:r>
              <a:rPr lang="it-IT" sz="1400" dirty="0" smtClean="0"/>
              <a:t>O l’amministrazione spetterà </a:t>
            </a:r>
            <a:r>
              <a:rPr lang="it-IT" sz="1400" i="1" dirty="0" smtClean="0"/>
              <a:t>ex </a:t>
            </a:r>
            <a:r>
              <a:rPr lang="it-IT" sz="1400" i="1" dirty="0" err="1" smtClean="0"/>
              <a:t>lege</a:t>
            </a:r>
            <a:r>
              <a:rPr lang="it-IT" sz="1400" dirty="0" smtClean="0"/>
              <a:t> a ciascun socio illimitatamente responsabile (l’atto costitutivo nulla prevede);</a:t>
            </a:r>
          </a:p>
          <a:p>
            <a:pPr lvl="1" algn="just">
              <a:buFont typeface="Courier New" pitchFamily="49" charset="0"/>
              <a:buChar char="o"/>
            </a:pPr>
            <a:r>
              <a:rPr lang="it-IT" sz="1400" dirty="0" smtClean="0"/>
              <a:t>O la nomina dell’amministratore sarà contenuta nell’atto costitutivo;</a:t>
            </a:r>
          </a:p>
          <a:p>
            <a:pPr lvl="1" algn="just">
              <a:buFont typeface="Courier New" pitchFamily="49" charset="0"/>
              <a:buChar char="o"/>
            </a:pPr>
            <a:r>
              <a:rPr lang="it-IT" sz="1400" dirty="0" smtClean="0"/>
              <a:t>Oppure potrà costituire oggetto di atto separato.</a:t>
            </a:r>
          </a:p>
          <a:p>
            <a:pPr lvl="1" algn="just">
              <a:buFont typeface="Courier New" pitchFamily="49" charset="0"/>
              <a:buChar char="o"/>
            </a:pPr>
            <a:endParaRPr lang="it-IT" sz="1400" dirty="0" smtClean="0"/>
          </a:p>
          <a:p>
            <a:pPr lvl="1" algn="just">
              <a:buNone/>
            </a:pPr>
            <a:r>
              <a:rPr lang="it-IT" sz="1800" u="sng" dirty="0" smtClean="0"/>
              <a:t>Revoca degli amministratori: </a:t>
            </a:r>
          </a:p>
          <a:p>
            <a:pPr lvl="1" algn="just">
              <a:buNone/>
            </a:pPr>
            <a:r>
              <a:rPr lang="it-IT" sz="1400" dirty="0" smtClean="0"/>
              <a:t>Alle situazioni sopra descritte corrispondono altrettante ipotesi di revoca:</a:t>
            </a:r>
          </a:p>
          <a:p>
            <a:pPr lvl="1" algn="just">
              <a:buFont typeface="Courier New" pitchFamily="49" charset="0"/>
              <a:buChar char="o"/>
            </a:pPr>
            <a:r>
              <a:rPr lang="it-IT" sz="1400" dirty="0" smtClean="0"/>
              <a:t>Il potere di amministrare non può venir meno se non a seguito di una modificazione del contratto sociale o a seguito dell’uscita del socio dalla società. Revoca solo per giusta causa.</a:t>
            </a:r>
          </a:p>
          <a:p>
            <a:pPr lvl="1" algn="just">
              <a:buFont typeface="Courier New" pitchFamily="49" charset="0"/>
              <a:buChar char="o"/>
            </a:pPr>
            <a:r>
              <a:rPr lang="it-IT" sz="1400" dirty="0" smtClean="0"/>
              <a:t>La revoca dell’amministratore nominato nel contratto sociale potrà avvenire solo quando ricorra una giusta causa, in mancanza della quale la revoca non ha effetto. (Art. 2252 c.c. –  consenso di tutti i soci)</a:t>
            </a:r>
          </a:p>
          <a:p>
            <a:pPr lvl="1" algn="just">
              <a:buFont typeface="Courier New" pitchFamily="49" charset="0"/>
              <a:buChar char="o"/>
            </a:pPr>
            <a:r>
              <a:rPr lang="it-IT" sz="1400" dirty="0" smtClean="0"/>
              <a:t>L’amministratore nominato con atto separato può essere revocato secondo le norme sul mandato che consentono la revoca del mandatario in qualsiasi tempo (se revoca senza giusta causa l’amministratore avrà diritto al risarcimento dei danni ex art. 1725 c.c.) </a:t>
            </a:r>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3089504"/>
          </a:xfrm>
        </p:spPr>
        <p:txBody>
          <a:bodyPr>
            <a:normAutofit/>
          </a:bodyPr>
          <a:lstStyle/>
          <a:p>
            <a:pPr>
              <a:buNone/>
            </a:pPr>
            <a:r>
              <a:rPr lang="it-IT" sz="1800" u="sng" dirty="0" smtClean="0"/>
              <a:t>Amministrazione disgiunta:</a:t>
            </a:r>
          </a:p>
          <a:p>
            <a:pPr>
              <a:buNone/>
            </a:pPr>
            <a:endParaRPr lang="it-IT" sz="1800" dirty="0" smtClean="0"/>
          </a:p>
          <a:p>
            <a:pPr algn="just">
              <a:buNone/>
            </a:pPr>
            <a:r>
              <a:rPr lang="it-IT" sz="1400" dirty="0" smtClean="0"/>
              <a:t>In caso di amministrazione disgiunta, ciascun socio amministratore può compiere gli atti di gestione indipendentemente dagli altri senza l’obbligo della preventiva comunicazione agli stessi in relazione all’atto che sta per compiere.</a:t>
            </a:r>
          </a:p>
          <a:p>
            <a:pPr algn="just">
              <a:buNone/>
            </a:pPr>
            <a:r>
              <a:rPr lang="it-IT" sz="1400" dirty="0" smtClean="0"/>
              <a:t>Problemi di coordinamento tra i vari amministratori.</a:t>
            </a:r>
          </a:p>
          <a:p>
            <a:pPr algn="just">
              <a:buNone/>
            </a:pPr>
            <a:r>
              <a:rPr lang="it-IT" sz="1400" dirty="0" smtClean="0"/>
              <a:t>Per questo è stato previsto  il diritto di opposizione all’operazione prima che venga compiuta, sulla quale è chiamata a decidere la maggioranza dei soci, calcolata secondo la parte attribuita a ciascun socio negli utili (art. 2257 c.c.)</a:t>
            </a:r>
            <a:endParaRPr lang="it-IT" sz="14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248472"/>
          </a:xfrm>
        </p:spPr>
        <p:txBody>
          <a:bodyPr>
            <a:normAutofit fontScale="85000" lnSpcReduction="10000"/>
          </a:bodyPr>
          <a:lstStyle/>
          <a:p>
            <a:pPr>
              <a:buNone/>
            </a:pPr>
            <a:r>
              <a:rPr lang="it-IT" sz="1800" u="sng" dirty="0" smtClean="0"/>
              <a:t>Amministrazione congiunta:</a:t>
            </a:r>
          </a:p>
          <a:p>
            <a:pPr>
              <a:buNone/>
            </a:pPr>
            <a:endParaRPr lang="it-IT" sz="1400" dirty="0" smtClean="0"/>
          </a:p>
          <a:p>
            <a:pPr algn="just">
              <a:buNone/>
            </a:pPr>
            <a:r>
              <a:rPr lang="it-IT" sz="1400" dirty="0" smtClean="0"/>
              <a:t>Art. 2258 c.c. stabilisce che è necessario il consenso di tutti i soci amministratori per il compimento delle operazioni sociali.</a:t>
            </a:r>
          </a:p>
          <a:p>
            <a:pPr algn="just">
              <a:buNone/>
            </a:pPr>
            <a:r>
              <a:rPr lang="it-IT" sz="1400" dirty="0" smtClean="0"/>
              <a:t>Il contratto sociale può però prevedere che per il compimento di determinati atti sia necessario il consenso della maggioranza, da calcolarsi secondo la parte attribuita a ciascun socio negli  utili.</a:t>
            </a:r>
          </a:p>
          <a:p>
            <a:pPr algn="just">
              <a:buNone/>
            </a:pPr>
            <a:r>
              <a:rPr lang="it-IT" sz="1400" dirty="0" smtClean="0"/>
              <a:t>Non è consentito al singolo amministratore di compiere atti da solo, salvo il caso in cui ricorra l’urgenza di evitare un danno alla società.</a:t>
            </a:r>
          </a:p>
          <a:p>
            <a:pPr algn="just">
              <a:buNone/>
            </a:pPr>
            <a:r>
              <a:rPr lang="it-IT" sz="1400" dirty="0" smtClean="0"/>
              <a:t>Diritti ed obblighi degli amministratori (art. 2260 c.c. – regole sul mandato)</a:t>
            </a:r>
          </a:p>
          <a:p>
            <a:pPr algn="just">
              <a:buNone/>
            </a:pPr>
            <a:endParaRPr lang="it-IT" sz="1400" dirty="0" smtClean="0"/>
          </a:p>
          <a:p>
            <a:pPr algn="just">
              <a:buNone/>
            </a:pPr>
            <a:r>
              <a:rPr lang="it-IT" sz="1800" u="sng" dirty="0" smtClean="0"/>
              <a:t>Responsabilità:</a:t>
            </a:r>
          </a:p>
          <a:p>
            <a:pPr algn="just">
              <a:buNone/>
            </a:pPr>
            <a:r>
              <a:rPr lang="it-IT" sz="1400" dirty="0" smtClean="0"/>
              <a:t>In caso di violazione dei loro obblighi, gli amministratori sono solidalmente responsabili nei confronti della società, tranne quelli che dimostrino di essere esenti da colpa.</a:t>
            </a:r>
          </a:p>
          <a:p>
            <a:pPr algn="just">
              <a:buNone/>
            </a:pPr>
            <a:r>
              <a:rPr lang="it-IT" sz="1400" dirty="0" smtClean="0"/>
              <a:t>Responsabilità solidale concepibile solo quando l’amministrazione sia esercitata congiuntamente o collegialmente, non anche quando essa spetti disgiuntamente a tutti i soci.</a:t>
            </a:r>
          </a:p>
          <a:p>
            <a:pPr algn="just">
              <a:buNone/>
            </a:pPr>
            <a:r>
              <a:rPr lang="it-IT" sz="1400" dirty="0" smtClean="0"/>
              <a:t>In caso di amministrazione disgiunta, affinché il socio non amministratore vada esente da responsabilità sarà necessario che costui provi di non essere stato a conoscenza del fatto dannoso pur avendo usato la normale diligenza ovvero che, pur avendo fatto opposizione preventiva al compimento dell’operazione, la stessa opposizione sia stata respinta. Pertanto, posto che in regime di amministrazione disgiunta ciascun socio amministratore può agire senza informare gli altri, sussiste un dovere di vigilanza a carico di ciascun amministratore rispetto all’attività svolta dagli altri.</a:t>
            </a:r>
            <a:endParaRPr lang="it-IT" sz="14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320480"/>
          </a:xfrm>
        </p:spPr>
        <p:txBody>
          <a:bodyPr/>
          <a:lstStyle/>
          <a:p>
            <a:pPr>
              <a:buFont typeface="Arial" pitchFamily="34" charset="0"/>
              <a:buChar char="•"/>
            </a:pPr>
            <a:r>
              <a:rPr lang="it-IT" sz="2000" dirty="0" smtClean="0"/>
              <a:t>Utili e perdite:</a:t>
            </a:r>
          </a:p>
          <a:p>
            <a:pPr algn="just">
              <a:buNone/>
            </a:pPr>
            <a:r>
              <a:rPr lang="it-IT" sz="1500" dirty="0" smtClean="0"/>
              <a:t>Partecipazione del socio agli utili e alle perdite da non confondere con la quota di partecipazione del socio intesa quale insieme di situazioni giuridiche soggettive attive e passive di cui è titolare il soggetto che acquisisce lo status di socio.</a:t>
            </a:r>
          </a:p>
          <a:p>
            <a:pPr algn="just">
              <a:buNone/>
            </a:pPr>
            <a:r>
              <a:rPr lang="it-IT" sz="1700" u="sng" dirty="0" smtClean="0"/>
              <a:t>Trasferimento delle quote</a:t>
            </a:r>
            <a:r>
              <a:rPr lang="it-IT" sz="1500" dirty="0" smtClean="0"/>
              <a:t>: il trasferimento delle quote </a:t>
            </a:r>
            <a:r>
              <a:rPr lang="it-IT" sz="1500" i="1" dirty="0" err="1" smtClean="0"/>
              <a:t>inter-vivos</a:t>
            </a:r>
            <a:r>
              <a:rPr lang="it-IT" sz="1500" dirty="0" smtClean="0"/>
              <a:t> implica l’applicabilità dell’art. 2252 c.c. e, dunque, il consenso unanime di tutti i soci, quando il contratto sociale non disponga  diversamente.</a:t>
            </a:r>
          </a:p>
          <a:p>
            <a:pPr algn="just">
              <a:buNone/>
            </a:pPr>
            <a:r>
              <a:rPr lang="it-IT" sz="1500" dirty="0" smtClean="0"/>
              <a:t>Nel caso di società personale di professionisti la regola dell’unanimità, o quanto meno della maggioranza, sarà necessaria per la tutela degli interessi degli stessi. L’ingresso di un nuovo socio – professionista rappresenterà una valutazione che gli altri soci professionisti dovranno effettuare almeno a maggioranza. Dovrà pertanto essere esclusa una clausola che prevede la libera trasferibilità della quota sociale.</a:t>
            </a:r>
          </a:p>
          <a:p>
            <a:pPr algn="just">
              <a:buNone/>
            </a:pPr>
            <a:endParaRPr lang="it-IT" sz="15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392488"/>
          </a:xfrm>
        </p:spPr>
        <p:txBody>
          <a:bodyPr>
            <a:normAutofit fontScale="70000" lnSpcReduction="20000"/>
          </a:bodyPr>
          <a:lstStyle/>
          <a:p>
            <a:r>
              <a:rPr lang="it-IT" sz="2900" dirty="0" smtClean="0"/>
              <a:t>Responsabilità per le obbligazioni sociali:</a:t>
            </a:r>
          </a:p>
          <a:p>
            <a:pPr algn="just">
              <a:buNone/>
            </a:pPr>
            <a:r>
              <a:rPr lang="it-IT" sz="1500" dirty="0" smtClean="0"/>
              <a:t>Se l’associazione tra professionisti adotta lo schema tipico delle società personali troveranno applicazione le disposizioni di cui agli artt. 2267 e 2291 c.c. </a:t>
            </a:r>
          </a:p>
          <a:p>
            <a:pPr algn="just">
              <a:buNone/>
            </a:pPr>
            <a:r>
              <a:rPr lang="it-IT" sz="1500" dirty="0" smtClean="0"/>
              <a:t>In particolare, nella s.s. e nella s.n.c. risponde delle obbligazioni sociali innanzitutto la società col proprio patrimonio.</a:t>
            </a:r>
          </a:p>
          <a:p>
            <a:pPr algn="just">
              <a:buNone/>
            </a:pPr>
            <a:r>
              <a:rPr lang="it-IT" sz="1500" dirty="0" smtClean="0"/>
              <a:t>Nella s.s. rispondono inoltre personalmente e solidalmente i soci che hanno agito in nome e per conto della società e, salvo patto contrario, anche gli altri soci (art. 2267 </a:t>
            </a:r>
            <a:r>
              <a:rPr lang="it-IT" sz="1500" dirty="0" err="1" smtClean="0"/>
              <a:t>co</a:t>
            </a:r>
            <a:r>
              <a:rPr lang="it-IT" sz="1500" dirty="0" smtClean="0"/>
              <a:t>. 1 c.c.). Opponibilità a terzi.</a:t>
            </a:r>
          </a:p>
          <a:p>
            <a:pPr algn="just">
              <a:buNone/>
            </a:pPr>
            <a:r>
              <a:rPr lang="it-IT" sz="1500" dirty="0" smtClean="0"/>
              <a:t>Nella s.n.c. invece, tutti i soci rispondono solidalmente e illimitatamente per le obbligazioni sociali e qualsiasi patto contrario non produce effetti nei confronti dei terzi (art. 2291 c.c.). </a:t>
            </a:r>
          </a:p>
          <a:p>
            <a:pPr algn="just">
              <a:buNone/>
            </a:pPr>
            <a:endParaRPr lang="it-IT" sz="1500" dirty="0" smtClean="0"/>
          </a:p>
          <a:p>
            <a:pPr algn="just">
              <a:buNone/>
            </a:pPr>
            <a:r>
              <a:rPr lang="it-IT" sz="2400" u="sng" dirty="0" smtClean="0"/>
              <a:t>Beneficio di escussione in favore dei soci</a:t>
            </a:r>
          </a:p>
          <a:p>
            <a:pPr algn="just">
              <a:buNone/>
            </a:pPr>
            <a:r>
              <a:rPr lang="it-IT" sz="1500" dirty="0" smtClean="0"/>
              <a:t>Separazione tra patrimonio della società e patrimonio dei soci.</a:t>
            </a:r>
          </a:p>
          <a:p>
            <a:pPr algn="just">
              <a:buNone/>
            </a:pPr>
            <a:r>
              <a:rPr lang="it-IT" sz="1500" dirty="0" smtClean="0"/>
              <a:t>I soci sono responsabili solo in via sussidiaria rispetto alla società in quanto godono del beneficio della preventiva escussione del patrimonio sociale (artt. 2268 e 2304 c.c.) che impone ai creditori sociali di aggredire il patrimonio della società prima di quello personale dei soci.</a:t>
            </a:r>
          </a:p>
          <a:p>
            <a:pPr algn="just">
              <a:buNone/>
            </a:pPr>
            <a:r>
              <a:rPr lang="it-IT" sz="1500" dirty="0" smtClean="0"/>
              <a:t>Particolarità:</a:t>
            </a:r>
          </a:p>
          <a:p>
            <a:pPr algn="just">
              <a:buNone/>
            </a:pPr>
            <a:r>
              <a:rPr lang="it-IT" sz="1500" dirty="0" smtClean="0"/>
              <a:t>Nella società semplice il creditore sociale può rivolgersi direttamente al singolo socio illimitatamente responsabile su cui ricadrà l’onere di invocare il beneficio della preventiva escussione indicando i beni sui quali il creditore potrà agevolmente soddisfarsi.</a:t>
            </a:r>
          </a:p>
          <a:p>
            <a:pPr algn="just">
              <a:buNone/>
            </a:pPr>
            <a:r>
              <a:rPr lang="it-IT" sz="1500" dirty="0" smtClean="0"/>
              <a:t>Nella società in nome collettivo il beneficio di escussione opera automaticamente. (art. 2304 prevede infatti che i creditori sociale, anche se la società è in liquidazione, non possono pretendere il pagamento dai singoli soci se non dopo l’escussione del patrimonio sociale).</a:t>
            </a:r>
          </a:p>
          <a:p>
            <a:pPr algn="just">
              <a:buNone/>
            </a:pPr>
            <a:endParaRPr lang="it-IT" sz="1500" dirty="0" smtClean="0"/>
          </a:p>
          <a:p>
            <a:pPr algn="just">
              <a:buNone/>
            </a:pPr>
            <a:r>
              <a:rPr lang="it-IT" sz="1500" dirty="0" smtClean="0"/>
              <a:t>Il socio che avrà pagato potrà a sua volta esercitare l’azione di regresso:</a:t>
            </a:r>
          </a:p>
          <a:p>
            <a:pPr marL="342900" indent="-342900" algn="just">
              <a:buAutoNum type="arabicParenR"/>
            </a:pPr>
            <a:r>
              <a:rPr lang="it-IT" sz="1500" dirty="0" smtClean="0"/>
              <a:t>In primis contro la società per l’ammontare dell’intero debito;</a:t>
            </a:r>
          </a:p>
          <a:p>
            <a:pPr marL="342900" indent="-342900" algn="just">
              <a:buAutoNum type="arabicParenR"/>
            </a:pPr>
            <a:r>
              <a:rPr lang="it-IT" sz="1500" dirty="0" smtClean="0"/>
              <a:t>In </a:t>
            </a:r>
            <a:r>
              <a:rPr lang="it-IT" sz="1500" dirty="0" err="1" smtClean="0"/>
              <a:t>secundis</a:t>
            </a:r>
            <a:r>
              <a:rPr lang="it-IT" sz="1500" dirty="0" smtClean="0"/>
              <a:t> contro gli altri soci secondo la misura di ciascuno di essi nelle perdite. </a:t>
            </a:r>
            <a:endParaRPr lang="it-IT" sz="15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700808"/>
            <a:ext cx="8183880" cy="4104456"/>
          </a:xfrm>
        </p:spPr>
        <p:txBody>
          <a:bodyPr>
            <a:normAutofit fontScale="77500" lnSpcReduction="20000"/>
          </a:bodyPr>
          <a:lstStyle/>
          <a:p>
            <a:pPr>
              <a:buNone/>
            </a:pPr>
            <a:r>
              <a:rPr lang="it-IT" sz="1700" u="sng" dirty="0" smtClean="0"/>
              <a:t>Responsabilità professionale: (art. 2236 c.c.)</a:t>
            </a:r>
          </a:p>
          <a:p>
            <a:pPr>
              <a:buNone/>
            </a:pPr>
            <a:endParaRPr lang="it-IT" sz="1300" dirty="0" smtClean="0"/>
          </a:p>
          <a:p>
            <a:pPr algn="just">
              <a:buNone/>
            </a:pPr>
            <a:r>
              <a:rPr lang="it-IT" sz="1300" dirty="0" smtClean="0"/>
              <a:t>E’ da sostenersi che le obbligazioni </a:t>
            </a:r>
            <a:r>
              <a:rPr lang="it-IT" sz="1300" i="1" dirty="0" smtClean="0"/>
              <a:t>ex </a:t>
            </a:r>
            <a:r>
              <a:rPr lang="it-IT" sz="1300" i="1" dirty="0" err="1" smtClean="0"/>
              <a:t>contractu</a:t>
            </a:r>
            <a:r>
              <a:rPr lang="it-IT" sz="1300" dirty="0" smtClean="0"/>
              <a:t> rientrano nel novero delle obbligazioni sociali.</a:t>
            </a:r>
          </a:p>
          <a:p>
            <a:pPr algn="just">
              <a:buNone/>
            </a:pPr>
            <a:r>
              <a:rPr lang="it-IT" sz="1300" dirty="0" smtClean="0"/>
              <a:t>La responsabilità principale rimane in capo alla società in via diretta, mentre la responsabilità dei soci è sussidiaria. La responsabilità dei soci, inoltre, è anche solidale e non limitata al singolo professionista che ha effettuato la prestazione.</a:t>
            </a:r>
          </a:p>
          <a:p>
            <a:pPr>
              <a:buNone/>
            </a:pPr>
            <a:endParaRPr lang="it-IT" sz="1300" dirty="0" smtClean="0"/>
          </a:p>
          <a:p>
            <a:pPr>
              <a:buNone/>
            </a:pPr>
            <a:endParaRPr lang="it-IT" sz="1300" dirty="0" smtClean="0"/>
          </a:p>
          <a:p>
            <a:pPr>
              <a:buFont typeface="Arial" pitchFamily="34" charset="0"/>
              <a:buChar char="•"/>
            </a:pPr>
            <a:r>
              <a:rPr lang="it-IT" sz="2400" dirty="0" smtClean="0"/>
              <a:t>Scioglimento:</a:t>
            </a:r>
          </a:p>
          <a:p>
            <a:pPr>
              <a:buFont typeface="Arial" pitchFamily="34" charset="0"/>
              <a:buChar char="•"/>
            </a:pPr>
            <a:endParaRPr lang="it-IT" sz="2000" dirty="0" smtClean="0"/>
          </a:p>
          <a:p>
            <a:pPr>
              <a:buFont typeface="Arial" pitchFamily="34" charset="0"/>
              <a:buChar char="•"/>
            </a:pPr>
            <a:r>
              <a:rPr lang="it-IT" sz="2000" u="sng" dirty="0" smtClean="0"/>
              <a:t>Scioglimento del rapporto limitatamente ad un socio</a:t>
            </a:r>
          </a:p>
          <a:p>
            <a:pPr algn="just">
              <a:buNone/>
            </a:pPr>
            <a:r>
              <a:rPr lang="it-IT" sz="1300" dirty="0" smtClean="0"/>
              <a:t>Principio fondamentale: </a:t>
            </a:r>
            <a:r>
              <a:rPr lang="it-IT" sz="1300" i="1" u="sng" dirty="0" smtClean="0"/>
              <a:t>continuazione e conservazione dell’ente</a:t>
            </a:r>
            <a:r>
              <a:rPr lang="it-IT" sz="1300" dirty="0" smtClean="0"/>
              <a:t>.</a:t>
            </a:r>
          </a:p>
          <a:p>
            <a:pPr algn="just">
              <a:buNone/>
            </a:pPr>
            <a:r>
              <a:rPr lang="it-IT" sz="1300" dirty="0" smtClean="0"/>
              <a:t>Il venir meno di uno o più soci – pur determinando la necessaria ridefinizione di rapporti patrimoniali – non comporta lo scioglimento della  società, rimettendo, la norma, tale decisione alla volontà dei soci superstiti. </a:t>
            </a:r>
          </a:p>
          <a:p>
            <a:pPr algn="just">
              <a:buNone/>
            </a:pPr>
            <a:r>
              <a:rPr lang="it-IT" sz="1300" dirty="0" smtClean="0"/>
              <a:t>Caso particolare di associazione tra professionisti. La norma potrebbe non trovare piena applicazione. Le capacità professionali dei soci, i requisiti di onorabilità ed eticità degli stessi rappresentano valori e requisiti non propriamente fungibili. In tal caso i superstiti potrebbero ricostituire la compagine entro sei mesi con altri professionisti di comprovata professionalità ovvero provvedere allo scioglimento.</a:t>
            </a:r>
          </a:p>
          <a:p>
            <a:pPr algn="just">
              <a:buNone/>
            </a:pPr>
            <a:r>
              <a:rPr lang="it-IT" sz="1300" dirty="0" smtClean="0"/>
              <a:t>Lo scioglimento del rapporto sociale limitatamente ad un socio si verifica in caso di:</a:t>
            </a:r>
          </a:p>
          <a:p>
            <a:pPr algn="just">
              <a:buFont typeface="Courier New" pitchFamily="49" charset="0"/>
              <a:buChar char="o"/>
            </a:pPr>
            <a:r>
              <a:rPr lang="it-IT" sz="1300" dirty="0" smtClean="0"/>
              <a:t>Morte</a:t>
            </a:r>
          </a:p>
          <a:p>
            <a:pPr algn="just">
              <a:buFont typeface="Courier New" pitchFamily="49" charset="0"/>
              <a:buChar char="o"/>
            </a:pPr>
            <a:r>
              <a:rPr lang="it-IT" sz="1300" dirty="0" smtClean="0"/>
              <a:t>Recesso</a:t>
            </a:r>
          </a:p>
          <a:p>
            <a:pPr algn="just">
              <a:buFont typeface="Courier New" pitchFamily="49" charset="0"/>
              <a:buChar char="o"/>
            </a:pPr>
            <a:r>
              <a:rPr lang="it-IT" sz="1300" dirty="0" smtClean="0"/>
              <a:t>Esclusione</a:t>
            </a:r>
          </a:p>
          <a:p>
            <a:pPr algn="just">
              <a:buNone/>
            </a:pPr>
            <a:r>
              <a:rPr lang="it-IT" sz="1300" dirty="0" smtClean="0"/>
              <a:t> </a:t>
            </a:r>
          </a:p>
          <a:p>
            <a:pPr>
              <a:buNone/>
            </a:pPr>
            <a:endParaRPr lang="it-IT" sz="17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320480"/>
          </a:xfrm>
        </p:spPr>
        <p:txBody>
          <a:bodyPr/>
          <a:lstStyle/>
          <a:p>
            <a:pPr>
              <a:buNone/>
            </a:pPr>
            <a:r>
              <a:rPr lang="it-IT" sz="1600" u="sng" dirty="0" smtClean="0"/>
              <a:t>Morte del socio</a:t>
            </a:r>
          </a:p>
          <a:p>
            <a:pPr algn="just">
              <a:buNone/>
            </a:pPr>
            <a:r>
              <a:rPr lang="it-IT" sz="1200" dirty="0" smtClean="0"/>
              <a:t>Nelle società di persone in caso di morte di uno dei soci (art. 2284 c.c.), salva contraria disposizione del contratto sociale, gli altri devono liquidare la quota agli eredi, a meno che preferiscano sciogliere la società ovvero continuarla con gli eredi stessi e questi vi acconsentano.</a:t>
            </a:r>
          </a:p>
          <a:p>
            <a:pPr algn="just">
              <a:buNone/>
            </a:pPr>
            <a:r>
              <a:rPr lang="it-IT" sz="1200" dirty="0" smtClean="0"/>
              <a:t>In combinato disposto con l’art. 2289 c.c., tre possibilità:</a:t>
            </a:r>
          </a:p>
          <a:p>
            <a:pPr algn="just">
              <a:buFont typeface="Courier New" pitchFamily="49" charset="0"/>
              <a:buChar char="o"/>
            </a:pPr>
            <a:r>
              <a:rPr lang="it-IT" sz="1200" dirty="0" smtClean="0"/>
              <a:t>Liquidazione della quota del socio defunto e continuazione del rapporto fra i soci superstiti;</a:t>
            </a:r>
          </a:p>
          <a:p>
            <a:pPr algn="just">
              <a:buFont typeface="Courier New" pitchFamily="49" charset="0"/>
              <a:buChar char="o"/>
            </a:pPr>
            <a:r>
              <a:rPr lang="it-IT" sz="1200" dirty="0" smtClean="0"/>
              <a:t>Liquidazione della quota del socio defunto e scioglimento della società;</a:t>
            </a:r>
          </a:p>
          <a:p>
            <a:pPr algn="just">
              <a:buFont typeface="Courier New" pitchFamily="49" charset="0"/>
              <a:buChar char="o"/>
            </a:pPr>
            <a:r>
              <a:rPr lang="it-IT" sz="1200" dirty="0" smtClean="0"/>
              <a:t>Continuazione del rapporto societario con gli eredi del socio defunto (per le società tra professionisti l’ingresso del nuovo socio è tuttavia subordinata alla presenza dei requisiti di professionalità ed onorabilità propri del tipo di attività svolta.</a:t>
            </a:r>
          </a:p>
          <a:p>
            <a:pPr algn="just">
              <a:buFont typeface="Courier New" pitchFamily="49" charset="0"/>
              <a:buChar char="o"/>
            </a:pPr>
            <a:endParaRPr lang="it-IT" sz="1200" dirty="0" smtClean="0"/>
          </a:p>
          <a:p>
            <a:pPr algn="just">
              <a:buNone/>
            </a:pPr>
            <a:r>
              <a:rPr lang="it-IT" sz="1200" u="sng" dirty="0" smtClean="0">
                <a:effectLst>
                  <a:outerShdw blurRad="38100" dist="38100" dir="2700000" algn="tl">
                    <a:srgbClr val="000000">
                      <a:alpha val="43137"/>
                    </a:srgbClr>
                  </a:outerShdw>
                </a:effectLst>
              </a:rPr>
              <a:t>Liquidazione quota spettante al socio</a:t>
            </a:r>
            <a:r>
              <a:rPr lang="it-IT" sz="1200" dirty="0" smtClean="0"/>
              <a:t>: il socio o i suoi eredi hanno diritto soltanto ad una somma di danaro che rappresenti il valore della quota, con la conseguente impossibilità per il socio o gli eredi di pretendere la restituzione dei beni conferiti in proprietà, ovvero in godimento, fino allo scioglimento della società, salva diversa pattuizione.</a:t>
            </a:r>
          </a:p>
          <a:p>
            <a:pPr algn="just">
              <a:buNone/>
            </a:pPr>
            <a:r>
              <a:rPr lang="it-IT" sz="1200" dirty="0" smtClean="0"/>
              <a:t>Il valore della quota si determina in base alla situazione patrimoniale della società al momento dello scioglimento, tenendo in considerazione le operazioni in corso. </a:t>
            </a:r>
            <a:endParaRPr lang="it-IT" sz="12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320480"/>
          </a:xfrm>
        </p:spPr>
        <p:txBody>
          <a:bodyPr/>
          <a:lstStyle/>
          <a:p>
            <a:r>
              <a:rPr lang="it-IT" sz="1600" u="sng" dirty="0" smtClean="0"/>
              <a:t>Recesso del socio</a:t>
            </a:r>
          </a:p>
          <a:p>
            <a:pPr algn="just">
              <a:buNone/>
            </a:pPr>
            <a:r>
              <a:rPr lang="it-IT" sz="1200" dirty="0" smtClean="0"/>
              <a:t>(art. 2285 c.c.) – il recesso del socio (ossia lo scioglimento del rapporto sociale per volontà dello stesso) dalla società contratta a tempo determinato o per tutta la vita dei soci deve essere comunicato agli altri con un preavviso di almeno tre mesi.</a:t>
            </a:r>
          </a:p>
          <a:p>
            <a:pPr algn="just">
              <a:buNone/>
            </a:pPr>
            <a:r>
              <a:rPr lang="it-IT" sz="1200" dirty="0" smtClean="0"/>
              <a:t>Il socio può recedere:</a:t>
            </a:r>
          </a:p>
          <a:p>
            <a:pPr algn="just">
              <a:buFont typeface="Courier New" pitchFamily="49" charset="0"/>
              <a:buChar char="o"/>
            </a:pPr>
            <a:r>
              <a:rPr lang="it-IT" sz="1200" dirty="0" smtClean="0"/>
              <a:t>Nei casi previsti nel contratto sociale;</a:t>
            </a:r>
          </a:p>
          <a:p>
            <a:pPr algn="just">
              <a:buFont typeface="Courier New" pitchFamily="49" charset="0"/>
              <a:buChar char="o"/>
            </a:pPr>
            <a:r>
              <a:rPr lang="it-IT" sz="1200" dirty="0" smtClean="0"/>
              <a:t>Quando sussiste una giusta causa.</a:t>
            </a:r>
          </a:p>
          <a:p>
            <a:pPr>
              <a:buNone/>
            </a:pPr>
            <a:endParaRPr lang="it-IT" sz="1200" dirty="0" smtClean="0"/>
          </a:p>
          <a:p>
            <a:pPr>
              <a:buFont typeface="Arial" pitchFamily="34" charset="0"/>
              <a:buChar char="•"/>
            </a:pPr>
            <a:r>
              <a:rPr lang="it-IT" sz="1600" u="sng" dirty="0" smtClean="0"/>
              <a:t>Esclusione del socio</a:t>
            </a:r>
          </a:p>
          <a:p>
            <a:pPr algn="just">
              <a:buNone/>
            </a:pPr>
            <a:r>
              <a:rPr lang="it-IT" sz="1200" dirty="0" smtClean="0"/>
              <a:t>(artt. 2286 e ss. c.c.) Può essere </a:t>
            </a:r>
            <a:r>
              <a:rPr lang="it-IT" sz="1200" u="sng" dirty="0" smtClean="0">
                <a:effectLst>
                  <a:outerShdw blurRad="38100" dist="38100" dir="2700000" algn="tl">
                    <a:srgbClr val="000000">
                      <a:alpha val="43137"/>
                    </a:srgbClr>
                  </a:outerShdw>
                </a:effectLst>
              </a:rPr>
              <a:t>di diritto </a:t>
            </a:r>
            <a:r>
              <a:rPr lang="it-IT" sz="1200" dirty="0" smtClean="0"/>
              <a:t>o </a:t>
            </a:r>
            <a:r>
              <a:rPr lang="it-IT" sz="1200" u="sng" dirty="0" smtClean="0">
                <a:effectLst>
                  <a:outerShdw blurRad="38100" dist="38100" dir="2700000" algn="tl">
                    <a:srgbClr val="000000">
                      <a:alpha val="43137"/>
                    </a:srgbClr>
                  </a:outerShdw>
                </a:effectLst>
              </a:rPr>
              <a:t>facoltativa.</a:t>
            </a:r>
          </a:p>
          <a:p>
            <a:pPr algn="just">
              <a:buFont typeface="Courier New" pitchFamily="49" charset="0"/>
              <a:buChar char="o"/>
            </a:pPr>
            <a:r>
              <a:rPr lang="it-IT" sz="1200" i="1" u="sng" dirty="0" smtClean="0"/>
              <a:t>Esclusione di diritto</a:t>
            </a:r>
            <a:r>
              <a:rPr lang="it-IT" sz="1200" dirty="0" smtClean="0"/>
              <a:t>: ipotesi di fallimento del socio e quella di un socio il cui creditore particolare abbia ottenuto la liquidazione della quota.</a:t>
            </a:r>
          </a:p>
          <a:p>
            <a:pPr algn="just">
              <a:buFont typeface="Courier New" pitchFamily="49" charset="0"/>
              <a:buChar char="o"/>
            </a:pPr>
            <a:r>
              <a:rPr lang="it-IT" sz="1200" i="1" u="sng" dirty="0" smtClean="0"/>
              <a:t>Esclusione facoltativa</a:t>
            </a:r>
            <a:r>
              <a:rPr lang="it-IT" sz="1200" dirty="0" smtClean="0"/>
              <a:t>:</a:t>
            </a:r>
          </a:p>
          <a:p>
            <a:pPr lvl="1" algn="just">
              <a:buFont typeface="Courier New" pitchFamily="49" charset="0"/>
              <a:buChar char="o"/>
            </a:pPr>
            <a:r>
              <a:rPr lang="it-IT" sz="1100" dirty="0" smtClean="0"/>
              <a:t>Gravi inadempienze degli obblighi derivanti dalla legge o dal contratto sociale;</a:t>
            </a:r>
          </a:p>
          <a:p>
            <a:pPr lvl="1" algn="just">
              <a:buFont typeface="Courier New" pitchFamily="49" charset="0"/>
              <a:buChar char="o"/>
            </a:pPr>
            <a:r>
              <a:rPr lang="it-IT" sz="1100" dirty="0" smtClean="0"/>
              <a:t>Interdizione e inabilitazione del socio;</a:t>
            </a:r>
          </a:p>
          <a:p>
            <a:pPr lvl="1" algn="just">
              <a:buFont typeface="Courier New" pitchFamily="49" charset="0"/>
              <a:buChar char="o"/>
            </a:pPr>
            <a:r>
              <a:rPr lang="it-IT" sz="1100" dirty="0" smtClean="0"/>
              <a:t>Casi di sopravvenuta impossibilità di esecuzione del conferimento per causa non imputabile al socio.  </a:t>
            </a:r>
          </a:p>
          <a:p>
            <a:pPr>
              <a:buNone/>
            </a:pPr>
            <a:endParaRPr lang="it-IT" sz="1100" dirty="0" smtClean="0"/>
          </a:p>
          <a:p>
            <a:pPr>
              <a:buNone/>
            </a:pPr>
            <a:r>
              <a:rPr lang="it-IT" sz="1300" dirty="0" smtClean="0"/>
              <a:t>Art. 2287 c.c. – Procedimento di esclusione del socio</a:t>
            </a:r>
          </a:p>
          <a:p>
            <a:pPr>
              <a:buNone/>
            </a:pPr>
            <a:endParaRPr lang="it-IT" sz="1100" dirty="0" smtClean="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628800"/>
            <a:ext cx="8183880" cy="4392488"/>
          </a:xfrm>
        </p:spPr>
        <p:txBody>
          <a:bodyPr>
            <a:normAutofit/>
          </a:bodyPr>
          <a:lstStyle/>
          <a:p>
            <a:r>
              <a:rPr lang="it-IT" sz="1600" u="sng" dirty="0" smtClean="0"/>
              <a:t>Scioglimento della società</a:t>
            </a:r>
          </a:p>
          <a:p>
            <a:pPr algn="just">
              <a:buNone/>
            </a:pPr>
            <a:r>
              <a:rPr lang="it-IT" sz="1400" dirty="0" smtClean="0"/>
              <a:t>(Art. 2272 c.c.) – Cause di scioglimento della società:</a:t>
            </a:r>
          </a:p>
          <a:p>
            <a:pPr lvl="1" algn="just">
              <a:buFont typeface="Courier New" pitchFamily="49" charset="0"/>
              <a:buChar char="o"/>
            </a:pPr>
            <a:r>
              <a:rPr lang="it-IT" sz="1300" dirty="0" smtClean="0"/>
              <a:t>Decorso del temine;</a:t>
            </a:r>
          </a:p>
          <a:p>
            <a:pPr lvl="1" algn="just">
              <a:buFont typeface="Courier New" pitchFamily="49" charset="0"/>
              <a:buChar char="o"/>
            </a:pPr>
            <a:r>
              <a:rPr lang="it-IT" sz="1300" dirty="0" smtClean="0"/>
              <a:t>Conseguimento dell’oggetto sociale o sopravvenuta impossibilità a conseguirlo;</a:t>
            </a:r>
          </a:p>
          <a:p>
            <a:pPr lvl="1" algn="just">
              <a:buFont typeface="Courier New" pitchFamily="49" charset="0"/>
              <a:buChar char="o"/>
            </a:pPr>
            <a:r>
              <a:rPr lang="it-IT" sz="1300" dirty="0" smtClean="0"/>
              <a:t>Volontà di tutti i soci;</a:t>
            </a:r>
          </a:p>
          <a:p>
            <a:pPr lvl="1" algn="just">
              <a:buFont typeface="Courier New" pitchFamily="49" charset="0"/>
              <a:buChar char="o"/>
            </a:pPr>
            <a:r>
              <a:rPr lang="it-IT" sz="1300" dirty="0" smtClean="0"/>
              <a:t>Mancanza della pluralità dei soci, se nel termine dei sei mesi questa non è ricostituita;</a:t>
            </a:r>
          </a:p>
          <a:p>
            <a:pPr lvl="1" algn="just">
              <a:buFont typeface="Courier New" pitchFamily="49" charset="0"/>
              <a:buChar char="o"/>
            </a:pPr>
            <a:r>
              <a:rPr lang="it-IT" sz="1300" dirty="0" smtClean="0"/>
              <a:t>Altre cause previste dal contratto sociale.</a:t>
            </a:r>
          </a:p>
          <a:p>
            <a:pPr lvl="1" algn="just">
              <a:buNone/>
            </a:pPr>
            <a:endParaRPr lang="it-IT" sz="1300" dirty="0" smtClean="0"/>
          </a:p>
          <a:p>
            <a:pPr lvl="1" algn="just">
              <a:buNone/>
            </a:pPr>
            <a:r>
              <a:rPr lang="it-IT" sz="1300" dirty="0" smtClean="0"/>
              <a:t>Nelle snc sono cause di scioglimento:</a:t>
            </a:r>
          </a:p>
          <a:p>
            <a:pPr lvl="1" algn="just">
              <a:buFont typeface="Wingdings" pitchFamily="2" charset="2"/>
              <a:buChar char="§"/>
            </a:pPr>
            <a:r>
              <a:rPr lang="it-IT" sz="1300" dirty="0" smtClean="0"/>
              <a:t>Il fallimento;</a:t>
            </a:r>
          </a:p>
          <a:p>
            <a:pPr lvl="1" algn="just">
              <a:buFont typeface="Wingdings" pitchFamily="2" charset="2"/>
              <a:buChar char="§"/>
            </a:pPr>
            <a:r>
              <a:rPr lang="it-IT" sz="1300" dirty="0" smtClean="0"/>
              <a:t>La liquidazione coatta amministrativa della società.  </a:t>
            </a:r>
          </a:p>
          <a:p>
            <a:pPr lvl="1" algn="just">
              <a:buNone/>
            </a:pPr>
            <a:endParaRPr lang="it-IT" sz="1300" dirty="0" smtClean="0"/>
          </a:p>
          <a:p>
            <a:pPr lvl="1" algn="just">
              <a:buNone/>
            </a:pPr>
            <a:r>
              <a:rPr lang="it-IT" sz="1300" dirty="0" smtClean="0"/>
              <a:t>Nelle società personali di professionisti i casi di scioglimento seguiranno le sole regole analizzate per le </a:t>
            </a:r>
            <a:r>
              <a:rPr lang="it-IT" sz="1300" u="sng" dirty="0" smtClean="0">
                <a:effectLst>
                  <a:outerShdw blurRad="38100" dist="38100" dir="2700000" algn="tl">
                    <a:srgbClr val="000000">
                      <a:alpha val="43137"/>
                    </a:srgbClr>
                  </a:outerShdw>
                </a:effectLst>
              </a:rPr>
              <a:t>società semplici.</a:t>
            </a:r>
            <a:endParaRPr lang="it-IT" sz="1300" u="sng" dirty="0">
              <a:effectLst>
                <a:outerShdw blurRad="38100" dist="38100" dir="2700000" algn="tl">
                  <a:srgbClr val="000000">
                    <a:alpha val="43137"/>
                  </a:srgbClr>
                </a:outerShdw>
              </a:effectLst>
            </a:endParaRPr>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183880" cy="792088"/>
          </a:xfrm>
        </p:spPr>
        <p:txBody>
          <a:bodyPr>
            <a:normAutofit fontScale="90000"/>
          </a:bodyPr>
          <a:lstStyle/>
          <a:p>
            <a:pPr algn="ctr"/>
            <a:r>
              <a:rPr lang="it-IT" dirty="0" smtClean="0"/>
              <a:t>Legge 1815/39: due statuizioni</a:t>
            </a:r>
            <a:endParaRPr lang="it-IT" dirty="0"/>
          </a:p>
        </p:txBody>
      </p:sp>
      <p:sp>
        <p:nvSpPr>
          <p:cNvPr id="3" name="Segnaposto contenuto 2"/>
          <p:cNvSpPr>
            <a:spLocks noGrp="1"/>
          </p:cNvSpPr>
          <p:nvPr>
            <p:ph idx="1"/>
          </p:nvPr>
        </p:nvSpPr>
        <p:spPr>
          <a:xfrm>
            <a:off x="502920" y="2060848"/>
            <a:ext cx="8183880" cy="3312368"/>
          </a:xfrm>
        </p:spPr>
        <p:txBody>
          <a:bodyPr>
            <a:normAutofit/>
          </a:bodyPr>
          <a:lstStyle/>
          <a:p>
            <a:pPr algn="just">
              <a:buFont typeface="Wingdings" pitchFamily="2" charset="2"/>
              <a:buChar char="Ø"/>
            </a:pPr>
            <a:r>
              <a:rPr lang="it-IT" sz="2400" dirty="0" smtClean="0"/>
              <a:t>Obbligo di ricorrere allo forma dello “studio associato” e obbligo di comunicazione agli Ordini (art. 1)</a:t>
            </a:r>
          </a:p>
          <a:p>
            <a:pPr>
              <a:buFontTx/>
              <a:buChar char="-"/>
            </a:pPr>
            <a:endParaRPr lang="it-IT" sz="2400" dirty="0" smtClean="0"/>
          </a:p>
          <a:p>
            <a:pPr algn="just">
              <a:buFont typeface="Wingdings" pitchFamily="2" charset="2"/>
              <a:buChar char="Ø"/>
            </a:pPr>
            <a:r>
              <a:rPr lang="it-IT" sz="2400" dirty="0" smtClean="0"/>
              <a:t>Divieto di adottare la forma societaria o altre forme diverse dallo “studio associato” (art. 2)</a:t>
            </a:r>
          </a:p>
          <a:p>
            <a:pPr>
              <a:buFontTx/>
              <a:buChar char="-"/>
            </a:pPr>
            <a:endParaRPr lang="it-IT" dirty="0" smtClean="0"/>
          </a:p>
          <a:p>
            <a:pPr>
              <a:buNone/>
            </a:pPr>
            <a:endParaRPr lang="it-IT" dirty="0" smtClean="0"/>
          </a:p>
          <a:p>
            <a:pPr>
              <a:buNone/>
            </a:pPr>
            <a:endParaRPr lang="it-IT" dirty="0" smtClean="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L’atto costitutivo e lo statuto dello Studio associato</a:t>
            </a:r>
            <a:endParaRPr lang="it-IT" dirty="0"/>
          </a:p>
        </p:txBody>
      </p:sp>
      <p:sp>
        <p:nvSpPr>
          <p:cNvPr id="3" name="Segnaposto contenuto 2"/>
          <p:cNvSpPr>
            <a:spLocks noGrp="1"/>
          </p:cNvSpPr>
          <p:nvPr>
            <p:ph idx="1"/>
          </p:nvPr>
        </p:nvSpPr>
        <p:spPr>
          <a:xfrm>
            <a:off x="502920" y="1700808"/>
            <a:ext cx="8183880" cy="3960440"/>
          </a:xfrm>
        </p:spPr>
        <p:txBody>
          <a:bodyPr/>
          <a:lstStyle/>
          <a:p>
            <a:r>
              <a:rPr lang="it-IT" sz="2400" dirty="0" smtClean="0"/>
              <a:t>L’atto costitutivo dello Studio professionale può rivestire la forma:</a:t>
            </a:r>
          </a:p>
          <a:p>
            <a:pPr lvl="1">
              <a:buFont typeface="Courier New" pitchFamily="49" charset="0"/>
              <a:buChar char="o"/>
            </a:pPr>
            <a:r>
              <a:rPr lang="it-IT" sz="1800" i="1" dirty="0" smtClean="0">
                <a:effectLst>
                  <a:outerShdw blurRad="38100" dist="38100" dir="2700000" algn="tl">
                    <a:srgbClr val="000000">
                      <a:alpha val="43137"/>
                    </a:srgbClr>
                  </a:outerShdw>
                </a:effectLst>
              </a:rPr>
              <a:t>Dell’atto pubblico;</a:t>
            </a:r>
          </a:p>
          <a:p>
            <a:pPr lvl="1">
              <a:buFont typeface="Courier New" pitchFamily="49" charset="0"/>
              <a:buChar char="o"/>
            </a:pPr>
            <a:r>
              <a:rPr lang="it-IT" sz="1800" i="1" dirty="0" smtClean="0">
                <a:effectLst>
                  <a:outerShdw blurRad="38100" dist="38100" dir="2700000" algn="tl">
                    <a:srgbClr val="000000">
                      <a:alpha val="43137"/>
                    </a:srgbClr>
                  </a:outerShdw>
                </a:effectLst>
              </a:rPr>
              <a:t>Della scrittura privata </a:t>
            </a:r>
            <a:r>
              <a:rPr lang="it-IT" sz="1800" i="1" smtClean="0">
                <a:effectLst>
                  <a:outerShdw blurRad="38100" dist="38100" dir="2700000" algn="tl">
                    <a:srgbClr val="000000">
                      <a:alpha val="43137"/>
                    </a:srgbClr>
                  </a:outerShdw>
                </a:effectLst>
              </a:rPr>
              <a:t>(anche autenticata)</a:t>
            </a:r>
            <a:r>
              <a:rPr lang="it-IT" smtClean="0">
                <a:effectLst>
                  <a:outerShdw blurRad="38100" dist="38100" dir="2700000" algn="tl">
                    <a:srgbClr val="000000">
                      <a:alpha val="43137"/>
                    </a:srgbClr>
                  </a:outerShdw>
                </a:effectLst>
              </a:rPr>
              <a:t>.</a:t>
            </a:r>
            <a:endParaRPr lang="it-IT" dirty="0" smtClean="0">
              <a:effectLst>
                <a:outerShdw blurRad="38100" dist="38100" dir="2700000" algn="tl">
                  <a:srgbClr val="000000">
                    <a:alpha val="43137"/>
                  </a:srgbClr>
                </a:outerShdw>
              </a:effectLst>
            </a:endParaRPr>
          </a:p>
          <a:p>
            <a:pPr lvl="1">
              <a:buNone/>
            </a:pPr>
            <a:endParaRPr lang="it-IT" dirty="0" smtClean="0">
              <a:effectLst>
                <a:outerShdw blurRad="38100" dist="38100" dir="2700000" algn="tl">
                  <a:srgbClr val="000000">
                    <a:alpha val="43137"/>
                  </a:srgbClr>
                </a:outerShdw>
              </a:effectLst>
            </a:endParaRPr>
          </a:p>
          <a:p>
            <a:pPr lvl="1" algn="just">
              <a:buFont typeface="Wingdings" pitchFamily="2" charset="2"/>
              <a:buChar char="ü"/>
            </a:pPr>
            <a:r>
              <a:rPr lang="it-IT" sz="1800" dirty="0" smtClean="0"/>
              <a:t>L’atto deve essere registrato presso l’Agenzia delle Entrate ed è soggetto al pagamento dell’imposta di registro.</a:t>
            </a:r>
          </a:p>
          <a:p>
            <a:pPr lvl="1" algn="just">
              <a:buFont typeface="Wingdings" pitchFamily="2" charset="2"/>
              <a:buChar char="ü"/>
            </a:pPr>
            <a:r>
              <a:rPr lang="it-IT" sz="1800" dirty="0" smtClean="0"/>
              <a:t>Non è richiesta l’iscrizione al Registro Imprese.</a:t>
            </a:r>
          </a:p>
          <a:p>
            <a:pPr lvl="1" algn="just">
              <a:buFont typeface="Wingdings" pitchFamily="2" charset="2"/>
              <a:buChar char="ü"/>
            </a:pPr>
            <a:r>
              <a:rPr lang="it-IT" sz="1800" dirty="0" smtClean="0"/>
              <a:t>Possibile costituire uno studio associato interprofessionale a condizione che i professionisti soci abbiano idoneo titolo (iscrizione albo o ordine professionale).</a:t>
            </a:r>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20</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2920" y="836712"/>
            <a:ext cx="8183880" cy="1440160"/>
          </a:xfrm>
        </p:spPr>
        <p:txBody>
          <a:bodyPr>
            <a:noAutofit/>
          </a:bodyPr>
          <a:lstStyle/>
          <a:p>
            <a:pPr algn="ctr"/>
            <a:r>
              <a:rPr lang="it-IT" sz="2800" dirty="0" smtClean="0"/>
              <a:t>L’esercizio delle professioni intellettuali “protette” in forma societaria pareva contrario a due principi fondamentali</a:t>
            </a:r>
            <a:endParaRPr lang="it-IT" sz="2800" dirty="0"/>
          </a:p>
        </p:txBody>
      </p:sp>
      <p:sp>
        <p:nvSpPr>
          <p:cNvPr id="3" name="Segnaposto contenuto 2"/>
          <p:cNvSpPr>
            <a:spLocks noGrp="1"/>
          </p:cNvSpPr>
          <p:nvPr>
            <p:ph idx="1"/>
          </p:nvPr>
        </p:nvSpPr>
        <p:spPr>
          <a:xfrm>
            <a:off x="502920" y="2780928"/>
            <a:ext cx="8183880" cy="2592288"/>
          </a:xfrm>
        </p:spPr>
        <p:txBody>
          <a:bodyPr>
            <a:normAutofit/>
          </a:bodyPr>
          <a:lstStyle/>
          <a:p>
            <a:r>
              <a:rPr lang="it-IT" sz="2400" dirty="0" smtClean="0"/>
              <a:t>Carattere rigorosamente personale della prestazione professionale ex art. 2232 c.c.</a:t>
            </a:r>
          </a:p>
          <a:p>
            <a:endParaRPr lang="it-IT" sz="2400" dirty="0" smtClean="0"/>
          </a:p>
          <a:p>
            <a:pPr algn="just"/>
            <a:r>
              <a:rPr lang="it-IT" sz="2400" dirty="0" smtClean="0"/>
              <a:t>Compenso adeguato al “decoro professionale” del professionista ex art. 2233 c.c.</a:t>
            </a:r>
          </a:p>
          <a:p>
            <a:endParaRPr lang="it-IT"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183880" cy="1483608"/>
          </a:xfrm>
        </p:spPr>
        <p:txBody>
          <a:bodyPr>
            <a:normAutofit/>
          </a:bodyPr>
          <a:lstStyle/>
          <a:p>
            <a:pPr algn="ctr"/>
            <a:r>
              <a:rPr lang="it-IT" sz="2800" dirty="0" smtClean="0"/>
              <a:t>Esercizio in forma associata e societaria alla luce della legge Bersani (Legge 266/97)</a:t>
            </a:r>
            <a:endParaRPr lang="it-IT" sz="2800" dirty="0"/>
          </a:p>
        </p:txBody>
      </p:sp>
      <p:sp>
        <p:nvSpPr>
          <p:cNvPr id="3" name="Segnaposto contenuto 2"/>
          <p:cNvSpPr>
            <a:spLocks noGrp="1"/>
          </p:cNvSpPr>
          <p:nvPr>
            <p:ph idx="1"/>
          </p:nvPr>
        </p:nvSpPr>
        <p:spPr>
          <a:xfrm>
            <a:off x="502920" y="2204864"/>
            <a:ext cx="8183880" cy="3600400"/>
          </a:xfrm>
        </p:spPr>
        <p:txBody>
          <a:bodyPr>
            <a:normAutofit/>
          </a:bodyPr>
          <a:lstStyle/>
          <a:p>
            <a:pPr algn="just">
              <a:buNone/>
            </a:pPr>
            <a:r>
              <a:rPr lang="it-IT" sz="1800" dirty="0" smtClean="0"/>
              <a:t>L’art. 24 della legge 266/97 ha abrogato l’art. 2 della legge 1815/39 (prevista emanazione di un decreto, mai pubblicato)</a:t>
            </a:r>
          </a:p>
          <a:p>
            <a:pPr algn="just">
              <a:buNone/>
            </a:pPr>
            <a:endParaRPr lang="it-IT" sz="1800" dirty="0" smtClean="0"/>
          </a:p>
          <a:p>
            <a:pPr algn="just">
              <a:buNone/>
            </a:pPr>
            <a:r>
              <a:rPr lang="it-IT" sz="1800" dirty="0" smtClean="0"/>
              <a:t>DUBBI:</a:t>
            </a:r>
          </a:p>
          <a:p>
            <a:pPr marL="457200" indent="-457200" algn="just">
              <a:buAutoNum type="alphaLcParenR"/>
            </a:pPr>
            <a:r>
              <a:rPr lang="it-IT" sz="1600" u="sng" dirty="0" smtClean="0"/>
              <a:t>Problema di gerarchia delle fonti</a:t>
            </a:r>
            <a:r>
              <a:rPr lang="it-IT" sz="1600" dirty="0" smtClean="0"/>
              <a:t>: pareri negativi del Consiglio di Stato;</a:t>
            </a:r>
          </a:p>
          <a:p>
            <a:pPr marL="457200" indent="-457200" algn="just">
              <a:buAutoNum type="alphaLcParenR"/>
            </a:pPr>
            <a:r>
              <a:rPr lang="it-IT" sz="1600" u="sng" dirty="0" smtClean="0"/>
              <a:t>Problema in merito al regime transitorio conseguente alla mancata emanazione del reg. min. </a:t>
            </a:r>
            <a:r>
              <a:rPr lang="it-IT" sz="1400" dirty="0" smtClean="0"/>
              <a:t>(Intervento giurisprudenza di merito – </a:t>
            </a:r>
            <a:r>
              <a:rPr lang="it-IT" sz="1400" b="1" u="sng" dirty="0" smtClean="0"/>
              <a:t>Trib. Milano decreto 05/06/1999 </a:t>
            </a:r>
            <a:r>
              <a:rPr lang="it-IT" sz="1400" dirty="0" smtClean="0"/>
              <a:t>– anche nelle more dell’emanazione del regolamento sull’indicazione dei requisiti necessari per poter esercitare l’attività professionale in forma societaria, può essere iscritta nel registro delle imprese una società di professionisti costituita in forma di società di persone e in modo specifico nella forma della società semplice, restando garantita, in tal caso, la responsabilità illimitata dei soci). Intervento del </a:t>
            </a:r>
            <a:r>
              <a:rPr lang="it-IT" sz="1400" b="1" u="sng" dirty="0" smtClean="0"/>
              <a:t>Senato 23 giugno 1998</a:t>
            </a:r>
            <a:r>
              <a:rPr lang="it-IT" sz="1400" dirty="0" smtClean="0"/>
              <a:t>.</a:t>
            </a:r>
            <a:endParaRPr lang="it-IT" sz="14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183880" cy="1051560"/>
          </a:xfrm>
        </p:spPr>
        <p:txBody>
          <a:bodyPr>
            <a:normAutofit fontScale="90000"/>
          </a:bodyPr>
          <a:lstStyle/>
          <a:p>
            <a:pPr algn="ctr"/>
            <a:r>
              <a:rPr lang="it-IT" dirty="0" smtClean="0"/>
              <a:t>Esercizio in forma associata ex Legge 1815/39</a:t>
            </a:r>
            <a:endParaRPr lang="it-IT" dirty="0"/>
          </a:p>
        </p:txBody>
      </p:sp>
      <p:sp>
        <p:nvSpPr>
          <p:cNvPr id="3" name="Segnaposto contenuto 2"/>
          <p:cNvSpPr>
            <a:spLocks noGrp="1"/>
          </p:cNvSpPr>
          <p:nvPr>
            <p:ph idx="1"/>
          </p:nvPr>
        </p:nvSpPr>
        <p:spPr>
          <a:xfrm>
            <a:off x="502920" y="2132856"/>
            <a:ext cx="8183880" cy="4104456"/>
          </a:xfrm>
        </p:spPr>
        <p:txBody>
          <a:bodyPr>
            <a:normAutofit/>
          </a:bodyPr>
          <a:lstStyle/>
          <a:p>
            <a:pPr algn="just">
              <a:buNone/>
            </a:pPr>
            <a:r>
              <a:rPr lang="it-IT" sz="2000" dirty="0" smtClean="0"/>
              <a:t>Art. 1: impone, accanto alla dizione “studio associato” la specificazione del nome e cognome con i relativi titoli professionali dei singoli associati.</a:t>
            </a:r>
          </a:p>
          <a:p>
            <a:pPr algn="just">
              <a:buNone/>
            </a:pPr>
            <a:r>
              <a:rPr lang="it-IT" sz="2000" dirty="0" smtClean="0"/>
              <a:t>Ancorché privo di personalità giuridica lo studio associato rientra a pieno titolo nel novero di quei fenomeni di aggregazione di interesse cui la legge conferisce capacità di porsi come centri autonomi di rapporti giuridici e di situazioni giuridiche soggettive attive e passive. Lo studio risulta così dotato di una certa soggettività giuridica, in quanto nei rapporti con i terzi si presenta come centro unitario di imputazione di situazioni di natura soggettiva.</a:t>
            </a:r>
            <a:endParaRPr lang="it-IT" sz="20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183880" cy="1051560"/>
          </a:xfrm>
        </p:spPr>
        <p:txBody>
          <a:bodyPr>
            <a:normAutofit fontScale="90000"/>
          </a:bodyPr>
          <a:lstStyle/>
          <a:p>
            <a:pPr algn="ctr"/>
            <a:r>
              <a:rPr lang="it-IT" dirty="0" smtClean="0"/>
              <a:t>Esercizio in forma associata ex Legge 1815/39</a:t>
            </a:r>
            <a:endParaRPr lang="it-IT" dirty="0"/>
          </a:p>
        </p:txBody>
      </p:sp>
      <p:sp>
        <p:nvSpPr>
          <p:cNvPr id="3" name="Segnaposto contenuto 2"/>
          <p:cNvSpPr>
            <a:spLocks noGrp="1"/>
          </p:cNvSpPr>
          <p:nvPr>
            <p:ph idx="1"/>
          </p:nvPr>
        </p:nvSpPr>
        <p:spPr>
          <a:xfrm>
            <a:off x="502920" y="2132856"/>
            <a:ext cx="8183880" cy="3672408"/>
          </a:xfrm>
        </p:spPr>
        <p:txBody>
          <a:bodyPr>
            <a:normAutofit lnSpcReduction="10000"/>
          </a:bodyPr>
          <a:lstStyle/>
          <a:p>
            <a:pPr algn="just"/>
            <a:r>
              <a:rPr lang="it-IT" sz="2000" dirty="0" smtClean="0"/>
              <a:t>Rapporti interni ed esterni: </a:t>
            </a:r>
            <a:r>
              <a:rPr lang="it-IT" sz="1600" dirty="0" smtClean="0"/>
              <a:t>possibilità riconosciuta al singolo professionista di porre in essere sia la stipulazione che l’esecuzione  del contratto. Potere di rappresentanza reciproco tra studio associato e professionista membro. Lo studio all’esterno si pone come unico centro di imputazione di interessi.  </a:t>
            </a:r>
          </a:p>
          <a:p>
            <a:pPr algn="just"/>
            <a:r>
              <a:rPr lang="it-IT" sz="2000" dirty="0" smtClean="0"/>
              <a:t>Natura giuridica dello studio associato: </a:t>
            </a:r>
            <a:r>
              <a:rPr lang="it-IT" sz="1600" dirty="0" smtClean="0"/>
              <a:t>(Cass. 13/04/2007, n. 8853) gli studi professionali associati, anche se privi di personalità giuridica, rientrano tra quei fenomeni di aggregazione di interessi ai quali la legge attribuisce la capacità di porsi come autonomi centri di imputazione dei rapporti giuridici. Capacità di stare in giudizio.</a:t>
            </a:r>
          </a:p>
          <a:p>
            <a:pPr algn="just"/>
            <a:r>
              <a:rPr lang="it-IT" sz="2000" dirty="0" smtClean="0"/>
              <a:t>Organizzazione e rappresentanza: (</a:t>
            </a:r>
            <a:r>
              <a:rPr lang="it-IT" sz="1600" dirty="0" smtClean="0"/>
              <a:t>art. 1 legge 1815/39) obbligo di utilizzare la dizione di studio tecnico, legale, commerciale, contabile, amministrativo o tributario seguito dal nome e cognome, con i titoli professionali degli associati. Notificazione dell’esercizio associato all’organizzazione sindacale da cui sono rappresentati i singoli associati.</a:t>
            </a:r>
            <a:endParaRPr lang="it-IT" sz="20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Esercizio in forma associata ex Legge 1815/39</a:t>
            </a:r>
            <a:endParaRPr lang="it-IT" dirty="0"/>
          </a:p>
        </p:txBody>
      </p:sp>
      <p:sp>
        <p:nvSpPr>
          <p:cNvPr id="3" name="Segnaposto contenuto 2"/>
          <p:cNvSpPr>
            <a:spLocks noGrp="1"/>
          </p:cNvSpPr>
          <p:nvPr>
            <p:ph idx="1"/>
          </p:nvPr>
        </p:nvSpPr>
        <p:spPr>
          <a:xfrm>
            <a:off x="502920" y="1772816"/>
            <a:ext cx="8183880" cy="4320480"/>
          </a:xfrm>
        </p:spPr>
        <p:txBody>
          <a:bodyPr/>
          <a:lstStyle/>
          <a:p>
            <a:pPr algn="just"/>
            <a:r>
              <a:rPr lang="it-IT" sz="1600" dirty="0" smtClean="0"/>
              <a:t>(Corte d’appello di Milano 27/05/1988) due importanti principi.</a:t>
            </a:r>
          </a:p>
          <a:p>
            <a:pPr algn="just"/>
            <a:r>
              <a:rPr lang="it-IT" sz="1600" dirty="0" smtClean="0"/>
              <a:t>(Cassazione 16/04/1991 n. 4032) nei rapporti interni intercorrenti tra i professionisti di associazioni impostate su un piano di assoluta pariteticità possono essere adottate regole </a:t>
            </a:r>
            <a:r>
              <a:rPr lang="it-IT" sz="1600" dirty="0" err="1" smtClean="0"/>
              <a:t>pattizie</a:t>
            </a:r>
            <a:r>
              <a:rPr lang="it-IT" sz="1600" dirty="0" smtClean="0"/>
              <a:t> organizzative tipiche dello schema di società di persone, senza per ciò contrastare con alcun divieto espresso dalla legge o qualificare il contratto quale struttura societaria. </a:t>
            </a:r>
          </a:p>
          <a:p>
            <a:r>
              <a:rPr lang="it-IT" sz="2000" dirty="0" smtClean="0"/>
              <a:t>Contenuto del contratto associativo:</a:t>
            </a:r>
          </a:p>
          <a:p>
            <a:pPr lvl="1"/>
            <a:r>
              <a:rPr lang="it-IT" sz="1600" dirty="0" smtClean="0"/>
              <a:t>Conferimenti degli associati;</a:t>
            </a:r>
          </a:p>
          <a:p>
            <a:pPr lvl="1"/>
            <a:r>
              <a:rPr lang="it-IT" sz="1600" dirty="0" smtClean="0"/>
              <a:t>Beni o rapporti che devono essere restituiti al socio in caso di scioglimento del rapporto;</a:t>
            </a:r>
          </a:p>
          <a:p>
            <a:pPr lvl="1"/>
            <a:r>
              <a:rPr lang="it-IT" sz="1600" dirty="0" smtClean="0"/>
              <a:t>Garanzia e rischi dei conferimenti;</a:t>
            </a:r>
          </a:p>
          <a:p>
            <a:pPr lvl="1"/>
            <a:r>
              <a:rPr lang="it-IT" sz="1600" dirty="0" smtClean="0"/>
              <a:t>Ripartizione dei guadagni e delle perdite;</a:t>
            </a:r>
          </a:p>
          <a:p>
            <a:pPr lvl="1"/>
            <a:r>
              <a:rPr lang="it-IT" sz="1600" dirty="0" smtClean="0"/>
              <a:t>Restituzione dei beni conferiti in godimento;</a:t>
            </a:r>
          </a:p>
          <a:p>
            <a:pPr lvl="1"/>
            <a:r>
              <a:rPr lang="it-IT" sz="1600" dirty="0" smtClean="0"/>
              <a:t>Liquidazione della quota del socio receduto.</a:t>
            </a:r>
            <a:endParaRPr lang="it-IT" sz="16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Esercizio in forma associata ex Legge 1815/39</a:t>
            </a:r>
            <a:endParaRPr lang="it-IT" dirty="0"/>
          </a:p>
        </p:txBody>
      </p:sp>
      <p:sp>
        <p:nvSpPr>
          <p:cNvPr id="3" name="Segnaposto contenuto 2"/>
          <p:cNvSpPr>
            <a:spLocks noGrp="1"/>
          </p:cNvSpPr>
          <p:nvPr>
            <p:ph idx="1"/>
          </p:nvPr>
        </p:nvSpPr>
        <p:spPr>
          <a:xfrm>
            <a:off x="502920" y="1772816"/>
            <a:ext cx="8183880" cy="4320480"/>
          </a:xfrm>
        </p:spPr>
        <p:txBody>
          <a:bodyPr>
            <a:normAutofit/>
          </a:bodyPr>
          <a:lstStyle/>
          <a:p>
            <a:pPr algn="just"/>
            <a:r>
              <a:rPr lang="it-IT" sz="2000" dirty="0" smtClean="0"/>
              <a:t>Applicazione analogica delle disposizioni in tema di società semplice: </a:t>
            </a:r>
            <a:r>
              <a:rPr lang="it-IT" sz="1600" dirty="0" smtClean="0"/>
              <a:t>(Corte d’appello di Milano, sentenza 19/04/1996, rivede la limitazione posta dall’art. 2 legge 1815/39. Riconosce allo studio associato l’applicabilità, in via analogica, delle disposizioni </a:t>
            </a:r>
            <a:r>
              <a:rPr lang="it-IT" sz="1600" dirty="0" err="1" smtClean="0"/>
              <a:t>codicistiche</a:t>
            </a:r>
            <a:r>
              <a:rPr lang="it-IT" sz="1600" dirty="0" smtClean="0"/>
              <a:t>  dettate in materia di </a:t>
            </a:r>
            <a:r>
              <a:rPr lang="it-IT" sz="1600" b="1" u="sng" dirty="0" smtClean="0"/>
              <a:t>società semplice</a:t>
            </a:r>
            <a:r>
              <a:rPr lang="it-IT" sz="1600" dirty="0" smtClean="0"/>
              <a:t>, sulla base dell’assunto che l’associazione tra professionisti costituisce una delle più rilevanti e concrete manifestazioni di detto tipo di società. </a:t>
            </a:r>
          </a:p>
          <a:p>
            <a:pPr algn="just"/>
            <a:r>
              <a:rPr lang="it-IT" sz="2000" dirty="0" smtClean="0"/>
              <a:t>Amministrazione: </a:t>
            </a:r>
            <a:r>
              <a:rPr lang="it-IT" sz="1600" dirty="0" smtClean="0"/>
              <a:t>spetta solamente agli associati e potrà essere esercitata </a:t>
            </a:r>
            <a:r>
              <a:rPr lang="it-IT" sz="1600" dirty="0" err="1" smtClean="0"/>
              <a:t>disgiuntivamente</a:t>
            </a:r>
            <a:r>
              <a:rPr lang="it-IT" sz="1600" dirty="0" smtClean="0"/>
              <a:t> dagli stessi.</a:t>
            </a:r>
            <a:endParaRPr lang="it-IT" sz="16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183880" cy="1051560"/>
          </a:xfrm>
        </p:spPr>
        <p:txBody>
          <a:bodyPr>
            <a:normAutofit fontScale="90000"/>
          </a:bodyPr>
          <a:lstStyle/>
          <a:p>
            <a:pPr algn="ctr"/>
            <a:r>
              <a:rPr lang="it-IT" dirty="0" smtClean="0"/>
              <a:t>Studi associati costituiti in forma di società semplice</a:t>
            </a:r>
            <a:endParaRPr lang="it-IT" dirty="0"/>
          </a:p>
        </p:txBody>
      </p:sp>
      <p:sp>
        <p:nvSpPr>
          <p:cNvPr id="3" name="Segnaposto contenuto 2"/>
          <p:cNvSpPr>
            <a:spLocks noGrp="1"/>
          </p:cNvSpPr>
          <p:nvPr>
            <p:ph idx="1"/>
          </p:nvPr>
        </p:nvSpPr>
        <p:spPr>
          <a:xfrm>
            <a:off x="502920" y="1772816"/>
            <a:ext cx="8183880" cy="4320480"/>
          </a:xfrm>
        </p:spPr>
        <p:txBody>
          <a:bodyPr>
            <a:normAutofit fontScale="85000" lnSpcReduction="20000"/>
          </a:bodyPr>
          <a:lstStyle/>
          <a:p>
            <a:pPr algn="just">
              <a:buNone/>
            </a:pPr>
            <a:r>
              <a:rPr lang="it-IT" sz="2400" dirty="0" smtClean="0"/>
              <a:t>Rinvio alla pronuncia del Tribunale di Milano </a:t>
            </a:r>
            <a:r>
              <a:rPr lang="it-IT" sz="2000" dirty="0" smtClean="0"/>
              <a:t>(decreto 05/06/1999): </a:t>
            </a:r>
            <a:r>
              <a:rPr lang="it-IT" sz="1600" dirty="0" smtClean="0"/>
              <a:t>nelle more dell’emanazione del regolamento di attuazione della legge Bersani ha consentito l’iscrizione nel registro delle imprese di una società di professionisti costituita in forma di società di persone e in modo specifico nella forma di società semplice, restando garantita, in tal caso, la responsabilità illimitata dei soci.</a:t>
            </a:r>
          </a:p>
          <a:p>
            <a:pPr algn="just">
              <a:buFont typeface="Arial" pitchFamily="34" charset="0"/>
              <a:buChar char="•"/>
            </a:pPr>
            <a:r>
              <a:rPr lang="it-IT" sz="2400" dirty="0" smtClean="0"/>
              <a:t>Contenuto del contratto sociale: </a:t>
            </a:r>
            <a:r>
              <a:rPr lang="it-IT" sz="2000" dirty="0" smtClean="0"/>
              <a:t>(</a:t>
            </a:r>
            <a:r>
              <a:rPr lang="it-IT" sz="1600" dirty="0" smtClean="0"/>
              <a:t>art 18, </a:t>
            </a:r>
            <a:r>
              <a:rPr lang="it-IT" sz="1600" dirty="0" err="1" smtClean="0"/>
              <a:t>co</a:t>
            </a:r>
            <a:r>
              <a:rPr lang="it-IT" sz="1600" dirty="0" smtClean="0"/>
              <a:t>. 4, Regolamento attuativo). La domanda di iscrizione al R.I. delle società semplici deve contenere:</a:t>
            </a:r>
          </a:p>
          <a:p>
            <a:pPr lvl="1">
              <a:buFont typeface="Arial" pitchFamily="34" charset="0"/>
              <a:buChar char="•"/>
            </a:pPr>
            <a:r>
              <a:rPr lang="it-IT" sz="1400" dirty="0" smtClean="0"/>
              <a:t>cognome e nome, luogo e data di nascita, cittadinanza, residenza anagrafica e codice fiscale dei soci;</a:t>
            </a:r>
          </a:p>
          <a:p>
            <a:pPr lvl="1">
              <a:buFont typeface="Arial" pitchFamily="34" charset="0"/>
              <a:buChar char="•"/>
            </a:pPr>
            <a:r>
              <a:rPr lang="it-IT" sz="1400" dirty="0" smtClean="0"/>
              <a:t>Ragione sociale e codice fiscale della società;</a:t>
            </a:r>
          </a:p>
          <a:p>
            <a:pPr lvl="1">
              <a:buFont typeface="Arial" pitchFamily="34" charset="0"/>
              <a:buChar char="•"/>
            </a:pPr>
            <a:r>
              <a:rPr lang="it-IT" sz="1400" dirty="0" smtClean="0"/>
              <a:t>Soci che svolgono la funzione di amministrazione e di rappresentanza della società;</a:t>
            </a:r>
          </a:p>
          <a:p>
            <a:pPr lvl="1">
              <a:buFont typeface="Arial" pitchFamily="34" charset="0"/>
              <a:buChar char="•"/>
            </a:pPr>
            <a:r>
              <a:rPr lang="it-IT" sz="1400" dirty="0" smtClean="0"/>
              <a:t>Sede (principale e secondaria) della società;</a:t>
            </a:r>
          </a:p>
          <a:p>
            <a:pPr lvl="1">
              <a:buFont typeface="Arial" pitchFamily="34" charset="0"/>
              <a:buChar char="•"/>
            </a:pPr>
            <a:r>
              <a:rPr lang="it-IT" sz="1400" dirty="0" smtClean="0"/>
              <a:t>Oggetto sociale;</a:t>
            </a:r>
          </a:p>
          <a:p>
            <a:pPr lvl="1">
              <a:buFont typeface="Arial" pitchFamily="34" charset="0"/>
              <a:buChar char="•"/>
            </a:pPr>
            <a:r>
              <a:rPr lang="it-IT" sz="1400" dirty="0" smtClean="0"/>
              <a:t>Conferimenti;</a:t>
            </a:r>
          </a:p>
          <a:p>
            <a:pPr lvl="1">
              <a:buFont typeface="Arial" pitchFamily="34" charset="0"/>
              <a:buChar char="•"/>
            </a:pPr>
            <a:r>
              <a:rPr lang="it-IT" sz="1400" dirty="0" smtClean="0"/>
              <a:t>Prestazioni e soci d’opera;</a:t>
            </a:r>
          </a:p>
          <a:p>
            <a:pPr lvl="1">
              <a:buFont typeface="Arial" pitchFamily="34" charset="0"/>
              <a:buChar char="•"/>
            </a:pPr>
            <a:r>
              <a:rPr lang="it-IT" sz="1400" dirty="0" smtClean="0"/>
              <a:t>Partecipazione agli utili;</a:t>
            </a:r>
          </a:p>
          <a:p>
            <a:pPr lvl="1">
              <a:buFont typeface="Arial" pitchFamily="34" charset="0"/>
              <a:buChar char="•"/>
            </a:pPr>
            <a:r>
              <a:rPr lang="it-IT" sz="1400" dirty="0" smtClean="0"/>
              <a:t>Durata della società.</a:t>
            </a:r>
          </a:p>
          <a:p>
            <a:pPr lvl="1">
              <a:buFont typeface="Arial" pitchFamily="34" charset="0"/>
              <a:buChar char="•"/>
            </a:pPr>
            <a:endParaRPr lang="it-IT" sz="1400" dirty="0" smtClean="0"/>
          </a:p>
          <a:p>
            <a:pPr>
              <a:buNone/>
            </a:pPr>
            <a:r>
              <a:rPr lang="it-IT" sz="1600" dirty="0" smtClean="0"/>
              <a:t> Differenze con l’art. 2295 c.c.  (atto costitutivo snc) </a:t>
            </a:r>
            <a:endParaRPr lang="it-IT" sz="1600" dirty="0"/>
          </a:p>
        </p:txBody>
      </p:sp>
      <p:sp>
        <p:nvSpPr>
          <p:cNvPr id="4" name="Segnaposto data 3"/>
          <p:cNvSpPr>
            <a:spLocks noGrp="1"/>
          </p:cNvSpPr>
          <p:nvPr>
            <p:ph type="dt" sz="half" idx="10"/>
          </p:nvPr>
        </p:nvSpPr>
        <p:spPr/>
        <p:txBody>
          <a:bodyPr/>
          <a:lstStyle/>
          <a:p>
            <a:r>
              <a:rPr lang="it-IT" smtClean="0"/>
              <a:t>Arezzo 11 novembre 2016</a:t>
            </a:r>
            <a:endParaRPr lang="it-IT"/>
          </a:p>
        </p:txBody>
      </p:sp>
      <p:sp>
        <p:nvSpPr>
          <p:cNvPr id="5" name="Segnaposto numero diapositiva 4"/>
          <p:cNvSpPr>
            <a:spLocks noGrp="1"/>
          </p:cNvSpPr>
          <p:nvPr>
            <p:ph type="sldNum" sz="quarter" idx="12"/>
          </p:nvPr>
        </p:nvSpPr>
        <p:spPr/>
        <p:txBody>
          <a:bodyPr/>
          <a:lstStyle/>
          <a:p>
            <a:fld id="{8F78EDC1-78D2-47BA-B756-77F5DF0F7527}" type="slidenum">
              <a:rPr lang="it-IT" smtClean="0"/>
              <a:pPr/>
              <a:t>9</a:t>
            </a:fld>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1378</TotalTime>
  <Words>2722</Words>
  <Application>Microsoft Office PowerPoint</Application>
  <PresentationFormat>Presentazione su schermo (4:3)</PresentationFormat>
  <Paragraphs>225</Paragraphs>
  <Slides>20</Slides>
  <Notes>1</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Astro</vt:lpstr>
      <vt:lpstr>   GLI STUDI PROFESSIONALI ASSOCIATI inquadramento civilistico</vt:lpstr>
      <vt:lpstr>Legge 1815/39: due statuizioni</vt:lpstr>
      <vt:lpstr>L’esercizio delle professioni intellettuali “protette” in forma societaria pareva contrario a due principi fondamentali</vt:lpstr>
      <vt:lpstr>Esercizio in forma associata e societaria alla luce della legge Bersani (Legge 266/97)</vt:lpstr>
      <vt:lpstr>Esercizio in forma associata ex Legge 1815/39</vt:lpstr>
      <vt:lpstr>Esercizio in forma associata ex Legge 1815/39</vt:lpstr>
      <vt:lpstr>Esercizio in forma associata ex Legge 1815/39</vt:lpstr>
      <vt:lpstr>Esercizio in forma associata ex Legge 1815/39</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Studi associati costituiti in forma di società semplice</vt:lpstr>
      <vt:lpstr>L’atto costitutivo e lo statuto dello Studio associato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STUDI PROFESSIONALI ASSOCIATI inquadramento civilistico</dc:title>
  <dc:creator>utente</dc:creator>
  <cp:lastModifiedBy>utente</cp:lastModifiedBy>
  <cp:revision>103</cp:revision>
  <dcterms:created xsi:type="dcterms:W3CDTF">2016-10-23T14:35:53Z</dcterms:created>
  <dcterms:modified xsi:type="dcterms:W3CDTF">2016-11-11T10:08:11Z</dcterms:modified>
</cp:coreProperties>
</file>