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321" r:id="rId2"/>
    <p:sldId id="272" r:id="rId3"/>
    <p:sldId id="273" r:id="rId4"/>
    <p:sldId id="277" r:id="rId5"/>
    <p:sldId id="274" r:id="rId6"/>
    <p:sldId id="275" r:id="rId7"/>
    <p:sldId id="276" r:id="rId8"/>
    <p:sldId id="278" r:id="rId9"/>
    <p:sldId id="279" r:id="rId10"/>
    <p:sldId id="280" r:id="rId11"/>
    <p:sldId id="326" r:id="rId12"/>
    <p:sldId id="322" r:id="rId13"/>
    <p:sldId id="323" r:id="rId14"/>
    <p:sldId id="324"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8" r:id="rId32"/>
    <p:sldId id="299" r:id="rId33"/>
    <p:sldId id="300" r:id="rId34"/>
    <p:sldId id="301" r:id="rId35"/>
    <p:sldId id="302" r:id="rId36"/>
    <p:sldId id="303" r:id="rId37"/>
    <p:sldId id="327" r:id="rId38"/>
    <p:sldId id="328" r:id="rId39"/>
    <p:sldId id="329" r:id="rId40"/>
    <p:sldId id="330" r:id="rId41"/>
    <p:sldId id="331" r:id="rId42"/>
    <p:sldId id="332" r:id="rId43"/>
    <p:sldId id="304" r:id="rId44"/>
    <p:sldId id="333" r:id="rId45"/>
    <p:sldId id="256" r:id="rId46"/>
    <p:sldId id="257" r:id="rId47"/>
    <p:sldId id="258" r:id="rId48"/>
    <p:sldId id="259" r:id="rId49"/>
    <p:sldId id="260" r:id="rId50"/>
    <p:sldId id="261" r:id="rId51"/>
    <p:sldId id="262" r:id="rId52"/>
    <p:sldId id="325" r:id="rId53"/>
    <p:sldId id="263" r:id="rId54"/>
    <p:sldId id="264" r:id="rId55"/>
    <p:sldId id="265" r:id="rId56"/>
    <p:sldId id="266" r:id="rId57"/>
    <p:sldId id="267" r:id="rId58"/>
    <p:sldId id="268" r:id="rId59"/>
    <p:sldId id="269" r:id="rId60"/>
    <p:sldId id="270" r:id="rId61"/>
    <p:sldId id="271" r:id="rId62"/>
    <p:sldId id="309" r:id="rId63"/>
    <p:sldId id="311" r:id="rId64"/>
    <p:sldId id="312" r:id="rId65"/>
    <p:sldId id="313" r:id="rId66"/>
    <p:sldId id="314" r:id="rId67"/>
    <p:sldId id="315" r:id="rId68"/>
    <p:sldId id="316" r:id="rId69"/>
    <p:sldId id="317" r:id="rId70"/>
    <p:sldId id="319" r:id="rId71"/>
    <p:sldId id="320" r:id="rId72"/>
  </p:sldIdLst>
  <p:sldSz cx="9144000" cy="6858000" type="screen4x3"/>
  <p:notesSz cx="6805613" cy="99393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9" autoAdjust="0"/>
    <p:restoredTop sz="94640" autoAdjust="0"/>
  </p:normalViewPr>
  <p:slideViewPr>
    <p:cSldViewPr>
      <p:cViewPr>
        <p:scale>
          <a:sx n="66" d="100"/>
          <a:sy n="66" d="100"/>
        </p:scale>
        <p:origin x="-2934" y="-1068"/>
      </p:cViewPr>
      <p:guideLst>
        <p:guide orient="horz" pos="2160"/>
        <p:guide pos="2880"/>
      </p:guideLst>
    </p:cSldViewPr>
  </p:slideViewPr>
  <p:notesTextViewPr>
    <p:cViewPr>
      <p:scale>
        <a:sx n="1" d="1"/>
        <a:sy n="1" d="1"/>
      </p:scale>
      <p:origin x="0" y="0"/>
    </p:cViewPr>
  </p:notesTextViewPr>
  <p:sorterViewPr>
    <p:cViewPr>
      <p:scale>
        <a:sx n="100" d="100"/>
        <a:sy n="100" d="100"/>
      </p:scale>
      <p:origin x="0" y="90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365211E6-3869-4112-A221-CE7C34114E59}" type="datetimeFigureOut">
              <a:rPr lang="it-IT" smtClean="0"/>
              <a:t>18/05/2016</a:t>
            </a:fld>
            <a:endParaRPr lang="it-IT"/>
          </a:p>
        </p:txBody>
      </p:sp>
      <p:sp>
        <p:nvSpPr>
          <p:cNvPr id="4" name="Segnaposto immagine diapositiva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216157A-7A03-4849-A912-A5D1F4AADAE0}" type="slidenum">
              <a:rPr lang="it-IT" smtClean="0"/>
              <a:t>‹N›</a:t>
            </a:fld>
            <a:endParaRPr lang="it-IT"/>
          </a:p>
        </p:txBody>
      </p:sp>
    </p:spTree>
    <p:extLst>
      <p:ext uri="{BB962C8B-B14F-4D97-AF65-F5344CB8AC3E}">
        <p14:creationId xmlns:p14="http://schemas.microsoft.com/office/powerpoint/2010/main" val="1452071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4BBE6CA-CDE7-4562-A9D0-F75BC4C06CFC}" type="slidenum">
              <a:rPr lang="it-IT" altLang="it-IT" smtClean="0">
                <a:solidFill>
                  <a:prstClr val="black"/>
                </a:solidFill>
                <a:latin typeface="Arial" charset="0"/>
              </a:rPr>
              <a:pPr>
                <a:spcBef>
                  <a:spcPct val="0"/>
                </a:spcBef>
              </a:pPr>
              <a:t>6</a:t>
            </a:fld>
            <a:endParaRPr lang="it-IT" altLang="it-IT" smtClean="0">
              <a:solidFill>
                <a:prstClr val="black"/>
              </a:solidFill>
              <a:latin typeface="Arial" charset="0"/>
            </a:endParaRPr>
          </a:p>
        </p:txBody>
      </p:sp>
      <p:sp>
        <p:nvSpPr>
          <p:cNvPr id="55299" name="Rectangle 2"/>
          <p:cNvSpPr>
            <a:spLocks noGrp="1" noRot="1" noChangeAspect="1" noChangeArrowheads="1" noTextEdit="1"/>
          </p:cNvSpPr>
          <p:nvPr>
            <p:ph type="sldImg"/>
          </p:nvPr>
        </p:nvSpPr>
        <p:spPr bwMode="auto">
          <a:xfrm>
            <a:off x="1739900" y="111125"/>
            <a:ext cx="3384550" cy="2540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xfrm>
            <a:off x="227181" y="2761317"/>
            <a:ext cx="6407775" cy="64314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751" tIns="45875" rIns="91751" bIns="45875" numCol="1" anchor="t" anchorCtr="0" compatLnSpc="1">
            <a:prstTxWarp prst="textNoShape">
              <a:avLst/>
            </a:prstTxWarp>
          </a:bodyPr>
          <a:lstStyle/>
          <a:p>
            <a:pPr eaLnBrk="1" hangingPunct="1">
              <a:spcBef>
                <a:spcPct val="0"/>
              </a:spcBef>
            </a:pPr>
            <a:endParaRPr lang="it-IT" altLang="it-IT" smtClean="0"/>
          </a:p>
        </p:txBody>
      </p:sp>
    </p:spTree>
    <p:extLst>
      <p:ext uri="{BB962C8B-B14F-4D97-AF65-F5344CB8AC3E}">
        <p14:creationId xmlns:p14="http://schemas.microsoft.com/office/powerpoint/2010/main" val="3467235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Quando si vuole catturare l’attenzione in più di un concetto, diventa strategico utilizzare le frecce come caselle di testo; in questo modo viene focalizzato il concetto all’interno di una forma che conduce l’attenzione ad un’altra casella di testo, mantenendo la slide pulita, senza il bisogno di inserire troppe forme.</a:t>
            </a:r>
          </a:p>
          <a:p>
            <a:r>
              <a:rPr lang="it-IT" dirty="0" smtClean="0"/>
              <a:t>Per distinguere i concetti abbiamo utilizzato due colori distinti (sempre nella tonalità pastello) </a:t>
            </a:r>
            <a:endParaRPr lang="it-IT" dirty="0"/>
          </a:p>
        </p:txBody>
      </p:sp>
      <p:sp>
        <p:nvSpPr>
          <p:cNvPr id="4" name="Segnaposto numero diapositiva 3"/>
          <p:cNvSpPr>
            <a:spLocks noGrp="1"/>
          </p:cNvSpPr>
          <p:nvPr>
            <p:ph type="sldNum" sz="quarter" idx="10"/>
          </p:nvPr>
        </p:nvSpPr>
        <p:spPr/>
        <p:txBody>
          <a:bodyPr/>
          <a:lstStyle/>
          <a:p>
            <a:fld id="{BC64A7E4-C929-43B6-B3A4-D72D633D8841}" type="slidenum">
              <a:rPr lang="it-IT" smtClean="0"/>
              <a:t>23</a:t>
            </a:fld>
            <a:endParaRPr lang="it-IT"/>
          </a:p>
        </p:txBody>
      </p:sp>
    </p:spTree>
    <p:extLst>
      <p:ext uri="{BB962C8B-B14F-4D97-AF65-F5344CB8AC3E}">
        <p14:creationId xmlns:p14="http://schemas.microsoft.com/office/powerpoint/2010/main" val="1090272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Quando si vuole catturare l’attenzione in più di un concetto, diventa strategico utilizzare le frecce come caselle di testo; in questo modo viene focalizzato il concetto all’interno di una forma che conduce l’attenzione ad un’altra casella di testo, mantenendo la slide pulita, senza il bisogno di inserire troppe forme.</a:t>
            </a:r>
          </a:p>
          <a:p>
            <a:r>
              <a:rPr lang="it-IT" dirty="0" smtClean="0"/>
              <a:t>Per distinguere i concetti abbiamo utilizzato due colori distinti (sempre nella tonalità pastello) </a:t>
            </a:r>
            <a:endParaRPr lang="it-IT" dirty="0"/>
          </a:p>
        </p:txBody>
      </p:sp>
      <p:sp>
        <p:nvSpPr>
          <p:cNvPr id="4" name="Segnaposto numero diapositiva 3"/>
          <p:cNvSpPr>
            <a:spLocks noGrp="1"/>
          </p:cNvSpPr>
          <p:nvPr>
            <p:ph type="sldNum" sz="quarter" idx="10"/>
          </p:nvPr>
        </p:nvSpPr>
        <p:spPr/>
        <p:txBody>
          <a:bodyPr/>
          <a:lstStyle/>
          <a:p>
            <a:fld id="{BC64A7E4-C929-43B6-B3A4-D72D633D8841}" type="slidenum">
              <a:rPr lang="it-IT" smtClean="0"/>
              <a:t>24</a:t>
            </a:fld>
            <a:endParaRPr lang="it-IT"/>
          </a:p>
        </p:txBody>
      </p:sp>
    </p:spTree>
    <p:extLst>
      <p:ext uri="{BB962C8B-B14F-4D97-AF65-F5344CB8AC3E}">
        <p14:creationId xmlns:p14="http://schemas.microsoft.com/office/powerpoint/2010/main" val="1090272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smtClean="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25</a:t>
            </a:fld>
            <a:endParaRPr lang="it-IT" altLang="it-IT" smtClean="0">
              <a:solidFill>
                <a:srgbClr val="000000"/>
              </a:solidFill>
            </a:endParaRPr>
          </a:p>
        </p:txBody>
      </p:sp>
    </p:spTree>
    <p:extLst>
      <p:ext uri="{BB962C8B-B14F-4D97-AF65-F5344CB8AC3E}">
        <p14:creationId xmlns:p14="http://schemas.microsoft.com/office/powerpoint/2010/main" val="3218927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5803F77-7E51-4652-A152-5187D3125AB3}" type="slidenum">
              <a:rPr lang="it-IT" smtClean="0"/>
              <a:t>26</a:t>
            </a:fld>
            <a:endParaRPr lang="it-IT"/>
          </a:p>
        </p:txBody>
      </p:sp>
    </p:spTree>
    <p:extLst>
      <p:ext uri="{BB962C8B-B14F-4D97-AF65-F5344CB8AC3E}">
        <p14:creationId xmlns:p14="http://schemas.microsoft.com/office/powerpoint/2010/main" val="4079354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a:ln/>
        </p:spPr>
      </p:sp>
      <p:sp>
        <p:nvSpPr>
          <p:cNvPr id="3481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Un elenco puntato può essere facilmente trasformato in una slide strutturata come questa; è sufficiente creare delle caselle di testo per i numeri progressivi (o lettere se preferite) e associare una casella di testo di altra forma accanto.</a:t>
            </a:r>
          </a:p>
          <a:p>
            <a:r>
              <a:rPr lang="it-IT" altLang="it-IT" dirty="0" smtClean="0">
                <a:latin typeface="Arial" panose="020B0604020202020204" pitchFamily="34" charset="0"/>
              </a:rPr>
              <a:t>Anche in questo caso sono stati usati gli strumenti di ombreggiatura per ciascuna forma.</a:t>
            </a:r>
          </a:p>
        </p:txBody>
      </p:sp>
      <p:sp>
        <p:nvSpPr>
          <p:cNvPr id="3482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FFAD27-C72A-45C1-9D53-EDF1756BB9A2}" type="slidenum">
              <a:rPr lang="it-IT" altLang="it-IT" smtClean="0">
                <a:solidFill>
                  <a:srgbClr val="000000"/>
                </a:solidFill>
              </a:rPr>
              <a:pPr/>
              <a:t>27</a:t>
            </a:fld>
            <a:endParaRPr lang="it-IT" altLang="it-IT" smtClean="0">
              <a:solidFill>
                <a:srgbClr val="000000"/>
              </a:solidFill>
            </a:endParaRPr>
          </a:p>
        </p:txBody>
      </p:sp>
    </p:spTree>
    <p:extLst>
      <p:ext uri="{BB962C8B-B14F-4D97-AF65-F5344CB8AC3E}">
        <p14:creationId xmlns:p14="http://schemas.microsoft.com/office/powerpoint/2010/main" val="1692487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5803F77-7E51-4652-A152-5187D3125AB3}" type="slidenum">
              <a:rPr lang="it-IT" smtClean="0"/>
              <a:t>28</a:t>
            </a:fld>
            <a:endParaRPr lang="it-IT"/>
          </a:p>
        </p:txBody>
      </p:sp>
    </p:spTree>
    <p:extLst>
      <p:ext uri="{BB962C8B-B14F-4D97-AF65-F5344CB8AC3E}">
        <p14:creationId xmlns:p14="http://schemas.microsoft.com/office/powerpoint/2010/main" val="3307583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Nella banda in alto a destra viene riportato il titolo del paragrafo a cui l’argomento si riferisce: carattere CALIBRI misura 24</a:t>
            </a:r>
          </a:p>
          <a:p>
            <a:r>
              <a:rPr lang="it-IT" altLang="it-IT" dirty="0" smtClean="0">
                <a:latin typeface="Arial" panose="020B0604020202020204" pitchFamily="34" charset="0"/>
              </a:rPr>
              <a:t>(per avere la scritta inserita nella medesima posizione tra una slide e l’atra è sufficiente fare copia in colla)</a:t>
            </a:r>
          </a:p>
          <a:p>
            <a:r>
              <a:rPr lang="it-IT" altLang="it-IT" dirty="0" smtClean="0">
                <a:latin typeface="Arial" panose="020B0604020202020204" pitchFamily="34" charset="0"/>
              </a:rPr>
              <a:t>Medesima cosa vale per la dicitura pag. (CALIBRI 24)</a:t>
            </a:r>
          </a:p>
          <a:p>
            <a:r>
              <a:rPr lang="it-IT" altLang="it-IT" dirty="0" smtClean="0">
                <a:latin typeface="Arial" panose="020B0604020202020204" pitchFamily="34" charset="0"/>
              </a:rPr>
              <a:t>Il titolo della slide deve essere inserito in una propria casella di testo, carattere CALIBRI misura 32.</a:t>
            </a:r>
          </a:p>
          <a:p>
            <a:r>
              <a:rPr lang="it-IT" altLang="it-IT" dirty="0" smtClean="0">
                <a:latin typeface="Arial" panose="020B0604020202020204" pitchFamily="34" charset="0"/>
              </a:rPr>
              <a:t>Il contenuto della slide deve essere schematizzato il più possibile, creando caselle di testo, come in questa slide.</a:t>
            </a:r>
          </a:p>
          <a:p>
            <a:r>
              <a:rPr lang="it-IT" altLang="it-IT" dirty="0" smtClean="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smtClean="0">
                <a:latin typeface="Arial" panose="020B0604020202020204" pitchFamily="34" charset="0"/>
              </a:rPr>
              <a:t>Cerchiamo di utilizzare colori sobri come il grigio</a:t>
            </a:r>
            <a:r>
              <a:rPr lang="it-IT" altLang="it-IT" dirty="0">
                <a:latin typeface="Arial" panose="020B0604020202020204" pitchFamily="34" charset="0"/>
              </a:rPr>
              <a:t> </a:t>
            </a:r>
            <a:r>
              <a:rPr lang="it-IT" altLang="it-IT" dirty="0" smtClean="0">
                <a:latin typeface="Arial" panose="020B0604020202020204" pitchFamily="34" charset="0"/>
              </a:rPr>
              <a:t>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29</a:t>
            </a:fld>
            <a:endParaRPr lang="it-IT" altLang="it-IT" smtClean="0">
              <a:solidFill>
                <a:srgbClr val="000000"/>
              </a:solidFill>
            </a:endParaRPr>
          </a:p>
        </p:txBody>
      </p:sp>
    </p:spTree>
    <p:extLst>
      <p:ext uri="{BB962C8B-B14F-4D97-AF65-F5344CB8AC3E}">
        <p14:creationId xmlns:p14="http://schemas.microsoft.com/office/powerpoint/2010/main" val="541544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Nella banda in alto a destra viene riportato il titolo del paragrafo a cui l’argomento si riferisce: carattere CALIBRI misura 24</a:t>
            </a:r>
          </a:p>
          <a:p>
            <a:r>
              <a:rPr lang="it-IT" altLang="it-IT" dirty="0" smtClean="0">
                <a:latin typeface="Arial" panose="020B0604020202020204" pitchFamily="34" charset="0"/>
              </a:rPr>
              <a:t>(per avere la scritta inserita nella medesima posizione tra una slide e l’atra è sufficiente fare copia in colla)</a:t>
            </a:r>
          </a:p>
          <a:p>
            <a:r>
              <a:rPr lang="it-IT" altLang="it-IT" dirty="0" smtClean="0">
                <a:latin typeface="Arial" panose="020B0604020202020204" pitchFamily="34" charset="0"/>
              </a:rPr>
              <a:t>Medesima cosa vale per la dicitura pag. (CALIBRI 24)</a:t>
            </a:r>
          </a:p>
          <a:p>
            <a:r>
              <a:rPr lang="it-IT" altLang="it-IT" dirty="0" smtClean="0">
                <a:latin typeface="Arial" panose="020B0604020202020204" pitchFamily="34" charset="0"/>
              </a:rPr>
              <a:t>Il titolo della slide deve essere inserito in una propria casella di testo, carattere CALIBRI misura 32.</a:t>
            </a:r>
          </a:p>
          <a:p>
            <a:r>
              <a:rPr lang="it-IT" altLang="it-IT" dirty="0" smtClean="0">
                <a:latin typeface="Arial" panose="020B0604020202020204" pitchFamily="34" charset="0"/>
              </a:rPr>
              <a:t>Il contenuto della slide deve essere schematizzato il più possibile, creando caselle di testo, come in questa slide.</a:t>
            </a:r>
          </a:p>
          <a:p>
            <a:r>
              <a:rPr lang="it-IT" altLang="it-IT" dirty="0" smtClean="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smtClean="0">
                <a:latin typeface="Arial" panose="020B0604020202020204" pitchFamily="34" charset="0"/>
              </a:rPr>
              <a:t>Cerchiamo di utilizzare colori sobri come il grigio</a:t>
            </a:r>
            <a:r>
              <a:rPr lang="it-IT" altLang="it-IT" dirty="0">
                <a:latin typeface="Arial" panose="020B0604020202020204" pitchFamily="34" charset="0"/>
              </a:rPr>
              <a:t> </a:t>
            </a:r>
            <a:r>
              <a:rPr lang="it-IT" altLang="it-IT" dirty="0" smtClean="0">
                <a:latin typeface="Arial" panose="020B0604020202020204" pitchFamily="34" charset="0"/>
              </a:rPr>
              <a:t>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37</a:t>
            </a:fld>
            <a:endParaRPr lang="it-IT" altLang="it-IT" smtClean="0">
              <a:solidFill>
                <a:srgbClr val="000000"/>
              </a:solidFill>
            </a:endParaRPr>
          </a:p>
        </p:txBody>
      </p:sp>
    </p:spTree>
    <p:extLst>
      <p:ext uri="{BB962C8B-B14F-4D97-AF65-F5344CB8AC3E}">
        <p14:creationId xmlns:p14="http://schemas.microsoft.com/office/powerpoint/2010/main" val="624810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Nella banda in alto a destra viene riportato il titolo del paragrafo a cui l’argomento si riferisce: carattere CALIBRI misura 24</a:t>
            </a:r>
          </a:p>
          <a:p>
            <a:r>
              <a:rPr lang="it-IT" altLang="it-IT" dirty="0" smtClean="0">
                <a:latin typeface="Arial" panose="020B0604020202020204" pitchFamily="34" charset="0"/>
              </a:rPr>
              <a:t>(per avere la scritta inserita nella medesima posizione tra una slide e l’atra è sufficiente fare copia in colla)</a:t>
            </a:r>
          </a:p>
          <a:p>
            <a:r>
              <a:rPr lang="it-IT" altLang="it-IT" dirty="0" smtClean="0">
                <a:latin typeface="Arial" panose="020B0604020202020204" pitchFamily="34" charset="0"/>
              </a:rPr>
              <a:t>Medesima cosa vale per la dicitura pag. (CALIBRI 24)</a:t>
            </a:r>
          </a:p>
          <a:p>
            <a:r>
              <a:rPr lang="it-IT" altLang="it-IT" dirty="0" smtClean="0">
                <a:latin typeface="Arial" panose="020B0604020202020204" pitchFamily="34" charset="0"/>
              </a:rPr>
              <a:t>Il titolo della slide deve essere inserito in una propria casella di testo, carattere CALIBRI misura 32.</a:t>
            </a:r>
          </a:p>
          <a:p>
            <a:r>
              <a:rPr lang="it-IT" altLang="it-IT" dirty="0" smtClean="0">
                <a:latin typeface="Arial" panose="020B0604020202020204" pitchFamily="34" charset="0"/>
              </a:rPr>
              <a:t>Il contenuto della slide deve essere schematizzato il più possibile, creando caselle di testo, come in questa slide.</a:t>
            </a:r>
          </a:p>
          <a:p>
            <a:r>
              <a:rPr lang="it-IT" altLang="it-IT" dirty="0" smtClean="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smtClean="0">
                <a:latin typeface="Arial" panose="020B0604020202020204" pitchFamily="34" charset="0"/>
              </a:rPr>
              <a:t>Cerchiamo di utilizzare colori sobri come il grigio</a:t>
            </a:r>
            <a:r>
              <a:rPr lang="it-IT" altLang="it-IT" dirty="0">
                <a:latin typeface="Arial" panose="020B0604020202020204" pitchFamily="34" charset="0"/>
              </a:rPr>
              <a:t> </a:t>
            </a:r>
            <a:r>
              <a:rPr lang="it-IT" altLang="it-IT" dirty="0" smtClean="0">
                <a:latin typeface="Arial" panose="020B0604020202020204" pitchFamily="34" charset="0"/>
              </a:rPr>
              <a:t>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38</a:t>
            </a:fld>
            <a:endParaRPr lang="it-IT" altLang="it-IT" smtClean="0">
              <a:solidFill>
                <a:srgbClr val="000000"/>
              </a:solidFill>
            </a:endParaRPr>
          </a:p>
        </p:txBody>
      </p:sp>
    </p:spTree>
    <p:extLst>
      <p:ext uri="{BB962C8B-B14F-4D97-AF65-F5344CB8AC3E}">
        <p14:creationId xmlns:p14="http://schemas.microsoft.com/office/powerpoint/2010/main" val="624810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Nella banda in alto a destra viene riportato il titolo del paragrafo a cui l’argomento si riferisce: carattere CALIBRI misura 24</a:t>
            </a:r>
          </a:p>
          <a:p>
            <a:r>
              <a:rPr lang="it-IT" altLang="it-IT" dirty="0" smtClean="0">
                <a:latin typeface="Arial" panose="020B0604020202020204" pitchFamily="34" charset="0"/>
              </a:rPr>
              <a:t>(per avere la scritta inserita nella medesima posizione tra una slide e l’atra è sufficiente fare copia in colla)</a:t>
            </a:r>
          </a:p>
          <a:p>
            <a:r>
              <a:rPr lang="it-IT" altLang="it-IT" dirty="0" smtClean="0">
                <a:latin typeface="Arial" panose="020B0604020202020204" pitchFamily="34" charset="0"/>
              </a:rPr>
              <a:t>Medesima cosa vale per la dicitura pag. (CALIBRI 24)</a:t>
            </a:r>
          </a:p>
          <a:p>
            <a:r>
              <a:rPr lang="it-IT" altLang="it-IT" dirty="0" smtClean="0">
                <a:latin typeface="Arial" panose="020B0604020202020204" pitchFamily="34" charset="0"/>
              </a:rPr>
              <a:t>Il titolo della slide deve essere inserito in una propria casella di testo, carattere CALIBRI misura 32.</a:t>
            </a:r>
          </a:p>
          <a:p>
            <a:r>
              <a:rPr lang="it-IT" altLang="it-IT" dirty="0" smtClean="0">
                <a:latin typeface="Arial" panose="020B0604020202020204" pitchFamily="34" charset="0"/>
              </a:rPr>
              <a:t>Il contenuto della slide deve essere schematizzato il più possibile, creando caselle di testo, come in questa slide.</a:t>
            </a:r>
          </a:p>
          <a:p>
            <a:r>
              <a:rPr lang="it-IT" altLang="it-IT" dirty="0" smtClean="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smtClean="0">
                <a:latin typeface="Arial" panose="020B0604020202020204" pitchFamily="34" charset="0"/>
              </a:rPr>
              <a:t>Cerchiamo di utilizzare colori sobri come il grigio</a:t>
            </a:r>
            <a:r>
              <a:rPr lang="it-IT" altLang="it-IT" dirty="0">
                <a:latin typeface="Arial" panose="020B0604020202020204" pitchFamily="34" charset="0"/>
              </a:rPr>
              <a:t> </a:t>
            </a:r>
            <a:r>
              <a:rPr lang="it-IT" altLang="it-IT" dirty="0" smtClean="0">
                <a:latin typeface="Arial" panose="020B0604020202020204" pitchFamily="34" charset="0"/>
              </a:rPr>
              <a:t>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39</a:t>
            </a:fld>
            <a:endParaRPr lang="it-IT" altLang="it-IT" smtClean="0">
              <a:solidFill>
                <a:srgbClr val="000000"/>
              </a:solidFill>
            </a:endParaRPr>
          </a:p>
        </p:txBody>
      </p:sp>
    </p:spTree>
    <p:extLst>
      <p:ext uri="{BB962C8B-B14F-4D97-AF65-F5344CB8AC3E}">
        <p14:creationId xmlns:p14="http://schemas.microsoft.com/office/powerpoint/2010/main" val="624810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a:ln/>
        </p:spPr>
      </p:sp>
      <p:sp>
        <p:nvSpPr>
          <p:cNvPr id="3481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Un elenco puntato può essere facilmente trasformato in una slide strutturata come questa; è sufficiente creare delle caselle di testo per i numeri progressivi (o lettere se preferite) e associare una casella di testo di altra forma accanto.</a:t>
            </a:r>
          </a:p>
          <a:p>
            <a:r>
              <a:rPr lang="it-IT" altLang="it-IT" dirty="0">
                <a:latin typeface="Arial" panose="020B0604020202020204" pitchFamily="34" charset="0"/>
              </a:rPr>
              <a:t>Anche in questo caso sono stati usati gli strumenti di ombreggiatura per ciascuna forma.</a:t>
            </a:r>
          </a:p>
        </p:txBody>
      </p:sp>
      <p:sp>
        <p:nvSpPr>
          <p:cNvPr id="3482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FFAD27-C72A-45C1-9D53-EDF1756BB9A2}" type="slidenum">
              <a:rPr lang="it-IT" altLang="it-IT" smtClean="0">
                <a:solidFill>
                  <a:srgbClr val="000000"/>
                </a:solidFill>
              </a:rPr>
              <a:pPr/>
              <a:t>13</a:t>
            </a:fld>
            <a:endParaRPr lang="it-IT" altLang="it-IT">
              <a:solidFill>
                <a:srgbClr val="000000"/>
              </a:solidFill>
            </a:endParaRPr>
          </a:p>
        </p:txBody>
      </p:sp>
    </p:spTree>
    <p:extLst>
      <p:ext uri="{BB962C8B-B14F-4D97-AF65-F5344CB8AC3E}">
        <p14:creationId xmlns:p14="http://schemas.microsoft.com/office/powerpoint/2010/main" val="1544767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Nella banda in alto a destra viene riportato il titolo del paragrafo a cui l’argomento si riferisce: carattere CALIBRI misura 24</a:t>
            </a:r>
          </a:p>
          <a:p>
            <a:r>
              <a:rPr lang="it-IT" altLang="it-IT" dirty="0" smtClean="0">
                <a:latin typeface="Arial" panose="020B0604020202020204" pitchFamily="34" charset="0"/>
              </a:rPr>
              <a:t>(per avere la scritta inserita nella medesima posizione tra una slide e l’atra è sufficiente fare copia in colla)</a:t>
            </a:r>
          </a:p>
          <a:p>
            <a:r>
              <a:rPr lang="it-IT" altLang="it-IT" dirty="0" smtClean="0">
                <a:latin typeface="Arial" panose="020B0604020202020204" pitchFamily="34" charset="0"/>
              </a:rPr>
              <a:t>Medesima cosa vale per la dicitura pag. (CALIBRI 24)</a:t>
            </a:r>
          </a:p>
          <a:p>
            <a:r>
              <a:rPr lang="it-IT" altLang="it-IT" dirty="0" smtClean="0">
                <a:latin typeface="Arial" panose="020B0604020202020204" pitchFamily="34" charset="0"/>
              </a:rPr>
              <a:t>Il titolo della slide deve essere inserito in una propria casella di testo, carattere CALIBRI misura 32.</a:t>
            </a:r>
          </a:p>
          <a:p>
            <a:r>
              <a:rPr lang="it-IT" altLang="it-IT" dirty="0" smtClean="0">
                <a:latin typeface="Arial" panose="020B0604020202020204" pitchFamily="34" charset="0"/>
              </a:rPr>
              <a:t>Il contenuto della slide deve essere schematizzato il più possibile, creando caselle di testo, come in questa slide.</a:t>
            </a:r>
          </a:p>
          <a:p>
            <a:r>
              <a:rPr lang="it-IT" altLang="it-IT" dirty="0" smtClean="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smtClean="0">
                <a:latin typeface="Arial" panose="020B0604020202020204" pitchFamily="34" charset="0"/>
              </a:rPr>
              <a:t>Cerchiamo di utilizzare colori sobri come il grigio</a:t>
            </a:r>
            <a:r>
              <a:rPr lang="it-IT" altLang="it-IT" dirty="0">
                <a:latin typeface="Arial" panose="020B0604020202020204" pitchFamily="34" charset="0"/>
              </a:rPr>
              <a:t> </a:t>
            </a:r>
            <a:r>
              <a:rPr lang="it-IT" altLang="it-IT" dirty="0" smtClean="0">
                <a:latin typeface="Arial" panose="020B0604020202020204" pitchFamily="34" charset="0"/>
              </a:rPr>
              <a:t>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40</a:t>
            </a:fld>
            <a:endParaRPr lang="it-IT" altLang="it-IT" smtClean="0">
              <a:solidFill>
                <a:srgbClr val="000000"/>
              </a:solidFill>
            </a:endParaRPr>
          </a:p>
        </p:txBody>
      </p:sp>
    </p:spTree>
    <p:extLst>
      <p:ext uri="{BB962C8B-B14F-4D97-AF65-F5344CB8AC3E}">
        <p14:creationId xmlns:p14="http://schemas.microsoft.com/office/powerpoint/2010/main" val="624810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Nella banda in alto a destra viene riportato il titolo del paragrafo a cui l’argomento si riferisce: carattere CALIBRI misura 24</a:t>
            </a:r>
          </a:p>
          <a:p>
            <a:r>
              <a:rPr lang="it-IT" altLang="it-IT" dirty="0" smtClean="0">
                <a:latin typeface="Arial" panose="020B0604020202020204" pitchFamily="34" charset="0"/>
              </a:rPr>
              <a:t>(per avere la scritta inserita nella medesima posizione tra una slide e l’atra è sufficiente fare copia in colla)</a:t>
            </a:r>
          </a:p>
          <a:p>
            <a:r>
              <a:rPr lang="it-IT" altLang="it-IT" dirty="0" smtClean="0">
                <a:latin typeface="Arial" panose="020B0604020202020204" pitchFamily="34" charset="0"/>
              </a:rPr>
              <a:t>Medesima cosa vale per la dicitura pag. (CALIBRI 24)</a:t>
            </a:r>
          </a:p>
          <a:p>
            <a:r>
              <a:rPr lang="it-IT" altLang="it-IT" dirty="0" smtClean="0">
                <a:latin typeface="Arial" panose="020B0604020202020204" pitchFamily="34" charset="0"/>
              </a:rPr>
              <a:t>Il titolo della slide deve essere inserito in una propria casella di testo, carattere CALIBRI misura 32.</a:t>
            </a:r>
          </a:p>
          <a:p>
            <a:r>
              <a:rPr lang="it-IT" altLang="it-IT" dirty="0" smtClean="0">
                <a:latin typeface="Arial" panose="020B0604020202020204" pitchFamily="34" charset="0"/>
              </a:rPr>
              <a:t>Il contenuto della slide deve essere schematizzato il più possibile, creando caselle di testo, come in questa slide.</a:t>
            </a:r>
          </a:p>
          <a:p>
            <a:r>
              <a:rPr lang="it-IT" altLang="it-IT" dirty="0" smtClean="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smtClean="0">
                <a:latin typeface="Arial" panose="020B0604020202020204" pitchFamily="34" charset="0"/>
              </a:rPr>
              <a:t>Cerchiamo di utilizzare colori sobri come il grigio</a:t>
            </a:r>
            <a:r>
              <a:rPr lang="it-IT" altLang="it-IT" dirty="0">
                <a:latin typeface="Arial" panose="020B0604020202020204" pitchFamily="34" charset="0"/>
              </a:rPr>
              <a:t> </a:t>
            </a:r>
            <a:r>
              <a:rPr lang="it-IT" altLang="it-IT" dirty="0" smtClean="0">
                <a:latin typeface="Arial" panose="020B0604020202020204" pitchFamily="34" charset="0"/>
              </a:rPr>
              <a:t>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263" indent="-283178">
              <a:defRPr>
                <a:solidFill>
                  <a:schemeClr val="tx1"/>
                </a:solidFill>
                <a:latin typeface="Arial" panose="020B0604020202020204" pitchFamily="34" charset="0"/>
              </a:defRPr>
            </a:lvl2pPr>
            <a:lvl3pPr marL="1132713" indent="-226543">
              <a:defRPr>
                <a:solidFill>
                  <a:schemeClr val="tx1"/>
                </a:solidFill>
                <a:latin typeface="Arial" panose="020B0604020202020204" pitchFamily="34" charset="0"/>
              </a:defRPr>
            </a:lvl3pPr>
            <a:lvl4pPr marL="1585798" indent="-226543">
              <a:defRPr>
                <a:solidFill>
                  <a:schemeClr val="tx1"/>
                </a:solidFill>
                <a:latin typeface="Arial" panose="020B0604020202020204" pitchFamily="34" charset="0"/>
              </a:defRPr>
            </a:lvl4pPr>
            <a:lvl5pPr marL="2038883" indent="-226543">
              <a:defRPr>
                <a:solidFill>
                  <a:schemeClr val="tx1"/>
                </a:solidFill>
                <a:latin typeface="Arial" panose="020B0604020202020204" pitchFamily="34" charset="0"/>
              </a:defRPr>
            </a:lvl5pPr>
            <a:lvl6pPr marL="2491969" indent="-226543" eaLnBrk="0" fontAlgn="base" hangingPunct="0">
              <a:spcBef>
                <a:spcPct val="0"/>
              </a:spcBef>
              <a:spcAft>
                <a:spcPct val="0"/>
              </a:spcAft>
              <a:defRPr>
                <a:solidFill>
                  <a:schemeClr val="tx1"/>
                </a:solidFill>
                <a:latin typeface="Arial" panose="020B0604020202020204" pitchFamily="34" charset="0"/>
              </a:defRPr>
            </a:lvl6pPr>
            <a:lvl7pPr marL="2945054" indent="-226543" eaLnBrk="0" fontAlgn="base" hangingPunct="0">
              <a:spcBef>
                <a:spcPct val="0"/>
              </a:spcBef>
              <a:spcAft>
                <a:spcPct val="0"/>
              </a:spcAft>
              <a:defRPr>
                <a:solidFill>
                  <a:schemeClr val="tx1"/>
                </a:solidFill>
                <a:latin typeface="Arial" panose="020B0604020202020204" pitchFamily="34" charset="0"/>
              </a:defRPr>
            </a:lvl7pPr>
            <a:lvl8pPr marL="3398139" indent="-226543" eaLnBrk="0" fontAlgn="base" hangingPunct="0">
              <a:spcBef>
                <a:spcPct val="0"/>
              </a:spcBef>
              <a:spcAft>
                <a:spcPct val="0"/>
              </a:spcAft>
              <a:defRPr>
                <a:solidFill>
                  <a:schemeClr val="tx1"/>
                </a:solidFill>
                <a:latin typeface="Arial" panose="020B0604020202020204" pitchFamily="34" charset="0"/>
              </a:defRPr>
            </a:lvl8pPr>
            <a:lvl9pPr marL="3851224" indent="-226543"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41</a:t>
            </a:fld>
            <a:endParaRPr lang="it-IT" altLang="it-IT" smtClean="0">
              <a:solidFill>
                <a:srgbClr val="000000"/>
              </a:solidFill>
            </a:endParaRPr>
          </a:p>
        </p:txBody>
      </p:sp>
    </p:spTree>
    <p:extLst>
      <p:ext uri="{BB962C8B-B14F-4D97-AF65-F5344CB8AC3E}">
        <p14:creationId xmlns:p14="http://schemas.microsoft.com/office/powerpoint/2010/main" val="624810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5803F77-7E51-4652-A152-5187D3125AB3}" type="slidenum">
              <a:rPr lang="it-IT" smtClean="0"/>
              <a:t>53</a:t>
            </a:fld>
            <a:endParaRPr lang="it-IT"/>
          </a:p>
        </p:txBody>
      </p:sp>
    </p:spTree>
    <p:extLst>
      <p:ext uri="{BB962C8B-B14F-4D97-AF65-F5344CB8AC3E}">
        <p14:creationId xmlns:p14="http://schemas.microsoft.com/office/powerpoint/2010/main" val="2042622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5803F77-7E51-4652-A152-5187D3125AB3}" type="slidenum">
              <a:rPr lang="it-IT" smtClean="0"/>
              <a:t>54</a:t>
            </a:fld>
            <a:endParaRPr lang="it-IT"/>
          </a:p>
        </p:txBody>
      </p:sp>
    </p:spTree>
    <p:extLst>
      <p:ext uri="{BB962C8B-B14F-4D97-AF65-F5344CB8AC3E}">
        <p14:creationId xmlns:p14="http://schemas.microsoft.com/office/powerpoint/2010/main" val="1112598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5803F77-7E51-4652-A152-5187D3125AB3}" type="slidenum">
              <a:rPr lang="it-IT" smtClean="0"/>
              <a:t>55</a:t>
            </a:fld>
            <a:endParaRPr lang="it-IT"/>
          </a:p>
        </p:txBody>
      </p:sp>
    </p:spTree>
    <p:extLst>
      <p:ext uri="{BB962C8B-B14F-4D97-AF65-F5344CB8AC3E}">
        <p14:creationId xmlns:p14="http://schemas.microsoft.com/office/powerpoint/2010/main" val="4018960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5803F77-7E51-4652-A152-5187D3125AB3}" type="slidenum">
              <a:rPr lang="it-IT" smtClean="0"/>
              <a:t>56</a:t>
            </a:fld>
            <a:endParaRPr lang="it-IT"/>
          </a:p>
        </p:txBody>
      </p:sp>
    </p:spTree>
    <p:extLst>
      <p:ext uri="{BB962C8B-B14F-4D97-AF65-F5344CB8AC3E}">
        <p14:creationId xmlns:p14="http://schemas.microsoft.com/office/powerpoint/2010/main" val="902498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5803F77-7E51-4652-A152-5187D3125AB3}" type="slidenum">
              <a:rPr lang="it-IT" smtClean="0"/>
              <a:t>57</a:t>
            </a:fld>
            <a:endParaRPr lang="it-IT"/>
          </a:p>
        </p:txBody>
      </p:sp>
    </p:spTree>
    <p:extLst>
      <p:ext uri="{BB962C8B-B14F-4D97-AF65-F5344CB8AC3E}">
        <p14:creationId xmlns:p14="http://schemas.microsoft.com/office/powerpoint/2010/main" val="3478475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5803F77-7E51-4652-A152-5187D3125AB3}" type="slidenum">
              <a:rPr lang="it-IT" smtClean="0"/>
              <a:t>58</a:t>
            </a:fld>
            <a:endParaRPr lang="it-IT"/>
          </a:p>
        </p:txBody>
      </p:sp>
    </p:spTree>
    <p:extLst>
      <p:ext uri="{BB962C8B-B14F-4D97-AF65-F5344CB8AC3E}">
        <p14:creationId xmlns:p14="http://schemas.microsoft.com/office/powerpoint/2010/main" val="1517272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5803F77-7E51-4652-A152-5187D3125AB3}" type="slidenum">
              <a:rPr lang="it-IT" smtClean="0"/>
              <a:t>59</a:t>
            </a:fld>
            <a:endParaRPr lang="it-IT"/>
          </a:p>
        </p:txBody>
      </p:sp>
    </p:spTree>
    <p:extLst>
      <p:ext uri="{BB962C8B-B14F-4D97-AF65-F5344CB8AC3E}">
        <p14:creationId xmlns:p14="http://schemas.microsoft.com/office/powerpoint/2010/main" val="1517272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5803F77-7E51-4652-A152-5187D3125AB3}" type="slidenum">
              <a:rPr lang="it-IT" smtClean="0"/>
              <a:t>60</a:t>
            </a:fld>
            <a:endParaRPr lang="it-IT"/>
          </a:p>
        </p:txBody>
      </p:sp>
    </p:spTree>
    <p:extLst>
      <p:ext uri="{BB962C8B-B14F-4D97-AF65-F5344CB8AC3E}">
        <p14:creationId xmlns:p14="http://schemas.microsoft.com/office/powerpoint/2010/main" val="2147501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a:ln/>
        </p:spPr>
      </p:sp>
      <p:sp>
        <p:nvSpPr>
          <p:cNvPr id="3481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Un elenco puntato può essere facilmente trasformato in una slide strutturata come questa; è sufficiente creare delle caselle di testo per i numeri progressivi (o lettere se preferite) e associare una casella di testo di altra forma accanto.</a:t>
            </a:r>
          </a:p>
          <a:p>
            <a:r>
              <a:rPr lang="it-IT" altLang="it-IT" dirty="0">
                <a:latin typeface="Arial" panose="020B0604020202020204" pitchFamily="34" charset="0"/>
              </a:rPr>
              <a:t>Anche in questo caso sono stati usati gli strumenti di ombreggiatura per ciascuna forma.</a:t>
            </a:r>
          </a:p>
        </p:txBody>
      </p:sp>
      <p:sp>
        <p:nvSpPr>
          <p:cNvPr id="3482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FFAD27-C72A-45C1-9D53-EDF1756BB9A2}" type="slidenum">
              <a:rPr lang="it-IT" altLang="it-IT" smtClean="0">
                <a:solidFill>
                  <a:srgbClr val="000000"/>
                </a:solidFill>
              </a:rPr>
              <a:pPr/>
              <a:t>14</a:t>
            </a:fld>
            <a:endParaRPr lang="it-IT" altLang="it-IT">
              <a:solidFill>
                <a:srgbClr val="000000"/>
              </a:solidFill>
            </a:endParaRPr>
          </a:p>
        </p:txBody>
      </p:sp>
    </p:spTree>
    <p:extLst>
      <p:ext uri="{BB962C8B-B14F-4D97-AF65-F5344CB8AC3E}">
        <p14:creationId xmlns:p14="http://schemas.microsoft.com/office/powerpoint/2010/main" val="526080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a:ln/>
        </p:spPr>
      </p:sp>
      <p:sp>
        <p:nvSpPr>
          <p:cNvPr id="286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400" dirty="0"/>
              <a:t>IL TITOLO DEVE ESSERE SCRITTO IN CARATTERE </a:t>
            </a:r>
            <a:r>
              <a:rPr lang="it-IT" altLang="it-IT" sz="1400" b="1" dirty="0"/>
              <a:t>CALIBRI</a:t>
            </a:r>
            <a:r>
              <a:rPr lang="it-IT" altLang="it-IT" sz="1400" dirty="0"/>
              <a:t> MISURA </a:t>
            </a:r>
            <a:r>
              <a:rPr lang="it-IT" altLang="it-IT" sz="1400" b="1" dirty="0"/>
              <a:t>40</a:t>
            </a:r>
          </a:p>
          <a:p>
            <a:r>
              <a:rPr lang="it-IT" altLang="it-IT" sz="1400" dirty="0"/>
              <a:t>L’EVENTUALE SOTTO TITOLO DEVE ESSERE SCRITTO IN CARATTERE </a:t>
            </a:r>
            <a:r>
              <a:rPr lang="it-IT" altLang="it-IT" sz="1400" b="1" dirty="0"/>
              <a:t>CALIBRI </a:t>
            </a:r>
            <a:r>
              <a:rPr lang="it-IT" altLang="it-IT" sz="1400" dirty="0"/>
              <a:t>MISURA</a:t>
            </a:r>
            <a:r>
              <a:rPr lang="it-IT" altLang="it-IT" sz="1400" b="1" dirty="0"/>
              <a:t> 32</a:t>
            </a:r>
          </a:p>
          <a:p>
            <a:r>
              <a:rPr lang="it-IT" altLang="it-IT" sz="1400" b="1" dirty="0"/>
              <a:t>TITOLO E SOTTOTITOLO SONO INSERITI IN DUE CASELLE DI TESTO DISTINTE</a:t>
            </a:r>
          </a:p>
        </p:txBody>
      </p:sp>
    </p:spTree>
    <p:extLst>
      <p:ext uri="{BB962C8B-B14F-4D97-AF65-F5344CB8AC3E}">
        <p14:creationId xmlns:p14="http://schemas.microsoft.com/office/powerpoint/2010/main" val="3297352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a:ln/>
        </p:spPr>
      </p:sp>
      <p:sp>
        <p:nvSpPr>
          <p:cNvPr id="3481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Un elenco puntato può essere facilmente trasformato in una slide strutturata come questa; è sufficiente creare delle caselle di testo per i numeri progressivi (o lettere se preferite) e associare una casella di testo di altra forma accanto.</a:t>
            </a:r>
          </a:p>
          <a:p>
            <a:r>
              <a:rPr lang="it-IT" altLang="it-IT" dirty="0">
                <a:latin typeface="Arial" panose="020B0604020202020204" pitchFamily="34" charset="0"/>
              </a:rPr>
              <a:t>Anche in questo caso sono stati usati gli strumenti di ombreggiatura per ciascuna forma.</a:t>
            </a:r>
          </a:p>
        </p:txBody>
      </p:sp>
      <p:sp>
        <p:nvSpPr>
          <p:cNvPr id="3482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FFAD27-C72A-45C1-9D53-EDF1756BB9A2}" type="slidenum">
              <a:rPr lang="it-IT" altLang="it-IT" smtClean="0">
                <a:solidFill>
                  <a:srgbClr val="000000"/>
                </a:solidFill>
              </a:rPr>
              <a:pPr/>
              <a:t>63</a:t>
            </a:fld>
            <a:endParaRPr lang="it-IT" altLang="it-IT">
              <a:solidFill>
                <a:srgbClr val="000000"/>
              </a:solidFill>
            </a:endParaRPr>
          </a:p>
        </p:txBody>
      </p:sp>
    </p:spTree>
    <p:extLst>
      <p:ext uri="{BB962C8B-B14F-4D97-AF65-F5344CB8AC3E}">
        <p14:creationId xmlns:p14="http://schemas.microsoft.com/office/powerpoint/2010/main" val="3547150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a:ln/>
        </p:spPr>
      </p:sp>
      <p:sp>
        <p:nvSpPr>
          <p:cNvPr id="3481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Un elenco puntato può essere facilmente trasformato in una slide strutturata come questa; è sufficiente creare delle caselle di testo per i numeri progressivi (o lettere se preferite) e associare una casella di testo di altra forma accanto.</a:t>
            </a:r>
          </a:p>
          <a:p>
            <a:r>
              <a:rPr lang="it-IT" altLang="it-IT" dirty="0">
                <a:latin typeface="Arial" panose="020B0604020202020204" pitchFamily="34" charset="0"/>
              </a:rPr>
              <a:t>Anche in questo caso sono stati usati gli strumenti di ombreggiatura per ciascuna forma.</a:t>
            </a:r>
          </a:p>
        </p:txBody>
      </p:sp>
      <p:sp>
        <p:nvSpPr>
          <p:cNvPr id="3482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FFAD27-C72A-45C1-9D53-EDF1756BB9A2}" type="slidenum">
              <a:rPr lang="it-IT" altLang="it-IT" smtClean="0">
                <a:solidFill>
                  <a:srgbClr val="000000"/>
                </a:solidFill>
              </a:rPr>
              <a:pPr/>
              <a:t>64</a:t>
            </a:fld>
            <a:endParaRPr lang="it-IT" altLang="it-IT">
              <a:solidFill>
                <a:srgbClr val="000000"/>
              </a:solidFill>
            </a:endParaRPr>
          </a:p>
        </p:txBody>
      </p:sp>
    </p:spTree>
    <p:extLst>
      <p:ext uri="{BB962C8B-B14F-4D97-AF65-F5344CB8AC3E}">
        <p14:creationId xmlns:p14="http://schemas.microsoft.com/office/powerpoint/2010/main" val="656854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a:ln/>
        </p:spPr>
      </p:sp>
      <p:sp>
        <p:nvSpPr>
          <p:cNvPr id="3481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Un elenco puntato può essere facilmente trasformato in una slide strutturata come questa; è sufficiente creare delle caselle di testo per i numeri progressivi (o lettere se preferite) e associare una casella di testo di altra forma accanto.</a:t>
            </a:r>
          </a:p>
          <a:p>
            <a:r>
              <a:rPr lang="it-IT" altLang="it-IT" dirty="0">
                <a:latin typeface="Arial" panose="020B0604020202020204" pitchFamily="34" charset="0"/>
              </a:rPr>
              <a:t>Anche in questo caso sono stati usati gli strumenti di ombreggiatura per ciascuna forma.</a:t>
            </a:r>
          </a:p>
        </p:txBody>
      </p:sp>
      <p:sp>
        <p:nvSpPr>
          <p:cNvPr id="3482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FFAD27-C72A-45C1-9D53-EDF1756BB9A2}" type="slidenum">
              <a:rPr lang="it-IT" altLang="it-IT" smtClean="0">
                <a:solidFill>
                  <a:srgbClr val="000000"/>
                </a:solidFill>
              </a:rPr>
              <a:pPr/>
              <a:t>65</a:t>
            </a:fld>
            <a:endParaRPr lang="it-IT" altLang="it-IT">
              <a:solidFill>
                <a:srgbClr val="000000"/>
              </a:solidFill>
            </a:endParaRPr>
          </a:p>
        </p:txBody>
      </p:sp>
    </p:spTree>
    <p:extLst>
      <p:ext uri="{BB962C8B-B14F-4D97-AF65-F5344CB8AC3E}">
        <p14:creationId xmlns:p14="http://schemas.microsoft.com/office/powerpoint/2010/main" val="3547150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a:ln/>
        </p:spPr>
      </p:sp>
      <p:sp>
        <p:nvSpPr>
          <p:cNvPr id="3481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Un elenco puntato può essere facilmente trasformato in una slide strutturata come questa; è sufficiente creare delle caselle di testo per i numeri progressivi (o lettere se preferite) e associare una casella di testo di altra forma accanto.</a:t>
            </a:r>
          </a:p>
          <a:p>
            <a:r>
              <a:rPr lang="it-IT" altLang="it-IT" dirty="0">
                <a:latin typeface="Arial" panose="020B0604020202020204" pitchFamily="34" charset="0"/>
              </a:rPr>
              <a:t>Anche in questo caso sono stati usati gli strumenti di ombreggiatura per ciascuna forma.</a:t>
            </a:r>
          </a:p>
        </p:txBody>
      </p:sp>
      <p:sp>
        <p:nvSpPr>
          <p:cNvPr id="3482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FFAD27-C72A-45C1-9D53-EDF1756BB9A2}" type="slidenum">
              <a:rPr lang="it-IT" altLang="it-IT" smtClean="0">
                <a:solidFill>
                  <a:srgbClr val="000000"/>
                </a:solidFill>
              </a:rPr>
              <a:pPr/>
              <a:t>66</a:t>
            </a:fld>
            <a:endParaRPr lang="it-IT" altLang="it-IT">
              <a:solidFill>
                <a:srgbClr val="000000"/>
              </a:solidFill>
            </a:endParaRPr>
          </a:p>
        </p:txBody>
      </p:sp>
    </p:spTree>
    <p:extLst>
      <p:ext uri="{BB962C8B-B14F-4D97-AF65-F5344CB8AC3E}">
        <p14:creationId xmlns:p14="http://schemas.microsoft.com/office/powerpoint/2010/main" val="1040018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a:ln/>
        </p:spPr>
      </p:sp>
      <p:sp>
        <p:nvSpPr>
          <p:cNvPr id="3481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Un elenco puntato può essere facilmente trasformato in una slide strutturata come questa; è sufficiente creare delle caselle di testo per i numeri progressivi (o lettere se preferite) e associare una casella di testo di altra forma accanto.</a:t>
            </a:r>
          </a:p>
          <a:p>
            <a:r>
              <a:rPr lang="it-IT" altLang="it-IT" dirty="0">
                <a:latin typeface="Arial" panose="020B0604020202020204" pitchFamily="34" charset="0"/>
              </a:rPr>
              <a:t>Anche in questo caso sono stati usati gli strumenti di ombreggiatura per ciascuna forma.</a:t>
            </a:r>
          </a:p>
        </p:txBody>
      </p:sp>
      <p:sp>
        <p:nvSpPr>
          <p:cNvPr id="3482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FFAD27-C72A-45C1-9D53-EDF1756BB9A2}" type="slidenum">
              <a:rPr lang="it-IT" altLang="it-IT" smtClean="0">
                <a:solidFill>
                  <a:srgbClr val="000000"/>
                </a:solidFill>
              </a:rPr>
              <a:pPr/>
              <a:t>68</a:t>
            </a:fld>
            <a:endParaRPr lang="it-IT" altLang="it-IT">
              <a:solidFill>
                <a:srgbClr val="000000"/>
              </a:solidFill>
            </a:endParaRPr>
          </a:p>
        </p:txBody>
      </p:sp>
    </p:spTree>
    <p:extLst>
      <p:ext uri="{BB962C8B-B14F-4D97-AF65-F5344CB8AC3E}">
        <p14:creationId xmlns:p14="http://schemas.microsoft.com/office/powerpoint/2010/main" val="1491994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a:ln/>
        </p:spPr>
      </p:sp>
      <p:sp>
        <p:nvSpPr>
          <p:cNvPr id="3481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Un elenco puntato può essere facilmente trasformato in una slide strutturata come questa; è sufficiente creare delle caselle di testo per i numeri progressivi (o lettere se preferite) e associare una casella di testo di altra forma accanto.</a:t>
            </a:r>
          </a:p>
          <a:p>
            <a:r>
              <a:rPr lang="it-IT" altLang="it-IT" dirty="0">
                <a:latin typeface="Arial" panose="020B0604020202020204" pitchFamily="34" charset="0"/>
              </a:rPr>
              <a:t>Anche in questo caso sono stati usati gli strumenti di ombreggiatura per ciascuna forma.</a:t>
            </a:r>
          </a:p>
        </p:txBody>
      </p:sp>
      <p:sp>
        <p:nvSpPr>
          <p:cNvPr id="3482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FFAD27-C72A-45C1-9D53-EDF1756BB9A2}" type="slidenum">
              <a:rPr lang="it-IT" altLang="it-IT" smtClean="0">
                <a:solidFill>
                  <a:srgbClr val="000000"/>
                </a:solidFill>
              </a:rPr>
              <a:pPr/>
              <a:t>70</a:t>
            </a:fld>
            <a:endParaRPr lang="it-IT" altLang="it-IT">
              <a:solidFill>
                <a:srgbClr val="000000"/>
              </a:solidFill>
            </a:endParaRPr>
          </a:p>
        </p:txBody>
      </p:sp>
    </p:spTree>
    <p:extLst>
      <p:ext uri="{BB962C8B-B14F-4D97-AF65-F5344CB8AC3E}">
        <p14:creationId xmlns:p14="http://schemas.microsoft.com/office/powerpoint/2010/main" val="1620789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Nella banda in alto a destra viene riportato il titolo del paragrafo a cui l’argomento si riferisce: carattere CALIBRI misura 24</a:t>
            </a:r>
          </a:p>
          <a:p>
            <a:r>
              <a:rPr lang="it-IT" altLang="it-IT" dirty="0" smtClean="0">
                <a:latin typeface="Arial" panose="020B0604020202020204" pitchFamily="34" charset="0"/>
              </a:rPr>
              <a:t>(per avere la scritta inserita nella medesima posizione tra una slide e l’atra è sufficiente fare copia in colla)</a:t>
            </a:r>
          </a:p>
          <a:p>
            <a:r>
              <a:rPr lang="it-IT" altLang="it-IT" dirty="0" smtClean="0">
                <a:latin typeface="Arial" panose="020B0604020202020204" pitchFamily="34" charset="0"/>
              </a:rPr>
              <a:t>Medesima cosa vale per la dicitura pag. (CALIBRI 24)</a:t>
            </a:r>
          </a:p>
          <a:p>
            <a:r>
              <a:rPr lang="it-IT" altLang="it-IT" dirty="0" smtClean="0">
                <a:latin typeface="Arial" panose="020B0604020202020204" pitchFamily="34" charset="0"/>
              </a:rPr>
              <a:t>Il titolo della slide deve essere inserito in una propria casella di testo, carattere CALIBRI misura 32.</a:t>
            </a:r>
          </a:p>
          <a:p>
            <a:r>
              <a:rPr lang="it-IT" altLang="it-IT" dirty="0" smtClean="0">
                <a:latin typeface="Arial" panose="020B0604020202020204" pitchFamily="34" charset="0"/>
              </a:rPr>
              <a:t>Il contenuto della slide deve essere schematizzato il più possibile, creando caselle di testo, come in questa slide.</a:t>
            </a:r>
          </a:p>
          <a:p>
            <a:r>
              <a:rPr lang="it-IT" altLang="it-IT" dirty="0" smtClean="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smtClean="0">
                <a:latin typeface="Arial" panose="020B0604020202020204" pitchFamily="34" charset="0"/>
              </a:rPr>
              <a:t>Cerchiamo di utilizzare colori sobri come il grigio</a:t>
            </a:r>
            <a:r>
              <a:rPr lang="it-IT" altLang="it-IT" dirty="0">
                <a:latin typeface="Arial" panose="020B0604020202020204" pitchFamily="34" charset="0"/>
              </a:rPr>
              <a:t> </a:t>
            </a:r>
            <a:r>
              <a:rPr lang="it-IT" altLang="it-IT" dirty="0" smtClean="0">
                <a:latin typeface="Arial" panose="020B0604020202020204" pitchFamily="34" charset="0"/>
              </a:rPr>
              <a:t>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17</a:t>
            </a:fld>
            <a:endParaRPr lang="it-IT" altLang="it-IT" smtClean="0">
              <a:solidFill>
                <a:srgbClr val="000000"/>
              </a:solidFill>
            </a:endParaRPr>
          </a:p>
        </p:txBody>
      </p:sp>
    </p:spTree>
    <p:extLst>
      <p:ext uri="{BB962C8B-B14F-4D97-AF65-F5344CB8AC3E}">
        <p14:creationId xmlns:p14="http://schemas.microsoft.com/office/powerpoint/2010/main" val="624810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Nella banda in alto a destra viene riportato il titolo del paragrafo a cui l’argomento si riferisce: carattere CALIBRI misura 24</a:t>
            </a:r>
          </a:p>
          <a:p>
            <a:r>
              <a:rPr lang="it-IT" altLang="it-IT" dirty="0" smtClean="0">
                <a:latin typeface="Arial" panose="020B0604020202020204" pitchFamily="34" charset="0"/>
              </a:rPr>
              <a:t>(per avere la scritta inserita nella medesima posizione tra una slide e l’atra è sufficiente fare copia in colla)</a:t>
            </a:r>
          </a:p>
          <a:p>
            <a:r>
              <a:rPr lang="it-IT" altLang="it-IT" dirty="0" smtClean="0">
                <a:latin typeface="Arial" panose="020B0604020202020204" pitchFamily="34" charset="0"/>
              </a:rPr>
              <a:t>Medesima cosa vale per la dicitura pag. (CALIBRI 24)</a:t>
            </a:r>
          </a:p>
          <a:p>
            <a:r>
              <a:rPr lang="it-IT" altLang="it-IT" dirty="0" smtClean="0">
                <a:latin typeface="Arial" panose="020B0604020202020204" pitchFamily="34" charset="0"/>
              </a:rPr>
              <a:t>Il titolo della slide deve essere inserito in una propria casella di testo, carattere CALIBRI misura 32.</a:t>
            </a:r>
          </a:p>
          <a:p>
            <a:r>
              <a:rPr lang="it-IT" altLang="it-IT" dirty="0" smtClean="0">
                <a:latin typeface="Arial" panose="020B0604020202020204" pitchFamily="34" charset="0"/>
              </a:rPr>
              <a:t>Il contenuto della slide deve essere schematizzato il più possibile, creando caselle di testo, come in questa slide.</a:t>
            </a:r>
          </a:p>
          <a:p>
            <a:r>
              <a:rPr lang="it-IT" altLang="it-IT" dirty="0" smtClean="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smtClean="0">
                <a:latin typeface="Arial" panose="020B0604020202020204" pitchFamily="34" charset="0"/>
              </a:rPr>
              <a:t>Cerchiamo di utilizzare colori sobri come il grigio</a:t>
            </a:r>
            <a:r>
              <a:rPr lang="it-IT" altLang="it-IT" dirty="0">
                <a:latin typeface="Arial" panose="020B0604020202020204" pitchFamily="34" charset="0"/>
              </a:rPr>
              <a:t> </a:t>
            </a:r>
            <a:r>
              <a:rPr lang="it-IT" altLang="it-IT" dirty="0" smtClean="0">
                <a:latin typeface="Arial" panose="020B0604020202020204" pitchFamily="34" charset="0"/>
              </a:rPr>
              <a:t>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18</a:t>
            </a:fld>
            <a:endParaRPr lang="it-IT" altLang="it-IT" smtClean="0">
              <a:solidFill>
                <a:srgbClr val="000000"/>
              </a:solidFill>
            </a:endParaRPr>
          </a:p>
        </p:txBody>
      </p:sp>
    </p:spTree>
    <p:extLst>
      <p:ext uri="{BB962C8B-B14F-4D97-AF65-F5344CB8AC3E}">
        <p14:creationId xmlns:p14="http://schemas.microsoft.com/office/powerpoint/2010/main" val="62481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Una slide ricca di contenuti deve essere necessariamente schematizzata, non possiamo presentare slide con troppo testo.</a:t>
            </a:r>
          </a:p>
          <a:p>
            <a:r>
              <a:rPr lang="it-IT" dirty="0" smtClean="0"/>
              <a:t>Al fine di snellire l’immagine, è necessario suddividere in più caselle di testo i contenuti.</a:t>
            </a:r>
          </a:p>
          <a:p>
            <a:r>
              <a:rPr lang="it-IT" dirty="0" smtClean="0"/>
              <a:t>Anche in questo caso abbiamo usato colori diversi e utilizzato le frecce; qui non abbiamo inserito ombreggiature o altri effetti per non appesantire l’immagine, visto che la slide risulta già «piena». </a:t>
            </a:r>
            <a:endParaRPr lang="it-IT" dirty="0"/>
          </a:p>
        </p:txBody>
      </p:sp>
      <p:sp>
        <p:nvSpPr>
          <p:cNvPr id="4" name="Segnaposto numero diapositiva 3"/>
          <p:cNvSpPr>
            <a:spLocks noGrp="1"/>
          </p:cNvSpPr>
          <p:nvPr>
            <p:ph type="sldNum" sz="quarter" idx="10"/>
          </p:nvPr>
        </p:nvSpPr>
        <p:spPr/>
        <p:txBody>
          <a:bodyPr/>
          <a:lstStyle/>
          <a:p>
            <a:fld id="{BC64A7E4-C929-43B6-B3A4-D72D633D8841}" type="slidenum">
              <a:rPr lang="it-IT" smtClean="0"/>
              <a:t>19</a:t>
            </a:fld>
            <a:endParaRPr lang="it-IT"/>
          </a:p>
        </p:txBody>
      </p:sp>
    </p:spTree>
    <p:extLst>
      <p:ext uri="{BB962C8B-B14F-4D97-AF65-F5344CB8AC3E}">
        <p14:creationId xmlns:p14="http://schemas.microsoft.com/office/powerpoint/2010/main" val="564338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a:ln/>
        </p:spPr>
      </p:sp>
      <p:sp>
        <p:nvSpPr>
          <p:cNvPr id="3481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Un elenco puntato può essere facilmente trasformato in una slide strutturata come questa; è sufficiente creare delle caselle di testo per i numeri progressivi (o lettere se preferite) e associare una casella di testo di altra forma accanto.</a:t>
            </a:r>
          </a:p>
          <a:p>
            <a:r>
              <a:rPr lang="it-IT" altLang="it-IT" dirty="0" smtClean="0">
                <a:latin typeface="Arial" panose="020B0604020202020204" pitchFamily="34" charset="0"/>
              </a:rPr>
              <a:t>Anche in questo caso sono stati usati gli strumenti di ombreggiatura per ciascuna forma.</a:t>
            </a:r>
          </a:p>
        </p:txBody>
      </p:sp>
      <p:sp>
        <p:nvSpPr>
          <p:cNvPr id="3482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FFAD27-C72A-45C1-9D53-EDF1756BB9A2}" type="slidenum">
              <a:rPr lang="it-IT" altLang="it-IT" smtClean="0">
                <a:solidFill>
                  <a:srgbClr val="000000"/>
                </a:solidFill>
              </a:rPr>
              <a:pPr/>
              <a:t>20</a:t>
            </a:fld>
            <a:endParaRPr lang="it-IT" altLang="it-IT" smtClean="0">
              <a:solidFill>
                <a:srgbClr val="000000"/>
              </a:solidFill>
            </a:endParaRPr>
          </a:p>
        </p:txBody>
      </p:sp>
    </p:spTree>
    <p:extLst>
      <p:ext uri="{BB962C8B-B14F-4D97-AF65-F5344CB8AC3E}">
        <p14:creationId xmlns:p14="http://schemas.microsoft.com/office/powerpoint/2010/main" val="3547150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smtClean="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21</a:t>
            </a:fld>
            <a:endParaRPr lang="it-IT" altLang="it-IT" smtClean="0">
              <a:solidFill>
                <a:srgbClr val="000000"/>
              </a:solidFill>
            </a:endParaRPr>
          </a:p>
        </p:txBody>
      </p:sp>
    </p:spTree>
    <p:extLst>
      <p:ext uri="{BB962C8B-B14F-4D97-AF65-F5344CB8AC3E}">
        <p14:creationId xmlns:p14="http://schemas.microsoft.com/office/powerpoint/2010/main" val="3271017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smtClean="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22</a:t>
            </a:fld>
            <a:endParaRPr lang="it-IT" altLang="it-IT" smtClean="0">
              <a:solidFill>
                <a:srgbClr val="000000"/>
              </a:solidFill>
            </a:endParaRPr>
          </a:p>
        </p:txBody>
      </p:sp>
    </p:spTree>
    <p:extLst>
      <p:ext uri="{BB962C8B-B14F-4D97-AF65-F5344CB8AC3E}">
        <p14:creationId xmlns:p14="http://schemas.microsoft.com/office/powerpoint/2010/main" val="1015099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32D6275-023E-4F60-9E39-36F2DDA89ED8}" type="datetimeFigureOut">
              <a:rPr lang="it-IT" smtClean="0"/>
              <a:t>18/05/2016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B1B1C5-0D77-4195-9A34-8CC9A349CA6A}" type="slidenum">
              <a:rPr lang="it-IT" smtClean="0"/>
              <a:t>‹N›</a:t>
            </a:fld>
            <a:endParaRPr lang="it-IT"/>
          </a:p>
        </p:txBody>
      </p:sp>
    </p:spTree>
    <p:extLst>
      <p:ext uri="{BB962C8B-B14F-4D97-AF65-F5344CB8AC3E}">
        <p14:creationId xmlns:p14="http://schemas.microsoft.com/office/powerpoint/2010/main" val="2234686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32D6275-023E-4F60-9E39-36F2DDA89ED8}" type="datetimeFigureOut">
              <a:rPr lang="it-IT" smtClean="0"/>
              <a:t>18/05/2016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B1B1C5-0D77-4195-9A34-8CC9A349CA6A}" type="slidenum">
              <a:rPr lang="it-IT" smtClean="0"/>
              <a:t>‹N›</a:t>
            </a:fld>
            <a:endParaRPr lang="it-IT"/>
          </a:p>
        </p:txBody>
      </p:sp>
    </p:spTree>
    <p:extLst>
      <p:ext uri="{BB962C8B-B14F-4D97-AF65-F5344CB8AC3E}">
        <p14:creationId xmlns:p14="http://schemas.microsoft.com/office/powerpoint/2010/main" val="1144285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32D6275-023E-4F60-9E39-36F2DDA89ED8}" type="datetimeFigureOut">
              <a:rPr lang="it-IT" smtClean="0"/>
              <a:t>18/05/2016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B1B1C5-0D77-4195-9A34-8CC9A349CA6A}" type="slidenum">
              <a:rPr lang="it-IT" smtClean="0"/>
              <a:t>‹N›</a:t>
            </a:fld>
            <a:endParaRPr lang="it-IT"/>
          </a:p>
        </p:txBody>
      </p:sp>
    </p:spTree>
    <p:extLst>
      <p:ext uri="{BB962C8B-B14F-4D97-AF65-F5344CB8AC3E}">
        <p14:creationId xmlns:p14="http://schemas.microsoft.com/office/powerpoint/2010/main" val="188289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32D6275-023E-4F60-9E39-36F2DDA89ED8}" type="datetimeFigureOut">
              <a:rPr lang="it-IT" smtClean="0"/>
              <a:t>18/05/2016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B1B1C5-0D77-4195-9A34-8CC9A349CA6A}" type="slidenum">
              <a:rPr lang="it-IT" smtClean="0"/>
              <a:t>‹N›</a:t>
            </a:fld>
            <a:endParaRPr lang="it-IT"/>
          </a:p>
        </p:txBody>
      </p:sp>
    </p:spTree>
    <p:extLst>
      <p:ext uri="{BB962C8B-B14F-4D97-AF65-F5344CB8AC3E}">
        <p14:creationId xmlns:p14="http://schemas.microsoft.com/office/powerpoint/2010/main" val="2552344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32D6275-023E-4F60-9E39-36F2DDA89ED8}" type="datetimeFigureOut">
              <a:rPr lang="it-IT" smtClean="0"/>
              <a:t>18/05/2016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B1B1C5-0D77-4195-9A34-8CC9A349CA6A}" type="slidenum">
              <a:rPr lang="it-IT" smtClean="0"/>
              <a:t>‹N›</a:t>
            </a:fld>
            <a:endParaRPr lang="it-IT"/>
          </a:p>
        </p:txBody>
      </p:sp>
    </p:spTree>
    <p:extLst>
      <p:ext uri="{BB962C8B-B14F-4D97-AF65-F5344CB8AC3E}">
        <p14:creationId xmlns:p14="http://schemas.microsoft.com/office/powerpoint/2010/main" val="287476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32D6275-023E-4F60-9E39-36F2DDA89ED8}" type="datetimeFigureOut">
              <a:rPr lang="it-IT" smtClean="0"/>
              <a:t>18/05/2016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B1B1C5-0D77-4195-9A34-8CC9A349CA6A}" type="slidenum">
              <a:rPr lang="it-IT" smtClean="0"/>
              <a:t>‹N›</a:t>
            </a:fld>
            <a:endParaRPr lang="it-IT"/>
          </a:p>
        </p:txBody>
      </p:sp>
    </p:spTree>
    <p:extLst>
      <p:ext uri="{BB962C8B-B14F-4D97-AF65-F5344CB8AC3E}">
        <p14:creationId xmlns:p14="http://schemas.microsoft.com/office/powerpoint/2010/main" val="333603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32D6275-023E-4F60-9E39-36F2DDA89ED8}" type="datetimeFigureOut">
              <a:rPr lang="it-IT" smtClean="0"/>
              <a:t>18/05/2016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CB1B1C5-0D77-4195-9A34-8CC9A349CA6A}" type="slidenum">
              <a:rPr lang="it-IT" smtClean="0"/>
              <a:t>‹N›</a:t>
            </a:fld>
            <a:endParaRPr lang="it-IT"/>
          </a:p>
        </p:txBody>
      </p:sp>
    </p:spTree>
    <p:extLst>
      <p:ext uri="{BB962C8B-B14F-4D97-AF65-F5344CB8AC3E}">
        <p14:creationId xmlns:p14="http://schemas.microsoft.com/office/powerpoint/2010/main" val="1015101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32D6275-023E-4F60-9E39-36F2DDA89ED8}" type="datetimeFigureOut">
              <a:rPr lang="it-IT" smtClean="0"/>
              <a:t>18/05/2016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CB1B1C5-0D77-4195-9A34-8CC9A349CA6A}" type="slidenum">
              <a:rPr lang="it-IT" smtClean="0"/>
              <a:t>‹N›</a:t>
            </a:fld>
            <a:endParaRPr lang="it-IT"/>
          </a:p>
        </p:txBody>
      </p:sp>
    </p:spTree>
    <p:extLst>
      <p:ext uri="{BB962C8B-B14F-4D97-AF65-F5344CB8AC3E}">
        <p14:creationId xmlns:p14="http://schemas.microsoft.com/office/powerpoint/2010/main" val="143452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32D6275-023E-4F60-9E39-36F2DDA89ED8}" type="datetimeFigureOut">
              <a:rPr lang="it-IT" smtClean="0"/>
              <a:t>18/05/2016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CB1B1C5-0D77-4195-9A34-8CC9A349CA6A}" type="slidenum">
              <a:rPr lang="it-IT" smtClean="0"/>
              <a:t>‹N›</a:t>
            </a:fld>
            <a:endParaRPr lang="it-IT"/>
          </a:p>
        </p:txBody>
      </p:sp>
    </p:spTree>
    <p:extLst>
      <p:ext uri="{BB962C8B-B14F-4D97-AF65-F5344CB8AC3E}">
        <p14:creationId xmlns:p14="http://schemas.microsoft.com/office/powerpoint/2010/main" val="418943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32D6275-023E-4F60-9E39-36F2DDA89ED8}" type="datetimeFigureOut">
              <a:rPr lang="it-IT" smtClean="0"/>
              <a:t>18/05/2016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B1B1C5-0D77-4195-9A34-8CC9A349CA6A}" type="slidenum">
              <a:rPr lang="it-IT" smtClean="0"/>
              <a:t>‹N›</a:t>
            </a:fld>
            <a:endParaRPr lang="it-IT"/>
          </a:p>
        </p:txBody>
      </p:sp>
    </p:spTree>
    <p:extLst>
      <p:ext uri="{BB962C8B-B14F-4D97-AF65-F5344CB8AC3E}">
        <p14:creationId xmlns:p14="http://schemas.microsoft.com/office/powerpoint/2010/main" val="725682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32D6275-023E-4F60-9E39-36F2DDA89ED8}" type="datetimeFigureOut">
              <a:rPr lang="it-IT" smtClean="0"/>
              <a:t>18/05/2016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B1B1C5-0D77-4195-9A34-8CC9A349CA6A}" type="slidenum">
              <a:rPr lang="it-IT" smtClean="0"/>
              <a:t>‹N›</a:t>
            </a:fld>
            <a:endParaRPr lang="it-IT"/>
          </a:p>
        </p:txBody>
      </p:sp>
    </p:spTree>
    <p:extLst>
      <p:ext uri="{BB962C8B-B14F-4D97-AF65-F5344CB8AC3E}">
        <p14:creationId xmlns:p14="http://schemas.microsoft.com/office/powerpoint/2010/main" val="1060768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D6275-023E-4F60-9E39-36F2DDA89ED8}" type="datetimeFigureOut">
              <a:rPr lang="it-IT" smtClean="0"/>
              <a:t>18/05/2016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1B1C5-0D77-4195-9A34-8CC9A349CA6A}" type="slidenum">
              <a:rPr lang="it-IT" smtClean="0"/>
              <a:t>‹N›</a:t>
            </a:fld>
            <a:endParaRPr lang="it-IT"/>
          </a:p>
        </p:txBody>
      </p:sp>
    </p:spTree>
    <p:extLst>
      <p:ext uri="{BB962C8B-B14F-4D97-AF65-F5344CB8AC3E}">
        <p14:creationId xmlns:p14="http://schemas.microsoft.com/office/powerpoint/2010/main" val="2311838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404664"/>
            <a:ext cx="7772400" cy="1470025"/>
          </a:xfrm>
        </p:spPr>
        <p:txBody>
          <a:bodyPr/>
          <a:lstStyle/>
          <a:p>
            <a:r>
              <a:rPr lang="it-IT" dirty="0" smtClean="0"/>
              <a:t>MODELLO UNICO 2016</a:t>
            </a:r>
            <a:endParaRPr lang="it-IT" dirty="0"/>
          </a:p>
        </p:txBody>
      </p:sp>
      <p:sp>
        <p:nvSpPr>
          <p:cNvPr id="3" name="Sottotitolo 2"/>
          <p:cNvSpPr>
            <a:spLocks noGrp="1"/>
          </p:cNvSpPr>
          <p:nvPr>
            <p:ph type="subTitle" idx="1"/>
          </p:nvPr>
        </p:nvSpPr>
        <p:spPr>
          <a:xfrm>
            <a:off x="1371600" y="1772816"/>
            <a:ext cx="6512768" cy="3240360"/>
          </a:xfrm>
          <a:solidFill>
            <a:schemeClr val="accent1">
              <a:lumMod val="20000"/>
              <a:lumOff val="80000"/>
            </a:schemeClr>
          </a:solidFill>
        </p:spPr>
        <p:txBody>
          <a:bodyPr>
            <a:normAutofit lnSpcReduction="10000"/>
          </a:bodyPr>
          <a:lstStyle/>
          <a:p>
            <a:r>
              <a:rPr lang="it-IT" dirty="0" smtClean="0">
                <a:solidFill>
                  <a:schemeClr val="tx1"/>
                </a:solidFill>
              </a:rPr>
              <a:t>REDDITO D’IMPRESA RF,RQ,RS</a:t>
            </a:r>
          </a:p>
          <a:p>
            <a:r>
              <a:rPr lang="it-IT" dirty="0" smtClean="0">
                <a:solidFill>
                  <a:schemeClr val="tx1"/>
                </a:solidFill>
              </a:rPr>
              <a:t>ASSEGNAZIONE AGEVOLATA QUADRO RQ</a:t>
            </a:r>
          </a:p>
          <a:p>
            <a:r>
              <a:rPr lang="it-IT" dirty="0" smtClean="0">
                <a:solidFill>
                  <a:schemeClr val="tx1"/>
                </a:solidFill>
              </a:rPr>
              <a:t>IRAP QUADRO IQ</a:t>
            </a:r>
          </a:p>
          <a:p>
            <a:r>
              <a:rPr lang="it-IT" dirty="0" smtClean="0">
                <a:solidFill>
                  <a:schemeClr val="tx1"/>
                </a:solidFill>
              </a:rPr>
              <a:t>MINIMI E FORFETTARI QUADRO LM</a:t>
            </a:r>
          </a:p>
          <a:p>
            <a:r>
              <a:rPr lang="it-IT" dirty="0" smtClean="0">
                <a:solidFill>
                  <a:schemeClr val="tx1"/>
                </a:solidFill>
              </a:rPr>
              <a:t>MONITORAGGIO QUADRO RW</a:t>
            </a:r>
          </a:p>
          <a:p>
            <a:endParaRPr lang="it-IT" dirty="0"/>
          </a:p>
        </p:txBody>
      </p:sp>
    </p:spTree>
    <p:extLst>
      <p:ext uri="{BB962C8B-B14F-4D97-AF65-F5344CB8AC3E}">
        <p14:creationId xmlns:p14="http://schemas.microsoft.com/office/powerpoint/2010/main" val="432307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Il concetto di interesse economico</a:t>
            </a:r>
            <a:endParaRPr lang="it-IT" dirty="0"/>
          </a:p>
        </p:txBody>
      </p:sp>
      <p:sp>
        <p:nvSpPr>
          <p:cNvPr id="3" name="Segnaposto contenuto 2"/>
          <p:cNvSpPr>
            <a:spLocks noGrp="1"/>
          </p:cNvSpPr>
          <p:nvPr>
            <p:ph idx="1"/>
          </p:nvPr>
        </p:nvSpPr>
        <p:spPr>
          <a:solidFill>
            <a:schemeClr val="accent3">
              <a:lumMod val="40000"/>
              <a:lumOff val="60000"/>
            </a:schemeClr>
          </a:solidFill>
        </p:spPr>
        <p:txBody>
          <a:bodyPr>
            <a:normAutofit fontScale="55000" lnSpcReduction="20000"/>
          </a:bodyPr>
          <a:lstStyle/>
          <a:p>
            <a:r>
              <a:rPr lang="it-IT" dirty="0"/>
              <a:t>C.T. </a:t>
            </a:r>
            <a:r>
              <a:rPr lang="it-IT" dirty="0" err="1"/>
              <a:t>Prov</a:t>
            </a:r>
            <a:r>
              <a:rPr lang="it-IT" dirty="0"/>
              <a:t>. Milano 2.3.2015 n. </a:t>
            </a:r>
            <a:r>
              <a:rPr lang="it-IT" dirty="0" smtClean="0"/>
              <a:t>2002/40/15 ritiene che sia non necessaria la dimostrazione del vantaggio economico per confronto con altri fornitori </a:t>
            </a:r>
            <a:r>
              <a:rPr lang="it-IT" dirty="0" err="1" smtClean="0"/>
              <a:t>white</a:t>
            </a:r>
            <a:r>
              <a:rPr lang="it-IT" dirty="0" smtClean="0"/>
              <a:t> list</a:t>
            </a:r>
          </a:p>
          <a:p>
            <a:r>
              <a:rPr lang="it-IT" dirty="0" smtClean="0"/>
              <a:t>Circ. 51/E/2010  elementi rilevanti :</a:t>
            </a:r>
          </a:p>
          <a:p>
            <a:r>
              <a:rPr lang="it-IT" u="sng" dirty="0" smtClean="0"/>
              <a:t>il </a:t>
            </a:r>
            <a:r>
              <a:rPr lang="it-IT" u="sng" dirty="0"/>
              <a:t>prezzo della transazione; </a:t>
            </a:r>
          </a:p>
          <a:p>
            <a:r>
              <a:rPr lang="it-IT" u="sng" dirty="0"/>
              <a:t>- la presenza di costi accessori, quali, ad esempio, quelli di stoccaggio, magazzino; </a:t>
            </a:r>
          </a:p>
          <a:p>
            <a:r>
              <a:rPr lang="it-IT" u="sng" dirty="0"/>
              <a:t>- le modalità di attuazione dell'operazione (ad esempio, i tempi di consegna); </a:t>
            </a:r>
          </a:p>
          <a:p>
            <a:r>
              <a:rPr lang="it-IT" u="sng" dirty="0"/>
              <a:t>- la possibilità di acquisire il medesimo prodotto presso altri fornitori; </a:t>
            </a:r>
          </a:p>
          <a:p>
            <a:r>
              <a:rPr lang="it-IT" u="sng" dirty="0"/>
              <a:t>- l'esistenza di vincoli organizzativi/commerciali/produttivi che inducono ad effettuare la transazione con il fornitore </a:t>
            </a:r>
            <a:r>
              <a:rPr lang="it-IT" i="1" u="sng" dirty="0" err="1"/>
              <a:t>black</a:t>
            </a:r>
            <a:r>
              <a:rPr lang="it-IT" i="1" u="sng" dirty="0"/>
              <a:t> list </a:t>
            </a:r>
            <a:r>
              <a:rPr lang="it-IT" u="sng" dirty="0"/>
              <a:t>o, comunque, che renderebbero eccessivamente onerosa la medesima transazione con altro fornitore</a:t>
            </a:r>
            <a:r>
              <a:rPr lang="it-IT" u="sng" dirty="0" smtClean="0"/>
              <a:t>.</a:t>
            </a:r>
          </a:p>
          <a:p>
            <a:endParaRPr lang="it-IT" u="sng" dirty="0" smtClean="0"/>
          </a:p>
          <a:p>
            <a:r>
              <a:rPr lang="it-IT" dirty="0" smtClean="0"/>
              <a:t>E in </a:t>
            </a:r>
            <a:r>
              <a:rPr lang="it-IT" dirty="0"/>
              <a:t>ogni caso </a:t>
            </a:r>
            <a:r>
              <a:rPr lang="it-IT" dirty="0" smtClean="0"/>
              <a:t>« </a:t>
            </a:r>
            <a:r>
              <a:rPr lang="it-IT" b="1" dirty="0" smtClean="0"/>
              <a:t>….si </a:t>
            </a:r>
            <a:r>
              <a:rPr lang="it-IT" b="1" dirty="0"/>
              <a:t>ritiene - alla luce delle considerazioni formulate - che la deducibilità dei costi in esame non possa essere disconosciuta sulla base della mera circostanza che il prezzo dei beni e servizi acquistati è superiore a quello mediamente praticato sul mercato</a:t>
            </a:r>
            <a:r>
              <a:rPr lang="it-IT" b="1" dirty="0" smtClean="0"/>
              <a:t>.»</a:t>
            </a:r>
            <a:endParaRPr lang="it-IT" b="1" dirty="0"/>
          </a:p>
          <a:p>
            <a:endParaRPr lang="it-IT" b="1" dirty="0"/>
          </a:p>
        </p:txBody>
      </p:sp>
    </p:spTree>
    <p:extLst>
      <p:ext uri="{BB962C8B-B14F-4D97-AF65-F5344CB8AC3E}">
        <p14:creationId xmlns:p14="http://schemas.microsoft.com/office/powerpoint/2010/main" val="3293548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339751" y="1772816"/>
            <a:ext cx="4824537" cy="685384"/>
          </a:xfrm>
          <a:prstGeom prst="rect">
            <a:avLst/>
          </a:prstGeom>
          <a:solidFill>
            <a:schemeClr val="bg1">
              <a:lumMod val="85000"/>
            </a:schemeClr>
          </a:solidFill>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400" b="1" dirty="0" smtClean="0">
                <a:solidFill>
                  <a:srgbClr val="000000"/>
                </a:solidFill>
                <a:latin typeface="Calibri" panose="020F0502020204030204" pitchFamily="34" charset="0"/>
              </a:rPr>
              <a:t>Per quali beni immateriali spetta ?</a:t>
            </a:r>
          </a:p>
        </p:txBody>
      </p:sp>
      <p:sp>
        <p:nvSpPr>
          <p:cNvPr id="13" name="Rettangolo 12"/>
          <p:cNvSpPr/>
          <p:nvPr/>
        </p:nvSpPr>
        <p:spPr>
          <a:xfrm>
            <a:off x="755612" y="2852936"/>
            <a:ext cx="7848836" cy="3384375"/>
          </a:xfrm>
          <a:prstGeom prst="rect">
            <a:avLst/>
          </a:prstGeom>
          <a:solidFill>
            <a:schemeClr val="bg1">
              <a:lumMod val="95000"/>
            </a:schemeClr>
          </a:solidFill>
          <a:ln>
            <a:solidFill>
              <a:schemeClr val="accent6"/>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marL="457200" indent="-457200" algn="ctr" fontAlgn="base">
              <a:spcBef>
                <a:spcPct val="0"/>
              </a:spcBef>
              <a:spcAft>
                <a:spcPct val="0"/>
              </a:spcAft>
              <a:buAutoNum type="arabicParenR"/>
              <a:defRPr/>
            </a:pPr>
            <a:r>
              <a:rPr lang="it-IT" sz="2000" b="1" dirty="0" smtClean="0">
                <a:solidFill>
                  <a:srgbClr val="000000"/>
                </a:solidFill>
                <a:latin typeface="Calibri" panose="020F0502020204030204" pitchFamily="34" charset="0"/>
              </a:rPr>
              <a:t>Software protetto da copyright ( protezione automatica alla creazione dell’opera, registrazione serve solo per dare data certa)</a:t>
            </a:r>
          </a:p>
          <a:p>
            <a:pPr marL="457200" indent="-457200" algn="ctr" fontAlgn="base">
              <a:spcBef>
                <a:spcPct val="0"/>
              </a:spcBef>
              <a:spcAft>
                <a:spcPct val="0"/>
              </a:spcAft>
              <a:buAutoNum type="arabicParenR"/>
              <a:defRPr/>
            </a:pPr>
            <a:r>
              <a:rPr lang="it-IT" sz="2000" b="1" dirty="0" smtClean="0">
                <a:solidFill>
                  <a:srgbClr val="000000"/>
                </a:solidFill>
                <a:latin typeface="Calibri" panose="020F0502020204030204" pitchFamily="34" charset="0"/>
              </a:rPr>
              <a:t>Brevetti</a:t>
            </a:r>
          </a:p>
          <a:p>
            <a:pPr marL="457200" indent="-457200" algn="ctr" fontAlgn="base">
              <a:spcBef>
                <a:spcPct val="0"/>
              </a:spcBef>
              <a:spcAft>
                <a:spcPct val="0"/>
              </a:spcAft>
              <a:buAutoNum type="arabicParenR"/>
              <a:defRPr/>
            </a:pPr>
            <a:r>
              <a:rPr lang="it-IT" sz="2000" b="1" dirty="0" smtClean="0">
                <a:solidFill>
                  <a:srgbClr val="000000"/>
                </a:solidFill>
                <a:latin typeface="Calibri" panose="020F0502020204030204" pitchFamily="34" charset="0"/>
              </a:rPr>
              <a:t>Marchi</a:t>
            </a:r>
          </a:p>
          <a:p>
            <a:pPr marL="457200" indent="-457200" algn="ctr" fontAlgn="base">
              <a:spcBef>
                <a:spcPct val="0"/>
              </a:spcBef>
              <a:spcAft>
                <a:spcPct val="0"/>
              </a:spcAft>
              <a:buAutoNum type="arabicParenR"/>
              <a:defRPr/>
            </a:pPr>
            <a:r>
              <a:rPr lang="it-IT" sz="2000" b="1" dirty="0" smtClean="0">
                <a:solidFill>
                  <a:srgbClr val="000000"/>
                </a:solidFill>
                <a:latin typeface="Calibri" panose="020F0502020204030204" pitchFamily="34" charset="0"/>
              </a:rPr>
              <a:t>Disegni e modelli tutelabili</a:t>
            </a:r>
          </a:p>
          <a:p>
            <a:pPr marL="457200" indent="-457200" algn="ctr" fontAlgn="base">
              <a:spcBef>
                <a:spcPct val="0"/>
              </a:spcBef>
              <a:spcAft>
                <a:spcPct val="0"/>
              </a:spcAft>
              <a:buAutoNum type="arabicParenR"/>
              <a:defRPr/>
            </a:pPr>
            <a:r>
              <a:rPr lang="it-IT" sz="2000" b="1" dirty="0" smtClean="0">
                <a:solidFill>
                  <a:srgbClr val="000000"/>
                </a:solidFill>
                <a:latin typeface="Calibri" panose="020F0502020204030204" pitchFamily="34" charset="0"/>
              </a:rPr>
              <a:t>Know How , tutelabile ( per la tutela è necessario che l’insieme di informazioni sia segreto, ed in quanto segreto abbia valore economico, e sono presenti misure per la segretazione)</a:t>
            </a:r>
            <a:endParaRPr lang="it-IT" sz="2000" b="1" dirty="0">
              <a:solidFill>
                <a:srgbClr val="000000"/>
              </a:solidFill>
              <a:latin typeface="Calibri" panose="020F0502020204030204" pitchFamily="34" charset="0"/>
            </a:endParaRPr>
          </a:p>
        </p:txBody>
      </p:sp>
      <p:sp>
        <p:nvSpPr>
          <p:cNvPr id="12" name="Text Box 4"/>
          <p:cNvSpPr txBox="1">
            <a:spLocks noChangeArrowheads="1"/>
          </p:cNvSpPr>
          <p:nvPr/>
        </p:nvSpPr>
        <p:spPr bwMode="auto">
          <a:xfrm>
            <a:off x="35496" y="302212"/>
            <a:ext cx="5146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a:solidFill>
                  <a:schemeClr val="tx1"/>
                </a:solidFill>
                <a:latin typeface="Calibri" pitchFamily="34" charset="0"/>
              </a:defRPr>
            </a:lvl1pPr>
            <a:lvl2pPr marL="742950" indent="-285750" eaLnBrk="0" hangingPunct="0">
              <a:spcBef>
                <a:spcPct val="20000"/>
              </a:spcBef>
              <a:defRPr>
                <a:solidFill>
                  <a:schemeClr val="tx1"/>
                </a:solidFill>
                <a:latin typeface="Calibri" pitchFamily="34" charset="0"/>
              </a:defRPr>
            </a:lvl2pPr>
            <a:lvl3pPr marL="1143000" indent="-228600" eaLnBrk="0" hangingPunct="0">
              <a:spcBef>
                <a:spcPct val="20000"/>
              </a:spcBef>
              <a:defRPr>
                <a:solidFill>
                  <a:schemeClr val="tx1"/>
                </a:solidFill>
                <a:latin typeface="Calibri" pitchFamily="34" charset="0"/>
              </a:defRPr>
            </a:lvl3pPr>
            <a:lvl4pPr marL="1600200" indent="-228600" eaLnBrk="0" hangingPunct="0">
              <a:spcBef>
                <a:spcPct val="20000"/>
              </a:spcBef>
              <a:defRPr>
                <a:solidFill>
                  <a:schemeClr val="tx1"/>
                </a:solidFill>
                <a:latin typeface="Calibri" pitchFamily="34" charset="0"/>
              </a:defRPr>
            </a:lvl4pPr>
            <a:lvl5pPr marL="2057400" indent="-228600" eaLnBrk="0" hangingPunct="0">
              <a:spcBef>
                <a:spcPct val="20000"/>
              </a:spcBef>
              <a:defRPr>
                <a:solidFill>
                  <a:schemeClr val="tx1"/>
                </a:solidFill>
                <a:latin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defRPr>
            </a:lvl9pPr>
          </a:lstStyle>
          <a:p>
            <a:pPr>
              <a:spcBef>
                <a:spcPct val="50000"/>
              </a:spcBef>
            </a:pPr>
            <a:r>
              <a:rPr lang="it-IT" altLang="it-IT" sz="2400" b="1" dirty="0" smtClean="0">
                <a:solidFill>
                  <a:prstClr val="white"/>
                </a:solidFill>
              </a:rPr>
              <a:t>II </a:t>
            </a:r>
            <a:r>
              <a:rPr lang="it-IT" altLang="it-IT" sz="2400" b="1" i="1" dirty="0" smtClean="0">
                <a:solidFill>
                  <a:prstClr val="white"/>
                </a:solidFill>
              </a:rPr>
              <a:t>patent box</a:t>
            </a:r>
            <a:endParaRPr lang="it-IT" altLang="it-IT" sz="2400" b="1" i="1" dirty="0">
              <a:solidFill>
                <a:prstClr val="white"/>
              </a:solidFill>
            </a:endParaRPr>
          </a:p>
        </p:txBody>
      </p:sp>
      <p:sp>
        <p:nvSpPr>
          <p:cNvPr id="15" name="Titolo 1"/>
          <p:cNvSpPr txBox="1">
            <a:spLocks/>
          </p:cNvSpPr>
          <p:nvPr/>
        </p:nvSpPr>
        <p:spPr bwMode="auto">
          <a:xfrm>
            <a:off x="179512" y="260648"/>
            <a:ext cx="89644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 DETASSAZIONE DA PATENT BOX</a:t>
            </a:r>
          </a:p>
          <a:p>
            <a:r>
              <a:rPr lang="it-IT" altLang="it-IT" sz="2000" b="1" kern="0" dirty="0" smtClean="0">
                <a:solidFill>
                  <a:srgbClr val="000000"/>
                </a:solidFill>
                <a:latin typeface="Calibri" panose="020F0502020204030204" pitchFamily="34" charset="0"/>
              </a:rPr>
              <a:t>Art. 1 commi da 37 a 45 L. 190/14</a:t>
            </a:r>
          </a:p>
          <a:p>
            <a:r>
              <a:rPr lang="it-IT" altLang="it-IT" sz="2000" b="1" kern="0" dirty="0" smtClean="0">
                <a:solidFill>
                  <a:srgbClr val="000000"/>
                </a:solidFill>
                <a:latin typeface="Calibri" panose="020F0502020204030204" pitchFamily="34" charset="0"/>
              </a:rPr>
              <a:t>D.M. 30.7.2015</a:t>
            </a:r>
          </a:p>
          <a:p>
            <a:r>
              <a:rPr lang="it-IT" altLang="it-IT" sz="2000" b="1" kern="0" dirty="0" smtClean="0">
                <a:solidFill>
                  <a:srgbClr val="000000"/>
                </a:solidFill>
                <a:latin typeface="Calibri" panose="020F0502020204030204" pitchFamily="34" charset="0"/>
              </a:rPr>
              <a:t>Circ. 36/15)</a:t>
            </a:r>
          </a:p>
        </p:txBody>
      </p:sp>
      <p:sp>
        <p:nvSpPr>
          <p:cNvPr id="2" name="Rettangolo 1"/>
          <p:cNvSpPr/>
          <p:nvPr/>
        </p:nvSpPr>
        <p:spPr>
          <a:xfrm>
            <a:off x="179512" y="980728"/>
            <a:ext cx="1944216" cy="11521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Circ. 11/16</a:t>
            </a:r>
          </a:p>
          <a:p>
            <a:pPr algn="ctr"/>
            <a:r>
              <a:rPr lang="it-IT" dirty="0" smtClean="0">
                <a:solidFill>
                  <a:schemeClr val="tx1"/>
                </a:solidFill>
              </a:rPr>
              <a:t>autocertificazione</a:t>
            </a:r>
            <a:endParaRPr lang="it-IT" dirty="0">
              <a:solidFill>
                <a:schemeClr val="tx1"/>
              </a:solidFill>
            </a:endParaRPr>
          </a:p>
        </p:txBody>
      </p:sp>
      <p:sp>
        <p:nvSpPr>
          <p:cNvPr id="3" name="Freccia circolare a destra 2"/>
          <p:cNvSpPr/>
          <p:nvPr/>
        </p:nvSpPr>
        <p:spPr>
          <a:xfrm>
            <a:off x="467544" y="2248976"/>
            <a:ext cx="792088" cy="139604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 name="Freccia circolare a destra 3"/>
          <p:cNvSpPr/>
          <p:nvPr/>
        </p:nvSpPr>
        <p:spPr>
          <a:xfrm>
            <a:off x="467544" y="2248976"/>
            <a:ext cx="504056" cy="283620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42848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755613" y="1906284"/>
            <a:ext cx="7632774" cy="685384"/>
          </a:xfrm>
          <a:prstGeom prst="rect">
            <a:avLst/>
          </a:prstGeom>
          <a:solidFill>
            <a:schemeClr val="bg1">
              <a:lumMod val="85000"/>
            </a:schemeClr>
          </a:solidFill>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400" b="1" dirty="0" smtClean="0">
                <a:solidFill>
                  <a:srgbClr val="000000"/>
                </a:solidFill>
                <a:latin typeface="Calibri" panose="020F0502020204030204" pitchFamily="34" charset="0"/>
              </a:rPr>
              <a:t>DOPPIO BENEFICIO IRES/IRPEF E IRAP</a:t>
            </a:r>
          </a:p>
        </p:txBody>
      </p:sp>
      <p:sp>
        <p:nvSpPr>
          <p:cNvPr id="7" name="Rettangolo 6"/>
          <p:cNvSpPr/>
          <p:nvPr/>
        </p:nvSpPr>
        <p:spPr>
          <a:xfrm>
            <a:off x="755613" y="5146665"/>
            <a:ext cx="7632774" cy="829132"/>
          </a:xfrm>
          <a:prstGeom prst="rect">
            <a:avLst/>
          </a:prstGeom>
          <a:solidFill>
            <a:schemeClr val="bg1">
              <a:lumMod val="95000"/>
            </a:schemeClr>
          </a:solidFill>
          <a:ln>
            <a:solidFill>
              <a:schemeClr val="accent6"/>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IMPRESE «SOLARI» OPZIONE + </a:t>
            </a:r>
            <a:r>
              <a:rPr lang="it-IT" sz="2000" b="1" i="1" dirty="0" smtClean="0">
                <a:solidFill>
                  <a:srgbClr val="000000"/>
                </a:solidFill>
                <a:latin typeface="Calibri" panose="020F0502020204030204" pitchFamily="34" charset="0"/>
              </a:rPr>
              <a:t>RULING</a:t>
            </a:r>
            <a:r>
              <a:rPr lang="it-IT" sz="2000" b="1" dirty="0" smtClean="0">
                <a:solidFill>
                  <a:srgbClr val="000000"/>
                </a:solidFill>
                <a:latin typeface="Calibri" panose="020F0502020204030204" pitchFamily="34" charset="0"/>
              </a:rPr>
              <a:t> </a:t>
            </a:r>
            <a:r>
              <a:rPr lang="it-IT" sz="2000" b="1" dirty="0" smtClean="0">
                <a:solidFill>
                  <a:srgbClr val="FF0000"/>
                </a:solidFill>
                <a:latin typeface="Calibri" panose="020F0502020204030204" pitchFamily="34" charset="0"/>
              </a:rPr>
              <a:t>ENTRO 31.12.2015</a:t>
            </a:r>
          </a:p>
          <a:p>
            <a:pPr algn="ctr" fontAlgn="base">
              <a:spcBef>
                <a:spcPct val="0"/>
              </a:spcBef>
              <a:spcAft>
                <a:spcPct val="0"/>
              </a:spcAft>
              <a:defRPr/>
            </a:pPr>
            <a:r>
              <a:rPr lang="it-IT" sz="2000" b="1" dirty="0" smtClean="0">
                <a:solidFill>
                  <a:srgbClr val="000000"/>
                </a:solidFill>
                <a:latin typeface="Calibri" panose="020F0502020204030204" pitchFamily="34" charset="0"/>
              </a:rPr>
              <a:t>OPZIONE NON VINCOLANTE</a:t>
            </a:r>
            <a:endParaRPr lang="it-IT" sz="2000" b="1" dirty="0">
              <a:solidFill>
                <a:srgbClr val="000000"/>
              </a:solidFill>
              <a:latin typeface="Calibri" panose="020F0502020204030204" pitchFamily="34" charset="0"/>
            </a:endParaRPr>
          </a:p>
        </p:txBody>
      </p:sp>
      <p:sp>
        <p:nvSpPr>
          <p:cNvPr id="9" name="Callout con freccia in giù 8"/>
          <p:cNvSpPr/>
          <p:nvPr/>
        </p:nvSpPr>
        <p:spPr>
          <a:xfrm>
            <a:off x="755613" y="2687760"/>
            <a:ext cx="3508375" cy="1020164"/>
          </a:xfrm>
          <a:prstGeom prst="downArrowCallou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pPr>
            <a:r>
              <a:rPr lang="it-IT" sz="2000" b="1" dirty="0" smtClean="0">
                <a:solidFill>
                  <a:srgbClr val="000000"/>
                </a:solidFill>
                <a:latin typeface="Calibri" panose="020F0502020204030204" pitchFamily="34" charset="0"/>
              </a:rPr>
              <a:t>UTILIZZO BENE IMMATERIALE</a:t>
            </a:r>
            <a:endParaRPr lang="it-IT" sz="2000" b="1" dirty="0">
              <a:solidFill>
                <a:srgbClr val="000000"/>
              </a:solidFill>
              <a:latin typeface="Calibri" panose="020F0502020204030204" pitchFamily="34" charset="0"/>
            </a:endParaRPr>
          </a:p>
        </p:txBody>
      </p:sp>
      <p:sp>
        <p:nvSpPr>
          <p:cNvPr id="10" name="Callout con freccia in giù 9"/>
          <p:cNvSpPr/>
          <p:nvPr/>
        </p:nvSpPr>
        <p:spPr>
          <a:xfrm>
            <a:off x="4880012" y="2687760"/>
            <a:ext cx="3508375" cy="1020164"/>
          </a:xfrm>
          <a:prstGeom prst="downArrowCallou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pPr>
            <a:r>
              <a:rPr lang="it-IT" sz="2000" b="1" dirty="0" smtClean="0">
                <a:solidFill>
                  <a:srgbClr val="000000"/>
                </a:solidFill>
                <a:latin typeface="Calibri" panose="020F0502020204030204" pitchFamily="34" charset="0"/>
              </a:rPr>
              <a:t>CESSIONE BENE IMMATERIALE</a:t>
            </a:r>
            <a:endParaRPr lang="it-IT" sz="2000" b="1" dirty="0">
              <a:solidFill>
                <a:srgbClr val="000000"/>
              </a:solidFill>
              <a:latin typeface="Calibri" panose="020F0502020204030204" pitchFamily="34" charset="0"/>
            </a:endParaRPr>
          </a:p>
        </p:txBody>
      </p:sp>
      <p:sp>
        <p:nvSpPr>
          <p:cNvPr id="13" name="Rettangolo 12"/>
          <p:cNvSpPr/>
          <p:nvPr/>
        </p:nvSpPr>
        <p:spPr>
          <a:xfrm>
            <a:off x="755612" y="3879345"/>
            <a:ext cx="3508375" cy="1095897"/>
          </a:xfrm>
          <a:prstGeom prst="rect">
            <a:avLst/>
          </a:prstGeom>
          <a:solidFill>
            <a:schemeClr val="bg1">
              <a:lumMod val="95000"/>
            </a:schemeClr>
          </a:solidFill>
          <a:ln>
            <a:solidFill>
              <a:schemeClr val="accent6"/>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DIRETTO → USO INTERNO</a:t>
            </a:r>
          </a:p>
          <a:p>
            <a:pPr algn="ctr" fontAlgn="base">
              <a:spcBef>
                <a:spcPct val="0"/>
              </a:spcBef>
              <a:spcAft>
                <a:spcPct val="0"/>
              </a:spcAft>
              <a:defRPr/>
            </a:pPr>
            <a:r>
              <a:rPr lang="it-IT" sz="2000" b="1" dirty="0" smtClean="0">
                <a:solidFill>
                  <a:srgbClr val="000000"/>
                </a:solidFill>
                <a:latin typeface="Calibri" panose="020F0502020204030204" pitchFamily="34" charset="0"/>
              </a:rPr>
              <a:t>INDIRETTO → CONCESSIONE</a:t>
            </a:r>
            <a:endParaRPr lang="it-IT" sz="2000" b="1" dirty="0">
              <a:solidFill>
                <a:srgbClr val="000000"/>
              </a:solidFill>
              <a:latin typeface="Calibri" panose="020F0502020204030204" pitchFamily="34" charset="0"/>
            </a:endParaRPr>
          </a:p>
        </p:txBody>
      </p:sp>
      <p:sp>
        <p:nvSpPr>
          <p:cNvPr id="12" name="Text Box 4"/>
          <p:cNvSpPr txBox="1">
            <a:spLocks noChangeArrowheads="1"/>
          </p:cNvSpPr>
          <p:nvPr/>
        </p:nvSpPr>
        <p:spPr bwMode="auto">
          <a:xfrm>
            <a:off x="35496" y="302212"/>
            <a:ext cx="5146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a:solidFill>
                  <a:schemeClr val="tx1"/>
                </a:solidFill>
                <a:latin typeface="Calibri" pitchFamily="34" charset="0"/>
              </a:defRPr>
            </a:lvl1pPr>
            <a:lvl2pPr marL="742950" indent="-285750" eaLnBrk="0" hangingPunct="0">
              <a:spcBef>
                <a:spcPct val="20000"/>
              </a:spcBef>
              <a:defRPr>
                <a:solidFill>
                  <a:schemeClr val="tx1"/>
                </a:solidFill>
                <a:latin typeface="Calibri" pitchFamily="34" charset="0"/>
              </a:defRPr>
            </a:lvl2pPr>
            <a:lvl3pPr marL="1143000" indent="-228600" eaLnBrk="0" hangingPunct="0">
              <a:spcBef>
                <a:spcPct val="20000"/>
              </a:spcBef>
              <a:defRPr>
                <a:solidFill>
                  <a:schemeClr val="tx1"/>
                </a:solidFill>
                <a:latin typeface="Calibri" pitchFamily="34" charset="0"/>
              </a:defRPr>
            </a:lvl3pPr>
            <a:lvl4pPr marL="1600200" indent="-228600" eaLnBrk="0" hangingPunct="0">
              <a:spcBef>
                <a:spcPct val="20000"/>
              </a:spcBef>
              <a:defRPr>
                <a:solidFill>
                  <a:schemeClr val="tx1"/>
                </a:solidFill>
                <a:latin typeface="Calibri" pitchFamily="34" charset="0"/>
              </a:defRPr>
            </a:lvl4pPr>
            <a:lvl5pPr marL="2057400" indent="-228600" eaLnBrk="0" hangingPunct="0">
              <a:spcBef>
                <a:spcPct val="20000"/>
              </a:spcBef>
              <a:defRPr>
                <a:solidFill>
                  <a:schemeClr val="tx1"/>
                </a:solidFill>
                <a:latin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defRPr>
            </a:lvl9pPr>
          </a:lstStyle>
          <a:p>
            <a:pPr>
              <a:spcBef>
                <a:spcPct val="50000"/>
              </a:spcBef>
            </a:pPr>
            <a:r>
              <a:rPr lang="it-IT" altLang="it-IT" sz="2400" b="1" dirty="0" smtClean="0">
                <a:solidFill>
                  <a:prstClr val="white"/>
                </a:solidFill>
              </a:rPr>
              <a:t>II </a:t>
            </a:r>
            <a:r>
              <a:rPr lang="it-IT" altLang="it-IT" sz="2400" b="1" i="1" dirty="0" smtClean="0">
                <a:solidFill>
                  <a:prstClr val="white"/>
                </a:solidFill>
              </a:rPr>
              <a:t>patent box</a:t>
            </a:r>
            <a:endParaRPr lang="it-IT" altLang="it-IT" sz="2400" b="1" i="1" dirty="0">
              <a:solidFill>
                <a:prstClr val="white"/>
              </a:solidFill>
            </a:endParaRPr>
          </a:p>
        </p:txBody>
      </p:sp>
      <p:sp>
        <p:nvSpPr>
          <p:cNvPr id="15"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 DETASSAZIONE DA PATENT BOX</a:t>
            </a:r>
          </a:p>
        </p:txBody>
      </p:sp>
      <p:sp>
        <p:nvSpPr>
          <p:cNvPr id="11" name="Rettangolo 10"/>
          <p:cNvSpPr/>
          <p:nvPr/>
        </p:nvSpPr>
        <p:spPr>
          <a:xfrm>
            <a:off x="4880012" y="3879345"/>
            <a:ext cx="3508375" cy="1095897"/>
          </a:xfrm>
          <a:prstGeom prst="rect">
            <a:avLst/>
          </a:prstGeom>
          <a:solidFill>
            <a:schemeClr val="bg1">
              <a:lumMod val="95000"/>
            </a:schemeClr>
          </a:solidFill>
          <a:ln>
            <a:solidFill>
              <a:schemeClr val="accent6"/>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PLUSVALENZA</a:t>
            </a:r>
            <a:endParaRPr lang="it-IT" sz="20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54028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3"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e 7"/>
          <p:cNvSpPr/>
          <p:nvPr/>
        </p:nvSpPr>
        <p:spPr>
          <a:xfrm>
            <a:off x="500785" y="2935860"/>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1</a:t>
            </a:r>
          </a:p>
        </p:txBody>
      </p:sp>
      <p:sp>
        <p:nvSpPr>
          <p:cNvPr id="3" name="Rettangolo 2"/>
          <p:cNvSpPr/>
          <p:nvPr/>
        </p:nvSpPr>
        <p:spPr>
          <a:xfrm>
            <a:off x="1254214" y="2861272"/>
            <a:ext cx="7345362" cy="539716"/>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INDIVIDUAZIONE BENI IMMATERIALI AGEVOLABILI</a:t>
            </a:r>
            <a:endParaRPr lang="it-IT" sz="2000" b="1" dirty="0">
              <a:solidFill>
                <a:srgbClr val="000000"/>
              </a:solidFill>
              <a:latin typeface="Calibri" panose="020F0502020204030204" pitchFamily="34" charset="0"/>
            </a:endParaRPr>
          </a:p>
        </p:txBody>
      </p:sp>
      <p:sp>
        <p:nvSpPr>
          <p:cNvPr id="12" name="Rettangolo 11"/>
          <p:cNvSpPr/>
          <p:nvPr/>
        </p:nvSpPr>
        <p:spPr>
          <a:xfrm>
            <a:off x="1254214" y="3457703"/>
            <a:ext cx="7345362" cy="532843"/>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INDIVIDUAZIONE </a:t>
            </a:r>
            <a:r>
              <a:rPr lang="it-IT" sz="2000" b="1" dirty="0" smtClean="0">
                <a:solidFill>
                  <a:srgbClr val="000000"/>
                </a:solidFill>
                <a:latin typeface="Calibri" panose="020F0502020204030204" pitchFamily="34" charset="0"/>
              </a:rPr>
              <a:t>REDDITO AGEVOLABILE</a:t>
            </a:r>
            <a:endParaRPr lang="it-IT" sz="2000" b="1" dirty="0">
              <a:solidFill>
                <a:srgbClr val="000000"/>
              </a:solidFill>
              <a:latin typeface="Calibri" panose="020F0502020204030204" pitchFamily="34" charset="0"/>
            </a:endParaRPr>
          </a:p>
        </p:txBody>
      </p:sp>
      <p:sp>
        <p:nvSpPr>
          <p:cNvPr id="14" name="Rettangolo 13"/>
          <p:cNvSpPr/>
          <p:nvPr/>
        </p:nvSpPr>
        <p:spPr>
          <a:xfrm>
            <a:off x="1254214" y="4052997"/>
            <a:ext cx="7345362" cy="506306"/>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it-IT" sz="2000" b="1" dirty="0" smtClean="0">
                <a:solidFill>
                  <a:srgbClr val="000000"/>
                </a:solidFill>
                <a:latin typeface="Calibri" panose="020F0502020204030204" pitchFamily="34" charset="0"/>
              </a:rPr>
              <a:t>CALCOLO QUOTA AGEVOLABILE = C.Q./C.C.*REDDITO AGEVOLABILE</a:t>
            </a:r>
            <a:endParaRPr lang="it-IT" sz="2000" b="1" dirty="0">
              <a:solidFill>
                <a:srgbClr val="000000"/>
              </a:solidFill>
              <a:latin typeface="Calibri" panose="020F0502020204030204" pitchFamily="34" charset="0"/>
            </a:endParaRPr>
          </a:p>
        </p:txBody>
      </p:sp>
      <p:sp>
        <p:nvSpPr>
          <p:cNvPr id="19" name="Ovale 18"/>
          <p:cNvSpPr/>
          <p:nvPr/>
        </p:nvSpPr>
        <p:spPr>
          <a:xfrm>
            <a:off x="500785" y="3470124"/>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2</a:t>
            </a:r>
          </a:p>
        </p:txBody>
      </p:sp>
      <p:sp>
        <p:nvSpPr>
          <p:cNvPr id="20" name="Ovale 19"/>
          <p:cNvSpPr/>
          <p:nvPr/>
        </p:nvSpPr>
        <p:spPr>
          <a:xfrm>
            <a:off x="500785" y="4051303"/>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3</a:t>
            </a:r>
          </a:p>
        </p:txBody>
      </p:sp>
      <p:sp>
        <p:nvSpPr>
          <p:cNvPr id="15" name="Rettangolo 14"/>
          <p:cNvSpPr/>
          <p:nvPr/>
        </p:nvSpPr>
        <p:spPr>
          <a:xfrm>
            <a:off x="1254214" y="5178297"/>
            <a:ext cx="7345362" cy="494092"/>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it-IT" sz="2000" b="1" dirty="0" smtClean="0">
                <a:solidFill>
                  <a:srgbClr val="000000"/>
                </a:solidFill>
                <a:latin typeface="Calibri" panose="020F0502020204030204" pitchFamily="34" charset="0"/>
              </a:rPr>
              <a:t>CALCOLO VARIAZIONE IN DIMINUZIONE → 30% NEL 2015</a:t>
            </a:r>
            <a:endParaRPr lang="it-IT" sz="2000" b="1" dirty="0">
              <a:solidFill>
                <a:srgbClr val="000000"/>
              </a:solidFill>
              <a:latin typeface="Calibri" panose="020F0502020204030204" pitchFamily="34" charset="0"/>
            </a:endParaRPr>
          </a:p>
        </p:txBody>
      </p:sp>
      <p:sp>
        <p:nvSpPr>
          <p:cNvPr id="17" name="Ovale 16"/>
          <p:cNvSpPr/>
          <p:nvPr/>
        </p:nvSpPr>
        <p:spPr>
          <a:xfrm>
            <a:off x="500784" y="5171343"/>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smtClean="0">
                <a:solidFill>
                  <a:srgbClr val="000000"/>
                </a:solidFill>
                <a:latin typeface="Calibri" panose="020F0502020204030204" pitchFamily="34" charset="0"/>
              </a:rPr>
              <a:t>5</a:t>
            </a:r>
            <a:endParaRPr lang="it-IT" b="1" dirty="0">
              <a:solidFill>
                <a:srgbClr val="000000"/>
              </a:solidFill>
              <a:latin typeface="Calibri" panose="020F0502020204030204" pitchFamily="34" charset="0"/>
            </a:endParaRPr>
          </a:p>
        </p:txBody>
      </p:sp>
      <p:sp>
        <p:nvSpPr>
          <p:cNvPr id="13" name="Text Box 4"/>
          <p:cNvSpPr txBox="1">
            <a:spLocks noChangeArrowheads="1"/>
          </p:cNvSpPr>
          <p:nvPr/>
        </p:nvSpPr>
        <p:spPr bwMode="auto">
          <a:xfrm>
            <a:off x="35496" y="302212"/>
            <a:ext cx="5146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a:solidFill>
                  <a:schemeClr val="tx1"/>
                </a:solidFill>
                <a:latin typeface="Calibri" pitchFamily="34" charset="0"/>
              </a:defRPr>
            </a:lvl1pPr>
            <a:lvl2pPr marL="742950" indent="-285750" eaLnBrk="0" hangingPunct="0">
              <a:spcBef>
                <a:spcPct val="20000"/>
              </a:spcBef>
              <a:defRPr>
                <a:solidFill>
                  <a:schemeClr val="tx1"/>
                </a:solidFill>
                <a:latin typeface="Calibri" pitchFamily="34" charset="0"/>
              </a:defRPr>
            </a:lvl2pPr>
            <a:lvl3pPr marL="1143000" indent="-228600" eaLnBrk="0" hangingPunct="0">
              <a:spcBef>
                <a:spcPct val="20000"/>
              </a:spcBef>
              <a:defRPr>
                <a:solidFill>
                  <a:schemeClr val="tx1"/>
                </a:solidFill>
                <a:latin typeface="Calibri" pitchFamily="34" charset="0"/>
              </a:defRPr>
            </a:lvl3pPr>
            <a:lvl4pPr marL="1600200" indent="-228600" eaLnBrk="0" hangingPunct="0">
              <a:spcBef>
                <a:spcPct val="20000"/>
              </a:spcBef>
              <a:defRPr>
                <a:solidFill>
                  <a:schemeClr val="tx1"/>
                </a:solidFill>
                <a:latin typeface="Calibri" pitchFamily="34" charset="0"/>
              </a:defRPr>
            </a:lvl4pPr>
            <a:lvl5pPr marL="2057400" indent="-228600" eaLnBrk="0" hangingPunct="0">
              <a:spcBef>
                <a:spcPct val="20000"/>
              </a:spcBef>
              <a:defRPr>
                <a:solidFill>
                  <a:schemeClr val="tx1"/>
                </a:solidFill>
                <a:latin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defRPr>
            </a:lvl9pPr>
          </a:lstStyle>
          <a:p>
            <a:pPr>
              <a:spcBef>
                <a:spcPct val="50000"/>
              </a:spcBef>
            </a:pPr>
            <a:r>
              <a:rPr lang="it-IT" altLang="it-IT" sz="2400" b="1" dirty="0" smtClean="0">
                <a:solidFill>
                  <a:prstClr val="white"/>
                </a:solidFill>
              </a:rPr>
              <a:t>II </a:t>
            </a:r>
            <a:r>
              <a:rPr lang="it-IT" altLang="it-IT" sz="2400" b="1" i="1" dirty="0" smtClean="0">
                <a:solidFill>
                  <a:prstClr val="white"/>
                </a:solidFill>
              </a:rPr>
              <a:t>patent box</a:t>
            </a:r>
            <a:endParaRPr lang="it-IT" altLang="it-IT" sz="2400" b="1" i="1" dirty="0">
              <a:solidFill>
                <a:prstClr val="white"/>
              </a:solidFill>
            </a:endParaRPr>
          </a:p>
        </p:txBody>
      </p:sp>
      <p:sp>
        <p:nvSpPr>
          <p:cNvPr id="21" name="Callout con freccia in giù 20"/>
          <p:cNvSpPr/>
          <p:nvPr/>
        </p:nvSpPr>
        <p:spPr>
          <a:xfrm>
            <a:off x="500785" y="1918791"/>
            <a:ext cx="8098791" cy="931916"/>
          </a:xfrm>
          <a:prstGeom prst="downArrowCallout">
            <a:avLst/>
          </a:prstGeom>
          <a:solidFill>
            <a:srgbClr val="19194D">
              <a:alpha val="41176"/>
            </a:srgbClr>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smtClean="0">
                <a:solidFill>
                  <a:srgbClr val="FFFFFF"/>
                </a:solidFill>
                <a:latin typeface="Calibri" panose="020F0502020204030204" pitchFamily="34" charset="0"/>
              </a:rPr>
              <a:t>DETERMINAZIONE</a:t>
            </a:r>
            <a:endParaRPr lang="it-IT" sz="2400" b="1" dirty="0">
              <a:solidFill>
                <a:srgbClr val="FFFFFF"/>
              </a:solidFill>
              <a:latin typeface="Calibri" panose="020F0502020204030204" pitchFamily="34" charset="0"/>
            </a:endParaRPr>
          </a:p>
        </p:txBody>
      </p:sp>
      <p:sp>
        <p:nvSpPr>
          <p:cNvPr id="22" name="Rettangolo 21"/>
          <p:cNvSpPr/>
          <p:nvPr/>
        </p:nvSpPr>
        <p:spPr>
          <a:xfrm>
            <a:off x="1254214" y="4621754"/>
            <a:ext cx="7345362" cy="494092"/>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it-IT" sz="2000" b="1" dirty="0" smtClean="0">
                <a:solidFill>
                  <a:srgbClr val="000000"/>
                </a:solidFill>
                <a:latin typeface="Calibri" panose="020F0502020204030204" pitchFamily="34" charset="0"/>
              </a:rPr>
              <a:t>CALCOLO </a:t>
            </a:r>
            <a:r>
              <a:rPr lang="it-IT" sz="2000" b="1" i="1" dirty="0" smtClean="0">
                <a:solidFill>
                  <a:srgbClr val="000000"/>
                </a:solidFill>
                <a:latin typeface="Calibri" panose="020F0502020204030204" pitchFamily="34" charset="0"/>
              </a:rPr>
              <a:t>UP-LIFT</a:t>
            </a:r>
            <a:endParaRPr lang="it-IT" sz="2000" b="1" i="1" dirty="0">
              <a:solidFill>
                <a:srgbClr val="000000"/>
              </a:solidFill>
              <a:latin typeface="Calibri" panose="020F0502020204030204" pitchFamily="34" charset="0"/>
            </a:endParaRPr>
          </a:p>
        </p:txBody>
      </p:sp>
      <p:sp>
        <p:nvSpPr>
          <p:cNvPr id="23" name="Ovale 22"/>
          <p:cNvSpPr/>
          <p:nvPr/>
        </p:nvSpPr>
        <p:spPr>
          <a:xfrm>
            <a:off x="500785" y="4632482"/>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4</a:t>
            </a:r>
          </a:p>
        </p:txBody>
      </p:sp>
      <p:sp>
        <p:nvSpPr>
          <p:cNvPr id="16" name="Rettangolo 15"/>
          <p:cNvSpPr/>
          <p:nvPr/>
        </p:nvSpPr>
        <p:spPr>
          <a:xfrm>
            <a:off x="504825" y="116632"/>
            <a:ext cx="7955607" cy="136815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AutoNum type="arabicParenR"/>
            </a:pPr>
            <a:r>
              <a:rPr lang="it-IT" sz="1400" b="1" dirty="0" smtClean="0">
                <a:solidFill>
                  <a:schemeClr val="tx1"/>
                </a:solidFill>
              </a:rPr>
              <a:t>Se solo acquisto rapporto = zero</a:t>
            </a:r>
          </a:p>
          <a:p>
            <a:pPr marL="228600" indent="-228600" algn="ctr">
              <a:buAutoNum type="arabicParenR"/>
            </a:pPr>
            <a:r>
              <a:rPr lang="it-IT" sz="1400" b="1" dirty="0" smtClean="0">
                <a:solidFill>
                  <a:schemeClr val="tx1"/>
                </a:solidFill>
              </a:rPr>
              <a:t>I costi sostenuti 2012/2015 vanno considerati per competenza ? ( circ. 11/16 &gt; a prescindere dal riconoscimento fiscale)</a:t>
            </a:r>
          </a:p>
          <a:p>
            <a:pPr marL="228600" indent="-228600" algn="ctr">
              <a:buAutoNum type="arabicParenR"/>
            </a:pPr>
            <a:r>
              <a:rPr lang="it-IT" sz="1400" b="1" dirty="0" smtClean="0">
                <a:solidFill>
                  <a:schemeClr val="tx1"/>
                </a:solidFill>
              </a:rPr>
              <a:t>In caso di </a:t>
            </a:r>
            <a:r>
              <a:rPr lang="it-IT" sz="1400" b="1" dirty="0" err="1" smtClean="0">
                <a:solidFill>
                  <a:schemeClr val="tx1"/>
                </a:solidFill>
              </a:rPr>
              <a:t>riaddebito</a:t>
            </a:r>
            <a:r>
              <a:rPr lang="it-IT" sz="1400" b="1" dirty="0" smtClean="0">
                <a:solidFill>
                  <a:schemeClr val="tx1"/>
                </a:solidFill>
              </a:rPr>
              <a:t> con </a:t>
            </a:r>
            <a:r>
              <a:rPr lang="it-IT" sz="1400" b="1" dirty="0" err="1" smtClean="0">
                <a:solidFill>
                  <a:schemeClr val="tx1"/>
                </a:solidFill>
              </a:rPr>
              <a:t>mark</a:t>
            </a:r>
            <a:r>
              <a:rPr lang="it-IT" sz="1400" b="1" dirty="0" smtClean="0">
                <a:solidFill>
                  <a:schemeClr val="tx1"/>
                </a:solidFill>
              </a:rPr>
              <a:t> up si </a:t>
            </a:r>
            <a:r>
              <a:rPr lang="it-IT" sz="1400" b="1" dirty="0" err="1" smtClean="0">
                <a:solidFill>
                  <a:schemeClr val="tx1"/>
                </a:solidFill>
              </a:rPr>
              <a:t>nettizza</a:t>
            </a:r>
            <a:r>
              <a:rPr lang="it-IT" sz="1400" b="1" dirty="0" smtClean="0">
                <a:solidFill>
                  <a:schemeClr val="tx1"/>
                </a:solidFill>
              </a:rPr>
              <a:t> il </a:t>
            </a:r>
            <a:r>
              <a:rPr lang="it-IT" sz="1400" b="1" dirty="0" err="1" smtClean="0">
                <a:solidFill>
                  <a:schemeClr val="tx1"/>
                </a:solidFill>
              </a:rPr>
              <a:t>mark</a:t>
            </a:r>
            <a:r>
              <a:rPr lang="it-IT" sz="1400" b="1" dirty="0" smtClean="0">
                <a:solidFill>
                  <a:schemeClr val="tx1"/>
                </a:solidFill>
              </a:rPr>
              <a:t> up al numeratore ( circ. 11/16)</a:t>
            </a:r>
          </a:p>
          <a:p>
            <a:pPr marL="228600" indent="-228600" algn="ctr">
              <a:buAutoNum type="arabicParenR"/>
            </a:pPr>
            <a:r>
              <a:rPr lang="it-IT" sz="1400" b="1" dirty="0" smtClean="0">
                <a:solidFill>
                  <a:schemeClr val="tx1"/>
                </a:solidFill>
              </a:rPr>
              <a:t>Calcolo delle spese per ricerca cumulativo anche per beni fuori da P.B. ?  ( circ. 11/16 possibile in via eccezionale)</a:t>
            </a:r>
            <a:endParaRPr lang="it-IT" sz="1400" dirty="0">
              <a:solidFill>
                <a:schemeClr val="tx1"/>
              </a:solidFill>
            </a:endParaRPr>
          </a:p>
        </p:txBody>
      </p:sp>
      <p:sp>
        <p:nvSpPr>
          <p:cNvPr id="2" name="Freccia circolare a destra 1"/>
          <p:cNvSpPr/>
          <p:nvPr/>
        </p:nvSpPr>
        <p:spPr>
          <a:xfrm>
            <a:off x="500784" y="1227138"/>
            <a:ext cx="576263" cy="307901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70768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12" grpId="0" animBg="1"/>
      <p:bldP spid="14" grpId="0" animBg="1"/>
      <p:bldP spid="19" grpId="0" animBg="1"/>
      <p:bldP spid="20" grpId="0" animBg="1"/>
      <p:bldP spid="15" grpId="0" animBg="1"/>
      <p:bldP spid="17"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i="1" kern="0" dirty="0" smtClean="0">
                <a:solidFill>
                  <a:srgbClr val="000000"/>
                </a:solidFill>
                <a:latin typeface="Calibri" panose="020F0502020204030204" pitchFamily="34" charset="0"/>
              </a:rPr>
              <a:t>BONUS</a:t>
            </a:r>
            <a:r>
              <a:rPr lang="it-IT" altLang="it-IT" sz="3200" b="1" kern="0" dirty="0" smtClean="0">
                <a:solidFill>
                  <a:srgbClr val="000000"/>
                </a:solidFill>
                <a:latin typeface="Calibri" panose="020F0502020204030204" pitchFamily="34" charset="0"/>
              </a:rPr>
              <a:t> DA UTILIZZO</a:t>
            </a:r>
          </a:p>
        </p:txBody>
      </p:sp>
      <p:sp>
        <p:nvSpPr>
          <p:cNvPr id="13" name="Text Box 4"/>
          <p:cNvSpPr txBox="1">
            <a:spLocks noChangeArrowheads="1"/>
          </p:cNvSpPr>
          <p:nvPr/>
        </p:nvSpPr>
        <p:spPr bwMode="auto">
          <a:xfrm>
            <a:off x="35496" y="302212"/>
            <a:ext cx="5146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a:solidFill>
                  <a:schemeClr val="tx1"/>
                </a:solidFill>
                <a:latin typeface="Calibri" pitchFamily="34" charset="0"/>
              </a:defRPr>
            </a:lvl1pPr>
            <a:lvl2pPr marL="742950" indent="-285750" eaLnBrk="0" hangingPunct="0">
              <a:spcBef>
                <a:spcPct val="20000"/>
              </a:spcBef>
              <a:defRPr>
                <a:solidFill>
                  <a:schemeClr val="tx1"/>
                </a:solidFill>
                <a:latin typeface="Calibri" pitchFamily="34" charset="0"/>
              </a:defRPr>
            </a:lvl2pPr>
            <a:lvl3pPr marL="1143000" indent="-228600" eaLnBrk="0" hangingPunct="0">
              <a:spcBef>
                <a:spcPct val="20000"/>
              </a:spcBef>
              <a:defRPr>
                <a:solidFill>
                  <a:schemeClr val="tx1"/>
                </a:solidFill>
                <a:latin typeface="Calibri" pitchFamily="34" charset="0"/>
              </a:defRPr>
            </a:lvl3pPr>
            <a:lvl4pPr marL="1600200" indent="-228600" eaLnBrk="0" hangingPunct="0">
              <a:spcBef>
                <a:spcPct val="20000"/>
              </a:spcBef>
              <a:defRPr>
                <a:solidFill>
                  <a:schemeClr val="tx1"/>
                </a:solidFill>
                <a:latin typeface="Calibri" pitchFamily="34" charset="0"/>
              </a:defRPr>
            </a:lvl4pPr>
            <a:lvl5pPr marL="2057400" indent="-228600" eaLnBrk="0" hangingPunct="0">
              <a:spcBef>
                <a:spcPct val="20000"/>
              </a:spcBef>
              <a:defRPr>
                <a:solidFill>
                  <a:schemeClr val="tx1"/>
                </a:solidFill>
                <a:latin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defRPr>
            </a:lvl9pPr>
          </a:lstStyle>
          <a:p>
            <a:pPr>
              <a:spcBef>
                <a:spcPct val="50000"/>
              </a:spcBef>
            </a:pPr>
            <a:r>
              <a:rPr lang="it-IT" altLang="it-IT" sz="2400" b="1" dirty="0" smtClean="0">
                <a:solidFill>
                  <a:prstClr val="white"/>
                </a:solidFill>
              </a:rPr>
              <a:t>II </a:t>
            </a:r>
            <a:r>
              <a:rPr lang="it-IT" altLang="it-IT" sz="2400" b="1" i="1" dirty="0" smtClean="0">
                <a:solidFill>
                  <a:prstClr val="white"/>
                </a:solidFill>
              </a:rPr>
              <a:t>patent box</a:t>
            </a:r>
            <a:endParaRPr lang="it-IT" altLang="it-IT" sz="2400" b="1" i="1" dirty="0">
              <a:solidFill>
                <a:prstClr val="white"/>
              </a:solidFill>
            </a:endParaRPr>
          </a:p>
        </p:txBody>
      </p:sp>
      <p:sp>
        <p:nvSpPr>
          <p:cNvPr id="21" name="Callout con freccia in giù 20"/>
          <p:cNvSpPr/>
          <p:nvPr/>
        </p:nvSpPr>
        <p:spPr>
          <a:xfrm>
            <a:off x="500785" y="1918791"/>
            <a:ext cx="8098791" cy="931916"/>
          </a:xfrm>
          <a:prstGeom prst="downArrowCallout">
            <a:avLst/>
          </a:prstGeom>
          <a:solidFill>
            <a:srgbClr val="19194D">
              <a:alpha val="41176"/>
            </a:srgbClr>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smtClean="0">
                <a:solidFill>
                  <a:srgbClr val="FFFFFF"/>
                </a:solidFill>
                <a:latin typeface="Calibri" panose="020F0502020204030204" pitchFamily="34" charset="0"/>
              </a:rPr>
              <a:t>ESEMPIO DETERMINAZIONE</a:t>
            </a:r>
            <a:endParaRPr lang="it-IT" sz="2400" b="1" dirty="0">
              <a:solidFill>
                <a:srgbClr val="FFFFFF"/>
              </a:solidFill>
              <a:latin typeface="Calibri" panose="020F0502020204030204" pitchFamily="34" charset="0"/>
            </a:endParaRPr>
          </a:p>
        </p:txBody>
      </p:sp>
      <p:sp>
        <p:nvSpPr>
          <p:cNvPr id="27" name="Rettangolo 26"/>
          <p:cNvSpPr/>
          <p:nvPr/>
        </p:nvSpPr>
        <p:spPr>
          <a:xfrm>
            <a:off x="500785" y="2850707"/>
            <a:ext cx="8098791" cy="3073575"/>
          </a:xfrm>
          <a:prstGeom prst="rect">
            <a:avLst/>
          </a:prstGeom>
          <a:solidFill>
            <a:schemeClr val="bg2">
              <a:lumMod val="40000"/>
              <a:lumOff val="60000"/>
            </a:schemeClr>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itchFamily="34" charset="0"/>
              </a:rPr>
              <a:t>REDDITO AGEVOLABILE = 100.000</a:t>
            </a:r>
          </a:p>
          <a:p>
            <a:pPr algn="ctr" fontAlgn="base">
              <a:spcBef>
                <a:spcPct val="0"/>
              </a:spcBef>
              <a:spcAft>
                <a:spcPct val="0"/>
              </a:spcAft>
              <a:defRPr/>
            </a:pPr>
            <a:r>
              <a:rPr lang="it-IT" sz="2000" b="1" dirty="0" smtClean="0">
                <a:solidFill>
                  <a:srgbClr val="000000"/>
                </a:solidFill>
                <a:latin typeface="Calibri" pitchFamily="34" charset="0"/>
              </a:rPr>
              <a:t>COSTI QUALIFICATI = 8.000</a:t>
            </a:r>
          </a:p>
          <a:p>
            <a:pPr algn="ctr" fontAlgn="base">
              <a:spcBef>
                <a:spcPct val="0"/>
              </a:spcBef>
              <a:spcAft>
                <a:spcPct val="0"/>
              </a:spcAft>
              <a:defRPr/>
            </a:pPr>
            <a:r>
              <a:rPr lang="it-IT" sz="2000" b="1" dirty="0" smtClean="0">
                <a:solidFill>
                  <a:srgbClr val="000000"/>
                </a:solidFill>
                <a:latin typeface="Calibri" pitchFamily="34" charset="0"/>
              </a:rPr>
              <a:t>COSTI COMPLESSIVI = 13.000</a:t>
            </a:r>
          </a:p>
          <a:p>
            <a:pPr algn="ctr" fontAlgn="base">
              <a:spcBef>
                <a:spcPct val="0"/>
              </a:spcBef>
              <a:spcAft>
                <a:spcPct val="0"/>
              </a:spcAft>
              <a:defRPr/>
            </a:pPr>
            <a:r>
              <a:rPr lang="it-IT" sz="2000" b="1" dirty="0">
                <a:solidFill>
                  <a:srgbClr val="000000"/>
                </a:solidFill>
                <a:latin typeface="Calibri" pitchFamily="34" charset="0"/>
              </a:rPr>
              <a:t>↓</a:t>
            </a:r>
            <a:endParaRPr lang="it-IT" sz="2000" b="1" dirty="0" smtClean="0">
              <a:solidFill>
                <a:srgbClr val="000000"/>
              </a:solidFill>
              <a:latin typeface="Calibri" pitchFamily="34" charset="0"/>
            </a:endParaRPr>
          </a:p>
          <a:p>
            <a:pPr marL="342900" indent="-342900" algn="just" fontAlgn="base">
              <a:spcBef>
                <a:spcPct val="0"/>
              </a:spcBef>
              <a:spcAft>
                <a:spcPct val="0"/>
              </a:spcAft>
              <a:buFont typeface="Arial" panose="020B0604020202020204" pitchFamily="34" charset="0"/>
              <a:buChar char="•"/>
              <a:defRPr/>
            </a:pPr>
            <a:r>
              <a:rPr lang="it-IT" sz="2000" b="1" i="1" dirty="0" smtClean="0">
                <a:solidFill>
                  <a:srgbClr val="000000"/>
                </a:solidFill>
                <a:latin typeface="Calibri" pitchFamily="34" charset="0"/>
              </a:rPr>
              <a:t>UP-LIFT</a:t>
            </a:r>
            <a:r>
              <a:rPr lang="it-IT" sz="2000" b="1" dirty="0" smtClean="0">
                <a:solidFill>
                  <a:srgbClr val="000000"/>
                </a:solidFill>
                <a:latin typeface="Calibri" pitchFamily="34" charset="0"/>
              </a:rPr>
              <a:t> MINORE TRA: 13.000 – 8.000 = 5.000 &gt; 8.000*30% = 2.400</a:t>
            </a:r>
          </a:p>
          <a:p>
            <a:pPr marL="342900" indent="-342900" algn="just" fontAlgn="base">
              <a:spcBef>
                <a:spcPct val="0"/>
              </a:spcBef>
              <a:spcAft>
                <a:spcPct val="0"/>
              </a:spcAft>
              <a:buFont typeface="Arial" panose="020B0604020202020204" pitchFamily="34" charset="0"/>
              <a:buChar char="•"/>
              <a:defRPr/>
            </a:pPr>
            <a:r>
              <a:rPr lang="it-IT" sz="2000" b="1" dirty="0" smtClean="0">
                <a:solidFill>
                  <a:srgbClr val="000000"/>
                </a:solidFill>
                <a:latin typeface="Calibri" pitchFamily="34" charset="0"/>
              </a:rPr>
              <a:t>NUMERATORE = 8.000 + 2.400 = 10.400</a:t>
            </a:r>
          </a:p>
          <a:p>
            <a:pPr marL="342900" indent="-342900" algn="just" fontAlgn="base">
              <a:spcBef>
                <a:spcPct val="0"/>
              </a:spcBef>
              <a:spcAft>
                <a:spcPct val="0"/>
              </a:spcAft>
              <a:buFont typeface="Arial" panose="020B0604020202020204" pitchFamily="34" charset="0"/>
              <a:buChar char="•"/>
              <a:defRPr/>
            </a:pPr>
            <a:r>
              <a:rPr lang="it-IT" sz="2000" b="1" dirty="0" smtClean="0">
                <a:solidFill>
                  <a:srgbClr val="000000"/>
                </a:solidFill>
                <a:latin typeface="Calibri" pitchFamily="34" charset="0"/>
              </a:rPr>
              <a:t>QUOTA AGEVOLABILE = 10.400/13.000*100.000 = 80.000</a:t>
            </a:r>
          </a:p>
          <a:p>
            <a:pPr marL="342900" indent="-342900" algn="just" fontAlgn="base">
              <a:spcBef>
                <a:spcPct val="0"/>
              </a:spcBef>
              <a:spcAft>
                <a:spcPct val="0"/>
              </a:spcAft>
              <a:buFont typeface="Arial" panose="020B0604020202020204" pitchFamily="34" charset="0"/>
              <a:buChar char="•"/>
              <a:defRPr/>
            </a:pPr>
            <a:r>
              <a:rPr lang="it-IT" sz="2000" b="1" dirty="0" smtClean="0">
                <a:solidFill>
                  <a:srgbClr val="000000"/>
                </a:solidFill>
                <a:latin typeface="Calibri" pitchFamily="34" charset="0"/>
              </a:rPr>
              <a:t>VARIAZIONE IN DIMINUZIONE IRES = 80.000*30% = </a:t>
            </a:r>
            <a:r>
              <a:rPr lang="it-IT" sz="2000" b="1" dirty="0" smtClean="0">
                <a:solidFill>
                  <a:srgbClr val="FF0000"/>
                </a:solidFill>
                <a:latin typeface="Calibri" pitchFamily="34" charset="0"/>
              </a:rPr>
              <a:t>24.000</a:t>
            </a:r>
          </a:p>
          <a:p>
            <a:pPr marL="342900" indent="-342900" algn="just" fontAlgn="base">
              <a:spcBef>
                <a:spcPct val="0"/>
              </a:spcBef>
              <a:spcAft>
                <a:spcPct val="0"/>
              </a:spcAft>
              <a:buFont typeface="Arial" panose="020B0604020202020204" pitchFamily="34" charset="0"/>
              <a:buChar char="•"/>
              <a:defRPr/>
            </a:pPr>
            <a:r>
              <a:rPr lang="it-IT" sz="2000" b="1" dirty="0" smtClean="0">
                <a:solidFill>
                  <a:srgbClr val="000000"/>
                </a:solidFill>
                <a:latin typeface="Calibri" pitchFamily="34" charset="0"/>
              </a:rPr>
              <a:t>BENEFICIO IRES = 24.000*27,5% = 6.600</a:t>
            </a:r>
          </a:p>
        </p:txBody>
      </p:sp>
    </p:spTree>
    <p:extLst>
      <p:ext uri="{BB962C8B-B14F-4D97-AF65-F5344CB8AC3E}">
        <p14:creationId xmlns:p14="http://schemas.microsoft.com/office/powerpoint/2010/main" val="286190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212976"/>
            <a:ext cx="8229600" cy="957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504825" y="476672"/>
            <a:ext cx="3131071"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tx1"/>
                </a:solidFill>
              </a:rPr>
              <a:t>Colonna 1 Reddito detassato da </a:t>
            </a:r>
            <a:r>
              <a:rPr lang="it-IT" sz="1200" b="1" dirty="0" err="1" smtClean="0">
                <a:solidFill>
                  <a:schemeClr val="tx1"/>
                </a:solidFill>
              </a:rPr>
              <a:t>Patent</a:t>
            </a:r>
            <a:r>
              <a:rPr lang="it-IT" sz="1200" b="1" dirty="0" smtClean="0">
                <a:solidFill>
                  <a:schemeClr val="tx1"/>
                </a:solidFill>
              </a:rPr>
              <a:t> Box per 2015 è il 30%</a:t>
            </a:r>
            <a:endParaRPr lang="it-IT" sz="1200" dirty="0">
              <a:solidFill>
                <a:schemeClr val="tx1"/>
              </a:solidFill>
            </a:endParaRPr>
          </a:p>
        </p:txBody>
      </p:sp>
      <p:cxnSp>
        <p:nvCxnSpPr>
          <p:cNvPr id="6" name="Connettore 2 5"/>
          <p:cNvCxnSpPr/>
          <p:nvPr/>
        </p:nvCxnSpPr>
        <p:spPr>
          <a:xfrm>
            <a:off x="3059832" y="1340768"/>
            <a:ext cx="2952328" cy="230425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657224" y="4941168"/>
            <a:ext cx="7803208"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dirty="0"/>
              <a:t>(</a:t>
            </a:r>
            <a:r>
              <a:rPr lang="it-IT" sz="2000" dirty="0">
                <a:solidFill>
                  <a:schemeClr val="tx1"/>
                </a:solidFill>
              </a:rPr>
              <a:t>Costi qualificati / costi totali per il bene) x  ricavi del bene immateriale x </a:t>
            </a:r>
            <a:r>
              <a:rPr lang="it-IT" sz="2000" dirty="0" smtClean="0">
                <a:solidFill>
                  <a:schemeClr val="tx1"/>
                </a:solidFill>
              </a:rPr>
              <a:t>30</a:t>
            </a:r>
            <a:r>
              <a:rPr lang="it-IT" sz="2000" dirty="0">
                <a:solidFill>
                  <a:schemeClr val="tx1"/>
                </a:solidFill>
              </a:rPr>
              <a:t>%</a:t>
            </a:r>
          </a:p>
        </p:txBody>
      </p:sp>
    </p:spTree>
    <p:extLst>
      <p:ext uri="{BB962C8B-B14F-4D97-AF65-F5344CB8AC3E}">
        <p14:creationId xmlns:p14="http://schemas.microsoft.com/office/powerpoint/2010/main" val="1516300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311388"/>
            <a:ext cx="8229600" cy="1103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504825" y="476672"/>
            <a:ext cx="7379543"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tx1"/>
                </a:solidFill>
              </a:rPr>
              <a:t>Codice 50 per </a:t>
            </a:r>
            <a:r>
              <a:rPr lang="it-IT" sz="1200" b="1" dirty="0" err="1" smtClean="0">
                <a:solidFill>
                  <a:schemeClr val="tx1"/>
                </a:solidFill>
              </a:rPr>
              <a:t>superammortamenti</a:t>
            </a:r>
            <a:endParaRPr lang="it-IT" sz="1200" dirty="0">
              <a:solidFill>
                <a:schemeClr val="tx1"/>
              </a:solidFill>
            </a:endParaRPr>
          </a:p>
        </p:txBody>
      </p:sp>
      <p:cxnSp>
        <p:nvCxnSpPr>
          <p:cNvPr id="6" name="Connettore 2 5"/>
          <p:cNvCxnSpPr/>
          <p:nvPr/>
        </p:nvCxnSpPr>
        <p:spPr>
          <a:xfrm flipH="1">
            <a:off x="1979712" y="1340768"/>
            <a:ext cx="1872208" cy="223224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720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a:xfrm>
            <a:off x="0" y="1227138"/>
            <a:ext cx="9144000" cy="546100"/>
          </a:xfrm>
        </p:spPr>
        <p:txBody>
          <a:bodyPr>
            <a:normAutofit fontScale="90000"/>
          </a:bodyPr>
          <a:lstStyle/>
          <a:p>
            <a:r>
              <a:rPr lang="it-IT" altLang="it-IT" sz="3200" b="1" dirty="0" smtClean="0">
                <a:latin typeface="Calibri" panose="020F0502020204030204" pitchFamily="34" charset="0"/>
              </a:rPr>
              <a:t>ASPETTI GENERALI</a:t>
            </a:r>
          </a:p>
        </p:txBody>
      </p:sp>
      <p:sp>
        <p:nvSpPr>
          <p:cNvPr id="5" name="Rettangolo 4"/>
          <p:cNvSpPr/>
          <p:nvPr/>
        </p:nvSpPr>
        <p:spPr>
          <a:xfrm>
            <a:off x="755650" y="2204864"/>
            <a:ext cx="7632774" cy="936104"/>
          </a:xfrm>
          <a:prstGeom prst="rect">
            <a:avLst/>
          </a:prstGeom>
          <a:solidFill>
            <a:schemeClr val="bg1">
              <a:lumMod val="85000"/>
            </a:schemeClr>
          </a:solidFill>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400" b="1" dirty="0" smtClean="0">
                <a:solidFill>
                  <a:srgbClr val="000000"/>
                </a:solidFill>
                <a:latin typeface="Calibri" panose="020F0502020204030204" pitchFamily="34" charset="0"/>
              </a:rPr>
              <a:t>MAGGIORAZIONE 40% COSTO DI ACQUISTO BENI</a:t>
            </a:r>
            <a:endParaRPr lang="it-IT" sz="2400" dirty="0">
              <a:solidFill>
                <a:srgbClr val="000000"/>
              </a:solidFill>
              <a:latin typeface="Calibri" panose="020F0502020204030204" pitchFamily="34" charset="0"/>
            </a:endParaRPr>
          </a:p>
        </p:txBody>
      </p:sp>
      <p:sp>
        <p:nvSpPr>
          <p:cNvPr id="31750"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smtClean="0">
                <a:solidFill>
                  <a:srgbClr val="FFFFFF"/>
                </a:solidFill>
                <a:latin typeface="Calibri" panose="020F0502020204030204" pitchFamily="34" charset="0"/>
                <a:cs typeface="Arial" panose="020B0604020202020204" pitchFamily="34" charset="0"/>
              </a:rPr>
              <a:t>Super ammortamenti</a:t>
            </a:r>
            <a:endParaRPr lang="it-IT" altLang="it-IT" sz="2400" b="1" dirty="0">
              <a:solidFill>
                <a:srgbClr val="FFFFFF"/>
              </a:solidFill>
              <a:latin typeface="Calibri" panose="020F0502020204030204" pitchFamily="34" charset="0"/>
              <a:cs typeface="Arial" panose="020B0604020202020204" pitchFamily="34" charset="0"/>
            </a:endParaRPr>
          </a:p>
        </p:txBody>
      </p:sp>
      <p:sp>
        <p:nvSpPr>
          <p:cNvPr id="9" name="Rettangolo 8"/>
          <p:cNvSpPr/>
          <p:nvPr/>
        </p:nvSpPr>
        <p:spPr>
          <a:xfrm>
            <a:off x="740167" y="3429000"/>
            <a:ext cx="2016150" cy="1770384"/>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AI FINI DELLE IMPOSTE SUI REDDITI</a:t>
            </a:r>
            <a:endParaRPr lang="it-IT" sz="2000" b="1" dirty="0">
              <a:solidFill>
                <a:srgbClr val="000000"/>
              </a:solidFill>
              <a:latin typeface="Calibri" panose="020F0502020204030204" pitchFamily="34" charset="0"/>
            </a:endParaRPr>
          </a:p>
        </p:txBody>
      </p:sp>
      <p:sp>
        <p:nvSpPr>
          <p:cNvPr id="12" name="Rettangolo 11"/>
          <p:cNvSpPr/>
          <p:nvPr/>
        </p:nvSpPr>
        <p:spPr>
          <a:xfrm>
            <a:off x="3548479" y="3429000"/>
            <a:ext cx="2016150" cy="1770384"/>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TITOLARI DI REDDITO D’IMPRESA E DI LAVORO AUTONOMO</a:t>
            </a:r>
            <a:endParaRPr lang="it-IT" sz="2000" b="1" dirty="0">
              <a:solidFill>
                <a:srgbClr val="000000"/>
              </a:solidFill>
              <a:latin typeface="Calibri" panose="020F0502020204030204" pitchFamily="34" charset="0"/>
            </a:endParaRPr>
          </a:p>
        </p:txBody>
      </p:sp>
      <p:sp>
        <p:nvSpPr>
          <p:cNvPr id="13" name="Rettangolo 12"/>
          <p:cNvSpPr/>
          <p:nvPr/>
        </p:nvSpPr>
        <p:spPr>
          <a:xfrm>
            <a:off x="6356791" y="3429000"/>
            <a:ext cx="2016150" cy="1770384"/>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QUOTE DI AMMORTAMENTO E CANONI DI LOCAZIONE FINANZIARIA</a:t>
            </a:r>
            <a:endParaRPr lang="it-IT" sz="2000" b="1" dirty="0">
              <a:solidFill>
                <a:srgbClr val="000000"/>
              </a:solidFill>
              <a:latin typeface="Calibri" panose="020F0502020204030204" pitchFamily="34" charset="0"/>
            </a:endParaRPr>
          </a:p>
        </p:txBody>
      </p:sp>
      <p:sp>
        <p:nvSpPr>
          <p:cNvPr id="10" name="Rettangolo 9"/>
          <p:cNvSpPr/>
          <p:nvPr/>
        </p:nvSpPr>
        <p:spPr>
          <a:xfrm>
            <a:off x="1748242" y="5411159"/>
            <a:ext cx="5848095" cy="623887"/>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sz="2000" b="1" dirty="0">
              <a:solidFill>
                <a:srgbClr val="000000"/>
              </a:solidFill>
              <a:latin typeface="Calibri" panose="020F0502020204030204" pitchFamily="34" charset="0"/>
            </a:endParaRPr>
          </a:p>
          <a:p>
            <a:pPr algn="ctr" fontAlgn="base">
              <a:spcBef>
                <a:spcPct val="0"/>
              </a:spcBef>
              <a:spcAft>
                <a:spcPct val="0"/>
              </a:spcAft>
              <a:defRPr/>
            </a:pPr>
            <a:r>
              <a:rPr lang="it-IT" sz="2000" b="1" dirty="0" smtClean="0">
                <a:solidFill>
                  <a:srgbClr val="000000"/>
                </a:solidFill>
                <a:latin typeface="Calibri" panose="020F0502020204030204" pitchFamily="34" charset="0"/>
              </a:rPr>
              <a:t>ACQUISTO BENI MOBILI STRUMENTALI NUOVI DAL 15 OTTOBRE 2015 AL 31 DICEMBRE 2016</a:t>
            </a:r>
            <a:endParaRPr lang="it-IT" sz="2000" b="1" dirty="0">
              <a:solidFill>
                <a:srgbClr val="000000"/>
              </a:solidFill>
              <a:latin typeface="Calibri" panose="020F0502020204030204" pitchFamily="34" charset="0"/>
            </a:endParaRPr>
          </a:p>
          <a:p>
            <a:pPr algn="ctr" fontAlgn="base">
              <a:spcBef>
                <a:spcPct val="0"/>
              </a:spcBef>
              <a:spcAft>
                <a:spcPct val="0"/>
              </a:spcAft>
              <a:defRPr/>
            </a:pPr>
            <a:endParaRPr lang="it-IT" sz="20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942663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a:xfrm>
            <a:off x="0" y="1227138"/>
            <a:ext cx="9144000" cy="546100"/>
          </a:xfrm>
        </p:spPr>
        <p:txBody>
          <a:bodyPr>
            <a:normAutofit fontScale="90000"/>
          </a:bodyPr>
          <a:lstStyle/>
          <a:p>
            <a:r>
              <a:rPr lang="it-IT" altLang="it-IT" sz="3200" b="1" dirty="0" smtClean="0">
                <a:latin typeface="Calibri" panose="020F0502020204030204" pitchFamily="34" charset="0"/>
              </a:rPr>
              <a:t>Circ. 12/16</a:t>
            </a:r>
          </a:p>
        </p:txBody>
      </p:sp>
      <p:sp>
        <p:nvSpPr>
          <p:cNvPr id="5" name="Rettangolo 4"/>
          <p:cNvSpPr/>
          <p:nvPr/>
        </p:nvSpPr>
        <p:spPr>
          <a:xfrm>
            <a:off x="755650" y="2204864"/>
            <a:ext cx="7632774" cy="936104"/>
          </a:xfrm>
          <a:prstGeom prst="rect">
            <a:avLst/>
          </a:prstGeom>
          <a:solidFill>
            <a:schemeClr val="bg1">
              <a:lumMod val="85000"/>
            </a:schemeClr>
          </a:solidFill>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400" b="1" dirty="0" smtClean="0">
                <a:solidFill>
                  <a:srgbClr val="000000"/>
                </a:solidFill>
                <a:latin typeface="Calibri" panose="020F0502020204030204" pitchFamily="34" charset="0"/>
              </a:rPr>
              <a:t>MAGGIORAZIONE 40% rileva solo ai fini degli ammortamenti e dei canoni leasing</a:t>
            </a:r>
            <a:endParaRPr lang="it-IT" sz="2400" dirty="0">
              <a:solidFill>
                <a:srgbClr val="000000"/>
              </a:solidFill>
              <a:latin typeface="Calibri" panose="020F0502020204030204" pitchFamily="34" charset="0"/>
            </a:endParaRPr>
          </a:p>
        </p:txBody>
      </p:sp>
      <p:sp>
        <p:nvSpPr>
          <p:cNvPr id="31750"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smtClean="0">
                <a:solidFill>
                  <a:srgbClr val="FFFFFF"/>
                </a:solidFill>
                <a:latin typeface="Calibri" panose="020F0502020204030204" pitchFamily="34" charset="0"/>
                <a:cs typeface="Arial" panose="020B0604020202020204" pitchFamily="34" charset="0"/>
              </a:rPr>
              <a:t>Super ammortamenti</a:t>
            </a:r>
            <a:endParaRPr lang="it-IT" altLang="it-IT" sz="2400" b="1" dirty="0">
              <a:solidFill>
                <a:srgbClr val="FFFFFF"/>
              </a:solidFill>
              <a:latin typeface="Calibri" panose="020F0502020204030204" pitchFamily="34" charset="0"/>
              <a:cs typeface="Arial" panose="020B0604020202020204" pitchFamily="34" charset="0"/>
            </a:endParaRPr>
          </a:p>
        </p:txBody>
      </p:sp>
      <p:sp>
        <p:nvSpPr>
          <p:cNvPr id="9" name="Rettangolo 8"/>
          <p:cNvSpPr/>
          <p:nvPr/>
        </p:nvSpPr>
        <p:spPr>
          <a:xfrm>
            <a:off x="740167" y="3429000"/>
            <a:ext cx="2016150" cy="1770384"/>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Non rileva nel test di operatività società di comodo</a:t>
            </a:r>
            <a:endParaRPr lang="it-IT" sz="2000" b="1" dirty="0">
              <a:solidFill>
                <a:srgbClr val="000000"/>
              </a:solidFill>
              <a:latin typeface="Calibri" panose="020F0502020204030204" pitchFamily="34" charset="0"/>
            </a:endParaRPr>
          </a:p>
        </p:txBody>
      </p:sp>
      <p:sp>
        <p:nvSpPr>
          <p:cNvPr id="12" name="Rettangolo 11"/>
          <p:cNvSpPr/>
          <p:nvPr/>
        </p:nvSpPr>
        <p:spPr>
          <a:xfrm>
            <a:off x="3548479" y="3429000"/>
            <a:ext cx="2016150" cy="1770384"/>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Variazione diminutiva fruibile anche a riduzione del reddito minimo</a:t>
            </a:r>
            <a:endParaRPr lang="it-IT" sz="2000" b="1" dirty="0">
              <a:solidFill>
                <a:srgbClr val="000000"/>
              </a:solidFill>
              <a:latin typeface="Calibri" panose="020F0502020204030204" pitchFamily="34" charset="0"/>
            </a:endParaRPr>
          </a:p>
        </p:txBody>
      </p:sp>
      <p:sp>
        <p:nvSpPr>
          <p:cNvPr id="13" name="Rettangolo 12"/>
          <p:cNvSpPr/>
          <p:nvPr/>
        </p:nvSpPr>
        <p:spPr>
          <a:xfrm>
            <a:off x="6356791" y="3429000"/>
            <a:ext cx="2016150" cy="1770384"/>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Beni inferiori a 516 €, rimangono tali anche dopo incremento 40%</a:t>
            </a:r>
            <a:endParaRPr lang="it-IT" sz="2000" b="1" dirty="0">
              <a:solidFill>
                <a:srgbClr val="000000"/>
              </a:solidFill>
              <a:latin typeface="Calibri" panose="020F0502020204030204" pitchFamily="34" charset="0"/>
            </a:endParaRPr>
          </a:p>
        </p:txBody>
      </p:sp>
      <p:sp>
        <p:nvSpPr>
          <p:cNvPr id="2" name="Rettangolo 1"/>
          <p:cNvSpPr/>
          <p:nvPr/>
        </p:nvSpPr>
        <p:spPr>
          <a:xfrm>
            <a:off x="5940152" y="5589240"/>
            <a:ext cx="2664295" cy="12241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Possibile super ammortamento anche se il bene è contabilizzato come merce ??</a:t>
            </a:r>
            <a:endParaRPr lang="it-IT" dirty="0">
              <a:solidFill>
                <a:schemeClr val="tx1"/>
              </a:solidFill>
            </a:endParaRPr>
          </a:p>
        </p:txBody>
      </p:sp>
      <p:sp>
        <p:nvSpPr>
          <p:cNvPr id="3" name="Freccia in giù 2"/>
          <p:cNvSpPr/>
          <p:nvPr/>
        </p:nvSpPr>
        <p:spPr>
          <a:xfrm>
            <a:off x="7020272" y="5229200"/>
            <a:ext cx="57606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95386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olo 1"/>
          <p:cNvSpPr>
            <a:spLocks noGrp="1"/>
          </p:cNvSpPr>
          <p:nvPr>
            <p:ph type="title"/>
          </p:nvPr>
        </p:nvSpPr>
        <p:spPr>
          <a:xfrm>
            <a:off x="0" y="1227138"/>
            <a:ext cx="9144000" cy="546100"/>
          </a:xfrm>
        </p:spPr>
        <p:txBody>
          <a:bodyPr>
            <a:normAutofit fontScale="90000"/>
          </a:bodyPr>
          <a:lstStyle/>
          <a:p>
            <a:r>
              <a:rPr lang="it-IT" altLang="it-IT" sz="3200" b="1" dirty="0" smtClean="0">
                <a:latin typeface="Calibri" panose="020F0502020204030204" pitchFamily="34" charset="0"/>
              </a:rPr>
              <a:t>AMBITO SOGGETTIVO</a:t>
            </a:r>
          </a:p>
        </p:txBody>
      </p:sp>
      <p:sp>
        <p:nvSpPr>
          <p:cNvPr id="4" name="Callout con freccia in giù 3"/>
          <p:cNvSpPr/>
          <p:nvPr/>
        </p:nvSpPr>
        <p:spPr>
          <a:xfrm>
            <a:off x="755650" y="1989138"/>
            <a:ext cx="7632700" cy="1008062"/>
          </a:xfrm>
          <a:prstGeom prst="downArrowCallout">
            <a:avLst/>
          </a:prstGeom>
          <a:solidFill>
            <a:srgbClr val="19194D">
              <a:alpha val="41176"/>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smtClean="0">
                <a:solidFill>
                  <a:srgbClr val="FFFFFF"/>
                </a:solidFill>
                <a:latin typeface="Calibri" panose="020F0502020204030204" pitchFamily="34" charset="0"/>
              </a:rPr>
              <a:t>Soggetti che producono reddito d’impresa o di lavoro autonomo</a:t>
            </a:r>
            <a:endParaRPr lang="it-IT" sz="2400" b="1" dirty="0">
              <a:solidFill>
                <a:srgbClr val="FFFFFF"/>
              </a:solidFill>
              <a:latin typeface="Calibri" panose="020F0502020204030204" pitchFamily="34" charset="0"/>
            </a:endParaRPr>
          </a:p>
        </p:txBody>
      </p:sp>
      <p:sp>
        <p:nvSpPr>
          <p:cNvPr id="5" name="Rettangolo 4"/>
          <p:cNvSpPr/>
          <p:nvPr/>
        </p:nvSpPr>
        <p:spPr>
          <a:xfrm>
            <a:off x="755650" y="3141663"/>
            <a:ext cx="7632700" cy="935037"/>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NON RILEVA LA FORMA GIURIDICA NE’ IL REGIME CONTABILE ADOTTATO</a:t>
            </a:r>
            <a:endParaRPr lang="it-IT" sz="2000" b="1" dirty="0">
              <a:solidFill>
                <a:srgbClr val="000000"/>
              </a:solidFill>
              <a:latin typeface="Calibri" panose="020F0502020204030204" pitchFamily="34" charset="0"/>
            </a:endParaRPr>
          </a:p>
        </p:txBody>
      </p:sp>
      <p:sp>
        <p:nvSpPr>
          <p:cNvPr id="9" name="Rettangolo 8"/>
          <p:cNvSpPr/>
          <p:nvPr/>
        </p:nvSpPr>
        <p:spPr>
          <a:xfrm>
            <a:off x="755650" y="4581128"/>
            <a:ext cx="3744913" cy="935038"/>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SI «VECCHI» MINIMI</a:t>
            </a:r>
          </a:p>
          <a:p>
            <a:pPr algn="ctr" fontAlgn="base">
              <a:spcBef>
                <a:spcPct val="0"/>
              </a:spcBef>
              <a:spcAft>
                <a:spcPct val="0"/>
              </a:spcAft>
              <a:defRPr/>
            </a:pPr>
            <a:r>
              <a:rPr lang="it-IT" sz="2000" b="1" dirty="0" smtClean="0">
                <a:solidFill>
                  <a:srgbClr val="000000"/>
                </a:solidFill>
                <a:latin typeface="Calibri" panose="020F0502020204030204" pitchFamily="34" charset="0"/>
              </a:rPr>
              <a:t>NO FORFETTARI </a:t>
            </a:r>
            <a:endParaRPr lang="it-IT" sz="2000" dirty="0">
              <a:solidFill>
                <a:srgbClr val="000000"/>
              </a:solidFill>
              <a:latin typeface="Calibri" panose="020F0502020204030204" pitchFamily="34" charset="0"/>
            </a:endParaRPr>
          </a:p>
        </p:txBody>
      </p:sp>
      <p:sp>
        <p:nvSpPr>
          <p:cNvPr id="13" name="Rettangolo 12"/>
          <p:cNvSpPr/>
          <p:nvPr/>
        </p:nvSpPr>
        <p:spPr>
          <a:xfrm>
            <a:off x="4787900" y="4695825"/>
            <a:ext cx="3600450" cy="935038"/>
          </a:xfrm>
          <a:prstGeom prst="rect">
            <a:avLst/>
          </a:prstGeom>
          <a:solidFill>
            <a:schemeClr val="accent6">
              <a:lumMod val="20000"/>
              <a:lumOff val="80000"/>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NON RILEVA DATA INIZIO ATTIVITA’ (ANCHE SE NEL 2015 O 2016)</a:t>
            </a:r>
            <a:endParaRPr lang="it-IT" sz="2000" dirty="0">
              <a:solidFill>
                <a:srgbClr val="000000"/>
              </a:solidFill>
              <a:latin typeface="Calibri" panose="020F0502020204030204" pitchFamily="34" charset="0"/>
            </a:endParaRPr>
          </a:p>
        </p:txBody>
      </p:sp>
      <p:sp>
        <p:nvSpPr>
          <p:cNvPr id="3" name="Freccia in giù 2"/>
          <p:cNvSpPr/>
          <p:nvPr/>
        </p:nvSpPr>
        <p:spPr>
          <a:xfrm>
            <a:off x="2268538" y="4149080"/>
            <a:ext cx="358775" cy="28733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7" name="Freccia in giù 16"/>
          <p:cNvSpPr/>
          <p:nvPr/>
        </p:nvSpPr>
        <p:spPr>
          <a:xfrm>
            <a:off x="6588125" y="4229100"/>
            <a:ext cx="360363"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61450"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smtClean="0">
                <a:solidFill>
                  <a:srgbClr val="FFFFFF"/>
                </a:solidFill>
                <a:latin typeface="Calibri" panose="020F0502020204030204" pitchFamily="34" charset="0"/>
                <a:cs typeface="Arial" panose="020B0604020202020204" pitchFamily="34" charset="0"/>
              </a:rPr>
              <a:t>Super ammortamenti</a:t>
            </a:r>
            <a:endParaRPr lang="it-IT" altLang="it-IT" sz="2400" b="1" dirty="0">
              <a:solidFill>
                <a:srgbClr val="FFFFFF"/>
              </a:solidFill>
              <a:latin typeface="Calibri" panose="020F0502020204030204" pitchFamily="34" charset="0"/>
              <a:cs typeface="Arial" panose="020B0604020202020204" pitchFamily="34" charset="0"/>
            </a:endParaRPr>
          </a:p>
        </p:txBody>
      </p:sp>
      <p:sp>
        <p:nvSpPr>
          <p:cNvPr id="10" name="Freccia in giù 9"/>
          <p:cNvSpPr/>
          <p:nvPr/>
        </p:nvSpPr>
        <p:spPr>
          <a:xfrm>
            <a:off x="2267744" y="5589241"/>
            <a:ext cx="358775" cy="143668"/>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1" name="Rettangolo 10"/>
          <p:cNvSpPr/>
          <p:nvPr/>
        </p:nvSpPr>
        <p:spPr>
          <a:xfrm>
            <a:off x="683568" y="5877272"/>
            <a:ext cx="3744913" cy="935038"/>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Conferma Circ. 12/16</a:t>
            </a:r>
            <a:endParaRPr lang="it-IT"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86837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187624" y="188640"/>
            <a:ext cx="6120680"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RF REDDITO D’IMPRESA</a:t>
            </a:r>
            <a:endParaRPr lang="it-IT"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53244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352425" y="2492896"/>
            <a:ext cx="2779415"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tx1"/>
                </a:solidFill>
              </a:rPr>
              <a:t>Cassazione </a:t>
            </a:r>
            <a:r>
              <a:rPr lang="it-IT" sz="1200" b="1" dirty="0" err="1" smtClean="0">
                <a:solidFill>
                  <a:schemeClr val="tx1"/>
                </a:solidFill>
              </a:rPr>
              <a:t>sent</a:t>
            </a:r>
            <a:r>
              <a:rPr lang="it-IT" sz="1200" b="1" dirty="0" smtClean="0">
                <a:solidFill>
                  <a:schemeClr val="tx1"/>
                </a:solidFill>
              </a:rPr>
              <a:t>. 17.175 del 26.8.2015 </a:t>
            </a:r>
            <a:r>
              <a:rPr lang="it-IT" sz="1200" dirty="0" smtClean="0">
                <a:solidFill>
                  <a:schemeClr val="tx1"/>
                </a:solidFill>
              </a:rPr>
              <a:t>conferma che </a:t>
            </a:r>
            <a:r>
              <a:rPr lang="it-IT" sz="1200" dirty="0" err="1" smtClean="0">
                <a:solidFill>
                  <a:schemeClr val="tx1"/>
                </a:solidFill>
              </a:rPr>
              <a:t>Lease</a:t>
            </a:r>
            <a:r>
              <a:rPr lang="it-IT" sz="1200" dirty="0" smtClean="0">
                <a:solidFill>
                  <a:schemeClr val="tx1"/>
                </a:solidFill>
              </a:rPr>
              <a:t> Back non è operazione elusiva anche se il cedente  è ottima salute finanziaria</a:t>
            </a:r>
            <a:endParaRPr lang="it-IT" sz="1200" dirty="0">
              <a:solidFill>
                <a:schemeClr val="tx1"/>
              </a:solidFill>
            </a:endParaRPr>
          </a:p>
        </p:txBody>
      </p:sp>
      <p:cxnSp>
        <p:nvCxnSpPr>
          <p:cNvPr id="7" name="Connettore 2 6"/>
          <p:cNvCxnSpPr/>
          <p:nvPr/>
        </p:nvCxnSpPr>
        <p:spPr>
          <a:xfrm flipV="1">
            <a:off x="3131840" y="1947317"/>
            <a:ext cx="4176464" cy="76160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165451"/>
            <a:ext cx="7955868"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ttangolo 9"/>
          <p:cNvSpPr/>
          <p:nvPr/>
        </p:nvSpPr>
        <p:spPr>
          <a:xfrm>
            <a:off x="323528" y="5301208"/>
            <a:ext cx="7848872"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tx1"/>
                </a:solidFill>
              </a:rPr>
              <a:t>Cassazione </a:t>
            </a:r>
            <a:r>
              <a:rPr lang="it-IT" sz="1200" b="1" dirty="0" err="1" smtClean="0">
                <a:solidFill>
                  <a:schemeClr val="tx1"/>
                </a:solidFill>
              </a:rPr>
              <a:t>sent</a:t>
            </a:r>
            <a:r>
              <a:rPr lang="it-IT" sz="1200" b="1" dirty="0" smtClean="0">
                <a:solidFill>
                  <a:schemeClr val="tx1"/>
                </a:solidFill>
              </a:rPr>
              <a:t>.  21953 del 28.102015</a:t>
            </a:r>
            <a:r>
              <a:rPr lang="it-IT" sz="1200" dirty="0" smtClean="0">
                <a:solidFill>
                  <a:schemeClr val="tx1"/>
                </a:solidFill>
              </a:rPr>
              <a:t>. 1) In assenza di delibera il compenso è indeducibile</a:t>
            </a:r>
          </a:p>
          <a:p>
            <a:pPr marL="228600" indent="-228600" algn="ctr">
              <a:buAutoNum type="arabicParenR" startAt="2"/>
            </a:pPr>
            <a:r>
              <a:rPr lang="it-IT" sz="1200" dirty="0" smtClean="0">
                <a:solidFill>
                  <a:schemeClr val="tx1"/>
                </a:solidFill>
              </a:rPr>
              <a:t>Non può essere definito ex post, o meglio se definito nel periodo d’imposta successivo è anche deducibile in tale periodo, cioè quando si manifesta la possibilità  di determinare il costo in modo certo ed obiettivo</a:t>
            </a:r>
          </a:p>
          <a:p>
            <a:pPr marL="228600" indent="-228600" algn="ctr">
              <a:buAutoNum type="arabicParenR" startAt="2"/>
            </a:pPr>
            <a:r>
              <a:rPr lang="it-IT" sz="1200" dirty="0" smtClean="0">
                <a:solidFill>
                  <a:schemeClr val="tx1"/>
                </a:solidFill>
              </a:rPr>
              <a:t>3) Sanzione applicabile è infedele dichiarazione per  errore su imputazione temporale, quindi </a:t>
            </a:r>
            <a:r>
              <a:rPr lang="it-IT" sz="1200" smtClean="0">
                <a:solidFill>
                  <a:schemeClr val="tx1"/>
                </a:solidFill>
              </a:rPr>
              <a:t>sanzione ridotta di 1/3</a:t>
            </a:r>
            <a:endParaRPr lang="it-IT" sz="1200" dirty="0">
              <a:solidFill>
                <a:schemeClr val="tx1"/>
              </a:solidFill>
            </a:endParaRPr>
          </a:p>
        </p:txBody>
      </p:sp>
      <p:cxnSp>
        <p:nvCxnSpPr>
          <p:cNvPr id="9" name="Connettore 2 8"/>
          <p:cNvCxnSpPr/>
          <p:nvPr/>
        </p:nvCxnSpPr>
        <p:spPr>
          <a:xfrm flipH="1" flipV="1">
            <a:off x="7668344" y="4589313"/>
            <a:ext cx="360040" cy="711895"/>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631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p:cNvSpPr>
            <a:spLocks noGrp="1"/>
          </p:cNvSpPr>
          <p:nvPr>
            <p:ph type="title"/>
          </p:nvPr>
        </p:nvSpPr>
        <p:spPr>
          <a:xfrm>
            <a:off x="0" y="1178637"/>
            <a:ext cx="9144000" cy="585787"/>
          </a:xfrm>
        </p:spPr>
        <p:txBody>
          <a:bodyPr/>
          <a:lstStyle/>
          <a:p>
            <a:r>
              <a:rPr lang="it-IT" altLang="it-IT" sz="3200" b="1" dirty="0" smtClean="0">
                <a:latin typeface="Calibri" panose="020F0502020204030204" pitchFamily="34" charset="0"/>
              </a:rPr>
              <a:t>AMBITO OGGETTIVO</a:t>
            </a:r>
          </a:p>
        </p:txBody>
      </p:sp>
      <p:sp>
        <p:nvSpPr>
          <p:cNvPr id="8" name="Ovale 7"/>
          <p:cNvSpPr/>
          <p:nvPr/>
        </p:nvSpPr>
        <p:spPr>
          <a:xfrm>
            <a:off x="452114" y="2087561"/>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rPr>
              <a:t>1</a:t>
            </a:r>
          </a:p>
        </p:txBody>
      </p:sp>
      <p:sp>
        <p:nvSpPr>
          <p:cNvPr id="3" name="Rettangolo 2"/>
          <p:cNvSpPr/>
          <p:nvPr/>
        </p:nvSpPr>
        <p:spPr>
          <a:xfrm>
            <a:off x="1230151" y="1981994"/>
            <a:ext cx="7345362" cy="623887"/>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BENI MATERIALI STRUMENTALI NUOVI</a:t>
            </a:r>
            <a:endParaRPr lang="it-IT" sz="2000" dirty="0">
              <a:solidFill>
                <a:srgbClr val="000000"/>
              </a:solidFill>
              <a:latin typeface="Calibri" panose="020F0502020204030204" pitchFamily="34" charset="0"/>
            </a:endParaRPr>
          </a:p>
        </p:txBody>
      </p:sp>
      <p:sp>
        <p:nvSpPr>
          <p:cNvPr id="12" name="Rettangolo 11"/>
          <p:cNvSpPr/>
          <p:nvPr/>
        </p:nvSpPr>
        <p:spPr>
          <a:xfrm>
            <a:off x="1230151" y="2773090"/>
            <a:ext cx="7345362" cy="622300"/>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ALIQUOTA DI AMMORTAMENTO PARI O SUPERIORE AL 6,5% ( OIC 16 component </a:t>
            </a:r>
            <a:r>
              <a:rPr lang="it-IT" sz="2000" b="1" dirty="0" err="1" smtClean="0">
                <a:solidFill>
                  <a:srgbClr val="000000"/>
                </a:solidFill>
                <a:latin typeface="Calibri" panose="020F0502020204030204" pitchFamily="34" charset="0"/>
              </a:rPr>
              <a:t>approach</a:t>
            </a:r>
            <a:r>
              <a:rPr lang="it-IT" sz="2000" b="1" dirty="0" smtClean="0">
                <a:solidFill>
                  <a:srgbClr val="000000"/>
                </a:solidFill>
                <a:latin typeface="Calibri" panose="020F0502020204030204" pitchFamily="34" charset="0"/>
              </a:rPr>
              <a:t>)</a:t>
            </a:r>
            <a:endParaRPr lang="it-IT" sz="2000" dirty="0">
              <a:solidFill>
                <a:srgbClr val="000000"/>
              </a:solidFill>
              <a:latin typeface="Calibri" panose="020F0502020204030204" pitchFamily="34" charset="0"/>
            </a:endParaRPr>
          </a:p>
        </p:txBody>
      </p:sp>
      <p:sp>
        <p:nvSpPr>
          <p:cNvPr id="14" name="Rettangolo 13"/>
          <p:cNvSpPr/>
          <p:nvPr/>
        </p:nvSpPr>
        <p:spPr>
          <a:xfrm>
            <a:off x="1230151" y="3543216"/>
            <a:ext cx="7345362" cy="623888"/>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ESCLUSI BENI IMMATERIALI, FABBRICATI E COSTRUZIONI</a:t>
            </a:r>
            <a:endParaRPr lang="it-IT" sz="2000" dirty="0">
              <a:solidFill>
                <a:srgbClr val="000000"/>
              </a:solidFill>
              <a:latin typeface="Calibri" panose="020F0502020204030204" pitchFamily="34" charset="0"/>
            </a:endParaRPr>
          </a:p>
        </p:txBody>
      </p:sp>
      <p:sp>
        <p:nvSpPr>
          <p:cNvPr id="16" name="Rettangolo 15"/>
          <p:cNvSpPr/>
          <p:nvPr/>
        </p:nvSpPr>
        <p:spPr>
          <a:xfrm>
            <a:off x="1225227" y="4314930"/>
            <a:ext cx="7345362" cy="623887"/>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ESCLUSI BENI CONTENUTI IN TABELLA ALLEGATA ALLA LEGGE</a:t>
            </a:r>
            <a:endParaRPr lang="it-IT" sz="2000" dirty="0">
              <a:solidFill>
                <a:srgbClr val="000000"/>
              </a:solidFill>
              <a:latin typeface="Calibri" panose="020F0502020204030204" pitchFamily="34" charset="0"/>
            </a:endParaRPr>
          </a:p>
        </p:txBody>
      </p:sp>
      <p:sp>
        <p:nvSpPr>
          <p:cNvPr id="19" name="Ovale 18"/>
          <p:cNvSpPr/>
          <p:nvPr/>
        </p:nvSpPr>
        <p:spPr>
          <a:xfrm>
            <a:off x="469738" y="2832219"/>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rPr>
              <a:t>2</a:t>
            </a:r>
          </a:p>
        </p:txBody>
      </p:sp>
      <p:sp>
        <p:nvSpPr>
          <p:cNvPr id="20" name="Ovale 19"/>
          <p:cNvSpPr/>
          <p:nvPr/>
        </p:nvSpPr>
        <p:spPr>
          <a:xfrm>
            <a:off x="479263" y="3609891"/>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rPr>
              <a:t>3</a:t>
            </a:r>
          </a:p>
        </p:txBody>
      </p:sp>
      <p:sp>
        <p:nvSpPr>
          <p:cNvPr id="21" name="Ovale 20"/>
          <p:cNvSpPr/>
          <p:nvPr/>
        </p:nvSpPr>
        <p:spPr>
          <a:xfrm>
            <a:off x="452114" y="4391130"/>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rPr>
              <a:t>4</a:t>
            </a:r>
          </a:p>
        </p:txBody>
      </p:sp>
      <p:sp>
        <p:nvSpPr>
          <p:cNvPr id="33820"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smtClean="0">
                <a:solidFill>
                  <a:srgbClr val="FFFFFF"/>
                </a:solidFill>
                <a:latin typeface="Calibri" panose="020F0502020204030204" pitchFamily="34" charset="0"/>
                <a:cs typeface="Arial" panose="020B0604020202020204" pitchFamily="34" charset="0"/>
              </a:rPr>
              <a:t>Super ammortamenti</a:t>
            </a:r>
            <a:endParaRPr lang="it-IT" altLang="it-IT" sz="2400" b="1" dirty="0">
              <a:solidFill>
                <a:srgbClr val="FFFFFF"/>
              </a:solidFill>
              <a:latin typeface="Calibri" panose="020F0502020204030204" pitchFamily="34" charset="0"/>
              <a:cs typeface="Arial" panose="020B0604020202020204" pitchFamily="34" charset="0"/>
            </a:endParaRPr>
          </a:p>
        </p:txBody>
      </p:sp>
      <p:sp>
        <p:nvSpPr>
          <p:cNvPr id="13" name="Rettangolo 12"/>
          <p:cNvSpPr/>
          <p:nvPr/>
        </p:nvSpPr>
        <p:spPr>
          <a:xfrm>
            <a:off x="1225227" y="5086643"/>
            <a:ext cx="7345362" cy="623887"/>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ACQUISIZIONE DIRETTA O LEASING (NO NOLEGGIO)</a:t>
            </a:r>
            <a:endParaRPr lang="it-IT" sz="2000" dirty="0">
              <a:solidFill>
                <a:srgbClr val="000000"/>
              </a:solidFill>
              <a:latin typeface="Calibri" panose="020F0502020204030204" pitchFamily="34" charset="0"/>
            </a:endParaRPr>
          </a:p>
        </p:txBody>
      </p:sp>
      <p:sp>
        <p:nvSpPr>
          <p:cNvPr id="15" name="Ovale 14"/>
          <p:cNvSpPr/>
          <p:nvPr/>
        </p:nvSpPr>
        <p:spPr>
          <a:xfrm>
            <a:off x="452114" y="5162843"/>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smtClean="0">
                <a:solidFill>
                  <a:srgbClr val="000000"/>
                </a:solidFill>
              </a:rPr>
              <a:t>5</a:t>
            </a:r>
            <a:endParaRPr lang="it-IT" b="1" dirty="0">
              <a:solidFill>
                <a:srgbClr val="000000"/>
              </a:solidFill>
            </a:endParaRPr>
          </a:p>
        </p:txBody>
      </p:sp>
    </p:spTree>
    <p:extLst>
      <p:ext uri="{BB962C8B-B14F-4D97-AF65-F5344CB8AC3E}">
        <p14:creationId xmlns:p14="http://schemas.microsoft.com/office/powerpoint/2010/main" val="3121967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1227138"/>
            <a:ext cx="9144000" cy="546100"/>
          </a:xfrm>
        </p:spPr>
        <p:txBody>
          <a:bodyPr>
            <a:normAutofit fontScale="90000"/>
          </a:bodyPr>
          <a:lstStyle/>
          <a:p>
            <a:r>
              <a:rPr lang="it-IT" altLang="it-IT" sz="3200" b="1" dirty="0" smtClean="0">
                <a:latin typeface="Calibri" panose="020F0502020204030204" pitchFamily="34" charset="0"/>
              </a:rPr>
              <a:t>REQUISITO NOVITA’</a:t>
            </a:r>
          </a:p>
        </p:txBody>
      </p:sp>
      <p:sp>
        <p:nvSpPr>
          <p:cNvPr id="4" name="Callout con freccia in giù 3"/>
          <p:cNvSpPr/>
          <p:nvPr/>
        </p:nvSpPr>
        <p:spPr>
          <a:xfrm>
            <a:off x="755650" y="2276475"/>
            <a:ext cx="7632700" cy="1008063"/>
          </a:xfrm>
          <a:prstGeom prst="downArrowCallout">
            <a:avLst/>
          </a:prstGeom>
          <a:solidFill>
            <a:srgbClr val="19194D">
              <a:alpha val="41176"/>
            </a:srgbClr>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smtClean="0">
                <a:solidFill>
                  <a:srgbClr val="FFFFFF"/>
                </a:solidFill>
                <a:latin typeface="Calibri" panose="020F0502020204030204" pitchFamily="34" charset="0"/>
              </a:rPr>
              <a:t>CHIARIMENTI PRASSI «TREMONTI» </a:t>
            </a:r>
            <a:endParaRPr lang="it-IT" sz="2400" b="1" dirty="0">
              <a:solidFill>
                <a:srgbClr val="FFFFFF"/>
              </a:solidFill>
              <a:latin typeface="Calibri" panose="020F0502020204030204" pitchFamily="34" charset="0"/>
            </a:endParaRPr>
          </a:p>
        </p:txBody>
      </p:sp>
      <p:sp>
        <p:nvSpPr>
          <p:cNvPr id="5" name="Rettangolo 4"/>
          <p:cNvSpPr/>
          <p:nvPr/>
        </p:nvSpPr>
        <p:spPr>
          <a:xfrm>
            <a:off x="755650" y="3429000"/>
            <a:ext cx="7632700" cy="1944688"/>
          </a:xfrm>
          <a:prstGeom prst="rect">
            <a:avLst/>
          </a:prstGeom>
          <a:solidFill>
            <a:schemeClr val="bg2">
              <a:lumMod val="40000"/>
              <a:lumOff val="60000"/>
            </a:schemeClr>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marL="342900" indent="-342900" algn="just" fontAlgn="base">
              <a:spcBef>
                <a:spcPct val="0"/>
              </a:spcBef>
              <a:spcAft>
                <a:spcPct val="0"/>
              </a:spcAft>
              <a:buFontTx/>
              <a:buChar char="-"/>
              <a:defRPr/>
            </a:pPr>
            <a:r>
              <a:rPr lang="it-IT" sz="2000" b="1" i="1" dirty="0" smtClean="0">
                <a:solidFill>
                  <a:srgbClr val="000000"/>
                </a:solidFill>
                <a:latin typeface="Calibri" pitchFamily="34" charset="0"/>
              </a:rPr>
              <a:t>Acquisto diretto dal produttore o dal commerciante</a:t>
            </a:r>
          </a:p>
          <a:p>
            <a:pPr marL="342900" indent="-342900" algn="just" fontAlgn="base">
              <a:spcBef>
                <a:spcPct val="0"/>
              </a:spcBef>
              <a:spcAft>
                <a:spcPct val="0"/>
              </a:spcAft>
              <a:buFontTx/>
              <a:buChar char="-"/>
              <a:defRPr/>
            </a:pPr>
            <a:r>
              <a:rPr lang="it-IT" sz="2000" b="1" i="1" dirty="0" smtClean="0">
                <a:solidFill>
                  <a:srgbClr val="000000"/>
                </a:solidFill>
                <a:latin typeface="Calibri" pitchFamily="34" charset="0"/>
              </a:rPr>
              <a:t>Acquisto da soggetti diversi da quelli indicati, </a:t>
            </a:r>
            <a:r>
              <a:rPr lang="it-IT" sz="2000" b="1" i="1" dirty="0" err="1" smtClean="0">
                <a:solidFill>
                  <a:srgbClr val="000000"/>
                </a:solidFill>
                <a:latin typeface="Calibri" pitchFamily="34" charset="0"/>
              </a:rPr>
              <a:t>purchè</a:t>
            </a:r>
            <a:r>
              <a:rPr lang="it-IT" sz="2000" b="1" i="1" dirty="0" smtClean="0">
                <a:solidFill>
                  <a:srgbClr val="000000"/>
                </a:solidFill>
                <a:latin typeface="Calibri" pitchFamily="34" charset="0"/>
              </a:rPr>
              <a:t> il bene non sia mai stato utilizzato da alcuno</a:t>
            </a:r>
          </a:p>
          <a:p>
            <a:pPr marL="342900" indent="-342900" algn="just" fontAlgn="base">
              <a:spcBef>
                <a:spcPct val="0"/>
              </a:spcBef>
              <a:spcAft>
                <a:spcPct val="0"/>
              </a:spcAft>
              <a:buFontTx/>
              <a:buChar char="-"/>
              <a:defRPr/>
            </a:pPr>
            <a:r>
              <a:rPr lang="it-IT" sz="2000" b="1" i="1" dirty="0" smtClean="0">
                <a:solidFill>
                  <a:srgbClr val="000000"/>
                </a:solidFill>
                <a:latin typeface="Calibri" pitchFamily="34" charset="0"/>
              </a:rPr>
              <a:t>Bene esposto in «show room» è considerato nuovo</a:t>
            </a:r>
          </a:p>
          <a:p>
            <a:pPr marL="342900" indent="-342900" algn="just" fontAlgn="base">
              <a:spcBef>
                <a:spcPct val="0"/>
              </a:spcBef>
              <a:spcAft>
                <a:spcPct val="0"/>
              </a:spcAft>
              <a:buFontTx/>
              <a:buChar char="-"/>
              <a:defRPr/>
            </a:pPr>
            <a:r>
              <a:rPr lang="it-IT" sz="2000" b="1" i="1" dirty="0" smtClean="0">
                <a:solidFill>
                  <a:srgbClr val="000000"/>
                </a:solidFill>
                <a:latin typeface="Calibri" pitchFamily="34" charset="0"/>
              </a:rPr>
              <a:t>Per beni «complessi» requisito novità sussiste anche in presenza di beni non nuovi </a:t>
            </a:r>
            <a:r>
              <a:rPr lang="it-IT" sz="2000" b="1" i="1" dirty="0" err="1" smtClean="0">
                <a:solidFill>
                  <a:srgbClr val="000000"/>
                </a:solidFill>
                <a:latin typeface="Calibri" pitchFamily="34" charset="0"/>
              </a:rPr>
              <a:t>purchè</a:t>
            </a:r>
            <a:r>
              <a:rPr lang="it-IT" sz="2000" b="1" i="1" dirty="0" smtClean="0">
                <a:solidFill>
                  <a:srgbClr val="000000"/>
                </a:solidFill>
                <a:latin typeface="Calibri" pitchFamily="34" charset="0"/>
              </a:rPr>
              <a:t> non prevalenti</a:t>
            </a:r>
            <a:endParaRPr lang="it-IT" sz="2000" b="1" i="1" dirty="0">
              <a:solidFill>
                <a:srgbClr val="000000"/>
              </a:solidFill>
              <a:latin typeface="Calibri" pitchFamily="34" charset="0"/>
            </a:endParaRPr>
          </a:p>
        </p:txBody>
      </p:sp>
      <p:sp>
        <p:nvSpPr>
          <p:cNvPr id="53253"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smtClean="0">
                <a:solidFill>
                  <a:srgbClr val="FFFFFF"/>
                </a:solidFill>
                <a:latin typeface="Calibri" panose="020F0502020204030204" pitchFamily="34" charset="0"/>
                <a:cs typeface="Arial" panose="020B0604020202020204" pitchFamily="34" charset="0"/>
              </a:rPr>
              <a:t>Super ammortamenti</a:t>
            </a:r>
            <a:endParaRPr lang="it-IT" altLang="it-IT" sz="2400" b="1" dirty="0">
              <a:solidFill>
                <a:srgbClr val="FFFFFF"/>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59883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1227138"/>
            <a:ext cx="9144000" cy="546100"/>
          </a:xfrm>
        </p:spPr>
        <p:txBody>
          <a:bodyPr>
            <a:normAutofit fontScale="90000"/>
          </a:bodyPr>
          <a:lstStyle/>
          <a:p>
            <a:r>
              <a:rPr lang="it-IT" altLang="it-IT" sz="3200" b="1" dirty="0" smtClean="0">
                <a:latin typeface="Calibri" panose="020F0502020204030204" pitchFamily="34" charset="0"/>
              </a:rPr>
              <a:t>AMBITO TEMPORALE</a:t>
            </a:r>
          </a:p>
        </p:txBody>
      </p:sp>
      <p:sp>
        <p:nvSpPr>
          <p:cNvPr id="4" name="Callout con freccia in giù 3"/>
          <p:cNvSpPr/>
          <p:nvPr/>
        </p:nvSpPr>
        <p:spPr>
          <a:xfrm>
            <a:off x="755650" y="2276475"/>
            <a:ext cx="7632700" cy="1008063"/>
          </a:xfrm>
          <a:prstGeom prst="downArrowCallout">
            <a:avLst/>
          </a:prstGeom>
          <a:solidFill>
            <a:srgbClr val="19194D">
              <a:alpha val="41176"/>
            </a:srgbClr>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smtClean="0">
                <a:solidFill>
                  <a:srgbClr val="FFFFFF"/>
                </a:solidFill>
                <a:latin typeface="Calibri" panose="020F0502020204030204" pitchFamily="34" charset="0"/>
              </a:rPr>
              <a:t>MOMENTO EFFETTUAZIONE INVESTIMENTO</a:t>
            </a:r>
            <a:endParaRPr lang="it-IT" sz="2400" b="1" dirty="0">
              <a:solidFill>
                <a:srgbClr val="FFFFFF"/>
              </a:solidFill>
              <a:latin typeface="Calibri" panose="020F0502020204030204" pitchFamily="34" charset="0"/>
            </a:endParaRPr>
          </a:p>
        </p:txBody>
      </p:sp>
      <p:sp>
        <p:nvSpPr>
          <p:cNvPr id="5" name="Rettangolo 4"/>
          <p:cNvSpPr/>
          <p:nvPr/>
        </p:nvSpPr>
        <p:spPr>
          <a:xfrm>
            <a:off x="755650" y="3429000"/>
            <a:ext cx="7632700" cy="1944688"/>
          </a:xfrm>
          <a:prstGeom prst="rect">
            <a:avLst/>
          </a:prstGeom>
          <a:solidFill>
            <a:schemeClr val="bg2">
              <a:lumMod val="40000"/>
              <a:lumOff val="60000"/>
            </a:schemeClr>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marL="342900" indent="-342900" algn="just" fontAlgn="base">
              <a:spcBef>
                <a:spcPct val="0"/>
              </a:spcBef>
              <a:spcAft>
                <a:spcPct val="0"/>
              </a:spcAft>
              <a:buFontTx/>
              <a:buChar char="-"/>
              <a:defRPr/>
            </a:pPr>
            <a:r>
              <a:rPr lang="it-IT" sz="2000" b="1" i="1" dirty="0" smtClean="0">
                <a:solidFill>
                  <a:srgbClr val="000000"/>
                </a:solidFill>
                <a:latin typeface="Calibri" pitchFamily="34" charset="0"/>
              </a:rPr>
              <a:t>Acquisti effettuati dal 15 ottobre 2015 al 31 dicembre 2016</a:t>
            </a:r>
          </a:p>
          <a:p>
            <a:pPr marL="342900" indent="-342900" algn="just" fontAlgn="base">
              <a:spcBef>
                <a:spcPct val="0"/>
              </a:spcBef>
              <a:spcAft>
                <a:spcPct val="0"/>
              </a:spcAft>
              <a:buFontTx/>
              <a:buChar char="-"/>
              <a:defRPr/>
            </a:pPr>
            <a:r>
              <a:rPr lang="it-IT" sz="2000" b="1" i="1" dirty="0" smtClean="0">
                <a:solidFill>
                  <a:srgbClr val="000000"/>
                </a:solidFill>
                <a:latin typeface="Calibri" pitchFamily="34" charset="0"/>
              </a:rPr>
              <a:t>Acquisto beni mobili: consegna o spedizione</a:t>
            </a:r>
          </a:p>
          <a:p>
            <a:pPr marL="342900" indent="-342900" algn="just" fontAlgn="base">
              <a:spcBef>
                <a:spcPct val="0"/>
              </a:spcBef>
              <a:spcAft>
                <a:spcPct val="0"/>
              </a:spcAft>
              <a:buFontTx/>
              <a:buChar char="-"/>
              <a:defRPr/>
            </a:pPr>
            <a:r>
              <a:rPr lang="it-IT" sz="2000" b="1" i="1" dirty="0" smtClean="0">
                <a:solidFill>
                  <a:srgbClr val="000000"/>
                </a:solidFill>
                <a:latin typeface="Calibri" pitchFamily="34" charset="0"/>
              </a:rPr>
              <a:t>Contratti di appalto: ultimazione della prestazione; se SAL divisibili rilevanza SAL liquidati definitivamente</a:t>
            </a:r>
          </a:p>
          <a:p>
            <a:pPr marL="342900" indent="-342900" algn="just" fontAlgn="base">
              <a:spcBef>
                <a:spcPct val="0"/>
              </a:spcBef>
              <a:spcAft>
                <a:spcPct val="0"/>
              </a:spcAft>
              <a:buFontTx/>
              <a:buChar char="-"/>
              <a:defRPr/>
            </a:pPr>
            <a:r>
              <a:rPr lang="it-IT" sz="2000" b="1" i="1" dirty="0" smtClean="0">
                <a:solidFill>
                  <a:srgbClr val="000000"/>
                </a:solidFill>
                <a:latin typeface="Calibri" pitchFamily="34" charset="0"/>
              </a:rPr>
              <a:t>Beni acquisiti in leasing: data di consegna all’utilizzatore</a:t>
            </a:r>
            <a:endParaRPr lang="it-IT" sz="2000" b="1" i="1" dirty="0">
              <a:solidFill>
                <a:srgbClr val="000000"/>
              </a:solidFill>
              <a:latin typeface="Calibri" pitchFamily="34" charset="0"/>
            </a:endParaRPr>
          </a:p>
        </p:txBody>
      </p:sp>
      <p:sp>
        <p:nvSpPr>
          <p:cNvPr id="53253"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smtClean="0">
                <a:solidFill>
                  <a:srgbClr val="FFFFFF"/>
                </a:solidFill>
                <a:latin typeface="Calibri" panose="020F0502020204030204" pitchFamily="34" charset="0"/>
                <a:cs typeface="Arial" panose="020B0604020202020204" pitchFamily="34" charset="0"/>
              </a:rPr>
              <a:t>Super ammortamenti</a:t>
            </a:r>
            <a:endParaRPr lang="it-IT" altLang="it-IT" sz="2400" b="1" dirty="0">
              <a:solidFill>
                <a:srgbClr val="FFFFFF"/>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74063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olo 1"/>
          <p:cNvSpPr>
            <a:spLocks noGrp="1"/>
          </p:cNvSpPr>
          <p:nvPr>
            <p:ph type="title"/>
          </p:nvPr>
        </p:nvSpPr>
        <p:spPr>
          <a:xfrm>
            <a:off x="0" y="1211263"/>
            <a:ext cx="9144000" cy="633412"/>
          </a:xfrm>
        </p:spPr>
        <p:txBody>
          <a:bodyPr/>
          <a:lstStyle/>
          <a:p>
            <a:pPr eaLnBrk="1" hangingPunct="1"/>
            <a:r>
              <a:rPr lang="it-IT" altLang="it-IT" sz="3200" b="1" dirty="0" smtClean="0"/>
              <a:t>FUNZIONAMENTO AGEVOLAZIONE</a:t>
            </a:r>
          </a:p>
        </p:txBody>
      </p:sp>
      <p:sp>
        <p:nvSpPr>
          <p:cNvPr id="4" name="Freccia a destra con strisce 3"/>
          <p:cNvSpPr/>
          <p:nvPr/>
        </p:nvSpPr>
        <p:spPr>
          <a:xfrm>
            <a:off x="684213" y="1989138"/>
            <a:ext cx="2303462" cy="647700"/>
          </a:xfrm>
          <a:prstGeom prst="stripedRightArrow">
            <a:avLst/>
          </a:prstGeom>
          <a:solidFill>
            <a:schemeClr val="tx2"/>
          </a:solidFill>
          <a:ln>
            <a:solidFill>
              <a:schemeClr val="accent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smtClean="0">
                <a:solidFill>
                  <a:prstClr val="white"/>
                </a:solidFill>
              </a:rPr>
              <a:t>AMMORTAMENTI</a:t>
            </a:r>
            <a:endParaRPr lang="it-IT" sz="1600" b="1" dirty="0">
              <a:solidFill>
                <a:prstClr val="white"/>
              </a:solidFill>
            </a:endParaRPr>
          </a:p>
        </p:txBody>
      </p:sp>
      <p:sp>
        <p:nvSpPr>
          <p:cNvPr id="5" name="Rettangolo 4"/>
          <p:cNvSpPr/>
          <p:nvPr/>
        </p:nvSpPr>
        <p:spPr>
          <a:xfrm>
            <a:off x="3276600" y="1952625"/>
            <a:ext cx="5472113" cy="755650"/>
          </a:xfrm>
          <a:prstGeom prst="rect">
            <a:avLst/>
          </a:prstGeom>
          <a:solidFill>
            <a:schemeClr val="accent3">
              <a:lumMod val="20000"/>
              <a:lumOff val="80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smtClean="0">
                <a:solidFill>
                  <a:prstClr val="black"/>
                </a:solidFill>
              </a:rPr>
              <a:t>Variazione in diminuzione quadro RF della quota maggiorata pari al 40% dell’ammortamento (no impatto a Conto economico)</a:t>
            </a:r>
            <a:endParaRPr lang="it-IT" dirty="0">
              <a:solidFill>
                <a:prstClr val="black"/>
              </a:solidFill>
            </a:endParaRPr>
          </a:p>
        </p:txBody>
      </p:sp>
      <p:sp>
        <p:nvSpPr>
          <p:cNvPr id="6" name="Rettangolo 5"/>
          <p:cNvSpPr/>
          <p:nvPr/>
        </p:nvSpPr>
        <p:spPr>
          <a:xfrm>
            <a:off x="3276600" y="3018404"/>
            <a:ext cx="5472113" cy="1346700"/>
          </a:xfrm>
          <a:prstGeom prst="rect">
            <a:avLst/>
          </a:prstGeom>
          <a:solidFill>
            <a:schemeClr val="accent3">
              <a:lumMod val="20000"/>
              <a:lumOff val="80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smtClean="0">
                <a:solidFill>
                  <a:prstClr val="black"/>
                </a:solidFill>
              </a:rPr>
              <a:t>Bene 100 , aliquota </a:t>
            </a:r>
            <a:r>
              <a:rPr lang="it-IT" dirty="0" err="1" smtClean="0">
                <a:solidFill>
                  <a:prstClr val="black"/>
                </a:solidFill>
              </a:rPr>
              <a:t>ammort</a:t>
            </a:r>
            <a:r>
              <a:rPr lang="it-IT" dirty="0" smtClean="0">
                <a:solidFill>
                  <a:prstClr val="black"/>
                </a:solidFill>
              </a:rPr>
              <a:t>. 10%, ammortamento a C.E. 10 Variazione in diminuzione quadro RF 4</a:t>
            </a:r>
            <a:endParaRPr lang="it-IT" dirty="0">
              <a:solidFill>
                <a:prstClr val="black"/>
              </a:solidFill>
            </a:endParaRPr>
          </a:p>
        </p:txBody>
      </p:sp>
      <p:sp>
        <p:nvSpPr>
          <p:cNvPr id="95241"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FontTx/>
              <a:buNone/>
            </a:pPr>
            <a:r>
              <a:rPr lang="it-IT" altLang="it-IT" sz="2400" b="1" dirty="0" smtClean="0">
                <a:solidFill>
                  <a:srgbClr val="FFFFFF"/>
                </a:solidFill>
                <a:cs typeface="Arial" panose="020B0604020202020204" pitchFamily="34" charset="0"/>
              </a:rPr>
              <a:t>Super ammortamenti</a:t>
            </a:r>
            <a:endParaRPr lang="it-IT" altLang="it-IT" sz="2400" b="1" dirty="0">
              <a:solidFill>
                <a:srgbClr val="FFFFFF"/>
              </a:solidFill>
              <a:cs typeface="Arial" panose="020B0604020202020204" pitchFamily="34" charset="0"/>
            </a:endParaRPr>
          </a:p>
        </p:txBody>
      </p:sp>
      <p:sp>
        <p:nvSpPr>
          <p:cNvPr id="9" name="Freccia a destra con strisce 8"/>
          <p:cNvSpPr/>
          <p:nvPr/>
        </p:nvSpPr>
        <p:spPr>
          <a:xfrm>
            <a:off x="684213" y="4710654"/>
            <a:ext cx="2303462" cy="1454650"/>
          </a:xfrm>
          <a:prstGeom prst="stripedRightArrow">
            <a:avLst/>
          </a:prstGeom>
          <a:solidFill>
            <a:schemeClr val="tx2"/>
          </a:solidFill>
          <a:ln>
            <a:solidFill>
              <a:schemeClr val="accent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b="1" dirty="0" smtClean="0">
                <a:solidFill>
                  <a:prstClr val="white"/>
                </a:solidFill>
              </a:rPr>
              <a:t>Ammortamento civile non in linea con quello «tabellare</a:t>
            </a:r>
            <a:r>
              <a:rPr lang="it-IT" sz="1600" b="1" dirty="0" smtClean="0">
                <a:solidFill>
                  <a:prstClr val="white"/>
                </a:solidFill>
              </a:rPr>
              <a:t>»</a:t>
            </a:r>
            <a:endParaRPr lang="it-IT" sz="1600" b="1" dirty="0">
              <a:solidFill>
                <a:prstClr val="white"/>
              </a:solidFill>
            </a:endParaRPr>
          </a:p>
        </p:txBody>
      </p:sp>
      <p:sp>
        <p:nvSpPr>
          <p:cNvPr id="11" name="Rettangolo 10"/>
          <p:cNvSpPr/>
          <p:nvPr/>
        </p:nvSpPr>
        <p:spPr>
          <a:xfrm>
            <a:off x="3276600" y="4509120"/>
            <a:ext cx="5472113" cy="2001734"/>
          </a:xfrm>
          <a:prstGeom prst="rect">
            <a:avLst/>
          </a:prstGeom>
          <a:solidFill>
            <a:schemeClr val="bg1">
              <a:lumMod val="95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prstClr val="black"/>
                </a:solidFill>
              </a:rPr>
              <a:t>Bene 100 , aliquota </a:t>
            </a:r>
            <a:r>
              <a:rPr lang="it-IT" dirty="0" err="1">
                <a:solidFill>
                  <a:prstClr val="black"/>
                </a:solidFill>
              </a:rPr>
              <a:t>ammort</a:t>
            </a:r>
            <a:r>
              <a:rPr lang="it-IT" dirty="0">
                <a:solidFill>
                  <a:prstClr val="black"/>
                </a:solidFill>
              </a:rPr>
              <a:t>. 10%, ammortamento a C.E. </a:t>
            </a:r>
            <a:r>
              <a:rPr lang="it-IT" dirty="0" smtClean="0">
                <a:solidFill>
                  <a:prstClr val="black"/>
                </a:solidFill>
              </a:rPr>
              <a:t>5 </a:t>
            </a:r>
            <a:r>
              <a:rPr lang="it-IT" dirty="0">
                <a:solidFill>
                  <a:prstClr val="black"/>
                </a:solidFill>
              </a:rPr>
              <a:t>Variazione in diminuzione quadro RF </a:t>
            </a:r>
            <a:r>
              <a:rPr lang="it-IT" dirty="0" smtClean="0">
                <a:solidFill>
                  <a:prstClr val="black"/>
                </a:solidFill>
              </a:rPr>
              <a:t>4 e non 2 ( Circ. 12/16)</a:t>
            </a:r>
          </a:p>
          <a:p>
            <a:pPr algn="ctr">
              <a:defRPr/>
            </a:pPr>
            <a:r>
              <a:rPr lang="it-IT" dirty="0" smtClean="0">
                <a:solidFill>
                  <a:prstClr val="black"/>
                </a:solidFill>
              </a:rPr>
              <a:t>Ma non è chiaro quale sia il comportamento da tenersi in caso di ammortamento pro rata </a:t>
            </a:r>
            <a:r>
              <a:rPr lang="it-IT" dirty="0" err="1" smtClean="0">
                <a:solidFill>
                  <a:prstClr val="black"/>
                </a:solidFill>
              </a:rPr>
              <a:t>temporis</a:t>
            </a:r>
            <a:r>
              <a:rPr lang="it-IT" dirty="0" smtClean="0">
                <a:solidFill>
                  <a:prstClr val="black"/>
                </a:solidFill>
              </a:rPr>
              <a:t> nel periodo di cessione</a:t>
            </a:r>
            <a:endParaRPr lang="it-IT" dirty="0">
              <a:solidFill>
                <a:prstClr val="black"/>
              </a:solidFill>
            </a:endParaRPr>
          </a:p>
          <a:p>
            <a:pPr algn="ctr">
              <a:defRPr/>
            </a:pPr>
            <a:endParaRPr lang="it-IT" dirty="0">
              <a:solidFill>
                <a:prstClr val="black"/>
              </a:solidFill>
            </a:endParaRPr>
          </a:p>
        </p:txBody>
      </p:sp>
      <p:sp>
        <p:nvSpPr>
          <p:cNvPr id="12" name="Freccia a destra con strisce 11"/>
          <p:cNvSpPr/>
          <p:nvPr/>
        </p:nvSpPr>
        <p:spPr>
          <a:xfrm>
            <a:off x="836613" y="3054470"/>
            <a:ext cx="2303462" cy="1454650"/>
          </a:xfrm>
          <a:prstGeom prst="stripedRightArrow">
            <a:avLst/>
          </a:prstGeom>
          <a:solidFill>
            <a:schemeClr val="tx2"/>
          </a:solidFill>
          <a:ln>
            <a:solidFill>
              <a:schemeClr val="accent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b="1" dirty="0" smtClean="0">
                <a:solidFill>
                  <a:prstClr val="white"/>
                </a:solidFill>
              </a:rPr>
              <a:t>Ammortamento civile in linea con quello «tabellare</a:t>
            </a:r>
            <a:r>
              <a:rPr lang="it-IT" sz="1600" b="1" dirty="0" smtClean="0">
                <a:solidFill>
                  <a:prstClr val="white"/>
                </a:solidFill>
              </a:rPr>
              <a:t>»</a:t>
            </a:r>
            <a:endParaRPr lang="it-IT" sz="1600" b="1" dirty="0">
              <a:solidFill>
                <a:prstClr val="white"/>
              </a:solidFill>
            </a:endParaRPr>
          </a:p>
        </p:txBody>
      </p:sp>
    </p:spTree>
    <p:extLst>
      <p:ext uri="{BB962C8B-B14F-4D97-AF65-F5344CB8AC3E}">
        <p14:creationId xmlns:p14="http://schemas.microsoft.com/office/powerpoint/2010/main" val="3341575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olo 1"/>
          <p:cNvSpPr>
            <a:spLocks noGrp="1"/>
          </p:cNvSpPr>
          <p:nvPr>
            <p:ph type="title"/>
          </p:nvPr>
        </p:nvSpPr>
        <p:spPr>
          <a:xfrm>
            <a:off x="0" y="1211263"/>
            <a:ext cx="9144000" cy="633412"/>
          </a:xfrm>
        </p:spPr>
        <p:txBody>
          <a:bodyPr/>
          <a:lstStyle/>
          <a:p>
            <a:pPr eaLnBrk="1" hangingPunct="1"/>
            <a:r>
              <a:rPr lang="it-IT" altLang="it-IT" sz="3200" b="1" dirty="0" smtClean="0"/>
              <a:t>FUNZIONAMENTO AGEVOLAZIONE</a:t>
            </a:r>
          </a:p>
        </p:txBody>
      </p:sp>
      <p:sp>
        <p:nvSpPr>
          <p:cNvPr id="6" name="Rettangolo 5"/>
          <p:cNvSpPr/>
          <p:nvPr/>
        </p:nvSpPr>
        <p:spPr>
          <a:xfrm>
            <a:off x="3276600" y="2204864"/>
            <a:ext cx="5472113" cy="1346700"/>
          </a:xfrm>
          <a:prstGeom prst="rect">
            <a:avLst/>
          </a:prstGeom>
          <a:solidFill>
            <a:schemeClr val="accent3">
              <a:lumMod val="20000"/>
              <a:lumOff val="80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smtClean="0">
                <a:solidFill>
                  <a:prstClr val="black"/>
                </a:solidFill>
              </a:rPr>
              <a:t>Variazione in diminuzione quadro RF della quota maggiorata pari al 40% della quota capitale del canone di leasing (circ. </a:t>
            </a:r>
            <a:r>
              <a:rPr lang="it-IT" dirty="0" err="1" smtClean="0">
                <a:solidFill>
                  <a:prstClr val="black"/>
                </a:solidFill>
              </a:rPr>
              <a:t>Assilea</a:t>
            </a:r>
            <a:r>
              <a:rPr lang="it-IT" dirty="0" smtClean="0">
                <a:solidFill>
                  <a:prstClr val="black"/>
                </a:solidFill>
              </a:rPr>
              <a:t> 29.10.2015: scorporo quota interessi con criterio forfetario D.M. 24.4.1998)</a:t>
            </a:r>
            <a:endParaRPr lang="it-IT" dirty="0">
              <a:solidFill>
                <a:prstClr val="black"/>
              </a:solidFill>
            </a:endParaRPr>
          </a:p>
        </p:txBody>
      </p:sp>
      <p:sp>
        <p:nvSpPr>
          <p:cNvPr id="95241"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FontTx/>
              <a:buNone/>
            </a:pPr>
            <a:r>
              <a:rPr lang="it-IT" altLang="it-IT" sz="2400" b="1" dirty="0" smtClean="0">
                <a:solidFill>
                  <a:srgbClr val="FFFFFF"/>
                </a:solidFill>
                <a:cs typeface="Arial" panose="020B0604020202020204" pitchFamily="34" charset="0"/>
              </a:rPr>
              <a:t>Super ammortamenti</a:t>
            </a:r>
            <a:endParaRPr lang="it-IT" altLang="it-IT" sz="2400" b="1" dirty="0">
              <a:solidFill>
                <a:srgbClr val="FFFFFF"/>
              </a:solidFill>
              <a:cs typeface="Arial" panose="020B0604020202020204" pitchFamily="34" charset="0"/>
            </a:endParaRPr>
          </a:p>
        </p:txBody>
      </p:sp>
      <p:sp>
        <p:nvSpPr>
          <p:cNvPr id="9" name="Freccia a destra con strisce 8"/>
          <p:cNvSpPr/>
          <p:nvPr/>
        </p:nvSpPr>
        <p:spPr>
          <a:xfrm>
            <a:off x="684213" y="2564904"/>
            <a:ext cx="2303462" cy="698441"/>
          </a:xfrm>
          <a:prstGeom prst="stripedRightArrow">
            <a:avLst/>
          </a:prstGeom>
          <a:solidFill>
            <a:schemeClr val="tx2"/>
          </a:solidFill>
          <a:ln>
            <a:solidFill>
              <a:schemeClr val="accent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smtClean="0">
                <a:solidFill>
                  <a:prstClr val="white"/>
                </a:solidFill>
              </a:rPr>
              <a:t>LEASING</a:t>
            </a:r>
            <a:endParaRPr lang="it-IT" sz="1600" b="1" dirty="0">
              <a:solidFill>
                <a:prstClr val="white"/>
              </a:solidFill>
            </a:endParaRPr>
          </a:p>
        </p:txBody>
      </p:sp>
      <p:sp>
        <p:nvSpPr>
          <p:cNvPr id="10" name="Freccia a destra con strisce 9"/>
          <p:cNvSpPr/>
          <p:nvPr/>
        </p:nvSpPr>
        <p:spPr>
          <a:xfrm>
            <a:off x="684213" y="4881381"/>
            <a:ext cx="2303462" cy="475776"/>
          </a:xfrm>
          <a:prstGeom prst="stripedRightArrow">
            <a:avLst/>
          </a:prstGeom>
          <a:solidFill>
            <a:schemeClr val="tx2"/>
          </a:solidFill>
          <a:ln>
            <a:solidFill>
              <a:schemeClr val="accent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smtClean="0">
                <a:solidFill>
                  <a:prstClr val="white"/>
                </a:solidFill>
              </a:rPr>
              <a:t>ALTRI ASPETTI</a:t>
            </a:r>
            <a:endParaRPr lang="it-IT" b="1" dirty="0">
              <a:solidFill>
                <a:prstClr val="white"/>
              </a:solidFill>
            </a:endParaRPr>
          </a:p>
        </p:txBody>
      </p:sp>
      <p:sp>
        <p:nvSpPr>
          <p:cNvPr id="11" name="Rettangolo 10"/>
          <p:cNvSpPr/>
          <p:nvPr/>
        </p:nvSpPr>
        <p:spPr>
          <a:xfrm>
            <a:off x="3276600" y="4270876"/>
            <a:ext cx="5472113" cy="2398484"/>
          </a:xfrm>
          <a:prstGeom prst="rect">
            <a:avLst/>
          </a:prstGeom>
          <a:solidFill>
            <a:schemeClr val="bg1">
              <a:lumMod val="95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smtClean="0">
                <a:solidFill>
                  <a:prstClr val="black"/>
                </a:solidFill>
              </a:rPr>
              <a:t>Irrilevanza maxi ammortamento nel calcolo delle plus/</a:t>
            </a:r>
            <a:r>
              <a:rPr lang="it-IT" dirty="0" err="1" smtClean="0">
                <a:solidFill>
                  <a:prstClr val="black"/>
                </a:solidFill>
              </a:rPr>
              <a:t>minus</a:t>
            </a:r>
            <a:r>
              <a:rPr lang="it-IT" dirty="0" smtClean="0">
                <a:solidFill>
                  <a:prstClr val="black"/>
                </a:solidFill>
              </a:rPr>
              <a:t> e per plafond deducibilità spese di manutenzione</a:t>
            </a:r>
          </a:p>
          <a:p>
            <a:pPr algn="ctr">
              <a:defRPr/>
            </a:pPr>
            <a:r>
              <a:rPr lang="it-IT" dirty="0" smtClean="0">
                <a:solidFill>
                  <a:prstClr val="black"/>
                </a:solidFill>
              </a:rPr>
              <a:t>Per calcolo acconti 2015 e 2016 non si può tener conto dell’agevolazione (necessario ricalcolo)</a:t>
            </a:r>
          </a:p>
          <a:p>
            <a:pPr algn="ctr">
              <a:defRPr/>
            </a:pPr>
            <a:endParaRPr lang="it-IT" dirty="0">
              <a:solidFill>
                <a:prstClr val="black"/>
              </a:solidFill>
            </a:endParaRPr>
          </a:p>
        </p:txBody>
      </p:sp>
    </p:spTree>
    <p:extLst>
      <p:ext uri="{BB962C8B-B14F-4D97-AF65-F5344CB8AC3E}">
        <p14:creationId xmlns:p14="http://schemas.microsoft.com/office/powerpoint/2010/main" val="934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1227138"/>
            <a:ext cx="9144000" cy="546100"/>
          </a:xfrm>
        </p:spPr>
        <p:txBody>
          <a:bodyPr>
            <a:normAutofit fontScale="90000"/>
          </a:bodyPr>
          <a:lstStyle/>
          <a:p>
            <a:r>
              <a:rPr lang="it-IT" altLang="it-IT" sz="3200" b="1" dirty="0" smtClean="0">
                <a:latin typeface="Calibri" panose="020F0502020204030204" pitchFamily="34" charset="0"/>
              </a:rPr>
              <a:t>AUTOVETTURE</a:t>
            </a:r>
          </a:p>
        </p:txBody>
      </p:sp>
      <p:sp>
        <p:nvSpPr>
          <p:cNvPr id="4" name="Callout con freccia in giù 3"/>
          <p:cNvSpPr/>
          <p:nvPr/>
        </p:nvSpPr>
        <p:spPr>
          <a:xfrm>
            <a:off x="755650" y="2059907"/>
            <a:ext cx="7632700" cy="1008063"/>
          </a:xfrm>
          <a:prstGeom prst="downArrowCallout">
            <a:avLst/>
          </a:prstGeom>
          <a:solidFill>
            <a:srgbClr val="19194D">
              <a:alpha val="41176"/>
            </a:srgbClr>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smtClean="0">
                <a:solidFill>
                  <a:srgbClr val="FFFFFF"/>
                </a:solidFill>
                <a:latin typeface="Calibri" panose="020F0502020204030204" pitchFamily="34" charset="0"/>
              </a:rPr>
              <a:t>AUMENTO 40% SOGLIE DI DEDUZIONE ART. 164 LETT. B) TUIR</a:t>
            </a:r>
            <a:endParaRPr lang="it-IT" sz="2000" b="1" dirty="0">
              <a:solidFill>
                <a:srgbClr val="FFFFFF"/>
              </a:solidFill>
              <a:latin typeface="Calibri" panose="020F0502020204030204" pitchFamily="34" charset="0"/>
            </a:endParaRPr>
          </a:p>
        </p:txBody>
      </p:sp>
      <p:sp>
        <p:nvSpPr>
          <p:cNvPr id="5" name="Rettangolo 4"/>
          <p:cNvSpPr/>
          <p:nvPr/>
        </p:nvSpPr>
        <p:spPr>
          <a:xfrm>
            <a:off x="755650" y="3260558"/>
            <a:ext cx="7632700" cy="2514600"/>
          </a:xfrm>
          <a:prstGeom prst="rect">
            <a:avLst/>
          </a:prstGeom>
          <a:solidFill>
            <a:schemeClr val="bg2">
              <a:lumMod val="40000"/>
              <a:lumOff val="60000"/>
            </a:schemeClr>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marL="342900" indent="-342900" algn="just" fontAlgn="base">
              <a:spcBef>
                <a:spcPct val="0"/>
              </a:spcBef>
              <a:spcAft>
                <a:spcPct val="0"/>
              </a:spcAft>
              <a:buFontTx/>
              <a:buChar char="-"/>
              <a:defRPr/>
            </a:pPr>
            <a:r>
              <a:rPr lang="it-IT" sz="2000" b="1" i="1" dirty="0" smtClean="0">
                <a:solidFill>
                  <a:srgbClr val="000000"/>
                </a:solidFill>
                <a:latin typeface="Calibri" pitchFamily="34" charset="0"/>
              </a:rPr>
              <a:t>per auto non assegnate (imprese e lavoratori autonomi) aumento limite da 18.076 a 25.306 (utilizzo percentuale ammortamento 20%)</a:t>
            </a:r>
          </a:p>
          <a:p>
            <a:pPr marL="342900" indent="-342900" algn="just" fontAlgn="base">
              <a:spcBef>
                <a:spcPct val="0"/>
              </a:spcBef>
              <a:spcAft>
                <a:spcPct val="0"/>
              </a:spcAft>
              <a:buFontTx/>
              <a:buChar char="-"/>
              <a:defRPr/>
            </a:pPr>
            <a:r>
              <a:rPr lang="it-IT" sz="2000" b="1" i="1" dirty="0" smtClean="0">
                <a:solidFill>
                  <a:srgbClr val="000000"/>
                </a:solidFill>
                <a:latin typeface="Calibri" pitchFamily="34" charset="0"/>
              </a:rPr>
              <a:t>per auto agenti e rappresentanti limite da 25.823 a 36.152 (utilizzo percentuale ammortamento 80%)</a:t>
            </a:r>
          </a:p>
          <a:p>
            <a:pPr marL="342900" indent="-342900" algn="just" fontAlgn="base">
              <a:spcBef>
                <a:spcPct val="0"/>
              </a:spcBef>
              <a:spcAft>
                <a:spcPct val="0"/>
              </a:spcAft>
              <a:buFontTx/>
              <a:buChar char="-"/>
              <a:defRPr/>
            </a:pPr>
            <a:r>
              <a:rPr lang="it-IT" sz="2000" b="1" i="1" dirty="0" smtClean="0">
                <a:solidFill>
                  <a:srgbClr val="000000"/>
                </a:solidFill>
                <a:latin typeface="Calibri" pitchFamily="34" charset="0"/>
              </a:rPr>
              <a:t>la deduzione del super ammortamento (del 40%) avviene applicando le predette percentuali di ammortamento alle nuove soglie</a:t>
            </a:r>
          </a:p>
        </p:txBody>
      </p:sp>
      <p:sp>
        <p:nvSpPr>
          <p:cNvPr id="53253"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smtClean="0">
                <a:solidFill>
                  <a:srgbClr val="FFFFFF"/>
                </a:solidFill>
                <a:latin typeface="Calibri" panose="020F0502020204030204" pitchFamily="34" charset="0"/>
                <a:cs typeface="Arial" panose="020B0604020202020204" pitchFamily="34" charset="0"/>
              </a:rPr>
              <a:t>Super ammortamenti</a:t>
            </a:r>
            <a:endParaRPr lang="it-IT" altLang="it-IT" sz="2400" b="1" dirty="0">
              <a:solidFill>
                <a:srgbClr val="FFFFFF"/>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53376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err="1" smtClean="0"/>
              <a:t>Superammortamento</a:t>
            </a:r>
            <a:r>
              <a:rPr lang="it-IT" dirty="0" smtClean="0"/>
              <a:t> auto </a:t>
            </a:r>
            <a:endParaRPr lang="it-IT" dirty="0"/>
          </a:p>
        </p:txBody>
      </p:sp>
      <p:sp>
        <p:nvSpPr>
          <p:cNvPr id="3" name="Segnaposto contenuto 2"/>
          <p:cNvSpPr>
            <a:spLocks noGrp="1"/>
          </p:cNvSpPr>
          <p:nvPr>
            <p:ph idx="1"/>
          </p:nvPr>
        </p:nvSpPr>
        <p:spPr>
          <a:xfrm>
            <a:off x="457200" y="1124744"/>
            <a:ext cx="8229600" cy="4525963"/>
          </a:xfrm>
        </p:spPr>
        <p:txBody>
          <a:bodyPr>
            <a:normAutofit fontScale="77500" lnSpcReduction="20000"/>
          </a:bodyPr>
          <a:lstStyle/>
          <a:p>
            <a:r>
              <a:rPr lang="it-IT" dirty="0"/>
              <a:t>Costo € 10.000 &gt; disciplina ordinaria &gt; quota anno 1 12,5% di 10.000 = 1250 deducibile per 250</a:t>
            </a:r>
          </a:p>
          <a:p>
            <a:r>
              <a:rPr lang="it-IT" dirty="0"/>
              <a:t>                             Disciplina agevolata &gt; quota anno 1 12,5% di 10.000 = 1250 più quota agevolata 500 totale 1750 deducibile per 350 </a:t>
            </a:r>
          </a:p>
          <a:p>
            <a:r>
              <a:rPr lang="it-IT" dirty="0"/>
              <a:t> </a:t>
            </a:r>
          </a:p>
          <a:p>
            <a:r>
              <a:rPr lang="it-IT" dirty="0"/>
              <a:t>Costo 40.000 disciplina ordinaria &gt; quota anno 1 12,5% di 18076 = 2259,5 deducibile 451,9</a:t>
            </a:r>
          </a:p>
          <a:p>
            <a:r>
              <a:rPr lang="it-IT" dirty="0"/>
              <a:t>                        Disciplina agevolata  &gt; quota anno 1 12,5% di 25306 = 3163 </a:t>
            </a:r>
            <a:r>
              <a:rPr lang="it-IT" dirty="0" smtClean="0"/>
              <a:t>, </a:t>
            </a:r>
            <a:r>
              <a:rPr lang="it-IT" dirty="0"/>
              <a:t>deducibile </a:t>
            </a:r>
            <a:r>
              <a:rPr lang="it-IT" dirty="0" smtClean="0"/>
              <a:t>632  di cui 181 S.A. ( tesi letterale e prudente )</a:t>
            </a:r>
          </a:p>
          <a:p>
            <a:r>
              <a:rPr lang="it-IT" dirty="0"/>
              <a:t>quota anno 1 12,5% di </a:t>
            </a:r>
            <a:r>
              <a:rPr lang="it-IT" dirty="0" smtClean="0"/>
              <a:t>35.429 </a:t>
            </a:r>
            <a:r>
              <a:rPr lang="it-IT" dirty="0"/>
              <a:t>= </a:t>
            </a:r>
            <a:r>
              <a:rPr lang="it-IT" dirty="0" smtClean="0"/>
              <a:t>4.428 </a:t>
            </a:r>
            <a:r>
              <a:rPr lang="it-IT" dirty="0"/>
              <a:t>, deducibile </a:t>
            </a:r>
            <a:r>
              <a:rPr lang="it-IT" dirty="0" smtClean="0"/>
              <a:t>885  di cui 434 da S.A.( tesi proposta da dottrina)</a:t>
            </a:r>
          </a:p>
          <a:p>
            <a:endParaRPr lang="it-IT" dirty="0"/>
          </a:p>
          <a:p>
            <a:endParaRPr lang="it-IT" dirty="0"/>
          </a:p>
        </p:txBody>
      </p:sp>
    </p:spTree>
    <p:extLst>
      <p:ext uri="{BB962C8B-B14F-4D97-AF65-F5344CB8AC3E}">
        <p14:creationId xmlns:p14="http://schemas.microsoft.com/office/powerpoint/2010/main" val="458025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p:cNvSpPr>
            <a:spLocks noGrp="1"/>
          </p:cNvSpPr>
          <p:nvPr>
            <p:ph type="title"/>
          </p:nvPr>
        </p:nvSpPr>
        <p:spPr>
          <a:xfrm>
            <a:off x="0" y="1178637"/>
            <a:ext cx="9144000" cy="585787"/>
          </a:xfrm>
        </p:spPr>
        <p:txBody>
          <a:bodyPr/>
          <a:lstStyle/>
          <a:p>
            <a:r>
              <a:rPr lang="it-IT" altLang="it-IT" sz="3200" b="1" dirty="0" smtClean="0">
                <a:latin typeface="Calibri" panose="020F0502020204030204" pitchFamily="34" charset="0"/>
              </a:rPr>
              <a:t>DISCIPLINA DELLE RISERVE</a:t>
            </a:r>
          </a:p>
        </p:txBody>
      </p:sp>
      <p:sp>
        <p:nvSpPr>
          <p:cNvPr id="8" name="Ovale 7"/>
          <p:cNvSpPr/>
          <p:nvPr/>
        </p:nvSpPr>
        <p:spPr>
          <a:xfrm>
            <a:off x="452114" y="2087561"/>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rPr>
              <a:t>1</a:t>
            </a:r>
          </a:p>
        </p:txBody>
      </p:sp>
      <p:sp>
        <p:nvSpPr>
          <p:cNvPr id="3" name="Rettangolo 2"/>
          <p:cNvSpPr/>
          <p:nvPr/>
        </p:nvSpPr>
        <p:spPr>
          <a:xfrm>
            <a:off x="1230151" y="1981994"/>
            <a:ext cx="7345362" cy="623887"/>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SOCIETA’ DI PERSONE </a:t>
            </a:r>
            <a:endParaRPr lang="it-IT" sz="2000" dirty="0">
              <a:solidFill>
                <a:srgbClr val="000000"/>
              </a:solidFill>
              <a:latin typeface="Calibri" panose="020F0502020204030204" pitchFamily="34" charset="0"/>
            </a:endParaRPr>
          </a:p>
        </p:txBody>
      </p:sp>
      <p:sp>
        <p:nvSpPr>
          <p:cNvPr id="33820"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smtClean="0">
                <a:solidFill>
                  <a:srgbClr val="FFFFFF"/>
                </a:solidFill>
                <a:latin typeface="Calibri" panose="020F0502020204030204" pitchFamily="34" charset="0"/>
                <a:cs typeface="Arial" panose="020B0604020202020204" pitchFamily="34" charset="0"/>
              </a:rPr>
              <a:t>Super ammortamenti</a:t>
            </a:r>
            <a:endParaRPr lang="it-IT" altLang="it-IT" sz="2400" b="1" dirty="0">
              <a:solidFill>
                <a:srgbClr val="FFFFFF"/>
              </a:solidFill>
              <a:latin typeface="Calibri" panose="020F0502020204030204" pitchFamily="34" charset="0"/>
              <a:cs typeface="Arial" panose="020B0604020202020204" pitchFamily="34" charset="0"/>
            </a:endParaRPr>
          </a:p>
        </p:txBody>
      </p:sp>
      <p:sp>
        <p:nvSpPr>
          <p:cNvPr id="13" name="Rettangolo 12"/>
          <p:cNvSpPr/>
          <p:nvPr/>
        </p:nvSpPr>
        <p:spPr>
          <a:xfrm>
            <a:off x="1225227" y="4053932"/>
            <a:ext cx="7345362" cy="623887"/>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SOCIETA’ DI CAPITALI</a:t>
            </a:r>
            <a:endParaRPr lang="it-IT" sz="2000" dirty="0">
              <a:solidFill>
                <a:srgbClr val="000000"/>
              </a:solidFill>
              <a:latin typeface="Calibri" panose="020F0502020204030204" pitchFamily="34" charset="0"/>
            </a:endParaRPr>
          </a:p>
        </p:txBody>
      </p:sp>
      <p:sp>
        <p:nvSpPr>
          <p:cNvPr id="15" name="Ovale 14"/>
          <p:cNvSpPr/>
          <p:nvPr/>
        </p:nvSpPr>
        <p:spPr>
          <a:xfrm>
            <a:off x="452114" y="4130132"/>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smtClean="0">
                <a:solidFill>
                  <a:srgbClr val="000000"/>
                </a:solidFill>
              </a:rPr>
              <a:t>2</a:t>
            </a:r>
            <a:endParaRPr lang="it-IT" b="1" dirty="0">
              <a:solidFill>
                <a:srgbClr val="000000"/>
              </a:solidFill>
            </a:endParaRPr>
          </a:p>
        </p:txBody>
      </p:sp>
      <p:sp>
        <p:nvSpPr>
          <p:cNvPr id="17" name="Rettangolo 16"/>
          <p:cNvSpPr/>
          <p:nvPr/>
        </p:nvSpPr>
        <p:spPr>
          <a:xfrm>
            <a:off x="839871" y="2823451"/>
            <a:ext cx="7632700" cy="1002591"/>
          </a:xfrm>
          <a:prstGeom prst="rect">
            <a:avLst/>
          </a:prstGeom>
          <a:solidFill>
            <a:schemeClr val="bg2">
              <a:lumMod val="40000"/>
              <a:lumOff val="60000"/>
            </a:schemeClr>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just" fontAlgn="base">
              <a:spcBef>
                <a:spcPct val="0"/>
              </a:spcBef>
              <a:spcAft>
                <a:spcPct val="0"/>
              </a:spcAft>
              <a:defRPr/>
            </a:pPr>
            <a:r>
              <a:rPr lang="it-IT" sz="2000" b="1" i="1" dirty="0" smtClean="0">
                <a:solidFill>
                  <a:srgbClr val="000000"/>
                </a:solidFill>
                <a:latin typeface="Calibri" pitchFamily="34" charset="0"/>
              </a:rPr>
              <a:t>Il minor reddito attribuito per trasparenza non incrementa il costo fiscale della partecipazione e la distribuzione dell’utile non lo riduce (in quanto eccedente il reddito attribuito per trasparenza)</a:t>
            </a:r>
            <a:endParaRPr lang="it-IT" sz="2000" b="1" i="1" dirty="0">
              <a:solidFill>
                <a:srgbClr val="000000"/>
              </a:solidFill>
              <a:latin typeface="Calibri" pitchFamily="34" charset="0"/>
            </a:endParaRPr>
          </a:p>
        </p:txBody>
      </p:sp>
      <p:sp>
        <p:nvSpPr>
          <p:cNvPr id="18" name="Rettangolo 17"/>
          <p:cNvSpPr/>
          <p:nvPr/>
        </p:nvSpPr>
        <p:spPr>
          <a:xfrm>
            <a:off x="839871" y="4927095"/>
            <a:ext cx="7632700" cy="1002591"/>
          </a:xfrm>
          <a:prstGeom prst="rect">
            <a:avLst/>
          </a:prstGeom>
          <a:solidFill>
            <a:schemeClr val="bg2">
              <a:lumMod val="40000"/>
              <a:lumOff val="60000"/>
            </a:schemeClr>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just" fontAlgn="base">
              <a:spcBef>
                <a:spcPct val="0"/>
              </a:spcBef>
              <a:spcAft>
                <a:spcPct val="0"/>
              </a:spcAft>
              <a:defRPr/>
            </a:pPr>
            <a:r>
              <a:rPr lang="it-IT" sz="2000" b="1" i="1" dirty="0" smtClean="0">
                <a:solidFill>
                  <a:srgbClr val="000000"/>
                </a:solidFill>
                <a:latin typeface="Calibri" pitchFamily="34" charset="0"/>
              </a:rPr>
              <a:t>Si determina una riserva non tassata ma non  in sospensione d’imposta e gli utili distribuiti sono tassati come dividendi</a:t>
            </a:r>
            <a:endParaRPr lang="it-IT" sz="2000" b="1" i="1" dirty="0">
              <a:solidFill>
                <a:srgbClr val="000000"/>
              </a:solidFill>
              <a:latin typeface="Calibri" pitchFamily="34" charset="0"/>
            </a:endParaRPr>
          </a:p>
        </p:txBody>
      </p:sp>
    </p:spTree>
    <p:extLst>
      <p:ext uri="{BB962C8B-B14F-4D97-AF65-F5344CB8AC3E}">
        <p14:creationId xmlns:p14="http://schemas.microsoft.com/office/powerpoint/2010/main" val="418644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Disciplina riserva esempio</a:t>
            </a:r>
            <a:endParaRPr lang="it-IT" dirty="0"/>
          </a:p>
        </p:txBody>
      </p:sp>
      <p:sp>
        <p:nvSpPr>
          <p:cNvPr id="3" name="Segnaposto contenuto 2"/>
          <p:cNvSpPr>
            <a:spLocks noGrp="1"/>
          </p:cNvSpPr>
          <p:nvPr>
            <p:ph idx="1"/>
          </p:nvPr>
        </p:nvSpPr>
        <p:spPr/>
        <p:txBody>
          <a:bodyPr>
            <a:normAutofit fontScale="85000" lnSpcReduction="10000"/>
          </a:bodyPr>
          <a:lstStyle/>
          <a:p>
            <a:r>
              <a:rPr lang="it-IT" dirty="0"/>
              <a:t>Es. acquisto macchinario € 100.000 quota 25%. Primo anno &gt; quota ordinaria 12.500 quota agevolata in DR pari a 5000 </a:t>
            </a:r>
          </a:p>
          <a:p>
            <a:r>
              <a:rPr lang="it-IT" dirty="0"/>
              <a:t>Per una </a:t>
            </a:r>
            <a:r>
              <a:rPr lang="it-IT" dirty="0" err="1"/>
              <a:t>snc</a:t>
            </a:r>
            <a:r>
              <a:rPr lang="it-IT" dirty="0"/>
              <a:t> si tratta di un reddito non attribuito ai soci quindi non incrementa il costo della partecipazione ma in caso di distribuzione non si decrementa il costo della partecipazione, quindi utile totale pari a 100.000 di cui 5000 seguono la disciplina di cui sopra.</a:t>
            </a:r>
          </a:p>
          <a:p>
            <a:r>
              <a:rPr lang="it-IT" dirty="0"/>
              <a:t>Per una </a:t>
            </a:r>
            <a:r>
              <a:rPr lang="it-IT" dirty="0" err="1"/>
              <a:t>srl</a:t>
            </a:r>
            <a:r>
              <a:rPr lang="it-IT" dirty="0"/>
              <a:t> si tratta di una riserva non tassata e non in sospensione d’imposta. In caso di distribuzione genera dividendo  tassabile in capo ai soci. </a:t>
            </a:r>
          </a:p>
          <a:p>
            <a:endParaRPr lang="it-IT" dirty="0"/>
          </a:p>
        </p:txBody>
      </p:sp>
    </p:spTree>
    <p:extLst>
      <p:ext uri="{BB962C8B-B14F-4D97-AF65-F5344CB8AC3E}">
        <p14:creationId xmlns:p14="http://schemas.microsoft.com/office/powerpoint/2010/main" val="3824833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a:xfrm>
            <a:off x="0" y="1227138"/>
            <a:ext cx="9144000" cy="546100"/>
          </a:xfrm>
        </p:spPr>
        <p:txBody>
          <a:bodyPr>
            <a:normAutofit fontScale="90000"/>
          </a:bodyPr>
          <a:lstStyle/>
          <a:p>
            <a:r>
              <a:rPr lang="it-IT" altLang="it-IT" sz="3200" b="1" dirty="0" smtClean="0">
                <a:latin typeface="Calibri" panose="020F0502020204030204" pitchFamily="34" charset="0"/>
              </a:rPr>
              <a:t>ALTRI ASPETTI</a:t>
            </a:r>
          </a:p>
        </p:txBody>
      </p:sp>
      <p:sp>
        <p:nvSpPr>
          <p:cNvPr id="31750"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smtClean="0">
                <a:solidFill>
                  <a:srgbClr val="FFFFFF"/>
                </a:solidFill>
                <a:latin typeface="Calibri" panose="020F0502020204030204" pitchFamily="34" charset="0"/>
                <a:cs typeface="Arial" panose="020B0604020202020204" pitchFamily="34" charset="0"/>
              </a:rPr>
              <a:t>Super ammortamenti</a:t>
            </a:r>
            <a:endParaRPr lang="it-IT" altLang="it-IT" sz="2400" b="1" dirty="0">
              <a:solidFill>
                <a:srgbClr val="FFFFFF"/>
              </a:solidFill>
              <a:latin typeface="Calibri" panose="020F0502020204030204" pitchFamily="34" charset="0"/>
              <a:cs typeface="Arial" panose="020B0604020202020204" pitchFamily="34" charset="0"/>
            </a:endParaRPr>
          </a:p>
        </p:txBody>
      </p:sp>
      <p:sp>
        <p:nvSpPr>
          <p:cNvPr id="9" name="Rettangolo 8"/>
          <p:cNvSpPr/>
          <p:nvPr/>
        </p:nvSpPr>
        <p:spPr>
          <a:xfrm>
            <a:off x="740167" y="2646947"/>
            <a:ext cx="2016150" cy="2552437"/>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CUMULABILE CON ALTRE AGEVOLAZIONI (SALVO VERIFICA NORMATIVA ALTRA AGEVOLAZIONE)</a:t>
            </a:r>
            <a:endParaRPr lang="it-IT" sz="2000" b="1" dirty="0">
              <a:solidFill>
                <a:srgbClr val="000000"/>
              </a:solidFill>
              <a:latin typeface="Calibri" panose="020F0502020204030204" pitchFamily="34" charset="0"/>
            </a:endParaRPr>
          </a:p>
        </p:txBody>
      </p:sp>
      <p:sp>
        <p:nvSpPr>
          <p:cNvPr id="12" name="Rettangolo 11"/>
          <p:cNvSpPr/>
          <p:nvPr/>
        </p:nvSpPr>
        <p:spPr>
          <a:xfrm>
            <a:off x="3548479" y="2646947"/>
            <a:ext cx="2016150" cy="2552437"/>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ASSENZA MECCANISMO DI RECUPERO AGEVOLAZIONE IN PRESENZA DI VENDITA BENE</a:t>
            </a:r>
            <a:endParaRPr lang="it-IT" sz="2000" b="1" dirty="0">
              <a:solidFill>
                <a:srgbClr val="000000"/>
              </a:solidFill>
              <a:latin typeface="Calibri" panose="020F0502020204030204" pitchFamily="34" charset="0"/>
            </a:endParaRPr>
          </a:p>
        </p:txBody>
      </p:sp>
      <p:sp>
        <p:nvSpPr>
          <p:cNvPr id="13" name="Rettangolo 12"/>
          <p:cNvSpPr/>
          <p:nvPr/>
        </p:nvSpPr>
        <p:spPr>
          <a:xfrm>
            <a:off x="6356791" y="2646947"/>
            <a:ext cx="2016150" cy="2552437"/>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ASSENZA DI MECCANISMO DI RECUPERO IN ASSENZA OPZIONE RISCATTO BENI IN LEASING</a:t>
            </a:r>
            <a:endParaRPr lang="it-IT" sz="20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282756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187624" y="188640"/>
            <a:ext cx="6120680"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RF REDDITO D’IMPRESA</a:t>
            </a:r>
            <a:endParaRPr lang="it-IT" dirty="0">
              <a:solidFill>
                <a:schemeClr val="tx1"/>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8507288" cy="1068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352425" y="2492896"/>
            <a:ext cx="2779415"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tx1"/>
                </a:solidFill>
              </a:rPr>
              <a:t>CTP Vicenza 459/93/2015 </a:t>
            </a:r>
            <a:r>
              <a:rPr lang="it-IT" sz="1200" dirty="0" smtClean="0">
                <a:solidFill>
                  <a:schemeClr val="tx1"/>
                </a:solidFill>
              </a:rPr>
              <a:t>Interessi passivi non sottostanno al sindacato di inerenza ( dividendo utilizzati per sottoscrivere un prestito obbligazionario)</a:t>
            </a:r>
            <a:endParaRPr lang="it-IT" sz="1200" dirty="0">
              <a:solidFill>
                <a:schemeClr val="tx1"/>
              </a:solidFill>
            </a:endParaRPr>
          </a:p>
        </p:txBody>
      </p:sp>
      <p:cxnSp>
        <p:nvCxnSpPr>
          <p:cNvPr id="7" name="Connettore 2 6"/>
          <p:cNvCxnSpPr>
            <a:stCxn id="6" idx="3"/>
          </p:cNvCxnSpPr>
          <p:nvPr/>
        </p:nvCxnSpPr>
        <p:spPr>
          <a:xfrm flipV="1">
            <a:off x="3131840" y="2348880"/>
            <a:ext cx="4176464" cy="57606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251520" y="3645024"/>
            <a:ext cx="2779415"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tx1"/>
                </a:solidFill>
              </a:rPr>
              <a:t>DAL 2016  viene meno il rispetto  del tasso di emissione dei prestiti obbligazionari al fine di dedurre interessi passivi</a:t>
            </a:r>
            <a:endParaRPr lang="it-IT" sz="1200"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24" y="5039072"/>
            <a:ext cx="882047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ttangolo 10"/>
          <p:cNvSpPr/>
          <p:nvPr/>
        </p:nvSpPr>
        <p:spPr>
          <a:xfrm>
            <a:off x="504825" y="5949280"/>
            <a:ext cx="2779415"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err="1" smtClean="0">
                <a:solidFill>
                  <a:schemeClr val="tx1"/>
                </a:solidFill>
              </a:rPr>
              <a:t>Cass</a:t>
            </a:r>
            <a:r>
              <a:rPr lang="it-IT" sz="1200" b="1" dirty="0" smtClean="0">
                <a:solidFill>
                  <a:schemeClr val="tx1"/>
                </a:solidFill>
              </a:rPr>
              <a:t> 16730/2015  </a:t>
            </a:r>
            <a:r>
              <a:rPr lang="it-IT" sz="1200" dirty="0" smtClean="0">
                <a:solidFill>
                  <a:schemeClr val="tx1"/>
                </a:solidFill>
              </a:rPr>
              <a:t>Spese per veicoli dati in comodato sono deducibili in capo alla comodante</a:t>
            </a:r>
            <a:endParaRPr lang="it-IT" sz="1200" dirty="0">
              <a:solidFill>
                <a:schemeClr val="tx1"/>
              </a:solidFill>
            </a:endParaRPr>
          </a:p>
        </p:txBody>
      </p:sp>
      <p:cxnSp>
        <p:nvCxnSpPr>
          <p:cNvPr id="12" name="Connettore 2 11"/>
          <p:cNvCxnSpPr/>
          <p:nvPr/>
        </p:nvCxnSpPr>
        <p:spPr>
          <a:xfrm flipV="1">
            <a:off x="3284240" y="5458172"/>
            <a:ext cx="4176464" cy="77914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142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3826"/>
            <a:ext cx="8807450" cy="1139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1460810" y="4143057"/>
            <a:ext cx="3398528" cy="11550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a:solidFill>
                  <a:prstClr val="black"/>
                </a:solidFill>
                <a:latin typeface="Calibri" panose="020F0502020204030204" pitchFamily="34" charset="0"/>
              </a:rPr>
              <a:t>C</a:t>
            </a:r>
            <a:r>
              <a:rPr lang="it-IT" sz="1600" b="1" dirty="0" smtClean="0">
                <a:solidFill>
                  <a:prstClr val="black"/>
                </a:solidFill>
                <a:latin typeface="Calibri" panose="020F0502020204030204" pitchFamily="34" charset="0"/>
              </a:rPr>
              <a:t>omponenti </a:t>
            </a:r>
            <a:r>
              <a:rPr lang="it-IT" sz="1600" b="1" dirty="0">
                <a:solidFill>
                  <a:prstClr val="black"/>
                </a:solidFill>
                <a:latin typeface="Calibri" panose="020F0502020204030204" pitchFamily="34" charset="0"/>
              </a:rPr>
              <a:t>deducibili esercizio </a:t>
            </a:r>
            <a:r>
              <a:rPr lang="it-IT" sz="1600" b="1" dirty="0" smtClean="0">
                <a:solidFill>
                  <a:prstClr val="black"/>
                </a:solidFill>
                <a:latin typeface="Calibri" panose="020F0502020204030204" pitchFamily="34" charset="0"/>
              </a:rPr>
              <a:t>2015, sia derivanti da perdite sia derivanti da svalutazioni: </a:t>
            </a:r>
          </a:p>
          <a:p>
            <a:pPr algn="ctr">
              <a:defRPr/>
            </a:pPr>
            <a:r>
              <a:rPr lang="it-IT" sz="1600" b="1" dirty="0" smtClean="0">
                <a:solidFill>
                  <a:prstClr val="black"/>
                </a:solidFill>
                <a:latin typeface="Calibri" panose="020F0502020204030204" pitchFamily="34" charset="0"/>
              </a:rPr>
              <a:t>per eccedenza </a:t>
            </a:r>
            <a:r>
              <a:rPr lang="it-IT" sz="1600" b="1" dirty="0">
                <a:solidFill>
                  <a:prstClr val="black"/>
                </a:solidFill>
                <a:latin typeface="Calibri" panose="020F0502020204030204" pitchFamily="34" charset="0"/>
              </a:rPr>
              <a:t>fondo esistente al </a:t>
            </a:r>
            <a:r>
              <a:rPr lang="it-IT" sz="1600" b="1" dirty="0" smtClean="0">
                <a:solidFill>
                  <a:prstClr val="black"/>
                </a:solidFill>
                <a:latin typeface="Calibri" panose="020F0502020204030204" pitchFamily="34" charset="0"/>
              </a:rPr>
              <a:t>2014</a:t>
            </a:r>
            <a:endParaRPr lang="it-IT" sz="1600" b="1" dirty="0">
              <a:solidFill>
                <a:prstClr val="black"/>
              </a:solidFill>
              <a:latin typeface="Calibri" panose="020F0502020204030204" pitchFamily="34" charset="0"/>
            </a:endParaRPr>
          </a:p>
        </p:txBody>
      </p:sp>
      <p:sp>
        <p:nvSpPr>
          <p:cNvPr id="15" name="Freccia a destra 14"/>
          <p:cNvSpPr/>
          <p:nvPr/>
        </p:nvSpPr>
        <p:spPr>
          <a:xfrm>
            <a:off x="5026756" y="4498135"/>
            <a:ext cx="576262" cy="50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alibri" panose="020F0502020204030204" pitchFamily="34" charset="0"/>
            </a:endParaRPr>
          </a:p>
        </p:txBody>
      </p:sp>
      <p:sp>
        <p:nvSpPr>
          <p:cNvPr id="16" name="Ovale 15"/>
          <p:cNvSpPr/>
          <p:nvPr/>
        </p:nvSpPr>
        <p:spPr>
          <a:xfrm>
            <a:off x="5667829" y="3803016"/>
            <a:ext cx="3097213" cy="16969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a:solidFill>
                  <a:prstClr val="black"/>
                </a:solidFill>
                <a:latin typeface="Calibri" panose="020F0502020204030204" pitchFamily="34" charset="0"/>
              </a:rPr>
              <a:t>Quindi prima si </a:t>
            </a:r>
            <a:r>
              <a:rPr lang="it-IT" sz="1600" b="1" dirty="0" smtClean="0">
                <a:solidFill>
                  <a:prstClr val="black"/>
                </a:solidFill>
                <a:latin typeface="Calibri" panose="020F0502020204030204" pitchFamily="34" charset="0"/>
              </a:rPr>
              <a:t>utilizza </a:t>
            </a:r>
            <a:r>
              <a:rPr lang="it-IT" sz="1600" b="1" dirty="0">
                <a:solidFill>
                  <a:prstClr val="black"/>
                </a:solidFill>
                <a:latin typeface="Calibri" panose="020F0502020204030204" pitchFamily="34" charset="0"/>
              </a:rPr>
              <a:t>fondo dedotto </a:t>
            </a:r>
            <a:r>
              <a:rPr lang="it-IT" sz="1600" b="1" dirty="0" smtClean="0">
                <a:solidFill>
                  <a:prstClr val="black"/>
                </a:solidFill>
                <a:latin typeface="Calibri" panose="020F0502020204030204" pitchFamily="34" charset="0"/>
              </a:rPr>
              <a:t>2014 </a:t>
            </a:r>
            <a:r>
              <a:rPr lang="it-IT" sz="1600" b="1" dirty="0">
                <a:solidFill>
                  <a:prstClr val="black"/>
                </a:solidFill>
                <a:latin typeface="Calibri" panose="020F0502020204030204" pitchFamily="34" charset="0"/>
              </a:rPr>
              <a:t>e poi si stanzia </a:t>
            </a:r>
            <a:r>
              <a:rPr lang="it-IT" sz="1600" b="1" dirty="0" smtClean="0">
                <a:solidFill>
                  <a:prstClr val="black"/>
                </a:solidFill>
                <a:latin typeface="Calibri" panose="020F0502020204030204" pitchFamily="34" charset="0"/>
              </a:rPr>
              <a:t>accantonamento</a:t>
            </a:r>
            <a:endParaRPr lang="it-IT" sz="1600" b="1" dirty="0">
              <a:solidFill>
                <a:prstClr val="black"/>
              </a:solidFill>
              <a:latin typeface="Calibri" panose="020F0502020204030204" pitchFamily="34" charset="0"/>
            </a:endParaRPr>
          </a:p>
          <a:p>
            <a:pPr algn="ctr">
              <a:defRPr/>
            </a:pPr>
            <a:r>
              <a:rPr lang="it-IT" sz="1600" b="1" dirty="0" smtClean="0">
                <a:solidFill>
                  <a:prstClr val="black"/>
                </a:solidFill>
                <a:latin typeface="Calibri" panose="020F0502020204030204" pitchFamily="34" charset="0"/>
              </a:rPr>
              <a:t>2015 su </a:t>
            </a:r>
            <a:r>
              <a:rPr lang="it-IT" sz="1600" b="1" dirty="0">
                <a:solidFill>
                  <a:prstClr val="black"/>
                </a:solidFill>
                <a:latin typeface="Calibri" panose="020F0502020204030204" pitchFamily="34" charset="0"/>
              </a:rPr>
              <a:t>fondo ridotto per </a:t>
            </a:r>
            <a:r>
              <a:rPr lang="it-IT" sz="1600" b="1" dirty="0" smtClean="0">
                <a:solidFill>
                  <a:prstClr val="black"/>
                </a:solidFill>
                <a:latin typeface="Calibri" panose="020F0502020204030204" pitchFamily="34" charset="0"/>
              </a:rPr>
              <a:t>utilizzo </a:t>
            </a:r>
            <a:endParaRPr lang="it-IT" sz="1600" b="1" dirty="0">
              <a:solidFill>
                <a:prstClr val="black"/>
              </a:solidFill>
              <a:latin typeface="Calibri" panose="020F0502020204030204" pitchFamily="34" charset="0"/>
            </a:endParaRPr>
          </a:p>
        </p:txBody>
      </p:sp>
      <p:cxnSp>
        <p:nvCxnSpPr>
          <p:cNvPr id="10" name="Connettore 2 9"/>
          <p:cNvCxnSpPr/>
          <p:nvPr/>
        </p:nvCxnSpPr>
        <p:spPr>
          <a:xfrm flipV="1">
            <a:off x="4859338" y="2943922"/>
            <a:ext cx="3191842" cy="1378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V="1">
            <a:off x="4859338" y="3122341"/>
            <a:ext cx="3269901" cy="12001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flipV="1">
            <a:off x="602166" y="3964638"/>
            <a:ext cx="0" cy="1439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a:off x="602166" y="3964638"/>
            <a:ext cx="42571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flipV="1">
            <a:off x="4859338" y="2943922"/>
            <a:ext cx="1887150" cy="10207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 Box 7"/>
          <p:cNvSpPr txBox="1">
            <a:spLocks noChangeArrowheads="1"/>
          </p:cNvSpPr>
          <p:nvPr/>
        </p:nvSpPr>
        <p:spPr bwMode="auto">
          <a:xfrm>
            <a:off x="34925" y="303213"/>
            <a:ext cx="5761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smtClean="0">
                <a:solidFill>
                  <a:srgbClr val="FFFFFF"/>
                </a:solidFill>
                <a:latin typeface="Calibri" panose="020F0502020204030204" pitchFamily="34" charset="0"/>
                <a:cs typeface="Arial" panose="020B0604020202020204" pitchFamily="34" charset="0"/>
              </a:rPr>
              <a:t>Variazioni</a:t>
            </a:r>
            <a:endParaRPr lang="it-IT" altLang="it-IT" sz="2400" b="1" dirty="0">
              <a:solidFill>
                <a:srgbClr val="FFFFFF"/>
              </a:solidFill>
              <a:latin typeface="Calibri" panose="020F0502020204030204" pitchFamily="34" charset="0"/>
              <a:cs typeface="Arial" panose="020B0604020202020204" pitchFamily="34" charset="0"/>
            </a:endParaRPr>
          </a:p>
        </p:txBody>
      </p:sp>
      <p:sp>
        <p:nvSpPr>
          <p:cNvPr id="28" name="Text Box 4"/>
          <p:cNvSpPr txBox="1">
            <a:spLocks noChangeArrowheads="1"/>
          </p:cNvSpPr>
          <p:nvPr/>
        </p:nvSpPr>
        <p:spPr bwMode="auto">
          <a:xfrm>
            <a:off x="414215" y="44624"/>
            <a:ext cx="8753230" cy="1938992"/>
          </a:xfrm>
          <a:prstGeom prst="rect">
            <a:avLst/>
          </a:prstGeom>
          <a:noFill/>
          <a:ln w="9525">
            <a:noFill/>
            <a:miter lim="800000"/>
            <a:headEnd/>
            <a:tailEnd/>
          </a:ln>
          <a:effectLst/>
        </p:spPr>
        <p:txBody>
          <a:bodyPr wrap="square">
            <a:spAutoFit/>
          </a:bodyPr>
          <a:lstStyle>
            <a:defPPr>
              <a:defRPr lang="it-IT"/>
            </a:defPPr>
            <a:lvl1pPr algn="ctr" fontAlgn="base">
              <a:spcBef>
                <a:spcPct val="50000"/>
              </a:spcBef>
              <a:spcAft>
                <a:spcPct val="0"/>
              </a:spcAft>
              <a:defRPr sz="3200" b="1">
                <a:latin typeface="Calibri" panose="020F0502020204030204" pitchFamily="34" charset="0"/>
              </a:defRPr>
            </a:lvl1pPr>
          </a:lstStyle>
          <a:p>
            <a:r>
              <a:rPr lang="it-IT" sz="2000" dirty="0" smtClean="0">
                <a:solidFill>
                  <a:prstClr val="black"/>
                </a:solidFill>
              </a:rPr>
              <a:t>SVALUTAZIONI E PERDITE SU CREDITI</a:t>
            </a:r>
          </a:p>
          <a:p>
            <a:r>
              <a:rPr lang="it-IT" sz="2000" dirty="0" smtClean="0">
                <a:solidFill>
                  <a:prstClr val="black"/>
                </a:solidFill>
              </a:rPr>
              <a:t>I 4 possibili comportamenti:</a:t>
            </a:r>
          </a:p>
          <a:p>
            <a:pPr marL="457200" indent="-457200">
              <a:buAutoNum type="arabicParenR"/>
            </a:pPr>
            <a:r>
              <a:rPr lang="it-IT" sz="2000" dirty="0" smtClean="0">
                <a:solidFill>
                  <a:prstClr val="black"/>
                </a:solidFill>
              </a:rPr>
              <a:t>Rilevo perdita B 14; 2) Rilevo svalutazione  analitica fiscalmente deducibile; 3) rilevo svalutazione analitica deducibile ex 106 4) rilevo svalutazione forfettaria deducibile ex art. 106</a:t>
            </a:r>
            <a:endParaRPr lang="it-IT" sz="2000" dirty="0">
              <a:solidFill>
                <a:prstClr val="black"/>
              </a:solidFill>
            </a:endParaRPr>
          </a:p>
        </p:txBody>
      </p:sp>
    </p:spTree>
    <p:extLst>
      <p:ext uri="{BB962C8B-B14F-4D97-AF65-F5344CB8AC3E}">
        <p14:creationId xmlns:p14="http://schemas.microsoft.com/office/powerpoint/2010/main" val="3319505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635960"/>
            <a:ext cx="8229600" cy="2454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179512" y="833752"/>
            <a:ext cx="3398528" cy="11550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smtClean="0">
                <a:solidFill>
                  <a:prstClr val="black"/>
                </a:solidFill>
                <a:latin typeface="Calibri" panose="020F0502020204030204" pitchFamily="34" charset="0"/>
              </a:rPr>
              <a:t>Eccedenza Ace utilizzata come credito d’imposta Irap 1/5 all’anno</a:t>
            </a:r>
            <a:endParaRPr lang="it-IT" sz="1600" b="1" dirty="0">
              <a:solidFill>
                <a:prstClr val="black"/>
              </a:solidFill>
              <a:latin typeface="Calibri" panose="020F0502020204030204" pitchFamily="34" charset="0"/>
            </a:endParaRPr>
          </a:p>
        </p:txBody>
      </p:sp>
      <p:sp>
        <p:nvSpPr>
          <p:cNvPr id="6" name="Rettangolo 5"/>
          <p:cNvSpPr/>
          <p:nvPr/>
        </p:nvSpPr>
        <p:spPr>
          <a:xfrm>
            <a:off x="1187624" y="116632"/>
            <a:ext cx="6120680"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RS : PROSPETTO ACE ( aliquota 2015 4,5 %)</a:t>
            </a:r>
            <a:endParaRPr lang="it-IT" dirty="0">
              <a:solidFill>
                <a:schemeClr val="tx1"/>
              </a:solidFill>
            </a:endParaRPr>
          </a:p>
        </p:txBody>
      </p:sp>
      <p:cxnSp>
        <p:nvCxnSpPr>
          <p:cNvPr id="7" name="Connettore 2 6"/>
          <p:cNvCxnSpPr/>
          <p:nvPr/>
        </p:nvCxnSpPr>
        <p:spPr>
          <a:xfrm>
            <a:off x="2555776" y="1988840"/>
            <a:ext cx="3384376" cy="11521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107504" y="5226240"/>
            <a:ext cx="7992888" cy="11550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smtClean="0">
                <a:solidFill>
                  <a:prstClr val="black"/>
                </a:solidFill>
                <a:latin typeface="Calibri" panose="020F0502020204030204" pitchFamily="34" charset="0"/>
              </a:rPr>
              <a:t>Possibilità di non ridurre la base Ace avendo eseguito operazioni elusive secondo art. 10 D.M. 14.3.2012. e non avendo ottenuto risposta positiva dall’interpello.  Es. Aumento capitale controllata  € 100.000 eseguito con proprie riserve con risposta negativa</a:t>
            </a:r>
            <a:endParaRPr lang="it-IT" sz="1600" b="1" dirty="0">
              <a:solidFill>
                <a:prstClr val="black"/>
              </a:solidFill>
              <a:latin typeface="Calibri" panose="020F0502020204030204" pitchFamily="34" charset="0"/>
            </a:endParaRPr>
          </a:p>
        </p:txBody>
      </p:sp>
      <p:sp>
        <p:nvSpPr>
          <p:cNvPr id="8" name="Rettangolo 7"/>
          <p:cNvSpPr/>
          <p:nvPr/>
        </p:nvSpPr>
        <p:spPr>
          <a:xfrm>
            <a:off x="1187624" y="4077072"/>
            <a:ext cx="360040"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2</a:t>
            </a:r>
            <a:endParaRPr lang="it-IT" dirty="0">
              <a:solidFill>
                <a:schemeClr val="tx1"/>
              </a:solidFill>
            </a:endParaRPr>
          </a:p>
        </p:txBody>
      </p:sp>
      <p:sp>
        <p:nvSpPr>
          <p:cNvPr id="11" name="Rettangolo 10"/>
          <p:cNvSpPr/>
          <p:nvPr/>
        </p:nvSpPr>
        <p:spPr>
          <a:xfrm>
            <a:off x="1763688" y="4005064"/>
            <a:ext cx="115212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100.000</a:t>
            </a:r>
            <a:endParaRPr lang="it-IT" dirty="0">
              <a:solidFill>
                <a:schemeClr val="tx1"/>
              </a:solidFill>
            </a:endParaRPr>
          </a:p>
        </p:txBody>
      </p:sp>
    </p:spTree>
    <p:extLst>
      <p:ext uri="{BB962C8B-B14F-4D97-AF65-F5344CB8AC3E}">
        <p14:creationId xmlns:p14="http://schemas.microsoft.com/office/powerpoint/2010/main" val="21704002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74638"/>
            <a:ext cx="8291264" cy="1354162"/>
          </a:xfrm>
        </p:spPr>
        <p:txBody>
          <a:bodyPr>
            <a:normAutofit fontScale="90000"/>
          </a:bodyPr>
          <a:lstStyle/>
          <a:p>
            <a:r>
              <a:rPr lang="it-IT" sz="2000" dirty="0" smtClean="0"/>
              <a:t>Novità : indicazione obbligatoria del comportamento tenuto in relazione all’interpello società di comodo</a:t>
            </a:r>
            <a:br>
              <a:rPr lang="it-IT" sz="2000" dirty="0" smtClean="0"/>
            </a:br>
            <a:r>
              <a:rPr lang="it-IT" sz="2000" b="1" dirty="0" smtClean="0"/>
              <a:t>1= accoglimento istanza</a:t>
            </a:r>
            <a:br>
              <a:rPr lang="it-IT" sz="2000" b="1" dirty="0" smtClean="0"/>
            </a:br>
            <a:r>
              <a:rPr lang="it-IT" sz="2000" b="1" dirty="0" smtClean="0"/>
              <a:t>2= non presentato interpello</a:t>
            </a:r>
            <a:br>
              <a:rPr lang="it-IT" sz="2000" b="1" dirty="0" smtClean="0"/>
            </a:br>
            <a:r>
              <a:rPr lang="it-IT" sz="2000" b="1" dirty="0" smtClean="0"/>
              <a:t>3= presentato ma non accolto</a:t>
            </a:r>
            <a:endParaRPr lang="it-IT" sz="20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140968"/>
            <a:ext cx="8229600" cy="1252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ttore 2 4"/>
          <p:cNvCxnSpPr/>
          <p:nvPr/>
        </p:nvCxnSpPr>
        <p:spPr>
          <a:xfrm flipH="1">
            <a:off x="4211960" y="1628800"/>
            <a:ext cx="432048" cy="158417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4644008" y="1628800"/>
            <a:ext cx="432048" cy="19442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Rettangolo arrotondato 8"/>
          <p:cNvSpPr/>
          <p:nvPr/>
        </p:nvSpPr>
        <p:spPr>
          <a:xfrm>
            <a:off x="6236043" y="1844824"/>
            <a:ext cx="2611395" cy="92263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a:solidFill>
                  <a:schemeClr val="tx1"/>
                </a:solidFill>
                <a:latin typeface="Calibri" panose="020F0502020204030204" pitchFamily="34" charset="0"/>
              </a:rPr>
              <a:t>sanzione da euro 2.000 a euro 21.000</a:t>
            </a:r>
            <a:endParaRPr lang="it-IT" b="1">
              <a:latin typeface="Calibri" panose="020F0502020204030204" pitchFamily="34" charset="0"/>
            </a:endParaRPr>
          </a:p>
        </p:txBody>
      </p:sp>
    </p:spTree>
    <p:extLst>
      <p:ext uri="{BB962C8B-B14F-4D97-AF65-F5344CB8AC3E}">
        <p14:creationId xmlns:p14="http://schemas.microsoft.com/office/powerpoint/2010/main" val="1296018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569762" y="1556792"/>
            <a:ext cx="8004475" cy="2736304"/>
          </a:xfrm>
          <a:ln>
            <a:solidFill>
              <a:srgbClr val="0070C0"/>
            </a:solidFill>
          </a:ln>
          <a:effectLst>
            <a:outerShdw blurRad="76200" dir="13500000" sy="23000" kx="1200000" algn="br" rotWithShape="0">
              <a:prstClr val="black">
                <a:alpha val="20000"/>
              </a:prstClr>
            </a:outerShdw>
          </a:effectLst>
        </p:spPr>
        <p:txBody>
          <a:bodyPr>
            <a:normAutofit/>
          </a:bodyPr>
          <a:lstStyle/>
          <a:p>
            <a:pPr marL="0" indent="0" algn="ctr">
              <a:lnSpc>
                <a:spcPct val="160000"/>
              </a:lnSpc>
              <a:spcBef>
                <a:spcPts val="0"/>
              </a:spcBef>
              <a:buNone/>
            </a:pPr>
            <a:r>
              <a:rPr lang="it-IT" sz="1800" b="1" dirty="0" smtClean="0">
                <a:solidFill>
                  <a:srgbClr val="FF0000"/>
                </a:solidFill>
                <a:latin typeface="Calibri" panose="020F0502020204030204" pitchFamily="34" charset="0"/>
              </a:rPr>
              <a:t>Attuali regole</a:t>
            </a:r>
            <a:endParaRPr lang="it-IT" sz="1800" b="1" dirty="0">
              <a:solidFill>
                <a:srgbClr val="FF0000"/>
              </a:solidFill>
              <a:latin typeface="Calibri" panose="020F0502020204030204" pitchFamily="34" charset="0"/>
            </a:endParaRPr>
          </a:p>
          <a:p>
            <a:pPr algn="just">
              <a:lnSpc>
                <a:spcPct val="160000"/>
              </a:lnSpc>
              <a:spcBef>
                <a:spcPts val="0"/>
              </a:spcBef>
            </a:pPr>
            <a:r>
              <a:rPr lang="it-IT" sz="1800" b="1" dirty="0" smtClean="0">
                <a:latin typeface="Calibri" panose="020F0502020204030204" pitchFamily="34" charset="0"/>
              </a:rPr>
              <a:t>ORDINARIO &gt; anche </a:t>
            </a:r>
            <a:r>
              <a:rPr lang="it-IT" sz="1800" b="1" dirty="0" err="1" smtClean="0">
                <a:latin typeface="Calibri" panose="020F0502020204030204" pitchFamily="34" charset="0"/>
              </a:rPr>
              <a:t>qualificatorio</a:t>
            </a:r>
            <a:r>
              <a:rPr lang="it-IT" sz="1800" b="1" dirty="0" smtClean="0">
                <a:latin typeface="Calibri" panose="020F0502020204030204" pitchFamily="34" charset="0"/>
              </a:rPr>
              <a:t> risposta 90 gg</a:t>
            </a:r>
          </a:p>
          <a:p>
            <a:pPr algn="just">
              <a:lnSpc>
                <a:spcPct val="160000"/>
              </a:lnSpc>
              <a:spcBef>
                <a:spcPts val="0"/>
              </a:spcBef>
            </a:pPr>
            <a:r>
              <a:rPr lang="it-IT" sz="1800" b="1" dirty="0" smtClean="0">
                <a:latin typeface="Calibri" panose="020F0502020204030204" pitchFamily="34" charset="0"/>
              </a:rPr>
              <a:t>PROBATORIO &gt; segnalazione in Unico per società di comodo, entro termine DR, risposta 120 gg</a:t>
            </a:r>
          </a:p>
          <a:p>
            <a:pPr algn="just">
              <a:lnSpc>
                <a:spcPct val="160000"/>
              </a:lnSpc>
              <a:spcBef>
                <a:spcPts val="0"/>
              </a:spcBef>
            </a:pPr>
            <a:r>
              <a:rPr lang="it-IT" sz="1800" b="1" dirty="0" smtClean="0">
                <a:latin typeface="Calibri" panose="020F0502020204030204" pitchFamily="34" charset="0"/>
              </a:rPr>
              <a:t>ANTIABUSO risposta entro 120 gg</a:t>
            </a:r>
          </a:p>
          <a:p>
            <a:pPr algn="just">
              <a:lnSpc>
                <a:spcPct val="160000"/>
              </a:lnSpc>
              <a:spcBef>
                <a:spcPts val="0"/>
              </a:spcBef>
            </a:pPr>
            <a:r>
              <a:rPr lang="it-IT" sz="1800" b="1" dirty="0" smtClean="0">
                <a:latin typeface="Calibri" panose="020F0502020204030204" pitchFamily="34" charset="0"/>
              </a:rPr>
              <a:t>DISAPPLICATIVO &gt; Unico obbligatorio</a:t>
            </a:r>
          </a:p>
          <a:p>
            <a:pPr algn="just">
              <a:lnSpc>
                <a:spcPct val="160000"/>
              </a:lnSpc>
              <a:spcBef>
                <a:spcPts val="0"/>
              </a:spcBef>
            </a:pPr>
            <a:endParaRPr lang="it-IT" sz="1800" dirty="0">
              <a:latin typeface="Calibri" panose="020F0502020204030204" pitchFamily="34" charset="0"/>
            </a:endParaRPr>
          </a:p>
        </p:txBody>
      </p:sp>
      <p:sp>
        <p:nvSpPr>
          <p:cNvPr id="5"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smtClean="0">
                <a:solidFill>
                  <a:srgbClr val="FFFFFF"/>
                </a:solidFill>
                <a:latin typeface="Calibri" panose="020F0502020204030204" pitchFamily="34" charset="0"/>
                <a:cs typeface="Arial" panose="020B0604020202020204" pitchFamily="34" charset="0"/>
              </a:rPr>
              <a:t>Colloquio Fisco contribuente</a:t>
            </a:r>
            <a:endParaRPr lang="it-IT" altLang="it-IT" sz="2400" b="1" dirty="0">
              <a:solidFill>
                <a:srgbClr val="FFFFFF"/>
              </a:solidFill>
              <a:latin typeface="Calibri" panose="020F0502020204030204" pitchFamily="34" charset="0"/>
              <a:cs typeface="Arial" panose="020B0604020202020204" pitchFamily="34" charset="0"/>
            </a:endParaRPr>
          </a:p>
        </p:txBody>
      </p:sp>
      <p:sp>
        <p:nvSpPr>
          <p:cNvPr id="9" name="Titolo 1"/>
          <p:cNvSpPr txBox="1">
            <a:spLocks/>
          </p:cNvSpPr>
          <p:nvPr/>
        </p:nvSpPr>
        <p:spPr bwMode="auto">
          <a:xfrm>
            <a:off x="0" y="260648"/>
            <a:ext cx="91440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sz="3200" b="1" dirty="0" smtClean="0">
                <a:latin typeface="Calibri" panose="020F0502020204030204" pitchFamily="34" charset="0"/>
              </a:rPr>
              <a:t>NUOVO APPROCCIO 2016 art. 11 L. 212/2000,</a:t>
            </a:r>
          </a:p>
          <a:p>
            <a:r>
              <a:rPr lang="it-IT" sz="3200" b="1" dirty="0" smtClean="0">
                <a:latin typeface="Calibri" panose="020F0502020204030204" pitchFamily="34" charset="0"/>
              </a:rPr>
              <a:t> Circ. 9 /16 </a:t>
            </a:r>
            <a:endParaRPr lang="it-IT" sz="3200" b="1" dirty="0">
              <a:latin typeface="Calibri" panose="020F0502020204030204" pitchFamily="34" charset="0"/>
            </a:endParaRPr>
          </a:p>
        </p:txBody>
      </p:sp>
      <p:sp>
        <p:nvSpPr>
          <p:cNvPr id="7" name="Freccia in giù 6"/>
          <p:cNvSpPr/>
          <p:nvPr/>
        </p:nvSpPr>
        <p:spPr>
          <a:xfrm>
            <a:off x="4211960" y="4725144"/>
            <a:ext cx="72008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611560" y="5445224"/>
            <a:ext cx="799288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arenR"/>
            </a:pPr>
            <a:r>
              <a:rPr lang="it-IT" dirty="0" smtClean="0">
                <a:solidFill>
                  <a:schemeClr val="tx1"/>
                </a:solidFill>
              </a:rPr>
              <a:t>FACOLTATIVI TRANNE CHE DISAPPLICATIVO</a:t>
            </a:r>
          </a:p>
          <a:p>
            <a:pPr marL="342900" indent="-342900" algn="ctr">
              <a:buAutoNum type="arabicParenR"/>
            </a:pPr>
            <a:r>
              <a:rPr lang="it-IT" dirty="0" smtClean="0">
                <a:solidFill>
                  <a:schemeClr val="tx1"/>
                </a:solidFill>
              </a:rPr>
              <a:t>DINIEGO NON APPELLABILE</a:t>
            </a:r>
            <a:endParaRPr lang="it-IT" dirty="0">
              <a:solidFill>
                <a:schemeClr val="tx1"/>
              </a:solidFill>
            </a:endParaRPr>
          </a:p>
        </p:txBody>
      </p:sp>
    </p:spTree>
    <p:extLst>
      <p:ext uri="{BB962C8B-B14F-4D97-AF65-F5344CB8AC3E}">
        <p14:creationId xmlns:p14="http://schemas.microsoft.com/office/powerpoint/2010/main" val="11073158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dirty="0" smtClean="0"/>
              <a:t>Test operatività: possibile escludere i crediti da finanziamento se la partecipazione non deve essere indicata  </a:t>
            </a:r>
            <a:br>
              <a:rPr lang="it-IT" sz="2000" dirty="0" smtClean="0"/>
            </a:br>
            <a:r>
              <a:rPr lang="it-IT" sz="2000" b="1" dirty="0" smtClean="0"/>
              <a:t>Interpello DRE Lombardia 904/1007/2014</a:t>
            </a:r>
            <a:endParaRPr lang="it-IT" sz="20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819400"/>
            <a:ext cx="8964488"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ttore 2 5"/>
          <p:cNvCxnSpPr/>
          <p:nvPr/>
        </p:nvCxnSpPr>
        <p:spPr>
          <a:xfrm flipH="1">
            <a:off x="3059832" y="1556792"/>
            <a:ext cx="1422413" cy="1800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323527" y="4365104"/>
            <a:ext cx="8640961" cy="201622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CTP MILANO: </a:t>
            </a:r>
          </a:p>
          <a:p>
            <a:pPr marL="342900" indent="-342900" algn="ctr">
              <a:buAutoNum type="arabicParenR"/>
            </a:pPr>
            <a:r>
              <a:rPr lang="it-IT" dirty="0" smtClean="0">
                <a:solidFill>
                  <a:schemeClr val="tx1"/>
                </a:solidFill>
              </a:rPr>
              <a:t>SENT.7882/15 : Capannoni a rustico che non producono reddito per assenza di controparti</a:t>
            </a:r>
          </a:p>
          <a:p>
            <a:pPr marL="342900" indent="-342900" algn="ctr">
              <a:buAutoNum type="arabicParenR"/>
            </a:pPr>
            <a:r>
              <a:rPr lang="it-IT" dirty="0" smtClean="0">
                <a:solidFill>
                  <a:schemeClr val="tx1"/>
                </a:solidFill>
              </a:rPr>
              <a:t>SENT. 7880/15 Immobili inagibili per carenza di risorse per ristrutturazione</a:t>
            </a:r>
          </a:p>
          <a:p>
            <a:pPr marL="342900" indent="-342900" algn="ctr">
              <a:buAutoNum type="arabicParenR"/>
            </a:pPr>
            <a:r>
              <a:rPr lang="it-IT" dirty="0" smtClean="0">
                <a:solidFill>
                  <a:schemeClr val="tx1"/>
                </a:solidFill>
              </a:rPr>
              <a:t>SENT. 8370/15 canoni bassi ma contratto di lunga durata</a:t>
            </a:r>
          </a:p>
          <a:p>
            <a:pPr marL="342900" indent="-342900" algn="ctr">
              <a:buAutoNum type="arabicParenR"/>
            </a:pPr>
            <a:r>
              <a:rPr lang="it-IT" dirty="0" smtClean="0">
                <a:solidFill>
                  <a:schemeClr val="tx1"/>
                </a:solidFill>
              </a:rPr>
              <a:t>SENT. 8782/15 esistenza di mandato dimostra la volontà dei soci a far produrre reddito all’immobile</a:t>
            </a:r>
            <a:endParaRPr lang="it-IT" dirty="0">
              <a:solidFill>
                <a:schemeClr val="tx1"/>
              </a:solidFill>
            </a:endParaRPr>
          </a:p>
        </p:txBody>
      </p:sp>
    </p:spTree>
    <p:extLst>
      <p:ext uri="{BB962C8B-B14F-4D97-AF65-F5344CB8AC3E}">
        <p14:creationId xmlns:p14="http://schemas.microsoft.com/office/powerpoint/2010/main" val="8396428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426170"/>
          </a:xfrm>
        </p:spPr>
        <p:txBody>
          <a:bodyPr>
            <a:normAutofit/>
          </a:bodyPr>
          <a:lstStyle/>
          <a:p>
            <a:r>
              <a:rPr lang="it-IT" sz="2000" dirty="0" smtClean="0"/>
              <a:t>CTR Lombardia 486/16 : società in attività pur in presenza di perdite reiterate non è di comodo se si dimostra che i canoni locativi non sono aumentabili</a:t>
            </a:r>
            <a:endParaRPr lang="it-IT"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2657474"/>
            <a:ext cx="7344817" cy="1851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ttore 2 5"/>
          <p:cNvCxnSpPr>
            <a:stCxn id="2" idx="2"/>
          </p:cNvCxnSpPr>
          <p:nvPr/>
        </p:nvCxnSpPr>
        <p:spPr>
          <a:xfrm flipH="1">
            <a:off x="3707904" y="1700808"/>
            <a:ext cx="864096" cy="18824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33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smtClean="0"/>
              <a:t>Assegnazione, cessione e trasformazione</a:t>
            </a:r>
            <a:br>
              <a:rPr lang="it-IT" sz="2800" dirty="0" smtClean="0"/>
            </a:br>
            <a:r>
              <a:rPr lang="it-IT" sz="2800" dirty="0" smtClean="0"/>
              <a:t>ma in quali casi va compilato nel modello Unico 2016 ?</a:t>
            </a:r>
            <a:br>
              <a:rPr lang="it-IT" sz="2800" dirty="0" smtClean="0"/>
            </a:br>
            <a:r>
              <a:rPr lang="it-IT" sz="1800" b="1" dirty="0" smtClean="0"/>
              <a:t>Ipotesi : periodo d’imposta in corso al 30.9.2016 </a:t>
            </a:r>
            <a:endParaRPr lang="it-IT" sz="1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348880"/>
            <a:ext cx="72008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arrotondato 5"/>
          <p:cNvSpPr/>
          <p:nvPr/>
        </p:nvSpPr>
        <p:spPr>
          <a:xfrm>
            <a:off x="5652121" y="1628800"/>
            <a:ext cx="3195318" cy="113866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latin typeface="Calibri" panose="020F0502020204030204" pitchFamily="34" charset="0"/>
              </a:rPr>
              <a:t>Valore imponibile cioè differenza tra valore catastale/normale e valore contabile/ fiscale</a:t>
            </a:r>
            <a:endParaRPr lang="it-IT" b="1" dirty="0">
              <a:latin typeface="Calibri" panose="020F0502020204030204" pitchFamily="34" charset="0"/>
            </a:endParaRPr>
          </a:p>
        </p:txBody>
      </p:sp>
      <p:cxnSp>
        <p:nvCxnSpPr>
          <p:cNvPr id="7" name="Connettore 2 6"/>
          <p:cNvCxnSpPr/>
          <p:nvPr/>
        </p:nvCxnSpPr>
        <p:spPr>
          <a:xfrm flipH="1">
            <a:off x="3635896" y="2348880"/>
            <a:ext cx="2016225" cy="10081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Rettangolo arrotondato 8"/>
          <p:cNvSpPr/>
          <p:nvPr/>
        </p:nvSpPr>
        <p:spPr>
          <a:xfrm>
            <a:off x="1691680" y="1484784"/>
            <a:ext cx="3195318" cy="113866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latin typeface="Calibri" panose="020F0502020204030204" pitchFamily="34" charset="0"/>
              </a:rPr>
              <a:t>ammontare imposta sostitutiva 8%, o 10,5% con acconto 60% entro 30 </a:t>
            </a:r>
            <a:r>
              <a:rPr lang="it-IT" b="1" dirty="0" err="1" smtClean="0">
                <a:solidFill>
                  <a:schemeClr val="tx1"/>
                </a:solidFill>
                <a:latin typeface="Calibri" panose="020F0502020204030204" pitchFamily="34" charset="0"/>
              </a:rPr>
              <a:t>nov</a:t>
            </a:r>
            <a:r>
              <a:rPr lang="it-IT" b="1" dirty="0" smtClean="0">
                <a:solidFill>
                  <a:schemeClr val="tx1"/>
                </a:solidFill>
                <a:latin typeface="Calibri" panose="020F0502020204030204" pitchFamily="34" charset="0"/>
              </a:rPr>
              <a:t>. 2016</a:t>
            </a:r>
            <a:endParaRPr lang="it-IT" b="1" dirty="0">
              <a:latin typeface="Calibri" panose="020F0502020204030204" pitchFamily="34" charset="0"/>
            </a:endParaRPr>
          </a:p>
        </p:txBody>
      </p:sp>
      <p:cxnSp>
        <p:nvCxnSpPr>
          <p:cNvPr id="10" name="Connettore 2 9"/>
          <p:cNvCxnSpPr/>
          <p:nvPr/>
        </p:nvCxnSpPr>
        <p:spPr>
          <a:xfrm>
            <a:off x="3491880" y="2767462"/>
            <a:ext cx="2304256" cy="7335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3419872" y="2767462"/>
            <a:ext cx="3528392" cy="7335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Rettangolo arrotondato 13"/>
          <p:cNvSpPr/>
          <p:nvPr/>
        </p:nvSpPr>
        <p:spPr>
          <a:xfrm>
            <a:off x="539552" y="5530698"/>
            <a:ext cx="3195318" cy="113866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latin typeface="Calibri" panose="020F0502020204030204" pitchFamily="34" charset="0"/>
              </a:rPr>
              <a:t>Solo quelle che sono azzerate tramite assegnazione e tutte quelle esistenti in caso di trasformazione</a:t>
            </a:r>
            <a:endParaRPr lang="it-IT" b="1" dirty="0">
              <a:latin typeface="Calibri" panose="020F0502020204030204" pitchFamily="34" charset="0"/>
            </a:endParaRPr>
          </a:p>
        </p:txBody>
      </p:sp>
      <p:cxnSp>
        <p:nvCxnSpPr>
          <p:cNvPr id="15" name="Connettore 2 14"/>
          <p:cNvCxnSpPr/>
          <p:nvPr/>
        </p:nvCxnSpPr>
        <p:spPr>
          <a:xfrm flipV="1">
            <a:off x="2411760" y="4437112"/>
            <a:ext cx="792088" cy="109358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977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idx="4294967295"/>
          </p:nvPr>
        </p:nvSpPr>
        <p:spPr>
          <a:xfrm>
            <a:off x="0" y="1227138"/>
            <a:ext cx="9144000" cy="546100"/>
          </a:xfrm>
        </p:spPr>
        <p:txBody>
          <a:bodyPr>
            <a:normAutofit fontScale="90000"/>
          </a:bodyPr>
          <a:lstStyle/>
          <a:p>
            <a:r>
              <a:rPr lang="it-IT" altLang="it-IT" sz="3200" b="1" dirty="0" smtClean="0">
                <a:latin typeface="Calibri" panose="020F0502020204030204" pitchFamily="34" charset="0"/>
              </a:rPr>
              <a:t>Rappresentazione contabile</a:t>
            </a:r>
          </a:p>
        </p:txBody>
      </p:sp>
      <p:sp>
        <p:nvSpPr>
          <p:cNvPr id="5" name="Rettangolo 4"/>
          <p:cNvSpPr/>
          <p:nvPr/>
        </p:nvSpPr>
        <p:spPr>
          <a:xfrm>
            <a:off x="646386" y="1876097"/>
            <a:ext cx="8056180" cy="977462"/>
          </a:xfrm>
          <a:prstGeom prst="rect">
            <a:avLst/>
          </a:prstGeom>
          <a:solidFill>
            <a:schemeClr val="bg1">
              <a:lumMod val="85000"/>
            </a:schemeClr>
          </a:solidFill>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1900" dirty="0" smtClean="0">
                <a:solidFill>
                  <a:srgbClr val="000000"/>
                </a:solidFill>
                <a:latin typeface="Calibri" panose="020F0502020204030204" pitchFamily="34" charset="0"/>
              </a:rPr>
              <a:t>Immobile valore libro = 1000, valore catastale = 1500, riduzione riserve di utile = 1000</a:t>
            </a:r>
            <a:endParaRPr lang="it-IT" sz="1900" dirty="0">
              <a:solidFill>
                <a:srgbClr val="000000"/>
              </a:solidFill>
              <a:latin typeface="Calibri" panose="020F0502020204030204" pitchFamily="34" charset="0"/>
            </a:endParaRPr>
          </a:p>
        </p:txBody>
      </p:sp>
      <p:sp>
        <p:nvSpPr>
          <p:cNvPr id="9" name="Rettangolo 8"/>
          <p:cNvSpPr/>
          <p:nvPr/>
        </p:nvSpPr>
        <p:spPr>
          <a:xfrm>
            <a:off x="1457496" y="3026979"/>
            <a:ext cx="2704600" cy="1162249"/>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1. Assegnazione</a:t>
            </a:r>
            <a:endParaRPr lang="it-IT" sz="2000" b="1" dirty="0">
              <a:solidFill>
                <a:srgbClr val="000000"/>
              </a:solidFill>
              <a:latin typeface="Calibri" panose="020F0502020204030204" pitchFamily="34" charset="0"/>
            </a:endParaRPr>
          </a:p>
        </p:txBody>
      </p:sp>
      <p:sp>
        <p:nvSpPr>
          <p:cNvPr id="12" name="Rettangolo 11"/>
          <p:cNvSpPr/>
          <p:nvPr/>
        </p:nvSpPr>
        <p:spPr>
          <a:xfrm>
            <a:off x="5039833" y="3011214"/>
            <a:ext cx="2881424" cy="1189716"/>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2. cessione</a:t>
            </a:r>
            <a:endParaRPr lang="it-IT" sz="2000" b="1" dirty="0">
              <a:solidFill>
                <a:srgbClr val="000000"/>
              </a:solidFill>
              <a:latin typeface="Calibri" panose="020F0502020204030204" pitchFamily="34" charset="0"/>
            </a:endParaRPr>
          </a:p>
        </p:txBody>
      </p:sp>
      <p:sp>
        <p:nvSpPr>
          <p:cNvPr id="11" name="Rettangolo 10"/>
          <p:cNvSpPr/>
          <p:nvPr/>
        </p:nvSpPr>
        <p:spPr>
          <a:xfrm>
            <a:off x="1446028" y="4350183"/>
            <a:ext cx="2711302" cy="1667845"/>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dirty="0" smtClean="0">
                <a:solidFill>
                  <a:srgbClr val="000000"/>
                </a:solidFill>
                <a:latin typeface="Calibri" panose="020F0502020204030204" pitchFamily="34" charset="0"/>
              </a:rPr>
              <a:t>DARE </a:t>
            </a:r>
          </a:p>
          <a:p>
            <a:pPr algn="ctr" fontAlgn="base">
              <a:spcBef>
                <a:spcPct val="0"/>
              </a:spcBef>
              <a:spcAft>
                <a:spcPct val="0"/>
              </a:spcAft>
              <a:defRPr/>
            </a:pPr>
            <a:r>
              <a:rPr lang="it-IT" sz="2000" dirty="0" smtClean="0">
                <a:solidFill>
                  <a:srgbClr val="000000"/>
                </a:solidFill>
                <a:latin typeface="Calibri" panose="020F0502020204030204" pitchFamily="34" charset="0"/>
              </a:rPr>
              <a:t>Riserve 1000</a:t>
            </a:r>
          </a:p>
          <a:p>
            <a:pPr algn="ctr" fontAlgn="base">
              <a:spcBef>
                <a:spcPct val="0"/>
              </a:spcBef>
              <a:spcAft>
                <a:spcPct val="0"/>
              </a:spcAft>
              <a:defRPr/>
            </a:pPr>
            <a:r>
              <a:rPr lang="it-IT" sz="2000" dirty="0" smtClean="0">
                <a:solidFill>
                  <a:srgbClr val="000000"/>
                </a:solidFill>
                <a:latin typeface="Calibri" panose="020F0502020204030204" pitchFamily="34" charset="0"/>
              </a:rPr>
              <a:t>AVERE</a:t>
            </a:r>
          </a:p>
          <a:p>
            <a:pPr algn="ctr" fontAlgn="base">
              <a:spcBef>
                <a:spcPct val="0"/>
              </a:spcBef>
              <a:spcAft>
                <a:spcPct val="0"/>
              </a:spcAft>
              <a:defRPr/>
            </a:pPr>
            <a:r>
              <a:rPr lang="it-IT" sz="2000" dirty="0" smtClean="0">
                <a:solidFill>
                  <a:srgbClr val="000000"/>
                </a:solidFill>
                <a:latin typeface="Calibri" panose="020F0502020204030204" pitchFamily="34" charset="0"/>
              </a:rPr>
              <a:t>Immobili 1000</a:t>
            </a:r>
            <a:endParaRPr lang="it-IT" sz="2000" dirty="0">
              <a:solidFill>
                <a:srgbClr val="000000"/>
              </a:solidFill>
              <a:latin typeface="Calibri" panose="020F0502020204030204" pitchFamily="34" charset="0"/>
            </a:endParaRPr>
          </a:p>
        </p:txBody>
      </p:sp>
      <p:sp>
        <p:nvSpPr>
          <p:cNvPr id="14" name="Rettangolo 13"/>
          <p:cNvSpPr/>
          <p:nvPr/>
        </p:nvSpPr>
        <p:spPr>
          <a:xfrm>
            <a:off x="5044966" y="4335517"/>
            <a:ext cx="2879834" cy="1686911"/>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dirty="0" smtClean="0">
                <a:solidFill>
                  <a:srgbClr val="000000"/>
                </a:solidFill>
                <a:latin typeface="Calibri" panose="020F0502020204030204" pitchFamily="34" charset="0"/>
              </a:rPr>
              <a:t>DARE </a:t>
            </a:r>
          </a:p>
          <a:p>
            <a:pPr algn="ctr" fontAlgn="base">
              <a:spcBef>
                <a:spcPct val="0"/>
              </a:spcBef>
              <a:spcAft>
                <a:spcPct val="0"/>
              </a:spcAft>
              <a:defRPr/>
            </a:pPr>
            <a:r>
              <a:rPr lang="it-IT" sz="2000" dirty="0" smtClean="0">
                <a:solidFill>
                  <a:srgbClr val="000000"/>
                </a:solidFill>
                <a:latin typeface="Calibri" panose="020F0502020204030204" pitchFamily="34" charset="0"/>
              </a:rPr>
              <a:t>credito vs socio 1500</a:t>
            </a:r>
          </a:p>
          <a:p>
            <a:pPr algn="ctr" fontAlgn="base">
              <a:spcBef>
                <a:spcPct val="0"/>
              </a:spcBef>
              <a:spcAft>
                <a:spcPct val="0"/>
              </a:spcAft>
              <a:defRPr/>
            </a:pPr>
            <a:r>
              <a:rPr lang="it-IT" sz="2000" dirty="0" smtClean="0">
                <a:solidFill>
                  <a:srgbClr val="000000"/>
                </a:solidFill>
                <a:latin typeface="Calibri" panose="020F0502020204030204" pitchFamily="34" charset="0"/>
              </a:rPr>
              <a:t>AVERE</a:t>
            </a:r>
          </a:p>
          <a:p>
            <a:pPr algn="ctr" fontAlgn="base">
              <a:spcBef>
                <a:spcPct val="0"/>
              </a:spcBef>
              <a:spcAft>
                <a:spcPct val="0"/>
              </a:spcAft>
              <a:defRPr/>
            </a:pPr>
            <a:r>
              <a:rPr lang="it-IT" sz="2000" dirty="0" smtClean="0">
                <a:solidFill>
                  <a:srgbClr val="000000"/>
                </a:solidFill>
                <a:latin typeface="Calibri" panose="020F0502020204030204" pitchFamily="34" charset="0"/>
              </a:rPr>
              <a:t>Immobile 1000</a:t>
            </a:r>
          </a:p>
          <a:p>
            <a:pPr algn="ctr" fontAlgn="base">
              <a:spcBef>
                <a:spcPct val="0"/>
              </a:spcBef>
              <a:spcAft>
                <a:spcPct val="0"/>
              </a:spcAft>
              <a:defRPr/>
            </a:pPr>
            <a:r>
              <a:rPr lang="it-IT" sz="2000" dirty="0" smtClean="0">
                <a:solidFill>
                  <a:srgbClr val="000000"/>
                </a:solidFill>
                <a:latin typeface="Calibri" panose="020F0502020204030204" pitchFamily="34" charset="0"/>
              </a:rPr>
              <a:t>Plusvalenza 500</a:t>
            </a:r>
            <a:endParaRPr lang="it-IT"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6479301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idx="4294967295"/>
          </p:nvPr>
        </p:nvSpPr>
        <p:spPr>
          <a:xfrm>
            <a:off x="0" y="1227138"/>
            <a:ext cx="9144000" cy="546100"/>
          </a:xfrm>
        </p:spPr>
        <p:txBody>
          <a:bodyPr>
            <a:normAutofit fontScale="90000"/>
          </a:bodyPr>
          <a:lstStyle/>
          <a:p>
            <a:r>
              <a:rPr lang="it-IT" altLang="it-IT" sz="3200" b="1" dirty="0" smtClean="0">
                <a:latin typeface="Calibri" panose="020F0502020204030204" pitchFamily="34" charset="0"/>
              </a:rPr>
              <a:t>Rappresentazione contabile ( tesi dottrina)</a:t>
            </a:r>
          </a:p>
        </p:txBody>
      </p:sp>
      <p:sp>
        <p:nvSpPr>
          <p:cNvPr id="5" name="Rettangolo 4"/>
          <p:cNvSpPr/>
          <p:nvPr/>
        </p:nvSpPr>
        <p:spPr>
          <a:xfrm>
            <a:off x="646386" y="1876097"/>
            <a:ext cx="8056180" cy="977462"/>
          </a:xfrm>
          <a:prstGeom prst="rect">
            <a:avLst/>
          </a:prstGeom>
          <a:solidFill>
            <a:schemeClr val="bg1">
              <a:lumMod val="85000"/>
            </a:schemeClr>
          </a:solidFill>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1900" dirty="0" smtClean="0">
                <a:solidFill>
                  <a:srgbClr val="000000"/>
                </a:solidFill>
                <a:latin typeface="Calibri" panose="020F0502020204030204" pitchFamily="34" charset="0"/>
              </a:rPr>
              <a:t>Immobile valore libro = 1000, valore catastale = 1500, Capitale iniziale 4000</a:t>
            </a:r>
            <a:endParaRPr lang="it-IT" sz="1900" dirty="0">
              <a:solidFill>
                <a:srgbClr val="000000"/>
              </a:solidFill>
              <a:latin typeface="Calibri" panose="020F0502020204030204" pitchFamily="34" charset="0"/>
            </a:endParaRPr>
          </a:p>
        </p:txBody>
      </p:sp>
      <p:sp>
        <p:nvSpPr>
          <p:cNvPr id="9" name="Rettangolo 8"/>
          <p:cNvSpPr/>
          <p:nvPr/>
        </p:nvSpPr>
        <p:spPr>
          <a:xfrm>
            <a:off x="3307872" y="2973189"/>
            <a:ext cx="2704600" cy="1162249"/>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1. Assegnazione</a:t>
            </a:r>
            <a:endParaRPr lang="it-IT" sz="2000" b="1" dirty="0">
              <a:solidFill>
                <a:srgbClr val="000000"/>
              </a:solidFill>
              <a:latin typeface="Calibri" panose="020F0502020204030204" pitchFamily="34" charset="0"/>
            </a:endParaRPr>
          </a:p>
        </p:txBody>
      </p:sp>
      <p:sp>
        <p:nvSpPr>
          <p:cNvPr id="11" name="Rettangolo 10"/>
          <p:cNvSpPr/>
          <p:nvPr/>
        </p:nvSpPr>
        <p:spPr>
          <a:xfrm>
            <a:off x="1446028" y="4328667"/>
            <a:ext cx="6353266" cy="1667845"/>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dirty="0" smtClean="0">
                <a:solidFill>
                  <a:srgbClr val="000000"/>
                </a:solidFill>
                <a:latin typeface="Calibri" panose="020F0502020204030204" pitchFamily="34" charset="0"/>
              </a:rPr>
              <a:t>DARE </a:t>
            </a:r>
          </a:p>
          <a:p>
            <a:pPr algn="ctr" fontAlgn="base">
              <a:spcBef>
                <a:spcPct val="0"/>
              </a:spcBef>
              <a:spcAft>
                <a:spcPct val="0"/>
              </a:spcAft>
              <a:defRPr/>
            </a:pPr>
            <a:r>
              <a:rPr lang="it-IT" sz="2000" dirty="0" smtClean="0">
                <a:solidFill>
                  <a:srgbClr val="000000"/>
                </a:solidFill>
                <a:latin typeface="Calibri" panose="020F0502020204030204" pitchFamily="34" charset="0"/>
              </a:rPr>
              <a:t>Capitale sociale 1500 </a:t>
            </a:r>
          </a:p>
          <a:p>
            <a:pPr algn="ctr" fontAlgn="base">
              <a:spcBef>
                <a:spcPct val="0"/>
              </a:spcBef>
              <a:spcAft>
                <a:spcPct val="0"/>
              </a:spcAft>
              <a:defRPr/>
            </a:pPr>
            <a:r>
              <a:rPr lang="it-IT" sz="2000" dirty="0" smtClean="0">
                <a:solidFill>
                  <a:srgbClr val="000000"/>
                </a:solidFill>
                <a:latin typeface="Calibri" panose="020F0502020204030204" pitchFamily="34" charset="0"/>
              </a:rPr>
              <a:t>AVERE</a:t>
            </a:r>
          </a:p>
          <a:p>
            <a:pPr algn="ctr" fontAlgn="base">
              <a:spcBef>
                <a:spcPct val="0"/>
              </a:spcBef>
              <a:spcAft>
                <a:spcPct val="0"/>
              </a:spcAft>
              <a:defRPr/>
            </a:pPr>
            <a:r>
              <a:rPr lang="it-IT" sz="2000" dirty="0" smtClean="0">
                <a:solidFill>
                  <a:srgbClr val="000000"/>
                </a:solidFill>
                <a:latin typeface="Calibri" panose="020F0502020204030204" pitchFamily="34" charset="0"/>
              </a:rPr>
              <a:t>Immobili 1000</a:t>
            </a:r>
          </a:p>
          <a:p>
            <a:pPr algn="ctr" fontAlgn="base">
              <a:spcBef>
                <a:spcPct val="0"/>
              </a:spcBef>
              <a:spcAft>
                <a:spcPct val="0"/>
              </a:spcAft>
              <a:defRPr/>
            </a:pPr>
            <a:r>
              <a:rPr lang="it-IT" sz="2000" dirty="0" smtClean="0">
                <a:solidFill>
                  <a:srgbClr val="000000"/>
                </a:solidFill>
                <a:latin typeface="Calibri" panose="020F0502020204030204" pitchFamily="34" charset="0"/>
              </a:rPr>
              <a:t>Riserva liberamente distribuibile 500</a:t>
            </a:r>
            <a:endParaRPr lang="it-IT"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0993627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idx="4294967295"/>
          </p:nvPr>
        </p:nvSpPr>
        <p:spPr>
          <a:xfrm>
            <a:off x="107504" y="188640"/>
            <a:ext cx="9036496" cy="1296566"/>
          </a:xfrm>
        </p:spPr>
        <p:txBody>
          <a:bodyPr>
            <a:normAutofit/>
          </a:bodyPr>
          <a:lstStyle/>
          <a:p>
            <a:r>
              <a:rPr lang="it-IT" altLang="it-IT" sz="3200" b="1" dirty="0" smtClean="0">
                <a:latin typeface="Calibri" panose="020F0502020204030204" pitchFamily="34" charset="0"/>
              </a:rPr>
              <a:t>Rappresentazione contabile ( tesi  Documento CNDCEC del 14 marzo 2016/ </a:t>
            </a:r>
            <a:r>
              <a:rPr lang="it-IT" altLang="it-IT" sz="3200" b="1" dirty="0" err="1" smtClean="0">
                <a:latin typeface="Calibri" panose="020F0502020204030204" pitchFamily="34" charset="0"/>
              </a:rPr>
              <a:t>Ifric</a:t>
            </a:r>
            <a:r>
              <a:rPr lang="it-IT" altLang="it-IT" sz="3200" b="1" dirty="0" smtClean="0">
                <a:latin typeface="Calibri" panose="020F0502020204030204" pitchFamily="34" charset="0"/>
              </a:rPr>
              <a:t> 17)</a:t>
            </a:r>
          </a:p>
        </p:txBody>
      </p:sp>
      <p:sp>
        <p:nvSpPr>
          <p:cNvPr id="5" name="Rettangolo 4"/>
          <p:cNvSpPr/>
          <p:nvPr/>
        </p:nvSpPr>
        <p:spPr>
          <a:xfrm>
            <a:off x="646386" y="1556792"/>
            <a:ext cx="8056180" cy="977462"/>
          </a:xfrm>
          <a:prstGeom prst="rect">
            <a:avLst/>
          </a:prstGeom>
          <a:solidFill>
            <a:schemeClr val="bg1">
              <a:lumMod val="85000"/>
            </a:schemeClr>
          </a:solidFill>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1900" dirty="0" smtClean="0">
                <a:solidFill>
                  <a:srgbClr val="000000"/>
                </a:solidFill>
                <a:latin typeface="Calibri" panose="020F0502020204030204" pitchFamily="34" charset="0"/>
              </a:rPr>
              <a:t>Immobile valore libro = 1000, valore catastale = 1500, Capitale iniziale 4000</a:t>
            </a:r>
            <a:endParaRPr lang="it-IT" sz="1900" dirty="0">
              <a:solidFill>
                <a:srgbClr val="000000"/>
              </a:solidFill>
              <a:latin typeface="Calibri" panose="020F0502020204030204" pitchFamily="34" charset="0"/>
            </a:endParaRPr>
          </a:p>
        </p:txBody>
      </p:sp>
      <p:sp>
        <p:nvSpPr>
          <p:cNvPr id="11" name="Rettangolo 10"/>
          <p:cNvSpPr/>
          <p:nvPr/>
        </p:nvSpPr>
        <p:spPr>
          <a:xfrm>
            <a:off x="1446028" y="2708920"/>
            <a:ext cx="6353266" cy="1667845"/>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dirty="0" smtClean="0">
                <a:solidFill>
                  <a:srgbClr val="000000"/>
                </a:solidFill>
                <a:latin typeface="Calibri" panose="020F0502020204030204" pitchFamily="34" charset="0"/>
              </a:rPr>
              <a:t>DARE </a:t>
            </a:r>
          </a:p>
          <a:p>
            <a:pPr algn="ctr" fontAlgn="base">
              <a:spcBef>
                <a:spcPct val="0"/>
              </a:spcBef>
              <a:spcAft>
                <a:spcPct val="0"/>
              </a:spcAft>
              <a:defRPr/>
            </a:pPr>
            <a:r>
              <a:rPr lang="it-IT" sz="2000" dirty="0" smtClean="0">
                <a:solidFill>
                  <a:srgbClr val="000000"/>
                </a:solidFill>
                <a:latin typeface="Calibri" panose="020F0502020204030204" pitchFamily="34" charset="0"/>
              </a:rPr>
              <a:t>Capitale sociale 1500 </a:t>
            </a:r>
          </a:p>
          <a:p>
            <a:pPr algn="ctr" fontAlgn="base">
              <a:spcBef>
                <a:spcPct val="0"/>
              </a:spcBef>
              <a:spcAft>
                <a:spcPct val="0"/>
              </a:spcAft>
              <a:defRPr/>
            </a:pPr>
            <a:r>
              <a:rPr lang="it-IT" sz="2000" dirty="0" smtClean="0">
                <a:solidFill>
                  <a:srgbClr val="000000"/>
                </a:solidFill>
                <a:latin typeface="Calibri" panose="020F0502020204030204" pitchFamily="34" charset="0"/>
              </a:rPr>
              <a:t>AVERE</a:t>
            </a:r>
          </a:p>
          <a:p>
            <a:pPr algn="ctr" fontAlgn="base">
              <a:spcBef>
                <a:spcPct val="0"/>
              </a:spcBef>
              <a:spcAft>
                <a:spcPct val="0"/>
              </a:spcAft>
              <a:defRPr/>
            </a:pPr>
            <a:r>
              <a:rPr lang="it-IT" sz="2000" dirty="0" smtClean="0">
                <a:solidFill>
                  <a:srgbClr val="000000"/>
                </a:solidFill>
                <a:latin typeface="Calibri" panose="020F0502020204030204" pitchFamily="34" charset="0"/>
              </a:rPr>
              <a:t>Immobili 1000</a:t>
            </a:r>
          </a:p>
          <a:p>
            <a:pPr algn="ctr" fontAlgn="base">
              <a:spcBef>
                <a:spcPct val="0"/>
              </a:spcBef>
              <a:spcAft>
                <a:spcPct val="0"/>
              </a:spcAft>
              <a:defRPr/>
            </a:pPr>
            <a:r>
              <a:rPr lang="it-IT" sz="2000" dirty="0" smtClean="0">
                <a:solidFill>
                  <a:srgbClr val="000000"/>
                </a:solidFill>
                <a:latin typeface="Calibri" panose="020F0502020204030204" pitchFamily="34" charset="0"/>
              </a:rPr>
              <a:t>Plusvalenza  500</a:t>
            </a:r>
            <a:endParaRPr lang="it-IT" sz="2000" dirty="0">
              <a:solidFill>
                <a:srgbClr val="000000"/>
              </a:solidFill>
              <a:latin typeface="Calibri" panose="020F0502020204030204" pitchFamily="34" charset="0"/>
            </a:endParaRPr>
          </a:p>
        </p:txBody>
      </p:sp>
      <p:sp>
        <p:nvSpPr>
          <p:cNvPr id="2" name="Freccia in giù 1"/>
          <p:cNvSpPr/>
          <p:nvPr/>
        </p:nvSpPr>
        <p:spPr>
          <a:xfrm>
            <a:off x="3995936" y="4437112"/>
            <a:ext cx="129614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1598428" y="5085184"/>
            <a:ext cx="6353266" cy="1667845"/>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dirty="0" smtClean="0">
                <a:solidFill>
                  <a:srgbClr val="000000"/>
                </a:solidFill>
                <a:latin typeface="Calibri" panose="020F0502020204030204" pitchFamily="34" charset="0"/>
              </a:rPr>
              <a:t>PROBLEMI: </a:t>
            </a:r>
          </a:p>
          <a:p>
            <a:pPr algn="ctr" fontAlgn="base">
              <a:spcBef>
                <a:spcPct val="0"/>
              </a:spcBef>
              <a:spcAft>
                <a:spcPct val="0"/>
              </a:spcAft>
              <a:defRPr/>
            </a:pPr>
            <a:r>
              <a:rPr lang="it-IT" sz="2000" dirty="0" smtClean="0">
                <a:solidFill>
                  <a:srgbClr val="000000"/>
                </a:solidFill>
                <a:latin typeface="Calibri" panose="020F0502020204030204" pitchFamily="34" charset="0"/>
              </a:rPr>
              <a:t>1) </a:t>
            </a:r>
            <a:r>
              <a:rPr lang="it-IT" sz="1600" dirty="0" smtClean="0">
                <a:solidFill>
                  <a:srgbClr val="000000"/>
                </a:solidFill>
                <a:latin typeface="Calibri" panose="020F0502020204030204" pitchFamily="34" charset="0"/>
              </a:rPr>
              <a:t>HA SENSO ISCRIVERE UNA PLUSVALENZA SENZA NESSUN CONTATTO CON ECONOMIE TERZE ?</a:t>
            </a:r>
          </a:p>
          <a:p>
            <a:pPr algn="ctr" fontAlgn="base">
              <a:spcBef>
                <a:spcPct val="0"/>
              </a:spcBef>
              <a:spcAft>
                <a:spcPct val="0"/>
              </a:spcAft>
              <a:defRPr/>
            </a:pPr>
            <a:r>
              <a:rPr lang="it-IT" sz="1600" dirty="0" smtClean="0">
                <a:solidFill>
                  <a:srgbClr val="000000"/>
                </a:solidFill>
                <a:latin typeface="Calibri" panose="020F0502020204030204" pitchFamily="34" charset="0"/>
              </a:rPr>
              <a:t> 2) SE IL PATRIMONIO NETTO CONTABILE NON FOSSE CAPIENTE? </a:t>
            </a:r>
          </a:p>
          <a:p>
            <a:pPr algn="ctr" fontAlgn="base">
              <a:spcBef>
                <a:spcPct val="0"/>
              </a:spcBef>
              <a:spcAft>
                <a:spcPct val="0"/>
              </a:spcAft>
              <a:defRPr/>
            </a:pPr>
            <a:r>
              <a:rPr lang="it-IT" sz="1600" dirty="0" smtClean="0">
                <a:solidFill>
                  <a:srgbClr val="000000"/>
                </a:solidFill>
                <a:latin typeface="Calibri" panose="020F0502020204030204" pitchFamily="34" charset="0"/>
              </a:rPr>
              <a:t>3) RILIEVI FISCALI ( CALCOLO DEL ROL 2016, TEST DI OPERATIVITA’)</a:t>
            </a:r>
            <a:endParaRPr lang="it-IT" sz="1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151073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599734"/>
            <a:ext cx="8229600" cy="90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352425" y="2492896"/>
            <a:ext cx="8180015"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tx1"/>
                </a:solidFill>
              </a:rPr>
              <a:t>Perdite su crediti :  Svalutazioni deducibili da quando è pronunciata procedura concorsuale ( art. 13 </a:t>
            </a:r>
            <a:r>
              <a:rPr lang="it-IT" sz="1200" b="1" dirty="0" err="1" smtClean="0">
                <a:solidFill>
                  <a:schemeClr val="tx1"/>
                </a:solidFill>
              </a:rPr>
              <a:t>D.lgs</a:t>
            </a:r>
            <a:r>
              <a:rPr lang="it-IT" sz="1200" b="1" dirty="0" smtClean="0">
                <a:solidFill>
                  <a:schemeClr val="tx1"/>
                </a:solidFill>
              </a:rPr>
              <a:t> 147/2015)  e fino a quando il credito non doveva essere cancellato</a:t>
            </a:r>
          </a:p>
          <a:p>
            <a:pPr algn="ctr"/>
            <a:r>
              <a:rPr lang="it-IT" sz="1200" b="1" dirty="0" smtClean="0">
                <a:solidFill>
                  <a:schemeClr val="tx1"/>
                </a:solidFill>
              </a:rPr>
              <a:t>CTR Lombardia </a:t>
            </a:r>
            <a:r>
              <a:rPr lang="it-IT" sz="1200" b="1" dirty="0" err="1" smtClean="0">
                <a:solidFill>
                  <a:schemeClr val="tx1"/>
                </a:solidFill>
              </a:rPr>
              <a:t>sent</a:t>
            </a:r>
            <a:r>
              <a:rPr lang="it-IT" sz="1200" b="1" dirty="0" smtClean="0">
                <a:solidFill>
                  <a:schemeClr val="tx1"/>
                </a:solidFill>
              </a:rPr>
              <a:t>. 2645/2015  deduzione ammessa solo nell’anno in cui il fallimento è dichiarato ( ma questa posizione era stata superata dalla stessa agenzia delle Entrate ( circ. 26/13)</a:t>
            </a:r>
            <a:endParaRPr lang="it-IT" sz="1200" dirty="0">
              <a:solidFill>
                <a:schemeClr val="tx1"/>
              </a:solidFill>
            </a:endParaRPr>
          </a:p>
        </p:txBody>
      </p:sp>
    </p:spTree>
    <p:extLst>
      <p:ext uri="{BB962C8B-B14F-4D97-AF65-F5344CB8AC3E}">
        <p14:creationId xmlns:p14="http://schemas.microsoft.com/office/powerpoint/2010/main" val="2390791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idx="4294967295"/>
          </p:nvPr>
        </p:nvSpPr>
        <p:spPr>
          <a:xfrm>
            <a:off x="107504" y="188640"/>
            <a:ext cx="9036496" cy="1296566"/>
          </a:xfrm>
        </p:spPr>
        <p:txBody>
          <a:bodyPr>
            <a:normAutofit/>
          </a:bodyPr>
          <a:lstStyle/>
          <a:p>
            <a:r>
              <a:rPr lang="it-IT" altLang="it-IT" sz="3200" b="1" dirty="0" smtClean="0">
                <a:latin typeface="Calibri" panose="020F0502020204030204" pitchFamily="34" charset="0"/>
              </a:rPr>
              <a:t> </a:t>
            </a:r>
            <a:r>
              <a:rPr lang="it-IT" altLang="it-IT" sz="3200" b="1" smtClean="0">
                <a:latin typeface="Calibri" panose="020F0502020204030204" pitchFamily="34" charset="0"/>
              </a:rPr>
              <a:t>esempio rappresentazione </a:t>
            </a:r>
            <a:r>
              <a:rPr lang="it-IT" altLang="it-IT" sz="3200" b="1" dirty="0" smtClean="0">
                <a:latin typeface="Calibri" panose="020F0502020204030204" pitchFamily="34" charset="0"/>
              </a:rPr>
              <a:t>contabile </a:t>
            </a:r>
          </a:p>
        </p:txBody>
      </p:sp>
      <p:sp>
        <p:nvSpPr>
          <p:cNvPr id="5" name="Rettangolo 4"/>
          <p:cNvSpPr/>
          <p:nvPr/>
        </p:nvSpPr>
        <p:spPr>
          <a:xfrm>
            <a:off x="646386" y="1556792"/>
            <a:ext cx="8056180" cy="977462"/>
          </a:xfrm>
          <a:prstGeom prst="rect">
            <a:avLst/>
          </a:prstGeom>
          <a:solidFill>
            <a:schemeClr val="bg1">
              <a:lumMod val="85000"/>
            </a:schemeClr>
          </a:solidFill>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1900" dirty="0" smtClean="0">
                <a:solidFill>
                  <a:srgbClr val="000000"/>
                </a:solidFill>
                <a:latin typeface="Calibri" panose="020F0502020204030204" pitchFamily="34" charset="0"/>
              </a:rPr>
              <a:t>SPA con Area edificabile , valore di libro = 50.000, valore di mercato = 800.000 capitale sociale 50.000, riserve 50.000 &gt; applicazione concreta tesi CNDCEC</a:t>
            </a:r>
            <a:endParaRPr lang="it-IT" sz="1900" dirty="0">
              <a:solidFill>
                <a:srgbClr val="000000"/>
              </a:solidFill>
              <a:latin typeface="Calibri" panose="020F0502020204030204" pitchFamily="34" charset="0"/>
            </a:endParaRPr>
          </a:p>
        </p:txBody>
      </p:sp>
      <p:sp>
        <p:nvSpPr>
          <p:cNvPr id="11" name="Rettangolo 10"/>
          <p:cNvSpPr/>
          <p:nvPr/>
        </p:nvSpPr>
        <p:spPr>
          <a:xfrm>
            <a:off x="1446028" y="2708920"/>
            <a:ext cx="6353266" cy="1667845"/>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dirty="0" smtClean="0">
                <a:solidFill>
                  <a:srgbClr val="000000"/>
                </a:solidFill>
                <a:latin typeface="Calibri" panose="020F0502020204030204" pitchFamily="34" charset="0"/>
              </a:rPr>
              <a:t>DARE </a:t>
            </a:r>
          </a:p>
          <a:p>
            <a:pPr algn="ctr" fontAlgn="base">
              <a:spcBef>
                <a:spcPct val="0"/>
              </a:spcBef>
              <a:spcAft>
                <a:spcPct val="0"/>
              </a:spcAft>
              <a:defRPr/>
            </a:pPr>
            <a:r>
              <a:rPr lang="it-IT" sz="2000" dirty="0" smtClean="0">
                <a:solidFill>
                  <a:srgbClr val="000000"/>
                </a:solidFill>
                <a:latin typeface="Calibri" panose="020F0502020204030204" pitchFamily="34" charset="0"/>
              </a:rPr>
              <a:t>Riserve 800.000 </a:t>
            </a:r>
          </a:p>
          <a:p>
            <a:pPr algn="ctr" fontAlgn="base">
              <a:spcBef>
                <a:spcPct val="0"/>
              </a:spcBef>
              <a:spcAft>
                <a:spcPct val="0"/>
              </a:spcAft>
              <a:defRPr/>
            </a:pPr>
            <a:r>
              <a:rPr lang="it-IT" sz="2000" dirty="0" smtClean="0">
                <a:solidFill>
                  <a:srgbClr val="000000"/>
                </a:solidFill>
                <a:latin typeface="Calibri" panose="020F0502020204030204" pitchFamily="34" charset="0"/>
              </a:rPr>
              <a:t>AVERE</a:t>
            </a:r>
          </a:p>
          <a:p>
            <a:pPr algn="ctr" fontAlgn="base">
              <a:spcBef>
                <a:spcPct val="0"/>
              </a:spcBef>
              <a:spcAft>
                <a:spcPct val="0"/>
              </a:spcAft>
              <a:defRPr/>
            </a:pPr>
            <a:r>
              <a:rPr lang="it-IT" sz="2000" dirty="0" smtClean="0">
                <a:solidFill>
                  <a:srgbClr val="000000"/>
                </a:solidFill>
                <a:latin typeface="Calibri" panose="020F0502020204030204" pitchFamily="34" charset="0"/>
              </a:rPr>
              <a:t>Area edificabile 50.000</a:t>
            </a:r>
          </a:p>
          <a:p>
            <a:pPr algn="ctr" fontAlgn="base">
              <a:spcBef>
                <a:spcPct val="0"/>
              </a:spcBef>
              <a:spcAft>
                <a:spcPct val="0"/>
              </a:spcAft>
              <a:defRPr/>
            </a:pPr>
            <a:r>
              <a:rPr lang="it-IT" sz="2000" dirty="0" smtClean="0">
                <a:solidFill>
                  <a:srgbClr val="000000"/>
                </a:solidFill>
                <a:latin typeface="Calibri" panose="020F0502020204030204" pitchFamily="34" charset="0"/>
              </a:rPr>
              <a:t>Plusvalenza  750.000</a:t>
            </a:r>
            <a:endParaRPr lang="it-IT" sz="2000" dirty="0">
              <a:solidFill>
                <a:srgbClr val="000000"/>
              </a:solidFill>
              <a:latin typeface="Calibri" panose="020F0502020204030204" pitchFamily="34" charset="0"/>
            </a:endParaRPr>
          </a:p>
        </p:txBody>
      </p:sp>
      <p:sp>
        <p:nvSpPr>
          <p:cNvPr id="7" name="Rettangolo 6"/>
          <p:cNvSpPr/>
          <p:nvPr/>
        </p:nvSpPr>
        <p:spPr>
          <a:xfrm>
            <a:off x="1598428" y="5085184"/>
            <a:ext cx="6353266" cy="1667845"/>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dirty="0" smtClean="0">
                <a:solidFill>
                  <a:srgbClr val="000000"/>
                </a:solidFill>
                <a:latin typeface="Calibri" panose="020F0502020204030204" pitchFamily="34" charset="0"/>
              </a:rPr>
              <a:t>PROBLEMI: </a:t>
            </a:r>
          </a:p>
          <a:p>
            <a:pPr algn="ctr" fontAlgn="base">
              <a:spcBef>
                <a:spcPct val="0"/>
              </a:spcBef>
              <a:spcAft>
                <a:spcPct val="0"/>
              </a:spcAft>
              <a:defRPr/>
            </a:pPr>
            <a:r>
              <a:rPr lang="it-IT" sz="2000" dirty="0" smtClean="0">
                <a:solidFill>
                  <a:srgbClr val="000000"/>
                </a:solidFill>
                <a:latin typeface="Calibri" panose="020F0502020204030204" pitchFamily="34" charset="0"/>
              </a:rPr>
              <a:t>1) Le riserve sono ridotto per entità superiore al loro valore contabile complessivo  con formazione di un deficit coperto da una plusvalenza ??? Reazione collegio sindacale</a:t>
            </a:r>
            <a:endParaRPr lang="it-IT" sz="1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6959280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a:xfrm>
            <a:off x="0" y="116632"/>
            <a:ext cx="9144000" cy="546100"/>
          </a:xfrm>
        </p:spPr>
        <p:txBody>
          <a:bodyPr/>
          <a:lstStyle/>
          <a:p>
            <a:r>
              <a:rPr lang="it-IT" altLang="it-IT" sz="2400" b="1" dirty="0" smtClean="0">
                <a:latin typeface="Calibri" panose="020F0502020204030204" pitchFamily="34" charset="0"/>
              </a:rPr>
              <a:t>Effetti per il socio</a:t>
            </a:r>
          </a:p>
        </p:txBody>
      </p:sp>
      <p:sp>
        <p:nvSpPr>
          <p:cNvPr id="8" name="Rettangolo 7"/>
          <p:cNvSpPr/>
          <p:nvPr/>
        </p:nvSpPr>
        <p:spPr>
          <a:xfrm>
            <a:off x="676836" y="836712"/>
            <a:ext cx="7853082" cy="1728192"/>
          </a:xfrm>
          <a:prstGeom prst="rect">
            <a:avLst/>
          </a:prstGeom>
          <a:solidFill>
            <a:schemeClr val="accent6">
              <a:lumMod val="40000"/>
              <a:lumOff val="60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400" b="1" dirty="0" smtClean="0">
                <a:solidFill>
                  <a:srgbClr val="000000"/>
                </a:solidFill>
                <a:latin typeface="Calibri" panose="020F0502020204030204" pitchFamily="34" charset="0"/>
              </a:rPr>
              <a:t> c. 118 : Non si applica l’art. 47 comma 1 , ultimo periodo, e commi da 5 a 8 &gt; significato sulla base delle precedenti interpretazioni ( circ. 40/E/2002)</a:t>
            </a:r>
            <a:endParaRPr lang="it-IT" sz="2400" b="1" dirty="0">
              <a:solidFill>
                <a:srgbClr val="000000"/>
              </a:solidFill>
              <a:latin typeface="Calibri" panose="020F0502020204030204" pitchFamily="34" charset="0"/>
            </a:endParaRPr>
          </a:p>
        </p:txBody>
      </p:sp>
      <p:sp>
        <p:nvSpPr>
          <p:cNvPr id="2" name="Freccia in giù 1"/>
          <p:cNvSpPr/>
          <p:nvPr/>
        </p:nvSpPr>
        <p:spPr>
          <a:xfrm>
            <a:off x="3923928" y="2780928"/>
            <a:ext cx="136815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539552" y="3429000"/>
            <a:ext cx="3672408" cy="1595715"/>
          </a:xfrm>
          <a:prstGeom prst="rect">
            <a:avLst/>
          </a:prstGeom>
          <a:solidFill>
            <a:schemeClr val="accent6">
              <a:lumMod val="40000"/>
              <a:lumOff val="60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1400" b="1" dirty="0" smtClean="0">
                <a:solidFill>
                  <a:srgbClr val="000000"/>
                </a:solidFill>
                <a:latin typeface="Calibri" panose="020F0502020204030204" pitchFamily="34" charset="0"/>
              </a:rPr>
              <a:t>Se distribuite riserve da capitale il costo della partecipazione è ridotto del valore normale del bene assegnato ma prima incrementato dell’importo su cui la società ha versato imposta sostitutiva</a:t>
            </a:r>
            <a:endParaRPr lang="it-IT" sz="1400" b="1" dirty="0">
              <a:solidFill>
                <a:srgbClr val="000000"/>
              </a:solidFill>
              <a:latin typeface="Calibri" panose="020F0502020204030204" pitchFamily="34" charset="0"/>
            </a:endParaRPr>
          </a:p>
        </p:txBody>
      </p:sp>
      <p:sp>
        <p:nvSpPr>
          <p:cNvPr id="11" name="Rettangolo 10"/>
          <p:cNvSpPr/>
          <p:nvPr/>
        </p:nvSpPr>
        <p:spPr>
          <a:xfrm>
            <a:off x="4860032" y="3501008"/>
            <a:ext cx="3672408" cy="1595715"/>
          </a:xfrm>
          <a:prstGeom prst="rect">
            <a:avLst/>
          </a:prstGeom>
          <a:solidFill>
            <a:schemeClr val="accent6">
              <a:lumMod val="40000"/>
              <a:lumOff val="60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1400" b="1" dirty="0">
                <a:solidFill>
                  <a:srgbClr val="000000"/>
                </a:solidFill>
                <a:latin typeface="Calibri" panose="020F0502020204030204" pitchFamily="34" charset="0"/>
              </a:rPr>
              <a:t>Se distribuite riserve di utile solo l’eccedenza tra riserva attribuita ed imponibile su cui la società ha versato imposta sostitutiva rileva come utile in capo al socio, ed il costo della partecipazione non dovrebbe essere modificato </a:t>
            </a:r>
          </a:p>
          <a:p>
            <a:pPr algn="ctr" fontAlgn="base">
              <a:spcBef>
                <a:spcPct val="0"/>
              </a:spcBef>
              <a:spcAft>
                <a:spcPct val="0"/>
              </a:spcAft>
              <a:defRPr/>
            </a:pPr>
            <a:endParaRPr lang="it-IT" sz="14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4236062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normAutofit fontScale="90000"/>
          </a:bodyPr>
          <a:lstStyle/>
          <a:p>
            <a:r>
              <a:rPr lang="it-IT" dirty="0" smtClean="0"/>
              <a:t>esempi</a:t>
            </a:r>
            <a:endParaRPr lang="it-IT" dirty="0"/>
          </a:p>
        </p:txBody>
      </p:sp>
      <p:sp>
        <p:nvSpPr>
          <p:cNvPr id="3" name="Segnaposto contenuto 2"/>
          <p:cNvSpPr>
            <a:spLocks noGrp="1"/>
          </p:cNvSpPr>
          <p:nvPr>
            <p:ph idx="1"/>
          </p:nvPr>
        </p:nvSpPr>
        <p:spPr>
          <a:xfrm>
            <a:off x="323528" y="1124744"/>
            <a:ext cx="8363272" cy="5472608"/>
          </a:xfrm>
          <a:solidFill>
            <a:schemeClr val="accent5">
              <a:lumMod val="20000"/>
              <a:lumOff val="80000"/>
            </a:schemeClr>
          </a:solidFill>
        </p:spPr>
        <p:txBody>
          <a:bodyPr>
            <a:noAutofit/>
          </a:bodyPr>
          <a:lstStyle/>
          <a:p>
            <a:pPr lvl="0"/>
            <a:r>
              <a:rPr lang="it-IT" sz="1400" b="1" dirty="0"/>
              <a:t>Valore normale superiore al valore fiscalmente riconosciuto e l’immobile non è stato rivalutato nel 2008</a:t>
            </a:r>
            <a:endParaRPr lang="it-IT" sz="1400" dirty="0"/>
          </a:p>
          <a:p>
            <a:r>
              <a:rPr lang="it-IT" sz="1400" dirty="0"/>
              <a:t>Immobile valore contabile e fiscale  = 1000</a:t>
            </a:r>
          </a:p>
          <a:p>
            <a:r>
              <a:rPr lang="it-IT" sz="1400" dirty="0"/>
              <a:t>Valore normale/catastale = 1500</a:t>
            </a:r>
          </a:p>
          <a:p>
            <a:r>
              <a:rPr lang="it-IT" sz="1400" dirty="0"/>
              <a:t>Differenza su cui viene versata imposta sostitutiva = 500</a:t>
            </a:r>
          </a:p>
          <a:p>
            <a:r>
              <a:rPr lang="it-IT" sz="1400" dirty="0"/>
              <a:t>Riserva di utili attribuita per effetto dell’assegnazione = 1000</a:t>
            </a:r>
          </a:p>
          <a:p>
            <a:r>
              <a:rPr lang="it-IT" sz="1400" b="1" dirty="0"/>
              <a:t>Dividendo tassabile in capo al socio = 1000 ( 1500 -  500 ) </a:t>
            </a:r>
            <a:endParaRPr lang="it-IT" sz="1400" dirty="0"/>
          </a:p>
          <a:p>
            <a:r>
              <a:rPr lang="it-IT" sz="1400" b="1" dirty="0"/>
              <a:t> </a:t>
            </a:r>
            <a:endParaRPr lang="it-IT" sz="1400" dirty="0"/>
          </a:p>
          <a:p>
            <a:pPr lvl="0"/>
            <a:r>
              <a:rPr lang="it-IT" sz="1400" b="1" dirty="0"/>
              <a:t>Valore normale inferiore al valore fiscalmente riconosciuto e immobile non è stato rivalutato nel 2008</a:t>
            </a:r>
            <a:endParaRPr lang="it-IT" sz="1400" dirty="0"/>
          </a:p>
          <a:p>
            <a:r>
              <a:rPr lang="it-IT" sz="1400" dirty="0"/>
              <a:t>Immobile valore contabile e fiscale = 1000</a:t>
            </a:r>
          </a:p>
          <a:p>
            <a:r>
              <a:rPr lang="it-IT" sz="1400" dirty="0"/>
              <a:t>Valore normale/catastale = 800</a:t>
            </a:r>
          </a:p>
          <a:p>
            <a:r>
              <a:rPr lang="it-IT" sz="1400" dirty="0"/>
              <a:t>Differenza  su cui è versata sostitutiva = 0</a:t>
            </a:r>
          </a:p>
          <a:p>
            <a:r>
              <a:rPr lang="it-IT" sz="1400" dirty="0"/>
              <a:t>Riserva di utile attribuita per effetto dell’assegnazione = 1000</a:t>
            </a:r>
          </a:p>
          <a:p>
            <a:r>
              <a:rPr lang="it-IT" sz="1400" b="1" dirty="0"/>
              <a:t>Dividendo tassabile in capo al socio = 800</a:t>
            </a:r>
            <a:endParaRPr lang="it-IT" sz="1400" dirty="0"/>
          </a:p>
          <a:p>
            <a:r>
              <a:rPr lang="it-IT" sz="1400" b="1" dirty="0"/>
              <a:t> </a:t>
            </a:r>
            <a:endParaRPr lang="it-IT" sz="1400" dirty="0"/>
          </a:p>
          <a:p>
            <a:pPr lvl="0"/>
            <a:r>
              <a:rPr lang="it-IT" sz="1400" b="1" dirty="0"/>
              <a:t>Valore normale superiore al valore fiscalmente riconosciuto e immobile è stato rivalutato nel 2008</a:t>
            </a:r>
            <a:endParaRPr lang="it-IT" sz="1400" dirty="0"/>
          </a:p>
          <a:p>
            <a:r>
              <a:rPr lang="it-IT" sz="1400" dirty="0"/>
              <a:t>  Immobile valore contabile = 1000</a:t>
            </a:r>
          </a:p>
          <a:p>
            <a:r>
              <a:rPr lang="it-IT" sz="1400" dirty="0"/>
              <a:t>Valore fiscalmente riconosciuto = 1100</a:t>
            </a:r>
          </a:p>
          <a:p>
            <a:r>
              <a:rPr lang="it-IT" sz="1400" dirty="0"/>
              <a:t>Valore normale/catastale = 1500</a:t>
            </a:r>
          </a:p>
          <a:p>
            <a:r>
              <a:rPr lang="it-IT" sz="1400" dirty="0"/>
              <a:t>Differenza su cui è versata imposta sostitutiva = 400</a:t>
            </a:r>
          </a:p>
          <a:p>
            <a:r>
              <a:rPr lang="it-IT" sz="1400" dirty="0"/>
              <a:t>Riserva di utili attribuita per effetto assegnazione = 1000</a:t>
            </a:r>
          </a:p>
          <a:p>
            <a:r>
              <a:rPr lang="it-IT" sz="1400" b="1" dirty="0"/>
              <a:t>Dividendo tassabile in capo al socio =  1100 ( 1500 – 400 )  </a:t>
            </a:r>
            <a:endParaRPr lang="it-IT" sz="1400" dirty="0"/>
          </a:p>
          <a:p>
            <a:endParaRPr lang="it-IT" sz="1400" dirty="0"/>
          </a:p>
        </p:txBody>
      </p:sp>
    </p:spTree>
    <p:extLst>
      <p:ext uri="{BB962C8B-B14F-4D97-AF65-F5344CB8AC3E}">
        <p14:creationId xmlns:p14="http://schemas.microsoft.com/office/powerpoint/2010/main" val="10448117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18058"/>
          </a:xfrm>
        </p:spPr>
        <p:txBody>
          <a:bodyPr>
            <a:normAutofit/>
          </a:bodyPr>
          <a:lstStyle/>
          <a:p>
            <a:r>
              <a:rPr lang="it-IT" sz="1600" dirty="0" smtClean="0"/>
              <a:t>Rivalutazione, riallineamento e affrancamenti</a:t>
            </a:r>
            <a:endParaRPr lang="it-IT"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76400"/>
            <a:ext cx="7488832" cy="5369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arrotondato 5"/>
          <p:cNvSpPr/>
          <p:nvPr/>
        </p:nvSpPr>
        <p:spPr>
          <a:xfrm>
            <a:off x="179512" y="692696"/>
            <a:ext cx="3195318" cy="113866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latin typeface="Calibri" panose="020F0502020204030204" pitchFamily="34" charset="0"/>
              </a:rPr>
              <a:t>ammontare maggiori valori da rivalutare o riallineare</a:t>
            </a:r>
            <a:endParaRPr lang="it-IT" b="1" dirty="0">
              <a:latin typeface="Calibri" panose="020F0502020204030204" pitchFamily="34" charset="0"/>
            </a:endParaRPr>
          </a:p>
        </p:txBody>
      </p:sp>
      <p:cxnSp>
        <p:nvCxnSpPr>
          <p:cNvPr id="7" name="Connettore 2 6"/>
          <p:cNvCxnSpPr/>
          <p:nvPr/>
        </p:nvCxnSpPr>
        <p:spPr>
          <a:xfrm>
            <a:off x="3374830" y="2060848"/>
            <a:ext cx="2061266"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3374830" y="2060848"/>
            <a:ext cx="2061266" cy="20882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Rettangolo arrotondato 10"/>
          <p:cNvSpPr/>
          <p:nvPr/>
        </p:nvSpPr>
        <p:spPr>
          <a:xfrm>
            <a:off x="5049090" y="620688"/>
            <a:ext cx="3195318" cy="113866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latin typeface="Calibri" panose="020F0502020204030204" pitchFamily="34" charset="0"/>
              </a:rPr>
              <a:t>Affrancamento delle riserve da saldo attivo e in sospensione di imposta da riallineamento</a:t>
            </a:r>
            <a:endParaRPr lang="it-IT" b="1" dirty="0">
              <a:latin typeface="Calibri" panose="020F0502020204030204" pitchFamily="34" charset="0"/>
            </a:endParaRPr>
          </a:p>
        </p:txBody>
      </p:sp>
      <p:cxnSp>
        <p:nvCxnSpPr>
          <p:cNvPr id="12" name="Connettore 2 11"/>
          <p:cNvCxnSpPr/>
          <p:nvPr/>
        </p:nvCxnSpPr>
        <p:spPr>
          <a:xfrm flipH="1">
            <a:off x="5940152" y="1831358"/>
            <a:ext cx="576064" cy="42619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8540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RV DISALLINEAMENTI</a:t>
            </a:r>
            <a:endParaRPr lang="it-IT" dirty="0"/>
          </a:p>
        </p:txBody>
      </p:sp>
      <p:sp>
        <p:nvSpPr>
          <p:cNvPr id="5" name="Rettangolo 4"/>
          <p:cNvSpPr/>
          <p:nvPr/>
        </p:nvSpPr>
        <p:spPr>
          <a:xfrm>
            <a:off x="467544" y="1700808"/>
            <a:ext cx="8136904" cy="12961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NOVITA’ ISTRUZIONI : VANNO SEGNALATI TUTTI I IDSALLINEAMENTI NON SOLO QUELLI CHE ORIGINANO DA VALORI CIVILI SUPERIORI RISPETTO A QUELLI FISCALI</a:t>
            </a:r>
            <a:endParaRPr lang="it-IT" dirty="0">
              <a:solidFill>
                <a:schemeClr val="tx1"/>
              </a:solidFill>
            </a:endParaRPr>
          </a:p>
        </p:txBody>
      </p:sp>
      <p:sp>
        <p:nvSpPr>
          <p:cNvPr id="6" name="Rettangolo 5"/>
          <p:cNvSpPr/>
          <p:nvPr/>
        </p:nvSpPr>
        <p:spPr>
          <a:xfrm>
            <a:off x="467544" y="3212976"/>
            <a:ext cx="8136904" cy="15121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ESEMPIO: </a:t>
            </a:r>
            <a:r>
              <a:rPr lang="it-IT" i="1" dirty="0">
                <a:solidFill>
                  <a:schemeClr val="tx1"/>
                </a:solidFill>
              </a:rPr>
              <a:t>Alfa ha rivalutato l’immobile nel 2008. Gli ammortamenti non dedotti negli anni 2009/2012 sono pari a € 12.000. Il valore civile all’ 1.1.15 è € 82.000. </a:t>
            </a:r>
            <a:endParaRPr lang="it-IT" i="1" dirty="0" smtClean="0">
              <a:solidFill>
                <a:schemeClr val="tx1"/>
              </a:solidFill>
            </a:endParaRPr>
          </a:p>
          <a:p>
            <a:pPr algn="ctr"/>
            <a:r>
              <a:rPr lang="it-IT" i="1" dirty="0">
                <a:solidFill>
                  <a:schemeClr val="tx1"/>
                </a:solidFill>
              </a:rPr>
              <a:t>Gli ammortamenti 2009/2012 non dedotti incrementano il valore fiscale dell’immobile. Quindi RV 1 colonna 5 € 82.000, colonna 7 € 3.000, colonna 8 € 79.000. Colonna 10 € 94.000, colonna 12 € 3.000, colonna 13 € 91.000. </a:t>
            </a:r>
            <a:endParaRPr lang="it-IT"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5137744"/>
            <a:ext cx="9036496" cy="1387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2351021" y="5733256"/>
            <a:ext cx="100811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82000</a:t>
            </a:r>
            <a:endParaRPr lang="it-IT" dirty="0">
              <a:solidFill>
                <a:schemeClr val="tx1"/>
              </a:solidFill>
            </a:endParaRPr>
          </a:p>
        </p:txBody>
      </p:sp>
      <p:sp>
        <p:nvSpPr>
          <p:cNvPr id="9" name="Rettangolo 8"/>
          <p:cNvSpPr/>
          <p:nvPr/>
        </p:nvSpPr>
        <p:spPr>
          <a:xfrm>
            <a:off x="4860032" y="5733256"/>
            <a:ext cx="100811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3000</a:t>
            </a:r>
            <a:endParaRPr lang="it-IT" dirty="0">
              <a:solidFill>
                <a:schemeClr val="tx1"/>
              </a:solidFill>
            </a:endParaRPr>
          </a:p>
        </p:txBody>
      </p:sp>
      <p:sp>
        <p:nvSpPr>
          <p:cNvPr id="10" name="Rettangolo 9"/>
          <p:cNvSpPr/>
          <p:nvPr/>
        </p:nvSpPr>
        <p:spPr>
          <a:xfrm>
            <a:off x="6156176" y="5733256"/>
            <a:ext cx="100811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79000</a:t>
            </a:r>
            <a:endParaRPr lang="it-IT" dirty="0">
              <a:solidFill>
                <a:schemeClr val="tx1"/>
              </a:solidFill>
            </a:endParaRPr>
          </a:p>
        </p:txBody>
      </p:sp>
      <p:sp>
        <p:nvSpPr>
          <p:cNvPr id="11" name="Rettangolo 10"/>
          <p:cNvSpPr/>
          <p:nvPr/>
        </p:nvSpPr>
        <p:spPr>
          <a:xfrm>
            <a:off x="2267744" y="6021288"/>
            <a:ext cx="100811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94000</a:t>
            </a:r>
            <a:endParaRPr lang="it-IT" dirty="0">
              <a:solidFill>
                <a:schemeClr val="tx1"/>
              </a:solidFill>
            </a:endParaRPr>
          </a:p>
        </p:txBody>
      </p:sp>
      <p:sp>
        <p:nvSpPr>
          <p:cNvPr id="12" name="Rettangolo 11"/>
          <p:cNvSpPr/>
          <p:nvPr/>
        </p:nvSpPr>
        <p:spPr>
          <a:xfrm>
            <a:off x="4860032" y="6093296"/>
            <a:ext cx="100811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3000</a:t>
            </a:r>
            <a:endParaRPr lang="it-IT" dirty="0">
              <a:solidFill>
                <a:schemeClr val="tx1"/>
              </a:solidFill>
            </a:endParaRPr>
          </a:p>
        </p:txBody>
      </p:sp>
      <p:sp>
        <p:nvSpPr>
          <p:cNvPr id="13" name="Rettangolo 12"/>
          <p:cNvSpPr/>
          <p:nvPr/>
        </p:nvSpPr>
        <p:spPr>
          <a:xfrm>
            <a:off x="6084168" y="6093296"/>
            <a:ext cx="100811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91000</a:t>
            </a:r>
            <a:endParaRPr lang="it-IT" dirty="0">
              <a:solidFill>
                <a:schemeClr val="tx1"/>
              </a:solidFill>
            </a:endParaRPr>
          </a:p>
        </p:txBody>
      </p:sp>
    </p:spTree>
    <p:extLst>
      <p:ext uri="{BB962C8B-B14F-4D97-AF65-F5344CB8AC3E}">
        <p14:creationId xmlns:p14="http://schemas.microsoft.com/office/powerpoint/2010/main" val="42902992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3204194"/>
            <a:ext cx="8439150" cy="31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1187624" y="188640"/>
            <a:ext cx="6120680"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LM: REGIME DI VANTAGGIO</a:t>
            </a:r>
            <a:endParaRPr lang="it-IT" dirty="0">
              <a:solidFill>
                <a:schemeClr val="tx1"/>
              </a:solidFill>
            </a:endParaRPr>
          </a:p>
        </p:txBody>
      </p:sp>
      <p:sp>
        <p:nvSpPr>
          <p:cNvPr id="5" name="Rettangolo arrotondato 4"/>
          <p:cNvSpPr/>
          <p:nvPr/>
        </p:nvSpPr>
        <p:spPr>
          <a:xfrm>
            <a:off x="179512" y="1052737"/>
            <a:ext cx="7848872" cy="215145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dirty="0">
                <a:solidFill>
                  <a:schemeClr val="tx1"/>
                </a:solidFill>
              </a:rPr>
              <a:t>nell’anno solare precedente:</a:t>
            </a:r>
          </a:p>
          <a:p>
            <a:r>
              <a:rPr lang="it-IT" sz="1200" dirty="0" smtClean="0">
                <a:solidFill>
                  <a:schemeClr val="tx1"/>
                </a:solidFill>
              </a:rPr>
              <a:t> </a:t>
            </a:r>
            <a:r>
              <a:rPr lang="it-IT" sz="1200" dirty="0">
                <a:solidFill>
                  <a:schemeClr val="tx1"/>
                </a:solidFill>
              </a:rPr>
              <a:t>hanno conseguito ricavi ovvero hanno percepito compensi, ragguagliati ad anno, non superiori a 30.000 euro</a:t>
            </a:r>
            <a:r>
              <a:rPr lang="it-IT" sz="1200" dirty="0" smtClean="0">
                <a:solidFill>
                  <a:schemeClr val="tx1"/>
                </a:solidFill>
              </a:rPr>
              <a:t>.;</a:t>
            </a:r>
            <a:endParaRPr lang="it-IT" sz="1200" dirty="0">
              <a:solidFill>
                <a:schemeClr val="tx1"/>
              </a:solidFill>
            </a:endParaRPr>
          </a:p>
          <a:p>
            <a:r>
              <a:rPr lang="it-IT" sz="1200" dirty="0" smtClean="0">
                <a:solidFill>
                  <a:schemeClr val="tx1"/>
                </a:solidFill>
              </a:rPr>
              <a:t> </a:t>
            </a:r>
            <a:r>
              <a:rPr lang="it-IT" sz="1200" dirty="0">
                <a:solidFill>
                  <a:schemeClr val="tx1"/>
                </a:solidFill>
              </a:rPr>
              <a:t>non hanno effettuato cessioni all’esportazione;</a:t>
            </a:r>
          </a:p>
          <a:p>
            <a:r>
              <a:rPr lang="it-IT" sz="1200" dirty="0" smtClean="0">
                <a:solidFill>
                  <a:schemeClr val="tx1"/>
                </a:solidFill>
              </a:rPr>
              <a:t> </a:t>
            </a:r>
            <a:r>
              <a:rPr lang="it-IT" sz="1200" dirty="0">
                <a:solidFill>
                  <a:schemeClr val="tx1"/>
                </a:solidFill>
              </a:rPr>
              <a:t>non hanno erogato somme sotto forma di utili di partecipazioni agli associati con apporto costituito da solo lavoro </a:t>
            </a:r>
          </a:p>
          <a:p>
            <a:r>
              <a:rPr lang="it-IT" sz="1200" dirty="0" smtClean="0">
                <a:solidFill>
                  <a:schemeClr val="tx1"/>
                </a:solidFill>
              </a:rPr>
              <a:t> </a:t>
            </a:r>
            <a:r>
              <a:rPr lang="it-IT" sz="1200" dirty="0">
                <a:solidFill>
                  <a:schemeClr val="tx1"/>
                </a:solidFill>
              </a:rPr>
              <a:t>non hanno sostenuto spese per lavoratori dipendenti o collaboratori </a:t>
            </a:r>
            <a:r>
              <a:rPr lang="it-IT" sz="1200" dirty="0" smtClean="0">
                <a:solidFill>
                  <a:schemeClr val="tx1"/>
                </a:solidFill>
              </a:rPr>
              <a:t>,  </a:t>
            </a:r>
            <a:endParaRPr lang="it-IT" sz="1200" dirty="0">
              <a:solidFill>
                <a:schemeClr val="tx1"/>
              </a:solidFill>
            </a:endParaRPr>
          </a:p>
          <a:p>
            <a:r>
              <a:rPr lang="it-IT" sz="1200" dirty="0" smtClean="0">
                <a:solidFill>
                  <a:schemeClr val="tx1"/>
                </a:solidFill>
              </a:rPr>
              <a:t>nel </a:t>
            </a:r>
            <a:r>
              <a:rPr lang="it-IT" sz="1200" dirty="0">
                <a:solidFill>
                  <a:schemeClr val="tx1"/>
                </a:solidFill>
              </a:rPr>
              <a:t>triennio solare precedente non hanno effettuato acquisti di beni strumentali</a:t>
            </a:r>
            <a:r>
              <a:rPr lang="it-IT" sz="1200" dirty="0" smtClean="0">
                <a:solidFill>
                  <a:schemeClr val="tx1"/>
                </a:solidFill>
              </a:rPr>
              <a:t>, </a:t>
            </a:r>
            <a:r>
              <a:rPr lang="it-IT" sz="1200" dirty="0">
                <a:solidFill>
                  <a:schemeClr val="tx1"/>
                </a:solidFill>
              </a:rPr>
              <a:t>per un ammontare complessivo superiore a 15.00</a:t>
            </a:r>
            <a:r>
              <a:rPr lang="it-IT" sz="1200" dirty="0"/>
              <a:t>0 </a:t>
            </a:r>
            <a:r>
              <a:rPr lang="it-IT" sz="1000" dirty="0"/>
              <a:t>euro.</a:t>
            </a:r>
          </a:p>
        </p:txBody>
      </p:sp>
      <p:sp>
        <p:nvSpPr>
          <p:cNvPr id="6" name="Rettangolo 5"/>
          <p:cNvSpPr/>
          <p:nvPr/>
        </p:nvSpPr>
        <p:spPr>
          <a:xfrm>
            <a:off x="352425" y="3645024"/>
            <a:ext cx="1627287"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tx1"/>
                </a:solidFill>
              </a:rPr>
              <a:t>COMPRESE PLUS E SOPRAVVENIENZE</a:t>
            </a:r>
            <a:endParaRPr lang="it-IT" sz="1200" dirty="0">
              <a:solidFill>
                <a:schemeClr val="tx1"/>
              </a:solidFill>
            </a:endParaRPr>
          </a:p>
        </p:txBody>
      </p:sp>
      <p:cxnSp>
        <p:nvCxnSpPr>
          <p:cNvPr id="8" name="Connettore 2 7"/>
          <p:cNvCxnSpPr/>
          <p:nvPr/>
        </p:nvCxnSpPr>
        <p:spPr>
          <a:xfrm flipV="1">
            <a:off x="2002210" y="3933056"/>
            <a:ext cx="5450110" cy="14401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323528" y="5301208"/>
            <a:ext cx="1627287"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tx1"/>
                </a:solidFill>
              </a:rPr>
              <a:t>Riporto a nuovo delle perdite</a:t>
            </a:r>
            <a:endParaRPr lang="it-IT" sz="1200" dirty="0">
              <a:solidFill>
                <a:schemeClr val="tx1"/>
              </a:solidFill>
            </a:endParaRPr>
          </a:p>
        </p:txBody>
      </p:sp>
      <p:cxnSp>
        <p:nvCxnSpPr>
          <p:cNvPr id="12" name="Connettore 2 11"/>
          <p:cNvCxnSpPr/>
          <p:nvPr/>
        </p:nvCxnSpPr>
        <p:spPr>
          <a:xfrm flipV="1">
            <a:off x="1979712" y="4756757"/>
            <a:ext cx="5328592" cy="90449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V="1">
            <a:off x="1979712" y="5517232"/>
            <a:ext cx="5472608" cy="216025"/>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6660233" y="5877272"/>
            <a:ext cx="2088232"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tx1"/>
                </a:solidFill>
              </a:rPr>
              <a:t>CONTRIBUTI PER PARTE CHE TROVA CAPIENZA, DIFFERENZA NEL REDDITO COMPLESSIVO</a:t>
            </a:r>
            <a:endParaRPr lang="it-IT" sz="1200" dirty="0">
              <a:solidFill>
                <a:schemeClr val="tx1"/>
              </a:solidFill>
            </a:endParaRPr>
          </a:p>
        </p:txBody>
      </p:sp>
      <p:cxnSp>
        <p:nvCxnSpPr>
          <p:cNvPr id="17" name="Connettore 2 16"/>
          <p:cNvCxnSpPr/>
          <p:nvPr/>
        </p:nvCxnSpPr>
        <p:spPr>
          <a:xfrm>
            <a:off x="7992380" y="3645024"/>
            <a:ext cx="0" cy="100811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ttangolo 12"/>
          <p:cNvSpPr/>
          <p:nvPr/>
        </p:nvSpPr>
        <p:spPr>
          <a:xfrm>
            <a:off x="7265193" y="2492896"/>
            <a:ext cx="1627287" cy="108012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smtClean="0">
                <a:solidFill>
                  <a:schemeClr val="tx1"/>
                </a:solidFill>
              </a:rPr>
              <a:t>Provv</a:t>
            </a:r>
            <a:r>
              <a:rPr lang="it-IT" sz="1200" dirty="0" smtClean="0">
                <a:solidFill>
                  <a:schemeClr val="tx1"/>
                </a:solidFill>
              </a:rPr>
              <a:t>. Correttivo: inserite due colonne, nella colonna 1 va indicato il </a:t>
            </a:r>
            <a:r>
              <a:rPr lang="it-IT" sz="1200" dirty="0" err="1" smtClean="0">
                <a:solidFill>
                  <a:schemeClr val="tx1"/>
                </a:solidFill>
              </a:rPr>
              <a:t>superammortamentoE</a:t>
            </a:r>
            <a:endParaRPr lang="it-IT" sz="1200" dirty="0">
              <a:solidFill>
                <a:schemeClr val="tx1"/>
              </a:solidFill>
            </a:endParaRPr>
          </a:p>
        </p:txBody>
      </p:sp>
      <p:cxnSp>
        <p:nvCxnSpPr>
          <p:cNvPr id="14" name="Connettore 2 13"/>
          <p:cNvCxnSpPr/>
          <p:nvPr/>
        </p:nvCxnSpPr>
        <p:spPr>
          <a:xfrm flipH="1" flipV="1">
            <a:off x="8108776" y="5237584"/>
            <a:ext cx="72008" cy="7920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139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994718"/>
            <a:ext cx="8219256" cy="2074242"/>
          </a:xfrm>
        </p:spPr>
        <p:txBody>
          <a:bodyPr>
            <a:noAutofit/>
          </a:bodyPr>
          <a:lstStyle/>
          <a:p>
            <a:r>
              <a:rPr lang="it-IT" sz="1200" dirty="0" smtClean="0"/>
              <a:t>a) Hanno conseguito ricavi o compensi nel 2014 non superiori ai limiti fissati nella tabella allegata alla legge</a:t>
            </a:r>
            <a:br>
              <a:rPr lang="it-IT" sz="1200" dirty="0" smtClean="0"/>
            </a:br>
            <a:r>
              <a:rPr lang="it-IT" sz="1200" dirty="0" smtClean="0"/>
              <a:t>b</a:t>
            </a:r>
            <a:r>
              <a:rPr lang="it-IT" sz="1200" dirty="0"/>
              <a:t>) hanno sostenuto spese per un ammontare complessivamente non superiore ad euro 5.000 lordi per lavoro accessorio, per </a:t>
            </a:r>
            <a:r>
              <a:rPr lang="it-IT" sz="1200" dirty="0" smtClean="0"/>
              <a:t>lavoratori dipendenti</a:t>
            </a:r>
            <a:r>
              <a:rPr lang="it-IT" sz="1200" dirty="0"/>
              <a:t>, </a:t>
            </a:r>
            <a:r>
              <a:rPr lang="it-IT" sz="1200" dirty="0" smtClean="0"/>
              <a:t>collaboratori, utili </a:t>
            </a:r>
            <a:r>
              <a:rPr lang="it-IT" sz="1200" dirty="0"/>
              <a:t>da partecipazione agli </a:t>
            </a:r>
            <a:r>
              <a:rPr lang="it-IT" sz="1200" dirty="0" smtClean="0"/>
              <a:t>associati</a:t>
            </a:r>
            <a:r>
              <a:rPr lang="it-IT" sz="1200" dirty="0"/>
              <a:t/>
            </a:r>
            <a:br>
              <a:rPr lang="it-IT" sz="1200" dirty="0"/>
            </a:br>
            <a:r>
              <a:rPr lang="it-IT" sz="1200" dirty="0"/>
              <a:t>c) che hanno acquistato beni strumentali il cui costo complessivo, al lordo degli ammortamenti, alla chiusura dell’esercizio non </a:t>
            </a:r>
            <a:r>
              <a:rPr lang="it-IT" sz="1200" dirty="0" smtClean="0"/>
              <a:t>supera 20.000 </a:t>
            </a:r>
            <a:r>
              <a:rPr lang="it-IT" sz="1200" dirty="0"/>
              <a:t>euro.</a:t>
            </a:r>
            <a:br>
              <a:rPr lang="it-IT" sz="1200" dirty="0"/>
            </a:br>
            <a:r>
              <a:rPr lang="it-IT" sz="1200" dirty="0" smtClean="0"/>
              <a:t>d</a:t>
            </a:r>
            <a:r>
              <a:rPr lang="it-IT" sz="1200" dirty="0"/>
              <a:t>) hanno conseguito redditi nell’attività d’impresa, dell’arte o della professione in misura prevalente rispetto a </a:t>
            </a:r>
            <a:r>
              <a:rPr lang="it-IT" sz="1200" dirty="0" smtClean="0"/>
              <a:t>quelli eventualmente percepiti come </a:t>
            </a:r>
            <a:r>
              <a:rPr lang="it-IT" sz="1200" dirty="0"/>
              <a:t>redditi di lavoro dipendente e redditi assimilati a quelli di lavoro dipendente (artt. 49 e 50 del TUIR). La verifica </a:t>
            </a:r>
            <a:r>
              <a:rPr lang="it-IT" sz="1200" dirty="0" smtClean="0"/>
              <a:t>non necessaria se rapporto è cessato </a:t>
            </a:r>
            <a:r>
              <a:rPr lang="it-IT" sz="1200" dirty="0"/>
              <a:t>o la somma dei redditi d’impresa, dell’arte o professione e</a:t>
            </a:r>
            <a:br>
              <a:rPr lang="it-IT" sz="1200" dirty="0"/>
            </a:br>
            <a:r>
              <a:rPr lang="it-IT" sz="1200" dirty="0"/>
              <a:t>di lavoro dipendente o assimilato eccede l’importo di 20.000 euro.</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446436"/>
            <a:ext cx="8229600" cy="127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1187624" y="188640"/>
            <a:ext cx="6120680"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LM: REGIME FORFETTARIO</a:t>
            </a:r>
            <a:endParaRPr lang="it-IT" dirty="0">
              <a:solidFill>
                <a:schemeClr val="tx1"/>
              </a:solidFill>
            </a:endParaRPr>
          </a:p>
        </p:txBody>
      </p:sp>
      <p:sp>
        <p:nvSpPr>
          <p:cNvPr id="7" name="Freccia circolare a destra 6"/>
          <p:cNvSpPr/>
          <p:nvPr/>
        </p:nvSpPr>
        <p:spPr>
          <a:xfrm>
            <a:off x="2051720" y="3284984"/>
            <a:ext cx="432048" cy="936104"/>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Rettangolo 8"/>
          <p:cNvSpPr/>
          <p:nvPr/>
        </p:nvSpPr>
        <p:spPr>
          <a:xfrm>
            <a:off x="179512" y="5157192"/>
            <a:ext cx="6120680" cy="15841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tx1"/>
                </a:solidFill>
              </a:rPr>
              <a:t>Attestazione di non trovarsi nelle condizioni di esclusione:</a:t>
            </a:r>
          </a:p>
          <a:p>
            <a:pPr algn="ctr"/>
            <a:r>
              <a:rPr lang="it-IT" sz="1600" dirty="0" smtClean="0">
                <a:solidFill>
                  <a:schemeClr val="tx1"/>
                </a:solidFill>
              </a:rPr>
              <a:t>Non regimi speciali iva</a:t>
            </a:r>
          </a:p>
          <a:p>
            <a:pPr algn="ctr"/>
            <a:r>
              <a:rPr lang="it-IT" sz="1600" dirty="0" smtClean="0">
                <a:solidFill>
                  <a:schemeClr val="tx1"/>
                </a:solidFill>
              </a:rPr>
              <a:t>Residente</a:t>
            </a:r>
          </a:p>
          <a:p>
            <a:pPr algn="ctr"/>
            <a:r>
              <a:rPr lang="it-IT" sz="1600" dirty="0" smtClean="0">
                <a:solidFill>
                  <a:schemeClr val="tx1"/>
                </a:solidFill>
              </a:rPr>
              <a:t>Non cessione di fabbricati</a:t>
            </a:r>
          </a:p>
          <a:p>
            <a:pPr algn="ctr"/>
            <a:r>
              <a:rPr lang="it-IT" sz="1600" dirty="0" smtClean="0">
                <a:solidFill>
                  <a:schemeClr val="tx1"/>
                </a:solidFill>
              </a:rPr>
              <a:t>Non redditi da partecipazione </a:t>
            </a:r>
            <a:r>
              <a:rPr lang="it-IT" sz="1200" dirty="0" smtClean="0">
                <a:solidFill>
                  <a:schemeClr val="tx1"/>
                </a:solidFill>
              </a:rPr>
              <a:t>( circ. 10/16 è sufficiente cedere la partecipazione entro il periodo d’imposta se acquisita </a:t>
            </a:r>
            <a:r>
              <a:rPr lang="it-IT" sz="1200" dirty="0" err="1" smtClean="0">
                <a:solidFill>
                  <a:schemeClr val="tx1"/>
                </a:solidFill>
              </a:rPr>
              <a:t>mortis</a:t>
            </a:r>
            <a:r>
              <a:rPr lang="it-IT" sz="1200" dirty="0" smtClean="0">
                <a:solidFill>
                  <a:schemeClr val="tx1"/>
                </a:solidFill>
              </a:rPr>
              <a:t> causa, e parrebbe anche negli altri casi)</a:t>
            </a:r>
            <a:endParaRPr lang="it-IT" sz="1200" dirty="0">
              <a:solidFill>
                <a:schemeClr val="tx1"/>
              </a:solidFill>
            </a:endParaRPr>
          </a:p>
        </p:txBody>
      </p:sp>
      <p:cxnSp>
        <p:nvCxnSpPr>
          <p:cNvPr id="11" name="Connettore 2 10"/>
          <p:cNvCxnSpPr/>
          <p:nvPr/>
        </p:nvCxnSpPr>
        <p:spPr>
          <a:xfrm flipV="1">
            <a:off x="3491880" y="4221088"/>
            <a:ext cx="504056" cy="7920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ttangolo 12"/>
          <p:cNvSpPr/>
          <p:nvPr/>
        </p:nvSpPr>
        <p:spPr>
          <a:xfrm>
            <a:off x="6732240" y="4725144"/>
            <a:ext cx="2088232" cy="151216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Riduzione reddito 1/3 per nuova attività</a:t>
            </a:r>
            <a:endParaRPr lang="it-IT" dirty="0">
              <a:solidFill>
                <a:schemeClr val="tx1"/>
              </a:solidFill>
            </a:endParaRPr>
          </a:p>
        </p:txBody>
      </p:sp>
      <p:cxnSp>
        <p:nvCxnSpPr>
          <p:cNvPr id="14" name="Connettore 2 13"/>
          <p:cNvCxnSpPr/>
          <p:nvPr/>
        </p:nvCxnSpPr>
        <p:spPr>
          <a:xfrm flipH="1" flipV="1">
            <a:off x="5364088" y="4221088"/>
            <a:ext cx="1368152" cy="64807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6907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6775" y="2636912"/>
            <a:ext cx="7410450" cy="220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1187624" y="188640"/>
            <a:ext cx="6120680"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LM: REGIME FORFETTARIO</a:t>
            </a:r>
            <a:endParaRPr lang="it-IT" dirty="0">
              <a:solidFill>
                <a:schemeClr val="tx1"/>
              </a:solidFill>
            </a:endParaRPr>
          </a:p>
        </p:txBody>
      </p:sp>
      <p:sp>
        <p:nvSpPr>
          <p:cNvPr id="6" name="Rettangolo 5"/>
          <p:cNvSpPr/>
          <p:nvPr/>
        </p:nvSpPr>
        <p:spPr>
          <a:xfrm>
            <a:off x="179512" y="1340768"/>
            <a:ext cx="6120680" cy="93610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In caso di esercizio di più attività appartenenti a categorie diverse vanno compilati più righi per poi eseguire la sommatoria</a:t>
            </a:r>
            <a:endParaRPr lang="it-IT" dirty="0">
              <a:solidFill>
                <a:schemeClr val="tx1"/>
              </a:solidFill>
            </a:endParaRPr>
          </a:p>
        </p:txBody>
      </p:sp>
      <p:sp>
        <p:nvSpPr>
          <p:cNvPr id="7" name="Rettangolo 6"/>
          <p:cNvSpPr/>
          <p:nvPr/>
        </p:nvSpPr>
        <p:spPr>
          <a:xfrm>
            <a:off x="107504" y="5229200"/>
            <a:ext cx="6120680" cy="9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ATTENZIONE:  ai fini del limite soglia per esercizio di più attività si assume quello più elevato , considerando la sommatoria di tutti i ricavi o compensi </a:t>
            </a:r>
            <a:endParaRPr lang="it-IT" dirty="0">
              <a:solidFill>
                <a:schemeClr val="tx1"/>
              </a:solidFill>
            </a:endParaRPr>
          </a:p>
        </p:txBody>
      </p:sp>
      <p:sp>
        <p:nvSpPr>
          <p:cNvPr id="2" name="Rettangolo 1"/>
          <p:cNvSpPr/>
          <p:nvPr/>
        </p:nvSpPr>
        <p:spPr>
          <a:xfrm>
            <a:off x="7092280" y="1052736"/>
            <a:ext cx="1944216" cy="151216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Circ. 10/16: non vengono tassate plusvalenze se generate in regime forfettario</a:t>
            </a:r>
            <a:endParaRPr lang="it-IT" dirty="0">
              <a:solidFill>
                <a:schemeClr val="tx1"/>
              </a:solidFill>
            </a:endParaRPr>
          </a:p>
        </p:txBody>
      </p:sp>
      <p:cxnSp>
        <p:nvCxnSpPr>
          <p:cNvPr id="4" name="Connettore 2 3"/>
          <p:cNvCxnSpPr/>
          <p:nvPr/>
        </p:nvCxnSpPr>
        <p:spPr>
          <a:xfrm flipH="1">
            <a:off x="6228184" y="2420888"/>
            <a:ext cx="792088" cy="93610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9942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5825" y="3467894"/>
            <a:ext cx="7372350" cy="1113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1187624" y="188640"/>
            <a:ext cx="6120680"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LM: REGIME FORFETTARIO</a:t>
            </a:r>
            <a:endParaRPr lang="it-IT" dirty="0">
              <a:solidFill>
                <a:schemeClr val="tx1"/>
              </a:solidFill>
            </a:endParaRPr>
          </a:p>
        </p:txBody>
      </p:sp>
      <p:sp>
        <p:nvSpPr>
          <p:cNvPr id="6" name="Rettangolo 5"/>
          <p:cNvSpPr/>
          <p:nvPr/>
        </p:nvSpPr>
        <p:spPr>
          <a:xfrm>
            <a:off x="251520" y="1988840"/>
            <a:ext cx="6120680"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Reddito abbattuto di un terzo è ciò che risulta dalla percentuale di redditività al lordo dell’abbattimento dei contributi</a:t>
            </a:r>
            <a:endParaRPr lang="it-IT" dirty="0">
              <a:solidFill>
                <a:schemeClr val="tx1"/>
              </a:solidFill>
            </a:endParaRPr>
          </a:p>
        </p:txBody>
      </p:sp>
      <p:cxnSp>
        <p:nvCxnSpPr>
          <p:cNvPr id="7" name="Connettore 2 6"/>
          <p:cNvCxnSpPr/>
          <p:nvPr/>
        </p:nvCxnSpPr>
        <p:spPr>
          <a:xfrm>
            <a:off x="2915816" y="2924944"/>
            <a:ext cx="4176464" cy="93610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6660233" y="4869160"/>
            <a:ext cx="2088232"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tx1"/>
                </a:solidFill>
              </a:rPr>
              <a:t>CONTRIBUTI PER PARTE CHE TROVA CAPIENZA, DIFFERENZA NEL REDDITO COMPLESSIVO</a:t>
            </a:r>
            <a:endParaRPr lang="it-IT" sz="1200" dirty="0">
              <a:solidFill>
                <a:schemeClr val="tx1"/>
              </a:solidFill>
            </a:endParaRPr>
          </a:p>
        </p:txBody>
      </p:sp>
      <p:cxnSp>
        <p:nvCxnSpPr>
          <p:cNvPr id="10" name="Connettore 2 9"/>
          <p:cNvCxnSpPr/>
          <p:nvPr/>
        </p:nvCxnSpPr>
        <p:spPr>
          <a:xfrm flipH="1" flipV="1">
            <a:off x="7452320" y="4149080"/>
            <a:ext cx="144016" cy="57606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179512" y="5805264"/>
            <a:ext cx="6120680" cy="93610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Circ. 10/16 : non vi </a:t>
            </a:r>
            <a:r>
              <a:rPr lang="it-IT" dirty="0" err="1" smtClean="0">
                <a:solidFill>
                  <a:schemeClr val="tx1"/>
                </a:solidFill>
              </a:rPr>
              <a:t>e‘</a:t>
            </a:r>
            <a:r>
              <a:rPr lang="it-IT" dirty="0" smtClean="0">
                <a:solidFill>
                  <a:schemeClr val="tx1"/>
                </a:solidFill>
              </a:rPr>
              <a:t> diritto al regime start up se vi è mera continuità con lavoro precedente e non costituisce esimente il licenziamento</a:t>
            </a:r>
            <a:endParaRPr lang="it-IT" dirty="0">
              <a:solidFill>
                <a:schemeClr val="tx1"/>
              </a:solidFill>
            </a:endParaRPr>
          </a:p>
        </p:txBody>
      </p:sp>
    </p:spTree>
    <p:extLst>
      <p:ext uri="{BB962C8B-B14F-4D97-AF65-F5344CB8AC3E}">
        <p14:creationId xmlns:p14="http://schemas.microsoft.com/office/powerpoint/2010/main" val="12017409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3515519"/>
            <a:ext cx="7924800" cy="1065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1187624" y="188640"/>
            <a:ext cx="6120680"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LM: REGIME FORFETTARIO</a:t>
            </a:r>
            <a:endParaRPr lang="it-IT" dirty="0">
              <a:solidFill>
                <a:schemeClr val="tx1"/>
              </a:solidFill>
            </a:endParaRPr>
          </a:p>
        </p:txBody>
      </p:sp>
      <p:sp>
        <p:nvSpPr>
          <p:cNvPr id="6" name="Rettangolo 5"/>
          <p:cNvSpPr/>
          <p:nvPr/>
        </p:nvSpPr>
        <p:spPr>
          <a:xfrm>
            <a:off x="251520" y="1844824"/>
            <a:ext cx="6120680"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Perdite pregresse scomputabili dal reddito </a:t>
            </a:r>
            <a:r>
              <a:rPr lang="it-IT" dirty="0" err="1" smtClean="0">
                <a:solidFill>
                  <a:schemeClr val="tx1"/>
                </a:solidFill>
              </a:rPr>
              <a:t>nettizzato</a:t>
            </a:r>
            <a:r>
              <a:rPr lang="it-IT" dirty="0" smtClean="0">
                <a:solidFill>
                  <a:schemeClr val="tx1"/>
                </a:solidFill>
              </a:rPr>
              <a:t> dei contributi, applicando regole ordinarie del </a:t>
            </a:r>
            <a:r>
              <a:rPr lang="it-IT" dirty="0" err="1" smtClean="0">
                <a:solidFill>
                  <a:schemeClr val="tx1"/>
                </a:solidFill>
              </a:rPr>
              <a:t>Tuir</a:t>
            </a:r>
            <a:endParaRPr lang="it-IT" dirty="0">
              <a:solidFill>
                <a:schemeClr val="tx1"/>
              </a:solidFill>
            </a:endParaRPr>
          </a:p>
        </p:txBody>
      </p:sp>
      <p:cxnSp>
        <p:nvCxnSpPr>
          <p:cNvPr id="7" name="Connettore 2 6"/>
          <p:cNvCxnSpPr/>
          <p:nvPr/>
        </p:nvCxnSpPr>
        <p:spPr>
          <a:xfrm>
            <a:off x="2987824" y="2564904"/>
            <a:ext cx="3960440" cy="108012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742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187624" y="404664"/>
            <a:ext cx="6120680"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RF REDDITO D’IMPRESA</a:t>
            </a:r>
            <a:endParaRPr lang="it-IT" dirty="0">
              <a:solidFill>
                <a:schemeClr val="tx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988840"/>
            <a:ext cx="8208913"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352425" y="2492896"/>
            <a:ext cx="2779415"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tx1"/>
                </a:solidFill>
              </a:rPr>
              <a:t>Indeducibilità IRAP e IMU ma nel rigo RF %% variazione diminutiva per quota Irap deducibile e quota IMU ( 20% su beni strumentali) deducibile</a:t>
            </a:r>
            <a:endParaRPr lang="it-IT" sz="1200" dirty="0">
              <a:solidFill>
                <a:schemeClr val="tx1"/>
              </a:solidFill>
            </a:endParaRPr>
          </a:p>
        </p:txBody>
      </p:sp>
      <p:cxnSp>
        <p:nvCxnSpPr>
          <p:cNvPr id="6" name="Connettore 2 5"/>
          <p:cNvCxnSpPr>
            <a:stCxn id="7" idx="3"/>
          </p:cNvCxnSpPr>
          <p:nvPr/>
        </p:nvCxnSpPr>
        <p:spPr>
          <a:xfrm flipV="1">
            <a:off x="3131840" y="2455565"/>
            <a:ext cx="4464496" cy="469379"/>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4809331"/>
            <a:ext cx="7632849"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ttangolo 15"/>
          <p:cNvSpPr/>
          <p:nvPr/>
        </p:nvSpPr>
        <p:spPr>
          <a:xfrm>
            <a:off x="251520" y="3573016"/>
            <a:ext cx="3240360"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tx1"/>
                </a:solidFill>
              </a:rPr>
              <a:t>Spese per prestazioni vitto ed alloggio deducibili al 75% &gt; dal 2015 sono deducibili al 100% quelle sostenute per beneficio fruito da professionista ( circ. 31/2014)</a:t>
            </a:r>
            <a:endParaRPr lang="it-IT" sz="1200" dirty="0">
              <a:solidFill>
                <a:schemeClr val="tx1"/>
              </a:solidFill>
            </a:endParaRPr>
          </a:p>
        </p:txBody>
      </p:sp>
      <p:cxnSp>
        <p:nvCxnSpPr>
          <p:cNvPr id="14" name="Connettore 2 13"/>
          <p:cNvCxnSpPr/>
          <p:nvPr/>
        </p:nvCxnSpPr>
        <p:spPr>
          <a:xfrm>
            <a:off x="3491880" y="4149080"/>
            <a:ext cx="1008112" cy="112221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485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Regime di vantaggio e forfettario</a:t>
            </a:r>
            <a:endParaRPr lang="it-IT"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1525" y="2492897"/>
            <a:ext cx="760095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251520" y="1412776"/>
            <a:ext cx="6120680"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Ritenute esposte in RS 40 ed operate dagli istituti di crediti ed enti previdenziali ( o per errore)</a:t>
            </a:r>
            <a:endParaRPr lang="it-IT" dirty="0">
              <a:solidFill>
                <a:schemeClr val="tx1"/>
              </a:solidFill>
            </a:endParaRPr>
          </a:p>
        </p:txBody>
      </p:sp>
      <p:cxnSp>
        <p:nvCxnSpPr>
          <p:cNvPr id="6" name="Connettore 2 5"/>
          <p:cNvCxnSpPr/>
          <p:nvPr/>
        </p:nvCxnSpPr>
        <p:spPr>
          <a:xfrm>
            <a:off x="4572000" y="2132856"/>
            <a:ext cx="2376264" cy="100811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179512" y="4797152"/>
            <a:ext cx="6120680"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Solo per superminimi: eccedenza di sostitutiva precedente dichiarazione indicando eventualmente parte compensata</a:t>
            </a:r>
            <a:endParaRPr lang="it-IT" dirty="0">
              <a:solidFill>
                <a:schemeClr val="tx1"/>
              </a:solidFill>
            </a:endParaRPr>
          </a:p>
        </p:txBody>
      </p:sp>
      <p:cxnSp>
        <p:nvCxnSpPr>
          <p:cNvPr id="9" name="Connettore 2 8"/>
          <p:cNvCxnSpPr>
            <a:stCxn id="10" idx="0"/>
          </p:cNvCxnSpPr>
          <p:nvPr/>
        </p:nvCxnSpPr>
        <p:spPr>
          <a:xfrm flipV="1">
            <a:off x="3239852" y="3789040"/>
            <a:ext cx="3492388" cy="100811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a:stCxn id="10" idx="0"/>
          </p:cNvCxnSpPr>
          <p:nvPr/>
        </p:nvCxnSpPr>
        <p:spPr>
          <a:xfrm flipV="1">
            <a:off x="3239852" y="4149080"/>
            <a:ext cx="3644788" cy="64807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ttangolo 15"/>
          <p:cNvSpPr/>
          <p:nvPr/>
        </p:nvSpPr>
        <p:spPr>
          <a:xfrm>
            <a:off x="107504" y="5805264"/>
            <a:ext cx="8568952"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1"/>
                </a:solidFill>
              </a:rPr>
              <a:t>Provv</a:t>
            </a:r>
            <a:r>
              <a:rPr lang="it-IT" dirty="0" smtClean="0">
                <a:solidFill>
                  <a:schemeClr val="tx1"/>
                </a:solidFill>
              </a:rPr>
              <a:t>. Correttivo : nei righi 43 e 44 è possibile indicare eccedenza di imposta sostitutiva 2014 nel caso di passaggio da regime di vantaggio a quello forfettario</a:t>
            </a:r>
            <a:endParaRPr lang="it-IT" dirty="0">
              <a:solidFill>
                <a:schemeClr val="tx1"/>
              </a:solidFill>
            </a:endParaRPr>
          </a:p>
        </p:txBody>
      </p:sp>
      <p:sp>
        <p:nvSpPr>
          <p:cNvPr id="14" name="Freccia circolare a sinistra 13"/>
          <p:cNvSpPr/>
          <p:nvPr/>
        </p:nvSpPr>
        <p:spPr>
          <a:xfrm>
            <a:off x="8244408" y="4293096"/>
            <a:ext cx="576064" cy="151216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Rettangolo 10"/>
          <p:cNvSpPr/>
          <p:nvPr/>
        </p:nvSpPr>
        <p:spPr>
          <a:xfrm>
            <a:off x="331912" y="2420888"/>
            <a:ext cx="4528120"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smtClean="0">
                <a:solidFill>
                  <a:srgbClr val="FF0000"/>
                </a:solidFill>
              </a:rPr>
              <a:t>Provv</a:t>
            </a:r>
            <a:r>
              <a:rPr lang="it-IT" sz="1400" dirty="0" smtClean="0">
                <a:solidFill>
                  <a:srgbClr val="FF0000"/>
                </a:solidFill>
              </a:rPr>
              <a:t>. Correttivo: ai fini dell’acconto 2016 la variazione diminutiva da super ammortamento non rileva, quindi a tal fine rigo differenza viene incrementato</a:t>
            </a:r>
            <a:endParaRPr lang="it-IT" sz="1400" dirty="0">
              <a:solidFill>
                <a:srgbClr val="FF0000"/>
              </a:solidFill>
            </a:endParaRPr>
          </a:p>
        </p:txBody>
      </p:sp>
      <p:cxnSp>
        <p:nvCxnSpPr>
          <p:cNvPr id="12" name="Connettore 2 11"/>
          <p:cNvCxnSpPr/>
          <p:nvPr/>
        </p:nvCxnSpPr>
        <p:spPr>
          <a:xfrm>
            <a:off x="4724400" y="3068960"/>
            <a:ext cx="2376264" cy="43204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4316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5919" y="3356992"/>
            <a:ext cx="8229600" cy="1675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olo 1"/>
          <p:cNvSpPr txBox="1">
            <a:spLocks/>
          </p:cNvSpPr>
          <p:nvPr/>
        </p:nvSpPr>
        <p:spPr>
          <a:xfrm>
            <a:off x="609600"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t>Regime di vantaggio e forfettario</a:t>
            </a:r>
            <a:endParaRPr lang="it-IT" dirty="0"/>
          </a:p>
        </p:txBody>
      </p:sp>
      <p:sp>
        <p:nvSpPr>
          <p:cNvPr id="6" name="Rettangolo 5"/>
          <p:cNvSpPr/>
          <p:nvPr/>
        </p:nvSpPr>
        <p:spPr>
          <a:xfrm>
            <a:off x="251520" y="1412776"/>
            <a:ext cx="6120680" cy="10081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Forfettari e superminimi indicano le perdite maturate nel regime di vantaggio  e in anni precedenti ( forfettari solo anni precedenti) non compensate nell’anno.</a:t>
            </a:r>
            <a:endParaRPr lang="it-IT" dirty="0">
              <a:solidFill>
                <a:schemeClr val="tx1"/>
              </a:solidFill>
            </a:endParaRPr>
          </a:p>
        </p:txBody>
      </p:sp>
      <p:sp>
        <p:nvSpPr>
          <p:cNvPr id="7" name="Rettangolo 6"/>
          <p:cNvSpPr/>
          <p:nvPr/>
        </p:nvSpPr>
        <p:spPr>
          <a:xfrm>
            <a:off x="107504" y="5805264"/>
            <a:ext cx="8568952"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ATTENZIONE: vanno invece indicate nel prospetto dell’ RS le perdite maturate in regime dei minimi e non compensate e quelle maturate in regime di vantaggio nel caso di fuoriuscita da tale regime</a:t>
            </a:r>
            <a:endParaRPr lang="it-IT" dirty="0">
              <a:solidFill>
                <a:schemeClr val="tx1"/>
              </a:solidFill>
            </a:endParaRPr>
          </a:p>
        </p:txBody>
      </p:sp>
    </p:spTree>
    <p:extLst>
      <p:ext uri="{BB962C8B-B14F-4D97-AF65-F5344CB8AC3E}">
        <p14:creationId xmlns:p14="http://schemas.microsoft.com/office/powerpoint/2010/main" val="8467226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Quadro RS x Forfettari : informazioni sui sostituiti e per studi di settore</a:t>
            </a:r>
            <a:endParaRPr lang="it-IT"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351622"/>
            <a:ext cx="8856984" cy="3309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ccia circolare a sinistra 3"/>
          <p:cNvSpPr/>
          <p:nvPr/>
        </p:nvSpPr>
        <p:spPr>
          <a:xfrm>
            <a:off x="8100392" y="1196752"/>
            <a:ext cx="864096" cy="24482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 name="Freccia circolare a destra 4"/>
          <p:cNvSpPr/>
          <p:nvPr/>
        </p:nvSpPr>
        <p:spPr>
          <a:xfrm>
            <a:off x="35496" y="1196752"/>
            <a:ext cx="1008112" cy="19442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0937056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Superminimi con inizio attività 2015: nel 2016 ?</a:t>
            </a:r>
            <a:endParaRPr lang="it-IT" dirty="0"/>
          </a:p>
        </p:txBody>
      </p:sp>
      <p:sp>
        <p:nvSpPr>
          <p:cNvPr id="3" name="Segnaposto contenuto 2"/>
          <p:cNvSpPr>
            <a:spLocks noGrp="1"/>
          </p:cNvSpPr>
          <p:nvPr>
            <p:ph idx="1"/>
          </p:nvPr>
        </p:nvSpPr>
        <p:spPr>
          <a:solidFill>
            <a:schemeClr val="tx2">
              <a:lumMod val="20000"/>
              <a:lumOff val="80000"/>
            </a:schemeClr>
          </a:solidFill>
        </p:spPr>
        <p:txBody>
          <a:bodyPr/>
          <a:lstStyle/>
          <a:p>
            <a:r>
              <a:rPr lang="it-IT" dirty="0" smtClean="0"/>
              <a:t>A livello strettamente letterale si potrebbe ipotizzare che dal 2016 non possono più applica il regime agevolato, ma la previsione di copertura finanziaria fino al 2020 dimostra la volontà contraria del legislatore ( diritto di prosecuzione confermato da  circ. 12/16)</a:t>
            </a:r>
            <a:endParaRPr lang="it-IT" dirty="0"/>
          </a:p>
        </p:txBody>
      </p:sp>
    </p:spTree>
    <p:extLst>
      <p:ext uri="{BB962C8B-B14F-4D97-AF65-F5344CB8AC3E}">
        <p14:creationId xmlns:p14="http://schemas.microsoft.com/office/powerpoint/2010/main" val="11176498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Forfettari e Stabilità 2016</a:t>
            </a:r>
            <a:endParaRPr lang="it-IT" dirty="0"/>
          </a:p>
        </p:txBody>
      </p:sp>
      <p:sp>
        <p:nvSpPr>
          <p:cNvPr id="3" name="Segnaposto contenuto 2"/>
          <p:cNvSpPr>
            <a:spLocks noGrp="1"/>
          </p:cNvSpPr>
          <p:nvPr>
            <p:ph idx="1"/>
          </p:nvPr>
        </p:nvSpPr>
        <p:spPr>
          <a:solidFill>
            <a:schemeClr val="accent1">
              <a:lumMod val="20000"/>
              <a:lumOff val="80000"/>
            </a:schemeClr>
          </a:solidFill>
        </p:spPr>
        <p:txBody>
          <a:bodyPr>
            <a:normAutofit fontScale="85000" lnSpcReduction="10000"/>
          </a:bodyPr>
          <a:lstStyle/>
          <a:p>
            <a:r>
              <a:rPr lang="it-IT" dirty="0" smtClean="0"/>
              <a:t>Incremento tetti soglia ( professionisti passano a € 30.000)</a:t>
            </a:r>
          </a:p>
          <a:p>
            <a:r>
              <a:rPr lang="it-IT" dirty="0" smtClean="0"/>
              <a:t>Viene rimossa la regola di necessario superamento del reddito </a:t>
            </a:r>
            <a:r>
              <a:rPr lang="it-IT" dirty="0" err="1" smtClean="0"/>
              <a:t>lav</a:t>
            </a:r>
            <a:r>
              <a:rPr lang="it-IT" dirty="0" smtClean="0"/>
              <a:t> autonomo rispetto a quello lavoro </a:t>
            </a:r>
            <a:r>
              <a:rPr lang="it-IT" dirty="0" err="1" smtClean="0"/>
              <a:t>dip</a:t>
            </a:r>
            <a:r>
              <a:rPr lang="it-IT" dirty="0" smtClean="0"/>
              <a:t>.</a:t>
            </a:r>
          </a:p>
          <a:p>
            <a:r>
              <a:rPr lang="it-IT" dirty="0" smtClean="0"/>
              <a:t>Nuova regola di inapplicabilità per redditi da </a:t>
            </a:r>
            <a:r>
              <a:rPr lang="it-IT" dirty="0" err="1" smtClean="0"/>
              <a:t>lav</a:t>
            </a:r>
            <a:r>
              <a:rPr lang="it-IT" dirty="0" smtClean="0"/>
              <a:t> dipendente e assimilati </a:t>
            </a:r>
            <a:r>
              <a:rPr lang="it-IT" dirty="0" err="1" smtClean="0"/>
              <a:t>sup</a:t>
            </a:r>
            <a:r>
              <a:rPr lang="it-IT" dirty="0" smtClean="0"/>
              <a:t>. a € 30.000 ( eccezione per i rapporti di lavoro cessati)</a:t>
            </a:r>
          </a:p>
          <a:p>
            <a:r>
              <a:rPr lang="it-IT" dirty="0" smtClean="0"/>
              <a:t>Per le nuove iniziative produttive sostitutiva al 5% per 5 anni ( non previsto tetto del 35° anno di età)</a:t>
            </a:r>
          </a:p>
          <a:p>
            <a:r>
              <a:rPr lang="it-IT" dirty="0" smtClean="0"/>
              <a:t>Decontribuzione facoltativa con sconto del 35% della contributi  </a:t>
            </a:r>
            <a:endParaRPr lang="it-IT" dirty="0"/>
          </a:p>
        </p:txBody>
      </p:sp>
    </p:spTree>
    <p:extLst>
      <p:ext uri="{BB962C8B-B14F-4D97-AF65-F5344CB8AC3E}">
        <p14:creationId xmlns:p14="http://schemas.microsoft.com/office/powerpoint/2010/main" val="26371727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3252597942"/>
              </p:ext>
            </p:extLst>
          </p:nvPr>
        </p:nvGraphicFramePr>
        <p:xfrm>
          <a:off x="1469572" y="1918606"/>
          <a:ext cx="7326698" cy="3716379"/>
        </p:xfrm>
        <a:graphic>
          <a:graphicData uri="http://schemas.openxmlformats.org/drawingml/2006/table">
            <a:tbl>
              <a:tblPr firstRow="1" firstCol="1" bandRow="1"/>
              <a:tblGrid>
                <a:gridCol w="3667246"/>
                <a:gridCol w="2426246"/>
                <a:gridCol w="1233206"/>
              </a:tblGrid>
              <a:tr h="167529">
                <a:tc gridSpan="3">
                  <a:txBody>
                    <a:bodyPr/>
                    <a:lstStyle/>
                    <a:p>
                      <a:pPr algn="just">
                        <a:lnSpc>
                          <a:spcPts val="1500"/>
                        </a:lnSpc>
                        <a:spcAft>
                          <a:spcPts val="0"/>
                        </a:spcAft>
                      </a:pPr>
                      <a:r>
                        <a:rPr lang="it-IT" sz="1400" b="1" dirty="0">
                          <a:solidFill>
                            <a:srgbClr val="FFFFFF"/>
                          </a:solidFill>
                          <a:effectLst/>
                          <a:latin typeface="Calibri" panose="020F0502020204030204" pitchFamily="34" charset="0"/>
                          <a:ea typeface="Times New Roman"/>
                        </a:rPr>
                        <a:t>LIMITI </a:t>
                      </a:r>
                      <a:r>
                        <a:rPr lang="it-IT" sz="1400" b="1" dirty="0" smtClean="0">
                          <a:solidFill>
                            <a:srgbClr val="FFFFFF"/>
                          </a:solidFill>
                          <a:effectLst/>
                          <a:latin typeface="Calibri" panose="020F0502020204030204" pitchFamily="34" charset="0"/>
                          <a:ea typeface="Times New Roman"/>
                        </a:rPr>
                        <a:t>RICAVI</a:t>
                      </a:r>
                      <a:r>
                        <a:rPr lang="it-IT" sz="1400" b="1" baseline="0" dirty="0" smtClean="0">
                          <a:solidFill>
                            <a:srgbClr val="FFFFFF"/>
                          </a:solidFill>
                          <a:effectLst/>
                          <a:latin typeface="Calibri" panose="020F0502020204030204" pitchFamily="34" charset="0"/>
                          <a:ea typeface="Times New Roman"/>
                        </a:rPr>
                        <a:t> </a:t>
                      </a:r>
                      <a:endParaRPr lang="it-IT" sz="1400" b="1" dirty="0" smtClean="0">
                        <a:solidFill>
                          <a:srgbClr val="FFFFFF"/>
                        </a:solidFill>
                        <a:effectLst/>
                        <a:latin typeface="Calibri" panose="020F0502020204030204" pitchFamily="34" charset="0"/>
                        <a:ea typeface="Times New Roman"/>
                      </a:endParaRPr>
                    </a:p>
                  </a:txBody>
                  <a:tcPr marL="54312" marR="54312"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595959"/>
                    </a:solidFill>
                  </a:tcPr>
                </a:tc>
                <a:tc hMerge="1">
                  <a:txBody>
                    <a:bodyPr/>
                    <a:lstStyle/>
                    <a:p>
                      <a:endParaRPr lang="it-IT"/>
                    </a:p>
                  </a:txBody>
                  <a:tcPr/>
                </a:tc>
                <a:tc hMerge="1">
                  <a:txBody>
                    <a:bodyPr/>
                    <a:lstStyle/>
                    <a:p>
                      <a:endParaRPr lang="it-IT"/>
                    </a:p>
                  </a:txBody>
                  <a:tcPr/>
                </a:tc>
              </a:tr>
              <a:tr h="371366">
                <a:tc>
                  <a:txBody>
                    <a:bodyPr/>
                    <a:lstStyle/>
                    <a:p>
                      <a:pPr algn="ctr">
                        <a:lnSpc>
                          <a:spcPts val="1500"/>
                        </a:lnSpc>
                        <a:spcAft>
                          <a:spcPts val="0"/>
                        </a:spcAft>
                      </a:pPr>
                      <a:r>
                        <a:rPr lang="it-IT" sz="1400" b="1" dirty="0">
                          <a:effectLst/>
                          <a:latin typeface="Calibri" panose="020F0502020204030204" pitchFamily="34" charset="0"/>
                          <a:ea typeface="Times New Roman"/>
                        </a:rPr>
                        <a:t>Attività</a:t>
                      </a:r>
                      <a:endParaRPr lang="it-IT" sz="1400" dirty="0">
                        <a:effectLst/>
                        <a:latin typeface="Calibri" panose="020F0502020204030204" pitchFamily="34" charset="0"/>
                        <a:ea typeface="Times New Roman"/>
                      </a:endParaRPr>
                    </a:p>
                  </a:txBody>
                  <a:tcPr marL="54312" marR="54312"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D9D9"/>
                    </a:solidFill>
                  </a:tcPr>
                </a:tc>
                <a:tc>
                  <a:txBody>
                    <a:bodyPr/>
                    <a:lstStyle/>
                    <a:p>
                      <a:pPr algn="ctr">
                        <a:lnSpc>
                          <a:spcPts val="1500"/>
                        </a:lnSpc>
                        <a:spcAft>
                          <a:spcPts val="0"/>
                        </a:spcAft>
                      </a:pPr>
                      <a:r>
                        <a:rPr lang="it-IT" sz="1400" b="1">
                          <a:effectLst/>
                          <a:latin typeface="Calibri" panose="020F0502020204030204" pitchFamily="34" charset="0"/>
                          <a:ea typeface="Times New Roman"/>
                        </a:rPr>
                        <a:t>Codice attività ATECO</a:t>
                      </a:r>
                      <a:endParaRPr lang="it-IT" sz="1400">
                        <a:effectLst/>
                        <a:latin typeface="Calibri" panose="020F0502020204030204" pitchFamily="34" charset="0"/>
                        <a:ea typeface="Times New Roman"/>
                      </a:endParaRPr>
                    </a:p>
                  </a:txBody>
                  <a:tcPr marL="54312" marR="5431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D9D9"/>
                    </a:solidFill>
                  </a:tcPr>
                </a:tc>
                <a:tc>
                  <a:txBody>
                    <a:bodyPr/>
                    <a:lstStyle/>
                    <a:p>
                      <a:pPr algn="ctr">
                        <a:lnSpc>
                          <a:spcPts val="1500"/>
                        </a:lnSpc>
                        <a:spcAft>
                          <a:spcPts val="0"/>
                        </a:spcAft>
                      </a:pPr>
                      <a:r>
                        <a:rPr lang="it-IT" sz="1400" b="1" dirty="0">
                          <a:effectLst/>
                          <a:latin typeface="Calibri" panose="020F0502020204030204" pitchFamily="34" charset="0"/>
                          <a:ea typeface="Times New Roman"/>
                        </a:rPr>
                        <a:t>Limite </a:t>
                      </a:r>
                      <a:r>
                        <a:rPr lang="it-IT" sz="1400" b="1" dirty="0" smtClean="0">
                          <a:effectLst/>
                          <a:latin typeface="Calibri" panose="020F0502020204030204" pitchFamily="34" charset="0"/>
                          <a:ea typeface="Times New Roman"/>
                        </a:rPr>
                        <a:t>ricavi</a:t>
                      </a:r>
                    </a:p>
                    <a:p>
                      <a:pPr algn="ctr">
                        <a:lnSpc>
                          <a:spcPts val="1500"/>
                        </a:lnSpc>
                        <a:spcAft>
                          <a:spcPts val="0"/>
                        </a:spcAft>
                      </a:pPr>
                      <a:r>
                        <a:rPr lang="it-IT" sz="1400" b="1" dirty="0" smtClean="0">
                          <a:effectLst/>
                          <a:latin typeface="Calibri" panose="020F0502020204030204" pitchFamily="34" charset="0"/>
                          <a:ea typeface="Times New Roman"/>
                        </a:rPr>
                        <a:t>compensi</a:t>
                      </a:r>
                      <a:endParaRPr lang="it-IT" sz="1400" dirty="0">
                        <a:effectLst/>
                        <a:latin typeface="Calibri" panose="020F0502020204030204" pitchFamily="34" charset="0"/>
                        <a:ea typeface="Times New Roman"/>
                      </a:endParaRPr>
                    </a:p>
                  </a:txBody>
                  <a:tcPr marL="54312" marR="54312"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D9D9"/>
                    </a:solidFill>
                  </a:tcPr>
                </a:tc>
              </a:tr>
              <a:tr h="167529">
                <a:tc>
                  <a:txBody>
                    <a:bodyPr/>
                    <a:lstStyle/>
                    <a:p>
                      <a:pPr algn="just">
                        <a:lnSpc>
                          <a:spcPts val="1500"/>
                        </a:lnSpc>
                        <a:spcAft>
                          <a:spcPts val="0"/>
                        </a:spcAft>
                      </a:pPr>
                      <a:r>
                        <a:rPr lang="it-IT" sz="1400" dirty="0">
                          <a:effectLst/>
                          <a:latin typeface="Calibri" panose="020F0502020204030204" pitchFamily="34" charset="0"/>
                          <a:ea typeface="Times New Roman"/>
                        </a:rPr>
                        <a:t>Industrie alimentari e delle bevande</a:t>
                      </a:r>
                    </a:p>
                  </a:txBody>
                  <a:tcPr marL="54312" marR="54312"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dirty="0">
                          <a:effectLst/>
                          <a:latin typeface="Calibri" panose="020F0502020204030204" pitchFamily="34" charset="0"/>
                          <a:ea typeface="Times New Roman"/>
                        </a:rPr>
                        <a:t>(10 – 11)</a:t>
                      </a:r>
                    </a:p>
                  </a:txBody>
                  <a:tcPr marL="54312" marR="5431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b="1" dirty="0" smtClean="0">
                          <a:effectLst/>
                          <a:latin typeface="Calibri" panose="020F0502020204030204" pitchFamily="34" charset="0"/>
                          <a:ea typeface="Times New Roman"/>
                        </a:rPr>
                        <a:t>(35.000) 45000</a:t>
                      </a:r>
                      <a:endParaRPr lang="it-IT" sz="1400" b="1" dirty="0">
                        <a:effectLst/>
                        <a:latin typeface="Calibri" panose="020F0502020204030204" pitchFamily="34" charset="0"/>
                        <a:ea typeface="Times New Roman"/>
                      </a:endParaRPr>
                    </a:p>
                  </a:txBody>
                  <a:tcPr marL="54312" marR="54312"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371366">
                <a:tc>
                  <a:txBody>
                    <a:bodyPr/>
                    <a:lstStyle/>
                    <a:p>
                      <a:pPr algn="just">
                        <a:lnSpc>
                          <a:spcPts val="1500"/>
                        </a:lnSpc>
                        <a:spcAft>
                          <a:spcPts val="0"/>
                        </a:spcAft>
                      </a:pPr>
                      <a:r>
                        <a:rPr lang="it-IT" sz="1400" dirty="0">
                          <a:effectLst/>
                          <a:latin typeface="Calibri" panose="020F0502020204030204" pitchFamily="34" charset="0"/>
                          <a:ea typeface="Times New Roman"/>
                        </a:rPr>
                        <a:t>Commercio all’ingrosso e al dettaglio</a:t>
                      </a:r>
                    </a:p>
                  </a:txBody>
                  <a:tcPr marL="54312" marR="54312"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dirty="0">
                          <a:effectLst/>
                          <a:latin typeface="Calibri" panose="020F0502020204030204" pitchFamily="34" charset="0"/>
                          <a:ea typeface="Times New Roman"/>
                        </a:rPr>
                        <a:t>45 – (da 46.2 a 46.9) – (da 47.1 a 47.7) – 47.9</a:t>
                      </a:r>
                    </a:p>
                  </a:txBody>
                  <a:tcPr marL="54312" marR="5431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b="1" dirty="0" smtClean="0">
                          <a:effectLst/>
                          <a:latin typeface="Calibri" panose="020F0502020204030204" pitchFamily="34" charset="0"/>
                          <a:ea typeface="Times New Roman"/>
                        </a:rPr>
                        <a:t>(40.000) 50000</a:t>
                      </a:r>
                      <a:endParaRPr lang="it-IT" sz="1400" b="1" dirty="0">
                        <a:effectLst/>
                        <a:latin typeface="Calibri" panose="020F0502020204030204" pitchFamily="34" charset="0"/>
                        <a:ea typeface="Times New Roman"/>
                      </a:endParaRPr>
                    </a:p>
                  </a:txBody>
                  <a:tcPr marL="54312" marR="54312"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335057">
                <a:tc>
                  <a:txBody>
                    <a:bodyPr/>
                    <a:lstStyle/>
                    <a:p>
                      <a:pPr algn="just">
                        <a:lnSpc>
                          <a:spcPts val="1500"/>
                        </a:lnSpc>
                        <a:spcAft>
                          <a:spcPts val="0"/>
                        </a:spcAft>
                      </a:pPr>
                      <a:r>
                        <a:rPr lang="it-IT" sz="1400" dirty="0">
                          <a:effectLst/>
                          <a:latin typeface="Calibri" panose="020F0502020204030204" pitchFamily="34" charset="0"/>
                          <a:ea typeface="Times New Roman"/>
                        </a:rPr>
                        <a:t>Commercio ambulante e di prodotti alimentari e bevande</a:t>
                      </a:r>
                    </a:p>
                  </a:txBody>
                  <a:tcPr marL="54312" marR="54312"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dirty="0">
                          <a:effectLst/>
                          <a:latin typeface="Calibri" panose="020F0502020204030204" pitchFamily="34" charset="0"/>
                          <a:ea typeface="Times New Roman"/>
                        </a:rPr>
                        <a:t>47.81</a:t>
                      </a:r>
                    </a:p>
                  </a:txBody>
                  <a:tcPr marL="54312" marR="5431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b="1" dirty="0" smtClean="0">
                          <a:effectLst/>
                          <a:latin typeface="Calibri" panose="020F0502020204030204" pitchFamily="34" charset="0"/>
                          <a:ea typeface="Times New Roman"/>
                        </a:rPr>
                        <a:t>(30.000)40.000</a:t>
                      </a:r>
                      <a:endParaRPr lang="it-IT" sz="1400" b="1" dirty="0">
                        <a:effectLst/>
                        <a:latin typeface="Calibri" panose="020F0502020204030204" pitchFamily="34" charset="0"/>
                        <a:ea typeface="Times New Roman"/>
                      </a:endParaRPr>
                    </a:p>
                  </a:txBody>
                  <a:tcPr marL="54312" marR="54312"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167529">
                <a:tc>
                  <a:txBody>
                    <a:bodyPr/>
                    <a:lstStyle/>
                    <a:p>
                      <a:pPr algn="just">
                        <a:lnSpc>
                          <a:spcPts val="1500"/>
                        </a:lnSpc>
                        <a:spcAft>
                          <a:spcPts val="0"/>
                        </a:spcAft>
                      </a:pPr>
                      <a:r>
                        <a:rPr lang="it-IT" sz="1400" dirty="0">
                          <a:effectLst/>
                          <a:latin typeface="Calibri" panose="020F0502020204030204" pitchFamily="34" charset="0"/>
                          <a:ea typeface="Times New Roman"/>
                        </a:rPr>
                        <a:t>Commercio ambulante di altri prodotti</a:t>
                      </a:r>
                    </a:p>
                  </a:txBody>
                  <a:tcPr marL="54312" marR="54312"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dirty="0">
                          <a:effectLst/>
                          <a:latin typeface="Calibri" panose="020F0502020204030204" pitchFamily="34" charset="0"/>
                          <a:ea typeface="Times New Roman"/>
                        </a:rPr>
                        <a:t>47.82 – 47.89</a:t>
                      </a:r>
                    </a:p>
                  </a:txBody>
                  <a:tcPr marL="54312" marR="5431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b="1" dirty="0" smtClean="0">
                          <a:effectLst/>
                          <a:latin typeface="Calibri" panose="020F0502020204030204" pitchFamily="34" charset="0"/>
                          <a:ea typeface="Times New Roman"/>
                        </a:rPr>
                        <a:t>(20.000) 30000</a:t>
                      </a:r>
                      <a:endParaRPr lang="it-IT" sz="1400" b="1" dirty="0">
                        <a:effectLst/>
                        <a:latin typeface="Calibri" panose="020F0502020204030204" pitchFamily="34" charset="0"/>
                        <a:ea typeface="Times New Roman"/>
                      </a:endParaRPr>
                    </a:p>
                  </a:txBody>
                  <a:tcPr marL="54312" marR="54312"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47577">
                <a:tc>
                  <a:txBody>
                    <a:bodyPr/>
                    <a:lstStyle/>
                    <a:p>
                      <a:pPr algn="just">
                        <a:lnSpc>
                          <a:spcPts val="1500"/>
                        </a:lnSpc>
                        <a:spcAft>
                          <a:spcPts val="0"/>
                        </a:spcAft>
                      </a:pPr>
                      <a:r>
                        <a:rPr lang="it-IT" sz="1400" dirty="0">
                          <a:effectLst/>
                          <a:latin typeface="Calibri" panose="020F0502020204030204" pitchFamily="34" charset="0"/>
                          <a:ea typeface="Times New Roman"/>
                        </a:rPr>
                        <a:t>Costruzioni e attività immobiliari</a:t>
                      </a:r>
                    </a:p>
                  </a:txBody>
                  <a:tcPr marL="54312" marR="54312"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dirty="0">
                          <a:effectLst/>
                          <a:latin typeface="Calibri" panose="020F0502020204030204" pitchFamily="34" charset="0"/>
                          <a:ea typeface="Times New Roman"/>
                        </a:rPr>
                        <a:t>(41 – 42 – 43) – (68)</a:t>
                      </a:r>
                    </a:p>
                  </a:txBody>
                  <a:tcPr marL="54312" marR="5431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b="1" dirty="0" smtClean="0">
                          <a:effectLst/>
                          <a:latin typeface="Calibri" panose="020F0502020204030204" pitchFamily="34" charset="0"/>
                          <a:ea typeface="Times New Roman"/>
                        </a:rPr>
                        <a:t>(15.000) 25000</a:t>
                      </a:r>
                      <a:endParaRPr lang="it-IT" sz="1400" b="1" dirty="0">
                        <a:effectLst/>
                        <a:latin typeface="Calibri" panose="020F0502020204030204" pitchFamily="34" charset="0"/>
                        <a:ea typeface="Times New Roman"/>
                      </a:endParaRPr>
                    </a:p>
                  </a:txBody>
                  <a:tcPr marL="54312" marR="54312"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167529">
                <a:tc>
                  <a:txBody>
                    <a:bodyPr/>
                    <a:lstStyle/>
                    <a:p>
                      <a:pPr algn="just">
                        <a:lnSpc>
                          <a:spcPts val="1500"/>
                        </a:lnSpc>
                        <a:spcAft>
                          <a:spcPts val="0"/>
                        </a:spcAft>
                      </a:pPr>
                      <a:r>
                        <a:rPr lang="it-IT" sz="1400" dirty="0">
                          <a:solidFill>
                            <a:schemeClr val="tx1"/>
                          </a:solidFill>
                          <a:effectLst/>
                          <a:latin typeface="Calibri" panose="020F0502020204030204" pitchFamily="34" charset="0"/>
                          <a:ea typeface="Times New Roman"/>
                        </a:rPr>
                        <a:t>Intermediari del commercio</a:t>
                      </a:r>
                    </a:p>
                  </a:txBody>
                  <a:tcPr marL="54312" marR="54312"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dirty="0">
                          <a:solidFill>
                            <a:schemeClr val="tx1"/>
                          </a:solidFill>
                          <a:effectLst/>
                          <a:latin typeface="Calibri" panose="020F0502020204030204" pitchFamily="34" charset="0"/>
                          <a:ea typeface="Times New Roman"/>
                        </a:rPr>
                        <a:t>46.1</a:t>
                      </a:r>
                    </a:p>
                  </a:txBody>
                  <a:tcPr marL="54312" marR="5431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b="1" dirty="0" smtClean="0">
                          <a:solidFill>
                            <a:schemeClr val="tx1"/>
                          </a:solidFill>
                          <a:effectLst/>
                          <a:latin typeface="Calibri" panose="020F0502020204030204" pitchFamily="34" charset="0"/>
                          <a:ea typeface="Times New Roman"/>
                        </a:rPr>
                        <a:t>(15.000) 25000</a:t>
                      </a:r>
                      <a:endParaRPr lang="it-IT" sz="1400" b="1" dirty="0">
                        <a:solidFill>
                          <a:schemeClr val="tx1"/>
                        </a:solidFill>
                        <a:effectLst/>
                        <a:latin typeface="Calibri" panose="020F0502020204030204" pitchFamily="34" charset="0"/>
                        <a:ea typeface="Times New Roman"/>
                      </a:endParaRPr>
                    </a:p>
                  </a:txBody>
                  <a:tcPr marL="54312" marR="54312"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47577">
                <a:tc>
                  <a:txBody>
                    <a:bodyPr/>
                    <a:lstStyle/>
                    <a:p>
                      <a:pPr algn="just">
                        <a:lnSpc>
                          <a:spcPts val="1500"/>
                        </a:lnSpc>
                        <a:spcAft>
                          <a:spcPts val="0"/>
                        </a:spcAft>
                      </a:pPr>
                      <a:r>
                        <a:rPr lang="it-IT" sz="1400" dirty="0">
                          <a:solidFill>
                            <a:schemeClr val="tx1"/>
                          </a:solidFill>
                          <a:effectLst/>
                          <a:latin typeface="Calibri" panose="020F0502020204030204" pitchFamily="34" charset="0"/>
                          <a:ea typeface="Times New Roman"/>
                        </a:rPr>
                        <a:t>Attività dei servizi di alloggio e di ristorazione</a:t>
                      </a:r>
                    </a:p>
                  </a:txBody>
                  <a:tcPr marL="54312" marR="54312"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dirty="0">
                          <a:solidFill>
                            <a:schemeClr val="tx1"/>
                          </a:solidFill>
                          <a:effectLst/>
                          <a:latin typeface="Calibri" panose="020F0502020204030204" pitchFamily="34" charset="0"/>
                          <a:ea typeface="Times New Roman"/>
                        </a:rPr>
                        <a:t>(55 – 56)</a:t>
                      </a:r>
                    </a:p>
                  </a:txBody>
                  <a:tcPr marL="54312" marR="5431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b="1" dirty="0" smtClean="0">
                          <a:solidFill>
                            <a:schemeClr val="tx1"/>
                          </a:solidFill>
                          <a:effectLst/>
                          <a:latin typeface="Calibri" panose="020F0502020204030204" pitchFamily="34" charset="0"/>
                          <a:ea typeface="Times New Roman"/>
                        </a:rPr>
                        <a:t>(40.000)50000</a:t>
                      </a:r>
                      <a:endParaRPr lang="it-IT" sz="1400" b="1" dirty="0">
                        <a:solidFill>
                          <a:schemeClr val="tx1"/>
                        </a:solidFill>
                        <a:effectLst/>
                        <a:latin typeface="Calibri" panose="020F0502020204030204" pitchFamily="34" charset="0"/>
                        <a:ea typeface="Times New Roman"/>
                      </a:endParaRPr>
                    </a:p>
                  </a:txBody>
                  <a:tcPr marL="54312" marR="54312"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812684">
                <a:tc>
                  <a:txBody>
                    <a:bodyPr/>
                    <a:lstStyle/>
                    <a:p>
                      <a:pPr algn="just">
                        <a:lnSpc>
                          <a:spcPts val="1500"/>
                        </a:lnSpc>
                        <a:spcAft>
                          <a:spcPts val="0"/>
                        </a:spcAft>
                      </a:pPr>
                      <a:r>
                        <a:rPr lang="it-IT" sz="1400" dirty="0">
                          <a:solidFill>
                            <a:schemeClr val="tx1"/>
                          </a:solidFill>
                          <a:effectLst/>
                          <a:latin typeface="Calibri" panose="020F0502020204030204" pitchFamily="34" charset="0"/>
                          <a:ea typeface="Times New Roman"/>
                        </a:rPr>
                        <a:t>Attività professionali, scientifiche, tecniche, sanitarie, di istruzione, servizi finanziari ed assicurativi</a:t>
                      </a:r>
                    </a:p>
                  </a:txBody>
                  <a:tcPr marL="54312" marR="54312"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dirty="0">
                          <a:solidFill>
                            <a:schemeClr val="tx1"/>
                          </a:solidFill>
                          <a:effectLst/>
                          <a:latin typeface="Calibri" panose="020F0502020204030204" pitchFamily="34" charset="0"/>
                          <a:ea typeface="Times New Roman"/>
                        </a:rPr>
                        <a:t>(64 – 65 – 66) – (69 – 70 – 71 – 72 – 73 – 74 – 75) – (85) – (86 – 87 – 88)</a:t>
                      </a:r>
                    </a:p>
                  </a:txBody>
                  <a:tcPr marL="54312" marR="5431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b="1" dirty="0" smtClean="0">
                          <a:solidFill>
                            <a:schemeClr val="tx1"/>
                          </a:solidFill>
                          <a:effectLst/>
                          <a:latin typeface="Calibri" panose="020F0502020204030204" pitchFamily="34" charset="0"/>
                          <a:ea typeface="Times New Roman"/>
                        </a:rPr>
                        <a:t>(15.000) 30000</a:t>
                      </a:r>
                      <a:endParaRPr lang="it-IT" sz="1400" b="1" dirty="0">
                        <a:solidFill>
                          <a:schemeClr val="tx1"/>
                        </a:solidFill>
                        <a:effectLst/>
                        <a:latin typeface="Calibri" panose="020F0502020204030204" pitchFamily="34" charset="0"/>
                        <a:ea typeface="Times New Roman"/>
                      </a:endParaRPr>
                    </a:p>
                  </a:txBody>
                  <a:tcPr marL="54312" marR="54312"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503541">
                <a:tc gridSpan="2">
                  <a:txBody>
                    <a:bodyPr/>
                    <a:lstStyle/>
                    <a:p>
                      <a:pPr algn="just">
                        <a:lnSpc>
                          <a:spcPts val="1500"/>
                        </a:lnSpc>
                        <a:spcAft>
                          <a:spcPts val="0"/>
                        </a:spcAft>
                      </a:pPr>
                      <a:r>
                        <a:rPr lang="it-IT" sz="1400" dirty="0">
                          <a:effectLst/>
                          <a:latin typeface="Calibri" panose="020F0502020204030204" pitchFamily="34" charset="0"/>
                          <a:ea typeface="Times New Roman"/>
                        </a:rPr>
                        <a:t>Altre attività economiche</a:t>
                      </a:r>
                    </a:p>
                    <a:p>
                      <a:pPr algn="just">
                        <a:lnSpc>
                          <a:spcPts val="1500"/>
                        </a:lnSpc>
                        <a:spcAft>
                          <a:spcPts val="0"/>
                        </a:spcAft>
                      </a:pPr>
                      <a:endParaRPr lang="it-IT" sz="1400" dirty="0">
                        <a:effectLst/>
                        <a:latin typeface="Calibri" panose="020F0502020204030204" pitchFamily="34" charset="0"/>
                        <a:ea typeface="Times New Roman"/>
                      </a:endParaRPr>
                    </a:p>
                  </a:txBody>
                  <a:tcPr marL="54312" marR="54312"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pPr algn="just">
                        <a:lnSpc>
                          <a:spcPts val="1500"/>
                        </a:lnSpc>
                        <a:spcAft>
                          <a:spcPts val="0"/>
                        </a:spcAft>
                      </a:pPr>
                      <a:endParaRPr lang="it-IT" sz="1600" dirty="0">
                        <a:effectLst/>
                        <a:latin typeface="Times New Roman"/>
                        <a:ea typeface="Times New Roman"/>
                      </a:endParaRPr>
                    </a:p>
                  </a:txBody>
                  <a:tcPr marL="54312" marR="5431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b="1" dirty="0" smtClean="0">
                          <a:effectLst/>
                          <a:latin typeface="Calibri" panose="020F0502020204030204" pitchFamily="34" charset="0"/>
                          <a:ea typeface="Times New Roman"/>
                        </a:rPr>
                        <a:t>(20.000) 30000</a:t>
                      </a:r>
                      <a:endParaRPr lang="it-IT" sz="1400" b="1" dirty="0">
                        <a:effectLst/>
                        <a:latin typeface="Calibri" panose="020F0502020204030204" pitchFamily="34" charset="0"/>
                        <a:ea typeface="Times New Roman"/>
                      </a:endParaRPr>
                    </a:p>
                  </a:txBody>
                  <a:tcPr marL="54312" marR="54312"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bl>
          </a:graphicData>
        </a:graphic>
      </p:graphicFrame>
      <p:sp>
        <p:nvSpPr>
          <p:cNvPr id="6" name="Rettangolo arrotondato 5"/>
          <p:cNvSpPr/>
          <p:nvPr/>
        </p:nvSpPr>
        <p:spPr>
          <a:xfrm>
            <a:off x="251520" y="5659780"/>
            <a:ext cx="7118220" cy="3240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sz="1200" dirty="0" smtClean="0">
              <a:solidFill>
                <a:srgbClr val="000000"/>
              </a:solidFill>
              <a:latin typeface="Calibri" panose="020F0502020204030204" pitchFamily="34" charset="0"/>
            </a:endParaRPr>
          </a:p>
          <a:p>
            <a:pPr algn="ctr"/>
            <a:r>
              <a:rPr lang="it-IT" sz="1200" b="1" dirty="0" smtClean="0">
                <a:solidFill>
                  <a:srgbClr val="000000"/>
                </a:solidFill>
                <a:latin typeface="Calibri" panose="020F0502020204030204" pitchFamily="34" charset="0"/>
              </a:rPr>
              <a:t>Non rileva l’adeguamento dei ricavi ai fini degli studi di settore/parametri (periodo precedente l’ingresso)</a:t>
            </a:r>
          </a:p>
          <a:p>
            <a:pPr algn="ctr"/>
            <a:endParaRPr lang="it-IT" sz="1200" dirty="0">
              <a:solidFill>
                <a:srgbClr val="000000"/>
              </a:solidFill>
              <a:latin typeface="Calibri" panose="020F0502020204030204" pitchFamily="34" charset="0"/>
            </a:endParaRPr>
          </a:p>
        </p:txBody>
      </p:sp>
      <p:sp>
        <p:nvSpPr>
          <p:cNvPr id="7" name="Freccia angolare in su 6"/>
          <p:cNvSpPr/>
          <p:nvPr/>
        </p:nvSpPr>
        <p:spPr>
          <a:xfrm>
            <a:off x="7495504" y="5391218"/>
            <a:ext cx="914400" cy="481548"/>
          </a:xfrm>
          <a:prstGeom prst="bentUpArrow">
            <a:avLst>
              <a:gd name="adj1" fmla="val 25000"/>
              <a:gd name="adj2" fmla="val 47079"/>
              <a:gd name="adj3" fmla="val 25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8" name="Callout con freccia a destra 7"/>
          <p:cNvSpPr/>
          <p:nvPr/>
        </p:nvSpPr>
        <p:spPr>
          <a:xfrm>
            <a:off x="251521" y="1885950"/>
            <a:ext cx="1120080" cy="3761584"/>
          </a:xfrm>
          <a:prstGeom prst="rightArrowCallout">
            <a:avLst>
              <a:gd name="adj1" fmla="val 25000"/>
              <a:gd name="adj2" fmla="val 25000"/>
              <a:gd name="adj3" fmla="val 23896"/>
              <a:gd name="adj4" fmla="val 64977"/>
            </a:avLst>
          </a:prstGeom>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it-IT" sz="1400" dirty="0" err="1" smtClean="0">
                <a:solidFill>
                  <a:srgbClr val="000000"/>
                </a:solidFill>
                <a:latin typeface="Calibri" panose="020F0502020204030204" pitchFamily="34" charset="0"/>
              </a:rPr>
              <a:t>Pluri</a:t>
            </a:r>
            <a:r>
              <a:rPr lang="it-IT" sz="1400" dirty="0" smtClean="0">
                <a:solidFill>
                  <a:srgbClr val="000000"/>
                </a:solidFill>
                <a:latin typeface="Calibri" panose="020F0502020204030204" pitchFamily="34" charset="0"/>
              </a:rPr>
              <a:t>   Attività</a:t>
            </a:r>
          </a:p>
          <a:p>
            <a:pPr algn="ctr"/>
            <a:r>
              <a:rPr lang="it-IT" sz="1400" dirty="0" smtClean="0">
                <a:solidFill>
                  <a:srgbClr val="000000"/>
                </a:solidFill>
                <a:latin typeface="Calibri" panose="020F0502020204030204" pitchFamily="34" charset="0"/>
              </a:rPr>
              <a:t>Limite Maggiore </a:t>
            </a:r>
            <a:endParaRPr lang="it-IT" sz="1400" dirty="0">
              <a:solidFill>
                <a:srgbClr val="000000"/>
              </a:solidFill>
              <a:latin typeface="Calibri" panose="020F0502020204030204" pitchFamily="34" charset="0"/>
            </a:endParaRPr>
          </a:p>
        </p:txBody>
      </p:sp>
      <p:sp>
        <p:nvSpPr>
          <p:cNvPr id="9"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sz="2400" b="1" dirty="0" smtClean="0">
                <a:solidFill>
                  <a:srgbClr val="FFFFFF"/>
                </a:solidFill>
                <a:latin typeface="Calibri" panose="020F0502020204030204" pitchFamily="34" charset="0"/>
                <a:cs typeface="Arial" panose="020B0604020202020204" pitchFamily="34" charset="0"/>
              </a:rPr>
              <a:t>Nuovo Regime Forfetario</a:t>
            </a:r>
            <a:endParaRPr lang="it-IT" altLang="it-IT" sz="2400" b="1" dirty="0">
              <a:solidFill>
                <a:srgbClr val="FFFFFF"/>
              </a:solidFill>
              <a:latin typeface="Calibri" panose="020F0502020204030204" pitchFamily="34" charset="0"/>
              <a:cs typeface="Arial" panose="020B0604020202020204" pitchFamily="34" charset="0"/>
            </a:endParaRPr>
          </a:p>
        </p:txBody>
      </p:sp>
      <p:sp>
        <p:nvSpPr>
          <p:cNvPr id="10" name="Text Box 7"/>
          <p:cNvSpPr txBox="1">
            <a:spLocks noChangeArrowheads="1"/>
          </p:cNvSpPr>
          <p:nvPr/>
        </p:nvSpPr>
        <p:spPr bwMode="auto">
          <a:xfrm>
            <a:off x="6804025" y="296863"/>
            <a:ext cx="1368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400" b="1" dirty="0">
                <a:solidFill>
                  <a:srgbClr val="FFFFFF"/>
                </a:solidFill>
                <a:latin typeface="Calibri" panose="020F0502020204030204" pitchFamily="34" charset="0"/>
                <a:cs typeface="Arial" panose="020B0604020202020204" pitchFamily="34" charset="0"/>
              </a:rPr>
              <a:t>pag. </a:t>
            </a:r>
          </a:p>
        </p:txBody>
      </p:sp>
      <p:sp>
        <p:nvSpPr>
          <p:cNvPr id="11" name="Titolo 1"/>
          <p:cNvSpPr txBox="1">
            <a:spLocks/>
          </p:cNvSpPr>
          <p:nvPr/>
        </p:nvSpPr>
        <p:spPr>
          <a:xfrm>
            <a:off x="457200" y="1226241"/>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sz="3200" b="1" kern="0" dirty="0" smtClean="0">
                <a:solidFill>
                  <a:srgbClr val="000000"/>
                </a:solidFill>
                <a:latin typeface="Calibri" panose="020F0502020204030204" pitchFamily="34" charset="0"/>
              </a:rPr>
              <a:t>LIMITE DI RICAVI - COMPENSI</a:t>
            </a:r>
            <a:endParaRPr lang="it-IT" sz="3200" b="1" kern="0" dirty="0">
              <a:solidFill>
                <a:srgbClr val="000000"/>
              </a:solidFill>
              <a:latin typeface="Calibri" panose="020F0502020204030204" pitchFamily="34" charset="0"/>
            </a:endParaRPr>
          </a:p>
        </p:txBody>
      </p:sp>
      <p:sp>
        <p:nvSpPr>
          <p:cNvPr id="12" name="Rettangolo arrotondato 11"/>
          <p:cNvSpPr/>
          <p:nvPr/>
        </p:nvSpPr>
        <p:spPr>
          <a:xfrm>
            <a:off x="403920" y="332656"/>
            <a:ext cx="7118220" cy="3240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sz="1200" dirty="0" smtClean="0">
              <a:solidFill>
                <a:srgbClr val="000000"/>
              </a:solidFill>
              <a:latin typeface="Calibri" panose="020F0502020204030204" pitchFamily="34" charset="0"/>
            </a:endParaRPr>
          </a:p>
          <a:p>
            <a:pPr algn="ctr"/>
            <a:r>
              <a:rPr lang="it-IT" sz="1200" b="1" dirty="0" smtClean="0">
                <a:solidFill>
                  <a:srgbClr val="000000"/>
                </a:solidFill>
                <a:latin typeface="Calibri" panose="020F0502020204030204" pitchFamily="34" charset="0"/>
              </a:rPr>
              <a:t>NUOVI TETTI DI RICAVI E COMPENSI ANNO PRECEDENTE</a:t>
            </a:r>
          </a:p>
          <a:p>
            <a:pPr algn="ctr"/>
            <a:endParaRPr lang="it-IT" sz="1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3114296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71600" y="620688"/>
            <a:ext cx="6120680" cy="122413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INCREMENTO  DEL TETTO FA RIFERIMENTO ALL’ANNO PRECEDENTE E CIO’ COMPORTA CHE CHI HA SUPERATO IL LIMITE PRECEDENTE NON DEVE ABBANDONARE IL REGIME FORFETTARIO ( confermato da circ. </a:t>
            </a:r>
            <a:r>
              <a:rPr lang="it-IT" smtClean="0">
                <a:solidFill>
                  <a:schemeClr val="tx1"/>
                </a:solidFill>
              </a:rPr>
              <a:t>10/16, par.2.2)</a:t>
            </a:r>
            <a:endParaRPr lang="it-IT" dirty="0">
              <a:solidFill>
                <a:schemeClr val="tx1"/>
              </a:solidFill>
            </a:endParaRPr>
          </a:p>
        </p:txBody>
      </p:sp>
      <p:sp>
        <p:nvSpPr>
          <p:cNvPr id="3" name="Freccia in giù 2"/>
          <p:cNvSpPr/>
          <p:nvPr/>
        </p:nvSpPr>
        <p:spPr>
          <a:xfrm>
            <a:off x="3563888" y="2276872"/>
            <a:ext cx="100811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1043608" y="3501008"/>
            <a:ext cx="6120680" cy="122413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Es. Lavoratore autonomo in regime forfettario che ha incassato nel 2015  € 20.000 sarebbe uscito dal regime nel 2016 , ma con incremento del tetto resta nel regime</a:t>
            </a:r>
            <a:endParaRPr lang="it-IT" dirty="0">
              <a:solidFill>
                <a:schemeClr val="tx1"/>
              </a:solidFill>
            </a:endParaRPr>
          </a:p>
        </p:txBody>
      </p:sp>
      <p:sp>
        <p:nvSpPr>
          <p:cNvPr id="5" name="Rettangolo 4"/>
          <p:cNvSpPr/>
          <p:nvPr/>
        </p:nvSpPr>
        <p:spPr>
          <a:xfrm>
            <a:off x="1043608" y="5229200"/>
            <a:ext cx="6120680" cy="15121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tx1"/>
                </a:solidFill>
              </a:rPr>
              <a:t>Circ. 10/16.Possono applicare il forfait start up anche coloro che: </a:t>
            </a:r>
          </a:p>
          <a:p>
            <a:pPr marL="342900" indent="-342900" algn="ctr">
              <a:buAutoNum type="arabicParenR"/>
            </a:pPr>
            <a:r>
              <a:rPr lang="it-IT" sz="1600" dirty="0" smtClean="0">
                <a:solidFill>
                  <a:schemeClr val="tx1"/>
                </a:solidFill>
              </a:rPr>
              <a:t>Erano in attività nel 2014 , come nuova attività, e nel 2015 hanno aderito al forfait &gt; anni residui quinquennio</a:t>
            </a:r>
          </a:p>
          <a:p>
            <a:pPr marL="342900" indent="-342900" algn="ctr">
              <a:buAutoNum type="arabicParenR"/>
            </a:pPr>
            <a:r>
              <a:rPr lang="it-IT" sz="1600" dirty="0" smtClean="0">
                <a:solidFill>
                  <a:schemeClr val="tx1"/>
                </a:solidFill>
              </a:rPr>
              <a:t>Hanno iniziato l’attività nel 2015 sia come regime di vantaggio sia come ordinario</a:t>
            </a:r>
            <a:endParaRPr lang="it-IT" sz="1600" dirty="0">
              <a:solidFill>
                <a:schemeClr val="tx1"/>
              </a:solidFill>
            </a:endParaRPr>
          </a:p>
        </p:txBody>
      </p:sp>
    </p:spTree>
    <p:extLst>
      <p:ext uri="{BB962C8B-B14F-4D97-AF65-F5344CB8AC3E}">
        <p14:creationId xmlns:p14="http://schemas.microsoft.com/office/powerpoint/2010/main" val="17871790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71600" y="188640"/>
            <a:ext cx="7344816" cy="208823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Nel precedente regime forfettario vigeva quale condizione di accesso che l’eventuale reddito di lavoro dipendente ( anno precedente) doveva essere inferiore a quello di lavoro autonomo ( salvo il caso di somma totale non </a:t>
            </a:r>
            <a:r>
              <a:rPr lang="it-IT" dirty="0" err="1" smtClean="0">
                <a:solidFill>
                  <a:schemeClr val="tx1"/>
                </a:solidFill>
              </a:rPr>
              <a:t>sup</a:t>
            </a:r>
            <a:r>
              <a:rPr lang="it-IT" dirty="0" smtClean="0">
                <a:solidFill>
                  <a:schemeClr val="tx1"/>
                </a:solidFill>
              </a:rPr>
              <a:t> a € 20.000 o cessazione del rapporto di lavoro durante anno)</a:t>
            </a:r>
            <a:endParaRPr lang="it-IT" dirty="0">
              <a:solidFill>
                <a:schemeClr val="tx1"/>
              </a:solidFill>
            </a:endParaRPr>
          </a:p>
        </p:txBody>
      </p:sp>
      <p:sp>
        <p:nvSpPr>
          <p:cNvPr id="4" name="Freccia bidirezionale orizzontale 3"/>
          <p:cNvSpPr/>
          <p:nvPr/>
        </p:nvSpPr>
        <p:spPr>
          <a:xfrm>
            <a:off x="3707904" y="3573016"/>
            <a:ext cx="1728192" cy="5760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755576" y="2564904"/>
            <a:ext cx="2664296" cy="201622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Abrogata, quindi una eventuale causa di fuoriuscita verificatasi nel 2015 non assume più rilevanza nel 2016</a:t>
            </a:r>
            <a:endParaRPr lang="it-IT" dirty="0">
              <a:solidFill>
                <a:schemeClr val="tx1"/>
              </a:solidFill>
            </a:endParaRPr>
          </a:p>
        </p:txBody>
      </p:sp>
      <p:sp>
        <p:nvSpPr>
          <p:cNvPr id="6" name="Rettangolo 5"/>
          <p:cNvSpPr/>
          <p:nvPr/>
        </p:nvSpPr>
        <p:spPr>
          <a:xfrm>
            <a:off x="6012160" y="2636912"/>
            <a:ext cx="2664296" cy="201622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rPr>
              <a:t>Inserita nuova causa di esclusione: il reddito da lavoro dipendente non deve superare € 30.000 ( verifica irrilevante se il rapporto è cessato), </a:t>
            </a:r>
          </a:p>
          <a:p>
            <a:pPr algn="ctr"/>
            <a:r>
              <a:rPr lang="it-IT" sz="1400" dirty="0" smtClean="0">
                <a:solidFill>
                  <a:schemeClr val="tx1"/>
                </a:solidFill>
              </a:rPr>
              <a:t>Quindi la verifica va eseguita sui redditi 2015</a:t>
            </a:r>
            <a:endParaRPr lang="it-IT" sz="1400" dirty="0">
              <a:solidFill>
                <a:schemeClr val="tx1"/>
              </a:solidFill>
            </a:endParaRPr>
          </a:p>
        </p:txBody>
      </p:sp>
      <p:sp>
        <p:nvSpPr>
          <p:cNvPr id="7" name="Rettangolo 6"/>
          <p:cNvSpPr/>
          <p:nvPr/>
        </p:nvSpPr>
        <p:spPr>
          <a:xfrm>
            <a:off x="1124000" y="4725144"/>
            <a:ext cx="7344816" cy="20882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Circ. 10/16 :</a:t>
            </a:r>
          </a:p>
          <a:p>
            <a:pPr marL="342900" indent="-342900" algn="ctr">
              <a:buAutoNum type="arabicParenR"/>
            </a:pPr>
            <a:r>
              <a:rPr lang="it-IT" dirty="0" smtClean="0">
                <a:solidFill>
                  <a:schemeClr val="tx1"/>
                </a:solidFill>
              </a:rPr>
              <a:t>La cessazione del rapporto di lavoro non è esimente se inizia trattamento pensionistico o altro lavoro</a:t>
            </a:r>
          </a:p>
          <a:p>
            <a:pPr marL="342900" indent="-342900" algn="ctr">
              <a:buAutoNum type="arabicParenR"/>
            </a:pPr>
            <a:r>
              <a:rPr lang="it-IT" dirty="0" smtClean="0">
                <a:solidFill>
                  <a:schemeClr val="tx1"/>
                </a:solidFill>
              </a:rPr>
              <a:t> cessazione rapporto di lavoro non è esimente se interviene nell’anno di inizio attività</a:t>
            </a:r>
            <a:endParaRPr lang="it-IT" dirty="0">
              <a:solidFill>
                <a:schemeClr val="tx1"/>
              </a:solidFill>
            </a:endParaRPr>
          </a:p>
        </p:txBody>
      </p:sp>
    </p:spTree>
    <p:extLst>
      <p:ext uri="{BB962C8B-B14F-4D97-AF65-F5344CB8AC3E}">
        <p14:creationId xmlns:p14="http://schemas.microsoft.com/office/powerpoint/2010/main" val="15903168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71600" y="620688"/>
            <a:ext cx="7344816" cy="208823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Per chi inizia attività ( stesse regole del D.L. 98/11, art. 27 regime di vantaggio)  nel 2016 </a:t>
            </a:r>
            <a:endParaRPr lang="it-IT" dirty="0">
              <a:solidFill>
                <a:schemeClr val="tx1"/>
              </a:solidFill>
            </a:endParaRPr>
          </a:p>
        </p:txBody>
      </p:sp>
      <p:sp>
        <p:nvSpPr>
          <p:cNvPr id="4" name="Freccia bidirezionale orizzontale 3"/>
          <p:cNvSpPr/>
          <p:nvPr/>
        </p:nvSpPr>
        <p:spPr>
          <a:xfrm>
            <a:off x="3707904" y="4149080"/>
            <a:ext cx="1728192" cy="5760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755576" y="2996952"/>
            <a:ext cx="2664296" cy="223224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Il reddito è determinato con le percentuali di redditività ma l’imposta sostitutiva per 5 anni è pari al 5%</a:t>
            </a:r>
            <a:endParaRPr lang="it-IT" dirty="0">
              <a:solidFill>
                <a:schemeClr val="tx1"/>
              </a:solidFill>
            </a:endParaRPr>
          </a:p>
        </p:txBody>
      </p:sp>
      <p:sp>
        <p:nvSpPr>
          <p:cNvPr id="6" name="Rettangolo 5"/>
          <p:cNvSpPr/>
          <p:nvPr/>
        </p:nvSpPr>
        <p:spPr>
          <a:xfrm>
            <a:off x="6012160" y="2996952"/>
            <a:ext cx="2664296" cy="208823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Applicabile anche a chi ha iniziato nel 2015 per i 4 anni residui fino al 2019</a:t>
            </a:r>
            <a:endParaRPr lang="it-IT" dirty="0">
              <a:solidFill>
                <a:schemeClr val="tx1"/>
              </a:solidFill>
            </a:endParaRPr>
          </a:p>
        </p:txBody>
      </p:sp>
      <p:sp>
        <p:nvSpPr>
          <p:cNvPr id="3" name="Freccia in giù 2"/>
          <p:cNvSpPr/>
          <p:nvPr/>
        </p:nvSpPr>
        <p:spPr>
          <a:xfrm>
            <a:off x="4283968" y="4941168"/>
            <a:ext cx="576064"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971600" y="5805264"/>
            <a:ext cx="7344816" cy="86409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Non previsto il regime di favore fino al compimento del 35° anno di </a:t>
            </a:r>
            <a:r>
              <a:rPr lang="it-IT" dirty="0" err="1" smtClean="0">
                <a:solidFill>
                  <a:schemeClr val="tx1"/>
                </a:solidFill>
              </a:rPr>
              <a:t>eta</a:t>
            </a:r>
            <a:r>
              <a:rPr lang="it-IT" dirty="0" smtClean="0">
                <a:solidFill>
                  <a:schemeClr val="tx1"/>
                </a:solidFill>
              </a:rPr>
              <a:t> </a:t>
            </a:r>
            <a:endParaRPr lang="it-IT" dirty="0">
              <a:solidFill>
                <a:schemeClr val="tx1"/>
              </a:solidFill>
            </a:endParaRPr>
          </a:p>
        </p:txBody>
      </p:sp>
    </p:spTree>
    <p:extLst>
      <p:ext uri="{BB962C8B-B14F-4D97-AF65-F5344CB8AC3E}">
        <p14:creationId xmlns:p14="http://schemas.microsoft.com/office/powerpoint/2010/main" val="42531003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71600" y="620688"/>
            <a:ext cx="7344816" cy="403244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chemeClr val="tx1"/>
                </a:solidFill>
              </a:rPr>
              <a:t>Circ. 12/16 : passaggio al regime forfettario start up possibile, con fruizione aliquota agevolata 5% per anni residui al compimento del quinquennio</a:t>
            </a:r>
          </a:p>
          <a:p>
            <a:pPr algn="ctr"/>
            <a:r>
              <a:rPr lang="it-IT" sz="2800" dirty="0" smtClean="0">
                <a:solidFill>
                  <a:schemeClr val="tx1"/>
                </a:solidFill>
              </a:rPr>
              <a:t>Circ. 10/16 :Possibile per ordinari 2015 passare al forfait anche se nel 2016 sono state fatte fatture con Iva &gt; note di accredito entro 4 giugno 2016</a:t>
            </a:r>
            <a:endParaRPr lang="it-IT" sz="2800" dirty="0">
              <a:solidFill>
                <a:schemeClr val="tx1"/>
              </a:solidFill>
            </a:endParaRPr>
          </a:p>
        </p:txBody>
      </p:sp>
    </p:spTree>
    <p:extLst>
      <p:ext uri="{BB962C8B-B14F-4D97-AF65-F5344CB8AC3E}">
        <p14:creationId xmlns:p14="http://schemas.microsoft.com/office/powerpoint/2010/main" val="2370890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txBox="1">
            <a:spLocks/>
          </p:cNvSpPr>
          <p:nvPr/>
        </p:nvSpPr>
        <p:spPr bwMode="auto">
          <a:xfrm>
            <a:off x="685800" y="2266950"/>
            <a:ext cx="7772400" cy="1085850"/>
          </a:xfrm>
          <a:prstGeom prst="rect">
            <a:avLst/>
          </a:prstGeom>
          <a:solidFill>
            <a:schemeClr val="bg1">
              <a:lumMod val="75000"/>
            </a:schemeClr>
          </a:solidFill>
          <a:ln>
            <a:solidFill>
              <a:schemeClr val="accent1"/>
            </a:solidFill>
          </a:ln>
        </p:spPr>
        <p:txBody>
          <a:bodyPr lIns="0" tIns="0" rIns="0" bIns="0">
            <a:normAutofit/>
          </a:bodyPr>
          <a:lstStyle>
            <a:lvl1pPr marL="0" indent="0" algn="ctr" rtl="0" eaLnBrk="0" fontAlgn="base" hangingPunct="0">
              <a:spcBef>
                <a:spcPct val="20000"/>
              </a:spcBef>
              <a:spcAft>
                <a:spcPct val="0"/>
              </a:spcAft>
              <a:buNone/>
              <a:defRPr>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None/>
              <a:defRPr>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None/>
              <a:defRPr>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None/>
              <a:defRPr>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None/>
              <a:defRPr>
                <a:solidFill>
                  <a:schemeClr val="tx1">
                    <a:tint val="75000"/>
                  </a:schemeClr>
                </a:solidFill>
                <a:latin typeface="+mn-lt"/>
                <a:ea typeface="+mn-ea"/>
                <a:cs typeface="+mn-cs"/>
              </a:defRPr>
            </a:lvl5pPr>
            <a:lvl6pPr marL="2286000" indent="0" algn="ctr">
              <a:buNone/>
              <a:defRPr>
                <a:solidFill>
                  <a:schemeClr val="tx1">
                    <a:tint val="75000"/>
                  </a:schemeClr>
                </a:solidFill>
                <a:latin typeface="+mn-lt"/>
                <a:ea typeface="+mn-ea"/>
                <a:cs typeface="+mn-cs"/>
              </a:defRPr>
            </a:lvl6pPr>
            <a:lvl7pPr marL="2743200" indent="0" algn="ctr">
              <a:buNone/>
              <a:defRPr>
                <a:solidFill>
                  <a:schemeClr val="tx1">
                    <a:tint val="75000"/>
                  </a:schemeClr>
                </a:solidFill>
                <a:latin typeface="+mn-lt"/>
                <a:ea typeface="+mn-ea"/>
                <a:cs typeface="+mn-cs"/>
              </a:defRPr>
            </a:lvl7pPr>
            <a:lvl8pPr marL="3200400" indent="0" algn="ctr">
              <a:buNone/>
              <a:defRPr>
                <a:solidFill>
                  <a:schemeClr val="tx1">
                    <a:tint val="75000"/>
                  </a:schemeClr>
                </a:solidFill>
                <a:latin typeface="+mn-lt"/>
                <a:ea typeface="+mn-ea"/>
                <a:cs typeface="+mn-cs"/>
              </a:defRPr>
            </a:lvl8pPr>
            <a:lvl9pPr marL="3657600" indent="0" algn="ctr">
              <a:buNone/>
              <a:defRPr>
                <a:solidFill>
                  <a:schemeClr val="tx1">
                    <a:tint val="75000"/>
                  </a:schemeClr>
                </a:solidFill>
                <a:latin typeface="+mn-lt"/>
                <a:ea typeface="+mn-ea"/>
                <a:cs typeface="+mn-cs"/>
              </a:defRPr>
            </a:lvl9pPr>
          </a:lstStyle>
          <a:p>
            <a:pPr marL="342900" indent="-342900" algn="just">
              <a:buFontTx/>
              <a:buAutoNum type="arabicParenR"/>
              <a:defRPr/>
            </a:pPr>
            <a:r>
              <a:rPr lang="it-IT" b="1" kern="0" dirty="0" smtClean="0">
                <a:solidFill>
                  <a:prstClr val="black"/>
                </a:solidFill>
                <a:latin typeface="Calibri" panose="020F0502020204030204" pitchFamily="34" charset="0"/>
              </a:rPr>
              <a:t>20% su imposta «pagata» nel 2015 (compresi eventuali versamenti tardivi eseguiti nel 2015 ma relativi al 2013/2014)</a:t>
            </a:r>
          </a:p>
          <a:p>
            <a:pPr marL="342900" indent="-342900" algn="l">
              <a:buFontTx/>
              <a:buAutoNum type="arabicParenR"/>
              <a:defRPr/>
            </a:pPr>
            <a:r>
              <a:rPr lang="it-IT" b="1" kern="0" dirty="0" smtClean="0">
                <a:solidFill>
                  <a:prstClr val="black"/>
                </a:solidFill>
                <a:latin typeface="Calibri" panose="020F0502020204030204" pitchFamily="34" charset="0"/>
              </a:rPr>
              <a:t>Deduzione ammessa per immobili strumentali</a:t>
            </a:r>
          </a:p>
        </p:txBody>
      </p:sp>
      <p:sp>
        <p:nvSpPr>
          <p:cNvPr id="4" name="Rettangolo 3"/>
          <p:cNvSpPr/>
          <p:nvPr/>
        </p:nvSpPr>
        <p:spPr>
          <a:xfrm>
            <a:off x="675727" y="3577686"/>
            <a:ext cx="2971800" cy="125079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sz="1400" b="1" dirty="0" smtClean="0">
                <a:solidFill>
                  <a:prstClr val="black"/>
                </a:solidFill>
                <a:latin typeface="Calibri" panose="020F0502020204030204" pitchFamily="34" charset="0"/>
              </a:rPr>
              <a:t>IMPRESE:</a:t>
            </a:r>
          </a:p>
          <a:p>
            <a:pPr marL="342900" indent="-342900" algn="just">
              <a:buFont typeface="Arial" panose="020B0604020202020204" pitchFamily="34" charset="0"/>
              <a:buChar char="•"/>
              <a:defRPr/>
            </a:pPr>
            <a:r>
              <a:rPr lang="it-IT" sz="1400" dirty="0" smtClean="0">
                <a:solidFill>
                  <a:prstClr val="black"/>
                </a:solidFill>
                <a:latin typeface="Calibri" panose="020F0502020204030204" pitchFamily="34" charset="0"/>
              </a:rPr>
              <a:t>Strumentalità </a:t>
            </a:r>
            <a:r>
              <a:rPr lang="it-IT" sz="1400" dirty="0">
                <a:solidFill>
                  <a:prstClr val="black"/>
                </a:solidFill>
                <a:latin typeface="Calibri" panose="020F0502020204030204" pitchFamily="34" charset="0"/>
              </a:rPr>
              <a:t>per destinazione</a:t>
            </a:r>
          </a:p>
          <a:p>
            <a:pPr marL="342900" indent="-342900" algn="just">
              <a:buFont typeface="Arial" panose="020B0604020202020204" pitchFamily="34" charset="0"/>
              <a:buChar char="•"/>
              <a:defRPr/>
            </a:pPr>
            <a:r>
              <a:rPr lang="it-IT" sz="1400" dirty="0">
                <a:solidFill>
                  <a:prstClr val="black"/>
                </a:solidFill>
                <a:latin typeface="Calibri" panose="020F0502020204030204" pitchFamily="34" charset="0"/>
              </a:rPr>
              <a:t>Strumentalità per natura, quindi compresi </a:t>
            </a:r>
            <a:r>
              <a:rPr lang="it-IT" sz="1400" dirty="0" smtClean="0">
                <a:solidFill>
                  <a:prstClr val="black"/>
                </a:solidFill>
                <a:latin typeface="Calibri" panose="020F0502020204030204" pitchFamily="34" charset="0"/>
              </a:rPr>
              <a:t>anche </a:t>
            </a:r>
            <a:r>
              <a:rPr lang="it-IT" sz="1400" dirty="0">
                <a:solidFill>
                  <a:prstClr val="black"/>
                </a:solidFill>
                <a:latin typeface="Calibri" panose="020F0502020204030204" pitchFamily="34" charset="0"/>
              </a:rPr>
              <a:t>immobili strumentali locati a terzi</a:t>
            </a:r>
          </a:p>
        </p:txBody>
      </p:sp>
      <p:sp>
        <p:nvSpPr>
          <p:cNvPr id="7" name="Rettangolo 6"/>
          <p:cNvSpPr/>
          <p:nvPr/>
        </p:nvSpPr>
        <p:spPr>
          <a:xfrm>
            <a:off x="5467803" y="3599988"/>
            <a:ext cx="2971800" cy="122849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sz="1400" b="1" dirty="0" smtClean="0">
                <a:solidFill>
                  <a:prstClr val="black"/>
                </a:solidFill>
                <a:latin typeface="Calibri" panose="020F0502020204030204" pitchFamily="34" charset="0"/>
              </a:rPr>
              <a:t>PROFESSIONISTI:</a:t>
            </a:r>
          </a:p>
          <a:p>
            <a:pPr marL="342900" indent="-342900" algn="just">
              <a:buFont typeface="Arial" panose="020B0604020202020204" pitchFamily="34" charset="0"/>
              <a:buChar char="•"/>
              <a:defRPr/>
            </a:pPr>
            <a:r>
              <a:rPr lang="it-IT" sz="1400" dirty="0" smtClean="0">
                <a:solidFill>
                  <a:prstClr val="black"/>
                </a:solidFill>
                <a:latin typeface="Calibri" panose="020F0502020204030204" pitchFamily="34" charset="0"/>
              </a:rPr>
              <a:t>Strumentalità </a:t>
            </a:r>
            <a:r>
              <a:rPr lang="it-IT" sz="1400" dirty="0">
                <a:solidFill>
                  <a:prstClr val="black"/>
                </a:solidFill>
                <a:latin typeface="Calibri" panose="020F0502020204030204" pitchFamily="34" charset="0"/>
              </a:rPr>
              <a:t>per destinazione, quindi non deducibile IMU relativa a immobili promiscui</a:t>
            </a:r>
          </a:p>
        </p:txBody>
      </p:sp>
      <p:sp>
        <p:nvSpPr>
          <p:cNvPr id="12" name="Rettangolo 11"/>
          <p:cNvSpPr/>
          <p:nvPr/>
        </p:nvSpPr>
        <p:spPr>
          <a:xfrm>
            <a:off x="2161627" y="4908404"/>
            <a:ext cx="4707524" cy="10859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prstClr val="black"/>
                </a:solidFill>
                <a:latin typeface="Calibri" panose="020F0502020204030204" pitchFamily="34" charset="0"/>
              </a:rPr>
              <a:t>Esclusi </a:t>
            </a:r>
          </a:p>
          <a:p>
            <a:pPr marL="285750" indent="-285750">
              <a:buFont typeface="Arial" panose="020B0604020202020204" pitchFamily="34" charset="0"/>
              <a:buChar char="•"/>
              <a:defRPr/>
            </a:pPr>
            <a:r>
              <a:rPr lang="it-IT" dirty="0" smtClean="0">
                <a:solidFill>
                  <a:prstClr val="black"/>
                </a:solidFill>
                <a:latin typeface="Calibri" panose="020F0502020204030204" pitchFamily="34" charset="0"/>
              </a:rPr>
              <a:t>immobili </a:t>
            </a:r>
            <a:r>
              <a:rPr lang="it-IT" dirty="0">
                <a:solidFill>
                  <a:prstClr val="black"/>
                </a:solidFill>
                <a:latin typeface="Calibri" panose="020F0502020204030204" pitchFamily="34" charset="0"/>
              </a:rPr>
              <a:t>merce locati a terzi anche in </a:t>
            </a:r>
            <a:r>
              <a:rPr lang="it-IT" dirty="0" smtClean="0">
                <a:solidFill>
                  <a:prstClr val="black"/>
                </a:solidFill>
                <a:latin typeface="Calibri" panose="020F0502020204030204" pitchFamily="34" charset="0"/>
              </a:rPr>
              <a:t>via temporanea (</a:t>
            </a:r>
            <a:r>
              <a:rPr lang="it-IT" dirty="0" err="1" smtClean="0">
                <a:solidFill>
                  <a:prstClr val="black"/>
                </a:solidFill>
                <a:latin typeface="Calibri" panose="020F0502020204030204" pitchFamily="34" charset="0"/>
              </a:rPr>
              <a:t>Telefisco</a:t>
            </a:r>
            <a:r>
              <a:rPr lang="it-IT" dirty="0" smtClean="0">
                <a:solidFill>
                  <a:prstClr val="black"/>
                </a:solidFill>
                <a:latin typeface="Calibri" panose="020F0502020204030204" pitchFamily="34" charset="0"/>
              </a:rPr>
              <a:t> </a:t>
            </a:r>
            <a:r>
              <a:rPr lang="it-IT" dirty="0">
                <a:solidFill>
                  <a:prstClr val="black"/>
                </a:solidFill>
                <a:latin typeface="Calibri" panose="020F0502020204030204" pitchFamily="34" charset="0"/>
              </a:rPr>
              <a:t>2014</a:t>
            </a:r>
            <a:r>
              <a:rPr lang="it-IT" dirty="0" smtClean="0">
                <a:solidFill>
                  <a:prstClr val="black"/>
                </a:solidFill>
                <a:latin typeface="Calibri" panose="020F0502020204030204" pitchFamily="34" charset="0"/>
              </a:rPr>
              <a:t>) e </a:t>
            </a:r>
          </a:p>
          <a:p>
            <a:pPr marL="285750" indent="-285750">
              <a:buFont typeface="Arial" panose="020B0604020202020204" pitchFamily="34" charset="0"/>
              <a:buChar char="•"/>
              <a:defRPr/>
            </a:pPr>
            <a:r>
              <a:rPr lang="it-IT" dirty="0" smtClean="0">
                <a:solidFill>
                  <a:prstClr val="black"/>
                </a:solidFill>
                <a:latin typeface="Calibri" panose="020F0502020204030204" pitchFamily="34" charset="0"/>
              </a:rPr>
              <a:t>quelli </a:t>
            </a:r>
            <a:r>
              <a:rPr lang="it-IT" dirty="0">
                <a:solidFill>
                  <a:prstClr val="black"/>
                </a:solidFill>
                <a:latin typeface="Calibri" panose="020F0502020204030204" pitchFamily="34" charset="0"/>
              </a:rPr>
              <a:t>patrimonio</a:t>
            </a:r>
          </a:p>
        </p:txBody>
      </p:sp>
      <p:sp>
        <p:nvSpPr>
          <p:cNvPr id="8" name="Freccia in giù 7"/>
          <p:cNvSpPr/>
          <p:nvPr/>
        </p:nvSpPr>
        <p:spPr>
          <a:xfrm>
            <a:off x="1706137" y="3352800"/>
            <a:ext cx="970156" cy="191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latin typeface="Calibri" panose="020F0502020204030204" pitchFamily="34" charset="0"/>
            </a:endParaRPr>
          </a:p>
        </p:txBody>
      </p:sp>
      <p:sp>
        <p:nvSpPr>
          <p:cNvPr id="13" name="Freccia in giù 12"/>
          <p:cNvSpPr/>
          <p:nvPr/>
        </p:nvSpPr>
        <p:spPr>
          <a:xfrm>
            <a:off x="4010680" y="3371388"/>
            <a:ext cx="970156" cy="1457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latin typeface="Calibri" panose="020F0502020204030204" pitchFamily="34" charset="0"/>
            </a:endParaRPr>
          </a:p>
        </p:txBody>
      </p:sp>
      <p:sp>
        <p:nvSpPr>
          <p:cNvPr id="15" name="Freccia in giù 14"/>
          <p:cNvSpPr/>
          <p:nvPr/>
        </p:nvSpPr>
        <p:spPr>
          <a:xfrm>
            <a:off x="6538621" y="3369526"/>
            <a:ext cx="970156" cy="191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latin typeface="Calibri" panose="020F0502020204030204" pitchFamily="34" charset="0"/>
            </a:endParaRPr>
          </a:p>
        </p:txBody>
      </p:sp>
      <p:sp>
        <p:nvSpPr>
          <p:cNvPr id="16" name="Text Box 7"/>
          <p:cNvSpPr txBox="1">
            <a:spLocks noChangeArrowheads="1"/>
          </p:cNvSpPr>
          <p:nvPr/>
        </p:nvSpPr>
        <p:spPr bwMode="auto">
          <a:xfrm>
            <a:off x="34925" y="303213"/>
            <a:ext cx="5761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smtClean="0">
                <a:solidFill>
                  <a:srgbClr val="FFFFFF"/>
                </a:solidFill>
                <a:latin typeface="Calibri" panose="020F0502020204030204" pitchFamily="34" charset="0"/>
                <a:cs typeface="Arial" panose="020B0604020202020204" pitchFamily="34" charset="0"/>
              </a:rPr>
              <a:t>Variazioni</a:t>
            </a:r>
            <a:endParaRPr lang="it-IT" altLang="it-IT" sz="2400" b="1" dirty="0">
              <a:solidFill>
                <a:srgbClr val="FFFFFF"/>
              </a:solidFill>
              <a:latin typeface="Calibri" panose="020F0502020204030204" pitchFamily="34" charset="0"/>
              <a:cs typeface="Arial" panose="020B0604020202020204" pitchFamily="34" charset="0"/>
            </a:endParaRPr>
          </a:p>
        </p:txBody>
      </p:sp>
      <p:sp>
        <p:nvSpPr>
          <p:cNvPr id="17" name="Text Box 4"/>
          <p:cNvSpPr txBox="1">
            <a:spLocks noChangeArrowheads="1"/>
          </p:cNvSpPr>
          <p:nvPr/>
        </p:nvSpPr>
        <p:spPr bwMode="auto">
          <a:xfrm>
            <a:off x="414215" y="1175366"/>
            <a:ext cx="8753230" cy="584775"/>
          </a:xfrm>
          <a:prstGeom prst="rect">
            <a:avLst/>
          </a:prstGeom>
          <a:noFill/>
          <a:ln w="9525">
            <a:noFill/>
            <a:miter lim="800000"/>
            <a:headEnd/>
            <a:tailEnd/>
          </a:ln>
          <a:effectLst/>
        </p:spPr>
        <p:txBody>
          <a:bodyPr wrap="square">
            <a:spAutoFit/>
          </a:bodyPr>
          <a:lstStyle>
            <a:defPPr>
              <a:defRPr lang="it-IT"/>
            </a:defPPr>
            <a:lvl1pPr algn="ctr" fontAlgn="base">
              <a:spcBef>
                <a:spcPct val="50000"/>
              </a:spcBef>
              <a:spcAft>
                <a:spcPct val="0"/>
              </a:spcAft>
              <a:defRPr sz="3200" b="1">
                <a:latin typeface="Calibri" panose="020F0502020204030204" pitchFamily="34" charset="0"/>
              </a:defRPr>
            </a:lvl1pPr>
          </a:lstStyle>
          <a:p>
            <a:r>
              <a:rPr lang="it-IT" dirty="0" smtClean="0">
                <a:solidFill>
                  <a:prstClr val="black"/>
                </a:solidFill>
              </a:rPr>
              <a:t>FOCUS IMU</a:t>
            </a:r>
            <a:endParaRPr lang="it-IT" dirty="0">
              <a:solidFill>
                <a:prstClr val="black"/>
              </a:solidFill>
            </a:endParaRPr>
          </a:p>
        </p:txBody>
      </p:sp>
    </p:spTree>
    <p:extLst>
      <p:ext uri="{BB962C8B-B14F-4D97-AF65-F5344CB8AC3E}">
        <p14:creationId xmlns:p14="http://schemas.microsoft.com/office/powerpoint/2010/main" val="2812605573"/>
      </p:ext>
    </p:extLst>
  </p:cSld>
  <p:clrMapOvr>
    <a:masterClrMapping/>
  </p:clrMapOvr>
  <p:transition spd="slow" advClick="0" advTm="20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71600" y="620688"/>
            <a:ext cx="7344816" cy="151216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Abrogato comma 77 : disapplicazione minimale per contributi artigiani e commercianti </a:t>
            </a:r>
            <a:endParaRPr lang="it-IT" dirty="0">
              <a:solidFill>
                <a:schemeClr val="tx1"/>
              </a:solidFill>
            </a:endParaRPr>
          </a:p>
        </p:txBody>
      </p:sp>
      <p:sp>
        <p:nvSpPr>
          <p:cNvPr id="5" name="Rettangolo 4"/>
          <p:cNvSpPr/>
          <p:nvPr/>
        </p:nvSpPr>
        <p:spPr>
          <a:xfrm>
            <a:off x="3347864" y="2564904"/>
            <a:ext cx="2664296" cy="223224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Il reddito determinato forfettariamente è base imponibile per la contribuzione con riduzione del 35%</a:t>
            </a:r>
            <a:endParaRPr lang="it-IT" dirty="0">
              <a:solidFill>
                <a:schemeClr val="tx1"/>
              </a:solidFill>
            </a:endParaRPr>
          </a:p>
        </p:txBody>
      </p:sp>
    </p:spTree>
    <p:extLst>
      <p:ext uri="{BB962C8B-B14F-4D97-AF65-F5344CB8AC3E}">
        <p14:creationId xmlns:p14="http://schemas.microsoft.com/office/powerpoint/2010/main" val="24061707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009900"/>
            <a:ext cx="7848871" cy="1499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971600" y="620688"/>
            <a:ext cx="7344816" cy="151216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Comunicazioni di scelte operate nel 2015</a:t>
            </a:r>
          </a:p>
          <a:p>
            <a:pPr algn="ctr"/>
            <a:r>
              <a:rPr lang="it-IT" dirty="0" smtClean="0">
                <a:solidFill>
                  <a:schemeClr val="tx1"/>
                </a:solidFill>
              </a:rPr>
              <a:t>Per forfettari che hanno scelto regime ordinario</a:t>
            </a:r>
          </a:p>
          <a:p>
            <a:pPr algn="ctr"/>
            <a:r>
              <a:rPr lang="it-IT" dirty="0" smtClean="0">
                <a:solidFill>
                  <a:schemeClr val="tx1"/>
                </a:solidFill>
              </a:rPr>
              <a:t>Per regime di vantaggio iniziato nel 2015 con scelta del regime ordinario  </a:t>
            </a:r>
            <a:endParaRPr lang="it-IT" dirty="0">
              <a:solidFill>
                <a:schemeClr val="tx1"/>
              </a:solidFill>
            </a:endParaRPr>
          </a:p>
        </p:txBody>
      </p:sp>
      <p:sp>
        <p:nvSpPr>
          <p:cNvPr id="2" name="Freccia circolare a destra 1"/>
          <p:cNvSpPr/>
          <p:nvPr/>
        </p:nvSpPr>
        <p:spPr>
          <a:xfrm>
            <a:off x="323528" y="1412776"/>
            <a:ext cx="648072" cy="201622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 name="Freccia circolare a destra 5"/>
          <p:cNvSpPr/>
          <p:nvPr/>
        </p:nvSpPr>
        <p:spPr>
          <a:xfrm>
            <a:off x="475928" y="1777008"/>
            <a:ext cx="639688" cy="23000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6768642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85800" y="2679700"/>
            <a:ext cx="7772400" cy="1470025"/>
          </a:xfrm>
        </p:spPr>
        <p:txBody>
          <a:bodyPr/>
          <a:lstStyle/>
          <a:p>
            <a:pPr eaLnBrk="1" hangingPunct="1"/>
            <a:r>
              <a:rPr lang="it-IT" altLang="it-IT" b="1" dirty="0">
                <a:latin typeface="Calibri" panose="020F0502020204030204" pitchFamily="34" charset="0"/>
              </a:rPr>
              <a:t>IL QUADRO RW</a:t>
            </a:r>
            <a:endParaRPr lang="it-IT" altLang="it-IT" dirty="0">
              <a:latin typeface="Calibri" panose="020F0502020204030204" pitchFamily="34" charset="0"/>
            </a:endParaRPr>
          </a:p>
        </p:txBody>
      </p:sp>
    </p:spTree>
    <p:extLst>
      <p:ext uri="{BB962C8B-B14F-4D97-AF65-F5344CB8AC3E}">
        <p14:creationId xmlns:p14="http://schemas.microsoft.com/office/powerpoint/2010/main" val="34427708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e 7"/>
          <p:cNvSpPr/>
          <p:nvPr/>
        </p:nvSpPr>
        <p:spPr>
          <a:xfrm>
            <a:off x="507437" y="2181826"/>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1</a:t>
            </a:r>
          </a:p>
        </p:txBody>
      </p:sp>
      <p:sp>
        <p:nvSpPr>
          <p:cNvPr id="3" name="Rettangolo 2"/>
          <p:cNvSpPr/>
          <p:nvPr/>
        </p:nvSpPr>
        <p:spPr>
          <a:xfrm>
            <a:off x="1285474" y="2076259"/>
            <a:ext cx="7345362" cy="623887"/>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OBBLIGATI PF, ENC, SS E ASS. PROF. RESIDENTI</a:t>
            </a:r>
          </a:p>
        </p:txBody>
      </p:sp>
      <p:sp>
        <p:nvSpPr>
          <p:cNvPr id="12" name="Rettangolo 11"/>
          <p:cNvSpPr/>
          <p:nvPr/>
        </p:nvSpPr>
        <p:spPr>
          <a:xfrm>
            <a:off x="1285474" y="2854291"/>
            <a:ext cx="7345362" cy="622300"/>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LE PERSONE FISICHE, SE DOVUTA, PAGANO IVIE E IVAFE</a:t>
            </a:r>
          </a:p>
        </p:txBody>
      </p:sp>
      <p:sp>
        <p:nvSpPr>
          <p:cNvPr id="14" name="Rettangolo 13"/>
          <p:cNvSpPr/>
          <p:nvPr/>
        </p:nvSpPr>
        <p:spPr>
          <a:xfrm>
            <a:off x="1285474" y="3630736"/>
            <a:ext cx="7345362" cy="623888"/>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MONITORAGGIO E PATRIMONIALI SONO SVINCOLATI TRA LORO</a:t>
            </a:r>
          </a:p>
        </p:txBody>
      </p:sp>
      <p:sp>
        <p:nvSpPr>
          <p:cNvPr id="16" name="Rettangolo 15"/>
          <p:cNvSpPr/>
          <p:nvPr/>
        </p:nvSpPr>
        <p:spPr>
          <a:xfrm>
            <a:off x="1285474" y="4411380"/>
            <a:ext cx="7345362" cy="623887"/>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DEPOSITI/CONTI CORRENTI NO MONITORAGGIO SE NON OLTRE </a:t>
            </a:r>
            <a:r>
              <a:rPr lang="it-IT" sz="2000" b="1" dirty="0" smtClean="0">
                <a:solidFill>
                  <a:srgbClr val="000000"/>
                </a:solidFill>
                <a:latin typeface="Calibri" panose="020F0502020204030204" pitchFamily="34" charset="0"/>
              </a:rPr>
              <a:t>15 </a:t>
            </a:r>
            <a:r>
              <a:rPr lang="it-IT" sz="2000" b="1" dirty="0">
                <a:solidFill>
                  <a:srgbClr val="000000"/>
                </a:solidFill>
                <a:latin typeface="Calibri" panose="020F0502020204030204" pitchFamily="34" charset="0"/>
              </a:rPr>
              <a:t>MILA EURO NELL’ANNO</a:t>
            </a:r>
          </a:p>
        </p:txBody>
      </p:sp>
      <p:sp>
        <p:nvSpPr>
          <p:cNvPr id="19" name="Ovale 18"/>
          <p:cNvSpPr/>
          <p:nvPr/>
        </p:nvSpPr>
        <p:spPr>
          <a:xfrm>
            <a:off x="507433" y="2913420"/>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2</a:t>
            </a:r>
          </a:p>
        </p:txBody>
      </p:sp>
      <p:sp>
        <p:nvSpPr>
          <p:cNvPr id="20" name="Ovale 19"/>
          <p:cNvSpPr/>
          <p:nvPr/>
        </p:nvSpPr>
        <p:spPr>
          <a:xfrm>
            <a:off x="507436" y="3688680"/>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3</a:t>
            </a:r>
          </a:p>
        </p:txBody>
      </p:sp>
      <p:sp>
        <p:nvSpPr>
          <p:cNvPr id="21" name="Ovale 20"/>
          <p:cNvSpPr/>
          <p:nvPr/>
        </p:nvSpPr>
        <p:spPr>
          <a:xfrm>
            <a:off x="507435" y="4463940"/>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4</a:t>
            </a:r>
          </a:p>
        </p:txBody>
      </p:sp>
      <p:sp>
        <p:nvSpPr>
          <p:cNvPr id="33820" name="Text Box 7"/>
          <p:cNvSpPr txBox="1">
            <a:spLocks noChangeArrowheads="1"/>
          </p:cNvSpPr>
          <p:nvPr/>
        </p:nvSpPr>
        <p:spPr bwMode="auto">
          <a:xfrm>
            <a:off x="145762" y="302145"/>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a:solidFill>
                  <a:srgbClr val="FFFFFF"/>
                </a:solidFill>
                <a:latin typeface="Calibri" panose="020F0502020204030204" pitchFamily="34" charset="0"/>
                <a:cs typeface="Arial" panose="020B0604020202020204" pitchFamily="34" charset="0"/>
              </a:rPr>
              <a:t>QUADRO RW</a:t>
            </a:r>
          </a:p>
        </p:txBody>
      </p:sp>
      <p:sp>
        <p:nvSpPr>
          <p:cNvPr id="13" name="Rettangolo 12"/>
          <p:cNvSpPr/>
          <p:nvPr/>
        </p:nvSpPr>
        <p:spPr>
          <a:xfrm>
            <a:off x="1285474" y="5197397"/>
            <a:ext cx="7345362" cy="623887"/>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MONITORAGGIO OBBLIGATORIO ANCHE SE A FINE ANNO NON SUSSISTE PATRIMONIO ESTERO</a:t>
            </a:r>
          </a:p>
        </p:txBody>
      </p:sp>
      <p:sp>
        <p:nvSpPr>
          <p:cNvPr id="15" name="Ovale 14"/>
          <p:cNvSpPr/>
          <p:nvPr/>
        </p:nvSpPr>
        <p:spPr>
          <a:xfrm>
            <a:off x="507434" y="5255340"/>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5</a:t>
            </a:r>
          </a:p>
        </p:txBody>
      </p:sp>
      <p:sp>
        <p:nvSpPr>
          <p:cNvPr id="17"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dirty="0">
                <a:latin typeface="Calibri" panose="020F0502020204030204" pitchFamily="34" charset="0"/>
              </a:rPr>
              <a:t>COSA RICORDARE</a:t>
            </a:r>
            <a:endParaRPr lang="it-IT" altLang="it-IT" sz="3200" b="1" kern="0" dirty="0">
              <a:latin typeface="Calibri" panose="020F0502020204030204" pitchFamily="34" charset="0"/>
            </a:endParaRPr>
          </a:p>
        </p:txBody>
      </p:sp>
    </p:spTree>
    <p:extLst>
      <p:ext uri="{BB962C8B-B14F-4D97-AF65-F5344CB8AC3E}">
        <p14:creationId xmlns:p14="http://schemas.microsoft.com/office/powerpoint/2010/main" val="2963317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1254214" y="1916230"/>
            <a:ext cx="7345362" cy="420570"/>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NON COMPILANO (ma con obbligo PATRIMONIALI E REDDITI)</a:t>
            </a:r>
            <a:endParaRPr lang="it-IT" sz="2000" dirty="0">
              <a:solidFill>
                <a:srgbClr val="000000"/>
              </a:solidFill>
              <a:latin typeface="Calibri" panose="020F0502020204030204" pitchFamily="34" charset="0"/>
            </a:endParaRPr>
          </a:p>
        </p:txBody>
      </p:sp>
      <p:sp>
        <p:nvSpPr>
          <p:cNvPr id="33820"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a:solidFill>
                  <a:srgbClr val="FFFFFF"/>
                </a:solidFill>
                <a:latin typeface="Calibri" panose="020F0502020204030204" pitchFamily="34" charset="0"/>
                <a:cs typeface="Arial" panose="020B0604020202020204" pitchFamily="34" charset="0"/>
              </a:rPr>
              <a:t>QUADRO RW</a:t>
            </a:r>
          </a:p>
        </p:txBody>
      </p:sp>
      <p:sp>
        <p:nvSpPr>
          <p:cNvPr id="2" name="Rettangolo 1"/>
          <p:cNvSpPr/>
          <p:nvPr/>
        </p:nvSpPr>
        <p:spPr>
          <a:xfrm>
            <a:off x="1254214" y="2479792"/>
            <a:ext cx="7345362" cy="1584883"/>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it-IT" altLang="it-IT" dirty="0">
                <a:solidFill>
                  <a:schemeClr val="tx1"/>
                </a:solidFill>
              </a:rPr>
              <a:t>FRONTALIERI E DIPENDENTI PUBBLICI CHE LAVORANO ALL’ESTERO. LA CONDIZIONE VA SODDISFATTA PER LA MAGGIOR PARTE DEL PERIODO DI IMPOSTA (ANCHE SE NON A FINE ANNO). NECESSARIO RIMPATRIARE GLI INVESTIMENTI ENTRO 6 MESI DALLA CESSAZIONE DEL RAPPORTO DI LAVORO</a:t>
            </a:r>
          </a:p>
        </p:txBody>
      </p:sp>
      <p:sp>
        <p:nvSpPr>
          <p:cNvPr id="4" name="Rettangolo 3"/>
          <p:cNvSpPr/>
          <p:nvPr/>
        </p:nvSpPr>
        <p:spPr>
          <a:xfrm>
            <a:off x="1254214" y="4064675"/>
            <a:ext cx="7345362" cy="1908391"/>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altLang="it-IT" sz="1600" dirty="0">
              <a:solidFill>
                <a:schemeClr val="tx1"/>
              </a:solidFill>
            </a:endParaRPr>
          </a:p>
          <a:p>
            <a:pPr algn="just"/>
            <a:r>
              <a:rPr lang="it-IT" altLang="it-IT" sz="1600" dirty="0">
                <a:solidFill>
                  <a:schemeClr val="tx1"/>
                </a:solidFill>
              </a:rPr>
              <a:t>SOGGETTI CHE HANNO AFFIDATO ATTIVITA’ FINANZIARIE E PATRIMONIALI IN GESTIONE O IN AMMINISTRAZIONE AGLI INTERMEDIARI RESIDENTI, QUALORA I FLUSSI FINANZIARI E I REDDITI DERIVANTI DA TALI ATTIVITA’ E CONTRATTI SIANO STATI ASSOGGETTATI A RITENUTA O IMPOSTA SOSTITUTIVA DAGLI STESSI INTERMEDIARI.</a:t>
            </a:r>
          </a:p>
          <a:p>
            <a:pPr algn="just"/>
            <a:endParaRPr lang="it-IT" altLang="it-IT" sz="1600" b="1" dirty="0">
              <a:solidFill>
                <a:srgbClr val="FF0000"/>
              </a:solidFill>
            </a:endParaRPr>
          </a:p>
          <a:p>
            <a:pPr algn="just"/>
            <a:r>
              <a:rPr lang="it-IT" altLang="it-IT" sz="1600" dirty="0">
                <a:solidFill>
                  <a:schemeClr val="tx1"/>
                </a:solidFill>
              </a:rPr>
              <a:t> </a:t>
            </a:r>
            <a:r>
              <a:rPr lang="it-IT" sz="1500" dirty="0">
                <a:solidFill>
                  <a:srgbClr val="000000"/>
                </a:solidFill>
                <a:latin typeface="Calibri" panose="020F0502020204030204" pitchFamily="34" charset="0"/>
              </a:rPr>
              <a:t> </a:t>
            </a:r>
          </a:p>
        </p:txBody>
      </p:sp>
      <p:sp>
        <p:nvSpPr>
          <p:cNvPr id="13"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dirty="0">
                <a:latin typeface="Calibri" panose="020F0502020204030204" pitchFamily="34" charset="0"/>
              </a:rPr>
              <a:t>ESONERI</a:t>
            </a:r>
            <a:endParaRPr lang="it-IT" altLang="it-IT" sz="3200" b="1" kern="0" dirty="0">
              <a:latin typeface="Calibri" panose="020F0502020204030204" pitchFamily="34" charset="0"/>
            </a:endParaRPr>
          </a:p>
        </p:txBody>
      </p:sp>
      <p:sp>
        <p:nvSpPr>
          <p:cNvPr id="14" name="Ovale 13"/>
          <p:cNvSpPr/>
          <p:nvPr/>
        </p:nvSpPr>
        <p:spPr>
          <a:xfrm>
            <a:off x="507436" y="3018233"/>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1</a:t>
            </a:r>
          </a:p>
        </p:txBody>
      </p:sp>
      <p:sp>
        <p:nvSpPr>
          <p:cNvPr id="15" name="Ovale 14"/>
          <p:cNvSpPr/>
          <p:nvPr/>
        </p:nvSpPr>
        <p:spPr>
          <a:xfrm>
            <a:off x="507436" y="4677565"/>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2</a:t>
            </a:r>
          </a:p>
        </p:txBody>
      </p:sp>
    </p:spTree>
    <p:extLst>
      <p:ext uri="{BB962C8B-B14F-4D97-AF65-F5344CB8AC3E}">
        <p14:creationId xmlns:p14="http://schemas.microsoft.com/office/powerpoint/2010/main" val="474975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e 7"/>
          <p:cNvSpPr/>
          <p:nvPr/>
        </p:nvSpPr>
        <p:spPr>
          <a:xfrm>
            <a:off x="500785" y="2270976"/>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1</a:t>
            </a:r>
          </a:p>
        </p:txBody>
      </p:sp>
      <p:sp>
        <p:nvSpPr>
          <p:cNvPr id="3" name="Rettangolo 2"/>
          <p:cNvSpPr/>
          <p:nvPr/>
        </p:nvSpPr>
        <p:spPr>
          <a:xfrm>
            <a:off x="1254214" y="2213033"/>
            <a:ext cx="7345362" cy="623887"/>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L’OBBLIGO NON RIGUARDA LA PARTECIPAZIONE IN SOCIETA’ RESIDENTI CHE INVESTONO ALL’ESTERO</a:t>
            </a:r>
          </a:p>
        </p:txBody>
      </p:sp>
      <p:sp>
        <p:nvSpPr>
          <p:cNvPr id="12" name="Rettangolo 11"/>
          <p:cNvSpPr/>
          <p:nvPr/>
        </p:nvSpPr>
        <p:spPr>
          <a:xfrm>
            <a:off x="1254214" y="2991065"/>
            <a:ext cx="7345362" cy="622300"/>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SE CON LA PARTECIPAZIONE ITALIANA SI INTEGRA IL REQUISITO DI TITOLARE EFFETTIVO DELLA SOCIETA’ ESTERA, SCATTA L’OBBLIGO</a:t>
            </a:r>
          </a:p>
        </p:txBody>
      </p:sp>
      <p:sp>
        <p:nvSpPr>
          <p:cNvPr id="14" name="Rettangolo 13"/>
          <p:cNvSpPr/>
          <p:nvPr/>
        </p:nvSpPr>
        <p:spPr>
          <a:xfrm>
            <a:off x="1254214" y="3767510"/>
            <a:ext cx="7345362" cy="1100057"/>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it-IT" sz="2000" b="1" dirty="0">
                <a:solidFill>
                  <a:srgbClr val="000000"/>
                </a:solidFill>
                <a:latin typeface="Calibri" panose="020F0502020204030204" pitchFamily="34" charset="0"/>
              </a:rPr>
              <a:t>PER LE SOCIETA’ W.L. SI INDICA IL VALORE COMPLESSIVO DETENUTO E LA PERCENTUALE DI PARTECIPAZIONE ANCHE PER IL TRAMITE DELLA PARTECIPAZIONE INDIRETTA</a:t>
            </a:r>
          </a:p>
        </p:txBody>
      </p:sp>
      <p:sp>
        <p:nvSpPr>
          <p:cNvPr id="16" name="Rettangolo 15"/>
          <p:cNvSpPr/>
          <p:nvPr/>
        </p:nvSpPr>
        <p:spPr>
          <a:xfrm>
            <a:off x="1254214" y="4951940"/>
            <a:ext cx="7345362" cy="876210"/>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it-IT" sz="2000" b="1" dirty="0">
                <a:solidFill>
                  <a:srgbClr val="000000"/>
                </a:solidFill>
                <a:latin typeface="Calibri" panose="020F0502020204030204" pitchFamily="34" charset="0"/>
              </a:rPr>
              <a:t>PER LE SOCIETA B.L. SI INDICA DIRETTAMENTE L’ATTIVITA’ DETENUTA, CON RIFERIMENTO ALLA PERCENTUALE DI PARTECIPAZIONE NELLA SOCIETA’ B.L.</a:t>
            </a:r>
          </a:p>
        </p:txBody>
      </p:sp>
      <p:sp>
        <p:nvSpPr>
          <p:cNvPr id="19" name="Ovale 18"/>
          <p:cNvSpPr/>
          <p:nvPr/>
        </p:nvSpPr>
        <p:spPr>
          <a:xfrm>
            <a:off x="500785" y="3048215"/>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2</a:t>
            </a:r>
          </a:p>
        </p:txBody>
      </p:sp>
      <p:sp>
        <p:nvSpPr>
          <p:cNvPr id="20" name="Ovale 19"/>
          <p:cNvSpPr/>
          <p:nvPr/>
        </p:nvSpPr>
        <p:spPr>
          <a:xfrm>
            <a:off x="500785" y="4065599"/>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3</a:t>
            </a:r>
          </a:p>
        </p:txBody>
      </p:sp>
      <p:sp>
        <p:nvSpPr>
          <p:cNvPr id="21" name="Ovale 20"/>
          <p:cNvSpPr/>
          <p:nvPr/>
        </p:nvSpPr>
        <p:spPr>
          <a:xfrm>
            <a:off x="500785" y="5136045"/>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4</a:t>
            </a:r>
          </a:p>
        </p:txBody>
      </p:sp>
      <p:sp>
        <p:nvSpPr>
          <p:cNvPr id="33820"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a:solidFill>
                  <a:srgbClr val="FFFFFF"/>
                </a:solidFill>
                <a:latin typeface="Calibri" panose="020F0502020204030204" pitchFamily="34" charset="0"/>
                <a:cs typeface="Arial" panose="020B0604020202020204" pitchFamily="34" charset="0"/>
              </a:rPr>
              <a:t>QUADRO RW</a:t>
            </a:r>
          </a:p>
        </p:txBody>
      </p:sp>
      <p:sp>
        <p:nvSpPr>
          <p:cNvPr id="13"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 </a:t>
            </a:r>
            <a:r>
              <a:rPr lang="it-IT" altLang="it-IT" sz="3200" b="1" dirty="0">
                <a:latin typeface="Calibri" panose="020F0502020204030204" pitchFamily="34" charset="0"/>
              </a:rPr>
              <a:t>TITOLARE EFFETTIVO</a:t>
            </a:r>
          </a:p>
        </p:txBody>
      </p:sp>
    </p:spTree>
    <p:extLst>
      <p:ext uri="{BB962C8B-B14F-4D97-AF65-F5344CB8AC3E}">
        <p14:creationId xmlns:p14="http://schemas.microsoft.com/office/powerpoint/2010/main" val="9094859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e 7"/>
          <p:cNvSpPr/>
          <p:nvPr/>
        </p:nvSpPr>
        <p:spPr>
          <a:xfrm>
            <a:off x="521279" y="1938480"/>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1</a:t>
            </a:r>
          </a:p>
        </p:txBody>
      </p:sp>
      <p:sp>
        <p:nvSpPr>
          <p:cNvPr id="3" name="Rettangolo 2"/>
          <p:cNvSpPr/>
          <p:nvPr/>
        </p:nvSpPr>
        <p:spPr>
          <a:xfrm>
            <a:off x="1254214" y="1880537"/>
            <a:ext cx="7345362" cy="623887"/>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L’IVAFE E’ DOVUTA SOLO SUI PRODOTTI FINANZIARI: DUNQUE NON SI PAGA LA PATRIMONIALE</a:t>
            </a:r>
          </a:p>
        </p:txBody>
      </p:sp>
      <p:sp>
        <p:nvSpPr>
          <p:cNvPr id="12" name="Rettangolo 11"/>
          <p:cNvSpPr/>
          <p:nvPr/>
        </p:nvSpPr>
        <p:spPr>
          <a:xfrm>
            <a:off x="1254214" y="2575445"/>
            <a:ext cx="7345362" cy="622300"/>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PER LA VALORIZZAZIONE, SI APPLICANO LE REGOLE IVAFE: VALORE NOMINALE O IN ASSENZA VALORE DI RIMBORSO</a:t>
            </a:r>
          </a:p>
        </p:txBody>
      </p:sp>
      <p:sp>
        <p:nvSpPr>
          <p:cNvPr id="14" name="Rettangolo 13"/>
          <p:cNvSpPr/>
          <p:nvPr/>
        </p:nvSpPr>
        <p:spPr>
          <a:xfrm>
            <a:off x="1254214" y="3314943"/>
            <a:ext cx="7345362" cy="1238598"/>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it-IT" sz="2000" b="1" dirty="0">
                <a:solidFill>
                  <a:srgbClr val="000000"/>
                </a:solidFill>
                <a:latin typeface="Calibri" panose="020F0502020204030204" pitchFamily="34" charset="0"/>
              </a:rPr>
              <a:t>IMPORTO IN VALUTA ESTERA CON INDICAZIONE IN EURO SULLA BASE DEL CAMBIO MENSILE. PER I VALORI DA SEGNALARE A INIZIO E FINE ANNO, SI PRENDE IN CONSIDERAZIONE SEMPRE IL CAMBIO DI DICEMBRE (CIRC. 27/15, RISP. 2.5)</a:t>
            </a:r>
          </a:p>
        </p:txBody>
      </p:sp>
      <p:sp>
        <p:nvSpPr>
          <p:cNvPr id="19" name="Ovale 18"/>
          <p:cNvSpPr/>
          <p:nvPr/>
        </p:nvSpPr>
        <p:spPr>
          <a:xfrm>
            <a:off x="500785" y="2632595"/>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2</a:t>
            </a:r>
          </a:p>
        </p:txBody>
      </p:sp>
      <p:sp>
        <p:nvSpPr>
          <p:cNvPr id="20" name="Ovale 19"/>
          <p:cNvSpPr/>
          <p:nvPr/>
        </p:nvSpPr>
        <p:spPr>
          <a:xfrm>
            <a:off x="500785" y="3680242"/>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3</a:t>
            </a:r>
          </a:p>
        </p:txBody>
      </p:sp>
      <p:sp>
        <p:nvSpPr>
          <p:cNvPr id="33820"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a:solidFill>
                  <a:srgbClr val="FFFFFF"/>
                </a:solidFill>
                <a:latin typeface="Calibri" panose="020F0502020204030204" pitchFamily="34" charset="0"/>
                <a:cs typeface="Arial" panose="020B0604020202020204" pitchFamily="34" charset="0"/>
              </a:rPr>
              <a:t>QUADRO RW</a:t>
            </a:r>
          </a:p>
        </p:txBody>
      </p:sp>
      <p:sp>
        <p:nvSpPr>
          <p:cNvPr id="13" name="Titolo 1"/>
          <p:cNvSpPr txBox="1">
            <a:spLocks/>
          </p:cNvSpPr>
          <p:nvPr/>
        </p:nvSpPr>
        <p:spPr bwMode="auto">
          <a:xfrm>
            <a:off x="0" y="1234037"/>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 </a:t>
            </a:r>
            <a:r>
              <a:rPr lang="it-IT" altLang="it-IT" sz="3200" b="1" dirty="0">
                <a:latin typeface="Calibri" panose="020F0502020204030204" pitchFamily="34" charset="0"/>
              </a:rPr>
              <a:t>PARTECIPAZIONE ALL’ESTERO: LE REGOLE</a:t>
            </a:r>
          </a:p>
        </p:txBody>
      </p:sp>
      <p:sp>
        <p:nvSpPr>
          <p:cNvPr id="15" name="Rettangolo 14"/>
          <p:cNvSpPr/>
          <p:nvPr/>
        </p:nvSpPr>
        <p:spPr>
          <a:xfrm>
            <a:off x="1254214" y="4656436"/>
            <a:ext cx="7345362" cy="1238598"/>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it-IT" sz="2000" b="1" dirty="0">
                <a:solidFill>
                  <a:srgbClr val="000000"/>
                </a:solidFill>
                <a:latin typeface="Calibri" panose="020F0502020204030204" pitchFamily="34" charset="0"/>
              </a:rPr>
              <a:t>PER L’EVENTUALE OMESSA COMPILAZIONE, LA SANZIONE E’ SEMPRE RIFERITA ALL’IMPORTO RILEVANTE AL TERMINE DEL PERIODO DI DETENZIONE (RISPOSTA TELEFISCO 16)</a:t>
            </a:r>
          </a:p>
        </p:txBody>
      </p:sp>
      <p:sp>
        <p:nvSpPr>
          <p:cNvPr id="17" name="Ovale 16"/>
          <p:cNvSpPr/>
          <p:nvPr/>
        </p:nvSpPr>
        <p:spPr>
          <a:xfrm>
            <a:off x="500785" y="5021735"/>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4</a:t>
            </a:r>
          </a:p>
        </p:txBody>
      </p:sp>
    </p:spTree>
    <p:extLst>
      <p:ext uri="{BB962C8B-B14F-4D97-AF65-F5344CB8AC3E}">
        <p14:creationId xmlns:p14="http://schemas.microsoft.com/office/powerpoint/2010/main" val="23855900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a:solidFill>
                  <a:srgbClr val="FFFFFF"/>
                </a:solidFill>
                <a:latin typeface="Calibri" panose="020F0502020204030204" pitchFamily="34" charset="0"/>
                <a:cs typeface="Arial" panose="020B0604020202020204" pitchFamily="34" charset="0"/>
              </a:rPr>
              <a:t>QUADRO RW</a:t>
            </a:r>
          </a:p>
        </p:txBody>
      </p:sp>
      <p:pic>
        <p:nvPicPr>
          <p:cNvPr id="5" name="Immagine 4"/>
          <p:cNvPicPr>
            <a:picLocks noChangeAspect="1"/>
          </p:cNvPicPr>
          <p:nvPr/>
        </p:nvPicPr>
        <p:blipFill>
          <a:blip r:embed="rId2"/>
          <a:stretch>
            <a:fillRect/>
          </a:stretch>
        </p:blipFill>
        <p:spPr>
          <a:xfrm>
            <a:off x="323273" y="3285641"/>
            <a:ext cx="8589819" cy="2697019"/>
          </a:xfrm>
          <a:prstGeom prst="rect">
            <a:avLst/>
          </a:prstGeom>
        </p:spPr>
      </p:pic>
      <p:sp>
        <p:nvSpPr>
          <p:cNvPr id="6"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 </a:t>
            </a:r>
            <a:r>
              <a:rPr lang="it-IT" altLang="it-IT" sz="3200" b="1" dirty="0">
                <a:latin typeface="Calibri" panose="020F0502020204030204" pitchFamily="34" charset="0"/>
              </a:rPr>
              <a:t>LA COMPILAZIONE</a:t>
            </a:r>
          </a:p>
        </p:txBody>
      </p:sp>
      <p:sp>
        <p:nvSpPr>
          <p:cNvPr id="7" name="Rettangolo 6"/>
          <p:cNvSpPr/>
          <p:nvPr/>
        </p:nvSpPr>
        <p:spPr>
          <a:xfrm>
            <a:off x="323273" y="1886312"/>
            <a:ext cx="8589819" cy="1286255"/>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CAIO DETIENE 50% SOCIETA’ ESTERA, OLTRE 15% TRAMITE ITALIANA (DUNQUE TITOLARE EFFETTIVO). DUE SOCI, VALORE PARTECIPAZIONE 70.000,00 VALUTA ESTERA, CAMBIO DICEMBRE 14 EURO 1,02, DICEMBRE 15 1,05, PARTECIPAZIONE INTERO ANNO, INFRUTTIFERA NEL 2015</a:t>
            </a:r>
          </a:p>
        </p:txBody>
      </p:sp>
      <p:sp>
        <p:nvSpPr>
          <p:cNvPr id="2" name="CasellaDiTesto 1"/>
          <p:cNvSpPr txBox="1"/>
          <p:nvPr/>
        </p:nvSpPr>
        <p:spPr>
          <a:xfrm>
            <a:off x="1062181" y="3676073"/>
            <a:ext cx="312906" cy="369332"/>
          </a:xfrm>
          <a:prstGeom prst="rect">
            <a:avLst/>
          </a:prstGeom>
          <a:noFill/>
        </p:spPr>
        <p:txBody>
          <a:bodyPr wrap="none" rtlCol="0">
            <a:spAutoFit/>
          </a:bodyPr>
          <a:lstStyle/>
          <a:p>
            <a:r>
              <a:rPr lang="it-IT" b="1" dirty="0"/>
              <a:t>1</a:t>
            </a:r>
          </a:p>
        </p:txBody>
      </p:sp>
      <p:sp>
        <p:nvSpPr>
          <p:cNvPr id="8" name="CasellaDiTesto 7"/>
          <p:cNvSpPr txBox="1"/>
          <p:nvPr/>
        </p:nvSpPr>
        <p:spPr>
          <a:xfrm>
            <a:off x="1801089" y="3676073"/>
            <a:ext cx="312906" cy="369332"/>
          </a:xfrm>
          <a:prstGeom prst="rect">
            <a:avLst/>
          </a:prstGeom>
          <a:noFill/>
        </p:spPr>
        <p:txBody>
          <a:bodyPr wrap="none" rtlCol="0">
            <a:spAutoFit/>
          </a:bodyPr>
          <a:lstStyle/>
          <a:p>
            <a:r>
              <a:rPr lang="it-IT" b="1" dirty="0"/>
              <a:t>2</a:t>
            </a:r>
          </a:p>
        </p:txBody>
      </p:sp>
      <p:sp>
        <p:nvSpPr>
          <p:cNvPr id="9" name="CasellaDiTesto 8"/>
          <p:cNvSpPr txBox="1"/>
          <p:nvPr/>
        </p:nvSpPr>
        <p:spPr>
          <a:xfrm>
            <a:off x="2584064" y="3676073"/>
            <a:ext cx="312906" cy="369332"/>
          </a:xfrm>
          <a:prstGeom prst="rect">
            <a:avLst/>
          </a:prstGeom>
          <a:noFill/>
        </p:spPr>
        <p:txBody>
          <a:bodyPr wrap="none" rtlCol="0">
            <a:spAutoFit/>
          </a:bodyPr>
          <a:lstStyle/>
          <a:p>
            <a:r>
              <a:rPr lang="it-IT" b="1" dirty="0"/>
              <a:t>2</a:t>
            </a:r>
          </a:p>
        </p:txBody>
      </p:sp>
      <p:sp>
        <p:nvSpPr>
          <p:cNvPr id="10" name="CasellaDiTesto 9"/>
          <p:cNvSpPr txBox="1"/>
          <p:nvPr/>
        </p:nvSpPr>
        <p:spPr>
          <a:xfrm>
            <a:off x="4142508" y="3685248"/>
            <a:ext cx="441146" cy="369332"/>
          </a:xfrm>
          <a:prstGeom prst="rect">
            <a:avLst/>
          </a:prstGeom>
          <a:noFill/>
        </p:spPr>
        <p:txBody>
          <a:bodyPr wrap="none" rtlCol="0">
            <a:spAutoFit/>
          </a:bodyPr>
          <a:lstStyle/>
          <a:p>
            <a:r>
              <a:rPr lang="it-IT" b="1" dirty="0"/>
              <a:t>50</a:t>
            </a:r>
          </a:p>
        </p:txBody>
      </p:sp>
      <p:sp>
        <p:nvSpPr>
          <p:cNvPr id="11" name="CasellaDiTesto 10"/>
          <p:cNvSpPr txBox="1"/>
          <p:nvPr/>
        </p:nvSpPr>
        <p:spPr>
          <a:xfrm>
            <a:off x="4909619" y="3676073"/>
            <a:ext cx="312906" cy="369332"/>
          </a:xfrm>
          <a:prstGeom prst="rect">
            <a:avLst/>
          </a:prstGeom>
          <a:noFill/>
        </p:spPr>
        <p:txBody>
          <a:bodyPr wrap="none" rtlCol="0">
            <a:spAutoFit/>
          </a:bodyPr>
          <a:lstStyle/>
          <a:p>
            <a:r>
              <a:rPr lang="it-IT" b="1" dirty="0"/>
              <a:t>2</a:t>
            </a:r>
          </a:p>
        </p:txBody>
      </p:sp>
      <p:sp>
        <p:nvSpPr>
          <p:cNvPr id="12" name="CasellaDiTesto 11"/>
          <p:cNvSpPr txBox="1"/>
          <p:nvPr/>
        </p:nvSpPr>
        <p:spPr>
          <a:xfrm>
            <a:off x="5933230" y="3685248"/>
            <a:ext cx="889987" cy="369332"/>
          </a:xfrm>
          <a:prstGeom prst="rect">
            <a:avLst/>
          </a:prstGeom>
          <a:noFill/>
        </p:spPr>
        <p:txBody>
          <a:bodyPr wrap="none" rtlCol="0">
            <a:spAutoFit/>
          </a:bodyPr>
          <a:lstStyle/>
          <a:p>
            <a:r>
              <a:rPr lang="it-IT" b="1" dirty="0"/>
              <a:t>71.400</a:t>
            </a:r>
          </a:p>
        </p:txBody>
      </p:sp>
      <p:sp>
        <p:nvSpPr>
          <p:cNvPr id="13" name="CasellaDiTesto 12"/>
          <p:cNvSpPr txBox="1"/>
          <p:nvPr/>
        </p:nvSpPr>
        <p:spPr>
          <a:xfrm>
            <a:off x="7697375" y="3685248"/>
            <a:ext cx="889987" cy="369332"/>
          </a:xfrm>
          <a:prstGeom prst="rect">
            <a:avLst/>
          </a:prstGeom>
          <a:noFill/>
        </p:spPr>
        <p:txBody>
          <a:bodyPr wrap="none" rtlCol="0">
            <a:spAutoFit/>
          </a:bodyPr>
          <a:lstStyle/>
          <a:p>
            <a:r>
              <a:rPr lang="it-IT" b="1" dirty="0"/>
              <a:t>72.100</a:t>
            </a:r>
          </a:p>
        </p:txBody>
      </p:sp>
      <p:sp>
        <p:nvSpPr>
          <p:cNvPr id="14" name="CasellaDiTesto 13"/>
          <p:cNvSpPr txBox="1"/>
          <p:nvPr/>
        </p:nvSpPr>
        <p:spPr>
          <a:xfrm>
            <a:off x="979055" y="5500254"/>
            <a:ext cx="2241078" cy="369332"/>
          </a:xfrm>
          <a:prstGeom prst="rect">
            <a:avLst/>
          </a:prstGeom>
          <a:noFill/>
        </p:spPr>
        <p:txBody>
          <a:bodyPr wrap="square" rtlCol="0">
            <a:spAutoFit/>
          </a:bodyPr>
          <a:lstStyle/>
          <a:p>
            <a:r>
              <a:rPr lang="it-IT" b="1" dirty="0"/>
              <a:t>Codice </a:t>
            </a:r>
            <a:r>
              <a:rPr lang="it-IT" b="1" dirty="0" err="1"/>
              <a:t>soc</a:t>
            </a:r>
            <a:r>
              <a:rPr lang="it-IT" b="1" dirty="0"/>
              <a:t>. ITA</a:t>
            </a:r>
          </a:p>
        </p:txBody>
      </p:sp>
      <p:sp>
        <p:nvSpPr>
          <p:cNvPr id="15" name="CasellaDiTesto 14"/>
          <p:cNvSpPr txBox="1"/>
          <p:nvPr/>
        </p:nvSpPr>
        <p:spPr>
          <a:xfrm>
            <a:off x="3574473" y="5500254"/>
            <a:ext cx="2221490" cy="369332"/>
          </a:xfrm>
          <a:prstGeom prst="rect">
            <a:avLst/>
          </a:prstGeom>
          <a:noFill/>
        </p:spPr>
        <p:txBody>
          <a:bodyPr wrap="square" rtlCol="0">
            <a:spAutoFit/>
          </a:bodyPr>
          <a:lstStyle/>
          <a:p>
            <a:r>
              <a:rPr lang="it-IT" b="1" dirty="0"/>
              <a:t>Codice altro socio</a:t>
            </a:r>
          </a:p>
        </p:txBody>
      </p:sp>
      <p:sp>
        <p:nvSpPr>
          <p:cNvPr id="16" name="CasellaDiTesto 15"/>
          <p:cNvSpPr txBox="1"/>
          <p:nvPr/>
        </p:nvSpPr>
        <p:spPr>
          <a:xfrm>
            <a:off x="6876472" y="4909127"/>
            <a:ext cx="312906" cy="369332"/>
          </a:xfrm>
          <a:prstGeom prst="rect">
            <a:avLst/>
          </a:prstGeom>
          <a:noFill/>
        </p:spPr>
        <p:txBody>
          <a:bodyPr wrap="none" rtlCol="0">
            <a:spAutoFit/>
          </a:bodyPr>
          <a:lstStyle/>
          <a:p>
            <a:r>
              <a:rPr lang="it-IT" b="1" dirty="0"/>
              <a:t>x</a:t>
            </a:r>
          </a:p>
        </p:txBody>
      </p:sp>
      <p:sp>
        <p:nvSpPr>
          <p:cNvPr id="17" name="CasellaDiTesto 16"/>
          <p:cNvSpPr txBox="1"/>
          <p:nvPr/>
        </p:nvSpPr>
        <p:spPr>
          <a:xfrm>
            <a:off x="7581876" y="4909127"/>
            <a:ext cx="441146" cy="369332"/>
          </a:xfrm>
          <a:prstGeom prst="rect">
            <a:avLst/>
          </a:prstGeom>
          <a:noFill/>
        </p:spPr>
        <p:txBody>
          <a:bodyPr wrap="none" rtlCol="0">
            <a:spAutoFit/>
          </a:bodyPr>
          <a:lstStyle/>
          <a:p>
            <a:r>
              <a:rPr lang="it-IT" b="1" dirty="0"/>
              <a:t>65</a:t>
            </a:r>
          </a:p>
        </p:txBody>
      </p:sp>
      <p:sp>
        <p:nvSpPr>
          <p:cNvPr id="18" name="CasellaDiTesto 17"/>
          <p:cNvSpPr txBox="1"/>
          <p:nvPr/>
        </p:nvSpPr>
        <p:spPr>
          <a:xfrm>
            <a:off x="8287280" y="4920673"/>
            <a:ext cx="312906" cy="369332"/>
          </a:xfrm>
          <a:prstGeom prst="rect">
            <a:avLst/>
          </a:prstGeom>
          <a:noFill/>
        </p:spPr>
        <p:txBody>
          <a:bodyPr wrap="none" rtlCol="0">
            <a:spAutoFit/>
          </a:bodyPr>
          <a:lstStyle/>
          <a:p>
            <a:r>
              <a:rPr lang="it-IT" b="1" dirty="0"/>
              <a:t>x</a:t>
            </a:r>
          </a:p>
        </p:txBody>
      </p:sp>
      <p:sp>
        <p:nvSpPr>
          <p:cNvPr id="19" name="CasellaDiTesto 18"/>
          <p:cNvSpPr txBox="1"/>
          <p:nvPr/>
        </p:nvSpPr>
        <p:spPr>
          <a:xfrm>
            <a:off x="3329485" y="3685248"/>
            <a:ext cx="620683" cy="369332"/>
          </a:xfrm>
          <a:prstGeom prst="rect">
            <a:avLst/>
          </a:prstGeom>
          <a:noFill/>
        </p:spPr>
        <p:txBody>
          <a:bodyPr wrap="none" rtlCol="0">
            <a:spAutoFit/>
          </a:bodyPr>
          <a:lstStyle/>
          <a:p>
            <a:r>
              <a:rPr lang="it-IT" b="1" dirty="0"/>
              <a:t>S.E.</a:t>
            </a:r>
          </a:p>
        </p:txBody>
      </p:sp>
    </p:spTree>
    <p:extLst>
      <p:ext uri="{BB962C8B-B14F-4D97-AF65-F5344CB8AC3E}">
        <p14:creationId xmlns:p14="http://schemas.microsoft.com/office/powerpoint/2010/main" val="14913709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e 7"/>
          <p:cNvSpPr/>
          <p:nvPr/>
        </p:nvSpPr>
        <p:spPr>
          <a:xfrm>
            <a:off x="500785" y="2270976"/>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1</a:t>
            </a:r>
          </a:p>
        </p:txBody>
      </p:sp>
      <p:sp>
        <p:nvSpPr>
          <p:cNvPr id="3" name="Rettangolo 2"/>
          <p:cNvSpPr/>
          <p:nvPr/>
        </p:nvSpPr>
        <p:spPr>
          <a:xfrm>
            <a:off x="1254214" y="2213033"/>
            <a:ext cx="7345362" cy="623887"/>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L’IVAFE E’ DOVUTA SOLO DAI TITOLARI DEL RAPPORTO, NON DAI DELEGATI </a:t>
            </a:r>
            <a:r>
              <a:rPr lang="it-IT" sz="2000" b="1" dirty="0" smtClean="0">
                <a:solidFill>
                  <a:srgbClr val="000000"/>
                </a:solidFill>
                <a:latin typeface="Calibri" panose="020F0502020204030204" pitchFamily="34" charset="0"/>
              </a:rPr>
              <a:t>(Circ. 12/16)</a:t>
            </a:r>
            <a:endParaRPr lang="it-IT" sz="2000" b="1" dirty="0">
              <a:solidFill>
                <a:srgbClr val="000000"/>
              </a:solidFill>
              <a:latin typeface="Calibri" panose="020F0502020204030204" pitchFamily="34" charset="0"/>
            </a:endParaRPr>
          </a:p>
        </p:txBody>
      </p:sp>
      <p:sp>
        <p:nvSpPr>
          <p:cNvPr id="12" name="Rettangolo 11"/>
          <p:cNvSpPr/>
          <p:nvPr/>
        </p:nvSpPr>
        <p:spPr>
          <a:xfrm>
            <a:off x="1254214" y="2991065"/>
            <a:ext cx="7345362" cy="622300"/>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L’EVENTUALE OMISSIONE DELLA COMPILAZIONE E’ SANZIONATA SEMPRE IN RIFERIMENTO AL VALORE DI GIACENZA MEDIA</a:t>
            </a:r>
          </a:p>
        </p:txBody>
      </p:sp>
      <p:sp>
        <p:nvSpPr>
          <p:cNvPr id="14" name="Rettangolo 13"/>
          <p:cNvSpPr/>
          <p:nvPr/>
        </p:nvSpPr>
        <p:spPr>
          <a:xfrm>
            <a:off x="1254214" y="3767510"/>
            <a:ext cx="7345362" cy="1100057"/>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it-IT" sz="2000" b="1" dirty="0">
                <a:solidFill>
                  <a:srgbClr val="000000"/>
                </a:solidFill>
                <a:latin typeface="Calibri" panose="020F0502020204030204" pitchFamily="34" charset="0"/>
              </a:rPr>
              <a:t>L’IVAFE E’ DOVUTA PER OGNI CONTO CORRENTE, ANCHE SE PRESSO LO STESSO INTERMEDIARIO, A CONDIZIONE CHE LA GIACENZA MEDIA SIA SUPERIORE A 5 MILA EURO</a:t>
            </a:r>
          </a:p>
        </p:txBody>
      </p:sp>
      <p:sp>
        <p:nvSpPr>
          <p:cNvPr id="16" name="Rettangolo 15"/>
          <p:cNvSpPr/>
          <p:nvPr/>
        </p:nvSpPr>
        <p:spPr>
          <a:xfrm>
            <a:off x="1254214" y="4951940"/>
            <a:ext cx="7345362" cy="876210"/>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it-IT" sz="2000" b="1" dirty="0">
                <a:solidFill>
                  <a:srgbClr val="000000"/>
                </a:solidFill>
                <a:latin typeface="Calibri" panose="020F0502020204030204" pitchFamily="34" charset="0"/>
              </a:rPr>
              <a:t>PER I PAESI BLACK LIST SI DEVE INDICARE ANCHE IL VALORE MASSIMO RAGGIUNTO DAL CONTO NEL CORSO DELL’ANNO</a:t>
            </a:r>
          </a:p>
        </p:txBody>
      </p:sp>
      <p:sp>
        <p:nvSpPr>
          <p:cNvPr id="19" name="Ovale 18"/>
          <p:cNvSpPr/>
          <p:nvPr/>
        </p:nvSpPr>
        <p:spPr>
          <a:xfrm>
            <a:off x="500785" y="3048215"/>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2</a:t>
            </a:r>
          </a:p>
        </p:txBody>
      </p:sp>
      <p:sp>
        <p:nvSpPr>
          <p:cNvPr id="20" name="Ovale 19"/>
          <p:cNvSpPr/>
          <p:nvPr/>
        </p:nvSpPr>
        <p:spPr>
          <a:xfrm>
            <a:off x="500785" y="4065599"/>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3</a:t>
            </a:r>
          </a:p>
        </p:txBody>
      </p:sp>
      <p:sp>
        <p:nvSpPr>
          <p:cNvPr id="21" name="Ovale 20"/>
          <p:cNvSpPr/>
          <p:nvPr/>
        </p:nvSpPr>
        <p:spPr>
          <a:xfrm>
            <a:off x="500785" y="5136045"/>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4</a:t>
            </a:r>
          </a:p>
        </p:txBody>
      </p:sp>
      <p:sp>
        <p:nvSpPr>
          <p:cNvPr id="33820"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a:solidFill>
                  <a:srgbClr val="FFFFFF"/>
                </a:solidFill>
                <a:latin typeface="Calibri" panose="020F0502020204030204" pitchFamily="34" charset="0"/>
                <a:cs typeface="Arial" panose="020B0604020202020204" pitchFamily="34" charset="0"/>
              </a:rPr>
              <a:t>QUADRO RW</a:t>
            </a:r>
          </a:p>
        </p:txBody>
      </p:sp>
      <p:sp>
        <p:nvSpPr>
          <p:cNvPr id="13"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 </a:t>
            </a:r>
            <a:r>
              <a:rPr lang="it-IT" altLang="it-IT" sz="3200" b="1" dirty="0">
                <a:latin typeface="Calibri" panose="020F0502020204030204" pitchFamily="34" charset="0"/>
              </a:rPr>
              <a:t>CONTO CORRENTE ALL’ESTERO: LE REGOLE</a:t>
            </a:r>
          </a:p>
        </p:txBody>
      </p:sp>
    </p:spTree>
    <p:extLst>
      <p:ext uri="{BB962C8B-B14F-4D97-AF65-F5344CB8AC3E}">
        <p14:creationId xmlns:p14="http://schemas.microsoft.com/office/powerpoint/2010/main" val="25323463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a:solidFill>
                  <a:srgbClr val="FFFFFF"/>
                </a:solidFill>
                <a:latin typeface="Calibri" panose="020F0502020204030204" pitchFamily="34" charset="0"/>
                <a:cs typeface="Arial" panose="020B0604020202020204" pitchFamily="34" charset="0"/>
              </a:rPr>
              <a:t>QUADRO RW</a:t>
            </a:r>
          </a:p>
        </p:txBody>
      </p:sp>
      <p:pic>
        <p:nvPicPr>
          <p:cNvPr id="5" name="Immagine 4"/>
          <p:cNvPicPr>
            <a:picLocks noChangeAspect="1"/>
          </p:cNvPicPr>
          <p:nvPr/>
        </p:nvPicPr>
        <p:blipFill>
          <a:blip r:embed="rId2"/>
          <a:stretch>
            <a:fillRect/>
          </a:stretch>
        </p:blipFill>
        <p:spPr>
          <a:xfrm>
            <a:off x="323273" y="3285641"/>
            <a:ext cx="8589819" cy="2697019"/>
          </a:xfrm>
          <a:prstGeom prst="rect">
            <a:avLst/>
          </a:prstGeom>
        </p:spPr>
      </p:pic>
      <p:sp>
        <p:nvSpPr>
          <p:cNvPr id="6"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 </a:t>
            </a:r>
            <a:r>
              <a:rPr lang="it-IT" altLang="it-IT" sz="3200" b="1" dirty="0">
                <a:latin typeface="Calibri" panose="020F0502020204030204" pitchFamily="34" charset="0"/>
              </a:rPr>
              <a:t>LA COMPILAZIONE</a:t>
            </a:r>
          </a:p>
        </p:txBody>
      </p:sp>
      <p:sp>
        <p:nvSpPr>
          <p:cNvPr id="7" name="Rettangolo 6"/>
          <p:cNvSpPr/>
          <p:nvPr/>
        </p:nvSpPr>
        <p:spPr>
          <a:xfrm>
            <a:off x="323273" y="1886312"/>
            <a:ext cx="8589819" cy="1286255"/>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CAIO HA CON IL CONIUGE UN CONTO CORRENTE IN SVIZZERA. GIACENZA MEDIA DI 8.700 EURO, TETTO MASSIMO </a:t>
            </a:r>
            <a:r>
              <a:rPr lang="it-IT" sz="2000" b="1" dirty="0" smtClean="0">
                <a:solidFill>
                  <a:srgbClr val="000000"/>
                </a:solidFill>
                <a:latin typeface="Calibri" panose="020F0502020204030204" pitchFamily="34" charset="0"/>
              </a:rPr>
              <a:t>16.200 </a:t>
            </a:r>
            <a:r>
              <a:rPr lang="it-IT" sz="2000" b="1" dirty="0">
                <a:solidFill>
                  <a:srgbClr val="000000"/>
                </a:solidFill>
                <a:latin typeface="Calibri" panose="020F0502020204030204" pitchFamily="34" charset="0"/>
              </a:rPr>
              <a:t>EURO, FRUTTIFERO DI INTERESSI NEL 2015</a:t>
            </a:r>
          </a:p>
        </p:txBody>
      </p:sp>
      <p:sp>
        <p:nvSpPr>
          <p:cNvPr id="2" name="CasellaDiTesto 1"/>
          <p:cNvSpPr txBox="1"/>
          <p:nvPr/>
        </p:nvSpPr>
        <p:spPr>
          <a:xfrm>
            <a:off x="1062181" y="3676073"/>
            <a:ext cx="312906" cy="369332"/>
          </a:xfrm>
          <a:prstGeom prst="rect">
            <a:avLst/>
          </a:prstGeom>
          <a:noFill/>
        </p:spPr>
        <p:txBody>
          <a:bodyPr wrap="none" rtlCol="0">
            <a:spAutoFit/>
          </a:bodyPr>
          <a:lstStyle/>
          <a:p>
            <a:r>
              <a:rPr lang="it-IT" b="1" dirty="0"/>
              <a:t>1</a:t>
            </a:r>
          </a:p>
        </p:txBody>
      </p:sp>
      <p:sp>
        <p:nvSpPr>
          <p:cNvPr id="9" name="CasellaDiTesto 8"/>
          <p:cNvSpPr txBox="1"/>
          <p:nvPr/>
        </p:nvSpPr>
        <p:spPr>
          <a:xfrm>
            <a:off x="2584064" y="3676073"/>
            <a:ext cx="312906" cy="369332"/>
          </a:xfrm>
          <a:prstGeom prst="rect">
            <a:avLst/>
          </a:prstGeom>
          <a:noFill/>
        </p:spPr>
        <p:txBody>
          <a:bodyPr wrap="none" rtlCol="0">
            <a:spAutoFit/>
          </a:bodyPr>
          <a:lstStyle/>
          <a:p>
            <a:r>
              <a:rPr lang="it-IT" b="1" dirty="0"/>
              <a:t>1</a:t>
            </a:r>
          </a:p>
        </p:txBody>
      </p:sp>
      <p:sp>
        <p:nvSpPr>
          <p:cNvPr id="10" name="CasellaDiTesto 9"/>
          <p:cNvSpPr txBox="1"/>
          <p:nvPr/>
        </p:nvSpPr>
        <p:spPr>
          <a:xfrm>
            <a:off x="4142508" y="3685248"/>
            <a:ext cx="441146" cy="369332"/>
          </a:xfrm>
          <a:prstGeom prst="rect">
            <a:avLst/>
          </a:prstGeom>
          <a:noFill/>
        </p:spPr>
        <p:txBody>
          <a:bodyPr wrap="none" rtlCol="0">
            <a:spAutoFit/>
          </a:bodyPr>
          <a:lstStyle/>
          <a:p>
            <a:r>
              <a:rPr lang="it-IT" b="1" dirty="0"/>
              <a:t>50</a:t>
            </a:r>
          </a:p>
        </p:txBody>
      </p:sp>
      <p:sp>
        <p:nvSpPr>
          <p:cNvPr id="11" name="CasellaDiTesto 10"/>
          <p:cNvSpPr txBox="1"/>
          <p:nvPr/>
        </p:nvSpPr>
        <p:spPr>
          <a:xfrm>
            <a:off x="4909619" y="3676073"/>
            <a:ext cx="312906" cy="369332"/>
          </a:xfrm>
          <a:prstGeom prst="rect">
            <a:avLst/>
          </a:prstGeom>
          <a:noFill/>
        </p:spPr>
        <p:txBody>
          <a:bodyPr wrap="none" rtlCol="0">
            <a:spAutoFit/>
          </a:bodyPr>
          <a:lstStyle/>
          <a:p>
            <a:r>
              <a:rPr lang="it-IT" b="1" dirty="0"/>
              <a:t>2</a:t>
            </a:r>
          </a:p>
        </p:txBody>
      </p:sp>
      <p:sp>
        <p:nvSpPr>
          <p:cNvPr id="12" name="CasellaDiTesto 11"/>
          <p:cNvSpPr txBox="1"/>
          <p:nvPr/>
        </p:nvSpPr>
        <p:spPr>
          <a:xfrm>
            <a:off x="5933230" y="3685248"/>
            <a:ext cx="761747" cy="369332"/>
          </a:xfrm>
          <a:prstGeom prst="rect">
            <a:avLst/>
          </a:prstGeom>
          <a:noFill/>
        </p:spPr>
        <p:txBody>
          <a:bodyPr wrap="none" rtlCol="0">
            <a:spAutoFit/>
          </a:bodyPr>
          <a:lstStyle/>
          <a:p>
            <a:r>
              <a:rPr lang="it-IT" b="1" dirty="0"/>
              <a:t>8.700</a:t>
            </a:r>
          </a:p>
        </p:txBody>
      </p:sp>
      <p:sp>
        <p:nvSpPr>
          <p:cNvPr id="13" name="CasellaDiTesto 12"/>
          <p:cNvSpPr txBox="1"/>
          <p:nvPr/>
        </p:nvSpPr>
        <p:spPr>
          <a:xfrm>
            <a:off x="7697375" y="3685248"/>
            <a:ext cx="761747" cy="369332"/>
          </a:xfrm>
          <a:prstGeom prst="rect">
            <a:avLst/>
          </a:prstGeom>
          <a:noFill/>
        </p:spPr>
        <p:txBody>
          <a:bodyPr wrap="none" rtlCol="0">
            <a:spAutoFit/>
          </a:bodyPr>
          <a:lstStyle/>
          <a:p>
            <a:r>
              <a:rPr lang="it-IT" b="1" dirty="0"/>
              <a:t>8.700</a:t>
            </a:r>
          </a:p>
        </p:txBody>
      </p:sp>
      <p:sp>
        <p:nvSpPr>
          <p:cNvPr id="15" name="CasellaDiTesto 14"/>
          <p:cNvSpPr txBox="1"/>
          <p:nvPr/>
        </p:nvSpPr>
        <p:spPr>
          <a:xfrm>
            <a:off x="3574473" y="5500254"/>
            <a:ext cx="2221490" cy="369332"/>
          </a:xfrm>
          <a:prstGeom prst="rect">
            <a:avLst/>
          </a:prstGeom>
          <a:noFill/>
        </p:spPr>
        <p:txBody>
          <a:bodyPr wrap="square" rtlCol="0">
            <a:spAutoFit/>
          </a:bodyPr>
          <a:lstStyle/>
          <a:p>
            <a:r>
              <a:rPr lang="it-IT" b="1" dirty="0"/>
              <a:t>Codice coniuge</a:t>
            </a:r>
          </a:p>
        </p:txBody>
      </p:sp>
      <p:sp>
        <p:nvSpPr>
          <p:cNvPr id="19" name="CasellaDiTesto 18"/>
          <p:cNvSpPr txBox="1"/>
          <p:nvPr/>
        </p:nvSpPr>
        <p:spPr>
          <a:xfrm>
            <a:off x="3329485" y="3685248"/>
            <a:ext cx="569387" cy="369332"/>
          </a:xfrm>
          <a:prstGeom prst="rect">
            <a:avLst/>
          </a:prstGeom>
          <a:noFill/>
        </p:spPr>
        <p:txBody>
          <a:bodyPr wrap="none" rtlCol="0">
            <a:spAutoFit/>
          </a:bodyPr>
          <a:lstStyle/>
          <a:p>
            <a:r>
              <a:rPr lang="it-IT" b="1" dirty="0"/>
              <a:t>071</a:t>
            </a:r>
          </a:p>
        </p:txBody>
      </p:sp>
      <p:sp>
        <p:nvSpPr>
          <p:cNvPr id="20" name="CasellaDiTesto 19"/>
          <p:cNvSpPr txBox="1"/>
          <p:nvPr/>
        </p:nvSpPr>
        <p:spPr>
          <a:xfrm>
            <a:off x="1062181" y="4264818"/>
            <a:ext cx="923639" cy="369332"/>
          </a:xfrm>
          <a:prstGeom prst="rect">
            <a:avLst/>
          </a:prstGeom>
          <a:noFill/>
        </p:spPr>
        <p:txBody>
          <a:bodyPr wrap="square" rtlCol="0">
            <a:spAutoFit/>
          </a:bodyPr>
          <a:lstStyle/>
          <a:p>
            <a:r>
              <a:rPr lang="it-IT" b="1" dirty="0" smtClean="0"/>
              <a:t>16.200</a:t>
            </a:r>
            <a:endParaRPr lang="it-IT" b="1" dirty="0"/>
          </a:p>
        </p:txBody>
      </p:sp>
      <p:sp>
        <p:nvSpPr>
          <p:cNvPr id="21" name="CasellaDiTesto 20"/>
          <p:cNvSpPr txBox="1"/>
          <p:nvPr/>
        </p:nvSpPr>
        <p:spPr>
          <a:xfrm>
            <a:off x="2763967" y="4269521"/>
            <a:ext cx="569387" cy="369332"/>
          </a:xfrm>
          <a:prstGeom prst="rect">
            <a:avLst/>
          </a:prstGeom>
          <a:noFill/>
        </p:spPr>
        <p:txBody>
          <a:bodyPr wrap="none" rtlCol="0">
            <a:spAutoFit/>
          </a:bodyPr>
          <a:lstStyle/>
          <a:p>
            <a:r>
              <a:rPr lang="it-IT" b="1" dirty="0"/>
              <a:t>365</a:t>
            </a:r>
          </a:p>
        </p:txBody>
      </p:sp>
      <p:sp>
        <p:nvSpPr>
          <p:cNvPr id="22" name="CasellaDiTesto 21"/>
          <p:cNvSpPr txBox="1"/>
          <p:nvPr/>
        </p:nvSpPr>
        <p:spPr>
          <a:xfrm>
            <a:off x="4618182" y="4269521"/>
            <a:ext cx="441146" cy="369332"/>
          </a:xfrm>
          <a:prstGeom prst="rect">
            <a:avLst/>
          </a:prstGeom>
          <a:noFill/>
        </p:spPr>
        <p:txBody>
          <a:bodyPr wrap="none" rtlCol="0">
            <a:spAutoFit/>
          </a:bodyPr>
          <a:lstStyle/>
          <a:p>
            <a:r>
              <a:rPr lang="it-IT" b="1" dirty="0"/>
              <a:t>17</a:t>
            </a:r>
          </a:p>
        </p:txBody>
      </p:sp>
      <p:sp>
        <p:nvSpPr>
          <p:cNvPr id="23" name="CasellaDiTesto 22"/>
          <p:cNvSpPr txBox="1"/>
          <p:nvPr/>
        </p:nvSpPr>
        <p:spPr>
          <a:xfrm>
            <a:off x="2915444" y="4862969"/>
            <a:ext cx="441146" cy="369332"/>
          </a:xfrm>
          <a:prstGeom prst="rect">
            <a:avLst/>
          </a:prstGeom>
          <a:noFill/>
        </p:spPr>
        <p:txBody>
          <a:bodyPr wrap="none" rtlCol="0">
            <a:spAutoFit/>
          </a:bodyPr>
          <a:lstStyle/>
          <a:p>
            <a:r>
              <a:rPr lang="it-IT" b="1" dirty="0"/>
              <a:t>17</a:t>
            </a:r>
          </a:p>
        </p:txBody>
      </p:sp>
    </p:spTree>
    <p:extLst>
      <p:ext uri="{BB962C8B-B14F-4D97-AF65-F5344CB8AC3E}">
        <p14:creationId xmlns:p14="http://schemas.microsoft.com/office/powerpoint/2010/main" val="1444932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88840"/>
            <a:ext cx="8229600" cy="831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1187624" y="404664"/>
            <a:ext cx="6120680"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RF REDDITO D’IMPRESA</a:t>
            </a:r>
            <a:endParaRPr lang="it-IT" dirty="0">
              <a:solidFill>
                <a:schemeClr val="tx1"/>
              </a:solidFill>
            </a:endParaRPr>
          </a:p>
        </p:txBody>
      </p:sp>
      <p:sp>
        <p:nvSpPr>
          <p:cNvPr id="10" name="Rettangolo 9"/>
          <p:cNvSpPr/>
          <p:nvPr/>
        </p:nvSpPr>
        <p:spPr>
          <a:xfrm>
            <a:off x="504825" y="3212976"/>
            <a:ext cx="3131071"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err="1" smtClean="0">
                <a:solidFill>
                  <a:schemeClr val="tx1"/>
                </a:solidFill>
              </a:rPr>
              <a:t>Cass</a:t>
            </a:r>
            <a:r>
              <a:rPr lang="it-IT" sz="1200" b="1" dirty="0" smtClean="0">
                <a:solidFill>
                  <a:schemeClr val="tx1"/>
                </a:solidFill>
              </a:rPr>
              <a:t>. 13494/2015 Indeducibili i costi di manutenzione straordinaria sostenuti dal locatario  ( ma se si prova la fonte contrattuale dell’obbligo di pagamento il giudizio cambia)</a:t>
            </a:r>
            <a:endParaRPr lang="it-IT" sz="1200" dirty="0">
              <a:solidFill>
                <a:schemeClr val="tx1"/>
              </a:solidFill>
            </a:endParaRPr>
          </a:p>
        </p:txBody>
      </p:sp>
      <p:cxnSp>
        <p:nvCxnSpPr>
          <p:cNvPr id="11" name="Connettore 2 10"/>
          <p:cNvCxnSpPr/>
          <p:nvPr/>
        </p:nvCxnSpPr>
        <p:spPr>
          <a:xfrm flipV="1">
            <a:off x="3779912" y="2420888"/>
            <a:ext cx="3816424" cy="93610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365104"/>
            <a:ext cx="781236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ttangolo 11"/>
          <p:cNvSpPr/>
          <p:nvPr/>
        </p:nvSpPr>
        <p:spPr>
          <a:xfrm>
            <a:off x="251520" y="5445224"/>
            <a:ext cx="8568952"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err="1" smtClean="0">
                <a:solidFill>
                  <a:schemeClr val="tx1"/>
                </a:solidFill>
              </a:rPr>
              <a:t>Cass</a:t>
            </a:r>
            <a:r>
              <a:rPr lang="it-IT" sz="1200" b="1" dirty="0" smtClean="0">
                <a:solidFill>
                  <a:schemeClr val="tx1"/>
                </a:solidFill>
              </a:rPr>
              <a:t>. 13458/2015  per il calcolo del tetto del 5% vanno considerate tutte le svalutazioni e non solo quelle dedotte</a:t>
            </a:r>
          </a:p>
          <a:p>
            <a:pPr algn="ctr"/>
            <a:r>
              <a:rPr lang="it-IT" sz="1600" b="1" dirty="0" smtClean="0">
                <a:solidFill>
                  <a:schemeClr val="tx1"/>
                </a:solidFill>
              </a:rPr>
              <a:t> Ma :   </a:t>
            </a:r>
            <a:r>
              <a:rPr lang="it-IT" sz="1200" dirty="0" smtClean="0">
                <a:solidFill>
                  <a:schemeClr val="tx1"/>
                </a:solidFill>
              </a:rPr>
              <a:t>1) circ. 26/13  &gt; Ulteriore </a:t>
            </a:r>
            <a:r>
              <a:rPr lang="it-IT" sz="1200" dirty="0">
                <a:solidFill>
                  <a:schemeClr val="tx1"/>
                </a:solidFill>
              </a:rPr>
              <a:t>limitazione prevista dalla norma è quella secondo cui il totale delle svalutazioni e degli </a:t>
            </a:r>
            <a:r>
              <a:rPr lang="it-IT" sz="1200" b="1" dirty="0">
                <a:solidFill>
                  <a:schemeClr val="tx1"/>
                </a:solidFill>
              </a:rPr>
              <a:t>accantonamenti dedotti</a:t>
            </a:r>
            <a:r>
              <a:rPr lang="it-IT" sz="1200" dirty="0">
                <a:solidFill>
                  <a:schemeClr val="tx1"/>
                </a:solidFill>
              </a:rPr>
              <a:t> non deve superare il 5 per cento del valore nominale o di acquisizione dei crediti risultanti in bilancio</a:t>
            </a:r>
            <a:r>
              <a:rPr lang="it-IT" sz="1200" dirty="0" smtClean="0">
                <a:solidFill>
                  <a:schemeClr val="tx1"/>
                </a:solidFill>
              </a:rPr>
              <a:t>.</a:t>
            </a:r>
          </a:p>
          <a:p>
            <a:pPr algn="ctr"/>
            <a:r>
              <a:rPr lang="it-IT" sz="1200" dirty="0" smtClean="0">
                <a:solidFill>
                  <a:schemeClr val="tx1"/>
                </a:solidFill>
              </a:rPr>
              <a:t>2) Quadro RS</a:t>
            </a:r>
            <a:endParaRPr lang="it-IT" sz="1200" dirty="0">
              <a:solidFill>
                <a:schemeClr val="tx1"/>
              </a:solidFill>
            </a:endParaRPr>
          </a:p>
        </p:txBody>
      </p:sp>
    </p:spTree>
    <p:extLst>
      <p:ext uri="{BB962C8B-B14F-4D97-AF65-F5344CB8AC3E}">
        <p14:creationId xmlns:p14="http://schemas.microsoft.com/office/powerpoint/2010/main" val="24257060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e 7"/>
          <p:cNvSpPr/>
          <p:nvPr/>
        </p:nvSpPr>
        <p:spPr>
          <a:xfrm>
            <a:off x="500785" y="2270976"/>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1</a:t>
            </a:r>
          </a:p>
        </p:txBody>
      </p:sp>
      <p:sp>
        <p:nvSpPr>
          <p:cNvPr id="3" name="Rettangolo 2"/>
          <p:cNvSpPr/>
          <p:nvPr/>
        </p:nvSpPr>
        <p:spPr>
          <a:xfrm>
            <a:off x="1254214" y="2213033"/>
            <a:ext cx="7345362" cy="623887"/>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MONITORAGGIO SIA PER USUFRUTTO CHE NUDA PROPRIETA’. IVIE SOLO ALL’USUFRUTTARIO</a:t>
            </a:r>
          </a:p>
        </p:txBody>
      </p:sp>
      <p:sp>
        <p:nvSpPr>
          <p:cNvPr id="12" name="Rettangolo 11"/>
          <p:cNvSpPr/>
          <p:nvPr/>
        </p:nvSpPr>
        <p:spPr>
          <a:xfrm>
            <a:off x="1254214" y="2991065"/>
            <a:ext cx="7345362" cy="622300"/>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VALORE DA INDICARE PARI A COSTO STORICO COMPLESSIVO O VALORE DI MERCATO. PER PAESI CEE O S.E.E. VALORE CATASTALE</a:t>
            </a:r>
          </a:p>
        </p:txBody>
      </p:sp>
      <p:sp>
        <p:nvSpPr>
          <p:cNvPr id="14" name="Rettangolo 13"/>
          <p:cNvSpPr/>
          <p:nvPr/>
        </p:nvSpPr>
        <p:spPr>
          <a:xfrm>
            <a:off x="1254214" y="3767510"/>
            <a:ext cx="7345362" cy="1100057"/>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it-IT" sz="2000" b="1" dirty="0">
                <a:solidFill>
                  <a:srgbClr val="000000"/>
                </a:solidFill>
                <a:latin typeface="Calibri" panose="020F0502020204030204" pitchFamily="34" charset="0"/>
              </a:rPr>
              <a:t>IN CASO DI SUCCESSIONE O DONAZIONE, SI ASSUME IL VALORE DICHIARATO NEL RELATIVO ATTO O NEGLI ATTI EQUIVALENTI PREVISTI DAGLI ALTRI ORDINAMENTI</a:t>
            </a:r>
          </a:p>
        </p:txBody>
      </p:sp>
      <p:sp>
        <p:nvSpPr>
          <p:cNvPr id="16" name="Rettangolo 15"/>
          <p:cNvSpPr/>
          <p:nvPr/>
        </p:nvSpPr>
        <p:spPr>
          <a:xfrm>
            <a:off x="1254214" y="4951940"/>
            <a:ext cx="7345362" cy="876210"/>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it-IT" sz="2000" b="1" dirty="0">
                <a:solidFill>
                  <a:srgbClr val="000000"/>
                </a:solidFill>
                <a:latin typeface="Calibri" panose="020F0502020204030204" pitchFamily="34" charset="0"/>
              </a:rPr>
              <a:t>IVIE NON DOVUTA SE DI IMPORTO NON SUPERIORE A 200 EURO. L’IVIE SI RAPPORTA A MESI (IL MESE E’ CONTEGGIATO SE POSSESSO SUPERIORE A 15 GIORNI)</a:t>
            </a:r>
          </a:p>
        </p:txBody>
      </p:sp>
      <p:sp>
        <p:nvSpPr>
          <p:cNvPr id="19" name="Ovale 18"/>
          <p:cNvSpPr/>
          <p:nvPr/>
        </p:nvSpPr>
        <p:spPr>
          <a:xfrm>
            <a:off x="500785" y="3048215"/>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2</a:t>
            </a:r>
          </a:p>
        </p:txBody>
      </p:sp>
      <p:sp>
        <p:nvSpPr>
          <p:cNvPr id="20" name="Ovale 19"/>
          <p:cNvSpPr/>
          <p:nvPr/>
        </p:nvSpPr>
        <p:spPr>
          <a:xfrm>
            <a:off x="500785" y="4065599"/>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3</a:t>
            </a:r>
          </a:p>
        </p:txBody>
      </p:sp>
      <p:sp>
        <p:nvSpPr>
          <p:cNvPr id="21" name="Ovale 20"/>
          <p:cNvSpPr/>
          <p:nvPr/>
        </p:nvSpPr>
        <p:spPr>
          <a:xfrm>
            <a:off x="500785" y="5136045"/>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4</a:t>
            </a:r>
          </a:p>
        </p:txBody>
      </p:sp>
      <p:sp>
        <p:nvSpPr>
          <p:cNvPr id="33820"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a:solidFill>
                  <a:srgbClr val="FFFFFF"/>
                </a:solidFill>
                <a:latin typeface="Calibri" panose="020F0502020204030204" pitchFamily="34" charset="0"/>
                <a:cs typeface="Arial" panose="020B0604020202020204" pitchFamily="34" charset="0"/>
              </a:rPr>
              <a:t>QUADRO RW</a:t>
            </a:r>
          </a:p>
        </p:txBody>
      </p:sp>
      <p:sp>
        <p:nvSpPr>
          <p:cNvPr id="13"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 </a:t>
            </a:r>
            <a:r>
              <a:rPr lang="it-IT" altLang="it-IT" sz="3200" b="1" dirty="0">
                <a:latin typeface="Calibri" panose="020F0502020204030204" pitchFamily="34" charset="0"/>
              </a:rPr>
              <a:t>IMMOBILE ALL’ESTERO: LE REGOLE</a:t>
            </a:r>
          </a:p>
        </p:txBody>
      </p:sp>
    </p:spTree>
    <p:extLst>
      <p:ext uri="{BB962C8B-B14F-4D97-AF65-F5344CB8AC3E}">
        <p14:creationId xmlns:p14="http://schemas.microsoft.com/office/powerpoint/2010/main" val="876193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a:solidFill>
                  <a:srgbClr val="FFFFFF"/>
                </a:solidFill>
                <a:latin typeface="Calibri" panose="020F0502020204030204" pitchFamily="34" charset="0"/>
                <a:cs typeface="Arial" panose="020B0604020202020204" pitchFamily="34" charset="0"/>
              </a:rPr>
              <a:t>QUADRO RW</a:t>
            </a:r>
          </a:p>
        </p:txBody>
      </p:sp>
      <p:pic>
        <p:nvPicPr>
          <p:cNvPr id="5" name="Immagine 4"/>
          <p:cNvPicPr>
            <a:picLocks noChangeAspect="1"/>
          </p:cNvPicPr>
          <p:nvPr/>
        </p:nvPicPr>
        <p:blipFill>
          <a:blip r:embed="rId2"/>
          <a:stretch>
            <a:fillRect/>
          </a:stretch>
        </p:blipFill>
        <p:spPr>
          <a:xfrm>
            <a:off x="323273" y="3285641"/>
            <a:ext cx="8589819" cy="2697019"/>
          </a:xfrm>
          <a:prstGeom prst="rect">
            <a:avLst/>
          </a:prstGeom>
        </p:spPr>
      </p:pic>
      <p:sp>
        <p:nvSpPr>
          <p:cNvPr id="6"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 </a:t>
            </a:r>
            <a:r>
              <a:rPr lang="it-IT" altLang="it-IT" sz="3200" b="1" dirty="0">
                <a:latin typeface="Calibri" panose="020F0502020204030204" pitchFamily="34" charset="0"/>
              </a:rPr>
              <a:t>LA COMPILAZIONE</a:t>
            </a:r>
          </a:p>
        </p:txBody>
      </p:sp>
      <p:sp>
        <p:nvSpPr>
          <p:cNvPr id="2" name="CasellaDiTesto 1"/>
          <p:cNvSpPr txBox="1"/>
          <p:nvPr/>
        </p:nvSpPr>
        <p:spPr>
          <a:xfrm>
            <a:off x="1062181" y="3676073"/>
            <a:ext cx="312906" cy="369332"/>
          </a:xfrm>
          <a:prstGeom prst="rect">
            <a:avLst/>
          </a:prstGeom>
          <a:noFill/>
        </p:spPr>
        <p:txBody>
          <a:bodyPr wrap="none" rtlCol="0">
            <a:spAutoFit/>
          </a:bodyPr>
          <a:lstStyle/>
          <a:p>
            <a:r>
              <a:rPr lang="it-IT" b="1" dirty="0"/>
              <a:t>2</a:t>
            </a:r>
          </a:p>
        </p:txBody>
      </p:sp>
      <p:sp>
        <p:nvSpPr>
          <p:cNvPr id="9" name="CasellaDiTesto 8"/>
          <p:cNvSpPr txBox="1"/>
          <p:nvPr/>
        </p:nvSpPr>
        <p:spPr>
          <a:xfrm>
            <a:off x="2584064" y="3676073"/>
            <a:ext cx="441146" cy="369332"/>
          </a:xfrm>
          <a:prstGeom prst="rect">
            <a:avLst/>
          </a:prstGeom>
          <a:noFill/>
        </p:spPr>
        <p:txBody>
          <a:bodyPr wrap="none" rtlCol="0">
            <a:spAutoFit/>
          </a:bodyPr>
          <a:lstStyle/>
          <a:p>
            <a:r>
              <a:rPr lang="it-IT" b="1" dirty="0"/>
              <a:t>15</a:t>
            </a:r>
          </a:p>
        </p:txBody>
      </p:sp>
      <p:sp>
        <p:nvSpPr>
          <p:cNvPr id="10" name="CasellaDiTesto 9"/>
          <p:cNvSpPr txBox="1"/>
          <p:nvPr/>
        </p:nvSpPr>
        <p:spPr>
          <a:xfrm>
            <a:off x="4142508" y="3685248"/>
            <a:ext cx="441146" cy="369332"/>
          </a:xfrm>
          <a:prstGeom prst="rect">
            <a:avLst/>
          </a:prstGeom>
          <a:noFill/>
        </p:spPr>
        <p:txBody>
          <a:bodyPr wrap="none" rtlCol="0">
            <a:spAutoFit/>
          </a:bodyPr>
          <a:lstStyle/>
          <a:p>
            <a:r>
              <a:rPr lang="it-IT" b="1" dirty="0"/>
              <a:t>50</a:t>
            </a:r>
          </a:p>
        </p:txBody>
      </p:sp>
      <p:sp>
        <p:nvSpPr>
          <p:cNvPr id="11" name="CasellaDiTesto 10"/>
          <p:cNvSpPr txBox="1"/>
          <p:nvPr/>
        </p:nvSpPr>
        <p:spPr>
          <a:xfrm>
            <a:off x="4909619" y="3676073"/>
            <a:ext cx="312906" cy="369332"/>
          </a:xfrm>
          <a:prstGeom prst="rect">
            <a:avLst/>
          </a:prstGeom>
          <a:noFill/>
        </p:spPr>
        <p:txBody>
          <a:bodyPr wrap="none" rtlCol="0">
            <a:spAutoFit/>
          </a:bodyPr>
          <a:lstStyle/>
          <a:p>
            <a:r>
              <a:rPr lang="it-IT" b="1" dirty="0"/>
              <a:t>4</a:t>
            </a:r>
          </a:p>
        </p:txBody>
      </p:sp>
      <p:sp>
        <p:nvSpPr>
          <p:cNvPr id="12" name="CasellaDiTesto 11"/>
          <p:cNvSpPr txBox="1"/>
          <p:nvPr/>
        </p:nvSpPr>
        <p:spPr>
          <a:xfrm>
            <a:off x="5795963" y="3685248"/>
            <a:ext cx="1018227" cy="369332"/>
          </a:xfrm>
          <a:prstGeom prst="rect">
            <a:avLst/>
          </a:prstGeom>
          <a:noFill/>
        </p:spPr>
        <p:txBody>
          <a:bodyPr wrap="none" rtlCol="0">
            <a:spAutoFit/>
          </a:bodyPr>
          <a:lstStyle/>
          <a:p>
            <a:r>
              <a:rPr lang="it-IT" b="1" dirty="0"/>
              <a:t>200.000</a:t>
            </a:r>
          </a:p>
        </p:txBody>
      </p:sp>
      <p:sp>
        <p:nvSpPr>
          <p:cNvPr id="13" name="CasellaDiTesto 12"/>
          <p:cNvSpPr txBox="1"/>
          <p:nvPr/>
        </p:nvSpPr>
        <p:spPr>
          <a:xfrm>
            <a:off x="7553746" y="3685248"/>
            <a:ext cx="1018227" cy="369332"/>
          </a:xfrm>
          <a:prstGeom prst="rect">
            <a:avLst/>
          </a:prstGeom>
          <a:noFill/>
        </p:spPr>
        <p:txBody>
          <a:bodyPr wrap="none" rtlCol="0">
            <a:spAutoFit/>
          </a:bodyPr>
          <a:lstStyle/>
          <a:p>
            <a:r>
              <a:rPr lang="it-IT" b="1" dirty="0"/>
              <a:t>200.000</a:t>
            </a:r>
          </a:p>
        </p:txBody>
      </p:sp>
      <p:sp>
        <p:nvSpPr>
          <p:cNvPr id="14" name="CasellaDiTesto 13"/>
          <p:cNvSpPr txBox="1"/>
          <p:nvPr/>
        </p:nvSpPr>
        <p:spPr>
          <a:xfrm>
            <a:off x="5912386" y="5500254"/>
            <a:ext cx="2241078" cy="369332"/>
          </a:xfrm>
          <a:prstGeom prst="rect">
            <a:avLst/>
          </a:prstGeom>
          <a:noFill/>
        </p:spPr>
        <p:txBody>
          <a:bodyPr wrap="square" rtlCol="0">
            <a:spAutoFit/>
          </a:bodyPr>
          <a:lstStyle/>
          <a:p>
            <a:r>
              <a:rPr lang="it-IT" b="1" dirty="0"/>
              <a:t>Codice FIGLIO</a:t>
            </a:r>
          </a:p>
        </p:txBody>
      </p:sp>
      <p:sp>
        <p:nvSpPr>
          <p:cNvPr id="15" name="CasellaDiTesto 14"/>
          <p:cNvSpPr txBox="1"/>
          <p:nvPr/>
        </p:nvSpPr>
        <p:spPr>
          <a:xfrm>
            <a:off x="3574473" y="5500254"/>
            <a:ext cx="2221490" cy="369332"/>
          </a:xfrm>
          <a:prstGeom prst="rect">
            <a:avLst/>
          </a:prstGeom>
          <a:noFill/>
        </p:spPr>
        <p:txBody>
          <a:bodyPr wrap="square" rtlCol="0">
            <a:spAutoFit/>
          </a:bodyPr>
          <a:lstStyle/>
          <a:p>
            <a:r>
              <a:rPr lang="it-IT" b="1" dirty="0"/>
              <a:t>Codice CONIUGE</a:t>
            </a:r>
          </a:p>
        </p:txBody>
      </p:sp>
      <p:sp>
        <p:nvSpPr>
          <p:cNvPr id="19" name="CasellaDiTesto 18"/>
          <p:cNvSpPr txBox="1"/>
          <p:nvPr/>
        </p:nvSpPr>
        <p:spPr>
          <a:xfrm>
            <a:off x="3329485" y="3685248"/>
            <a:ext cx="620683" cy="369332"/>
          </a:xfrm>
          <a:prstGeom prst="rect">
            <a:avLst/>
          </a:prstGeom>
          <a:noFill/>
        </p:spPr>
        <p:txBody>
          <a:bodyPr wrap="none" rtlCol="0">
            <a:spAutoFit/>
          </a:bodyPr>
          <a:lstStyle/>
          <a:p>
            <a:r>
              <a:rPr lang="it-IT" b="1" dirty="0"/>
              <a:t>S.E.</a:t>
            </a:r>
          </a:p>
        </p:txBody>
      </p:sp>
      <p:sp>
        <p:nvSpPr>
          <p:cNvPr id="20" name="Rettangolo 19"/>
          <p:cNvSpPr/>
          <p:nvPr/>
        </p:nvSpPr>
        <p:spPr>
          <a:xfrm>
            <a:off x="323273" y="1886312"/>
            <a:ext cx="8589819" cy="1286255"/>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CAIO HA CON IL CONIUGE UN IMMOBILE ALL’ESTERO IN USUFRUTTO. NUDA PROPRIETA’ AL FIGLIO. COSTO STORICO USUFRUTTO 200 MILA EURO</a:t>
            </a:r>
          </a:p>
        </p:txBody>
      </p:sp>
      <p:sp>
        <p:nvSpPr>
          <p:cNvPr id="21" name="CasellaDiTesto 20"/>
          <p:cNvSpPr txBox="1"/>
          <p:nvPr/>
        </p:nvSpPr>
        <p:spPr>
          <a:xfrm>
            <a:off x="6373044" y="4269521"/>
            <a:ext cx="441146" cy="369332"/>
          </a:xfrm>
          <a:prstGeom prst="rect">
            <a:avLst/>
          </a:prstGeom>
          <a:noFill/>
        </p:spPr>
        <p:txBody>
          <a:bodyPr wrap="none" rtlCol="0">
            <a:spAutoFit/>
          </a:bodyPr>
          <a:lstStyle/>
          <a:p>
            <a:r>
              <a:rPr lang="it-IT" b="1" dirty="0"/>
              <a:t>12</a:t>
            </a:r>
          </a:p>
        </p:txBody>
      </p:sp>
      <p:sp>
        <p:nvSpPr>
          <p:cNvPr id="22" name="CasellaDiTesto 21"/>
          <p:cNvSpPr txBox="1"/>
          <p:nvPr/>
        </p:nvSpPr>
        <p:spPr>
          <a:xfrm>
            <a:off x="7976166" y="4291415"/>
            <a:ext cx="595807" cy="369332"/>
          </a:xfrm>
          <a:prstGeom prst="rect">
            <a:avLst/>
          </a:prstGeom>
          <a:noFill/>
        </p:spPr>
        <p:txBody>
          <a:bodyPr wrap="square" rtlCol="0">
            <a:spAutoFit/>
          </a:bodyPr>
          <a:lstStyle/>
          <a:p>
            <a:r>
              <a:rPr lang="it-IT" b="1" dirty="0"/>
              <a:t>760</a:t>
            </a:r>
          </a:p>
        </p:txBody>
      </p:sp>
      <p:sp>
        <p:nvSpPr>
          <p:cNvPr id="23" name="CasellaDiTesto 22"/>
          <p:cNvSpPr txBox="1"/>
          <p:nvPr/>
        </p:nvSpPr>
        <p:spPr>
          <a:xfrm>
            <a:off x="1375087" y="4904942"/>
            <a:ext cx="595807" cy="369332"/>
          </a:xfrm>
          <a:prstGeom prst="rect">
            <a:avLst/>
          </a:prstGeom>
          <a:noFill/>
        </p:spPr>
        <p:txBody>
          <a:bodyPr wrap="square" rtlCol="0">
            <a:spAutoFit/>
          </a:bodyPr>
          <a:lstStyle/>
          <a:p>
            <a:r>
              <a:rPr lang="it-IT" b="1" dirty="0"/>
              <a:t>600</a:t>
            </a:r>
          </a:p>
        </p:txBody>
      </p:sp>
      <p:sp>
        <p:nvSpPr>
          <p:cNvPr id="24" name="CasellaDiTesto 23"/>
          <p:cNvSpPr txBox="1"/>
          <p:nvPr/>
        </p:nvSpPr>
        <p:spPr>
          <a:xfrm>
            <a:off x="5989300" y="4920673"/>
            <a:ext cx="595807" cy="369332"/>
          </a:xfrm>
          <a:prstGeom prst="rect">
            <a:avLst/>
          </a:prstGeom>
          <a:noFill/>
        </p:spPr>
        <p:txBody>
          <a:bodyPr wrap="square" rtlCol="0">
            <a:spAutoFit/>
          </a:bodyPr>
          <a:lstStyle/>
          <a:p>
            <a:r>
              <a:rPr lang="it-IT" b="1" dirty="0"/>
              <a:t>160</a:t>
            </a:r>
          </a:p>
        </p:txBody>
      </p:sp>
    </p:spTree>
    <p:extLst>
      <p:ext uri="{BB962C8B-B14F-4D97-AF65-F5344CB8AC3E}">
        <p14:creationId xmlns:p14="http://schemas.microsoft.com/office/powerpoint/2010/main" val="3383191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2816"/>
            <a:ext cx="8229600" cy="91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504825" y="476672"/>
            <a:ext cx="3131071"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tx1"/>
                </a:solidFill>
              </a:rPr>
              <a:t>Variazione integrale in aumento costi </a:t>
            </a:r>
            <a:r>
              <a:rPr lang="it-IT" sz="1200" b="1" dirty="0" err="1" smtClean="0">
                <a:solidFill>
                  <a:schemeClr val="tx1"/>
                </a:solidFill>
              </a:rPr>
              <a:t>black</a:t>
            </a:r>
            <a:r>
              <a:rPr lang="it-IT" sz="1200" b="1" dirty="0" smtClean="0">
                <a:solidFill>
                  <a:schemeClr val="tx1"/>
                </a:solidFill>
              </a:rPr>
              <a:t> list</a:t>
            </a:r>
            <a:endParaRPr lang="it-IT" sz="1200" dirty="0">
              <a:solidFill>
                <a:schemeClr val="tx1"/>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492724"/>
            <a:ext cx="7488832"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tangolo 7"/>
          <p:cNvSpPr/>
          <p:nvPr/>
        </p:nvSpPr>
        <p:spPr>
          <a:xfrm>
            <a:off x="395536" y="3212976"/>
            <a:ext cx="3131071"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tx1"/>
                </a:solidFill>
              </a:rPr>
              <a:t>Nuova colonna 1 che è un di cui della colonna 2 ove indicare la quota delle spese che eccede il valore normale e per cui non opera l’indeducibilità </a:t>
            </a:r>
            <a:endParaRPr lang="it-IT" sz="1200" dirty="0">
              <a:solidFill>
                <a:schemeClr val="tx1"/>
              </a:solidFill>
            </a:endParaRPr>
          </a:p>
        </p:txBody>
      </p:sp>
      <p:cxnSp>
        <p:nvCxnSpPr>
          <p:cNvPr id="7" name="Connettore 2 6"/>
          <p:cNvCxnSpPr/>
          <p:nvPr/>
        </p:nvCxnSpPr>
        <p:spPr>
          <a:xfrm>
            <a:off x="3526607" y="1340768"/>
            <a:ext cx="3709689" cy="72008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3631704" y="3812486"/>
            <a:ext cx="3388568" cy="9144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251520" y="5661248"/>
            <a:ext cx="7128792"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tx1"/>
                </a:solidFill>
              </a:rPr>
              <a:t>Es. spese totali 100, quota che eccede il valore normale non deducibile pari a 20, in colonna 2 indico 80 e in colonna 1 zero. Se invece le spese eccedenti sono deducibili indico in colonna 1 20 e in colonna 2 100</a:t>
            </a:r>
            <a:endParaRPr lang="it-IT" sz="1200" dirty="0">
              <a:solidFill>
                <a:schemeClr val="tx1"/>
              </a:solidFill>
            </a:endParaRPr>
          </a:p>
        </p:txBody>
      </p:sp>
    </p:spTree>
    <p:extLst>
      <p:ext uri="{BB962C8B-B14F-4D97-AF65-F5344CB8AC3E}">
        <p14:creationId xmlns:p14="http://schemas.microsoft.com/office/powerpoint/2010/main" val="3874197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18058"/>
          </a:xfrm>
        </p:spPr>
        <p:txBody>
          <a:bodyPr>
            <a:normAutofit fontScale="90000"/>
          </a:bodyPr>
          <a:lstStyle/>
          <a:p>
            <a:r>
              <a:rPr lang="it-IT" dirty="0" smtClean="0"/>
              <a:t>I vari passaggi successivi</a:t>
            </a:r>
            <a:endParaRPr lang="it-IT" dirty="0"/>
          </a:p>
        </p:txBody>
      </p:sp>
      <p:sp>
        <p:nvSpPr>
          <p:cNvPr id="3" name="Segnaposto contenuto 2"/>
          <p:cNvSpPr>
            <a:spLocks noGrp="1"/>
          </p:cNvSpPr>
          <p:nvPr>
            <p:ph idx="1"/>
          </p:nvPr>
        </p:nvSpPr>
        <p:spPr>
          <a:xfrm>
            <a:off x="457200" y="980728"/>
            <a:ext cx="8229600" cy="5145435"/>
          </a:xfrm>
        </p:spPr>
        <p:txBody>
          <a:bodyPr>
            <a:normAutofit fontScale="85000" lnSpcReduction="20000"/>
          </a:bodyPr>
          <a:lstStyle/>
          <a:p>
            <a:r>
              <a:rPr lang="it-IT" dirty="0" smtClean="0"/>
              <a:t>Verifica paese </a:t>
            </a:r>
            <a:r>
              <a:rPr lang="it-IT" dirty="0" err="1" smtClean="0"/>
              <a:t>black</a:t>
            </a:r>
            <a:r>
              <a:rPr lang="it-IT" dirty="0" smtClean="0"/>
              <a:t> list in base al </a:t>
            </a:r>
            <a:r>
              <a:rPr lang="it-IT" dirty="0" err="1" smtClean="0"/>
              <a:t>Provv</a:t>
            </a:r>
            <a:r>
              <a:rPr lang="it-IT" dirty="0" smtClean="0"/>
              <a:t>. 27.4.2015 ( da integrare con il </a:t>
            </a:r>
            <a:r>
              <a:rPr lang="it-IT" dirty="0" err="1" smtClean="0"/>
              <a:t>Provv</a:t>
            </a:r>
            <a:r>
              <a:rPr lang="it-IT" dirty="0" smtClean="0"/>
              <a:t> 18.11.2015 entrato in vigore  per operazioni eseguite dal  15.12.2015 per Hong Kong  , Problema efficacia &gt; </a:t>
            </a:r>
            <a:r>
              <a:rPr lang="it-IT" dirty="0" err="1" smtClean="0"/>
              <a:t>ris</a:t>
            </a:r>
            <a:r>
              <a:rPr lang="it-IT" dirty="0" smtClean="0"/>
              <a:t> 96/2004 &gt; da quando entra in vigore il provvedimento </a:t>
            </a:r>
          </a:p>
          <a:p>
            <a:endParaRPr lang="it-IT" dirty="0" smtClean="0"/>
          </a:p>
          <a:p>
            <a:r>
              <a:rPr lang="it-IT" dirty="0" smtClean="0"/>
              <a:t>Verifica se il componente negativo rientra tra quelli monitorati dall’art. 110</a:t>
            </a:r>
          </a:p>
          <a:p>
            <a:endParaRPr lang="it-IT" dirty="0" smtClean="0"/>
          </a:p>
          <a:p>
            <a:r>
              <a:rPr lang="it-IT" dirty="0" smtClean="0"/>
              <a:t>Verifica di conformità al valore normale</a:t>
            </a:r>
          </a:p>
          <a:p>
            <a:endParaRPr lang="it-IT" dirty="0" smtClean="0"/>
          </a:p>
          <a:p>
            <a:r>
              <a:rPr lang="it-IT" dirty="0" smtClean="0"/>
              <a:t>Verifica della sussistenza dell’esimente per dedurre oltre il valore normale</a:t>
            </a:r>
            <a:endParaRPr lang="it-IT" dirty="0"/>
          </a:p>
        </p:txBody>
      </p:sp>
      <p:sp>
        <p:nvSpPr>
          <p:cNvPr id="4" name="Freccia in giù 3"/>
          <p:cNvSpPr/>
          <p:nvPr/>
        </p:nvSpPr>
        <p:spPr>
          <a:xfrm>
            <a:off x="3851920" y="3861048"/>
            <a:ext cx="57606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a:off x="3860304" y="2708920"/>
            <a:ext cx="57606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giù 6"/>
          <p:cNvSpPr/>
          <p:nvPr/>
        </p:nvSpPr>
        <p:spPr>
          <a:xfrm>
            <a:off x="3923928" y="4797152"/>
            <a:ext cx="57606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20408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7110</Words>
  <Application>Microsoft Office PowerPoint</Application>
  <PresentationFormat>Presentazione su schermo (4:3)</PresentationFormat>
  <Paragraphs>669</Paragraphs>
  <Slides>71</Slides>
  <Notes>36</Notes>
  <HiddenSlides>0</HiddenSlides>
  <MMClips>0</MMClips>
  <ScaleCrop>false</ScaleCrop>
  <HeadingPairs>
    <vt:vector size="4" baseType="variant">
      <vt:variant>
        <vt:lpstr>Tema</vt:lpstr>
      </vt:variant>
      <vt:variant>
        <vt:i4>1</vt:i4>
      </vt:variant>
      <vt:variant>
        <vt:lpstr>Titoli diapositive</vt:lpstr>
      </vt:variant>
      <vt:variant>
        <vt:i4>71</vt:i4>
      </vt:variant>
    </vt:vector>
  </HeadingPairs>
  <TitlesOfParts>
    <vt:vector size="72" baseType="lpstr">
      <vt:lpstr>Tema di Office</vt:lpstr>
      <vt:lpstr>MODELLO UNICO 2016</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vari passaggi successivi</vt:lpstr>
      <vt:lpstr>Il concetto di interesse economico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ASPETTI GENERALI</vt:lpstr>
      <vt:lpstr>Circ. 12/16</vt:lpstr>
      <vt:lpstr>AMBITO SOGGETTIVO</vt:lpstr>
      <vt:lpstr>AMBITO OGGETTIVO</vt:lpstr>
      <vt:lpstr>REQUISITO NOVITA’</vt:lpstr>
      <vt:lpstr>AMBITO TEMPORALE</vt:lpstr>
      <vt:lpstr>FUNZIONAMENTO AGEVOLAZIONE</vt:lpstr>
      <vt:lpstr>FUNZIONAMENTO AGEVOLAZIONE</vt:lpstr>
      <vt:lpstr>AUTOVETTURE</vt:lpstr>
      <vt:lpstr>Superammortamento auto </vt:lpstr>
      <vt:lpstr>DISCIPLINA DELLE RISERVE</vt:lpstr>
      <vt:lpstr>Disciplina riserva esempio</vt:lpstr>
      <vt:lpstr>ALTRI ASPETTI</vt:lpstr>
      <vt:lpstr>Presentazione standard di PowerPoint</vt:lpstr>
      <vt:lpstr>Presentazione standard di PowerPoint</vt:lpstr>
      <vt:lpstr>Novità : indicazione obbligatoria del comportamento tenuto in relazione all’interpello società di comodo 1= accoglimento istanza 2= non presentato interpello 3= presentato ma non accolto</vt:lpstr>
      <vt:lpstr>Presentazione standard di PowerPoint</vt:lpstr>
      <vt:lpstr>Test operatività: possibile escludere i crediti da finanziamento se la partecipazione non deve essere indicata   Interpello DRE Lombardia 904/1007/2014</vt:lpstr>
      <vt:lpstr>CTR Lombardia 486/16 : società in attività pur in presenza di perdite reiterate non è di comodo se si dimostra che i canoni locativi non sono aumentabili</vt:lpstr>
      <vt:lpstr>Assegnazione, cessione e trasformazione ma in quali casi va compilato nel modello Unico 2016 ? Ipotesi : periodo d’imposta in corso al 30.9.2016 </vt:lpstr>
      <vt:lpstr>Rappresentazione contabile</vt:lpstr>
      <vt:lpstr>Rappresentazione contabile ( tesi dottrina)</vt:lpstr>
      <vt:lpstr>Rappresentazione contabile ( tesi  Documento CNDCEC del 14 marzo 2016/ Ifric 17)</vt:lpstr>
      <vt:lpstr> esempio rappresentazione contabile </vt:lpstr>
      <vt:lpstr>Effetti per il socio</vt:lpstr>
      <vt:lpstr>esempi</vt:lpstr>
      <vt:lpstr>Rivalutazione, riallineamento e affrancamenti</vt:lpstr>
      <vt:lpstr>RV DISALLINEAMENTI</vt:lpstr>
      <vt:lpstr>Presentazione standard di PowerPoint</vt:lpstr>
      <vt:lpstr>a) Hanno conseguito ricavi o compensi nel 2014 non superiori ai limiti fissati nella tabella allegata alla legge b) hanno sostenuto spese per un ammontare complessivamente non superiore ad euro 5.000 lordi per lavoro accessorio, per lavoratori dipendenti, collaboratori, utili da partecipazione agli associati c) che hanno acquistato beni strumentali il cui costo complessivo, al lordo degli ammortamenti, alla chiusura dell’esercizio non supera 20.000 euro. d) hanno conseguito redditi nell’attività d’impresa, dell’arte o della professione in misura prevalente rispetto a quelli eventualmente percepiti come redditi di lavoro dipendente e redditi assimilati a quelli di lavoro dipendente (artt. 49 e 50 del TUIR). La verifica non necessaria se rapporto è cessato o la somma dei redditi d’impresa, dell’arte o professione e di lavoro dipendente o assimilato eccede l’importo di 20.000 euro.</vt:lpstr>
      <vt:lpstr>Presentazione standard di PowerPoint</vt:lpstr>
      <vt:lpstr>Presentazione standard di PowerPoint</vt:lpstr>
      <vt:lpstr>Presentazione standard di PowerPoint</vt:lpstr>
      <vt:lpstr>Regime di vantaggio e forfettario</vt:lpstr>
      <vt:lpstr>Presentazione standard di PowerPoint</vt:lpstr>
      <vt:lpstr>Quadro RS x Forfettari : informazioni sui sostituiti e per studi di settore</vt:lpstr>
      <vt:lpstr>Superminimi con inizio attività 2015: nel 2016 ?</vt:lpstr>
      <vt:lpstr>Forfettari e Stabilità 2016</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QUADRO RW</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Paolo Meneghetti</dc:creator>
  <cp:lastModifiedBy>Paolo Meneghetti</cp:lastModifiedBy>
  <cp:revision>69</cp:revision>
  <cp:lastPrinted>2016-05-09T09:46:35Z</cp:lastPrinted>
  <dcterms:created xsi:type="dcterms:W3CDTF">2016-02-11T08:18:44Z</dcterms:created>
  <dcterms:modified xsi:type="dcterms:W3CDTF">2016-05-18T16:07:40Z</dcterms:modified>
</cp:coreProperties>
</file>