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6.xml" ContentType="application/vnd.openxmlformats-officedocument.themeOverride+xml"/>
  <Override PartName="/ppt/notesSlides/notesSlide21.xml" ContentType="application/vnd.openxmlformats-officedocument.presentationml.notesSlide+xml"/>
  <Override PartName="/ppt/theme/themeOverride7.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8" r:id="rId2"/>
    <p:sldMasterId id="2147483741" r:id="rId3"/>
    <p:sldMasterId id="2147483767" r:id="rId4"/>
    <p:sldMasterId id="2147483779" r:id="rId5"/>
  </p:sldMasterIdLst>
  <p:notesMasterIdLst>
    <p:notesMasterId r:id="rId104"/>
  </p:notesMasterIdLst>
  <p:sldIdLst>
    <p:sldId id="436" r:id="rId6"/>
    <p:sldId id="438" r:id="rId7"/>
    <p:sldId id="439" r:id="rId8"/>
    <p:sldId id="440" r:id="rId9"/>
    <p:sldId id="441" r:id="rId10"/>
    <p:sldId id="442" r:id="rId11"/>
    <p:sldId id="443" r:id="rId12"/>
    <p:sldId id="444" r:id="rId13"/>
    <p:sldId id="445" r:id="rId14"/>
    <p:sldId id="446" r:id="rId15"/>
    <p:sldId id="447" r:id="rId16"/>
    <p:sldId id="258" r:id="rId17"/>
    <p:sldId id="293" r:id="rId18"/>
    <p:sldId id="286" r:id="rId19"/>
    <p:sldId id="424" r:id="rId20"/>
    <p:sldId id="271" r:id="rId21"/>
    <p:sldId id="273" r:id="rId22"/>
    <p:sldId id="279" r:id="rId23"/>
    <p:sldId id="280" r:id="rId24"/>
    <p:sldId id="284" r:id="rId25"/>
    <p:sldId id="285" r:id="rId26"/>
    <p:sldId id="281" r:id="rId27"/>
    <p:sldId id="282" r:id="rId28"/>
    <p:sldId id="283" r:id="rId29"/>
    <p:sldId id="287" r:id="rId30"/>
    <p:sldId id="288" r:id="rId31"/>
    <p:sldId id="429" r:id="rId32"/>
    <p:sldId id="425" r:id="rId33"/>
    <p:sldId id="426" r:id="rId34"/>
    <p:sldId id="427" r:id="rId35"/>
    <p:sldId id="428" r:id="rId36"/>
    <p:sldId id="371" r:id="rId37"/>
    <p:sldId id="372" r:id="rId38"/>
    <p:sldId id="373" r:id="rId39"/>
    <p:sldId id="375" r:id="rId40"/>
    <p:sldId id="430" r:id="rId41"/>
    <p:sldId id="431" r:id="rId42"/>
    <p:sldId id="379" r:id="rId43"/>
    <p:sldId id="380" r:id="rId44"/>
    <p:sldId id="381" r:id="rId45"/>
    <p:sldId id="352" r:id="rId46"/>
    <p:sldId id="432" r:id="rId47"/>
    <p:sldId id="433" r:id="rId48"/>
    <p:sldId id="434" r:id="rId49"/>
    <p:sldId id="435" r:id="rId50"/>
    <p:sldId id="363" r:id="rId51"/>
    <p:sldId id="365" r:id="rId52"/>
    <p:sldId id="366" r:id="rId53"/>
    <p:sldId id="367" r:id="rId54"/>
    <p:sldId id="368" r:id="rId55"/>
    <p:sldId id="369" r:id="rId56"/>
    <p:sldId id="382" r:id="rId57"/>
    <p:sldId id="383" r:id="rId58"/>
    <p:sldId id="385" r:id="rId59"/>
    <p:sldId id="386" r:id="rId60"/>
    <p:sldId id="387" r:id="rId61"/>
    <p:sldId id="388" r:id="rId62"/>
    <p:sldId id="389" r:id="rId63"/>
    <p:sldId id="390" r:id="rId64"/>
    <p:sldId id="391" r:id="rId65"/>
    <p:sldId id="392" r:id="rId66"/>
    <p:sldId id="393" r:id="rId67"/>
    <p:sldId id="394" r:id="rId68"/>
    <p:sldId id="395" r:id="rId69"/>
    <p:sldId id="396" r:id="rId70"/>
    <p:sldId id="397" r:id="rId71"/>
    <p:sldId id="398" r:id="rId72"/>
    <p:sldId id="399" r:id="rId73"/>
    <p:sldId id="400" r:id="rId74"/>
    <p:sldId id="401" r:id="rId75"/>
    <p:sldId id="402" r:id="rId76"/>
    <p:sldId id="403" r:id="rId77"/>
    <p:sldId id="404" r:id="rId78"/>
    <p:sldId id="405" r:id="rId79"/>
    <p:sldId id="406" r:id="rId80"/>
    <p:sldId id="407" r:id="rId81"/>
    <p:sldId id="408" r:id="rId82"/>
    <p:sldId id="409" r:id="rId83"/>
    <p:sldId id="410" r:id="rId84"/>
    <p:sldId id="411" r:id="rId85"/>
    <p:sldId id="412" r:id="rId86"/>
    <p:sldId id="413" r:id="rId87"/>
    <p:sldId id="414" r:id="rId88"/>
    <p:sldId id="415" r:id="rId89"/>
    <p:sldId id="416" r:id="rId90"/>
    <p:sldId id="417" r:id="rId91"/>
    <p:sldId id="344" r:id="rId92"/>
    <p:sldId id="345" r:id="rId93"/>
    <p:sldId id="346" r:id="rId94"/>
    <p:sldId id="347" r:id="rId95"/>
    <p:sldId id="314" r:id="rId96"/>
    <p:sldId id="315" r:id="rId97"/>
    <p:sldId id="320" r:id="rId98"/>
    <p:sldId id="322" r:id="rId99"/>
    <p:sldId id="323" r:id="rId100"/>
    <p:sldId id="324" r:id="rId101"/>
    <p:sldId id="325" r:id="rId102"/>
    <p:sldId id="326" r:id="rId10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Calegaro" initials="MC" lastIdx="1" clrIdx="0">
    <p:extLst/>
  </p:cmAuthor>
  <p:cmAuthor id="2" name="busso" initials="D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autoAdjust="0"/>
  </p:normalViewPr>
  <p:slideViewPr>
    <p:cSldViewPr snapToGrid="0">
      <p:cViewPr>
        <p:scale>
          <a:sx n="89" d="100"/>
          <a:sy n="89" d="100"/>
        </p:scale>
        <p:origin x="-720" y="22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viewProps" Target="viewProp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8F1AE-4522-4CFD-8C35-FDBA2B42A999}" type="datetimeFigureOut">
              <a:rPr lang="it-IT" smtClean="0"/>
              <a:t>29/03/2016</a:t>
            </a:fld>
            <a:endParaRPr lang="it-IT" dirty="0"/>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4A7E4-C929-43B6-B3A4-D72D633D8841}" type="slidenum">
              <a:rPr lang="it-IT" smtClean="0"/>
              <a:t>‹N›</a:t>
            </a:fld>
            <a:endParaRPr lang="it-IT" dirty="0"/>
          </a:p>
        </p:txBody>
      </p:sp>
    </p:spTree>
    <p:extLst>
      <p:ext uri="{BB962C8B-B14F-4D97-AF65-F5344CB8AC3E}">
        <p14:creationId xmlns:p14="http://schemas.microsoft.com/office/powerpoint/2010/main" val="3796838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xfrm>
            <a:off x="1371600" y="1143000"/>
            <a:ext cx="4114800" cy="3086100"/>
          </a:xfrm>
          <a:ln/>
        </p:spPr>
      </p:sp>
      <p:sp>
        <p:nvSpPr>
          <p:cNvPr id="286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400" dirty="0" smtClean="0"/>
              <a:t>IL TITOLO DEVE ESSERE SCRITTO IN CARATTERE </a:t>
            </a:r>
            <a:r>
              <a:rPr lang="it-IT" altLang="it-IT" sz="1400" b="1" dirty="0" smtClean="0"/>
              <a:t>CALIBRI</a:t>
            </a:r>
            <a:r>
              <a:rPr lang="it-IT" altLang="it-IT" sz="1400" dirty="0" smtClean="0"/>
              <a:t> MISURA </a:t>
            </a:r>
            <a:r>
              <a:rPr lang="it-IT" altLang="it-IT" sz="1400" b="1" dirty="0" smtClean="0"/>
              <a:t>40</a:t>
            </a:r>
          </a:p>
          <a:p>
            <a:r>
              <a:rPr lang="it-IT" altLang="it-IT" sz="1400" dirty="0" smtClean="0"/>
              <a:t>L’EVENTUALE SOTTO TITOLO DEVE ESSERE SCRITTO IN CARATTERE </a:t>
            </a:r>
            <a:r>
              <a:rPr lang="it-IT" altLang="it-IT" sz="1400" b="1" dirty="0" smtClean="0"/>
              <a:t>CALIBRI </a:t>
            </a:r>
            <a:r>
              <a:rPr lang="it-IT" altLang="it-IT" sz="1400" dirty="0" smtClean="0"/>
              <a:t>MISURA</a:t>
            </a:r>
            <a:r>
              <a:rPr lang="it-IT" altLang="it-IT" sz="1400" b="1" dirty="0" smtClean="0"/>
              <a:t> 32</a:t>
            </a:r>
          </a:p>
          <a:p>
            <a:r>
              <a:rPr lang="it-IT" altLang="it-IT" sz="1400" b="1" dirty="0" smtClean="0"/>
              <a:t>TITOLO E SOTTOTITOLO SONO INSERITI IN DUE CASELLE DI TESTO DISTINTE</a:t>
            </a:r>
          </a:p>
        </p:txBody>
      </p:sp>
    </p:spTree>
    <p:extLst>
      <p:ext uri="{BB962C8B-B14F-4D97-AF65-F5344CB8AC3E}">
        <p14:creationId xmlns:p14="http://schemas.microsoft.com/office/powerpoint/2010/main" val="3297352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smtClean="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17</a:t>
            </a:fld>
            <a:endParaRPr lang="it-IT" altLang="it-IT" smtClean="0">
              <a:solidFill>
                <a:srgbClr val="000000"/>
              </a:solidFill>
            </a:endParaRPr>
          </a:p>
        </p:txBody>
      </p:sp>
    </p:spTree>
    <p:extLst>
      <p:ext uri="{BB962C8B-B14F-4D97-AF65-F5344CB8AC3E}">
        <p14:creationId xmlns:p14="http://schemas.microsoft.com/office/powerpoint/2010/main" val="3271017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ln/>
        </p:spPr>
      </p:sp>
      <p:sp>
        <p:nvSpPr>
          <p:cNvPr id="286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400" dirty="0" smtClean="0"/>
              <a:t>IL TITOLO DEVE ESSERE SCRITTO IN CARATTERE </a:t>
            </a:r>
            <a:r>
              <a:rPr lang="it-IT" altLang="it-IT" sz="1400" b="1" dirty="0" smtClean="0"/>
              <a:t>CALIBRI</a:t>
            </a:r>
            <a:r>
              <a:rPr lang="it-IT" altLang="it-IT" sz="1400" dirty="0" smtClean="0"/>
              <a:t> MISURA </a:t>
            </a:r>
            <a:r>
              <a:rPr lang="it-IT" altLang="it-IT" sz="1400" b="1" dirty="0" smtClean="0"/>
              <a:t>40</a:t>
            </a:r>
          </a:p>
          <a:p>
            <a:r>
              <a:rPr lang="it-IT" altLang="it-IT" sz="1400" dirty="0" smtClean="0"/>
              <a:t>L’EVENTUALE SOTTO TITOLO DEVE ESSERE SCRITTO IN CARATTERE </a:t>
            </a:r>
            <a:r>
              <a:rPr lang="it-IT" altLang="it-IT" sz="1400" b="1" dirty="0" smtClean="0"/>
              <a:t>CALIBRI </a:t>
            </a:r>
            <a:r>
              <a:rPr lang="it-IT" altLang="it-IT" sz="1400" dirty="0" smtClean="0"/>
              <a:t>MISURA</a:t>
            </a:r>
            <a:r>
              <a:rPr lang="it-IT" altLang="it-IT" sz="1400" b="1" dirty="0" smtClean="0"/>
              <a:t> 32</a:t>
            </a:r>
          </a:p>
          <a:p>
            <a:r>
              <a:rPr lang="it-IT" altLang="it-IT" sz="1400" b="1" dirty="0" smtClean="0"/>
              <a:t>TITOLO E SOTTOTITOLO SONO INSERITI IN DUE CASELLE DI TESTO DISTINTE</a:t>
            </a:r>
          </a:p>
        </p:txBody>
      </p:sp>
    </p:spTree>
    <p:extLst>
      <p:ext uri="{BB962C8B-B14F-4D97-AF65-F5344CB8AC3E}">
        <p14:creationId xmlns:p14="http://schemas.microsoft.com/office/powerpoint/2010/main" val="3297352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smtClean="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30</a:t>
            </a:fld>
            <a:endParaRPr lang="it-IT" altLang="it-IT" smtClean="0">
              <a:solidFill>
                <a:srgbClr val="000000"/>
              </a:solidFill>
            </a:endParaRPr>
          </a:p>
        </p:txBody>
      </p:sp>
    </p:spTree>
    <p:extLst>
      <p:ext uri="{BB962C8B-B14F-4D97-AF65-F5344CB8AC3E}">
        <p14:creationId xmlns:p14="http://schemas.microsoft.com/office/powerpoint/2010/main" val="19332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smtClean="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31</a:t>
            </a:fld>
            <a:endParaRPr lang="it-IT" altLang="it-IT" smtClean="0">
              <a:solidFill>
                <a:srgbClr val="000000"/>
              </a:solidFill>
            </a:endParaRPr>
          </a:p>
        </p:txBody>
      </p:sp>
    </p:spTree>
    <p:extLst>
      <p:ext uri="{BB962C8B-B14F-4D97-AF65-F5344CB8AC3E}">
        <p14:creationId xmlns:p14="http://schemas.microsoft.com/office/powerpoint/2010/main" val="380541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35</a:t>
            </a:fld>
            <a:endParaRPr lang="it-IT" altLang="it-IT" smtClean="0">
              <a:solidFill>
                <a:srgbClr val="000000"/>
              </a:solidFill>
            </a:endParaRPr>
          </a:p>
        </p:txBody>
      </p:sp>
    </p:spTree>
    <p:extLst>
      <p:ext uri="{BB962C8B-B14F-4D97-AF65-F5344CB8AC3E}">
        <p14:creationId xmlns:p14="http://schemas.microsoft.com/office/powerpoint/2010/main" val="3107300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 slide ricca di contenuti deve essere necessariamente schematizzata, non possiamo presentare slide con troppo testo.</a:t>
            </a:r>
          </a:p>
          <a:p>
            <a:r>
              <a:rPr lang="it-IT" dirty="0" smtClean="0"/>
              <a:t>Al fine di snellire l’immagine, è necessario suddividere in più caselle di testo i contenuti.</a:t>
            </a:r>
          </a:p>
          <a:p>
            <a:r>
              <a:rPr lang="it-IT" dirty="0" smtClean="0"/>
              <a:t>Anche in questo caso abbiamo usato colori diversi e utilizzato le frecce; qui non abbiamo inserito ombreggiature o altri effetti per non appesantire l’immagine, visto che la slide risulta già «piena». </a:t>
            </a:r>
            <a:endParaRPr lang="it-IT" dirty="0"/>
          </a:p>
        </p:txBody>
      </p:sp>
      <p:sp>
        <p:nvSpPr>
          <p:cNvPr id="4" name="Segnaposto numero diapositiva 3"/>
          <p:cNvSpPr>
            <a:spLocks noGrp="1"/>
          </p:cNvSpPr>
          <p:nvPr>
            <p:ph type="sldNum" sz="quarter" idx="10"/>
          </p:nvPr>
        </p:nvSpPr>
        <p:spPr/>
        <p:txBody>
          <a:bodyPr/>
          <a:lstStyle/>
          <a:p>
            <a:fld id="{BC64A7E4-C929-43B6-B3A4-D72D633D8841}" type="slidenum">
              <a:rPr lang="it-IT" smtClean="0">
                <a:solidFill>
                  <a:prstClr val="black"/>
                </a:solidFill>
              </a:rPr>
              <a:pPr/>
              <a:t>36</a:t>
            </a:fld>
            <a:endParaRPr lang="it-IT">
              <a:solidFill>
                <a:prstClr val="black"/>
              </a:solidFill>
            </a:endParaRPr>
          </a:p>
        </p:txBody>
      </p:sp>
    </p:spTree>
    <p:extLst>
      <p:ext uri="{BB962C8B-B14F-4D97-AF65-F5344CB8AC3E}">
        <p14:creationId xmlns:p14="http://schemas.microsoft.com/office/powerpoint/2010/main" val="3911786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 slide ricca di contenuti deve essere necessariamente schematizzata, non possiamo presentare slide con troppo testo.</a:t>
            </a:r>
          </a:p>
          <a:p>
            <a:r>
              <a:rPr lang="it-IT" dirty="0" smtClean="0"/>
              <a:t>Al fine di snellire l’immagine, è necessario suddividere in più caselle di testo i contenuti.</a:t>
            </a:r>
          </a:p>
          <a:p>
            <a:r>
              <a:rPr lang="it-IT" dirty="0" smtClean="0"/>
              <a:t>Anche in questo caso abbiamo usato colori diversi e utilizzato le frecce; qui non abbiamo inserito ombreggiature o altri effetti per non appesantire l’immagine, visto che la slide risulta già «piena». </a:t>
            </a:r>
            <a:endParaRPr lang="it-IT" dirty="0"/>
          </a:p>
        </p:txBody>
      </p:sp>
      <p:sp>
        <p:nvSpPr>
          <p:cNvPr id="4" name="Segnaposto numero diapositiva 3"/>
          <p:cNvSpPr>
            <a:spLocks noGrp="1"/>
          </p:cNvSpPr>
          <p:nvPr>
            <p:ph type="sldNum" sz="quarter" idx="10"/>
          </p:nvPr>
        </p:nvSpPr>
        <p:spPr/>
        <p:txBody>
          <a:bodyPr/>
          <a:lstStyle/>
          <a:p>
            <a:fld id="{BC64A7E4-C929-43B6-B3A4-D72D633D8841}" type="slidenum">
              <a:rPr lang="it-IT" smtClean="0">
                <a:solidFill>
                  <a:prstClr val="black"/>
                </a:solidFill>
              </a:rPr>
              <a:pPr/>
              <a:t>37</a:t>
            </a:fld>
            <a:endParaRPr lang="it-IT">
              <a:solidFill>
                <a:prstClr val="black"/>
              </a:solidFill>
            </a:endParaRPr>
          </a:p>
        </p:txBody>
      </p:sp>
    </p:spTree>
    <p:extLst>
      <p:ext uri="{BB962C8B-B14F-4D97-AF65-F5344CB8AC3E}">
        <p14:creationId xmlns:p14="http://schemas.microsoft.com/office/powerpoint/2010/main" val="2695961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Un elenco puntato può essere facilmente trasformato in una slide strutturata come questa; è sufficiente creare delle caselle di testo per i numeri progressivi (o lettere se preferite) e associare una casella di testo di altra forma accanto.</a:t>
            </a:r>
          </a:p>
          <a:p>
            <a:r>
              <a:rPr lang="it-IT" altLang="it-IT" dirty="0" smtClean="0">
                <a:latin typeface="Arial" panose="020B0604020202020204" pitchFamily="34" charset="0"/>
              </a:rPr>
              <a:t>Anche in questo caso sono stati usati gli strumenti di ombreggiatura per ciascuna forma.</a:t>
            </a:r>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FAD27-C72A-45C1-9D53-EDF1756BB9A2}" type="slidenum">
              <a:rPr lang="it-IT" altLang="it-IT" smtClean="0">
                <a:solidFill>
                  <a:srgbClr val="000000"/>
                </a:solidFill>
              </a:rPr>
              <a:pPr/>
              <a:t>38</a:t>
            </a:fld>
            <a:endParaRPr lang="it-IT" altLang="it-IT" smtClean="0">
              <a:solidFill>
                <a:srgbClr val="000000"/>
              </a:solidFill>
            </a:endParaRPr>
          </a:p>
        </p:txBody>
      </p:sp>
    </p:spTree>
    <p:extLst>
      <p:ext uri="{BB962C8B-B14F-4D97-AF65-F5344CB8AC3E}">
        <p14:creationId xmlns:p14="http://schemas.microsoft.com/office/powerpoint/2010/main" val="2718421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smtClean="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39</a:t>
            </a:fld>
            <a:endParaRPr lang="it-IT" altLang="it-IT" smtClean="0">
              <a:solidFill>
                <a:srgbClr val="000000"/>
              </a:solidFill>
            </a:endParaRPr>
          </a:p>
        </p:txBody>
      </p:sp>
    </p:spTree>
    <p:extLst>
      <p:ext uri="{BB962C8B-B14F-4D97-AF65-F5344CB8AC3E}">
        <p14:creationId xmlns:p14="http://schemas.microsoft.com/office/powerpoint/2010/main" val="3391857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smtClean="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40</a:t>
            </a:fld>
            <a:endParaRPr lang="it-IT" altLang="it-IT" smtClean="0">
              <a:solidFill>
                <a:srgbClr val="000000"/>
              </a:solidFill>
            </a:endParaRPr>
          </a:p>
        </p:txBody>
      </p:sp>
    </p:spTree>
    <p:extLst>
      <p:ext uri="{BB962C8B-B14F-4D97-AF65-F5344CB8AC3E}">
        <p14:creationId xmlns:p14="http://schemas.microsoft.com/office/powerpoint/2010/main" val="210982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801E83-EFD8-4F1C-9A21-D0128E0D95B7}" type="slidenum">
              <a:rPr lang="it-IT">
                <a:solidFill>
                  <a:prstClr val="black"/>
                </a:solidFill>
              </a:rPr>
              <a:pPr eaLnBrk="1" hangingPunct="1"/>
              <a:t>4</a:t>
            </a:fld>
            <a:endParaRPr lang="it-IT">
              <a:solidFill>
                <a:prstClr val="black"/>
              </a:solidFill>
            </a:endParaRPr>
          </a:p>
        </p:txBody>
      </p:sp>
      <p:sp>
        <p:nvSpPr>
          <p:cNvPr id="61443" name="Rectangle 2"/>
          <p:cNvSpPr>
            <a:spLocks noGrp="1" noRot="1" noChangeAspect="1" noChangeArrowheads="1" noTextEdit="1"/>
          </p:cNvSpPr>
          <p:nvPr>
            <p:ph type="sldImg"/>
          </p:nvPr>
        </p:nvSpPr>
        <p:spPr>
          <a:xfrm>
            <a:off x="1371600" y="1143000"/>
            <a:ext cx="4114800" cy="3086100"/>
          </a:xfrm>
          <a:ln/>
        </p:spPr>
      </p:sp>
      <p:sp>
        <p:nvSpPr>
          <p:cNvPr id="61444"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1" tIns="45875" rIns="91751" bIns="45875"/>
          <a:lstStyle/>
          <a:p>
            <a:pPr eaLnBrk="1" hangingPunct="1"/>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ln/>
        </p:spPr>
      </p:sp>
      <p:sp>
        <p:nvSpPr>
          <p:cNvPr id="286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400" dirty="0" smtClean="0"/>
              <a:t>IL TITOLO DEVE ESSERE SCRITTO IN CARATTERE </a:t>
            </a:r>
            <a:r>
              <a:rPr lang="it-IT" altLang="it-IT" sz="1400" b="1" dirty="0" smtClean="0"/>
              <a:t>CALIBRI</a:t>
            </a:r>
            <a:r>
              <a:rPr lang="it-IT" altLang="it-IT" sz="1400" dirty="0" smtClean="0"/>
              <a:t> MISURA </a:t>
            </a:r>
            <a:r>
              <a:rPr lang="it-IT" altLang="it-IT" sz="1400" b="1" dirty="0" smtClean="0"/>
              <a:t>40</a:t>
            </a:r>
          </a:p>
          <a:p>
            <a:r>
              <a:rPr lang="it-IT" altLang="it-IT" sz="1400" dirty="0" smtClean="0"/>
              <a:t>L’EVENTUALE SOTTO TITOLO DEVE ESSERE SCRITTO IN CARATTERE </a:t>
            </a:r>
            <a:r>
              <a:rPr lang="it-IT" altLang="it-IT" sz="1400" b="1" dirty="0" smtClean="0"/>
              <a:t>CALIBRI </a:t>
            </a:r>
            <a:r>
              <a:rPr lang="it-IT" altLang="it-IT" sz="1400" dirty="0" smtClean="0"/>
              <a:t>MISURA</a:t>
            </a:r>
            <a:r>
              <a:rPr lang="it-IT" altLang="it-IT" sz="1400" b="1" dirty="0" smtClean="0"/>
              <a:t> 32</a:t>
            </a:r>
          </a:p>
          <a:p>
            <a:r>
              <a:rPr lang="it-IT" altLang="it-IT" sz="1400" b="1" dirty="0" smtClean="0"/>
              <a:t>TITOLO E SOTTOTITOLO SONO INSERITI IN DUE CASELLE DI TESTO DISTINTE</a:t>
            </a:r>
          </a:p>
        </p:txBody>
      </p:sp>
    </p:spTree>
    <p:extLst>
      <p:ext uri="{BB962C8B-B14F-4D97-AF65-F5344CB8AC3E}">
        <p14:creationId xmlns:p14="http://schemas.microsoft.com/office/powerpoint/2010/main" val="3297352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34A8E2C-F7B4-4ACC-B620-E9E45EC6F3EC}" type="slidenum">
              <a:rPr lang="it-IT">
                <a:solidFill>
                  <a:prstClr val="black"/>
                </a:solidFill>
              </a:rPr>
              <a:pPr eaLnBrk="1" hangingPunct="1"/>
              <a:t>42</a:t>
            </a:fld>
            <a:endParaRPr lang="it-IT">
              <a:solidFill>
                <a:prstClr val="black"/>
              </a:solidFill>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1" tIns="45875" rIns="91751" bIns="45875"/>
          <a:lstStyle/>
          <a:p>
            <a:pPr eaLnBrk="1" hangingPunct="1"/>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27E2AE-65BE-484D-A1B1-2C33914F803B}" type="slidenum">
              <a:rPr lang="it-IT">
                <a:solidFill>
                  <a:prstClr val="black"/>
                </a:solidFill>
              </a:rPr>
              <a:pPr eaLnBrk="1" hangingPunct="1"/>
              <a:t>43</a:t>
            </a:fld>
            <a:endParaRPr lang="it-IT">
              <a:solidFill>
                <a:prstClr val="black"/>
              </a:solidFill>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1" tIns="45875" rIns="91751" bIns="45875"/>
          <a:lstStyle/>
          <a:p>
            <a:pPr eaLnBrk="1" hangingPunct="1"/>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D7E63F-7A34-49D8-A5AC-0C355B884144}" type="slidenum">
              <a:rPr lang="it-IT">
                <a:solidFill>
                  <a:prstClr val="black"/>
                </a:solidFill>
              </a:rPr>
              <a:pPr eaLnBrk="1" hangingPunct="1"/>
              <a:t>44</a:t>
            </a:fld>
            <a:endParaRPr lang="it-IT">
              <a:solidFill>
                <a:prstClr val="black"/>
              </a:solidFill>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1" tIns="45875" rIns="91751" bIns="45875"/>
          <a:lstStyle/>
          <a:p>
            <a:pPr eaLnBrk="1" hangingPunct="1"/>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09CD32-7908-4248-858F-9758EF95550E}" type="slidenum">
              <a:rPr lang="it-IT">
                <a:solidFill>
                  <a:prstClr val="black"/>
                </a:solidFill>
              </a:rPr>
              <a:pPr eaLnBrk="1" hangingPunct="1"/>
              <a:t>45</a:t>
            </a:fld>
            <a:endParaRPr lang="it-IT">
              <a:solidFill>
                <a:prstClr val="black"/>
              </a:solidFill>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1" tIns="45875" rIns="91751" bIns="45875"/>
          <a:lstStyle/>
          <a:p>
            <a:pPr eaLnBrk="1" hangingPunct="1"/>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ln/>
        </p:spPr>
      </p:sp>
      <p:sp>
        <p:nvSpPr>
          <p:cNvPr id="286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400" dirty="0" smtClean="0"/>
              <a:t>IL TITOLO DEVE ESSERE SCRITTO IN CARATTERE </a:t>
            </a:r>
            <a:r>
              <a:rPr lang="it-IT" altLang="it-IT" sz="1400" b="1" dirty="0" smtClean="0"/>
              <a:t>CALIBRI</a:t>
            </a:r>
            <a:r>
              <a:rPr lang="it-IT" altLang="it-IT" sz="1400" dirty="0" smtClean="0"/>
              <a:t> MISURA </a:t>
            </a:r>
            <a:r>
              <a:rPr lang="it-IT" altLang="it-IT" sz="1400" b="1" dirty="0" smtClean="0"/>
              <a:t>40</a:t>
            </a:r>
          </a:p>
          <a:p>
            <a:r>
              <a:rPr lang="it-IT" altLang="it-IT" sz="1400" dirty="0" smtClean="0"/>
              <a:t>L’EVENTUALE SOTTO TITOLO DEVE ESSERE SCRITTO IN CARATTERE </a:t>
            </a:r>
            <a:r>
              <a:rPr lang="it-IT" altLang="it-IT" sz="1400" b="1" dirty="0" smtClean="0"/>
              <a:t>CALIBRI </a:t>
            </a:r>
            <a:r>
              <a:rPr lang="it-IT" altLang="it-IT" sz="1400" dirty="0" smtClean="0"/>
              <a:t>MISURA</a:t>
            </a:r>
            <a:r>
              <a:rPr lang="it-IT" altLang="it-IT" sz="1400" b="1" dirty="0" smtClean="0"/>
              <a:t> 32</a:t>
            </a:r>
          </a:p>
          <a:p>
            <a:r>
              <a:rPr lang="it-IT" altLang="it-IT" sz="1400" b="1" dirty="0" smtClean="0"/>
              <a:t>TITOLO E SOTTOTITOLO SONO INSERITI IN DUE CASELLE DI TESTO DISTINTE</a:t>
            </a:r>
          </a:p>
        </p:txBody>
      </p:sp>
    </p:spTree>
    <p:extLst>
      <p:ext uri="{BB962C8B-B14F-4D97-AF65-F5344CB8AC3E}">
        <p14:creationId xmlns:p14="http://schemas.microsoft.com/office/powerpoint/2010/main" val="4185368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 slide ricca di contenuti deve essere necessariamente schematizzata, non possiamo presentare slide con troppo testo.</a:t>
            </a:r>
          </a:p>
          <a:p>
            <a:r>
              <a:rPr lang="it-IT" dirty="0" smtClean="0"/>
              <a:t>Al fine di snellire l’immagine, è necessario suddividere in più caselle di testo i contenuti.</a:t>
            </a:r>
          </a:p>
          <a:p>
            <a:r>
              <a:rPr lang="it-IT" dirty="0" smtClean="0"/>
              <a:t>Anche in questo caso abbiamo usato colori diversi e utilizzato le frecce; qui non abbiamo inserito ombreggiature o altri effetti per non appesantire l’immagine, visto che la slide risulta già «piena». </a:t>
            </a:r>
            <a:endParaRPr lang="it-IT" dirty="0"/>
          </a:p>
        </p:txBody>
      </p:sp>
      <p:sp>
        <p:nvSpPr>
          <p:cNvPr id="4" name="Segnaposto numero diapositiva 3"/>
          <p:cNvSpPr>
            <a:spLocks noGrp="1"/>
          </p:cNvSpPr>
          <p:nvPr>
            <p:ph type="sldNum" sz="quarter" idx="10"/>
          </p:nvPr>
        </p:nvSpPr>
        <p:spPr/>
        <p:txBody>
          <a:bodyPr/>
          <a:lstStyle/>
          <a:p>
            <a:fld id="{BC64A7E4-C929-43B6-B3A4-D72D633D8841}" type="slidenum">
              <a:rPr lang="it-IT" smtClean="0">
                <a:solidFill>
                  <a:prstClr val="black"/>
                </a:solidFill>
              </a:rPr>
              <a:pPr/>
              <a:t>53</a:t>
            </a:fld>
            <a:endParaRPr lang="it-IT" dirty="0">
              <a:solidFill>
                <a:prstClr val="black"/>
              </a:solidFill>
            </a:endParaRPr>
          </a:p>
        </p:txBody>
      </p:sp>
    </p:spTree>
    <p:extLst>
      <p:ext uri="{BB962C8B-B14F-4D97-AF65-F5344CB8AC3E}">
        <p14:creationId xmlns:p14="http://schemas.microsoft.com/office/powerpoint/2010/main" val="476846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 slide ricca di contenuti deve essere necessariamente schematizzata, non possiamo presentare slide con troppo testo.</a:t>
            </a:r>
          </a:p>
          <a:p>
            <a:r>
              <a:rPr lang="it-IT" dirty="0" smtClean="0"/>
              <a:t>Al fine di snellire l’immagine, è necessario suddividere in più caselle di testo i contenuti.</a:t>
            </a:r>
          </a:p>
          <a:p>
            <a:r>
              <a:rPr lang="it-IT" dirty="0" smtClean="0"/>
              <a:t>Anche in questo caso abbiamo usato colori diversi e utilizzato le frecce; qui non abbiamo inserito ombreggiature o altri effetti per non appesantire l’immagine, visto che la slide risulta già «piena». </a:t>
            </a:r>
            <a:endParaRPr lang="it-IT" dirty="0"/>
          </a:p>
        </p:txBody>
      </p:sp>
      <p:sp>
        <p:nvSpPr>
          <p:cNvPr id="4" name="Segnaposto numero diapositiva 3"/>
          <p:cNvSpPr>
            <a:spLocks noGrp="1"/>
          </p:cNvSpPr>
          <p:nvPr>
            <p:ph type="sldNum" sz="quarter" idx="10"/>
          </p:nvPr>
        </p:nvSpPr>
        <p:spPr/>
        <p:txBody>
          <a:bodyPr/>
          <a:lstStyle/>
          <a:p>
            <a:fld id="{BC64A7E4-C929-43B6-B3A4-D72D633D8841}" type="slidenum">
              <a:rPr lang="it-IT" smtClean="0">
                <a:solidFill>
                  <a:prstClr val="black"/>
                </a:solidFill>
              </a:rPr>
              <a:pPr/>
              <a:t>54</a:t>
            </a:fld>
            <a:endParaRPr lang="it-IT" dirty="0">
              <a:solidFill>
                <a:prstClr val="black"/>
              </a:solidFill>
            </a:endParaRPr>
          </a:p>
        </p:txBody>
      </p:sp>
    </p:spTree>
    <p:extLst>
      <p:ext uri="{BB962C8B-B14F-4D97-AF65-F5344CB8AC3E}">
        <p14:creationId xmlns:p14="http://schemas.microsoft.com/office/powerpoint/2010/main" val="476846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 slide ricca di contenuti deve essere necessariamente schematizzata, non possiamo presentare slide con troppo testo.</a:t>
            </a:r>
          </a:p>
          <a:p>
            <a:r>
              <a:rPr lang="it-IT" dirty="0" smtClean="0"/>
              <a:t>Al fine di snellire l’immagine, è necessario suddividere in più caselle di testo i contenuti.</a:t>
            </a:r>
          </a:p>
          <a:p>
            <a:r>
              <a:rPr lang="it-IT" dirty="0" smtClean="0"/>
              <a:t>Anche in questo caso abbiamo usato colori diversi e utilizzato le frecce; qui non abbiamo inserito ombreggiature o altri effetti per non appesantire l’immagine, visto che la slide risulta già «piena». </a:t>
            </a:r>
            <a:endParaRPr lang="it-IT" dirty="0"/>
          </a:p>
        </p:txBody>
      </p:sp>
      <p:sp>
        <p:nvSpPr>
          <p:cNvPr id="4" name="Segnaposto numero diapositiva 3"/>
          <p:cNvSpPr>
            <a:spLocks noGrp="1"/>
          </p:cNvSpPr>
          <p:nvPr>
            <p:ph type="sldNum" sz="quarter" idx="10"/>
          </p:nvPr>
        </p:nvSpPr>
        <p:spPr/>
        <p:txBody>
          <a:bodyPr/>
          <a:lstStyle/>
          <a:p>
            <a:fld id="{BC64A7E4-C929-43B6-B3A4-D72D633D8841}" type="slidenum">
              <a:rPr lang="it-IT" smtClean="0">
                <a:solidFill>
                  <a:prstClr val="black"/>
                </a:solidFill>
              </a:rPr>
              <a:pPr/>
              <a:t>55</a:t>
            </a:fld>
            <a:endParaRPr lang="it-IT" dirty="0">
              <a:solidFill>
                <a:prstClr val="black"/>
              </a:solidFill>
            </a:endParaRPr>
          </a:p>
        </p:txBody>
      </p:sp>
    </p:spTree>
    <p:extLst>
      <p:ext uri="{BB962C8B-B14F-4D97-AF65-F5344CB8AC3E}">
        <p14:creationId xmlns:p14="http://schemas.microsoft.com/office/powerpoint/2010/main" val="476846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 slide ricca di contenuti deve essere necessariamente schematizzata, non possiamo presentare slide con troppo testo.</a:t>
            </a:r>
          </a:p>
          <a:p>
            <a:r>
              <a:rPr lang="it-IT" dirty="0" smtClean="0"/>
              <a:t>Al fine di snellire l’immagine, è necessario suddividere in più caselle di testo i contenuti.</a:t>
            </a:r>
          </a:p>
          <a:p>
            <a:r>
              <a:rPr lang="it-IT" dirty="0" smtClean="0"/>
              <a:t>Anche in questo caso abbiamo usato colori diversi e utilizzato le frecce; qui non abbiamo inserito ombreggiature o altri effetti per non appesantire l’immagine, visto che la slide risulta già «piena». </a:t>
            </a:r>
            <a:endParaRPr lang="it-IT" dirty="0"/>
          </a:p>
        </p:txBody>
      </p:sp>
      <p:sp>
        <p:nvSpPr>
          <p:cNvPr id="4" name="Segnaposto numero diapositiva 3"/>
          <p:cNvSpPr>
            <a:spLocks noGrp="1"/>
          </p:cNvSpPr>
          <p:nvPr>
            <p:ph type="sldNum" sz="quarter" idx="10"/>
          </p:nvPr>
        </p:nvSpPr>
        <p:spPr/>
        <p:txBody>
          <a:bodyPr/>
          <a:lstStyle/>
          <a:p>
            <a:fld id="{BC64A7E4-C929-43B6-B3A4-D72D633D8841}" type="slidenum">
              <a:rPr lang="it-IT" smtClean="0">
                <a:solidFill>
                  <a:prstClr val="black"/>
                </a:solidFill>
              </a:rPr>
              <a:pPr/>
              <a:t>56</a:t>
            </a:fld>
            <a:endParaRPr lang="it-IT" dirty="0">
              <a:solidFill>
                <a:prstClr val="black"/>
              </a:solidFill>
            </a:endParaRPr>
          </a:p>
        </p:txBody>
      </p:sp>
    </p:spTree>
    <p:extLst>
      <p:ext uri="{BB962C8B-B14F-4D97-AF65-F5344CB8AC3E}">
        <p14:creationId xmlns:p14="http://schemas.microsoft.com/office/powerpoint/2010/main" val="47684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4AB5E78-92CE-4125-BBC6-E2C6C29AC733}" type="slidenum">
              <a:rPr lang="it-IT">
                <a:solidFill>
                  <a:prstClr val="black"/>
                </a:solidFill>
              </a:rPr>
              <a:pPr eaLnBrk="1" hangingPunct="1"/>
              <a:t>5</a:t>
            </a:fld>
            <a:endParaRPr lang="it-IT">
              <a:solidFill>
                <a:prstClr val="black"/>
              </a:solidFill>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1" tIns="45875" rIns="91751" bIns="45875"/>
          <a:lstStyle/>
          <a:p>
            <a:pPr eaLnBrk="1" hangingPunct="1"/>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61</a:t>
            </a:fld>
            <a:endParaRPr lang="it-IT" altLang="it-IT" dirty="0"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62</a:t>
            </a:fld>
            <a:endParaRPr lang="it-IT" altLang="it-IT" dirty="0"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63</a:t>
            </a:fld>
            <a:endParaRPr lang="it-IT" altLang="it-IT" dirty="0"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64</a:t>
            </a:fld>
            <a:endParaRPr lang="it-IT" altLang="it-IT" dirty="0"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65</a:t>
            </a:fld>
            <a:endParaRPr lang="it-IT" altLang="it-IT" dirty="0"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66</a:t>
            </a:fld>
            <a:endParaRPr lang="it-IT" altLang="it-IT" dirty="0"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67</a:t>
            </a:fld>
            <a:endParaRPr lang="it-IT" altLang="it-IT" dirty="0"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68</a:t>
            </a:fld>
            <a:endParaRPr lang="it-IT" altLang="it-IT" dirty="0"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69</a:t>
            </a:fld>
            <a:endParaRPr lang="it-IT" altLang="it-IT" dirty="0"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70</a:t>
            </a:fld>
            <a:endParaRPr lang="it-IT" altLang="it-IT" dirty="0"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D16F26-8FE9-451B-B9F7-8246AEED4A3A}" type="slidenum">
              <a:rPr lang="it-IT">
                <a:solidFill>
                  <a:prstClr val="black"/>
                </a:solidFill>
              </a:rPr>
              <a:pPr eaLnBrk="1" hangingPunct="1"/>
              <a:t>6</a:t>
            </a:fld>
            <a:endParaRPr lang="it-IT">
              <a:solidFill>
                <a:prstClr val="black"/>
              </a:solidFill>
            </a:endParaRPr>
          </a:p>
        </p:txBody>
      </p:sp>
      <p:sp>
        <p:nvSpPr>
          <p:cNvPr id="63491" name="Rectangle 2"/>
          <p:cNvSpPr>
            <a:spLocks noGrp="1" noRot="1" noChangeAspect="1" noChangeArrowheads="1" noTextEdit="1"/>
          </p:cNvSpPr>
          <p:nvPr>
            <p:ph type="sldImg"/>
          </p:nvPr>
        </p:nvSpPr>
        <p:spPr>
          <a:xfrm>
            <a:off x="1371600" y="1143000"/>
            <a:ext cx="4114800" cy="3086100"/>
          </a:xfrm>
          <a:ln/>
        </p:spPr>
      </p:sp>
      <p:sp>
        <p:nvSpPr>
          <p:cNvPr id="63492"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1" tIns="45875" rIns="91751" bIns="45875"/>
          <a:lstStyle/>
          <a:p>
            <a:pPr eaLnBrk="1" hangingPunct="1"/>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71</a:t>
            </a:fld>
            <a:endParaRPr lang="it-IT" altLang="it-IT" dirty="0"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ln/>
        </p:spPr>
      </p:sp>
      <p:sp>
        <p:nvSpPr>
          <p:cNvPr id="286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400" dirty="0" smtClean="0"/>
              <a:t>IL TITOLO DEVE ESSERE SCRITTO IN CARATTERE </a:t>
            </a:r>
            <a:r>
              <a:rPr lang="it-IT" altLang="it-IT" sz="1400" b="1" dirty="0" smtClean="0"/>
              <a:t>CALIBRI</a:t>
            </a:r>
            <a:r>
              <a:rPr lang="it-IT" altLang="it-IT" sz="1400" dirty="0" smtClean="0"/>
              <a:t> MISURA </a:t>
            </a:r>
            <a:r>
              <a:rPr lang="it-IT" altLang="it-IT" sz="1400" b="1" dirty="0" smtClean="0"/>
              <a:t>40</a:t>
            </a:r>
          </a:p>
          <a:p>
            <a:r>
              <a:rPr lang="it-IT" altLang="it-IT" sz="1400" dirty="0" smtClean="0"/>
              <a:t>L’EVENTUALE SOTTO TITOLO DEVE ESSERE SCRITTO IN CARATTERE </a:t>
            </a:r>
            <a:r>
              <a:rPr lang="it-IT" altLang="it-IT" sz="1400" b="1" dirty="0" smtClean="0"/>
              <a:t>CALIBRI </a:t>
            </a:r>
            <a:r>
              <a:rPr lang="it-IT" altLang="it-IT" sz="1400" dirty="0" smtClean="0"/>
              <a:t>MISURA</a:t>
            </a:r>
            <a:r>
              <a:rPr lang="it-IT" altLang="it-IT" sz="1400" b="1" dirty="0" smtClean="0"/>
              <a:t> 32</a:t>
            </a:r>
          </a:p>
          <a:p>
            <a:r>
              <a:rPr lang="it-IT" altLang="it-IT" sz="1400" b="1" dirty="0" smtClean="0"/>
              <a:t>TITOLO E SOTTOTITOLO SONO INSERITI IN DUE CASELLE DI TESTO DISTINTE</a:t>
            </a:r>
          </a:p>
        </p:txBody>
      </p:sp>
    </p:spTree>
    <p:extLst>
      <p:ext uri="{BB962C8B-B14F-4D97-AF65-F5344CB8AC3E}">
        <p14:creationId xmlns:p14="http://schemas.microsoft.com/office/powerpoint/2010/main" val="3297352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xfrm>
            <a:off x="571500"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5B6B9DA-847C-471B-BB17-90E26217B5DD}" type="slidenum">
              <a:rPr lang="it-IT" altLang="it-IT" smtClean="0">
                <a:solidFill>
                  <a:srgbClr val="000000"/>
                </a:solidFill>
              </a:rPr>
              <a:pPr>
                <a:spcBef>
                  <a:spcPct val="0"/>
                </a:spcBef>
              </a:pPr>
              <a:t>73</a:t>
            </a:fld>
            <a:endParaRPr lang="it-IT" altLang="it-IT" smtClean="0">
              <a:solidFill>
                <a:srgbClr val="000000"/>
              </a:solidFill>
            </a:endParaRPr>
          </a:p>
        </p:txBody>
      </p:sp>
    </p:spTree>
    <p:extLst>
      <p:ext uri="{BB962C8B-B14F-4D97-AF65-F5344CB8AC3E}">
        <p14:creationId xmlns:p14="http://schemas.microsoft.com/office/powerpoint/2010/main" val="6859001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xfrm>
            <a:off x="571500"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5B6B9DA-847C-471B-BB17-90E26217B5DD}" type="slidenum">
              <a:rPr lang="it-IT" altLang="it-IT" smtClean="0">
                <a:solidFill>
                  <a:srgbClr val="000000"/>
                </a:solidFill>
              </a:rPr>
              <a:pPr>
                <a:spcBef>
                  <a:spcPct val="0"/>
                </a:spcBef>
              </a:pPr>
              <a:t>74</a:t>
            </a:fld>
            <a:endParaRPr lang="it-IT" altLang="it-IT" smtClean="0">
              <a:solidFill>
                <a:srgbClr val="000000"/>
              </a:solidFill>
            </a:endParaRPr>
          </a:p>
        </p:txBody>
      </p:sp>
    </p:spTree>
    <p:extLst>
      <p:ext uri="{BB962C8B-B14F-4D97-AF65-F5344CB8AC3E}">
        <p14:creationId xmlns:p14="http://schemas.microsoft.com/office/powerpoint/2010/main" val="35168719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egnaposto note 2"/>
          <p:cNvSpPr>
            <a:spLocks noGrp="1"/>
          </p:cNvSpPr>
          <p:nvPr>
            <p:ph type="body" idx="1"/>
          </p:nvPr>
        </p:nvSpPr>
        <p:spPr bwMode="auto">
          <a:xfrm>
            <a:off x="571500"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235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351A433-B008-486B-B632-EE7204BAFE64}" type="slidenum">
              <a:rPr lang="it-IT" altLang="it-IT" smtClean="0">
                <a:solidFill>
                  <a:srgbClr val="000000"/>
                </a:solidFill>
              </a:rPr>
              <a:pPr>
                <a:spcBef>
                  <a:spcPct val="0"/>
                </a:spcBef>
              </a:pPr>
              <a:t>75</a:t>
            </a:fld>
            <a:endParaRPr lang="it-IT" altLang="it-IT" smtClean="0">
              <a:solidFill>
                <a:srgbClr val="000000"/>
              </a:solidFill>
            </a:endParaRPr>
          </a:p>
        </p:txBody>
      </p:sp>
    </p:spTree>
    <p:extLst>
      <p:ext uri="{BB962C8B-B14F-4D97-AF65-F5344CB8AC3E}">
        <p14:creationId xmlns:p14="http://schemas.microsoft.com/office/powerpoint/2010/main" val="637565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egnaposto note 2"/>
          <p:cNvSpPr>
            <a:spLocks noGrp="1"/>
          </p:cNvSpPr>
          <p:nvPr>
            <p:ph type="body" idx="1"/>
          </p:nvPr>
        </p:nvSpPr>
        <p:spPr bwMode="auto">
          <a:xfrm>
            <a:off x="571500"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235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351A433-B008-486B-B632-EE7204BAFE64}" type="slidenum">
              <a:rPr lang="it-IT" altLang="it-IT" smtClean="0">
                <a:solidFill>
                  <a:srgbClr val="000000"/>
                </a:solidFill>
              </a:rPr>
              <a:pPr>
                <a:spcBef>
                  <a:spcPct val="0"/>
                </a:spcBef>
              </a:pPr>
              <a:t>76</a:t>
            </a:fld>
            <a:endParaRPr lang="it-IT" altLang="it-IT" smtClean="0">
              <a:solidFill>
                <a:srgbClr val="000000"/>
              </a:solidFill>
            </a:endParaRPr>
          </a:p>
        </p:txBody>
      </p:sp>
    </p:spTree>
    <p:extLst>
      <p:ext uri="{BB962C8B-B14F-4D97-AF65-F5344CB8AC3E}">
        <p14:creationId xmlns:p14="http://schemas.microsoft.com/office/powerpoint/2010/main" val="4176995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egnaposto note 2"/>
          <p:cNvSpPr>
            <a:spLocks noGrp="1"/>
          </p:cNvSpPr>
          <p:nvPr>
            <p:ph type="body" idx="1"/>
          </p:nvPr>
        </p:nvSpPr>
        <p:spPr bwMode="auto">
          <a:xfrm>
            <a:off x="571500"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256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6886800-350A-44F1-9A7C-80F86E5D106F}" type="slidenum">
              <a:rPr lang="it-IT" altLang="it-IT" smtClean="0">
                <a:solidFill>
                  <a:srgbClr val="000000"/>
                </a:solidFill>
              </a:rPr>
              <a:pPr>
                <a:spcBef>
                  <a:spcPct val="0"/>
                </a:spcBef>
              </a:pPr>
              <a:t>77</a:t>
            </a:fld>
            <a:endParaRPr lang="it-IT" altLang="it-IT" smtClean="0">
              <a:solidFill>
                <a:srgbClr val="000000"/>
              </a:solidFill>
            </a:endParaRPr>
          </a:p>
        </p:txBody>
      </p:sp>
    </p:spTree>
    <p:extLst>
      <p:ext uri="{BB962C8B-B14F-4D97-AF65-F5344CB8AC3E}">
        <p14:creationId xmlns:p14="http://schemas.microsoft.com/office/powerpoint/2010/main" val="15437550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p:cNvSpPr>
            <a:spLocks noGrp="1"/>
          </p:cNvSpPr>
          <p:nvPr>
            <p:ph type="body" idx="1"/>
          </p:nvPr>
        </p:nvSpPr>
        <p:spPr bwMode="auto">
          <a:xfrm>
            <a:off x="571500"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266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D0B1B3A-465C-4CEB-A5E1-466A6EC4B9BC}" type="slidenum">
              <a:rPr lang="it-IT" altLang="it-IT" smtClean="0">
                <a:solidFill>
                  <a:srgbClr val="000000"/>
                </a:solidFill>
              </a:rPr>
              <a:pPr>
                <a:spcBef>
                  <a:spcPct val="0"/>
                </a:spcBef>
              </a:pPr>
              <a:t>78</a:t>
            </a:fld>
            <a:endParaRPr lang="it-IT" altLang="it-IT" smtClean="0">
              <a:solidFill>
                <a:srgbClr val="000000"/>
              </a:solidFill>
            </a:endParaRPr>
          </a:p>
        </p:txBody>
      </p:sp>
    </p:spTree>
    <p:extLst>
      <p:ext uri="{BB962C8B-B14F-4D97-AF65-F5344CB8AC3E}">
        <p14:creationId xmlns:p14="http://schemas.microsoft.com/office/powerpoint/2010/main" val="3586688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egnaposto note 2"/>
          <p:cNvSpPr>
            <a:spLocks noGrp="1"/>
          </p:cNvSpPr>
          <p:nvPr>
            <p:ph type="body" idx="1"/>
          </p:nvPr>
        </p:nvSpPr>
        <p:spPr bwMode="auto">
          <a:xfrm>
            <a:off x="571500"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276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DC68C4E-FA9A-42B7-B726-B0EA8435B58F}" type="slidenum">
              <a:rPr lang="it-IT" altLang="it-IT" smtClean="0">
                <a:solidFill>
                  <a:srgbClr val="000000"/>
                </a:solidFill>
              </a:rPr>
              <a:pPr>
                <a:spcBef>
                  <a:spcPct val="0"/>
                </a:spcBef>
              </a:pPr>
              <a:t>79</a:t>
            </a:fld>
            <a:endParaRPr lang="it-IT" altLang="it-IT" smtClean="0">
              <a:solidFill>
                <a:srgbClr val="000000"/>
              </a:solidFill>
            </a:endParaRPr>
          </a:p>
        </p:txBody>
      </p:sp>
    </p:spTree>
    <p:extLst>
      <p:ext uri="{BB962C8B-B14F-4D97-AF65-F5344CB8AC3E}">
        <p14:creationId xmlns:p14="http://schemas.microsoft.com/office/powerpoint/2010/main" val="21322258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xfrm>
            <a:off x="571500"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1004DE8-6A72-4140-B9F8-272C4FD926B9}" type="slidenum">
              <a:rPr lang="it-IT" altLang="it-IT" smtClean="0">
                <a:solidFill>
                  <a:srgbClr val="000000"/>
                </a:solidFill>
              </a:rPr>
              <a:pPr>
                <a:spcBef>
                  <a:spcPct val="0"/>
                </a:spcBef>
              </a:pPr>
              <a:t>80</a:t>
            </a:fld>
            <a:endParaRPr lang="it-IT" altLang="it-IT" smtClean="0">
              <a:solidFill>
                <a:srgbClr val="000000"/>
              </a:solidFill>
            </a:endParaRPr>
          </a:p>
        </p:txBody>
      </p:sp>
    </p:spTree>
    <p:extLst>
      <p:ext uri="{BB962C8B-B14F-4D97-AF65-F5344CB8AC3E}">
        <p14:creationId xmlns:p14="http://schemas.microsoft.com/office/powerpoint/2010/main" val="202920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1F5CD3-EDD5-4549-8F61-64D6DEFCD3D2}" type="slidenum">
              <a:rPr lang="it-IT">
                <a:solidFill>
                  <a:prstClr val="black"/>
                </a:solidFill>
              </a:rPr>
              <a:pPr eaLnBrk="1" hangingPunct="1"/>
              <a:t>7</a:t>
            </a:fld>
            <a:endParaRPr lang="it-IT">
              <a:solidFill>
                <a:prstClr val="black"/>
              </a:solidFill>
            </a:endParaRPr>
          </a:p>
        </p:txBody>
      </p:sp>
      <p:sp>
        <p:nvSpPr>
          <p:cNvPr id="64515" name="Rectangle 2"/>
          <p:cNvSpPr>
            <a:spLocks noGrp="1" noRot="1" noChangeAspect="1" noChangeArrowheads="1" noTextEdit="1"/>
          </p:cNvSpPr>
          <p:nvPr>
            <p:ph type="sldImg"/>
          </p:nvPr>
        </p:nvSpPr>
        <p:spPr>
          <a:xfrm>
            <a:off x="1371600" y="1143000"/>
            <a:ext cx="4114800" cy="3086100"/>
          </a:xfrm>
          <a:ln/>
        </p:spPr>
      </p:sp>
      <p:sp>
        <p:nvSpPr>
          <p:cNvPr id="64516"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1" tIns="45875" rIns="91751" bIns="45875"/>
          <a:lstStyle/>
          <a:p>
            <a:pPr eaLnBrk="1" hangingPunct="1"/>
            <a:endParaRPr lang="it-IT"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xfrm>
            <a:off x="571500"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73BB953-3A9C-472F-A23B-5E6D4B7C3EAE}" type="slidenum">
              <a:rPr lang="it-IT" altLang="it-IT" smtClean="0">
                <a:solidFill>
                  <a:srgbClr val="000000"/>
                </a:solidFill>
              </a:rPr>
              <a:pPr>
                <a:spcBef>
                  <a:spcPct val="0"/>
                </a:spcBef>
              </a:pPr>
              <a:t>81</a:t>
            </a:fld>
            <a:endParaRPr lang="it-IT" altLang="it-IT" smtClean="0">
              <a:solidFill>
                <a:srgbClr val="000000"/>
              </a:solidFill>
            </a:endParaRPr>
          </a:p>
        </p:txBody>
      </p:sp>
    </p:spTree>
    <p:extLst>
      <p:ext uri="{BB962C8B-B14F-4D97-AF65-F5344CB8AC3E}">
        <p14:creationId xmlns:p14="http://schemas.microsoft.com/office/powerpoint/2010/main" val="1852672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xfrm>
            <a:off x="571500"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73BB953-3A9C-472F-A23B-5E6D4B7C3EAE}" type="slidenum">
              <a:rPr lang="it-IT" altLang="it-IT" smtClean="0">
                <a:solidFill>
                  <a:srgbClr val="000000"/>
                </a:solidFill>
              </a:rPr>
              <a:pPr>
                <a:spcBef>
                  <a:spcPct val="0"/>
                </a:spcBef>
              </a:pPr>
              <a:t>82</a:t>
            </a:fld>
            <a:endParaRPr lang="it-IT" altLang="it-IT" smtClean="0">
              <a:solidFill>
                <a:srgbClr val="000000"/>
              </a:solidFill>
            </a:endParaRPr>
          </a:p>
        </p:txBody>
      </p:sp>
    </p:spTree>
    <p:extLst>
      <p:ext uri="{BB962C8B-B14F-4D97-AF65-F5344CB8AC3E}">
        <p14:creationId xmlns:p14="http://schemas.microsoft.com/office/powerpoint/2010/main" val="2511527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p:cNvSpPr>
            <a:spLocks noGrp="1"/>
          </p:cNvSpPr>
          <p:nvPr>
            <p:ph type="body" idx="1"/>
          </p:nvPr>
        </p:nvSpPr>
        <p:spPr bwMode="auto">
          <a:xfrm>
            <a:off x="571500"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317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4F4CFA0-3B37-4498-BC42-60E7B6038046}" type="slidenum">
              <a:rPr lang="it-IT" altLang="it-IT" smtClean="0">
                <a:solidFill>
                  <a:srgbClr val="000000"/>
                </a:solidFill>
              </a:rPr>
              <a:pPr>
                <a:spcBef>
                  <a:spcPct val="0"/>
                </a:spcBef>
              </a:pPr>
              <a:t>83</a:t>
            </a:fld>
            <a:endParaRPr lang="it-IT" altLang="it-IT" smtClean="0">
              <a:solidFill>
                <a:srgbClr val="000000"/>
              </a:solidFill>
            </a:endParaRPr>
          </a:p>
        </p:txBody>
      </p:sp>
    </p:spTree>
    <p:extLst>
      <p:ext uri="{BB962C8B-B14F-4D97-AF65-F5344CB8AC3E}">
        <p14:creationId xmlns:p14="http://schemas.microsoft.com/office/powerpoint/2010/main" val="22404154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xfrm>
            <a:off x="571501"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368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E1791F0-7E2C-4928-B8F8-AAB508980F00}" type="slidenum">
              <a:rPr lang="it-IT" altLang="it-IT" smtClean="0">
                <a:solidFill>
                  <a:srgbClr val="000000"/>
                </a:solidFill>
              </a:rPr>
              <a:pPr>
                <a:spcBef>
                  <a:spcPct val="0"/>
                </a:spcBef>
              </a:pPr>
              <a:t>84</a:t>
            </a:fld>
            <a:endParaRPr lang="it-IT" altLang="it-IT" smtClean="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xfrm>
            <a:off x="571501"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368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E1791F0-7E2C-4928-B8F8-AAB508980F00}" type="slidenum">
              <a:rPr lang="it-IT" altLang="it-IT" smtClean="0">
                <a:solidFill>
                  <a:srgbClr val="000000"/>
                </a:solidFill>
              </a:rPr>
              <a:pPr>
                <a:spcBef>
                  <a:spcPct val="0"/>
                </a:spcBef>
              </a:pPr>
              <a:t>85</a:t>
            </a:fld>
            <a:endParaRPr lang="it-IT" altLang="it-IT" smtClean="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xfrm>
            <a:off x="571501" y="4358218"/>
            <a:ext cx="5715000" cy="450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it-IT" altLang="it-IT" smtClean="0"/>
          </a:p>
        </p:txBody>
      </p:sp>
      <p:sp>
        <p:nvSpPr>
          <p:cNvPr id="368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E1791F0-7E2C-4928-B8F8-AAB508980F00}" type="slidenum">
              <a:rPr lang="it-IT" altLang="it-IT" smtClean="0">
                <a:solidFill>
                  <a:srgbClr val="000000"/>
                </a:solidFill>
              </a:rPr>
              <a:pPr>
                <a:spcBef>
                  <a:spcPct val="0"/>
                </a:spcBef>
              </a:pPr>
              <a:t>86</a:t>
            </a:fld>
            <a:endParaRPr lang="it-IT" altLang="it-IT" smtClean="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ln/>
        </p:spPr>
      </p:sp>
      <p:sp>
        <p:nvSpPr>
          <p:cNvPr id="286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400" dirty="0" smtClean="0"/>
              <a:t>IL TITOLO DEVE ESSERE SCRITTO IN CARATTERE </a:t>
            </a:r>
            <a:r>
              <a:rPr lang="it-IT" altLang="it-IT" sz="1400" b="1" dirty="0" smtClean="0"/>
              <a:t>CALIBRI</a:t>
            </a:r>
            <a:r>
              <a:rPr lang="it-IT" altLang="it-IT" sz="1400" dirty="0" smtClean="0"/>
              <a:t> MISURA </a:t>
            </a:r>
            <a:r>
              <a:rPr lang="it-IT" altLang="it-IT" sz="1400" b="1" dirty="0" smtClean="0"/>
              <a:t>40</a:t>
            </a:r>
          </a:p>
          <a:p>
            <a:r>
              <a:rPr lang="it-IT" altLang="it-IT" sz="1400" dirty="0" smtClean="0"/>
              <a:t>L’EVENTUALE SOTTO TITOLO DEVE ESSERE SCRITTO IN CARATTERE </a:t>
            </a:r>
            <a:r>
              <a:rPr lang="it-IT" altLang="it-IT" sz="1400" b="1" dirty="0" smtClean="0"/>
              <a:t>CALIBRI </a:t>
            </a:r>
            <a:r>
              <a:rPr lang="it-IT" altLang="it-IT" sz="1400" dirty="0" smtClean="0"/>
              <a:t>MISURA</a:t>
            </a:r>
            <a:r>
              <a:rPr lang="it-IT" altLang="it-IT" sz="1400" b="1" dirty="0" smtClean="0"/>
              <a:t> 32</a:t>
            </a:r>
          </a:p>
          <a:p>
            <a:r>
              <a:rPr lang="it-IT" altLang="it-IT" sz="1400" b="1" dirty="0" smtClean="0"/>
              <a:t>TITOLO E SOTTOTITOLO SONO INSERITI IN DUE CASELLE DI TESTO DISTINTE</a:t>
            </a:r>
          </a:p>
        </p:txBody>
      </p:sp>
    </p:spTree>
    <p:extLst>
      <p:ext uri="{BB962C8B-B14F-4D97-AF65-F5344CB8AC3E}">
        <p14:creationId xmlns:p14="http://schemas.microsoft.com/office/powerpoint/2010/main" val="31385907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Un elenco puntato può essere facilmente trasformato in una slide strutturata come questa; è sufficiente creare delle caselle di testo per i numeri progressivi (o lettere se preferite) e associare una casella di testo di altra forma accanto.</a:t>
            </a:r>
          </a:p>
          <a:p>
            <a:r>
              <a:rPr lang="it-IT" altLang="it-IT" dirty="0" smtClean="0">
                <a:latin typeface="Arial" panose="020B0604020202020204" pitchFamily="34" charset="0"/>
              </a:rPr>
              <a:t>Anche in questo caso sono stati usati gli strumenti di ombreggiatura per ciascuna forma.</a:t>
            </a:r>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FAD27-C72A-45C1-9D53-EDF1756BB9A2}" type="slidenum">
              <a:rPr lang="it-IT" altLang="it-IT" smtClean="0">
                <a:solidFill>
                  <a:srgbClr val="000000"/>
                </a:solidFill>
              </a:rPr>
              <a:pPr/>
              <a:t>88</a:t>
            </a:fld>
            <a:endParaRPr lang="it-IT" altLang="it-IT" smtClean="0">
              <a:solidFill>
                <a:srgbClr val="000000"/>
              </a:solidFill>
            </a:endParaRPr>
          </a:p>
        </p:txBody>
      </p:sp>
    </p:spTree>
    <p:extLst>
      <p:ext uri="{BB962C8B-B14F-4D97-AF65-F5344CB8AC3E}">
        <p14:creationId xmlns:p14="http://schemas.microsoft.com/office/powerpoint/2010/main" val="39552995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smtClean="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89</a:t>
            </a:fld>
            <a:endParaRPr lang="it-IT" altLang="it-IT" smtClean="0">
              <a:solidFill>
                <a:srgbClr val="000000"/>
              </a:solidFill>
            </a:endParaRPr>
          </a:p>
        </p:txBody>
      </p:sp>
    </p:spTree>
    <p:extLst>
      <p:ext uri="{BB962C8B-B14F-4D97-AF65-F5344CB8AC3E}">
        <p14:creationId xmlns:p14="http://schemas.microsoft.com/office/powerpoint/2010/main" val="13515296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 slide ricca di contenuti deve essere necessariamente schematizzata, non possiamo presentare slide con troppo testo.</a:t>
            </a:r>
          </a:p>
          <a:p>
            <a:r>
              <a:rPr lang="it-IT" dirty="0" smtClean="0"/>
              <a:t>Al fine di snellire l’immagine, è necessario suddividere in più caselle di testo i contenuti.</a:t>
            </a:r>
          </a:p>
          <a:p>
            <a:r>
              <a:rPr lang="it-IT" dirty="0" smtClean="0"/>
              <a:t>Anche in questo caso abbiamo usato colori diversi e utilizzato le frecce; qui non abbiamo inserito ombreggiature o altri effetti per non appesantire l’immagine, visto che la slide risulta già «piena». </a:t>
            </a:r>
            <a:endParaRPr lang="it-IT" dirty="0"/>
          </a:p>
        </p:txBody>
      </p:sp>
      <p:sp>
        <p:nvSpPr>
          <p:cNvPr id="4" name="Segnaposto numero diapositiva 3"/>
          <p:cNvSpPr>
            <a:spLocks noGrp="1"/>
          </p:cNvSpPr>
          <p:nvPr>
            <p:ph type="sldNum" sz="quarter" idx="10"/>
          </p:nvPr>
        </p:nvSpPr>
        <p:spPr/>
        <p:txBody>
          <a:bodyPr/>
          <a:lstStyle/>
          <a:p>
            <a:fld id="{BC64A7E4-C929-43B6-B3A4-D72D633D8841}" type="slidenum">
              <a:rPr lang="it-IT" smtClean="0">
                <a:solidFill>
                  <a:prstClr val="black"/>
                </a:solidFill>
              </a:rPr>
              <a:pPr/>
              <a:t>90</a:t>
            </a:fld>
            <a:endParaRPr lang="it-IT">
              <a:solidFill>
                <a:prstClr val="black"/>
              </a:solidFill>
            </a:endParaRPr>
          </a:p>
        </p:txBody>
      </p:sp>
    </p:spTree>
    <p:extLst>
      <p:ext uri="{BB962C8B-B14F-4D97-AF65-F5344CB8AC3E}">
        <p14:creationId xmlns:p14="http://schemas.microsoft.com/office/powerpoint/2010/main" val="324968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66D46C-6485-4C10-A70E-917AD5567004}" type="slidenum">
              <a:rPr lang="it-IT">
                <a:solidFill>
                  <a:prstClr val="black"/>
                </a:solidFill>
              </a:rPr>
              <a:pPr eaLnBrk="1" hangingPunct="1"/>
              <a:t>11</a:t>
            </a:fld>
            <a:endParaRPr lang="it-IT">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1" tIns="45875" rIns="91751" bIns="45875"/>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91</a:t>
            </a:fld>
            <a:endParaRPr lang="it-IT" altLang="it-IT" smtClean="0">
              <a:solidFill>
                <a:srgbClr val="000000"/>
              </a:solidFill>
            </a:endParaRPr>
          </a:p>
        </p:txBody>
      </p:sp>
    </p:spTree>
    <p:extLst>
      <p:ext uri="{BB962C8B-B14F-4D97-AF65-F5344CB8AC3E}">
        <p14:creationId xmlns:p14="http://schemas.microsoft.com/office/powerpoint/2010/main" val="339603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ln/>
        </p:spPr>
      </p:sp>
      <p:sp>
        <p:nvSpPr>
          <p:cNvPr id="286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400" dirty="0" smtClean="0"/>
              <a:t>IL TITOLO DEVE ESSERE SCRITTO IN CARATTERE </a:t>
            </a:r>
            <a:r>
              <a:rPr lang="it-IT" altLang="it-IT" sz="1400" b="1" dirty="0" smtClean="0"/>
              <a:t>CALIBRI</a:t>
            </a:r>
            <a:r>
              <a:rPr lang="it-IT" altLang="it-IT" sz="1400" dirty="0" smtClean="0"/>
              <a:t> MISURA </a:t>
            </a:r>
            <a:r>
              <a:rPr lang="it-IT" altLang="it-IT" sz="1400" b="1" dirty="0" smtClean="0"/>
              <a:t>40</a:t>
            </a:r>
          </a:p>
          <a:p>
            <a:r>
              <a:rPr lang="it-IT" altLang="it-IT" sz="1400" dirty="0" smtClean="0"/>
              <a:t>L’EVENTUALE SOTTO TITOLO DEVE ESSERE SCRITTO IN CARATTERE </a:t>
            </a:r>
            <a:r>
              <a:rPr lang="it-IT" altLang="it-IT" sz="1400" b="1" dirty="0" smtClean="0"/>
              <a:t>CALIBRI </a:t>
            </a:r>
            <a:r>
              <a:rPr lang="it-IT" altLang="it-IT" sz="1400" dirty="0" smtClean="0"/>
              <a:t>MISURA</a:t>
            </a:r>
            <a:r>
              <a:rPr lang="it-IT" altLang="it-IT" sz="1400" b="1" dirty="0" smtClean="0"/>
              <a:t> 32</a:t>
            </a:r>
          </a:p>
          <a:p>
            <a:r>
              <a:rPr lang="it-IT" altLang="it-IT" sz="1400" b="1" dirty="0" smtClean="0"/>
              <a:t>TITOLO E SOTTOTITOLO SONO INSERITI IN DUE CASELLE DI TESTO DISTINTE</a:t>
            </a:r>
          </a:p>
        </p:txBody>
      </p:sp>
    </p:spTree>
    <p:extLst>
      <p:ext uri="{BB962C8B-B14F-4D97-AF65-F5344CB8AC3E}">
        <p14:creationId xmlns:p14="http://schemas.microsoft.com/office/powerpoint/2010/main" val="329735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A1F4E9BC-C479-423D-BD9B-8854A1105BFB}" type="slidenum">
              <a:rPr lang="it-IT">
                <a:solidFill>
                  <a:prstClr val="black"/>
                </a:solidFill>
              </a:rPr>
              <a:pPr/>
              <a:t>15</a:t>
            </a:fld>
            <a:endParaRPr lang="it-IT">
              <a:solidFill>
                <a:prstClr val="black"/>
              </a:solidFill>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xfrm>
            <a:off x="912814" y="4343400"/>
            <a:ext cx="5032375" cy="4114801"/>
          </a:xfrm>
          <a:noFill/>
        </p:spPr>
        <p:txBody>
          <a:bodyPr wrap="square" lIns="91751" tIns="45875" rIns="91751" bIns="45875"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val="57215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Nella banda in alto a destra viene riportato il titolo del paragrafo a cui l’argomento si riferisce: carattere CALIBRI misura 24</a:t>
            </a:r>
          </a:p>
          <a:p>
            <a:r>
              <a:rPr lang="it-IT" altLang="it-IT" dirty="0" smtClean="0">
                <a:latin typeface="Arial" panose="020B0604020202020204" pitchFamily="34" charset="0"/>
              </a:rPr>
              <a:t>(per avere la scritta inserita nella medesima posizione tra una slide e l’atra è sufficiente fare copia in colla)</a:t>
            </a:r>
          </a:p>
          <a:p>
            <a:r>
              <a:rPr lang="it-IT" altLang="it-IT" dirty="0" smtClean="0">
                <a:latin typeface="Arial" panose="020B0604020202020204" pitchFamily="34" charset="0"/>
              </a:rPr>
              <a:t>Medesima cosa vale per la dicitura pag. (CALIBRI 24)</a:t>
            </a:r>
          </a:p>
          <a:p>
            <a:r>
              <a:rPr lang="it-IT" altLang="it-IT" dirty="0" smtClean="0">
                <a:latin typeface="Arial" panose="020B0604020202020204" pitchFamily="34" charset="0"/>
              </a:rPr>
              <a:t>Il titolo della slide deve essere inserito in una propria casella di testo, carattere CALIBRI misura 32.</a:t>
            </a:r>
          </a:p>
          <a:p>
            <a:r>
              <a:rPr lang="it-IT" altLang="it-IT" dirty="0" smtClean="0">
                <a:latin typeface="Arial" panose="020B0604020202020204" pitchFamily="34" charset="0"/>
              </a:rPr>
              <a:t>Il contenuto della slide deve essere schematizzato il più possibile, creando caselle di testo, come in questa slide.</a:t>
            </a:r>
          </a:p>
          <a:p>
            <a:r>
              <a:rPr lang="it-IT" altLang="it-IT" dirty="0" smtClean="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smtClean="0">
                <a:latin typeface="Arial" panose="020B0604020202020204" pitchFamily="34" charset="0"/>
              </a:rPr>
              <a:t>Cerchiamo di utilizzare colori sobri come il grigio</a:t>
            </a:r>
            <a:r>
              <a:rPr lang="it-IT" altLang="it-IT" dirty="0">
                <a:latin typeface="Arial" panose="020B0604020202020204" pitchFamily="34" charset="0"/>
              </a:rPr>
              <a:t> </a:t>
            </a:r>
            <a:r>
              <a:rPr lang="it-IT" altLang="it-IT" dirty="0" smtClean="0">
                <a:latin typeface="Arial" panose="020B0604020202020204" pitchFamily="34" charset="0"/>
              </a:rPr>
              <a:t>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16</a:t>
            </a:fld>
            <a:endParaRPr lang="it-IT" altLang="it-IT" smtClean="0">
              <a:solidFill>
                <a:srgbClr val="000000"/>
              </a:solidFill>
            </a:endParaRPr>
          </a:p>
        </p:txBody>
      </p:sp>
    </p:spTree>
    <p:extLst>
      <p:ext uri="{BB962C8B-B14F-4D97-AF65-F5344CB8AC3E}">
        <p14:creationId xmlns:p14="http://schemas.microsoft.com/office/powerpoint/2010/main" val="624810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it-IT" b="1" cap="small" baseline="0">
                <a:solidFill>
                  <a:srgbClr val="003300"/>
                </a:solidFill>
              </a:defRPr>
            </a:lvl1pPr>
          </a:lstStyle>
          <a:p>
            <a:r>
              <a:rPr kumimoji="0" lang="it-IT"/>
              <a:t>Fare clic per modificare lo stile del titolo</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it-IT" sz="2000" b="0">
                <a:solidFill>
                  <a:schemeClr val="tx1"/>
                </a:solidFill>
                <a:latin typeface="Georgia" pitchFamily="18" charset="0"/>
              </a:defRPr>
            </a:lvl1pPr>
            <a:lvl2pPr marL="457200" indent="0" algn="ctr" eaLnBrk="1" latinLnBrk="0" hangingPunct="1">
              <a:buNone/>
              <a:defRPr kumimoji="0" lang="it-IT">
                <a:solidFill>
                  <a:schemeClr val="tx1">
                    <a:tint val="75000"/>
                  </a:schemeClr>
                </a:solidFill>
              </a:defRPr>
            </a:lvl2pPr>
            <a:lvl3pPr marL="914400" indent="0" algn="ctr" eaLnBrk="1" latinLnBrk="0" hangingPunct="1">
              <a:buNone/>
              <a:defRPr kumimoji="0" lang="it-IT">
                <a:solidFill>
                  <a:schemeClr val="tx1">
                    <a:tint val="75000"/>
                  </a:schemeClr>
                </a:solidFill>
              </a:defRPr>
            </a:lvl3pPr>
            <a:lvl4pPr marL="1371600" indent="0" algn="ctr" eaLnBrk="1" latinLnBrk="0" hangingPunct="1">
              <a:buNone/>
              <a:defRPr kumimoji="0" lang="it-IT">
                <a:solidFill>
                  <a:schemeClr val="tx1">
                    <a:tint val="75000"/>
                  </a:schemeClr>
                </a:solidFill>
              </a:defRPr>
            </a:lvl4pPr>
            <a:lvl5pPr marL="1828800" indent="0" algn="ctr" eaLnBrk="1" latinLnBrk="0" hangingPunct="1">
              <a:buNone/>
              <a:defRPr kumimoji="0" lang="it-IT">
                <a:solidFill>
                  <a:schemeClr val="tx1">
                    <a:tint val="75000"/>
                  </a:schemeClr>
                </a:solidFill>
              </a:defRPr>
            </a:lvl5pPr>
            <a:lvl6pPr marL="2286000" indent="0" algn="ctr" eaLnBrk="1" latinLnBrk="0" hangingPunct="1">
              <a:buNone/>
              <a:defRPr kumimoji="0" lang="it-IT">
                <a:solidFill>
                  <a:schemeClr val="tx1">
                    <a:tint val="75000"/>
                  </a:schemeClr>
                </a:solidFill>
              </a:defRPr>
            </a:lvl6pPr>
            <a:lvl7pPr marL="2743200" indent="0" algn="ctr" eaLnBrk="1" latinLnBrk="0" hangingPunct="1">
              <a:buNone/>
              <a:defRPr kumimoji="0" lang="it-IT">
                <a:solidFill>
                  <a:schemeClr val="tx1">
                    <a:tint val="75000"/>
                  </a:schemeClr>
                </a:solidFill>
              </a:defRPr>
            </a:lvl7pPr>
            <a:lvl8pPr marL="3200400" indent="0" algn="ctr" eaLnBrk="1" latinLnBrk="0" hangingPunct="1">
              <a:buNone/>
              <a:defRPr kumimoji="0" lang="it-IT">
                <a:solidFill>
                  <a:schemeClr val="tx1">
                    <a:tint val="75000"/>
                  </a:schemeClr>
                </a:solidFill>
              </a:defRPr>
            </a:lvl8pPr>
            <a:lvl9pPr marL="3657600" indent="0" algn="ctr" eaLnBrk="1" latinLnBrk="0" hangingPunct="1">
              <a:buNone/>
              <a:defRPr kumimoji="0" lang="it-IT">
                <a:solidFill>
                  <a:schemeClr val="tx1">
                    <a:tint val="75000"/>
                  </a:schemeClr>
                </a:solidFill>
              </a:defRPr>
            </a:lvl9pPr>
          </a:lstStyle>
          <a:p>
            <a:pPr eaLnBrk="1" latinLnBrk="0" hangingPunct="1"/>
            <a:r>
              <a:rPr lang="it-IT" smtClean="0"/>
              <a:t>Fare clic per modificare lo stile del sottotitolo dello schema</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it-IT" sz="2000" baseline="0"/>
            </a:lvl1pPr>
          </a:lstStyle>
          <a:p>
            <a:r>
              <a:rPr kumimoji="0" lang="it-IT"/>
              <a:t>Logo aziendale</a:t>
            </a:r>
          </a:p>
        </p:txBody>
      </p:sp>
    </p:spTree>
    <p:extLst>
      <p:ext uri="{BB962C8B-B14F-4D97-AF65-F5344CB8AC3E}">
        <p14:creationId xmlns:p14="http://schemas.microsoft.com/office/powerpoint/2010/main" val="5717863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it-IT" smtClean="0"/>
              <a:t>Fare clic per modificare lo stile del titolo</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it-IT" baseline="0"/>
            </a:lvl4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it-IT" baseline="0"/>
            </a:lvl4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68255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Date Placeholder 2"/>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434446972"/>
      </p:ext>
    </p:extLst>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513406878"/>
      </p:ext>
    </p:extLst>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lo s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280425143"/>
      </p:ext>
    </p:extLst>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7"/>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C7920124-3E71-4AB0-BFA0-49C6974BA76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86057862"/>
      </p:ext>
    </p:extLst>
  </p:cSld>
  <p:clrMapOvr>
    <a:masterClrMapping/>
  </p:clrMapOvr>
  <p:transition advClick="0" advTm="2000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7"/>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C7920124-3E71-4AB0-BFA0-49C6974BA76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86057862"/>
      </p:ext>
    </p:extLst>
  </p:cSld>
  <p:clrMapOvr>
    <a:masterClrMapping/>
  </p:clrMapOvr>
  <p:transition advClick="0" advTm="2000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C924EF53-24B4-4070-BB57-C06E8461897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07035022"/>
      </p:ext>
    </p:extLst>
  </p:cSld>
  <p:clrMapOvr>
    <a:masterClrMapping/>
  </p:clrMapOvr>
  <p:transition advClick="0" advTm="2000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7"/>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3753742-E180-417B-AB59-3014D7DA0A5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25258945"/>
      </p:ext>
    </p:extLst>
  </p:cSld>
  <p:clrMapOvr>
    <a:masterClrMapping/>
  </p:clrMapOvr>
  <p:transition advClick="0" advTm="2000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7"/>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823ADBF3-9A01-4D1C-9CB0-9A38C80A11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96041993"/>
      </p:ext>
    </p:extLst>
  </p:cSld>
  <p:clrMapOvr>
    <a:masterClrMapping/>
  </p:clrMapOvr>
  <p:transition advClick="0" advTm="2000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7"/>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6297475D-8254-475F-8197-B79710F81CD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055675401"/>
      </p:ext>
    </p:extLst>
  </p:cSld>
  <p:clrMapOvr>
    <a:masterClrMapping/>
  </p:clrMapOvr>
  <p:transition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it-IT" sz="4000" b="1" cap="small" baseline="0">
                <a:solidFill>
                  <a:srgbClr val="003300"/>
                </a:solidFill>
              </a:defRPr>
            </a:lvl1pPr>
          </a:lstStyle>
          <a:p>
            <a:r>
              <a:rPr kumimoji="0" lang="it-IT"/>
              <a:t>Fare clic per modificare lo stile del titolo</a:t>
            </a: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it-IT" sz="1800"/>
            </a:lvl1pPr>
          </a:lstStyle>
          <a:p>
            <a:r>
              <a:rPr kumimoji="0" lang="it-IT"/>
              <a:t>Logo aziendale</a:t>
            </a:r>
          </a:p>
        </p:txBody>
      </p:sp>
    </p:spTree>
    <p:extLst>
      <p:ext uri="{BB962C8B-B14F-4D97-AF65-F5344CB8AC3E}">
        <p14:creationId xmlns:p14="http://schemas.microsoft.com/office/powerpoint/2010/main" val="420023760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7"/>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D9C081B0-BED5-4E50-993C-8D92D1DC457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31060764"/>
      </p:ext>
    </p:extLst>
  </p:cSld>
  <p:clrMapOvr>
    <a:masterClrMapping/>
  </p:clrMapOvr>
  <p:transition advClick="0" advTm="2000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08AD90D9-4F2B-4553-89DB-D25EA8A2576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694901690"/>
      </p:ext>
    </p:extLst>
  </p:cSld>
  <p:clrMapOvr>
    <a:masterClrMapping/>
  </p:clrMapOvr>
  <p:transition advClick="0" advTm="2000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7"/>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E1F1EE5-83C5-4C65-96D7-0779D8DEB9A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001255030"/>
      </p:ext>
    </p:extLst>
  </p:cSld>
  <p:clrMapOvr>
    <a:masterClrMapping/>
  </p:clrMapOvr>
  <p:transition advClick="0" advTm="2000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7"/>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B61E874C-A1B8-4964-B999-461C80E51DE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76189121"/>
      </p:ext>
    </p:extLst>
  </p:cSld>
  <p:clrMapOvr>
    <a:masterClrMapping/>
  </p:clrMapOvr>
  <p:transition advClick="0" advTm="2000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E2BFCA16-C8DE-4DA2-9870-E6A49E1391C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207209024"/>
      </p:ext>
    </p:extLst>
  </p:cSld>
  <p:clrMapOvr>
    <a:masterClrMapping/>
  </p:clrMapOvr>
  <p:transition advClick="0" advTm="2000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1CB1028-DEED-4320-8FAA-195F233F19B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86606584"/>
      </p:ext>
    </p:extLst>
  </p:cSld>
  <p:clrMapOvr>
    <a:masterClrMapping/>
  </p:clrMapOvr>
  <p:transition advClick="0" advTm="2000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52" y="0"/>
            <a:ext cx="9100457" cy="6879771"/>
          </a:xfrm>
          <a:prstGeom prst="rect">
            <a:avLst/>
          </a:prstGeom>
        </p:spPr>
      </p:pic>
      <p:sp>
        <p:nvSpPr>
          <p:cNvPr id="2" name="Title 1"/>
          <p:cNvSpPr>
            <a:spLocks noGrp="1"/>
          </p:cNvSpPr>
          <p:nvPr>
            <p:ph type="ctrTitle" hasCustomPrompt="1"/>
          </p:nvPr>
        </p:nvSpPr>
        <p:spPr>
          <a:xfrm>
            <a:off x="2590801" y="2286018"/>
            <a:ext cx="6180224" cy="1470025"/>
          </a:xfrm>
        </p:spPr>
        <p:txBody>
          <a:bodyPr anchor="t"/>
          <a:lstStyle>
            <a:lvl1pPr algn="r" eaLnBrk="1" latinLnBrk="0" hangingPunct="1">
              <a:defRPr kumimoji="0" lang="it-IT" b="1" cap="small" baseline="0">
                <a:solidFill>
                  <a:srgbClr val="003300"/>
                </a:solidFill>
              </a:defRPr>
            </a:lvl1pPr>
          </a:lstStyle>
          <a:p>
            <a:r>
              <a:rPr kumimoji="0" lang="it-IT"/>
              <a:t>Fare clic per modificare lo stile del titolo</a:t>
            </a:r>
          </a:p>
        </p:txBody>
      </p:sp>
      <p:sp>
        <p:nvSpPr>
          <p:cNvPr id="3" name="Subtitle 2"/>
          <p:cNvSpPr>
            <a:spLocks noGrp="1"/>
          </p:cNvSpPr>
          <p:nvPr>
            <p:ph type="subTitle" idx="1"/>
          </p:nvPr>
        </p:nvSpPr>
        <p:spPr>
          <a:xfrm>
            <a:off x="3962401" y="4038600"/>
            <a:ext cx="4772528" cy="990600"/>
          </a:xfrm>
        </p:spPr>
        <p:txBody>
          <a:bodyPr>
            <a:normAutofit/>
          </a:bodyPr>
          <a:lstStyle>
            <a:lvl1pPr marL="0" indent="0" algn="r" eaLnBrk="1" latinLnBrk="0" hangingPunct="1">
              <a:buNone/>
              <a:defRPr kumimoji="0" lang="it-IT" sz="2000" b="0">
                <a:solidFill>
                  <a:schemeClr val="tx1"/>
                </a:solidFill>
                <a:latin typeface="Georgia" pitchFamily="18" charset="0"/>
              </a:defRPr>
            </a:lvl1pPr>
            <a:lvl2pPr marL="457200" indent="0" algn="ctr" eaLnBrk="1" latinLnBrk="0" hangingPunct="1">
              <a:buNone/>
              <a:defRPr kumimoji="0" lang="it-IT">
                <a:solidFill>
                  <a:schemeClr val="tx1">
                    <a:tint val="75000"/>
                  </a:schemeClr>
                </a:solidFill>
              </a:defRPr>
            </a:lvl2pPr>
            <a:lvl3pPr marL="914400" indent="0" algn="ctr" eaLnBrk="1" latinLnBrk="0" hangingPunct="1">
              <a:buNone/>
              <a:defRPr kumimoji="0" lang="it-IT">
                <a:solidFill>
                  <a:schemeClr val="tx1">
                    <a:tint val="75000"/>
                  </a:schemeClr>
                </a:solidFill>
              </a:defRPr>
            </a:lvl3pPr>
            <a:lvl4pPr marL="1371600" indent="0" algn="ctr" eaLnBrk="1" latinLnBrk="0" hangingPunct="1">
              <a:buNone/>
              <a:defRPr kumimoji="0" lang="it-IT">
                <a:solidFill>
                  <a:schemeClr val="tx1">
                    <a:tint val="75000"/>
                  </a:schemeClr>
                </a:solidFill>
              </a:defRPr>
            </a:lvl4pPr>
            <a:lvl5pPr marL="1828800" indent="0" algn="ctr" eaLnBrk="1" latinLnBrk="0" hangingPunct="1">
              <a:buNone/>
              <a:defRPr kumimoji="0" lang="it-IT">
                <a:solidFill>
                  <a:schemeClr val="tx1">
                    <a:tint val="75000"/>
                  </a:schemeClr>
                </a:solidFill>
              </a:defRPr>
            </a:lvl5pPr>
            <a:lvl6pPr marL="2286000" indent="0" algn="ctr" eaLnBrk="1" latinLnBrk="0" hangingPunct="1">
              <a:buNone/>
              <a:defRPr kumimoji="0" lang="it-IT">
                <a:solidFill>
                  <a:schemeClr val="tx1">
                    <a:tint val="75000"/>
                  </a:schemeClr>
                </a:solidFill>
              </a:defRPr>
            </a:lvl6pPr>
            <a:lvl7pPr marL="2743200" indent="0" algn="ctr" eaLnBrk="1" latinLnBrk="0" hangingPunct="1">
              <a:buNone/>
              <a:defRPr kumimoji="0" lang="it-IT">
                <a:solidFill>
                  <a:schemeClr val="tx1">
                    <a:tint val="75000"/>
                  </a:schemeClr>
                </a:solidFill>
              </a:defRPr>
            </a:lvl7pPr>
            <a:lvl8pPr marL="3200400" indent="0" algn="ctr" eaLnBrk="1" latinLnBrk="0" hangingPunct="1">
              <a:buNone/>
              <a:defRPr kumimoji="0" lang="it-IT">
                <a:solidFill>
                  <a:schemeClr val="tx1">
                    <a:tint val="75000"/>
                  </a:schemeClr>
                </a:solidFill>
              </a:defRPr>
            </a:lvl8pPr>
            <a:lvl9pPr marL="3657600" indent="0" algn="ctr" eaLnBrk="1" latinLnBrk="0" hangingPunct="1">
              <a:buNone/>
              <a:defRPr kumimoji="0" lang="it-IT">
                <a:solidFill>
                  <a:schemeClr val="tx1">
                    <a:tint val="75000"/>
                  </a:schemeClr>
                </a:solidFill>
              </a:defRPr>
            </a:lvl9pPr>
          </a:lstStyle>
          <a:p>
            <a:pPr eaLnBrk="1" latinLnBrk="0" hangingPunct="1"/>
            <a:r>
              <a:rPr lang="it-IT" smtClean="0"/>
              <a:t>Fare clic per modificare lo stile del sottotitolo dello schema</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it-IT" sz="2000" baseline="0"/>
            </a:lvl1pPr>
          </a:lstStyle>
          <a:p>
            <a:r>
              <a:rPr kumimoji="0" lang="it-IT"/>
              <a:t>Logo aziendale</a:t>
            </a:r>
          </a:p>
        </p:txBody>
      </p:sp>
    </p:spTree>
    <p:extLst>
      <p:ext uri="{BB962C8B-B14F-4D97-AF65-F5344CB8AC3E}">
        <p14:creationId xmlns:p14="http://schemas.microsoft.com/office/powerpoint/2010/main" val="418303337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52"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it-IT" sz="4000" b="1" cap="small" baseline="0">
                <a:solidFill>
                  <a:srgbClr val="003300"/>
                </a:solidFill>
              </a:defRPr>
            </a:lvl1pPr>
          </a:lstStyle>
          <a:p>
            <a:r>
              <a:rPr kumimoji="0" lang="it-IT"/>
              <a:t>Fare clic per modificare lo stile del titolo</a:t>
            </a: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it-IT" sz="1800"/>
            </a:lvl1pPr>
          </a:lstStyle>
          <a:p>
            <a:r>
              <a:rPr kumimoji="0" lang="it-IT"/>
              <a:t>Logo aziendale</a:t>
            </a:r>
          </a:p>
        </p:txBody>
      </p:sp>
    </p:spTree>
    <p:extLst>
      <p:ext uri="{BB962C8B-B14F-4D97-AF65-F5344CB8AC3E}">
        <p14:creationId xmlns:p14="http://schemas.microsoft.com/office/powerpoint/2010/main" val="235213823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olo e contenu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it-IT"/>
            </a:lvl1pPr>
          </a:lstStyle>
          <a:p>
            <a:r>
              <a:rPr kumimoji="0" lang="it-IT"/>
              <a:t>Fare clic per modificare lo stile del titolo</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it-IT" sz="3200">
                <a:latin typeface="+mn-lt"/>
              </a:defRPr>
            </a:lvl1pPr>
            <a:lvl2pPr eaLnBrk="1" latinLnBrk="0" hangingPunct="1">
              <a:defRPr kumimoji="0" lang="it-IT" sz="2800">
                <a:latin typeface="+mn-lt"/>
              </a:defRPr>
            </a:lvl2pPr>
            <a:lvl3pPr eaLnBrk="1" latinLnBrk="0" hangingPunct="1">
              <a:defRPr kumimoji="0" lang="it-IT" sz="2400">
                <a:latin typeface="+mn-lt"/>
              </a:defRPr>
            </a:lvl3pPr>
            <a:lvl4pPr eaLnBrk="1" latinLnBrk="0" hangingPunct="1">
              <a:defRPr kumimoji="0" lang="it-IT" sz="2400">
                <a:latin typeface="+mn-lt"/>
              </a:defRPr>
            </a:lvl4pPr>
            <a:lvl5pPr eaLnBrk="1" latinLnBrk="0" hangingPunct="1">
              <a:defRPr kumimoji="0" lang="it-IT" sz="2400">
                <a:latin typeface="+mn-lt"/>
              </a:defRPr>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68"/>
            <a:ext cx="2133600" cy="365125"/>
          </a:xfrm>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4072643334"/>
      </p:ext>
    </p:extLst>
  </p:cSld>
  <p:clrMapOvr>
    <a:masterClrMapping/>
  </p:clrMapOvr>
  <p:transition spd="slow">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Content Placeholder 2"/>
          <p:cNvSpPr>
            <a:spLocks noGrp="1"/>
          </p:cNvSpPr>
          <p:nvPr>
            <p:ph sz="half" idx="1"/>
          </p:nvPr>
        </p:nvSpPr>
        <p:spPr>
          <a:xfrm>
            <a:off x="685800" y="1600206"/>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Content Placeholder 3"/>
          <p:cNvSpPr>
            <a:spLocks noGrp="1"/>
          </p:cNvSpPr>
          <p:nvPr>
            <p:ph sz="half" idx="2"/>
          </p:nvPr>
        </p:nvSpPr>
        <p:spPr>
          <a:xfrm>
            <a:off x="4876800" y="1600206"/>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562530823"/>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it-IT"/>
            </a:lvl1pPr>
          </a:lstStyle>
          <a:p>
            <a:r>
              <a:rPr kumimoji="0" lang="it-IT"/>
              <a:t>Fare clic per modificare lo stile del titolo</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it-IT" sz="3200">
                <a:latin typeface="+mn-lt"/>
              </a:defRPr>
            </a:lvl1pPr>
            <a:lvl2pPr eaLnBrk="1" latinLnBrk="0" hangingPunct="1">
              <a:defRPr kumimoji="0" lang="it-IT" sz="2800">
                <a:latin typeface="+mn-lt"/>
              </a:defRPr>
            </a:lvl2pPr>
            <a:lvl3pPr eaLnBrk="1" latinLnBrk="0" hangingPunct="1">
              <a:defRPr kumimoji="0" lang="it-IT" sz="2400">
                <a:latin typeface="+mn-lt"/>
              </a:defRPr>
            </a:lvl3pPr>
            <a:lvl4pPr eaLnBrk="1" latinLnBrk="0" hangingPunct="1">
              <a:defRPr kumimoji="0" lang="it-IT" sz="2400">
                <a:latin typeface="+mn-lt"/>
              </a:defRPr>
            </a:lvl4pPr>
            <a:lvl5pPr eaLnBrk="1" latinLnBrk="0" hangingPunct="1">
              <a:defRPr kumimoji="0" lang="it-IT" sz="2400">
                <a:latin typeface="+mn-lt"/>
              </a:defRPr>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710448333"/>
      </p:ext>
    </p:extLst>
  </p:cSld>
  <p:clrMapOvr>
    <a:masterClrMapping/>
  </p:clrMapOvr>
  <p:transition spd="slow">
    <p:wipe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it-IT"/>
            </a:lvl1pPr>
          </a:lstStyle>
          <a:p>
            <a:pPr eaLnBrk="1" latinLnBrk="0" hangingPunct="1"/>
            <a:r>
              <a:rPr lang="it-IT" smtClean="0"/>
              <a:t>Fare clic per modificare lo stile del titolo</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smtClean="0"/>
              <a:t>Fare clic per modificare stili del testo dello schema</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5" name="Text Placeholder 4"/>
          <p:cNvSpPr>
            <a:spLocks noGrp="1"/>
          </p:cNvSpPr>
          <p:nvPr>
            <p:ph type="body" sz="quarter" idx="3"/>
          </p:nvPr>
        </p:nvSpPr>
        <p:spPr>
          <a:xfrm>
            <a:off x="4873634" y="1535113"/>
            <a:ext cx="4041775"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smtClean="0"/>
              <a:t>Fare clic per modificare stili del testo dello schema</a:t>
            </a:r>
          </a:p>
        </p:txBody>
      </p:sp>
      <p:sp>
        <p:nvSpPr>
          <p:cNvPr id="6" name="Content Placeholder 5"/>
          <p:cNvSpPr>
            <a:spLocks noGrp="1"/>
          </p:cNvSpPr>
          <p:nvPr>
            <p:ph sz="quarter" idx="4"/>
          </p:nvPr>
        </p:nvSpPr>
        <p:spPr>
          <a:xfrm>
            <a:off x="4873634" y="2174875"/>
            <a:ext cx="4041775"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7" name="Date Placeholder 6"/>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729928277"/>
      </p:ext>
    </p:extLst>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2" y="273050"/>
            <a:ext cx="3008313" cy="1162050"/>
          </a:xfrm>
        </p:spPr>
        <p:txBody>
          <a:bodyPr anchor="b"/>
          <a:lstStyle>
            <a:lvl1pPr algn="l" eaLnBrk="1" latinLnBrk="0" hangingPunct="1">
              <a:defRPr kumimoji="0" lang="it-IT" sz="2000" b="1"/>
            </a:lvl1pPr>
          </a:lstStyle>
          <a:p>
            <a:pPr eaLnBrk="1" latinLnBrk="0" hangingPunct="1"/>
            <a:r>
              <a:rPr lang="it-IT" smtClean="0"/>
              <a:t>Fare clic per modificare lo stile del titolo</a:t>
            </a:r>
            <a:endParaRPr/>
          </a:p>
        </p:txBody>
      </p:sp>
      <p:sp>
        <p:nvSpPr>
          <p:cNvPr id="3" name="Content Placeholder 2"/>
          <p:cNvSpPr>
            <a:spLocks noGrp="1"/>
          </p:cNvSpPr>
          <p:nvPr>
            <p:ph idx="1"/>
          </p:nvPr>
        </p:nvSpPr>
        <p:spPr>
          <a:xfrm>
            <a:off x="3803650" y="273068"/>
            <a:ext cx="5111750" cy="5853113"/>
          </a:xfrm>
        </p:spPr>
        <p:txBody>
          <a:bodyPr/>
          <a:lstStyle>
            <a:lvl1pPr eaLnBrk="1" latinLnBrk="0" hangingPunct="1">
              <a:defRPr kumimoji="0" lang="it-IT" sz="3200"/>
            </a:lvl1pPr>
            <a:lvl2pPr eaLnBrk="1" latinLnBrk="0" hangingPunct="1">
              <a:defRPr kumimoji="0" lang="it-IT" sz="2800"/>
            </a:lvl2pPr>
            <a:lvl3pPr eaLnBrk="1" latinLnBrk="0" hangingPunct="1">
              <a:defRPr kumimoji="0" lang="it-IT" sz="2400"/>
            </a:lvl3pPr>
            <a:lvl4pPr eaLnBrk="1" latinLnBrk="0" hangingPunct="1">
              <a:defRPr kumimoji="0" lang="it-IT" sz="2000"/>
            </a:lvl4pPr>
            <a:lvl5pPr eaLnBrk="1" latinLnBrk="0" hangingPunct="1">
              <a:defRPr kumimoji="0" lang="it-IT" sz="2000"/>
            </a:lvl5pPr>
            <a:lvl6pPr eaLnBrk="1" latinLnBrk="0" hangingPunct="1">
              <a:defRPr kumimoji="0" lang="it-IT" sz="2000"/>
            </a:lvl6pPr>
            <a:lvl7pPr eaLnBrk="1" latinLnBrk="0" hangingPunct="1">
              <a:defRPr kumimoji="0" lang="it-IT" sz="2000"/>
            </a:lvl7pPr>
            <a:lvl8pPr eaLnBrk="1" latinLnBrk="0" hangingPunct="1">
              <a:defRPr kumimoji="0" lang="it-IT" sz="2000"/>
            </a:lvl8pPr>
            <a:lvl9pPr eaLnBrk="1" latinLnBrk="0" hangingPunct="1">
              <a:defRPr kumimoji="0" lang="it-IT" sz="20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Text Placeholder 3"/>
          <p:cNvSpPr>
            <a:spLocks noGrp="1"/>
          </p:cNvSpPr>
          <p:nvPr>
            <p:ph type="body" sz="half" idx="2"/>
          </p:nvPr>
        </p:nvSpPr>
        <p:spPr>
          <a:xfrm>
            <a:off x="685802" y="1435103"/>
            <a:ext cx="3008313" cy="4691063"/>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smtClean="0"/>
              <a:t>Fare clic per modificare stili del testo dello schema</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446253797"/>
      </p:ext>
    </p:extLst>
  </p:cSld>
  <p:clrMapOvr>
    <a:masterClrMapping/>
  </p:clrMapOvr>
  <p:transition spd="slow">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it-IT" sz="2000" b="1"/>
            </a:lvl1pPr>
          </a:lstStyle>
          <a:p>
            <a:pPr eaLnBrk="1" latinLnBrk="0" hangingPunct="1"/>
            <a:r>
              <a:rPr lang="it-IT" smtClean="0"/>
              <a:t>Fare clic per modificare lo stile del titolo</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it-IT" sz="3200"/>
            </a:lvl1pPr>
            <a:lvl2pPr marL="457200" indent="0" eaLnBrk="1" latinLnBrk="0" hangingPunct="1">
              <a:buNone/>
              <a:defRPr kumimoji="0" lang="it-IT" sz="2800"/>
            </a:lvl2pPr>
            <a:lvl3pPr marL="914400" indent="0" eaLnBrk="1" latinLnBrk="0" hangingPunct="1">
              <a:buNone/>
              <a:defRPr kumimoji="0" lang="it-IT" sz="2400"/>
            </a:lvl3pPr>
            <a:lvl4pPr marL="1371600" indent="0" eaLnBrk="1" latinLnBrk="0" hangingPunct="1">
              <a:buNone/>
              <a:defRPr kumimoji="0" lang="it-IT" sz="2000"/>
            </a:lvl4pPr>
            <a:lvl5pPr marL="1828800" indent="0" eaLnBrk="1" latinLnBrk="0" hangingPunct="1">
              <a:buNone/>
              <a:defRPr kumimoji="0" lang="it-IT" sz="2000"/>
            </a:lvl5pPr>
            <a:lvl6pPr marL="2286000" indent="0" eaLnBrk="1" latinLnBrk="0" hangingPunct="1">
              <a:buNone/>
              <a:defRPr kumimoji="0" lang="it-IT" sz="2000"/>
            </a:lvl6pPr>
            <a:lvl7pPr marL="2743200" indent="0" eaLnBrk="1" latinLnBrk="0" hangingPunct="1">
              <a:buNone/>
              <a:defRPr kumimoji="0" lang="it-IT" sz="2000"/>
            </a:lvl7pPr>
            <a:lvl8pPr marL="3200400" indent="0" eaLnBrk="1" latinLnBrk="0" hangingPunct="1">
              <a:buNone/>
              <a:defRPr kumimoji="0" lang="it-IT" sz="2000"/>
            </a:lvl8pPr>
            <a:lvl9pPr marL="3657600" indent="0" eaLnBrk="1" latinLnBrk="0" hangingPunct="1">
              <a:buNone/>
              <a:defRPr kumimoji="0" lang="it-IT" sz="2000"/>
            </a:lvl9pPr>
          </a:lstStyle>
          <a:p>
            <a:pPr eaLnBrk="1" latinLnBrk="0" hangingPunct="1"/>
            <a:r>
              <a:rPr lang="it-IT" smtClean="0"/>
              <a:t>Fare clic sull'icona per inserire un'immagine</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smtClean="0"/>
              <a:t>Fare clic per modificare stili del testo dello schema</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422908300"/>
      </p:ext>
    </p:extLst>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683734499"/>
      </p:ext>
    </p:extLst>
  </p:cSld>
  <p:clrMapOvr>
    <a:masterClrMapping/>
  </p:clrMapOvr>
  <p:transition spd="slow">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56"/>
            <a:ext cx="2057400" cy="5851525"/>
          </a:xfrm>
        </p:spPr>
        <p:txBody>
          <a:bodyPr vert="eaVert"/>
          <a:lstStyle/>
          <a:p>
            <a:pPr eaLnBrk="1" latinLnBrk="0" hangingPunct="1"/>
            <a:r>
              <a:rPr lang="it-IT" smtClean="0"/>
              <a:t>Fare clic per modificare lo stile del titolo</a:t>
            </a:r>
            <a:endParaRPr/>
          </a:p>
        </p:txBody>
      </p:sp>
      <p:sp>
        <p:nvSpPr>
          <p:cNvPr id="3" name="Vertical Text Placeholder 2"/>
          <p:cNvSpPr>
            <a:spLocks noGrp="1"/>
          </p:cNvSpPr>
          <p:nvPr>
            <p:ph type="body" orient="vert" idx="1"/>
          </p:nvPr>
        </p:nvSpPr>
        <p:spPr>
          <a:xfrm>
            <a:off x="762000" y="274656"/>
            <a:ext cx="5867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756385336"/>
      </p:ext>
    </p:extLst>
  </p:cSld>
  <p:clrMapOvr>
    <a:masterClrMapping/>
  </p:clrMapOvr>
  <p:transition spd="slow">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le 1"/>
          <p:cNvSpPr>
            <a:spLocks noGrp="1"/>
          </p:cNvSpPr>
          <p:nvPr>
            <p:ph type="title"/>
          </p:nvPr>
        </p:nvSpPr>
        <p:spPr>
          <a:xfrm>
            <a:off x="685809" y="355600"/>
            <a:ext cx="8194675" cy="1143000"/>
          </a:xfrm>
        </p:spPr>
        <p:txBody>
          <a:bodyPr/>
          <a:lstStyle/>
          <a:p>
            <a:pPr eaLnBrk="1" latinLnBrk="0" hangingPunct="1"/>
            <a:r>
              <a:rPr lang="it-IT" smtClean="0"/>
              <a:t>Fare clic per modificare lo stile del titolo</a:t>
            </a:r>
            <a:endParaRPr/>
          </a:p>
        </p:txBody>
      </p:sp>
      <p:sp>
        <p:nvSpPr>
          <p:cNvPr id="3" name="Content Placeholder 2"/>
          <p:cNvSpPr>
            <a:spLocks noGrp="1"/>
          </p:cNvSpPr>
          <p:nvPr>
            <p:ph sz="half" idx="1"/>
          </p:nvPr>
        </p:nvSpPr>
        <p:spPr>
          <a:xfrm>
            <a:off x="673101" y="1497015"/>
            <a:ext cx="3975100" cy="4759325"/>
          </a:xfrm>
        </p:spPr>
        <p:txBody>
          <a:bodyPr/>
          <a:lstStyle>
            <a:lvl4pPr eaLnBrk="1" latinLnBrk="0" hangingPunct="1">
              <a:defRPr kumimoji="0" lang="it-IT" baseline="0"/>
            </a:lvl4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p:txBody>
      </p:sp>
      <p:sp>
        <p:nvSpPr>
          <p:cNvPr id="4" name="Text Placeholder 3"/>
          <p:cNvSpPr>
            <a:spLocks noGrp="1"/>
          </p:cNvSpPr>
          <p:nvPr>
            <p:ph type="body" sz="half" idx="2"/>
          </p:nvPr>
        </p:nvSpPr>
        <p:spPr>
          <a:xfrm>
            <a:off x="4937760" y="1497015"/>
            <a:ext cx="3977640" cy="4759325"/>
          </a:xfrm>
        </p:spPr>
        <p:txBody>
          <a:bodyPr/>
          <a:lstStyle>
            <a:lvl4pPr eaLnBrk="1" latinLnBrk="0" hangingPunct="1">
              <a:defRPr kumimoji="0" lang="it-IT" baseline="0"/>
            </a:lvl4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p:txBody>
      </p:sp>
      <p:sp>
        <p:nvSpPr>
          <p:cNvPr id="5" name="Date Placeholder 3"/>
          <p:cNvSpPr>
            <a:spLocks noGrp="1"/>
          </p:cNvSpPr>
          <p:nvPr>
            <p:ph type="dt" sz="half" idx="10"/>
          </p:nvPr>
        </p:nvSpPr>
        <p:spPr>
          <a:xfrm>
            <a:off x="762000" y="6356368"/>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4"/>
          <p:cNvSpPr>
            <a:spLocks noGrp="1"/>
          </p:cNvSpPr>
          <p:nvPr>
            <p:ph type="ftr" sz="quarter" idx="11"/>
          </p:nvPr>
        </p:nvSpPr>
        <p:spPr>
          <a:xfrm>
            <a:off x="3352800" y="6356368"/>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68"/>
            <a:ext cx="2133600" cy="365125"/>
          </a:xfrm>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2567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Date Placeholder 2"/>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962652260"/>
      </p:ext>
    </p:extLst>
  </p:cSld>
  <p:clrMapOvr>
    <a:masterClrMapping/>
  </p:clrMapOvr>
  <p:transition spd="slow">
    <p:wipe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728779099"/>
      </p:ext>
    </p:extLst>
  </p:cSld>
  <p:clrMapOvr>
    <a:masterClrMapping/>
  </p:clrMapOvr>
  <p:transition spd="slow">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olo s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52" y="0"/>
            <a:ext cx="9100457" cy="6879771"/>
          </a:xfrm>
          <a:prstGeom prst="rect">
            <a:avLst/>
          </a:prstGeom>
        </p:spPr>
      </p:pic>
      <p:sp>
        <p:nvSpPr>
          <p:cNvPr id="3" name="Date Placeholder 3"/>
          <p:cNvSpPr>
            <a:spLocks noGrp="1"/>
          </p:cNvSpPr>
          <p:nvPr>
            <p:ph type="dt" sz="half" idx="10"/>
          </p:nvPr>
        </p:nvSpPr>
        <p:spPr>
          <a:xfrm>
            <a:off x="762000" y="6356368"/>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4"/>
          <p:cNvSpPr>
            <a:spLocks noGrp="1"/>
          </p:cNvSpPr>
          <p:nvPr>
            <p:ph type="ftr" sz="quarter" idx="11"/>
          </p:nvPr>
        </p:nvSpPr>
        <p:spPr>
          <a:xfrm>
            <a:off x="3352800" y="6356368"/>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68"/>
            <a:ext cx="2133600" cy="365125"/>
          </a:xfrm>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060794641"/>
      </p:ext>
    </p:extLst>
  </p:cSld>
  <p:clrMapOvr>
    <a:masterClrMapping/>
  </p:clrMapOvr>
  <p:transition spd="slow">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83713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4260898487"/>
      </p:ext>
    </p:extLst>
  </p:cSld>
  <p:clrMapOvr>
    <a:masterClrMapping/>
  </p:clrMapOvr>
  <p:transition spd="slow">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11710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53"/>
            <a:ext cx="78867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623888"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56570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5669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9"/>
            <a:ext cx="78867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29152" y="2505075"/>
            <a:ext cx="3887391"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80409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65682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44100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3887391"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1058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3887391" y="9874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669709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27363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6" y="365125"/>
            <a:ext cx="1971675"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28652" y="365125"/>
            <a:ext cx="5800725"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9217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it-IT"/>
            </a:lvl1pPr>
          </a:lstStyle>
          <a:p>
            <a:pPr eaLnBrk="1" latinLnBrk="0" hangingPunct="1"/>
            <a:r>
              <a:rPr lang="it-IT" smtClean="0"/>
              <a:t>Fare clic per modificare lo stile del titolo</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smtClean="0"/>
              <a:t>Fare clic per modificare stili del testo dello schema</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smtClean="0"/>
              <a:t>Fare clic per modificare stili del testo dello schema</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7" name="Date Placeholder 6"/>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92640773"/>
      </p:ext>
    </p:extLst>
  </p:cSld>
  <p:clrMapOvr>
    <a:masterClrMapping/>
  </p:clrMapOvr>
  <p:transition spd="slow">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350949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43744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47"/>
            <a:ext cx="78867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623888" y="45894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83342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832716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9"/>
            <a:ext cx="78867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29152" y="2505075"/>
            <a:ext cx="3887391"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845656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56579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29814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969482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3887391" y="98743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20385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0122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it-IT" sz="2000" b="1"/>
            </a:lvl1pPr>
          </a:lstStyle>
          <a:p>
            <a:pPr eaLnBrk="1" latinLnBrk="0" hangingPunct="1"/>
            <a:r>
              <a:rPr lang="it-IT" smtClean="0"/>
              <a:t>Fare clic per modificare lo stile del titolo</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it-IT" sz="3200"/>
            </a:lvl1pPr>
            <a:lvl2pPr eaLnBrk="1" latinLnBrk="0" hangingPunct="1">
              <a:defRPr kumimoji="0" lang="it-IT" sz="2800"/>
            </a:lvl2pPr>
            <a:lvl3pPr eaLnBrk="1" latinLnBrk="0" hangingPunct="1">
              <a:defRPr kumimoji="0" lang="it-IT" sz="2400"/>
            </a:lvl3pPr>
            <a:lvl4pPr eaLnBrk="1" latinLnBrk="0" hangingPunct="1">
              <a:defRPr kumimoji="0" lang="it-IT" sz="2000"/>
            </a:lvl4pPr>
            <a:lvl5pPr eaLnBrk="1" latinLnBrk="0" hangingPunct="1">
              <a:defRPr kumimoji="0" lang="it-IT" sz="2000"/>
            </a:lvl5pPr>
            <a:lvl6pPr eaLnBrk="1" latinLnBrk="0" hangingPunct="1">
              <a:defRPr kumimoji="0" lang="it-IT" sz="2000"/>
            </a:lvl6pPr>
            <a:lvl7pPr eaLnBrk="1" latinLnBrk="0" hangingPunct="1">
              <a:defRPr kumimoji="0" lang="it-IT" sz="2000"/>
            </a:lvl7pPr>
            <a:lvl8pPr eaLnBrk="1" latinLnBrk="0" hangingPunct="1">
              <a:defRPr kumimoji="0" lang="it-IT" sz="2000"/>
            </a:lvl8pPr>
            <a:lvl9pPr eaLnBrk="1" latinLnBrk="0" hangingPunct="1">
              <a:defRPr kumimoji="0" lang="it-IT" sz="20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smtClean="0"/>
              <a:t>Fare clic per modificare stili del testo dello schema</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660281700"/>
      </p:ext>
    </p:extLst>
  </p:cSld>
  <p:clrMapOvr>
    <a:masterClrMapping/>
  </p:clrMapOvr>
  <p:transition spd="slow">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6" y="365125"/>
            <a:ext cx="1971675"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28652" y="365125"/>
            <a:ext cx="5800725"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7315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it-IT" sz="2000" b="1"/>
            </a:lvl1pPr>
          </a:lstStyle>
          <a:p>
            <a:pPr eaLnBrk="1" latinLnBrk="0" hangingPunct="1"/>
            <a:r>
              <a:rPr lang="it-IT" smtClean="0"/>
              <a:t>Fare clic per modificare lo stile del titolo</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it-IT" sz="3200"/>
            </a:lvl1pPr>
            <a:lvl2pPr marL="457200" indent="0" eaLnBrk="1" latinLnBrk="0" hangingPunct="1">
              <a:buNone/>
              <a:defRPr kumimoji="0" lang="it-IT" sz="2800"/>
            </a:lvl2pPr>
            <a:lvl3pPr marL="914400" indent="0" eaLnBrk="1" latinLnBrk="0" hangingPunct="1">
              <a:buNone/>
              <a:defRPr kumimoji="0" lang="it-IT" sz="2400"/>
            </a:lvl3pPr>
            <a:lvl4pPr marL="1371600" indent="0" eaLnBrk="1" latinLnBrk="0" hangingPunct="1">
              <a:buNone/>
              <a:defRPr kumimoji="0" lang="it-IT" sz="2000"/>
            </a:lvl4pPr>
            <a:lvl5pPr marL="1828800" indent="0" eaLnBrk="1" latinLnBrk="0" hangingPunct="1">
              <a:buNone/>
              <a:defRPr kumimoji="0" lang="it-IT" sz="2000"/>
            </a:lvl5pPr>
            <a:lvl6pPr marL="2286000" indent="0" eaLnBrk="1" latinLnBrk="0" hangingPunct="1">
              <a:buNone/>
              <a:defRPr kumimoji="0" lang="it-IT" sz="2000"/>
            </a:lvl6pPr>
            <a:lvl7pPr marL="2743200" indent="0" eaLnBrk="1" latinLnBrk="0" hangingPunct="1">
              <a:buNone/>
              <a:defRPr kumimoji="0" lang="it-IT" sz="2000"/>
            </a:lvl7pPr>
            <a:lvl8pPr marL="3200400" indent="0" eaLnBrk="1" latinLnBrk="0" hangingPunct="1">
              <a:buNone/>
              <a:defRPr kumimoji="0" lang="it-IT" sz="2000"/>
            </a:lvl8pPr>
            <a:lvl9pPr marL="3657600" indent="0" eaLnBrk="1" latinLnBrk="0" hangingPunct="1">
              <a:buNone/>
              <a:defRPr kumimoji="0" lang="it-IT" sz="2000"/>
            </a:lvl9pPr>
          </a:lstStyle>
          <a:p>
            <a:pPr eaLnBrk="1" latinLnBrk="0" hangingPunct="1"/>
            <a:r>
              <a:rPr lang="it-IT" smtClean="0"/>
              <a:t>Fare clic sull'icona per inserire un'immagine</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smtClean="0"/>
              <a:t>Fare clic per modificare stili del testo dello schema</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73758062"/>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805191590"/>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it-IT" smtClean="0"/>
              <a:t>Fare clic per modificare lo stile del titolo</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300968601"/>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it-IT" smtClean="0"/>
              <a:t>Fare clic per modificare lo stile del titolo</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it-IT" sz="1200">
                <a:solidFill>
                  <a:schemeClr val="tx1">
                    <a:tint val="75000"/>
                  </a:schemeClr>
                </a:solidFill>
              </a:defRPr>
            </a:lvl1p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it-IT"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it-IT" sz="1200">
                <a:solidFill>
                  <a:schemeClr val="tx1">
                    <a:tint val="75000"/>
                  </a:schemeClr>
                </a:solidFill>
              </a:defRPr>
            </a:lvl1pPr>
          </a:lstStyle>
          <a:p>
            <a:fld id="{33D6E5A2-EC83-451F-A719-9AC1370DD5CF}" type="slidenum">
              <a:rPr>
                <a:solidFill>
                  <a:prstClr val="black">
                    <a:tint val="75000"/>
                  </a:prstClr>
                </a:solidFill>
              </a:rPr>
              <a:pPr/>
              <a:t>‹N›</a:t>
            </a:fld>
            <a:endParaRPr>
              <a:solidFill>
                <a:prstClr val="black">
                  <a:tint val="75000"/>
                </a:prstClr>
              </a:solidFill>
            </a:endParaRPr>
          </a:p>
        </p:txBody>
      </p:sp>
      <p:pic>
        <p:nvPicPr>
          <p:cNvPr id="8" name="Picture 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val="34022471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40" r:id="rId14"/>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it-IT"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it-IT"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it-IT"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9pPr>
    </p:bodyStyle>
    <p:otherStyle>
      <a:defPPr>
        <a:defRPr kumimoji="0" lang="it-IT"/>
      </a:defPPr>
      <a:lvl1pPr marL="0" algn="l" defTabSz="914400" rtl="0" eaLnBrk="1" latinLnBrk="0" hangingPunct="1">
        <a:defRPr kumimoji="0" lang="it-IT" sz="1800" kern="1200">
          <a:solidFill>
            <a:schemeClr val="tx1"/>
          </a:solidFill>
          <a:latin typeface="+mn-lt"/>
          <a:ea typeface="+mn-ea"/>
          <a:cs typeface="+mn-cs"/>
        </a:defRPr>
      </a:lvl1pPr>
      <a:lvl2pPr marL="457200" algn="l" defTabSz="914400" rtl="0" eaLnBrk="1" latinLnBrk="0" hangingPunct="1">
        <a:defRPr kumimoji="0" lang="it-IT" sz="1800" kern="1200">
          <a:solidFill>
            <a:schemeClr val="tx1"/>
          </a:solidFill>
          <a:latin typeface="+mn-lt"/>
          <a:ea typeface="+mn-ea"/>
          <a:cs typeface="+mn-cs"/>
        </a:defRPr>
      </a:lvl2pPr>
      <a:lvl3pPr marL="914400" algn="l" defTabSz="914400" rtl="0" eaLnBrk="1" latinLnBrk="0" hangingPunct="1">
        <a:defRPr kumimoji="0" lang="it-IT" sz="1800" kern="1200">
          <a:solidFill>
            <a:schemeClr val="tx1"/>
          </a:solidFill>
          <a:latin typeface="+mn-lt"/>
          <a:ea typeface="+mn-ea"/>
          <a:cs typeface="+mn-cs"/>
        </a:defRPr>
      </a:lvl3pPr>
      <a:lvl4pPr marL="1371600" algn="l" defTabSz="914400" rtl="0" eaLnBrk="1" latinLnBrk="0" hangingPunct="1">
        <a:defRPr kumimoji="0" lang="it-IT" sz="1800" kern="1200">
          <a:solidFill>
            <a:schemeClr val="tx1"/>
          </a:solidFill>
          <a:latin typeface="+mn-lt"/>
          <a:ea typeface="+mn-ea"/>
          <a:cs typeface="+mn-cs"/>
        </a:defRPr>
      </a:lvl4pPr>
      <a:lvl5pPr marL="1828800" algn="l" defTabSz="914400" rtl="0" eaLnBrk="1" latinLnBrk="0" hangingPunct="1">
        <a:defRPr kumimoji="0" lang="it-IT" sz="1800" kern="1200">
          <a:solidFill>
            <a:schemeClr val="tx1"/>
          </a:solidFill>
          <a:latin typeface="+mn-lt"/>
          <a:ea typeface="+mn-ea"/>
          <a:cs typeface="+mn-cs"/>
        </a:defRPr>
      </a:lvl5pPr>
      <a:lvl6pPr marL="2286000" algn="l" defTabSz="914400" rtl="0" eaLnBrk="1" latinLnBrk="0" hangingPunct="1">
        <a:defRPr kumimoji="0" lang="it-IT" sz="1800" kern="1200">
          <a:solidFill>
            <a:schemeClr val="tx1"/>
          </a:solidFill>
          <a:latin typeface="+mn-lt"/>
          <a:ea typeface="+mn-ea"/>
          <a:cs typeface="+mn-cs"/>
        </a:defRPr>
      </a:lvl6pPr>
      <a:lvl7pPr marL="2743200" algn="l" defTabSz="914400" rtl="0" eaLnBrk="1" latinLnBrk="0" hangingPunct="1">
        <a:defRPr kumimoji="0" lang="it-IT" sz="1800" kern="1200">
          <a:solidFill>
            <a:schemeClr val="tx1"/>
          </a:solidFill>
          <a:latin typeface="+mn-lt"/>
          <a:ea typeface="+mn-ea"/>
          <a:cs typeface="+mn-cs"/>
        </a:defRPr>
      </a:lvl7pPr>
      <a:lvl8pPr marL="3200400" algn="l" defTabSz="914400" rtl="0" eaLnBrk="1" latinLnBrk="0" hangingPunct="1">
        <a:defRPr kumimoji="0" lang="it-IT" sz="1800" kern="1200">
          <a:solidFill>
            <a:schemeClr val="tx1"/>
          </a:solidFill>
          <a:latin typeface="+mn-lt"/>
          <a:ea typeface="+mn-ea"/>
          <a:cs typeface="+mn-cs"/>
        </a:defRPr>
      </a:lvl8pPr>
      <a:lvl9pPr marL="3657600" algn="l" defTabSz="914400" rtl="0" eaLnBrk="1" latinLnBrk="0" hangingPunct="1">
        <a:defRPr kumimoji="0" lang="it-IT"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2051"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1511"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mn-lt"/>
                <a:ea typeface="+mn-ea"/>
              </a:defRPr>
            </a:lvl1pPr>
          </a:lstStyle>
          <a:p>
            <a:pPr fontAlgn="base">
              <a:spcBef>
                <a:spcPct val="0"/>
              </a:spcBef>
              <a:spcAft>
                <a:spcPct val="0"/>
              </a:spcAft>
              <a:defRPr/>
            </a:pPr>
            <a:endParaRPr lang="it-IT">
              <a:solidFill>
                <a:srgbClr val="000000"/>
              </a:solidFill>
              <a:cs typeface="Arial" charset="0"/>
            </a:endParaRPr>
          </a:p>
        </p:txBody>
      </p:sp>
      <p:sp>
        <p:nvSpPr>
          <p:cNvPr id="2151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defRPr>
            </a:lvl1pPr>
          </a:lstStyle>
          <a:p>
            <a:pPr fontAlgn="base">
              <a:spcBef>
                <a:spcPct val="0"/>
              </a:spcBef>
              <a:spcAft>
                <a:spcPct val="0"/>
              </a:spcAft>
              <a:defRPr/>
            </a:pPr>
            <a:endParaRPr lang="it-IT">
              <a:solidFill>
                <a:srgbClr val="000000"/>
              </a:solidFill>
              <a:cs typeface="Arial" charset="0"/>
            </a:endParaRPr>
          </a:p>
        </p:txBody>
      </p:sp>
      <p:sp>
        <p:nvSpPr>
          <p:cNvPr id="21513"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mn-lt"/>
                <a:ea typeface="+mn-ea"/>
              </a:defRPr>
            </a:lvl1pPr>
          </a:lstStyle>
          <a:p>
            <a:pPr fontAlgn="base">
              <a:spcBef>
                <a:spcPct val="0"/>
              </a:spcBef>
              <a:spcAft>
                <a:spcPct val="0"/>
              </a:spcAft>
              <a:defRPr/>
            </a:pPr>
            <a:fld id="{A258F206-960E-4720-A4FE-87AB1F08E5D3}" type="slidenum">
              <a:rPr lang="it-IT">
                <a:solidFill>
                  <a:srgbClr val="000000"/>
                </a:solidFill>
                <a:cs typeface="Arial" charset="0"/>
              </a:rPr>
              <a:pPr fontAlgn="base">
                <a:spcBef>
                  <a:spcPct val="0"/>
                </a:spcBef>
                <a:spcAft>
                  <a:spcPct val="0"/>
                </a:spcAft>
                <a:defRPr/>
              </a:pPr>
              <a:t>‹N›</a:t>
            </a:fld>
            <a:endParaRPr lang="it-IT">
              <a:solidFill>
                <a:srgbClr val="000000"/>
              </a:solidFill>
              <a:cs typeface="Arial" charset="0"/>
            </a:endParaRPr>
          </a:p>
        </p:txBody>
      </p:sp>
      <p:pic>
        <p:nvPicPr>
          <p:cNvPr id="2055" name="Picture 10" descr="fascetta-arancio-programm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52197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1" descr="Logo_MB_arancio"/>
          <p:cNvPicPr>
            <a:picLocks noChangeAspect="1" noChangeArrowheads="1"/>
          </p:cNvPicPr>
          <p:nvPr userDrawn="1"/>
        </p:nvPicPr>
        <p:blipFill>
          <a:blip r:embed="rId14">
            <a:extLst>
              <a:ext uri="{28A0092B-C50C-407E-A947-70E740481C1C}">
                <a14:useLocalDpi xmlns:a14="http://schemas.microsoft.com/office/drawing/2010/main" val="0"/>
              </a:ext>
            </a:extLst>
          </a:blip>
          <a:srcRect r="27449"/>
          <a:stretch>
            <a:fillRect/>
          </a:stretch>
        </p:blipFill>
        <p:spPr bwMode="auto">
          <a:xfrm>
            <a:off x="7019925" y="0"/>
            <a:ext cx="1905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7921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advClick="0" advTm="20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2"/>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2"/>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2"/>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2"/>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52"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it-IT" smtClean="0"/>
              <a:t>Fare clic per modificare lo stile del titolo</a:t>
            </a:r>
            <a:endParaRPr kumimoji="0" lang="en-US" smtClean="0"/>
          </a:p>
        </p:txBody>
      </p:sp>
      <p:sp>
        <p:nvSpPr>
          <p:cNvPr id="3" name="Text Placeholder 2"/>
          <p:cNvSpPr>
            <a:spLocks noGrp="1"/>
          </p:cNvSpPr>
          <p:nvPr>
            <p:ph type="body" idx="1"/>
          </p:nvPr>
        </p:nvSpPr>
        <p:spPr>
          <a:xfrm>
            <a:off x="762000" y="1600206"/>
            <a:ext cx="8077200" cy="4525963"/>
          </a:xfrm>
          <a:prstGeom prst="rect">
            <a:avLst/>
          </a:prstGeom>
        </p:spPr>
        <p:txBody>
          <a:bodyPr vert="horz" lIns="91440" tIns="45720" rIns="91440" bIns="45720" rtlCol="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Date Placeholder 3"/>
          <p:cNvSpPr>
            <a:spLocks noGrp="1"/>
          </p:cNvSpPr>
          <p:nvPr>
            <p:ph type="dt" sz="half" idx="2"/>
          </p:nvPr>
        </p:nvSpPr>
        <p:spPr>
          <a:xfrm>
            <a:off x="762000" y="6356368"/>
            <a:ext cx="2133600" cy="365125"/>
          </a:xfrm>
          <a:prstGeom prst="rect">
            <a:avLst/>
          </a:prstGeom>
        </p:spPr>
        <p:txBody>
          <a:bodyPr vert="horz" lIns="91440" tIns="45720" rIns="91440" bIns="45720" rtlCol="0" anchor="ctr"/>
          <a:lstStyle>
            <a:lvl1pPr algn="l" eaLnBrk="1" latinLnBrk="0" hangingPunct="1">
              <a:defRPr kumimoji="0" lang="it-IT" sz="1200">
                <a:solidFill>
                  <a:schemeClr val="tx1">
                    <a:tint val="75000"/>
                  </a:schemeClr>
                </a:solidFill>
              </a:defRPr>
            </a:lvl1p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3"/>
          </p:nvPr>
        </p:nvSpPr>
        <p:spPr>
          <a:xfrm>
            <a:off x="3352800" y="6356368"/>
            <a:ext cx="2895600" cy="365125"/>
          </a:xfrm>
          <a:prstGeom prst="rect">
            <a:avLst/>
          </a:prstGeom>
        </p:spPr>
        <p:txBody>
          <a:bodyPr vert="horz" lIns="91440" tIns="45720" rIns="91440" bIns="45720" rtlCol="0" anchor="ctr"/>
          <a:lstStyle>
            <a:lvl1pPr algn="ctr" eaLnBrk="1" latinLnBrk="0" hangingPunct="1">
              <a:defRPr kumimoji="0" lang="it-IT"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68"/>
            <a:ext cx="2133600" cy="365125"/>
          </a:xfrm>
          <a:prstGeom prst="rect">
            <a:avLst/>
          </a:prstGeom>
        </p:spPr>
        <p:txBody>
          <a:bodyPr vert="horz" lIns="91440" tIns="45720" rIns="91440" bIns="45720" rtlCol="0" anchor="ctr"/>
          <a:lstStyle>
            <a:lvl1pPr algn="r" eaLnBrk="1" latinLnBrk="0" hangingPunct="1">
              <a:defRPr kumimoji="0" lang="it-IT" sz="1200">
                <a:solidFill>
                  <a:schemeClr val="tx1">
                    <a:tint val="75000"/>
                  </a:schemeClr>
                </a:solidFill>
              </a:defRPr>
            </a:lvl1pPr>
          </a:lstStyle>
          <a:p>
            <a:fld id="{33D6E5A2-EC83-451F-A719-9AC1370DD5CF}" type="slidenum">
              <a:rPr>
                <a:solidFill>
                  <a:prstClr val="black">
                    <a:tint val="75000"/>
                  </a:prstClr>
                </a:solidFill>
              </a:rPr>
              <a:pPr/>
              <a:t>‹N›</a:t>
            </a:fld>
            <a:endParaRPr>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398" y="-109183"/>
            <a:ext cx="818707" cy="7083189"/>
          </a:xfrm>
          <a:prstGeom prst="rect">
            <a:avLst/>
          </a:prstGeom>
        </p:spPr>
      </p:pic>
    </p:spTree>
    <p:extLst>
      <p:ext uri="{BB962C8B-B14F-4D97-AF65-F5344CB8AC3E}">
        <p14:creationId xmlns:p14="http://schemas.microsoft.com/office/powerpoint/2010/main" val="262537326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it-IT"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it-IT"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it-IT"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9pPr>
    </p:bodyStyle>
    <p:otherStyle>
      <a:defPPr>
        <a:defRPr kumimoji="0" lang="it-IT"/>
      </a:defPPr>
      <a:lvl1pPr marL="0" algn="l" defTabSz="914400" rtl="0" eaLnBrk="1" latinLnBrk="0" hangingPunct="1">
        <a:defRPr kumimoji="0" lang="it-IT" sz="1800" kern="1200">
          <a:solidFill>
            <a:schemeClr val="tx1"/>
          </a:solidFill>
          <a:latin typeface="+mn-lt"/>
          <a:ea typeface="+mn-ea"/>
          <a:cs typeface="+mn-cs"/>
        </a:defRPr>
      </a:lvl1pPr>
      <a:lvl2pPr marL="457200" algn="l" defTabSz="914400" rtl="0" eaLnBrk="1" latinLnBrk="0" hangingPunct="1">
        <a:defRPr kumimoji="0" lang="it-IT" sz="1800" kern="1200">
          <a:solidFill>
            <a:schemeClr val="tx1"/>
          </a:solidFill>
          <a:latin typeface="+mn-lt"/>
          <a:ea typeface="+mn-ea"/>
          <a:cs typeface="+mn-cs"/>
        </a:defRPr>
      </a:lvl2pPr>
      <a:lvl3pPr marL="914400" algn="l" defTabSz="914400" rtl="0" eaLnBrk="1" latinLnBrk="0" hangingPunct="1">
        <a:defRPr kumimoji="0" lang="it-IT" sz="1800" kern="1200">
          <a:solidFill>
            <a:schemeClr val="tx1"/>
          </a:solidFill>
          <a:latin typeface="+mn-lt"/>
          <a:ea typeface="+mn-ea"/>
          <a:cs typeface="+mn-cs"/>
        </a:defRPr>
      </a:lvl3pPr>
      <a:lvl4pPr marL="1371600" algn="l" defTabSz="914400" rtl="0" eaLnBrk="1" latinLnBrk="0" hangingPunct="1">
        <a:defRPr kumimoji="0" lang="it-IT" sz="1800" kern="1200">
          <a:solidFill>
            <a:schemeClr val="tx1"/>
          </a:solidFill>
          <a:latin typeface="+mn-lt"/>
          <a:ea typeface="+mn-ea"/>
          <a:cs typeface="+mn-cs"/>
        </a:defRPr>
      </a:lvl4pPr>
      <a:lvl5pPr marL="1828800" algn="l" defTabSz="914400" rtl="0" eaLnBrk="1" latinLnBrk="0" hangingPunct="1">
        <a:defRPr kumimoji="0" lang="it-IT" sz="1800" kern="1200">
          <a:solidFill>
            <a:schemeClr val="tx1"/>
          </a:solidFill>
          <a:latin typeface="+mn-lt"/>
          <a:ea typeface="+mn-ea"/>
          <a:cs typeface="+mn-cs"/>
        </a:defRPr>
      </a:lvl5pPr>
      <a:lvl6pPr marL="2286000" algn="l" defTabSz="914400" rtl="0" eaLnBrk="1" latinLnBrk="0" hangingPunct="1">
        <a:defRPr kumimoji="0" lang="it-IT" sz="1800" kern="1200">
          <a:solidFill>
            <a:schemeClr val="tx1"/>
          </a:solidFill>
          <a:latin typeface="+mn-lt"/>
          <a:ea typeface="+mn-ea"/>
          <a:cs typeface="+mn-cs"/>
        </a:defRPr>
      </a:lvl6pPr>
      <a:lvl7pPr marL="2743200" algn="l" defTabSz="914400" rtl="0" eaLnBrk="1" latinLnBrk="0" hangingPunct="1">
        <a:defRPr kumimoji="0" lang="it-IT" sz="1800" kern="1200">
          <a:solidFill>
            <a:schemeClr val="tx1"/>
          </a:solidFill>
          <a:latin typeface="+mn-lt"/>
          <a:ea typeface="+mn-ea"/>
          <a:cs typeface="+mn-cs"/>
        </a:defRPr>
      </a:lvl7pPr>
      <a:lvl8pPr marL="3200400" algn="l" defTabSz="914400" rtl="0" eaLnBrk="1" latinLnBrk="0" hangingPunct="1">
        <a:defRPr kumimoji="0" lang="it-IT" sz="1800" kern="1200">
          <a:solidFill>
            <a:schemeClr val="tx1"/>
          </a:solidFill>
          <a:latin typeface="+mn-lt"/>
          <a:ea typeface="+mn-ea"/>
          <a:cs typeface="+mn-cs"/>
        </a:defRPr>
      </a:lvl8pPr>
      <a:lvl9pPr marL="3657600" algn="l" defTabSz="914400" rtl="0" eaLnBrk="1" latinLnBrk="0" hangingPunct="1">
        <a:defRPr kumimoji="0" lang="it-IT"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5" name="Segnaposto piè di pagina 4"/>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2868698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B1312-9D9E-A64C-A067-9D9127396DB5}" type="datetimeFigureOut">
              <a:rPr lang="it-IT" smtClean="0">
                <a:solidFill>
                  <a:prstClr val="black">
                    <a:tint val="75000"/>
                  </a:prstClr>
                </a:solidFill>
              </a:rPr>
              <a:pPr/>
              <a:t>29/03/2016</a:t>
            </a:fld>
            <a:endParaRPr lang="it-IT">
              <a:solidFill>
                <a:prstClr val="black">
                  <a:tint val="75000"/>
                </a:prstClr>
              </a:solidFill>
            </a:endParaRPr>
          </a:p>
        </p:txBody>
      </p:sp>
      <p:sp>
        <p:nvSpPr>
          <p:cNvPr id="5" name="Segnaposto piè di pagina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3F4F6-C2F2-B548-8D5A-4EE782615C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0698880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themeOverride" Target="../theme/themeOverride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9.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hemeOverride" Target="../theme/themeOverride6.xml"/><Relationship Id="rId5" Type="http://schemas.openxmlformats.org/officeDocument/2006/relationships/image" Target="../media/image11.png"/><Relationship Id="rId4" Type="http://schemas.openxmlformats.org/officeDocument/2006/relationships/image" Target="../media/image8.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hemeOverride" Target="../theme/themeOverride7.xml"/><Relationship Id="rId5" Type="http://schemas.openxmlformats.org/officeDocument/2006/relationships/image" Target="../media/image11.png"/><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hemeOverride" Target="../theme/themeOverride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9.xml"/><Relationship Id="rId1" Type="http://schemas.openxmlformats.org/officeDocument/2006/relationships/themeOverride" Target="../theme/themeOverride3.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9.xml"/><Relationship Id="rId1" Type="http://schemas.openxmlformats.org/officeDocument/2006/relationships/themeOverride" Target="../theme/themeOverride4.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230596" y="1794635"/>
            <a:ext cx="6443529" cy="2529555"/>
          </a:xfrm>
        </p:spPr>
        <p:txBody>
          <a:bodyPr>
            <a:normAutofit fontScale="90000"/>
          </a:bodyPr>
          <a:lstStyle/>
          <a:p>
            <a:pPr algn="ctr"/>
            <a:r>
              <a:rPr lang="it-IT" b="1" dirty="0" smtClean="0">
                <a:latin typeface="Calibri" panose="020F0502020204030204" pitchFamily="34" charset="0"/>
              </a:rPr>
              <a:t>ITER APPROVAZIONE DEL BILANCIO E GESTIONE COPERTURA DELLE PERDITE</a:t>
            </a:r>
            <a:endParaRPr lang="it-IT" b="1" dirty="0">
              <a:latin typeface="Calibri" panose="020F0502020204030204" pitchFamily="34" charset="0"/>
            </a:endParaRPr>
          </a:p>
        </p:txBody>
      </p:sp>
    </p:spTree>
    <p:extLst>
      <p:ext uri="{BB962C8B-B14F-4D97-AF65-F5344CB8AC3E}">
        <p14:creationId xmlns:p14="http://schemas.microsoft.com/office/powerpoint/2010/main" val="2302407320"/>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0104" y="262580"/>
            <a:ext cx="7886700" cy="1325563"/>
          </a:xfrm>
        </p:spPr>
        <p:txBody>
          <a:bodyPr>
            <a:normAutofit/>
          </a:bodyPr>
          <a:lstStyle/>
          <a:p>
            <a:pPr algn="ctr"/>
            <a:r>
              <a:rPr lang="it-IT" sz="3800" b="1" dirty="0" smtClean="0">
                <a:latin typeface="+mn-lt"/>
              </a:rPr>
              <a:t>SE DAL BILANCIO EMERGE PERDITA</a:t>
            </a:r>
            <a:endParaRPr lang="it-IT" sz="3800" dirty="0">
              <a:latin typeface="+mn-lt"/>
            </a:endParaRPr>
          </a:p>
        </p:txBody>
      </p:sp>
      <p:sp>
        <p:nvSpPr>
          <p:cNvPr id="3" name="Segnaposto contenuto 2"/>
          <p:cNvSpPr>
            <a:spLocks noGrp="1"/>
          </p:cNvSpPr>
          <p:nvPr>
            <p:ph idx="1"/>
          </p:nvPr>
        </p:nvSpPr>
        <p:spPr>
          <a:xfrm>
            <a:off x="2131260" y="1825636"/>
            <a:ext cx="6384095" cy="2732307"/>
          </a:xfrm>
        </p:spPr>
        <p:txBody>
          <a:bodyPr>
            <a:noAutofit/>
          </a:bodyPr>
          <a:lstStyle/>
          <a:p>
            <a:pPr marL="0" indent="0" algn="ctr">
              <a:buNone/>
            </a:pPr>
            <a:r>
              <a:rPr lang="it-IT" b="1" dirty="0" smtClean="0"/>
              <a:t>IN MISURA SUPERIORE A 1/3 DELLO STESSO, CON CAPITALE CHE SCENDE AL DI SOTTO DEL MINIMO</a:t>
            </a:r>
          </a:p>
          <a:p>
            <a:pPr marL="0" indent="0" algn="ctr">
              <a:buNone/>
            </a:pPr>
            <a:r>
              <a:rPr lang="it-IT" sz="1800" dirty="0" smtClean="0"/>
              <a:t>gli amministratori devono</a:t>
            </a:r>
          </a:p>
          <a:p>
            <a:pPr marL="0" indent="0" algn="ctr">
              <a:buNone/>
            </a:pPr>
            <a:r>
              <a:rPr lang="it-IT" sz="1800" dirty="0" smtClean="0"/>
              <a:t>convocare senza indugio l’assemblea dei soci per deliberare </a:t>
            </a:r>
          </a:p>
          <a:p>
            <a:pPr algn="just"/>
            <a:r>
              <a:rPr lang="it-IT" sz="1800" dirty="0" smtClean="0"/>
              <a:t>la riduzione del capitale e il contemporaneo aumento del medesimo ad un ammontare non inferiore al minimo</a:t>
            </a:r>
            <a:endParaRPr lang="it-IT" sz="1800" dirty="0"/>
          </a:p>
          <a:p>
            <a:pPr algn="just"/>
            <a:r>
              <a:rPr lang="it-IT" sz="1800" dirty="0" smtClean="0"/>
              <a:t>L’assemblea può deliberare, in alternativa alla ricostituzione del capitale sociale, la trasformazione o lo scioglimento della societ</a:t>
            </a:r>
            <a:r>
              <a:rPr lang="it-IT" sz="1800" dirty="0"/>
              <a:t>à</a:t>
            </a:r>
            <a:endParaRPr lang="it-IT" sz="1800" dirty="0" smtClean="0"/>
          </a:p>
          <a:p>
            <a:pPr marL="0" indent="0" algn="ctr">
              <a:buNone/>
            </a:pPr>
            <a:endParaRPr lang="it-IT" sz="1800" dirty="0"/>
          </a:p>
        </p:txBody>
      </p:sp>
      <p:sp>
        <p:nvSpPr>
          <p:cNvPr id="4" name="Freccia destra 3"/>
          <p:cNvSpPr/>
          <p:nvPr/>
        </p:nvSpPr>
        <p:spPr>
          <a:xfrm>
            <a:off x="316524" y="1125430"/>
            <a:ext cx="1743012" cy="4515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prstClr val="white"/>
                </a:solidFill>
              </a:rPr>
              <a:t>RAPPORTO </a:t>
            </a:r>
          </a:p>
          <a:p>
            <a:pPr algn="ctr"/>
            <a:r>
              <a:rPr lang="it-IT" b="1" dirty="0" smtClean="0">
                <a:solidFill>
                  <a:prstClr val="white"/>
                </a:solidFill>
              </a:rPr>
              <a:t>CON IL </a:t>
            </a:r>
          </a:p>
          <a:p>
            <a:pPr algn="ctr"/>
            <a:r>
              <a:rPr lang="it-IT" b="1" dirty="0" smtClean="0">
                <a:solidFill>
                  <a:prstClr val="white"/>
                </a:solidFill>
              </a:rPr>
              <a:t>“CAPITALE”</a:t>
            </a:r>
            <a:endParaRPr lang="it-IT" b="1"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540" y="5266146"/>
            <a:ext cx="6396037"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868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79388" y="438270"/>
            <a:ext cx="87487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lnSpc>
                <a:spcPct val="90000"/>
              </a:lnSpc>
              <a:spcBef>
                <a:spcPct val="0"/>
              </a:spcBef>
              <a:spcAft>
                <a:spcPct val="0"/>
              </a:spcAft>
            </a:pPr>
            <a:r>
              <a:rPr lang="it-IT" sz="3200" b="1" dirty="0" smtClean="0">
                <a:solidFill>
                  <a:srgbClr val="000000"/>
                </a:solidFill>
                <a:latin typeface="Calibri" pitchFamily="34" charset="0"/>
              </a:rPr>
              <a:t>Principio di preventivo utilizzo delle riserve a copertura delle perdite: ordine progressivo</a:t>
            </a:r>
          </a:p>
        </p:txBody>
      </p:sp>
      <p:sp>
        <p:nvSpPr>
          <p:cNvPr id="24579" name="Text Box 3"/>
          <p:cNvSpPr txBox="1">
            <a:spLocks noChangeArrowheads="1"/>
          </p:cNvSpPr>
          <p:nvPr/>
        </p:nvSpPr>
        <p:spPr bwMode="auto">
          <a:xfrm>
            <a:off x="250825" y="2205038"/>
            <a:ext cx="8713788" cy="1323975"/>
          </a:xfrm>
          <a:prstGeom prst="rect">
            <a:avLst/>
          </a:prstGeom>
          <a:noFill/>
          <a:ln w="57150">
            <a:noFill/>
            <a:miter lim="800000"/>
            <a:headEnd/>
            <a:tailEnd/>
          </a:ln>
          <a:effectLst/>
        </p:spPr>
        <p:txBody>
          <a:bodyPr lIns="0" tIns="0" rIns="0" bIns="0">
            <a:spAutoFit/>
          </a:bodyPr>
          <a:lstStyle/>
          <a:p>
            <a:pPr marL="457200" lvl="2" indent="-279400" algn="just" defTabSz="450850" fontAlgn="base">
              <a:spcBef>
                <a:spcPct val="0"/>
              </a:spcBef>
              <a:spcAft>
                <a:spcPct val="0"/>
              </a:spcAft>
              <a:defRPr/>
            </a:pPr>
            <a:endParaRPr lang="it-IT" sz="2000" dirty="0">
              <a:solidFill>
                <a:srgbClr val="000000"/>
              </a:solidFill>
              <a:cs typeface="Arial" charset="0"/>
            </a:endParaRPr>
          </a:p>
          <a:p>
            <a:pPr marL="457200" lvl="2" indent="-279400" algn="just" defTabSz="450850" fontAlgn="base">
              <a:spcBef>
                <a:spcPct val="0"/>
              </a:spcBef>
              <a:spcAft>
                <a:spcPct val="0"/>
              </a:spcAft>
              <a:buFontTx/>
              <a:buChar char="-"/>
              <a:defRPr/>
            </a:pPr>
            <a:endParaRPr lang="it-IT" sz="2000" dirty="0">
              <a:solidFill>
                <a:srgbClr val="000000"/>
              </a:solidFill>
              <a:cs typeface="Arial" charset="0"/>
            </a:endParaRPr>
          </a:p>
          <a:p>
            <a:pPr marL="628650" lvl="2" indent="-457200" algn="just" defTabSz="450850" fontAlgn="base">
              <a:spcBef>
                <a:spcPct val="0"/>
              </a:spcBef>
              <a:spcAft>
                <a:spcPct val="0"/>
              </a:spcAft>
              <a:defRPr/>
            </a:pPr>
            <a:endParaRPr lang="it-IT" sz="2300" u="sng" dirty="0">
              <a:solidFill>
                <a:srgbClr val="000000"/>
              </a:solidFill>
              <a:cs typeface="Arial" charset="0"/>
            </a:endParaRPr>
          </a:p>
          <a:p>
            <a:pPr marL="179388" lvl="1" indent="-1588" algn="just" defTabSz="450850" fontAlgn="base">
              <a:spcBef>
                <a:spcPct val="0"/>
              </a:spcBef>
              <a:spcAft>
                <a:spcPct val="0"/>
              </a:spcAft>
              <a:defRPr/>
            </a:pPr>
            <a:endParaRPr lang="it-IT" sz="2300" dirty="0">
              <a:solidFill>
                <a:srgbClr val="000000"/>
              </a:solidFill>
              <a:cs typeface="Arial" charset="0"/>
            </a:endParaRPr>
          </a:p>
        </p:txBody>
      </p:sp>
      <p:sp>
        <p:nvSpPr>
          <p:cNvPr id="41988" name="Text Box 4"/>
          <p:cNvSpPr txBox="1">
            <a:spLocks noChangeArrowheads="1"/>
          </p:cNvSpPr>
          <p:nvPr/>
        </p:nvSpPr>
        <p:spPr bwMode="auto">
          <a:xfrm>
            <a:off x="34925" y="115888"/>
            <a:ext cx="352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pPr>
            <a:r>
              <a:rPr lang="it-IT" sz="2000" b="1" smtClean="0">
                <a:solidFill>
                  <a:srgbClr val="FFFFFF"/>
                </a:solidFill>
                <a:latin typeface="Calibri" pitchFamily="34" charset="0"/>
              </a:rPr>
              <a:t>argomento</a:t>
            </a:r>
          </a:p>
        </p:txBody>
      </p:sp>
      <p:pic>
        <p:nvPicPr>
          <p:cNvPr id="41989" name="Picture 5" descr="euro-gruppo-bian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6326188"/>
            <a:ext cx="22002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3"/>
          <p:cNvSpPr txBox="1">
            <a:spLocks noChangeArrowheads="1"/>
          </p:cNvSpPr>
          <p:nvPr/>
        </p:nvSpPr>
        <p:spPr bwMode="auto">
          <a:xfrm>
            <a:off x="179388" y="2276475"/>
            <a:ext cx="8713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marL="342900" indent="-342900" defTabSz="450850" eaLnBrk="0" hangingPunct="0">
              <a:defRPr>
                <a:solidFill>
                  <a:schemeClr val="tx1"/>
                </a:solidFill>
                <a:latin typeface="Arial" pitchFamily="34" charset="0"/>
                <a:cs typeface="Arial" pitchFamily="34" charset="0"/>
              </a:defRPr>
            </a:lvl1pPr>
            <a:lvl2pPr marL="179388" indent="-1588" defTabSz="450850" eaLnBrk="0" hangingPunct="0">
              <a:defRPr>
                <a:solidFill>
                  <a:schemeClr val="tx1"/>
                </a:solidFill>
                <a:latin typeface="Arial" pitchFamily="34" charset="0"/>
                <a:cs typeface="Arial" pitchFamily="34" charset="0"/>
              </a:defRPr>
            </a:lvl2pPr>
            <a:lvl3pPr marL="628650" indent="-457200" defTabSz="450850" eaLnBrk="0" hangingPunct="0">
              <a:defRPr>
                <a:solidFill>
                  <a:schemeClr val="tx1"/>
                </a:solidFill>
                <a:latin typeface="Arial" pitchFamily="34" charset="0"/>
                <a:cs typeface="Arial" pitchFamily="34" charset="0"/>
              </a:defRPr>
            </a:lvl3pPr>
            <a:lvl4pPr marL="1600200" indent="-228600" defTabSz="450850" eaLnBrk="0" hangingPunct="0">
              <a:defRPr>
                <a:solidFill>
                  <a:schemeClr val="tx1"/>
                </a:solidFill>
                <a:latin typeface="Arial" pitchFamily="34" charset="0"/>
                <a:cs typeface="Arial" pitchFamily="34" charset="0"/>
              </a:defRPr>
            </a:lvl4pPr>
            <a:lvl5pPr marL="2057400" indent="-228600" defTabSz="450850" eaLnBrk="0" hangingPunct="0">
              <a:defRPr>
                <a:solidFill>
                  <a:schemeClr val="tx1"/>
                </a:solidFill>
                <a:latin typeface="Arial" pitchFamily="34" charset="0"/>
                <a:cs typeface="Arial" pitchFamily="34" charset="0"/>
              </a:defRPr>
            </a:lvl5pPr>
            <a:lvl6pPr marL="2514600" indent="-228600" defTabSz="4508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08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08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0850" eaLnBrk="0" fontAlgn="base" hangingPunct="0">
              <a:spcBef>
                <a:spcPct val="0"/>
              </a:spcBef>
              <a:spcAft>
                <a:spcPct val="0"/>
              </a:spcAft>
              <a:defRPr>
                <a:solidFill>
                  <a:schemeClr val="tx1"/>
                </a:solidFill>
                <a:latin typeface="Arial" pitchFamily="34" charset="0"/>
                <a:cs typeface="Arial" pitchFamily="34" charset="0"/>
              </a:defRPr>
            </a:lvl9pPr>
          </a:lstStyle>
          <a:p>
            <a:pPr lvl="2" algn="just" eaLnBrk="1" fontAlgn="base" hangingPunct="1">
              <a:spcBef>
                <a:spcPct val="0"/>
              </a:spcBef>
              <a:spcAft>
                <a:spcPct val="0"/>
              </a:spcAft>
            </a:pPr>
            <a:endParaRPr lang="it-IT" sz="2300" u="sng" smtClean="0">
              <a:solidFill>
                <a:srgbClr val="000000"/>
              </a:solidFill>
              <a:latin typeface="Calibri" pitchFamily="34" charset="0"/>
            </a:endParaRPr>
          </a:p>
          <a:p>
            <a:pPr lvl="1" algn="just" eaLnBrk="1" fontAlgn="base" hangingPunct="1">
              <a:spcBef>
                <a:spcPct val="0"/>
              </a:spcBef>
              <a:spcAft>
                <a:spcPct val="0"/>
              </a:spcAft>
            </a:pPr>
            <a:endParaRPr lang="it-IT" sz="2300" smtClean="0">
              <a:solidFill>
                <a:srgbClr val="000000"/>
              </a:solidFill>
              <a:latin typeface="Calibri" pitchFamily="34" charset="0"/>
            </a:endParaRPr>
          </a:p>
        </p:txBody>
      </p:sp>
      <p:sp>
        <p:nvSpPr>
          <p:cNvPr id="41992" name="Rectangle 3"/>
          <p:cNvSpPr txBox="1">
            <a:spLocks noChangeArrowheads="1"/>
          </p:cNvSpPr>
          <p:nvPr/>
        </p:nvSpPr>
        <p:spPr bwMode="auto">
          <a:xfrm>
            <a:off x="250825" y="2205038"/>
            <a:ext cx="8353425"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defRPr>
                <a:solidFill>
                  <a:schemeClr val="tx1"/>
                </a:solidFill>
                <a:latin typeface="Arial" pitchFamily="34" charset="0"/>
                <a:cs typeface="Arial" pitchFamily="34" charset="0"/>
              </a:defRPr>
            </a:lvl1pPr>
            <a:lvl2pPr marL="82391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fontAlgn="base" hangingPunct="1">
              <a:spcBef>
                <a:spcPct val="0"/>
              </a:spcBef>
              <a:spcAft>
                <a:spcPct val="0"/>
              </a:spcAft>
            </a:pPr>
            <a:r>
              <a:rPr lang="it-IT" sz="2000" smtClean="0">
                <a:solidFill>
                  <a:srgbClr val="000000"/>
                </a:solidFill>
              </a:rPr>
              <a:t> </a:t>
            </a:r>
          </a:p>
          <a:p>
            <a:pPr algn="just" eaLnBrk="1" fontAlgn="base" hangingPunct="1">
              <a:lnSpc>
                <a:spcPct val="110000"/>
              </a:lnSpc>
              <a:spcBef>
                <a:spcPct val="20000"/>
              </a:spcBef>
              <a:spcAft>
                <a:spcPct val="0"/>
              </a:spcAft>
              <a:buFont typeface="Wingdings" pitchFamily="2" charset="2"/>
              <a:buChar char="ü"/>
            </a:pPr>
            <a:endParaRPr lang="it-IT" sz="2000" smtClean="0">
              <a:solidFill>
                <a:srgbClr val="000000"/>
              </a:solidFill>
            </a:endParaRPr>
          </a:p>
        </p:txBody>
      </p:sp>
      <p:graphicFrame>
        <p:nvGraphicFramePr>
          <p:cNvPr id="9" name="Group 45"/>
          <p:cNvGraphicFramePr>
            <a:graphicFrameLocks noGrp="1"/>
          </p:cNvGraphicFramePr>
          <p:nvPr>
            <p:extLst>
              <p:ext uri="{D42A27DB-BD31-4B8C-83A1-F6EECF244321}">
                <p14:modId xmlns:p14="http://schemas.microsoft.com/office/powerpoint/2010/main" val="3872099738"/>
              </p:ext>
            </p:extLst>
          </p:nvPr>
        </p:nvGraphicFramePr>
        <p:xfrm>
          <a:off x="352424" y="1565245"/>
          <a:ext cx="8367713" cy="4156073"/>
        </p:xfrm>
        <a:graphic>
          <a:graphicData uri="http://schemas.openxmlformats.org/drawingml/2006/table">
            <a:tbl>
              <a:tblPr/>
              <a:tblGrid>
                <a:gridCol w="613936"/>
                <a:gridCol w="7753777"/>
              </a:tblGrid>
              <a:tr h="461459">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Calibri" pitchFamily="34" charset="0"/>
                          <a:cs typeface="Arial" charset="0"/>
                        </a:rPr>
                        <a:t>1</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 defTabSz="914400" rtl="0" eaLnBrk="1" fontAlgn="base" latinLnBrk="0" hangingPunct="1">
                        <a:lnSpc>
                          <a:spcPct val="11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Calibri" pitchFamily="34" charset="0"/>
                          <a:cs typeface="Times New Roman" pitchFamily="18" charset="0"/>
                        </a:rPr>
                        <a:t>Eventuali utili in corso di formazione (se documentati da SP </a:t>
                      </a:r>
                      <a:r>
                        <a:rPr kumimoji="0" lang="it-IT" sz="1800" b="1" i="0" u="none" strike="noStrike" cap="none" normalizeH="0" baseline="0" dirty="0" err="1" smtClean="0">
                          <a:ln>
                            <a:noFill/>
                          </a:ln>
                          <a:solidFill>
                            <a:schemeClr val="tx1"/>
                          </a:solidFill>
                          <a:effectLst/>
                          <a:latin typeface="Calibri" pitchFamily="34" charset="0"/>
                          <a:cs typeface="Times New Roman" pitchFamily="18" charset="0"/>
                        </a:rPr>
                        <a:t>infrannuale</a:t>
                      </a:r>
                      <a:r>
                        <a:rPr kumimoji="0" lang="it-IT" sz="1800" b="1" i="0" u="none" strike="noStrike" cap="none" normalizeH="0" baseline="0" dirty="0" smtClean="0">
                          <a:ln>
                            <a:noFill/>
                          </a:ln>
                          <a:solidFill>
                            <a:schemeClr val="tx1"/>
                          </a:solidFill>
                          <a:effectLst/>
                          <a:latin typeface="Calibri" pitchFamily="34" charset="0"/>
                          <a:cs typeface="Times New Roman" pitchFamily="18" charset="0"/>
                        </a:rPr>
                        <a:t>)</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9">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Calibri" pitchFamily="34" charset="0"/>
                          <a:cs typeface="Arial" charset="0"/>
                        </a:rPr>
                        <a:t>2</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 defTabSz="914400" rtl="0" eaLnBrk="1" fontAlgn="base" latinLnBrk="0" hangingPunct="1">
                        <a:lnSpc>
                          <a:spcPct val="11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Calibri" pitchFamily="34" charset="0"/>
                          <a:cs typeface="Times New Roman" pitchFamily="18" charset="0"/>
                        </a:rPr>
                        <a:t>Riserve formate da utili pregressi non distribuiti</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2930">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Calibri" pitchFamily="34" charset="0"/>
                          <a:cs typeface="Arial" charset="0"/>
                        </a:rPr>
                        <a:t>3</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 defTabSz="914400" rtl="0" eaLnBrk="1" fontAlgn="base" latinLnBrk="0" hangingPunct="1">
                        <a:lnSpc>
                          <a:spcPct val="11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Calibri" pitchFamily="34" charset="0"/>
                          <a:cs typeface="Times New Roman" pitchFamily="18" charset="0"/>
                        </a:rPr>
                        <a:t>Riserve facoltative e straordinarie</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9">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Calibri" pitchFamily="34" charset="0"/>
                          <a:cs typeface="Arial" charset="0"/>
                        </a:rPr>
                        <a:t>4</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 defTabSz="914400" rtl="0" eaLnBrk="1" fontAlgn="base" latinLnBrk="0" hangingPunct="1">
                        <a:lnSpc>
                          <a:spcPct val="11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Calibri" pitchFamily="34" charset="0"/>
                          <a:cs typeface="Times New Roman" pitchFamily="18" charset="0"/>
                        </a:rPr>
                        <a:t>Riserve statutarie</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9">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Calibri" pitchFamily="34" charset="0"/>
                          <a:cs typeface="Arial" charset="0"/>
                        </a:rPr>
                        <a:t>5</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 defTabSz="914400" rtl="0" eaLnBrk="1" fontAlgn="base" latinLnBrk="0" hangingPunct="1">
                        <a:lnSpc>
                          <a:spcPct val="11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Calibri" pitchFamily="34" charset="0"/>
                          <a:cs typeface="Times New Roman" pitchFamily="18" charset="0"/>
                        </a:rPr>
                        <a:t>Riserve di rivalutazione</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9">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Calibri" pitchFamily="34" charset="0"/>
                          <a:cs typeface="Arial" charset="0"/>
                        </a:rPr>
                        <a:t>6</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 defTabSz="914400" rtl="0" eaLnBrk="1" fontAlgn="base" latinLnBrk="0" hangingPunct="1">
                        <a:lnSpc>
                          <a:spcPct val="11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Calibri" pitchFamily="34" charset="0"/>
                          <a:cs typeface="Times New Roman" pitchFamily="18" charset="0"/>
                        </a:rPr>
                        <a:t>Riserva di sovrapprezzo azioni</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2930">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Calibri" pitchFamily="34" charset="0"/>
                          <a:cs typeface="Arial" charset="0"/>
                        </a:rPr>
                        <a:t>7</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 defTabSz="914400" rtl="0" eaLnBrk="1" fontAlgn="base" latinLnBrk="0" hangingPunct="1">
                        <a:lnSpc>
                          <a:spcPct val="11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Calibri" pitchFamily="34" charset="0"/>
                          <a:cs typeface="Times New Roman" pitchFamily="18" charset="0"/>
                        </a:rPr>
                        <a:t>Riserva forma con versamento soci in conto capitale</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9">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Calibri" pitchFamily="34" charset="0"/>
                          <a:cs typeface="Arial" charset="0"/>
                        </a:rPr>
                        <a:t>8</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 defTabSz="914400" rtl="0" eaLnBrk="1" fontAlgn="base" latinLnBrk="0" hangingPunct="1">
                        <a:lnSpc>
                          <a:spcPct val="11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Calibri" pitchFamily="34" charset="0"/>
                          <a:cs typeface="Times New Roman" pitchFamily="18" charset="0"/>
                        </a:rPr>
                        <a:t>Riserva legale</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9">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Calibri" pitchFamily="34" charset="0"/>
                          <a:cs typeface="Arial" charset="0"/>
                        </a:rPr>
                        <a:t>9</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 defTabSz="914400" rtl="0" eaLnBrk="1" fontAlgn="base" latinLnBrk="0" hangingPunct="1">
                        <a:lnSpc>
                          <a:spcPct val="11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Calibri" pitchFamily="34" charset="0"/>
                          <a:cs typeface="Times New Roman" pitchFamily="18" charset="0"/>
                        </a:rPr>
                        <a:t>Capitale sociale</a:t>
                      </a:r>
                    </a:p>
                  </a:txBody>
                  <a:tcPr marL="91443" marR="91443"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8041985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965533" y="1794617"/>
            <a:ext cx="5708590" cy="2529555"/>
          </a:xfrm>
        </p:spPr>
        <p:txBody>
          <a:bodyPr>
            <a:normAutofit fontScale="90000"/>
          </a:bodyPr>
          <a:lstStyle/>
          <a:p>
            <a:pPr algn="ctr"/>
            <a:r>
              <a:rPr lang="it-IT" b="1" dirty="0" smtClean="0">
                <a:latin typeface="Calibri" panose="020F0502020204030204" pitchFamily="34" charset="0"/>
              </a:rPr>
              <a:t>FOCUS SUL BILANCIO 2015: L’AGGIORNAMENTO DEI PRINCIPI CONTABILI</a:t>
            </a:r>
            <a:endParaRPr lang="it-IT" b="1" dirty="0">
              <a:latin typeface="Calibri" panose="020F0502020204030204" pitchFamily="34" charset="0"/>
            </a:endParaRPr>
          </a:p>
        </p:txBody>
      </p:sp>
    </p:spTree>
    <p:extLst>
      <p:ext uri="{BB962C8B-B14F-4D97-AF65-F5344CB8AC3E}">
        <p14:creationId xmlns:p14="http://schemas.microsoft.com/office/powerpoint/2010/main" val="577750565"/>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914400" y="1773238"/>
            <a:ext cx="8229600" cy="3749675"/>
          </a:xfrm>
        </p:spPr>
        <p:txBody>
          <a:bodyPr>
            <a:normAutofit lnSpcReduction="10000"/>
          </a:bodyPr>
          <a:lstStyle/>
          <a:p>
            <a:pPr algn="just">
              <a:lnSpc>
                <a:spcPct val="107000"/>
              </a:lnSpc>
              <a:spcAft>
                <a:spcPts val="0"/>
              </a:spcAft>
              <a:buFont typeface="Wingdings" pitchFamily="2" charset="2"/>
              <a:buChar char="§"/>
            </a:pPr>
            <a:r>
              <a:rPr lang="it-IT" sz="2200" b="1" dirty="0" smtClean="0">
                <a:latin typeface="Calibri" pitchFamily="34" charset="0"/>
              </a:rPr>
              <a:t>OIC 12: CLASSIFICAZIONE E DERIVAZIONE FISCALE</a:t>
            </a:r>
          </a:p>
          <a:p>
            <a:pPr marL="0" indent="0" algn="just">
              <a:lnSpc>
                <a:spcPct val="107000"/>
              </a:lnSpc>
              <a:spcAft>
                <a:spcPts val="0"/>
              </a:spcAft>
              <a:buNone/>
            </a:pPr>
            <a:r>
              <a:rPr lang="it-IT" sz="2200" b="1" dirty="0" smtClean="0">
                <a:latin typeface="Calibri" pitchFamily="34" charset="0"/>
              </a:rPr>
              <a:t> </a:t>
            </a:r>
          </a:p>
          <a:p>
            <a:pPr algn="just">
              <a:lnSpc>
                <a:spcPct val="107000"/>
              </a:lnSpc>
              <a:spcAft>
                <a:spcPts val="0"/>
              </a:spcAft>
              <a:buFont typeface="Wingdings" pitchFamily="2" charset="2"/>
              <a:buChar char="§"/>
            </a:pPr>
            <a:r>
              <a:rPr lang="it-IT" sz="2200" b="1" dirty="0" smtClean="0">
                <a:latin typeface="Calibri" pitchFamily="34" charset="0"/>
              </a:rPr>
              <a:t>OIC 23: VALUTAZIONE DEI LAVORI SU COMMESSA</a:t>
            </a:r>
          </a:p>
          <a:p>
            <a:pPr algn="just">
              <a:lnSpc>
                <a:spcPct val="107000"/>
              </a:lnSpc>
              <a:spcAft>
                <a:spcPts val="0"/>
              </a:spcAft>
              <a:buFont typeface="Wingdings" pitchFamily="2" charset="2"/>
              <a:buChar char="§"/>
            </a:pPr>
            <a:endParaRPr lang="it-IT" sz="2200" b="1" dirty="0" smtClean="0">
              <a:latin typeface="Calibri" pitchFamily="34" charset="0"/>
            </a:endParaRPr>
          </a:p>
          <a:p>
            <a:pPr algn="just">
              <a:lnSpc>
                <a:spcPct val="107000"/>
              </a:lnSpc>
              <a:spcAft>
                <a:spcPts val="0"/>
              </a:spcAft>
              <a:buFont typeface="Wingdings" pitchFamily="2" charset="2"/>
              <a:buChar char="§"/>
            </a:pPr>
            <a:r>
              <a:rPr lang="it-IT" sz="2200" b="1" dirty="0" smtClean="0">
                <a:latin typeface="Calibri" pitchFamily="34" charset="0"/>
              </a:rPr>
              <a:t>OIC 16: IMMOBILIZZAZIONI MATERIALI</a:t>
            </a:r>
          </a:p>
          <a:p>
            <a:pPr algn="just">
              <a:lnSpc>
                <a:spcPct val="107000"/>
              </a:lnSpc>
              <a:spcAft>
                <a:spcPts val="0"/>
              </a:spcAft>
              <a:buFont typeface="Wingdings" pitchFamily="2" charset="2"/>
              <a:buChar char="§"/>
            </a:pPr>
            <a:endParaRPr lang="it-IT" sz="2200" b="1" dirty="0" smtClean="0">
              <a:latin typeface="Calibri" pitchFamily="34" charset="0"/>
            </a:endParaRPr>
          </a:p>
          <a:p>
            <a:pPr algn="just">
              <a:lnSpc>
                <a:spcPct val="107000"/>
              </a:lnSpc>
              <a:spcAft>
                <a:spcPts val="0"/>
              </a:spcAft>
              <a:buFont typeface="Wingdings" pitchFamily="2" charset="2"/>
              <a:buChar char="§"/>
            </a:pPr>
            <a:r>
              <a:rPr lang="it-IT" sz="2200" b="1" dirty="0" smtClean="0">
                <a:latin typeface="Calibri" pitchFamily="34" charset="0"/>
              </a:rPr>
              <a:t>OIC 13: VALUTAZIONE DELLE RIMANENZE FINALI IN BILANCIO</a:t>
            </a:r>
          </a:p>
          <a:p>
            <a:pPr algn="just">
              <a:lnSpc>
                <a:spcPct val="107000"/>
              </a:lnSpc>
              <a:spcAft>
                <a:spcPts val="0"/>
              </a:spcAft>
              <a:buFont typeface="Wingdings" pitchFamily="2" charset="2"/>
              <a:buChar char="§"/>
            </a:pPr>
            <a:endParaRPr lang="it-IT" sz="2200" b="1" dirty="0" smtClean="0">
              <a:latin typeface="Calibri" pitchFamily="34" charset="0"/>
            </a:endParaRPr>
          </a:p>
          <a:p>
            <a:pPr algn="just">
              <a:lnSpc>
                <a:spcPct val="107000"/>
              </a:lnSpc>
              <a:spcAft>
                <a:spcPts val="0"/>
              </a:spcAft>
              <a:buFont typeface="Wingdings" pitchFamily="2" charset="2"/>
              <a:buChar char="§"/>
            </a:pPr>
            <a:r>
              <a:rPr lang="it-IT" sz="2200" b="1" dirty="0" smtClean="0">
                <a:latin typeface="Calibri" pitchFamily="34" charset="0"/>
              </a:rPr>
              <a:t>POSSIBILI IMPATTI RIVENIENTI DALLA LEGGE DI STABILITA’ 2016</a:t>
            </a:r>
            <a:endParaRPr lang="it-IT" sz="2200" dirty="0" smtClean="0">
              <a:latin typeface="Calibri" pitchFamily="34" charset="0"/>
            </a:endParaRPr>
          </a:p>
          <a:p>
            <a:pPr algn="just">
              <a:lnSpc>
                <a:spcPct val="107000"/>
              </a:lnSpc>
              <a:spcAft>
                <a:spcPts val="0"/>
              </a:spcAft>
              <a:buFontTx/>
              <a:buChar char="-"/>
            </a:pPr>
            <a:endParaRPr lang="it-IT" sz="2200" dirty="0" smtClean="0">
              <a:latin typeface="Calibri" pitchFamily="34" charset="0"/>
            </a:endParaRPr>
          </a:p>
          <a:p>
            <a:pPr algn="just">
              <a:lnSpc>
                <a:spcPct val="107000"/>
              </a:lnSpc>
              <a:spcAft>
                <a:spcPts val="0"/>
              </a:spcAft>
              <a:buFont typeface="Wingdings" pitchFamily="2" charset="2"/>
              <a:buChar char="q"/>
            </a:pPr>
            <a:endParaRPr lang="it-IT" sz="2200" dirty="0" smtClean="0">
              <a:latin typeface="Calibri" pitchFamily="34" charset="0"/>
            </a:endParaRPr>
          </a:p>
          <a:p>
            <a:pPr algn="just">
              <a:lnSpc>
                <a:spcPct val="107000"/>
              </a:lnSpc>
              <a:spcAft>
                <a:spcPts val="0"/>
              </a:spcAft>
              <a:buFont typeface="Wingdings" pitchFamily="2" charset="2"/>
              <a:buChar char="q"/>
            </a:pPr>
            <a:endParaRPr lang="it-IT" sz="2200" dirty="0" smtClean="0">
              <a:latin typeface="Calibri" pitchFamily="34" charset="0"/>
            </a:endParaRPr>
          </a:p>
          <a:p>
            <a:pPr algn="just">
              <a:lnSpc>
                <a:spcPct val="107000"/>
              </a:lnSpc>
              <a:spcAft>
                <a:spcPts val="0"/>
              </a:spcAft>
              <a:buFont typeface="Wingdings" pitchFamily="2" charset="2"/>
              <a:buChar char="q"/>
            </a:pPr>
            <a:endParaRPr lang="it-IT" sz="2200" dirty="0">
              <a:latin typeface="Calibri" pitchFamily="34" charset="0"/>
            </a:endParaRPr>
          </a:p>
        </p:txBody>
      </p:sp>
      <p:sp>
        <p:nvSpPr>
          <p:cNvPr id="4" name="Text Box 4"/>
          <p:cNvSpPr txBox="1">
            <a:spLocks noChangeArrowheads="1"/>
          </p:cNvSpPr>
          <p:nvPr/>
        </p:nvSpPr>
        <p:spPr bwMode="auto">
          <a:xfrm>
            <a:off x="1078083" y="302212"/>
            <a:ext cx="5146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a:solidFill>
                  <a:schemeClr val="tx1"/>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spcBef>
                <a:spcPct val="50000"/>
              </a:spcBef>
            </a:pPr>
            <a:r>
              <a:rPr lang="it-IT" altLang="it-IT" sz="2400" b="1" dirty="0" smtClean="0">
                <a:solidFill>
                  <a:prstClr val="white"/>
                </a:solidFill>
              </a:rPr>
              <a:t>OIC 12: Classificazione e derivazione</a:t>
            </a:r>
            <a:endParaRPr lang="it-IT" altLang="it-IT" sz="2400" b="1" dirty="0">
              <a:solidFill>
                <a:prstClr val="white"/>
              </a:solidFill>
            </a:endParaRPr>
          </a:p>
        </p:txBody>
      </p:sp>
      <p:sp>
        <p:nvSpPr>
          <p:cNvPr id="6" name="Titolo 1"/>
          <p:cNvSpPr txBox="1">
            <a:spLocks/>
          </p:cNvSpPr>
          <p:nvPr/>
        </p:nvSpPr>
        <p:spPr bwMode="auto">
          <a:xfrm>
            <a:off x="0" y="1047676"/>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INDICE</a:t>
            </a:r>
          </a:p>
        </p:txBody>
      </p:sp>
    </p:spTree>
    <p:extLst>
      <p:ext uri="{BB962C8B-B14F-4D97-AF65-F5344CB8AC3E}">
        <p14:creationId xmlns:p14="http://schemas.microsoft.com/office/powerpoint/2010/main" val="4194986732"/>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57200" y="1878755"/>
            <a:ext cx="8229600" cy="3749675"/>
          </a:xfrm>
        </p:spPr>
        <p:txBody>
          <a:bodyPr>
            <a:normAutofit lnSpcReduction="10000"/>
          </a:bodyPr>
          <a:lstStyle/>
          <a:p>
            <a:pPr algn="just">
              <a:lnSpc>
                <a:spcPct val="107000"/>
              </a:lnSpc>
              <a:spcAft>
                <a:spcPts val="0"/>
              </a:spcAft>
              <a:buFont typeface="Wingdings" panose="05000000000000000000" pitchFamily="2" charset="2"/>
              <a:buChar char="Ø"/>
            </a:pPr>
            <a:r>
              <a:rPr lang="it-IT" sz="2000" dirty="0" smtClean="0">
                <a:latin typeface="Calibri" pitchFamily="34" charset="0"/>
              </a:rPr>
              <a:t>UTILIZZO </a:t>
            </a:r>
            <a:r>
              <a:rPr lang="it-IT" sz="2000" b="1" dirty="0" smtClean="0">
                <a:latin typeface="Calibri" pitchFamily="34" charset="0"/>
              </a:rPr>
              <a:t>FONDI PER RISCHI E ONERI FUTURI</a:t>
            </a:r>
            <a:r>
              <a:rPr lang="it-IT" sz="2000" dirty="0" smtClean="0">
                <a:latin typeface="Calibri" pitchFamily="34" charset="0"/>
              </a:rPr>
              <a:t>: applicazione «metodo diretto». Classificazione in bilancio e rilevanza fiscale utilizzi</a:t>
            </a:r>
          </a:p>
          <a:p>
            <a:pPr algn="just">
              <a:lnSpc>
                <a:spcPct val="107000"/>
              </a:lnSpc>
              <a:spcAft>
                <a:spcPts val="0"/>
              </a:spcAft>
              <a:buFont typeface="Wingdings" panose="05000000000000000000" pitchFamily="2" charset="2"/>
              <a:buChar char="Ø"/>
            </a:pPr>
            <a:endParaRPr lang="it-IT" sz="2000" dirty="0" smtClean="0">
              <a:latin typeface="Calibri" pitchFamily="34" charset="0"/>
            </a:endParaRPr>
          </a:p>
          <a:p>
            <a:pPr algn="just">
              <a:lnSpc>
                <a:spcPct val="107000"/>
              </a:lnSpc>
              <a:spcAft>
                <a:spcPts val="0"/>
              </a:spcAft>
              <a:buFont typeface="Wingdings" panose="05000000000000000000" pitchFamily="2" charset="2"/>
              <a:buChar char="Ø"/>
            </a:pPr>
            <a:r>
              <a:rPr lang="it-IT" sz="2000" b="1" dirty="0" smtClean="0">
                <a:latin typeface="Calibri" pitchFamily="34" charset="0"/>
              </a:rPr>
              <a:t>COSTI SOMMINISTRAZIONE LAVORO (INTERINALE) E DISTACCO PERSONALE</a:t>
            </a:r>
            <a:r>
              <a:rPr lang="it-IT" sz="2000" dirty="0" smtClean="0">
                <a:latin typeface="Calibri" pitchFamily="34" charset="0"/>
              </a:rPr>
              <a:t>: effetti nuova disciplina Irap di deduzione costo personale</a:t>
            </a:r>
          </a:p>
          <a:p>
            <a:pPr algn="just">
              <a:lnSpc>
                <a:spcPct val="107000"/>
              </a:lnSpc>
              <a:spcAft>
                <a:spcPts val="0"/>
              </a:spcAft>
              <a:buFont typeface="Wingdings" panose="05000000000000000000" pitchFamily="2" charset="2"/>
              <a:buChar char="Ø"/>
            </a:pPr>
            <a:endParaRPr lang="it-IT" sz="2000" dirty="0" smtClean="0">
              <a:latin typeface="Calibri" pitchFamily="34" charset="0"/>
            </a:endParaRPr>
          </a:p>
          <a:p>
            <a:pPr algn="just">
              <a:lnSpc>
                <a:spcPct val="107000"/>
              </a:lnSpc>
              <a:spcAft>
                <a:spcPts val="0"/>
              </a:spcAft>
              <a:buFont typeface="Wingdings" panose="05000000000000000000" pitchFamily="2" charset="2"/>
              <a:buChar char="Ø"/>
            </a:pPr>
            <a:r>
              <a:rPr lang="it-IT" sz="2000" b="1" dirty="0" smtClean="0">
                <a:latin typeface="Calibri" pitchFamily="34" charset="0"/>
              </a:rPr>
              <a:t>CREDITI PER INTERESSI DI MORA</a:t>
            </a:r>
            <a:r>
              <a:rPr lang="it-IT" sz="2000" dirty="0" smtClean="0">
                <a:latin typeface="Calibri" pitchFamily="34" charset="0"/>
              </a:rPr>
              <a:t>: rilevazione interessi attivi e svalutazione per accantonamenti. Effetti fiscali sul ROL </a:t>
            </a:r>
            <a:r>
              <a:rPr lang="it-IT" sz="2000" i="1" dirty="0" smtClean="0">
                <a:latin typeface="Calibri" pitchFamily="34" charset="0"/>
              </a:rPr>
              <a:t>ex</a:t>
            </a:r>
            <a:r>
              <a:rPr lang="it-IT" sz="2000" dirty="0" smtClean="0">
                <a:latin typeface="Calibri" pitchFamily="34" charset="0"/>
              </a:rPr>
              <a:t> art. 96 Tuir</a:t>
            </a:r>
          </a:p>
          <a:p>
            <a:pPr algn="just">
              <a:lnSpc>
                <a:spcPct val="107000"/>
              </a:lnSpc>
              <a:spcAft>
                <a:spcPts val="0"/>
              </a:spcAft>
              <a:buFont typeface="Wingdings" panose="05000000000000000000" pitchFamily="2" charset="2"/>
              <a:buChar char="Ø"/>
            </a:pPr>
            <a:endParaRPr lang="it-IT" sz="2000" dirty="0" smtClean="0">
              <a:latin typeface="Calibri" pitchFamily="34" charset="0"/>
            </a:endParaRPr>
          </a:p>
          <a:p>
            <a:pPr algn="just">
              <a:lnSpc>
                <a:spcPct val="107000"/>
              </a:lnSpc>
              <a:spcAft>
                <a:spcPts val="0"/>
              </a:spcAft>
              <a:buFont typeface="Wingdings" panose="05000000000000000000" pitchFamily="2" charset="2"/>
              <a:buChar char="Ø"/>
            </a:pPr>
            <a:r>
              <a:rPr lang="it-IT" sz="2000" b="1" dirty="0" smtClean="0">
                <a:latin typeface="Calibri" pitchFamily="34" charset="0"/>
              </a:rPr>
              <a:t>SVALUTAZIONI DI IMMOBILIZZAZIONI IMMATERIALI</a:t>
            </a:r>
            <a:r>
              <a:rPr lang="it-IT" sz="2000" dirty="0" smtClean="0">
                <a:latin typeface="Calibri" pitchFamily="34" charset="0"/>
              </a:rPr>
              <a:t>: impatto sul ROL e eventuale natura «straordinaria» svalutazioni</a:t>
            </a:r>
          </a:p>
          <a:p>
            <a:pPr algn="just">
              <a:lnSpc>
                <a:spcPct val="107000"/>
              </a:lnSpc>
              <a:spcAft>
                <a:spcPts val="0"/>
              </a:spcAft>
              <a:buFont typeface="Wingdings" panose="05000000000000000000" pitchFamily="2" charset="2"/>
              <a:buChar char="Ø"/>
            </a:pPr>
            <a:endParaRPr lang="it-IT" sz="2000" dirty="0" smtClean="0">
              <a:latin typeface="Calibri" pitchFamily="34" charset="0"/>
            </a:endParaRPr>
          </a:p>
          <a:p>
            <a:pPr algn="just">
              <a:lnSpc>
                <a:spcPct val="107000"/>
              </a:lnSpc>
              <a:spcAft>
                <a:spcPts val="0"/>
              </a:spcAft>
              <a:buFont typeface="Wingdings" panose="05000000000000000000" pitchFamily="2" charset="2"/>
              <a:buChar char="Ø"/>
            </a:pPr>
            <a:endParaRPr lang="it-IT" sz="2000" dirty="0" smtClean="0">
              <a:latin typeface="Calibri" pitchFamily="34" charset="0"/>
            </a:endParaRPr>
          </a:p>
          <a:p>
            <a:pPr algn="just">
              <a:lnSpc>
                <a:spcPct val="107000"/>
              </a:lnSpc>
              <a:spcAft>
                <a:spcPts val="0"/>
              </a:spcAft>
              <a:buFont typeface="Wingdings" panose="05000000000000000000" pitchFamily="2" charset="2"/>
              <a:buChar char="Ø"/>
            </a:pPr>
            <a:endParaRPr lang="it-IT" sz="2000" dirty="0">
              <a:latin typeface="Calibri" pitchFamily="34" charset="0"/>
            </a:endParaRPr>
          </a:p>
          <a:p>
            <a:pPr algn="just">
              <a:lnSpc>
                <a:spcPct val="107000"/>
              </a:lnSpc>
              <a:spcAft>
                <a:spcPts val="0"/>
              </a:spcAft>
              <a:buFont typeface="Wingdings" panose="05000000000000000000" pitchFamily="2" charset="2"/>
              <a:buChar char="Ø"/>
            </a:pPr>
            <a:endParaRPr lang="it-IT" sz="2000" dirty="0">
              <a:latin typeface="Calibri" pitchFamily="34" charset="0"/>
            </a:endParaRPr>
          </a:p>
          <a:p>
            <a:pPr algn="just">
              <a:lnSpc>
                <a:spcPct val="107000"/>
              </a:lnSpc>
              <a:spcAft>
                <a:spcPts val="0"/>
              </a:spcAft>
              <a:buFont typeface="Wingdings" panose="05000000000000000000" pitchFamily="2" charset="2"/>
              <a:buChar char="Ø"/>
            </a:pPr>
            <a:endParaRPr lang="it-IT" sz="2000" dirty="0">
              <a:latin typeface="Calibri" pitchFamily="34" charset="0"/>
            </a:endParaRPr>
          </a:p>
        </p:txBody>
      </p:sp>
      <p:sp>
        <p:nvSpPr>
          <p:cNvPr id="6" name="Titolo 1"/>
          <p:cNvSpPr txBox="1">
            <a:spLocks/>
          </p:cNvSpPr>
          <p:nvPr/>
        </p:nvSpPr>
        <p:spPr bwMode="auto">
          <a:xfrm>
            <a:off x="0" y="95408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OIC 12 E DERIVAZIONE FISCALE</a:t>
            </a:r>
          </a:p>
        </p:txBody>
      </p:sp>
    </p:spTree>
    <p:extLst>
      <p:ext uri="{BB962C8B-B14F-4D97-AF65-F5344CB8AC3E}">
        <p14:creationId xmlns:p14="http://schemas.microsoft.com/office/powerpoint/2010/main" val="3685322983"/>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3"/>
          <p:cNvSpPr txBox="1">
            <a:spLocks noChangeArrowheads="1"/>
          </p:cNvSpPr>
          <p:nvPr/>
        </p:nvSpPr>
        <p:spPr bwMode="auto">
          <a:xfrm>
            <a:off x="232568" y="1929199"/>
            <a:ext cx="8713787" cy="3323987"/>
          </a:xfrm>
          <a:prstGeom prst="rect">
            <a:avLst/>
          </a:prstGeom>
          <a:noFill/>
          <a:ln w="57150">
            <a:noFill/>
            <a:miter lim="800000"/>
            <a:headEnd/>
            <a:tailEnd/>
          </a:ln>
        </p:spPr>
        <p:txBody>
          <a:bodyPr lIns="0" tIns="0" rIns="0" bIns="0">
            <a:spAutoFit/>
          </a:bodyPr>
          <a:lstStyle/>
          <a:p>
            <a:pPr marL="342900" indent="-342900" algn="just" fontAlgn="base">
              <a:lnSpc>
                <a:spcPct val="110000"/>
              </a:lnSpc>
              <a:spcBef>
                <a:spcPct val="30000"/>
              </a:spcBef>
              <a:spcAft>
                <a:spcPct val="0"/>
              </a:spcAft>
              <a:buFont typeface="Wingdings" pitchFamily="2" charset="2"/>
              <a:buChar char="ü"/>
            </a:pPr>
            <a:r>
              <a:rPr lang="it-IT" sz="2000" b="1" kern="0" dirty="0">
                <a:solidFill>
                  <a:srgbClr val="000000"/>
                </a:solidFill>
              </a:rPr>
              <a:t>Potere di “sindacato contabile” </a:t>
            </a:r>
            <a:r>
              <a:rPr lang="it-IT" sz="2000" b="1" kern="0" dirty="0" smtClean="0">
                <a:solidFill>
                  <a:srgbClr val="000000"/>
                </a:solidFill>
              </a:rPr>
              <a:t>dell’A.F. </a:t>
            </a:r>
            <a:r>
              <a:rPr lang="it-IT" sz="2000" kern="0" dirty="0" smtClean="0">
                <a:solidFill>
                  <a:srgbClr val="000000"/>
                </a:solidFill>
              </a:rPr>
              <a:t>(co</a:t>
            </a:r>
            <a:r>
              <a:rPr lang="it-IT" sz="2000" kern="0" dirty="0">
                <a:solidFill>
                  <a:srgbClr val="000000"/>
                </a:solidFill>
              </a:rPr>
              <a:t>. </a:t>
            </a:r>
            <a:r>
              <a:rPr lang="it-IT" sz="2000" kern="0" dirty="0" smtClean="0">
                <a:solidFill>
                  <a:srgbClr val="000000"/>
                </a:solidFill>
              </a:rPr>
              <a:t>34 L. 244/2007): </a:t>
            </a:r>
            <a:r>
              <a:rPr lang="it-IT" sz="2000" b="1" kern="0" dirty="0">
                <a:solidFill>
                  <a:srgbClr val="000000"/>
                </a:solidFill>
              </a:rPr>
              <a:t>ammortamenti</a:t>
            </a:r>
            <a:r>
              <a:rPr lang="it-IT" sz="2000" kern="0" dirty="0">
                <a:solidFill>
                  <a:srgbClr val="000000"/>
                </a:solidFill>
              </a:rPr>
              <a:t>, accantonamenti e altre rettifiche di valore imputati al CE dopo </a:t>
            </a:r>
            <a:r>
              <a:rPr lang="it-IT" sz="2000" kern="0" dirty="0" smtClean="0">
                <a:solidFill>
                  <a:srgbClr val="000000"/>
                </a:solidFill>
              </a:rPr>
              <a:t>eliminazione  </a:t>
            </a:r>
            <a:r>
              <a:rPr lang="it-IT" sz="2000" kern="0" dirty="0">
                <a:solidFill>
                  <a:srgbClr val="000000"/>
                </a:solidFill>
              </a:rPr>
              <a:t>Quadro EC, possono essere disconosciuti </a:t>
            </a:r>
            <a:r>
              <a:rPr lang="it-IT" sz="2000" kern="0" dirty="0" smtClean="0">
                <a:solidFill>
                  <a:srgbClr val="000000"/>
                </a:solidFill>
              </a:rPr>
              <a:t>da A.F. </a:t>
            </a:r>
            <a:r>
              <a:rPr lang="it-IT" sz="2000" b="1" kern="0" dirty="0">
                <a:solidFill>
                  <a:srgbClr val="000000"/>
                </a:solidFill>
              </a:rPr>
              <a:t>se non coerenti</a:t>
            </a:r>
            <a:r>
              <a:rPr lang="it-IT" sz="2000" kern="0" dirty="0">
                <a:solidFill>
                  <a:srgbClr val="000000"/>
                </a:solidFill>
              </a:rPr>
              <a:t> con </a:t>
            </a:r>
            <a:r>
              <a:rPr lang="it-IT" sz="2000" kern="0" dirty="0" smtClean="0">
                <a:solidFill>
                  <a:srgbClr val="000000"/>
                </a:solidFill>
              </a:rPr>
              <a:t>comportamenti </a:t>
            </a:r>
            <a:r>
              <a:rPr lang="it-IT" sz="2000" kern="0" dirty="0">
                <a:solidFill>
                  <a:srgbClr val="000000"/>
                </a:solidFill>
              </a:rPr>
              <a:t>contabili sistematicamente adottati nei precedenti esercizi, salvo </a:t>
            </a:r>
            <a:r>
              <a:rPr lang="it-IT" sz="2000" kern="0" dirty="0" smtClean="0">
                <a:solidFill>
                  <a:srgbClr val="000000"/>
                </a:solidFill>
              </a:rPr>
              <a:t>dimostrare </a:t>
            </a:r>
            <a:r>
              <a:rPr lang="it-IT" sz="2000" kern="0" dirty="0">
                <a:solidFill>
                  <a:srgbClr val="000000"/>
                </a:solidFill>
              </a:rPr>
              <a:t>giustificazione economica in base a corretti principi </a:t>
            </a:r>
            <a:r>
              <a:rPr lang="it-IT" sz="2000" kern="0" dirty="0" smtClean="0">
                <a:solidFill>
                  <a:srgbClr val="000000"/>
                </a:solidFill>
              </a:rPr>
              <a:t>contabili</a:t>
            </a:r>
          </a:p>
          <a:p>
            <a:pPr marL="342900" indent="-342900" algn="just" fontAlgn="base">
              <a:lnSpc>
                <a:spcPct val="110000"/>
              </a:lnSpc>
              <a:spcBef>
                <a:spcPct val="30000"/>
              </a:spcBef>
              <a:spcAft>
                <a:spcPct val="0"/>
              </a:spcAft>
              <a:buFont typeface="Wingdings" pitchFamily="2" charset="2"/>
              <a:buChar char="ü"/>
            </a:pPr>
            <a:r>
              <a:rPr lang="it-IT" sz="2000" b="1" kern="0" dirty="0" err="1" smtClean="0">
                <a:solidFill>
                  <a:srgbClr val="000000"/>
                </a:solidFill>
              </a:rPr>
              <a:t>Cass</a:t>
            </a:r>
            <a:r>
              <a:rPr lang="it-IT" sz="2000" b="1" kern="0" dirty="0" smtClean="0">
                <a:solidFill>
                  <a:srgbClr val="000000"/>
                </a:solidFill>
              </a:rPr>
              <a:t>. N. 22016/2014</a:t>
            </a:r>
            <a:r>
              <a:rPr lang="it-IT" sz="2000" kern="0" dirty="0" smtClean="0">
                <a:solidFill>
                  <a:srgbClr val="000000"/>
                </a:solidFill>
              </a:rPr>
              <a:t>: impropria trasposizione nel bilancio di criteri esclusivamente fiscali rende invalido il bilancio</a:t>
            </a:r>
          </a:p>
          <a:p>
            <a:pPr marL="358775" algn="ctr" fontAlgn="base">
              <a:lnSpc>
                <a:spcPct val="110000"/>
              </a:lnSpc>
              <a:spcBef>
                <a:spcPct val="30000"/>
              </a:spcBef>
              <a:spcAft>
                <a:spcPct val="0"/>
              </a:spcAft>
            </a:pPr>
            <a:r>
              <a:rPr lang="it-IT" sz="2000" b="1" kern="0" dirty="0" smtClean="0">
                <a:solidFill>
                  <a:srgbClr val="000000"/>
                </a:solidFill>
              </a:rPr>
              <a:t>OBBLIGO DI MOTIVARE ADEGUATAMENTE IN NOTA INTEGRATIVA </a:t>
            </a:r>
          </a:p>
          <a:p>
            <a:pPr marL="358775" algn="ctr" fontAlgn="base">
              <a:lnSpc>
                <a:spcPct val="110000"/>
              </a:lnSpc>
              <a:spcBef>
                <a:spcPct val="30000"/>
              </a:spcBef>
              <a:spcAft>
                <a:spcPct val="0"/>
              </a:spcAft>
            </a:pPr>
            <a:r>
              <a:rPr lang="it-IT" sz="2000" b="1" kern="0" dirty="0" smtClean="0">
                <a:solidFill>
                  <a:srgbClr val="000000"/>
                </a:solidFill>
              </a:rPr>
              <a:t>CRITERI DI VALUTAZIONE APPLICATI E EVENTUALI VARIAZIONI</a:t>
            </a:r>
          </a:p>
        </p:txBody>
      </p:sp>
      <p:sp>
        <p:nvSpPr>
          <p:cNvPr id="7" name="Titolo 1"/>
          <p:cNvSpPr txBox="1">
            <a:spLocks/>
          </p:cNvSpPr>
          <p:nvPr/>
        </p:nvSpPr>
        <p:spPr bwMode="auto">
          <a:xfrm>
            <a:off x="17461" y="808394"/>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rPr>
              <a:t>OIC 12: Principio di derivazione e inquinamento fiscale del bilancio</a:t>
            </a:r>
          </a:p>
        </p:txBody>
      </p:sp>
    </p:spTree>
    <p:extLst>
      <p:ext uri="{BB962C8B-B14F-4D97-AF65-F5344CB8AC3E}">
        <p14:creationId xmlns:p14="http://schemas.microsoft.com/office/powerpoint/2010/main" val="42670420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83823" y="1680206"/>
            <a:ext cx="8171120" cy="1218795"/>
          </a:xfrm>
          <a:prstGeom prst="rect">
            <a:avLst/>
          </a:prstGeom>
          <a:solidFill>
            <a:schemeClr val="bg1">
              <a:lumMod val="85000"/>
            </a:schemeClr>
          </a:solidFill>
          <a:ln w="28575">
            <a:solidFill>
              <a:schemeClr val="accent6">
                <a:lumMod val="75000"/>
              </a:schemeClr>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dirty="0">
                <a:solidFill>
                  <a:srgbClr val="000000"/>
                </a:solidFill>
                <a:latin typeface="Calibri" panose="020F0502020204030204" pitchFamily="34" charset="0"/>
              </a:rPr>
              <a:t>A</a:t>
            </a:r>
            <a:r>
              <a:rPr lang="it-IT" sz="2000" dirty="0" smtClean="0">
                <a:solidFill>
                  <a:srgbClr val="000000"/>
                </a:solidFill>
                <a:latin typeface="Calibri" panose="020F0502020204030204" pitchFamily="34" charset="0"/>
              </a:rPr>
              <a:t>rt. 2426, n. 11, c.c. → “</a:t>
            </a:r>
            <a:r>
              <a:rPr lang="it-IT" sz="2000" i="1" dirty="0" smtClean="0">
                <a:solidFill>
                  <a:srgbClr val="000000"/>
                </a:solidFill>
                <a:latin typeface="Calibri" panose="020F0502020204030204" pitchFamily="34" charset="0"/>
              </a:rPr>
              <a:t>i lavori in corso su ordinazione possono essere iscritti sulla base dei corrispettivi contrattuali maturati con ragionevole certezza</a:t>
            </a:r>
            <a:r>
              <a:rPr lang="it-IT" sz="2000" dirty="0" smtClean="0">
                <a:solidFill>
                  <a:srgbClr val="000000"/>
                </a:solidFill>
                <a:latin typeface="Calibri" panose="020F0502020204030204" pitchFamily="34" charset="0"/>
              </a:rPr>
              <a:t>”</a:t>
            </a:r>
          </a:p>
          <a:p>
            <a:pPr algn="ctr" fontAlgn="base">
              <a:spcBef>
                <a:spcPct val="0"/>
              </a:spcBef>
              <a:spcAft>
                <a:spcPct val="0"/>
              </a:spcAft>
              <a:defRPr/>
            </a:pPr>
            <a:r>
              <a:rPr lang="it-IT" sz="2000" dirty="0">
                <a:solidFill>
                  <a:srgbClr val="000000"/>
                </a:solidFill>
                <a:latin typeface="Calibri" panose="020F0502020204030204" pitchFamily="34" charset="0"/>
              </a:rPr>
              <a:t>↓</a:t>
            </a:r>
            <a:r>
              <a:rPr lang="it-IT" sz="2000" dirty="0" smtClean="0">
                <a:solidFill>
                  <a:srgbClr val="000000"/>
                </a:solidFill>
                <a:latin typeface="Calibri" panose="020F0502020204030204" pitchFamily="34" charset="0"/>
              </a:rPr>
              <a:t> </a:t>
            </a:r>
          </a:p>
          <a:p>
            <a:pPr algn="ctr" fontAlgn="base">
              <a:spcBef>
                <a:spcPct val="0"/>
              </a:spcBef>
              <a:spcAft>
                <a:spcPct val="0"/>
              </a:spcAft>
              <a:defRPr/>
            </a:pPr>
            <a:r>
              <a:rPr lang="it-IT" sz="2000" b="1" dirty="0" smtClean="0">
                <a:solidFill>
                  <a:srgbClr val="000000"/>
                </a:solidFill>
                <a:latin typeface="Calibri" panose="020F0502020204030204" pitchFamily="34" charset="0"/>
              </a:rPr>
              <a:t>2 CRITERI</a:t>
            </a:r>
            <a:endParaRPr lang="it-IT" sz="2000" b="1" dirty="0">
              <a:solidFill>
                <a:srgbClr val="000000"/>
              </a:solidFill>
              <a:latin typeface="Calibri" panose="020F0502020204030204" pitchFamily="34" charset="0"/>
            </a:endParaRPr>
          </a:p>
        </p:txBody>
      </p:sp>
      <p:sp>
        <p:nvSpPr>
          <p:cNvPr id="9" name="Rettangolo 8"/>
          <p:cNvSpPr/>
          <p:nvPr/>
        </p:nvSpPr>
        <p:spPr>
          <a:xfrm>
            <a:off x="1256533" y="3193638"/>
            <a:ext cx="2704600" cy="1162249"/>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1. CRITERIO DELLA COMMESSA COMPLETATA</a:t>
            </a:r>
            <a:endParaRPr lang="it-IT" sz="2000" b="1" dirty="0">
              <a:solidFill>
                <a:srgbClr val="000000"/>
              </a:solidFill>
              <a:latin typeface="Calibri" panose="020F0502020204030204" pitchFamily="34" charset="0"/>
            </a:endParaRPr>
          </a:p>
        </p:txBody>
      </p:sp>
      <p:sp>
        <p:nvSpPr>
          <p:cNvPr id="12" name="Rettangolo 11"/>
          <p:cNvSpPr/>
          <p:nvPr/>
        </p:nvSpPr>
        <p:spPr>
          <a:xfrm>
            <a:off x="5043376" y="3181984"/>
            <a:ext cx="2881424" cy="1189716"/>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2. CRITERIO DELLA PERCENTUALE DI COMPLETAMENTO</a:t>
            </a:r>
            <a:endParaRPr lang="it-IT" sz="2000" b="1" dirty="0">
              <a:solidFill>
                <a:srgbClr val="000000"/>
              </a:solidFill>
              <a:latin typeface="Calibri" panose="020F0502020204030204" pitchFamily="34" charset="0"/>
            </a:endParaRPr>
          </a:p>
        </p:txBody>
      </p:sp>
      <p:sp>
        <p:nvSpPr>
          <p:cNvPr id="11" name="Rettangolo 10"/>
          <p:cNvSpPr/>
          <p:nvPr/>
        </p:nvSpPr>
        <p:spPr>
          <a:xfrm>
            <a:off x="1256533" y="4462517"/>
            <a:ext cx="2711302" cy="1477864"/>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dirty="0">
                <a:solidFill>
                  <a:srgbClr val="000000"/>
                </a:solidFill>
                <a:latin typeface="Calibri" panose="020F0502020204030204" pitchFamily="34" charset="0"/>
              </a:rPr>
              <a:t>R</a:t>
            </a:r>
            <a:r>
              <a:rPr lang="it-IT" sz="2000" dirty="0" smtClean="0">
                <a:solidFill>
                  <a:srgbClr val="000000"/>
                </a:solidFill>
                <a:latin typeface="Calibri" panose="020F0502020204030204" pitchFamily="34" charset="0"/>
              </a:rPr>
              <a:t>icavi e margine di commessa riconosciuti solo a opera ultimata</a:t>
            </a:r>
            <a:endParaRPr lang="it-IT" sz="2000" dirty="0">
              <a:solidFill>
                <a:srgbClr val="000000"/>
              </a:solidFill>
              <a:latin typeface="Calibri" panose="020F0502020204030204" pitchFamily="34" charset="0"/>
            </a:endParaRPr>
          </a:p>
        </p:txBody>
      </p:sp>
      <p:sp>
        <p:nvSpPr>
          <p:cNvPr id="14" name="Rettangolo 13"/>
          <p:cNvSpPr/>
          <p:nvPr/>
        </p:nvSpPr>
        <p:spPr>
          <a:xfrm>
            <a:off x="5044966" y="4462518"/>
            <a:ext cx="2879834" cy="1494759"/>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dirty="0">
                <a:solidFill>
                  <a:srgbClr val="000000"/>
                </a:solidFill>
                <a:latin typeface="Calibri" panose="020F0502020204030204" pitchFamily="34" charset="0"/>
              </a:rPr>
              <a:t>C</a:t>
            </a:r>
            <a:r>
              <a:rPr lang="it-IT" sz="2000" dirty="0" smtClean="0">
                <a:solidFill>
                  <a:srgbClr val="000000"/>
                </a:solidFill>
                <a:latin typeface="Calibri" panose="020F0502020204030204" pitchFamily="34" charset="0"/>
              </a:rPr>
              <a:t>osti, </a:t>
            </a:r>
            <a:r>
              <a:rPr lang="it-IT" sz="2000" dirty="0">
                <a:solidFill>
                  <a:srgbClr val="000000"/>
                </a:solidFill>
                <a:latin typeface="Calibri" panose="020F0502020204030204" pitchFamily="34" charset="0"/>
              </a:rPr>
              <a:t>r</a:t>
            </a:r>
            <a:r>
              <a:rPr lang="it-IT" sz="2000" dirty="0" smtClean="0">
                <a:solidFill>
                  <a:srgbClr val="000000"/>
                </a:solidFill>
                <a:latin typeface="Calibri" panose="020F0502020204030204" pitchFamily="34" charset="0"/>
              </a:rPr>
              <a:t>icavi e margine di commessa riconosciuti in funzione dell’avanzamento dell’opera</a:t>
            </a:r>
            <a:endParaRPr lang="it-IT" sz="2000" dirty="0">
              <a:solidFill>
                <a:srgbClr val="000000"/>
              </a:solidFill>
              <a:latin typeface="Calibri" panose="020F0502020204030204" pitchFamily="34" charset="0"/>
            </a:endParaRPr>
          </a:p>
        </p:txBody>
      </p:sp>
      <p:sp>
        <p:nvSpPr>
          <p:cNvPr id="13" name="Titolo 1"/>
          <p:cNvSpPr txBox="1">
            <a:spLocks/>
          </p:cNvSpPr>
          <p:nvPr/>
        </p:nvSpPr>
        <p:spPr bwMode="auto">
          <a:xfrm>
            <a:off x="0" y="557941"/>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OIC 23: I LAVORI IN CORSO SU ORDINAZIONE</a:t>
            </a:r>
          </a:p>
          <a:p>
            <a:endParaRPr lang="it-IT" altLang="it-IT" sz="1100" b="1" kern="0" dirty="0" smtClean="0">
              <a:solidFill>
                <a:schemeClr val="tx1"/>
              </a:solidFill>
              <a:latin typeface="Calibri" panose="020F0502020204030204" pitchFamily="34" charset="0"/>
            </a:endParaRPr>
          </a:p>
          <a:p>
            <a:r>
              <a:rPr lang="it-IT" altLang="it-IT" sz="3200" b="1" kern="0" dirty="0" smtClean="0">
                <a:solidFill>
                  <a:schemeClr val="tx1"/>
                </a:solidFill>
                <a:latin typeface="Calibri" panose="020F0502020204030204" pitchFamily="34" charset="0"/>
              </a:rPr>
              <a:t>Criteri di valutazione</a:t>
            </a:r>
          </a:p>
        </p:txBody>
      </p:sp>
    </p:spTree>
    <p:extLst>
      <p:ext uri="{BB962C8B-B14F-4D97-AF65-F5344CB8AC3E}">
        <p14:creationId xmlns:p14="http://schemas.microsoft.com/office/powerpoint/2010/main" val="3334579623"/>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53391" y="2872154"/>
            <a:ext cx="8135007" cy="3029500"/>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marL="457200" indent="-457200" algn="just" fontAlgn="base">
              <a:spcBef>
                <a:spcPct val="0"/>
              </a:spcBef>
              <a:spcAft>
                <a:spcPct val="0"/>
              </a:spcAft>
              <a:buFont typeface="+mj-lt"/>
              <a:buAutoNum type="arabicPeriod"/>
              <a:defRPr/>
            </a:pPr>
            <a:r>
              <a:rPr lang="it-IT" sz="2000" b="1" dirty="0" smtClean="0">
                <a:solidFill>
                  <a:srgbClr val="000000"/>
                </a:solidFill>
                <a:latin typeface="Calibri" pitchFamily="34" charset="0"/>
              </a:rPr>
              <a:t>CONTRATTO VINCOLANTE</a:t>
            </a:r>
            <a:r>
              <a:rPr lang="it-IT" sz="2000" dirty="0" smtClean="0">
                <a:solidFill>
                  <a:srgbClr val="000000"/>
                </a:solidFill>
                <a:latin typeface="Calibri" pitchFamily="34" charset="0"/>
              </a:rPr>
              <a:t> tra le parti che ne definisca chiaramente le obbligazioni e il diritto al corrispettivo per l’appaltatore</a:t>
            </a:r>
          </a:p>
          <a:p>
            <a:pPr marL="457200" indent="-457200" algn="just" fontAlgn="base">
              <a:spcBef>
                <a:spcPct val="0"/>
              </a:spcBef>
              <a:spcAft>
                <a:spcPct val="0"/>
              </a:spcAft>
              <a:buFont typeface="+mj-lt"/>
              <a:buAutoNum type="arabicPeriod"/>
              <a:defRPr/>
            </a:pPr>
            <a:r>
              <a:rPr lang="it-IT" sz="2000" b="1" dirty="0" smtClean="0">
                <a:solidFill>
                  <a:srgbClr val="000000"/>
                </a:solidFill>
                <a:latin typeface="Calibri" pitchFamily="34" charset="0"/>
              </a:rPr>
              <a:t>DIRITTO AL CORRISPETTIVO MATURA CON RAGIONEVOLE CERTEZZA → </a:t>
            </a:r>
            <a:r>
              <a:rPr lang="it-IT" sz="2000" dirty="0" smtClean="0">
                <a:solidFill>
                  <a:srgbClr val="000000"/>
                </a:solidFill>
                <a:latin typeface="Calibri" pitchFamily="34" charset="0"/>
              </a:rPr>
              <a:t>OIC 23: diritto al corrispettivo può considerarsi maturato quando il contratto garantisce, alla società che effettua i lavori, in caso di recesso del committente, diritto al risarcimento dei costi e di congruo margine</a:t>
            </a:r>
          </a:p>
          <a:p>
            <a:pPr marL="457200" indent="-457200" algn="just" fontAlgn="base">
              <a:spcBef>
                <a:spcPct val="0"/>
              </a:spcBef>
              <a:spcAft>
                <a:spcPct val="0"/>
              </a:spcAft>
              <a:buFont typeface="+mj-lt"/>
              <a:buAutoNum type="arabicPeriod"/>
              <a:defRPr/>
            </a:pPr>
            <a:r>
              <a:rPr lang="it-IT" sz="2000" b="1" dirty="0" smtClean="0">
                <a:solidFill>
                  <a:srgbClr val="000000"/>
                </a:solidFill>
                <a:latin typeface="Calibri" pitchFamily="34" charset="0"/>
              </a:rPr>
              <a:t>NON PRESENTI SITUAZIONI DI INCERTEZZA </a:t>
            </a:r>
            <a:r>
              <a:rPr lang="it-IT" sz="2000" dirty="0" smtClean="0">
                <a:solidFill>
                  <a:srgbClr val="000000"/>
                </a:solidFill>
                <a:latin typeface="Calibri" pitchFamily="34" charset="0"/>
              </a:rPr>
              <a:t>→ condizioni contrattuali o fattori esterni che rendono dubbia la capacità dei contraenti a far fronte alle proprie obbligazioni</a:t>
            </a:r>
          </a:p>
          <a:p>
            <a:pPr marL="457200" indent="-457200" algn="just" fontAlgn="base">
              <a:spcBef>
                <a:spcPct val="0"/>
              </a:spcBef>
              <a:spcAft>
                <a:spcPct val="0"/>
              </a:spcAft>
              <a:buFont typeface="+mj-lt"/>
              <a:buAutoNum type="arabicPeriod"/>
              <a:defRPr/>
            </a:pPr>
            <a:r>
              <a:rPr lang="it-IT" sz="2000" b="1" dirty="0" smtClean="0">
                <a:solidFill>
                  <a:srgbClr val="000000"/>
                </a:solidFill>
                <a:latin typeface="Calibri" pitchFamily="34" charset="0"/>
              </a:rPr>
              <a:t>RISULTATO</a:t>
            </a:r>
            <a:r>
              <a:rPr lang="it-IT" sz="2000" dirty="0" smtClean="0">
                <a:solidFill>
                  <a:srgbClr val="000000"/>
                </a:solidFill>
                <a:latin typeface="Calibri" pitchFamily="34" charset="0"/>
              </a:rPr>
              <a:t> commessa può essere </a:t>
            </a:r>
            <a:r>
              <a:rPr lang="it-IT" sz="2000" b="1" dirty="0" smtClean="0">
                <a:solidFill>
                  <a:srgbClr val="000000"/>
                </a:solidFill>
                <a:latin typeface="Calibri" pitchFamily="34" charset="0"/>
              </a:rPr>
              <a:t>attendibilmente misurato</a:t>
            </a:r>
            <a:endParaRPr lang="it-IT" sz="2000" dirty="0">
              <a:solidFill>
                <a:srgbClr val="000000"/>
              </a:solidFill>
              <a:latin typeface="Calibri" pitchFamily="34" charset="0"/>
            </a:endParaRPr>
          </a:p>
        </p:txBody>
      </p:sp>
      <p:sp>
        <p:nvSpPr>
          <p:cNvPr id="7" name="Titolo 1"/>
          <p:cNvSpPr txBox="1">
            <a:spLocks/>
          </p:cNvSpPr>
          <p:nvPr/>
        </p:nvSpPr>
        <p:spPr bwMode="auto">
          <a:xfrm>
            <a:off x="0" y="777809"/>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 DI COMPLETAMENTO</a:t>
            </a:r>
          </a:p>
        </p:txBody>
      </p:sp>
      <p:sp>
        <p:nvSpPr>
          <p:cNvPr id="8" name="Callout con freccia in giù 7"/>
          <p:cNvSpPr/>
          <p:nvPr/>
        </p:nvSpPr>
        <p:spPr>
          <a:xfrm>
            <a:off x="653391" y="1607718"/>
            <a:ext cx="8135007" cy="933816"/>
          </a:xfrm>
          <a:prstGeom prst="downArrowCallout">
            <a:avLst/>
          </a:prstGeom>
          <a:solidFill>
            <a:srgbClr val="19194D">
              <a:alpha val="41176"/>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smtClean="0">
                <a:solidFill>
                  <a:srgbClr val="FFFFFF"/>
                </a:solidFill>
                <a:latin typeface="Calibri" panose="020F0502020204030204" pitchFamily="34" charset="0"/>
              </a:rPr>
              <a:t>REQUISITI</a:t>
            </a:r>
            <a:endParaRPr lang="it-IT" sz="24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272944469"/>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615297" y="1856188"/>
            <a:ext cx="8229600" cy="3749675"/>
          </a:xfrm>
        </p:spPr>
        <p:txBody>
          <a:bodyPr>
            <a:normAutofit lnSpcReduction="10000"/>
          </a:bodyPr>
          <a:lstStyle/>
          <a:p>
            <a:pPr algn="just">
              <a:lnSpc>
                <a:spcPct val="107000"/>
              </a:lnSpc>
              <a:spcAft>
                <a:spcPts val="0"/>
              </a:spcAft>
              <a:buFont typeface="Wingdings" pitchFamily="2" charset="2"/>
              <a:buChar char="q"/>
            </a:pPr>
            <a:r>
              <a:rPr lang="it-IT" sz="2000" b="1" dirty="0" smtClean="0">
                <a:latin typeface="Calibri" pitchFamily="34" charset="0"/>
              </a:rPr>
              <a:t>C</a:t>
            </a:r>
            <a:r>
              <a:rPr lang="it-IT" sz="2000" b="1" dirty="0" smtClean="0">
                <a:solidFill>
                  <a:srgbClr val="000000"/>
                </a:solidFill>
                <a:latin typeface="Calibri" pitchFamily="34" charset="0"/>
                <a:ea typeface="Calibri"/>
                <a:cs typeface="Times New Roman"/>
              </a:rPr>
              <a:t>OSTI SOSTENUTI PER ACQUISIZIONE COMMESSA </a:t>
            </a:r>
            <a:r>
              <a:rPr lang="it-IT" sz="2000" dirty="0" smtClean="0">
                <a:solidFill>
                  <a:srgbClr val="000000"/>
                </a:solidFill>
                <a:latin typeface="Calibri" pitchFamily="34" charset="0"/>
                <a:ea typeface="Calibri"/>
                <a:cs typeface="Times New Roman"/>
              </a:rPr>
              <a:t>(</a:t>
            </a:r>
            <a:r>
              <a:rPr lang="it-IT" sz="2000" dirty="0">
                <a:solidFill>
                  <a:srgbClr val="000000"/>
                </a:solidFill>
                <a:latin typeface="Calibri" pitchFamily="34" charset="0"/>
                <a:ea typeface="Calibri"/>
                <a:cs typeface="Times New Roman"/>
              </a:rPr>
              <a:t>ad esempio: partecipazione a gare, studi, ecc</a:t>
            </a:r>
            <a:r>
              <a:rPr lang="it-IT" sz="2000" dirty="0" smtClean="0">
                <a:solidFill>
                  <a:srgbClr val="000000"/>
                </a:solidFill>
                <a:latin typeface="Calibri" pitchFamily="34" charset="0"/>
                <a:ea typeface="Calibri"/>
                <a:cs typeface="Times New Roman"/>
              </a:rPr>
              <a:t>.) → imputati </a:t>
            </a:r>
            <a:r>
              <a:rPr lang="it-IT" sz="2000" dirty="0">
                <a:solidFill>
                  <a:srgbClr val="000000"/>
                </a:solidFill>
                <a:latin typeface="Calibri" pitchFamily="34" charset="0"/>
                <a:ea typeface="Calibri"/>
                <a:cs typeface="Times New Roman"/>
              </a:rPr>
              <a:t>al </a:t>
            </a:r>
            <a:r>
              <a:rPr lang="it-IT" sz="2000" dirty="0" smtClean="0">
                <a:solidFill>
                  <a:srgbClr val="000000"/>
                </a:solidFill>
                <a:latin typeface="Calibri" pitchFamily="34" charset="0"/>
                <a:ea typeface="Calibri"/>
                <a:cs typeface="Times New Roman"/>
              </a:rPr>
              <a:t>Conto </a:t>
            </a:r>
            <a:r>
              <a:rPr lang="it-IT" sz="2000" dirty="0">
                <a:solidFill>
                  <a:srgbClr val="000000"/>
                </a:solidFill>
                <a:latin typeface="Calibri" pitchFamily="34" charset="0"/>
                <a:ea typeface="Calibri"/>
                <a:cs typeface="Times New Roman"/>
              </a:rPr>
              <a:t>economico dell’esercizio in cui sono </a:t>
            </a:r>
            <a:r>
              <a:rPr lang="it-IT" sz="2000" dirty="0" smtClean="0">
                <a:solidFill>
                  <a:srgbClr val="000000"/>
                </a:solidFill>
                <a:latin typeface="Calibri" pitchFamily="34" charset="0"/>
                <a:ea typeface="Calibri"/>
                <a:cs typeface="Times New Roman"/>
              </a:rPr>
              <a:t>sostenuti</a:t>
            </a:r>
            <a:endParaRPr lang="it-IT" sz="2000" dirty="0">
              <a:latin typeface="Calibri" pitchFamily="34" charset="0"/>
              <a:ea typeface="Calibri"/>
              <a:cs typeface="Times New Roman"/>
            </a:endParaRPr>
          </a:p>
          <a:p>
            <a:pPr marL="358775" indent="0" algn="just">
              <a:lnSpc>
                <a:spcPct val="107000"/>
              </a:lnSpc>
              <a:spcAft>
                <a:spcPts val="0"/>
              </a:spcAft>
              <a:buNone/>
            </a:pPr>
            <a:r>
              <a:rPr lang="it-IT" sz="2000" dirty="0" smtClean="0">
                <a:solidFill>
                  <a:srgbClr val="000000"/>
                </a:solidFill>
                <a:latin typeface="Calibri" pitchFamily="34" charset="0"/>
                <a:ea typeface="Calibri"/>
                <a:cs typeface="Times New Roman"/>
              </a:rPr>
              <a:t>OIC 23 deroga quando sussistono </a:t>
            </a:r>
            <a:r>
              <a:rPr lang="it-IT" sz="2000" b="1" dirty="0" smtClean="0">
                <a:solidFill>
                  <a:srgbClr val="000000"/>
                </a:solidFill>
                <a:latin typeface="Calibri" pitchFamily="34" charset="0"/>
                <a:ea typeface="Calibri"/>
                <a:cs typeface="Times New Roman"/>
              </a:rPr>
              <a:t>specifiche condizioni</a:t>
            </a:r>
            <a:r>
              <a:rPr lang="it-IT" sz="2000" dirty="0" smtClean="0">
                <a:solidFill>
                  <a:srgbClr val="000000"/>
                </a:solidFill>
                <a:latin typeface="Calibri" pitchFamily="34" charset="0"/>
                <a:ea typeface="Calibri"/>
                <a:cs typeface="Times New Roman"/>
              </a:rPr>
              <a:t>: trattati come costi pre-operativi</a:t>
            </a:r>
          </a:p>
          <a:p>
            <a:pPr marL="358775" indent="0" algn="just">
              <a:lnSpc>
                <a:spcPct val="107000"/>
              </a:lnSpc>
              <a:spcAft>
                <a:spcPts val="0"/>
              </a:spcAft>
              <a:buNone/>
            </a:pPr>
            <a:endParaRPr lang="it-IT" sz="2000" dirty="0">
              <a:latin typeface="Calibri" pitchFamily="34" charset="0"/>
              <a:ea typeface="Times New Roman"/>
              <a:cs typeface="Times New Roman"/>
            </a:endParaRPr>
          </a:p>
          <a:p>
            <a:pPr algn="just">
              <a:lnSpc>
                <a:spcPct val="107000"/>
              </a:lnSpc>
              <a:spcAft>
                <a:spcPts val="0"/>
              </a:spcAft>
              <a:buFont typeface="Wingdings" pitchFamily="2" charset="2"/>
              <a:buChar char="q"/>
            </a:pPr>
            <a:r>
              <a:rPr lang="it-IT" sz="2000" b="1" dirty="0" smtClean="0">
                <a:solidFill>
                  <a:srgbClr val="000000"/>
                </a:solidFill>
                <a:latin typeface="Calibri" pitchFamily="34" charset="0"/>
                <a:ea typeface="Calibri"/>
                <a:cs typeface="Times New Roman"/>
              </a:rPr>
              <a:t>COSTI “PRE-OPERATIVI”</a:t>
            </a:r>
            <a:r>
              <a:rPr lang="it-IT" sz="2000" dirty="0">
                <a:solidFill>
                  <a:srgbClr val="000000"/>
                </a:solidFill>
                <a:latin typeface="Calibri" pitchFamily="34" charset="0"/>
                <a:ea typeface="Calibri"/>
                <a:cs typeface="Times New Roman"/>
              </a:rPr>
              <a:t> </a:t>
            </a:r>
            <a:r>
              <a:rPr lang="it-IT" sz="2000" dirty="0" smtClean="0">
                <a:solidFill>
                  <a:srgbClr val="000000"/>
                </a:solidFill>
                <a:latin typeface="Calibri" pitchFamily="34" charset="0"/>
                <a:ea typeface="Calibri"/>
                <a:cs typeface="Times New Roman"/>
              </a:rPr>
              <a:t>→ sostenuti </a:t>
            </a:r>
            <a:r>
              <a:rPr lang="it-IT" sz="2000" dirty="0">
                <a:solidFill>
                  <a:srgbClr val="000000"/>
                </a:solidFill>
                <a:latin typeface="Calibri" pitchFamily="34" charset="0"/>
                <a:ea typeface="Calibri"/>
                <a:cs typeface="Times New Roman"/>
              </a:rPr>
              <a:t>dopo </a:t>
            </a:r>
            <a:r>
              <a:rPr lang="it-IT" sz="2000" dirty="0" smtClean="0">
                <a:solidFill>
                  <a:srgbClr val="000000"/>
                </a:solidFill>
                <a:latin typeface="Calibri" pitchFamily="34" charset="0"/>
                <a:ea typeface="Calibri"/>
                <a:cs typeface="Times New Roman"/>
              </a:rPr>
              <a:t>acquisizione </a:t>
            </a:r>
            <a:r>
              <a:rPr lang="it-IT" sz="2000" dirty="0">
                <a:solidFill>
                  <a:srgbClr val="000000"/>
                </a:solidFill>
                <a:latin typeface="Calibri" pitchFamily="34" charset="0"/>
                <a:ea typeface="Calibri"/>
                <a:cs typeface="Times New Roman"/>
              </a:rPr>
              <a:t>del contratto, ma prima dell’avvio </a:t>
            </a:r>
            <a:r>
              <a:rPr lang="it-IT" sz="2000" dirty="0" smtClean="0">
                <a:solidFill>
                  <a:srgbClr val="000000"/>
                </a:solidFill>
                <a:latin typeface="Calibri" pitchFamily="34" charset="0"/>
                <a:ea typeface="Calibri"/>
                <a:cs typeface="Times New Roman"/>
              </a:rPr>
              <a:t>dell’opera (ad esempio: impianto </a:t>
            </a:r>
            <a:r>
              <a:rPr lang="it-IT" sz="2000" dirty="0">
                <a:solidFill>
                  <a:srgbClr val="000000"/>
                </a:solidFill>
                <a:latin typeface="Calibri" pitchFamily="34" charset="0"/>
                <a:ea typeface="Calibri"/>
                <a:cs typeface="Times New Roman"/>
              </a:rPr>
              <a:t>del cantiere, </a:t>
            </a:r>
            <a:r>
              <a:rPr lang="it-IT" sz="2000" dirty="0" smtClean="0">
                <a:solidFill>
                  <a:srgbClr val="000000"/>
                </a:solidFill>
                <a:latin typeface="Calibri" pitchFamily="34" charset="0"/>
                <a:ea typeface="Calibri"/>
                <a:cs typeface="Times New Roman"/>
              </a:rPr>
              <a:t>studi </a:t>
            </a:r>
            <a:r>
              <a:rPr lang="it-IT" sz="2000" dirty="0">
                <a:solidFill>
                  <a:srgbClr val="000000"/>
                </a:solidFill>
                <a:latin typeface="Calibri" pitchFamily="34" charset="0"/>
                <a:ea typeface="Calibri"/>
                <a:cs typeface="Times New Roman"/>
              </a:rPr>
              <a:t>specifici, </a:t>
            </a:r>
            <a:r>
              <a:rPr lang="it-IT" sz="2000" dirty="0" smtClean="0">
                <a:solidFill>
                  <a:srgbClr val="000000"/>
                </a:solidFill>
                <a:latin typeface="Calibri" pitchFamily="34" charset="0"/>
                <a:ea typeface="Calibri"/>
                <a:cs typeface="Times New Roman"/>
              </a:rPr>
              <a:t>ecc.)</a:t>
            </a:r>
            <a:endParaRPr lang="it-IT" sz="2000" dirty="0">
              <a:latin typeface="Calibri" pitchFamily="34" charset="0"/>
              <a:ea typeface="Calibri"/>
              <a:cs typeface="Times New Roman"/>
            </a:endParaRPr>
          </a:p>
          <a:p>
            <a:pPr marL="358775" indent="-358775" algn="just">
              <a:lnSpc>
                <a:spcPct val="107000"/>
              </a:lnSpc>
              <a:spcAft>
                <a:spcPts val="0"/>
              </a:spcAft>
              <a:buNone/>
            </a:pPr>
            <a:r>
              <a:rPr lang="it-IT" sz="2000" dirty="0" smtClean="0">
                <a:solidFill>
                  <a:srgbClr val="000000"/>
                </a:solidFill>
                <a:latin typeface="Calibri" pitchFamily="34" charset="0"/>
                <a:ea typeface="Calibri"/>
                <a:cs typeface="Times New Roman"/>
              </a:rPr>
              <a:t>	OIC 23 li assimila a </a:t>
            </a:r>
            <a:r>
              <a:rPr lang="it-IT" sz="2000" dirty="0">
                <a:solidFill>
                  <a:srgbClr val="000000"/>
                </a:solidFill>
                <a:latin typeface="Calibri" pitchFamily="34" charset="0"/>
                <a:ea typeface="Calibri"/>
                <a:cs typeface="Times New Roman"/>
              </a:rPr>
              <a:t>quelli di </a:t>
            </a:r>
            <a:r>
              <a:rPr lang="it-IT" sz="2000" dirty="0" smtClean="0">
                <a:solidFill>
                  <a:srgbClr val="000000"/>
                </a:solidFill>
                <a:latin typeface="Calibri" pitchFamily="34" charset="0"/>
                <a:ea typeface="Calibri"/>
                <a:cs typeface="Times New Roman"/>
              </a:rPr>
              <a:t>commessa → partecipano al margine </a:t>
            </a:r>
            <a:r>
              <a:rPr lang="it-IT" sz="2000" dirty="0">
                <a:solidFill>
                  <a:srgbClr val="000000"/>
                </a:solidFill>
                <a:latin typeface="Calibri" pitchFamily="34" charset="0"/>
                <a:ea typeface="Calibri"/>
                <a:cs typeface="Times New Roman"/>
              </a:rPr>
              <a:t>di commessa in funzione dello stato di avanzamento dei </a:t>
            </a:r>
            <a:r>
              <a:rPr lang="it-IT" sz="2000" dirty="0" smtClean="0">
                <a:solidFill>
                  <a:srgbClr val="000000"/>
                </a:solidFill>
                <a:latin typeface="Calibri" pitchFamily="34" charset="0"/>
                <a:ea typeface="Calibri"/>
                <a:cs typeface="Times New Roman"/>
              </a:rPr>
              <a:t>lavori</a:t>
            </a:r>
            <a:endParaRPr lang="it-IT" sz="2000" dirty="0">
              <a:latin typeface="Calibri" pitchFamily="34" charset="0"/>
              <a:ea typeface="Calibri"/>
              <a:cs typeface="Times New Roman"/>
            </a:endParaRPr>
          </a:p>
          <a:p>
            <a:pPr>
              <a:buFont typeface="Wingdings" pitchFamily="2" charset="2"/>
              <a:buChar char="q"/>
            </a:pPr>
            <a:endParaRPr lang="it-IT" sz="2000" dirty="0">
              <a:latin typeface="Calibri" pitchFamily="34" charset="0"/>
            </a:endParaRPr>
          </a:p>
        </p:txBody>
      </p:sp>
      <p:sp>
        <p:nvSpPr>
          <p:cNvPr id="7" name="Titolo 1"/>
          <p:cNvSpPr txBox="1">
            <a:spLocks/>
          </p:cNvSpPr>
          <p:nvPr/>
        </p:nvSpPr>
        <p:spPr bwMode="auto">
          <a:xfrm>
            <a:off x="35496" y="95408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COSTI ACQUISIZIONE E PRE-OPERATIVI</a:t>
            </a:r>
          </a:p>
        </p:txBody>
      </p:sp>
    </p:spTree>
    <p:extLst>
      <p:ext uri="{BB962C8B-B14F-4D97-AF65-F5344CB8AC3E}">
        <p14:creationId xmlns:p14="http://schemas.microsoft.com/office/powerpoint/2010/main" val="380104016"/>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57200" y="2083364"/>
            <a:ext cx="8229600" cy="3197225"/>
          </a:xfrm>
        </p:spPr>
        <p:txBody>
          <a:bodyPr/>
          <a:lstStyle/>
          <a:p>
            <a:pPr marL="0" indent="0" algn="ctr">
              <a:lnSpc>
                <a:spcPct val="107000"/>
              </a:lnSpc>
              <a:spcAft>
                <a:spcPts val="0"/>
              </a:spcAft>
              <a:buNone/>
            </a:pPr>
            <a:r>
              <a:rPr lang="it-IT" sz="2000" b="1" dirty="0" smtClean="0">
                <a:solidFill>
                  <a:srgbClr val="000000"/>
                </a:solidFill>
                <a:latin typeface="Calibri" pitchFamily="34" charset="0"/>
                <a:ea typeface="Calibri"/>
                <a:cs typeface="Times New Roman"/>
              </a:rPr>
              <a:t>ONERI NORMALMENTE SOSTENUTI DOPO FINE LAVORI </a:t>
            </a:r>
          </a:p>
          <a:p>
            <a:pPr marL="0" indent="0" algn="ctr">
              <a:lnSpc>
                <a:spcPct val="107000"/>
              </a:lnSpc>
              <a:spcAft>
                <a:spcPts val="0"/>
              </a:spcAft>
              <a:buNone/>
            </a:pPr>
            <a:r>
              <a:rPr lang="it-IT" sz="2000" dirty="0" smtClean="0">
                <a:solidFill>
                  <a:srgbClr val="000000"/>
                </a:solidFill>
                <a:latin typeface="Calibri" pitchFamily="34" charset="0"/>
                <a:ea typeface="Calibri"/>
                <a:cs typeface="Times New Roman"/>
              </a:rPr>
              <a:t>(ad esempio: smobilizzo </a:t>
            </a:r>
            <a:r>
              <a:rPr lang="it-IT" sz="2000" dirty="0">
                <a:solidFill>
                  <a:srgbClr val="000000"/>
                </a:solidFill>
                <a:latin typeface="Calibri" pitchFamily="34" charset="0"/>
                <a:ea typeface="Calibri"/>
                <a:cs typeface="Times New Roman"/>
              </a:rPr>
              <a:t>del </a:t>
            </a:r>
            <a:r>
              <a:rPr lang="it-IT" sz="2000" dirty="0" smtClean="0">
                <a:solidFill>
                  <a:srgbClr val="000000"/>
                </a:solidFill>
                <a:latin typeface="Calibri" pitchFamily="34" charset="0"/>
                <a:ea typeface="Calibri"/>
                <a:cs typeface="Times New Roman"/>
              </a:rPr>
              <a:t>cantiere, manutenzioni </a:t>
            </a:r>
            <a:r>
              <a:rPr lang="it-IT" sz="2000" dirty="0">
                <a:solidFill>
                  <a:srgbClr val="000000"/>
                </a:solidFill>
                <a:latin typeface="Calibri" pitchFamily="34" charset="0"/>
                <a:ea typeface="Calibri"/>
                <a:cs typeface="Times New Roman"/>
              </a:rPr>
              <a:t>concordate con il </a:t>
            </a:r>
            <a:r>
              <a:rPr lang="it-IT" sz="2000" dirty="0" smtClean="0">
                <a:solidFill>
                  <a:srgbClr val="000000"/>
                </a:solidFill>
                <a:latin typeface="Calibri" pitchFamily="34" charset="0"/>
                <a:ea typeface="Calibri"/>
                <a:cs typeface="Times New Roman"/>
              </a:rPr>
              <a:t>committente, </a:t>
            </a:r>
            <a:r>
              <a:rPr lang="it-IT" sz="2000" dirty="0">
                <a:solidFill>
                  <a:srgbClr val="000000"/>
                </a:solidFill>
                <a:latin typeface="Calibri" pitchFamily="34" charset="0"/>
                <a:ea typeface="Calibri"/>
                <a:cs typeface="Times New Roman"/>
              </a:rPr>
              <a:t>garanzie contrattuali, </a:t>
            </a:r>
            <a:r>
              <a:rPr lang="it-IT" sz="2000" dirty="0" smtClean="0">
                <a:solidFill>
                  <a:srgbClr val="000000"/>
                </a:solidFill>
                <a:latin typeface="Calibri" pitchFamily="34" charset="0"/>
                <a:ea typeface="Calibri"/>
                <a:cs typeface="Times New Roman"/>
              </a:rPr>
              <a:t>penalità, ecc.)</a:t>
            </a:r>
            <a:endParaRPr lang="it-IT" sz="2000" dirty="0">
              <a:solidFill>
                <a:srgbClr val="000000"/>
              </a:solidFill>
              <a:latin typeface="Calibri" pitchFamily="34" charset="0"/>
              <a:ea typeface="Calibri"/>
              <a:cs typeface="Times New Roman"/>
            </a:endParaRPr>
          </a:p>
          <a:p>
            <a:pPr marL="0" indent="0" algn="ctr">
              <a:lnSpc>
                <a:spcPct val="107000"/>
              </a:lnSpc>
              <a:spcAft>
                <a:spcPts val="0"/>
              </a:spcAft>
              <a:buNone/>
            </a:pPr>
            <a:r>
              <a:rPr lang="it-IT" sz="2000" b="1" dirty="0" smtClean="0">
                <a:solidFill>
                  <a:srgbClr val="000000"/>
                </a:solidFill>
                <a:latin typeface="Calibri" pitchFamily="34" charset="0"/>
                <a:ea typeface="Calibri"/>
                <a:cs typeface="Times New Roman"/>
              </a:rPr>
              <a:t>↓</a:t>
            </a:r>
          </a:p>
          <a:p>
            <a:pPr marL="0" indent="0" algn="ctr">
              <a:lnSpc>
                <a:spcPct val="107000"/>
              </a:lnSpc>
              <a:spcAft>
                <a:spcPts val="0"/>
              </a:spcAft>
              <a:buNone/>
            </a:pPr>
            <a:r>
              <a:rPr lang="it-IT" sz="2000" b="1" dirty="0" smtClean="0">
                <a:solidFill>
                  <a:srgbClr val="000000"/>
                </a:solidFill>
                <a:latin typeface="Calibri" pitchFamily="34" charset="0"/>
                <a:ea typeface="Calibri"/>
                <a:cs typeface="Times New Roman"/>
              </a:rPr>
              <a:t>PARTE NON ANCORA SOSTENUTA A CHIUSURA COMMESSA </a:t>
            </a:r>
          </a:p>
          <a:p>
            <a:pPr algn="just">
              <a:lnSpc>
                <a:spcPct val="107000"/>
              </a:lnSpc>
              <a:spcAft>
                <a:spcPts val="0"/>
              </a:spcAft>
              <a:buFont typeface="Wingdings" panose="05000000000000000000" pitchFamily="2" charset="2"/>
              <a:buChar char="Ø"/>
            </a:pPr>
            <a:r>
              <a:rPr lang="it-IT" sz="2000" dirty="0" smtClean="0">
                <a:solidFill>
                  <a:srgbClr val="000000"/>
                </a:solidFill>
                <a:latin typeface="Calibri" pitchFamily="34" charset="0"/>
                <a:ea typeface="Calibri"/>
                <a:cs typeface="Times New Roman"/>
              </a:rPr>
              <a:t>iscritta in un </a:t>
            </a:r>
            <a:r>
              <a:rPr lang="it-IT" sz="2000" dirty="0">
                <a:solidFill>
                  <a:srgbClr val="000000"/>
                </a:solidFill>
                <a:latin typeface="Calibri" pitchFamily="34" charset="0"/>
                <a:ea typeface="Calibri"/>
                <a:cs typeface="Times New Roman"/>
              </a:rPr>
              <a:t>apposito Fondo per rischi ed </a:t>
            </a:r>
            <a:r>
              <a:rPr lang="it-IT" sz="2000" dirty="0" smtClean="0">
                <a:solidFill>
                  <a:srgbClr val="000000"/>
                </a:solidFill>
                <a:latin typeface="Calibri" pitchFamily="34" charset="0"/>
                <a:ea typeface="Calibri"/>
                <a:cs typeface="Times New Roman"/>
              </a:rPr>
              <a:t>oneri</a:t>
            </a:r>
          </a:p>
          <a:p>
            <a:pPr marL="0" indent="-358775" algn="just">
              <a:lnSpc>
                <a:spcPct val="107000"/>
              </a:lnSpc>
              <a:spcAft>
                <a:spcPts val="0"/>
              </a:spcAft>
              <a:buFont typeface="Wingdings" panose="05000000000000000000" pitchFamily="2" charset="2"/>
              <a:buChar char="Ø"/>
            </a:pPr>
            <a:r>
              <a:rPr lang="it-IT" sz="2000" dirty="0" smtClean="0">
                <a:solidFill>
                  <a:srgbClr val="000000"/>
                </a:solidFill>
                <a:latin typeface="Calibri" pitchFamily="34" charset="0"/>
                <a:ea typeface="Calibri"/>
                <a:cs typeface="Times New Roman"/>
              </a:rPr>
              <a:t>concorre </a:t>
            </a:r>
            <a:r>
              <a:rPr lang="it-IT" sz="2000" dirty="0">
                <a:solidFill>
                  <a:srgbClr val="000000"/>
                </a:solidFill>
                <a:latin typeface="Calibri" pitchFamily="34" charset="0"/>
                <a:ea typeface="Calibri"/>
                <a:cs typeface="Times New Roman"/>
              </a:rPr>
              <a:t>in caso di </a:t>
            </a:r>
            <a:r>
              <a:rPr lang="it-IT" sz="2000" dirty="0" smtClean="0">
                <a:solidFill>
                  <a:srgbClr val="000000"/>
                </a:solidFill>
                <a:latin typeface="Calibri" pitchFamily="34" charset="0"/>
                <a:ea typeface="Calibri"/>
                <a:cs typeface="Times New Roman"/>
              </a:rPr>
              <a:t>attendibile stima a costi </a:t>
            </a:r>
            <a:r>
              <a:rPr lang="it-IT" sz="2000" dirty="0">
                <a:solidFill>
                  <a:srgbClr val="000000"/>
                </a:solidFill>
                <a:latin typeface="Calibri" pitchFamily="34" charset="0"/>
                <a:ea typeface="Calibri"/>
                <a:cs typeface="Times New Roman"/>
              </a:rPr>
              <a:t>di </a:t>
            </a:r>
            <a:r>
              <a:rPr lang="it-IT" sz="2000" dirty="0" smtClean="0">
                <a:solidFill>
                  <a:srgbClr val="000000"/>
                </a:solidFill>
                <a:latin typeface="Calibri" pitchFamily="34" charset="0"/>
                <a:ea typeface="Calibri"/>
                <a:cs typeface="Times New Roman"/>
              </a:rPr>
              <a:t>commessa ai </a:t>
            </a:r>
            <a:r>
              <a:rPr lang="it-IT" sz="2000" dirty="0">
                <a:solidFill>
                  <a:srgbClr val="000000"/>
                </a:solidFill>
                <a:latin typeface="Calibri" pitchFamily="34" charset="0"/>
                <a:ea typeface="Calibri"/>
                <a:cs typeface="Times New Roman"/>
              </a:rPr>
              <a:t>fini </a:t>
            </a:r>
            <a:r>
              <a:rPr lang="it-IT" sz="2000" dirty="0" smtClean="0">
                <a:solidFill>
                  <a:srgbClr val="000000"/>
                </a:solidFill>
                <a:latin typeface="Calibri" pitchFamily="34" charset="0"/>
                <a:ea typeface="Calibri"/>
                <a:cs typeface="Times New Roman"/>
              </a:rPr>
              <a:t>della determinazione </a:t>
            </a:r>
            <a:r>
              <a:rPr lang="it-IT" sz="2000" dirty="0">
                <a:solidFill>
                  <a:srgbClr val="000000"/>
                </a:solidFill>
                <a:latin typeface="Calibri" pitchFamily="34" charset="0"/>
                <a:ea typeface="Calibri"/>
                <a:cs typeface="Times New Roman"/>
              </a:rPr>
              <a:t>dello stato di avanzamento dei </a:t>
            </a:r>
            <a:r>
              <a:rPr lang="it-IT" sz="2000" dirty="0" smtClean="0">
                <a:solidFill>
                  <a:srgbClr val="000000"/>
                </a:solidFill>
                <a:latin typeface="Calibri" pitchFamily="34" charset="0"/>
                <a:ea typeface="Calibri"/>
                <a:cs typeface="Times New Roman"/>
              </a:rPr>
              <a:t>lavori</a:t>
            </a:r>
            <a:endParaRPr lang="it-IT" sz="2000" dirty="0">
              <a:solidFill>
                <a:srgbClr val="000000"/>
              </a:solidFill>
              <a:latin typeface="Calibri" pitchFamily="34" charset="0"/>
              <a:ea typeface="Calibri"/>
              <a:cs typeface="Times New Roman"/>
            </a:endParaRPr>
          </a:p>
          <a:p>
            <a:pPr marL="0" indent="0" algn="just">
              <a:lnSpc>
                <a:spcPct val="107000"/>
              </a:lnSpc>
              <a:spcAft>
                <a:spcPts val="0"/>
              </a:spcAft>
              <a:buNone/>
            </a:pPr>
            <a:endParaRPr lang="it-IT" sz="2000" dirty="0">
              <a:latin typeface="Calibri" pitchFamily="34" charset="0"/>
            </a:endParaRP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COSTI DI CHIUSURA</a:t>
            </a:r>
          </a:p>
        </p:txBody>
      </p:sp>
    </p:spTree>
    <p:extLst>
      <p:ext uri="{BB962C8B-B14F-4D97-AF65-F5344CB8AC3E}">
        <p14:creationId xmlns:p14="http://schemas.microsoft.com/office/powerpoint/2010/main" val="4171769163"/>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smtClean="0">
                <a:latin typeface="+mn-lt"/>
              </a:rPr>
              <a:t>IL PERCORSO PER L’APPROVAZIONE</a:t>
            </a:r>
            <a:endParaRPr lang="it-IT" sz="3600" b="1" dirty="0">
              <a:latin typeface="+mn-lt"/>
            </a:endParaRPr>
          </a:p>
        </p:txBody>
      </p:sp>
      <p:pic>
        <p:nvPicPr>
          <p:cNvPr id="4" name="Immagine 3"/>
          <p:cNvPicPr>
            <a:picLocks noChangeAspect="1"/>
          </p:cNvPicPr>
          <p:nvPr/>
        </p:nvPicPr>
        <p:blipFill>
          <a:blip r:embed="rId2"/>
          <a:stretch>
            <a:fillRect/>
          </a:stretch>
        </p:blipFill>
        <p:spPr>
          <a:xfrm>
            <a:off x="628652" y="1690688"/>
            <a:ext cx="7667625" cy="4254500"/>
          </a:xfrm>
          <a:prstGeom prst="rect">
            <a:avLst/>
          </a:prstGeom>
        </p:spPr>
      </p:pic>
      <p:sp>
        <p:nvSpPr>
          <p:cNvPr id="5" name="Freccia su 4"/>
          <p:cNvSpPr/>
          <p:nvPr/>
        </p:nvSpPr>
        <p:spPr>
          <a:xfrm>
            <a:off x="1076181" y="5373858"/>
            <a:ext cx="2141806" cy="7315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ISA 2015</a:t>
            </a:r>
          </a:p>
          <a:p>
            <a:pPr algn="ctr"/>
            <a:r>
              <a:rPr lang="it-IT" dirty="0" smtClean="0">
                <a:solidFill>
                  <a:prstClr val="white"/>
                </a:solidFill>
              </a:rPr>
              <a:t>NOVITA’</a:t>
            </a:r>
            <a:endParaRPr lang="it-IT" dirty="0">
              <a:solidFill>
                <a:prstClr val="white"/>
              </a:solidFill>
            </a:endParaRPr>
          </a:p>
        </p:txBody>
      </p:sp>
    </p:spTree>
    <p:extLst>
      <p:ext uri="{BB962C8B-B14F-4D97-AF65-F5344CB8AC3E}">
        <p14:creationId xmlns:p14="http://schemas.microsoft.com/office/powerpoint/2010/main" val="3570525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0" y="1984375"/>
            <a:ext cx="8229600" cy="3749675"/>
          </a:xfrm>
        </p:spPr>
        <p:txBody>
          <a:bodyPr/>
          <a:lstStyle/>
          <a:p>
            <a:pPr marL="0" indent="0" algn="ctr">
              <a:lnSpc>
                <a:spcPct val="107000"/>
              </a:lnSpc>
              <a:spcAft>
                <a:spcPts val="0"/>
              </a:spcAft>
              <a:buNone/>
            </a:pPr>
            <a:r>
              <a:rPr lang="it-IT" sz="2400" b="1" dirty="0" smtClean="0">
                <a:solidFill>
                  <a:srgbClr val="000000"/>
                </a:solidFill>
                <a:latin typeface="Calibri" pitchFamily="34" charset="0"/>
                <a:cs typeface="Times New Roman"/>
              </a:rPr>
              <a:t>CRITERIO PERCENTUALE DI COMPLETAMENTO</a:t>
            </a:r>
            <a:endParaRPr lang="it-IT" sz="2400" dirty="0" smtClean="0">
              <a:solidFill>
                <a:srgbClr val="000000"/>
              </a:solidFill>
              <a:latin typeface="Calibri" pitchFamily="34" charset="0"/>
              <a:cs typeface="Times New Roman"/>
            </a:endParaRPr>
          </a:p>
          <a:p>
            <a:pPr marL="815975" indent="-457200" algn="just">
              <a:lnSpc>
                <a:spcPct val="107000"/>
              </a:lnSpc>
              <a:spcAft>
                <a:spcPts val="0"/>
              </a:spcAft>
              <a:buFont typeface="+mj-lt"/>
              <a:buAutoNum type="arabicPeriod"/>
            </a:pPr>
            <a:r>
              <a:rPr lang="it-IT" sz="2000" dirty="0" smtClean="0">
                <a:solidFill>
                  <a:srgbClr val="000000"/>
                </a:solidFill>
                <a:latin typeface="Calibri" pitchFamily="34" charset="0"/>
                <a:cs typeface="Times New Roman"/>
              </a:rPr>
              <a:t>Se sussistono le condizioni, va APPLICATO OBBLIGATORIAMENTE (non più una mera preferenza)</a:t>
            </a:r>
          </a:p>
          <a:p>
            <a:pPr marL="815975" indent="-457200" algn="just">
              <a:lnSpc>
                <a:spcPct val="107000"/>
              </a:lnSpc>
              <a:spcAft>
                <a:spcPts val="0"/>
              </a:spcAft>
              <a:buFont typeface="+mj-lt"/>
              <a:buAutoNum type="arabicPeriod"/>
            </a:pPr>
            <a:r>
              <a:rPr lang="it-IT" sz="2000" dirty="0" smtClean="0">
                <a:solidFill>
                  <a:srgbClr val="000000"/>
                </a:solidFill>
                <a:latin typeface="Calibri" pitchFamily="34" charset="0"/>
                <a:cs typeface="Times New Roman"/>
              </a:rPr>
              <a:t>METODO </a:t>
            </a:r>
            <a:r>
              <a:rPr lang="it-IT" sz="2000" i="1" dirty="0" err="1" smtClean="0">
                <a:solidFill>
                  <a:srgbClr val="000000"/>
                </a:solidFill>
                <a:latin typeface="Calibri" pitchFamily="34" charset="0"/>
                <a:cs typeface="Times New Roman"/>
              </a:rPr>
              <a:t>cost</a:t>
            </a:r>
            <a:r>
              <a:rPr lang="it-IT" sz="2000" i="1" dirty="0" smtClean="0">
                <a:solidFill>
                  <a:srgbClr val="000000"/>
                </a:solidFill>
                <a:latin typeface="Calibri" pitchFamily="34" charset="0"/>
                <a:cs typeface="Times New Roman"/>
              </a:rPr>
              <a:t> to </a:t>
            </a:r>
            <a:r>
              <a:rPr lang="it-IT" sz="2000" i="1" dirty="0" err="1" smtClean="0">
                <a:solidFill>
                  <a:srgbClr val="000000"/>
                </a:solidFill>
                <a:latin typeface="Calibri" pitchFamily="34" charset="0"/>
                <a:cs typeface="Times New Roman"/>
              </a:rPr>
              <a:t>cost</a:t>
            </a:r>
            <a:r>
              <a:rPr lang="it-IT" sz="2000" dirty="0" smtClean="0">
                <a:solidFill>
                  <a:srgbClr val="000000"/>
                </a:solidFill>
                <a:latin typeface="Calibri" pitchFamily="34" charset="0"/>
                <a:cs typeface="Times New Roman"/>
              </a:rPr>
              <a:t>: eliminazione della preferenza, e rimando alla LIBERA SCELTA del redattore del bilancio</a:t>
            </a:r>
          </a:p>
          <a:p>
            <a:pPr marL="815975" indent="-457200" algn="just">
              <a:lnSpc>
                <a:spcPct val="107000"/>
              </a:lnSpc>
              <a:spcAft>
                <a:spcPts val="0"/>
              </a:spcAft>
              <a:buFont typeface="+mj-lt"/>
              <a:buAutoNum type="arabicPeriod"/>
            </a:pPr>
            <a:r>
              <a:rPr lang="it-IT" sz="2000" dirty="0" smtClean="0">
                <a:solidFill>
                  <a:srgbClr val="000000"/>
                </a:solidFill>
                <a:latin typeface="Calibri" pitchFamily="34" charset="0"/>
                <a:cs typeface="Times New Roman"/>
              </a:rPr>
              <a:t>Se non sussistono le condizioni, si applica il CRITERIO DELLA COMMESSA COMPLETATA: quali riflessi fiscali?</a:t>
            </a:r>
          </a:p>
          <a:p>
            <a:pPr marL="815975" indent="-457200" algn="just">
              <a:lnSpc>
                <a:spcPct val="107000"/>
              </a:lnSpc>
              <a:spcAft>
                <a:spcPts val="0"/>
              </a:spcAft>
              <a:buFont typeface="+mj-lt"/>
              <a:buAutoNum type="arabicPeriod"/>
            </a:pPr>
            <a:r>
              <a:rPr lang="it-IT" sz="2000" dirty="0" smtClean="0">
                <a:solidFill>
                  <a:srgbClr val="000000"/>
                </a:solidFill>
                <a:latin typeface="Calibri" pitchFamily="34" charset="0"/>
                <a:cs typeface="Times New Roman"/>
              </a:rPr>
              <a:t>COMMESSE A BREVE TERMINE: ancora consentito applicare criterio della commessa completata, se non ha effetti distorsivi</a:t>
            </a:r>
            <a:r>
              <a:rPr lang="it-IT" sz="2000" dirty="0" smtClean="0">
                <a:latin typeface="Calibri" pitchFamily="34" charset="0"/>
              </a:rPr>
              <a:t>. Gestione doppio binario civilistico-fiscale</a:t>
            </a:r>
            <a:endParaRPr lang="it-IT" sz="2000" dirty="0" smtClean="0">
              <a:solidFill>
                <a:srgbClr val="000000"/>
              </a:solidFill>
              <a:latin typeface="Calibri" pitchFamily="34" charset="0"/>
              <a:cs typeface="Times New Roman"/>
            </a:endParaRP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DOCUMENTO CNDCEC</a:t>
            </a:r>
          </a:p>
        </p:txBody>
      </p:sp>
    </p:spTree>
    <p:extLst>
      <p:ext uri="{BB962C8B-B14F-4D97-AF65-F5344CB8AC3E}">
        <p14:creationId xmlns:p14="http://schemas.microsoft.com/office/powerpoint/2010/main" val="2027868880"/>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0" y="1984375"/>
            <a:ext cx="8229600" cy="3749675"/>
          </a:xfrm>
        </p:spPr>
        <p:txBody>
          <a:bodyPr>
            <a:normAutofit lnSpcReduction="10000"/>
          </a:bodyPr>
          <a:lstStyle/>
          <a:p>
            <a:pPr marL="0" indent="0" algn="ctr">
              <a:lnSpc>
                <a:spcPct val="107000"/>
              </a:lnSpc>
              <a:spcAft>
                <a:spcPts val="0"/>
              </a:spcAft>
              <a:buNone/>
            </a:pPr>
            <a:r>
              <a:rPr lang="it-IT" sz="2400" b="1" dirty="0" smtClean="0">
                <a:solidFill>
                  <a:srgbClr val="000000"/>
                </a:solidFill>
                <a:latin typeface="Calibri" pitchFamily="34" charset="0"/>
                <a:cs typeface="Times New Roman"/>
              </a:rPr>
              <a:t>PERDITA DI COMMESSA</a:t>
            </a:r>
            <a:endParaRPr lang="it-IT" sz="2400" dirty="0" smtClean="0">
              <a:solidFill>
                <a:srgbClr val="000000"/>
              </a:solidFill>
              <a:latin typeface="Calibri" pitchFamily="34" charset="0"/>
              <a:cs typeface="Times New Roman"/>
            </a:endParaRPr>
          </a:p>
          <a:p>
            <a:pPr marL="701675" algn="just">
              <a:lnSpc>
                <a:spcPct val="107000"/>
              </a:lnSpc>
              <a:spcAft>
                <a:spcPts val="0"/>
              </a:spcAft>
              <a:buFontTx/>
              <a:buChar char="-"/>
            </a:pPr>
            <a:r>
              <a:rPr lang="it-IT" sz="2000" dirty="0" smtClean="0">
                <a:solidFill>
                  <a:srgbClr val="000000"/>
                </a:solidFill>
                <a:latin typeface="Calibri" pitchFamily="34" charset="0"/>
                <a:cs typeface="Times New Roman"/>
              </a:rPr>
              <a:t>SOTTRATTA DAL VALORE DELLE RIMANENZE fino a azzeramento; eventuale eccedenza va rilevata a Fondo per rischi e oneri</a:t>
            </a:r>
          </a:p>
          <a:p>
            <a:pPr marL="701675" algn="just">
              <a:lnSpc>
                <a:spcPct val="107000"/>
              </a:lnSpc>
              <a:spcAft>
                <a:spcPts val="0"/>
              </a:spcAft>
              <a:buFontTx/>
              <a:buChar char="-"/>
            </a:pPr>
            <a:r>
              <a:rPr lang="it-IT" sz="2000" dirty="0" smtClean="0">
                <a:solidFill>
                  <a:srgbClr val="000000"/>
                </a:solidFill>
                <a:latin typeface="Calibri" pitchFamily="34" charset="0"/>
                <a:cs typeface="Times New Roman"/>
              </a:rPr>
              <a:t>NON AMMESSA COMPENSAZIONE con risultati positivi di altre commesse</a:t>
            </a:r>
          </a:p>
          <a:p>
            <a:pPr marL="358775" indent="0" algn="just">
              <a:lnSpc>
                <a:spcPct val="107000"/>
              </a:lnSpc>
              <a:spcAft>
                <a:spcPts val="0"/>
              </a:spcAft>
              <a:buNone/>
            </a:pPr>
            <a:endParaRPr lang="it-IT" sz="2000" i="1" dirty="0" smtClean="0">
              <a:solidFill>
                <a:srgbClr val="000000"/>
              </a:solidFill>
              <a:latin typeface="Calibri" pitchFamily="34" charset="0"/>
              <a:cs typeface="Times New Roman"/>
            </a:endParaRPr>
          </a:p>
          <a:p>
            <a:pPr marL="0" indent="0" algn="ctr">
              <a:lnSpc>
                <a:spcPct val="107000"/>
              </a:lnSpc>
              <a:spcAft>
                <a:spcPts val="0"/>
              </a:spcAft>
              <a:buNone/>
            </a:pPr>
            <a:r>
              <a:rPr lang="it-IT" sz="2400" b="1" dirty="0" smtClean="0">
                <a:solidFill>
                  <a:srgbClr val="000000"/>
                </a:solidFill>
                <a:latin typeface="Calibri" pitchFamily="34" charset="0"/>
                <a:cs typeface="Times New Roman"/>
              </a:rPr>
              <a:t>ONERI E PROVENTI FINANZIARI</a:t>
            </a:r>
          </a:p>
          <a:p>
            <a:pPr marL="717550" indent="-358775" algn="just">
              <a:lnSpc>
                <a:spcPct val="107000"/>
              </a:lnSpc>
              <a:spcAft>
                <a:spcPts val="0"/>
              </a:spcAft>
              <a:buNone/>
            </a:pPr>
            <a:r>
              <a:rPr lang="it-IT" sz="2000" i="1" dirty="0" smtClean="0">
                <a:solidFill>
                  <a:srgbClr val="000000"/>
                </a:solidFill>
                <a:latin typeface="Calibri" pitchFamily="34" charset="0"/>
                <a:cs typeface="Times New Roman"/>
              </a:rPr>
              <a:t>-	</a:t>
            </a:r>
            <a:r>
              <a:rPr lang="it-IT" sz="2000" dirty="0" smtClean="0">
                <a:solidFill>
                  <a:srgbClr val="000000"/>
                </a:solidFill>
                <a:latin typeface="Calibri" pitchFamily="34" charset="0"/>
                <a:cs typeface="Times New Roman"/>
              </a:rPr>
              <a:t>Criterio percentuale di completamento: non si imputano ONERI FINANZIARI alla commessa, ma impattano eventualmente sul </a:t>
            </a:r>
            <a:r>
              <a:rPr lang="it-IT" sz="2000" dirty="0" err="1" smtClean="0">
                <a:solidFill>
                  <a:srgbClr val="000000"/>
                </a:solidFill>
                <a:latin typeface="Calibri" pitchFamily="34" charset="0"/>
                <a:cs typeface="Times New Roman"/>
              </a:rPr>
              <a:t>cost</a:t>
            </a:r>
            <a:r>
              <a:rPr lang="it-IT" sz="2000" dirty="0" smtClean="0">
                <a:solidFill>
                  <a:srgbClr val="000000"/>
                </a:solidFill>
                <a:latin typeface="Calibri" pitchFamily="34" charset="0"/>
                <a:cs typeface="Times New Roman"/>
              </a:rPr>
              <a:t> to </a:t>
            </a:r>
            <a:r>
              <a:rPr lang="it-IT" sz="2000" dirty="0" err="1" smtClean="0">
                <a:solidFill>
                  <a:srgbClr val="000000"/>
                </a:solidFill>
                <a:latin typeface="Calibri" pitchFamily="34" charset="0"/>
                <a:cs typeface="Times New Roman"/>
              </a:rPr>
              <a:t>cost</a:t>
            </a:r>
            <a:endParaRPr lang="it-IT" sz="2000" dirty="0">
              <a:solidFill>
                <a:srgbClr val="000000"/>
              </a:solidFill>
              <a:latin typeface="Calibri" pitchFamily="34" charset="0"/>
              <a:cs typeface="Times New Roman"/>
            </a:endParaRPr>
          </a:p>
          <a:p>
            <a:pPr marL="358775" indent="0" algn="just">
              <a:lnSpc>
                <a:spcPct val="107000"/>
              </a:lnSpc>
              <a:spcAft>
                <a:spcPts val="0"/>
              </a:spcAft>
              <a:buNone/>
            </a:pPr>
            <a:endParaRPr lang="it-IT" sz="2000" dirty="0" smtClean="0">
              <a:solidFill>
                <a:srgbClr val="000000"/>
              </a:solidFill>
              <a:latin typeface="Calibri" pitchFamily="34" charset="0"/>
              <a:cs typeface="Times New Roman"/>
            </a:endParaRP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DOCUMENTO CNDCEC</a:t>
            </a:r>
          </a:p>
        </p:txBody>
      </p:sp>
    </p:spTree>
    <p:extLst>
      <p:ext uri="{BB962C8B-B14F-4D97-AF65-F5344CB8AC3E}">
        <p14:creationId xmlns:p14="http://schemas.microsoft.com/office/powerpoint/2010/main" val="2238003057"/>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98206" y="1881825"/>
            <a:ext cx="8229600" cy="3749675"/>
          </a:xfrm>
        </p:spPr>
        <p:txBody>
          <a:bodyPr>
            <a:normAutofit lnSpcReduction="10000"/>
          </a:bodyPr>
          <a:lstStyle/>
          <a:p>
            <a:pPr marL="0" indent="0" algn="ctr">
              <a:lnSpc>
                <a:spcPct val="107000"/>
              </a:lnSpc>
              <a:spcAft>
                <a:spcPts val="0"/>
              </a:spcAft>
              <a:buNone/>
            </a:pPr>
            <a:r>
              <a:rPr lang="it-IT" sz="2400" b="1" dirty="0" smtClean="0">
                <a:latin typeface="Calibri" pitchFamily="34" charset="0"/>
              </a:rPr>
              <a:t>BENI COMPOSTI DA</a:t>
            </a:r>
            <a:r>
              <a:rPr lang="it-IT" sz="2400" b="1" i="1" dirty="0" smtClean="0">
                <a:latin typeface="Calibri" pitchFamily="34" charset="0"/>
              </a:rPr>
              <a:t> ASSETS </a:t>
            </a:r>
            <a:r>
              <a:rPr lang="it-IT" sz="2400" b="1" dirty="0" smtClean="0">
                <a:latin typeface="Calibri" pitchFamily="34" charset="0"/>
              </a:rPr>
              <a:t>DIVERSI, DI VALORE SIGNIFICATIVO, DI DURATA DIVERSA E SEPARABILI</a:t>
            </a:r>
          </a:p>
          <a:p>
            <a:pPr marL="538163" indent="-179388" algn="just">
              <a:lnSpc>
                <a:spcPct val="107000"/>
              </a:lnSpc>
              <a:spcAft>
                <a:spcPts val="0"/>
              </a:spcAft>
              <a:buFontTx/>
              <a:buChar char="-"/>
            </a:pPr>
            <a:r>
              <a:rPr lang="it-IT" sz="2000" dirty="0" smtClean="0">
                <a:latin typeface="Calibri" pitchFamily="34" charset="0"/>
              </a:rPr>
              <a:t>AMMORTAMENTO SEPARATO rilevante anche fiscalmente</a:t>
            </a:r>
          </a:p>
          <a:p>
            <a:pPr marL="538163" indent="-179388" algn="just">
              <a:lnSpc>
                <a:spcPct val="107000"/>
              </a:lnSpc>
              <a:spcAft>
                <a:spcPts val="0"/>
              </a:spcAft>
              <a:buFontTx/>
              <a:buChar char="-"/>
            </a:pPr>
            <a:r>
              <a:rPr lang="it-IT" sz="2000" dirty="0" smtClean="0">
                <a:latin typeface="Calibri" pitchFamily="34" charset="0"/>
              </a:rPr>
              <a:t>Limite massimo è sempre durata ammortamento del CESPITE PRINCIPALE</a:t>
            </a:r>
          </a:p>
          <a:p>
            <a:pPr marL="0" indent="0" algn="just">
              <a:lnSpc>
                <a:spcPct val="107000"/>
              </a:lnSpc>
              <a:spcAft>
                <a:spcPts val="0"/>
              </a:spcAft>
              <a:buNone/>
            </a:pPr>
            <a:endParaRPr lang="it-IT" sz="2000" dirty="0">
              <a:latin typeface="Calibri" pitchFamily="34" charset="0"/>
            </a:endParaRPr>
          </a:p>
          <a:p>
            <a:pPr marL="0" indent="0" algn="ctr">
              <a:lnSpc>
                <a:spcPct val="107000"/>
              </a:lnSpc>
              <a:spcAft>
                <a:spcPts val="0"/>
              </a:spcAft>
              <a:buNone/>
            </a:pPr>
            <a:r>
              <a:rPr lang="it-IT" sz="2400" b="1" dirty="0" smtClean="0">
                <a:latin typeface="Calibri" pitchFamily="34" charset="0"/>
              </a:rPr>
              <a:t>INTERRUZIONE PROCESSO DI AMMORTAMENTO</a:t>
            </a:r>
          </a:p>
          <a:p>
            <a:pPr marL="701675" algn="just">
              <a:lnSpc>
                <a:spcPct val="107000"/>
              </a:lnSpc>
              <a:spcAft>
                <a:spcPts val="0"/>
              </a:spcAft>
              <a:buFontTx/>
              <a:buChar char="-"/>
            </a:pPr>
            <a:r>
              <a:rPr lang="it-IT" sz="2000" dirty="0" smtClean="0">
                <a:latin typeface="Calibri" pitchFamily="34" charset="0"/>
              </a:rPr>
              <a:t>Condizione: VALORE RESIDUO stimato uguale a valore netto contabile del bene</a:t>
            </a:r>
          </a:p>
          <a:p>
            <a:pPr marL="701675" algn="just">
              <a:lnSpc>
                <a:spcPct val="107000"/>
              </a:lnSpc>
              <a:spcAft>
                <a:spcPts val="0"/>
              </a:spcAft>
              <a:buFontTx/>
              <a:buChar char="-"/>
            </a:pPr>
            <a:r>
              <a:rPr lang="it-IT" sz="2000" dirty="0" smtClean="0">
                <a:latin typeface="Calibri" pitchFamily="34" charset="0"/>
              </a:rPr>
              <a:t>Interruzione anche dell’ammortamento FISCALE</a:t>
            </a:r>
            <a:endParaRPr lang="it-IT" sz="2000" dirty="0">
              <a:latin typeface="Calibri" pitchFamily="34" charset="0"/>
            </a:endParaRPr>
          </a:p>
        </p:txBody>
      </p:sp>
      <p:sp>
        <p:nvSpPr>
          <p:cNvPr id="6" name="Titolo 1"/>
          <p:cNvSpPr txBox="1">
            <a:spLocks/>
          </p:cNvSpPr>
          <p:nvPr/>
        </p:nvSpPr>
        <p:spPr bwMode="auto">
          <a:xfrm>
            <a:off x="35496" y="677582"/>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OIC 16: IMMOBILIZZAZIONI MATERIALI</a:t>
            </a:r>
          </a:p>
          <a:p>
            <a:r>
              <a:rPr lang="it-IT" altLang="it-IT" sz="3200" b="1" kern="0" dirty="0" smtClean="0">
                <a:solidFill>
                  <a:schemeClr val="tx1"/>
                </a:solidFill>
                <a:latin typeface="Calibri" panose="020F0502020204030204" pitchFamily="34" charset="0"/>
              </a:rPr>
              <a:t>Il Documento del </a:t>
            </a:r>
            <a:r>
              <a:rPr lang="it-IT" altLang="it-IT" sz="3200" b="1" kern="0" dirty="0" err="1" smtClean="0">
                <a:solidFill>
                  <a:schemeClr val="tx1"/>
                </a:solidFill>
                <a:latin typeface="Calibri" panose="020F0502020204030204" pitchFamily="34" charset="0"/>
              </a:rPr>
              <a:t>Cndcec</a:t>
            </a:r>
            <a:endParaRPr lang="it-IT" altLang="it-IT" sz="3200" b="1" kern="0"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414113575"/>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24740" y="1958737"/>
            <a:ext cx="8229600" cy="3749675"/>
          </a:xfrm>
        </p:spPr>
        <p:txBody>
          <a:bodyPr/>
          <a:lstStyle/>
          <a:p>
            <a:pPr marL="0" indent="0" algn="ctr">
              <a:lnSpc>
                <a:spcPct val="107000"/>
              </a:lnSpc>
              <a:spcAft>
                <a:spcPts val="0"/>
              </a:spcAft>
              <a:buNone/>
            </a:pPr>
            <a:r>
              <a:rPr lang="it-IT" sz="2400" b="1" dirty="0" smtClean="0">
                <a:latin typeface="Calibri" pitchFamily="34" charset="0"/>
              </a:rPr>
              <a:t>AMMORTAMENTO CESPITI A LUNGO TEMPO INUTILIZZATI</a:t>
            </a:r>
          </a:p>
          <a:p>
            <a:pPr marL="538163" indent="-179388" algn="just">
              <a:lnSpc>
                <a:spcPct val="107000"/>
              </a:lnSpc>
              <a:spcAft>
                <a:spcPts val="0"/>
              </a:spcAft>
              <a:buFontTx/>
              <a:buChar char="-"/>
            </a:pPr>
            <a:r>
              <a:rPr lang="it-IT" sz="2000" dirty="0" smtClean="0">
                <a:latin typeface="Calibri" pitchFamily="34" charset="0"/>
              </a:rPr>
              <a:t>Non ammessa INTERRUZIONE processo di ammortamento</a:t>
            </a:r>
          </a:p>
          <a:p>
            <a:pPr marL="538163" indent="-179388" algn="just">
              <a:lnSpc>
                <a:spcPct val="107000"/>
              </a:lnSpc>
              <a:spcAft>
                <a:spcPts val="0"/>
              </a:spcAft>
              <a:buFontTx/>
              <a:buChar char="-"/>
            </a:pPr>
            <a:r>
              <a:rPr lang="it-IT" sz="2000" dirty="0" smtClean="0">
                <a:latin typeface="Calibri" pitchFamily="34" charset="0"/>
              </a:rPr>
              <a:t>Eventuale svalutazione dovuta e DOPPIO BINARIO CIVILISTICO-FISCALE </a:t>
            </a:r>
          </a:p>
          <a:p>
            <a:pPr marL="358775" indent="0" algn="just">
              <a:lnSpc>
                <a:spcPct val="107000"/>
              </a:lnSpc>
              <a:spcAft>
                <a:spcPts val="0"/>
              </a:spcAft>
              <a:buNone/>
            </a:pPr>
            <a:endParaRPr lang="it-IT" sz="2000" dirty="0" smtClean="0">
              <a:latin typeface="Calibri" pitchFamily="34" charset="0"/>
            </a:endParaRPr>
          </a:p>
          <a:p>
            <a:pPr marL="358775" indent="0" algn="just">
              <a:lnSpc>
                <a:spcPct val="107000"/>
              </a:lnSpc>
              <a:spcAft>
                <a:spcPts val="0"/>
              </a:spcAft>
              <a:buNone/>
            </a:pPr>
            <a:endParaRPr lang="it-IT" sz="2000" dirty="0" smtClean="0">
              <a:latin typeface="Calibri" pitchFamily="34" charset="0"/>
            </a:endParaRPr>
          </a:p>
          <a:p>
            <a:pPr marL="0" indent="0" algn="ctr">
              <a:lnSpc>
                <a:spcPct val="107000"/>
              </a:lnSpc>
              <a:spcAft>
                <a:spcPts val="0"/>
              </a:spcAft>
              <a:buNone/>
            </a:pPr>
            <a:r>
              <a:rPr lang="it-IT" sz="2400" b="1" dirty="0" smtClean="0">
                <a:latin typeface="Calibri" pitchFamily="34" charset="0"/>
              </a:rPr>
              <a:t>AMMORTAMENTO BENI CEDUTI IN CORSO D’ESERCIZIO</a:t>
            </a:r>
          </a:p>
          <a:p>
            <a:pPr marL="701675" algn="just">
              <a:lnSpc>
                <a:spcPct val="107000"/>
              </a:lnSpc>
              <a:spcAft>
                <a:spcPts val="0"/>
              </a:spcAft>
              <a:buFontTx/>
              <a:buChar char="-"/>
            </a:pPr>
            <a:r>
              <a:rPr lang="it-IT" sz="2000" dirty="0" smtClean="0">
                <a:latin typeface="Calibri" pitchFamily="34" charset="0"/>
              </a:rPr>
              <a:t>Consentita gestione ammortamenti</a:t>
            </a:r>
            <a:r>
              <a:rPr lang="it-IT" sz="2000" i="1" dirty="0" smtClean="0">
                <a:latin typeface="Calibri" pitchFamily="34" charset="0"/>
              </a:rPr>
              <a:t> PRO-RATA TEMPORIS</a:t>
            </a:r>
          </a:p>
          <a:p>
            <a:pPr marL="701675" algn="just">
              <a:lnSpc>
                <a:spcPct val="107000"/>
              </a:lnSpc>
              <a:spcAft>
                <a:spcPts val="0"/>
              </a:spcAft>
              <a:buFontTx/>
              <a:buChar char="-"/>
            </a:pPr>
            <a:r>
              <a:rPr lang="it-IT" sz="2000" dirty="0" smtClean="0">
                <a:latin typeface="Calibri" pitchFamily="34" charset="0"/>
              </a:rPr>
              <a:t>Risoluzione 41/2002: consentito se </a:t>
            </a:r>
            <a:r>
              <a:rPr lang="it-IT" sz="2000" i="1" dirty="0" smtClean="0">
                <a:latin typeface="Calibri" pitchFamily="34" charset="0"/>
              </a:rPr>
              <a:t>applicato per tutti i cespiti</a:t>
            </a:r>
          </a:p>
          <a:p>
            <a:pPr marL="701675" algn="just">
              <a:lnSpc>
                <a:spcPct val="107000"/>
              </a:lnSpc>
              <a:spcAft>
                <a:spcPts val="0"/>
              </a:spcAft>
              <a:buFontTx/>
              <a:buChar char="-"/>
            </a:pPr>
            <a:r>
              <a:rPr lang="it-IT" sz="2000" dirty="0" smtClean="0">
                <a:latin typeface="Calibri" pitchFamily="34" charset="0"/>
              </a:rPr>
              <a:t>Relazioni con «</a:t>
            </a:r>
            <a:r>
              <a:rPr lang="it-IT" sz="2000" i="1" dirty="0" smtClean="0">
                <a:latin typeface="Calibri" pitchFamily="34" charset="0"/>
              </a:rPr>
              <a:t>SUPER AMMORTAMENTI 140%</a:t>
            </a:r>
            <a:r>
              <a:rPr lang="it-IT" sz="2000" dirty="0" smtClean="0">
                <a:latin typeface="Calibri" pitchFamily="34" charset="0"/>
              </a:rPr>
              <a:t>» </a:t>
            </a:r>
            <a:r>
              <a:rPr lang="it-IT" sz="2000" i="1" dirty="0" smtClean="0">
                <a:latin typeface="Calibri" pitchFamily="34" charset="0"/>
              </a:rPr>
              <a:t>ex</a:t>
            </a:r>
            <a:r>
              <a:rPr lang="it-IT" sz="2000" dirty="0" smtClean="0">
                <a:latin typeface="Calibri" pitchFamily="34" charset="0"/>
              </a:rPr>
              <a:t> L. 208/2015</a:t>
            </a:r>
            <a:endParaRPr lang="it-IT" sz="2000" dirty="0">
              <a:latin typeface="Calibri" pitchFamily="34" charset="0"/>
            </a:endParaRPr>
          </a:p>
        </p:txBody>
      </p:sp>
      <p:sp>
        <p:nvSpPr>
          <p:cNvPr id="6" name="Titolo 1"/>
          <p:cNvSpPr txBox="1">
            <a:spLocks/>
          </p:cNvSpPr>
          <p:nvPr/>
        </p:nvSpPr>
        <p:spPr bwMode="auto">
          <a:xfrm>
            <a:off x="35496" y="95408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DOCUMENTO CNDCEC</a:t>
            </a:r>
          </a:p>
        </p:txBody>
      </p:sp>
    </p:spTree>
    <p:extLst>
      <p:ext uri="{BB962C8B-B14F-4D97-AF65-F5344CB8AC3E}">
        <p14:creationId xmlns:p14="http://schemas.microsoft.com/office/powerpoint/2010/main" val="1987508224"/>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92696" y="1881825"/>
            <a:ext cx="8229600" cy="3749675"/>
          </a:xfrm>
        </p:spPr>
        <p:txBody>
          <a:bodyPr>
            <a:normAutofit lnSpcReduction="10000"/>
          </a:bodyPr>
          <a:lstStyle/>
          <a:p>
            <a:pPr marL="0" indent="0" algn="ctr">
              <a:lnSpc>
                <a:spcPct val="107000"/>
              </a:lnSpc>
              <a:spcAft>
                <a:spcPts val="0"/>
              </a:spcAft>
              <a:buNone/>
            </a:pPr>
            <a:r>
              <a:rPr lang="it-IT" sz="2400" b="1" dirty="0" smtClean="0">
                <a:latin typeface="Calibri" pitchFamily="34" charset="0"/>
              </a:rPr>
              <a:t>IMMOBILIZZAZIONI DESTINATE A VENDITA RICLASSIFICATE </a:t>
            </a:r>
          </a:p>
          <a:p>
            <a:pPr marL="0" indent="0" algn="ctr">
              <a:lnSpc>
                <a:spcPct val="107000"/>
              </a:lnSpc>
              <a:spcAft>
                <a:spcPts val="0"/>
              </a:spcAft>
              <a:buNone/>
            </a:pPr>
            <a:r>
              <a:rPr lang="it-IT" sz="2400" b="1" dirty="0" smtClean="0">
                <a:latin typeface="Calibri" pitchFamily="34" charset="0"/>
              </a:rPr>
              <a:t>NEL CIRCOLANTE SE</a:t>
            </a:r>
          </a:p>
          <a:p>
            <a:pPr marL="873125" indent="-514350" algn="just">
              <a:lnSpc>
                <a:spcPct val="107000"/>
              </a:lnSpc>
              <a:spcAft>
                <a:spcPts val="0"/>
              </a:spcAft>
              <a:buFont typeface="+mj-lt"/>
              <a:buAutoNum type="romanUcPeriod"/>
            </a:pPr>
            <a:r>
              <a:rPr lang="it-IT" sz="2000" dirty="0" smtClean="0">
                <a:latin typeface="Calibri" pitchFamily="34" charset="0"/>
              </a:rPr>
              <a:t>VENDIBILI nelle condizioni attuali, senza modifiche sostanziali</a:t>
            </a:r>
            <a:endParaRPr lang="it-IT" sz="2000" dirty="0">
              <a:latin typeface="Calibri" pitchFamily="34" charset="0"/>
            </a:endParaRPr>
          </a:p>
          <a:p>
            <a:pPr marL="873125" indent="-514350" algn="just">
              <a:lnSpc>
                <a:spcPct val="107000"/>
              </a:lnSpc>
              <a:spcAft>
                <a:spcPts val="0"/>
              </a:spcAft>
              <a:buFont typeface="+mj-lt"/>
              <a:buAutoNum type="romanUcPeriod"/>
            </a:pPr>
            <a:r>
              <a:rPr lang="it-IT" sz="2000" dirty="0" smtClean="0">
                <a:latin typeface="Calibri" pitchFamily="34" charset="0"/>
              </a:rPr>
              <a:t>Vendita ALTAMENTE PROBABILE nel BREVE TERMINE</a:t>
            </a:r>
          </a:p>
          <a:p>
            <a:pPr marL="358775" indent="0" algn="ctr">
              <a:lnSpc>
                <a:spcPct val="107000"/>
              </a:lnSpc>
              <a:spcAft>
                <a:spcPts val="0"/>
              </a:spcAft>
              <a:buNone/>
            </a:pPr>
            <a:r>
              <a:rPr lang="it-IT" sz="2000" b="1" dirty="0">
                <a:latin typeface="Calibri" pitchFamily="34" charset="0"/>
              </a:rPr>
              <a:t>↓</a:t>
            </a:r>
            <a:endParaRPr lang="it-IT" sz="2000" b="1" dirty="0" smtClean="0">
              <a:latin typeface="Calibri" pitchFamily="34" charset="0"/>
            </a:endParaRPr>
          </a:p>
          <a:p>
            <a:pPr marL="358775" indent="0" algn="ctr">
              <a:lnSpc>
                <a:spcPct val="107000"/>
              </a:lnSpc>
              <a:spcAft>
                <a:spcPts val="0"/>
              </a:spcAft>
              <a:buNone/>
            </a:pPr>
            <a:r>
              <a:rPr lang="it-IT" sz="2000" b="1" dirty="0" smtClean="0">
                <a:latin typeface="Calibri" pitchFamily="34" charset="0"/>
              </a:rPr>
              <a:t>EFFETTO FISCALE</a:t>
            </a:r>
          </a:p>
          <a:p>
            <a:pPr marL="701675" algn="just">
              <a:lnSpc>
                <a:spcPct val="107000"/>
              </a:lnSpc>
              <a:spcAft>
                <a:spcPts val="0"/>
              </a:spcAft>
              <a:buFont typeface="Wingdings" panose="05000000000000000000" pitchFamily="2" charset="2"/>
              <a:buChar char="Ø"/>
            </a:pPr>
            <a:r>
              <a:rPr lang="it-IT" sz="2000" dirty="0" smtClean="0">
                <a:latin typeface="Calibri" pitchFamily="34" charset="0"/>
              </a:rPr>
              <a:t>Fuoriuscita dal computo per SOCIETÀ DI COMODO</a:t>
            </a:r>
          </a:p>
          <a:p>
            <a:pPr marL="701675" algn="just">
              <a:lnSpc>
                <a:spcPct val="107000"/>
              </a:lnSpc>
              <a:spcAft>
                <a:spcPts val="0"/>
              </a:spcAft>
              <a:buFont typeface="Wingdings" panose="05000000000000000000" pitchFamily="2" charset="2"/>
              <a:buChar char="Ø"/>
            </a:pPr>
            <a:r>
              <a:rPr lang="it-IT" sz="2000" dirty="0" smtClean="0">
                <a:latin typeface="Calibri" pitchFamily="34" charset="0"/>
              </a:rPr>
              <a:t>Vendita continua a generare PLUS O MINUSVALENZE fiscali (frazionabile </a:t>
            </a:r>
            <a:r>
              <a:rPr lang="it-IT" sz="2000" i="1" dirty="0" smtClean="0">
                <a:latin typeface="Calibri" pitchFamily="34" charset="0"/>
              </a:rPr>
              <a:t>ex</a:t>
            </a:r>
            <a:r>
              <a:rPr lang="it-IT" sz="2000" dirty="0" smtClean="0">
                <a:latin typeface="Calibri" pitchFamily="34" charset="0"/>
              </a:rPr>
              <a:t> art. 86 Tuir), salvo per beni che rientrano tra quelli prodotti e venduti dall’impresa ? QUESTIONE CONTROVERSA</a:t>
            </a:r>
          </a:p>
        </p:txBody>
      </p:sp>
      <p:sp>
        <p:nvSpPr>
          <p:cNvPr id="6" name="Titolo 1"/>
          <p:cNvSpPr txBox="1">
            <a:spLocks/>
          </p:cNvSpPr>
          <p:nvPr/>
        </p:nvSpPr>
        <p:spPr bwMode="auto">
          <a:xfrm>
            <a:off x="35496" y="942086"/>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DOCUMENTO CNDCEC</a:t>
            </a:r>
          </a:p>
        </p:txBody>
      </p:sp>
    </p:spTree>
    <p:extLst>
      <p:ext uri="{BB962C8B-B14F-4D97-AF65-F5344CB8AC3E}">
        <p14:creationId xmlns:p14="http://schemas.microsoft.com/office/powerpoint/2010/main" val="2544357437"/>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4294967295"/>
            <p:extLst>
              <p:ext uri="{D42A27DB-BD31-4B8C-83A1-F6EECF244321}">
                <p14:modId xmlns:p14="http://schemas.microsoft.com/office/powerpoint/2010/main" val="4154453771"/>
              </p:ext>
            </p:extLst>
          </p:nvPr>
        </p:nvGraphicFramePr>
        <p:xfrm>
          <a:off x="568296" y="1992432"/>
          <a:ext cx="8229600" cy="2588450"/>
        </p:xfrm>
        <a:graphic>
          <a:graphicData uri="http://schemas.openxmlformats.org/drawingml/2006/table">
            <a:tbl>
              <a:tblPr firstRow="1" bandRow="1">
                <a:tableStyleId>{5C22544A-7EE6-4342-B048-85BDC9FD1C3A}</a:tableStyleId>
              </a:tblPr>
              <a:tblGrid>
                <a:gridCol w="4106017"/>
                <a:gridCol w="4123583"/>
              </a:tblGrid>
              <a:tr h="416993">
                <a:tc>
                  <a:txBody>
                    <a:bodyPr/>
                    <a:lstStyle/>
                    <a:p>
                      <a:pPr algn="ctr"/>
                      <a:r>
                        <a:rPr lang="it-IT" sz="2000" dirty="0" smtClean="0">
                          <a:solidFill>
                            <a:schemeClr val="tx1"/>
                          </a:solidFill>
                          <a:latin typeface="Calibri" panose="020F0502020204030204" pitchFamily="34" charset="0"/>
                        </a:rPr>
                        <a:t>CATEGORIA</a:t>
                      </a:r>
                      <a:endParaRPr lang="it-IT" sz="2000" dirty="0">
                        <a:solidFill>
                          <a:schemeClr val="tx1"/>
                        </a:solidFill>
                        <a:latin typeface="Calibri" panose="020F0502020204030204" pitchFamily="34" charset="0"/>
                      </a:endParaRPr>
                    </a:p>
                  </a:txBody>
                  <a:tcPr/>
                </a:tc>
                <a:tc>
                  <a:txBody>
                    <a:bodyPr/>
                    <a:lstStyle/>
                    <a:p>
                      <a:pPr algn="ctr"/>
                      <a:r>
                        <a:rPr lang="it-IT" sz="2000" dirty="0" smtClean="0">
                          <a:solidFill>
                            <a:schemeClr val="tx1"/>
                          </a:solidFill>
                          <a:latin typeface="Calibri" panose="020F0502020204030204" pitchFamily="34" charset="0"/>
                        </a:rPr>
                        <a:t>PARAMETRO</a:t>
                      </a:r>
                      <a:endParaRPr lang="it-IT" sz="2000" dirty="0">
                        <a:solidFill>
                          <a:schemeClr val="tx1"/>
                        </a:solidFill>
                        <a:latin typeface="Calibri" panose="020F0502020204030204" pitchFamily="34" charset="0"/>
                      </a:endParaRPr>
                    </a:p>
                  </a:txBody>
                  <a:tcPr/>
                </a:tc>
              </a:tr>
              <a:tr h="723819">
                <a:tc>
                  <a:txBody>
                    <a:bodyPr/>
                    <a:lstStyle/>
                    <a:p>
                      <a:pPr algn="ctr"/>
                      <a:r>
                        <a:rPr lang="it-IT" sz="2000" dirty="0" smtClean="0">
                          <a:solidFill>
                            <a:schemeClr val="tx1"/>
                          </a:solidFill>
                          <a:latin typeface="Calibri" panose="020F0502020204030204" pitchFamily="34" charset="0"/>
                        </a:rPr>
                        <a:t>Materie</a:t>
                      </a:r>
                      <a:r>
                        <a:rPr lang="it-IT" sz="2000" baseline="0" dirty="0" smtClean="0">
                          <a:solidFill>
                            <a:schemeClr val="tx1"/>
                          </a:solidFill>
                          <a:latin typeface="Calibri" panose="020F0502020204030204" pitchFamily="34" charset="0"/>
                        </a:rPr>
                        <a:t> prime e sussidiarie</a:t>
                      </a:r>
                      <a:endParaRPr lang="it-IT" sz="2000" dirty="0">
                        <a:solidFill>
                          <a:schemeClr val="tx1"/>
                        </a:solidFill>
                        <a:latin typeface="Calibri" panose="020F0502020204030204" pitchFamily="34" charset="0"/>
                      </a:endParaRPr>
                    </a:p>
                  </a:txBody>
                  <a:tcPr/>
                </a:tc>
                <a:tc>
                  <a:txBody>
                    <a:bodyPr/>
                    <a:lstStyle/>
                    <a:p>
                      <a:pPr algn="ctr"/>
                      <a:r>
                        <a:rPr lang="it-IT" sz="2000" dirty="0" smtClean="0">
                          <a:solidFill>
                            <a:schemeClr val="tx1"/>
                          </a:solidFill>
                          <a:latin typeface="Calibri" panose="020F0502020204030204" pitchFamily="34" charset="0"/>
                        </a:rPr>
                        <a:t>Costo</a:t>
                      </a:r>
                      <a:r>
                        <a:rPr lang="it-IT" sz="2000" baseline="0" dirty="0" smtClean="0">
                          <a:solidFill>
                            <a:schemeClr val="tx1"/>
                          </a:solidFill>
                          <a:latin typeface="Calibri" panose="020F0502020204030204" pitchFamily="34" charset="0"/>
                        </a:rPr>
                        <a:t> di sostituzione</a:t>
                      </a:r>
                      <a:endParaRPr lang="it-IT" sz="2000" dirty="0">
                        <a:solidFill>
                          <a:schemeClr val="tx1"/>
                        </a:solidFill>
                        <a:latin typeface="Calibri" panose="020F0502020204030204" pitchFamily="34" charset="0"/>
                      </a:endParaRPr>
                    </a:p>
                  </a:txBody>
                  <a:tcPr/>
                </a:tc>
              </a:tr>
              <a:tr h="723819">
                <a:tc>
                  <a:txBody>
                    <a:bodyPr/>
                    <a:lstStyle/>
                    <a:p>
                      <a:pPr algn="ctr"/>
                      <a:r>
                        <a:rPr lang="it-IT" sz="2000" dirty="0" smtClean="0">
                          <a:solidFill>
                            <a:schemeClr val="tx1"/>
                          </a:solidFill>
                          <a:latin typeface="Calibri" panose="020F0502020204030204" pitchFamily="34" charset="0"/>
                        </a:rPr>
                        <a:t>Semilavorati</a:t>
                      </a:r>
                      <a:r>
                        <a:rPr lang="it-IT" sz="2000" baseline="0" dirty="0" smtClean="0">
                          <a:solidFill>
                            <a:schemeClr val="tx1"/>
                          </a:solidFill>
                          <a:latin typeface="Calibri" panose="020F0502020204030204" pitchFamily="34" charset="0"/>
                        </a:rPr>
                        <a:t> e prodotti in corso di lavorazione</a:t>
                      </a:r>
                      <a:endParaRPr lang="it-IT" sz="2000" dirty="0">
                        <a:solidFill>
                          <a:schemeClr val="tx1"/>
                        </a:solidFill>
                        <a:latin typeface="Calibri" panose="020F0502020204030204" pitchFamily="34" charset="0"/>
                      </a:endParaRPr>
                    </a:p>
                  </a:txBody>
                  <a:tcPr/>
                </a:tc>
                <a:tc>
                  <a:txBody>
                    <a:bodyPr/>
                    <a:lstStyle/>
                    <a:p>
                      <a:pPr algn="ctr"/>
                      <a:r>
                        <a:rPr lang="it-IT" sz="2000" dirty="0" smtClean="0">
                          <a:solidFill>
                            <a:schemeClr val="tx1"/>
                          </a:solidFill>
                          <a:latin typeface="Calibri" panose="020F0502020204030204" pitchFamily="34" charset="0"/>
                        </a:rPr>
                        <a:t>Valore netto di realizzo</a:t>
                      </a:r>
                      <a:endParaRPr lang="it-IT" sz="2000" dirty="0">
                        <a:solidFill>
                          <a:schemeClr val="tx1"/>
                        </a:solidFill>
                        <a:latin typeface="Calibri" panose="020F0502020204030204" pitchFamily="34" charset="0"/>
                      </a:endParaRPr>
                    </a:p>
                  </a:txBody>
                  <a:tcPr/>
                </a:tc>
              </a:tr>
              <a:tr h="723819">
                <a:tc>
                  <a:txBody>
                    <a:bodyPr/>
                    <a:lstStyle/>
                    <a:p>
                      <a:pPr algn="ctr"/>
                      <a:r>
                        <a:rPr lang="it-IT" sz="2000" dirty="0" smtClean="0">
                          <a:solidFill>
                            <a:schemeClr val="tx1"/>
                          </a:solidFill>
                          <a:latin typeface="Calibri" panose="020F0502020204030204" pitchFamily="34" charset="0"/>
                        </a:rPr>
                        <a:t>Prodotti</a:t>
                      </a:r>
                      <a:r>
                        <a:rPr lang="it-IT" sz="2000" baseline="0" dirty="0" smtClean="0">
                          <a:solidFill>
                            <a:schemeClr val="tx1"/>
                          </a:solidFill>
                          <a:latin typeface="Calibri" panose="020F0502020204030204" pitchFamily="34" charset="0"/>
                        </a:rPr>
                        <a:t> finiti, merci e rimanenze destinate alla vendita</a:t>
                      </a:r>
                      <a:endParaRPr lang="it-IT" sz="2000" dirty="0">
                        <a:solidFill>
                          <a:schemeClr val="tx1"/>
                        </a:solidFill>
                        <a:latin typeface="Calibri" panose="020F0502020204030204" pitchFamily="34" charset="0"/>
                      </a:endParaRPr>
                    </a:p>
                  </a:txBody>
                  <a:tcPr/>
                </a:tc>
                <a:tc>
                  <a:txBody>
                    <a:bodyPr/>
                    <a:lstStyle/>
                    <a:p>
                      <a:pPr algn="ctr"/>
                      <a:r>
                        <a:rPr lang="it-IT" sz="2000" dirty="0" smtClean="0">
                          <a:solidFill>
                            <a:schemeClr val="tx1"/>
                          </a:solidFill>
                          <a:latin typeface="Calibri" panose="020F0502020204030204" pitchFamily="34" charset="0"/>
                        </a:rPr>
                        <a:t>Valore</a:t>
                      </a:r>
                      <a:r>
                        <a:rPr lang="it-IT" sz="2000" baseline="0" dirty="0" smtClean="0">
                          <a:solidFill>
                            <a:schemeClr val="tx1"/>
                          </a:solidFill>
                          <a:latin typeface="Calibri" panose="020F0502020204030204" pitchFamily="34" charset="0"/>
                        </a:rPr>
                        <a:t> netto di realizzo</a:t>
                      </a:r>
                      <a:endParaRPr lang="it-IT" sz="2000" dirty="0">
                        <a:solidFill>
                          <a:schemeClr val="tx1"/>
                        </a:solidFill>
                        <a:latin typeface="Calibri" panose="020F0502020204030204" pitchFamily="34" charset="0"/>
                      </a:endParaRPr>
                    </a:p>
                  </a:txBody>
                  <a:tcPr/>
                </a:tc>
              </a:tr>
            </a:tbl>
          </a:graphicData>
        </a:graphic>
      </p:graphicFrame>
      <p:sp>
        <p:nvSpPr>
          <p:cNvPr id="6" name="Titolo 1"/>
          <p:cNvSpPr txBox="1">
            <a:spLocks/>
          </p:cNvSpPr>
          <p:nvPr/>
        </p:nvSpPr>
        <p:spPr bwMode="auto">
          <a:xfrm>
            <a:off x="-8546" y="693842"/>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OIC 13: LE RIMANENZE FINALI</a:t>
            </a:r>
          </a:p>
          <a:p>
            <a:endParaRPr lang="it-IT" altLang="it-IT" sz="1100" b="1" kern="0" dirty="0">
              <a:solidFill>
                <a:schemeClr val="tx1"/>
              </a:solidFill>
              <a:latin typeface="Calibri" panose="020F0502020204030204" pitchFamily="34" charset="0"/>
            </a:endParaRPr>
          </a:p>
          <a:p>
            <a:r>
              <a:rPr lang="it-IT" altLang="it-IT" sz="3200" b="1" kern="0" dirty="0" smtClean="0">
                <a:solidFill>
                  <a:schemeClr val="tx1"/>
                </a:solidFill>
                <a:latin typeface="Calibri" panose="020F0502020204030204" pitchFamily="34" charset="0"/>
              </a:rPr>
              <a:t>I Criteri di «svalutazione»</a:t>
            </a:r>
          </a:p>
        </p:txBody>
      </p:sp>
    </p:spTree>
    <p:extLst>
      <p:ext uri="{BB962C8B-B14F-4D97-AF65-F5344CB8AC3E}">
        <p14:creationId xmlns:p14="http://schemas.microsoft.com/office/powerpoint/2010/main" val="1092855146"/>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92696" y="1728001"/>
            <a:ext cx="8229600" cy="3749675"/>
          </a:xfrm>
        </p:spPr>
        <p:txBody>
          <a:bodyPr/>
          <a:lstStyle/>
          <a:p>
            <a:pPr marL="0" indent="0" algn="ctr">
              <a:lnSpc>
                <a:spcPct val="107000"/>
              </a:lnSpc>
              <a:spcAft>
                <a:spcPts val="0"/>
              </a:spcAft>
              <a:buNone/>
            </a:pPr>
            <a:r>
              <a:rPr lang="it-IT" sz="2400" b="1" dirty="0" smtClean="0">
                <a:latin typeface="Calibri" pitchFamily="34" charset="0"/>
              </a:rPr>
              <a:t>APPENDICE E OIC 13</a:t>
            </a:r>
          </a:p>
          <a:p>
            <a:pPr marL="0" indent="0" algn="ctr">
              <a:lnSpc>
                <a:spcPct val="107000"/>
              </a:lnSpc>
              <a:spcAft>
                <a:spcPts val="0"/>
              </a:spcAft>
              <a:buNone/>
            </a:pPr>
            <a:endParaRPr lang="it-IT" sz="2400" b="1" dirty="0" smtClean="0">
              <a:latin typeface="Calibri" pitchFamily="34" charset="0"/>
            </a:endParaRPr>
          </a:p>
          <a:p>
            <a:pPr algn="just">
              <a:lnSpc>
                <a:spcPct val="107000"/>
              </a:lnSpc>
              <a:spcAft>
                <a:spcPts val="0"/>
              </a:spcAft>
            </a:pPr>
            <a:r>
              <a:rPr lang="it-IT" sz="2000" dirty="0" smtClean="0">
                <a:latin typeface="Calibri" pitchFamily="34" charset="0"/>
              </a:rPr>
              <a:t>Non possono essere utilizzati nella valutazione del magazzino se non sono rappresentativi di COSTI EFFETTIVI</a:t>
            </a:r>
          </a:p>
          <a:p>
            <a:pPr algn="just">
              <a:lnSpc>
                <a:spcPct val="107000"/>
              </a:lnSpc>
              <a:spcAft>
                <a:spcPts val="0"/>
              </a:spcAft>
            </a:pPr>
            <a:r>
              <a:rPr lang="it-IT" sz="2000" dirty="0">
                <a:latin typeface="Calibri" pitchFamily="34" charset="0"/>
              </a:rPr>
              <a:t>R</a:t>
            </a:r>
            <a:r>
              <a:rPr lang="it-IT" sz="2000" dirty="0" smtClean="0">
                <a:latin typeface="Calibri" pitchFamily="34" charset="0"/>
              </a:rPr>
              <a:t>ichiesto un AGGIORNAMENTO COSTANTE </a:t>
            </a:r>
          </a:p>
          <a:p>
            <a:pPr algn="just">
              <a:lnSpc>
                <a:spcPct val="107000"/>
              </a:lnSpc>
              <a:spcAft>
                <a:spcPts val="0"/>
              </a:spcAft>
            </a:pPr>
            <a:r>
              <a:rPr lang="it-IT" sz="2000" dirty="0" smtClean="0">
                <a:latin typeface="Calibri" pitchFamily="34" charset="0"/>
              </a:rPr>
              <a:t>Se non aggiornamento costantemente, occorre RETTIFICARE il magazzino per allinearlo ai costi effettivi</a:t>
            </a:r>
          </a:p>
          <a:p>
            <a:pPr algn="just">
              <a:lnSpc>
                <a:spcPct val="107000"/>
              </a:lnSpc>
              <a:spcAft>
                <a:spcPts val="0"/>
              </a:spcAft>
            </a:pPr>
            <a:r>
              <a:rPr lang="it-IT" sz="2000" dirty="0" smtClean="0">
                <a:latin typeface="Calibri" pitchFamily="34" charset="0"/>
              </a:rPr>
              <a:t>Eventuali «VARIANZE» dovute a inefficienze, scioperi, inattività, ecc. non vanno imputate al valore delle rimanenze ma sono COSTI DI PERIODO</a:t>
            </a:r>
          </a:p>
        </p:txBody>
      </p:sp>
      <p:sp>
        <p:nvSpPr>
          <p:cNvPr id="6" name="Titolo 1"/>
          <p:cNvSpPr txBox="1">
            <a:spLocks/>
          </p:cNvSpPr>
          <p:nvPr/>
        </p:nvSpPr>
        <p:spPr bwMode="auto">
          <a:xfrm>
            <a:off x="35496" y="769263"/>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UTILIZZO COSTI </a:t>
            </a:r>
            <a:r>
              <a:rPr lang="it-IT" altLang="it-IT" sz="3200" b="1" i="1" kern="0" dirty="0" smtClean="0">
                <a:solidFill>
                  <a:schemeClr val="tx1"/>
                </a:solidFill>
                <a:latin typeface="Calibri" panose="020F0502020204030204" pitchFamily="34" charset="0"/>
              </a:rPr>
              <a:t>STANDARD</a:t>
            </a:r>
          </a:p>
        </p:txBody>
      </p:sp>
    </p:spTree>
    <p:extLst>
      <p:ext uri="{BB962C8B-B14F-4D97-AF65-F5344CB8AC3E}">
        <p14:creationId xmlns:p14="http://schemas.microsoft.com/office/powerpoint/2010/main" val="4118230422"/>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922946" y="1794617"/>
            <a:ext cx="7058826" cy="2529555"/>
          </a:xfrm>
        </p:spPr>
        <p:txBody>
          <a:bodyPr>
            <a:normAutofit fontScale="90000"/>
          </a:bodyPr>
          <a:lstStyle/>
          <a:p>
            <a:pPr algn="ctr"/>
            <a:r>
              <a:rPr lang="it-IT" b="1" dirty="0" smtClean="0">
                <a:latin typeface="Calibri" panose="020F0502020204030204" pitchFamily="34" charset="0"/>
              </a:rPr>
              <a:t>BILANCIO 2015 E EFFETTI LEGGE DI STABILITA’ 2016</a:t>
            </a:r>
            <a:r>
              <a:rPr lang="it-IT" sz="4800" b="1" dirty="0" smtClean="0">
                <a:latin typeface="Calibri" panose="020F0502020204030204" pitchFamily="34" charset="0"/>
              </a:rPr>
              <a:t>: Rivalutazione, assegnazione agevolata e imposte differite</a:t>
            </a:r>
            <a:endParaRPr lang="it-IT" b="1" dirty="0">
              <a:latin typeface="Calibri" panose="020F0502020204030204" pitchFamily="34" charset="0"/>
            </a:endParaRPr>
          </a:p>
        </p:txBody>
      </p:sp>
    </p:spTree>
    <p:extLst>
      <p:ext uri="{BB962C8B-B14F-4D97-AF65-F5344CB8AC3E}">
        <p14:creationId xmlns:p14="http://schemas.microsoft.com/office/powerpoint/2010/main" val="3901661256"/>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175931" y="1824305"/>
            <a:ext cx="8651875" cy="1319212"/>
          </a:xfrm>
          <a:solidFill>
            <a:schemeClr val="bg1"/>
          </a:solidFill>
          <a:ln w="19050">
            <a:solidFill>
              <a:srgbClr val="FF0000"/>
            </a:solidFill>
            <a:prstDash val="lgDash"/>
          </a:ln>
        </p:spPr>
        <p:txBody>
          <a:bodyPr>
            <a:normAutofit lnSpcReduction="10000"/>
          </a:bodyPr>
          <a:lstStyle/>
          <a:p>
            <a:pPr marL="0" indent="0" algn="just">
              <a:lnSpc>
                <a:spcPct val="107000"/>
              </a:lnSpc>
              <a:spcAft>
                <a:spcPts val="0"/>
              </a:spcAft>
              <a:buNone/>
            </a:pPr>
            <a:r>
              <a:rPr lang="it-IT" sz="1600" dirty="0" smtClean="0">
                <a:latin typeface="Calibri" panose="020F0502020204030204" pitchFamily="34" charset="0"/>
              </a:rPr>
              <a:t>«</a:t>
            </a:r>
            <a:r>
              <a:rPr lang="it-IT" sz="1600" i="1" dirty="0" smtClean="0">
                <a:latin typeface="Calibri" panose="020F0502020204030204" pitchFamily="34" charset="0"/>
              </a:rPr>
              <a:t>L'assegnazione </a:t>
            </a:r>
            <a:r>
              <a:rPr lang="it-IT" sz="1600" i="1" dirty="0">
                <a:latin typeface="Calibri" panose="020F0502020204030204" pitchFamily="34" charset="0"/>
              </a:rPr>
              <a:t>viene a configurarsi ogni qual volta la società procede, nei confronti dei soci, alla restituzione di capitale o di riserve di capitale ovvero alla distribuzione di utili o di riserve di utili. Al riguardo si precisa che la disciplina di cui trattasi è applicabile in tutte le fattispecie regolate dalle norme del codice civile nonché da quelle contenute nel Tuir e quindi anche nei casi di recesso, riduzione del capitale esuberante o di </a:t>
            </a:r>
            <a:r>
              <a:rPr lang="it-IT" sz="1600" i="1" dirty="0" smtClean="0">
                <a:latin typeface="Calibri" panose="020F0502020204030204" pitchFamily="34" charset="0"/>
              </a:rPr>
              <a:t>liquidazione</a:t>
            </a:r>
            <a:r>
              <a:rPr lang="it-IT" sz="1600" dirty="0" smtClean="0">
                <a:latin typeface="Calibri" panose="020F0502020204030204" pitchFamily="34" charset="0"/>
              </a:rPr>
              <a:t>» (circolare 112/E/1999)</a:t>
            </a:r>
            <a:endParaRPr lang="it-IT" sz="1600" dirty="0">
              <a:latin typeface="Calibri" panose="020F0502020204030204" pitchFamily="34" charset="0"/>
            </a:endParaRPr>
          </a:p>
          <a:p>
            <a:pPr marL="0" indent="0" algn="just">
              <a:lnSpc>
                <a:spcPct val="107000"/>
              </a:lnSpc>
              <a:spcAft>
                <a:spcPts val="0"/>
              </a:spcAft>
              <a:buNone/>
            </a:pPr>
            <a:endParaRPr lang="it-IT" sz="1600" dirty="0" smtClean="0">
              <a:latin typeface="Calibri" pitchFamily="34" charset="0"/>
            </a:endParaRPr>
          </a:p>
          <a:p>
            <a:pPr marL="0" indent="0" algn="just">
              <a:lnSpc>
                <a:spcPct val="107000"/>
              </a:lnSpc>
              <a:spcAft>
                <a:spcPts val="0"/>
              </a:spcAft>
              <a:buNone/>
            </a:pPr>
            <a:endParaRPr lang="it-IT" sz="1600" dirty="0">
              <a:latin typeface="Calibri" pitchFamily="34" charset="0"/>
            </a:endParaRPr>
          </a:p>
          <a:p>
            <a:pPr marL="0" indent="0" algn="just">
              <a:lnSpc>
                <a:spcPct val="107000"/>
              </a:lnSpc>
              <a:spcAft>
                <a:spcPts val="0"/>
              </a:spcAft>
              <a:buNone/>
            </a:pPr>
            <a:endParaRPr lang="it-IT" sz="1600" dirty="0">
              <a:latin typeface="Calibri" pitchFamily="34" charset="0"/>
            </a:endParaRPr>
          </a:p>
          <a:p>
            <a:pPr marL="0" indent="0" algn="just">
              <a:lnSpc>
                <a:spcPct val="107000"/>
              </a:lnSpc>
              <a:spcAft>
                <a:spcPts val="0"/>
              </a:spcAft>
              <a:buNone/>
            </a:pPr>
            <a:endParaRPr lang="it-IT" sz="1600" dirty="0">
              <a:latin typeface="Calibri" pitchFamily="34" charset="0"/>
            </a:endParaRPr>
          </a:p>
        </p:txBody>
      </p:sp>
      <p:sp>
        <p:nvSpPr>
          <p:cNvPr id="5" name="Rettangolo 4"/>
          <p:cNvSpPr/>
          <p:nvPr/>
        </p:nvSpPr>
        <p:spPr>
          <a:xfrm>
            <a:off x="977229" y="3287990"/>
            <a:ext cx="2704600" cy="888798"/>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rPr>
              <a:t>1. Senza ridurre capitale con mero utilizzo di riserve</a:t>
            </a:r>
            <a:endParaRPr lang="it-IT" sz="2000" b="1" dirty="0">
              <a:solidFill>
                <a:srgbClr val="000000"/>
              </a:solidFill>
            </a:endParaRPr>
          </a:p>
        </p:txBody>
      </p:sp>
      <p:sp>
        <p:nvSpPr>
          <p:cNvPr id="6" name="Rettangolo 5"/>
          <p:cNvSpPr/>
          <p:nvPr/>
        </p:nvSpPr>
        <p:spPr>
          <a:xfrm>
            <a:off x="5373759" y="3287990"/>
            <a:ext cx="2881424" cy="888797"/>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rPr>
              <a:t>2. Riducendo capitale sociale</a:t>
            </a:r>
            <a:endParaRPr lang="it-IT" sz="2000" b="1" dirty="0">
              <a:solidFill>
                <a:srgbClr val="000000"/>
              </a:solidFill>
            </a:endParaRPr>
          </a:p>
        </p:txBody>
      </p:sp>
      <p:sp>
        <p:nvSpPr>
          <p:cNvPr id="7" name="Rettangolo 6"/>
          <p:cNvSpPr/>
          <p:nvPr/>
        </p:nvSpPr>
        <p:spPr>
          <a:xfrm>
            <a:off x="246184" y="4240072"/>
            <a:ext cx="4166690" cy="1667845"/>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marL="457200" indent="-457200" algn="just" fontAlgn="base">
              <a:spcBef>
                <a:spcPct val="0"/>
              </a:spcBef>
              <a:spcAft>
                <a:spcPct val="0"/>
              </a:spcAft>
              <a:buFontTx/>
              <a:buAutoNum type="alphaLcParenR"/>
              <a:defRPr/>
            </a:pPr>
            <a:r>
              <a:rPr lang="it-IT" sz="2000" dirty="0" smtClean="0">
                <a:solidFill>
                  <a:srgbClr val="000000"/>
                </a:solidFill>
              </a:rPr>
              <a:t>Scelta libera sulle riserve?</a:t>
            </a:r>
          </a:p>
          <a:p>
            <a:pPr marL="457200" indent="-457200" algn="just" fontAlgn="base">
              <a:spcBef>
                <a:spcPct val="0"/>
              </a:spcBef>
              <a:spcAft>
                <a:spcPct val="0"/>
              </a:spcAft>
              <a:buFontTx/>
              <a:buAutoNum type="alphaLcParenR"/>
              <a:defRPr/>
            </a:pPr>
            <a:r>
              <a:rPr lang="it-IT" sz="2000" dirty="0" smtClean="0">
                <a:solidFill>
                  <a:srgbClr val="000000"/>
                </a:solidFill>
              </a:rPr>
              <a:t>Decisione a maggioranza o unanimità</a:t>
            </a:r>
          </a:p>
          <a:p>
            <a:pPr marL="457200" indent="-457200" algn="just" fontAlgn="base">
              <a:spcBef>
                <a:spcPct val="0"/>
              </a:spcBef>
              <a:spcAft>
                <a:spcPct val="0"/>
              </a:spcAft>
              <a:buFontTx/>
              <a:buAutoNum type="alphaLcParenR"/>
              <a:defRPr/>
            </a:pPr>
            <a:r>
              <a:rPr lang="it-IT" sz="2000" dirty="0" smtClean="0">
                <a:solidFill>
                  <a:srgbClr val="000000"/>
                </a:solidFill>
              </a:rPr>
              <a:t>Rispetto par condicio</a:t>
            </a:r>
            <a:endParaRPr lang="it-IT" sz="2000" dirty="0">
              <a:solidFill>
                <a:srgbClr val="000000"/>
              </a:solidFill>
            </a:endParaRPr>
          </a:p>
        </p:txBody>
      </p:sp>
      <p:sp>
        <p:nvSpPr>
          <p:cNvPr id="8" name="Rettangolo 7"/>
          <p:cNvSpPr/>
          <p:nvPr/>
        </p:nvSpPr>
        <p:spPr>
          <a:xfrm>
            <a:off x="4731126" y="4236421"/>
            <a:ext cx="4166690" cy="1667845"/>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marL="457200" indent="-457200" algn="just" fontAlgn="base">
              <a:spcBef>
                <a:spcPct val="0"/>
              </a:spcBef>
              <a:spcAft>
                <a:spcPct val="0"/>
              </a:spcAft>
              <a:buFontTx/>
              <a:buAutoNum type="alphaLcParenR"/>
              <a:defRPr/>
            </a:pPr>
            <a:r>
              <a:rPr lang="it-IT" sz="2000" dirty="0" smtClean="0">
                <a:solidFill>
                  <a:srgbClr val="000000"/>
                </a:solidFill>
              </a:rPr>
              <a:t>Tempi tecnici opposizione creditori</a:t>
            </a:r>
          </a:p>
          <a:p>
            <a:pPr marL="457200" indent="-457200" algn="just" fontAlgn="base">
              <a:spcBef>
                <a:spcPct val="0"/>
              </a:spcBef>
              <a:spcAft>
                <a:spcPct val="0"/>
              </a:spcAft>
              <a:buFontTx/>
              <a:buAutoNum type="alphaLcParenR"/>
              <a:defRPr/>
            </a:pPr>
            <a:r>
              <a:rPr lang="it-IT" sz="2000" dirty="0" smtClean="0">
                <a:solidFill>
                  <a:srgbClr val="000000"/>
                </a:solidFill>
              </a:rPr>
              <a:t>Lesione integrità capitale sociale?</a:t>
            </a:r>
          </a:p>
          <a:p>
            <a:pPr marL="457200" indent="-457200" algn="just" fontAlgn="base">
              <a:spcBef>
                <a:spcPct val="0"/>
              </a:spcBef>
              <a:spcAft>
                <a:spcPct val="0"/>
              </a:spcAft>
              <a:buFontTx/>
              <a:buAutoNum type="alphaLcParenR"/>
              <a:defRPr/>
            </a:pPr>
            <a:r>
              <a:rPr lang="it-IT" sz="2000" dirty="0" smtClean="0">
                <a:solidFill>
                  <a:srgbClr val="000000"/>
                </a:solidFill>
              </a:rPr>
              <a:t>Clausola inserita o meno nello statuto → conseguenze</a:t>
            </a:r>
            <a:endParaRPr lang="it-IT" sz="2000" dirty="0">
              <a:solidFill>
                <a:srgbClr val="000000"/>
              </a:solidFill>
            </a:endParaRPr>
          </a:p>
        </p:txBody>
      </p:sp>
      <p:sp>
        <p:nvSpPr>
          <p:cNvPr id="12" name="Titolo 1"/>
          <p:cNvSpPr txBox="1">
            <a:spLocks/>
          </p:cNvSpPr>
          <p:nvPr/>
        </p:nvSpPr>
        <p:spPr bwMode="auto">
          <a:xfrm>
            <a:off x="0" y="681038"/>
            <a:ext cx="9144000" cy="9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L’ASSEGNAZIONE DEI BENI AI SOCI</a:t>
            </a:r>
          </a:p>
          <a:p>
            <a:r>
              <a:rPr lang="it-IT" altLang="it-IT" sz="2800" b="1" kern="0" dirty="0" smtClean="0">
                <a:solidFill>
                  <a:prstClr val="black"/>
                </a:solidFill>
              </a:rPr>
              <a:t>DEFINIZIONE</a:t>
            </a:r>
          </a:p>
        </p:txBody>
      </p:sp>
    </p:spTree>
    <p:extLst>
      <p:ext uri="{BB962C8B-B14F-4D97-AF65-F5344CB8AC3E}">
        <p14:creationId xmlns:p14="http://schemas.microsoft.com/office/powerpoint/2010/main" val="2137130093"/>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41832" y="1608359"/>
            <a:ext cx="8460336" cy="4715529"/>
          </a:xfrm>
        </p:spPr>
        <p:txBody>
          <a:bodyPr>
            <a:normAutofit/>
          </a:bodyPr>
          <a:lstStyle/>
          <a:p>
            <a:pPr marL="474663" indent="-457200" algn="just">
              <a:lnSpc>
                <a:spcPct val="107000"/>
              </a:lnSpc>
              <a:spcAft>
                <a:spcPts val="0"/>
              </a:spcAft>
              <a:buFont typeface="+mj-lt"/>
              <a:buAutoNum type="arabicPeriod"/>
            </a:pPr>
            <a:r>
              <a:rPr lang="it-IT" sz="2000" b="1" dirty="0" smtClean="0">
                <a:latin typeface="Calibri" pitchFamily="34" charset="0"/>
              </a:rPr>
              <a:t>Assegnazione con attribuzione di bene ad un valore </a:t>
            </a:r>
            <a:r>
              <a:rPr lang="it-IT" sz="2000" b="1" u="sng" dirty="0" smtClean="0">
                <a:latin typeface="Calibri" pitchFamily="34" charset="0"/>
              </a:rPr>
              <a:t>pari</a:t>
            </a:r>
            <a:r>
              <a:rPr lang="it-IT" sz="2000" b="1" dirty="0" smtClean="0">
                <a:latin typeface="Calibri" pitchFamily="34" charset="0"/>
              </a:rPr>
              <a:t> al suo valore netto contabile</a:t>
            </a:r>
          </a:p>
          <a:p>
            <a:pPr marL="787400" algn="just">
              <a:lnSpc>
                <a:spcPct val="107000"/>
              </a:lnSpc>
              <a:spcAft>
                <a:spcPts val="0"/>
              </a:spcAft>
              <a:buFontTx/>
              <a:buChar char="-"/>
            </a:pPr>
            <a:r>
              <a:rPr lang="it-IT" sz="2000" dirty="0" smtClean="0">
                <a:latin typeface="Calibri" pitchFamily="34" charset="0"/>
              </a:rPr>
              <a:t>Nessuna emersione di plus o minusvalenze (assegnazione di immobilizzazioni)</a:t>
            </a:r>
            <a:endParaRPr lang="it-IT" sz="2000" dirty="0">
              <a:latin typeface="Calibri" pitchFamily="34" charset="0"/>
            </a:endParaRPr>
          </a:p>
          <a:p>
            <a:pPr marL="457200" indent="-457200" algn="just">
              <a:lnSpc>
                <a:spcPct val="107000"/>
              </a:lnSpc>
              <a:spcAft>
                <a:spcPts val="0"/>
              </a:spcAft>
              <a:buFont typeface="+mj-lt"/>
              <a:buAutoNum type="arabicPeriod" startAt="2"/>
            </a:pPr>
            <a:r>
              <a:rPr lang="it-IT" sz="2000" b="1" dirty="0" smtClean="0">
                <a:latin typeface="Calibri" pitchFamily="34" charset="0"/>
              </a:rPr>
              <a:t>Assegnazione con attribuzione di bene ad un valore </a:t>
            </a:r>
            <a:r>
              <a:rPr lang="it-IT" sz="2000" b="1" u="sng" dirty="0" smtClean="0">
                <a:latin typeface="Calibri" pitchFamily="34" charset="0"/>
              </a:rPr>
              <a:t>superiore</a:t>
            </a:r>
            <a:r>
              <a:rPr lang="it-IT" sz="2000" b="1" dirty="0" smtClean="0">
                <a:latin typeface="Calibri" pitchFamily="34" charset="0"/>
              </a:rPr>
              <a:t> al suo valore netto contabile</a:t>
            </a:r>
          </a:p>
          <a:p>
            <a:pPr marL="803275" indent="-358775" algn="just">
              <a:lnSpc>
                <a:spcPct val="107000"/>
              </a:lnSpc>
              <a:spcAft>
                <a:spcPts val="0"/>
              </a:spcAft>
              <a:buFontTx/>
              <a:buChar char="-"/>
            </a:pPr>
            <a:r>
              <a:rPr lang="it-IT" sz="2000" dirty="0" smtClean="0">
                <a:latin typeface="Calibri" pitchFamily="34" charset="0"/>
              </a:rPr>
              <a:t>Rilevazione di una plusvalenza, soggetta ad imposta sostitutiva, classificata in A.5 del CE</a:t>
            </a:r>
          </a:p>
          <a:p>
            <a:pPr marL="457200" lvl="0" indent="-457200" algn="just">
              <a:lnSpc>
                <a:spcPct val="107000"/>
              </a:lnSpc>
              <a:buFont typeface="+mj-lt"/>
              <a:buAutoNum type="arabicPeriod" startAt="3"/>
            </a:pPr>
            <a:r>
              <a:rPr lang="it-IT" sz="2000" b="1" dirty="0">
                <a:solidFill>
                  <a:prstClr val="black"/>
                </a:solidFill>
                <a:latin typeface="Calibri" pitchFamily="34" charset="0"/>
              </a:rPr>
              <a:t>Assegnazione con attribuzione di bene ad un valore </a:t>
            </a:r>
            <a:r>
              <a:rPr lang="it-IT" sz="2000" b="1" u="sng" dirty="0" smtClean="0">
                <a:solidFill>
                  <a:prstClr val="black"/>
                </a:solidFill>
                <a:latin typeface="Calibri" pitchFamily="34" charset="0"/>
              </a:rPr>
              <a:t>inferiore</a:t>
            </a:r>
            <a:r>
              <a:rPr lang="it-IT" sz="2000" b="1" dirty="0" smtClean="0">
                <a:solidFill>
                  <a:prstClr val="black"/>
                </a:solidFill>
                <a:latin typeface="Calibri" pitchFamily="34" charset="0"/>
              </a:rPr>
              <a:t> </a:t>
            </a:r>
            <a:r>
              <a:rPr lang="it-IT" sz="2000" b="1" dirty="0">
                <a:solidFill>
                  <a:prstClr val="black"/>
                </a:solidFill>
                <a:latin typeface="Calibri" pitchFamily="34" charset="0"/>
              </a:rPr>
              <a:t>al suo valore netto contabile</a:t>
            </a:r>
          </a:p>
          <a:p>
            <a:pPr marL="803275" lvl="0" indent="-358775" algn="just">
              <a:lnSpc>
                <a:spcPct val="107000"/>
              </a:lnSpc>
              <a:buFontTx/>
              <a:buChar char="-"/>
            </a:pPr>
            <a:r>
              <a:rPr lang="it-IT" sz="2000" dirty="0">
                <a:solidFill>
                  <a:prstClr val="black"/>
                </a:solidFill>
                <a:latin typeface="Calibri" pitchFamily="34" charset="0"/>
              </a:rPr>
              <a:t>Rilevazione di una </a:t>
            </a:r>
            <a:r>
              <a:rPr lang="it-IT" sz="2000" dirty="0" smtClean="0">
                <a:solidFill>
                  <a:prstClr val="black"/>
                </a:solidFill>
                <a:latin typeface="Calibri" pitchFamily="34" charset="0"/>
              </a:rPr>
              <a:t>minusvalenza</a:t>
            </a:r>
            <a:r>
              <a:rPr lang="it-IT" sz="2000" dirty="0">
                <a:solidFill>
                  <a:prstClr val="black"/>
                </a:solidFill>
                <a:latin typeface="Calibri" pitchFamily="34" charset="0"/>
              </a:rPr>
              <a:t>, </a:t>
            </a:r>
            <a:r>
              <a:rPr lang="it-IT" sz="2000" dirty="0" smtClean="0">
                <a:solidFill>
                  <a:prstClr val="black"/>
                </a:solidFill>
                <a:latin typeface="Calibri" pitchFamily="34" charset="0"/>
              </a:rPr>
              <a:t>classificata </a:t>
            </a:r>
            <a:r>
              <a:rPr lang="it-IT" sz="2000" dirty="0">
                <a:solidFill>
                  <a:prstClr val="black"/>
                </a:solidFill>
                <a:latin typeface="Calibri" pitchFamily="34" charset="0"/>
              </a:rPr>
              <a:t>in </a:t>
            </a:r>
            <a:r>
              <a:rPr lang="it-IT" sz="2000" dirty="0" smtClean="0">
                <a:solidFill>
                  <a:prstClr val="black"/>
                </a:solidFill>
                <a:latin typeface="Calibri" pitchFamily="34" charset="0"/>
              </a:rPr>
              <a:t>B.14 </a:t>
            </a:r>
            <a:r>
              <a:rPr lang="it-IT" sz="2000" dirty="0">
                <a:solidFill>
                  <a:prstClr val="black"/>
                </a:solidFill>
                <a:latin typeface="Calibri" pitchFamily="34" charset="0"/>
              </a:rPr>
              <a:t>del </a:t>
            </a:r>
            <a:r>
              <a:rPr lang="it-IT" sz="2000" dirty="0" smtClean="0">
                <a:solidFill>
                  <a:prstClr val="black"/>
                </a:solidFill>
                <a:latin typeface="Calibri" pitchFamily="34" charset="0"/>
              </a:rPr>
              <a:t>CE</a:t>
            </a:r>
            <a:endParaRPr lang="it-IT" sz="2000" dirty="0">
              <a:solidFill>
                <a:prstClr val="black"/>
              </a:solidFill>
              <a:latin typeface="Calibri" pitchFamily="34" charset="0"/>
            </a:endParaRPr>
          </a:p>
        </p:txBody>
      </p:sp>
      <p:sp>
        <p:nvSpPr>
          <p:cNvPr id="6" name="Titolo 1"/>
          <p:cNvSpPr txBox="1">
            <a:spLocks/>
          </p:cNvSpPr>
          <p:nvPr/>
        </p:nvSpPr>
        <p:spPr bwMode="auto">
          <a:xfrm>
            <a:off x="0" y="491124"/>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Rappresentazione contabile dell’assegnazione </a:t>
            </a:r>
          </a:p>
          <a:p>
            <a:r>
              <a:rPr lang="it-IT" altLang="it-IT" sz="3200" b="1" kern="0" dirty="0" smtClean="0">
                <a:solidFill>
                  <a:prstClr val="black"/>
                </a:solidFill>
              </a:rPr>
              <a:t>Indicazioni del </a:t>
            </a:r>
            <a:r>
              <a:rPr lang="it-IT" altLang="it-IT" sz="3200" b="1" kern="0" dirty="0" err="1" smtClean="0">
                <a:solidFill>
                  <a:prstClr val="black"/>
                </a:solidFill>
              </a:rPr>
              <a:t>Cndcec</a:t>
            </a:r>
            <a:endParaRPr lang="it-IT" altLang="it-IT" sz="3200" b="1" kern="0" dirty="0" smtClean="0">
              <a:solidFill>
                <a:prstClr val="black"/>
              </a:solidFill>
            </a:endParaRPr>
          </a:p>
        </p:txBody>
      </p:sp>
    </p:spTree>
    <p:extLst>
      <p:ext uri="{BB962C8B-B14F-4D97-AF65-F5344CB8AC3E}">
        <p14:creationId xmlns:p14="http://schemas.microsoft.com/office/powerpoint/2010/main" val="2676525582"/>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28650" y="1437467"/>
            <a:ext cx="7886700" cy="5167312"/>
          </a:xfrm>
          <a:prstGeom prst="rect">
            <a:avLst/>
          </a:prstGeom>
        </p:spPr>
      </p:pic>
      <p:sp>
        <p:nvSpPr>
          <p:cNvPr id="2" name="Titolo 1"/>
          <p:cNvSpPr>
            <a:spLocks noGrp="1"/>
          </p:cNvSpPr>
          <p:nvPr>
            <p:ph type="title"/>
          </p:nvPr>
        </p:nvSpPr>
        <p:spPr/>
        <p:txBody>
          <a:bodyPr>
            <a:normAutofit/>
          </a:bodyPr>
          <a:lstStyle/>
          <a:p>
            <a:pPr algn="ctr"/>
            <a:r>
              <a:rPr lang="it-IT" sz="3600" b="1" dirty="0" smtClean="0">
                <a:latin typeface="+mn-lt"/>
              </a:rPr>
              <a:t>UNA TABELLA DI SINTESI PER LE “DATE”</a:t>
            </a:r>
            <a:endParaRPr lang="it-IT" sz="3600" b="1" dirty="0">
              <a:latin typeface="+mn-lt"/>
            </a:endParaRPr>
          </a:p>
        </p:txBody>
      </p:sp>
    </p:spTree>
    <p:extLst>
      <p:ext uri="{BB962C8B-B14F-4D97-AF65-F5344CB8AC3E}">
        <p14:creationId xmlns:p14="http://schemas.microsoft.com/office/powerpoint/2010/main" val="1716756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txBox="1">
            <a:spLocks/>
          </p:cNvSpPr>
          <p:nvPr/>
        </p:nvSpPr>
        <p:spPr>
          <a:xfrm>
            <a:off x="567635" y="1435474"/>
            <a:ext cx="8363272" cy="4066192"/>
          </a:xfrm>
          <a:prstGeom prst="rect">
            <a:avLst/>
          </a:prstGeom>
          <a:solidFill>
            <a:schemeClr val="accent5">
              <a:lumMod val="20000"/>
              <a:lumOff val="80000"/>
            </a:schemeClr>
          </a:solidFill>
          <a:ln w="28575">
            <a:solidFill>
              <a:schemeClr val="accent6">
                <a:lumMod val="60000"/>
                <a:lumOff val="40000"/>
              </a:schemeClr>
            </a:solid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it-IT" sz="1600" b="1" kern="0" dirty="0" smtClean="0">
                <a:solidFill>
                  <a:srgbClr val="000000"/>
                </a:solidFill>
              </a:rPr>
              <a:t>Valore normale superiore al valore fiscalmente riconosciuto con immobile non rivalutato nel 2008</a:t>
            </a:r>
            <a:endParaRPr lang="it-IT" sz="1600" kern="0" dirty="0" smtClean="0">
              <a:solidFill>
                <a:srgbClr val="000000"/>
              </a:solidFill>
            </a:endParaRPr>
          </a:p>
          <a:p>
            <a:r>
              <a:rPr lang="it-IT" sz="1600" kern="0" dirty="0" smtClean="0">
                <a:solidFill>
                  <a:srgbClr val="000000"/>
                </a:solidFill>
              </a:rPr>
              <a:t>Immobile valore contabile e fiscale  = </a:t>
            </a:r>
            <a:r>
              <a:rPr lang="it-IT" sz="1600" kern="0" dirty="0">
                <a:solidFill>
                  <a:srgbClr val="000000"/>
                </a:solidFill>
              </a:rPr>
              <a:t>2</a:t>
            </a:r>
            <a:r>
              <a:rPr lang="it-IT" sz="1600" kern="0" dirty="0" smtClean="0">
                <a:solidFill>
                  <a:srgbClr val="000000"/>
                </a:solidFill>
              </a:rPr>
              <a:t>.000</a:t>
            </a:r>
          </a:p>
          <a:p>
            <a:r>
              <a:rPr lang="it-IT" sz="1600" kern="0" dirty="0" smtClean="0">
                <a:solidFill>
                  <a:srgbClr val="000000"/>
                </a:solidFill>
              </a:rPr>
              <a:t>Valore normale/catastale = 3.000</a:t>
            </a:r>
          </a:p>
          <a:p>
            <a:r>
              <a:rPr lang="it-IT" sz="1600" kern="0" dirty="0" smtClean="0">
                <a:solidFill>
                  <a:srgbClr val="000000"/>
                </a:solidFill>
              </a:rPr>
              <a:t>Differenza su cui viene versata imposta sostitutiva = 1.000</a:t>
            </a:r>
          </a:p>
          <a:p>
            <a:r>
              <a:rPr lang="it-IT" sz="1600" kern="0" dirty="0" smtClean="0">
                <a:solidFill>
                  <a:srgbClr val="000000"/>
                </a:solidFill>
              </a:rPr>
              <a:t>Riserva di utili attribuita per effetto dell’assegnazione = </a:t>
            </a:r>
            <a:r>
              <a:rPr lang="it-IT" sz="1600" kern="0" dirty="0">
                <a:solidFill>
                  <a:srgbClr val="000000"/>
                </a:solidFill>
              </a:rPr>
              <a:t>2</a:t>
            </a:r>
            <a:r>
              <a:rPr lang="it-IT" sz="1600" kern="0" dirty="0" smtClean="0">
                <a:solidFill>
                  <a:srgbClr val="000000"/>
                </a:solidFill>
              </a:rPr>
              <a:t>.000</a:t>
            </a:r>
          </a:p>
          <a:p>
            <a:r>
              <a:rPr lang="it-IT" sz="1600" b="1" kern="0" dirty="0" smtClean="0">
                <a:solidFill>
                  <a:srgbClr val="000000"/>
                </a:solidFill>
              </a:rPr>
              <a:t>Dividendo tassabile in capo al socio = 2.000 (3.000 -  1.000 ) </a:t>
            </a:r>
            <a:endParaRPr lang="it-IT" sz="1600" kern="0" dirty="0" smtClean="0">
              <a:solidFill>
                <a:srgbClr val="000000"/>
              </a:solidFill>
            </a:endParaRPr>
          </a:p>
          <a:p>
            <a:pPr marL="0" indent="0">
              <a:buFontTx/>
              <a:buNone/>
            </a:pPr>
            <a:endParaRPr lang="it-IT" sz="1600" kern="0" dirty="0" smtClean="0">
              <a:solidFill>
                <a:srgbClr val="000000"/>
              </a:solidFill>
            </a:endParaRPr>
          </a:p>
          <a:p>
            <a:pPr marL="0" indent="0" algn="just">
              <a:buFontTx/>
              <a:buNone/>
            </a:pPr>
            <a:r>
              <a:rPr lang="it-IT" sz="1600" b="1" kern="0" dirty="0" smtClean="0">
                <a:solidFill>
                  <a:srgbClr val="000000"/>
                </a:solidFill>
              </a:rPr>
              <a:t>Valore normale inferiore al valore fiscalmente riconosciuto con immobile non rivalutato nel 2008</a:t>
            </a:r>
            <a:endParaRPr lang="it-IT" sz="1600" kern="0" dirty="0" smtClean="0">
              <a:solidFill>
                <a:srgbClr val="000000"/>
              </a:solidFill>
            </a:endParaRPr>
          </a:p>
          <a:p>
            <a:r>
              <a:rPr lang="it-IT" sz="1600" kern="0" dirty="0" smtClean="0">
                <a:solidFill>
                  <a:srgbClr val="000000"/>
                </a:solidFill>
              </a:rPr>
              <a:t>Immobile valore contabile e fiscale = </a:t>
            </a:r>
            <a:r>
              <a:rPr lang="it-IT" sz="1600" kern="0" dirty="0">
                <a:solidFill>
                  <a:srgbClr val="000000"/>
                </a:solidFill>
              </a:rPr>
              <a:t>2</a:t>
            </a:r>
            <a:r>
              <a:rPr lang="it-IT" sz="1600" kern="0" dirty="0" smtClean="0">
                <a:solidFill>
                  <a:srgbClr val="000000"/>
                </a:solidFill>
              </a:rPr>
              <a:t>.000</a:t>
            </a:r>
          </a:p>
          <a:p>
            <a:r>
              <a:rPr lang="it-IT" sz="1600" kern="0" dirty="0" smtClean="0">
                <a:solidFill>
                  <a:srgbClr val="000000"/>
                </a:solidFill>
              </a:rPr>
              <a:t>Valore normale/catastale = 1.300</a:t>
            </a:r>
          </a:p>
          <a:p>
            <a:r>
              <a:rPr lang="it-IT" sz="1600" kern="0" dirty="0" smtClean="0">
                <a:solidFill>
                  <a:srgbClr val="000000"/>
                </a:solidFill>
              </a:rPr>
              <a:t>Differenza  su cui è versata sostitutiva = 0</a:t>
            </a:r>
          </a:p>
          <a:p>
            <a:r>
              <a:rPr lang="it-IT" sz="1600" kern="0" dirty="0" smtClean="0">
                <a:solidFill>
                  <a:srgbClr val="000000"/>
                </a:solidFill>
              </a:rPr>
              <a:t>Riserva di utile attribuita per effetto dell’assegnazione = </a:t>
            </a:r>
            <a:r>
              <a:rPr lang="it-IT" sz="1600" kern="0" dirty="0">
                <a:solidFill>
                  <a:srgbClr val="000000"/>
                </a:solidFill>
              </a:rPr>
              <a:t>2</a:t>
            </a:r>
            <a:r>
              <a:rPr lang="it-IT" sz="1600" kern="0" dirty="0" smtClean="0">
                <a:solidFill>
                  <a:srgbClr val="000000"/>
                </a:solidFill>
              </a:rPr>
              <a:t>.000</a:t>
            </a:r>
          </a:p>
          <a:p>
            <a:r>
              <a:rPr lang="it-IT" sz="1600" b="1" kern="0" dirty="0" smtClean="0">
                <a:solidFill>
                  <a:srgbClr val="000000"/>
                </a:solidFill>
              </a:rPr>
              <a:t>Dividendo tassabile in capo al socio = 1.300</a:t>
            </a:r>
            <a:endParaRPr lang="it-IT" sz="1600" kern="0" dirty="0" smtClean="0">
              <a:solidFill>
                <a:srgbClr val="000000"/>
              </a:solidFill>
            </a:endParaRPr>
          </a:p>
          <a:p>
            <a:pPr marL="0" indent="0">
              <a:buFontTx/>
              <a:buNone/>
            </a:pPr>
            <a:endParaRPr lang="it-IT" sz="1600" kern="0" dirty="0" smtClean="0">
              <a:solidFill>
                <a:srgbClr val="000000"/>
              </a:solidFill>
            </a:endParaRPr>
          </a:p>
        </p:txBody>
      </p:sp>
      <p:sp>
        <p:nvSpPr>
          <p:cNvPr id="8" name="Titolo 1"/>
          <p:cNvSpPr txBox="1">
            <a:spLocks/>
          </p:cNvSpPr>
          <p:nvPr/>
        </p:nvSpPr>
        <p:spPr bwMode="auto">
          <a:xfrm>
            <a:off x="34925" y="6810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RISERVE E FISCALITÀ SOCIO: Alcuni casi</a:t>
            </a:r>
          </a:p>
        </p:txBody>
      </p:sp>
    </p:spTree>
    <p:extLst>
      <p:ext uri="{BB962C8B-B14F-4D97-AF65-F5344CB8AC3E}">
        <p14:creationId xmlns:p14="http://schemas.microsoft.com/office/powerpoint/2010/main" val="1201601883"/>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txBox="1">
            <a:spLocks/>
          </p:cNvSpPr>
          <p:nvPr/>
        </p:nvSpPr>
        <p:spPr>
          <a:xfrm>
            <a:off x="484770" y="1885844"/>
            <a:ext cx="8363272" cy="3050192"/>
          </a:xfrm>
          <a:prstGeom prst="rect">
            <a:avLst/>
          </a:prstGeom>
          <a:solidFill>
            <a:schemeClr val="accent5">
              <a:lumMod val="20000"/>
              <a:lumOff val="80000"/>
            </a:schemeClr>
          </a:solidFill>
          <a:ln w="28575">
            <a:solidFill>
              <a:schemeClr val="accent6">
                <a:lumMod val="60000"/>
                <a:lumOff val="40000"/>
              </a:schemeClr>
            </a:solidFill>
          </a:ln>
        </p:spPr>
        <p:txBody>
          <a:bodyPr>
            <a:noAutofit/>
          </a:bodyPr>
          <a:lstStyle>
            <a:defPPr>
              <a:defRPr lang="it-IT"/>
            </a:defPPr>
            <a:lvl1pPr marL="342900" indent="-342900" eaLnBrk="0" fontAlgn="base" hangingPunct="0">
              <a:spcBef>
                <a:spcPct val="20000"/>
              </a:spcBef>
              <a:spcAft>
                <a:spcPct val="0"/>
              </a:spcAft>
              <a:buChar char="•"/>
              <a:defRPr sz="1500" b="1" kern="0">
                <a:solidFill>
                  <a:srgbClr val="000000"/>
                </a:solidFill>
                <a:latin typeface="Calibri" panose="020F0502020204030204"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marL="0" indent="0">
              <a:buFontTx/>
              <a:buNone/>
            </a:pPr>
            <a:r>
              <a:rPr lang="it-IT" sz="1800" dirty="0"/>
              <a:t> </a:t>
            </a:r>
          </a:p>
          <a:p>
            <a:pPr marL="0" indent="0">
              <a:buFontTx/>
              <a:buNone/>
            </a:pPr>
            <a:r>
              <a:rPr lang="it-IT" sz="1800" dirty="0"/>
              <a:t>Valore normale superiore al valore fiscalmente riconosciuto </a:t>
            </a:r>
            <a:r>
              <a:rPr lang="it-IT" sz="1800" dirty="0" smtClean="0"/>
              <a:t>con </a:t>
            </a:r>
            <a:r>
              <a:rPr lang="it-IT" sz="1800" dirty="0"/>
              <a:t>immobile </a:t>
            </a:r>
            <a:r>
              <a:rPr lang="it-IT" sz="1800" dirty="0" smtClean="0"/>
              <a:t>rivalutato </a:t>
            </a:r>
            <a:r>
              <a:rPr lang="it-IT" sz="1800" dirty="0"/>
              <a:t>nel 2008</a:t>
            </a:r>
          </a:p>
          <a:p>
            <a:r>
              <a:rPr lang="it-IT" sz="1800" b="0" dirty="0" smtClean="0"/>
              <a:t>Immobile </a:t>
            </a:r>
            <a:r>
              <a:rPr lang="it-IT" sz="1800" b="0" dirty="0"/>
              <a:t>valore contabile = </a:t>
            </a:r>
            <a:r>
              <a:rPr lang="it-IT" sz="1800" b="0" dirty="0" smtClean="0"/>
              <a:t>1.800</a:t>
            </a:r>
            <a:endParaRPr lang="it-IT" sz="1800" b="0" dirty="0"/>
          </a:p>
          <a:p>
            <a:r>
              <a:rPr lang="it-IT" sz="1800" b="0" dirty="0"/>
              <a:t>Valore fiscalmente riconosciuto = </a:t>
            </a:r>
            <a:r>
              <a:rPr lang="it-IT" sz="1800" b="0" dirty="0" smtClean="0"/>
              <a:t>2.300</a:t>
            </a:r>
            <a:endParaRPr lang="it-IT" sz="1800" b="0" dirty="0"/>
          </a:p>
          <a:p>
            <a:r>
              <a:rPr lang="it-IT" sz="1800" b="0" dirty="0"/>
              <a:t>Valore normale/catastale = </a:t>
            </a:r>
            <a:r>
              <a:rPr lang="it-IT" sz="1800" b="0" dirty="0" smtClean="0"/>
              <a:t>3.000</a:t>
            </a:r>
            <a:endParaRPr lang="it-IT" sz="1800" b="0" dirty="0"/>
          </a:p>
          <a:p>
            <a:r>
              <a:rPr lang="it-IT" sz="1800" b="0" dirty="0"/>
              <a:t>Differenza su cui è versata imposta sostitutiva = </a:t>
            </a:r>
            <a:r>
              <a:rPr lang="it-IT" sz="1800" b="0" dirty="0" smtClean="0"/>
              <a:t>700</a:t>
            </a:r>
            <a:endParaRPr lang="it-IT" sz="1800" b="0" dirty="0"/>
          </a:p>
          <a:p>
            <a:r>
              <a:rPr lang="it-IT" sz="1800" b="0" dirty="0"/>
              <a:t>Riserva di utili attribuita per effetto assegnazione = </a:t>
            </a:r>
            <a:r>
              <a:rPr lang="it-IT" sz="1800" b="0" dirty="0" smtClean="0"/>
              <a:t>1.800</a:t>
            </a:r>
            <a:endParaRPr lang="it-IT" sz="1800" b="0" dirty="0"/>
          </a:p>
          <a:p>
            <a:r>
              <a:rPr lang="it-IT" sz="1800" b="0" dirty="0"/>
              <a:t>Dividendo tassabile in capo al socio =  </a:t>
            </a:r>
            <a:r>
              <a:rPr lang="it-IT" sz="1800" b="0" dirty="0" smtClean="0"/>
              <a:t>2.300 (3.000 </a:t>
            </a:r>
            <a:r>
              <a:rPr lang="it-IT" sz="1800" b="0" dirty="0"/>
              <a:t>– </a:t>
            </a:r>
            <a:r>
              <a:rPr lang="it-IT" sz="1800" b="0" dirty="0" smtClean="0"/>
              <a:t>700 </a:t>
            </a:r>
            <a:r>
              <a:rPr lang="it-IT" sz="1800" b="0" dirty="0"/>
              <a:t>)  </a:t>
            </a:r>
          </a:p>
          <a:p>
            <a:endParaRPr lang="it-IT" sz="1800" dirty="0"/>
          </a:p>
        </p:txBody>
      </p:sp>
      <p:sp>
        <p:nvSpPr>
          <p:cNvPr id="8" name="Titolo 1"/>
          <p:cNvSpPr txBox="1">
            <a:spLocks/>
          </p:cNvSpPr>
          <p:nvPr/>
        </p:nvSpPr>
        <p:spPr bwMode="auto">
          <a:xfrm>
            <a:off x="402" y="765175"/>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RISERVE E FISCALITÀ SOCIO</a:t>
            </a:r>
          </a:p>
        </p:txBody>
      </p:sp>
    </p:spTree>
    <p:extLst>
      <p:ext uri="{BB962C8B-B14F-4D97-AF65-F5344CB8AC3E}">
        <p14:creationId xmlns:p14="http://schemas.microsoft.com/office/powerpoint/2010/main" val="3122660838"/>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55650" y="1904206"/>
            <a:ext cx="7632700" cy="407035"/>
          </a:xfrm>
          <a:prstGeom prst="rect">
            <a:avLst/>
          </a:prstGeom>
          <a:solidFill>
            <a:schemeClr val="bg1"/>
          </a:solidFill>
          <a:ln w="28575">
            <a:solidFill>
              <a:schemeClr val="accent6">
                <a:lumMod val="60000"/>
                <a:lumOff val="40000"/>
              </a:schemeClr>
            </a:solidFill>
          </a:ln>
          <a:extLst/>
        </p:spPr>
        <p:txBody>
          <a:bodyPr vert="horz" wrap="square" lIns="91440" tIns="45720" rIns="91440" bIns="45720" numCol="1" anchor="ctr" anchorCtr="0" compatLnSpc="1">
            <a:prstTxWarp prst="textNoShape">
              <a:avLst/>
            </a:prstTxWarp>
          </a:bodyPr>
          <a:lstStyle>
            <a:lvl1pPr indent="0" algn="just" eaLnBrk="0" fontAlgn="base" hangingPunct="0">
              <a:lnSpc>
                <a:spcPct val="107000"/>
              </a:lnSpc>
              <a:spcBef>
                <a:spcPct val="20000"/>
              </a:spcBef>
              <a:spcAft>
                <a:spcPts val="0"/>
              </a:spcAft>
              <a:buNone/>
              <a:defRPr sz="2000" b="1">
                <a:latin typeface="Calibri"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it-IT" altLang="it-IT" sz="2400" dirty="0" smtClean="0">
                <a:solidFill>
                  <a:srgbClr val="000000"/>
                </a:solidFill>
              </a:rPr>
              <a:t>CATEGORIE OMOGENEE → VERIFICA AL 31.12.15</a:t>
            </a:r>
            <a:endParaRPr lang="it-IT" altLang="it-IT" sz="2400" dirty="0">
              <a:solidFill>
                <a:srgbClr val="000000"/>
              </a:solidFill>
            </a:endParaRPr>
          </a:p>
        </p:txBody>
      </p:sp>
      <p:sp>
        <p:nvSpPr>
          <p:cNvPr id="11267" name="AutoShape 12"/>
          <p:cNvSpPr>
            <a:spLocks noChangeArrowheads="1"/>
          </p:cNvSpPr>
          <p:nvPr/>
        </p:nvSpPr>
        <p:spPr bwMode="auto">
          <a:xfrm>
            <a:off x="1146419" y="2580481"/>
            <a:ext cx="381000" cy="609600"/>
          </a:xfrm>
          <a:prstGeom prst="rightArrow">
            <a:avLst>
              <a:gd name="adj1" fmla="val 50000"/>
              <a:gd name="adj2"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charset="0"/>
              </a:defRPr>
            </a:lvl1pPr>
            <a:lvl2pPr marL="742950" indent="-285750" algn="l">
              <a:spcBef>
                <a:spcPct val="20000"/>
              </a:spcBef>
              <a:buChar char="–"/>
              <a:defRPr sz="2800">
                <a:solidFill>
                  <a:schemeClr val="tx1"/>
                </a:solidFill>
                <a:latin typeface="Times New Roman" charset="0"/>
              </a:defRPr>
            </a:lvl2pPr>
            <a:lvl3pPr marL="1143000" indent="-228600" algn="l">
              <a:spcBef>
                <a:spcPct val="20000"/>
              </a:spcBef>
              <a:buChar char="•"/>
              <a:defRPr sz="2400">
                <a:solidFill>
                  <a:schemeClr val="tx1"/>
                </a:solidFill>
                <a:latin typeface="Times New Roman" charset="0"/>
              </a:defRPr>
            </a:lvl3pPr>
            <a:lvl4pPr marL="1600200" indent="-228600" algn="l">
              <a:spcBef>
                <a:spcPct val="20000"/>
              </a:spcBef>
              <a:buChar char="–"/>
              <a:defRPr sz="2000">
                <a:solidFill>
                  <a:schemeClr val="tx1"/>
                </a:solidFill>
                <a:latin typeface="Times New Roman" charset="0"/>
              </a:defRPr>
            </a:lvl4pPr>
            <a:lvl5pPr marL="2057400" indent="-228600" algn="l">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50000"/>
              </a:spcBef>
              <a:buFontTx/>
              <a:buNone/>
            </a:pPr>
            <a:endParaRPr lang="it-IT" altLang="it-IT" sz="2400">
              <a:solidFill>
                <a:srgbClr val="000000"/>
              </a:solidFill>
              <a:latin typeface="Calibri" panose="020F0502020204030204" pitchFamily="34" charset="0"/>
            </a:endParaRPr>
          </a:p>
        </p:txBody>
      </p:sp>
      <p:sp>
        <p:nvSpPr>
          <p:cNvPr id="11268" name="Text Box 13"/>
          <p:cNvSpPr txBox="1">
            <a:spLocks noChangeArrowheads="1"/>
          </p:cNvSpPr>
          <p:nvPr/>
        </p:nvSpPr>
        <p:spPr bwMode="auto">
          <a:xfrm>
            <a:off x="2197099" y="2717889"/>
            <a:ext cx="2303463" cy="338554"/>
          </a:xfrm>
          <a:prstGeom prst="rect">
            <a:avLst/>
          </a:prstGeom>
          <a:solidFill>
            <a:schemeClr val="accent5">
              <a:lumMod val="20000"/>
              <a:lumOff val="80000"/>
            </a:schemeClr>
          </a:solidFill>
          <a:ln w="28575">
            <a:solidFill>
              <a:srgbClr val="FF0000"/>
            </a:solidFill>
          </a:ln>
          <a:extLst/>
        </p:spPr>
        <p:txBody>
          <a:bodyPr>
            <a:noAutofit/>
          </a:bodyPr>
          <a:lstStyle>
            <a:defPPr>
              <a:defRPr lang="it-IT"/>
            </a:defPPr>
            <a:lvl1pPr indent="0" eaLnBrk="0" fontAlgn="base" hangingPunct="0">
              <a:spcBef>
                <a:spcPct val="20000"/>
              </a:spcBef>
              <a:spcAft>
                <a:spcPct val="0"/>
              </a:spcAft>
              <a:buNone/>
              <a:defRPr sz="1600" b="1" kern="0">
                <a:solidFill>
                  <a:srgbClr val="000000"/>
                </a:solidFill>
                <a:latin typeface="Calibri" panose="020F0502020204030204"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it-IT" altLang="it-IT" sz="2000" dirty="0" smtClean="0"/>
              <a:t>BENI MATERIALI</a:t>
            </a:r>
            <a:endParaRPr lang="it-IT" altLang="it-IT" sz="2000" dirty="0"/>
          </a:p>
        </p:txBody>
      </p:sp>
      <p:sp>
        <p:nvSpPr>
          <p:cNvPr id="11270" name="AutoShape 15"/>
          <p:cNvSpPr>
            <a:spLocks noChangeArrowheads="1"/>
          </p:cNvSpPr>
          <p:nvPr/>
        </p:nvSpPr>
        <p:spPr bwMode="auto">
          <a:xfrm>
            <a:off x="1146419" y="3979028"/>
            <a:ext cx="381000" cy="609600"/>
          </a:xfrm>
          <a:prstGeom prst="rightArrow">
            <a:avLst>
              <a:gd name="adj1" fmla="val 50000"/>
              <a:gd name="adj2"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charset="0"/>
              </a:defRPr>
            </a:lvl1pPr>
            <a:lvl2pPr marL="742950" indent="-285750" algn="l">
              <a:spcBef>
                <a:spcPct val="20000"/>
              </a:spcBef>
              <a:buChar char="–"/>
              <a:defRPr sz="2800">
                <a:solidFill>
                  <a:schemeClr val="tx1"/>
                </a:solidFill>
                <a:latin typeface="Times New Roman" charset="0"/>
              </a:defRPr>
            </a:lvl2pPr>
            <a:lvl3pPr marL="1143000" indent="-228600" algn="l">
              <a:spcBef>
                <a:spcPct val="20000"/>
              </a:spcBef>
              <a:buChar char="•"/>
              <a:defRPr sz="2400">
                <a:solidFill>
                  <a:schemeClr val="tx1"/>
                </a:solidFill>
                <a:latin typeface="Times New Roman" charset="0"/>
              </a:defRPr>
            </a:lvl3pPr>
            <a:lvl4pPr marL="1600200" indent="-228600" algn="l">
              <a:spcBef>
                <a:spcPct val="20000"/>
              </a:spcBef>
              <a:buChar char="–"/>
              <a:defRPr sz="2000">
                <a:solidFill>
                  <a:schemeClr val="tx1"/>
                </a:solidFill>
                <a:latin typeface="Times New Roman" charset="0"/>
              </a:defRPr>
            </a:lvl4pPr>
            <a:lvl5pPr marL="2057400" indent="-228600" algn="l">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50000"/>
              </a:spcBef>
              <a:buFontTx/>
              <a:buNone/>
            </a:pPr>
            <a:endParaRPr lang="it-IT" altLang="it-IT" sz="2400">
              <a:solidFill>
                <a:srgbClr val="000000"/>
              </a:solidFill>
              <a:latin typeface="Calibri" panose="020F0502020204030204" pitchFamily="34" charset="0"/>
            </a:endParaRPr>
          </a:p>
        </p:txBody>
      </p:sp>
      <p:sp>
        <p:nvSpPr>
          <p:cNvPr id="11271" name="Text Box 16"/>
          <p:cNvSpPr txBox="1">
            <a:spLocks noChangeArrowheads="1"/>
          </p:cNvSpPr>
          <p:nvPr/>
        </p:nvSpPr>
        <p:spPr bwMode="auto">
          <a:xfrm>
            <a:off x="2197099" y="4137819"/>
            <a:ext cx="2303463" cy="338554"/>
          </a:xfrm>
          <a:prstGeom prst="rect">
            <a:avLst/>
          </a:prstGeom>
          <a:solidFill>
            <a:schemeClr val="accent5">
              <a:lumMod val="20000"/>
              <a:lumOff val="80000"/>
            </a:schemeClr>
          </a:solidFill>
          <a:ln w="28575">
            <a:solidFill>
              <a:srgbClr val="FF0000"/>
            </a:solidFill>
          </a:ln>
          <a:extLst/>
        </p:spPr>
        <p:txBody>
          <a:bodyPr>
            <a:noAutofit/>
          </a:bodyPr>
          <a:lstStyle>
            <a:defPPr>
              <a:defRPr lang="it-IT"/>
            </a:defPPr>
            <a:lvl1pPr indent="0" eaLnBrk="0" fontAlgn="base" hangingPunct="0">
              <a:spcBef>
                <a:spcPct val="20000"/>
              </a:spcBef>
              <a:spcAft>
                <a:spcPct val="0"/>
              </a:spcAft>
              <a:buNone/>
              <a:defRPr sz="1600" b="1" kern="0">
                <a:solidFill>
                  <a:srgbClr val="000000"/>
                </a:solidFill>
                <a:latin typeface="Calibri" panose="020F0502020204030204"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it-IT" altLang="it-IT" sz="2000" dirty="0"/>
              <a:t>IMMOBILI</a:t>
            </a:r>
          </a:p>
        </p:txBody>
      </p:sp>
      <p:sp>
        <p:nvSpPr>
          <p:cNvPr id="11273" name="AutoShape 21"/>
          <p:cNvSpPr>
            <a:spLocks/>
          </p:cNvSpPr>
          <p:nvPr/>
        </p:nvSpPr>
        <p:spPr bwMode="auto">
          <a:xfrm>
            <a:off x="4572000" y="3403452"/>
            <a:ext cx="431800" cy="2029469"/>
          </a:xfrm>
          <a:prstGeom prst="leftBrace">
            <a:avLst>
              <a:gd name="adj1" fmla="val 49812"/>
              <a:gd name="adj2" fmla="val 45602"/>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a:spcBef>
                <a:spcPct val="20000"/>
              </a:spcBef>
              <a:buChar char="•"/>
              <a:defRPr sz="3200">
                <a:solidFill>
                  <a:schemeClr val="tx1"/>
                </a:solidFill>
                <a:latin typeface="Times New Roman" charset="0"/>
              </a:defRPr>
            </a:lvl1pPr>
            <a:lvl2pPr marL="742950" indent="-285750" algn="l">
              <a:spcBef>
                <a:spcPct val="20000"/>
              </a:spcBef>
              <a:buChar char="–"/>
              <a:defRPr sz="2800">
                <a:solidFill>
                  <a:schemeClr val="tx1"/>
                </a:solidFill>
                <a:latin typeface="Times New Roman" charset="0"/>
              </a:defRPr>
            </a:lvl2pPr>
            <a:lvl3pPr marL="1143000" indent="-228600" algn="l">
              <a:spcBef>
                <a:spcPct val="20000"/>
              </a:spcBef>
              <a:buChar char="•"/>
              <a:defRPr sz="2400">
                <a:solidFill>
                  <a:schemeClr val="tx1"/>
                </a:solidFill>
                <a:latin typeface="Times New Roman" charset="0"/>
              </a:defRPr>
            </a:lvl3pPr>
            <a:lvl4pPr marL="1600200" indent="-228600" algn="l">
              <a:spcBef>
                <a:spcPct val="20000"/>
              </a:spcBef>
              <a:buChar char="–"/>
              <a:defRPr sz="2000">
                <a:solidFill>
                  <a:schemeClr val="tx1"/>
                </a:solidFill>
                <a:latin typeface="Times New Roman" charset="0"/>
              </a:defRPr>
            </a:lvl4pPr>
            <a:lvl5pPr marL="2057400" indent="-228600" algn="l">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50000"/>
              </a:spcBef>
              <a:buFontTx/>
              <a:buNone/>
            </a:pPr>
            <a:endParaRPr lang="it-IT" altLang="it-IT" sz="2400">
              <a:solidFill>
                <a:srgbClr val="000000"/>
              </a:solidFill>
              <a:latin typeface="Calibri" panose="020F0502020204030204" pitchFamily="34" charset="0"/>
            </a:endParaRPr>
          </a:p>
        </p:txBody>
      </p:sp>
      <p:sp>
        <p:nvSpPr>
          <p:cNvPr id="11275" name="Text Box 23"/>
          <p:cNvSpPr txBox="1">
            <a:spLocks noChangeArrowheads="1"/>
          </p:cNvSpPr>
          <p:nvPr/>
        </p:nvSpPr>
        <p:spPr bwMode="auto">
          <a:xfrm>
            <a:off x="5364163" y="3743325"/>
            <a:ext cx="3024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charset="0"/>
              </a:defRPr>
            </a:lvl1pPr>
            <a:lvl2pPr marL="742950" indent="-285750" algn="l">
              <a:spcBef>
                <a:spcPct val="20000"/>
              </a:spcBef>
              <a:buChar char="–"/>
              <a:defRPr sz="2800">
                <a:solidFill>
                  <a:schemeClr val="tx1"/>
                </a:solidFill>
                <a:latin typeface="Times New Roman" charset="0"/>
              </a:defRPr>
            </a:lvl2pPr>
            <a:lvl3pPr marL="1143000" indent="-228600" algn="l">
              <a:spcBef>
                <a:spcPct val="20000"/>
              </a:spcBef>
              <a:buChar char="•"/>
              <a:defRPr sz="2400">
                <a:solidFill>
                  <a:schemeClr val="tx1"/>
                </a:solidFill>
                <a:latin typeface="Times New Roman" charset="0"/>
              </a:defRPr>
            </a:lvl3pPr>
            <a:lvl4pPr marL="1600200" indent="-228600" algn="l">
              <a:spcBef>
                <a:spcPct val="20000"/>
              </a:spcBef>
              <a:buChar char="–"/>
              <a:defRPr sz="2000">
                <a:solidFill>
                  <a:schemeClr val="tx1"/>
                </a:solidFill>
                <a:latin typeface="Times New Roman" charset="0"/>
              </a:defRPr>
            </a:lvl4pPr>
            <a:lvl5pPr marL="2057400" indent="-228600" algn="l">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50000"/>
              </a:spcBef>
              <a:buFontTx/>
              <a:buNone/>
            </a:pPr>
            <a:r>
              <a:rPr lang="it-IT" altLang="it-IT" sz="2000" dirty="0" smtClean="0">
                <a:solidFill>
                  <a:srgbClr val="000000"/>
                </a:solidFill>
                <a:latin typeface="Calibri" panose="020F0502020204030204" pitchFamily="34" charset="0"/>
              </a:rPr>
              <a:t>AREE NON EDIFICABILI</a:t>
            </a:r>
            <a:endParaRPr lang="it-IT" altLang="it-IT" sz="2000" dirty="0">
              <a:solidFill>
                <a:srgbClr val="000000"/>
              </a:solidFill>
              <a:latin typeface="Calibri" panose="020F0502020204030204" pitchFamily="34" charset="0"/>
            </a:endParaRPr>
          </a:p>
        </p:txBody>
      </p:sp>
      <p:sp>
        <p:nvSpPr>
          <p:cNvPr id="11277" name="Text Box 25"/>
          <p:cNvSpPr txBox="1">
            <a:spLocks noChangeArrowheads="1"/>
          </p:cNvSpPr>
          <p:nvPr/>
        </p:nvSpPr>
        <p:spPr bwMode="auto">
          <a:xfrm>
            <a:off x="5003800" y="4175125"/>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charset="0"/>
              </a:defRPr>
            </a:lvl1pPr>
            <a:lvl2pPr marL="742950" indent="-285750" algn="l">
              <a:spcBef>
                <a:spcPct val="20000"/>
              </a:spcBef>
              <a:buChar char="–"/>
              <a:defRPr sz="2800">
                <a:solidFill>
                  <a:schemeClr val="tx1"/>
                </a:solidFill>
                <a:latin typeface="Times New Roman" charset="0"/>
              </a:defRPr>
            </a:lvl2pPr>
            <a:lvl3pPr marL="1143000" indent="-228600" algn="l">
              <a:spcBef>
                <a:spcPct val="20000"/>
              </a:spcBef>
              <a:buChar char="•"/>
              <a:defRPr sz="2400">
                <a:solidFill>
                  <a:schemeClr val="tx1"/>
                </a:solidFill>
                <a:latin typeface="Times New Roman" charset="0"/>
              </a:defRPr>
            </a:lvl3pPr>
            <a:lvl4pPr marL="1600200" indent="-228600" algn="l">
              <a:spcBef>
                <a:spcPct val="20000"/>
              </a:spcBef>
              <a:buChar char="–"/>
              <a:defRPr sz="2000">
                <a:solidFill>
                  <a:schemeClr val="tx1"/>
                </a:solidFill>
                <a:latin typeface="Times New Roman" charset="0"/>
              </a:defRPr>
            </a:lvl4pPr>
            <a:lvl5pPr marL="2057400" indent="-228600" algn="l">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50000"/>
              </a:spcBef>
              <a:buFontTx/>
              <a:buNone/>
            </a:pPr>
            <a:r>
              <a:rPr lang="it-IT" altLang="it-IT" sz="2000" dirty="0" smtClean="0">
                <a:solidFill>
                  <a:srgbClr val="000000"/>
                </a:solidFill>
                <a:latin typeface="Calibri" panose="020F0502020204030204" pitchFamily="34" charset="0"/>
              </a:rPr>
              <a:t>FABBR. STRUM. PER NATURA</a:t>
            </a:r>
            <a:endParaRPr lang="it-IT" altLang="it-IT" sz="2000" dirty="0">
              <a:solidFill>
                <a:srgbClr val="000000"/>
              </a:solidFill>
              <a:latin typeface="Calibri" panose="020F0502020204030204" pitchFamily="34" charset="0"/>
            </a:endParaRPr>
          </a:p>
        </p:txBody>
      </p:sp>
      <p:sp>
        <p:nvSpPr>
          <p:cNvPr id="11279" name="Text Box 27"/>
          <p:cNvSpPr txBox="1">
            <a:spLocks noChangeArrowheads="1"/>
          </p:cNvSpPr>
          <p:nvPr/>
        </p:nvSpPr>
        <p:spPr bwMode="auto">
          <a:xfrm>
            <a:off x="5076825" y="4606925"/>
            <a:ext cx="3887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charset="0"/>
              </a:defRPr>
            </a:lvl1pPr>
            <a:lvl2pPr marL="742950" indent="-285750" algn="l">
              <a:spcBef>
                <a:spcPct val="20000"/>
              </a:spcBef>
              <a:buChar char="–"/>
              <a:defRPr sz="2800">
                <a:solidFill>
                  <a:schemeClr val="tx1"/>
                </a:solidFill>
                <a:latin typeface="Times New Roman" charset="0"/>
              </a:defRPr>
            </a:lvl2pPr>
            <a:lvl3pPr marL="1143000" indent="-228600" algn="l">
              <a:spcBef>
                <a:spcPct val="20000"/>
              </a:spcBef>
              <a:buChar char="•"/>
              <a:defRPr sz="2400">
                <a:solidFill>
                  <a:schemeClr val="tx1"/>
                </a:solidFill>
                <a:latin typeface="Times New Roman" charset="0"/>
              </a:defRPr>
            </a:lvl3pPr>
            <a:lvl4pPr marL="1600200" indent="-228600" algn="l">
              <a:spcBef>
                <a:spcPct val="20000"/>
              </a:spcBef>
              <a:buChar char="–"/>
              <a:defRPr sz="2000">
                <a:solidFill>
                  <a:schemeClr val="tx1"/>
                </a:solidFill>
                <a:latin typeface="Times New Roman" charset="0"/>
              </a:defRPr>
            </a:lvl4pPr>
            <a:lvl5pPr marL="2057400" indent="-228600" algn="l">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50000"/>
              </a:spcBef>
              <a:buFontTx/>
              <a:buNone/>
            </a:pPr>
            <a:r>
              <a:rPr lang="it-IT" altLang="it-IT" sz="2000" dirty="0" smtClean="0">
                <a:solidFill>
                  <a:srgbClr val="000000"/>
                </a:solidFill>
                <a:latin typeface="Calibri" panose="020F0502020204030204" pitchFamily="34" charset="0"/>
              </a:rPr>
              <a:t>FABBR. STRUM. PER DESTINAZIONE</a:t>
            </a:r>
            <a:endParaRPr lang="it-IT" altLang="it-IT" sz="2000" dirty="0">
              <a:solidFill>
                <a:srgbClr val="000000"/>
              </a:solidFill>
              <a:latin typeface="Calibri" panose="020F0502020204030204" pitchFamily="34" charset="0"/>
            </a:endParaRPr>
          </a:p>
        </p:txBody>
      </p:sp>
      <p:sp>
        <p:nvSpPr>
          <p:cNvPr id="11281" name="Text Box 29"/>
          <p:cNvSpPr txBox="1">
            <a:spLocks noChangeArrowheads="1"/>
          </p:cNvSpPr>
          <p:nvPr/>
        </p:nvSpPr>
        <p:spPr bwMode="auto">
          <a:xfrm>
            <a:off x="5364163" y="5038725"/>
            <a:ext cx="3024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charset="0"/>
              </a:defRPr>
            </a:lvl1pPr>
            <a:lvl2pPr marL="742950" indent="-285750" algn="l">
              <a:spcBef>
                <a:spcPct val="20000"/>
              </a:spcBef>
              <a:buChar char="–"/>
              <a:defRPr sz="2800">
                <a:solidFill>
                  <a:schemeClr val="tx1"/>
                </a:solidFill>
                <a:latin typeface="Times New Roman" charset="0"/>
              </a:defRPr>
            </a:lvl2pPr>
            <a:lvl3pPr marL="1143000" indent="-228600" algn="l">
              <a:spcBef>
                <a:spcPct val="20000"/>
              </a:spcBef>
              <a:buChar char="•"/>
              <a:defRPr sz="2400">
                <a:solidFill>
                  <a:schemeClr val="tx1"/>
                </a:solidFill>
                <a:latin typeface="Times New Roman" charset="0"/>
              </a:defRPr>
            </a:lvl3pPr>
            <a:lvl4pPr marL="1600200" indent="-228600" algn="l">
              <a:spcBef>
                <a:spcPct val="20000"/>
              </a:spcBef>
              <a:buChar char="–"/>
              <a:defRPr sz="2000">
                <a:solidFill>
                  <a:schemeClr val="tx1"/>
                </a:solidFill>
                <a:latin typeface="Times New Roman" charset="0"/>
              </a:defRPr>
            </a:lvl4pPr>
            <a:lvl5pPr marL="2057400" indent="-228600" algn="l">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50000"/>
              </a:spcBef>
              <a:buFontTx/>
              <a:buNone/>
            </a:pPr>
            <a:r>
              <a:rPr lang="it-IT" altLang="it-IT" sz="2000" dirty="0" smtClean="0">
                <a:solidFill>
                  <a:srgbClr val="000000"/>
                </a:solidFill>
                <a:latin typeface="Calibri" panose="020F0502020204030204" pitchFamily="34" charset="0"/>
              </a:rPr>
              <a:t>FABBR. PATRIMONIO</a:t>
            </a:r>
            <a:endParaRPr lang="it-IT" altLang="it-IT" sz="2000" dirty="0">
              <a:solidFill>
                <a:srgbClr val="000000"/>
              </a:solidFill>
              <a:latin typeface="Calibri" panose="020F0502020204030204" pitchFamily="34" charset="0"/>
            </a:endParaRPr>
          </a:p>
        </p:txBody>
      </p:sp>
      <p:sp>
        <p:nvSpPr>
          <p:cNvPr id="11282" name="Text Box 30"/>
          <p:cNvSpPr txBox="1">
            <a:spLocks noChangeArrowheads="1"/>
          </p:cNvSpPr>
          <p:nvPr/>
        </p:nvSpPr>
        <p:spPr bwMode="auto">
          <a:xfrm>
            <a:off x="755651" y="5467846"/>
            <a:ext cx="3744912" cy="494478"/>
          </a:xfrm>
          <a:prstGeom prst="rect">
            <a:avLst/>
          </a:prstGeom>
          <a:solidFill>
            <a:schemeClr val="bg1"/>
          </a:solidFill>
          <a:ln w="28575">
            <a:solidFill>
              <a:schemeClr val="accent3">
                <a:lumMod val="50000"/>
              </a:schemeClr>
            </a:solidFill>
          </a:ln>
          <a:extLst/>
        </p:spPr>
        <p:txBody>
          <a:bodyPr vert="horz" wrap="square" lIns="91440" tIns="45720" rIns="91440" bIns="45720" numCol="1" anchor="ctr" anchorCtr="0" compatLnSpc="1">
            <a:prstTxWarp prst="textNoShape">
              <a:avLst/>
            </a:prstTxWarp>
          </a:bodyPr>
          <a:lstStyle>
            <a:defPPr>
              <a:defRPr lang="it-IT"/>
            </a:defPPr>
            <a:lvl1pPr indent="0" algn="ctr" eaLnBrk="0" fontAlgn="base" hangingPunct="0">
              <a:lnSpc>
                <a:spcPct val="107000"/>
              </a:lnSpc>
              <a:spcBef>
                <a:spcPct val="20000"/>
              </a:spcBef>
              <a:spcAft>
                <a:spcPts val="0"/>
              </a:spcAft>
              <a:buNone/>
              <a:defRPr sz="2400" b="1">
                <a:latin typeface="Calibri"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it-IT" altLang="it-IT" sz="1800" dirty="0">
                <a:solidFill>
                  <a:srgbClr val="000000"/>
                </a:solidFill>
              </a:rPr>
              <a:t>FABBR. STRUM. SIA PER NATURA CHE PER </a:t>
            </a:r>
            <a:r>
              <a:rPr lang="it-IT" altLang="it-IT" sz="1800" dirty="0" smtClean="0">
                <a:solidFill>
                  <a:srgbClr val="000000"/>
                </a:solidFill>
              </a:rPr>
              <a:t>DESTINAZIONE →</a:t>
            </a:r>
            <a:endParaRPr lang="it-IT" altLang="it-IT" sz="1800" dirty="0">
              <a:solidFill>
                <a:srgbClr val="000000"/>
              </a:solidFill>
            </a:endParaRPr>
          </a:p>
        </p:txBody>
      </p:sp>
      <p:sp>
        <p:nvSpPr>
          <p:cNvPr id="119840" name="Text Box 32"/>
          <p:cNvSpPr txBox="1">
            <a:spLocks noChangeArrowheads="1"/>
          </p:cNvSpPr>
          <p:nvPr/>
        </p:nvSpPr>
        <p:spPr bwMode="auto">
          <a:xfrm>
            <a:off x="4642339" y="5478462"/>
            <a:ext cx="3785700" cy="483862"/>
          </a:xfrm>
          <a:prstGeom prst="rect">
            <a:avLst/>
          </a:prstGeom>
          <a:solidFill>
            <a:schemeClr val="bg1"/>
          </a:solidFill>
          <a:ln w="28575">
            <a:solidFill>
              <a:schemeClr val="bg1">
                <a:lumMod val="50000"/>
              </a:schemeClr>
            </a:solidFill>
          </a:ln>
          <a:extLst/>
        </p:spPr>
        <p:txBody>
          <a:bodyPr vert="horz" wrap="square" lIns="91440" tIns="45720" rIns="91440" bIns="45720" numCol="1" anchor="ctr" anchorCtr="0" compatLnSpc="1">
            <a:prstTxWarp prst="textNoShape">
              <a:avLst/>
            </a:prstTxWarp>
          </a:bodyPr>
          <a:lstStyle>
            <a:defPPr>
              <a:defRPr lang="it-IT"/>
            </a:defPPr>
            <a:lvl1pPr indent="0" algn="ctr" eaLnBrk="0" fontAlgn="base" hangingPunct="0">
              <a:lnSpc>
                <a:spcPct val="107000"/>
              </a:lnSpc>
              <a:spcBef>
                <a:spcPct val="20000"/>
              </a:spcBef>
              <a:spcAft>
                <a:spcPts val="0"/>
              </a:spcAft>
              <a:buNone/>
              <a:defRPr sz="2400" b="1">
                <a:latin typeface="Calibri"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l"/>
            <a:r>
              <a:rPr lang="it-IT" altLang="it-IT" sz="1800" dirty="0" smtClean="0">
                <a:solidFill>
                  <a:srgbClr val="000000"/>
                </a:solidFill>
              </a:rPr>
              <a:t>PER DESTINAZIONE</a:t>
            </a:r>
            <a:endParaRPr lang="it-IT" altLang="it-IT" sz="1800" dirty="0">
              <a:solidFill>
                <a:srgbClr val="000000"/>
              </a:solidFill>
            </a:endParaRPr>
          </a:p>
        </p:txBody>
      </p:sp>
      <p:sp>
        <p:nvSpPr>
          <p:cNvPr id="11285" name="Text Box 33"/>
          <p:cNvSpPr txBox="1">
            <a:spLocks noChangeArrowheads="1"/>
          </p:cNvSpPr>
          <p:nvPr/>
        </p:nvSpPr>
        <p:spPr bwMode="auto">
          <a:xfrm>
            <a:off x="6650280" y="5540930"/>
            <a:ext cx="1738070" cy="369332"/>
          </a:xfrm>
          <a:prstGeom prst="rect">
            <a:avLst/>
          </a:prstGeom>
          <a:noFill/>
          <a:ln w="9525">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charset="0"/>
              </a:defRPr>
            </a:lvl1pPr>
            <a:lvl2pPr marL="742950" indent="-285750" algn="l">
              <a:spcBef>
                <a:spcPct val="20000"/>
              </a:spcBef>
              <a:buChar char="–"/>
              <a:defRPr sz="2800">
                <a:solidFill>
                  <a:schemeClr val="tx1"/>
                </a:solidFill>
                <a:latin typeface="Times New Roman" charset="0"/>
              </a:defRPr>
            </a:lvl2pPr>
            <a:lvl3pPr marL="1143000" indent="-228600" algn="l">
              <a:spcBef>
                <a:spcPct val="20000"/>
              </a:spcBef>
              <a:buChar char="•"/>
              <a:defRPr sz="2400">
                <a:solidFill>
                  <a:schemeClr val="tx1"/>
                </a:solidFill>
                <a:latin typeface="Times New Roman" charset="0"/>
              </a:defRPr>
            </a:lvl3pPr>
            <a:lvl4pPr marL="1600200" indent="-228600" algn="l">
              <a:spcBef>
                <a:spcPct val="20000"/>
              </a:spcBef>
              <a:buChar char="–"/>
              <a:defRPr sz="2000">
                <a:solidFill>
                  <a:schemeClr val="tx1"/>
                </a:solidFill>
                <a:latin typeface="Times New Roman" charset="0"/>
              </a:defRPr>
            </a:lvl4pPr>
            <a:lvl5pPr marL="2057400" indent="-228600" algn="l">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50000"/>
              </a:spcBef>
              <a:buFontTx/>
              <a:buNone/>
            </a:pPr>
            <a:r>
              <a:rPr lang="it-IT" altLang="it-IT" sz="1800" b="1" dirty="0" smtClean="0">
                <a:solidFill>
                  <a:srgbClr val="000000"/>
                </a:solidFill>
                <a:latin typeface="Calibri" panose="020F0502020204030204" pitchFamily="34" charset="0"/>
              </a:rPr>
              <a:t>CIRC. </a:t>
            </a:r>
            <a:r>
              <a:rPr lang="it-IT" altLang="it-IT" sz="1800" b="1" dirty="0">
                <a:solidFill>
                  <a:srgbClr val="000000"/>
                </a:solidFill>
                <a:latin typeface="Calibri" panose="020F0502020204030204" pitchFamily="34" charset="0"/>
              </a:rPr>
              <a:t>57/E/2001</a:t>
            </a:r>
          </a:p>
        </p:txBody>
      </p:sp>
      <p:sp>
        <p:nvSpPr>
          <p:cNvPr id="11286" name="Freeform 34"/>
          <p:cNvSpPr>
            <a:spLocks/>
          </p:cNvSpPr>
          <p:nvPr/>
        </p:nvSpPr>
        <p:spPr bwMode="auto">
          <a:xfrm>
            <a:off x="3243385" y="4722644"/>
            <a:ext cx="1328615" cy="544925"/>
          </a:xfrm>
          <a:custGeom>
            <a:avLst/>
            <a:gdLst>
              <a:gd name="T0" fmla="*/ 2147483647 w 2403"/>
              <a:gd name="T1" fmla="*/ 0 h 725"/>
              <a:gd name="T2" fmla="*/ 2147483647 w 2403"/>
              <a:gd name="T3" fmla="*/ 2147483647 h 725"/>
              <a:gd name="T4" fmla="*/ 2147483647 w 2403"/>
              <a:gd name="T5" fmla="*/ 2147483647 h 725"/>
              <a:gd name="T6" fmla="*/ 0 60000 65536"/>
              <a:gd name="T7" fmla="*/ 0 60000 65536"/>
              <a:gd name="T8" fmla="*/ 0 60000 65536"/>
            </a:gdLst>
            <a:ahLst/>
            <a:cxnLst>
              <a:cxn ang="T6">
                <a:pos x="T0" y="T1"/>
              </a:cxn>
              <a:cxn ang="T7">
                <a:pos x="T2" y="T3"/>
              </a:cxn>
              <a:cxn ang="T8">
                <a:pos x="T4" y="T5"/>
              </a:cxn>
            </a:cxnLst>
            <a:rect l="0" t="0" r="r" b="b"/>
            <a:pathLst>
              <a:path w="2403" h="725">
                <a:moveTo>
                  <a:pt x="2403" y="0"/>
                </a:moveTo>
                <a:cubicBezTo>
                  <a:pt x="1382" y="143"/>
                  <a:pt x="362" y="287"/>
                  <a:pt x="181" y="408"/>
                </a:cubicBezTo>
                <a:cubicBezTo>
                  <a:pt x="0" y="529"/>
                  <a:pt x="657" y="627"/>
                  <a:pt x="1315" y="725"/>
                </a:cubicBezTo>
              </a:path>
            </a:pathLst>
          </a:custGeom>
          <a:noFill/>
          <a:ln w="19050" cap="flat" cmpd="sng">
            <a:solidFill>
              <a:schemeClr val="tx1"/>
            </a:solidFill>
            <a:prstDash val="solid"/>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a:solidFill>
                <a:srgbClr val="000000"/>
              </a:solidFill>
              <a:latin typeface="Calibri" panose="020F0502020204030204" pitchFamily="34" charset="0"/>
            </a:endParaRPr>
          </a:p>
        </p:txBody>
      </p:sp>
      <p:sp>
        <p:nvSpPr>
          <p:cNvPr id="11287" name="AutoShape 35"/>
          <p:cNvSpPr>
            <a:spLocks noChangeArrowheads="1"/>
          </p:cNvSpPr>
          <p:nvPr/>
        </p:nvSpPr>
        <p:spPr bwMode="auto">
          <a:xfrm>
            <a:off x="4716463" y="2716213"/>
            <a:ext cx="215900" cy="360362"/>
          </a:xfrm>
          <a:prstGeom prst="rightArrow">
            <a:avLst>
              <a:gd name="adj1" fmla="val 50000"/>
              <a:gd name="adj2"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charset="0"/>
              </a:defRPr>
            </a:lvl1pPr>
            <a:lvl2pPr marL="742950" indent="-285750" algn="l">
              <a:spcBef>
                <a:spcPct val="20000"/>
              </a:spcBef>
              <a:buChar char="–"/>
              <a:defRPr sz="2800">
                <a:solidFill>
                  <a:schemeClr val="tx1"/>
                </a:solidFill>
                <a:latin typeface="Times New Roman" charset="0"/>
              </a:defRPr>
            </a:lvl2pPr>
            <a:lvl3pPr marL="1143000" indent="-228600" algn="l">
              <a:spcBef>
                <a:spcPct val="20000"/>
              </a:spcBef>
              <a:buChar char="•"/>
              <a:defRPr sz="2400">
                <a:solidFill>
                  <a:schemeClr val="tx1"/>
                </a:solidFill>
                <a:latin typeface="Times New Roman" charset="0"/>
              </a:defRPr>
            </a:lvl3pPr>
            <a:lvl4pPr marL="1600200" indent="-228600" algn="l">
              <a:spcBef>
                <a:spcPct val="20000"/>
              </a:spcBef>
              <a:buChar char="–"/>
              <a:defRPr sz="2000">
                <a:solidFill>
                  <a:schemeClr val="tx1"/>
                </a:solidFill>
                <a:latin typeface="Times New Roman" charset="0"/>
              </a:defRPr>
            </a:lvl4pPr>
            <a:lvl5pPr marL="2057400" indent="-228600" algn="l">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50000"/>
              </a:spcBef>
              <a:buFontTx/>
              <a:buNone/>
            </a:pPr>
            <a:endParaRPr lang="it-IT" altLang="it-IT" sz="2400">
              <a:solidFill>
                <a:srgbClr val="000000"/>
              </a:solidFill>
              <a:latin typeface="Calibri" panose="020F0502020204030204" pitchFamily="34" charset="0"/>
            </a:endParaRPr>
          </a:p>
        </p:txBody>
      </p:sp>
      <p:sp>
        <p:nvSpPr>
          <p:cNvPr id="11288" name="Text Box 36"/>
          <p:cNvSpPr txBox="1">
            <a:spLocks noChangeArrowheads="1"/>
          </p:cNvSpPr>
          <p:nvPr/>
        </p:nvSpPr>
        <p:spPr bwMode="auto">
          <a:xfrm>
            <a:off x="5148263" y="2500313"/>
            <a:ext cx="3024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charset="0"/>
              </a:defRPr>
            </a:lvl1pPr>
            <a:lvl2pPr marL="742950" indent="-285750" algn="l">
              <a:spcBef>
                <a:spcPct val="20000"/>
              </a:spcBef>
              <a:buChar char="–"/>
              <a:defRPr sz="2800">
                <a:solidFill>
                  <a:schemeClr val="tx1"/>
                </a:solidFill>
                <a:latin typeface="Times New Roman" charset="0"/>
              </a:defRPr>
            </a:lvl2pPr>
            <a:lvl3pPr marL="1143000" indent="-228600" algn="l">
              <a:spcBef>
                <a:spcPct val="20000"/>
              </a:spcBef>
              <a:buChar char="•"/>
              <a:defRPr sz="2400">
                <a:solidFill>
                  <a:schemeClr val="tx1"/>
                </a:solidFill>
                <a:latin typeface="Times New Roman" charset="0"/>
              </a:defRPr>
            </a:lvl3pPr>
            <a:lvl4pPr marL="1600200" indent="-228600" algn="l">
              <a:spcBef>
                <a:spcPct val="20000"/>
              </a:spcBef>
              <a:buChar char="–"/>
              <a:defRPr sz="2000">
                <a:solidFill>
                  <a:schemeClr val="tx1"/>
                </a:solidFill>
                <a:latin typeface="Times New Roman" charset="0"/>
              </a:defRPr>
            </a:lvl4pPr>
            <a:lvl5pPr marL="2057400" indent="-228600" algn="l">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50000"/>
              </a:spcBef>
              <a:buFontTx/>
              <a:buNone/>
            </a:pPr>
            <a:r>
              <a:rPr lang="it-IT" altLang="it-IT" sz="2000" dirty="0" smtClean="0">
                <a:solidFill>
                  <a:srgbClr val="000000"/>
                </a:solidFill>
                <a:latin typeface="Calibri" panose="020F0502020204030204" pitchFamily="34" charset="0"/>
              </a:rPr>
              <a:t>COEFFICIENTE E ANNO DI ACQUISIZIONE</a:t>
            </a:r>
            <a:endParaRPr lang="it-IT" altLang="it-IT" sz="2000" dirty="0">
              <a:solidFill>
                <a:srgbClr val="000000"/>
              </a:solidFill>
              <a:latin typeface="Calibri" panose="020F0502020204030204" pitchFamily="34" charset="0"/>
            </a:endParaRPr>
          </a:p>
        </p:txBody>
      </p:sp>
      <p:sp>
        <p:nvSpPr>
          <p:cNvPr id="11291" name="Text Box 23"/>
          <p:cNvSpPr txBox="1">
            <a:spLocks noChangeArrowheads="1"/>
          </p:cNvSpPr>
          <p:nvPr/>
        </p:nvSpPr>
        <p:spPr bwMode="auto">
          <a:xfrm>
            <a:off x="5364163" y="3419475"/>
            <a:ext cx="3024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charset="0"/>
              </a:defRPr>
            </a:lvl1pPr>
            <a:lvl2pPr marL="742950" indent="-285750" algn="l">
              <a:spcBef>
                <a:spcPct val="20000"/>
              </a:spcBef>
              <a:buChar char="–"/>
              <a:defRPr sz="2800">
                <a:solidFill>
                  <a:schemeClr val="tx1"/>
                </a:solidFill>
                <a:latin typeface="Times New Roman" charset="0"/>
              </a:defRPr>
            </a:lvl2pPr>
            <a:lvl3pPr marL="1143000" indent="-228600" algn="l">
              <a:spcBef>
                <a:spcPct val="20000"/>
              </a:spcBef>
              <a:buChar char="•"/>
              <a:defRPr sz="2400">
                <a:solidFill>
                  <a:schemeClr val="tx1"/>
                </a:solidFill>
                <a:latin typeface="Times New Roman" charset="0"/>
              </a:defRPr>
            </a:lvl3pPr>
            <a:lvl4pPr marL="1600200" indent="-228600" algn="l">
              <a:spcBef>
                <a:spcPct val="20000"/>
              </a:spcBef>
              <a:buChar char="–"/>
              <a:defRPr sz="2000">
                <a:solidFill>
                  <a:schemeClr val="tx1"/>
                </a:solidFill>
                <a:latin typeface="Times New Roman" charset="0"/>
              </a:defRPr>
            </a:lvl4pPr>
            <a:lvl5pPr marL="2057400" indent="-228600" algn="l">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50000"/>
              </a:spcBef>
              <a:buFontTx/>
              <a:buNone/>
            </a:pPr>
            <a:r>
              <a:rPr lang="it-IT" altLang="it-IT" sz="2000" dirty="0" smtClean="0">
                <a:solidFill>
                  <a:srgbClr val="000000"/>
                </a:solidFill>
                <a:latin typeface="Calibri" panose="020F0502020204030204" pitchFamily="34" charset="0"/>
              </a:rPr>
              <a:t>AREE  EDIFICABILI</a:t>
            </a:r>
            <a:endParaRPr lang="it-IT" altLang="it-IT" sz="2000" dirty="0">
              <a:solidFill>
                <a:srgbClr val="000000"/>
              </a:solidFill>
              <a:latin typeface="Calibri" panose="020F0502020204030204" pitchFamily="34" charset="0"/>
            </a:endParaRPr>
          </a:p>
        </p:txBody>
      </p:sp>
      <p:sp>
        <p:nvSpPr>
          <p:cNvPr id="29" name="Titolo 1"/>
          <p:cNvSpPr txBox="1">
            <a:spLocks/>
          </p:cNvSpPr>
          <p:nvPr/>
        </p:nvSpPr>
        <p:spPr bwMode="auto">
          <a:xfrm>
            <a:off x="0" y="765175"/>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LA RIVALUTAZIONE DEI BENI</a:t>
            </a:r>
          </a:p>
          <a:p>
            <a:endParaRPr lang="it-IT" altLang="it-IT" sz="2400" b="1" kern="0" dirty="0" smtClean="0">
              <a:solidFill>
                <a:srgbClr val="000000"/>
              </a:solidFill>
              <a:latin typeface="Calibri" panose="020F0502020204030204" pitchFamily="34" charset="0"/>
            </a:endParaRPr>
          </a:p>
          <a:p>
            <a:r>
              <a:rPr lang="it-IT" altLang="it-IT" sz="2400" b="1" kern="0" dirty="0" smtClean="0">
                <a:solidFill>
                  <a:srgbClr val="000000"/>
                </a:solidFill>
                <a:latin typeface="Calibri" panose="020F0502020204030204" pitchFamily="34" charset="0"/>
              </a:rPr>
              <a:t>AMBITO APPLICATIVO</a:t>
            </a:r>
          </a:p>
        </p:txBody>
      </p:sp>
    </p:spTree>
    <p:extLst>
      <p:ext uri="{BB962C8B-B14F-4D97-AF65-F5344CB8AC3E}">
        <p14:creationId xmlns:p14="http://schemas.microsoft.com/office/powerpoint/2010/main" val="3961160504"/>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9" name="Text Box 15"/>
          <p:cNvSpPr txBox="1">
            <a:spLocks noChangeArrowheads="1"/>
          </p:cNvSpPr>
          <p:nvPr/>
        </p:nvSpPr>
        <p:spPr bwMode="auto">
          <a:xfrm>
            <a:off x="4787900" y="2084604"/>
            <a:ext cx="3600450" cy="740459"/>
          </a:xfrm>
          <a:prstGeom prst="rect">
            <a:avLst/>
          </a:prstGeom>
          <a:solidFill>
            <a:schemeClr val="bg1"/>
          </a:solidFill>
          <a:ln w="28575">
            <a:solidFill>
              <a:schemeClr val="accent3">
                <a:lumMod val="50000"/>
              </a:schemeClr>
            </a:solidFill>
          </a:ln>
          <a:extLst/>
        </p:spPr>
        <p:txBody>
          <a:bodyPr vert="horz" wrap="square" lIns="91440" tIns="45720" rIns="91440" bIns="45720" numCol="1" anchor="ctr" anchorCtr="0" compatLnSpc="1">
            <a:prstTxWarp prst="textNoShape">
              <a:avLst/>
            </a:prstTxWarp>
          </a:bodyPr>
          <a:lstStyle>
            <a:defPPr>
              <a:defRPr lang="it-IT"/>
            </a:defPPr>
            <a:lvl1pPr indent="0" algn="ctr" eaLnBrk="0" fontAlgn="base" hangingPunct="0">
              <a:lnSpc>
                <a:spcPct val="107000"/>
              </a:lnSpc>
              <a:spcBef>
                <a:spcPct val="20000"/>
              </a:spcBef>
              <a:spcAft>
                <a:spcPts val="0"/>
              </a:spcAft>
              <a:buNone/>
              <a:defRPr b="1">
                <a:latin typeface="Calibri"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it-IT" altLang="it-IT" dirty="0" smtClean="0">
                <a:solidFill>
                  <a:srgbClr val="000000"/>
                </a:solidFill>
              </a:rPr>
              <a:t>CRITERIO DEL </a:t>
            </a:r>
          </a:p>
          <a:p>
            <a:r>
              <a:rPr lang="it-IT" altLang="it-IT" dirty="0" smtClean="0">
                <a:solidFill>
                  <a:srgbClr val="000000"/>
                </a:solidFill>
              </a:rPr>
              <a:t>VALORE D’USO</a:t>
            </a:r>
            <a:endParaRPr lang="it-IT" altLang="it-IT" dirty="0">
              <a:solidFill>
                <a:srgbClr val="000000"/>
              </a:solidFill>
            </a:endParaRPr>
          </a:p>
        </p:txBody>
      </p:sp>
      <p:sp>
        <p:nvSpPr>
          <p:cNvPr id="13317" name="Text Box 16"/>
          <p:cNvSpPr txBox="1">
            <a:spLocks noChangeArrowheads="1"/>
          </p:cNvSpPr>
          <p:nvPr/>
        </p:nvSpPr>
        <p:spPr bwMode="auto">
          <a:xfrm>
            <a:off x="828675" y="2084605"/>
            <a:ext cx="3095625" cy="1656230"/>
          </a:xfrm>
          <a:prstGeom prst="rect">
            <a:avLst/>
          </a:prstGeom>
          <a:solidFill>
            <a:schemeClr val="bg1"/>
          </a:solidFill>
          <a:ln w="28575">
            <a:solidFill>
              <a:schemeClr val="accent6">
                <a:lumMod val="60000"/>
                <a:lumOff val="40000"/>
              </a:schemeClr>
            </a:solidFill>
          </a:ln>
          <a:extLst/>
        </p:spPr>
        <p:txBody>
          <a:bodyPr vert="horz" wrap="square" lIns="91440" tIns="45720" rIns="91440" bIns="45720" numCol="1" anchor="ctr" anchorCtr="0" compatLnSpc="1">
            <a:prstTxWarp prst="textNoShape">
              <a:avLst/>
            </a:prstTxWarp>
          </a:bodyPr>
          <a:lstStyle>
            <a:defPPr>
              <a:defRPr lang="it-IT"/>
            </a:defPPr>
            <a:lvl1pPr indent="0" algn="ctr" eaLnBrk="0" fontAlgn="base" hangingPunct="0">
              <a:lnSpc>
                <a:spcPct val="107000"/>
              </a:lnSpc>
              <a:spcBef>
                <a:spcPct val="20000"/>
              </a:spcBef>
              <a:spcAft>
                <a:spcPts val="0"/>
              </a:spcAft>
              <a:buNone/>
              <a:defRPr sz="2400" b="1">
                <a:latin typeface="Calibri"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it-IT" altLang="it-IT" sz="2000" dirty="0" smtClean="0">
                <a:solidFill>
                  <a:srgbClr val="000000"/>
                </a:solidFill>
              </a:rPr>
              <a:t>VALORE BENE NON SUPERIORE A QUELLO ATTRIBUIBILE IN BASE A</a:t>
            </a:r>
            <a:endParaRPr lang="it-IT" altLang="it-IT" sz="2000" dirty="0">
              <a:solidFill>
                <a:srgbClr val="000000"/>
              </a:solidFill>
            </a:endParaRPr>
          </a:p>
        </p:txBody>
      </p:sp>
      <p:sp>
        <p:nvSpPr>
          <p:cNvPr id="118803" name="Text Box 19"/>
          <p:cNvSpPr txBox="1">
            <a:spLocks noChangeArrowheads="1"/>
          </p:cNvSpPr>
          <p:nvPr/>
        </p:nvSpPr>
        <p:spPr bwMode="auto">
          <a:xfrm>
            <a:off x="4787900" y="3000376"/>
            <a:ext cx="3600450" cy="740459"/>
          </a:xfrm>
          <a:prstGeom prst="rect">
            <a:avLst/>
          </a:prstGeom>
          <a:solidFill>
            <a:schemeClr val="bg1"/>
          </a:solidFill>
          <a:ln w="28575">
            <a:solidFill>
              <a:schemeClr val="accent3">
                <a:lumMod val="50000"/>
              </a:schemeClr>
            </a:solidFill>
          </a:ln>
          <a:extLst/>
        </p:spPr>
        <p:txBody>
          <a:bodyPr vert="horz" wrap="square" lIns="91440" tIns="45720" rIns="91440" bIns="45720" numCol="1" anchor="ctr" anchorCtr="0" compatLnSpc="1">
            <a:prstTxWarp prst="textNoShape">
              <a:avLst/>
            </a:prstTxWarp>
          </a:bodyPr>
          <a:lstStyle>
            <a:defPPr>
              <a:defRPr lang="it-IT"/>
            </a:defPPr>
            <a:lvl1pPr indent="0" algn="ctr" eaLnBrk="0" fontAlgn="base" hangingPunct="0">
              <a:lnSpc>
                <a:spcPct val="107000"/>
              </a:lnSpc>
              <a:spcBef>
                <a:spcPct val="20000"/>
              </a:spcBef>
              <a:spcAft>
                <a:spcPts val="0"/>
              </a:spcAft>
              <a:buNone/>
              <a:defRPr b="1">
                <a:latin typeface="Calibri"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it-IT" altLang="it-IT" dirty="0" smtClean="0">
                <a:solidFill>
                  <a:srgbClr val="000000"/>
                </a:solidFill>
              </a:rPr>
              <a:t>CRITERIO DEL </a:t>
            </a:r>
          </a:p>
          <a:p>
            <a:r>
              <a:rPr lang="it-IT" altLang="it-IT" dirty="0" smtClean="0">
                <a:solidFill>
                  <a:srgbClr val="000000"/>
                </a:solidFill>
              </a:rPr>
              <a:t>VALORE DI MERCATO</a:t>
            </a:r>
            <a:endParaRPr lang="it-IT" altLang="it-IT" dirty="0">
              <a:solidFill>
                <a:srgbClr val="000000"/>
              </a:solidFill>
            </a:endParaRPr>
          </a:p>
        </p:txBody>
      </p:sp>
      <p:sp>
        <p:nvSpPr>
          <p:cNvPr id="13321" name="Text Box 22"/>
          <p:cNvSpPr txBox="1">
            <a:spLocks noChangeArrowheads="1"/>
          </p:cNvSpPr>
          <p:nvPr/>
        </p:nvSpPr>
        <p:spPr bwMode="auto">
          <a:xfrm>
            <a:off x="828675" y="4237007"/>
            <a:ext cx="7559675" cy="400110"/>
          </a:xfrm>
          <a:prstGeom prst="rect">
            <a:avLst/>
          </a:prstGeom>
          <a:solidFill>
            <a:schemeClr val="accent5">
              <a:lumMod val="20000"/>
              <a:lumOff val="80000"/>
            </a:schemeClr>
          </a:solidFill>
          <a:ln w="28575">
            <a:solidFill>
              <a:srgbClr val="FF0000"/>
            </a:solidFill>
          </a:ln>
          <a:extLst/>
        </p:spPr>
        <p:txBody>
          <a:bodyPr>
            <a:noAutofit/>
          </a:bodyPr>
          <a:lstStyle>
            <a:defPPr>
              <a:defRPr lang="it-IT"/>
            </a:defPPr>
            <a:lvl1pPr indent="0" algn="ctr" eaLnBrk="0" fontAlgn="base" hangingPunct="0">
              <a:spcBef>
                <a:spcPct val="20000"/>
              </a:spcBef>
              <a:spcAft>
                <a:spcPct val="0"/>
              </a:spcAft>
              <a:buNone/>
              <a:defRPr sz="2000" b="1" kern="0">
                <a:solidFill>
                  <a:srgbClr val="000000"/>
                </a:solidFill>
                <a:latin typeface="Calibri" panose="020F0502020204030204"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it-IT" altLang="it-IT" dirty="0" smtClean="0"/>
              <a:t>VERIFICA EFFETTUATA CON VALORE AL 31/12/2015</a:t>
            </a:r>
            <a:endParaRPr lang="it-IT" altLang="it-IT" dirty="0"/>
          </a:p>
        </p:txBody>
      </p:sp>
      <p:sp>
        <p:nvSpPr>
          <p:cNvPr id="13322" name="AutoShape 23"/>
          <p:cNvSpPr>
            <a:spLocks noChangeArrowheads="1"/>
          </p:cNvSpPr>
          <p:nvPr/>
        </p:nvSpPr>
        <p:spPr bwMode="auto">
          <a:xfrm flipV="1">
            <a:off x="982420" y="4724892"/>
            <a:ext cx="932350" cy="111007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alpha val="50195"/>
            </a:schemeClr>
          </a:solidFill>
          <a:ln w="12700">
            <a:solidFill>
              <a:schemeClr val="tx1"/>
            </a:solidFill>
            <a:miter lim="800000"/>
            <a:headEnd/>
            <a:tailEnd/>
          </a:ln>
          <a:effectLst/>
          <a:extLst/>
        </p:spPr>
        <p:txBody>
          <a:bodyPr wrap="square" anchor="ctr">
            <a:spAutoFit/>
          </a:bodyPr>
          <a:lstStyle/>
          <a:p>
            <a:endParaRPr lang="it-IT">
              <a:solidFill>
                <a:srgbClr val="000000"/>
              </a:solidFill>
              <a:latin typeface="Calibri" panose="020F0502020204030204" pitchFamily="34" charset="0"/>
            </a:endParaRPr>
          </a:p>
        </p:txBody>
      </p:sp>
      <p:sp>
        <p:nvSpPr>
          <p:cNvPr id="13323" name="Text Box 24"/>
          <p:cNvSpPr txBox="1">
            <a:spLocks noChangeArrowheads="1"/>
          </p:cNvSpPr>
          <p:nvPr/>
        </p:nvSpPr>
        <p:spPr bwMode="auto">
          <a:xfrm>
            <a:off x="2344615" y="5133289"/>
            <a:ext cx="6043735" cy="701675"/>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a:extLst/>
        </p:spPr>
        <p:style>
          <a:lnRef idx="2">
            <a:schemeClr val="dk1"/>
          </a:lnRef>
          <a:fillRef idx="1001">
            <a:schemeClr val="lt1"/>
          </a:fillRef>
          <a:effectRef idx="0">
            <a:schemeClr val="dk1"/>
          </a:effectRef>
          <a:fontRef idx="minor">
            <a:schemeClr val="dk1"/>
          </a:fontRef>
        </p:style>
        <p:txBody>
          <a:bodyPr anchor="ctr"/>
          <a:lstStyle>
            <a:defPPr>
              <a:defRPr lang="it-IT"/>
            </a:defPPr>
            <a:lvl1pPr algn="ctr" fontAlgn="base">
              <a:spcBef>
                <a:spcPct val="0"/>
              </a:spcBef>
              <a:spcAft>
                <a:spcPct val="0"/>
              </a:spcAft>
              <a:defRPr sz="2000" b="1">
                <a:solidFill>
                  <a:srgbClr val="000000"/>
                </a:solidFill>
                <a:latin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altLang="it-IT" dirty="0" smtClean="0"/>
              <a:t>AL NETTO DELLA QUOTA DI AMMORTAMENTO SU VALORE PRE-RIVALUTAZIONE</a:t>
            </a:r>
            <a:endParaRPr lang="it-IT" altLang="it-IT" dirty="0"/>
          </a:p>
        </p:txBody>
      </p:sp>
      <p:sp>
        <p:nvSpPr>
          <p:cNvPr id="13" name="Titolo 1"/>
          <p:cNvSpPr txBox="1">
            <a:spLocks/>
          </p:cNvSpPr>
          <p:nvPr/>
        </p:nvSpPr>
        <p:spPr bwMode="auto">
          <a:xfrm>
            <a:off x="36512" y="918081"/>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LIMITE ECONOMICO</a:t>
            </a:r>
          </a:p>
        </p:txBody>
      </p:sp>
    </p:spTree>
    <p:extLst>
      <p:ext uri="{BB962C8B-B14F-4D97-AF65-F5344CB8AC3E}">
        <p14:creationId xmlns:p14="http://schemas.microsoft.com/office/powerpoint/2010/main" val="2571172888"/>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14"/>
          <p:cNvSpPr txBox="1">
            <a:spLocks noChangeArrowheads="1"/>
          </p:cNvSpPr>
          <p:nvPr/>
        </p:nvSpPr>
        <p:spPr bwMode="auto">
          <a:xfrm>
            <a:off x="1244844" y="2046447"/>
            <a:ext cx="6654311" cy="407035"/>
          </a:xfrm>
          <a:prstGeom prst="rect">
            <a:avLst/>
          </a:prstGeom>
          <a:solidFill>
            <a:schemeClr val="bg1"/>
          </a:solidFill>
          <a:ln w="28575">
            <a:solidFill>
              <a:schemeClr val="accent6">
                <a:lumMod val="60000"/>
                <a:lumOff val="40000"/>
              </a:schemeClr>
            </a:solidFill>
          </a:ln>
          <a:extLst/>
        </p:spPr>
        <p:txBody>
          <a:bodyPr vert="horz" wrap="square" lIns="91440" tIns="45720" rIns="91440" bIns="45720" numCol="1" anchor="ctr" anchorCtr="0" compatLnSpc="1">
            <a:prstTxWarp prst="textNoShape">
              <a:avLst/>
            </a:prstTxWarp>
          </a:bodyPr>
          <a:lstStyle>
            <a:defPPr>
              <a:defRPr lang="it-IT"/>
            </a:defPPr>
            <a:lvl1pPr indent="0" algn="ctr" eaLnBrk="0" fontAlgn="base" hangingPunct="0">
              <a:lnSpc>
                <a:spcPct val="107000"/>
              </a:lnSpc>
              <a:spcBef>
                <a:spcPct val="20000"/>
              </a:spcBef>
              <a:spcAft>
                <a:spcPts val="0"/>
              </a:spcAft>
              <a:buNone/>
              <a:defRPr sz="2000" b="1">
                <a:latin typeface="Calibri"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marL="457200" indent="-457200">
              <a:buFont typeface="+mj-lt"/>
              <a:buAutoNum type="arabicPeriod"/>
            </a:pPr>
            <a:r>
              <a:rPr lang="it-IT" altLang="it-IT" dirty="0" smtClean="0">
                <a:solidFill>
                  <a:srgbClr val="000000"/>
                </a:solidFill>
              </a:rPr>
              <a:t>RIVALUTAZIONE COSTO STORICO</a:t>
            </a:r>
            <a:endParaRPr lang="it-IT" altLang="it-IT" dirty="0">
              <a:solidFill>
                <a:srgbClr val="000000"/>
              </a:solidFill>
            </a:endParaRPr>
          </a:p>
        </p:txBody>
      </p:sp>
      <p:sp>
        <p:nvSpPr>
          <p:cNvPr id="14343" name="Text Box 17"/>
          <p:cNvSpPr txBox="1">
            <a:spLocks noChangeArrowheads="1"/>
          </p:cNvSpPr>
          <p:nvPr/>
        </p:nvSpPr>
        <p:spPr bwMode="auto">
          <a:xfrm>
            <a:off x="1244843" y="2838218"/>
            <a:ext cx="6654311" cy="736355"/>
          </a:xfrm>
          <a:prstGeom prst="rect">
            <a:avLst/>
          </a:prstGeom>
          <a:solidFill>
            <a:schemeClr val="bg1"/>
          </a:solidFill>
          <a:ln w="28575">
            <a:solidFill>
              <a:schemeClr val="accent6">
                <a:lumMod val="60000"/>
                <a:lumOff val="40000"/>
              </a:schemeClr>
            </a:solidFill>
          </a:ln>
          <a:extLst/>
        </p:spPr>
        <p:txBody>
          <a:bodyPr vert="horz" wrap="square" lIns="91440" tIns="45720" rIns="91440" bIns="45720" numCol="1" anchor="ctr" anchorCtr="0" compatLnSpc="1">
            <a:prstTxWarp prst="textNoShape">
              <a:avLst/>
            </a:prstTxWarp>
          </a:bodyPr>
          <a:lstStyle>
            <a:defPPr>
              <a:defRPr lang="it-IT"/>
            </a:defPPr>
            <a:lvl1pPr indent="0" algn="ctr" eaLnBrk="0" fontAlgn="base" hangingPunct="0">
              <a:lnSpc>
                <a:spcPct val="107000"/>
              </a:lnSpc>
              <a:spcBef>
                <a:spcPct val="20000"/>
              </a:spcBef>
              <a:spcAft>
                <a:spcPts val="0"/>
              </a:spcAft>
              <a:buNone/>
              <a:defRPr sz="2000" b="1">
                <a:latin typeface="Calibri"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marL="457200" indent="-457200">
              <a:buFont typeface="+mj-lt"/>
              <a:buAutoNum type="arabicPeriod" startAt="2"/>
            </a:pPr>
            <a:r>
              <a:rPr lang="it-IT" altLang="it-IT" dirty="0" smtClean="0">
                <a:solidFill>
                  <a:srgbClr val="000000"/>
                </a:solidFill>
              </a:rPr>
              <a:t>RIVALUTAZIONE COSTO STORICO  E  </a:t>
            </a:r>
          </a:p>
          <a:p>
            <a:r>
              <a:rPr lang="it-IT" altLang="it-IT" dirty="0" smtClean="0">
                <a:solidFill>
                  <a:srgbClr val="000000"/>
                </a:solidFill>
              </a:rPr>
              <a:t>FONDO AMMORTAMENTO</a:t>
            </a:r>
            <a:endParaRPr lang="it-IT" altLang="it-IT" dirty="0">
              <a:solidFill>
                <a:srgbClr val="000000"/>
              </a:solidFill>
            </a:endParaRPr>
          </a:p>
        </p:txBody>
      </p:sp>
      <p:sp>
        <p:nvSpPr>
          <p:cNvPr id="14346" name="Text Box 20"/>
          <p:cNvSpPr txBox="1">
            <a:spLocks noChangeArrowheads="1"/>
          </p:cNvSpPr>
          <p:nvPr/>
        </p:nvSpPr>
        <p:spPr bwMode="auto">
          <a:xfrm>
            <a:off x="1244842" y="3959309"/>
            <a:ext cx="6654311" cy="407035"/>
          </a:xfrm>
          <a:prstGeom prst="rect">
            <a:avLst/>
          </a:prstGeom>
          <a:solidFill>
            <a:schemeClr val="bg1"/>
          </a:solidFill>
          <a:ln w="28575">
            <a:solidFill>
              <a:schemeClr val="accent6">
                <a:lumMod val="60000"/>
                <a:lumOff val="40000"/>
              </a:schemeClr>
            </a:solidFill>
          </a:ln>
          <a:extLst/>
        </p:spPr>
        <p:txBody>
          <a:bodyPr vert="horz" wrap="square" lIns="91440" tIns="45720" rIns="91440" bIns="45720" numCol="1" anchor="ctr" anchorCtr="0" compatLnSpc="1">
            <a:prstTxWarp prst="textNoShape">
              <a:avLst/>
            </a:prstTxWarp>
          </a:bodyPr>
          <a:lstStyle>
            <a:defPPr>
              <a:defRPr lang="it-IT"/>
            </a:defPPr>
            <a:lvl1pPr indent="0" algn="ctr" eaLnBrk="0" fontAlgn="base" hangingPunct="0">
              <a:lnSpc>
                <a:spcPct val="107000"/>
              </a:lnSpc>
              <a:spcBef>
                <a:spcPct val="20000"/>
              </a:spcBef>
              <a:spcAft>
                <a:spcPts val="0"/>
              </a:spcAft>
              <a:buNone/>
              <a:defRPr sz="2000" b="1">
                <a:latin typeface="Calibri"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marL="457200" indent="-457200">
              <a:buFont typeface="+mj-lt"/>
              <a:buAutoNum type="arabicPeriod" startAt="3"/>
            </a:pPr>
            <a:r>
              <a:rPr lang="it-IT" altLang="it-IT" dirty="0" smtClean="0">
                <a:solidFill>
                  <a:srgbClr val="000000"/>
                </a:solidFill>
              </a:rPr>
              <a:t>RIDUZIONE FONDO AMMORTAMENTO</a:t>
            </a:r>
            <a:endParaRPr lang="it-IT" altLang="it-IT" dirty="0">
              <a:solidFill>
                <a:srgbClr val="000000"/>
              </a:solidFill>
            </a:endParaRPr>
          </a:p>
        </p:txBody>
      </p:sp>
      <p:sp>
        <p:nvSpPr>
          <p:cNvPr id="14349" name="Text Box 23"/>
          <p:cNvSpPr txBox="1">
            <a:spLocks noChangeArrowheads="1"/>
          </p:cNvSpPr>
          <p:nvPr/>
        </p:nvSpPr>
        <p:spPr bwMode="auto">
          <a:xfrm>
            <a:off x="1244842" y="4639553"/>
            <a:ext cx="6654310" cy="1077218"/>
          </a:xfrm>
          <a:prstGeom prst="rect">
            <a:avLst/>
          </a:prstGeom>
          <a:solidFill>
            <a:schemeClr val="accent5">
              <a:lumMod val="20000"/>
              <a:lumOff val="80000"/>
            </a:schemeClr>
          </a:solidFill>
          <a:ln w="28575">
            <a:solidFill>
              <a:srgbClr val="FF0000"/>
            </a:solidFill>
          </a:ln>
        </p:spPr>
        <p:txBody>
          <a:bodyPr>
            <a:noAutofit/>
          </a:bodyPr>
          <a:lstStyle>
            <a:defPPr>
              <a:defRPr lang="it-IT"/>
            </a:defPPr>
            <a:lvl1pPr indent="0" algn="ctr" eaLnBrk="0" fontAlgn="base" hangingPunct="0">
              <a:spcBef>
                <a:spcPct val="20000"/>
              </a:spcBef>
              <a:spcAft>
                <a:spcPct val="0"/>
              </a:spcAft>
              <a:buNone/>
              <a:defRPr sz="2000" b="1" kern="0">
                <a:solidFill>
                  <a:srgbClr val="000000"/>
                </a:solidFill>
                <a:latin typeface="Calibri" panose="020F0502020204030204" pitchFamily="34" charset="0"/>
              </a:defRPr>
            </a:lvl1pPr>
            <a:lvl2pPr marL="742950" indent="-285750" eaLnBrk="0" fontAlgn="base" hangingPunct="0">
              <a:spcBef>
                <a:spcPct val="20000"/>
              </a:spcBef>
              <a:spcAft>
                <a:spcPct val="0"/>
              </a:spcAft>
              <a:buChar char="–"/>
              <a:defRPr sz="2800"/>
            </a:lvl2pPr>
            <a:lvl3pPr marL="1143000" indent="-228600" eaLnBrk="0" fontAlgn="base" hangingPunct="0">
              <a:spcBef>
                <a:spcPct val="20000"/>
              </a:spcBef>
              <a:spcAft>
                <a:spcPct val="0"/>
              </a:spcAft>
              <a:buChar char="•"/>
              <a:defRPr sz="2400"/>
            </a:lvl3pPr>
            <a:lvl4pPr marL="1600200" indent="-228600" eaLnBrk="0" fontAlgn="base" hangingPunct="0">
              <a:spcBef>
                <a:spcPct val="20000"/>
              </a:spcBef>
              <a:spcAft>
                <a:spcPct val="0"/>
              </a:spcAft>
              <a:buChar char="–"/>
              <a:defRPr sz="2000"/>
            </a:lvl4pPr>
            <a:lvl5pPr marL="2057400" indent="-228600" eaLnBrk="0" fontAlgn="base" hangingPunct="0">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it-IT" altLang="it-IT" dirty="0" smtClean="0"/>
              <a:t>PROBLEMA</a:t>
            </a:r>
          </a:p>
          <a:p>
            <a:r>
              <a:rPr lang="it-IT" altLang="it-IT" dirty="0" smtClean="0"/>
              <a:t>VALORE DI SOSTITUZIONE CHE NON PUÒ ESSERE SUPERATO</a:t>
            </a:r>
          </a:p>
          <a:p>
            <a:r>
              <a:rPr lang="it-IT" altLang="it-IT" dirty="0" smtClean="0"/>
              <a:t>CIRCOLARE 11/2009</a:t>
            </a:r>
            <a:endParaRPr lang="it-IT" altLang="it-IT" dirty="0"/>
          </a:p>
        </p:txBody>
      </p:sp>
      <p:sp>
        <p:nvSpPr>
          <p:cNvPr id="15" name="Titolo 1"/>
          <p:cNvSpPr txBox="1">
            <a:spLocks/>
          </p:cNvSpPr>
          <p:nvPr/>
        </p:nvSpPr>
        <p:spPr bwMode="auto">
          <a:xfrm>
            <a:off x="-136733" y="80444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METODOLOGIE DI CONTABILIZZAZIONE</a:t>
            </a:r>
          </a:p>
        </p:txBody>
      </p:sp>
    </p:spTree>
    <p:extLst>
      <p:ext uri="{BB962C8B-B14F-4D97-AF65-F5344CB8AC3E}">
        <p14:creationId xmlns:p14="http://schemas.microsoft.com/office/powerpoint/2010/main" val="2217017127"/>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55650" y="2204864"/>
            <a:ext cx="7632774" cy="936104"/>
          </a:xfrm>
          <a:prstGeom prst="rect">
            <a:avLst/>
          </a:prstGeom>
          <a:solidFill>
            <a:schemeClr val="bg1">
              <a:lumMod val="85000"/>
            </a:schemeClr>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400" b="1" dirty="0" smtClean="0">
                <a:solidFill>
                  <a:srgbClr val="000000"/>
                </a:solidFill>
                <a:latin typeface="Calibri" panose="020F0502020204030204" pitchFamily="34" charset="0"/>
              </a:rPr>
              <a:t>PRINCIPIO CONTABILE OIC 25</a:t>
            </a:r>
            <a:endParaRPr lang="it-IT" sz="2400" dirty="0">
              <a:solidFill>
                <a:srgbClr val="000000"/>
              </a:solidFill>
              <a:latin typeface="Calibri" panose="020F0502020204030204" pitchFamily="34" charset="0"/>
            </a:endParaRPr>
          </a:p>
        </p:txBody>
      </p:sp>
      <p:sp>
        <p:nvSpPr>
          <p:cNvPr id="9" name="Rettangolo 8"/>
          <p:cNvSpPr/>
          <p:nvPr/>
        </p:nvSpPr>
        <p:spPr>
          <a:xfrm>
            <a:off x="755650" y="3429000"/>
            <a:ext cx="2016150" cy="1770384"/>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IMPOSTE RILEVATE PER COMPETENZA</a:t>
            </a:r>
            <a:endParaRPr lang="it-IT" sz="2000" b="1" dirty="0">
              <a:solidFill>
                <a:srgbClr val="000000"/>
              </a:solidFill>
              <a:latin typeface="Calibri" panose="020F0502020204030204" pitchFamily="34" charset="0"/>
            </a:endParaRPr>
          </a:p>
        </p:txBody>
      </p:sp>
      <p:sp>
        <p:nvSpPr>
          <p:cNvPr id="12" name="Rettangolo 11"/>
          <p:cNvSpPr/>
          <p:nvPr/>
        </p:nvSpPr>
        <p:spPr>
          <a:xfrm>
            <a:off x="3481972" y="3429000"/>
            <a:ext cx="2016150" cy="1770384"/>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DIFFERENZE «TEMPORANEE» GENERANO FISCALITÀ LATENTE</a:t>
            </a:r>
            <a:endParaRPr lang="it-IT" sz="2000" b="1" dirty="0">
              <a:solidFill>
                <a:srgbClr val="000000"/>
              </a:solidFill>
              <a:latin typeface="Calibri" panose="020F0502020204030204" pitchFamily="34" charset="0"/>
            </a:endParaRPr>
          </a:p>
        </p:txBody>
      </p:sp>
      <p:sp>
        <p:nvSpPr>
          <p:cNvPr id="13" name="Rettangolo 12"/>
          <p:cNvSpPr/>
          <p:nvPr/>
        </p:nvSpPr>
        <p:spPr>
          <a:xfrm>
            <a:off x="6208295" y="3429000"/>
            <a:ext cx="2164646" cy="1770384"/>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IMPATTO A CONTO ECONOMICO O IMPATTO SOLO PATRIMONIALE</a:t>
            </a:r>
            <a:endParaRPr lang="it-IT" sz="2000" b="1" dirty="0">
              <a:solidFill>
                <a:srgbClr val="000000"/>
              </a:solidFill>
              <a:latin typeface="Calibri" panose="020F0502020204030204" pitchFamily="34" charset="0"/>
            </a:endParaRPr>
          </a:p>
        </p:txBody>
      </p:sp>
      <p:sp>
        <p:nvSpPr>
          <p:cNvPr id="10" name="Titolo 1"/>
          <p:cNvSpPr txBox="1">
            <a:spLocks/>
          </p:cNvSpPr>
          <p:nvPr/>
        </p:nvSpPr>
        <p:spPr bwMode="auto">
          <a:xfrm>
            <a:off x="37" y="681037"/>
            <a:ext cx="9144000" cy="85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IMPOSTE DIFFERITE</a:t>
            </a:r>
          </a:p>
          <a:p>
            <a:endParaRPr lang="it-IT" altLang="it-IT" sz="3200" b="1" kern="0" dirty="0" smtClean="0">
              <a:solidFill>
                <a:srgbClr val="000000"/>
              </a:solidFill>
              <a:latin typeface="Calibri" panose="020F0502020204030204" pitchFamily="34" charset="0"/>
            </a:endParaRPr>
          </a:p>
          <a:p>
            <a:r>
              <a:rPr lang="it-IT" altLang="it-IT" sz="2800" b="1" kern="0" dirty="0" smtClean="0">
                <a:solidFill>
                  <a:srgbClr val="000000"/>
                </a:solidFill>
                <a:latin typeface="Calibri" panose="020F0502020204030204" pitchFamily="34" charset="0"/>
              </a:rPr>
              <a:t>ASPETTI GENERALI</a:t>
            </a:r>
          </a:p>
        </p:txBody>
      </p:sp>
    </p:spTree>
    <p:extLst>
      <p:ext uri="{BB962C8B-B14F-4D97-AF65-F5344CB8AC3E}">
        <p14:creationId xmlns:p14="http://schemas.microsoft.com/office/powerpoint/2010/main" val="1843986806"/>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84213" y="2070852"/>
            <a:ext cx="7773986" cy="935037"/>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DIFFERENZE TRA VALUTAZIONI CIVILISTICHE E FISCALI DESTINATE A RIASSORBIRSI NEGLI ESERCIZI SUCCESSIVI</a:t>
            </a:r>
            <a:endParaRPr lang="it-IT" sz="2000" b="1" dirty="0">
              <a:solidFill>
                <a:srgbClr val="000000"/>
              </a:solidFill>
              <a:latin typeface="Calibri" panose="020F0502020204030204" pitchFamily="34" charset="0"/>
            </a:endParaRPr>
          </a:p>
        </p:txBody>
      </p:sp>
      <p:sp>
        <p:nvSpPr>
          <p:cNvPr id="9" name="Rettangolo 8"/>
          <p:cNvSpPr/>
          <p:nvPr/>
        </p:nvSpPr>
        <p:spPr>
          <a:xfrm>
            <a:off x="684213" y="3625014"/>
            <a:ext cx="3744913" cy="935038"/>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DIFFERENZE TEMPORANEE CHE GENERANO IMPOSTE DIFFERITE</a:t>
            </a:r>
            <a:endParaRPr lang="it-IT" sz="2000" dirty="0">
              <a:solidFill>
                <a:srgbClr val="000000"/>
              </a:solidFill>
              <a:latin typeface="Calibri" panose="020F0502020204030204" pitchFamily="34" charset="0"/>
            </a:endParaRPr>
          </a:p>
        </p:txBody>
      </p:sp>
      <p:sp>
        <p:nvSpPr>
          <p:cNvPr id="13" name="Rettangolo 12"/>
          <p:cNvSpPr/>
          <p:nvPr/>
        </p:nvSpPr>
        <p:spPr>
          <a:xfrm>
            <a:off x="4716462" y="3625014"/>
            <a:ext cx="3741737" cy="935038"/>
          </a:xfrm>
          <a:prstGeom prst="rect">
            <a:avLst/>
          </a:prstGeom>
          <a:solidFill>
            <a:schemeClr val="accent6">
              <a:lumMod val="20000"/>
              <a:lumOff val="80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DIFFERENZE TEMPORANEE CHE GENERANO IMPOSTE ANTICIPATE</a:t>
            </a:r>
            <a:endParaRPr lang="it-IT" sz="2000" dirty="0">
              <a:solidFill>
                <a:srgbClr val="000000"/>
              </a:solidFill>
              <a:latin typeface="Calibri" panose="020F0502020204030204" pitchFamily="34" charset="0"/>
            </a:endParaRPr>
          </a:p>
        </p:txBody>
      </p:sp>
      <p:sp>
        <p:nvSpPr>
          <p:cNvPr id="3" name="Freccia in giù 2"/>
          <p:cNvSpPr/>
          <p:nvPr/>
        </p:nvSpPr>
        <p:spPr>
          <a:xfrm>
            <a:off x="2197101" y="3150352"/>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latin typeface="Calibri" panose="020F0502020204030204" pitchFamily="34" charset="0"/>
            </a:endParaRPr>
          </a:p>
        </p:txBody>
      </p:sp>
      <p:sp>
        <p:nvSpPr>
          <p:cNvPr id="17" name="Freccia in giù 16"/>
          <p:cNvSpPr/>
          <p:nvPr/>
        </p:nvSpPr>
        <p:spPr>
          <a:xfrm>
            <a:off x="6516688" y="3158289"/>
            <a:ext cx="360363"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latin typeface="Calibri" panose="020F0502020204030204" pitchFamily="34" charset="0"/>
            </a:endParaRPr>
          </a:p>
        </p:txBody>
      </p:sp>
      <p:sp>
        <p:nvSpPr>
          <p:cNvPr id="10" name="Rettangolo 9"/>
          <p:cNvSpPr/>
          <p:nvPr/>
        </p:nvSpPr>
        <p:spPr>
          <a:xfrm>
            <a:off x="683419" y="4711658"/>
            <a:ext cx="3744913" cy="935038"/>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smtClean="0">
                <a:solidFill>
                  <a:srgbClr val="000000"/>
                </a:solidFill>
                <a:latin typeface="Calibri" panose="020F0502020204030204" pitchFamily="34" charset="0"/>
              </a:rPr>
              <a:t>COMPONENTI POSITIVI RINVIATI AD ESERCIZI SUCCESSIVI </a:t>
            </a:r>
          </a:p>
          <a:p>
            <a:pPr algn="ctr" fontAlgn="base">
              <a:spcBef>
                <a:spcPct val="0"/>
              </a:spcBef>
              <a:spcAft>
                <a:spcPct val="0"/>
              </a:spcAft>
              <a:defRPr/>
            </a:pPr>
            <a:r>
              <a:rPr lang="it-IT" b="1" dirty="0" smtClean="0">
                <a:solidFill>
                  <a:srgbClr val="000000"/>
                </a:solidFill>
                <a:latin typeface="Calibri" panose="020F0502020204030204" pitchFamily="34" charset="0"/>
              </a:rPr>
              <a:t>(PLUSVALENZE)</a:t>
            </a:r>
            <a:endParaRPr lang="it-IT" dirty="0">
              <a:solidFill>
                <a:srgbClr val="000000"/>
              </a:solidFill>
              <a:latin typeface="Calibri" panose="020F0502020204030204" pitchFamily="34" charset="0"/>
            </a:endParaRPr>
          </a:p>
        </p:txBody>
      </p:sp>
      <p:sp>
        <p:nvSpPr>
          <p:cNvPr id="11" name="Rettangolo 10"/>
          <p:cNvSpPr/>
          <p:nvPr/>
        </p:nvSpPr>
        <p:spPr>
          <a:xfrm>
            <a:off x="4716462" y="4711658"/>
            <a:ext cx="3744913" cy="935038"/>
          </a:xfrm>
          <a:prstGeom prst="rect">
            <a:avLst/>
          </a:prstGeom>
          <a:solidFill>
            <a:schemeClr val="accent6">
              <a:lumMod val="20000"/>
              <a:lumOff val="80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COMPONENTI NEGATIVI DEDUCIBILI IN ESERCIZI SUCCESSIVI (COMPENSI AMMINISTRATORI NON PAGATI)</a:t>
            </a:r>
          </a:p>
        </p:txBody>
      </p:sp>
      <p:sp>
        <p:nvSpPr>
          <p:cNvPr id="12"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La fiscalità differita</a:t>
            </a:r>
            <a:endParaRPr lang="it-IT" altLang="it-IT" sz="2400" b="1" dirty="0">
              <a:solidFill>
                <a:srgbClr val="FFFFFF"/>
              </a:solidFill>
              <a:latin typeface="Calibri" panose="020F0502020204030204" pitchFamily="34" charset="0"/>
              <a:cs typeface="Arial" panose="020B0604020202020204" pitchFamily="34" charset="0"/>
            </a:endParaRPr>
          </a:p>
        </p:txBody>
      </p:sp>
      <p:sp>
        <p:nvSpPr>
          <p:cNvPr id="15"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IMPATTO A C.E.</a:t>
            </a:r>
          </a:p>
        </p:txBody>
      </p:sp>
    </p:spTree>
    <p:extLst>
      <p:ext uri="{BB962C8B-B14F-4D97-AF65-F5344CB8AC3E}">
        <p14:creationId xmlns:p14="http://schemas.microsoft.com/office/powerpoint/2010/main" val="3584790773"/>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48119" y="2479925"/>
            <a:ext cx="7773986" cy="935037"/>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DIFFERENZE GENERATE DA OPERAZIONI STRAORDINARIE RIVALUTAZIONI BENI E RISERVE IN SOSPENSIONE D’IMPOSTA</a:t>
            </a:r>
            <a:endParaRPr lang="it-IT" sz="2000" b="1" dirty="0">
              <a:solidFill>
                <a:srgbClr val="000000"/>
              </a:solidFill>
              <a:latin typeface="Calibri" panose="020F0502020204030204" pitchFamily="34" charset="0"/>
            </a:endParaRPr>
          </a:p>
        </p:txBody>
      </p:sp>
      <p:sp>
        <p:nvSpPr>
          <p:cNvPr id="3" name="Freccia in giù 2"/>
          <p:cNvSpPr/>
          <p:nvPr/>
        </p:nvSpPr>
        <p:spPr>
          <a:xfrm>
            <a:off x="4175940" y="3563080"/>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latin typeface="Calibri" panose="020F0502020204030204" pitchFamily="34" charset="0"/>
            </a:endParaRPr>
          </a:p>
        </p:txBody>
      </p:sp>
      <p:sp>
        <p:nvSpPr>
          <p:cNvPr id="10" name="Rettangolo 9"/>
          <p:cNvSpPr/>
          <p:nvPr/>
        </p:nvSpPr>
        <p:spPr>
          <a:xfrm>
            <a:off x="647325" y="3998535"/>
            <a:ext cx="7774780" cy="1495679"/>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smtClean="0">
                <a:solidFill>
                  <a:srgbClr val="000000"/>
                </a:solidFill>
                <a:latin typeface="Calibri" panose="020F0502020204030204" pitchFamily="34" charset="0"/>
              </a:rPr>
              <a:t>CONTABILMENTE </a:t>
            </a:r>
          </a:p>
          <a:p>
            <a:pPr algn="ctr" fontAlgn="base">
              <a:spcBef>
                <a:spcPct val="0"/>
              </a:spcBef>
              <a:spcAft>
                <a:spcPct val="0"/>
              </a:spcAft>
              <a:defRPr/>
            </a:pPr>
            <a:r>
              <a:rPr lang="it-IT" b="1" dirty="0" smtClean="0">
                <a:solidFill>
                  <a:srgbClr val="000000"/>
                </a:solidFill>
                <a:latin typeface="Calibri" panose="020F0502020204030204" pitchFamily="34" charset="0"/>
              </a:rPr>
              <a:t>CONTROPARTITA DEL FONDO IMPOSTE DIFFERITE (B2) È </a:t>
            </a:r>
          </a:p>
          <a:p>
            <a:pPr algn="ctr" fontAlgn="base">
              <a:spcBef>
                <a:spcPct val="0"/>
              </a:spcBef>
              <a:spcAft>
                <a:spcPct val="0"/>
              </a:spcAft>
              <a:defRPr/>
            </a:pPr>
            <a:r>
              <a:rPr lang="it-IT" b="1" dirty="0" smtClean="0">
                <a:solidFill>
                  <a:srgbClr val="000000"/>
                </a:solidFill>
                <a:latin typeface="Calibri" panose="020F0502020204030204" pitchFamily="34" charset="0"/>
              </a:rPr>
              <a:t>CORRISPONDENTE RIDUZIONE RISERVA DI PATRIMONIO </a:t>
            </a:r>
          </a:p>
          <a:p>
            <a:pPr algn="ctr" fontAlgn="base">
              <a:spcBef>
                <a:spcPct val="0"/>
              </a:spcBef>
              <a:spcAft>
                <a:spcPct val="0"/>
              </a:spcAft>
              <a:defRPr/>
            </a:pPr>
            <a:r>
              <a:rPr lang="it-IT" b="1" dirty="0" smtClean="0">
                <a:solidFill>
                  <a:srgbClr val="000000"/>
                </a:solidFill>
                <a:latin typeface="Calibri" panose="020F0502020204030204" pitchFamily="34" charset="0"/>
              </a:rPr>
              <a:t>(AD ESEMPIO RISERVA DI RIVALUTAZIONE)</a:t>
            </a:r>
            <a:endParaRPr lang="it-IT" dirty="0">
              <a:solidFill>
                <a:srgbClr val="000000"/>
              </a:solidFill>
              <a:latin typeface="Calibri" panose="020F0502020204030204" pitchFamily="34" charset="0"/>
            </a:endParaRPr>
          </a:p>
        </p:txBody>
      </p:sp>
      <p:sp>
        <p:nvSpPr>
          <p:cNvPr id="7"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La fiscalità differita</a:t>
            </a:r>
            <a:endParaRPr lang="it-IT" altLang="it-IT" sz="2400" b="1" dirty="0">
              <a:solidFill>
                <a:srgbClr val="FFFFFF"/>
              </a:solidFill>
              <a:latin typeface="Calibri" panose="020F0502020204030204" pitchFamily="34" charset="0"/>
              <a:cs typeface="Arial" panose="020B0604020202020204" pitchFamily="34" charset="0"/>
            </a:endParaRPr>
          </a:p>
        </p:txBody>
      </p:sp>
      <p:sp>
        <p:nvSpPr>
          <p:cNvPr id="9"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IMPATTO PATRIMONIALE</a:t>
            </a:r>
          </a:p>
        </p:txBody>
      </p:sp>
    </p:spTree>
    <p:extLst>
      <p:ext uri="{BB962C8B-B14F-4D97-AF65-F5344CB8AC3E}">
        <p14:creationId xmlns:p14="http://schemas.microsoft.com/office/powerpoint/2010/main" val="2130691346"/>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p:cNvSpPr/>
          <p:nvPr/>
        </p:nvSpPr>
        <p:spPr>
          <a:xfrm>
            <a:off x="452114" y="2147719"/>
            <a:ext cx="576263" cy="508000"/>
          </a:xfrm>
          <a:prstGeom prst="ellipse">
            <a:avLst/>
          </a:prstGeom>
          <a:gradFill>
            <a:gsLst>
              <a:gs pos="0">
                <a:schemeClr val="bg1"/>
              </a:gs>
              <a:gs pos="0">
                <a:schemeClr val="accent3">
                  <a:shade val="93000"/>
                  <a:satMod val="130000"/>
                </a:schemeClr>
              </a:gs>
              <a:gs pos="0">
                <a:schemeClr val="bg1"/>
              </a:gs>
            </a:gsLst>
          </a:gra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1</a:t>
            </a:r>
          </a:p>
        </p:txBody>
      </p:sp>
      <p:sp>
        <p:nvSpPr>
          <p:cNvPr id="3" name="Rettangolo 2"/>
          <p:cNvSpPr/>
          <p:nvPr/>
        </p:nvSpPr>
        <p:spPr>
          <a:xfrm>
            <a:off x="1230151" y="2042152"/>
            <a:ext cx="7345362" cy="623887"/>
          </a:xfrm>
          <a:prstGeom prst="rect">
            <a:avLst/>
          </a:prstGeom>
          <a:gradFill>
            <a:gsLst>
              <a:gs pos="0">
                <a:schemeClr val="bg1"/>
              </a:gs>
              <a:gs pos="0">
                <a:schemeClr val="accent3">
                  <a:shade val="93000"/>
                  <a:satMod val="130000"/>
                </a:schemeClr>
              </a:gs>
              <a:gs pos="0">
                <a:schemeClr val="bg1"/>
              </a:gs>
            </a:gsLst>
          </a:gra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RIDUZIONE ALIQUOTA IRES AL 24% DAL 2017</a:t>
            </a:r>
          </a:p>
        </p:txBody>
      </p:sp>
      <p:sp>
        <p:nvSpPr>
          <p:cNvPr id="12" name="Rettangolo 11"/>
          <p:cNvSpPr/>
          <p:nvPr/>
        </p:nvSpPr>
        <p:spPr>
          <a:xfrm>
            <a:off x="1230151" y="2833248"/>
            <a:ext cx="7345362" cy="622300"/>
          </a:xfrm>
          <a:prstGeom prst="rect">
            <a:avLst/>
          </a:prstGeom>
          <a:gradFill>
            <a:gsLst>
              <a:gs pos="0">
                <a:schemeClr val="bg1"/>
              </a:gs>
              <a:gs pos="0">
                <a:schemeClr val="accent3">
                  <a:shade val="93000"/>
                  <a:satMod val="130000"/>
                </a:schemeClr>
              </a:gs>
              <a:gs pos="0">
                <a:schemeClr val="bg1"/>
              </a:gs>
            </a:gsLst>
          </a:gra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RIVALUTAZIONE DEI BENI D’IMPRESA BILANCIO 2015</a:t>
            </a:r>
          </a:p>
        </p:txBody>
      </p:sp>
      <p:sp>
        <p:nvSpPr>
          <p:cNvPr id="14" name="Rettangolo 13"/>
          <p:cNvSpPr/>
          <p:nvPr/>
        </p:nvSpPr>
        <p:spPr>
          <a:xfrm>
            <a:off x="1230151" y="4504612"/>
            <a:ext cx="7345362" cy="623888"/>
          </a:xfrm>
          <a:prstGeom prst="rect">
            <a:avLst/>
          </a:prstGeom>
          <a:gradFill>
            <a:gsLst>
              <a:gs pos="0">
                <a:schemeClr val="bg1"/>
              </a:gs>
              <a:gs pos="0">
                <a:schemeClr val="accent3">
                  <a:shade val="93000"/>
                  <a:satMod val="130000"/>
                </a:schemeClr>
              </a:gs>
              <a:gs pos="0">
                <a:schemeClr val="bg1"/>
              </a:gs>
            </a:gsLst>
          </a:gra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SUPER AMMORTAMENTI</a:t>
            </a:r>
          </a:p>
        </p:txBody>
      </p:sp>
      <p:sp>
        <p:nvSpPr>
          <p:cNvPr id="19" name="Ovale 18"/>
          <p:cNvSpPr/>
          <p:nvPr/>
        </p:nvSpPr>
        <p:spPr>
          <a:xfrm>
            <a:off x="452113" y="2884925"/>
            <a:ext cx="576263" cy="508000"/>
          </a:xfrm>
          <a:prstGeom prst="ellipse">
            <a:avLst/>
          </a:prstGeom>
          <a:gradFill>
            <a:gsLst>
              <a:gs pos="0">
                <a:schemeClr val="bg1"/>
              </a:gs>
              <a:gs pos="0">
                <a:schemeClr val="accent3">
                  <a:shade val="93000"/>
                  <a:satMod val="130000"/>
                </a:schemeClr>
              </a:gs>
              <a:gs pos="0">
                <a:schemeClr val="bg1"/>
              </a:gs>
            </a:gsLst>
          </a:gra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2</a:t>
            </a:r>
          </a:p>
        </p:txBody>
      </p:sp>
      <p:sp>
        <p:nvSpPr>
          <p:cNvPr id="20" name="Ovale 19"/>
          <p:cNvSpPr/>
          <p:nvPr/>
        </p:nvSpPr>
        <p:spPr>
          <a:xfrm>
            <a:off x="452112" y="4562556"/>
            <a:ext cx="576263" cy="508000"/>
          </a:xfrm>
          <a:prstGeom prst="ellipse">
            <a:avLst/>
          </a:prstGeom>
          <a:gradFill>
            <a:gsLst>
              <a:gs pos="0">
                <a:schemeClr val="bg1"/>
              </a:gs>
              <a:gs pos="0">
                <a:schemeClr val="accent3">
                  <a:shade val="93000"/>
                  <a:satMod val="130000"/>
                </a:schemeClr>
              </a:gs>
              <a:gs pos="0">
                <a:schemeClr val="bg1"/>
              </a:gs>
            </a:gsLst>
          </a:gra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3</a:t>
            </a:r>
          </a:p>
        </p:txBody>
      </p:sp>
      <p:sp>
        <p:nvSpPr>
          <p:cNvPr id="17" name="Rettangolo 16"/>
          <p:cNvSpPr/>
          <p:nvPr/>
        </p:nvSpPr>
        <p:spPr>
          <a:xfrm>
            <a:off x="1230151" y="3552402"/>
            <a:ext cx="7345362" cy="622300"/>
          </a:xfrm>
          <a:prstGeom prst="rect">
            <a:avLst/>
          </a:prstGeom>
          <a:gradFill>
            <a:gsLst>
              <a:gs pos="0">
                <a:schemeClr val="bg1"/>
              </a:gs>
              <a:gs pos="0">
                <a:schemeClr val="accent3">
                  <a:shade val="93000"/>
                  <a:satMod val="130000"/>
                </a:schemeClr>
              </a:gs>
              <a:gs pos="0">
                <a:schemeClr val="bg1"/>
              </a:gs>
            </a:gsLst>
          </a:gra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POSSIBILE IMPATTO SU FISCALITÀ DIFFERITA</a:t>
            </a:r>
          </a:p>
        </p:txBody>
      </p:sp>
      <p:sp>
        <p:nvSpPr>
          <p:cNvPr id="22" name="Rettangolo 21"/>
          <p:cNvSpPr/>
          <p:nvPr/>
        </p:nvSpPr>
        <p:spPr>
          <a:xfrm>
            <a:off x="1230151" y="5196200"/>
            <a:ext cx="7345362" cy="622300"/>
          </a:xfrm>
          <a:prstGeom prst="rect">
            <a:avLst/>
          </a:prstGeom>
          <a:gradFill>
            <a:gsLst>
              <a:gs pos="0">
                <a:schemeClr val="bg1"/>
              </a:gs>
              <a:gs pos="0">
                <a:schemeClr val="accent3">
                  <a:shade val="93000"/>
                  <a:satMod val="130000"/>
                </a:schemeClr>
              </a:gs>
              <a:gs pos="0">
                <a:schemeClr val="bg1"/>
              </a:gs>
            </a:gsLst>
          </a:gra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NO IMPATTO FISCALITÀ DIFFERITA (DIFFERENZA PERMANENTE)</a:t>
            </a:r>
          </a:p>
        </p:txBody>
      </p:sp>
      <p:sp>
        <p:nvSpPr>
          <p:cNvPr id="15" name="Titolo 1"/>
          <p:cNvSpPr txBox="1">
            <a:spLocks/>
          </p:cNvSpPr>
          <p:nvPr/>
        </p:nvSpPr>
        <p:spPr bwMode="auto">
          <a:xfrm>
            <a:off x="34925" y="835277"/>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NOVITÀ BILANCIO 2015</a:t>
            </a:r>
          </a:p>
        </p:txBody>
      </p:sp>
    </p:spTree>
    <p:extLst>
      <p:ext uri="{BB962C8B-B14F-4D97-AF65-F5344CB8AC3E}">
        <p14:creationId xmlns:p14="http://schemas.microsoft.com/office/powerpoint/2010/main" val="760889617"/>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con freccia in giù 3"/>
          <p:cNvSpPr/>
          <p:nvPr/>
        </p:nvSpPr>
        <p:spPr>
          <a:xfrm>
            <a:off x="755650" y="1648545"/>
            <a:ext cx="7632700" cy="1008063"/>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smtClean="0">
                <a:solidFill>
                  <a:srgbClr val="FFFFFF"/>
                </a:solidFill>
                <a:latin typeface="Calibri" panose="020F0502020204030204" pitchFamily="34" charset="0"/>
              </a:rPr>
              <a:t>RIDUZIONE AL 24% DAL 2017 (LEGGE STABILITÀ 2016)</a:t>
            </a:r>
            <a:endParaRPr lang="it-IT" sz="2400" b="1" dirty="0">
              <a:solidFill>
                <a:srgbClr val="FFFFFF"/>
              </a:solidFill>
              <a:latin typeface="Calibri" panose="020F0502020204030204" pitchFamily="34" charset="0"/>
            </a:endParaRPr>
          </a:p>
        </p:txBody>
      </p:sp>
      <p:sp>
        <p:nvSpPr>
          <p:cNvPr id="5" name="Rettangolo 4"/>
          <p:cNvSpPr/>
          <p:nvPr/>
        </p:nvSpPr>
        <p:spPr>
          <a:xfrm>
            <a:off x="755650" y="3035326"/>
            <a:ext cx="7632700" cy="2934703"/>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smtClean="0">
                <a:solidFill>
                  <a:srgbClr val="000000"/>
                </a:solidFill>
                <a:latin typeface="Calibri" pitchFamily="34" charset="0"/>
              </a:rPr>
              <a:t>OBBLIGHI AMMINISTRATORI</a:t>
            </a:r>
          </a:p>
          <a:p>
            <a:pPr marL="342900" indent="-342900" algn="just">
              <a:buFont typeface="+mj-lt"/>
              <a:buAutoNum type="arabicPeriod"/>
            </a:pPr>
            <a:r>
              <a:rPr lang="it-IT" b="1" dirty="0" smtClean="0">
                <a:solidFill>
                  <a:srgbClr val="000000"/>
                </a:solidFill>
                <a:latin typeface="Calibri" pitchFamily="34" charset="0"/>
              </a:rPr>
              <a:t>INDIVIDUARE TEMPI DI RIVERSAMENTO DIFFERENZE TEMPORANEE DA CUI TRAGGONO ORIGINE ATTIVITÀ PER IMPOSTE ANTICIPATE E PASSIVITÀ PER IMPOSTE DIFFERITE ISCRITTE IN BILANCIO</a:t>
            </a:r>
          </a:p>
          <a:p>
            <a:pPr marL="342900" indent="-342900" algn="just">
              <a:buFont typeface="+mj-lt"/>
              <a:buAutoNum type="arabicPeriod"/>
            </a:pPr>
            <a:r>
              <a:rPr lang="it-IT" b="1" dirty="0" smtClean="0">
                <a:solidFill>
                  <a:srgbClr val="000000"/>
                </a:solidFill>
                <a:latin typeface="Calibri" pitchFamily="34" charset="0"/>
              </a:rPr>
              <a:t>RICALCOLARE FISCALITÀ DIFFERITA APPLICANDO L'ALIQUOTA DEL 24% PER DIFFERENZE TEMPORANEE CHE SARANNO RECUPERATE DALL'1.1.2017</a:t>
            </a:r>
          </a:p>
          <a:p>
            <a:pPr marL="342900" indent="-342900" algn="just">
              <a:buFont typeface="+mj-lt"/>
              <a:buAutoNum type="arabicPeriod"/>
            </a:pPr>
            <a:r>
              <a:rPr lang="it-IT" b="1" dirty="0" smtClean="0">
                <a:solidFill>
                  <a:srgbClr val="000000"/>
                </a:solidFill>
                <a:latin typeface="Calibri" pitchFamily="34" charset="0"/>
              </a:rPr>
              <a:t>RETTIFICARE FISCALITÀ DIFFERITA ISCRITTA IN BILANCIO IMPUTANDO ADEGUAMENTI ALLA VOCE 22 DEL CONTO ECONOMICO</a:t>
            </a:r>
          </a:p>
          <a:p>
            <a:pPr marL="342900" indent="-342900" algn="just">
              <a:buFont typeface="+mj-lt"/>
              <a:buAutoNum type="arabicPeriod"/>
            </a:pPr>
            <a:r>
              <a:rPr lang="it-IT" b="1" dirty="0" smtClean="0">
                <a:solidFill>
                  <a:srgbClr val="000000"/>
                </a:solidFill>
                <a:latin typeface="Calibri" pitchFamily="34" charset="0"/>
              </a:rPr>
              <a:t>ISCRIVERE NUOVA FISCALITÀ LATENTE CHE SI ORIGINA NEL 2015 CON ALIQUOTA 24% PER DIFFERENZE CHE SI RIASSORBIRANNO DAL 2017</a:t>
            </a:r>
          </a:p>
        </p:txBody>
      </p:sp>
      <p:sp>
        <p:nvSpPr>
          <p:cNvPr id="8" name="Titolo 1"/>
          <p:cNvSpPr txBox="1">
            <a:spLocks/>
          </p:cNvSpPr>
          <p:nvPr/>
        </p:nvSpPr>
        <p:spPr bwMode="auto">
          <a:xfrm>
            <a:off x="0" y="669036"/>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RIDUZIONE ALIQUOTA IRES</a:t>
            </a:r>
          </a:p>
        </p:txBody>
      </p:sp>
    </p:spTree>
    <p:extLst>
      <p:ext uri="{BB962C8B-B14F-4D97-AF65-F5344CB8AC3E}">
        <p14:creationId xmlns:p14="http://schemas.microsoft.com/office/powerpoint/2010/main" val="2540119204"/>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4932" y="472838"/>
            <a:ext cx="910907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pPr>
            <a:r>
              <a:rPr lang="it-IT" sz="3200" b="1" dirty="0" smtClean="0">
                <a:solidFill>
                  <a:srgbClr val="000000"/>
                </a:solidFill>
                <a:latin typeface="Calibri" pitchFamily="34" charset="0"/>
              </a:rPr>
              <a:t>IL DIFFERIMENTO A 180 GG. DELL’ASSEMBLEA</a:t>
            </a:r>
          </a:p>
        </p:txBody>
      </p:sp>
      <p:sp>
        <p:nvSpPr>
          <p:cNvPr id="7171" name="Text Box 3"/>
          <p:cNvSpPr txBox="1">
            <a:spLocks noChangeArrowheads="1"/>
          </p:cNvSpPr>
          <p:nvPr/>
        </p:nvSpPr>
        <p:spPr bwMode="auto">
          <a:xfrm>
            <a:off x="179394" y="1227105"/>
            <a:ext cx="8713787"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it-IT" sz="2400" b="1" i="1" dirty="0" smtClean="0">
                <a:solidFill>
                  <a:srgbClr val="231F20"/>
                </a:solidFill>
                <a:latin typeface="Calibri" pitchFamily="34" charset="0"/>
              </a:rPr>
              <a:t>Condizioni connesse alla </a:t>
            </a:r>
            <a:r>
              <a:rPr lang="it-IT" sz="2400" b="1" i="1" u="sng" dirty="0" smtClean="0">
                <a:solidFill>
                  <a:srgbClr val="231F20"/>
                </a:solidFill>
                <a:latin typeface="Calibri" pitchFamily="34" charset="0"/>
              </a:rPr>
              <a:t>STRUTTURA</a:t>
            </a:r>
          </a:p>
          <a:p>
            <a:pPr algn="just" eaLnBrk="1" fontAlgn="base" hangingPunct="1">
              <a:spcBef>
                <a:spcPct val="0"/>
              </a:spcBef>
              <a:spcAft>
                <a:spcPct val="0"/>
              </a:spcAft>
              <a:buFontTx/>
              <a:buAutoNum type="romanLcPeriod"/>
            </a:pPr>
            <a:endParaRPr lang="it-IT" sz="2400" dirty="0" smtClean="0">
              <a:solidFill>
                <a:srgbClr val="231F20"/>
              </a:solidFill>
              <a:latin typeface="Calibri" pitchFamily="34" charset="0"/>
            </a:endParaRPr>
          </a:p>
          <a:p>
            <a:pPr marL="358775" indent="-358775" algn="just" eaLnBrk="1" fontAlgn="base" hangingPunct="1">
              <a:spcBef>
                <a:spcPct val="0"/>
              </a:spcBef>
              <a:spcAft>
                <a:spcPct val="0"/>
              </a:spcAft>
              <a:buFontTx/>
              <a:buAutoNum type="romanLcPeriod"/>
            </a:pPr>
            <a:r>
              <a:rPr lang="it-IT" sz="2400" dirty="0" smtClean="0">
                <a:solidFill>
                  <a:srgbClr val="231F20"/>
                </a:solidFill>
                <a:latin typeface="Calibri" pitchFamily="34" charset="0"/>
              </a:rPr>
              <a:t>Società articolate con pluralità di sedi amministrative</a:t>
            </a:r>
          </a:p>
          <a:p>
            <a:pPr marL="358775" indent="-358775" algn="just" eaLnBrk="1" fontAlgn="base" hangingPunct="1">
              <a:spcBef>
                <a:spcPct val="0"/>
              </a:spcBef>
              <a:spcAft>
                <a:spcPct val="0"/>
              </a:spcAft>
              <a:buFontTx/>
              <a:buAutoNum type="romanLcPeriod"/>
            </a:pPr>
            <a:r>
              <a:rPr lang="it-IT" sz="2400" dirty="0" smtClean="0">
                <a:solidFill>
                  <a:srgbClr val="231F20"/>
                </a:solidFill>
                <a:latin typeface="Calibri" pitchFamily="34" charset="0"/>
              </a:rPr>
              <a:t>Società il cui bilancio è fortemente condizionato dai risultati e dalla valutazione di società partecipate, seppure non tenute al bilancio consolidato</a:t>
            </a:r>
          </a:p>
          <a:p>
            <a:pPr marL="358775" indent="-358775" algn="just" eaLnBrk="1" fontAlgn="base" hangingPunct="1">
              <a:spcBef>
                <a:spcPct val="0"/>
              </a:spcBef>
              <a:spcAft>
                <a:spcPct val="0"/>
              </a:spcAft>
              <a:buFontTx/>
              <a:buAutoNum type="romanLcPeriod"/>
            </a:pPr>
            <a:r>
              <a:rPr lang="it-IT" sz="2400" dirty="0" smtClean="0">
                <a:solidFill>
                  <a:srgbClr val="231F20"/>
                </a:solidFill>
                <a:latin typeface="Calibri" pitchFamily="34" charset="0"/>
              </a:rPr>
              <a:t>Società che sono state oggetto nel periodo (o nei primi mesi dell’esercizio successivo) di rilevanti operazioni straordinarie</a:t>
            </a:r>
          </a:p>
          <a:p>
            <a:pPr marL="358775" indent="-358775" algn="just" eaLnBrk="1" fontAlgn="base" hangingPunct="1">
              <a:spcBef>
                <a:spcPct val="0"/>
              </a:spcBef>
              <a:spcAft>
                <a:spcPct val="0"/>
              </a:spcAft>
              <a:buFontTx/>
              <a:buAutoNum type="romanLcPeriod"/>
            </a:pPr>
            <a:r>
              <a:rPr lang="it-IT" sz="2400" dirty="0">
                <a:solidFill>
                  <a:srgbClr val="231F20"/>
                </a:solidFill>
                <a:latin typeface="Calibri" pitchFamily="34" charset="0"/>
              </a:rPr>
              <a:t>S</a:t>
            </a:r>
            <a:r>
              <a:rPr lang="it-IT" sz="2400" dirty="0" smtClean="0">
                <a:solidFill>
                  <a:srgbClr val="231F20"/>
                </a:solidFill>
                <a:latin typeface="Calibri" pitchFamily="34" charset="0"/>
              </a:rPr>
              <a:t>ocietà che hanno subito modifiche sostanziali del sistema organizzativo o del sistema amministrativo contabile	</a:t>
            </a:r>
          </a:p>
          <a:p>
            <a:pPr marL="358775" indent="-358775" algn="just" eaLnBrk="1" fontAlgn="base" hangingPunct="1">
              <a:spcBef>
                <a:spcPct val="0"/>
              </a:spcBef>
              <a:spcAft>
                <a:spcPct val="0"/>
              </a:spcAft>
              <a:buFontTx/>
              <a:buAutoNum type="romanLcPeriod"/>
            </a:pPr>
            <a:r>
              <a:rPr lang="it-IT" sz="2400" dirty="0" smtClean="0">
                <a:solidFill>
                  <a:srgbClr val="231F20"/>
                </a:solidFill>
                <a:latin typeface="Calibri" pitchFamily="34" charset="0"/>
              </a:rPr>
              <a:t>Società controllanti e aderenti a regimi di consolidato fiscale o di trasparenza fiscale</a:t>
            </a:r>
          </a:p>
        </p:txBody>
      </p:sp>
      <p:pic>
        <p:nvPicPr>
          <p:cNvPr id="7172" name="Picture 5" descr="euro-gruppo-bian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2" y="6326188"/>
            <a:ext cx="22002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26666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con freccia in giù 3"/>
          <p:cNvSpPr/>
          <p:nvPr/>
        </p:nvSpPr>
        <p:spPr>
          <a:xfrm>
            <a:off x="755650" y="1607520"/>
            <a:ext cx="7632700" cy="1008063"/>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smtClean="0">
                <a:solidFill>
                  <a:srgbClr val="FFFFFF"/>
                </a:solidFill>
                <a:latin typeface="Calibri" panose="020F0502020204030204" pitchFamily="34" charset="0"/>
              </a:rPr>
              <a:t>LEGGE DI STABILITÀ 2016</a:t>
            </a:r>
            <a:endParaRPr lang="it-IT" sz="2400" b="1" dirty="0">
              <a:solidFill>
                <a:srgbClr val="FFFFFF"/>
              </a:solidFill>
              <a:latin typeface="Calibri" panose="020F0502020204030204" pitchFamily="34" charset="0"/>
            </a:endParaRPr>
          </a:p>
        </p:txBody>
      </p:sp>
      <p:sp>
        <p:nvSpPr>
          <p:cNvPr id="5" name="Rettangolo 4"/>
          <p:cNvSpPr/>
          <p:nvPr/>
        </p:nvSpPr>
        <p:spPr>
          <a:xfrm>
            <a:off x="755650" y="2882294"/>
            <a:ext cx="7632700" cy="2743200"/>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marL="285750" indent="-285750" algn="just">
              <a:buFont typeface="Arial" panose="020B0604020202020204" pitchFamily="34" charset="0"/>
              <a:buChar char="•"/>
            </a:pPr>
            <a:r>
              <a:rPr lang="it-IT" b="1" dirty="0" smtClean="0">
                <a:solidFill>
                  <a:srgbClr val="000000"/>
                </a:solidFill>
                <a:latin typeface="Calibri" panose="020F0502020204030204" pitchFamily="34" charset="0"/>
              </a:rPr>
              <a:t>RIVALUTAZIONE CON PAGAMENTO DI IMPOSTA SOSTITUTIVA (NO RIVALUTAZIONE SOLO CIVILISTICA)</a:t>
            </a:r>
          </a:p>
          <a:p>
            <a:pPr marL="285750" indent="-285750" algn="just">
              <a:buFont typeface="Arial" panose="020B0604020202020204" pitchFamily="34" charset="0"/>
              <a:buChar char="•"/>
            </a:pPr>
            <a:r>
              <a:rPr lang="it-IT" b="1" dirty="0" smtClean="0">
                <a:solidFill>
                  <a:srgbClr val="000000"/>
                </a:solidFill>
                <a:latin typeface="Calibri" panose="020F0502020204030204" pitchFamily="34" charset="0"/>
              </a:rPr>
              <a:t>EFFETTI DIFFERITI AL 2018 PER AMMORTAMENTI E AL 2019 PER PLUS/MINUS</a:t>
            </a:r>
          </a:p>
          <a:p>
            <a:pPr marL="285750" indent="-285750" algn="just">
              <a:buFont typeface="Arial" panose="020B0604020202020204" pitchFamily="34" charset="0"/>
              <a:buChar char="•"/>
            </a:pPr>
            <a:r>
              <a:rPr lang="it-IT" b="1" dirty="0" smtClean="0">
                <a:solidFill>
                  <a:srgbClr val="000000"/>
                </a:solidFill>
                <a:latin typeface="Calibri" panose="020F0502020204030204" pitchFamily="34" charset="0"/>
              </a:rPr>
              <a:t>FISCALITÀ DIFFERITA ANTICIPATA SU QUOTE DI AMMORTAMENTO 2016 E 2017 (DIFFERENZA TRA AMMORTAMENTO CIVILISTICO E FISCALE)</a:t>
            </a:r>
          </a:p>
          <a:p>
            <a:pPr marL="285750" indent="-285750" algn="just">
              <a:buFont typeface="Arial" panose="020B0604020202020204" pitchFamily="34" charset="0"/>
              <a:buChar char="•"/>
            </a:pPr>
            <a:r>
              <a:rPr lang="it-IT" b="1" dirty="0" smtClean="0">
                <a:solidFill>
                  <a:srgbClr val="000000"/>
                </a:solidFill>
                <a:latin typeface="Calibri" panose="020F0502020204030204" pitchFamily="34" charset="0"/>
              </a:rPr>
              <a:t>AMMORTAMENTI 2015 IMPUTATI PRIMA DELLA RIVALUTAZIONE</a:t>
            </a:r>
          </a:p>
          <a:p>
            <a:pPr marL="285750" indent="-285750" algn="just">
              <a:buFont typeface="Arial" panose="020B0604020202020204" pitchFamily="34" charset="0"/>
              <a:buChar char="•"/>
            </a:pPr>
            <a:r>
              <a:rPr lang="it-IT" b="1" dirty="0" smtClean="0">
                <a:solidFill>
                  <a:srgbClr val="000000"/>
                </a:solidFill>
                <a:latin typeface="Calibri" panose="020F0502020204030204" pitchFamily="34" charset="0"/>
              </a:rPr>
              <a:t>ISCRIZIONE FISCALITÀ DIFFERITA SU RISERVA DI RIVALUTAZIONE: VALUTAZIONE PROSPETTICA DI DISTRIBUZIONE RISERVA</a:t>
            </a:r>
          </a:p>
        </p:txBody>
      </p:sp>
      <p:sp>
        <p:nvSpPr>
          <p:cNvPr id="8" name="Titolo 1"/>
          <p:cNvSpPr txBox="1">
            <a:spLocks/>
          </p:cNvSpPr>
          <p:nvPr/>
        </p:nvSpPr>
        <p:spPr bwMode="auto">
          <a:xfrm>
            <a:off x="34925" y="547829"/>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RIVALUTAZIONE BENI</a:t>
            </a:r>
          </a:p>
        </p:txBody>
      </p:sp>
    </p:spTree>
    <p:extLst>
      <p:ext uri="{BB962C8B-B14F-4D97-AF65-F5344CB8AC3E}">
        <p14:creationId xmlns:p14="http://schemas.microsoft.com/office/powerpoint/2010/main" val="685513795"/>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1067883" y="2235704"/>
            <a:ext cx="7221537" cy="1470025"/>
          </a:xfrm>
        </p:spPr>
        <p:txBody>
          <a:bodyPr>
            <a:normAutofit fontScale="90000"/>
          </a:bodyPr>
          <a:lstStyle/>
          <a:p>
            <a:pPr algn="ctr"/>
            <a:r>
              <a:rPr lang="it-IT" b="1" dirty="0" smtClean="0">
                <a:latin typeface="Calibri" panose="020F0502020204030204" pitchFamily="34" charset="0"/>
              </a:rPr>
              <a:t>L’INFORMATIVA DI BILANCIO IN NOTA INTEGRATIVA E RELAZIONE SULLA GESTIONE IN ALCUNI «CASI PARTICOLARI»</a:t>
            </a:r>
            <a:endParaRPr lang="it-IT" b="1" dirty="0">
              <a:latin typeface="Calibri" panose="020F0502020204030204" pitchFamily="34" charset="0"/>
            </a:endParaRPr>
          </a:p>
        </p:txBody>
      </p:sp>
    </p:spTree>
    <p:extLst>
      <p:ext uri="{BB962C8B-B14F-4D97-AF65-F5344CB8AC3E}">
        <p14:creationId xmlns:p14="http://schemas.microsoft.com/office/powerpoint/2010/main" val="3115683038"/>
      </p:ext>
    </p:extLst>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44462" y="768870"/>
            <a:ext cx="87487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pPr>
            <a:r>
              <a:rPr lang="it-IT" sz="3200" b="1" dirty="0" smtClean="0">
                <a:solidFill>
                  <a:srgbClr val="000000"/>
                </a:solidFill>
                <a:latin typeface="Calibri" pitchFamily="34" charset="0"/>
              </a:rPr>
              <a:t>La </a:t>
            </a:r>
            <a:r>
              <a:rPr lang="it-IT" sz="3200" b="1" dirty="0" smtClean="0">
                <a:solidFill>
                  <a:srgbClr val="000000"/>
                </a:solidFill>
                <a:latin typeface="Calibri" pitchFamily="34" charset="0"/>
              </a:rPr>
              <a:t>modifica del Piano di ammortamento dei bei strumentali</a:t>
            </a:r>
          </a:p>
        </p:txBody>
      </p:sp>
      <p:sp>
        <p:nvSpPr>
          <p:cNvPr id="24579" name="Text Box 3"/>
          <p:cNvSpPr txBox="1">
            <a:spLocks noChangeArrowheads="1"/>
          </p:cNvSpPr>
          <p:nvPr/>
        </p:nvSpPr>
        <p:spPr bwMode="auto">
          <a:xfrm>
            <a:off x="250825" y="2205038"/>
            <a:ext cx="8713788" cy="1323975"/>
          </a:xfrm>
          <a:prstGeom prst="rect">
            <a:avLst/>
          </a:prstGeom>
          <a:noFill/>
          <a:ln w="57150">
            <a:noFill/>
            <a:miter lim="800000"/>
            <a:headEnd/>
            <a:tailEnd/>
          </a:ln>
          <a:effectLst/>
        </p:spPr>
        <p:txBody>
          <a:bodyPr lIns="0" tIns="0" rIns="0" bIns="0">
            <a:spAutoFit/>
          </a:bodyPr>
          <a:lstStyle/>
          <a:p>
            <a:pPr marL="457200" lvl="2" indent="-279400" algn="just" defTabSz="450850" fontAlgn="base">
              <a:spcBef>
                <a:spcPct val="0"/>
              </a:spcBef>
              <a:spcAft>
                <a:spcPct val="0"/>
              </a:spcAft>
              <a:defRPr/>
            </a:pPr>
            <a:endParaRPr lang="it-IT" sz="2000" dirty="0">
              <a:solidFill>
                <a:srgbClr val="000000"/>
              </a:solidFill>
              <a:cs typeface="Arial" charset="0"/>
            </a:endParaRPr>
          </a:p>
          <a:p>
            <a:pPr marL="457200" lvl="2" indent="-279400" algn="just" defTabSz="450850" fontAlgn="base">
              <a:spcBef>
                <a:spcPct val="0"/>
              </a:spcBef>
              <a:spcAft>
                <a:spcPct val="0"/>
              </a:spcAft>
              <a:buFontTx/>
              <a:buChar char="-"/>
              <a:defRPr/>
            </a:pPr>
            <a:endParaRPr lang="it-IT" sz="2000" dirty="0">
              <a:solidFill>
                <a:srgbClr val="000000"/>
              </a:solidFill>
              <a:cs typeface="Arial" charset="0"/>
            </a:endParaRPr>
          </a:p>
          <a:p>
            <a:pPr marL="628650" lvl="2" indent="-457200" algn="just" defTabSz="450850" fontAlgn="base">
              <a:spcBef>
                <a:spcPct val="0"/>
              </a:spcBef>
              <a:spcAft>
                <a:spcPct val="0"/>
              </a:spcAft>
              <a:defRPr/>
            </a:pPr>
            <a:endParaRPr lang="it-IT" sz="2300" u="sng" dirty="0">
              <a:solidFill>
                <a:srgbClr val="000000"/>
              </a:solidFill>
              <a:cs typeface="Arial" charset="0"/>
            </a:endParaRPr>
          </a:p>
          <a:p>
            <a:pPr marL="179388" lvl="1" indent="-1588" algn="just" defTabSz="450850" fontAlgn="base">
              <a:spcBef>
                <a:spcPct val="0"/>
              </a:spcBef>
              <a:spcAft>
                <a:spcPct val="0"/>
              </a:spcAft>
              <a:defRPr/>
            </a:pPr>
            <a:endParaRPr lang="it-IT" sz="2300" dirty="0">
              <a:solidFill>
                <a:srgbClr val="000000"/>
              </a:solidFill>
              <a:cs typeface="Arial" charset="0"/>
            </a:endParaRPr>
          </a:p>
        </p:txBody>
      </p:sp>
      <p:sp>
        <p:nvSpPr>
          <p:cNvPr id="28676" name="Text Box 4"/>
          <p:cNvSpPr txBox="1">
            <a:spLocks noChangeArrowheads="1"/>
          </p:cNvSpPr>
          <p:nvPr/>
        </p:nvSpPr>
        <p:spPr bwMode="auto">
          <a:xfrm>
            <a:off x="34925" y="115888"/>
            <a:ext cx="352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it-IT" sz="2000" b="1" smtClean="0">
                <a:solidFill>
                  <a:srgbClr val="FFFFFF"/>
                </a:solidFill>
                <a:latin typeface="Calibri" pitchFamily="34" charset="0"/>
              </a:rPr>
              <a:t>argomento</a:t>
            </a:r>
          </a:p>
        </p:txBody>
      </p:sp>
      <p:pic>
        <p:nvPicPr>
          <p:cNvPr id="28677" name="Picture 5" descr="euro-gruppo-bian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6326188"/>
            <a:ext cx="22002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3"/>
          <p:cNvSpPr txBox="1">
            <a:spLocks noChangeArrowheads="1"/>
          </p:cNvSpPr>
          <p:nvPr/>
        </p:nvSpPr>
        <p:spPr bwMode="auto">
          <a:xfrm>
            <a:off x="179388" y="2276475"/>
            <a:ext cx="8713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marL="342900" indent="-342900" defTabSz="450850" eaLnBrk="0" hangingPunct="0">
              <a:defRPr>
                <a:solidFill>
                  <a:schemeClr val="tx1"/>
                </a:solidFill>
                <a:latin typeface="Arial" charset="0"/>
                <a:cs typeface="Arial" charset="0"/>
              </a:defRPr>
            </a:lvl1pPr>
            <a:lvl2pPr marL="179388" indent="-1588" defTabSz="450850" eaLnBrk="0" hangingPunct="0">
              <a:defRPr>
                <a:solidFill>
                  <a:schemeClr val="tx1"/>
                </a:solidFill>
                <a:latin typeface="Arial" charset="0"/>
                <a:cs typeface="Arial" charset="0"/>
              </a:defRPr>
            </a:lvl2pPr>
            <a:lvl3pPr marL="628650" indent="-457200" defTabSz="450850" eaLnBrk="0" hangingPunct="0">
              <a:defRPr>
                <a:solidFill>
                  <a:schemeClr val="tx1"/>
                </a:solidFill>
                <a:latin typeface="Arial" charset="0"/>
                <a:cs typeface="Arial" charset="0"/>
              </a:defRPr>
            </a:lvl3pPr>
            <a:lvl4pPr marL="1600200" indent="-228600" defTabSz="450850" eaLnBrk="0" hangingPunct="0">
              <a:defRPr>
                <a:solidFill>
                  <a:schemeClr val="tx1"/>
                </a:solidFill>
                <a:latin typeface="Arial" charset="0"/>
                <a:cs typeface="Arial" charset="0"/>
              </a:defRPr>
            </a:lvl4pPr>
            <a:lvl5pPr marL="2057400" indent="-228600" defTabSz="450850" eaLnBrk="0" hangingPunct="0">
              <a:defRPr>
                <a:solidFill>
                  <a:schemeClr val="tx1"/>
                </a:solidFill>
                <a:latin typeface="Arial" charset="0"/>
                <a:cs typeface="Arial" charset="0"/>
              </a:defRPr>
            </a:lvl5pPr>
            <a:lvl6pPr marL="2514600" indent="-228600" defTabSz="450850" eaLnBrk="0" fontAlgn="base" hangingPunct="0">
              <a:spcBef>
                <a:spcPct val="0"/>
              </a:spcBef>
              <a:spcAft>
                <a:spcPct val="0"/>
              </a:spcAft>
              <a:defRPr>
                <a:solidFill>
                  <a:schemeClr val="tx1"/>
                </a:solidFill>
                <a:latin typeface="Arial" charset="0"/>
                <a:cs typeface="Arial" charset="0"/>
              </a:defRPr>
            </a:lvl6pPr>
            <a:lvl7pPr marL="2971800" indent="-228600" defTabSz="450850" eaLnBrk="0" fontAlgn="base" hangingPunct="0">
              <a:spcBef>
                <a:spcPct val="0"/>
              </a:spcBef>
              <a:spcAft>
                <a:spcPct val="0"/>
              </a:spcAft>
              <a:defRPr>
                <a:solidFill>
                  <a:schemeClr val="tx1"/>
                </a:solidFill>
                <a:latin typeface="Arial" charset="0"/>
                <a:cs typeface="Arial" charset="0"/>
              </a:defRPr>
            </a:lvl7pPr>
            <a:lvl8pPr marL="3429000" indent="-228600" defTabSz="450850" eaLnBrk="0" fontAlgn="base" hangingPunct="0">
              <a:spcBef>
                <a:spcPct val="0"/>
              </a:spcBef>
              <a:spcAft>
                <a:spcPct val="0"/>
              </a:spcAft>
              <a:defRPr>
                <a:solidFill>
                  <a:schemeClr val="tx1"/>
                </a:solidFill>
                <a:latin typeface="Arial" charset="0"/>
                <a:cs typeface="Arial" charset="0"/>
              </a:defRPr>
            </a:lvl8pPr>
            <a:lvl9pPr marL="3886200" indent="-228600" defTabSz="450850" eaLnBrk="0" fontAlgn="base" hangingPunct="0">
              <a:spcBef>
                <a:spcPct val="0"/>
              </a:spcBef>
              <a:spcAft>
                <a:spcPct val="0"/>
              </a:spcAft>
              <a:defRPr>
                <a:solidFill>
                  <a:schemeClr val="tx1"/>
                </a:solidFill>
                <a:latin typeface="Arial" charset="0"/>
                <a:cs typeface="Arial" charset="0"/>
              </a:defRPr>
            </a:lvl9pPr>
          </a:lstStyle>
          <a:p>
            <a:pPr lvl="2" algn="just" eaLnBrk="1" fontAlgn="base" hangingPunct="1">
              <a:spcBef>
                <a:spcPct val="0"/>
              </a:spcBef>
              <a:spcAft>
                <a:spcPct val="0"/>
              </a:spcAft>
            </a:pPr>
            <a:endParaRPr lang="it-IT" sz="2300" u="sng" smtClean="0">
              <a:solidFill>
                <a:srgbClr val="000000"/>
              </a:solidFill>
              <a:latin typeface="Calibri" pitchFamily="34" charset="0"/>
            </a:endParaRPr>
          </a:p>
          <a:p>
            <a:pPr lvl="1" algn="just" eaLnBrk="1" fontAlgn="base" hangingPunct="1">
              <a:spcBef>
                <a:spcPct val="0"/>
              </a:spcBef>
              <a:spcAft>
                <a:spcPct val="0"/>
              </a:spcAft>
            </a:pPr>
            <a:endParaRPr lang="it-IT" sz="2300" smtClean="0">
              <a:solidFill>
                <a:srgbClr val="000000"/>
              </a:solidFill>
              <a:latin typeface="Calibri" pitchFamily="34" charset="0"/>
            </a:endParaRPr>
          </a:p>
        </p:txBody>
      </p:sp>
      <p:sp>
        <p:nvSpPr>
          <p:cNvPr id="8" name="Rectangle 3"/>
          <p:cNvSpPr txBox="1">
            <a:spLocks noChangeArrowheads="1"/>
          </p:cNvSpPr>
          <p:nvPr/>
        </p:nvSpPr>
        <p:spPr bwMode="auto">
          <a:xfrm>
            <a:off x="179388" y="1933575"/>
            <a:ext cx="8893175" cy="4392613"/>
          </a:xfrm>
          <a:prstGeom prst="rect">
            <a:avLst/>
          </a:prstGeom>
          <a:noFill/>
          <a:ln w="9525">
            <a:noFill/>
            <a:miter lim="800000"/>
            <a:headEnd/>
            <a:tailEnd/>
          </a:ln>
        </p:spPr>
        <p:txBody>
          <a:bodyPr/>
          <a:lstStyle/>
          <a:p>
            <a:pPr marL="355600" indent="-355600" algn="just" fontAlgn="base">
              <a:lnSpc>
                <a:spcPct val="110000"/>
              </a:lnSpc>
              <a:spcBef>
                <a:spcPct val="20000"/>
              </a:spcBef>
              <a:spcAft>
                <a:spcPct val="0"/>
              </a:spcAft>
              <a:buFont typeface="Wingdings" pitchFamily="2" charset="2"/>
              <a:buChar char="ü"/>
              <a:defRPr/>
            </a:pPr>
            <a:r>
              <a:rPr lang="it-IT" sz="2200" dirty="0">
                <a:solidFill>
                  <a:srgbClr val="000000"/>
                </a:solidFill>
                <a:cs typeface="Arial" charset="0"/>
              </a:rPr>
              <a:t>Se si modifica la stima della residua possibilità di utilizzazione del cespite, il valore contabile dell'immobilizzazione (valore originario al netto degli ammortamenti fino a quel momento effettuati) al tempo di tale cambiamento </a:t>
            </a:r>
            <a:r>
              <a:rPr lang="it-IT" sz="2200" b="1" i="1" dirty="0">
                <a:solidFill>
                  <a:srgbClr val="FF0000"/>
                </a:solidFill>
                <a:cs typeface="Arial" charset="0"/>
              </a:rPr>
              <a:t>va ripartito sulla nuova vita utile residua del cespite</a:t>
            </a:r>
            <a:r>
              <a:rPr lang="it-IT" sz="2200" dirty="0">
                <a:solidFill>
                  <a:srgbClr val="000000"/>
                </a:solidFill>
                <a:cs typeface="Arial" charset="0"/>
              </a:rPr>
              <a:t>, e tale modifica deve essere motivata nella Nota integrativa</a:t>
            </a:r>
          </a:p>
          <a:p>
            <a:pPr marL="355600" indent="-355600" algn="just" fontAlgn="base">
              <a:lnSpc>
                <a:spcPct val="110000"/>
              </a:lnSpc>
              <a:spcBef>
                <a:spcPct val="20000"/>
              </a:spcBef>
              <a:spcAft>
                <a:spcPct val="0"/>
              </a:spcAft>
              <a:buFont typeface="Wingdings" pitchFamily="2" charset="2"/>
              <a:buChar char="ü"/>
              <a:defRPr/>
            </a:pPr>
            <a:r>
              <a:rPr lang="it-IT" sz="2200" dirty="0">
                <a:solidFill>
                  <a:srgbClr val="000000"/>
                </a:solidFill>
                <a:cs typeface="Arial" charset="0"/>
              </a:rPr>
              <a:t>Processo di revisione del Piano di ammortamento:</a:t>
            </a:r>
          </a:p>
          <a:p>
            <a:pPr marL="631825" indent="-276225" algn="just" fontAlgn="base">
              <a:lnSpc>
                <a:spcPct val="120000"/>
              </a:lnSpc>
              <a:spcBef>
                <a:spcPct val="0"/>
              </a:spcBef>
              <a:spcAft>
                <a:spcPct val="0"/>
              </a:spcAft>
              <a:buFontTx/>
              <a:buAutoNum type="arabicPeriod"/>
              <a:defRPr/>
            </a:pPr>
            <a:r>
              <a:rPr lang="it-IT" sz="2200" dirty="0">
                <a:solidFill>
                  <a:srgbClr val="000000"/>
                </a:solidFill>
                <a:cs typeface="Arial" charset="0"/>
              </a:rPr>
              <a:t>Stima della nuova vita del cespite (o della categoria)</a:t>
            </a:r>
          </a:p>
          <a:p>
            <a:pPr marL="631825" indent="-276225" algn="just" fontAlgn="base">
              <a:lnSpc>
                <a:spcPct val="120000"/>
              </a:lnSpc>
              <a:spcBef>
                <a:spcPct val="0"/>
              </a:spcBef>
              <a:spcAft>
                <a:spcPct val="0"/>
              </a:spcAft>
              <a:buFontTx/>
              <a:buAutoNum type="arabicPeriod"/>
              <a:defRPr/>
            </a:pPr>
            <a:r>
              <a:rPr lang="it-IT" sz="2200" dirty="0">
                <a:solidFill>
                  <a:srgbClr val="000000"/>
                </a:solidFill>
                <a:cs typeface="Arial" charset="0"/>
              </a:rPr>
              <a:t>Ripartizione del valore netto contabile del cespite sulla nuova vita utile residua</a:t>
            </a:r>
          </a:p>
          <a:p>
            <a:pPr marL="631825" indent="-276225" algn="just" fontAlgn="base">
              <a:lnSpc>
                <a:spcPct val="120000"/>
              </a:lnSpc>
              <a:spcBef>
                <a:spcPct val="0"/>
              </a:spcBef>
              <a:spcAft>
                <a:spcPct val="0"/>
              </a:spcAft>
              <a:buFontTx/>
              <a:buAutoNum type="arabicPeriod"/>
              <a:defRPr/>
            </a:pPr>
            <a:r>
              <a:rPr lang="it-IT" sz="2200" dirty="0">
                <a:solidFill>
                  <a:srgbClr val="000000"/>
                </a:solidFill>
                <a:cs typeface="Arial" charset="0"/>
              </a:rPr>
              <a:t>Determinazione del nuovo coefficiente di ammortamento (Nuova quota ammortamento /  costo storico)</a:t>
            </a:r>
          </a:p>
          <a:p>
            <a:pPr marL="177800" indent="-177800" algn="just" fontAlgn="base">
              <a:lnSpc>
                <a:spcPct val="110000"/>
              </a:lnSpc>
              <a:spcBef>
                <a:spcPct val="20000"/>
              </a:spcBef>
              <a:spcAft>
                <a:spcPct val="0"/>
              </a:spcAft>
              <a:buFont typeface="Wingdings" pitchFamily="2" charset="2"/>
              <a:buChar char="ü"/>
              <a:defRPr/>
            </a:pPr>
            <a:endParaRPr lang="it-IT" sz="2000" dirty="0">
              <a:solidFill>
                <a:srgbClr val="000000"/>
              </a:solidFill>
              <a:latin typeface="Arial" charset="0"/>
              <a:cs typeface="Arial" charset="0"/>
            </a:endParaRPr>
          </a:p>
        </p:txBody>
      </p:sp>
    </p:spTree>
    <p:extLst>
      <p:ext uri="{BB962C8B-B14F-4D97-AF65-F5344CB8AC3E}">
        <p14:creationId xmlns:p14="http://schemas.microsoft.com/office/powerpoint/2010/main" val="46032889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4925" y="898273"/>
            <a:ext cx="87487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pPr>
            <a:r>
              <a:rPr lang="it-IT" sz="3200" b="1" dirty="0" smtClean="0">
                <a:solidFill>
                  <a:srgbClr val="000000"/>
                </a:solidFill>
                <a:latin typeface="Calibri" pitchFamily="34" charset="0"/>
              </a:rPr>
              <a:t>Condizioni e modalità di modifica del Piano di ammortamento</a:t>
            </a:r>
          </a:p>
        </p:txBody>
      </p:sp>
      <p:sp>
        <p:nvSpPr>
          <p:cNvPr id="24579" name="Text Box 3"/>
          <p:cNvSpPr txBox="1">
            <a:spLocks noChangeArrowheads="1"/>
          </p:cNvSpPr>
          <p:nvPr/>
        </p:nvSpPr>
        <p:spPr bwMode="auto">
          <a:xfrm>
            <a:off x="250825" y="2205038"/>
            <a:ext cx="8713788" cy="1323975"/>
          </a:xfrm>
          <a:prstGeom prst="rect">
            <a:avLst/>
          </a:prstGeom>
          <a:noFill/>
          <a:ln w="57150">
            <a:noFill/>
            <a:miter lim="800000"/>
            <a:headEnd/>
            <a:tailEnd/>
          </a:ln>
          <a:effectLst/>
        </p:spPr>
        <p:txBody>
          <a:bodyPr lIns="0" tIns="0" rIns="0" bIns="0">
            <a:spAutoFit/>
          </a:bodyPr>
          <a:lstStyle/>
          <a:p>
            <a:pPr marL="457200" lvl="2" indent="-279400" algn="just" defTabSz="450850" fontAlgn="base">
              <a:spcBef>
                <a:spcPct val="0"/>
              </a:spcBef>
              <a:spcAft>
                <a:spcPct val="0"/>
              </a:spcAft>
              <a:defRPr/>
            </a:pPr>
            <a:endParaRPr lang="it-IT" sz="2000" dirty="0">
              <a:solidFill>
                <a:srgbClr val="000000"/>
              </a:solidFill>
              <a:cs typeface="Arial" charset="0"/>
            </a:endParaRPr>
          </a:p>
          <a:p>
            <a:pPr marL="457200" lvl="2" indent="-279400" algn="just" defTabSz="450850" fontAlgn="base">
              <a:spcBef>
                <a:spcPct val="0"/>
              </a:spcBef>
              <a:spcAft>
                <a:spcPct val="0"/>
              </a:spcAft>
              <a:buFontTx/>
              <a:buChar char="-"/>
              <a:defRPr/>
            </a:pPr>
            <a:endParaRPr lang="it-IT" sz="2000" dirty="0">
              <a:solidFill>
                <a:srgbClr val="000000"/>
              </a:solidFill>
              <a:cs typeface="Arial" charset="0"/>
            </a:endParaRPr>
          </a:p>
          <a:p>
            <a:pPr marL="628650" lvl="2" indent="-457200" algn="just" defTabSz="450850" fontAlgn="base">
              <a:spcBef>
                <a:spcPct val="0"/>
              </a:spcBef>
              <a:spcAft>
                <a:spcPct val="0"/>
              </a:spcAft>
              <a:defRPr/>
            </a:pPr>
            <a:endParaRPr lang="it-IT" sz="2300" u="sng" dirty="0">
              <a:solidFill>
                <a:srgbClr val="000000"/>
              </a:solidFill>
              <a:cs typeface="Arial" charset="0"/>
            </a:endParaRPr>
          </a:p>
          <a:p>
            <a:pPr marL="179388" lvl="1" indent="-1588" algn="just" defTabSz="450850" fontAlgn="base">
              <a:spcBef>
                <a:spcPct val="0"/>
              </a:spcBef>
              <a:spcAft>
                <a:spcPct val="0"/>
              </a:spcAft>
              <a:defRPr/>
            </a:pPr>
            <a:endParaRPr lang="it-IT" sz="2300" dirty="0">
              <a:solidFill>
                <a:srgbClr val="000000"/>
              </a:solidFill>
              <a:cs typeface="Arial" charset="0"/>
            </a:endParaRPr>
          </a:p>
        </p:txBody>
      </p:sp>
      <p:sp>
        <p:nvSpPr>
          <p:cNvPr id="29700" name="Text Box 4"/>
          <p:cNvSpPr txBox="1">
            <a:spLocks noChangeArrowheads="1"/>
          </p:cNvSpPr>
          <p:nvPr/>
        </p:nvSpPr>
        <p:spPr bwMode="auto">
          <a:xfrm>
            <a:off x="34925" y="115888"/>
            <a:ext cx="352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it-IT" sz="2000" b="1" smtClean="0">
                <a:solidFill>
                  <a:srgbClr val="FFFFFF"/>
                </a:solidFill>
                <a:latin typeface="Calibri" pitchFamily="34" charset="0"/>
              </a:rPr>
              <a:t>argomento</a:t>
            </a:r>
          </a:p>
        </p:txBody>
      </p:sp>
      <p:pic>
        <p:nvPicPr>
          <p:cNvPr id="29701" name="Picture 5" descr="euro-gruppo-bian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6326188"/>
            <a:ext cx="22002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3"/>
          <p:cNvSpPr txBox="1">
            <a:spLocks noChangeArrowheads="1"/>
          </p:cNvSpPr>
          <p:nvPr/>
        </p:nvSpPr>
        <p:spPr bwMode="auto">
          <a:xfrm>
            <a:off x="179388" y="2276475"/>
            <a:ext cx="8713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marL="342900" indent="-342900" defTabSz="450850" eaLnBrk="0" hangingPunct="0">
              <a:defRPr>
                <a:solidFill>
                  <a:schemeClr val="tx1"/>
                </a:solidFill>
                <a:latin typeface="Arial" charset="0"/>
                <a:cs typeface="Arial" charset="0"/>
              </a:defRPr>
            </a:lvl1pPr>
            <a:lvl2pPr marL="179388" indent="-1588" defTabSz="450850" eaLnBrk="0" hangingPunct="0">
              <a:defRPr>
                <a:solidFill>
                  <a:schemeClr val="tx1"/>
                </a:solidFill>
                <a:latin typeface="Arial" charset="0"/>
                <a:cs typeface="Arial" charset="0"/>
              </a:defRPr>
            </a:lvl2pPr>
            <a:lvl3pPr marL="628650" indent="-457200" defTabSz="450850" eaLnBrk="0" hangingPunct="0">
              <a:defRPr>
                <a:solidFill>
                  <a:schemeClr val="tx1"/>
                </a:solidFill>
                <a:latin typeface="Arial" charset="0"/>
                <a:cs typeface="Arial" charset="0"/>
              </a:defRPr>
            </a:lvl3pPr>
            <a:lvl4pPr marL="1600200" indent="-228600" defTabSz="450850" eaLnBrk="0" hangingPunct="0">
              <a:defRPr>
                <a:solidFill>
                  <a:schemeClr val="tx1"/>
                </a:solidFill>
                <a:latin typeface="Arial" charset="0"/>
                <a:cs typeface="Arial" charset="0"/>
              </a:defRPr>
            </a:lvl4pPr>
            <a:lvl5pPr marL="2057400" indent="-228600" defTabSz="450850" eaLnBrk="0" hangingPunct="0">
              <a:defRPr>
                <a:solidFill>
                  <a:schemeClr val="tx1"/>
                </a:solidFill>
                <a:latin typeface="Arial" charset="0"/>
                <a:cs typeface="Arial" charset="0"/>
              </a:defRPr>
            </a:lvl5pPr>
            <a:lvl6pPr marL="2514600" indent="-228600" defTabSz="450850" eaLnBrk="0" fontAlgn="base" hangingPunct="0">
              <a:spcBef>
                <a:spcPct val="0"/>
              </a:spcBef>
              <a:spcAft>
                <a:spcPct val="0"/>
              </a:spcAft>
              <a:defRPr>
                <a:solidFill>
                  <a:schemeClr val="tx1"/>
                </a:solidFill>
                <a:latin typeface="Arial" charset="0"/>
                <a:cs typeface="Arial" charset="0"/>
              </a:defRPr>
            </a:lvl6pPr>
            <a:lvl7pPr marL="2971800" indent="-228600" defTabSz="450850" eaLnBrk="0" fontAlgn="base" hangingPunct="0">
              <a:spcBef>
                <a:spcPct val="0"/>
              </a:spcBef>
              <a:spcAft>
                <a:spcPct val="0"/>
              </a:spcAft>
              <a:defRPr>
                <a:solidFill>
                  <a:schemeClr val="tx1"/>
                </a:solidFill>
                <a:latin typeface="Arial" charset="0"/>
                <a:cs typeface="Arial" charset="0"/>
              </a:defRPr>
            </a:lvl7pPr>
            <a:lvl8pPr marL="3429000" indent="-228600" defTabSz="450850" eaLnBrk="0" fontAlgn="base" hangingPunct="0">
              <a:spcBef>
                <a:spcPct val="0"/>
              </a:spcBef>
              <a:spcAft>
                <a:spcPct val="0"/>
              </a:spcAft>
              <a:defRPr>
                <a:solidFill>
                  <a:schemeClr val="tx1"/>
                </a:solidFill>
                <a:latin typeface="Arial" charset="0"/>
                <a:cs typeface="Arial" charset="0"/>
              </a:defRPr>
            </a:lvl8pPr>
            <a:lvl9pPr marL="3886200" indent="-228600" defTabSz="450850" eaLnBrk="0" fontAlgn="base" hangingPunct="0">
              <a:spcBef>
                <a:spcPct val="0"/>
              </a:spcBef>
              <a:spcAft>
                <a:spcPct val="0"/>
              </a:spcAft>
              <a:defRPr>
                <a:solidFill>
                  <a:schemeClr val="tx1"/>
                </a:solidFill>
                <a:latin typeface="Arial" charset="0"/>
                <a:cs typeface="Arial" charset="0"/>
              </a:defRPr>
            </a:lvl9pPr>
          </a:lstStyle>
          <a:p>
            <a:pPr lvl="2" algn="just" eaLnBrk="1" fontAlgn="base" hangingPunct="1">
              <a:spcBef>
                <a:spcPct val="0"/>
              </a:spcBef>
              <a:spcAft>
                <a:spcPct val="0"/>
              </a:spcAft>
            </a:pPr>
            <a:endParaRPr lang="it-IT" sz="2300" u="sng" smtClean="0">
              <a:solidFill>
                <a:srgbClr val="000000"/>
              </a:solidFill>
              <a:latin typeface="Calibri" pitchFamily="34" charset="0"/>
            </a:endParaRPr>
          </a:p>
          <a:p>
            <a:pPr lvl="1" algn="just" eaLnBrk="1" fontAlgn="base" hangingPunct="1">
              <a:spcBef>
                <a:spcPct val="0"/>
              </a:spcBef>
              <a:spcAft>
                <a:spcPct val="0"/>
              </a:spcAft>
            </a:pPr>
            <a:endParaRPr lang="it-IT" sz="2300" smtClean="0">
              <a:solidFill>
                <a:srgbClr val="000000"/>
              </a:solidFill>
              <a:latin typeface="Calibri" pitchFamily="34" charset="0"/>
            </a:endParaRPr>
          </a:p>
        </p:txBody>
      </p:sp>
      <p:sp>
        <p:nvSpPr>
          <p:cNvPr id="8" name="Rectangle 3"/>
          <p:cNvSpPr txBox="1">
            <a:spLocks noChangeArrowheads="1"/>
          </p:cNvSpPr>
          <p:nvPr/>
        </p:nvSpPr>
        <p:spPr bwMode="auto">
          <a:xfrm>
            <a:off x="250825" y="1968827"/>
            <a:ext cx="8893175" cy="4601042"/>
          </a:xfrm>
          <a:prstGeom prst="rect">
            <a:avLst/>
          </a:prstGeom>
          <a:noFill/>
          <a:ln w="9525">
            <a:noFill/>
            <a:miter lim="800000"/>
            <a:headEnd/>
            <a:tailEnd/>
          </a:ln>
        </p:spPr>
        <p:txBody>
          <a:bodyPr/>
          <a:lstStyle/>
          <a:p>
            <a:pPr marL="0" lvl="1" fontAlgn="base">
              <a:lnSpc>
                <a:spcPct val="30000"/>
              </a:lnSpc>
              <a:spcBef>
                <a:spcPct val="0"/>
              </a:spcBef>
              <a:spcAft>
                <a:spcPct val="0"/>
              </a:spcAft>
              <a:defRPr/>
            </a:pPr>
            <a:r>
              <a:rPr lang="it-IT" sz="2200" dirty="0">
                <a:solidFill>
                  <a:srgbClr val="000000"/>
                </a:solidFill>
                <a:cs typeface="Arial" charset="0"/>
              </a:rPr>
              <a:t>Esempio:</a:t>
            </a:r>
          </a:p>
          <a:p>
            <a:pPr marL="0" lvl="1" fontAlgn="base">
              <a:lnSpc>
                <a:spcPct val="30000"/>
              </a:lnSpc>
              <a:spcBef>
                <a:spcPct val="0"/>
              </a:spcBef>
              <a:spcAft>
                <a:spcPct val="0"/>
              </a:spcAft>
              <a:defRPr/>
            </a:pPr>
            <a:endParaRPr lang="it-IT" sz="2200" dirty="0">
              <a:solidFill>
                <a:srgbClr val="000000"/>
              </a:solidFill>
              <a:cs typeface="Arial" charset="0"/>
            </a:endParaRPr>
          </a:p>
          <a:p>
            <a:pPr marL="823913" lvl="1" fontAlgn="base">
              <a:lnSpc>
                <a:spcPct val="120000"/>
              </a:lnSpc>
              <a:spcBef>
                <a:spcPct val="0"/>
              </a:spcBef>
              <a:spcAft>
                <a:spcPct val="0"/>
              </a:spcAft>
              <a:defRPr/>
            </a:pPr>
            <a:r>
              <a:rPr lang="it-IT" sz="2200" dirty="0">
                <a:solidFill>
                  <a:srgbClr val="000000"/>
                </a:solidFill>
                <a:cs typeface="Arial" charset="0"/>
              </a:rPr>
              <a:t>Costo storico: 200.000</a:t>
            </a:r>
          </a:p>
          <a:p>
            <a:pPr marL="823913" lvl="1" fontAlgn="base">
              <a:lnSpc>
                <a:spcPct val="120000"/>
              </a:lnSpc>
              <a:spcBef>
                <a:spcPct val="0"/>
              </a:spcBef>
              <a:spcAft>
                <a:spcPct val="0"/>
              </a:spcAft>
              <a:defRPr/>
            </a:pPr>
            <a:r>
              <a:rPr lang="it-IT" sz="2200" dirty="0" err="1">
                <a:solidFill>
                  <a:srgbClr val="000000"/>
                </a:solidFill>
                <a:cs typeface="Arial" charset="0"/>
              </a:rPr>
              <a:t>F.Do</a:t>
            </a:r>
            <a:r>
              <a:rPr lang="it-IT" sz="2200" dirty="0">
                <a:solidFill>
                  <a:srgbClr val="000000"/>
                </a:solidFill>
                <a:cs typeface="Arial" charset="0"/>
              </a:rPr>
              <a:t> </a:t>
            </a:r>
            <a:r>
              <a:rPr lang="it-IT" sz="2200" dirty="0" err="1">
                <a:solidFill>
                  <a:srgbClr val="000000"/>
                </a:solidFill>
                <a:cs typeface="Arial" charset="0"/>
              </a:rPr>
              <a:t>amm.to</a:t>
            </a:r>
            <a:r>
              <a:rPr lang="it-IT" sz="2200" dirty="0">
                <a:solidFill>
                  <a:srgbClr val="000000"/>
                </a:solidFill>
                <a:cs typeface="Arial" charset="0"/>
              </a:rPr>
              <a:t>: (120.000) – Coefficiente </a:t>
            </a:r>
            <a:r>
              <a:rPr lang="it-IT" sz="2200" i="1" dirty="0">
                <a:solidFill>
                  <a:srgbClr val="000000"/>
                </a:solidFill>
                <a:cs typeface="Arial" charset="0"/>
              </a:rPr>
              <a:t>15%</a:t>
            </a:r>
            <a:r>
              <a:rPr lang="it-IT" sz="2200" dirty="0">
                <a:solidFill>
                  <a:srgbClr val="000000"/>
                </a:solidFill>
                <a:cs typeface="Arial" charset="0"/>
              </a:rPr>
              <a:t> al 4° anno</a:t>
            </a:r>
          </a:p>
          <a:p>
            <a:pPr marL="823913" lvl="1" fontAlgn="base">
              <a:lnSpc>
                <a:spcPct val="120000"/>
              </a:lnSpc>
              <a:spcBef>
                <a:spcPct val="0"/>
              </a:spcBef>
              <a:spcAft>
                <a:spcPct val="0"/>
              </a:spcAft>
              <a:defRPr/>
            </a:pPr>
            <a:r>
              <a:rPr lang="it-IT" sz="2200" dirty="0">
                <a:solidFill>
                  <a:srgbClr val="000000"/>
                </a:solidFill>
                <a:cs typeface="Arial" charset="0"/>
              </a:rPr>
              <a:t>Valore netto contabile residuo: 80.000 </a:t>
            </a:r>
          </a:p>
          <a:p>
            <a:pPr marL="823913" lvl="1" fontAlgn="base">
              <a:lnSpc>
                <a:spcPct val="120000"/>
              </a:lnSpc>
              <a:spcBef>
                <a:spcPct val="0"/>
              </a:spcBef>
              <a:spcAft>
                <a:spcPct val="0"/>
              </a:spcAft>
              <a:defRPr/>
            </a:pPr>
            <a:r>
              <a:rPr lang="it-IT" sz="2200" dirty="0">
                <a:solidFill>
                  <a:srgbClr val="000000"/>
                </a:solidFill>
                <a:cs typeface="Arial" charset="0"/>
              </a:rPr>
              <a:t>Periodo di </a:t>
            </a:r>
            <a:r>
              <a:rPr lang="it-IT" sz="2200" dirty="0" err="1">
                <a:solidFill>
                  <a:srgbClr val="000000"/>
                </a:solidFill>
                <a:cs typeface="Arial" charset="0"/>
              </a:rPr>
              <a:t>amm.to</a:t>
            </a:r>
            <a:r>
              <a:rPr lang="it-IT" sz="2200" dirty="0">
                <a:solidFill>
                  <a:srgbClr val="000000"/>
                </a:solidFill>
                <a:cs typeface="Arial" charset="0"/>
              </a:rPr>
              <a:t> mancante originariamente: 3 anni</a:t>
            </a:r>
          </a:p>
          <a:p>
            <a:pPr marL="823913" lvl="1" fontAlgn="base">
              <a:lnSpc>
                <a:spcPct val="120000"/>
              </a:lnSpc>
              <a:spcBef>
                <a:spcPct val="0"/>
              </a:spcBef>
              <a:spcAft>
                <a:spcPct val="0"/>
              </a:spcAft>
              <a:defRPr/>
            </a:pPr>
            <a:r>
              <a:rPr lang="it-IT" sz="2200" dirty="0">
                <a:solidFill>
                  <a:srgbClr val="000000"/>
                </a:solidFill>
                <a:cs typeface="Arial" charset="0"/>
              </a:rPr>
              <a:t>Nuova vita utile residua stimata: 8 anni</a:t>
            </a:r>
          </a:p>
          <a:p>
            <a:pPr marL="823913" lvl="1" fontAlgn="base">
              <a:lnSpc>
                <a:spcPct val="120000"/>
              </a:lnSpc>
              <a:spcBef>
                <a:spcPct val="0"/>
              </a:spcBef>
              <a:spcAft>
                <a:spcPct val="0"/>
              </a:spcAft>
              <a:defRPr/>
            </a:pPr>
            <a:r>
              <a:rPr lang="it-IT" sz="2200" dirty="0">
                <a:solidFill>
                  <a:srgbClr val="000000"/>
                </a:solidFill>
                <a:cs typeface="Arial" charset="0"/>
              </a:rPr>
              <a:t>Nuova quota di ammortamento: (80.000 / 8) = 10.000</a:t>
            </a:r>
          </a:p>
          <a:p>
            <a:pPr marL="823913" lvl="1" fontAlgn="base">
              <a:lnSpc>
                <a:spcPct val="120000"/>
              </a:lnSpc>
              <a:spcBef>
                <a:spcPct val="0"/>
              </a:spcBef>
              <a:spcAft>
                <a:spcPct val="0"/>
              </a:spcAft>
              <a:defRPr/>
            </a:pPr>
            <a:r>
              <a:rPr lang="it-IT" sz="2200" dirty="0">
                <a:solidFill>
                  <a:srgbClr val="000000"/>
                </a:solidFill>
                <a:cs typeface="Arial" charset="0"/>
              </a:rPr>
              <a:t>Nuova aliquota di ammortamento: (10.000 / 200.000) =</a:t>
            </a:r>
            <a:r>
              <a:rPr lang="it-IT" sz="2200" b="1" u="sng" dirty="0">
                <a:solidFill>
                  <a:srgbClr val="000000"/>
                </a:solidFill>
                <a:cs typeface="Arial" charset="0"/>
              </a:rPr>
              <a:t> 5% </a:t>
            </a:r>
          </a:p>
          <a:p>
            <a:pPr fontAlgn="base">
              <a:lnSpc>
                <a:spcPct val="10000"/>
              </a:lnSpc>
              <a:spcBef>
                <a:spcPct val="0"/>
              </a:spcBef>
              <a:spcAft>
                <a:spcPct val="0"/>
              </a:spcAft>
              <a:defRPr/>
            </a:pPr>
            <a:endParaRPr lang="it-IT" sz="2200" dirty="0">
              <a:solidFill>
                <a:srgbClr val="000000"/>
              </a:solidFill>
              <a:cs typeface="Arial" charset="0"/>
            </a:endParaRPr>
          </a:p>
          <a:p>
            <a:pPr algn="just" fontAlgn="base">
              <a:spcBef>
                <a:spcPct val="0"/>
              </a:spcBef>
              <a:spcAft>
                <a:spcPct val="0"/>
              </a:spcAft>
              <a:defRPr/>
            </a:pPr>
            <a:r>
              <a:rPr lang="it-IT" sz="2200" dirty="0">
                <a:solidFill>
                  <a:srgbClr val="000000"/>
                </a:solidFill>
                <a:cs typeface="Arial" charset="0"/>
              </a:rPr>
              <a:t>Fornire adeguata informativa in Nota integrativa – Supporto di </a:t>
            </a:r>
            <a:r>
              <a:rPr lang="it-IT" sz="2200" b="1" i="1" dirty="0">
                <a:solidFill>
                  <a:srgbClr val="FF0000"/>
                </a:solidFill>
                <a:cs typeface="Arial" charset="0"/>
              </a:rPr>
              <a:t>relazione tecnica o perizia </a:t>
            </a:r>
            <a:r>
              <a:rPr lang="it-IT" sz="2200" dirty="0">
                <a:solidFill>
                  <a:srgbClr val="000000"/>
                </a:solidFill>
                <a:cs typeface="Arial" charset="0"/>
              </a:rPr>
              <a:t>per prolungamento dell’ammortamento del bene strumentale - </a:t>
            </a:r>
            <a:r>
              <a:rPr lang="it-IT" sz="2200" u="sng" dirty="0">
                <a:solidFill>
                  <a:srgbClr val="000000"/>
                </a:solidFill>
                <a:cs typeface="Arial" charset="0"/>
              </a:rPr>
              <a:t>Non é mai</a:t>
            </a:r>
            <a:r>
              <a:rPr lang="it-IT" sz="2200" dirty="0">
                <a:solidFill>
                  <a:srgbClr val="000000"/>
                </a:solidFill>
                <a:cs typeface="Arial" charset="0"/>
              </a:rPr>
              <a:t> motivo valido per prolungare l’ammortamento il minor uso del bene a causa della riduzione dei volumi di lavoro</a:t>
            </a:r>
          </a:p>
          <a:p>
            <a:pPr marL="823913" lvl="1" fontAlgn="base">
              <a:spcBef>
                <a:spcPct val="0"/>
              </a:spcBef>
              <a:spcAft>
                <a:spcPct val="0"/>
              </a:spcAft>
              <a:defRPr/>
            </a:pPr>
            <a:r>
              <a:rPr lang="it-IT" sz="2000" dirty="0">
                <a:solidFill>
                  <a:srgbClr val="000000"/>
                </a:solidFill>
                <a:latin typeface="Arial" charset="0"/>
                <a:cs typeface="Arial" charset="0"/>
              </a:rPr>
              <a:t> </a:t>
            </a:r>
          </a:p>
          <a:p>
            <a:pPr marL="355600" indent="-355600" algn="just" fontAlgn="base">
              <a:lnSpc>
                <a:spcPct val="110000"/>
              </a:lnSpc>
              <a:spcBef>
                <a:spcPct val="20000"/>
              </a:spcBef>
              <a:spcAft>
                <a:spcPct val="0"/>
              </a:spcAft>
              <a:buFont typeface="Wingdings" pitchFamily="2" charset="2"/>
              <a:buChar char="ü"/>
              <a:defRPr/>
            </a:pPr>
            <a:endParaRPr lang="it-IT" sz="2000" dirty="0">
              <a:solidFill>
                <a:srgbClr val="000000"/>
              </a:solidFill>
              <a:latin typeface="Arial" charset="0"/>
              <a:cs typeface="Arial" charset="0"/>
            </a:endParaRPr>
          </a:p>
        </p:txBody>
      </p:sp>
    </p:spTree>
    <p:extLst>
      <p:ext uri="{BB962C8B-B14F-4D97-AF65-F5344CB8AC3E}">
        <p14:creationId xmlns:p14="http://schemas.microsoft.com/office/powerpoint/2010/main" val="319075372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380" y="820144"/>
            <a:ext cx="87487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pPr>
            <a:r>
              <a:rPr lang="it-IT" sz="3200" b="1" dirty="0" smtClean="0">
                <a:solidFill>
                  <a:srgbClr val="000000"/>
                </a:solidFill>
                <a:latin typeface="Calibri" pitchFamily="34" charset="0"/>
              </a:rPr>
              <a:t>Informativa in Nota Integrativa (1/2)</a:t>
            </a:r>
          </a:p>
        </p:txBody>
      </p:sp>
      <p:sp>
        <p:nvSpPr>
          <p:cNvPr id="24579" name="Text Box 3"/>
          <p:cNvSpPr txBox="1">
            <a:spLocks noChangeArrowheads="1"/>
          </p:cNvSpPr>
          <p:nvPr/>
        </p:nvSpPr>
        <p:spPr bwMode="auto">
          <a:xfrm>
            <a:off x="250825" y="2205038"/>
            <a:ext cx="8713788" cy="1323975"/>
          </a:xfrm>
          <a:prstGeom prst="rect">
            <a:avLst/>
          </a:prstGeom>
          <a:noFill/>
          <a:ln w="57150">
            <a:noFill/>
            <a:miter lim="800000"/>
            <a:headEnd/>
            <a:tailEnd/>
          </a:ln>
          <a:effectLst/>
        </p:spPr>
        <p:txBody>
          <a:bodyPr lIns="0" tIns="0" rIns="0" bIns="0">
            <a:spAutoFit/>
          </a:bodyPr>
          <a:lstStyle/>
          <a:p>
            <a:pPr marL="457200" lvl="2" indent="-279400" algn="just" defTabSz="450850" fontAlgn="base">
              <a:spcBef>
                <a:spcPct val="0"/>
              </a:spcBef>
              <a:spcAft>
                <a:spcPct val="0"/>
              </a:spcAft>
              <a:defRPr/>
            </a:pPr>
            <a:endParaRPr lang="it-IT" sz="2000" dirty="0">
              <a:solidFill>
                <a:srgbClr val="000000"/>
              </a:solidFill>
              <a:cs typeface="Arial" charset="0"/>
            </a:endParaRPr>
          </a:p>
          <a:p>
            <a:pPr marL="457200" lvl="2" indent="-279400" algn="just" defTabSz="450850" fontAlgn="base">
              <a:spcBef>
                <a:spcPct val="0"/>
              </a:spcBef>
              <a:spcAft>
                <a:spcPct val="0"/>
              </a:spcAft>
              <a:buFontTx/>
              <a:buChar char="-"/>
              <a:defRPr/>
            </a:pPr>
            <a:endParaRPr lang="it-IT" sz="2000" dirty="0">
              <a:solidFill>
                <a:srgbClr val="000000"/>
              </a:solidFill>
              <a:cs typeface="Arial" charset="0"/>
            </a:endParaRPr>
          </a:p>
          <a:p>
            <a:pPr marL="628650" lvl="2" indent="-457200" algn="just" defTabSz="450850" fontAlgn="base">
              <a:spcBef>
                <a:spcPct val="0"/>
              </a:spcBef>
              <a:spcAft>
                <a:spcPct val="0"/>
              </a:spcAft>
              <a:defRPr/>
            </a:pPr>
            <a:endParaRPr lang="it-IT" sz="2300" u="sng" dirty="0">
              <a:solidFill>
                <a:srgbClr val="000000"/>
              </a:solidFill>
              <a:cs typeface="Arial" charset="0"/>
            </a:endParaRPr>
          </a:p>
          <a:p>
            <a:pPr marL="179388" lvl="1" indent="-1588" algn="just" defTabSz="450850" fontAlgn="base">
              <a:spcBef>
                <a:spcPct val="0"/>
              </a:spcBef>
              <a:spcAft>
                <a:spcPct val="0"/>
              </a:spcAft>
              <a:defRPr/>
            </a:pPr>
            <a:endParaRPr lang="it-IT" sz="2300" dirty="0">
              <a:solidFill>
                <a:srgbClr val="000000"/>
              </a:solidFill>
              <a:cs typeface="Arial" charset="0"/>
            </a:endParaRPr>
          </a:p>
        </p:txBody>
      </p:sp>
      <p:sp>
        <p:nvSpPr>
          <p:cNvPr id="30724" name="Text Box 4"/>
          <p:cNvSpPr txBox="1">
            <a:spLocks noChangeArrowheads="1"/>
          </p:cNvSpPr>
          <p:nvPr/>
        </p:nvSpPr>
        <p:spPr bwMode="auto">
          <a:xfrm>
            <a:off x="34925" y="115888"/>
            <a:ext cx="352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it-IT" sz="2000" b="1" smtClean="0">
                <a:solidFill>
                  <a:srgbClr val="FFFFFF"/>
                </a:solidFill>
                <a:latin typeface="Calibri" pitchFamily="34" charset="0"/>
              </a:rPr>
              <a:t>argomento</a:t>
            </a:r>
          </a:p>
        </p:txBody>
      </p:sp>
      <p:pic>
        <p:nvPicPr>
          <p:cNvPr id="30725" name="Picture 5" descr="euro-gruppo-bian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6326188"/>
            <a:ext cx="22002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3"/>
          <p:cNvSpPr txBox="1">
            <a:spLocks noChangeArrowheads="1"/>
          </p:cNvSpPr>
          <p:nvPr/>
        </p:nvSpPr>
        <p:spPr bwMode="auto">
          <a:xfrm>
            <a:off x="179388" y="2276475"/>
            <a:ext cx="8713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marL="342900" indent="-342900" defTabSz="450850" eaLnBrk="0" hangingPunct="0">
              <a:defRPr>
                <a:solidFill>
                  <a:schemeClr val="tx1"/>
                </a:solidFill>
                <a:latin typeface="Arial" charset="0"/>
                <a:cs typeface="Arial" charset="0"/>
              </a:defRPr>
            </a:lvl1pPr>
            <a:lvl2pPr marL="179388" indent="-1588" defTabSz="450850" eaLnBrk="0" hangingPunct="0">
              <a:defRPr>
                <a:solidFill>
                  <a:schemeClr val="tx1"/>
                </a:solidFill>
                <a:latin typeface="Arial" charset="0"/>
                <a:cs typeface="Arial" charset="0"/>
              </a:defRPr>
            </a:lvl2pPr>
            <a:lvl3pPr marL="628650" indent="-457200" defTabSz="450850" eaLnBrk="0" hangingPunct="0">
              <a:defRPr>
                <a:solidFill>
                  <a:schemeClr val="tx1"/>
                </a:solidFill>
                <a:latin typeface="Arial" charset="0"/>
                <a:cs typeface="Arial" charset="0"/>
              </a:defRPr>
            </a:lvl3pPr>
            <a:lvl4pPr marL="1600200" indent="-228600" defTabSz="450850" eaLnBrk="0" hangingPunct="0">
              <a:defRPr>
                <a:solidFill>
                  <a:schemeClr val="tx1"/>
                </a:solidFill>
                <a:latin typeface="Arial" charset="0"/>
                <a:cs typeface="Arial" charset="0"/>
              </a:defRPr>
            </a:lvl4pPr>
            <a:lvl5pPr marL="2057400" indent="-228600" defTabSz="450850" eaLnBrk="0" hangingPunct="0">
              <a:defRPr>
                <a:solidFill>
                  <a:schemeClr val="tx1"/>
                </a:solidFill>
                <a:latin typeface="Arial" charset="0"/>
                <a:cs typeface="Arial" charset="0"/>
              </a:defRPr>
            </a:lvl5pPr>
            <a:lvl6pPr marL="2514600" indent="-228600" defTabSz="450850" eaLnBrk="0" fontAlgn="base" hangingPunct="0">
              <a:spcBef>
                <a:spcPct val="0"/>
              </a:spcBef>
              <a:spcAft>
                <a:spcPct val="0"/>
              </a:spcAft>
              <a:defRPr>
                <a:solidFill>
                  <a:schemeClr val="tx1"/>
                </a:solidFill>
                <a:latin typeface="Arial" charset="0"/>
                <a:cs typeface="Arial" charset="0"/>
              </a:defRPr>
            </a:lvl6pPr>
            <a:lvl7pPr marL="2971800" indent="-228600" defTabSz="450850" eaLnBrk="0" fontAlgn="base" hangingPunct="0">
              <a:spcBef>
                <a:spcPct val="0"/>
              </a:spcBef>
              <a:spcAft>
                <a:spcPct val="0"/>
              </a:spcAft>
              <a:defRPr>
                <a:solidFill>
                  <a:schemeClr val="tx1"/>
                </a:solidFill>
                <a:latin typeface="Arial" charset="0"/>
                <a:cs typeface="Arial" charset="0"/>
              </a:defRPr>
            </a:lvl7pPr>
            <a:lvl8pPr marL="3429000" indent="-228600" defTabSz="450850" eaLnBrk="0" fontAlgn="base" hangingPunct="0">
              <a:spcBef>
                <a:spcPct val="0"/>
              </a:spcBef>
              <a:spcAft>
                <a:spcPct val="0"/>
              </a:spcAft>
              <a:defRPr>
                <a:solidFill>
                  <a:schemeClr val="tx1"/>
                </a:solidFill>
                <a:latin typeface="Arial" charset="0"/>
                <a:cs typeface="Arial" charset="0"/>
              </a:defRPr>
            </a:lvl8pPr>
            <a:lvl9pPr marL="3886200" indent="-228600" defTabSz="450850" eaLnBrk="0" fontAlgn="base" hangingPunct="0">
              <a:spcBef>
                <a:spcPct val="0"/>
              </a:spcBef>
              <a:spcAft>
                <a:spcPct val="0"/>
              </a:spcAft>
              <a:defRPr>
                <a:solidFill>
                  <a:schemeClr val="tx1"/>
                </a:solidFill>
                <a:latin typeface="Arial" charset="0"/>
                <a:cs typeface="Arial" charset="0"/>
              </a:defRPr>
            </a:lvl9pPr>
          </a:lstStyle>
          <a:p>
            <a:pPr lvl="2" algn="just" eaLnBrk="1" fontAlgn="base" hangingPunct="1">
              <a:spcBef>
                <a:spcPct val="0"/>
              </a:spcBef>
              <a:spcAft>
                <a:spcPct val="0"/>
              </a:spcAft>
            </a:pPr>
            <a:endParaRPr lang="it-IT" sz="2300" u="sng" smtClean="0">
              <a:solidFill>
                <a:srgbClr val="000000"/>
              </a:solidFill>
              <a:latin typeface="Calibri" pitchFamily="34" charset="0"/>
            </a:endParaRPr>
          </a:p>
          <a:p>
            <a:pPr lvl="1" algn="just" eaLnBrk="1" fontAlgn="base" hangingPunct="1">
              <a:spcBef>
                <a:spcPct val="0"/>
              </a:spcBef>
              <a:spcAft>
                <a:spcPct val="0"/>
              </a:spcAft>
            </a:pPr>
            <a:endParaRPr lang="it-IT" sz="2300" smtClean="0">
              <a:solidFill>
                <a:srgbClr val="000000"/>
              </a:solidFill>
              <a:latin typeface="Calibri" pitchFamily="34" charset="0"/>
            </a:endParaRPr>
          </a:p>
        </p:txBody>
      </p:sp>
      <p:sp>
        <p:nvSpPr>
          <p:cNvPr id="8" name="Rectangle 3"/>
          <p:cNvSpPr txBox="1">
            <a:spLocks noChangeArrowheads="1"/>
          </p:cNvSpPr>
          <p:nvPr/>
        </p:nvSpPr>
        <p:spPr bwMode="auto">
          <a:xfrm>
            <a:off x="250825" y="1417386"/>
            <a:ext cx="8893175" cy="5013325"/>
          </a:xfrm>
          <a:prstGeom prst="rect">
            <a:avLst/>
          </a:prstGeom>
          <a:noFill/>
          <a:ln w="9525">
            <a:noFill/>
            <a:miter lim="800000"/>
            <a:headEnd/>
            <a:tailEnd/>
          </a:ln>
        </p:spPr>
        <p:txBody>
          <a:bodyPr/>
          <a:lstStyle/>
          <a:p>
            <a:pPr algn="just" fontAlgn="base">
              <a:lnSpc>
                <a:spcPct val="110000"/>
              </a:lnSpc>
              <a:spcBef>
                <a:spcPct val="0"/>
              </a:spcBef>
              <a:spcAft>
                <a:spcPct val="0"/>
              </a:spcAft>
              <a:defRPr/>
            </a:pPr>
            <a:r>
              <a:rPr lang="it-IT" sz="2200" dirty="0">
                <a:solidFill>
                  <a:srgbClr val="000000"/>
                </a:solidFill>
                <a:cs typeface="Arial" charset="0"/>
              </a:rPr>
              <a:t>Si dà atto che, ai fini della redazione del bilancio dell’esercizio chiuso al 31 dicembre </a:t>
            </a:r>
            <a:r>
              <a:rPr lang="it-IT" sz="2200" dirty="0" smtClean="0">
                <a:solidFill>
                  <a:srgbClr val="000000"/>
                </a:solidFill>
                <a:cs typeface="Arial" charset="0"/>
              </a:rPr>
              <a:t>2015, </a:t>
            </a:r>
            <a:r>
              <a:rPr lang="it-IT" sz="2200" dirty="0">
                <a:solidFill>
                  <a:srgbClr val="000000"/>
                </a:solidFill>
                <a:cs typeface="Arial" charset="0"/>
              </a:rPr>
              <a:t>la Società ha provveduto ad un </a:t>
            </a:r>
            <a:r>
              <a:rPr lang="it-IT" sz="2200" b="1" dirty="0">
                <a:solidFill>
                  <a:srgbClr val="FF3300"/>
                </a:solidFill>
                <a:cs typeface="Arial" charset="0"/>
              </a:rPr>
              <a:t>riesame della residua vita utile dei beni</a:t>
            </a:r>
            <a:r>
              <a:rPr lang="it-IT" sz="2200" dirty="0">
                <a:solidFill>
                  <a:srgbClr val="000000"/>
                </a:solidFill>
                <a:cs typeface="Arial" charset="0"/>
              </a:rPr>
              <a:t> appartenenti ad una specifica categoria di cespiti, precisamente: “</a:t>
            </a:r>
            <a:r>
              <a:rPr lang="it-IT" sz="2200" i="1" dirty="0">
                <a:solidFill>
                  <a:srgbClr val="000000"/>
                </a:solidFill>
                <a:cs typeface="Arial" charset="0"/>
              </a:rPr>
              <a:t>Impianti specifici</a:t>
            </a:r>
            <a:r>
              <a:rPr lang="it-IT" sz="2200" dirty="0">
                <a:solidFill>
                  <a:srgbClr val="000000"/>
                </a:solidFill>
                <a:cs typeface="Arial" charset="0"/>
              </a:rPr>
              <a:t>”.</a:t>
            </a:r>
          </a:p>
          <a:p>
            <a:pPr algn="just" fontAlgn="base">
              <a:lnSpc>
                <a:spcPct val="110000"/>
              </a:lnSpc>
              <a:spcBef>
                <a:spcPct val="0"/>
              </a:spcBef>
              <a:spcAft>
                <a:spcPct val="0"/>
              </a:spcAft>
              <a:defRPr/>
            </a:pPr>
            <a:r>
              <a:rPr lang="it-IT" sz="2200" dirty="0">
                <a:solidFill>
                  <a:srgbClr val="000000"/>
                </a:solidFill>
                <a:cs typeface="Arial" charset="0"/>
              </a:rPr>
              <a:t>Tenuto conto della effettiva vita utile dei cespiti di proprietà della Società, sulla base delle evidenze emerse da un esame che ha avuto riferimenti sia retrospettivi che prospettici, valutando le effettive condizioni di impiego di questi beni nel processo produttivo, anche in ragione della loro base tecnologica e del logorio tecnico sotteso alla capacità produttiva sostenibile che è risultata ai medesimi obiettivamente associabile, </a:t>
            </a:r>
            <a:r>
              <a:rPr lang="it-IT" sz="2200" b="1" dirty="0">
                <a:solidFill>
                  <a:srgbClr val="FF3300"/>
                </a:solidFill>
                <a:cs typeface="Arial" charset="0"/>
              </a:rPr>
              <a:t>è emerso che il piano assunto sino al precedente esercizio</a:t>
            </a:r>
            <a:r>
              <a:rPr lang="it-IT" sz="2200" dirty="0">
                <a:solidFill>
                  <a:srgbClr val="000000"/>
                </a:solidFill>
                <a:cs typeface="Arial" charset="0"/>
              </a:rPr>
              <a:t> (che prevedeva l’applicazione del coefficiente pari al ___% annuo) </a:t>
            </a:r>
            <a:r>
              <a:rPr lang="it-IT" sz="2200" b="1" dirty="0">
                <a:solidFill>
                  <a:srgbClr val="FF3300"/>
                </a:solidFill>
                <a:cs typeface="Arial" charset="0"/>
              </a:rPr>
              <a:t>risulta sottodimensionare l’effettiva vita utile residua di tali beni. </a:t>
            </a:r>
          </a:p>
          <a:p>
            <a:pPr marL="823913" lvl="1" fontAlgn="base">
              <a:spcBef>
                <a:spcPct val="0"/>
              </a:spcBef>
              <a:spcAft>
                <a:spcPct val="0"/>
              </a:spcAft>
              <a:defRPr/>
            </a:pPr>
            <a:r>
              <a:rPr lang="it-IT" sz="2000" dirty="0">
                <a:solidFill>
                  <a:srgbClr val="000000"/>
                </a:solidFill>
                <a:latin typeface="Arial" charset="0"/>
                <a:cs typeface="Arial" charset="0"/>
              </a:rPr>
              <a:t> </a:t>
            </a:r>
          </a:p>
          <a:p>
            <a:pPr marL="355600" indent="-355600" algn="just" fontAlgn="base">
              <a:lnSpc>
                <a:spcPct val="110000"/>
              </a:lnSpc>
              <a:spcBef>
                <a:spcPct val="20000"/>
              </a:spcBef>
              <a:spcAft>
                <a:spcPct val="0"/>
              </a:spcAft>
              <a:buFont typeface="Wingdings" pitchFamily="2" charset="2"/>
              <a:buChar char="ü"/>
              <a:defRPr/>
            </a:pPr>
            <a:endParaRPr lang="it-IT" sz="2000" dirty="0">
              <a:solidFill>
                <a:srgbClr val="000000"/>
              </a:solidFill>
              <a:latin typeface="Arial" charset="0"/>
              <a:cs typeface="Arial" charset="0"/>
            </a:endParaRPr>
          </a:p>
        </p:txBody>
      </p:sp>
    </p:spTree>
    <p:extLst>
      <p:ext uri="{BB962C8B-B14F-4D97-AF65-F5344CB8AC3E}">
        <p14:creationId xmlns:p14="http://schemas.microsoft.com/office/powerpoint/2010/main" val="31767327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4925" y="785961"/>
            <a:ext cx="87487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pPr>
            <a:r>
              <a:rPr lang="it-IT" sz="3200" b="1" dirty="0" smtClean="0">
                <a:solidFill>
                  <a:srgbClr val="000000"/>
                </a:solidFill>
                <a:latin typeface="Calibri" pitchFamily="34" charset="0"/>
              </a:rPr>
              <a:t>Informativa in Nota Integrativa (2/2)</a:t>
            </a:r>
          </a:p>
        </p:txBody>
      </p:sp>
      <p:sp>
        <p:nvSpPr>
          <p:cNvPr id="24579" name="Text Box 3"/>
          <p:cNvSpPr txBox="1">
            <a:spLocks noChangeArrowheads="1"/>
          </p:cNvSpPr>
          <p:nvPr/>
        </p:nvSpPr>
        <p:spPr bwMode="auto">
          <a:xfrm>
            <a:off x="250825" y="2205038"/>
            <a:ext cx="8713788" cy="1323975"/>
          </a:xfrm>
          <a:prstGeom prst="rect">
            <a:avLst/>
          </a:prstGeom>
          <a:noFill/>
          <a:ln w="57150">
            <a:noFill/>
            <a:miter lim="800000"/>
            <a:headEnd/>
            <a:tailEnd/>
          </a:ln>
          <a:effectLst/>
        </p:spPr>
        <p:txBody>
          <a:bodyPr lIns="0" tIns="0" rIns="0" bIns="0">
            <a:spAutoFit/>
          </a:bodyPr>
          <a:lstStyle/>
          <a:p>
            <a:pPr marL="457200" lvl="2" indent="-279400" algn="just" defTabSz="450850" fontAlgn="base">
              <a:spcBef>
                <a:spcPct val="0"/>
              </a:spcBef>
              <a:spcAft>
                <a:spcPct val="0"/>
              </a:spcAft>
              <a:defRPr/>
            </a:pPr>
            <a:endParaRPr lang="it-IT" sz="2000" dirty="0">
              <a:solidFill>
                <a:srgbClr val="000000"/>
              </a:solidFill>
              <a:cs typeface="Arial" charset="0"/>
            </a:endParaRPr>
          </a:p>
          <a:p>
            <a:pPr marL="457200" lvl="2" indent="-279400" algn="just" defTabSz="450850" fontAlgn="base">
              <a:spcBef>
                <a:spcPct val="0"/>
              </a:spcBef>
              <a:spcAft>
                <a:spcPct val="0"/>
              </a:spcAft>
              <a:buFontTx/>
              <a:buChar char="-"/>
              <a:defRPr/>
            </a:pPr>
            <a:endParaRPr lang="it-IT" sz="2000" dirty="0">
              <a:solidFill>
                <a:srgbClr val="000000"/>
              </a:solidFill>
              <a:cs typeface="Arial" charset="0"/>
            </a:endParaRPr>
          </a:p>
          <a:p>
            <a:pPr marL="628650" lvl="2" indent="-457200" algn="just" defTabSz="450850" fontAlgn="base">
              <a:spcBef>
                <a:spcPct val="0"/>
              </a:spcBef>
              <a:spcAft>
                <a:spcPct val="0"/>
              </a:spcAft>
              <a:defRPr/>
            </a:pPr>
            <a:endParaRPr lang="it-IT" sz="2300" u="sng" dirty="0">
              <a:solidFill>
                <a:srgbClr val="000000"/>
              </a:solidFill>
              <a:cs typeface="Arial" charset="0"/>
            </a:endParaRPr>
          </a:p>
          <a:p>
            <a:pPr marL="179388" lvl="1" indent="-1588" algn="just" defTabSz="450850" fontAlgn="base">
              <a:spcBef>
                <a:spcPct val="0"/>
              </a:spcBef>
              <a:spcAft>
                <a:spcPct val="0"/>
              </a:spcAft>
              <a:defRPr/>
            </a:pPr>
            <a:endParaRPr lang="it-IT" sz="2300" dirty="0">
              <a:solidFill>
                <a:srgbClr val="000000"/>
              </a:solidFill>
              <a:cs typeface="Arial" charset="0"/>
            </a:endParaRPr>
          </a:p>
        </p:txBody>
      </p:sp>
      <p:sp>
        <p:nvSpPr>
          <p:cNvPr id="31748" name="Text Box 4"/>
          <p:cNvSpPr txBox="1">
            <a:spLocks noChangeArrowheads="1"/>
          </p:cNvSpPr>
          <p:nvPr/>
        </p:nvSpPr>
        <p:spPr bwMode="auto">
          <a:xfrm>
            <a:off x="34925" y="115888"/>
            <a:ext cx="352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it-IT" sz="2000" b="1" smtClean="0">
                <a:solidFill>
                  <a:srgbClr val="FFFFFF"/>
                </a:solidFill>
                <a:latin typeface="Calibri" pitchFamily="34" charset="0"/>
              </a:rPr>
              <a:t>argomento</a:t>
            </a:r>
          </a:p>
        </p:txBody>
      </p:sp>
      <p:pic>
        <p:nvPicPr>
          <p:cNvPr id="31749" name="Picture 5" descr="euro-gruppo-bian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6326188"/>
            <a:ext cx="22002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3"/>
          <p:cNvSpPr txBox="1">
            <a:spLocks noChangeArrowheads="1"/>
          </p:cNvSpPr>
          <p:nvPr/>
        </p:nvSpPr>
        <p:spPr bwMode="auto">
          <a:xfrm>
            <a:off x="179388" y="2276475"/>
            <a:ext cx="8713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marL="342900" indent="-342900" defTabSz="450850" eaLnBrk="0" hangingPunct="0">
              <a:defRPr>
                <a:solidFill>
                  <a:schemeClr val="tx1"/>
                </a:solidFill>
                <a:latin typeface="Arial" charset="0"/>
                <a:cs typeface="Arial" charset="0"/>
              </a:defRPr>
            </a:lvl1pPr>
            <a:lvl2pPr marL="179388" indent="-1588" defTabSz="450850" eaLnBrk="0" hangingPunct="0">
              <a:defRPr>
                <a:solidFill>
                  <a:schemeClr val="tx1"/>
                </a:solidFill>
                <a:latin typeface="Arial" charset="0"/>
                <a:cs typeface="Arial" charset="0"/>
              </a:defRPr>
            </a:lvl2pPr>
            <a:lvl3pPr marL="628650" indent="-457200" defTabSz="450850" eaLnBrk="0" hangingPunct="0">
              <a:defRPr>
                <a:solidFill>
                  <a:schemeClr val="tx1"/>
                </a:solidFill>
                <a:latin typeface="Arial" charset="0"/>
                <a:cs typeface="Arial" charset="0"/>
              </a:defRPr>
            </a:lvl3pPr>
            <a:lvl4pPr marL="1600200" indent="-228600" defTabSz="450850" eaLnBrk="0" hangingPunct="0">
              <a:defRPr>
                <a:solidFill>
                  <a:schemeClr val="tx1"/>
                </a:solidFill>
                <a:latin typeface="Arial" charset="0"/>
                <a:cs typeface="Arial" charset="0"/>
              </a:defRPr>
            </a:lvl4pPr>
            <a:lvl5pPr marL="2057400" indent="-228600" defTabSz="450850" eaLnBrk="0" hangingPunct="0">
              <a:defRPr>
                <a:solidFill>
                  <a:schemeClr val="tx1"/>
                </a:solidFill>
                <a:latin typeface="Arial" charset="0"/>
                <a:cs typeface="Arial" charset="0"/>
              </a:defRPr>
            </a:lvl5pPr>
            <a:lvl6pPr marL="2514600" indent="-228600" defTabSz="450850" eaLnBrk="0" fontAlgn="base" hangingPunct="0">
              <a:spcBef>
                <a:spcPct val="0"/>
              </a:spcBef>
              <a:spcAft>
                <a:spcPct val="0"/>
              </a:spcAft>
              <a:defRPr>
                <a:solidFill>
                  <a:schemeClr val="tx1"/>
                </a:solidFill>
                <a:latin typeface="Arial" charset="0"/>
                <a:cs typeface="Arial" charset="0"/>
              </a:defRPr>
            </a:lvl6pPr>
            <a:lvl7pPr marL="2971800" indent="-228600" defTabSz="450850" eaLnBrk="0" fontAlgn="base" hangingPunct="0">
              <a:spcBef>
                <a:spcPct val="0"/>
              </a:spcBef>
              <a:spcAft>
                <a:spcPct val="0"/>
              </a:spcAft>
              <a:defRPr>
                <a:solidFill>
                  <a:schemeClr val="tx1"/>
                </a:solidFill>
                <a:latin typeface="Arial" charset="0"/>
                <a:cs typeface="Arial" charset="0"/>
              </a:defRPr>
            </a:lvl7pPr>
            <a:lvl8pPr marL="3429000" indent="-228600" defTabSz="450850" eaLnBrk="0" fontAlgn="base" hangingPunct="0">
              <a:spcBef>
                <a:spcPct val="0"/>
              </a:spcBef>
              <a:spcAft>
                <a:spcPct val="0"/>
              </a:spcAft>
              <a:defRPr>
                <a:solidFill>
                  <a:schemeClr val="tx1"/>
                </a:solidFill>
                <a:latin typeface="Arial" charset="0"/>
                <a:cs typeface="Arial" charset="0"/>
              </a:defRPr>
            </a:lvl8pPr>
            <a:lvl9pPr marL="3886200" indent="-228600" defTabSz="450850" eaLnBrk="0" fontAlgn="base" hangingPunct="0">
              <a:spcBef>
                <a:spcPct val="0"/>
              </a:spcBef>
              <a:spcAft>
                <a:spcPct val="0"/>
              </a:spcAft>
              <a:defRPr>
                <a:solidFill>
                  <a:schemeClr val="tx1"/>
                </a:solidFill>
                <a:latin typeface="Arial" charset="0"/>
                <a:cs typeface="Arial" charset="0"/>
              </a:defRPr>
            </a:lvl9pPr>
          </a:lstStyle>
          <a:p>
            <a:pPr lvl="2" algn="just" eaLnBrk="1" fontAlgn="base" hangingPunct="1">
              <a:spcBef>
                <a:spcPct val="0"/>
              </a:spcBef>
              <a:spcAft>
                <a:spcPct val="0"/>
              </a:spcAft>
            </a:pPr>
            <a:endParaRPr lang="it-IT" sz="2300" u="sng" smtClean="0">
              <a:solidFill>
                <a:srgbClr val="000000"/>
              </a:solidFill>
              <a:latin typeface="Calibri" pitchFamily="34" charset="0"/>
            </a:endParaRPr>
          </a:p>
          <a:p>
            <a:pPr lvl="1" algn="just" eaLnBrk="1" fontAlgn="base" hangingPunct="1">
              <a:spcBef>
                <a:spcPct val="0"/>
              </a:spcBef>
              <a:spcAft>
                <a:spcPct val="0"/>
              </a:spcAft>
            </a:pPr>
            <a:endParaRPr lang="it-IT" sz="2300" smtClean="0">
              <a:solidFill>
                <a:srgbClr val="000000"/>
              </a:solidFill>
              <a:latin typeface="Calibri" pitchFamily="34" charset="0"/>
            </a:endParaRPr>
          </a:p>
        </p:txBody>
      </p:sp>
      <p:sp>
        <p:nvSpPr>
          <p:cNvPr id="8" name="Rectangle 3"/>
          <p:cNvSpPr txBox="1">
            <a:spLocks noChangeArrowheads="1"/>
          </p:cNvSpPr>
          <p:nvPr/>
        </p:nvSpPr>
        <p:spPr bwMode="auto">
          <a:xfrm>
            <a:off x="285750" y="1556544"/>
            <a:ext cx="8497888" cy="5013325"/>
          </a:xfrm>
          <a:prstGeom prst="rect">
            <a:avLst/>
          </a:prstGeom>
          <a:noFill/>
          <a:ln w="9525">
            <a:noFill/>
            <a:miter lim="800000"/>
            <a:headEnd/>
            <a:tailEnd/>
          </a:ln>
        </p:spPr>
        <p:txBody>
          <a:bodyPr/>
          <a:lstStyle/>
          <a:p>
            <a:pPr marL="82550" lvl="1" algn="just" fontAlgn="base">
              <a:spcBef>
                <a:spcPct val="0"/>
              </a:spcBef>
              <a:spcAft>
                <a:spcPct val="0"/>
              </a:spcAft>
              <a:defRPr/>
            </a:pPr>
            <a:r>
              <a:rPr lang="it-IT" sz="2200" dirty="0">
                <a:solidFill>
                  <a:srgbClr val="000000"/>
                </a:solidFill>
                <a:cs typeface="Arial" charset="0"/>
              </a:rPr>
              <a:t>Di conseguenza, la Società – attraverso un processo valutativo che ha trovato </a:t>
            </a:r>
            <a:r>
              <a:rPr lang="it-IT" sz="2200" b="1" dirty="0">
                <a:solidFill>
                  <a:srgbClr val="FF3300"/>
                </a:solidFill>
                <a:cs typeface="Arial" charset="0"/>
              </a:rPr>
              <a:t>attestazione in una relazione tecnica </a:t>
            </a:r>
            <a:r>
              <a:rPr lang="it-IT" sz="2200" dirty="0">
                <a:solidFill>
                  <a:srgbClr val="000000"/>
                </a:solidFill>
                <a:cs typeface="Arial" charset="0"/>
              </a:rPr>
              <a:t>conservata agli atti della stessa </a:t>
            </a:r>
            <a:r>
              <a:rPr lang="it-IT" sz="2200" b="1" dirty="0">
                <a:solidFill>
                  <a:srgbClr val="FF3300"/>
                </a:solidFill>
                <a:cs typeface="Arial" charset="0"/>
              </a:rPr>
              <a:t>e condivisa nelle sue conclusioni dagli organi di controllo</a:t>
            </a:r>
            <a:r>
              <a:rPr lang="it-IT" sz="2200" dirty="0">
                <a:solidFill>
                  <a:srgbClr val="000000"/>
                </a:solidFill>
                <a:cs typeface="Arial" charset="0"/>
              </a:rPr>
              <a:t> - è addivenuta alla decisione di applicare, con effetto decorrente dall’esercizio </a:t>
            </a:r>
            <a:r>
              <a:rPr lang="it-IT" sz="2200" dirty="0" smtClean="0">
                <a:solidFill>
                  <a:srgbClr val="000000"/>
                </a:solidFill>
                <a:cs typeface="Arial" charset="0"/>
              </a:rPr>
              <a:t>2015, </a:t>
            </a:r>
            <a:r>
              <a:rPr lang="it-IT" sz="2200" dirty="0">
                <a:solidFill>
                  <a:srgbClr val="000000"/>
                </a:solidFill>
                <a:cs typeface="Arial" charset="0"/>
              </a:rPr>
              <a:t>un coefficiente annuo di ammortamento base pari al __%. Ai fini di una </a:t>
            </a:r>
            <a:r>
              <a:rPr lang="it-IT" sz="2200" b="1" dirty="0">
                <a:solidFill>
                  <a:srgbClr val="FF3300"/>
                </a:solidFill>
                <a:cs typeface="Arial" charset="0"/>
              </a:rPr>
              <a:t>adeguata informativa comparativa</a:t>
            </a:r>
            <a:r>
              <a:rPr lang="it-IT" sz="2200" dirty="0">
                <a:solidFill>
                  <a:srgbClr val="000000"/>
                </a:solidFill>
                <a:cs typeface="Arial" charset="0"/>
              </a:rPr>
              <a:t> si dà atto che la revisione del piano di ammortamento di tali beni strumentali ha comportato, nell’anno </a:t>
            </a:r>
            <a:r>
              <a:rPr lang="it-IT" sz="2200" dirty="0" smtClean="0">
                <a:solidFill>
                  <a:srgbClr val="000000"/>
                </a:solidFill>
                <a:cs typeface="Arial" charset="0"/>
              </a:rPr>
              <a:t>2015, </a:t>
            </a:r>
            <a:r>
              <a:rPr lang="it-IT" sz="2200" b="1" dirty="0">
                <a:solidFill>
                  <a:srgbClr val="FF3300"/>
                </a:solidFill>
                <a:cs typeface="Arial" charset="0"/>
              </a:rPr>
              <a:t>l’imputazione al Conto economico di minori ammortamenti</a:t>
            </a:r>
            <a:r>
              <a:rPr lang="it-IT" sz="2200" dirty="0">
                <a:solidFill>
                  <a:srgbClr val="000000"/>
                </a:solidFill>
                <a:cs typeface="Arial" charset="0"/>
              </a:rPr>
              <a:t> – rispetto a quanto sarebbe risultato applicando il coefficiente dell’anno precedente – </a:t>
            </a:r>
            <a:r>
              <a:rPr lang="it-IT" sz="2200" b="1" dirty="0">
                <a:solidFill>
                  <a:srgbClr val="FF3300"/>
                </a:solidFill>
                <a:cs typeface="Arial" charset="0"/>
              </a:rPr>
              <a:t>per Euro ________. </a:t>
            </a:r>
            <a:r>
              <a:rPr lang="it-IT" sz="2200" dirty="0">
                <a:solidFill>
                  <a:srgbClr val="000000"/>
                </a:solidFill>
                <a:cs typeface="Arial" charset="0"/>
              </a:rPr>
              <a:t>Pertanto, </a:t>
            </a:r>
            <a:r>
              <a:rPr lang="it-IT" sz="2200" b="1" dirty="0">
                <a:solidFill>
                  <a:srgbClr val="FF3300"/>
                </a:solidFill>
                <a:cs typeface="Arial" charset="0"/>
              </a:rPr>
              <a:t>qualora la società non avesse mutato la stima</a:t>
            </a:r>
            <a:r>
              <a:rPr lang="it-IT" sz="2200" dirty="0">
                <a:solidFill>
                  <a:srgbClr val="000000"/>
                </a:solidFill>
                <a:cs typeface="Arial" charset="0"/>
              </a:rPr>
              <a:t> di vita utile dei beni in oggetto, </a:t>
            </a:r>
            <a:r>
              <a:rPr lang="it-IT" sz="2200" b="1" dirty="0">
                <a:solidFill>
                  <a:srgbClr val="FF3300"/>
                </a:solidFill>
                <a:cs typeface="Arial" charset="0"/>
              </a:rPr>
              <a:t>l’utile dell’esercizio</a:t>
            </a:r>
            <a:r>
              <a:rPr lang="it-IT" sz="2200" dirty="0">
                <a:solidFill>
                  <a:srgbClr val="000000"/>
                </a:solidFill>
                <a:cs typeface="Arial" charset="0"/>
              </a:rPr>
              <a:t>, al netto dell’effetto fiscale, </a:t>
            </a:r>
            <a:r>
              <a:rPr lang="it-IT" sz="2200" b="1" dirty="0">
                <a:solidFill>
                  <a:srgbClr val="FF3300"/>
                </a:solidFill>
                <a:cs typeface="Arial" charset="0"/>
              </a:rPr>
              <a:t>e il patrimonio netto sarebbero stati inferiori, rispettivamente, di Euro ________ ed Euro ________</a:t>
            </a:r>
          </a:p>
          <a:p>
            <a:pPr marL="0" lvl="1" fontAlgn="base">
              <a:spcBef>
                <a:spcPct val="0"/>
              </a:spcBef>
              <a:spcAft>
                <a:spcPct val="0"/>
              </a:spcAft>
              <a:defRPr/>
            </a:pPr>
            <a:r>
              <a:rPr lang="it-IT" sz="2000" dirty="0">
                <a:solidFill>
                  <a:srgbClr val="000000"/>
                </a:solidFill>
                <a:latin typeface="Arial" charset="0"/>
                <a:cs typeface="Arial" charset="0"/>
              </a:rPr>
              <a:t> </a:t>
            </a:r>
          </a:p>
          <a:p>
            <a:pPr marL="355600" indent="-355600" algn="just" fontAlgn="base">
              <a:lnSpc>
                <a:spcPct val="110000"/>
              </a:lnSpc>
              <a:spcBef>
                <a:spcPct val="20000"/>
              </a:spcBef>
              <a:spcAft>
                <a:spcPct val="0"/>
              </a:spcAft>
              <a:buFont typeface="Wingdings" pitchFamily="2" charset="2"/>
              <a:buChar char="ü"/>
              <a:defRPr/>
            </a:pPr>
            <a:endParaRPr lang="it-IT" sz="2000" dirty="0">
              <a:solidFill>
                <a:srgbClr val="000000"/>
              </a:solidFill>
              <a:latin typeface="Arial" charset="0"/>
              <a:cs typeface="Arial" charset="0"/>
            </a:endParaRPr>
          </a:p>
        </p:txBody>
      </p:sp>
    </p:spTree>
    <p:extLst>
      <p:ext uri="{BB962C8B-B14F-4D97-AF65-F5344CB8AC3E}">
        <p14:creationId xmlns:p14="http://schemas.microsoft.com/office/powerpoint/2010/main" val="160051683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Text Box 6"/>
          <p:cNvSpPr txBox="1">
            <a:spLocks noChangeArrowheads="1"/>
          </p:cNvSpPr>
          <p:nvPr/>
        </p:nvSpPr>
        <p:spPr bwMode="auto">
          <a:xfrm>
            <a:off x="384678" y="1688270"/>
            <a:ext cx="8434699" cy="3323987"/>
          </a:xfrm>
          <a:prstGeom prst="rect">
            <a:avLst/>
          </a:prstGeom>
          <a:noFill/>
          <a:ln w="57150">
            <a:noFill/>
            <a:miter lim="800000"/>
            <a:headEnd/>
            <a:tailEnd/>
          </a:ln>
          <a:effectLst/>
        </p:spPr>
        <p:txBody>
          <a:bodyPr wrap="square" lIns="0" tIns="0" rIns="0" bIns="0">
            <a:spAutoFit/>
          </a:bodyPr>
          <a:lstStyle/>
          <a:p>
            <a:pPr marL="342900" indent="-342900" algn="just">
              <a:lnSpc>
                <a:spcPct val="80000"/>
              </a:lnSpc>
              <a:spcBef>
                <a:spcPct val="50000"/>
              </a:spcBef>
              <a:buFont typeface="Wingdings" pitchFamily="2" charset="2"/>
              <a:buChar char="ü"/>
            </a:pPr>
            <a:r>
              <a:rPr lang="it-IT" sz="2000" dirty="0" smtClean="0">
                <a:solidFill>
                  <a:srgbClr val="000000"/>
                </a:solidFill>
                <a:latin typeface="Calibri" pitchFamily="34" charset="0"/>
              </a:rPr>
              <a:t>Informativa diretta a esprimere in quali termini esercizio di direzione e coordinamento ha </a:t>
            </a:r>
            <a:r>
              <a:rPr lang="it-IT" sz="2000" b="1" dirty="0" smtClean="0">
                <a:solidFill>
                  <a:srgbClr val="000000"/>
                </a:solidFill>
                <a:latin typeface="Calibri" pitchFamily="34" charset="0"/>
              </a:rPr>
              <a:t>pregiudicato redditività</a:t>
            </a:r>
            <a:r>
              <a:rPr lang="it-IT" sz="2000" dirty="0" smtClean="0">
                <a:solidFill>
                  <a:srgbClr val="000000"/>
                </a:solidFill>
                <a:latin typeface="Calibri" pitchFamily="34" charset="0"/>
              </a:rPr>
              <a:t>, </a:t>
            </a:r>
            <a:r>
              <a:rPr lang="it-IT" sz="2000" b="1" dirty="0" smtClean="0">
                <a:solidFill>
                  <a:srgbClr val="000000"/>
                </a:solidFill>
                <a:latin typeface="Calibri" pitchFamily="34" charset="0"/>
              </a:rPr>
              <a:t>valore della partecipazione </a:t>
            </a:r>
            <a:r>
              <a:rPr lang="it-IT" sz="2000" dirty="0" smtClean="0">
                <a:solidFill>
                  <a:srgbClr val="000000"/>
                </a:solidFill>
                <a:latin typeface="Calibri" pitchFamily="34" charset="0"/>
              </a:rPr>
              <a:t>o causato </a:t>
            </a:r>
            <a:r>
              <a:rPr lang="it-IT" sz="2000" b="1" dirty="0" smtClean="0">
                <a:solidFill>
                  <a:srgbClr val="000000"/>
                </a:solidFill>
                <a:latin typeface="Calibri" pitchFamily="34" charset="0"/>
              </a:rPr>
              <a:t>nocumento al patrimonio </a:t>
            </a:r>
            <a:r>
              <a:rPr lang="it-IT" sz="2000" dirty="0" smtClean="0">
                <a:solidFill>
                  <a:srgbClr val="000000"/>
                </a:solidFill>
                <a:latin typeface="Calibri" pitchFamily="34" charset="0"/>
              </a:rPr>
              <a:t>sociale</a:t>
            </a:r>
          </a:p>
          <a:p>
            <a:pPr marL="342900" indent="-342900" algn="just">
              <a:lnSpc>
                <a:spcPct val="80000"/>
              </a:lnSpc>
              <a:spcBef>
                <a:spcPct val="50000"/>
              </a:spcBef>
              <a:buFont typeface="Wingdings" pitchFamily="2" charset="2"/>
              <a:buChar char="ü"/>
            </a:pPr>
            <a:r>
              <a:rPr lang="it-IT" sz="2000" dirty="0" smtClean="0">
                <a:solidFill>
                  <a:srgbClr val="000000"/>
                </a:solidFill>
                <a:latin typeface="Calibri" pitchFamily="34" charset="0"/>
              </a:rPr>
              <a:t>Riferimento</a:t>
            </a:r>
            <a:r>
              <a:rPr lang="it-IT" sz="2000" b="1" dirty="0" smtClean="0">
                <a:solidFill>
                  <a:srgbClr val="000000"/>
                </a:solidFill>
                <a:latin typeface="Calibri" pitchFamily="34" charset="0"/>
              </a:rPr>
              <a:t> non </a:t>
            </a:r>
            <a:r>
              <a:rPr lang="it-IT" sz="2000" dirty="0" smtClean="0">
                <a:solidFill>
                  <a:srgbClr val="000000"/>
                </a:solidFill>
                <a:latin typeface="Calibri" pitchFamily="34" charset="0"/>
              </a:rPr>
              <a:t>a </a:t>
            </a:r>
            <a:r>
              <a:rPr lang="it-IT" sz="2000" b="1" dirty="0" smtClean="0">
                <a:solidFill>
                  <a:srgbClr val="000000"/>
                </a:solidFill>
                <a:latin typeface="Calibri" pitchFamily="34" charset="0"/>
              </a:rPr>
              <a:t>singola operazione</a:t>
            </a:r>
            <a:r>
              <a:rPr lang="it-IT" sz="2000" dirty="0" smtClean="0">
                <a:solidFill>
                  <a:srgbClr val="000000"/>
                </a:solidFill>
                <a:latin typeface="Calibri" pitchFamily="34" charset="0"/>
              </a:rPr>
              <a:t>, ma a </a:t>
            </a:r>
            <a:r>
              <a:rPr lang="it-IT" sz="2000" b="1" dirty="0" smtClean="0">
                <a:solidFill>
                  <a:srgbClr val="000000"/>
                </a:solidFill>
                <a:latin typeface="Calibri" pitchFamily="34" charset="0"/>
              </a:rPr>
              <a:t>risultato complessivo </a:t>
            </a:r>
            <a:r>
              <a:rPr lang="it-IT" sz="2000" dirty="0" smtClean="0">
                <a:solidFill>
                  <a:srgbClr val="000000"/>
                </a:solidFill>
                <a:latin typeface="Calibri" pitchFamily="34" charset="0"/>
              </a:rPr>
              <a:t>dell’attività: inclusione operazioni di accompagnamento e «</a:t>
            </a:r>
            <a:r>
              <a:rPr lang="it-IT" sz="2000" b="1" dirty="0" smtClean="0">
                <a:solidFill>
                  <a:srgbClr val="000000"/>
                </a:solidFill>
                <a:latin typeface="Calibri" pitchFamily="34" charset="0"/>
              </a:rPr>
              <a:t>vantaggi compensativi</a:t>
            </a:r>
            <a:r>
              <a:rPr lang="it-IT" sz="2000" dirty="0" smtClean="0">
                <a:solidFill>
                  <a:srgbClr val="000000"/>
                </a:solidFill>
                <a:latin typeface="Calibri" pitchFamily="34" charset="0"/>
              </a:rPr>
              <a:t>»</a:t>
            </a:r>
          </a:p>
          <a:p>
            <a:pPr algn="just">
              <a:lnSpc>
                <a:spcPct val="80000"/>
              </a:lnSpc>
              <a:spcBef>
                <a:spcPct val="50000"/>
              </a:spcBef>
            </a:pPr>
            <a:endParaRPr lang="it-IT" sz="2000" dirty="0" smtClean="0">
              <a:solidFill>
                <a:srgbClr val="000000"/>
              </a:solidFill>
              <a:latin typeface="Calibri" pitchFamily="34" charset="0"/>
            </a:endParaRPr>
          </a:p>
          <a:p>
            <a:pPr marL="358775" algn="just">
              <a:lnSpc>
                <a:spcPct val="80000"/>
              </a:lnSpc>
              <a:spcBef>
                <a:spcPct val="50000"/>
              </a:spcBef>
            </a:pPr>
            <a:r>
              <a:rPr lang="it-IT" sz="2000" i="1" u="sng" dirty="0" err="1" smtClean="0">
                <a:solidFill>
                  <a:srgbClr val="000000"/>
                </a:solidFill>
                <a:latin typeface="Calibri" pitchFamily="34" charset="0"/>
              </a:rPr>
              <a:t>Trib</a:t>
            </a:r>
            <a:r>
              <a:rPr lang="it-IT" sz="2000" i="1" u="sng" dirty="0" smtClean="0">
                <a:solidFill>
                  <a:srgbClr val="000000"/>
                </a:solidFill>
                <a:latin typeface="Calibri" pitchFamily="34" charset="0"/>
              </a:rPr>
              <a:t>. Milano, </a:t>
            </a:r>
            <a:r>
              <a:rPr lang="it-IT" sz="2000" i="1" u="sng" dirty="0" err="1" smtClean="0">
                <a:solidFill>
                  <a:srgbClr val="000000"/>
                </a:solidFill>
                <a:latin typeface="Calibri" pitchFamily="34" charset="0"/>
              </a:rPr>
              <a:t>sent</a:t>
            </a:r>
            <a:r>
              <a:rPr lang="it-IT" sz="2000" i="1" u="sng" dirty="0" smtClean="0">
                <a:solidFill>
                  <a:srgbClr val="000000"/>
                </a:solidFill>
                <a:latin typeface="Calibri" pitchFamily="34" charset="0"/>
              </a:rPr>
              <a:t>. 2 febbraio 2012</a:t>
            </a:r>
          </a:p>
          <a:p>
            <a:pPr marL="358775" algn="just">
              <a:lnSpc>
                <a:spcPct val="80000"/>
              </a:lnSpc>
              <a:spcBef>
                <a:spcPct val="50000"/>
              </a:spcBef>
            </a:pPr>
            <a:r>
              <a:rPr lang="it-IT" sz="2000" i="1" dirty="0" smtClean="0">
                <a:solidFill>
                  <a:srgbClr val="000000"/>
                </a:solidFill>
                <a:latin typeface="Calibri" pitchFamily="34" charset="0"/>
              </a:rPr>
              <a:t>«La legittimità / illegittimità dell’attività di direzione e coordinamento non dipende dall’uso che la controllante faccia dei vantaggi ottenuti (…) ma dalla </a:t>
            </a:r>
            <a:r>
              <a:rPr lang="it-IT" sz="2000" b="1" i="1" dirty="0" smtClean="0">
                <a:solidFill>
                  <a:srgbClr val="000000"/>
                </a:solidFill>
                <a:latin typeface="Calibri" pitchFamily="34" charset="0"/>
              </a:rPr>
              <a:t>modalità con cui sono ottenuti quei vantaggi </a:t>
            </a:r>
            <a:r>
              <a:rPr lang="it-IT" sz="2000" i="1" dirty="0" smtClean="0">
                <a:solidFill>
                  <a:srgbClr val="000000"/>
                </a:solidFill>
                <a:latin typeface="Calibri" pitchFamily="34" charset="0"/>
              </a:rPr>
              <a:t>(…) e dall’evenienza che, in caso di scorretto esercizio di quell’attività, </a:t>
            </a:r>
            <a:r>
              <a:rPr lang="it-IT" sz="2000" b="1" i="1" dirty="0" smtClean="0">
                <a:solidFill>
                  <a:srgbClr val="000000"/>
                </a:solidFill>
                <a:latin typeface="Calibri" pitchFamily="34" charset="0"/>
              </a:rPr>
              <a:t>ne siano derivati danni alla controllata</a:t>
            </a:r>
            <a:r>
              <a:rPr lang="it-IT" sz="2000" i="1" dirty="0" smtClean="0">
                <a:solidFill>
                  <a:srgbClr val="000000"/>
                </a:solidFill>
                <a:latin typeface="Calibri" pitchFamily="34" charset="0"/>
              </a:rPr>
              <a:t>»</a:t>
            </a:r>
            <a:endParaRPr lang="it-IT" sz="2000" i="1" dirty="0">
              <a:solidFill>
                <a:srgbClr val="000000"/>
              </a:solidFill>
              <a:latin typeface="Calibri" pitchFamily="34" charset="0"/>
            </a:endParaRPr>
          </a:p>
        </p:txBody>
      </p:sp>
      <p:sp>
        <p:nvSpPr>
          <p:cNvPr id="6" name="Titolo 1"/>
          <p:cNvSpPr txBox="1">
            <a:spLocks/>
          </p:cNvSpPr>
          <p:nvPr/>
        </p:nvSpPr>
        <p:spPr bwMode="auto">
          <a:xfrm>
            <a:off x="34925" y="834031"/>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APP. F OIC 12: Direzione e coordinamento</a:t>
            </a:r>
          </a:p>
        </p:txBody>
      </p:sp>
    </p:spTree>
    <p:extLst>
      <p:ext uri="{BB962C8B-B14F-4D97-AF65-F5344CB8AC3E}">
        <p14:creationId xmlns:p14="http://schemas.microsoft.com/office/powerpoint/2010/main" val="3798390910"/>
      </p:ext>
    </p:extLst>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Text Box 7"/>
          <p:cNvSpPr txBox="1">
            <a:spLocks noChangeArrowheads="1"/>
          </p:cNvSpPr>
          <p:nvPr/>
        </p:nvSpPr>
        <p:spPr bwMode="auto">
          <a:xfrm>
            <a:off x="283750" y="1729909"/>
            <a:ext cx="8576500" cy="3866399"/>
          </a:xfrm>
          <a:prstGeom prst="rect">
            <a:avLst/>
          </a:prstGeom>
          <a:noFill/>
          <a:ln w="57150">
            <a:noFill/>
            <a:miter lim="800000"/>
            <a:headEnd/>
            <a:tailEnd/>
          </a:ln>
          <a:effectLst/>
        </p:spPr>
        <p:txBody>
          <a:bodyPr lIns="0" tIns="0" rIns="0" bIns="0"/>
          <a:lstStyle/>
          <a:p>
            <a:pPr marL="342900" indent="-342900" algn="just">
              <a:spcBef>
                <a:spcPct val="30000"/>
              </a:spcBef>
              <a:buFont typeface="Wingdings" pitchFamily="2" charset="2"/>
              <a:buChar char="§"/>
            </a:pPr>
            <a:r>
              <a:rPr lang="it-IT" sz="2000" b="1" dirty="0" smtClean="0">
                <a:solidFill>
                  <a:srgbClr val="000000"/>
                </a:solidFill>
                <a:latin typeface="Calibri" pitchFamily="34" charset="0"/>
              </a:rPr>
              <a:t>ART. 2497-</a:t>
            </a:r>
            <a:r>
              <a:rPr lang="it-IT" sz="2000" b="1" i="1" dirty="0" smtClean="0">
                <a:solidFill>
                  <a:srgbClr val="000000"/>
                </a:solidFill>
                <a:latin typeface="Calibri" pitchFamily="34" charset="0"/>
              </a:rPr>
              <a:t>BIS</a:t>
            </a:r>
            <a:r>
              <a:rPr lang="it-IT" sz="2000" b="1" dirty="0" smtClean="0">
                <a:solidFill>
                  <a:srgbClr val="000000"/>
                </a:solidFill>
                <a:latin typeface="Calibri" pitchFamily="34" charset="0"/>
              </a:rPr>
              <a:t> CO. 5 C.C.  </a:t>
            </a:r>
          </a:p>
          <a:p>
            <a:pPr marL="701675" indent="-342900" algn="just">
              <a:spcBef>
                <a:spcPct val="30000"/>
              </a:spcBef>
              <a:buFontTx/>
              <a:buChar char="-"/>
            </a:pPr>
            <a:r>
              <a:rPr lang="it-IT" sz="2000" dirty="0" smtClean="0">
                <a:solidFill>
                  <a:srgbClr val="000000"/>
                </a:solidFill>
                <a:latin typeface="Calibri" pitchFamily="34" charset="0"/>
              </a:rPr>
              <a:t>Indicazione rapporti </a:t>
            </a:r>
            <a:r>
              <a:rPr lang="it-IT" sz="2000" dirty="0">
                <a:solidFill>
                  <a:srgbClr val="000000"/>
                </a:solidFill>
                <a:latin typeface="Calibri" pitchFamily="34" charset="0"/>
              </a:rPr>
              <a:t>intercorsi con chi esercita </a:t>
            </a:r>
            <a:r>
              <a:rPr lang="it-IT" sz="2000" dirty="0" smtClean="0">
                <a:solidFill>
                  <a:srgbClr val="000000"/>
                </a:solidFill>
                <a:latin typeface="Calibri" pitchFamily="34" charset="0"/>
              </a:rPr>
              <a:t>direzione </a:t>
            </a:r>
            <a:r>
              <a:rPr lang="it-IT" sz="2000" dirty="0">
                <a:solidFill>
                  <a:srgbClr val="000000"/>
                </a:solidFill>
                <a:latin typeface="Calibri" pitchFamily="34" charset="0"/>
              </a:rPr>
              <a:t>e </a:t>
            </a:r>
            <a:r>
              <a:rPr lang="it-IT" sz="2000" dirty="0" smtClean="0">
                <a:solidFill>
                  <a:srgbClr val="000000"/>
                </a:solidFill>
                <a:latin typeface="Calibri" pitchFamily="34" charset="0"/>
              </a:rPr>
              <a:t>coordinamento </a:t>
            </a:r>
            <a:r>
              <a:rPr lang="it-IT" sz="2000" dirty="0">
                <a:solidFill>
                  <a:srgbClr val="000000"/>
                </a:solidFill>
                <a:latin typeface="Calibri" pitchFamily="34" charset="0"/>
              </a:rPr>
              <a:t>e </a:t>
            </a:r>
            <a:r>
              <a:rPr lang="it-IT" sz="2000" dirty="0" smtClean="0">
                <a:solidFill>
                  <a:srgbClr val="000000"/>
                </a:solidFill>
                <a:latin typeface="Calibri" pitchFamily="34" charset="0"/>
              </a:rPr>
              <a:t>con altre </a:t>
            </a:r>
            <a:r>
              <a:rPr lang="it-IT" sz="2000" dirty="0">
                <a:solidFill>
                  <a:srgbClr val="000000"/>
                </a:solidFill>
                <a:latin typeface="Calibri" pitchFamily="34" charset="0"/>
              </a:rPr>
              <a:t>società che vi sono </a:t>
            </a:r>
            <a:r>
              <a:rPr lang="it-IT" sz="2000" dirty="0" smtClean="0">
                <a:solidFill>
                  <a:srgbClr val="000000"/>
                </a:solidFill>
                <a:latin typeface="Calibri" pitchFamily="34" charset="0"/>
              </a:rPr>
              <a:t>soggette</a:t>
            </a:r>
          </a:p>
          <a:p>
            <a:pPr marL="701675" indent="-342900" algn="just">
              <a:spcBef>
                <a:spcPct val="30000"/>
              </a:spcBef>
              <a:buFontTx/>
              <a:buChar char="-"/>
            </a:pPr>
            <a:r>
              <a:rPr lang="it-IT" sz="2000" dirty="0" smtClean="0">
                <a:solidFill>
                  <a:srgbClr val="000000"/>
                </a:solidFill>
                <a:latin typeface="Calibri" pitchFamily="34" charset="0"/>
              </a:rPr>
              <a:t>Effetto che direzione e coordinamento ha avuto su impresa e risultati</a:t>
            </a:r>
          </a:p>
          <a:p>
            <a:pPr marL="701675" indent="-342900" algn="just">
              <a:spcBef>
                <a:spcPct val="30000"/>
              </a:spcBef>
              <a:buFontTx/>
              <a:buChar char="-"/>
            </a:pPr>
            <a:r>
              <a:rPr lang="it-IT" sz="2000" dirty="0" smtClean="0">
                <a:solidFill>
                  <a:srgbClr val="000000"/>
                </a:solidFill>
                <a:latin typeface="Calibri" pitchFamily="34" charset="0"/>
              </a:rPr>
              <a:t>Raccomandata indicazione (soggetto per soggetto) </a:t>
            </a:r>
            <a:r>
              <a:rPr lang="it-IT" sz="2000" b="1" dirty="0" smtClean="0">
                <a:solidFill>
                  <a:srgbClr val="000000"/>
                </a:solidFill>
                <a:latin typeface="Calibri" pitchFamily="34" charset="0"/>
              </a:rPr>
              <a:t>natura</a:t>
            </a:r>
            <a:r>
              <a:rPr lang="it-IT" sz="2000" dirty="0" smtClean="0">
                <a:solidFill>
                  <a:srgbClr val="000000"/>
                </a:solidFill>
                <a:latin typeface="Calibri" pitchFamily="34" charset="0"/>
              </a:rPr>
              <a:t>, </a:t>
            </a:r>
            <a:r>
              <a:rPr lang="it-IT" sz="2000" b="1" dirty="0" smtClean="0">
                <a:solidFill>
                  <a:srgbClr val="000000"/>
                </a:solidFill>
                <a:latin typeface="Calibri" pitchFamily="34" charset="0"/>
              </a:rPr>
              <a:t>tipologia operazioni </a:t>
            </a:r>
            <a:r>
              <a:rPr lang="it-IT" sz="2000" dirty="0" smtClean="0">
                <a:solidFill>
                  <a:srgbClr val="000000"/>
                </a:solidFill>
                <a:latin typeface="Calibri" pitchFamily="34" charset="0"/>
              </a:rPr>
              <a:t>più rilevanti,  </a:t>
            </a:r>
            <a:r>
              <a:rPr lang="it-IT" sz="2000" b="1" dirty="0" smtClean="0">
                <a:solidFill>
                  <a:srgbClr val="000000"/>
                </a:solidFill>
                <a:latin typeface="Calibri" pitchFamily="34" charset="0"/>
              </a:rPr>
              <a:t>valore</a:t>
            </a:r>
            <a:r>
              <a:rPr lang="it-IT" sz="2000" dirty="0" smtClean="0">
                <a:solidFill>
                  <a:srgbClr val="000000"/>
                </a:solidFill>
                <a:latin typeface="Calibri" pitchFamily="34" charset="0"/>
              </a:rPr>
              <a:t> operazioni e se applicate</a:t>
            </a:r>
            <a:r>
              <a:rPr lang="it-IT" sz="2000" b="1" dirty="0" smtClean="0">
                <a:solidFill>
                  <a:srgbClr val="000000"/>
                </a:solidFill>
                <a:latin typeface="Calibri" pitchFamily="34" charset="0"/>
              </a:rPr>
              <a:t> condizioni di mercato</a:t>
            </a:r>
          </a:p>
          <a:p>
            <a:pPr marL="342900" indent="-342900" algn="just">
              <a:spcBef>
                <a:spcPct val="30000"/>
              </a:spcBef>
              <a:buFont typeface="Wingdings" pitchFamily="2" charset="2"/>
              <a:buChar char="§"/>
            </a:pPr>
            <a:r>
              <a:rPr lang="it-IT" sz="2000" b="1" dirty="0" smtClean="0">
                <a:solidFill>
                  <a:srgbClr val="000000"/>
                </a:solidFill>
                <a:latin typeface="Calibri" pitchFamily="34" charset="0"/>
              </a:rPr>
              <a:t>ART. 2497-</a:t>
            </a:r>
            <a:r>
              <a:rPr lang="it-IT" sz="2000" b="1" i="1" dirty="0" smtClean="0">
                <a:solidFill>
                  <a:srgbClr val="000000"/>
                </a:solidFill>
                <a:latin typeface="Calibri" pitchFamily="34" charset="0"/>
              </a:rPr>
              <a:t>TER</a:t>
            </a:r>
            <a:r>
              <a:rPr lang="it-IT" sz="2000" b="1" dirty="0" smtClean="0">
                <a:solidFill>
                  <a:srgbClr val="000000"/>
                </a:solidFill>
                <a:latin typeface="Calibri" pitchFamily="34" charset="0"/>
              </a:rPr>
              <a:t> C.C. </a:t>
            </a:r>
          </a:p>
          <a:p>
            <a:pPr marL="608013" indent="-342900" algn="just">
              <a:spcBef>
                <a:spcPct val="30000"/>
              </a:spcBef>
              <a:buFontTx/>
              <a:buChar char="-"/>
            </a:pPr>
            <a:r>
              <a:rPr lang="it-IT" sz="2000" b="1" dirty="0" smtClean="0">
                <a:solidFill>
                  <a:srgbClr val="000000"/>
                </a:solidFill>
                <a:latin typeface="Calibri" pitchFamily="34" charset="0"/>
              </a:rPr>
              <a:t>Decisioni influenzate da direzione e coordinamento </a:t>
            </a:r>
            <a:r>
              <a:rPr lang="it-IT" sz="2000" dirty="0" smtClean="0">
                <a:solidFill>
                  <a:srgbClr val="000000"/>
                </a:solidFill>
                <a:latin typeface="Calibri" pitchFamily="34" charset="0"/>
              </a:rPr>
              <a:t>e che motivate nelle decisioni del </a:t>
            </a:r>
            <a:r>
              <a:rPr lang="it-IT" sz="2000" dirty="0" err="1" smtClean="0">
                <a:solidFill>
                  <a:srgbClr val="000000"/>
                </a:solidFill>
                <a:latin typeface="Calibri" pitchFamily="34" charset="0"/>
              </a:rPr>
              <a:t>CdA</a:t>
            </a:r>
            <a:endParaRPr lang="it-IT" sz="2000" dirty="0" smtClean="0">
              <a:solidFill>
                <a:srgbClr val="000000"/>
              </a:solidFill>
              <a:latin typeface="Calibri" pitchFamily="34" charset="0"/>
            </a:endParaRPr>
          </a:p>
          <a:p>
            <a:pPr marL="265113" algn="just">
              <a:spcBef>
                <a:spcPct val="30000"/>
              </a:spcBef>
            </a:pPr>
            <a:endParaRPr lang="it-IT" sz="2000" dirty="0" smtClean="0">
              <a:solidFill>
                <a:srgbClr val="000000"/>
              </a:solidFill>
              <a:latin typeface="Calibri" pitchFamily="34" charset="0"/>
            </a:endParaRPr>
          </a:p>
        </p:txBody>
      </p:sp>
      <p:sp>
        <p:nvSpPr>
          <p:cNvPr id="6" name="Titolo 1"/>
          <p:cNvSpPr txBox="1">
            <a:spLocks/>
          </p:cNvSpPr>
          <p:nvPr/>
        </p:nvSpPr>
        <p:spPr bwMode="auto">
          <a:xfrm>
            <a:off x="283749" y="681038"/>
            <a:ext cx="850987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Direzione e coordinamento: informativa in Relazione sulla gestione</a:t>
            </a:r>
          </a:p>
        </p:txBody>
      </p:sp>
    </p:spTree>
    <p:extLst>
      <p:ext uri="{BB962C8B-B14F-4D97-AF65-F5344CB8AC3E}">
        <p14:creationId xmlns:p14="http://schemas.microsoft.com/office/powerpoint/2010/main" val="3892513345"/>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Text Box 7"/>
          <p:cNvSpPr txBox="1">
            <a:spLocks noChangeArrowheads="1"/>
          </p:cNvSpPr>
          <p:nvPr/>
        </p:nvSpPr>
        <p:spPr bwMode="auto">
          <a:xfrm>
            <a:off x="377754" y="1739642"/>
            <a:ext cx="8576500" cy="3866399"/>
          </a:xfrm>
          <a:prstGeom prst="rect">
            <a:avLst/>
          </a:prstGeom>
          <a:noFill/>
          <a:ln w="57150">
            <a:noFill/>
            <a:miter lim="800000"/>
            <a:headEnd/>
            <a:tailEnd/>
          </a:ln>
          <a:effectLst/>
        </p:spPr>
        <p:txBody>
          <a:bodyPr lIns="0" tIns="0" rIns="0" bIns="0"/>
          <a:lstStyle/>
          <a:p>
            <a:pPr marL="342900" indent="-342900" algn="just">
              <a:spcBef>
                <a:spcPct val="30000"/>
              </a:spcBef>
              <a:buFont typeface="Wingdings" pitchFamily="2" charset="2"/>
              <a:buChar char="§"/>
            </a:pPr>
            <a:r>
              <a:rPr lang="it-IT" sz="2000" b="1" dirty="0" smtClean="0">
                <a:solidFill>
                  <a:srgbClr val="000000"/>
                </a:solidFill>
                <a:latin typeface="Calibri" pitchFamily="34" charset="0"/>
              </a:rPr>
              <a:t>ART. 2427, N. 22-BIS, C.C.</a:t>
            </a:r>
          </a:p>
          <a:p>
            <a:pPr marL="701675" indent="-342900" algn="just">
              <a:spcBef>
                <a:spcPct val="30000"/>
              </a:spcBef>
              <a:buFontTx/>
              <a:buChar char="-"/>
            </a:pPr>
            <a:r>
              <a:rPr lang="it-IT" sz="2000" dirty="0" smtClean="0">
                <a:solidFill>
                  <a:srgbClr val="000000"/>
                </a:solidFill>
                <a:latin typeface="Calibri" pitchFamily="34" charset="0"/>
              </a:rPr>
              <a:t>Indicazione: i) importo; ii) natura; iii) ogni altra informazione necessaria a comprensione bilancio…</a:t>
            </a:r>
          </a:p>
          <a:p>
            <a:pPr marL="701675" indent="-342900" algn="just">
              <a:spcBef>
                <a:spcPct val="30000"/>
              </a:spcBef>
              <a:buFontTx/>
              <a:buChar char="-"/>
            </a:pPr>
            <a:r>
              <a:rPr lang="it-IT" sz="2000" dirty="0" smtClean="0">
                <a:solidFill>
                  <a:srgbClr val="000000"/>
                </a:solidFill>
                <a:latin typeface="Calibri" pitchFamily="34" charset="0"/>
              </a:rPr>
              <a:t>… quando operazioni sono:</a:t>
            </a:r>
          </a:p>
          <a:p>
            <a:pPr marL="815975" indent="-457200" algn="just">
              <a:spcBef>
                <a:spcPct val="30000"/>
              </a:spcBef>
              <a:buFont typeface="+mj-lt"/>
              <a:buAutoNum type="arabicPeriod"/>
            </a:pPr>
            <a:r>
              <a:rPr lang="it-IT" sz="2000" b="1" dirty="0" smtClean="0">
                <a:solidFill>
                  <a:srgbClr val="000000"/>
                </a:solidFill>
                <a:latin typeface="Calibri" pitchFamily="34" charset="0"/>
              </a:rPr>
              <a:t>rilevanti; e </a:t>
            </a:r>
          </a:p>
          <a:p>
            <a:pPr marL="815975" indent="-457200" algn="just">
              <a:spcBef>
                <a:spcPct val="30000"/>
              </a:spcBef>
              <a:buFont typeface="+mj-lt"/>
              <a:buAutoNum type="arabicPeriod"/>
            </a:pPr>
            <a:r>
              <a:rPr lang="it-IT" sz="2000" b="1" dirty="0" smtClean="0">
                <a:solidFill>
                  <a:srgbClr val="000000"/>
                </a:solidFill>
                <a:latin typeface="Calibri" pitchFamily="34" charset="0"/>
              </a:rPr>
              <a:t>non concluse a condizioni di mercato</a:t>
            </a:r>
          </a:p>
          <a:p>
            <a:pPr algn="just">
              <a:spcBef>
                <a:spcPct val="30000"/>
              </a:spcBef>
            </a:pPr>
            <a:endParaRPr lang="it-IT" sz="2000" dirty="0" smtClean="0">
              <a:solidFill>
                <a:srgbClr val="000000"/>
              </a:solidFill>
              <a:latin typeface="Calibri" pitchFamily="34" charset="0"/>
            </a:endParaRPr>
          </a:p>
          <a:p>
            <a:pPr algn="just">
              <a:spcBef>
                <a:spcPct val="30000"/>
              </a:spcBef>
            </a:pPr>
            <a:r>
              <a:rPr lang="it-IT" sz="2000" dirty="0" smtClean="0">
                <a:solidFill>
                  <a:srgbClr val="000000"/>
                </a:solidFill>
                <a:latin typeface="Calibri" pitchFamily="34" charset="0"/>
              </a:rPr>
              <a:t>Norma richiede evidenziazione controvalore dell’operazione (costo, ricavo, importo del finanziamento, ecc.); </a:t>
            </a:r>
            <a:r>
              <a:rPr lang="it-IT" sz="2000" dirty="0" err="1" smtClean="0">
                <a:solidFill>
                  <a:srgbClr val="000000"/>
                </a:solidFill>
                <a:latin typeface="Calibri" pitchFamily="34" charset="0"/>
              </a:rPr>
              <a:t>Ias</a:t>
            </a:r>
            <a:r>
              <a:rPr lang="it-IT" sz="2000" dirty="0" smtClean="0">
                <a:solidFill>
                  <a:srgbClr val="000000"/>
                </a:solidFill>
                <a:latin typeface="Calibri" pitchFamily="34" charset="0"/>
              </a:rPr>
              <a:t> richiedono anche effetti pendenti (debiti, crediti, fondi rischi, ecc.). Ma queste ultime informazioni possono rientrare nella nozione di «altra informazione necessaria alla comprensione del bilancio»</a:t>
            </a:r>
          </a:p>
          <a:p>
            <a:pPr algn="just">
              <a:spcBef>
                <a:spcPct val="30000"/>
              </a:spcBef>
            </a:pPr>
            <a:endParaRPr lang="it-IT" sz="2000" b="1" dirty="0">
              <a:solidFill>
                <a:srgbClr val="000000"/>
              </a:solidFill>
              <a:latin typeface="Calibri" pitchFamily="34" charset="0"/>
            </a:endParaRPr>
          </a:p>
        </p:txBody>
      </p:sp>
      <p:sp>
        <p:nvSpPr>
          <p:cNvPr id="6" name="Titolo 1"/>
          <p:cNvSpPr txBox="1">
            <a:spLocks/>
          </p:cNvSpPr>
          <p:nvPr/>
        </p:nvSpPr>
        <p:spPr bwMode="auto">
          <a:xfrm>
            <a:off x="0" y="6810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Operazioni con «parti correlate»: Informativa in Nota integrativa</a:t>
            </a:r>
          </a:p>
        </p:txBody>
      </p:sp>
    </p:spTree>
    <p:extLst>
      <p:ext uri="{BB962C8B-B14F-4D97-AF65-F5344CB8AC3E}">
        <p14:creationId xmlns:p14="http://schemas.microsoft.com/office/powerpoint/2010/main" val="1735537737"/>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Text Box 7"/>
          <p:cNvSpPr txBox="1">
            <a:spLocks noChangeArrowheads="1"/>
          </p:cNvSpPr>
          <p:nvPr/>
        </p:nvSpPr>
        <p:spPr bwMode="auto">
          <a:xfrm>
            <a:off x="283750" y="1483267"/>
            <a:ext cx="8576500" cy="3866399"/>
          </a:xfrm>
          <a:prstGeom prst="rect">
            <a:avLst/>
          </a:prstGeom>
          <a:noFill/>
          <a:ln w="57150">
            <a:noFill/>
            <a:miter lim="800000"/>
            <a:headEnd/>
            <a:tailEnd/>
          </a:ln>
          <a:effectLst/>
        </p:spPr>
        <p:txBody>
          <a:bodyPr lIns="0" tIns="0" rIns="0" bIns="0"/>
          <a:lstStyle/>
          <a:p>
            <a:pPr marL="342900" indent="-342900" algn="just">
              <a:spcBef>
                <a:spcPct val="30000"/>
              </a:spcBef>
              <a:buFont typeface="Wingdings" pitchFamily="2" charset="2"/>
              <a:buChar char="§"/>
            </a:pPr>
            <a:r>
              <a:rPr lang="it-IT" sz="2000" dirty="0" smtClean="0">
                <a:solidFill>
                  <a:srgbClr val="000000"/>
                </a:solidFill>
                <a:latin typeface="Calibri" pitchFamily="34" charset="0"/>
              </a:rPr>
              <a:t>Non esiste definizione normativa di «</a:t>
            </a:r>
            <a:r>
              <a:rPr lang="it-IT" sz="2000" i="1" dirty="0" smtClean="0">
                <a:solidFill>
                  <a:srgbClr val="000000"/>
                </a:solidFill>
                <a:latin typeface="Calibri" pitchFamily="34" charset="0"/>
              </a:rPr>
              <a:t>rilevanza</a:t>
            </a:r>
            <a:r>
              <a:rPr lang="it-IT" sz="2000" dirty="0" smtClean="0">
                <a:solidFill>
                  <a:srgbClr val="000000"/>
                </a:solidFill>
                <a:latin typeface="Calibri" pitchFamily="34" charset="0"/>
              </a:rPr>
              <a:t>»; </a:t>
            </a:r>
            <a:r>
              <a:rPr lang="it-IT" sz="2000" dirty="0" err="1" smtClean="0">
                <a:solidFill>
                  <a:srgbClr val="000000"/>
                </a:solidFill>
                <a:latin typeface="Calibri" pitchFamily="34" charset="0"/>
              </a:rPr>
              <a:t>Cndcec</a:t>
            </a:r>
            <a:r>
              <a:rPr lang="it-IT" sz="2000" dirty="0" smtClean="0">
                <a:solidFill>
                  <a:srgbClr val="000000"/>
                </a:solidFill>
                <a:latin typeface="Calibri" pitchFamily="34" charset="0"/>
              </a:rPr>
              <a:t> rinvia a regolamento Consob 17221/2010.</a:t>
            </a:r>
            <a:r>
              <a:rPr lang="it-IT" sz="2000" dirty="0">
                <a:solidFill>
                  <a:srgbClr val="000000"/>
                </a:solidFill>
                <a:latin typeface="Calibri" pitchFamily="34" charset="0"/>
              </a:rPr>
              <a:t> </a:t>
            </a:r>
            <a:endParaRPr lang="it-IT" sz="2000" dirty="0" smtClean="0">
              <a:solidFill>
                <a:srgbClr val="000000"/>
              </a:solidFill>
              <a:latin typeface="Calibri" pitchFamily="34" charset="0"/>
            </a:endParaRPr>
          </a:p>
          <a:p>
            <a:pPr algn="just">
              <a:spcBef>
                <a:spcPct val="30000"/>
              </a:spcBef>
            </a:pPr>
            <a:r>
              <a:rPr lang="it-IT" sz="2000" dirty="0" smtClean="0">
                <a:solidFill>
                  <a:srgbClr val="000000"/>
                </a:solidFill>
                <a:latin typeface="Calibri" pitchFamily="34" charset="0"/>
              </a:rPr>
              <a:t>«</a:t>
            </a:r>
            <a:r>
              <a:rPr lang="it-IT" sz="2000" b="1" dirty="0" smtClean="0">
                <a:solidFill>
                  <a:srgbClr val="000000"/>
                </a:solidFill>
                <a:latin typeface="Calibri" pitchFamily="34" charset="0"/>
              </a:rPr>
              <a:t>OPERAZIONE RILEVANTE</a:t>
            </a:r>
            <a:r>
              <a:rPr lang="it-IT" sz="2000" dirty="0" smtClean="0">
                <a:solidFill>
                  <a:srgbClr val="000000"/>
                </a:solidFill>
                <a:latin typeface="Calibri" pitchFamily="34" charset="0"/>
              </a:rPr>
              <a:t>» → </a:t>
            </a:r>
            <a:r>
              <a:rPr lang="it-IT" sz="2000" b="1" dirty="0" smtClean="0">
                <a:solidFill>
                  <a:srgbClr val="000000"/>
                </a:solidFill>
                <a:latin typeface="Calibri" pitchFamily="34" charset="0"/>
              </a:rPr>
              <a:t>almeno un indice ha valore superiore a 5%</a:t>
            </a:r>
          </a:p>
          <a:p>
            <a:pPr marL="457200" indent="-457200" algn="just">
              <a:spcBef>
                <a:spcPct val="30000"/>
              </a:spcBef>
              <a:buFont typeface="+mj-lt"/>
              <a:buAutoNum type="alphaLcPeriod"/>
            </a:pPr>
            <a:r>
              <a:rPr lang="it-IT" sz="2000" i="1" dirty="0" smtClean="0">
                <a:solidFill>
                  <a:srgbClr val="000000"/>
                </a:solidFill>
                <a:latin typeface="Calibri" pitchFamily="34" charset="0"/>
                <a:ea typeface="Times New Roman"/>
              </a:rPr>
              <a:t>Indice </a:t>
            </a:r>
            <a:r>
              <a:rPr lang="it-IT" sz="2000" i="1" dirty="0">
                <a:solidFill>
                  <a:srgbClr val="000000"/>
                </a:solidFill>
                <a:latin typeface="Calibri" pitchFamily="34" charset="0"/>
                <a:ea typeface="Times New Roman"/>
              </a:rPr>
              <a:t>di rilevanza del controvalore =  </a:t>
            </a:r>
            <a:r>
              <a:rPr lang="it-IT" sz="2000" i="1" u="sng" dirty="0">
                <a:solidFill>
                  <a:srgbClr val="000000"/>
                </a:solidFill>
                <a:latin typeface="Calibri" pitchFamily="34" charset="0"/>
                <a:ea typeface="Times New Roman"/>
              </a:rPr>
              <a:t>  Controvalore dell’operazione_</a:t>
            </a:r>
            <a:endParaRPr lang="it-IT" sz="2000" dirty="0">
              <a:solidFill>
                <a:srgbClr val="000000"/>
              </a:solidFill>
              <a:latin typeface="Calibri" pitchFamily="34" charset="0"/>
              <a:ea typeface="Times New Roman"/>
            </a:endParaRPr>
          </a:p>
          <a:p>
            <a:pPr marL="3596640" algn="ctr">
              <a:lnSpc>
                <a:spcPts val="1400"/>
              </a:lnSpc>
            </a:pPr>
            <a:r>
              <a:rPr lang="it-IT" sz="2000" i="1" dirty="0">
                <a:solidFill>
                  <a:srgbClr val="000000"/>
                </a:solidFill>
                <a:latin typeface="Calibri" pitchFamily="34" charset="0"/>
                <a:ea typeface="Times New Roman"/>
              </a:rPr>
              <a:t>Patrimonio netto ultimo </a:t>
            </a:r>
            <a:r>
              <a:rPr lang="it-IT" sz="2000" i="1" dirty="0" smtClean="0">
                <a:solidFill>
                  <a:srgbClr val="000000"/>
                </a:solidFill>
                <a:latin typeface="Calibri" pitchFamily="34" charset="0"/>
                <a:ea typeface="Times New Roman"/>
              </a:rPr>
              <a:t>bilancio</a:t>
            </a:r>
          </a:p>
          <a:p>
            <a:pPr marL="444500" indent="-444500" algn="just">
              <a:lnSpc>
                <a:spcPts val="1400"/>
              </a:lnSpc>
            </a:pPr>
            <a:endParaRPr lang="it-IT" sz="2000" i="1" dirty="0">
              <a:solidFill>
                <a:srgbClr val="000000"/>
              </a:solidFill>
              <a:latin typeface="Calibri" pitchFamily="34" charset="0"/>
              <a:ea typeface="Times New Roman"/>
            </a:endParaRPr>
          </a:p>
          <a:p>
            <a:pPr marL="3596640" algn="just">
              <a:lnSpc>
                <a:spcPts val="1400"/>
              </a:lnSpc>
            </a:pPr>
            <a:r>
              <a:rPr lang="it-IT" sz="2000" i="1" dirty="0">
                <a:solidFill>
                  <a:srgbClr val="000000"/>
                </a:solidFill>
                <a:latin typeface="Calibri" pitchFamily="34" charset="0"/>
                <a:ea typeface="Times New Roman"/>
              </a:rPr>
              <a:t> </a:t>
            </a:r>
            <a:endParaRPr lang="it-IT" sz="2000" dirty="0">
              <a:solidFill>
                <a:srgbClr val="000000"/>
              </a:solidFill>
              <a:latin typeface="Calibri" pitchFamily="34" charset="0"/>
              <a:ea typeface="Times New Roman"/>
            </a:endParaRPr>
          </a:p>
          <a:p>
            <a:pPr marL="457200" indent="-457200" algn="just">
              <a:lnSpc>
                <a:spcPts val="1400"/>
              </a:lnSpc>
              <a:buFont typeface="+mj-lt"/>
              <a:buAutoNum type="alphaLcPeriod" startAt="2"/>
            </a:pPr>
            <a:r>
              <a:rPr lang="it-IT" sz="2000" i="1" dirty="0">
                <a:solidFill>
                  <a:srgbClr val="000000"/>
                </a:solidFill>
                <a:latin typeface="Calibri" pitchFamily="34" charset="0"/>
                <a:ea typeface="Times New Roman"/>
              </a:rPr>
              <a:t>Indice di rilevanza dell’attivo </a:t>
            </a:r>
            <a:r>
              <a:rPr lang="it-IT" sz="2000" i="1" dirty="0" smtClean="0">
                <a:solidFill>
                  <a:srgbClr val="000000"/>
                </a:solidFill>
                <a:latin typeface="Calibri" pitchFamily="34" charset="0"/>
                <a:ea typeface="Times New Roman"/>
              </a:rPr>
              <a:t>=  </a:t>
            </a:r>
            <a:r>
              <a:rPr lang="it-IT" sz="2000" i="1" u="sng" dirty="0">
                <a:solidFill>
                  <a:srgbClr val="000000"/>
                </a:solidFill>
                <a:latin typeface="Calibri" pitchFamily="34" charset="0"/>
                <a:ea typeface="Times New Roman"/>
              </a:rPr>
              <a:t>Totale attivo della parte correlata</a:t>
            </a:r>
            <a:endParaRPr lang="it-IT" sz="2000" dirty="0">
              <a:solidFill>
                <a:srgbClr val="000000"/>
              </a:solidFill>
              <a:latin typeface="Calibri" pitchFamily="34" charset="0"/>
              <a:ea typeface="Times New Roman"/>
            </a:endParaRPr>
          </a:p>
          <a:p>
            <a:pPr marL="3147060" algn="just">
              <a:lnSpc>
                <a:spcPts val="1400"/>
              </a:lnSpc>
            </a:pPr>
            <a:r>
              <a:rPr lang="it-IT" sz="2000" i="1" dirty="0">
                <a:solidFill>
                  <a:srgbClr val="000000"/>
                </a:solidFill>
                <a:latin typeface="Calibri" pitchFamily="34" charset="0"/>
                <a:ea typeface="Times New Roman"/>
              </a:rPr>
              <a:t>      </a:t>
            </a:r>
            <a:r>
              <a:rPr lang="it-IT" sz="2000" i="1" dirty="0" smtClean="0">
                <a:solidFill>
                  <a:srgbClr val="000000"/>
                </a:solidFill>
                <a:latin typeface="Calibri" pitchFamily="34" charset="0"/>
                <a:ea typeface="Times New Roman"/>
              </a:rPr>
              <a:t>        Totale </a:t>
            </a:r>
            <a:r>
              <a:rPr lang="it-IT" sz="2000" i="1" dirty="0">
                <a:solidFill>
                  <a:srgbClr val="000000"/>
                </a:solidFill>
                <a:latin typeface="Calibri" pitchFamily="34" charset="0"/>
                <a:ea typeface="Times New Roman"/>
              </a:rPr>
              <a:t>attivo della </a:t>
            </a:r>
            <a:r>
              <a:rPr lang="it-IT" sz="2000" i="1" dirty="0" smtClean="0">
                <a:solidFill>
                  <a:srgbClr val="000000"/>
                </a:solidFill>
                <a:latin typeface="Calibri" pitchFamily="34" charset="0"/>
                <a:ea typeface="Times New Roman"/>
              </a:rPr>
              <a:t>società</a:t>
            </a:r>
          </a:p>
          <a:p>
            <a:pPr marL="3147060" algn="just">
              <a:lnSpc>
                <a:spcPts val="1400"/>
              </a:lnSpc>
            </a:pPr>
            <a:endParaRPr lang="it-IT" sz="2000" dirty="0">
              <a:solidFill>
                <a:srgbClr val="000000"/>
              </a:solidFill>
              <a:latin typeface="Calibri" pitchFamily="34" charset="0"/>
              <a:ea typeface="Times New Roman"/>
            </a:endParaRPr>
          </a:p>
          <a:p>
            <a:pPr marL="799465" algn="just">
              <a:lnSpc>
                <a:spcPts val="1400"/>
              </a:lnSpc>
            </a:pPr>
            <a:r>
              <a:rPr lang="it-IT" sz="2000" i="1" dirty="0">
                <a:solidFill>
                  <a:srgbClr val="000000"/>
                </a:solidFill>
                <a:latin typeface="Calibri" pitchFamily="34" charset="0"/>
                <a:ea typeface="Times New Roman"/>
              </a:rPr>
              <a:t> </a:t>
            </a:r>
            <a:endParaRPr lang="it-IT" sz="2000" dirty="0">
              <a:solidFill>
                <a:srgbClr val="000000"/>
              </a:solidFill>
              <a:latin typeface="Calibri" pitchFamily="34" charset="0"/>
              <a:ea typeface="Times New Roman"/>
            </a:endParaRPr>
          </a:p>
          <a:p>
            <a:pPr marL="457200" indent="-457200" algn="just">
              <a:lnSpc>
                <a:spcPts val="1400"/>
              </a:lnSpc>
              <a:buFont typeface="+mj-lt"/>
              <a:buAutoNum type="alphaLcPeriod" startAt="3"/>
            </a:pPr>
            <a:r>
              <a:rPr lang="it-IT" sz="2000" i="1" dirty="0">
                <a:solidFill>
                  <a:srgbClr val="000000"/>
                </a:solidFill>
                <a:latin typeface="Calibri" pitchFamily="34" charset="0"/>
                <a:ea typeface="Times New Roman"/>
              </a:rPr>
              <a:t>Indice di rilevanza delle passività = </a:t>
            </a:r>
            <a:r>
              <a:rPr lang="it-IT" sz="2000" i="1" u="sng" dirty="0">
                <a:solidFill>
                  <a:srgbClr val="000000"/>
                </a:solidFill>
                <a:latin typeface="Calibri" pitchFamily="34" charset="0"/>
                <a:ea typeface="Times New Roman"/>
              </a:rPr>
              <a:t>Totale passività parte correlata acquisita</a:t>
            </a:r>
            <a:endParaRPr lang="it-IT" sz="2000" dirty="0">
              <a:solidFill>
                <a:srgbClr val="000000"/>
              </a:solidFill>
              <a:latin typeface="Calibri" pitchFamily="34" charset="0"/>
              <a:ea typeface="Times New Roman"/>
            </a:endParaRPr>
          </a:p>
          <a:p>
            <a:pPr marL="3147060" algn="just">
              <a:lnSpc>
                <a:spcPts val="1400"/>
              </a:lnSpc>
            </a:pPr>
            <a:r>
              <a:rPr lang="it-IT" sz="2000" i="1" dirty="0">
                <a:solidFill>
                  <a:srgbClr val="000000"/>
                </a:solidFill>
                <a:latin typeface="Calibri" pitchFamily="34" charset="0"/>
                <a:ea typeface="Times New Roman"/>
              </a:rPr>
              <a:t>              </a:t>
            </a:r>
            <a:r>
              <a:rPr lang="it-IT" sz="2000" i="1" dirty="0" smtClean="0">
                <a:solidFill>
                  <a:srgbClr val="000000"/>
                </a:solidFill>
                <a:latin typeface="Calibri" pitchFamily="34" charset="0"/>
                <a:ea typeface="Times New Roman"/>
              </a:rPr>
              <a:t>        Totale </a:t>
            </a:r>
            <a:r>
              <a:rPr lang="it-IT" sz="2000" i="1" dirty="0">
                <a:solidFill>
                  <a:srgbClr val="000000"/>
                </a:solidFill>
                <a:latin typeface="Calibri" pitchFamily="34" charset="0"/>
                <a:ea typeface="Times New Roman"/>
              </a:rPr>
              <a:t>passività della </a:t>
            </a:r>
            <a:r>
              <a:rPr lang="it-IT" sz="2000" i="1" dirty="0" smtClean="0">
                <a:solidFill>
                  <a:srgbClr val="000000"/>
                </a:solidFill>
                <a:latin typeface="Calibri" pitchFamily="34" charset="0"/>
                <a:ea typeface="Times New Roman"/>
              </a:rPr>
              <a:t>società</a:t>
            </a:r>
            <a:endParaRPr lang="it-IT" sz="2000" dirty="0" smtClean="0">
              <a:solidFill>
                <a:srgbClr val="000000"/>
              </a:solidFill>
              <a:latin typeface="Calibri" pitchFamily="34" charset="0"/>
            </a:endParaRPr>
          </a:p>
          <a:p>
            <a:pPr marL="342900" indent="-342900" algn="just">
              <a:spcBef>
                <a:spcPct val="30000"/>
              </a:spcBef>
              <a:buFont typeface="Wingdings" pitchFamily="2" charset="2"/>
              <a:buChar char="§"/>
            </a:pPr>
            <a:r>
              <a:rPr lang="it-IT" sz="2000" dirty="0" smtClean="0">
                <a:solidFill>
                  <a:srgbClr val="000000"/>
                </a:solidFill>
                <a:latin typeface="Calibri" pitchFamily="34" charset="0"/>
              </a:rPr>
              <a:t>Ulteriori Indici individuati da Consob sono di rilevanza economica: </a:t>
            </a:r>
          </a:p>
          <a:p>
            <a:pPr marL="354013" algn="just">
              <a:spcBef>
                <a:spcPct val="30000"/>
              </a:spcBef>
            </a:pPr>
            <a:r>
              <a:rPr lang="it-IT" sz="2000" dirty="0" smtClean="0">
                <a:solidFill>
                  <a:srgbClr val="000000"/>
                </a:solidFill>
                <a:latin typeface="Calibri" pitchFamily="34" charset="0"/>
              </a:rPr>
              <a:t>Ad esempio: </a:t>
            </a:r>
            <a:r>
              <a:rPr lang="it-IT" sz="2000" dirty="0">
                <a:solidFill>
                  <a:srgbClr val="000000"/>
                </a:solidFill>
                <a:latin typeface="Calibri" pitchFamily="34" charset="0"/>
              </a:rPr>
              <a:t>R</a:t>
            </a:r>
            <a:r>
              <a:rPr lang="it-IT" sz="2000" dirty="0" smtClean="0">
                <a:solidFill>
                  <a:srgbClr val="000000"/>
                </a:solidFill>
                <a:latin typeface="Calibri" pitchFamily="34" charset="0"/>
              </a:rPr>
              <a:t>apporto fra corrispettivo operazione e ricavi società</a:t>
            </a:r>
            <a:endParaRPr lang="it-IT" sz="2000" dirty="0">
              <a:solidFill>
                <a:srgbClr val="000000"/>
              </a:solidFill>
              <a:latin typeface="Calibri" pitchFamily="34" charset="0"/>
            </a:endParaRPr>
          </a:p>
        </p:txBody>
      </p:sp>
      <p:sp>
        <p:nvSpPr>
          <p:cNvPr id="6" name="Titolo 1"/>
          <p:cNvSpPr txBox="1">
            <a:spLocks/>
          </p:cNvSpPr>
          <p:nvPr/>
        </p:nvSpPr>
        <p:spPr bwMode="auto">
          <a:xfrm>
            <a:off x="0" y="406742"/>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OPERAZIONI «RILEVANTI»</a:t>
            </a:r>
          </a:p>
        </p:txBody>
      </p:sp>
    </p:spTree>
    <p:extLst>
      <p:ext uri="{BB962C8B-B14F-4D97-AF65-F5344CB8AC3E}">
        <p14:creationId xmlns:p14="http://schemas.microsoft.com/office/powerpoint/2010/main" val="2676685412"/>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4932" y="407543"/>
            <a:ext cx="910907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pPr>
            <a:r>
              <a:rPr lang="it-IT" sz="3200" b="1" dirty="0" smtClean="0">
                <a:solidFill>
                  <a:srgbClr val="000000"/>
                </a:solidFill>
                <a:latin typeface="Calibri" pitchFamily="34" charset="0"/>
              </a:rPr>
              <a:t>IL DIFFERIMENTO A 180 GG. DELL’ASSEMBLEA</a:t>
            </a:r>
          </a:p>
        </p:txBody>
      </p:sp>
      <p:sp>
        <p:nvSpPr>
          <p:cNvPr id="24579" name="Text Box 3"/>
          <p:cNvSpPr txBox="1">
            <a:spLocks noChangeArrowheads="1"/>
          </p:cNvSpPr>
          <p:nvPr/>
        </p:nvSpPr>
        <p:spPr bwMode="auto">
          <a:xfrm>
            <a:off x="179394" y="1432697"/>
            <a:ext cx="8713787" cy="3810000"/>
          </a:xfrm>
          <a:prstGeom prst="rect">
            <a:avLst/>
          </a:prstGeom>
          <a:noFill/>
          <a:ln w="57150">
            <a:noFill/>
            <a:miter lim="800000"/>
            <a:headEnd/>
            <a:tailEnd/>
          </a:ln>
          <a:effectLst/>
        </p:spPr>
        <p:txBody>
          <a:bodyPr lIns="0" tIns="0" rIns="0" bIns="0">
            <a:spAutoFit/>
          </a:bodyPr>
          <a:lstStyle/>
          <a:p>
            <a:pPr algn="ctr" fontAlgn="base">
              <a:spcBef>
                <a:spcPct val="0"/>
              </a:spcBef>
              <a:spcAft>
                <a:spcPct val="0"/>
              </a:spcAft>
              <a:defRPr/>
            </a:pPr>
            <a:r>
              <a:rPr lang="it-IT" sz="2500" b="1" i="1" dirty="0">
                <a:solidFill>
                  <a:srgbClr val="231F20"/>
                </a:solidFill>
                <a:cs typeface="Arial" charset="0"/>
              </a:rPr>
              <a:t>Condizioni connesse all’</a:t>
            </a:r>
            <a:r>
              <a:rPr lang="it-IT" sz="2500" b="1" i="1" u="sng" dirty="0">
                <a:solidFill>
                  <a:srgbClr val="231F20"/>
                </a:solidFill>
                <a:cs typeface="Arial" charset="0"/>
              </a:rPr>
              <a:t>OGGETTO</a:t>
            </a:r>
          </a:p>
          <a:p>
            <a:pPr marL="787400" indent="-514350" algn="just" fontAlgn="base">
              <a:spcBef>
                <a:spcPct val="0"/>
              </a:spcBef>
              <a:spcAft>
                <a:spcPct val="0"/>
              </a:spcAft>
              <a:buFontTx/>
              <a:buAutoNum type="romanLcPeriod"/>
              <a:defRPr/>
            </a:pPr>
            <a:endParaRPr lang="it-IT" sz="2500" dirty="0">
              <a:solidFill>
                <a:srgbClr val="231F20"/>
              </a:solidFill>
              <a:cs typeface="Arial" charset="0"/>
            </a:endParaRPr>
          </a:p>
          <a:p>
            <a:pPr marL="787400" indent="-514350" algn="just" fontAlgn="base">
              <a:spcBef>
                <a:spcPct val="0"/>
              </a:spcBef>
              <a:spcAft>
                <a:spcPct val="0"/>
              </a:spcAft>
              <a:buFontTx/>
              <a:buAutoNum type="romanLcPeriod"/>
              <a:defRPr/>
            </a:pPr>
            <a:r>
              <a:rPr lang="it-IT" sz="2500" dirty="0">
                <a:solidFill>
                  <a:srgbClr val="231F20"/>
                </a:solidFill>
                <a:cs typeface="Arial" charset="0"/>
              </a:rPr>
              <a:t>Società che svolgono attività di produzione per commessa con esigenze di valorizzazione delle opere in corso (valutazione dei SAL, percentuali di completamento, ecc.)</a:t>
            </a:r>
          </a:p>
          <a:p>
            <a:pPr marL="787400" indent="-514350" algn="just" fontAlgn="base">
              <a:spcBef>
                <a:spcPct val="0"/>
              </a:spcBef>
              <a:spcAft>
                <a:spcPct val="0"/>
              </a:spcAft>
              <a:buFontTx/>
              <a:buAutoNum type="romanLcPeriod"/>
              <a:defRPr/>
            </a:pPr>
            <a:r>
              <a:rPr lang="it-IT" sz="2500" dirty="0">
                <a:solidFill>
                  <a:srgbClr val="231F20"/>
                </a:solidFill>
                <a:cs typeface="Arial" charset="0"/>
              </a:rPr>
              <a:t>Società con stabili organizzazioni all’estero aventi esigenze analoghe a quelle del consolidamento dei dati</a:t>
            </a:r>
          </a:p>
          <a:p>
            <a:pPr marL="787400" indent="-514350" algn="just" fontAlgn="base">
              <a:spcBef>
                <a:spcPct val="0"/>
              </a:spcBef>
              <a:spcAft>
                <a:spcPct val="0"/>
              </a:spcAft>
              <a:buFontTx/>
              <a:buAutoNum type="romanLcPeriod"/>
              <a:defRPr/>
            </a:pPr>
            <a:r>
              <a:rPr lang="it-IT" sz="2500" dirty="0">
                <a:solidFill>
                  <a:srgbClr val="231F20"/>
                </a:solidFill>
                <a:cs typeface="Arial" charset="0"/>
              </a:rPr>
              <a:t>Società che producono / cedono energia per la valorizzazione dei certificati verdi e bianchi</a:t>
            </a:r>
          </a:p>
          <a:p>
            <a:pPr marL="787400" indent="-514350" algn="just" fontAlgn="base">
              <a:spcBef>
                <a:spcPct val="0"/>
              </a:spcBef>
              <a:spcAft>
                <a:spcPct val="0"/>
              </a:spcAft>
              <a:defRPr/>
            </a:pPr>
            <a:endParaRPr lang="it-IT" sz="2500" dirty="0">
              <a:solidFill>
                <a:srgbClr val="231F20"/>
              </a:solidFill>
              <a:cs typeface="Arial" charset="0"/>
            </a:endParaRPr>
          </a:p>
        </p:txBody>
      </p:sp>
      <p:pic>
        <p:nvPicPr>
          <p:cNvPr id="8196" name="Picture 5" descr="euro-gruppo-bian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2" y="6326188"/>
            <a:ext cx="22002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41946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Text Box 7"/>
          <p:cNvSpPr txBox="1">
            <a:spLocks noChangeArrowheads="1"/>
          </p:cNvSpPr>
          <p:nvPr/>
        </p:nvSpPr>
        <p:spPr bwMode="auto">
          <a:xfrm>
            <a:off x="283750" y="1730998"/>
            <a:ext cx="8576500" cy="3549779"/>
          </a:xfrm>
          <a:prstGeom prst="rect">
            <a:avLst/>
          </a:prstGeom>
          <a:noFill/>
          <a:ln w="57150">
            <a:noFill/>
            <a:miter lim="800000"/>
            <a:headEnd/>
            <a:tailEnd/>
          </a:ln>
          <a:effectLst/>
        </p:spPr>
        <p:txBody>
          <a:bodyPr lIns="0" tIns="0" rIns="0" bIns="0"/>
          <a:lstStyle/>
          <a:p>
            <a:pPr marL="342900" indent="-342900" algn="just">
              <a:spcBef>
                <a:spcPct val="30000"/>
              </a:spcBef>
              <a:buFont typeface="Wingdings" pitchFamily="2" charset="2"/>
              <a:buChar char="§"/>
            </a:pPr>
            <a:r>
              <a:rPr lang="it-IT" sz="2000" dirty="0">
                <a:solidFill>
                  <a:srgbClr val="000000"/>
                </a:solidFill>
                <a:latin typeface="Calibri" pitchFamily="34" charset="0"/>
              </a:rPr>
              <a:t>R</a:t>
            </a:r>
            <a:r>
              <a:rPr lang="it-IT" sz="2000" dirty="0" smtClean="0">
                <a:solidFill>
                  <a:srgbClr val="000000"/>
                </a:solidFill>
                <a:latin typeface="Calibri" pitchFamily="34" charset="0"/>
              </a:rPr>
              <a:t>iferimento non va limitato al solo «prezzo» dell’operazione, ma anche a MOTIVAZIONI che hanno condotto a decisione di eseguirla (</a:t>
            </a:r>
            <a:r>
              <a:rPr lang="it-IT" sz="2000" dirty="0" err="1" smtClean="0">
                <a:solidFill>
                  <a:srgbClr val="000000"/>
                </a:solidFill>
                <a:latin typeface="Calibri" pitchFamily="34" charset="0"/>
              </a:rPr>
              <a:t>Rel</a:t>
            </a:r>
            <a:r>
              <a:rPr lang="it-IT" sz="2000" dirty="0" smtClean="0">
                <a:solidFill>
                  <a:srgbClr val="000000"/>
                </a:solidFill>
                <a:latin typeface="Calibri" pitchFamily="34" charset="0"/>
              </a:rPr>
              <a:t>. Illustrativa D.Lgs. 173/2008)</a:t>
            </a:r>
          </a:p>
          <a:p>
            <a:pPr marL="342900" indent="-342900" algn="just">
              <a:spcBef>
                <a:spcPct val="30000"/>
              </a:spcBef>
              <a:buFont typeface="Wingdings" pitchFamily="2" charset="2"/>
              <a:buChar char="§"/>
            </a:pPr>
            <a:endParaRPr lang="it-IT" sz="2000" dirty="0" smtClean="0">
              <a:solidFill>
                <a:srgbClr val="000000"/>
              </a:solidFill>
              <a:latin typeface="Calibri" pitchFamily="34" charset="0"/>
            </a:endParaRPr>
          </a:p>
          <a:p>
            <a:pPr marL="342900" indent="-342900" algn="just">
              <a:spcBef>
                <a:spcPct val="30000"/>
              </a:spcBef>
              <a:buFont typeface="Wingdings" pitchFamily="2" charset="2"/>
              <a:buChar char="§"/>
            </a:pPr>
            <a:r>
              <a:rPr lang="it-IT" sz="2000" dirty="0" smtClean="0">
                <a:solidFill>
                  <a:srgbClr val="000000"/>
                </a:solidFill>
                <a:latin typeface="Calibri" pitchFamily="34" charset="0"/>
              </a:rPr>
              <a:t>«Condizioni di mercato» includono TERMINI di pagamento, inclusione di attività ACCESSORIE, ecc.</a:t>
            </a:r>
          </a:p>
          <a:p>
            <a:pPr marL="342900" indent="-342900" algn="just">
              <a:spcBef>
                <a:spcPct val="30000"/>
              </a:spcBef>
              <a:buFont typeface="Wingdings" pitchFamily="2" charset="2"/>
              <a:buChar char="§"/>
            </a:pPr>
            <a:endParaRPr lang="it-IT" sz="2000" dirty="0" smtClean="0">
              <a:solidFill>
                <a:srgbClr val="000000"/>
              </a:solidFill>
              <a:latin typeface="Calibri" pitchFamily="34" charset="0"/>
            </a:endParaRPr>
          </a:p>
          <a:p>
            <a:pPr marL="342900" indent="-342900" algn="just">
              <a:spcBef>
                <a:spcPct val="30000"/>
              </a:spcBef>
              <a:buFont typeface="Wingdings" pitchFamily="2" charset="2"/>
              <a:buChar char="§"/>
            </a:pPr>
            <a:r>
              <a:rPr lang="it-IT" sz="2000" dirty="0" smtClean="0">
                <a:solidFill>
                  <a:srgbClr val="000000"/>
                </a:solidFill>
                <a:latin typeface="Calibri" pitchFamily="34" charset="0"/>
              </a:rPr>
              <a:t>Operazione «rilevante» con parte correlata di cui si omette informativa</a:t>
            </a:r>
            <a:r>
              <a:rPr lang="it-IT" sz="2000" dirty="0">
                <a:solidFill>
                  <a:srgbClr val="000000"/>
                </a:solidFill>
                <a:latin typeface="Calibri" pitchFamily="34" charset="0"/>
              </a:rPr>
              <a:t> </a:t>
            </a:r>
            <a:r>
              <a:rPr lang="it-IT" sz="2000" dirty="0" smtClean="0">
                <a:solidFill>
                  <a:srgbClr val="000000"/>
                </a:solidFill>
                <a:latin typeface="Calibri" pitchFamily="34" charset="0"/>
              </a:rPr>
              <a:t>→ società dovrà conservare evidenza della sussistenza delle «condizioni di mercato»</a:t>
            </a:r>
            <a:endParaRPr lang="it-IT" sz="2000" dirty="0">
              <a:solidFill>
                <a:srgbClr val="000000"/>
              </a:solidFill>
              <a:latin typeface="Calibri" pitchFamily="34" charset="0"/>
            </a:endParaRPr>
          </a:p>
        </p:txBody>
      </p:sp>
      <p:sp>
        <p:nvSpPr>
          <p:cNvPr id="6" name="Titolo 1"/>
          <p:cNvSpPr txBox="1">
            <a:spLocks/>
          </p:cNvSpPr>
          <p:nvPr/>
        </p:nvSpPr>
        <p:spPr bwMode="auto">
          <a:xfrm>
            <a:off x="0" y="556375"/>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«NON NORMALI CONDIZIONI»</a:t>
            </a:r>
          </a:p>
        </p:txBody>
      </p:sp>
    </p:spTree>
    <p:extLst>
      <p:ext uri="{BB962C8B-B14F-4D97-AF65-F5344CB8AC3E}">
        <p14:creationId xmlns:p14="http://schemas.microsoft.com/office/powerpoint/2010/main" val="2653856090"/>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Text Box 7"/>
          <p:cNvSpPr txBox="1">
            <a:spLocks noChangeArrowheads="1"/>
          </p:cNvSpPr>
          <p:nvPr/>
        </p:nvSpPr>
        <p:spPr bwMode="auto">
          <a:xfrm>
            <a:off x="396584" y="1970378"/>
            <a:ext cx="8576500" cy="2986184"/>
          </a:xfrm>
          <a:prstGeom prst="rect">
            <a:avLst/>
          </a:prstGeom>
          <a:noFill/>
          <a:ln w="57150">
            <a:noFill/>
            <a:miter lim="800000"/>
            <a:headEnd/>
            <a:tailEnd/>
          </a:ln>
          <a:effectLst/>
        </p:spPr>
        <p:txBody>
          <a:bodyPr lIns="0" tIns="0" rIns="0" bIns="0"/>
          <a:lstStyle/>
          <a:p>
            <a:pPr algn="just">
              <a:spcBef>
                <a:spcPct val="30000"/>
              </a:spcBef>
            </a:pPr>
            <a:endParaRPr lang="it-IT" sz="2000" dirty="0">
              <a:solidFill>
                <a:srgbClr val="000000"/>
              </a:solidFill>
              <a:latin typeface="Calibri"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3588694275"/>
              </p:ext>
            </p:extLst>
          </p:nvPr>
        </p:nvGraphicFramePr>
        <p:xfrm>
          <a:off x="283750" y="1491263"/>
          <a:ext cx="8576500" cy="3944413"/>
        </p:xfrm>
        <a:graphic>
          <a:graphicData uri="http://schemas.openxmlformats.org/drawingml/2006/table">
            <a:tbl>
              <a:tblPr firstRow="1" bandRow="1">
                <a:tableStyleId>{5C22544A-7EE6-4342-B048-85BDC9FD1C3A}</a:tableStyleId>
              </a:tblPr>
              <a:tblGrid>
                <a:gridCol w="2144125"/>
                <a:gridCol w="2144125"/>
                <a:gridCol w="2144125"/>
                <a:gridCol w="2144125"/>
              </a:tblGrid>
              <a:tr h="652573">
                <a:tc>
                  <a:txBody>
                    <a:bodyPr/>
                    <a:lstStyle/>
                    <a:p>
                      <a:pPr algn="ctr"/>
                      <a:r>
                        <a:rPr lang="it-IT" sz="1800" dirty="0" smtClean="0">
                          <a:solidFill>
                            <a:schemeClr val="tx1"/>
                          </a:solidFill>
                          <a:latin typeface="Calibri" pitchFamily="34" charset="0"/>
                        </a:rPr>
                        <a:t>RIFERIMENTO NORMATIVO</a:t>
                      </a:r>
                      <a:endParaRPr lang="it-IT" sz="1800" dirty="0">
                        <a:solidFill>
                          <a:schemeClr val="tx1"/>
                        </a:solidFill>
                        <a:latin typeface="Calibri" pitchFamily="34" charset="0"/>
                      </a:endParaRPr>
                    </a:p>
                  </a:txBody>
                  <a:tcPr anchor="ctr"/>
                </a:tc>
                <a:tc>
                  <a:txBody>
                    <a:bodyPr/>
                    <a:lstStyle/>
                    <a:p>
                      <a:pPr algn="ctr"/>
                      <a:r>
                        <a:rPr lang="it-IT" sz="1800" dirty="0" smtClean="0">
                          <a:solidFill>
                            <a:schemeClr val="tx1"/>
                          </a:solidFill>
                          <a:latin typeface="Calibri" pitchFamily="34" charset="0"/>
                        </a:rPr>
                        <a:t>POSIZIONE BILANCIO</a:t>
                      </a:r>
                      <a:endParaRPr lang="it-IT" sz="1800" dirty="0">
                        <a:solidFill>
                          <a:schemeClr val="tx1"/>
                        </a:solidFill>
                        <a:latin typeface="Calibri" pitchFamily="34" charset="0"/>
                      </a:endParaRPr>
                    </a:p>
                  </a:txBody>
                  <a:tcPr anchor="ctr"/>
                </a:tc>
                <a:tc>
                  <a:txBody>
                    <a:bodyPr/>
                    <a:lstStyle/>
                    <a:p>
                      <a:pPr algn="ctr"/>
                      <a:r>
                        <a:rPr lang="it-IT" sz="1800" baseline="0" dirty="0" smtClean="0">
                          <a:solidFill>
                            <a:schemeClr val="tx1"/>
                          </a:solidFill>
                          <a:latin typeface="Calibri" pitchFamily="34" charset="0"/>
                        </a:rPr>
                        <a:t>INFORMATIVA RICHIESTA</a:t>
                      </a:r>
                      <a:endParaRPr lang="it-IT" sz="1800" dirty="0">
                        <a:solidFill>
                          <a:schemeClr val="tx1"/>
                        </a:solidFill>
                        <a:latin typeface="Calibri" pitchFamily="34" charset="0"/>
                      </a:endParaRPr>
                    </a:p>
                  </a:txBody>
                  <a:tcPr anchor="ctr"/>
                </a:tc>
                <a:tc>
                  <a:txBody>
                    <a:bodyPr/>
                    <a:lstStyle/>
                    <a:p>
                      <a:pPr algn="ctr"/>
                      <a:r>
                        <a:rPr lang="it-IT" sz="1800" dirty="0" smtClean="0">
                          <a:solidFill>
                            <a:schemeClr val="tx1"/>
                          </a:solidFill>
                          <a:latin typeface="Calibri" pitchFamily="34" charset="0"/>
                        </a:rPr>
                        <a:t>SOGGETTI INTERESSATI</a:t>
                      </a:r>
                      <a:endParaRPr lang="it-IT" sz="1800" dirty="0">
                        <a:solidFill>
                          <a:schemeClr val="tx1"/>
                        </a:solidFill>
                        <a:latin typeface="Calibri" pitchFamily="34" charset="0"/>
                      </a:endParaRPr>
                    </a:p>
                  </a:txBody>
                  <a:tcPr anchor="ctr"/>
                </a:tc>
              </a:tr>
              <a:tr h="1080530">
                <a:tc>
                  <a:txBody>
                    <a:bodyPr/>
                    <a:lstStyle/>
                    <a:p>
                      <a:pPr algn="ctr"/>
                      <a:r>
                        <a:rPr lang="it-IT" sz="1800" b="1" dirty="0" smtClean="0">
                          <a:solidFill>
                            <a:schemeClr val="tx1"/>
                          </a:solidFill>
                          <a:latin typeface="Calibri" pitchFamily="34" charset="0"/>
                        </a:rPr>
                        <a:t>Art. 2427</a:t>
                      </a:r>
                      <a:r>
                        <a:rPr lang="it-IT" sz="1800" b="1" baseline="0" dirty="0" smtClean="0">
                          <a:solidFill>
                            <a:schemeClr val="tx1"/>
                          </a:solidFill>
                          <a:latin typeface="Calibri" pitchFamily="34" charset="0"/>
                        </a:rPr>
                        <a:t> co. 1 n. 22-</a:t>
                      </a:r>
                      <a:r>
                        <a:rPr lang="it-IT" sz="1800" b="1" i="1" baseline="0" dirty="0" smtClean="0">
                          <a:solidFill>
                            <a:schemeClr val="tx1"/>
                          </a:solidFill>
                          <a:latin typeface="Calibri" pitchFamily="34" charset="0"/>
                        </a:rPr>
                        <a:t>bis</a:t>
                      </a:r>
                      <a:r>
                        <a:rPr lang="it-IT" sz="1800" b="1" baseline="0" dirty="0" smtClean="0">
                          <a:solidFill>
                            <a:schemeClr val="tx1"/>
                          </a:solidFill>
                          <a:latin typeface="Calibri" pitchFamily="34" charset="0"/>
                        </a:rPr>
                        <a:t> (operazioni con parti correlate)</a:t>
                      </a:r>
                      <a:endParaRPr lang="it-IT" sz="1800" b="1" dirty="0">
                        <a:solidFill>
                          <a:schemeClr val="tx1"/>
                        </a:solidFill>
                        <a:latin typeface="Calibri" pitchFamily="34" charset="0"/>
                      </a:endParaRPr>
                    </a:p>
                  </a:txBody>
                  <a:tcPr anchor="ctr"/>
                </a:tc>
                <a:tc>
                  <a:txBody>
                    <a:bodyPr/>
                    <a:lstStyle/>
                    <a:p>
                      <a:pPr algn="ctr"/>
                      <a:r>
                        <a:rPr lang="it-IT" sz="1800" dirty="0" smtClean="0">
                          <a:solidFill>
                            <a:schemeClr val="tx1"/>
                          </a:solidFill>
                          <a:latin typeface="Calibri" pitchFamily="34" charset="0"/>
                        </a:rPr>
                        <a:t>Nota integrativa</a:t>
                      </a:r>
                      <a:endParaRPr lang="it-IT" sz="1800" dirty="0">
                        <a:solidFill>
                          <a:schemeClr val="tx1"/>
                        </a:solidFill>
                        <a:latin typeface="Calibri" pitchFamily="34" charset="0"/>
                      </a:endParaRPr>
                    </a:p>
                  </a:txBody>
                  <a:tcPr anchor="ctr"/>
                </a:tc>
                <a:tc>
                  <a:txBody>
                    <a:bodyPr/>
                    <a:lstStyle/>
                    <a:p>
                      <a:pPr algn="ctr"/>
                      <a:r>
                        <a:rPr lang="it-IT" sz="1800" dirty="0" smtClean="0">
                          <a:solidFill>
                            <a:schemeClr val="tx1"/>
                          </a:solidFill>
                          <a:latin typeface="Calibri" pitchFamily="34" charset="0"/>
                        </a:rPr>
                        <a:t>Importo, natura di operazioni rilevanti</a:t>
                      </a:r>
                      <a:r>
                        <a:rPr lang="it-IT" sz="1800" baseline="0" dirty="0" smtClean="0">
                          <a:solidFill>
                            <a:schemeClr val="tx1"/>
                          </a:solidFill>
                          <a:latin typeface="Calibri" pitchFamily="34" charset="0"/>
                        </a:rPr>
                        <a:t> e non a condizioni di mercato</a:t>
                      </a:r>
                      <a:endParaRPr lang="it-IT" sz="1800" dirty="0">
                        <a:solidFill>
                          <a:schemeClr val="tx1"/>
                        </a:solidFill>
                        <a:latin typeface="Calibri" pitchFamily="34" charset="0"/>
                      </a:endParaRPr>
                    </a:p>
                  </a:txBody>
                  <a:tcPr anchor="ctr"/>
                </a:tc>
                <a:tc>
                  <a:txBody>
                    <a:bodyPr/>
                    <a:lstStyle/>
                    <a:p>
                      <a:pPr algn="ctr"/>
                      <a:r>
                        <a:rPr lang="it-IT" sz="1800" dirty="0" smtClean="0">
                          <a:solidFill>
                            <a:schemeClr val="tx1"/>
                          </a:solidFill>
                          <a:latin typeface="Calibri" pitchFamily="34" charset="0"/>
                        </a:rPr>
                        <a:t>Parti correlate</a:t>
                      </a:r>
                      <a:endParaRPr lang="it-IT" sz="1800" dirty="0">
                        <a:solidFill>
                          <a:schemeClr val="tx1"/>
                        </a:solidFill>
                        <a:latin typeface="Calibri" pitchFamily="34" charset="0"/>
                      </a:endParaRPr>
                    </a:p>
                  </a:txBody>
                  <a:tcPr anchor="ctr"/>
                </a:tc>
              </a:tr>
              <a:tr h="1080530">
                <a:tc>
                  <a:txBody>
                    <a:bodyPr/>
                    <a:lstStyle/>
                    <a:p>
                      <a:pPr algn="ctr"/>
                      <a:r>
                        <a:rPr lang="it-IT" sz="1800" b="1" dirty="0" smtClean="0">
                          <a:solidFill>
                            <a:schemeClr val="tx1"/>
                          </a:solidFill>
                          <a:latin typeface="Calibri" pitchFamily="34" charset="0"/>
                        </a:rPr>
                        <a:t>Art. 2428 co. 3 n. 2</a:t>
                      </a:r>
                      <a:r>
                        <a:rPr lang="it-IT" sz="1800" b="1" baseline="0" dirty="0" smtClean="0">
                          <a:solidFill>
                            <a:schemeClr val="tx1"/>
                          </a:solidFill>
                          <a:latin typeface="Calibri" pitchFamily="34" charset="0"/>
                        </a:rPr>
                        <a:t> (imprese del gruppo)</a:t>
                      </a:r>
                      <a:endParaRPr lang="it-IT" sz="1800" b="1" dirty="0">
                        <a:solidFill>
                          <a:schemeClr val="tx1"/>
                        </a:solidFill>
                        <a:latin typeface="Calibri" pitchFamily="34" charset="0"/>
                      </a:endParaRPr>
                    </a:p>
                  </a:txBody>
                  <a:tcPr anchor="ctr"/>
                </a:tc>
                <a:tc>
                  <a:txBody>
                    <a:bodyPr/>
                    <a:lstStyle/>
                    <a:p>
                      <a:pPr algn="ctr"/>
                      <a:r>
                        <a:rPr lang="it-IT" sz="1800" dirty="0" smtClean="0">
                          <a:solidFill>
                            <a:schemeClr val="tx1"/>
                          </a:solidFill>
                          <a:latin typeface="Calibri" pitchFamily="34" charset="0"/>
                        </a:rPr>
                        <a:t>Relazione</a:t>
                      </a:r>
                      <a:r>
                        <a:rPr lang="it-IT" sz="1800" baseline="0" dirty="0" smtClean="0">
                          <a:solidFill>
                            <a:schemeClr val="tx1"/>
                          </a:solidFill>
                          <a:latin typeface="Calibri" pitchFamily="34" charset="0"/>
                        </a:rPr>
                        <a:t> sulla gestione</a:t>
                      </a:r>
                      <a:endParaRPr lang="it-IT" sz="1800" dirty="0">
                        <a:solidFill>
                          <a:schemeClr val="tx1"/>
                        </a:solidFill>
                        <a:latin typeface="Calibri" pitchFamily="34" charset="0"/>
                      </a:endParaRPr>
                    </a:p>
                  </a:txBody>
                  <a:tcPr anchor="ctr"/>
                </a:tc>
                <a:tc>
                  <a:txBody>
                    <a:bodyPr/>
                    <a:lstStyle/>
                    <a:p>
                      <a:pPr algn="ctr"/>
                      <a:r>
                        <a:rPr lang="it-IT" sz="1800" dirty="0" smtClean="0">
                          <a:solidFill>
                            <a:schemeClr val="tx1"/>
                          </a:solidFill>
                          <a:latin typeface="Calibri" pitchFamily="34" charset="0"/>
                        </a:rPr>
                        <a:t>Rapporti intercorsi</a:t>
                      </a:r>
                      <a:endParaRPr lang="it-IT" sz="1800" dirty="0">
                        <a:solidFill>
                          <a:schemeClr val="tx1"/>
                        </a:solidFill>
                        <a:latin typeface="Calibri" pitchFamily="34" charset="0"/>
                      </a:endParaRPr>
                    </a:p>
                  </a:txBody>
                  <a:tcPr anchor="ctr"/>
                </a:tc>
                <a:tc>
                  <a:txBody>
                    <a:bodyPr/>
                    <a:lstStyle/>
                    <a:p>
                      <a:pPr algn="ctr"/>
                      <a:r>
                        <a:rPr lang="it-IT" sz="1800" dirty="0" smtClean="0">
                          <a:solidFill>
                            <a:schemeClr val="tx1"/>
                          </a:solidFill>
                          <a:latin typeface="Calibri" pitchFamily="34" charset="0"/>
                        </a:rPr>
                        <a:t>Imprese controllate, controllanti e sottoposte dal controllo…</a:t>
                      </a:r>
                      <a:endParaRPr lang="it-IT" sz="1800" dirty="0">
                        <a:solidFill>
                          <a:schemeClr val="tx1"/>
                        </a:solidFill>
                        <a:latin typeface="Calibri" pitchFamily="34" charset="0"/>
                      </a:endParaRPr>
                    </a:p>
                  </a:txBody>
                  <a:tcPr anchor="ctr"/>
                </a:tc>
              </a:tr>
              <a:tr h="831177">
                <a:tc>
                  <a:txBody>
                    <a:bodyPr/>
                    <a:lstStyle/>
                    <a:p>
                      <a:pPr algn="ctr"/>
                      <a:r>
                        <a:rPr lang="it-IT" sz="1800" b="1" dirty="0" smtClean="0">
                          <a:solidFill>
                            <a:schemeClr val="tx1"/>
                          </a:solidFill>
                          <a:latin typeface="Calibri" pitchFamily="34" charset="0"/>
                        </a:rPr>
                        <a:t>Art. 2497-</a:t>
                      </a:r>
                      <a:r>
                        <a:rPr lang="it-IT" sz="1800" b="1" i="1" dirty="0" smtClean="0">
                          <a:solidFill>
                            <a:schemeClr val="tx1"/>
                          </a:solidFill>
                          <a:latin typeface="Calibri" pitchFamily="34" charset="0"/>
                        </a:rPr>
                        <a:t>bis</a:t>
                      </a:r>
                      <a:r>
                        <a:rPr lang="it-IT" sz="1800" b="1" dirty="0" smtClean="0">
                          <a:solidFill>
                            <a:schemeClr val="tx1"/>
                          </a:solidFill>
                          <a:latin typeface="Calibri" pitchFamily="34" charset="0"/>
                        </a:rPr>
                        <a:t> co. 5 (direzione e coordinamento)</a:t>
                      </a:r>
                      <a:endParaRPr lang="it-IT" sz="1800" b="1" dirty="0">
                        <a:solidFill>
                          <a:schemeClr val="tx1"/>
                        </a:solidFill>
                        <a:latin typeface="Calibri" pitchFamily="34" charset="0"/>
                      </a:endParaRPr>
                    </a:p>
                  </a:txBody>
                  <a:tcPr anchor="ctr"/>
                </a:tc>
                <a:tc>
                  <a:txBody>
                    <a:bodyPr/>
                    <a:lstStyle/>
                    <a:p>
                      <a:pPr algn="ctr"/>
                      <a:r>
                        <a:rPr lang="it-IT" sz="1800" dirty="0" smtClean="0">
                          <a:solidFill>
                            <a:schemeClr val="tx1"/>
                          </a:solidFill>
                          <a:latin typeface="Calibri" pitchFamily="34" charset="0"/>
                        </a:rPr>
                        <a:t>Relazione</a:t>
                      </a:r>
                      <a:r>
                        <a:rPr lang="it-IT" sz="1800" baseline="0" dirty="0" smtClean="0">
                          <a:solidFill>
                            <a:schemeClr val="tx1"/>
                          </a:solidFill>
                          <a:latin typeface="Calibri" pitchFamily="34" charset="0"/>
                        </a:rPr>
                        <a:t> sulla gestione</a:t>
                      </a:r>
                      <a:endParaRPr lang="it-IT" sz="1800" dirty="0">
                        <a:solidFill>
                          <a:schemeClr val="tx1"/>
                        </a:solidFill>
                        <a:latin typeface="Calibri" pitchFamily="34" charset="0"/>
                      </a:endParaRPr>
                    </a:p>
                  </a:txBody>
                  <a:tcPr anchor="ctr"/>
                </a:tc>
                <a:tc>
                  <a:txBody>
                    <a:bodyPr/>
                    <a:lstStyle/>
                    <a:p>
                      <a:pPr algn="ctr"/>
                      <a:r>
                        <a:rPr lang="it-IT" sz="1800" dirty="0" smtClean="0">
                          <a:solidFill>
                            <a:schemeClr val="tx1"/>
                          </a:solidFill>
                          <a:latin typeface="Calibri" pitchFamily="34" charset="0"/>
                        </a:rPr>
                        <a:t>Rapporti intercorsi,</a:t>
                      </a:r>
                      <a:r>
                        <a:rPr lang="it-IT" sz="1800" baseline="0" dirty="0" smtClean="0">
                          <a:solidFill>
                            <a:schemeClr val="tx1"/>
                          </a:solidFill>
                          <a:latin typeface="Calibri" pitchFamily="34" charset="0"/>
                        </a:rPr>
                        <a:t> effetti e risultati delle attività svolte</a:t>
                      </a:r>
                      <a:endParaRPr lang="it-IT" sz="1800" dirty="0">
                        <a:solidFill>
                          <a:schemeClr val="tx1"/>
                        </a:solidFill>
                        <a:latin typeface="Calibri" pitchFamily="34" charset="0"/>
                      </a:endParaRPr>
                    </a:p>
                  </a:txBody>
                  <a:tcPr anchor="ctr"/>
                </a:tc>
                <a:tc>
                  <a:txBody>
                    <a:bodyPr/>
                    <a:lstStyle/>
                    <a:p>
                      <a:pPr algn="ctr"/>
                      <a:r>
                        <a:rPr lang="it-IT" sz="1800" dirty="0" smtClean="0">
                          <a:solidFill>
                            <a:schemeClr val="tx1"/>
                          </a:solidFill>
                          <a:latin typeface="Calibri" pitchFamily="34" charset="0"/>
                        </a:rPr>
                        <a:t>Società soggette</a:t>
                      </a:r>
                      <a:r>
                        <a:rPr lang="it-IT" sz="1800" baseline="0" dirty="0" smtClean="0">
                          <a:solidFill>
                            <a:schemeClr val="tx1"/>
                          </a:solidFill>
                          <a:latin typeface="Calibri" pitchFamily="34" charset="0"/>
                        </a:rPr>
                        <a:t> a stessa direzione e coordinamento </a:t>
                      </a:r>
                      <a:endParaRPr lang="it-IT" sz="1800" dirty="0">
                        <a:solidFill>
                          <a:schemeClr val="tx1"/>
                        </a:solidFill>
                        <a:latin typeface="Calibri" pitchFamily="34" charset="0"/>
                      </a:endParaRPr>
                    </a:p>
                  </a:txBody>
                  <a:tcPr anchor="ctr"/>
                </a:tc>
              </a:tr>
            </a:tbl>
          </a:graphicData>
        </a:graphic>
      </p:graphicFrame>
      <p:sp>
        <p:nvSpPr>
          <p:cNvPr id="6"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cs typeface="Arial" panose="020B0604020202020204" pitchFamily="34" charset="0"/>
              </a:rPr>
              <a:t>Le parti correlate</a:t>
            </a:r>
            <a:endParaRPr lang="it-IT" altLang="it-IT" sz="2400" b="1" dirty="0">
              <a:solidFill>
                <a:srgbClr val="FFFFFF"/>
              </a:solidFill>
              <a:cs typeface="Arial" panose="020B0604020202020204" pitchFamily="34" charset="0"/>
            </a:endParaRPr>
          </a:p>
        </p:txBody>
      </p:sp>
      <p:sp>
        <p:nvSpPr>
          <p:cNvPr id="8" name="Titolo 1"/>
          <p:cNvSpPr txBox="1">
            <a:spLocks/>
          </p:cNvSpPr>
          <p:nvPr/>
        </p:nvSpPr>
        <p:spPr bwMode="auto">
          <a:xfrm>
            <a:off x="0" y="534194"/>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Prospetto di coordinamento</a:t>
            </a:r>
          </a:p>
        </p:txBody>
      </p:sp>
    </p:spTree>
    <p:extLst>
      <p:ext uri="{BB962C8B-B14F-4D97-AF65-F5344CB8AC3E}">
        <p14:creationId xmlns:p14="http://schemas.microsoft.com/office/powerpoint/2010/main" val="3509612187"/>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760576" y="2090041"/>
            <a:ext cx="7772400" cy="1470025"/>
          </a:xfrm>
        </p:spPr>
        <p:txBody>
          <a:bodyPr/>
          <a:lstStyle/>
          <a:p>
            <a:r>
              <a:rPr lang="it-IT" b="1" dirty="0" smtClean="0">
                <a:latin typeface="Calibri" panose="020F0502020204030204" pitchFamily="34" charset="0"/>
              </a:rPr>
              <a:t>IL RENDICONTO FINANZIARIO</a:t>
            </a:r>
            <a:endParaRPr lang="it-IT" b="1" dirty="0">
              <a:latin typeface="Calibri" panose="020F0502020204030204" pitchFamily="34" charset="0"/>
            </a:endParaRPr>
          </a:p>
        </p:txBody>
      </p:sp>
    </p:spTree>
    <p:extLst>
      <p:ext uri="{BB962C8B-B14F-4D97-AF65-F5344CB8AC3E}">
        <p14:creationId xmlns:p14="http://schemas.microsoft.com/office/powerpoint/2010/main" val="2009500412"/>
      </p:ext>
    </p:extLst>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19714" y="1538060"/>
            <a:ext cx="8174421" cy="3785652"/>
          </a:xfrm>
          <a:prstGeom prst="rect">
            <a:avLst/>
          </a:prstGeom>
        </p:spPr>
        <p:txBody>
          <a:bodyPr wrap="square">
            <a:spAutoFit/>
          </a:bodyPr>
          <a:lstStyle/>
          <a:p>
            <a:pPr algn="just">
              <a:lnSpc>
                <a:spcPct val="150000"/>
              </a:lnSpc>
            </a:pPr>
            <a:r>
              <a:rPr lang="it-IT" sz="2000" dirty="0" smtClean="0">
                <a:solidFill>
                  <a:srgbClr val="000000"/>
                </a:solidFill>
                <a:latin typeface="Calibri" panose="020F0502020204030204" pitchFamily="34" charset="0"/>
              </a:rPr>
              <a:t>Sviluppata </a:t>
            </a:r>
            <a:r>
              <a:rPr lang="it-IT" sz="2000" dirty="0">
                <a:solidFill>
                  <a:srgbClr val="000000"/>
                </a:solidFill>
                <a:latin typeface="Calibri" panose="020F0502020204030204" pitchFamily="34" charset="0"/>
              </a:rPr>
              <a:t>attraverso due strumenti </a:t>
            </a:r>
            <a:r>
              <a:rPr lang="it-IT" sz="2000" dirty="0" smtClean="0">
                <a:solidFill>
                  <a:srgbClr val="000000"/>
                </a:solidFill>
                <a:latin typeface="Calibri" panose="020F0502020204030204" pitchFamily="34" charset="0"/>
              </a:rPr>
              <a:t>complementari basati su </a:t>
            </a:r>
            <a:r>
              <a:rPr lang="it-IT" sz="2000" dirty="0">
                <a:solidFill>
                  <a:srgbClr val="000000"/>
                </a:solidFill>
                <a:latin typeface="Calibri" panose="020F0502020204030204" pitchFamily="34" charset="0"/>
              </a:rPr>
              <a:t>stessa logica</a:t>
            </a:r>
            <a:r>
              <a:rPr lang="it-IT" sz="2000" dirty="0" smtClean="0">
                <a:solidFill>
                  <a:srgbClr val="000000"/>
                </a:solidFill>
                <a:latin typeface="Calibri" panose="020F0502020204030204" pitchFamily="34" charset="0"/>
              </a:rPr>
              <a:t>:</a:t>
            </a:r>
          </a:p>
          <a:p>
            <a:pPr marL="342900" indent="-342900" algn="just">
              <a:lnSpc>
                <a:spcPct val="150000"/>
              </a:lnSpc>
              <a:buFont typeface="+mj-lt"/>
              <a:buAutoNum type="arabicPeriod"/>
            </a:pPr>
            <a:r>
              <a:rPr lang="it-IT" sz="2000" b="1" dirty="0" smtClean="0">
                <a:solidFill>
                  <a:srgbClr val="000000"/>
                </a:solidFill>
                <a:latin typeface="Calibri" panose="020F0502020204030204" pitchFamily="34" charset="0"/>
              </a:rPr>
              <a:t>PROSPETTO FONTI-IMPIEGHI</a:t>
            </a:r>
            <a:endParaRPr lang="it-IT" sz="2000" dirty="0" smtClean="0">
              <a:solidFill>
                <a:srgbClr val="000000"/>
              </a:solidFill>
              <a:latin typeface="Calibri" panose="020F0502020204030204" pitchFamily="34" charset="0"/>
            </a:endParaRPr>
          </a:p>
          <a:p>
            <a:pPr marL="342900" indent="-342900" algn="just">
              <a:lnSpc>
                <a:spcPct val="150000"/>
              </a:lnSpc>
              <a:buFont typeface="+mj-lt"/>
              <a:buAutoNum type="arabicPeriod"/>
            </a:pPr>
            <a:r>
              <a:rPr lang="it-IT" sz="2000" b="1" dirty="0" smtClean="0">
                <a:solidFill>
                  <a:srgbClr val="000000"/>
                </a:solidFill>
                <a:latin typeface="Calibri" panose="020F0502020204030204" pitchFamily="34" charset="0"/>
              </a:rPr>
              <a:t>RENDICONTO FINANZIARIO </a:t>
            </a:r>
            <a:r>
              <a:rPr lang="it-IT" sz="2000" dirty="0">
                <a:solidFill>
                  <a:srgbClr val="000000"/>
                </a:solidFill>
                <a:latin typeface="Calibri" panose="020F0502020204030204" pitchFamily="34" charset="0"/>
              </a:rPr>
              <a:t>(</a:t>
            </a:r>
            <a:r>
              <a:rPr lang="it-IT" sz="2000" i="1" dirty="0">
                <a:solidFill>
                  <a:srgbClr val="000000"/>
                </a:solidFill>
                <a:latin typeface="Calibri" panose="020F0502020204030204" pitchFamily="34" charset="0"/>
              </a:rPr>
              <a:t>cash flow statement</a:t>
            </a:r>
            <a:r>
              <a:rPr lang="it-IT" sz="2000" dirty="0" smtClean="0">
                <a:solidFill>
                  <a:srgbClr val="000000"/>
                </a:solidFill>
                <a:latin typeface="Calibri" panose="020F0502020204030204" pitchFamily="34" charset="0"/>
              </a:rPr>
              <a:t>)</a:t>
            </a:r>
          </a:p>
          <a:p>
            <a:pPr algn="ctr">
              <a:lnSpc>
                <a:spcPct val="150000"/>
              </a:lnSpc>
            </a:pPr>
            <a:r>
              <a:rPr lang="it-IT" sz="2000" b="1" dirty="0" smtClean="0">
                <a:solidFill>
                  <a:srgbClr val="000000"/>
                </a:solidFill>
                <a:latin typeface="Calibri" panose="020F0502020204030204" pitchFamily="34" charset="0"/>
              </a:rPr>
              <a:t>↓</a:t>
            </a:r>
          </a:p>
          <a:p>
            <a:pPr algn="just">
              <a:lnSpc>
                <a:spcPct val="150000"/>
              </a:lnSpc>
            </a:pPr>
            <a:r>
              <a:rPr lang="it-IT" sz="2000" dirty="0" smtClean="0">
                <a:solidFill>
                  <a:srgbClr val="000000"/>
                </a:solidFill>
                <a:latin typeface="Calibri" panose="020F0502020204030204" pitchFamily="34" charset="0"/>
              </a:rPr>
              <a:t>Logica finanziaria</a:t>
            </a:r>
          </a:p>
          <a:p>
            <a:pPr marL="285750" indent="-285750" algn="just">
              <a:lnSpc>
                <a:spcPct val="150000"/>
              </a:lnSpc>
              <a:buFont typeface="Wingdings" panose="05000000000000000000" pitchFamily="2" charset="2"/>
              <a:buChar char="Ø"/>
            </a:pPr>
            <a:r>
              <a:rPr lang="it-IT" sz="2000" dirty="0" smtClean="0">
                <a:solidFill>
                  <a:srgbClr val="000000"/>
                </a:solidFill>
                <a:latin typeface="Calibri" panose="020F0502020204030204" pitchFamily="34" charset="0"/>
              </a:rPr>
              <a:t>utilizza flussi </a:t>
            </a:r>
            <a:r>
              <a:rPr lang="it-IT" sz="2000" dirty="0">
                <a:solidFill>
                  <a:srgbClr val="000000"/>
                </a:solidFill>
                <a:latin typeface="Calibri" panose="020F0502020204030204" pitchFamily="34" charset="0"/>
              </a:rPr>
              <a:t>monetari (uscite e entrate di cassa</a:t>
            </a:r>
            <a:r>
              <a:rPr lang="it-IT" sz="2000" dirty="0" smtClean="0">
                <a:solidFill>
                  <a:srgbClr val="000000"/>
                </a:solidFill>
                <a:latin typeface="Calibri" panose="020F0502020204030204" pitchFamily="34" charset="0"/>
              </a:rPr>
              <a:t>), non </a:t>
            </a:r>
            <a:r>
              <a:rPr lang="it-IT" sz="2000" dirty="0">
                <a:solidFill>
                  <a:srgbClr val="000000"/>
                </a:solidFill>
                <a:latin typeface="Calibri" panose="020F0502020204030204" pitchFamily="34" charset="0"/>
              </a:rPr>
              <a:t>costi e </a:t>
            </a:r>
            <a:r>
              <a:rPr lang="it-IT" sz="2000" dirty="0" smtClean="0">
                <a:solidFill>
                  <a:srgbClr val="000000"/>
                </a:solidFill>
                <a:latin typeface="Calibri" panose="020F0502020204030204" pitchFamily="34" charset="0"/>
              </a:rPr>
              <a:t>ricavi</a:t>
            </a:r>
          </a:p>
          <a:p>
            <a:pPr marL="285750" indent="-285750" algn="just">
              <a:lnSpc>
                <a:spcPct val="150000"/>
              </a:lnSpc>
              <a:buFont typeface="Wingdings" panose="05000000000000000000" pitchFamily="2" charset="2"/>
              <a:buChar char="Ø"/>
            </a:pPr>
            <a:r>
              <a:rPr lang="it-IT" sz="2000" dirty="0" smtClean="0">
                <a:solidFill>
                  <a:srgbClr val="000000"/>
                </a:solidFill>
                <a:latin typeface="Calibri" panose="020F0502020204030204" pitchFamily="34" charset="0"/>
              </a:rPr>
              <a:t>fornisce descrizione </a:t>
            </a:r>
            <a:r>
              <a:rPr lang="it-IT" sz="2000" dirty="0">
                <a:solidFill>
                  <a:srgbClr val="000000"/>
                </a:solidFill>
                <a:latin typeface="Calibri" panose="020F0502020204030204" pitchFamily="34" charset="0"/>
              </a:rPr>
              <a:t>completa della dinamica finanziaria aziendale, suddivisa nelle diverse aree </a:t>
            </a:r>
            <a:r>
              <a:rPr lang="it-IT" sz="2000" dirty="0" smtClean="0">
                <a:solidFill>
                  <a:srgbClr val="000000"/>
                </a:solidFill>
                <a:latin typeface="Calibri" panose="020F0502020204030204" pitchFamily="34" charset="0"/>
              </a:rPr>
              <a:t>gestionali</a:t>
            </a:r>
            <a:endParaRPr lang="it-IT" sz="2000" dirty="0">
              <a:solidFill>
                <a:srgbClr val="000000"/>
              </a:solidFill>
              <a:latin typeface="Calibri" panose="020F0502020204030204" pitchFamily="34" charset="0"/>
            </a:endParaRPr>
          </a:p>
        </p:txBody>
      </p:sp>
      <p:sp>
        <p:nvSpPr>
          <p:cNvPr id="5" name="Titolo 1"/>
          <p:cNvSpPr txBox="1">
            <a:spLocks/>
          </p:cNvSpPr>
          <p:nvPr/>
        </p:nvSpPr>
        <p:spPr bwMode="auto">
          <a:xfrm>
            <a:off x="34925" y="677582"/>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DINAMICA FINANZIARIA</a:t>
            </a:r>
          </a:p>
        </p:txBody>
      </p:sp>
    </p:spTree>
    <p:extLst>
      <p:ext uri="{BB962C8B-B14F-4D97-AF65-F5344CB8AC3E}">
        <p14:creationId xmlns:p14="http://schemas.microsoft.com/office/powerpoint/2010/main" val="3670853381"/>
      </p:ext>
    </p:extLst>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731" y="2063121"/>
            <a:ext cx="5880538" cy="378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PROSPETTO FONTI-IMPIEGHI</a:t>
            </a:r>
          </a:p>
        </p:txBody>
      </p:sp>
    </p:spTree>
    <p:extLst>
      <p:ext uri="{BB962C8B-B14F-4D97-AF65-F5344CB8AC3E}">
        <p14:creationId xmlns:p14="http://schemas.microsoft.com/office/powerpoint/2010/main" val="1306605"/>
      </p:ext>
    </p:extLst>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84786" y="2202265"/>
            <a:ext cx="8174421" cy="3016210"/>
          </a:xfrm>
          <a:prstGeom prst="rect">
            <a:avLst/>
          </a:prstGeom>
        </p:spPr>
        <p:txBody>
          <a:bodyPr wrap="square">
            <a:spAutoFit/>
          </a:bodyPr>
          <a:lstStyle/>
          <a:p>
            <a:pPr marL="342900" indent="-342900" algn="just">
              <a:lnSpc>
                <a:spcPct val="150000"/>
              </a:lnSpc>
              <a:buFont typeface="+mj-lt"/>
              <a:buAutoNum type="arabicPeriod"/>
            </a:pPr>
            <a:r>
              <a:rPr lang="it-IT" sz="2000" dirty="0" smtClean="0">
                <a:solidFill>
                  <a:srgbClr val="000000"/>
                </a:solidFill>
                <a:latin typeface="Calibri" panose="020F0502020204030204" pitchFamily="34" charset="0"/>
              </a:rPr>
              <a:t>REDAZIONE OBBLIGATORIA (</a:t>
            </a:r>
            <a:r>
              <a:rPr lang="it-IT" sz="2000" dirty="0">
                <a:solidFill>
                  <a:srgbClr val="000000"/>
                </a:solidFill>
                <a:latin typeface="Calibri" panose="020F0502020204030204" pitchFamily="34" charset="0"/>
              </a:rPr>
              <a:t>nuovo </a:t>
            </a:r>
            <a:r>
              <a:rPr lang="it-IT" sz="2000" dirty="0" smtClean="0">
                <a:solidFill>
                  <a:srgbClr val="000000"/>
                </a:solidFill>
                <a:latin typeface="Calibri" panose="020F0502020204030204" pitchFamily="34" charset="0"/>
              </a:rPr>
              <a:t>D.Lgs. </a:t>
            </a:r>
            <a:r>
              <a:rPr lang="it-IT" sz="2000" dirty="0">
                <a:solidFill>
                  <a:srgbClr val="000000"/>
                </a:solidFill>
                <a:latin typeface="Calibri" panose="020F0502020204030204" pitchFamily="34" charset="0"/>
              </a:rPr>
              <a:t>139/2015 e introduzione art. </a:t>
            </a:r>
            <a:r>
              <a:rPr lang="it-IT" sz="2000" dirty="0" smtClean="0">
                <a:solidFill>
                  <a:srgbClr val="000000"/>
                </a:solidFill>
                <a:latin typeface="Calibri" panose="020F0502020204030204" pitchFamily="34" charset="0"/>
              </a:rPr>
              <a:t>2423 co.1 </a:t>
            </a:r>
            <a:r>
              <a:rPr lang="it-IT" sz="2000" dirty="0">
                <a:solidFill>
                  <a:srgbClr val="000000"/>
                </a:solidFill>
                <a:latin typeface="Calibri" panose="020F0502020204030204" pitchFamily="34" charset="0"/>
              </a:rPr>
              <a:t>c.c.) per </a:t>
            </a:r>
            <a:r>
              <a:rPr lang="it-IT" sz="2000" dirty="0" smtClean="0">
                <a:solidFill>
                  <a:srgbClr val="000000"/>
                </a:solidFill>
                <a:latin typeface="Calibri" panose="020F0502020204030204" pitchFamily="34" charset="0"/>
              </a:rPr>
              <a:t>società </a:t>
            </a:r>
            <a:r>
              <a:rPr lang="it-IT" sz="2000" dirty="0">
                <a:solidFill>
                  <a:srgbClr val="000000"/>
                </a:solidFill>
                <a:latin typeface="Calibri" panose="020F0502020204030204" pitchFamily="34" charset="0"/>
              </a:rPr>
              <a:t>che non redigono </a:t>
            </a:r>
            <a:r>
              <a:rPr lang="it-IT" sz="2000" dirty="0" smtClean="0">
                <a:solidFill>
                  <a:srgbClr val="000000"/>
                </a:solidFill>
                <a:latin typeface="Calibri" panose="020F0502020204030204" pitchFamily="34" charset="0"/>
              </a:rPr>
              <a:t>bilancio </a:t>
            </a:r>
            <a:r>
              <a:rPr lang="it-IT" sz="2000" dirty="0">
                <a:solidFill>
                  <a:srgbClr val="000000"/>
                </a:solidFill>
                <a:latin typeface="Calibri" panose="020F0502020204030204" pitchFamily="34" charset="0"/>
              </a:rPr>
              <a:t>abbreviato </a:t>
            </a:r>
            <a:r>
              <a:rPr lang="it-IT" sz="2000" dirty="0" smtClean="0">
                <a:solidFill>
                  <a:srgbClr val="000000"/>
                </a:solidFill>
                <a:latin typeface="Calibri" panose="020F0502020204030204" pitchFamily="34" charset="0"/>
              </a:rPr>
              <a:t>(art. 2435bis, co.2, </a:t>
            </a:r>
            <a:r>
              <a:rPr lang="it-IT" sz="2000" dirty="0">
                <a:solidFill>
                  <a:srgbClr val="000000"/>
                </a:solidFill>
                <a:latin typeface="Calibri" panose="020F0502020204030204" pitchFamily="34" charset="0"/>
              </a:rPr>
              <a:t>c.c</a:t>
            </a:r>
            <a:r>
              <a:rPr lang="it-IT" sz="2000" dirty="0" smtClean="0">
                <a:solidFill>
                  <a:srgbClr val="000000"/>
                </a:solidFill>
                <a:latin typeface="Calibri" panose="020F0502020204030204" pitchFamily="34" charset="0"/>
              </a:rPr>
              <a:t>.)</a:t>
            </a:r>
            <a:endParaRPr lang="it-IT" sz="2000" dirty="0">
              <a:solidFill>
                <a:srgbClr val="000000"/>
              </a:solidFill>
              <a:latin typeface="Calibri" panose="020F0502020204030204" pitchFamily="34" charset="0"/>
            </a:endParaRPr>
          </a:p>
          <a:p>
            <a:pPr marL="342900" indent="-342900" algn="just">
              <a:lnSpc>
                <a:spcPct val="150000"/>
              </a:lnSpc>
              <a:buFont typeface="+mj-lt"/>
              <a:buAutoNum type="arabicPeriod"/>
            </a:pPr>
            <a:r>
              <a:rPr lang="it-IT" sz="2000" dirty="0">
                <a:solidFill>
                  <a:srgbClr val="000000"/>
                </a:solidFill>
                <a:latin typeface="Calibri" panose="020F0502020204030204" pitchFamily="34" charset="0"/>
              </a:rPr>
              <a:t>R</a:t>
            </a:r>
            <a:r>
              <a:rPr lang="it-IT" sz="2000" dirty="0" smtClean="0">
                <a:solidFill>
                  <a:srgbClr val="000000"/>
                </a:solidFill>
                <a:latin typeface="Calibri" panose="020F0502020204030204" pitchFamily="34" charset="0"/>
              </a:rPr>
              <a:t>edazione </a:t>
            </a:r>
            <a:r>
              <a:rPr lang="it-IT" sz="2000" dirty="0">
                <a:solidFill>
                  <a:srgbClr val="000000"/>
                </a:solidFill>
                <a:latin typeface="Calibri" panose="020F0502020204030204" pitchFamily="34" charset="0"/>
              </a:rPr>
              <a:t>comunque </a:t>
            </a:r>
            <a:r>
              <a:rPr lang="it-IT" sz="2000" dirty="0" smtClean="0">
                <a:solidFill>
                  <a:srgbClr val="000000"/>
                </a:solidFill>
                <a:latin typeface="Calibri" panose="020F0502020204030204" pitchFamily="34" charset="0"/>
              </a:rPr>
              <a:t>RACCOMANDATA </a:t>
            </a:r>
            <a:r>
              <a:rPr lang="it-IT" sz="2000" dirty="0">
                <a:solidFill>
                  <a:srgbClr val="000000"/>
                </a:solidFill>
                <a:latin typeface="Calibri" panose="020F0502020204030204" pitchFamily="34" charset="0"/>
              </a:rPr>
              <a:t>per tutte </a:t>
            </a:r>
            <a:r>
              <a:rPr lang="it-IT" sz="2000" dirty="0" smtClean="0">
                <a:solidFill>
                  <a:srgbClr val="000000"/>
                </a:solidFill>
                <a:latin typeface="Calibri" panose="020F0502020204030204" pitchFamily="34" charset="0"/>
              </a:rPr>
              <a:t>tipologie societarie</a:t>
            </a:r>
            <a:endParaRPr lang="it-IT" sz="2000" dirty="0">
              <a:solidFill>
                <a:srgbClr val="000000"/>
              </a:solidFill>
              <a:latin typeface="Calibri" panose="020F0502020204030204" pitchFamily="34" charset="0"/>
            </a:endParaRPr>
          </a:p>
          <a:p>
            <a:pPr marL="342900" indent="-342900" algn="just">
              <a:lnSpc>
                <a:spcPct val="150000"/>
              </a:lnSpc>
              <a:buFont typeface="+mj-lt"/>
              <a:buAutoNum type="arabicPeriod"/>
            </a:pPr>
            <a:r>
              <a:rPr lang="it-IT" sz="2000" dirty="0" smtClean="0">
                <a:solidFill>
                  <a:srgbClr val="000000"/>
                </a:solidFill>
                <a:latin typeface="Calibri" panose="020F0502020204030204" pitchFamily="34" charset="0"/>
              </a:rPr>
              <a:t>Rendiconto da </a:t>
            </a:r>
            <a:r>
              <a:rPr lang="it-IT" sz="2000" dirty="0">
                <a:solidFill>
                  <a:srgbClr val="000000"/>
                </a:solidFill>
                <a:latin typeface="Calibri" panose="020F0502020204030204" pitchFamily="34" charset="0"/>
              </a:rPr>
              <a:t>includere in </a:t>
            </a:r>
            <a:r>
              <a:rPr lang="it-IT" sz="2000" dirty="0" smtClean="0">
                <a:solidFill>
                  <a:srgbClr val="000000"/>
                </a:solidFill>
                <a:latin typeface="Calibri" panose="020F0502020204030204" pitchFamily="34" charset="0"/>
              </a:rPr>
              <a:t>Nota integrativa</a:t>
            </a:r>
          </a:p>
          <a:p>
            <a:pPr marL="342900" indent="-342900">
              <a:buFont typeface="+mj-lt"/>
              <a:buAutoNum type="arabicPeriod"/>
            </a:pPr>
            <a:r>
              <a:rPr lang="it-IT" sz="2000" dirty="0" smtClean="0">
                <a:solidFill>
                  <a:srgbClr val="000000"/>
                </a:solidFill>
                <a:latin typeface="Calibri" panose="020F0502020204030204" pitchFamily="34" charset="0"/>
              </a:rPr>
              <a:t>Abbandono </a:t>
            </a:r>
            <a:r>
              <a:rPr lang="it-IT" sz="2000" dirty="0">
                <a:solidFill>
                  <a:srgbClr val="000000"/>
                </a:solidFill>
                <a:latin typeface="Calibri" panose="020F0502020204030204" pitchFamily="34" charset="0"/>
              </a:rPr>
              <a:t>dell’impostazione del </a:t>
            </a:r>
            <a:r>
              <a:rPr lang="it-IT" sz="2000" dirty="0" smtClean="0">
                <a:solidFill>
                  <a:srgbClr val="000000"/>
                </a:solidFill>
                <a:latin typeface="Calibri" panose="020F0502020204030204" pitchFamily="34" charset="0"/>
              </a:rPr>
              <a:t>Rendiconto </a:t>
            </a:r>
            <a:r>
              <a:rPr lang="it-IT" sz="2000" dirty="0">
                <a:solidFill>
                  <a:srgbClr val="000000"/>
                </a:solidFill>
                <a:latin typeface="Calibri" panose="020F0502020204030204" pitchFamily="34" charset="0"/>
              </a:rPr>
              <a:t>basata sul </a:t>
            </a:r>
            <a:r>
              <a:rPr lang="it-IT" sz="2000" dirty="0" smtClean="0">
                <a:solidFill>
                  <a:srgbClr val="000000"/>
                </a:solidFill>
                <a:latin typeface="Calibri" panose="020F0502020204030204" pitchFamily="34" charset="0"/>
              </a:rPr>
              <a:t>CAPITALE CIRCOLANTE NETTO → non contemplata da </a:t>
            </a:r>
            <a:r>
              <a:rPr lang="it-IT" sz="2000" dirty="0">
                <a:solidFill>
                  <a:srgbClr val="000000"/>
                </a:solidFill>
                <a:latin typeface="Calibri" panose="020F0502020204030204" pitchFamily="34" charset="0"/>
              </a:rPr>
              <a:t>prassi </a:t>
            </a:r>
            <a:r>
              <a:rPr lang="it-IT" sz="2000" dirty="0" smtClean="0">
                <a:solidFill>
                  <a:srgbClr val="000000"/>
                </a:solidFill>
                <a:latin typeface="Calibri" panose="020F0502020204030204" pitchFamily="34" charset="0"/>
              </a:rPr>
              <a:t>internazionale</a:t>
            </a:r>
            <a:endParaRPr lang="it-IT" sz="2000" dirty="0">
              <a:solidFill>
                <a:srgbClr val="000000"/>
              </a:solidFill>
              <a:latin typeface="Calibri" panose="020F0502020204030204" pitchFamily="34" charset="0"/>
            </a:endParaRPr>
          </a:p>
        </p:txBody>
      </p:sp>
      <p:sp>
        <p:nvSpPr>
          <p:cNvPr id="10" name="Titolo 1"/>
          <p:cNvSpPr txBox="1">
            <a:spLocks/>
          </p:cNvSpPr>
          <p:nvPr/>
        </p:nvSpPr>
        <p:spPr bwMode="auto">
          <a:xfrm>
            <a:off x="617995" y="1430821"/>
            <a:ext cx="790800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400" b="1" kern="0" dirty="0" smtClean="0">
                <a:solidFill>
                  <a:srgbClr val="000000"/>
                </a:solidFill>
                <a:latin typeface="Calibri" panose="020F0502020204030204" pitchFamily="34" charset="0"/>
              </a:rPr>
              <a:t>PRINCIPALI NOVITÀ E OSSERVAZIONI</a:t>
            </a:r>
          </a:p>
        </p:txBody>
      </p:sp>
      <p:sp>
        <p:nvSpPr>
          <p:cNvPr id="7" name="Titolo 1"/>
          <p:cNvSpPr txBox="1">
            <a:spLocks/>
          </p:cNvSpPr>
          <p:nvPr/>
        </p:nvSpPr>
        <p:spPr bwMode="auto">
          <a:xfrm>
            <a:off x="-94004" y="534194"/>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RENDICONTO</a:t>
            </a:r>
          </a:p>
        </p:txBody>
      </p:sp>
    </p:spTree>
    <p:extLst>
      <p:ext uri="{BB962C8B-B14F-4D97-AF65-F5344CB8AC3E}">
        <p14:creationId xmlns:p14="http://schemas.microsoft.com/office/powerpoint/2010/main" val="84411015"/>
      </p:ext>
    </p:extLst>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5649" y="4727070"/>
            <a:ext cx="7632700" cy="935038"/>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a:r>
              <a:rPr lang="it-IT" sz="2000" b="1" dirty="0" smtClean="0">
                <a:solidFill>
                  <a:srgbClr val="000000"/>
                </a:solidFill>
                <a:latin typeface="Calibri" panose="020F0502020204030204" pitchFamily="34" charset="0"/>
              </a:rPr>
              <a:t>PRESENTAZIONE SCHEMA «CHIUSO»</a:t>
            </a:r>
          </a:p>
          <a:p>
            <a:pPr algn="ctr"/>
            <a:r>
              <a:rPr lang="it-IT" sz="2000" b="1" dirty="0" smtClean="0">
                <a:solidFill>
                  <a:srgbClr val="000000"/>
                </a:solidFill>
                <a:latin typeface="Calibri" panose="020F0502020204030204" pitchFamily="34" charset="0"/>
              </a:rPr>
              <a:t> SENZA POSSIBILITÀ DI MODIFICA O PERSONALIZZAZIONE</a:t>
            </a:r>
            <a:endParaRPr lang="it-IT" sz="2000" dirty="0">
              <a:solidFill>
                <a:srgbClr val="000000"/>
              </a:solidFill>
              <a:latin typeface="Calibri" panose="020F0502020204030204" pitchFamily="34" charset="0"/>
            </a:endParaRPr>
          </a:p>
        </p:txBody>
      </p:sp>
      <p:sp>
        <p:nvSpPr>
          <p:cNvPr id="2" name="Rettangolo 1"/>
          <p:cNvSpPr/>
          <p:nvPr/>
        </p:nvSpPr>
        <p:spPr>
          <a:xfrm>
            <a:off x="670064" y="2616196"/>
            <a:ext cx="8174421" cy="1938992"/>
          </a:xfrm>
          <a:prstGeom prst="rect">
            <a:avLst/>
          </a:prstGeom>
        </p:spPr>
        <p:txBody>
          <a:bodyPr wrap="square">
            <a:spAutoFit/>
          </a:bodyPr>
          <a:lstStyle/>
          <a:p>
            <a:pPr marL="342900" indent="-342900" algn="just">
              <a:lnSpc>
                <a:spcPct val="150000"/>
              </a:lnSpc>
              <a:buFont typeface="+mj-lt"/>
              <a:buAutoNum type="arabicPeriod" startAt="5"/>
            </a:pPr>
            <a:r>
              <a:rPr lang="it-IT" sz="2000" dirty="0" smtClean="0">
                <a:solidFill>
                  <a:srgbClr val="000000"/>
                </a:solidFill>
                <a:latin typeface="Calibri" panose="020F0502020204030204" pitchFamily="34" charset="0"/>
              </a:rPr>
              <a:t>Individuazione </a:t>
            </a:r>
            <a:r>
              <a:rPr lang="it-IT" sz="2000" b="1" dirty="0">
                <a:solidFill>
                  <a:srgbClr val="000000"/>
                </a:solidFill>
                <a:latin typeface="Calibri" panose="020F0502020204030204" pitchFamily="34" charset="0"/>
              </a:rPr>
              <a:t>3 sole aree di </a:t>
            </a:r>
            <a:r>
              <a:rPr lang="it-IT" sz="2000" b="1" dirty="0" smtClean="0">
                <a:solidFill>
                  <a:srgbClr val="000000"/>
                </a:solidFill>
                <a:latin typeface="Calibri" panose="020F0502020204030204" pitchFamily="34" charset="0"/>
              </a:rPr>
              <a:t>indagine:</a:t>
            </a:r>
            <a:endParaRPr lang="it-IT" sz="2000" b="1" dirty="0">
              <a:solidFill>
                <a:srgbClr val="000000"/>
              </a:solidFill>
              <a:latin typeface="Calibri" panose="020F0502020204030204" pitchFamily="34" charset="0"/>
            </a:endParaRPr>
          </a:p>
          <a:p>
            <a:pPr marL="742950" lvl="1" indent="-285750" algn="just">
              <a:lnSpc>
                <a:spcPct val="150000"/>
              </a:lnSpc>
              <a:buFont typeface="Wingdings" panose="05000000000000000000" pitchFamily="2" charset="2"/>
              <a:buChar char="Ø"/>
            </a:pPr>
            <a:r>
              <a:rPr lang="it-IT" sz="2000" dirty="0" smtClean="0">
                <a:solidFill>
                  <a:srgbClr val="000000"/>
                </a:solidFill>
                <a:latin typeface="Calibri" panose="020F0502020204030204" pitchFamily="34" charset="0"/>
              </a:rPr>
              <a:t>gestione </a:t>
            </a:r>
            <a:r>
              <a:rPr lang="it-IT" sz="2000" dirty="0">
                <a:solidFill>
                  <a:srgbClr val="000000"/>
                </a:solidFill>
                <a:latin typeface="Calibri" panose="020F0502020204030204" pitchFamily="34" charset="0"/>
              </a:rPr>
              <a:t>reddituale</a:t>
            </a:r>
          </a:p>
          <a:p>
            <a:pPr marL="742950" lvl="1" indent="-285750" algn="just">
              <a:lnSpc>
                <a:spcPct val="150000"/>
              </a:lnSpc>
              <a:buFont typeface="Wingdings" panose="05000000000000000000" pitchFamily="2" charset="2"/>
              <a:buChar char="Ø"/>
            </a:pPr>
            <a:r>
              <a:rPr lang="it-IT" sz="2000" dirty="0" smtClean="0">
                <a:solidFill>
                  <a:srgbClr val="000000"/>
                </a:solidFill>
                <a:latin typeface="Calibri" panose="020F0502020204030204" pitchFamily="34" charset="0"/>
              </a:rPr>
              <a:t>area </a:t>
            </a:r>
            <a:r>
              <a:rPr lang="it-IT" sz="2000" dirty="0">
                <a:solidFill>
                  <a:srgbClr val="000000"/>
                </a:solidFill>
                <a:latin typeface="Calibri" panose="020F0502020204030204" pitchFamily="34" charset="0"/>
              </a:rPr>
              <a:t>di investimento</a:t>
            </a:r>
          </a:p>
          <a:p>
            <a:pPr marL="742950" lvl="1" indent="-285750" algn="just">
              <a:lnSpc>
                <a:spcPct val="150000"/>
              </a:lnSpc>
              <a:buFont typeface="Wingdings" panose="05000000000000000000" pitchFamily="2" charset="2"/>
              <a:buChar char="Ø"/>
            </a:pPr>
            <a:r>
              <a:rPr lang="it-IT" sz="2000" dirty="0" smtClean="0">
                <a:solidFill>
                  <a:srgbClr val="000000"/>
                </a:solidFill>
                <a:latin typeface="Calibri" panose="020F0502020204030204" pitchFamily="34" charset="0"/>
              </a:rPr>
              <a:t>area </a:t>
            </a:r>
            <a:r>
              <a:rPr lang="it-IT" sz="2000" dirty="0">
                <a:solidFill>
                  <a:srgbClr val="000000"/>
                </a:solidFill>
                <a:latin typeface="Calibri" panose="020F0502020204030204" pitchFamily="34" charset="0"/>
              </a:rPr>
              <a:t>di </a:t>
            </a:r>
            <a:r>
              <a:rPr lang="it-IT" sz="2000" dirty="0" smtClean="0">
                <a:solidFill>
                  <a:srgbClr val="000000"/>
                </a:solidFill>
                <a:latin typeface="Calibri" panose="020F0502020204030204" pitchFamily="34" charset="0"/>
              </a:rPr>
              <a:t>finanziamento</a:t>
            </a:r>
            <a:endParaRPr lang="it-IT" sz="2000" dirty="0">
              <a:solidFill>
                <a:srgbClr val="000000"/>
              </a:solidFill>
              <a:latin typeface="Calibri" panose="020F0502020204030204" pitchFamily="34" charset="0"/>
            </a:endParaRPr>
          </a:p>
        </p:txBody>
      </p:sp>
      <p:sp>
        <p:nvSpPr>
          <p:cNvPr id="11" name="Titolo 1"/>
          <p:cNvSpPr txBox="1">
            <a:spLocks/>
          </p:cNvSpPr>
          <p:nvPr/>
        </p:nvSpPr>
        <p:spPr bwMode="auto">
          <a:xfrm>
            <a:off x="0" y="703219"/>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RENDICONTO</a:t>
            </a:r>
          </a:p>
        </p:txBody>
      </p:sp>
      <p:sp>
        <p:nvSpPr>
          <p:cNvPr id="12" name="Titolo 1"/>
          <p:cNvSpPr txBox="1">
            <a:spLocks/>
          </p:cNvSpPr>
          <p:nvPr/>
        </p:nvSpPr>
        <p:spPr bwMode="auto">
          <a:xfrm>
            <a:off x="480344" y="1702450"/>
            <a:ext cx="790800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400" b="1" kern="0" dirty="0" smtClean="0">
                <a:solidFill>
                  <a:srgbClr val="000000"/>
                </a:solidFill>
                <a:latin typeface="Calibri" panose="020F0502020204030204" pitchFamily="34" charset="0"/>
              </a:rPr>
              <a:t>PRINCIPALI NOVITÀ E OSSERVAZIONI</a:t>
            </a:r>
          </a:p>
        </p:txBody>
      </p:sp>
    </p:spTree>
    <p:extLst>
      <p:ext uri="{BB962C8B-B14F-4D97-AF65-F5344CB8AC3E}">
        <p14:creationId xmlns:p14="http://schemas.microsoft.com/office/powerpoint/2010/main" val="2830758624"/>
      </p:ext>
    </p:extLst>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llout con freccia in giù 10"/>
          <p:cNvSpPr/>
          <p:nvPr/>
        </p:nvSpPr>
        <p:spPr>
          <a:xfrm>
            <a:off x="717550" y="1909596"/>
            <a:ext cx="7632700" cy="1008062"/>
          </a:xfrm>
          <a:prstGeom prst="downArrowCallout">
            <a:avLst/>
          </a:prstGeom>
          <a:solidFill>
            <a:schemeClr val="accent1">
              <a:lumMod val="20000"/>
              <a:lumOff val="80000"/>
              <a:alpha val="41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smtClean="0">
                <a:solidFill>
                  <a:prstClr val="black"/>
                </a:solidFill>
              </a:rPr>
              <a:t>«CLASSICI» QUESITI A CUI DARE RISPOSTA</a:t>
            </a:r>
            <a:endParaRPr lang="it-IT" sz="2400" b="1" dirty="0">
              <a:solidFill>
                <a:prstClr val="black"/>
              </a:solidFill>
            </a:endParaRPr>
          </a:p>
        </p:txBody>
      </p:sp>
      <p:sp>
        <p:nvSpPr>
          <p:cNvPr id="2" name="Rettangolo 1"/>
          <p:cNvSpPr/>
          <p:nvPr/>
        </p:nvSpPr>
        <p:spPr>
          <a:xfrm>
            <a:off x="755650" y="3031606"/>
            <a:ext cx="7632700" cy="1631216"/>
          </a:xfrm>
          <a:prstGeom prst="rect">
            <a:avLst/>
          </a:prstGeom>
        </p:spPr>
        <p:txBody>
          <a:bodyPr wrap="square">
            <a:spAutoFit/>
          </a:bodyPr>
          <a:lstStyle/>
          <a:p>
            <a:pPr marL="342900" indent="-342900" algn="just">
              <a:buFont typeface="Wingdings" panose="05000000000000000000" pitchFamily="2" charset="2"/>
              <a:buChar char="Ø"/>
            </a:pPr>
            <a:r>
              <a:rPr lang="it-IT" sz="2000" i="1" dirty="0" smtClean="0">
                <a:solidFill>
                  <a:prstClr val="black"/>
                </a:solidFill>
              </a:rPr>
              <a:t>«Con </a:t>
            </a:r>
            <a:r>
              <a:rPr lang="it-IT" sz="2000" i="1" dirty="0">
                <a:solidFill>
                  <a:prstClr val="black"/>
                </a:solidFill>
              </a:rPr>
              <a:t>quali soldi pago </a:t>
            </a:r>
            <a:r>
              <a:rPr lang="it-IT" sz="2000" i="1" dirty="0" smtClean="0">
                <a:solidFill>
                  <a:prstClr val="black"/>
                </a:solidFill>
              </a:rPr>
              <a:t>imposte</a:t>
            </a:r>
            <a:r>
              <a:rPr lang="it-IT" sz="2000" i="1" dirty="0">
                <a:solidFill>
                  <a:prstClr val="black"/>
                </a:solidFill>
              </a:rPr>
              <a:t>, visto che non ne </a:t>
            </a:r>
            <a:r>
              <a:rPr lang="it-IT" sz="2000" i="1" dirty="0" smtClean="0">
                <a:solidFill>
                  <a:prstClr val="black"/>
                </a:solidFill>
              </a:rPr>
              <a:t>ho?»</a:t>
            </a:r>
          </a:p>
          <a:p>
            <a:pPr marL="342900" indent="-342900" algn="just">
              <a:buFont typeface="Wingdings" panose="05000000000000000000" pitchFamily="2" charset="2"/>
              <a:buChar char="Ø"/>
            </a:pPr>
            <a:r>
              <a:rPr lang="it-IT" sz="2000" i="1" dirty="0" smtClean="0">
                <a:solidFill>
                  <a:prstClr val="black"/>
                </a:solidFill>
              </a:rPr>
              <a:t>«Dite che </a:t>
            </a:r>
            <a:r>
              <a:rPr lang="it-IT" sz="2000" i="1" dirty="0">
                <a:solidFill>
                  <a:prstClr val="black"/>
                </a:solidFill>
              </a:rPr>
              <a:t>guadagno, ma a me francamente sembra di perdere, </a:t>
            </a:r>
            <a:r>
              <a:rPr lang="it-IT" sz="2000" i="1" dirty="0" smtClean="0">
                <a:solidFill>
                  <a:prstClr val="black"/>
                </a:solidFill>
              </a:rPr>
              <a:t>perché </a:t>
            </a:r>
            <a:r>
              <a:rPr lang="it-IT" sz="2000" i="1" dirty="0">
                <a:solidFill>
                  <a:prstClr val="black"/>
                </a:solidFill>
              </a:rPr>
              <a:t>con </a:t>
            </a:r>
            <a:r>
              <a:rPr lang="it-IT" sz="2000" i="1" dirty="0" smtClean="0">
                <a:solidFill>
                  <a:prstClr val="black"/>
                </a:solidFill>
              </a:rPr>
              <a:t>le banche </a:t>
            </a:r>
            <a:r>
              <a:rPr lang="it-IT" sz="2000" i="1" dirty="0">
                <a:solidFill>
                  <a:prstClr val="black"/>
                </a:solidFill>
              </a:rPr>
              <a:t>va sempre </a:t>
            </a:r>
            <a:r>
              <a:rPr lang="it-IT" sz="2000" i="1" dirty="0" smtClean="0">
                <a:solidFill>
                  <a:prstClr val="black"/>
                </a:solidFill>
              </a:rPr>
              <a:t>peggio …»</a:t>
            </a:r>
          </a:p>
          <a:p>
            <a:pPr marL="342900" indent="-342900" algn="just">
              <a:buFont typeface="Wingdings" panose="05000000000000000000" pitchFamily="2" charset="2"/>
              <a:buChar char="Ø"/>
            </a:pPr>
            <a:r>
              <a:rPr lang="it-IT" sz="2000" i="1" dirty="0" smtClean="0">
                <a:solidFill>
                  <a:prstClr val="black"/>
                </a:solidFill>
              </a:rPr>
              <a:t>«Voi </a:t>
            </a:r>
            <a:r>
              <a:rPr lang="it-IT" sz="2000" i="1" dirty="0">
                <a:solidFill>
                  <a:prstClr val="black"/>
                </a:solidFill>
              </a:rPr>
              <a:t>consulenti dite che quei nuovi macchinari che devo comperare non sono </a:t>
            </a:r>
            <a:r>
              <a:rPr lang="it-IT" sz="2000" i="1" dirty="0" smtClean="0">
                <a:solidFill>
                  <a:prstClr val="black"/>
                </a:solidFill>
              </a:rPr>
              <a:t>costi, ma </a:t>
            </a:r>
            <a:r>
              <a:rPr lang="it-IT" sz="2000" i="1" dirty="0">
                <a:solidFill>
                  <a:prstClr val="black"/>
                </a:solidFill>
              </a:rPr>
              <a:t>io i soldi li devo tirare fuori lo </a:t>
            </a:r>
            <a:r>
              <a:rPr lang="it-IT" sz="2000" i="1" dirty="0" smtClean="0">
                <a:solidFill>
                  <a:prstClr val="black"/>
                </a:solidFill>
              </a:rPr>
              <a:t>stesso …»</a:t>
            </a:r>
            <a:endParaRPr lang="it-IT" sz="2000" i="1" dirty="0">
              <a:solidFill>
                <a:prstClr val="black"/>
              </a:solidFill>
            </a:endParaRPr>
          </a:p>
        </p:txBody>
      </p:sp>
      <p:sp>
        <p:nvSpPr>
          <p:cNvPr id="3" name="Callout con freccia in su 2"/>
          <p:cNvSpPr/>
          <p:nvPr/>
        </p:nvSpPr>
        <p:spPr>
          <a:xfrm>
            <a:off x="717550" y="4595446"/>
            <a:ext cx="7632700" cy="1348154"/>
          </a:xfrm>
          <a:prstGeom prst="upArrowCallout">
            <a:avLst>
              <a:gd name="adj1" fmla="val 17683"/>
              <a:gd name="adj2" fmla="val 18902"/>
              <a:gd name="adj3" fmla="val 25000"/>
              <a:gd name="adj4" fmla="val 69245"/>
            </a:avLst>
          </a:prstGeom>
          <a:solidFill>
            <a:schemeClr val="accent1">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prstClr val="black"/>
                </a:solidFill>
              </a:rPr>
              <a:t>OBIETTIVI PROFESSIONISTA</a:t>
            </a:r>
            <a:endParaRPr lang="it-IT" sz="2000" dirty="0" smtClean="0">
              <a:solidFill>
                <a:prstClr val="black"/>
              </a:solidFill>
            </a:endParaRPr>
          </a:p>
          <a:p>
            <a:pPr marL="285750" indent="-285750">
              <a:buFont typeface="Wingdings" panose="05000000000000000000" pitchFamily="2" charset="2"/>
              <a:buChar char="Ø"/>
            </a:pPr>
            <a:r>
              <a:rPr lang="it-IT" sz="2000" dirty="0" smtClean="0">
                <a:solidFill>
                  <a:prstClr val="black"/>
                </a:solidFill>
              </a:rPr>
              <a:t>COSTRUIRE RENDICONTO FINANZIARIO</a:t>
            </a:r>
          </a:p>
          <a:p>
            <a:pPr marL="285750" indent="-285750">
              <a:buFont typeface="Wingdings" panose="05000000000000000000" pitchFamily="2" charset="2"/>
              <a:buChar char="Ø"/>
            </a:pPr>
            <a:r>
              <a:rPr lang="it-IT" sz="2000" dirty="0" smtClean="0">
                <a:solidFill>
                  <a:prstClr val="black"/>
                </a:solidFill>
              </a:rPr>
              <a:t>«LEGGERE» RISULTATI E SPIEGARLI ALL’IMPRENDITORE</a:t>
            </a:r>
            <a:endParaRPr lang="it-IT" sz="2000" dirty="0">
              <a:solidFill>
                <a:prstClr val="black"/>
              </a:solidFill>
            </a:endParaRPr>
          </a:p>
        </p:txBody>
      </p:sp>
      <p:sp>
        <p:nvSpPr>
          <p:cNvPr id="10" name="Titolo 1"/>
          <p:cNvSpPr txBox="1">
            <a:spLocks/>
          </p:cNvSpPr>
          <p:nvPr/>
        </p:nvSpPr>
        <p:spPr bwMode="auto">
          <a:xfrm>
            <a:off x="-119641" y="6810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UTILITÀ</a:t>
            </a:r>
          </a:p>
        </p:txBody>
      </p:sp>
    </p:spTree>
    <p:extLst>
      <p:ext uri="{BB962C8B-B14F-4D97-AF65-F5344CB8AC3E}">
        <p14:creationId xmlns:p14="http://schemas.microsoft.com/office/powerpoint/2010/main" val="2157634291"/>
      </p:ext>
    </p:extLst>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llout con freccia in giù 10"/>
          <p:cNvSpPr/>
          <p:nvPr/>
        </p:nvSpPr>
        <p:spPr>
          <a:xfrm>
            <a:off x="755650" y="1647899"/>
            <a:ext cx="7632700" cy="1008062"/>
          </a:xfrm>
          <a:prstGeom prst="downArrowCallout">
            <a:avLst/>
          </a:prstGeom>
          <a:solidFill>
            <a:schemeClr val="accent1">
              <a:lumMod val="20000"/>
              <a:lumOff val="80000"/>
              <a:alpha val="41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smtClean="0">
                <a:solidFill>
                  <a:prstClr val="black"/>
                </a:solidFill>
              </a:rPr>
              <a:t>PERCHÉ LIQUIDITÀ È AUMENTATA (DIMINUITA) </a:t>
            </a:r>
          </a:p>
          <a:p>
            <a:pPr algn="ctr" fontAlgn="base">
              <a:spcBef>
                <a:spcPct val="0"/>
              </a:spcBef>
              <a:spcAft>
                <a:spcPct val="0"/>
              </a:spcAft>
              <a:defRPr/>
            </a:pPr>
            <a:r>
              <a:rPr lang="it-IT" sz="2400" b="1" dirty="0" smtClean="0">
                <a:solidFill>
                  <a:prstClr val="black"/>
                </a:solidFill>
              </a:rPr>
              <a:t>IN UN CERTO PERIODO? </a:t>
            </a:r>
            <a:endParaRPr lang="it-IT" sz="2400" b="1" dirty="0">
              <a:solidFill>
                <a:prstClr val="black"/>
              </a:solidFill>
            </a:endParaRPr>
          </a:p>
        </p:txBody>
      </p:sp>
      <p:sp>
        <p:nvSpPr>
          <p:cNvPr id="2" name="Rettangolo 1"/>
          <p:cNvSpPr/>
          <p:nvPr/>
        </p:nvSpPr>
        <p:spPr>
          <a:xfrm>
            <a:off x="568325" y="2966456"/>
            <a:ext cx="8007350" cy="2246769"/>
          </a:xfrm>
          <a:prstGeom prst="rect">
            <a:avLst/>
          </a:prstGeom>
        </p:spPr>
        <p:txBody>
          <a:bodyPr wrap="square">
            <a:spAutoFit/>
          </a:bodyPr>
          <a:lstStyle/>
          <a:p>
            <a:pPr marL="342900" indent="-342900">
              <a:buFont typeface="Wingdings" panose="05000000000000000000" pitchFamily="2" charset="2"/>
              <a:buChar char="Ø"/>
            </a:pPr>
            <a:r>
              <a:rPr lang="it-IT" sz="2000" b="1" dirty="0">
                <a:solidFill>
                  <a:prstClr val="black"/>
                </a:solidFill>
              </a:rPr>
              <a:t>C</a:t>
            </a:r>
            <a:r>
              <a:rPr lang="it-IT" sz="2000" b="1" dirty="0" smtClean="0">
                <a:solidFill>
                  <a:prstClr val="black"/>
                </a:solidFill>
              </a:rPr>
              <a:t>osa </a:t>
            </a:r>
            <a:r>
              <a:rPr lang="it-IT" sz="2000" b="1" dirty="0">
                <a:solidFill>
                  <a:prstClr val="black"/>
                </a:solidFill>
              </a:rPr>
              <a:t>si intende per “</a:t>
            </a:r>
            <a:r>
              <a:rPr lang="it-IT" sz="2000" b="1" i="1" dirty="0">
                <a:solidFill>
                  <a:prstClr val="black"/>
                </a:solidFill>
              </a:rPr>
              <a:t>un certo periodo</a:t>
            </a:r>
            <a:r>
              <a:rPr lang="it-IT" sz="2000" b="1" dirty="0">
                <a:solidFill>
                  <a:prstClr val="black"/>
                </a:solidFill>
              </a:rPr>
              <a:t>”?</a:t>
            </a:r>
          </a:p>
          <a:p>
            <a:pPr marL="800100" lvl="1" indent="-342900">
              <a:buFont typeface="Arial" panose="020B0604020202020204" pitchFamily="34" charset="0"/>
              <a:buChar char="•"/>
            </a:pPr>
            <a:r>
              <a:rPr lang="it-IT" sz="2000" dirty="0">
                <a:solidFill>
                  <a:prstClr val="black"/>
                </a:solidFill>
              </a:rPr>
              <a:t>G</a:t>
            </a:r>
            <a:r>
              <a:rPr lang="it-IT" sz="2000" dirty="0" smtClean="0">
                <a:solidFill>
                  <a:prstClr val="black"/>
                </a:solidFill>
              </a:rPr>
              <a:t>eneralmente è riferito a esercizio (possibile rilevanza infrannuale per aziende stagionali)</a:t>
            </a:r>
            <a:endParaRPr lang="it-IT" sz="2000" dirty="0">
              <a:solidFill>
                <a:prstClr val="black"/>
              </a:solidFill>
            </a:endParaRPr>
          </a:p>
          <a:p>
            <a:pPr marL="342900" indent="-342900">
              <a:buFont typeface="Wingdings" panose="05000000000000000000" pitchFamily="2" charset="2"/>
              <a:buChar char="Ø"/>
            </a:pPr>
            <a:r>
              <a:rPr lang="it-IT" sz="2000" b="1" dirty="0">
                <a:solidFill>
                  <a:prstClr val="black"/>
                </a:solidFill>
              </a:rPr>
              <a:t>C</a:t>
            </a:r>
            <a:r>
              <a:rPr lang="it-IT" sz="2000" b="1" dirty="0" smtClean="0">
                <a:solidFill>
                  <a:prstClr val="black"/>
                </a:solidFill>
              </a:rPr>
              <a:t>osa </a:t>
            </a:r>
            <a:r>
              <a:rPr lang="it-IT" sz="2000" b="1" dirty="0">
                <a:solidFill>
                  <a:prstClr val="black"/>
                </a:solidFill>
              </a:rPr>
              <a:t>si intende per </a:t>
            </a:r>
            <a:r>
              <a:rPr lang="it-IT" sz="2000" b="1" dirty="0" smtClean="0">
                <a:solidFill>
                  <a:prstClr val="black"/>
                </a:solidFill>
              </a:rPr>
              <a:t>«liquidità»?</a:t>
            </a:r>
            <a:endParaRPr lang="it-IT" sz="2000" b="1" dirty="0">
              <a:solidFill>
                <a:prstClr val="black"/>
              </a:solidFill>
            </a:endParaRPr>
          </a:p>
          <a:p>
            <a:pPr marL="800100" lvl="1" indent="-342900">
              <a:buFont typeface="Arial" panose="020B0604020202020204" pitchFamily="34" charset="0"/>
              <a:buChar char="•"/>
            </a:pPr>
            <a:r>
              <a:rPr lang="it-IT" sz="2000" dirty="0">
                <a:solidFill>
                  <a:prstClr val="black"/>
                </a:solidFill>
              </a:rPr>
              <a:t>C</a:t>
            </a:r>
            <a:r>
              <a:rPr lang="it-IT" sz="2000" dirty="0" smtClean="0">
                <a:solidFill>
                  <a:prstClr val="black"/>
                </a:solidFill>
              </a:rPr>
              <a:t>assa </a:t>
            </a:r>
            <a:r>
              <a:rPr lang="it-IT" sz="2000" dirty="0">
                <a:solidFill>
                  <a:prstClr val="black"/>
                </a:solidFill>
              </a:rPr>
              <a:t>e banche attive?</a:t>
            </a:r>
          </a:p>
          <a:p>
            <a:pPr marL="800100" lvl="1" indent="-342900">
              <a:buFont typeface="Arial" panose="020B0604020202020204" pitchFamily="34" charset="0"/>
              <a:buChar char="•"/>
            </a:pPr>
            <a:r>
              <a:rPr lang="it-IT" sz="2000" dirty="0">
                <a:solidFill>
                  <a:prstClr val="black"/>
                </a:solidFill>
              </a:rPr>
              <a:t>C</a:t>
            </a:r>
            <a:r>
              <a:rPr lang="it-IT" sz="2000" dirty="0" smtClean="0">
                <a:solidFill>
                  <a:prstClr val="black"/>
                </a:solidFill>
              </a:rPr>
              <a:t>assa </a:t>
            </a:r>
            <a:r>
              <a:rPr lang="it-IT" sz="2000" dirty="0">
                <a:solidFill>
                  <a:prstClr val="black"/>
                </a:solidFill>
              </a:rPr>
              <a:t>e banche a breve (attive e passive)?</a:t>
            </a:r>
          </a:p>
          <a:p>
            <a:pPr marL="800100" lvl="1" indent="-342900">
              <a:buFont typeface="Arial" panose="020B0604020202020204" pitchFamily="34" charset="0"/>
              <a:buChar char="•"/>
            </a:pPr>
            <a:r>
              <a:rPr lang="it-IT" sz="2000" dirty="0">
                <a:solidFill>
                  <a:prstClr val="black"/>
                </a:solidFill>
              </a:rPr>
              <a:t>P</a:t>
            </a:r>
            <a:r>
              <a:rPr lang="it-IT" sz="2000" dirty="0" smtClean="0">
                <a:solidFill>
                  <a:prstClr val="black"/>
                </a:solidFill>
              </a:rPr>
              <a:t>osizione </a:t>
            </a:r>
            <a:r>
              <a:rPr lang="it-IT" sz="2000" dirty="0">
                <a:solidFill>
                  <a:prstClr val="black"/>
                </a:solidFill>
              </a:rPr>
              <a:t>finanziaria complessiva, sia di breve che di lungo termine?</a:t>
            </a:r>
          </a:p>
        </p:txBody>
      </p:sp>
      <p:sp>
        <p:nvSpPr>
          <p:cNvPr id="8" name="Titolo 1"/>
          <p:cNvSpPr txBox="1">
            <a:spLocks/>
          </p:cNvSpPr>
          <p:nvPr/>
        </p:nvSpPr>
        <p:spPr bwMode="auto">
          <a:xfrm>
            <a:off x="34925" y="6810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COSTRUZIONE</a:t>
            </a:r>
          </a:p>
        </p:txBody>
      </p:sp>
    </p:spTree>
    <p:extLst>
      <p:ext uri="{BB962C8B-B14F-4D97-AF65-F5344CB8AC3E}">
        <p14:creationId xmlns:p14="http://schemas.microsoft.com/office/powerpoint/2010/main" val="1090895195"/>
      </p:ext>
    </p:extLst>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llout con freccia in giù 10"/>
          <p:cNvSpPr/>
          <p:nvPr/>
        </p:nvSpPr>
        <p:spPr>
          <a:xfrm>
            <a:off x="568325" y="2017972"/>
            <a:ext cx="8007350" cy="784778"/>
          </a:xfrm>
          <a:prstGeom prst="downArrowCallout">
            <a:avLst/>
          </a:prstGeom>
          <a:solidFill>
            <a:schemeClr val="accent1">
              <a:lumMod val="20000"/>
              <a:lumOff val="80000"/>
              <a:alpha val="41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smtClean="0">
                <a:solidFill>
                  <a:prstClr val="black"/>
                </a:solidFill>
              </a:rPr>
              <a:t>DEFINIZIONE DI «LIQUIDITÀ» SECONDO OIC 10 </a:t>
            </a:r>
            <a:endParaRPr lang="it-IT" sz="2400" b="1" dirty="0">
              <a:solidFill>
                <a:prstClr val="black"/>
              </a:solidFill>
            </a:endParaRPr>
          </a:p>
        </p:txBody>
      </p:sp>
      <p:sp>
        <p:nvSpPr>
          <p:cNvPr id="2" name="Rettangolo 1"/>
          <p:cNvSpPr/>
          <p:nvPr/>
        </p:nvSpPr>
        <p:spPr>
          <a:xfrm>
            <a:off x="568325" y="3013139"/>
            <a:ext cx="8007350" cy="1015663"/>
          </a:xfrm>
          <a:prstGeom prst="rect">
            <a:avLst/>
          </a:prstGeom>
          <a:solidFill>
            <a:schemeClr val="bg1"/>
          </a:solidFill>
          <a:ln w="28575">
            <a:solidFill>
              <a:schemeClr val="accent4">
                <a:lumMod val="60000"/>
                <a:lumOff val="40000"/>
              </a:schemeClr>
            </a:solidFill>
          </a:ln>
        </p:spPr>
        <p:txBody>
          <a:bodyPr wrap="square">
            <a:spAutoFit/>
          </a:bodyPr>
          <a:lstStyle/>
          <a:p>
            <a:pPr algn="ctr"/>
            <a:r>
              <a:rPr lang="it-IT" sz="2000" dirty="0">
                <a:solidFill>
                  <a:prstClr val="black"/>
                </a:solidFill>
              </a:rPr>
              <a:t>Si vuole spiegare </a:t>
            </a:r>
            <a:r>
              <a:rPr lang="it-IT" sz="2000" b="1" dirty="0" smtClean="0">
                <a:solidFill>
                  <a:prstClr val="black"/>
                </a:solidFill>
              </a:rPr>
              <a:t>variazione componente </a:t>
            </a:r>
          </a:p>
          <a:p>
            <a:pPr algn="ctr"/>
            <a:r>
              <a:rPr lang="it-IT" sz="2000" b="1" dirty="0" smtClean="0">
                <a:solidFill>
                  <a:prstClr val="black"/>
                </a:solidFill>
              </a:rPr>
              <a:t>C.IV ATTIVO STATO PATRIMONIALE </a:t>
            </a:r>
          </a:p>
          <a:p>
            <a:pPr algn="ctr"/>
            <a:r>
              <a:rPr lang="it-IT" sz="2000" dirty="0" smtClean="0">
                <a:solidFill>
                  <a:prstClr val="black"/>
                </a:solidFill>
              </a:rPr>
              <a:t>(e </a:t>
            </a:r>
            <a:r>
              <a:rPr lang="it-IT" sz="2000" dirty="0">
                <a:solidFill>
                  <a:prstClr val="black"/>
                </a:solidFill>
              </a:rPr>
              <a:t>non </a:t>
            </a:r>
            <a:r>
              <a:rPr lang="it-IT" sz="2000" dirty="0" smtClean="0">
                <a:solidFill>
                  <a:prstClr val="black"/>
                </a:solidFill>
              </a:rPr>
              <a:t>anche </a:t>
            </a:r>
            <a:r>
              <a:rPr lang="it-IT" sz="2000" dirty="0">
                <a:solidFill>
                  <a:prstClr val="black"/>
                </a:solidFill>
              </a:rPr>
              <a:t>D.4 a breve termine del </a:t>
            </a:r>
            <a:r>
              <a:rPr lang="it-IT" sz="2000" dirty="0" smtClean="0">
                <a:solidFill>
                  <a:prstClr val="black"/>
                </a:solidFill>
              </a:rPr>
              <a:t>passivo - Debiti </a:t>
            </a:r>
            <a:r>
              <a:rPr lang="it-IT" sz="2000" dirty="0">
                <a:solidFill>
                  <a:prstClr val="black"/>
                </a:solidFill>
              </a:rPr>
              <a:t>verso banche a breve</a:t>
            </a:r>
            <a:r>
              <a:rPr lang="it-IT" sz="2000" dirty="0" smtClean="0">
                <a:solidFill>
                  <a:prstClr val="black"/>
                </a:solidFill>
              </a:rPr>
              <a:t>)</a:t>
            </a:r>
            <a:endParaRPr lang="it-IT" sz="2000" dirty="0">
              <a:solidFill>
                <a:prstClr val="black"/>
              </a:solidFill>
            </a:endParaRPr>
          </a:p>
        </p:txBody>
      </p:sp>
      <p:sp>
        <p:nvSpPr>
          <p:cNvPr id="3" name="Rettangolo 2"/>
          <p:cNvSpPr/>
          <p:nvPr/>
        </p:nvSpPr>
        <p:spPr>
          <a:xfrm>
            <a:off x="568325" y="4239191"/>
            <a:ext cx="8007350" cy="1631216"/>
          </a:xfrm>
          <a:prstGeom prst="rect">
            <a:avLst/>
          </a:prstGeom>
          <a:solidFill>
            <a:schemeClr val="bg1"/>
          </a:solidFill>
          <a:ln w="28575">
            <a:solidFill>
              <a:srgbClr val="00B0F0"/>
            </a:solidFill>
          </a:ln>
        </p:spPr>
        <p:txBody>
          <a:bodyPr wrap="square">
            <a:spAutoFit/>
          </a:bodyPr>
          <a:lstStyle/>
          <a:p>
            <a:pPr algn="ctr"/>
            <a:r>
              <a:rPr lang="it-IT" sz="2000" dirty="0">
                <a:solidFill>
                  <a:prstClr val="black"/>
                </a:solidFill>
              </a:rPr>
              <a:t>Tuttavia, </a:t>
            </a:r>
            <a:r>
              <a:rPr lang="it-IT" sz="2000" b="1" dirty="0" smtClean="0">
                <a:solidFill>
                  <a:prstClr val="black"/>
                </a:solidFill>
              </a:rPr>
              <a:t>si </a:t>
            </a:r>
            <a:r>
              <a:rPr lang="it-IT" sz="2000" b="1" dirty="0">
                <a:solidFill>
                  <a:prstClr val="black"/>
                </a:solidFill>
              </a:rPr>
              <a:t>perde </a:t>
            </a:r>
            <a:r>
              <a:rPr lang="it-IT" sz="2000" b="1" dirty="0" smtClean="0">
                <a:solidFill>
                  <a:prstClr val="black"/>
                </a:solidFill>
              </a:rPr>
              <a:t>informazione </a:t>
            </a:r>
            <a:r>
              <a:rPr lang="it-IT" sz="2000" b="1" dirty="0">
                <a:solidFill>
                  <a:prstClr val="black"/>
                </a:solidFill>
              </a:rPr>
              <a:t>rilevante </a:t>
            </a:r>
          </a:p>
          <a:p>
            <a:pPr algn="ctr"/>
            <a:r>
              <a:rPr lang="it-IT" sz="2000" dirty="0">
                <a:solidFill>
                  <a:prstClr val="black"/>
                </a:solidFill>
              </a:rPr>
              <a:t>Esempio: </a:t>
            </a:r>
            <a:r>
              <a:rPr lang="it-IT" sz="2000" dirty="0" smtClean="0">
                <a:solidFill>
                  <a:prstClr val="black"/>
                </a:solidFill>
              </a:rPr>
              <a:t>disponibilità </a:t>
            </a:r>
            <a:r>
              <a:rPr lang="it-IT" sz="2000" dirty="0">
                <a:solidFill>
                  <a:prstClr val="black"/>
                </a:solidFill>
              </a:rPr>
              <a:t>liquide passano da 20 a </a:t>
            </a:r>
            <a:r>
              <a:rPr lang="it-IT" sz="2000" dirty="0" smtClean="0">
                <a:solidFill>
                  <a:prstClr val="black"/>
                </a:solidFill>
              </a:rPr>
              <a:t>30 </a:t>
            </a:r>
            <a:r>
              <a:rPr lang="it-IT" sz="2000" dirty="0">
                <a:solidFill>
                  <a:prstClr val="black"/>
                </a:solidFill>
              </a:rPr>
              <a:t>ma </a:t>
            </a:r>
            <a:r>
              <a:rPr lang="it-IT" sz="2000" dirty="0" smtClean="0">
                <a:solidFill>
                  <a:prstClr val="black"/>
                </a:solidFill>
              </a:rPr>
              <a:t>debiti </a:t>
            </a:r>
            <a:r>
              <a:rPr lang="it-IT" sz="2000" dirty="0">
                <a:solidFill>
                  <a:prstClr val="black"/>
                </a:solidFill>
              </a:rPr>
              <a:t>bancari a breve passano da (250) a (</a:t>
            </a:r>
            <a:r>
              <a:rPr lang="it-IT" sz="2000" dirty="0" smtClean="0">
                <a:solidFill>
                  <a:prstClr val="black"/>
                </a:solidFill>
              </a:rPr>
              <a:t>380</a:t>
            </a:r>
            <a:r>
              <a:rPr lang="it-IT" sz="2000" dirty="0">
                <a:solidFill>
                  <a:prstClr val="black"/>
                </a:solidFill>
              </a:rPr>
              <a:t>)</a:t>
            </a:r>
            <a:r>
              <a:rPr lang="it-IT" sz="2000" dirty="0" smtClean="0">
                <a:solidFill>
                  <a:prstClr val="black"/>
                </a:solidFill>
              </a:rPr>
              <a:t> </a:t>
            </a:r>
            <a:endParaRPr lang="it-IT" sz="2000" dirty="0">
              <a:solidFill>
                <a:prstClr val="black"/>
              </a:solidFill>
            </a:endParaRPr>
          </a:p>
          <a:p>
            <a:pPr algn="ctr"/>
            <a:r>
              <a:rPr lang="it-IT" sz="2000" dirty="0" smtClean="0">
                <a:solidFill>
                  <a:prstClr val="black"/>
                </a:solidFill>
              </a:rPr>
              <a:t>Rendiconto </a:t>
            </a:r>
            <a:r>
              <a:rPr lang="it-IT" sz="2000" dirty="0">
                <a:solidFill>
                  <a:prstClr val="black"/>
                </a:solidFill>
              </a:rPr>
              <a:t>OIC10 spiega la variazione di </a:t>
            </a:r>
            <a:r>
              <a:rPr lang="it-IT" sz="2000" dirty="0" smtClean="0">
                <a:solidFill>
                  <a:prstClr val="black"/>
                </a:solidFill>
              </a:rPr>
              <a:t>10 </a:t>
            </a:r>
            <a:r>
              <a:rPr lang="it-IT" sz="2000" dirty="0">
                <a:solidFill>
                  <a:prstClr val="black"/>
                </a:solidFill>
              </a:rPr>
              <a:t>ma </a:t>
            </a:r>
            <a:r>
              <a:rPr lang="it-IT" sz="2000" dirty="0" smtClean="0">
                <a:solidFill>
                  <a:prstClr val="black"/>
                </a:solidFill>
              </a:rPr>
              <a:t>non variazione </a:t>
            </a:r>
            <a:r>
              <a:rPr lang="it-IT" sz="2000" dirty="0">
                <a:solidFill>
                  <a:prstClr val="black"/>
                </a:solidFill>
              </a:rPr>
              <a:t>della </a:t>
            </a:r>
            <a:r>
              <a:rPr lang="it-IT" sz="2000" dirty="0" smtClean="0">
                <a:solidFill>
                  <a:prstClr val="black"/>
                </a:solidFill>
              </a:rPr>
              <a:t>POSIZIONE FINANZIARIA NETTA breve termine</a:t>
            </a:r>
            <a:r>
              <a:rPr lang="it-IT" sz="2000" dirty="0">
                <a:solidFill>
                  <a:prstClr val="black"/>
                </a:solidFill>
              </a:rPr>
              <a:t> </a:t>
            </a:r>
            <a:r>
              <a:rPr lang="it-IT" sz="2000" dirty="0" smtClean="0">
                <a:solidFill>
                  <a:prstClr val="black"/>
                </a:solidFill>
              </a:rPr>
              <a:t>→ da (230</a:t>
            </a:r>
            <a:r>
              <a:rPr lang="it-IT" sz="2000" dirty="0">
                <a:solidFill>
                  <a:prstClr val="black"/>
                </a:solidFill>
              </a:rPr>
              <a:t>) a (350</a:t>
            </a:r>
            <a:r>
              <a:rPr lang="it-IT" sz="2000" dirty="0" smtClean="0">
                <a:solidFill>
                  <a:prstClr val="black"/>
                </a:solidFill>
              </a:rPr>
              <a:t>)</a:t>
            </a:r>
            <a:endParaRPr lang="it-IT" sz="2000" dirty="0">
              <a:solidFill>
                <a:prstClr val="black"/>
              </a:solidFill>
            </a:endParaRPr>
          </a:p>
        </p:txBody>
      </p:sp>
      <p:sp>
        <p:nvSpPr>
          <p:cNvPr id="8" name="Titolo 1"/>
          <p:cNvSpPr txBox="1">
            <a:spLocks/>
          </p:cNvSpPr>
          <p:nvPr/>
        </p:nvSpPr>
        <p:spPr bwMode="auto">
          <a:xfrm>
            <a:off x="0" y="1039131"/>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COSTRUZIONE</a:t>
            </a:r>
          </a:p>
        </p:txBody>
      </p:sp>
    </p:spTree>
    <p:extLst>
      <p:ext uri="{BB962C8B-B14F-4D97-AF65-F5344CB8AC3E}">
        <p14:creationId xmlns:p14="http://schemas.microsoft.com/office/powerpoint/2010/main" val="4166962155"/>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8256" y="677135"/>
            <a:ext cx="9109075"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pPr>
            <a:r>
              <a:rPr lang="it-IT" sz="3200" b="1" dirty="0" smtClean="0">
                <a:solidFill>
                  <a:srgbClr val="000000"/>
                </a:solidFill>
                <a:latin typeface="Calibri" pitchFamily="34" charset="0"/>
              </a:rPr>
              <a:t>I TERMINI PER GLI ORGANI DI </a:t>
            </a:r>
          </a:p>
          <a:p>
            <a:pPr algn="ctr" eaLnBrk="1" fontAlgn="base" hangingPunct="1">
              <a:lnSpc>
                <a:spcPct val="90000"/>
              </a:lnSpc>
              <a:spcBef>
                <a:spcPct val="0"/>
              </a:spcBef>
              <a:spcAft>
                <a:spcPct val="0"/>
              </a:spcAft>
            </a:pPr>
            <a:r>
              <a:rPr lang="it-IT" sz="3200" b="1" dirty="0" smtClean="0">
                <a:solidFill>
                  <a:srgbClr val="000000"/>
                </a:solidFill>
                <a:latin typeface="Calibri" pitchFamily="34" charset="0"/>
              </a:rPr>
              <a:t>CONTROLLO ED I SOCI</a:t>
            </a:r>
          </a:p>
        </p:txBody>
      </p:sp>
      <p:sp>
        <p:nvSpPr>
          <p:cNvPr id="9219" name="Text Box 3"/>
          <p:cNvSpPr txBox="1">
            <a:spLocks noChangeArrowheads="1"/>
          </p:cNvSpPr>
          <p:nvPr/>
        </p:nvSpPr>
        <p:spPr bwMode="auto">
          <a:xfrm>
            <a:off x="179394" y="1954019"/>
            <a:ext cx="871378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marL="355600" indent="-355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buFont typeface="Wingdings" pitchFamily="2" charset="2"/>
              <a:buChar char="ü"/>
            </a:pPr>
            <a:r>
              <a:rPr lang="it-IT" sz="2300" dirty="0" smtClean="0">
                <a:solidFill>
                  <a:srgbClr val="231F20"/>
                </a:solidFill>
                <a:latin typeface="Calibri" pitchFamily="34" charset="0"/>
              </a:rPr>
              <a:t>Approvazione Progetto di bilancio da parte degli amministratori e consegna del documento a organo di controllo (Sindaco unico / Collegio sindacale) e revisore – </a:t>
            </a:r>
            <a:r>
              <a:rPr lang="it-IT" sz="2300" b="1" dirty="0" smtClean="0">
                <a:solidFill>
                  <a:srgbClr val="231F20"/>
                </a:solidFill>
                <a:latin typeface="Calibri" pitchFamily="34" charset="0"/>
              </a:rPr>
              <a:t>Almeno 30 gg. prima della data di prima convocazione assemblea</a:t>
            </a:r>
          </a:p>
          <a:p>
            <a:pPr algn="just" eaLnBrk="1" fontAlgn="base" hangingPunct="1">
              <a:spcBef>
                <a:spcPct val="0"/>
              </a:spcBef>
              <a:spcAft>
                <a:spcPct val="0"/>
              </a:spcAft>
            </a:pPr>
            <a:r>
              <a:rPr lang="it-IT" sz="2300" b="1" dirty="0" smtClean="0">
                <a:solidFill>
                  <a:srgbClr val="231F20"/>
                </a:solidFill>
                <a:latin typeface="Calibri" pitchFamily="34" charset="0"/>
              </a:rPr>
              <a:t>	</a:t>
            </a:r>
            <a:r>
              <a:rPr lang="it-IT" sz="2300" i="1" dirty="0" smtClean="0">
                <a:solidFill>
                  <a:srgbClr val="231F20"/>
                </a:solidFill>
                <a:latin typeface="Calibri" pitchFamily="34" charset="0"/>
              </a:rPr>
              <a:t>Termine rinunciabile da Sindaci e revisore </a:t>
            </a:r>
            <a:r>
              <a:rPr lang="it-IT" sz="2300" dirty="0" smtClean="0">
                <a:solidFill>
                  <a:srgbClr val="231F20"/>
                </a:solidFill>
                <a:latin typeface="Calibri" pitchFamily="34" charset="0"/>
              </a:rPr>
              <a:t>(specificare rinuncia nella Relazione dell’organo di controllo all’assemblea)</a:t>
            </a:r>
          </a:p>
          <a:p>
            <a:pPr algn="just" eaLnBrk="1" fontAlgn="base" hangingPunct="1">
              <a:spcBef>
                <a:spcPct val="0"/>
              </a:spcBef>
              <a:spcAft>
                <a:spcPct val="0"/>
              </a:spcAft>
            </a:pPr>
            <a:endParaRPr lang="it-IT" sz="2300" dirty="0" smtClean="0">
              <a:solidFill>
                <a:srgbClr val="231F20"/>
              </a:solidFill>
              <a:latin typeface="Calibri" pitchFamily="34" charset="0"/>
            </a:endParaRPr>
          </a:p>
          <a:p>
            <a:pPr algn="just" eaLnBrk="1" fontAlgn="base" hangingPunct="1">
              <a:spcBef>
                <a:spcPct val="0"/>
              </a:spcBef>
              <a:spcAft>
                <a:spcPct val="0"/>
              </a:spcAft>
              <a:buFont typeface="Wingdings" pitchFamily="2" charset="2"/>
              <a:buChar char="ü"/>
            </a:pPr>
            <a:r>
              <a:rPr lang="it-IT" sz="2300" dirty="0" smtClean="0">
                <a:solidFill>
                  <a:srgbClr val="231F20"/>
                </a:solidFill>
                <a:latin typeface="Calibri" pitchFamily="34" charset="0"/>
              </a:rPr>
              <a:t>Deposito Progetto di bilancio (con annesse Relazioni organo di controllo e revisore) - </a:t>
            </a:r>
            <a:r>
              <a:rPr lang="it-IT" sz="2300" b="1" dirty="0" smtClean="0">
                <a:solidFill>
                  <a:srgbClr val="231F20"/>
                </a:solidFill>
                <a:latin typeface="Calibri" pitchFamily="34" charset="0"/>
              </a:rPr>
              <a:t>Almeno 15 gg. prima della data fissata per l’assemblea</a:t>
            </a:r>
          </a:p>
          <a:p>
            <a:pPr algn="just" eaLnBrk="1" fontAlgn="base" hangingPunct="1">
              <a:spcBef>
                <a:spcPct val="0"/>
              </a:spcBef>
              <a:spcAft>
                <a:spcPct val="0"/>
              </a:spcAft>
            </a:pPr>
            <a:r>
              <a:rPr lang="it-IT" sz="2300" b="1" dirty="0" smtClean="0">
                <a:solidFill>
                  <a:srgbClr val="231F20"/>
                </a:solidFill>
                <a:latin typeface="Calibri" pitchFamily="34" charset="0"/>
              </a:rPr>
              <a:t>	</a:t>
            </a:r>
            <a:r>
              <a:rPr lang="it-IT" sz="2300" i="1" dirty="0" smtClean="0">
                <a:solidFill>
                  <a:srgbClr val="231F20"/>
                </a:solidFill>
                <a:latin typeface="Calibri" pitchFamily="34" charset="0"/>
              </a:rPr>
              <a:t>Termine rinunciabile dai soci con manleva per organi sociali e revisore</a:t>
            </a:r>
            <a:endParaRPr lang="it-IT" sz="2300" b="1" dirty="0" smtClean="0">
              <a:solidFill>
                <a:srgbClr val="231F20"/>
              </a:solidFill>
              <a:latin typeface="Calibri" pitchFamily="34" charset="0"/>
            </a:endParaRPr>
          </a:p>
          <a:p>
            <a:pPr algn="just" eaLnBrk="1" fontAlgn="base" hangingPunct="1">
              <a:spcBef>
                <a:spcPct val="0"/>
              </a:spcBef>
              <a:spcAft>
                <a:spcPct val="0"/>
              </a:spcAft>
            </a:pPr>
            <a:r>
              <a:rPr lang="it-IT" sz="2300" b="1" dirty="0" smtClean="0">
                <a:solidFill>
                  <a:srgbClr val="231F20"/>
                </a:solidFill>
                <a:latin typeface="Calibri" pitchFamily="34" charset="0"/>
              </a:rPr>
              <a:t>	</a:t>
            </a:r>
          </a:p>
        </p:txBody>
      </p:sp>
      <p:pic>
        <p:nvPicPr>
          <p:cNvPr id="9220" name="Picture 5" descr="euro-gruppo-bian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2" y="6326188"/>
            <a:ext cx="22002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15497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0574" y="1773238"/>
            <a:ext cx="8602852" cy="4278094"/>
          </a:xfrm>
          <a:prstGeom prst="rect">
            <a:avLst/>
          </a:prstGeom>
          <a:ln>
            <a:noFill/>
          </a:ln>
        </p:spPr>
        <p:txBody>
          <a:bodyPr wrap="square">
            <a:spAutoFit/>
          </a:bodyPr>
          <a:lstStyle/>
          <a:p>
            <a:pPr marL="342900" indent="-342900" algn="just">
              <a:buFont typeface="+mj-lt"/>
              <a:buAutoNum type="alphaUcPeriod"/>
            </a:pPr>
            <a:r>
              <a:rPr lang="it-IT" b="1" dirty="0" smtClean="0">
                <a:solidFill>
                  <a:prstClr val="black"/>
                </a:solidFill>
              </a:rPr>
              <a:t>GESTIONE REDDITUALE</a:t>
            </a:r>
            <a:r>
              <a:rPr lang="it-IT" dirty="0" smtClean="0">
                <a:solidFill>
                  <a:prstClr val="black"/>
                </a:solidFill>
              </a:rPr>
              <a:t>: </a:t>
            </a:r>
            <a:r>
              <a:rPr lang="it-IT" dirty="0">
                <a:solidFill>
                  <a:prstClr val="black"/>
                </a:solidFill>
              </a:rPr>
              <a:t>comprende </a:t>
            </a:r>
            <a:r>
              <a:rPr lang="it-IT" dirty="0" smtClean="0">
                <a:solidFill>
                  <a:prstClr val="black"/>
                </a:solidFill>
              </a:rPr>
              <a:t>flussi </a:t>
            </a:r>
            <a:r>
              <a:rPr lang="it-IT" dirty="0">
                <a:solidFill>
                  <a:prstClr val="black"/>
                </a:solidFill>
              </a:rPr>
              <a:t>relativi </a:t>
            </a:r>
            <a:r>
              <a:rPr lang="it-IT" dirty="0" smtClean="0">
                <a:solidFill>
                  <a:prstClr val="black"/>
                </a:solidFill>
              </a:rPr>
              <a:t>a </a:t>
            </a:r>
            <a:r>
              <a:rPr lang="it-IT" dirty="0">
                <a:solidFill>
                  <a:prstClr val="black"/>
                </a:solidFill>
              </a:rPr>
              <a:t>operazioni connesse </a:t>
            </a:r>
            <a:r>
              <a:rPr lang="it-IT" dirty="0" smtClean="0">
                <a:solidFill>
                  <a:prstClr val="black"/>
                </a:solidFill>
              </a:rPr>
              <a:t>a acquisizione, produzione </a:t>
            </a:r>
            <a:r>
              <a:rPr lang="it-IT" dirty="0">
                <a:solidFill>
                  <a:prstClr val="black"/>
                </a:solidFill>
              </a:rPr>
              <a:t>e distribuzione di beni e </a:t>
            </a:r>
            <a:r>
              <a:rPr lang="it-IT" dirty="0" smtClean="0">
                <a:solidFill>
                  <a:prstClr val="black"/>
                </a:solidFill>
              </a:rPr>
              <a:t>a </a:t>
            </a:r>
            <a:r>
              <a:rPr lang="it-IT" dirty="0">
                <a:solidFill>
                  <a:prstClr val="black"/>
                </a:solidFill>
              </a:rPr>
              <a:t>fornitura di servizi, </a:t>
            </a:r>
            <a:r>
              <a:rPr lang="it-IT" dirty="0" smtClean="0">
                <a:solidFill>
                  <a:prstClr val="black"/>
                </a:solidFill>
              </a:rPr>
              <a:t>nonché́ a </a:t>
            </a:r>
            <a:r>
              <a:rPr lang="it-IT" dirty="0">
                <a:solidFill>
                  <a:prstClr val="black"/>
                </a:solidFill>
              </a:rPr>
              <a:t>altre operazioni </a:t>
            </a:r>
            <a:r>
              <a:rPr lang="it-IT" dirty="0" smtClean="0">
                <a:solidFill>
                  <a:prstClr val="black"/>
                </a:solidFill>
              </a:rPr>
              <a:t>non ricomprese nell'attività </a:t>
            </a:r>
            <a:r>
              <a:rPr lang="it-IT" dirty="0">
                <a:solidFill>
                  <a:prstClr val="black"/>
                </a:solidFill>
              </a:rPr>
              <a:t>di investimento e di </a:t>
            </a:r>
            <a:r>
              <a:rPr lang="it-IT" dirty="0" smtClean="0">
                <a:solidFill>
                  <a:prstClr val="black"/>
                </a:solidFill>
              </a:rPr>
              <a:t>finanziamento </a:t>
            </a:r>
            <a:r>
              <a:rPr lang="it-IT" dirty="0">
                <a:solidFill>
                  <a:prstClr val="black"/>
                </a:solidFill>
              </a:rPr>
              <a:t>Possibile </a:t>
            </a:r>
            <a:r>
              <a:rPr lang="it-IT" dirty="0" smtClean="0">
                <a:solidFill>
                  <a:prstClr val="black"/>
                </a:solidFill>
              </a:rPr>
              <a:t>calcolo:</a:t>
            </a:r>
            <a:endParaRPr lang="it-IT" dirty="0">
              <a:solidFill>
                <a:prstClr val="black"/>
              </a:solidFill>
            </a:endParaRPr>
          </a:p>
          <a:p>
            <a:pPr marL="914400" lvl="1" indent="-457200" algn="just">
              <a:buFont typeface="+mj-lt"/>
              <a:buAutoNum type="arabicPeriod"/>
            </a:pPr>
            <a:r>
              <a:rPr lang="it-IT" dirty="0" smtClean="0">
                <a:solidFill>
                  <a:prstClr val="black"/>
                </a:solidFill>
              </a:rPr>
              <a:t>METODO INDIRETTO </a:t>
            </a:r>
            <a:r>
              <a:rPr lang="it-IT" dirty="0">
                <a:solidFill>
                  <a:prstClr val="black"/>
                </a:solidFill>
              </a:rPr>
              <a:t>rettificando </a:t>
            </a:r>
            <a:r>
              <a:rPr lang="it-IT" dirty="0" smtClean="0">
                <a:solidFill>
                  <a:prstClr val="black"/>
                </a:solidFill>
              </a:rPr>
              <a:t>risultato </a:t>
            </a:r>
            <a:r>
              <a:rPr lang="it-IT" dirty="0">
                <a:solidFill>
                  <a:prstClr val="black"/>
                </a:solidFill>
              </a:rPr>
              <a:t>del conto </a:t>
            </a:r>
            <a:r>
              <a:rPr lang="it-IT" dirty="0" smtClean="0">
                <a:solidFill>
                  <a:prstClr val="black"/>
                </a:solidFill>
              </a:rPr>
              <a:t>economico;</a:t>
            </a:r>
            <a:endParaRPr lang="it-IT" dirty="0">
              <a:solidFill>
                <a:prstClr val="black"/>
              </a:solidFill>
            </a:endParaRPr>
          </a:p>
          <a:p>
            <a:pPr marL="914400" lvl="1" indent="-457200" algn="just">
              <a:spcAft>
                <a:spcPts val="600"/>
              </a:spcAft>
              <a:buFont typeface="+mj-lt"/>
              <a:buAutoNum type="arabicPeriod"/>
            </a:pPr>
            <a:r>
              <a:rPr lang="it-IT" dirty="0" smtClean="0">
                <a:solidFill>
                  <a:prstClr val="black"/>
                </a:solidFill>
              </a:rPr>
              <a:t>METODO DIRETTO </a:t>
            </a:r>
            <a:r>
              <a:rPr lang="it-IT" dirty="0">
                <a:solidFill>
                  <a:prstClr val="black"/>
                </a:solidFill>
              </a:rPr>
              <a:t>evidenziando </a:t>
            </a:r>
            <a:r>
              <a:rPr lang="it-IT" dirty="0" smtClean="0">
                <a:solidFill>
                  <a:prstClr val="black"/>
                </a:solidFill>
              </a:rPr>
              <a:t>flussi finanziari</a:t>
            </a:r>
          </a:p>
          <a:p>
            <a:pPr marL="914400" lvl="1" indent="-457200" algn="just">
              <a:spcAft>
                <a:spcPts val="600"/>
              </a:spcAft>
              <a:buFont typeface="+mj-lt"/>
              <a:buAutoNum type="arabicPeriod"/>
            </a:pPr>
            <a:endParaRPr lang="it-IT" dirty="0">
              <a:solidFill>
                <a:prstClr val="black"/>
              </a:solidFill>
            </a:endParaRPr>
          </a:p>
          <a:p>
            <a:pPr marL="342900" indent="-342900" algn="just">
              <a:spcAft>
                <a:spcPts val="600"/>
              </a:spcAft>
              <a:buFont typeface="+mj-lt"/>
              <a:buAutoNum type="alphaUcPeriod"/>
            </a:pPr>
            <a:r>
              <a:rPr lang="it-IT" b="1" dirty="0" smtClean="0">
                <a:solidFill>
                  <a:prstClr val="black"/>
                </a:solidFill>
              </a:rPr>
              <a:t>ATTIVITÀ DI INVESTIMENTO</a:t>
            </a:r>
            <a:r>
              <a:rPr lang="it-IT" dirty="0" smtClean="0">
                <a:solidFill>
                  <a:prstClr val="black"/>
                </a:solidFill>
              </a:rPr>
              <a:t>: </a:t>
            </a:r>
            <a:r>
              <a:rPr lang="it-IT" dirty="0">
                <a:solidFill>
                  <a:prstClr val="black"/>
                </a:solidFill>
              </a:rPr>
              <a:t>flussi che derivano </a:t>
            </a:r>
            <a:r>
              <a:rPr lang="it-IT" dirty="0" smtClean="0">
                <a:solidFill>
                  <a:prstClr val="black"/>
                </a:solidFill>
              </a:rPr>
              <a:t>da </a:t>
            </a:r>
            <a:r>
              <a:rPr lang="it-IT" dirty="0">
                <a:solidFill>
                  <a:prstClr val="black"/>
                </a:solidFill>
              </a:rPr>
              <a:t>operazioni di acquisto e di vendita </a:t>
            </a:r>
            <a:r>
              <a:rPr lang="it-IT" dirty="0" smtClean="0">
                <a:solidFill>
                  <a:prstClr val="black"/>
                </a:solidFill>
              </a:rPr>
              <a:t>delle immobilizzazioni </a:t>
            </a:r>
            <a:r>
              <a:rPr lang="it-IT" dirty="0">
                <a:solidFill>
                  <a:prstClr val="black"/>
                </a:solidFill>
              </a:rPr>
              <a:t>materiali, immateriali e finanziarie e </a:t>
            </a:r>
            <a:r>
              <a:rPr lang="it-IT" dirty="0" err="1" smtClean="0">
                <a:solidFill>
                  <a:prstClr val="black"/>
                </a:solidFill>
              </a:rPr>
              <a:t>attivita</a:t>
            </a:r>
            <a:r>
              <a:rPr lang="it-IT" dirty="0" smtClean="0">
                <a:solidFill>
                  <a:prstClr val="black"/>
                </a:solidFill>
              </a:rPr>
              <a:t>̀ </a:t>
            </a:r>
            <a:r>
              <a:rPr lang="it-IT" dirty="0">
                <a:solidFill>
                  <a:prstClr val="black"/>
                </a:solidFill>
              </a:rPr>
              <a:t>finanziarie </a:t>
            </a:r>
            <a:r>
              <a:rPr lang="it-IT" dirty="0" smtClean="0">
                <a:solidFill>
                  <a:prstClr val="black"/>
                </a:solidFill>
              </a:rPr>
              <a:t>non immobilizzate → </a:t>
            </a:r>
            <a:r>
              <a:rPr lang="it-IT" dirty="0">
                <a:solidFill>
                  <a:prstClr val="black"/>
                </a:solidFill>
              </a:rPr>
              <a:t>consente di </a:t>
            </a:r>
            <a:r>
              <a:rPr lang="it-IT" dirty="0" smtClean="0">
                <a:solidFill>
                  <a:prstClr val="black"/>
                </a:solidFill>
              </a:rPr>
              <a:t>analizzare </a:t>
            </a:r>
            <a:r>
              <a:rPr lang="it-IT" dirty="0">
                <a:solidFill>
                  <a:prstClr val="black"/>
                </a:solidFill>
              </a:rPr>
              <a:t>pagamenti effettuati per acquisire </a:t>
            </a:r>
            <a:r>
              <a:rPr lang="it-IT" dirty="0" err="1">
                <a:solidFill>
                  <a:prstClr val="black"/>
                </a:solidFill>
              </a:rPr>
              <a:t>attivita</a:t>
            </a:r>
            <a:r>
              <a:rPr lang="it-IT" dirty="0">
                <a:solidFill>
                  <a:prstClr val="black"/>
                </a:solidFill>
              </a:rPr>
              <a:t>̀ destinate </a:t>
            </a:r>
            <a:r>
              <a:rPr lang="it-IT" dirty="0" smtClean="0">
                <a:solidFill>
                  <a:prstClr val="black"/>
                </a:solidFill>
              </a:rPr>
              <a:t>a produrre </a:t>
            </a:r>
            <a:r>
              <a:rPr lang="it-IT" dirty="0">
                <a:solidFill>
                  <a:prstClr val="black"/>
                </a:solidFill>
              </a:rPr>
              <a:t>ricavi negli esercizi </a:t>
            </a:r>
            <a:r>
              <a:rPr lang="it-IT" dirty="0" smtClean="0">
                <a:solidFill>
                  <a:prstClr val="black"/>
                </a:solidFill>
              </a:rPr>
              <a:t>futuri</a:t>
            </a:r>
          </a:p>
          <a:p>
            <a:pPr marL="342900" indent="-342900" algn="just">
              <a:spcAft>
                <a:spcPts val="600"/>
              </a:spcAft>
              <a:buFont typeface="+mj-lt"/>
              <a:buAutoNum type="alphaUcPeriod"/>
            </a:pPr>
            <a:endParaRPr lang="it-IT" dirty="0">
              <a:solidFill>
                <a:prstClr val="black"/>
              </a:solidFill>
            </a:endParaRPr>
          </a:p>
          <a:p>
            <a:pPr marL="342900" indent="-342900" algn="just">
              <a:buFont typeface="+mj-lt"/>
              <a:buAutoNum type="alphaUcPeriod"/>
            </a:pPr>
            <a:r>
              <a:rPr lang="it-IT" b="1" dirty="0" smtClean="0">
                <a:solidFill>
                  <a:prstClr val="black"/>
                </a:solidFill>
              </a:rPr>
              <a:t>ATTIVITÀ DI FINANZIAMENTO</a:t>
            </a:r>
            <a:r>
              <a:rPr lang="it-IT" dirty="0" smtClean="0">
                <a:solidFill>
                  <a:prstClr val="black"/>
                </a:solidFill>
              </a:rPr>
              <a:t>: </a:t>
            </a:r>
            <a:r>
              <a:rPr lang="it-IT" dirty="0">
                <a:solidFill>
                  <a:prstClr val="black"/>
                </a:solidFill>
              </a:rPr>
              <a:t>ottenimento o restituzione </a:t>
            </a:r>
            <a:r>
              <a:rPr lang="it-IT" dirty="0" smtClean="0">
                <a:solidFill>
                  <a:prstClr val="black"/>
                </a:solidFill>
              </a:rPr>
              <a:t>di </a:t>
            </a:r>
            <a:r>
              <a:rPr lang="it-IT" dirty="0" err="1">
                <a:solidFill>
                  <a:prstClr val="black"/>
                </a:solidFill>
              </a:rPr>
              <a:t>disponibilita</a:t>
            </a:r>
            <a:r>
              <a:rPr lang="it-IT" dirty="0">
                <a:solidFill>
                  <a:prstClr val="black"/>
                </a:solidFill>
              </a:rPr>
              <a:t>̀ liquide </a:t>
            </a:r>
            <a:r>
              <a:rPr lang="it-IT" dirty="0" smtClean="0">
                <a:solidFill>
                  <a:prstClr val="black"/>
                </a:solidFill>
              </a:rPr>
              <a:t>sotto forma </a:t>
            </a:r>
            <a:r>
              <a:rPr lang="it-IT" dirty="0">
                <a:solidFill>
                  <a:prstClr val="black"/>
                </a:solidFill>
              </a:rPr>
              <a:t>di capitale di rischio o </a:t>
            </a:r>
            <a:r>
              <a:rPr lang="it-IT" dirty="0" smtClean="0">
                <a:solidFill>
                  <a:prstClr val="black"/>
                </a:solidFill>
              </a:rPr>
              <a:t>di </a:t>
            </a:r>
            <a:r>
              <a:rPr lang="it-IT" dirty="0">
                <a:solidFill>
                  <a:prstClr val="black"/>
                </a:solidFill>
              </a:rPr>
              <a:t>debito (inclusa </a:t>
            </a:r>
            <a:r>
              <a:rPr lang="it-IT" dirty="0" smtClean="0">
                <a:solidFill>
                  <a:prstClr val="black"/>
                </a:solidFill>
              </a:rPr>
              <a:t>variazione saldo </a:t>
            </a:r>
            <a:r>
              <a:rPr lang="it-IT" dirty="0">
                <a:solidFill>
                  <a:prstClr val="black"/>
                </a:solidFill>
              </a:rPr>
              <a:t>banche </a:t>
            </a:r>
            <a:r>
              <a:rPr lang="it-IT" dirty="0" smtClean="0">
                <a:solidFill>
                  <a:prstClr val="black"/>
                </a:solidFill>
              </a:rPr>
              <a:t>a debito)</a:t>
            </a:r>
            <a:endParaRPr lang="it-IT" dirty="0">
              <a:solidFill>
                <a:prstClr val="black"/>
              </a:solidFill>
            </a:endParaRPr>
          </a:p>
        </p:txBody>
      </p:sp>
      <p:sp>
        <p:nvSpPr>
          <p:cNvPr id="7" name="Titolo 1"/>
          <p:cNvSpPr txBox="1">
            <a:spLocks/>
          </p:cNvSpPr>
          <p:nvPr/>
        </p:nvSpPr>
        <p:spPr bwMode="auto">
          <a:xfrm>
            <a:off x="-85458" y="669036"/>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TRE AREE</a:t>
            </a:r>
          </a:p>
        </p:txBody>
      </p:sp>
    </p:spTree>
    <p:extLst>
      <p:ext uri="{BB962C8B-B14F-4D97-AF65-F5344CB8AC3E}">
        <p14:creationId xmlns:p14="http://schemas.microsoft.com/office/powerpoint/2010/main" val="3244397255"/>
      </p:ext>
    </p:extLst>
  </p:cSld>
  <p:clrMapOvr>
    <a:masterClrMapping/>
  </p:clrMapOvr>
  <p:transition spd="slow">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39261" y="2002799"/>
            <a:ext cx="8065477" cy="372798"/>
          </a:xfrm>
          <a:prstGeom prst="rect">
            <a:avLst/>
          </a:prstGeom>
          <a:solidFill>
            <a:schemeClr val="bg1">
              <a:lumMod val="85000"/>
            </a:schemeClr>
          </a:solidFill>
          <a:ln>
            <a:solidFill>
              <a:srgbClr val="00B0F0"/>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400" b="1" dirty="0" smtClean="0">
                <a:solidFill>
                  <a:srgbClr val="000000"/>
                </a:solidFill>
              </a:rPr>
              <a:t>CALCOLO FLUSSO GESTIONE REDDITUALE</a:t>
            </a:r>
            <a:endParaRPr lang="it-IT" sz="2400" dirty="0">
              <a:solidFill>
                <a:srgbClr val="000000"/>
              </a:solidFill>
            </a:endParaRPr>
          </a:p>
        </p:txBody>
      </p:sp>
      <p:sp>
        <p:nvSpPr>
          <p:cNvPr id="9" name="Rettangolo 8"/>
          <p:cNvSpPr/>
          <p:nvPr/>
        </p:nvSpPr>
        <p:spPr>
          <a:xfrm>
            <a:off x="539261" y="2676670"/>
            <a:ext cx="3860800" cy="3250020"/>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a:r>
              <a:rPr lang="it-IT" b="1" dirty="0" smtClean="0">
                <a:solidFill>
                  <a:prstClr val="black"/>
                </a:solidFill>
              </a:rPr>
              <a:t>METODO INDIRETTO</a:t>
            </a:r>
          </a:p>
          <a:p>
            <a:pPr algn="just"/>
            <a:r>
              <a:rPr lang="it-IT" dirty="0" smtClean="0">
                <a:solidFill>
                  <a:prstClr val="black"/>
                </a:solidFill>
              </a:rPr>
              <a:t>Dal </a:t>
            </a:r>
            <a:r>
              <a:rPr lang="it-IT" dirty="0">
                <a:solidFill>
                  <a:prstClr val="black"/>
                </a:solidFill>
              </a:rPr>
              <a:t>reddito di </a:t>
            </a:r>
            <a:r>
              <a:rPr lang="it-IT" dirty="0" smtClean="0">
                <a:solidFill>
                  <a:prstClr val="black"/>
                </a:solidFill>
              </a:rPr>
              <a:t>bilancio si </a:t>
            </a:r>
            <a:r>
              <a:rPr lang="it-IT" dirty="0">
                <a:solidFill>
                  <a:prstClr val="black"/>
                </a:solidFill>
              </a:rPr>
              <a:t>apportano tutte </a:t>
            </a:r>
            <a:r>
              <a:rPr lang="it-IT" dirty="0" smtClean="0">
                <a:solidFill>
                  <a:prstClr val="black"/>
                </a:solidFill>
              </a:rPr>
              <a:t>rettifiche necessarie a area </a:t>
            </a:r>
            <a:r>
              <a:rPr lang="it-IT" dirty="0">
                <a:solidFill>
                  <a:prstClr val="black"/>
                </a:solidFill>
              </a:rPr>
              <a:t>della </a:t>
            </a:r>
            <a:r>
              <a:rPr lang="it-IT" dirty="0" smtClean="0">
                <a:solidFill>
                  <a:prstClr val="black"/>
                </a:solidFill>
              </a:rPr>
              <a:t>gestione per </a:t>
            </a:r>
            <a:r>
              <a:rPr lang="it-IT" dirty="0">
                <a:solidFill>
                  <a:prstClr val="black"/>
                </a:solidFill>
              </a:rPr>
              <a:t>spiegare quale parte di </a:t>
            </a:r>
            <a:r>
              <a:rPr lang="it-IT" dirty="0" smtClean="0">
                <a:solidFill>
                  <a:prstClr val="black"/>
                </a:solidFill>
              </a:rPr>
              <a:t>costi e </a:t>
            </a:r>
            <a:r>
              <a:rPr lang="it-IT" dirty="0">
                <a:solidFill>
                  <a:prstClr val="black"/>
                </a:solidFill>
              </a:rPr>
              <a:t>ricavi non ha </a:t>
            </a:r>
            <a:r>
              <a:rPr lang="it-IT" dirty="0" smtClean="0">
                <a:solidFill>
                  <a:prstClr val="black"/>
                </a:solidFill>
              </a:rPr>
              <a:t>avuto manifestazione monetaria (Ad es.: ricavi </a:t>
            </a:r>
            <a:r>
              <a:rPr lang="it-IT" dirty="0">
                <a:solidFill>
                  <a:prstClr val="black"/>
                </a:solidFill>
              </a:rPr>
              <a:t>1000, costi </a:t>
            </a:r>
            <a:r>
              <a:rPr lang="it-IT" dirty="0" smtClean="0">
                <a:solidFill>
                  <a:prstClr val="black"/>
                </a:solidFill>
              </a:rPr>
              <a:t>900 e </a:t>
            </a:r>
            <a:r>
              <a:rPr lang="it-IT" dirty="0">
                <a:solidFill>
                  <a:prstClr val="black"/>
                </a:solidFill>
              </a:rPr>
              <a:t>crediti che aumentano di 70 </a:t>
            </a:r>
            <a:r>
              <a:rPr lang="it-IT" dirty="0" smtClean="0">
                <a:solidFill>
                  <a:prstClr val="black"/>
                </a:solidFill>
              </a:rPr>
              <a:t>si scriverà</a:t>
            </a:r>
            <a:r>
              <a:rPr lang="it-IT" dirty="0">
                <a:solidFill>
                  <a:prstClr val="black"/>
                </a:solidFill>
              </a:rPr>
              <a:t>: reddito 100 </a:t>
            </a:r>
            <a:r>
              <a:rPr lang="it-IT" dirty="0" smtClean="0">
                <a:solidFill>
                  <a:prstClr val="black"/>
                </a:solidFill>
              </a:rPr>
              <a:t>– variazione </a:t>
            </a:r>
            <a:r>
              <a:rPr lang="it-IT" dirty="0">
                <a:solidFill>
                  <a:prstClr val="black"/>
                </a:solidFill>
              </a:rPr>
              <a:t>in aumento dei </a:t>
            </a:r>
            <a:r>
              <a:rPr lang="it-IT" dirty="0" smtClean="0">
                <a:solidFill>
                  <a:prstClr val="black"/>
                </a:solidFill>
              </a:rPr>
              <a:t>crediti 70 </a:t>
            </a:r>
            <a:r>
              <a:rPr lang="it-IT" dirty="0">
                <a:solidFill>
                  <a:prstClr val="black"/>
                </a:solidFill>
              </a:rPr>
              <a:t>= flusso </a:t>
            </a:r>
            <a:r>
              <a:rPr lang="it-IT" dirty="0" smtClean="0">
                <a:solidFill>
                  <a:prstClr val="black"/>
                </a:solidFill>
              </a:rPr>
              <a:t>30)</a:t>
            </a:r>
            <a:endParaRPr lang="it-IT" dirty="0">
              <a:solidFill>
                <a:srgbClr val="000000"/>
              </a:solidFill>
            </a:endParaRPr>
          </a:p>
        </p:txBody>
      </p:sp>
      <p:sp>
        <p:nvSpPr>
          <p:cNvPr id="13" name="Rettangolo 12"/>
          <p:cNvSpPr/>
          <p:nvPr/>
        </p:nvSpPr>
        <p:spPr>
          <a:xfrm>
            <a:off x="4743938" y="2676670"/>
            <a:ext cx="3860800" cy="3250020"/>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a:r>
              <a:rPr lang="it-IT" b="1" dirty="0" smtClean="0">
                <a:solidFill>
                  <a:prstClr val="black"/>
                </a:solidFill>
              </a:rPr>
              <a:t>METODO DIRETTO</a:t>
            </a:r>
          </a:p>
          <a:p>
            <a:pPr algn="just"/>
            <a:r>
              <a:rPr lang="it-IT" dirty="0" smtClean="0">
                <a:solidFill>
                  <a:prstClr val="black"/>
                </a:solidFill>
              </a:rPr>
              <a:t>Si </a:t>
            </a:r>
            <a:r>
              <a:rPr lang="it-IT" dirty="0">
                <a:solidFill>
                  <a:prstClr val="black"/>
                </a:solidFill>
              </a:rPr>
              <a:t>indicano subito incassi </a:t>
            </a:r>
            <a:r>
              <a:rPr lang="it-IT" dirty="0" smtClean="0">
                <a:solidFill>
                  <a:prstClr val="black"/>
                </a:solidFill>
              </a:rPr>
              <a:t>e pagamenti, non è necessario </a:t>
            </a:r>
            <a:r>
              <a:rPr lang="it-IT" dirty="0">
                <a:solidFill>
                  <a:prstClr val="black"/>
                </a:solidFill>
              </a:rPr>
              <a:t>ad </a:t>
            </a:r>
            <a:r>
              <a:rPr lang="it-IT" dirty="0" smtClean="0">
                <a:solidFill>
                  <a:prstClr val="black"/>
                </a:solidFill>
              </a:rPr>
              <a:t>esempio indicare variazione dei crediti (se crediti </a:t>
            </a:r>
            <a:r>
              <a:rPr lang="it-IT" dirty="0">
                <a:solidFill>
                  <a:prstClr val="black"/>
                </a:solidFill>
              </a:rPr>
              <a:t>sono aumentati </a:t>
            </a:r>
            <a:r>
              <a:rPr lang="it-IT" dirty="0" smtClean="0">
                <a:solidFill>
                  <a:prstClr val="black"/>
                </a:solidFill>
              </a:rPr>
              <a:t>di 70); </a:t>
            </a:r>
            <a:r>
              <a:rPr lang="it-IT" dirty="0">
                <a:solidFill>
                  <a:prstClr val="black"/>
                </a:solidFill>
              </a:rPr>
              <a:t>vuol dire che </a:t>
            </a:r>
            <a:r>
              <a:rPr lang="it-IT" dirty="0" smtClean="0">
                <a:solidFill>
                  <a:prstClr val="black"/>
                </a:solidFill>
              </a:rPr>
              <a:t>vendite incassate per 930</a:t>
            </a:r>
            <a:r>
              <a:rPr lang="it-IT" dirty="0">
                <a:solidFill>
                  <a:prstClr val="black"/>
                </a:solidFill>
              </a:rPr>
              <a:t>, e se </a:t>
            </a:r>
            <a:r>
              <a:rPr lang="it-IT" dirty="0" smtClean="0">
                <a:solidFill>
                  <a:prstClr val="black"/>
                </a:solidFill>
              </a:rPr>
              <a:t>debiti </a:t>
            </a:r>
            <a:r>
              <a:rPr lang="it-IT" dirty="0">
                <a:solidFill>
                  <a:prstClr val="black"/>
                </a:solidFill>
              </a:rPr>
              <a:t>non </a:t>
            </a:r>
            <a:r>
              <a:rPr lang="it-IT" dirty="0" smtClean="0">
                <a:solidFill>
                  <a:prstClr val="black"/>
                </a:solidFill>
              </a:rPr>
              <a:t>sono cambiati</a:t>
            </a:r>
            <a:r>
              <a:rPr lang="it-IT" dirty="0">
                <a:solidFill>
                  <a:prstClr val="black"/>
                </a:solidFill>
              </a:rPr>
              <a:t>, si deduce che </a:t>
            </a:r>
            <a:r>
              <a:rPr lang="it-IT" dirty="0" smtClean="0">
                <a:solidFill>
                  <a:prstClr val="black"/>
                </a:solidFill>
              </a:rPr>
              <a:t>tutti i costi di 900 sono </a:t>
            </a:r>
            <a:r>
              <a:rPr lang="it-IT" dirty="0">
                <a:solidFill>
                  <a:prstClr val="black"/>
                </a:solidFill>
              </a:rPr>
              <a:t>stati </a:t>
            </a:r>
            <a:r>
              <a:rPr lang="it-IT" dirty="0" smtClean="0">
                <a:solidFill>
                  <a:prstClr val="black"/>
                </a:solidFill>
              </a:rPr>
              <a:t>pagati.  Quindi, flusso </a:t>
            </a:r>
            <a:r>
              <a:rPr lang="it-IT" dirty="0">
                <a:solidFill>
                  <a:prstClr val="black"/>
                </a:solidFill>
              </a:rPr>
              <a:t>pari </a:t>
            </a:r>
            <a:r>
              <a:rPr lang="it-IT" dirty="0" smtClean="0">
                <a:solidFill>
                  <a:prstClr val="black"/>
                </a:solidFill>
              </a:rPr>
              <a:t>a: (incassi </a:t>
            </a:r>
            <a:r>
              <a:rPr lang="it-IT" dirty="0">
                <a:solidFill>
                  <a:prstClr val="black"/>
                </a:solidFill>
              </a:rPr>
              <a:t>930 – pagamenti </a:t>
            </a:r>
            <a:r>
              <a:rPr lang="it-IT" dirty="0" smtClean="0">
                <a:solidFill>
                  <a:prstClr val="black"/>
                </a:solidFill>
              </a:rPr>
              <a:t>900 = 30)</a:t>
            </a:r>
            <a:endParaRPr lang="it-IT" dirty="0">
              <a:solidFill>
                <a:srgbClr val="000000"/>
              </a:solidFill>
            </a:endParaRPr>
          </a:p>
        </p:txBody>
      </p:sp>
      <p:sp>
        <p:nvSpPr>
          <p:cNvPr id="12" name="Titolo 1"/>
          <p:cNvSpPr txBox="1">
            <a:spLocks/>
          </p:cNvSpPr>
          <p:nvPr/>
        </p:nvSpPr>
        <p:spPr bwMode="auto">
          <a:xfrm>
            <a:off x="-1" y="95408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DUE METODI</a:t>
            </a:r>
          </a:p>
        </p:txBody>
      </p:sp>
    </p:spTree>
    <p:extLst>
      <p:ext uri="{BB962C8B-B14F-4D97-AF65-F5344CB8AC3E}">
        <p14:creationId xmlns:p14="http://schemas.microsoft.com/office/powerpoint/2010/main" val="403428981"/>
      </p:ext>
    </p:extLst>
  </p:cSld>
  <p:clrMapOvr>
    <a:masterClrMapping/>
  </p:clrMapOvr>
  <p:transition spd="slow">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63533" y="2023566"/>
            <a:ext cx="7632774" cy="372798"/>
          </a:xfrm>
          <a:prstGeom prst="rect">
            <a:avLst/>
          </a:prstGeom>
          <a:solidFill>
            <a:schemeClr val="bg1">
              <a:lumMod val="85000"/>
            </a:schemeClr>
          </a:solidFill>
          <a:ln>
            <a:solidFill>
              <a:srgbClr val="00B0F0"/>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400" b="1" dirty="0" smtClean="0">
                <a:solidFill>
                  <a:srgbClr val="000000"/>
                </a:solidFill>
              </a:rPr>
              <a:t>RETTIFICHE</a:t>
            </a:r>
            <a:endParaRPr lang="it-IT" sz="2400" dirty="0">
              <a:solidFill>
                <a:srgbClr val="000000"/>
              </a:solidFill>
            </a:endParaRPr>
          </a:p>
        </p:txBody>
      </p:sp>
      <p:sp>
        <p:nvSpPr>
          <p:cNvPr id="2" name="Rettangolo 1"/>
          <p:cNvSpPr/>
          <p:nvPr/>
        </p:nvSpPr>
        <p:spPr>
          <a:xfrm>
            <a:off x="755613" y="2520416"/>
            <a:ext cx="7632774" cy="3477875"/>
          </a:xfrm>
          <a:prstGeom prst="rect">
            <a:avLst/>
          </a:prstGeom>
        </p:spPr>
        <p:txBody>
          <a:bodyPr wrap="square">
            <a:spAutoFit/>
          </a:bodyPr>
          <a:lstStyle/>
          <a:p>
            <a:pPr marL="342900" indent="-342900">
              <a:buFont typeface="+mj-lt"/>
              <a:buAutoNum type="arabicPeriod"/>
            </a:pPr>
            <a:r>
              <a:rPr lang="it-IT" sz="2000" dirty="0">
                <a:solidFill>
                  <a:prstClr val="black"/>
                </a:solidFill>
              </a:rPr>
              <a:t>I</a:t>
            </a:r>
            <a:r>
              <a:rPr lang="it-IT" sz="2000" dirty="0" smtClean="0">
                <a:solidFill>
                  <a:prstClr val="black"/>
                </a:solidFill>
              </a:rPr>
              <a:t>nteressi </a:t>
            </a:r>
            <a:r>
              <a:rPr lang="it-IT" sz="2000" dirty="0">
                <a:solidFill>
                  <a:prstClr val="black"/>
                </a:solidFill>
              </a:rPr>
              <a:t>e </a:t>
            </a:r>
            <a:r>
              <a:rPr lang="it-IT" sz="2000" dirty="0" smtClean="0">
                <a:solidFill>
                  <a:prstClr val="black"/>
                </a:solidFill>
              </a:rPr>
              <a:t>Dividendi</a:t>
            </a:r>
            <a:endParaRPr lang="it-IT" sz="2000" dirty="0">
              <a:solidFill>
                <a:prstClr val="black"/>
              </a:solidFill>
            </a:endParaRPr>
          </a:p>
          <a:p>
            <a:pPr marL="342900" indent="-342900">
              <a:buFont typeface="+mj-lt"/>
              <a:buAutoNum type="arabicPeriod"/>
            </a:pPr>
            <a:r>
              <a:rPr lang="it-IT" sz="2000" dirty="0" smtClean="0">
                <a:solidFill>
                  <a:prstClr val="black"/>
                </a:solidFill>
              </a:rPr>
              <a:t>Plus/minusvalenze</a:t>
            </a:r>
            <a:endParaRPr lang="it-IT" sz="2000" dirty="0">
              <a:solidFill>
                <a:prstClr val="black"/>
              </a:solidFill>
            </a:endParaRPr>
          </a:p>
          <a:p>
            <a:pPr marL="342900" indent="-342900">
              <a:buFont typeface="+mj-lt"/>
              <a:buAutoNum type="arabicPeriod"/>
            </a:pPr>
            <a:r>
              <a:rPr lang="it-IT" sz="2000" dirty="0" smtClean="0">
                <a:solidFill>
                  <a:prstClr val="black"/>
                </a:solidFill>
              </a:rPr>
              <a:t>Accantonamenti </a:t>
            </a:r>
            <a:r>
              <a:rPr lang="it-IT" sz="2000" dirty="0">
                <a:solidFill>
                  <a:prstClr val="black"/>
                </a:solidFill>
              </a:rPr>
              <a:t>ai </a:t>
            </a:r>
            <a:r>
              <a:rPr lang="it-IT" sz="2000" dirty="0" smtClean="0">
                <a:solidFill>
                  <a:prstClr val="black"/>
                </a:solidFill>
              </a:rPr>
              <a:t>fondi</a:t>
            </a:r>
            <a:endParaRPr lang="it-IT" sz="2000" dirty="0">
              <a:solidFill>
                <a:prstClr val="black"/>
              </a:solidFill>
            </a:endParaRPr>
          </a:p>
          <a:p>
            <a:pPr marL="342900" indent="-342900">
              <a:buFont typeface="+mj-lt"/>
              <a:buAutoNum type="arabicPeriod"/>
            </a:pPr>
            <a:r>
              <a:rPr lang="it-IT" sz="2000" dirty="0" smtClean="0">
                <a:solidFill>
                  <a:prstClr val="black"/>
                </a:solidFill>
              </a:rPr>
              <a:t>Ammortamenti</a:t>
            </a:r>
            <a:endParaRPr lang="it-IT" sz="2000" dirty="0">
              <a:solidFill>
                <a:prstClr val="black"/>
              </a:solidFill>
            </a:endParaRPr>
          </a:p>
          <a:p>
            <a:pPr marL="342900" indent="-342900">
              <a:buFont typeface="+mj-lt"/>
              <a:buAutoNum type="arabicPeriod"/>
            </a:pPr>
            <a:r>
              <a:rPr lang="it-IT" sz="2000" dirty="0" smtClean="0">
                <a:solidFill>
                  <a:prstClr val="black"/>
                </a:solidFill>
              </a:rPr>
              <a:t>Svalutazioni</a:t>
            </a:r>
            <a:endParaRPr lang="it-IT" sz="2000" dirty="0">
              <a:solidFill>
                <a:prstClr val="black"/>
              </a:solidFill>
            </a:endParaRPr>
          </a:p>
          <a:p>
            <a:pPr marL="342900" indent="-342900">
              <a:buFont typeface="+mj-lt"/>
              <a:buAutoNum type="arabicPeriod"/>
            </a:pPr>
            <a:r>
              <a:rPr lang="it-IT" sz="2000" dirty="0">
                <a:solidFill>
                  <a:prstClr val="black"/>
                </a:solidFill>
              </a:rPr>
              <a:t>A</a:t>
            </a:r>
            <a:r>
              <a:rPr lang="it-IT" sz="2000" dirty="0" smtClean="0">
                <a:solidFill>
                  <a:prstClr val="black"/>
                </a:solidFill>
              </a:rPr>
              <a:t>ltre </a:t>
            </a:r>
            <a:r>
              <a:rPr lang="it-IT" sz="2000" dirty="0">
                <a:solidFill>
                  <a:prstClr val="black"/>
                </a:solidFill>
              </a:rPr>
              <a:t>rettifiche per elementi non </a:t>
            </a:r>
            <a:r>
              <a:rPr lang="it-IT" sz="2000" dirty="0" smtClean="0">
                <a:solidFill>
                  <a:prstClr val="black"/>
                </a:solidFill>
              </a:rPr>
              <a:t>monetari:</a:t>
            </a:r>
            <a:endParaRPr lang="it-IT" sz="2000" dirty="0">
              <a:solidFill>
                <a:prstClr val="black"/>
              </a:solidFill>
            </a:endParaRPr>
          </a:p>
          <a:p>
            <a:pPr marL="742950" lvl="1" indent="-285750">
              <a:buFont typeface="Arial" panose="020B0604020202020204" pitchFamily="34" charset="0"/>
              <a:buChar char="•"/>
            </a:pPr>
            <a:r>
              <a:rPr lang="it-IT" sz="2000" dirty="0">
                <a:solidFill>
                  <a:prstClr val="black"/>
                </a:solidFill>
              </a:rPr>
              <a:t>R</a:t>
            </a:r>
            <a:r>
              <a:rPr lang="it-IT" sz="2000" dirty="0" smtClean="0">
                <a:solidFill>
                  <a:prstClr val="black"/>
                </a:solidFill>
              </a:rPr>
              <a:t>ipristini </a:t>
            </a:r>
            <a:r>
              <a:rPr lang="it-IT" sz="2000" dirty="0">
                <a:solidFill>
                  <a:prstClr val="black"/>
                </a:solidFill>
              </a:rPr>
              <a:t>di </a:t>
            </a:r>
            <a:r>
              <a:rPr lang="it-IT" sz="2000" dirty="0" smtClean="0">
                <a:solidFill>
                  <a:prstClr val="black"/>
                </a:solidFill>
              </a:rPr>
              <a:t>valore</a:t>
            </a:r>
            <a:endParaRPr lang="it-IT" sz="2000" dirty="0">
              <a:solidFill>
                <a:prstClr val="black"/>
              </a:solidFill>
            </a:endParaRPr>
          </a:p>
          <a:p>
            <a:pPr marL="742950" lvl="1" indent="-285750">
              <a:buFont typeface="Arial" panose="020B0604020202020204" pitchFamily="34" charset="0"/>
              <a:buChar char="•"/>
            </a:pPr>
            <a:r>
              <a:rPr lang="it-IT" sz="2000" dirty="0">
                <a:solidFill>
                  <a:prstClr val="black"/>
                </a:solidFill>
              </a:rPr>
              <a:t>E</a:t>
            </a:r>
            <a:r>
              <a:rPr lang="it-IT" sz="2000" dirty="0" smtClean="0">
                <a:solidFill>
                  <a:prstClr val="black"/>
                </a:solidFill>
              </a:rPr>
              <a:t>ventuale </a:t>
            </a:r>
            <a:r>
              <a:rPr lang="it-IT" sz="2000" dirty="0">
                <a:solidFill>
                  <a:prstClr val="black"/>
                </a:solidFill>
              </a:rPr>
              <a:t>utilizzo di fondi rischi iscritto in </a:t>
            </a:r>
            <a:r>
              <a:rPr lang="it-IT" sz="2000" dirty="0" smtClean="0">
                <a:solidFill>
                  <a:prstClr val="black"/>
                </a:solidFill>
              </a:rPr>
              <a:t>A5</a:t>
            </a:r>
            <a:endParaRPr lang="it-IT" sz="2000" dirty="0">
              <a:solidFill>
                <a:prstClr val="black"/>
              </a:solidFill>
            </a:endParaRPr>
          </a:p>
          <a:p>
            <a:pPr marL="742950" lvl="1" indent="-285750">
              <a:buFont typeface="Arial" panose="020B0604020202020204" pitchFamily="34" charset="0"/>
              <a:buChar char="•"/>
            </a:pPr>
            <a:r>
              <a:rPr lang="it-IT" sz="2000" dirty="0">
                <a:solidFill>
                  <a:prstClr val="black"/>
                </a:solidFill>
              </a:rPr>
              <a:t>U</a:t>
            </a:r>
            <a:r>
              <a:rPr lang="it-IT" sz="2000" dirty="0" smtClean="0">
                <a:solidFill>
                  <a:prstClr val="black"/>
                </a:solidFill>
              </a:rPr>
              <a:t>tilizzo </a:t>
            </a:r>
            <a:r>
              <a:rPr lang="it-IT" sz="2000" dirty="0">
                <a:solidFill>
                  <a:prstClr val="black"/>
                </a:solidFill>
              </a:rPr>
              <a:t>fondo svalutazione </a:t>
            </a:r>
            <a:r>
              <a:rPr lang="it-IT" sz="2000" dirty="0" smtClean="0">
                <a:solidFill>
                  <a:prstClr val="black"/>
                </a:solidFill>
              </a:rPr>
              <a:t>crediti</a:t>
            </a:r>
            <a:endParaRPr lang="it-IT" sz="2000" dirty="0">
              <a:solidFill>
                <a:prstClr val="black"/>
              </a:solidFill>
            </a:endParaRPr>
          </a:p>
          <a:p>
            <a:pPr marL="742950" lvl="1" indent="-285750">
              <a:buFont typeface="Arial" panose="020B0604020202020204" pitchFamily="34" charset="0"/>
              <a:buChar char="•"/>
            </a:pPr>
            <a:r>
              <a:rPr lang="it-IT" sz="2000" dirty="0">
                <a:solidFill>
                  <a:prstClr val="black"/>
                </a:solidFill>
              </a:rPr>
              <a:t>Q</a:t>
            </a:r>
            <a:r>
              <a:rPr lang="it-IT" sz="2000" dirty="0" smtClean="0">
                <a:solidFill>
                  <a:prstClr val="black"/>
                </a:solidFill>
              </a:rPr>
              <a:t>uote </a:t>
            </a:r>
            <a:r>
              <a:rPr lang="it-IT" sz="2000" dirty="0">
                <a:solidFill>
                  <a:prstClr val="black"/>
                </a:solidFill>
              </a:rPr>
              <a:t>annue di risconti passivi su contributi in conto impianti </a:t>
            </a:r>
            <a:r>
              <a:rPr lang="it-IT" sz="2000" dirty="0" smtClean="0">
                <a:solidFill>
                  <a:prstClr val="black"/>
                </a:solidFill>
              </a:rPr>
              <a:t>e quote annue </a:t>
            </a:r>
            <a:r>
              <a:rPr lang="it-IT" sz="2000" dirty="0">
                <a:solidFill>
                  <a:prstClr val="black"/>
                </a:solidFill>
              </a:rPr>
              <a:t>di risconti attivi su </a:t>
            </a:r>
            <a:r>
              <a:rPr lang="it-IT" sz="2000" dirty="0" err="1">
                <a:solidFill>
                  <a:prstClr val="black"/>
                </a:solidFill>
              </a:rPr>
              <a:t>maxicanoni</a:t>
            </a:r>
            <a:r>
              <a:rPr lang="it-IT" sz="2000" dirty="0">
                <a:solidFill>
                  <a:prstClr val="black"/>
                </a:solidFill>
              </a:rPr>
              <a:t> </a:t>
            </a:r>
            <a:r>
              <a:rPr lang="it-IT" sz="2000" i="1" dirty="0" smtClean="0">
                <a:solidFill>
                  <a:prstClr val="black"/>
                </a:solidFill>
              </a:rPr>
              <a:t>leasing</a:t>
            </a:r>
            <a:endParaRPr lang="it-IT" sz="2000" i="1" dirty="0">
              <a:solidFill>
                <a:prstClr val="black"/>
              </a:solidFill>
            </a:endParaRPr>
          </a:p>
        </p:txBody>
      </p:sp>
      <p:sp>
        <p:nvSpPr>
          <p:cNvPr id="7" name="Titolo 1"/>
          <p:cNvSpPr txBox="1">
            <a:spLocks/>
          </p:cNvSpPr>
          <p:nvPr/>
        </p:nvSpPr>
        <p:spPr bwMode="auto">
          <a:xfrm>
            <a:off x="-111095" y="720311"/>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GESTIONE REDDITUALE</a:t>
            </a:r>
          </a:p>
        </p:txBody>
      </p:sp>
    </p:spTree>
    <p:extLst>
      <p:ext uri="{BB962C8B-B14F-4D97-AF65-F5344CB8AC3E}">
        <p14:creationId xmlns:p14="http://schemas.microsoft.com/office/powerpoint/2010/main" val="1898641178"/>
      </p:ext>
    </p:extLst>
  </p:cSld>
  <p:clrMapOvr>
    <a:masterClrMapping/>
  </p:clrMapOvr>
  <p:transition spd="slow">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63533" y="1905321"/>
            <a:ext cx="7632774" cy="372798"/>
          </a:xfrm>
          <a:prstGeom prst="rect">
            <a:avLst/>
          </a:prstGeom>
          <a:solidFill>
            <a:schemeClr val="bg1">
              <a:lumMod val="85000"/>
            </a:schemeClr>
          </a:solidFill>
          <a:ln>
            <a:solidFill>
              <a:srgbClr val="00B0F0"/>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400" b="1" dirty="0" smtClean="0">
                <a:solidFill>
                  <a:srgbClr val="000000"/>
                </a:solidFill>
              </a:rPr>
              <a:t>ALTRE RETTIFICHE</a:t>
            </a:r>
            <a:endParaRPr lang="it-IT" sz="2400" dirty="0">
              <a:solidFill>
                <a:srgbClr val="000000"/>
              </a:solidFill>
            </a:endParaRPr>
          </a:p>
        </p:txBody>
      </p:sp>
      <p:sp>
        <p:nvSpPr>
          <p:cNvPr id="2" name="Rettangolo 1"/>
          <p:cNvSpPr/>
          <p:nvPr/>
        </p:nvSpPr>
        <p:spPr>
          <a:xfrm>
            <a:off x="755613" y="2475058"/>
            <a:ext cx="7632774" cy="3170099"/>
          </a:xfrm>
          <a:prstGeom prst="rect">
            <a:avLst/>
          </a:prstGeom>
        </p:spPr>
        <p:txBody>
          <a:bodyPr wrap="square">
            <a:spAutoFit/>
          </a:bodyPr>
          <a:lstStyle/>
          <a:p>
            <a:pPr marL="285750" indent="-285750" algn="just">
              <a:buFont typeface="Arial" panose="020B0604020202020204" pitchFamily="34" charset="0"/>
              <a:buChar char="•"/>
            </a:pPr>
            <a:r>
              <a:rPr lang="it-IT" sz="2000" dirty="0" smtClean="0">
                <a:solidFill>
                  <a:prstClr val="black"/>
                </a:solidFill>
              </a:rPr>
              <a:t>Crediti </a:t>
            </a:r>
            <a:r>
              <a:rPr lang="it-IT" sz="2000" dirty="0">
                <a:solidFill>
                  <a:prstClr val="black"/>
                </a:solidFill>
              </a:rPr>
              <a:t>e debiti infragruppo: estrapolare quelli per dividendi se presenti, in quanto non </a:t>
            </a:r>
            <a:r>
              <a:rPr lang="it-IT" sz="2000" dirty="0" smtClean="0">
                <a:solidFill>
                  <a:prstClr val="black"/>
                </a:solidFill>
              </a:rPr>
              <a:t>commerciali</a:t>
            </a:r>
            <a:endParaRPr lang="it-IT" sz="2000" dirty="0">
              <a:solidFill>
                <a:prstClr val="black"/>
              </a:solidFill>
            </a:endParaRPr>
          </a:p>
          <a:p>
            <a:pPr marL="285750" indent="-285750" algn="just">
              <a:buFont typeface="Arial" panose="020B0604020202020204" pitchFamily="34" charset="0"/>
              <a:buChar char="•"/>
            </a:pPr>
            <a:r>
              <a:rPr lang="it-IT" sz="2000" dirty="0">
                <a:solidFill>
                  <a:prstClr val="black"/>
                </a:solidFill>
              </a:rPr>
              <a:t>C</a:t>
            </a:r>
            <a:r>
              <a:rPr lang="it-IT" sz="2000" dirty="0" smtClean="0">
                <a:solidFill>
                  <a:prstClr val="black"/>
                </a:solidFill>
              </a:rPr>
              <a:t>rediti </a:t>
            </a:r>
            <a:r>
              <a:rPr lang="it-IT" sz="2000" dirty="0">
                <a:solidFill>
                  <a:prstClr val="black"/>
                </a:solidFill>
              </a:rPr>
              <a:t>e debiti relativi a cessioni/acquisti di immobilizzazioni vanno evidenziati all’interno del flusso </a:t>
            </a:r>
            <a:r>
              <a:rPr lang="it-IT" sz="2000" dirty="0" smtClean="0">
                <a:solidFill>
                  <a:prstClr val="black"/>
                </a:solidFill>
              </a:rPr>
              <a:t>per investimenti</a:t>
            </a:r>
            <a:endParaRPr lang="it-IT" sz="2000" dirty="0">
              <a:solidFill>
                <a:prstClr val="black"/>
              </a:solidFill>
            </a:endParaRPr>
          </a:p>
          <a:p>
            <a:pPr marL="285750" indent="-285750" algn="just">
              <a:buFont typeface="Arial" panose="020B0604020202020204" pitchFamily="34" charset="0"/>
              <a:buChar char="•"/>
            </a:pPr>
            <a:r>
              <a:rPr lang="it-IT" sz="2000" dirty="0">
                <a:solidFill>
                  <a:prstClr val="black"/>
                </a:solidFill>
              </a:rPr>
              <a:t>C</a:t>
            </a:r>
            <a:r>
              <a:rPr lang="it-IT" sz="2000" dirty="0" smtClean="0">
                <a:solidFill>
                  <a:prstClr val="black"/>
                </a:solidFill>
              </a:rPr>
              <a:t>rediti </a:t>
            </a:r>
            <a:r>
              <a:rPr lang="it-IT" sz="2000" dirty="0">
                <a:solidFill>
                  <a:prstClr val="black"/>
                </a:solidFill>
              </a:rPr>
              <a:t>e debiti per dividendi: non hanno natura </a:t>
            </a:r>
            <a:r>
              <a:rPr lang="it-IT" sz="2000" dirty="0" smtClean="0">
                <a:solidFill>
                  <a:prstClr val="black"/>
                </a:solidFill>
              </a:rPr>
              <a:t>commerciale</a:t>
            </a:r>
            <a:endParaRPr lang="it-IT" sz="2000" dirty="0">
              <a:solidFill>
                <a:prstClr val="black"/>
              </a:solidFill>
            </a:endParaRPr>
          </a:p>
          <a:p>
            <a:pPr marL="285750" indent="-285750" algn="just">
              <a:buFont typeface="Arial" panose="020B0604020202020204" pitchFamily="34" charset="0"/>
              <a:buChar char="•"/>
            </a:pPr>
            <a:r>
              <a:rPr lang="it-IT" sz="2000" dirty="0">
                <a:solidFill>
                  <a:prstClr val="black"/>
                </a:solidFill>
              </a:rPr>
              <a:t>R</a:t>
            </a:r>
            <a:r>
              <a:rPr lang="it-IT" sz="2000" dirty="0" smtClean="0">
                <a:solidFill>
                  <a:prstClr val="black"/>
                </a:solidFill>
              </a:rPr>
              <a:t>atei </a:t>
            </a:r>
            <a:r>
              <a:rPr lang="it-IT" sz="2000" dirty="0">
                <a:solidFill>
                  <a:prstClr val="black"/>
                </a:solidFill>
              </a:rPr>
              <a:t>su interessi (in teoria anche su altre poste...): occorre ricordare che non sono incassati quelli attivi </a:t>
            </a:r>
            <a:r>
              <a:rPr lang="it-IT" sz="2000" dirty="0" smtClean="0">
                <a:solidFill>
                  <a:prstClr val="black"/>
                </a:solidFill>
              </a:rPr>
              <a:t>e pagati </a:t>
            </a:r>
            <a:r>
              <a:rPr lang="it-IT" sz="2000" dirty="0">
                <a:solidFill>
                  <a:prstClr val="black"/>
                </a:solidFill>
              </a:rPr>
              <a:t>quelli </a:t>
            </a:r>
            <a:r>
              <a:rPr lang="it-IT" sz="2000" dirty="0" smtClean="0">
                <a:solidFill>
                  <a:prstClr val="black"/>
                </a:solidFill>
              </a:rPr>
              <a:t>passivi</a:t>
            </a:r>
            <a:endParaRPr lang="it-IT" sz="2000" dirty="0">
              <a:solidFill>
                <a:prstClr val="black"/>
              </a:solidFill>
            </a:endParaRPr>
          </a:p>
          <a:p>
            <a:pPr marL="285750" indent="-285750" algn="just">
              <a:buFont typeface="Arial" panose="020B0604020202020204" pitchFamily="34" charset="0"/>
              <a:buChar char="•"/>
            </a:pPr>
            <a:r>
              <a:rPr lang="it-IT" sz="2000" dirty="0" smtClean="0">
                <a:solidFill>
                  <a:prstClr val="black"/>
                </a:solidFill>
              </a:rPr>
              <a:t>Imposte esercizio (attenzione a non confondere imposte pagate con imposte </a:t>
            </a:r>
            <a:r>
              <a:rPr lang="it-IT" sz="2000" dirty="0">
                <a:solidFill>
                  <a:prstClr val="black"/>
                </a:solidFill>
              </a:rPr>
              <a:t>iscritte in </a:t>
            </a:r>
            <a:r>
              <a:rPr lang="it-IT" sz="2000" dirty="0" smtClean="0">
                <a:solidFill>
                  <a:prstClr val="black"/>
                </a:solidFill>
              </a:rPr>
              <a:t>bilancio)</a:t>
            </a:r>
            <a:endParaRPr lang="it-IT" sz="2000" dirty="0">
              <a:solidFill>
                <a:prstClr val="black"/>
              </a:solidFill>
            </a:endParaRPr>
          </a:p>
          <a:p>
            <a:pPr marL="285750" indent="-285750" algn="just">
              <a:buFont typeface="Arial" panose="020B0604020202020204" pitchFamily="34" charset="0"/>
              <a:buChar char="•"/>
            </a:pPr>
            <a:r>
              <a:rPr lang="it-IT" sz="2000" dirty="0" smtClean="0">
                <a:solidFill>
                  <a:prstClr val="black"/>
                </a:solidFill>
              </a:rPr>
              <a:t>Utilizzo </a:t>
            </a:r>
            <a:r>
              <a:rPr lang="it-IT" sz="2000" dirty="0">
                <a:solidFill>
                  <a:prstClr val="black"/>
                </a:solidFill>
              </a:rPr>
              <a:t>fondi: non rilevanti dal punto di vista </a:t>
            </a:r>
            <a:r>
              <a:rPr lang="it-IT" sz="2000" dirty="0" smtClean="0">
                <a:solidFill>
                  <a:prstClr val="black"/>
                </a:solidFill>
              </a:rPr>
              <a:t>finanziario</a:t>
            </a:r>
            <a:endParaRPr lang="it-IT" sz="2000" dirty="0">
              <a:solidFill>
                <a:prstClr val="black"/>
              </a:solidFill>
            </a:endParaRPr>
          </a:p>
        </p:txBody>
      </p:sp>
      <p:sp>
        <p:nvSpPr>
          <p:cNvPr id="7"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GESTIONE REDDITUALE</a:t>
            </a:r>
          </a:p>
        </p:txBody>
      </p:sp>
    </p:spTree>
    <p:extLst>
      <p:ext uri="{BB962C8B-B14F-4D97-AF65-F5344CB8AC3E}">
        <p14:creationId xmlns:p14="http://schemas.microsoft.com/office/powerpoint/2010/main" val="693162505"/>
      </p:ext>
    </p:extLst>
  </p:cSld>
  <p:clrMapOvr>
    <a:masterClrMapping/>
  </p:clrMapOvr>
  <p:transition spd="slow">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99423" y="1944616"/>
            <a:ext cx="8145152" cy="372798"/>
          </a:xfrm>
          <a:prstGeom prst="rect">
            <a:avLst/>
          </a:prstGeom>
          <a:solidFill>
            <a:schemeClr val="bg1">
              <a:lumMod val="85000"/>
            </a:schemeClr>
          </a:solidFill>
          <a:ln>
            <a:solidFill>
              <a:srgbClr val="00B0F0"/>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400" b="1" dirty="0" smtClean="0">
                <a:solidFill>
                  <a:srgbClr val="000000"/>
                </a:solidFill>
              </a:rPr>
              <a:t>FLUSSO</a:t>
            </a:r>
            <a:endParaRPr lang="it-IT" sz="2400" dirty="0">
              <a:solidFill>
                <a:srgbClr val="000000"/>
              </a:solidFill>
            </a:endParaRPr>
          </a:p>
        </p:txBody>
      </p:sp>
      <p:sp>
        <p:nvSpPr>
          <p:cNvPr id="9" name="Rettangolo 8"/>
          <p:cNvSpPr/>
          <p:nvPr/>
        </p:nvSpPr>
        <p:spPr>
          <a:xfrm>
            <a:off x="499461" y="2463155"/>
            <a:ext cx="8145153" cy="561152"/>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a:r>
              <a:rPr lang="it-IT" sz="2000" dirty="0">
                <a:solidFill>
                  <a:prstClr val="black"/>
                </a:solidFill>
              </a:rPr>
              <a:t>E</a:t>
            </a:r>
            <a:r>
              <a:rPr lang="it-IT" sz="2000" dirty="0" smtClean="0">
                <a:solidFill>
                  <a:prstClr val="black"/>
                </a:solidFill>
              </a:rPr>
              <a:t>sempio di rettifiche da apportare a  «</a:t>
            </a:r>
            <a:r>
              <a:rPr lang="it-IT" sz="2000" i="1" dirty="0" smtClean="0">
                <a:solidFill>
                  <a:prstClr val="black"/>
                </a:solidFill>
              </a:rPr>
              <a:t>immobilizzazioni materiali</a:t>
            </a:r>
            <a:r>
              <a:rPr lang="it-IT" sz="2000" dirty="0" smtClean="0">
                <a:solidFill>
                  <a:prstClr val="black"/>
                </a:solidFill>
              </a:rPr>
              <a:t>» che, nell’esercizio X, incrementa proprio valore da 1.000 a 1.300</a:t>
            </a:r>
            <a:endParaRPr lang="it-IT" sz="2000" dirty="0">
              <a:solidFill>
                <a:srgbClr val="000000"/>
              </a:solidFill>
            </a:endParaRPr>
          </a:p>
        </p:txBody>
      </p:sp>
      <p:sp>
        <p:nvSpPr>
          <p:cNvPr id="13" name="Rettangolo 12"/>
          <p:cNvSpPr/>
          <p:nvPr/>
        </p:nvSpPr>
        <p:spPr>
          <a:xfrm>
            <a:off x="499461" y="3382084"/>
            <a:ext cx="8145152" cy="2561896"/>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just"/>
            <a:r>
              <a:rPr lang="it-IT" sz="2000" dirty="0" smtClean="0">
                <a:solidFill>
                  <a:prstClr val="black"/>
                </a:solidFill>
              </a:rPr>
              <a:t>Incremento voce di 300 non per forza è ascrivibile esclusivamente </a:t>
            </a:r>
            <a:r>
              <a:rPr lang="it-IT" sz="2000" dirty="0">
                <a:solidFill>
                  <a:prstClr val="black"/>
                </a:solidFill>
              </a:rPr>
              <a:t>a</a:t>
            </a:r>
            <a:r>
              <a:rPr lang="it-IT" sz="2000" dirty="0" smtClean="0">
                <a:solidFill>
                  <a:prstClr val="black"/>
                </a:solidFill>
              </a:rPr>
              <a:t> investimento di pari importo poiché: </a:t>
            </a:r>
            <a:endParaRPr lang="it-IT" sz="2000" dirty="0">
              <a:solidFill>
                <a:prstClr val="black"/>
              </a:solidFill>
            </a:endParaRPr>
          </a:p>
          <a:p>
            <a:pPr marL="285750" indent="-285750" algn="just">
              <a:buFont typeface="Arial" panose="020B0604020202020204" pitchFamily="34" charset="0"/>
              <a:buChar char="•"/>
            </a:pPr>
            <a:r>
              <a:rPr lang="it-IT" sz="2000" dirty="0" smtClean="0">
                <a:solidFill>
                  <a:prstClr val="black"/>
                </a:solidFill>
              </a:rPr>
              <a:t>necessario rettificare importo degli ammortamenti di competenza dell’esercizio</a:t>
            </a:r>
          </a:p>
          <a:p>
            <a:pPr marL="285750" indent="-285750" algn="just">
              <a:buFont typeface="Arial" panose="020B0604020202020204" pitchFamily="34" charset="0"/>
              <a:buChar char="•"/>
            </a:pPr>
            <a:r>
              <a:rPr lang="it-IT" sz="2000" b="1" dirty="0" smtClean="0">
                <a:solidFill>
                  <a:prstClr val="black"/>
                </a:solidFill>
              </a:rPr>
              <a:t>necessario tenere in considerazione disinvestimenti del periodo</a:t>
            </a:r>
            <a:endParaRPr lang="it-IT" sz="2000" dirty="0">
              <a:solidFill>
                <a:prstClr val="black"/>
              </a:solidFill>
            </a:endParaRPr>
          </a:p>
          <a:p>
            <a:pPr marL="285750" indent="-285750" algn="just">
              <a:buFont typeface="Arial" panose="020B0604020202020204" pitchFamily="34" charset="0"/>
              <a:buChar char="•"/>
            </a:pPr>
            <a:r>
              <a:rPr lang="it-IT" sz="2000" dirty="0">
                <a:solidFill>
                  <a:prstClr val="black"/>
                </a:solidFill>
              </a:rPr>
              <a:t>n</a:t>
            </a:r>
            <a:r>
              <a:rPr lang="it-IT" sz="2000" dirty="0" smtClean="0">
                <a:solidFill>
                  <a:prstClr val="black"/>
                </a:solidFill>
              </a:rPr>
              <a:t>ecessario valutare presenza di rivalutazioni e/o svalutazioni</a:t>
            </a:r>
          </a:p>
          <a:p>
            <a:pPr marL="285750" indent="-285750" algn="just">
              <a:buFont typeface="Arial" panose="020B0604020202020204" pitchFamily="34" charset="0"/>
              <a:buChar char="•"/>
            </a:pPr>
            <a:r>
              <a:rPr lang="it-IT" sz="2000" dirty="0">
                <a:solidFill>
                  <a:prstClr val="black"/>
                </a:solidFill>
              </a:rPr>
              <a:t>n</a:t>
            </a:r>
            <a:r>
              <a:rPr lang="it-IT" sz="2000" dirty="0" smtClean="0">
                <a:solidFill>
                  <a:prstClr val="black"/>
                </a:solidFill>
              </a:rPr>
              <a:t>ecessario valutare variazione crediti </a:t>
            </a:r>
            <a:r>
              <a:rPr lang="it-IT" sz="2000" dirty="0">
                <a:solidFill>
                  <a:prstClr val="black"/>
                </a:solidFill>
              </a:rPr>
              <a:t>e debiti relativi a cessioni/acquisti di </a:t>
            </a:r>
            <a:r>
              <a:rPr lang="it-IT" sz="2000" dirty="0" smtClean="0">
                <a:solidFill>
                  <a:prstClr val="black"/>
                </a:solidFill>
              </a:rPr>
              <a:t>immobilizzazioni</a:t>
            </a:r>
            <a:endParaRPr lang="it-IT" sz="2000" dirty="0">
              <a:solidFill>
                <a:srgbClr val="000000"/>
              </a:solidFill>
            </a:endParaRPr>
          </a:p>
        </p:txBody>
      </p:sp>
      <p:sp>
        <p:nvSpPr>
          <p:cNvPr id="4" name="Freccia in giù 3"/>
          <p:cNvSpPr/>
          <p:nvPr/>
        </p:nvSpPr>
        <p:spPr>
          <a:xfrm>
            <a:off x="4418286" y="3104661"/>
            <a:ext cx="307427" cy="197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1" name="Titolo 1"/>
          <p:cNvSpPr txBox="1">
            <a:spLocks/>
          </p:cNvSpPr>
          <p:nvPr/>
        </p:nvSpPr>
        <p:spPr bwMode="auto">
          <a:xfrm>
            <a:off x="-1" y="6810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ATTIVITÀ DI INVESTIMENTO</a:t>
            </a:r>
          </a:p>
        </p:txBody>
      </p:sp>
    </p:spTree>
    <p:extLst>
      <p:ext uri="{BB962C8B-B14F-4D97-AF65-F5344CB8AC3E}">
        <p14:creationId xmlns:p14="http://schemas.microsoft.com/office/powerpoint/2010/main" val="3006718783"/>
      </p:ext>
    </p:extLst>
  </p:cSld>
  <p:clrMapOvr>
    <a:masterClrMapping/>
  </p:clrMapOvr>
  <p:transition spd="slow">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55651" y="1935615"/>
            <a:ext cx="7632774" cy="372798"/>
          </a:xfrm>
          <a:prstGeom prst="rect">
            <a:avLst/>
          </a:prstGeom>
          <a:solidFill>
            <a:schemeClr val="bg1">
              <a:lumMod val="85000"/>
            </a:schemeClr>
          </a:solidFill>
          <a:ln>
            <a:solidFill>
              <a:srgbClr val="00B0F0"/>
            </a:solidFill>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400" b="1" dirty="0" smtClean="0">
                <a:solidFill>
                  <a:srgbClr val="000000"/>
                </a:solidFill>
              </a:rPr>
              <a:t>FLUSSO</a:t>
            </a:r>
            <a:endParaRPr lang="it-IT" sz="2400" dirty="0">
              <a:solidFill>
                <a:srgbClr val="000000"/>
              </a:solidFill>
            </a:endParaRPr>
          </a:p>
        </p:txBody>
      </p:sp>
      <p:sp>
        <p:nvSpPr>
          <p:cNvPr id="9" name="Rettangolo 8"/>
          <p:cNvSpPr/>
          <p:nvPr/>
        </p:nvSpPr>
        <p:spPr>
          <a:xfrm>
            <a:off x="755651" y="2819241"/>
            <a:ext cx="3674460" cy="2057400"/>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a:r>
              <a:rPr lang="it-IT" sz="2000" b="1" dirty="0" smtClean="0">
                <a:solidFill>
                  <a:prstClr val="black"/>
                </a:solidFill>
              </a:rPr>
              <a:t>MEZZI DI TERZI</a:t>
            </a:r>
          </a:p>
          <a:p>
            <a:pPr marL="285750" indent="-285750" algn="just">
              <a:buFont typeface="Arial" panose="020B0604020202020204" pitchFamily="34" charset="0"/>
              <a:buChar char="•"/>
            </a:pPr>
            <a:r>
              <a:rPr lang="it-IT" sz="2000" dirty="0" smtClean="0">
                <a:solidFill>
                  <a:prstClr val="black"/>
                </a:solidFill>
              </a:rPr>
              <a:t>Verifica eventuali rimborsi/tiraggi </a:t>
            </a:r>
            <a:r>
              <a:rPr lang="it-IT" sz="2000" dirty="0">
                <a:solidFill>
                  <a:prstClr val="black"/>
                </a:solidFill>
              </a:rPr>
              <a:t>di </a:t>
            </a:r>
            <a:r>
              <a:rPr lang="it-IT" sz="2000" dirty="0" smtClean="0">
                <a:solidFill>
                  <a:prstClr val="black"/>
                </a:solidFill>
              </a:rPr>
              <a:t>debiti a medio lungo termine</a:t>
            </a:r>
            <a:endParaRPr lang="it-IT" sz="2000" dirty="0">
              <a:solidFill>
                <a:prstClr val="black"/>
              </a:solidFill>
            </a:endParaRPr>
          </a:p>
          <a:p>
            <a:pPr marL="285750" indent="-285750" algn="just">
              <a:buFont typeface="Arial" panose="020B0604020202020204" pitchFamily="34" charset="0"/>
              <a:buChar char="•"/>
            </a:pPr>
            <a:r>
              <a:rPr lang="it-IT" sz="2000" dirty="0">
                <a:solidFill>
                  <a:prstClr val="black"/>
                </a:solidFill>
              </a:rPr>
              <a:t>E</a:t>
            </a:r>
            <a:r>
              <a:rPr lang="it-IT" sz="2000" dirty="0" smtClean="0">
                <a:solidFill>
                  <a:prstClr val="black"/>
                </a:solidFill>
              </a:rPr>
              <a:t>videnza variazione banche passive</a:t>
            </a:r>
            <a:endParaRPr lang="it-IT" sz="2000" dirty="0">
              <a:solidFill>
                <a:srgbClr val="000000"/>
              </a:solidFill>
            </a:endParaRPr>
          </a:p>
        </p:txBody>
      </p:sp>
      <p:sp>
        <p:nvSpPr>
          <p:cNvPr id="13" name="Rettangolo 12"/>
          <p:cNvSpPr/>
          <p:nvPr/>
        </p:nvSpPr>
        <p:spPr>
          <a:xfrm>
            <a:off x="4737538" y="2819239"/>
            <a:ext cx="3650887" cy="3160987"/>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a:r>
              <a:rPr lang="it-IT" sz="2000" b="1" dirty="0" smtClean="0">
                <a:solidFill>
                  <a:prstClr val="black"/>
                </a:solidFill>
              </a:rPr>
              <a:t>MEZZI PROPRI</a:t>
            </a:r>
          </a:p>
          <a:p>
            <a:pPr marL="285750" indent="-285750" algn="just">
              <a:buFont typeface="Arial" panose="020B0604020202020204" pitchFamily="34" charset="0"/>
              <a:buChar char="•"/>
            </a:pPr>
            <a:r>
              <a:rPr lang="it-IT" sz="2000" dirty="0" smtClean="0">
                <a:solidFill>
                  <a:prstClr val="black"/>
                </a:solidFill>
              </a:rPr>
              <a:t>Riserve </a:t>
            </a:r>
            <a:r>
              <a:rPr lang="it-IT" sz="2000" dirty="0">
                <a:solidFill>
                  <a:prstClr val="black"/>
                </a:solidFill>
              </a:rPr>
              <a:t>di rivalutazione </a:t>
            </a:r>
            <a:r>
              <a:rPr lang="it-IT" sz="2000" dirty="0" smtClean="0">
                <a:solidFill>
                  <a:prstClr val="black"/>
                </a:solidFill>
              </a:rPr>
              <a:t>da sterilizzare</a:t>
            </a:r>
          </a:p>
          <a:p>
            <a:pPr marL="285750" indent="-285750" algn="just">
              <a:buFont typeface="Arial" panose="020B0604020202020204" pitchFamily="34" charset="0"/>
              <a:buChar char="•"/>
            </a:pPr>
            <a:r>
              <a:rPr lang="it-IT" sz="2000" dirty="0">
                <a:solidFill>
                  <a:prstClr val="black"/>
                </a:solidFill>
              </a:rPr>
              <a:t>C</a:t>
            </a:r>
            <a:r>
              <a:rPr lang="it-IT" sz="2000" dirty="0" smtClean="0">
                <a:solidFill>
                  <a:prstClr val="black"/>
                </a:solidFill>
              </a:rPr>
              <a:t>rediti </a:t>
            </a:r>
            <a:r>
              <a:rPr lang="it-IT" sz="2000" dirty="0">
                <a:solidFill>
                  <a:prstClr val="black"/>
                </a:solidFill>
              </a:rPr>
              <a:t>verso soci per </a:t>
            </a:r>
            <a:r>
              <a:rPr lang="it-IT" sz="2000" dirty="0" smtClean="0">
                <a:solidFill>
                  <a:prstClr val="black"/>
                </a:solidFill>
              </a:rPr>
              <a:t>versamenti ancora dovuti</a:t>
            </a:r>
            <a:endParaRPr lang="it-IT" sz="2000" dirty="0">
              <a:solidFill>
                <a:prstClr val="black"/>
              </a:solidFill>
            </a:endParaRPr>
          </a:p>
          <a:p>
            <a:pPr marL="285750" indent="-285750" algn="just">
              <a:buFont typeface="Arial" panose="020B0604020202020204" pitchFamily="34" charset="0"/>
              <a:buChar char="•"/>
            </a:pPr>
            <a:r>
              <a:rPr lang="it-IT" sz="2000" dirty="0" smtClean="0">
                <a:solidFill>
                  <a:prstClr val="black"/>
                </a:solidFill>
              </a:rPr>
              <a:t>Rinuncia </a:t>
            </a:r>
            <a:r>
              <a:rPr lang="it-IT" sz="2000" dirty="0">
                <a:solidFill>
                  <a:prstClr val="black"/>
                </a:solidFill>
              </a:rPr>
              <a:t>soci ai </a:t>
            </a:r>
            <a:r>
              <a:rPr lang="it-IT" sz="2000" dirty="0" smtClean="0">
                <a:solidFill>
                  <a:prstClr val="black"/>
                </a:solidFill>
              </a:rPr>
              <a:t>propri finanziamenti</a:t>
            </a:r>
            <a:r>
              <a:rPr lang="it-IT" sz="2000" dirty="0">
                <a:solidFill>
                  <a:prstClr val="black"/>
                </a:solidFill>
              </a:rPr>
              <a:t>: vanno tolti </a:t>
            </a:r>
            <a:r>
              <a:rPr lang="it-IT" sz="2000" dirty="0" smtClean="0">
                <a:solidFill>
                  <a:prstClr val="black"/>
                </a:solidFill>
              </a:rPr>
              <a:t>come possibile </a:t>
            </a:r>
            <a:r>
              <a:rPr lang="it-IT" sz="2000" dirty="0">
                <a:solidFill>
                  <a:prstClr val="black"/>
                </a:solidFill>
              </a:rPr>
              <a:t>rimborso da un </a:t>
            </a:r>
            <a:r>
              <a:rPr lang="it-IT" sz="2000" dirty="0" smtClean="0">
                <a:solidFill>
                  <a:prstClr val="black"/>
                </a:solidFill>
              </a:rPr>
              <a:t>lato </a:t>
            </a:r>
            <a:r>
              <a:rPr lang="it-IT" sz="2000" dirty="0">
                <a:solidFill>
                  <a:prstClr val="black"/>
                </a:solidFill>
              </a:rPr>
              <a:t>e </a:t>
            </a:r>
            <a:r>
              <a:rPr lang="it-IT" sz="2000" dirty="0" smtClean="0">
                <a:solidFill>
                  <a:prstClr val="black"/>
                </a:solidFill>
              </a:rPr>
              <a:t>come aumento </a:t>
            </a:r>
            <a:r>
              <a:rPr lang="it-IT" sz="2000" dirty="0">
                <a:solidFill>
                  <a:prstClr val="black"/>
                </a:solidFill>
              </a:rPr>
              <a:t>di patrimonio </a:t>
            </a:r>
            <a:r>
              <a:rPr lang="it-IT" sz="2000" dirty="0" smtClean="0">
                <a:solidFill>
                  <a:prstClr val="black"/>
                </a:solidFill>
              </a:rPr>
              <a:t>dall’altro</a:t>
            </a:r>
            <a:endParaRPr lang="it-IT" sz="2000" dirty="0">
              <a:solidFill>
                <a:srgbClr val="000000"/>
              </a:solidFill>
            </a:endParaRPr>
          </a:p>
        </p:txBody>
      </p:sp>
      <p:sp>
        <p:nvSpPr>
          <p:cNvPr id="4" name="Freccia in giù 3"/>
          <p:cNvSpPr/>
          <p:nvPr/>
        </p:nvSpPr>
        <p:spPr>
          <a:xfrm>
            <a:off x="2420007" y="2413000"/>
            <a:ext cx="307427" cy="197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4" name="Freccia in giù 13"/>
          <p:cNvSpPr/>
          <p:nvPr/>
        </p:nvSpPr>
        <p:spPr>
          <a:xfrm>
            <a:off x="6298905" y="2412999"/>
            <a:ext cx="307427" cy="197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ATTIVITÀ DI FINANZIAMENTO</a:t>
            </a:r>
          </a:p>
        </p:txBody>
      </p:sp>
    </p:spTree>
    <p:extLst>
      <p:ext uri="{BB962C8B-B14F-4D97-AF65-F5344CB8AC3E}">
        <p14:creationId xmlns:p14="http://schemas.microsoft.com/office/powerpoint/2010/main" val="510103886"/>
      </p:ext>
    </p:extLst>
  </p:cSld>
  <p:clrMapOvr>
    <a:masterClrMapping/>
  </p:clrMapOvr>
  <p:transition spd="slow">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73" y="1281869"/>
            <a:ext cx="8383424" cy="472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olo 1"/>
          <p:cNvSpPr txBox="1">
            <a:spLocks/>
          </p:cNvSpPr>
          <p:nvPr/>
        </p:nvSpPr>
        <p:spPr bwMode="auto">
          <a:xfrm>
            <a:off x="-68366" y="449471"/>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ESEMPIO</a:t>
            </a:r>
          </a:p>
        </p:txBody>
      </p:sp>
    </p:spTree>
    <p:extLst>
      <p:ext uri="{BB962C8B-B14F-4D97-AF65-F5344CB8AC3E}">
        <p14:creationId xmlns:p14="http://schemas.microsoft.com/office/powerpoint/2010/main" val="2860328803"/>
      </p:ext>
    </p:extLst>
  </p:cSld>
  <p:clrMapOvr>
    <a:masterClrMapping/>
  </p:clrMapOvr>
  <p:transition spd="slow">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22" y="1038225"/>
            <a:ext cx="8451791" cy="4858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olo 1"/>
          <p:cNvSpPr txBox="1">
            <a:spLocks/>
          </p:cNvSpPr>
          <p:nvPr/>
        </p:nvSpPr>
        <p:spPr bwMode="auto">
          <a:xfrm>
            <a:off x="-68367" y="492125"/>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prstClr val="black"/>
                </a:solidFill>
              </a:rPr>
              <a:t>ESEMPIO</a:t>
            </a:r>
          </a:p>
        </p:txBody>
      </p:sp>
    </p:spTree>
    <p:extLst>
      <p:ext uri="{BB962C8B-B14F-4D97-AF65-F5344CB8AC3E}">
        <p14:creationId xmlns:p14="http://schemas.microsoft.com/office/powerpoint/2010/main" val="4061007965"/>
      </p:ext>
    </p:extLst>
  </p:cSld>
  <p:clrMapOvr>
    <a:masterClrMapping/>
  </p:clrMapOvr>
  <p:transition spd="slow">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52" y="1046846"/>
            <a:ext cx="8503065" cy="479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olo 1"/>
          <p:cNvSpPr txBox="1">
            <a:spLocks/>
          </p:cNvSpPr>
          <p:nvPr/>
        </p:nvSpPr>
        <p:spPr bwMode="auto">
          <a:xfrm>
            <a:off x="0" y="500745"/>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ESEMPIO</a:t>
            </a:r>
          </a:p>
        </p:txBody>
      </p:sp>
    </p:spTree>
    <p:extLst>
      <p:ext uri="{BB962C8B-B14F-4D97-AF65-F5344CB8AC3E}">
        <p14:creationId xmlns:p14="http://schemas.microsoft.com/office/powerpoint/2010/main" val="4212123789"/>
      </p:ext>
    </p:extLst>
  </p:cSld>
  <p:clrMapOvr>
    <a:masterClrMapping/>
  </p:clrMapOvr>
  <p:transition spd="slow">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622217" y="2592227"/>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1</a:t>
            </a:r>
          </a:p>
        </p:txBody>
      </p:sp>
      <p:sp>
        <p:nvSpPr>
          <p:cNvPr id="2" name="Callout con freccia a destra 1"/>
          <p:cNvSpPr/>
          <p:nvPr/>
        </p:nvSpPr>
        <p:spPr>
          <a:xfrm>
            <a:off x="1336431" y="2159904"/>
            <a:ext cx="2155631" cy="1372649"/>
          </a:xfrm>
          <a:prstGeom prst="rightArrowCallout">
            <a:avLst/>
          </a:prstGeom>
          <a:solidFill>
            <a:schemeClr val="bg1">
              <a:lumMod val="7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cap="small" dirty="0" smtClean="0">
                <a:solidFill>
                  <a:srgbClr val="000000"/>
                </a:solidFill>
                <a:latin typeface="Calibri" panose="020F0502020204030204" pitchFamily="34" charset="0"/>
              </a:rPr>
              <a:t>FLUSSO</a:t>
            </a:r>
          </a:p>
          <a:p>
            <a:pPr algn="ctr"/>
            <a:r>
              <a:rPr lang="it-IT" b="1" cap="small" dirty="0" smtClean="0">
                <a:solidFill>
                  <a:srgbClr val="000000"/>
                </a:solidFill>
                <a:latin typeface="Calibri" panose="020F0502020204030204" pitchFamily="34" charset="0"/>
              </a:rPr>
              <a:t>PRIMA DELLE</a:t>
            </a:r>
          </a:p>
          <a:p>
            <a:pPr algn="ctr"/>
            <a:r>
              <a:rPr lang="it-IT" b="1" cap="small" dirty="0" smtClean="0">
                <a:solidFill>
                  <a:srgbClr val="000000"/>
                </a:solidFill>
                <a:latin typeface="Calibri" panose="020F0502020204030204" pitchFamily="34" charset="0"/>
              </a:rPr>
              <a:t>VARIAZIONI</a:t>
            </a:r>
          </a:p>
          <a:p>
            <a:pPr algn="ctr"/>
            <a:r>
              <a:rPr lang="it-IT" b="1" cap="small" dirty="0" smtClean="0">
                <a:solidFill>
                  <a:srgbClr val="000000"/>
                </a:solidFill>
                <a:latin typeface="Calibri" panose="020F0502020204030204" pitchFamily="34" charset="0"/>
              </a:rPr>
              <a:t>DEL CCN</a:t>
            </a:r>
            <a:endParaRPr lang="it-IT" cap="small" dirty="0">
              <a:solidFill>
                <a:srgbClr val="000000"/>
              </a:solidFill>
              <a:latin typeface="Calibri" panose="020F0502020204030204" pitchFamily="34" charset="0"/>
            </a:endParaRPr>
          </a:p>
        </p:txBody>
      </p:sp>
      <p:sp>
        <p:nvSpPr>
          <p:cNvPr id="3" name="CasellaDiTesto 2"/>
          <p:cNvSpPr txBox="1"/>
          <p:nvPr/>
        </p:nvSpPr>
        <p:spPr>
          <a:xfrm>
            <a:off x="3767958" y="2246063"/>
            <a:ext cx="4729655" cy="1200329"/>
          </a:xfrm>
          <a:prstGeom prst="rect">
            <a:avLst/>
          </a:prstGeom>
          <a:noFill/>
          <a:ln>
            <a:solidFill>
              <a:schemeClr val="tx1"/>
            </a:solidFill>
          </a:ln>
        </p:spPr>
        <p:txBody>
          <a:bodyPr wrap="square" rtlCol="0">
            <a:spAutoFit/>
          </a:bodyPr>
          <a:lstStyle/>
          <a:p>
            <a:pPr algn="just"/>
            <a:r>
              <a:rPr lang="it-IT" b="1" dirty="0" smtClean="0">
                <a:solidFill>
                  <a:srgbClr val="000000"/>
                </a:solidFill>
                <a:latin typeface="Calibri" panose="020F0502020204030204" pitchFamily="34" charset="0"/>
              </a:rPr>
              <a:t>Imprescindibile e essenziale: misura reale capacità del </a:t>
            </a:r>
            <a:r>
              <a:rPr lang="it-IT" b="1" i="1" dirty="0" smtClean="0">
                <a:solidFill>
                  <a:srgbClr val="000000"/>
                </a:solidFill>
                <a:latin typeface="Calibri" panose="020F0502020204030204" pitchFamily="34" charset="0"/>
              </a:rPr>
              <a:t>business</a:t>
            </a:r>
            <a:r>
              <a:rPr lang="it-IT" b="1" dirty="0" smtClean="0">
                <a:solidFill>
                  <a:srgbClr val="000000"/>
                </a:solidFill>
                <a:latin typeface="Calibri" panose="020F0502020204030204" pitchFamily="34" charset="0"/>
              </a:rPr>
              <a:t> aziendale di produrre cassa: senza </a:t>
            </a:r>
            <a:r>
              <a:rPr lang="it-IT" b="1" dirty="0">
                <a:solidFill>
                  <a:srgbClr val="000000"/>
                </a:solidFill>
                <a:latin typeface="Calibri" panose="020F0502020204030204" pitchFamily="34" charset="0"/>
              </a:rPr>
              <a:t>generazione </a:t>
            </a:r>
            <a:r>
              <a:rPr lang="it-IT" b="1" dirty="0" smtClean="0">
                <a:solidFill>
                  <a:srgbClr val="000000"/>
                </a:solidFill>
                <a:latin typeface="Calibri" panose="020F0502020204030204" pitchFamily="34" charset="0"/>
              </a:rPr>
              <a:t>di flussi </a:t>
            </a:r>
            <a:r>
              <a:rPr lang="it-IT" b="1" dirty="0">
                <a:solidFill>
                  <a:srgbClr val="000000"/>
                </a:solidFill>
                <a:latin typeface="Calibri" panose="020F0502020204030204" pitchFamily="34" charset="0"/>
              </a:rPr>
              <a:t>operativi non si va da nessuna </a:t>
            </a:r>
            <a:r>
              <a:rPr lang="it-IT" b="1" dirty="0" smtClean="0">
                <a:solidFill>
                  <a:srgbClr val="000000"/>
                </a:solidFill>
                <a:latin typeface="Calibri" panose="020F0502020204030204" pitchFamily="34" charset="0"/>
              </a:rPr>
              <a:t>parte! </a:t>
            </a:r>
            <a:endParaRPr lang="it-IT" dirty="0">
              <a:solidFill>
                <a:srgbClr val="000000"/>
              </a:solidFill>
              <a:latin typeface="Calibri" panose="020F0502020204030204" pitchFamily="34" charset="0"/>
            </a:endParaRPr>
          </a:p>
        </p:txBody>
      </p:sp>
      <p:sp>
        <p:nvSpPr>
          <p:cNvPr id="9" name="Ovale 8"/>
          <p:cNvSpPr/>
          <p:nvPr/>
        </p:nvSpPr>
        <p:spPr>
          <a:xfrm>
            <a:off x="622218" y="4499550"/>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smtClean="0">
                <a:solidFill>
                  <a:srgbClr val="000000"/>
                </a:solidFill>
                <a:latin typeface="Calibri" panose="020F0502020204030204" pitchFamily="34" charset="0"/>
              </a:rPr>
              <a:t>2</a:t>
            </a:r>
            <a:endParaRPr lang="it-IT" b="1" dirty="0">
              <a:solidFill>
                <a:srgbClr val="000000"/>
              </a:solidFill>
              <a:latin typeface="Calibri" panose="020F0502020204030204" pitchFamily="34" charset="0"/>
            </a:endParaRPr>
          </a:p>
        </p:txBody>
      </p:sp>
      <p:sp>
        <p:nvSpPr>
          <p:cNvPr id="10" name="Callout con freccia a destra 9"/>
          <p:cNvSpPr/>
          <p:nvPr/>
        </p:nvSpPr>
        <p:spPr>
          <a:xfrm>
            <a:off x="1336430" y="4153387"/>
            <a:ext cx="2155631" cy="1200328"/>
          </a:xfrm>
          <a:prstGeom prst="rightArrowCallout">
            <a:avLst/>
          </a:prstGeom>
          <a:solidFill>
            <a:schemeClr val="bg1">
              <a:lumMod val="7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cap="small" dirty="0" smtClean="0">
                <a:solidFill>
                  <a:srgbClr val="000000"/>
                </a:solidFill>
                <a:latin typeface="Calibri" panose="020F0502020204030204" pitchFamily="34" charset="0"/>
              </a:rPr>
              <a:t>VARIAZIONI</a:t>
            </a:r>
          </a:p>
          <a:p>
            <a:pPr algn="ctr"/>
            <a:r>
              <a:rPr lang="it-IT" b="1" cap="small" dirty="0" smtClean="0">
                <a:solidFill>
                  <a:srgbClr val="000000"/>
                </a:solidFill>
                <a:latin typeface="Calibri" panose="020F0502020204030204" pitchFamily="34" charset="0"/>
              </a:rPr>
              <a:t>DEL CCN</a:t>
            </a:r>
            <a:endParaRPr lang="it-IT" cap="small" dirty="0">
              <a:solidFill>
                <a:srgbClr val="000000"/>
              </a:solidFill>
              <a:latin typeface="Calibri" panose="020F0502020204030204" pitchFamily="34" charset="0"/>
            </a:endParaRPr>
          </a:p>
        </p:txBody>
      </p:sp>
      <p:sp>
        <p:nvSpPr>
          <p:cNvPr id="11" name="CasellaDiTesto 10"/>
          <p:cNvSpPr txBox="1"/>
          <p:nvPr/>
        </p:nvSpPr>
        <p:spPr>
          <a:xfrm>
            <a:off x="3767959" y="4153386"/>
            <a:ext cx="4729655" cy="1200329"/>
          </a:xfrm>
          <a:prstGeom prst="rect">
            <a:avLst/>
          </a:prstGeom>
          <a:noFill/>
          <a:ln>
            <a:solidFill>
              <a:schemeClr val="tx1"/>
            </a:solidFill>
          </a:ln>
        </p:spPr>
        <p:txBody>
          <a:bodyPr wrap="square" rtlCol="0">
            <a:spAutoFit/>
          </a:bodyPr>
          <a:lstStyle/>
          <a:p>
            <a:pPr algn="just"/>
            <a:r>
              <a:rPr lang="it-IT" b="1" dirty="0">
                <a:solidFill>
                  <a:srgbClr val="000000"/>
                </a:solidFill>
                <a:latin typeface="Calibri" panose="020F0502020204030204" pitchFamily="34" charset="0"/>
              </a:rPr>
              <a:t>N</a:t>
            </a:r>
            <a:r>
              <a:rPr lang="it-IT" b="1" dirty="0" smtClean="0">
                <a:solidFill>
                  <a:srgbClr val="000000"/>
                </a:solidFill>
                <a:latin typeface="Calibri" panose="020F0502020204030204" pitchFamily="34" charset="0"/>
              </a:rPr>
              <a:t>ecessario avere CCN equilibrato che preveda </a:t>
            </a:r>
            <a:r>
              <a:rPr lang="it-IT" b="1" dirty="0">
                <a:solidFill>
                  <a:srgbClr val="000000"/>
                </a:solidFill>
                <a:latin typeface="Calibri" panose="020F0502020204030204" pitchFamily="34" charset="0"/>
              </a:rPr>
              <a:t>pure </a:t>
            </a:r>
            <a:r>
              <a:rPr lang="it-IT" b="1" dirty="0" smtClean="0">
                <a:solidFill>
                  <a:srgbClr val="000000"/>
                </a:solidFill>
                <a:latin typeface="Calibri" panose="020F0502020204030204" pitchFamily="34" charset="0"/>
              </a:rPr>
              <a:t>assorbimento </a:t>
            </a:r>
            <a:r>
              <a:rPr lang="it-IT" b="1" dirty="0">
                <a:solidFill>
                  <a:srgbClr val="000000"/>
                </a:solidFill>
                <a:latin typeface="Calibri" panose="020F0502020204030204" pitchFamily="34" charset="0"/>
              </a:rPr>
              <a:t>di </a:t>
            </a:r>
            <a:r>
              <a:rPr lang="it-IT" b="1" dirty="0" smtClean="0">
                <a:solidFill>
                  <a:srgbClr val="000000"/>
                </a:solidFill>
                <a:latin typeface="Calibri" panose="020F0502020204030204" pitchFamily="34" charset="0"/>
              </a:rPr>
              <a:t>risorse purché </a:t>
            </a:r>
            <a:r>
              <a:rPr lang="it-IT" b="1" dirty="0">
                <a:solidFill>
                  <a:srgbClr val="000000"/>
                </a:solidFill>
                <a:latin typeface="Calibri" panose="020F0502020204030204" pitchFamily="34" charset="0"/>
              </a:rPr>
              <a:t>fisiologico e collegato </a:t>
            </a:r>
            <a:r>
              <a:rPr lang="it-IT" b="1" dirty="0" smtClean="0">
                <a:solidFill>
                  <a:srgbClr val="000000"/>
                </a:solidFill>
                <a:latin typeface="Calibri" panose="020F0502020204030204" pitchFamily="34" charset="0"/>
              </a:rPr>
              <a:t>a normale </a:t>
            </a:r>
            <a:r>
              <a:rPr lang="it-IT" b="1" dirty="0">
                <a:solidFill>
                  <a:srgbClr val="000000"/>
                </a:solidFill>
                <a:latin typeface="Calibri" panose="020F0502020204030204" pitchFamily="34" charset="0"/>
              </a:rPr>
              <a:t>percorso di crescita o </a:t>
            </a:r>
            <a:r>
              <a:rPr lang="it-IT" b="1" dirty="0" smtClean="0">
                <a:solidFill>
                  <a:srgbClr val="000000"/>
                </a:solidFill>
                <a:latin typeface="Calibri" panose="020F0502020204030204" pitchFamily="34" charset="0"/>
              </a:rPr>
              <a:t>a </a:t>
            </a:r>
            <a:r>
              <a:rPr lang="it-IT" b="1" dirty="0">
                <a:solidFill>
                  <a:srgbClr val="000000"/>
                </a:solidFill>
                <a:latin typeface="Calibri" panose="020F0502020204030204" pitchFamily="34" charset="0"/>
              </a:rPr>
              <a:t>condizioni normali </a:t>
            </a:r>
            <a:r>
              <a:rPr lang="it-IT" b="1" dirty="0" smtClean="0">
                <a:solidFill>
                  <a:srgbClr val="000000"/>
                </a:solidFill>
                <a:latin typeface="Calibri" panose="020F0502020204030204" pitchFamily="34" charset="0"/>
              </a:rPr>
              <a:t>di settore</a:t>
            </a:r>
            <a:endParaRPr lang="it-IT" dirty="0">
              <a:solidFill>
                <a:srgbClr val="000000"/>
              </a:solidFill>
              <a:latin typeface="Calibri" panose="020F0502020204030204" pitchFamily="34" charset="0"/>
            </a:endParaRPr>
          </a:p>
        </p:txBody>
      </p:sp>
      <p:sp>
        <p:nvSpPr>
          <p:cNvPr id="14" name="Titolo 1"/>
          <p:cNvSpPr txBox="1">
            <a:spLocks/>
          </p:cNvSpPr>
          <p:nvPr/>
        </p:nvSpPr>
        <p:spPr bwMode="auto">
          <a:xfrm>
            <a:off x="0" y="6810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LETTURA IN SEI VARIABILI</a:t>
            </a:r>
          </a:p>
        </p:txBody>
      </p:sp>
    </p:spTree>
    <p:extLst>
      <p:ext uri="{BB962C8B-B14F-4D97-AF65-F5344CB8AC3E}">
        <p14:creationId xmlns:p14="http://schemas.microsoft.com/office/powerpoint/2010/main" val="2344314709"/>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42" name="Picture 4" descr="euro-gruppo-bian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1" y="6303963"/>
            <a:ext cx="22002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8"/>
          <p:cNvSpPr txBox="1">
            <a:spLocks noChangeArrowheads="1"/>
          </p:cNvSpPr>
          <p:nvPr/>
        </p:nvSpPr>
        <p:spPr bwMode="auto">
          <a:xfrm>
            <a:off x="34932" y="550580"/>
            <a:ext cx="910907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pPr>
            <a:r>
              <a:rPr lang="it-IT" sz="2800" b="1" dirty="0" smtClean="0">
                <a:solidFill>
                  <a:srgbClr val="000000"/>
                </a:solidFill>
                <a:latin typeface="Calibri" pitchFamily="34" charset="0"/>
              </a:rPr>
              <a:t>Esempio “Rinuncia al termine del socio”</a:t>
            </a:r>
          </a:p>
        </p:txBody>
      </p:sp>
      <p:sp>
        <p:nvSpPr>
          <p:cNvPr id="10244" name="Text Box 9"/>
          <p:cNvSpPr txBox="1">
            <a:spLocks noChangeArrowheads="1"/>
          </p:cNvSpPr>
          <p:nvPr/>
        </p:nvSpPr>
        <p:spPr bwMode="auto">
          <a:xfrm>
            <a:off x="250827" y="1366056"/>
            <a:ext cx="86423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marL="177800" indent="-1778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buFontTx/>
              <a:buChar char="-"/>
            </a:pPr>
            <a:r>
              <a:rPr lang="it-IT" sz="2000" dirty="0" smtClean="0">
                <a:solidFill>
                  <a:srgbClr val="231F20"/>
                </a:solidFill>
                <a:latin typeface="Calibri" pitchFamily="34" charset="0"/>
              </a:rPr>
              <a:t>Premesso che ……</a:t>
            </a:r>
          </a:p>
          <a:p>
            <a:pPr algn="just" eaLnBrk="1" fontAlgn="base" hangingPunct="1">
              <a:spcBef>
                <a:spcPct val="0"/>
              </a:spcBef>
              <a:spcAft>
                <a:spcPct val="0"/>
              </a:spcAft>
              <a:buFontTx/>
              <a:buChar char="-"/>
            </a:pPr>
            <a:r>
              <a:rPr lang="it-IT" sz="2000" dirty="0" smtClean="0">
                <a:solidFill>
                  <a:srgbClr val="231F20"/>
                </a:solidFill>
                <a:latin typeface="Calibri" pitchFamily="34" charset="0"/>
              </a:rPr>
              <a:t>Che il socio unico ha comunicato che non parteciperà alla prima data prevista per l’assemblea dei soci mentre sarà presente nella data prevista come seconda convocazione;</a:t>
            </a:r>
          </a:p>
          <a:p>
            <a:pPr algn="just" eaLnBrk="1" fontAlgn="base" hangingPunct="1">
              <a:spcBef>
                <a:spcPct val="0"/>
              </a:spcBef>
              <a:spcAft>
                <a:spcPct val="0"/>
              </a:spcAft>
              <a:buFontTx/>
              <a:buChar char="-"/>
            </a:pPr>
            <a:r>
              <a:rPr lang="it-IT" sz="2000" dirty="0" smtClean="0">
                <a:solidFill>
                  <a:srgbClr val="231F20"/>
                </a:solidFill>
                <a:latin typeface="Calibri" pitchFamily="34" charset="0"/>
              </a:rPr>
              <a:t>Che il Bilancio d’esercizio della società al 31 dicembre 2015 necessita, dal punto di vista formale, di ulteriore attività di finalizzazione tale da non poter consentire </a:t>
            </a:r>
            <a:r>
              <a:rPr lang="it-IT" sz="2000" b="1" i="1" u="sng" dirty="0" smtClean="0">
                <a:solidFill>
                  <a:srgbClr val="FF0000"/>
                </a:solidFill>
                <a:latin typeface="Calibri" pitchFamily="34" charset="0"/>
              </a:rPr>
              <a:t>all’organo di controllo ed al revisore contabile </a:t>
            </a:r>
            <a:r>
              <a:rPr lang="it-IT" sz="2000" dirty="0" smtClean="0">
                <a:solidFill>
                  <a:srgbClr val="231F20"/>
                </a:solidFill>
                <a:latin typeface="Calibri" pitchFamily="34" charset="0"/>
              </a:rPr>
              <a:t>la predisposizione delle loro rispettive relazioni nei termini disposti dall’art. 2429, c.c.;</a:t>
            </a:r>
          </a:p>
          <a:p>
            <a:pPr algn="just" eaLnBrk="1" fontAlgn="base" hangingPunct="1">
              <a:spcBef>
                <a:spcPct val="0"/>
              </a:spcBef>
              <a:spcAft>
                <a:spcPct val="0"/>
              </a:spcAft>
            </a:pPr>
            <a:r>
              <a:rPr lang="it-IT" sz="2000" dirty="0" smtClean="0">
                <a:solidFill>
                  <a:srgbClr val="231F20"/>
                </a:solidFill>
                <a:latin typeface="Calibri" pitchFamily="34" charset="0"/>
              </a:rPr>
              <a:t>	(…)</a:t>
            </a:r>
          </a:p>
          <a:p>
            <a:pPr algn="just" eaLnBrk="1" fontAlgn="base" hangingPunct="1">
              <a:spcBef>
                <a:spcPct val="0"/>
              </a:spcBef>
              <a:spcAft>
                <a:spcPct val="0"/>
              </a:spcAft>
              <a:buFontTx/>
              <a:buChar char="-"/>
            </a:pPr>
            <a:r>
              <a:rPr lang="it-IT" sz="2000" dirty="0" smtClean="0">
                <a:solidFill>
                  <a:srgbClr val="231F20"/>
                </a:solidFill>
                <a:latin typeface="Calibri" pitchFamily="34" charset="0"/>
              </a:rPr>
              <a:t>Il socio unico espressamente </a:t>
            </a:r>
            <a:r>
              <a:rPr lang="it-IT" sz="2000" b="1" i="1" dirty="0" smtClean="0">
                <a:solidFill>
                  <a:srgbClr val="FF0000"/>
                </a:solidFill>
                <a:latin typeface="Calibri" pitchFamily="34" charset="0"/>
              </a:rPr>
              <a:t>dichiara di rinunciare ai termini </a:t>
            </a:r>
            <a:r>
              <a:rPr lang="it-IT" sz="2000" dirty="0" smtClean="0">
                <a:solidFill>
                  <a:srgbClr val="231F20"/>
                </a:solidFill>
                <a:latin typeface="Calibri" pitchFamily="34" charset="0"/>
              </a:rPr>
              <a:t>previsti dall’art. 2429, c.c., per la messa a disposizione delle Relazioni dell’organo di controllo e del revisore contabile, consentendo che dette relazioni possano essergli consegnate anche lo stesso giorno dell’assemblea dei soci in seconda convocazione;</a:t>
            </a:r>
          </a:p>
          <a:p>
            <a:pPr algn="just" eaLnBrk="1" fontAlgn="base" hangingPunct="1">
              <a:spcBef>
                <a:spcPct val="0"/>
              </a:spcBef>
              <a:spcAft>
                <a:spcPct val="0"/>
              </a:spcAft>
              <a:buFontTx/>
              <a:buChar char="-"/>
            </a:pPr>
            <a:r>
              <a:rPr lang="it-IT" sz="2000" dirty="0" smtClean="0">
                <a:solidFill>
                  <a:srgbClr val="231F20"/>
                </a:solidFill>
                <a:latin typeface="Calibri" pitchFamily="34" charset="0"/>
              </a:rPr>
              <a:t>Il socio unico </a:t>
            </a:r>
            <a:r>
              <a:rPr lang="it-IT" sz="2000" b="1" i="1" dirty="0" smtClean="0">
                <a:solidFill>
                  <a:srgbClr val="FF0000"/>
                </a:solidFill>
                <a:latin typeface="Calibri" pitchFamily="34" charset="0"/>
              </a:rPr>
              <a:t>solleva l’organo di controllo ed il revisore contabile da qualsivoglia obiezione, responsabilità o conseguenza </a:t>
            </a:r>
            <a:r>
              <a:rPr lang="it-IT" sz="2000" dirty="0" smtClean="0">
                <a:solidFill>
                  <a:srgbClr val="231F20"/>
                </a:solidFill>
                <a:latin typeface="Calibri" pitchFamily="34" charset="0"/>
              </a:rPr>
              <a:t>che dovesse derivare dalla propria decisione di rinunziare ai termini in oggetto.</a:t>
            </a:r>
          </a:p>
        </p:txBody>
      </p:sp>
    </p:spTree>
    <p:extLst>
      <p:ext uri="{BB962C8B-B14F-4D97-AF65-F5344CB8AC3E}">
        <p14:creationId xmlns:p14="http://schemas.microsoft.com/office/powerpoint/2010/main" val="335647146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592648" y="2460872"/>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smtClean="0">
                <a:solidFill>
                  <a:srgbClr val="000000"/>
                </a:solidFill>
                <a:latin typeface="Calibri" panose="020F0502020204030204" pitchFamily="34" charset="0"/>
              </a:rPr>
              <a:t>3</a:t>
            </a:r>
            <a:endParaRPr lang="it-IT" b="1" dirty="0">
              <a:solidFill>
                <a:srgbClr val="000000"/>
              </a:solidFill>
              <a:latin typeface="Calibri" panose="020F0502020204030204" pitchFamily="34" charset="0"/>
            </a:endParaRPr>
          </a:p>
        </p:txBody>
      </p:sp>
      <p:sp>
        <p:nvSpPr>
          <p:cNvPr id="2" name="Callout con freccia a destra 1"/>
          <p:cNvSpPr/>
          <p:nvPr/>
        </p:nvSpPr>
        <p:spPr>
          <a:xfrm>
            <a:off x="1286124" y="2253207"/>
            <a:ext cx="2421567" cy="923330"/>
          </a:xfrm>
          <a:prstGeom prst="rightArrowCallout">
            <a:avLst/>
          </a:prstGeom>
          <a:solidFill>
            <a:schemeClr val="bg1">
              <a:lumMod val="7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cap="small" dirty="0" smtClean="0">
                <a:solidFill>
                  <a:srgbClr val="000000"/>
                </a:solidFill>
                <a:latin typeface="Calibri" panose="020F0502020204030204" pitchFamily="34" charset="0"/>
              </a:rPr>
              <a:t>ALTRE RETTIFICHE</a:t>
            </a:r>
            <a:endParaRPr lang="it-IT" cap="small" dirty="0">
              <a:solidFill>
                <a:srgbClr val="000000"/>
              </a:solidFill>
              <a:latin typeface="Calibri" panose="020F0502020204030204" pitchFamily="34" charset="0"/>
            </a:endParaRPr>
          </a:p>
        </p:txBody>
      </p:sp>
      <p:sp>
        <p:nvSpPr>
          <p:cNvPr id="3" name="CasellaDiTesto 2"/>
          <p:cNvSpPr txBox="1"/>
          <p:nvPr/>
        </p:nvSpPr>
        <p:spPr>
          <a:xfrm>
            <a:off x="3831021" y="2253207"/>
            <a:ext cx="4729655" cy="923330"/>
          </a:xfrm>
          <a:prstGeom prst="rect">
            <a:avLst/>
          </a:prstGeom>
          <a:noFill/>
          <a:ln>
            <a:solidFill>
              <a:schemeClr val="tx1"/>
            </a:solidFill>
          </a:ln>
        </p:spPr>
        <p:txBody>
          <a:bodyPr wrap="square" rtlCol="0">
            <a:spAutoFit/>
          </a:bodyPr>
          <a:lstStyle/>
          <a:p>
            <a:pPr algn="just"/>
            <a:r>
              <a:rPr lang="it-IT" b="1" dirty="0">
                <a:solidFill>
                  <a:srgbClr val="000000"/>
                </a:solidFill>
                <a:latin typeface="Calibri" panose="020F0502020204030204" pitchFamily="34" charset="0"/>
              </a:rPr>
              <a:t>P</a:t>
            </a:r>
            <a:r>
              <a:rPr lang="it-IT" b="1" dirty="0" smtClean="0">
                <a:solidFill>
                  <a:srgbClr val="000000"/>
                </a:solidFill>
                <a:latin typeface="Calibri" panose="020F0502020204030204" pitchFamily="34" charset="0"/>
              </a:rPr>
              <a:t>articolare attenzione a oneri </a:t>
            </a:r>
            <a:r>
              <a:rPr lang="it-IT" b="1" dirty="0">
                <a:solidFill>
                  <a:srgbClr val="000000"/>
                </a:solidFill>
                <a:latin typeface="Calibri" panose="020F0502020204030204" pitchFamily="34" charset="0"/>
              </a:rPr>
              <a:t>finanziari: quanto debito e a quale costo? </a:t>
            </a:r>
            <a:r>
              <a:rPr lang="it-IT" b="1" dirty="0" smtClean="0">
                <a:solidFill>
                  <a:srgbClr val="000000"/>
                </a:solidFill>
                <a:latin typeface="Calibri" panose="020F0502020204030204" pitchFamily="34" charset="0"/>
              </a:rPr>
              <a:t>Dubbio circa eccessivo </a:t>
            </a:r>
            <a:r>
              <a:rPr lang="it-IT" b="1" dirty="0">
                <a:solidFill>
                  <a:srgbClr val="000000"/>
                </a:solidFill>
                <a:latin typeface="Calibri" panose="020F0502020204030204" pitchFamily="34" charset="0"/>
              </a:rPr>
              <a:t>ricorso </a:t>
            </a:r>
            <a:r>
              <a:rPr lang="it-IT" b="1" dirty="0" smtClean="0">
                <a:solidFill>
                  <a:srgbClr val="000000"/>
                </a:solidFill>
                <a:latin typeface="Calibri" panose="020F0502020204030204" pitchFamily="34" charset="0"/>
              </a:rPr>
              <a:t>a </a:t>
            </a:r>
            <a:r>
              <a:rPr lang="it-IT" b="1" dirty="0">
                <a:solidFill>
                  <a:srgbClr val="000000"/>
                </a:solidFill>
                <a:latin typeface="Calibri" panose="020F0502020204030204" pitchFamily="34" charset="0"/>
              </a:rPr>
              <a:t>leva finanziaria</a:t>
            </a:r>
            <a:endParaRPr lang="it-IT" dirty="0">
              <a:solidFill>
                <a:srgbClr val="000000"/>
              </a:solidFill>
              <a:latin typeface="Calibri" panose="020F0502020204030204" pitchFamily="34" charset="0"/>
            </a:endParaRPr>
          </a:p>
        </p:txBody>
      </p:sp>
      <p:sp>
        <p:nvSpPr>
          <p:cNvPr id="9" name="Ovale 8"/>
          <p:cNvSpPr/>
          <p:nvPr/>
        </p:nvSpPr>
        <p:spPr>
          <a:xfrm>
            <a:off x="592647" y="4626386"/>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smtClean="0">
                <a:solidFill>
                  <a:srgbClr val="000000"/>
                </a:solidFill>
                <a:latin typeface="Calibri" panose="020F0502020204030204" pitchFamily="34" charset="0"/>
              </a:rPr>
              <a:t>4</a:t>
            </a:r>
            <a:endParaRPr lang="it-IT" b="1" dirty="0">
              <a:solidFill>
                <a:srgbClr val="000000"/>
              </a:solidFill>
              <a:latin typeface="Calibri" panose="020F0502020204030204" pitchFamily="34" charset="0"/>
            </a:endParaRPr>
          </a:p>
        </p:txBody>
      </p:sp>
      <p:sp>
        <p:nvSpPr>
          <p:cNvPr id="10" name="Callout con freccia a destra 9"/>
          <p:cNvSpPr/>
          <p:nvPr/>
        </p:nvSpPr>
        <p:spPr>
          <a:xfrm>
            <a:off x="1286125" y="4003224"/>
            <a:ext cx="2421567" cy="1754325"/>
          </a:xfrm>
          <a:prstGeom prst="rightArrowCallout">
            <a:avLst/>
          </a:prstGeom>
          <a:solidFill>
            <a:schemeClr val="bg1">
              <a:lumMod val="7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cap="small" dirty="0" smtClean="0">
                <a:solidFill>
                  <a:srgbClr val="000000"/>
                </a:solidFill>
                <a:latin typeface="Calibri" panose="020F0502020204030204" pitchFamily="34" charset="0"/>
              </a:rPr>
              <a:t>INVESTIMENTI</a:t>
            </a:r>
            <a:endParaRPr lang="it-IT" cap="small" dirty="0">
              <a:solidFill>
                <a:srgbClr val="000000"/>
              </a:solidFill>
              <a:latin typeface="Calibri" panose="020F0502020204030204" pitchFamily="34" charset="0"/>
            </a:endParaRPr>
          </a:p>
        </p:txBody>
      </p:sp>
      <p:sp>
        <p:nvSpPr>
          <p:cNvPr id="11" name="CasellaDiTesto 10"/>
          <p:cNvSpPr txBox="1"/>
          <p:nvPr/>
        </p:nvSpPr>
        <p:spPr>
          <a:xfrm>
            <a:off x="3767959" y="4003225"/>
            <a:ext cx="4729655" cy="1754326"/>
          </a:xfrm>
          <a:prstGeom prst="rect">
            <a:avLst/>
          </a:prstGeom>
          <a:noFill/>
          <a:ln>
            <a:solidFill>
              <a:schemeClr val="tx1"/>
            </a:solidFill>
          </a:ln>
        </p:spPr>
        <p:txBody>
          <a:bodyPr wrap="square" rtlCol="0">
            <a:spAutoFit/>
          </a:bodyPr>
          <a:lstStyle/>
          <a:p>
            <a:pPr algn="just"/>
            <a:r>
              <a:rPr lang="it-IT" b="1" i="1" dirty="0" err="1" smtClean="0">
                <a:solidFill>
                  <a:srgbClr val="000000"/>
                </a:solidFill>
                <a:latin typeface="Calibri" panose="020F0502020204030204" pitchFamily="34" charset="0"/>
              </a:rPr>
              <a:t>Capex</a:t>
            </a:r>
            <a:r>
              <a:rPr lang="it-IT" b="1" dirty="0" smtClean="0">
                <a:solidFill>
                  <a:srgbClr val="000000"/>
                </a:solidFill>
                <a:latin typeface="Calibri" panose="020F0502020204030204" pitchFamily="34" charset="0"/>
              </a:rPr>
              <a:t> necessario per sostenere crescita ma inevitabilmente brucia risorse.</a:t>
            </a:r>
          </a:p>
          <a:p>
            <a:pPr algn="just"/>
            <a:r>
              <a:rPr lang="it-IT" b="1" dirty="0" smtClean="0">
                <a:solidFill>
                  <a:srgbClr val="000000"/>
                </a:solidFill>
                <a:latin typeface="Calibri" panose="020F0502020204030204" pitchFamily="34" charset="0"/>
              </a:rPr>
              <a:t>Necessaria </a:t>
            </a:r>
            <a:r>
              <a:rPr lang="it-IT" b="1" dirty="0">
                <a:solidFill>
                  <a:srgbClr val="000000"/>
                </a:solidFill>
                <a:latin typeface="Calibri" panose="020F0502020204030204" pitchFamily="34" charset="0"/>
              </a:rPr>
              <a:t>a</a:t>
            </a:r>
            <a:r>
              <a:rPr lang="it-IT" b="1" dirty="0" smtClean="0">
                <a:solidFill>
                  <a:srgbClr val="000000"/>
                </a:solidFill>
                <a:latin typeface="Calibri" panose="020F0502020204030204" pitchFamily="34" charset="0"/>
              </a:rPr>
              <a:t>nalisi in merito a:</a:t>
            </a:r>
            <a:endParaRPr lang="it-IT" b="1"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it-IT" b="1" dirty="0" smtClean="0">
                <a:solidFill>
                  <a:srgbClr val="000000"/>
                </a:solidFill>
                <a:latin typeface="Calibri" panose="020F0502020204030204" pitchFamily="34" charset="0"/>
              </a:rPr>
              <a:t>piano investimenti necessario</a:t>
            </a:r>
            <a:endParaRPr lang="it-IT" b="1"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it-IT" b="1" dirty="0" smtClean="0">
                <a:solidFill>
                  <a:srgbClr val="000000"/>
                </a:solidFill>
                <a:latin typeface="Calibri" panose="020F0502020204030204" pitchFamily="34" charset="0"/>
              </a:rPr>
              <a:t>sostenibilità e coperture finanziarie dell’investimento</a:t>
            </a:r>
            <a:endParaRPr lang="it-IT" dirty="0">
              <a:solidFill>
                <a:srgbClr val="000000"/>
              </a:solidFill>
              <a:latin typeface="Calibri" panose="020F0502020204030204" pitchFamily="34" charset="0"/>
            </a:endParaRPr>
          </a:p>
        </p:txBody>
      </p:sp>
      <p:sp>
        <p:nvSpPr>
          <p:cNvPr id="14" name="Titolo 1"/>
          <p:cNvSpPr txBox="1">
            <a:spLocks/>
          </p:cNvSpPr>
          <p:nvPr/>
        </p:nvSpPr>
        <p:spPr bwMode="auto">
          <a:xfrm>
            <a:off x="0" y="6810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LETTURA IN SEI VARIABILI</a:t>
            </a:r>
          </a:p>
        </p:txBody>
      </p:sp>
    </p:spTree>
    <p:extLst>
      <p:ext uri="{BB962C8B-B14F-4D97-AF65-F5344CB8AC3E}">
        <p14:creationId xmlns:p14="http://schemas.microsoft.com/office/powerpoint/2010/main" val="64100544"/>
      </p:ext>
    </p:extLst>
  </p:cSld>
  <p:clrMapOvr>
    <a:masterClrMapping/>
  </p:clrMapOvr>
  <p:transition spd="slow">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925493" y="2460872"/>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smtClean="0">
                <a:solidFill>
                  <a:srgbClr val="000000"/>
                </a:solidFill>
                <a:latin typeface="Calibri" panose="020F0502020204030204" pitchFamily="34" charset="0"/>
              </a:rPr>
              <a:t>5</a:t>
            </a:r>
            <a:endParaRPr lang="it-IT" b="1" dirty="0">
              <a:solidFill>
                <a:srgbClr val="000000"/>
              </a:solidFill>
              <a:latin typeface="Calibri" panose="020F0502020204030204" pitchFamily="34" charset="0"/>
            </a:endParaRPr>
          </a:p>
        </p:txBody>
      </p:sp>
      <p:sp>
        <p:nvSpPr>
          <p:cNvPr id="2" name="Callout con freccia a destra 1"/>
          <p:cNvSpPr/>
          <p:nvPr/>
        </p:nvSpPr>
        <p:spPr>
          <a:xfrm>
            <a:off x="1765737" y="2253207"/>
            <a:ext cx="1726325" cy="923330"/>
          </a:xfrm>
          <a:prstGeom prst="rightArrowCallout">
            <a:avLst/>
          </a:prstGeom>
          <a:solidFill>
            <a:schemeClr val="bg1">
              <a:lumMod val="7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cap="small" dirty="0" smtClean="0">
                <a:solidFill>
                  <a:srgbClr val="000000"/>
                </a:solidFill>
                <a:latin typeface="Calibri" panose="020F0502020204030204" pitchFamily="34" charset="0"/>
              </a:rPr>
              <a:t>MEZZI DI TERZI</a:t>
            </a:r>
            <a:endParaRPr lang="it-IT" cap="small" dirty="0">
              <a:solidFill>
                <a:srgbClr val="000000"/>
              </a:solidFill>
              <a:latin typeface="Calibri" panose="020F0502020204030204" pitchFamily="34" charset="0"/>
            </a:endParaRPr>
          </a:p>
        </p:txBody>
      </p:sp>
      <p:sp>
        <p:nvSpPr>
          <p:cNvPr id="3" name="CasellaDiTesto 2"/>
          <p:cNvSpPr txBox="1"/>
          <p:nvPr/>
        </p:nvSpPr>
        <p:spPr>
          <a:xfrm>
            <a:off x="3831021" y="2253207"/>
            <a:ext cx="4729655" cy="923330"/>
          </a:xfrm>
          <a:prstGeom prst="rect">
            <a:avLst/>
          </a:prstGeom>
          <a:noFill/>
          <a:ln>
            <a:solidFill>
              <a:schemeClr val="tx1"/>
            </a:solidFill>
          </a:ln>
        </p:spPr>
        <p:txBody>
          <a:bodyPr wrap="square" rtlCol="0">
            <a:spAutoFit/>
          </a:bodyPr>
          <a:lstStyle/>
          <a:p>
            <a:pPr algn="just"/>
            <a:r>
              <a:rPr lang="it-IT" b="1" dirty="0" smtClean="0">
                <a:solidFill>
                  <a:srgbClr val="000000"/>
                </a:solidFill>
                <a:latin typeface="Calibri" panose="020F0502020204030204" pitchFamily="34" charset="0"/>
              </a:rPr>
              <a:t>Valutare attentamente ricorso a indebitamento finanziario (e  sua composizione) e monitorarne andamento</a:t>
            </a:r>
            <a:endParaRPr lang="it-IT" dirty="0">
              <a:solidFill>
                <a:srgbClr val="000000"/>
              </a:solidFill>
              <a:latin typeface="Calibri" panose="020F0502020204030204" pitchFamily="34" charset="0"/>
            </a:endParaRPr>
          </a:p>
        </p:txBody>
      </p:sp>
      <p:sp>
        <p:nvSpPr>
          <p:cNvPr id="9" name="Ovale 8"/>
          <p:cNvSpPr/>
          <p:nvPr/>
        </p:nvSpPr>
        <p:spPr>
          <a:xfrm>
            <a:off x="924084" y="4459751"/>
            <a:ext cx="576263" cy="508000"/>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6</a:t>
            </a:r>
          </a:p>
        </p:txBody>
      </p:sp>
      <p:sp>
        <p:nvSpPr>
          <p:cNvPr id="10" name="Callout con freccia a destra 9"/>
          <p:cNvSpPr/>
          <p:nvPr/>
        </p:nvSpPr>
        <p:spPr>
          <a:xfrm>
            <a:off x="1776244" y="4113587"/>
            <a:ext cx="1715818" cy="1200329"/>
          </a:xfrm>
          <a:prstGeom prst="rightArrowCallout">
            <a:avLst/>
          </a:prstGeom>
          <a:solidFill>
            <a:schemeClr val="bg1">
              <a:lumMod val="7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cap="small" dirty="0" smtClean="0">
                <a:solidFill>
                  <a:srgbClr val="000000"/>
                </a:solidFill>
                <a:latin typeface="Calibri" panose="020F0502020204030204" pitchFamily="34" charset="0"/>
              </a:rPr>
              <a:t>MEZZI PROPRI</a:t>
            </a:r>
            <a:endParaRPr lang="it-IT" cap="small" dirty="0">
              <a:solidFill>
                <a:srgbClr val="000000"/>
              </a:solidFill>
              <a:latin typeface="Calibri" panose="020F0502020204030204" pitchFamily="34" charset="0"/>
            </a:endParaRPr>
          </a:p>
        </p:txBody>
      </p:sp>
      <p:sp>
        <p:nvSpPr>
          <p:cNvPr id="11" name="CasellaDiTesto 10"/>
          <p:cNvSpPr txBox="1"/>
          <p:nvPr/>
        </p:nvSpPr>
        <p:spPr>
          <a:xfrm>
            <a:off x="3767959" y="4113587"/>
            <a:ext cx="4792717" cy="1200329"/>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it-IT" b="1" dirty="0">
                <a:solidFill>
                  <a:srgbClr val="000000"/>
                </a:solidFill>
                <a:latin typeface="Calibri" panose="020F0502020204030204" pitchFamily="34" charset="0"/>
              </a:rPr>
              <a:t>E</a:t>
            </a:r>
            <a:r>
              <a:rPr lang="it-IT" b="1" dirty="0" smtClean="0">
                <a:solidFill>
                  <a:srgbClr val="000000"/>
                </a:solidFill>
                <a:latin typeface="Calibri" panose="020F0502020204030204" pitchFamily="34" charset="0"/>
              </a:rPr>
              <a:t>rogazione di dividendi: se vi è capienza e ricorrono le condizioni</a:t>
            </a:r>
          </a:p>
          <a:p>
            <a:pPr marL="285750" indent="-285750" algn="just">
              <a:buFont typeface="Arial" panose="020B0604020202020204" pitchFamily="34" charset="0"/>
              <a:buChar char="•"/>
            </a:pPr>
            <a:r>
              <a:rPr lang="it-IT" b="1" dirty="0" smtClean="0">
                <a:solidFill>
                  <a:srgbClr val="000000"/>
                </a:solidFill>
                <a:latin typeface="Calibri" panose="020F0502020204030204" pitchFamily="34" charset="0"/>
              </a:rPr>
              <a:t>Valutare eventuale necessità di ricapitalizzazioni</a:t>
            </a:r>
            <a:endParaRPr lang="it-IT" b="1" dirty="0">
              <a:solidFill>
                <a:srgbClr val="000000"/>
              </a:solidFill>
              <a:latin typeface="Calibri" panose="020F0502020204030204" pitchFamily="34" charset="0"/>
            </a:endParaRPr>
          </a:p>
        </p:txBody>
      </p:sp>
      <p:sp>
        <p:nvSpPr>
          <p:cNvPr id="14" name="Titolo 1"/>
          <p:cNvSpPr txBox="1">
            <a:spLocks/>
          </p:cNvSpPr>
          <p:nvPr/>
        </p:nvSpPr>
        <p:spPr bwMode="auto">
          <a:xfrm>
            <a:off x="-40224" y="677582"/>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LETTURA IN SEI VARIABILI</a:t>
            </a:r>
          </a:p>
        </p:txBody>
      </p:sp>
    </p:spTree>
    <p:extLst>
      <p:ext uri="{BB962C8B-B14F-4D97-AF65-F5344CB8AC3E}">
        <p14:creationId xmlns:p14="http://schemas.microsoft.com/office/powerpoint/2010/main" val="2591395809"/>
      </p:ext>
    </p:extLst>
  </p:cSld>
  <p:clrMapOvr>
    <a:masterClrMapping/>
  </p:clrMapOvr>
  <p:transition spd="slow">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863125" y="2166953"/>
            <a:ext cx="7772400" cy="1470025"/>
          </a:xfrm>
        </p:spPr>
        <p:txBody>
          <a:bodyPr>
            <a:normAutofit fontScale="90000"/>
          </a:bodyPr>
          <a:lstStyle/>
          <a:p>
            <a:pPr algn="ctr"/>
            <a:r>
              <a:rPr lang="it-IT" b="1" dirty="0" smtClean="0">
                <a:latin typeface="Calibri" panose="020F0502020204030204" pitchFamily="34" charset="0"/>
              </a:rPr>
              <a:t>LE RELAZIONI DEL COLLEGIO SINDACALE E DEL REVISORE AL BILANCIO D’ESERCIZIO</a:t>
            </a:r>
            <a:endParaRPr lang="it-IT" b="1" dirty="0">
              <a:latin typeface="Calibri" panose="020F0502020204030204" pitchFamily="34" charset="0"/>
            </a:endParaRPr>
          </a:p>
        </p:txBody>
      </p:sp>
    </p:spTree>
    <p:extLst>
      <p:ext uri="{BB962C8B-B14F-4D97-AF65-F5344CB8AC3E}">
        <p14:creationId xmlns:p14="http://schemas.microsoft.com/office/powerpoint/2010/main" val="2509318451"/>
      </p:ext>
    </p:extLst>
  </p:cSld>
  <p:clrMapOvr>
    <a:masterClrMapping/>
  </p:clrMapOvr>
  <p:transition spd="slow">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arrotondato 31"/>
          <p:cNvSpPr/>
          <p:nvPr/>
        </p:nvSpPr>
        <p:spPr>
          <a:xfrm>
            <a:off x="320675" y="1866900"/>
            <a:ext cx="1431924" cy="533400"/>
          </a:xfrm>
          <a:prstGeom prst="roundRect">
            <a:avLst/>
          </a:prstGeom>
          <a:solidFill>
            <a:schemeClr val="bg1"/>
          </a:solidFill>
          <a:ln w="25400" cap="flat" cmpd="sng" algn="ctr">
            <a:solidFill>
              <a:srgbClr val="4F81BD">
                <a:shade val="50000"/>
              </a:srgbClr>
            </a:solidFill>
            <a:prstDash val="solid"/>
          </a:ln>
          <a:effectLst/>
        </p:spPr>
        <p:txBody>
          <a:bodyPr anchor="ctr"/>
          <a:lstStyle/>
          <a:p>
            <a:pPr marL="0" lvl="2" algn="ctr">
              <a:defRPr/>
            </a:pPr>
            <a:r>
              <a:rPr lang="it-IT" sz="2000" b="1" kern="0" dirty="0">
                <a:solidFill>
                  <a:srgbClr val="000000"/>
                </a:solidFill>
                <a:latin typeface="Calibri"/>
              </a:rPr>
              <a:t>TITOLO</a:t>
            </a:r>
          </a:p>
        </p:txBody>
      </p:sp>
      <p:sp>
        <p:nvSpPr>
          <p:cNvPr id="33" name="Rettangolo arrotondato 32"/>
          <p:cNvSpPr/>
          <p:nvPr/>
        </p:nvSpPr>
        <p:spPr>
          <a:xfrm>
            <a:off x="320675" y="2487612"/>
            <a:ext cx="1431925" cy="2195156"/>
          </a:xfrm>
          <a:prstGeom prst="roundRect">
            <a:avLst/>
          </a:prstGeom>
          <a:solidFill>
            <a:schemeClr val="accent5"/>
          </a:solidFill>
          <a:ln w="25400" cap="flat" cmpd="sng" algn="ctr">
            <a:solidFill>
              <a:srgbClr val="4F81BD">
                <a:shade val="50000"/>
              </a:srgbClr>
            </a:solidFill>
            <a:prstDash val="solid"/>
          </a:ln>
          <a:effectLst/>
        </p:spPr>
        <p:txBody>
          <a:bodyPr anchor="ctr"/>
          <a:lstStyle/>
          <a:p>
            <a:pPr marL="0" lvl="2" algn="ctr">
              <a:defRPr/>
            </a:pPr>
            <a:r>
              <a:rPr lang="it-IT" sz="2000" b="1" kern="0" dirty="0">
                <a:solidFill>
                  <a:srgbClr val="000000"/>
                </a:solidFill>
                <a:latin typeface="Calibri"/>
              </a:rPr>
              <a:t>CORPO</a:t>
            </a:r>
          </a:p>
        </p:txBody>
      </p:sp>
      <p:sp>
        <p:nvSpPr>
          <p:cNvPr id="34" name="Rettangolo arrotondato 33"/>
          <p:cNvSpPr/>
          <p:nvPr/>
        </p:nvSpPr>
        <p:spPr>
          <a:xfrm>
            <a:off x="320674" y="4772899"/>
            <a:ext cx="1431925" cy="933573"/>
          </a:xfrm>
          <a:prstGeom prst="roundRect">
            <a:avLst/>
          </a:prstGeom>
          <a:solidFill>
            <a:schemeClr val="accent6">
              <a:lumMod val="20000"/>
              <a:lumOff val="80000"/>
            </a:schemeClr>
          </a:solidFill>
          <a:ln w="25400" cap="flat" cmpd="sng" algn="ctr">
            <a:solidFill>
              <a:srgbClr val="4F81BD">
                <a:shade val="50000"/>
              </a:srgbClr>
            </a:solidFill>
            <a:prstDash val="solid"/>
          </a:ln>
          <a:effectLst/>
        </p:spPr>
        <p:txBody>
          <a:bodyPr anchor="ctr"/>
          <a:lstStyle/>
          <a:p>
            <a:pPr marL="0" lvl="2" algn="ctr">
              <a:defRPr/>
            </a:pPr>
            <a:r>
              <a:rPr lang="it-IT" sz="2000" b="1" kern="0" dirty="0" smtClean="0">
                <a:solidFill>
                  <a:srgbClr val="000000"/>
                </a:solidFill>
                <a:latin typeface="Calibri"/>
              </a:rPr>
              <a:t>DATA </a:t>
            </a:r>
            <a:r>
              <a:rPr lang="it-IT" sz="2000" b="1" kern="0" dirty="0">
                <a:solidFill>
                  <a:srgbClr val="000000"/>
                </a:solidFill>
                <a:latin typeface="Calibri"/>
              </a:rPr>
              <a:t>LUOGO FIRMA</a:t>
            </a:r>
          </a:p>
        </p:txBody>
      </p:sp>
      <p:sp>
        <p:nvSpPr>
          <p:cNvPr id="36" name="Rettangolo arrotondato 35"/>
          <p:cNvSpPr/>
          <p:nvPr/>
        </p:nvSpPr>
        <p:spPr>
          <a:xfrm>
            <a:off x="2010630" y="1878012"/>
            <a:ext cx="6842125" cy="533400"/>
          </a:xfrm>
          <a:prstGeom prst="roundRect">
            <a:avLst/>
          </a:prstGeom>
          <a:solidFill>
            <a:schemeClr val="bg1"/>
          </a:solidFill>
          <a:ln w="25400" cap="flat" cmpd="sng" algn="ctr">
            <a:solidFill>
              <a:srgbClr val="4F81BD">
                <a:shade val="50000"/>
              </a:srgbClr>
            </a:solidFill>
            <a:prstDash val="solid"/>
          </a:ln>
          <a:effectLst/>
        </p:spPr>
        <p:txBody>
          <a:bodyPr anchor="ctr"/>
          <a:lstStyle/>
          <a:p>
            <a:pPr marL="0" lvl="2" algn="ctr">
              <a:defRPr/>
            </a:pPr>
            <a:r>
              <a:rPr lang="it-IT" sz="2000" b="1" kern="0" dirty="0" smtClean="0">
                <a:solidFill>
                  <a:srgbClr val="000000"/>
                </a:solidFill>
                <a:latin typeface="Calibri"/>
              </a:rPr>
              <a:t>RELAZIONE ... AI SENSI DELL’ART 2429 2° COMMA C.C.</a:t>
            </a:r>
            <a:endParaRPr lang="it-IT" sz="2000" b="1" kern="0" dirty="0">
              <a:solidFill>
                <a:srgbClr val="000000"/>
              </a:solidFill>
              <a:latin typeface="Calibri"/>
            </a:endParaRPr>
          </a:p>
        </p:txBody>
      </p:sp>
      <p:sp>
        <p:nvSpPr>
          <p:cNvPr id="39" name="Rettangolo arrotondato 38"/>
          <p:cNvSpPr/>
          <p:nvPr/>
        </p:nvSpPr>
        <p:spPr>
          <a:xfrm>
            <a:off x="2010631" y="4772899"/>
            <a:ext cx="6842125" cy="933572"/>
          </a:xfrm>
          <a:prstGeom prst="roundRect">
            <a:avLst/>
          </a:prstGeom>
          <a:solidFill>
            <a:schemeClr val="accent6">
              <a:lumMod val="20000"/>
              <a:lumOff val="80000"/>
            </a:schemeClr>
          </a:solidFill>
          <a:ln w="25400" cap="flat" cmpd="sng" algn="ctr">
            <a:solidFill>
              <a:srgbClr val="4F81BD">
                <a:shade val="50000"/>
              </a:srgbClr>
            </a:solidFill>
            <a:prstDash val="solid"/>
          </a:ln>
          <a:effectLst/>
        </p:spPr>
        <p:txBody>
          <a:bodyPr anchor="ctr"/>
          <a:lstStyle/>
          <a:p>
            <a:pPr marL="0" lvl="2" algn="ctr">
              <a:defRPr/>
            </a:pPr>
            <a:r>
              <a:rPr lang="it-IT" sz="2000" b="1" kern="0" dirty="0">
                <a:solidFill>
                  <a:srgbClr val="000000"/>
                </a:solidFill>
                <a:latin typeface="Calibri"/>
              </a:rPr>
              <a:t>DATA: ENTRO </a:t>
            </a:r>
            <a:r>
              <a:rPr lang="it-IT" sz="2000" b="1" kern="0" dirty="0" smtClean="0">
                <a:solidFill>
                  <a:srgbClr val="000000"/>
                </a:solidFill>
                <a:latin typeface="Calibri"/>
              </a:rPr>
              <a:t>15 GG. </a:t>
            </a:r>
            <a:r>
              <a:rPr lang="it-IT" sz="2000" b="1" kern="0" dirty="0">
                <a:solidFill>
                  <a:srgbClr val="000000"/>
                </a:solidFill>
                <a:latin typeface="Calibri"/>
              </a:rPr>
              <a:t>ASSEMBLEA</a:t>
            </a:r>
          </a:p>
          <a:p>
            <a:pPr marL="0" lvl="2" algn="ctr">
              <a:defRPr/>
            </a:pPr>
            <a:r>
              <a:rPr lang="it-IT" sz="2000" b="1" kern="0" dirty="0">
                <a:solidFill>
                  <a:srgbClr val="000000"/>
                </a:solidFill>
                <a:latin typeface="Calibri"/>
              </a:rPr>
              <a:t>LUOGO: SEDE SOCIETÀ</a:t>
            </a:r>
          </a:p>
          <a:p>
            <a:pPr marL="0" lvl="2" algn="ctr">
              <a:defRPr/>
            </a:pPr>
            <a:r>
              <a:rPr lang="it-IT" sz="2000" b="1" kern="0" dirty="0">
                <a:solidFill>
                  <a:srgbClr val="000000"/>
                </a:solidFill>
                <a:latin typeface="Calibri"/>
              </a:rPr>
              <a:t>FIRMA: NOME E QUALIFICA</a:t>
            </a:r>
          </a:p>
        </p:txBody>
      </p:sp>
      <p:sp>
        <p:nvSpPr>
          <p:cNvPr id="42" name="Rettangolo arrotondato 41"/>
          <p:cNvSpPr/>
          <p:nvPr/>
        </p:nvSpPr>
        <p:spPr>
          <a:xfrm>
            <a:off x="2010630" y="2501542"/>
            <a:ext cx="6842125" cy="2181226"/>
          </a:xfrm>
          <a:prstGeom prst="roundRect">
            <a:avLst/>
          </a:prstGeom>
          <a:solidFill>
            <a:schemeClr val="accent5"/>
          </a:solidFill>
          <a:ln w="25400" cap="flat" cmpd="sng" algn="ctr">
            <a:solidFill>
              <a:srgbClr val="4F81BD">
                <a:shade val="50000"/>
              </a:srgbClr>
            </a:solidFill>
            <a:prstDash val="solid"/>
          </a:ln>
          <a:effectLst/>
        </p:spPr>
        <p:txBody>
          <a:bodyPr anchor="ctr"/>
          <a:lstStyle/>
          <a:p>
            <a:pPr marL="0" lvl="2" algn="just">
              <a:defRPr/>
            </a:pPr>
            <a:r>
              <a:rPr lang="it-IT" sz="2000" b="1" kern="0" dirty="0" smtClean="0">
                <a:solidFill>
                  <a:srgbClr val="000000"/>
                </a:solidFill>
                <a:latin typeface="Calibri"/>
              </a:rPr>
              <a:t>RIFERIRE SU RISULTATI ESERCIZIO SOCIALE</a:t>
            </a:r>
          </a:p>
          <a:p>
            <a:pPr marL="0" lvl="2" algn="just">
              <a:defRPr/>
            </a:pPr>
            <a:endParaRPr lang="it-IT" sz="2000" b="1" kern="0" dirty="0" smtClean="0">
              <a:solidFill>
                <a:srgbClr val="000000"/>
              </a:solidFill>
              <a:latin typeface="Calibri"/>
            </a:endParaRPr>
          </a:p>
          <a:p>
            <a:pPr marL="0" lvl="2" algn="just">
              <a:defRPr/>
            </a:pPr>
            <a:r>
              <a:rPr lang="it-IT" sz="2000" b="1" kern="0" dirty="0" smtClean="0">
                <a:solidFill>
                  <a:srgbClr val="000000"/>
                </a:solidFill>
                <a:latin typeface="Calibri"/>
              </a:rPr>
              <a:t>RIFERIRE SU ATTIVITÀ SVOLTA NELL’ADEMPIMENTO DEI PROPRI DOVERI</a:t>
            </a:r>
          </a:p>
          <a:p>
            <a:pPr marL="0" lvl="2" algn="just">
              <a:defRPr/>
            </a:pPr>
            <a:endParaRPr lang="it-IT" sz="2000" b="1" kern="0" dirty="0" smtClean="0">
              <a:solidFill>
                <a:srgbClr val="000000"/>
              </a:solidFill>
              <a:latin typeface="Calibri"/>
            </a:endParaRPr>
          </a:p>
          <a:p>
            <a:pPr marL="0" lvl="2" algn="just">
              <a:defRPr/>
            </a:pPr>
            <a:r>
              <a:rPr lang="it-IT" sz="2000" b="1" kern="0" dirty="0" smtClean="0">
                <a:solidFill>
                  <a:srgbClr val="000000"/>
                </a:solidFill>
                <a:latin typeface="Calibri"/>
              </a:rPr>
              <a:t>PRESENTARE OSSERVAZIONI E PROPOSTE IN ORDINE AL BILANCIO E A SUA APPROVAZIONE</a:t>
            </a:r>
            <a:endParaRPr lang="it-IT" sz="2000" b="1" kern="0" dirty="0">
              <a:solidFill>
                <a:srgbClr val="000000"/>
              </a:solidFill>
              <a:latin typeface="Calibri"/>
            </a:endParaRPr>
          </a:p>
        </p:txBody>
      </p:sp>
      <p:sp>
        <p:nvSpPr>
          <p:cNvPr id="2" name="CasellaDiTesto 1"/>
          <p:cNvSpPr txBox="1"/>
          <p:nvPr/>
        </p:nvSpPr>
        <p:spPr>
          <a:xfrm>
            <a:off x="0" y="5717584"/>
            <a:ext cx="9144000" cy="323165"/>
          </a:xfrm>
          <a:prstGeom prst="rect">
            <a:avLst/>
          </a:prstGeom>
          <a:noFill/>
        </p:spPr>
        <p:txBody>
          <a:bodyPr wrap="square" rtlCol="0">
            <a:spAutoFit/>
          </a:bodyPr>
          <a:lstStyle/>
          <a:p>
            <a:pPr algn="ctr"/>
            <a:r>
              <a:rPr lang="it-IT" sz="1500" b="1" kern="0" dirty="0">
                <a:solidFill>
                  <a:srgbClr val="FF0000"/>
                </a:solidFill>
                <a:latin typeface="Calibri"/>
              </a:rPr>
              <a:t>Riferimento di prassi : Norma di comportamento 7.1 «</a:t>
            </a:r>
            <a:r>
              <a:rPr lang="it-IT" sz="1500" b="1" i="1" kern="0" dirty="0">
                <a:solidFill>
                  <a:srgbClr val="FF0000"/>
                </a:solidFill>
                <a:latin typeface="Calibri"/>
              </a:rPr>
              <a:t>Struttura e contenuto della relazione dei sindaci</a:t>
            </a:r>
            <a:r>
              <a:rPr lang="it-IT" sz="1500" b="1" kern="0" dirty="0">
                <a:solidFill>
                  <a:srgbClr val="FF0000"/>
                </a:solidFill>
                <a:latin typeface="Calibri"/>
              </a:rPr>
              <a:t>» </a:t>
            </a:r>
          </a:p>
        </p:txBody>
      </p:sp>
      <p:sp>
        <p:nvSpPr>
          <p:cNvPr id="15" name="Titolo 1"/>
          <p:cNvSpPr txBox="1">
            <a:spLocks/>
          </p:cNvSpPr>
          <p:nvPr/>
        </p:nvSpPr>
        <p:spPr bwMode="auto">
          <a:xfrm>
            <a:off x="0" y="449471"/>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LA RELAZIONE DEL COLLEGIO SINDACALE - STRUTTURA</a:t>
            </a:r>
          </a:p>
        </p:txBody>
      </p:sp>
    </p:spTree>
    <p:extLst>
      <p:ext uri="{BB962C8B-B14F-4D97-AF65-F5344CB8AC3E}">
        <p14:creationId xmlns:p14="http://schemas.microsoft.com/office/powerpoint/2010/main" val="3366839568"/>
      </p:ext>
    </p:extLst>
  </p:cSld>
  <p:clrMapOvr>
    <a:masterClrMapping/>
  </p:clrMapOvr>
  <p:transition spd="slow">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281350" y="1599736"/>
            <a:ext cx="4138246" cy="638643"/>
          </a:xfrm>
          <a:prstGeom prst="rect">
            <a:avLst/>
          </a:prstGeom>
          <a:solidFill>
            <a:srgbClr val="FFFFFF"/>
          </a:solidFill>
          <a:ln w="25400" cap="flat" cmpd="sng" algn="ctr">
            <a:solidFill>
              <a:srgbClr val="000000"/>
            </a:solidFill>
            <a:prstDash val="solid"/>
          </a:ln>
          <a:effectLst/>
        </p:spPr>
        <p:txBody>
          <a:bodyPr anchor="ctr"/>
          <a:lstStyle/>
          <a:p>
            <a:pPr algn="ctr" defTabSz="457200">
              <a:defRPr/>
            </a:pPr>
            <a:r>
              <a:rPr lang="it-IT" sz="2400" b="1" kern="0" dirty="0" smtClean="0">
                <a:solidFill>
                  <a:srgbClr val="000000"/>
                </a:solidFill>
                <a:latin typeface="Calibri" panose="020F0502020204030204" pitchFamily="34" charset="0"/>
              </a:rPr>
              <a:t>CONSENSO UNANIME</a:t>
            </a:r>
            <a:endParaRPr lang="it-IT" sz="2400" b="1" kern="0" dirty="0">
              <a:solidFill>
                <a:srgbClr val="000000"/>
              </a:solidFill>
              <a:latin typeface="Calibri" panose="020F0502020204030204" pitchFamily="34" charset="0"/>
            </a:endParaRPr>
          </a:p>
        </p:txBody>
      </p:sp>
      <p:sp>
        <p:nvSpPr>
          <p:cNvPr id="16" name="Rettangolo 15"/>
          <p:cNvSpPr/>
          <p:nvPr/>
        </p:nvSpPr>
        <p:spPr>
          <a:xfrm>
            <a:off x="281350" y="2739992"/>
            <a:ext cx="4138246" cy="2585323"/>
          </a:xfrm>
          <a:prstGeom prst="rect">
            <a:avLst/>
          </a:prstGeom>
          <a:solidFill>
            <a:schemeClr val="accent6">
              <a:lumMod val="20000"/>
              <a:lumOff val="80000"/>
            </a:schemeClr>
          </a:solidFill>
          <a:ln w="25400" cap="flat" cmpd="sng" algn="ctr">
            <a:solidFill>
              <a:sysClr val="windowText" lastClr="000000"/>
            </a:solidFill>
            <a:prstDash val="solid"/>
          </a:ln>
          <a:effectLst/>
        </p:spPr>
        <p:txBody>
          <a:bodyPr wrap="square" anchor="t">
            <a:spAutoFit/>
          </a:bodyPr>
          <a:lstStyle/>
          <a:p>
            <a:pPr marL="285750" indent="-285750" algn="just" defTabSz="457200">
              <a:buFont typeface="Arial" panose="020B0604020202020204" pitchFamily="34" charset="0"/>
              <a:buChar char="•"/>
              <a:defRPr/>
            </a:pPr>
            <a:r>
              <a:rPr lang="it-IT" b="1" kern="0" dirty="0" smtClean="0">
                <a:solidFill>
                  <a:srgbClr val="000000"/>
                </a:solidFill>
                <a:latin typeface="Calibri" pitchFamily="34" charset="0"/>
              </a:rPr>
              <a:t>Basta FIRMA DEL PRESIDENTE con indicazione che componenti sono tutti d’accordo sul contenuto della relazione</a:t>
            </a:r>
          </a:p>
          <a:p>
            <a:pPr algn="ctr" defTabSz="457200">
              <a:defRPr/>
            </a:pPr>
            <a:r>
              <a:rPr lang="it-IT" b="1" kern="0" dirty="0" smtClean="0">
                <a:solidFill>
                  <a:srgbClr val="000000"/>
                </a:solidFill>
                <a:latin typeface="Calibri" pitchFamily="34" charset="0"/>
              </a:rPr>
              <a:t>O</a:t>
            </a:r>
          </a:p>
          <a:p>
            <a:pPr marL="285750" indent="-285750" defTabSz="457200">
              <a:buFont typeface="Arial" panose="020B0604020202020204" pitchFamily="34" charset="0"/>
              <a:buChar char="•"/>
              <a:defRPr/>
            </a:pPr>
            <a:r>
              <a:rPr lang="it-IT" b="1" kern="0" dirty="0" smtClean="0">
                <a:solidFill>
                  <a:srgbClr val="000000"/>
                </a:solidFill>
                <a:latin typeface="Calibri" pitchFamily="34" charset="0"/>
              </a:rPr>
              <a:t>Firma di TUTTI E TRE i sindaci</a:t>
            </a:r>
          </a:p>
          <a:p>
            <a:pPr marL="285750" indent="-285750" defTabSz="457200">
              <a:buFont typeface="Arial" panose="020B0604020202020204" pitchFamily="34" charset="0"/>
              <a:buChar char="•"/>
              <a:defRPr/>
            </a:pPr>
            <a:endParaRPr lang="it-IT" b="1" kern="0" dirty="0">
              <a:solidFill>
                <a:srgbClr val="000000"/>
              </a:solidFill>
              <a:latin typeface="Calibri" pitchFamily="34" charset="0"/>
            </a:endParaRPr>
          </a:p>
          <a:p>
            <a:pPr marL="285750" indent="-285750" defTabSz="457200">
              <a:buFont typeface="Arial" panose="020B0604020202020204" pitchFamily="34" charset="0"/>
              <a:buChar char="•"/>
              <a:defRPr/>
            </a:pPr>
            <a:endParaRPr lang="it-IT" b="1" kern="0" dirty="0" smtClean="0">
              <a:solidFill>
                <a:srgbClr val="000000"/>
              </a:solidFill>
              <a:latin typeface="Calibri" pitchFamily="34" charset="0"/>
            </a:endParaRPr>
          </a:p>
          <a:p>
            <a:pPr marL="285750" indent="-285750" defTabSz="457200">
              <a:buFont typeface="Arial" panose="020B0604020202020204" pitchFamily="34" charset="0"/>
              <a:buChar char="•"/>
              <a:defRPr/>
            </a:pPr>
            <a:endParaRPr lang="it-IT" b="1" kern="0" dirty="0">
              <a:solidFill>
                <a:srgbClr val="000000"/>
              </a:solidFill>
              <a:latin typeface="Calibri" pitchFamily="34" charset="0"/>
            </a:endParaRPr>
          </a:p>
        </p:txBody>
      </p:sp>
      <p:sp>
        <p:nvSpPr>
          <p:cNvPr id="18" name="Rettangolo 17"/>
          <p:cNvSpPr/>
          <p:nvPr/>
        </p:nvSpPr>
        <p:spPr>
          <a:xfrm>
            <a:off x="4614772" y="1601407"/>
            <a:ext cx="4308459" cy="638643"/>
          </a:xfrm>
          <a:prstGeom prst="rect">
            <a:avLst/>
          </a:prstGeom>
          <a:solidFill>
            <a:srgbClr val="FFFFFF"/>
          </a:solidFill>
          <a:ln w="25400" cap="flat" cmpd="sng" algn="ctr">
            <a:solidFill>
              <a:srgbClr val="000000"/>
            </a:solidFill>
            <a:prstDash val="solid"/>
          </a:ln>
          <a:effectLst/>
        </p:spPr>
        <p:txBody>
          <a:bodyPr anchor="ctr"/>
          <a:lstStyle/>
          <a:p>
            <a:pPr algn="ctr" defTabSz="457200">
              <a:defRPr/>
            </a:pPr>
            <a:r>
              <a:rPr lang="it-IT" sz="2400" b="1" kern="0" dirty="0" smtClean="0">
                <a:solidFill>
                  <a:srgbClr val="000000"/>
                </a:solidFill>
                <a:latin typeface="Calibri" panose="020F0502020204030204" pitchFamily="34" charset="0"/>
              </a:rPr>
              <a:t>SINDACO DISSENZIENTE</a:t>
            </a:r>
            <a:endParaRPr lang="it-IT" sz="2400" b="1" kern="0" dirty="0">
              <a:solidFill>
                <a:srgbClr val="000000"/>
              </a:solidFill>
              <a:latin typeface="Calibri" panose="020F0502020204030204" pitchFamily="34" charset="0"/>
            </a:endParaRPr>
          </a:p>
        </p:txBody>
      </p:sp>
      <p:sp>
        <p:nvSpPr>
          <p:cNvPr id="19" name="Rettangolo 18"/>
          <p:cNvSpPr/>
          <p:nvPr/>
        </p:nvSpPr>
        <p:spPr>
          <a:xfrm>
            <a:off x="4683137" y="2739992"/>
            <a:ext cx="4308459" cy="2585323"/>
          </a:xfrm>
          <a:prstGeom prst="rect">
            <a:avLst/>
          </a:prstGeom>
          <a:solidFill>
            <a:schemeClr val="accent6">
              <a:lumMod val="20000"/>
              <a:lumOff val="80000"/>
            </a:schemeClr>
          </a:solidFill>
          <a:ln w="25400" cap="flat" cmpd="sng" algn="ctr">
            <a:solidFill>
              <a:sysClr val="windowText" lastClr="000000"/>
            </a:solidFill>
            <a:prstDash val="solid"/>
          </a:ln>
          <a:effectLst/>
        </p:spPr>
        <p:txBody>
          <a:bodyPr anchor="t">
            <a:spAutoFit/>
          </a:bodyPr>
          <a:lstStyle/>
          <a:p>
            <a:pPr marL="285750" indent="-285750" algn="just" defTabSz="457200">
              <a:buFont typeface="Arial" panose="020B0604020202020204" pitchFamily="34" charset="0"/>
              <a:buChar char="•"/>
              <a:defRPr/>
            </a:pPr>
            <a:r>
              <a:rPr lang="it-IT" b="1" kern="0" dirty="0" smtClean="0">
                <a:solidFill>
                  <a:srgbClr val="000000"/>
                </a:solidFill>
                <a:latin typeface="Calibri" pitchFamily="34" charset="0"/>
              </a:rPr>
              <a:t>NON PUÒ FARE SUA RELAZIONE ma può riferire a assemblea motivi del dissenso</a:t>
            </a:r>
          </a:p>
          <a:p>
            <a:pPr marL="285750" indent="-285750" algn="just" defTabSz="457200">
              <a:buFont typeface="Arial" panose="020B0604020202020204" pitchFamily="34" charset="0"/>
              <a:buChar char="•"/>
              <a:defRPr/>
            </a:pPr>
            <a:r>
              <a:rPr lang="it-IT" b="1" kern="0" dirty="0" smtClean="0">
                <a:solidFill>
                  <a:srgbClr val="000000"/>
                </a:solidFill>
                <a:latin typeface="Calibri" pitchFamily="34" charset="0"/>
              </a:rPr>
              <a:t>Se gli altri scrivono in relazione esistenza del dissenso e DISSENZIENTE CONCORDA CON SPIEGAZIONE relazione  firmata da TUTTI E TRE i sindaci</a:t>
            </a:r>
          </a:p>
          <a:p>
            <a:pPr marL="285750" indent="-285750" algn="just" defTabSz="457200">
              <a:buFont typeface="Arial" panose="020B0604020202020204" pitchFamily="34" charset="0"/>
              <a:buChar char="•"/>
              <a:defRPr/>
            </a:pPr>
            <a:r>
              <a:rPr lang="it-IT" b="1" kern="0" dirty="0" smtClean="0">
                <a:solidFill>
                  <a:srgbClr val="000000"/>
                </a:solidFill>
                <a:latin typeface="Calibri" pitchFamily="34" charset="0"/>
              </a:rPr>
              <a:t>Se NON CONCORDA CON MOTIVAZIONI RIPORTATE in relazione NON FIRMA e di tale aspetto viene data evidenza</a:t>
            </a:r>
          </a:p>
        </p:txBody>
      </p:sp>
      <p:sp>
        <p:nvSpPr>
          <p:cNvPr id="11" name="Titolo 1"/>
          <p:cNvSpPr txBox="1">
            <a:spLocks/>
          </p:cNvSpPr>
          <p:nvPr/>
        </p:nvSpPr>
        <p:spPr bwMode="auto">
          <a:xfrm>
            <a:off x="-152404" y="6810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FIRMA</a:t>
            </a:r>
          </a:p>
        </p:txBody>
      </p:sp>
    </p:spTree>
    <p:extLst>
      <p:ext uri="{BB962C8B-B14F-4D97-AF65-F5344CB8AC3E}">
        <p14:creationId xmlns:p14="http://schemas.microsoft.com/office/powerpoint/2010/main" val="3467393040"/>
      </p:ext>
    </p:extLst>
  </p:cSld>
  <p:clrMapOvr>
    <a:masterClrMapping/>
  </p:clrMapOvr>
  <p:transition spd="slow">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ttangolo arrotondato 44"/>
          <p:cNvSpPr/>
          <p:nvPr/>
        </p:nvSpPr>
        <p:spPr>
          <a:xfrm>
            <a:off x="320674" y="1532376"/>
            <a:ext cx="1431925" cy="505502"/>
          </a:xfrm>
          <a:prstGeom prst="roundRect">
            <a:avLst/>
          </a:prstGeom>
          <a:solidFill>
            <a:schemeClr val="bg1"/>
          </a:solidFill>
          <a:ln w="25400" cap="flat" cmpd="sng" algn="ctr">
            <a:solidFill>
              <a:srgbClr val="4F81BD">
                <a:shade val="50000"/>
              </a:srgbClr>
            </a:solidFill>
            <a:prstDash val="solid"/>
          </a:ln>
          <a:effectLst/>
        </p:spPr>
        <p:txBody>
          <a:bodyPr anchor="ctr"/>
          <a:lstStyle/>
          <a:p>
            <a:pPr marL="0" lvl="2" algn="ctr"/>
            <a:r>
              <a:rPr lang="it-IT" sz="2000" b="1" kern="0" dirty="0">
                <a:solidFill>
                  <a:srgbClr val="000000"/>
                </a:solidFill>
                <a:latin typeface="Calibri" panose="020F0502020204030204" pitchFamily="34" charset="0"/>
              </a:rPr>
              <a:t>TITOLO</a:t>
            </a:r>
          </a:p>
        </p:txBody>
      </p:sp>
      <p:sp>
        <p:nvSpPr>
          <p:cNvPr id="46" name="Rettangolo arrotondato 45"/>
          <p:cNvSpPr/>
          <p:nvPr/>
        </p:nvSpPr>
        <p:spPr>
          <a:xfrm>
            <a:off x="320675" y="2675075"/>
            <a:ext cx="1431925" cy="3209365"/>
          </a:xfrm>
          <a:prstGeom prst="roundRect">
            <a:avLst/>
          </a:prstGeom>
          <a:solidFill>
            <a:schemeClr val="accent5"/>
          </a:solidFill>
          <a:ln w="25400" cap="flat" cmpd="sng" algn="ctr">
            <a:solidFill>
              <a:srgbClr val="4F81BD">
                <a:shade val="50000"/>
              </a:srgbClr>
            </a:solidFill>
            <a:prstDash val="solid"/>
          </a:ln>
          <a:effectLst/>
        </p:spPr>
        <p:txBody>
          <a:bodyPr anchor="ctr"/>
          <a:lstStyle/>
          <a:p>
            <a:pPr marL="0" lvl="2" algn="ctr"/>
            <a:r>
              <a:rPr lang="it-IT" sz="2000" b="1" kern="0" dirty="0">
                <a:solidFill>
                  <a:srgbClr val="000000"/>
                </a:solidFill>
                <a:latin typeface="Calibri" panose="020F0502020204030204" pitchFamily="34" charset="0"/>
              </a:rPr>
              <a:t>CORPO</a:t>
            </a:r>
          </a:p>
          <a:p>
            <a:pPr marL="0" lvl="2" algn="ctr"/>
            <a:r>
              <a:rPr lang="it-IT" sz="2000" b="1" kern="0" dirty="0">
                <a:solidFill>
                  <a:srgbClr val="000000"/>
                </a:solidFill>
                <a:latin typeface="Calibri" panose="020F0502020204030204" pitchFamily="34" charset="0"/>
              </a:rPr>
              <a:t>4 </a:t>
            </a:r>
            <a:r>
              <a:rPr lang="it-IT" sz="2000" b="1" kern="0" dirty="0" smtClean="0">
                <a:solidFill>
                  <a:srgbClr val="000000"/>
                </a:solidFill>
                <a:latin typeface="Calibri" panose="020F0502020204030204" pitchFamily="34" charset="0"/>
              </a:rPr>
              <a:t>PAR.</a:t>
            </a:r>
            <a:endParaRPr lang="it-IT" sz="2000" b="1" kern="0" dirty="0">
              <a:solidFill>
                <a:srgbClr val="000000"/>
              </a:solidFill>
              <a:latin typeface="Calibri" panose="020F0502020204030204" pitchFamily="34" charset="0"/>
            </a:endParaRPr>
          </a:p>
        </p:txBody>
      </p:sp>
      <p:sp>
        <p:nvSpPr>
          <p:cNvPr id="49" name="Rettangolo arrotondato 48"/>
          <p:cNvSpPr/>
          <p:nvPr/>
        </p:nvSpPr>
        <p:spPr>
          <a:xfrm>
            <a:off x="2106258" y="1528054"/>
            <a:ext cx="6896100" cy="472874"/>
          </a:xfrm>
          <a:prstGeom prst="roundRect">
            <a:avLst/>
          </a:prstGeom>
          <a:solidFill>
            <a:schemeClr val="bg1"/>
          </a:solidFill>
          <a:ln w="25400" cap="flat" cmpd="sng" algn="ctr">
            <a:solidFill>
              <a:srgbClr val="4F81BD">
                <a:shade val="50000"/>
              </a:srgbClr>
            </a:solidFill>
            <a:prstDash val="solid"/>
          </a:ln>
          <a:effectLst/>
        </p:spPr>
        <p:txBody>
          <a:bodyPr anchor="ctr"/>
          <a:lstStyle/>
          <a:p>
            <a:pPr marL="0" lvl="2" algn="ctr"/>
            <a:r>
              <a:rPr lang="it-IT" sz="2000" b="1" kern="0" dirty="0">
                <a:solidFill>
                  <a:srgbClr val="000000"/>
                </a:solidFill>
                <a:latin typeface="Calibri" panose="020F0502020204030204" pitchFamily="34" charset="0"/>
              </a:rPr>
              <a:t>FONTE </a:t>
            </a:r>
            <a:r>
              <a:rPr lang="it-IT" sz="2000" b="1" kern="0" dirty="0" smtClean="0">
                <a:solidFill>
                  <a:srgbClr val="000000"/>
                </a:solidFill>
                <a:latin typeface="Calibri" panose="020F0502020204030204" pitchFamily="34" charset="0"/>
              </a:rPr>
              <a:t>NORMATIVA </a:t>
            </a:r>
            <a:r>
              <a:rPr lang="it-IT" sz="2000" b="1" i="1" kern="0" dirty="0" smtClean="0">
                <a:solidFill>
                  <a:srgbClr val="000000"/>
                </a:solidFill>
                <a:latin typeface="Calibri" panose="020F0502020204030204" pitchFamily="34" charset="0"/>
              </a:rPr>
              <a:t>Relazione ... </a:t>
            </a:r>
            <a:r>
              <a:rPr lang="it-IT" sz="2000" b="1" i="1" kern="0" dirty="0">
                <a:solidFill>
                  <a:srgbClr val="000000"/>
                </a:solidFill>
                <a:latin typeface="Calibri" panose="020F0502020204030204" pitchFamily="34" charset="0"/>
              </a:rPr>
              <a:t>e</a:t>
            </a:r>
            <a:r>
              <a:rPr lang="it-IT" sz="2000" b="1" i="1" kern="0" dirty="0" smtClean="0">
                <a:solidFill>
                  <a:srgbClr val="000000"/>
                </a:solidFill>
                <a:latin typeface="Calibri" panose="020F0502020204030204" pitchFamily="34" charset="0"/>
              </a:rPr>
              <a:t>x art. </a:t>
            </a:r>
            <a:r>
              <a:rPr lang="it-IT" sz="2000" b="1" i="1" kern="0" dirty="0">
                <a:solidFill>
                  <a:srgbClr val="000000"/>
                </a:solidFill>
                <a:latin typeface="Calibri" panose="020F0502020204030204" pitchFamily="34" charset="0"/>
              </a:rPr>
              <a:t>14 </a:t>
            </a:r>
            <a:r>
              <a:rPr lang="it-IT" sz="2000" b="1" i="1" kern="0" dirty="0" smtClean="0">
                <a:solidFill>
                  <a:srgbClr val="000000"/>
                </a:solidFill>
                <a:latin typeface="Calibri" panose="020F0502020204030204" pitchFamily="34" charset="0"/>
              </a:rPr>
              <a:t>D.Lgs. 39/2010</a:t>
            </a:r>
            <a:endParaRPr lang="it-IT" sz="2000" b="1" i="1" kern="0" dirty="0">
              <a:solidFill>
                <a:srgbClr val="000000"/>
              </a:solidFill>
              <a:latin typeface="Calibri" panose="020F0502020204030204" pitchFamily="34" charset="0"/>
            </a:endParaRPr>
          </a:p>
        </p:txBody>
      </p:sp>
      <p:sp>
        <p:nvSpPr>
          <p:cNvPr id="50" name="Ovale 49"/>
          <p:cNvSpPr/>
          <p:nvPr/>
        </p:nvSpPr>
        <p:spPr>
          <a:xfrm>
            <a:off x="2057400" y="2674605"/>
            <a:ext cx="457200" cy="422275"/>
          </a:xfrm>
          <a:prstGeom prst="ellipse">
            <a:avLst/>
          </a:prstGeom>
          <a:solidFill>
            <a:srgbClr val="4F81BD"/>
          </a:solidFill>
          <a:ln w="25400" cap="flat" cmpd="sng" algn="ctr">
            <a:solidFill>
              <a:srgbClr val="4F81BD">
                <a:shade val="50000"/>
              </a:srgbClr>
            </a:solidFill>
            <a:prstDash val="solid"/>
          </a:ln>
          <a:effectLst/>
        </p:spPr>
        <p:txBody>
          <a:bodyPr anchor="ctr"/>
          <a:lstStyle/>
          <a:p>
            <a:pPr algn="ctr">
              <a:defRPr/>
            </a:pPr>
            <a:r>
              <a:rPr lang="it-IT" kern="0" dirty="0">
                <a:solidFill>
                  <a:prstClr val="white"/>
                </a:solidFill>
                <a:latin typeface="Calibri" panose="020F0502020204030204" pitchFamily="34" charset="0"/>
              </a:rPr>
              <a:t>1</a:t>
            </a:r>
          </a:p>
        </p:txBody>
      </p:sp>
      <p:sp>
        <p:nvSpPr>
          <p:cNvPr id="51" name="Rettangolo arrotondato 50"/>
          <p:cNvSpPr/>
          <p:nvPr/>
        </p:nvSpPr>
        <p:spPr>
          <a:xfrm>
            <a:off x="2590800" y="2674604"/>
            <a:ext cx="6400800" cy="412474"/>
          </a:xfrm>
          <a:prstGeom prst="roundRect">
            <a:avLst/>
          </a:prstGeom>
          <a:solidFill>
            <a:schemeClr val="accent5"/>
          </a:solidFill>
          <a:ln w="25400" cap="flat" cmpd="sng" algn="ctr">
            <a:solidFill>
              <a:srgbClr val="4F81BD">
                <a:shade val="50000"/>
              </a:srgbClr>
            </a:solidFill>
            <a:prstDash val="solid"/>
          </a:ln>
          <a:effectLst/>
        </p:spPr>
        <p:txBody>
          <a:bodyPr anchor="ctr"/>
          <a:lstStyle/>
          <a:p>
            <a:r>
              <a:rPr lang="it-IT" sz="2000" b="1" dirty="0">
                <a:solidFill>
                  <a:srgbClr val="000000"/>
                </a:solidFill>
                <a:latin typeface="Calibri" panose="020F0502020204030204" pitchFamily="34" charset="0"/>
              </a:rPr>
              <a:t>INTRODUTTIVO</a:t>
            </a:r>
            <a:r>
              <a:rPr lang="it-IT" sz="2000" dirty="0">
                <a:solidFill>
                  <a:srgbClr val="000000"/>
                </a:solidFill>
                <a:latin typeface="Calibri" panose="020F0502020204030204" pitchFamily="34" charset="0"/>
              </a:rPr>
              <a:t>  </a:t>
            </a:r>
            <a:r>
              <a:rPr lang="it-IT" sz="2000" i="1" dirty="0">
                <a:solidFill>
                  <a:srgbClr val="000000"/>
                </a:solidFill>
                <a:latin typeface="Calibri" panose="020F0502020204030204" pitchFamily="34" charset="0"/>
              </a:rPr>
              <a:t>Ho svolto la revisione legale del bilancio…</a:t>
            </a:r>
          </a:p>
        </p:txBody>
      </p:sp>
      <p:sp>
        <p:nvSpPr>
          <p:cNvPr id="53" name="Ovale 52"/>
          <p:cNvSpPr/>
          <p:nvPr/>
        </p:nvSpPr>
        <p:spPr>
          <a:xfrm>
            <a:off x="2057400" y="4196728"/>
            <a:ext cx="457200" cy="422275"/>
          </a:xfrm>
          <a:prstGeom prst="ellipse">
            <a:avLst/>
          </a:prstGeom>
          <a:solidFill>
            <a:srgbClr val="4F81BD"/>
          </a:solidFill>
          <a:ln w="25400" cap="flat" cmpd="sng" algn="ctr">
            <a:solidFill>
              <a:srgbClr val="4F81BD">
                <a:shade val="50000"/>
              </a:srgbClr>
            </a:solidFill>
            <a:prstDash val="solid"/>
          </a:ln>
          <a:effectLst/>
        </p:spPr>
        <p:txBody>
          <a:bodyPr anchor="ctr"/>
          <a:lstStyle/>
          <a:p>
            <a:pPr algn="ctr">
              <a:defRPr/>
            </a:pPr>
            <a:r>
              <a:rPr lang="it-IT" kern="0" dirty="0">
                <a:solidFill>
                  <a:prstClr val="white"/>
                </a:solidFill>
                <a:latin typeface="Calibri" panose="020F0502020204030204" pitchFamily="34" charset="0"/>
              </a:rPr>
              <a:t>2</a:t>
            </a:r>
          </a:p>
        </p:txBody>
      </p:sp>
      <p:sp>
        <p:nvSpPr>
          <p:cNvPr id="54" name="Rettangolo arrotondato 53"/>
          <p:cNvSpPr/>
          <p:nvPr/>
        </p:nvSpPr>
        <p:spPr>
          <a:xfrm>
            <a:off x="2590800" y="3144838"/>
            <a:ext cx="6400800" cy="2825656"/>
          </a:xfrm>
          <a:prstGeom prst="roundRect">
            <a:avLst/>
          </a:prstGeom>
          <a:solidFill>
            <a:schemeClr val="accent5"/>
          </a:solidFill>
          <a:ln w="25400" cap="flat" cmpd="sng" algn="ctr">
            <a:solidFill>
              <a:srgbClr val="4F81BD">
                <a:shade val="50000"/>
              </a:srgbClr>
            </a:solidFill>
            <a:prstDash val="solid"/>
          </a:ln>
          <a:effectLst/>
        </p:spPr>
        <p:txBody>
          <a:bodyPr anchor="ctr"/>
          <a:lstStyle/>
          <a:p>
            <a:pPr algn="just"/>
            <a:r>
              <a:rPr lang="it-IT" sz="2000" b="1" dirty="0">
                <a:solidFill>
                  <a:srgbClr val="000000"/>
                </a:solidFill>
                <a:latin typeface="Calibri" panose="020F0502020204030204" pitchFamily="34" charset="0"/>
              </a:rPr>
              <a:t>TECNICO  </a:t>
            </a:r>
          </a:p>
          <a:p>
            <a:pPr algn="just"/>
            <a:r>
              <a:rPr lang="it-IT" sz="2000" dirty="0" smtClean="0">
                <a:solidFill>
                  <a:srgbClr val="000000"/>
                </a:solidFill>
                <a:latin typeface="Calibri" panose="020F0502020204030204" pitchFamily="34" charset="0"/>
              </a:rPr>
              <a:t>1.RESPONSABILITÀ </a:t>
            </a:r>
            <a:r>
              <a:rPr lang="it-IT" sz="2000" dirty="0">
                <a:solidFill>
                  <a:srgbClr val="000000"/>
                </a:solidFill>
                <a:latin typeface="Calibri" panose="020F0502020204030204" pitchFamily="34" charset="0"/>
              </a:rPr>
              <a:t>AMMINISTRATORI</a:t>
            </a:r>
          </a:p>
          <a:p>
            <a:pPr algn="just"/>
            <a:r>
              <a:rPr lang="it-IT" sz="2000" dirty="0">
                <a:solidFill>
                  <a:srgbClr val="000000"/>
                </a:solidFill>
                <a:latin typeface="Calibri" panose="020F0502020204030204" pitchFamily="34" charset="0"/>
              </a:rPr>
              <a:t> </a:t>
            </a:r>
            <a:r>
              <a:rPr lang="it-IT" sz="2000" i="1" dirty="0" smtClean="0">
                <a:solidFill>
                  <a:srgbClr val="000000"/>
                </a:solidFill>
                <a:latin typeface="Calibri" panose="020F0502020204030204" pitchFamily="34" charset="0"/>
              </a:rPr>
              <a:t>… gli </a:t>
            </a:r>
            <a:r>
              <a:rPr lang="it-IT" sz="2000" i="1" dirty="0">
                <a:solidFill>
                  <a:srgbClr val="000000"/>
                </a:solidFill>
                <a:latin typeface="Calibri" panose="020F0502020204030204" pitchFamily="34" charset="0"/>
              </a:rPr>
              <a:t>amministratori sono responsabili per la redazione del bilancio di esercizio che fornisca una rappresentazione veritiera e </a:t>
            </a:r>
            <a:r>
              <a:rPr lang="it-IT" sz="2000" i="1" dirty="0" smtClean="0">
                <a:solidFill>
                  <a:srgbClr val="000000"/>
                </a:solidFill>
                <a:latin typeface="Calibri" panose="020F0502020204030204" pitchFamily="34" charset="0"/>
              </a:rPr>
              <a:t>corretta ...</a:t>
            </a:r>
            <a:endParaRPr lang="it-IT" sz="2000" i="1" dirty="0">
              <a:solidFill>
                <a:srgbClr val="000000"/>
              </a:solidFill>
              <a:latin typeface="Calibri" panose="020F0502020204030204" pitchFamily="34" charset="0"/>
            </a:endParaRPr>
          </a:p>
          <a:p>
            <a:pPr algn="just"/>
            <a:r>
              <a:rPr lang="it-IT" sz="2000" dirty="0" smtClean="0">
                <a:solidFill>
                  <a:srgbClr val="000000"/>
                </a:solidFill>
                <a:latin typeface="Calibri" panose="020F0502020204030204" pitchFamily="34" charset="0"/>
              </a:rPr>
              <a:t>2.RESPONSABILITÀ </a:t>
            </a:r>
            <a:r>
              <a:rPr lang="it-IT" sz="2000" dirty="0">
                <a:solidFill>
                  <a:srgbClr val="000000"/>
                </a:solidFill>
                <a:latin typeface="Calibri" panose="020F0502020204030204" pitchFamily="34" charset="0"/>
              </a:rPr>
              <a:t>REVISORE</a:t>
            </a:r>
          </a:p>
          <a:p>
            <a:pPr algn="just"/>
            <a:r>
              <a:rPr lang="it-IT" sz="2000" dirty="0">
                <a:solidFill>
                  <a:srgbClr val="000000"/>
                </a:solidFill>
                <a:latin typeface="Calibri" panose="020F0502020204030204" pitchFamily="34" charset="0"/>
              </a:rPr>
              <a:t> </a:t>
            </a:r>
            <a:r>
              <a:rPr lang="it-IT" sz="2000" i="1" dirty="0" smtClean="0">
                <a:solidFill>
                  <a:srgbClr val="000000"/>
                </a:solidFill>
                <a:latin typeface="Calibri" panose="020F0502020204030204" pitchFamily="34" charset="0"/>
              </a:rPr>
              <a:t>Il </a:t>
            </a:r>
            <a:r>
              <a:rPr lang="it-IT" sz="2000" i="1" dirty="0">
                <a:solidFill>
                  <a:srgbClr val="000000"/>
                </a:solidFill>
                <a:latin typeface="Calibri" panose="020F0502020204030204" pitchFamily="34" charset="0"/>
              </a:rPr>
              <a:t>mio esame </a:t>
            </a:r>
            <a:r>
              <a:rPr lang="it-IT" sz="2000" i="1" dirty="0" smtClean="0">
                <a:solidFill>
                  <a:srgbClr val="000000"/>
                </a:solidFill>
                <a:latin typeface="Calibri" panose="020F0502020204030204" pitchFamily="34" charset="0"/>
              </a:rPr>
              <a:t>… in </a:t>
            </a:r>
            <a:r>
              <a:rPr lang="it-IT" sz="2000" i="1" dirty="0">
                <a:solidFill>
                  <a:srgbClr val="000000"/>
                </a:solidFill>
                <a:latin typeface="Calibri" panose="020F0502020204030204" pitchFamily="34" charset="0"/>
              </a:rPr>
              <a:t>conformità ai principi di revisione internazionali (ISA Italia) elaborati ai sensi dell’art.11 c.3 </a:t>
            </a:r>
            <a:r>
              <a:rPr lang="it-IT" sz="2000" i="1" dirty="0" smtClean="0">
                <a:solidFill>
                  <a:srgbClr val="000000"/>
                </a:solidFill>
                <a:latin typeface="Calibri" panose="020F0502020204030204" pitchFamily="34" charset="0"/>
              </a:rPr>
              <a:t>D.Lgs</a:t>
            </a:r>
            <a:r>
              <a:rPr lang="it-IT" sz="2000" i="1" dirty="0">
                <a:solidFill>
                  <a:srgbClr val="000000"/>
                </a:solidFill>
                <a:latin typeface="Calibri" panose="020F0502020204030204" pitchFamily="34" charset="0"/>
              </a:rPr>
              <a:t>. </a:t>
            </a:r>
            <a:r>
              <a:rPr lang="it-IT" sz="2000" i="1" dirty="0" smtClean="0">
                <a:solidFill>
                  <a:srgbClr val="000000"/>
                </a:solidFill>
                <a:latin typeface="Calibri" panose="020F0502020204030204" pitchFamily="34" charset="0"/>
              </a:rPr>
              <a:t>39/2010 ...</a:t>
            </a:r>
            <a:endParaRPr lang="it-IT" sz="2000" i="1" dirty="0">
              <a:solidFill>
                <a:srgbClr val="000000"/>
              </a:solidFill>
              <a:latin typeface="Calibri" panose="020F0502020204030204" pitchFamily="34" charset="0"/>
            </a:endParaRPr>
          </a:p>
        </p:txBody>
      </p:sp>
      <p:sp>
        <p:nvSpPr>
          <p:cNvPr id="14" name="Titolo 1"/>
          <p:cNvSpPr txBox="1">
            <a:spLocks/>
          </p:cNvSpPr>
          <p:nvPr/>
        </p:nvSpPr>
        <p:spPr bwMode="auto">
          <a:xfrm>
            <a:off x="0" y="432379"/>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LA «NUOVA» RELAZIONE DEL REVISORE: LA STRUTTURA SECONDO L’ISA 700</a:t>
            </a:r>
          </a:p>
        </p:txBody>
      </p:sp>
    </p:spTree>
    <p:extLst>
      <p:ext uri="{BB962C8B-B14F-4D97-AF65-F5344CB8AC3E}">
        <p14:creationId xmlns:p14="http://schemas.microsoft.com/office/powerpoint/2010/main" val="2633218118"/>
      </p:ext>
    </p:extLst>
  </p:cSld>
  <p:clrMapOvr>
    <a:masterClrMapping/>
  </p:clrMapOvr>
  <p:transition spd="slow">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ttangolo arrotondato 45"/>
          <p:cNvSpPr/>
          <p:nvPr/>
        </p:nvSpPr>
        <p:spPr>
          <a:xfrm>
            <a:off x="358775" y="1478422"/>
            <a:ext cx="1431925" cy="2739207"/>
          </a:xfrm>
          <a:prstGeom prst="roundRect">
            <a:avLst/>
          </a:prstGeom>
          <a:solidFill>
            <a:schemeClr val="accent5"/>
          </a:solidFill>
          <a:ln w="25400" cap="flat" cmpd="sng" algn="ctr">
            <a:solidFill>
              <a:srgbClr val="4F81BD">
                <a:shade val="50000"/>
              </a:srgbClr>
            </a:solidFill>
            <a:prstDash val="solid"/>
          </a:ln>
          <a:effectLst/>
        </p:spPr>
        <p:txBody>
          <a:bodyPr anchor="ctr"/>
          <a:lstStyle/>
          <a:p>
            <a:pPr marL="0" lvl="2" algn="ctr"/>
            <a:r>
              <a:rPr lang="it-IT" sz="2000" b="1" kern="0" dirty="0">
                <a:solidFill>
                  <a:srgbClr val="000000"/>
                </a:solidFill>
                <a:latin typeface="Calibri" panose="020F0502020204030204" pitchFamily="34" charset="0"/>
              </a:rPr>
              <a:t>CORPO</a:t>
            </a:r>
          </a:p>
          <a:p>
            <a:pPr marL="0" lvl="2" algn="ctr"/>
            <a:r>
              <a:rPr lang="it-IT" sz="2000" b="1" kern="0" dirty="0">
                <a:solidFill>
                  <a:srgbClr val="000000"/>
                </a:solidFill>
                <a:latin typeface="Calibri" panose="020F0502020204030204" pitchFamily="34" charset="0"/>
              </a:rPr>
              <a:t>4 </a:t>
            </a:r>
            <a:r>
              <a:rPr lang="it-IT" sz="2000" b="1" kern="0" dirty="0" smtClean="0">
                <a:solidFill>
                  <a:srgbClr val="000000"/>
                </a:solidFill>
                <a:latin typeface="Calibri" panose="020F0502020204030204" pitchFamily="34" charset="0"/>
              </a:rPr>
              <a:t>PAR.</a:t>
            </a:r>
            <a:endParaRPr lang="it-IT" sz="2000" b="1" kern="0" dirty="0">
              <a:solidFill>
                <a:srgbClr val="000000"/>
              </a:solidFill>
              <a:latin typeface="Calibri" panose="020F0502020204030204" pitchFamily="34" charset="0"/>
            </a:endParaRPr>
          </a:p>
        </p:txBody>
      </p:sp>
      <p:sp>
        <p:nvSpPr>
          <p:cNvPr id="47" name="Rettangolo arrotondato 46"/>
          <p:cNvSpPr/>
          <p:nvPr/>
        </p:nvSpPr>
        <p:spPr>
          <a:xfrm>
            <a:off x="358775" y="4574930"/>
            <a:ext cx="1431925" cy="1270978"/>
          </a:xfrm>
          <a:prstGeom prst="roundRect">
            <a:avLst/>
          </a:prstGeom>
          <a:solidFill>
            <a:schemeClr val="accent6">
              <a:lumMod val="20000"/>
              <a:lumOff val="80000"/>
            </a:schemeClr>
          </a:solidFill>
          <a:ln w="25400" cap="flat" cmpd="sng" algn="ctr">
            <a:solidFill>
              <a:srgbClr val="4F81BD">
                <a:shade val="50000"/>
              </a:srgbClr>
            </a:solidFill>
            <a:prstDash val="solid"/>
          </a:ln>
          <a:effectLst/>
        </p:spPr>
        <p:txBody>
          <a:bodyPr anchor="ctr"/>
          <a:lstStyle/>
          <a:p>
            <a:pPr marL="0" lvl="2" algn="ctr"/>
            <a:r>
              <a:rPr lang="it-IT" sz="2000" b="1" kern="0" dirty="0" smtClean="0">
                <a:solidFill>
                  <a:srgbClr val="000000"/>
                </a:solidFill>
                <a:latin typeface="Calibri"/>
              </a:rPr>
              <a:t>DATA LUOGO </a:t>
            </a:r>
            <a:r>
              <a:rPr lang="it-IT" sz="2000" b="1" kern="0" dirty="0">
                <a:solidFill>
                  <a:srgbClr val="000000"/>
                </a:solidFill>
                <a:latin typeface="Calibri"/>
              </a:rPr>
              <a:t>FIRMA</a:t>
            </a:r>
          </a:p>
        </p:txBody>
      </p:sp>
      <p:sp>
        <p:nvSpPr>
          <p:cNvPr id="55" name="Ovale 54"/>
          <p:cNvSpPr/>
          <p:nvPr/>
        </p:nvSpPr>
        <p:spPr>
          <a:xfrm>
            <a:off x="1946609" y="1712965"/>
            <a:ext cx="457200" cy="422275"/>
          </a:xfrm>
          <a:prstGeom prst="ellipse">
            <a:avLst/>
          </a:prstGeom>
          <a:solidFill>
            <a:srgbClr val="4F81BD"/>
          </a:solidFill>
          <a:ln w="25400" cap="flat" cmpd="sng" algn="ctr">
            <a:solidFill>
              <a:srgbClr val="4F81BD">
                <a:shade val="50000"/>
              </a:srgbClr>
            </a:solidFill>
            <a:prstDash val="solid"/>
          </a:ln>
          <a:effectLst/>
        </p:spPr>
        <p:txBody>
          <a:bodyPr anchor="ctr"/>
          <a:lstStyle/>
          <a:p>
            <a:pPr algn="ctr">
              <a:defRPr/>
            </a:pPr>
            <a:r>
              <a:rPr lang="it-IT" kern="0" dirty="0">
                <a:solidFill>
                  <a:prstClr val="white"/>
                </a:solidFill>
                <a:latin typeface="Calibri"/>
              </a:rPr>
              <a:t>3</a:t>
            </a:r>
          </a:p>
        </p:txBody>
      </p:sp>
      <p:sp>
        <p:nvSpPr>
          <p:cNvPr id="56" name="Rettangolo arrotondato 55"/>
          <p:cNvSpPr/>
          <p:nvPr/>
        </p:nvSpPr>
        <p:spPr>
          <a:xfrm>
            <a:off x="2514600" y="1401852"/>
            <a:ext cx="6400800" cy="819934"/>
          </a:xfrm>
          <a:prstGeom prst="roundRect">
            <a:avLst/>
          </a:prstGeom>
          <a:solidFill>
            <a:schemeClr val="accent5"/>
          </a:solidFill>
          <a:ln w="25400" cap="flat" cmpd="sng" algn="ctr">
            <a:solidFill>
              <a:srgbClr val="4F81BD">
                <a:shade val="50000"/>
              </a:srgbClr>
            </a:solidFill>
            <a:prstDash val="solid"/>
          </a:ln>
          <a:effectLst/>
        </p:spPr>
        <p:txBody>
          <a:bodyPr anchor="ctr"/>
          <a:lstStyle/>
          <a:p>
            <a:pPr algn="just"/>
            <a:r>
              <a:rPr lang="it-IT" sz="2000" b="1" dirty="0">
                <a:solidFill>
                  <a:srgbClr val="000000"/>
                </a:solidFill>
                <a:latin typeface="Calibri" panose="020F0502020204030204" pitchFamily="34" charset="0"/>
              </a:rPr>
              <a:t>GIUDIZIO </a:t>
            </a:r>
            <a:endParaRPr lang="it-IT" sz="2000" b="1" dirty="0" smtClean="0">
              <a:solidFill>
                <a:srgbClr val="000000"/>
              </a:solidFill>
              <a:latin typeface="Calibri" panose="020F0502020204030204" pitchFamily="34" charset="0"/>
            </a:endParaRPr>
          </a:p>
          <a:p>
            <a:pPr algn="just"/>
            <a:r>
              <a:rPr lang="it-IT" sz="2000" i="1" dirty="0" smtClean="0">
                <a:solidFill>
                  <a:srgbClr val="000000"/>
                </a:solidFill>
                <a:latin typeface="Calibri" panose="020F0502020204030204" pitchFamily="34" charset="0"/>
              </a:rPr>
              <a:t>A </a:t>
            </a:r>
            <a:r>
              <a:rPr lang="it-IT" sz="2000" i="1" dirty="0">
                <a:solidFill>
                  <a:srgbClr val="000000"/>
                </a:solidFill>
                <a:latin typeface="Calibri" panose="020F0502020204030204" pitchFamily="34" charset="0"/>
              </a:rPr>
              <a:t>mio giudizio , il sopramenzionato bilancio è </a:t>
            </a:r>
            <a:r>
              <a:rPr lang="it-IT" sz="2000" i="1" dirty="0" smtClean="0">
                <a:solidFill>
                  <a:srgbClr val="000000"/>
                </a:solidFill>
                <a:latin typeface="Calibri" panose="020F0502020204030204" pitchFamily="34" charset="0"/>
              </a:rPr>
              <a:t>conforme ...</a:t>
            </a:r>
            <a:endParaRPr lang="it-IT" sz="2000" i="1" dirty="0">
              <a:solidFill>
                <a:srgbClr val="000000"/>
              </a:solidFill>
              <a:latin typeface="Calibri" panose="020F0502020204030204" pitchFamily="34" charset="0"/>
            </a:endParaRPr>
          </a:p>
        </p:txBody>
      </p:sp>
      <p:sp>
        <p:nvSpPr>
          <p:cNvPr id="57" name="Ovale 56"/>
          <p:cNvSpPr/>
          <p:nvPr/>
        </p:nvSpPr>
        <p:spPr>
          <a:xfrm>
            <a:off x="1941757" y="3490583"/>
            <a:ext cx="457200" cy="422275"/>
          </a:xfrm>
          <a:prstGeom prst="ellipse">
            <a:avLst/>
          </a:prstGeom>
          <a:solidFill>
            <a:srgbClr val="4F81BD"/>
          </a:solidFill>
          <a:ln w="25400" cap="flat" cmpd="sng" algn="ctr">
            <a:solidFill>
              <a:srgbClr val="4F81BD">
                <a:shade val="50000"/>
              </a:srgbClr>
            </a:solidFill>
            <a:prstDash val="solid"/>
          </a:ln>
          <a:effectLst/>
        </p:spPr>
        <p:txBody>
          <a:bodyPr anchor="ctr"/>
          <a:lstStyle/>
          <a:p>
            <a:pPr algn="ctr">
              <a:defRPr/>
            </a:pPr>
            <a:r>
              <a:rPr lang="it-IT" kern="0" dirty="0">
                <a:solidFill>
                  <a:prstClr val="white"/>
                </a:solidFill>
                <a:latin typeface="Calibri"/>
              </a:rPr>
              <a:t>4</a:t>
            </a:r>
          </a:p>
        </p:txBody>
      </p:sp>
      <p:sp>
        <p:nvSpPr>
          <p:cNvPr id="58" name="Rettangolo arrotondato 57"/>
          <p:cNvSpPr/>
          <p:nvPr/>
        </p:nvSpPr>
        <p:spPr>
          <a:xfrm>
            <a:off x="2514600" y="3185814"/>
            <a:ext cx="6400800" cy="1031815"/>
          </a:xfrm>
          <a:prstGeom prst="roundRect">
            <a:avLst/>
          </a:prstGeom>
          <a:solidFill>
            <a:schemeClr val="accent5"/>
          </a:solidFill>
          <a:ln w="25400" cap="flat" cmpd="sng" algn="ctr">
            <a:solidFill>
              <a:srgbClr val="4F81BD">
                <a:shade val="50000"/>
              </a:srgbClr>
            </a:solidFill>
            <a:prstDash val="solid"/>
          </a:ln>
          <a:effectLst/>
        </p:spPr>
        <p:txBody>
          <a:bodyPr anchor="ctr"/>
          <a:lstStyle/>
          <a:p>
            <a:pPr algn="just"/>
            <a:r>
              <a:rPr lang="it-IT" sz="2000" b="1" dirty="0">
                <a:solidFill>
                  <a:srgbClr val="000000"/>
                </a:solidFill>
                <a:latin typeface="Calibri" panose="020F0502020204030204" pitchFamily="34" charset="0"/>
              </a:rPr>
              <a:t>COERENZA </a:t>
            </a:r>
            <a:endParaRPr lang="it-IT" sz="2000" b="1" dirty="0" smtClean="0">
              <a:solidFill>
                <a:srgbClr val="000000"/>
              </a:solidFill>
              <a:latin typeface="Calibri" panose="020F0502020204030204" pitchFamily="34" charset="0"/>
            </a:endParaRPr>
          </a:p>
          <a:p>
            <a:pPr algn="just"/>
            <a:r>
              <a:rPr lang="it-IT" sz="2000" i="1" dirty="0" smtClean="0">
                <a:solidFill>
                  <a:srgbClr val="000000"/>
                </a:solidFill>
                <a:latin typeface="Calibri" panose="020F0502020204030204" pitchFamily="34" charset="0"/>
              </a:rPr>
              <a:t>La  </a:t>
            </a:r>
            <a:r>
              <a:rPr lang="it-IT" sz="2000" i="1" dirty="0">
                <a:solidFill>
                  <a:srgbClr val="000000"/>
                </a:solidFill>
                <a:latin typeface="Calibri" panose="020F0502020204030204" pitchFamily="34" charset="0"/>
              </a:rPr>
              <a:t>responsabilità </a:t>
            </a:r>
            <a:r>
              <a:rPr lang="it-IT" sz="2000" i="1" dirty="0" smtClean="0">
                <a:solidFill>
                  <a:srgbClr val="000000"/>
                </a:solidFill>
                <a:latin typeface="Calibri" panose="020F0502020204030204" pitchFamily="34" charset="0"/>
              </a:rPr>
              <a:t>… relazione </a:t>
            </a:r>
            <a:r>
              <a:rPr lang="it-IT" sz="2000" i="1" dirty="0">
                <a:solidFill>
                  <a:srgbClr val="000000"/>
                </a:solidFill>
                <a:latin typeface="Calibri" panose="020F0502020204030204" pitchFamily="34" charset="0"/>
              </a:rPr>
              <a:t>sulla </a:t>
            </a:r>
            <a:r>
              <a:rPr lang="it-IT" sz="2000" i="1" dirty="0" smtClean="0">
                <a:solidFill>
                  <a:srgbClr val="000000"/>
                </a:solidFill>
                <a:latin typeface="Calibri" panose="020F0502020204030204" pitchFamily="34" charset="0"/>
              </a:rPr>
              <a:t>gestione … È </a:t>
            </a:r>
            <a:r>
              <a:rPr lang="it-IT" sz="2000" i="1" dirty="0">
                <a:solidFill>
                  <a:srgbClr val="000000"/>
                </a:solidFill>
                <a:latin typeface="Calibri" panose="020F0502020204030204" pitchFamily="34" charset="0"/>
              </a:rPr>
              <a:t>di mia competenza l’espressione del giudizio sulla coerenza…</a:t>
            </a:r>
          </a:p>
        </p:txBody>
      </p:sp>
      <p:sp>
        <p:nvSpPr>
          <p:cNvPr id="60" name="Rettangolo arrotondato 59"/>
          <p:cNvSpPr/>
          <p:nvPr/>
        </p:nvSpPr>
        <p:spPr>
          <a:xfrm>
            <a:off x="2166938" y="4574930"/>
            <a:ext cx="6842125" cy="1270978"/>
          </a:xfrm>
          <a:prstGeom prst="roundRect">
            <a:avLst/>
          </a:prstGeom>
          <a:solidFill>
            <a:schemeClr val="accent6">
              <a:lumMod val="20000"/>
              <a:lumOff val="80000"/>
            </a:schemeClr>
          </a:solidFill>
          <a:ln w="25400" cap="flat" cmpd="sng" algn="ctr">
            <a:solidFill>
              <a:srgbClr val="4F81BD">
                <a:shade val="50000"/>
              </a:srgbClr>
            </a:solidFill>
            <a:prstDash val="solid"/>
          </a:ln>
          <a:effectLst/>
        </p:spPr>
        <p:txBody>
          <a:bodyPr anchor="ctr"/>
          <a:lstStyle/>
          <a:p>
            <a:pPr marL="0" lvl="2" algn="ctr"/>
            <a:r>
              <a:rPr lang="it-IT" sz="2000" b="1" kern="0" dirty="0">
                <a:solidFill>
                  <a:srgbClr val="000000"/>
                </a:solidFill>
                <a:latin typeface="Calibri"/>
              </a:rPr>
              <a:t>DATA</a:t>
            </a:r>
            <a:r>
              <a:rPr lang="it-IT" sz="2000" b="1" kern="0" dirty="0" smtClean="0">
                <a:solidFill>
                  <a:srgbClr val="000000"/>
                </a:solidFill>
                <a:latin typeface="Calibri"/>
              </a:rPr>
              <a:t>: FINE </a:t>
            </a:r>
            <a:r>
              <a:rPr lang="it-IT" sz="2000" b="1" kern="0" dirty="0">
                <a:solidFill>
                  <a:srgbClr val="000000"/>
                </a:solidFill>
                <a:latin typeface="Calibri"/>
              </a:rPr>
              <a:t>LAVORO, LETTERA ATTESTAZIONE, ENTRO </a:t>
            </a:r>
            <a:r>
              <a:rPr lang="it-IT" sz="2000" b="1" kern="0" dirty="0" smtClean="0">
                <a:solidFill>
                  <a:srgbClr val="000000"/>
                </a:solidFill>
                <a:latin typeface="Calibri"/>
              </a:rPr>
              <a:t>15 GG. </a:t>
            </a:r>
            <a:r>
              <a:rPr lang="it-IT" sz="2000" b="1" kern="0" dirty="0">
                <a:solidFill>
                  <a:srgbClr val="000000"/>
                </a:solidFill>
                <a:latin typeface="Calibri"/>
              </a:rPr>
              <a:t>ASSEMBLEA</a:t>
            </a:r>
          </a:p>
          <a:p>
            <a:pPr marL="0" lvl="2" algn="ctr"/>
            <a:r>
              <a:rPr lang="it-IT" sz="2000" b="1" kern="0" dirty="0">
                <a:solidFill>
                  <a:srgbClr val="000000"/>
                </a:solidFill>
                <a:latin typeface="Calibri"/>
              </a:rPr>
              <a:t>LUOGO: UFFICIO REVISORE</a:t>
            </a:r>
          </a:p>
          <a:p>
            <a:pPr marL="0" lvl="2" algn="ctr"/>
            <a:r>
              <a:rPr lang="it-IT" sz="2000" b="1" kern="0" dirty="0">
                <a:solidFill>
                  <a:srgbClr val="000000"/>
                </a:solidFill>
                <a:latin typeface="Calibri"/>
              </a:rPr>
              <a:t>FIRMA: NOME E QUALIFICA</a:t>
            </a:r>
          </a:p>
        </p:txBody>
      </p:sp>
      <p:sp>
        <p:nvSpPr>
          <p:cNvPr id="15" name="Titolo 1"/>
          <p:cNvSpPr txBox="1">
            <a:spLocks/>
          </p:cNvSpPr>
          <p:nvPr/>
        </p:nvSpPr>
        <p:spPr bwMode="auto">
          <a:xfrm>
            <a:off x="0" y="3127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NUOVA STRUTTURA ISA 700</a:t>
            </a:r>
          </a:p>
        </p:txBody>
      </p:sp>
    </p:spTree>
    <p:extLst>
      <p:ext uri="{BB962C8B-B14F-4D97-AF65-F5344CB8AC3E}">
        <p14:creationId xmlns:p14="http://schemas.microsoft.com/office/powerpoint/2010/main" val="3203544256"/>
      </p:ext>
    </p:extLst>
  </p:cSld>
  <p:clrMapOvr>
    <a:masterClrMapping/>
  </p:clrMapOvr>
  <p:transition spd="slow">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e 26"/>
          <p:cNvSpPr/>
          <p:nvPr/>
        </p:nvSpPr>
        <p:spPr>
          <a:xfrm>
            <a:off x="2877796" y="1910786"/>
            <a:ext cx="457200" cy="422275"/>
          </a:xfrm>
          <a:prstGeom prst="ellipse">
            <a:avLst/>
          </a:prstGeom>
          <a:solidFill>
            <a:schemeClr val="bg1"/>
          </a:solidFill>
          <a:ln w="25400" cap="flat" cmpd="sng" algn="ctr">
            <a:solidFill>
              <a:srgbClr val="4F81BD">
                <a:shade val="50000"/>
              </a:srgbClr>
            </a:solidFill>
            <a:prstDash val="solid"/>
          </a:ln>
          <a:effectLst/>
        </p:spPr>
        <p:txBody>
          <a:bodyPr anchor="ctr"/>
          <a:lstStyle/>
          <a:p>
            <a:pPr algn="ctr">
              <a:defRPr/>
            </a:pPr>
            <a:r>
              <a:rPr lang="it-IT" sz="2000" b="1" kern="0" dirty="0">
                <a:solidFill>
                  <a:srgbClr val="000000"/>
                </a:solidFill>
                <a:latin typeface="Calibri"/>
              </a:rPr>
              <a:t>1</a:t>
            </a:r>
          </a:p>
        </p:txBody>
      </p:sp>
      <p:sp>
        <p:nvSpPr>
          <p:cNvPr id="29" name="Rettangolo arrotondato 28"/>
          <p:cNvSpPr/>
          <p:nvPr/>
        </p:nvSpPr>
        <p:spPr>
          <a:xfrm>
            <a:off x="3609975" y="1830224"/>
            <a:ext cx="4908794" cy="498475"/>
          </a:xfrm>
          <a:prstGeom prst="roundRect">
            <a:avLst/>
          </a:prstGeom>
          <a:solidFill>
            <a:schemeClr val="bg1"/>
          </a:solidFill>
          <a:ln w="25400" cap="flat" cmpd="sng" algn="ctr">
            <a:solidFill>
              <a:srgbClr val="4F81BD">
                <a:shade val="50000"/>
              </a:srgbClr>
            </a:solidFill>
            <a:prstDash val="solid"/>
          </a:ln>
          <a:effectLst/>
        </p:spPr>
        <p:txBody>
          <a:bodyPr anchor="ctr"/>
          <a:lstStyle/>
          <a:p>
            <a:pPr algn="ctr">
              <a:defRPr/>
            </a:pPr>
            <a:r>
              <a:rPr lang="it-IT" sz="2000" b="1" kern="0" dirty="0">
                <a:solidFill>
                  <a:srgbClr val="000000"/>
                </a:solidFill>
                <a:latin typeface="Calibri"/>
              </a:rPr>
              <a:t>POSITIVO SENZA RILIEVI</a:t>
            </a:r>
          </a:p>
        </p:txBody>
      </p:sp>
      <p:sp>
        <p:nvSpPr>
          <p:cNvPr id="30" name="Ovale 29"/>
          <p:cNvSpPr/>
          <p:nvPr/>
        </p:nvSpPr>
        <p:spPr>
          <a:xfrm>
            <a:off x="2903433" y="2843732"/>
            <a:ext cx="487111" cy="422275"/>
          </a:xfrm>
          <a:prstGeom prst="ellipse">
            <a:avLst/>
          </a:prstGeom>
          <a:solidFill>
            <a:schemeClr val="bg1"/>
          </a:solidFill>
          <a:ln w="25400" cap="flat" cmpd="sng" algn="ctr">
            <a:solidFill>
              <a:srgbClr val="4F81BD">
                <a:shade val="50000"/>
              </a:srgbClr>
            </a:solidFill>
            <a:prstDash val="solid"/>
          </a:ln>
          <a:effectLst/>
        </p:spPr>
        <p:txBody>
          <a:bodyPr anchor="ctr"/>
          <a:lstStyle/>
          <a:p>
            <a:pPr algn="ctr"/>
            <a:r>
              <a:rPr lang="it-IT" sz="2000" b="1" kern="0" dirty="0">
                <a:solidFill>
                  <a:srgbClr val="000000"/>
                </a:solidFill>
                <a:latin typeface="Calibri"/>
              </a:rPr>
              <a:t>2</a:t>
            </a:r>
          </a:p>
        </p:txBody>
      </p:sp>
      <p:sp>
        <p:nvSpPr>
          <p:cNvPr id="31" name="Rettangolo arrotondato 30"/>
          <p:cNvSpPr/>
          <p:nvPr/>
        </p:nvSpPr>
        <p:spPr>
          <a:xfrm>
            <a:off x="3609975" y="2843732"/>
            <a:ext cx="4908794" cy="498475"/>
          </a:xfrm>
          <a:prstGeom prst="roundRect">
            <a:avLst/>
          </a:prstGeom>
          <a:solidFill>
            <a:schemeClr val="bg1"/>
          </a:solidFill>
          <a:ln w="25400" cap="flat" cmpd="sng" algn="ctr">
            <a:solidFill>
              <a:srgbClr val="4F81BD">
                <a:shade val="50000"/>
              </a:srgbClr>
            </a:solidFill>
            <a:prstDash val="solid"/>
          </a:ln>
          <a:effectLst/>
        </p:spPr>
        <p:txBody>
          <a:bodyPr anchor="ctr"/>
          <a:lstStyle/>
          <a:p>
            <a:pPr algn="ctr">
              <a:defRPr/>
            </a:pPr>
            <a:r>
              <a:rPr lang="it-IT" sz="2000" b="1" kern="0" dirty="0">
                <a:solidFill>
                  <a:srgbClr val="000000"/>
                </a:solidFill>
                <a:latin typeface="Calibri"/>
              </a:rPr>
              <a:t>POSITIVO CON RILIEVI</a:t>
            </a:r>
          </a:p>
        </p:txBody>
      </p:sp>
      <p:sp>
        <p:nvSpPr>
          <p:cNvPr id="32" name="Ovale 31"/>
          <p:cNvSpPr/>
          <p:nvPr/>
        </p:nvSpPr>
        <p:spPr>
          <a:xfrm>
            <a:off x="2971800" y="3786187"/>
            <a:ext cx="457200" cy="422275"/>
          </a:xfrm>
          <a:prstGeom prst="ellipse">
            <a:avLst/>
          </a:prstGeom>
          <a:solidFill>
            <a:schemeClr val="bg1"/>
          </a:solidFill>
          <a:ln w="25400" cap="flat" cmpd="sng" algn="ctr">
            <a:solidFill>
              <a:srgbClr val="4F81BD">
                <a:shade val="50000"/>
              </a:srgbClr>
            </a:solidFill>
            <a:prstDash val="solid"/>
          </a:ln>
          <a:effectLst/>
        </p:spPr>
        <p:txBody>
          <a:bodyPr anchor="ctr"/>
          <a:lstStyle/>
          <a:p>
            <a:pPr algn="ctr"/>
            <a:r>
              <a:rPr lang="it-IT" sz="2000" b="1" kern="0" dirty="0">
                <a:solidFill>
                  <a:srgbClr val="000000"/>
                </a:solidFill>
                <a:latin typeface="Calibri"/>
              </a:rPr>
              <a:t>3</a:t>
            </a:r>
          </a:p>
        </p:txBody>
      </p:sp>
      <p:sp>
        <p:nvSpPr>
          <p:cNvPr id="37" name="Rettangolo arrotondato 36"/>
          <p:cNvSpPr/>
          <p:nvPr/>
        </p:nvSpPr>
        <p:spPr>
          <a:xfrm>
            <a:off x="3609975" y="3775534"/>
            <a:ext cx="4908794" cy="498475"/>
          </a:xfrm>
          <a:prstGeom prst="roundRect">
            <a:avLst/>
          </a:prstGeom>
          <a:solidFill>
            <a:schemeClr val="bg1"/>
          </a:solidFill>
          <a:ln w="25400" cap="flat" cmpd="sng" algn="ctr">
            <a:solidFill>
              <a:srgbClr val="4F81BD">
                <a:shade val="50000"/>
              </a:srgbClr>
            </a:solidFill>
            <a:prstDash val="solid"/>
          </a:ln>
          <a:effectLst/>
        </p:spPr>
        <p:txBody>
          <a:bodyPr anchor="ctr"/>
          <a:lstStyle/>
          <a:p>
            <a:pPr algn="ctr">
              <a:defRPr/>
            </a:pPr>
            <a:r>
              <a:rPr lang="it-IT" sz="2000" b="1" kern="0" dirty="0">
                <a:solidFill>
                  <a:srgbClr val="FF0000"/>
                </a:solidFill>
                <a:latin typeface="Calibri"/>
              </a:rPr>
              <a:t>NEGATIVO</a:t>
            </a:r>
          </a:p>
        </p:txBody>
      </p:sp>
      <p:sp>
        <p:nvSpPr>
          <p:cNvPr id="38" name="Ovale 37"/>
          <p:cNvSpPr/>
          <p:nvPr/>
        </p:nvSpPr>
        <p:spPr>
          <a:xfrm>
            <a:off x="2971800" y="4752975"/>
            <a:ext cx="457200" cy="422275"/>
          </a:xfrm>
          <a:prstGeom prst="ellipse">
            <a:avLst/>
          </a:prstGeom>
          <a:solidFill>
            <a:schemeClr val="bg1"/>
          </a:solidFill>
          <a:ln w="25400" cap="flat" cmpd="sng" algn="ctr">
            <a:solidFill>
              <a:srgbClr val="4F81BD">
                <a:shade val="50000"/>
              </a:srgbClr>
            </a:solidFill>
            <a:prstDash val="solid"/>
          </a:ln>
          <a:effectLst/>
        </p:spPr>
        <p:txBody>
          <a:bodyPr anchor="ctr"/>
          <a:lstStyle/>
          <a:p>
            <a:pPr algn="ctr"/>
            <a:r>
              <a:rPr lang="it-IT" sz="2000" b="1" kern="0" dirty="0">
                <a:solidFill>
                  <a:srgbClr val="000000"/>
                </a:solidFill>
                <a:latin typeface="Calibri"/>
              </a:rPr>
              <a:t>4</a:t>
            </a:r>
          </a:p>
        </p:txBody>
      </p:sp>
      <p:sp>
        <p:nvSpPr>
          <p:cNvPr id="39" name="Rettangolo arrotondato 38"/>
          <p:cNvSpPr/>
          <p:nvPr/>
        </p:nvSpPr>
        <p:spPr>
          <a:xfrm>
            <a:off x="3609975" y="4724400"/>
            <a:ext cx="4908794" cy="498475"/>
          </a:xfrm>
          <a:prstGeom prst="roundRect">
            <a:avLst/>
          </a:prstGeom>
          <a:solidFill>
            <a:schemeClr val="bg1"/>
          </a:solidFill>
          <a:ln w="25400" cap="flat" cmpd="sng" algn="ctr">
            <a:solidFill>
              <a:srgbClr val="4F81BD">
                <a:shade val="50000"/>
              </a:srgbClr>
            </a:solidFill>
            <a:prstDash val="solid"/>
          </a:ln>
          <a:effectLst/>
        </p:spPr>
        <p:txBody>
          <a:bodyPr anchor="ctr"/>
          <a:lstStyle/>
          <a:p>
            <a:pPr algn="ctr">
              <a:defRPr/>
            </a:pPr>
            <a:r>
              <a:rPr lang="it-IT" sz="2000" b="1" kern="0" dirty="0">
                <a:solidFill>
                  <a:srgbClr val="FFFFFF">
                    <a:lumMod val="50000"/>
                  </a:srgbClr>
                </a:solidFill>
                <a:latin typeface="Calibri"/>
              </a:rPr>
              <a:t>IMPOSSIBILITÀ DI ESPRIMERE UN GIUDIZIO</a:t>
            </a:r>
          </a:p>
        </p:txBody>
      </p:sp>
      <p:sp>
        <p:nvSpPr>
          <p:cNvPr id="40" name="Freccia a destra 39"/>
          <p:cNvSpPr/>
          <p:nvPr/>
        </p:nvSpPr>
        <p:spPr>
          <a:xfrm>
            <a:off x="353938" y="1633863"/>
            <a:ext cx="2057400" cy="2603500"/>
          </a:xfrm>
          <a:prstGeom prst="rightArrow">
            <a:avLst/>
          </a:prstGeom>
          <a:solidFill>
            <a:schemeClr val="bg1"/>
          </a:solidFill>
          <a:ln w="25400" cap="flat" cmpd="sng" algn="ctr">
            <a:solidFill>
              <a:srgbClr val="4F81BD">
                <a:shade val="50000"/>
              </a:srgbClr>
            </a:solidFill>
            <a:prstDash val="solid"/>
          </a:ln>
          <a:effectLst/>
        </p:spPr>
        <p:txBody>
          <a:bodyPr anchor="ctr"/>
          <a:lstStyle/>
          <a:p>
            <a:pPr algn="ctr">
              <a:defRPr/>
            </a:pPr>
            <a:r>
              <a:rPr lang="it-IT" sz="2400" b="1" kern="0" dirty="0">
                <a:solidFill>
                  <a:srgbClr val="000000"/>
                </a:solidFill>
                <a:latin typeface="Calibri"/>
              </a:rPr>
              <a:t>4 TIPI</a:t>
            </a:r>
          </a:p>
        </p:txBody>
      </p:sp>
      <p:sp>
        <p:nvSpPr>
          <p:cNvPr id="14" name="Titolo 1"/>
          <p:cNvSpPr txBox="1">
            <a:spLocks/>
          </p:cNvSpPr>
          <p:nvPr/>
        </p:nvSpPr>
        <p:spPr bwMode="auto">
          <a:xfrm>
            <a:off x="34925" y="660490"/>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GIUDIZIO</a:t>
            </a:r>
          </a:p>
        </p:txBody>
      </p:sp>
    </p:spTree>
    <p:extLst>
      <p:ext uri="{BB962C8B-B14F-4D97-AF65-F5344CB8AC3E}">
        <p14:creationId xmlns:p14="http://schemas.microsoft.com/office/powerpoint/2010/main" val="2570828008"/>
      </p:ext>
    </p:extLst>
  </p:cSld>
  <p:clrMapOvr>
    <a:masterClrMapping/>
  </p:clrMapOvr>
  <p:transition spd="slow">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arrotondato 18"/>
          <p:cNvSpPr/>
          <p:nvPr/>
        </p:nvSpPr>
        <p:spPr>
          <a:xfrm>
            <a:off x="237037" y="1351481"/>
            <a:ext cx="4230687" cy="742950"/>
          </a:xfrm>
          <a:prstGeom prst="roundRect">
            <a:avLst/>
          </a:prstGeom>
          <a:solidFill>
            <a:schemeClr val="bg1">
              <a:lumMod val="65000"/>
            </a:schemeClr>
          </a:solidFill>
          <a:ln w="25400" cap="flat" cmpd="sng" algn="ctr">
            <a:solidFill>
              <a:srgbClr val="4F81BD">
                <a:shade val="50000"/>
              </a:srgbClr>
            </a:solidFill>
            <a:prstDash val="solid"/>
          </a:ln>
          <a:effectLst/>
        </p:spPr>
        <p:txBody>
          <a:bodyPr anchor="ctr"/>
          <a:lstStyle/>
          <a:p>
            <a:pPr algn="ctr">
              <a:defRPr/>
            </a:pPr>
            <a:r>
              <a:rPr lang="it-IT" sz="2000" b="1" kern="0" dirty="0" smtClean="0">
                <a:solidFill>
                  <a:prstClr val="white"/>
                </a:solidFill>
                <a:latin typeface="Calibri"/>
              </a:rPr>
              <a:t>1. LIMITAZIONI A </a:t>
            </a:r>
            <a:r>
              <a:rPr lang="it-IT" sz="2000" b="1" kern="0" dirty="0">
                <a:solidFill>
                  <a:prstClr val="white"/>
                </a:solidFill>
                <a:latin typeface="Calibri"/>
              </a:rPr>
              <a:t>PROCEDURE DI REVISIONE</a:t>
            </a:r>
          </a:p>
        </p:txBody>
      </p:sp>
      <p:sp>
        <p:nvSpPr>
          <p:cNvPr id="20" name="Rettangolo arrotondato 19"/>
          <p:cNvSpPr/>
          <p:nvPr/>
        </p:nvSpPr>
        <p:spPr>
          <a:xfrm>
            <a:off x="4704764" y="1329893"/>
            <a:ext cx="4230687" cy="757237"/>
          </a:xfrm>
          <a:prstGeom prst="roundRect">
            <a:avLst/>
          </a:prstGeom>
          <a:solidFill>
            <a:schemeClr val="bg1">
              <a:lumMod val="65000"/>
            </a:schemeClr>
          </a:solidFill>
          <a:ln w="25400" cap="flat" cmpd="sng" algn="ctr">
            <a:solidFill>
              <a:srgbClr val="4F81BD">
                <a:shade val="50000"/>
              </a:srgbClr>
            </a:solidFill>
            <a:prstDash val="solid"/>
          </a:ln>
          <a:effectLst/>
        </p:spPr>
        <p:txBody>
          <a:bodyPr anchor="ctr"/>
          <a:lstStyle/>
          <a:p>
            <a:pPr algn="ctr">
              <a:defRPr/>
            </a:pPr>
            <a:r>
              <a:rPr lang="it-IT" sz="2000" b="1" kern="0" dirty="0" smtClean="0">
                <a:solidFill>
                  <a:prstClr val="white"/>
                </a:solidFill>
                <a:latin typeface="Calibri"/>
              </a:rPr>
              <a:t>2. DEVIAZIONI </a:t>
            </a:r>
            <a:r>
              <a:rPr lang="it-IT" sz="2000" b="1" kern="0" dirty="0">
                <a:solidFill>
                  <a:prstClr val="white"/>
                </a:solidFill>
                <a:latin typeface="Calibri"/>
              </a:rPr>
              <a:t>DA NORME DI LEGGE E/O PRINCIPI CONTABILI</a:t>
            </a:r>
          </a:p>
        </p:txBody>
      </p:sp>
      <p:sp>
        <p:nvSpPr>
          <p:cNvPr id="21" name="Rettangolo arrotondato 20"/>
          <p:cNvSpPr/>
          <p:nvPr/>
        </p:nvSpPr>
        <p:spPr>
          <a:xfrm>
            <a:off x="4704763" y="2465099"/>
            <a:ext cx="4230687" cy="2678113"/>
          </a:xfrm>
          <a:prstGeom prst="roundRect">
            <a:avLst/>
          </a:prstGeom>
          <a:solidFill>
            <a:schemeClr val="bg1"/>
          </a:solidFill>
          <a:ln w="25400" cap="flat" cmpd="sng" algn="ctr">
            <a:solidFill>
              <a:srgbClr val="4F81BD">
                <a:shade val="50000"/>
              </a:srgbClr>
            </a:solidFill>
            <a:prstDash val="solid"/>
          </a:ln>
          <a:effectLst/>
        </p:spPr>
        <p:txBody>
          <a:bodyPr tIns="0"/>
          <a:lstStyle/>
          <a:p>
            <a:pPr algn="just"/>
            <a:r>
              <a:rPr lang="it-IT" b="1" kern="0" dirty="0">
                <a:solidFill>
                  <a:srgbClr val="000000"/>
                </a:solidFill>
                <a:latin typeface="Calibri"/>
              </a:rPr>
              <a:t>ESEMPI: mancata svalutazione di titoli e partecipazioni, rimanenze non svalutate quando </a:t>
            </a:r>
            <a:r>
              <a:rPr lang="it-IT" b="1" kern="0" dirty="0" smtClean="0">
                <a:solidFill>
                  <a:srgbClr val="000000"/>
                </a:solidFill>
                <a:latin typeface="Calibri"/>
              </a:rPr>
              <a:t>valore </a:t>
            </a:r>
            <a:r>
              <a:rPr lang="it-IT" b="1" kern="0" dirty="0">
                <a:solidFill>
                  <a:srgbClr val="000000"/>
                </a:solidFill>
                <a:latin typeface="Calibri"/>
              </a:rPr>
              <a:t>di mercato è inferiore al costo, mancata svalutazione di rimanenze obsolete o di lento rigiro, crediti non recuperabili non svalutati, mancato  rispetto </a:t>
            </a:r>
            <a:r>
              <a:rPr lang="it-IT" b="1" kern="0" dirty="0" smtClean="0">
                <a:solidFill>
                  <a:srgbClr val="000000"/>
                </a:solidFill>
                <a:latin typeface="Calibri"/>
              </a:rPr>
              <a:t>principio  </a:t>
            </a:r>
            <a:r>
              <a:rPr lang="it-IT" b="1" kern="0" dirty="0">
                <a:solidFill>
                  <a:srgbClr val="000000"/>
                </a:solidFill>
                <a:latin typeface="Calibri"/>
              </a:rPr>
              <a:t>di competenza, informazioni obbligatorie in nota integrativa carenti, ecc.</a:t>
            </a:r>
          </a:p>
        </p:txBody>
      </p:sp>
      <p:sp>
        <p:nvSpPr>
          <p:cNvPr id="22" name="Rettangolo arrotondato 21"/>
          <p:cNvSpPr/>
          <p:nvPr/>
        </p:nvSpPr>
        <p:spPr>
          <a:xfrm>
            <a:off x="237038" y="2440635"/>
            <a:ext cx="4230687" cy="2609850"/>
          </a:xfrm>
          <a:prstGeom prst="roundRect">
            <a:avLst/>
          </a:prstGeom>
          <a:solidFill>
            <a:schemeClr val="bg1"/>
          </a:solidFill>
          <a:ln w="25400" cap="flat" cmpd="sng" algn="ctr">
            <a:solidFill>
              <a:srgbClr val="4F81BD">
                <a:shade val="50000"/>
              </a:srgbClr>
            </a:solidFill>
            <a:prstDash val="solid"/>
          </a:ln>
          <a:effectLst/>
        </p:spPr>
        <p:txBody>
          <a:bodyPr tIns="0"/>
          <a:lstStyle/>
          <a:p>
            <a:pPr algn="just">
              <a:defRPr/>
            </a:pPr>
            <a:r>
              <a:rPr lang="it-IT" b="1" kern="0" dirty="0">
                <a:solidFill>
                  <a:srgbClr val="000000"/>
                </a:solidFill>
                <a:latin typeface="Calibri"/>
              </a:rPr>
              <a:t>ESEMPI: indisponibilità </a:t>
            </a:r>
            <a:r>
              <a:rPr lang="it-IT" b="1" kern="0" dirty="0" smtClean="0">
                <a:solidFill>
                  <a:srgbClr val="000000"/>
                </a:solidFill>
                <a:latin typeface="Calibri"/>
              </a:rPr>
              <a:t>bilanci società </a:t>
            </a:r>
            <a:r>
              <a:rPr lang="it-IT" b="1" kern="0" dirty="0">
                <a:solidFill>
                  <a:srgbClr val="000000"/>
                </a:solidFill>
                <a:latin typeface="Calibri"/>
              </a:rPr>
              <a:t>partecipate, diniego </a:t>
            </a:r>
            <a:r>
              <a:rPr lang="it-IT" b="1" kern="0" dirty="0" smtClean="0">
                <a:solidFill>
                  <a:srgbClr val="000000"/>
                </a:solidFill>
                <a:latin typeface="Calibri"/>
              </a:rPr>
              <a:t>all’invio </a:t>
            </a:r>
            <a:r>
              <a:rPr lang="it-IT" b="1" kern="0" dirty="0">
                <a:solidFill>
                  <a:srgbClr val="000000"/>
                </a:solidFill>
                <a:latin typeface="Calibri"/>
              </a:rPr>
              <a:t>a terzi di richieste di conferma, diniego al rilascio </a:t>
            </a:r>
            <a:r>
              <a:rPr lang="it-IT" b="1" kern="0" dirty="0" smtClean="0">
                <a:solidFill>
                  <a:srgbClr val="000000"/>
                </a:solidFill>
                <a:latin typeface="Calibri"/>
              </a:rPr>
              <a:t>lettera </a:t>
            </a:r>
            <a:r>
              <a:rPr lang="it-IT" b="1" kern="0" dirty="0">
                <a:solidFill>
                  <a:srgbClr val="000000"/>
                </a:solidFill>
                <a:latin typeface="Calibri"/>
              </a:rPr>
              <a:t>di attestazione, impossibilità  di  assistere  </a:t>
            </a:r>
            <a:r>
              <a:rPr lang="it-IT" b="1" kern="0" dirty="0" smtClean="0">
                <a:solidFill>
                  <a:srgbClr val="000000"/>
                </a:solidFill>
                <a:latin typeface="Calibri"/>
              </a:rPr>
              <a:t>a  </a:t>
            </a:r>
            <a:r>
              <a:rPr lang="it-IT" b="1" kern="0" dirty="0">
                <a:solidFill>
                  <a:srgbClr val="000000"/>
                </a:solidFill>
                <a:latin typeface="Calibri"/>
              </a:rPr>
              <a:t>operazioni  inventariali  delle  </a:t>
            </a:r>
            <a:r>
              <a:rPr lang="it-IT" b="1" kern="0" dirty="0" smtClean="0">
                <a:solidFill>
                  <a:srgbClr val="000000"/>
                </a:solidFill>
                <a:latin typeface="Calibri"/>
              </a:rPr>
              <a:t>rimanenze, ecc.</a:t>
            </a:r>
            <a:endParaRPr lang="it-IT" b="1" kern="0" dirty="0">
              <a:solidFill>
                <a:srgbClr val="000000"/>
              </a:solidFill>
              <a:latin typeface="Calibri"/>
            </a:endParaRPr>
          </a:p>
        </p:txBody>
      </p:sp>
      <p:sp>
        <p:nvSpPr>
          <p:cNvPr id="23" name="Rettangolo arrotondato 22"/>
          <p:cNvSpPr/>
          <p:nvPr/>
        </p:nvSpPr>
        <p:spPr>
          <a:xfrm>
            <a:off x="237038" y="5541716"/>
            <a:ext cx="8698414" cy="442674"/>
          </a:xfrm>
          <a:prstGeom prst="roundRect">
            <a:avLst/>
          </a:prstGeom>
          <a:solidFill>
            <a:schemeClr val="bg1"/>
          </a:solidFill>
          <a:ln w="25400" cap="flat" cmpd="sng" algn="ctr">
            <a:solidFill>
              <a:srgbClr val="00B0F0"/>
            </a:solidFill>
            <a:prstDash val="solid"/>
          </a:ln>
          <a:effectLst/>
        </p:spPr>
        <p:txBody>
          <a:bodyPr wrap="square" anchor="ctr">
            <a:spAutoFit/>
          </a:bodyPr>
          <a:lstStyle/>
          <a:p>
            <a:pPr algn="ctr">
              <a:defRPr/>
            </a:pPr>
            <a:r>
              <a:rPr lang="it-IT" sz="2000" b="1" kern="0" dirty="0">
                <a:solidFill>
                  <a:srgbClr val="FF0000"/>
                </a:solidFill>
                <a:latin typeface="Calibri"/>
              </a:rPr>
              <a:t>VALE SEMPRE </a:t>
            </a:r>
            <a:r>
              <a:rPr lang="it-IT" sz="2000" b="1" kern="0" dirty="0" smtClean="0">
                <a:solidFill>
                  <a:srgbClr val="FF0000"/>
                </a:solidFill>
                <a:latin typeface="Calibri"/>
              </a:rPr>
              <a:t>CONCETTO </a:t>
            </a:r>
            <a:r>
              <a:rPr lang="it-IT" sz="2000" b="1" kern="0" dirty="0">
                <a:solidFill>
                  <a:srgbClr val="FF0000"/>
                </a:solidFill>
                <a:latin typeface="Calibri"/>
              </a:rPr>
              <a:t>DELLA SIGNIFICATIVITÀ</a:t>
            </a:r>
          </a:p>
        </p:txBody>
      </p:sp>
      <p:sp>
        <p:nvSpPr>
          <p:cNvPr id="10" name="Titolo 1"/>
          <p:cNvSpPr txBox="1">
            <a:spLocks/>
          </p:cNvSpPr>
          <p:nvPr/>
        </p:nvSpPr>
        <p:spPr bwMode="auto">
          <a:xfrm>
            <a:off x="0" y="552020"/>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RILIEVI</a:t>
            </a:r>
          </a:p>
        </p:txBody>
      </p:sp>
    </p:spTree>
    <p:extLst>
      <p:ext uri="{BB962C8B-B14F-4D97-AF65-F5344CB8AC3E}">
        <p14:creationId xmlns:p14="http://schemas.microsoft.com/office/powerpoint/2010/main" val="23832200"/>
      </p:ext>
    </p:extLst>
  </p:cSld>
  <p:clrMapOvr>
    <a:masterClrMapping/>
  </p:clrMapOvr>
  <p:transition spd="slow">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arrotondato 18"/>
          <p:cNvSpPr/>
          <p:nvPr/>
        </p:nvSpPr>
        <p:spPr>
          <a:xfrm>
            <a:off x="627240" y="1294939"/>
            <a:ext cx="8155244" cy="745617"/>
          </a:xfrm>
          <a:prstGeom prst="roundRect">
            <a:avLst/>
          </a:prstGeom>
          <a:solidFill>
            <a:schemeClr val="accent5"/>
          </a:solidFill>
          <a:ln w="28575">
            <a:solidFill>
              <a:srgbClr val="7030A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algn="ctr" fontAlgn="base">
              <a:lnSpc>
                <a:spcPct val="90000"/>
              </a:lnSpc>
              <a:spcBef>
                <a:spcPct val="0"/>
              </a:spcBef>
              <a:spcAft>
                <a:spcPct val="0"/>
              </a:spcAft>
              <a:buFont typeface="Arial" panose="020B0604020202020204" pitchFamily="34" charset="0"/>
              <a:buNone/>
            </a:pPr>
            <a:r>
              <a:rPr lang="it-IT" sz="2400" b="1" dirty="0" smtClean="0">
                <a:solidFill>
                  <a:srgbClr val="000000"/>
                </a:solidFill>
                <a:latin typeface="Calibri" panose="020F0502020204030204" pitchFamily="34" charset="0"/>
              </a:rPr>
              <a:t>RILIEVI COLLOCATI </a:t>
            </a:r>
            <a:r>
              <a:rPr lang="it-IT" sz="2400" b="1" dirty="0">
                <a:solidFill>
                  <a:srgbClr val="000000"/>
                </a:solidFill>
                <a:latin typeface="Calibri" panose="020F0502020204030204" pitchFamily="34" charset="0"/>
              </a:rPr>
              <a:t>OBBLIGATORIAMENTE </a:t>
            </a:r>
            <a:endParaRPr lang="it-IT" sz="2400" b="1" dirty="0" smtClean="0">
              <a:solidFill>
                <a:srgbClr val="000000"/>
              </a:solidFill>
              <a:latin typeface="Calibri" panose="020F0502020204030204" pitchFamily="34" charset="0"/>
            </a:endParaRPr>
          </a:p>
          <a:p>
            <a:pPr algn="ctr" fontAlgn="base">
              <a:lnSpc>
                <a:spcPct val="90000"/>
              </a:lnSpc>
              <a:spcBef>
                <a:spcPct val="0"/>
              </a:spcBef>
              <a:spcAft>
                <a:spcPct val="0"/>
              </a:spcAft>
              <a:buFont typeface="Arial" panose="020B0604020202020204" pitchFamily="34" charset="0"/>
              <a:buNone/>
            </a:pPr>
            <a:r>
              <a:rPr lang="it-IT" sz="2400" b="1" dirty="0" smtClean="0">
                <a:solidFill>
                  <a:srgbClr val="000000"/>
                </a:solidFill>
                <a:latin typeface="Calibri" panose="020F0502020204030204" pitchFamily="34" charset="0"/>
              </a:rPr>
              <a:t>PRIMA </a:t>
            </a:r>
            <a:r>
              <a:rPr lang="it-IT" sz="2400" b="1" dirty="0">
                <a:solidFill>
                  <a:srgbClr val="000000"/>
                </a:solidFill>
                <a:latin typeface="Calibri" panose="020F0502020204030204" pitchFamily="34" charset="0"/>
              </a:rPr>
              <a:t>DEL GIUDIZIO</a:t>
            </a:r>
          </a:p>
        </p:txBody>
      </p:sp>
      <p:sp>
        <p:nvSpPr>
          <p:cNvPr id="20" name="Rettangolo arrotondato 19"/>
          <p:cNvSpPr/>
          <p:nvPr/>
        </p:nvSpPr>
        <p:spPr>
          <a:xfrm>
            <a:off x="1223369" y="2476996"/>
            <a:ext cx="6697262" cy="390750"/>
          </a:xfrm>
          <a:prstGeom prst="roundRect">
            <a:avLst/>
          </a:prstGeom>
          <a:solidFill>
            <a:schemeClr val="bg1">
              <a:lumMod val="95000"/>
            </a:schemeClr>
          </a:solidFill>
          <a:ln w="28575">
            <a:solidFill>
              <a:srgbClr val="0070C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p>
            <a:pPr algn="ctr" fontAlgn="base">
              <a:lnSpc>
                <a:spcPct val="90000"/>
              </a:lnSpc>
              <a:spcBef>
                <a:spcPct val="0"/>
              </a:spcBef>
              <a:spcAft>
                <a:spcPct val="0"/>
              </a:spcAft>
            </a:pPr>
            <a:r>
              <a:rPr lang="it-IT" sz="2000" b="1" dirty="0" smtClean="0">
                <a:solidFill>
                  <a:srgbClr val="000000"/>
                </a:solidFill>
                <a:latin typeface="Calibri" panose="020F0502020204030204" pitchFamily="34" charset="0"/>
              </a:rPr>
              <a:t>GIUDIZIO </a:t>
            </a:r>
            <a:r>
              <a:rPr lang="it-IT" sz="2000" b="1" dirty="0">
                <a:solidFill>
                  <a:srgbClr val="000000"/>
                </a:solidFill>
                <a:latin typeface="Calibri" panose="020F0502020204030204" pitchFamily="34" charset="0"/>
              </a:rPr>
              <a:t>DIPENDE </a:t>
            </a:r>
            <a:r>
              <a:rPr lang="it-IT" sz="2000" b="1" dirty="0" smtClean="0">
                <a:solidFill>
                  <a:srgbClr val="000000"/>
                </a:solidFill>
                <a:latin typeface="Calibri" panose="020F0502020204030204" pitchFamily="34" charset="0"/>
              </a:rPr>
              <a:t>DA </a:t>
            </a:r>
            <a:r>
              <a:rPr lang="it-IT" sz="2000" b="1" dirty="0">
                <a:solidFill>
                  <a:srgbClr val="000000"/>
                </a:solidFill>
                <a:latin typeface="Calibri" panose="020F0502020204030204" pitchFamily="34" charset="0"/>
              </a:rPr>
              <a:t>SIGNIFICATIVITÀ </a:t>
            </a:r>
            <a:r>
              <a:rPr lang="it-IT" sz="2000" b="1" dirty="0" smtClean="0">
                <a:solidFill>
                  <a:srgbClr val="000000"/>
                </a:solidFill>
                <a:latin typeface="Calibri" panose="020F0502020204030204" pitchFamily="34" charset="0"/>
              </a:rPr>
              <a:t> </a:t>
            </a:r>
            <a:r>
              <a:rPr lang="it-IT" sz="2000" b="1" dirty="0">
                <a:solidFill>
                  <a:srgbClr val="000000"/>
                </a:solidFill>
                <a:latin typeface="Calibri" panose="020F0502020204030204" pitchFamily="34" charset="0"/>
              </a:rPr>
              <a:t>RILIEVO </a:t>
            </a:r>
          </a:p>
        </p:txBody>
      </p:sp>
      <p:sp>
        <p:nvSpPr>
          <p:cNvPr id="21" name="Rettangolo arrotondato 20"/>
          <p:cNvSpPr/>
          <p:nvPr/>
        </p:nvSpPr>
        <p:spPr>
          <a:xfrm>
            <a:off x="1824020" y="5229987"/>
            <a:ext cx="1477963" cy="663575"/>
          </a:xfrm>
          <a:prstGeom prst="roundRect">
            <a:avLst/>
          </a:prstGeom>
          <a:solidFill>
            <a:schemeClr val="accent2">
              <a:lumMod val="20000"/>
              <a:lumOff val="80000"/>
            </a:schemeClr>
          </a:solidFill>
          <a:ln w="3810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algn="ctr" fontAlgn="base">
              <a:lnSpc>
                <a:spcPct val="90000"/>
              </a:lnSpc>
              <a:spcBef>
                <a:spcPct val="0"/>
              </a:spcBef>
              <a:spcAft>
                <a:spcPct val="0"/>
              </a:spcAft>
              <a:buFont typeface="Arial" panose="020B0604020202020204" pitchFamily="34" charset="0"/>
              <a:buNone/>
            </a:pPr>
            <a:r>
              <a:rPr lang="it-IT" sz="2000" b="1" dirty="0">
                <a:solidFill>
                  <a:srgbClr val="000000"/>
                </a:solidFill>
                <a:latin typeface="Calibri" panose="020F0502020204030204" pitchFamily="34" charset="0"/>
              </a:rPr>
              <a:t>POSITIVO CON RILIEVI</a:t>
            </a:r>
          </a:p>
        </p:txBody>
      </p:sp>
      <p:sp>
        <p:nvSpPr>
          <p:cNvPr id="22" name="Rettangolo arrotondato 21"/>
          <p:cNvSpPr/>
          <p:nvPr/>
        </p:nvSpPr>
        <p:spPr>
          <a:xfrm>
            <a:off x="494378" y="3401914"/>
            <a:ext cx="8155244" cy="421106"/>
          </a:xfrm>
          <a:prstGeom prst="roundRect">
            <a:avLst/>
          </a:prstGeom>
          <a:solidFill>
            <a:schemeClr val="bg1"/>
          </a:solidFill>
          <a:ln w="28575">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a:bodyPr>
          <a:lstStyle/>
          <a:p>
            <a:pPr algn="ctr" fontAlgn="base">
              <a:lnSpc>
                <a:spcPct val="90000"/>
              </a:lnSpc>
              <a:spcBef>
                <a:spcPct val="0"/>
              </a:spcBef>
              <a:spcAft>
                <a:spcPct val="0"/>
              </a:spcAft>
              <a:buFont typeface="Arial" panose="020B0604020202020204" pitchFamily="34" charset="0"/>
              <a:buNone/>
            </a:pPr>
            <a:r>
              <a:rPr lang="it-IT" sz="2000" b="1" dirty="0" smtClean="0">
                <a:solidFill>
                  <a:srgbClr val="000000"/>
                </a:solidFill>
                <a:latin typeface="Calibri" panose="020F0502020204030204" pitchFamily="34" charset="0"/>
              </a:rPr>
              <a:t>ATTENDITIBILITÀ </a:t>
            </a:r>
            <a:r>
              <a:rPr lang="it-IT" sz="2000" b="1" dirty="0">
                <a:solidFill>
                  <a:srgbClr val="000000"/>
                </a:solidFill>
                <a:latin typeface="Calibri" panose="020F0502020204030204" pitchFamily="34" charset="0"/>
              </a:rPr>
              <a:t>COMPLESSIVA </a:t>
            </a:r>
            <a:r>
              <a:rPr lang="it-IT" sz="2000" b="1" dirty="0" smtClean="0">
                <a:solidFill>
                  <a:srgbClr val="000000"/>
                </a:solidFill>
                <a:latin typeface="Calibri" panose="020F0502020204030204" pitchFamily="34" charset="0"/>
              </a:rPr>
              <a:t>BILANCIO </a:t>
            </a:r>
            <a:r>
              <a:rPr lang="it-IT" sz="2000" b="1" dirty="0">
                <a:solidFill>
                  <a:srgbClr val="000000"/>
                </a:solidFill>
                <a:latin typeface="Calibri" panose="020F0502020204030204" pitchFamily="34" charset="0"/>
              </a:rPr>
              <a:t>È COMPROMESSA (</a:t>
            </a:r>
            <a:r>
              <a:rPr lang="it-IT" sz="2000" b="1" dirty="0" smtClean="0">
                <a:solidFill>
                  <a:srgbClr val="000000"/>
                </a:solidFill>
                <a:latin typeface="Calibri" panose="020F0502020204030204" pitchFamily="34" charset="0"/>
              </a:rPr>
              <a:t>PERVASIVITÀ)?</a:t>
            </a:r>
            <a:endParaRPr lang="it-IT" sz="2000" b="1" dirty="0">
              <a:solidFill>
                <a:srgbClr val="000000"/>
              </a:solidFill>
              <a:latin typeface="Calibri" panose="020F0502020204030204" pitchFamily="34" charset="0"/>
            </a:endParaRPr>
          </a:p>
        </p:txBody>
      </p:sp>
      <p:sp>
        <p:nvSpPr>
          <p:cNvPr id="23" name="Freccia in giù 22"/>
          <p:cNvSpPr/>
          <p:nvPr/>
        </p:nvSpPr>
        <p:spPr>
          <a:xfrm>
            <a:off x="2384409" y="3978273"/>
            <a:ext cx="357188" cy="179388"/>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sz="1600" kern="0">
              <a:solidFill>
                <a:prstClr val="white"/>
              </a:solidFill>
              <a:latin typeface="Calibri"/>
            </a:endParaRPr>
          </a:p>
        </p:txBody>
      </p:sp>
      <p:sp>
        <p:nvSpPr>
          <p:cNvPr id="24" name="Rettangolo arrotondato 23"/>
          <p:cNvSpPr/>
          <p:nvPr/>
        </p:nvSpPr>
        <p:spPr>
          <a:xfrm>
            <a:off x="2249471" y="4299491"/>
            <a:ext cx="627063" cy="454025"/>
          </a:xfrm>
          <a:prstGeom prst="roundRect">
            <a:avLst/>
          </a:prstGeom>
          <a:solidFill>
            <a:schemeClr val="accent2">
              <a:lumMod val="20000"/>
              <a:lumOff val="80000"/>
            </a:schemeClr>
          </a:solidFill>
          <a:ln w="3810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fontAlgn="base">
              <a:lnSpc>
                <a:spcPct val="90000"/>
              </a:lnSpc>
              <a:spcBef>
                <a:spcPct val="0"/>
              </a:spcBef>
              <a:spcAft>
                <a:spcPct val="0"/>
              </a:spcAft>
              <a:buFont typeface="Arial" panose="020B0604020202020204" pitchFamily="34" charset="0"/>
              <a:buNone/>
            </a:pPr>
            <a:r>
              <a:rPr lang="it-IT" sz="2000" b="1" dirty="0">
                <a:solidFill>
                  <a:srgbClr val="000000"/>
                </a:solidFill>
                <a:latin typeface="Calibri" panose="020F0502020204030204" pitchFamily="34" charset="0"/>
              </a:rPr>
              <a:t>NO</a:t>
            </a:r>
          </a:p>
        </p:txBody>
      </p:sp>
      <p:sp>
        <p:nvSpPr>
          <p:cNvPr id="25" name="Freccia in giù 24"/>
          <p:cNvSpPr/>
          <p:nvPr/>
        </p:nvSpPr>
        <p:spPr>
          <a:xfrm>
            <a:off x="2384408" y="4940719"/>
            <a:ext cx="357188" cy="179387"/>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kern="0">
              <a:solidFill>
                <a:prstClr val="white"/>
              </a:solidFill>
              <a:latin typeface="Calibri"/>
            </a:endParaRPr>
          </a:p>
        </p:txBody>
      </p:sp>
      <p:sp>
        <p:nvSpPr>
          <p:cNvPr id="26" name="Rettangolo arrotondato 25"/>
          <p:cNvSpPr/>
          <p:nvPr/>
        </p:nvSpPr>
        <p:spPr>
          <a:xfrm>
            <a:off x="4704862" y="5234803"/>
            <a:ext cx="1619589" cy="663575"/>
          </a:xfrm>
          <a:prstGeom prst="roundRect">
            <a:avLst/>
          </a:prstGeom>
          <a:noFill/>
          <a:ln w="3810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fontAlgn="base">
              <a:lnSpc>
                <a:spcPct val="90000"/>
              </a:lnSpc>
              <a:spcBef>
                <a:spcPct val="0"/>
              </a:spcBef>
              <a:spcAft>
                <a:spcPct val="0"/>
              </a:spcAft>
              <a:buFont typeface="Arial" panose="020B0604020202020204" pitchFamily="34" charset="0"/>
              <a:buNone/>
            </a:pPr>
            <a:r>
              <a:rPr lang="it-IT" sz="2000" b="1" dirty="0">
                <a:solidFill>
                  <a:srgbClr val="FF0000"/>
                </a:solidFill>
                <a:latin typeface="Calibri" panose="020F0502020204030204" pitchFamily="34" charset="0"/>
              </a:rPr>
              <a:t>NEGATIVO</a:t>
            </a:r>
          </a:p>
        </p:txBody>
      </p:sp>
      <p:sp>
        <p:nvSpPr>
          <p:cNvPr id="27" name="Freccia in giù 26"/>
          <p:cNvSpPr/>
          <p:nvPr/>
        </p:nvSpPr>
        <p:spPr>
          <a:xfrm>
            <a:off x="6369539" y="3978273"/>
            <a:ext cx="357187" cy="179388"/>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sz="1600" kern="0">
              <a:solidFill>
                <a:prstClr val="white"/>
              </a:solidFill>
              <a:latin typeface="Calibri"/>
            </a:endParaRPr>
          </a:p>
        </p:txBody>
      </p:sp>
      <p:sp>
        <p:nvSpPr>
          <p:cNvPr id="28" name="Rettangolo arrotondato 27"/>
          <p:cNvSpPr/>
          <p:nvPr/>
        </p:nvSpPr>
        <p:spPr>
          <a:xfrm>
            <a:off x="6234601" y="4301079"/>
            <a:ext cx="627062" cy="452437"/>
          </a:xfrm>
          <a:prstGeom prst="roundRect">
            <a:avLst/>
          </a:prstGeom>
          <a:noFill/>
          <a:ln w="3810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fontAlgn="base">
              <a:lnSpc>
                <a:spcPct val="90000"/>
              </a:lnSpc>
              <a:spcBef>
                <a:spcPct val="0"/>
              </a:spcBef>
              <a:spcAft>
                <a:spcPct val="0"/>
              </a:spcAft>
              <a:buFont typeface="Arial" panose="020B0604020202020204" pitchFamily="34" charset="0"/>
              <a:buNone/>
            </a:pPr>
            <a:r>
              <a:rPr lang="it-IT" sz="2000" b="1" dirty="0">
                <a:solidFill>
                  <a:srgbClr val="FF0000"/>
                </a:solidFill>
                <a:latin typeface="Calibri" panose="020F0502020204030204" pitchFamily="34" charset="0"/>
              </a:rPr>
              <a:t>SI</a:t>
            </a:r>
          </a:p>
        </p:txBody>
      </p:sp>
      <p:sp>
        <p:nvSpPr>
          <p:cNvPr id="29" name="Freccia in giù 28"/>
          <p:cNvSpPr/>
          <p:nvPr/>
        </p:nvSpPr>
        <p:spPr>
          <a:xfrm>
            <a:off x="6369538" y="4940718"/>
            <a:ext cx="357187" cy="179388"/>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kern="0">
              <a:solidFill>
                <a:prstClr val="white"/>
              </a:solidFill>
              <a:latin typeface="Calibri"/>
            </a:endParaRPr>
          </a:p>
        </p:txBody>
      </p:sp>
      <p:sp>
        <p:nvSpPr>
          <p:cNvPr id="30" name="Rettangolo arrotondato 29"/>
          <p:cNvSpPr/>
          <p:nvPr/>
        </p:nvSpPr>
        <p:spPr>
          <a:xfrm>
            <a:off x="6427481" y="5422074"/>
            <a:ext cx="241300" cy="279400"/>
          </a:xfrm>
          <a:prstGeom prst="roundRect">
            <a:avLst/>
          </a:prstGeom>
          <a:noFill/>
          <a:ln w="3810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algn="ctr" fontAlgn="base">
              <a:lnSpc>
                <a:spcPct val="90000"/>
              </a:lnSpc>
              <a:spcBef>
                <a:spcPct val="0"/>
              </a:spcBef>
              <a:spcAft>
                <a:spcPct val="0"/>
              </a:spcAft>
              <a:buFont typeface="Arial" panose="020B0604020202020204" pitchFamily="34" charset="0"/>
              <a:buNone/>
            </a:pPr>
            <a:r>
              <a:rPr lang="it-IT" sz="2000" b="1" dirty="0">
                <a:solidFill>
                  <a:srgbClr val="000000"/>
                </a:solidFill>
                <a:latin typeface="Calibri" panose="020F0502020204030204" pitchFamily="34" charset="0"/>
              </a:rPr>
              <a:t>O</a:t>
            </a:r>
          </a:p>
        </p:txBody>
      </p:sp>
      <p:sp>
        <p:nvSpPr>
          <p:cNvPr id="31" name="Rettangolo arrotondato 30"/>
          <p:cNvSpPr/>
          <p:nvPr/>
        </p:nvSpPr>
        <p:spPr>
          <a:xfrm>
            <a:off x="6771811" y="5234803"/>
            <a:ext cx="1877811" cy="663575"/>
          </a:xfrm>
          <a:prstGeom prst="roundRect">
            <a:avLst/>
          </a:prstGeom>
          <a:noFill/>
          <a:ln w="3810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fontAlgn="base">
              <a:lnSpc>
                <a:spcPct val="90000"/>
              </a:lnSpc>
              <a:spcBef>
                <a:spcPct val="0"/>
              </a:spcBef>
              <a:spcAft>
                <a:spcPct val="0"/>
              </a:spcAft>
              <a:buFont typeface="Arial" panose="020B0604020202020204" pitchFamily="34" charset="0"/>
              <a:buNone/>
            </a:pPr>
            <a:r>
              <a:rPr lang="it-IT" sz="2000" b="1" dirty="0">
                <a:solidFill>
                  <a:srgbClr val="FFFFFF">
                    <a:lumMod val="50000"/>
                  </a:srgbClr>
                </a:solidFill>
                <a:latin typeface="Calibri" panose="020F0502020204030204" pitchFamily="34" charset="0"/>
              </a:rPr>
              <a:t>IMPOSSIBILITÀ</a:t>
            </a:r>
          </a:p>
        </p:txBody>
      </p:sp>
      <p:sp>
        <p:nvSpPr>
          <p:cNvPr id="18" name="Titolo 1"/>
          <p:cNvSpPr txBox="1">
            <a:spLocks/>
          </p:cNvSpPr>
          <p:nvPr/>
        </p:nvSpPr>
        <p:spPr bwMode="auto">
          <a:xfrm>
            <a:off x="-76912" y="295646"/>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RIPORTO DEI RILIEVI</a:t>
            </a:r>
          </a:p>
        </p:txBody>
      </p:sp>
    </p:spTree>
    <p:extLst>
      <p:ext uri="{BB962C8B-B14F-4D97-AF65-F5344CB8AC3E}">
        <p14:creationId xmlns:p14="http://schemas.microsoft.com/office/powerpoint/2010/main" val="3113264569"/>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800" b="1" dirty="0" smtClean="0">
                <a:latin typeface="+mn-lt"/>
              </a:rPr>
              <a:t>SE DAL BILANCIO EMERGE PERDITA</a:t>
            </a:r>
            <a:endParaRPr lang="it-IT" sz="3800" dirty="0">
              <a:latin typeface="+mn-lt"/>
            </a:endParaRPr>
          </a:p>
        </p:txBody>
      </p:sp>
      <p:sp>
        <p:nvSpPr>
          <p:cNvPr id="3" name="Segnaposto contenuto 2"/>
          <p:cNvSpPr>
            <a:spLocks noGrp="1"/>
          </p:cNvSpPr>
          <p:nvPr>
            <p:ph idx="1"/>
          </p:nvPr>
        </p:nvSpPr>
        <p:spPr>
          <a:xfrm>
            <a:off x="1899141" y="2993247"/>
            <a:ext cx="5707967" cy="2324343"/>
          </a:xfrm>
        </p:spPr>
        <p:txBody>
          <a:bodyPr>
            <a:noAutofit/>
          </a:bodyPr>
          <a:lstStyle/>
          <a:p>
            <a:pPr marL="0" indent="0" algn="ctr">
              <a:buNone/>
            </a:pPr>
            <a:r>
              <a:rPr lang="it-IT" b="1" dirty="0" smtClean="0"/>
              <a:t>RIDUZIONE IN IN MISURA NON SUPERIORE A 1/3</a:t>
            </a:r>
            <a:r>
              <a:rPr lang="it-IT" sz="1800" dirty="0" smtClean="0"/>
              <a:t>  </a:t>
            </a:r>
          </a:p>
          <a:p>
            <a:pPr marL="0" indent="0" algn="ctr">
              <a:buNone/>
            </a:pPr>
            <a:r>
              <a:rPr lang="it-IT" sz="1800" dirty="0" smtClean="0"/>
              <a:t>NON  RICHIESTO ALCUN ADEMPIMENTO IN CAPO AGLI AMMINISTRATORI </a:t>
            </a:r>
          </a:p>
          <a:p>
            <a:pPr marL="0" indent="0" algn="ctr">
              <a:buNone/>
            </a:pPr>
            <a:r>
              <a:rPr lang="it-IT" sz="1800" dirty="0" smtClean="0"/>
              <a:t>IN SEDE DI APPROVAZIONE DEL BILANCIO PUO’ ESSERE DISPOSTO:</a:t>
            </a:r>
          </a:p>
          <a:p>
            <a:pPr marL="0" indent="0" algn="ctr">
              <a:buNone/>
            </a:pPr>
            <a:r>
              <a:rPr lang="it-IT" sz="1800" dirty="0" smtClean="0"/>
              <a:t>− IL RIPORTO A NUOVO DELLA PERDITA NELL’ESERCIZIO SUCCESSIVO;</a:t>
            </a:r>
          </a:p>
          <a:p>
            <a:pPr marL="0" indent="0" algn="ctr">
              <a:buNone/>
            </a:pPr>
            <a:r>
              <a:rPr lang="it-IT" sz="1800" dirty="0" smtClean="0"/>
              <a:t>− LA COPERTURA DELLA PERDITA MEDIANTE L’UTILIZZO DI RISERVE.</a:t>
            </a:r>
          </a:p>
        </p:txBody>
      </p:sp>
      <p:sp>
        <p:nvSpPr>
          <p:cNvPr id="4" name="Freccia destra 3"/>
          <p:cNvSpPr/>
          <p:nvPr/>
        </p:nvSpPr>
        <p:spPr>
          <a:xfrm>
            <a:off x="316526" y="1927279"/>
            <a:ext cx="1700283" cy="4515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prstClr val="white"/>
                </a:solidFill>
              </a:rPr>
              <a:t>RAPPORTO </a:t>
            </a:r>
          </a:p>
          <a:p>
            <a:pPr algn="ctr"/>
            <a:r>
              <a:rPr lang="it-IT" b="1" dirty="0" smtClean="0">
                <a:solidFill>
                  <a:prstClr val="white"/>
                </a:solidFill>
              </a:rPr>
              <a:t>CON IL </a:t>
            </a:r>
          </a:p>
          <a:p>
            <a:pPr algn="ctr"/>
            <a:r>
              <a:rPr lang="it-IT" b="1" dirty="0" smtClean="0">
                <a:solidFill>
                  <a:prstClr val="white"/>
                </a:solidFill>
              </a:rPr>
              <a:t>“CAPITALE”</a:t>
            </a:r>
            <a:endParaRPr lang="it-IT" b="1" dirty="0">
              <a:solidFill>
                <a:prstClr val="white"/>
              </a:solidFill>
            </a:endParaRPr>
          </a:p>
        </p:txBody>
      </p:sp>
      <p:sp>
        <p:nvSpPr>
          <p:cNvPr id="5" name="Rettangolo arrotondato 4"/>
          <p:cNvSpPr/>
          <p:nvPr/>
        </p:nvSpPr>
        <p:spPr>
          <a:xfrm>
            <a:off x="4811156" y="1529699"/>
            <a:ext cx="3882683" cy="974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COME VERIFICO IL SUPERAMENTO?</a:t>
            </a:r>
          </a:p>
          <a:p>
            <a:pPr algn="ctr"/>
            <a:r>
              <a:rPr lang="it-IT" dirty="0" smtClean="0">
                <a:solidFill>
                  <a:prstClr val="white"/>
                </a:solidFill>
              </a:rPr>
              <a:t>RILEVA UTILE IN CORSO DI FORMAZIONE DEL 2016?</a:t>
            </a:r>
            <a:endParaRPr lang="it-IT" dirty="0">
              <a:solidFill>
                <a:prstClr val="white"/>
              </a:solidFill>
            </a:endParaRPr>
          </a:p>
        </p:txBody>
      </p:sp>
      <p:cxnSp>
        <p:nvCxnSpPr>
          <p:cNvPr id="7" name="Connettore 1 6"/>
          <p:cNvCxnSpPr/>
          <p:nvPr/>
        </p:nvCxnSpPr>
        <p:spPr>
          <a:xfrm>
            <a:off x="7554348" y="3235570"/>
            <a:ext cx="495888" cy="140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V="1">
            <a:off x="8050236" y="2546264"/>
            <a:ext cx="0" cy="7033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280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arrotondato 15"/>
          <p:cNvSpPr/>
          <p:nvPr/>
        </p:nvSpPr>
        <p:spPr>
          <a:xfrm>
            <a:off x="279400" y="1966380"/>
            <a:ext cx="8610600" cy="1657717"/>
          </a:xfrm>
          <a:prstGeom prst="roundRect">
            <a:avLst/>
          </a:prstGeom>
          <a:solidFill>
            <a:schemeClr val="bg1"/>
          </a:solidFill>
          <a:ln w="25400" cap="flat" cmpd="sng" algn="ctr">
            <a:solidFill>
              <a:srgbClr val="4F81BD">
                <a:shade val="50000"/>
              </a:srgbClr>
            </a:solidFill>
            <a:prstDash val="solid"/>
          </a:ln>
          <a:effectLst/>
        </p:spPr>
        <p:txBody>
          <a:bodyPr tIns="0" anchor="ctr"/>
          <a:lstStyle/>
          <a:p>
            <a:pPr algn="just"/>
            <a:r>
              <a:rPr lang="it-IT" b="1" i="1" kern="0" dirty="0">
                <a:solidFill>
                  <a:srgbClr val="000000"/>
                </a:solidFill>
                <a:latin typeface="Calibri"/>
              </a:rPr>
              <a:t>Elementi alla base del giudizio con rilievi</a:t>
            </a:r>
          </a:p>
          <a:p>
            <a:pPr algn="just"/>
            <a:r>
              <a:rPr lang="it-IT" b="1" i="1" kern="0" dirty="0">
                <a:solidFill>
                  <a:srgbClr val="000000"/>
                </a:solidFill>
                <a:latin typeface="Calibri"/>
              </a:rPr>
              <a:t>La Società non ha adeguato i crediti commerciali, iscritti nell’attivo circolante, al presunto valore di realizzo, come richiesto dalle norme di legge ed i principi contabili. Conseguentemente i crediti commerciali sono sopravvalutati per Euro …., mentre il patrimonio netto ed il risultato d’esercizio sono rispettivamente sopravvalutati per Euro …… ed Euro …… al netto di effetti fiscali.</a:t>
            </a:r>
          </a:p>
        </p:txBody>
      </p:sp>
      <p:sp>
        <p:nvSpPr>
          <p:cNvPr id="17" name="Rettangolo arrotondato 16"/>
          <p:cNvSpPr/>
          <p:nvPr/>
        </p:nvSpPr>
        <p:spPr>
          <a:xfrm>
            <a:off x="304800" y="3696328"/>
            <a:ext cx="8585200" cy="407987"/>
          </a:xfrm>
          <a:prstGeom prst="roundRect">
            <a:avLst/>
          </a:prstGeom>
          <a:noFill/>
          <a:ln w="25400" cap="flat" cmpd="sng" algn="ctr">
            <a:solidFill>
              <a:schemeClr val="tx1"/>
            </a:solidFill>
            <a:prstDash val="solid"/>
          </a:ln>
          <a:effectLst/>
        </p:spPr>
        <p:txBody>
          <a:bodyPr wrap="square" anchor="ctr">
            <a:spAutoFit/>
          </a:bodyPr>
          <a:lstStyle/>
          <a:p>
            <a:pPr algn="ctr">
              <a:defRPr/>
            </a:pPr>
            <a:r>
              <a:rPr lang="it-IT" b="1" kern="0" dirty="0">
                <a:solidFill>
                  <a:srgbClr val="FF0000"/>
                </a:solidFill>
                <a:latin typeface="Calibri"/>
              </a:rPr>
              <a:t>OBBLIGATORI EFFETTI SU VOCE, RISULTATO E PATRIMONIO AL NETTO EFFETTI FISCALI</a:t>
            </a:r>
          </a:p>
        </p:txBody>
      </p:sp>
      <p:sp>
        <p:nvSpPr>
          <p:cNvPr id="18" name="Ovale 17"/>
          <p:cNvSpPr/>
          <p:nvPr/>
        </p:nvSpPr>
        <p:spPr>
          <a:xfrm>
            <a:off x="6734176" y="2748347"/>
            <a:ext cx="922337" cy="312737"/>
          </a:xfrm>
          <a:prstGeom prst="ellipse">
            <a:avLst/>
          </a:prstGeom>
          <a:noFill/>
          <a:ln w="25400" cap="flat" cmpd="sng" algn="ctr">
            <a:solidFill>
              <a:srgbClr val="FF0000"/>
            </a:solidFill>
            <a:prstDash val="solid"/>
          </a:ln>
          <a:effectLst/>
        </p:spPr>
        <p:txBody>
          <a:bodyPr anchor="ctr"/>
          <a:lstStyle/>
          <a:p>
            <a:pPr algn="ctr">
              <a:defRPr/>
            </a:pPr>
            <a:endParaRPr lang="it-IT" kern="0">
              <a:solidFill>
                <a:prstClr val="white"/>
              </a:solidFill>
              <a:latin typeface="Calibri"/>
            </a:endParaRPr>
          </a:p>
        </p:txBody>
      </p:sp>
      <p:sp>
        <p:nvSpPr>
          <p:cNvPr id="19" name="Ovale 18"/>
          <p:cNvSpPr/>
          <p:nvPr/>
        </p:nvSpPr>
        <p:spPr>
          <a:xfrm>
            <a:off x="346869" y="3315690"/>
            <a:ext cx="573087" cy="312738"/>
          </a:xfrm>
          <a:prstGeom prst="ellipse">
            <a:avLst/>
          </a:prstGeom>
          <a:noFill/>
          <a:ln w="25400" cap="flat" cmpd="sng" algn="ctr">
            <a:solidFill>
              <a:srgbClr val="FF0000"/>
            </a:solidFill>
            <a:prstDash val="solid"/>
          </a:ln>
          <a:effectLst/>
        </p:spPr>
        <p:txBody>
          <a:bodyPr anchor="ctr"/>
          <a:lstStyle/>
          <a:p>
            <a:pPr algn="ctr">
              <a:defRPr/>
            </a:pPr>
            <a:endParaRPr lang="it-IT" kern="0">
              <a:solidFill>
                <a:prstClr val="white"/>
              </a:solidFill>
              <a:latin typeface="Calibri"/>
            </a:endParaRPr>
          </a:p>
        </p:txBody>
      </p:sp>
      <p:sp>
        <p:nvSpPr>
          <p:cNvPr id="20" name="Ovale 19"/>
          <p:cNvSpPr/>
          <p:nvPr/>
        </p:nvSpPr>
        <p:spPr>
          <a:xfrm>
            <a:off x="1445724" y="3291899"/>
            <a:ext cx="922337" cy="312737"/>
          </a:xfrm>
          <a:prstGeom prst="ellipse">
            <a:avLst/>
          </a:prstGeom>
          <a:noFill/>
          <a:ln w="25400" cap="flat" cmpd="sng" algn="ctr">
            <a:solidFill>
              <a:srgbClr val="FF0000"/>
            </a:solidFill>
            <a:prstDash val="solid"/>
          </a:ln>
          <a:effectLst/>
        </p:spPr>
        <p:txBody>
          <a:bodyPr anchor="ctr"/>
          <a:lstStyle/>
          <a:p>
            <a:pPr algn="ctr">
              <a:defRPr/>
            </a:pPr>
            <a:endParaRPr lang="it-IT" kern="0">
              <a:solidFill>
                <a:prstClr val="white"/>
              </a:solidFill>
              <a:latin typeface="Calibri"/>
            </a:endParaRPr>
          </a:p>
        </p:txBody>
      </p:sp>
      <p:sp>
        <p:nvSpPr>
          <p:cNvPr id="21" name="Rettangolo arrotondato 20"/>
          <p:cNvSpPr/>
          <p:nvPr/>
        </p:nvSpPr>
        <p:spPr>
          <a:xfrm>
            <a:off x="304800" y="4599782"/>
            <a:ext cx="4173415" cy="1377095"/>
          </a:xfrm>
          <a:prstGeom prst="roundRect">
            <a:avLst/>
          </a:prstGeom>
          <a:noFill/>
          <a:ln w="25400" cap="flat" cmpd="sng" algn="ctr">
            <a:solidFill>
              <a:srgbClr val="4F81BD">
                <a:shade val="50000"/>
              </a:srgbClr>
            </a:solidFill>
            <a:prstDash val="solid"/>
          </a:ln>
          <a:effectLst/>
        </p:spPr>
        <p:txBody>
          <a:bodyPr/>
          <a:lstStyle/>
          <a:p>
            <a:pPr algn="just">
              <a:defRPr/>
            </a:pPr>
            <a:r>
              <a:rPr lang="it-IT" sz="1600" i="1" kern="0" dirty="0" smtClean="0">
                <a:solidFill>
                  <a:srgbClr val="000000"/>
                </a:solidFill>
                <a:latin typeface="Calibri"/>
              </a:rPr>
              <a:t>A </a:t>
            </a:r>
            <a:r>
              <a:rPr lang="it-IT" sz="1600" i="1" kern="0" dirty="0">
                <a:solidFill>
                  <a:srgbClr val="000000"/>
                </a:solidFill>
                <a:latin typeface="Calibri"/>
              </a:rPr>
              <a:t>mio giudizio, </a:t>
            </a:r>
            <a:r>
              <a:rPr lang="it-IT" sz="1600" b="1" i="1" kern="0" dirty="0">
                <a:solidFill>
                  <a:srgbClr val="000000"/>
                </a:solidFill>
                <a:latin typeface="Calibri"/>
              </a:rPr>
              <a:t>ad eccezione degli effetti di quanto indicato al paragrafo “Elementi alla base del giudizio con rilievi”</a:t>
            </a:r>
            <a:r>
              <a:rPr lang="it-IT" sz="1600" b="1" i="1" kern="0" dirty="0" smtClean="0">
                <a:solidFill>
                  <a:srgbClr val="000000"/>
                </a:solidFill>
                <a:latin typeface="Calibri"/>
              </a:rPr>
              <a:t>3</a:t>
            </a:r>
            <a:r>
              <a:rPr lang="it-IT" sz="1600" i="1" kern="0" dirty="0">
                <a:solidFill>
                  <a:srgbClr val="000000"/>
                </a:solidFill>
                <a:latin typeface="Calibri"/>
              </a:rPr>
              <a:t>, il </a:t>
            </a:r>
            <a:r>
              <a:rPr lang="it-IT" sz="1600" i="1" kern="0" dirty="0" smtClean="0">
                <a:solidFill>
                  <a:srgbClr val="000000"/>
                </a:solidFill>
                <a:latin typeface="Calibri"/>
              </a:rPr>
              <a:t>bilancio </a:t>
            </a:r>
            <a:r>
              <a:rPr lang="it-IT" sz="1600" i="1" kern="0" dirty="0">
                <a:solidFill>
                  <a:srgbClr val="000000"/>
                </a:solidFill>
                <a:latin typeface="Calibri"/>
              </a:rPr>
              <a:t>d’esercizio </a:t>
            </a:r>
            <a:r>
              <a:rPr lang="it-IT" sz="1600" i="1" kern="0" dirty="0" smtClean="0">
                <a:solidFill>
                  <a:srgbClr val="000000"/>
                </a:solidFill>
                <a:latin typeface="Calibri"/>
              </a:rPr>
              <a:t> fornisce</a:t>
            </a:r>
            <a:endParaRPr lang="it-IT" sz="1600" kern="0" dirty="0">
              <a:solidFill>
                <a:srgbClr val="000000"/>
              </a:solidFill>
              <a:latin typeface="Calibri"/>
            </a:endParaRPr>
          </a:p>
        </p:txBody>
      </p:sp>
      <p:sp>
        <p:nvSpPr>
          <p:cNvPr id="22" name="Rettangolo arrotondato 21"/>
          <p:cNvSpPr/>
          <p:nvPr/>
        </p:nvSpPr>
        <p:spPr>
          <a:xfrm>
            <a:off x="4716585" y="4634664"/>
            <a:ext cx="4173415" cy="1340580"/>
          </a:xfrm>
          <a:prstGeom prst="roundRect">
            <a:avLst/>
          </a:prstGeom>
          <a:noFill/>
          <a:ln w="25400" cap="flat" cmpd="sng" algn="ctr">
            <a:solidFill>
              <a:srgbClr val="4F81BD">
                <a:shade val="50000"/>
              </a:srgbClr>
            </a:solidFill>
            <a:prstDash val="solid"/>
          </a:ln>
          <a:effectLst/>
        </p:spPr>
        <p:txBody>
          <a:bodyPr/>
          <a:lstStyle/>
          <a:p>
            <a:pPr algn="just"/>
            <a:r>
              <a:rPr lang="it-IT" sz="1600" i="1" kern="0" dirty="0">
                <a:solidFill>
                  <a:srgbClr val="000000"/>
                </a:solidFill>
                <a:latin typeface="Calibri"/>
              </a:rPr>
              <a:t>A mio giudizio, a causa della significatività degli effetti sul bilancio d’esercizio dei rilievi esposti  al paragrafo 3, il  bilancio d’esercizio non fornisce una rappresentazione veritiera e corretta</a:t>
            </a:r>
          </a:p>
        </p:txBody>
      </p:sp>
      <p:sp>
        <p:nvSpPr>
          <p:cNvPr id="23" name="Rettangolo arrotondato 22"/>
          <p:cNvSpPr/>
          <p:nvPr/>
        </p:nvSpPr>
        <p:spPr>
          <a:xfrm>
            <a:off x="1200882" y="4239880"/>
            <a:ext cx="2381250" cy="355600"/>
          </a:xfrm>
          <a:prstGeom prst="roundRect">
            <a:avLst/>
          </a:prstGeom>
          <a:solidFill>
            <a:schemeClr val="accent2">
              <a:lumMod val="20000"/>
              <a:lumOff val="80000"/>
            </a:schemeClr>
          </a:solidFill>
          <a:ln w="3810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algn="ctr" fontAlgn="base">
              <a:lnSpc>
                <a:spcPct val="90000"/>
              </a:lnSpc>
              <a:spcBef>
                <a:spcPct val="0"/>
              </a:spcBef>
              <a:spcAft>
                <a:spcPct val="0"/>
              </a:spcAft>
              <a:buFont typeface="Arial" panose="020B0604020202020204" pitchFamily="34" charset="0"/>
              <a:buNone/>
            </a:pPr>
            <a:r>
              <a:rPr lang="it-IT" b="1" dirty="0">
                <a:solidFill>
                  <a:srgbClr val="000000"/>
                </a:solidFill>
                <a:latin typeface="Calibri" panose="020F0502020204030204" pitchFamily="34" charset="0"/>
              </a:rPr>
              <a:t>POSITIVO CON RILIEVI</a:t>
            </a:r>
          </a:p>
        </p:txBody>
      </p:sp>
      <p:sp>
        <p:nvSpPr>
          <p:cNvPr id="24" name="Rettangolo arrotondato 23"/>
          <p:cNvSpPr/>
          <p:nvPr/>
        </p:nvSpPr>
        <p:spPr>
          <a:xfrm>
            <a:off x="5612667" y="4259789"/>
            <a:ext cx="2381250" cy="355600"/>
          </a:xfrm>
          <a:prstGeom prst="roundRect">
            <a:avLst/>
          </a:prstGeom>
          <a:noFill/>
          <a:ln w="3810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algn="ctr" fontAlgn="base">
              <a:lnSpc>
                <a:spcPct val="90000"/>
              </a:lnSpc>
              <a:spcBef>
                <a:spcPct val="0"/>
              </a:spcBef>
              <a:spcAft>
                <a:spcPct val="0"/>
              </a:spcAft>
              <a:buFont typeface="Arial" panose="020B0604020202020204" pitchFamily="34" charset="0"/>
              <a:buNone/>
            </a:pPr>
            <a:r>
              <a:rPr lang="it-IT" b="1" dirty="0">
                <a:solidFill>
                  <a:srgbClr val="FF0000"/>
                </a:solidFill>
                <a:latin typeface="Calibri" panose="020F0502020204030204" pitchFamily="34" charset="0"/>
              </a:rPr>
              <a:t>NEGATIVO</a:t>
            </a:r>
          </a:p>
        </p:txBody>
      </p:sp>
      <p:cxnSp>
        <p:nvCxnSpPr>
          <p:cNvPr id="25" name="Connettore 1 24"/>
          <p:cNvCxnSpPr>
            <a:stCxn id="17" idx="0"/>
            <a:endCxn id="18" idx="2"/>
          </p:cNvCxnSpPr>
          <p:nvPr/>
        </p:nvCxnSpPr>
        <p:spPr>
          <a:xfrm flipV="1">
            <a:off x="4597400" y="2904716"/>
            <a:ext cx="2136776" cy="791612"/>
          </a:xfrm>
          <a:prstGeom prst="line">
            <a:avLst/>
          </a:prstGeom>
          <a:noFill/>
          <a:ln w="9525" cap="flat" cmpd="sng" algn="ctr">
            <a:solidFill>
              <a:srgbClr val="FF0000"/>
            </a:solidFill>
            <a:prstDash val="sysDash"/>
          </a:ln>
          <a:effectLst/>
        </p:spPr>
      </p:cxnSp>
      <p:cxnSp>
        <p:nvCxnSpPr>
          <p:cNvPr id="26" name="Connettore 1 25"/>
          <p:cNvCxnSpPr>
            <a:stCxn id="17" idx="0"/>
            <a:endCxn id="19" idx="6"/>
          </p:cNvCxnSpPr>
          <p:nvPr/>
        </p:nvCxnSpPr>
        <p:spPr>
          <a:xfrm flipH="1" flipV="1">
            <a:off x="919956" y="3472059"/>
            <a:ext cx="3677444" cy="224269"/>
          </a:xfrm>
          <a:prstGeom prst="line">
            <a:avLst/>
          </a:prstGeom>
          <a:noFill/>
          <a:ln w="9525" cap="flat" cmpd="sng" algn="ctr">
            <a:solidFill>
              <a:srgbClr val="FF0000"/>
            </a:solidFill>
            <a:prstDash val="sysDash"/>
          </a:ln>
          <a:effectLst/>
        </p:spPr>
      </p:cxnSp>
      <p:cxnSp>
        <p:nvCxnSpPr>
          <p:cNvPr id="27" name="Connettore 1 26"/>
          <p:cNvCxnSpPr>
            <a:stCxn id="17" idx="0"/>
            <a:endCxn id="20" idx="6"/>
          </p:cNvCxnSpPr>
          <p:nvPr/>
        </p:nvCxnSpPr>
        <p:spPr>
          <a:xfrm flipH="1" flipV="1">
            <a:off x="2368061" y="3448268"/>
            <a:ext cx="2229339" cy="248060"/>
          </a:xfrm>
          <a:prstGeom prst="line">
            <a:avLst/>
          </a:prstGeom>
          <a:noFill/>
          <a:ln w="9525" cap="flat" cmpd="sng" algn="ctr">
            <a:solidFill>
              <a:srgbClr val="FF0000"/>
            </a:solidFill>
            <a:prstDash val="sysDash"/>
          </a:ln>
          <a:effectLst/>
        </p:spPr>
      </p:cxnSp>
      <p:sp>
        <p:nvSpPr>
          <p:cNvPr id="29" name="Titolo 1"/>
          <p:cNvSpPr txBox="1">
            <a:spLocks/>
          </p:cNvSpPr>
          <p:nvPr/>
        </p:nvSpPr>
        <p:spPr bwMode="auto">
          <a:xfrm>
            <a:off x="12700" y="560566"/>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RILIEVI PER DEVIAZIONE</a:t>
            </a:r>
          </a:p>
        </p:txBody>
      </p:sp>
    </p:spTree>
    <p:extLst>
      <p:ext uri="{BB962C8B-B14F-4D97-AF65-F5344CB8AC3E}">
        <p14:creationId xmlns:p14="http://schemas.microsoft.com/office/powerpoint/2010/main" val="961520380"/>
      </p:ext>
    </p:extLst>
  </p:cSld>
  <p:clrMapOvr>
    <a:masterClrMapping/>
  </p:clrMapOvr>
  <p:transition spd="slow">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arrotondato 27"/>
          <p:cNvSpPr/>
          <p:nvPr/>
        </p:nvSpPr>
        <p:spPr>
          <a:xfrm>
            <a:off x="304800" y="1940718"/>
            <a:ext cx="8610600" cy="1263590"/>
          </a:xfrm>
          <a:prstGeom prst="roundRect">
            <a:avLst/>
          </a:prstGeom>
          <a:solidFill>
            <a:schemeClr val="bg1"/>
          </a:solidFill>
          <a:ln w="25400" cap="flat" cmpd="sng" algn="ctr">
            <a:solidFill>
              <a:srgbClr val="4F81BD">
                <a:shade val="50000"/>
              </a:srgbClr>
            </a:solidFill>
            <a:prstDash val="solid"/>
          </a:ln>
          <a:effectLst/>
        </p:spPr>
        <p:txBody>
          <a:bodyPr tIns="0" anchor="ctr"/>
          <a:lstStyle/>
          <a:p>
            <a:pPr algn="ctr"/>
            <a:r>
              <a:rPr lang="it-IT" sz="2000" b="1" kern="0" dirty="0" smtClean="0">
                <a:solidFill>
                  <a:srgbClr val="000000"/>
                </a:solidFill>
                <a:latin typeface="Calibri"/>
              </a:rPr>
              <a:t>GIUDIZIO SU BILANCIO NEGATIVO (O IMPOSSIBILITÀ) </a:t>
            </a:r>
          </a:p>
          <a:p>
            <a:pPr algn="ctr"/>
            <a:r>
              <a:rPr lang="it-IT" sz="2000" b="1" kern="0" dirty="0" smtClean="0">
                <a:solidFill>
                  <a:srgbClr val="000000"/>
                </a:solidFill>
                <a:latin typeface="Calibri"/>
              </a:rPr>
              <a:t>↓</a:t>
            </a:r>
            <a:endParaRPr lang="it-IT" sz="2000" b="1" kern="0" dirty="0">
              <a:solidFill>
                <a:srgbClr val="000000"/>
              </a:solidFill>
              <a:latin typeface="Calibri"/>
            </a:endParaRPr>
          </a:p>
          <a:p>
            <a:pPr algn="ctr"/>
            <a:r>
              <a:rPr lang="it-IT" sz="2000" b="1" kern="0" dirty="0" smtClean="0">
                <a:solidFill>
                  <a:srgbClr val="000000"/>
                </a:solidFill>
                <a:latin typeface="Calibri"/>
              </a:rPr>
              <a:t>AUTOMATICAMENTE INFLUENZATO ANCHE GIUDIZIO DI COERENZA SU RELAZIONE SULLA GESTIONE</a:t>
            </a:r>
            <a:endParaRPr lang="it-IT" sz="2000" b="1" kern="0" dirty="0">
              <a:solidFill>
                <a:srgbClr val="000000"/>
              </a:solidFill>
              <a:latin typeface="Calibri"/>
            </a:endParaRPr>
          </a:p>
        </p:txBody>
      </p:sp>
      <p:sp>
        <p:nvSpPr>
          <p:cNvPr id="29" name="Rettangolo arrotondato 28"/>
          <p:cNvSpPr/>
          <p:nvPr/>
        </p:nvSpPr>
        <p:spPr>
          <a:xfrm>
            <a:off x="263036" y="3784600"/>
            <a:ext cx="4194663" cy="2090083"/>
          </a:xfrm>
          <a:prstGeom prst="roundRect">
            <a:avLst/>
          </a:prstGeom>
          <a:noFill/>
          <a:ln w="25400" cap="flat" cmpd="sng" algn="ctr">
            <a:solidFill>
              <a:srgbClr val="4F81BD">
                <a:shade val="50000"/>
              </a:srgbClr>
            </a:solidFill>
            <a:prstDash val="solid"/>
          </a:ln>
          <a:effectLst/>
        </p:spPr>
        <p:txBody>
          <a:bodyPr/>
          <a:lstStyle/>
          <a:p>
            <a:pPr algn="just"/>
            <a:r>
              <a:rPr lang="it-IT" i="1" kern="0" dirty="0" smtClean="0">
                <a:solidFill>
                  <a:srgbClr val="000000"/>
                </a:solidFill>
                <a:latin typeface="Calibri"/>
              </a:rPr>
              <a:t>…</a:t>
            </a:r>
            <a:r>
              <a:rPr lang="it-IT" i="1" kern="0" dirty="0">
                <a:solidFill>
                  <a:srgbClr val="000000"/>
                </a:solidFill>
                <a:latin typeface="Calibri"/>
              </a:rPr>
              <a:t>A causa della significatività delle deviazioni dalle norme che disciplinano i criteri di redazione del bilancio, come indicato al paragrafo 3, non sono in grado di esprimere un giudizio sulla coerenza della relazione sulla gestione</a:t>
            </a:r>
          </a:p>
        </p:txBody>
      </p:sp>
      <p:sp>
        <p:nvSpPr>
          <p:cNvPr id="30" name="Rettangolo arrotondato 29"/>
          <p:cNvSpPr/>
          <p:nvPr/>
        </p:nvSpPr>
        <p:spPr>
          <a:xfrm>
            <a:off x="4720736" y="3802273"/>
            <a:ext cx="4194663" cy="2072409"/>
          </a:xfrm>
          <a:prstGeom prst="roundRect">
            <a:avLst/>
          </a:prstGeom>
          <a:noFill/>
          <a:ln w="25400" cap="flat" cmpd="sng" algn="ctr">
            <a:solidFill>
              <a:srgbClr val="4F81BD">
                <a:shade val="50000"/>
              </a:srgbClr>
            </a:solidFill>
            <a:prstDash val="solid"/>
          </a:ln>
          <a:effectLst/>
        </p:spPr>
        <p:txBody>
          <a:bodyPr/>
          <a:lstStyle/>
          <a:p>
            <a:pPr algn="just"/>
            <a:r>
              <a:rPr lang="it-IT" i="1" kern="0" dirty="0">
                <a:solidFill>
                  <a:srgbClr val="000000"/>
                </a:solidFill>
                <a:latin typeface="Calibri"/>
              </a:rPr>
              <a:t>…. A causa della dichiarata impossibilità di esprimere un giudizio sul bilancio d’esercizio, per le ragioni indicate al paragrafo 3, non sono in grado di esprimere un giudizio sulla coerenza della relazione sulla gestione…</a:t>
            </a:r>
          </a:p>
        </p:txBody>
      </p:sp>
      <p:sp>
        <p:nvSpPr>
          <p:cNvPr id="31" name="Rettangolo arrotondato 30"/>
          <p:cNvSpPr/>
          <p:nvPr/>
        </p:nvSpPr>
        <p:spPr>
          <a:xfrm>
            <a:off x="1169742" y="3315860"/>
            <a:ext cx="2381250" cy="357188"/>
          </a:xfrm>
          <a:prstGeom prst="roundRect">
            <a:avLst/>
          </a:prstGeom>
          <a:noFill/>
          <a:ln w="3810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algn="ctr" fontAlgn="base">
              <a:lnSpc>
                <a:spcPct val="90000"/>
              </a:lnSpc>
              <a:spcBef>
                <a:spcPct val="0"/>
              </a:spcBef>
              <a:spcAft>
                <a:spcPct val="0"/>
              </a:spcAft>
              <a:buFont typeface="Arial" panose="020B0604020202020204" pitchFamily="34" charset="0"/>
              <a:buNone/>
            </a:pPr>
            <a:r>
              <a:rPr lang="it-IT" b="1" dirty="0">
                <a:solidFill>
                  <a:srgbClr val="FF0000"/>
                </a:solidFill>
                <a:latin typeface="Calibri" panose="020F0502020204030204" pitchFamily="34" charset="0"/>
              </a:rPr>
              <a:t>NEGATIVO</a:t>
            </a:r>
          </a:p>
        </p:txBody>
      </p:sp>
      <p:sp>
        <p:nvSpPr>
          <p:cNvPr id="32" name="Rettangolo arrotondato 31"/>
          <p:cNvSpPr/>
          <p:nvPr/>
        </p:nvSpPr>
        <p:spPr>
          <a:xfrm>
            <a:off x="5627442" y="3315860"/>
            <a:ext cx="2381250" cy="355600"/>
          </a:xfrm>
          <a:prstGeom prst="roundRect">
            <a:avLst/>
          </a:prstGeom>
          <a:noFill/>
          <a:ln w="3810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algn="ctr" fontAlgn="base">
              <a:lnSpc>
                <a:spcPct val="90000"/>
              </a:lnSpc>
              <a:spcBef>
                <a:spcPct val="0"/>
              </a:spcBef>
              <a:spcAft>
                <a:spcPct val="0"/>
              </a:spcAft>
              <a:buFont typeface="Arial" panose="020B0604020202020204" pitchFamily="34" charset="0"/>
              <a:buNone/>
            </a:pPr>
            <a:r>
              <a:rPr lang="it-IT" b="1" dirty="0">
                <a:solidFill>
                  <a:srgbClr val="FFFFFF">
                    <a:lumMod val="50000"/>
                  </a:srgbClr>
                </a:solidFill>
                <a:latin typeface="Calibri" panose="020F0502020204030204" pitchFamily="34" charset="0"/>
              </a:rPr>
              <a:t>IMPOSSIBILITÀ</a:t>
            </a:r>
          </a:p>
        </p:txBody>
      </p:sp>
      <p:sp>
        <p:nvSpPr>
          <p:cNvPr id="17" name="Titolo 1"/>
          <p:cNvSpPr txBox="1">
            <a:spLocks/>
          </p:cNvSpPr>
          <p:nvPr/>
        </p:nvSpPr>
        <p:spPr bwMode="auto">
          <a:xfrm>
            <a:off x="-114301" y="753173"/>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GIUDIZIO DI COERENZA DELLA </a:t>
            </a:r>
          </a:p>
          <a:p>
            <a:r>
              <a:rPr lang="it-IT" altLang="it-IT" sz="3200" b="1" kern="0" dirty="0" smtClean="0">
                <a:solidFill>
                  <a:srgbClr val="000000"/>
                </a:solidFill>
                <a:latin typeface="Calibri" panose="020F0502020204030204" pitchFamily="34" charset="0"/>
              </a:rPr>
              <a:t>RELAZIONE GESTIONE</a:t>
            </a:r>
          </a:p>
        </p:txBody>
      </p:sp>
    </p:spTree>
    <p:extLst>
      <p:ext uri="{BB962C8B-B14F-4D97-AF65-F5344CB8AC3E}">
        <p14:creationId xmlns:p14="http://schemas.microsoft.com/office/powerpoint/2010/main" val="1182563305"/>
      </p:ext>
    </p:extLst>
  </p:cSld>
  <p:clrMapOvr>
    <a:masterClrMapping/>
  </p:clrMapOvr>
  <p:transition spd="slow">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arrotondato 32"/>
          <p:cNvSpPr/>
          <p:nvPr/>
        </p:nvSpPr>
        <p:spPr>
          <a:xfrm>
            <a:off x="263037" y="2058260"/>
            <a:ext cx="8610600" cy="1028818"/>
          </a:xfrm>
          <a:prstGeom prst="roundRect">
            <a:avLst/>
          </a:prstGeom>
          <a:solidFill>
            <a:schemeClr val="bg1"/>
          </a:solidFill>
          <a:ln w="25400" cap="flat" cmpd="sng" algn="ctr">
            <a:solidFill>
              <a:srgbClr val="4F81BD">
                <a:shade val="50000"/>
              </a:srgbClr>
            </a:solidFill>
            <a:prstDash val="solid"/>
          </a:ln>
          <a:effectLst/>
        </p:spPr>
        <p:txBody>
          <a:bodyPr tIns="0" anchor="ctr"/>
          <a:lstStyle/>
          <a:p>
            <a:pPr algn="ctr"/>
            <a:r>
              <a:rPr lang="it-IT" sz="2000" b="1" kern="0" dirty="0" smtClean="0">
                <a:solidFill>
                  <a:srgbClr val="000000"/>
                </a:solidFill>
                <a:latin typeface="Calibri"/>
              </a:rPr>
              <a:t>GIUDIZIO POSITIVO </a:t>
            </a:r>
            <a:r>
              <a:rPr lang="it-IT" sz="2000" b="1" kern="0" dirty="0">
                <a:solidFill>
                  <a:srgbClr val="000000"/>
                </a:solidFill>
                <a:latin typeface="Calibri"/>
              </a:rPr>
              <a:t>CON RILIEVI </a:t>
            </a:r>
            <a:endParaRPr lang="it-IT" sz="2000" b="1" kern="0" dirty="0" smtClean="0">
              <a:solidFill>
                <a:srgbClr val="000000"/>
              </a:solidFill>
              <a:latin typeface="Calibri"/>
            </a:endParaRPr>
          </a:p>
          <a:p>
            <a:pPr algn="ctr"/>
            <a:r>
              <a:rPr lang="it-IT" sz="2000" b="1" kern="0" dirty="0" smtClean="0">
                <a:solidFill>
                  <a:srgbClr val="000000"/>
                </a:solidFill>
                <a:latin typeface="Calibri"/>
              </a:rPr>
              <a:t>↓</a:t>
            </a:r>
            <a:endParaRPr lang="it-IT" sz="2000" b="1" kern="0" dirty="0">
              <a:solidFill>
                <a:srgbClr val="000000"/>
              </a:solidFill>
              <a:latin typeface="Calibri"/>
            </a:endParaRPr>
          </a:p>
          <a:p>
            <a:pPr algn="ctr"/>
            <a:r>
              <a:rPr lang="it-IT" sz="2000" b="1" kern="0" dirty="0" smtClean="0">
                <a:solidFill>
                  <a:srgbClr val="000000"/>
                </a:solidFill>
                <a:latin typeface="Calibri"/>
              </a:rPr>
              <a:t>TRE </a:t>
            </a:r>
            <a:r>
              <a:rPr lang="it-IT" sz="2000" b="1" kern="0" dirty="0">
                <a:solidFill>
                  <a:srgbClr val="000000"/>
                </a:solidFill>
                <a:latin typeface="Calibri"/>
              </a:rPr>
              <a:t>CASI</a:t>
            </a:r>
          </a:p>
        </p:txBody>
      </p:sp>
      <p:sp>
        <p:nvSpPr>
          <p:cNvPr id="47" name="Rettangolo arrotondato 46"/>
          <p:cNvSpPr/>
          <p:nvPr/>
        </p:nvSpPr>
        <p:spPr>
          <a:xfrm>
            <a:off x="263037" y="3449638"/>
            <a:ext cx="2667000" cy="1634270"/>
          </a:xfrm>
          <a:prstGeom prst="roundRect">
            <a:avLst/>
          </a:prstGeom>
          <a:noFill/>
          <a:ln w="25400" cap="flat" cmpd="sng" algn="ctr">
            <a:solidFill>
              <a:srgbClr val="4F81BD">
                <a:shade val="50000"/>
              </a:srgbClr>
            </a:solidFill>
            <a:prstDash val="solid"/>
          </a:ln>
          <a:effectLst/>
        </p:spPr>
        <p:txBody>
          <a:bodyPr/>
          <a:lstStyle/>
          <a:p>
            <a:pPr algn="just"/>
            <a:r>
              <a:rPr lang="it-IT" i="1" kern="0" dirty="0">
                <a:solidFill>
                  <a:srgbClr val="000000"/>
                </a:solidFill>
                <a:latin typeface="Calibri"/>
              </a:rPr>
              <a:t>. …Formula standard se il rilievo non influenza la coerenza</a:t>
            </a:r>
          </a:p>
        </p:txBody>
      </p:sp>
      <p:sp>
        <p:nvSpPr>
          <p:cNvPr id="48" name="Rettangolo arrotondato 47"/>
          <p:cNvSpPr/>
          <p:nvPr/>
        </p:nvSpPr>
        <p:spPr>
          <a:xfrm>
            <a:off x="3231295" y="3449638"/>
            <a:ext cx="2667000" cy="1634270"/>
          </a:xfrm>
          <a:prstGeom prst="roundRect">
            <a:avLst/>
          </a:prstGeom>
          <a:noFill/>
          <a:ln w="25400" cap="flat" cmpd="sng" algn="ctr">
            <a:solidFill>
              <a:srgbClr val="4F81BD">
                <a:shade val="50000"/>
              </a:srgbClr>
            </a:solidFill>
            <a:prstDash val="solid"/>
          </a:ln>
          <a:effectLst/>
        </p:spPr>
        <p:txBody>
          <a:bodyPr/>
          <a:lstStyle/>
          <a:p>
            <a:pPr algn="just"/>
            <a:r>
              <a:rPr lang="it-IT" i="1" kern="0" dirty="0">
                <a:solidFill>
                  <a:srgbClr val="000000"/>
                </a:solidFill>
                <a:latin typeface="Calibri"/>
              </a:rPr>
              <a:t> …A mio giudizio, ad eccezione degli effetti di quanto indicato al paragrafo … la relazione  … è coerente </a:t>
            </a:r>
          </a:p>
        </p:txBody>
      </p:sp>
      <p:sp>
        <p:nvSpPr>
          <p:cNvPr id="49" name="Rettangolo arrotondato 48"/>
          <p:cNvSpPr/>
          <p:nvPr/>
        </p:nvSpPr>
        <p:spPr>
          <a:xfrm>
            <a:off x="6199554" y="3434740"/>
            <a:ext cx="2674083" cy="1649168"/>
          </a:xfrm>
          <a:prstGeom prst="roundRect">
            <a:avLst/>
          </a:prstGeom>
          <a:noFill/>
          <a:ln w="25400" cap="flat" cmpd="sng" algn="ctr">
            <a:solidFill>
              <a:srgbClr val="4F81BD">
                <a:shade val="50000"/>
              </a:srgbClr>
            </a:solidFill>
            <a:prstDash val="solid"/>
          </a:ln>
          <a:effectLst/>
        </p:spPr>
        <p:txBody>
          <a:bodyPr/>
          <a:lstStyle/>
          <a:p>
            <a:pPr algn="just"/>
            <a:r>
              <a:rPr lang="it-IT" i="1" kern="0" dirty="0">
                <a:solidFill>
                  <a:srgbClr val="000000"/>
                </a:solidFill>
                <a:latin typeface="Calibri"/>
              </a:rPr>
              <a:t> …A mio giudizio, ad eccezione dei possibili effetti di quanto indicato al paragrafo 3, la relazione  … è coerente </a:t>
            </a:r>
          </a:p>
        </p:txBody>
      </p:sp>
      <p:sp>
        <p:nvSpPr>
          <p:cNvPr id="50" name="Rettangolo 49"/>
          <p:cNvSpPr/>
          <p:nvPr/>
        </p:nvSpPr>
        <p:spPr>
          <a:xfrm>
            <a:off x="644037" y="5204843"/>
            <a:ext cx="1905000" cy="646331"/>
          </a:xfrm>
          <a:prstGeom prst="rect">
            <a:avLst/>
          </a:prstGeom>
          <a:solidFill>
            <a:sysClr val="window" lastClr="FFFFFF"/>
          </a:solidFill>
          <a:ln w="25400" cap="flat" cmpd="sng" algn="ctr">
            <a:solidFill>
              <a:srgbClr val="C0504D"/>
            </a:solidFill>
            <a:prstDash val="solid"/>
          </a:ln>
          <a:effectLst/>
        </p:spPr>
        <p:txBody>
          <a:bodyPr rtlCol="0" anchor="ctr">
            <a:spAutoFit/>
          </a:bodyPr>
          <a:lstStyle/>
          <a:p>
            <a:pPr algn="ctr">
              <a:defRPr/>
            </a:pPr>
            <a:r>
              <a:rPr lang="it-IT" b="1" kern="0" dirty="0" smtClean="0">
                <a:solidFill>
                  <a:srgbClr val="000000"/>
                </a:solidFill>
                <a:latin typeface="Calibri"/>
              </a:rPr>
              <a:t>DEVIAZIONE</a:t>
            </a:r>
          </a:p>
          <a:p>
            <a:pPr algn="ctr">
              <a:defRPr/>
            </a:pPr>
            <a:r>
              <a:rPr lang="it-IT" b="1" kern="0" dirty="0" smtClean="0">
                <a:solidFill>
                  <a:srgbClr val="000000"/>
                </a:solidFill>
                <a:latin typeface="Calibri"/>
              </a:rPr>
              <a:t>LIMITAZIONE</a:t>
            </a:r>
          </a:p>
        </p:txBody>
      </p:sp>
      <p:sp>
        <p:nvSpPr>
          <p:cNvPr id="51" name="Rettangolo 50"/>
          <p:cNvSpPr/>
          <p:nvPr/>
        </p:nvSpPr>
        <p:spPr>
          <a:xfrm>
            <a:off x="3612295" y="5337508"/>
            <a:ext cx="1905000" cy="381000"/>
          </a:xfrm>
          <a:prstGeom prst="rect">
            <a:avLst/>
          </a:prstGeom>
          <a:solidFill>
            <a:sysClr val="window" lastClr="FFFFFF"/>
          </a:solidFill>
          <a:ln w="25400" cap="flat" cmpd="sng" algn="ctr">
            <a:solidFill>
              <a:srgbClr val="C0504D"/>
            </a:solidFill>
            <a:prstDash val="solid"/>
          </a:ln>
          <a:effectLst/>
        </p:spPr>
        <p:txBody>
          <a:bodyPr rtlCol="0" anchor="ctr">
            <a:spAutoFit/>
          </a:bodyPr>
          <a:lstStyle/>
          <a:p>
            <a:pPr algn="ctr"/>
            <a:r>
              <a:rPr lang="it-IT" b="1" kern="0" dirty="0">
                <a:solidFill>
                  <a:srgbClr val="000000"/>
                </a:solidFill>
                <a:latin typeface="Calibri"/>
              </a:rPr>
              <a:t>DEVIAZIONE</a:t>
            </a:r>
          </a:p>
        </p:txBody>
      </p:sp>
      <p:sp>
        <p:nvSpPr>
          <p:cNvPr id="52" name="Rettangolo 51"/>
          <p:cNvSpPr/>
          <p:nvPr/>
        </p:nvSpPr>
        <p:spPr>
          <a:xfrm>
            <a:off x="6580553" y="5337508"/>
            <a:ext cx="1905000" cy="381000"/>
          </a:xfrm>
          <a:prstGeom prst="rect">
            <a:avLst/>
          </a:prstGeom>
          <a:solidFill>
            <a:sysClr val="window" lastClr="FFFFFF"/>
          </a:solidFill>
          <a:ln w="25400" cap="flat" cmpd="sng" algn="ctr">
            <a:solidFill>
              <a:srgbClr val="C0504D"/>
            </a:solidFill>
            <a:prstDash val="solid"/>
          </a:ln>
          <a:effectLst/>
        </p:spPr>
        <p:txBody>
          <a:bodyPr rtlCol="0" anchor="ctr">
            <a:spAutoFit/>
          </a:bodyPr>
          <a:lstStyle/>
          <a:p>
            <a:pPr algn="ctr"/>
            <a:r>
              <a:rPr lang="it-IT" b="1" kern="0" dirty="0">
                <a:solidFill>
                  <a:srgbClr val="000000"/>
                </a:solidFill>
                <a:latin typeface="Calibri"/>
              </a:rPr>
              <a:t>LIMITAZIONE</a:t>
            </a:r>
          </a:p>
        </p:txBody>
      </p:sp>
      <p:sp>
        <p:nvSpPr>
          <p:cNvPr id="17" name="Titolo 1"/>
          <p:cNvSpPr txBox="1">
            <a:spLocks/>
          </p:cNvSpPr>
          <p:nvPr/>
        </p:nvSpPr>
        <p:spPr bwMode="auto">
          <a:xfrm>
            <a:off x="34925" y="95408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COERENZA RELAZIONE GESTIONE</a:t>
            </a:r>
          </a:p>
        </p:txBody>
      </p:sp>
    </p:spTree>
    <p:extLst>
      <p:ext uri="{BB962C8B-B14F-4D97-AF65-F5344CB8AC3E}">
        <p14:creationId xmlns:p14="http://schemas.microsoft.com/office/powerpoint/2010/main" val="839884901"/>
      </p:ext>
    </p:extLst>
  </p:cSld>
  <p:clrMapOvr>
    <a:masterClrMapping/>
  </p:clrMapOvr>
  <p:transition spd="slow">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arrotondato 31"/>
          <p:cNvSpPr/>
          <p:nvPr/>
        </p:nvSpPr>
        <p:spPr>
          <a:xfrm>
            <a:off x="2438400" y="3214077"/>
            <a:ext cx="6477000" cy="1350352"/>
          </a:xfrm>
          <a:prstGeom prst="roundRect">
            <a:avLst/>
          </a:prstGeom>
          <a:solidFill>
            <a:schemeClr val="accent5"/>
          </a:solidFill>
          <a:ln w="25400" cap="flat" cmpd="sng" algn="ctr">
            <a:solidFill>
              <a:srgbClr val="4F81BD">
                <a:shade val="50000"/>
              </a:srgbClr>
            </a:solidFill>
            <a:prstDash val="solid"/>
          </a:ln>
          <a:effectLst/>
        </p:spPr>
        <p:txBody>
          <a:bodyPr anchor="ctr"/>
          <a:lstStyle/>
          <a:p>
            <a:r>
              <a:rPr lang="it-IT" sz="2000" b="1" dirty="0" smtClean="0">
                <a:solidFill>
                  <a:srgbClr val="000000"/>
                </a:solidFill>
                <a:latin typeface="Calibri" panose="020F0502020204030204" pitchFamily="34" charset="0"/>
              </a:rPr>
              <a:t>EVIDENZIANO INFORMAZIONI GIÀ PRESENTI IN BILANCIO O RELAZIONE SULLA GESTIONE → ASPETTI ENFATIZZATI AL LETTORE TERZO</a:t>
            </a:r>
            <a:endParaRPr lang="it-IT" sz="2000" b="1" dirty="0">
              <a:solidFill>
                <a:srgbClr val="000000"/>
              </a:solidFill>
              <a:latin typeface="Calibri" panose="020F0502020204030204" pitchFamily="34" charset="0"/>
            </a:endParaRPr>
          </a:p>
        </p:txBody>
      </p:sp>
      <p:sp>
        <p:nvSpPr>
          <p:cNvPr id="33" name="Rettangolo arrotondato 32"/>
          <p:cNvSpPr/>
          <p:nvPr/>
        </p:nvSpPr>
        <p:spPr>
          <a:xfrm>
            <a:off x="533400" y="3214077"/>
            <a:ext cx="1447800" cy="1344246"/>
          </a:xfrm>
          <a:prstGeom prst="roundRect">
            <a:avLst/>
          </a:prstGeom>
          <a:solidFill>
            <a:schemeClr val="accent5"/>
          </a:solidFill>
          <a:ln w="25400" cap="flat" cmpd="sng" algn="ctr">
            <a:solidFill>
              <a:srgbClr val="4F81BD">
                <a:shade val="50000"/>
              </a:srgbClr>
            </a:solidFill>
            <a:prstDash val="solid"/>
          </a:ln>
          <a:effectLst/>
        </p:spPr>
        <p:txBody>
          <a:bodyPr anchor="ctr"/>
          <a:lstStyle/>
          <a:p>
            <a:pPr algn="ctr"/>
            <a:r>
              <a:rPr lang="it-IT" sz="2000" b="1" dirty="0">
                <a:solidFill>
                  <a:srgbClr val="000000"/>
                </a:solidFill>
                <a:latin typeface="Calibri" panose="020F0502020204030204" pitchFamily="34" charset="0"/>
              </a:rPr>
              <a:t>COSA SONO E COSA </a:t>
            </a:r>
            <a:r>
              <a:rPr lang="it-IT" sz="2000" b="1" dirty="0" smtClean="0">
                <a:solidFill>
                  <a:srgbClr val="000000"/>
                </a:solidFill>
                <a:latin typeface="Calibri" panose="020F0502020204030204" pitchFamily="34" charset="0"/>
              </a:rPr>
              <a:t>SERVONO</a:t>
            </a:r>
            <a:endParaRPr lang="it-IT" sz="2000" b="1" dirty="0">
              <a:solidFill>
                <a:srgbClr val="000000"/>
              </a:solidFill>
              <a:latin typeface="Calibri" panose="020F0502020204030204" pitchFamily="34" charset="0"/>
            </a:endParaRPr>
          </a:p>
        </p:txBody>
      </p:sp>
      <p:sp>
        <p:nvSpPr>
          <p:cNvPr id="34" name="Rettangolo arrotondato 33"/>
          <p:cNvSpPr/>
          <p:nvPr/>
        </p:nvSpPr>
        <p:spPr>
          <a:xfrm>
            <a:off x="533400" y="4671890"/>
            <a:ext cx="1447800" cy="1295400"/>
          </a:xfrm>
          <a:prstGeom prst="roundRect">
            <a:avLst/>
          </a:prstGeom>
          <a:solidFill>
            <a:schemeClr val="accent6">
              <a:lumMod val="20000"/>
              <a:lumOff val="80000"/>
            </a:schemeClr>
          </a:solidFill>
          <a:ln w="25400" cap="flat" cmpd="sng" algn="ctr">
            <a:solidFill>
              <a:srgbClr val="4F81BD">
                <a:shade val="50000"/>
              </a:srgbClr>
            </a:solidFill>
            <a:prstDash val="solid"/>
          </a:ln>
          <a:effectLst/>
        </p:spPr>
        <p:txBody>
          <a:bodyPr anchor="ctr"/>
          <a:lstStyle/>
          <a:p>
            <a:pPr algn="ctr"/>
            <a:r>
              <a:rPr lang="it-IT" sz="2000" b="1" dirty="0">
                <a:solidFill>
                  <a:srgbClr val="000000"/>
                </a:solidFill>
                <a:latin typeface="Calibri" panose="020F0502020204030204" pitchFamily="34" charset="0"/>
              </a:rPr>
              <a:t>COSA NON SI PUÒ FARE</a:t>
            </a:r>
          </a:p>
        </p:txBody>
      </p:sp>
      <p:sp>
        <p:nvSpPr>
          <p:cNvPr id="35" name="Rettangolo arrotondato 34"/>
          <p:cNvSpPr/>
          <p:nvPr/>
        </p:nvSpPr>
        <p:spPr>
          <a:xfrm>
            <a:off x="2430890" y="1977535"/>
            <a:ext cx="6477000" cy="468679"/>
          </a:xfrm>
          <a:prstGeom prst="roundRect">
            <a:avLst/>
          </a:prstGeom>
          <a:solidFill>
            <a:schemeClr val="bg1"/>
          </a:solidFill>
          <a:ln w="25400" cap="flat" cmpd="sng" algn="ctr">
            <a:solidFill>
              <a:srgbClr val="4F81BD">
                <a:shade val="50000"/>
              </a:srgbClr>
            </a:solidFill>
            <a:prstDash val="solid"/>
          </a:ln>
          <a:effectLst/>
        </p:spPr>
        <p:txBody>
          <a:bodyPr anchor="ctr"/>
          <a:lstStyle/>
          <a:p>
            <a:pPr algn="ctr"/>
            <a:r>
              <a:rPr lang="it-IT" sz="2000" b="1" dirty="0">
                <a:solidFill>
                  <a:srgbClr val="000000"/>
                </a:solidFill>
                <a:latin typeface="Calibri" panose="020F0502020204030204" pitchFamily="34" charset="0"/>
              </a:rPr>
              <a:t>DOPO PARAGRAFO DEL GIUDIZIO</a:t>
            </a:r>
          </a:p>
        </p:txBody>
      </p:sp>
      <p:sp>
        <p:nvSpPr>
          <p:cNvPr id="36" name="Rettangolo arrotondato 35"/>
          <p:cNvSpPr/>
          <p:nvPr/>
        </p:nvSpPr>
        <p:spPr>
          <a:xfrm>
            <a:off x="533400" y="1977292"/>
            <a:ext cx="1447800" cy="1123218"/>
          </a:xfrm>
          <a:prstGeom prst="roundRect">
            <a:avLst/>
          </a:prstGeom>
          <a:solidFill>
            <a:schemeClr val="bg1"/>
          </a:solidFill>
          <a:ln w="25400" cap="flat" cmpd="sng" algn="ctr">
            <a:solidFill>
              <a:srgbClr val="4F81BD">
                <a:shade val="50000"/>
              </a:srgbClr>
            </a:solidFill>
            <a:prstDash val="solid"/>
          </a:ln>
          <a:effectLst/>
        </p:spPr>
        <p:txBody>
          <a:bodyPr anchor="ctr"/>
          <a:lstStyle/>
          <a:p>
            <a:pPr algn="ctr"/>
            <a:r>
              <a:rPr lang="it-IT" sz="2000" b="1" dirty="0">
                <a:solidFill>
                  <a:srgbClr val="000000"/>
                </a:solidFill>
                <a:latin typeface="Calibri" panose="020F0502020204030204" pitchFamily="34" charset="0"/>
              </a:rPr>
              <a:t>DOVE </a:t>
            </a:r>
            <a:r>
              <a:rPr lang="it-IT" sz="2000" b="1" dirty="0" smtClean="0">
                <a:solidFill>
                  <a:srgbClr val="000000"/>
                </a:solidFill>
                <a:latin typeface="Calibri" panose="020F0502020204030204" pitchFamily="34" charset="0"/>
              </a:rPr>
              <a:t>VANNO</a:t>
            </a:r>
            <a:endParaRPr lang="it-IT" sz="2000" b="1" dirty="0">
              <a:solidFill>
                <a:srgbClr val="000000"/>
              </a:solidFill>
              <a:latin typeface="Calibri" panose="020F0502020204030204" pitchFamily="34" charset="0"/>
            </a:endParaRPr>
          </a:p>
        </p:txBody>
      </p:sp>
      <p:sp>
        <p:nvSpPr>
          <p:cNvPr id="37" name="Rettangolo arrotondato 36"/>
          <p:cNvSpPr/>
          <p:nvPr/>
        </p:nvSpPr>
        <p:spPr>
          <a:xfrm>
            <a:off x="2438400" y="2628779"/>
            <a:ext cx="6477000" cy="476614"/>
          </a:xfrm>
          <a:prstGeom prst="roundRect">
            <a:avLst/>
          </a:prstGeom>
          <a:solidFill>
            <a:schemeClr val="bg1"/>
          </a:solidFill>
          <a:ln w="25400" cap="flat" cmpd="sng" algn="ctr">
            <a:solidFill>
              <a:srgbClr val="4F81BD">
                <a:shade val="50000"/>
              </a:srgbClr>
            </a:solidFill>
            <a:prstDash val="solid"/>
          </a:ln>
          <a:effectLst/>
        </p:spPr>
        <p:txBody>
          <a:bodyPr anchor="ctr"/>
          <a:lstStyle/>
          <a:p>
            <a:pPr algn="ctr"/>
            <a:r>
              <a:rPr lang="it-IT" sz="2000" b="1" dirty="0">
                <a:solidFill>
                  <a:srgbClr val="000000"/>
                </a:solidFill>
                <a:latin typeface="Calibri" panose="020F0502020204030204" pitchFamily="34" charset="0"/>
              </a:rPr>
              <a:t>PRIMA DEL GIUDIZIO DI COERENZA</a:t>
            </a:r>
          </a:p>
        </p:txBody>
      </p:sp>
      <p:sp>
        <p:nvSpPr>
          <p:cNvPr id="38" name="Rettangolo arrotondato 37"/>
          <p:cNvSpPr/>
          <p:nvPr/>
        </p:nvSpPr>
        <p:spPr>
          <a:xfrm>
            <a:off x="2438400" y="4671890"/>
            <a:ext cx="6477000" cy="381000"/>
          </a:xfrm>
          <a:prstGeom prst="roundRect">
            <a:avLst/>
          </a:prstGeom>
          <a:solidFill>
            <a:schemeClr val="accent6">
              <a:lumMod val="20000"/>
              <a:lumOff val="80000"/>
            </a:schemeClr>
          </a:solidFill>
          <a:ln w="25400" cap="flat" cmpd="sng" algn="ctr">
            <a:solidFill>
              <a:srgbClr val="4F81BD">
                <a:shade val="50000"/>
              </a:srgbClr>
            </a:solidFill>
            <a:prstDash val="solid"/>
          </a:ln>
          <a:effectLst/>
        </p:spPr>
        <p:txBody>
          <a:bodyPr anchor="ctr"/>
          <a:lstStyle/>
          <a:p>
            <a:pPr algn="ctr"/>
            <a:r>
              <a:rPr lang="it-IT" sz="2000" b="1" dirty="0">
                <a:solidFill>
                  <a:srgbClr val="000000"/>
                </a:solidFill>
                <a:latin typeface="Calibri" panose="020F0502020204030204" pitchFamily="34" charset="0"/>
              </a:rPr>
              <a:t>ESPORRE PROPRIE CONSIDERAZIONI E </a:t>
            </a:r>
            <a:r>
              <a:rPr lang="it-IT" sz="2000" b="1" dirty="0" smtClean="0">
                <a:solidFill>
                  <a:srgbClr val="000000"/>
                </a:solidFill>
                <a:latin typeface="Calibri" panose="020F0502020204030204" pitchFamily="34" charset="0"/>
              </a:rPr>
              <a:t>COMMENTI</a:t>
            </a:r>
            <a:endParaRPr lang="it-IT" sz="2000" b="1" dirty="0">
              <a:solidFill>
                <a:srgbClr val="000000"/>
              </a:solidFill>
              <a:latin typeface="Calibri" panose="020F0502020204030204" pitchFamily="34" charset="0"/>
            </a:endParaRPr>
          </a:p>
        </p:txBody>
      </p:sp>
      <p:sp>
        <p:nvSpPr>
          <p:cNvPr id="39" name="Rettangolo arrotondato 38"/>
          <p:cNvSpPr/>
          <p:nvPr/>
        </p:nvSpPr>
        <p:spPr>
          <a:xfrm>
            <a:off x="2438400" y="5129090"/>
            <a:ext cx="6477000" cy="381000"/>
          </a:xfrm>
          <a:prstGeom prst="roundRect">
            <a:avLst/>
          </a:prstGeom>
          <a:solidFill>
            <a:schemeClr val="accent6">
              <a:lumMod val="20000"/>
              <a:lumOff val="80000"/>
            </a:schemeClr>
          </a:solidFill>
          <a:ln w="25400" cap="flat" cmpd="sng" algn="ctr">
            <a:solidFill>
              <a:srgbClr val="4F81BD">
                <a:shade val="50000"/>
              </a:srgbClr>
            </a:solidFill>
            <a:prstDash val="solid"/>
          </a:ln>
          <a:effectLst/>
        </p:spPr>
        <p:txBody>
          <a:bodyPr anchor="ctr"/>
          <a:lstStyle/>
          <a:p>
            <a:pPr algn="ctr"/>
            <a:r>
              <a:rPr lang="it-IT" sz="2000" b="1" dirty="0">
                <a:solidFill>
                  <a:srgbClr val="000000"/>
                </a:solidFill>
                <a:latin typeface="Calibri" panose="020F0502020204030204" pitchFamily="34" charset="0"/>
              </a:rPr>
              <a:t>SEGNALARE RILIEVI</a:t>
            </a:r>
          </a:p>
        </p:txBody>
      </p:sp>
      <p:sp>
        <p:nvSpPr>
          <p:cNvPr id="40" name="Rettangolo arrotondato 39"/>
          <p:cNvSpPr/>
          <p:nvPr/>
        </p:nvSpPr>
        <p:spPr>
          <a:xfrm>
            <a:off x="2438400" y="5586290"/>
            <a:ext cx="6477000" cy="381000"/>
          </a:xfrm>
          <a:prstGeom prst="roundRect">
            <a:avLst/>
          </a:prstGeom>
          <a:solidFill>
            <a:schemeClr val="accent6">
              <a:lumMod val="20000"/>
              <a:lumOff val="80000"/>
            </a:schemeClr>
          </a:solidFill>
          <a:ln w="25400" cap="flat" cmpd="sng" algn="ctr">
            <a:solidFill>
              <a:srgbClr val="4F81BD">
                <a:shade val="50000"/>
              </a:srgbClr>
            </a:solidFill>
            <a:prstDash val="solid"/>
          </a:ln>
          <a:effectLst/>
        </p:spPr>
        <p:txBody>
          <a:bodyPr anchor="ctr"/>
          <a:lstStyle/>
          <a:p>
            <a:pPr algn="ctr"/>
            <a:r>
              <a:rPr lang="it-IT" sz="2000" b="1" dirty="0">
                <a:solidFill>
                  <a:srgbClr val="000000"/>
                </a:solidFill>
                <a:latin typeface="Calibri" panose="020F0502020204030204" pitchFamily="34" charset="0"/>
              </a:rPr>
              <a:t>INTEGRARE ASPETTI </a:t>
            </a:r>
            <a:r>
              <a:rPr lang="it-IT" sz="2000" b="1" dirty="0" smtClean="0">
                <a:solidFill>
                  <a:srgbClr val="000000"/>
                </a:solidFill>
                <a:latin typeface="Calibri" panose="020F0502020204030204" pitchFamily="34" charset="0"/>
              </a:rPr>
              <a:t>INFORMATIVA </a:t>
            </a:r>
            <a:r>
              <a:rPr lang="it-IT" sz="2000" b="1" dirty="0">
                <a:solidFill>
                  <a:srgbClr val="000000"/>
                </a:solidFill>
                <a:latin typeface="Calibri" panose="020F0502020204030204" pitchFamily="34" charset="0"/>
              </a:rPr>
              <a:t>RITENUTI CARENTI</a:t>
            </a:r>
          </a:p>
        </p:txBody>
      </p:sp>
      <p:sp>
        <p:nvSpPr>
          <p:cNvPr id="14" name="Titolo 1"/>
          <p:cNvSpPr txBox="1">
            <a:spLocks/>
          </p:cNvSpPr>
          <p:nvPr/>
        </p:nvSpPr>
        <p:spPr bwMode="auto">
          <a:xfrm>
            <a:off x="0" y="547829"/>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rgbClr val="000000"/>
                </a:solidFill>
                <a:latin typeface="Calibri" panose="020F0502020204030204" pitchFamily="34" charset="0"/>
              </a:rPr>
              <a:t>I RICHIAMI INFORMATIVA</a:t>
            </a:r>
          </a:p>
        </p:txBody>
      </p:sp>
    </p:spTree>
    <p:extLst>
      <p:ext uri="{BB962C8B-B14F-4D97-AF65-F5344CB8AC3E}">
        <p14:creationId xmlns:p14="http://schemas.microsoft.com/office/powerpoint/2010/main" val="1381414546"/>
      </p:ext>
    </p:extLst>
  </p:cSld>
  <p:clrMapOvr>
    <a:masterClrMapping/>
  </p:clrMapOvr>
  <p:transition spd="slow">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51520" y="789336"/>
            <a:ext cx="8568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a:solidFill>
                  <a:schemeClr val="tx1"/>
                </a:solidFill>
                <a:latin typeface="Calibri" pitchFamily="34" charset="0"/>
              </a:defRPr>
            </a:lvl1pPr>
            <a:lvl2pPr marL="742950" indent="-285750">
              <a:spcBef>
                <a:spcPct val="20000"/>
              </a:spcBef>
              <a:defRPr>
                <a:solidFill>
                  <a:schemeClr val="tx1"/>
                </a:solidFill>
                <a:latin typeface="Calibri" pitchFamily="34" charset="0"/>
              </a:defRPr>
            </a:lvl2pPr>
            <a:lvl3pPr marL="1143000" indent="-228600">
              <a:spcBef>
                <a:spcPct val="20000"/>
              </a:spcBef>
              <a:defRPr>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lgn="ctr" eaLnBrk="0" fontAlgn="base" hangingPunct="0">
              <a:spcBef>
                <a:spcPct val="50000"/>
              </a:spcBef>
              <a:spcAft>
                <a:spcPct val="0"/>
              </a:spcAft>
            </a:pPr>
            <a:r>
              <a:rPr lang="it-IT" altLang="it-IT" sz="2400" b="1" dirty="0" smtClean="0">
                <a:solidFill>
                  <a:srgbClr val="000000"/>
                </a:solidFill>
              </a:rPr>
              <a:t>COMPARAZIONE VECCHIA E NUOVA RELAZIONE REVISORE</a:t>
            </a:r>
            <a:endParaRPr lang="it-IT" altLang="it-IT" sz="2400" b="1" dirty="0">
              <a:solidFill>
                <a:srgbClr val="000000"/>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4249417934"/>
              </p:ext>
            </p:extLst>
          </p:nvPr>
        </p:nvGraphicFramePr>
        <p:xfrm>
          <a:off x="457200" y="1772816"/>
          <a:ext cx="8229600" cy="4206240"/>
        </p:xfrm>
        <a:graphic>
          <a:graphicData uri="http://schemas.openxmlformats.org/drawingml/2006/table">
            <a:tbl>
              <a:tblPr firstRow="1" firstCol="1" bandRow="1"/>
              <a:tblGrid>
                <a:gridCol w="4114800"/>
                <a:gridCol w="4114800"/>
              </a:tblGrid>
              <a:tr h="0">
                <a:tc>
                  <a:txBody>
                    <a:bodyPr/>
                    <a:lstStyle/>
                    <a:p>
                      <a:pPr algn="just">
                        <a:spcAft>
                          <a:spcPts val="0"/>
                        </a:spcAft>
                      </a:pPr>
                      <a:r>
                        <a:rPr lang="it-IT" sz="1600" b="1" dirty="0" smtClean="0">
                          <a:solidFill>
                            <a:srgbClr val="000000"/>
                          </a:solidFill>
                          <a:effectLst/>
                          <a:latin typeface="Calibri"/>
                          <a:ea typeface="Times New Roman"/>
                        </a:rPr>
                        <a:t>«Vecchia» Relazione: PR </a:t>
                      </a:r>
                      <a:r>
                        <a:rPr lang="it-IT" sz="1600" b="1" dirty="0">
                          <a:solidFill>
                            <a:srgbClr val="000000"/>
                          </a:solidFill>
                          <a:effectLst/>
                          <a:latin typeface="Calibri"/>
                          <a:ea typeface="Times New Roman"/>
                        </a:rPr>
                        <a:t>002 CNDCEC</a:t>
                      </a:r>
                      <a:endParaRPr lang="it-IT" sz="16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spcAft>
                          <a:spcPts val="0"/>
                        </a:spcAft>
                      </a:pPr>
                      <a:r>
                        <a:rPr lang="it-IT" sz="1600" b="1" dirty="0" smtClean="0">
                          <a:solidFill>
                            <a:srgbClr val="000000"/>
                          </a:solidFill>
                          <a:effectLst/>
                          <a:latin typeface="Calibri"/>
                          <a:ea typeface="Times New Roman"/>
                        </a:rPr>
                        <a:t>NUOVA</a:t>
                      </a:r>
                      <a:r>
                        <a:rPr lang="it-IT" sz="1600" b="1" baseline="0" dirty="0" smtClean="0">
                          <a:solidFill>
                            <a:srgbClr val="000000"/>
                          </a:solidFill>
                          <a:effectLst/>
                          <a:latin typeface="Calibri"/>
                          <a:ea typeface="Times New Roman"/>
                        </a:rPr>
                        <a:t> RELAZIONE:</a:t>
                      </a:r>
                      <a:r>
                        <a:rPr lang="it-IT" sz="1600" b="1" dirty="0" smtClean="0">
                          <a:solidFill>
                            <a:srgbClr val="000000"/>
                          </a:solidFill>
                          <a:effectLst/>
                          <a:latin typeface="Calibri"/>
                          <a:ea typeface="Times New Roman"/>
                        </a:rPr>
                        <a:t> </a:t>
                      </a:r>
                      <a:r>
                        <a:rPr lang="it-IT" sz="1600" b="1" dirty="0">
                          <a:solidFill>
                            <a:srgbClr val="000000"/>
                          </a:solidFill>
                          <a:effectLst/>
                          <a:latin typeface="Calibri"/>
                          <a:ea typeface="Times New Roman"/>
                        </a:rPr>
                        <a:t>ISA Italia 700</a:t>
                      </a:r>
                      <a:endParaRPr lang="it-IT" sz="16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0">
                <a:tc>
                  <a:txBody>
                    <a:bodyPr/>
                    <a:lstStyle/>
                    <a:p>
                      <a:pPr algn="just">
                        <a:spcAft>
                          <a:spcPts val="0"/>
                        </a:spcAft>
                      </a:pPr>
                      <a:r>
                        <a:rPr lang="it-IT" sz="1300" dirty="0">
                          <a:solidFill>
                            <a:srgbClr val="000000"/>
                          </a:solidFill>
                          <a:effectLst/>
                          <a:latin typeface="Calibri"/>
                          <a:ea typeface="Times New Roman"/>
                        </a:rPr>
                        <a:t>RELAZIONE </a:t>
                      </a:r>
                      <a:r>
                        <a:rPr lang="it-IT" sz="1300" b="1" dirty="0">
                          <a:solidFill>
                            <a:srgbClr val="000000"/>
                          </a:solidFill>
                          <a:effectLst/>
                          <a:latin typeface="Calibri"/>
                          <a:ea typeface="Times New Roman"/>
                        </a:rPr>
                        <a:t>DI REVISIONE</a:t>
                      </a:r>
                      <a:r>
                        <a:rPr lang="it-IT" sz="1300" dirty="0">
                          <a:solidFill>
                            <a:srgbClr val="000000"/>
                          </a:solidFill>
                          <a:effectLst/>
                          <a:latin typeface="Calibri"/>
                          <a:ea typeface="Times New Roman"/>
                        </a:rPr>
                        <a:t> AI SENSI DELL’ART.14 DEL DECRETO LEGISLATIVO 27 GENNAIO 2010 n. 39</a:t>
                      </a:r>
                      <a:endParaRPr lang="it-IT" sz="1300" dirty="0">
                        <a:solidFill>
                          <a:srgbClr val="000000"/>
                        </a:solidFill>
                        <a:effectLst/>
                        <a:latin typeface="Times New Roman"/>
                        <a:ea typeface="Times New Roman"/>
                      </a:endParaRPr>
                    </a:p>
                    <a:p>
                      <a:pPr algn="just">
                        <a:spcAft>
                          <a:spcPts val="0"/>
                        </a:spcAft>
                      </a:pPr>
                      <a:r>
                        <a:rPr lang="it-IT" sz="1300" dirty="0">
                          <a:solidFill>
                            <a:srgbClr val="000000"/>
                          </a:solidFill>
                          <a:effectLst/>
                          <a:latin typeface="Calibri"/>
                          <a:ea typeface="Times New Roman"/>
                        </a:rPr>
                        <a:t> </a:t>
                      </a:r>
                      <a:endParaRPr lang="it-IT" sz="1300" dirty="0">
                        <a:solidFill>
                          <a:srgbClr val="000000"/>
                        </a:solidFill>
                        <a:effectLst/>
                        <a:latin typeface="Times New Roman"/>
                        <a:ea typeface="Times New Roman"/>
                      </a:endParaRPr>
                    </a:p>
                    <a:p>
                      <a:pPr algn="just">
                        <a:spcAft>
                          <a:spcPts val="0"/>
                        </a:spcAft>
                      </a:pPr>
                      <a:r>
                        <a:rPr lang="it-IT" sz="1300" dirty="0">
                          <a:solidFill>
                            <a:srgbClr val="000000"/>
                          </a:solidFill>
                          <a:effectLst/>
                          <a:latin typeface="Calibri"/>
                          <a:ea typeface="Times New Roman"/>
                        </a:rPr>
                        <a:t>All’Assemblea degli </a:t>
                      </a:r>
                      <a:r>
                        <a:rPr lang="it-IT" sz="1300" dirty="0" smtClean="0">
                          <a:solidFill>
                            <a:srgbClr val="000000"/>
                          </a:solidFill>
                          <a:effectLst/>
                          <a:latin typeface="Calibri"/>
                          <a:ea typeface="Times New Roman"/>
                        </a:rPr>
                        <a:t>Azionisti della </a:t>
                      </a:r>
                      <a:r>
                        <a:rPr lang="it-IT" sz="1300" dirty="0">
                          <a:solidFill>
                            <a:srgbClr val="000000"/>
                          </a:solidFill>
                          <a:effectLst/>
                          <a:latin typeface="Calibri"/>
                          <a:ea typeface="Times New Roman"/>
                        </a:rPr>
                        <a:t>Alfa S.p.A.</a:t>
                      </a:r>
                      <a:endParaRPr lang="it-IT" sz="13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1300" dirty="0">
                          <a:solidFill>
                            <a:srgbClr val="000000"/>
                          </a:solidFill>
                          <a:effectLst/>
                          <a:latin typeface="Calibri"/>
                          <a:ea typeface="Times New Roman"/>
                        </a:rPr>
                        <a:t>RELAZIONE </a:t>
                      </a:r>
                      <a:r>
                        <a:rPr lang="it-IT" sz="1300" b="1" dirty="0">
                          <a:solidFill>
                            <a:srgbClr val="000000"/>
                          </a:solidFill>
                          <a:effectLst/>
                          <a:latin typeface="Calibri"/>
                          <a:ea typeface="Times New Roman"/>
                        </a:rPr>
                        <a:t>DEL REVISORE INDIPENDENTE</a:t>
                      </a:r>
                      <a:r>
                        <a:rPr lang="it-IT" sz="1300" dirty="0">
                          <a:solidFill>
                            <a:srgbClr val="000000"/>
                          </a:solidFill>
                          <a:effectLst/>
                          <a:latin typeface="Calibri"/>
                          <a:ea typeface="Times New Roman"/>
                        </a:rPr>
                        <a:t> AI SENSI DELL’ART. 14 DEL D.LGS. 27 GENNAIO 2010, N.39</a:t>
                      </a:r>
                      <a:endParaRPr lang="it-IT" sz="1300" dirty="0">
                        <a:solidFill>
                          <a:srgbClr val="000000"/>
                        </a:solidFill>
                        <a:effectLst/>
                        <a:latin typeface="Times New Roman"/>
                        <a:ea typeface="Times New Roman"/>
                      </a:endParaRPr>
                    </a:p>
                    <a:p>
                      <a:pPr algn="just">
                        <a:spcAft>
                          <a:spcPts val="0"/>
                        </a:spcAft>
                      </a:pPr>
                      <a:r>
                        <a:rPr lang="it-IT" sz="1300" dirty="0">
                          <a:solidFill>
                            <a:srgbClr val="000000"/>
                          </a:solidFill>
                          <a:effectLst/>
                          <a:latin typeface="Calibri"/>
                          <a:ea typeface="Times New Roman"/>
                        </a:rPr>
                        <a:t> </a:t>
                      </a:r>
                      <a:endParaRPr lang="it-IT" sz="1300" dirty="0">
                        <a:solidFill>
                          <a:srgbClr val="000000"/>
                        </a:solidFill>
                        <a:effectLst/>
                        <a:latin typeface="Times New Roman"/>
                        <a:ea typeface="Times New Roman"/>
                      </a:endParaRPr>
                    </a:p>
                    <a:p>
                      <a:pPr algn="just">
                        <a:spcAft>
                          <a:spcPts val="0"/>
                        </a:spcAft>
                      </a:pPr>
                      <a:r>
                        <a:rPr lang="it-IT" sz="1300" dirty="0">
                          <a:solidFill>
                            <a:srgbClr val="000000"/>
                          </a:solidFill>
                          <a:effectLst/>
                          <a:latin typeface="Calibri"/>
                          <a:ea typeface="Times New Roman"/>
                        </a:rPr>
                        <a:t>Agli azionisti della </a:t>
                      </a:r>
                      <a:r>
                        <a:rPr lang="it-IT" sz="1300" dirty="0" smtClean="0">
                          <a:solidFill>
                            <a:srgbClr val="000000"/>
                          </a:solidFill>
                          <a:effectLst/>
                          <a:latin typeface="Calibri"/>
                          <a:ea typeface="Times New Roman"/>
                        </a:rPr>
                        <a:t>ABC </a:t>
                      </a:r>
                      <a:r>
                        <a:rPr lang="it-IT" sz="1300" dirty="0" err="1">
                          <a:solidFill>
                            <a:srgbClr val="000000"/>
                          </a:solidFill>
                          <a:effectLst/>
                          <a:latin typeface="Calibri"/>
                          <a:ea typeface="Times New Roman"/>
                        </a:rPr>
                        <a:t>SpA</a:t>
                      </a:r>
                      <a:endParaRPr lang="it-IT" sz="13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indent="-342900" algn="just">
                        <a:spcAft>
                          <a:spcPts val="0"/>
                        </a:spcAft>
                        <a:buFont typeface="+mj-lt"/>
                        <a:buAutoNum type="arabicPeriod"/>
                      </a:pPr>
                      <a:r>
                        <a:rPr lang="it-IT" sz="1300" dirty="0">
                          <a:solidFill>
                            <a:srgbClr val="000000"/>
                          </a:solidFill>
                          <a:effectLst/>
                          <a:latin typeface="Calibri"/>
                          <a:ea typeface="Times New Roman"/>
                        </a:rPr>
                        <a:t>Ho svolto la revisione </a:t>
                      </a:r>
                      <a:r>
                        <a:rPr lang="it-IT" sz="1300" b="1" dirty="0">
                          <a:solidFill>
                            <a:srgbClr val="000000"/>
                          </a:solidFill>
                          <a:effectLst/>
                          <a:latin typeface="Calibri"/>
                          <a:ea typeface="Times New Roman"/>
                        </a:rPr>
                        <a:t>legale</a:t>
                      </a:r>
                      <a:r>
                        <a:rPr lang="it-IT" sz="1300" dirty="0">
                          <a:solidFill>
                            <a:srgbClr val="000000"/>
                          </a:solidFill>
                          <a:effectLst/>
                          <a:latin typeface="Calibri"/>
                          <a:ea typeface="Times New Roman"/>
                        </a:rPr>
                        <a:t> del bilancio d’esercizio della Alfa S.p.A. al 31 dicembre ****. La responsabilità della redazione del bilancio d’esercizio in conformità alle norme che ne disciplinano i criteri di redazione compete agli amministratori della Alfa S.p.A.. E’ mia la responsabilità del giudizio professionale espresso sul bilancio d’esercizio e basato sulla revisione </a:t>
                      </a:r>
                      <a:r>
                        <a:rPr lang="it-IT" sz="1300" b="1" dirty="0">
                          <a:solidFill>
                            <a:srgbClr val="000000"/>
                          </a:solidFill>
                          <a:effectLst/>
                          <a:latin typeface="Calibri"/>
                          <a:ea typeface="Times New Roman"/>
                        </a:rPr>
                        <a:t>legale.</a:t>
                      </a:r>
                      <a:endParaRPr lang="it-IT" sz="1300" b="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1300" i="1" cap="small" dirty="0">
                          <a:solidFill>
                            <a:srgbClr val="000000"/>
                          </a:solidFill>
                          <a:effectLst/>
                          <a:latin typeface="Calibri"/>
                          <a:ea typeface="Times New Roman"/>
                        </a:rPr>
                        <a:t>Relazione sul bilancio [d’esercizio][consolidato]</a:t>
                      </a:r>
                      <a:endParaRPr lang="it-IT" sz="1300" dirty="0">
                        <a:solidFill>
                          <a:srgbClr val="000000"/>
                        </a:solidFill>
                        <a:effectLst/>
                        <a:latin typeface="Times New Roman"/>
                        <a:ea typeface="Times New Roman"/>
                      </a:endParaRPr>
                    </a:p>
                    <a:p>
                      <a:pPr algn="just">
                        <a:spcAft>
                          <a:spcPts val="0"/>
                        </a:spcAft>
                      </a:pPr>
                      <a:r>
                        <a:rPr lang="it-IT" sz="1300" dirty="0">
                          <a:solidFill>
                            <a:srgbClr val="000000"/>
                          </a:solidFill>
                          <a:effectLst/>
                          <a:latin typeface="Calibri"/>
                          <a:ea typeface="Times New Roman"/>
                        </a:rPr>
                        <a:t>Ho svolto la revisione </a:t>
                      </a:r>
                      <a:r>
                        <a:rPr lang="it-IT" sz="1300" b="1" dirty="0">
                          <a:solidFill>
                            <a:srgbClr val="000000"/>
                          </a:solidFill>
                          <a:effectLst/>
                          <a:latin typeface="Calibri"/>
                          <a:ea typeface="Times New Roman"/>
                        </a:rPr>
                        <a:t>contabile</a:t>
                      </a:r>
                      <a:r>
                        <a:rPr lang="it-IT" sz="1300" dirty="0">
                          <a:solidFill>
                            <a:srgbClr val="000000"/>
                          </a:solidFill>
                          <a:effectLst/>
                          <a:latin typeface="Calibri"/>
                          <a:ea typeface="Times New Roman"/>
                        </a:rPr>
                        <a:t> </a:t>
                      </a:r>
                      <a:r>
                        <a:rPr lang="it-IT" sz="1300" b="1" dirty="0">
                          <a:solidFill>
                            <a:srgbClr val="000000"/>
                          </a:solidFill>
                          <a:effectLst/>
                          <a:latin typeface="Calibri"/>
                          <a:ea typeface="Times New Roman"/>
                        </a:rPr>
                        <a:t>dell’allegato</a:t>
                      </a:r>
                      <a:r>
                        <a:rPr lang="it-IT" sz="1300" dirty="0">
                          <a:solidFill>
                            <a:srgbClr val="000000"/>
                          </a:solidFill>
                          <a:effectLst/>
                          <a:latin typeface="Calibri"/>
                          <a:ea typeface="Times New Roman"/>
                        </a:rPr>
                        <a:t> bilancio [d’esercizio][consolidato] [della Società ABC S.p.A. ][del gruppo ABC</a:t>
                      </a:r>
                      <a:r>
                        <a:rPr lang="it-IT" sz="1300" dirty="0" smtClean="0">
                          <a:solidFill>
                            <a:srgbClr val="000000"/>
                          </a:solidFill>
                          <a:effectLst/>
                          <a:latin typeface="Calibri"/>
                          <a:ea typeface="Times New Roman"/>
                        </a:rPr>
                        <a:t>], </a:t>
                      </a:r>
                      <a:r>
                        <a:rPr lang="it-IT" sz="1300" b="1" dirty="0" smtClean="0">
                          <a:solidFill>
                            <a:srgbClr val="000000"/>
                          </a:solidFill>
                          <a:effectLst/>
                          <a:latin typeface="Calibri"/>
                          <a:ea typeface="Times New Roman"/>
                        </a:rPr>
                        <a:t>costituito </a:t>
                      </a:r>
                      <a:r>
                        <a:rPr lang="it-IT" sz="1300" b="1" dirty="0">
                          <a:solidFill>
                            <a:srgbClr val="000000"/>
                          </a:solidFill>
                          <a:effectLst/>
                          <a:latin typeface="Calibri"/>
                          <a:ea typeface="Times New Roman"/>
                        </a:rPr>
                        <a:t>dallo stato patrimoniale al [gg][mm][aa], dal conto economico per l’esercizio chiuso a tale data e dalla nota integrativa.</a:t>
                      </a:r>
                      <a:endParaRPr lang="it-IT" sz="1300" dirty="0">
                        <a:solidFill>
                          <a:srgbClr val="000000"/>
                        </a:solidFill>
                        <a:effectLst/>
                        <a:latin typeface="Times New Roman"/>
                        <a:ea typeface="Times New Roman"/>
                      </a:endParaRPr>
                    </a:p>
                    <a:p>
                      <a:pPr algn="just">
                        <a:spcAft>
                          <a:spcPts val="0"/>
                        </a:spcAft>
                      </a:pPr>
                      <a:r>
                        <a:rPr lang="it-IT" sz="1300" i="1" cap="small" dirty="0">
                          <a:solidFill>
                            <a:srgbClr val="000000"/>
                          </a:solidFill>
                          <a:effectLst/>
                          <a:latin typeface="Calibri"/>
                          <a:ea typeface="Times New Roman"/>
                        </a:rPr>
                        <a:t>Responsabilità degli amministratori per il bilancio [d’esercizio][consolidato]</a:t>
                      </a:r>
                      <a:endParaRPr lang="it-IT" sz="1300" dirty="0">
                        <a:solidFill>
                          <a:srgbClr val="000000"/>
                        </a:solidFill>
                        <a:effectLst/>
                        <a:latin typeface="Times New Roman"/>
                        <a:ea typeface="Times New Roman"/>
                      </a:endParaRPr>
                    </a:p>
                    <a:p>
                      <a:pPr algn="just">
                        <a:spcAft>
                          <a:spcPts val="0"/>
                        </a:spcAft>
                      </a:pPr>
                      <a:r>
                        <a:rPr lang="it-IT" sz="1300" b="1" dirty="0">
                          <a:solidFill>
                            <a:srgbClr val="000000"/>
                          </a:solidFill>
                          <a:effectLst/>
                          <a:latin typeface="Calibri"/>
                          <a:ea typeface="Times New Roman"/>
                        </a:rPr>
                        <a:t>Gli amministratori sono responsabili per la redazione del bilancio[d’esercizio][consolidato] che fornisca una rappresentazione veritiera e corretta in conformità alle norme italiane che ne disciplinano i criteri di redazione</a:t>
                      </a:r>
                      <a:r>
                        <a:rPr lang="it-IT" sz="1300" dirty="0">
                          <a:solidFill>
                            <a:srgbClr val="000000"/>
                          </a:solidFill>
                          <a:effectLst/>
                          <a:latin typeface="Calibri"/>
                          <a:ea typeface="Times New Roman"/>
                        </a:rPr>
                        <a:t>.</a:t>
                      </a:r>
                      <a:endParaRPr lang="it-IT" sz="1300" dirty="0">
                        <a:solidFill>
                          <a:srgbClr val="000000"/>
                        </a:solidFill>
                        <a:effectLst/>
                        <a:latin typeface="Times New Roman"/>
                        <a:ea typeface="Times New Roman"/>
                      </a:endParaRPr>
                    </a:p>
                    <a:p>
                      <a:pPr algn="just">
                        <a:spcAft>
                          <a:spcPts val="0"/>
                        </a:spcAft>
                      </a:pPr>
                      <a:r>
                        <a:rPr lang="it-IT" sz="1300" i="1" cap="small" dirty="0">
                          <a:solidFill>
                            <a:srgbClr val="000000"/>
                          </a:solidFill>
                          <a:effectLst/>
                          <a:latin typeface="Calibri"/>
                          <a:ea typeface="Times New Roman"/>
                        </a:rPr>
                        <a:t>Responsabilità del revisore </a:t>
                      </a:r>
                      <a:endParaRPr lang="it-IT" sz="1300" dirty="0">
                        <a:solidFill>
                          <a:srgbClr val="000000"/>
                        </a:solidFill>
                        <a:effectLst/>
                        <a:latin typeface="Times New Roman"/>
                        <a:ea typeface="Times New Roman"/>
                      </a:endParaRPr>
                    </a:p>
                    <a:p>
                      <a:pPr algn="just">
                        <a:spcAft>
                          <a:spcPts val="0"/>
                        </a:spcAft>
                      </a:pPr>
                      <a:r>
                        <a:rPr lang="it-IT" sz="1300" dirty="0">
                          <a:solidFill>
                            <a:srgbClr val="000000"/>
                          </a:solidFill>
                          <a:effectLst/>
                          <a:latin typeface="Calibri"/>
                          <a:ea typeface="Times New Roman"/>
                        </a:rPr>
                        <a:t>E’ mia la responsabilità di esprimere un giudizio sul bilancio [d’esercizio][consolidato] sulla base della revisione </a:t>
                      </a:r>
                      <a:r>
                        <a:rPr lang="it-IT" sz="1300" b="1" dirty="0">
                          <a:solidFill>
                            <a:srgbClr val="000000"/>
                          </a:solidFill>
                          <a:effectLst/>
                          <a:latin typeface="Calibri"/>
                          <a:ea typeface="Times New Roman"/>
                        </a:rPr>
                        <a:t>contabile</a:t>
                      </a:r>
                      <a:r>
                        <a:rPr lang="it-IT" sz="1300" dirty="0">
                          <a:solidFill>
                            <a:srgbClr val="000000"/>
                          </a:solidFill>
                          <a:effectLst/>
                          <a:latin typeface="Calibri"/>
                          <a:ea typeface="Times New Roman"/>
                        </a:rPr>
                        <a:t>.</a:t>
                      </a:r>
                      <a:endParaRPr lang="it-IT" sz="13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6625382"/>
      </p:ext>
    </p:extLst>
  </p:cSld>
  <p:clrMapOvr>
    <a:masterClrMapping/>
  </p:clrMapOvr>
  <p:transition spd="slow">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687211654"/>
              </p:ext>
            </p:extLst>
          </p:nvPr>
        </p:nvGraphicFramePr>
        <p:xfrm>
          <a:off x="482837" y="1545947"/>
          <a:ext cx="8229600" cy="4488561"/>
        </p:xfrm>
        <a:graphic>
          <a:graphicData uri="http://schemas.openxmlformats.org/drawingml/2006/table">
            <a:tbl>
              <a:tblPr firstRow="1" firstCol="1" bandRow="1"/>
              <a:tblGrid>
                <a:gridCol w="4114800"/>
                <a:gridCol w="4114800"/>
              </a:tblGrid>
              <a:tr h="239598">
                <a:tc>
                  <a:txBody>
                    <a:bodyPr/>
                    <a:lstStyle/>
                    <a:p>
                      <a:pPr algn="just">
                        <a:spcAft>
                          <a:spcPts val="0"/>
                        </a:spcAft>
                      </a:pPr>
                      <a:r>
                        <a:rPr lang="it-IT" sz="1600" b="1" dirty="0" smtClean="0">
                          <a:solidFill>
                            <a:srgbClr val="000000"/>
                          </a:solidFill>
                          <a:effectLst/>
                          <a:latin typeface="Calibri"/>
                          <a:ea typeface="Times New Roman"/>
                        </a:rPr>
                        <a:t>Vecchia: </a:t>
                      </a:r>
                      <a:r>
                        <a:rPr lang="it-IT" sz="1600" b="1" dirty="0">
                          <a:solidFill>
                            <a:srgbClr val="000000"/>
                          </a:solidFill>
                          <a:effectLst/>
                          <a:latin typeface="Calibri"/>
                          <a:ea typeface="Times New Roman"/>
                        </a:rPr>
                        <a:t>PR 002 CNDCEC</a:t>
                      </a:r>
                      <a:endParaRPr lang="it-IT" sz="16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spcAft>
                          <a:spcPts val="0"/>
                        </a:spcAft>
                      </a:pPr>
                      <a:r>
                        <a:rPr lang="it-IT" sz="1600" b="1" dirty="0" smtClean="0">
                          <a:solidFill>
                            <a:srgbClr val="000000"/>
                          </a:solidFill>
                          <a:effectLst/>
                          <a:latin typeface="Calibri"/>
                          <a:ea typeface="Times New Roman"/>
                        </a:rPr>
                        <a:t>NUOVA: </a:t>
                      </a:r>
                      <a:r>
                        <a:rPr lang="it-IT" sz="1600" b="1" dirty="0">
                          <a:solidFill>
                            <a:srgbClr val="000000"/>
                          </a:solidFill>
                          <a:effectLst/>
                          <a:latin typeface="Calibri"/>
                          <a:ea typeface="Times New Roman"/>
                        </a:rPr>
                        <a:t>ISA Italia 700</a:t>
                      </a:r>
                      <a:endParaRPr lang="it-IT" sz="16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170874">
                <a:tc>
                  <a:txBody>
                    <a:bodyPr/>
                    <a:lstStyle/>
                    <a:p>
                      <a:pPr marL="228600" indent="-228600" algn="just">
                        <a:spcAft>
                          <a:spcPts val="0"/>
                        </a:spcAft>
                        <a:buFont typeface="+mj-lt"/>
                        <a:buAutoNum type="arabicPeriod" startAt="2"/>
                      </a:pPr>
                      <a:r>
                        <a:rPr lang="it-IT" sz="1151" b="1" dirty="0">
                          <a:solidFill>
                            <a:srgbClr val="000000"/>
                          </a:solidFill>
                          <a:effectLst/>
                          <a:latin typeface="Calibri"/>
                          <a:ea typeface="Times New Roman"/>
                        </a:rPr>
                        <a:t>Il mio esame è stato condotto secondo gli statuiti principi di revisione</a:t>
                      </a:r>
                      <a:r>
                        <a:rPr lang="it-IT" sz="1151" dirty="0">
                          <a:solidFill>
                            <a:srgbClr val="000000"/>
                          </a:solidFill>
                          <a:effectLst/>
                          <a:latin typeface="Calibri"/>
                          <a:ea typeface="Times New Roman"/>
                        </a:rPr>
                        <a:t>. In conformità ai predetti principi, la revisione è stata  svolta al fine di acquisire ogni elemento necessario per accertare se il bilancio d’esercizio sia viziato da errori significativi e se risulti</a:t>
                      </a:r>
                      <a:r>
                        <a:rPr lang="it-IT" sz="1151" b="1" dirty="0">
                          <a:solidFill>
                            <a:srgbClr val="000000"/>
                          </a:solidFill>
                          <a:effectLst/>
                          <a:latin typeface="Calibri"/>
                          <a:ea typeface="Times New Roman"/>
                        </a:rPr>
                        <a:t>, nel suo complesso</a:t>
                      </a:r>
                      <a:r>
                        <a:rPr lang="it-IT" sz="1151" dirty="0">
                          <a:solidFill>
                            <a:srgbClr val="000000"/>
                          </a:solidFill>
                          <a:effectLst/>
                          <a:latin typeface="Calibri"/>
                          <a:ea typeface="Times New Roman"/>
                        </a:rPr>
                        <a:t>, </a:t>
                      </a:r>
                      <a:r>
                        <a:rPr lang="it-IT" sz="1151" b="1" dirty="0">
                          <a:solidFill>
                            <a:srgbClr val="000000"/>
                          </a:solidFill>
                          <a:effectLst/>
                          <a:latin typeface="Calibri"/>
                          <a:ea typeface="Times New Roman"/>
                        </a:rPr>
                        <a:t>attendibile</a:t>
                      </a:r>
                      <a:r>
                        <a:rPr lang="it-IT" sz="1151" dirty="0">
                          <a:solidFill>
                            <a:srgbClr val="000000"/>
                          </a:solidFill>
                          <a:effectLst/>
                          <a:latin typeface="Calibri"/>
                          <a:ea typeface="Times New Roman"/>
                        </a:rPr>
                        <a:t>. </a:t>
                      </a:r>
                      <a:r>
                        <a:rPr lang="it-IT" sz="1151" b="1" dirty="0">
                          <a:solidFill>
                            <a:srgbClr val="000000"/>
                          </a:solidFill>
                          <a:effectLst/>
                          <a:latin typeface="Calibri"/>
                          <a:ea typeface="Times New Roman"/>
                        </a:rPr>
                        <a:t>Il procedimento di revisione è stato  svolto in modo coerente con la dimensione della società e con il suo assetto organizzativo</a:t>
                      </a:r>
                      <a:r>
                        <a:rPr lang="it-IT" sz="1151" dirty="0">
                          <a:solidFill>
                            <a:srgbClr val="000000"/>
                          </a:solidFill>
                          <a:effectLst/>
                          <a:latin typeface="Calibri"/>
                          <a:ea typeface="Times New Roman"/>
                        </a:rPr>
                        <a:t>. Esso comprende l’esame, </a:t>
                      </a:r>
                      <a:r>
                        <a:rPr lang="it-IT" sz="1151" b="1" dirty="0">
                          <a:solidFill>
                            <a:srgbClr val="000000"/>
                          </a:solidFill>
                          <a:effectLst/>
                          <a:latin typeface="Calibri"/>
                          <a:ea typeface="Times New Roman"/>
                        </a:rPr>
                        <a:t>sulla base di verifiche a campione</a:t>
                      </a:r>
                      <a:r>
                        <a:rPr lang="it-IT" sz="1151" dirty="0">
                          <a:solidFill>
                            <a:srgbClr val="000000"/>
                          </a:solidFill>
                          <a:effectLst/>
                          <a:latin typeface="Calibri"/>
                          <a:ea typeface="Times New Roman"/>
                        </a:rPr>
                        <a:t>, degli elementi probativi a supporto dei saldi e delle informazioni contenuti nel bilancio, nonché la valutazione dell’adeguatezza e della correttezza dei criteri contabili utilizzati e della ragionevolezza delle stime effettuate dagli amministratori. Ritengo che il lavoro svolto fornisca una </a:t>
                      </a:r>
                      <a:r>
                        <a:rPr lang="it-IT" sz="1151" b="1" dirty="0">
                          <a:solidFill>
                            <a:srgbClr val="000000"/>
                          </a:solidFill>
                          <a:effectLst/>
                          <a:latin typeface="Calibri"/>
                          <a:ea typeface="Times New Roman"/>
                        </a:rPr>
                        <a:t>ragionevole base</a:t>
                      </a:r>
                      <a:r>
                        <a:rPr lang="it-IT" sz="1151" dirty="0">
                          <a:solidFill>
                            <a:srgbClr val="000000"/>
                          </a:solidFill>
                          <a:effectLst/>
                          <a:latin typeface="Calibri"/>
                          <a:ea typeface="Times New Roman"/>
                        </a:rPr>
                        <a:t> per l’espressione del mio giudizio professionale</a:t>
                      </a:r>
                      <a:r>
                        <a:rPr lang="it-IT" sz="1151" dirty="0" smtClean="0">
                          <a:solidFill>
                            <a:srgbClr val="000000"/>
                          </a:solidFill>
                          <a:effectLst/>
                          <a:latin typeface="Calibri"/>
                          <a:ea typeface="Times New Roman"/>
                        </a:rPr>
                        <a:t>.</a:t>
                      </a:r>
                    </a:p>
                    <a:p>
                      <a:pPr marL="228600" indent="-228600" algn="just">
                        <a:spcAft>
                          <a:spcPts val="0"/>
                        </a:spcAft>
                        <a:buFont typeface="+mj-lt"/>
                        <a:buAutoNum type="arabicPeriod" startAt="2"/>
                      </a:pPr>
                      <a:endParaRPr lang="it-IT" sz="1151" dirty="0">
                        <a:solidFill>
                          <a:srgbClr val="000000"/>
                        </a:solidFill>
                        <a:effectLst/>
                        <a:latin typeface="Times New Roman"/>
                        <a:ea typeface="Times New Roman"/>
                      </a:endParaRPr>
                    </a:p>
                    <a:p>
                      <a:pPr algn="just">
                        <a:spcAft>
                          <a:spcPts val="0"/>
                        </a:spcAft>
                      </a:pPr>
                      <a:r>
                        <a:rPr lang="it-IT" sz="1151" b="1" dirty="0">
                          <a:solidFill>
                            <a:srgbClr val="000000"/>
                          </a:solidFill>
                          <a:effectLst/>
                          <a:latin typeface="Calibri"/>
                          <a:ea typeface="Times New Roman"/>
                        </a:rPr>
                        <a:t>Per il giudizio relativo al bilancio dell’esercizio precedente, i cui dati sono presentati a fini comparativi, secondo quanto richiesto dalla legge, si fa riferimento alla relazione da me (o da altro revisore legale) emessa in data </a:t>
                      </a:r>
                      <a:r>
                        <a:rPr lang="it-IT" sz="1151" dirty="0">
                          <a:solidFill>
                            <a:srgbClr val="000000"/>
                          </a:solidFill>
                          <a:effectLst/>
                          <a:latin typeface="Calibri"/>
                          <a:ea typeface="Times New Roman"/>
                        </a:rPr>
                        <a:t>…… .</a:t>
                      </a:r>
                      <a:endParaRPr lang="it-IT" sz="115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80000"/>
                        </a:lnSpc>
                        <a:spcAft>
                          <a:spcPts val="0"/>
                        </a:spcAft>
                      </a:pPr>
                      <a:r>
                        <a:rPr lang="it-IT" sz="1151" b="1" i="1" cap="small" baseline="0" dirty="0" smtClean="0">
                          <a:solidFill>
                            <a:srgbClr val="000000"/>
                          </a:solidFill>
                          <a:effectLst/>
                          <a:latin typeface="Calibri"/>
                          <a:ea typeface="Times New Roman"/>
                        </a:rPr>
                        <a:t>Responsabilità [del revisore][della società di revisione]</a:t>
                      </a:r>
                    </a:p>
                    <a:p>
                      <a:pPr algn="just">
                        <a:lnSpc>
                          <a:spcPct val="90000"/>
                        </a:lnSpc>
                        <a:spcAft>
                          <a:spcPts val="0"/>
                        </a:spcAft>
                      </a:pPr>
                      <a:r>
                        <a:rPr lang="it-IT" sz="1151" b="1" dirty="0" smtClean="0">
                          <a:solidFill>
                            <a:srgbClr val="000000"/>
                          </a:solidFill>
                          <a:effectLst/>
                          <a:latin typeface="Calibri"/>
                          <a:ea typeface="Times New Roman"/>
                        </a:rPr>
                        <a:t>Ho </a:t>
                      </a:r>
                      <a:r>
                        <a:rPr lang="it-IT" sz="1151" b="1" dirty="0">
                          <a:solidFill>
                            <a:srgbClr val="000000"/>
                          </a:solidFill>
                          <a:effectLst/>
                          <a:latin typeface="Calibri"/>
                          <a:ea typeface="Times New Roman"/>
                        </a:rPr>
                        <a:t>svolto la revisione contabile in conformità ai principi di revisione internazionali (ISA Italia) elaborati ai sensi dell’art. 11, comma 3, del </a:t>
                      </a:r>
                      <a:r>
                        <a:rPr lang="it-IT" sz="1151" b="1" dirty="0" err="1">
                          <a:solidFill>
                            <a:srgbClr val="000000"/>
                          </a:solidFill>
                          <a:effectLst/>
                          <a:latin typeface="Calibri"/>
                          <a:ea typeface="Times New Roman"/>
                        </a:rPr>
                        <a:t>D.Lgs.</a:t>
                      </a:r>
                      <a:r>
                        <a:rPr lang="it-IT" sz="1151" b="1" dirty="0">
                          <a:solidFill>
                            <a:srgbClr val="000000"/>
                          </a:solidFill>
                          <a:effectLst/>
                          <a:latin typeface="Calibri"/>
                          <a:ea typeface="Times New Roman"/>
                        </a:rPr>
                        <a:t> 39/10.</a:t>
                      </a:r>
                      <a:r>
                        <a:rPr lang="it-IT" sz="1151" dirty="0">
                          <a:solidFill>
                            <a:srgbClr val="000000"/>
                          </a:solidFill>
                          <a:effectLst/>
                          <a:latin typeface="Calibri"/>
                          <a:ea typeface="Times New Roman"/>
                        </a:rPr>
                        <a:t> Tali principi richiedono il rispetto di principi etici, nonché la pianificazione e lo svolgimento della revisione contabile al fine di acquisire una </a:t>
                      </a:r>
                      <a:r>
                        <a:rPr lang="it-IT" sz="1151" b="1" dirty="0">
                          <a:solidFill>
                            <a:srgbClr val="000000"/>
                          </a:solidFill>
                          <a:effectLst/>
                          <a:latin typeface="Calibri"/>
                          <a:ea typeface="Times New Roman"/>
                        </a:rPr>
                        <a:t>ragionevole sicurezza che il bilancio</a:t>
                      </a:r>
                      <a:r>
                        <a:rPr lang="it-IT" sz="1151" dirty="0">
                          <a:solidFill>
                            <a:srgbClr val="000000"/>
                          </a:solidFill>
                          <a:effectLst/>
                          <a:latin typeface="Calibri"/>
                          <a:ea typeface="Times New Roman"/>
                        </a:rPr>
                        <a:t> [d’esercizio][consolidato] </a:t>
                      </a:r>
                      <a:r>
                        <a:rPr lang="it-IT" sz="1151" b="1" dirty="0">
                          <a:solidFill>
                            <a:srgbClr val="000000"/>
                          </a:solidFill>
                          <a:effectLst/>
                          <a:latin typeface="Calibri"/>
                          <a:ea typeface="Times New Roman"/>
                        </a:rPr>
                        <a:t>non contenga errori significativi</a:t>
                      </a:r>
                      <a:r>
                        <a:rPr lang="it-IT" sz="1151" dirty="0">
                          <a:solidFill>
                            <a:srgbClr val="000000"/>
                          </a:solidFill>
                          <a:effectLst/>
                          <a:latin typeface="Calibri"/>
                          <a:ea typeface="Times New Roman"/>
                        </a:rPr>
                        <a:t>.</a:t>
                      </a:r>
                      <a:endParaRPr lang="it-IT" sz="1151" dirty="0">
                        <a:solidFill>
                          <a:srgbClr val="000000"/>
                        </a:solidFill>
                        <a:effectLst/>
                        <a:latin typeface="Times New Roman"/>
                        <a:ea typeface="Times New Roman"/>
                      </a:endParaRPr>
                    </a:p>
                    <a:p>
                      <a:pPr algn="just">
                        <a:lnSpc>
                          <a:spcPct val="90000"/>
                        </a:lnSpc>
                        <a:spcAft>
                          <a:spcPts val="0"/>
                        </a:spcAft>
                      </a:pPr>
                      <a:r>
                        <a:rPr lang="it-IT" sz="1151" dirty="0">
                          <a:solidFill>
                            <a:srgbClr val="000000"/>
                          </a:solidFill>
                          <a:effectLst/>
                          <a:latin typeface="Calibri"/>
                          <a:ea typeface="Times New Roman"/>
                        </a:rPr>
                        <a:t>La revisione contabile comporta lo svolgimento di procedure volte ad acquisire elementi probativi a supporto degli importi e delle informazioni contenuti nel bilancio [d’esercizio][consolidato]. Le procedure </a:t>
                      </a:r>
                      <a:r>
                        <a:rPr lang="it-IT" sz="1151" b="1" dirty="0">
                          <a:solidFill>
                            <a:srgbClr val="000000"/>
                          </a:solidFill>
                          <a:effectLst/>
                          <a:latin typeface="Calibri"/>
                          <a:ea typeface="Times New Roman"/>
                        </a:rPr>
                        <a:t>scelte dipendono dal giudizio professionale del revisore</a:t>
                      </a:r>
                      <a:r>
                        <a:rPr lang="it-IT" sz="1151" dirty="0">
                          <a:solidFill>
                            <a:srgbClr val="000000"/>
                          </a:solidFill>
                          <a:effectLst/>
                          <a:latin typeface="Calibri"/>
                          <a:ea typeface="Times New Roman"/>
                        </a:rPr>
                        <a:t>, inclusa la valutazione dei rischi di errori significativi nel bilancio [d’esercizio][consolidato] </a:t>
                      </a:r>
                      <a:r>
                        <a:rPr lang="it-IT" sz="1151" b="1" dirty="0">
                          <a:solidFill>
                            <a:srgbClr val="000000"/>
                          </a:solidFill>
                          <a:effectLst/>
                          <a:latin typeface="Calibri"/>
                          <a:ea typeface="Times New Roman"/>
                        </a:rPr>
                        <a:t>dovuti a frodi o a comportamenti o eventi non intenzionali</a:t>
                      </a:r>
                      <a:r>
                        <a:rPr lang="it-IT" sz="1151" dirty="0">
                          <a:solidFill>
                            <a:srgbClr val="000000"/>
                          </a:solidFill>
                          <a:effectLst/>
                          <a:latin typeface="Calibri"/>
                          <a:ea typeface="Times New Roman"/>
                        </a:rPr>
                        <a:t>. </a:t>
                      </a:r>
                      <a:r>
                        <a:rPr lang="it-IT" sz="1151" b="1" dirty="0">
                          <a:solidFill>
                            <a:srgbClr val="000000"/>
                          </a:solidFill>
                          <a:effectLst/>
                          <a:latin typeface="Calibri"/>
                          <a:ea typeface="Times New Roman"/>
                        </a:rPr>
                        <a:t>Nell’effettuare tali valutazioni del rischio, il revisore considera il controllo interno relativo alla redazione del bilancio</a:t>
                      </a:r>
                      <a:r>
                        <a:rPr lang="it-IT" sz="1151" dirty="0">
                          <a:solidFill>
                            <a:srgbClr val="000000"/>
                          </a:solidFill>
                          <a:effectLst/>
                          <a:latin typeface="Calibri"/>
                          <a:ea typeface="Times New Roman"/>
                        </a:rPr>
                        <a:t>[d’esercizio][consolidato] dell’impresa che fornisca una rappresentazione veritiera e corretta al fine di definire procedure di revisione appropriate alle circostanze</a:t>
                      </a:r>
                      <a:r>
                        <a:rPr lang="it-IT" sz="1151" b="1" dirty="0">
                          <a:solidFill>
                            <a:srgbClr val="000000"/>
                          </a:solidFill>
                          <a:effectLst/>
                          <a:latin typeface="Calibri"/>
                          <a:ea typeface="Times New Roman"/>
                        </a:rPr>
                        <a:t>, e non per esprimere un giudizio sull’efficacia del controllo interno dell’impresa. La revisione contabile comprende altresì la valutazione dell’appropriatezza dei principi contabili adottati, della ragionevolezza delle stime contabili effettuate dagli amministratori, nonché la valutazione della presentazione del bilancio [d’esercizio][consolidato] nel suo complesso.</a:t>
                      </a:r>
                      <a:endParaRPr lang="it-IT" sz="1151" dirty="0">
                        <a:solidFill>
                          <a:srgbClr val="000000"/>
                        </a:solidFill>
                        <a:effectLst/>
                        <a:latin typeface="Times New Roman"/>
                        <a:ea typeface="Times New Roman"/>
                      </a:endParaRPr>
                    </a:p>
                    <a:p>
                      <a:pPr algn="just">
                        <a:lnSpc>
                          <a:spcPct val="90000"/>
                        </a:lnSpc>
                        <a:spcAft>
                          <a:spcPts val="0"/>
                        </a:spcAft>
                      </a:pPr>
                      <a:r>
                        <a:rPr lang="it-IT" sz="1151" dirty="0">
                          <a:solidFill>
                            <a:srgbClr val="000000"/>
                          </a:solidFill>
                          <a:effectLst/>
                          <a:latin typeface="Calibri"/>
                          <a:ea typeface="Times New Roman"/>
                        </a:rPr>
                        <a:t>Ritengo di aver acquisito </a:t>
                      </a:r>
                      <a:r>
                        <a:rPr lang="it-IT" sz="1151" b="1" dirty="0">
                          <a:solidFill>
                            <a:srgbClr val="000000"/>
                          </a:solidFill>
                          <a:effectLst/>
                          <a:latin typeface="Calibri"/>
                          <a:ea typeface="Times New Roman"/>
                        </a:rPr>
                        <a:t>elementi probativi sufficienti ed appropriati </a:t>
                      </a:r>
                      <a:r>
                        <a:rPr lang="it-IT" sz="1151" dirty="0">
                          <a:solidFill>
                            <a:srgbClr val="000000"/>
                          </a:solidFill>
                          <a:effectLst/>
                          <a:latin typeface="Calibri"/>
                          <a:ea typeface="Times New Roman"/>
                        </a:rPr>
                        <a:t>su cui basare il  mio giudizio.</a:t>
                      </a:r>
                      <a:endParaRPr lang="it-IT" sz="115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 Box 4"/>
          <p:cNvSpPr txBox="1">
            <a:spLocks noChangeArrowheads="1"/>
          </p:cNvSpPr>
          <p:nvPr/>
        </p:nvSpPr>
        <p:spPr bwMode="auto">
          <a:xfrm>
            <a:off x="251520" y="1041721"/>
            <a:ext cx="8568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a:solidFill>
                  <a:schemeClr val="tx1"/>
                </a:solidFill>
                <a:latin typeface="Calibri" pitchFamily="34" charset="0"/>
              </a:defRPr>
            </a:lvl1pPr>
            <a:lvl2pPr marL="742950" indent="-285750">
              <a:spcBef>
                <a:spcPct val="20000"/>
              </a:spcBef>
              <a:defRPr>
                <a:solidFill>
                  <a:schemeClr val="tx1"/>
                </a:solidFill>
                <a:latin typeface="Calibri" pitchFamily="34" charset="0"/>
              </a:defRPr>
            </a:lvl2pPr>
            <a:lvl3pPr marL="1143000" indent="-228600">
              <a:spcBef>
                <a:spcPct val="20000"/>
              </a:spcBef>
              <a:defRPr>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lgn="ctr" eaLnBrk="0" fontAlgn="base" hangingPunct="0">
              <a:spcBef>
                <a:spcPct val="50000"/>
              </a:spcBef>
              <a:spcAft>
                <a:spcPct val="0"/>
              </a:spcAft>
            </a:pPr>
            <a:r>
              <a:rPr lang="it-IT" altLang="it-IT" sz="2400" b="1" dirty="0" smtClean="0">
                <a:solidFill>
                  <a:srgbClr val="000000"/>
                </a:solidFill>
              </a:rPr>
              <a:t>COMPARAZIONE VECCHIA E NUOVA RELAZIONE REVISORE</a:t>
            </a:r>
            <a:endParaRPr lang="it-IT" altLang="it-IT" sz="2400" b="1" dirty="0">
              <a:solidFill>
                <a:srgbClr val="000000"/>
              </a:solidFill>
            </a:endParaRPr>
          </a:p>
        </p:txBody>
      </p:sp>
    </p:spTree>
    <p:extLst>
      <p:ext uri="{BB962C8B-B14F-4D97-AF65-F5344CB8AC3E}">
        <p14:creationId xmlns:p14="http://schemas.microsoft.com/office/powerpoint/2010/main" val="2357701588"/>
      </p:ext>
    </p:extLst>
  </p:cSld>
  <p:clrMapOvr>
    <a:masterClrMapping/>
  </p:clrMapOvr>
  <p:transition spd="slow">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2149008026"/>
              </p:ext>
            </p:extLst>
          </p:nvPr>
        </p:nvGraphicFramePr>
        <p:xfrm>
          <a:off x="457200" y="1628800"/>
          <a:ext cx="8229600" cy="4325112"/>
        </p:xfrm>
        <a:graphic>
          <a:graphicData uri="http://schemas.openxmlformats.org/drawingml/2006/table">
            <a:tbl>
              <a:tblPr firstRow="1" firstCol="1" bandRow="1"/>
              <a:tblGrid>
                <a:gridCol w="4114800"/>
                <a:gridCol w="4114800"/>
              </a:tblGrid>
              <a:tr h="0">
                <a:tc>
                  <a:txBody>
                    <a:bodyPr/>
                    <a:lstStyle/>
                    <a:p>
                      <a:pPr algn="just">
                        <a:spcAft>
                          <a:spcPts val="0"/>
                        </a:spcAft>
                      </a:pPr>
                      <a:r>
                        <a:rPr lang="it-IT" sz="1600" b="1" dirty="0" smtClean="0">
                          <a:solidFill>
                            <a:srgbClr val="000000"/>
                          </a:solidFill>
                          <a:effectLst/>
                          <a:latin typeface="Calibri"/>
                          <a:ea typeface="Times New Roman"/>
                        </a:rPr>
                        <a:t>Vecchia: </a:t>
                      </a:r>
                      <a:r>
                        <a:rPr lang="it-IT" sz="1600" b="1" dirty="0">
                          <a:solidFill>
                            <a:srgbClr val="000000"/>
                          </a:solidFill>
                          <a:effectLst/>
                          <a:latin typeface="Calibri"/>
                          <a:ea typeface="Times New Roman"/>
                        </a:rPr>
                        <a:t>PR 002 CNDCEC</a:t>
                      </a:r>
                      <a:endParaRPr lang="it-IT" sz="16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spcAft>
                          <a:spcPts val="0"/>
                        </a:spcAft>
                      </a:pPr>
                      <a:r>
                        <a:rPr lang="it-IT" sz="1600" b="1" dirty="0" smtClean="0">
                          <a:solidFill>
                            <a:srgbClr val="000000"/>
                          </a:solidFill>
                          <a:effectLst/>
                          <a:latin typeface="Calibri"/>
                          <a:ea typeface="Times New Roman"/>
                        </a:rPr>
                        <a:t>NUOVA: </a:t>
                      </a:r>
                      <a:r>
                        <a:rPr lang="it-IT" sz="1600" b="1" dirty="0">
                          <a:solidFill>
                            <a:srgbClr val="000000"/>
                          </a:solidFill>
                          <a:effectLst/>
                          <a:latin typeface="Calibri"/>
                          <a:ea typeface="Times New Roman"/>
                        </a:rPr>
                        <a:t>ISA Italia 700</a:t>
                      </a:r>
                      <a:endParaRPr lang="it-IT" sz="16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0">
                <a:tc>
                  <a:txBody>
                    <a:bodyPr/>
                    <a:lstStyle/>
                    <a:p>
                      <a:pPr marL="342900" indent="-342900" algn="just">
                        <a:spcAft>
                          <a:spcPts val="0"/>
                        </a:spcAft>
                        <a:buFont typeface="+mj-lt"/>
                        <a:buAutoNum type="arabicPeriod" startAt="3"/>
                      </a:pPr>
                      <a:r>
                        <a:rPr lang="it-IT" sz="1300" dirty="0" smtClean="0">
                          <a:solidFill>
                            <a:srgbClr val="000000"/>
                          </a:solidFill>
                          <a:effectLst/>
                          <a:latin typeface="Calibri"/>
                          <a:ea typeface="Times New Roman"/>
                        </a:rPr>
                        <a:t>A </a:t>
                      </a:r>
                      <a:r>
                        <a:rPr lang="it-IT" sz="1300" dirty="0">
                          <a:solidFill>
                            <a:srgbClr val="000000"/>
                          </a:solidFill>
                          <a:effectLst/>
                          <a:latin typeface="Calibri"/>
                          <a:ea typeface="Times New Roman"/>
                        </a:rPr>
                        <a:t>mio giudizio, il soprammenzionato bilancio d’esercizio </a:t>
                      </a:r>
                      <a:r>
                        <a:rPr lang="it-IT" sz="1300" b="1" dirty="0">
                          <a:solidFill>
                            <a:srgbClr val="000000"/>
                          </a:solidFill>
                          <a:effectLst/>
                          <a:latin typeface="Calibri"/>
                          <a:ea typeface="Times New Roman"/>
                        </a:rPr>
                        <a:t>è conforme alle norme che ne disciplinano i criteri di redazione; esso pertanto </a:t>
                      </a:r>
                      <a:r>
                        <a:rPr lang="it-IT" sz="1300" b="1" dirty="0" err="1">
                          <a:solidFill>
                            <a:srgbClr val="000000"/>
                          </a:solidFill>
                          <a:effectLst/>
                          <a:latin typeface="Calibri"/>
                          <a:ea typeface="Times New Roman"/>
                        </a:rPr>
                        <a:t>é</a:t>
                      </a:r>
                      <a:r>
                        <a:rPr lang="it-IT" sz="1300" b="1" dirty="0">
                          <a:solidFill>
                            <a:srgbClr val="000000"/>
                          </a:solidFill>
                          <a:effectLst/>
                          <a:latin typeface="Calibri"/>
                          <a:ea typeface="Times New Roman"/>
                        </a:rPr>
                        <a:t> stato redatto con chiarezza e rappresenta in modo veritiero e corretto la situazione patrimoniale e finanziaria ed il risultato economico</a:t>
                      </a:r>
                      <a:r>
                        <a:rPr lang="it-IT" sz="1300" dirty="0">
                          <a:solidFill>
                            <a:srgbClr val="000000"/>
                          </a:solidFill>
                          <a:effectLst/>
                          <a:latin typeface="Calibri"/>
                          <a:ea typeface="Times New Roman"/>
                        </a:rPr>
                        <a:t> della Alfa S.p.A. per l’esercizio chiuso al 31 dicembre ****.</a:t>
                      </a:r>
                      <a:endParaRPr lang="it-IT" sz="13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1300" b="1" i="1" cap="small" baseline="0" dirty="0">
                          <a:solidFill>
                            <a:srgbClr val="000000"/>
                          </a:solidFill>
                          <a:effectLst/>
                          <a:latin typeface="Calibri"/>
                          <a:ea typeface="Times New Roman"/>
                        </a:rPr>
                        <a:t>Giudizio</a:t>
                      </a:r>
                      <a:r>
                        <a:rPr lang="it-IT" sz="1300" b="1" i="1" dirty="0">
                          <a:solidFill>
                            <a:srgbClr val="000000"/>
                          </a:solidFill>
                          <a:effectLst/>
                          <a:latin typeface="Calibri"/>
                          <a:ea typeface="Times New Roman"/>
                        </a:rPr>
                        <a:t> </a:t>
                      </a:r>
                      <a:endParaRPr lang="it-IT" sz="1300" dirty="0">
                        <a:solidFill>
                          <a:srgbClr val="000000"/>
                        </a:solidFill>
                        <a:effectLst/>
                        <a:latin typeface="Times New Roman"/>
                        <a:ea typeface="Times New Roman"/>
                      </a:endParaRPr>
                    </a:p>
                    <a:p>
                      <a:pPr algn="just">
                        <a:spcAft>
                          <a:spcPts val="0"/>
                        </a:spcAft>
                      </a:pPr>
                      <a:r>
                        <a:rPr lang="it-IT" sz="1300" dirty="0">
                          <a:solidFill>
                            <a:srgbClr val="000000"/>
                          </a:solidFill>
                          <a:effectLst/>
                          <a:latin typeface="Calibri"/>
                          <a:ea typeface="Times New Roman"/>
                        </a:rPr>
                        <a:t>A mio giudizio, il bilancio [d’esercizio] [consolidato] fornisce una </a:t>
                      </a:r>
                      <a:r>
                        <a:rPr lang="it-IT" sz="1300" b="1" dirty="0">
                          <a:solidFill>
                            <a:srgbClr val="000000"/>
                          </a:solidFill>
                          <a:effectLst/>
                          <a:latin typeface="Calibri"/>
                          <a:ea typeface="Times New Roman"/>
                        </a:rPr>
                        <a:t>rappresentazione veritiera e corretta della situazione patrimoniale e finanziaria [della Società ABC S.p.A.] [del gruppo ABC] al [gg][mm][aa]e del risultato economico per l’esercizio chiuso a tale data, in conformità alle norme italiane che ne disciplinano i criteri di redazione</a:t>
                      </a:r>
                      <a:r>
                        <a:rPr lang="it-IT" sz="1300" dirty="0">
                          <a:solidFill>
                            <a:srgbClr val="000000"/>
                          </a:solidFill>
                          <a:effectLst/>
                          <a:latin typeface="Calibri"/>
                          <a:ea typeface="Times New Roman"/>
                        </a:rPr>
                        <a:t>.</a:t>
                      </a:r>
                      <a:endParaRPr lang="it-IT" sz="13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indent="-342900" algn="just">
                        <a:lnSpc>
                          <a:spcPct val="90000"/>
                        </a:lnSpc>
                        <a:spcAft>
                          <a:spcPts val="0"/>
                        </a:spcAft>
                        <a:buFont typeface="+mj-lt"/>
                        <a:buAutoNum type="arabicPeriod" startAt="4"/>
                      </a:pPr>
                      <a:r>
                        <a:rPr lang="it-IT" sz="1300" b="1" dirty="0" smtClean="0">
                          <a:solidFill>
                            <a:srgbClr val="000000"/>
                          </a:solidFill>
                          <a:effectLst/>
                          <a:latin typeface="Calibri"/>
                          <a:ea typeface="Times New Roman"/>
                        </a:rPr>
                        <a:t>La responsabilità della redazione della relazione sulla gestione in conformità a quanto previsto dalle norme di legge compete agli amministratori della Alfa S.p.A.. E’ di mia competenza l’espressione del giudizio sulla coerenza della relazione sulla gestione con il bilancio, come richiesto dall’art.14, comma 2, lettera e), del decreto legislativo 27 gennaio 2010 n. 39. A tal fine, ho svolto le procedure indicate dal principio di revisione n. PR 001 emanato dal Consiglio Nazionale dei Dottori Commercialisti e degli Esperti Contabili e raccomandato dalla </a:t>
                      </a:r>
                      <a:r>
                        <a:rPr lang="it-IT" sz="1300" b="1" dirty="0" err="1" smtClean="0">
                          <a:solidFill>
                            <a:srgbClr val="000000"/>
                          </a:solidFill>
                          <a:effectLst/>
                          <a:latin typeface="Calibri"/>
                          <a:ea typeface="Times New Roman"/>
                        </a:rPr>
                        <a:t>Consob</a:t>
                      </a:r>
                      <a:r>
                        <a:rPr lang="it-IT" sz="1300" dirty="0" smtClean="0">
                          <a:solidFill>
                            <a:srgbClr val="000000"/>
                          </a:solidFill>
                          <a:effectLst/>
                          <a:latin typeface="Calibri"/>
                          <a:ea typeface="Times New Roman"/>
                        </a:rPr>
                        <a:t>. A mio giudizio la relazione sulla gestione è coerente con il bilancio d’esercizio della Alfa  S.p.A. al 31 dicembre ****.</a:t>
                      </a:r>
                      <a:endParaRPr lang="it-IT" sz="13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1300" b="1" i="1" cap="small" baseline="0" dirty="0">
                          <a:solidFill>
                            <a:srgbClr val="000000"/>
                          </a:solidFill>
                          <a:effectLst/>
                          <a:latin typeface="Calibri"/>
                          <a:ea typeface="Times New Roman"/>
                        </a:rPr>
                        <a:t>Giudizio di coerenza relazione sulla gestione</a:t>
                      </a:r>
                      <a:endParaRPr lang="it-IT" sz="1300" b="1" i="1" cap="small" baseline="0" dirty="0">
                        <a:solidFill>
                          <a:srgbClr val="000000"/>
                        </a:solidFill>
                        <a:effectLst/>
                        <a:latin typeface="Times New Roman"/>
                        <a:ea typeface="Times New Roman"/>
                      </a:endParaRPr>
                    </a:p>
                    <a:p>
                      <a:pPr algn="just" hangingPunct="0">
                        <a:spcAft>
                          <a:spcPts val="0"/>
                        </a:spcAft>
                      </a:pPr>
                      <a:r>
                        <a:rPr lang="it-IT" sz="1300" b="1" dirty="0">
                          <a:effectLst/>
                          <a:latin typeface="Calibri"/>
                          <a:ea typeface="Times New Roman"/>
                          <a:cs typeface="Times New Roman"/>
                        </a:rPr>
                        <a:t>Ho svolto le procedure indicate nel principio di revisione (SA Italia) n. 720B al fine di esprimere, come richiesto dalle norme di legge, un giudizio sulla coerenza della relazione sulla gestione, la cui responsabilità compete agli amministratori</a:t>
                      </a:r>
                      <a:r>
                        <a:rPr lang="it-IT" sz="1300" dirty="0">
                          <a:effectLst/>
                          <a:latin typeface="Calibri"/>
                          <a:ea typeface="Times New Roman"/>
                          <a:cs typeface="Times New Roman"/>
                        </a:rPr>
                        <a:t> della ABC S.p.A., con il bilancio [d’esercizio] [consolidato] della ABC S.p.A. [del gruppo ABC] al [gg][mm][aa].A [mio][nostro] giudizio la relazione sulla gestione è coerente con il bilancio [d’esercizio][consolidato] della ABC S.p.A. [del gruppo ABC] al [gg][mm][aa]</a:t>
                      </a:r>
                      <a:r>
                        <a:rPr lang="it-IT" sz="1300" dirty="0">
                          <a:effectLst/>
                          <a:latin typeface="Calibri"/>
                          <a:ea typeface="Times New Roman"/>
                          <a:cs typeface="Calibri"/>
                        </a:rPr>
                        <a:t>.</a:t>
                      </a:r>
                      <a:endParaRPr lang="it-IT" sz="1300" dirty="0">
                        <a:effectLst/>
                        <a:latin typeface="Trebuchet M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 Box 4"/>
          <p:cNvSpPr txBox="1">
            <a:spLocks noChangeArrowheads="1"/>
          </p:cNvSpPr>
          <p:nvPr/>
        </p:nvSpPr>
        <p:spPr bwMode="auto">
          <a:xfrm>
            <a:off x="251520" y="1146746"/>
            <a:ext cx="8568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a:solidFill>
                  <a:schemeClr val="tx1"/>
                </a:solidFill>
                <a:latin typeface="Calibri" pitchFamily="34" charset="0"/>
              </a:defRPr>
            </a:lvl1pPr>
            <a:lvl2pPr marL="742950" indent="-285750">
              <a:spcBef>
                <a:spcPct val="20000"/>
              </a:spcBef>
              <a:defRPr>
                <a:solidFill>
                  <a:schemeClr val="tx1"/>
                </a:solidFill>
                <a:latin typeface="Calibri" pitchFamily="34" charset="0"/>
              </a:defRPr>
            </a:lvl2pPr>
            <a:lvl3pPr marL="1143000" indent="-228600">
              <a:spcBef>
                <a:spcPct val="20000"/>
              </a:spcBef>
              <a:defRPr>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lgn="ctr" eaLnBrk="0" fontAlgn="base" hangingPunct="0">
              <a:spcBef>
                <a:spcPct val="50000"/>
              </a:spcBef>
              <a:spcAft>
                <a:spcPct val="0"/>
              </a:spcAft>
            </a:pPr>
            <a:r>
              <a:rPr lang="it-IT" altLang="it-IT" sz="2400" b="1" dirty="0" smtClean="0">
                <a:solidFill>
                  <a:srgbClr val="000000"/>
                </a:solidFill>
              </a:rPr>
              <a:t>COMPARAZIONE VECCHIA E NUOVA RELAZIONE REVISORE</a:t>
            </a:r>
            <a:endParaRPr lang="it-IT" altLang="it-IT" sz="2400" b="1" dirty="0">
              <a:solidFill>
                <a:srgbClr val="000000"/>
              </a:solidFill>
            </a:endParaRPr>
          </a:p>
        </p:txBody>
      </p:sp>
    </p:spTree>
    <p:extLst>
      <p:ext uri="{BB962C8B-B14F-4D97-AF65-F5344CB8AC3E}">
        <p14:creationId xmlns:p14="http://schemas.microsoft.com/office/powerpoint/2010/main" val="2404891113"/>
      </p:ext>
    </p:extLst>
  </p:cSld>
  <p:clrMapOvr>
    <a:masterClrMapping/>
  </p:clrMapOvr>
  <p:transition spd="slow">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504202" y="2363505"/>
            <a:ext cx="7772400" cy="1470025"/>
          </a:xfrm>
        </p:spPr>
        <p:txBody>
          <a:bodyPr/>
          <a:lstStyle/>
          <a:p>
            <a:pPr algn="ctr" eaLnBrk="1" hangingPunct="1"/>
            <a:r>
              <a:rPr lang="it-IT" altLang="it-IT" b="1" dirty="0" smtClean="0">
                <a:latin typeface="Calibri" panose="020F0502020204030204" pitchFamily="34" charset="0"/>
              </a:rPr>
              <a:t>IL BILANCIO CHE VERRA’…. EX D.LGS. 139/2015</a:t>
            </a:r>
            <a:endParaRPr lang="it-IT" altLang="it-IT" dirty="0" smtClean="0">
              <a:latin typeface="Calibri" panose="020F0502020204030204" pitchFamily="34" charset="0"/>
            </a:endParaRPr>
          </a:p>
        </p:txBody>
      </p:sp>
    </p:spTree>
    <p:extLst>
      <p:ext uri="{BB962C8B-B14F-4D97-AF65-F5344CB8AC3E}">
        <p14:creationId xmlns:p14="http://schemas.microsoft.com/office/powerpoint/2010/main" val="3024091250"/>
      </p:ext>
    </p:extLst>
  </p:cSld>
  <p:clrMapOvr>
    <a:masterClrMapping/>
  </p:clrMapOvr>
  <p:transition spd="slow">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p:cNvSpPr/>
          <p:nvPr/>
        </p:nvSpPr>
        <p:spPr>
          <a:xfrm>
            <a:off x="452114" y="2101301"/>
            <a:ext cx="576263" cy="295828"/>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1</a:t>
            </a:r>
          </a:p>
        </p:txBody>
      </p:sp>
      <p:sp>
        <p:nvSpPr>
          <p:cNvPr id="3" name="Rettangolo 2"/>
          <p:cNvSpPr/>
          <p:nvPr/>
        </p:nvSpPr>
        <p:spPr>
          <a:xfrm>
            <a:off x="1230151" y="2042152"/>
            <a:ext cx="7345362" cy="363313"/>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INTRODUZIONE BILANCIO SEMPLIFICATO MICRO-IMPRESE</a:t>
            </a:r>
            <a:endParaRPr lang="it-IT" sz="2000" dirty="0">
              <a:solidFill>
                <a:srgbClr val="000000"/>
              </a:solidFill>
              <a:latin typeface="Calibri" panose="020F0502020204030204" pitchFamily="34" charset="0"/>
            </a:endParaRPr>
          </a:p>
        </p:txBody>
      </p:sp>
      <p:sp>
        <p:nvSpPr>
          <p:cNvPr id="12" name="Rettangolo 11"/>
          <p:cNvSpPr/>
          <p:nvPr/>
        </p:nvSpPr>
        <p:spPr>
          <a:xfrm>
            <a:off x="1230151" y="2599116"/>
            <a:ext cx="7345362" cy="362389"/>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SOPPRESSIONE ALCUNE VOCI NEGLI SCHEMI DI BILANCIO</a:t>
            </a:r>
            <a:endParaRPr lang="it-IT" sz="2000" dirty="0">
              <a:solidFill>
                <a:srgbClr val="000000"/>
              </a:solidFill>
              <a:latin typeface="Calibri" panose="020F0502020204030204" pitchFamily="34" charset="0"/>
            </a:endParaRPr>
          </a:p>
        </p:txBody>
      </p:sp>
      <p:sp>
        <p:nvSpPr>
          <p:cNvPr id="14" name="Rettangolo 13"/>
          <p:cNvSpPr/>
          <p:nvPr/>
        </p:nvSpPr>
        <p:spPr>
          <a:xfrm>
            <a:off x="1212527" y="3716196"/>
            <a:ext cx="7345362" cy="363314"/>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MODIFICA ALCUNI CRITERI DI VALUTAZIONE</a:t>
            </a:r>
            <a:endParaRPr lang="it-IT" sz="2000" dirty="0">
              <a:solidFill>
                <a:srgbClr val="000000"/>
              </a:solidFill>
              <a:latin typeface="Calibri" panose="020F0502020204030204" pitchFamily="34" charset="0"/>
            </a:endParaRPr>
          </a:p>
        </p:txBody>
      </p:sp>
      <p:sp>
        <p:nvSpPr>
          <p:cNvPr id="19" name="Ovale 18"/>
          <p:cNvSpPr/>
          <p:nvPr/>
        </p:nvSpPr>
        <p:spPr>
          <a:xfrm>
            <a:off x="452114" y="2632396"/>
            <a:ext cx="576263" cy="295828"/>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2</a:t>
            </a:r>
          </a:p>
        </p:txBody>
      </p:sp>
      <p:sp>
        <p:nvSpPr>
          <p:cNvPr id="20" name="Ovale 19"/>
          <p:cNvSpPr/>
          <p:nvPr/>
        </p:nvSpPr>
        <p:spPr>
          <a:xfrm>
            <a:off x="452113" y="4317511"/>
            <a:ext cx="576263" cy="295828"/>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smtClean="0">
                <a:solidFill>
                  <a:srgbClr val="000000"/>
                </a:solidFill>
                <a:latin typeface="Calibri" panose="020F0502020204030204" pitchFamily="34" charset="0"/>
              </a:rPr>
              <a:t>5</a:t>
            </a:r>
            <a:endParaRPr lang="it-IT" b="1" dirty="0">
              <a:solidFill>
                <a:srgbClr val="000000"/>
              </a:solidFill>
              <a:latin typeface="Calibri" panose="020F0502020204030204" pitchFamily="34" charset="0"/>
            </a:endParaRPr>
          </a:p>
        </p:txBody>
      </p:sp>
      <p:sp>
        <p:nvSpPr>
          <p:cNvPr id="17" name="Rettangolo 16"/>
          <p:cNvSpPr/>
          <p:nvPr/>
        </p:nvSpPr>
        <p:spPr>
          <a:xfrm>
            <a:off x="1230151" y="3157656"/>
            <a:ext cx="7345362" cy="362389"/>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OBBLIGO RENDICONTO FINANZIARIO BILANCI ORDINARI</a:t>
            </a:r>
            <a:endParaRPr lang="it-IT" sz="2000" dirty="0">
              <a:solidFill>
                <a:srgbClr val="000000"/>
              </a:solidFill>
              <a:latin typeface="Calibri" panose="020F0502020204030204" pitchFamily="34" charset="0"/>
            </a:endParaRPr>
          </a:p>
        </p:txBody>
      </p:sp>
      <p:sp>
        <p:nvSpPr>
          <p:cNvPr id="22" name="Rettangolo 21"/>
          <p:cNvSpPr/>
          <p:nvPr/>
        </p:nvSpPr>
        <p:spPr>
          <a:xfrm>
            <a:off x="1212527" y="4272236"/>
            <a:ext cx="7345362" cy="362389"/>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DIFFERENTE RILEVAZIONE E RAPPRESENTAZIONE AZIONI PROPRIE</a:t>
            </a:r>
            <a:endParaRPr lang="it-IT" sz="2000" dirty="0">
              <a:solidFill>
                <a:srgbClr val="000000"/>
              </a:solidFill>
              <a:latin typeface="Calibri" panose="020F0502020204030204" pitchFamily="34" charset="0"/>
            </a:endParaRPr>
          </a:p>
        </p:txBody>
      </p:sp>
      <p:sp>
        <p:nvSpPr>
          <p:cNvPr id="13" name="Rettangolo 12"/>
          <p:cNvSpPr/>
          <p:nvPr/>
        </p:nvSpPr>
        <p:spPr>
          <a:xfrm>
            <a:off x="1212527" y="4827351"/>
            <a:ext cx="7345362" cy="362389"/>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NOVITÀ RELAZIONE SULLA GESTIONE E NOTA INTEGRATIVA</a:t>
            </a:r>
            <a:endParaRPr lang="it-IT" sz="2000" dirty="0">
              <a:solidFill>
                <a:srgbClr val="000000"/>
              </a:solidFill>
              <a:latin typeface="Calibri" panose="020F0502020204030204" pitchFamily="34" charset="0"/>
            </a:endParaRPr>
          </a:p>
        </p:txBody>
      </p:sp>
      <p:sp>
        <p:nvSpPr>
          <p:cNvPr id="15" name="Rettangolo 14"/>
          <p:cNvSpPr/>
          <p:nvPr/>
        </p:nvSpPr>
        <p:spPr>
          <a:xfrm>
            <a:off x="1212527" y="5382466"/>
            <a:ext cx="7345362" cy="362389"/>
          </a:xfrm>
          <a:prstGeom prst="rect">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MODIFICA PRINCIPI GENERALI REDAZIONE BILANCIO</a:t>
            </a:r>
            <a:endParaRPr lang="it-IT" sz="2000" dirty="0">
              <a:solidFill>
                <a:srgbClr val="000000"/>
              </a:solidFill>
              <a:latin typeface="Calibri" panose="020F0502020204030204" pitchFamily="34" charset="0"/>
            </a:endParaRPr>
          </a:p>
        </p:txBody>
      </p:sp>
      <p:sp>
        <p:nvSpPr>
          <p:cNvPr id="16" name="Ovale 15"/>
          <p:cNvSpPr/>
          <p:nvPr/>
        </p:nvSpPr>
        <p:spPr>
          <a:xfrm>
            <a:off x="452113" y="3196151"/>
            <a:ext cx="576263" cy="295828"/>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smtClean="0">
                <a:solidFill>
                  <a:srgbClr val="000000"/>
                </a:solidFill>
                <a:latin typeface="Calibri" panose="020F0502020204030204" pitchFamily="34" charset="0"/>
              </a:rPr>
              <a:t>3</a:t>
            </a:r>
            <a:endParaRPr lang="it-IT" b="1" dirty="0">
              <a:solidFill>
                <a:srgbClr val="000000"/>
              </a:solidFill>
              <a:latin typeface="Calibri" panose="020F0502020204030204" pitchFamily="34" charset="0"/>
            </a:endParaRPr>
          </a:p>
        </p:txBody>
      </p:sp>
      <p:sp>
        <p:nvSpPr>
          <p:cNvPr id="18" name="Ovale 17"/>
          <p:cNvSpPr/>
          <p:nvPr/>
        </p:nvSpPr>
        <p:spPr>
          <a:xfrm>
            <a:off x="452113" y="3762738"/>
            <a:ext cx="576263" cy="295828"/>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smtClean="0">
                <a:solidFill>
                  <a:srgbClr val="000000"/>
                </a:solidFill>
                <a:latin typeface="Calibri" panose="020F0502020204030204" pitchFamily="34" charset="0"/>
              </a:rPr>
              <a:t>4</a:t>
            </a:r>
            <a:endParaRPr lang="it-IT" b="1" dirty="0">
              <a:solidFill>
                <a:srgbClr val="000000"/>
              </a:solidFill>
              <a:latin typeface="Calibri" panose="020F0502020204030204" pitchFamily="34" charset="0"/>
            </a:endParaRPr>
          </a:p>
        </p:txBody>
      </p:sp>
      <p:sp>
        <p:nvSpPr>
          <p:cNvPr id="21" name="Ovale 20"/>
          <p:cNvSpPr/>
          <p:nvPr/>
        </p:nvSpPr>
        <p:spPr>
          <a:xfrm>
            <a:off x="452112" y="4860631"/>
            <a:ext cx="576263" cy="295828"/>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smtClean="0">
                <a:solidFill>
                  <a:srgbClr val="000000"/>
                </a:solidFill>
                <a:latin typeface="Calibri" panose="020F0502020204030204" pitchFamily="34" charset="0"/>
              </a:rPr>
              <a:t>6</a:t>
            </a:r>
            <a:endParaRPr lang="it-IT" b="1" dirty="0">
              <a:solidFill>
                <a:srgbClr val="000000"/>
              </a:solidFill>
              <a:latin typeface="Calibri" panose="020F0502020204030204" pitchFamily="34" charset="0"/>
            </a:endParaRPr>
          </a:p>
        </p:txBody>
      </p:sp>
      <p:sp>
        <p:nvSpPr>
          <p:cNvPr id="23" name="Ovale 22"/>
          <p:cNvSpPr/>
          <p:nvPr/>
        </p:nvSpPr>
        <p:spPr>
          <a:xfrm>
            <a:off x="452112" y="5415404"/>
            <a:ext cx="576263" cy="295828"/>
          </a:xfrm>
          <a:prstGeom prst="ellipse">
            <a:avLst/>
          </a:prstGeom>
          <a:ln/>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t-IT" b="1" dirty="0" smtClean="0">
                <a:solidFill>
                  <a:srgbClr val="000000"/>
                </a:solidFill>
                <a:latin typeface="Calibri" panose="020F0502020204030204" pitchFamily="34" charset="0"/>
              </a:rPr>
              <a:t>7</a:t>
            </a:r>
            <a:endParaRPr lang="it-IT" b="1" dirty="0">
              <a:solidFill>
                <a:srgbClr val="000000"/>
              </a:solidFill>
              <a:latin typeface="Calibri" panose="020F0502020204030204" pitchFamily="34" charset="0"/>
            </a:endParaRPr>
          </a:p>
        </p:txBody>
      </p:sp>
      <p:sp>
        <p:nvSpPr>
          <p:cNvPr id="24"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D.LGS. 139/2015: Le novità</a:t>
            </a:r>
          </a:p>
        </p:txBody>
      </p:sp>
    </p:spTree>
    <p:extLst>
      <p:ext uri="{BB962C8B-B14F-4D97-AF65-F5344CB8AC3E}">
        <p14:creationId xmlns:p14="http://schemas.microsoft.com/office/powerpoint/2010/main" val="2719652709"/>
      </p:ext>
    </p:extLst>
  </p:cSld>
  <p:clrMapOvr>
    <a:masterClrMapping/>
  </p:clrMapOvr>
  <p:transition spd="slow">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con freccia in giù 3"/>
          <p:cNvSpPr/>
          <p:nvPr/>
        </p:nvSpPr>
        <p:spPr>
          <a:xfrm>
            <a:off x="755650" y="2059907"/>
            <a:ext cx="7632700" cy="1008063"/>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smtClean="0">
                <a:solidFill>
                  <a:srgbClr val="FFFFFF"/>
                </a:solidFill>
                <a:latin typeface="Calibri" panose="020F0502020204030204" pitchFamily="34" charset="0"/>
              </a:rPr>
              <a:t>DECORRENZA E IMPATTO</a:t>
            </a:r>
            <a:endParaRPr lang="it-IT" sz="2400" b="1" dirty="0">
              <a:solidFill>
                <a:srgbClr val="FFFFFF"/>
              </a:solidFill>
              <a:latin typeface="Calibri" panose="020F0502020204030204" pitchFamily="34" charset="0"/>
            </a:endParaRPr>
          </a:p>
        </p:txBody>
      </p:sp>
      <p:sp>
        <p:nvSpPr>
          <p:cNvPr id="5" name="Rettangolo 4"/>
          <p:cNvSpPr/>
          <p:nvPr/>
        </p:nvSpPr>
        <p:spPr>
          <a:xfrm>
            <a:off x="755650" y="3164306"/>
            <a:ext cx="7632700" cy="2743200"/>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marL="342900" indent="-342900" algn="just">
              <a:buFont typeface="Arial" panose="020B0604020202020204" pitchFamily="34" charset="0"/>
              <a:buChar char="•"/>
            </a:pPr>
            <a:r>
              <a:rPr lang="it-IT" sz="2000" b="1" dirty="0" smtClean="0">
                <a:solidFill>
                  <a:srgbClr val="000000"/>
                </a:solidFill>
                <a:latin typeface="Calibri" panose="020F0502020204030204" pitchFamily="34" charset="0"/>
              </a:rPr>
              <a:t>DAI BILANCI RELATIVI ALL’ESERCIZIO 2016</a:t>
            </a:r>
          </a:p>
          <a:p>
            <a:pPr marL="342900" indent="-342900" algn="just">
              <a:buFont typeface="Arial" panose="020B0604020202020204" pitchFamily="34" charset="0"/>
              <a:buChar char="•"/>
            </a:pPr>
            <a:endParaRPr lang="it-IT" sz="2000" b="1" dirty="0" smtClean="0">
              <a:solidFill>
                <a:srgbClr val="000000"/>
              </a:solidFill>
              <a:latin typeface="Calibri" panose="020F0502020204030204" pitchFamily="34" charset="0"/>
            </a:endParaRPr>
          </a:p>
          <a:p>
            <a:pPr marL="342900" indent="-342900" algn="just">
              <a:buFont typeface="Arial" panose="020B0604020202020204" pitchFamily="34" charset="0"/>
              <a:buChar char="•"/>
            </a:pPr>
            <a:r>
              <a:rPr lang="it-IT" sz="2000" b="1" dirty="0" smtClean="0">
                <a:solidFill>
                  <a:srgbClr val="000000"/>
                </a:solidFill>
                <a:latin typeface="Calibri" panose="020F0502020204030204" pitchFamily="34" charset="0"/>
              </a:rPr>
              <a:t>PER IL BILANCIO 2015 «VECCHIE REGOLE»</a:t>
            </a:r>
          </a:p>
          <a:p>
            <a:pPr marL="342900" indent="-342900" algn="just">
              <a:buFont typeface="Arial" panose="020B0604020202020204" pitchFamily="34" charset="0"/>
              <a:buChar char="•"/>
            </a:pPr>
            <a:endParaRPr lang="it-IT" sz="2000" b="1" dirty="0" smtClean="0">
              <a:solidFill>
                <a:srgbClr val="000000"/>
              </a:solidFill>
              <a:latin typeface="Calibri" panose="020F0502020204030204" pitchFamily="34" charset="0"/>
            </a:endParaRPr>
          </a:p>
          <a:p>
            <a:pPr marL="342900" indent="-342900" algn="just">
              <a:buFont typeface="Arial" panose="020B0604020202020204" pitchFamily="34" charset="0"/>
              <a:buChar char="•"/>
            </a:pPr>
            <a:r>
              <a:rPr lang="it-IT" sz="2000" b="1" dirty="0" smtClean="0">
                <a:solidFill>
                  <a:srgbClr val="000000"/>
                </a:solidFill>
                <a:latin typeface="Calibri" panose="020F0502020204030204" pitchFamily="34" charset="0"/>
              </a:rPr>
              <a:t>ATTENZIONE ALLA COMPARABILITÀ TRA GLI ESERCIZI 2015 E 2016</a:t>
            </a:r>
          </a:p>
          <a:p>
            <a:pPr marL="342900" indent="-342900" algn="just">
              <a:buFont typeface="Arial" panose="020B0604020202020204" pitchFamily="34" charset="0"/>
              <a:buChar char="•"/>
            </a:pPr>
            <a:endParaRPr lang="it-IT" sz="2000" b="1" dirty="0" smtClean="0">
              <a:solidFill>
                <a:srgbClr val="000000"/>
              </a:solidFill>
              <a:latin typeface="Calibri" panose="020F0502020204030204" pitchFamily="34" charset="0"/>
            </a:endParaRPr>
          </a:p>
          <a:p>
            <a:pPr marL="342900" indent="-342900" algn="just">
              <a:buFont typeface="Arial" panose="020B0604020202020204" pitchFamily="34" charset="0"/>
              <a:buChar char="•"/>
            </a:pPr>
            <a:r>
              <a:rPr lang="it-IT" sz="2000" b="1" dirty="0" smtClean="0">
                <a:solidFill>
                  <a:srgbClr val="000000"/>
                </a:solidFill>
                <a:latin typeface="Calibri" panose="020F0502020204030204" pitchFamily="34" charset="0"/>
              </a:rPr>
              <a:t>IMPATTO NEL BILANCIO 2016 DEI COSTI DI RICERCA CAPITALIZZATI ESERCIZI PRECEDENTI</a:t>
            </a:r>
          </a:p>
        </p:txBody>
      </p:sp>
      <p:sp>
        <p:nvSpPr>
          <p:cNvPr id="7"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NOVITÀ BILANCIO</a:t>
            </a:r>
          </a:p>
        </p:txBody>
      </p:sp>
    </p:spTree>
    <p:extLst>
      <p:ext uri="{BB962C8B-B14F-4D97-AF65-F5344CB8AC3E}">
        <p14:creationId xmlns:p14="http://schemas.microsoft.com/office/powerpoint/2010/main" val="1799040154"/>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7196" y="8"/>
            <a:ext cx="7886700" cy="1325563"/>
          </a:xfrm>
        </p:spPr>
        <p:txBody>
          <a:bodyPr>
            <a:normAutofit/>
          </a:bodyPr>
          <a:lstStyle/>
          <a:p>
            <a:pPr algn="ctr"/>
            <a:r>
              <a:rPr lang="it-IT" sz="3800" b="1" dirty="0" smtClean="0">
                <a:latin typeface="+mn-lt"/>
              </a:rPr>
              <a:t>SE DAL BILANCIO EMERGE PERDITA</a:t>
            </a:r>
            <a:endParaRPr lang="it-IT" sz="3800" dirty="0">
              <a:latin typeface="+mn-lt"/>
            </a:endParaRPr>
          </a:p>
        </p:txBody>
      </p:sp>
      <p:sp>
        <p:nvSpPr>
          <p:cNvPr id="3" name="Segnaposto contenuto 2"/>
          <p:cNvSpPr>
            <a:spLocks noGrp="1"/>
          </p:cNvSpPr>
          <p:nvPr>
            <p:ph idx="1"/>
          </p:nvPr>
        </p:nvSpPr>
        <p:spPr>
          <a:xfrm>
            <a:off x="2156898" y="1458167"/>
            <a:ext cx="6384095" cy="2732307"/>
          </a:xfrm>
        </p:spPr>
        <p:txBody>
          <a:bodyPr>
            <a:noAutofit/>
          </a:bodyPr>
          <a:lstStyle/>
          <a:p>
            <a:pPr marL="0" indent="0" algn="ctr">
              <a:buNone/>
            </a:pPr>
            <a:r>
              <a:rPr lang="it-IT" b="1" dirty="0" smtClean="0"/>
              <a:t>IN MISURA SUPERIORE A 1/3 DELLO STESSO, MA CON CAPITALE CHE RIMANE SUPERIORE ALLA MISURA MINIMA PREVISTA PER LEGGE</a:t>
            </a:r>
          </a:p>
          <a:p>
            <a:pPr marL="0" indent="0" algn="ctr">
              <a:buNone/>
            </a:pPr>
            <a:r>
              <a:rPr lang="it-IT" sz="1800" dirty="0"/>
              <a:t>G</a:t>
            </a:r>
            <a:r>
              <a:rPr lang="it-IT" sz="1800" dirty="0" smtClean="0"/>
              <a:t>li </a:t>
            </a:r>
            <a:r>
              <a:rPr lang="it-IT" sz="1800" dirty="0"/>
              <a:t>amministratori devono convocare senza </a:t>
            </a:r>
            <a:r>
              <a:rPr lang="it-IT" sz="1800" dirty="0" smtClean="0"/>
              <a:t>indugio l’assemblea </a:t>
            </a:r>
            <a:r>
              <a:rPr lang="it-IT" sz="1800" dirty="0"/>
              <a:t>per gli opportuni provvedimenti. </a:t>
            </a:r>
            <a:endParaRPr lang="it-IT" sz="1800" dirty="0" smtClean="0"/>
          </a:p>
          <a:p>
            <a:pPr marL="0" indent="0" algn="ctr">
              <a:buNone/>
            </a:pPr>
            <a:r>
              <a:rPr lang="it-IT" sz="1800" dirty="0" smtClean="0"/>
              <a:t>I </a:t>
            </a:r>
            <a:r>
              <a:rPr lang="it-IT" sz="1800" dirty="0"/>
              <a:t>soci possono:</a:t>
            </a:r>
          </a:p>
          <a:p>
            <a:pPr algn="just"/>
            <a:r>
              <a:rPr lang="it-IT" sz="1800" dirty="0" smtClean="0"/>
              <a:t>non </a:t>
            </a:r>
            <a:r>
              <a:rPr lang="it-IT" sz="1800" dirty="0"/>
              <a:t>prendere alcun provvedimento riportando la perdita a nuovo, qualora </a:t>
            </a:r>
            <a:r>
              <a:rPr lang="it-IT" sz="1800" dirty="0" smtClean="0"/>
              <a:t>ritengano che </a:t>
            </a:r>
            <a:r>
              <a:rPr lang="it-IT" sz="1800" dirty="0"/>
              <a:t>la stessa derivi da una momentanea situazione di crisi e ne sia previsto </a:t>
            </a:r>
            <a:r>
              <a:rPr lang="it-IT" sz="1800" dirty="0" smtClean="0"/>
              <a:t>il riassorbimento;</a:t>
            </a:r>
          </a:p>
          <a:p>
            <a:pPr algn="just"/>
            <a:r>
              <a:rPr lang="it-IT" sz="1800" dirty="0" smtClean="0"/>
              <a:t>deliberare </a:t>
            </a:r>
            <a:r>
              <a:rPr lang="it-IT" sz="1800" dirty="0"/>
              <a:t>la riduzione del capitale sociale, che in tal caso  comunque facoltativa.</a:t>
            </a:r>
          </a:p>
          <a:p>
            <a:pPr marL="0" indent="0" algn="ctr">
              <a:buNone/>
            </a:pPr>
            <a:endParaRPr lang="it-IT" sz="1800" dirty="0"/>
          </a:p>
        </p:txBody>
      </p:sp>
      <p:sp>
        <p:nvSpPr>
          <p:cNvPr id="4" name="Freccia destra 3"/>
          <p:cNvSpPr/>
          <p:nvPr/>
        </p:nvSpPr>
        <p:spPr>
          <a:xfrm>
            <a:off x="316528" y="1125430"/>
            <a:ext cx="1717375" cy="4515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prstClr val="white"/>
                </a:solidFill>
              </a:rPr>
              <a:t>RAPPORTO </a:t>
            </a:r>
          </a:p>
          <a:p>
            <a:pPr algn="ctr"/>
            <a:r>
              <a:rPr lang="it-IT" b="1" dirty="0" smtClean="0">
                <a:solidFill>
                  <a:prstClr val="white"/>
                </a:solidFill>
              </a:rPr>
              <a:t>CON IL </a:t>
            </a:r>
          </a:p>
          <a:p>
            <a:pPr algn="ctr"/>
            <a:r>
              <a:rPr lang="it-IT" b="1" dirty="0" smtClean="0">
                <a:solidFill>
                  <a:prstClr val="white"/>
                </a:solidFill>
              </a:rPr>
              <a:t>“CAPITALE”</a:t>
            </a:r>
            <a:endParaRPr lang="it-IT" b="1" dirty="0">
              <a:solidFill>
                <a:prstClr val="white"/>
              </a:solidFill>
            </a:endParaRPr>
          </a:p>
        </p:txBody>
      </p:sp>
      <p:sp>
        <p:nvSpPr>
          <p:cNvPr id="5" name="Rettangolo arrotondato 4"/>
          <p:cNvSpPr/>
          <p:nvPr/>
        </p:nvSpPr>
        <p:spPr>
          <a:xfrm>
            <a:off x="2416132" y="5528614"/>
            <a:ext cx="6383215" cy="115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charset="0"/>
              <a:buChar char="•"/>
            </a:pPr>
            <a:r>
              <a:rPr lang="it-IT" dirty="0" smtClean="0">
                <a:solidFill>
                  <a:prstClr val="white"/>
                </a:solidFill>
              </a:rPr>
              <a:t>E’ POSSIBILE PREVEDERE APPORTI SPONTANEI DEI SOCI</a:t>
            </a:r>
          </a:p>
          <a:p>
            <a:pPr marL="285750" indent="-285750" algn="just">
              <a:buFont typeface="Arial" charset="0"/>
              <a:buChar char="•"/>
            </a:pPr>
            <a:r>
              <a:rPr lang="it-IT" dirty="0" smtClean="0">
                <a:solidFill>
                  <a:prstClr val="white"/>
                </a:solidFill>
              </a:rPr>
              <a:t>E’ POSSIBILE RINUNCIARE A FINANZIAMENTI PREGRESSI (SENZA TRANSITARE A CONTO ECONOMICO)</a:t>
            </a:r>
            <a:endParaRPr lang="it-IT" dirty="0">
              <a:solidFill>
                <a:prstClr val="white"/>
              </a:solidFill>
            </a:endParaRPr>
          </a:p>
        </p:txBody>
      </p:sp>
    </p:spTree>
    <p:extLst>
      <p:ext uri="{BB962C8B-B14F-4D97-AF65-F5344CB8AC3E}">
        <p14:creationId xmlns:p14="http://schemas.microsoft.com/office/powerpoint/2010/main" val="36752063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81263" y="2070852"/>
            <a:ext cx="8169442" cy="708443"/>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smtClean="0">
                <a:solidFill>
                  <a:srgbClr val="000000"/>
                </a:solidFill>
                <a:latin typeface="Calibri" panose="020F0502020204030204" pitchFamily="34" charset="0"/>
              </a:rPr>
              <a:t>MODIFICA ART. 2423 C.C.</a:t>
            </a:r>
            <a:endParaRPr lang="it-IT" sz="2400" b="1" dirty="0">
              <a:solidFill>
                <a:srgbClr val="000000"/>
              </a:solidFill>
              <a:latin typeface="Calibri" panose="020F0502020204030204" pitchFamily="34" charset="0"/>
            </a:endParaRPr>
          </a:p>
        </p:txBody>
      </p:sp>
      <p:sp>
        <p:nvSpPr>
          <p:cNvPr id="9" name="Rettangolo 8"/>
          <p:cNvSpPr/>
          <p:nvPr/>
        </p:nvSpPr>
        <p:spPr>
          <a:xfrm>
            <a:off x="481263" y="3256379"/>
            <a:ext cx="3943893" cy="742910"/>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COMMA 2 </a:t>
            </a:r>
            <a:endParaRPr lang="it-IT" sz="2000" b="1" dirty="0">
              <a:solidFill>
                <a:srgbClr val="000000"/>
              </a:solidFill>
              <a:latin typeface="Calibri" panose="020F0502020204030204" pitchFamily="34" charset="0"/>
            </a:endParaRPr>
          </a:p>
        </p:txBody>
      </p:sp>
      <p:sp>
        <p:nvSpPr>
          <p:cNvPr id="13" name="Rettangolo 12"/>
          <p:cNvSpPr/>
          <p:nvPr/>
        </p:nvSpPr>
        <p:spPr>
          <a:xfrm>
            <a:off x="4713286" y="3270833"/>
            <a:ext cx="3937419" cy="742910"/>
          </a:xfrm>
          <a:prstGeom prst="rect">
            <a:avLst/>
          </a:prstGeom>
          <a:solidFill>
            <a:schemeClr val="accent6">
              <a:lumMod val="20000"/>
              <a:lumOff val="80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NUOVO COMMA 4</a:t>
            </a:r>
            <a:endParaRPr lang="it-IT" sz="2000" dirty="0">
              <a:solidFill>
                <a:srgbClr val="000000"/>
              </a:solidFill>
              <a:latin typeface="Calibri" panose="020F0502020204030204" pitchFamily="34" charset="0"/>
            </a:endParaRPr>
          </a:p>
        </p:txBody>
      </p:sp>
      <p:sp>
        <p:nvSpPr>
          <p:cNvPr id="3" name="Freccia in giù 2"/>
          <p:cNvSpPr/>
          <p:nvPr/>
        </p:nvSpPr>
        <p:spPr>
          <a:xfrm>
            <a:off x="2193925" y="2905835"/>
            <a:ext cx="358775" cy="32685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latin typeface="Calibri" panose="020F0502020204030204" pitchFamily="34" charset="0"/>
            </a:endParaRPr>
          </a:p>
        </p:txBody>
      </p:sp>
      <p:sp>
        <p:nvSpPr>
          <p:cNvPr id="17" name="Freccia in giù 16"/>
          <p:cNvSpPr/>
          <p:nvPr/>
        </p:nvSpPr>
        <p:spPr>
          <a:xfrm>
            <a:off x="6513512" y="2913772"/>
            <a:ext cx="360363" cy="318921"/>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latin typeface="Calibri" panose="020F0502020204030204" pitchFamily="34" charset="0"/>
            </a:endParaRPr>
          </a:p>
        </p:txBody>
      </p:sp>
      <p:sp>
        <p:nvSpPr>
          <p:cNvPr id="10" name="Rettangolo 9"/>
          <p:cNvSpPr/>
          <p:nvPr/>
        </p:nvSpPr>
        <p:spPr>
          <a:xfrm>
            <a:off x="481263" y="4124196"/>
            <a:ext cx="3943893" cy="1638930"/>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i="1" dirty="0" smtClean="0">
                <a:solidFill>
                  <a:srgbClr val="000000"/>
                </a:solidFill>
                <a:latin typeface="Calibri" panose="020F0502020204030204" pitchFamily="34" charset="0"/>
              </a:rPr>
              <a:t>«Il bilancio deve essere redatto con chiarezza e deve rappresentare in modo veritiero e corretto la situazione patrimoniale e finanziaria della società e il risultato economico dell’esercizio»</a:t>
            </a:r>
          </a:p>
        </p:txBody>
      </p:sp>
      <p:sp>
        <p:nvSpPr>
          <p:cNvPr id="11" name="Rettangolo 10"/>
          <p:cNvSpPr/>
          <p:nvPr/>
        </p:nvSpPr>
        <p:spPr>
          <a:xfrm>
            <a:off x="4713286" y="4124196"/>
            <a:ext cx="3940761" cy="1638930"/>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i="1" dirty="0" smtClean="0">
                <a:solidFill>
                  <a:srgbClr val="000000"/>
                </a:solidFill>
                <a:latin typeface="Calibri" panose="020F0502020204030204" pitchFamily="34" charset="0"/>
              </a:rPr>
              <a:t>«Non occorre rispettare gli obblighi in tema di valutazione, presentazione e informativa quando la loro osservanza abbia </a:t>
            </a:r>
            <a:r>
              <a:rPr lang="it-IT" b="1" i="1" u="sng" dirty="0" smtClean="0">
                <a:solidFill>
                  <a:srgbClr val="000000"/>
                </a:solidFill>
                <a:latin typeface="Calibri" panose="020F0502020204030204" pitchFamily="34" charset="0"/>
              </a:rPr>
              <a:t>effetti irrilevanti </a:t>
            </a:r>
            <a:r>
              <a:rPr lang="it-IT" b="1" i="1" dirty="0" smtClean="0">
                <a:solidFill>
                  <a:srgbClr val="000000"/>
                </a:solidFill>
                <a:latin typeface="Calibri" panose="020F0502020204030204" pitchFamily="34" charset="0"/>
              </a:rPr>
              <a:t>al fine di dare una rappresentazione veritiera e corretta»</a:t>
            </a:r>
            <a:endParaRPr lang="it-IT" b="1" i="1" dirty="0">
              <a:solidFill>
                <a:srgbClr val="000000"/>
              </a:solidFill>
              <a:latin typeface="Calibri" panose="020F0502020204030204" pitchFamily="34" charset="0"/>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PRINCIPIO DI «RILEVANZA»</a:t>
            </a:r>
          </a:p>
        </p:txBody>
      </p:sp>
    </p:spTree>
    <p:extLst>
      <p:ext uri="{BB962C8B-B14F-4D97-AF65-F5344CB8AC3E}">
        <p14:creationId xmlns:p14="http://schemas.microsoft.com/office/powerpoint/2010/main" val="3262406684"/>
      </p:ext>
    </p:extLst>
  </p:cSld>
  <p:clrMapOvr>
    <a:masterClrMapping/>
  </p:clrMapOvr>
  <p:transition spd="slow">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40167" y="2667000"/>
            <a:ext cx="2016150" cy="1770384"/>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BILANCIO FORMA ORDINARIA</a:t>
            </a:r>
            <a:endParaRPr lang="it-IT" sz="2000" b="1" dirty="0">
              <a:solidFill>
                <a:srgbClr val="000000"/>
              </a:solidFill>
              <a:latin typeface="Calibri" panose="020F0502020204030204" pitchFamily="34" charset="0"/>
            </a:endParaRPr>
          </a:p>
        </p:txBody>
      </p:sp>
      <p:sp>
        <p:nvSpPr>
          <p:cNvPr id="12" name="Rettangolo 11"/>
          <p:cNvSpPr/>
          <p:nvPr/>
        </p:nvSpPr>
        <p:spPr>
          <a:xfrm>
            <a:off x="3548479" y="2667000"/>
            <a:ext cx="2016150" cy="1770384"/>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BILANCIO FORMA ABBREVIATA</a:t>
            </a:r>
            <a:endParaRPr lang="it-IT" sz="2000" b="1" dirty="0">
              <a:solidFill>
                <a:srgbClr val="000000"/>
              </a:solidFill>
              <a:latin typeface="Calibri" panose="020F0502020204030204" pitchFamily="34" charset="0"/>
            </a:endParaRPr>
          </a:p>
        </p:txBody>
      </p:sp>
      <p:sp>
        <p:nvSpPr>
          <p:cNvPr id="13" name="Rettangolo 12"/>
          <p:cNvSpPr/>
          <p:nvPr/>
        </p:nvSpPr>
        <p:spPr>
          <a:xfrm>
            <a:off x="6356791" y="2667000"/>
            <a:ext cx="2016150" cy="1770384"/>
          </a:xfrm>
          <a:prstGeom prst="rect">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dk1"/>
          </a:lnRef>
          <a:fillRef idx="100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BILANCIO MICRO IMPRESE</a:t>
            </a:r>
            <a:endParaRPr lang="it-IT" sz="2000" b="1" dirty="0">
              <a:solidFill>
                <a:srgbClr val="000000"/>
              </a:solidFill>
              <a:latin typeface="Calibri" panose="020F0502020204030204" pitchFamily="34" charset="0"/>
            </a:endParaRPr>
          </a:p>
        </p:txBody>
      </p:sp>
      <p:sp>
        <p:nvSpPr>
          <p:cNvPr id="11" name="Text Box 10"/>
          <p:cNvSpPr txBox="1">
            <a:spLocks noChangeArrowheads="1"/>
          </p:cNvSpPr>
          <p:nvPr/>
        </p:nvSpPr>
        <p:spPr bwMode="auto">
          <a:xfrm>
            <a:off x="6163145" y="1962833"/>
            <a:ext cx="2390766" cy="3424713"/>
          </a:xfrm>
          <a:prstGeom prst="rect">
            <a:avLst/>
          </a:prstGeom>
          <a:noFill/>
          <a:ln w="12700">
            <a:solidFill>
              <a:schemeClr val="tx1">
                <a:lumMod val="50000"/>
                <a:lumOff val="50000"/>
              </a:schemeClr>
            </a:solidFill>
            <a:prstDash val="dashDot"/>
            <a:miter lim="800000"/>
            <a:headEnd/>
            <a:tailEnd/>
          </a:ln>
          <a:effectLst>
            <a:outerShdw dist="107763" dir="8100000" algn="ctr" rotWithShape="0">
              <a:schemeClr val="bg2">
                <a:alpha val="50000"/>
              </a:schemeClr>
            </a:outerShdw>
          </a:effectLst>
        </p:spPr>
        <p:txBody>
          <a:bodyPr wrap="square">
            <a:noAutofit/>
          </a:bodyPr>
          <a:lstStyle>
            <a:lvl1pPr eaLnBrk="0" hangingPunct="0">
              <a:defRPr sz="2400" b="1">
                <a:solidFill>
                  <a:srgbClr val="000099"/>
                </a:solidFill>
                <a:latin typeface="Britannic Bold" pitchFamily="34" charset="0"/>
                <a:ea typeface="ＭＳ Ｐゴシック" pitchFamily="34" charset="-128"/>
              </a:defRPr>
            </a:lvl1pPr>
            <a:lvl2pPr marL="742950" indent="-285750" eaLnBrk="0" hangingPunct="0">
              <a:defRPr sz="2400" b="1">
                <a:solidFill>
                  <a:srgbClr val="000099"/>
                </a:solidFill>
                <a:latin typeface="Britannic Bold" pitchFamily="34" charset="0"/>
                <a:ea typeface="ＭＳ Ｐゴシック" pitchFamily="34" charset="-128"/>
              </a:defRPr>
            </a:lvl2pPr>
            <a:lvl3pPr marL="1143000" indent="-228600" eaLnBrk="0" hangingPunct="0">
              <a:defRPr sz="2400" b="1">
                <a:solidFill>
                  <a:srgbClr val="000099"/>
                </a:solidFill>
                <a:latin typeface="Britannic Bold" pitchFamily="34" charset="0"/>
                <a:ea typeface="ＭＳ Ｐゴシック" pitchFamily="34" charset="-128"/>
              </a:defRPr>
            </a:lvl3pPr>
            <a:lvl4pPr marL="1600200" indent="-228600" eaLnBrk="0" hangingPunct="0">
              <a:defRPr sz="2400" b="1">
                <a:solidFill>
                  <a:srgbClr val="000099"/>
                </a:solidFill>
                <a:latin typeface="Britannic Bold" pitchFamily="34" charset="0"/>
                <a:ea typeface="ＭＳ Ｐゴシック" pitchFamily="34" charset="-128"/>
              </a:defRPr>
            </a:lvl4pPr>
            <a:lvl5pPr marL="2057400" indent="-228600" eaLnBrk="0" hangingPunct="0">
              <a:defRPr sz="2400" b="1">
                <a:solidFill>
                  <a:srgbClr val="000099"/>
                </a:solidFill>
                <a:latin typeface="Britannic Bold" pitchFamily="34" charset="0"/>
                <a:ea typeface="ＭＳ Ｐゴシック" pitchFamily="34" charset="-128"/>
              </a:defRPr>
            </a:lvl5pPr>
            <a:lvl6pPr marL="2514600" indent="-228600" eaLnBrk="0" fontAlgn="base" hangingPunct="0">
              <a:spcBef>
                <a:spcPct val="0"/>
              </a:spcBef>
              <a:spcAft>
                <a:spcPct val="0"/>
              </a:spcAft>
              <a:defRPr sz="2400" b="1">
                <a:solidFill>
                  <a:srgbClr val="000099"/>
                </a:solidFill>
                <a:latin typeface="Britannic Bold" pitchFamily="34" charset="0"/>
                <a:ea typeface="ＭＳ Ｐゴシック" pitchFamily="34" charset="-128"/>
              </a:defRPr>
            </a:lvl6pPr>
            <a:lvl7pPr marL="2971800" indent="-228600" eaLnBrk="0" fontAlgn="base" hangingPunct="0">
              <a:spcBef>
                <a:spcPct val="0"/>
              </a:spcBef>
              <a:spcAft>
                <a:spcPct val="0"/>
              </a:spcAft>
              <a:defRPr sz="2400" b="1">
                <a:solidFill>
                  <a:srgbClr val="000099"/>
                </a:solidFill>
                <a:latin typeface="Britannic Bold" pitchFamily="34" charset="0"/>
                <a:ea typeface="ＭＳ Ｐゴシック" pitchFamily="34" charset="-128"/>
              </a:defRPr>
            </a:lvl7pPr>
            <a:lvl8pPr marL="3429000" indent="-228600" eaLnBrk="0" fontAlgn="base" hangingPunct="0">
              <a:spcBef>
                <a:spcPct val="0"/>
              </a:spcBef>
              <a:spcAft>
                <a:spcPct val="0"/>
              </a:spcAft>
              <a:defRPr sz="2400" b="1">
                <a:solidFill>
                  <a:srgbClr val="000099"/>
                </a:solidFill>
                <a:latin typeface="Britannic Bold" pitchFamily="34" charset="0"/>
                <a:ea typeface="ＭＳ Ｐゴシック" pitchFamily="34" charset="-128"/>
              </a:defRPr>
            </a:lvl8pPr>
            <a:lvl9pPr marL="3886200" indent="-228600" eaLnBrk="0" fontAlgn="base" hangingPunct="0">
              <a:spcBef>
                <a:spcPct val="0"/>
              </a:spcBef>
              <a:spcAft>
                <a:spcPct val="0"/>
              </a:spcAft>
              <a:defRPr sz="2400" b="1">
                <a:solidFill>
                  <a:srgbClr val="000099"/>
                </a:solidFill>
                <a:latin typeface="Britannic Bold" pitchFamily="34" charset="0"/>
                <a:ea typeface="ＭＳ Ｐゴシック" pitchFamily="34" charset="-128"/>
              </a:defRPr>
            </a:lvl9pPr>
          </a:lstStyle>
          <a:p>
            <a:pPr algn="ctr" eaLnBrk="1" hangingPunct="1">
              <a:spcBef>
                <a:spcPct val="50000"/>
              </a:spcBef>
            </a:pPr>
            <a:endParaRPr lang="it-IT" altLang="it-IT" sz="1800" dirty="0">
              <a:noFill/>
              <a:latin typeface="Calibri" panose="020F0502020204030204" pitchFamily="34" charset="0"/>
              <a:cs typeface="Tahoma" pitchFamily="34" charset="0"/>
            </a:endParaRPr>
          </a:p>
        </p:txBody>
      </p:sp>
      <p:sp>
        <p:nvSpPr>
          <p:cNvPr id="14" name="Rectangle 3"/>
          <p:cNvSpPr txBox="1">
            <a:spLocks noChangeArrowheads="1"/>
          </p:cNvSpPr>
          <p:nvPr/>
        </p:nvSpPr>
        <p:spPr>
          <a:xfrm>
            <a:off x="6356791" y="2235201"/>
            <a:ext cx="2016150" cy="359643"/>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1800" b="1" dirty="0" smtClean="0">
                <a:solidFill>
                  <a:srgbClr val="000000"/>
                </a:solidFill>
                <a:latin typeface="Calibri" panose="020F0502020204030204" pitchFamily="34" charset="0"/>
                <a:cs typeface="Tahoma" pitchFamily="34" charset="0"/>
              </a:rPr>
              <a:t>2435 - </a:t>
            </a:r>
            <a:r>
              <a:rPr lang="it-IT" sz="1800" b="1" i="1" dirty="0" smtClean="0">
                <a:solidFill>
                  <a:srgbClr val="000000"/>
                </a:solidFill>
                <a:latin typeface="Calibri" panose="020F0502020204030204" pitchFamily="34" charset="0"/>
                <a:cs typeface="Tahoma" pitchFamily="34" charset="0"/>
              </a:rPr>
              <a:t>TER</a:t>
            </a:r>
            <a:endParaRPr lang="it-IT" altLang="it-IT" sz="1800" b="1" i="1" dirty="0" smtClean="0">
              <a:solidFill>
                <a:srgbClr val="000000"/>
              </a:solidFill>
              <a:latin typeface="Calibri" panose="020F0502020204030204" pitchFamily="34" charset="0"/>
            </a:endParaRPr>
          </a:p>
        </p:txBody>
      </p:sp>
      <p:sp>
        <p:nvSpPr>
          <p:cNvPr id="15" name="Rectangle 3"/>
          <p:cNvSpPr txBox="1">
            <a:spLocks noChangeArrowheads="1"/>
          </p:cNvSpPr>
          <p:nvPr/>
        </p:nvSpPr>
        <p:spPr>
          <a:xfrm>
            <a:off x="3563925" y="2216834"/>
            <a:ext cx="2016150" cy="359643"/>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1800" b="1" dirty="0" smtClean="0">
                <a:solidFill>
                  <a:srgbClr val="000000"/>
                </a:solidFill>
                <a:latin typeface="Calibri" panose="020F0502020204030204" pitchFamily="34" charset="0"/>
                <a:cs typeface="Tahoma" pitchFamily="34" charset="0"/>
              </a:rPr>
              <a:t>2435 - </a:t>
            </a:r>
            <a:r>
              <a:rPr lang="it-IT" sz="1800" b="1" i="1" dirty="0" smtClean="0">
                <a:solidFill>
                  <a:srgbClr val="000000"/>
                </a:solidFill>
                <a:latin typeface="Calibri" panose="020F0502020204030204" pitchFamily="34" charset="0"/>
                <a:cs typeface="Tahoma" pitchFamily="34" charset="0"/>
              </a:rPr>
              <a:t>BIS</a:t>
            </a:r>
            <a:endParaRPr lang="it-IT" altLang="it-IT" sz="1800" b="1" i="1" dirty="0" smtClean="0">
              <a:solidFill>
                <a:srgbClr val="000000"/>
              </a:solidFill>
              <a:latin typeface="Calibri" panose="020F0502020204030204" pitchFamily="34" charset="0"/>
            </a:endParaRPr>
          </a:p>
        </p:txBody>
      </p:sp>
      <p:sp>
        <p:nvSpPr>
          <p:cNvPr id="16" name="Rectangle 3"/>
          <p:cNvSpPr txBox="1">
            <a:spLocks noChangeArrowheads="1"/>
          </p:cNvSpPr>
          <p:nvPr/>
        </p:nvSpPr>
        <p:spPr>
          <a:xfrm>
            <a:off x="740167" y="2235200"/>
            <a:ext cx="2016150" cy="359643"/>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1800" b="1" dirty="0" smtClean="0">
                <a:solidFill>
                  <a:srgbClr val="000000"/>
                </a:solidFill>
                <a:latin typeface="Calibri" panose="020F0502020204030204" pitchFamily="34" charset="0"/>
                <a:cs typeface="Tahoma" pitchFamily="34" charset="0"/>
              </a:rPr>
              <a:t>2424 E SEGUENTI</a:t>
            </a:r>
            <a:endParaRPr lang="it-IT" altLang="it-IT" sz="1800" b="1" dirty="0" smtClean="0">
              <a:solidFill>
                <a:srgbClr val="000000"/>
              </a:solidFill>
              <a:latin typeface="Calibri" panose="020F0502020204030204" pitchFamily="34" charset="0"/>
            </a:endParaRPr>
          </a:p>
        </p:txBody>
      </p:sp>
      <p:sp>
        <p:nvSpPr>
          <p:cNvPr id="2" name="CasellaDiTesto 1"/>
          <p:cNvSpPr txBox="1"/>
          <p:nvPr/>
        </p:nvSpPr>
        <p:spPr>
          <a:xfrm>
            <a:off x="6623222" y="4634470"/>
            <a:ext cx="1482810" cy="646331"/>
          </a:xfrm>
          <a:prstGeom prst="rect">
            <a:avLst/>
          </a:prstGeom>
          <a:noFill/>
        </p:spPr>
        <p:txBody>
          <a:bodyPr wrap="square" rtlCol="0">
            <a:spAutoFit/>
          </a:bodyPr>
          <a:lstStyle/>
          <a:p>
            <a:pPr algn="ctr"/>
            <a:r>
              <a:rPr lang="it-IT" b="1" dirty="0" smtClean="0">
                <a:solidFill>
                  <a:srgbClr val="FF0000"/>
                </a:solidFill>
                <a:latin typeface="Calibri" panose="020F0502020204030204" pitchFamily="34" charset="0"/>
              </a:rPr>
              <a:t>APPLICABILE DAL 2016</a:t>
            </a:r>
            <a:endParaRPr lang="it-IT" b="1" dirty="0">
              <a:solidFill>
                <a:srgbClr val="FF0000"/>
              </a:solidFill>
              <a:latin typeface="Calibri" panose="020F0502020204030204" pitchFamily="34" charset="0"/>
            </a:endParaRPr>
          </a:p>
        </p:txBody>
      </p:sp>
      <p:sp>
        <p:nvSpPr>
          <p:cNvPr id="18" name="Text Box 10"/>
          <p:cNvSpPr txBox="1">
            <a:spLocks noChangeArrowheads="1"/>
          </p:cNvSpPr>
          <p:nvPr/>
        </p:nvSpPr>
        <p:spPr bwMode="auto">
          <a:xfrm>
            <a:off x="740166" y="5018214"/>
            <a:ext cx="4824462" cy="369332"/>
          </a:xfrm>
          <a:prstGeom prst="rect">
            <a:avLst/>
          </a:prstGeom>
          <a:solidFill>
            <a:schemeClr val="bg1"/>
          </a:solidFill>
          <a:ln w="12700">
            <a:solidFill>
              <a:schemeClr val="tx1">
                <a:lumMod val="50000"/>
                <a:lumOff val="50000"/>
              </a:schemeClr>
            </a:solidFill>
            <a:prstDash val="dashDot"/>
            <a:miter lim="800000"/>
            <a:headEnd/>
            <a:tailEnd/>
          </a:ln>
          <a:effectLst>
            <a:outerShdw dist="107763" dir="8100000" algn="ctr" rotWithShape="0">
              <a:schemeClr val="bg2">
                <a:alpha val="50000"/>
              </a:schemeClr>
            </a:outerShdw>
          </a:effectLst>
        </p:spPr>
        <p:txBody>
          <a:bodyPr wrap="square">
            <a:spAutoFit/>
          </a:bodyPr>
          <a:lstStyle>
            <a:lvl1pPr eaLnBrk="0" hangingPunct="0">
              <a:defRPr sz="2400" b="1">
                <a:solidFill>
                  <a:srgbClr val="000099"/>
                </a:solidFill>
                <a:latin typeface="Britannic Bold" pitchFamily="34" charset="0"/>
                <a:ea typeface="ＭＳ Ｐゴシック" pitchFamily="34" charset="-128"/>
              </a:defRPr>
            </a:lvl1pPr>
            <a:lvl2pPr marL="742950" indent="-285750" eaLnBrk="0" hangingPunct="0">
              <a:defRPr sz="2400" b="1">
                <a:solidFill>
                  <a:srgbClr val="000099"/>
                </a:solidFill>
                <a:latin typeface="Britannic Bold" pitchFamily="34" charset="0"/>
                <a:ea typeface="ＭＳ Ｐゴシック" pitchFamily="34" charset="-128"/>
              </a:defRPr>
            </a:lvl2pPr>
            <a:lvl3pPr marL="1143000" indent="-228600" eaLnBrk="0" hangingPunct="0">
              <a:defRPr sz="2400" b="1">
                <a:solidFill>
                  <a:srgbClr val="000099"/>
                </a:solidFill>
                <a:latin typeface="Britannic Bold" pitchFamily="34" charset="0"/>
                <a:ea typeface="ＭＳ Ｐゴシック" pitchFamily="34" charset="-128"/>
              </a:defRPr>
            </a:lvl3pPr>
            <a:lvl4pPr marL="1600200" indent="-228600" eaLnBrk="0" hangingPunct="0">
              <a:defRPr sz="2400" b="1">
                <a:solidFill>
                  <a:srgbClr val="000099"/>
                </a:solidFill>
                <a:latin typeface="Britannic Bold" pitchFamily="34" charset="0"/>
                <a:ea typeface="ＭＳ Ｐゴシック" pitchFamily="34" charset="-128"/>
              </a:defRPr>
            </a:lvl4pPr>
            <a:lvl5pPr marL="2057400" indent="-228600" eaLnBrk="0" hangingPunct="0">
              <a:defRPr sz="2400" b="1">
                <a:solidFill>
                  <a:srgbClr val="000099"/>
                </a:solidFill>
                <a:latin typeface="Britannic Bold" pitchFamily="34" charset="0"/>
                <a:ea typeface="ＭＳ Ｐゴシック" pitchFamily="34" charset="-128"/>
              </a:defRPr>
            </a:lvl5pPr>
            <a:lvl6pPr marL="2514600" indent="-228600" eaLnBrk="0" fontAlgn="base" hangingPunct="0">
              <a:spcBef>
                <a:spcPct val="0"/>
              </a:spcBef>
              <a:spcAft>
                <a:spcPct val="0"/>
              </a:spcAft>
              <a:defRPr sz="2400" b="1">
                <a:solidFill>
                  <a:srgbClr val="000099"/>
                </a:solidFill>
                <a:latin typeface="Britannic Bold" pitchFamily="34" charset="0"/>
                <a:ea typeface="ＭＳ Ｐゴシック" pitchFamily="34" charset="-128"/>
              </a:defRPr>
            </a:lvl6pPr>
            <a:lvl7pPr marL="2971800" indent="-228600" eaLnBrk="0" fontAlgn="base" hangingPunct="0">
              <a:spcBef>
                <a:spcPct val="0"/>
              </a:spcBef>
              <a:spcAft>
                <a:spcPct val="0"/>
              </a:spcAft>
              <a:defRPr sz="2400" b="1">
                <a:solidFill>
                  <a:srgbClr val="000099"/>
                </a:solidFill>
                <a:latin typeface="Britannic Bold" pitchFamily="34" charset="0"/>
                <a:ea typeface="ＭＳ Ｐゴシック" pitchFamily="34" charset="-128"/>
              </a:defRPr>
            </a:lvl7pPr>
            <a:lvl8pPr marL="3429000" indent="-228600" eaLnBrk="0" fontAlgn="base" hangingPunct="0">
              <a:spcBef>
                <a:spcPct val="0"/>
              </a:spcBef>
              <a:spcAft>
                <a:spcPct val="0"/>
              </a:spcAft>
              <a:defRPr sz="2400" b="1">
                <a:solidFill>
                  <a:srgbClr val="000099"/>
                </a:solidFill>
                <a:latin typeface="Britannic Bold" pitchFamily="34" charset="0"/>
                <a:ea typeface="ＭＳ Ｐゴシック" pitchFamily="34" charset="-128"/>
              </a:defRPr>
            </a:lvl8pPr>
            <a:lvl9pPr marL="3886200" indent="-228600" eaLnBrk="0" fontAlgn="base" hangingPunct="0">
              <a:spcBef>
                <a:spcPct val="0"/>
              </a:spcBef>
              <a:spcAft>
                <a:spcPct val="0"/>
              </a:spcAft>
              <a:defRPr sz="2400" b="1">
                <a:solidFill>
                  <a:srgbClr val="000099"/>
                </a:solidFill>
                <a:latin typeface="Britannic Bold" pitchFamily="34" charset="0"/>
                <a:ea typeface="ＭＳ Ｐゴシック" pitchFamily="34" charset="-128"/>
              </a:defRPr>
            </a:lvl9pPr>
          </a:lstStyle>
          <a:p>
            <a:pPr algn="ctr" eaLnBrk="1" hangingPunct="1">
              <a:spcBef>
                <a:spcPct val="50000"/>
              </a:spcBef>
            </a:pPr>
            <a:r>
              <a:rPr lang="it-IT" altLang="it-IT" sz="1800" b="0" dirty="0" smtClean="0">
                <a:solidFill>
                  <a:prstClr val="black"/>
                </a:solidFill>
                <a:latin typeface="Calibri" panose="020F0502020204030204" pitchFamily="34" charset="0"/>
                <a:cs typeface="Tahoma" pitchFamily="34" charset="0"/>
              </a:rPr>
              <a:t>ALCUNE </a:t>
            </a:r>
            <a:r>
              <a:rPr lang="it-IT" altLang="it-IT" sz="1800" dirty="0" smtClean="0">
                <a:solidFill>
                  <a:prstClr val="black"/>
                </a:solidFill>
                <a:latin typeface="Calibri" panose="020F0502020204030204" pitchFamily="34" charset="0"/>
                <a:cs typeface="Tahoma" pitchFamily="34" charset="0"/>
              </a:rPr>
              <a:t>MODIFICHE</a:t>
            </a:r>
            <a:r>
              <a:rPr lang="it-IT" altLang="it-IT" sz="1800" b="0" dirty="0" smtClean="0">
                <a:solidFill>
                  <a:prstClr val="black"/>
                </a:solidFill>
                <a:latin typeface="Calibri" panose="020F0502020204030204" pitchFamily="34" charset="0"/>
                <a:cs typeface="Tahoma" pitchFamily="34" charset="0"/>
              </a:rPr>
              <a:t> APPLICABILI DAL 2016</a:t>
            </a:r>
            <a:endParaRPr lang="it-IT" altLang="it-IT" sz="1800" b="0" dirty="0">
              <a:solidFill>
                <a:prstClr val="black"/>
              </a:solidFill>
              <a:latin typeface="Calibri" panose="020F0502020204030204" pitchFamily="34" charset="0"/>
              <a:cs typeface="Tahoma" pitchFamily="34" charset="0"/>
            </a:endParaRPr>
          </a:p>
        </p:txBody>
      </p:sp>
      <p:sp>
        <p:nvSpPr>
          <p:cNvPr id="4" name="Parentesi graffa chiusa 3"/>
          <p:cNvSpPr/>
          <p:nvPr/>
        </p:nvSpPr>
        <p:spPr>
          <a:xfrm rot="5400000">
            <a:off x="2969175" y="2250110"/>
            <a:ext cx="366444" cy="48244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rgbClr val="000000"/>
              </a:solidFill>
              <a:latin typeface="Calibri" panose="020F0502020204030204" pitchFamily="34" charset="0"/>
            </a:endParaRPr>
          </a:p>
        </p:txBody>
      </p:sp>
      <p:sp>
        <p:nvSpPr>
          <p:cNvPr id="17"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LE FORME DI BILANCIO..</a:t>
            </a:r>
          </a:p>
        </p:txBody>
      </p:sp>
    </p:spTree>
    <p:extLst>
      <p:ext uri="{BB962C8B-B14F-4D97-AF65-F5344CB8AC3E}">
        <p14:creationId xmlns:p14="http://schemas.microsoft.com/office/powerpoint/2010/main" val="205004673"/>
      </p:ext>
    </p:extLst>
  </p:cSld>
  <p:clrMapOvr>
    <a:masterClrMapping/>
  </p:clrMapOvr>
  <p:transition spd="slow">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ccia a destra con strisce 8"/>
          <p:cNvSpPr/>
          <p:nvPr/>
        </p:nvSpPr>
        <p:spPr>
          <a:xfrm>
            <a:off x="343877" y="2420574"/>
            <a:ext cx="2643798" cy="647700"/>
          </a:xfrm>
          <a:prstGeom prst="stripedRightArrow">
            <a:avLst/>
          </a:prstGeom>
          <a:solidFill>
            <a:srgbClr val="1F497D"/>
          </a:solidFill>
          <a:ln w="25400" cap="flat" cmpd="sng" algn="ctr">
            <a:solidFill>
              <a:srgbClr val="4F81BD"/>
            </a:solidFill>
            <a:prstDash val="solid"/>
          </a:ln>
          <a:effectLst>
            <a:outerShdw blurRad="76200" dir="13500000" sy="23000" kx="1200000" algn="br" rotWithShape="0">
              <a:prstClr val="black">
                <a:alpha val="20000"/>
              </a:prstClr>
            </a:outerShdw>
          </a:effectLst>
        </p:spPr>
        <p:txBody>
          <a:bodyPr anchor="ctr"/>
          <a:lstStyle/>
          <a:p>
            <a:pPr algn="ctr">
              <a:defRPr/>
            </a:pPr>
            <a:r>
              <a:rPr lang="it-IT" b="1" kern="0" dirty="0" smtClean="0">
                <a:solidFill>
                  <a:prstClr val="white"/>
                </a:solidFill>
                <a:latin typeface="Calibri"/>
              </a:rPr>
              <a:t>STATO PATRIMONIALE</a:t>
            </a:r>
            <a:endParaRPr lang="it-IT" b="1" kern="0" dirty="0">
              <a:solidFill>
                <a:prstClr val="white"/>
              </a:solidFill>
              <a:latin typeface="Calibri"/>
            </a:endParaRPr>
          </a:p>
        </p:txBody>
      </p:sp>
      <p:sp>
        <p:nvSpPr>
          <p:cNvPr id="10" name="Rettangolo 9"/>
          <p:cNvSpPr/>
          <p:nvPr/>
        </p:nvSpPr>
        <p:spPr>
          <a:xfrm>
            <a:off x="3276600" y="1938339"/>
            <a:ext cx="5472113" cy="1612170"/>
          </a:xfrm>
          <a:prstGeom prst="rect">
            <a:avLst/>
          </a:prstGeom>
          <a:solidFill>
            <a:sysClr val="window" lastClr="FFFFFF">
              <a:lumMod val="95000"/>
            </a:sysClr>
          </a:solidFill>
          <a:ln w="25400" cap="flat" cmpd="sng" algn="ctr">
            <a:solidFill>
              <a:srgbClr val="4F81BD">
                <a:shade val="50000"/>
              </a:srgbClr>
            </a:solidFill>
            <a:prstDash val="solid"/>
          </a:ln>
          <a:effectLst>
            <a:outerShdw blurRad="76200" dir="13500000" sy="23000" kx="1200000" algn="br" rotWithShape="0">
              <a:prstClr val="black">
                <a:alpha val="20000"/>
              </a:prstClr>
            </a:outerShdw>
          </a:effectLst>
        </p:spPr>
        <p:txBody>
          <a:bodyPr anchor="ctr"/>
          <a:lstStyle/>
          <a:p>
            <a:pPr marL="285750" indent="-285750">
              <a:buFont typeface="Arial" panose="020B0604020202020204" pitchFamily="34" charset="0"/>
              <a:buChar char="•"/>
              <a:defRPr/>
            </a:pPr>
            <a:r>
              <a:rPr lang="it-IT" kern="0" dirty="0" smtClean="0">
                <a:solidFill>
                  <a:prstClr val="black"/>
                </a:solidFill>
                <a:latin typeface="Calibri"/>
              </a:rPr>
              <a:t>Capitalizzazione solo per «costi di sviluppo»</a:t>
            </a:r>
          </a:p>
          <a:p>
            <a:pPr marL="285750" indent="-285750">
              <a:buFont typeface="Arial" panose="020B0604020202020204" pitchFamily="34" charset="0"/>
              <a:buChar char="•"/>
              <a:defRPr/>
            </a:pPr>
            <a:r>
              <a:rPr lang="it-IT" kern="0" dirty="0" smtClean="0">
                <a:solidFill>
                  <a:prstClr val="black"/>
                </a:solidFill>
                <a:latin typeface="Calibri"/>
              </a:rPr>
              <a:t>Evidenza dei rapporti con le società «sorelle»</a:t>
            </a:r>
          </a:p>
          <a:p>
            <a:pPr marL="285750" indent="-285750">
              <a:buFont typeface="Arial" panose="020B0604020202020204" pitchFamily="34" charset="0"/>
              <a:buChar char="•"/>
              <a:defRPr/>
            </a:pPr>
            <a:r>
              <a:rPr lang="it-IT" kern="0" dirty="0" smtClean="0">
                <a:solidFill>
                  <a:prstClr val="black"/>
                </a:solidFill>
                <a:latin typeface="Calibri"/>
              </a:rPr>
              <a:t>Azioni proprie a riduzione del patrimonio netto</a:t>
            </a:r>
          </a:p>
          <a:p>
            <a:pPr marL="285750" indent="-285750">
              <a:buFont typeface="Arial" panose="020B0604020202020204" pitchFamily="34" charset="0"/>
              <a:buChar char="•"/>
              <a:defRPr/>
            </a:pPr>
            <a:r>
              <a:rPr lang="it-IT" kern="0" dirty="0" smtClean="0">
                <a:solidFill>
                  <a:prstClr val="black"/>
                </a:solidFill>
                <a:latin typeface="Calibri"/>
              </a:rPr>
              <a:t>Evidenza derivati</a:t>
            </a:r>
          </a:p>
          <a:p>
            <a:pPr marL="285750" indent="-285750">
              <a:buFont typeface="Arial" panose="020B0604020202020204" pitchFamily="34" charset="0"/>
              <a:buChar char="•"/>
              <a:defRPr/>
            </a:pPr>
            <a:r>
              <a:rPr lang="it-IT" kern="0" dirty="0" smtClean="0">
                <a:solidFill>
                  <a:prstClr val="black"/>
                </a:solidFill>
                <a:latin typeface="Calibri"/>
              </a:rPr>
              <a:t>Soppressa separata indicazione aggi su prestiti</a:t>
            </a:r>
          </a:p>
          <a:p>
            <a:pPr marL="285750" indent="-285750">
              <a:buFont typeface="Arial" panose="020B0604020202020204" pitchFamily="34" charset="0"/>
              <a:buChar char="•"/>
              <a:defRPr/>
            </a:pPr>
            <a:r>
              <a:rPr lang="it-IT" kern="0" dirty="0" smtClean="0">
                <a:solidFill>
                  <a:srgbClr val="FF0000"/>
                </a:solidFill>
                <a:latin typeface="Calibri"/>
              </a:rPr>
              <a:t>Abolizione dei conti d’ordine</a:t>
            </a:r>
            <a:endParaRPr lang="it-IT" kern="0" dirty="0">
              <a:solidFill>
                <a:srgbClr val="FF0000"/>
              </a:solidFill>
              <a:latin typeface="Calibri"/>
            </a:endParaRPr>
          </a:p>
        </p:txBody>
      </p:sp>
      <p:sp>
        <p:nvSpPr>
          <p:cNvPr id="11" name="Freccia a destra con strisce 10"/>
          <p:cNvSpPr/>
          <p:nvPr/>
        </p:nvSpPr>
        <p:spPr>
          <a:xfrm>
            <a:off x="343878" y="3680973"/>
            <a:ext cx="2643798" cy="647700"/>
          </a:xfrm>
          <a:prstGeom prst="stripedRightArrow">
            <a:avLst/>
          </a:prstGeom>
          <a:solidFill>
            <a:srgbClr val="1F497D"/>
          </a:solidFill>
          <a:ln w="25400" cap="flat" cmpd="sng" algn="ctr">
            <a:solidFill>
              <a:srgbClr val="4F81BD"/>
            </a:solidFill>
            <a:prstDash val="solid"/>
          </a:ln>
          <a:effectLst>
            <a:outerShdw blurRad="76200" dir="13500000" sy="23000" kx="1200000" algn="br" rotWithShape="0">
              <a:prstClr val="black">
                <a:alpha val="20000"/>
              </a:prstClr>
            </a:outerShdw>
          </a:effectLst>
        </p:spPr>
        <p:txBody>
          <a:bodyPr anchor="ctr"/>
          <a:lstStyle/>
          <a:p>
            <a:pPr algn="ctr">
              <a:defRPr/>
            </a:pPr>
            <a:r>
              <a:rPr lang="it-IT" b="1" kern="0" dirty="0" smtClean="0">
                <a:solidFill>
                  <a:prstClr val="white"/>
                </a:solidFill>
                <a:latin typeface="Calibri"/>
              </a:rPr>
              <a:t>CONTO ECONOMICO</a:t>
            </a:r>
            <a:endParaRPr lang="it-IT" b="1" kern="0" dirty="0">
              <a:solidFill>
                <a:prstClr val="white"/>
              </a:solidFill>
              <a:latin typeface="Calibri"/>
            </a:endParaRPr>
          </a:p>
        </p:txBody>
      </p:sp>
      <p:sp>
        <p:nvSpPr>
          <p:cNvPr id="12" name="Rettangolo 11"/>
          <p:cNvSpPr/>
          <p:nvPr/>
        </p:nvSpPr>
        <p:spPr>
          <a:xfrm>
            <a:off x="3276600" y="3614738"/>
            <a:ext cx="5472113" cy="780169"/>
          </a:xfrm>
          <a:prstGeom prst="rect">
            <a:avLst/>
          </a:prstGeom>
          <a:solidFill>
            <a:sysClr val="window" lastClr="FFFFFF">
              <a:lumMod val="95000"/>
            </a:sysClr>
          </a:solidFill>
          <a:ln w="25400" cap="flat" cmpd="sng" algn="ctr">
            <a:solidFill>
              <a:srgbClr val="4F81BD">
                <a:shade val="50000"/>
              </a:srgbClr>
            </a:solidFill>
            <a:prstDash val="solid"/>
          </a:ln>
          <a:effectLst>
            <a:outerShdw blurRad="76200" dir="13500000" sy="23000" kx="1200000" algn="br" rotWithShape="0">
              <a:prstClr val="black">
                <a:alpha val="20000"/>
              </a:prstClr>
            </a:outerShdw>
          </a:effectLst>
        </p:spPr>
        <p:txBody>
          <a:bodyPr anchor="ctr"/>
          <a:lstStyle/>
          <a:p>
            <a:pPr marL="285750" indent="-285750">
              <a:buFont typeface="Arial" panose="020B0604020202020204" pitchFamily="34" charset="0"/>
              <a:buChar char="•"/>
              <a:defRPr/>
            </a:pPr>
            <a:r>
              <a:rPr lang="it-IT" kern="0" dirty="0" smtClean="0">
                <a:solidFill>
                  <a:prstClr val="black"/>
                </a:solidFill>
                <a:latin typeface="Calibri"/>
              </a:rPr>
              <a:t>Evidenza proventi/oneri finanziari con «sorelle»</a:t>
            </a:r>
          </a:p>
          <a:p>
            <a:pPr marL="285750" indent="-285750">
              <a:buFont typeface="Arial" panose="020B0604020202020204" pitchFamily="34" charset="0"/>
              <a:buChar char="•"/>
              <a:defRPr/>
            </a:pPr>
            <a:r>
              <a:rPr lang="it-IT" kern="0" dirty="0" smtClean="0">
                <a:solidFill>
                  <a:prstClr val="black"/>
                </a:solidFill>
                <a:latin typeface="Calibri"/>
              </a:rPr>
              <a:t>Evidenza rivalutazioni/svalutazioni dei derivati</a:t>
            </a:r>
          </a:p>
          <a:p>
            <a:pPr marL="285750" indent="-285750">
              <a:buFont typeface="Arial" panose="020B0604020202020204" pitchFamily="34" charset="0"/>
              <a:buChar char="•"/>
              <a:defRPr/>
            </a:pPr>
            <a:r>
              <a:rPr lang="it-IT" kern="0" dirty="0" smtClean="0">
                <a:solidFill>
                  <a:srgbClr val="FF0000"/>
                </a:solidFill>
                <a:latin typeface="Calibri"/>
              </a:rPr>
              <a:t>Soppressione dell’area straordinaria</a:t>
            </a:r>
          </a:p>
        </p:txBody>
      </p:sp>
      <p:sp>
        <p:nvSpPr>
          <p:cNvPr id="13" name="Freccia a destra con strisce 12"/>
          <p:cNvSpPr/>
          <p:nvPr/>
        </p:nvSpPr>
        <p:spPr>
          <a:xfrm>
            <a:off x="343877" y="4898606"/>
            <a:ext cx="2534383" cy="647700"/>
          </a:xfrm>
          <a:prstGeom prst="stripedRightArrow">
            <a:avLst/>
          </a:prstGeom>
          <a:solidFill>
            <a:srgbClr val="1F497D"/>
          </a:solidFill>
          <a:ln w="25400" cap="flat" cmpd="sng" algn="ctr">
            <a:solidFill>
              <a:srgbClr val="4F81BD"/>
            </a:solidFill>
            <a:prstDash val="solid"/>
          </a:ln>
          <a:effectLst>
            <a:outerShdw blurRad="76200" dir="13500000" sy="23000" kx="1200000" algn="br" rotWithShape="0">
              <a:prstClr val="black">
                <a:alpha val="20000"/>
              </a:prstClr>
            </a:outerShdw>
          </a:effectLst>
        </p:spPr>
        <p:txBody>
          <a:bodyPr anchor="ctr"/>
          <a:lstStyle/>
          <a:p>
            <a:pPr algn="ctr">
              <a:defRPr/>
            </a:pPr>
            <a:r>
              <a:rPr lang="it-IT" b="1" kern="0" dirty="0" smtClean="0">
                <a:solidFill>
                  <a:prstClr val="white"/>
                </a:solidFill>
                <a:latin typeface="Calibri"/>
              </a:rPr>
              <a:t>NOTA INTEGRATIVA</a:t>
            </a:r>
            <a:endParaRPr lang="it-IT" b="1" kern="0" dirty="0">
              <a:solidFill>
                <a:prstClr val="white"/>
              </a:solidFill>
              <a:latin typeface="Calibri"/>
            </a:endParaRPr>
          </a:p>
        </p:txBody>
      </p:sp>
      <p:sp>
        <p:nvSpPr>
          <p:cNvPr id="14" name="Rettangolo 13"/>
          <p:cNvSpPr/>
          <p:nvPr/>
        </p:nvSpPr>
        <p:spPr>
          <a:xfrm>
            <a:off x="3276600" y="4457831"/>
            <a:ext cx="5472113" cy="1401097"/>
          </a:xfrm>
          <a:prstGeom prst="rect">
            <a:avLst/>
          </a:prstGeom>
          <a:solidFill>
            <a:sysClr val="window" lastClr="FFFFFF">
              <a:lumMod val="95000"/>
            </a:sysClr>
          </a:solidFill>
          <a:ln w="25400" cap="flat" cmpd="sng" algn="ctr">
            <a:solidFill>
              <a:srgbClr val="4F81BD">
                <a:shade val="50000"/>
              </a:srgbClr>
            </a:solidFill>
            <a:prstDash val="solid"/>
          </a:ln>
          <a:effectLst>
            <a:outerShdw blurRad="76200" dir="13500000" sy="23000" kx="1200000" algn="br" rotWithShape="0">
              <a:prstClr val="black">
                <a:alpha val="20000"/>
              </a:prstClr>
            </a:outerShdw>
          </a:effectLst>
        </p:spPr>
        <p:txBody>
          <a:bodyPr anchor="ctr"/>
          <a:lstStyle/>
          <a:p>
            <a:pPr marL="285750" indent="-285750">
              <a:buFont typeface="Arial" panose="020B0604020202020204" pitchFamily="34" charset="0"/>
              <a:buChar char="•"/>
              <a:defRPr/>
            </a:pPr>
            <a:r>
              <a:rPr lang="it-IT" kern="0" dirty="0" smtClean="0">
                <a:solidFill>
                  <a:prstClr val="black"/>
                </a:solidFill>
                <a:latin typeface="Calibri"/>
              </a:rPr>
              <a:t>Informazioni seguono l’ordine delle poste di bilancio</a:t>
            </a:r>
          </a:p>
          <a:p>
            <a:pPr marL="285750" indent="-285750">
              <a:buFont typeface="Arial" panose="020B0604020202020204" pitchFamily="34" charset="0"/>
              <a:buChar char="•"/>
              <a:defRPr/>
            </a:pPr>
            <a:r>
              <a:rPr lang="it-IT" kern="0" dirty="0" smtClean="0">
                <a:solidFill>
                  <a:prstClr val="black"/>
                </a:solidFill>
                <a:latin typeface="Calibri"/>
              </a:rPr>
              <a:t>Evidenza rapporti con società «sorelle»</a:t>
            </a:r>
          </a:p>
          <a:p>
            <a:pPr marL="285750" indent="-285750">
              <a:buFont typeface="Arial" panose="020B0604020202020204" pitchFamily="34" charset="0"/>
              <a:buChar char="•"/>
              <a:defRPr/>
            </a:pPr>
            <a:r>
              <a:rPr lang="it-IT" kern="0" dirty="0" smtClean="0">
                <a:solidFill>
                  <a:prstClr val="black"/>
                </a:solidFill>
                <a:latin typeface="Calibri"/>
              </a:rPr>
              <a:t>Evidenza ricavi o costi di entità/incidenza eccezionali</a:t>
            </a:r>
          </a:p>
          <a:p>
            <a:pPr marL="285750" indent="-285750">
              <a:buFont typeface="Arial" panose="020B0604020202020204" pitchFamily="34" charset="0"/>
              <a:buChar char="•"/>
              <a:defRPr/>
            </a:pPr>
            <a:r>
              <a:rPr lang="it-IT" kern="0" dirty="0" smtClean="0">
                <a:solidFill>
                  <a:prstClr val="black"/>
                </a:solidFill>
                <a:latin typeface="Calibri"/>
              </a:rPr>
              <a:t>Informazioni rapporti con amministratori e sindaci</a:t>
            </a:r>
          </a:p>
          <a:p>
            <a:pPr marL="285750" indent="-285750">
              <a:buFont typeface="Arial" panose="020B0604020202020204" pitchFamily="34" charset="0"/>
              <a:buChar char="•"/>
              <a:defRPr/>
            </a:pPr>
            <a:r>
              <a:rPr lang="it-IT" kern="0" dirty="0" smtClean="0">
                <a:solidFill>
                  <a:prstClr val="black"/>
                </a:solidFill>
                <a:latin typeface="Calibri"/>
              </a:rPr>
              <a:t>Evidenza fatti intervenuti dopo chiusura dell’esercizio</a:t>
            </a:r>
          </a:p>
        </p:txBody>
      </p:sp>
      <p:sp>
        <p:nvSpPr>
          <p:cNvPr id="16" name="Titolo 1"/>
          <p:cNvSpPr txBox="1">
            <a:spLocks/>
          </p:cNvSpPr>
          <p:nvPr/>
        </p:nvSpPr>
        <p:spPr bwMode="auto">
          <a:xfrm>
            <a:off x="94003" y="694673"/>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BILANCIO IN FORMA ORDINARIA: Novità</a:t>
            </a:r>
          </a:p>
        </p:txBody>
      </p:sp>
    </p:spTree>
    <p:extLst>
      <p:ext uri="{BB962C8B-B14F-4D97-AF65-F5344CB8AC3E}">
        <p14:creationId xmlns:p14="http://schemas.microsoft.com/office/powerpoint/2010/main" val="27781351"/>
      </p:ext>
    </p:extLst>
  </p:cSld>
  <p:clrMapOvr>
    <a:masterClrMapping/>
  </p:clrMapOvr>
  <p:transition spd="slow">
    <p:wipe di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587176" y="2549280"/>
            <a:ext cx="3399938" cy="336550"/>
          </a:xfrm>
          <a:prstGeom prst="roundRect">
            <a:avLst/>
          </a:prstGeom>
          <a:solidFill>
            <a:sysClr val="window" lastClr="FFFFFF">
              <a:lumMod val="85000"/>
            </a:sysClr>
          </a:solidFill>
          <a:ln w="12700" cap="flat" cmpd="sng" algn="ctr">
            <a:solidFill>
              <a:srgbClr val="5B9BD5">
                <a:shade val="50000"/>
              </a:srgbClr>
            </a:solidFill>
            <a:prstDash val="solid"/>
            <a:miter lim="800000"/>
          </a:ln>
          <a:effectLst/>
        </p:spPr>
        <p:txBody>
          <a:bodyPr anchor="ctr"/>
          <a:lstStyle/>
          <a:p>
            <a:pPr marL="0" lvl="2" algn="ctr">
              <a:defRPr/>
            </a:pPr>
            <a:r>
              <a:rPr lang="it-IT" sz="2000" b="1" kern="0" dirty="0" smtClean="0">
                <a:solidFill>
                  <a:prstClr val="black"/>
                </a:solidFill>
                <a:latin typeface="Calibri" panose="020F0502020204030204" pitchFamily="34" charset="0"/>
              </a:rPr>
              <a:t>ATTIVO</a:t>
            </a:r>
            <a:endParaRPr lang="it-IT" sz="2000" b="1" kern="0" dirty="0">
              <a:solidFill>
                <a:prstClr val="black"/>
              </a:solidFill>
              <a:latin typeface="Calibri" panose="020F0502020204030204" pitchFamily="34" charset="0"/>
            </a:endParaRPr>
          </a:p>
        </p:txBody>
      </p:sp>
      <p:sp>
        <p:nvSpPr>
          <p:cNvPr id="7" name="Freccia a destra 6"/>
          <p:cNvSpPr/>
          <p:nvPr/>
        </p:nvSpPr>
        <p:spPr>
          <a:xfrm>
            <a:off x="4439680" y="2485780"/>
            <a:ext cx="190500" cy="457200"/>
          </a:xfrm>
          <a:prstGeom prst="rightArrow">
            <a:avLst/>
          </a:prstGeom>
          <a:solidFill>
            <a:sysClr val="window" lastClr="FFFFFF">
              <a:lumMod val="50000"/>
            </a:sysClr>
          </a:solidFill>
          <a:ln w="12700" cap="flat" cmpd="sng" algn="ctr">
            <a:solidFill>
              <a:srgbClr val="5B9BD5">
                <a:shade val="50000"/>
              </a:srgbClr>
            </a:solidFill>
            <a:prstDash val="solid"/>
            <a:miter lim="800000"/>
          </a:ln>
          <a:effectLst/>
        </p:spPr>
        <p:txBody>
          <a:bodyPr anchor="ctr"/>
          <a:lstStyle/>
          <a:p>
            <a:pPr algn="ctr">
              <a:defRPr/>
            </a:pPr>
            <a:endParaRPr lang="it-IT" kern="0">
              <a:solidFill>
                <a:prstClr val="white"/>
              </a:solidFill>
              <a:latin typeface="Calibri" panose="020F0502020204030204"/>
            </a:endParaRPr>
          </a:p>
        </p:txBody>
      </p:sp>
      <p:sp>
        <p:nvSpPr>
          <p:cNvPr id="8" name="Rettangolo arrotondato 7"/>
          <p:cNvSpPr/>
          <p:nvPr/>
        </p:nvSpPr>
        <p:spPr>
          <a:xfrm>
            <a:off x="5082747" y="2542930"/>
            <a:ext cx="3479570" cy="342900"/>
          </a:xfrm>
          <a:prstGeom prst="roundRect">
            <a:avLst/>
          </a:prstGeom>
          <a:solidFill>
            <a:sysClr val="window" lastClr="FFFFFF"/>
          </a:solidFill>
          <a:ln w="12700" cap="flat" cmpd="sng" algn="ctr">
            <a:solidFill>
              <a:srgbClr val="7030A0"/>
            </a:solidFill>
            <a:prstDash val="solid"/>
            <a:miter lim="800000"/>
          </a:ln>
          <a:effectLst/>
        </p:spPr>
        <p:txBody>
          <a:bodyPr anchor="ctr"/>
          <a:lstStyle/>
          <a:p>
            <a:pPr marL="0" lvl="2" algn="ctr">
              <a:defRPr/>
            </a:pPr>
            <a:r>
              <a:rPr lang="it-IT" sz="2000" b="1" kern="0" dirty="0" smtClean="0">
                <a:solidFill>
                  <a:prstClr val="black"/>
                </a:solidFill>
                <a:latin typeface="Calibri" panose="020F0502020204030204" pitchFamily="34" charset="0"/>
              </a:rPr>
              <a:t>€ 175.000</a:t>
            </a:r>
            <a:endParaRPr lang="it-IT" sz="2000" b="1" kern="0" dirty="0">
              <a:solidFill>
                <a:prstClr val="black"/>
              </a:solidFill>
              <a:latin typeface="Calibri" panose="020F0502020204030204" pitchFamily="34" charset="0"/>
            </a:endParaRPr>
          </a:p>
        </p:txBody>
      </p:sp>
      <p:sp>
        <p:nvSpPr>
          <p:cNvPr id="9" name="Rettangolo arrotondato 8"/>
          <p:cNvSpPr/>
          <p:nvPr/>
        </p:nvSpPr>
        <p:spPr>
          <a:xfrm>
            <a:off x="587176" y="3082680"/>
            <a:ext cx="3399938" cy="336550"/>
          </a:xfrm>
          <a:prstGeom prst="roundRect">
            <a:avLst/>
          </a:prstGeom>
          <a:solidFill>
            <a:sysClr val="window" lastClr="FFFFFF">
              <a:lumMod val="85000"/>
            </a:sysClr>
          </a:solidFill>
          <a:ln w="12700" cap="flat" cmpd="sng" algn="ctr">
            <a:solidFill>
              <a:srgbClr val="5B9BD5">
                <a:shade val="50000"/>
              </a:srgbClr>
            </a:solidFill>
            <a:prstDash val="solid"/>
            <a:miter lim="800000"/>
          </a:ln>
          <a:effectLst/>
        </p:spPr>
        <p:txBody>
          <a:bodyPr anchor="ctr"/>
          <a:lstStyle/>
          <a:p>
            <a:pPr marL="0" lvl="2" algn="ctr">
              <a:defRPr/>
            </a:pPr>
            <a:r>
              <a:rPr lang="it-IT" sz="2000" b="1" kern="0" dirty="0" smtClean="0">
                <a:solidFill>
                  <a:prstClr val="black"/>
                </a:solidFill>
                <a:latin typeface="Calibri" panose="020F0502020204030204" pitchFamily="34" charset="0"/>
              </a:rPr>
              <a:t>RICAVI</a:t>
            </a:r>
            <a:endParaRPr lang="it-IT" sz="2000" b="1" kern="0" dirty="0">
              <a:solidFill>
                <a:prstClr val="black"/>
              </a:solidFill>
              <a:latin typeface="Calibri" panose="020F0502020204030204" pitchFamily="34" charset="0"/>
            </a:endParaRPr>
          </a:p>
        </p:txBody>
      </p:sp>
      <p:sp>
        <p:nvSpPr>
          <p:cNvPr id="10" name="Freccia a destra 9"/>
          <p:cNvSpPr/>
          <p:nvPr/>
        </p:nvSpPr>
        <p:spPr>
          <a:xfrm>
            <a:off x="4428498" y="3019180"/>
            <a:ext cx="190500" cy="457200"/>
          </a:xfrm>
          <a:prstGeom prst="rightArrow">
            <a:avLst/>
          </a:prstGeom>
          <a:solidFill>
            <a:sysClr val="window" lastClr="FFFFFF">
              <a:lumMod val="50000"/>
            </a:sysClr>
          </a:solidFill>
          <a:ln w="12700" cap="flat" cmpd="sng" algn="ctr">
            <a:solidFill>
              <a:srgbClr val="5B9BD5">
                <a:shade val="50000"/>
              </a:srgbClr>
            </a:solidFill>
            <a:prstDash val="solid"/>
            <a:miter lim="800000"/>
          </a:ln>
          <a:effectLst/>
        </p:spPr>
        <p:txBody>
          <a:bodyPr anchor="ctr"/>
          <a:lstStyle/>
          <a:p>
            <a:pPr algn="ctr">
              <a:defRPr/>
            </a:pPr>
            <a:endParaRPr lang="it-IT" kern="0">
              <a:solidFill>
                <a:prstClr val="white"/>
              </a:solidFill>
              <a:latin typeface="Calibri" panose="020F0502020204030204"/>
            </a:endParaRPr>
          </a:p>
        </p:txBody>
      </p:sp>
      <p:sp>
        <p:nvSpPr>
          <p:cNvPr id="11" name="Rettangolo arrotondato 10"/>
          <p:cNvSpPr/>
          <p:nvPr/>
        </p:nvSpPr>
        <p:spPr>
          <a:xfrm>
            <a:off x="5082747" y="3076330"/>
            <a:ext cx="3479570" cy="342900"/>
          </a:xfrm>
          <a:prstGeom prst="roundRect">
            <a:avLst/>
          </a:prstGeom>
          <a:solidFill>
            <a:sysClr val="window" lastClr="FFFFFF"/>
          </a:solidFill>
          <a:ln w="12700" cap="flat" cmpd="sng" algn="ctr">
            <a:solidFill>
              <a:srgbClr val="7030A0"/>
            </a:solidFill>
            <a:prstDash val="solid"/>
            <a:miter lim="800000"/>
          </a:ln>
          <a:effectLst/>
        </p:spPr>
        <p:txBody>
          <a:bodyPr anchor="ctr"/>
          <a:lstStyle/>
          <a:p>
            <a:pPr marL="0" lvl="2" algn="ctr">
              <a:defRPr/>
            </a:pPr>
            <a:r>
              <a:rPr lang="it-IT" sz="2000" b="1" kern="0" dirty="0" smtClean="0">
                <a:solidFill>
                  <a:prstClr val="black"/>
                </a:solidFill>
                <a:latin typeface="Calibri" panose="020F0502020204030204" pitchFamily="34" charset="0"/>
              </a:rPr>
              <a:t>€ 350.000</a:t>
            </a:r>
            <a:endParaRPr lang="it-IT" sz="2000" b="1" kern="0" dirty="0">
              <a:solidFill>
                <a:prstClr val="black"/>
              </a:solidFill>
              <a:latin typeface="Calibri" panose="020F0502020204030204" pitchFamily="34" charset="0"/>
            </a:endParaRPr>
          </a:p>
        </p:txBody>
      </p:sp>
      <p:sp>
        <p:nvSpPr>
          <p:cNvPr id="12" name="Rettangolo arrotondato 11"/>
          <p:cNvSpPr/>
          <p:nvPr/>
        </p:nvSpPr>
        <p:spPr>
          <a:xfrm>
            <a:off x="587176" y="3616080"/>
            <a:ext cx="3399938" cy="336550"/>
          </a:xfrm>
          <a:prstGeom prst="roundRect">
            <a:avLst/>
          </a:prstGeom>
          <a:solidFill>
            <a:sysClr val="window" lastClr="FFFFFF">
              <a:lumMod val="85000"/>
            </a:sysClr>
          </a:solidFill>
          <a:ln w="12700" cap="flat" cmpd="sng" algn="ctr">
            <a:solidFill>
              <a:srgbClr val="5B9BD5">
                <a:shade val="50000"/>
              </a:srgbClr>
            </a:solidFill>
            <a:prstDash val="solid"/>
            <a:miter lim="800000"/>
          </a:ln>
          <a:effectLst/>
        </p:spPr>
        <p:txBody>
          <a:bodyPr anchor="ctr"/>
          <a:lstStyle/>
          <a:p>
            <a:pPr marL="0" lvl="2" algn="ctr">
              <a:defRPr/>
            </a:pPr>
            <a:r>
              <a:rPr lang="it-IT" sz="2000" b="1" kern="0" dirty="0" smtClean="0">
                <a:solidFill>
                  <a:prstClr val="black"/>
                </a:solidFill>
                <a:latin typeface="Calibri" panose="020F0502020204030204" pitchFamily="34" charset="0"/>
              </a:rPr>
              <a:t>DIPENDENTI</a:t>
            </a:r>
            <a:endParaRPr lang="it-IT" sz="2000" b="1" kern="0" dirty="0">
              <a:solidFill>
                <a:prstClr val="black"/>
              </a:solidFill>
              <a:latin typeface="Calibri" panose="020F0502020204030204" pitchFamily="34" charset="0"/>
            </a:endParaRPr>
          </a:p>
        </p:txBody>
      </p:sp>
      <p:sp>
        <p:nvSpPr>
          <p:cNvPr id="13" name="Freccia a destra 12"/>
          <p:cNvSpPr/>
          <p:nvPr/>
        </p:nvSpPr>
        <p:spPr>
          <a:xfrm>
            <a:off x="4428498" y="3557519"/>
            <a:ext cx="190500" cy="457200"/>
          </a:xfrm>
          <a:prstGeom prst="rightArrow">
            <a:avLst/>
          </a:prstGeom>
          <a:solidFill>
            <a:sysClr val="window" lastClr="FFFFFF">
              <a:lumMod val="50000"/>
            </a:sysClr>
          </a:solidFill>
          <a:ln w="12700" cap="flat" cmpd="sng" algn="ctr">
            <a:solidFill>
              <a:srgbClr val="5B9BD5">
                <a:shade val="50000"/>
              </a:srgbClr>
            </a:solidFill>
            <a:prstDash val="solid"/>
            <a:miter lim="800000"/>
          </a:ln>
          <a:effectLst/>
        </p:spPr>
        <p:txBody>
          <a:bodyPr anchor="ctr"/>
          <a:lstStyle/>
          <a:p>
            <a:pPr algn="ctr">
              <a:defRPr/>
            </a:pPr>
            <a:endParaRPr lang="it-IT" kern="0">
              <a:solidFill>
                <a:prstClr val="white"/>
              </a:solidFill>
              <a:latin typeface="Calibri" panose="020F0502020204030204"/>
            </a:endParaRPr>
          </a:p>
        </p:txBody>
      </p:sp>
      <p:sp>
        <p:nvSpPr>
          <p:cNvPr id="14" name="Rettangolo arrotondato 13"/>
          <p:cNvSpPr/>
          <p:nvPr/>
        </p:nvSpPr>
        <p:spPr>
          <a:xfrm>
            <a:off x="5082747" y="3609730"/>
            <a:ext cx="3479569" cy="342900"/>
          </a:xfrm>
          <a:prstGeom prst="roundRect">
            <a:avLst/>
          </a:prstGeom>
          <a:solidFill>
            <a:sysClr val="window" lastClr="FFFFFF"/>
          </a:solidFill>
          <a:ln w="12700" cap="flat" cmpd="sng" algn="ctr">
            <a:solidFill>
              <a:srgbClr val="7030A0"/>
            </a:solidFill>
            <a:prstDash val="solid"/>
            <a:miter lim="800000"/>
          </a:ln>
          <a:effectLst/>
        </p:spPr>
        <p:txBody>
          <a:bodyPr anchor="ctr"/>
          <a:lstStyle/>
          <a:p>
            <a:pPr marL="0" lvl="2" algn="ctr">
              <a:defRPr/>
            </a:pPr>
            <a:r>
              <a:rPr lang="it-IT" sz="2000" b="1" kern="0" dirty="0" smtClean="0">
                <a:solidFill>
                  <a:prstClr val="black"/>
                </a:solidFill>
                <a:latin typeface="Calibri" panose="020F0502020204030204" pitchFamily="34" charset="0"/>
              </a:rPr>
              <a:t>5 UNITÀ</a:t>
            </a:r>
            <a:endParaRPr lang="it-IT" sz="2000" b="1" kern="0" dirty="0">
              <a:solidFill>
                <a:prstClr val="black"/>
              </a:solidFill>
              <a:latin typeface="Calibri" panose="020F0502020204030204" pitchFamily="34" charset="0"/>
            </a:endParaRPr>
          </a:p>
        </p:txBody>
      </p:sp>
      <p:sp>
        <p:nvSpPr>
          <p:cNvPr id="15" name="CasellaDiTesto 14"/>
          <p:cNvSpPr txBox="1"/>
          <p:nvPr/>
        </p:nvSpPr>
        <p:spPr>
          <a:xfrm>
            <a:off x="5082747" y="3941805"/>
            <a:ext cx="3479569" cy="369332"/>
          </a:xfrm>
          <a:prstGeom prst="rect">
            <a:avLst/>
          </a:prstGeom>
          <a:noFill/>
        </p:spPr>
        <p:txBody>
          <a:bodyPr wrap="square" rtlCol="0">
            <a:spAutoFit/>
          </a:bodyPr>
          <a:lstStyle>
            <a:defPPr>
              <a:defRPr lang="it-IT"/>
            </a:defPPr>
            <a:lvl1pPr algn="ctr">
              <a:defRPr b="1">
                <a:solidFill>
                  <a:srgbClr val="FF0000"/>
                </a:solidFill>
                <a:latin typeface="Calibri" panose="020F0502020204030204" pitchFamily="34" charset="0"/>
              </a:defRPr>
            </a:lvl1pPr>
          </a:lstStyle>
          <a:p>
            <a:r>
              <a:rPr lang="it-IT" dirty="0"/>
              <a:t>Dato medio annuo</a:t>
            </a:r>
          </a:p>
        </p:txBody>
      </p:sp>
      <p:sp>
        <p:nvSpPr>
          <p:cNvPr id="16" name="Rettangolo arrotondato 15"/>
          <p:cNvSpPr/>
          <p:nvPr/>
        </p:nvSpPr>
        <p:spPr>
          <a:xfrm>
            <a:off x="642610" y="1762599"/>
            <a:ext cx="7975140" cy="402745"/>
          </a:xfrm>
          <a:prstGeom prst="roundRect">
            <a:avLst/>
          </a:prstGeom>
          <a:solidFill>
            <a:schemeClr val="accent3"/>
          </a:solidFill>
          <a:ln w="28575" cap="flat" cmpd="sng" algn="ctr">
            <a:solidFill>
              <a:srgbClr val="5B9BD5">
                <a:shade val="50000"/>
              </a:srgbClr>
            </a:solidFill>
            <a:prstDash val="solid"/>
            <a:miter lim="800000"/>
          </a:ln>
          <a:effectLst/>
        </p:spPr>
        <p:txBody>
          <a:bodyPr anchor="ctr"/>
          <a:lstStyle/>
          <a:p>
            <a:pPr algn="ctr"/>
            <a:r>
              <a:rPr lang="it-IT" sz="2400" b="1" dirty="0" smtClean="0">
                <a:latin typeface="Calibri" panose="020F0502020204030204" pitchFamily="34" charset="0"/>
              </a:rPr>
              <a:t>PARAMETRI DA RISPETTARE (ART. 2435-</a:t>
            </a:r>
            <a:r>
              <a:rPr lang="it-IT" sz="2400" b="1" i="1" dirty="0" smtClean="0">
                <a:latin typeface="Calibri" panose="020F0502020204030204" pitchFamily="34" charset="0"/>
              </a:rPr>
              <a:t>TER</a:t>
            </a:r>
            <a:r>
              <a:rPr lang="it-IT" sz="2400" b="1" dirty="0" smtClean="0">
                <a:latin typeface="Calibri" panose="020F0502020204030204" pitchFamily="34" charset="0"/>
              </a:rPr>
              <a:t>) </a:t>
            </a:r>
            <a:endParaRPr lang="it-IT" sz="2400" b="1" dirty="0">
              <a:latin typeface="Calibri" panose="020F0502020204030204" pitchFamily="34" charset="0"/>
            </a:endParaRPr>
          </a:p>
        </p:txBody>
      </p:sp>
      <p:sp>
        <p:nvSpPr>
          <p:cNvPr id="17" name="Rettangolo arrotondato 16"/>
          <p:cNvSpPr/>
          <p:nvPr/>
        </p:nvSpPr>
        <p:spPr>
          <a:xfrm>
            <a:off x="3313723" y="4566248"/>
            <a:ext cx="2000739" cy="1271489"/>
          </a:xfrm>
          <a:prstGeom prst="roundRect">
            <a:avLst/>
          </a:prstGeom>
          <a:solidFill>
            <a:srgbClr val="5B9BD5">
              <a:lumMod val="40000"/>
              <a:lumOff val="60000"/>
            </a:srgbClr>
          </a:solidFill>
          <a:ln w="12700" cap="flat" cmpd="sng" algn="ctr">
            <a:solidFill>
              <a:srgbClr val="7030A0"/>
            </a:solidFill>
            <a:prstDash val="solid"/>
            <a:miter lim="800000"/>
          </a:ln>
          <a:effectLst/>
        </p:spPr>
        <p:txBody>
          <a:bodyPr anchor="ctr"/>
          <a:lstStyle/>
          <a:p>
            <a:pPr algn="ctr">
              <a:defRPr/>
            </a:pPr>
            <a:r>
              <a:rPr lang="it-IT" sz="2000" b="1" kern="0" dirty="0" smtClean="0">
                <a:solidFill>
                  <a:prstClr val="black"/>
                </a:solidFill>
                <a:latin typeface="Calibri" panose="020F0502020204030204" pitchFamily="34" charset="0"/>
              </a:rPr>
              <a:t>AGEVOLAZIONI ART. </a:t>
            </a:r>
          </a:p>
          <a:p>
            <a:pPr algn="ctr">
              <a:defRPr/>
            </a:pPr>
            <a:r>
              <a:rPr lang="it-IT" sz="2000" b="1" kern="0" dirty="0" smtClean="0">
                <a:solidFill>
                  <a:prstClr val="black"/>
                </a:solidFill>
                <a:latin typeface="Calibri" panose="020F0502020204030204" pitchFamily="34" charset="0"/>
              </a:rPr>
              <a:t>2435-</a:t>
            </a:r>
            <a:r>
              <a:rPr lang="it-IT" sz="2000" b="1" i="1" kern="0" dirty="0" smtClean="0">
                <a:solidFill>
                  <a:prstClr val="black"/>
                </a:solidFill>
                <a:latin typeface="Calibri" panose="020F0502020204030204" pitchFamily="34" charset="0"/>
              </a:rPr>
              <a:t>BIS</a:t>
            </a:r>
          </a:p>
        </p:txBody>
      </p:sp>
      <p:sp>
        <p:nvSpPr>
          <p:cNvPr id="18" name="Freccia a destra 17"/>
          <p:cNvSpPr/>
          <p:nvPr/>
        </p:nvSpPr>
        <p:spPr>
          <a:xfrm>
            <a:off x="587176" y="4419732"/>
            <a:ext cx="2639987" cy="1564522"/>
          </a:xfrm>
          <a:prstGeom prst="rightArrow">
            <a:avLst/>
          </a:prstGeom>
          <a:solidFill>
            <a:sysClr val="window" lastClr="FFFFFF">
              <a:lumMod val="85000"/>
            </a:sysClr>
          </a:solidFill>
          <a:ln w="12700" cap="flat" cmpd="sng" algn="ctr">
            <a:solidFill>
              <a:srgbClr val="5B9BD5">
                <a:shade val="50000"/>
              </a:srgbClr>
            </a:solidFill>
            <a:prstDash val="solid"/>
            <a:miter lim="800000"/>
          </a:ln>
          <a:effectLst/>
        </p:spPr>
        <p:txBody>
          <a:bodyPr anchor="ctr"/>
          <a:lstStyle/>
          <a:p>
            <a:pPr algn="ctr">
              <a:defRPr/>
            </a:pPr>
            <a:r>
              <a:rPr lang="it-IT" sz="2000" b="1" kern="0" dirty="0" smtClean="0">
                <a:solidFill>
                  <a:prstClr val="black"/>
                </a:solidFill>
                <a:latin typeface="Calibri" panose="020F0502020204030204" pitchFamily="34" charset="0"/>
              </a:rPr>
              <a:t>SEMPLIFICAZIONI</a:t>
            </a:r>
          </a:p>
        </p:txBody>
      </p:sp>
      <p:cxnSp>
        <p:nvCxnSpPr>
          <p:cNvPr id="19" name="Connettore 1 18"/>
          <p:cNvCxnSpPr/>
          <p:nvPr/>
        </p:nvCxnSpPr>
        <p:spPr>
          <a:xfrm>
            <a:off x="5563024" y="4991008"/>
            <a:ext cx="0"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5371116" y="5171028"/>
            <a:ext cx="3838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ttangolo arrotondato 20"/>
          <p:cNvSpPr/>
          <p:nvPr/>
        </p:nvSpPr>
        <p:spPr>
          <a:xfrm>
            <a:off x="5817443" y="4535284"/>
            <a:ext cx="2744873" cy="1271489"/>
          </a:xfrm>
          <a:prstGeom prst="roundRect">
            <a:avLst/>
          </a:prstGeom>
          <a:solidFill>
            <a:schemeClr val="bg1"/>
          </a:solidFill>
          <a:ln w="12700" cap="flat" cmpd="sng" algn="ctr">
            <a:solidFill>
              <a:srgbClr val="7030A0"/>
            </a:solidFill>
            <a:prstDash val="solid"/>
            <a:miter lim="800000"/>
          </a:ln>
          <a:effectLst/>
        </p:spPr>
        <p:txBody>
          <a:bodyPr anchor="ctr"/>
          <a:lstStyle/>
          <a:p>
            <a:pPr>
              <a:defRPr/>
            </a:pPr>
            <a:r>
              <a:rPr lang="it-IT" sz="1400" b="1" kern="0" dirty="0" smtClean="0">
                <a:solidFill>
                  <a:prstClr val="black"/>
                </a:solidFill>
                <a:latin typeface="Calibri" panose="020F0502020204030204" pitchFamily="34" charset="0"/>
              </a:rPr>
              <a:t>ESCLUSIONE NOTA INTEGRATIVA</a:t>
            </a:r>
          </a:p>
          <a:p>
            <a:pPr>
              <a:defRPr/>
            </a:pPr>
            <a:r>
              <a:rPr lang="it-IT" sz="1400" kern="0" dirty="0" smtClean="0">
                <a:solidFill>
                  <a:prstClr val="black"/>
                </a:solidFill>
                <a:latin typeface="Calibri" panose="020F0502020204030204" pitchFamily="34" charset="0"/>
              </a:rPr>
              <a:t>(MA INFO N. 9 E N. 22 ART. 2427)</a:t>
            </a:r>
          </a:p>
          <a:p>
            <a:pPr>
              <a:defRPr/>
            </a:pPr>
            <a:endParaRPr lang="it-IT" sz="1400" kern="0" dirty="0" smtClean="0">
              <a:solidFill>
                <a:prstClr val="black"/>
              </a:solidFill>
              <a:latin typeface="Calibri" panose="020F0502020204030204" pitchFamily="34" charset="0"/>
            </a:endParaRPr>
          </a:p>
          <a:p>
            <a:pPr>
              <a:defRPr/>
            </a:pPr>
            <a:r>
              <a:rPr lang="it-IT" sz="1400" b="1" kern="0" dirty="0" smtClean="0">
                <a:solidFill>
                  <a:prstClr val="black"/>
                </a:solidFill>
                <a:latin typeface="Calibri" panose="020F0502020204030204" pitchFamily="34" charset="0"/>
              </a:rPr>
              <a:t>NO RENDICONTO FINANZIARIO</a:t>
            </a:r>
          </a:p>
          <a:p>
            <a:pPr>
              <a:defRPr/>
            </a:pPr>
            <a:r>
              <a:rPr lang="it-IT" sz="1400" b="1" kern="0" dirty="0" smtClean="0">
                <a:solidFill>
                  <a:prstClr val="black"/>
                </a:solidFill>
                <a:latin typeface="Calibri" panose="020F0502020204030204" pitchFamily="34" charset="0"/>
              </a:rPr>
              <a:t>NO RELAZIONE SULLA GESTIONE</a:t>
            </a:r>
          </a:p>
        </p:txBody>
      </p:sp>
      <p:sp>
        <p:nvSpPr>
          <p:cNvPr id="22" name="Titolo 1"/>
          <p:cNvSpPr txBox="1">
            <a:spLocks/>
          </p:cNvSpPr>
          <p:nvPr/>
        </p:nvSpPr>
        <p:spPr bwMode="auto">
          <a:xfrm>
            <a:off x="58180" y="950632"/>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BILANCIO DELLE «MICRO IMPRESE»</a:t>
            </a:r>
          </a:p>
        </p:txBody>
      </p:sp>
    </p:spTree>
    <p:extLst>
      <p:ext uri="{BB962C8B-B14F-4D97-AF65-F5344CB8AC3E}">
        <p14:creationId xmlns:p14="http://schemas.microsoft.com/office/powerpoint/2010/main" val="3408437977"/>
      </p:ext>
    </p:extLst>
  </p:cSld>
  <p:clrMapOvr>
    <a:masterClrMapping/>
  </p:clrMapOvr>
  <p:transition spd="slow">
    <p:wipe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40649" y="2595605"/>
            <a:ext cx="4285735" cy="33445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0000"/>
                </a:solidFill>
                <a:latin typeface="Calibri" panose="020F0502020204030204" pitchFamily="34" charset="0"/>
              </a:rPr>
              <a:t>B) Immobilizzazioni, con separata indicazione di quelle concesse in locazione finanziaria:</a:t>
            </a:r>
          </a:p>
          <a:p>
            <a:pPr marL="180000"/>
            <a:r>
              <a:rPr lang="it-IT" sz="1600" dirty="0">
                <a:solidFill>
                  <a:srgbClr val="000000"/>
                </a:solidFill>
                <a:latin typeface="Calibri" panose="020F0502020204030204" pitchFamily="34" charset="0"/>
              </a:rPr>
              <a:t>I - Immobilizzazioni immateriali:</a:t>
            </a:r>
          </a:p>
          <a:p>
            <a:pPr marL="360000"/>
            <a:r>
              <a:rPr lang="it-IT" sz="1600" dirty="0">
                <a:solidFill>
                  <a:srgbClr val="000000"/>
                </a:solidFill>
                <a:latin typeface="Calibri" panose="020F0502020204030204" pitchFamily="34" charset="0"/>
              </a:rPr>
              <a:t>1) costi di impianto e di </a:t>
            </a:r>
            <a:r>
              <a:rPr lang="it-IT" sz="1600" dirty="0" smtClean="0">
                <a:solidFill>
                  <a:srgbClr val="000000"/>
                </a:solidFill>
                <a:latin typeface="Calibri" panose="020F0502020204030204" pitchFamily="34" charset="0"/>
              </a:rPr>
              <a:t>ampliamento</a:t>
            </a:r>
            <a:endParaRPr lang="it-IT" sz="1600" dirty="0">
              <a:solidFill>
                <a:srgbClr val="000000"/>
              </a:solidFill>
              <a:latin typeface="Calibri" panose="020F0502020204030204" pitchFamily="34" charset="0"/>
            </a:endParaRPr>
          </a:p>
          <a:p>
            <a:pPr marL="360000"/>
            <a:r>
              <a:rPr lang="it-IT" sz="1600" b="1" dirty="0">
                <a:solidFill>
                  <a:srgbClr val="FF0000"/>
                </a:solidFill>
                <a:latin typeface="Calibri" panose="020F0502020204030204" pitchFamily="34" charset="0"/>
              </a:rPr>
              <a:t>2) costi di </a:t>
            </a:r>
            <a:r>
              <a:rPr lang="it-IT" sz="1600" b="1" dirty="0" smtClean="0">
                <a:solidFill>
                  <a:srgbClr val="FF0000"/>
                </a:solidFill>
                <a:latin typeface="Calibri" panose="020F0502020204030204" pitchFamily="34" charset="0"/>
              </a:rPr>
              <a:t>sviluppo</a:t>
            </a:r>
            <a:endParaRPr lang="it-IT" sz="1600" b="1" dirty="0">
              <a:solidFill>
                <a:srgbClr val="FF0000"/>
              </a:solidFill>
              <a:latin typeface="Calibri" panose="020F0502020204030204" pitchFamily="34" charset="0"/>
            </a:endParaRPr>
          </a:p>
          <a:p>
            <a:pPr marL="360000"/>
            <a:r>
              <a:rPr lang="it-IT" sz="1600" dirty="0">
                <a:solidFill>
                  <a:srgbClr val="000000"/>
                </a:solidFill>
                <a:latin typeface="Calibri" panose="020F0502020204030204" pitchFamily="34" charset="0"/>
              </a:rPr>
              <a:t>3) diritti di brevetto industriale e diritti di utilizzazione delle opere </a:t>
            </a:r>
            <a:r>
              <a:rPr lang="it-IT" sz="1600" dirty="0" smtClean="0">
                <a:solidFill>
                  <a:srgbClr val="000000"/>
                </a:solidFill>
                <a:latin typeface="Calibri" panose="020F0502020204030204" pitchFamily="34" charset="0"/>
              </a:rPr>
              <a:t>dell'ingegno</a:t>
            </a:r>
            <a:endParaRPr lang="it-IT" sz="1600" dirty="0">
              <a:solidFill>
                <a:srgbClr val="000000"/>
              </a:solidFill>
              <a:latin typeface="Calibri" panose="020F0502020204030204" pitchFamily="34" charset="0"/>
            </a:endParaRPr>
          </a:p>
          <a:p>
            <a:pPr marL="360000"/>
            <a:r>
              <a:rPr lang="it-IT" sz="1600" dirty="0">
                <a:solidFill>
                  <a:srgbClr val="000000"/>
                </a:solidFill>
                <a:latin typeface="Calibri" panose="020F0502020204030204" pitchFamily="34" charset="0"/>
              </a:rPr>
              <a:t>4) concessioni, licenze, marchi e diritti </a:t>
            </a:r>
            <a:r>
              <a:rPr lang="it-IT" sz="1600" dirty="0" smtClean="0">
                <a:solidFill>
                  <a:srgbClr val="000000"/>
                </a:solidFill>
                <a:latin typeface="Calibri" panose="020F0502020204030204" pitchFamily="34" charset="0"/>
              </a:rPr>
              <a:t>simili</a:t>
            </a:r>
            <a:endParaRPr lang="it-IT" sz="1600" dirty="0">
              <a:solidFill>
                <a:srgbClr val="000000"/>
              </a:solidFill>
              <a:latin typeface="Calibri" panose="020F0502020204030204" pitchFamily="34" charset="0"/>
            </a:endParaRPr>
          </a:p>
          <a:p>
            <a:pPr marL="360000"/>
            <a:r>
              <a:rPr lang="it-IT" sz="1600" dirty="0">
                <a:solidFill>
                  <a:srgbClr val="000000"/>
                </a:solidFill>
                <a:latin typeface="Calibri" panose="020F0502020204030204" pitchFamily="34" charset="0"/>
              </a:rPr>
              <a:t>5) </a:t>
            </a:r>
            <a:r>
              <a:rPr lang="it-IT" sz="1600" dirty="0" smtClean="0">
                <a:solidFill>
                  <a:srgbClr val="000000"/>
                </a:solidFill>
                <a:latin typeface="Calibri" panose="020F0502020204030204" pitchFamily="34" charset="0"/>
              </a:rPr>
              <a:t>avviamento</a:t>
            </a:r>
            <a:endParaRPr lang="it-IT" sz="1600" dirty="0">
              <a:solidFill>
                <a:srgbClr val="000000"/>
              </a:solidFill>
              <a:latin typeface="Calibri" panose="020F0502020204030204" pitchFamily="34" charset="0"/>
            </a:endParaRPr>
          </a:p>
          <a:p>
            <a:pPr marL="360000"/>
            <a:r>
              <a:rPr lang="it-IT" sz="1600" dirty="0">
                <a:solidFill>
                  <a:srgbClr val="000000"/>
                </a:solidFill>
                <a:latin typeface="Calibri" panose="020F0502020204030204" pitchFamily="34" charset="0"/>
              </a:rPr>
              <a:t>6) immobilizzazioni in corso e </a:t>
            </a:r>
            <a:r>
              <a:rPr lang="it-IT" sz="1600" dirty="0" smtClean="0">
                <a:solidFill>
                  <a:srgbClr val="000000"/>
                </a:solidFill>
                <a:latin typeface="Calibri" panose="020F0502020204030204" pitchFamily="34" charset="0"/>
              </a:rPr>
              <a:t>acconti</a:t>
            </a:r>
            <a:endParaRPr lang="it-IT" sz="1600" dirty="0">
              <a:solidFill>
                <a:srgbClr val="000000"/>
              </a:solidFill>
              <a:latin typeface="Calibri" panose="020F0502020204030204" pitchFamily="34" charset="0"/>
            </a:endParaRPr>
          </a:p>
          <a:p>
            <a:pPr marL="360000"/>
            <a:r>
              <a:rPr lang="it-IT" sz="1600" dirty="0">
                <a:solidFill>
                  <a:srgbClr val="000000"/>
                </a:solidFill>
                <a:latin typeface="Calibri" panose="020F0502020204030204" pitchFamily="34" charset="0"/>
              </a:rPr>
              <a:t>7) </a:t>
            </a:r>
            <a:r>
              <a:rPr lang="it-IT" sz="1600" dirty="0" smtClean="0">
                <a:solidFill>
                  <a:srgbClr val="000000"/>
                </a:solidFill>
                <a:latin typeface="Calibri" panose="020F0502020204030204" pitchFamily="34" charset="0"/>
              </a:rPr>
              <a:t>altre</a:t>
            </a:r>
            <a:endParaRPr lang="it-IT" sz="1600" dirty="0">
              <a:solidFill>
                <a:srgbClr val="000000"/>
              </a:solidFill>
              <a:latin typeface="Calibri" panose="020F0502020204030204" pitchFamily="34" charset="0"/>
            </a:endParaRPr>
          </a:p>
        </p:txBody>
      </p:sp>
      <p:sp>
        <p:nvSpPr>
          <p:cNvPr id="15" name="Rettangolo 14"/>
          <p:cNvSpPr/>
          <p:nvPr/>
        </p:nvSpPr>
        <p:spPr>
          <a:xfrm>
            <a:off x="286264" y="2595605"/>
            <a:ext cx="4285735" cy="33445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0000"/>
                </a:solidFill>
                <a:latin typeface="Calibri" panose="020F0502020204030204" pitchFamily="34" charset="0"/>
              </a:rPr>
              <a:t>B) Immobilizzazioni, con separata indicazione di quelle concesse in locazione finanziaria: </a:t>
            </a:r>
            <a:endParaRPr lang="it-IT" sz="1600" dirty="0" smtClean="0">
              <a:solidFill>
                <a:srgbClr val="000000"/>
              </a:solidFill>
              <a:latin typeface="Calibri" panose="020F0502020204030204" pitchFamily="34" charset="0"/>
            </a:endParaRPr>
          </a:p>
          <a:p>
            <a:pPr marL="360000"/>
            <a:r>
              <a:rPr lang="it-IT" sz="1600" dirty="0" smtClean="0">
                <a:solidFill>
                  <a:srgbClr val="000000"/>
                </a:solidFill>
                <a:latin typeface="Calibri" panose="020F0502020204030204" pitchFamily="34" charset="0"/>
              </a:rPr>
              <a:t>I </a:t>
            </a:r>
            <a:r>
              <a:rPr lang="it-IT" sz="1600" dirty="0">
                <a:solidFill>
                  <a:srgbClr val="000000"/>
                </a:solidFill>
                <a:latin typeface="Calibri" panose="020F0502020204030204" pitchFamily="34" charset="0"/>
              </a:rPr>
              <a:t>- Immobilizzazioni immateriali: </a:t>
            </a:r>
            <a:br>
              <a:rPr lang="it-IT" sz="1600" dirty="0">
                <a:solidFill>
                  <a:srgbClr val="000000"/>
                </a:solidFill>
                <a:latin typeface="Calibri" panose="020F0502020204030204" pitchFamily="34" charset="0"/>
              </a:rPr>
            </a:br>
            <a:r>
              <a:rPr lang="it-IT" sz="1600" dirty="0">
                <a:solidFill>
                  <a:srgbClr val="000000"/>
                </a:solidFill>
                <a:latin typeface="Calibri" panose="020F0502020204030204" pitchFamily="34" charset="0"/>
              </a:rPr>
              <a:t>1) costi di impianto e di </a:t>
            </a:r>
            <a:r>
              <a:rPr lang="it-IT" sz="1600" dirty="0" smtClean="0">
                <a:solidFill>
                  <a:srgbClr val="000000"/>
                </a:solidFill>
                <a:latin typeface="Calibri" panose="020F0502020204030204" pitchFamily="34" charset="0"/>
              </a:rPr>
              <a:t>ampliamento</a:t>
            </a:r>
            <a:r>
              <a:rPr lang="it-IT" sz="1600" dirty="0">
                <a:solidFill>
                  <a:srgbClr val="000000"/>
                </a:solidFill>
                <a:latin typeface="Calibri" panose="020F0502020204030204" pitchFamily="34" charset="0"/>
              </a:rPr>
              <a:t/>
            </a:r>
            <a:br>
              <a:rPr lang="it-IT" sz="1600" dirty="0">
                <a:solidFill>
                  <a:srgbClr val="000000"/>
                </a:solidFill>
                <a:latin typeface="Calibri" panose="020F0502020204030204" pitchFamily="34" charset="0"/>
              </a:rPr>
            </a:br>
            <a:r>
              <a:rPr lang="it-IT" sz="1600" b="1" dirty="0">
                <a:solidFill>
                  <a:srgbClr val="000000"/>
                </a:solidFill>
                <a:latin typeface="Calibri" panose="020F0502020204030204" pitchFamily="34" charset="0"/>
              </a:rPr>
              <a:t>2) costi di ricerca, di sviluppo e di </a:t>
            </a:r>
            <a:r>
              <a:rPr lang="it-IT" sz="1600" b="1" dirty="0" smtClean="0">
                <a:solidFill>
                  <a:srgbClr val="000000"/>
                </a:solidFill>
                <a:latin typeface="Calibri" panose="020F0502020204030204" pitchFamily="34" charset="0"/>
              </a:rPr>
              <a:t>pubblicità </a:t>
            </a:r>
            <a:r>
              <a:rPr lang="it-IT" sz="1600" dirty="0">
                <a:solidFill>
                  <a:srgbClr val="000000"/>
                </a:solidFill>
                <a:latin typeface="Calibri" panose="020F0502020204030204" pitchFamily="34" charset="0"/>
              </a:rPr>
              <a:t/>
            </a:r>
            <a:br>
              <a:rPr lang="it-IT" sz="1600" dirty="0">
                <a:solidFill>
                  <a:srgbClr val="000000"/>
                </a:solidFill>
                <a:latin typeface="Calibri" panose="020F0502020204030204" pitchFamily="34" charset="0"/>
              </a:rPr>
            </a:br>
            <a:r>
              <a:rPr lang="it-IT" sz="1600" dirty="0">
                <a:solidFill>
                  <a:srgbClr val="000000"/>
                </a:solidFill>
                <a:latin typeface="Calibri" panose="020F0502020204030204" pitchFamily="34" charset="0"/>
              </a:rPr>
              <a:t>3) diritti di brevetto industriale e diritti di utilizzazione delle opere </a:t>
            </a:r>
            <a:r>
              <a:rPr lang="it-IT" sz="1600" dirty="0" smtClean="0">
                <a:solidFill>
                  <a:srgbClr val="000000"/>
                </a:solidFill>
                <a:latin typeface="Calibri" panose="020F0502020204030204" pitchFamily="34" charset="0"/>
              </a:rPr>
              <a:t>dell'ingegno </a:t>
            </a:r>
            <a:r>
              <a:rPr lang="it-IT" sz="1600" dirty="0">
                <a:solidFill>
                  <a:srgbClr val="000000"/>
                </a:solidFill>
                <a:latin typeface="Calibri" panose="020F0502020204030204" pitchFamily="34" charset="0"/>
              </a:rPr>
              <a:t/>
            </a:r>
            <a:br>
              <a:rPr lang="it-IT" sz="1600" dirty="0">
                <a:solidFill>
                  <a:srgbClr val="000000"/>
                </a:solidFill>
                <a:latin typeface="Calibri" panose="020F0502020204030204" pitchFamily="34" charset="0"/>
              </a:rPr>
            </a:br>
            <a:r>
              <a:rPr lang="it-IT" sz="1600" dirty="0">
                <a:solidFill>
                  <a:srgbClr val="000000"/>
                </a:solidFill>
                <a:latin typeface="Calibri" panose="020F0502020204030204" pitchFamily="34" charset="0"/>
              </a:rPr>
              <a:t>4) concessioni, licenze, marchi e diritti </a:t>
            </a:r>
            <a:r>
              <a:rPr lang="it-IT" sz="1600" dirty="0" smtClean="0">
                <a:solidFill>
                  <a:srgbClr val="000000"/>
                </a:solidFill>
                <a:latin typeface="Calibri" panose="020F0502020204030204" pitchFamily="34" charset="0"/>
              </a:rPr>
              <a:t>simili </a:t>
            </a:r>
            <a:r>
              <a:rPr lang="it-IT" sz="1600" dirty="0">
                <a:solidFill>
                  <a:srgbClr val="000000"/>
                </a:solidFill>
                <a:latin typeface="Calibri" panose="020F0502020204030204" pitchFamily="34" charset="0"/>
              </a:rPr>
              <a:t/>
            </a:r>
            <a:br>
              <a:rPr lang="it-IT" sz="1600" dirty="0">
                <a:solidFill>
                  <a:srgbClr val="000000"/>
                </a:solidFill>
                <a:latin typeface="Calibri" panose="020F0502020204030204" pitchFamily="34" charset="0"/>
              </a:rPr>
            </a:br>
            <a:r>
              <a:rPr lang="it-IT" sz="1600" dirty="0">
                <a:solidFill>
                  <a:srgbClr val="000000"/>
                </a:solidFill>
                <a:latin typeface="Calibri" panose="020F0502020204030204" pitchFamily="34" charset="0"/>
              </a:rPr>
              <a:t>5) </a:t>
            </a:r>
            <a:r>
              <a:rPr lang="it-IT" sz="1600" dirty="0" smtClean="0">
                <a:solidFill>
                  <a:srgbClr val="000000"/>
                </a:solidFill>
                <a:latin typeface="Calibri" panose="020F0502020204030204" pitchFamily="34" charset="0"/>
              </a:rPr>
              <a:t>avviamento</a:t>
            </a:r>
            <a:r>
              <a:rPr lang="it-IT" sz="1600" dirty="0">
                <a:solidFill>
                  <a:srgbClr val="000000"/>
                </a:solidFill>
                <a:latin typeface="Calibri" panose="020F0502020204030204" pitchFamily="34" charset="0"/>
              </a:rPr>
              <a:t/>
            </a:r>
            <a:br>
              <a:rPr lang="it-IT" sz="1600" dirty="0">
                <a:solidFill>
                  <a:srgbClr val="000000"/>
                </a:solidFill>
                <a:latin typeface="Calibri" panose="020F0502020204030204" pitchFamily="34" charset="0"/>
              </a:rPr>
            </a:br>
            <a:r>
              <a:rPr lang="it-IT" sz="1600" dirty="0">
                <a:solidFill>
                  <a:srgbClr val="000000"/>
                </a:solidFill>
                <a:latin typeface="Calibri" panose="020F0502020204030204" pitchFamily="34" charset="0"/>
              </a:rPr>
              <a:t>6) immobilizzazioni in corso e </a:t>
            </a:r>
            <a:r>
              <a:rPr lang="it-IT" sz="1600" dirty="0" smtClean="0">
                <a:solidFill>
                  <a:srgbClr val="000000"/>
                </a:solidFill>
                <a:latin typeface="Calibri" panose="020F0502020204030204" pitchFamily="34" charset="0"/>
              </a:rPr>
              <a:t>acconti </a:t>
            </a:r>
            <a:r>
              <a:rPr lang="it-IT" sz="1600" dirty="0">
                <a:solidFill>
                  <a:srgbClr val="000000"/>
                </a:solidFill>
                <a:latin typeface="Calibri" panose="020F0502020204030204" pitchFamily="34" charset="0"/>
              </a:rPr>
              <a:t/>
            </a:r>
            <a:br>
              <a:rPr lang="it-IT" sz="1600" dirty="0">
                <a:solidFill>
                  <a:srgbClr val="000000"/>
                </a:solidFill>
                <a:latin typeface="Calibri" panose="020F0502020204030204" pitchFamily="34" charset="0"/>
              </a:rPr>
            </a:br>
            <a:r>
              <a:rPr lang="it-IT" sz="1600" dirty="0">
                <a:solidFill>
                  <a:srgbClr val="000000"/>
                </a:solidFill>
                <a:latin typeface="Calibri" panose="020F0502020204030204" pitchFamily="34" charset="0"/>
              </a:rPr>
              <a:t>7) </a:t>
            </a:r>
            <a:r>
              <a:rPr lang="it-IT" sz="1600" dirty="0" smtClean="0">
                <a:solidFill>
                  <a:srgbClr val="000000"/>
                </a:solidFill>
                <a:latin typeface="Calibri" panose="020F0502020204030204" pitchFamily="34" charset="0"/>
              </a:rPr>
              <a:t>altre </a:t>
            </a:r>
            <a:endParaRPr lang="it-IT" sz="1600" dirty="0">
              <a:solidFill>
                <a:srgbClr val="000000"/>
              </a:solidFill>
              <a:latin typeface="Calibri" panose="020F0502020204030204" pitchFamily="34" charset="0"/>
            </a:endParaRPr>
          </a:p>
        </p:txBody>
      </p:sp>
      <p:sp>
        <p:nvSpPr>
          <p:cNvPr id="5" name="Callout con freccia in giù 4"/>
          <p:cNvSpPr/>
          <p:nvPr/>
        </p:nvSpPr>
        <p:spPr>
          <a:xfrm>
            <a:off x="286264" y="2043716"/>
            <a:ext cx="4285735" cy="477062"/>
          </a:xfrm>
          <a:prstGeom prst="down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000000"/>
                </a:solidFill>
                <a:latin typeface="Calibri" panose="020F0502020204030204" pitchFamily="34" charset="0"/>
              </a:rPr>
              <a:t>VECCHIO TESTO</a:t>
            </a:r>
            <a:endParaRPr lang="it-IT" sz="2400" b="1" dirty="0">
              <a:solidFill>
                <a:srgbClr val="000000"/>
              </a:solidFill>
              <a:latin typeface="Calibri" panose="020F0502020204030204" pitchFamily="34" charset="0"/>
            </a:endParaRPr>
          </a:p>
        </p:txBody>
      </p:sp>
      <p:sp>
        <p:nvSpPr>
          <p:cNvPr id="17" name="Callout con freccia in giù 16"/>
          <p:cNvSpPr/>
          <p:nvPr/>
        </p:nvSpPr>
        <p:spPr>
          <a:xfrm>
            <a:off x="4637902" y="2044402"/>
            <a:ext cx="4285735" cy="477062"/>
          </a:xfrm>
          <a:prstGeom prst="down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000000"/>
                </a:solidFill>
                <a:latin typeface="Calibri" panose="020F0502020204030204" pitchFamily="34" charset="0"/>
              </a:rPr>
              <a:t>NUOVO TESTO DAL 2016</a:t>
            </a:r>
            <a:endParaRPr lang="it-IT" sz="2400" b="1" dirty="0">
              <a:solidFill>
                <a:srgbClr val="000000"/>
              </a:solidFill>
              <a:latin typeface="Calibri" panose="020F0502020204030204" pitchFamily="34" charset="0"/>
            </a:endParaRPr>
          </a:p>
        </p:txBody>
      </p:sp>
      <p:sp>
        <p:nvSpPr>
          <p:cNvPr id="6" name="Rettangolo 5"/>
          <p:cNvSpPr/>
          <p:nvPr/>
        </p:nvSpPr>
        <p:spPr>
          <a:xfrm>
            <a:off x="1573427" y="3904735"/>
            <a:ext cx="659027" cy="214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latin typeface="Calibri" panose="020F0502020204030204" pitchFamily="34" charset="0"/>
            </a:endParaRPr>
          </a:p>
        </p:txBody>
      </p:sp>
      <p:sp>
        <p:nvSpPr>
          <p:cNvPr id="19" name="Rettangolo 18"/>
          <p:cNvSpPr/>
          <p:nvPr/>
        </p:nvSpPr>
        <p:spPr>
          <a:xfrm>
            <a:off x="3545017" y="3905421"/>
            <a:ext cx="928129" cy="214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latin typeface="Calibri" panose="020F0502020204030204" pitchFamily="34" charset="0"/>
            </a:endParaRPr>
          </a:p>
        </p:txBody>
      </p:sp>
      <p:sp>
        <p:nvSpPr>
          <p:cNvPr id="3" name="Rettangolo 2"/>
          <p:cNvSpPr/>
          <p:nvPr/>
        </p:nvSpPr>
        <p:spPr>
          <a:xfrm>
            <a:off x="1573427" y="5459895"/>
            <a:ext cx="2899719" cy="33130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latin typeface="Calibri" panose="020F0502020204030204" pitchFamily="34" charset="0"/>
              </a:rPr>
              <a:t>NO CAPITALIZZAZIONE</a:t>
            </a:r>
            <a:endParaRPr lang="it-IT" b="1" dirty="0">
              <a:solidFill>
                <a:srgbClr val="FF0000"/>
              </a:solidFill>
              <a:latin typeface="Calibri" panose="020F0502020204030204" pitchFamily="34" charset="0"/>
            </a:endParaRPr>
          </a:p>
        </p:txBody>
      </p:sp>
      <p:cxnSp>
        <p:nvCxnSpPr>
          <p:cNvPr id="8" name="Connettore 2 7"/>
          <p:cNvCxnSpPr>
            <a:stCxn id="6" idx="2"/>
          </p:cNvCxnSpPr>
          <p:nvPr/>
        </p:nvCxnSpPr>
        <p:spPr>
          <a:xfrm flipH="1">
            <a:off x="1899138" y="4118919"/>
            <a:ext cx="3803" cy="1321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3976903" y="4112295"/>
            <a:ext cx="1128" cy="1347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itolo 1"/>
          <p:cNvSpPr txBox="1">
            <a:spLocks/>
          </p:cNvSpPr>
          <p:nvPr/>
        </p:nvSpPr>
        <p:spPr bwMode="auto">
          <a:xfrm>
            <a:off x="0" y="95408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ART. 2424 C.C.: oneri pluriennali capitalizzabili</a:t>
            </a:r>
          </a:p>
        </p:txBody>
      </p:sp>
    </p:spTree>
    <p:extLst>
      <p:ext uri="{BB962C8B-B14F-4D97-AF65-F5344CB8AC3E}">
        <p14:creationId xmlns:p14="http://schemas.microsoft.com/office/powerpoint/2010/main" val="2297840836"/>
      </p:ext>
    </p:extLst>
  </p:cSld>
  <p:clrMapOvr>
    <a:masterClrMapping/>
  </p:clrMapOvr>
  <p:transition spd="slow">
    <p:wipe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286264" y="2595605"/>
            <a:ext cx="4285735" cy="9631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it-IT" sz="1400" dirty="0">
                <a:solidFill>
                  <a:srgbClr val="000000"/>
                </a:solidFill>
                <a:latin typeface="Calibri" panose="020F0502020204030204" pitchFamily="34" charset="0"/>
              </a:rPr>
              <a:t>i costi di impianto e di ampliamento, </a:t>
            </a:r>
            <a:r>
              <a:rPr lang="it-IT" sz="1400" dirty="0">
                <a:solidFill>
                  <a:srgbClr val="FF0000"/>
                </a:solidFill>
                <a:latin typeface="Calibri" panose="020F0502020204030204" pitchFamily="34" charset="0"/>
              </a:rPr>
              <a:t>i costi di ricerca</a:t>
            </a:r>
            <a:r>
              <a:rPr lang="it-IT" sz="1400" dirty="0">
                <a:solidFill>
                  <a:srgbClr val="000000"/>
                </a:solidFill>
                <a:latin typeface="Calibri" panose="020F0502020204030204" pitchFamily="34" charset="0"/>
              </a:rPr>
              <a:t>, di sviluppo e </a:t>
            </a:r>
            <a:r>
              <a:rPr lang="it-IT" sz="1400" dirty="0">
                <a:solidFill>
                  <a:srgbClr val="FF0000"/>
                </a:solidFill>
                <a:latin typeface="Calibri" panose="020F0502020204030204" pitchFamily="34" charset="0"/>
              </a:rPr>
              <a:t>di pubblicità </a:t>
            </a:r>
            <a:r>
              <a:rPr lang="it-IT" sz="1400" dirty="0">
                <a:solidFill>
                  <a:srgbClr val="000000"/>
                </a:solidFill>
                <a:latin typeface="Calibri" panose="020F0502020204030204" pitchFamily="34" charset="0"/>
              </a:rPr>
              <a:t>aventi utilità pluriennale possono essere iscritti nell'attivo con il consenso, ove esistente, del collegio sindacale</a:t>
            </a:r>
            <a:endParaRPr lang="it-IT" sz="1400" dirty="0" smtClean="0">
              <a:solidFill>
                <a:srgbClr val="000000"/>
              </a:solidFill>
              <a:latin typeface="Calibri" panose="020F0502020204030204" pitchFamily="34" charset="0"/>
            </a:endParaRPr>
          </a:p>
        </p:txBody>
      </p:sp>
      <p:sp>
        <p:nvSpPr>
          <p:cNvPr id="5" name="Callout con freccia in giù 4"/>
          <p:cNvSpPr/>
          <p:nvPr/>
        </p:nvSpPr>
        <p:spPr>
          <a:xfrm>
            <a:off x="286264" y="2043716"/>
            <a:ext cx="4285735" cy="477062"/>
          </a:xfrm>
          <a:prstGeom prst="down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000000"/>
                </a:solidFill>
                <a:latin typeface="Calibri" panose="020F0502020204030204" pitchFamily="34" charset="0"/>
              </a:rPr>
              <a:t>VECCHIO TESTO</a:t>
            </a:r>
            <a:endParaRPr lang="it-IT" sz="2400" b="1" dirty="0">
              <a:solidFill>
                <a:srgbClr val="000000"/>
              </a:solidFill>
              <a:latin typeface="Calibri" panose="020F0502020204030204" pitchFamily="34" charset="0"/>
            </a:endParaRPr>
          </a:p>
        </p:txBody>
      </p:sp>
      <p:sp>
        <p:nvSpPr>
          <p:cNvPr id="17" name="Callout con freccia in giù 16"/>
          <p:cNvSpPr/>
          <p:nvPr/>
        </p:nvSpPr>
        <p:spPr>
          <a:xfrm>
            <a:off x="4637902" y="2044402"/>
            <a:ext cx="4285735" cy="477062"/>
          </a:xfrm>
          <a:prstGeom prst="down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000000"/>
                </a:solidFill>
                <a:latin typeface="Calibri" panose="020F0502020204030204" pitchFamily="34" charset="0"/>
              </a:rPr>
              <a:t>NUOVO TESTO DAL 2016</a:t>
            </a:r>
            <a:endParaRPr lang="it-IT" sz="2400" b="1" dirty="0">
              <a:solidFill>
                <a:srgbClr val="000000"/>
              </a:solidFill>
              <a:latin typeface="Calibri" panose="020F0502020204030204" pitchFamily="34" charset="0"/>
            </a:endParaRPr>
          </a:p>
        </p:txBody>
      </p:sp>
      <p:sp>
        <p:nvSpPr>
          <p:cNvPr id="10" name="Rettangolo 9"/>
          <p:cNvSpPr/>
          <p:nvPr/>
        </p:nvSpPr>
        <p:spPr>
          <a:xfrm>
            <a:off x="4654377" y="4546601"/>
            <a:ext cx="4285735" cy="137640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it-IT" sz="1600" dirty="0" smtClean="0">
                <a:solidFill>
                  <a:srgbClr val="000000"/>
                </a:solidFill>
                <a:latin typeface="Calibri" panose="020F0502020204030204" pitchFamily="34" charset="0"/>
              </a:rPr>
              <a:t>I </a:t>
            </a:r>
            <a:r>
              <a:rPr lang="it-IT" sz="1600" b="1" dirty="0">
                <a:solidFill>
                  <a:srgbClr val="000000"/>
                </a:solidFill>
                <a:latin typeface="Calibri" panose="020F0502020204030204" pitchFamily="34" charset="0"/>
              </a:rPr>
              <a:t>costi di sviluppo </a:t>
            </a:r>
            <a:r>
              <a:rPr lang="it-IT" sz="1600" dirty="0">
                <a:solidFill>
                  <a:srgbClr val="000000"/>
                </a:solidFill>
                <a:latin typeface="Calibri" panose="020F0502020204030204" pitchFamily="34" charset="0"/>
              </a:rPr>
              <a:t>sono ammortizzati secondo la loro vita utile; nei casi eccezionali in cui non è possibile stimarne attendibilmente la vita utile, sono ammortizzati entro un periodo non superiore a cinque </a:t>
            </a:r>
            <a:r>
              <a:rPr lang="it-IT" sz="1600" dirty="0" smtClean="0">
                <a:solidFill>
                  <a:srgbClr val="000000"/>
                </a:solidFill>
                <a:latin typeface="Calibri" panose="020F0502020204030204" pitchFamily="34" charset="0"/>
              </a:rPr>
              <a:t>anni</a:t>
            </a:r>
          </a:p>
        </p:txBody>
      </p:sp>
      <p:sp>
        <p:nvSpPr>
          <p:cNvPr id="11" name="Rettangolo 10"/>
          <p:cNvSpPr/>
          <p:nvPr/>
        </p:nvSpPr>
        <p:spPr>
          <a:xfrm>
            <a:off x="286950" y="3632887"/>
            <a:ext cx="4285735" cy="84025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it-IT" sz="1600" dirty="0" smtClean="0">
                <a:solidFill>
                  <a:srgbClr val="000000"/>
                </a:solidFill>
                <a:latin typeface="Calibri" panose="020F0502020204030204" pitchFamily="34" charset="0"/>
              </a:rPr>
              <a:t>e </a:t>
            </a:r>
            <a:r>
              <a:rPr lang="it-IT" sz="1600" dirty="0">
                <a:solidFill>
                  <a:srgbClr val="000000"/>
                </a:solidFill>
                <a:latin typeface="Calibri" panose="020F0502020204030204" pitchFamily="34" charset="0"/>
              </a:rPr>
              <a:t>devono essere ammortizzati entro un periodo non superiore a cinque </a:t>
            </a:r>
            <a:r>
              <a:rPr lang="it-IT" sz="1600" dirty="0" smtClean="0">
                <a:solidFill>
                  <a:srgbClr val="000000"/>
                </a:solidFill>
                <a:latin typeface="Calibri" panose="020F0502020204030204" pitchFamily="34" charset="0"/>
              </a:rPr>
              <a:t>anni </a:t>
            </a:r>
          </a:p>
          <a:p>
            <a:pPr algn="just"/>
            <a:endParaRPr lang="it-IT" sz="1600" dirty="0">
              <a:solidFill>
                <a:srgbClr val="000000"/>
              </a:solidFill>
              <a:latin typeface="Calibri" panose="020F0502020204030204" pitchFamily="34" charset="0"/>
            </a:endParaRPr>
          </a:p>
        </p:txBody>
      </p:sp>
      <p:sp>
        <p:nvSpPr>
          <p:cNvPr id="12" name="Rettangolo 11"/>
          <p:cNvSpPr/>
          <p:nvPr/>
        </p:nvSpPr>
        <p:spPr>
          <a:xfrm>
            <a:off x="4654378" y="2596291"/>
            <a:ext cx="4285735" cy="9631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it-IT" sz="1400" dirty="0">
                <a:solidFill>
                  <a:srgbClr val="000000"/>
                </a:solidFill>
                <a:latin typeface="Calibri" panose="020F0502020204030204" pitchFamily="34" charset="0"/>
              </a:rPr>
              <a:t>5) i costi di impianto e di ampliamento e i costi di sviluppo aventi utilità pluriennale possono essere iscritti nell'attivo con il consenso, ove esistente, del collegio </a:t>
            </a:r>
            <a:r>
              <a:rPr lang="it-IT" sz="1400" dirty="0" smtClean="0">
                <a:solidFill>
                  <a:srgbClr val="000000"/>
                </a:solidFill>
                <a:latin typeface="Calibri" panose="020F0502020204030204" pitchFamily="34" charset="0"/>
              </a:rPr>
              <a:t>sindacale</a:t>
            </a:r>
          </a:p>
        </p:txBody>
      </p:sp>
      <p:sp>
        <p:nvSpPr>
          <p:cNvPr id="14" name="Rettangolo 13"/>
          <p:cNvSpPr/>
          <p:nvPr/>
        </p:nvSpPr>
        <p:spPr>
          <a:xfrm>
            <a:off x="4654378" y="3632887"/>
            <a:ext cx="4285734" cy="84025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it-IT" sz="1600" dirty="0">
                <a:solidFill>
                  <a:srgbClr val="000000"/>
                </a:solidFill>
                <a:latin typeface="Calibri" panose="020F0502020204030204" pitchFamily="34" charset="0"/>
              </a:rPr>
              <a:t>I </a:t>
            </a:r>
            <a:r>
              <a:rPr lang="it-IT" sz="1600" b="1" dirty="0">
                <a:solidFill>
                  <a:srgbClr val="000000"/>
                </a:solidFill>
                <a:latin typeface="Calibri" panose="020F0502020204030204" pitchFamily="34" charset="0"/>
              </a:rPr>
              <a:t>costi di impianto e ampliamento </a:t>
            </a:r>
            <a:r>
              <a:rPr lang="it-IT" sz="1600" dirty="0">
                <a:solidFill>
                  <a:srgbClr val="000000"/>
                </a:solidFill>
                <a:latin typeface="Calibri" panose="020F0502020204030204" pitchFamily="34" charset="0"/>
              </a:rPr>
              <a:t>devono essere ammortizzati entro un periodo non superiore a cinque </a:t>
            </a:r>
            <a:r>
              <a:rPr lang="it-IT" sz="1600" dirty="0" smtClean="0">
                <a:solidFill>
                  <a:srgbClr val="000000"/>
                </a:solidFill>
                <a:latin typeface="Calibri" panose="020F0502020204030204" pitchFamily="34" charset="0"/>
              </a:rPr>
              <a:t>anni</a:t>
            </a:r>
            <a:endParaRPr lang="it-IT" sz="1600" dirty="0">
              <a:solidFill>
                <a:srgbClr val="000000"/>
              </a:solidFill>
              <a:latin typeface="Calibri" panose="020F0502020204030204" pitchFamily="34" charset="0"/>
            </a:endParaRPr>
          </a:p>
        </p:txBody>
      </p:sp>
      <p:sp>
        <p:nvSpPr>
          <p:cNvPr id="3" name="Ovale 2"/>
          <p:cNvSpPr/>
          <p:nvPr/>
        </p:nvSpPr>
        <p:spPr>
          <a:xfrm>
            <a:off x="937846" y="4704522"/>
            <a:ext cx="2163163" cy="1178727"/>
          </a:xfrm>
          <a:prstGeom prst="ellipse">
            <a:avLst/>
          </a:prstGeom>
          <a:solidFill>
            <a:schemeClr val="bg1">
              <a:lumMod val="6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FF"/>
                </a:solidFill>
                <a:latin typeface="Calibri" charset="0"/>
                <a:ea typeface="Calibri" charset="0"/>
                <a:cs typeface="Calibri" charset="0"/>
              </a:rPr>
              <a:t>DIVERGENZA DI CRITERI</a:t>
            </a:r>
            <a:endParaRPr lang="it-IT" b="1" dirty="0">
              <a:solidFill>
                <a:srgbClr val="FFFFFF"/>
              </a:solidFill>
              <a:latin typeface="Calibri" charset="0"/>
              <a:ea typeface="Calibri" charset="0"/>
              <a:cs typeface="Calibri" charset="0"/>
            </a:endParaRPr>
          </a:p>
        </p:txBody>
      </p:sp>
      <p:cxnSp>
        <p:nvCxnSpPr>
          <p:cNvPr id="6" name="Connettore 2 5"/>
          <p:cNvCxnSpPr>
            <a:stCxn id="3" idx="6"/>
          </p:cNvCxnSpPr>
          <p:nvPr/>
        </p:nvCxnSpPr>
        <p:spPr>
          <a:xfrm flipV="1">
            <a:off x="3101009" y="4094922"/>
            <a:ext cx="1762539" cy="119896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a:stCxn id="3" idx="6"/>
          </p:cNvCxnSpPr>
          <p:nvPr/>
        </p:nvCxnSpPr>
        <p:spPr>
          <a:xfrm>
            <a:off x="3101009" y="5293886"/>
            <a:ext cx="1828800" cy="8649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Titolo 1"/>
          <p:cNvSpPr txBox="1">
            <a:spLocks/>
          </p:cNvSpPr>
          <p:nvPr/>
        </p:nvSpPr>
        <p:spPr bwMode="auto">
          <a:xfrm>
            <a:off x="0" y="950632"/>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ART. 2426 N. 5 C.C.: ammortamento oneri pluriennali (1/2)</a:t>
            </a:r>
          </a:p>
        </p:txBody>
      </p:sp>
    </p:spTree>
    <p:extLst>
      <p:ext uri="{BB962C8B-B14F-4D97-AF65-F5344CB8AC3E}">
        <p14:creationId xmlns:p14="http://schemas.microsoft.com/office/powerpoint/2010/main" val="1432112191"/>
      </p:ext>
    </p:extLst>
  </p:cSld>
  <p:clrMapOvr>
    <a:masterClrMapping/>
  </p:clrMapOvr>
  <p:transition spd="slow">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llout con freccia in giù 4"/>
          <p:cNvSpPr/>
          <p:nvPr/>
        </p:nvSpPr>
        <p:spPr>
          <a:xfrm>
            <a:off x="286264" y="2043716"/>
            <a:ext cx="4285735" cy="477062"/>
          </a:xfrm>
          <a:prstGeom prst="down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000000"/>
                </a:solidFill>
                <a:latin typeface="Calibri" panose="020F0502020204030204" pitchFamily="34" charset="0"/>
              </a:rPr>
              <a:t>VECCHIO TESTO</a:t>
            </a:r>
            <a:endParaRPr lang="it-IT" sz="2400" b="1" dirty="0">
              <a:solidFill>
                <a:srgbClr val="000000"/>
              </a:solidFill>
              <a:latin typeface="Calibri" panose="020F0502020204030204" pitchFamily="34" charset="0"/>
            </a:endParaRPr>
          </a:p>
        </p:txBody>
      </p:sp>
      <p:sp>
        <p:nvSpPr>
          <p:cNvPr id="17" name="Callout con freccia in giù 16"/>
          <p:cNvSpPr/>
          <p:nvPr/>
        </p:nvSpPr>
        <p:spPr>
          <a:xfrm>
            <a:off x="4637902" y="2044402"/>
            <a:ext cx="4285735" cy="477062"/>
          </a:xfrm>
          <a:prstGeom prst="down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000000"/>
                </a:solidFill>
                <a:latin typeface="Calibri" panose="020F0502020204030204" pitchFamily="34" charset="0"/>
              </a:rPr>
              <a:t>NUOVO TESTO DAL 2016</a:t>
            </a:r>
            <a:endParaRPr lang="it-IT" sz="2400" b="1" dirty="0">
              <a:solidFill>
                <a:srgbClr val="000000"/>
              </a:solidFill>
              <a:latin typeface="Calibri" panose="020F0502020204030204" pitchFamily="34" charset="0"/>
            </a:endParaRPr>
          </a:p>
        </p:txBody>
      </p:sp>
      <p:sp>
        <p:nvSpPr>
          <p:cNvPr id="10" name="Rettangolo 9"/>
          <p:cNvSpPr/>
          <p:nvPr/>
        </p:nvSpPr>
        <p:spPr>
          <a:xfrm>
            <a:off x="4641335" y="2638976"/>
            <a:ext cx="4285735" cy="16414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it-IT" sz="1600" dirty="0" smtClean="0">
                <a:solidFill>
                  <a:srgbClr val="000000"/>
                </a:solidFill>
                <a:latin typeface="Calibri" panose="020F0502020204030204" pitchFamily="34" charset="0"/>
              </a:rPr>
              <a:t>Fino </a:t>
            </a:r>
            <a:r>
              <a:rPr lang="it-IT" sz="1600" dirty="0">
                <a:solidFill>
                  <a:srgbClr val="000000"/>
                </a:solidFill>
                <a:latin typeface="Calibri" panose="020F0502020204030204" pitchFamily="34" charset="0"/>
              </a:rPr>
              <a:t>a che l'ammortamento dei costi di </a:t>
            </a:r>
            <a:r>
              <a:rPr lang="it-IT" sz="1600" b="1" dirty="0">
                <a:solidFill>
                  <a:srgbClr val="FF0000"/>
                </a:solidFill>
                <a:latin typeface="Calibri" panose="020F0502020204030204" pitchFamily="34" charset="0"/>
              </a:rPr>
              <a:t>impianto e ampliamento </a:t>
            </a:r>
            <a:r>
              <a:rPr lang="it-IT" sz="1600" dirty="0">
                <a:solidFill>
                  <a:srgbClr val="000000"/>
                </a:solidFill>
                <a:latin typeface="Calibri" panose="020F0502020204030204" pitchFamily="34" charset="0"/>
              </a:rPr>
              <a:t>e di </a:t>
            </a:r>
            <a:r>
              <a:rPr lang="it-IT" sz="1600" b="1" dirty="0">
                <a:solidFill>
                  <a:srgbClr val="FF0000"/>
                </a:solidFill>
                <a:latin typeface="Calibri" panose="020F0502020204030204" pitchFamily="34" charset="0"/>
              </a:rPr>
              <a:t>sviluppo</a:t>
            </a:r>
            <a:r>
              <a:rPr lang="it-IT" sz="1600" dirty="0">
                <a:solidFill>
                  <a:srgbClr val="000000"/>
                </a:solidFill>
                <a:latin typeface="Calibri" panose="020F0502020204030204" pitchFamily="34" charset="0"/>
              </a:rPr>
              <a:t> non è completato possono essere distribuiti dividendi solo se residuano riserve disponibili sufficienti a coprire l'ammontare dei costi non ammortizzati </a:t>
            </a:r>
            <a:endParaRPr lang="it-IT" sz="1600" dirty="0" smtClean="0">
              <a:solidFill>
                <a:srgbClr val="000000"/>
              </a:solidFill>
              <a:latin typeface="Calibri" panose="020F0502020204030204" pitchFamily="34" charset="0"/>
            </a:endParaRPr>
          </a:p>
        </p:txBody>
      </p:sp>
      <p:sp>
        <p:nvSpPr>
          <p:cNvPr id="11" name="Rettangolo 10"/>
          <p:cNvSpPr/>
          <p:nvPr/>
        </p:nvSpPr>
        <p:spPr>
          <a:xfrm>
            <a:off x="286950" y="2638976"/>
            <a:ext cx="4285735" cy="16414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it-IT" sz="1600" dirty="0" smtClean="0">
                <a:solidFill>
                  <a:srgbClr val="000000"/>
                </a:solidFill>
                <a:latin typeface="Calibri" panose="020F0502020204030204" pitchFamily="34" charset="0"/>
              </a:rPr>
              <a:t>Fino </a:t>
            </a:r>
            <a:r>
              <a:rPr lang="it-IT" sz="1600" dirty="0">
                <a:solidFill>
                  <a:srgbClr val="000000"/>
                </a:solidFill>
                <a:latin typeface="Calibri" panose="020F0502020204030204" pitchFamily="34" charset="0"/>
              </a:rPr>
              <a:t>a che l'ammortamento non è completato possono essere distribuiti dividendi solo se residuano riserve disponibili sufficienti a coprire l'ammontare dei costi non </a:t>
            </a:r>
            <a:r>
              <a:rPr lang="it-IT" sz="1600" dirty="0" smtClean="0">
                <a:solidFill>
                  <a:srgbClr val="000000"/>
                </a:solidFill>
                <a:latin typeface="Calibri" panose="020F0502020204030204" pitchFamily="34" charset="0"/>
              </a:rPr>
              <a:t>ammortizzati</a:t>
            </a:r>
            <a:endParaRPr lang="it-IT" sz="1600" dirty="0">
              <a:solidFill>
                <a:srgbClr val="000000"/>
              </a:solidFill>
              <a:latin typeface="Calibri" panose="020F0502020204030204" pitchFamily="34" charset="0"/>
            </a:endParaRPr>
          </a:p>
        </p:txBody>
      </p:sp>
      <p:sp>
        <p:nvSpPr>
          <p:cNvPr id="3" name="Rettangolo arrotondato 2"/>
          <p:cNvSpPr/>
          <p:nvPr/>
        </p:nvSpPr>
        <p:spPr>
          <a:xfrm>
            <a:off x="286264" y="4969565"/>
            <a:ext cx="1887093" cy="4108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latin typeface="Calibri" panose="020F0502020204030204" pitchFamily="34" charset="0"/>
                <a:ea typeface="Calibri" charset="0"/>
                <a:cs typeface="Calibri" charset="0"/>
              </a:rPr>
              <a:t>QUINDI</a:t>
            </a:r>
            <a:endParaRPr lang="it-IT" b="1" dirty="0">
              <a:solidFill>
                <a:srgbClr val="FF0000"/>
              </a:solidFill>
              <a:latin typeface="Calibri" panose="020F0502020204030204" pitchFamily="34" charset="0"/>
              <a:ea typeface="Calibri" charset="0"/>
              <a:cs typeface="Calibri" charset="0"/>
            </a:endParaRPr>
          </a:p>
        </p:txBody>
      </p:sp>
      <p:sp>
        <p:nvSpPr>
          <p:cNvPr id="4" name="Rettangolo arrotondato 3"/>
          <p:cNvSpPr/>
          <p:nvPr/>
        </p:nvSpPr>
        <p:spPr>
          <a:xfrm>
            <a:off x="2532186" y="4638261"/>
            <a:ext cx="2914458" cy="3313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0000"/>
                </a:solidFill>
                <a:latin typeface="Calibri" panose="020F0502020204030204" pitchFamily="34" charset="0"/>
                <a:ea typeface="Calibri" charset="0"/>
                <a:cs typeface="Calibri" charset="0"/>
              </a:rPr>
              <a:t>IMPIANTO E AMPLIAMENTO</a:t>
            </a:r>
            <a:endParaRPr lang="it-IT" b="1" dirty="0">
              <a:solidFill>
                <a:srgbClr val="000000"/>
              </a:solidFill>
              <a:latin typeface="Calibri" panose="020F0502020204030204" pitchFamily="34" charset="0"/>
              <a:ea typeface="Calibri" charset="0"/>
              <a:cs typeface="Calibri" charset="0"/>
            </a:endParaRPr>
          </a:p>
        </p:txBody>
      </p:sp>
      <p:sp>
        <p:nvSpPr>
          <p:cNvPr id="14" name="Rettangolo arrotondato 13"/>
          <p:cNvSpPr/>
          <p:nvPr/>
        </p:nvSpPr>
        <p:spPr>
          <a:xfrm>
            <a:off x="2538814" y="5506277"/>
            <a:ext cx="2914458" cy="3313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0000"/>
                </a:solidFill>
                <a:latin typeface="Calibri" panose="020F0502020204030204" pitchFamily="34" charset="0"/>
                <a:ea typeface="Calibri" charset="0"/>
                <a:cs typeface="Calibri" charset="0"/>
              </a:rPr>
              <a:t>SVILUPPO</a:t>
            </a:r>
            <a:endParaRPr lang="it-IT" b="1" dirty="0">
              <a:solidFill>
                <a:srgbClr val="000000"/>
              </a:solidFill>
              <a:latin typeface="Calibri" panose="020F0502020204030204" pitchFamily="34" charset="0"/>
              <a:ea typeface="Calibri" charset="0"/>
              <a:cs typeface="Calibri" charset="0"/>
            </a:endParaRPr>
          </a:p>
        </p:txBody>
      </p:sp>
      <p:sp>
        <p:nvSpPr>
          <p:cNvPr id="15" name="Rettangolo arrotondato 14"/>
          <p:cNvSpPr/>
          <p:nvPr/>
        </p:nvSpPr>
        <p:spPr>
          <a:xfrm>
            <a:off x="5877342" y="4629426"/>
            <a:ext cx="3046295" cy="3313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0000"/>
                </a:solidFill>
                <a:latin typeface="Calibri" panose="020F0502020204030204" pitchFamily="34" charset="0"/>
                <a:ea typeface="Calibri" charset="0"/>
                <a:cs typeface="Calibri" charset="0"/>
              </a:rPr>
              <a:t>Massimo 5 anni</a:t>
            </a:r>
            <a:endParaRPr lang="it-IT" sz="1600" b="1" dirty="0">
              <a:solidFill>
                <a:srgbClr val="000000"/>
              </a:solidFill>
              <a:latin typeface="Calibri" panose="020F0502020204030204" pitchFamily="34" charset="0"/>
              <a:ea typeface="Calibri" charset="0"/>
              <a:cs typeface="Calibri" charset="0"/>
            </a:endParaRPr>
          </a:p>
        </p:txBody>
      </p:sp>
      <p:sp>
        <p:nvSpPr>
          <p:cNvPr id="16" name="Rettangolo arrotondato 15"/>
          <p:cNvSpPr/>
          <p:nvPr/>
        </p:nvSpPr>
        <p:spPr>
          <a:xfrm>
            <a:off x="5877342" y="5347253"/>
            <a:ext cx="3046295" cy="5830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0000"/>
                </a:solidFill>
                <a:latin typeface="Calibri" panose="020F0502020204030204" pitchFamily="34" charset="0"/>
                <a:ea typeface="Calibri" charset="0"/>
                <a:cs typeface="Calibri" charset="0"/>
              </a:rPr>
              <a:t>Vita utile o, residuo, 5 anni</a:t>
            </a:r>
          </a:p>
          <a:p>
            <a:pPr algn="ctr"/>
            <a:r>
              <a:rPr lang="it-IT" sz="1400" dirty="0" smtClean="0">
                <a:solidFill>
                  <a:srgbClr val="000000"/>
                </a:solidFill>
                <a:latin typeface="Calibri" panose="020F0502020204030204" pitchFamily="34" charset="0"/>
                <a:ea typeface="Calibri" charset="0"/>
                <a:cs typeface="Calibri" charset="0"/>
              </a:rPr>
              <a:t>(casi eccezionali di impossibile stima)</a:t>
            </a:r>
          </a:p>
        </p:txBody>
      </p:sp>
      <p:cxnSp>
        <p:nvCxnSpPr>
          <p:cNvPr id="7" name="Connettore 2 6"/>
          <p:cNvCxnSpPr>
            <a:stCxn id="3" idx="3"/>
            <a:endCxn id="4" idx="1"/>
          </p:cNvCxnSpPr>
          <p:nvPr/>
        </p:nvCxnSpPr>
        <p:spPr>
          <a:xfrm flipV="1">
            <a:off x="2173357" y="4803913"/>
            <a:ext cx="358829" cy="3710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a:stCxn id="3" idx="3"/>
            <a:endCxn id="14" idx="1"/>
          </p:cNvCxnSpPr>
          <p:nvPr/>
        </p:nvCxnSpPr>
        <p:spPr>
          <a:xfrm>
            <a:off x="2173357" y="5174974"/>
            <a:ext cx="365457" cy="4969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Freccia destra 18"/>
          <p:cNvSpPr/>
          <p:nvPr/>
        </p:nvSpPr>
        <p:spPr>
          <a:xfrm>
            <a:off x="5552661" y="4518991"/>
            <a:ext cx="243302" cy="55659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latin typeface="Calibri" panose="020F0502020204030204" pitchFamily="34" charset="0"/>
            </a:endParaRPr>
          </a:p>
        </p:txBody>
      </p:sp>
      <p:sp>
        <p:nvSpPr>
          <p:cNvPr id="20" name="Freccia destra 19"/>
          <p:cNvSpPr/>
          <p:nvPr/>
        </p:nvSpPr>
        <p:spPr>
          <a:xfrm>
            <a:off x="5572541" y="5360504"/>
            <a:ext cx="243302" cy="55659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latin typeface="Calibri" panose="020F0502020204030204" pitchFamily="34" charset="0"/>
            </a:endParaRPr>
          </a:p>
        </p:txBody>
      </p:sp>
      <p:sp>
        <p:nvSpPr>
          <p:cNvPr id="18" name="Titolo 1"/>
          <p:cNvSpPr txBox="1">
            <a:spLocks/>
          </p:cNvSpPr>
          <p:nvPr/>
        </p:nvSpPr>
        <p:spPr bwMode="auto">
          <a:xfrm>
            <a:off x="33454" y="95408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ART. 2426 N. 5 C.C. (2/2)</a:t>
            </a:r>
          </a:p>
        </p:txBody>
      </p:sp>
    </p:spTree>
    <p:extLst>
      <p:ext uri="{BB962C8B-B14F-4D97-AF65-F5344CB8AC3E}">
        <p14:creationId xmlns:p14="http://schemas.microsoft.com/office/powerpoint/2010/main" val="1044784875"/>
      </p:ext>
    </p:extLst>
  </p:cSld>
  <p:clrMapOvr>
    <a:masterClrMapping/>
  </p:clrMapOvr>
  <p:transition spd="slow">
    <p:wipe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40649" y="2595605"/>
            <a:ext cx="4285735" cy="9631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it-IT" sz="1400" dirty="0" smtClean="0">
                <a:solidFill>
                  <a:srgbClr val="000000"/>
                </a:solidFill>
                <a:latin typeface="Calibri" panose="020F0502020204030204" pitchFamily="34" charset="0"/>
              </a:rPr>
              <a:t>l'avviamento </a:t>
            </a:r>
            <a:r>
              <a:rPr lang="it-IT" sz="1400" dirty="0">
                <a:solidFill>
                  <a:srgbClr val="000000"/>
                </a:solidFill>
                <a:latin typeface="Calibri" panose="020F0502020204030204" pitchFamily="34" charset="0"/>
              </a:rPr>
              <a:t>può essere iscritto nell'attivo con il consenso, ove esistente, del collegio sindacale, se acquisito a titolo oneroso, nei limiti del costo per esso </a:t>
            </a:r>
            <a:r>
              <a:rPr lang="it-IT" sz="1400" dirty="0" smtClean="0">
                <a:solidFill>
                  <a:srgbClr val="000000"/>
                </a:solidFill>
                <a:latin typeface="Calibri" panose="020F0502020204030204" pitchFamily="34" charset="0"/>
              </a:rPr>
              <a:t>sostenuto</a:t>
            </a:r>
          </a:p>
        </p:txBody>
      </p:sp>
      <p:sp>
        <p:nvSpPr>
          <p:cNvPr id="15" name="Rettangolo 14"/>
          <p:cNvSpPr/>
          <p:nvPr/>
        </p:nvSpPr>
        <p:spPr>
          <a:xfrm>
            <a:off x="286264" y="2595605"/>
            <a:ext cx="4285735" cy="9631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it-IT" sz="1400" dirty="0" smtClean="0">
                <a:solidFill>
                  <a:srgbClr val="000000"/>
                </a:solidFill>
                <a:latin typeface="Calibri" panose="020F0502020204030204" pitchFamily="34" charset="0"/>
              </a:rPr>
              <a:t>l'avviamento </a:t>
            </a:r>
            <a:r>
              <a:rPr lang="it-IT" sz="1400" dirty="0">
                <a:solidFill>
                  <a:srgbClr val="000000"/>
                </a:solidFill>
                <a:latin typeface="Calibri" panose="020F0502020204030204" pitchFamily="34" charset="0"/>
              </a:rPr>
              <a:t>può essere iscritto nell'attivo con il consenso, ove esistente, del collegio sindacale, se acquisito a titolo oneroso, nei limiti del costo per esso sostenuto </a:t>
            </a:r>
            <a:endParaRPr lang="it-IT" sz="1400" dirty="0" smtClean="0">
              <a:solidFill>
                <a:srgbClr val="000000"/>
              </a:solidFill>
              <a:latin typeface="Calibri" panose="020F0502020204030204" pitchFamily="34" charset="0"/>
            </a:endParaRPr>
          </a:p>
        </p:txBody>
      </p:sp>
      <p:sp>
        <p:nvSpPr>
          <p:cNvPr id="5" name="Callout con freccia in giù 4"/>
          <p:cNvSpPr/>
          <p:nvPr/>
        </p:nvSpPr>
        <p:spPr>
          <a:xfrm>
            <a:off x="286264" y="2043716"/>
            <a:ext cx="4285735" cy="477062"/>
          </a:xfrm>
          <a:prstGeom prst="down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000000"/>
                </a:solidFill>
                <a:latin typeface="Calibri" panose="020F0502020204030204" pitchFamily="34" charset="0"/>
              </a:rPr>
              <a:t>VECCHIO TESTO</a:t>
            </a:r>
            <a:endParaRPr lang="it-IT" sz="2400" b="1" dirty="0">
              <a:solidFill>
                <a:srgbClr val="000000"/>
              </a:solidFill>
              <a:latin typeface="Calibri" panose="020F0502020204030204" pitchFamily="34" charset="0"/>
            </a:endParaRPr>
          </a:p>
        </p:txBody>
      </p:sp>
      <p:sp>
        <p:nvSpPr>
          <p:cNvPr id="17" name="Callout con freccia in giù 16"/>
          <p:cNvSpPr/>
          <p:nvPr/>
        </p:nvSpPr>
        <p:spPr>
          <a:xfrm>
            <a:off x="4637902" y="2044402"/>
            <a:ext cx="4285735" cy="477062"/>
          </a:xfrm>
          <a:prstGeom prst="down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000000"/>
                </a:solidFill>
                <a:latin typeface="Calibri" panose="020F0502020204030204" pitchFamily="34" charset="0"/>
              </a:rPr>
              <a:t>NUOVO TESTO DAL 2016</a:t>
            </a:r>
            <a:endParaRPr lang="it-IT" sz="2400" b="1" dirty="0">
              <a:solidFill>
                <a:srgbClr val="000000"/>
              </a:solidFill>
              <a:latin typeface="Calibri" panose="020F0502020204030204" pitchFamily="34" charset="0"/>
            </a:endParaRPr>
          </a:p>
        </p:txBody>
      </p:sp>
      <p:sp>
        <p:nvSpPr>
          <p:cNvPr id="10" name="Rettangolo 9"/>
          <p:cNvSpPr/>
          <p:nvPr/>
        </p:nvSpPr>
        <p:spPr>
          <a:xfrm>
            <a:off x="4641335" y="3632887"/>
            <a:ext cx="4285735" cy="22901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it-IT" sz="1600" dirty="0" smtClean="0">
                <a:solidFill>
                  <a:srgbClr val="000000"/>
                </a:solidFill>
                <a:latin typeface="Calibri" panose="020F0502020204030204" pitchFamily="34" charset="0"/>
              </a:rPr>
              <a:t>L'ammortamento </a:t>
            </a:r>
            <a:r>
              <a:rPr lang="it-IT" sz="1600" dirty="0">
                <a:solidFill>
                  <a:srgbClr val="000000"/>
                </a:solidFill>
                <a:latin typeface="Calibri" panose="020F0502020204030204" pitchFamily="34" charset="0"/>
              </a:rPr>
              <a:t>dell'avviamento è effettuato secondo la </a:t>
            </a:r>
            <a:r>
              <a:rPr lang="it-IT" sz="1600" dirty="0">
                <a:solidFill>
                  <a:srgbClr val="FF0000"/>
                </a:solidFill>
                <a:latin typeface="Calibri" panose="020F0502020204030204" pitchFamily="34" charset="0"/>
              </a:rPr>
              <a:t>sua vita </a:t>
            </a:r>
            <a:r>
              <a:rPr lang="it-IT" sz="1600" dirty="0" smtClean="0">
                <a:solidFill>
                  <a:srgbClr val="FF0000"/>
                </a:solidFill>
                <a:latin typeface="Calibri" panose="020F0502020204030204" pitchFamily="34" charset="0"/>
              </a:rPr>
              <a:t>utile</a:t>
            </a:r>
            <a:endParaRPr lang="it-IT" sz="160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it-IT" sz="1600" dirty="0">
                <a:solidFill>
                  <a:srgbClr val="000000"/>
                </a:solidFill>
                <a:latin typeface="Calibri" panose="020F0502020204030204" pitchFamily="34" charset="0"/>
              </a:rPr>
              <a:t>nei casi eccezionali in cui </a:t>
            </a:r>
            <a:r>
              <a:rPr lang="it-IT" sz="1600" dirty="0">
                <a:solidFill>
                  <a:srgbClr val="FF0000"/>
                </a:solidFill>
                <a:latin typeface="Calibri" panose="020F0502020204030204" pitchFamily="34" charset="0"/>
              </a:rPr>
              <a:t>non è possibile stimarne attendibilmente la vita utile</a:t>
            </a:r>
            <a:r>
              <a:rPr lang="it-IT" sz="1600" dirty="0">
                <a:solidFill>
                  <a:srgbClr val="000000"/>
                </a:solidFill>
                <a:latin typeface="Calibri" panose="020F0502020204030204" pitchFamily="34" charset="0"/>
              </a:rPr>
              <a:t>, è ammortizzato entro un periodo non superiore a dieci </a:t>
            </a:r>
            <a:r>
              <a:rPr lang="it-IT" sz="1600" dirty="0" smtClean="0">
                <a:solidFill>
                  <a:srgbClr val="000000"/>
                </a:solidFill>
                <a:latin typeface="Calibri" panose="020F0502020204030204" pitchFamily="34" charset="0"/>
              </a:rPr>
              <a:t>anni</a:t>
            </a:r>
          </a:p>
          <a:p>
            <a:pPr marL="285750" indent="-285750" algn="just">
              <a:buFont typeface="Arial" panose="020B0604020202020204" pitchFamily="34" charset="0"/>
              <a:buChar char="•"/>
            </a:pPr>
            <a:r>
              <a:rPr lang="it-IT" sz="1600" dirty="0">
                <a:solidFill>
                  <a:srgbClr val="000000"/>
                </a:solidFill>
                <a:latin typeface="Calibri" panose="020F0502020204030204" pitchFamily="34" charset="0"/>
              </a:rPr>
              <a:t>Nella nota integrativa è fornita una spiegazione del periodo di ammortamento </a:t>
            </a:r>
            <a:r>
              <a:rPr lang="it-IT" sz="1600" dirty="0" smtClean="0">
                <a:solidFill>
                  <a:srgbClr val="000000"/>
                </a:solidFill>
                <a:latin typeface="Calibri" panose="020F0502020204030204" pitchFamily="34" charset="0"/>
              </a:rPr>
              <a:t>dell'avviamento</a:t>
            </a:r>
          </a:p>
        </p:txBody>
      </p:sp>
      <p:sp>
        <p:nvSpPr>
          <p:cNvPr id="11" name="Rettangolo 10"/>
          <p:cNvSpPr/>
          <p:nvPr/>
        </p:nvSpPr>
        <p:spPr>
          <a:xfrm>
            <a:off x="286950" y="3632887"/>
            <a:ext cx="4285735" cy="22901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it-IT" sz="1600" dirty="0">
                <a:solidFill>
                  <a:srgbClr val="000000"/>
                </a:solidFill>
                <a:latin typeface="Calibri" panose="020F0502020204030204" pitchFamily="34" charset="0"/>
              </a:rPr>
              <a:t>e deve essere ammortizzato entro un periodo di </a:t>
            </a:r>
            <a:r>
              <a:rPr lang="it-IT" sz="1600" dirty="0">
                <a:solidFill>
                  <a:srgbClr val="FF0000"/>
                </a:solidFill>
                <a:latin typeface="Calibri" panose="020F0502020204030204" pitchFamily="34" charset="0"/>
              </a:rPr>
              <a:t>cinque </a:t>
            </a:r>
            <a:r>
              <a:rPr lang="it-IT" sz="1600" dirty="0" smtClean="0">
                <a:solidFill>
                  <a:srgbClr val="FF0000"/>
                </a:solidFill>
                <a:latin typeface="Calibri" panose="020F0502020204030204" pitchFamily="34" charset="0"/>
              </a:rPr>
              <a:t>anni</a:t>
            </a:r>
            <a:endParaRPr lang="it-IT" sz="1600" dirty="0" smtClean="0">
              <a:solidFill>
                <a:srgbClr val="000000"/>
              </a:solidFill>
              <a:latin typeface="Calibri" panose="020F0502020204030204" pitchFamily="34" charset="0"/>
            </a:endParaRPr>
          </a:p>
          <a:p>
            <a:pPr marL="285750" indent="-285750" algn="just">
              <a:buFont typeface="Arial" panose="020B0604020202020204" pitchFamily="34" charset="0"/>
              <a:buChar char="•"/>
            </a:pPr>
            <a:r>
              <a:rPr lang="it-IT" sz="1600" dirty="0">
                <a:solidFill>
                  <a:srgbClr val="000000"/>
                </a:solidFill>
                <a:latin typeface="Calibri" panose="020F0502020204030204" pitchFamily="34" charset="0"/>
              </a:rPr>
              <a:t>È tuttavia </a:t>
            </a:r>
            <a:r>
              <a:rPr lang="it-IT" sz="1600" dirty="0">
                <a:solidFill>
                  <a:srgbClr val="FF0000"/>
                </a:solidFill>
                <a:latin typeface="Calibri" panose="020F0502020204030204" pitchFamily="34" charset="0"/>
              </a:rPr>
              <a:t>consentito</a:t>
            </a:r>
            <a:r>
              <a:rPr lang="it-IT" sz="1600" dirty="0">
                <a:solidFill>
                  <a:srgbClr val="000000"/>
                </a:solidFill>
                <a:latin typeface="Calibri" panose="020F0502020204030204" pitchFamily="34" charset="0"/>
              </a:rPr>
              <a:t> ammortizzare sistematicamente l'avviamento in un periodo limitato di durata superiore, </a:t>
            </a:r>
            <a:r>
              <a:rPr lang="it-IT" sz="1600" dirty="0" smtClean="0">
                <a:solidFill>
                  <a:srgbClr val="000000"/>
                </a:solidFill>
                <a:latin typeface="Calibri" panose="020F0502020204030204" pitchFamily="34" charset="0"/>
              </a:rPr>
              <a:t>purché: </a:t>
            </a:r>
          </a:p>
          <a:p>
            <a:pPr marL="576000" indent="-285750" algn="just">
              <a:buFontTx/>
              <a:buChar char="-"/>
            </a:pPr>
            <a:r>
              <a:rPr lang="it-IT" sz="1600" dirty="0" smtClean="0">
                <a:solidFill>
                  <a:srgbClr val="000000"/>
                </a:solidFill>
                <a:latin typeface="Calibri" panose="020F0502020204030204" pitchFamily="34" charset="0"/>
              </a:rPr>
              <a:t>esso </a:t>
            </a:r>
            <a:r>
              <a:rPr lang="it-IT" sz="1600" dirty="0">
                <a:solidFill>
                  <a:srgbClr val="000000"/>
                </a:solidFill>
                <a:latin typeface="Calibri" panose="020F0502020204030204" pitchFamily="34" charset="0"/>
              </a:rPr>
              <a:t>non superi la durata per l'utilizzazione di questo attivo </a:t>
            </a:r>
            <a:endParaRPr lang="it-IT" sz="1600" dirty="0" smtClean="0">
              <a:solidFill>
                <a:srgbClr val="000000"/>
              </a:solidFill>
              <a:latin typeface="Calibri" panose="020F0502020204030204" pitchFamily="34" charset="0"/>
            </a:endParaRPr>
          </a:p>
          <a:p>
            <a:pPr marL="576000" indent="-285750" algn="just">
              <a:buFontTx/>
              <a:buChar char="-"/>
            </a:pPr>
            <a:r>
              <a:rPr lang="it-IT" sz="1600" dirty="0" smtClean="0">
                <a:solidFill>
                  <a:srgbClr val="000000"/>
                </a:solidFill>
                <a:latin typeface="Calibri" panose="020F0502020204030204" pitchFamily="34" charset="0"/>
              </a:rPr>
              <a:t>e </a:t>
            </a:r>
            <a:r>
              <a:rPr lang="it-IT" sz="1600" dirty="0">
                <a:solidFill>
                  <a:srgbClr val="000000"/>
                </a:solidFill>
                <a:latin typeface="Calibri" panose="020F0502020204030204" pitchFamily="34" charset="0"/>
              </a:rPr>
              <a:t>ne sia data adeguata motivazione nella nota </a:t>
            </a:r>
            <a:r>
              <a:rPr lang="it-IT" sz="1600" dirty="0" smtClean="0">
                <a:solidFill>
                  <a:srgbClr val="000000"/>
                </a:solidFill>
                <a:latin typeface="Calibri" panose="020F0502020204030204" pitchFamily="34" charset="0"/>
              </a:rPr>
              <a:t>integrativa</a:t>
            </a:r>
            <a:endParaRPr lang="it-IT" sz="1600" dirty="0">
              <a:solidFill>
                <a:srgbClr val="000000"/>
              </a:solidFill>
              <a:latin typeface="Calibri" panose="020F0502020204030204" pitchFamily="34" charset="0"/>
            </a:endParaRPr>
          </a:p>
        </p:txBody>
      </p:sp>
      <p:sp>
        <p:nvSpPr>
          <p:cNvPr id="12" name="Titolo 1"/>
          <p:cNvSpPr txBox="1">
            <a:spLocks/>
          </p:cNvSpPr>
          <p:nvPr/>
        </p:nvSpPr>
        <p:spPr bwMode="auto">
          <a:xfrm>
            <a:off x="65902" y="586204"/>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ART. 2426 N. 6 C.C.: L’avviamento (1/2)</a:t>
            </a:r>
          </a:p>
        </p:txBody>
      </p:sp>
    </p:spTree>
    <p:extLst>
      <p:ext uri="{BB962C8B-B14F-4D97-AF65-F5344CB8AC3E}">
        <p14:creationId xmlns:p14="http://schemas.microsoft.com/office/powerpoint/2010/main" val="3495300442"/>
      </p:ext>
    </p:extLst>
  </p:cSld>
  <p:clrMapOvr>
    <a:masterClrMapping/>
  </p:clrMapOvr>
  <p:transition spd="slow">
    <p:wipe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
          <p:cNvSpPr txBox="1">
            <a:spLocks noChangeArrowheads="1"/>
          </p:cNvSpPr>
          <p:nvPr/>
        </p:nvSpPr>
        <p:spPr bwMode="auto">
          <a:xfrm>
            <a:off x="34925" y="303213"/>
            <a:ext cx="5761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smtClean="0">
                <a:solidFill>
                  <a:srgbClr val="FFFFFF"/>
                </a:solidFill>
                <a:latin typeface="Calibri" panose="020F0502020204030204" pitchFamily="34" charset="0"/>
                <a:cs typeface="Arial" panose="020B0604020202020204" pitchFamily="34" charset="0"/>
              </a:rPr>
              <a:t>L’ammortamento e avviamento</a:t>
            </a:r>
            <a:endParaRPr lang="it-IT" altLang="it-IT" sz="2400" b="1" dirty="0">
              <a:solidFill>
                <a:srgbClr val="FFFFFF"/>
              </a:solidFill>
              <a:latin typeface="Calibri" panose="020F0502020204030204" pitchFamily="34" charset="0"/>
              <a:cs typeface="Arial" panose="020B0604020202020204" pitchFamily="34" charset="0"/>
            </a:endParaRPr>
          </a:p>
        </p:txBody>
      </p:sp>
      <p:sp>
        <p:nvSpPr>
          <p:cNvPr id="8" name="Rettangolo arrotondato 7"/>
          <p:cNvSpPr/>
          <p:nvPr/>
        </p:nvSpPr>
        <p:spPr>
          <a:xfrm>
            <a:off x="286264" y="2160101"/>
            <a:ext cx="1887093" cy="4108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latin typeface="Calibri" panose="020F0502020204030204" pitchFamily="34" charset="0"/>
                <a:ea typeface="Calibri" charset="0"/>
                <a:cs typeface="Calibri" charset="0"/>
              </a:rPr>
              <a:t>AVVIAMENTO</a:t>
            </a:r>
            <a:endParaRPr lang="it-IT" b="1" dirty="0">
              <a:solidFill>
                <a:srgbClr val="FF0000"/>
              </a:solidFill>
              <a:latin typeface="Calibri" panose="020F0502020204030204" pitchFamily="34" charset="0"/>
              <a:ea typeface="Calibri" charset="0"/>
              <a:cs typeface="Calibri" charset="0"/>
            </a:endParaRPr>
          </a:p>
        </p:txBody>
      </p:sp>
      <p:sp>
        <p:nvSpPr>
          <p:cNvPr id="10" name="Rettangolo arrotondato 9"/>
          <p:cNvSpPr/>
          <p:nvPr/>
        </p:nvSpPr>
        <p:spPr>
          <a:xfrm>
            <a:off x="2590804" y="3147389"/>
            <a:ext cx="2729947" cy="3313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0000"/>
                </a:solidFill>
                <a:latin typeface="Calibri" panose="020F0502020204030204" pitchFamily="34" charset="0"/>
                <a:ea typeface="Calibri" charset="0"/>
                <a:cs typeface="Calibri" charset="0"/>
              </a:rPr>
              <a:t>DEROGA (casi eccezionali)</a:t>
            </a:r>
            <a:endParaRPr lang="it-IT" sz="1600" b="1" dirty="0">
              <a:solidFill>
                <a:srgbClr val="000000"/>
              </a:solidFill>
              <a:latin typeface="Calibri" panose="020F0502020204030204" pitchFamily="34" charset="0"/>
              <a:ea typeface="Calibri" charset="0"/>
              <a:cs typeface="Calibri" charset="0"/>
            </a:endParaRPr>
          </a:p>
        </p:txBody>
      </p:sp>
      <p:sp>
        <p:nvSpPr>
          <p:cNvPr id="11" name="Rettangolo arrotondato 10"/>
          <p:cNvSpPr/>
          <p:nvPr/>
        </p:nvSpPr>
        <p:spPr>
          <a:xfrm>
            <a:off x="5877345" y="2140228"/>
            <a:ext cx="3046295" cy="3313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0000"/>
                </a:solidFill>
                <a:latin typeface="Calibri" panose="020F0502020204030204" pitchFamily="34" charset="0"/>
                <a:ea typeface="Calibri" charset="0"/>
                <a:cs typeface="Calibri" charset="0"/>
              </a:rPr>
              <a:t>SECONDO LA VITA UTILE</a:t>
            </a:r>
            <a:endParaRPr lang="it-IT" sz="1600" b="1" dirty="0">
              <a:solidFill>
                <a:srgbClr val="000000"/>
              </a:solidFill>
              <a:latin typeface="Calibri" panose="020F0502020204030204" pitchFamily="34" charset="0"/>
              <a:ea typeface="Calibri" charset="0"/>
              <a:cs typeface="Calibri" charset="0"/>
            </a:endParaRPr>
          </a:p>
        </p:txBody>
      </p:sp>
      <p:sp>
        <p:nvSpPr>
          <p:cNvPr id="12" name="Rettangolo arrotondato 11"/>
          <p:cNvSpPr/>
          <p:nvPr/>
        </p:nvSpPr>
        <p:spPr>
          <a:xfrm>
            <a:off x="5883970" y="2955236"/>
            <a:ext cx="3046295" cy="5830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0000"/>
                </a:solidFill>
                <a:latin typeface="Calibri" panose="020F0502020204030204" pitchFamily="34" charset="0"/>
                <a:ea typeface="Calibri" charset="0"/>
                <a:cs typeface="Calibri" charset="0"/>
              </a:rPr>
              <a:t>NON RIESCO A STIMARE LA VITA UTILE</a:t>
            </a:r>
            <a:endParaRPr lang="it-IT" sz="1400" dirty="0" smtClean="0">
              <a:solidFill>
                <a:srgbClr val="000000"/>
              </a:solidFill>
              <a:latin typeface="Calibri" panose="020F0502020204030204" pitchFamily="34" charset="0"/>
              <a:ea typeface="Calibri" charset="0"/>
              <a:cs typeface="Calibri" charset="0"/>
            </a:endParaRPr>
          </a:p>
        </p:txBody>
      </p:sp>
      <p:sp>
        <p:nvSpPr>
          <p:cNvPr id="18" name="Freccia destra 17"/>
          <p:cNvSpPr/>
          <p:nvPr/>
        </p:nvSpPr>
        <p:spPr>
          <a:xfrm>
            <a:off x="5572541" y="2027584"/>
            <a:ext cx="243302" cy="55659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latin typeface="Calibri" panose="020F0502020204030204" pitchFamily="34" charset="0"/>
            </a:endParaRPr>
          </a:p>
        </p:txBody>
      </p:sp>
      <p:sp>
        <p:nvSpPr>
          <p:cNvPr id="19" name="Freccia destra 18"/>
          <p:cNvSpPr/>
          <p:nvPr/>
        </p:nvSpPr>
        <p:spPr>
          <a:xfrm>
            <a:off x="5572541" y="3001616"/>
            <a:ext cx="243302" cy="55659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latin typeface="Calibri" panose="020F0502020204030204" pitchFamily="34" charset="0"/>
            </a:endParaRPr>
          </a:p>
        </p:txBody>
      </p:sp>
      <p:sp>
        <p:nvSpPr>
          <p:cNvPr id="9" name="Rettangolo arrotondato 8"/>
          <p:cNvSpPr/>
          <p:nvPr/>
        </p:nvSpPr>
        <p:spPr>
          <a:xfrm>
            <a:off x="2584176" y="2173355"/>
            <a:ext cx="2729947" cy="3313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0000"/>
                </a:solidFill>
                <a:latin typeface="Calibri" panose="020F0502020204030204" pitchFamily="34" charset="0"/>
                <a:ea typeface="Calibri" charset="0"/>
                <a:cs typeface="Calibri" charset="0"/>
              </a:rPr>
              <a:t>REGOLA</a:t>
            </a:r>
            <a:endParaRPr lang="it-IT" sz="1600" b="1" dirty="0">
              <a:solidFill>
                <a:srgbClr val="000000"/>
              </a:solidFill>
              <a:latin typeface="Calibri" panose="020F0502020204030204" pitchFamily="34" charset="0"/>
              <a:ea typeface="Calibri" charset="0"/>
              <a:cs typeface="Calibri" charset="0"/>
            </a:endParaRPr>
          </a:p>
        </p:txBody>
      </p:sp>
      <p:sp>
        <p:nvSpPr>
          <p:cNvPr id="3" name="Freccia giù 2"/>
          <p:cNvSpPr/>
          <p:nvPr/>
        </p:nvSpPr>
        <p:spPr>
          <a:xfrm>
            <a:off x="6361043" y="2610677"/>
            <a:ext cx="2133600" cy="22528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latin typeface="Calibri" panose="020F0502020204030204" pitchFamily="34" charset="0"/>
            </a:endParaRPr>
          </a:p>
        </p:txBody>
      </p:sp>
      <p:sp>
        <p:nvSpPr>
          <p:cNvPr id="21" name="Freccia giù 20"/>
          <p:cNvSpPr/>
          <p:nvPr/>
        </p:nvSpPr>
        <p:spPr>
          <a:xfrm>
            <a:off x="6354419" y="3584712"/>
            <a:ext cx="2133600" cy="22528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latin typeface="Calibri" panose="020F0502020204030204" pitchFamily="34" charset="0"/>
            </a:endParaRPr>
          </a:p>
        </p:txBody>
      </p:sp>
      <p:sp>
        <p:nvSpPr>
          <p:cNvPr id="20" name="Rettangolo arrotondato 19"/>
          <p:cNvSpPr/>
          <p:nvPr/>
        </p:nvSpPr>
        <p:spPr>
          <a:xfrm>
            <a:off x="5877346" y="3929271"/>
            <a:ext cx="3046295" cy="5830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0000"/>
                </a:solidFill>
                <a:latin typeface="Calibri" panose="020F0502020204030204" pitchFamily="34" charset="0"/>
                <a:ea typeface="Calibri" charset="0"/>
                <a:cs typeface="Calibri" charset="0"/>
              </a:rPr>
              <a:t>PERIODO NON SUPERIORE </a:t>
            </a:r>
          </a:p>
          <a:p>
            <a:pPr algn="ctr"/>
            <a:r>
              <a:rPr lang="it-IT" sz="1600" b="1" dirty="0" smtClean="0">
                <a:solidFill>
                  <a:srgbClr val="000000"/>
                </a:solidFill>
                <a:latin typeface="Calibri" panose="020F0502020204030204" pitchFamily="34" charset="0"/>
                <a:ea typeface="Calibri" charset="0"/>
                <a:cs typeface="Calibri" charset="0"/>
              </a:rPr>
              <a:t>A 10 ANNI</a:t>
            </a:r>
            <a:endParaRPr lang="it-IT" sz="1400" dirty="0" smtClean="0">
              <a:solidFill>
                <a:srgbClr val="000000"/>
              </a:solidFill>
              <a:latin typeface="Calibri" panose="020F0502020204030204" pitchFamily="34" charset="0"/>
              <a:ea typeface="Calibri" charset="0"/>
              <a:cs typeface="Calibri" charset="0"/>
            </a:endParaRPr>
          </a:p>
        </p:txBody>
      </p:sp>
      <p:sp>
        <p:nvSpPr>
          <p:cNvPr id="6" name="Rettangolo arrotondato 5"/>
          <p:cNvSpPr/>
          <p:nvPr/>
        </p:nvSpPr>
        <p:spPr>
          <a:xfrm>
            <a:off x="2464906" y="2054085"/>
            <a:ext cx="2955235" cy="1530627"/>
          </a:xfrm>
          <a:prstGeom prst="round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latin typeface="Calibri" panose="020F0502020204030204" pitchFamily="34" charset="0"/>
            </a:endParaRPr>
          </a:p>
        </p:txBody>
      </p:sp>
      <p:sp>
        <p:nvSpPr>
          <p:cNvPr id="7" name="Callout con freccia destra 6"/>
          <p:cNvSpPr/>
          <p:nvPr/>
        </p:nvSpPr>
        <p:spPr>
          <a:xfrm rot="16200000">
            <a:off x="3541648" y="2653750"/>
            <a:ext cx="927652" cy="2829337"/>
          </a:xfrm>
          <a:prstGeom prst="right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smtClean="0">
                <a:solidFill>
                  <a:srgbClr val="FF0000"/>
                </a:solidFill>
                <a:latin typeface="Calibri" panose="020F0502020204030204" pitchFamily="34" charset="0"/>
                <a:ea typeface="Calibri" charset="0"/>
                <a:cs typeface="Calibri" charset="0"/>
              </a:rPr>
              <a:t>DETTAGLIO IN NOTA INTEGRATIVA</a:t>
            </a:r>
            <a:endParaRPr lang="it-IT">
              <a:solidFill>
                <a:srgbClr val="FF0000"/>
              </a:solidFill>
              <a:latin typeface="Calibri" panose="020F0502020204030204" pitchFamily="34" charset="0"/>
              <a:ea typeface="Calibri" charset="0"/>
              <a:cs typeface="Calibri" charset="0"/>
            </a:endParaRPr>
          </a:p>
        </p:txBody>
      </p:sp>
      <p:sp>
        <p:nvSpPr>
          <p:cNvPr id="4" name="Rettangolo 3"/>
          <p:cNvSpPr/>
          <p:nvPr/>
        </p:nvSpPr>
        <p:spPr>
          <a:xfrm>
            <a:off x="1285461" y="4678017"/>
            <a:ext cx="7644804" cy="1245706"/>
          </a:xfrm>
          <a:prstGeom prst="rect">
            <a:avLst/>
          </a:prstGeom>
          <a:solidFill>
            <a:schemeClr val="bg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a:solidFill>
                  <a:srgbClr val="000000"/>
                </a:solidFill>
                <a:latin typeface="Calibri" panose="020F0502020204030204" pitchFamily="34" charset="0"/>
                <a:ea typeface="Calibri" charset="0"/>
                <a:cs typeface="Calibri" charset="0"/>
              </a:rPr>
              <a:t>3) l'immobilizzazione che, alla data della chiusura dell'esercizio, risulti durevolmente di valore inferiore a quello determinato secondo i numeri 1) e 2) deve essere iscritta a tale minore valore. Il minor valore non può essere mantenuto nei successivi bilanci se sono venuti meno i motivi della rettifica effettuata; </a:t>
            </a:r>
            <a:r>
              <a:rPr lang="it-IT" sz="1600" b="1" dirty="0">
                <a:solidFill>
                  <a:srgbClr val="000000"/>
                </a:solidFill>
                <a:latin typeface="Calibri" panose="020F0502020204030204" pitchFamily="34" charset="0"/>
                <a:ea typeface="Calibri" charset="0"/>
                <a:cs typeface="Calibri" charset="0"/>
              </a:rPr>
              <a:t>questa disposizione non si applica a rettifiche di valore relative </a:t>
            </a:r>
            <a:r>
              <a:rPr lang="it-IT" sz="1600" b="1" dirty="0" smtClean="0">
                <a:solidFill>
                  <a:srgbClr val="000000"/>
                </a:solidFill>
                <a:latin typeface="Calibri" panose="020F0502020204030204" pitchFamily="34" charset="0"/>
                <a:ea typeface="Calibri" charset="0"/>
                <a:cs typeface="Calibri" charset="0"/>
              </a:rPr>
              <a:t>all'avviamento</a:t>
            </a:r>
            <a:endParaRPr lang="it-IT" sz="1600" b="1" dirty="0">
              <a:solidFill>
                <a:srgbClr val="000000"/>
              </a:solidFill>
              <a:latin typeface="Calibri" panose="020F0502020204030204" pitchFamily="34" charset="0"/>
              <a:ea typeface="Calibri" charset="0"/>
              <a:cs typeface="Calibri" charset="0"/>
            </a:endParaRPr>
          </a:p>
        </p:txBody>
      </p:sp>
      <p:sp>
        <p:nvSpPr>
          <p:cNvPr id="5" name="Freccia curva 4"/>
          <p:cNvSpPr/>
          <p:nvPr/>
        </p:nvSpPr>
        <p:spPr>
          <a:xfrm flipV="1">
            <a:off x="312768" y="2584176"/>
            <a:ext cx="787161" cy="2928728"/>
          </a:xfrm>
          <a:prstGeom prst="bentArrow">
            <a:avLst/>
          </a:prstGeom>
          <a:solidFill>
            <a:schemeClr val="bg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0000"/>
              </a:solidFill>
              <a:latin typeface="Calibri" panose="020F0502020204030204" pitchFamily="34" charset="0"/>
            </a:endParaRPr>
          </a:p>
        </p:txBody>
      </p:sp>
      <p:sp>
        <p:nvSpPr>
          <p:cNvPr id="22" name="Titolo 1"/>
          <p:cNvSpPr txBox="1">
            <a:spLocks/>
          </p:cNvSpPr>
          <p:nvPr/>
        </p:nvSpPr>
        <p:spPr bwMode="auto">
          <a:xfrm>
            <a:off x="0" y="834031"/>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smtClean="0">
                <a:solidFill>
                  <a:schemeClr val="tx1"/>
                </a:solidFill>
                <a:latin typeface="Calibri" panose="020F0502020204030204" pitchFamily="34" charset="0"/>
              </a:rPr>
              <a:t>ART. 2426 N. 6 C.C. (2/2)</a:t>
            </a:r>
          </a:p>
        </p:txBody>
      </p:sp>
    </p:spTree>
    <p:extLst>
      <p:ext uri="{BB962C8B-B14F-4D97-AF65-F5344CB8AC3E}">
        <p14:creationId xmlns:p14="http://schemas.microsoft.com/office/powerpoint/2010/main" val="2365221555"/>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Form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zione vuota">
  <a:themeElements>
    <a:clrScheme name="1_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esentazione vuota">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orm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10856</Words>
  <Application>Microsoft Office PowerPoint</Application>
  <PresentationFormat>Presentazione su schermo (4:3)</PresentationFormat>
  <Paragraphs>1051</Paragraphs>
  <Slides>98</Slides>
  <Notes>60</Notes>
  <HiddenSlides>0</HiddenSlides>
  <MMClips>0</MMClips>
  <ScaleCrop>false</ScaleCrop>
  <HeadingPairs>
    <vt:vector size="4" baseType="variant">
      <vt:variant>
        <vt:lpstr>Tema</vt:lpstr>
      </vt:variant>
      <vt:variant>
        <vt:i4>5</vt:i4>
      </vt:variant>
      <vt:variant>
        <vt:lpstr>Titoli diapositive</vt:lpstr>
      </vt:variant>
      <vt:variant>
        <vt:i4>98</vt:i4>
      </vt:variant>
    </vt:vector>
  </HeadingPairs>
  <TitlesOfParts>
    <vt:vector size="103" baseType="lpstr">
      <vt:lpstr>Formazione</vt:lpstr>
      <vt:lpstr>1_Presentazione vuota</vt:lpstr>
      <vt:lpstr>1_Formazione</vt:lpstr>
      <vt:lpstr>1_Tema di Office</vt:lpstr>
      <vt:lpstr>2_Tema di Office</vt:lpstr>
      <vt:lpstr>ITER APPROVAZIONE DEL BILANCIO E GESTIONE COPERTURA DELLE PERDITE</vt:lpstr>
      <vt:lpstr>IL PERCORSO PER L’APPROVAZIONE</vt:lpstr>
      <vt:lpstr>UNA TABELLA DI SINTESI PER LE “DATE”</vt:lpstr>
      <vt:lpstr>Presentazione standard di PowerPoint</vt:lpstr>
      <vt:lpstr>Presentazione standard di PowerPoint</vt:lpstr>
      <vt:lpstr>Presentazione standard di PowerPoint</vt:lpstr>
      <vt:lpstr>Presentazione standard di PowerPoint</vt:lpstr>
      <vt:lpstr>SE DAL BILANCIO EMERGE PERDITA</vt:lpstr>
      <vt:lpstr>SE DAL BILANCIO EMERGE PERDITA</vt:lpstr>
      <vt:lpstr>SE DAL BILANCIO EMERGE PERDITA</vt:lpstr>
      <vt:lpstr>Presentazione standard di PowerPoint</vt:lpstr>
      <vt:lpstr>FOCUS SUL BILANCIO 2015: L’AGGIORNAMENTO DEI PRINCIPI CONTABILI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BILANCIO 2015 E EFFETTI LEGGE DI STABILITA’ 2016: Rivalutazione, assegnazione agevolata e imposte differite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L’INFORMATIVA DI BILANCIO IN NOTA INTEGRATIVA E RELAZIONE SULLA GESTIONE IN ALCUNI «CASI PARTICOLARI»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RENDICONTO FINANZIARIO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RELAZIONI DEL COLLEGIO SINDACALE E DEL REVISORE AL BILANCIO D’ESERCIZIO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BILANCIO CHE VERRA’…. EX D.LGS. 139/2015</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CREDITO D’IMPOSTA  PER INVESTIMENTI IN  BENI STRUMENTALI NUOVI</dc:title>
  <dc:creator>Marta Calegaro</dc:creator>
  <cp:lastModifiedBy>flanduzzi</cp:lastModifiedBy>
  <cp:revision>180</cp:revision>
  <dcterms:created xsi:type="dcterms:W3CDTF">2014-12-11T08:07:57Z</dcterms:created>
  <dcterms:modified xsi:type="dcterms:W3CDTF">2016-03-29T05:53:33Z</dcterms:modified>
</cp:coreProperties>
</file>