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904" r:id="rId2"/>
    <p:sldId id="256" r:id="rId3"/>
    <p:sldId id="911" r:id="rId4"/>
    <p:sldId id="888" r:id="rId5"/>
    <p:sldId id="804" r:id="rId6"/>
    <p:sldId id="875" r:id="rId7"/>
    <p:sldId id="876" r:id="rId8"/>
    <p:sldId id="877" r:id="rId9"/>
    <p:sldId id="881" r:id="rId10"/>
    <p:sldId id="878" r:id="rId11"/>
    <p:sldId id="879" r:id="rId12"/>
    <p:sldId id="905" r:id="rId13"/>
    <p:sldId id="883" r:id="rId14"/>
    <p:sldId id="880" r:id="rId15"/>
    <p:sldId id="906" r:id="rId16"/>
    <p:sldId id="435" r:id="rId17"/>
    <p:sldId id="257" r:id="rId18"/>
    <p:sldId id="258" r:id="rId19"/>
    <p:sldId id="259" r:id="rId20"/>
    <p:sldId id="260" r:id="rId21"/>
    <p:sldId id="261" r:id="rId22"/>
    <p:sldId id="907" r:id="rId23"/>
    <p:sldId id="882" r:id="rId24"/>
    <p:sldId id="890" r:id="rId25"/>
    <p:sldId id="891" r:id="rId26"/>
    <p:sldId id="902" r:id="rId27"/>
    <p:sldId id="892" r:id="rId28"/>
    <p:sldId id="893" r:id="rId29"/>
    <p:sldId id="894" r:id="rId30"/>
    <p:sldId id="896" r:id="rId31"/>
    <p:sldId id="900" r:id="rId32"/>
    <p:sldId id="901" r:id="rId33"/>
    <p:sldId id="897" r:id="rId34"/>
    <p:sldId id="908" r:id="rId35"/>
    <p:sldId id="903" r:id="rId36"/>
    <p:sldId id="912" r:id="rId37"/>
    <p:sldId id="913" r:id="rId38"/>
    <p:sldId id="914" r:id="rId39"/>
    <p:sldId id="898" r:id="rId40"/>
    <p:sldId id="899" r:id="rId41"/>
    <p:sldId id="909" r:id="rId42"/>
    <p:sldId id="910" r:id="rId43"/>
    <p:sldId id="2372" r:id="rId44"/>
    <p:sldId id="2373" r:id="rId45"/>
    <p:sldId id="2374" r:id="rId46"/>
    <p:sldId id="2375" r:id="rId47"/>
    <p:sldId id="915" r:id="rId48"/>
    <p:sldId id="2371" r:id="rId49"/>
    <p:sldId id="916" r:id="rId50"/>
    <p:sldId id="917" r:id="rId51"/>
    <p:sldId id="2369" r:id="rId52"/>
    <p:sldId id="2362" r:id="rId53"/>
    <p:sldId id="2370" r:id="rId5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239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44C99-A0E8-4124-8415-0BA54D39F8A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7B0A469-8FCD-4159-A3EA-31980DCD858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it-IT" sz="2000" cap="small" baseline="0" dirty="0">
              <a:solidFill>
                <a:schemeClr val="tx1"/>
              </a:solidFill>
            </a:rPr>
            <a:t>Predisposizione progetto di bilancio (</a:t>
          </a:r>
          <a:r>
            <a:rPr lang="it-IT" sz="2000" cap="small" baseline="0" dirty="0" err="1">
              <a:solidFill>
                <a:schemeClr val="tx1"/>
              </a:solidFill>
            </a:rPr>
            <a:t>Au</a:t>
          </a:r>
          <a:r>
            <a:rPr lang="it-IT" sz="2000" cap="small" baseline="0" dirty="0">
              <a:solidFill>
                <a:schemeClr val="tx1"/>
              </a:solidFill>
            </a:rPr>
            <a:t>/cda), almeno 30 gg prima Assemblea in presenza dell’organo di controllo				</a:t>
          </a:r>
          <a:r>
            <a:rPr lang="it-IT" sz="2000" b="1" cap="small" baseline="0" dirty="0">
              <a:solidFill>
                <a:schemeClr val="tx1"/>
              </a:solidFill>
            </a:rPr>
            <a:t>29/05/2020</a:t>
          </a:r>
        </a:p>
      </dgm:t>
    </dgm:pt>
    <dgm:pt modelId="{35ECD359-F933-421D-B36E-7F06DB321456}" type="parTrans" cxnId="{47D5D7E0-70E8-4B99-9EEF-A67C87AEBBE6}">
      <dgm:prSet/>
      <dgm:spPr/>
      <dgm:t>
        <a:bodyPr/>
        <a:lstStyle/>
        <a:p>
          <a:endParaRPr lang="it-IT"/>
        </a:p>
      </dgm:t>
    </dgm:pt>
    <dgm:pt modelId="{7297BA0D-AB7B-49C9-9047-274EA3FFBF40}" type="sibTrans" cxnId="{47D5D7E0-70E8-4B99-9EEF-A67C87AEBBE6}">
      <dgm:prSet/>
      <dgm:spPr/>
      <dgm:t>
        <a:bodyPr/>
        <a:lstStyle/>
        <a:p>
          <a:endParaRPr lang="it-IT"/>
        </a:p>
      </dgm:t>
    </dgm:pt>
    <dgm:pt modelId="{9EA27462-8F80-4C0D-9419-AEEFD954F47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it-IT" sz="2000" cap="small" baseline="0" dirty="0">
              <a:solidFill>
                <a:schemeClr val="tx1"/>
              </a:solidFill>
            </a:rPr>
            <a:t>Comunicazione del progetto di bilancio all’</a:t>
          </a:r>
          <a:r>
            <a:rPr lang="it-IT" sz="2000" cap="small" baseline="0" dirty="0" err="1">
              <a:solidFill>
                <a:schemeClr val="tx1"/>
              </a:solidFill>
            </a:rPr>
            <a:t>odc</a:t>
          </a:r>
          <a:r>
            <a:rPr lang="it-IT" sz="2000" cap="small" baseline="0" dirty="0">
              <a:solidFill>
                <a:schemeClr val="tx1"/>
              </a:solidFill>
            </a:rPr>
            <a:t>		</a:t>
          </a:r>
          <a:r>
            <a:rPr lang="it-IT" sz="2000" b="1" cap="small" baseline="0" dirty="0">
              <a:solidFill>
                <a:schemeClr val="tx1"/>
              </a:solidFill>
            </a:rPr>
            <a:t>29/05/2020</a:t>
          </a:r>
        </a:p>
        <a:p>
          <a:pPr rtl="0"/>
          <a:r>
            <a:rPr lang="it-IT" sz="2000" cap="small" baseline="0" dirty="0">
              <a:solidFill>
                <a:schemeClr val="tx1"/>
              </a:solidFill>
            </a:rPr>
            <a:t>Termine rinunciabile</a:t>
          </a:r>
        </a:p>
      </dgm:t>
    </dgm:pt>
    <dgm:pt modelId="{529FF24C-B1A7-4D5E-B972-811D696B79F8}" type="parTrans" cxnId="{D2F3E3B2-1F6A-4064-A17B-930CF89531C9}">
      <dgm:prSet/>
      <dgm:spPr/>
      <dgm:t>
        <a:bodyPr/>
        <a:lstStyle/>
        <a:p>
          <a:endParaRPr lang="it-IT"/>
        </a:p>
      </dgm:t>
    </dgm:pt>
    <dgm:pt modelId="{561B0C70-844B-473E-B015-21895E57FA24}" type="sibTrans" cxnId="{D2F3E3B2-1F6A-4064-A17B-930CF89531C9}">
      <dgm:prSet/>
      <dgm:spPr/>
      <dgm:t>
        <a:bodyPr/>
        <a:lstStyle/>
        <a:p>
          <a:endParaRPr lang="it-IT"/>
        </a:p>
      </dgm:t>
    </dgm:pt>
    <dgm:pt modelId="{6CDEAC28-2E1A-4160-995F-9C29237C5B5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it-IT" sz="2000" cap="small" baseline="0" dirty="0">
              <a:solidFill>
                <a:schemeClr val="tx1"/>
              </a:solidFill>
            </a:rPr>
            <a:t>Deposito del progetto presso la sede sociale	( </a:t>
          </a:r>
          <a:r>
            <a:rPr lang="it-IT" sz="2000" b="1" cap="small" baseline="0" dirty="0">
              <a:solidFill>
                <a:schemeClr val="tx1"/>
              </a:solidFill>
            </a:rPr>
            <a:t>?</a:t>
          </a:r>
          <a:r>
            <a:rPr lang="it-IT" sz="2000" cap="small" baseline="0" dirty="0">
              <a:solidFill>
                <a:schemeClr val="tx1"/>
              </a:solidFill>
            </a:rPr>
            <a:t> )		</a:t>
          </a:r>
          <a:r>
            <a:rPr lang="it-IT" sz="2000" b="1" cap="small" baseline="0" dirty="0">
              <a:solidFill>
                <a:schemeClr val="tx1"/>
              </a:solidFill>
            </a:rPr>
            <a:t>13/06/2020</a:t>
          </a:r>
        </a:p>
      </dgm:t>
    </dgm:pt>
    <dgm:pt modelId="{850099C9-5BA9-47FC-BDC7-8CEB6E5B2504}" type="parTrans" cxnId="{5B5AD0FB-0269-4CB4-B5B8-C02073D7C965}">
      <dgm:prSet/>
      <dgm:spPr/>
      <dgm:t>
        <a:bodyPr/>
        <a:lstStyle/>
        <a:p>
          <a:endParaRPr lang="it-IT"/>
        </a:p>
      </dgm:t>
    </dgm:pt>
    <dgm:pt modelId="{471A87FE-9199-4155-AB49-B85A5961FEDE}" type="sibTrans" cxnId="{5B5AD0FB-0269-4CB4-B5B8-C02073D7C965}">
      <dgm:prSet/>
      <dgm:spPr/>
      <dgm:t>
        <a:bodyPr/>
        <a:lstStyle/>
        <a:p>
          <a:endParaRPr lang="it-IT"/>
        </a:p>
      </dgm:t>
    </dgm:pt>
    <dgm:pt modelId="{50770F93-8B72-478D-8E22-641D973C293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it-IT" sz="2000" cap="small" baseline="0" dirty="0">
              <a:solidFill>
                <a:schemeClr val="tx1"/>
              </a:solidFill>
            </a:rPr>
            <a:t>Convocazione assemblea soci				</a:t>
          </a:r>
          <a:r>
            <a:rPr lang="it-IT" sz="2000" b="1" cap="small" baseline="0" dirty="0">
              <a:solidFill>
                <a:schemeClr val="tx1"/>
              </a:solidFill>
            </a:rPr>
            <a:t>20/06/2020</a:t>
          </a:r>
        </a:p>
      </dgm:t>
    </dgm:pt>
    <dgm:pt modelId="{7B5E7B70-2365-4904-AAB3-207D963F7285}" type="parTrans" cxnId="{434A8D5D-66D4-4413-972B-6420A2FA665D}">
      <dgm:prSet/>
      <dgm:spPr/>
      <dgm:t>
        <a:bodyPr/>
        <a:lstStyle/>
        <a:p>
          <a:endParaRPr lang="it-IT"/>
        </a:p>
      </dgm:t>
    </dgm:pt>
    <dgm:pt modelId="{982D7380-F7F2-48D4-941C-7B211F194E2D}" type="sibTrans" cxnId="{434A8D5D-66D4-4413-972B-6420A2FA665D}">
      <dgm:prSet/>
      <dgm:spPr/>
      <dgm:t>
        <a:bodyPr/>
        <a:lstStyle/>
        <a:p>
          <a:endParaRPr lang="it-IT"/>
        </a:p>
      </dgm:t>
    </dgm:pt>
    <dgm:pt modelId="{734A5A89-7CA8-4345-8BF6-4603FAF9A96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it-IT" sz="2000" cap="small" baseline="0" dirty="0">
              <a:solidFill>
                <a:schemeClr val="tx1"/>
              </a:solidFill>
            </a:rPr>
            <a:t>Assemblea dei soci					</a:t>
          </a:r>
          <a:r>
            <a:rPr lang="it-IT" sz="2000" b="1" cap="small" baseline="0" dirty="0">
              <a:solidFill>
                <a:schemeClr val="tx1"/>
              </a:solidFill>
            </a:rPr>
            <a:t>28/06/2020</a:t>
          </a:r>
        </a:p>
      </dgm:t>
    </dgm:pt>
    <dgm:pt modelId="{4A09852C-5809-4FE6-9CD5-4695C99ACC74}" type="parTrans" cxnId="{13B085B2-B359-4222-89E6-A4A700BAB79F}">
      <dgm:prSet/>
      <dgm:spPr/>
      <dgm:t>
        <a:bodyPr/>
        <a:lstStyle/>
        <a:p>
          <a:endParaRPr lang="it-IT"/>
        </a:p>
      </dgm:t>
    </dgm:pt>
    <dgm:pt modelId="{750DD4DE-8E48-42DE-BF18-85E1F0283DCB}" type="sibTrans" cxnId="{13B085B2-B359-4222-89E6-A4A700BAB79F}">
      <dgm:prSet/>
      <dgm:spPr/>
      <dgm:t>
        <a:bodyPr/>
        <a:lstStyle/>
        <a:p>
          <a:endParaRPr lang="it-IT"/>
        </a:p>
      </dgm:t>
    </dgm:pt>
    <dgm:pt modelId="{0B231F27-394B-455A-B8FA-1EA384135073}" type="pres">
      <dgm:prSet presAssocID="{92744C99-A0E8-4124-8415-0BA54D39F8AF}" presName="Name0" presStyleCnt="0">
        <dgm:presLayoutVars>
          <dgm:dir/>
          <dgm:animLvl val="lvl"/>
          <dgm:resizeHandles val="exact"/>
        </dgm:presLayoutVars>
      </dgm:prSet>
      <dgm:spPr/>
    </dgm:pt>
    <dgm:pt modelId="{8C6E721E-548F-4136-AA07-5F30D06CCBBC}" type="pres">
      <dgm:prSet presAssocID="{734A5A89-7CA8-4345-8BF6-4603FAF9A968}" presName="boxAndChildren" presStyleCnt="0"/>
      <dgm:spPr/>
    </dgm:pt>
    <dgm:pt modelId="{621461F3-AF87-45C3-BF8C-97CCED086E99}" type="pres">
      <dgm:prSet presAssocID="{734A5A89-7CA8-4345-8BF6-4603FAF9A968}" presName="parentTextBox" presStyleLbl="node1" presStyleIdx="0" presStyleCnt="5"/>
      <dgm:spPr/>
    </dgm:pt>
    <dgm:pt modelId="{012735E8-B2FE-4E00-AA9D-5F56CB1641F0}" type="pres">
      <dgm:prSet presAssocID="{982D7380-F7F2-48D4-941C-7B211F194E2D}" presName="sp" presStyleCnt="0"/>
      <dgm:spPr/>
    </dgm:pt>
    <dgm:pt modelId="{F8E2BCCC-FF4D-441F-98E1-33B536962DC5}" type="pres">
      <dgm:prSet presAssocID="{50770F93-8B72-478D-8E22-641D973C293B}" presName="arrowAndChildren" presStyleCnt="0"/>
      <dgm:spPr/>
    </dgm:pt>
    <dgm:pt modelId="{D2993465-281D-402B-A3E3-FDD3650BD975}" type="pres">
      <dgm:prSet presAssocID="{50770F93-8B72-478D-8E22-641D973C293B}" presName="parentTextArrow" presStyleLbl="node1" presStyleIdx="1" presStyleCnt="5"/>
      <dgm:spPr/>
    </dgm:pt>
    <dgm:pt modelId="{EFD3DF81-4BFF-463D-9D03-AE84973250C0}" type="pres">
      <dgm:prSet presAssocID="{471A87FE-9199-4155-AB49-B85A5961FEDE}" presName="sp" presStyleCnt="0"/>
      <dgm:spPr/>
    </dgm:pt>
    <dgm:pt modelId="{D1AA9B6D-B888-485C-9426-0F4658958D32}" type="pres">
      <dgm:prSet presAssocID="{6CDEAC28-2E1A-4160-995F-9C29237C5B58}" presName="arrowAndChildren" presStyleCnt="0"/>
      <dgm:spPr/>
    </dgm:pt>
    <dgm:pt modelId="{0FD82B0F-DD66-4DA4-8406-C5BD8F69B3E1}" type="pres">
      <dgm:prSet presAssocID="{6CDEAC28-2E1A-4160-995F-9C29237C5B58}" presName="parentTextArrow" presStyleLbl="node1" presStyleIdx="2" presStyleCnt="5"/>
      <dgm:spPr/>
    </dgm:pt>
    <dgm:pt modelId="{EFECFBB0-3B03-4B00-888F-B1C259E4648F}" type="pres">
      <dgm:prSet presAssocID="{561B0C70-844B-473E-B015-21895E57FA24}" presName="sp" presStyleCnt="0"/>
      <dgm:spPr/>
    </dgm:pt>
    <dgm:pt modelId="{FD2F22A1-677C-4046-8732-3A158D768AB9}" type="pres">
      <dgm:prSet presAssocID="{9EA27462-8F80-4C0D-9419-AEEFD954F473}" presName="arrowAndChildren" presStyleCnt="0"/>
      <dgm:spPr/>
    </dgm:pt>
    <dgm:pt modelId="{2358A3CC-136E-4FB1-A07A-B31893434E17}" type="pres">
      <dgm:prSet presAssocID="{9EA27462-8F80-4C0D-9419-AEEFD954F473}" presName="parentTextArrow" presStyleLbl="node1" presStyleIdx="3" presStyleCnt="5"/>
      <dgm:spPr/>
    </dgm:pt>
    <dgm:pt modelId="{D940CF98-E187-4FA7-AC4D-7CBA92D7AC55}" type="pres">
      <dgm:prSet presAssocID="{7297BA0D-AB7B-49C9-9047-274EA3FFBF40}" presName="sp" presStyleCnt="0"/>
      <dgm:spPr/>
    </dgm:pt>
    <dgm:pt modelId="{5FA6C966-40E8-4A11-9AD5-0ABE7CE84918}" type="pres">
      <dgm:prSet presAssocID="{57B0A469-8FCD-4159-A3EA-31980DCD8586}" presName="arrowAndChildren" presStyleCnt="0"/>
      <dgm:spPr/>
    </dgm:pt>
    <dgm:pt modelId="{463326AE-D5CF-4E09-82E9-6BE924B30EAF}" type="pres">
      <dgm:prSet presAssocID="{57B0A469-8FCD-4159-A3EA-31980DCD8586}" presName="parentTextArrow" presStyleLbl="node1" presStyleIdx="4" presStyleCnt="5"/>
      <dgm:spPr/>
    </dgm:pt>
  </dgm:ptLst>
  <dgm:cxnLst>
    <dgm:cxn modelId="{1718DA1E-3F1D-4359-9E10-38B71CF858C2}" type="presOf" srcId="{734A5A89-7CA8-4345-8BF6-4603FAF9A968}" destId="{621461F3-AF87-45C3-BF8C-97CCED086E99}" srcOrd="0" destOrd="0" presId="urn:microsoft.com/office/officeart/2005/8/layout/process4"/>
    <dgm:cxn modelId="{EF786E23-6970-4B5E-8039-E4B1B9314F54}" type="presOf" srcId="{57B0A469-8FCD-4159-A3EA-31980DCD8586}" destId="{463326AE-D5CF-4E09-82E9-6BE924B30EAF}" srcOrd="0" destOrd="0" presId="urn:microsoft.com/office/officeart/2005/8/layout/process4"/>
    <dgm:cxn modelId="{434A8D5D-66D4-4413-972B-6420A2FA665D}" srcId="{92744C99-A0E8-4124-8415-0BA54D39F8AF}" destId="{50770F93-8B72-478D-8E22-641D973C293B}" srcOrd="3" destOrd="0" parTransId="{7B5E7B70-2365-4904-AAB3-207D963F7285}" sibTransId="{982D7380-F7F2-48D4-941C-7B211F194E2D}"/>
    <dgm:cxn modelId="{C2E92443-9CBA-4673-B1A1-8C54BA8FFCB3}" type="presOf" srcId="{50770F93-8B72-478D-8E22-641D973C293B}" destId="{D2993465-281D-402B-A3E3-FDD3650BD975}" srcOrd="0" destOrd="0" presId="urn:microsoft.com/office/officeart/2005/8/layout/process4"/>
    <dgm:cxn modelId="{09D5F77C-C65F-4F21-B589-F38CA6200864}" type="presOf" srcId="{9EA27462-8F80-4C0D-9419-AEEFD954F473}" destId="{2358A3CC-136E-4FB1-A07A-B31893434E17}" srcOrd="0" destOrd="0" presId="urn:microsoft.com/office/officeart/2005/8/layout/process4"/>
    <dgm:cxn modelId="{13B085B2-B359-4222-89E6-A4A700BAB79F}" srcId="{92744C99-A0E8-4124-8415-0BA54D39F8AF}" destId="{734A5A89-7CA8-4345-8BF6-4603FAF9A968}" srcOrd="4" destOrd="0" parTransId="{4A09852C-5809-4FE6-9CD5-4695C99ACC74}" sibTransId="{750DD4DE-8E48-42DE-BF18-85E1F0283DCB}"/>
    <dgm:cxn modelId="{D2F3E3B2-1F6A-4064-A17B-930CF89531C9}" srcId="{92744C99-A0E8-4124-8415-0BA54D39F8AF}" destId="{9EA27462-8F80-4C0D-9419-AEEFD954F473}" srcOrd="1" destOrd="0" parTransId="{529FF24C-B1A7-4D5E-B972-811D696B79F8}" sibTransId="{561B0C70-844B-473E-B015-21895E57FA24}"/>
    <dgm:cxn modelId="{A6B026D4-D17A-4526-879D-39313FAF2E12}" type="presOf" srcId="{6CDEAC28-2E1A-4160-995F-9C29237C5B58}" destId="{0FD82B0F-DD66-4DA4-8406-C5BD8F69B3E1}" srcOrd="0" destOrd="0" presId="urn:microsoft.com/office/officeart/2005/8/layout/process4"/>
    <dgm:cxn modelId="{47D5D7E0-70E8-4B99-9EEF-A67C87AEBBE6}" srcId="{92744C99-A0E8-4124-8415-0BA54D39F8AF}" destId="{57B0A469-8FCD-4159-A3EA-31980DCD8586}" srcOrd="0" destOrd="0" parTransId="{35ECD359-F933-421D-B36E-7F06DB321456}" sibTransId="{7297BA0D-AB7B-49C9-9047-274EA3FFBF40}"/>
    <dgm:cxn modelId="{9436D7EF-256C-4A1C-9617-6B75BF6EA5EE}" type="presOf" srcId="{92744C99-A0E8-4124-8415-0BA54D39F8AF}" destId="{0B231F27-394B-455A-B8FA-1EA384135073}" srcOrd="0" destOrd="0" presId="urn:microsoft.com/office/officeart/2005/8/layout/process4"/>
    <dgm:cxn modelId="{5B5AD0FB-0269-4CB4-B5B8-C02073D7C965}" srcId="{92744C99-A0E8-4124-8415-0BA54D39F8AF}" destId="{6CDEAC28-2E1A-4160-995F-9C29237C5B58}" srcOrd="2" destOrd="0" parTransId="{850099C9-5BA9-47FC-BDC7-8CEB6E5B2504}" sibTransId="{471A87FE-9199-4155-AB49-B85A5961FEDE}"/>
    <dgm:cxn modelId="{E644A3E9-9DC8-47E7-A045-A462DB3D7677}" type="presParOf" srcId="{0B231F27-394B-455A-B8FA-1EA384135073}" destId="{8C6E721E-548F-4136-AA07-5F30D06CCBBC}" srcOrd="0" destOrd="0" presId="urn:microsoft.com/office/officeart/2005/8/layout/process4"/>
    <dgm:cxn modelId="{332AED21-2398-4982-922D-0BAE50C53AFC}" type="presParOf" srcId="{8C6E721E-548F-4136-AA07-5F30D06CCBBC}" destId="{621461F3-AF87-45C3-BF8C-97CCED086E99}" srcOrd="0" destOrd="0" presId="urn:microsoft.com/office/officeart/2005/8/layout/process4"/>
    <dgm:cxn modelId="{8FA6694F-EF3A-4C23-AAB2-6DBADA9661F8}" type="presParOf" srcId="{0B231F27-394B-455A-B8FA-1EA384135073}" destId="{012735E8-B2FE-4E00-AA9D-5F56CB1641F0}" srcOrd="1" destOrd="0" presId="urn:microsoft.com/office/officeart/2005/8/layout/process4"/>
    <dgm:cxn modelId="{535E0EEF-1F0F-4ED3-ABD7-7FA12E3F031F}" type="presParOf" srcId="{0B231F27-394B-455A-B8FA-1EA384135073}" destId="{F8E2BCCC-FF4D-441F-98E1-33B536962DC5}" srcOrd="2" destOrd="0" presId="urn:microsoft.com/office/officeart/2005/8/layout/process4"/>
    <dgm:cxn modelId="{B1F6993F-CB91-4A26-9367-20656A2FDDFA}" type="presParOf" srcId="{F8E2BCCC-FF4D-441F-98E1-33B536962DC5}" destId="{D2993465-281D-402B-A3E3-FDD3650BD975}" srcOrd="0" destOrd="0" presId="urn:microsoft.com/office/officeart/2005/8/layout/process4"/>
    <dgm:cxn modelId="{96997E64-1340-40ED-BCF6-40B69FC05427}" type="presParOf" srcId="{0B231F27-394B-455A-B8FA-1EA384135073}" destId="{EFD3DF81-4BFF-463D-9D03-AE84973250C0}" srcOrd="3" destOrd="0" presId="urn:microsoft.com/office/officeart/2005/8/layout/process4"/>
    <dgm:cxn modelId="{FB9F3936-B969-4051-B896-A253CB47DFE7}" type="presParOf" srcId="{0B231F27-394B-455A-B8FA-1EA384135073}" destId="{D1AA9B6D-B888-485C-9426-0F4658958D32}" srcOrd="4" destOrd="0" presId="urn:microsoft.com/office/officeart/2005/8/layout/process4"/>
    <dgm:cxn modelId="{BA9EA0ED-6479-4B85-AE7E-5F6AAEABF055}" type="presParOf" srcId="{D1AA9B6D-B888-485C-9426-0F4658958D32}" destId="{0FD82B0F-DD66-4DA4-8406-C5BD8F69B3E1}" srcOrd="0" destOrd="0" presId="urn:microsoft.com/office/officeart/2005/8/layout/process4"/>
    <dgm:cxn modelId="{FFD7C541-BEC7-44B1-A1E1-6BE53B496A2E}" type="presParOf" srcId="{0B231F27-394B-455A-B8FA-1EA384135073}" destId="{EFECFBB0-3B03-4B00-888F-B1C259E4648F}" srcOrd="5" destOrd="0" presId="urn:microsoft.com/office/officeart/2005/8/layout/process4"/>
    <dgm:cxn modelId="{0C958C2E-5BEA-4FA0-ADD2-6A535D55847D}" type="presParOf" srcId="{0B231F27-394B-455A-B8FA-1EA384135073}" destId="{FD2F22A1-677C-4046-8732-3A158D768AB9}" srcOrd="6" destOrd="0" presId="urn:microsoft.com/office/officeart/2005/8/layout/process4"/>
    <dgm:cxn modelId="{CD192512-8207-4F14-B7F2-455C3BB60267}" type="presParOf" srcId="{FD2F22A1-677C-4046-8732-3A158D768AB9}" destId="{2358A3CC-136E-4FB1-A07A-B31893434E17}" srcOrd="0" destOrd="0" presId="urn:microsoft.com/office/officeart/2005/8/layout/process4"/>
    <dgm:cxn modelId="{55128D42-AECC-438B-8BFE-B233CAB30AD1}" type="presParOf" srcId="{0B231F27-394B-455A-B8FA-1EA384135073}" destId="{D940CF98-E187-4FA7-AC4D-7CBA92D7AC55}" srcOrd="7" destOrd="0" presId="urn:microsoft.com/office/officeart/2005/8/layout/process4"/>
    <dgm:cxn modelId="{AD1FFBE9-47D9-41BA-8B10-BD72DAA2281B}" type="presParOf" srcId="{0B231F27-394B-455A-B8FA-1EA384135073}" destId="{5FA6C966-40E8-4A11-9AD5-0ABE7CE84918}" srcOrd="8" destOrd="0" presId="urn:microsoft.com/office/officeart/2005/8/layout/process4"/>
    <dgm:cxn modelId="{70A0C508-E5EA-4C7B-B51F-024A31105392}" type="presParOf" srcId="{5FA6C966-40E8-4A11-9AD5-0ABE7CE84918}" destId="{463326AE-D5CF-4E09-82E9-6BE924B30E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461F3-AF87-45C3-BF8C-97CCED086E99}">
      <dsp:nvSpPr>
        <dsp:cNvPr id="0" name=""/>
        <dsp:cNvSpPr/>
      </dsp:nvSpPr>
      <dsp:spPr>
        <a:xfrm>
          <a:off x="0" y="4265339"/>
          <a:ext cx="9891117" cy="69976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Assemblea dei soci					</a:t>
          </a:r>
          <a:r>
            <a:rPr lang="it-IT" sz="2000" b="1" kern="1200" cap="small" baseline="0" dirty="0">
              <a:solidFill>
                <a:schemeClr val="tx1"/>
              </a:solidFill>
            </a:rPr>
            <a:t>28/06/2020</a:t>
          </a:r>
        </a:p>
      </dsp:txBody>
      <dsp:txXfrm>
        <a:off x="0" y="4265339"/>
        <a:ext cx="9891117" cy="699764"/>
      </dsp:txXfrm>
    </dsp:sp>
    <dsp:sp modelId="{D2993465-281D-402B-A3E3-FDD3650BD975}">
      <dsp:nvSpPr>
        <dsp:cNvPr id="0" name=""/>
        <dsp:cNvSpPr/>
      </dsp:nvSpPr>
      <dsp:spPr>
        <a:xfrm rot="10800000">
          <a:off x="0" y="3199597"/>
          <a:ext cx="9891117" cy="1076237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Convocazione assemblea soci				</a:t>
          </a:r>
          <a:r>
            <a:rPr lang="it-IT" sz="2000" b="1" kern="1200" cap="small" baseline="0" dirty="0">
              <a:solidFill>
                <a:schemeClr val="tx1"/>
              </a:solidFill>
            </a:rPr>
            <a:t>20/06/2020</a:t>
          </a:r>
        </a:p>
      </dsp:txBody>
      <dsp:txXfrm rot="10800000">
        <a:off x="0" y="3199597"/>
        <a:ext cx="9891117" cy="699307"/>
      </dsp:txXfrm>
    </dsp:sp>
    <dsp:sp modelId="{0FD82B0F-DD66-4DA4-8406-C5BD8F69B3E1}">
      <dsp:nvSpPr>
        <dsp:cNvPr id="0" name=""/>
        <dsp:cNvSpPr/>
      </dsp:nvSpPr>
      <dsp:spPr>
        <a:xfrm rot="10800000">
          <a:off x="0" y="2133856"/>
          <a:ext cx="9891117" cy="1076237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Deposito del progetto presso la sede sociale	( </a:t>
          </a:r>
          <a:r>
            <a:rPr lang="it-IT" sz="2000" b="1" kern="1200" cap="small" baseline="0" dirty="0">
              <a:solidFill>
                <a:schemeClr val="tx1"/>
              </a:solidFill>
            </a:rPr>
            <a:t>?</a:t>
          </a:r>
          <a:r>
            <a:rPr lang="it-IT" sz="2000" kern="1200" cap="small" baseline="0" dirty="0">
              <a:solidFill>
                <a:schemeClr val="tx1"/>
              </a:solidFill>
            </a:rPr>
            <a:t> )		</a:t>
          </a:r>
          <a:r>
            <a:rPr lang="it-IT" sz="2000" b="1" kern="1200" cap="small" baseline="0" dirty="0">
              <a:solidFill>
                <a:schemeClr val="tx1"/>
              </a:solidFill>
            </a:rPr>
            <a:t>13/06/2020</a:t>
          </a:r>
        </a:p>
      </dsp:txBody>
      <dsp:txXfrm rot="10800000">
        <a:off x="0" y="2133856"/>
        <a:ext cx="9891117" cy="699307"/>
      </dsp:txXfrm>
    </dsp:sp>
    <dsp:sp modelId="{2358A3CC-136E-4FB1-A07A-B31893434E17}">
      <dsp:nvSpPr>
        <dsp:cNvPr id="0" name=""/>
        <dsp:cNvSpPr/>
      </dsp:nvSpPr>
      <dsp:spPr>
        <a:xfrm rot="10800000">
          <a:off x="0" y="1068115"/>
          <a:ext cx="9891117" cy="1076237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Comunicazione del progetto di bilancio all’</a:t>
          </a:r>
          <a:r>
            <a:rPr lang="it-IT" sz="2000" kern="1200" cap="small" baseline="0" dirty="0" err="1">
              <a:solidFill>
                <a:schemeClr val="tx1"/>
              </a:solidFill>
            </a:rPr>
            <a:t>odc</a:t>
          </a:r>
          <a:r>
            <a:rPr lang="it-IT" sz="2000" kern="1200" cap="small" baseline="0" dirty="0">
              <a:solidFill>
                <a:schemeClr val="tx1"/>
              </a:solidFill>
            </a:rPr>
            <a:t>		</a:t>
          </a:r>
          <a:r>
            <a:rPr lang="it-IT" sz="2000" b="1" kern="1200" cap="small" baseline="0" dirty="0">
              <a:solidFill>
                <a:schemeClr val="tx1"/>
              </a:solidFill>
            </a:rPr>
            <a:t>29/05/2020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Termine rinunciabile</a:t>
          </a:r>
        </a:p>
      </dsp:txBody>
      <dsp:txXfrm rot="10800000">
        <a:off x="0" y="1068115"/>
        <a:ext cx="9891117" cy="699307"/>
      </dsp:txXfrm>
    </dsp:sp>
    <dsp:sp modelId="{463326AE-D5CF-4E09-82E9-6BE924B30EAF}">
      <dsp:nvSpPr>
        <dsp:cNvPr id="0" name=""/>
        <dsp:cNvSpPr/>
      </dsp:nvSpPr>
      <dsp:spPr>
        <a:xfrm rot="10800000">
          <a:off x="0" y="2374"/>
          <a:ext cx="9891117" cy="1076237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cap="small" baseline="0" dirty="0">
              <a:solidFill>
                <a:schemeClr val="tx1"/>
              </a:solidFill>
            </a:rPr>
            <a:t>Predisposizione progetto di bilancio (</a:t>
          </a:r>
          <a:r>
            <a:rPr lang="it-IT" sz="2000" kern="1200" cap="small" baseline="0" dirty="0" err="1">
              <a:solidFill>
                <a:schemeClr val="tx1"/>
              </a:solidFill>
            </a:rPr>
            <a:t>Au</a:t>
          </a:r>
          <a:r>
            <a:rPr lang="it-IT" sz="2000" kern="1200" cap="small" baseline="0" dirty="0">
              <a:solidFill>
                <a:schemeClr val="tx1"/>
              </a:solidFill>
            </a:rPr>
            <a:t>/cda), almeno 30 gg prima Assemblea in presenza dell’organo di controllo				</a:t>
          </a:r>
          <a:r>
            <a:rPr lang="it-IT" sz="2000" b="1" kern="1200" cap="small" baseline="0" dirty="0">
              <a:solidFill>
                <a:schemeClr val="tx1"/>
              </a:solidFill>
            </a:rPr>
            <a:t>29/05/2020</a:t>
          </a:r>
        </a:p>
      </dsp:txBody>
      <dsp:txXfrm rot="10800000">
        <a:off x="0" y="2374"/>
        <a:ext cx="9891117" cy="699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85AE8-5E81-424A-844D-3AF81C31914C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69EDB-E5E6-4C57-B1EA-FC7E8590A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02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Approvazione bilancio. E’ bene non distribuire DIVIDENDI? Finanziamenti SACE no distribuzione dividendi (DL Liquidità), ma se distribuisco alla capogruppo? Non sposta i termini per il consolidato. 2963 comma 2 computo dei giorni va al primo giorno non festivo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830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624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Coronavirus come distruzione impianti; Non sono rilevati nei prospetti quantitativi del bilancio; tuttavia, se rilevanti sono illustrati nella nota integrativa perché rappresentano avvenimenti la cui mancata comunicazione potrebbe compromettere la possibilità per i </a:t>
            </a:r>
            <a:r>
              <a:rPr lang="it-IT" b="1" dirty="0"/>
              <a:t>destinatari dell’informazione societaria</a:t>
            </a:r>
            <a:r>
              <a:rPr lang="it-IT" dirty="0"/>
              <a:t> di fare corrette valutazioni e prendere appropriate decisioni.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184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792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Assonime, caso 5 Impatto </a:t>
            </a:r>
            <a:r>
              <a:rPr lang="it-IT" dirty="0" err="1"/>
              <a:t>Covid</a:t>
            </a:r>
            <a:r>
              <a:rPr lang="it-IT" dirty="0"/>
              <a:t>, solo dati </a:t>
            </a:r>
            <a:r>
              <a:rPr lang="it-IT" b="1" dirty="0"/>
              <a:t>qualitativi</a:t>
            </a:r>
            <a:r>
              <a:rPr lang="it-IT" dirty="0"/>
              <a:t> e non quantitativi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117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043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OIC9 svalutazione per perdite durevoli di valore delle immobilizzazioni </a:t>
            </a:r>
            <a:r>
              <a:rPr lang="it-IT" dirty="0" err="1"/>
              <a:t>mat</a:t>
            </a:r>
            <a:r>
              <a:rPr lang="it-IT" dirty="0"/>
              <a:t>. e immateriali. Caso5 Assonime contraria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567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Anche le banche vogliono il bilancio per finanziare! Quindi meglio approvare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843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Mostrare relazioni quotate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575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Continuità vuol dire anche mantenere la fiducia dei </a:t>
            </a:r>
            <a:r>
              <a:rPr lang="it-IT" b="1" dirty="0"/>
              <a:t>fornitori</a:t>
            </a:r>
            <a:r>
              <a:rPr lang="it-IT" dirty="0"/>
              <a:t> e delle </a:t>
            </a:r>
            <a:r>
              <a:rPr lang="it-IT" b="1" dirty="0"/>
              <a:t>banche</a:t>
            </a:r>
            <a:r>
              <a:rPr lang="it-IT" dirty="0"/>
              <a:t>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657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Piani d’impresa? Budget esercizio successivo fondati su assunzioni ragionevoli…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37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Nessuna proroga per il consolidato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980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Interrompere ammortamenti? NO; CIGO, FIS ecc. SI… Periodi? NO 2019 o si per 2446, c. 1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964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dovranno pertanto comunque illustrare le conseguenze di COVID-19, ad esempio il periodo di 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chiusura forzata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il crollo degli ordini, la difficoltà a pagare i creditori, ecc. ma soprattutto le azioni che l’impresa ritiene di porre in essere per superare la crisi.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084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Nota informativa? Periodi? L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deroga non si estende all’obbligo di illustrare nella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Nota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integrativa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piani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superare le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incertezze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significative sulla prospettiva di continuità (in questo senso si è pronunciato anche il caso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Assonime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n. 5/2020).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847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442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9BA4-F31F-4393-9B81-F8665DE8D95A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549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9BA4-F31F-4393-9B81-F8665DE8D95A}" type="slidenum">
              <a:rPr lang="it-IT" smtClean="0"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109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1250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 stop temporaneo della postergazione è condivisibile: andrebbe però accompagnato da un forte incentivo alla ricapitalizzazione, ad esempio prevedendo un moltiplicatore del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coefficiente Ace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 positivi effetti anche sulle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rinunce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 soci ai finanziamenti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538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2536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563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Assonime ha sottolineato che non serve il cda che sposta ai 180 gg essendo un termine ordinario; 120 gg – 29/4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24384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289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6552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0 </a:t>
            </a:r>
            <a:r>
              <a:rPr lang="it-IT" dirty="0" err="1"/>
              <a:t>min</a:t>
            </a:r>
            <a:r>
              <a:rPr lang="it-IT" dirty="0"/>
              <a:t> 05 sec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84FF6-9523-4842-860B-24163CB13A2F}" type="slidenum">
              <a:rPr lang="it-IT" smtClean="0"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6168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0 </a:t>
            </a:r>
            <a:r>
              <a:rPr lang="it-IT" dirty="0" err="1"/>
              <a:t>min</a:t>
            </a:r>
            <a:r>
              <a:rPr lang="it-IT" dirty="0"/>
              <a:t> 05 sec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84FF6-9523-4842-860B-24163CB13A2F}" type="slidenum">
              <a:rPr lang="it-IT" smtClean="0"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4786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1 </a:t>
            </a:r>
            <a:r>
              <a:rPr lang="it-IT" dirty="0" err="1"/>
              <a:t>min</a:t>
            </a:r>
            <a:r>
              <a:rPr lang="it-IT" dirty="0"/>
              <a:t> e 57 sec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84FF6-9523-4842-860B-24163CB13A2F}" type="slidenum">
              <a:rPr lang="it-IT" smtClean="0"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1464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Regime transitorio per evitare duplicazioni: es. costo amministratore non dedotte nel 2018, partecipa al ROL 2018 e non a quello 2019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D84FF6-9523-4842-860B-24163CB13A2F}" type="slidenum">
              <a:rPr lang="it-IT" smtClean="0"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3502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16A2353-16A7-4848-9400-5767C7A5F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5746" indent="-2975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93719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71895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0070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45447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0823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36199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31575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620CB9-CF66-4C4D-B8B0-2CDF87C7B485}" type="slidenum">
              <a:rPr lang="it-IT" altLang="it-IT" smtClean="0"/>
              <a:pPr/>
              <a:t>51</a:t>
            </a:fld>
            <a:endParaRPr lang="it-IT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138001-1C49-4102-BFF8-8D9463FB4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2113B16-55DA-41AE-AF95-34A7F43B0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Deduco nel 2019 l’IMU del 2019 pagata.</a:t>
            </a:r>
          </a:p>
          <a:p>
            <a:r>
              <a:rPr lang="it-IT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9423776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16A2353-16A7-4848-9400-5767C7A5F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5746" indent="-2975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93719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71895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0070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45447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0823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36199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31575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620CB9-CF66-4C4D-B8B0-2CDF87C7B485}" type="slidenum">
              <a:rPr lang="it-IT" altLang="it-IT" smtClean="0"/>
              <a:pPr/>
              <a:t>52</a:t>
            </a:fld>
            <a:endParaRPr lang="it-IT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138001-1C49-4102-BFF8-8D9463FB4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2113B16-55DA-41AE-AF95-34A7F43B0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2237567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16A2353-16A7-4848-9400-5767C7A5F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5746" indent="-29757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93719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71895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0070" indent="-23736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45447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0823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36199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31575" indent="-237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620CB9-CF66-4C4D-B8B0-2CDF87C7B485}" type="slidenum">
              <a:rPr lang="it-IT" altLang="it-IT" smtClean="0"/>
              <a:pPr/>
              <a:t>53</a:t>
            </a:fld>
            <a:endParaRPr lang="it-IT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A138001-1C49-4102-BFF8-8D9463FB4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2113B16-55DA-41AE-AF95-34A7F43B0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51461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Speriamo sia finita l’ultima fase del </a:t>
            </a:r>
            <a:r>
              <a:rPr lang="it-IT" dirty="0" err="1"/>
              <a:t>Covid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00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Assonime estende anche ai CDA e ai collegi sindacali o alle verifiche dei revisori. Nell’avviso segnalo il mezzo utilizzato: telefono se pochi, </a:t>
            </a:r>
            <a:r>
              <a:rPr lang="it-IT" dirty="0" err="1"/>
              <a:t>skype</a:t>
            </a:r>
            <a:r>
              <a:rPr lang="it-IT" dirty="0"/>
              <a:t>, zoom, </a:t>
            </a:r>
            <a:r>
              <a:rPr lang="it-IT" dirty="0" err="1"/>
              <a:t>meet</a:t>
            </a:r>
            <a:r>
              <a:rPr lang="it-IT" dirty="0"/>
              <a:t>, ecc. Posso farla </a:t>
            </a:r>
            <a:r>
              <a:rPr lang="it-IT" b="1" dirty="0"/>
              <a:t>analogica</a:t>
            </a:r>
            <a:r>
              <a:rPr lang="it-IT" dirty="0"/>
              <a:t> e quindi con tutti riuniti però con </a:t>
            </a:r>
            <a:r>
              <a:rPr lang="it-IT" b="1" dirty="0"/>
              <a:t>Presidente</a:t>
            </a:r>
            <a:r>
              <a:rPr lang="it-IT" dirty="0"/>
              <a:t> e </a:t>
            </a:r>
            <a:r>
              <a:rPr lang="it-IT" b="1" dirty="0"/>
              <a:t>segretario</a:t>
            </a:r>
            <a:r>
              <a:rPr lang="it-IT" dirty="0"/>
              <a:t> nello stesso luogo. In linea con la Massima </a:t>
            </a:r>
            <a:r>
              <a:rPr lang="it-IT" b="1" dirty="0"/>
              <a:t>187</a:t>
            </a:r>
            <a:r>
              <a:rPr lang="it-IT" dirty="0"/>
              <a:t> Notariato di MI del 11/3/2020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10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 anche per le totalitarie. Convocazione: GU o un quotidiano almeno 15gg prima; no mercato del capitale di rischio avviso con mezzi che garantiscano la prova almeno 8gg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833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Quindi senza collegarsi; Rappresentante comune nelle quotate, se ad esempio un vostro cliente ha delle azioni e vuole partecipare. Obbligazionisti? Deposito azioni (2370)?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F69EDB-E5E6-4C57-B1EA-FC7E8590AF87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250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E9BA4-F31F-4393-9B81-F8665DE8D95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994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Informativa bilanci quotate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2120F3-3773-4149-AD57-2EB5656A4505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16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7EC328-E2E9-48B0-AFCF-8ACD9FC4C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5B4CC8-699A-4E0E-92C4-C30186EAF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A05876-E688-4536-9F34-5304251D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6713B-FF28-48C0-9D91-53F138AE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561EA0-9CF0-4751-8C09-B2E1EA02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32C9A-E88A-4D48-BA22-6D9807DA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62648A-C40D-493E-B10C-B0DDF9353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5224C-53BA-4247-A929-94637291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E0C00B-2C52-4E38-A75D-F9A980A9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4BEF28-B807-4090-BDFB-3D49B438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01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9BBA13-4CDB-41F9-8781-FF7FDC473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64D05E-66CE-4D44-95F5-8BFCD0677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422775-D656-47F8-A0DE-69BF3ADE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E53DCF-3625-421E-9D78-E6DDB95B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B67DC8-9177-489D-9B97-72439FB1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77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21AA8B5-9E1F-4E2E-814C-15CDBBA17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1800000"/>
            <a:ext cx="11160000" cy="450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0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838203" y="279402"/>
            <a:ext cx="10373783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F90F6A52-D037-492E-9524-276BE16AA27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663ECD80-0429-400C-BF78-58C77001C7C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30454A0-F50E-41A7-B437-7BD777AA5C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73F64-DFAD-4655-BF0C-A43D858308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13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37C50-1ACD-4EE7-8769-40246D77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12B89-EBFF-4D17-A100-15978D69D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4AA59C-1544-4C5A-83C2-7B681E99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7BAEFD-D2B0-4B7C-A6BB-EF88C527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3B0B3A-ADD3-4DAF-A269-44A60C37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00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F2AA5D-7D26-40F2-9B46-D8E5FDEEE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A8FB1A-120A-47EA-9FE1-19939179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1203D6-B362-40CE-BE50-FFF6DD23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977E57-990C-49C3-B9A6-20A1CE79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B67A1B-B0AB-486F-A86D-F4CD80D6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48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4C2B3-A33D-455B-889E-5EE8B05F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0F6C09-EB10-49CB-A8F2-03DD7C5CF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2F537B-35EA-457E-9D60-4B59BBE2D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E47364-C643-4F96-93DA-B09542C9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93AEDBD-345E-4408-8A1E-D1A7D174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F8B328-13E4-472A-B2B0-14E7A285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80874-B0D0-4C69-A3E8-DB4EACDA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09B261-A47A-45FB-863D-42558B25D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FD2C5E-238B-41AF-B1FE-1D60A7937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6D6D64-5864-4C55-8971-F37090BD3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B9703B-C6FF-4043-9E4C-AC48C9B57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0ECD507-CDAE-4B1D-89EB-63B0618B3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B1B72B1-AC83-4780-8F3A-6BB1B7C1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F4237B3-C50D-4CA4-847F-B387BF8B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75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B5A089-FAD0-4244-8F76-826D4183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ADA4AFD-249E-4B8D-AE44-9D0B82286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60868F-A2B4-4C44-A868-A327F614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D96558-E40A-4590-A92D-ABB77208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68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C7E5B3C-40E2-4548-908D-2EFB7D20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896D2E-23F1-4D61-BBAB-0C12EEE1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02F0C3-FBEA-419A-AFD2-701297BF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36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A9C17-B6D0-475A-9342-9AF8309C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ABA10-885B-4BB0-9560-64A047BD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E89AC6-2EC7-475B-BF79-62C8F906B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4490BB-A652-4035-B253-C3B246B1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040FA2-C61D-4D19-AA53-4368DA46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B3A9D23-4773-4FE4-B1FA-5A0422E8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70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0593A4-F1F6-4A5B-8D1E-2E252F395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60A604-0C82-4E41-A64A-555230D7A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B337B7-EC2E-4992-8651-8526C581E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0A3FAE8-64CE-49F9-9786-F8D5FF6A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55F428-6655-4A19-8716-CB6C009C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93D782-5688-402E-A0CC-025C0340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9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D4D70D0-A1CC-4FEE-B4C1-8EA5CE36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897495-F6F4-41D2-BAED-63C97FA7E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55FD7-EE77-4F07-8BC5-78F08FE77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FBC2-5EEA-40B0-9788-E8DACE3CF6E8}" type="datetimeFigureOut">
              <a:rPr lang="it-IT" smtClean="0"/>
              <a:t>06/05/2020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A9A0EB-F232-4F5E-A3C2-EDF40BE45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6F7085-0C17-4C64-BE10-169C97C9D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C414-139F-4EAC-B678-599F6B9EC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89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8C48F-53DF-4BE6-89D2-E993887B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88" y="1706025"/>
            <a:ext cx="9922566" cy="899795"/>
          </a:xfrm>
        </p:spPr>
        <p:txBody>
          <a:bodyPr>
            <a:normAutofit fontScale="90000"/>
          </a:bodyPr>
          <a:lstStyle/>
          <a:p>
            <a:pPr algn="ctr"/>
            <a:br>
              <a:rPr lang="it-IT" b="1" i="1" dirty="0">
                <a:solidFill>
                  <a:schemeClr val="accent1"/>
                </a:solidFill>
              </a:rPr>
            </a:br>
            <a:r>
              <a:rPr lang="it-IT" b="1" dirty="0"/>
              <a:t>IL BILANCIO DI ESERCIZIO</a:t>
            </a:r>
            <a:br>
              <a:rPr lang="it-IT" b="1" dirty="0"/>
            </a:br>
            <a:r>
              <a:rPr lang="it-IT" b="1" dirty="0"/>
              <a:t>AI TEMPI DEL CORONAVIRUS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41F5E2-6327-45B8-8B5B-1B4C8889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937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sz="2400" b="1" cap="small" dirty="0"/>
          </a:p>
          <a:p>
            <a:pPr marL="0" indent="0" algn="just">
              <a:buNone/>
            </a:pPr>
            <a:r>
              <a:rPr lang="it-IT" sz="2400" b="1" cap="small" dirty="0"/>
              <a:t>Dott. Gianluca Dan, Dottore Commercialista, Revisore legale e Pubblicista</a:t>
            </a:r>
            <a:endParaRPr lang="it-IT" sz="2400" cap="small" dirty="0"/>
          </a:p>
          <a:p>
            <a:pPr marL="0" indent="0" algn="just">
              <a:buNone/>
            </a:pPr>
            <a:endParaRPr lang="it-IT" sz="2400" cap="small" dirty="0"/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it-IT" sz="2000" cap="small" dirty="0"/>
              <a:t>i termini di convocazione e tenuta dell’assemblea;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it-IT" sz="2000" cap="small" dirty="0"/>
              <a:t>I fatti intervenuti dopo la chiusura dell’esercizio;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it-IT" sz="2000" cap="small" dirty="0"/>
              <a:t>la continuità aziendale con riferimento al 2019;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it-IT" sz="2000" cap="small" dirty="0"/>
              <a:t>La sospensione delle perdite 2020;</a:t>
            </a:r>
          </a:p>
          <a:p>
            <a:pPr lvl="1" algn="just">
              <a:buFont typeface="Calibri" panose="020F0502020204030204" pitchFamily="34" charset="0"/>
              <a:buChar char="-"/>
            </a:pPr>
            <a:r>
              <a:rPr lang="it-IT" sz="2000" cap="small" dirty="0"/>
              <a:t>La liquidazione delle imposte in bilancio e la cessione dei crediti deteriorati</a:t>
            </a:r>
          </a:p>
          <a:p>
            <a:pPr marL="0" indent="0">
              <a:buNone/>
            </a:pPr>
            <a:endParaRPr lang="it-IT" sz="2600" dirty="0"/>
          </a:p>
        </p:txBody>
      </p:sp>
      <p:pic>
        <p:nvPicPr>
          <p:cNvPr id="1128" name="Picture 104" descr="logo odcec ar3">
            <a:extLst>
              <a:ext uri="{FF2B5EF4-FFF2-40B4-BE49-F238E27FC236}">
                <a16:creationId xmlns:a16="http://schemas.microsoft.com/office/drawing/2014/main" id="{DB43DA72-2565-457F-91BE-A03CF8180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04" y="203474"/>
            <a:ext cx="17621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12CD0CC-6495-4617-B0F6-E2087A5E3595}"/>
              </a:ext>
            </a:extLst>
          </p:cNvPr>
          <p:cNvSpPr/>
          <p:nvPr/>
        </p:nvSpPr>
        <p:spPr>
          <a:xfrm>
            <a:off x="2531806" y="61614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Ordine dei Dottori Commercialisti</a:t>
            </a:r>
            <a:endParaRPr lang="it-IT" sz="2400" b="1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e degli Esperti Contabili di Arezzo</a:t>
            </a:r>
            <a:endParaRPr lang="it-IT" sz="2400" b="1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47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963E8997-F492-4565-9AAC-51AFA91AE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74" y="1431651"/>
            <a:ext cx="10030264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819150" indent="-3429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ct val="150000"/>
              </a:lnSpc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Assemblea in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1° convocazione </a:t>
            </a:r>
            <a:r>
              <a:rPr lang="it-IT" altLang="it-IT" sz="2000" cap="small" dirty="0">
                <a:latin typeface="Calibri" panose="020F0502020204030204" pitchFamily="34" charset="0"/>
              </a:rPr>
              <a:t>entro i 180 gg (erano 120gg) ma il bilancio può essere approvato anche in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2° convocazione</a:t>
            </a:r>
            <a:r>
              <a:rPr lang="it-IT" altLang="it-IT" sz="2000" cap="small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Nelle SPA art.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2369</a:t>
            </a:r>
            <a:r>
              <a:rPr lang="it-IT" altLang="it-IT" sz="2000" cap="small" dirty="0">
                <a:latin typeface="Calibri" panose="020F0502020204030204" pitchFamily="34" charset="0"/>
              </a:rPr>
              <a:t>, c. 2 C.C.:</a:t>
            </a:r>
          </a:p>
          <a:p>
            <a:pPr algn="just">
              <a:lnSpc>
                <a:spcPct val="100000"/>
              </a:lnSpc>
            </a:pPr>
            <a:r>
              <a:rPr lang="it-IT" altLang="it-IT" sz="2000" i="1" cap="small" dirty="0">
                <a:latin typeface="Calibri" panose="020F0502020204030204" pitchFamily="34" charset="0"/>
              </a:rPr>
              <a:t>Nell'avviso di convocazione dell'assemblea può essere fissato il giorno per la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seconda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convocazione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. Questa non può aver luogo nello stesso giorno fissato per la prima. Se il giorno per la seconda convocazione non è indicato nell'avviso, l'assemblea deve essere riconvocata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entro 30 giorni 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dalla data della prima.</a:t>
            </a:r>
          </a:p>
          <a:p>
            <a:pPr algn="just">
              <a:lnSpc>
                <a:spcPct val="100000"/>
              </a:lnSpc>
            </a:pPr>
            <a:endParaRPr lang="it-IT" altLang="it-IT" sz="2000" i="1" cap="small" dirty="0">
              <a:latin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it-IT" altLang="it-IT" sz="2200" cap="small" dirty="0">
                <a:latin typeface="Calibri" panose="020F0502020204030204" pitchFamily="34" charset="0"/>
              </a:rPr>
              <a:t>31/12/2019 + 180 + 30 = </a:t>
            </a:r>
            <a:r>
              <a:rPr lang="it-IT" altLang="it-IT" sz="2200" b="1" cap="small" dirty="0">
                <a:latin typeface="Calibri" panose="020F0502020204030204" pitchFamily="34" charset="0"/>
              </a:rPr>
              <a:t>28/07/2020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altLang="it-IT" sz="2000" dirty="0">
              <a:latin typeface="Calibri" panose="020F0502020204030204" pitchFamily="34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E0E92AB-CD76-4031-842D-94A0394B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74087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3ECAAED3-B209-4468-ABB8-E0A34262F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535" y="1697391"/>
            <a:ext cx="1024128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819150" indent="-3429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ct val="150000"/>
              </a:lnSpc>
            </a:pPr>
            <a:endParaRPr lang="it-IT" altLang="it-IT" sz="2000" b="1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altLang="it-IT" sz="2000" b="1" cap="small" dirty="0">
                <a:latin typeface="Calibri" panose="020F0502020204030204" pitchFamily="34" charset="0"/>
              </a:rPr>
              <a:t>Mancata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convocazione</a:t>
            </a:r>
            <a:r>
              <a:rPr lang="it-IT" altLang="it-IT" sz="2000" cap="small" dirty="0">
                <a:latin typeface="Calibri" panose="020F0502020204030204" pitchFamily="34" charset="0"/>
              </a:rPr>
              <a:t> dell’Assemblea,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sanzionata</a:t>
            </a:r>
            <a:r>
              <a:rPr lang="it-IT" altLang="it-IT" sz="2000" cap="small" dirty="0">
                <a:latin typeface="Calibri" panose="020F0502020204030204" pitchFamily="34" charset="0"/>
              </a:rPr>
              <a:t> ai sensi dell’art.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2631</a:t>
            </a:r>
            <a:r>
              <a:rPr lang="it-IT" altLang="it-IT" sz="2000" cap="small" dirty="0">
                <a:latin typeface="Calibri" panose="020F0502020204030204" pitchFamily="34" charset="0"/>
              </a:rPr>
              <a:t> C.C. (nota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MISE</a:t>
            </a:r>
            <a:r>
              <a:rPr lang="it-IT" altLang="it-IT" sz="2000" cap="small" dirty="0">
                <a:latin typeface="Calibri" panose="020F0502020204030204" pitchFamily="34" charset="0"/>
              </a:rPr>
              <a:t> n. 72265 del 29/04/2014):</a:t>
            </a:r>
          </a:p>
          <a:p>
            <a:pPr algn="just">
              <a:lnSpc>
                <a:spcPct val="150000"/>
              </a:lnSpc>
            </a:pPr>
            <a:r>
              <a:rPr lang="it-IT" altLang="it-IT" sz="2000" i="1" cap="small" dirty="0">
                <a:latin typeface="Calibri" panose="020F0502020204030204" pitchFamily="34" charset="0"/>
              </a:rPr>
              <a:t>Gli amministratori e i sindaci che omettono di convocare l'assemblea dei soci nei casi previsti dalla legge o dallo statuto, nei termini ivi previsti, sono puniti con la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sanzione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amministrativa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pecuniaria da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1.032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a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6.197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euro…</a:t>
            </a:r>
          </a:p>
          <a:p>
            <a:pPr algn="just">
              <a:lnSpc>
                <a:spcPct val="150000"/>
              </a:lnSpc>
            </a:pPr>
            <a:r>
              <a:rPr lang="it-IT" altLang="it-IT" sz="2000" i="1" cap="small" dirty="0">
                <a:latin typeface="Calibri" panose="020F0502020204030204" pitchFamily="34" charset="0"/>
              </a:rPr>
              <a:t>La sanzione amministrativa pecuniaria è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aumentata di un terzo 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in caso di convocazione a seguito di </a:t>
            </a:r>
            <a:r>
              <a:rPr lang="it-IT" altLang="it-IT" sz="2000" b="1" i="1" cap="small" dirty="0">
                <a:latin typeface="Calibri" panose="020F0502020204030204" pitchFamily="34" charset="0"/>
              </a:rPr>
              <a:t>perdite</a:t>
            </a:r>
            <a:r>
              <a:rPr lang="it-IT" altLang="it-IT" sz="2000" i="1" cap="small" dirty="0">
                <a:latin typeface="Calibri" panose="020F0502020204030204" pitchFamily="34" charset="0"/>
              </a:rPr>
              <a:t> o per effetto di espressa legittima richiesta da parte dei soci.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ED911BF-33F8-4592-A5A7-2AADE99E6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2316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C9E78F2-249E-434E-8B2A-54C3C341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06550"/>
            <a:ext cx="105156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819150" indent="-3429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Circolare mise 15.4.2020, n. 3723/C alle </a:t>
            </a:r>
            <a:r>
              <a:rPr lang="it-IT" altLang="it-IT" sz="2000" cap="small" dirty="0" err="1">
                <a:latin typeface="Calibri" panose="020F0502020204030204" pitchFamily="34" charset="0"/>
              </a:rPr>
              <a:t>cciaa</a:t>
            </a: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Ai fini rilevanti per codeste Camere, i termini di legge per il </a:t>
            </a:r>
            <a:r>
              <a:rPr lang="it-IT" sz="2000" b="1" cap="small" dirty="0">
                <a:latin typeface="Calibri" panose="020F0502020204030204" pitchFamily="34" charset="0"/>
              </a:rPr>
              <a:t>deposito dei bilanci </a:t>
            </a:r>
            <a:r>
              <a:rPr lang="it-IT" sz="2000" cap="small" dirty="0">
                <a:latin typeface="Calibri" panose="020F0502020204030204" pitchFamily="34" charset="0"/>
              </a:rPr>
              <a:t>e degli atti collegati, risultano pertanto regolati in funzione della predetta disposizione (</a:t>
            </a:r>
            <a:r>
              <a:rPr lang="it-IT" sz="2000" cap="small" dirty="0" err="1">
                <a:latin typeface="Calibri" panose="020F0502020204030204" pitchFamily="34" charset="0"/>
              </a:rPr>
              <a:t>n.d.a.</a:t>
            </a:r>
            <a:r>
              <a:rPr lang="it-IT" sz="2000" cap="small" dirty="0">
                <a:latin typeface="Calibri" panose="020F0502020204030204" pitchFamily="34" charset="0"/>
              </a:rPr>
              <a:t>: articolo 106) e, a norma dell’articolo </a:t>
            </a:r>
            <a:r>
              <a:rPr lang="it-IT" sz="2000" b="1" cap="small" dirty="0">
                <a:latin typeface="Calibri" panose="020F0502020204030204" pitchFamily="34" charset="0"/>
              </a:rPr>
              <a:t>2435</a:t>
            </a:r>
            <a:r>
              <a:rPr lang="it-IT" sz="2000" cap="small" dirty="0">
                <a:latin typeface="Calibri" panose="020F0502020204030204" pitchFamily="34" charset="0"/>
              </a:rPr>
              <a:t> c.c. (che </a:t>
            </a:r>
            <a:r>
              <a:rPr lang="it-IT" sz="2000" b="1" cap="small" dirty="0">
                <a:latin typeface="Calibri" panose="020F0502020204030204" pitchFamily="34" charset="0"/>
              </a:rPr>
              <a:t>non risulta modificato </a:t>
            </a:r>
            <a:r>
              <a:rPr lang="it-IT" sz="2000" cap="small" dirty="0">
                <a:latin typeface="Calibri" panose="020F0502020204030204" pitchFamily="34" charset="0"/>
              </a:rPr>
              <a:t>dalle due norme qui commentate), il termine di deposito ordinario resta di </a:t>
            </a:r>
            <a:r>
              <a:rPr lang="it-IT" sz="2000" b="1" cap="small" dirty="0">
                <a:latin typeface="Calibri" panose="020F0502020204030204" pitchFamily="34" charset="0"/>
              </a:rPr>
              <a:t>trenta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giorni</a:t>
            </a:r>
            <a:r>
              <a:rPr lang="it-IT" sz="2000" cap="small" dirty="0">
                <a:latin typeface="Calibri" panose="020F0502020204030204" pitchFamily="34" charset="0"/>
              </a:rPr>
              <a:t> dall’approvazione del bilancio stesso. Ne consegue pertanto sempre a titolo di esempio che nell’ipotesi di esercizi sociali chiusi al 31 dicembre il termine ultimo di adempimento sarà </a:t>
            </a:r>
            <a:r>
              <a:rPr lang="it-IT" sz="2000" b="1" cap="small" dirty="0">
                <a:latin typeface="Calibri" panose="020F0502020204030204" pitchFamily="34" charset="0"/>
              </a:rPr>
              <a:t>entro 30 giorni dall’approvazione del bilancio</a:t>
            </a:r>
            <a:r>
              <a:rPr lang="it-IT" sz="2000" cap="small" dirty="0">
                <a:latin typeface="Calibri" panose="020F0502020204030204" pitchFamily="34" charset="0"/>
              </a:rPr>
              <a:t>. Quanto precede anche in relazione a quanto disposto dagli articoli 2631 e 2630 del </a:t>
            </a:r>
            <a:r>
              <a:rPr lang="it-IT" sz="2000" cap="small" dirty="0" err="1">
                <a:latin typeface="Calibri" panose="020F0502020204030204" pitchFamily="34" charset="0"/>
              </a:rPr>
              <a:t>c.c</a:t>
            </a: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i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i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dirty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altLang="it-IT" sz="2000" dirty="0">
              <a:latin typeface="Calibri" panose="020F0502020204030204" pitchFamily="34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58173B6-B4F6-4F28-B32C-96D7981FE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358717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BE95C5BA-BE61-452D-B961-8E80308F6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82" y="1364975"/>
            <a:ext cx="10775851" cy="531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476250" indent="-28575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ts val="2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Decreto «</a:t>
            </a:r>
            <a:r>
              <a:rPr lang="it-IT" sz="2000" b="1" cap="small" dirty="0">
                <a:latin typeface="Calibri" panose="020F0502020204030204" pitchFamily="34" charset="0"/>
              </a:rPr>
              <a:t>cura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 err="1">
                <a:latin typeface="Calibri" panose="020F0502020204030204" pitchFamily="34" charset="0"/>
              </a:rPr>
              <a:t>italia</a:t>
            </a:r>
            <a:r>
              <a:rPr lang="it-IT" sz="2000" cap="small" dirty="0">
                <a:latin typeface="Calibri" panose="020F0502020204030204" pitchFamily="34" charset="0"/>
              </a:rPr>
              <a:t>» art. 106</a:t>
            </a:r>
          </a:p>
          <a:p>
            <a:pPr algn="just">
              <a:lnSpc>
                <a:spcPts val="2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+mj-lt"/>
              <a:buAutoNum type="arabicPeriod" startAt="2"/>
            </a:pPr>
            <a:r>
              <a:rPr lang="it-IT" sz="2000" b="1" cap="small" dirty="0">
                <a:latin typeface="Calibri" panose="020F0502020204030204" pitchFamily="34" charset="0"/>
              </a:rPr>
              <a:t>con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l’avviso</a:t>
            </a:r>
            <a:r>
              <a:rPr lang="it-IT" sz="2000" cap="small" dirty="0">
                <a:latin typeface="Calibri" panose="020F0502020204030204" pitchFamily="34" charset="0"/>
              </a:rPr>
              <a:t> di </a:t>
            </a:r>
            <a:r>
              <a:rPr lang="it-IT" sz="2000" b="1" cap="small" dirty="0">
                <a:latin typeface="Calibri" panose="020F0502020204030204" pitchFamily="34" charset="0"/>
              </a:rPr>
              <a:t>convocazione</a:t>
            </a:r>
            <a:r>
              <a:rPr lang="it-IT" sz="2000" cap="small" dirty="0">
                <a:latin typeface="Calibri" panose="020F0502020204030204" pitchFamily="34" charset="0"/>
              </a:rPr>
              <a:t> delle assemblee ordinarie o straordinarie le società per azioni, le società in accomandita per azioni, le società a responsabilità limitata e le società cooperative </a:t>
            </a:r>
            <a:r>
              <a:rPr lang="it-IT" sz="2000" b="1" cap="small" dirty="0">
                <a:latin typeface="Calibri" panose="020F0502020204030204" pitchFamily="34" charset="0"/>
              </a:rPr>
              <a:t>possono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prevedere</a:t>
            </a:r>
            <a:r>
              <a:rPr lang="it-IT" sz="2000" cap="small" dirty="0">
                <a:latin typeface="Calibri" panose="020F0502020204030204" pitchFamily="34" charset="0"/>
              </a:rPr>
              <a:t>, </a:t>
            </a:r>
            <a:r>
              <a:rPr lang="it-IT" sz="2000" b="1" cap="small" dirty="0">
                <a:latin typeface="Calibri" panose="020F0502020204030204" pitchFamily="34" charset="0"/>
              </a:rPr>
              <a:t>anche in deroga alle diverse disposizioni statutarie</a:t>
            </a:r>
            <a:r>
              <a:rPr lang="it-IT" sz="2000" cap="small" dirty="0">
                <a:latin typeface="Calibri" panose="020F0502020204030204" pitchFamily="34" charset="0"/>
              </a:rPr>
              <a:t>, l’espressione del </a:t>
            </a:r>
            <a:r>
              <a:rPr lang="it-IT" sz="2000" b="1" cap="small" dirty="0">
                <a:latin typeface="Calibri" panose="020F0502020204030204" pitchFamily="34" charset="0"/>
              </a:rPr>
              <a:t>voto</a:t>
            </a:r>
            <a:r>
              <a:rPr lang="it-IT" sz="2000" cap="small" dirty="0">
                <a:latin typeface="Calibri" panose="020F0502020204030204" pitchFamily="34" charset="0"/>
              </a:rPr>
              <a:t> in via </a:t>
            </a:r>
            <a:r>
              <a:rPr lang="it-IT" sz="2000" b="1" cap="small" dirty="0">
                <a:latin typeface="Calibri" panose="020F0502020204030204" pitchFamily="34" charset="0"/>
              </a:rPr>
              <a:t>elettronica</a:t>
            </a:r>
            <a:r>
              <a:rPr lang="it-IT" sz="2000" cap="small" dirty="0">
                <a:latin typeface="Calibri" panose="020F0502020204030204" pitchFamily="34" charset="0"/>
              </a:rPr>
              <a:t> o per </a:t>
            </a:r>
            <a:r>
              <a:rPr lang="it-IT" sz="2000" b="1" cap="small" dirty="0">
                <a:latin typeface="Calibri" panose="020F0502020204030204" pitchFamily="34" charset="0"/>
              </a:rPr>
              <a:t>corrispondenza</a:t>
            </a:r>
            <a:r>
              <a:rPr lang="it-IT" sz="2000" cap="small" dirty="0">
                <a:latin typeface="Calibri" panose="020F0502020204030204" pitchFamily="34" charset="0"/>
              </a:rPr>
              <a:t> e l’intervento all’assemblea mediante mezzi di </a:t>
            </a:r>
            <a:r>
              <a:rPr lang="it-IT" sz="2000" b="1" cap="small" dirty="0">
                <a:latin typeface="Calibri" panose="020F0502020204030204" pitchFamily="34" charset="0"/>
              </a:rPr>
              <a:t>telecomunicazione</a:t>
            </a:r>
            <a:r>
              <a:rPr lang="it-IT" sz="2000" cap="small" dirty="0">
                <a:latin typeface="Calibri" panose="020F0502020204030204" pitchFamily="34" charset="0"/>
              </a:rPr>
              <a:t>; le predette società possono altresì prevedere che l’assemblea si svolga, </a:t>
            </a:r>
            <a:r>
              <a:rPr lang="it-IT" sz="2000" b="1" cap="small" dirty="0">
                <a:latin typeface="Calibri" panose="020F0502020204030204" pitchFamily="34" charset="0"/>
              </a:rPr>
              <a:t>anche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esclusivamente</a:t>
            </a:r>
            <a:r>
              <a:rPr lang="it-IT" sz="2000" cap="small" dirty="0">
                <a:latin typeface="Calibri" panose="020F0502020204030204" pitchFamily="34" charset="0"/>
              </a:rPr>
              <a:t>, mediante mezzi di </a:t>
            </a:r>
            <a:r>
              <a:rPr lang="it-IT" sz="2000" b="1" cap="small" dirty="0">
                <a:latin typeface="Calibri" panose="020F0502020204030204" pitchFamily="34" charset="0"/>
              </a:rPr>
              <a:t>telecomunicazione</a:t>
            </a:r>
            <a:r>
              <a:rPr lang="it-IT" sz="2000" cap="small" dirty="0">
                <a:latin typeface="Calibri" panose="020F0502020204030204" pitchFamily="34" charset="0"/>
              </a:rPr>
              <a:t> che garantiscano </a:t>
            </a:r>
            <a:r>
              <a:rPr lang="it-IT" sz="2000" b="1" cap="small" dirty="0">
                <a:latin typeface="Calibri" panose="020F0502020204030204" pitchFamily="34" charset="0"/>
              </a:rPr>
              <a:t>l’identificazione</a:t>
            </a:r>
            <a:r>
              <a:rPr lang="it-IT" sz="2000" cap="small" dirty="0">
                <a:latin typeface="Calibri" panose="020F0502020204030204" pitchFamily="34" charset="0"/>
              </a:rPr>
              <a:t> dei partecipanti, la loro </a:t>
            </a:r>
            <a:r>
              <a:rPr lang="it-IT" sz="2000" b="1" cap="small" dirty="0">
                <a:latin typeface="Calibri" panose="020F0502020204030204" pitchFamily="34" charset="0"/>
              </a:rPr>
              <a:t>partecipazione</a:t>
            </a:r>
            <a:r>
              <a:rPr lang="it-IT" sz="2000" cap="small" dirty="0">
                <a:latin typeface="Calibri" panose="020F0502020204030204" pitchFamily="34" charset="0"/>
              </a:rPr>
              <a:t> e </a:t>
            </a:r>
            <a:r>
              <a:rPr lang="it-IT" sz="2000" b="1" cap="small" dirty="0">
                <a:latin typeface="Calibri" panose="020F0502020204030204" pitchFamily="34" charset="0"/>
              </a:rPr>
              <a:t>l’esercizio</a:t>
            </a:r>
            <a:r>
              <a:rPr lang="it-IT" sz="2000" cap="small" dirty="0">
                <a:latin typeface="Calibri" panose="020F0502020204030204" pitchFamily="34" charset="0"/>
              </a:rPr>
              <a:t> del </a:t>
            </a:r>
            <a:r>
              <a:rPr lang="it-IT" sz="2000" b="1" cap="small" dirty="0">
                <a:latin typeface="Calibri" panose="020F0502020204030204" pitchFamily="34" charset="0"/>
              </a:rPr>
              <a:t>diritto</a:t>
            </a:r>
            <a:r>
              <a:rPr lang="it-IT" sz="2000" cap="small" dirty="0">
                <a:latin typeface="Calibri" panose="020F0502020204030204" pitchFamily="34" charset="0"/>
              </a:rPr>
              <a:t> di </a:t>
            </a:r>
            <a:r>
              <a:rPr lang="it-IT" sz="2000" b="1" cap="small" dirty="0">
                <a:latin typeface="Calibri" panose="020F0502020204030204" pitchFamily="34" charset="0"/>
              </a:rPr>
              <a:t>voto</a:t>
            </a:r>
            <a:r>
              <a:rPr lang="it-IT" sz="2000" cap="small" dirty="0">
                <a:latin typeface="Calibri" panose="020F0502020204030204" pitchFamily="34" charset="0"/>
              </a:rPr>
              <a:t>, ai sensi e per gli effetti di cui agli artt. 2370, quarto comma, 2479-bis, quarto comma, e 2538, sesto comma, codice civile </a:t>
            </a:r>
            <a:r>
              <a:rPr lang="it-IT" sz="2000" b="1" cap="small" dirty="0">
                <a:latin typeface="Calibri" panose="020F0502020204030204" pitchFamily="34" charset="0"/>
              </a:rPr>
              <a:t>senza in ogni caso la necessità </a:t>
            </a:r>
            <a:r>
              <a:rPr lang="it-IT" sz="2000" cap="small" dirty="0">
                <a:latin typeface="Calibri" panose="020F0502020204030204" pitchFamily="34" charset="0"/>
              </a:rPr>
              <a:t>che si trovino nel medesimo luogo, ove previsti, il </a:t>
            </a:r>
            <a:r>
              <a:rPr lang="it-IT" sz="2000" b="1" cap="small" dirty="0">
                <a:latin typeface="Calibri" panose="020F0502020204030204" pitchFamily="34" charset="0"/>
              </a:rPr>
              <a:t>presidente</a:t>
            </a:r>
            <a:r>
              <a:rPr lang="it-IT" sz="2000" cap="small" dirty="0">
                <a:latin typeface="Calibri" panose="020F0502020204030204" pitchFamily="34" charset="0"/>
              </a:rPr>
              <a:t>, il </a:t>
            </a:r>
            <a:r>
              <a:rPr lang="it-IT" sz="2000" b="1" cap="small" dirty="0">
                <a:latin typeface="Calibri" panose="020F0502020204030204" pitchFamily="34" charset="0"/>
              </a:rPr>
              <a:t>segretario</a:t>
            </a:r>
            <a:r>
              <a:rPr lang="it-IT" sz="2000" cap="small" dirty="0">
                <a:latin typeface="Calibri" panose="020F0502020204030204" pitchFamily="34" charset="0"/>
              </a:rPr>
              <a:t> o il </a:t>
            </a:r>
            <a:r>
              <a:rPr lang="it-IT" sz="2000" b="1" cap="small" dirty="0">
                <a:latin typeface="Calibri" panose="020F0502020204030204" pitchFamily="34" charset="0"/>
              </a:rPr>
              <a:t>notaio</a:t>
            </a:r>
            <a:r>
              <a:rPr lang="it-IT" sz="2000" cap="small" dirty="0">
                <a:latin typeface="Calibri" panose="020F0502020204030204" pitchFamily="34" charset="0"/>
              </a:rPr>
              <a:t>;</a:t>
            </a:r>
            <a:endParaRPr lang="it-IT" altLang="it-IT" sz="2000" cap="small" dirty="0">
              <a:latin typeface="Calibri" panose="020F050202020403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480FD1A-AC44-4F8A-BDEA-F0F4EF004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365125"/>
            <a:ext cx="11183815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cap="small" dirty="0"/>
              <a:t>Modalità di tenuta dell’assemblea e delle altre riunioni</a:t>
            </a:r>
          </a:p>
        </p:txBody>
      </p:sp>
    </p:spTree>
    <p:extLst>
      <p:ext uri="{BB962C8B-B14F-4D97-AF65-F5344CB8AC3E}">
        <p14:creationId xmlns:p14="http://schemas.microsoft.com/office/powerpoint/2010/main" val="2702943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C9E78F2-249E-434E-8B2A-54C3C341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84660"/>
            <a:ext cx="105156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819150" indent="-3429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assemblea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totalitaria</a:t>
            </a:r>
            <a:r>
              <a:rPr lang="it-IT" altLang="it-IT" sz="2000" cap="small" dirty="0">
                <a:latin typeface="Calibri" panose="020F0502020204030204" pitchFamily="34" charset="0"/>
              </a:rPr>
              <a:t> in mancanza delle formalità richieste per la convocazione</a:t>
            </a:r>
          </a:p>
          <a:p>
            <a:pPr algn="ctr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dagli artt. 2366 e 2479-bis</a:t>
            </a:r>
          </a:p>
          <a:p>
            <a:pPr algn="just">
              <a:lnSpc>
                <a:spcPct val="150000"/>
              </a:lnSpc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Nelle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SPA</a:t>
            </a:r>
            <a:r>
              <a:rPr lang="it-IT" altLang="it-IT" sz="2000" cap="small" dirty="0">
                <a:latin typeface="Calibri" panose="020F0502020204030204" pitchFamily="34" charset="0"/>
              </a:rPr>
              <a:t>: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altLang="it-IT" sz="2000" cap="small" dirty="0">
                <a:latin typeface="Calibri" panose="020F0502020204030204" pitchFamily="34" charset="0"/>
              </a:rPr>
              <a:t>presenza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intero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capitale</a:t>
            </a:r>
            <a:r>
              <a:rPr lang="it-IT" altLang="it-IT" sz="2000" cap="small" dirty="0">
                <a:latin typeface="Calibri" panose="020F0502020204030204" pitchFamily="34" charset="0"/>
              </a:rPr>
              <a:t> sociale e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maggioranza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amministratori</a:t>
            </a:r>
            <a:r>
              <a:rPr lang="it-IT" altLang="it-IT" sz="2000" cap="small" dirty="0">
                <a:latin typeface="Calibri" panose="020F0502020204030204" pitchFamily="34" charset="0"/>
              </a:rPr>
              <a:t> e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sindaci</a:t>
            </a:r>
          </a:p>
          <a:p>
            <a:pPr algn="just">
              <a:lnSpc>
                <a:spcPct val="150000"/>
              </a:lnSpc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Nelle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SRL</a:t>
            </a:r>
            <a:r>
              <a:rPr lang="it-IT" altLang="it-IT" sz="2000" cap="small" dirty="0">
                <a:latin typeface="Calibri" panose="020F0502020204030204" pitchFamily="34" charset="0"/>
              </a:rPr>
              <a:t>: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altLang="it-IT" sz="2000" cap="small" dirty="0">
                <a:latin typeface="Calibri" panose="020F0502020204030204" pitchFamily="34" charset="0"/>
              </a:rPr>
              <a:t>presenza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intero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capitale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sociale</a:t>
            </a:r>
            <a:r>
              <a:rPr lang="it-IT" altLang="it-IT" sz="2000" cap="small" dirty="0">
                <a:latin typeface="Calibri" panose="020F0502020204030204" pitchFamily="34" charset="0"/>
              </a:rPr>
              <a:t> e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amministratori/sindaci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informati</a:t>
            </a:r>
            <a:r>
              <a:rPr lang="it-IT" altLang="it-IT" sz="2000" cap="small" dirty="0">
                <a:latin typeface="Calibri" panose="020F0502020204030204" pitchFamily="34" charset="0"/>
              </a:rPr>
              <a:t> della riunione (quindi anche assenti)</a:t>
            </a:r>
          </a:p>
          <a:p>
            <a:pPr algn="just">
              <a:lnSpc>
                <a:spcPct val="150000"/>
              </a:lnSpc>
            </a:pPr>
            <a:endParaRPr lang="it-IT" altLang="it-IT" sz="2000" i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i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it-IT" altLang="it-IT" sz="2000" dirty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it-IT" altLang="it-IT" sz="2000" dirty="0">
              <a:latin typeface="Calibri" panose="020F0502020204030204" pitchFamily="34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D82690DC-1D61-4624-BB0F-D0904077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365125"/>
            <a:ext cx="11183815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cap="small" dirty="0"/>
              <a:t>Modalità di tenuta dell’assemblea e delle altre riunioni</a:t>
            </a:r>
          </a:p>
        </p:txBody>
      </p:sp>
    </p:spTree>
    <p:extLst>
      <p:ext uri="{BB962C8B-B14F-4D97-AF65-F5344CB8AC3E}">
        <p14:creationId xmlns:p14="http://schemas.microsoft.com/office/powerpoint/2010/main" val="52440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BE95C5BA-BE61-452D-B961-8E80308F6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82" y="1364975"/>
            <a:ext cx="10775851" cy="531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476250" indent="-28575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ts val="2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ts val="2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Decreto «</a:t>
            </a:r>
            <a:r>
              <a:rPr lang="it-IT" sz="2000" b="1" cap="small" dirty="0">
                <a:latin typeface="Calibri" panose="020F0502020204030204" pitchFamily="34" charset="0"/>
              </a:rPr>
              <a:t>cura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 err="1">
                <a:latin typeface="Calibri" panose="020F0502020204030204" pitchFamily="34" charset="0"/>
              </a:rPr>
              <a:t>italia</a:t>
            </a:r>
            <a:r>
              <a:rPr lang="it-IT" sz="2000" cap="small" dirty="0">
                <a:latin typeface="Calibri" panose="020F0502020204030204" pitchFamily="34" charset="0"/>
              </a:rPr>
              <a:t>» art. 106</a:t>
            </a:r>
          </a:p>
          <a:p>
            <a:pPr algn="just">
              <a:lnSpc>
                <a:spcPts val="2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2000"/>
              </a:lnSpc>
              <a:buAutoNum type="arabicPeriod" startAt="2"/>
            </a:pPr>
            <a:r>
              <a:rPr lang="it-IT" sz="2000" cap="small" dirty="0">
                <a:latin typeface="Calibri" panose="020F0502020204030204" pitchFamily="34" charset="0"/>
              </a:rPr>
              <a:t>le </a:t>
            </a:r>
            <a:r>
              <a:rPr lang="it-IT" sz="2000" b="1" cap="small" dirty="0">
                <a:latin typeface="Calibri" panose="020F0502020204030204" pitchFamily="34" charset="0"/>
              </a:rPr>
              <a:t>società a responsabilità limitata </a:t>
            </a:r>
            <a:r>
              <a:rPr lang="it-IT" sz="2000" cap="small" dirty="0">
                <a:latin typeface="Calibri" panose="020F0502020204030204" pitchFamily="34" charset="0"/>
              </a:rPr>
              <a:t>possono, inoltre, consentire, anche in deroga a quanto previsto dall’art. 2479, quarto comma, del codice civile e alle diverse disposizioni statutarie, che l’espressione del voto avvenga mediante </a:t>
            </a:r>
            <a:r>
              <a:rPr lang="it-IT" sz="2000" b="1" cap="small" dirty="0">
                <a:latin typeface="Calibri" panose="020F0502020204030204" pitchFamily="34" charset="0"/>
              </a:rPr>
              <a:t>consultazione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scritta</a:t>
            </a:r>
            <a:r>
              <a:rPr lang="it-IT" sz="2000" cap="small" dirty="0">
                <a:latin typeface="Calibri" panose="020F0502020204030204" pitchFamily="34" charset="0"/>
              </a:rPr>
              <a:t> o per </a:t>
            </a:r>
            <a:r>
              <a:rPr lang="it-IT" sz="2000" b="1" cap="small" dirty="0">
                <a:latin typeface="Calibri" panose="020F0502020204030204" pitchFamily="34" charset="0"/>
              </a:rPr>
              <a:t>consenso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espresso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per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iscritto</a:t>
            </a:r>
            <a:r>
              <a:rPr lang="it-IT" sz="2000" cap="small" dirty="0">
                <a:latin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ts val="2000"/>
              </a:lnSpc>
              <a:buAutoNum type="arabicPeriod" startAt="2"/>
            </a:pPr>
            <a:endParaRPr 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2000"/>
              </a:lnSpc>
              <a:buAutoNum type="arabicPeriod" startAt="2"/>
            </a:pPr>
            <a:endParaRPr lang="it-IT" alt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2000"/>
              </a:lnSpc>
              <a:buFont typeface="+mj-lt"/>
              <a:buAutoNum type="arabicPeriod" startAt="4"/>
            </a:pPr>
            <a:r>
              <a:rPr lang="it-IT" sz="2000" cap="small" dirty="0">
                <a:latin typeface="Calibri" panose="020F0502020204030204" pitchFamily="34" charset="0"/>
              </a:rPr>
              <a:t>Le società con </a:t>
            </a:r>
            <a:r>
              <a:rPr lang="it-IT" sz="2000" b="1" cap="small" dirty="0">
                <a:latin typeface="Calibri" panose="020F0502020204030204" pitchFamily="34" charset="0"/>
              </a:rPr>
              <a:t>azioni quotate </a:t>
            </a:r>
            <a:r>
              <a:rPr lang="it-IT" sz="2000" cap="small" dirty="0">
                <a:latin typeface="Calibri" panose="020F0502020204030204" pitchFamily="34" charset="0"/>
              </a:rPr>
              <a:t>possono designare per le assemblee ordinarie o straordinarie il </a:t>
            </a:r>
            <a:r>
              <a:rPr lang="it-IT" sz="2000" b="1" cap="small" dirty="0">
                <a:latin typeface="Calibri" panose="020F0502020204030204" pitchFamily="34" charset="0"/>
              </a:rPr>
              <a:t>rappresentante</a:t>
            </a:r>
            <a:r>
              <a:rPr lang="it-IT" sz="2000" cap="small" dirty="0">
                <a:latin typeface="Calibri" panose="020F0502020204030204" pitchFamily="34" charset="0"/>
              </a:rPr>
              <a:t> previsto dall’articolo 135-undecies del decreto legislativo 24 febbraio 1998, n. 58, anche ove lo statuto disponga diversamente. Le medesime società possono altresì prevedere </a:t>
            </a:r>
            <a:r>
              <a:rPr lang="it-IT" sz="2000" b="1" cap="small" dirty="0">
                <a:latin typeface="Calibri" panose="020F0502020204030204" pitchFamily="34" charset="0"/>
              </a:rPr>
              <a:t>nell’avviso di convocazione</a:t>
            </a:r>
            <a:r>
              <a:rPr lang="it-IT" sz="2000" cap="small" dirty="0">
                <a:latin typeface="Calibri" panose="020F0502020204030204" pitchFamily="34" charset="0"/>
              </a:rPr>
              <a:t> che l’intervento in assemblea si svolga esclusivamente tramite il </a:t>
            </a:r>
            <a:r>
              <a:rPr lang="it-IT" sz="2000" b="1" cap="small" dirty="0">
                <a:latin typeface="Calibri" panose="020F0502020204030204" pitchFamily="34" charset="0"/>
              </a:rPr>
              <a:t>rappresentante designato</a:t>
            </a:r>
            <a:r>
              <a:rPr lang="it-IT" sz="2000" cap="small" dirty="0">
                <a:latin typeface="Calibri" panose="020F0502020204030204" pitchFamily="34" charset="0"/>
              </a:rPr>
              <a:t> ai sensi dell’articolo 135-undecies del decreto legislativo 24 febbraio 1998, n. 58; al predetto rappresentante designato possono essere conferite anche </a:t>
            </a:r>
            <a:r>
              <a:rPr lang="it-IT" sz="2000" b="1" cap="small" dirty="0">
                <a:latin typeface="Calibri" panose="020F0502020204030204" pitchFamily="34" charset="0"/>
              </a:rPr>
              <a:t>deleghe</a:t>
            </a:r>
            <a:r>
              <a:rPr lang="it-IT" sz="2000" cap="small" dirty="0">
                <a:latin typeface="Calibri" panose="020F0502020204030204" pitchFamily="34" charset="0"/>
              </a:rPr>
              <a:t> o </a:t>
            </a:r>
            <a:r>
              <a:rPr lang="it-IT" sz="2000" b="1" cap="small" dirty="0" err="1">
                <a:latin typeface="Calibri" panose="020F0502020204030204" pitchFamily="34" charset="0"/>
              </a:rPr>
              <a:t>subdeleghe</a:t>
            </a:r>
            <a:r>
              <a:rPr lang="it-IT" sz="2000" cap="small" dirty="0">
                <a:latin typeface="Calibri" panose="020F0502020204030204" pitchFamily="34" charset="0"/>
              </a:rPr>
              <a:t> ai sensi dell’articolo 135-novies del decreto legislativo 24 febbraio 1998, n. 58, in deroga all’art. 135-undecies, comma 4, del medesimo decreto.</a:t>
            </a:r>
            <a:endParaRPr lang="it-IT" alt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ts val="2000"/>
              </a:lnSpc>
              <a:buAutoNum type="arabicPeriod" startAt="4"/>
            </a:pPr>
            <a:endParaRPr lang="it-IT" altLang="it-IT" sz="2000" cap="small" dirty="0">
              <a:latin typeface="Calibri" panose="020F050202020403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480FD1A-AC44-4F8A-BDEA-F0F4EF004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1" y="365125"/>
            <a:ext cx="11183815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cap="small" dirty="0"/>
              <a:t>Modalità di tenuta dell’assemblea e delle altre riunioni</a:t>
            </a:r>
          </a:p>
        </p:txBody>
      </p:sp>
    </p:spTree>
    <p:extLst>
      <p:ext uri="{BB962C8B-B14F-4D97-AF65-F5344CB8AC3E}">
        <p14:creationId xmlns:p14="http://schemas.microsoft.com/office/powerpoint/2010/main" val="383560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08660" y="2021981"/>
            <a:ext cx="23347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CODICE CIVILE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468415" y="1987704"/>
            <a:ext cx="7892312" cy="923330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cap="small" dirty="0"/>
              <a:t>Art. 2427 comma 1 n.22-quater: Contenuto della nota integrativa:</a:t>
            </a:r>
          </a:p>
          <a:p>
            <a:pPr algn="just"/>
            <a:r>
              <a:rPr lang="it-IT" cap="small" dirty="0"/>
              <a:t>«La nota integrativa deve indicare la </a:t>
            </a:r>
            <a:r>
              <a:rPr lang="it-IT" b="1" cap="small" dirty="0"/>
              <a:t>natura</a:t>
            </a:r>
            <a:r>
              <a:rPr lang="it-IT" cap="small" dirty="0"/>
              <a:t> e </a:t>
            </a:r>
            <a:r>
              <a:rPr lang="it-IT" b="1" cap="small" dirty="0"/>
              <a:t>l’effetto</a:t>
            </a:r>
            <a:r>
              <a:rPr lang="it-IT" cap="small" dirty="0"/>
              <a:t> </a:t>
            </a:r>
            <a:r>
              <a:rPr lang="it-IT" b="1" cap="small" dirty="0"/>
              <a:t>patrimoniale</a:t>
            </a:r>
            <a:r>
              <a:rPr lang="it-IT" cap="small" dirty="0"/>
              <a:t>, </a:t>
            </a:r>
            <a:r>
              <a:rPr lang="it-IT" b="1" cap="small" dirty="0"/>
              <a:t>finanziario</a:t>
            </a:r>
            <a:r>
              <a:rPr lang="it-IT" cap="small" dirty="0"/>
              <a:t> ed </a:t>
            </a:r>
            <a:r>
              <a:rPr lang="it-IT" b="1" cap="small" dirty="0"/>
              <a:t>economico</a:t>
            </a:r>
            <a:r>
              <a:rPr lang="it-IT" cap="small" dirty="0"/>
              <a:t> dei fatti di rilievo avvenuti dopo la chiusura dell’esercizio.»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468415" y="3361678"/>
            <a:ext cx="7903043" cy="1200329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cap="small" dirty="0"/>
              <a:t>Fatti intervenuti dopo la chiusura dell’esercizio - paragrafi 59 – 67 : </a:t>
            </a:r>
          </a:p>
          <a:p>
            <a:pPr algn="just"/>
            <a:r>
              <a:rPr lang="it-IT" cap="small" dirty="0"/>
              <a:t>«I fatti intervenuti dopo la chiusura dell’esercizio sono quei </a:t>
            </a:r>
            <a:r>
              <a:rPr lang="it-IT" b="1" cap="small" dirty="0"/>
              <a:t>fatti</a:t>
            </a:r>
            <a:r>
              <a:rPr lang="it-IT" cap="small" dirty="0"/>
              <a:t>, </a:t>
            </a:r>
            <a:r>
              <a:rPr lang="it-IT" b="1" cap="small" dirty="0"/>
              <a:t>positivi</a:t>
            </a:r>
            <a:r>
              <a:rPr lang="it-IT" cap="small" dirty="0"/>
              <a:t> e/o </a:t>
            </a:r>
            <a:r>
              <a:rPr lang="it-IT" b="1" cap="small" dirty="0"/>
              <a:t>negativi</a:t>
            </a:r>
            <a:r>
              <a:rPr lang="it-IT" cap="small" dirty="0"/>
              <a:t>, che avvengono tra la </a:t>
            </a:r>
            <a:r>
              <a:rPr lang="it-IT" b="1" cap="small" dirty="0"/>
              <a:t>data di chiusura e la data di formazione </a:t>
            </a:r>
            <a:r>
              <a:rPr lang="it-IT" cap="small" dirty="0"/>
              <a:t>del bilancio d’esercizio.»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08660" y="3405771"/>
            <a:ext cx="23347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OIC 29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08660" y="4987901"/>
            <a:ext cx="23347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IAS 10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468415" y="4945240"/>
            <a:ext cx="7903043" cy="1200329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cap="small" dirty="0"/>
              <a:t>Fatti intervenuti dopo la chiusura dell’esercizio:</a:t>
            </a:r>
          </a:p>
          <a:p>
            <a:pPr algn="just"/>
            <a:r>
              <a:rPr lang="it-IT" cap="small" dirty="0"/>
              <a:t>«Fatti intervenuti dopo la data di riferimento del bilancio sono quei fatti, sia </a:t>
            </a:r>
            <a:r>
              <a:rPr lang="it-IT" b="1" cap="small" dirty="0"/>
              <a:t>favorevoli</a:t>
            </a:r>
            <a:r>
              <a:rPr lang="it-IT" cap="small" dirty="0"/>
              <a:t> sia </a:t>
            </a:r>
            <a:r>
              <a:rPr lang="it-IT" b="1" cap="small" dirty="0"/>
              <a:t>sfavorevoli</a:t>
            </a:r>
            <a:r>
              <a:rPr lang="it-IT" cap="small" dirty="0"/>
              <a:t>, che si verificano tra la </a:t>
            </a:r>
            <a:r>
              <a:rPr lang="it-IT" b="1" cap="small" dirty="0"/>
              <a:t>data di riferimento del bilancio </a:t>
            </a:r>
            <a:r>
              <a:rPr lang="it-IT" cap="small" dirty="0"/>
              <a:t>e la data in cui il bilancio è autorizzato alla </a:t>
            </a:r>
            <a:r>
              <a:rPr lang="it-IT" b="1" cap="small" dirty="0"/>
              <a:t>pubblicazione</a:t>
            </a:r>
            <a:r>
              <a:rPr lang="it-IT" cap="small" dirty="0"/>
              <a:t>.»</a:t>
            </a:r>
          </a:p>
        </p:txBody>
      </p:sp>
      <p:sp>
        <p:nvSpPr>
          <p:cNvPr id="9" name="Rettangolo 8"/>
          <p:cNvSpPr/>
          <p:nvPr/>
        </p:nvSpPr>
        <p:spPr>
          <a:xfrm>
            <a:off x="-600" y="0"/>
            <a:ext cx="12193200" cy="685800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BFA471C1-D74C-4AC1-B031-513C5998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12929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234"/>
            <a:ext cx="10515600" cy="46414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cap="small" dirty="0"/>
          </a:p>
          <a:p>
            <a:pPr marL="0" indent="0">
              <a:buNone/>
            </a:pPr>
            <a:endParaRPr lang="it-IT" sz="2000" cap="small" dirty="0"/>
          </a:p>
          <a:p>
            <a:pPr marL="0" indent="0">
              <a:buNone/>
            </a:pPr>
            <a:r>
              <a:rPr lang="it-IT" sz="2000" cap="small" dirty="0"/>
              <a:t>Art. 2427, p.to 22-quater Codice civile: la nota integrativa deve indicare</a:t>
            </a:r>
          </a:p>
          <a:p>
            <a:pPr marL="0" indent="0">
              <a:buNone/>
            </a:pPr>
            <a:endParaRPr lang="it-IT" sz="2000" cap="small" dirty="0"/>
          </a:p>
          <a:p>
            <a:pPr marL="0" indent="0" algn="just">
              <a:buNone/>
            </a:pPr>
            <a:r>
              <a:rPr lang="it-IT" sz="2000" cap="small" dirty="0"/>
              <a:t>la natura e l'effetto </a:t>
            </a:r>
            <a:r>
              <a:rPr lang="it-IT" sz="2000" b="1" cap="small" dirty="0"/>
              <a:t>patrimoniale</a:t>
            </a:r>
            <a:r>
              <a:rPr lang="it-IT" sz="2000" cap="small" dirty="0"/>
              <a:t>, </a:t>
            </a:r>
            <a:r>
              <a:rPr lang="it-IT" sz="2000" b="1" cap="small" dirty="0"/>
              <a:t>finanziario</a:t>
            </a:r>
            <a:r>
              <a:rPr lang="it-IT" sz="2000" cap="small" dirty="0"/>
              <a:t> ed </a:t>
            </a:r>
            <a:r>
              <a:rPr lang="it-IT" sz="2000" b="1" cap="small" dirty="0"/>
              <a:t>economico</a:t>
            </a:r>
            <a:r>
              <a:rPr lang="it-IT" sz="2000" cap="small" dirty="0"/>
              <a:t> dei fatti di rilievo avvenuti dopo la chiusura dell'esercizio</a:t>
            </a:r>
          </a:p>
          <a:p>
            <a:pPr marL="0" indent="0">
              <a:buNone/>
            </a:pPr>
            <a:endParaRPr lang="it-IT" sz="2000" cap="small" dirty="0"/>
          </a:p>
          <a:p>
            <a:pPr marL="0" indent="0">
              <a:buNone/>
            </a:pPr>
            <a:r>
              <a:rPr lang="it-IT" sz="2000" cap="small" dirty="0"/>
              <a:t>P.C. OIC 29: fatti intervenuti dopo la chiusura dell’esercizio</a:t>
            </a:r>
          </a:p>
          <a:p>
            <a:pPr marL="514350" indent="-514350">
              <a:buAutoNum type="alphaLcParenR"/>
            </a:pPr>
            <a:r>
              <a:rPr lang="it-IT" sz="2000" cap="small" dirty="0"/>
              <a:t>fatti successivi che </a:t>
            </a:r>
            <a:r>
              <a:rPr lang="it-IT" sz="2000" b="1" cap="small" dirty="0"/>
              <a:t>devono</a:t>
            </a:r>
            <a:r>
              <a:rPr lang="it-IT" sz="2000" cap="small" dirty="0"/>
              <a:t> </a:t>
            </a:r>
            <a:r>
              <a:rPr lang="it-IT" sz="2000" b="1" cap="small" dirty="0"/>
              <a:t>essere</a:t>
            </a:r>
            <a:r>
              <a:rPr lang="it-IT" sz="2000" cap="small" dirty="0"/>
              <a:t> </a:t>
            </a:r>
            <a:r>
              <a:rPr lang="it-IT" sz="2000" b="1" cap="small" dirty="0"/>
              <a:t>recepiti</a:t>
            </a:r>
            <a:r>
              <a:rPr lang="it-IT" sz="2000" cap="small" dirty="0"/>
              <a:t> nei valori di bilancio</a:t>
            </a:r>
          </a:p>
          <a:p>
            <a:pPr marL="514350" indent="-514350">
              <a:buAutoNum type="alphaLcParenR"/>
            </a:pPr>
            <a:r>
              <a:rPr lang="it-IT" sz="2000" cap="small" dirty="0"/>
              <a:t>fatti successivi che </a:t>
            </a:r>
            <a:r>
              <a:rPr lang="it-IT" sz="2000" b="1" cap="small" dirty="0"/>
              <a:t>non devono essere recepiti</a:t>
            </a:r>
            <a:r>
              <a:rPr lang="it-IT" sz="2000" cap="small" dirty="0"/>
              <a:t> nei valori di bilancio </a:t>
            </a:r>
          </a:p>
          <a:p>
            <a:pPr marL="514350" indent="-514350">
              <a:buAutoNum type="alphaLcParenR"/>
            </a:pPr>
            <a:r>
              <a:rPr lang="it-IT" sz="2000" cap="small" dirty="0"/>
              <a:t>fatti successivi che possono </a:t>
            </a:r>
            <a:r>
              <a:rPr lang="it-IT" sz="2000" b="1" cap="small" dirty="0"/>
              <a:t>incidere</a:t>
            </a:r>
            <a:r>
              <a:rPr lang="it-IT" sz="2000" cap="small" dirty="0"/>
              <a:t> sulla </a:t>
            </a:r>
            <a:r>
              <a:rPr lang="it-IT" sz="2000" b="1" cap="small" dirty="0"/>
              <a:t>continuità</a:t>
            </a:r>
            <a:r>
              <a:rPr lang="it-IT" sz="2000" cap="small" dirty="0"/>
              <a:t> aziendale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94ECDDC6-5A49-4A76-9E59-16485982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218958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195748"/>
            <a:ext cx="11465169" cy="6203852"/>
          </a:xfrm>
        </p:spPr>
        <p:txBody>
          <a:bodyPr>
            <a:noAutofit/>
          </a:bodyPr>
          <a:lstStyle/>
          <a:p>
            <a:pPr marL="514350" indent="-514350" algn="just">
              <a:buAutoNum type="alphaLcParenR"/>
            </a:pPr>
            <a:r>
              <a:rPr lang="it-IT" sz="1800" cap="small" dirty="0"/>
              <a:t>fatti successivi che </a:t>
            </a:r>
            <a:r>
              <a:rPr lang="it-IT" sz="1800" b="1" cap="small" dirty="0"/>
              <a:t>devono essere recepiti </a:t>
            </a:r>
            <a:r>
              <a:rPr lang="it-IT" sz="1800" cap="small" dirty="0"/>
              <a:t>nei valori di bilancio</a:t>
            </a:r>
          </a:p>
          <a:p>
            <a:pPr marL="0" indent="0" algn="just">
              <a:buNone/>
            </a:pPr>
            <a:r>
              <a:rPr lang="it-IT" sz="1800" b="1" cap="small" dirty="0"/>
              <a:t>fatti</a:t>
            </a:r>
            <a:r>
              <a:rPr lang="it-IT" sz="1800" cap="small" dirty="0"/>
              <a:t> </a:t>
            </a:r>
            <a:r>
              <a:rPr lang="it-IT" sz="1800" b="1" cap="small" dirty="0"/>
              <a:t>positivi</a:t>
            </a:r>
            <a:r>
              <a:rPr lang="it-IT" sz="1800" cap="small" dirty="0"/>
              <a:t> e/o </a:t>
            </a:r>
            <a:r>
              <a:rPr lang="it-IT" sz="1800" b="1" cap="small" dirty="0"/>
              <a:t>negativi</a:t>
            </a:r>
            <a:r>
              <a:rPr lang="it-IT" sz="1800" cap="small" dirty="0"/>
              <a:t> che evidenziano condizioni </a:t>
            </a:r>
            <a:r>
              <a:rPr lang="it-IT" sz="1800" b="1" cap="small" dirty="0"/>
              <a:t>già esistenti alla data del bilancio</a:t>
            </a:r>
            <a:r>
              <a:rPr lang="it-IT" sz="1800" cap="small" dirty="0"/>
              <a:t>, ma che si manifestano dopo la chiusura dell’esercizio e che richiedono modifiche ai valori delle attività e passività in bilancio, in conformità al postulato della competenza: </a:t>
            </a:r>
          </a:p>
          <a:p>
            <a:pPr marL="0" indent="0" algn="just">
              <a:buNone/>
            </a:pPr>
            <a:r>
              <a:rPr lang="it-IT" sz="1800" cap="small" dirty="0"/>
              <a:t>− la definizione dopo la chiusura dell’esercizio di una </a:t>
            </a:r>
            <a:r>
              <a:rPr lang="it-IT" sz="1800" b="1" cap="small" dirty="0"/>
              <a:t>causa</a:t>
            </a:r>
            <a:r>
              <a:rPr lang="it-IT" sz="1800" cap="small" dirty="0"/>
              <a:t> </a:t>
            </a:r>
            <a:r>
              <a:rPr lang="it-IT" sz="1800" b="1" cap="small" dirty="0"/>
              <a:t>legale</a:t>
            </a:r>
            <a:r>
              <a:rPr lang="it-IT" sz="1800" cap="small" dirty="0"/>
              <a:t> in essere alla data di bilancio per un importo diverso da quello prevedibile a tale data;</a:t>
            </a:r>
          </a:p>
          <a:p>
            <a:pPr marL="0" indent="0" algn="just">
              <a:buNone/>
            </a:pPr>
            <a:r>
              <a:rPr lang="it-IT" sz="1800" cap="small" dirty="0"/>
              <a:t>− i fatti da cui emerga che talune </a:t>
            </a:r>
            <a:r>
              <a:rPr lang="it-IT" sz="1800" b="1" cap="small" dirty="0"/>
              <a:t>attività</a:t>
            </a:r>
            <a:r>
              <a:rPr lang="it-IT" sz="1800" cap="small" dirty="0"/>
              <a:t> già alla data di bilancio avevano subìto </a:t>
            </a:r>
            <a:r>
              <a:rPr lang="it-IT" sz="1800" b="1" cap="small" dirty="0"/>
              <a:t>riduzioni</a:t>
            </a:r>
            <a:r>
              <a:rPr lang="it-IT" sz="1800" cap="small" dirty="0"/>
              <a:t> </a:t>
            </a:r>
            <a:r>
              <a:rPr lang="it-IT" sz="1800" b="1" cap="small" dirty="0"/>
              <a:t>durevoli</a:t>
            </a:r>
            <a:r>
              <a:rPr lang="it-IT" sz="1800" cap="small" dirty="0"/>
              <a:t> di </a:t>
            </a:r>
            <a:r>
              <a:rPr lang="it-IT" sz="1800" b="1" cap="small" dirty="0"/>
              <a:t>valore</a:t>
            </a:r>
            <a:r>
              <a:rPr lang="it-IT" sz="1800" cap="small" dirty="0"/>
              <a:t> o riduzioni del valore di mercato rispetto al costo (a seconda delle fattispecie) ovvero evidenzino situazioni, esistenti alla data di bilancio, che incidano sulle </a:t>
            </a:r>
            <a:r>
              <a:rPr lang="it-IT" sz="1800" b="1" cap="small" dirty="0"/>
              <a:t>valutazioni</a:t>
            </a:r>
            <a:r>
              <a:rPr lang="it-IT" sz="1800" cap="small" dirty="0"/>
              <a:t> di </a:t>
            </a:r>
            <a:r>
              <a:rPr lang="it-IT" sz="1800" b="1" cap="small" dirty="0"/>
              <a:t>bilancio</a:t>
            </a:r>
            <a:r>
              <a:rPr lang="it-IT" sz="1800" cap="small" dirty="0"/>
              <a:t>; per esempio: </a:t>
            </a:r>
          </a:p>
          <a:p>
            <a:pPr marL="0" indent="0" algn="just">
              <a:buNone/>
            </a:pPr>
            <a:r>
              <a:rPr lang="it-IT" sz="1800" cap="small" dirty="0"/>
              <a:t>− il deterioramento della situazione finanziaria di un </a:t>
            </a:r>
            <a:r>
              <a:rPr lang="it-IT" sz="1800" b="1" cap="small" dirty="0"/>
              <a:t>debitore</a:t>
            </a:r>
            <a:r>
              <a:rPr lang="it-IT" sz="1800" cap="small" dirty="0"/>
              <a:t>, confermata dal </a:t>
            </a:r>
            <a:r>
              <a:rPr lang="it-IT" sz="1800" b="1" cap="small" dirty="0"/>
              <a:t>fallimento</a:t>
            </a:r>
            <a:r>
              <a:rPr lang="it-IT" sz="1800" cap="small" dirty="0"/>
              <a:t> dello stesso dopo la data di chiusura, che normalmente indica che la situazione di perdita del credito esisteva già alla data di bilancio; </a:t>
            </a:r>
          </a:p>
          <a:p>
            <a:pPr marL="0" indent="0" algn="just">
              <a:buNone/>
            </a:pPr>
            <a:r>
              <a:rPr lang="it-IT" sz="1800" cap="small" dirty="0"/>
              <a:t>− la </a:t>
            </a:r>
            <a:r>
              <a:rPr lang="it-IT" sz="1800" b="1" cap="small" dirty="0"/>
              <a:t>vendita</a:t>
            </a:r>
            <a:r>
              <a:rPr lang="it-IT" sz="1800" cap="small" dirty="0"/>
              <a:t> di </a:t>
            </a:r>
            <a:r>
              <a:rPr lang="it-IT" sz="1800" b="1" cap="small" dirty="0"/>
              <a:t>prodotti</a:t>
            </a:r>
            <a:r>
              <a:rPr lang="it-IT" sz="1800" cap="small" dirty="0"/>
              <a:t> giacenti a magazzino a fine anno a </a:t>
            </a:r>
            <a:r>
              <a:rPr lang="it-IT" sz="1800" b="1" cap="small" dirty="0"/>
              <a:t>prezzi</a:t>
            </a:r>
            <a:r>
              <a:rPr lang="it-IT" sz="1800" cap="small" dirty="0"/>
              <a:t> </a:t>
            </a:r>
            <a:r>
              <a:rPr lang="it-IT" sz="1800" b="1" cap="small" dirty="0"/>
              <a:t>inferiori</a:t>
            </a:r>
            <a:r>
              <a:rPr lang="it-IT" sz="1800" cap="small" dirty="0"/>
              <a:t> rispetto al costo, che fornisce l’indicazione di un minor valore di realizzo alla data di bilancio; </a:t>
            </a:r>
          </a:p>
          <a:p>
            <a:pPr marL="0" indent="0" algn="just">
              <a:buNone/>
            </a:pPr>
            <a:r>
              <a:rPr lang="it-IT" sz="1800" cap="small" dirty="0"/>
              <a:t>− la determinazione, dopo la data di chiusura dell’esercizio, del </a:t>
            </a:r>
            <a:r>
              <a:rPr lang="it-IT" sz="1800" b="1" cap="small" dirty="0"/>
              <a:t>costo</a:t>
            </a:r>
            <a:r>
              <a:rPr lang="it-IT" sz="1800" cap="small" dirty="0"/>
              <a:t> di </a:t>
            </a:r>
            <a:r>
              <a:rPr lang="it-IT" sz="1800" b="1" cap="small" dirty="0"/>
              <a:t>attività</a:t>
            </a:r>
            <a:r>
              <a:rPr lang="it-IT" sz="1800" cap="small" dirty="0"/>
              <a:t> </a:t>
            </a:r>
            <a:r>
              <a:rPr lang="it-IT" sz="1800" b="1" cap="small" dirty="0"/>
              <a:t>acquistate</a:t>
            </a:r>
            <a:r>
              <a:rPr lang="it-IT" sz="1800" cap="small" dirty="0"/>
              <a:t> o del </a:t>
            </a:r>
            <a:r>
              <a:rPr lang="it-IT" sz="1800" b="1" cap="small" dirty="0"/>
              <a:t>corrispettivo</a:t>
            </a:r>
            <a:r>
              <a:rPr lang="it-IT" sz="1800" cap="small" dirty="0"/>
              <a:t> di </a:t>
            </a:r>
            <a:r>
              <a:rPr lang="it-IT" sz="1800" b="1" cap="small" dirty="0"/>
              <a:t>attività</a:t>
            </a:r>
            <a:r>
              <a:rPr lang="it-IT" sz="1800" cap="small" dirty="0"/>
              <a:t> </a:t>
            </a:r>
            <a:r>
              <a:rPr lang="it-IT" sz="1800" b="1" cap="small" dirty="0"/>
              <a:t>vendute</a:t>
            </a:r>
            <a:r>
              <a:rPr lang="it-IT" sz="1800" cap="small" dirty="0"/>
              <a:t>, prima della data di chiusura dell’esercizio di riferimento; </a:t>
            </a:r>
          </a:p>
          <a:p>
            <a:pPr marL="0" indent="0" algn="just">
              <a:buNone/>
            </a:pPr>
            <a:r>
              <a:rPr lang="it-IT" sz="1800" cap="small" dirty="0"/>
              <a:t>− la determinazione, dopo la chiusura dell’esercizio, di un </a:t>
            </a:r>
            <a:r>
              <a:rPr lang="it-IT" sz="1800" b="1" cap="small" dirty="0"/>
              <a:t>premio</a:t>
            </a:r>
            <a:r>
              <a:rPr lang="it-IT" sz="1800" cap="small" dirty="0"/>
              <a:t> da corrispondere a </a:t>
            </a:r>
            <a:r>
              <a:rPr lang="it-IT" sz="1800" b="1" cap="small" dirty="0"/>
              <a:t>dipendenti</a:t>
            </a:r>
            <a:r>
              <a:rPr lang="it-IT" sz="1800" cap="small" dirty="0"/>
              <a:t> quale emolumento per le prestazioni relative all’esercizio chiuso; </a:t>
            </a:r>
          </a:p>
          <a:p>
            <a:pPr marL="0" indent="0" algn="just">
              <a:buNone/>
            </a:pPr>
            <a:r>
              <a:rPr lang="it-IT" sz="1800" cap="small" dirty="0"/>
              <a:t>− la scoperta di un </a:t>
            </a:r>
            <a:r>
              <a:rPr lang="it-IT" sz="1800" b="1" cap="small" dirty="0"/>
              <a:t>errore</a:t>
            </a:r>
            <a:r>
              <a:rPr lang="it-IT" sz="1800" cap="small" dirty="0"/>
              <a:t> o di una </a:t>
            </a:r>
            <a:r>
              <a:rPr lang="it-IT" sz="1800" b="1" cap="small" dirty="0"/>
              <a:t>frode</a:t>
            </a:r>
            <a:r>
              <a:rPr lang="it-IT" sz="1800" cap="small" dirty="0"/>
              <a:t>. 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0C5A74D-B45B-4FFB-AD37-CEBB8FF2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404040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964234"/>
            <a:ext cx="11169748" cy="53240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/>
          </a:p>
          <a:p>
            <a:pPr marL="514350" indent="-514350" algn="just">
              <a:buFont typeface="+mj-lt"/>
              <a:buAutoNum type="alphaLcParenR" startAt="2"/>
            </a:pPr>
            <a:r>
              <a:rPr lang="it-IT" sz="2200" cap="small" dirty="0"/>
              <a:t>fatti successivi che </a:t>
            </a:r>
            <a:r>
              <a:rPr lang="it-IT" sz="2200" b="1" cap="small" dirty="0"/>
              <a:t>non devono essere recepiti </a:t>
            </a:r>
            <a:r>
              <a:rPr lang="it-IT" sz="2200" cap="small" dirty="0"/>
              <a:t>nei valori di bilancio </a:t>
            </a:r>
          </a:p>
          <a:p>
            <a:pPr marL="514350" indent="-514350" algn="just">
              <a:buFont typeface="+mj-lt"/>
              <a:buAutoNum type="alphaLcParenR" startAt="2"/>
            </a:pPr>
            <a:endParaRPr lang="it-IT" sz="2200" cap="small" dirty="0"/>
          </a:p>
          <a:p>
            <a:pPr marL="0" indent="0" algn="just">
              <a:buNone/>
            </a:pPr>
            <a:r>
              <a:rPr lang="it-IT" sz="2200" cap="small" dirty="0"/>
              <a:t>Sono quei fatti che indicano situazioni sorte </a:t>
            </a:r>
            <a:r>
              <a:rPr lang="it-IT" sz="2200" b="1" cap="small" dirty="0"/>
              <a:t>dopo la data di bilancio</a:t>
            </a:r>
            <a:r>
              <a:rPr lang="it-IT" sz="2200" cap="small" dirty="0"/>
              <a:t>, che </a:t>
            </a:r>
            <a:r>
              <a:rPr lang="it-IT" sz="2200" b="1" cap="small" dirty="0"/>
              <a:t>non</a:t>
            </a:r>
            <a:r>
              <a:rPr lang="it-IT" sz="2200" cap="small" dirty="0"/>
              <a:t> richiedono variazione dei valori di bilancio, in quanto di </a:t>
            </a:r>
            <a:r>
              <a:rPr lang="it-IT" sz="2200" b="1" cap="small" dirty="0"/>
              <a:t>competenza dell’esercizio successivo</a:t>
            </a:r>
            <a:r>
              <a:rPr lang="it-IT" sz="2200" cap="small" dirty="0"/>
              <a:t>. esempi: </a:t>
            </a:r>
          </a:p>
          <a:p>
            <a:pPr marL="0" indent="0" algn="just">
              <a:buNone/>
            </a:pPr>
            <a:r>
              <a:rPr lang="it-IT" sz="2200" cap="small" dirty="0"/>
              <a:t>− la </a:t>
            </a:r>
            <a:r>
              <a:rPr lang="it-IT" sz="2200" b="1" cap="small" dirty="0"/>
              <a:t>diminuzione</a:t>
            </a:r>
            <a:r>
              <a:rPr lang="it-IT" sz="2200" cap="small" dirty="0"/>
              <a:t> nel valore di mercato di taluni </a:t>
            </a:r>
            <a:r>
              <a:rPr lang="it-IT" sz="2200" b="1" cap="small" dirty="0"/>
              <a:t>strumenti</a:t>
            </a:r>
            <a:r>
              <a:rPr lang="it-IT" sz="2200" cap="small" dirty="0"/>
              <a:t> </a:t>
            </a:r>
            <a:r>
              <a:rPr lang="it-IT" sz="2200" b="1" cap="small" dirty="0"/>
              <a:t>finanziari</a:t>
            </a:r>
            <a:r>
              <a:rPr lang="it-IT" sz="2200" cap="small" dirty="0"/>
              <a:t> nel periodo successivo rispetto alla chiusura dell’esercizio, qualora tale riduzione riflette condizioni di mercato </a:t>
            </a:r>
            <a:r>
              <a:rPr lang="it-IT" sz="2200" b="1" cap="small" dirty="0"/>
              <a:t>intervenute</a:t>
            </a:r>
            <a:r>
              <a:rPr lang="it-IT" sz="2200" cap="small" dirty="0"/>
              <a:t> </a:t>
            </a:r>
            <a:r>
              <a:rPr lang="it-IT" sz="2200" b="1" cap="small" dirty="0"/>
              <a:t>dopo</a:t>
            </a:r>
            <a:r>
              <a:rPr lang="it-IT" sz="2200" cap="small" dirty="0"/>
              <a:t> la chiusura dell’esercizio; </a:t>
            </a:r>
          </a:p>
          <a:p>
            <a:pPr marL="0" indent="0" algn="just">
              <a:buNone/>
            </a:pPr>
            <a:r>
              <a:rPr lang="it-IT" sz="2200" cap="small" dirty="0"/>
              <a:t>− la </a:t>
            </a:r>
            <a:r>
              <a:rPr lang="it-IT" sz="2200" b="1" cap="small" dirty="0"/>
              <a:t>distruzione</a:t>
            </a:r>
            <a:r>
              <a:rPr lang="it-IT" sz="2200" cap="small" dirty="0"/>
              <a:t> di </a:t>
            </a:r>
            <a:r>
              <a:rPr lang="it-IT" sz="2200" b="1" cap="small" dirty="0"/>
              <a:t>impianti</a:t>
            </a:r>
            <a:r>
              <a:rPr lang="it-IT" sz="2200" cap="small" dirty="0"/>
              <a:t> di </a:t>
            </a:r>
            <a:r>
              <a:rPr lang="it-IT" sz="2200" b="1" cap="small" dirty="0"/>
              <a:t>produzione</a:t>
            </a:r>
            <a:r>
              <a:rPr lang="it-IT" sz="2200" cap="small" dirty="0"/>
              <a:t> causata da calamità; </a:t>
            </a:r>
          </a:p>
          <a:p>
            <a:pPr marL="0" indent="0" algn="just">
              <a:buNone/>
            </a:pPr>
            <a:r>
              <a:rPr lang="it-IT" sz="2200" cap="small" dirty="0"/>
              <a:t>− la perdita derivante dalla variazione dei </a:t>
            </a:r>
            <a:r>
              <a:rPr lang="it-IT" sz="2200" b="1" cap="small" dirty="0"/>
              <a:t>tassi di cambio </a:t>
            </a:r>
            <a:r>
              <a:rPr lang="it-IT" sz="2200" cap="small" dirty="0"/>
              <a:t>con valute estere; </a:t>
            </a:r>
          </a:p>
          <a:p>
            <a:pPr marL="0" indent="0" algn="just">
              <a:buNone/>
            </a:pPr>
            <a:r>
              <a:rPr lang="it-IT" sz="2200" cap="small" dirty="0"/>
              <a:t>− la sostituzione di un </a:t>
            </a:r>
            <a:r>
              <a:rPr lang="it-IT" sz="2200" b="1" cap="small" dirty="0"/>
              <a:t>prestito</a:t>
            </a:r>
            <a:r>
              <a:rPr lang="it-IT" sz="2200" cap="small" dirty="0"/>
              <a:t> a </a:t>
            </a:r>
            <a:r>
              <a:rPr lang="it-IT" sz="2200" b="1" cap="small" dirty="0"/>
              <a:t>breve</a:t>
            </a:r>
            <a:r>
              <a:rPr lang="it-IT" sz="2200" cap="small" dirty="0"/>
              <a:t> con uno a </a:t>
            </a:r>
            <a:r>
              <a:rPr lang="it-IT" sz="2200" b="1" cap="small" dirty="0"/>
              <a:t>lungo</a:t>
            </a:r>
            <a:r>
              <a:rPr lang="it-IT" sz="2200" cap="small" dirty="0"/>
              <a:t> </a:t>
            </a:r>
            <a:r>
              <a:rPr lang="it-IT" sz="2200" b="1" cap="small" dirty="0"/>
              <a:t>termine</a:t>
            </a:r>
            <a:r>
              <a:rPr lang="it-IT" sz="2200" cap="small" dirty="0"/>
              <a:t> conclusasi nel periodo tra la data di chiusura dell’esercizio e quella di formazione del bilancio; </a:t>
            </a:r>
          </a:p>
          <a:p>
            <a:pPr marL="0" indent="0" algn="just">
              <a:buNone/>
            </a:pPr>
            <a:r>
              <a:rPr lang="it-IT" sz="2200" cap="small" dirty="0"/>
              <a:t>− la </a:t>
            </a:r>
            <a:r>
              <a:rPr lang="it-IT" sz="2200" b="1" cap="small" dirty="0"/>
              <a:t>ristrutturazione</a:t>
            </a:r>
            <a:r>
              <a:rPr lang="it-IT" sz="2200" cap="small" dirty="0"/>
              <a:t> di un </a:t>
            </a:r>
            <a:r>
              <a:rPr lang="it-IT" sz="2200" b="1" cap="small" dirty="0"/>
              <a:t>debito</a:t>
            </a:r>
            <a:r>
              <a:rPr lang="it-IT" sz="2200" cap="small" dirty="0"/>
              <a:t> avente effetti contabili nel periodo tra la data di chiusura dell’esercizio e quella di formazione del bilancio.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EC030887-5378-4BA4-BBC1-E0BFA173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253182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 descr="PRODUZIONE INDUSTRIALE">
            <a:extLst>
              <a:ext uri="{FF2B5EF4-FFF2-40B4-BE49-F238E27FC236}">
                <a16:creationId xmlns:a16="http://schemas.microsoft.com/office/drawing/2014/main" id="{DA561B78-BCB5-4631-A4B3-5F5195688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024" y="840658"/>
            <a:ext cx="7738322" cy="4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1B04989-DDD3-4B1E-B106-A5C53642E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209" y="5809593"/>
            <a:ext cx="765975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000" dirty="0">
                <a:solidFill>
                  <a:srgbClr val="0F0F0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PRODUZIONE INDUSTRIALE</a:t>
            </a:r>
            <a:endParaRPr lang="it-IT" altLang="it-IT" sz="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100" dirty="0">
                <a:solidFill>
                  <a:srgbClr val="0F0F0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Indice mensile destagionalizzato, base 2015=100. (Fonte: Centro Studi Confindustria)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18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234"/>
            <a:ext cx="10515600" cy="52677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marL="514350" indent="-514350" algn="just">
              <a:buFont typeface="+mj-lt"/>
              <a:buAutoNum type="alphaLcParenR" startAt="3"/>
            </a:pPr>
            <a:r>
              <a:rPr lang="it-IT" sz="2200" cap="small" dirty="0"/>
              <a:t>fatti successivi che possono incidere sulla </a:t>
            </a:r>
            <a:r>
              <a:rPr lang="it-IT" sz="2200" b="1" cap="small" dirty="0"/>
              <a:t>continuità</a:t>
            </a:r>
            <a:r>
              <a:rPr lang="it-IT" sz="2200" cap="small" dirty="0"/>
              <a:t> </a:t>
            </a:r>
            <a:r>
              <a:rPr lang="it-IT" sz="2200" b="1" cap="small" dirty="0"/>
              <a:t>aziendale</a:t>
            </a:r>
          </a:p>
          <a:p>
            <a:pPr marL="0" indent="0" algn="just">
              <a:buNone/>
            </a:pPr>
            <a:endParaRPr lang="it-IT" sz="2200" cap="small" dirty="0"/>
          </a:p>
          <a:p>
            <a:pPr marL="0" indent="0" algn="just">
              <a:buNone/>
            </a:pPr>
            <a:r>
              <a:rPr lang="it-IT" sz="2200" cap="small" dirty="0"/>
              <a:t>Alcuni fatti successivi alla data di chiusura del bilancio possono far </a:t>
            </a:r>
            <a:r>
              <a:rPr lang="it-IT" sz="2200" b="1" cap="small" dirty="0"/>
              <a:t>venire</a:t>
            </a:r>
            <a:r>
              <a:rPr lang="it-IT" sz="2200" cap="small" dirty="0"/>
              <a:t> </a:t>
            </a:r>
            <a:r>
              <a:rPr lang="it-IT" sz="2200" b="1" cap="small" dirty="0"/>
              <a:t>meno</a:t>
            </a:r>
            <a:r>
              <a:rPr lang="it-IT" sz="2200" cap="small" dirty="0"/>
              <a:t> il presupposto della </a:t>
            </a:r>
            <a:r>
              <a:rPr lang="it-IT" sz="2200" b="1" cap="small" dirty="0"/>
              <a:t>continuità aziendale</a:t>
            </a:r>
            <a:r>
              <a:rPr lang="it-IT" sz="2200" cap="small" dirty="0"/>
              <a:t>. Gli </a:t>
            </a:r>
            <a:r>
              <a:rPr lang="it-IT" sz="2200" b="1" cap="small" dirty="0"/>
              <a:t>amministratori</a:t>
            </a:r>
            <a:r>
              <a:rPr lang="it-IT" sz="2200" cap="small" dirty="0"/>
              <a:t>, ad esempio, possono motivatamente manifestare l’intendimento di proporre la </a:t>
            </a:r>
            <a:r>
              <a:rPr lang="it-IT" sz="2200" b="1" cap="small" dirty="0"/>
              <a:t>liquidazione</a:t>
            </a:r>
            <a:r>
              <a:rPr lang="it-IT" sz="2200" cap="small" dirty="0"/>
              <a:t> della società o di </a:t>
            </a:r>
            <a:r>
              <a:rPr lang="it-IT" sz="2200" b="1" cap="small" dirty="0"/>
              <a:t>cessare</a:t>
            </a:r>
            <a:r>
              <a:rPr lang="it-IT" sz="2200" cap="small" dirty="0"/>
              <a:t> l’attività operativa. </a:t>
            </a:r>
          </a:p>
          <a:p>
            <a:pPr marL="0" indent="0" algn="just">
              <a:buNone/>
            </a:pPr>
            <a:r>
              <a:rPr lang="it-IT" sz="2400" i="1" cap="small" dirty="0"/>
              <a:t>Oppure le </a:t>
            </a:r>
            <a:r>
              <a:rPr lang="it-IT" sz="2400" b="1" i="1" cap="small" dirty="0"/>
              <a:t>condizioni gestionali </a:t>
            </a:r>
            <a:r>
              <a:rPr lang="it-IT" sz="2400" i="1" cap="small" dirty="0"/>
              <a:t>della società stessa, quali un peggioramento nel risultato di gestione e nella posizione finanziaria dopo la chiusura dell’esercizio, possono far sorgere la necessità di considerare se, nella redazione del bilancio d’esercizio, </a:t>
            </a:r>
            <a:r>
              <a:rPr lang="it-IT" sz="2400" b="1" i="1" cap="small" dirty="0"/>
              <a:t>sia ancora appropriato basarsi</a:t>
            </a:r>
            <a:r>
              <a:rPr lang="it-IT" sz="2400" i="1" cap="small" dirty="0"/>
              <a:t> sul presupposto della </a:t>
            </a:r>
            <a:r>
              <a:rPr lang="it-IT" sz="2400" b="1" i="1" cap="small" dirty="0"/>
              <a:t>continuità aziendale</a:t>
            </a:r>
            <a:r>
              <a:rPr lang="it-IT" sz="2400" i="1" cap="small" dirty="0"/>
              <a:t>. </a:t>
            </a:r>
          </a:p>
          <a:p>
            <a:pPr marL="0" indent="0" algn="just">
              <a:buNone/>
            </a:pPr>
            <a:r>
              <a:rPr lang="it-IT" sz="2200" cap="small" dirty="0"/>
              <a:t>Se il presupposto della continuità aziendale non risulta essere più appropriato al momento della redazione del bilancio, è necessario che nelle valutazioni di bilancio si tenga conto degli </a:t>
            </a:r>
            <a:r>
              <a:rPr lang="it-IT" sz="2200" b="1" cap="small" dirty="0"/>
              <a:t>effetti del venir meno </a:t>
            </a:r>
            <a:r>
              <a:rPr lang="it-IT" sz="2200" cap="small" dirty="0"/>
              <a:t>della continuità aziendale. 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527CA63-3380-4DE4-89C1-13253478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4292991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1" y="964233"/>
            <a:ext cx="10761785" cy="50426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cap="small" dirty="0"/>
          </a:p>
          <a:p>
            <a:pPr marL="0" indent="0">
              <a:buNone/>
            </a:pPr>
            <a:endParaRPr lang="it-IT" sz="2000" cap="small" dirty="0"/>
          </a:p>
          <a:p>
            <a:pPr marL="0" indent="0">
              <a:buNone/>
            </a:pPr>
            <a:r>
              <a:rPr lang="it-IT" sz="2000" cap="small" dirty="0"/>
              <a:t>Art. </a:t>
            </a:r>
            <a:r>
              <a:rPr lang="it-IT" sz="2000" b="1" cap="small" dirty="0"/>
              <a:t>2428</a:t>
            </a:r>
            <a:r>
              <a:rPr lang="it-IT" sz="2000" cap="small" dirty="0"/>
              <a:t> Codice civile: dalla </a:t>
            </a:r>
            <a:r>
              <a:rPr lang="it-IT" sz="2000" b="1" cap="small" dirty="0"/>
              <a:t>relazione sulla gestione </a:t>
            </a:r>
            <a:r>
              <a:rPr lang="it-IT" sz="2000" cap="small" dirty="0"/>
              <a:t>devono in ogni caso risultare:</a:t>
            </a:r>
          </a:p>
          <a:p>
            <a:pPr marL="0" indent="0">
              <a:buNone/>
            </a:pPr>
            <a:endParaRPr lang="it-IT" sz="2000" cap="small" dirty="0"/>
          </a:p>
          <a:p>
            <a:r>
              <a:rPr lang="it-IT" sz="2000" cap="small" dirty="0"/>
              <a:t>5) (numero </a:t>
            </a:r>
            <a:r>
              <a:rPr lang="it-IT" sz="2000" b="1" cap="small" dirty="0"/>
              <a:t>abrogato</a:t>
            </a:r>
            <a:r>
              <a:rPr lang="it-IT" sz="2000" cap="small" dirty="0"/>
              <a:t> dall’art. 6, comma 11 </a:t>
            </a:r>
            <a:r>
              <a:rPr lang="it-IT" sz="2000" cap="small" dirty="0" err="1"/>
              <a:t>D.Lgs.</a:t>
            </a:r>
            <a:r>
              <a:rPr lang="it-IT" sz="2000" cap="small" dirty="0"/>
              <a:t> 18 agosto 2015, n. 139) [ </a:t>
            </a:r>
            <a:r>
              <a:rPr lang="it-IT" sz="2000" i="1" cap="small" dirty="0"/>
              <a:t>i fatti di rilievo avvenuti dopo la chiusura dell'esercizio</a:t>
            </a:r>
            <a:r>
              <a:rPr lang="it-IT" sz="2000" cap="small" dirty="0"/>
              <a:t>]</a:t>
            </a:r>
          </a:p>
          <a:p>
            <a:endParaRPr lang="it-IT" sz="2000" cap="small" dirty="0"/>
          </a:p>
          <a:p>
            <a:r>
              <a:rPr lang="it-IT" sz="2000" cap="small" dirty="0"/>
              <a:t>6) </a:t>
            </a:r>
            <a:r>
              <a:rPr lang="it-IT" sz="2000" b="1" cap="small" dirty="0"/>
              <a:t>l'evoluzione</a:t>
            </a:r>
            <a:r>
              <a:rPr lang="it-IT" sz="2000" cap="small" dirty="0"/>
              <a:t> </a:t>
            </a:r>
            <a:r>
              <a:rPr lang="it-IT" sz="2000" b="1" cap="small" dirty="0"/>
              <a:t>prevedibile</a:t>
            </a:r>
            <a:r>
              <a:rPr lang="it-IT" sz="2000" cap="small" dirty="0"/>
              <a:t> della gestione</a:t>
            </a:r>
          </a:p>
          <a:p>
            <a:endParaRPr lang="it-IT" sz="2000" cap="small" dirty="0"/>
          </a:p>
          <a:p>
            <a:pPr marL="0" indent="0">
              <a:buNone/>
            </a:pPr>
            <a:r>
              <a:rPr lang="it-IT" sz="2000" cap="small" dirty="0"/>
              <a:t>In questo caso si dovrebbe fornire la </a:t>
            </a:r>
            <a:r>
              <a:rPr lang="it-IT" sz="2000" b="1" cap="small" dirty="0"/>
              <a:t>prima analisi dei conti del 2020…</a:t>
            </a:r>
          </a:p>
          <a:p>
            <a:pPr marL="0" indent="0">
              <a:buNone/>
            </a:pPr>
            <a:endParaRPr lang="it-IT" sz="2000" cap="small" dirty="0"/>
          </a:p>
          <a:p>
            <a:pPr marL="0" indent="0" algn="just">
              <a:buNone/>
            </a:pPr>
            <a:r>
              <a:rPr lang="it-IT" sz="2000" cap="small" dirty="0"/>
              <a:t>Tenendo a mente i precisi vincoli richiesti dal Cod. civile (artt. 2446, 2447 per le SPA e 2482-bis e ter SRL)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EB38EFF-65E4-46F8-846A-AE6D2F5A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305566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1" y="964233"/>
            <a:ext cx="10761785" cy="50426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cap="smal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cap="small" dirty="0"/>
              <a:t>Anche le società che redigono il </a:t>
            </a:r>
            <a:r>
              <a:rPr lang="it-IT" sz="2000" b="1" cap="small" dirty="0"/>
              <a:t>bilancio in forma abbreviata </a:t>
            </a:r>
            <a:r>
              <a:rPr lang="it-IT" sz="2000" cap="small" dirty="0"/>
              <a:t>ai sensi dell’articolo </a:t>
            </a:r>
            <a:r>
              <a:rPr lang="it-IT" sz="2000" b="1" cap="small" dirty="0"/>
              <a:t>2435-bis </a:t>
            </a:r>
            <a:r>
              <a:rPr lang="it-IT" sz="2000" cap="small" dirty="0"/>
              <a:t>cc devono riportare in nota integrativa le relative informazioni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000" cap="smal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i="1" cap="small" dirty="0"/>
              <a:t>OIC29 par. 65</a:t>
            </a:r>
            <a:r>
              <a:rPr lang="it-IT" sz="2000" i="1" cap="small" dirty="0"/>
              <a:t>. Ai sensi dell’articolo </a:t>
            </a:r>
            <a:r>
              <a:rPr lang="it-IT" sz="2000" b="1" i="1" cap="small" dirty="0"/>
              <a:t>2435-bis</a:t>
            </a:r>
            <a:r>
              <a:rPr lang="it-IT" sz="2000" i="1" cap="small" dirty="0"/>
              <a:t> del codice civile la </a:t>
            </a:r>
            <a:r>
              <a:rPr lang="it-IT" sz="2000" b="1" i="1" cap="small" dirty="0"/>
              <a:t>nota</a:t>
            </a:r>
            <a:r>
              <a:rPr lang="it-IT" sz="2000" i="1" cap="small" dirty="0"/>
              <a:t> </a:t>
            </a:r>
            <a:r>
              <a:rPr lang="it-IT" sz="2000" b="1" i="1" cap="small" dirty="0"/>
              <a:t>integrativa</a:t>
            </a:r>
            <a:r>
              <a:rPr lang="it-IT" sz="2000" i="1" cap="small" dirty="0"/>
              <a:t> deve fornire le informazioni richieste dall’articolo 2427 comma 1, numero 22 quater) del codice civile e pertanto si deve applicare il paragrafo 61 del presente principio (</a:t>
            </a:r>
            <a:r>
              <a:rPr lang="it-IT" sz="2000" i="1" cap="small" dirty="0" err="1"/>
              <a:t>oic</a:t>
            </a:r>
            <a:r>
              <a:rPr lang="it-IT" sz="2000" i="1" cap="small" dirty="0"/>
              <a:t> 29).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2000" cap="smal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b="1" cap="small" dirty="0"/>
              <a:t>No</a:t>
            </a:r>
            <a:r>
              <a:rPr lang="it-IT" sz="2000" cap="small" dirty="0"/>
              <a:t> le </a:t>
            </a:r>
            <a:r>
              <a:rPr lang="it-IT" sz="2000" b="1" cap="small" dirty="0"/>
              <a:t>micro</a:t>
            </a:r>
            <a:r>
              <a:rPr lang="it-IT" sz="2000" cap="small" dirty="0"/>
              <a:t> </a:t>
            </a:r>
            <a:r>
              <a:rPr lang="it-IT" sz="2000" b="1" cap="small" dirty="0"/>
              <a:t>imprese</a:t>
            </a:r>
            <a:r>
              <a:rPr lang="it-IT" sz="2000" cap="small" dirty="0"/>
              <a:t> ex art. 2435-ter cc</a:t>
            </a:r>
          </a:p>
          <a:p>
            <a:pPr marL="0" indent="0">
              <a:buNone/>
            </a:pPr>
            <a:endParaRPr lang="it-IT" cap="small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EB38EFF-65E4-46F8-846A-AE6D2F5A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881411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FE9CA9-9308-407F-9DFE-CCAA6C8FAD5F}"/>
              </a:ext>
            </a:extLst>
          </p:cNvPr>
          <p:cNvSpPr txBox="1"/>
          <p:nvPr/>
        </p:nvSpPr>
        <p:spPr>
          <a:xfrm>
            <a:off x="5589651" y="5847810"/>
            <a:ext cx="576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100"/>
                </a:solidFill>
              </a:rPr>
              <a:t>…DIVENTANO ELEMENTI CRITICI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6A6713B-F445-4F2A-9CEE-52A3D2A0748B}"/>
              </a:ext>
            </a:extLst>
          </p:cNvPr>
          <p:cNvSpPr txBox="1"/>
          <p:nvPr/>
        </p:nvSpPr>
        <p:spPr>
          <a:xfrm>
            <a:off x="605028" y="1953705"/>
            <a:ext cx="10981944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cap="small" dirty="0"/>
              <a:t>Tali fattori di instabilità sono stati considerati:</a:t>
            </a:r>
          </a:p>
          <a:p>
            <a:endParaRPr lang="it-IT" sz="2000" cap="small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cap="small" dirty="0"/>
              <a:t>come eventi che </a:t>
            </a:r>
            <a:r>
              <a:rPr lang="it-IT" sz="2000" b="1" cap="small" dirty="0"/>
              <a:t>non comportano rettifiche </a:t>
            </a:r>
            <a:r>
              <a:rPr lang="it-IT" sz="2000" cap="small" dirty="0"/>
              <a:t>sui saldi di bilancio (</a:t>
            </a:r>
            <a:r>
              <a:rPr lang="it-IT" sz="2000" b="1" cap="small" dirty="0"/>
              <a:t>non </a:t>
            </a:r>
            <a:r>
              <a:rPr lang="it-IT" sz="2000" b="1" cap="small" dirty="0" err="1"/>
              <a:t>adjusting</a:t>
            </a:r>
            <a:r>
              <a:rPr lang="it-IT" sz="2000" b="1" cap="small" dirty="0"/>
              <a:t> events</a:t>
            </a:r>
            <a:r>
              <a:rPr lang="it-IT" sz="2000" cap="small" dirty="0"/>
              <a:t>) ai sensi dello IAS 10 paragrafo 21;</a:t>
            </a:r>
          </a:p>
          <a:p>
            <a:endParaRPr lang="it-IT" sz="2000" cap="small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cap="small" dirty="0"/>
              <a:t>Come fatti che indicano situazioni sorte </a:t>
            </a:r>
            <a:r>
              <a:rPr lang="it-IT" sz="2000" b="1" cap="small" dirty="0"/>
              <a:t>dopo la data di bilancio</a:t>
            </a:r>
            <a:r>
              <a:rPr lang="it-IT" sz="2000" cap="small" dirty="0"/>
              <a:t>, che non richiedono variazione dei valori di bilancio, in quanto di </a:t>
            </a:r>
            <a:r>
              <a:rPr lang="it-IT" sz="2000" b="1" cap="small" dirty="0"/>
              <a:t>competenza</a:t>
            </a:r>
            <a:r>
              <a:rPr lang="it-IT" sz="2000" cap="small" dirty="0"/>
              <a:t> </a:t>
            </a:r>
            <a:r>
              <a:rPr lang="it-IT" sz="2000" b="1" cap="small" dirty="0"/>
              <a:t>dell’esercizio</a:t>
            </a:r>
            <a:r>
              <a:rPr lang="it-IT" sz="2000" cap="small" dirty="0"/>
              <a:t> </a:t>
            </a:r>
            <a:r>
              <a:rPr lang="it-IT" sz="2000" b="1" cap="small" dirty="0"/>
              <a:t>successivo</a:t>
            </a:r>
            <a:r>
              <a:rPr lang="it-IT" sz="2000" cap="small" dirty="0"/>
              <a:t> ai sensi dell’OIC 29 paragrafo 59 b)</a:t>
            </a:r>
          </a:p>
          <a:p>
            <a:endParaRPr lang="it-IT" sz="2000" cap="small" dirty="0"/>
          </a:p>
          <a:p>
            <a:pPr algn="just">
              <a:lnSpc>
                <a:spcPct val="150000"/>
              </a:lnSpc>
            </a:pPr>
            <a:r>
              <a:rPr lang="it-IT" sz="2000" b="1" cap="small" dirty="0"/>
              <a:t>Tali fattori di incertezza potrebbero influenzare, principalmente ma non esclusivamente le poste di bilancio soggette a valutazione</a:t>
            </a:r>
            <a:r>
              <a:rPr lang="it-IT" sz="2000" cap="small" dirty="0"/>
              <a:t> per la cui descrizione si rimanda a…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ACC4E2C-BC38-4F0F-B397-517C80CFE90F}"/>
              </a:ext>
            </a:extLst>
          </p:cNvPr>
          <p:cNvSpPr txBox="1"/>
          <p:nvPr/>
        </p:nvSpPr>
        <p:spPr>
          <a:xfrm>
            <a:off x="427101" y="1266754"/>
            <a:ext cx="907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100"/>
                </a:solidFill>
              </a:rPr>
              <a:t>INFORMATIVA</a:t>
            </a: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4646C607-0889-4951-BA2F-D8C35906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2876167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81E60E7-127B-48ED-9CE6-580C4CAD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2" y="2349212"/>
            <a:ext cx="4968553" cy="500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180975">
              <a:spcBef>
                <a:spcPct val="20000"/>
              </a:spcBef>
              <a:buFont typeface="Arial" panose="020B0604020202020204" pitchFamily="34" charset="0"/>
              <a:buNone/>
              <a:defRPr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 cap="small" dirty="0"/>
              <a:t>Valutazioni a </a:t>
            </a:r>
            <a:r>
              <a:rPr lang="it-IT" altLang="it-IT" sz="1800" cap="small" dirty="0">
                <a:highlight>
                  <a:srgbClr val="0000FF"/>
                </a:highlight>
              </a:rPr>
              <a:t>fair </a:t>
            </a:r>
            <a:r>
              <a:rPr lang="it-IT" altLang="it-IT" sz="1800" cap="small" dirty="0" err="1">
                <a:highlight>
                  <a:srgbClr val="0000FF"/>
                </a:highlight>
              </a:rPr>
              <a:t>value</a:t>
            </a:r>
            <a:endParaRPr lang="it-IT" altLang="it-IT" sz="1800" cap="small" dirty="0">
              <a:highlight>
                <a:srgbClr val="0000FF"/>
              </a:highligh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FE9CA9-9308-407F-9DFE-CCAA6C8FAD5F}"/>
              </a:ext>
            </a:extLst>
          </p:cNvPr>
          <p:cNvSpPr txBox="1"/>
          <p:nvPr/>
        </p:nvSpPr>
        <p:spPr>
          <a:xfrm>
            <a:off x="493776" y="1560372"/>
            <a:ext cx="907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100"/>
                </a:solidFill>
              </a:rPr>
              <a:t>OLTRE ALL’INFORMATIVA DIVENTANO ELEMENTI </a:t>
            </a:r>
            <a:r>
              <a:rPr lang="it-IT" sz="2400" b="1" dirty="0">
                <a:solidFill>
                  <a:srgbClr val="FF0000"/>
                </a:solidFill>
              </a:rPr>
              <a:t>CRITICI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CFB9F6-6004-4583-9209-F741BA875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464" y="3230346"/>
            <a:ext cx="4968553" cy="500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180975">
              <a:spcBef>
                <a:spcPct val="20000"/>
              </a:spcBef>
              <a:buFont typeface="Arial" panose="020B0604020202020204" pitchFamily="34" charset="0"/>
              <a:buNone/>
              <a:defRPr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 cap="small" dirty="0"/>
              <a:t>Determinazione delle </a:t>
            </a:r>
            <a:r>
              <a:rPr lang="it-IT" altLang="it-IT" sz="1800" cap="small" dirty="0">
                <a:highlight>
                  <a:srgbClr val="0000FF"/>
                </a:highlight>
              </a:rPr>
              <a:t>perdite attese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56BC4A3-6F2C-4261-9C96-70A3A9535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208" y="4122485"/>
            <a:ext cx="4968553" cy="500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180975">
              <a:spcBef>
                <a:spcPct val="20000"/>
              </a:spcBef>
              <a:buFont typeface="Arial" panose="020B0604020202020204" pitchFamily="34" charset="0"/>
              <a:buNone/>
              <a:defRPr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 cap="small" dirty="0">
                <a:highlight>
                  <a:srgbClr val="0000FF"/>
                </a:highlight>
              </a:rPr>
              <a:t>Riduzione di valore </a:t>
            </a:r>
            <a:r>
              <a:rPr lang="it-IT" altLang="it-IT" sz="1800" cap="small" dirty="0"/>
              <a:t>delle attività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275B920-32B8-4AAC-A9F0-25AD24C2C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308" y="5017422"/>
            <a:ext cx="4968553" cy="500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180975">
              <a:spcBef>
                <a:spcPct val="20000"/>
              </a:spcBef>
              <a:buFont typeface="Arial" panose="020B0604020202020204" pitchFamily="34" charset="0"/>
              <a:buNone/>
              <a:defRPr b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800" cap="small" dirty="0">
                <a:highlight>
                  <a:srgbClr val="0000FF"/>
                </a:highlight>
              </a:rPr>
              <a:t>Imposte anticipate</a:t>
            </a:r>
          </a:p>
        </p:txBody>
      </p:sp>
      <p:sp>
        <p:nvSpPr>
          <p:cNvPr id="11" name="Titolo 3">
            <a:extLst>
              <a:ext uri="{FF2B5EF4-FFF2-40B4-BE49-F238E27FC236}">
                <a16:creationId xmlns:a16="http://schemas.microsoft.com/office/drawing/2014/main" id="{F7F65F02-FD30-486A-992B-86837C55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473888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6A6713B-F445-4F2A-9CEE-52A3D2A0748B}"/>
              </a:ext>
            </a:extLst>
          </p:cNvPr>
          <p:cNvSpPr txBox="1"/>
          <p:nvPr/>
        </p:nvSpPr>
        <p:spPr>
          <a:xfrm>
            <a:off x="605028" y="2320026"/>
            <a:ext cx="10981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cap="small" dirty="0"/>
          </a:p>
          <a:p>
            <a:pPr algn="just"/>
            <a:r>
              <a:rPr lang="it-IT" sz="2400" cap="small" dirty="0"/>
              <a:t>OIC 29 par. 62</a:t>
            </a:r>
          </a:p>
          <a:p>
            <a:pPr algn="just"/>
            <a:endParaRPr lang="it-IT" sz="2400" cap="small" dirty="0"/>
          </a:p>
          <a:p>
            <a:pPr algn="just"/>
            <a:r>
              <a:rPr lang="it-IT" sz="2400" cap="small" dirty="0"/>
              <a:t>Il </a:t>
            </a:r>
            <a:r>
              <a:rPr lang="it-IT" sz="2400" b="1" cap="small" dirty="0"/>
              <a:t>termine entro cui il fatto si deve verificare </a:t>
            </a:r>
            <a:r>
              <a:rPr lang="it-IT" sz="2400" cap="small" dirty="0"/>
              <a:t>perché se ne tenga conto è la </a:t>
            </a:r>
            <a:r>
              <a:rPr lang="it-IT" sz="2400" b="1" cap="small" dirty="0"/>
              <a:t>data di formazione del bilancio</a:t>
            </a:r>
            <a:r>
              <a:rPr lang="it-IT" sz="2400" cap="small" dirty="0"/>
              <a:t>, che nella generalità dei casi è individuata con la </a:t>
            </a:r>
            <a:r>
              <a:rPr lang="it-IT" sz="2400" b="1" i="1" cap="small" dirty="0"/>
              <a:t>data di redazione del progetto di bilancio d’esercizio da parte degli amministratori</a:t>
            </a:r>
            <a:r>
              <a:rPr lang="it-IT" sz="2400" cap="small" dirty="0"/>
              <a:t>. </a:t>
            </a:r>
          </a:p>
          <a:p>
            <a:pPr algn="just"/>
            <a:r>
              <a:rPr lang="it-IT" sz="2400" cap="small" dirty="0"/>
              <a:t>Tuttavia, </a:t>
            </a:r>
            <a:r>
              <a:rPr lang="it-IT" sz="2400" u="sng" cap="small" dirty="0"/>
              <a:t>se tra la data di formazione del bilancio e la data di approvazione da parte dell’organo assembleare si verificassero eventi tali da avere un effetto rilevante sul bilancio</a:t>
            </a:r>
            <a:r>
              <a:rPr lang="it-IT" sz="2400" cap="small" dirty="0"/>
              <a:t>, </a:t>
            </a:r>
            <a:r>
              <a:rPr lang="it-IT" sz="2400" b="1" cap="small" dirty="0"/>
              <a:t>gli amministratori debbono adeguatamente modificare il progetto di bilancio</a:t>
            </a:r>
            <a:r>
              <a:rPr lang="it-IT" sz="2400" cap="small" dirty="0"/>
              <a:t>, nel rispetto del procedimento previsto per la formazione del bilancio. </a:t>
            </a:r>
          </a:p>
          <a:p>
            <a:pPr algn="just"/>
            <a:r>
              <a:rPr lang="it-IT" sz="2400" cap="small" dirty="0"/>
              <a:t>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ACC4E2C-BC38-4F0F-B397-517C80CFE90F}"/>
              </a:ext>
            </a:extLst>
          </p:cNvPr>
          <p:cNvSpPr txBox="1"/>
          <p:nvPr/>
        </p:nvSpPr>
        <p:spPr>
          <a:xfrm>
            <a:off x="437539" y="1491837"/>
            <a:ext cx="1131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C100"/>
                </a:solidFill>
              </a:rPr>
              <a:t>L’ORIZZONTE TEMPORALE DA PRENDERE IN CONSIDERAZIONE</a:t>
            </a:r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1C356899-97F4-4FC8-B0ED-DD0CE550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791194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DC05A5-46D6-4BFB-B6E5-508B09F6CF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6000" y="1284245"/>
            <a:ext cx="11160000" cy="55181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2900" b="1" cap="small" dirty="0"/>
              <a:t>caso</a:t>
            </a:r>
            <a:r>
              <a:rPr lang="it-IT" sz="2900" cap="small" dirty="0"/>
              <a:t> </a:t>
            </a:r>
            <a:r>
              <a:rPr lang="it-IT" sz="2900" b="1" cap="small" dirty="0"/>
              <a:t>5/2020</a:t>
            </a:r>
            <a:r>
              <a:rPr lang="it-IT" sz="2900" cap="small" dirty="0"/>
              <a:t> </a:t>
            </a:r>
            <a:r>
              <a:rPr lang="it-IT" sz="2900" b="1" cap="small" dirty="0"/>
              <a:t>Assonime</a:t>
            </a:r>
            <a:r>
              <a:rPr lang="it-IT" sz="2900" cap="small" dirty="0"/>
              <a:t>–Impatto della pandemia da Covid-19 sui bilanci delle imprese relativi all’esercizio 2019</a:t>
            </a:r>
          </a:p>
          <a:p>
            <a:pPr marL="0" indent="0" algn="just">
              <a:buNone/>
            </a:pPr>
            <a:endParaRPr lang="it-IT" sz="2900" cap="small" dirty="0"/>
          </a:p>
          <a:p>
            <a:pPr marL="0" indent="0" algn="just">
              <a:buNone/>
            </a:pPr>
            <a:r>
              <a:rPr lang="it-IT" sz="2900" cap="small" dirty="0"/>
              <a:t>​Gli eventi riconducibili alla pandemia da COVID-19 sono da considerare </a:t>
            </a:r>
            <a:r>
              <a:rPr lang="it-IT" sz="2900" b="1" cap="small" dirty="0"/>
              <a:t>fatti</a:t>
            </a:r>
            <a:r>
              <a:rPr lang="it-IT" sz="2900" cap="small" dirty="0"/>
              <a:t> </a:t>
            </a:r>
            <a:r>
              <a:rPr lang="it-IT" sz="2900" b="1" cap="small" dirty="0"/>
              <a:t>avvenuti</a:t>
            </a:r>
            <a:r>
              <a:rPr lang="it-IT" sz="2900" cap="small" dirty="0"/>
              <a:t> </a:t>
            </a:r>
            <a:r>
              <a:rPr lang="it-IT" sz="2900" b="1" cap="small" dirty="0"/>
              <a:t>dopo</a:t>
            </a:r>
            <a:r>
              <a:rPr lang="it-IT" sz="2900" cap="small" dirty="0"/>
              <a:t> la </a:t>
            </a:r>
            <a:r>
              <a:rPr lang="it-IT" sz="2900" b="1" cap="small" dirty="0"/>
              <a:t>chiusura</a:t>
            </a:r>
            <a:r>
              <a:rPr lang="it-IT" sz="2900" cap="small" dirty="0"/>
              <a:t> </a:t>
            </a:r>
            <a:r>
              <a:rPr lang="it-IT" sz="2900" b="1" cap="small" dirty="0"/>
              <a:t>dell'esercizio</a:t>
            </a:r>
            <a:r>
              <a:rPr lang="it-IT" sz="2900" cap="small" dirty="0"/>
              <a:t> che </a:t>
            </a:r>
            <a:r>
              <a:rPr lang="it-IT" sz="2900" b="1" cap="small" dirty="0"/>
              <a:t>non comportano una rettifica </a:t>
            </a:r>
            <a:r>
              <a:rPr lang="it-IT" sz="2900" cap="small" dirty="0"/>
              <a:t>dei conti del bilancio chiuso al 31 dicembre 2019; pertanto gli impatti negativi della pandemia </a:t>
            </a:r>
            <a:r>
              <a:rPr lang="it-IT" sz="2900" b="1" cap="small" dirty="0"/>
              <a:t>non generano effetti nei processi di valutazione</a:t>
            </a:r>
            <a:r>
              <a:rPr lang="it-IT" sz="2900" cap="small" dirty="0"/>
              <a:t>, ivi inclusi quelli di </a:t>
            </a:r>
            <a:r>
              <a:rPr lang="it-IT" sz="2900" b="1" cap="small" dirty="0"/>
              <a:t>impairment</a:t>
            </a:r>
            <a:r>
              <a:rPr lang="it-IT" sz="2900" cap="small" dirty="0"/>
              <a:t> </a:t>
            </a:r>
            <a:r>
              <a:rPr lang="it-IT" sz="2900" b="1" cap="small" dirty="0"/>
              <a:t>test</a:t>
            </a:r>
            <a:r>
              <a:rPr lang="it-IT" sz="2900" cap="small" dirty="0"/>
              <a:t> dei valori iscritti in bilancio al 31 dicembre 2019.</a:t>
            </a:r>
          </a:p>
          <a:p>
            <a:pPr marL="0" indent="0" algn="just">
              <a:buNone/>
            </a:pPr>
            <a:r>
              <a:rPr lang="it-IT" cap="small" dirty="0"/>
              <a:t>Quando tali eventi siano considerati </a:t>
            </a:r>
            <a:r>
              <a:rPr lang="it-IT" b="1" cap="small" dirty="0"/>
              <a:t>rilevanti</a:t>
            </a:r>
            <a:r>
              <a:rPr lang="it-IT" cap="small" dirty="0"/>
              <a:t>, si devono dare adeguate informazioni in </a:t>
            </a:r>
            <a:r>
              <a:rPr lang="it-IT" b="1" cap="small" dirty="0"/>
              <a:t>nota</a:t>
            </a:r>
            <a:r>
              <a:rPr lang="it-IT" cap="small" dirty="0"/>
              <a:t> </a:t>
            </a:r>
            <a:r>
              <a:rPr lang="it-IT" b="1" cap="small" dirty="0"/>
              <a:t>integrativa</a:t>
            </a:r>
            <a:r>
              <a:rPr lang="it-IT" cap="small" dirty="0"/>
              <a:t>. Tali informazioni potranno essere </a:t>
            </a:r>
            <a:r>
              <a:rPr lang="it-IT" b="1" cap="small" dirty="0"/>
              <a:t>solo o prevalentemente di natura qualitativa</a:t>
            </a:r>
            <a:r>
              <a:rPr lang="it-IT" cap="small" dirty="0"/>
              <a:t>, considerata </a:t>
            </a:r>
            <a:r>
              <a:rPr lang="it-IT" b="1" cap="small" dirty="0"/>
              <a:t>l'estrema</a:t>
            </a:r>
            <a:r>
              <a:rPr lang="it-IT" cap="small" dirty="0"/>
              <a:t> </a:t>
            </a:r>
            <a:r>
              <a:rPr lang="it-IT" b="1" cap="small" dirty="0"/>
              <a:t>difficoltà</a:t>
            </a:r>
            <a:r>
              <a:rPr lang="it-IT" cap="small" dirty="0"/>
              <a:t>, nelle presenti condizioni di incertezza, di poter fornire anche una </a:t>
            </a:r>
            <a:r>
              <a:rPr lang="it-IT" b="1" cap="small" dirty="0"/>
              <a:t>stima</a:t>
            </a:r>
            <a:r>
              <a:rPr lang="it-IT" cap="small" dirty="0"/>
              <a:t> </a:t>
            </a:r>
            <a:r>
              <a:rPr lang="it-IT" b="1" cap="small" dirty="0"/>
              <a:t>quantitativa</a:t>
            </a:r>
            <a:r>
              <a:rPr lang="it-IT" cap="small" dirty="0"/>
              <a:t> </a:t>
            </a:r>
            <a:r>
              <a:rPr lang="it-IT" b="1" cap="small" dirty="0"/>
              <a:t>attendibile</a:t>
            </a:r>
            <a:r>
              <a:rPr lang="it-IT" cap="small" dirty="0"/>
              <a:t> degli effetti sulla situazione economica, patrimoniale e finanziaria della società.</a:t>
            </a:r>
          </a:p>
          <a:p>
            <a:pPr marL="0" indent="0" algn="just">
              <a:buNone/>
            </a:pPr>
            <a:r>
              <a:rPr lang="it-IT" cap="small" dirty="0"/>
              <a:t>Gli elementi di incertezza condizionano anche la valutazione degli amministratori in merito agli effetti sulla </a:t>
            </a:r>
            <a:r>
              <a:rPr lang="it-IT" b="1" cap="small" dirty="0"/>
              <a:t>continuità</a:t>
            </a:r>
            <a:r>
              <a:rPr lang="it-IT" cap="small" dirty="0"/>
              <a:t> </a:t>
            </a:r>
            <a:r>
              <a:rPr lang="it-IT" b="1" cap="small" dirty="0"/>
              <a:t>aziendale</a:t>
            </a:r>
            <a:r>
              <a:rPr lang="it-IT" cap="small" dirty="0"/>
              <a:t> derivanti dalla diffusione del contagio COVID-19 alla luce del possibile peggioramento delle condizioni economiche.</a:t>
            </a:r>
          </a:p>
          <a:p>
            <a:pPr marL="0" indent="0" algn="just">
              <a:buNone/>
            </a:pPr>
            <a:r>
              <a:rPr lang="it-IT" cap="small" dirty="0"/>
              <a:t>In considerazione di queste difficoltà, il </a:t>
            </a:r>
            <a:r>
              <a:rPr lang="it-IT" b="1" cap="small" dirty="0"/>
              <a:t>decreto-legge</a:t>
            </a:r>
            <a:r>
              <a:rPr lang="it-IT" cap="small" dirty="0"/>
              <a:t> n. </a:t>
            </a:r>
            <a:r>
              <a:rPr lang="it-IT" b="1" cap="small" dirty="0"/>
              <a:t>23/2020</a:t>
            </a:r>
            <a:r>
              <a:rPr lang="it-IT" cap="small" dirty="0"/>
              <a:t> ha introdotto una </a:t>
            </a:r>
            <a:r>
              <a:rPr lang="it-IT" b="1" cap="small" dirty="0"/>
              <a:t>regola</a:t>
            </a:r>
            <a:r>
              <a:rPr lang="it-IT" cap="small" dirty="0"/>
              <a:t> </a:t>
            </a:r>
            <a:r>
              <a:rPr lang="it-IT" b="1" cap="small" dirty="0"/>
              <a:t>speciale</a:t>
            </a:r>
            <a:r>
              <a:rPr lang="it-IT" cap="small" dirty="0"/>
              <a:t> al fine di valutare la sussistenza della </a:t>
            </a:r>
            <a:r>
              <a:rPr lang="it-IT" b="1" cap="small" dirty="0"/>
              <a:t>continuità aziendale </a:t>
            </a:r>
            <a:r>
              <a:rPr lang="it-IT" cap="small" dirty="0"/>
              <a:t>relativa ai </a:t>
            </a:r>
            <a:r>
              <a:rPr lang="it-IT" b="1" cap="small" dirty="0"/>
              <a:t>bilanci</a:t>
            </a:r>
            <a:r>
              <a:rPr lang="it-IT" cap="small" dirty="0"/>
              <a:t> d'esercizio delle società OIC </a:t>
            </a:r>
            <a:r>
              <a:rPr lang="it-IT" cap="small" dirty="0" err="1"/>
              <a:t>adopter</a:t>
            </a:r>
            <a:r>
              <a:rPr lang="it-IT" cap="small" dirty="0"/>
              <a:t> </a:t>
            </a:r>
            <a:r>
              <a:rPr lang="it-IT" b="1" cap="small" dirty="0"/>
              <a:t>chiusi entro il 23 febbraio 2020</a:t>
            </a:r>
            <a:r>
              <a:rPr lang="it-IT" cap="small" dirty="0"/>
              <a:t>.</a:t>
            </a:r>
          </a:p>
          <a:p>
            <a:pPr marL="0" indent="0" algn="just">
              <a:buNone/>
            </a:pPr>
            <a:r>
              <a:rPr lang="it-IT" cap="small" dirty="0"/>
              <a:t>Nell'ambito delle valutazioni operate sia ai fini dell'informativa di bilancio sia ai fini della verifica del principio di continuità aziendale, gli amministratori devono considerare anche le </a:t>
            </a:r>
            <a:r>
              <a:rPr lang="it-IT" b="1" cap="small" dirty="0"/>
              <a:t>iniziative</a:t>
            </a:r>
            <a:r>
              <a:rPr lang="it-IT" cap="small" dirty="0"/>
              <a:t> </a:t>
            </a:r>
            <a:r>
              <a:rPr lang="it-IT" b="1" cap="small" dirty="0"/>
              <a:t>adottate</a:t>
            </a:r>
            <a:r>
              <a:rPr lang="it-IT" cap="small" dirty="0"/>
              <a:t> dalle autorità nazionali e internazionali per fronteggiare la crisi sanitaria e gli </a:t>
            </a:r>
            <a:r>
              <a:rPr lang="it-IT" b="1" cap="small" dirty="0"/>
              <a:t>impatti economici </a:t>
            </a:r>
            <a:r>
              <a:rPr lang="it-IT" cap="small" dirty="0"/>
              <a:t>che ne possono derivare.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15F4BDB-9651-425A-92FB-CBBFAC05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583853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315991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Continuità aziendale: quadro normativo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13CD54-C16B-4F13-A62F-16571C99F0E2}"/>
              </a:ext>
            </a:extLst>
          </p:cNvPr>
          <p:cNvSpPr txBox="1"/>
          <p:nvPr/>
        </p:nvSpPr>
        <p:spPr>
          <a:xfrm>
            <a:off x="708660" y="1564767"/>
            <a:ext cx="21717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CODICE CIVILE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57C0B5-2670-488F-AA76-ACB6A9A7FF0C}"/>
              </a:ext>
            </a:extLst>
          </p:cNvPr>
          <p:cNvSpPr txBox="1"/>
          <p:nvPr/>
        </p:nvSpPr>
        <p:spPr>
          <a:xfrm>
            <a:off x="3099816" y="1530490"/>
            <a:ext cx="8260911" cy="1323439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cap="small" dirty="0"/>
              <a:t>Art. 2423 bis c.1: Princìpi di redazione del bilancio</a:t>
            </a:r>
          </a:p>
          <a:p>
            <a:pPr algn="just"/>
            <a:r>
              <a:rPr lang="it-IT" sz="2000" cap="small" dirty="0"/>
              <a:t>«la valutazione delle voci deve essere fatta secondo prudenza e </a:t>
            </a:r>
            <a:r>
              <a:rPr lang="it-IT" sz="2000" b="1" cap="small" dirty="0"/>
              <a:t>nella prospettiva della continuazione dell'attività</a:t>
            </a:r>
            <a:r>
              <a:rPr lang="it-IT" sz="2000" cap="small" dirty="0"/>
              <a:t>, nonché tenendo conto della funzione economica dell'elemento dell'attivo o del passivo considerato»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265ECE8-1E82-4787-A2E7-6509B84352A4}"/>
              </a:ext>
            </a:extLst>
          </p:cNvPr>
          <p:cNvSpPr txBox="1"/>
          <p:nvPr/>
        </p:nvSpPr>
        <p:spPr>
          <a:xfrm>
            <a:off x="732091" y="3081057"/>
            <a:ext cx="214826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OIC 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D027121-D1E5-456F-A598-B85151EBC54E}"/>
              </a:ext>
            </a:extLst>
          </p:cNvPr>
          <p:cNvSpPr txBox="1"/>
          <p:nvPr/>
        </p:nvSpPr>
        <p:spPr>
          <a:xfrm>
            <a:off x="3099817" y="3086563"/>
            <a:ext cx="8271642" cy="1015663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cap="small" dirty="0"/>
              <a:t>La “</a:t>
            </a:r>
            <a:r>
              <a:rPr lang="it-IT" sz="2000" b="1" cap="small" dirty="0"/>
              <a:t>continuazione dell'attività</a:t>
            </a:r>
            <a:r>
              <a:rPr lang="it-IT" sz="2000" cap="small" dirty="0"/>
              <a:t>” dell'impresa è un </a:t>
            </a:r>
            <a:r>
              <a:rPr lang="it-IT" sz="2000" b="1" cap="small" dirty="0"/>
              <a:t>postulato</a:t>
            </a:r>
            <a:r>
              <a:rPr lang="it-IT" sz="2000" cap="small" dirty="0"/>
              <a:t> del bilancio, regola, </a:t>
            </a:r>
            <a:r>
              <a:rPr lang="it-IT" sz="2000" b="1" cap="small" dirty="0"/>
              <a:t>gerarchicamente</a:t>
            </a:r>
            <a:r>
              <a:rPr lang="it-IT" sz="2000" cap="small" dirty="0"/>
              <a:t> </a:t>
            </a:r>
            <a:r>
              <a:rPr lang="it-IT" sz="2000" b="1" cap="small" dirty="0"/>
              <a:t>superiore</a:t>
            </a:r>
            <a:r>
              <a:rPr lang="it-IT" sz="2000" cap="small" dirty="0"/>
              <a:t> alle regole e ai principi particolari applicabili a specifiche fattispecie.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0439D50-776D-424F-856E-FF85B3D44841}"/>
              </a:ext>
            </a:extLst>
          </p:cNvPr>
          <p:cNvSpPr txBox="1"/>
          <p:nvPr/>
        </p:nvSpPr>
        <p:spPr>
          <a:xfrm>
            <a:off x="3081955" y="4293990"/>
            <a:ext cx="8289503" cy="707886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i="1" cap="small" dirty="0"/>
              <a:t>POSTULATI DEL BILANCIO D'ESERCIZIO</a:t>
            </a:r>
            <a:endParaRPr lang="it-IT" sz="2000" cap="small" dirty="0"/>
          </a:p>
          <a:p>
            <a:pPr algn="just"/>
            <a:r>
              <a:rPr lang="it-IT" sz="2000" cap="small" dirty="0"/>
              <a:t>… b) Prospettiva della continuità aziendale…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0C62C9-8FCB-4B7E-8C78-78800AEFAB0A}"/>
              </a:ext>
            </a:extLst>
          </p:cNvPr>
          <p:cNvSpPr txBox="1"/>
          <p:nvPr/>
        </p:nvSpPr>
        <p:spPr>
          <a:xfrm>
            <a:off x="708660" y="4295299"/>
            <a:ext cx="21717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OIC 11</a:t>
            </a:r>
          </a:p>
        </p:txBody>
      </p:sp>
    </p:spTree>
    <p:extLst>
      <p:ext uri="{BB962C8B-B14F-4D97-AF65-F5344CB8AC3E}">
        <p14:creationId xmlns:p14="http://schemas.microsoft.com/office/powerpoint/2010/main" val="1877811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344127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Continuità aziendale: quadro normativo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0C62C9-8FCB-4B7E-8C78-78800AEFAB0A}"/>
              </a:ext>
            </a:extLst>
          </p:cNvPr>
          <p:cNvSpPr txBox="1"/>
          <p:nvPr/>
        </p:nvSpPr>
        <p:spPr>
          <a:xfrm>
            <a:off x="584022" y="1595005"/>
            <a:ext cx="21717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OIC 11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A08BC6-E952-4156-9102-2D5572B02288}"/>
              </a:ext>
            </a:extLst>
          </p:cNvPr>
          <p:cNvSpPr txBox="1"/>
          <p:nvPr/>
        </p:nvSpPr>
        <p:spPr>
          <a:xfrm>
            <a:off x="3063240" y="1595005"/>
            <a:ext cx="8544737" cy="4093428"/>
          </a:xfrm>
          <a:prstGeom prst="rect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cap="small" dirty="0"/>
              <a:t>… prospettiva della continuazione dell’attività e quindi tenendo conto del fatto che </a:t>
            </a:r>
            <a:r>
              <a:rPr lang="it-IT" sz="2000" b="1" cap="small" dirty="0"/>
              <a:t>l’azienda costituisce un complesso economico funzionante destinato,</a:t>
            </a:r>
            <a:r>
              <a:rPr lang="it-IT" sz="2000" cap="small" dirty="0"/>
              <a:t> almeno per un prevedibile arco temporale futuro, </a:t>
            </a:r>
            <a:r>
              <a:rPr lang="it-IT" sz="2000" b="1" cap="small" dirty="0"/>
              <a:t>alla produzione di reddito</a:t>
            </a:r>
            <a:r>
              <a:rPr lang="it-IT" sz="2000" cap="small" dirty="0"/>
              <a:t>. </a:t>
            </a:r>
          </a:p>
          <a:p>
            <a:pPr algn="just"/>
            <a:r>
              <a:rPr lang="it-IT" sz="2000" cap="small" dirty="0"/>
              <a:t>… funzionamento a meno che non intervenga una delle cause di </a:t>
            </a:r>
            <a:r>
              <a:rPr lang="it-IT" sz="2000" b="1" cap="small" dirty="0"/>
              <a:t>scioglimento</a:t>
            </a:r>
            <a:r>
              <a:rPr lang="it-IT" sz="2000" cap="small" dirty="0"/>
              <a:t> di cui all’art </a:t>
            </a:r>
            <a:r>
              <a:rPr lang="it-IT" sz="2000" b="1" cap="small" dirty="0"/>
              <a:t>2484</a:t>
            </a:r>
            <a:r>
              <a:rPr lang="it-IT" sz="2000" cap="small" dirty="0"/>
              <a:t> del codice civile. 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gli </a:t>
            </a:r>
            <a:r>
              <a:rPr lang="it-IT" sz="2000" b="1" cap="small" dirty="0"/>
              <a:t>AMMINISTRATORI DEVONO</a:t>
            </a:r>
            <a:r>
              <a:rPr lang="it-IT" sz="2000" b="1" i="1" cap="small" dirty="0"/>
              <a:t> </a:t>
            </a:r>
            <a:r>
              <a:rPr lang="it-IT" sz="2000" i="1" cap="small" dirty="0"/>
              <a:t>acquisire tutte le informazioni disponibili circa la </a:t>
            </a:r>
            <a:r>
              <a:rPr lang="it-IT" sz="2000" b="1" i="1" cap="small" dirty="0"/>
              <a:t>permanenza del presupposto della continuità aziendale</a:t>
            </a:r>
            <a:r>
              <a:rPr lang="it-IT" sz="2000" i="1" cap="small" dirty="0"/>
              <a:t>. Se gli amministratori sono a conoscenza del fatto che </a:t>
            </a:r>
            <a:r>
              <a:rPr lang="it-IT" sz="2000" b="1" i="1" cap="small" dirty="0"/>
              <a:t>in un arco temporale futuro di almeno dodici mesi dalla data di chiusura dell’esercizio </a:t>
            </a:r>
            <a:r>
              <a:rPr lang="it-IT" sz="2000" i="1" cap="small" dirty="0"/>
              <a:t>intervenga, o è probabile che intervenga, una delle cause di interruzione previste al par. 19, ne devono </a:t>
            </a:r>
            <a:r>
              <a:rPr lang="it-IT" sz="2000" b="1" i="1" cap="small" dirty="0"/>
              <a:t>tenere conto</a:t>
            </a:r>
            <a:r>
              <a:rPr lang="it-IT" sz="2000" i="1" cap="small" dirty="0"/>
              <a:t> nella redazione del </a:t>
            </a:r>
            <a:r>
              <a:rPr lang="it-IT" sz="2000" b="1" i="1" cap="small" dirty="0"/>
              <a:t>bilancio</a:t>
            </a:r>
            <a:r>
              <a:rPr lang="it-IT" sz="2000" i="1" cap="small" dirty="0"/>
              <a:t> d’esercizio e darne </a:t>
            </a:r>
            <a:r>
              <a:rPr lang="it-IT" sz="2000" b="1" i="1" cap="small" dirty="0"/>
              <a:t>adeguata</a:t>
            </a:r>
            <a:r>
              <a:rPr lang="it-IT" sz="2000" i="1" cap="small" dirty="0"/>
              <a:t> </a:t>
            </a:r>
            <a:r>
              <a:rPr lang="it-IT" sz="2000" b="1" i="1" cap="small" dirty="0"/>
              <a:t>informativa</a:t>
            </a:r>
          </a:p>
        </p:txBody>
      </p:sp>
    </p:spTree>
    <p:extLst>
      <p:ext uri="{BB962C8B-B14F-4D97-AF65-F5344CB8AC3E}">
        <p14:creationId xmlns:p14="http://schemas.microsoft.com/office/powerpoint/2010/main" val="3901776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F1E5FE5-A4CC-409B-B221-BDFFFDD71271}"/>
              </a:ext>
            </a:extLst>
          </p:cNvPr>
          <p:cNvSpPr txBox="1"/>
          <p:nvPr/>
        </p:nvSpPr>
        <p:spPr>
          <a:xfrm>
            <a:off x="649224" y="1627632"/>
            <a:ext cx="10981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cap="small" dirty="0"/>
              <a:t>“</a:t>
            </a:r>
            <a:r>
              <a:rPr lang="it-IT" sz="2400" cap="small" dirty="0"/>
              <a:t>Le </a:t>
            </a:r>
            <a:r>
              <a:rPr lang="it-IT" sz="2400" b="1" cap="small" dirty="0"/>
              <a:t>valutazioni</a:t>
            </a:r>
            <a:r>
              <a:rPr lang="it-IT" sz="2400" cap="small" dirty="0"/>
              <a:t> degli amministratori nella predisposizione del bilancio, devono essere basate </a:t>
            </a:r>
            <a:r>
              <a:rPr lang="it-IT" sz="2400" b="1" cap="small" dirty="0"/>
              <a:t>anche sulle informazioni disponibili dopo il 31 dicembre 2019 </a:t>
            </a:r>
            <a:r>
              <a:rPr lang="it-IT" sz="2400" cap="small" dirty="0"/>
              <a:t>e, precisamente, fino alla </a:t>
            </a:r>
            <a:r>
              <a:rPr lang="it-IT" sz="2400" b="1" cap="small" dirty="0"/>
              <a:t>data</a:t>
            </a:r>
            <a:r>
              <a:rPr lang="it-IT" sz="2400" cap="small" dirty="0"/>
              <a:t> </a:t>
            </a:r>
            <a:r>
              <a:rPr lang="it-IT" sz="2400" b="1" cap="small" dirty="0"/>
              <a:t>del</a:t>
            </a:r>
            <a:r>
              <a:rPr lang="it-IT" sz="2400" cap="small" dirty="0"/>
              <a:t> </a:t>
            </a:r>
            <a:r>
              <a:rPr lang="it-IT" sz="2400" b="1" cap="small" dirty="0" err="1"/>
              <a:t>CdA</a:t>
            </a:r>
            <a:r>
              <a:rPr lang="it-IT" sz="2400" cap="small" dirty="0"/>
              <a:t> che approva (o riapprova) il progetto di bilancio, in caso di utilizzo di principi contabili internazionali, oppure fino alla </a:t>
            </a:r>
            <a:r>
              <a:rPr lang="it-IT" sz="2400" b="1" cap="small" dirty="0"/>
              <a:t>data</a:t>
            </a:r>
            <a:r>
              <a:rPr lang="it-IT" sz="2400" cap="small" dirty="0"/>
              <a:t> </a:t>
            </a:r>
            <a:r>
              <a:rPr lang="it-IT" sz="2400" b="1" cap="small" dirty="0"/>
              <a:t>dell’assemblea</a:t>
            </a:r>
            <a:r>
              <a:rPr lang="it-IT" sz="2400" cap="small" dirty="0"/>
              <a:t> chiamata ad esprimersi sul bilancio stesso, in caso di utilizzo dei </a:t>
            </a:r>
            <a:r>
              <a:rPr lang="it-IT" sz="2400" b="1" cap="small" dirty="0"/>
              <a:t>principi contabili nazionali</a:t>
            </a:r>
            <a:r>
              <a:rPr lang="it-IT" sz="2400" cap="small" dirty="0"/>
              <a:t>. </a:t>
            </a:r>
          </a:p>
          <a:p>
            <a:endParaRPr lang="it-IT" sz="2400" i="1" cap="small" dirty="0"/>
          </a:p>
          <a:p>
            <a:pPr algn="just"/>
            <a:r>
              <a:rPr lang="it-IT" sz="2400" i="1" cap="small" dirty="0"/>
              <a:t>Tra dette informazioni devono essere ricomprese </a:t>
            </a:r>
            <a:r>
              <a:rPr lang="it-IT" sz="2400" b="1" i="1" cap="small" dirty="0"/>
              <a:t>quelle che possono riguardare l’esistenza di eventuali significative incertezze derivanti dall’imprevedibilità degli sviluppi dell’emergenza, anche con riferimento alle eventuali implicazioni sulla continuità aziendale.</a:t>
            </a:r>
            <a:r>
              <a:rPr lang="it-IT" sz="2400" i="1" cap="small" dirty="0"/>
              <a:t>”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CC4A3BB-2229-4FA9-B230-CFEEB07AAD19}"/>
              </a:ext>
            </a:extLst>
          </p:cNvPr>
          <p:cNvSpPr txBox="1"/>
          <p:nvPr/>
        </p:nvSpPr>
        <p:spPr>
          <a:xfrm>
            <a:off x="9098280" y="5774032"/>
            <a:ext cx="198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Fonte: </a:t>
            </a:r>
            <a:r>
              <a:rPr lang="it-IT" i="1" dirty="0" err="1"/>
              <a:t>Assirevi</a:t>
            </a:r>
            <a:endParaRPr lang="it-IT" i="1" dirty="0"/>
          </a:p>
        </p:txBody>
      </p:sp>
      <p:sp>
        <p:nvSpPr>
          <p:cNvPr id="7" name="Titolo 3">
            <a:extLst>
              <a:ext uri="{FF2B5EF4-FFF2-40B4-BE49-F238E27FC236}">
                <a16:creationId xmlns:a16="http://schemas.microsoft.com/office/drawing/2014/main" id="{0A5C9270-97A9-42AA-975F-881F5F33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2" y="344127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Continuità aziendale: implicazioni da covid-19</a:t>
            </a:r>
          </a:p>
        </p:txBody>
      </p:sp>
    </p:spTree>
    <p:extLst>
      <p:ext uri="{BB962C8B-B14F-4D97-AF65-F5344CB8AC3E}">
        <p14:creationId xmlns:p14="http://schemas.microsoft.com/office/powerpoint/2010/main" val="36135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F9BCFBD-ABA5-4478-BDE5-00BB0C950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387" y="177471"/>
            <a:ext cx="9365226" cy="6680529"/>
          </a:xfrm>
          <a:prstGeom prst="rect">
            <a:avLst/>
          </a:prstGeom>
        </p:spPr>
      </p:pic>
      <p:sp>
        <p:nvSpPr>
          <p:cNvPr id="2" name="Ovale 1">
            <a:extLst>
              <a:ext uri="{FF2B5EF4-FFF2-40B4-BE49-F238E27FC236}">
                <a16:creationId xmlns:a16="http://schemas.microsoft.com/office/drawing/2014/main" id="{07ABD9FA-75AE-490C-AA59-DCB155E9DF5B}"/>
              </a:ext>
            </a:extLst>
          </p:cNvPr>
          <p:cNvSpPr/>
          <p:nvPr/>
        </p:nvSpPr>
        <p:spPr>
          <a:xfrm>
            <a:off x="8568812" y="3288890"/>
            <a:ext cx="2315497" cy="5899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390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428531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F26DA27-6A41-4CDA-B039-09713072E0F8}"/>
              </a:ext>
            </a:extLst>
          </p:cNvPr>
          <p:cNvSpPr/>
          <p:nvPr/>
        </p:nvSpPr>
        <p:spPr>
          <a:xfrm>
            <a:off x="584022" y="1413192"/>
            <a:ext cx="10468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6 (Disposizioni </a:t>
            </a:r>
            <a:r>
              <a:rPr lang="it-IT" sz="2400" b="1" cap="small" dirty="0"/>
              <a:t>temporanee</a:t>
            </a:r>
            <a:r>
              <a:rPr lang="it-IT" sz="2400" cap="small" dirty="0"/>
              <a:t> in materia di </a:t>
            </a:r>
            <a:r>
              <a:rPr lang="it-IT" sz="2400" b="1" cap="small" dirty="0"/>
              <a:t>riduzione</a:t>
            </a:r>
            <a:r>
              <a:rPr lang="it-IT" sz="2400" cap="small" dirty="0"/>
              <a:t> del </a:t>
            </a:r>
            <a:r>
              <a:rPr lang="it-IT" sz="2400" b="1" cap="small" dirty="0"/>
              <a:t>capitale</a:t>
            </a:r>
            <a:r>
              <a:rPr lang="it-IT" sz="2400" cap="small" dirty="0"/>
              <a:t>) </a:t>
            </a:r>
          </a:p>
          <a:p>
            <a:endParaRPr lang="it-IT" sz="2400" cap="small" dirty="0"/>
          </a:p>
          <a:p>
            <a:pPr marL="457200" indent="-457200" algn="just">
              <a:buAutoNum type="arabicPeriod"/>
            </a:pPr>
            <a:r>
              <a:rPr lang="it-IT" sz="2400" cap="small" dirty="0"/>
              <a:t>A decorrere dalla </a:t>
            </a:r>
            <a:r>
              <a:rPr lang="it-IT" sz="2400" b="1" cap="small" dirty="0"/>
              <a:t>data di entrata </a:t>
            </a:r>
            <a:r>
              <a:rPr lang="it-IT" sz="2400" cap="small" dirty="0"/>
              <a:t>in vigore del presente decreto e fino alla data del </a:t>
            </a:r>
            <a:r>
              <a:rPr lang="it-IT" sz="2400" b="1" cap="small" dirty="0"/>
              <a:t>31 dicembre 2020 non</a:t>
            </a:r>
            <a:r>
              <a:rPr lang="it-IT" sz="2400" cap="small" dirty="0"/>
              <a:t> si </a:t>
            </a:r>
            <a:r>
              <a:rPr lang="it-IT" sz="2400" b="1" cap="small" dirty="0"/>
              <a:t>applicano</a:t>
            </a:r>
            <a:r>
              <a:rPr lang="it-IT" sz="2400" cap="small" dirty="0"/>
              <a:t> gli articoli </a:t>
            </a:r>
            <a:r>
              <a:rPr lang="it-IT" sz="2400" b="1" cap="small" dirty="0"/>
              <a:t>2446</a:t>
            </a:r>
            <a:r>
              <a:rPr lang="it-IT" sz="2400" cap="small" dirty="0"/>
              <a:t>, commi secondo e terzo, </a:t>
            </a:r>
            <a:r>
              <a:rPr lang="it-IT" sz="2400" b="1" cap="small" dirty="0"/>
              <a:t>2447</a:t>
            </a:r>
            <a:r>
              <a:rPr lang="it-IT" sz="2400" cap="small" dirty="0"/>
              <a:t>, 2482 bis, commi quarto, quinto e sesto, e 2482 ter del codice civile. Per lo stesso periodo non opera la </a:t>
            </a:r>
            <a:r>
              <a:rPr lang="it-IT" sz="2400" b="1" cap="small" dirty="0"/>
              <a:t>causa di scioglimento </a:t>
            </a:r>
            <a:r>
              <a:rPr lang="it-IT" sz="2400" cap="small" dirty="0"/>
              <a:t>della società per riduzione o perdita del capitale sociale di cui agli articoli </a:t>
            </a:r>
            <a:r>
              <a:rPr lang="it-IT" sz="2400" b="1" cap="small" dirty="0"/>
              <a:t>2484, n. 4</a:t>
            </a:r>
            <a:r>
              <a:rPr lang="it-IT" sz="2400" cap="small" dirty="0"/>
              <a:t>, e 2545 </a:t>
            </a:r>
            <a:r>
              <a:rPr lang="it-IT" sz="2400" cap="small" dirty="0" err="1"/>
              <a:t>duodecies</a:t>
            </a:r>
            <a:r>
              <a:rPr lang="it-IT" sz="2400" cap="small" dirty="0"/>
              <a:t> del codice civile. </a:t>
            </a:r>
          </a:p>
          <a:p>
            <a:pPr marL="457200" indent="-457200" algn="just">
              <a:buAutoNum type="arabicPeriod"/>
            </a:pPr>
            <a:endParaRPr lang="it-IT" sz="2400" cap="small" dirty="0"/>
          </a:p>
          <a:p>
            <a:pPr algn="just"/>
            <a:r>
              <a:rPr lang="it-IT" sz="2400" cap="small" dirty="0"/>
              <a:t>Quindi dal 9/4 al 31/12 «congelamento delle perdite»</a:t>
            </a:r>
          </a:p>
        </p:txBody>
      </p:sp>
    </p:spTree>
    <p:extLst>
      <p:ext uri="{BB962C8B-B14F-4D97-AF65-F5344CB8AC3E}">
        <p14:creationId xmlns:p14="http://schemas.microsoft.com/office/powerpoint/2010/main" val="1271399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11AEA4-699D-4EB7-8382-142A86FBC4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6000" y="1504579"/>
            <a:ext cx="11160000" cy="45000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200"/>
              </a:lnSpc>
              <a:buNone/>
            </a:pPr>
            <a:r>
              <a:rPr lang="it-IT" sz="2400" cap="small" dirty="0"/>
              <a:t>La </a:t>
            </a:r>
            <a:r>
              <a:rPr lang="it-IT" sz="2400" b="1" cap="small" dirty="0"/>
              <a:t>Relazione Illustrativa</a:t>
            </a:r>
            <a:r>
              <a:rPr lang="it-IT" sz="2400" cap="small" dirty="0"/>
              <a:t> precisa che la norma </a:t>
            </a:r>
            <a:r>
              <a:rPr lang="it-IT" sz="2400" b="1" i="1" cap="small" dirty="0"/>
              <a:t>mira ad evitare che la perdita del capitale</a:t>
            </a:r>
            <a:r>
              <a:rPr lang="it-IT" sz="2400" i="1" cap="small" dirty="0"/>
              <a:t>, dovuta alla </a:t>
            </a:r>
            <a:r>
              <a:rPr lang="it-IT" sz="2400" b="1" i="1" cap="small" dirty="0"/>
              <a:t>crisi COVID-19 </a:t>
            </a:r>
            <a:r>
              <a:rPr lang="it-IT" sz="2400" i="1" cap="small" dirty="0"/>
              <a:t>e verificatasi nel corso degli </a:t>
            </a:r>
            <a:r>
              <a:rPr lang="it-IT" sz="2400" b="1" i="1" cap="small" dirty="0"/>
              <a:t>esercizi chiusi al 31 dicembre 2020</a:t>
            </a:r>
            <a:r>
              <a:rPr lang="it-IT" sz="2400" i="1" cap="small" dirty="0"/>
              <a:t>, ponga gli amministratori di un numero elevatissimo di imprese nell’alternativa – palesemente abnorme – tra </a:t>
            </a:r>
            <a:r>
              <a:rPr lang="it-IT" sz="2400" b="1" i="1" cap="small" dirty="0"/>
              <a:t>l’immediata messa in liquidazione</a:t>
            </a:r>
            <a:r>
              <a:rPr lang="it-IT" sz="2400" i="1" cap="small" dirty="0"/>
              <a:t>, con </a:t>
            </a:r>
            <a:r>
              <a:rPr lang="it-IT" sz="2400" b="1" i="1" cap="small" dirty="0"/>
              <a:t>perdita della prospettiva di continuità</a:t>
            </a:r>
            <a:r>
              <a:rPr lang="it-IT" sz="2400" i="1" cap="small" dirty="0"/>
              <a:t> per imprese anche performanti, ed il </a:t>
            </a:r>
            <a:r>
              <a:rPr lang="it-IT" sz="2400" b="1" i="1" cap="small" dirty="0"/>
              <a:t>rischio di esporsi a responsabilità per gestione non conservativa</a:t>
            </a:r>
            <a:r>
              <a:rPr lang="it-IT" sz="2400" i="1" cap="small" dirty="0"/>
              <a:t> ai sensi dell’articolo </a:t>
            </a:r>
            <a:r>
              <a:rPr lang="it-IT" sz="2400" b="1" i="1" cap="small" dirty="0"/>
              <a:t>2486</a:t>
            </a:r>
            <a:r>
              <a:rPr lang="it-IT" sz="2400" i="1" cap="small" dirty="0"/>
              <a:t> del codice civile. La sospensione degli obblighi previsti dal Codice civile in termine di perdita del capitale sociale, per contro, tiene conto della necessità di </a:t>
            </a:r>
            <a:r>
              <a:rPr lang="it-IT" sz="2400" b="1" i="1" cap="small" dirty="0"/>
              <a:t>fronteggiare le difficoltà dell’emergenza Covid-19 con una chiara rappresentazione della realtà</a:t>
            </a:r>
            <a:r>
              <a:rPr lang="it-IT" sz="2400" i="1" cap="small" dirty="0"/>
              <a:t>, non deformata da una situazione contingente ed eccezionale.</a:t>
            </a:r>
            <a:endParaRPr lang="it-IT" sz="2400" cap="small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D94CF132-3407-4737-A076-A29EB3E7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</p:spTree>
    <p:extLst>
      <p:ext uri="{BB962C8B-B14F-4D97-AF65-F5344CB8AC3E}">
        <p14:creationId xmlns:p14="http://schemas.microsoft.com/office/powerpoint/2010/main" val="3140473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CCB2B9-9F79-41F9-86FA-66A334ED4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3723" y="1479963"/>
            <a:ext cx="10677380" cy="49354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cap="small" dirty="0"/>
              <a:t>Sicuramente la norma </a:t>
            </a:r>
            <a:r>
              <a:rPr lang="it-IT" b="1" cap="small" dirty="0"/>
              <a:t>non nasce per sterilizzare le perdite del 2019</a:t>
            </a:r>
            <a:r>
              <a:rPr lang="it-IT" cap="small" dirty="0"/>
              <a:t>, visto che il </a:t>
            </a:r>
            <a:r>
              <a:rPr lang="it-IT" b="1" cap="small" dirty="0"/>
              <a:t>Covid-19 </a:t>
            </a:r>
            <a:r>
              <a:rPr lang="it-IT" cap="small" dirty="0"/>
              <a:t>arriva in IT a</a:t>
            </a:r>
            <a:r>
              <a:rPr lang="it-IT" b="1" cap="small" dirty="0"/>
              <a:t> febbraio</a:t>
            </a:r>
            <a:r>
              <a:rPr lang="it-IT" cap="small" dirty="0"/>
              <a:t>;</a:t>
            </a:r>
          </a:p>
          <a:p>
            <a:pPr marL="0" indent="0" algn="just">
              <a:buNone/>
            </a:pPr>
            <a:r>
              <a:rPr lang="it-IT" cap="small" dirty="0"/>
              <a:t>nel bilancio 2019 vi potrebbero però essere degli impatti valutativi correlati: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cap="small" dirty="0"/>
              <a:t>svalutazione dei crediti</a:t>
            </a:r>
            <a:r>
              <a:rPr lang="it-IT" cap="small" dirty="0"/>
              <a:t> ad es. cliente che ha </a:t>
            </a:r>
            <a:r>
              <a:rPr lang="it-IT" b="1" cap="small" dirty="0"/>
              <a:t>chiuso</a:t>
            </a:r>
            <a:r>
              <a:rPr lang="it-IT" cap="small" dirty="0"/>
              <a:t> definitivamente causa </a:t>
            </a:r>
            <a:r>
              <a:rPr lang="it-IT" cap="small" dirty="0" err="1"/>
              <a:t>covid</a:t>
            </a:r>
            <a:r>
              <a:rPr lang="it-IT" cap="small" dirty="0"/>
              <a:t> o presentato </a:t>
            </a:r>
            <a:r>
              <a:rPr lang="it-IT" b="1" cap="small" dirty="0"/>
              <a:t>domanda di concordato in bianco</a:t>
            </a:r>
            <a:r>
              <a:rPr lang="it-IT" cap="small" dirty="0"/>
              <a:t>. Il credito dovrebbe essere svalutato nel bilancio del 2019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b="1" cap="small" dirty="0"/>
              <a:t>svalutazione del magazzino per vendite a sconto nel 2020. </a:t>
            </a:r>
            <a:r>
              <a:rPr lang="it-IT" cap="small" dirty="0"/>
              <a:t>Nel </a:t>
            </a:r>
            <a:r>
              <a:rPr lang="it-IT" b="1" cap="small" dirty="0"/>
              <a:t>bilancio 2019</a:t>
            </a:r>
            <a:r>
              <a:rPr lang="it-IT" cap="small" dirty="0"/>
              <a:t> nel valutare il </a:t>
            </a:r>
            <a:r>
              <a:rPr lang="it-IT" b="1" cap="small" dirty="0"/>
              <a:t>magazzino</a:t>
            </a:r>
            <a:r>
              <a:rPr lang="it-IT" cap="small" dirty="0"/>
              <a:t> la società deve valorizzare le giacenze al minor valore</a:t>
            </a:r>
          </a:p>
          <a:p>
            <a:pPr marL="0" indent="0" algn="just">
              <a:buNone/>
            </a:pPr>
            <a:r>
              <a:rPr lang="it-IT" cap="small" dirty="0"/>
              <a:t>In questi casi gli </a:t>
            </a:r>
            <a:r>
              <a:rPr lang="it-IT" b="1" cap="small" dirty="0"/>
              <a:t>effetti della perdita sul bilancio 2019 </a:t>
            </a:r>
            <a:r>
              <a:rPr lang="it-IT" cap="small" dirty="0"/>
              <a:t>sono riferibili (almeno in parte) agli effetti del </a:t>
            </a:r>
            <a:r>
              <a:rPr lang="it-IT" cap="small" dirty="0" err="1"/>
              <a:t>covid</a:t>
            </a:r>
            <a:r>
              <a:rPr lang="it-IT" cap="small" dirty="0"/>
              <a:t> pertanto si potrebbe aprire uno spiraglio all’applicazione anche al 2019 per evitare </a:t>
            </a:r>
            <a:r>
              <a:rPr lang="it-IT" b="1" cap="small" dirty="0"/>
              <a:t>l’alternativa </a:t>
            </a:r>
            <a:r>
              <a:rPr lang="it-IT" cap="small" dirty="0"/>
              <a:t>della liquidazione che la relazione illustrativa vuole scongiurare…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F87E833-C578-41AF-82A9-3086B003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</p:spTree>
    <p:extLst>
      <p:ext uri="{BB962C8B-B14F-4D97-AF65-F5344CB8AC3E}">
        <p14:creationId xmlns:p14="http://schemas.microsoft.com/office/powerpoint/2010/main" val="1787945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231583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Come valutare la continuità aziendale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E70E2-1BA7-4558-9703-9FA3AA2B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" y="1466515"/>
            <a:ext cx="10652067" cy="121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lnSpc>
                <a:spcPct val="90000"/>
              </a:lnSpc>
              <a:spcBef>
                <a:spcPts val="1000"/>
              </a:spcBef>
              <a:buFont typeface="Wingdings 2" panose="05020102010507070707" pitchFamily="18" charset="2"/>
              <a:buChar char="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 algn="l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 algn="l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 algn="l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 algn="l">
              <a:lnSpc>
                <a:spcPct val="90000"/>
              </a:lnSpc>
              <a:spcBef>
                <a:spcPts val="500"/>
              </a:spcBef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r>
              <a:rPr lang="it-IT" sz="2400" b="1" cap="small" dirty="0">
                <a:solidFill>
                  <a:srgbClr val="002060"/>
                </a:solidFill>
              </a:rPr>
              <a:t>Cosa si intende per continuità?</a:t>
            </a:r>
          </a:p>
          <a:p>
            <a:pPr marL="0" indent="0" algn="just">
              <a:buNone/>
              <a:defRPr/>
            </a:pPr>
            <a:r>
              <a:rPr lang="it-IT" sz="2400" b="1" cap="small" dirty="0">
                <a:solidFill>
                  <a:srgbClr val="002060"/>
                </a:solidFill>
              </a:rPr>
              <a:t>Come si può determinare se un’impresa è ancora in continuità aziendale e per quanto tempo? </a:t>
            </a:r>
            <a:endParaRPr lang="it-IT" altLang="it-IT" sz="2400" cap="small" dirty="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EB1EC4-0E2B-4070-BF02-FD4DF81790C6}"/>
              </a:ext>
            </a:extLst>
          </p:cNvPr>
          <p:cNvSpPr txBox="1"/>
          <p:nvPr/>
        </p:nvSpPr>
        <p:spPr>
          <a:xfrm>
            <a:off x="1169775" y="2952174"/>
            <a:ext cx="9448183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CONTINUAZIONE DELL’</a:t>
            </a:r>
            <a:r>
              <a:rPr lang="it-IT" sz="2400" b="1" dirty="0"/>
              <a:t>ESISTENZA</a:t>
            </a:r>
            <a:r>
              <a:rPr lang="it-IT" sz="2400" dirty="0"/>
              <a:t> </a:t>
            </a:r>
            <a:r>
              <a:rPr lang="it-IT" sz="2400" b="1" dirty="0"/>
              <a:t>OPERATIVA</a:t>
            </a:r>
            <a:r>
              <a:rPr lang="it-IT" sz="2400" dirty="0"/>
              <a:t> </a:t>
            </a:r>
          </a:p>
          <a:p>
            <a:pPr algn="ctr"/>
            <a:r>
              <a:rPr lang="it-IT" sz="2400" dirty="0"/>
              <a:t>PER UN </a:t>
            </a:r>
            <a:r>
              <a:rPr lang="it-IT" sz="2400" b="1" dirty="0"/>
              <a:t>FUTURO PREVEDIBILE</a:t>
            </a:r>
            <a:endParaRPr lang="it-IT" sz="2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A00D71-2B8D-4877-990E-D5725EB73931}"/>
              </a:ext>
            </a:extLst>
          </p:cNvPr>
          <p:cNvSpPr txBox="1"/>
          <p:nvPr/>
        </p:nvSpPr>
        <p:spPr>
          <a:xfrm>
            <a:off x="1169774" y="4223688"/>
            <a:ext cx="9448183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/>
              <a:t>VALUTAZIONE in una ottica in linea con i </a:t>
            </a:r>
            <a:r>
              <a:rPr lang="it-IT" sz="2400" b="1" i="1" dirty="0"/>
              <a:t>piani strategici </a:t>
            </a:r>
            <a:r>
              <a:rPr lang="it-IT" sz="2400" i="1" dirty="0"/>
              <a:t>interni con un orizzonte temporale di 3 - 5 anni </a:t>
            </a:r>
            <a:r>
              <a:rPr lang="it-IT" sz="2400" dirty="0"/>
              <a:t>(ottica di PREVISIONE)</a:t>
            </a:r>
          </a:p>
        </p:txBody>
      </p:sp>
    </p:spTree>
    <p:extLst>
      <p:ext uri="{BB962C8B-B14F-4D97-AF65-F5344CB8AC3E}">
        <p14:creationId xmlns:p14="http://schemas.microsoft.com/office/powerpoint/2010/main" val="3517234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43841"/>
            <a:ext cx="103755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7 (Disposizioni temporanee sui principi di redazione del bilancio) </a:t>
            </a:r>
          </a:p>
          <a:p>
            <a:endParaRPr lang="it-IT" sz="2400" cap="small" dirty="0"/>
          </a:p>
          <a:p>
            <a:pPr algn="just"/>
            <a:r>
              <a:rPr lang="it-IT" sz="2400" cap="small" dirty="0"/>
              <a:t>1. Nella redazione del </a:t>
            </a:r>
            <a:r>
              <a:rPr lang="it-IT" sz="2400" b="1" cap="small" dirty="0"/>
              <a:t>bilancio</a:t>
            </a:r>
            <a:r>
              <a:rPr lang="it-IT" sz="2400" cap="small" dirty="0"/>
              <a:t> di esercizio </a:t>
            </a:r>
            <a:r>
              <a:rPr lang="it-IT" sz="2400" b="1" cap="small" dirty="0"/>
              <a:t>in corso al 31 dicembre 2020</a:t>
            </a:r>
            <a:r>
              <a:rPr lang="it-IT" sz="2400" cap="small" dirty="0"/>
              <a:t>, la valutazione delle voci nella prospettiva della </a:t>
            </a:r>
            <a:r>
              <a:rPr lang="it-IT" sz="2400" b="1" cap="small" dirty="0"/>
              <a:t>continuazione dell’attività </a:t>
            </a:r>
            <a:r>
              <a:rPr lang="it-IT" sz="2400" cap="small" dirty="0"/>
              <a:t>di cui all’articolo 2423 bis, comma primo, n. 1), del codice civile può comunque essere operata </a:t>
            </a:r>
            <a:r>
              <a:rPr lang="it-IT" sz="2400" b="1" cap="small" dirty="0"/>
              <a:t>se risulta sussistente nell’ultimo</a:t>
            </a:r>
            <a:r>
              <a:rPr lang="it-IT" sz="2400" cap="small" dirty="0"/>
              <a:t> </a:t>
            </a:r>
            <a:r>
              <a:rPr lang="it-IT" sz="2400" b="1" cap="small" dirty="0"/>
              <a:t>bilancio</a:t>
            </a:r>
            <a:r>
              <a:rPr lang="it-IT" sz="2400" cap="small" dirty="0"/>
              <a:t> di esercizio chiuso in data </a:t>
            </a:r>
            <a:r>
              <a:rPr lang="it-IT" sz="2400" b="1" cap="small" dirty="0"/>
              <a:t>anteriore</a:t>
            </a:r>
            <a:r>
              <a:rPr lang="it-IT" sz="2400" cap="small" dirty="0"/>
              <a:t> al </a:t>
            </a:r>
            <a:r>
              <a:rPr lang="it-IT" sz="2400" b="1" cap="small" dirty="0"/>
              <a:t>23 febbraio 2020</a:t>
            </a:r>
            <a:r>
              <a:rPr lang="it-IT" sz="2400" cap="small" dirty="0"/>
              <a:t>, fatta salva la previsione di cui all’articolo 106 del decreto legge 17 marzo 2020, n. 18. Il </a:t>
            </a:r>
            <a:r>
              <a:rPr lang="it-IT" sz="2400" b="1" cap="small" dirty="0"/>
              <a:t>criterio di valutazione </a:t>
            </a:r>
            <a:r>
              <a:rPr lang="it-IT" sz="2400" cap="small" dirty="0"/>
              <a:t>è specificamente </a:t>
            </a:r>
            <a:r>
              <a:rPr lang="it-IT" sz="2400" b="1" cap="small" dirty="0"/>
              <a:t>illustrato</a:t>
            </a:r>
            <a:r>
              <a:rPr lang="it-IT" sz="2400" cap="small" dirty="0"/>
              <a:t> nella </a:t>
            </a:r>
            <a:r>
              <a:rPr lang="it-IT" sz="2400" b="1" cap="small" dirty="0"/>
              <a:t>nota informativa </a:t>
            </a:r>
            <a:r>
              <a:rPr lang="it-IT" sz="2400" cap="small" dirty="0"/>
              <a:t>anche mediante il richiamo delle risultanze del bilancio precedente. </a:t>
            </a:r>
          </a:p>
          <a:p>
            <a:pPr algn="just"/>
            <a:r>
              <a:rPr lang="it-IT" sz="2400" cap="small" dirty="0"/>
              <a:t>2. Le disposizioni di cui al comma 1 si applicano </a:t>
            </a:r>
            <a:r>
              <a:rPr lang="it-IT" sz="2400" b="1" cap="small" dirty="0"/>
              <a:t>anche</a:t>
            </a:r>
            <a:r>
              <a:rPr lang="it-IT" sz="2400" cap="small" dirty="0"/>
              <a:t> ai </a:t>
            </a:r>
            <a:r>
              <a:rPr lang="it-IT" sz="2400" b="1" cap="small" dirty="0"/>
              <a:t>bilanci</a:t>
            </a:r>
            <a:r>
              <a:rPr lang="it-IT" sz="2400" cap="small" dirty="0"/>
              <a:t> chiusi </a:t>
            </a:r>
            <a:r>
              <a:rPr lang="it-IT" sz="2400" b="1" cap="small" dirty="0"/>
              <a:t>entro il 23 febbraio 2020 </a:t>
            </a:r>
            <a:r>
              <a:rPr lang="it-IT" sz="2400" cap="small" dirty="0"/>
              <a:t>e </a:t>
            </a:r>
            <a:r>
              <a:rPr lang="it-IT" sz="2400" b="1" cap="small" dirty="0"/>
              <a:t>non ancora approvati</a:t>
            </a:r>
            <a:r>
              <a:rPr lang="it-IT" sz="2400" cap="smal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353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B7E13B-3F35-4615-BC96-27DE9C37F3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cap="small" dirty="0"/>
              <a:t>Documento di ricerca della </a:t>
            </a:r>
            <a:r>
              <a:rPr lang="it-IT" b="1" cap="small" dirty="0"/>
              <a:t>Fondazione </a:t>
            </a:r>
            <a:r>
              <a:rPr lang="it-IT" b="1" cap="small" dirty="0" err="1"/>
              <a:t>naz</a:t>
            </a:r>
            <a:r>
              <a:rPr lang="it-IT" b="1" cap="small" dirty="0"/>
              <a:t>. Dott. comm.</a:t>
            </a:r>
            <a:r>
              <a:rPr lang="it-IT" cap="small" dirty="0"/>
              <a:t> Del 20.4.2020</a:t>
            </a:r>
          </a:p>
          <a:p>
            <a:pPr marL="0" indent="0">
              <a:buNone/>
            </a:pPr>
            <a:endParaRPr lang="it-IT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it-IT" sz="2400" cap="small" dirty="0"/>
              <a:t>Si pone il problema se vadano utilizzate, per l’accertamento della </a:t>
            </a:r>
            <a:r>
              <a:rPr lang="it-IT" sz="2400" b="1" cap="small" dirty="0"/>
              <a:t>continuità</a:t>
            </a:r>
            <a:r>
              <a:rPr lang="it-IT" sz="2400" cap="small" dirty="0"/>
              <a:t>, i risultati </a:t>
            </a:r>
            <a:r>
              <a:rPr lang="it-IT" sz="2400" b="1" cap="small" dirty="0"/>
              <a:t>dell’esercizio antecedente </a:t>
            </a:r>
            <a:r>
              <a:rPr lang="it-IT" sz="2400" cap="small" dirty="0"/>
              <a:t>il cui bilancio risulti già approvato, ossia quello chiuso al </a:t>
            </a:r>
            <a:r>
              <a:rPr lang="it-IT" sz="2400" b="1" cap="small" dirty="0"/>
              <a:t>31 dicembre 2018, </a:t>
            </a:r>
            <a:r>
              <a:rPr lang="it-IT" sz="2400" cap="small" dirty="0"/>
              <a:t>oppure quelli risultanti da una </a:t>
            </a:r>
            <a:r>
              <a:rPr lang="it-IT" sz="2400" b="1" cap="small" dirty="0"/>
              <a:t>situazione</a:t>
            </a:r>
            <a:r>
              <a:rPr lang="it-IT" sz="2400" cap="small" dirty="0"/>
              <a:t> </a:t>
            </a:r>
            <a:r>
              <a:rPr lang="it-IT" sz="2400" b="1" cap="small" dirty="0"/>
              <a:t>economico-patrimoniale</a:t>
            </a:r>
            <a:r>
              <a:rPr lang="it-IT" sz="2400" cap="small" dirty="0"/>
              <a:t> al </a:t>
            </a:r>
            <a:r>
              <a:rPr lang="it-IT" sz="2400" b="1" cap="small" dirty="0"/>
              <a:t>31 dicembre 2019 ???</a:t>
            </a:r>
            <a:r>
              <a:rPr lang="it-IT" sz="2400" cap="small" dirty="0"/>
              <a:t>. </a:t>
            </a:r>
          </a:p>
          <a:p>
            <a:pPr marL="0" indent="0" algn="just">
              <a:buNone/>
            </a:pPr>
            <a:r>
              <a:rPr lang="it-IT" sz="2400" i="1" cap="small" dirty="0"/>
              <a:t>La scelta impone di bilanciare, in attesa di </a:t>
            </a:r>
            <a:r>
              <a:rPr lang="it-IT" sz="2400" b="1" i="1" cap="small" dirty="0"/>
              <a:t>modifiche</a:t>
            </a:r>
            <a:r>
              <a:rPr lang="it-IT" sz="2400" i="1" cap="small" dirty="0"/>
              <a:t> e/o </a:t>
            </a:r>
            <a:r>
              <a:rPr lang="it-IT" sz="2400" b="1" i="1" cap="small" dirty="0"/>
              <a:t>chiarimenti</a:t>
            </a:r>
            <a:r>
              <a:rPr lang="it-IT" sz="2400" i="1" cap="small" dirty="0"/>
              <a:t> </a:t>
            </a:r>
            <a:r>
              <a:rPr lang="it-IT" sz="2400" b="1" i="1" cap="small" dirty="0"/>
              <a:t>normativi</a:t>
            </a:r>
            <a:r>
              <a:rPr lang="it-IT" sz="2400" i="1" cap="small" dirty="0"/>
              <a:t>, profili diversi. In ogni caso, è indubbio che la nota integrativa, come supporto alla “esistenza continuativa” di </a:t>
            </a:r>
            <a:r>
              <a:rPr lang="it-IT" sz="2400" i="1" cap="small" dirty="0" err="1"/>
              <a:t>going</a:t>
            </a:r>
            <a:r>
              <a:rPr lang="it-IT" sz="2400" i="1" cap="small" dirty="0"/>
              <a:t> </a:t>
            </a:r>
            <a:r>
              <a:rPr lang="it-IT" sz="2400" i="1" cap="small" dirty="0" err="1"/>
              <a:t>concern</a:t>
            </a:r>
            <a:r>
              <a:rPr lang="it-IT" sz="2400" i="1" cap="small" dirty="0"/>
              <a:t> antecedentemente all’emergenza Covid-19 debba fornire una </a:t>
            </a:r>
            <a:r>
              <a:rPr lang="it-IT" sz="2400" b="1" i="1" cap="small" dirty="0"/>
              <a:t>illustrazione</a:t>
            </a:r>
            <a:r>
              <a:rPr lang="it-IT" sz="2400" i="1" cap="small" dirty="0"/>
              <a:t> </a:t>
            </a:r>
            <a:r>
              <a:rPr lang="it-IT" sz="2400" b="1" i="1" cap="small" dirty="0"/>
              <a:t>delle</a:t>
            </a:r>
            <a:r>
              <a:rPr lang="it-IT" sz="2400" i="1" cap="small" dirty="0"/>
              <a:t> </a:t>
            </a:r>
            <a:r>
              <a:rPr lang="it-IT" sz="2400" b="1" i="1" cap="small" dirty="0"/>
              <a:t>condizioni</a:t>
            </a:r>
            <a:r>
              <a:rPr lang="it-IT" sz="2400" i="1" cap="small" dirty="0"/>
              <a:t> in cui verte l’impresa anche in prospettiva futura. </a:t>
            </a:r>
            <a:endParaRPr lang="it-IT" sz="2400" i="1" cap="small" dirty="0">
              <a:highlight>
                <a:srgbClr val="FFFF00"/>
              </a:highlight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BEEC0450-EAAD-4977-9BA3-2008C889D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"/>
            <a:ext cx="10515600" cy="1325563"/>
          </a:xfrm>
        </p:spPr>
        <p:txBody>
          <a:bodyPr/>
          <a:lstStyle/>
          <a:p>
            <a:r>
              <a:rPr lang="it-IT" cap="small" dirty="0"/>
              <a:t>Fatti di rilievo dopo la chiusura dell’esercizio</a:t>
            </a:r>
          </a:p>
        </p:txBody>
      </p:sp>
    </p:spTree>
    <p:extLst>
      <p:ext uri="{BB962C8B-B14F-4D97-AF65-F5344CB8AC3E}">
        <p14:creationId xmlns:p14="http://schemas.microsoft.com/office/powerpoint/2010/main" val="3591465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961298" y="231585"/>
            <a:ext cx="8371454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1961299" y="1399660"/>
            <a:ext cx="82128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cap="small" dirty="0">
                <a:solidFill>
                  <a:srgbClr val="000000"/>
                </a:solidFill>
                <a:latin typeface="+mj-lt"/>
              </a:rPr>
              <a:t>OIC Documento interpretativo 6 del 28 aprile 2020</a:t>
            </a:r>
            <a:endParaRPr lang="it-IT" sz="2000" cap="small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79B5A0-3AE0-4D32-9844-FFBF60CE84C3}"/>
              </a:ext>
            </a:extLst>
          </p:cNvPr>
          <p:cNvSpPr txBox="1"/>
          <p:nvPr/>
        </p:nvSpPr>
        <p:spPr>
          <a:xfrm>
            <a:off x="2599531" y="2520653"/>
            <a:ext cx="7611243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cap="small" dirty="0"/>
              <a:t>chiusi e non approvati dall’organo assembleare in data anteriore al 23 febbraio 2020 (ad esempio i bilanci chiusi al 31 dicembre 2019)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AB68C9C-0746-44EA-9180-B373A5C39948}"/>
              </a:ext>
            </a:extLst>
          </p:cNvPr>
          <p:cNvSpPr txBox="1"/>
          <p:nvPr/>
        </p:nvSpPr>
        <p:spPr>
          <a:xfrm>
            <a:off x="2059265" y="1863069"/>
            <a:ext cx="5074166" cy="400110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cap="small" dirty="0"/>
              <a:t>A quali bilanci si applica la deroga?</a:t>
            </a:r>
            <a:endParaRPr lang="it-IT" sz="2000" i="1" cap="small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C720F21-EEF5-43C2-B394-E99A625A3EB8}"/>
              </a:ext>
            </a:extLst>
          </p:cNvPr>
          <p:cNvSpPr txBox="1"/>
          <p:nvPr/>
        </p:nvSpPr>
        <p:spPr>
          <a:xfrm>
            <a:off x="2599528" y="3616028"/>
            <a:ext cx="76112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cap="small" dirty="0"/>
              <a:t>chiusi successivamente al 23 febbraio 2020 e prima del 31 dicembre 2020 (ad esempio i bilanci che chiudono al 30 giugno 2020)</a:t>
            </a:r>
            <a:endParaRPr lang="it-IT" sz="2000" i="1" cap="small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9282C6-914D-4317-B037-CE435E95B95F}"/>
              </a:ext>
            </a:extLst>
          </p:cNvPr>
          <p:cNvSpPr txBox="1"/>
          <p:nvPr/>
        </p:nvSpPr>
        <p:spPr>
          <a:xfrm>
            <a:off x="2599530" y="4730453"/>
            <a:ext cx="76112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cap="small" dirty="0"/>
              <a:t>in corso al 31 dicembre 2020 (ad esempio i bilanci che chiudono al 31 dicembre 2020 oppure al 30 giugno 2021)</a:t>
            </a:r>
            <a:endParaRPr lang="it-IT" sz="2000" i="1" cap="small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771007E-E541-43A8-B955-CFA506148DA6}"/>
              </a:ext>
            </a:extLst>
          </p:cNvPr>
          <p:cNvSpPr txBox="1"/>
          <p:nvPr/>
        </p:nvSpPr>
        <p:spPr>
          <a:xfrm>
            <a:off x="2048591" y="5558058"/>
            <a:ext cx="8125594" cy="707886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i="1" cap="small" dirty="0"/>
              <a:t>Nonostante, per il caso B e C le conseguenze della pandemia rientrino tra i fatti aziendali di competenza dell’esercizio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D314E9-E269-4DF7-AA60-3CD0452CABC4}"/>
              </a:ext>
            </a:extLst>
          </p:cNvPr>
          <p:cNvSpPr txBox="1"/>
          <p:nvPr/>
        </p:nvSpPr>
        <p:spPr>
          <a:xfrm>
            <a:off x="2059265" y="2533650"/>
            <a:ext cx="368816" cy="400110"/>
          </a:xfrm>
          <a:prstGeom prst="rect">
            <a:avLst/>
          </a:prstGeom>
          <a:noFill/>
          <a:ln>
            <a:solidFill>
              <a:srgbClr val="FFC1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C632BD5-A372-431B-94E4-B2A281334847}"/>
              </a:ext>
            </a:extLst>
          </p:cNvPr>
          <p:cNvSpPr txBox="1"/>
          <p:nvPr/>
        </p:nvSpPr>
        <p:spPr>
          <a:xfrm>
            <a:off x="2059265" y="3616028"/>
            <a:ext cx="368816" cy="400110"/>
          </a:xfrm>
          <a:prstGeom prst="rect">
            <a:avLst/>
          </a:prstGeom>
          <a:noFill/>
          <a:ln>
            <a:solidFill>
              <a:srgbClr val="FFC1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B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8026F20-0630-44A7-840B-2BB21B3347EF}"/>
              </a:ext>
            </a:extLst>
          </p:cNvPr>
          <p:cNvSpPr txBox="1"/>
          <p:nvPr/>
        </p:nvSpPr>
        <p:spPr>
          <a:xfrm>
            <a:off x="2059265" y="4730453"/>
            <a:ext cx="368816" cy="400110"/>
          </a:xfrm>
          <a:prstGeom prst="rect">
            <a:avLst/>
          </a:prstGeom>
          <a:noFill/>
          <a:ln>
            <a:solidFill>
              <a:srgbClr val="FFC1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76525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961298" y="231585"/>
            <a:ext cx="8371454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1961299" y="1399660"/>
            <a:ext cx="82128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cap="small" dirty="0">
                <a:solidFill>
                  <a:srgbClr val="000000"/>
                </a:solidFill>
                <a:latin typeface="+mj-lt"/>
              </a:rPr>
              <a:t>OIC Documento interpretativo 6 del 28 aprile 2020</a:t>
            </a:r>
            <a:endParaRPr lang="it-IT" sz="2000" cap="small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279B5A0-3AE0-4D32-9844-FFBF60CE84C3}"/>
              </a:ext>
            </a:extLst>
          </p:cNvPr>
          <p:cNvSpPr txBox="1"/>
          <p:nvPr/>
        </p:nvSpPr>
        <p:spPr>
          <a:xfrm>
            <a:off x="3123406" y="2520653"/>
            <a:ext cx="708736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cap="small" dirty="0"/>
              <a:t>sussistenza della continuità aziendale </a:t>
            </a:r>
            <a:r>
              <a:rPr lang="it-IT" sz="2000" b="1" cap="small" dirty="0"/>
              <a:t>antecedentemente</a:t>
            </a:r>
            <a:r>
              <a:rPr lang="it-IT" sz="2000" cap="small" dirty="0"/>
              <a:t> al </a:t>
            </a:r>
            <a:r>
              <a:rPr lang="it-IT" sz="2000" b="1" cap="small" dirty="0"/>
              <a:t>23/02/2020</a:t>
            </a:r>
            <a:r>
              <a:rPr lang="it-IT" sz="2000" cap="small" dirty="0"/>
              <a:t> (scoppio della pandemia)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AB68C9C-0746-44EA-9180-B373A5C39948}"/>
              </a:ext>
            </a:extLst>
          </p:cNvPr>
          <p:cNvSpPr txBox="1"/>
          <p:nvPr/>
        </p:nvSpPr>
        <p:spPr>
          <a:xfrm>
            <a:off x="2059265" y="1863070"/>
            <a:ext cx="4122460" cy="461665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CONSIDERAZIONI CHIAVE</a:t>
            </a:r>
            <a:endParaRPr lang="it-IT" sz="2400" i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C720F21-EEF5-43C2-B394-E99A625A3EB8}"/>
              </a:ext>
            </a:extLst>
          </p:cNvPr>
          <p:cNvSpPr txBox="1"/>
          <p:nvPr/>
        </p:nvSpPr>
        <p:spPr>
          <a:xfrm>
            <a:off x="2085180" y="3377903"/>
            <a:ext cx="7400926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b="1" cap="small" dirty="0"/>
              <a:t>sterilizzazione</a:t>
            </a:r>
            <a:r>
              <a:rPr lang="it-IT" sz="2000" cap="small" dirty="0"/>
              <a:t> dei fatti successivi al 31 dicembre 2019 </a:t>
            </a:r>
            <a:r>
              <a:rPr lang="it-IT" sz="2000" b="1" cap="small" dirty="0"/>
              <a:t>disapplicando</a:t>
            </a:r>
            <a:r>
              <a:rPr lang="it-IT" sz="2000" cap="small" dirty="0"/>
              <a:t> il par. 59 c) dell’OIC 29 </a:t>
            </a:r>
            <a:r>
              <a:rPr lang="it-IT" sz="2000" i="1" cap="small" dirty="0"/>
              <a:t>limitatamente al Covid-19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9282C6-914D-4317-B037-CE435E95B95F}"/>
              </a:ext>
            </a:extLst>
          </p:cNvPr>
          <p:cNvSpPr txBox="1"/>
          <p:nvPr/>
        </p:nvSpPr>
        <p:spPr>
          <a:xfrm>
            <a:off x="3123406" y="4330404"/>
            <a:ext cx="7087368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cap="small" dirty="0"/>
              <a:t>La norma non altera il quadro normativo concernente le </a:t>
            </a:r>
            <a:r>
              <a:rPr lang="it-IT" sz="2000" b="1" cap="small" dirty="0"/>
              <a:t>informazioni</a:t>
            </a:r>
            <a:r>
              <a:rPr lang="it-IT" sz="2000" cap="small" dirty="0"/>
              <a:t> dovute nella </a:t>
            </a:r>
            <a:r>
              <a:rPr lang="it-IT" sz="2000" b="1" cap="small" dirty="0"/>
              <a:t>Nota</a:t>
            </a:r>
            <a:r>
              <a:rPr lang="it-IT" sz="2000" cap="small" dirty="0"/>
              <a:t> </a:t>
            </a:r>
            <a:r>
              <a:rPr lang="it-IT" sz="2000" b="1" cap="small" dirty="0"/>
              <a:t>Integrativa</a:t>
            </a:r>
            <a:r>
              <a:rPr lang="it-IT" sz="2000" cap="small" dirty="0"/>
              <a:t> e nella </a:t>
            </a:r>
            <a:r>
              <a:rPr lang="it-IT" sz="2000" b="1" cap="small" dirty="0"/>
              <a:t>Relazione</a:t>
            </a:r>
            <a:r>
              <a:rPr lang="it-IT" sz="2000" cap="small" dirty="0"/>
              <a:t> sulla gestione: </a:t>
            </a:r>
            <a:r>
              <a:rPr lang="it-IT" sz="2000" b="1" i="1" cap="small" dirty="0"/>
              <a:t>informativa</a:t>
            </a:r>
            <a:r>
              <a:rPr lang="it-IT" sz="2000" i="1" cap="small" dirty="0"/>
              <a:t> in chiave </a:t>
            </a:r>
            <a:r>
              <a:rPr lang="it-IT" sz="2000" b="1" i="1" cap="small" dirty="0"/>
              <a:t>prospettica</a:t>
            </a:r>
            <a:r>
              <a:rPr lang="it-IT" sz="2000" i="1" cap="small" dirty="0"/>
              <a:t> secondo le norme ordinarie</a:t>
            </a:r>
          </a:p>
        </p:txBody>
      </p:sp>
    </p:spTree>
    <p:extLst>
      <p:ext uri="{BB962C8B-B14F-4D97-AF65-F5344CB8AC3E}">
        <p14:creationId xmlns:p14="http://schemas.microsoft.com/office/powerpoint/2010/main" val="2796956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961298" y="231585"/>
            <a:ext cx="8371454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1961299" y="1475861"/>
            <a:ext cx="8212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  <a:latin typeface="+mj-lt"/>
              </a:rPr>
              <a:t>ATTENZIONE</a:t>
            </a:r>
            <a:endParaRPr lang="it-IT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6802DF4-E083-4AE8-9265-299D24DE1708}"/>
              </a:ext>
            </a:extLst>
          </p:cNvPr>
          <p:cNvSpPr txBox="1"/>
          <p:nvPr/>
        </p:nvSpPr>
        <p:spPr>
          <a:xfrm>
            <a:off x="1975296" y="2939709"/>
            <a:ext cx="8300968" cy="1200329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cap="small" dirty="0"/>
              <a:t>La deroga NON si estende all’OBBLIGO di illustrare nella Nota Integrativa i </a:t>
            </a:r>
            <a:r>
              <a:rPr lang="it-IT" sz="2400" b="1" cap="small" dirty="0"/>
              <a:t>PIANI FUTURI</a:t>
            </a:r>
            <a:r>
              <a:rPr lang="it-IT" sz="2400" cap="small" dirty="0"/>
              <a:t> </a:t>
            </a:r>
            <a:r>
              <a:rPr lang="it-IT" sz="2400" b="1" cap="small" dirty="0"/>
              <a:t>per superare le incertezze significative sulla prospettiva di continuità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6802DF4-E083-4AE8-9265-299D24DE1708}"/>
              </a:ext>
            </a:extLst>
          </p:cNvPr>
          <p:cNvSpPr txBox="1"/>
          <p:nvPr/>
        </p:nvSpPr>
        <p:spPr>
          <a:xfrm>
            <a:off x="1973540" y="2015470"/>
            <a:ext cx="8300968" cy="830997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cap="small" dirty="0"/>
              <a:t>La deroga </a:t>
            </a:r>
            <a:r>
              <a:rPr lang="it-IT" sz="2400" b="1" cap="small" dirty="0"/>
              <a:t>NON</a:t>
            </a:r>
            <a:r>
              <a:rPr lang="it-IT" sz="2400" cap="small" dirty="0"/>
              <a:t> si applica se la crisi è </a:t>
            </a:r>
            <a:r>
              <a:rPr lang="it-IT" sz="2400" b="1" cap="small" dirty="0"/>
              <a:t>antecedente</a:t>
            </a:r>
            <a:r>
              <a:rPr lang="it-IT" sz="2400" cap="small" dirty="0"/>
              <a:t> </a:t>
            </a:r>
            <a:r>
              <a:rPr lang="it-IT" sz="2400" i="1" cap="small" dirty="0"/>
              <a:t>e il COVID-19 ha contribuito (solo) ad </a:t>
            </a:r>
            <a:r>
              <a:rPr lang="it-IT" sz="2400" b="1" i="1" cap="small" dirty="0"/>
              <a:t>aggravarla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6802DF4-E083-4AE8-9265-299D24DE1708}"/>
              </a:ext>
            </a:extLst>
          </p:cNvPr>
          <p:cNvSpPr txBox="1"/>
          <p:nvPr/>
        </p:nvSpPr>
        <p:spPr>
          <a:xfrm>
            <a:off x="1975296" y="4257701"/>
            <a:ext cx="8300968" cy="1938992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cap="small" dirty="0"/>
              <a:t>E’ obbligatorio illustrare nella </a:t>
            </a:r>
            <a:r>
              <a:rPr lang="it-IT" sz="2400" b="1" cap="small" dirty="0"/>
              <a:t>Nota</a:t>
            </a:r>
            <a:r>
              <a:rPr lang="it-IT" sz="2400" cap="small" dirty="0"/>
              <a:t> </a:t>
            </a:r>
            <a:r>
              <a:rPr lang="it-IT" sz="2400" b="1" cap="small" dirty="0"/>
              <a:t>Integrativa</a:t>
            </a:r>
            <a:r>
              <a:rPr lang="it-IT" sz="2400" cap="small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cap="small" dirty="0"/>
              <a:t>Le </a:t>
            </a:r>
            <a:r>
              <a:rPr lang="it-IT" sz="2400" b="1" cap="small" dirty="0"/>
              <a:t>conseguenze</a:t>
            </a:r>
            <a:r>
              <a:rPr lang="it-IT" sz="2400" cap="small" dirty="0"/>
              <a:t> del Covid-19 (</a:t>
            </a:r>
            <a:r>
              <a:rPr lang="it-IT" sz="2400" cap="small" dirty="0" err="1"/>
              <a:t>lockdown</a:t>
            </a:r>
            <a:r>
              <a:rPr lang="it-IT" sz="2400" cap="small" dirty="0"/>
              <a:t>, riduzione ordini, tensioni finanziarie…);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cap="small" dirty="0"/>
              <a:t>Le </a:t>
            </a:r>
            <a:r>
              <a:rPr lang="it-IT" sz="2400" b="1" cap="small" dirty="0"/>
              <a:t>azioni</a:t>
            </a:r>
            <a:r>
              <a:rPr lang="it-IT" sz="2400" cap="small" dirty="0"/>
              <a:t> che la Società ha la volontà e capacità di porre in essere per superare la crisi.</a:t>
            </a:r>
          </a:p>
        </p:txBody>
      </p:sp>
    </p:spTree>
    <p:extLst>
      <p:ext uri="{BB962C8B-B14F-4D97-AF65-F5344CB8AC3E}">
        <p14:creationId xmlns:p14="http://schemas.microsoft.com/office/powerpoint/2010/main" val="742645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5760" y="210312"/>
            <a:ext cx="11334240" cy="984885"/>
          </a:xfrm>
        </p:spPr>
        <p:txBody>
          <a:bodyPr>
            <a:noAutofit/>
          </a:bodyPr>
          <a:lstStyle/>
          <a:p>
            <a:pPr algn="just"/>
            <a:r>
              <a:rPr lang="it-IT" sz="3600" cap="small" dirty="0"/>
              <a:t>Informativa di bilancio ed effetti sulla relazione di revisione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89788" y="1436765"/>
            <a:ext cx="23347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CASO 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03239" y="1429920"/>
            <a:ext cx="2850089" cy="1631216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cap="small" dirty="0"/>
              <a:t>Gli amministratori hanno inserito nel bilancio un’</a:t>
            </a:r>
            <a:r>
              <a:rPr lang="it-IT" sz="2000" b="1" cap="small" dirty="0"/>
              <a:t>informativa adeguata</a:t>
            </a:r>
            <a:r>
              <a:rPr lang="it-IT" sz="2000" cap="small" dirty="0"/>
              <a:t> sull’emergenza Coronavirus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89788" y="3561219"/>
            <a:ext cx="233479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CASO B</a:t>
            </a:r>
          </a:p>
        </p:txBody>
      </p:sp>
      <p:sp>
        <p:nvSpPr>
          <p:cNvPr id="9" name="Rettangolo 8"/>
          <p:cNvSpPr/>
          <p:nvPr/>
        </p:nvSpPr>
        <p:spPr>
          <a:xfrm>
            <a:off x="-600" y="0"/>
            <a:ext cx="12193200" cy="685800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4A790DD-DDF2-43C7-A281-6F86F59ABF07}"/>
              </a:ext>
            </a:extLst>
          </p:cNvPr>
          <p:cNvSpPr txBox="1"/>
          <p:nvPr/>
        </p:nvSpPr>
        <p:spPr>
          <a:xfrm>
            <a:off x="6400800" y="1417728"/>
            <a:ext cx="4997447" cy="1631216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cap="small" dirty="0"/>
              <a:t>L’informativa fornita in bilancio, se ritenuta dal revisore fondamentale per la comprensione dello stesso, </a:t>
            </a:r>
            <a:r>
              <a:rPr lang="it-IT" sz="2000" b="1" u="sng" cap="small" dirty="0"/>
              <a:t>potrà</a:t>
            </a:r>
            <a:r>
              <a:rPr lang="it-IT" sz="2000" cap="small" dirty="0"/>
              <a:t> essere oggetto di un </a:t>
            </a:r>
            <a:r>
              <a:rPr lang="it-IT" sz="2000" b="1" cap="small" dirty="0"/>
              <a:t>richiamo di informativa </a:t>
            </a:r>
            <a:r>
              <a:rPr lang="it-IT" sz="2000" cap="small" dirty="0"/>
              <a:t>ai sensi dell’ISA Italia 706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F1DBAA0-25FB-4E94-8023-4851A40711F1}"/>
              </a:ext>
            </a:extLst>
          </p:cNvPr>
          <p:cNvSpPr txBox="1"/>
          <p:nvPr/>
        </p:nvSpPr>
        <p:spPr>
          <a:xfrm>
            <a:off x="3191047" y="3575712"/>
            <a:ext cx="2862281" cy="1938992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cap="small" dirty="0"/>
              <a:t>L’</a:t>
            </a:r>
            <a:r>
              <a:rPr lang="it-IT" sz="2000" b="1" cap="small" dirty="0"/>
              <a:t>informativa</a:t>
            </a:r>
            <a:r>
              <a:rPr lang="it-IT" sz="2000" cap="small" dirty="0"/>
              <a:t> fornita in bilancio </a:t>
            </a:r>
            <a:r>
              <a:rPr lang="it-IT" sz="2000" b="1" cap="small" dirty="0"/>
              <a:t>non</a:t>
            </a:r>
            <a:r>
              <a:rPr lang="it-IT" sz="2000" cap="small" dirty="0"/>
              <a:t> è </a:t>
            </a:r>
            <a:r>
              <a:rPr lang="it-IT" sz="2000" b="1" cap="small" dirty="0"/>
              <a:t>considerata dal revisore adeguata </a:t>
            </a:r>
            <a:r>
              <a:rPr lang="it-IT" sz="2000" cap="small" dirty="0"/>
              <a:t>e gli </a:t>
            </a:r>
            <a:r>
              <a:rPr lang="it-IT" sz="2000" b="1" cap="small" dirty="0"/>
              <a:t>amministratori non integrano l’informativa </a:t>
            </a:r>
            <a:r>
              <a:rPr lang="it-IT" sz="2000" cap="small" dirty="0"/>
              <a:t>di bilancio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6802DF4-E083-4AE8-9265-299D24DE1708}"/>
              </a:ext>
            </a:extLst>
          </p:cNvPr>
          <p:cNvSpPr txBox="1"/>
          <p:nvPr/>
        </p:nvSpPr>
        <p:spPr>
          <a:xfrm>
            <a:off x="6400800" y="3561219"/>
            <a:ext cx="4997446" cy="1015663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cap="small" dirty="0"/>
              <a:t>Il revisore dovrà emettere un </a:t>
            </a:r>
            <a:r>
              <a:rPr lang="it-IT" sz="2000" b="1" cap="small" dirty="0"/>
              <a:t>giudizio con rilievi</a:t>
            </a:r>
            <a:r>
              <a:rPr lang="it-IT" sz="2000" cap="small" dirty="0"/>
              <a:t>, o </a:t>
            </a:r>
            <a:r>
              <a:rPr lang="it-IT" sz="2000" b="1" cap="small" dirty="0"/>
              <a:t>un giudizio negativo</a:t>
            </a:r>
            <a:r>
              <a:rPr lang="it-IT" sz="2000" cap="small" dirty="0"/>
              <a:t>, ai sensi del principio ISA Italia 705. </a:t>
            </a:r>
          </a:p>
        </p:txBody>
      </p:sp>
    </p:spTree>
    <p:extLst>
      <p:ext uri="{BB962C8B-B14F-4D97-AF65-F5344CB8AC3E}">
        <p14:creationId xmlns:p14="http://schemas.microsoft.com/office/powerpoint/2010/main" val="142979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1F7648C-E5AA-4244-94DB-3F29FD5AA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99971"/>
              </p:ext>
            </p:extLst>
          </p:nvPr>
        </p:nvGraphicFramePr>
        <p:xfrm>
          <a:off x="662609" y="694071"/>
          <a:ext cx="10588487" cy="538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590139675"/>
                    </a:ext>
                  </a:extLst>
                </a:gridCol>
              </a:tblGrid>
              <a:tr h="522965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Il 17 marzo viene approvato il </a:t>
                      </a:r>
                      <a:r>
                        <a:rPr lang="it-IT" altLang="it-IT" sz="20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D.L. n. 18/2020 (Cura Italia)</a:t>
                      </a: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che prevede una serie di </a:t>
                      </a:r>
                      <a:r>
                        <a:rPr lang="it-IT" altLang="it-IT" sz="20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misure</a:t>
                      </a: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altLang="it-IT" sz="20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straordinarie</a:t>
                      </a: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per il potenziamento del servizio sanitario e il sostegno economico di famiglie, lavoratori ed imprese.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Costituito da 127 articoli a sostegno dell’economia che dovrebbero avere effetti economici, tramite un effetto leva, per circa </a:t>
                      </a:r>
                      <a:r>
                        <a:rPr lang="it-IT" altLang="it-IT" sz="18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350</a:t>
                      </a: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altLang="it-IT" sz="18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mld</a:t>
                      </a: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it-IT" altLang="it-IT" sz="2000" b="0" cap="small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L’8 aprile viene approvato il </a:t>
                      </a:r>
                      <a:r>
                        <a:rPr lang="it-IT" altLang="it-IT" sz="20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D.L. n. 23/2020 (Decreto Liquidità) </a:t>
                      </a:r>
                      <a:r>
                        <a:rPr lang="it-IT" altLang="it-IT" sz="20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che prevede una serie di </a:t>
                      </a:r>
                      <a:r>
                        <a:rPr lang="it-IT" altLang="it-IT" sz="20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it-IT" sz="2000" b="1" kern="120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isure urgenti</a:t>
                      </a:r>
                      <a:r>
                        <a:rPr lang="it-IT" sz="2000" b="0" kern="120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 materia di accesso al credito e di adempimenti fiscali per le imprese, di poteri speciali nei settori strategici, nonché interventi in materia di salute e lavoro, di proroga di termini amministrativi e processuali.</a:t>
                      </a:r>
                      <a:r>
                        <a:rPr lang="it-IT" altLang="it-IT" sz="2000" b="0" kern="120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Costituito da 44 articoli a sostegno dell’economia che dovrebbero avere effetti economici, tramite un effetto leva, per circa </a:t>
                      </a:r>
                      <a:r>
                        <a:rPr lang="it-IT" altLang="it-IT" sz="18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400</a:t>
                      </a: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altLang="it-IT" sz="18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mld</a:t>
                      </a: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it-IT" altLang="it-IT" sz="1800" b="0" cap="small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E’ atteso un decreto, già annunciato, per </a:t>
                      </a:r>
                      <a:r>
                        <a:rPr lang="it-IT" altLang="it-IT" sz="1800" b="1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«aprile»</a:t>
                      </a:r>
                      <a:r>
                        <a:rPr lang="it-IT" altLang="it-IT" sz="1800" b="0" cap="smal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 mancano i decreti attuativi del D.L. n. 18/2020 e 23/2020.</a:t>
                      </a:r>
                      <a:endParaRPr lang="it-IT" sz="1800" dirty="0"/>
                    </a:p>
                  </a:txBody>
                  <a:tcPr marL="171450" marR="171450" marT="0" marB="857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9080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00" y="210312"/>
            <a:ext cx="11160000" cy="984885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Attestazioni della direzione: specifico paragrafo per </a:t>
            </a:r>
            <a:r>
              <a:rPr lang="it-IT" cap="small" dirty="0" err="1"/>
              <a:t>Covid</a:t>
            </a:r>
            <a:r>
              <a:rPr lang="it-IT" cap="small" dirty="0"/>
              <a:t> (vedi Doc </a:t>
            </a:r>
            <a:r>
              <a:rPr lang="it-IT" cap="small" dirty="0" err="1"/>
              <a:t>Assirevi</a:t>
            </a:r>
            <a:r>
              <a:rPr lang="it-IT" cap="small" dirty="0"/>
              <a:t> 233, aprile 2020)</a:t>
            </a:r>
          </a:p>
        </p:txBody>
      </p:sp>
      <p:sp>
        <p:nvSpPr>
          <p:cNvPr id="9" name="Rettangolo 8"/>
          <p:cNvSpPr/>
          <p:nvPr/>
        </p:nvSpPr>
        <p:spPr>
          <a:xfrm>
            <a:off x="-600" y="0"/>
            <a:ext cx="12193200" cy="6858001"/>
          </a:xfrm>
          <a:prstGeom prst="rect">
            <a:avLst/>
          </a:prstGeom>
          <a:noFill/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9CF1CC-D4BF-4418-A298-F9AC63B08323}"/>
              </a:ext>
            </a:extLst>
          </p:cNvPr>
          <p:cNvSpPr txBox="1"/>
          <p:nvPr/>
        </p:nvSpPr>
        <p:spPr>
          <a:xfrm>
            <a:off x="649224" y="1605125"/>
            <a:ext cx="109819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i="1"/>
            </a:lvl1pPr>
          </a:lstStyle>
          <a:p>
            <a:pPr algn="just"/>
            <a:r>
              <a:rPr lang="it-IT" sz="2200" i="0" cap="small" dirty="0"/>
              <a:t>A seconda delle specifiche circostanze, potrà essere richiesta </a:t>
            </a:r>
            <a:r>
              <a:rPr lang="it-IT" sz="2200" b="1" i="0" cap="small" dirty="0"/>
              <a:t>un’attestazione</a:t>
            </a:r>
            <a:r>
              <a:rPr lang="it-IT" sz="2200" i="0" cap="small" dirty="0"/>
              <a:t> </a:t>
            </a:r>
            <a:r>
              <a:rPr lang="it-IT" sz="2200" b="1" i="0" cap="small" dirty="0"/>
              <a:t>specifica</a:t>
            </a:r>
            <a:r>
              <a:rPr lang="it-IT" sz="2200" i="0" cap="small" dirty="0"/>
              <a:t> sulle informazioni relative alle </a:t>
            </a:r>
            <a:r>
              <a:rPr lang="it-IT" sz="2200" b="1" i="0" cap="small" dirty="0"/>
              <a:t>analisi svolte dalla Direzione </a:t>
            </a:r>
            <a:r>
              <a:rPr lang="it-IT" sz="2200" i="0" cap="small" dirty="0"/>
              <a:t>al fine di valutare gli impatti del </a:t>
            </a:r>
            <a:r>
              <a:rPr lang="it-IT" sz="2200" b="1" i="0" cap="small" dirty="0"/>
              <a:t>COVID-19</a:t>
            </a:r>
            <a:r>
              <a:rPr lang="it-IT" sz="2200" i="0" cap="small" dirty="0"/>
              <a:t> e sulla </a:t>
            </a:r>
            <a:r>
              <a:rPr lang="it-IT" sz="2200" b="1" i="0" cap="small" dirty="0"/>
              <a:t>completezza</a:t>
            </a:r>
            <a:r>
              <a:rPr lang="it-IT" sz="2200" i="0" cap="small" dirty="0"/>
              <a:t> delle informazioni a tal proposito rilevanti fornite al revisore, ispirata a quanto segue (da adattare): </a:t>
            </a:r>
          </a:p>
          <a:p>
            <a:pPr algn="just"/>
            <a:endParaRPr lang="it-IT" sz="2200" i="0" cap="small" dirty="0"/>
          </a:p>
          <a:p>
            <a:pPr algn="just"/>
            <a:r>
              <a:rPr lang="it-IT" sz="2200" cap="small" dirty="0"/>
              <a:t>“Vi confermiamo di: i) avere effettuato </a:t>
            </a:r>
            <a:r>
              <a:rPr lang="it-IT" sz="2200" b="1" cap="small" dirty="0"/>
              <a:t>l’analisi</a:t>
            </a:r>
            <a:r>
              <a:rPr lang="it-IT" sz="2200" cap="small" dirty="0"/>
              <a:t> degli impatti correnti e potenziali futuri del </a:t>
            </a:r>
            <a:r>
              <a:rPr lang="it-IT" sz="2200" b="1" cap="small" dirty="0"/>
              <a:t>COVID-19</a:t>
            </a:r>
            <a:r>
              <a:rPr lang="it-IT" sz="2200" cap="small" dirty="0"/>
              <a:t> sull’attività </a:t>
            </a:r>
            <a:r>
              <a:rPr lang="it-IT" sz="2200" b="1" cap="small" dirty="0"/>
              <a:t>economica</a:t>
            </a:r>
            <a:r>
              <a:rPr lang="it-IT" sz="2200" cap="small" dirty="0"/>
              <a:t>, sulla situazione </a:t>
            </a:r>
            <a:r>
              <a:rPr lang="it-IT" sz="2200" b="1" cap="small" dirty="0"/>
              <a:t>finanziaria</a:t>
            </a:r>
            <a:r>
              <a:rPr lang="it-IT" sz="2200" cap="small" dirty="0"/>
              <a:t> e sui </a:t>
            </a:r>
            <a:r>
              <a:rPr lang="it-IT" sz="2200" b="1" cap="small" dirty="0"/>
              <a:t>risultati</a:t>
            </a:r>
            <a:r>
              <a:rPr lang="it-IT" sz="2200" cap="small" dirty="0"/>
              <a:t> </a:t>
            </a:r>
            <a:r>
              <a:rPr lang="it-IT" sz="2200" b="1" cap="small" dirty="0"/>
              <a:t>economici</a:t>
            </a:r>
            <a:r>
              <a:rPr lang="it-IT" sz="2200" cap="small" dirty="0"/>
              <a:t> della Società e del Gruppo, sulla base delle evidenze attualmente disponibili e degli scenari allo stato configurabili, e di aver considerato l’esito della stessa nelle </a:t>
            </a:r>
            <a:r>
              <a:rPr lang="it-IT" sz="2200" b="1" cap="small" dirty="0"/>
              <a:t>valutazioni</a:t>
            </a:r>
            <a:r>
              <a:rPr lang="it-IT" sz="2200" cap="small" dirty="0"/>
              <a:t> effettuate con riferimento alla sussistenza del </a:t>
            </a:r>
            <a:r>
              <a:rPr lang="it-IT" sz="2200" b="1" cap="small" dirty="0"/>
              <a:t>presupposto della continuità aziendale</a:t>
            </a:r>
            <a:r>
              <a:rPr lang="it-IT" sz="2200" cap="small" dirty="0"/>
              <a:t> nella redazione del bilancio d’esercizio e del bilancio consolidato </a:t>
            </a:r>
            <a:r>
              <a:rPr lang="it-IT" sz="2200" b="1" cap="small" dirty="0"/>
              <a:t>al 31 dicembre 2019</a:t>
            </a:r>
            <a:r>
              <a:rPr lang="it-IT" sz="2200" cap="small" dirty="0"/>
              <a:t>; ii) di aver riflesso gli esiti di tale analisi </a:t>
            </a:r>
            <a:r>
              <a:rPr lang="it-IT" sz="2200" b="1" cap="small" dirty="0"/>
              <a:t>nell’informativa</a:t>
            </a:r>
            <a:r>
              <a:rPr lang="it-IT" sz="2200" cap="small" dirty="0"/>
              <a:t> di bilancio che descrive l’incertezza circa gli effetti del COVID-19; iii) di avervi fornito </a:t>
            </a:r>
            <a:r>
              <a:rPr lang="it-IT" sz="2200" b="1" cap="small" dirty="0"/>
              <a:t>tutte</a:t>
            </a:r>
            <a:r>
              <a:rPr lang="it-IT" sz="2200" cap="small" dirty="0"/>
              <a:t> </a:t>
            </a:r>
            <a:r>
              <a:rPr lang="it-IT" sz="2200" b="1" cap="small" dirty="0"/>
              <a:t>le</a:t>
            </a:r>
            <a:r>
              <a:rPr lang="it-IT" sz="2200" cap="small" dirty="0"/>
              <a:t> </a:t>
            </a:r>
            <a:r>
              <a:rPr lang="it-IT" sz="2200" b="1" cap="small" dirty="0"/>
              <a:t>informazioni</a:t>
            </a:r>
            <a:r>
              <a:rPr lang="it-IT" sz="2200" cap="small" dirty="0"/>
              <a:t> rilevanti relative alla suddetta analisi”. </a:t>
            </a:r>
          </a:p>
        </p:txBody>
      </p:sp>
    </p:spTree>
    <p:extLst>
      <p:ext uri="{BB962C8B-B14F-4D97-AF65-F5344CB8AC3E}">
        <p14:creationId xmlns:p14="http://schemas.microsoft.com/office/powerpoint/2010/main" val="352796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43841"/>
            <a:ext cx="1037552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8 (Disposizioni temporanee in materia di </a:t>
            </a:r>
            <a:r>
              <a:rPr lang="it-IT" sz="2400" b="1" cap="small" dirty="0"/>
              <a:t>finanziamenti</a:t>
            </a:r>
            <a:r>
              <a:rPr lang="it-IT" sz="2400" cap="small" dirty="0"/>
              <a:t> alle società) </a:t>
            </a:r>
          </a:p>
          <a:p>
            <a:endParaRPr lang="it-IT" sz="2400" cap="small" dirty="0"/>
          </a:p>
          <a:p>
            <a:pPr marL="457200" indent="-457200" algn="just">
              <a:buAutoNum type="arabicPeriod"/>
            </a:pPr>
            <a:r>
              <a:rPr lang="it-IT" sz="2400" cap="small" dirty="0"/>
              <a:t>Ai finanziamenti effettuati a favore delle società dalla </a:t>
            </a:r>
            <a:r>
              <a:rPr lang="it-IT" sz="2400" b="1" cap="small" dirty="0"/>
              <a:t>data di entrata in vigore </a:t>
            </a:r>
            <a:r>
              <a:rPr lang="it-IT" sz="2400" cap="small" dirty="0"/>
              <a:t>del presente decreto e sino alla </a:t>
            </a:r>
            <a:r>
              <a:rPr lang="it-IT" sz="2400" b="1" cap="small" dirty="0"/>
              <a:t>data del 31 dicembre 2020 non</a:t>
            </a:r>
            <a:r>
              <a:rPr lang="it-IT" sz="2400" cap="small" dirty="0"/>
              <a:t> si </a:t>
            </a:r>
            <a:r>
              <a:rPr lang="it-IT" sz="2400" b="1" cap="small" dirty="0"/>
              <a:t>applicano</a:t>
            </a:r>
            <a:r>
              <a:rPr lang="it-IT" sz="2400" cap="small" dirty="0"/>
              <a:t> gli articoli </a:t>
            </a:r>
            <a:r>
              <a:rPr lang="it-IT" sz="2400" b="1" cap="small" dirty="0"/>
              <a:t>2467</a:t>
            </a:r>
            <a:r>
              <a:rPr lang="it-IT" sz="2400" cap="small" dirty="0"/>
              <a:t> e </a:t>
            </a:r>
            <a:r>
              <a:rPr lang="it-IT" sz="2400" b="1" cap="small" dirty="0"/>
              <a:t>2497 quinquies </a:t>
            </a:r>
            <a:r>
              <a:rPr lang="it-IT" sz="2400" cap="small" dirty="0"/>
              <a:t>del codice civile.</a:t>
            </a:r>
          </a:p>
          <a:p>
            <a:pPr marL="457200" indent="-457200" algn="just">
              <a:buAutoNum type="arabicPeriod"/>
            </a:pPr>
            <a:endParaRPr lang="it-IT" sz="2400" cap="small" dirty="0"/>
          </a:p>
          <a:p>
            <a:pPr algn="ctr"/>
            <a:r>
              <a:rPr lang="it-IT" sz="2600" cap="small" dirty="0"/>
              <a:t>Intento di far </a:t>
            </a:r>
            <a:r>
              <a:rPr lang="it-IT" sz="2600" b="1" cap="small" dirty="0"/>
              <a:t>affluire</a:t>
            </a:r>
            <a:r>
              <a:rPr lang="it-IT" sz="2600" cap="small" dirty="0"/>
              <a:t> </a:t>
            </a:r>
            <a:r>
              <a:rPr lang="it-IT" sz="2600" b="1" cap="small" dirty="0"/>
              <a:t>maggiori</a:t>
            </a:r>
            <a:r>
              <a:rPr lang="it-IT" sz="2600" cap="small" dirty="0"/>
              <a:t> </a:t>
            </a:r>
            <a:r>
              <a:rPr lang="it-IT" sz="2600" b="1" cap="small" dirty="0"/>
              <a:t>risorse</a:t>
            </a:r>
            <a:r>
              <a:rPr lang="it-IT" sz="2600" cap="small" dirty="0"/>
              <a:t> da parte dei soci, anche nei gruppi. </a:t>
            </a:r>
          </a:p>
          <a:p>
            <a:pPr algn="ctr"/>
            <a:endParaRPr lang="it-IT" sz="2400" cap="small" dirty="0"/>
          </a:p>
          <a:p>
            <a:pPr algn="just"/>
            <a:r>
              <a:rPr lang="it-IT" sz="2400" cap="small" dirty="0"/>
              <a:t>Ma cosa accade dopo il 31/12/2020? Devono essere restituiti o mantengono tale cautela? Secondo me mantiene ma cosa succede se restituisco finanziamenti postergati (es. gen. 2020) e non (es. maggio 2020)… ?</a:t>
            </a:r>
          </a:p>
        </p:txBody>
      </p:sp>
    </p:spTree>
    <p:extLst>
      <p:ext uri="{BB962C8B-B14F-4D97-AF65-F5344CB8AC3E}">
        <p14:creationId xmlns:p14="http://schemas.microsoft.com/office/powerpoint/2010/main" val="29227369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Liquidità (D.L. 8 aprile 2020, n. 23)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03201"/>
            <a:ext cx="1107965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8 (Disposizioni temporanee in materia di finanziamenti alle società) </a:t>
            </a:r>
          </a:p>
          <a:p>
            <a:pPr algn="just"/>
            <a:endParaRPr lang="it-IT" sz="2400" cap="small" dirty="0"/>
          </a:p>
          <a:p>
            <a:pPr algn="just"/>
            <a:r>
              <a:rPr lang="it-IT" cap="small" dirty="0"/>
              <a:t>Art. </a:t>
            </a:r>
            <a:r>
              <a:rPr lang="it-IT" b="1" cap="small" dirty="0"/>
              <a:t>2467</a:t>
            </a:r>
            <a:r>
              <a:rPr lang="it-IT" cap="small" dirty="0"/>
              <a:t> c.c. prevede che «il rimborso dei finanziamenti dei soci a favore della società è </a:t>
            </a:r>
            <a:r>
              <a:rPr lang="it-IT" b="1" cap="small" dirty="0"/>
              <a:t>postergato</a:t>
            </a:r>
            <a:r>
              <a:rPr lang="it-IT" cap="small" dirty="0"/>
              <a:t> rispetto alla soddisfazione degli altri creditori e, se avvenuto </a:t>
            </a:r>
            <a:r>
              <a:rPr lang="it-IT" b="1" cap="small" dirty="0"/>
              <a:t>nell’anno</a:t>
            </a:r>
            <a:r>
              <a:rPr lang="it-IT" cap="small" dirty="0"/>
              <a:t> </a:t>
            </a:r>
            <a:r>
              <a:rPr lang="it-IT" b="1" cap="small" dirty="0"/>
              <a:t>precedente</a:t>
            </a:r>
            <a:r>
              <a:rPr lang="it-IT" cap="small" dirty="0"/>
              <a:t> la dichiarazione di </a:t>
            </a:r>
            <a:r>
              <a:rPr lang="it-IT" b="1" cap="small" dirty="0"/>
              <a:t>fallimento</a:t>
            </a:r>
            <a:r>
              <a:rPr lang="it-IT" cap="small" dirty="0"/>
              <a:t> della società, deve essere </a:t>
            </a:r>
            <a:r>
              <a:rPr lang="it-IT" b="1" cap="small" dirty="0"/>
              <a:t>restituito</a:t>
            </a:r>
            <a:r>
              <a:rPr lang="it-IT" cap="small" dirty="0"/>
              <a:t>». il periodo relativo al fallimento doveva essere abrogato con decorrenza 15 agosto 2020 (art. 383 codice della crisi) ora differito al 1° settembre 2021 (art. 5 DL Liquidità).</a:t>
            </a:r>
          </a:p>
          <a:p>
            <a:pPr algn="just"/>
            <a:endParaRPr lang="it-IT" sz="2400" cap="small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cap="small" dirty="0"/>
              <a:t>ai fini della postergazione rilevano i </a:t>
            </a:r>
            <a:r>
              <a:rPr lang="it-IT" b="1" cap="small" dirty="0"/>
              <a:t>finanziamenti da soci </a:t>
            </a:r>
            <a:r>
              <a:rPr lang="it-IT" cap="small" dirty="0"/>
              <a:t>«in </a:t>
            </a:r>
            <a:r>
              <a:rPr lang="it-IT" b="1" cap="small" dirty="0"/>
              <a:t>qualsiasi</a:t>
            </a:r>
            <a:r>
              <a:rPr lang="it-IT" cap="small" dirty="0"/>
              <a:t> </a:t>
            </a:r>
            <a:r>
              <a:rPr lang="it-IT" b="1" cap="small" dirty="0"/>
              <a:t>forma</a:t>
            </a:r>
            <a:r>
              <a:rPr lang="it-IT" cap="small" dirty="0"/>
              <a:t> </a:t>
            </a:r>
            <a:r>
              <a:rPr lang="it-IT" b="1" cap="small" dirty="0"/>
              <a:t>effettuati</a:t>
            </a:r>
            <a:r>
              <a:rPr lang="it-IT" cap="small" dirty="0"/>
              <a:t>, che sono stati concessi in un momento in cui, anche in considerazione del tipo di attività esercitata dalla società, risulta un </a:t>
            </a:r>
            <a:r>
              <a:rPr lang="it-IT" b="1" cap="small" dirty="0"/>
              <a:t>eccessivo</a:t>
            </a:r>
            <a:r>
              <a:rPr lang="it-IT" cap="small" dirty="0"/>
              <a:t> </a:t>
            </a:r>
            <a:r>
              <a:rPr lang="it-IT" b="1" cap="small" dirty="0"/>
              <a:t>squilibrio</a:t>
            </a:r>
            <a:r>
              <a:rPr lang="it-IT" cap="small" dirty="0"/>
              <a:t> </a:t>
            </a:r>
            <a:r>
              <a:rPr lang="it-IT" b="1" cap="small" dirty="0"/>
              <a:t>dell’indebitamento</a:t>
            </a:r>
            <a:r>
              <a:rPr lang="it-IT" cap="small" dirty="0"/>
              <a:t> rispetto al </a:t>
            </a:r>
            <a:r>
              <a:rPr lang="it-IT" b="1" cap="small" dirty="0"/>
              <a:t>patrimonio</a:t>
            </a:r>
            <a:r>
              <a:rPr lang="it-IT" cap="small" dirty="0"/>
              <a:t> </a:t>
            </a:r>
            <a:r>
              <a:rPr lang="it-IT" b="1" cap="small" dirty="0"/>
              <a:t>netto</a:t>
            </a:r>
            <a:r>
              <a:rPr lang="it-IT" cap="small" dirty="0"/>
              <a:t> oppure in una situazione finanziaria della società nella quale </a:t>
            </a:r>
            <a:r>
              <a:rPr lang="it-IT" b="1" cap="small" dirty="0"/>
              <a:t>sarebbe</a:t>
            </a:r>
            <a:r>
              <a:rPr lang="it-IT" cap="small" dirty="0"/>
              <a:t> </a:t>
            </a:r>
            <a:r>
              <a:rPr lang="it-IT" b="1" cap="small" dirty="0"/>
              <a:t>stato</a:t>
            </a:r>
            <a:r>
              <a:rPr lang="it-IT" cap="small" dirty="0"/>
              <a:t> </a:t>
            </a:r>
            <a:r>
              <a:rPr lang="it-IT" b="1" cap="small" dirty="0"/>
              <a:t>ragionevole</a:t>
            </a:r>
            <a:r>
              <a:rPr lang="it-IT" cap="small" dirty="0"/>
              <a:t> un </a:t>
            </a:r>
            <a:r>
              <a:rPr lang="it-IT" b="1" cap="small" dirty="0"/>
              <a:t>conferimento</a:t>
            </a:r>
            <a:r>
              <a:rPr lang="it-IT" cap="small" dirty="0"/>
              <a:t>». Si penalizza il socio che ha finanziato la società quando avrebbe dovuto patrimonializzarla;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cap="small" dirty="0"/>
              <a:t>la norma è prevista per le </a:t>
            </a:r>
            <a:r>
              <a:rPr lang="it-IT" b="1" cap="small" dirty="0"/>
              <a:t>SRL</a:t>
            </a:r>
            <a:r>
              <a:rPr lang="it-IT" cap="small" dirty="0"/>
              <a:t> e per i prestiti provenienti dalla società che esercita la </a:t>
            </a:r>
            <a:r>
              <a:rPr lang="it-IT" b="1" cap="small" dirty="0"/>
              <a:t>direzione e coordinamento</a:t>
            </a:r>
            <a:r>
              <a:rPr lang="it-IT" cap="small" dirty="0"/>
              <a:t> o (art. 2497-quinquies). Esteso alle </a:t>
            </a:r>
            <a:r>
              <a:rPr lang="it-IT" b="1" cap="small" dirty="0"/>
              <a:t>SPA chiuse</a:t>
            </a:r>
            <a:r>
              <a:rPr lang="it-IT" cap="small" dirty="0"/>
              <a:t> dalla giurisprudenza (Cass. 16291/2018 14056/2015, </a:t>
            </a:r>
            <a:r>
              <a:rPr lang="it-IT" cap="small" dirty="0" err="1"/>
              <a:t>Trib</a:t>
            </a:r>
            <a:r>
              <a:rPr lang="it-IT" cap="small" dirty="0"/>
              <a:t>. di Milano, </a:t>
            </a:r>
            <a:r>
              <a:rPr lang="it-IT" cap="small" dirty="0" err="1"/>
              <a:t>sentt</a:t>
            </a:r>
            <a:r>
              <a:rPr lang="it-IT" cap="small" dirty="0"/>
              <a:t>. 9104 e 1658/2015) che esercitano imprese di </a:t>
            </a:r>
            <a:r>
              <a:rPr lang="it-IT" b="1" cap="small" dirty="0"/>
              <a:t>modeste dimensioni</a:t>
            </a:r>
            <a:r>
              <a:rPr lang="it-IT" cap="small" dirty="0"/>
              <a:t> e con </a:t>
            </a:r>
            <a:r>
              <a:rPr lang="it-IT" b="1" cap="small" dirty="0"/>
              <a:t>compagini</a:t>
            </a:r>
            <a:r>
              <a:rPr lang="it-IT" cap="small" dirty="0"/>
              <a:t> sociali familiari o comunque </a:t>
            </a:r>
            <a:r>
              <a:rPr lang="it-IT" b="1" cap="small" dirty="0"/>
              <a:t>ristrette</a:t>
            </a:r>
            <a:r>
              <a:rPr lang="it-IT" cap="small" dirty="0"/>
              <a:t>.</a:t>
            </a:r>
            <a:endParaRPr lang="it-IT" sz="2400" cap="small" dirty="0"/>
          </a:p>
        </p:txBody>
      </p:sp>
    </p:spTree>
    <p:extLst>
      <p:ext uri="{BB962C8B-B14F-4D97-AF65-F5344CB8AC3E}">
        <p14:creationId xmlns:p14="http://schemas.microsoft.com/office/powerpoint/2010/main" val="9126877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84022" y="442602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D.L. Cura Italia (D.L. 17 marzo 2020, n. 18)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196729"/>
            <a:ext cx="1107965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55 (misure di sostegno finanziario alle imprese) </a:t>
            </a:r>
          </a:p>
          <a:p>
            <a:pPr algn="just"/>
            <a:endParaRPr lang="it-IT" sz="2400" cap="small" dirty="0"/>
          </a:p>
          <a:p>
            <a:pPr algn="just"/>
            <a:r>
              <a:rPr lang="it-IT" sz="2000" cap="small" dirty="0"/>
              <a:t>facoltà di trasformare in </a:t>
            </a:r>
            <a:r>
              <a:rPr lang="it-IT" sz="2000" b="1" cap="small" dirty="0"/>
              <a:t>crediti d’imposta </a:t>
            </a:r>
            <a:r>
              <a:rPr lang="it-IT" sz="2000" cap="small" dirty="0"/>
              <a:t>le imposte anticipate (</a:t>
            </a:r>
            <a:r>
              <a:rPr lang="it-IT" sz="2000" b="1" cap="small" dirty="0" err="1"/>
              <a:t>Dta</a:t>
            </a:r>
            <a:r>
              <a:rPr lang="it-IT" sz="2000" cap="small" dirty="0"/>
              <a:t>), corrispondenti alle </a:t>
            </a:r>
            <a:r>
              <a:rPr lang="it-IT" sz="2000" b="1" cap="small" dirty="0"/>
              <a:t>perdite</a:t>
            </a:r>
            <a:r>
              <a:rPr lang="it-IT" sz="2000" cap="small" dirty="0"/>
              <a:t> </a:t>
            </a:r>
            <a:r>
              <a:rPr lang="it-IT" sz="2000" b="1" cap="small" dirty="0"/>
              <a:t>fiscali</a:t>
            </a:r>
            <a:r>
              <a:rPr lang="it-IT" sz="2000" cap="small" dirty="0"/>
              <a:t> e alle </a:t>
            </a:r>
            <a:r>
              <a:rPr lang="it-IT" sz="2000" b="1" cap="small" dirty="0"/>
              <a:t>eccedenze</a:t>
            </a:r>
            <a:r>
              <a:rPr lang="it-IT" sz="2000" cap="small" dirty="0"/>
              <a:t> </a:t>
            </a:r>
            <a:r>
              <a:rPr lang="it-IT" sz="2000" b="1" cap="small" dirty="0"/>
              <a:t>Ace</a:t>
            </a:r>
            <a:r>
              <a:rPr lang="it-IT" sz="2000" cap="small" dirty="0"/>
              <a:t> non ancora utilizzate nei </a:t>
            </a:r>
            <a:r>
              <a:rPr lang="it-IT" sz="2000" b="1" cap="small" dirty="0"/>
              <a:t>limiti di quelle calcolate sul 20% valore nominale dei crediti </a:t>
            </a:r>
            <a:r>
              <a:rPr lang="it-IT" sz="2000" cap="small" dirty="0"/>
              <a:t>verso debitori inadempienti </a:t>
            </a:r>
            <a:r>
              <a:rPr lang="it-IT" sz="2000" b="1" cap="small" dirty="0"/>
              <a:t>ceduti</a:t>
            </a:r>
            <a:r>
              <a:rPr lang="it-IT" sz="2000" cap="small" dirty="0"/>
              <a:t> a titolo onero entro il </a:t>
            </a:r>
            <a:r>
              <a:rPr lang="it-IT" sz="2000" b="1" cap="small" dirty="0"/>
              <a:t>31 dicembre 2020</a:t>
            </a:r>
            <a:r>
              <a:rPr lang="it-IT" sz="2000" cap="small" dirty="0"/>
              <a:t>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Consente di </a:t>
            </a:r>
            <a:r>
              <a:rPr lang="it-IT" sz="2000" b="1" cap="small" dirty="0"/>
              <a:t>monetizzare</a:t>
            </a:r>
            <a:r>
              <a:rPr lang="it-IT" sz="2000" cap="small" dirty="0"/>
              <a:t> le </a:t>
            </a:r>
            <a:r>
              <a:rPr lang="it-IT" sz="2000" cap="small" dirty="0" err="1"/>
              <a:t>Dta</a:t>
            </a:r>
            <a:r>
              <a:rPr lang="it-IT" sz="2000" cap="small" dirty="0"/>
              <a:t> senza attendere che si verifichino i presupposti (produzione di utili imponibili) per il loro naturale assorbimento.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i </a:t>
            </a:r>
            <a:r>
              <a:rPr lang="it-IT" sz="2000" b="1" cap="small" dirty="0"/>
              <a:t>crediti</a:t>
            </a:r>
            <a:r>
              <a:rPr lang="it-IT" sz="2000" cap="small" dirty="0"/>
              <a:t> </a:t>
            </a:r>
            <a:r>
              <a:rPr lang="it-IT" sz="2000" b="1" cap="small" dirty="0"/>
              <a:t>d’imposta</a:t>
            </a:r>
            <a:r>
              <a:rPr lang="it-IT" sz="2000" cap="small" dirty="0"/>
              <a:t> derivanti dalla trasformazione (non produttivi di interessi) potranno essere: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cap="small" dirty="0"/>
              <a:t>utilizzati</a:t>
            </a:r>
            <a:r>
              <a:rPr lang="it-IT" sz="2000" cap="small" dirty="0"/>
              <a:t>, senza limiti di importo, in </a:t>
            </a:r>
            <a:r>
              <a:rPr lang="it-IT" sz="2000" b="1" cap="small" dirty="0"/>
              <a:t>compensazione</a:t>
            </a:r>
            <a:r>
              <a:rPr lang="it-IT" sz="2000" cap="small" dirty="0"/>
              <a:t> orizzontale nel modello F24,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cap="small" dirty="0"/>
              <a:t>ceduti</a:t>
            </a:r>
            <a:r>
              <a:rPr lang="it-IT" sz="2000" cap="small" dirty="0"/>
              <a:t> </a:t>
            </a:r>
            <a:r>
              <a:rPr lang="it-IT" sz="2000" b="1" cap="small" dirty="0"/>
              <a:t>infragruppo</a:t>
            </a:r>
            <a:r>
              <a:rPr lang="it-IT" sz="2000" cap="small" dirty="0"/>
              <a:t> o a </a:t>
            </a:r>
            <a:r>
              <a:rPr lang="it-IT" sz="2000" b="1" cap="small" dirty="0"/>
              <a:t>terzi</a:t>
            </a:r>
            <a:r>
              <a:rPr lang="it-IT" sz="2000" cap="small" dirty="0"/>
              <a:t> oppure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cap="small" dirty="0"/>
              <a:t>chiesti a </a:t>
            </a:r>
            <a:r>
              <a:rPr lang="it-IT" sz="2000" b="1" cap="small" dirty="0"/>
              <a:t>rimborso</a:t>
            </a:r>
            <a:r>
              <a:rPr lang="it-IT" sz="2000" cap="small" dirty="0"/>
              <a:t>. 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I crediti originati dalla trasformazione </a:t>
            </a:r>
            <a:r>
              <a:rPr lang="it-IT" sz="2000" b="1" cap="small" dirty="0"/>
              <a:t>non</a:t>
            </a:r>
            <a:r>
              <a:rPr lang="it-IT" sz="2000" cap="small" dirty="0"/>
              <a:t> </a:t>
            </a:r>
            <a:r>
              <a:rPr lang="it-IT" sz="2000" b="1" cap="small" dirty="0"/>
              <a:t>concorrono</a:t>
            </a:r>
            <a:r>
              <a:rPr lang="it-IT" sz="2000" cap="small" dirty="0"/>
              <a:t> alla </a:t>
            </a:r>
            <a:r>
              <a:rPr lang="it-IT" sz="2000" b="1" cap="small" dirty="0"/>
              <a:t>formazione</a:t>
            </a:r>
            <a:r>
              <a:rPr lang="it-IT" sz="2000" cap="small" dirty="0"/>
              <a:t> del </a:t>
            </a:r>
            <a:r>
              <a:rPr lang="it-IT" sz="2000" b="1" cap="small" dirty="0"/>
              <a:t>reddito</a:t>
            </a:r>
            <a:r>
              <a:rPr lang="it-IT" sz="2000" cap="small" dirty="0"/>
              <a:t> di impresa né della base imponibile </a:t>
            </a:r>
            <a:r>
              <a:rPr lang="it-IT" sz="2000" cap="small" dirty="0" err="1"/>
              <a:t>irap</a:t>
            </a:r>
            <a:r>
              <a:rPr lang="it-IT" sz="2000" cap="smal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376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03201"/>
            <a:ext cx="110796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55 (misure di sostegno finanziario alle imprese) </a:t>
            </a:r>
          </a:p>
          <a:p>
            <a:pPr algn="just"/>
            <a:endParaRPr lang="it-IT" sz="2400" cap="small" dirty="0"/>
          </a:p>
          <a:p>
            <a:pPr algn="just"/>
            <a:r>
              <a:rPr lang="it-IT" sz="2000" cap="small" dirty="0"/>
              <a:t>Le </a:t>
            </a:r>
            <a:r>
              <a:rPr lang="it-IT" sz="2000" b="1" cap="small" dirty="0" err="1"/>
              <a:t>Dta</a:t>
            </a:r>
            <a:r>
              <a:rPr lang="it-IT" sz="2000" cap="small" dirty="0"/>
              <a:t> sono trasformabili anche se </a:t>
            </a:r>
            <a:r>
              <a:rPr lang="it-IT" sz="2000" b="1" cap="small" dirty="0"/>
              <a:t>non</a:t>
            </a:r>
            <a:r>
              <a:rPr lang="it-IT" sz="2000" cap="small" dirty="0"/>
              <a:t> </a:t>
            </a:r>
            <a:r>
              <a:rPr lang="it-IT" sz="2000" b="1" cap="small" dirty="0"/>
              <a:t>iscritte</a:t>
            </a:r>
            <a:r>
              <a:rPr lang="it-IT" sz="2000" cap="small" dirty="0"/>
              <a:t> in </a:t>
            </a:r>
            <a:r>
              <a:rPr lang="it-IT" sz="2000" b="1" cap="small" dirty="0"/>
              <a:t>bilancio</a:t>
            </a:r>
            <a:r>
              <a:rPr lang="it-IT" sz="2000" cap="small" dirty="0"/>
              <a:t> (perché ad es. non esistevano i presupposti per la loro utilizzabilità in tempi ragionevoli - </a:t>
            </a:r>
            <a:r>
              <a:rPr lang="it-IT" sz="2000" cap="small" dirty="0" err="1"/>
              <a:t>probability</a:t>
            </a:r>
            <a:r>
              <a:rPr lang="it-IT" sz="2000" cap="small" dirty="0"/>
              <a:t> test). 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crediti nei confronti di </a:t>
            </a:r>
            <a:r>
              <a:rPr lang="it-IT" sz="2000" b="1" cap="small" dirty="0"/>
              <a:t>creditori</a:t>
            </a:r>
            <a:r>
              <a:rPr lang="it-IT" sz="2000" cap="small" dirty="0"/>
              <a:t> </a:t>
            </a:r>
            <a:r>
              <a:rPr lang="it-IT" sz="2000" b="1" cap="small" dirty="0"/>
              <a:t>inadempienti</a:t>
            </a:r>
            <a:r>
              <a:rPr lang="it-IT" sz="2000" cap="small" dirty="0"/>
              <a:t>: quelli per i quali il </a:t>
            </a:r>
            <a:r>
              <a:rPr lang="it-IT" sz="2000" b="1" cap="small" dirty="0"/>
              <a:t>mancato</a:t>
            </a:r>
            <a:r>
              <a:rPr lang="it-IT" sz="2000" cap="small" dirty="0"/>
              <a:t> </a:t>
            </a:r>
            <a:r>
              <a:rPr lang="it-IT" sz="2000" b="1" cap="small" dirty="0"/>
              <a:t>pagamento</a:t>
            </a:r>
            <a:r>
              <a:rPr lang="it-IT" sz="2000" cap="small" dirty="0"/>
              <a:t> si è </a:t>
            </a:r>
            <a:r>
              <a:rPr lang="it-IT" sz="2000" b="1" cap="small" dirty="0"/>
              <a:t>protratto</a:t>
            </a:r>
            <a:r>
              <a:rPr lang="it-IT" sz="2000" cap="small" dirty="0"/>
              <a:t> per </a:t>
            </a:r>
            <a:r>
              <a:rPr lang="it-IT" sz="2000" b="1" cap="small" dirty="0"/>
              <a:t>oltre 90 giorni </a:t>
            </a:r>
            <a:r>
              <a:rPr lang="it-IT" sz="2000" cap="small" dirty="0"/>
              <a:t>dalla data in cui era dovuto.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plafond costituito dalle </a:t>
            </a:r>
            <a:r>
              <a:rPr lang="it-IT" sz="2000" b="1" cap="small" dirty="0" err="1"/>
              <a:t>Dta</a:t>
            </a:r>
            <a:r>
              <a:rPr lang="it-IT" sz="2000" b="1" cap="small" dirty="0"/>
              <a:t> virtuali </a:t>
            </a:r>
            <a:r>
              <a:rPr lang="it-IT" sz="2000" cap="small" dirty="0"/>
              <a:t>corrispondenti al </a:t>
            </a:r>
            <a:r>
              <a:rPr lang="it-IT" sz="2000" b="1" cap="small" dirty="0"/>
              <a:t>20% del </a:t>
            </a:r>
            <a:r>
              <a:rPr lang="it-IT" sz="2000" cap="small" dirty="0"/>
              <a:t>valore </a:t>
            </a:r>
            <a:r>
              <a:rPr lang="it-IT" sz="2000" b="1" cap="small" dirty="0"/>
              <a:t>nominale</a:t>
            </a:r>
            <a:r>
              <a:rPr lang="it-IT" sz="2000" cap="small" dirty="0"/>
              <a:t> dei crediti ceduti non può comprendere le cessioni di crediti infragruppo. 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b="1" cap="small" dirty="0"/>
              <a:t>massimo</a:t>
            </a:r>
            <a:r>
              <a:rPr lang="it-IT" sz="2000" cap="small" dirty="0"/>
              <a:t> fino a </a:t>
            </a:r>
            <a:r>
              <a:rPr lang="it-IT" sz="2000" b="1" cap="small" dirty="0"/>
              <a:t>2 miliardi</a:t>
            </a:r>
            <a:r>
              <a:rPr lang="it-IT" sz="2000" cap="small" dirty="0"/>
              <a:t>, determinati tenendo conto di </a:t>
            </a:r>
            <a:r>
              <a:rPr lang="it-IT" sz="2000" b="1" cap="small" dirty="0"/>
              <a:t>tutte</a:t>
            </a:r>
            <a:r>
              <a:rPr lang="it-IT" sz="2000" cap="small" dirty="0"/>
              <a:t> le </a:t>
            </a:r>
            <a:r>
              <a:rPr lang="it-IT" sz="2000" b="1" cap="small" dirty="0"/>
              <a:t>cessioni</a:t>
            </a:r>
            <a:r>
              <a:rPr lang="it-IT" sz="2000" cap="small" dirty="0"/>
              <a:t> effettuate entro il 31 dicembre 2020 dalle società tra loro legate da rapporti di controllo e dalle società controllate, anche indirettamente, dallo stesso soggetto</a:t>
            </a:r>
            <a:r>
              <a:rPr lang="it-IT" cap="small" dirty="0"/>
              <a:t>.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007F07C-A28C-4002-978E-9EBB7B3F74DB}"/>
              </a:ext>
            </a:extLst>
          </p:cNvPr>
          <p:cNvSpPr txBox="1">
            <a:spLocks/>
          </p:cNvSpPr>
          <p:nvPr/>
        </p:nvSpPr>
        <p:spPr>
          <a:xfrm>
            <a:off x="584022" y="442602"/>
            <a:ext cx="111600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/>
              <a:t>D.L. Cura Italia (D.L. 17 marzo 2020, n. 18)</a:t>
            </a:r>
            <a:endParaRPr lang="it-IT" cap="small" dirty="0"/>
          </a:p>
        </p:txBody>
      </p:sp>
    </p:spTree>
    <p:extLst>
      <p:ext uri="{BB962C8B-B14F-4D97-AF65-F5344CB8AC3E}">
        <p14:creationId xmlns:p14="http://schemas.microsoft.com/office/powerpoint/2010/main" val="33233166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03201"/>
            <a:ext cx="1107965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55 (misure di sostegno finanziario alle imprese) </a:t>
            </a:r>
          </a:p>
          <a:p>
            <a:pPr algn="just"/>
            <a:endParaRPr lang="it-IT" sz="2400" cap="small" dirty="0"/>
          </a:p>
          <a:p>
            <a:pPr algn="just"/>
            <a:r>
              <a:rPr lang="it-IT" sz="2000" b="1" cap="small" dirty="0"/>
              <a:t>Es</a:t>
            </a:r>
            <a:r>
              <a:rPr lang="it-IT" sz="2000" cap="small" dirty="0"/>
              <a:t>. SPA con:</a:t>
            </a:r>
          </a:p>
          <a:p>
            <a:pPr algn="just"/>
            <a:endParaRPr lang="it-IT" sz="2000" cap="smal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cap="small" dirty="0"/>
              <a:t>crediti</a:t>
            </a:r>
            <a:r>
              <a:rPr lang="it-IT" sz="2000" cap="small" dirty="0"/>
              <a:t> inesigibili </a:t>
            </a:r>
            <a:r>
              <a:rPr lang="it-IT" sz="2000" b="1" cap="small" dirty="0"/>
              <a:t>100</a:t>
            </a:r>
            <a:r>
              <a:rPr lang="it-IT" sz="2000" cap="small" dirty="0"/>
              <a:t> mila euro;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cap="small" dirty="0"/>
              <a:t>perdite</a:t>
            </a:r>
            <a:r>
              <a:rPr lang="it-IT" sz="2000" cap="small" dirty="0"/>
              <a:t> pregresse non utilizzate </a:t>
            </a:r>
            <a:r>
              <a:rPr lang="it-IT" sz="2000" b="1" cap="small" dirty="0"/>
              <a:t>50</a:t>
            </a:r>
            <a:r>
              <a:rPr lang="it-IT" sz="2000" cap="small" dirty="0"/>
              <a:t> mila euro;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cap="small" dirty="0"/>
              <a:t>differite</a:t>
            </a:r>
            <a:r>
              <a:rPr lang="it-IT" sz="2000" cap="small" dirty="0"/>
              <a:t> </a:t>
            </a:r>
            <a:r>
              <a:rPr lang="it-IT" sz="2000" b="1" cap="small" dirty="0"/>
              <a:t>attive</a:t>
            </a:r>
            <a:r>
              <a:rPr lang="it-IT" sz="2000" cap="small" dirty="0"/>
              <a:t> 48 mila euro.</a:t>
            </a:r>
          </a:p>
          <a:p>
            <a:endParaRPr lang="it-IT" sz="2000" cap="small" dirty="0"/>
          </a:p>
          <a:p>
            <a:r>
              <a:rPr lang="it-IT" sz="2000" cap="small" dirty="0"/>
              <a:t>Limite dei componenti che possono generare DTA </a:t>
            </a:r>
            <a:r>
              <a:rPr lang="it-IT" sz="2000" b="1" cap="small" dirty="0"/>
              <a:t>20% del VN </a:t>
            </a:r>
            <a:r>
              <a:rPr lang="it-IT" sz="2000" cap="small" dirty="0"/>
              <a:t>dei crediti ceduti: </a:t>
            </a:r>
            <a:r>
              <a:rPr lang="it-IT" sz="2000" b="1" cap="small" dirty="0"/>
              <a:t>20</a:t>
            </a:r>
            <a:r>
              <a:rPr lang="it-IT" sz="2000" cap="small" dirty="0"/>
              <a:t> mila euro.</a:t>
            </a:r>
          </a:p>
          <a:p>
            <a:endParaRPr lang="it-IT" sz="2000" cap="small" dirty="0"/>
          </a:p>
          <a:p>
            <a:r>
              <a:rPr lang="it-IT" sz="2000" cap="small" dirty="0"/>
              <a:t>Risparmio </a:t>
            </a:r>
            <a:r>
              <a:rPr lang="it-IT" sz="2000" b="1" cap="small" dirty="0"/>
              <a:t>24% di 20 </a:t>
            </a:r>
            <a:r>
              <a:rPr lang="it-IT" sz="2000" cap="small" dirty="0"/>
              <a:t>mila euro = </a:t>
            </a:r>
            <a:r>
              <a:rPr lang="it-IT" sz="2000" b="1" cap="small" dirty="0"/>
              <a:t>4.800</a:t>
            </a:r>
            <a:r>
              <a:rPr lang="it-IT" sz="2000" cap="small" dirty="0"/>
              <a:t> euro. </a:t>
            </a:r>
          </a:p>
          <a:p>
            <a:r>
              <a:rPr lang="it-IT" sz="2000" b="1" cap="small" dirty="0"/>
              <a:t>Monetizzo</a:t>
            </a:r>
            <a:r>
              <a:rPr lang="it-IT" sz="2000" cap="small" dirty="0"/>
              <a:t> parte delle perdite (residuano per 30 mila euro).</a:t>
            </a:r>
          </a:p>
          <a:p>
            <a:r>
              <a:rPr lang="it-IT" sz="2000" b="1" cap="small" dirty="0"/>
              <a:t>Deduco</a:t>
            </a:r>
            <a:r>
              <a:rPr lang="it-IT" sz="2000" cap="small" dirty="0"/>
              <a:t> la </a:t>
            </a:r>
            <a:r>
              <a:rPr lang="it-IT" sz="2000" b="1" cap="small" dirty="0"/>
              <a:t>perdita</a:t>
            </a:r>
            <a:r>
              <a:rPr lang="it-IT" sz="2000" cap="small" dirty="0"/>
              <a:t> su </a:t>
            </a:r>
            <a:r>
              <a:rPr lang="it-IT" sz="2000" b="1" cap="small" dirty="0"/>
              <a:t>crediti</a:t>
            </a:r>
            <a:r>
              <a:rPr lang="it-IT" sz="2000" cap="small" dirty="0"/>
              <a:t> nel periodo (100 mila euro meno corrispettivo di cessione).</a:t>
            </a:r>
            <a:r>
              <a:rPr lang="it-IT" dirty="0"/>
              <a:t>	</a:t>
            </a:r>
          </a:p>
          <a:p>
            <a:pPr algn="just"/>
            <a:endParaRPr lang="it-IT" cap="small" dirty="0"/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007F07C-A28C-4002-978E-9EBB7B3F74DB}"/>
              </a:ext>
            </a:extLst>
          </p:cNvPr>
          <p:cNvSpPr txBox="1">
            <a:spLocks/>
          </p:cNvSpPr>
          <p:nvPr/>
        </p:nvSpPr>
        <p:spPr>
          <a:xfrm>
            <a:off x="584022" y="442602"/>
            <a:ext cx="111600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/>
              <a:t>D.L. Cura Italia (D.L. 17 marzo 2020, n. 18)</a:t>
            </a:r>
            <a:endParaRPr lang="it-IT" cap="small" dirty="0"/>
          </a:p>
        </p:txBody>
      </p:sp>
    </p:spTree>
    <p:extLst>
      <p:ext uri="{BB962C8B-B14F-4D97-AF65-F5344CB8AC3E}">
        <p14:creationId xmlns:p14="http://schemas.microsoft.com/office/powerpoint/2010/main" val="5443031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392480FF-B5DC-436E-A24B-5AE134DFCA0E}"/>
              </a:ext>
            </a:extLst>
          </p:cNvPr>
          <p:cNvSpPr/>
          <p:nvPr/>
        </p:nvSpPr>
        <p:spPr>
          <a:xfrm>
            <a:off x="584022" y="1403201"/>
            <a:ext cx="1107965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cap="small" dirty="0"/>
              <a:t>Art. 55 (misure di sostegno finanziario alle imprese) </a:t>
            </a:r>
          </a:p>
          <a:p>
            <a:pPr algn="just"/>
            <a:endParaRPr lang="it-IT" sz="2400" cap="small" dirty="0"/>
          </a:p>
          <a:p>
            <a:pPr algn="just"/>
            <a:endParaRPr lang="it-IT" cap="small" dirty="0"/>
          </a:p>
          <a:p>
            <a:pPr algn="just"/>
            <a:r>
              <a:rPr lang="it-IT" sz="2000" cap="small" dirty="0"/>
              <a:t>la </a:t>
            </a:r>
            <a:r>
              <a:rPr lang="it-IT" sz="2000" b="1" cap="small" dirty="0"/>
              <a:t>trasformazione</a:t>
            </a:r>
            <a:r>
              <a:rPr lang="it-IT" sz="2000" cap="small" dirty="0"/>
              <a:t> in credito d’imposta avviene alla </a:t>
            </a:r>
            <a:r>
              <a:rPr lang="it-IT" sz="2000" b="1" cap="small" dirty="0"/>
              <a:t>data</a:t>
            </a:r>
            <a:r>
              <a:rPr lang="it-IT" sz="2000" cap="small" dirty="0"/>
              <a:t> di </a:t>
            </a:r>
            <a:r>
              <a:rPr lang="it-IT" sz="2000" b="1" cap="small" dirty="0"/>
              <a:t>efficacia</a:t>
            </a:r>
            <a:r>
              <a:rPr lang="it-IT" sz="2000" cap="small" dirty="0"/>
              <a:t> della cessione dei crediti.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le </a:t>
            </a:r>
            <a:r>
              <a:rPr lang="it-IT" sz="2000" b="1" cap="small" dirty="0"/>
              <a:t>perdite</a:t>
            </a:r>
            <a:r>
              <a:rPr lang="it-IT" sz="2000" cap="small" dirty="0"/>
              <a:t> </a:t>
            </a:r>
            <a:r>
              <a:rPr lang="it-IT" sz="2000" b="1" cap="small" dirty="0"/>
              <a:t>fiscali</a:t>
            </a:r>
            <a:r>
              <a:rPr lang="it-IT" sz="2000" cap="small" dirty="0"/>
              <a:t> relative alle </a:t>
            </a:r>
            <a:r>
              <a:rPr lang="it-IT" sz="2000" cap="small" dirty="0" err="1"/>
              <a:t>Dta</a:t>
            </a:r>
            <a:r>
              <a:rPr lang="it-IT" sz="2000" cap="small" dirty="0"/>
              <a:t> trasformate </a:t>
            </a:r>
            <a:r>
              <a:rPr lang="it-IT" sz="2000" b="1" cap="small" dirty="0"/>
              <a:t>non</a:t>
            </a:r>
            <a:r>
              <a:rPr lang="it-IT" sz="2000" cap="small" dirty="0"/>
              <a:t> </a:t>
            </a:r>
            <a:r>
              <a:rPr lang="it-IT" sz="2000" b="1" cap="small" dirty="0"/>
              <a:t>possono</a:t>
            </a:r>
            <a:r>
              <a:rPr lang="it-IT" sz="2000" cap="small" dirty="0"/>
              <a:t> </a:t>
            </a:r>
            <a:r>
              <a:rPr lang="it-IT" sz="2000" b="1" cap="small" dirty="0"/>
              <a:t>essere</a:t>
            </a:r>
            <a:r>
              <a:rPr lang="it-IT" sz="2000" cap="small" dirty="0"/>
              <a:t> </a:t>
            </a:r>
            <a:r>
              <a:rPr lang="it-IT" sz="2000" b="1" cap="small" dirty="0"/>
              <a:t>computate</a:t>
            </a:r>
            <a:r>
              <a:rPr lang="it-IT" sz="2000" cap="small" dirty="0"/>
              <a:t> in </a:t>
            </a:r>
            <a:r>
              <a:rPr lang="it-IT" sz="2000" b="1" cap="small" dirty="0"/>
              <a:t>diminuzione</a:t>
            </a:r>
            <a:r>
              <a:rPr lang="it-IT" sz="2000" cap="small" dirty="0"/>
              <a:t> dei redditi imponibili come pure le eccedenze Ace relative alle </a:t>
            </a:r>
            <a:r>
              <a:rPr lang="it-IT" sz="2000" cap="small" dirty="0" err="1"/>
              <a:t>Dta</a:t>
            </a:r>
            <a:r>
              <a:rPr lang="it-IT" sz="2000" cap="small" dirty="0"/>
              <a:t> trasformate.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Sarà dovuto un </a:t>
            </a:r>
            <a:r>
              <a:rPr lang="it-IT" sz="2000" b="1" cap="small" dirty="0"/>
              <a:t>canone annuo dell’1,5% </a:t>
            </a:r>
            <a:r>
              <a:rPr lang="it-IT" sz="2000" cap="small" dirty="0"/>
              <a:t>delle </a:t>
            </a:r>
            <a:r>
              <a:rPr lang="it-IT" sz="2000" b="1" cap="small" dirty="0" err="1"/>
              <a:t>Dta</a:t>
            </a:r>
            <a:r>
              <a:rPr lang="it-IT" sz="2000" cap="small" dirty="0"/>
              <a:t> </a:t>
            </a:r>
            <a:r>
              <a:rPr lang="it-IT" sz="2000" b="1" cap="small" dirty="0"/>
              <a:t>trasformate</a:t>
            </a:r>
            <a:r>
              <a:rPr lang="it-IT" sz="2000" cap="small" dirty="0"/>
              <a:t> (art. 11, comma 1 del Dl 59/2016).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cap="small" dirty="0"/>
              <a:t>Presupposto: esercizio di </a:t>
            </a:r>
            <a:r>
              <a:rPr lang="it-IT" sz="2000" b="1" cap="small" dirty="0"/>
              <a:t>un’opzione</a:t>
            </a:r>
            <a:r>
              <a:rPr lang="it-IT" sz="2000" cap="small" dirty="0"/>
              <a:t> da parte della società cedente entro la </a:t>
            </a:r>
            <a:r>
              <a:rPr lang="it-IT" sz="2000" b="1" cap="small" dirty="0"/>
              <a:t>chiusura</a:t>
            </a:r>
            <a:r>
              <a:rPr lang="it-IT" sz="2000" cap="small" dirty="0"/>
              <a:t> dell’esercizio in corso alla data di cessione (dei crediti).</a:t>
            </a:r>
          </a:p>
          <a:p>
            <a:pPr algn="just"/>
            <a:endParaRPr lang="it-IT" sz="2000" cap="small" dirty="0"/>
          </a:p>
          <a:p>
            <a:pPr algn="just"/>
            <a:r>
              <a:rPr lang="it-IT" sz="2000" b="1" cap="small" dirty="0"/>
              <a:t>Opzione</a:t>
            </a:r>
            <a:r>
              <a:rPr lang="it-IT" sz="2000" cap="small" dirty="0"/>
              <a:t> ha efficacia </a:t>
            </a:r>
            <a:r>
              <a:rPr lang="it-IT" sz="2000" b="1" cap="small" dirty="0"/>
              <a:t>dall’esercizio</a:t>
            </a:r>
            <a:r>
              <a:rPr lang="it-IT" sz="2000" cap="small" dirty="0"/>
              <a:t> </a:t>
            </a:r>
            <a:r>
              <a:rPr lang="it-IT" sz="2000" b="1" cap="small" dirty="0"/>
              <a:t>successivo</a:t>
            </a:r>
            <a:r>
              <a:rPr lang="it-IT" sz="2000" cap="small" dirty="0"/>
              <a:t> a quello di cessione.	</a:t>
            </a:r>
          </a:p>
          <a:p>
            <a:pPr algn="just"/>
            <a:r>
              <a:rPr lang="it-IT" cap="small" dirty="0"/>
              <a:t>	</a:t>
            </a:r>
          </a:p>
          <a:p>
            <a:pPr algn="just"/>
            <a:endParaRPr lang="it-IT" cap="small" dirty="0"/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6007F07C-A28C-4002-978E-9EBB7B3F74DB}"/>
              </a:ext>
            </a:extLst>
          </p:cNvPr>
          <p:cNvSpPr txBox="1">
            <a:spLocks/>
          </p:cNvSpPr>
          <p:nvPr/>
        </p:nvSpPr>
        <p:spPr>
          <a:xfrm>
            <a:off x="584022" y="442602"/>
            <a:ext cx="11160000" cy="492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/>
              <a:t>D.L. Cura Italia (D.L. 17 marzo 2020, n. 18)</a:t>
            </a:r>
            <a:endParaRPr lang="it-IT" cap="small" dirty="0"/>
          </a:p>
        </p:txBody>
      </p:sp>
    </p:spTree>
    <p:extLst>
      <p:ext uri="{BB962C8B-B14F-4D97-AF65-F5344CB8AC3E}">
        <p14:creationId xmlns:p14="http://schemas.microsoft.com/office/powerpoint/2010/main" val="7268045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964233"/>
            <a:ext cx="10819228" cy="5464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cap="small" dirty="0"/>
          </a:p>
          <a:p>
            <a:pPr marL="0" indent="0" algn="just">
              <a:buNone/>
            </a:pPr>
            <a:r>
              <a:rPr lang="it-IT" sz="2100" cap="small" dirty="0"/>
              <a:t>Il versamento del </a:t>
            </a:r>
            <a:r>
              <a:rPr lang="it-IT" sz="2100" b="1" cap="small" dirty="0"/>
              <a:t>saldo dovuto IRES e IRAP </a:t>
            </a:r>
            <a:r>
              <a:rPr lang="it-IT" sz="2100" cap="small" dirty="0"/>
              <a:t>e quello relativo alla </a:t>
            </a:r>
            <a:r>
              <a:rPr lang="it-IT" sz="2100" b="1" cap="small" dirty="0"/>
              <a:t>prima</a:t>
            </a:r>
            <a:r>
              <a:rPr lang="it-IT" sz="2100" cap="small" dirty="0"/>
              <a:t> </a:t>
            </a:r>
            <a:r>
              <a:rPr lang="it-IT" sz="2100" b="1" cap="small" dirty="0"/>
              <a:t>rata</a:t>
            </a:r>
            <a:r>
              <a:rPr lang="it-IT" sz="2100" cap="small" dirty="0"/>
              <a:t> di </a:t>
            </a:r>
            <a:r>
              <a:rPr lang="it-IT" sz="2100" b="1" cap="small" dirty="0"/>
              <a:t>acconto</a:t>
            </a:r>
            <a:r>
              <a:rPr lang="it-IT" sz="2100" cap="small" dirty="0"/>
              <a:t>, è effettuato entro </a:t>
            </a:r>
            <a:r>
              <a:rPr lang="it-IT" sz="2100" b="1" cap="small" dirty="0"/>
              <a:t>l’ultimo giorno del sesto mese successivo </a:t>
            </a:r>
            <a:r>
              <a:rPr lang="it-IT" sz="2100" cap="small" dirty="0"/>
              <a:t>a quello di chiusura del periodo d’imposta (art. 17, c. 1, del D.P.R. 7 dicembre 2001, n. 435). </a:t>
            </a:r>
          </a:p>
          <a:p>
            <a:pPr marL="0" indent="0" algn="just">
              <a:buNone/>
            </a:pPr>
            <a:r>
              <a:rPr lang="it-IT" sz="2100" cap="small" dirty="0"/>
              <a:t>I soggetti che </a:t>
            </a:r>
            <a:r>
              <a:rPr lang="it-IT" sz="2100" b="1" cap="small" dirty="0"/>
              <a:t>approvano</a:t>
            </a:r>
            <a:r>
              <a:rPr lang="it-IT" sz="2100" cap="small" dirty="0"/>
              <a:t> il bilancio </a:t>
            </a:r>
            <a:r>
              <a:rPr lang="it-IT" sz="2100" b="1" cap="small" dirty="0"/>
              <a:t>oltre il termine di 4 mesi </a:t>
            </a:r>
            <a:r>
              <a:rPr lang="it-IT" sz="2100" cap="small" dirty="0"/>
              <a:t>dalla chiusura dell’esercizio effettuano i versamenti entro </a:t>
            </a:r>
            <a:r>
              <a:rPr lang="it-IT" sz="2100" b="1" cap="small" dirty="0"/>
              <a:t>l’ultimo giorno del mese successivo </a:t>
            </a:r>
            <a:r>
              <a:rPr lang="it-IT" sz="2100" cap="small" dirty="0"/>
              <a:t>a quello di approvazione del bilancio. Se il bilancio o il rendiconto </a:t>
            </a:r>
            <a:r>
              <a:rPr lang="it-IT" sz="2100" b="1" cap="small" dirty="0"/>
              <a:t>non è approvato </a:t>
            </a:r>
            <a:r>
              <a:rPr lang="it-IT" sz="2100" cap="small" dirty="0"/>
              <a:t>entro il termine massimo previsto dalla legge (180 gg dalla chiusura dell’esercizio) i versamenti devono, </a:t>
            </a:r>
            <a:r>
              <a:rPr lang="it-IT" sz="2100" b="1" cap="small" dirty="0"/>
              <a:t>comunque</a:t>
            </a:r>
            <a:r>
              <a:rPr lang="it-IT" sz="2100" cap="small" dirty="0"/>
              <a:t>, </a:t>
            </a:r>
            <a:r>
              <a:rPr lang="it-IT" sz="2100" b="1" cap="small" dirty="0"/>
              <a:t>essere effettuati entro l’ultimo giorno </a:t>
            </a:r>
            <a:r>
              <a:rPr lang="it-IT" sz="2100" cap="small" dirty="0"/>
              <a:t>del </a:t>
            </a:r>
            <a:r>
              <a:rPr lang="it-IT" sz="2100" b="1" cap="small" dirty="0"/>
              <a:t>mese</a:t>
            </a:r>
            <a:r>
              <a:rPr lang="it-IT" sz="2100" cap="small" dirty="0"/>
              <a:t> </a:t>
            </a:r>
            <a:r>
              <a:rPr lang="it-IT" sz="2100" b="1" cap="small" dirty="0"/>
              <a:t>successivo</a:t>
            </a:r>
            <a:r>
              <a:rPr lang="it-IT" sz="2100" cap="small" dirty="0"/>
              <a:t> (ad es: approvazione del bilancio il </a:t>
            </a:r>
            <a:r>
              <a:rPr lang="it-IT" sz="2100" b="1" cap="small" dirty="0"/>
              <a:t>28 giugno </a:t>
            </a:r>
            <a:r>
              <a:rPr lang="it-IT" sz="2100" cap="small" dirty="0"/>
              <a:t>2020, la società deve effettuare i versamenti entro il </a:t>
            </a:r>
            <a:r>
              <a:rPr lang="it-IT" sz="2100" b="1" cap="small" dirty="0"/>
              <a:t>31 luglio </a:t>
            </a:r>
            <a:r>
              <a:rPr lang="it-IT" sz="2100" cap="small" dirty="0"/>
              <a:t>2020; ugualmente, in caso di </a:t>
            </a:r>
            <a:r>
              <a:rPr lang="it-IT" sz="2100" b="1" cap="small" dirty="0"/>
              <a:t>mancata approvazione </a:t>
            </a:r>
            <a:r>
              <a:rPr lang="it-IT" sz="2100" cap="small" dirty="0"/>
              <a:t>del bilancio entro il 28 giugno 2020, la società deve effettuare i versamenti entro il </a:t>
            </a:r>
            <a:r>
              <a:rPr lang="it-IT" sz="2100" b="1" cap="small" dirty="0"/>
              <a:t>31 luglio </a:t>
            </a:r>
            <a:r>
              <a:rPr lang="it-IT" sz="2100" cap="small" dirty="0"/>
              <a:t>2020).</a:t>
            </a:r>
          </a:p>
          <a:p>
            <a:pPr marL="0" indent="0">
              <a:buNone/>
            </a:pPr>
            <a:endParaRPr lang="it-IT" sz="2100" cap="small" dirty="0"/>
          </a:p>
          <a:p>
            <a:pPr marL="0" indent="0" algn="just">
              <a:buNone/>
            </a:pPr>
            <a:r>
              <a:rPr lang="it-IT" sz="2100" cap="small" dirty="0"/>
              <a:t>Quindi la </a:t>
            </a:r>
            <a:r>
              <a:rPr lang="it-IT" sz="2100" b="1" cap="small" dirty="0"/>
              <a:t>data</a:t>
            </a:r>
            <a:r>
              <a:rPr lang="it-IT" sz="2100" cap="small" dirty="0"/>
              <a:t> dell’assemblea determina il termine (</a:t>
            </a:r>
            <a:r>
              <a:rPr lang="it-IT" sz="2100" b="1" cap="small" dirty="0"/>
              <a:t>30</a:t>
            </a:r>
            <a:r>
              <a:rPr lang="it-IT" sz="2100" cap="small" dirty="0"/>
              <a:t> </a:t>
            </a:r>
            <a:r>
              <a:rPr lang="it-IT" sz="2100" b="1" cap="small" dirty="0"/>
              <a:t>giugno</a:t>
            </a:r>
            <a:r>
              <a:rPr lang="it-IT" sz="2100" cap="small" dirty="0"/>
              <a:t> oppure </a:t>
            </a:r>
            <a:r>
              <a:rPr lang="it-IT" sz="2100" b="1" cap="small" dirty="0"/>
              <a:t>31</a:t>
            </a:r>
            <a:r>
              <a:rPr lang="it-IT" sz="2100" cap="small" dirty="0"/>
              <a:t> </a:t>
            </a:r>
            <a:r>
              <a:rPr lang="it-IT" sz="2100" b="1" cap="small" dirty="0"/>
              <a:t>luglio</a:t>
            </a:r>
            <a:r>
              <a:rPr lang="it-IT" sz="2100" cap="small" dirty="0"/>
              <a:t> 2020) in cui effettuare il pagamento del </a:t>
            </a:r>
            <a:r>
              <a:rPr lang="it-IT" sz="2100" b="1" cap="small" dirty="0"/>
              <a:t>saldo 2019 </a:t>
            </a:r>
            <a:r>
              <a:rPr lang="it-IT" sz="2100" cap="small" dirty="0"/>
              <a:t>e del </a:t>
            </a:r>
            <a:r>
              <a:rPr lang="it-IT" sz="2100" b="1" cap="small" dirty="0"/>
              <a:t>primo</a:t>
            </a:r>
            <a:r>
              <a:rPr lang="it-IT" sz="2100" cap="small" dirty="0"/>
              <a:t> </a:t>
            </a:r>
            <a:r>
              <a:rPr lang="it-IT" sz="2100" b="1" cap="small" dirty="0"/>
              <a:t>acconto</a:t>
            </a:r>
            <a:r>
              <a:rPr lang="it-IT" sz="2100" cap="small" dirty="0"/>
              <a:t> </a:t>
            </a:r>
            <a:r>
              <a:rPr lang="it-IT" sz="2100" b="1" cap="small" dirty="0"/>
              <a:t>2020</a:t>
            </a:r>
            <a:r>
              <a:rPr lang="it-IT" sz="2100" cap="small" dirty="0"/>
              <a:t> di </a:t>
            </a:r>
            <a:r>
              <a:rPr lang="it-IT" sz="2100" b="1" cap="small" dirty="0" err="1"/>
              <a:t>Ires</a:t>
            </a:r>
            <a:r>
              <a:rPr lang="it-IT" sz="2100" cap="small" dirty="0"/>
              <a:t> e </a:t>
            </a:r>
            <a:r>
              <a:rPr lang="it-IT" sz="2100" b="1" cap="small" dirty="0"/>
              <a:t>Irap</a:t>
            </a:r>
            <a:r>
              <a:rPr lang="it-IT" sz="2100" cap="small" dirty="0"/>
              <a:t>. Se si approva ad </a:t>
            </a:r>
            <a:r>
              <a:rPr lang="it-IT" sz="2100" b="1" cap="small" dirty="0"/>
              <a:t>aprile</a:t>
            </a:r>
            <a:r>
              <a:rPr lang="it-IT" sz="2100" cap="small" dirty="0"/>
              <a:t> o in </a:t>
            </a:r>
            <a:r>
              <a:rPr lang="it-IT" sz="2100" b="1" cap="small" dirty="0"/>
              <a:t>maggio</a:t>
            </a:r>
            <a:r>
              <a:rPr lang="it-IT" sz="2100" cap="small" dirty="0"/>
              <a:t>, il versamento si effettua al </a:t>
            </a:r>
            <a:r>
              <a:rPr lang="it-IT" sz="2100" b="1" cap="small" dirty="0"/>
              <a:t>30</a:t>
            </a:r>
            <a:r>
              <a:rPr lang="it-IT" sz="2100" cap="small" dirty="0"/>
              <a:t> </a:t>
            </a:r>
            <a:r>
              <a:rPr lang="it-IT" sz="2100" b="1" cap="small" dirty="0"/>
              <a:t>giugno</a:t>
            </a:r>
            <a:r>
              <a:rPr lang="it-IT" sz="2100" cap="small" dirty="0"/>
              <a:t>, se si approva a </a:t>
            </a:r>
            <a:r>
              <a:rPr lang="it-IT" sz="2100" b="1" cap="small" dirty="0"/>
              <a:t>giugno</a:t>
            </a:r>
            <a:r>
              <a:rPr lang="it-IT" sz="2100" cap="small" dirty="0"/>
              <a:t> o </a:t>
            </a:r>
            <a:r>
              <a:rPr lang="it-IT" sz="2100" b="1" cap="small" dirty="0"/>
              <a:t>luglio</a:t>
            </a:r>
            <a:r>
              <a:rPr lang="it-IT" sz="2100" cap="small" dirty="0"/>
              <a:t> (in seconda), il versamento si effettua entro il </a:t>
            </a:r>
            <a:r>
              <a:rPr lang="it-IT" sz="2100" b="1" cap="small" dirty="0"/>
              <a:t>31</a:t>
            </a:r>
            <a:r>
              <a:rPr lang="it-IT" sz="2100" cap="small" dirty="0"/>
              <a:t> </a:t>
            </a:r>
            <a:r>
              <a:rPr lang="it-IT" sz="2100" b="1" cap="small" dirty="0"/>
              <a:t>luglio</a:t>
            </a:r>
            <a:r>
              <a:rPr lang="it-IT" sz="2100" cap="small" dirty="0"/>
              <a:t>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0BB8632-8F4B-4925-9728-54AB375E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2" y="231583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Termini versamento imposte</a:t>
            </a:r>
          </a:p>
        </p:txBody>
      </p:sp>
    </p:spTree>
    <p:extLst>
      <p:ext uri="{BB962C8B-B14F-4D97-AF65-F5344CB8AC3E}">
        <p14:creationId xmlns:p14="http://schemas.microsoft.com/office/powerpoint/2010/main" val="35896289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964233"/>
            <a:ext cx="10819228" cy="5464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cap="small" dirty="0"/>
          </a:p>
          <a:p>
            <a:pPr marL="0" indent="0" algn="just">
              <a:buNone/>
            </a:pPr>
            <a:r>
              <a:rPr lang="it-IT" sz="2100" cap="small" dirty="0"/>
              <a:t>Art. 20 DL 23/2020 (Metodo </a:t>
            </a:r>
            <a:r>
              <a:rPr lang="it-IT" sz="2100" b="1" cap="small" dirty="0"/>
              <a:t>previsionale</a:t>
            </a:r>
            <a:r>
              <a:rPr lang="it-IT" sz="2100" cap="small" dirty="0"/>
              <a:t> acconti giugno) </a:t>
            </a:r>
          </a:p>
          <a:p>
            <a:pPr marL="0" indent="0" algn="just">
              <a:buNone/>
            </a:pPr>
            <a:endParaRPr lang="it-IT" sz="2100" cap="small" dirty="0"/>
          </a:p>
          <a:p>
            <a:pPr marL="457200" indent="-457200" algn="just">
              <a:buAutoNum type="arabicPeriod"/>
            </a:pPr>
            <a:r>
              <a:rPr lang="it-IT" sz="2100" cap="small" dirty="0"/>
              <a:t>Le disposizioni concernenti le </a:t>
            </a:r>
            <a:r>
              <a:rPr lang="it-IT" sz="2100" b="1" cap="small" dirty="0"/>
              <a:t>sanzioni</a:t>
            </a:r>
            <a:r>
              <a:rPr lang="it-IT" sz="2100" cap="small" dirty="0"/>
              <a:t> e gli </a:t>
            </a:r>
            <a:r>
              <a:rPr lang="it-IT" sz="2100" b="1" cap="small" dirty="0"/>
              <a:t>interessi</a:t>
            </a:r>
            <a:r>
              <a:rPr lang="it-IT" sz="2100" cap="small" dirty="0"/>
              <a:t> per il caso di </a:t>
            </a:r>
            <a:r>
              <a:rPr lang="it-IT" sz="2100" b="1" cap="small" dirty="0"/>
              <a:t>omesso</a:t>
            </a:r>
            <a:r>
              <a:rPr lang="it-IT" sz="2100" cap="small" dirty="0"/>
              <a:t> o di </a:t>
            </a:r>
            <a:r>
              <a:rPr lang="it-IT" sz="2100" b="1" cap="small" dirty="0"/>
              <a:t>insufficiente</a:t>
            </a:r>
            <a:r>
              <a:rPr lang="it-IT" sz="2100" cap="small" dirty="0"/>
              <a:t> versamento degli </a:t>
            </a:r>
            <a:r>
              <a:rPr lang="it-IT" sz="2100" b="1" cap="small" dirty="0"/>
              <a:t>acconti</a:t>
            </a:r>
            <a:r>
              <a:rPr lang="it-IT" sz="2100" cap="small" dirty="0"/>
              <a:t> dell'imposta sul reddito delle </a:t>
            </a:r>
            <a:r>
              <a:rPr lang="it-IT" sz="2100" b="1" cap="small" dirty="0"/>
              <a:t>persone</a:t>
            </a:r>
            <a:r>
              <a:rPr lang="it-IT" sz="2100" cap="small" dirty="0"/>
              <a:t> </a:t>
            </a:r>
            <a:r>
              <a:rPr lang="it-IT" sz="2100" b="1" cap="small" dirty="0"/>
              <a:t>fisiche</a:t>
            </a:r>
            <a:r>
              <a:rPr lang="it-IT" sz="2100" cap="small" dirty="0"/>
              <a:t>, dell'imposta sul reddito delle </a:t>
            </a:r>
            <a:r>
              <a:rPr lang="it-IT" sz="2100" b="1" cap="small" dirty="0"/>
              <a:t>società</a:t>
            </a:r>
            <a:r>
              <a:rPr lang="it-IT" sz="2100" cap="small" dirty="0"/>
              <a:t> e </a:t>
            </a:r>
            <a:r>
              <a:rPr lang="it-IT" sz="2100" b="1" cap="small" dirty="0"/>
              <a:t>dell'imposta regionale sulle attività produttive </a:t>
            </a:r>
            <a:r>
              <a:rPr lang="it-IT" sz="2100" cap="small" dirty="0"/>
              <a:t>non si applicano in caso di insufficiente versamento delle somme dovute se l'importo versato non è inferiore </a:t>
            </a:r>
            <a:r>
              <a:rPr lang="it-IT" sz="2100" b="1" cap="small" dirty="0"/>
              <a:t>all'ottanta per cento </a:t>
            </a:r>
            <a:r>
              <a:rPr lang="it-IT" sz="2100" cap="small" dirty="0"/>
              <a:t>della somma che risulterebbe dovuta a titolo di acconto sulla base della dichiarazione relativa al periodo di imposta in corso. </a:t>
            </a:r>
          </a:p>
          <a:p>
            <a:pPr marL="457200" indent="-457200" algn="just">
              <a:buAutoNum type="arabicPeriod"/>
            </a:pPr>
            <a:r>
              <a:rPr lang="it-IT" sz="2100" cap="small" dirty="0"/>
              <a:t>Le disposizioni di cui al comma 1 si applicano </a:t>
            </a:r>
            <a:r>
              <a:rPr lang="it-IT" sz="2100" b="1" cap="small" dirty="0"/>
              <a:t>esclusivamente</a:t>
            </a:r>
            <a:r>
              <a:rPr lang="it-IT" sz="2100" cap="small" dirty="0"/>
              <a:t> agli </a:t>
            </a:r>
            <a:r>
              <a:rPr lang="it-IT" sz="2100" b="1" cap="small" dirty="0"/>
              <a:t>acconti</a:t>
            </a:r>
            <a:r>
              <a:rPr lang="it-IT" sz="2100" cap="small" dirty="0"/>
              <a:t> dovuti per il periodo d'imposta </a:t>
            </a:r>
            <a:r>
              <a:rPr lang="it-IT" sz="2100" b="1" cap="small" dirty="0"/>
              <a:t>successivo</a:t>
            </a:r>
            <a:r>
              <a:rPr lang="it-IT" sz="2100" cap="small" dirty="0"/>
              <a:t> a quello in </a:t>
            </a:r>
            <a:r>
              <a:rPr lang="it-IT" sz="2100" b="1" cap="small" dirty="0"/>
              <a:t>corso al 31 dicembre 2019</a:t>
            </a:r>
            <a:r>
              <a:rPr lang="it-IT" sz="2100" cap="small" dirty="0"/>
              <a:t>. </a:t>
            </a:r>
          </a:p>
          <a:p>
            <a:pPr marL="457200" indent="-457200" algn="just">
              <a:buAutoNum type="arabicPeriod"/>
            </a:pPr>
            <a:endParaRPr lang="it-IT" sz="2100" cap="small" dirty="0"/>
          </a:p>
          <a:p>
            <a:pPr marL="0" indent="0" algn="just">
              <a:buNone/>
            </a:pPr>
            <a:r>
              <a:rPr lang="it-IT" sz="2100" cap="small" dirty="0"/>
              <a:t>CM 13 aprile 2020, n. 9/E: 1) ravvedimento; 2) acconto in 2 rate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0BB8632-8F4B-4925-9728-54AB375E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022" y="231583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Termini versamento imposte</a:t>
            </a:r>
          </a:p>
        </p:txBody>
      </p:sp>
    </p:spTree>
    <p:extLst>
      <p:ext uri="{BB962C8B-B14F-4D97-AF65-F5344CB8AC3E}">
        <p14:creationId xmlns:p14="http://schemas.microsoft.com/office/powerpoint/2010/main" val="1720977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295"/>
            <a:ext cx="10515600" cy="46414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300" cap="small" dirty="0"/>
              <a:t>Legge di bilancio per il 2010 (L. n. </a:t>
            </a:r>
            <a:r>
              <a:rPr lang="it-IT" sz="2300" b="1" cap="small" dirty="0"/>
              <a:t>160/2019</a:t>
            </a:r>
            <a:r>
              <a:rPr lang="it-IT" sz="2300" cap="small" dirty="0"/>
              <a:t>): reintroduzione </a:t>
            </a:r>
            <a:r>
              <a:rPr lang="it-IT" sz="2300" b="1" cap="small" dirty="0"/>
              <a:t>dell’ACE</a:t>
            </a:r>
            <a:r>
              <a:rPr lang="it-IT" sz="2300" cap="small" dirty="0"/>
              <a:t> con coefficiente di remunerazione del </a:t>
            </a:r>
            <a:r>
              <a:rPr lang="it-IT" sz="2300" b="1" cap="small" dirty="0"/>
              <a:t>1,3%</a:t>
            </a:r>
          </a:p>
          <a:p>
            <a:pPr marL="0" indent="0">
              <a:buNone/>
            </a:pPr>
            <a:endParaRPr lang="it-IT" sz="2300" cap="small" dirty="0"/>
          </a:p>
          <a:p>
            <a:pPr marL="0" indent="0" algn="just">
              <a:buNone/>
            </a:pPr>
            <a:r>
              <a:rPr lang="it-IT" sz="2300" b="1" cap="small" dirty="0"/>
              <a:t>Contabilizzazione</a:t>
            </a:r>
            <a:r>
              <a:rPr lang="it-IT" sz="2300" cap="small" dirty="0"/>
              <a:t>, in base al </a:t>
            </a:r>
            <a:r>
              <a:rPr lang="it-IT" sz="2300" b="1" cap="small" dirty="0"/>
              <a:t>criterio del costo ammortizzato </a:t>
            </a:r>
            <a:r>
              <a:rPr lang="it-IT" sz="2300" cap="small" dirty="0"/>
              <a:t>e dell'attualizzazione, implica che, in determinati casi, la società beneficiaria del finanziamento consegua un </a:t>
            </a:r>
            <a:r>
              <a:rPr lang="it-IT" sz="2300" b="1" cap="small" dirty="0"/>
              <a:t>apporto figurativo </a:t>
            </a:r>
            <a:r>
              <a:rPr lang="it-IT" sz="2300" cap="small" dirty="0"/>
              <a:t>(a patrimonio netto).</a:t>
            </a:r>
          </a:p>
          <a:p>
            <a:pPr marL="0" indent="0" algn="just">
              <a:buNone/>
            </a:pPr>
            <a:r>
              <a:rPr lang="it-IT" sz="2300" cap="small" dirty="0"/>
              <a:t> </a:t>
            </a:r>
          </a:p>
          <a:p>
            <a:pPr marL="0" indent="0" algn="just">
              <a:buNone/>
            </a:pPr>
            <a:r>
              <a:rPr lang="it-IT" sz="2300" cap="small" dirty="0"/>
              <a:t>Tale </a:t>
            </a:r>
            <a:r>
              <a:rPr lang="it-IT" sz="2300" b="1" cap="small" dirty="0"/>
              <a:t>apporto figurativo non assume rilevanza ai fini Ace </a:t>
            </a:r>
            <a:r>
              <a:rPr lang="it-IT" sz="2300" cap="small" dirty="0"/>
              <a:t>se non nel momento  dell’eventuale rinuncia da parte del socio alla restituzione del finanziamento ovvero nel momento in cui il debito viene a trasformarsi in capitale.</a:t>
            </a:r>
          </a:p>
          <a:p>
            <a:pPr marL="0" indent="0" algn="just">
              <a:buNone/>
            </a:pPr>
            <a:endParaRPr lang="it-IT" sz="2300" cap="small" dirty="0"/>
          </a:p>
          <a:p>
            <a:pPr marL="0" indent="0" algn="just">
              <a:buNone/>
            </a:pPr>
            <a:r>
              <a:rPr lang="it-IT" sz="2300" b="1" cap="small" dirty="0"/>
              <a:t>Correzione</a:t>
            </a:r>
            <a:r>
              <a:rPr lang="it-IT" sz="2300" cap="small" dirty="0"/>
              <a:t> </a:t>
            </a:r>
            <a:r>
              <a:rPr lang="it-IT" sz="2300" b="1" cap="small" dirty="0"/>
              <a:t>errori</a:t>
            </a:r>
            <a:r>
              <a:rPr lang="it-IT" sz="2300" cap="small" dirty="0"/>
              <a:t> </a:t>
            </a:r>
            <a:r>
              <a:rPr lang="it-IT" sz="2300" b="1" cap="small" dirty="0"/>
              <a:t>contabili</a:t>
            </a:r>
            <a:r>
              <a:rPr lang="it-IT" sz="2300" cap="small" dirty="0"/>
              <a:t> rilevanti con integrativa per </a:t>
            </a:r>
            <a:r>
              <a:rPr lang="it-IT" sz="2300" b="1" cap="small" dirty="0"/>
              <a:t>ACE</a:t>
            </a:r>
            <a:r>
              <a:rPr lang="it-IT" sz="2300" cap="small" dirty="0"/>
              <a:t>.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32904FE-FE62-4FBA-993C-4C424FAF6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15" y="526551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Reintroduzione ACE </a:t>
            </a:r>
          </a:p>
        </p:txBody>
      </p:sp>
    </p:spTree>
    <p:extLst>
      <p:ext uri="{BB962C8B-B14F-4D97-AF65-F5344CB8AC3E}">
        <p14:creationId xmlns:p14="http://schemas.microsoft.com/office/powerpoint/2010/main" val="171276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652E92B-04BE-4C99-815C-CF802FB7FC40}"/>
              </a:ext>
            </a:extLst>
          </p:cNvPr>
          <p:cNvSpPr/>
          <p:nvPr/>
        </p:nvSpPr>
        <p:spPr>
          <a:xfrm>
            <a:off x="1007165" y="1892487"/>
            <a:ext cx="10190922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Art.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2364</a:t>
            </a:r>
            <a:r>
              <a:rPr lang="it-IT" altLang="it-IT" sz="2000" cap="small" dirty="0">
                <a:latin typeface="Calibri" panose="020F0502020204030204" pitchFamily="34" charset="0"/>
              </a:rPr>
              <a:t> C.C. nelle SPA</a:t>
            </a:r>
          </a:p>
          <a:p>
            <a:pPr algn="just"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2. L'assemblea ordinaria deve essere convocata 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almeno una volta l'anno</a:t>
            </a:r>
            <a:r>
              <a:rPr lang="it-IT" altLang="it-IT" sz="2000" cap="small" dirty="0">
                <a:latin typeface="Calibri" panose="020F0502020204030204" pitchFamily="34" charset="0"/>
              </a:rPr>
              <a:t>, entro il termine stabilito dallo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statuto</a:t>
            </a:r>
            <a:r>
              <a:rPr lang="it-IT" altLang="it-IT" sz="2000" cap="small" dirty="0">
                <a:latin typeface="Calibri" panose="020F0502020204030204" pitchFamily="34" charset="0"/>
              </a:rPr>
              <a:t> e comunque non superiore 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centoventi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giorni</a:t>
            </a:r>
            <a:r>
              <a:rPr lang="it-IT" altLang="it-IT" sz="2000" cap="small" dirty="0">
                <a:latin typeface="Calibri" panose="020F0502020204030204" pitchFamily="34" charset="0"/>
              </a:rPr>
              <a:t> dalla chiusura dell'esercizio sociale. Lo statuto può prevedere un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maggior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termine</a:t>
            </a:r>
            <a:r>
              <a:rPr lang="it-IT" altLang="it-IT" sz="2000" cap="small" dirty="0">
                <a:latin typeface="Calibri" panose="020F0502020204030204" pitchFamily="34" charset="0"/>
              </a:rPr>
              <a:t>, comunque non superiore 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centottanta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giorni</a:t>
            </a:r>
            <a:r>
              <a:rPr lang="it-IT" altLang="it-IT" sz="2000" cap="small" dirty="0">
                <a:latin typeface="Calibri" panose="020F0502020204030204" pitchFamily="34" charset="0"/>
              </a:rPr>
              <a:t>, nel caso di società tenute alla redazione del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bilancio</a:t>
            </a:r>
            <a:r>
              <a:rPr lang="it-IT" altLang="it-IT" sz="2000" cap="small" dirty="0">
                <a:latin typeface="Calibri" panose="020F0502020204030204" pitchFamily="34" charset="0"/>
              </a:rPr>
              <a:t>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consolidato</a:t>
            </a:r>
            <a:r>
              <a:rPr lang="it-IT" altLang="it-IT" sz="2000" cap="small" dirty="0">
                <a:latin typeface="Calibri" panose="020F0502020204030204" pitchFamily="34" charset="0"/>
              </a:rPr>
              <a:t> ovvero quando lo richiedono particolari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esigenze</a:t>
            </a:r>
            <a:r>
              <a:rPr lang="it-IT" altLang="it-IT" sz="2000" cap="small" dirty="0">
                <a:latin typeface="Calibri" panose="020F0502020204030204" pitchFamily="34" charset="0"/>
              </a:rPr>
              <a:t> relative alla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struttura</a:t>
            </a:r>
            <a:r>
              <a:rPr lang="it-IT" altLang="it-IT" sz="2000" cap="small" dirty="0">
                <a:latin typeface="Calibri" panose="020F0502020204030204" pitchFamily="34" charset="0"/>
              </a:rPr>
              <a:t> ed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all'oggetto</a:t>
            </a:r>
            <a:r>
              <a:rPr lang="it-IT" altLang="it-IT" sz="2000" cap="small" dirty="0">
                <a:latin typeface="Calibri" panose="020F0502020204030204" pitchFamily="34" charset="0"/>
              </a:rPr>
              <a:t> della società; in questi casi gli amministratori segnalano nella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relazione</a:t>
            </a:r>
            <a:r>
              <a:rPr lang="it-IT" altLang="it-IT" sz="2000" cap="small" dirty="0">
                <a:latin typeface="Calibri" panose="020F0502020204030204" pitchFamily="34" charset="0"/>
              </a:rPr>
              <a:t> prevista dall'articolo 2428 le ragioni della dilazione</a:t>
            </a:r>
          </a:p>
          <a:p>
            <a:pPr>
              <a:lnSpc>
                <a:spcPct val="150000"/>
              </a:lnSpc>
            </a:pPr>
            <a:r>
              <a:rPr lang="it-IT" altLang="it-IT" sz="2000" cap="small" dirty="0">
                <a:latin typeface="Calibri" panose="020F0502020204030204" pitchFamily="34" charset="0"/>
              </a:rPr>
              <a:t>Art. </a:t>
            </a:r>
            <a:r>
              <a:rPr lang="it-IT" altLang="it-IT" sz="2000" b="1" cap="small" dirty="0">
                <a:latin typeface="Calibri" panose="020F0502020204030204" pitchFamily="34" charset="0"/>
              </a:rPr>
              <a:t>2478-bis</a:t>
            </a:r>
            <a:r>
              <a:rPr lang="it-IT" altLang="it-IT" sz="2000" cap="small" dirty="0">
                <a:latin typeface="Calibri" panose="020F0502020204030204" pitchFamily="34" charset="0"/>
              </a:rPr>
              <a:t> C.C. nelle SRL (presentato ai soci)</a:t>
            </a:r>
            <a:endParaRPr lang="it-IT" sz="2000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E492C61-C5A4-4731-86C8-0CA82EC78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8170761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2DDB9-6050-481A-A1CF-28B7185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82"/>
            <a:ext cx="10515600" cy="4641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200" b="1" cap="small" dirty="0"/>
              <a:t>ROL</a:t>
            </a:r>
            <a:r>
              <a:rPr lang="it-IT" sz="2200" cap="small" dirty="0"/>
              <a:t> </a:t>
            </a:r>
            <a:r>
              <a:rPr lang="it-IT" sz="2200" b="1" cap="small" dirty="0"/>
              <a:t>fiscale</a:t>
            </a:r>
            <a:r>
              <a:rPr lang="it-IT" sz="2200" cap="small" dirty="0"/>
              <a:t>, a seguito delle modifiche all’art. </a:t>
            </a:r>
            <a:r>
              <a:rPr lang="it-IT" sz="2200" b="1" cap="small" dirty="0"/>
              <a:t>96</a:t>
            </a:r>
            <a:r>
              <a:rPr lang="it-IT" sz="2200" cap="small" dirty="0"/>
              <a:t> del </a:t>
            </a:r>
            <a:r>
              <a:rPr lang="it-IT" sz="2200" b="1" cap="small" dirty="0"/>
              <a:t>TUIR</a:t>
            </a:r>
            <a:r>
              <a:rPr lang="it-IT" sz="2200" cap="small" dirty="0"/>
              <a:t> ad opera del decreto </a:t>
            </a:r>
            <a:r>
              <a:rPr lang="it-IT" sz="2200" b="1" cap="small" dirty="0"/>
              <a:t>ATAD</a:t>
            </a:r>
            <a:r>
              <a:rPr lang="it-IT" sz="2200" cap="small" dirty="0"/>
              <a:t> (</a:t>
            </a:r>
            <a:r>
              <a:rPr lang="it-IT" sz="2200" cap="small" dirty="0" err="1"/>
              <a:t>D.Lgs.</a:t>
            </a:r>
            <a:r>
              <a:rPr lang="it-IT" sz="2200" cap="small" dirty="0"/>
              <a:t> 142/2018)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2200" cap="smal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200" i="1" cap="small" dirty="0"/>
              <a:t>c. 4 Per </a:t>
            </a:r>
            <a:r>
              <a:rPr lang="it-IT" sz="2200" b="1" i="1" cap="small" dirty="0"/>
              <a:t>risultato operativo lordo </a:t>
            </a:r>
            <a:r>
              <a:rPr lang="it-IT" sz="2200" i="1" cap="small" dirty="0"/>
              <a:t>della gestione caratteristica si intende la differenza tra il valore e i costi della produzione di cui all'articolo </a:t>
            </a:r>
            <a:r>
              <a:rPr lang="it-IT" sz="2200" b="1" i="1" cap="small" dirty="0"/>
              <a:t>2425</a:t>
            </a:r>
            <a:r>
              <a:rPr lang="it-IT" sz="2200" i="1" cap="small" dirty="0"/>
              <a:t> del codice civile, lettere A) e B), con esclusione delle voci di cui al numero 10), lettere a) e b), e dei canoni di locazione finanziaria di beni strumentali, </a:t>
            </a:r>
            <a:r>
              <a:rPr lang="it-IT" sz="2200" b="1" i="1" cap="small" dirty="0"/>
              <a:t>assunti nella misura risultante dall'applicazione </a:t>
            </a:r>
            <a:r>
              <a:rPr lang="it-IT" sz="2200" i="1" cap="small" dirty="0"/>
              <a:t>delle disposizioni volte alla </a:t>
            </a:r>
            <a:r>
              <a:rPr lang="it-IT" sz="2200" b="1" i="1" cap="small" dirty="0"/>
              <a:t>determinazione del reddito di impresa.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7D3D06F8-C5BF-4F0F-8B76-4C82C524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00" y="497054"/>
            <a:ext cx="11160000" cy="492443"/>
          </a:xfrm>
        </p:spPr>
        <p:txBody>
          <a:bodyPr>
            <a:normAutofit fontScale="90000"/>
          </a:bodyPr>
          <a:lstStyle/>
          <a:p>
            <a:r>
              <a:rPr lang="it-IT" cap="small" dirty="0"/>
              <a:t>Deducibilità interessi passivi</a:t>
            </a:r>
          </a:p>
        </p:txBody>
      </p:sp>
    </p:spTree>
    <p:extLst>
      <p:ext uri="{BB962C8B-B14F-4D97-AF65-F5344CB8AC3E}">
        <p14:creationId xmlns:p14="http://schemas.microsoft.com/office/powerpoint/2010/main" val="38534196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">
            <a:extLst>
              <a:ext uri="{FF2B5EF4-FFF2-40B4-BE49-F238E27FC236}">
                <a16:creationId xmlns:a16="http://schemas.microsoft.com/office/drawing/2014/main" id="{BF9D8E8A-A491-42C0-A92A-6FB8529D84CE}"/>
              </a:ext>
            </a:extLst>
          </p:cNvPr>
          <p:cNvCxnSpPr/>
          <p:nvPr/>
        </p:nvCxnSpPr>
        <p:spPr>
          <a:xfrm>
            <a:off x="2667000" y="857250"/>
            <a:ext cx="6858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>
            <a:extLst>
              <a:ext uri="{FF2B5EF4-FFF2-40B4-BE49-F238E27FC236}">
                <a16:creationId xmlns:a16="http://schemas.microsoft.com/office/drawing/2014/main" id="{F22F1AB5-66EE-4BDF-8919-6552E984A56A}"/>
              </a:ext>
            </a:extLst>
          </p:cNvPr>
          <p:cNvSpPr txBox="1">
            <a:spLocks/>
          </p:cNvSpPr>
          <p:nvPr/>
        </p:nvSpPr>
        <p:spPr bwMode="auto">
          <a:xfrm>
            <a:off x="2914653" y="2349071"/>
            <a:ext cx="6493669" cy="5512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it-IT" altLang="it-IT" sz="2625" cap="all" dirty="0">
              <a:solidFill>
                <a:srgbClr val="4D4D4D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E2DC1D8-CE0E-443A-9F69-DEB593F91E2C}"/>
              </a:ext>
            </a:extLst>
          </p:cNvPr>
          <p:cNvSpPr/>
          <p:nvPr/>
        </p:nvSpPr>
        <p:spPr>
          <a:xfrm>
            <a:off x="2893219" y="1816787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7B4268C-79F4-4684-81E0-D5FEB53C4644}"/>
              </a:ext>
            </a:extLst>
          </p:cNvPr>
          <p:cNvSpPr/>
          <p:nvPr/>
        </p:nvSpPr>
        <p:spPr>
          <a:xfrm>
            <a:off x="1214621" y="1607394"/>
            <a:ext cx="90721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cap="small" dirty="0"/>
              <a:t>DEDUCIBILITA’ IMU</a:t>
            </a:r>
          </a:p>
          <a:p>
            <a:endParaRPr lang="it-IT" sz="2200" cap="small" dirty="0"/>
          </a:p>
          <a:p>
            <a:pPr algn="just"/>
            <a:r>
              <a:rPr lang="it-IT" sz="2200" cap="small" dirty="0"/>
              <a:t>Aumento </a:t>
            </a:r>
            <a:r>
              <a:rPr lang="it-IT" sz="2200" b="1" cap="small" dirty="0"/>
              <a:t>progressivo</a:t>
            </a:r>
            <a:r>
              <a:rPr lang="it-IT" sz="2200" cap="small" dirty="0"/>
              <a:t> della deducibilità </a:t>
            </a:r>
            <a:r>
              <a:rPr lang="it-IT" sz="2200" cap="small" dirty="0" err="1"/>
              <a:t>imu</a:t>
            </a:r>
            <a:r>
              <a:rPr lang="it-IT" sz="2200" cap="small" dirty="0"/>
              <a:t>:</a:t>
            </a:r>
          </a:p>
          <a:p>
            <a:pPr algn="just"/>
            <a:endParaRPr lang="it-IT" sz="2200" cap="small" dirty="0"/>
          </a:p>
          <a:p>
            <a:pPr algn="just"/>
            <a:endParaRPr lang="it-IT" sz="2200" cap="small" dirty="0"/>
          </a:p>
          <a:p>
            <a:pPr algn="just"/>
            <a:endParaRPr lang="it-IT" sz="2200" cap="small" dirty="0"/>
          </a:p>
          <a:p>
            <a:pPr algn="just"/>
            <a:endParaRPr lang="it-IT" sz="2200" cap="small" dirty="0"/>
          </a:p>
          <a:p>
            <a:pPr algn="just"/>
            <a:endParaRPr lang="it-IT" sz="2200" cap="small" dirty="0"/>
          </a:p>
          <a:p>
            <a:pPr algn="just"/>
            <a:endParaRPr lang="it-IT" sz="2200" cap="small" dirty="0"/>
          </a:p>
          <a:p>
            <a:pPr algn="just"/>
            <a:endParaRPr lang="it-IT" sz="2200" b="1" cap="small" dirty="0"/>
          </a:p>
          <a:p>
            <a:pPr algn="just"/>
            <a:r>
              <a:rPr lang="it-IT" sz="2200" b="1" cap="small" dirty="0"/>
              <a:t>imprese</a:t>
            </a:r>
            <a:r>
              <a:rPr lang="it-IT" sz="2200" cap="small" dirty="0"/>
              <a:t> criterio di cassa/</a:t>
            </a:r>
            <a:r>
              <a:rPr lang="it-IT" sz="2200" b="1" cap="small" dirty="0"/>
              <a:t>competenza</a:t>
            </a:r>
          </a:p>
          <a:p>
            <a:endParaRPr lang="it-IT" sz="2200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A12D572B-59F9-42F9-A937-AB4AAEC66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80573"/>
              </p:ext>
            </p:extLst>
          </p:nvPr>
        </p:nvGraphicFramePr>
        <p:xfrm>
          <a:off x="2893219" y="3086594"/>
          <a:ext cx="6096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466201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7982102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% di deducibilità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Esercizio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615014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50%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2019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666385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60%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2020 e 2021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413137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2022 e seguenti (a regime)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06408585"/>
                  </a:ext>
                </a:extLst>
              </a:tr>
            </a:tbl>
          </a:graphicData>
        </a:graphic>
      </p:graphicFrame>
      <p:sp>
        <p:nvSpPr>
          <p:cNvPr id="7" name="Titolo 3">
            <a:extLst>
              <a:ext uri="{FF2B5EF4-FFF2-40B4-BE49-F238E27FC236}">
                <a16:creationId xmlns:a16="http://schemas.microsoft.com/office/drawing/2014/main" id="{2B154F68-471F-4903-B375-F0433DA80172}"/>
              </a:ext>
            </a:extLst>
          </p:cNvPr>
          <p:cNvSpPr txBox="1">
            <a:spLocks/>
          </p:cNvSpPr>
          <p:nvPr/>
        </p:nvSpPr>
        <p:spPr>
          <a:xfrm>
            <a:off x="584022" y="231583"/>
            <a:ext cx="11160000" cy="49244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 dirty="0"/>
              <a:t>Deducibilità IMU</a:t>
            </a:r>
          </a:p>
        </p:txBody>
      </p:sp>
    </p:spTree>
    <p:extLst>
      <p:ext uri="{BB962C8B-B14F-4D97-AF65-F5344CB8AC3E}">
        <p14:creationId xmlns:p14="http://schemas.microsoft.com/office/powerpoint/2010/main" val="17216410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">
            <a:extLst>
              <a:ext uri="{FF2B5EF4-FFF2-40B4-BE49-F238E27FC236}">
                <a16:creationId xmlns:a16="http://schemas.microsoft.com/office/drawing/2014/main" id="{BF9D8E8A-A491-42C0-A92A-6FB8529D84CE}"/>
              </a:ext>
            </a:extLst>
          </p:cNvPr>
          <p:cNvCxnSpPr/>
          <p:nvPr/>
        </p:nvCxnSpPr>
        <p:spPr>
          <a:xfrm>
            <a:off x="2667000" y="857250"/>
            <a:ext cx="6858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>
            <a:extLst>
              <a:ext uri="{FF2B5EF4-FFF2-40B4-BE49-F238E27FC236}">
                <a16:creationId xmlns:a16="http://schemas.microsoft.com/office/drawing/2014/main" id="{F22F1AB5-66EE-4BDF-8919-6552E984A56A}"/>
              </a:ext>
            </a:extLst>
          </p:cNvPr>
          <p:cNvSpPr txBox="1">
            <a:spLocks/>
          </p:cNvSpPr>
          <p:nvPr/>
        </p:nvSpPr>
        <p:spPr bwMode="auto">
          <a:xfrm>
            <a:off x="2914653" y="2349071"/>
            <a:ext cx="6493669" cy="5512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it-IT" altLang="it-IT" sz="2625" cap="all" dirty="0">
              <a:solidFill>
                <a:srgbClr val="4D4D4D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E2DC1D8-CE0E-443A-9F69-DEB593F91E2C}"/>
              </a:ext>
            </a:extLst>
          </p:cNvPr>
          <p:cNvSpPr/>
          <p:nvPr/>
        </p:nvSpPr>
        <p:spPr>
          <a:xfrm>
            <a:off x="2893219" y="1816787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7B4268C-79F4-4684-81E0-D5FEB53C4644}"/>
              </a:ext>
            </a:extLst>
          </p:cNvPr>
          <p:cNvSpPr/>
          <p:nvPr/>
        </p:nvSpPr>
        <p:spPr>
          <a:xfrm>
            <a:off x="689113" y="1279446"/>
            <a:ext cx="10641495" cy="423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950" b="1" cap="small" dirty="0"/>
          </a:p>
          <a:p>
            <a:r>
              <a:rPr lang="it-IT" sz="1950" b="1" cap="small" dirty="0"/>
              <a:t>   </a:t>
            </a:r>
            <a:endParaRPr lang="it-IT" sz="1950" cap="small" dirty="0"/>
          </a:p>
          <a:p>
            <a:pPr algn="just"/>
            <a:r>
              <a:rPr lang="it-IT" sz="2200" cap="small" dirty="0"/>
              <a:t>Riproposta la </a:t>
            </a:r>
            <a:r>
              <a:rPr lang="it-IT" sz="2200" b="1" cap="small" dirty="0"/>
              <a:t>rivalutazione</a:t>
            </a:r>
            <a:r>
              <a:rPr lang="it-IT" sz="2200" cap="small" dirty="0"/>
              <a:t> </a:t>
            </a:r>
            <a:r>
              <a:rPr lang="it-IT" sz="2200" b="1" cap="small" dirty="0"/>
              <a:t>dei</a:t>
            </a:r>
            <a:r>
              <a:rPr lang="it-IT" sz="2200" cap="small" dirty="0"/>
              <a:t> </a:t>
            </a:r>
            <a:r>
              <a:rPr lang="it-IT" sz="2200" b="1" cap="small" dirty="0"/>
              <a:t>beni</a:t>
            </a:r>
            <a:r>
              <a:rPr lang="it-IT" sz="2200" cap="small" dirty="0"/>
              <a:t> </a:t>
            </a:r>
            <a:r>
              <a:rPr lang="it-IT" sz="2200" b="1" cap="small" dirty="0"/>
              <a:t>d’impresa</a:t>
            </a:r>
            <a:r>
              <a:rPr lang="it-IT" sz="2200" cap="small" dirty="0"/>
              <a:t> iscritti in bilancio al </a:t>
            </a:r>
            <a:r>
              <a:rPr lang="it-IT" sz="2200" b="1" cap="small" dirty="0"/>
              <a:t>31.12.2019</a:t>
            </a:r>
            <a:r>
              <a:rPr lang="it-IT" sz="2200" cap="small" dirty="0"/>
              <a:t> ad esclusione degli immobili “merce”</a:t>
            </a:r>
          </a:p>
          <a:p>
            <a:pPr algn="just"/>
            <a:endParaRPr lang="it-IT" sz="2200" cap="small" dirty="0"/>
          </a:p>
          <a:p>
            <a:pPr algn="just"/>
            <a:r>
              <a:rPr lang="it-IT" sz="2200" cap="small" dirty="0"/>
              <a:t>La rivalutazione: </a:t>
            </a:r>
          </a:p>
          <a:p>
            <a:pPr marL="342900" indent="-342900" algn="just">
              <a:buFontTx/>
              <a:buChar char="-"/>
            </a:pPr>
            <a:r>
              <a:rPr lang="it-IT" sz="2200" cap="small" dirty="0"/>
              <a:t>va eseguita nel bilancio </a:t>
            </a:r>
            <a:r>
              <a:rPr lang="it-IT" sz="2200" b="1" cap="small" dirty="0"/>
              <a:t>dell’esercizio</a:t>
            </a:r>
            <a:r>
              <a:rPr lang="it-IT" sz="2200" cap="small" dirty="0"/>
              <a:t> </a:t>
            </a:r>
            <a:r>
              <a:rPr lang="it-IT" sz="2200" b="1" cap="small" dirty="0"/>
              <a:t>successivo</a:t>
            </a:r>
            <a:r>
              <a:rPr lang="it-IT" sz="2200" cap="small" dirty="0"/>
              <a:t> al </a:t>
            </a:r>
            <a:r>
              <a:rPr lang="it-IT" sz="2200" b="1" cap="small" dirty="0"/>
              <a:t>31.12.2018</a:t>
            </a:r>
            <a:r>
              <a:rPr lang="it-IT" sz="2200" cap="small" dirty="0"/>
              <a:t>, per il quale il termine di approvazione scade successivamente alla data di entrata in vigore della l. di bilancio 2020 </a:t>
            </a:r>
          </a:p>
          <a:p>
            <a:pPr marL="342900" indent="-342900" algn="just">
              <a:buFontTx/>
              <a:buChar char="-"/>
            </a:pPr>
            <a:r>
              <a:rPr lang="it-IT" sz="2200" cap="small" dirty="0"/>
              <a:t>deve riguardare tutti i beni appartenenti alla stessa </a:t>
            </a:r>
            <a:r>
              <a:rPr lang="it-IT" sz="2200" b="1" cap="small" dirty="0"/>
              <a:t>categoria</a:t>
            </a:r>
            <a:r>
              <a:rPr lang="it-IT" sz="2200" cap="small" dirty="0"/>
              <a:t> </a:t>
            </a:r>
            <a:r>
              <a:rPr lang="it-IT" sz="2200" b="1" cap="small" dirty="0"/>
              <a:t>omogenea</a:t>
            </a:r>
            <a:r>
              <a:rPr lang="it-IT" sz="2200" cap="small" dirty="0"/>
              <a:t> </a:t>
            </a:r>
          </a:p>
          <a:p>
            <a:pPr marL="342900" indent="-342900" algn="just">
              <a:buFontTx/>
              <a:buChar char="-"/>
            </a:pPr>
            <a:r>
              <a:rPr lang="it-IT" sz="2200" cap="small" dirty="0"/>
              <a:t>è effettuata attraverso il pagamento di </a:t>
            </a:r>
            <a:r>
              <a:rPr lang="it-IT" sz="2200" b="1" cap="small" dirty="0"/>
              <a:t>un'imposta</a:t>
            </a:r>
            <a:r>
              <a:rPr lang="it-IT" sz="2200" cap="small" dirty="0"/>
              <a:t> </a:t>
            </a:r>
            <a:r>
              <a:rPr lang="it-IT" sz="2200" b="1" cap="small" dirty="0"/>
              <a:t>sostitutiva</a:t>
            </a:r>
            <a:r>
              <a:rPr lang="it-IT" sz="2200" cap="small" dirty="0"/>
              <a:t> con le seguenti aliquote: - </a:t>
            </a:r>
            <a:r>
              <a:rPr lang="it-IT" sz="2200" b="1" cap="small" dirty="0"/>
              <a:t>12</a:t>
            </a:r>
            <a:r>
              <a:rPr lang="it-IT" sz="2200" cap="small" dirty="0"/>
              <a:t>% per i </a:t>
            </a:r>
            <a:r>
              <a:rPr lang="it-IT" sz="2200" b="1" cap="small" dirty="0"/>
              <a:t>beni</a:t>
            </a:r>
            <a:r>
              <a:rPr lang="it-IT" sz="2200" cap="small" dirty="0"/>
              <a:t> </a:t>
            </a:r>
            <a:r>
              <a:rPr lang="it-IT" sz="2200" b="1" cap="small" dirty="0"/>
              <a:t>ammortizzabili</a:t>
            </a:r>
            <a:r>
              <a:rPr lang="it-IT" sz="2200" cap="small" dirty="0"/>
              <a:t> (era il 16%) - 10% per i </a:t>
            </a:r>
            <a:r>
              <a:rPr lang="it-IT" sz="2200" b="1" cap="small" dirty="0"/>
              <a:t>beni</a:t>
            </a:r>
            <a:r>
              <a:rPr lang="it-IT" sz="2200" cap="small" dirty="0"/>
              <a:t> </a:t>
            </a:r>
            <a:r>
              <a:rPr lang="it-IT" sz="2200" b="1" cap="small" dirty="0"/>
              <a:t>non</a:t>
            </a:r>
            <a:r>
              <a:rPr lang="it-IT" sz="2200" cap="small" dirty="0"/>
              <a:t> </a:t>
            </a:r>
            <a:r>
              <a:rPr lang="it-IT" sz="2200" b="1" cap="small" dirty="0"/>
              <a:t>ammortizzabili</a:t>
            </a:r>
            <a:r>
              <a:rPr lang="it-IT" sz="2200" cap="small" dirty="0"/>
              <a:t> (era il 12%).  </a:t>
            </a:r>
          </a:p>
          <a:p>
            <a:pPr marL="342900" indent="-342900" algn="just">
              <a:buFontTx/>
              <a:buChar char="-"/>
            </a:pPr>
            <a:r>
              <a:rPr lang="it-IT" sz="2200" cap="small" dirty="0"/>
              <a:t>L’affrancamento della </a:t>
            </a:r>
            <a:r>
              <a:rPr lang="it-IT" sz="2200" b="1" cap="small" dirty="0"/>
              <a:t>riserva</a:t>
            </a:r>
            <a:r>
              <a:rPr lang="it-IT" sz="2200" cap="small" dirty="0"/>
              <a:t> in </a:t>
            </a:r>
            <a:r>
              <a:rPr lang="it-IT" sz="2200" b="1" cap="small" dirty="0"/>
              <a:t>sospensione</a:t>
            </a:r>
            <a:r>
              <a:rPr lang="it-IT" sz="2200" cap="small" dirty="0"/>
              <a:t> </a:t>
            </a:r>
            <a:r>
              <a:rPr lang="it-IT" sz="2200" b="1" cap="small" dirty="0"/>
              <a:t>d’imposta</a:t>
            </a:r>
            <a:r>
              <a:rPr lang="it-IT" sz="2200" cap="small" dirty="0"/>
              <a:t> resta al </a:t>
            </a:r>
            <a:r>
              <a:rPr lang="it-IT" sz="2200" b="1" cap="small" dirty="0"/>
              <a:t>10</a:t>
            </a:r>
            <a:r>
              <a:rPr lang="it-IT" sz="2200" cap="small" dirty="0"/>
              <a:t>% (semplificati zero)   </a:t>
            </a:r>
          </a:p>
          <a:p>
            <a:endParaRPr lang="it-IT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E42342E2-5C1B-49A6-A1C4-F1AC52AAAAB1}"/>
              </a:ext>
            </a:extLst>
          </p:cNvPr>
          <p:cNvSpPr txBox="1">
            <a:spLocks/>
          </p:cNvSpPr>
          <p:nvPr/>
        </p:nvSpPr>
        <p:spPr>
          <a:xfrm>
            <a:off x="584022" y="231583"/>
            <a:ext cx="11160000" cy="49244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 dirty="0"/>
              <a:t>Rivalutazione beni d’impresa </a:t>
            </a:r>
          </a:p>
        </p:txBody>
      </p:sp>
    </p:spTree>
    <p:extLst>
      <p:ext uri="{BB962C8B-B14F-4D97-AF65-F5344CB8AC3E}">
        <p14:creationId xmlns:p14="http://schemas.microsoft.com/office/powerpoint/2010/main" val="15467844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">
            <a:extLst>
              <a:ext uri="{FF2B5EF4-FFF2-40B4-BE49-F238E27FC236}">
                <a16:creationId xmlns:a16="http://schemas.microsoft.com/office/drawing/2014/main" id="{BF9D8E8A-A491-42C0-A92A-6FB8529D84CE}"/>
              </a:ext>
            </a:extLst>
          </p:cNvPr>
          <p:cNvCxnSpPr/>
          <p:nvPr/>
        </p:nvCxnSpPr>
        <p:spPr>
          <a:xfrm>
            <a:off x="2667000" y="857250"/>
            <a:ext cx="6858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1">
            <a:extLst>
              <a:ext uri="{FF2B5EF4-FFF2-40B4-BE49-F238E27FC236}">
                <a16:creationId xmlns:a16="http://schemas.microsoft.com/office/drawing/2014/main" id="{F22F1AB5-66EE-4BDF-8919-6552E984A56A}"/>
              </a:ext>
            </a:extLst>
          </p:cNvPr>
          <p:cNvSpPr txBox="1">
            <a:spLocks/>
          </p:cNvSpPr>
          <p:nvPr/>
        </p:nvSpPr>
        <p:spPr bwMode="auto">
          <a:xfrm>
            <a:off x="2914653" y="2349071"/>
            <a:ext cx="6493669" cy="5512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it-IT" altLang="it-IT" sz="2625" cap="all" dirty="0">
              <a:solidFill>
                <a:srgbClr val="4D4D4D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E2DC1D8-CE0E-443A-9F69-DEB593F91E2C}"/>
              </a:ext>
            </a:extLst>
          </p:cNvPr>
          <p:cNvSpPr/>
          <p:nvPr/>
        </p:nvSpPr>
        <p:spPr>
          <a:xfrm>
            <a:off x="2893219" y="1816787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it-IT" sz="13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7B4268C-79F4-4684-81E0-D5FEB53C4644}"/>
              </a:ext>
            </a:extLst>
          </p:cNvPr>
          <p:cNvSpPr/>
          <p:nvPr/>
        </p:nvSpPr>
        <p:spPr>
          <a:xfrm>
            <a:off x="1007166" y="1530888"/>
            <a:ext cx="10548730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200" cap="small" dirty="0"/>
              <a:t>(rigo RF55): </a:t>
            </a:r>
            <a:r>
              <a:rPr lang="it-IT" sz="2200" b="1" cap="small" dirty="0"/>
              <a:t>maggiorazione del 30% </a:t>
            </a:r>
            <a:r>
              <a:rPr lang="it-IT" sz="2200" cap="small" dirty="0"/>
              <a:t>costo di acquisto per gli investimenti effettuati dal </a:t>
            </a:r>
            <a:r>
              <a:rPr lang="it-IT" sz="2200" b="1" cap="small" dirty="0"/>
              <a:t>1° aprile 2019 al 31 dicembre 2019 </a:t>
            </a:r>
            <a:r>
              <a:rPr lang="it-IT" sz="2200" cap="small" dirty="0"/>
              <a:t>ovvero posti in essere entro il 30 giugno 2020 per importo massimo di spesa di </a:t>
            </a:r>
            <a:r>
              <a:rPr lang="it-IT" sz="2200" b="1" cap="small" dirty="0"/>
              <a:t>2,5mil/€</a:t>
            </a:r>
            <a:r>
              <a:rPr lang="it-IT" sz="2200" cap="small" dirty="0"/>
              <a:t> (art. 1, DL 30 aprile 2019, n. 34)</a:t>
            </a:r>
          </a:p>
          <a:p>
            <a:pPr algn="just">
              <a:lnSpc>
                <a:spcPct val="150000"/>
              </a:lnSpc>
            </a:pPr>
            <a:endParaRPr lang="it-IT" sz="2200" cap="small" dirty="0"/>
          </a:p>
          <a:p>
            <a:pPr>
              <a:lnSpc>
                <a:spcPct val="150000"/>
              </a:lnSpc>
            </a:pPr>
            <a:r>
              <a:rPr lang="it-IT" sz="2200" b="1" dirty="0"/>
              <a:t>1/4/2019 – 31/12/2019</a:t>
            </a:r>
          </a:p>
          <a:p>
            <a:pPr algn="just">
              <a:lnSpc>
                <a:spcPct val="150000"/>
              </a:lnSpc>
            </a:pPr>
            <a:r>
              <a:rPr lang="it-IT" sz="2200" cap="small" dirty="0"/>
              <a:t>al ricorrere di determinate condizioni (</a:t>
            </a:r>
            <a:r>
              <a:rPr lang="it-IT" sz="2200" b="1" cap="small" dirty="0"/>
              <a:t>ordine</a:t>
            </a:r>
            <a:r>
              <a:rPr lang="it-IT" sz="2200" cap="small" dirty="0"/>
              <a:t> </a:t>
            </a:r>
            <a:r>
              <a:rPr lang="it-IT" sz="2200" b="1" cap="small" dirty="0"/>
              <a:t>accettato</a:t>
            </a:r>
            <a:r>
              <a:rPr lang="it-IT" sz="2200" cap="small" dirty="0"/>
              <a:t> dal venditore e sia avvenuto il pagamento di </a:t>
            </a:r>
            <a:r>
              <a:rPr lang="it-IT" sz="2200" b="1" cap="small" dirty="0"/>
              <a:t>acconti</a:t>
            </a:r>
            <a:r>
              <a:rPr lang="it-IT" sz="2200" cap="small" dirty="0"/>
              <a:t> in misura almeno pari </a:t>
            </a:r>
            <a:r>
              <a:rPr lang="it-IT" sz="2200" b="1" cap="small" dirty="0"/>
              <a:t>al 20% del costo di acquisizione </a:t>
            </a:r>
            <a:r>
              <a:rPr lang="it-IT" sz="2200" cap="small" dirty="0"/>
              <a:t>entro il 31 dicembre 2019) l’acquisto potrà essere realizzato entro il </a:t>
            </a:r>
            <a:r>
              <a:rPr lang="it-IT" sz="2200" b="1" cap="small" dirty="0"/>
              <a:t>30 giugno 2020</a:t>
            </a:r>
          </a:p>
          <a:p>
            <a:endParaRPr lang="it-IT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D2B5528-F280-4518-A3C7-B41A590D228E}"/>
              </a:ext>
            </a:extLst>
          </p:cNvPr>
          <p:cNvSpPr txBox="1">
            <a:spLocks/>
          </p:cNvSpPr>
          <p:nvPr/>
        </p:nvSpPr>
        <p:spPr>
          <a:xfrm>
            <a:off x="584022" y="231583"/>
            <a:ext cx="11160000" cy="49244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cap="small" dirty="0"/>
              <a:t>Super ammortamenti </a:t>
            </a:r>
          </a:p>
        </p:txBody>
      </p:sp>
    </p:spTree>
    <p:extLst>
      <p:ext uri="{BB962C8B-B14F-4D97-AF65-F5344CB8AC3E}">
        <p14:creationId xmlns:p14="http://schemas.microsoft.com/office/powerpoint/2010/main" val="359771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BE95C5BA-BE61-452D-B961-8E80308F6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64975"/>
            <a:ext cx="10515600" cy="531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1pPr>
            <a:lvl2pPr marL="476250" indent="-28575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ct val="150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Decreto «</a:t>
            </a:r>
            <a:r>
              <a:rPr lang="it-IT" sz="2000" b="1" cap="small" dirty="0">
                <a:latin typeface="Calibri" panose="020F0502020204030204" pitchFamily="34" charset="0"/>
              </a:rPr>
              <a:t>cura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 err="1">
                <a:latin typeface="Calibri" panose="020F0502020204030204" pitchFamily="34" charset="0"/>
              </a:rPr>
              <a:t>italia</a:t>
            </a:r>
            <a:r>
              <a:rPr lang="it-IT" sz="2000" cap="small" dirty="0">
                <a:latin typeface="Calibri" panose="020F0502020204030204" pitchFamily="34" charset="0"/>
              </a:rPr>
              <a:t>» art. 106</a:t>
            </a:r>
          </a:p>
          <a:p>
            <a:pPr algn="just">
              <a:lnSpc>
                <a:spcPct val="150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it-IT" sz="2000" cap="small" dirty="0">
                <a:latin typeface="Calibri" panose="020F0502020204030204" pitchFamily="34" charset="0"/>
              </a:rPr>
              <a:t>in deroga a quanto previsto dagli artt. 2364, secondo comma, e 2478-bis, del codice civile o alle diverse disposizioni statutarie, </a:t>
            </a:r>
            <a:r>
              <a:rPr lang="it-IT" sz="2000" b="1" cap="small" dirty="0">
                <a:latin typeface="Calibri" panose="020F0502020204030204" pitchFamily="34" charset="0"/>
              </a:rPr>
              <a:t>l’assemblea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ordinaria</a:t>
            </a:r>
            <a:r>
              <a:rPr lang="it-IT" sz="2000" cap="small" dirty="0">
                <a:latin typeface="Calibri" panose="020F0502020204030204" pitchFamily="34" charset="0"/>
              </a:rPr>
              <a:t> è convocata entro </a:t>
            </a:r>
            <a:r>
              <a:rPr lang="it-IT" sz="2000" b="1" cap="small" dirty="0">
                <a:latin typeface="Calibri" panose="020F0502020204030204" pitchFamily="34" charset="0"/>
              </a:rPr>
              <a:t>centottanta giorni </a:t>
            </a:r>
            <a:r>
              <a:rPr lang="it-IT" sz="2000" cap="small" dirty="0">
                <a:latin typeface="Calibri" panose="020F0502020204030204" pitchFamily="34" charset="0"/>
              </a:rPr>
              <a:t>dalla chiusura dell’esercizio;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cap="small" dirty="0">
                <a:latin typeface="Calibri" panose="020F0502020204030204" pitchFamily="34" charset="0"/>
              </a:rPr>
              <a:t>Termine ordinario al 28 giugno 2020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it-IT" sz="1800" cap="small" dirty="0">
              <a:latin typeface="Calibri" panose="020F050202020403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752079F-A479-401F-9EE4-F27053E5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111313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D2793985-C344-4FF0-9041-F4457020F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662" y="1470991"/>
            <a:ext cx="10217426" cy="43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1pPr>
            <a:lvl2pPr marL="476250" indent="-28575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MOTIVAZIONI</a:t>
            </a:r>
          </a:p>
          <a:p>
            <a:pPr>
              <a:lnSpc>
                <a:spcPct val="100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consentire alle società di </a:t>
            </a:r>
            <a:r>
              <a:rPr lang="it-IT" sz="2000" b="1" cap="small" dirty="0">
                <a:latin typeface="Calibri" panose="020F0502020204030204" pitchFamily="34" charset="0"/>
              </a:rPr>
              <a:t>convocare</a:t>
            </a:r>
            <a:r>
              <a:rPr lang="it-IT" sz="2000" cap="small" dirty="0">
                <a:latin typeface="Calibri" panose="020F0502020204030204" pitchFamily="34" charset="0"/>
              </a:rPr>
              <a:t> </a:t>
            </a:r>
            <a:r>
              <a:rPr lang="it-IT" sz="2000" b="1" cap="small" dirty="0">
                <a:latin typeface="Calibri" panose="020F0502020204030204" pitchFamily="34" charset="0"/>
              </a:rPr>
              <a:t>l’assemblea</a:t>
            </a:r>
            <a:r>
              <a:rPr lang="it-IT" sz="2000" cap="small" dirty="0">
                <a:latin typeface="Calibri" panose="020F0502020204030204" pitchFamily="34" charset="0"/>
              </a:rPr>
              <a:t> ordinaria entro un termine più ampio rispetto a quello ordinario stabilito dal codice civile, nonché a </a:t>
            </a:r>
            <a:r>
              <a:rPr lang="it-IT" sz="2000" b="1" cap="small" dirty="0">
                <a:latin typeface="Calibri" panose="020F0502020204030204" pitchFamily="34" charset="0"/>
              </a:rPr>
              <a:t>facilitare</a:t>
            </a:r>
            <a:r>
              <a:rPr lang="it-IT" sz="2000" cap="small" dirty="0">
                <a:latin typeface="Calibri" panose="020F0502020204030204" pitchFamily="34" charset="0"/>
              </a:rPr>
              <a:t> lo svolgimento delle assemblee nel rispetto delle disposizioni volte a </a:t>
            </a:r>
            <a:r>
              <a:rPr lang="it-IT" sz="2000" b="1" cap="small" dirty="0">
                <a:latin typeface="Calibri" panose="020F0502020204030204" pitchFamily="34" charset="0"/>
              </a:rPr>
              <a:t>ridurre il rischio di contagio</a:t>
            </a:r>
          </a:p>
          <a:p>
            <a:pPr algn="just">
              <a:lnSpc>
                <a:spcPct val="100000"/>
              </a:lnSpc>
            </a:pPr>
            <a:endParaRPr lang="it-IT" sz="2000" b="1" cap="small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it-IT" sz="2000" cap="small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2000" cap="small" dirty="0">
                <a:latin typeface="Calibri" panose="020F0502020204030204" pitchFamily="34" charset="0"/>
              </a:rPr>
              <a:t>7. Le disposizioni del presente articolo si applicano alle </a:t>
            </a:r>
            <a:r>
              <a:rPr lang="it-IT" sz="2000" b="1" cap="small" dirty="0">
                <a:latin typeface="Calibri" panose="020F0502020204030204" pitchFamily="34" charset="0"/>
              </a:rPr>
              <a:t>assemblee</a:t>
            </a:r>
            <a:r>
              <a:rPr lang="it-IT" sz="2000" cap="small" dirty="0">
                <a:latin typeface="Calibri" panose="020F0502020204030204" pitchFamily="34" charset="0"/>
              </a:rPr>
              <a:t> convocate </a:t>
            </a:r>
            <a:r>
              <a:rPr lang="it-IT" sz="2000" b="1" cap="small" dirty="0">
                <a:latin typeface="Calibri" panose="020F0502020204030204" pitchFamily="34" charset="0"/>
              </a:rPr>
              <a:t>entro il 31 luglio 2020 </a:t>
            </a:r>
            <a:r>
              <a:rPr lang="it-IT" sz="2000" cap="small" dirty="0">
                <a:latin typeface="Calibri" panose="020F0502020204030204" pitchFamily="34" charset="0"/>
              </a:rPr>
              <a:t>ovvero entro la data, se successiva, fino alla quale è in vigore lo stato di emergenza sul territorio nazionale relativo al rischio sanitario connesso all'insorgenza della epidemia da COVID-19. </a:t>
            </a:r>
          </a:p>
          <a:p>
            <a:pPr algn="just">
              <a:lnSpc>
                <a:spcPct val="150000"/>
              </a:lnSpc>
            </a:pPr>
            <a:endParaRPr lang="it-IT" sz="2000" b="1" cap="small" dirty="0"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cap="small" dirty="0">
                <a:latin typeface="Calibri" panose="020F0502020204030204" pitchFamily="34" charset="0"/>
              </a:rPr>
              <a:t>Termine ordinario al 28 giugno 2020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AEF4BA7-00D1-4B74-AD03-4DB99084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28713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74E6BA4-FAAA-42FC-8CB2-BF719F691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46120"/>
            <a:ext cx="10669172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1pPr>
            <a:lvl2pPr marL="476250" indent="-28575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2pPr>
            <a:lvl3pPr marL="8953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3pPr>
            <a:lvl4pPr marL="13144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4pPr>
            <a:lvl5pPr marL="1733550" indent="-228600">
              <a:lnSpc>
                <a:spcPts val="18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5pPr>
            <a:lvl6pPr marL="21907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6pPr>
            <a:lvl7pPr marL="26479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7pPr>
            <a:lvl8pPr marL="31051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8pPr>
            <a:lvl9pPr marL="3562350" indent="-22860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ヒラギノ角ゴ Pro W3"/>
                <a:cs typeface="ヒラギノ角ゴ Pro W3"/>
              </a:defRPr>
            </a:lvl9pPr>
          </a:lstStyle>
          <a:p>
            <a:pPr>
              <a:lnSpc>
                <a:spcPct val="150000"/>
              </a:lnSpc>
              <a:defRPr/>
            </a:pPr>
            <a:endParaRPr lang="it-IT" altLang="it-IT" sz="2000" cap="small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it-IT" altLang="it-IT" sz="2000" cap="small" dirty="0">
                <a:latin typeface="+mj-lt"/>
              </a:rPr>
              <a:t>Maggior termine dei </a:t>
            </a:r>
            <a:r>
              <a:rPr lang="it-IT" altLang="it-IT" sz="2000" b="1" cap="small" dirty="0">
                <a:latin typeface="+mj-lt"/>
              </a:rPr>
              <a:t>180</a:t>
            </a:r>
            <a:r>
              <a:rPr lang="it-IT" altLang="it-IT" sz="2000" cap="small" dirty="0">
                <a:latin typeface="+mj-lt"/>
              </a:rPr>
              <a:t> gg ex art. 2364 e 2478-bis: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it-IT" altLang="it-IT" sz="2000" cap="small" dirty="0">
                <a:latin typeface="+mj-lt"/>
              </a:rPr>
              <a:t>In caso di obbligo di redazione del </a:t>
            </a:r>
            <a:r>
              <a:rPr lang="it-IT" altLang="it-IT" sz="2000" b="1" cap="small" dirty="0">
                <a:latin typeface="+mj-lt"/>
              </a:rPr>
              <a:t>bilancio</a:t>
            </a:r>
            <a:r>
              <a:rPr lang="it-IT" altLang="it-IT" sz="2000" cap="small" dirty="0">
                <a:latin typeface="+mj-lt"/>
              </a:rPr>
              <a:t> </a:t>
            </a:r>
            <a:r>
              <a:rPr lang="it-IT" altLang="it-IT" sz="2000" b="1" cap="small" dirty="0">
                <a:latin typeface="+mj-lt"/>
              </a:rPr>
              <a:t>consolidato</a:t>
            </a:r>
            <a:r>
              <a:rPr lang="it-IT" altLang="it-IT" sz="2000" cap="small" dirty="0">
                <a:latin typeface="+mj-lt"/>
              </a:rPr>
              <a:t> (</a:t>
            </a:r>
            <a:r>
              <a:rPr lang="it-IT" altLang="it-IT" sz="2000" cap="small" dirty="0" err="1">
                <a:latin typeface="+mj-lt"/>
              </a:rPr>
              <a:t>D.Lgs.</a:t>
            </a:r>
            <a:r>
              <a:rPr lang="it-IT" altLang="it-IT" sz="2000" cap="small" dirty="0">
                <a:latin typeface="+mj-lt"/>
              </a:rPr>
              <a:t> 127/1991)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it-IT" sz="2000" cap="small" dirty="0">
                <a:latin typeface="+mj-lt"/>
              </a:rPr>
              <a:t>quando lo richiedono particolari </a:t>
            </a:r>
            <a:r>
              <a:rPr lang="it-IT" sz="2000" b="1" cap="small" dirty="0">
                <a:latin typeface="+mj-lt"/>
              </a:rPr>
              <a:t>esigenze</a:t>
            </a:r>
            <a:r>
              <a:rPr lang="it-IT" sz="2000" cap="small" dirty="0">
                <a:latin typeface="+mj-lt"/>
              </a:rPr>
              <a:t> relative alla </a:t>
            </a:r>
            <a:r>
              <a:rPr lang="it-IT" sz="2000" b="1" cap="small" dirty="0">
                <a:latin typeface="+mj-lt"/>
              </a:rPr>
              <a:t>struttura</a:t>
            </a:r>
            <a:r>
              <a:rPr lang="it-IT" sz="2000" cap="small" dirty="0">
                <a:latin typeface="+mj-lt"/>
              </a:rPr>
              <a:t> ed </a:t>
            </a:r>
            <a:r>
              <a:rPr lang="it-IT" sz="2000" b="1" cap="small" dirty="0">
                <a:latin typeface="+mj-lt"/>
              </a:rPr>
              <a:t>all'oggetto</a:t>
            </a:r>
            <a:r>
              <a:rPr lang="it-IT" sz="2000" cap="small" dirty="0">
                <a:latin typeface="+mj-lt"/>
              </a:rPr>
              <a:t> della società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it-IT" sz="2000" cap="small" dirty="0">
              <a:latin typeface="+mj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it-IT" sz="2000" cap="small" dirty="0">
                <a:latin typeface="+mj-lt"/>
              </a:rPr>
              <a:t>E’ necessario “</a:t>
            </a:r>
            <a:r>
              <a:rPr lang="it-IT" sz="2000" i="1" cap="small" dirty="0">
                <a:latin typeface="+mj-lt"/>
              </a:rPr>
              <a:t>che il riconoscimento delle particolari esigenze che richiedono il differimento nell'approvazione del bilancio venga riconosciuto dal </a:t>
            </a:r>
            <a:r>
              <a:rPr lang="it-IT" sz="2000" b="1" i="1" cap="small" dirty="0">
                <a:latin typeface="+mj-lt"/>
              </a:rPr>
              <a:t>Consiglio</a:t>
            </a:r>
            <a:r>
              <a:rPr lang="it-IT" sz="2000" i="1" cap="small" dirty="0">
                <a:latin typeface="+mj-lt"/>
              </a:rPr>
              <a:t> di </a:t>
            </a:r>
            <a:r>
              <a:rPr lang="it-IT" sz="2000" b="1" i="1" cap="small" dirty="0">
                <a:latin typeface="+mj-lt"/>
              </a:rPr>
              <a:t>Amministrazione</a:t>
            </a:r>
            <a:r>
              <a:rPr lang="it-IT" sz="2000" i="1" cap="small" dirty="0">
                <a:latin typeface="+mj-lt"/>
              </a:rPr>
              <a:t> con una </a:t>
            </a:r>
            <a:r>
              <a:rPr lang="it-IT" sz="2000" b="1" i="1" cap="small" dirty="0">
                <a:latin typeface="+mj-lt"/>
              </a:rPr>
              <a:t>formale</a:t>
            </a:r>
            <a:r>
              <a:rPr lang="it-IT" sz="2000" i="1" cap="small" dirty="0">
                <a:latin typeface="+mj-lt"/>
              </a:rPr>
              <a:t> </a:t>
            </a:r>
            <a:r>
              <a:rPr lang="it-IT" sz="2000" b="1" i="1" cap="small" dirty="0">
                <a:latin typeface="+mj-lt"/>
              </a:rPr>
              <a:t>delibera</a:t>
            </a:r>
            <a:r>
              <a:rPr lang="it-IT" sz="2000" i="1" cap="small" dirty="0">
                <a:latin typeface="+mj-lt"/>
              </a:rPr>
              <a:t> </a:t>
            </a:r>
            <a:r>
              <a:rPr lang="it-IT" sz="2000" b="1" i="1" cap="small" dirty="0">
                <a:latin typeface="+mj-lt"/>
              </a:rPr>
              <a:t>prima</a:t>
            </a:r>
            <a:r>
              <a:rPr lang="it-IT" sz="2000" i="1" cap="small" dirty="0">
                <a:latin typeface="+mj-lt"/>
              </a:rPr>
              <a:t> della scadenza dei quattro mesi </a:t>
            </a:r>
            <a:r>
              <a:rPr lang="it-IT" sz="2000" cap="small" dirty="0">
                <a:latin typeface="+mj-lt"/>
              </a:rPr>
              <a:t>(</a:t>
            </a:r>
            <a:r>
              <a:rPr lang="it-IT" sz="2000" cap="small" dirty="0" err="1">
                <a:latin typeface="+mj-lt"/>
              </a:rPr>
              <a:t>n.d.a</a:t>
            </a:r>
            <a:r>
              <a:rPr lang="it-IT" sz="2000" cap="small" dirty="0">
                <a:latin typeface="+mj-lt"/>
              </a:rPr>
              <a:t>: ora </a:t>
            </a:r>
            <a:r>
              <a:rPr lang="it-IT" sz="2000" b="1" cap="small" dirty="0">
                <a:latin typeface="+mj-lt"/>
              </a:rPr>
              <a:t>120 giorni</a:t>
            </a:r>
            <a:r>
              <a:rPr lang="it-IT" sz="2000" cap="small" dirty="0">
                <a:latin typeface="+mj-lt"/>
              </a:rPr>
              <a:t>)</a:t>
            </a:r>
            <a:r>
              <a:rPr lang="it-IT" sz="2000" i="1" cap="small" dirty="0">
                <a:latin typeface="+mj-lt"/>
              </a:rPr>
              <a:t> dalla chiusura dell'esercizio previsti dalla legge in via generale</a:t>
            </a:r>
            <a:r>
              <a:rPr lang="it-IT" sz="2000" cap="small" dirty="0">
                <a:latin typeface="+mj-lt"/>
              </a:rPr>
              <a:t>” come richiesto dalla </a:t>
            </a:r>
            <a:r>
              <a:rPr lang="it-IT" sz="2000" b="1" cap="small" dirty="0">
                <a:latin typeface="+mj-lt"/>
              </a:rPr>
              <a:t>RM</a:t>
            </a:r>
            <a:r>
              <a:rPr lang="it-IT" sz="2000" cap="small" dirty="0">
                <a:latin typeface="+mj-lt"/>
              </a:rPr>
              <a:t> </a:t>
            </a:r>
            <a:r>
              <a:rPr lang="it-IT" sz="2000" b="1" cap="small" dirty="0">
                <a:latin typeface="+mj-lt"/>
              </a:rPr>
              <a:t>13/3/76 n. 503</a:t>
            </a:r>
            <a:r>
              <a:rPr lang="it-IT" sz="2000" dirty="0">
                <a:latin typeface="+mj-lt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it-IT" sz="2000" dirty="0">
              <a:latin typeface="Calibri" pitchFamily="34" charset="0"/>
            </a:endParaRPr>
          </a:p>
          <a:p>
            <a:pPr marL="819150" lvl="1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it-IT" altLang="it-IT" sz="2000" dirty="0">
              <a:latin typeface="Calibri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EDC4C2C-9377-42D0-A138-C07AC3F5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cap="small" dirty="0"/>
              <a:t>Termini di approvazione del bilancio</a:t>
            </a:r>
          </a:p>
        </p:txBody>
      </p:sp>
    </p:spTree>
    <p:extLst>
      <p:ext uri="{BB962C8B-B14F-4D97-AF65-F5344CB8AC3E}">
        <p14:creationId xmlns:p14="http://schemas.microsoft.com/office/powerpoint/2010/main" val="167900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0F6C81C-B11D-4432-97BA-5A599D8FF1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4712846"/>
              </p:ext>
            </p:extLst>
          </p:nvPr>
        </p:nvGraphicFramePr>
        <p:xfrm>
          <a:off x="1194225" y="1350496"/>
          <a:ext cx="9891117" cy="4967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F25202C3-104E-42AA-9D3C-D6F86FC311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2363" y="540026"/>
            <a:ext cx="9040836" cy="34765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9525">
              <a:lnSpc>
                <a:spcPts val="2678"/>
              </a:lnSpc>
            </a:pPr>
            <a:r>
              <a:rPr lang="it-IT" sz="2600" b="1" cap="small" dirty="0"/>
              <a:t>Riepilogo</a:t>
            </a:r>
            <a:r>
              <a:rPr lang="it-IT" sz="2600" cap="small" dirty="0"/>
              <a:t> termini di predisposizione </a:t>
            </a:r>
            <a:r>
              <a:rPr lang="it-IT" sz="2600" b="1" cap="small" dirty="0"/>
              <a:t>progetto</a:t>
            </a:r>
            <a:r>
              <a:rPr lang="it-IT" sz="2600" cap="small" dirty="0"/>
              <a:t> </a:t>
            </a:r>
            <a:r>
              <a:rPr lang="it-IT" sz="2600" b="1" cap="small" dirty="0"/>
              <a:t>di</a:t>
            </a:r>
            <a:r>
              <a:rPr lang="it-IT" sz="2600" cap="small" dirty="0"/>
              <a:t> </a:t>
            </a:r>
            <a:r>
              <a:rPr lang="it-IT" sz="2600" b="1" cap="small" dirty="0"/>
              <a:t>bilancio</a:t>
            </a:r>
            <a:endParaRPr sz="2600" b="1" cap="small" dirty="0"/>
          </a:p>
        </p:txBody>
      </p:sp>
    </p:spTree>
    <p:extLst>
      <p:ext uri="{BB962C8B-B14F-4D97-AF65-F5344CB8AC3E}">
        <p14:creationId xmlns:p14="http://schemas.microsoft.com/office/powerpoint/2010/main" val="2028234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6973</Words>
  <Application>Microsoft Office PowerPoint</Application>
  <PresentationFormat>Widescreen</PresentationFormat>
  <Paragraphs>476</Paragraphs>
  <Slides>53</Slides>
  <Notes>38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53</vt:i4>
      </vt:variant>
    </vt:vector>
  </HeadingPairs>
  <TitlesOfParts>
    <vt:vector size="61" baseType="lpstr">
      <vt:lpstr>Arial</vt:lpstr>
      <vt:lpstr>Calibri</vt:lpstr>
      <vt:lpstr>Calibri Light</vt:lpstr>
      <vt:lpstr>Century Gothic</vt:lpstr>
      <vt:lpstr>Tahoma</vt:lpstr>
      <vt:lpstr>Wingdings</vt:lpstr>
      <vt:lpstr>Wingdings 2</vt:lpstr>
      <vt:lpstr>Tema di Office</vt:lpstr>
      <vt:lpstr> IL BILANCIO DI ESERCIZIO AI TEMPI DEL CORONAVIRUS</vt:lpstr>
      <vt:lpstr>Presentazione standard di PowerPoint</vt:lpstr>
      <vt:lpstr>Presentazione standard di PowerPoint</vt:lpstr>
      <vt:lpstr>Presentazione standard di PowerPoint</vt:lpstr>
      <vt:lpstr>Termini di approvazione del bilancio</vt:lpstr>
      <vt:lpstr>Termini di approvazione del bilancio</vt:lpstr>
      <vt:lpstr>Termini di approvazione del bilancio</vt:lpstr>
      <vt:lpstr>Termini di approvazione del bilancio</vt:lpstr>
      <vt:lpstr>Riepilogo termini di predisposizione progetto di bilancio</vt:lpstr>
      <vt:lpstr>Termini di approvazione del bilancio</vt:lpstr>
      <vt:lpstr>Termini di approvazione del bilancio</vt:lpstr>
      <vt:lpstr>Termini di approvazione del bilancio</vt:lpstr>
      <vt:lpstr>Modalità di tenuta dell’assemblea e delle altre riunioni</vt:lpstr>
      <vt:lpstr>Modalità di tenuta dell’assemblea e delle altre riunioni</vt:lpstr>
      <vt:lpstr>Modalità di tenuta dell’assemblea e delle altre riunioni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Fatti di rilievo dopo la chiusura dell’esercizio</vt:lpstr>
      <vt:lpstr>Continuità aziendale: quadro normativo</vt:lpstr>
      <vt:lpstr>Continuità aziendale: quadro normativo</vt:lpstr>
      <vt:lpstr>Continuità aziendale: implicazioni da covid-19</vt:lpstr>
      <vt:lpstr>D.L. Liquidità (D.L. 8 aprile 2020, n. 23)</vt:lpstr>
      <vt:lpstr>D.L. Liquidità (D.L. 8 aprile 2020, n. 23)</vt:lpstr>
      <vt:lpstr>D.L. Liquidità (D.L. 8 aprile 2020, n. 23)</vt:lpstr>
      <vt:lpstr>Come valutare la continuità aziendale</vt:lpstr>
      <vt:lpstr>D.L. Liquidità (D.L. 8 aprile 2020, n. 23)</vt:lpstr>
      <vt:lpstr>Fatti di rilievo dopo la chiusura dell’esercizio</vt:lpstr>
      <vt:lpstr>D.L. Liquidità (D.L. 8 aprile 2020, n. 23)</vt:lpstr>
      <vt:lpstr>D.L. Liquidità (D.L. 8 aprile 2020, n. 23)</vt:lpstr>
      <vt:lpstr>D.L. Liquidità (D.L. 8 aprile 2020, n. 23)</vt:lpstr>
      <vt:lpstr>Informativa di bilancio ed effetti sulla relazione di revisione</vt:lpstr>
      <vt:lpstr>Attestazioni della direzione: specifico paragrafo per Covid (vedi Doc Assirevi 233, aprile 2020)</vt:lpstr>
      <vt:lpstr>D.L. Liquidità (D.L. 8 aprile 2020, n. 23)</vt:lpstr>
      <vt:lpstr>D.L. Liquidità (D.L. 8 aprile 2020, n. 23)</vt:lpstr>
      <vt:lpstr>D.L. Cura Italia (D.L. 17 marzo 2020, n. 18)</vt:lpstr>
      <vt:lpstr>Presentazione standard di PowerPoint</vt:lpstr>
      <vt:lpstr>Presentazione standard di PowerPoint</vt:lpstr>
      <vt:lpstr>Presentazione standard di PowerPoint</vt:lpstr>
      <vt:lpstr>Termini versamento imposte</vt:lpstr>
      <vt:lpstr>Termini versamento imposte</vt:lpstr>
      <vt:lpstr>Reintroduzione ACE </vt:lpstr>
      <vt:lpstr>Deducibilità interessi passivi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148</cp:revision>
  <dcterms:created xsi:type="dcterms:W3CDTF">2020-04-24T07:15:21Z</dcterms:created>
  <dcterms:modified xsi:type="dcterms:W3CDTF">2020-05-06T11:10:57Z</dcterms:modified>
</cp:coreProperties>
</file>