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handoutMasterIdLst>
    <p:handoutMasterId r:id="rId86"/>
  </p:handoutMasterIdLst>
  <p:sldIdLst>
    <p:sldId id="625" r:id="rId2"/>
    <p:sldId id="638" r:id="rId3"/>
    <p:sldId id="639" r:id="rId4"/>
    <p:sldId id="685" r:id="rId5"/>
    <p:sldId id="686" r:id="rId6"/>
    <p:sldId id="687" r:id="rId7"/>
    <p:sldId id="655" r:id="rId8"/>
    <p:sldId id="664" r:id="rId9"/>
    <p:sldId id="656" r:id="rId10"/>
    <p:sldId id="657" r:id="rId11"/>
    <p:sldId id="695" r:id="rId12"/>
    <p:sldId id="696" r:id="rId13"/>
    <p:sldId id="717" r:id="rId14"/>
    <p:sldId id="640" r:id="rId15"/>
    <p:sldId id="642" r:id="rId16"/>
    <p:sldId id="652" r:id="rId17"/>
    <p:sldId id="643" r:id="rId18"/>
    <p:sldId id="644" r:id="rId19"/>
    <p:sldId id="704" r:id="rId20"/>
    <p:sldId id="659" r:id="rId21"/>
    <p:sldId id="646" r:id="rId22"/>
    <p:sldId id="647" r:id="rId23"/>
    <p:sldId id="660" r:id="rId24"/>
    <p:sldId id="661" r:id="rId25"/>
    <p:sldId id="648" r:id="rId26"/>
    <p:sldId id="649" r:id="rId27"/>
    <p:sldId id="663" r:id="rId28"/>
    <p:sldId id="641" r:id="rId29"/>
    <p:sldId id="662" r:id="rId30"/>
    <p:sldId id="688" r:id="rId31"/>
    <p:sldId id="603" r:id="rId32"/>
    <p:sldId id="604" r:id="rId33"/>
    <p:sldId id="605" r:id="rId34"/>
    <p:sldId id="703" r:id="rId35"/>
    <p:sldId id="606" r:id="rId36"/>
    <p:sldId id="607" r:id="rId37"/>
    <p:sldId id="608" r:id="rId38"/>
    <p:sldId id="615" r:id="rId39"/>
    <p:sldId id="616" r:id="rId40"/>
    <p:sldId id="689" r:id="rId41"/>
    <p:sldId id="619" r:id="rId42"/>
    <p:sldId id="667" r:id="rId43"/>
    <p:sldId id="666" r:id="rId44"/>
    <p:sldId id="668" r:id="rId45"/>
    <p:sldId id="669" r:id="rId46"/>
    <p:sldId id="672" r:id="rId47"/>
    <p:sldId id="676" r:id="rId48"/>
    <p:sldId id="678" r:id="rId49"/>
    <p:sldId id="677" r:id="rId50"/>
    <p:sldId id="670" r:id="rId51"/>
    <p:sldId id="671" r:id="rId52"/>
    <p:sldId id="673" r:id="rId53"/>
    <p:sldId id="675" r:id="rId54"/>
    <p:sldId id="690" r:id="rId55"/>
    <p:sldId id="691" r:id="rId56"/>
    <p:sldId id="674" r:id="rId57"/>
    <p:sldId id="679" r:id="rId58"/>
    <p:sldId id="680" r:id="rId59"/>
    <p:sldId id="692" r:id="rId60"/>
    <p:sldId id="693" r:id="rId61"/>
    <p:sldId id="418" r:id="rId62"/>
    <p:sldId id="618" r:id="rId63"/>
    <p:sldId id="697" r:id="rId64"/>
    <p:sldId id="698" r:id="rId65"/>
    <p:sldId id="718" r:id="rId66"/>
    <p:sldId id="719" r:id="rId67"/>
    <p:sldId id="699" r:id="rId68"/>
    <p:sldId id="700" r:id="rId69"/>
    <p:sldId id="701" r:id="rId70"/>
    <p:sldId id="702" r:id="rId71"/>
    <p:sldId id="651" r:id="rId72"/>
    <p:sldId id="705" r:id="rId73"/>
    <p:sldId id="706" r:id="rId74"/>
    <p:sldId id="707" r:id="rId75"/>
    <p:sldId id="708" r:id="rId76"/>
    <p:sldId id="709" r:id="rId77"/>
    <p:sldId id="710" r:id="rId78"/>
    <p:sldId id="711" r:id="rId79"/>
    <p:sldId id="712" r:id="rId80"/>
    <p:sldId id="713" r:id="rId81"/>
    <p:sldId id="714" r:id="rId82"/>
    <p:sldId id="715" r:id="rId83"/>
    <p:sldId id="716" r:id="rId8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8" d="100"/>
          <a:sy n="98" d="100"/>
        </p:scale>
        <p:origin x="-82" y="-12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36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xmlns="" id="{CBB44723-CCB4-484C-B7D9-203A48E4C026}"/>
              </a:ext>
            </a:extLst>
          </p:cNvPr>
          <p:cNvSpPr>
            <a:spLocks noGrp="1"/>
          </p:cNvSpPr>
          <p:nvPr>
            <p:ph type="hdr" sz="quarter"/>
          </p:nvPr>
        </p:nvSpPr>
        <p:spPr>
          <a:xfrm>
            <a:off x="0" y="1"/>
            <a:ext cx="2946135" cy="497838"/>
          </a:xfrm>
          <a:prstGeom prst="rect">
            <a:avLst/>
          </a:prstGeom>
        </p:spPr>
        <p:txBody>
          <a:bodyPr vert="horz" lIns="91321" tIns="45661" rIns="91321" bIns="45661" rtlCol="0"/>
          <a:lstStyle>
            <a:lvl1pPr algn="l">
              <a:defRPr sz="1200"/>
            </a:lvl1pPr>
          </a:lstStyle>
          <a:p>
            <a:endParaRPr lang="it-IT"/>
          </a:p>
        </p:txBody>
      </p:sp>
      <p:sp>
        <p:nvSpPr>
          <p:cNvPr id="3" name="Segnaposto data 2">
            <a:extLst>
              <a:ext uri="{FF2B5EF4-FFF2-40B4-BE49-F238E27FC236}">
                <a16:creationId xmlns:a16="http://schemas.microsoft.com/office/drawing/2014/main" xmlns="" id="{25025812-E319-4C5E-82BF-02F74105BE95}"/>
              </a:ext>
            </a:extLst>
          </p:cNvPr>
          <p:cNvSpPr>
            <a:spLocks noGrp="1"/>
          </p:cNvSpPr>
          <p:nvPr>
            <p:ph type="dt" sz="quarter" idx="1"/>
          </p:nvPr>
        </p:nvSpPr>
        <p:spPr>
          <a:xfrm>
            <a:off x="3849955" y="1"/>
            <a:ext cx="2946135" cy="497838"/>
          </a:xfrm>
          <a:prstGeom prst="rect">
            <a:avLst/>
          </a:prstGeom>
        </p:spPr>
        <p:txBody>
          <a:bodyPr vert="horz" lIns="91321" tIns="45661" rIns="91321" bIns="45661" rtlCol="0"/>
          <a:lstStyle>
            <a:lvl1pPr algn="r">
              <a:defRPr sz="1200"/>
            </a:lvl1pPr>
          </a:lstStyle>
          <a:p>
            <a:fld id="{DDFBAF76-A76F-425A-A430-2B069AFE7144}" type="datetimeFigureOut">
              <a:rPr lang="it-IT" smtClean="0"/>
              <a:t>09/02/2019</a:t>
            </a:fld>
            <a:endParaRPr lang="it-IT"/>
          </a:p>
        </p:txBody>
      </p:sp>
      <p:sp>
        <p:nvSpPr>
          <p:cNvPr id="4" name="Segnaposto piè di pagina 3">
            <a:extLst>
              <a:ext uri="{FF2B5EF4-FFF2-40B4-BE49-F238E27FC236}">
                <a16:creationId xmlns:a16="http://schemas.microsoft.com/office/drawing/2014/main" xmlns="" id="{03020D77-0C08-49F2-B579-196A2C2538E3}"/>
              </a:ext>
            </a:extLst>
          </p:cNvPr>
          <p:cNvSpPr>
            <a:spLocks noGrp="1"/>
          </p:cNvSpPr>
          <p:nvPr>
            <p:ph type="ftr" sz="quarter" idx="2"/>
          </p:nvPr>
        </p:nvSpPr>
        <p:spPr>
          <a:xfrm>
            <a:off x="0" y="9428800"/>
            <a:ext cx="2946135" cy="497838"/>
          </a:xfrm>
          <a:prstGeom prst="rect">
            <a:avLst/>
          </a:prstGeom>
        </p:spPr>
        <p:txBody>
          <a:bodyPr vert="horz" lIns="91321" tIns="45661" rIns="91321" bIns="45661"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xmlns="" id="{17D39F21-01E8-4CB9-9D4C-B9F254D2CC08}"/>
              </a:ext>
            </a:extLst>
          </p:cNvPr>
          <p:cNvSpPr>
            <a:spLocks noGrp="1"/>
          </p:cNvSpPr>
          <p:nvPr>
            <p:ph type="sldNum" sz="quarter" idx="3"/>
          </p:nvPr>
        </p:nvSpPr>
        <p:spPr>
          <a:xfrm>
            <a:off x="3849955" y="9428800"/>
            <a:ext cx="2946135" cy="497838"/>
          </a:xfrm>
          <a:prstGeom prst="rect">
            <a:avLst/>
          </a:prstGeom>
        </p:spPr>
        <p:txBody>
          <a:bodyPr vert="horz" lIns="91321" tIns="45661" rIns="91321" bIns="45661" rtlCol="0" anchor="b"/>
          <a:lstStyle>
            <a:lvl1pPr algn="r">
              <a:defRPr sz="1200"/>
            </a:lvl1pPr>
          </a:lstStyle>
          <a:p>
            <a:fld id="{71681357-6025-4FCE-97DF-C141E9279B63}" type="slidenum">
              <a:rPr lang="it-IT" smtClean="0"/>
              <a:t>‹N›</a:t>
            </a:fld>
            <a:endParaRPr lang="it-IT"/>
          </a:p>
        </p:txBody>
      </p:sp>
    </p:spTree>
    <p:extLst>
      <p:ext uri="{BB962C8B-B14F-4D97-AF65-F5344CB8AC3E}">
        <p14:creationId xmlns:p14="http://schemas.microsoft.com/office/powerpoint/2010/main" val="408118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321" tIns="45661" rIns="91321" bIns="45661"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321" tIns="45661" rIns="91321" bIns="45661" rtlCol="0"/>
          <a:lstStyle>
            <a:lvl1pPr algn="r">
              <a:defRPr sz="1200"/>
            </a:lvl1pPr>
          </a:lstStyle>
          <a:p>
            <a:fld id="{03328435-E663-4893-83A9-57BFA1B26260}" type="datetimeFigureOut">
              <a:rPr lang="it-IT" smtClean="0"/>
              <a:t>09/02/2019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321" tIns="45661" rIns="91321" bIns="45661"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321" tIns="45661" rIns="91321" bIns="45661"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4"/>
            <a:ext cx="2945659" cy="498055"/>
          </a:xfrm>
          <a:prstGeom prst="rect">
            <a:avLst/>
          </a:prstGeom>
        </p:spPr>
        <p:txBody>
          <a:bodyPr vert="horz" lIns="91321" tIns="45661" rIns="91321" bIns="45661"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321" tIns="45661" rIns="91321" bIns="45661" rtlCol="0" anchor="b"/>
          <a:lstStyle>
            <a:lvl1pPr algn="r">
              <a:defRPr sz="1200"/>
            </a:lvl1pPr>
          </a:lstStyle>
          <a:p>
            <a:fld id="{2A6940ED-4E01-40E6-8DB2-4545009A63C4}" type="slidenum">
              <a:rPr lang="it-IT" smtClean="0"/>
              <a:t>‹N›</a:t>
            </a:fld>
            <a:endParaRPr lang="it-IT"/>
          </a:p>
        </p:txBody>
      </p:sp>
    </p:spTree>
    <p:extLst>
      <p:ext uri="{BB962C8B-B14F-4D97-AF65-F5344CB8AC3E}">
        <p14:creationId xmlns:p14="http://schemas.microsoft.com/office/powerpoint/2010/main" val="2171000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3</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14</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15</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16</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17</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18</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20</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21</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22</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25</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26</a:t>
            </a:fld>
            <a:endParaRPr lang="it-IT"/>
          </a:p>
        </p:txBody>
      </p:sp>
    </p:spTree>
    <p:extLst>
      <p:ext uri="{BB962C8B-B14F-4D97-AF65-F5344CB8AC3E}">
        <p14:creationId xmlns:p14="http://schemas.microsoft.com/office/powerpoint/2010/main" val="393931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4</a:t>
            </a:fld>
            <a:endParaRPr lang="it-IT"/>
          </a:p>
        </p:txBody>
      </p:sp>
    </p:spTree>
    <p:extLst>
      <p:ext uri="{BB962C8B-B14F-4D97-AF65-F5344CB8AC3E}">
        <p14:creationId xmlns:p14="http://schemas.microsoft.com/office/powerpoint/2010/main" val="3969477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32</a:t>
            </a:fld>
            <a:endParaRPr lang="it-IT"/>
          </a:p>
        </p:txBody>
      </p:sp>
    </p:spTree>
    <p:extLst>
      <p:ext uri="{BB962C8B-B14F-4D97-AF65-F5344CB8AC3E}">
        <p14:creationId xmlns:p14="http://schemas.microsoft.com/office/powerpoint/2010/main" val="3448663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33</a:t>
            </a:fld>
            <a:endParaRPr lang="it-IT"/>
          </a:p>
        </p:txBody>
      </p:sp>
    </p:spTree>
    <p:extLst>
      <p:ext uri="{BB962C8B-B14F-4D97-AF65-F5344CB8AC3E}">
        <p14:creationId xmlns:p14="http://schemas.microsoft.com/office/powerpoint/2010/main" val="35927001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38</a:t>
            </a:fld>
            <a:endParaRPr lang="it-IT"/>
          </a:p>
        </p:txBody>
      </p:sp>
    </p:spTree>
    <p:extLst>
      <p:ext uri="{BB962C8B-B14F-4D97-AF65-F5344CB8AC3E}">
        <p14:creationId xmlns:p14="http://schemas.microsoft.com/office/powerpoint/2010/main" val="3448663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42</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44</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45</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46</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48</a:t>
            </a:fld>
            <a:endParaRPr lang="it-IT"/>
          </a:p>
        </p:txBody>
      </p:sp>
    </p:spTree>
    <p:extLst>
      <p:ext uri="{BB962C8B-B14F-4D97-AF65-F5344CB8AC3E}">
        <p14:creationId xmlns:p14="http://schemas.microsoft.com/office/powerpoint/2010/main" val="39706759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50</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52</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5</a:t>
            </a:fld>
            <a:endParaRPr lang="it-IT"/>
          </a:p>
        </p:txBody>
      </p:sp>
    </p:spTree>
    <p:extLst>
      <p:ext uri="{BB962C8B-B14F-4D97-AF65-F5344CB8AC3E}">
        <p14:creationId xmlns:p14="http://schemas.microsoft.com/office/powerpoint/2010/main" val="37077573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55</a:t>
            </a:fld>
            <a:endParaRPr lang="it-IT"/>
          </a:p>
        </p:txBody>
      </p:sp>
    </p:spTree>
    <p:extLst>
      <p:ext uri="{BB962C8B-B14F-4D97-AF65-F5344CB8AC3E}">
        <p14:creationId xmlns:p14="http://schemas.microsoft.com/office/powerpoint/2010/main" val="30622879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56</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57</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58</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59</a:t>
            </a:fld>
            <a:endParaRPr lang="it-IT"/>
          </a:p>
        </p:txBody>
      </p:sp>
    </p:spTree>
    <p:extLst>
      <p:ext uri="{BB962C8B-B14F-4D97-AF65-F5344CB8AC3E}">
        <p14:creationId xmlns:p14="http://schemas.microsoft.com/office/powerpoint/2010/main" val="41194630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60</a:t>
            </a:fld>
            <a:endParaRPr lang="it-IT"/>
          </a:p>
        </p:txBody>
      </p:sp>
    </p:spTree>
    <p:extLst>
      <p:ext uri="{BB962C8B-B14F-4D97-AF65-F5344CB8AC3E}">
        <p14:creationId xmlns:p14="http://schemas.microsoft.com/office/powerpoint/2010/main" val="9832493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Un elenco puntato può essere facilmente trasformato in una slide strutturata come questa; è sufficiente creare delle caselle di testo per i numeri progressivi (o lettere se preferite) e associare una casella di testo di altra forma accanto.</a:t>
            </a:r>
          </a:p>
          <a:p>
            <a:r>
              <a:rPr lang="it-IT" altLang="it-IT" dirty="0">
                <a:latin typeface="Arial" panose="020B0604020202020204" pitchFamily="34" charset="0"/>
              </a:rPr>
              <a:t>Anche in questo caso sono stati usati gli strumenti di ombreggiatura per ciascuna forma.</a:t>
            </a:r>
          </a:p>
        </p:txBody>
      </p:sp>
      <p:sp>
        <p:nvSpPr>
          <p:cNvPr id="348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984" indent="-285379">
              <a:defRPr>
                <a:solidFill>
                  <a:schemeClr val="tx1"/>
                </a:solidFill>
                <a:latin typeface="Arial" panose="020B0604020202020204" pitchFamily="34" charset="0"/>
              </a:defRPr>
            </a:lvl2pPr>
            <a:lvl3pPr marL="1141514" indent="-228303">
              <a:defRPr>
                <a:solidFill>
                  <a:schemeClr val="tx1"/>
                </a:solidFill>
                <a:latin typeface="Arial" panose="020B0604020202020204" pitchFamily="34" charset="0"/>
              </a:defRPr>
            </a:lvl3pPr>
            <a:lvl4pPr marL="1598120" indent="-228303">
              <a:defRPr>
                <a:solidFill>
                  <a:schemeClr val="tx1"/>
                </a:solidFill>
                <a:latin typeface="Arial" panose="020B0604020202020204" pitchFamily="34" charset="0"/>
              </a:defRPr>
            </a:lvl4pPr>
            <a:lvl5pPr marL="2054725" indent="-228303">
              <a:defRPr>
                <a:solidFill>
                  <a:schemeClr val="tx1"/>
                </a:solidFill>
                <a:latin typeface="Arial" panose="020B0604020202020204" pitchFamily="34" charset="0"/>
              </a:defRPr>
            </a:lvl5pPr>
            <a:lvl6pPr marL="2511331" indent="-228303" eaLnBrk="0" fontAlgn="base" hangingPunct="0">
              <a:spcBef>
                <a:spcPct val="0"/>
              </a:spcBef>
              <a:spcAft>
                <a:spcPct val="0"/>
              </a:spcAft>
              <a:defRPr>
                <a:solidFill>
                  <a:schemeClr val="tx1"/>
                </a:solidFill>
                <a:latin typeface="Arial" panose="020B0604020202020204" pitchFamily="34" charset="0"/>
              </a:defRPr>
            </a:lvl6pPr>
            <a:lvl7pPr marL="2967937" indent="-228303" eaLnBrk="0" fontAlgn="base" hangingPunct="0">
              <a:spcBef>
                <a:spcPct val="0"/>
              </a:spcBef>
              <a:spcAft>
                <a:spcPct val="0"/>
              </a:spcAft>
              <a:defRPr>
                <a:solidFill>
                  <a:schemeClr val="tx1"/>
                </a:solidFill>
                <a:latin typeface="Arial" panose="020B0604020202020204" pitchFamily="34" charset="0"/>
              </a:defRPr>
            </a:lvl7pPr>
            <a:lvl8pPr marL="3424542" indent="-228303" eaLnBrk="0" fontAlgn="base" hangingPunct="0">
              <a:spcBef>
                <a:spcPct val="0"/>
              </a:spcBef>
              <a:spcAft>
                <a:spcPct val="0"/>
              </a:spcAft>
              <a:defRPr>
                <a:solidFill>
                  <a:schemeClr val="tx1"/>
                </a:solidFill>
                <a:latin typeface="Arial" panose="020B0604020202020204" pitchFamily="34" charset="0"/>
              </a:defRPr>
            </a:lvl8pPr>
            <a:lvl9pPr marL="3881148" indent="-228303" eaLnBrk="0" fontAlgn="base" hangingPunct="0">
              <a:spcBef>
                <a:spcPct val="0"/>
              </a:spcBef>
              <a:spcAft>
                <a:spcPct val="0"/>
              </a:spcAft>
              <a:defRPr>
                <a:solidFill>
                  <a:schemeClr val="tx1"/>
                </a:solidFill>
                <a:latin typeface="Arial" panose="020B0604020202020204" pitchFamily="34" charset="0"/>
              </a:defRPr>
            </a:lvl9pPr>
          </a:lstStyle>
          <a:p>
            <a:fld id="{AFFFAD27-C72A-45C1-9D53-EDF1756BB9A2}" type="slidenum">
              <a:rPr lang="it-IT" altLang="it-IT" smtClean="0">
                <a:solidFill>
                  <a:srgbClr val="000000"/>
                </a:solidFill>
              </a:rPr>
              <a:pPr/>
              <a:t>61</a:t>
            </a:fld>
            <a:endParaRPr lang="it-IT" altLang="it-IT">
              <a:solidFill>
                <a:srgbClr val="000000"/>
              </a:solidFill>
            </a:endParaRPr>
          </a:p>
        </p:txBody>
      </p:sp>
    </p:spTree>
    <p:extLst>
      <p:ext uri="{BB962C8B-B14F-4D97-AF65-F5344CB8AC3E}">
        <p14:creationId xmlns:p14="http://schemas.microsoft.com/office/powerpoint/2010/main" val="5712916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64</a:t>
            </a:fld>
            <a:endParaRPr lang="it-IT"/>
          </a:p>
        </p:txBody>
      </p:sp>
    </p:spTree>
    <p:extLst>
      <p:ext uri="{BB962C8B-B14F-4D97-AF65-F5344CB8AC3E}">
        <p14:creationId xmlns:p14="http://schemas.microsoft.com/office/powerpoint/2010/main" val="36472488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a:ln/>
        </p:spPr>
      </p:sp>
      <p:sp>
        <p:nvSpPr>
          <p:cNvPr id="54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Quando vogliamo ricordare un articolo o una legge inseriamo in una casella di testo i riferimenti della legge/ articolo e in una casella di testo distinta il testo o  la descrizione.</a:t>
            </a:r>
          </a:p>
          <a:p>
            <a:r>
              <a:rPr lang="it-IT" altLang="it-IT" dirty="0">
                <a:latin typeface="Arial" panose="020B0604020202020204" pitchFamily="34" charset="0"/>
              </a:rPr>
              <a:t>In questo modo la slide risulta più completa e di impatto (possiamo utilizzare frecce e colori diversi).</a:t>
            </a:r>
          </a:p>
        </p:txBody>
      </p:sp>
      <p:sp>
        <p:nvSpPr>
          <p:cNvPr id="542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9D947B-7371-4B8D-8DDE-0BB6B85BB29D}" type="slidenum">
              <a:rPr lang="it-IT" altLang="it-IT" smtClean="0">
                <a:solidFill>
                  <a:srgbClr val="000000"/>
                </a:solidFill>
              </a:rPr>
              <a:pPr/>
              <a:t>67</a:t>
            </a:fld>
            <a:endParaRPr lang="it-IT" altLang="it-IT">
              <a:solidFill>
                <a:srgbClr val="000000"/>
              </a:solidFill>
            </a:endParaRPr>
          </a:p>
        </p:txBody>
      </p:sp>
    </p:spTree>
    <p:extLst>
      <p:ext uri="{BB962C8B-B14F-4D97-AF65-F5344CB8AC3E}">
        <p14:creationId xmlns:p14="http://schemas.microsoft.com/office/powerpoint/2010/main" val="36406407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a:ln/>
        </p:spPr>
      </p:sp>
      <p:sp>
        <p:nvSpPr>
          <p:cNvPr id="54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Quando vogliamo ricordare un articolo o una legge inseriamo in una casella di testo i riferimenti della legge/ articolo e in una casella di testo distinta il testo o  la descrizione.</a:t>
            </a:r>
          </a:p>
          <a:p>
            <a:r>
              <a:rPr lang="it-IT" altLang="it-IT" dirty="0">
                <a:latin typeface="Arial" panose="020B0604020202020204" pitchFamily="34" charset="0"/>
              </a:rPr>
              <a:t>In questo modo la slide risulta più completa e di impatto (possiamo utilizzare frecce e colori diversi).</a:t>
            </a:r>
          </a:p>
        </p:txBody>
      </p:sp>
      <p:sp>
        <p:nvSpPr>
          <p:cNvPr id="542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9D947B-7371-4B8D-8DDE-0BB6B85BB29D}" type="slidenum">
              <a:rPr lang="it-IT" altLang="it-IT" smtClean="0">
                <a:solidFill>
                  <a:srgbClr val="000000"/>
                </a:solidFill>
              </a:rPr>
              <a:pPr/>
              <a:t>68</a:t>
            </a:fld>
            <a:endParaRPr lang="it-IT" altLang="it-IT">
              <a:solidFill>
                <a:srgbClr val="000000"/>
              </a:solidFill>
            </a:endParaRPr>
          </a:p>
        </p:txBody>
      </p:sp>
    </p:spTree>
    <p:extLst>
      <p:ext uri="{BB962C8B-B14F-4D97-AF65-F5344CB8AC3E}">
        <p14:creationId xmlns:p14="http://schemas.microsoft.com/office/powerpoint/2010/main" val="2492761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6</a:t>
            </a:fld>
            <a:endParaRPr lang="it-IT"/>
          </a:p>
        </p:txBody>
      </p:sp>
    </p:spTree>
    <p:extLst>
      <p:ext uri="{BB962C8B-B14F-4D97-AF65-F5344CB8AC3E}">
        <p14:creationId xmlns:p14="http://schemas.microsoft.com/office/powerpoint/2010/main" val="6166786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Un elenco puntato può essere facilmente trasformato in una slide strutturata come questa; è sufficiente creare delle caselle di testo per i numeri progressivi (o lettere se preferite) e associare una casella di testo di altra forma accanto.</a:t>
            </a:r>
          </a:p>
          <a:p>
            <a:r>
              <a:rPr lang="it-IT" altLang="it-IT" dirty="0">
                <a:latin typeface="Arial" panose="020B0604020202020204" pitchFamily="34" charset="0"/>
              </a:rPr>
              <a:t>Anche in questo caso sono stati usati gli strumenti di ombreggiatura per ciascuna forma.</a:t>
            </a:r>
          </a:p>
        </p:txBody>
      </p:sp>
      <p:sp>
        <p:nvSpPr>
          <p:cNvPr id="348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984" indent="-285379">
              <a:defRPr>
                <a:solidFill>
                  <a:schemeClr val="tx1"/>
                </a:solidFill>
                <a:latin typeface="Arial" panose="020B0604020202020204" pitchFamily="34" charset="0"/>
              </a:defRPr>
            </a:lvl2pPr>
            <a:lvl3pPr marL="1141514" indent="-228303">
              <a:defRPr>
                <a:solidFill>
                  <a:schemeClr val="tx1"/>
                </a:solidFill>
                <a:latin typeface="Arial" panose="020B0604020202020204" pitchFamily="34" charset="0"/>
              </a:defRPr>
            </a:lvl3pPr>
            <a:lvl4pPr marL="1598120" indent="-228303">
              <a:defRPr>
                <a:solidFill>
                  <a:schemeClr val="tx1"/>
                </a:solidFill>
                <a:latin typeface="Arial" panose="020B0604020202020204" pitchFamily="34" charset="0"/>
              </a:defRPr>
            </a:lvl4pPr>
            <a:lvl5pPr marL="2054725" indent="-228303">
              <a:defRPr>
                <a:solidFill>
                  <a:schemeClr val="tx1"/>
                </a:solidFill>
                <a:latin typeface="Arial" panose="020B0604020202020204" pitchFamily="34" charset="0"/>
              </a:defRPr>
            </a:lvl5pPr>
            <a:lvl6pPr marL="2511331" indent="-228303" eaLnBrk="0" fontAlgn="base" hangingPunct="0">
              <a:spcBef>
                <a:spcPct val="0"/>
              </a:spcBef>
              <a:spcAft>
                <a:spcPct val="0"/>
              </a:spcAft>
              <a:defRPr>
                <a:solidFill>
                  <a:schemeClr val="tx1"/>
                </a:solidFill>
                <a:latin typeface="Arial" panose="020B0604020202020204" pitchFamily="34" charset="0"/>
              </a:defRPr>
            </a:lvl6pPr>
            <a:lvl7pPr marL="2967937" indent="-228303" eaLnBrk="0" fontAlgn="base" hangingPunct="0">
              <a:spcBef>
                <a:spcPct val="0"/>
              </a:spcBef>
              <a:spcAft>
                <a:spcPct val="0"/>
              </a:spcAft>
              <a:defRPr>
                <a:solidFill>
                  <a:schemeClr val="tx1"/>
                </a:solidFill>
                <a:latin typeface="Arial" panose="020B0604020202020204" pitchFamily="34" charset="0"/>
              </a:defRPr>
            </a:lvl7pPr>
            <a:lvl8pPr marL="3424542" indent="-228303" eaLnBrk="0" fontAlgn="base" hangingPunct="0">
              <a:spcBef>
                <a:spcPct val="0"/>
              </a:spcBef>
              <a:spcAft>
                <a:spcPct val="0"/>
              </a:spcAft>
              <a:defRPr>
                <a:solidFill>
                  <a:schemeClr val="tx1"/>
                </a:solidFill>
                <a:latin typeface="Arial" panose="020B0604020202020204" pitchFamily="34" charset="0"/>
              </a:defRPr>
            </a:lvl8pPr>
            <a:lvl9pPr marL="3881148" indent="-228303" eaLnBrk="0" fontAlgn="base" hangingPunct="0">
              <a:spcBef>
                <a:spcPct val="0"/>
              </a:spcBef>
              <a:spcAft>
                <a:spcPct val="0"/>
              </a:spcAft>
              <a:defRPr>
                <a:solidFill>
                  <a:schemeClr val="tx1"/>
                </a:solidFill>
                <a:latin typeface="Arial" panose="020B0604020202020204" pitchFamily="34" charset="0"/>
              </a:defRPr>
            </a:lvl9pPr>
          </a:lstStyle>
          <a:p>
            <a:fld id="{AFFFAD27-C72A-45C1-9D53-EDF1756BB9A2}" type="slidenum">
              <a:rPr lang="it-IT" altLang="it-IT" smtClean="0">
                <a:solidFill>
                  <a:srgbClr val="000000"/>
                </a:solidFill>
              </a:rPr>
              <a:pPr/>
              <a:t>73</a:t>
            </a:fld>
            <a:endParaRPr lang="it-IT" altLang="it-IT">
              <a:solidFill>
                <a:srgbClr val="000000"/>
              </a:solidFill>
            </a:endParaRPr>
          </a:p>
        </p:txBody>
      </p:sp>
    </p:spTree>
    <p:extLst>
      <p:ext uri="{BB962C8B-B14F-4D97-AF65-F5344CB8AC3E}">
        <p14:creationId xmlns:p14="http://schemas.microsoft.com/office/powerpoint/2010/main" val="15900482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74</a:t>
            </a:fld>
            <a:endParaRPr lang="it-IT"/>
          </a:p>
        </p:txBody>
      </p:sp>
    </p:spTree>
    <p:extLst>
      <p:ext uri="{BB962C8B-B14F-4D97-AF65-F5344CB8AC3E}">
        <p14:creationId xmlns:p14="http://schemas.microsoft.com/office/powerpoint/2010/main" val="5906795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77</a:t>
            </a:fld>
            <a:endParaRPr lang="it-IT"/>
          </a:p>
        </p:txBody>
      </p:sp>
    </p:spTree>
    <p:extLst>
      <p:ext uri="{BB962C8B-B14F-4D97-AF65-F5344CB8AC3E}">
        <p14:creationId xmlns:p14="http://schemas.microsoft.com/office/powerpoint/2010/main" val="20126285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78</a:t>
            </a:fld>
            <a:endParaRPr lang="it-IT"/>
          </a:p>
        </p:txBody>
      </p:sp>
    </p:spTree>
    <p:extLst>
      <p:ext uri="{BB962C8B-B14F-4D97-AF65-F5344CB8AC3E}">
        <p14:creationId xmlns:p14="http://schemas.microsoft.com/office/powerpoint/2010/main" val="41582359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79</a:t>
            </a:fld>
            <a:endParaRPr lang="it-IT"/>
          </a:p>
        </p:txBody>
      </p:sp>
    </p:spTree>
    <p:extLst>
      <p:ext uri="{BB962C8B-B14F-4D97-AF65-F5344CB8AC3E}">
        <p14:creationId xmlns:p14="http://schemas.microsoft.com/office/powerpoint/2010/main" val="8732998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80</a:t>
            </a:fld>
            <a:endParaRPr lang="it-IT"/>
          </a:p>
        </p:txBody>
      </p:sp>
    </p:spTree>
    <p:extLst>
      <p:ext uri="{BB962C8B-B14F-4D97-AF65-F5344CB8AC3E}">
        <p14:creationId xmlns:p14="http://schemas.microsoft.com/office/powerpoint/2010/main" val="38009445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81</a:t>
            </a:fld>
            <a:endParaRPr lang="it-IT"/>
          </a:p>
        </p:txBody>
      </p:sp>
    </p:spTree>
    <p:extLst>
      <p:ext uri="{BB962C8B-B14F-4D97-AF65-F5344CB8AC3E}">
        <p14:creationId xmlns:p14="http://schemas.microsoft.com/office/powerpoint/2010/main" val="3826405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7</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8</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9</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10</a:t>
            </a:fld>
            <a:endParaRPr lang="it-IT"/>
          </a:p>
        </p:txBody>
      </p:sp>
    </p:spTree>
    <p:extLst>
      <p:ext uri="{BB962C8B-B14F-4D97-AF65-F5344CB8AC3E}">
        <p14:creationId xmlns:p14="http://schemas.microsoft.com/office/powerpoint/2010/main" val="2546808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11</a:t>
            </a:fld>
            <a:endParaRPr lang="it-IT"/>
          </a:p>
        </p:txBody>
      </p:sp>
    </p:spTree>
    <p:extLst>
      <p:ext uri="{BB962C8B-B14F-4D97-AF65-F5344CB8AC3E}">
        <p14:creationId xmlns:p14="http://schemas.microsoft.com/office/powerpoint/2010/main" val="2546808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C132B9D-DDFD-4C45-B8A0-04A1CCDDD533}" type="datetimeFigureOut">
              <a:rPr lang="it-IT" smtClean="0"/>
              <a:t>09/02/2019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2827787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C132B9D-DDFD-4C45-B8A0-04A1CCDDD533}" type="datetimeFigureOut">
              <a:rPr lang="it-IT" smtClean="0"/>
              <a:t>09/02/2019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2124838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C132B9D-DDFD-4C45-B8A0-04A1CCDDD533}" type="datetimeFigureOut">
              <a:rPr lang="it-IT" smtClean="0"/>
              <a:t>09/02/2019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34465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C132B9D-DDFD-4C45-B8A0-04A1CCDDD533}" type="datetimeFigureOut">
              <a:rPr lang="it-IT" smtClean="0"/>
              <a:t>09/02/2019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78458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5C132B9D-DDFD-4C45-B8A0-04A1CCDDD533}" type="datetimeFigureOut">
              <a:rPr lang="it-IT" smtClean="0"/>
              <a:t>09/02/2019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194240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C132B9D-DDFD-4C45-B8A0-04A1CCDDD533}" type="datetimeFigureOut">
              <a:rPr lang="it-IT" smtClean="0"/>
              <a:t>09/02/2019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197643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C132B9D-DDFD-4C45-B8A0-04A1CCDDD533}" type="datetimeFigureOut">
              <a:rPr lang="it-IT" smtClean="0"/>
              <a:t>09/02/2019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205355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C132B9D-DDFD-4C45-B8A0-04A1CCDDD533}" type="datetimeFigureOut">
              <a:rPr lang="it-IT" smtClean="0"/>
              <a:t>09/02/2019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4183103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132B9D-DDFD-4C45-B8A0-04A1CCDDD533}" type="datetimeFigureOut">
              <a:rPr lang="it-IT" smtClean="0"/>
              <a:t>09/02/2019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202984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5C132B9D-DDFD-4C45-B8A0-04A1CCDDD533}" type="datetimeFigureOut">
              <a:rPr lang="it-IT" smtClean="0"/>
              <a:t>09/02/2019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3750521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5C132B9D-DDFD-4C45-B8A0-04A1CCDDD533}" type="datetimeFigureOut">
              <a:rPr lang="it-IT" smtClean="0"/>
              <a:t>09/02/2019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CA96A7-2D5B-407C-82C6-E0A201D1B195}" type="slidenum">
              <a:rPr lang="it-IT" smtClean="0"/>
              <a:t>‹N›</a:t>
            </a:fld>
            <a:endParaRPr lang="it-IT"/>
          </a:p>
        </p:txBody>
      </p:sp>
    </p:spTree>
    <p:extLst>
      <p:ext uri="{BB962C8B-B14F-4D97-AF65-F5344CB8AC3E}">
        <p14:creationId xmlns:p14="http://schemas.microsoft.com/office/powerpoint/2010/main" val="124948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32B9D-DDFD-4C45-B8A0-04A1CCDDD533}" type="datetimeFigureOut">
              <a:rPr lang="it-IT" smtClean="0"/>
              <a:t>09/02/2019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A96A7-2D5B-407C-82C6-E0A201D1B195}" type="slidenum">
              <a:rPr lang="it-IT" smtClean="0"/>
              <a:t>‹N›</a:t>
            </a:fld>
            <a:endParaRPr lang="it-IT"/>
          </a:p>
        </p:txBody>
      </p:sp>
    </p:spTree>
    <p:extLst>
      <p:ext uri="{BB962C8B-B14F-4D97-AF65-F5344CB8AC3E}">
        <p14:creationId xmlns:p14="http://schemas.microsoft.com/office/powerpoint/2010/main" val="1064782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xmlns="" id="{AF4B27B9-6C4E-4979-A5F6-E70507025210}"/>
              </a:ext>
            </a:extLst>
          </p:cNvPr>
          <p:cNvSpPr>
            <a:spLocks noGrp="1"/>
          </p:cNvSpPr>
          <p:nvPr>
            <p:ph type="subTitle" idx="1"/>
          </p:nvPr>
        </p:nvSpPr>
        <p:spPr>
          <a:xfrm>
            <a:off x="1524000" y="596802"/>
            <a:ext cx="9144000" cy="4318906"/>
          </a:xfrm>
          <a:solidFill>
            <a:schemeClr val="accent4">
              <a:lumMod val="60000"/>
              <a:lumOff val="40000"/>
            </a:schemeClr>
          </a:solidFill>
        </p:spPr>
        <p:txBody>
          <a:bodyPr>
            <a:normAutofit/>
          </a:bodyPr>
          <a:lstStyle/>
          <a:p>
            <a:pPr marL="457200" indent="-457200">
              <a:buAutoNum type="arabicParenR"/>
            </a:pPr>
            <a:r>
              <a:rPr lang="it-IT" dirty="0"/>
              <a:t>LA LEGGE DI BILANCIO 145/2018 E LE RICADUTE PER IMPOSTE DIRETTE DOPO I CHIARIMENTI DELLE ENTRATE</a:t>
            </a:r>
          </a:p>
          <a:p>
            <a:pPr marL="457200" indent="-457200">
              <a:buAutoNum type="arabicParenR"/>
            </a:pPr>
            <a:r>
              <a:rPr lang="it-IT" dirty="0"/>
              <a:t>D.LGS 142/2018: LA NUOVA DISCIPLINA DEGLI INTERESSI PASSIVI EX ART. 96 TUIR</a:t>
            </a:r>
          </a:p>
          <a:p>
            <a:pPr marL="457200" indent="-457200">
              <a:buAutoNum type="arabicParenR"/>
            </a:pPr>
            <a:r>
              <a:rPr lang="it-IT" dirty="0"/>
              <a:t>LE NOVITÀ IN MATERIA DI IPERAMMORTAMENTO TRA  DECRETO DIGNITÀ 87/18 E LEGGE DI BILANCIO</a:t>
            </a:r>
          </a:p>
          <a:p>
            <a:pPr marL="457200" indent="-457200">
              <a:buAutoNum type="arabicParenR"/>
            </a:pPr>
            <a:r>
              <a:rPr lang="it-IT" dirty="0"/>
              <a:t>I CHIARIMENTI DELLE ENTRATE SUI SEMPLIFICATI E SULLA DERIVAZIONE RAFFORZATA : FORUM DEL 24 MAGGIO 2018</a:t>
            </a:r>
          </a:p>
          <a:p>
            <a:pPr marL="457200" indent="-457200">
              <a:buAutoNum type="arabicParenR"/>
            </a:pPr>
            <a:r>
              <a:rPr lang="it-IT" dirty="0"/>
              <a:t>LE RECENTI SENTENZE DI MERITO E DI LEGITTIMITA’ SUL FINANZIAMENTO INFRUTTIFERO DEL SOCIO</a:t>
            </a:r>
          </a:p>
        </p:txBody>
      </p:sp>
    </p:spTree>
    <p:extLst>
      <p:ext uri="{BB962C8B-B14F-4D97-AF65-F5344CB8AC3E}">
        <p14:creationId xmlns:p14="http://schemas.microsoft.com/office/powerpoint/2010/main" val="3661988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128179"/>
            <a:ext cx="9144000" cy="546100"/>
          </a:xfrm>
        </p:spPr>
        <p:txBody>
          <a:bodyPr>
            <a:normAutofit/>
          </a:bodyPr>
          <a:lstStyle/>
          <a:p>
            <a:r>
              <a:rPr lang="it-IT" altLang="it-IT" sz="3200" b="1" dirty="0">
                <a:latin typeface="Calibri" panose="020F0502020204030204" pitchFamily="34" charset="0"/>
              </a:rPr>
              <a:t>REGIME FORFETTARIO</a:t>
            </a:r>
          </a:p>
        </p:txBody>
      </p:sp>
      <p:sp>
        <p:nvSpPr>
          <p:cNvPr id="4" name="Callout con freccia in giù 3"/>
          <p:cNvSpPr/>
          <p:nvPr/>
        </p:nvSpPr>
        <p:spPr>
          <a:xfrm>
            <a:off x="1669409" y="828047"/>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Il passaggio di regime, da semplificato a forfettario</a:t>
            </a:r>
          </a:p>
        </p:txBody>
      </p:sp>
      <p:sp>
        <p:nvSpPr>
          <p:cNvPr id="5" name="Rettangolo 4"/>
          <p:cNvSpPr/>
          <p:nvPr/>
        </p:nvSpPr>
        <p:spPr>
          <a:xfrm>
            <a:off x="2279650" y="2100006"/>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Il semplificato per cassa che entra in regime forfettario avendo gestito le operazioni con il criterio della annotazione Iva </a:t>
            </a:r>
          </a:p>
        </p:txBody>
      </p:sp>
      <p:sp>
        <p:nvSpPr>
          <p:cNvPr id="9" name="Rettangolo 8"/>
          <p:cNvSpPr/>
          <p:nvPr/>
        </p:nvSpPr>
        <p:spPr>
          <a:xfrm>
            <a:off x="2217589" y="3144529"/>
            <a:ext cx="7694762" cy="1340310"/>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marL="342900" indent="-342900" algn="ctr" fontAlgn="base">
              <a:spcBef>
                <a:spcPct val="0"/>
              </a:spcBef>
              <a:spcAft>
                <a:spcPct val="0"/>
              </a:spcAft>
              <a:buAutoNum type="arabicParenR"/>
              <a:defRPr/>
            </a:pPr>
            <a:r>
              <a:rPr lang="it-IT" sz="1600" b="1" dirty="0">
                <a:solidFill>
                  <a:srgbClr val="000000"/>
                </a:solidFill>
                <a:latin typeface="Calibri" panose="020F0502020204030204" pitchFamily="34" charset="0"/>
              </a:rPr>
              <a:t>Fatt. acquisto 30.11.2018, annotata e quindi dedotta contabilmente in dicembre, pagata materialmente in gennaio 2019 &gt; non deducibile nel 2019 ( non lo sarebbe comunque in quanto per i forfettari costi sono irrilevanti) </a:t>
            </a:r>
          </a:p>
          <a:p>
            <a:pPr marL="342900" indent="-342900" algn="ctr" fontAlgn="base">
              <a:spcBef>
                <a:spcPct val="0"/>
              </a:spcBef>
              <a:spcAft>
                <a:spcPct val="0"/>
              </a:spcAft>
              <a:buAutoNum type="arabicParenR"/>
              <a:defRPr/>
            </a:pPr>
            <a:r>
              <a:rPr lang="it-IT" sz="1600" b="1" dirty="0">
                <a:solidFill>
                  <a:srgbClr val="000000"/>
                </a:solidFill>
                <a:latin typeface="Calibri" panose="020F0502020204030204" pitchFamily="34" charset="0"/>
              </a:rPr>
              <a:t>Fatt. acquisto 2018, pagata nel 2019, non costituisce costo deducibile né nel 2018 né nel 2019</a:t>
            </a:r>
            <a:endParaRPr lang="it-IT" sz="1600" dirty="0">
              <a:solidFill>
                <a:srgbClr val="000000"/>
              </a:solidFill>
              <a:latin typeface="Calibri" panose="020F0502020204030204" pitchFamily="34" charset="0"/>
            </a:endParaRPr>
          </a:p>
        </p:txBody>
      </p:sp>
      <p:sp>
        <p:nvSpPr>
          <p:cNvPr id="15" name="Rettangolo 14"/>
          <p:cNvSpPr/>
          <p:nvPr/>
        </p:nvSpPr>
        <p:spPr>
          <a:xfrm>
            <a:off x="2199734" y="4631961"/>
            <a:ext cx="7694762" cy="1699827"/>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3 ) Fattura emessa da agente di commercio a novembre 2018, annotata a dicembre e pagata a marzo 2019 &gt; al momento del pagamento 1) deve essere pagata Iva ( addebitata quando si era in regime normale Iva e quindi versata), 2) non deve essere operata la ritenuta d’acconto ( pur se evidenziata in fattura) poiché essa sarebbe operata al momento del pagamento, momento nel quale già si è aderito al regime forfettario</a:t>
            </a:r>
          </a:p>
        </p:txBody>
      </p:sp>
    </p:spTree>
    <p:extLst>
      <p:ext uri="{BB962C8B-B14F-4D97-AF65-F5344CB8AC3E}">
        <p14:creationId xmlns:p14="http://schemas.microsoft.com/office/powerpoint/2010/main" val="401494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72460"/>
            <a:ext cx="8665828" cy="1162473"/>
          </a:xfrm>
          <a:prstGeom prst="downArrowCallout">
            <a:avLst/>
          </a:prstGeom>
          <a:solidFill>
            <a:schemeClr val="accent2">
              <a:lumMod val="40000"/>
              <a:lumOff val="60000"/>
              <a:alpha val="41176"/>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800" b="1" dirty="0">
                <a:solidFill>
                  <a:schemeClr val="tx1"/>
                </a:solidFill>
                <a:latin typeface="Calibri" panose="020F0502020204030204" pitchFamily="34" charset="0"/>
              </a:rPr>
              <a:t>La presenza di opzioni</a:t>
            </a:r>
          </a:p>
        </p:txBody>
      </p:sp>
      <p:sp>
        <p:nvSpPr>
          <p:cNvPr id="5" name="Rettangolo 4"/>
          <p:cNvSpPr/>
          <p:nvPr/>
        </p:nvSpPr>
        <p:spPr>
          <a:xfrm>
            <a:off x="543464" y="1487560"/>
            <a:ext cx="11007306" cy="2575511"/>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Chi ha scelto il regime semplificato pur avendo i requisiti del regime forfettario &gt; art. 1, comma 70 L. 190/14:</a:t>
            </a:r>
          </a:p>
          <a:p>
            <a:pPr algn="ctr" fontAlgn="base">
              <a:spcBef>
                <a:spcPct val="0"/>
              </a:spcBef>
              <a:spcAft>
                <a:spcPct val="0"/>
              </a:spcAft>
              <a:defRPr/>
            </a:pPr>
            <a:r>
              <a:rPr lang="it-IT" sz="2000" i="1" dirty="0"/>
              <a:t>I contribuenti che applicano il regime forfetario possono optare per </a:t>
            </a:r>
            <a:r>
              <a:rPr lang="it-IT" sz="2000" b="1" i="1" dirty="0"/>
              <a:t>l'applicazione dell'imposta sul valore aggiunto e delle imposte sul reddito nei modi ordinari.</a:t>
            </a:r>
            <a:r>
              <a:rPr lang="it-IT" sz="2000" i="1" dirty="0"/>
              <a:t> L'opzione, </a:t>
            </a:r>
            <a:r>
              <a:rPr lang="it-IT" sz="2000" b="1" i="1" dirty="0"/>
              <a:t>valida per almeno un triennio</a:t>
            </a:r>
            <a:r>
              <a:rPr lang="it-IT" sz="2000" i="1" dirty="0"/>
              <a:t>, è comunicata con la prima dichiarazione annuale da presentare successivamente alla scelta operata. Trascorso il periodo minimo di permanenza nel regime ordinario, l'opzione resta valida per ciascun anno successivo, fino a quando permane la concreta applicazione della scelta operata</a:t>
            </a:r>
            <a:r>
              <a:rPr lang="it-IT" sz="2000" dirty="0"/>
              <a:t>. </a:t>
            </a:r>
            <a:endParaRPr lang="it-IT" sz="2000" b="1" dirty="0">
              <a:solidFill>
                <a:srgbClr val="000000"/>
              </a:solidFill>
              <a:latin typeface="Calibri" panose="020F0502020204030204" pitchFamily="34" charset="0"/>
            </a:endParaRPr>
          </a:p>
        </p:txBody>
      </p:sp>
      <p:sp>
        <p:nvSpPr>
          <p:cNvPr id="7" name="Rettangolo 6"/>
          <p:cNvSpPr/>
          <p:nvPr/>
        </p:nvSpPr>
        <p:spPr>
          <a:xfrm>
            <a:off x="549222" y="4278747"/>
            <a:ext cx="11007306" cy="1411780"/>
          </a:xfrm>
          <a:prstGeom prst="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r>
              <a:rPr lang="it-IT" sz="1400" i="1" dirty="0"/>
              <a:t> </a:t>
            </a:r>
            <a:r>
              <a:rPr lang="it-IT" sz="1400" b="1" i="1" u="sng" dirty="0" err="1"/>
              <a:t>Ris</a:t>
            </a:r>
            <a:r>
              <a:rPr lang="it-IT" sz="1400" b="1" i="1" u="sng" dirty="0"/>
              <a:t> 64 / 18</a:t>
            </a:r>
            <a:r>
              <a:rPr lang="it-IT" sz="1400" i="1" dirty="0"/>
              <a:t>: Ciò posto, si è dell’avviso che la scelta per comportamento concludente, esercitata nel 2015, di avvalersi del regime contabile semplificato di cui all’articolo 18 del </a:t>
            </a:r>
            <a:r>
              <a:rPr lang="it-IT" sz="1400" i="1" dirty="0" err="1"/>
              <a:t>d.P.R.</a:t>
            </a:r>
            <a:r>
              <a:rPr lang="it-IT" sz="1400" i="1" dirty="0"/>
              <a:t> n. 600 del 1973 e, conseguentemente, di determinare il reddito secondo i criteri di cui all’articolo 66 del TUIR - in luogo del regime forfettario di cui alla legge n. 190 del 2014 - </a:t>
            </a:r>
            <a:r>
              <a:rPr lang="it-IT" sz="1400" b="1" u="sng" dirty="0"/>
              <a:t>non vincoli l’istante alla permanenza triennale nel regime scelto, trattandosi comunque di un regime “naturale” proprio dei contribuenti minori ????? </a:t>
            </a:r>
            <a:endParaRPr lang="it-IT" sz="1400" b="1" u="sng" dirty="0">
              <a:solidFill>
                <a:srgbClr val="000000"/>
              </a:solidFill>
              <a:latin typeface="Calibri" panose="020F0502020204030204" pitchFamily="34" charset="0"/>
            </a:endParaRPr>
          </a:p>
        </p:txBody>
      </p:sp>
      <p:sp>
        <p:nvSpPr>
          <p:cNvPr id="10" name="Rettangolo 9"/>
          <p:cNvSpPr/>
          <p:nvPr/>
        </p:nvSpPr>
        <p:spPr>
          <a:xfrm>
            <a:off x="572232" y="5788325"/>
            <a:ext cx="11007306" cy="977584"/>
          </a:xfrm>
          <a:prstGeom prst="rect">
            <a:avLst/>
          </a:prstGeom>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anchor="ctr"/>
          <a:lstStyle/>
          <a:p>
            <a:r>
              <a:rPr lang="it-IT" sz="1400" i="1" dirty="0"/>
              <a:t> </a:t>
            </a:r>
            <a:r>
              <a:rPr lang="it-IT" sz="1400" b="1" i="1" dirty="0"/>
              <a:t>ma in ogni caso per il 2019 dovrebbe valere l’art. 1 del DPR 442/97 che permette di azzerare il vincolo triennale  nel caso in cui si verifichino significativi mutamenti normativi, oltre al fatto che in </a:t>
            </a:r>
            <a:r>
              <a:rPr lang="it-IT" b="1" i="1" u="sng" dirty="0" err="1"/>
              <a:t>Videoforum</a:t>
            </a:r>
            <a:r>
              <a:rPr lang="it-IT" b="1" i="1" u="sng" dirty="0"/>
              <a:t> e </a:t>
            </a:r>
            <a:r>
              <a:rPr lang="it-IT" b="1" i="1" u="sng" dirty="0" err="1"/>
              <a:t>Telefisco</a:t>
            </a:r>
            <a:r>
              <a:rPr lang="it-IT" b="1" i="1" u="sng" dirty="0"/>
              <a:t>  </a:t>
            </a:r>
            <a:r>
              <a:rPr lang="it-IT" sz="1400" b="1" i="1" dirty="0"/>
              <a:t>si è confermato che il regime forfettario e quello semplificato sono entrambi regimi minori, quindi non dovrebbe porsi alcun vincolo triennale ( risposta 7) </a:t>
            </a:r>
            <a:endParaRPr lang="it-IT" sz="1400" b="1" i="1" u="sng"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85000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80596"/>
          </a:xfrm>
        </p:spPr>
        <p:txBody>
          <a:bodyPr/>
          <a:lstStyle/>
          <a:p>
            <a:r>
              <a:rPr lang="it-IT" dirty="0"/>
              <a:t>Il regime start up</a:t>
            </a:r>
          </a:p>
        </p:txBody>
      </p:sp>
      <p:sp>
        <p:nvSpPr>
          <p:cNvPr id="3" name="Segnaposto contenuto 2"/>
          <p:cNvSpPr>
            <a:spLocks noGrp="1"/>
          </p:cNvSpPr>
          <p:nvPr>
            <p:ph idx="1"/>
          </p:nvPr>
        </p:nvSpPr>
        <p:spPr>
          <a:xfrm>
            <a:off x="838200" y="1339063"/>
            <a:ext cx="10515600" cy="1021092"/>
          </a:xfrm>
          <a:solidFill>
            <a:schemeClr val="accent4">
              <a:lumMod val="20000"/>
              <a:lumOff val="80000"/>
            </a:schemeClr>
          </a:solidFill>
        </p:spPr>
        <p:txBody>
          <a:bodyPr/>
          <a:lstStyle/>
          <a:p>
            <a:r>
              <a:rPr lang="it-IT" dirty="0"/>
              <a:t>Può essere applicato nel caso in cui l’attività sia iniziata il regime semplificato e non siano trascorsi i 5 anni ?</a:t>
            </a:r>
          </a:p>
        </p:txBody>
      </p:sp>
      <p:sp>
        <p:nvSpPr>
          <p:cNvPr id="4" name="Segnaposto contenuto 2"/>
          <p:cNvSpPr txBox="1">
            <a:spLocks/>
          </p:cNvSpPr>
          <p:nvPr/>
        </p:nvSpPr>
        <p:spPr>
          <a:xfrm>
            <a:off x="923251" y="2645005"/>
            <a:ext cx="10515600" cy="1943773"/>
          </a:xfrm>
          <a:prstGeom prst="rect">
            <a:avLst/>
          </a:prstGeom>
          <a:solidFill>
            <a:schemeClr val="accent4">
              <a:lumMod val="60000"/>
              <a:lumOff val="40000"/>
            </a:schemeClr>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Circ. 10/16 : In coerenza con la suddetta disciplina, si ritiene, pertanto, che i soggetti che al 31 dicembre 2014 applicavano il regime di vantaggio o il regime delle nuove attività produttive</a:t>
            </a:r>
            <a:r>
              <a:rPr lang="it-IT" b="1" dirty="0"/>
              <a:t>, possano applicare le agevolazioni in parola fino a compimento dell'intero periodo agevolato, ossia fino a compimento del quinquennio.</a:t>
            </a:r>
            <a:r>
              <a:rPr lang="it-IT" dirty="0"/>
              <a:t> Ciò significa, ad esempio, che laddove un soggetto abbia iniziato una nuova attività nel 2014 applicando il regime fiscale di vantaggio, ovvero il regime delle nuove attività produttive, potrà applicare le specifiche agevolazioni previste dal comma 65 (riduzione dell'imponibile di un terzo per il 2015, applicazione dell'imposta sostitutiva nella misura del 5 per cento a decorrere dal 2016) fino al 2018.</a:t>
            </a:r>
          </a:p>
        </p:txBody>
      </p:sp>
      <p:sp>
        <p:nvSpPr>
          <p:cNvPr id="5" name="Segnaposto contenuto 2">
            <a:extLst>
              <a:ext uri="{FF2B5EF4-FFF2-40B4-BE49-F238E27FC236}">
                <a16:creationId xmlns:a16="http://schemas.microsoft.com/office/drawing/2014/main" xmlns="" id="{6D02C3E6-6F35-4EBA-8403-DB92D2763B37}"/>
              </a:ext>
            </a:extLst>
          </p:cNvPr>
          <p:cNvSpPr txBox="1">
            <a:spLocks/>
          </p:cNvSpPr>
          <p:nvPr/>
        </p:nvSpPr>
        <p:spPr>
          <a:xfrm>
            <a:off x="923251" y="5108894"/>
            <a:ext cx="10533776" cy="1384871"/>
          </a:xfrm>
          <a:prstGeom prst="rect">
            <a:avLst/>
          </a:prstGeom>
          <a:solidFill>
            <a:schemeClr val="accent2">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Interpello 72/18 : passaggio dal regime di vantaggio a quello forfettario possibile e applicando regime start up per anni residui del quinquennio</a:t>
            </a:r>
          </a:p>
        </p:txBody>
      </p:sp>
    </p:spTree>
    <p:extLst>
      <p:ext uri="{BB962C8B-B14F-4D97-AF65-F5344CB8AC3E}">
        <p14:creationId xmlns:p14="http://schemas.microsoft.com/office/powerpoint/2010/main" val="2623305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78826D0-4154-4D11-9E20-32F5E823EE52}"/>
              </a:ext>
            </a:extLst>
          </p:cNvPr>
          <p:cNvSpPr>
            <a:spLocks noGrp="1"/>
          </p:cNvSpPr>
          <p:nvPr>
            <p:ph type="title"/>
          </p:nvPr>
        </p:nvSpPr>
        <p:spPr/>
        <p:txBody>
          <a:bodyPr/>
          <a:lstStyle/>
          <a:p>
            <a:r>
              <a:rPr lang="it-IT" dirty="0"/>
              <a:t>Passaggio da semplificato a forfettario con perdite 2017 riportate a nuovo</a:t>
            </a:r>
          </a:p>
        </p:txBody>
      </p:sp>
      <p:sp>
        <p:nvSpPr>
          <p:cNvPr id="3" name="Segnaposto contenuto 2">
            <a:extLst>
              <a:ext uri="{FF2B5EF4-FFF2-40B4-BE49-F238E27FC236}">
                <a16:creationId xmlns:a16="http://schemas.microsoft.com/office/drawing/2014/main" xmlns="" id="{D4AED4AC-CE74-4980-9D8C-6F651CDB514E}"/>
              </a:ext>
            </a:extLst>
          </p:cNvPr>
          <p:cNvSpPr>
            <a:spLocks noGrp="1"/>
          </p:cNvSpPr>
          <p:nvPr>
            <p:ph idx="1"/>
          </p:nvPr>
        </p:nvSpPr>
        <p:spPr>
          <a:xfrm>
            <a:off x="838200" y="1825625"/>
            <a:ext cx="10515600" cy="2444371"/>
          </a:xfrm>
          <a:solidFill>
            <a:schemeClr val="accent4">
              <a:lumMod val="40000"/>
              <a:lumOff val="60000"/>
            </a:schemeClr>
          </a:solidFill>
        </p:spPr>
        <p:txBody>
          <a:bodyPr>
            <a:normAutofit fontScale="92500" lnSpcReduction="10000"/>
          </a:bodyPr>
          <a:lstStyle/>
          <a:p>
            <a:r>
              <a:rPr lang="it-IT" dirty="0"/>
              <a:t>E’ possibile utilizzarle nel regime forfettario?</a:t>
            </a:r>
          </a:p>
          <a:p>
            <a:r>
              <a:rPr lang="it-IT" dirty="0"/>
              <a:t>&gt; nuova disposizione L. 145/18 : è possibile utilizzare le perdite 2017 generate in regime semplificato per compensare il reddito prodotto dal 2018/2019/2020 rispettivamente al 40% ( 2018/2019) e 60% 2020.</a:t>
            </a:r>
          </a:p>
          <a:p>
            <a:r>
              <a:rPr lang="it-IT" dirty="0"/>
              <a:t>&gt; il soggetto forfettario deduce le perdite prodotte precedentemente secondo le regole ordinarie del Tuir ( art. 1, comma 68 L. 190/14)</a:t>
            </a:r>
          </a:p>
        </p:txBody>
      </p:sp>
      <p:sp>
        <p:nvSpPr>
          <p:cNvPr id="4" name="Freccia in giù 3">
            <a:extLst>
              <a:ext uri="{FF2B5EF4-FFF2-40B4-BE49-F238E27FC236}">
                <a16:creationId xmlns:a16="http://schemas.microsoft.com/office/drawing/2014/main" xmlns="" id="{A214B129-6E77-4BFA-A93C-6A996117830F}"/>
              </a:ext>
            </a:extLst>
          </p:cNvPr>
          <p:cNvSpPr/>
          <p:nvPr/>
        </p:nvSpPr>
        <p:spPr>
          <a:xfrm>
            <a:off x="5536734" y="4630723"/>
            <a:ext cx="1082180" cy="5117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contenuto 2">
            <a:extLst>
              <a:ext uri="{FF2B5EF4-FFF2-40B4-BE49-F238E27FC236}">
                <a16:creationId xmlns:a16="http://schemas.microsoft.com/office/drawing/2014/main" xmlns="" id="{A77B4324-31E7-4A6F-A1AC-D4CBA5FB64BA}"/>
              </a:ext>
            </a:extLst>
          </p:cNvPr>
          <p:cNvSpPr txBox="1">
            <a:spLocks/>
          </p:cNvSpPr>
          <p:nvPr/>
        </p:nvSpPr>
        <p:spPr>
          <a:xfrm>
            <a:off x="990600" y="5285065"/>
            <a:ext cx="10515600" cy="1166070"/>
          </a:xfrm>
          <a:prstGeom prst="rect">
            <a:avLst/>
          </a:prstGeom>
          <a:solidFill>
            <a:schemeClr val="accent4">
              <a:lumMod val="40000"/>
              <a:lumOff val="6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Quindi la perdita riportata a nuovo, nel 2019 può abbattere il 40% del reddito ( nel modello LM le perdite si utilizzano per abbattere il reddito già </a:t>
            </a:r>
            <a:r>
              <a:rPr lang="it-IT" dirty="0" err="1"/>
              <a:t>nettizzato</a:t>
            </a:r>
            <a:r>
              <a:rPr lang="it-IT" dirty="0"/>
              <a:t> dei contributi previdenziali) </a:t>
            </a:r>
          </a:p>
        </p:txBody>
      </p:sp>
    </p:spTree>
    <p:extLst>
      <p:ext uri="{BB962C8B-B14F-4D97-AF65-F5344CB8AC3E}">
        <p14:creationId xmlns:p14="http://schemas.microsoft.com/office/powerpoint/2010/main" val="356095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REGIME FORFETTARIO ALLARGATO</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PERSONE FISICHE a decorrere </a:t>
            </a:r>
            <a:r>
              <a:rPr lang="it-IT" sz="3200" b="1" dirty="0">
                <a:solidFill>
                  <a:schemeClr val="tx1"/>
                </a:solidFill>
                <a:latin typeface="Calibri" panose="020F0502020204030204" pitchFamily="34" charset="0"/>
              </a:rPr>
              <a:t>dal 2020</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Ricavi o compensi  a € 65.000 entro € 100.000</a:t>
            </a:r>
          </a:p>
        </p:txBody>
      </p:sp>
      <p:sp>
        <p:nvSpPr>
          <p:cNvPr id="9" name="Rettangolo 8"/>
          <p:cNvSpPr/>
          <p:nvPr/>
        </p:nvSpPr>
        <p:spPr>
          <a:xfrm>
            <a:off x="1136343" y="4041483"/>
            <a:ext cx="4888222"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400" b="1" dirty="0">
                <a:solidFill>
                  <a:srgbClr val="000000"/>
                </a:solidFill>
                <a:latin typeface="Calibri" panose="020F0502020204030204" pitchFamily="34" charset="0"/>
              </a:rPr>
              <a:t>Reddito determinato nei modi ordinari, ma sostitutiva del 20%</a:t>
            </a:r>
          </a:p>
          <a:p>
            <a:pPr algn="ctr" fontAlgn="base">
              <a:spcBef>
                <a:spcPct val="0"/>
              </a:spcBef>
              <a:spcAft>
                <a:spcPct val="0"/>
              </a:spcAft>
              <a:defRPr/>
            </a:pPr>
            <a:r>
              <a:rPr lang="it-IT" sz="1400" b="1" dirty="0">
                <a:solidFill>
                  <a:srgbClr val="000000"/>
                </a:solidFill>
                <a:latin typeface="Calibri" panose="020F0502020204030204" pitchFamily="34" charset="0"/>
              </a:rPr>
              <a:t>Regime comunque opzionale</a:t>
            </a:r>
          </a:p>
          <a:p>
            <a:pPr algn="ctr" fontAlgn="base">
              <a:spcBef>
                <a:spcPct val="0"/>
              </a:spcBef>
              <a:spcAft>
                <a:spcPct val="0"/>
              </a:spcAft>
              <a:defRPr/>
            </a:pPr>
            <a:r>
              <a:rPr lang="it-IT" sz="1400" b="1" dirty="0">
                <a:solidFill>
                  <a:srgbClr val="000000"/>
                </a:solidFill>
                <a:latin typeface="Calibri" panose="020F0502020204030204" pitchFamily="34" charset="0"/>
              </a:rPr>
              <a:t>Attenzione alla </a:t>
            </a:r>
            <a:r>
              <a:rPr lang="it-IT" sz="1400" b="1" dirty="0" err="1">
                <a:solidFill>
                  <a:srgbClr val="000000"/>
                </a:solidFill>
                <a:latin typeface="Calibri" panose="020F0502020204030204" pitchFamily="34" charset="0"/>
              </a:rPr>
              <a:t>deducibilta</a:t>
            </a:r>
            <a:r>
              <a:rPr lang="it-IT" sz="1400" b="1" dirty="0">
                <a:solidFill>
                  <a:srgbClr val="000000"/>
                </a:solidFill>
                <a:latin typeface="Calibri" panose="020F0502020204030204" pitchFamily="34" charset="0"/>
              </a:rPr>
              <a:t> dei contributi previdenziali</a:t>
            </a:r>
            <a:endParaRPr lang="it-IT" sz="1400" dirty="0">
              <a:solidFill>
                <a:srgbClr val="000000"/>
              </a:solidFill>
              <a:latin typeface="Calibri" panose="020F0502020204030204" pitchFamily="34" charset="0"/>
            </a:endParaRPr>
          </a:p>
        </p:txBody>
      </p:sp>
      <p:sp>
        <p:nvSpPr>
          <p:cNvPr id="13" name="Rettangolo 12"/>
          <p:cNvSpPr/>
          <p:nvPr/>
        </p:nvSpPr>
        <p:spPr>
          <a:xfrm>
            <a:off x="6311899" y="4066650"/>
            <a:ext cx="3721333"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Stesse cause di esclusione dei forfettari in senso stretto del termine</a:t>
            </a:r>
            <a:endParaRPr lang="it-IT" sz="1600" dirty="0">
              <a:solidFill>
                <a:srgbClr val="000000"/>
              </a:solidFill>
              <a:latin typeface="Calibri" panose="020F0502020204030204" pitchFamily="34" charset="0"/>
            </a:endParaRPr>
          </a:p>
        </p:txBody>
      </p:sp>
      <p:sp>
        <p:nvSpPr>
          <p:cNvPr id="3" name="Freccia in giù 2"/>
          <p:cNvSpPr/>
          <p:nvPr/>
        </p:nvSpPr>
        <p:spPr>
          <a:xfrm>
            <a:off x="3792539" y="368426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3633482"/>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in giù 1">
            <a:extLst>
              <a:ext uri="{FF2B5EF4-FFF2-40B4-BE49-F238E27FC236}">
                <a16:creationId xmlns:a16="http://schemas.microsoft.com/office/drawing/2014/main" xmlns="" id="{E363D955-3184-4C87-838C-17620B294D9A}"/>
              </a:ext>
            </a:extLst>
          </p:cNvPr>
          <p:cNvSpPr/>
          <p:nvPr/>
        </p:nvSpPr>
        <p:spPr>
          <a:xfrm>
            <a:off x="3858936" y="5117284"/>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xmlns="" id="{11EAC6BD-B9F7-4EA1-B9BC-CA3C98881FF7}"/>
              </a:ext>
            </a:extLst>
          </p:cNvPr>
          <p:cNvSpPr/>
          <p:nvPr/>
        </p:nvSpPr>
        <p:spPr>
          <a:xfrm>
            <a:off x="2264271" y="5510956"/>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Esonero dal subire o operare ritenuta d’acconto ma obbligo si segnalazione dei rapporti con potenziali sostituiti d’imposta</a:t>
            </a:r>
            <a:endParaRPr lang="it-IT" sz="1200" dirty="0">
              <a:solidFill>
                <a:srgbClr val="000000"/>
              </a:solidFill>
              <a:latin typeface="Calibri" panose="020F0502020204030204" pitchFamily="34" charset="0"/>
            </a:endParaRPr>
          </a:p>
        </p:txBody>
      </p:sp>
      <p:sp>
        <p:nvSpPr>
          <p:cNvPr id="16" name="Rettangolo 15">
            <a:extLst>
              <a:ext uri="{FF2B5EF4-FFF2-40B4-BE49-F238E27FC236}">
                <a16:creationId xmlns:a16="http://schemas.microsoft.com/office/drawing/2014/main" xmlns="" id="{0BA03B5B-1EA8-47D2-9A44-3B570697989A}"/>
              </a:ext>
            </a:extLst>
          </p:cNvPr>
          <p:cNvSpPr/>
          <p:nvPr/>
        </p:nvSpPr>
        <p:spPr>
          <a:xfrm>
            <a:off x="6317556" y="5512354"/>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Operazioni escluse da iva come i forfettari tipici, ma obbligo di esecuzione di fatturazione elettronica </a:t>
            </a:r>
            <a:endParaRPr lang="it-IT" sz="1200" dirty="0">
              <a:solidFill>
                <a:srgbClr val="000000"/>
              </a:solidFill>
              <a:latin typeface="Calibri" panose="020F0502020204030204" pitchFamily="34" charset="0"/>
            </a:endParaRPr>
          </a:p>
        </p:txBody>
      </p:sp>
      <p:sp>
        <p:nvSpPr>
          <p:cNvPr id="18" name="Freccia in giù 17">
            <a:extLst>
              <a:ext uri="{FF2B5EF4-FFF2-40B4-BE49-F238E27FC236}">
                <a16:creationId xmlns:a16="http://schemas.microsoft.com/office/drawing/2014/main" xmlns="" id="{4518194E-FCD8-460F-8E5A-B932A05674C8}"/>
              </a:ext>
            </a:extLst>
          </p:cNvPr>
          <p:cNvSpPr/>
          <p:nvPr/>
        </p:nvSpPr>
        <p:spPr>
          <a:xfrm>
            <a:off x="7803164" y="5110293"/>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48414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NUOVA DISCIPLINA RIPORTO PERDITE</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ART. 8 TUIR</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PERDITE PRODOTTE DA IMPRESE COMMERCIALI INDIVIDUALI E PARTECIPAZIONE A SOCIETA’ DI PERSONE RIDUCONO SOLO I RELATIVI REDDITI ( viene meno la compensazione totale dei semplificati)</a:t>
            </a:r>
          </a:p>
        </p:txBody>
      </p:sp>
      <p:sp>
        <p:nvSpPr>
          <p:cNvPr id="9" name="Rettangolo 8"/>
          <p:cNvSpPr/>
          <p:nvPr/>
        </p:nvSpPr>
        <p:spPr>
          <a:xfrm>
            <a:off x="2279651" y="4041483"/>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Eccedenza riportabile a nuovo, per abbattere 80% del reddito d’impresa  fino a capienza</a:t>
            </a:r>
            <a:endParaRPr lang="it-IT" sz="2000" dirty="0">
              <a:solidFill>
                <a:srgbClr val="000000"/>
              </a:solidFill>
              <a:latin typeface="Calibri" panose="020F0502020204030204" pitchFamily="34" charset="0"/>
            </a:endParaRPr>
          </a:p>
        </p:txBody>
      </p:sp>
      <p:sp>
        <p:nvSpPr>
          <p:cNvPr id="13" name="Rettangolo 12"/>
          <p:cNvSpPr/>
          <p:nvPr/>
        </p:nvSpPr>
        <p:spPr>
          <a:xfrm>
            <a:off x="6311899" y="4066650"/>
            <a:ext cx="3721333"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Applicazione dal 2018</a:t>
            </a:r>
            <a:endParaRPr lang="it-IT" sz="1600" dirty="0">
              <a:solidFill>
                <a:srgbClr val="000000"/>
              </a:solidFill>
              <a:latin typeface="Calibri" panose="020F0502020204030204" pitchFamily="34" charset="0"/>
            </a:endParaRPr>
          </a:p>
        </p:txBody>
      </p:sp>
      <p:sp>
        <p:nvSpPr>
          <p:cNvPr id="3" name="Freccia in giù 2"/>
          <p:cNvSpPr/>
          <p:nvPr/>
        </p:nvSpPr>
        <p:spPr>
          <a:xfrm>
            <a:off x="3792539" y="368426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3633482"/>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0" name="Freccia in giù 9">
            <a:extLst>
              <a:ext uri="{FF2B5EF4-FFF2-40B4-BE49-F238E27FC236}">
                <a16:creationId xmlns:a16="http://schemas.microsoft.com/office/drawing/2014/main" xmlns="" id="{CE28977A-8F25-4E03-9119-795A4C7DA584}"/>
              </a:ext>
            </a:extLst>
          </p:cNvPr>
          <p:cNvSpPr/>
          <p:nvPr/>
        </p:nvSpPr>
        <p:spPr>
          <a:xfrm>
            <a:off x="8071579" y="5153289"/>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1" name="Rettangolo 10">
            <a:extLst>
              <a:ext uri="{FF2B5EF4-FFF2-40B4-BE49-F238E27FC236}">
                <a16:creationId xmlns:a16="http://schemas.microsoft.com/office/drawing/2014/main" xmlns="" id="{3AEDF951-E518-4207-A44D-9E153F1BCEBE}"/>
              </a:ext>
            </a:extLst>
          </p:cNvPr>
          <p:cNvSpPr/>
          <p:nvPr/>
        </p:nvSpPr>
        <p:spPr>
          <a:xfrm>
            <a:off x="6355242" y="5695514"/>
            <a:ext cx="3721333"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Circ. 53 del  2011: nuovo regime si applica anche alle perdite non scadute al 2018</a:t>
            </a:r>
            <a:endParaRPr lang="it-IT" sz="1600" dirty="0">
              <a:solidFill>
                <a:srgbClr val="000000"/>
              </a:solidFill>
              <a:latin typeface="Calibri" panose="020F0502020204030204" pitchFamily="34" charset="0"/>
            </a:endParaRPr>
          </a:p>
        </p:txBody>
      </p:sp>
      <p:sp>
        <p:nvSpPr>
          <p:cNvPr id="12" name="Freccia in giù 11">
            <a:extLst>
              <a:ext uri="{FF2B5EF4-FFF2-40B4-BE49-F238E27FC236}">
                <a16:creationId xmlns:a16="http://schemas.microsoft.com/office/drawing/2014/main" xmlns="" id="{5DBD12CF-935B-4489-BF83-68668B4AF93F}"/>
              </a:ext>
            </a:extLst>
          </p:cNvPr>
          <p:cNvSpPr/>
          <p:nvPr/>
        </p:nvSpPr>
        <p:spPr>
          <a:xfrm>
            <a:off x="3861049" y="5229242"/>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4" name="Rettangolo 13">
            <a:extLst>
              <a:ext uri="{FF2B5EF4-FFF2-40B4-BE49-F238E27FC236}">
                <a16:creationId xmlns:a16="http://schemas.microsoft.com/office/drawing/2014/main" xmlns="" id="{749EE558-79B4-4B7C-BC62-F07EF9EB7664}"/>
              </a:ext>
            </a:extLst>
          </p:cNvPr>
          <p:cNvSpPr/>
          <p:nvPr/>
        </p:nvSpPr>
        <p:spPr>
          <a:xfrm>
            <a:off x="2432051" y="5687125"/>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Si applica art. 84 comma 2 perdite dei primi 3 </a:t>
            </a:r>
            <a:r>
              <a:rPr lang="it-IT" sz="2000" b="1">
                <a:solidFill>
                  <a:srgbClr val="000000"/>
                </a:solidFill>
                <a:latin typeface="Calibri" panose="020F0502020204030204" pitchFamily="34" charset="0"/>
              </a:rPr>
              <a:t>anni utilizzabili al 100%</a:t>
            </a:r>
            <a:endParaRPr lang="it-IT"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155597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NUOVA DISCIPLINA RIPORTO PERDITE</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ART. 8 TUIR</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LA NORMA PRESUPPONE DUE PASSAGGI</a:t>
            </a:r>
          </a:p>
        </p:txBody>
      </p:sp>
      <p:sp>
        <p:nvSpPr>
          <p:cNvPr id="9" name="Rettangolo 8"/>
          <p:cNvSpPr/>
          <p:nvPr/>
        </p:nvSpPr>
        <p:spPr>
          <a:xfrm>
            <a:off x="2279651" y="4041483"/>
            <a:ext cx="7632699"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1) LE PERDITE D’IMPRESA ABBATTONO REDDITI D’IMPRESA DELLO STESSO PERIODO ASSUMENDO QUESTI ULTIMI AL 100% ( DIFFERENZA CON REGIME IRES)</a:t>
            </a:r>
            <a:endParaRPr lang="it-IT" sz="2000" dirty="0">
              <a:solidFill>
                <a:srgbClr val="000000"/>
              </a:solidFill>
              <a:latin typeface="Calibri" panose="020F0502020204030204" pitchFamily="34" charset="0"/>
            </a:endParaRPr>
          </a:p>
        </p:txBody>
      </p:sp>
      <p:sp>
        <p:nvSpPr>
          <p:cNvPr id="3" name="Freccia in giù 2"/>
          <p:cNvSpPr/>
          <p:nvPr/>
        </p:nvSpPr>
        <p:spPr>
          <a:xfrm>
            <a:off x="5905909" y="3615260"/>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0" name="Freccia in giù 9">
            <a:extLst>
              <a:ext uri="{FF2B5EF4-FFF2-40B4-BE49-F238E27FC236}">
                <a16:creationId xmlns:a16="http://schemas.microsoft.com/office/drawing/2014/main" xmlns="" id="{CE28977A-8F25-4E03-9119-795A4C7DA584}"/>
              </a:ext>
            </a:extLst>
          </p:cNvPr>
          <p:cNvSpPr/>
          <p:nvPr/>
        </p:nvSpPr>
        <p:spPr>
          <a:xfrm>
            <a:off x="8071579" y="5153289"/>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4" name="Rettangolo 13">
            <a:extLst>
              <a:ext uri="{FF2B5EF4-FFF2-40B4-BE49-F238E27FC236}">
                <a16:creationId xmlns:a16="http://schemas.microsoft.com/office/drawing/2014/main" xmlns="" id="{749EE558-79B4-4B7C-BC62-F07EF9EB7664}"/>
              </a:ext>
            </a:extLst>
          </p:cNvPr>
          <p:cNvSpPr/>
          <p:nvPr/>
        </p:nvSpPr>
        <p:spPr>
          <a:xfrm>
            <a:off x="2432051" y="5687125"/>
            <a:ext cx="7480299"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2) ECCEDENZA RIPORTATA A NUOVO PER ABBATTERE L’80 DEI REDDITI DI IMPRESA SUCCESSIVI ( ANALOGIA CON SOGGETTI IRES)</a:t>
            </a:r>
            <a:endParaRPr lang="it-IT"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093230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fontScale="90000"/>
          </a:bodyPr>
          <a:lstStyle/>
          <a:p>
            <a:r>
              <a:rPr lang="it-IT" altLang="it-IT" sz="3200" b="1" dirty="0">
                <a:latin typeface="Calibri" panose="020F0502020204030204" pitchFamily="34" charset="0"/>
              </a:rPr>
              <a:t>DISCIPLINA TRANSITORIA </a:t>
            </a:r>
            <a:r>
              <a:rPr lang="it-IT" altLang="it-IT" sz="3600" b="1" u="sng" dirty="0">
                <a:latin typeface="Calibri" panose="020F0502020204030204" pitchFamily="34" charset="0"/>
              </a:rPr>
              <a:t>PER SOGGETTI IN SEMPLIFICATA</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800" b="1" dirty="0">
                <a:solidFill>
                  <a:schemeClr val="tx1"/>
                </a:solidFill>
                <a:latin typeface="Calibri" panose="020F0502020204030204" pitchFamily="34" charset="0"/>
              </a:rPr>
              <a:t>Perdite 2018</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Nel 2019 e 2020 rispettivamente al 40% e 60% del reddito prodotto</a:t>
            </a:r>
          </a:p>
        </p:txBody>
      </p:sp>
      <p:sp>
        <p:nvSpPr>
          <p:cNvPr id="10" name="Callout con freccia in giù 9"/>
          <p:cNvSpPr/>
          <p:nvPr/>
        </p:nvSpPr>
        <p:spPr>
          <a:xfrm>
            <a:off x="1652123" y="3899090"/>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800" b="1" dirty="0">
                <a:solidFill>
                  <a:schemeClr val="tx1"/>
                </a:solidFill>
                <a:latin typeface="Calibri" panose="020F0502020204030204" pitchFamily="34" charset="0"/>
              </a:rPr>
              <a:t>Perdite 2019</a:t>
            </a:r>
          </a:p>
        </p:txBody>
      </p:sp>
      <p:sp>
        <p:nvSpPr>
          <p:cNvPr id="11" name="Rettangolo 10"/>
          <p:cNvSpPr/>
          <p:nvPr/>
        </p:nvSpPr>
        <p:spPr>
          <a:xfrm>
            <a:off x="2139813" y="5441702"/>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Nel 2020 al 60% del reddito prodotto</a:t>
            </a:r>
          </a:p>
        </p:txBody>
      </p:sp>
    </p:spTree>
    <p:extLst>
      <p:ext uri="{BB962C8B-B14F-4D97-AF65-F5344CB8AC3E}">
        <p14:creationId xmlns:p14="http://schemas.microsoft.com/office/powerpoint/2010/main" val="2358920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fontScale="90000"/>
          </a:bodyPr>
          <a:lstStyle/>
          <a:p>
            <a:r>
              <a:rPr lang="it-IT" altLang="it-IT" sz="3200" b="1" dirty="0">
                <a:latin typeface="Calibri" panose="020F0502020204030204" pitchFamily="34" charset="0"/>
              </a:rPr>
              <a:t>DISCIPLINA TRANSITORIA PER SOGGETTI SEMPLIFICATI</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800" b="1" dirty="0">
                <a:solidFill>
                  <a:schemeClr val="tx1"/>
                </a:solidFill>
                <a:latin typeface="Calibri" panose="020F0502020204030204" pitchFamily="34" charset="0"/>
              </a:rPr>
              <a:t>Perdite 2017</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Nel 2018 e 2019 rispettivamente al 40% </a:t>
            </a:r>
          </a:p>
        </p:txBody>
      </p:sp>
      <p:sp>
        <p:nvSpPr>
          <p:cNvPr id="11" name="Rettangolo 10"/>
          <p:cNvSpPr/>
          <p:nvPr/>
        </p:nvSpPr>
        <p:spPr>
          <a:xfrm>
            <a:off x="2290645" y="3763696"/>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Nel 2020 al 60% del reddito prodotto</a:t>
            </a:r>
          </a:p>
        </p:txBody>
      </p:sp>
      <p:sp>
        <p:nvSpPr>
          <p:cNvPr id="7" name="Rettangolo 6">
            <a:extLst>
              <a:ext uri="{FF2B5EF4-FFF2-40B4-BE49-F238E27FC236}">
                <a16:creationId xmlns:a16="http://schemas.microsoft.com/office/drawing/2014/main" xmlns="" id="{27222CF6-94BB-4DC3-9B88-60D6123EBF5F}"/>
              </a:ext>
            </a:extLst>
          </p:cNvPr>
          <p:cNvSpPr/>
          <p:nvPr/>
        </p:nvSpPr>
        <p:spPr>
          <a:xfrm>
            <a:off x="2354265" y="5123462"/>
            <a:ext cx="7632700" cy="467518"/>
          </a:xfrm>
          <a:prstGeom prst="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E l ‘eccedenza  ????</a:t>
            </a:r>
          </a:p>
        </p:txBody>
      </p:sp>
      <p:sp>
        <p:nvSpPr>
          <p:cNvPr id="8" name="Rettangolo 7"/>
          <p:cNvSpPr/>
          <p:nvPr/>
        </p:nvSpPr>
        <p:spPr>
          <a:xfrm>
            <a:off x="260667" y="5762060"/>
            <a:ext cx="4388971" cy="935037"/>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TESI 1) LETTERALE : per la perdita 2017 non si applicano le nuove norme tranne il riporto a nuovo della eccedenza che termina nel 2020</a:t>
            </a:r>
          </a:p>
        </p:txBody>
      </p:sp>
      <p:sp>
        <p:nvSpPr>
          <p:cNvPr id="9" name="Rettangolo 8"/>
          <p:cNvSpPr/>
          <p:nvPr/>
        </p:nvSpPr>
        <p:spPr>
          <a:xfrm>
            <a:off x="7520891" y="5776444"/>
            <a:ext cx="4388971" cy="935037"/>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TESI  2) RELAZIONE ILLUSTRATIVA : prevede l’applicazione dell’utilizzo della compensazione al 2012 all’80% per le perdite 2017/18/19</a:t>
            </a:r>
          </a:p>
        </p:txBody>
      </p:sp>
    </p:spTree>
    <p:extLst>
      <p:ext uri="{BB962C8B-B14F-4D97-AF65-F5344CB8AC3E}">
        <p14:creationId xmlns:p14="http://schemas.microsoft.com/office/powerpoint/2010/main" val="3356618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E9D20EE-DF81-428A-BBD3-190DE4761400}"/>
              </a:ext>
            </a:extLst>
          </p:cNvPr>
          <p:cNvSpPr>
            <a:spLocks noGrp="1"/>
          </p:cNvSpPr>
          <p:nvPr>
            <p:ph type="title"/>
          </p:nvPr>
        </p:nvSpPr>
        <p:spPr/>
        <p:txBody>
          <a:bodyPr/>
          <a:lstStyle/>
          <a:p>
            <a:r>
              <a:rPr lang="it-IT" dirty="0" err="1"/>
              <a:t>Telefisco</a:t>
            </a:r>
            <a:r>
              <a:rPr lang="it-IT" dirty="0"/>
              <a:t> 2019</a:t>
            </a:r>
          </a:p>
        </p:txBody>
      </p:sp>
      <p:sp>
        <p:nvSpPr>
          <p:cNvPr id="3" name="Segnaposto contenuto 2">
            <a:extLst>
              <a:ext uri="{FF2B5EF4-FFF2-40B4-BE49-F238E27FC236}">
                <a16:creationId xmlns:a16="http://schemas.microsoft.com/office/drawing/2014/main" xmlns="" id="{D65423B1-0202-424E-912B-0903482FE452}"/>
              </a:ext>
            </a:extLst>
          </p:cNvPr>
          <p:cNvSpPr>
            <a:spLocks noGrp="1"/>
          </p:cNvSpPr>
          <p:nvPr>
            <p:ph idx="1"/>
          </p:nvPr>
        </p:nvSpPr>
        <p:spPr>
          <a:xfrm>
            <a:off x="838200" y="1825625"/>
            <a:ext cx="10515600" cy="3216158"/>
          </a:xfrm>
          <a:solidFill>
            <a:srgbClr val="FFFF00"/>
          </a:solidFill>
        </p:spPr>
        <p:txBody>
          <a:bodyPr/>
          <a:lstStyle/>
          <a:p>
            <a:r>
              <a:rPr lang="it-IT" b="1" dirty="0"/>
              <a:t>Ai fini della disciplina transitoria , non è rilevante la circostanza che l’impresa sia transitata, dopo aver prodotto la perdita, nel regime ordinario</a:t>
            </a:r>
          </a:p>
          <a:p>
            <a:r>
              <a:rPr lang="it-IT" b="1" dirty="0"/>
              <a:t>Es. Società in semplificata 2018, genera perdita di 100. Nel 2019 passa in ordinaria, e produce reddito di 200. Potrà compensare la perdita prodotta nel 2018  con il 40% del reddito , cioè con 80, portando a nuovo 20. </a:t>
            </a:r>
          </a:p>
        </p:txBody>
      </p:sp>
    </p:spTree>
    <p:extLst>
      <p:ext uri="{BB962C8B-B14F-4D97-AF65-F5344CB8AC3E}">
        <p14:creationId xmlns:p14="http://schemas.microsoft.com/office/powerpoint/2010/main" val="2530967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A5135F5-CAED-45AF-8FFF-1D84D89AE43B}"/>
              </a:ext>
            </a:extLst>
          </p:cNvPr>
          <p:cNvSpPr>
            <a:spLocks noGrp="1"/>
          </p:cNvSpPr>
          <p:nvPr>
            <p:ph type="title"/>
          </p:nvPr>
        </p:nvSpPr>
        <p:spPr>
          <a:xfrm>
            <a:off x="838200" y="365125"/>
            <a:ext cx="10515600" cy="5825950"/>
          </a:xfrm>
          <a:solidFill>
            <a:srgbClr val="00B0F0"/>
          </a:solidFill>
        </p:spPr>
        <p:txBody>
          <a:bodyPr/>
          <a:lstStyle/>
          <a:p>
            <a:r>
              <a:rPr lang="it-IT" dirty="0"/>
              <a:t>MISURE FISCALI DELLA LEGGE DI BILANCIO 2019 , L. 145/18</a:t>
            </a:r>
          </a:p>
        </p:txBody>
      </p:sp>
    </p:spTree>
    <p:extLst>
      <p:ext uri="{BB962C8B-B14F-4D97-AF65-F5344CB8AC3E}">
        <p14:creationId xmlns:p14="http://schemas.microsoft.com/office/powerpoint/2010/main" val="1899284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TASSAZIONE AGEVOLATA UTILI REINVESTITI</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A PARTIRE DAL PERIODO D’IMPOSTA 2019</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i="1" u="sng" dirty="0">
                <a:solidFill>
                  <a:srgbClr val="000000"/>
                </a:solidFill>
                <a:latin typeface="Calibri" panose="020F0502020204030204" pitchFamily="34" charset="0"/>
              </a:rPr>
              <a:t>Primo dato da considerare </a:t>
            </a:r>
            <a:r>
              <a:rPr lang="it-IT" sz="2000" b="1" dirty="0">
                <a:solidFill>
                  <a:srgbClr val="000000"/>
                </a:solidFill>
                <a:latin typeface="Calibri" panose="020F0502020204030204" pitchFamily="34" charset="0"/>
              </a:rPr>
              <a:t>:</a:t>
            </a:r>
          </a:p>
          <a:p>
            <a:pPr algn="ctr" fontAlgn="base">
              <a:spcBef>
                <a:spcPct val="0"/>
              </a:spcBef>
              <a:spcAft>
                <a:spcPct val="0"/>
              </a:spcAft>
              <a:defRPr/>
            </a:pPr>
            <a:r>
              <a:rPr lang="it-IT" sz="2000" b="1" dirty="0">
                <a:solidFill>
                  <a:srgbClr val="000000"/>
                </a:solidFill>
                <a:latin typeface="Calibri" panose="020F0502020204030204" pitchFamily="34" charset="0"/>
              </a:rPr>
              <a:t>UTILI ESERCIZIO PRECEDENTE DESTINATI A RISERVA DISPONIBILE </a:t>
            </a:r>
          </a:p>
        </p:txBody>
      </p:sp>
      <p:sp>
        <p:nvSpPr>
          <p:cNvPr id="9" name="Rettangolo 8"/>
          <p:cNvSpPr/>
          <p:nvPr/>
        </p:nvSpPr>
        <p:spPr>
          <a:xfrm>
            <a:off x="2279651" y="4041482"/>
            <a:ext cx="3744914" cy="1669205"/>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NORMA : UTILI ESERCIZIO PRECEDENTE ( 2018) ACCANTONATI A RISERVA NEL 2019</a:t>
            </a:r>
            <a:endParaRPr lang="it-IT" sz="2000" dirty="0">
              <a:solidFill>
                <a:srgbClr val="000000"/>
              </a:solidFill>
              <a:latin typeface="Calibri" panose="020F0502020204030204" pitchFamily="34" charset="0"/>
            </a:endParaRPr>
          </a:p>
        </p:txBody>
      </p:sp>
      <p:sp>
        <p:nvSpPr>
          <p:cNvPr id="13" name="Rettangolo 12"/>
          <p:cNvSpPr/>
          <p:nvPr/>
        </p:nvSpPr>
        <p:spPr>
          <a:xfrm>
            <a:off x="6311899" y="4066649"/>
            <a:ext cx="3721333" cy="164403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it-IT" sz="1600" b="1" dirty="0">
                <a:solidFill>
                  <a:srgbClr val="000000"/>
                </a:solidFill>
                <a:latin typeface="Calibri" panose="020F0502020204030204" pitchFamily="34" charset="0"/>
              </a:rPr>
              <a:t>REL. ILL.  </a:t>
            </a:r>
            <a:r>
              <a:rPr lang="it-IT" sz="1600" dirty="0">
                <a:solidFill>
                  <a:schemeClr val="tx1"/>
                </a:solidFill>
              </a:rPr>
              <a:t>A tal fine, stabilisce, in buona sostanza, che per il primo periodo d’imposta di applicazione del regime agevolato (2019) rilevano gli utili accantonati </a:t>
            </a:r>
            <a:r>
              <a:rPr lang="it-IT" sz="1600" b="1" u="sng" dirty="0">
                <a:solidFill>
                  <a:schemeClr val="tx1"/>
                </a:solidFill>
              </a:rPr>
              <a:t>nell’esercizio 2018 ( sarebbero gli utili 2017???) </a:t>
            </a:r>
            <a:endParaRPr lang="it-IT" sz="1600" b="1" u="sng" dirty="0">
              <a:solidFill>
                <a:srgbClr val="000000"/>
              </a:solidFill>
              <a:latin typeface="Calibri" panose="020F0502020204030204" pitchFamily="34" charset="0"/>
            </a:endParaRPr>
          </a:p>
        </p:txBody>
      </p:sp>
      <p:sp>
        <p:nvSpPr>
          <p:cNvPr id="3" name="Freccia in giù 2"/>
          <p:cNvSpPr/>
          <p:nvPr/>
        </p:nvSpPr>
        <p:spPr>
          <a:xfrm>
            <a:off x="3792539" y="368426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3633482"/>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2" name="Rettangolo 11">
            <a:extLst>
              <a:ext uri="{FF2B5EF4-FFF2-40B4-BE49-F238E27FC236}">
                <a16:creationId xmlns:a16="http://schemas.microsoft.com/office/drawing/2014/main" xmlns="" id="{11EAC6BD-B9F7-4EA1-B9BC-CA3C98881FF7}"/>
              </a:ext>
            </a:extLst>
          </p:cNvPr>
          <p:cNvSpPr/>
          <p:nvPr/>
        </p:nvSpPr>
        <p:spPr>
          <a:xfrm>
            <a:off x="2264271" y="5813217"/>
            <a:ext cx="7768961" cy="935038"/>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SI CONSIDERANO RISERVE DISPONIBILI QUELLE DERIVANTI DA UTILI EFFETTIVAMENTE REALIZZATI A FAR DATA DAL 2018 , QUINDI NON DERIVANTI DA VALUTAZIONI, AL NETTO DEI PRELEVAMENTI ( definizione mutuata dall’Ace)</a:t>
            </a:r>
            <a:endParaRPr lang="it-IT"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43685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TASSAZIONE AGEVOLATA UTILI REINVESTITI</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i="1" u="sng" dirty="0">
                <a:solidFill>
                  <a:schemeClr val="tx1"/>
                </a:solidFill>
                <a:latin typeface="Calibri" panose="020F0502020204030204" pitchFamily="34" charset="0"/>
              </a:rPr>
              <a:t>Secondo dato da considerare </a:t>
            </a:r>
          </a:p>
          <a:p>
            <a:pPr algn="ctr" fontAlgn="base">
              <a:spcBef>
                <a:spcPct val="0"/>
              </a:spcBef>
              <a:spcAft>
                <a:spcPct val="0"/>
              </a:spcAft>
              <a:defRPr/>
            </a:pPr>
            <a:r>
              <a:rPr lang="it-IT" sz="1600" b="1" dirty="0">
                <a:solidFill>
                  <a:schemeClr val="tx1"/>
                </a:solidFill>
                <a:latin typeface="Calibri" panose="020F0502020204030204" pitchFamily="34" charset="0"/>
              </a:rPr>
              <a:t>DEFINIZIONE DI INVESTIMENTO</a:t>
            </a:r>
          </a:p>
        </p:txBody>
      </p:sp>
      <p:sp>
        <p:nvSpPr>
          <p:cNvPr id="5" name="Rettangolo 4"/>
          <p:cNvSpPr/>
          <p:nvPr/>
        </p:nvSpPr>
        <p:spPr>
          <a:xfrm>
            <a:off x="2165230" y="2596552"/>
            <a:ext cx="7742643" cy="1604088"/>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a:t>per investimento si intende la realizzazione nel territorio dello Stato di nuovi impianti, il completamento di opere sospese, l’ampliamento, la riattivazione, l’ammodernamento di impianti esistenti e l’acquisto di beni strumentali </a:t>
            </a:r>
            <a:r>
              <a:rPr lang="it-IT" sz="2000" b="1" dirty="0"/>
              <a:t>materiali nuovi</a:t>
            </a:r>
            <a:r>
              <a:rPr lang="it-IT" sz="2000" dirty="0"/>
              <a:t>, anche mediante contratti di locazione finanziaria, </a:t>
            </a:r>
            <a:r>
              <a:rPr lang="it-IT" sz="2000" b="1" dirty="0"/>
              <a:t>destinati a strutture situate nel territorio dello Stato </a:t>
            </a:r>
            <a:endParaRPr lang="it-IT" sz="2000" b="1"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6" name="Rettangolo 5"/>
          <p:cNvSpPr/>
          <p:nvPr/>
        </p:nvSpPr>
        <p:spPr>
          <a:xfrm>
            <a:off x="1233577" y="5529257"/>
            <a:ext cx="10627613" cy="923330"/>
          </a:xfrm>
          <a:prstGeom prst="rect">
            <a:avLst/>
          </a:prstGeom>
          <a:solidFill>
            <a:schemeClr val="accent6">
              <a:lumMod val="40000"/>
              <a:lumOff val="60000"/>
            </a:schemeClr>
          </a:solidFill>
        </p:spPr>
        <p:txBody>
          <a:bodyPr wrap="square">
            <a:spAutoFit/>
          </a:bodyPr>
          <a:lstStyle/>
          <a:p>
            <a:r>
              <a:rPr lang="it-IT" dirty="0"/>
              <a:t>Sono esclusi gli investimenti in immobili e in veicoli di cui all’art. 164, comma 1, lettera b-</a:t>
            </a:r>
            <a:r>
              <a:rPr lang="it-IT" i="1" dirty="0"/>
              <a:t>bis</a:t>
            </a:r>
            <a:r>
              <a:rPr lang="it-IT" dirty="0"/>
              <a:t>), del testo unico delle imposte sui redditi ( autovetture date in uso a dipendenti, mentre sono computabili gli acquisti di autovetture normali)</a:t>
            </a:r>
          </a:p>
        </p:txBody>
      </p:sp>
      <p:sp>
        <p:nvSpPr>
          <p:cNvPr id="14" name="Freccia in giù 13">
            <a:extLst>
              <a:ext uri="{FF2B5EF4-FFF2-40B4-BE49-F238E27FC236}">
                <a16:creationId xmlns:a16="http://schemas.microsoft.com/office/drawing/2014/main" xmlns="" id="{E363D955-3184-4C87-838C-17620B294D9A}"/>
              </a:ext>
            </a:extLst>
          </p:cNvPr>
          <p:cNvSpPr/>
          <p:nvPr/>
        </p:nvSpPr>
        <p:spPr>
          <a:xfrm>
            <a:off x="5934934" y="4562352"/>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01115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TASSAZIONE AGEVOLATA UTILI REINVESTITI</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000" b="1" i="1" u="sng" dirty="0">
                <a:solidFill>
                  <a:schemeClr val="tx1"/>
                </a:solidFill>
                <a:latin typeface="Calibri" panose="020F0502020204030204" pitchFamily="34" charset="0"/>
              </a:rPr>
              <a:t>Terzo dato da considerare</a:t>
            </a:r>
            <a:r>
              <a:rPr lang="it-IT" sz="2000" b="1" dirty="0">
                <a:solidFill>
                  <a:schemeClr val="tx1"/>
                </a:solidFill>
                <a:latin typeface="Calibri" panose="020F0502020204030204" pitchFamily="34" charset="0"/>
              </a:rPr>
              <a:t>: investimento computabile, il minore tra due dati, la quota di ammortamento e l’incremento dei residui da ammortizzare </a:t>
            </a:r>
          </a:p>
        </p:txBody>
      </p:sp>
      <p:sp>
        <p:nvSpPr>
          <p:cNvPr id="5" name="Rettangolo 4"/>
          <p:cNvSpPr/>
          <p:nvPr/>
        </p:nvSpPr>
        <p:spPr>
          <a:xfrm>
            <a:off x="345058" y="2596552"/>
            <a:ext cx="11378240" cy="1604088"/>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dirty="0"/>
              <a:t>Per ciascun periodo d’imposta l’ammontare degli investimenti è determinato in base all’importo degli ammortamenti dei beni strumentali materiali nuovi deducibili a norma dell’articolo 102 del testo unico delle imposte sui redditi, nei limiti dell’incremento del costo complessivo fiscalmente riconosciuto di tutti i beni strumentali materiali ad eccezione di quelli di cui al periodo precedente, assunto al lordo delle quote di ammortamento dei beni strumentali materiali nuovi dedotte nell’esercizio, rispetto al costo complessivo fiscalmente riconosciuto di tutti i beni strumentali materiali ad eccezione di quelli di cui al periodo precedente, assunto al netto delle relative quote di ammortamento dedotte, del periodo d’imposta in corso al 31 dicembre 2018 ????? </a:t>
            </a:r>
            <a:endParaRPr lang="it-IT" sz="1600" b="1"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Tree>
    <p:extLst>
      <p:ext uri="{BB962C8B-B14F-4D97-AF65-F5344CB8AC3E}">
        <p14:creationId xmlns:p14="http://schemas.microsoft.com/office/powerpoint/2010/main" val="3050194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6183702" cy="359493"/>
          </a:xfrm>
          <a:solidFill>
            <a:schemeClr val="accent3"/>
          </a:solidFill>
        </p:spPr>
        <p:txBody>
          <a:bodyPr>
            <a:normAutofit fontScale="90000"/>
          </a:bodyPr>
          <a:lstStyle/>
          <a:p>
            <a:r>
              <a:rPr lang="it-IT" dirty="0"/>
              <a:t>Esempio : esercizio 2019</a:t>
            </a:r>
          </a:p>
        </p:txBody>
      </p:sp>
      <p:sp>
        <p:nvSpPr>
          <p:cNvPr id="3" name="Segnaposto contenuto 2"/>
          <p:cNvSpPr>
            <a:spLocks noGrp="1"/>
          </p:cNvSpPr>
          <p:nvPr>
            <p:ph idx="1"/>
          </p:nvPr>
        </p:nvSpPr>
        <p:spPr>
          <a:xfrm>
            <a:off x="838200" y="937147"/>
            <a:ext cx="10515600" cy="4351338"/>
          </a:xfrm>
          <a:solidFill>
            <a:schemeClr val="accent4">
              <a:lumMod val="20000"/>
              <a:lumOff val="80000"/>
            </a:schemeClr>
          </a:solidFill>
        </p:spPr>
        <p:txBody>
          <a:bodyPr/>
          <a:lstStyle/>
          <a:p>
            <a:r>
              <a:rPr lang="it-IT" dirty="0"/>
              <a:t>Beni 2018 = 10.000 ammortizzati per 5.500 residuo 4.500</a:t>
            </a:r>
          </a:p>
          <a:p>
            <a:r>
              <a:rPr lang="it-IT" dirty="0"/>
              <a:t>Utile 2018 destinato a riserva = 350</a:t>
            </a:r>
          </a:p>
          <a:p>
            <a:r>
              <a:rPr lang="it-IT" dirty="0"/>
              <a:t>Investimento 2019 = 2.200</a:t>
            </a:r>
          </a:p>
          <a:p>
            <a:r>
              <a:rPr lang="it-IT" dirty="0"/>
              <a:t>Ammortamento 2019 su beni NON NUOVI = 1500</a:t>
            </a:r>
          </a:p>
          <a:p>
            <a:r>
              <a:rPr lang="it-IT" dirty="0"/>
              <a:t>Costo beni 2019 = 4.500 + 2.200 – 1.500 = 5.200</a:t>
            </a:r>
          </a:p>
          <a:p>
            <a:r>
              <a:rPr lang="it-IT" dirty="0"/>
              <a:t>Incremento rilevante = 5200- 4500 = 700</a:t>
            </a:r>
          </a:p>
          <a:p>
            <a:r>
              <a:rPr lang="it-IT" dirty="0"/>
              <a:t>Ammortamento beni nuovi = 220 ( inferiore a 1) 350 e 2) 700) quindi computabile per reddito agevolato &gt; 220 x 15% ( risparmio 220 x 9% = 19,8)   </a:t>
            </a:r>
          </a:p>
        </p:txBody>
      </p:sp>
      <p:sp>
        <p:nvSpPr>
          <p:cNvPr id="4" name="Rettangolo 3"/>
          <p:cNvSpPr/>
          <p:nvPr/>
        </p:nvSpPr>
        <p:spPr>
          <a:xfrm>
            <a:off x="2898474" y="5495026"/>
            <a:ext cx="5702061" cy="1258909"/>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t>Riporto a nuovo :</a:t>
            </a:r>
          </a:p>
          <a:p>
            <a:pPr algn="ctr" fontAlgn="base">
              <a:spcBef>
                <a:spcPct val="0"/>
              </a:spcBef>
              <a:spcAft>
                <a:spcPct val="0"/>
              </a:spcAft>
              <a:defRPr/>
            </a:pPr>
            <a:r>
              <a:rPr lang="it-IT" sz="1600" b="1" dirty="0"/>
              <a:t>1) Utile 350 – 220 = 130</a:t>
            </a:r>
          </a:p>
        </p:txBody>
      </p:sp>
    </p:spTree>
    <p:extLst>
      <p:ext uri="{BB962C8B-B14F-4D97-AF65-F5344CB8AC3E}">
        <p14:creationId xmlns:p14="http://schemas.microsoft.com/office/powerpoint/2010/main" val="2144081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6183702" cy="359493"/>
          </a:xfrm>
          <a:solidFill>
            <a:schemeClr val="accent3"/>
          </a:solidFill>
        </p:spPr>
        <p:txBody>
          <a:bodyPr>
            <a:normAutofit fontScale="90000"/>
          </a:bodyPr>
          <a:lstStyle/>
          <a:p>
            <a:r>
              <a:rPr lang="it-IT" dirty="0"/>
              <a:t>Esempio : esercizio 2020</a:t>
            </a:r>
          </a:p>
        </p:txBody>
      </p:sp>
      <p:sp>
        <p:nvSpPr>
          <p:cNvPr id="3" name="Segnaposto contenuto 2"/>
          <p:cNvSpPr>
            <a:spLocks noGrp="1"/>
          </p:cNvSpPr>
          <p:nvPr>
            <p:ph idx="1"/>
          </p:nvPr>
        </p:nvSpPr>
        <p:spPr>
          <a:xfrm>
            <a:off x="838200" y="937147"/>
            <a:ext cx="10515600" cy="4351338"/>
          </a:xfrm>
          <a:solidFill>
            <a:schemeClr val="accent4">
              <a:lumMod val="20000"/>
              <a:lumOff val="80000"/>
            </a:schemeClr>
          </a:solidFill>
        </p:spPr>
        <p:txBody>
          <a:bodyPr>
            <a:normAutofit/>
          </a:bodyPr>
          <a:lstStyle/>
          <a:p>
            <a:r>
              <a:rPr lang="it-IT" dirty="0"/>
              <a:t>Beni 2018 = 10.000 ammortizzati per 5.500 residuo 4.500</a:t>
            </a:r>
          </a:p>
          <a:p>
            <a:r>
              <a:rPr lang="it-IT" dirty="0"/>
              <a:t>Utile 2019 destinato a riserva = 100 + 130 ( riporto dal 2019) = 230</a:t>
            </a:r>
          </a:p>
          <a:p>
            <a:r>
              <a:rPr lang="it-IT" dirty="0"/>
              <a:t>Investimento 2020 = zero</a:t>
            </a:r>
          </a:p>
          <a:p>
            <a:r>
              <a:rPr lang="it-IT" dirty="0"/>
              <a:t>Ammortamento 2020 su beni NON NUOVI = 1500 ( non si considerano gli acquisti di beni nuovi 2019) </a:t>
            </a:r>
          </a:p>
          <a:p>
            <a:r>
              <a:rPr lang="it-IT" dirty="0"/>
              <a:t>Costo beni 2020 = 4.500 + 2.200 – 3.000 = 3.700</a:t>
            </a:r>
          </a:p>
          <a:p>
            <a:r>
              <a:rPr lang="it-IT" dirty="0"/>
              <a:t>Incremento rilevante = 3700- 4500 =  - 800 ( non </a:t>
            </a:r>
            <a:r>
              <a:rPr lang="it-IT" dirty="0" err="1"/>
              <a:t>c’e’</a:t>
            </a:r>
            <a:r>
              <a:rPr lang="it-IT" dirty="0"/>
              <a:t> incremento)</a:t>
            </a:r>
          </a:p>
          <a:p>
            <a:r>
              <a:rPr lang="it-IT" dirty="0"/>
              <a:t>Ammortamento beni nuovi = 440 che non fruisce  dell’agevolazione perché non </a:t>
            </a:r>
            <a:r>
              <a:rPr lang="it-IT" dirty="0" err="1"/>
              <a:t>c’e’</a:t>
            </a:r>
            <a:r>
              <a:rPr lang="it-IT" dirty="0"/>
              <a:t> incremento   </a:t>
            </a:r>
          </a:p>
        </p:txBody>
      </p:sp>
    </p:spTree>
    <p:extLst>
      <p:ext uri="{BB962C8B-B14F-4D97-AF65-F5344CB8AC3E}">
        <p14:creationId xmlns:p14="http://schemas.microsoft.com/office/powerpoint/2010/main" val="777092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TASSAZIONE AGEVOLATA UTILI REINVESTITI</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000" b="1" dirty="0">
                <a:solidFill>
                  <a:schemeClr val="tx1"/>
                </a:solidFill>
                <a:latin typeface="Calibri" panose="020F0502020204030204" pitchFamily="34" charset="0"/>
              </a:rPr>
              <a:t>CALCOLO QUOTA UTILI DETASSATA  PARAMETRO B = PERSONALE DIPENDENTE </a:t>
            </a:r>
          </a:p>
        </p:txBody>
      </p:sp>
      <p:sp>
        <p:nvSpPr>
          <p:cNvPr id="5" name="Rettangolo 4"/>
          <p:cNvSpPr/>
          <p:nvPr/>
        </p:nvSpPr>
        <p:spPr>
          <a:xfrm>
            <a:off x="345058" y="2596552"/>
            <a:ext cx="11378240" cy="1604088"/>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dirty="0"/>
              <a:t>Personale dipendente utilizzato in strutture ubicate nel territorio dello Stato</a:t>
            </a:r>
          </a:p>
          <a:p>
            <a:pPr algn="ctr" fontAlgn="base">
              <a:spcBef>
                <a:spcPct val="0"/>
              </a:spcBef>
              <a:spcAft>
                <a:spcPct val="0"/>
              </a:spcAft>
              <a:defRPr/>
            </a:pPr>
            <a:r>
              <a:rPr lang="it-IT" sz="1600" dirty="0"/>
              <a:t>Ma</a:t>
            </a:r>
          </a:p>
          <a:p>
            <a:pPr algn="just" fontAlgn="base">
              <a:spcBef>
                <a:spcPct val="0"/>
              </a:spcBef>
              <a:spcAft>
                <a:spcPct val="0"/>
              </a:spcAft>
              <a:defRPr/>
            </a:pPr>
            <a:r>
              <a:rPr lang="it-IT" sz="1600" dirty="0"/>
              <a:t>Deve verificarsi incremento della base occupazionale rispetto al dato occupazionale al 30.9.2018 </a:t>
            </a:r>
            <a:endParaRPr lang="it-IT" sz="1600" b="1"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in giù 1">
            <a:extLst>
              <a:ext uri="{FF2B5EF4-FFF2-40B4-BE49-F238E27FC236}">
                <a16:creationId xmlns:a16="http://schemas.microsoft.com/office/drawing/2014/main" xmlns="" id="{E363D955-3184-4C87-838C-17620B294D9A}"/>
              </a:ext>
            </a:extLst>
          </p:cNvPr>
          <p:cNvSpPr/>
          <p:nvPr/>
        </p:nvSpPr>
        <p:spPr>
          <a:xfrm>
            <a:off x="2366638" y="4435830"/>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xmlns="" id="{11EAC6BD-B9F7-4EA1-B9BC-CA3C98881FF7}"/>
              </a:ext>
            </a:extLst>
          </p:cNvPr>
          <p:cNvSpPr/>
          <p:nvPr/>
        </p:nvSpPr>
        <p:spPr>
          <a:xfrm>
            <a:off x="556323" y="4950266"/>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Sembrerebbe che il costo del lavoro rilevi come dato complessivo a condizione che vi sia incremento occupazionale</a:t>
            </a:r>
            <a:endParaRPr lang="it-IT" sz="1200" dirty="0">
              <a:solidFill>
                <a:srgbClr val="000000"/>
              </a:solidFill>
              <a:latin typeface="Calibri" panose="020F0502020204030204" pitchFamily="34" charset="0"/>
            </a:endParaRPr>
          </a:p>
        </p:txBody>
      </p:sp>
      <p:sp>
        <p:nvSpPr>
          <p:cNvPr id="6" name="Rettangolo 5"/>
          <p:cNvSpPr/>
          <p:nvPr/>
        </p:nvSpPr>
        <p:spPr>
          <a:xfrm>
            <a:off x="5765190" y="4796047"/>
            <a:ext cx="6096000" cy="1754326"/>
          </a:xfrm>
          <a:prstGeom prst="rect">
            <a:avLst/>
          </a:prstGeom>
        </p:spPr>
        <p:txBody>
          <a:bodyPr>
            <a:spAutoFit/>
          </a:bodyPr>
          <a:lstStyle/>
          <a:p>
            <a:r>
              <a:rPr lang="it-IT" dirty="0"/>
              <a:t>Costo lavoro 2019 = 100.000 euro</a:t>
            </a:r>
          </a:p>
          <a:p>
            <a:r>
              <a:rPr lang="it-IT" dirty="0"/>
              <a:t>Dipendenti 7 rispetto a 6 al 30.9.2018 ( costo incrementale € 15.000)</a:t>
            </a:r>
          </a:p>
          <a:p>
            <a:r>
              <a:rPr lang="it-IT" dirty="0"/>
              <a:t>Dato di computo per detassazione 15000</a:t>
            </a:r>
          </a:p>
          <a:p>
            <a:r>
              <a:rPr lang="it-IT" dirty="0"/>
              <a:t>Parametro occupazionale sempre al 2018</a:t>
            </a:r>
          </a:p>
          <a:p>
            <a:r>
              <a:rPr lang="it-IT" dirty="0"/>
              <a:t> </a:t>
            </a:r>
          </a:p>
        </p:txBody>
      </p:sp>
      <p:sp>
        <p:nvSpPr>
          <p:cNvPr id="3" name="Freccia a destra 2"/>
          <p:cNvSpPr/>
          <p:nvPr/>
        </p:nvSpPr>
        <p:spPr>
          <a:xfrm>
            <a:off x="4520242" y="5279366"/>
            <a:ext cx="500332" cy="405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xmlns="" id="{11EAC6BD-B9F7-4EA1-B9BC-CA3C98881FF7}"/>
              </a:ext>
            </a:extLst>
          </p:cNvPr>
          <p:cNvSpPr/>
          <p:nvPr/>
        </p:nvSpPr>
        <p:spPr>
          <a:xfrm>
            <a:off x="708723" y="6260264"/>
            <a:ext cx="10108802" cy="467519"/>
          </a:xfrm>
          <a:prstGeom prst="rect">
            <a:avLst/>
          </a:prstGeom>
          <a:solidFill>
            <a:srgbClr val="FF00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Per i soggetti che assumono qualifica di datore di lavoro dopo 1.10.2018, qualunque dipendente assunto si definisce incrementale</a:t>
            </a:r>
            <a:endParaRPr lang="it-IT"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225011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500332" y="237236"/>
            <a:ext cx="10167668" cy="546100"/>
          </a:xfrm>
        </p:spPr>
        <p:txBody>
          <a:bodyPr>
            <a:normAutofit fontScale="90000"/>
          </a:bodyPr>
          <a:lstStyle/>
          <a:p>
            <a:r>
              <a:rPr lang="it-IT" altLang="it-IT" sz="3200" b="1" dirty="0">
                <a:latin typeface="Calibri" panose="020F0502020204030204" pitchFamily="34" charset="0"/>
              </a:rPr>
              <a:t>Eccedenza utili o investimenti o incremento costo personale</a:t>
            </a:r>
          </a:p>
        </p:txBody>
      </p:sp>
      <p:sp>
        <p:nvSpPr>
          <p:cNvPr id="6" name="Rettangolo 5"/>
          <p:cNvSpPr/>
          <p:nvPr/>
        </p:nvSpPr>
        <p:spPr>
          <a:xfrm>
            <a:off x="207035" y="1161968"/>
            <a:ext cx="10343072" cy="165024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endParaRPr lang="it-IT" sz="20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2000"/>
          </a:p>
          <a:p>
            <a:r>
              <a:rPr lang="it-IT" sz="2000"/>
              <a:t>3 </a:t>
            </a:r>
            <a:r>
              <a:rPr lang="it-IT" sz="2000" dirty="0"/>
              <a:t>sono i parametri di riferimento su cui determinare il beneficio:</a:t>
            </a:r>
          </a:p>
          <a:p>
            <a:r>
              <a:rPr lang="it-IT" sz="2000" dirty="0"/>
              <a:t>a) </a:t>
            </a:r>
            <a:r>
              <a:rPr lang="it-IT" sz="2000" b="1" dirty="0"/>
              <a:t>il reddito, in assenza del quale non è possibile fruire del beneficio;</a:t>
            </a:r>
          </a:p>
          <a:p>
            <a:r>
              <a:rPr lang="it-IT" sz="2000" b="1" dirty="0"/>
              <a:t>b) l’utile accantonato a riserva nell’ammontare sopra individuato;</a:t>
            </a:r>
          </a:p>
          <a:p>
            <a:r>
              <a:rPr lang="it-IT" sz="2000" b="1" dirty="0"/>
              <a:t>c) gli investimenti effettuati nell’ammontare sopra determinati</a:t>
            </a:r>
          </a:p>
          <a:p>
            <a:endParaRPr lang="it-IT" sz="2000" dirty="0"/>
          </a:p>
          <a:p>
            <a:endParaRPr lang="it-IT" sz="2000" dirty="0"/>
          </a:p>
          <a:p>
            <a:endParaRPr lang="it-IT" sz="2000" dirty="0"/>
          </a:p>
          <a:p>
            <a:r>
              <a:rPr lang="it-IT" sz="2000" dirty="0"/>
              <a:t>Ai fini della determinazione dell’importo da assoggettare ad aliquota ridotta, la combinazione di questi tre parametri potrebbe non essere pienamente efficiente: ciò si verifica quando, ad esempio, </a:t>
            </a:r>
          </a:p>
          <a:p>
            <a:pPr marL="457200" indent="-457200">
              <a:buAutoNum type="arabicParenR"/>
            </a:pPr>
            <a:r>
              <a:rPr lang="it-IT" sz="2000" dirty="0"/>
              <a:t>il reddito è inferiore sia all’importo dell’utile rilevante sia a quello degli investimenti rilevanti, </a:t>
            </a:r>
          </a:p>
          <a:p>
            <a:r>
              <a:rPr lang="it-IT" sz="2000" dirty="0"/>
              <a:t>2) il reddito ecceda almeno uno degli altri due parametri </a:t>
            </a:r>
          </a:p>
          <a:p>
            <a:endParaRPr lang="it-IT" sz="2000" b="1" cap="all" dirty="0">
              <a:solidFill>
                <a:srgbClr val="000000"/>
              </a:solidFill>
              <a:latin typeface="Calibri" panose="020F0502020204030204" pitchFamily="34" charset="0"/>
            </a:endParaRPr>
          </a:p>
          <a:p>
            <a:r>
              <a:rPr lang="it-IT" sz="2000" b="1" cap="all" dirty="0">
                <a:solidFill>
                  <a:srgbClr val="000000"/>
                </a:solidFill>
                <a:latin typeface="Calibri" panose="020F0502020204030204" pitchFamily="34" charset="0"/>
              </a:rPr>
              <a:t>PER QUESTO E’ PREVISTO IL RIPORTO A NUOVO DELLE ECCEDENZE ( rilevante soprattutto quando il soggetto </a:t>
            </a:r>
            <a:r>
              <a:rPr lang="it-IT" sz="2000" b="1" cap="all" dirty="0" err="1">
                <a:solidFill>
                  <a:srgbClr val="000000"/>
                </a:solidFill>
                <a:latin typeface="Calibri" panose="020F0502020204030204" pitchFamily="34" charset="0"/>
              </a:rPr>
              <a:t>e’</a:t>
            </a:r>
            <a:r>
              <a:rPr lang="it-IT" sz="2000" b="1" cap="all" dirty="0">
                <a:solidFill>
                  <a:srgbClr val="000000"/>
                </a:solidFill>
                <a:latin typeface="Calibri" panose="020F0502020204030204" pitchFamily="34" charset="0"/>
              </a:rPr>
              <a:t> in perdita) </a:t>
            </a:r>
          </a:p>
          <a:p>
            <a:r>
              <a:rPr lang="it-IT" sz="2000" b="1" cap="all" dirty="0">
                <a:solidFill>
                  <a:srgbClr val="000000"/>
                </a:solidFill>
                <a:latin typeface="Calibri" panose="020F0502020204030204" pitchFamily="34" charset="0"/>
              </a:rPr>
              <a:t>%</a:t>
            </a:r>
          </a:p>
        </p:txBody>
      </p:sp>
    </p:spTree>
    <p:extLst>
      <p:ext uri="{BB962C8B-B14F-4D97-AF65-F5344CB8AC3E}">
        <p14:creationId xmlns:p14="http://schemas.microsoft.com/office/powerpoint/2010/main" val="3585602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Riporto a nuovo </a:t>
            </a:r>
          </a:p>
        </p:txBody>
      </p:sp>
      <p:sp>
        <p:nvSpPr>
          <p:cNvPr id="3" name="Segnaposto contenuto 2"/>
          <p:cNvSpPr>
            <a:spLocks noGrp="1"/>
          </p:cNvSpPr>
          <p:nvPr>
            <p:ph idx="1"/>
          </p:nvPr>
        </p:nvSpPr>
        <p:spPr>
          <a:solidFill>
            <a:schemeClr val="accent4">
              <a:lumMod val="40000"/>
              <a:lumOff val="60000"/>
            </a:schemeClr>
          </a:solidFill>
        </p:spPr>
        <p:txBody>
          <a:bodyPr/>
          <a:lstStyle/>
          <a:p>
            <a:r>
              <a:rPr lang="it-IT" dirty="0"/>
              <a:t>I° ipotesi : utile, investimenti, costo personale sono superiori al reddito &gt; riporto a nuovo eccedenza</a:t>
            </a:r>
          </a:p>
          <a:p>
            <a:r>
              <a:rPr lang="it-IT" dirty="0"/>
              <a:t>II° ipotesi : utile superiore a investimenti + costo personale &gt; utile riportato a nuovo</a:t>
            </a:r>
          </a:p>
          <a:p>
            <a:r>
              <a:rPr lang="it-IT" dirty="0"/>
              <a:t>III° ipotesi : somma investimenti + personale superiore a utile &gt; riporto a nuovo della quota eccedente ( ma come investimento in beni strumentali o costo del personale ? )</a:t>
            </a:r>
          </a:p>
        </p:txBody>
      </p:sp>
    </p:spTree>
    <p:extLst>
      <p:ext uri="{BB962C8B-B14F-4D97-AF65-F5344CB8AC3E}">
        <p14:creationId xmlns:p14="http://schemas.microsoft.com/office/powerpoint/2010/main" val="2275084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Applicabilità riduzione aliquota di 9 punti anche a soggetti Irpef</a:t>
            </a:r>
          </a:p>
        </p:txBody>
      </p:sp>
      <p:sp>
        <p:nvSpPr>
          <p:cNvPr id="3" name="Rettangolo 2"/>
          <p:cNvSpPr/>
          <p:nvPr/>
        </p:nvSpPr>
        <p:spPr>
          <a:xfrm>
            <a:off x="276045" y="2128081"/>
            <a:ext cx="4045919" cy="1546270"/>
          </a:xfrm>
          <a:prstGeom prst="rect">
            <a:avLst/>
          </a:prstGeom>
          <a:solidFill>
            <a:schemeClr val="accent2"/>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In contabilità ordinaria</a:t>
            </a:r>
          </a:p>
        </p:txBody>
      </p:sp>
      <p:sp>
        <p:nvSpPr>
          <p:cNvPr id="4" name="Rettangolo 3"/>
          <p:cNvSpPr/>
          <p:nvPr/>
        </p:nvSpPr>
        <p:spPr>
          <a:xfrm>
            <a:off x="6535653" y="2151090"/>
            <a:ext cx="4045919" cy="1920577"/>
          </a:xfrm>
          <a:prstGeom prst="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In contabilità SEMPLIFICATA SE SCRITTURE SONO INTEGRATE</a:t>
            </a:r>
          </a:p>
          <a:p>
            <a:pPr algn="ctr" fontAlgn="base">
              <a:spcBef>
                <a:spcPct val="0"/>
              </a:spcBef>
              <a:spcAft>
                <a:spcPct val="0"/>
              </a:spcAft>
            </a:pPr>
            <a:r>
              <a:rPr lang="it-IT" sz="2000" dirty="0"/>
              <a:t>Da apposito prospetto da cui </a:t>
            </a:r>
            <a:r>
              <a:rPr lang="it-IT" sz="2000"/>
              <a:t>dovranno risultare </a:t>
            </a:r>
            <a:r>
              <a:rPr lang="it-IT" sz="2000" dirty="0"/>
              <a:t>la destinazione a riserva dell’utile d’esercizio e le vicende della riserva. </a:t>
            </a:r>
            <a:endParaRPr lang="it-IT" sz="2000" b="1" cap="all"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27790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Altre novità</a:t>
            </a:r>
          </a:p>
        </p:txBody>
      </p:sp>
      <p:sp>
        <p:nvSpPr>
          <p:cNvPr id="3" name="Segnaposto contenuto 2"/>
          <p:cNvSpPr>
            <a:spLocks noGrp="1"/>
          </p:cNvSpPr>
          <p:nvPr>
            <p:ph idx="1"/>
          </p:nvPr>
        </p:nvSpPr>
        <p:spPr>
          <a:xfrm>
            <a:off x="838200" y="1359821"/>
            <a:ext cx="10515600" cy="1735717"/>
          </a:xfrm>
          <a:solidFill>
            <a:schemeClr val="tx2">
              <a:lumMod val="40000"/>
              <a:lumOff val="60000"/>
            </a:schemeClr>
          </a:solidFill>
        </p:spPr>
        <p:txBody>
          <a:bodyPr>
            <a:normAutofit fontScale="55000" lnSpcReduction="20000"/>
          </a:bodyPr>
          <a:lstStyle/>
          <a:p>
            <a:r>
              <a:rPr lang="it-IT" b="1" dirty="0"/>
              <a:t>Acquisti di beni strumentali industria 4.0 eseguiti nel 2019</a:t>
            </a:r>
            <a:r>
              <a:rPr lang="it-IT" dirty="0"/>
              <a:t>, ovvero entro il 2020 per ordini accettati al 31.12.2019 e pagato acconto del 20% al fornitore &gt; </a:t>
            </a:r>
          </a:p>
          <a:p>
            <a:r>
              <a:rPr lang="it-IT" b="1" dirty="0"/>
              <a:t>Iper ammortamento al :</a:t>
            </a:r>
          </a:p>
          <a:p>
            <a:r>
              <a:rPr lang="it-IT" b="1" dirty="0"/>
              <a:t>170% per investimenti fini a 2,5 ml euro,</a:t>
            </a:r>
          </a:p>
          <a:p>
            <a:r>
              <a:rPr lang="it-IT" b="1" dirty="0"/>
              <a:t>100% per gli investimenti da 2,5 ml a 10 ml, </a:t>
            </a:r>
          </a:p>
          <a:p>
            <a:r>
              <a:rPr lang="it-IT" b="1" dirty="0"/>
              <a:t>50% da 10 ml a 20 ml</a:t>
            </a:r>
            <a:r>
              <a:rPr lang="it-IT" dirty="0"/>
              <a:t>. </a:t>
            </a:r>
          </a:p>
        </p:txBody>
      </p:sp>
      <p:sp>
        <p:nvSpPr>
          <p:cNvPr id="4" name="Segnaposto contenuto 2"/>
          <p:cNvSpPr txBox="1">
            <a:spLocks/>
          </p:cNvSpPr>
          <p:nvPr/>
        </p:nvSpPr>
        <p:spPr>
          <a:xfrm>
            <a:off x="869836" y="4437776"/>
            <a:ext cx="10515600" cy="1555744"/>
          </a:xfrm>
          <a:prstGeom prst="rect">
            <a:avLst/>
          </a:prstGeom>
          <a:solidFill>
            <a:schemeClr val="tx2">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Soppressa Ace ma permesso il riporto a nuovo della eccedenza rispetto al reddito 2018</a:t>
            </a:r>
          </a:p>
          <a:p>
            <a:r>
              <a:rPr lang="it-IT" dirty="0"/>
              <a:t>Soppressa IRI</a:t>
            </a:r>
          </a:p>
        </p:txBody>
      </p:sp>
      <p:sp>
        <p:nvSpPr>
          <p:cNvPr id="5" name="Segnaposto contenuto 2">
            <a:extLst>
              <a:ext uri="{FF2B5EF4-FFF2-40B4-BE49-F238E27FC236}">
                <a16:creationId xmlns:a16="http://schemas.microsoft.com/office/drawing/2014/main" xmlns="" id="{1B0AB973-BEE7-4E90-A50F-53D60D679CC0}"/>
              </a:ext>
            </a:extLst>
          </p:cNvPr>
          <p:cNvSpPr txBox="1">
            <a:spLocks/>
          </p:cNvSpPr>
          <p:nvPr/>
        </p:nvSpPr>
        <p:spPr>
          <a:xfrm>
            <a:off x="846067" y="3271706"/>
            <a:ext cx="10515600" cy="897622"/>
          </a:xfrm>
          <a:prstGeom prst="rect">
            <a:avLst/>
          </a:prstGeom>
          <a:solidFill>
            <a:srgbClr val="FF0000"/>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b="1" dirty="0" err="1">
                <a:solidFill>
                  <a:schemeClr val="bg1"/>
                </a:solidFill>
              </a:rPr>
              <a:t>Telefisco</a:t>
            </a:r>
            <a:r>
              <a:rPr lang="it-IT" b="1" dirty="0">
                <a:solidFill>
                  <a:schemeClr val="bg1"/>
                </a:solidFill>
              </a:rPr>
              <a:t> 2019: </a:t>
            </a:r>
            <a:r>
              <a:rPr lang="it-IT" dirty="0">
                <a:solidFill>
                  <a:schemeClr val="bg1"/>
                </a:solidFill>
              </a:rPr>
              <a:t>acconto pagato nel 2018 del 20% del prezzo preventivato, ma inferiore al 20 % del consuntivo : la quota eccedente diventa investimento del 2019 quindi rientra nella disciplina a scaglioni</a:t>
            </a:r>
          </a:p>
        </p:txBody>
      </p:sp>
    </p:spTree>
    <p:extLst>
      <p:ext uri="{BB962C8B-B14F-4D97-AF65-F5344CB8AC3E}">
        <p14:creationId xmlns:p14="http://schemas.microsoft.com/office/powerpoint/2010/main" val="3834438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REGIME FORFETTARIO</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PERSONE FISICHE CHE PRESENTANO 6 REQUISITI</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COMMA 54 : Ricavi o compensi non superiori a € 65.000 nel 2018, NON VI SONO PIU’ I LIMITI SEPARATI</a:t>
            </a:r>
          </a:p>
        </p:txBody>
      </p:sp>
      <p:sp>
        <p:nvSpPr>
          <p:cNvPr id="9" name="Rettangolo 8"/>
          <p:cNvSpPr/>
          <p:nvPr/>
        </p:nvSpPr>
        <p:spPr>
          <a:xfrm>
            <a:off x="2279651" y="4041483"/>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Somma ricavi in caso di esercizio di due attività con diversi codici </a:t>
            </a:r>
            <a:r>
              <a:rPr lang="it-IT" sz="2000" b="1" dirty="0" err="1">
                <a:solidFill>
                  <a:srgbClr val="000000"/>
                </a:solidFill>
                <a:latin typeface="Calibri" panose="020F0502020204030204" pitchFamily="34" charset="0"/>
              </a:rPr>
              <a:t>ateco</a:t>
            </a:r>
            <a:endParaRPr lang="it-IT" sz="2000" dirty="0">
              <a:solidFill>
                <a:srgbClr val="000000"/>
              </a:solidFill>
              <a:latin typeface="Calibri" panose="020F0502020204030204" pitchFamily="34" charset="0"/>
            </a:endParaRPr>
          </a:p>
        </p:txBody>
      </p:sp>
      <p:sp>
        <p:nvSpPr>
          <p:cNvPr id="3" name="Freccia in giù 2"/>
          <p:cNvSpPr/>
          <p:nvPr/>
        </p:nvSpPr>
        <p:spPr>
          <a:xfrm>
            <a:off x="3792539" y="368426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6" name="Rettangolo 15">
            <a:extLst>
              <a:ext uri="{FF2B5EF4-FFF2-40B4-BE49-F238E27FC236}">
                <a16:creationId xmlns:a16="http://schemas.microsoft.com/office/drawing/2014/main" xmlns="" id="{0BA03B5B-1EA8-47D2-9A44-3B570697989A}"/>
              </a:ext>
            </a:extLst>
          </p:cNvPr>
          <p:cNvSpPr/>
          <p:nvPr/>
        </p:nvSpPr>
        <p:spPr>
          <a:xfrm>
            <a:off x="6317556" y="4061057"/>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Viene meno il tetto dei beni strumentali e viene meno il divieto  ad erogare compensi a lavoratori dipendenti </a:t>
            </a:r>
            <a:r>
              <a:rPr lang="it-IT" sz="1200" b="1" dirty="0" err="1">
                <a:solidFill>
                  <a:srgbClr val="000000"/>
                </a:solidFill>
                <a:latin typeface="Calibri" panose="020F0502020204030204" pitchFamily="34" charset="0"/>
              </a:rPr>
              <a:t>sup</a:t>
            </a:r>
            <a:r>
              <a:rPr lang="it-IT" sz="1200" b="1">
                <a:solidFill>
                  <a:srgbClr val="000000"/>
                </a:solidFill>
                <a:latin typeface="Calibri" panose="020F0502020204030204" pitchFamily="34" charset="0"/>
              </a:rPr>
              <a:t> a € 5.000 </a:t>
            </a:r>
            <a:endParaRPr lang="it-IT" sz="1200" dirty="0">
              <a:solidFill>
                <a:srgbClr val="000000"/>
              </a:solidFill>
              <a:latin typeface="Calibri" panose="020F0502020204030204" pitchFamily="34" charset="0"/>
            </a:endParaRPr>
          </a:p>
        </p:txBody>
      </p:sp>
      <p:sp>
        <p:nvSpPr>
          <p:cNvPr id="18" name="Freccia in giù 17">
            <a:extLst>
              <a:ext uri="{FF2B5EF4-FFF2-40B4-BE49-F238E27FC236}">
                <a16:creationId xmlns:a16="http://schemas.microsoft.com/office/drawing/2014/main" xmlns="" id="{4518194E-FCD8-460F-8E5A-B932A05674C8}"/>
              </a:ext>
            </a:extLst>
          </p:cNvPr>
          <p:cNvSpPr/>
          <p:nvPr/>
        </p:nvSpPr>
        <p:spPr>
          <a:xfrm>
            <a:off x="7803164" y="3617051"/>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xmlns="" id="{B12C6401-4BC3-47DC-96D4-3EF678AE6386}"/>
              </a:ext>
            </a:extLst>
          </p:cNvPr>
          <p:cNvSpPr/>
          <p:nvPr/>
        </p:nvSpPr>
        <p:spPr>
          <a:xfrm>
            <a:off x="2297826" y="5265479"/>
            <a:ext cx="9144000" cy="1289308"/>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NEL TETTO ANCHE PROVENTI DERIVANTI DA LAVORO AUTONOMO NON ESERCITATO ABITUALMENTE ( DIRITTI DI AUTORE) , VIDEOFORUM RISPOSTA 13, </a:t>
            </a:r>
            <a:r>
              <a:rPr lang="it-IT" sz="2000" b="1" u="sng" dirty="0">
                <a:solidFill>
                  <a:srgbClr val="000000"/>
                </a:solidFill>
                <a:latin typeface="Calibri" panose="020F0502020204030204" pitchFamily="34" charset="0"/>
              </a:rPr>
              <a:t>IL CHE PONE DUBBI SULLA QUESTIONE DELLA INDENNITA’ FINE RAPPORTO DI AGENZIA</a:t>
            </a:r>
          </a:p>
        </p:txBody>
      </p:sp>
      <p:sp>
        <p:nvSpPr>
          <p:cNvPr id="2" name="Freccia circolare a destra 1">
            <a:extLst>
              <a:ext uri="{FF2B5EF4-FFF2-40B4-BE49-F238E27FC236}">
                <a16:creationId xmlns:a16="http://schemas.microsoft.com/office/drawing/2014/main" xmlns="" id="{03F970BA-DFBC-47F5-93CB-69AB9CB3863D}"/>
              </a:ext>
            </a:extLst>
          </p:cNvPr>
          <p:cNvSpPr/>
          <p:nvPr/>
        </p:nvSpPr>
        <p:spPr>
          <a:xfrm>
            <a:off x="1149292" y="3137483"/>
            <a:ext cx="880844" cy="275158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207075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Altre novità</a:t>
            </a:r>
          </a:p>
        </p:txBody>
      </p:sp>
      <p:sp>
        <p:nvSpPr>
          <p:cNvPr id="5" name="Segnaposto contenuto 2"/>
          <p:cNvSpPr txBox="1">
            <a:spLocks/>
          </p:cNvSpPr>
          <p:nvPr/>
        </p:nvSpPr>
        <p:spPr>
          <a:xfrm>
            <a:off x="927350" y="1549979"/>
            <a:ext cx="10515600" cy="1780450"/>
          </a:xfrm>
          <a:prstGeom prst="rect">
            <a:avLst/>
          </a:prstGeom>
          <a:solidFill>
            <a:schemeClr val="tx2">
              <a:lumMod val="40000"/>
              <a:lumOff val="60000"/>
            </a:schemeClr>
          </a:solidFill>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Riaperta la rivalutazione delle partecipazioni e dei terreni detenuti al 1.1.2019, con perizia e versamento al 30.6.2019</a:t>
            </a:r>
          </a:p>
          <a:p>
            <a:r>
              <a:rPr lang="it-IT" dirty="0"/>
              <a:t>Aliquote imposta sostitutiva : 11% partecipazioni qualificate</a:t>
            </a:r>
          </a:p>
          <a:p>
            <a:r>
              <a:rPr lang="it-IT" dirty="0"/>
              <a:t>10% terreni e partecipazioni non qualificate</a:t>
            </a:r>
          </a:p>
          <a:p>
            <a:r>
              <a:rPr lang="it-IT" dirty="0"/>
              <a:t>Differenza di aliquota difficile da motivare a fronte del prelievo ordinario in caso di cessione che è del 26% , dall’1.1.2019, sia  per partecipazioni qualificate sia per quelle non qualificate</a:t>
            </a:r>
          </a:p>
          <a:p>
            <a:r>
              <a:rPr lang="it-IT" dirty="0"/>
              <a:t>Calcolo di convenienza per non qualificate : plusvalenza deve essere almeno del 63% , quindi costo 100, cessione 163 &gt; rivalutazione 10% di 163 = 16, prelievo su plusvalenza 26%  su 63 = 16</a:t>
            </a:r>
          </a:p>
          <a:p>
            <a:r>
              <a:rPr lang="it-IT" dirty="0"/>
              <a:t>Calcolo di convenienza per qualificate  : plusvalenza deve essere almeno del 74% </a:t>
            </a:r>
          </a:p>
        </p:txBody>
      </p:sp>
      <p:sp>
        <p:nvSpPr>
          <p:cNvPr id="6" name="Segnaposto contenuto 2"/>
          <p:cNvSpPr txBox="1">
            <a:spLocks/>
          </p:cNvSpPr>
          <p:nvPr/>
        </p:nvSpPr>
        <p:spPr>
          <a:xfrm>
            <a:off x="950360" y="4185384"/>
            <a:ext cx="10515600" cy="1196598"/>
          </a:xfrm>
          <a:prstGeom prst="rect">
            <a:avLst/>
          </a:prstGeom>
          <a:solidFill>
            <a:schemeClr val="tx2">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Riaperta la estromissione dell’immobile strumentale  della impresa individuale con versamento dell’8% sulla </a:t>
            </a:r>
            <a:r>
              <a:rPr lang="it-IT"/>
              <a:t>eventuale plusvalenza</a:t>
            </a:r>
            <a:endParaRPr lang="it-IT" dirty="0"/>
          </a:p>
        </p:txBody>
      </p:sp>
    </p:spTree>
    <p:extLst>
      <p:ext uri="{BB962C8B-B14F-4D97-AF65-F5344CB8AC3E}">
        <p14:creationId xmlns:p14="http://schemas.microsoft.com/office/powerpoint/2010/main" val="3737298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215F560-57C2-4545-92B7-28E0D5F49D72}"/>
              </a:ext>
            </a:extLst>
          </p:cNvPr>
          <p:cNvSpPr>
            <a:spLocks noGrp="1"/>
          </p:cNvSpPr>
          <p:nvPr>
            <p:ph type="title"/>
          </p:nvPr>
        </p:nvSpPr>
        <p:spPr/>
        <p:txBody>
          <a:bodyPr/>
          <a:lstStyle/>
          <a:p>
            <a:r>
              <a:rPr lang="it-IT" b="1" dirty="0" err="1"/>
              <a:t>IperAmmortamento</a:t>
            </a:r>
            <a:r>
              <a:rPr lang="it-IT" b="1" dirty="0"/>
              <a:t> : Decreto Dignità , D.L. 87 del 12.07.2018 e Legge di Bilancio 2019</a:t>
            </a:r>
          </a:p>
        </p:txBody>
      </p:sp>
    </p:spTree>
    <p:extLst>
      <p:ext uri="{BB962C8B-B14F-4D97-AF65-F5344CB8AC3E}">
        <p14:creationId xmlns:p14="http://schemas.microsoft.com/office/powerpoint/2010/main" val="393828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662731" y="237236"/>
            <a:ext cx="11098634" cy="546100"/>
          </a:xfrm>
          <a:solidFill>
            <a:schemeClr val="accent4">
              <a:lumMod val="40000"/>
              <a:lumOff val="60000"/>
            </a:schemeClr>
          </a:solidFill>
        </p:spPr>
        <p:txBody>
          <a:bodyPr>
            <a:normAutofit fontScale="90000"/>
          </a:bodyPr>
          <a:lstStyle/>
          <a:p>
            <a:r>
              <a:rPr lang="it-IT" altLang="it-IT" sz="3200" b="1" dirty="0">
                <a:latin typeface="Calibri" panose="020F0502020204030204" pitchFamily="34" charset="0"/>
              </a:rPr>
              <a:t>La disciplina dell’</a:t>
            </a:r>
            <a:r>
              <a:rPr lang="it-IT" altLang="it-IT" sz="3200" b="1" dirty="0" err="1">
                <a:latin typeface="Calibri" panose="020F0502020204030204" pitchFamily="34" charset="0"/>
              </a:rPr>
              <a:t>iperammortamento</a:t>
            </a:r>
            <a:r>
              <a:rPr lang="it-IT" altLang="it-IT" sz="3200" b="1" dirty="0">
                <a:latin typeface="Calibri" panose="020F0502020204030204" pitchFamily="34" charset="0"/>
              </a:rPr>
              <a:t> in caso di cessione del bene</a:t>
            </a:r>
          </a:p>
        </p:txBody>
      </p:sp>
      <p:sp>
        <p:nvSpPr>
          <p:cNvPr id="4" name="Callout con freccia in giù 3"/>
          <p:cNvSpPr/>
          <p:nvPr/>
        </p:nvSpPr>
        <p:spPr>
          <a:xfrm>
            <a:off x="2279650" y="1032792"/>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Vecchia disciplina</a:t>
            </a:r>
          </a:p>
        </p:txBody>
      </p:sp>
      <p:sp>
        <p:nvSpPr>
          <p:cNvPr id="6" name="Rettangolo 5"/>
          <p:cNvSpPr/>
          <p:nvPr/>
        </p:nvSpPr>
        <p:spPr>
          <a:xfrm>
            <a:off x="2242836" y="2128081"/>
            <a:ext cx="7303836"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Beni acquistati entro il 13.07.2018</a:t>
            </a:r>
          </a:p>
        </p:txBody>
      </p:sp>
      <p:sp>
        <p:nvSpPr>
          <p:cNvPr id="9" name="Freccia in giù 8">
            <a:extLst>
              <a:ext uri="{FF2B5EF4-FFF2-40B4-BE49-F238E27FC236}">
                <a16:creationId xmlns:a16="http://schemas.microsoft.com/office/drawing/2014/main" xmlns="" id="{090F90A8-C280-45EE-BDD2-52C429775C0E}"/>
              </a:ext>
            </a:extLst>
          </p:cNvPr>
          <p:cNvSpPr/>
          <p:nvPr/>
        </p:nvSpPr>
        <p:spPr>
          <a:xfrm>
            <a:off x="2912375" y="3793222"/>
            <a:ext cx="830510" cy="780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xmlns="" id="{7D20E710-C906-4ED9-91F4-8D2F4A6F127C}"/>
              </a:ext>
            </a:extLst>
          </p:cNvPr>
          <p:cNvSpPr/>
          <p:nvPr/>
        </p:nvSpPr>
        <p:spPr>
          <a:xfrm>
            <a:off x="2004969" y="4772014"/>
            <a:ext cx="2667699"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Se ceduti, il beneficio si interrompe con la cessazione dell’</a:t>
            </a:r>
            <a:r>
              <a:rPr lang="it-IT" sz="2000" b="1" cap="all" dirty="0" err="1">
                <a:solidFill>
                  <a:srgbClr val="000000"/>
                </a:solidFill>
                <a:latin typeface="Calibri" panose="020F0502020204030204" pitchFamily="34" charset="0"/>
              </a:rPr>
              <a:t>iper</a:t>
            </a:r>
            <a:endParaRPr lang="it-IT" sz="2000" b="1" cap="all" dirty="0">
              <a:solidFill>
                <a:srgbClr val="000000"/>
              </a:solidFill>
              <a:latin typeface="Calibri" panose="020F0502020204030204" pitchFamily="34" charset="0"/>
            </a:endParaRPr>
          </a:p>
        </p:txBody>
      </p:sp>
      <p:sp>
        <p:nvSpPr>
          <p:cNvPr id="12" name="Freccia in giù 11">
            <a:extLst>
              <a:ext uri="{FF2B5EF4-FFF2-40B4-BE49-F238E27FC236}">
                <a16:creationId xmlns:a16="http://schemas.microsoft.com/office/drawing/2014/main" xmlns="" id="{04AFB68F-4351-4B03-8537-55EF482D5056}"/>
              </a:ext>
            </a:extLst>
          </p:cNvPr>
          <p:cNvSpPr/>
          <p:nvPr/>
        </p:nvSpPr>
        <p:spPr>
          <a:xfrm>
            <a:off x="5858312" y="3945622"/>
            <a:ext cx="830510" cy="780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xmlns="" id="{A5F01C70-4176-48F3-90A1-0731A2D0620E}"/>
              </a:ext>
            </a:extLst>
          </p:cNvPr>
          <p:cNvSpPr/>
          <p:nvPr/>
        </p:nvSpPr>
        <p:spPr>
          <a:xfrm>
            <a:off x="4934128" y="4790190"/>
            <a:ext cx="2667699"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1400" b="1" cap="all" dirty="0">
                <a:solidFill>
                  <a:srgbClr val="000000"/>
                </a:solidFill>
                <a:latin typeface="Calibri" panose="020F0502020204030204" pitchFamily="34" charset="0"/>
              </a:rPr>
              <a:t>Se sostituiti con altri beni 4.0 il beneficio continua </a:t>
            </a:r>
          </a:p>
          <a:p>
            <a:pPr algn="ctr" fontAlgn="base">
              <a:spcBef>
                <a:spcPct val="0"/>
              </a:spcBef>
              <a:spcAft>
                <a:spcPct val="0"/>
              </a:spcAft>
            </a:pPr>
            <a:r>
              <a:rPr lang="it-IT" sz="1400" b="1" cap="all" dirty="0">
                <a:solidFill>
                  <a:srgbClr val="000000"/>
                </a:solidFill>
                <a:latin typeface="Calibri" panose="020F0502020204030204" pitchFamily="34" charset="0"/>
              </a:rPr>
              <a:t>( </a:t>
            </a:r>
            <a:r>
              <a:rPr lang="it-IT" sz="1400" b="1" u="sng" cap="all" dirty="0">
                <a:solidFill>
                  <a:srgbClr val="000000"/>
                </a:solidFill>
                <a:latin typeface="Calibri" panose="020F0502020204030204" pitchFamily="34" charset="0"/>
              </a:rPr>
              <a:t>attenzione se il costo del nuove bene è minore di quello sostituito</a:t>
            </a:r>
            <a:r>
              <a:rPr lang="it-IT" sz="1400" b="1" cap="all" dirty="0">
                <a:solidFill>
                  <a:srgbClr val="000000"/>
                </a:solidFill>
                <a:latin typeface="Calibri" panose="020F0502020204030204" pitchFamily="34" charset="0"/>
              </a:rPr>
              <a:t>) </a:t>
            </a:r>
          </a:p>
        </p:txBody>
      </p:sp>
      <p:sp>
        <p:nvSpPr>
          <p:cNvPr id="14" name="Freccia in giù 13">
            <a:extLst>
              <a:ext uri="{FF2B5EF4-FFF2-40B4-BE49-F238E27FC236}">
                <a16:creationId xmlns:a16="http://schemas.microsoft.com/office/drawing/2014/main" xmlns="" id="{E71423A2-BD0A-491E-9ACF-D40CA6D6FF27}"/>
              </a:ext>
            </a:extLst>
          </p:cNvPr>
          <p:cNvSpPr/>
          <p:nvPr/>
        </p:nvSpPr>
        <p:spPr>
          <a:xfrm>
            <a:off x="8611302" y="3921853"/>
            <a:ext cx="830510" cy="780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xmlns="" id="{D097ED7B-2725-4E4F-B24A-820CB7C57064}"/>
              </a:ext>
            </a:extLst>
          </p:cNvPr>
          <p:cNvSpPr/>
          <p:nvPr/>
        </p:nvSpPr>
        <p:spPr>
          <a:xfrm>
            <a:off x="7744443" y="4798579"/>
            <a:ext cx="2667699"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Se destinati a struttura produttiva ubicata all’estero nessuna conseguenza</a:t>
            </a:r>
          </a:p>
        </p:txBody>
      </p:sp>
    </p:spTree>
    <p:extLst>
      <p:ext uri="{BB962C8B-B14F-4D97-AF65-F5344CB8AC3E}">
        <p14:creationId xmlns:p14="http://schemas.microsoft.com/office/powerpoint/2010/main" val="27653566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662731" y="237236"/>
            <a:ext cx="11098634" cy="546100"/>
          </a:xfrm>
          <a:solidFill>
            <a:schemeClr val="accent4">
              <a:lumMod val="40000"/>
              <a:lumOff val="60000"/>
            </a:schemeClr>
          </a:solidFill>
        </p:spPr>
        <p:txBody>
          <a:bodyPr>
            <a:normAutofit fontScale="90000"/>
          </a:bodyPr>
          <a:lstStyle/>
          <a:p>
            <a:r>
              <a:rPr lang="it-IT" altLang="it-IT" sz="3200" b="1" dirty="0">
                <a:latin typeface="Calibri" panose="020F0502020204030204" pitchFamily="34" charset="0"/>
              </a:rPr>
              <a:t>La disciplina dell’</a:t>
            </a:r>
            <a:r>
              <a:rPr lang="it-IT" altLang="it-IT" sz="3200" b="1" dirty="0" err="1">
                <a:latin typeface="Calibri" panose="020F0502020204030204" pitchFamily="34" charset="0"/>
              </a:rPr>
              <a:t>iperammortamento</a:t>
            </a:r>
            <a:r>
              <a:rPr lang="it-IT" altLang="it-IT" sz="3200" b="1" dirty="0">
                <a:latin typeface="Calibri" panose="020F0502020204030204" pitchFamily="34" charset="0"/>
              </a:rPr>
              <a:t> in caso di cessione del bene</a:t>
            </a:r>
          </a:p>
        </p:txBody>
      </p:sp>
      <p:sp>
        <p:nvSpPr>
          <p:cNvPr id="4" name="Callout con freccia in giù 3"/>
          <p:cNvSpPr/>
          <p:nvPr/>
        </p:nvSpPr>
        <p:spPr>
          <a:xfrm>
            <a:off x="2279650" y="1032792"/>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Nuova disciplina</a:t>
            </a:r>
          </a:p>
        </p:txBody>
      </p:sp>
      <p:sp>
        <p:nvSpPr>
          <p:cNvPr id="6" name="Rettangolo 5"/>
          <p:cNvSpPr/>
          <p:nvPr/>
        </p:nvSpPr>
        <p:spPr>
          <a:xfrm>
            <a:off x="2242836" y="2128081"/>
            <a:ext cx="7303836"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Beni acquistati dal 14.07.2018:</a:t>
            </a:r>
          </a:p>
          <a:p>
            <a:pPr algn="ctr" fontAlgn="base">
              <a:spcBef>
                <a:spcPct val="0"/>
              </a:spcBef>
              <a:spcAft>
                <a:spcPct val="0"/>
              </a:spcAft>
            </a:pPr>
            <a:r>
              <a:rPr lang="it-IT" sz="2000" b="1" cap="all" dirty="0">
                <a:solidFill>
                  <a:srgbClr val="000000"/>
                </a:solidFill>
                <a:latin typeface="Calibri" panose="020F0502020204030204" pitchFamily="34" charset="0"/>
              </a:rPr>
              <a:t>Art.7, comma 1 D.L. 87/18 : </a:t>
            </a:r>
            <a:r>
              <a:rPr lang="it-IT" sz="2000" b="1" cap="all" dirty="0" err="1">
                <a:solidFill>
                  <a:srgbClr val="000000"/>
                </a:solidFill>
                <a:latin typeface="Calibri" panose="020F0502020204030204" pitchFamily="34" charset="0"/>
              </a:rPr>
              <a:t>iperammortamento</a:t>
            </a:r>
            <a:r>
              <a:rPr lang="it-IT" sz="2000" b="1" cap="all" dirty="0">
                <a:solidFill>
                  <a:srgbClr val="000000"/>
                </a:solidFill>
                <a:latin typeface="Calibri" panose="020F0502020204030204" pitchFamily="34" charset="0"/>
              </a:rPr>
              <a:t> spetta per beni utilizzati nel territorio dello Stato</a:t>
            </a:r>
          </a:p>
        </p:txBody>
      </p:sp>
      <p:sp>
        <p:nvSpPr>
          <p:cNvPr id="9" name="Freccia in giù 8">
            <a:extLst>
              <a:ext uri="{FF2B5EF4-FFF2-40B4-BE49-F238E27FC236}">
                <a16:creationId xmlns:a16="http://schemas.microsoft.com/office/drawing/2014/main" xmlns="" id="{090F90A8-C280-45EE-BDD2-52C429775C0E}"/>
              </a:ext>
            </a:extLst>
          </p:cNvPr>
          <p:cNvSpPr/>
          <p:nvPr/>
        </p:nvSpPr>
        <p:spPr>
          <a:xfrm>
            <a:off x="1184241" y="3793222"/>
            <a:ext cx="830510" cy="780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xmlns="" id="{7D20E710-C906-4ED9-91F4-8D2F4A6F127C}"/>
              </a:ext>
            </a:extLst>
          </p:cNvPr>
          <p:cNvSpPr/>
          <p:nvPr/>
        </p:nvSpPr>
        <p:spPr>
          <a:xfrm>
            <a:off x="268446" y="4772014"/>
            <a:ext cx="2667699"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Se destinati a struttura produttiva ubicata fuori dal territorio dello stato</a:t>
            </a:r>
          </a:p>
        </p:txBody>
      </p:sp>
      <p:sp>
        <p:nvSpPr>
          <p:cNvPr id="12" name="Freccia in giù 11">
            <a:extLst>
              <a:ext uri="{FF2B5EF4-FFF2-40B4-BE49-F238E27FC236}">
                <a16:creationId xmlns:a16="http://schemas.microsoft.com/office/drawing/2014/main" xmlns="" id="{04AFB68F-4351-4B03-8537-55EF482D5056}"/>
              </a:ext>
            </a:extLst>
          </p:cNvPr>
          <p:cNvSpPr/>
          <p:nvPr/>
        </p:nvSpPr>
        <p:spPr>
          <a:xfrm>
            <a:off x="10036034" y="3945622"/>
            <a:ext cx="830510" cy="780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xmlns="" id="{A5F01C70-4176-48F3-90A1-0731A2D0620E}"/>
              </a:ext>
            </a:extLst>
          </p:cNvPr>
          <p:cNvSpPr/>
          <p:nvPr/>
        </p:nvSpPr>
        <p:spPr>
          <a:xfrm>
            <a:off x="9120239" y="4790190"/>
            <a:ext cx="2667699"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Se Ceduti a terzi,</a:t>
            </a:r>
          </a:p>
          <a:p>
            <a:pPr algn="ctr" fontAlgn="base">
              <a:spcBef>
                <a:spcPct val="0"/>
              </a:spcBef>
              <a:spcAft>
                <a:spcPct val="0"/>
              </a:spcAft>
            </a:pPr>
            <a:r>
              <a:rPr lang="it-IT" sz="2000" b="1" cap="all" dirty="0">
                <a:solidFill>
                  <a:srgbClr val="000000"/>
                </a:solidFill>
                <a:latin typeface="Calibri" panose="020F0502020204030204" pitchFamily="34" charset="0"/>
              </a:rPr>
              <a:t>Anche residenti ??</a:t>
            </a:r>
          </a:p>
          <a:p>
            <a:pPr algn="ctr" fontAlgn="base">
              <a:spcBef>
                <a:spcPct val="0"/>
              </a:spcBef>
              <a:spcAft>
                <a:spcPct val="0"/>
              </a:spcAft>
            </a:pPr>
            <a:endParaRPr lang="it-IT" sz="2000" b="1" cap="all" dirty="0">
              <a:solidFill>
                <a:srgbClr val="000000"/>
              </a:solidFill>
              <a:latin typeface="Calibri" panose="020F0502020204030204" pitchFamily="34" charset="0"/>
            </a:endParaRPr>
          </a:p>
        </p:txBody>
      </p:sp>
      <p:sp>
        <p:nvSpPr>
          <p:cNvPr id="2" name="Freccia a destra 1">
            <a:extLst>
              <a:ext uri="{FF2B5EF4-FFF2-40B4-BE49-F238E27FC236}">
                <a16:creationId xmlns:a16="http://schemas.microsoft.com/office/drawing/2014/main" xmlns="" id="{C20426B7-9056-4581-A0B3-CD0DDB2C74FB}"/>
              </a:ext>
            </a:extLst>
          </p:cNvPr>
          <p:cNvSpPr/>
          <p:nvPr/>
        </p:nvSpPr>
        <p:spPr>
          <a:xfrm>
            <a:off x="9076888" y="6423687"/>
            <a:ext cx="2684477" cy="4129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continua</a:t>
            </a:r>
          </a:p>
        </p:txBody>
      </p:sp>
      <p:sp>
        <p:nvSpPr>
          <p:cNvPr id="3" name="Esplosione: 14 punte 2">
            <a:extLst>
              <a:ext uri="{FF2B5EF4-FFF2-40B4-BE49-F238E27FC236}">
                <a16:creationId xmlns:a16="http://schemas.microsoft.com/office/drawing/2014/main" xmlns="" id="{B22A9B2B-286B-4AE4-AE4A-372DF9A15708}"/>
              </a:ext>
            </a:extLst>
          </p:cNvPr>
          <p:cNvSpPr/>
          <p:nvPr/>
        </p:nvSpPr>
        <p:spPr>
          <a:xfrm>
            <a:off x="3115113" y="4077050"/>
            <a:ext cx="5626215" cy="2543714"/>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Ma cosa significa struttura produttiva estera : il cantiere ??</a:t>
            </a:r>
          </a:p>
          <a:p>
            <a:pPr algn="ctr"/>
            <a:r>
              <a:rPr lang="it-IT" sz="1400" b="1" u="sng" dirty="0">
                <a:effectLst>
                  <a:outerShdw blurRad="38100" dist="38100" dir="2700000" algn="tl">
                    <a:srgbClr val="000000">
                      <a:alpha val="43137"/>
                    </a:srgbClr>
                  </a:outerShdw>
                </a:effectLst>
              </a:rPr>
              <a:t>NO , CHIARIMENTO TRAMITE EMENDAMENTO</a:t>
            </a:r>
          </a:p>
        </p:txBody>
      </p:sp>
    </p:spTree>
    <p:extLst>
      <p:ext uri="{BB962C8B-B14F-4D97-AF65-F5344CB8AC3E}">
        <p14:creationId xmlns:p14="http://schemas.microsoft.com/office/powerpoint/2010/main" val="855863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2AE987E-D716-4FC1-BB20-0DA998DE0855}"/>
              </a:ext>
            </a:extLst>
          </p:cNvPr>
          <p:cNvSpPr>
            <a:spLocks noGrp="1"/>
          </p:cNvSpPr>
          <p:nvPr>
            <p:ph type="title"/>
          </p:nvPr>
        </p:nvSpPr>
        <p:spPr/>
        <p:txBody>
          <a:bodyPr/>
          <a:lstStyle/>
          <a:p>
            <a:r>
              <a:rPr lang="it-IT" dirty="0" err="1"/>
              <a:t>Telefisco</a:t>
            </a:r>
            <a:r>
              <a:rPr lang="it-IT" dirty="0"/>
              <a:t> 2019</a:t>
            </a:r>
          </a:p>
        </p:txBody>
      </p:sp>
      <p:sp>
        <p:nvSpPr>
          <p:cNvPr id="3" name="Segnaposto contenuto 2">
            <a:extLst>
              <a:ext uri="{FF2B5EF4-FFF2-40B4-BE49-F238E27FC236}">
                <a16:creationId xmlns:a16="http://schemas.microsoft.com/office/drawing/2014/main" xmlns="" id="{D1FF3BC2-6A9A-4F95-A4A6-4BACDA88833B}"/>
              </a:ext>
            </a:extLst>
          </p:cNvPr>
          <p:cNvSpPr>
            <a:spLocks noGrp="1"/>
          </p:cNvSpPr>
          <p:nvPr>
            <p:ph idx="1"/>
          </p:nvPr>
        </p:nvSpPr>
        <p:spPr>
          <a:xfrm>
            <a:off x="838200" y="1825625"/>
            <a:ext cx="10515600" cy="2914155"/>
          </a:xfrm>
          <a:solidFill>
            <a:schemeClr val="accent4">
              <a:lumMod val="60000"/>
              <a:lumOff val="40000"/>
            </a:schemeClr>
          </a:solidFill>
        </p:spPr>
        <p:txBody>
          <a:bodyPr/>
          <a:lstStyle/>
          <a:p>
            <a:r>
              <a:rPr lang="it-IT" dirty="0"/>
              <a:t>Si, nel senso che la disciplina del </a:t>
            </a:r>
            <a:r>
              <a:rPr lang="it-IT" b="1" i="1" u="sng" dirty="0" err="1"/>
              <a:t>recapture</a:t>
            </a:r>
            <a:r>
              <a:rPr lang="it-IT" b="1" i="1" u="sng" dirty="0"/>
              <a:t> </a:t>
            </a:r>
            <a:r>
              <a:rPr lang="it-IT" dirty="0"/>
              <a:t>si applica anche per le cessioni domestiche, tranne che la cessione del bene avvenga in una operazione più ampia di </a:t>
            </a:r>
            <a:r>
              <a:rPr lang="it-IT" b="1" u="sng" dirty="0"/>
              <a:t>cessione di azienda, ipotesi nella quale l’agevolazione è beneficiata, per le quote residue, dal cessionario di azienda</a:t>
            </a:r>
          </a:p>
        </p:txBody>
      </p:sp>
    </p:spTree>
    <p:extLst>
      <p:ext uri="{BB962C8B-B14F-4D97-AF65-F5344CB8AC3E}">
        <p14:creationId xmlns:p14="http://schemas.microsoft.com/office/powerpoint/2010/main" val="4042754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xmlns="" id="{040451D7-4F1F-492E-86C0-B287D1085835}"/>
              </a:ext>
            </a:extLst>
          </p:cNvPr>
          <p:cNvSpPr/>
          <p:nvPr/>
        </p:nvSpPr>
        <p:spPr>
          <a:xfrm>
            <a:off x="2273299" y="360490"/>
            <a:ext cx="7645401" cy="1259380"/>
          </a:xfrm>
          <a:prstGeom prst="rect">
            <a:avLst/>
          </a:prstGeom>
          <a:solidFill>
            <a:schemeClr val="accent3">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err="1">
                <a:solidFill>
                  <a:srgbClr val="000000"/>
                </a:solidFill>
                <a:latin typeface="Calibri" panose="020F0502020204030204" pitchFamily="34" charset="0"/>
              </a:rPr>
              <a:t>Iperammortamento</a:t>
            </a:r>
            <a:r>
              <a:rPr lang="it-IT" b="1" dirty="0">
                <a:solidFill>
                  <a:srgbClr val="000000"/>
                </a:solidFill>
                <a:latin typeface="Calibri" panose="020F0502020204030204" pitchFamily="34" charset="0"/>
              </a:rPr>
              <a:t> cessa, nonostante possa continuare ammortamento normale ( nel caso di destinazione a strutture produttive estere della impresa residente)</a:t>
            </a:r>
          </a:p>
        </p:txBody>
      </p:sp>
      <p:sp>
        <p:nvSpPr>
          <p:cNvPr id="7" name="Rettangolo 6">
            <a:extLst>
              <a:ext uri="{FF2B5EF4-FFF2-40B4-BE49-F238E27FC236}">
                <a16:creationId xmlns:a16="http://schemas.microsoft.com/office/drawing/2014/main" xmlns="" id="{8B097EC2-75DF-4C9B-B158-682F2169A4C5}"/>
              </a:ext>
            </a:extLst>
          </p:cNvPr>
          <p:cNvSpPr/>
          <p:nvPr/>
        </p:nvSpPr>
        <p:spPr>
          <a:xfrm>
            <a:off x="2299864" y="2165523"/>
            <a:ext cx="7645401" cy="1259380"/>
          </a:xfrm>
          <a:prstGeom prst="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Si procede al recupero della precedente agevolazione complessivamente fruita tramite variazione in aumento , in unica soluzione, nel periodo d’imposta di cessione o destinazione all’estero ( senza sanzioni o interessi) </a:t>
            </a:r>
          </a:p>
        </p:txBody>
      </p:sp>
      <p:sp>
        <p:nvSpPr>
          <p:cNvPr id="9" name="Rettangolo 8">
            <a:extLst>
              <a:ext uri="{FF2B5EF4-FFF2-40B4-BE49-F238E27FC236}">
                <a16:creationId xmlns:a16="http://schemas.microsoft.com/office/drawing/2014/main" xmlns="" id="{8EF0C980-62C4-46D7-8CF1-25BF5336064B}"/>
              </a:ext>
            </a:extLst>
          </p:cNvPr>
          <p:cNvSpPr/>
          <p:nvPr/>
        </p:nvSpPr>
        <p:spPr>
          <a:xfrm>
            <a:off x="2292873" y="3786996"/>
            <a:ext cx="7645401" cy="1350661"/>
          </a:xfrm>
          <a:prstGeom prst="rect">
            <a:avLst/>
          </a:prstGeom>
          <a:solidFill>
            <a:schemeClr val="accent6">
              <a:lumMod val="60000"/>
              <a:lumOff val="40000"/>
            </a:schemeClr>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Se viene acquistato un bene sostitutivo , industria 4.0 si applicano le norme della L.205/17 art. 1 c. 35 e 36, anche per beni delocalizzati, che quindi cessano di produrre agevolazione la quale si sposta sul bene sostitutivo, </a:t>
            </a:r>
            <a:r>
              <a:rPr lang="it-IT" b="1" u="sng" dirty="0">
                <a:solidFill>
                  <a:srgbClr val="000000"/>
                </a:solidFill>
                <a:effectLst>
                  <a:outerShdw blurRad="38100" dist="38100" dir="2700000" algn="tl">
                    <a:srgbClr val="000000">
                      <a:alpha val="43137"/>
                    </a:srgbClr>
                  </a:outerShdw>
                </a:effectLst>
                <a:latin typeface="Calibri" panose="020F0502020204030204" pitchFamily="34" charset="0"/>
              </a:rPr>
              <a:t>ma se bene nuovo ha costo inferiore al beneficio già fruito  vi </a:t>
            </a:r>
            <a:r>
              <a:rPr lang="it-IT" b="1" u="sng" dirty="0" err="1">
                <a:solidFill>
                  <a:srgbClr val="000000"/>
                </a:solidFill>
                <a:effectLst>
                  <a:outerShdw blurRad="38100" dist="38100" dir="2700000" algn="tl">
                    <a:srgbClr val="000000">
                      <a:alpha val="43137"/>
                    </a:srgbClr>
                  </a:outerShdw>
                </a:effectLst>
                <a:latin typeface="Calibri" panose="020F0502020204030204" pitchFamily="34" charset="0"/>
              </a:rPr>
              <a:t>e’</a:t>
            </a:r>
            <a:r>
              <a:rPr lang="it-IT" b="1" u="sng" dirty="0">
                <a:solidFill>
                  <a:srgbClr val="000000"/>
                </a:solidFill>
                <a:effectLst>
                  <a:outerShdw blurRad="38100" dist="38100" dir="2700000" algn="tl">
                    <a:srgbClr val="000000">
                      <a:alpha val="43137"/>
                    </a:srgbClr>
                  </a:outerShdw>
                </a:effectLst>
                <a:latin typeface="Calibri" panose="020F0502020204030204" pitchFamily="34" charset="0"/>
              </a:rPr>
              <a:t> recupero della differenza di agevolazione beneficiata </a:t>
            </a:r>
          </a:p>
        </p:txBody>
      </p:sp>
      <p:sp>
        <p:nvSpPr>
          <p:cNvPr id="2" name="Freccia a destra 1">
            <a:extLst>
              <a:ext uri="{FF2B5EF4-FFF2-40B4-BE49-F238E27FC236}">
                <a16:creationId xmlns:a16="http://schemas.microsoft.com/office/drawing/2014/main" xmlns="" id="{9EEF8EFC-3536-468B-B83B-713172B7FCE9}"/>
              </a:ext>
            </a:extLst>
          </p:cNvPr>
          <p:cNvSpPr/>
          <p:nvPr/>
        </p:nvSpPr>
        <p:spPr>
          <a:xfrm>
            <a:off x="504737" y="360490"/>
            <a:ext cx="1434518" cy="8808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xmlns="" id="{02F1B050-E000-47F3-B05E-6E650EE2CF9A}"/>
              </a:ext>
            </a:extLst>
          </p:cNvPr>
          <p:cNvSpPr/>
          <p:nvPr/>
        </p:nvSpPr>
        <p:spPr>
          <a:xfrm>
            <a:off x="2260715" y="5347750"/>
            <a:ext cx="9324481" cy="125938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Se il bene è acquistato in leasing, il beneficio dell’</a:t>
            </a:r>
            <a:r>
              <a:rPr lang="it-IT" b="1" dirty="0" err="1">
                <a:solidFill>
                  <a:srgbClr val="000000"/>
                </a:solidFill>
                <a:latin typeface="Calibri" panose="020F0502020204030204" pitchFamily="34" charset="0"/>
              </a:rPr>
              <a:t>iperammortamento</a:t>
            </a:r>
            <a:r>
              <a:rPr lang="it-IT" b="1" dirty="0">
                <a:solidFill>
                  <a:srgbClr val="000000"/>
                </a:solidFill>
                <a:latin typeface="Calibri" panose="020F0502020204030204" pitchFamily="34" charset="0"/>
              </a:rPr>
              <a:t> si fruisce ( in misura molto ridotta) anche sul prezzo di riscatto &gt; quindi il periodo di sorveglianza quanto diventa lungo ? E in caso di cessione durante l’ammortamento del riscatto viene recuperato l’intero bonus o solo quello rapportato al prezzo di riscatto ? </a:t>
            </a:r>
          </a:p>
        </p:txBody>
      </p:sp>
      <p:sp>
        <p:nvSpPr>
          <p:cNvPr id="3" name="Callout: freccia a destra 2">
            <a:extLst>
              <a:ext uri="{FF2B5EF4-FFF2-40B4-BE49-F238E27FC236}">
                <a16:creationId xmlns:a16="http://schemas.microsoft.com/office/drawing/2014/main" xmlns="" id="{035183F7-B373-4ECA-AF36-240505C0E4D3}"/>
              </a:ext>
            </a:extLst>
          </p:cNvPr>
          <p:cNvSpPr/>
          <p:nvPr/>
        </p:nvSpPr>
        <p:spPr>
          <a:xfrm>
            <a:off x="75501" y="5427677"/>
            <a:ext cx="1937857" cy="116607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PROBLEMA</a:t>
            </a:r>
          </a:p>
        </p:txBody>
      </p:sp>
    </p:spTree>
    <p:extLst>
      <p:ext uri="{BB962C8B-B14F-4D97-AF65-F5344CB8AC3E}">
        <p14:creationId xmlns:p14="http://schemas.microsoft.com/office/powerpoint/2010/main" val="3913161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68EDBCA-2C62-44BC-B6CF-21BC5D26A16A}"/>
              </a:ext>
            </a:extLst>
          </p:cNvPr>
          <p:cNvSpPr>
            <a:spLocks noGrp="1"/>
          </p:cNvSpPr>
          <p:nvPr>
            <p:ph type="title"/>
          </p:nvPr>
        </p:nvSpPr>
        <p:spPr/>
        <p:txBody>
          <a:bodyPr/>
          <a:lstStyle/>
          <a:p>
            <a:r>
              <a:rPr lang="it-IT" dirty="0"/>
              <a:t>esempi</a:t>
            </a:r>
          </a:p>
        </p:txBody>
      </p:sp>
      <p:sp>
        <p:nvSpPr>
          <p:cNvPr id="3" name="Segnaposto contenuto 2">
            <a:extLst>
              <a:ext uri="{FF2B5EF4-FFF2-40B4-BE49-F238E27FC236}">
                <a16:creationId xmlns:a16="http://schemas.microsoft.com/office/drawing/2014/main" xmlns="" id="{B7BB3295-DF01-4D08-A6C1-91580CAD7E9D}"/>
              </a:ext>
            </a:extLst>
          </p:cNvPr>
          <p:cNvSpPr>
            <a:spLocks noGrp="1"/>
          </p:cNvSpPr>
          <p:nvPr>
            <p:ph idx="1"/>
          </p:nvPr>
        </p:nvSpPr>
        <p:spPr>
          <a:xfrm>
            <a:off x="838200" y="1825625"/>
            <a:ext cx="3222072" cy="1043410"/>
          </a:xfrm>
          <a:solidFill>
            <a:schemeClr val="accent6">
              <a:lumMod val="20000"/>
              <a:lumOff val="80000"/>
            </a:schemeClr>
          </a:solidFill>
        </p:spPr>
        <p:txBody>
          <a:bodyPr>
            <a:normAutofit fontScale="70000" lnSpcReduction="20000"/>
          </a:bodyPr>
          <a:lstStyle/>
          <a:p>
            <a:r>
              <a:rPr lang="it-IT" dirty="0"/>
              <a:t>1) Bene acquistato nel 2017 per € 100.000 ceduto nel 2019 senza alcun altro acquisto</a:t>
            </a:r>
          </a:p>
        </p:txBody>
      </p:sp>
      <p:sp>
        <p:nvSpPr>
          <p:cNvPr id="4" name="Freccia a destra 3">
            <a:extLst>
              <a:ext uri="{FF2B5EF4-FFF2-40B4-BE49-F238E27FC236}">
                <a16:creationId xmlns:a16="http://schemas.microsoft.com/office/drawing/2014/main" xmlns="" id="{609E4A0A-69A1-48EE-92F9-5C5AA714135E}"/>
              </a:ext>
            </a:extLst>
          </p:cNvPr>
          <p:cNvSpPr/>
          <p:nvPr/>
        </p:nvSpPr>
        <p:spPr>
          <a:xfrm>
            <a:off x="4848837" y="2105637"/>
            <a:ext cx="671119" cy="478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contenuto 2">
            <a:extLst>
              <a:ext uri="{FF2B5EF4-FFF2-40B4-BE49-F238E27FC236}">
                <a16:creationId xmlns:a16="http://schemas.microsoft.com/office/drawing/2014/main" xmlns="" id="{C8A387CD-4B32-49B3-9AF7-09AA57FAD08E}"/>
              </a:ext>
            </a:extLst>
          </p:cNvPr>
          <p:cNvSpPr txBox="1">
            <a:spLocks/>
          </p:cNvSpPr>
          <p:nvPr/>
        </p:nvSpPr>
        <p:spPr>
          <a:xfrm>
            <a:off x="6409894" y="1818634"/>
            <a:ext cx="3222072" cy="1043410"/>
          </a:xfrm>
          <a:prstGeom prst="rect">
            <a:avLst/>
          </a:prstGeom>
          <a:solidFill>
            <a:schemeClr val="accent6">
              <a:lumMod val="20000"/>
              <a:lumOff val="80000"/>
            </a:schemeClr>
          </a:solidFill>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1) agevolazione fruita per ultima volta nel 2019 pro rata </a:t>
            </a:r>
            <a:r>
              <a:rPr lang="it-IT" dirty="0" err="1"/>
              <a:t>temporis</a:t>
            </a:r>
            <a:endParaRPr lang="it-IT" dirty="0"/>
          </a:p>
        </p:txBody>
      </p:sp>
      <p:sp>
        <p:nvSpPr>
          <p:cNvPr id="6" name="Segnaposto contenuto 2">
            <a:extLst>
              <a:ext uri="{FF2B5EF4-FFF2-40B4-BE49-F238E27FC236}">
                <a16:creationId xmlns:a16="http://schemas.microsoft.com/office/drawing/2014/main" xmlns="" id="{8D504E73-5245-4A2F-934B-6944A3C9DA9E}"/>
              </a:ext>
            </a:extLst>
          </p:cNvPr>
          <p:cNvSpPr txBox="1">
            <a:spLocks/>
          </p:cNvSpPr>
          <p:nvPr/>
        </p:nvSpPr>
        <p:spPr>
          <a:xfrm>
            <a:off x="856376" y="3622269"/>
            <a:ext cx="3222072" cy="1043410"/>
          </a:xfrm>
          <a:prstGeom prst="rect">
            <a:avLst/>
          </a:prstGeom>
          <a:solidFill>
            <a:schemeClr val="accent6">
              <a:lumMod val="20000"/>
              <a:lumOff val="80000"/>
            </a:schemeClr>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2) Bene acquistato nel 2017 per € 100.000 ceduto nel 2019 con acquisto di bene sostitutivo</a:t>
            </a:r>
          </a:p>
        </p:txBody>
      </p:sp>
      <p:sp>
        <p:nvSpPr>
          <p:cNvPr id="7" name="Freccia a destra 6">
            <a:extLst>
              <a:ext uri="{FF2B5EF4-FFF2-40B4-BE49-F238E27FC236}">
                <a16:creationId xmlns:a16="http://schemas.microsoft.com/office/drawing/2014/main" xmlns="" id="{C7EC84E9-39AA-4BF0-9A11-1695352AA1C9}"/>
              </a:ext>
            </a:extLst>
          </p:cNvPr>
          <p:cNvSpPr/>
          <p:nvPr/>
        </p:nvSpPr>
        <p:spPr>
          <a:xfrm>
            <a:off x="4808290" y="3784835"/>
            <a:ext cx="671119" cy="478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contenuto 2">
            <a:extLst>
              <a:ext uri="{FF2B5EF4-FFF2-40B4-BE49-F238E27FC236}">
                <a16:creationId xmlns:a16="http://schemas.microsoft.com/office/drawing/2014/main" xmlns="" id="{6B5C2104-DAB3-48EF-94E0-7F26CD0DE117}"/>
              </a:ext>
            </a:extLst>
          </p:cNvPr>
          <p:cNvSpPr txBox="1">
            <a:spLocks/>
          </p:cNvSpPr>
          <p:nvPr/>
        </p:nvSpPr>
        <p:spPr>
          <a:xfrm>
            <a:off x="6402903" y="3606889"/>
            <a:ext cx="3222072" cy="1043410"/>
          </a:xfrm>
          <a:prstGeom prst="rect">
            <a:avLst/>
          </a:prstGeom>
          <a:solidFill>
            <a:schemeClr val="accent6">
              <a:lumMod val="20000"/>
              <a:lumOff val="80000"/>
            </a:schemeClr>
          </a:solidFill>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2) agevolazione continua ad essere fruita rapportata al  valore del bene nuovo ( se inferiore a quello vecchio) </a:t>
            </a:r>
          </a:p>
        </p:txBody>
      </p:sp>
      <p:sp>
        <p:nvSpPr>
          <p:cNvPr id="9" name="Segnaposto contenuto 2">
            <a:extLst>
              <a:ext uri="{FF2B5EF4-FFF2-40B4-BE49-F238E27FC236}">
                <a16:creationId xmlns:a16="http://schemas.microsoft.com/office/drawing/2014/main" xmlns="" id="{34DE4565-10E6-4C05-80E5-2249422E2733}"/>
              </a:ext>
            </a:extLst>
          </p:cNvPr>
          <p:cNvSpPr txBox="1">
            <a:spLocks/>
          </p:cNvSpPr>
          <p:nvPr/>
        </p:nvSpPr>
        <p:spPr>
          <a:xfrm>
            <a:off x="815829" y="5083353"/>
            <a:ext cx="3222072" cy="1043410"/>
          </a:xfrm>
          <a:prstGeom prst="rect">
            <a:avLst/>
          </a:prstGeom>
          <a:solidFill>
            <a:schemeClr val="accent6">
              <a:lumMod val="20000"/>
              <a:lumOff val="80000"/>
            </a:schemeClr>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3) Bene acquistato nel 2017 per € 100.000 e destinato nel 2019 a struttura produttiva estera</a:t>
            </a:r>
          </a:p>
        </p:txBody>
      </p:sp>
      <p:sp>
        <p:nvSpPr>
          <p:cNvPr id="10" name="Freccia a destra 9">
            <a:extLst>
              <a:ext uri="{FF2B5EF4-FFF2-40B4-BE49-F238E27FC236}">
                <a16:creationId xmlns:a16="http://schemas.microsoft.com/office/drawing/2014/main" xmlns="" id="{7DC63164-142E-45E2-AD4A-3E0A63EA00F5}"/>
              </a:ext>
            </a:extLst>
          </p:cNvPr>
          <p:cNvSpPr/>
          <p:nvPr/>
        </p:nvSpPr>
        <p:spPr>
          <a:xfrm>
            <a:off x="4750965" y="5279475"/>
            <a:ext cx="671119" cy="478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egnaposto contenuto 2">
            <a:extLst>
              <a:ext uri="{FF2B5EF4-FFF2-40B4-BE49-F238E27FC236}">
                <a16:creationId xmlns:a16="http://schemas.microsoft.com/office/drawing/2014/main" xmlns="" id="{067FDA8D-CFE0-4966-BABA-BB044C01FA09}"/>
              </a:ext>
            </a:extLst>
          </p:cNvPr>
          <p:cNvSpPr txBox="1">
            <a:spLocks/>
          </p:cNvSpPr>
          <p:nvPr/>
        </p:nvSpPr>
        <p:spPr>
          <a:xfrm>
            <a:off x="6395912" y="5076362"/>
            <a:ext cx="3222072" cy="1043410"/>
          </a:xfrm>
          <a:prstGeom prst="rect">
            <a:avLst/>
          </a:prstGeom>
          <a:solidFill>
            <a:schemeClr val="accent6">
              <a:lumMod val="20000"/>
              <a:lumOff val="80000"/>
            </a:schemeClr>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3) nessuna conseguenza, l’agevolazione continua ad essere fruita</a:t>
            </a:r>
          </a:p>
        </p:txBody>
      </p:sp>
    </p:spTree>
    <p:extLst>
      <p:ext uri="{BB962C8B-B14F-4D97-AF65-F5344CB8AC3E}">
        <p14:creationId xmlns:p14="http://schemas.microsoft.com/office/powerpoint/2010/main" val="3016658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68EDBCA-2C62-44BC-B6CF-21BC5D26A16A}"/>
              </a:ext>
            </a:extLst>
          </p:cNvPr>
          <p:cNvSpPr>
            <a:spLocks noGrp="1"/>
          </p:cNvSpPr>
          <p:nvPr>
            <p:ph type="title"/>
          </p:nvPr>
        </p:nvSpPr>
        <p:spPr/>
        <p:txBody>
          <a:bodyPr/>
          <a:lstStyle/>
          <a:p>
            <a:r>
              <a:rPr lang="it-IT" dirty="0"/>
              <a:t>esempi</a:t>
            </a:r>
          </a:p>
        </p:txBody>
      </p:sp>
      <p:sp>
        <p:nvSpPr>
          <p:cNvPr id="3" name="Segnaposto contenuto 2">
            <a:extLst>
              <a:ext uri="{FF2B5EF4-FFF2-40B4-BE49-F238E27FC236}">
                <a16:creationId xmlns:a16="http://schemas.microsoft.com/office/drawing/2014/main" xmlns="" id="{B7BB3295-DF01-4D08-A6C1-91580CAD7E9D}"/>
              </a:ext>
            </a:extLst>
          </p:cNvPr>
          <p:cNvSpPr>
            <a:spLocks noGrp="1"/>
          </p:cNvSpPr>
          <p:nvPr>
            <p:ph idx="1"/>
          </p:nvPr>
        </p:nvSpPr>
        <p:spPr>
          <a:xfrm>
            <a:off x="838200" y="1825625"/>
            <a:ext cx="3222072" cy="1043410"/>
          </a:xfrm>
          <a:solidFill>
            <a:schemeClr val="accent6">
              <a:lumMod val="20000"/>
              <a:lumOff val="80000"/>
            </a:schemeClr>
          </a:solidFill>
        </p:spPr>
        <p:txBody>
          <a:bodyPr>
            <a:normAutofit fontScale="70000" lnSpcReduction="20000"/>
          </a:bodyPr>
          <a:lstStyle/>
          <a:p>
            <a:r>
              <a:rPr lang="it-IT" dirty="0"/>
              <a:t>4) Bene acquistato il 16.7.2018 € 100.000 ceduto nel 2019 senza alcun altro acquisto</a:t>
            </a:r>
          </a:p>
        </p:txBody>
      </p:sp>
      <p:sp>
        <p:nvSpPr>
          <p:cNvPr id="4" name="Freccia a destra 3">
            <a:extLst>
              <a:ext uri="{FF2B5EF4-FFF2-40B4-BE49-F238E27FC236}">
                <a16:creationId xmlns:a16="http://schemas.microsoft.com/office/drawing/2014/main" xmlns="" id="{609E4A0A-69A1-48EE-92F9-5C5AA714135E}"/>
              </a:ext>
            </a:extLst>
          </p:cNvPr>
          <p:cNvSpPr/>
          <p:nvPr/>
        </p:nvSpPr>
        <p:spPr>
          <a:xfrm>
            <a:off x="4848837" y="2105637"/>
            <a:ext cx="671119" cy="478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contenuto 2">
            <a:extLst>
              <a:ext uri="{FF2B5EF4-FFF2-40B4-BE49-F238E27FC236}">
                <a16:creationId xmlns:a16="http://schemas.microsoft.com/office/drawing/2014/main" xmlns="" id="{C8A387CD-4B32-49B3-9AF7-09AA57FAD08E}"/>
              </a:ext>
            </a:extLst>
          </p:cNvPr>
          <p:cNvSpPr txBox="1">
            <a:spLocks/>
          </p:cNvSpPr>
          <p:nvPr/>
        </p:nvSpPr>
        <p:spPr>
          <a:xfrm>
            <a:off x="6409894" y="1818634"/>
            <a:ext cx="3222072" cy="1043410"/>
          </a:xfrm>
          <a:prstGeom prst="rect">
            <a:avLst/>
          </a:prstGeom>
          <a:solidFill>
            <a:schemeClr val="accent6">
              <a:lumMod val="20000"/>
              <a:lumOff val="80000"/>
            </a:schemeClr>
          </a:solidFill>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4) nel 2019 variazione in aumento per recuperare bonus fruito nel 2018</a:t>
            </a:r>
          </a:p>
        </p:txBody>
      </p:sp>
      <p:sp>
        <p:nvSpPr>
          <p:cNvPr id="6" name="Segnaposto contenuto 2">
            <a:extLst>
              <a:ext uri="{FF2B5EF4-FFF2-40B4-BE49-F238E27FC236}">
                <a16:creationId xmlns:a16="http://schemas.microsoft.com/office/drawing/2014/main" xmlns="" id="{8D504E73-5245-4A2F-934B-6944A3C9DA9E}"/>
              </a:ext>
            </a:extLst>
          </p:cNvPr>
          <p:cNvSpPr txBox="1">
            <a:spLocks/>
          </p:cNvSpPr>
          <p:nvPr/>
        </p:nvSpPr>
        <p:spPr>
          <a:xfrm>
            <a:off x="856376" y="3622269"/>
            <a:ext cx="3222072" cy="1043410"/>
          </a:xfrm>
          <a:prstGeom prst="rect">
            <a:avLst/>
          </a:prstGeom>
          <a:solidFill>
            <a:schemeClr val="accent6">
              <a:lumMod val="20000"/>
              <a:lumOff val="80000"/>
            </a:schemeClr>
          </a:solidFill>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5) Bene acquistato il 16.7.2018 per € 100.000 ceduto nel 2019 con acquisto di bene sostitutivo</a:t>
            </a:r>
          </a:p>
        </p:txBody>
      </p:sp>
      <p:sp>
        <p:nvSpPr>
          <p:cNvPr id="7" name="Freccia a destra 6">
            <a:extLst>
              <a:ext uri="{FF2B5EF4-FFF2-40B4-BE49-F238E27FC236}">
                <a16:creationId xmlns:a16="http://schemas.microsoft.com/office/drawing/2014/main" xmlns="" id="{C7EC84E9-39AA-4BF0-9A11-1695352AA1C9}"/>
              </a:ext>
            </a:extLst>
          </p:cNvPr>
          <p:cNvSpPr/>
          <p:nvPr/>
        </p:nvSpPr>
        <p:spPr>
          <a:xfrm>
            <a:off x="4808290" y="3784835"/>
            <a:ext cx="671119" cy="478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contenuto 2">
            <a:extLst>
              <a:ext uri="{FF2B5EF4-FFF2-40B4-BE49-F238E27FC236}">
                <a16:creationId xmlns:a16="http://schemas.microsoft.com/office/drawing/2014/main" xmlns="" id="{6B5C2104-DAB3-48EF-94E0-7F26CD0DE117}"/>
              </a:ext>
            </a:extLst>
          </p:cNvPr>
          <p:cNvSpPr txBox="1">
            <a:spLocks/>
          </p:cNvSpPr>
          <p:nvPr/>
        </p:nvSpPr>
        <p:spPr>
          <a:xfrm>
            <a:off x="6402903" y="3606889"/>
            <a:ext cx="3222072" cy="1043410"/>
          </a:xfrm>
          <a:prstGeom prst="rect">
            <a:avLst/>
          </a:prstGeom>
          <a:solidFill>
            <a:schemeClr val="accent6">
              <a:lumMod val="20000"/>
              <a:lumOff val="80000"/>
            </a:schemeClr>
          </a:solidFill>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5) agevolazione continua ad essere fruita rapportata al  valore del bene nuovo ( se inferiore a quello vecchio) </a:t>
            </a:r>
            <a:r>
              <a:rPr lang="it-IT" b="1" u="sng" dirty="0"/>
              <a:t>e recupero agevolazione per differenza dei costi di acquisto </a:t>
            </a:r>
          </a:p>
        </p:txBody>
      </p:sp>
      <p:sp>
        <p:nvSpPr>
          <p:cNvPr id="9" name="Segnaposto contenuto 2">
            <a:extLst>
              <a:ext uri="{FF2B5EF4-FFF2-40B4-BE49-F238E27FC236}">
                <a16:creationId xmlns:a16="http://schemas.microsoft.com/office/drawing/2014/main" xmlns="" id="{34DE4565-10E6-4C05-80E5-2249422E2733}"/>
              </a:ext>
            </a:extLst>
          </p:cNvPr>
          <p:cNvSpPr txBox="1">
            <a:spLocks/>
          </p:cNvSpPr>
          <p:nvPr/>
        </p:nvSpPr>
        <p:spPr>
          <a:xfrm>
            <a:off x="815829" y="5083353"/>
            <a:ext cx="3222072" cy="1043410"/>
          </a:xfrm>
          <a:prstGeom prst="rect">
            <a:avLst/>
          </a:prstGeom>
          <a:solidFill>
            <a:schemeClr val="accent6">
              <a:lumMod val="20000"/>
              <a:lumOff val="80000"/>
            </a:schemeClr>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6) Bene acquistato il 16.7.2018 per € 100.000 e destinato nel 2019 a struttura produttiva estera</a:t>
            </a:r>
          </a:p>
        </p:txBody>
      </p:sp>
      <p:sp>
        <p:nvSpPr>
          <p:cNvPr id="10" name="Freccia a destra 9">
            <a:extLst>
              <a:ext uri="{FF2B5EF4-FFF2-40B4-BE49-F238E27FC236}">
                <a16:creationId xmlns:a16="http://schemas.microsoft.com/office/drawing/2014/main" xmlns="" id="{7DC63164-142E-45E2-AD4A-3E0A63EA00F5}"/>
              </a:ext>
            </a:extLst>
          </p:cNvPr>
          <p:cNvSpPr/>
          <p:nvPr/>
        </p:nvSpPr>
        <p:spPr>
          <a:xfrm>
            <a:off x="4750965" y="5279475"/>
            <a:ext cx="671119" cy="478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egnaposto contenuto 2">
            <a:extLst>
              <a:ext uri="{FF2B5EF4-FFF2-40B4-BE49-F238E27FC236}">
                <a16:creationId xmlns:a16="http://schemas.microsoft.com/office/drawing/2014/main" xmlns="" id="{067FDA8D-CFE0-4966-BABA-BB044C01FA09}"/>
              </a:ext>
            </a:extLst>
          </p:cNvPr>
          <p:cNvSpPr txBox="1">
            <a:spLocks/>
          </p:cNvSpPr>
          <p:nvPr/>
        </p:nvSpPr>
        <p:spPr>
          <a:xfrm>
            <a:off x="6395912" y="5076362"/>
            <a:ext cx="3222072" cy="1325562"/>
          </a:xfrm>
          <a:prstGeom prst="rect">
            <a:avLst/>
          </a:prstGeom>
          <a:solidFill>
            <a:schemeClr val="accent6">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1400" dirty="0"/>
              <a:t>6) recupero agevolazione come punto 4), mentre se venisse acquistato bene industria 4.0 nel 2019 continua vecchia agevolazione ( attenzione se valore bene nuovo minore di quello vecchio)</a:t>
            </a:r>
          </a:p>
        </p:txBody>
      </p:sp>
    </p:spTree>
    <p:extLst>
      <p:ext uri="{BB962C8B-B14F-4D97-AF65-F5344CB8AC3E}">
        <p14:creationId xmlns:p14="http://schemas.microsoft.com/office/powerpoint/2010/main" val="28638693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61373" y="237236"/>
            <a:ext cx="8781691" cy="546100"/>
          </a:xfrm>
          <a:solidFill>
            <a:schemeClr val="accent4">
              <a:lumMod val="40000"/>
              <a:lumOff val="60000"/>
            </a:schemeClr>
          </a:solidFill>
        </p:spPr>
        <p:txBody>
          <a:bodyPr>
            <a:normAutofit/>
          </a:bodyPr>
          <a:lstStyle/>
          <a:p>
            <a:r>
              <a:rPr lang="it-IT" altLang="it-IT" sz="3200" b="1" dirty="0">
                <a:latin typeface="Calibri" panose="020F0502020204030204" pitchFamily="34" charset="0"/>
              </a:rPr>
              <a:t>La disciplina della revoca degli aiuti di stato</a:t>
            </a:r>
          </a:p>
        </p:txBody>
      </p:sp>
      <p:sp>
        <p:nvSpPr>
          <p:cNvPr id="4" name="Callout con freccia in giù 3"/>
          <p:cNvSpPr/>
          <p:nvPr/>
        </p:nvSpPr>
        <p:spPr>
          <a:xfrm>
            <a:off x="2279650" y="1032792"/>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Il caso particolare di beni per i quali si è fruito di aiuto di stato  ( art. 5 del D.L. 87/18)</a:t>
            </a:r>
          </a:p>
        </p:txBody>
      </p:sp>
      <p:sp>
        <p:nvSpPr>
          <p:cNvPr id="6" name="Rettangolo 5"/>
          <p:cNvSpPr/>
          <p:nvPr/>
        </p:nvSpPr>
        <p:spPr>
          <a:xfrm>
            <a:off x="2242836" y="2128081"/>
            <a:ext cx="7303836"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Beni acquistati entro dal 14.07.2018 e delocalizzazione avvenuta entro cinque anni da investimento</a:t>
            </a:r>
          </a:p>
        </p:txBody>
      </p:sp>
      <p:sp>
        <p:nvSpPr>
          <p:cNvPr id="9" name="Freccia in giù 8">
            <a:extLst>
              <a:ext uri="{FF2B5EF4-FFF2-40B4-BE49-F238E27FC236}">
                <a16:creationId xmlns:a16="http://schemas.microsoft.com/office/drawing/2014/main" xmlns="" id="{090F90A8-C280-45EE-BDD2-52C429775C0E}"/>
              </a:ext>
            </a:extLst>
          </p:cNvPr>
          <p:cNvSpPr/>
          <p:nvPr/>
        </p:nvSpPr>
        <p:spPr>
          <a:xfrm>
            <a:off x="2912375" y="3793222"/>
            <a:ext cx="830510" cy="780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xmlns="" id="{7D20E710-C906-4ED9-91F4-8D2F4A6F127C}"/>
              </a:ext>
            </a:extLst>
          </p:cNvPr>
          <p:cNvSpPr/>
          <p:nvPr/>
        </p:nvSpPr>
        <p:spPr>
          <a:xfrm>
            <a:off x="2004969" y="4772014"/>
            <a:ext cx="2667699"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Se delocalizzati oltre UE, il beneficio viene recuperato </a:t>
            </a:r>
          </a:p>
        </p:txBody>
      </p:sp>
      <p:sp>
        <p:nvSpPr>
          <p:cNvPr id="12" name="Freccia in giù 11">
            <a:extLst>
              <a:ext uri="{FF2B5EF4-FFF2-40B4-BE49-F238E27FC236}">
                <a16:creationId xmlns:a16="http://schemas.microsoft.com/office/drawing/2014/main" xmlns="" id="{04AFB68F-4351-4B03-8537-55EF482D5056}"/>
              </a:ext>
            </a:extLst>
          </p:cNvPr>
          <p:cNvSpPr/>
          <p:nvPr/>
        </p:nvSpPr>
        <p:spPr>
          <a:xfrm>
            <a:off x="5858312" y="3945622"/>
            <a:ext cx="830510" cy="780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xmlns="" id="{A5F01C70-4176-48F3-90A1-0731A2D0620E}"/>
              </a:ext>
            </a:extLst>
          </p:cNvPr>
          <p:cNvSpPr/>
          <p:nvPr/>
        </p:nvSpPr>
        <p:spPr>
          <a:xfrm>
            <a:off x="4934128" y="4790190"/>
            <a:ext cx="2667699"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1400" b="1" cap="all" dirty="0">
                <a:solidFill>
                  <a:srgbClr val="000000"/>
                </a:solidFill>
                <a:latin typeface="Calibri" panose="020F0502020204030204" pitchFamily="34" charset="0"/>
              </a:rPr>
              <a:t>Viene irrogata sanzione  da 2 a 4 volte aiuto fruito</a:t>
            </a:r>
          </a:p>
        </p:txBody>
      </p:sp>
      <p:sp>
        <p:nvSpPr>
          <p:cNvPr id="14" name="Freccia in giù 13">
            <a:extLst>
              <a:ext uri="{FF2B5EF4-FFF2-40B4-BE49-F238E27FC236}">
                <a16:creationId xmlns:a16="http://schemas.microsoft.com/office/drawing/2014/main" xmlns="" id="{E71423A2-BD0A-491E-9ACF-D40CA6D6FF27}"/>
              </a:ext>
            </a:extLst>
          </p:cNvPr>
          <p:cNvSpPr/>
          <p:nvPr/>
        </p:nvSpPr>
        <p:spPr>
          <a:xfrm>
            <a:off x="8611302" y="3921853"/>
            <a:ext cx="830510" cy="780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xmlns="" id="{D097ED7B-2725-4E4F-B24A-820CB7C57064}"/>
              </a:ext>
            </a:extLst>
          </p:cNvPr>
          <p:cNvSpPr/>
          <p:nvPr/>
        </p:nvSpPr>
        <p:spPr>
          <a:xfrm>
            <a:off x="7744443" y="4798579"/>
            <a:ext cx="2667699" cy="154627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000000"/>
                </a:solidFill>
                <a:latin typeface="Calibri" panose="020F0502020204030204" pitchFamily="34" charset="0"/>
              </a:rPr>
              <a:t>Se delocalizzati anche in ambito nazionale viene semplicemente meno il beneficio</a:t>
            </a:r>
          </a:p>
        </p:txBody>
      </p:sp>
    </p:spTree>
    <p:extLst>
      <p:ext uri="{BB962C8B-B14F-4D97-AF65-F5344CB8AC3E}">
        <p14:creationId xmlns:p14="http://schemas.microsoft.com/office/powerpoint/2010/main" val="6015345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Per investimenti eseguiti prima del 14 07.2018 vale regola di cui art. 1 , comma 60 L. 147 del 2013</a:t>
            </a:r>
          </a:p>
        </p:txBody>
      </p:sp>
      <p:sp>
        <p:nvSpPr>
          <p:cNvPr id="3" name="Segnaposto contenuto 2"/>
          <p:cNvSpPr>
            <a:spLocks noGrp="1"/>
          </p:cNvSpPr>
          <p:nvPr>
            <p:ph idx="1"/>
          </p:nvPr>
        </p:nvSpPr>
        <p:spPr/>
        <p:txBody>
          <a:bodyPr/>
          <a:lstStyle/>
          <a:p>
            <a:r>
              <a:rPr lang="it-IT" dirty="0"/>
              <a:t>Le imprese che entro tre anni dalla concessione di contributi pubblici in conto capitale, delocalizzino la propria produzione dal sito incentivato a uno Stato non appartenente all'Unione europea, con conseguente riduzione del personale di almeno il 50 per cento, decadono dal beneficio stesso e hanno l'obbligo di restituire i contributi in conto capitale ricevuti.</a:t>
            </a:r>
          </a:p>
        </p:txBody>
      </p:sp>
    </p:spTree>
    <p:extLst>
      <p:ext uri="{BB962C8B-B14F-4D97-AF65-F5344CB8AC3E}">
        <p14:creationId xmlns:p14="http://schemas.microsoft.com/office/powerpoint/2010/main" val="1449312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REGIME FORFETTARIO</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 requisiti</a:t>
            </a:r>
          </a:p>
        </p:txBody>
      </p:sp>
      <p:sp>
        <p:nvSpPr>
          <p:cNvPr id="5" name="Rettangolo 4"/>
          <p:cNvSpPr/>
          <p:nvPr/>
        </p:nvSpPr>
        <p:spPr>
          <a:xfrm>
            <a:off x="2279650" y="2493963"/>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COMMA 57 : </a:t>
            </a:r>
            <a:r>
              <a:rPr lang="it-IT" sz="1200" b="1" dirty="0">
                <a:solidFill>
                  <a:srgbClr val="000000"/>
                </a:solidFill>
                <a:latin typeface="Calibri" panose="020F0502020204030204" pitchFamily="34" charset="0"/>
              </a:rPr>
              <a:t>A) Non applicare regimi speciali Iva ( eccezione per attività agricola)</a:t>
            </a:r>
          </a:p>
          <a:p>
            <a:pPr algn="ctr" fontAlgn="base">
              <a:spcBef>
                <a:spcPct val="0"/>
              </a:spcBef>
              <a:spcAft>
                <a:spcPct val="0"/>
              </a:spcAft>
              <a:defRPr/>
            </a:pPr>
            <a:r>
              <a:rPr lang="it-IT" sz="1200" b="1" dirty="0">
                <a:solidFill>
                  <a:srgbClr val="000000"/>
                </a:solidFill>
                <a:latin typeface="Calibri" panose="020F0502020204030204" pitchFamily="34" charset="0"/>
              </a:rPr>
              <a:t>B) Essere residente ( salvo che si tratti di cittadino UE che produce in Italia almeno 75% del  suo reddito)</a:t>
            </a:r>
          </a:p>
          <a:p>
            <a:pPr algn="ctr" fontAlgn="base">
              <a:spcBef>
                <a:spcPct val="0"/>
              </a:spcBef>
              <a:spcAft>
                <a:spcPct val="0"/>
              </a:spcAft>
              <a:defRPr/>
            </a:pPr>
            <a:r>
              <a:rPr lang="it-IT" sz="1200" b="1" dirty="0">
                <a:solidFill>
                  <a:srgbClr val="000000"/>
                </a:solidFill>
                <a:latin typeface="Calibri" panose="020F0502020204030204" pitchFamily="34" charset="0"/>
              </a:rPr>
              <a:t>C) Attività diversa da cessione di fabbricati o autoveicoli nuovi  </a:t>
            </a:r>
          </a:p>
        </p:txBody>
      </p:sp>
      <p:sp>
        <p:nvSpPr>
          <p:cNvPr id="3" name="Freccia in giù 2"/>
          <p:cNvSpPr/>
          <p:nvPr/>
        </p:nvSpPr>
        <p:spPr>
          <a:xfrm>
            <a:off x="3792539" y="368426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3633482"/>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189921" y="4615846"/>
            <a:ext cx="7642660"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Circ. 10/16, par. 2.3.  con riferimento alle partecipazioni in Società di persone</a:t>
            </a:r>
          </a:p>
        </p:txBody>
      </p:sp>
      <p:sp>
        <p:nvSpPr>
          <p:cNvPr id="6" name="Freccia a destra 5"/>
          <p:cNvSpPr/>
          <p:nvPr/>
        </p:nvSpPr>
        <p:spPr>
          <a:xfrm>
            <a:off x="7988062" y="4899851"/>
            <a:ext cx="261115" cy="276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8366739" y="4616557"/>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Cessione entro il 2019 permette di mantenere il regime agevolato</a:t>
            </a:r>
            <a:endParaRPr lang="it-IT"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865040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CDF76D2-AFEC-4440-8C89-32C0761BC75D}"/>
              </a:ext>
            </a:extLst>
          </p:cNvPr>
          <p:cNvSpPr>
            <a:spLocks noGrp="1"/>
          </p:cNvSpPr>
          <p:nvPr>
            <p:ph type="title"/>
          </p:nvPr>
        </p:nvSpPr>
        <p:spPr/>
        <p:txBody>
          <a:bodyPr/>
          <a:lstStyle/>
          <a:p>
            <a:r>
              <a:rPr lang="it-IT" dirty="0"/>
              <a:t>Proroga </a:t>
            </a:r>
            <a:r>
              <a:rPr lang="it-IT" dirty="0" err="1"/>
              <a:t>iperammortamento</a:t>
            </a:r>
            <a:endParaRPr lang="it-IT" dirty="0"/>
          </a:p>
        </p:txBody>
      </p:sp>
      <p:sp>
        <p:nvSpPr>
          <p:cNvPr id="3" name="Segnaposto contenuto 2">
            <a:extLst>
              <a:ext uri="{FF2B5EF4-FFF2-40B4-BE49-F238E27FC236}">
                <a16:creationId xmlns:a16="http://schemas.microsoft.com/office/drawing/2014/main" xmlns="" id="{69BD7A35-75A9-4F53-8134-2F1BBBF5EE37}"/>
              </a:ext>
            </a:extLst>
          </p:cNvPr>
          <p:cNvSpPr>
            <a:spLocks noGrp="1"/>
          </p:cNvSpPr>
          <p:nvPr>
            <p:ph idx="1"/>
          </p:nvPr>
        </p:nvSpPr>
        <p:spPr>
          <a:xfrm>
            <a:off x="838200" y="1825625"/>
            <a:ext cx="10515600" cy="4667250"/>
          </a:xfrm>
        </p:spPr>
        <p:txBody>
          <a:bodyPr>
            <a:normAutofit lnSpcReduction="10000"/>
          </a:bodyPr>
          <a:lstStyle/>
          <a:p>
            <a:r>
              <a:rPr lang="it-IT" dirty="0"/>
              <a:t>L. 145/18, comma 60 e sgg :  acquisto di beni materiali industria 4.0 , destinati a strutture produttive nel territorio dello Stato, eseguito:</a:t>
            </a:r>
          </a:p>
          <a:p>
            <a:r>
              <a:rPr lang="it-IT" dirty="0"/>
              <a:t> entro 31.12.2019</a:t>
            </a:r>
          </a:p>
          <a:p>
            <a:r>
              <a:rPr lang="it-IT" dirty="0"/>
              <a:t>Oppure entro 31.12.2020 con ordine accettato dal fornitore entro 2019 e acconto 20% pagato entro stessa data</a:t>
            </a:r>
          </a:p>
          <a:p>
            <a:r>
              <a:rPr lang="it-IT" dirty="0"/>
              <a:t>Aliquota dell’</a:t>
            </a:r>
            <a:r>
              <a:rPr lang="it-IT" dirty="0" err="1"/>
              <a:t>iperammortamento</a:t>
            </a:r>
            <a:r>
              <a:rPr lang="it-IT" dirty="0"/>
              <a:t> &gt; investimenti fino a 2,5 ml euro &gt; 170%</a:t>
            </a:r>
          </a:p>
          <a:p>
            <a:r>
              <a:rPr lang="it-IT" dirty="0"/>
              <a:t>Investimento da 2,5 ml a 10 ml &gt; 100%</a:t>
            </a:r>
          </a:p>
          <a:p>
            <a:r>
              <a:rPr lang="it-IT" dirty="0"/>
              <a:t>Investimento da 10 ml a 20 ml &gt; 50%</a:t>
            </a:r>
          </a:p>
          <a:p>
            <a:r>
              <a:rPr lang="it-IT" dirty="0"/>
              <a:t>Prorogato </a:t>
            </a:r>
            <a:r>
              <a:rPr lang="it-IT" dirty="0" err="1"/>
              <a:t>iperammortamento</a:t>
            </a:r>
            <a:r>
              <a:rPr lang="it-IT" dirty="0"/>
              <a:t> per beni immateriali al 140% </a:t>
            </a:r>
          </a:p>
        </p:txBody>
      </p:sp>
    </p:spTree>
    <p:extLst>
      <p:ext uri="{BB962C8B-B14F-4D97-AF65-F5344CB8AC3E}">
        <p14:creationId xmlns:p14="http://schemas.microsoft.com/office/powerpoint/2010/main" val="12966475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D374DC8-962B-4511-A108-DC266B52036A}"/>
              </a:ext>
            </a:extLst>
          </p:cNvPr>
          <p:cNvSpPr>
            <a:spLocks noGrp="1"/>
          </p:cNvSpPr>
          <p:nvPr>
            <p:ph type="title"/>
          </p:nvPr>
        </p:nvSpPr>
        <p:spPr/>
        <p:txBody>
          <a:bodyPr>
            <a:normAutofit/>
          </a:bodyPr>
          <a:lstStyle/>
          <a:p>
            <a:r>
              <a:rPr lang="it-IT" sz="3600" dirty="0"/>
              <a:t>Le norme applicabili dal 2019: la Direttiva 2016/1164 ( </a:t>
            </a:r>
            <a:r>
              <a:rPr lang="it-IT" sz="3600" dirty="0" err="1"/>
              <a:t>Atad</a:t>
            </a:r>
            <a:r>
              <a:rPr lang="it-IT" sz="3600" dirty="0"/>
              <a:t>) : IL D.LGS 142/18</a:t>
            </a:r>
          </a:p>
        </p:txBody>
      </p:sp>
      <p:sp>
        <p:nvSpPr>
          <p:cNvPr id="3" name="Segnaposto contenuto 2">
            <a:extLst>
              <a:ext uri="{FF2B5EF4-FFF2-40B4-BE49-F238E27FC236}">
                <a16:creationId xmlns:a16="http://schemas.microsoft.com/office/drawing/2014/main" xmlns="" id="{B88E6C68-FDC5-4B38-AA9E-1620AA4FF0B0}"/>
              </a:ext>
            </a:extLst>
          </p:cNvPr>
          <p:cNvSpPr>
            <a:spLocks noGrp="1"/>
          </p:cNvSpPr>
          <p:nvPr>
            <p:ph idx="1"/>
          </p:nvPr>
        </p:nvSpPr>
        <p:spPr>
          <a:xfrm>
            <a:off x="838200" y="1825625"/>
            <a:ext cx="10515600" cy="623960"/>
          </a:xfrm>
          <a:solidFill>
            <a:schemeClr val="accent4">
              <a:lumMod val="60000"/>
              <a:lumOff val="40000"/>
            </a:schemeClr>
          </a:solidFill>
        </p:spPr>
        <p:txBody>
          <a:bodyPr>
            <a:normAutofit fontScale="77500" lnSpcReduction="20000"/>
          </a:bodyPr>
          <a:lstStyle/>
          <a:p>
            <a:r>
              <a:rPr lang="it-IT" dirty="0"/>
              <a:t>OBIETTIVO DELLA DIRETTIVA: EVITARE MANOVRE DI TRASFERIMENTO DI IMPONIBILE TRA I VARI STATI UNIFORMANDO LA DISCIPLINA FISCALE DELLE IMPOSTE SUL REDDITO</a:t>
            </a:r>
          </a:p>
        </p:txBody>
      </p:sp>
      <p:sp>
        <p:nvSpPr>
          <p:cNvPr id="4" name="Freccia in giù 3">
            <a:extLst>
              <a:ext uri="{FF2B5EF4-FFF2-40B4-BE49-F238E27FC236}">
                <a16:creationId xmlns:a16="http://schemas.microsoft.com/office/drawing/2014/main" xmlns="" id="{1FCDA848-D659-483F-AB88-E93914ADBE18}"/>
              </a:ext>
            </a:extLst>
          </p:cNvPr>
          <p:cNvSpPr/>
          <p:nvPr/>
        </p:nvSpPr>
        <p:spPr>
          <a:xfrm>
            <a:off x="5536734" y="2801923"/>
            <a:ext cx="981512" cy="562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contenuto 2">
            <a:extLst>
              <a:ext uri="{FF2B5EF4-FFF2-40B4-BE49-F238E27FC236}">
                <a16:creationId xmlns:a16="http://schemas.microsoft.com/office/drawing/2014/main" xmlns="" id="{C0FF6418-CE3D-425A-A838-174387D9CAFE}"/>
              </a:ext>
            </a:extLst>
          </p:cNvPr>
          <p:cNvSpPr txBox="1">
            <a:spLocks/>
          </p:cNvSpPr>
          <p:nvPr/>
        </p:nvSpPr>
        <p:spPr>
          <a:xfrm>
            <a:off x="864765" y="3731326"/>
            <a:ext cx="10515600" cy="1479029"/>
          </a:xfrm>
          <a:prstGeom prst="rect">
            <a:avLst/>
          </a:prstGeom>
          <a:solidFill>
            <a:schemeClr val="accent4">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VIENE MODIFICATO ARTICOLO 96 DEL TUIR CON DECORRENZA 1.1.2019, SALVO NORME TRANSITORIE</a:t>
            </a:r>
          </a:p>
        </p:txBody>
      </p:sp>
    </p:spTree>
    <p:extLst>
      <p:ext uri="{BB962C8B-B14F-4D97-AF65-F5344CB8AC3E}">
        <p14:creationId xmlns:p14="http://schemas.microsoft.com/office/powerpoint/2010/main" val="34160624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Il NUOVO ART. 96</a:t>
            </a:r>
          </a:p>
          <a:p>
            <a:pPr algn="ctr" fontAlgn="base">
              <a:spcBef>
                <a:spcPct val="0"/>
              </a:spcBef>
              <a:spcAft>
                <a:spcPct val="0"/>
              </a:spcAft>
              <a:defRPr/>
            </a:pPr>
            <a:r>
              <a:rPr lang="it-IT" sz="1600" b="1" dirty="0">
                <a:solidFill>
                  <a:schemeClr val="tx1"/>
                </a:solidFill>
                <a:latin typeface="Calibri" panose="020F0502020204030204" pitchFamily="34" charset="0"/>
              </a:rPr>
              <a:t>COMMA 1</a:t>
            </a:r>
          </a:p>
        </p:txBody>
      </p:sp>
      <p:sp>
        <p:nvSpPr>
          <p:cNvPr id="9" name="Rettangolo 8"/>
          <p:cNvSpPr/>
          <p:nvPr/>
        </p:nvSpPr>
        <p:spPr>
          <a:xfrm>
            <a:off x="1762091" y="2626819"/>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VECCHIO TESTO</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189921" y="4081034"/>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Erano esclusi dal tetto di deducibilità 30%Rol, gli interessi compresi nel costo del bene ( capitalizzati)</a:t>
            </a:r>
          </a:p>
        </p:txBody>
      </p:sp>
      <p:sp>
        <p:nvSpPr>
          <p:cNvPr id="16" name="Rettangolo 15"/>
          <p:cNvSpPr/>
          <p:nvPr/>
        </p:nvSpPr>
        <p:spPr>
          <a:xfrm>
            <a:off x="6460393" y="2632577"/>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NUOVO TESTO</a:t>
            </a:r>
            <a:endParaRPr lang="it-IT" sz="1600" dirty="0">
              <a:solidFill>
                <a:srgbClr val="000000"/>
              </a:solidFill>
              <a:latin typeface="Calibri" panose="020F0502020204030204" pitchFamily="34" charset="0"/>
            </a:endParaRPr>
          </a:p>
        </p:txBody>
      </p:sp>
      <p:sp>
        <p:nvSpPr>
          <p:cNvPr id="18" name="Freccia in giù 17"/>
          <p:cNvSpPr/>
          <p:nvPr/>
        </p:nvSpPr>
        <p:spPr>
          <a:xfrm>
            <a:off x="2318344" y="5137296"/>
            <a:ext cx="360363" cy="380739"/>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20" name="Rettangolo 19"/>
          <p:cNvSpPr/>
          <p:nvPr/>
        </p:nvSpPr>
        <p:spPr>
          <a:xfrm>
            <a:off x="230183" y="5565417"/>
            <a:ext cx="5141204" cy="1223572"/>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OIC 16, PAR. 41 SGG, interessi passivi possono essere capitalizzati nella fase di costruzione fino a quando il bene è atto all’uso. Capitalizzazione cosiddetta indiretta : interessi passivi vanno iscritti tra i proventi voce A 4 del C.E</a:t>
            </a:r>
          </a:p>
        </p:txBody>
      </p:sp>
      <p:sp>
        <p:nvSpPr>
          <p:cNvPr id="21" name="Rettangolo 20"/>
          <p:cNvSpPr/>
          <p:nvPr/>
        </p:nvSpPr>
        <p:spPr>
          <a:xfrm>
            <a:off x="6742813" y="4104044"/>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Sono inclusi nel calcolo del 30% del </a:t>
            </a:r>
            <a:r>
              <a:rPr lang="it-IT" sz="1600" b="1" dirty="0" err="1">
                <a:solidFill>
                  <a:srgbClr val="000000"/>
                </a:solidFill>
                <a:latin typeface="Calibri" panose="020F0502020204030204" pitchFamily="34" charset="0"/>
              </a:rPr>
              <a:t>Rol</a:t>
            </a:r>
            <a:endParaRPr lang="it-IT" sz="16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6979737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esempio</a:t>
            </a:r>
          </a:p>
        </p:txBody>
      </p:sp>
      <p:sp>
        <p:nvSpPr>
          <p:cNvPr id="3" name="Segnaposto contenuto 2"/>
          <p:cNvSpPr>
            <a:spLocks noGrp="1"/>
          </p:cNvSpPr>
          <p:nvPr>
            <p:ph idx="1"/>
          </p:nvPr>
        </p:nvSpPr>
        <p:spPr>
          <a:xfrm>
            <a:off x="838200" y="1825625"/>
            <a:ext cx="5070894" cy="4351338"/>
          </a:xfrm>
          <a:solidFill>
            <a:schemeClr val="accent4">
              <a:lumMod val="20000"/>
              <a:lumOff val="80000"/>
            </a:schemeClr>
          </a:solidFill>
        </p:spPr>
        <p:txBody>
          <a:bodyPr>
            <a:normAutofit lnSpcReduction="10000"/>
          </a:bodyPr>
          <a:lstStyle/>
          <a:p>
            <a:r>
              <a:rPr lang="it-IT" dirty="0"/>
              <a:t>Vecchia disciplina: interessi passivi totali 10.000 di cui capitalizzato 5.000. ROL originario 6.000</a:t>
            </a:r>
          </a:p>
          <a:p>
            <a:r>
              <a:rPr lang="it-IT" dirty="0"/>
              <a:t>Interessi da monitorare con il ROL 5.000 </a:t>
            </a:r>
          </a:p>
          <a:p>
            <a:r>
              <a:rPr lang="it-IT" dirty="0" err="1"/>
              <a:t>Rol</a:t>
            </a:r>
            <a:r>
              <a:rPr lang="it-IT" dirty="0"/>
              <a:t> 6.000 + 5.000 = 11.000 x 30% = 3.300 </a:t>
            </a:r>
          </a:p>
          <a:p>
            <a:r>
              <a:rPr lang="it-IT" b="1" dirty="0"/>
              <a:t>Interessi deducibili 3.300 + 5000 quindi 8.300, indeducibili 1.700 </a:t>
            </a:r>
          </a:p>
        </p:txBody>
      </p:sp>
      <p:sp>
        <p:nvSpPr>
          <p:cNvPr id="4" name="Segnaposto contenuto 2"/>
          <p:cNvSpPr txBox="1">
            <a:spLocks/>
          </p:cNvSpPr>
          <p:nvPr/>
        </p:nvSpPr>
        <p:spPr>
          <a:xfrm>
            <a:off x="6209330" y="1822757"/>
            <a:ext cx="5070894" cy="4351338"/>
          </a:xfrm>
          <a:prstGeom prst="rect">
            <a:avLst/>
          </a:prstGeom>
          <a:solidFill>
            <a:schemeClr val="accent6">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Nuova disciplina: interessi passivi totali 10.000 di cui capitalizzato 5.000. ROL originario 6.000</a:t>
            </a:r>
          </a:p>
          <a:p>
            <a:r>
              <a:rPr lang="it-IT" dirty="0"/>
              <a:t>Interessi da monitorare con il ROL 10.000 </a:t>
            </a:r>
          </a:p>
          <a:p>
            <a:r>
              <a:rPr lang="it-IT" dirty="0" err="1"/>
              <a:t>Rol</a:t>
            </a:r>
            <a:r>
              <a:rPr lang="it-IT" dirty="0"/>
              <a:t> 6.000 + 5.000 = 11.000 x 30% = 3.300 </a:t>
            </a:r>
          </a:p>
          <a:p>
            <a:r>
              <a:rPr lang="it-IT" b="1" dirty="0"/>
              <a:t>Interessi deducibili 3.300, indeducibili 6.700 </a:t>
            </a:r>
          </a:p>
        </p:txBody>
      </p:sp>
    </p:spTree>
    <p:extLst>
      <p:ext uri="{BB962C8B-B14F-4D97-AF65-F5344CB8AC3E}">
        <p14:creationId xmlns:p14="http://schemas.microsoft.com/office/powerpoint/2010/main" val="41794023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Il NUOVO ART. 96</a:t>
            </a:r>
          </a:p>
          <a:p>
            <a:pPr algn="ctr" fontAlgn="base">
              <a:spcBef>
                <a:spcPct val="0"/>
              </a:spcBef>
              <a:spcAft>
                <a:spcPct val="0"/>
              </a:spcAft>
              <a:defRPr/>
            </a:pPr>
            <a:r>
              <a:rPr lang="it-IT" sz="1600" b="1" dirty="0">
                <a:solidFill>
                  <a:schemeClr val="tx1"/>
                </a:solidFill>
                <a:latin typeface="Calibri" panose="020F0502020204030204" pitchFamily="34" charset="0"/>
              </a:rPr>
              <a:t>COMMA 1</a:t>
            </a:r>
          </a:p>
        </p:txBody>
      </p:sp>
      <p:sp>
        <p:nvSpPr>
          <p:cNvPr id="9" name="Rettangolo 8"/>
          <p:cNvSpPr/>
          <p:nvPr/>
        </p:nvSpPr>
        <p:spPr>
          <a:xfrm>
            <a:off x="1762091" y="2626819"/>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VECCHIO TESTO</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189921" y="4081034"/>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Limite di deducibilità: gli interessi attivi  di periodo, eccedenza monitorata con il 30% del ROL</a:t>
            </a:r>
          </a:p>
        </p:txBody>
      </p:sp>
      <p:sp>
        <p:nvSpPr>
          <p:cNvPr id="16" name="Rettangolo 15"/>
          <p:cNvSpPr/>
          <p:nvPr/>
        </p:nvSpPr>
        <p:spPr>
          <a:xfrm>
            <a:off x="6460393" y="2632577"/>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NUOVO TESTO</a:t>
            </a:r>
            <a:endParaRPr lang="it-IT" sz="1600" dirty="0">
              <a:solidFill>
                <a:srgbClr val="000000"/>
              </a:solidFill>
              <a:latin typeface="Calibri" panose="020F0502020204030204" pitchFamily="34" charset="0"/>
            </a:endParaRPr>
          </a:p>
        </p:txBody>
      </p:sp>
      <p:sp>
        <p:nvSpPr>
          <p:cNvPr id="21" name="Rettangolo 20"/>
          <p:cNvSpPr/>
          <p:nvPr/>
        </p:nvSpPr>
        <p:spPr>
          <a:xfrm>
            <a:off x="6742813" y="4104044"/>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Limite di deducibilità: gli interessi attivi  di periodo e </a:t>
            </a:r>
            <a:r>
              <a:rPr lang="it-IT" sz="2000" b="1" u="sng" dirty="0">
                <a:solidFill>
                  <a:srgbClr val="000000"/>
                </a:solidFill>
                <a:latin typeface="Calibri" panose="020F0502020204030204" pitchFamily="34" charset="0"/>
              </a:rPr>
              <a:t>quelli dei periodi precedenti non utilizzati, </a:t>
            </a:r>
            <a:r>
              <a:rPr lang="it-IT" sz="1600" b="1" dirty="0">
                <a:solidFill>
                  <a:srgbClr val="000000"/>
                </a:solidFill>
                <a:latin typeface="Calibri" panose="020F0502020204030204" pitchFamily="34" charset="0"/>
              </a:rPr>
              <a:t>eccedenza monitorata con il 30% del ROL</a:t>
            </a:r>
          </a:p>
        </p:txBody>
      </p:sp>
    </p:spTree>
    <p:extLst>
      <p:ext uri="{BB962C8B-B14F-4D97-AF65-F5344CB8AC3E}">
        <p14:creationId xmlns:p14="http://schemas.microsoft.com/office/powerpoint/2010/main" val="4729814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Il NUOVO ART. 96</a:t>
            </a:r>
          </a:p>
          <a:p>
            <a:pPr algn="ctr" fontAlgn="base">
              <a:spcBef>
                <a:spcPct val="0"/>
              </a:spcBef>
              <a:spcAft>
                <a:spcPct val="0"/>
              </a:spcAft>
              <a:defRPr/>
            </a:pPr>
            <a:r>
              <a:rPr lang="it-IT" sz="1600" b="1" dirty="0">
                <a:solidFill>
                  <a:schemeClr val="tx1"/>
                </a:solidFill>
                <a:latin typeface="Calibri" panose="020F0502020204030204" pitchFamily="34" charset="0"/>
              </a:rPr>
              <a:t>COMMA 2</a:t>
            </a:r>
          </a:p>
        </p:txBody>
      </p:sp>
      <p:sp>
        <p:nvSpPr>
          <p:cNvPr id="9" name="Rettangolo 8"/>
          <p:cNvSpPr/>
          <p:nvPr/>
        </p:nvSpPr>
        <p:spPr>
          <a:xfrm>
            <a:off x="1762091" y="2626819"/>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VECCHIO TESTO</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189921" y="4081034"/>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30% ROL non utilizzato viene riportato a nuovo in modo indefinito temporalmente</a:t>
            </a:r>
          </a:p>
        </p:txBody>
      </p:sp>
      <p:sp>
        <p:nvSpPr>
          <p:cNvPr id="16" name="Rettangolo 15"/>
          <p:cNvSpPr/>
          <p:nvPr/>
        </p:nvSpPr>
        <p:spPr>
          <a:xfrm>
            <a:off x="6460393" y="2632577"/>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NUOVO TESTO</a:t>
            </a:r>
            <a:endParaRPr lang="it-IT" sz="1600" dirty="0">
              <a:solidFill>
                <a:srgbClr val="000000"/>
              </a:solidFill>
              <a:latin typeface="Calibri" panose="020F0502020204030204" pitchFamily="34" charset="0"/>
            </a:endParaRPr>
          </a:p>
        </p:txBody>
      </p:sp>
      <p:sp>
        <p:nvSpPr>
          <p:cNvPr id="21" name="Rettangolo 20"/>
          <p:cNvSpPr/>
          <p:nvPr/>
        </p:nvSpPr>
        <p:spPr>
          <a:xfrm>
            <a:off x="6742813" y="4104044"/>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30% ROL non utilizzato viene riportato a nuovo e deve essere utilizzato entro un quinquennio</a:t>
            </a:r>
          </a:p>
        </p:txBody>
      </p:sp>
      <p:sp>
        <p:nvSpPr>
          <p:cNvPr id="8" name="Freccia in giù 7"/>
          <p:cNvSpPr/>
          <p:nvPr/>
        </p:nvSpPr>
        <p:spPr>
          <a:xfrm>
            <a:off x="9296778" y="5137296"/>
            <a:ext cx="360363" cy="380739"/>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0" name="Rettangolo 9"/>
          <p:cNvSpPr/>
          <p:nvPr/>
        </p:nvSpPr>
        <p:spPr>
          <a:xfrm>
            <a:off x="6791701" y="5740116"/>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Interessi passivi eccedenti quelli attivi vanno 1) confrontati con 30% ROL di periodo e 2) la quota eccedente si confronta il l’eccedenza </a:t>
            </a:r>
            <a:r>
              <a:rPr lang="it-IT" sz="1600" b="1" dirty="0" err="1">
                <a:solidFill>
                  <a:srgbClr val="000000"/>
                </a:solidFill>
                <a:latin typeface="Calibri" panose="020F0502020204030204" pitchFamily="34" charset="0"/>
              </a:rPr>
              <a:t>Rol</a:t>
            </a:r>
            <a:r>
              <a:rPr lang="it-IT" sz="1600" b="1" dirty="0">
                <a:solidFill>
                  <a:srgbClr val="000000"/>
                </a:solidFill>
                <a:latin typeface="Calibri" panose="020F0502020204030204" pitchFamily="34" charset="0"/>
              </a:rPr>
              <a:t> riportata a nuovo più vecchia nel tempo</a:t>
            </a:r>
          </a:p>
        </p:txBody>
      </p:sp>
    </p:spTree>
    <p:extLst>
      <p:ext uri="{BB962C8B-B14F-4D97-AF65-F5344CB8AC3E}">
        <p14:creationId xmlns:p14="http://schemas.microsoft.com/office/powerpoint/2010/main" val="25082515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349874"/>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Il NUOVO ART. 96</a:t>
            </a:r>
          </a:p>
          <a:p>
            <a:pPr algn="ctr" fontAlgn="base">
              <a:spcBef>
                <a:spcPct val="0"/>
              </a:spcBef>
              <a:spcAft>
                <a:spcPct val="0"/>
              </a:spcAft>
              <a:defRPr/>
            </a:pPr>
            <a:r>
              <a:rPr lang="it-IT" sz="1600" b="1" dirty="0">
                <a:solidFill>
                  <a:schemeClr val="tx1"/>
                </a:solidFill>
                <a:latin typeface="Calibri" panose="020F0502020204030204" pitchFamily="34" charset="0"/>
              </a:rPr>
              <a:t>COMMA 3</a:t>
            </a:r>
          </a:p>
        </p:txBody>
      </p:sp>
      <p:sp>
        <p:nvSpPr>
          <p:cNvPr id="9" name="Rettangolo 8"/>
          <p:cNvSpPr/>
          <p:nvPr/>
        </p:nvSpPr>
        <p:spPr>
          <a:xfrm>
            <a:off x="1762091" y="1712418"/>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VECCHIO TESTO</a:t>
            </a:r>
            <a:endParaRPr lang="it-IT" sz="1600" dirty="0">
              <a:solidFill>
                <a:srgbClr val="000000"/>
              </a:solidFill>
              <a:latin typeface="Calibri" panose="020F0502020204030204" pitchFamily="34" charset="0"/>
            </a:endParaRPr>
          </a:p>
        </p:txBody>
      </p:sp>
      <p:sp>
        <p:nvSpPr>
          <p:cNvPr id="15" name="Rettangolo 14"/>
          <p:cNvSpPr/>
          <p:nvPr/>
        </p:nvSpPr>
        <p:spPr>
          <a:xfrm>
            <a:off x="189921" y="2998852"/>
            <a:ext cx="5141204" cy="1437001"/>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fontAlgn="base">
              <a:spcBef>
                <a:spcPct val="0"/>
              </a:spcBef>
              <a:spcAft>
                <a:spcPct val="0"/>
              </a:spcAft>
              <a:buAutoNum type="arabicParenR"/>
              <a:defRPr/>
            </a:pPr>
            <a:r>
              <a:rPr lang="it-IT" sz="1600" b="1" dirty="0">
                <a:solidFill>
                  <a:srgbClr val="000000"/>
                </a:solidFill>
                <a:latin typeface="Calibri" panose="020F0502020204030204" pitchFamily="34" charset="0"/>
              </a:rPr>
              <a:t>Interessi attivi  sempre compresi</a:t>
            </a:r>
          </a:p>
          <a:p>
            <a:pPr marL="342900" indent="-342900" algn="ctr" fontAlgn="base">
              <a:spcBef>
                <a:spcPct val="0"/>
              </a:spcBef>
              <a:spcAft>
                <a:spcPct val="0"/>
              </a:spcAft>
              <a:buAutoNum type="arabicParenR"/>
              <a:defRPr/>
            </a:pPr>
            <a:r>
              <a:rPr lang="it-IT" sz="1600" b="1" dirty="0">
                <a:solidFill>
                  <a:srgbClr val="000000"/>
                </a:solidFill>
                <a:latin typeface="Calibri" panose="020F0502020204030204" pitchFamily="34" charset="0"/>
              </a:rPr>
              <a:t>Interessi passivi rilevanti solo se derivanti da causa finanziaria</a:t>
            </a:r>
          </a:p>
          <a:p>
            <a:pPr marL="342900" indent="-342900" algn="ctr" fontAlgn="base">
              <a:spcBef>
                <a:spcPct val="0"/>
              </a:spcBef>
              <a:spcAft>
                <a:spcPct val="0"/>
              </a:spcAft>
              <a:buAutoNum type="arabicParenR"/>
              <a:defRPr/>
            </a:pPr>
            <a:r>
              <a:rPr lang="it-IT" sz="1600" b="1" dirty="0">
                <a:solidFill>
                  <a:srgbClr val="000000"/>
                </a:solidFill>
                <a:latin typeface="Calibri" panose="020F0502020204030204" pitchFamily="34" charset="0"/>
              </a:rPr>
              <a:t>Interessi attivi virtuali per rapporti con Amministrazioni Pubbliche</a:t>
            </a:r>
          </a:p>
        </p:txBody>
      </p:sp>
      <p:sp>
        <p:nvSpPr>
          <p:cNvPr id="16" name="Rettangolo 15"/>
          <p:cNvSpPr/>
          <p:nvPr/>
        </p:nvSpPr>
        <p:spPr>
          <a:xfrm>
            <a:off x="6460393" y="1709787"/>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NUOVO TESTO</a:t>
            </a:r>
            <a:endParaRPr lang="it-IT" sz="1600" dirty="0">
              <a:solidFill>
                <a:srgbClr val="000000"/>
              </a:solidFill>
              <a:latin typeface="Calibri" panose="020F0502020204030204" pitchFamily="34" charset="0"/>
            </a:endParaRPr>
          </a:p>
        </p:txBody>
      </p:sp>
      <p:sp>
        <p:nvSpPr>
          <p:cNvPr id="21" name="Rettangolo 20"/>
          <p:cNvSpPr/>
          <p:nvPr/>
        </p:nvSpPr>
        <p:spPr>
          <a:xfrm>
            <a:off x="6742813" y="2996695"/>
            <a:ext cx="5141204" cy="2514872"/>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1)Interessi attivi  rilevanti se derivano da causa finanziaria</a:t>
            </a:r>
          </a:p>
          <a:p>
            <a:pPr algn="ctr" fontAlgn="base">
              <a:spcBef>
                <a:spcPct val="0"/>
              </a:spcBef>
              <a:spcAft>
                <a:spcPct val="0"/>
              </a:spcAft>
              <a:defRPr/>
            </a:pPr>
            <a:r>
              <a:rPr lang="it-IT" sz="1600" b="1" dirty="0">
                <a:solidFill>
                  <a:srgbClr val="000000"/>
                </a:solidFill>
                <a:latin typeface="Calibri" panose="020F0502020204030204" pitchFamily="34" charset="0"/>
              </a:rPr>
              <a:t>2) Interessi attivi e passivi rilevano in base alla definizione loro data dai principi contabili, ma </a:t>
            </a:r>
            <a:r>
              <a:rPr lang="it-IT" sz="1600" b="1" u="sng" dirty="0" err="1">
                <a:solidFill>
                  <a:srgbClr val="000000"/>
                </a:solidFill>
                <a:effectLst>
                  <a:outerShdw blurRad="38100" dist="38100" dir="2700000" algn="tl">
                    <a:srgbClr val="000000">
                      <a:alpha val="43137"/>
                    </a:srgbClr>
                  </a:outerShdw>
                </a:effectLst>
                <a:latin typeface="Calibri" panose="020F0502020204030204" pitchFamily="34" charset="0"/>
              </a:rPr>
              <a:t>Telefisco</a:t>
            </a:r>
            <a:r>
              <a:rPr lang="it-IT" sz="1600" b="1" u="sng" dirty="0">
                <a:solidFill>
                  <a:srgbClr val="000000"/>
                </a:solidFill>
                <a:effectLst>
                  <a:outerShdw blurRad="38100" dist="38100" dir="2700000" algn="tl">
                    <a:srgbClr val="000000">
                      <a:alpha val="43137"/>
                    </a:srgbClr>
                  </a:outerShdw>
                </a:effectLst>
                <a:latin typeface="Calibri" panose="020F0502020204030204" pitchFamily="34" charset="0"/>
              </a:rPr>
              <a:t> 2019 le microimprese che applicano facoltativamente costo ammortizzato non considerano ai fini fiscali  gli interessi che ne derivano</a:t>
            </a:r>
          </a:p>
          <a:p>
            <a:pPr algn="ctr" fontAlgn="base">
              <a:spcBef>
                <a:spcPct val="0"/>
              </a:spcBef>
              <a:spcAft>
                <a:spcPct val="0"/>
              </a:spcAft>
              <a:defRPr/>
            </a:pPr>
            <a:r>
              <a:rPr lang="it-IT" sz="1600" b="1" dirty="0">
                <a:solidFill>
                  <a:srgbClr val="000000"/>
                </a:solidFill>
                <a:latin typeface="Calibri" panose="020F0502020204030204" pitchFamily="34" charset="0"/>
              </a:rPr>
              <a:t>3) Interessi attivi rilevanti se imponibili</a:t>
            </a:r>
          </a:p>
          <a:p>
            <a:pPr algn="ctr" fontAlgn="base">
              <a:spcBef>
                <a:spcPct val="0"/>
              </a:spcBef>
              <a:spcAft>
                <a:spcPct val="0"/>
              </a:spcAft>
              <a:defRPr/>
            </a:pPr>
            <a:r>
              <a:rPr lang="it-IT" sz="1600" b="1" dirty="0">
                <a:solidFill>
                  <a:srgbClr val="000000"/>
                </a:solidFill>
                <a:latin typeface="Calibri" panose="020F0502020204030204" pitchFamily="34" charset="0"/>
              </a:rPr>
              <a:t>4) Per operazioni con P.A. rilevano (solo) interessi di mora, ELIMINATI GLI INTERESSI VIRTUALI ( tasso interessi moratori 2018 = 8%) . </a:t>
            </a:r>
          </a:p>
        </p:txBody>
      </p:sp>
      <p:sp>
        <p:nvSpPr>
          <p:cNvPr id="6" name="Freccia angolare bidirezionale 5">
            <a:extLst>
              <a:ext uri="{FF2B5EF4-FFF2-40B4-BE49-F238E27FC236}">
                <a16:creationId xmlns:a16="http://schemas.microsoft.com/office/drawing/2014/main" xmlns="" id="{203C2E8B-0FBE-4718-A88A-66FF5A725A7F}"/>
              </a:ext>
            </a:extLst>
          </p:cNvPr>
          <p:cNvSpPr/>
          <p:nvPr/>
        </p:nvSpPr>
        <p:spPr>
          <a:xfrm>
            <a:off x="5159229" y="5687735"/>
            <a:ext cx="3959604" cy="293615"/>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a:extLst>
              <a:ext uri="{FF2B5EF4-FFF2-40B4-BE49-F238E27FC236}">
                <a16:creationId xmlns:a16="http://schemas.microsoft.com/office/drawing/2014/main" xmlns="" id="{84D92A7B-B3A9-49C3-A803-B5F2E46DECC7}"/>
              </a:ext>
            </a:extLst>
          </p:cNvPr>
          <p:cNvSpPr/>
          <p:nvPr/>
        </p:nvSpPr>
        <p:spPr>
          <a:xfrm>
            <a:off x="394283" y="5272822"/>
            <a:ext cx="4513277" cy="1160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buAutoNum type="arabicParenR"/>
            </a:pPr>
            <a:r>
              <a:rPr lang="it-IT" sz="1200" dirty="0"/>
              <a:t>RISOLTO IL DIBATTITO SULLA RILEVANZA DEGLI INTERESSI MORATORI ? ( ASS. 46/09)</a:t>
            </a:r>
          </a:p>
          <a:p>
            <a:pPr marL="228600" indent="-228600" algn="ctr">
              <a:buAutoNum type="arabicParenR"/>
            </a:pPr>
            <a:r>
              <a:rPr lang="it-IT" sz="1200" dirty="0"/>
              <a:t>INTERESSI MORATORI RILEVANTI SOLO SE IMPONIBILI</a:t>
            </a:r>
          </a:p>
          <a:p>
            <a:pPr algn="ctr"/>
            <a:endParaRPr lang="it-IT" sz="1200" dirty="0"/>
          </a:p>
        </p:txBody>
      </p:sp>
    </p:spTree>
    <p:extLst>
      <p:ext uri="{BB962C8B-B14F-4D97-AF65-F5344CB8AC3E}">
        <p14:creationId xmlns:p14="http://schemas.microsoft.com/office/powerpoint/2010/main" val="35898506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Esempi di interessi attivi e passivi « generati» dalla classificazione secondo OIC</a:t>
            </a:r>
          </a:p>
        </p:txBody>
      </p:sp>
      <p:sp>
        <p:nvSpPr>
          <p:cNvPr id="3" name="Segnaposto contenuto 2"/>
          <p:cNvSpPr>
            <a:spLocks noGrp="1"/>
          </p:cNvSpPr>
          <p:nvPr>
            <p:ph idx="1"/>
          </p:nvPr>
        </p:nvSpPr>
        <p:spPr>
          <a:xfrm>
            <a:off x="838200" y="1825625"/>
            <a:ext cx="10160479" cy="4351338"/>
          </a:xfrm>
          <a:solidFill>
            <a:schemeClr val="accent2">
              <a:lumMod val="20000"/>
              <a:lumOff val="80000"/>
            </a:schemeClr>
          </a:solidFill>
        </p:spPr>
        <p:txBody>
          <a:bodyPr>
            <a:normAutofit/>
          </a:bodyPr>
          <a:lstStyle/>
          <a:p>
            <a:r>
              <a:rPr lang="it-IT" dirty="0"/>
              <a:t>Cessione di beni a tasso zero con pagamento dilazionato</a:t>
            </a:r>
          </a:p>
          <a:p>
            <a:r>
              <a:rPr lang="it-IT" dirty="0"/>
              <a:t>Es.. Merce venduta per € 100.000 all’1.1.2017 e pagamento che avviene al 31.12.2019 . Tasso di mercato 3% . </a:t>
            </a:r>
          </a:p>
          <a:p>
            <a:r>
              <a:rPr lang="it-IT" dirty="0"/>
              <a:t>Determinazione del valore attuale del credito : € 91.743 mentre il differenziale rappresenta il provento finanziario € 8.257 imputato pro rata </a:t>
            </a:r>
            <a:r>
              <a:rPr lang="it-IT" dirty="0" err="1"/>
              <a:t>temporis</a:t>
            </a:r>
            <a:r>
              <a:rPr lang="it-IT" dirty="0"/>
              <a:t> quindi 2752 per esercizio</a:t>
            </a:r>
          </a:p>
          <a:p>
            <a:r>
              <a:rPr lang="it-IT" dirty="0"/>
              <a:t>Scrittura contabile anno 1  : Dare credito 94.495 avere ricavo 91.743 avere interessi attivi 2752</a:t>
            </a:r>
          </a:p>
          <a:p>
            <a:endParaRPr lang="it-IT" dirty="0"/>
          </a:p>
        </p:txBody>
      </p:sp>
    </p:spTree>
    <p:extLst>
      <p:ext uri="{BB962C8B-B14F-4D97-AF65-F5344CB8AC3E}">
        <p14:creationId xmlns:p14="http://schemas.microsoft.com/office/powerpoint/2010/main" val="33976308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174875" y="871910"/>
            <a:ext cx="7776152" cy="2379518"/>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endParaRPr lang="it-IT" sz="2000" b="1" dirty="0">
              <a:solidFill>
                <a:srgbClr val="000000"/>
              </a:solidFill>
              <a:latin typeface="Calibri" panose="020F0502020204030204" pitchFamily="34" charset="0"/>
            </a:endParaRPr>
          </a:p>
          <a:p>
            <a:pPr algn="ctr" fontAlgn="base">
              <a:spcBef>
                <a:spcPct val="0"/>
              </a:spcBef>
              <a:spcAft>
                <a:spcPct val="0"/>
              </a:spcAft>
              <a:defRPr/>
            </a:pPr>
            <a:r>
              <a:rPr lang="it-IT" sz="2000" dirty="0">
                <a:solidFill>
                  <a:srgbClr val="000000"/>
                </a:solidFill>
                <a:latin typeface="Calibri" panose="020F0502020204030204" pitchFamily="34" charset="0"/>
              </a:rPr>
              <a:t>ACQUISTO ATTREZZATURA</a:t>
            </a:r>
          </a:p>
          <a:p>
            <a:pPr algn="ctr" fontAlgn="base">
              <a:spcBef>
                <a:spcPct val="0"/>
              </a:spcBef>
              <a:spcAft>
                <a:spcPct val="0"/>
              </a:spcAft>
              <a:defRPr/>
            </a:pPr>
            <a:r>
              <a:rPr lang="it-IT" dirty="0">
                <a:solidFill>
                  <a:srgbClr val="000000"/>
                </a:solidFill>
                <a:latin typeface="Calibri" panose="020F0502020204030204" pitchFamily="34" charset="0"/>
              </a:rPr>
              <a:t> </a:t>
            </a:r>
          </a:p>
          <a:p>
            <a:pPr fontAlgn="base">
              <a:spcBef>
                <a:spcPct val="0"/>
              </a:spcBef>
              <a:spcAft>
                <a:spcPct val="0"/>
              </a:spcAft>
              <a:defRPr/>
            </a:pPr>
            <a:r>
              <a:rPr lang="it-IT" dirty="0">
                <a:solidFill>
                  <a:srgbClr val="000000"/>
                </a:solidFill>
                <a:latin typeface="Calibri" panose="020F0502020204030204" pitchFamily="34" charset="0"/>
              </a:rPr>
              <a:t>COSTO DI ACQUISTO </a:t>
            </a:r>
            <a:r>
              <a:rPr lang="it-IT" dirty="0">
                <a:solidFill>
                  <a:srgbClr val="000000"/>
                </a:solidFill>
                <a:latin typeface="Calibri" panose="020F0502020204030204" pitchFamily="34" charset="0"/>
                <a:sym typeface="Wingdings" pitchFamily="2" charset="2"/>
              </a:rPr>
              <a:t> € 110.000</a:t>
            </a:r>
          </a:p>
          <a:p>
            <a:pPr fontAlgn="base">
              <a:spcBef>
                <a:spcPct val="0"/>
              </a:spcBef>
              <a:spcAft>
                <a:spcPct val="0"/>
              </a:spcAft>
              <a:defRPr/>
            </a:pPr>
            <a:r>
              <a:rPr lang="it-IT" dirty="0">
                <a:solidFill>
                  <a:srgbClr val="000000"/>
                </a:solidFill>
                <a:latin typeface="Calibri" panose="020F0502020204030204" pitchFamily="34" charset="0"/>
                <a:sym typeface="Wingdings" pitchFamily="2" charset="2"/>
              </a:rPr>
              <a:t>CONSEGNA (E TRASFERIMENTO RISCHI E BENEFICI)   01.01.2017</a:t>
            </a:r>
          </a:p>
          <a:p>
            <a:pPr fontAlgn="base">
              <a:spcBef>
                <a:spcPct val="0"/>
              </a:spcBef>
              <a:spcAft>
                <a:spcPct val="0"/>
              </a:spcAft>
              <a:defRPr/>
            </a:pPr>
            <a:r>
              <a:rPr lang="it-IT" dirty="0">
                <a:solidFill>
                  <a:srgbClr val="000000"/>
                </a:solidFill>
                <a:latin typeface="Calibri" panose="020F0502020204030204" pitchFamily="34" charset="0"/>
                <a:sym typeface="Wingdings" pitchFamily="2" charset="2"/>
              </a:rPr>
              <a:t>PAGAMENTO  € 10.000 CONSEGNA/€ 100.000 31.12.2019</a:t>
            </a:r>
          </a:p>
          <a:p>
            <a:pPr fontAlgn="base">
              <a:spcBef>
                <a:spcPct val="0"/>
              </a:spcBef>
              <a:spcAft>
                <a:spcPct val="0"/>
              </a:spcAft>
              <a:defRPr/>
            </a:pPr>
            <a:r>
              <a:rPr lang="it-IT" dirty="0">
                <a:solidFill>
                  <a:srgbClr val="000000"/>
                </a:solidFill>
                <a:latin typeface="Calibri" panose="020F0502020204030204" pitchFamily="34" charset="0"/>
                <a:sym typeface="Wingdings" pitchFamily="2" charset="2"/>
              </a:rPr>
              <a:t>TASSO DI INTERESSE DI MERCATO  5%</a:t>
            </a:r>
          </a:p>
          <a:p>
            <a:pPr fontAlgn="base">
              <a:spcBef>
                <a:spcPct val="0"/>
              </a:spcBef>
              <a:spcAft>
                <a:spcPct val="0"/>
              </a:spcAft>
              <a:defRPr/>
            </a:pPr>
            <a:r>
              <a:rPr lang="it-IT" dirty="0">
                <a:solidFill>
                  <a:srgbClr val="000000"/>
                </a:solidFill>
                <a:latin typeface="Calibri" panose="020F0502020204030204" pitchFamily="34" charset="0"/>
                <a:sym typeface="Wingdings" pitchFamily="2" charset="2"/>
              </a:rPr>
              <a:t>VALORE ATTUALE DEBITO  € 86.383,76 </a:t>
            </a:r>
          </a:p>
          <a:p>
            <a:pPr fontAlgn="base">
              <a:spcBef>
                <a:spcPct val="0"/>
              </a:spcBef>
              <a:spcAft>
                <a:spcPct val="0"/>
              </a:spcAft>
              <a:defRPr/>
            </a:pPr>
            <a:r>
              <a:rPr lang="it-IT" dirty="0">
                <a:solidFill>
                  <a:srgbClr val="000000"/>
                </a:solidFill>
                <a:latin typeface="Calibri" panose="020F0502020204030204" pitchFamily="34" charset="0"/>
                <a:sym typeface="Wingdings" pitchFamily="2" charset="2"/>
              </a:rPr>
              <a:t>VALORE ISCRIZIONE ATTEZZATURA IN BILANCIO  € 96.383,76 </a:t>
            </a:r>
            <a:endParaRPr lang="it-IT" dirty="0">
              <a:solidFill>
                <a:srgbClr val="000000"/>
              </a:solidFill>
              <a:latin typeface="Calibri" panose="020F0502020204030204" pitchFamily="34" charset="0"/>
            </a:endParaRPr>
          </a:p>
          <a:p>
            <a:pPr algn="ctr" fontAlgn="base">
              <a:spcBef>
                <a:spcPct val="0"/>
              </a:spcBef>
              <a:spcAft>
                <a:spcPct val="0"/>
              </a:spcAft>
              <a:defRPr/>
            </a:pPr>
            <a:endParaRPr lang="it-IT" sz="2400" b="1" dirty="0">
              <a:solidFill>
                <a:srgbClr val="000000"/>
              </a:solidFill>
              <a:latin typeface="Calibri" panose="020F0502020204030204" pitchFamily="34" charset="0"/>
            </a:endParaRPr>
          </a:p>
        </p:txBody>
      </p:sp>
      <p:sp>
        <p:nvSpPr>
          <p:cNvPr id="9" name="Rettangolo 8"/>
          <p:cNvSpPr/>
          <p:nvPr/>
        </p:nvSpPr>
        <p:spPr>
          <a:xfrm>
            <a:off x="1327587" y="3734704"/>
            <a:ext cx="3744913" cy="926523"/>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b="1" dirty="0">
                <a:solidFill>
                  <a:srgbClr val="000000"/>
                </a:solidFill>
                <a:latin typeface="Calibri" panose="020F0502020204030204" pitchFamily="34" charset="0"/>
              </a:rPr>
              <a:t>VALORE PER COMPUTO</a:t>
            </a:r>
          </a:p>
          <a:p>
            <a:pPr algn="ctr" fontAlgn="base">
              <a:spcBef>
                <a:spcPct val="0"/>
              </a:spcBef>
              <a:spcAft>
                <a:spcPct val="0"/>
              </a:spcAft>
            </a:pPr>
            <a:r>
              <a:rPr lang="it-IT" b="1" dirty="0">
                <a:solidFill>
                  <a:srgbClr val="FF0000"/>
                </a:solidFill>
                <a:latin typeface="Calibri" panose="020F0502020204030204" pitchFamily="34" charset="0"/>
              </a:rPr>
              <a:t>AMMORTAMENTI</a:t>
            </a:r>
            <a:r>
              <a:rPr lang="it-IT" b="1" dirty="0">
                <a:solidFill>
                  <a:srgbClr val="000000"/>
                </a:solidFill>
                <a:latin typeface="Calibri" panose="020F0502020204030204" pitchFamily="34" charset="0"/>
              </a:rPr>
              <a:t>:</a:t>
            </a:r>
          </a:p>
          <a:p>
            <a:pPr algn="ctr" fontAlgn="base">
              <a:spcBef>
                <a:spcPct val="0"/>
              </a:spcBef>
              <a:spcAft>
                <a:spcPct val="0"/>
              </a:spcAft>
            </a:pPr>
            <a:r>
              <a:rPr lang="it-IT" b="1" dirty="0">
                <a:solidFill>
                  <a:srgbClr val="000000"/>
                </a:solidFill>
                <a:latin typeface="Calibri" panose="020F0502020204030204" pitchFamily="34" charset="0"/>
              </a:rPr>
              <a:t>€ 96.383,76</a:t>
            </a:r>
          </a:p>
        </p:txBody>
      </p:sp>
      <p:sp>
        <p:nvSpPr>
          <p:cNvPr id="3" name="Freccia in giù 2"/>
          <p:cNvSpPr/>
          <p:nvPr/>
        </p:nvSpPr>
        <p:spPr>
          <a:xfrm>
            <a:off x="2878042" y="3337247"/>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2" name="Titolo 1"/>
          <p:cNvSpPr txBox="1">
            <a:spLocks/>
          </p:cNvSpPr>
          <p:nvPr/>
        </p:nvSpPr>
        <p:spPr bwMode="auto">
          <a:xfrm>
            <a:off x="1524000" y="226522"/>
            <a:ext cx="91440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it-IT" altLang="it-IT" sz="3200" b="1" kern="0" dirty="0">
                <a:latin typeface="Calibri" panose="020F0502020204030204" pitchFamily="34" charset="0"/>
              </a:rPr>
              <a:t>PAGAMENTO DIFFERITO</a:t>
            </a:r>
          </a:p>
        </p:txBody>
      </p:sp>
      <p:sp>
        <p:nvSpPr>
          <p:cNvPr id="8" name="Rettangolo 7">
            <a:extLst>
              <a:ext uri="{FF2B5EF4-FFF2-40B4-BE49-F238E27FC236}">
                <a16:creationId xmlns:a16="http://schemas.microsoft.com/office/drawing/2014/main" xmlns="" id="{C5D4D5AB-BC2F-479E-82B9-F9213C9A3C51}"/>
              </a:ext>
            </a:extLst>
          </p:cNvPr>
          <p:cNvSpPr/>
          <p:nvPr/>
        </p:nvSpPr>
        <p:spPr>
          <a:xfrm>
            <a:off x="2459228" y="4803164"/>
            <a:ext cx="3744913" cy="926523"/>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b="1" dirty="0">
                <a:solidFill>
                  <a:srgbClr val="000000"/>
                </a:solidFill>
                <a:latin typeface="Calibri" panose="020F0502020204030204" pitchFamily="34" charset="0"/>
              </a:rPr>
              <a:t>Differenziale di € 13.617 rappresentano interessi passivi imputabili pro rata temporis</a:t>
            </a:r>
          </a:p>
        </p:txBody>
      </p:sp>
      <p:sp>
        <p:nvSpPr>
          <p:cNvPr id="10" name="Rettangolo 9">
            <a:extLst>
              <a:ext uri="{FF2B5EF4-FFF2-40B4-BE49-F238E27FC236}">
                <a16:creationId xmlns:a16="http://schemas.microsoft.com/office/drawing/2014/main" xmlns="" id="{AA2D2D44-38D7-4771-8619-0032BA20312D}"/>
              </a:ext>
            </a:extLst>
          </p:cNvPr>
          <p:cNvSpPr/>
          <p:nvPr/>
        </p:nvSpPr>
        <p:spPr>
          <a:xfrm>
            <a:off x="6788203" y="3688644"/>
            <a:ext cx="5004106" cy="926523"/>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1600" b="1" dirty="0">
                <a:solidFill>
                  <a:srgbClr val="000000"/>
                </a:solidFill>
                <a:latin typeface="Calibri" panose="020F0502020204030204" pitchFamily="34" charset="0"/>
              </a:rPr>
              <a:t>Vecchia disciplina : Deducibili in misura integrale in quanto esclusi da ROL ( non derivano da rapporto avente causa finanziaria)</a:t>
            </a:r>
          </a:p>
        </p:txBody>
      </p:sp>
      <p:sp>
        <p:nvSpPr>
          <p:cNvPr id="4" name="Parentesi graffa aperta 3"/>
          <p:cNvSpPr/>
          <p:nvPr/>
        </p:nvSpPr>
        <p:spPr>
          <a:xfrm>
            <a:off x="6469811" y="4197965"/>
            <a:ext cx="215661" cy="205308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4" name="Rettangolo 13">
            <a:extLst>
              <a:ext uri="{FF2B5EF4-FFF2-40B4-BE49-F238E27FC236}">
                <a16:creationId xmlns:a16="http://schemas.microsoft.com/office/drawing/2014/main" xmlns="" id="{AA2D2D44-38D7-4771-8619-0032BA20312D}"/>
              </a:ext>
            </a:extLst>
          </p:cNvPr>
          <p:cNvSpPr/>
          <p:nvPr/>
        </p:nvSpPr>
        <p:spPr>
          <a:xfrm>
            <a:off x="6940603" y="5201728"/>
            <a:ext cx="4851706" cy="1601576"/>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1600" b="1" dirty="0">
                <a:solidFill>
                  <a:srgbClr val="000000"/>
                </a:solidFill>
                <a:latin typeface="Calibri" panose="020F0502020204030204" pitchFamily="34" charset="0"/>
              </a:rPr>
              <a:t>Nuova  disciplina : Deducibili in base a ROL</a:t>
            </a:r>
          </a:p>
          <a:p>
            <a:pPr algn="ctr" fontAlgn="base">
              <a:spcBef>
                <a:spcPct val="0"/>
              </a:spcBef>
              <a:spcAft>
                <a:spcPct val="0"/>
              </a:spcAft>
            </a:pPr>
            <a:r>
              <a:rPr lang="it-IT" sz="1000" dirty="0">
                <a:solidFill>
                  <a:schemeClr val="tx1"/>
                </a:solidFill>
              </a:rPr>
              <a:t>REL ILL.: </a:t>
            </a:r>
            <a:r>
              <a:rPr lang="it-IT" sz="1200" b="1" dirty="0">
                <a:solidFill>
                  <a:schemeClr val="tx1"/>
                </a:solidFill>
              </a:rPr>
              <a:t>Ovviamente, per effetto di tale definizione, rientreranno nell’ambito di applicazione dei limiti di deducibilità anche gli interessi derivanti da debiti di natura commerciale, </a:t>
            </a:r>
            <a:r>
              <a:rPr lang="it-IT" sz="1200" b="1" u="sng" dirty="0">
                <a:solidFill>
                  <a:schemeClr val="tx1"/>
                </a:solidFill>
              </a:rPr>
              <a:t>qualora essi siano rilevati contabilmente, in quanto il contratto di fornitura di beni o di prestazione di servizi contiene una componente di finanziamento da ritenersi significativa ai sensi dell’IFRS 15.</a:t>
            </a:r>
          </a:p>
          <a:p>
            <a:pPr algn="ctr" fontAlgn="base">
              <a:spcBef>
                <a:spcPct val="0"/>
              </a:spcBef>
              <a:spcAft>
                <a:spcPct val="0"/>
              </a:spcAft>
            </a:pPr>
            <a:endParaRPr lang="it-IT" sz="16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7859318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ext uri="{D42A27DB-BD31-4B8C-83A1-F6EECF244321}">
                <p14:modId xmlns:p14="http://schemas.microsoft.com/office/powerpoint/2010/main" val="1292178624"/>
              </p:ext>
            </p:extLst>
          </p:nvPr>
        </p:nvGraphicFramePr>
        <p:xfrm>
          <a:off x="1264522" y="2190301"/>
          <a:ext cx="6972300" cy="2654300"/>
        </p:xfrm>
        <a:graphic>
          <a:graphicData uri="http://schemas.openxmlformats.org/drawingml/2006/table">
            <a:tbl>
              <a:tblPr>
                <a:tableStyleId>{6E25E649-3F16-4E02-A733-19D2CDBF48F0}</a:tableStyleId>
              </a:tblPr>
              <a:tblGrid>
                <a:gridCol w="809625">
                  <a:extLst>
                    <a:ext uri="{9D8B030D-6E8A-4147-A177-3AD203B41FA5}">
                      <a16:colId xmlns:a16="http://schemas.microsoft.com/office/drawing/2014/main" xmlns="" val="20000"/>
                    </a:ext>
                  </a:extLst>
                </a:gridCol>
                <a:gridCol w="3609975">
                  <a:extLst>
                    <a:ext uri="{9D8B030D-6E8A-4147-A177-3AD203B41FA5}">
                      <a16:colId xmlns:a16="http://schemas.microsoft.com/office/drawing/2014/main" xmlns="" val="20001"/>
                    </a:ext>
                  </a:extLst>
                </a:gridCol>
                <a:gridCol w="1133475">
                  <a:extLst>
                    <a:ext uri="{9D8B030D-6E8A-4147-A177-3AD203B41FA5}">
                      <a16:colId xmlns:a16="http://schemas.microsoft.com/office/drawing/2014/main" xmlns="" val="20002"/>
                    </a:ext>
                  </a:extLst>
                </a:gridCol>
                <a:gridCol w="1419225">
                  <a:extLst>
                    <a:ext uri="{9D8B030D-6E8A-4147-A177-3AD203B41FA5}">
                      <a16:colId xmlns:a16="http://schemas.microsoft.com/office/drawing/2014/main" xmlns="" val="20003"/>
                    </a:ext>
                  </a:extLst>
                </a:gridCol>
              </a:tblGrid>
              <a:tr h="241300">
                <a:tc gridSpan="2">
                  <a:txBody>
                    <a:bodyPr/>
                    <a:lstStyle/>
                    <a:p>
                      <a:pPr algn="ctr" fontAlgn="b"/>
                      <a:r>
                        <a:rPr lang="da-DK" sz="1400" u="none" strike="noStrike" dirty="0">
                          <a:effectLst/>
                          <a:latin typeface="Calibri" charset="0"/>
                          <a:ea typeface="Calibri" charset="0"/>
                          <a:cs typeface="Calibri" charset="0"/>
                        </a:rPr>
                        <a:t>15-set-17</a:t>
                      </a:r>
                      <a:endParaRPr lang="da-DK" sz="1400" b="0" i="0" u="none" strike="noStrike" dirty="0">
                        <a:solidFill>
                          <a:srgbClr val="000000"/>
                        </a:solidFill>
                        <a:effectLst/>
                        <a:latin typeface="Calibri" charset="0"/>
                        <a:ea typeface="Calibri" charset="0"/>
                        <a:cs typeface="Calibri" charset="0"/>
                      </a:endParaRPr>
                    </a:p>
                  </a:txBody>
                  <a:tcPr marL="12700" marR="12700" marT="12700" marB="0" anchor="b"/>
                </a:tc>
                <a:tc hMerge="1">
                  <a:txBody>
                    <a:bodyPr/>
                    <a:lstStyle/>
                    <a:p>
                      <a:endParaRPr lang="it-IT"/>
                    </a:p>
                  </a:txBody>
                  <a:tcPr/>
                </a:tc>
                <a:tc>
                  <a:txBody>
                    <a:bodyPr/>
                    <a:lstStyle/>
                    <a:p>
                      <a:pPr algn="ctr" fontAlgn="b"/>
                      <a:r>
                        <a:rPr lang="it-IT" sz="1400" u="none" strike="noStrike">
                          <a:effectLst/>
                          <a:latin typeface="Calibri" charset="0"/>
                          <a:ea typeface="Calibri" charset="0"/>
                          <a:cs typeface="Calibri" charset="0"/>
                        </a:rPr>
                        <a:t>DARE</a:t>
                      </a:r>
                      <a:endParaRPr lang="it-IT" sz="1400" b="0" i="0" u="none" strike="noStrike">
                        <a:solidFill>
                          <a:srgbClr val="000000"/>
                        </a:solidFill>
                        <a:effectLst/>
                        <a:latin typeface="Calibri" charset="0"/>
                        <a:ea typeface="Calibri" charset="0"/>
                        <a:cs typeface="Calibri" charset="0"/>
                      </a:endParaRPr>
                    </a:p>
                  </a:txBody>
                  <a:tcPr marL="12700" marR="12700" marT="12700" marB="0" anchor="b"/>
                </a:tc>
                <a:tc>
                  <a:txBody>
                    <a:bodyPr/>
                    <a:lstStyle/>
                    <a:p>
                      <a:pPr algn="ctr" fontAlgn="b"/>
                      <a:r>
                        <a:rPr lang="it-IT" sz="1400" u="none" strike="noStrike">
                          <a:effectLst/>
                          <a:latin typeface="Calibri" charset="0"/>
                          <a:ea typeface="Calibri" charset="0"/>
                          <a:cs typeface="Calibri" charset="0"/>
                        </a:rPr>
                        <a:t>AVERE</a:t>
                      </a:r>
                      <a:endParaRPr lang="it-IT" sz="1400" b="0" i="0" u="none" strike="noStrike">
                        <a:solidFill>
                          <a:srgbClr val="000000"/>
                        </a:solidFill>
                        <a:effectLst/>
                        <a:latin typeface="Calibri" charset="0"/>
                        <a:ea typeface="Calibri" charset="0"/>
                        <a:cs typeface="Calibri" charset="0"/>
                      </a:endParaRPr>
                    </a:p>
                  </a:txBody>
                  <a:tcPr marL="12700" marR="12700" marT="12700" marB="0" anchor="b"/>
                </a:tc>
                <a:extLst>
                  <a:ext uri="{0D108BD9-81ED-4DB2-BD59-A6C34878D82A}">
                    <a16:rowId xmlns:a16="http://schemas.microsoft.com/office/drawing/2014/main" xmlns="" val="10000"/>
                  </a:ext>
                </a:extLst>
              </a:tr>
              <a:tr h="241300">
                <a:tc>
                  <a:txBody>
                    <a:bodyPr/>
                    <a:lstStyle/>
                    <a:p>
                      <a:pPr algn="l" fontAlgn="b"/>
                      <a:r>
                        <a:rPr lang="it-IT" sz="1400" b="0" i="0" u="none" strike="noStrike">
                          <a:solidFill>
                            <a:srgbClr val="000000"/>
                          </a:solidFill>
                          <a:effectLst/>
                          <a:latin typeface="Calibri" charset="0"/>
                        </a:rPr>
                        <a:t>ATT C) IV</a:t>
                      </a:r>
                    </a:p>
                  </a:txBody>
                  <a:tcPr marL="12700" marR="12700" marT="12700" marB="0" anchor="b"/>
                </a:tc>
                <a:tc>
                  <a:txBody>
                    <a:bodyPr/>
                    <a:lstStyle/>
                    <a:p>
                      <a:pPr algn="l" fontAlgn="b"/>
                      <a:r>
                        <a:rPr lang="it-IT" sz="1400" b="0" i="0" u="none" strike="noStrike">
                          <a:solidFill>
                            <a:srgbClr val="000000"/>
                          </a:solidFill>
                          <a:effectLst/>
                          <a:latin typeface="Calibri" charset="0"/>
                        </a:rPr>
                        <a:t>Disponibilità liquide</a:t>
                      </a:r>
                    </a:p>
                  </a:txBody>
                  <a:tcPr marL="12700" marR="12700" marT="12700" marB="0" anchor="b"/>
                </a:tc>
                <a:tc>
                  <a:txBody>
                    <a:bodyPr/>
                    <a:lstStyle/>
                    <a:p>
                      <a:pPr algn="r" fontAlgn="b"/>
                      <a:r>
                        <a:rPr lang="en-US" sz="1400" b="0" i="0" u="none" strike="noStrike">
                          <a:solidFill>
                            <a:srgbClr val="000000"/>
                          </a:solidFill>
                          <a:effectLst/>
                          <a:latin typeface="Calibri" charset="0"/>
                        </a:rPr>
                        <a:t> 500.000,00   </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xmlns="" val="10001"/>
                  </a:ext>
                </a:extLst>
              </a:tr>
              <a:tr h="241300">
                <a:tc>
                  <a:txBody>
                    <a:bodyPr/>
                    <a:lstStyle/>
                    <a:p>
                      <a:pPr algn="l" fontAlgn="b"/>
                      <a:r>
                        <a:rPr lang="sk-SK" sz="1400" b="0" i="0" u="none" strike="noStrike" dirty="0">
                          <a:solidFill>
                            <a:srgbClr val="000000"/>
                          </a:solidFill>
                          <a:effectLst/>
                          <a:latin typeface="Calibri" charset="0"/>
                        </a:rPr>
                        <a:t>PASS D )</a:t>
                      </a:r>
                    </a:p>
                  </a:txBody>
                  <a:tcPr marL="12700" marR="12700" marT="12700" marB="0" anchor="b"/>
                </a:tc>
                <a:tc>
                  <a:txBody>
                    <a:bodyPr/>
                    <a:lstStyle/>
                    <a:p>
                      <a:pPr algn="l" fontAlgn="b"/>
                      <a:r>
                        <a:rPr lang="it-IT" sz="1400" b="0" i="0" u="none" strike="noStrike" dirty="0">
                          <a:solidFill>
                            <a:srgbClr val="000000"/>
                          </a:solidFill>
                          <a:effectLst/>
                          <a:latin typeface="Calibri" charset="0"/>
                        </a:rPr>
                        <a:t>Debiti verso controllanti</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r" fontAlgn="b"/>
                      <a:r>
                        <a:rPr lang="is-IS" sz="1400" b="0" i="0" u="none" strike="noStrike">
                          <a:solidFill>
                            <a:srgbClr val="000000"/>
                          </a:solidFill>
                          <a:effectLst/>
                          <a:latin typeface="Calibri" charset="0"/>
                        </a:rPr>
                        <a:t> 445.263,38   </a:t>
                      </a:r>
                    </a:p>
                  </a:txBody>
                  <a:tcPr marL="12700" marR="12700" marT="12700" marB="0" anchor="b"/>
                </a:tc>
                <a:extLst>
                  <a:ext uri="{0D108BD9-81ED-4DB2-BD59-A6C34878D82A}">
                    <a16:rowId xmlns:a16="http://schemas.microsoft.com/office/drawing/2014/main" xmlns="" val="10002"/>
                  </a:ext>
                </a:extLst>
              </a:tr>
              <a:tr h="241300">
                <a:tc>
                  <a:txBody>
                    <a:bodyPr/>
                    <a:lstStyle/>
                    <a:p>
                      <a:pPr algn="l" fontAlgn="b"/>
                      <a:r>
                        <a:rPr lang="is-IS" sz="1400" b="0" i="0" u="none" strike="noStrike" dirty="0">
                          <a:solidFill>
                            <a:srgbClr val="000000"/>
                          </a:solidFill>
                          <a:effectLst/>
                          <a:latin typeface="Calibri" charset="0"/>
                        </a:rPr>
                        <a:t>PN A VI)</a:t>
                      </a:r>
                    </a:p>
                  </a:txBody>
                  <a:tcPr marL="12700" marR="12700" marT="12700" marB="0" anchor="b"/>
                </a:tc>
                <a:tc>
                  <a:txBody>
                    <a:bodyPr/>
                    <a:lstStyle/>
                    <a:p>
                      <a:pPr algn="l" fontAlgn="b"/>
                      <a:r>
                        <a:rPr lang="it-IT" sz="1400" b="0" i="0" u="none" strike="noStrike" dirty="0">
                          <a:solidFill>
                            <a:srgbClr val="000000"/>
                          </a:solidFill>
                          <a:effectLst/>
                          <a:latin typeface="Calibri" charset="0"/>
                        </a:rPr>
                        <a:t>Altre</a:t>
                      </a:r>
                      <a:r>
                        <a:rPr lang="it-IT" sz="1400" b="0" i="0" u="none" strike="noStrike" baseline="0" dirty="0">
                          <a:solidFill>
                            <a:srgbClr val="000000"/>
                          </a:solidFill>
                          <a:effectLst/>
                          <a:latin typeface="Calibri" charset="0"/>
                        </a:rPr>
                        <a:t> riserve/ </a:t>
                      </a:r>
                      <a:r>
                        <a:rPr lang="it-IT" sz="1400" b="1" i="0" u="sng" strike="noStrike" baseline="0" dirty="0">
                          <a:solidFill>
                            <a:srgbClr val="000000"/>
                          </a:solidFill>
                          <a:effectLst/>
                          <a:latin typeface="Calibri" charset="0"/>
                        </a:rPr>
                        <a:t>INTERESSI ATTIVI</a:t>
                      </a:r>
                      <a:endParaRPr lang="it-IT" sz="1400" b="1" i="0" u="sng" strike="noStrike" dirty="0">
                        <a:solidFill>
                          <a:srgbClr val="000000"/>
                        </a:solidFill>
                        <a:effectLst/>
                        <a:latin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r" fontAlgn="b"/>
                      <a:r>
                        <a:rPr lang="de-DE" sz="1400" b="0" i="0" u="none" strike="noStrike" dirty="0">
                          <a:solidFill>
                            <a:srgbClr val="000000"/>
                          </a:solidFill>
                          <a:effectLst/>
                          <a:latin typeface="Calibri" charset="0"/>
                        </a:rPr>
                        <a:t> 54.736,62   </a:t>
                      </a:r>
                    </a:p>
                  </a:txBody>
                  <a:tcPr marL="12700" marR="12700" marT="12700" marB="0" anchor="b"/>
                </a:tc>
                <a:extLst>
                  <a:ext uri="{0D108BD9-81ED-4DB2-BD59-A6C34878D82A}">
                    <a16:rowId xmlns:a16="http://schemas.microsoft.com/office/drawing/2014/main" xmlns="" val="10003"/>
                  </a:ext>
                </a:extLst>
              </a:tr>
              <a:tr h="241300">
                <a:tc>
                  <a:txBody>
                    <a:bodyPr/>
                    <a:lstStyle/>
                    <a:p>
                      <a:pPr algn="l" fontAlgn="b"/>
                      <a:endParaRPr lang="it-IT" sz="1400" b="0" i="0" u="none" strike="noStrike" dirty="0">
                        <a:solidFill>
                          <a:srgbClr val="000000"/>
                        </a:solidFill>
                        <a:effectLst/>
                        <a:latin typeface="Calibri" charset="0"/>
                        <a:ea typeface="Calibri" charset="0"/>
                        <a:cs typeface="Calibri" charset="0"/>
                      </a:endParaRPr>
                    </a:p>
                  </a:txBody>
                  <a:tcPr marL="12700" marR="12700" marT="12700" marB="0" anchor="b"/>
                </a:tc>
                <a:tc>
                  <a:txBody>
                    <a:bodyPr/>
                    <a:lstStyle/>
                    <a:p>
                      <a:pPr algn="ctr" fontAlgn="b"/>
                      <a:endParaRPr lang="it-IT" sz="1400" b="0" i="0" u="none" strike="noStrike" dirty="0">
                        <a:solidFill>
                          <a:srgbClr val="000000"/>
                        </a:solidFill>
                        <a:effectLst/>
                        <a:latin typeface="Calibri" charset="0"/>
                        <a:ea typeface="Calibri" charset="0"/>
                        <a:cs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a typeface="Calibri" charset="0"/>
                        <a:cs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a typeface="Calibri" charset="0"/>
                        <a:cs typeface="Calibri" charset="0"/>
                      </a:endParaRPr>
                    </a:p>
                  </a:txBody>
                  <a:tcPr marL="12700" marR="12700" marT="12700" marB="0" anchor="b"/>
                </a:tc>
                <a:extLst>
                  <a:ext uri="{0D108BD9-81ED-4DB2-BD59-A6C34878D82A}">
                    <a16:rowId xmlns:a16="http://schemas.microsoft.com/office/drawing/2014/main" xmlns="" val="10004"/>
                  </a:ext>
                </a:extLst>
              </a:tr>
              <a:tr h="241300">
                <a:tc gridSpan="2">
                  <a:txBody>
                    <a:bodyPr/>
                    <a:lstStyle/>
                    <a:p>
                      <a:pPr algn="ctr" fontAlgn="b"/>
                      <a:r>
                        <a:rPr lang="fr-FR" sz="1400" u="none" strike="noStrike" dirty="0">
                          <a:effectLst/>
                          <a:latin typeface="Calibri" charset="0"/>
                          <a:ea typeface="Calibri" charset="0"/>
                          <a:cs typeface="Calibri" charset="0"/>
                        </a:rPr>
                        <a:t>31-dic-17</a:t>
                      </a:r>
                      <a:endParaRPr lang="fr-FR" sz="1400" b="0" i="0" u="none" strike="noStrike" dirty="0">
                        <a:solidFill>
                          <a:srgbClr val="000000"/>
                        </a:solidFill>
                        <a:effectLst/>
                        <a:latin typeface="Calibri" charset="0"/>
                        <a:ea typeface="Calibri" charset="0"/>
                        <a:cs typeface="Calibri" charset="0"/>
                      </a:endParaRPr>
                    </a:p>
                  </a:txBody>
                  <a:tcPr marL="12700" marR="12700" marT="12700" marB="0" anchor="b"/>
                </a:tc>
                <a:tc hMerge="1">
                  <a:txBody>
                    <a:bodyPr/>
                    <a:lstStyle/>
                    <a:p>
                      <a:endParaRPr lang="it-IT"/>
                    </a:p>
                  </a:txBody>
                  <a:tcPr/>
                </a:tc>
                <a:tc>
                  <a:txBody>
                    <a:bodyPr/>
                    <a:lstStyle/>
                    <a:p>
                      <a:pPr algn="ctr" fontAlgn="b"/>
                      <a:r>
                        <a:rPr lang="it-IT" sz="1400" u="none" strike="noStrike">
                          <a:effectLst/>
                          <a:latin typeface="Calibri" charset="0"/>
                          <a:ea typeface="Calibri" charset="0"/>
                          <a:cs typeface="Calibri" charset="0"/>
                        </a:rPr>
                        <a:t> DARE </a:t>
                      </a:r>
                      <a:endParaRPr lang="it-IT" sz="1400" b="0" i="0" u="none" strike="noStrike">
                        <a:solidFill>
                          <a:srgbClr val="000000"/>
                        </a:solidFill>
                        <a:effectLst/>
                        <a:latin typeface="Calibri" charset="0"/>
                        <a:ea typeface="Calibri" charset="0"/>
                        <a:cs typeface="Calibri" charset="0"/>
                      </a:endParaRPr>
                    </a:p>
                  </a:txBody>
                  <a:tcPr marL="12700" marR="12700" marT="12700" marB="0" anchor="b"/>
                </a:tc>
                <a:tc>
                  <a:txBody>
                    <a:bodyPr/>
                    <a:lstStyle/>
                    <a:p>
                      <a:pPr algn="ctr" fontAlgn="b"/>
                      <a:r>
                        <a:rPr lang="it-IT" sz="1400" u="none" strike="noStrike">
                          <a:effectLst/>
                          <a:latin typeface="Calibri" charset="0"/>
                          <a:ea typeface="Calibri" charset="0"/>
                          <a:cs typeface="Calibri" charset="0"/>
                        </a:rPr>
                        <a:t> AVERE </a:t>
                      </a:r>
                      <a:endParaRPr lang="it-IT" sz="1400" b="0" i="0" u="none" strike="noStrike">
                        <a:solidFill>
                          <a:srgbClr val="000000"/>
                        </a:solidFill>
                        <a:effectLst/>
                        <a:latin typeface="Calibri" charset="0"/>
                        <a:ea typeface="Calibri" charset="0"/>
                        <a:cs typeface="Calibri" charset="0"/>
                      </a:endParaRPr>
                    </a:p>
                  </a:txBody>
                  <a:tcPr marL="12700" marR="12700" marT="12700" marB="0" anchor="b"/>
                </a:tc>
                <a:extLst>
                  <a:ext uri="{0D108BD9-81ED-4DB2-BD59-A6C34878D82A}">
                    <a16:rowId xmlns:a16="http://schemas.microsoft.com/office/drawing/2014/main" xmlns="" val="10005"/>
                  </a:ext>
                </a:extLst>
              </a:tr>
              <a:tr h="241300">
                <a:tc>
                  <a:txBody>
                    <a:bodyPr/>
                    <a:lstStyle/>
                    <a:p>
                      <a:pPr algn="l" fontAlgn="b"/>
                      <a:r>
                        <a:rPr lang="pt-BR" sz="1400" b="0" i="0" u="none" strike="noStrike" dirty="0">
                          <a:solidFill>
                            <a:srgbClr val="000000"/>
                          </a:solidFill>
                          <a:effectLst/>
                          <a:latin typeface="Calibri" charset="0"/>
                        </a:rPr>
                        <a:t>CE C) 17</a:t>
                      </a:r>
                    </a:p>
                  </a:txBody>
                  <a:tcPr marL="12700" marR="12700" marT="12700" marB="0" anchor="b"/>
                </a:tc>
                <a:tc>
                  <a:txBody>
                    <a:bodyPr/>
                    <a:lstStyle/>
                    <a:p>
                      <a:pPr algn="l" fontAlgn="b"/>
                      <a:r>
                        <a:rPr lang="it-IT" sz="1400" b="0" i="0" u="none" strike="noStrike">
                          <a:solidFill>
                            <a:srgbClr val="000000"/>
                          </a:solidFill>
                          <a:effectLst/>
                          <a:latin typeface="Calibri" charset="0"/>
                        </a:rPr>
                        <a:t>Oneri finanziari</a:t>
                      </a:r>
                    </a:p>
                  </a:txBody>
                  <a:tcPr marL="12700" marR="12700" marT="12700" marB="0" anchor="b"/>
                </a:tc>
                <a:tc>
                  <a:txBody>
                    <a:bodyPr/>
                    <a:lstStyle/>
                    <a:p>
                      <a:pPr algn="r" fontAlgn="b"/>
                      <a:r>
                        <a:rPr lang="pl-PL" sz="1400" b="0" i="0" u="none" strike="noStrike">
                          <a:solidFill>
                            <a:srgbClr val="000000"/>
                          </a:solidFill>
                          <a:effectLst/>
                          <a:latin typeface="Calibri" charset="0"/>
                        </a:rPr>
                        <a:t> 3.306,67   </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xmlns="" val="10006"/>
                  </a:ext>
                </a:extLst>
              </a:tr>
              <a:tr h="241300">
                <a:tc>
                  <a:txBody>
                    <a:bodyPr/>
                    <a:lstStyle/>
                    <a:p>
                      <a:pPr algn="l" fontAlgn="b"/>
                      <a:r>
                        <a:rPr lang="sk-SK" sz="1400" b="0" i="0" u="none" strike="noStrike" dirty="0">
                          <a:solidFill>
                            <a:srgbClr val="000000"/>
                          </a:solidFill>
                          <a:effectLst/>
                          <a:latin typeface="Calibri" charset="0"/>
                        </a:rPr>
                        <a:t>PASS D 3)</a:t>
                      </a:r>
                    </a:p>
                  </a:txBody>
                  <a:tcPr marL="12700" marR="12700" marT="12700" marB="0" anchor="b"/>
                </a:tc>
                <a:tc>
                  <a:txBody>
                    <a:bodyPr/>
                    <a:lstStyle/>
                    <a:p>
                      <a:pPr algn="l" fontAlgn="b"/>
                      <a:r>
                        <a:rPr lang="it-IT" sz="1400" b="0" i="0" u="none" strike="noStrike" dirty="0">
                          <a:solidFill>
                            <a:srgbClr val="000000"/>
                          </a:solidFill>
                          <a:effectLst/>
                          <a:latin typeface="Calibri" charset="0"/>
                        </a:rPr>
                        <a:t>Debiti verso controllanti</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r" fontAlgn="b"/>
                      <a:r>
                        <a:rPr lang="pl-PL" sz="1400" b="0" i="0" u="none" strike="noStrike">
                          <a:solidFill>
                            <a:srgbClr val="000000"/>
                          </a:solidFill>
                          <a:effectLst/>
                          <a:latin typeface="Calibri" charset="0"/>
                        </a:rPr>
                        <a:t> 3.306,67   </a:t>
                      </a:r>
                    </a:p>
                  </a:txBody>
                  <a:tcPr marL="12700" marR="12700" marT="12700" marB="0" anchor="b"/>
                </a:tc>
                <a:extLst>
                  <a:ext uri="{0D108BD9-81ED-4DB2-BD59-A6C34878D82A}">
                    <a16:rowId xmlns:a16="http://schemas.microsoft.com/office/drawing/2014/main" xmlns="" val="10007"/>
                  </a:ext>
                </a:extLst>
              </a:tr>
              <a:tr h="241300">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ctr" fontAlgn="b"/>
                      <a:endParaRPr lang="it-IT" sz="1400" b="0" i="0" u="none" strike="noStrike" dirty="0">
                        <a:solidFill>
                          <a:srgbClr val="000000"/>
                        </a:solidFill>
                        <a:effectLst/>
                        <a:latin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xmlns="" val="10008"/>
                  </a:ext>
                </a:extLst>
              </a:tr>
              <a:tr h="241300">
                <a:tc>
                  <a:txBody>
                    <a:bodyPr/>
                    <a:lstStyle/>
                    <a:p>
                      <a:pPr algn="l" fontAlgn="b"/>
                      <a:r>
                        <a:rPr lang="sk-SK" sz="1400" b="0" i="0" u="none" strike="noStrike">
                          <a:solidFill>
                            <a:srgbClr val="000000"/>
                          </a:solidFill>
                          <a:effectLst/>
                          <a:latin typeface="Calibri" charset="0"/>
                        </a:rPr>
                        <a:t>PASS D 3)</a:t>
                      </a:r>
                    </a:p>
                  </a:txBody>
                  <a:tcPr marL="12700" marR="12700" marT="12700" marB="0" anchor="b"/>
                </a:tc>
                <a:tc>
                  <a:txBody>
                    <a:bodyPr/>
                    <a:lstStyle/>
                    <a:p>
                      <a:pPr algn="l" fontAlgn="b"/>
                      <a:r>
                        <a:rPr lang="it-IT" sz="1400" b="0" i="0" u="none" strike="noStrike" dirty="0">
                          <a:solidFill>
                            <a:srgbClr val="000000"/>
                          </a:solidFill>
                          <a:effectLst/>
                          <a:latin typeface="Calibri" charset="0"/>
                        </a:rPr>
                        <a:t>Debiti verso controllanti</a:t>
                      </a:r>
                    </a:p>
                  </a:txBody>
                  <a:tcPr marL="12700" marR="12700" marT="12700" marB="0" anchor="b"/>
                </a:tc>
                <a:tc>
                  <a:txBody>
                    <a:bodyPr/>
                    <a:lstStyle/>
                    <a:p>
                      <a:pPr algn="r" fontAlgn="b"/>
                      <a:r>
                        <a:rPr lang="en-US" sz="1400" b="0" i="0" u="none" strike="noStrike">
                          <a:solidFill>
                            <a:srgbClr val="000000"/>
                          </a:solidFill>
                          <a:effectLst/>
                          <a:latin typeface="Calibri" charset="0"/>
                        </a:rPr>
                        <a:t> 50.000,00   </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xmlns="" val="10009"/>
                  </a:ext>
                </a:extLst>
              </a:tr>
              <a:tr h="241300">
                <a:tc>
                  <a:txBody>
                    <a:bodyPr/>
                    <a:lstStyle/>
                    <a:p>
                      <a:pPr algn="l" fontAlgn="b"/>
                      <a:r>
                        <a:rPr lang="it-IT" sz="1400" b="0" i="0" u="none" strike="noStrike" dirty="0">
                          <a:solidFill>
                            <a:srgbClr val="000000"/>
                          </a:solidFill>
                          <a:effectLst/>
                          <a:latin typeface="Calibri" charset="0"/>
                        </a:rPr>
                        <a:t>ATT C) IV</a:t>
                      </a:r>
                    </a:p>
                  </a:txBody>
                  <a:tcPr marL="12700" marR="12700" marT="12700" marB="0" anchor="b"/>
                </a:tc>
                <a:tc>
                  <a:txBody>
                    <a:bodyPr/>
                    <a:lstStyle/>
                    <a:p>
                      <a:pPr algn="l" fontAlgn="b"/>
                      <a:r>
                        <a:rPr lang="it-IT" sz="1400" b="0" i="0" u="none" strike="noStrike" dirty="0">
                          <a:solidFill>
                            <a:srgbClr val="000000"/>
                          </a:solidFill>
                          <a:effectLst/>
                          <a:latin typeface="Calibri" charset="0"/>
                        </a:rPr>
                        <a:t>Disponibilità liquide</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r" fontAlgn="b"/>
                      <a:r>
                        <a:rPr lang="en-US" sz="1400" b="0" i="0" u="none" strike="noStrike" dirty="0">
                          <a:solidFill>
                            <a:srgbClr val="000000"/>
                          </a:solidFill>
                          <a:effectLst/>
                          <a:latin typeface="Calibri" charset="0"/>
                        </a:rPr>
                        <a:t> 50.000,00   </a:t>
                      </a:r>
                    </a:p>
                  </a:txBody>
                  <a:tcPr marL="12700" marR="12700" marT="12700" marB="0" anchor="b"/>
                </a:tc>
                <a:extLst>
                  <a:ext uri="{0D108BD9-81ED-4DB2-BD59-A6C34878D82A}">
                    <a16:rowId xmlns:a16="http://schemas.microsoft.com/office/drawing/2014/main" xmlns="" val="10010"/>
                  </a:ext>
                </a:extLst>
              </a:tr>
            </a:tbl>
          </a:graphicData>
        </a:graphic>
      </p:graphicFrame>
      <p:sp>
        <p:nvSpPr>
          <p:cNvPr id="7" name="Rettangolo 6"/>
          <p:cNvSpPr/>
          <p:nvPr/>
        </p:nvSpPr>
        <p:spPr>
          <a:xfrm>
            <a:off x="9051168" y="2176685"/>
            <a:ext cx="2958860" cy="1095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Se non vi è intento di capitalizzare</a:t>
            </a:r>
          </a:p>
          <a:p>
            <a:pPr algn="ctr"/>
            <a:r>
              <a:rPr lang="it-IT" b="1" dirty="0"/>
              <a:t>Interessi attivi tassabili</a:t>
            </a:r>
          </a:p>
        </p:txBody>
      </p:sp>
      <p:sp>
        <p:nvSpPr>
          <p:cNvPr id="11" name="Rettangolo 10"/>
          <p:cNvSpPr/>
          <p:nvPr/>
        </p:nvSpPr>
        <p:spPr>
          <a:xfrm>
            <a:off x="9097972" y="3602739"/>
            <a:ext cx="2958860" cy="845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Deducibili </a:t>
            </a:r>
          </a:p>
        </p:txBody>
      </p:sp>
      <p:cxnSp>
        <p:nvCxnSpPr>
          <p:cNvPr id="13" name="Connettore 2 12"/>
          <p:cNvCxnSpPr/>
          <p:nvPr/>
        </p:nvCxnSpPr>
        <p:spPr>
          <a:xfrm flipH="1">
            <a:off x="8324492" y="4025674"/>
            <a:ext cx="64698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 name="Rettangolo 1">
            <a:extLst>
              <a:ext uri="{FF2B5EF4-FFF2-40B4-BE49-F238E27FC236}">
                <a16:creationId xmlns:a16="http://schemas.microsoft.com/office/drawing/2014/main" xmlns="" id="{CC654B43-B035-4E81-8F37-CA2E5033FC6F}"/>
              </a:ext>
            </a:extLst>
          </p:cNvPr>
          <p:cNvSpPr/>
          <p:nvPr/>
        </p:nvSpPr>
        <p:spPr>
          <a:xfrm>
            <a:off x="998290" y="5168479"/>
            <a:ext cx="9857064" cy="1477328"/>
          </a:xfrm>
          <a:prstGeom prst="rect">
            <a:avLst/>
          </a:prstGeom>
          <a:solidFill>
            <a:schemeClr val="accent6">
              <a:lumMod val="60000"/>
              <a:lumOff val="40000"/>
            </a:schemeClr>
          </a:solidFill>
        </p:spPr>
        <p:txBody>
          <a:bodyPr wrap="square">
            <a:spAutoFit/>
          </a:bodyPr>
          <a:lstStyle/>
          <a:p>
            <a:r>
              <a:rPr lang="it-IT" dirty="0"/>
              <a:t>D.M. 3.8.2017 art. 1 : Nel caso di operazioni di finanziamento </a:t>
            </a:r>
            <a:r>
              <a:rPr lang="it-IT" b="1" dirty="0"/>
              <a:t>tra soggetti tra i quali sussiste il rapporto di controllo di cui all'art. 2359 del codice civile </a:t>
            </a:r>
            <a:r>
              <a:rPr lang="it-IT" dirty="0"/>
              <a:t>assumono rilevanza fiscale </a:t>
            </a:r>
            <a:r>
              <a:rPr lang="it-IT" b="1" dirty="0"/>
              <a:t>esclusivamente i componenti positivi e negativi imputati a conto economico desumibili dal contratto di finanziamento, </a:t>
            </a:r>
            <a:r>
              <a:rPr lang="it-IT" dirty="0"/>
              <a:t>laddove siano rilevati </a:t>
            </a:r>
            <a:r>
              <a:rPr lang="it-IT" b="1" dirty="0"/>
              <a:t>nello stato patrimoniale componenti derivanti dal processo di attualizzazione</a:t>
            </a:r>
            <a:r>
              <a:rPr lang="it-IT" dirty="0"/>
              <a:t> a tassi di mercato previsto dal criterio del costo ammortizzato»; </a:t>
            </a:r>
          </a:p>
        </p:txBody>
      </p:sp>
      <p:cxnSp>
        <p:nvCxnSpPr>
          <p:cNvPr id="8" name="Connettore 2 7"/>
          <p:cNvCxnSpPr/>
          <p:nvPr/>
        </p:nvCxnSpPr>
        <p:spPr>
          <a:xfrm flipV="1">
            <a:off x="4442604" y="2543329"/>
            <a:ext cx="4492147" cy="449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ttangolo 11">
            <a:extLst>
              <a:ext uri="{FF2B5EF4-FFF2-40B4-BE49-F238E27FC236}">
                <a16:creationId xmlns:a16="http://schemas.microsoft.com/office/drawing/2014/main" xmlns="" id="{341C1F3A-0A78-4CB2-BFF8-2132AD46B081}"/>
              </a:ext>
            </a:extLst>
          </p:cNvPr>
          <p:cNvSpPr/>
          <p:nvPr/>
        </p:nvSpPr>
        <p:spPr>
          <a:xfrm>
            <a:off x="1190445" y="139699"/>
            <a:ext cx="8291147" cy="1861630"/>
          </a:xfrm>
          <a:prstGeom prst="rect">
            <a:avLst/>
          </a:prstGeom>
          <a:solidFill>
            <a:schemeClr val="bg2">
              <a:lumMod val="40000"/>
              <a:lumOff val="60000"/>
              <a:alpha val="65098"/>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85000" lnSpcReduction="20000"/>
          </a:bodyPr>
          <a:lstStyle/>
          <a:p>
            <a:pPr algn="just" fontAlgn="base">
              <a:spcBef>
                <a:spcPct val="0"/>
              </a:spcBef>
              <a:spcAft>
                <a:spcPct val="0"/>
              </a:spcAft>
              <a:defRPr/>
            </a:pPr>
            <a:endParaRPr lang="it-IT" sz="2000" dirty="0">
              <a:solidFill>
                <a:srgbClr val="000000"/>
              </a:solidFill>
              <a:latin typeface="Calibri" panose="020F0502020204030204" pitchFamily="34" charset="0"/>
            </a:endParaRPr>
          </a:p>
          <a:p>
            <a:pPr algn="just" fontAlgn="base">
              <a:spcBef>
                <a:spcPct val="0"/>
              </a:spcBef>
              <a:spcAft>
                <a:spcPct val="0"/>
              </a:spcAft>
              <a:defRPr/>
            </a:pPr>
            <a:r>
              <a:rPr lang="it-IT" sz="2000" dirty="0">
                <a:solidFill>
                  <a:srgbClr val="000000"/>
                </a:solidFill>
                <a:latin typeface="Calibri" panose="020F0502020204030204" pitchFamily="34" charset="0"/>
              </a:rPr>
              <a:t>FINANZIAMENTO INFRUTTIFERO SOCI</a:t>
            </a:r>
          </a:p>
          <a:p>
            <a:pPr algn="just" fontAlgn="base">
              <a:spcBef>
                <a:spcPct val="0"/>
              </a:spcBef>
              <a:spcAft>
                <a:spcPct val="0"/>
              </a:spcAft>
              <a:defRPr/>
            </a:pPr>
            <a:r>
              <a:rPr lang="it-IT" sz="2000" dirty="0">
                <a:solidFill>
                  <a:srgbClr val="000000"/>
                </a:solidFill>
                <a:latin typeface="Calibri" panose="020F0502020204030204" pitchFamily="34" charset="0"/>
              </a:rPr>
              <a:t>15 settembre 2019 → Società riceve da controllante finanziamento di € 500.000</a:t>
            </a:r>
          </a:p>
          <a:p>
            <a:pPr algn="just" fontAlgn="base">
              <a:spcBef>
                <a:spcPct val="0"/>
              </a:spcBef>
              <a:spcAft>
                <a:spcPct val="0"/>
              </a:spcAft>
              <a:buFont typeface="Arial" pitchFamily="34" charset="0"/>
              <a:buChar char="•"/>
              <a:defRPr/>
            </a:pPr>
            <a:r>
              <a:rPr lang="it-IT" sz="2000" dirty="0">
                <a:solidFill>
                  <a:srgbClr val="000000"/>
                </a:solidFill>
                <a:latin typeface="Calibri" panose="020F0502020204030204" pitchFamily="34" charset="0"/>
              </a:rPr>
              <a:t>Tasso di interesse: </a:t>
            </a:r>
            <a:r>
              <a:rPr lang="it-IT" sz="2000" dirty="0">
                <a:solidFill>
                  <a:srgbClr val="C00000"/>
                </a:solidFill>
                <a:latin typeface="Calibri" panose="020F0502020204030204" pitchFamily="34" charset="0"/>
              </a:rPr>
              <a:t>infruttifero</a:t>
            </a:r>
          </a:p>
          <a:p>
            <a:pPr algn="just" fontAlgn="base">
              <a:spcBef>
                <a:spcPct val="0"/>
              </a:spcBef>
              <a:spcAft>
                <a:spcPct val="0"/>
              </a:spcAft>
              <a:buFont typeface="Arial" pitchFamily="34" charset="0"/>
              <a:buChar char="•"/>
              <a:defRPr/>
            </a:pPr>
            <a:r>
              <a:rPr lang="it-IT" sz="2000" dirty="0">
                <a:solidFill>
                  <a:srgbClr val="000000"/>
                </a:solidFill>
                <a:latin typeface="Calibri" panose="020F0502020204030204" pitchFamily="34" charset="0"/>
              </a:rPr>
              <a:t> Rimborso del finanziamento: </a:t>
            </a:r>
            <a:r>
              <a:rPr lang="it-IT" sz="2000" dirty="0">
                <a:solidFill>
                  <a:srgbClr val="C00000"/>
                </a:solidFill>
                <a:latin typeface="Calibri" panose="020F0502020204030204" pitchFamily="34" charset="0"/>
              </a:rPr>
              <a:t>10 rate annuali di euro 50.000 ciascuna</a:t>
            </a:r>
          </a:p>
          <a:p>
            <a:pPr algn="just" fontAlgn="base">
              <a:spcBef>
                <a:spcPct val="0"/>
              </a:spcBef>
              <a:spcAft>
                <a:spcPct val="0"/>
              </a:spcAft>
              <a:buFont typeface="Arial" pitchFamily="34" charset="0"/>
              <a:buChar char="•"/>
              <a:defRPr/>
            </a:pPr>
            <a:r>
              <a:rPr lang="it-IT" sz="2000" dirty="0">
                <a:solidFill>
                  <a:srgbClr val="000000"/>
                </a:solidFill>
                <a:latin typeface="Calibri" panose="020F0502020204030204" pitchFamily="34" charset="0"/>
              </a:rPr>
              <a:t> Scadenza del finanziamento: </a:t>
            </a:r>
            <a:r>
              <a:rPr lang="it-IT" sz="2000" dirty="0">
                <a:solidFill>
                  <a:srgbClr val="C00000"/>
                </a:solidFill>
                <a:latin typeface="Calibri" panose="020F0502020204030204" pitchFamily="34" charset="0"/>
              </a:rPr>
              <a:t>31 dicembre 2028</a:t>
            </a:r>
          </a:p>
          <a:p>
            <a:pPr algn="just" fontAlgn="base">
              <a:spcBef>
                <a:spcPct val="0"/>
              </a:spcBef>
              <a:spcAft>
                <a:spcPct val="0"/>
              </a:spcAft>
              <a:buFont typeface="Arial" pitchFamily="34" charset="0"/>
              <a:buChar char="•"/>
              <a:defRPr/>
            </a:pPr>
            <a:r>
              <a:rPr lang="it-IT" sz="2000" dirty="0">
                <a:solidFill>
                  <a:srgbClr val="000000"/>
                </a:solidFill>
                <a:latin typeface="Calibri" panose="020F0502020204030204" pitchFamily="34" charset="0"/>
              </a:rPr>
              <a:t> Tasso di mercato: </a:t>
            </a:r>
            <a:r>
              <a:rPr lang="it-IT" sz="2000" dirty="0">
                <a:solidFill>
                  <a:srgbClr val="C00000"/>
                </a:solidFill>
                <a:latin typeface="Calibri" panose="020F0502020204030204" pitchFamily="34" charset="0"/>
              </a:rPr>
              <a:t>2,50% &gt; VALORE ATTUALIZZATO € </a:t>
            </a:r>
            <a:r>
              <a:rPr lang="is-IS" sz="2000" dirty="0">
                <a:solidFill>
                  <a:schemeClr val="tx1"/>
                </a:solidFill>
                <a:latin typeface="Calibri" charset="0"/>
                <a:ea typeface="Calibri" charset="0"/>
                <a:cs typeface="Calibri" charset="0"/>
              </a:rPr>
              <a:t>445.263,38</a:t>
            </a:r>
          </a:p>
          <a:p>
            <a:pPr algn="just" fontAlgn="base">
              <a:spcBef>
                <a:spcPct val="0"/>
              </a:spcBef>
              <a:spcAft>
                <a:spcPct val="0"/>
              </a:spcAft>
              <a:buFont typeface="Arial" pitchFamily="34" charset="0"/>
              <a:buChar char="•"/>
              <a:defRPr/>
            </a:pPr>
            <a:r>
              <a:rPr lang="is-IS" sz="2000" b="1" dirty="0">
                <a:solidFill>
                  <a:schemeClr val="tx1"/>
                </a:solidFill>
                <a:latin typeface="Calibri" charset="0"/>
                <a:ea typeface="Calibri" charset="0"/>
                <a:cs typeface="Calibri" charset="0"/>
              </a:rPr>
              <a:t> differenziale interessi  al 31.12 </a:t>
            </a:r>
            <a:r>
              <a:rPr lang="pt-BR" sz="2000" dirty="0">
                <a:solidFill>
                  <a:schemeClr val="tx1"/>
                </a:solidFill>
                <a:latin typeface="Calibri" charset="0"/>
                <a:ea typeface="Calibri" charset="0"/>
                <a:cs typeface="Calibri" charset="0"/>
              </a:rPr>
              <a:t>€ 3.306,67</a:t>
            </a:r>
            <a:endParaRPr lang="pt-BR" sz="2000" b="1" dirty="0">
              <a:solidFill>
                <a:schemeClr val="tx1"/>
              </a:solidFill>
              <a:latin typeface="Calibri" charset="0"/>
              <a:ea typeface="Calibri" charset="0"/>
              <a:cs typeface="Calibri" charset="0"/>
            </a:endParaRPr>
          </a:p>
          <a:p>
            <a:pPr algn="just" fontAlgn="base">
              <a:spcBef>
                <a:spcPct val="0"/>
              </a:spcBef>
              <a:spcAft>
                <a:spcPct val="0"/>
              </a:spcAft>
              <a:buFont typeface="Arial" pitchFamily="34" charset="0"/>
              <a:buChar char="•"/>
              <a:defRPr/>
            </a:pPr>
            <a:endParaRPr lang="is-IS" sz="2000" b="1" dirty="0">
              <a:solidFill>
                <a:schemeClr val="tx1"/>
              </a:solidFill>
              <a:latin typeface="Calibri" charset="0"/>
              <a:ea typeface="Calibri" charset="0"/>
              <a:cs typeface="Calibri" charset="0"/>
            </a:endParaRPr>
          </a:p>
          <a:p>
            <a:pPr algn="just" fontAlgn="base">
              <a:spcBef>
                <a:spcPct val="0"/>
              </a:spcBef>
              <a:spcAft>
                <a:spcPct val="0"/>
              </a:spcAft>
              <a:buFont typeface="Arial" pitchFamily="34" charset="0"/>
              <a:buChar char="•"/>
              <a:defRPr/>
            </a:pPr>
            <a:endParaRPr lang="it-IT" sz="200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2914739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REGIME FORFETTARIO</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 NUOVI REQUISITI </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COMMA 57 . LETT. D) Soggetto che controlla anche indirettamente una SRL ( controllo di diritto, si ritiene)</a:t>
            </a:r>
          </a:p>
        </p:txBody>
      </p:sp>
      <p:sp>
        <p:nvSpPr>
          <p:cNvPr id="3" name="Freccia in giù 2"/>
          <p:cNvSpPr/>
          <p:nvPr/>
        </p:nvSpPr>
        <p:spPr>
          <a:xfrm>
            <a:off x="3792539" y="368426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3633482"/>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189921" y="4129284"/>
            <a:ext cx="7642660"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Che svolge attività </a:t>
            </a:r>
            <a:r>
              <a:rPr lang="it-IT" sz="1600" b="1" u="sng" dirty="0">
                <a:solidFill>
                  <a:srgbClr val="000000"/>
                </a:solidFill>
                <a:effectLst>
                  <a:outerShdw blurRad="38100" dist="38100" dir="2700000" algn="tl">
                    <a:srgbClr val="000000">
                      <a:alpha val="43137"/>
                    </a:srgbClr>
                  </a:outerShdw>
                </a:effectLst>
                <a:latin typeface="Calibri" panose="020F0502020204030204" pitchFamily="34" charset="0"/>
              </a:rPr>
              <a:t>direttamente o indirettamente </a:t>
            </a:r>
            <a:r>
              <a:rPr lang="it-IT" sz="1600" b="1" dirty="0">
                <a:solidFill>
                  <a:srgbClr val="000000"/>
                </a:solidFill>
                <a:latin typeface="Calibri" panose="020F0502020204030204" pitchFamily="34" charset="0"/>
              </a:rPr>
              <a:t>riconducibile a quella eseguita quale imprenditore o professionista forfettario</a:t>
            </a:r>
          </a:p>
        </p:txBody>
      </p:sp>
      <p:sp>
        <p:nvSpPr>
          <p:cNvPr id="6" name="Freccia a destra 5"/>
          <p:cNvSpPr/>
          <p:nvPr/>
        </p:nvSpPr>
        <p:spPr>
          <a:xfrm>
            <a:off x="7988062" y="4329399"/>
            <a:ext cx="261115" cy="276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8366739" y="4079661"/>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Partecipazione non di controllo non inibisce il regime forfettario</a:t>
            </a:r>
            <a:endParaRPr lang="it-IT" sz="1600" dirty="0">
              <a:solidFill>
                <a:srgbClr val="000000"/>
              </a:solidFill>
              <a:latin typeface="Calibri" panose="020F0502020204030204" pitchFamily="34" charset="0"/>
            </a:endParaRPr>
          </a:p>
        </p:txBody>
      </p:sp>
      <p:sp>
        <p:nvSpPr>
          <p:cNvPr id="11" name="Rettangolo 10">
            <a:extLst>
              <a:ext uri="{FF2B5EF4-FFF2-40B4-BE49-F238E27FC236}">
                <a16:creationId xmlns:a16="http://schemas.microsoft.com/office/drawing/2014/main" xmlns="" id="{19471008-84A1-4C87-9A2B-0019CA8EE76B}"/>
              </a:ext>
            </a:extLst>
          </p:cNvPr>
          <p:cNvSpPr/>
          <p:nvPr/>
        </p:nvSpPr>
        <p:spPr>
          <a:xfrm>
            <a:off x="216486" y="5204474"/>
            <a:ext cx="7642660"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Resta fermo il divieto di partecipare a società di persone o associazioni professionali, che tuttavia se cedute entro il periodo d’imposta non inibiscono il regime forfettario ( circ. 10/16)</a:t>
            </a:r>
          </a:p>
        </p:txBody>
      </p:sp>
      <p:sp>
        <p:nvSpPr>
          <p:cNvPr id="12" name="Freccia a destra 11">
            <a:extLst>
              <a:ext uri="{FF2B5EF4-FFF2-40B4-BE49-F238E27FC236}">
                <a16:creationId xmlns:a16="http://schemas.microsoft.com/office/drawing/2014/main" xmlns="" id="{3F19347D-4E12-4353-8AD9-19BD7931CF77}"/>
              </a:ext>
            </a:extLst>
          </p:cNvPr>
          <p:cNvSpPr/>
          <p:nvPr/>
        </p:nvSpPr>
        <p:spPr>
          <a:xfrm>
            <a:off x="7981071" y="5446534"/>
            <a:ext cx="261115" cy="276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xmlns="" id="{4E9A0ED4-1EC8-4238-B093-3EB0491E8587}"/>
              </a:ext>
            </a:extLst>
          </p:cNvPr>
          <p:cNvSpPr/>
          <p:nvPr/>
        </p:nvSpPr>
        <p:spPr>
          <a:xfrm>
            <a:off x="8376526" y="5205185"/>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Eccezione società semplici poiché da esse vengono ritratti redditi partecipativi non di impresa né da lavoro autonomo ( ris.27/11</a:t>
            </a:r>
            <a:endParaRPr lang="it-IT" sz="1600" dirty="0">
              <a:solidFill>
                <a:srgbClr val="000000"/>
              </a:solidFill>
              <a:latin typeface="Calibri" panose="020F0502020204030204" pitchFamily="34" charset="0"/>
            </a:endParaRPr>
          </a:p>
        </p:txBody>
      </p:sp>
      <p:sp>
        <p:nvSpPr>
          <p:cNvPr id="14" name="Rettangolo 13">
            <a:extLst>
              <a:ext uri="{FF2B5EF4-FFF2-40B4-BE49-F238E27FC236}">
                <a16:creationId xmlns:a16="http://schemas.microsoft.com/office/drawing/2014/main" xmlns="" id="{ECF68E68-57EA-4474-91C0-97C350C64CB7}"/>
              </a:ext>
            </a:extLst>
          </p:cNvPr>
          <p:cNvSpPr/>
          <p:nvPr/>
        </p:nvSpPr>
        <p:spPr>
          <a:xfrm>
            <a:off x="226273" y="6195774"/>
            <a:ext cx="7642660" cy="602787"/>
          </a:xfrm>
          <a:prstGeom prst="rect">
            <a:avLst/>
          </a:prstGeom>
          <a:solidFill>
            <a:srgbClr val="FFFF00">
              <a:alpha val="65098"/>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u="sng" dirty="0">
                <a:solidFill>
                  <a:srgbClr val="FF0000"/>
                </a:solidFill>
                <a:latin typeface="Calibri" panose="020F0502020204030204" pitchFamily="34" charset="0"/>
              </a:rPr>
              <a:t>ATTENZIONE: VIENE INTRODOTTA UNA NUOVA INIBIZIONE, CIOE’ LA PARTECIPAZIONI A IMPRESE FAMILIARI</a:t>
            </a:r>
          </a:p>
        </p:txBody>
      </p:sp>
    </p:spTree>
    <p:extLst>
      <p:ext uri="{BB962C8B-B14F-4D97-AF65-F5344CB8AC3E}">
        <p14:creationId xmlns:p14="http://schemas.microsoft.com/office/powerpoint/2010/main" val="30066968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Il NUOVO ART. 96</a:t>
            </a:r>
          </a:p>
          <a:p>
            <a:pPr algn="ctr" fontAlgn="base">
              <a:spcBef>
                <a:spcPct val="0"/>
              </a:spcBef>
              <a:spcAft>
                <a:spcPct val="0"/>
              </a:spcAft>
              <a:defRPr/>
            </a:pPr>
            <a:r>
              <a:rPr lang="it-IT" sz="1600" b="1" dirty="0">
                <a:solidFill>
                  <a:schemeClr val="tx1"/>
                </a:solidFill>
                <a:latin typeface="Calibri" panose="020F0502020204030204" pitchFamily="34" charset="0"/>
              </a:rPr>
              <a:t>COMMA 4</a:t>
            </a:r>
          </a:p>
        </p:txBody>
      </p:sp>
      <p:sp>
        <p:nvSpPr>
          <p:cNvPr id="9" name="Rettangolo 8"/>
          <p:cNvSpPr/>
          <p:nvPr/>
        </p:nvSpPr>
        <p:spPr>
          <a:xfrm>
            <a:off x="1762091" y="2626819"/>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VECCHIO TESTO</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189921" y="4081034"/>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Il ROL viene calcolato con mera accezione </a:t>
            </a:r>
            <a:r>
              <a:rPr lang="it-IT" sz="1600" b="1" dirty="0" err="1">
                <a:solidFill>
                  <a:srgbClr val="000000"/>
                </a:solidFill>
                <a:latin typeface="Calibri" panose="020F0502020204030204" pitchFamily="34" charset="0"/>
              </a:rPr>
              <a:t>bilancistica</a:t>
            </a:r>
            <a:endParaRPr lang="it-IT" sz="1600" b="1" dirty="0">
              <a:solidFill>
                <a:srgbClr val="000000"/>
              </a:solidFill>
              <a:latin typeface="Calibri" panose="020F0502020204030204" pitchFamily="34" charset="0"/>
            </a:endParaRPr>
          </a:p>
        </p:txBody>
      </p:sp>
      <p:sp>
        <p:nvSpPr>
          <p:cNvPr id="16" name="Rettangolo 15"/>
          <p:cNvSpPr/>
          <p:nvPr/>
        </p:nvSpPr>
        <p:spPr>
          <a:xfrm>
            <a:off x="6460393" y="2632577"/>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NUOVO TESTO</a:t>
            </a:r>
            <a:endParaRPr lang="it-IT" sz="1600" dirty="0">
              <a:solidFill>
                <a:srgbClr val="000000"/>
              </a:solidFill>
              <a:latin typeface="Calibri" panose="020F0502020204030204" pitchFamily="34" charset="0"/>
            </a:endParaRPr>
          </a:p>
        </p:txBody>
      </p:sp>
      <p:sp>
        <p:nvSpPr>
          <p:cNvPr id="21" name="Rettangolo 20"/>
          <p:cNvSpPr/>
          <p:nvPr/>
        </p:nvSpPr>
        <p:spPr>
          <a:xfrm>
            <a:off x="6742813" y="4104044"/>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Il ROL viene calcolata dapprima sui dati </a:t>
            </a:r>
            <a:r>
              <a:rPr lang="it-IT" sz="1600" b="1" dirty="0" err="1">
                <a:solidFill>
                  <a:srgbClr val="000000"/>
                </a:solidFill>
                <a:latin typeface="Calibri" panose="020F0502020204030204" pitchFamily="34" charset="0"/>
              </a:rPr>
              <a:t>bilancistici</a:t>
            </a:r>
            <a:r>
              <a:rPr lang="it-IT" sz="1600" b="1" dirty="0">
                <a:solidFill>
                  <a:srgbClr val="000000"/>
                </a:solidFill>
                <a:latin typeface="Calibri" panose="020F0502020204030204" pitchFamily="34" charset="0"/>
              </a:rPr>
              <a:t>, ma assunti nel loro valore fiscale</a:t>
            </a:r>
          </a:p>
        </p:txBody>
      </p:sp>
      <p:sp>
        <p:nvSpPr>
          <p:cNvPr id="8" name="Rettangolo 7">
            <a:extLst>
              <a:ext uri="{FF2B5EF4-FFF2-40B4-BE49-F238E27FC236}">
                <a16:creationId xmlns:a16="http://schemas.microsoft.com/office/drawing/2014/main" xmlns="" id="{8ABDBF1D-3586-4D20-BDB9-EECE1F80BDE9}"/>
              </a:ext>
            </a:extLst>
          </p:cNvPr>
          <p:cNvSpPr/>
          <p:nvPr/>
        </p:nvSpPr>
        <p:spPr>
          <a:xfrm>
            <a:off x="6777767" y="5321847"/>
            <a:ext cx="5141204"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err="1">
                <a:solidFill>
                  <a:srgbClr val="000000"/>
                </a:solidFill>
                <a:latin typeface="Calibri" panose="020F0502020204030204" pitchFamily="34" charset="0"/>
              </a:rPr>
              <a:t>Rel</a:t>
            </a:r>
            <a:r>
              <a:rPr lang="it-IT" sz="1600" b="1" dirty="0">
                <a:solidFill>
                  <a:srgbClr val="000000"/>
                </a:solidFill>
                <a:latin typeface="Calibri" panose="020F0502020204030204" pitchFamily="34" charset="0"/>
              </a:rPr>
              <a:t> Illustrativa : Nel ROL ANCHE I COMPONENTI STRAORDINARI DERIVANTI DA TRASFERIMENTO DI AZIENDA</a:t>
            </a:r>
          </a:p>
        </p:txBody>
      </p:sp>
    </p:spTree>
    <p:extLst>
      <p:ext uri="{BB962C8B-B14F-4D97-AF65-F5344CB8AC3E}">
        <p14:creationId xmlns:p14="http://schemas.microsoft.com/office/powerpoint/2010/main" val="12809577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esempio</a:t>
            </a:r>
          </a:p>
        </p:txBody>
      </p:sp>
      <p:sp>
        <p:nvSpPr>
          <p:cNvPr id="3" name="Segnaposto contenuto 2"/>
          <p:cNvSpPr>
            <a:spLocks noGrp="1"/>
          </p:cNvSpPr>
          <p:nvPr>
            <p:ph idx="1"/>
          </p:nvPr>
        </p:nvSpPr>
        <p:spPr>
          <a:xfrm>
            <a:off x="838200" y="1825625"/>
            <a:ext cx="5070894" cy="4351338"/>
          </a:xfrm>
          <a:solidFill>
            <a:schemeClr val="accent4">
              <a:lumMod val="20000"/>
              <a:lumOff val="80000"/>
            </a:schemeClr>
          </a:solidFill>
        </p:spPr>
        <p:txBody>
          <a:bodyPr>
            <a:normAutofit/>
          </a:bodyPr>
          <a:lstStyle/>
          <a:p>
            <a:r>
              <a:rPr lang="it-IT" dirty="0"/>
              <a:t>Vecchia disciplina: </a:t>
            </a:r>
          </a:p>
          <a:p>
            <a:r>
              <a:rPr lang="it-IT" b="1" dirty="0"/>
              <a:t>A1 = 110.000</a:t>
            </a:r>
          </a:p>
          <a:p>
            <a:r>
              <a:rPr lang="it-IT" b="1" dirty="0"/>
              <a:t>A4 = 30.000 ( Capitalizzazione)</a:t>
            </a:r>
          </a:p>
          <a:p>
            <a:r>
              <a:rPr lang="it-IT" b="1" dirty="0"/>
              <a:t>A5 = 50.000 ( plus rateizzata)</a:t>
            </a:r>
          </a:p>
          <a:p>
            <a:r>
              <a:rPr lang="it-IT" b="1" dirty="0"/>
              <a:t>B6 = 40.000</a:t>
            </a:r>
          </a:p>
          <a:p>
            <a:r>
              <a:rPr lang="it-IT" b="1" dirty="0"/>
              <a:t>B7 = 10.000 ( costi auto)</a:t>
            </a:r>
          </a:p>
          <a:p>
            <a:r>
              <a:rPr lang="it-IT" b="1" dirty="0"/>
              <a:t>B 14 = 50.000 </a:t>
            </a:r>
            <a:r>
              <a:rPr lang="it-IT" sz="1600" b="1" dirty="0"/>
              <a:t>( di cui 1.000 indeducibili)  </a:t>
            </a:r>
          </a:p>
          <a:p>
            <a:r>
              <a:rPr lang="it-IT" b="1" u="sng" dirty="0"/>
              <a:t>ROL = 90.000 X 30% = 27.000</a:t>
            </a:r>
          </a:p>
        </p:txBody>
      </p:sp>
      <p:sp>
        <p:nvSpPr>
          <p:cNvPr id="4" name="Segnaposto contenuto 2"/>
          <p:cNvSpPr txBox="1">
            <a:spLocks/>
          </p:cNvSpPr>
          <p:nvPr/>
        </p:nvSpPr>
        <p:spPr>
          <a:xfrm>
            <a:off x="6209330" y="1822757"/>
            <a:ext cx="5070894" cy="4351338"/>
          </a:xfrm>
          <a:prstGeom prst="rect">
            <a:avLst/>
          </a:prstGeom>
          <a:solidFill>
            <a:schemeClr val="accent6">
              <a:lumMod val="40000"/>
              <a:lumOff val="60000"/>
            </a:schemeClr>
          </a:solidFill>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Nuova disciplina: </a:t>
            </a:r>
          </a:p>
          <a:p>
            <a:r>
              <a:rPr lang="it-IT" b="1" dirty="0"/>
              <a:t>A1 = 110.000</a:t>
            </a:r>
          </a:p>
          <a:p>
            <a:r>
              <a:rPr lang="it-IT" b="1" dirty="0"/>
              <a:t>A4 = 30.000 ( Capitalizzazione)</a:t>
            </a:r>
          </a:p>
          <a:p>
            <a:r>
              <a:rPr lang="it-IT" b="1" dirty="0"/>
              <a:t>A5 = 50.000 ( plus rateizzata)</a:t>
            </a:r>
          </a:p>
          <a:p>
            <a:r>
              <a:rPr lang="it-IT" b="1" dirty="0"/>
              <a:t>B6 = 40.000</a:t>
            </a:r>
          </a:p>
          <a:p>
            <a:r>
              <a:rPr lang="it-IT" b="1" dirty="0"/>
              <a:t>B7 = 10.000 ( costi auto)</a:t>
            </a:r>
          </a:p>
          <a:p>
            <a:r>
              <a:rPr lang="it-IT" b="1" dirty="0"/>
              <a:t>B 14 = 50.000 </a:t>
            </a:r>
            <a:r>
              <a:rPr lang="it-IT" sz="1600" b="1" dirty="0"/>
              <a:t>( di cui 1.000 indeducibili)  </a:t>
            </a:r>
          </a:p>
          <a:p>
            <a:r>
              <a:rPr lang="it-IT" b="1" u="sng" dirty="0"/>
              <a:t>ROL = 90.000 </a:t>
            </a:r>
          </a:p>
          <a:p>
            <a:r>
              <a:rPr lang="it-IT" b="1" u="sng" dirty="0"/>
              <a:t>Rettifiche – 40.000 plus rateizzate, + 9.000 costi indeducibili = 59.000 x 30% = 17.700</a:t>
            </a:r>
          </a:p>
        </p:txBody>
      </p:sp>
    </p:spTree>
    <p:extLst>
      <p:ext uri="{BB962C8B-B14F-4D97-AF65-F5344CB8AC3E}">
        <p14:creationId xmlns:p14="http://schemas.microsoft.com/office/powerpoint/2010/main" val="1346654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Il NUOVO ART. 96</a:t>
            </a:r>
          </a:p>
          <a:p>
            <a:pPr algn="ctr" fontAlgn="base">
              <a:spcBef>
                <a:spcPct val="0"/>
              </a:spcBef>
              <a:spcAft>
                <a:spcPct val="0"/>
              </a:spcAft>
              <a:defRPr/>
            </a:pPr>
            <a:r>
              <a:rPr lang="it-IT" sz="1600" b="1" dirty="0">
                <a:solidFill>
                  <a:schemeClr val="tx1"/>
                </a:solidFill>
                <a:latin typeface="Calibri" panose="020F0502020204030204" pitchFamily="34" charset="0"/>
              </a:rPr>
              <a:t>COMMA 5,6, 7 : i riporti a nuovo</a:t>
            </a:r>
          </a:p>
        </p:txBody>
      </p:sp>
      <p:sp>
        <p:nvSpPr>
          <p:cNvPr id="9" name="Rettangolo 8"/>
          <p:cNvSpPr/>
          <p:nvPr/>
        </p:nvSpPr>
        <p:spPr>
          <a:xfrm>
            <a:off x="1762091" y="2626819"/>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VECCHIO TESTO</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189921" y="4081033"/>
            <a:ext cx="5141204" cy="1437001"/>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fontAlgn="base">
              <a:spcBef>
                <a:spcPct val="0"/>
              </a:spcBef>
              <a:spcAft>
                <a:spcPct val="0"/>
              </a:spcAft>
              <a:buAutoNum type="arabicParenR"/>
              <a:defRPr/>
            </a:pPr>
            <a:r>
              <a:rPr lang="it-IT" sz="1600" b="1" dirty="0">
                <a:solidFill>
                  <a:srgbClr val="000000"/>
                </a:solidFill>
                <a:latin typeface="Calibri" panose="020F0502020204030204" pitchFamily="34" charset="0"/>
              </a:rPr>
              <a:t>Eccedenza del 30% non utilizzata viene portata a nuovo senza limiti di tempo</a:t>
            </a:r>
          </a:p>
        </p:txBody>
      </p:sp>
      <p:sp>
        <p:nvSpPr>
          <p:cNvPr id="16" name="Rettangolo 15"/>
          <p:cNvSpPr/>
          <p:nvPr/>
        </p:nvSpPr>
        <p:spPr>
          <a:xfrm>
            <a:off x="6460393" y="2632577"/>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NUOVO TESTO</a:t>
            </a:r>
            <a:endParaRPr lang="it-IT" sz="1600" dirty="0">
              <a:solidFill>
                <a:srgbClr val="000000"/>
              </a:solidFill>
              <a:latin typeface="Calibri" panose="020F0502020204030204" pitchFamily="34" charset="0"/>
            </a:endParaRPr>
          </a:p>
        </p:txBody>
      </p:sp>
      <p:sp>
        <p:nvSpPr>
          <p:cNvPr id="21" name="Rettangolo 20"/>
          <p:cNvSpPr/>
          <p:nvPr/>
        </p:nvSpPr>
        <p:spPr>
          <a:xfrm>
            <a:off x="6742813" y="4104043"/>
            <a:ext cx="5141204" cy="2158733"/>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Comma 5 : eccedenza interessi passivi </a:t>
            </a:r>
            <a:r>
              <a:rPr lang="it-IT" sz="1600" b="1" dirty="0" err="1">
                <a:solidFill>
                  <a:srgbClr val="000000"/>
                </a:solidFill>
                <a:latin typeface="Calibri" panose="020F0502020204030204" pitchFamily="34" charset="0"/>
              </a:rPr>
              <a:t>riportatabile</a:t>
            </a:r>
            <a:r>
              <a:rPr lang="it-IT" sz="1600" b="1" dirty="0">
                <a:solidFill>
                  <a:srgbClr val="000000"/>
                </a:solidFill>
                <a:latin typeface="Calibri" panose="020F0502020204030204" pitchFamily="34" charset="0"/>
              </a:rPr>
              <a:t> a nuovo se limiti di tempo</a:t>
            </a:r>
          </a:p>
          <a:p>
            <a:pPr algn="ctr" fontAlgn="base">
              <a:spcBef>
                <a:spcPct val="0"/>
              </a:spcBef>
              <a:spcAft>
                <a:spcPct val="0"/>
              </a:spcAft>
              <a:defRPr/>
            </a:pPr>
            <a:r>
              <a:rPr lang="it-IT" sz="1600" b="1" dirty="0">
                <a:solidFill>
                  <a:srgbClr val="000000"/>
                </a:solidFill>
                <a:latin typeface="Calibri" panose="020F0502020204030204" pitchFamily="34" charset="0"/>
              </a:rPr>
              <a:t>Comma 6 : Eccedenza interessi attivi </a:t>
            </a:r>
            <a:r>
              <a:rPr lang="it-IT" sz="1600" b="1" dirty="0" err="1">
                <a:solidFill>
                  <a:srgbClr val="000000"/>
                </a:solidFill>
                <a:latin typeface="Calibri" panose="020F0502020204030204" pitchFamily="34" charset="0"/>
              </a:rPr>
              <a:t>riportatabile</a:t>
            </a:r>
            <a:r>
              <a:rPr lang="it-IT" sz="1600" b="1" dirty="0">
                <a:solidFill>
                  <a:srgbClr val="000000"/>
                </a:solidFill>
                <a:latin typeface="Calibri" panose="020F0502020204030204" pitchFamily="34" charset="0"/>
              </a:rPr>
              <a:t> a nuovo se limiti di tempo </a:t>
            </a:r>
          </a:p>
          <a:p>
            <a:pPr algn="ctr" fontAlgn="base">
              <a:spcBef>
                <a:spcPct val="0"/>
              </a:spcBef>
              <a:spcAft>
                <a:spcPct val="0"/>
              </a:spcAft>
              <a:defRPr/>
            </a:pPr>
            <a:r>
              <a:rPr lang="it-IT" sz="1600" b="1" dirty="0">
                <a:solidFill>
                  <a:srgbClr val="000000"/>
                </a:solidFill>
                <a:latin typeface="Calibri" panose="020F0502020204030204" pitchFamily="34" charset="0"/>
              </a:rPr>
              <a:t>Comma 7: Eccedenza di ROL non utilizzata può essere portata a nuovo entro il quinto esercizio successivo</a:t>
            </a:r>
          </a:p>
        </p:txBody>
      </p:sp>
    </p:spTree>
    <p:extLst>
      <p:ext uri="{BB962C8B-B14F-4D97-AF65-F5344CB8AC3E}">
        <p14:creationId xmlns:p14="http://schemas.microsoft.com/office/powerpoint/2010/main" val="12032341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DECRETO LEGISLATIVO PER LA CRESCITA E L’INTERNAZIONALIZZAZIONE DELLE IMPRESE</a:t>
            </a:r>
          </a:p>
        </p:txBody>
      </p:sp>
      <p:sp>
        <p:nvSpPr>
          <p:cNvPr id="3" name="Segnaposto contenuto 2"/>
          <p:cNvSpPr>
            <a:spLocks noGrp="1"/>
          </p:cNvSpPr>
          <p:nvPr>
            <p:ph idx="1"/>
          </p:nvPr>
        </p:nvSpPr>
        <p:spPr>
          <a:xfrm>
            <a:off x="609600" y="1600201"/>
            <a:ext cx="10972800" cy="748680"/>
          </a:xfrm>
          <a:solidFill>
            <a:schemeClr val="accent2">
              <a:lumMod val="20000"/>
              <a:lumOff val="80000"/>
            </a:schemeClr>
          </a:solidFill>
        </p:spPr>
        <p:txBody>
          <a:bodyPr/>
          <a:lstStyle/>
          <a:p>
            <a:r>
              <a:rPr lang="it-IT" dirty="0"/>
              <a:t>ART. 4 : INTERESSI PASSIVI</a:t>
            </a:r>
          </a:p>
        </p:txBody>
      </p:sp>
      <p:sp>
        <p:nvSpPr>
          <p:cNvPr id="4" name="Segnaposto contenuto 2"/>
          <p:cNvSpPr txBox="1">
            <a:spLocks/>
          </p:cNvSpPr>
          <p:nvPr/>
        </p:nvSpPr>
        <p:spPr>
          <a:xfrm>
            <a:off x="623392" y="2564904"/>
            <a:ext cx="10972800" cy="748680"/>
          </a:xfrm>
          <a:prstGeom prst="rect">
            <a:avLst/>
          </a:prstGeom>
          <a:solidFill>
            <a:schemeClr val="accent2">
              <a:lumMod val="20000"/>
              <a:lumOff val="80000"/>
            </a:schemeClr>
          </a:solidFill>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t-IT" dirty="0"/>
              <a:t>D) Intervento su art.1 comma 36 L. 244/2007, </a:t>
            </a:r>
            <a:r>
              <a:rPr lang="it-IT" dirty="0" err="1"/>
              <a:t>cioe’</a:t>
            </a:r>
            <a:r>
              <a:rPr lang="it-IT" dirty="0"/>
              <a:t> norma che permette di dedurre extra ROL gli interessi passivi relativi a </a:t>
            </a:r>
            <a:r>
              <a:rPr lang="it-IT" b="1" dirty="0"/>
              <a:t>finanziamenti garantiti da ipoteca su immobili destinati alla locazione</a:t>
            </a:r>
          </a:p>
        </p:txBody>
      </p:sp>
      <p:sp>
        <p:nvSpPr>
          <p:cNvPr id="5" name="Freccia in giù 4"/>
          <p:cNvSpPr/>
          <p:nvPr/>
        </p:nvSpPr>
        <p:spPr>
          <a:xfrm>
            <a:off x="5039883" y="3356992"/>
            <a:ext cx="144016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1391478" y="3861048"/>
            <a:ext cx="8832981" cy="122413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1) Circ. 37/09 &gt; norma applicabile solo per le immobiliari di gestione , definite in base ad art. 87, </a:t>
            </a:r>
            <a:r>
              <a:rPr lang="it-IT" sz="1600" dirty="0" err="1">
                <a:solidFill>
                  <a:schemeClr val="tx1"/>
                </a:solidFill>
              </a:rPr>
              <a:t>lett</a:t>
            </a:r>
            <a:r>
              <a:rPr lang="it-IT" sz="1600" dirty="0">
                <a:solidFill>
                  <a:schemeClr val="tx1"/>
                </a:solidFill>
              </a:rPr>
              <a:t>. d) del </a:t>
            </a:r>
            <a:r>
              <a:rPr lang="it-IT" sz="1600" dirty="0" err="1">
                <a:solidFill>
                  <a:schemeClr val="tx1"/>
                </a:solidFill>
              </a:rPr>
              <a:t>Tuir</a:t>
            </a:r>
            <a:r>
              <a:rPr lang="it-IT" sz="1600" dirty="0">
                <a:solidFill>
                  <a:schemeClr val="tx1"/>
                </a:solidFill>
              </a:rPr>
              <a:t> ( concetto di commercialità ai fini </a:t>
            </a:r>
            <a:r>
              <a:rPr lang="it-IT" sz="1600" dirty="0" err="1">
                <a:solidFill>
                  <a:schemeClr val="tx1"/>
                </a:solidFill>
              </a:rPr>
              <a:t>pex</a:t>
            </a:r>
            <a:r>
              <a:rPr lang="it-IT" sz="1600" dirty="0">
                <a:solidFill>
                  <a:schemeClr val="tx1"/>
                </a:solidFill>
              </a:rPr>
              <a:t>) </a:t>
            </a:r>
          </a:p>
          <a:p>
            <a:pPr algn="ctr"/>
            <a:r>
              <a:rPr lang="it-IT" sz="1600" dirty="0">
                <a:solidFill>
                  <a:schemeClr val="tx1"/>
                </a:solidFill>
                <a:latin typeface="Calibri" panose="020F0502020204030204" pitchFamily="34" charset="0"/>
              </a:rPr>
              <a:t>2) CPT BS n. 637/15/14 del 13.08.14 norma è applicabile da tutti i soggetti che detengono immobili</a:t>
            </a:r>
          </a:p>
          <a:p>
            <a:pPr algn="ctr"/>
            <a:endParaRPr lang="it-IT" sz="1600" dirty="0">
              <a:solidFill>
                <a:schemeClr val="tx1"/>
              </a:solidFill>
            </a:endParaRPr>
          </a:p>
        </p:txBody>
      </p:sp>
      <p:sp>
        <p:nvSpPr>
          <p:cNvPr id="8" name="Rettangolo 7"/>
          <p:cNvSpPr/>
          <p:nvPr/>
        </p:nvSpPr>
        <p:spPr>
          <a:xfrm>
            <a:off x="1295467" y="5229200"/>
            <a:ext cx="8832981" cy="144016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tx1"/>
                </a:solidFill>
              </a:rPr>
              <a:t>Nuova disposizione:  norma applicabile solo alle immobiliari definite come quelle società il cui attivo è formato prevalentemente da immobili destinati alla locazione ( </a:t>
            </a:r>
            <a:r>
              <a:rPr lang="it-IT" sz="1400" b="1" dirty="0">
                <a:solidFill>
                  <a:schemeClr val="tx1"/>
                </a:solidFill>
              </a:rPr>
              <a:t>valutati a valore normale</a:t>
            </a:r>
            <a:r>
              <a:rPr lang="it-IT" sz="1400" dirty="0">
                <a:solidFill>
                  <a:schemeClr val="tx1"/>
                </a:solidFill>
              </a:rPr>
              <a:t>)  e ricavi formati almeno da due terzi da canoni di locazione</a:t>
            </a:r>
          </a:p>
          <a:p>
            <a:pPr algn="ctr"/>
            <a:r>
              <a:rPr lang="it-IT" sz="1400" b="1" dirty="0">
                <a:solidFill>
                  <a:schemeClr val="tx1"/>
                </a:solidFill>
                <a:latin typeface="Calibri" panose="020F0502020204030204" pitchFamily="34" charset="0"/>
              </a:rPr>
              <a:t>oppure ( ricavi) da affitto di aziende il cui valore complessivo sia costituito prevalentemente da immobili (  valutati a valore normale) </a:t>
            </a:r>
          </a:p>
          <a:p>
            <a:pPr algn="ctr"/>
            <a:endParaRPr lang="it-IT" sz="1400" dirty="0">
              <a:solidFill>
                <a:schemeClr val="tx1"/>
              </a:solidFill>
            </a:endParaRPr>
          </a:p>
        </p:txBody>
      </p:sp>
      <p:cxnSp>
        <p:nvCxnSpPr>
          <p:cNvPr id="9" name="Connettore 1 8"/>
          <p:cNvCxnSpPr/>
          <p:nvPr/>
        </p:nvCxnSpPr>
        <p:spPr>
          <a:xfrm flipV="1">
            <a:off x="793630" y="923026"/>
            <a:ext cx="9334818" cy="489980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1295467" y="534838"/>
            <a:ext cx="9202880" cy="528799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2958860" y="69011"/>
            <a:ext cx="5615797" cy="854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ABROGATA  DA ART. 14 LA POSSIBILITA’ DI DEDUZIONE INTEGRALE DEGLI INTERESSI PASSIVI DERIVANTI DA IMMOBILI DESTINATI ALLA LOCAZIONE</a:t>
            </a:r>
          </a:p>
        </p:txBody>
      </p:sp>
    </p:spTree>
    <p:extLst>
      <p:ext uri="{BB962C8B-B14F-4D97-AF65-F5344CB8AC3E}">
        <p14:creationId xmlns:p14="http://schemas.microsoft.com/office/powerpoint/2010/main" val="20207311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1295467" y="1991046"/>
            <a:ext cx="8832981" cy="144016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400" dirty="0">
                <a:solidFill>
                  <a:schemeClr val="tx1"/>
                </a:solidFill>
              </a:rPr>
              <a:t>QUINDI QUALE È LA NORMA OGGI APPLICABILE ?</a:t>
            </a:r>
            <a:endParaRPr lang="it-IT" sz="1400" dirty="0">
              <a:solidFill>
                <a:schemeClr val="tx1"/>
              </a:solidFill>
            </a:endParaRPr>
          </a:p>
        </p:txBody>
      </p:sp>
      <p:sp>
        <p:nvSpPr>
          <p:cNvPr id="12" name="Rettangolo 11"/>
          <p:cNvSpPr/>
          <p:nvPr/>
        </p:nvSpPr>
        <p:spPr>
          <a:xfrm>
            <a:off x="1652632" y="69011"/>
            <a:ext cx="9135610" cy="1315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u="sng" dirty="0">
                <a:effectLst>
                  <a:outerShdw blurRad="38100" dist="38100" dir="2700000" algn="tl">
                    <a:srgbClr val="000000">
                      <a:alpha val="43137"/>
                    </a:srgbClr>
                  </a:outerShdw>
                </a:effectLst>
              </a:rPr>
              <a:t>ANZI NO :  L. 145/2018,  art. 1, comma 7 : LA DISCIPLINA DEL ART. 1 COMMA 36 è APPLICABILE, NELLA VERSIONE MODIFICATA DAL </a:t>
            </a:r>
            <a:r>
              <a:rPr lang="it-IT" sz="2000" b="1" u="sng" dirty="0" err="1">
                <a:effectLst>
                  <a:outerShdw blurRad="38100" dist="38100" dir="2700000" algn="tl">
                    <a:srgbClr val="000000">
                      <a:alpha val="43137"/>
                    </a:srgbClr>
                  </a:outerShdw>
                </a:effectLst>
              </a:rPr>
              <a:t>d.LGS</a:t>
            </a:r>
            <a:r>
              <a:rPr lang="it-IT" sz="2000" b="1" u="sng" dirty="0">
                <a:effectLst>
                  <a:outerShdw blurRad="38100" dist="38100" dir="2700000" algn="tl">
                    <a:srgbClr val="000000">
                      <a:alpha val="43137"/>
                    </a:srgbClr>
                  </a:outerShdw>
                </a:effectLst>
              </a:rPr>
              <a:t> 147/15</a:t>
            </a:r>
          </a:p>
        </p:txBody>
      </p:sp>
      <p:sp>
        <p:nvSpPr>
          <p:cNvPr id="10" name="Rettangolo 9">
            <a:extLst>
              <a:ext uri="{FF2B5EF4-FFF2-40B4-BE49-F238E27FC236}">
                <a16:creationId xmlns:a16="http://schemas.microsoft.com/office/drawing/2014/main" xmlns="" id="{8BA3A220-B149-410E-93E5-8DB86EF38221}"/>
              </a:ext>
            </a:extLst>
          </p:cNvPr>
          <p:cNvSpPr/>
          <p:nvPr/>
        </p:nvSpPr>
        <p:spPr>
          <a:xfrm>
            <a:off x="1295466" y="3896747"/>
            <a:ext cx="8832981" cy="1440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arenR"/>
            </a:pPr>
            <a:r>
              <a:rPr lang="it-IT" dirty="0">
                <a:solidFill>
                  <a:schemeClr val="tx1"/>
                </a:solidFill>
              </a:rPr>
              <a:t>Norme hanno uguale dignità dal punto di vista della gerarchia delle fonti: decreto legislativo ha valore di legge</a:t>
            </a:r>
          </a:p>
          <a:p>
            <a:pPr marL="342900" indent="-342900" algn="ctr">
              <a:buAutoNum type="arabicParenR"/>
            </a:pPr>
            <a:r>
              <a:rPr lang="it-IT" dirty="0">
                <a:solidFill>
                  <a:schemeClr val="tx1"/>
                </a:solidFill>
              </a:rPr>
              <a:t>Decreto 142 in G.U. 28 dicembre 2018, mentre L. 145 in G.U. 31 dicembre 2018</a:t>
            </a:r>
          </a:p>
          <a:p>
            <a:pPr marL="342900" indent="-342900" algn="ctr">
              <a:buAutoNum type="arabicParenR"/>
            </a:pPr>
            <a:r>
              <a:rPr lang="it-IT" dirty="0">
                <a:solidFill>
                  <a:schemeClr val="tx1"/>
                </a:solidFill>
              </a:rPr>
              <a:t>Ma </a:t>
            </a:r>
            <a:r>
              <a:rPr lang="it-IT" dirty="0" err="1">
                <a:solidFill>
                  <a:schemeClr val="tx1"/>
                </a:solidFill>
              </a:rPr>
              <a:t>D.Lgs</a:t>
            </a:r>
            <a:r>
              <a:rPr lang="it-IT" dirty="0">
                <a:solidFill>
                  <a:schemeClr val="tx1"/>
                </a:solidFill>
              </a:rPr>
              <a:t> 142 entra vigore con la </a:t>
            </a:r>
            <a:r>
              <a:rPr lang="it-IT" i="1" dirty="0" err="1">
                <a:solidFill>
                  <a:schemeClr val="tx1"/>
                </a:solidFill>
              </a:rPr>
              <a:t>vacatio</a:t>
            </a:r>
            <a:r>
              <a:rPr lang="it-IT" i="1" dirty="0">
                <a:solidFill>
                  <a:schemeClr val="tx1"/>
                </a:solidFill>
              </a:rPr>
              <a:t> legis </a:t>
            </a:r>
            <a:r>
              <a:rPr lang="it-IT" dirty="0">
                <a:solidFill>
                  <a:schemeClr val="tx1"/>
                </a:solidFill>
              </a:rPr>
              <a:t>il 12 gennaio 2019, mentre la L. 145/18 entra in vigore 1.gennaio 2019, essendo stata rinunziata la </a:t>
            </a:r>
            <a:r>
              <a:rPr lang="it-IT" i="1" dirty="0" err="1">
                <a:solidFill>
                  <a:schemeClr val="tx1"/>
                </a:solidFill>
              </a:rPr>
              <a:t>vacatio</a:t>
            </a:r>
            <a:r>
              <a:rPr lang="it-IT" i="1" dirty="0">
                <a:solidFill>
                  <a:schemeClr val="tx1"/>
                </a:solidFill>
              </a:rPr>
              <a:t> legis </a:t>
            </a:r>
          </a:p>
        </p:txBody>
      </p:sp>
    </p:spTree>
    <p:extLst>
      <p:ext uri="{BB962C8B-B14F-4D97-AF65-F5344CB8AC3E}">
        <p14:creationId xmlns:p14="http://schemas.microsoft.com/office/powerpoint/2010/main" val="8318750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ART. 13 NORME TRANSITORIE</a:t>
            </a:r>
          </a:p>
        </p:txBody>
      </p:sp>
      <p:sp>
        <p:nvSpPr>
          <p:cNvPr id="9" name="Rettangolo 8"/>
          <p:cNvSpPr/>
          <p:nvPr/>
        </p:nvSpPr>
        <p:spPr>
          <a:xfrm>
            <a:off x="1669409" y="3561857"/>
            <a:ext cx="8506437"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 COMMA 1 : LE NUOVE NORME SI APPLICANO DAL PERIODO D’IMPOSTA SUCCESSIVO A QUELLO IN CORSO AL 31.12.2018</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0" name="Rettangolo 9">
            <a:extLst>
              <a:ext uri="{FF2B5EF4-FFF2-40B4-BE49-F238E27FC236}">
                <a16:creationId xmlns:a16="http://schemas.microsoft.com/office/drawing/2014/main" xmlns="" id="{2A2FC948-AB14-42DA-8BEC-1609B1D76105}"/>
              </a:ext>
            </a:extLst>
          </p:cNvPr>
          <p:cNvSpPr/>
          <p:nvPr/>
        </p:nvSpPr>
        <p:spPr>
          <a:xfrm>
            <a:off x="1695974" y="4855161"/>
            <a:ext cx="8506437"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 COMMA 2 : E’ RIPORTABILE A NUOVO SENZA LIMITI DI TEMPO ECCEDENZA INTERESSI PASSIVI GENERATA FINO AL 31.12.2018</a:t>
            </a:r>
            <a:endParaRPr lang="it-IT"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2122542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ART. 13 NORME TRANSITORIE</a:t>
            </a:r>
          </a:p>
        </p:txBody>
      </p:sp>
      <p:sp>
        <p:nvSpPr>
          <p:cNvPr id="9" name="Rettangolo 8"/>
          <p:cNvSpPr/>
          <p:nvPr/>
        </p:nvSpPr>
        <p:spPr>
          <a:xfrm>
            <a:off x="1669409" y="3561857"/>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COMMA 3 PER LA GESTIONE DEL NUOVO ROL FISCALE</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1" name="Rettangolo 20"/>
          <p:cNvSpPr/>
          <p:nvPr/>
        </p:nvSpPr>
        <p:spPr>
          <a:xfrm>
            <a:off x="6742813" y="2611745"/>
            <a:ext cx="5141204" cy="252959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fontAlgn="base">
              <a:spcBef>
                <a:spcPct val="0"/>
              </a:spcBef>
              <a:spcAft>
                <a:spcPct val="0"/>
              </a:spcAft>
              <a:buAutoNum type="arabicParenR"/>
              <a:defRPr/>
            </a:pPr>
            <a:r>
              <a:rPr lang="it-IT" sz="1600" b="1" dirty="0">
                <a:solidFill>
                  <a:srgbClr val="000000"/>
                </a:solidFill>
                <a:latin typeface="Calibri" panose="020F0502020204030204" pitchFamily="34" charset="0"/>
              </a:rPr>
              <a:t>NON SI CONSIDERANO I PROVENTI E GLI ONERI CHE HANNO CONCORSO ALLA FORMAZIONE DEL ROL NEGLI ESERCIZI IN CUI SONO STATI CONTABILMENTE RILEVATI  E CHE AL 31.12.2018 NON HANNO CONCORSO IN TUTTO O IN PARTE ALLA FORMAZIONE DEL REDDITO D’IMPRESA</a:t>
            </a:r>
          </a:p>
          <a:p>
            <a:pPr marL="342900" indent="-342900" algn="ctr" fontAlgn="base">
              <a:spcBef>
                <a:spcPct val="0"/>
              </a:spcBef>
              <a:spcAft>
                <a:spcPct val="0"/>
              </a:spcAft>
              <a:buAutoNum type="arabicParenR"/>
              <a:defRPr/>
            </a:pPr>
            <a:r>
              <a:rPr lang="it-IT" sz="1600" b="1" dirty="0">
                <a:solidFill>
                  <a:srgbClr val="000000"/>
                </a:solidFill>
                <a:latin typeface="Calibri" panose="020F0502020204030204" pitchFamily="34" charset="0"/>
              </a:rPr>
              <a:t>ES. PLUS 2017 RATEIZZATA CHE HA CONCORSO ALLA FORMAZIONE DEL ROL INTEGRALMENTE NEL 2017, NON RILEVA PIU’ PER I QUINTI CHE SARANNO FISCALMENTE RILEVANTI DAL 2019 IN POI</a:t>
            </a:r>
          </a:p>
        </p:txBody>
      </p:sp>
      <p:sp>
        <p:nvSpPr>
          <p:cNvPr id="2" name="Freccia a destra 1"/>
          <p:cNvSpPr/>
          <p:nvPr/>
        </p:nvSpPr>
        <p:spPr>
          <a:xfrm>
            <a:off x="5822830" y="3795584"/>
            <a:ext cx="370936" cy="388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92702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ART. 13 NORME TRANSITORIE</a:t>
            </a:r>
          </a:p>
        </p:txBody>
      </p:sp>
      <p:sp>
        <p:nvSpPr>
          <p:cNvPr id="9" name="Rettangolo 8"/>
          <p:cNvSpPr/>
          <p:nvPr/>
        </p:nvSpPr>
        <p:spPr>
          <a:xfrm>
            <a:off x="1669409" y="4139799"/>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COMMA 3 : PER LA GESTIONE DEL NUOVO ROL FISCALE</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a destra 1"/>
          <p:cNvSpPr/>
          <p:nvPr/>
        </p:nvSpPr>
        <p:spPr>
          <a:xfrm>
            <a:off x="5822830" y="4347648"/>
            <a:ext cx="370936" cy="388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7268205" y="3082162"/>
            <a:ext cx="4080294" cy="306847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fontAlgn="base">
              <a:spcBef>
                <a:spcPct val="0"/>
              </a:spcBef>
              <a:spcAft>
                <a:spcPct val="0"/>
              </a:spcAft>
              <a:buAutoNum type="arabicParenR"/>
              <a:defRPr/>
            </a:pPr>
            <a:r>
              <a:rPr lang="it-IT" b="1" dirty="0">
                <a:solidFill>
                  <a:srgbClr val="000000"/>
                </a:solidFill>
                <a:latin typeface="Calibri" panose="020F0502020204030204" pitchFamily="34" charset="0"/>
              </a:rPr>
              <a:t>LE RETTIFICHE DI VALORE DI SEGNO OPPOSTE A QUELLE IMPUTATE A C.E. RILEVANO PER IL DATO IMPUTATO A CONTO ECONOMICO</a:t>
            </a:r>
          </a:p>
          <a:p>
            <a:pPr marL="342900" indent="-342900" algn="ctr" fontAlgn="base">
              <a:spcBef>
                <a:spcPct val="0"/>
              </a:spcBef>
              <a:spcAft>
                <a:spcPct val="0"/>
              </a:spcAft>
              <a:buAutoNum type="arabicParenR"/>
              <a:defRPr/>
            </a:pPr>
            <a:r>
              <a:rPr lang="it-IT" b="1" dirty="0">
                <a:solidFill>
                  <a:srgbClr val="000000"/>
                </a:solidFill>
                <a:latin typeface="Calibri" panose="020F0502020204030204" pitchFamily="34" charset="0"/>
              </a:rPr>
              <a:t>ES. ACCANTONAMENTO PER RISCHI 2017 CHE NEL 2019 SI RIVELA ESUBERANTE, CON UNA SOPRAVVENIENZA ATTIVA CHE NON E’ TASSATA , MA CONCORRE UGUALMENTE ALLA FORMAZIONE DEL ROL </a:t>
            </a:r>
          </a:p>
        </p:txBody>
      </p:sp>
    </p:spTree>
    <p:extLst>
      <p:ext uri="{BB962C8B-B14F-4D97-AF65-F5344CB8AC3E}">
        <p14:creationId xmlns:p14="http://schemas.microsoft.com/office/powerpoint/2010/main" val="9099238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ART. 13 NORME TRANSITORIE</a:t>
            </a:r>
          </a:p>
        </p:txBody>
      </p:sp>
      <p:sp>
        <p:nvSpPr>
          <p:cNvPr id="9" name="Rettangolo 8"/>
          <p:cNvSpPr/>
          <p:nvPr/>
        </p:nvSpPr>
        <p:spPr>
          <a:xfrm>
            <a:off x="1669409" y="4139799"/>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PER INTERESSI PASSIVI DERIVANTI DA FINANZIAMENTI E PRESTITI CONCESSI ENTRO 17 GIUGNO 2016</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a destra 1"/>
          <p:cNvSpPr/>
          <p:nvPr/>
        </p:nvSpPr>
        <p:spPr>
          <a:xfrm>
            <a:off x="5822830" y="4347648"/>
            <a:ext cx="370936" cy="388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7268205" y="3082162"/>
            <a:ext cx="4080294" cy="306847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fontAlgn="base">
              <a:spcBef>
                <a:spcPct val="0"/>
              </a:spcBef>
              <a:spcAft>
                <a:spcPct val="0"/>
              </a:spcAft>
              <a:buAutoNum type="arabicParenR"/>
              <a:defRPr/>
            </a:pPr>
            <a:r>
              <a:rPr lang="it-IT" b="1" dirty="0">
                <a:solidFill>
                  <a:srgbClr val="000000"/>
                </a:solidFill>
                <a:latin typeface="Calibri" panose="020F0502020204030204" pitchFamily="34" charset="0"/>
              </a:rPr>
              <a:t>POTRANNO ESSERE DEDOTTI IN BASE ALLA SOMMA:</a:t>
            </a:r>
          </a:p>
          <a:p>
            <a:pPr marL="342900" indent="-342900" algn="ctr" fontAlgn="base">
              <a:spcBef>
                <a:spcPct val="0"/>
              </a:spcBef>
              <a:spcAft>
                <a:spcPct val="0"/>
              </a:spcAft>
              <a:buAutoNum type="alphaUcParenR"/>
              <a:defRPr/>
            </a:pPr>
            <a:r>
              <a:rPr lang="it-IT" b="1" dirty="0">
                <a:solidFill>
                  <a:srgbClr val="000000"/>
                </a:solidFill>
                <a:latin typeface="Calibri" panose="020F0502020204030204" pitchFamily="34" charset="0"/>
              </a:rPr>
              <a:t>VECCHIO ROL CONTABILE ECCEDENTE E RIPORTATO A NUOVO E NON UTILIZZATO AL 31.12.2018</a:t>
            </a:r>
          </a:p>
          <a:p>
            <a:pPr marL="342900" indent="-342900" algn="ctr" fontAlgn="base">
              <a:spcBef>
                <a:spcPct val="0"/>
              </a:spcBef>
              <a:spcAft>
                <a:spcPct val="0"/>
              </a:spcAft>
              <a:buAutoNum type="alphaUcParenR"/>
              <a:defRPr/>
            </a:pPr>
            <a:r>
              <a:rPr lang="it-IT" b="1" dirty="0">
                <a:solidFill>
                  <a:srgbClr val="000000"/>
                </a:solidFill>
                <a:latin typeface="Calibri" panose="020F0502020204030204" pitchFamily="34" charset="0"/>
              </a:rPr>
              <a:t>NUOVO ROL FISCALE DETERMINATO DAL 2019 IN POI</a:t>
            </a:r>
          </a:p>
        </p:txBody>
      </p:sp>
      <p:sp>
        <p:nvSpPr>
          <p:cNvPr id="5" name="Freccia a sinistra 4"/>
          <p:cNvSpPr/>
          <p:nvPr/>
        </p:nvSpPr>
        <p:spPr>
          <a:xfrm>
            <a:off x="6107502" y="5831457"/>
            <a:ext cx="543464" cy="55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526211" y="5689611"/>
            <a:ext cx="5040511" cy="935038"/>
          </a:xfrm>
          <a:prstGeom prst="rect">
            <a:avLst/>
          </a:prstGeom>
          <a:solidFill>
            <a:schemeClr val="accent6">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NELLE D.R. PER PERIODI DAL 2019 IN POI , CONTRIBUENTE POTRA’ SCEGLIERE SE UTILIZZARE PRIORITARIAMENTE ROL CONTABILE ECCEDENTE PREGRESSO O ROL FISCALE DI PERIODO</a:t>
            </a:r>
            <a:endParaRPr lang="it-IT"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649591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324707"/>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ART. 13 NORME TRANSITORIE</a:t>
            </a:r>
          </a:p>
        </p:txBody>
      </p:sp>
      <p:sp>
        <p:nvSpPr>
          <p:cNvPr id="3" name="Rettangolo 2"/>
          <p:cNvSpPr/>
          <p:nvPr/>
        </p:nvSpPr>
        <p:spPr>
          <a:xfrm>
            <a:off x="7268205" y="1848979"/>
            <a:ext cx="4080294" cy="306847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fontAlgn="base">
              <a:spcBef>
                <a:spcPct val="0"/>
              </a:spcBef>
              <a:spcAft>
                <a:spcPct val="0"/>
              </a:spcAft>
              <a:buAutoNum type="arabicParenR"/>
              <a:defRPr/>
            </a:pPr>
            <a:r>
              <a:rPr lang="it-IT" b="1" dirty="0">
                <a:solidFill>
                  <a:srgbClr val="000000"/>
                </a:solidFill>
                <a:latin typeface="Calibri" panose="020F0502020204030204" pitchFamily="34" charset="0"/>
              </a:rPr>
              <a:t>POTRANNO ESSERE DEDOTTI IN BASE ALLA SOMMA:</a:t>
            </a:r>
          </a:p>
          <a:p>
            <a:pPr marL="342900" indent="-342900" algn="ctr" fontAlgn="base">
              <a:spcBef>
                <a:spcPct val="0"/>
              </a:spcBef>
              <a:spcAft>
                <a:spcPct val="0"/>
              </a:spcAft>
              <a:buAutoNum type="alphaUcParenR"/>
              <a:defRPr/>
            </a:pPr>
            <a:r>
              <a:rPr lang="it-IT" b="1" dirty="0">
                <a:solidFill>
                  <a:srgbClr val="000000"/>
                </a:solidFill>
                <a:latin typeface="Calibri" panose="020F0502020204030204" pitchFamily="34" charset="0"/>
              </a:rPr>
              <a:t>VECCHIO ROL CONTABILE ECCEDENTE E RIPORTATO A NUOVO E NON UTILIZZATO AL 31.12.2018</a:t>
            </a:r>
          </a:p>
          <a:p>
            <a:pPr marL="342900" indent="-342900" algn="ctr" fontAlgn="base">
              <a:spcBef>
                <a:spcPct val="0"/>
              </a:spcBef>
              <a:spcAft>
                <a:spcPct val="0"/>
              </a:spcAft>
              <a:buAutoNum type="alphaUcParenR"/>
              <a:defRPr/>
            </a:pPr>
            <a:r>
              <a:rPr lang="it-IT" b="1" dirty="0">
                <a:solidFill>
                  <a:srgbClr val="000000"/>
                </a:solidFill>
                <a:latin typeface="Calibri" panose="020F0502020204030204" pitchFamily="34" charset="0"/>
              </a:rPr>
              <a:t>NUOVO ROL FISCALE DETERMINATO DAL 2019 IN POI</a:t>
            </a:r>
          </a:p>
        </p:txBody>
      </p:sp>
      <p:sp>
        <p:nvSpPr>
          <p:cNvPr id="8" name="Rettangolo 7"/>
          <p:cNvSpPr/>
          <p:nvPr/>
        </p:nvSpPr>
        <p:spPr>
          <a:xfrm>
            <a:off x="209725" y="5689611"/>
            <a:ext cx="5356997" cy="935038"/>
          </a:xfrm>
          <a:prstGeom prst="rect">
            <a:avLst/>
          </a:prstGeom>
          <a:solidFill>
            <a:schemeClr val="accent6">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Da definire il significato di prestiti concessi entro 17.6.2016 e non modificati successivamente: </a:t>
            </a:r>
            <a:r>
              <a:rPr lang="it-IT" sz="2000" b="1" dirty="0">
                <a:solidFill>
                  <a:srgbClr val="000000"/>
                </a:solidFill>
                <a:latin typeface="Calibri" panose="020F0502020204030204" pitchFamily="34" charset="0"/>
              </a:rPr>
              <a:t>sono compresi anche affidamenti in C/C ? </a:t>
            </a:r>
            <a:endParaRPr lang="it-IT" sz="2000" dirty="0">
              <a:solidFill>
                <a:srgbClr val="000000"/>
              </a:solidFill>
              <a:latin typeface="Calibri" panose="020F0502020204030204" pitchFamily="34" charset="0"/>
            </a:endParaRPr>
          </a:p>
        </p:txBody>
      </p:sp>
      <p:sp>
        <p:nvSpPr>
          <p:cNvPr id="7" name="Esplosione: 8 punte 6">
            <a:extLst>
              <a:ext uri="{FF2B5EF4-FFF2-40B4-BE49-F238E27FC236}">
                <a16:creationId xmlns:a16="http://schemas.microsoft.com/office/drawing/2014/main" xmlns="" id="{53923ABA-2E71-495E-9381-D6C42F71E960}"/>
              </a:ext>
            </a:extLst>
          </p:cNvPr>
          <p:cNvSpPr/>
          <p:nvPr/>
        </p:nvSpPr>
        <p:spPr>
          <a:xfrm>
            <a:off x="503339" y="1289442"/>
            <a:ext cx="6098797" cy="355100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Interrogazione 30.1.19 n. 3-00502: sono rapporti di finanziamento a scadenza definita, ma poi cita il comma 3 art. 96 che comprende anche altri rapporti ??</a:t>
            </a:r>
          </a:p>
        </p:txBody>
      </p:sp>
      <p:sp>
        <p:nvSpPr>
          <p:cNvPr id="10" name="Saetta 9">
            <a:extLst>
              <a:ext uri="{FF2B5EF4-FFF2-40B4-BE49-F238E27FC236}">
                <a16:creationId xmlns:a16="http://schemas.microsoft.com/office/drawing/2014/main" xmlns="" id="{620BEA43-68A8-47C4-8724-F265A590E9D6}"/>
              </a:ext>
            </a:extLst>
          </p:cNvPr>
          <p:cNvSpPr/>
          <p:nvPr/>
        </p:nvSpPr>
        <p:spPr>
          <a:xfrm>
            <a:off x="2994870" y="3993161"/>
            <a:ext cx="847288" cy="1971412"/>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21390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REGIME FORFETTARIO</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 NUOVI REQUISITI</a:t>
            </a:r>
          </a:p>
        </p:txBody>
      </p:sp>
      <p:sp>
        <p:nvSpPr>
          <p:cNvPr id="5" name="Rettangolo 4"/>
          <p:cNvSpPr/>
          <p:nvPr/>
        </p:nvSpPr>
        <p:spPr>
          <a:xfrm>
            <a:off x="1024312"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COMMA 57 LETT. D BIS: Non devono sussistere rapporti prevalenti con attuale o ex datore di lavoro ( PREVALENZA MISURATA CON RICAVI O COMPENSI , VIDEOFORUM RISPOSTA 9)</a:t>
            </a:r>
          </a:p>
        </p:txBody>
      </p:sp>
      <p:sp>
        <p:nvSpPr>
          <p:cNvPr id="3" name="Freccia in giù 2"/>
          <p:cNvSpPr/>
          <p:nvPr/>
        </p:nvSpPr>
        <p:spPr>
          <a:xfrm>
            <a:off x="2366723" y="368426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7166748" y="3633482"/>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1006678" y="4129283"/>
            <a:ext cx="9915787" cy="996389"/>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La norma cita la locuzione « rapporti di lavoro» intrattenuti nel biennio precedente ( o contemporanei all’esercizio di attività di  impresa o lavoro autonomo) con datore di lavoro, il che porta a concludere che l’elemento inibente sia la sussistenza di rapporto di lavoro subordinato </a:t>
            </a:r>
            <a:r>
              <a:rPr lang="it-IT" sz="1600" b="1" u="sng" dirty="0">
                <a:solidFill>
                  <a:srgbClr val="000000"/>
                </a:solidFill>
                <a:latin typeface="Calibri" panose="020F0502020204030204" pitchFamily="34" charset="0"/>
              </a:rPr>
              <a:t>CONFERMATO  QUESTION TIME 5-01179 DEL 23.1.19 CON RIFERIMENTO AL CASO DEL PRATICANTE</a:t>
            </a:r>
          </a:p>
        </p:txBody>
      </p:sp>
      <p:sp>
        <p:nvSpPr>
          <p:cNvPr id="9" name="Rettangolo 8">
            <a:extLst>
              <a:ext uri="{FF2B5EF4-FFF2-40B4-BE49-F238E27FC236}">
                <a16:creationId xmlns:a16="http://schemas.microsoft.com/office/drawing/2014/main" xmlns="" id="{5F6F2079-4EAD-4C35-AB84-00924E3CFE3E}"/>
              </a:ext>
            </a:extLst>
          </p:cNvPr>
          <p:cNvSpPr/>
          <p:nvPr/>
        </p:nvSpPr>
        <p:spPr>
          <a:xfrm>
            <a:off x="300376" y="5347087"/>
            <a:ext cx="7642660" cy="910788"/>
          </a:xfrm>
          <a:prstGeom prst="rect">
            <a:avLst/>
          </a:prstGeom>
          <a:solidFill>
            <a:srgbClr val="FFFF00">
              <a:alpha val="65098"/>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u="sng" dirty="0">
                <a:solidFill>
                  <a:srgbClr val="FF0000"/>
                </a:solidFill>
                <a:latin typeface="Calibri" panose="020F0502020204030204" pitchFamily="34" charset="0"/>
              </a:rPr>
              <a:t>Viene meno quale elemento inibente il possesso di reddito da lavoro dipendente o assimilato superiore a € 30.000</a:t>
            </a:r>
          </a:p>
        </p:txBody>
      </p:sp>
      <p:sp>
        <p:nvSpPr>
          <p:cNvPr id="2" name="Freccia a destra 1">
            <a:extLst>
              <a:ext uri="{FF2B5EF4-FFF2-40B4-BE49-F238E27FC236}">
                <a16:creationId xmlns:a16="http://schemas.microsoft.com/office/drawing/2014/main" xmlns="" id="{9F2FF8D6-21D3-49C0-B61B-7B389F61A5DB}"/>
              </a:ext>
            </a:extLst>
          </p:cNvPr>
          <p:cNvSpPr/>
          <p:nvPr/>
        </p:nvSpPr>
        <p:spPr>
          <a:xfrm>
            <a:off x="8112125" y="5535002"/>
            <a:ext cx="360363" cy="302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xmlns="" id="{F47BC7F5-E26D-4C77-BFDA-1396FF3827B4}"/>
              </a:ext>
            </a:extLst>
          </p:cNvPr>
          <p:cNvSpPr/>
          <p:nvPr/>
        </p:nvSpPr>
        <p:spPr>
          <a:xfrm>
            <a:off x="8641577" y="5338011"/>
            <a:ext cx="3470075"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Interrogazione </a:t>
            </a:r>
            <a:r>
              <a:rPr lang="it-IT" sz="1600" b="1" dirty="0" err="1">
                <a:solidFill>
                  <a:srgbClr val="000000"/>
                </a:solidFill>
                <a:latin typeface="Calibri" panose="020F0502020204030204" pitchFamily="34" charset="0"/>
              </a:rPr>
              <a:t>Cementero</a:t>
            </a:r>
            <a:r>
              <a:rPr lang="it-IT" sz="1600" b="1" dirty="0">
                <a:solidFill>
                  <a:srgbClr val="000000"/>
                </a:solidFill>
                <a:latin typeface="Calibri" panose="020F0502020204030204" pitchFamily="34" charset="0"/>
              </a:rPr>
              <a:t> del 1.2.19: il reddito dei medici intramoenia non rileva ai fini del tetto dei 65.000 euro</a:t>
            </a:r>
            <a:endParaRPr lang="it-IT" sz="1600" dirty="0">
              <a:solidFill>
                <a:srgbClr val="000000"/>
              </a:solidFill>
              <a:latin typeface="Calibri" panose="020F0502020204030204" pitchFamily="34" charset="0"/>
            </a:endParaRPr>
          </a:p>
        </p:txBody>
      </p:sp>
      <p:sp>
        <p:nvSpPr>
          <p:cNvPr id="6" name="Ovale 5"/>
          <p:cNvSpPr/>
          <p:nvPr/>
        </p:nvSpPr>
        <p:spPr>
          <a:xfrm>
            <a:off x="9670951" y="2216255"/>
            <a:ext cx="2223998" cy="14508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Ma da quando opera la causa ostativa ?</a:t>
            </a:r>
            <a:endParaRPr lang="it-IT" dirty="0"/>
          </a:p>
        </p:txBody>
      </p:sp>
      <p:sp>
        <p:nvSpPr>
          <p:cNvPr id="8" name="Freccia a destra con strisce 7"/>
          <p:cNvSpPr/>
          <p:nvPr/>
        </p:nvSpPr>
        <p:spPr>
          <a:xfrm>
            <a:off x="8857281" y="2546045"/>
            <a:ext cx="534708" cy="855833"/>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54474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llout con freccia in giù 3"/>
          <p:cNvSpPr/>
          <p:nvPr/>
        </p:nvSpPr>
        <p:spPr>
          <a:xfrm>
            <a:off x="1669409" y="249206"/>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ART. 13 NORME TRANSITORIE</a:t>
            </a:r>
          </a:p>
        </p:txBody>
      </p:sp>
      <p:sp>
        <p:nvSpPr>
          <p:cNvPr id="9" name="Rettangolo 8"/>
          <p:cNvSpPr/>
          <p:nvPr/>
        </p:nvSpPr>
        <p:spPr>
          <a:xfrm>
            <a:off x="956345" y="3749879"/>
            <a:ext cx="4457977" cy="132495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Quindi pare di capire che l’unica ipotesi in cui il ROL pregresso sia utilizzabile è la sussistenza di  INTERESSI PASSIVI DERIVANTI DA FINANZIAMENTI E PRESTITI CONCESSI ENTRO 17 GIUGNO 2016</a:t>
            </a:r>
            <a:endParaRPr lang="it-IT" sz="1600" dirty="0">
              <a:solidFill>
                <a:srgbClr val="000000"/>
              </a:solidFill>
              <a:latin typeface="Calibri" panose="020F0502020204030204" pitchFamily="34" charset="0"/>
            </a:endParaRPr>
          </a:p>
        </p:txBody>
      </p:sp>
      <p:sp>
        <p:nvSpPr>
          <p:cNvPr id="2" name="Freccia a destra 1"/>
          <p:cNvSpPr/>
          <p:nvPr/>
        </p:nvSpPr>
        <p:spPr>
          <a:xfrm>
            <a:off x="5822830" y="4347648"/>
            <a:ext cx="370936" cy="3881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p:cNvSpPr/>
          <p:nvPr/>
        </p:nvSpPr>
        <p:spPr>
          <a:xfrm>
            <a:off x="7268205" y="1208016"/>
            <a:ext cx="4080294" cy="494261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fontAlgn="base">
              <a:spcBef>
                <a:spcPct val="0"/>
              </a:spcBef>
              <a:spcAft>
                <a:spcPct val="0"/>
              </a:spcAft>
              <a:buAutoNum type="arabicParenR"/>
              <a:defRPr/>
            </a:pPr>
            <a:r>
              <a:rPr lang="it-IT" b="1" dirty="0">
                <a:solidFill>
                  <a:srgbClr val="000000"/>
                </a:solidFill>
                <a:latin typeface="Calibri" panose="020F0502020204030204" pitchFamily="34" charset="0"/>
              </a:rPr>
              <a:t>Nel 2019 non esistono più interessi passivi ante 17.6.2016 &gt; </a:t>
            </a:r>
            <a:r>
              <a:rPr lang="it-IT" b="1" u="sng" dirty="0">
                <a:solidFill>
                  <a:srgbClr val="000000"/>
                </a:solidFill>
                <a:effectLst>
                  <a:outerShdw blurRad="38100" dist="38100" dir="2700000" algn="tl">
                    <a:srgbClr val="000000">
                      <a:alpha val="43137"/>
                    </a:srgbClr>
                  </a:outerShdw>
                </a:effectLst>
                <a:latin typeface="Calibri" panose="020F0502020204030204" pitchFamily="34" charset="0"/>
              </a:rPr>
              <a:t>nessun Riporto ROL contabile è possibile</a:t>
            </a:r>
          </a:p>
          <a:p>
            <a:pPr marL="342900" indent="-342900" algn="ctr" fontAlgn="base">
              <a:spcBef>
                <a:spcPct val="0"/>
              </a:spcBef>
              <a:spcAft>
                <a:spcPct val="0"/>
              </a:spcAft>
              <a:buAutoNum type="arabicParenR"/>
              <a:defRPr/>
            </a:pPr>
            <a:endParaRPr lang="it-IT" b="1" u="sng" dirty="0">
              <a:solidFill>
                <a:srgbClr val="000000"/>
              </a:solidFill>
              <a:latin typeface="Calibri" panose="020F0502020204030204" pitchFamily="34" charset="0"/>
            </a:endParaRPr>
          </a:p>
          <a:p>
            <a:pPr algn="ctr" fontAlgn="base">
              <a:spcBef>
                <a:spcPct val="0"/>
              </a:spcBef>
              <a:spcAft>
                <a:spcPct val="0"/>
              </a:spcAft>
              <a:defRPr/>
            </a:pPr>
            <a:r>
              <a:rPr lang="it-IT" b="1" dirty="0">
                <a:solidFill>
                  <a:srgbClr val="000000"/>
                </a:solidFill>
                <a:latin typeface="Calibri" panose="020F0502020204030204" pitchFamily="34" charset="0"/>
              </a:rPr>
              <a:t>2) Nel 2019 esistono sia interessi ante 16 sia interessi post 2016 ed esiste solo ROL contabile pregresso </a:t>
            </a:r>
            <a:r>
              <a:rPr lang="it-IT" b="1" u="sng" dirty="0">
                <a:solidFill>
                  <a:srgbClr val="000000"/>
                </a:solidFill>
                <a:latin typeface="Calibri" panose="020F0502020204030204" pitchFamily="34" charset="0"/>
              </a:rPr>
              <a:t>&gt; </a:t>
            </a:r>
            <a:r>
              <a:rPr lang="it-IT" b="1" u="sng" dirty="0">
                <a:solidFill>
                  <a:srgbClr val="000000"/>
                </a:solidFill>
                <a:effectLst>
                  <a:outerShdw blurRad="38100" dist="38100" dir="2700000" algn="tl">
                    <a:srgbClr val="000000">
                      <a:alpha val="43137"/>
                    </a:srgbClr>
                  </a:outerShdw>
                </a:effectLst>
                <a:latin typeface="Calibri" panose="020F0502020204030204" pitchFamily="34" charset="0"/>
              </a:rPr>
              <a:t>fino a concorrenza degli interessi ante 2016 utilizzo il ROL contabile pregresso </a:t>
            </a:r>
          </a:p>
          <a:p>
            <a:pPr algn="ctr" fontAlgn="base">
              <a:spcBef>
                <a:spcPct val="0"/>
              </a:spcBef>
              <a:spcAft>
                <a:spcPct val="0"/>
              </a:spcAft>
              <a:defRPr/>
            </a:pPr>
            <a:r>
              <a:rPr lang="it-IT" b="1" dirty="0">
                <a:solidFill>
                  <a:srgbClr val="000000"/>
                </a:solidFill>
                <a:latin typeface="Calibri" panose="020F0502020204030204" pitchFamily="34" charset="0"/>
              </a:rPr>
              <a:t>3)</a:t>
            </a:r>
            <a:r>
              <a:rPr lang="it-IT" b="1" u="sng" dirty="0">
                <a:solidFill>
                  <a:srgbClr val="000000"/>
                </a:solidFill>
                <a:latin typeface="Calibri" panose="020F0502020204030204" pitchFamily="34" charset="0"/>
              </a:rPr>
              <a:t> </a:t>
            </a:r>
            <a:r>
              <a:rPr lang="it-IT" b="1" dirty="0">
                <a:solidFill>
                  <a:srgbClr val="000000"/>
                </a:solidFill>
                <a:latin typeface="Calibri" panose="020F0502020204030204" pitchFamily="34" charset="0"/>
              </a:rPr>
              <a:t>Nel 2019 esistono sia interessi ante 16 sia interessi post 2016 ed esiste sia  ROL contabile pregresso sia ROL fiscale di periodo &gt; </a:t>
            </a:r>
            <a:r>
              <a:rPr lang="it-IT" b="1" u="sng" dirty="0">
                <a:solidFill>
                  <a:srgbClr val="000000"/>
                </a:solidFill>
                <a:effectLst>
                  <a:outerShdw blurRad="38100" dist="38100" dir="2700000" algn="tl">
                    <a:srgbClr val="000000">
                      <a:alpha val="43137"/>
                    </a:srgbClr>
                  </a:outerShdw>
                </a:effectLst>
                <a:latin typeface="Calibri" panose="020F0502020204030204" pitchFamily="34" charset="0"/>
              </a:rPr>
              <a:t>il comma 5 permette di scegliere quale ROL utilizzare prioritariamente </a:t>
            </a:r>
          </a:p>
        </p:txBody>
      </p:sp>
      <p:sp>
        <p:nvSpPr>
          <p:cNvPr id="5" name="Freccia a sinistra 4">
            <a:extLst>
              <a:ext uri="{FF2B5EF4-FFF2-40B4-BE49-F238E27FC236}">
                <a16:creationId xmlns:a16="http://schemas.microsoft.com/office/drawing/2014/main" xmlns="" id="{E01737FD-6BE8-4C8A-A82A-71DDEDD4FCB1}"/>
              </a:ext>
            </a:extLst>
          </p:cNvPr>
          <p:cNvSpPr/>
          <p:nvPr/>
        </p:nvSpPr>
        <p:spPr>
          <a:xfrm>
            <a:off x="5679347" y="5780015"/>
            <a:ext cx="1073791" cy="6207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xmlns="" id="{0740289E-5D9C-44A0-96F1-84AF300E6980}"/>
              </a:ext>
            </a:extLst>
          </p:cNvPr>
          <p:cNvSpPr/>
          <p:nvPr/>
        </p:nvSpPr>
        <p:spPr>
          <a:xfrm>
            <a:off x="1108745" y="5378743"/>
            <a:ext cx="4457977" cy="132495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Ma il ROL contabile pregresso è soggetto al limite del quinquennio ? </a:t>
            </a:r>
          </a:p>
          <a:p>
            <a:pPr algn="ctr" fontAlgn="base">
              <a:spcBef>
                <a:spcPct val="0"/>
              </a:spcBef>
              <a:spcAft>
                <a:spcPct val="0"/>
              </a:spcAft>
              <a:defRPr/>
            </a:pPr>
            <a:r>
              <a:rPr lang="it-IT" sz="1600" b="1" dirty="0">
                <a:solidFill>
                  <a:srgbClr val="000000"/>
                </a:solidFill>
                <a:latin typeface="Calibri" panose="020F0502020204030204" pitchFamily="34" charset="0"/>
              </a:rPr>
              <a:t>Tesi 1 &gt; no </a:t>
            </a:r>
            <a:r>
              <a:rPr lang="it-IT" sz="1600" b="1" u="sng" dirty="0">
                <a:solidFill>
                  <a:srgbClr val="FF0000"/>
                </a:solidFill>
                <a:effectLst>
                  <a:outerShdw blurRad="38100" dist="38100" dir="2700000" algn="tl">
                    <a:srgbClr val="000000">
                      <a:alpha val="43137"/>
                    </a:srgbClr>
                  </a:outerShdw>
                </a:effectLst>
                <a:latin typeface="Calibri" panose="020F0502020204030204" pitchFamily="34" charset="0"/>
              </a:rPr>
              <a:t>( cfr. </a:t>
            </a:r>
            <a:r>
              <a:rPr lang="it-IT" sz="1600" b="1" u="sng" dirty="0" err="1">
                <a:solidFill>
                  <a:srgbClr val="FF0000"/>
                </a:solidFill>
                <a:effectLst>
                  <a:outerShdw blurRad="38100" dist="38100" dir="2700000" algn="tl">
                    <a:srgbClr val="000000">
                      <a:alpha val="43137"/>
                    </a:srgbClr>
                  </a:outerShdw>
                </a:effectLst>
                <a:latin typeface="Calibri" panose="020F0502020204030204" pitchFamily="34" charset="0"/>
              </a:rPr>
              <a:t>Int</a:t>
            </a:r>
            <a:r>
              <a:rPr lang="it-IT" sz="1600" b="1" u="sng" dirty="0">
                <a:solidFill>
                  <a:srgbClr val="FF0000"/>
                </a:solidFill>
                <a:effectLst>
                  <a:outerShdw blurRad="38100" dist="38100" dir="2700000" algn="tl">
                    <a:srgbClr val="000000">
                      <a:alpha val="43137"/>
                    </a:srgbClr>
                  </a:outerShdw>
                </a:effectLst>
                <a:latin typeface="Calibri" panose="020F0502020204030204" pitchFamily="34" charset="0"/>
              </a:rPr>
              <a:t>. </a:t>
            </a:r>
            <a:r>
              <a:rPr lang="it-IT" sz="1600" b="1" u="sng" dirty="0" err="1">
                <a:solidFill>
                  <a:srgbClr val="FF0000"/>
                </a:solidFill>
                <a:effectLst>
                  <a:outerShdw blurRad="38100" dist="38100" dir="2700000" algn="tl">
                    <a:srgbClr val="000000">
                      <a:alpha val="43137"/>
                    </a:srgbClr>
                  </a:outerShdw>
                </a:effectLst>
                <a:latin typeface="Calibri" panose="020F0502020204030204" pitchFamily="34" charset="0"/>
              </a:rPr>
              <a:t>Parl</a:t>
            </a:r>
            <a:r>
              <a:rPr lang="it-IT" sz="1600" b="1" u="sng" dirty="0">
                <a:solidFill>
                  <a:srgbClr val="FF0000"/>
                </a:solidFill>
                <a:effectLst>
                  <a:outerShdw blurRad="38100" dist="38100" dir="2700000" algn="tl">
                    <a:srgbClr val="000000">
                      <a:alpha val="43137"/>
                    </a:srgbClr>
                  </a:outerShdw>
                </a:effectLst>
                <a:latin typeface="Calibri" panose="020F0502020204030204" pitchFamily="34" charset="0"/>
              </a:rPr>
              <a:t>. 3-00502 del 30.1.2019)</a:t>
            </a:r>
          </a:p>
          <a:p>
            <a:pPr algn="ctr" fontAlgn="base">
              <a:spcBef>
                <a:spcPct val="0"/>
              </a:spcBef>
              <a:spcAft>
                <a:spcPct val="0"/>
              </a:spcAft>
              <a:defRPr/>
            </a:pPr>
            <a:r>
              <a:rPr lang="it-IT" sz="1600" b="1" dirty="0">
                <a:solidFill>
                  <a:srgbClr val="000000"/>
                </a:solidFill>
                <a:latin typeface="Calibri" panose="020F0502020204030204" pitchFamily="34" charset="0"/>
              </a:rPr>
              <a:t>Tesi 2 &gt; si considerando anno di formazione</a:t>
            </a:r>
          </a:p>
          <a:p>
            <a:pPr algn="ctr" fontAlgn="base">
              <a:spcBef>
                <a:spcPct val="0"/>
              </a:spcBef>
              <a:spcAft>
                <a:spcPct val="0"/>
              </a:spcAft>
              <a:defRPr/>
            </a:pPr>
            <a:r>
              <a:rPr lang="it-IT" sz="1600" b="1" dirty="0">
                <a:solidFill>
                  <a:schemeClr val="tx1"/>
                </a:solidFill>
                <a:latin typeface="Calibri" panose="020F0502020204030204" pitchFamily="34" charset="0"/>
              </a:rPr>
              <a:t>Tesi 3 &gt; si considerandolo tutto formato nel 2018</a:t>
            </a:r>
            <a:endParaRPr lang="it-IT" sz="1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5551730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a:xfrm>
            <a:off x="1524000" y="595618"/>
            <a:ext cx="9144000" cy="1226833"/>
          </a:xfrm>
        </p:spPr>
        <p:txBody>
          <a:bodyPr>
            <a:normAutofit/>
          </a:bodyPr>
          <a:lstStyle/>
          <a:p>
            <a:r>
              <a:rPr lang="it-IT" altLang="it-IT" sz="3200" b="1" dirty="0">
                <a:latin typeface="Calibri" panose="020F0502020204030204" pitchFamily="34" charset="0"/>
              </a:rPr>
              <a:t>Novità e chiarimenti nel reddito d’impresa e imposizione diretta</a:t>
            </a:r>
          </a:p>
        </p:txBody>
      </p:sp>
      <p:sp>
        <p:nvSpPr>
          <p:cNvPr id="3" name="Rettangolo 2"/>
          <p:cNvSpPr/>
          <p:nvPr/>
        </p:nvSpPr>
        <p:spPr>
          <a:xfrm>
            <a:off x="2778214" y="2166146"/>
            <a:ext cx="7345362" cy="723370"/>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I costi finanziari da preammortamento per contratti di leasing da stipulare</a:t>
            </a:r>
            <a:endParaRPr lang="it-IT" sz="2000" dirty="0">
              <a:solidFill>
                <a:srgbClr val="000000"/>
              </a:solidFill>
              <a:latin typeface="Calibri" panose="020F0502020204030204" pitchFamily="34" charset="0"/>
            </a:endParaRPr>
          </a:p>
        </p:txBody>
      </p:sp>
      <p:sp>
        <p:nvSpPr>
          <p:cNvPr id="10" name="Rettangolo 9"/>
          <p:cNvSpPr/>
          <p:nvPr/>
        </p:nvSpPr>
        <p:spPr>
          <a:xfrm>
            <a:off x="1006679" y="3791824"/>
            <a:ext cx="3800212" cy="1063036"/>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Tesi 1) deducibili per competenza quali interessi passivi, quindi non correlati al contratto di leasing</a:t>
            </a:r>
            <a:endParaRPr lang="it-IT" sz="2000" dirty="0">
              <a:solidFill>
                <a:srgbClr val="000000"/>
              </a:solidFill>
              <a:latin typeface="Calibri" panose="020F0502020204030204" pitchFamily="34" charset="0"/>
            </a:endParaRPr>
          </a:p>
        </p:txBody>
      </p:sp>
      <p:sp>
        <p:nvSpPr>
          <p:cNvPr id="14"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Contabilità semplificata</a:t>
            </a:r>
          </a:p>
        </p:txBody>
      </p:sp>
      <p:sp>
        <p:nvSpPr>
          <p:cNvPr id="2" name="Freccia bidirezionale orizzontale 1">
            <a:extLst>
              <a:ext uri="{FF2B5EF4-FFF2-40B4-BE49-F238E27FC236}">
                <a16:creationId xmlns:a16="http://schemas.microsoft.com/office/drawing/2014/main" xmlns="" id="{C73BDBF9-6F19-4469-ABC6-32B390556AD6}"/>
              </a:ext>
            </a:extLst>
          </p:cNvPr>
          <p:cNvSpPr/>
          <p:nvPr/>
        </p:nvSpPr>
        <p:spPr>
          <a:xfrm>
            <a:off x="5796792" y="3892491"/>
            <a:ext cx="1073791" cy="51172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con angoli diagonali arrotondati 3">
            <a:extLst>
              <a:ext uri="{FF2B5EF4-FFF2-40B4-BE49-F238E27FC236}">
                <a16:creationId xmlns:a16="http://schemas.microsoft.com/office/drawing/2014/main" xmlns="" id="{69929904-B77E-41B1-B3D5-212391A7EE2E}"/>
              </a:ext>
            </a:extLst>
          </p:cNvPr>
          <p:cNvSpPr/>
          <p:nvPr/>
        </p:nvSpPr>
        <p:spPr>
          <a:xfrm>
            <a:off x="1442905" y="5402510"/>
            <a:ext cx="2793534" cy="94795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Tesi sostenuta da CTR Toscana 60/8/12</a:t>
            </a:r>
          </a:p>
        </p:txBody>
      </p:sp>
      <p:sp>
        <p:nvSpPr>
          <p:cNvPr id="5" name="Freccia in giù 4">
            <a:extLst>
              <a:ext uri="{FF2B5EF4-FFF2-40B4-BE49-F238E27FC236}">
                <a16:creationId xmlns:a16="http://schemas.microsoft.com/office/drawing/2014/main" xmlns="" id="{F37C51E6-A31E-4D01-8294-16FC9DCCE913}"/>
              </a:ext>
            </a:extLst>
          </p:cNvPr>
          <p:cNvSpPr/>
          <p:nvPr/>
        </p:nvSpPr>
        <p:spPr>
          <a:xfrm>
            <a:off x="2642531" y="5025006"/>
            <a:ext cx="453005" cy="176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xmlns="" id="{2E7F8D22-FA05-4776-BA6D-53790DDD0D5E}"/>
              </a:ext>
            </a:extLst>
          </p:cNvPr>
          <p:cNvSpPr/>
          <p:nvPr/>
        </p:nvSpPr>
        <p:spPr>
          <a:xfrm>
            <a:off x="7803167" y="3810000"/>
            <a:ext cx="3800212" cy="1063036"/>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Tesi 2) deducibili in base alla durata del contratto, tramite risconto attivo</a:t>
            </a:r>
            <a:endParaRPr lang="it-IT" sz="2000" dirty="0">
              <a:solidFill>
                <a:srgbClr val="000000"/>
              </a:solidFill>
              <a:latin typeface="Calibri" panose="020F0502020204030204" pitchFamily="34" charset="0"/>
            </a:endParaRPr>
          </a:p>
        </p:txBody>
      </p:sp>
      <p:sp>
        <p:nvSpPr>
          <p:cNvPr id="16" name="Rettangolo con angoli diagonali arrotondati 15">
            <a:extLst>
              <a:ext uri="{FF2B5EF4-FFF2-40B4-BE49-F238E27FC236}">
                <a16:creationId xmlns:a16="http://schemas.microsoft.com/office/drawing/2014/main" xmlns="" id="{F0C40CD1-E89D-4A1A-9D96-90EA57BE0C8E}"/>
              </a:ext>
            </a:extLst>
          </p:cNvPr>
          <p:cNvSpPr/>
          <p:nvPr/>
        </p:nvSpPr>
        <p:spPr>
          <a:xfrm>
            <a:off x="8524619" y="5445853"/>
            <a:ext cx="2793534" cy="94795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Tesi sostenuta da Cassazione n. 8897 del 11.4.2018</a:t>
            </a:r>
          </a:p>
        </p:txBody>
      </p:sp>
      <p:sp>
        <p:nvSpPr>
          <p:cNvPr id="17" name="Freccia in giù 16">
            <a:extLst>
              <a:ext uri="{FF2B5EF4-FFF2-40B4-BE49-F238E27FC236}">
                <a16:creationId xmlns:a16="http://schemas.microsoft.com/office/drawing/2014/main" xmlns="" id="{EBCE77FD-E5A4-4927-8F45-9F204A3E27DF}"/>
              </a:ext>
            </a:extLst>
          </p:cNvPr>
          <p:cNvSpPr/>
          <p:nvPr/>
        </p:nvSpPr>
        <p:spPr>
          <a:xfrm>
            <a:off x="9774579" y="5101905"/>
            <a:ext cx="453005" cy="176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291167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95B23AA-C362-4E28-8DC0-B8BCB397EDA1}"/>
              </a:ext>
            </a:extLst>
          </p:cNvPr>
          <p:cNvSpPr>
            <a:spLocks noGrp="1"/>
          </p:cNvSpPr>
          <p:nvPr>
            <p:ph type="title"/>
          </p:nvPr>
        </p:nvSpPr>
        <p:spPr/>
        <p:txBody>
          <a:bodyPr/>
          <a:lstStyle/>
          <a:p>
            <a:r>
              <a:rPr lang="it-IT" dirty="0"/>
              <a:t>Versamenti soci : qualificazione e conseguenze in caso di cessione di quota</a:t>
            </a:r>
          </a:p>
        </p:txBody>
      </p:sp>
      <p:sp>
        <p:nvSpPr>
          <p:cNvPr id="3" name="Segnaposto contenuto 2">
            <a:extLst>
              <a:ext uri="{FF2B5EF4-FFF2-40B4-BE49-F238E27FC236}">
                <a16:creationId xmlns:a16="http://schemas.microsoft.com/office/drawing/2014/main" xmlns="" id="{DE227582-0573-4C32-AE55-8F2793437E2D}"/>
              </a:ext>
            </a:extLst>
          </p:cNvPr>
          <p:cNvSpPr>
            <a:spLocks noGrp="1"/>
          </p:cNvSpPr>
          <p:nvPr>
            <p:ph idx="1"/>
          </p:nvPr>
        </p:nvSpPr>
        <p:spPr>
          <a:xfrm>
            <a:off x="838200" y="1825625"/>
            <a:ext cx="10515600" cy="1603375"/>
          </a:xfrm>
          <a:solidFill>
            <a:schemeClr val="accent5">
              <a:lumMod val="40000"/>
              <a:lumOff val="60000"/>
            </a:schemeClr>
          </a:solidFill>
        </p:spPr>
        <p:txBody>
          <a:bodyPr>
            <a:normAutofit fontScale="55000" lnSpcReduction="20000"/>
          </a:bodyPr>
          <a:lstStyle/>
          <a:p>
            <a:r>
              <a:rPr lang="it-IT" dirty="0"/>
              <a:t>Cass. N. 20978 del 23.8.2018: il titolo del versamento soci, finanziamento con diritto alla restituzione o a fondo perduto, va individuato va provato dal socio in base a :</a:t>
            </a:r>
          </a:p>
          <a:p>
            <a:r>
              <a:rPr lang="it-IT" dirty="0"/>
              <a:t>Finalità pratiche</a:t>
            </a:r>
          </a:p>
          <a:p>
            <a:r>
              <a:rPr lang="it-IT" dirty="0"/>
              <a:t>Interessi che sono sottesi</a:t>
            </a:r>
          </a:p>
          <a:p>
            <a:pPr marL="0" indent="0">
              <a:buNone/>
            </a:pPr>
            <a:r>
              <a:rPr lang="it-IT" dirty="0"/>
              <a:t>&gt; Quindi se il versamento è richiesto a causa di difficile situazione economica finanziaria della società esso va </a:t>
            </a:r>
            <a:r>
              <a:rPr lang="it-IT" b="1" dirty="0"/>
              <a:t>considerato a fondo perduto</a:t>
            </a:r>
            <a:endParaRPr lang="it-IT" dirty="0"/>
          </a:p>
        </p:txBody>
      </p:sp>
      <p:sp>
        <p:nvSpPr>
          <p:cNvPr id="4" name="Freccia in giù 3">
            <a:extLst>
              <a:ext uri="{FF2B5EF4-FFF2-40B4-BE49-F238E27FC236}">
                <a16:creationId xmlns:a16="http://schemas.microsoft.com/office/drawing/2014/main" xmlns="" id="{6680E230-96F0-441A-956B-1F1D31F5EB3D}"/>
              </a:ext>
            </a:extLst>
          </p:cNvPr>
          <p:cNvSpPr/>
          <p:nvPr/>
        </p:nvSpPr>
        <p:spPr>
          <a:xfrm>
            <a:off x="5209563" y="3523375"/>
            <a:ext cx="1082180" cy="4278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contenuto 2">
            <a:extLst>
              <a:ext uri="{FF2B5EF4-FFF2-40B4-BE49-F238E27FC236}">
                <a16:creationId xmlns:a16="http://schemas.microsoft.com/office/drawing/2014/main" xmlns="" id="{2B3AF981-9885-47A4-9A23-835472D91D9A}"/>
              </a:ext>
            </a:extLst>
          </p:cNvPr>
          <p:cNvSpPr txBox="1">
            <a:spLocks/>
          </p:cNvSpPr>
          <p:nvPr/>
        </p:nvSpPr>
        <p:spPr>
          <a:xfrm>
            <a:off x="898321" y="4159165"/>
            <a:ext cx="10515600" cy="630948"/>
          </a:xfrm>
          <a:prstGeom prst="rect">
            <a:avLst/>
          </a:prstGeom>
          <a:solidFill>
            <a:schemeClr val="accent5">
              <a:lumMod val="40000"/>
              <a:lumOff val="60000"/>
            </a:schemeClr>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Il socio aveva ceduto la propria quota e la cassazione ha negato l’esistenza di un credito posto in capo all’acquirente della quota poiché il versamento doveva intendersi a fondo perduto</a:t>
            </a:r>
          </a:p>
        </p:txBody>
      </p:sp>
      <p:sp>
        <p:nvSpPr>
          <p:cNvPr id="6" name="Freccia in giù 5">
            <a:extLst>
              <a:ext uri="{FF2B5EF4-FFF2-40B4-BE49-F238E27FC236}">
                <a16:creationId xmlns:a16="http://schemas.microsoft.com/office/drawing/2014/main" xmlns="" id="{C97BFA31-AD88-4B05-B71D-A9A4A53762B0}"/>
              </a:ext>
            </a:extLst>
          </p:cNvPr>
          <p:cNvSpPr/>
          <p:nvPr/>
        </p:nvSpPr>
        <p:spPr>
          <a:xfrm>
            <a:off x="5169016" y="5043182"/>
            <a:ext cx="1082180" cy="4278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Segnaposto contenuto 2">
            <a:extLst>
              <a:ext uri="{FF2B5EF4-FFF2-40B4-BE49-F238E27FC236}">
                <a16:creationId xmlns:a16="http://schemas.microsoft.com/office/drawing/2014/main" xmlns="" id="{6BA6CA50-D84B-4BB0-B600-BA42E6C87638}"/>
              </a:ext>
            </a:extLst>
          </p:cNvPr>
          <p:cNvSpPr txBox="1">
            <a:spLocks/>
          </p:cNvSpPr>
          <p:nvPr/>
        </p:nvSpPr>
        <p:spPr>
          <a:xfrm>
            <a:off x="941664" y="5704139"/>
            <a:ext cx="10515600" cy="630948"/>
          </a:xfrm>
          <a:prstGeom prst="rect">
            <a:avLst/>
          </a:prstGeom>
          <a:solidFill>
            <a:schemeClr val="accent5">
              <a:lumMod val="40000"/>
              <a:lumOff val="60000"/>
            </a:schemeClr>
          </a:solidFill>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b="1" dirty="0"/>
              <a:t>Cass. N.16049/2015 </a:t>
            </a:r>
            <a:r>
              <a:rPr lang="it-IT" dirty="0"/>
              <a:t>se vi è un finanziamento, in caso di cessione della quota e silenzio sul punto nel contratto di cessione, il creditore resta il precedente socio: il credito non si trasferisce automaticamente per effetto della cessione, quindi in caso di rinunzia dopo la cessione di quote, inapplicabile art. 88 </a:t>
            </a:r>
            <a:r>
              <a:rPr lang="it-IT"/>
              <a:t>Tuir</a:t>
            </a:r>
            <a:endParaRPr lang="it-IT" dirty="0"/>
          </a:p>
        </p:txBody>
      </p:sp>
    </p:spTree>
    <p:extLst>
      <p:ext uri="{BB962C8B-B14F-4D97-AF65-F5344CB8AC3E}">
        <p14:creationId xmlns:p14="http://schemas.microsoft.com/office/powerpoint/2010/main" val="20040367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95B23AA-C362-4E28-8DC0-B8BCB397EDA1}"/>
              </a:ext>
            </a:extLst>
          </p:cNvPr>
          <p:cNvSpPr>
            <a:spLocks noGrp="1"/>
          </p:cNvSpPr>
          <p:nvPr>
            <p:ph type="title"/>
          </p:nvPr>
        </p:nvSpPr>
        <p:spPr/>
        <p:txBody>
          <a:bodyPr>
            <a:normAutofit/>
          </a:bodyPr>
          <a:lstStyle/>
          <a:p>
            <a:r>
              <a:rPr lang="it-IT" dirty="0"/>
              <a:t>Versamenti soci : documentazione</a:t>
            </a:r>
          </a:p>
        </p:txBody>
      </p:sp>
      <p:sp>
        <p:nvSpPr>
          <p:cNvPr id="3" name="Segnaposto contenuto 2">
            <a:extLst>
              <a:ext uri="{FF2B5EF4-FFF2-40B4-BE49-F238E27FC236}">
                <a16:creationId xmlns:a16="http://schemas.microsoft.com/office/drawing/2014/main" xmlns="" id="{DE227582-0573-4C32-AE55-8F2793437E2D}"/>
              </a:ext>
            </a:extLst>
          </p:cNvPr>
          <p:cNvSpPr>
            <a:spLocks noGrp="1"/>
          </p:cNvSpPr>
          <p:nvPr>
            <p:ph idx="1"/>
          </p:nvPr>
        </p:nvSpPr>
        <p:spPr>
          <a:xfrm>
            <a:off x="838200" y="1825625"/>
            <a:ext cx="10515600" cy="1603375"/>
          </a:xfrm>
          <a:solidFill>
            <a:schemeClr val="accent5">
              <a:lumMod val="40000"/>
              <a:lumOff val="60000"/>
            </a:schemeClr>
          </a:solidFill>
        </p:spPr>
        <p:txBody>
          <a:bodyPr>
            <a:normAutofit/>
          </a:bodyPr>
          <a:lstStyle/>
          <a:p>
            <a:r>
              <a:rPr lang="it-IT" b="1" dirty="0"/>
              <a:t>Cass. N. 25578 del 27.10.2017 </a:t>
            </a:r>
            <a:r>
              <a:rPr lang="it-IT" dirty="0"/>
              <a:t>: il versamento soci va provato con un contratto , viceversa va eliminata la passività esposta in bilancio, con l’insorgenza  di una sopravvenienza attiva tassabile</a:t>
            </a:r>
          </a:p>
        </p:txBody>
      </p:sp>
      <p:sp>
        <p:nvSpPr>
          <p:cNvPr id="5" name="Segnaposto contenuto 2">
            <a:extLst>
              <a:ext uri="{FF2B5EF4-FFF2-40B4-BE49-F238E27FC236}">
                <a16:creationId xmlns:a16="http://schemas.microsoft.com/office/drawing/2014/main" xmlns="" id="{2B3AF981-9885-47A4-9A23-835472D91D9A}"/>
              </a:ext>
            </a:extLst>
          </p:cNvPr>
          <p:cNvSpPr txBox="1">
            <a:spLocks/>
          </p:cNvSpPr>
          <p:nvPr/>
        </p:nvSpPr>
        <p:spPr>
          <a:xfrm>
            <a:off x="898321" y="3733101"/>
            <a:ext cx="10515600" cy="1057012"/>
          </a:xfrm>
          <a:prstGeom prst="rect">
            <a:avLst/>
          </a:prstGeom>
          <a:solidFill>
            <a:schemeClr val="accent5">
              <a:lumMod val="40000"/>
              <a:lumOff val="60000"/>
            </a:schemeClr>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b="1" dirty="0" err="1"/>
              <a:t>Trib</a:t>
            </a:r>
            <a:r>
              <a:rPr lang="it-IT" b="1" dirty="0"/>
              <a:t>. Milano </a:t>
            </a:r>
            <a:r>
              <a:rPr lang="it-IT" b="1" dirty="0" err="1"/>
              <a:t>sent</a:t>
            </a:r>
            <a:r>
              <a:rPr lang="it-IT" b="1" dirty="0"/>
              <a:t>. 6865 del 19.06.2017 </a:t>
            </a:r>
            <a:r>
              <a:rPr lang="it-IT" dirty="0"/>
              <a:t>: il verbale assembleare è una mera dichiarazione unilaterale non sufficiente a generare un titolo per affermare l’effettività del credito ( conferma Cass. 19813/2009)</a:t>
            </a:r>
          </a:p>
        </p:txBody>
      </p:sp>
      <p:sp>
        <p:nvSpPr>
          <p:cNvPr id="7" name="Segnaposto contenuto 2">
            <a:extLst>
              <a:ext uri="{FF2B5EF4-FFF2-40B4-BE49-F238E27FC236}">
                <a16:creationId xmlns:a16="http://schemas.microsoft.com/office/drawing/2014/main" xmlns="" id="{6BA6CA50-D84B-4BB0-B600-BA42E6C87638}"/>
              </a:ext>
            </a:extLst>
          </p:cNvPr>
          <p:cNvSpPr txBox="1">
            <a:spLocks/>
          </p:cNvSpPr>
          <p:nvPr/>
        </p:nvSpPr>
        <p:spPr>
          <a:xfrm>
            <a:off x="838200" y="5094214"/>
            <a:ext cx="10619064" cy="1240873"/>
          </a:xfrm>
          <a:prstGeom prst="rect">
            <a:avLst/>
          </a:prstGeom>
          <a:solidFill>
            <a:schemeClr val="accent5">
              <a:lumMod val="40000"/>
              <a:lumOff val="6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b="1" dirty="0"/>
              <a:t>Cass. 1951 del 24.1.19: </a:t>
            </a:r>
            <a:r>
              <a:rPr lang="it-IT" dirty="0"/>
              <a:t>il verbale sottoscritto dai soci assume la qualifica di contratto idoneo a pretendere il versamento dell’imposta di registro </a:t>
            </a:r>
          </a:p>
        </p:txBody>
      </p:sp>
    </p:spTree>
    <p:extLst>
      <p:ext uri="{BB962C8B-B14F-4D97-AF65-F5344CB8AC3E}">
        <p14:creationId xmlns:p14="http://schemas.microsoft.com/office/powerpoint/2010/main" val="12268711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21058" y="3080330"/>
            <a:ext cx="3744913" cy="66112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CONTROLLANTE</a:t>
            </a:r>
          </a:p>
        </p:txBody>
      </p:sp>
      <p:sp>
        <p:nvSpPr>
          <p:cNvPr id="9" name="Rettangolo 8"/>
          <p:cNvSpPr/>
          <p:nvPr/>
        </p:nvSpPr>
        <p:spPr>
          <a:xfrm>
            <a:off x="2221057" y="4231411"/>
            <a:ext cx="3744913" cy="922480"/>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000000"/>
                </a:solidFill>
                <a:latin typeface="Calibri" panose="020F0502020204030204" pitchFamily="34" charset="0"/>
              </a:rPr>
              <a:t>RAFFORZAMENTO PATRIMONIALE:</a:t>
            </a:r>
          </a:p>
          <a:p>
            <a:pPr algn="ctr" fontAlgn="base">
              <a:spcBef>
                <a:spcPct val="0"/>
              </a:spcBef>
              <a:spcAft>
                <a:spcPct val="0"/>
              </a:spcAft>
            </a:pPr>
            <a:r>
              <a:rPr lang="it-IT" sz="2000" b="1" dirty="0">
                <a:solidFill>
                  <a:srgbClr val="000000"/>
                </a:solidFill>
                <a:latin typeface="Calibri" panose="020F0502020204030204" pitchFamily="34" charset="0"/>
              </a:rPr>
              <a:t>+ VALORE PARTECIPAZIONE</a:t>
            </a:r>
          </a:p>
        </p:txBody>
      </p:sp>
      <p:sp>
        <p:nvSpPr>
          <p:cNvPr id="13" name="Rettangolo 12"/>
          <p:cNvSpPr/>
          <p:nvPr/>
        </p:nvSpPr>
        <p:spPr>
          <a:xfrm>
            <a:off x="6253307" y="4228526"/>
            <a:ext cx="3744913" cy="954087"/>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000000"/>
                </a:solidFill>
                <a:latin typeface="Calibri" panose="020F0502020204030204" pitchFamily="34" charset="0"/>
              </a:rPr>
              <a:t>RAFFORZAMENTO PATRIMONIALE:</a:t>
            </a:r>
          </a:p>
          <a:p>
            <a:pPr algn="ctr" fontAlgn="base">
              <a:spcBef>
                <a:spcPct val="0"/>
              </a:spcBef>
              <a:spcAft>
                <a:spcPct val="0"/>
              </a:spcAft>
            </a:pPr>
            <a:r>
              <a:rPr lang="it-IT" sz="2000" b="1" dirty="0">
                <a:solidFill>
                  <a:srgbClr val="000000"/>
                </a:solidFill>
                <a:latin typeface="Calibri" panose="020F0502020204030204" pitchFamily="34" charset="0"/>
              </a:rPr>
              <a:t>+ PATRIMONIO NETTO</a:t>
            </a:r>
          </a:p>
        </p:txBody>
      </p:sp>
      <p:sp>
        <p:nvSpPr>
          <p:cNvPr id="3" name="Freccia in giù 2"/>
          <p:cNvSpPr/>
          <p:nvPr/>
        </p:nvSpPr>
        <p:spPr>
          <a:xfrm>
            <a:off x="3914125" y="3830355"/>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7945582" y="3830355"/>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2" name="Titolo 1"/>
          <p:cNvSpPr txBox="1">
            <a:spLocks/>
          </p:cNvSpPr>
          <p:nvPr/>
        </p:nvSpPr>
        <p:spPr bwMode="auto">
          <a:xfrm>
            <a:off x="897622" y="318782"/>
            <a:ext cx="9770378" cy="145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it-IT" altLang="it-IT" sz="3200" b="1" kern="0" dirty="0">
                <a:latin typeface="Calibri" panose="020F0502020204030204" pitchFamily="34" charset="0"/>
              </a:rPr>
              <a:t>VERSAMENTO SOCI: INDICAZIONE DELL’INTENTO DEL SOCIO</a:t>
            </a:r>
            <a:endParaRPr lang="it-IT" altLang="it-IT" sz="3200" b="1" i="1" kern="0" dirty="0">
              <a:latin typeface="Calibri" panose="020F0502020204030204" pitchFamily="34" charset="0"/>
            </a:endParaRPr>
          </a:p>
        </p:txBody>
      </p:sp>
      <p:sp>
        <p:nvSpPr>
          <p:cNvPr id="14" name="Rettangolo 13"/>
          <p:cNvSpPr/>
          <p:nvPr/>
        </p:nvSpPr>
        <p:spPr>
          <a:xfrm>
            <a:off x="6253308" y="3080331"/>
            <a:ext cx="3744913" cy="66112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CONTROLLATA</a:t>
            </a:r>
          </a:p>
        </p:txBody>
      </p:sp>
      <p:sp>
        <p:nvSpPr>
          <p:cNvPr id="10" name="Rettangolo 9"/>
          <p:cNvSpPr/>
          <p:nvPr/>
        </p:nvSpPr>
        <p:spPr>
          <a:xfrm>
            <a:off x="2221058" y="2005591"/>
            <a:ext cx="7777163" cy="922336"/>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FF0000"/>
                </a:solidFill>
                <a:latin typeface="Calibri" panose="020F0502020204030204" pitchFamily="34" charset="0"/>
              </a:rPr>
              <a:t>CRITERIO DEL COSTO AMMORTIZZATO</a:t>
            </a:r>
          </a:p>
          <a:p>
            <a:pPr algn="ctr" fontAlgn="base">
              <a:spcBef>
                <a:spcPct val="0"/>
              </a:spcBef>
              <a:spcAft>
                <a:spcPct val="0"/>
              </a:spcAft>
            </a:pPr>
            <a:r>
              <a:rPr lang="it-IT" sz="2000" b="1" dirty="0">
                <a:solidFill>
                  <a:srgbClr val="000000"/>
                </a:solidFill>
                <a:latin typeface="Calibri" panose="020F0502020204030204" pitchFamily="34" charset="0"/>
              </a:rPr>
              <a:t>(VALORE NON ATTUALIZZATO) – (VALORE ATTUALIZZATO)</a:t>
            </a:r>
          </a:p>
        </p:txBody>
      </p:sp>
      <p:sp>
        <p:nvSpPr>
          <p:cNvPr id="11" name="Rettangolo 10"/>
          <p:cNvSpPr/>
          <p:nvPr/>
        </p:nvSpPr>
        <p:spPr>
          <a:xfrm>
            <a:off x="2221055" y="5153891"/>
            <a:ext cx="3744913" cy="756370"/>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000000"/>
                </a:solidFill>
                <a:latin typeface="Calibri" panose="020F0502020204030204" pitchFamily="34" charset="0"/>
              </a:rPr>
              <a:t>ALTRI CASI:</a:t>
            </a:r>
          </a:p>
          <a:p>
            <a:pPr algn="ctr" fontAlgn="base">
              <a:spcBef>
                <a:spcPct val="0"/>
              </a:spcBef>
              <a:spcAft>
                <a:spcPct val="0"/>
              </a:spcAft>
            </a:pPr>
            <a:r>
              <a:rPr lang="it-IT" sz="2000" b="1" dirty="0">
                <a:solidFill>
                  <a:srgbClr val="000000"/>
                </a:solidFill>
                <a:latin typeface="Calibri" panose="020F0502020204030204" pitchFamily="34" charset="0"/>
              </a:rPr>
              <a:t>+ ONERI FINANZIARI</a:t>
            </a:r>
          </a:p>
        </p:txBody>
      </p:sp>
      <p:sp>
        <p:nvSpPr>
          <p:cNvPr id="15" name="Rettangolo 14"/>
          <p:cNvSpPr/>
          <p:nvPr/>
        </p:nvSpPr>
        <p:spPr>
          <a:xfrm>
            <a:off x="6253307" y="5153891"/>
            <a:ext cx="3744913" cy="756370"/>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000000"/>
                </a:solidFill>
                <a:latin typeface="Calibri" panose="020F0502020204030204" pitchFamily="34" charset="0"/>
              </a:rPr>
              <a:t>ALTRI CASI:</a:t>
            </a:r>
          </a:p>
          <a:p>
            <a:pPr algn="ctr" fontAlgn="base">
              <a:spcBef>
                <a:spcPct val="0"/>
              </a:spcBef>
              <a:spcAft>
                <a:spcPct val="0"/>
              </a:spcAft>
            </a:pPr>
            <a:r>
              <a:rPr lang="it-IT" sz="2000" b="1" dirty="0">
                <a:solidFill>
                  <a:srgbClr val="000000"/>
                </a:solidFill>
                <a:latin typeface="Calibri" panose="020F0502020204030204" pitchFamily="34" charset="0"/>
              </a:rPr>
              <a:t>+ PROVENTI FINANZIARI</a:t>
            </a:r>
          </a:p>
        </p:txBody>
      </p:sp>
    </p:spTree>
    <p:extLst>
      <p:ext uri="{BB962C8B-B14F-4D97-AF65-F5344CB8AC3E}">
        <p14:creationId xmlns:p14="http://schemas.microsoft.com/office/powerpoint/2010/main" val="360476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3" grpId="0" animBg="1"/>
      <p:bldP spid="3" grpId="0" animBg="1"/>
      <p:bldP spid="17" grpId="0" animBg="1"/>
      <p:bldP spid="14" grpId="0" animBg="1"/>
      <p:bldP spid="10" grpId="0" animBg="1"/>
      <p:bldP spid="11" grpId="0" animBg="1"/>
      <p:bldP spid="15"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C22C01C-EFBC-4DE3-AB55-40D52F605747}"/>
              </a:ext>
            </a:extLst>
          </p:cNvPr>
          <p:cNvSpPr>
            <a:spLocks noGrp="1"/>
          </p:cNvSpPr>
          <p:nvPr>
            <p:ph type="title"/>
          </p:nvPr>
        </p:nvSpPr>
        <p:spPr/>
        <p:txBody>
          <a:bodyPr/>
          <a:lstStyle/>
          <a:p>
            <a:r>
              <a:rPr lang="it-IT" dirty="0"/>
              <a:t>Comunicazione società</a:t>
            </a:r>
          </a:p>
        </p:txBody>
      </p:sp>
      <p:sp>
        <p:nvSpPr>
          <p:cNvPr id="3" name="Segnaposto contenuto 2">
            <a:extLst>
              <a:ext uri="{FF2B5EF4-FFF2-40B4-BE49-F238E27FC236}">
                <a16:creationId xmlns:a16="http://schemas.microsoft.com/office/drawing/2014/main" xmlns="" id="{94001019-EA26-47C8-837F-CC3300839396}"/>
              </a:ext>
            </a:extLst>
          </p:cNvPr>
          <p:cNvSpPr>
            <a:spLocks noGrp="1"/>
          </p:cNvSpPr>
          <p:nvPr>
            <p:ph idx="1"/>
          </p:nvPr>
        </p:nvSpPr>
        <p:spPr/>
        <p:txBody>
          <a:bodyPr>
            <a:normAutofit fontScale="70000" lnSpcReduction="20000"/>
          </a:bodyPr>
          <a:lstStyle/>
          <a:p>
            <a:r>
              <a:rPr lang="it-IT" dirty="0"/>
              <a:t> </a:t>
            </a:r>
          </a:p>
          <a:p>
            <a:r>
              <a:rPr lang="it-IT" b="1" dirty="0"/>
              <a:t>Oggetto: Richiesta finanziamento infruttifero dei soci</a:t>
            </a:r>
          </a:p>
          <a:p>
            <a:r>
              <a:rPr lang="it-IT" dirty="0"/>
              <a:t> </a:t>
            </a:r>
          </a:p>
          <a:p>
            <a:r>
              <a:rPr lang="it-IT" dirty="0"/>
              <a:t> </a:t>
            </a:r>
          </a:p>
          <a:p>
            <a:r>
              <a:rPr lang="it-IT" dirty="0"/>
              <a:t>Con la presente le comunico che la società di cui è socio, per meglio affrontare le esigenze  e il fabbisogno finanziario futuro, necessita di un finanziamento da parte dei Soci dell’importo complessivo di euro _____________________            (______________________________ /00).</a:t>
            </a:r>
          </a:p>
          <a:p>
            <a:r>
              <a:rPr lang="it-IT" dirty="0"/>
              <a:t> </a:t>
            </a:r>
          </a:p>
          <a:p>
            <a:r>
              <a:rPr lang="it-IT" dirty="0"/>
              <a:t>La invito a  voler confermare la sua disponibilità a finanziare la società.</a:t>
            </a:r>
          </a:p>
          <a:p>
            <a:r>
              <a:rPr lang="it-IT" dirty="0"/>
              <a:t>Tale finanziamento infruttifero sarà restituito entro il ………….. salvo diversa pattuizione che potrà intervenire tra le parti</a:t>
            </a:r>
          </a:p>
          <a:p>
            <a:r>
              <a:rPr lang="it-IT" dirty="0"/>
              <a:t> </a:t>
            </a:r>
          </a:p>
          <a:p>
            <a:r>
              <a:rPr lang="it-IT" dirty="0"/>
              <a:t>Distinti saluti.</a:t>
            </a:r>
          </a:p>
          <a:p>
            <a:r>
              <a:rPr lang="it-IT" dirty="0"/>
              <a:t> </a:t>
            </a:r>
          </a:p>
          <a:p>
            <a:endParaRPr lang="it-IT" dirty="0"/>
          </a:p>
        </p:txBody>
      </p:sp>
    </p:spTree>
    <p:extLst>
      <p:ext uri="{BB962C8B-B14F-4D97-AF65-F5344CB8AC3E}">
        <p14:creationId xmlns:p14="http://schemas.microsoft.com/office/powerpoint/2010/main" val="8171668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F37BAD-3655-47E1-9AEF-C07E25DEEBDA}"/>
              </a:ext>
            </a:extLst>
          </p:cNvPr>
          <p:cNvSpPr>
            <a:spLocks noGrp="1"/>
          </p:cNvSpPr>
          <p:nvPr>
            <p:ph type="title"/>
          </p:nvPr>
        </p:nvSpPr>
        <p:spPr/>
        <p:txBody>
          <a:bodyPr/>
          <a:lstStyle/>
          <a:p>
            <a:r>
              <a:rPr lang="it-IT" dirty="0"/>
              <a:t>Risposta socio</a:t>
            </a:r>
          </a:p>
        </p:txBody>
      </p:sp>
      <p:sp>
        <p:nvSpPr>
          <p:cNvPr id="5" name="Segnaposto contenuto 2">
            <a:extLst>
              <a:ext uri="{FF2B5EF4-FFF2-40B4-BE49-F238E27FC236}">
                <a16:creationId xmlns:a16="http://schemas.microsoft.com/office/drawing/2014/main" xmlns="" id="{0A83951C-5FC2-42A9-A495-BD5455B74A9E}"/>
              </a:ext>
            </a:extLst>
          </p:cNvPr>
          <p:cNvSpPr>
            <a:spLocks noGrp="1"/>
          </p:cNvSpPr>
          <p:nvPr>
            <p:ph idx="1"/>
          </p:nvPr>
        </p:nvSpPr>
        <p:spPr>
          <a:xfrm>
            <a:off x="838200" y="1825625"/>
            <a:ext cx="10515600" cy="4351338"/>
          </a:xfrm>
        </p:spPr>
        <p:txBody>
          <a:bodyPr>
            <a:normAutofit/>
          </a:bodyPr>
          <a:lstStyle/>
          <a:p>
            <a:r>
              <a:rPr lang="it-IT" dirty="0"/>
              <a:t> </a:t>
            </a:r>
          </a:p>
          <a:p>
            <a:pPr marL="0" lvl="0" indent="449263" eaLnBrk="0" fontAlgn="base" hangingPunct="0">
              <a:lnSpc>
                <a:spcPct val="100000"/>
              </a:lnSpc>
              <a:spcBef>
                <a:spcPct val="0"/>
              </a:spcBef>
              <a:spcAft>
                <a:spcPct val="0"/>
              </a:spcAft>
              <a:buNone/>
              <a:tabLst>
                <a:tab pos="3498850" algn="l"/>
              </a:tabLst>
            </a:pPr>
            <a:r>
              <a:rPr lang="it-IT" dirty="0"/>
              <a:t> </a:t>
            </a:r>
            <a:r>
              <a:rPr lang="it-IT" altLang="it-IT" sz="1800" b="1" dirty="0">
                <a:latin typeface="Tahoma" panose="020B0604030504040204" pitchFamily="34" charset="0"/>
                <a:cs typeface="Tahoma" panose="020B0604030504040204" pitchFamily="34" charset="0"/>
              </a:rPr>
              <a:t>Oggetto: Vs richiesta di finanziamento</a:t>
            </a:r>
            <a:endParaRPr lang="it-IT" altLang="it-IT" sz="1800" b="1" dirty="0">
              <a:latin typeface="Arial" panose="020B0604020202020204" pitchFamily="34" charset="0"/>
              <a:cs typeface="Arial" panose="020B0604020202020204" pitchFamily="34" charset="0"/>
            </a:endParaRPr>
          </a:p>
          <a:p>
            <a:pPr marL="0" lvl="0" indent="449263" eaLnBrk="0" fontAlgn="base" hangingPunct="0">
              <a:lnSpc>
                <a:spcPct val="100000"/>
              </a:lnSpc>
              <a:spcBef>
                <a:spcPct val="0"/>
              </a:spcBef>
              <a:spcAft>
                <a:spcPct val="0"/>
              </a:spcAft>
              <a:buNone/>
              <a:tabLst>
                <a:tab pos="3498850" algn="l"/>
              </a:tabLst>
            </a:pPr>
            <a:r>
              <a:rPr lang="it-IT" altLang="it-IT" sz="1800" dirty="0">
                <a:latin typeface="Tahoma" panose="020B0604030504040204" pitchFamily="34" charset="0"/>
                <a:ea typeface="Times New Roman" panose="02020603050405020304" pitchFamily="18" charset="0"/>
                <a:cs typeface="Tahoma" panose="020B0604030504040204" pitchFamily="34" charset="0"/>
              </a:rPr>
              <a:t>In riferimento alla richiesta di finanziamento del ______________, con la presente Vi confermo la mia disponibilità ad effettuare un versamento di € __________  (         ) a  favore della società ______________________________   , a titolo di finanziamento infruttifero, rimborsabile come proposto nella lettera di richiesta.</a:t>
            </a:r>
          </a:p>
          <a:p>
            <a:pPr marL="0" lvl="0" indent="449263" eaLnBrk="0" fontAlgn="base" hangingPunct="0">
              <a:lnSpc>
                <a:spcPct val="100000"/>
              </a:lnSpc>
              <a:spcBef>
                <a:spcPct val="0"/>
              </a:spcBef>
              <a:spcAft>
                <a:spcPct val="0"/>
              </a:spcAft>
              <a:buNone/>
              <a:tabLst>
                <a:tab pos="3498850" algn="l"/>
              </a:tabLst>
            </a:pPr>
            <a:r>
              <a:rPr lang="it-IT" altLang="it-IT" sz="1800" b="1" dirty="0">
                <a:latin typeface="Tahoma" panose="020B0604030504040204" pitchFamily="34" charset="0"/>
                <a:cs typeface="Tahoma" panose="020B0604030504040204" pitchFamily="34" charset="0"/>
              </a:rPr>
              <a:t>Dichiaro </a:t>
            </a:r>
            <a:r>
              <a:rPr lang="it-IT" altLang="it-IT" sz="1800" b="1" dirty="0" err="1">
                <a:latin typeface="Tahoma" panose="020B0604030504040204" pitchFamily="34" charset="0"/>
                <a:cs typeface="Tahoma" panose="020B0604030504040204" pitchFamily="34" charset="0"/>
              </a:rPr>
              <a:t>altresi</a:t>
            </a:r>
            <a:r>
              <a:rPr lang="it-IT" altLang="it-IT" sz="1800" b="1" dirty="0">
                <a:latin typeface="Tahoma" panose="020B0604030504040204" pitchFamily="34" charset="0"/>
                <a:cs typeface="Tahoma" panose="020B0604030504040204" pitchFamily="34" charset="0"/>
              </a:rPr>
              <a:t>  che il finanziamento in oggetto ha lo scopo di rafforzare patrimonialmente la società/ </a:t>
            </a:r>
            <a:r>
              <a:rPr lang="it-IT" altLang="it-IT" sz="1800" i="1" dirty="0">
                <a:latin typeface="Tahoma" panose="020B0604030504040204" pitchFamily="34" charset="0"/>
                <a:cs typeface="Tahoma" panose="020B0604030504040204" pitchFamily="34" charset="0"/>
              </a:rPr>
              <a:t>oppure</a:t>
            </a:r>
          </a:p>
          <a:p>
            <a:pPr marL="0" lvl="0" indent="449263" eaLnBrk="0" fontAlgn="base" hangingPunct="0">
              <a:lnSpc>
                <a:spcPct val="100000"/>
              </a:lnSpc>
              <a:spcBef>
                <a:spcPct val="0"/>
              </a:spcBef>
              <a:spcAft>
                <a:spcPct val="0"/>
              </a:spcAft>
              <a:buNone/>
              <a:tabLst>
                <a:tab pos="3498850" algn="l"/>
              </a:tabLst>
            </a:pPr>
            <a:r>
              <a:rPr lang="it-IT" altLang="it-IT" sz="1800" b="1" dirty="0">
                <a:latin typeface="Tahoma" panose="020B0604030504040204" pitchFamily="34" charset="0"/>
                <a:cs typeface="Tahoma" panose="020B0604030504040204" pitchFamily="34" charset="0"/>
              </a:rPr>
              <a:t>Dichiaro </a:t>
            </a:r>
            <a:r>
              <a:rPr lang="it-IT" altLang="it-IT" sz="1800" b="1" dirty="0" err="1">
                <a:latin typeface="Tahoma" panose="020B0604030504040204" pitchFamily="34" charset="0"/>
                <a:cs typeface="Tahoma" panose="020B0604030504040204" pitchFamily="34" charset="0"/>
              </a:rPr>
              <a:t>altresi</a:t>
            </a:r>
            <a:r>
              <a:rPr lang="it-IT" altLang="it-IT" sz="1800" b="1" dirty="0">
                <a:latin typeface="Tahoma" panose="020B0604030504040204" pitchFamily="34" charset="0"/>
                <a:cs typeface="Tahoma" panose="020B0604030504040204" pitchFamily="34" charset="0"/>
              </a:rPr>
              <a:t>  che il finanziamento in oggetto non ha lo scopo di rafforzare patrimonialmente la società ma è motivato esclusivamente da obiettivi di carattere finanziario</a:t>
            </a:r>
          </a:p>
          <a:p>
            <a:pPr marL="0" lvl="0" indent="449263" eaLnBrk="0" fontAlgn="base" hangingPunct="0">
              <a:lnSpc>
                <a:spcPct val="100000"/>
              </a:lnSpc>
              <a:spcBef>
                <a:spcPct val="0"/>
              </a:spcBef>
              <a:spcAft>
                <a:spcPct val="0"/>
              </a:spcAft>
              <a:buNone/>
              <a:tabLst>
                <a:tab pos="3498850" algn="l"/>
              </a:tabLst>
            </a:pPr>
            <a:endParaRPr lang="it-IT" altLang="it-IT" sz="1800" b="1" dirty="0"/>
          </a:p>
          <a:p>
            <a:pPr marL="0" lvl="0" indent="449263" eaLnBrk="0" fontAlgn="base" hangingPunct="0">
              <a:lnSpc>
                <a:spcPct val="100000"/>
              </a:lnSpc>
              <a:spcBef>
                <a:spcPct val="0"/>
              </a:spcBef>
              <a:spcAft>
                <a:spcPct val="0"/>
              </a:spcAft>
              <a:buNone/>
              <a:tabLst>
                <a:tab pos="3498850" algn="l"/>
              </a:tabLst>
            </a:pPr>
            <a:r>
              <a:rPr lang="it-IT" altLang="it-IT" sz="1800" dirty="0">
                <a:latin typeface="Tahoma" panose="020B0604030504040204" pitchFamily="34" charset="0"/>
                <a:ea typeface="Times New Roman" panose="02020603050405020304" pitchFamily="18" charset="0"/>
                <a:cs typeface="Tahoma" panose="020B0604030504040204" pitchFamily="34" charset="0"/>
              </a:rPr>
              <a:t>Distinti saluti.</a:t>
            </a:r>
            <a:endParaRPr lang="it-IT" altLang="it-IT" sz="1800" dirty="0"/>
          </a:p>
          <a:p>
            <a:endParaRPr lang="it-IT" dirty="0"/>
          </a:p>
          <a:p>
            <a:endParaRPr lang="it-IT" dirty="0"/>
          </a:p>
        </p:txBody>
      </p:sp>
    </p:spTree>
    <p:extLst>
      <p:ext uri="{BB962C8B-B14F-4D97-AF65-F5344CB8AC3E}">
        <p14:creationId xmlns:p14="http://schemas.microsoft.com/office/powerpoint/2010/main" val="7264206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p:cNvSpPr>
            <a:spLocks noGrp="1"/>
          </p:cNvSpPr>
          <p:nvPr>
            <p:ph type="title"/>
          </p:nvPr>
        </p:nvSpPr>
        <p:spPr>
          <a:xfrm>
            <a:off x="1524000" y="1227138"/>
            <a:ext cx="9144000" cy="546100"/>
          </a:xfrm>
        </p:spPr>
        <p:txBody>
          <a:bodyPr/>
          <a:lstStyle/>
          <a:p>
            <a:r>
              <a:rPr lang="it-IT" altLang="it-IT" sz="3200" b="1" dirty="0">
                <a:latin typeface="Calibri" panose="020F0502020204030204" pitchFamily="34" charset="0"/>
              </a:rPr>
              <a:t>FINANZIAMENTI </a:t>
            </a:r>
            <a:r>
              <a:rPr lang="it-IT" altLang="it-IT" sz="3200" b="1" i="1" dirty="0">
                <a:latin typeface="Calibri" panose="020F0502020204030204" pitchFamily="34" charset="0"/>
              </a:rPr>
              <a:t>INTERCOMPANY</a:t>
            </a:r>
          </a:p>
        </p:txBody>
      </p:sp>
      <p:sp>
        <p:nvSpPr>
          <p:cNvPr id="4" name="Callout con freccia in giù 3"/>
          <p:cNvSpPr/>
          <p:nvPr/>
        </p:nvSpPr>
        <p:spPr>
          <a:xfrm>
            <a:off x="2279650" y="2097088"/>
            <a:ext cx="7632700" cy="1008063"/>
          </a:xfrm>
          <a:prstGeom prst="downArrowCallout">
            <a:avLst/>
          </a:prstGeom>
          <a:solidFill>
            <a:srgbClr val="0070C0"/>
          </a:solidFill>
          <a:ln>
            <a:solidFill>
              <a:schemeClr val="accent2">
                <a:lumMod val="50000"/>
              </a:schemeClr>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UN ESEMPIO</a:t>
            </a:r>
          </a:p>
        </p:txBody>
      </p:sp>
      <p:sp>
        <p:nvSpPr>
          <p:cNvPr id="5" name="Rettangolo 4"/>
          <p:cNvSpPr/>
          <p:nvPr/>
        </p:nvSpPr>
        <p:spPr>
          <a:xfrm>
            <a:off x="2279650" y="3244272"/>
            <a:ext cx="7632700" cy="2333625"/>
          </a:xfrm>
          <a:prstGeom prst="rect">
            <a:avLst/>
          </a:prstGeom>
          <a:solidFill>
            <a:schemeClr val="bg2">
              <a:lumMod val="40000"/>
              <a:lumOff val="60000"/>
            </a:schemeClr>
          </a:solidFill>
          <a:ln/>
          <a:effectLst>
            <a:outerShdw blurRad="76200" dir="13500000" sy="23000" kx="1200000" algn="br" rotWithShape="0">
              <a:prstClr val="black">
                <a:alpha val="20000"/>
              </a:prstClr>
            </a:outerShdw>
          </a:effectLst>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latin typeface="Calibri" panose="020F0502020204030204" pitchFamily="34" charset="0"/>
              </a:rPr>
              <a:t>01.01.2018 </a:t>
            </a:r>
            <a:r>
              <a:rPr lang="it-IT" sz="2000" b="1" dirty="0">
                <a:latin typeface="Calibri" panose="020F0502020204030204" pitchFamily="34" charset="0"/>
                <a:sym typeface="Wingdings" panose="05000000000000000000" pitchFamily="2" charset="2"/>
              </a:rPr>
              <a:t> </a:t>
            </a:r>
            <a:r>
              <a:rPr lang="it-IT" sz="2000" b="1" dirty="0">
                <a:latin typeface="Calibri" panose="020F0502020204030204" pitchFamily="34" charset="0"/>
              </a:rPr>
              <a:t>FIN. INFRUTTIFERO ALFA A CONTROLLATA BETA</a:t>
            </a:r>
          </a:p>
          <a:p>
            <a:pPr algn="ctr" fontAlgn="base">
              <a:spcBef>
                <a:spcPct val="0"/>
              </a:spcBef>
              <a:spcAft>
                <a:spcPct val="0"/>
              </a:spcAft>
              <a:defRPr/>
            </a:pPr>
            <a:r>
              <a:rPr lang="it-IT" sz="2000" b="1" dirty="0">
                <a:latin typeface="Calibri" panose="020F0502020204030204" pitchFamily="34" charset="0"/>
              </a:rPr>
              <a:t>DURATA </a:t>
            </a:r>
            <a:r>
              <a:rPr lang="it-IT" sz="2000" b="1" dirty="0">
                <a:latin typeface="Calibri" panose="020F0502020204030204" pitchFamily="34" charset="0"/>
                <a:sym typeface="Wingdings" panose="05000000000000000000" pitchFamily="2" charset="2"/>
              </a:rPr>
              <a:t></a:t>
            </a:r>
            <a:r>
              <a:rPr lang="it-IT" sz="2000" b="1" dirty="0">
                <a:latin typeface="Calibri" panose="020F0502020204030204" pitchFamily="34" charset="0"/>
              </a:rPr>
              <a:t> 3 ANNI (AL 31.12.2020)</a:t>
            </a:r>
          </a:p>
          <a:p>
            <a:pPr algn="ctr" fontAlgn="base">
              <a:spcBef>
                <a:spcPct val="0"/>
              </a:spcBef>
              <a:spcAft>
                <a:spcPct val="0"/>
              </a:spcAft>
              <a:defRPr/>
            </a:pPr>
            <a:r>
              <a:rPr lang="it-IT" sz="2000" b="1" dirty="0">
                <a:latin typeface="Calibri" panose="020F0502020204030204" pitchFamily="34" charset="0"/>
              </a:rPr>
              <a:t>IMPORTO </a:t>
            </a:r>
            <a:r>
              <a:rPr lang="it-IT" sz="2000" b="1" dirty="0">
                <a:latin typeface="Calibri" panose="020F0502020204030204" pitchFamily="34" charset="0"/>
                <a:sym typeface="Wingdings" panose="05000000000000000000" pitchFamily="2" charset="2"/>
              </a:rPr>
              <a:t> </a:t>
            </a:r>
            <a:r>
              <a:rPr lang="it-IT" sz="2000" b="1" dirty="0">
                <a:latin typeface="Calibri" panose="020F0502020204030204" pitchFamily="34" charset="0"/>
              </a:rPr>
              <a:t>50.000 €</a:t>
            </a:r>
          </a:p>
          <a:p>
            <a:pPr algn="ctr" fontAlgn="base">
              <a:spcBef>
                <a:spcPct val="0"/>
              </a:spcBef>
              <a:spcAft>
                <a:spcPct val="0"/>
              </a:spcAft>
              <a:defRPr/>
            </a:pPr>
            <a:r>
              <a:rPr lang="it-IT" sz="2000" b="1" i="1" dirty="0">
                <a:latin typeface="Calibri" panose="020F0502020204030204" pitchFamily="34" charset="0"/>
              </a:rPr>
              <a:t>VOLONTÀ DI RAFFORZARE PATRIMONIALMENTE LA SOCIETÀ </a:t>
            </a:r>
          </a:p>
          <a:p>
            <a:pPr algn="ctr" fontAlgn="base">
              <a:spcBef>
                <a:spcPct val="0"/>
              </a:spcBef>
              <a:spcAft>
                <a:spcPct val="0"/>
              </a:spcAft>
              <a:defRPr/>
            </a:pPr>
            <a:r>
              <a:rPr lang="it-IT" sz="2000" b="1" dirty="0">
                <a:latin typeface="Calibri" panose="020F0502020204030204" pitchFamily="34" charset="0"/>
              </a:rPr>
              <a:t>TASSO DI INTERESSE DI MERCATO </a:t>
            </a:r>
            <a:r>
              <a:rPr lang="it-IT" sz="2000" b="1" dirty="0">
                <a:latin typeface="Calibri" panose="020F0502020204030204" pitchFamily="34" charset="0"/>
                <a:sym typeface="Wingdings" panose="05000000000000000000" pitchFamily="2" charset="2"/>
              </a:rPr>
              <a:t> </a:t>
            </a:r>
            <a:r>
              <a:rPr lang="it-IT" sz="2000" b="1" dirty="0">
                <a:latin typeface="Calibri" panose="020F0502020204030204" pitchFamily="34" charset="0"/>
              </a:rPr>
              <a:t>5%</a:t>
            </a:r>
          </a:p>
          <a:p>
            <a:pPr algn="ctr" fontAlgn="base">
              <a:spcBef>
                <a:spcPct val="0"/>
              </a:spcBef>
              <a:spcAft>
                <a:spcPct val="0"/>
              </a:spcAft>
              <a:defRPr/>
            </a:pPr>
            <a:r>
              <a:rPr lang="it-IT" sz="2000" b="1" dirty="0">
                <a:latin typeface="Calibri" panose="020F0502020204030204" pitchFamily="34" charset="0"/>
              </a:rPr>
              <a:t>NO COSTI DI TRANSAZIONE</a:t>
            </a:r>
          </a:p>
        </p:txBody>
      </p:sp>
    </p:spTree>
    <p:extLst>
      <p:ext uri="{BB962C8B-B14F-4D97-AF65-F5344CB8AC3E}">
        <p14:creationId xmlns:p14="http://schemas.microsoft.com/office/powerpoint/2010/main" val="14880054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p:cNvSpPr>
            <a:spLocks noGrp="1"/>
          </p:cNvSpPr>
          <p:nvPr>
            <p:ph type="title"/>
          </p:nvPr>
        </p:nvSpPr>
        <p:spPr>
          <a:xfrm>
            <a:off x="1524000" y="1227138"/>
            <a:ext cx="9144000" cy="546100"/>
          </a:xfrm>
        </p:spPr>
        <p:txBody>
          <a:bodyPr/>
          <a:lstStyle/>
          <a:p>
            <a:r>
              <a:rPr lang="it-IT" altLang="it-IT" sz="3200" b="1" dirty="0">
                <a:latin typeface="Calibri" panose="020F0502020204030204" pitchFamily="34" charset="0"/>
              </a:rPr>
              <a:t>FINANZIAMENTI </a:t>
            </a:r>
            <a:r>
              <a:rPr lang="it-IT" altLang="it-IT" sz="3200" b="1" i="1" dirty="0">
                <a:latin typeface="Calibri" panose="020F0502020204030204" pitchFamily="34" charset="0"/>
              </a:rPr>
              <a:t>INTERCOMPANY</a:t>
            </a:r>
          </a:p>
        </p:txBody>
      </p:sp>
      <p:graphicFrame>
        <p:nvGraphicFramePr>
          <p:cNvPr id="2" name="Tabella 1"/>
          <p:cNvGraphicFramePr>
            <a:graphicFrameLocks noGrp="1"/>
          </p:cNvGraphicFramePr>
          <p:nvPr>
            <p:extLst/>
          </p:nvPr>
        </p:nvGraphicFramePr>
        <p:xfrm>
          <a:off x="2212397" y="2279954"/>
          <a:ext cx="7767206" cy="3261865"/>
        </p:xfrm>
        <a:graphic>
          <a:graphicData uri="http://schemas.openxmlformats.org/drawingml/2006/table">
            <a:tbl>
              <a:tblPr firstRow="1" firstCol="1" bandRow="1"/>
              <a:tblGrid>
                <a:gridCol w="1195821">
                  <a:extLst>
                    <a:ext uri="{9D8B030D-6E8A-4147-A177-3AD203B41FA5}">
                      <a16:colId xmlns:a16="http://schemas.microsoft.com/office/drawing/2014/main" xmlns="" val="3346556541"/>
                    </a:ext>
                  </a:extLst>
                </a:gridCol>
                <a:gridCol w="2161309">
                  <a:extLst>
                    <a:ext uri="{9D8B030D-6E8A-4147-A177-3AD203B41FA5}">
                      <a16:colId xmlns:a16="http://schemas.microsoft.com/office/drawing/2014/main" xmlns="" val="2875673072"/>
                    </a:ext>
                  </a:extLst>
                </a:gridCol>
                <a:gridCol w="2161309">
                  <a:extLst>
                    <a:ext uri="{9D8B030D-6E8A-4147-A177-3AD203B41FA5}">
                      <a16:colId xmlns:a16="http://schemas.microsoft.com/office/drawing/2014/main" xmlns="" val="2980974552"/>
                    </a:ext>
                  </a:extLst>
                </a:gridCol>
                <a:gridCol w="2248767">
                  <a:extLst>
                    <a:ext uri="{9D8B030D-6E8A-4147-A177-3AD203B41FA5}">
                      <a16:colId xmlns:a16="http://schemas.microsoft.com/office/drawing/2014/main" xmlns="" val="4153292051"/>
                    </a:ext>
                  </a:extLst>
                </a:gridCol>
              </a:tblGrid>
              <a:tr h="1242085">
                <a:tc>
                  <a:txBody>
                    <a:bodyPr/>
                    <a:lstStyle/>
                    <a:p>
                      <a:pPr>
                        <a:lnSpc>
                          <a:spcPct val="107000"/>
                        </a:lnSpc>
                        <a:spcBef>
                          <a:spcPts val="475"/>
                        </a:spcBef>
                        <a:spcAft>
                          <a:spcPts val="0"/>
                        </a:spcAft>
                      </a:pPr>
                      <a:r>
                        <a:rPr lang="it-IT" sz="2200" b="1" dirty="0">
                          <a:effectLst/>
                          <a:latin typeface="Calibri" panose="020F0502020204030204" pitchFamily="34" charset="0"/>
                          <a:ea typeface="Times New Roman" panose="02020603050405020304" pitchFamily="18" charset="0"/>
                          <a:cs typeface="Calibri" panose="020F0502020204030204" pitchFamily="34" charset="0"/>
                        </a:rPr>
                        <a:t>ANNO</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b="1" dirty="0">
                          <a:effectLst/>
                          <a:latin typeface="Calibri" panose="020F0502020204030204" pitchFamily="34" charset="0"/>
                          <a:ea typeface="Times New Roman" panose="02020603050405020304" pitchFamily="18" charset="0"/>
                          <a:cs typeface="Calibri" panose="020F0502020204030204" pitchFamily="34" charset="0"/>
                        </a:rPr>
                        <a:t>VALORE CREDITO 01.01</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b="1" dirty="0">
                          <a:effectLst/>
                          <a:latin typeface="Calibri" panose="020F0502020204030204" pitchFamily="34" charset="0"/>
                          <a:ea typeface="Times New Roman" panose="02020603050405020304" pitchFamily="18" charset="0"/>
                          <a:cs typeface="Calibri" panose="020F0502020204030204" pitchFamily="34" charset="0"/>
                        </a:rPr>
                        <a:t>INTERESSI </a:t>
                      </a:r>
                    </a:p>
                    <a:p>
                      <a:pPr>
                        <a:lnSpc>
                          <a:spcPct val="107000"/>
                        </a:lnSpc>
                        <a:spcBef>
                          <a:spcPts val="475"/>
                        </a:spcBef>
                        <a:spcAft>
                          <a:spcPts val="0"/>
                        </a:spcAft>
                      </a:pPr>
                      <a:r>
                        <a:rPr lang="it-IT" sz="2200" b="1" dirty="0">
                          <a:effectLst/>
                          <a:latin typeface="Calibri" panose="020F0502020204030204" pitchFamily="34" charset="0"/>
                          <a:ea typeface="Times New Roman" panose="02020603050405020304" pitchFamily="18" charset="0"/>
                          <a:cs typeface="Calibri" panose="020F0502020204030204" pitchFamily="34" charset="0"/>
                        </a:rPr>
                        <a:t>(5%)</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b="1" dirty="0">
                          <a:effectLst/>
                          <a:latin typeface="Calibri" panose="020F0502020204030204" pitchFamily="34" charset="0"/>
                          <a:ea typeface="Times New Roman" panose="02020603050405020304" pitchFamily="18" charset="0"/>
                          <a:cs typeface="Calibri" panose="020F0502020204030204" pitchFamily="34" charset="0"/>
                        </a:rPr>
                        <a:t>VALORE CREDITO 31.12</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28393463"/>
                  </a:ext>
                </a:extLst>
              </a:tr>
              <a:tr h="504945">
                <a:tc>
                  <a:txBody>
                    <a:bodyPr/>
                    <a:lstStyle/>
                    <a:p>
                      <a:pPr>
                        <a:lnSpc>
                          <a:spcPct val="107000"/>
                        </a:lnSpc>
                        <a:spcBef>
                          <a:spcPts val="475"/>
                        </a:spcBef>
                        <a:spcAft>
                          <a:spcPts val="0"/>
                        </a:spcAft>
                      </a:pPr>
                      <a:r>
                        <a:rPr lang="it-IT" sz="2200">
                          <a:effectLst/>
                          <a:latin typeface="Calibri" panose="020F0502020204030204" pitchFamily="34" charset="0"/>
                          <a:ea typeface="Times New Roman" panose="02020603050405020304" pitchFamily="18" charset="0"/>
                          <a:cs typeface="Calibri" panose="020F0502020204030204" pitchFamily="34" charset="0"/>
                        </a:rPr>
                        <a:t>2018</a:t>
                      </a:r>
                      <a:endParaRPr lang="it-IT" sz="220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dirty="0">
                          <a:effectLst/>
                          <a:latin typeface="Calibri" panose="020F0502020204030204" pitchFamily="34" charset="0"/>
                          <a:ea typeface="Times New Roman" panose="02020603050405020304" pitchFamily="18" charset="0"/>
                          <a:cs typeface="Calibri" panose="020F0502020204030204" pitchFamily="34" charset="0"/>
                        </a:rPr>
                        <a:t> €  43.191,88</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dirty="0">
                          <a:effectLst/>
                          <a:latin typeface="Calibri" panose="020F0502020204030204" pitchFamily="34" charset="0"/>
                          <a:ea typeface="Times New Roman" panose="02020603050405020304" pitchFamily="18" charset="0"/>
                          <a:cs typeface="Calibri" panose="020F0502020204030204" pitchFamily="34" charset="0"/>
                        </a:rPr>
                        <a:t>€   2.159,59</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dirty="0">
                          <a:effectLst/>
                          <a:latin typeface="Calibri" panose="020F0502020204030204" pitchFamily="34" charset="0"/>
                          <a:ea typeface="Times New Roman" panose="02020603050405020304" pitchFamily="18" charset="0"/>
                          <a:cs typeface="Calibri" panose="020F0502020204030204" pitchFamily="34" charset="0"/>
                        </a:rPr>
                        <a:t>€   45.351,47</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45543058"/>
                  </a:ext>
                </a:extLst>
              </a:tr>
              <a:tr h="504945">
                <a:tc>
                  <a:txBody>
                    <a:bodyPr/>
                    <a:lstStyle/>
                    <a:p>
                      <a:pPr>
                        <a:lnSpc>
                          <a:spcPct val="107000"/>
                        </a:lnSpc>
                        <a:spcBef>
                          <a:spcPts val="475"/>
                        </a:spcBef>
                        <a:spcAft>
                          <a:spcPts val="0"/>
                        </a:spcAft>
                      </a:pPr>
                      <a:r>
                        <a:rPr lang="it-IT" sz="2200">
                          <a:effectLst/>
                          <a:latin typeface="Calibri" panose="020F0502020204030204" pitchFamily="34" charset="0"/>
                          <a:ea typeface="Times New Roman" panose="02020603050405020304" pitchFamily="18" charset="0"/>
                          <a:cs typeface="Calibri" panose="020F0502020204030204" pitchFamily="34" charset="0"/>
                        </a:rPr>
                        <a:t>2019</a:t>
                      </a:r>
                      <a:endParaRPr lang="it-IT" sz="220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a:effectLst/>
                          <a:latin typeface="Calibri" panose="020F0502020204030204" pitchFamily="34" charset="0"/>
                          <a:ea typeface="Times New Roman" panose="02020603050405020304" pitchFamily="18" charset="0"/>
                          <a:cs typeface="Calibri" panose="020F0502020204030204" pitchFamily="34" charset="0"/>
                        </a:rPr>
                        <a:t> €  45.351,47</a:t>
                      </a:r>
                      <a:endParaRPr lang="it-IT" sz="220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dirty="0">
                          <a:effectLst/>
                          <a:latin typeface="Calibri" panose="020F0502020204030204" pitchFamily="34" charset="0"/>
                          <a:ea typeface="Times New Roman" panose="02020603050405020304" pitchFamily="18" charset="0"/>
                          <a:cs typeface="Calibri" panose="020F0502020204030204" pitchFamily="34" charset="0"/>
                        </a:rPr>
                        <a:t>€   2.267,57</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dirty="0">
                          <a:effectLst/>
                          <a:latin typeface="Calibri" panose="020F0502020204030204" pitchFamily="34" charset="0"/>
                          <a:ea typeface="Times New Roman" panose="02020603050405020304" pitchFamily="18" charset="0"/>
                          <a:cs typeface="Calibri" panose="020F0502020204030204" pitchFamily="34" charset="0"/>
                        </a:rPr>
                        <a:t>€  47.619,04</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4802504"/>
                  </a:ext>
                </a:extLst>
              </a:tr>
              <a:tr h="504945">
                <a:tc>
                  <a:txBody>
                    <a:bodyPr/>
                    <a:lstStyle/>
                    <a:p>
                      <a:pPr>
                        <a:lnSpc>
                          <a:spcPct val="107000"/>
                        </a:lnSpc>
                        <a:spcBef>
                          <a:spcPts val="475"/>
                        </a:spcBef>
                        <a:spcAft>
                          <a:spcPts val="0"/>
                        </a:spcAft>
                      </a:pPr>
                      <a:r>
                        <a:rPr lang="it-IT" sz="2200">
                          <a:effectLst/>
                          <a:latin typeface="Calibri" panose="020F0502020204030204" pitchFamily="34" charset="0"/>
                          <a:ea typeface="Times New Roman" panose="02020603050405020304" pitchFamily="18" charset="0"/>
                          <a:cs typeface="Calibri" panose="020F0502020204030204" pitchFamily="34" charset="0"/>
                        </a:rPr>
                        <a:t>2020</a:t>
                      </a:r>
                      <a:endParaRPr lang="it-IT" sz="220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a:effectLst/>
                          <a:latin typeface="Calibri" panose="020F0502020204030204" pitchFamily="34" charset="0"/>
                          <a:ea typeface="Times New Roman" panose="02020603050405020304" pitchFamily="18" charset="0"/>
                          <a:cs typeface="Calibri" panose="020F0502020204030204" pitchFamily="34" charset="0"/>
                        </a:rPr>
                        <a:t> €  47.619,04</a:t>
                      </a:r>
                      <a:endParaRPr lang="it-IT" sz="220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dirty="0">
                          <a:effectLst/>
                          <a:latin typeface="Calibri" panose="020F0502020204030204" pitchFamily="34" charset="0"/>
                          <a:ea typeface="Times New Roman" panose="02020603050405020304" pitchFamily="18" charset="0"/>
                          <a:cs typeface="Calibri" panose="020F0502020204030204" pitchFamily="34" charset="0"/>
                        </a:rPr>
                        <a:t>€   2.380,95</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dirty="0">
                          <a:effectLst/>
                          <a:latin typeface="Calibri" panose="020F0502020204030204" pitchFamily="34" charset="0"/>
                          <a:ea typeface="Times New Roman" panose="02020603050405020304" pitchFamily="18" charset="0"/>
                          <a:cs typeface="Calibri" panose="020F0502020204030204" pitchFamily="34" charset="0"/>
                        </a:rPr>
                        <a:t>€  50.000,00</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38593790"/>
                  </a:ext>
                </a:extLst>
              </a:tr>
              <a:tr h="504945">
                <a:tc>
                  <a:txBody>
                    <a:bodyPr/>
                    <a:lstStyle/>
                    <a:p>
                      <a:pPr>
                        <a:lnSpc>
                          <a:spcPct val="107000"/>
                        </a:lnSpc>
                        <a:spcAft>
                          <a:spcPts val="0"/>
                        </a:spcAft>
                      </a:pPr>
                      <a:r>
                        <a:rPr lang="it-IT" sz="2200">
                          <a:effectLst/>
                          <a:latin typeface="Calibri" panose="020F0502020204030204" pitchFamily="34" charset="0"/>
                          <a:ea typeface="Times New Roman" panose="02020603050405020304" pitchFamily="18" charset="0"/>
                          <a:cs typeface="Calibri" panose="020F0502020204030204" pitchFamily="34" charset="0"/>
                        </a:rPr>
                        <a:t> </a:t>
                      </a:r>
                      <a:endParaRPr lang="it-IT" sz="220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Bef>
                          <a:spcPts val="475"/>
                        </a:spcBef>
                        <a:spcAft>
                          <a:spcPts val="0"/>
                        </a:spcAft>
                      </a:pPr>
                      <a:r>
                        <a:rPr lang="it-IT" sz="2200" b="1" dirty="0">
                          <a:effectLst/>
                          <a:latin typeface="Calibri" panose="020F0502020204030204" pitchFamily="34" charset="0"/>
                          <a:ea typeface="Times New Roman" panose="02020603050405020304" pitchFamily="18" charset="0"/>
                          <a:cs typeface="Calibri" panose="020F0502020204030204" pitchFamily="34" charset="0"/>
                        </a:rPr>
                        <a:t>€  6.808,11</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it-IT" sz="2200" dirty="0">
                          <a:effectLst/>
                          <a:latin typeface="Calibri" panose="020F0502020204030204" pitchFamily="34" charset="0"/>
                          <a:ea typeface="Times New Roman" panose="02020603050405020304" pitchFamily="18" charset="0"/>
                          <a:cs typeface="Calibri" panose="020F0502020204030204" pitchFamily="34" charset="0"/>
                        </a:rPr>
                        <a:t> </a:t>
                      </a:r>
                      <a:endParaRPr lang="it-IT" sz="2200" dirty="0">
                        <a:effectLst/>
                        <a:latin typeface="Calibri" panose="020F0502020204030204" pitchFamily="34" charset="0"/>
                        <a:ea typeface="Calibri" panose="020F0502020204030204" pitchFamily="34" charset="0"/>
                        <a:cs typeface="Calibri" panose="020F0502020204030204" pitchFamily="34" charset="0"/>
                      </a:endParaRPr>
                    </a:p>
                  </a:txBody>
                  <a:tcPr marL="24130" marR="24130" marT="24130" marB="241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75119746"/>
                  </a:ext>
                </a:extLst>
              </a:tr>
            </a:tbl>
          </a:graphicData>
        </a:graphic>
      </p:graphicFrame>
    </p:spTree>
    <p:extLst>
      <p:ext uri="{BB962C8B-B14F-4D97-AF65-F5344CB8AC3E}">
        <p14:creationId xmlns:p14="http://schemas.microsoft.com/office/powerpoint/2010/main" val="20849327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olo 1"/>
          <p:cNvSpPr txBox="1">
            <a:spLocks/>
          </p:cNvSpPr>
          <p:nvPr/>
        </p:nvSpPr>
        <p:spPr bwMode="auto">
          <a:xfrm>
            <a:off x="1727200" y="1227138"/>
            <a:ext cx="894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it-IT" altLang="it-IT" sz="3200" b="1" dirty="0">
                <a:latin typeface="Calibri" panose="020F0502020204030204" pitchFamily="34" charset="0"/>
              </a:rPr>
              <a:t>FINANZIAMENTI </a:t>
            </a:r>
            <a:r>
              <a:rPr lang="it-IT" altLang="it-IT" sz="3200" b="1" i="1" dirty="0">
                <a:latin typeface="Calibri" panose="020F0502020204030204" pitchFamily="34" charset="0"/>
              </a:rPr>
              <a:t>INTERCOMPANY</a:t>
            </a:r>
            <a:endParaRPr lang="it-IT" altLang="it-IT" sz="3200" b="1" kern="0" dirty="0">
              <a:latin typeface="Calibri" panose="020F0502020204030204" pitchFamily="34" charset="0"/>
            </a:endParaRPr>
          </a:p>
        </p:txBody>
      </p:sp>
      <p:graphicFrame>
        <p:nvGraphicFramePr>
          <p:cNvPr id="8" name="Tabella 7"/>
          <p:cNvGraphicFramePr>
            <a:graphicFrameLocks noGrp="1"/>
          </p:cNvGraphicFramePr>
          <p:nvPr>
            <p:extLst/>
          </p:nvPr>
        </p:nvGraphicFramePr>
        <p:xfrm>
          <a:off x="2096654" y="2815202"/>
          <a:ext cx="8055660" cy="1339459"/>
        </p:xfrm>
        <a:graphic>
          <a:graphicData uri="http://schemas.openxmlformats.org/drawingml/2006/table">
            <a:tbl>
              <a:tblPr>
                <a:tableStyleId>{6E25E649-3F16-4E02-A733-19D2CDBF48F0}</a:tableStyleId>
              </a:tblPr>
              <a:tblGrid>
                <a:gridCol w="1204695">
                  <a:extLst>
                    <a:ext uri="{9D8B030D-6E8A-4147-A177-3AD203B41FA5}">
                      <a16:colId xmlns:a16="http://schemas.microsoft.com/office/drawing/2014/main" xmlns="" val="20000"/>
                    </a:ext>
                  </a:extLst>
                </a:gridCol>
                <a:gridCol w="4494001">
                  <a:extLst>
                    <a:ext uri="{9D8B030D-6E8A-4147-A177-3AD203B41FA5}">
                      <a16:colId xmlns:a16="http://schemas.microsoft.com/office/drawing/2014/main" xmlns="" val="4066085664"/>
                    </a:ext>
                  </a:extLst>
                </a:gridCol>
                <a:gridCol w="1231762">
                  <a:extLst>
                    <a:ext uri="{9D8B030D-6E8A-4147-A177-3AD203B41FA5}">
                      <a16:colId xmlns:a16="http://schemas.microsoft.com/office/drawing/2014/main" xmlns="" val="20002"/>
                    </a:ext>
                  </a:extLst>
                </a:gridCol>
                <a:gridCol w="1125202">
                  <a:extLst>
                    <a:ext uri="{9D8B030D-6E8A-4147-A177-3AD203B41FA5}">
                      <a16:colId xmlns:a16="http://schemas.microsoft.com/office/drawing/2014/main" xmlns="" val="20003"/>
                    </a:ext>
                  </a:extLst>
                </a:gridCol>
              </a:tblGrid>
              <a:tr h="290808">
                <a:tc gridSpan="2">
                  <a:txBody>
                    <a:bodyPr/>
                    <a:lstStyle/>
                    <a:p>
                      <a:pPr algn="ctr" fontAlgn="b"/>
                      <a:r>
                        <a:rPr lang="da-DK" sz="2000" b="1" i="1" u="none" strike="noStrike" dirty="0">
                          <a:solidFill>
                            <a:srgbClr val="000000"/>
                          </a:solidFill>
                          <a:effectLst/>
                          <a:latin typeface="Calibri" charset="0"/>
                          <a:ea typeface="Calibri" charset="0"/>
                          <a:cs typeface="Calibri" charset="0"/>
                        </a:rPr>
                        <a:t>01.01.2017</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t-IT"/>
                    </a:p>
                  </a:txBody>
                  <a:tcPr/>
                </a:tc>
                <a:tc>
                  <a:txBody>
                    <a:bodyPr/>
                    <a:lstStyle/>
                    <a:p>
                      <a:pPr algn="ctr" fontAlgn="b"/>
                      <a:r>
                        <a:rPr lang="it-IT" sz="2000" b="1" u="none" strike="noStrike" dirty="0">
                          <a:effectLst/>
                          <a:latin typeface="Calibri" charset="0"/>
                          <a:ea typeface="Calibri" charset="0"/>
                          <a:cs typeface="Calibri" charset="0"/>
                        </a:rPr>
                        <a:t>DARE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it-IT" sz="2000" b="1" u="none" strike="noStrike" dirty="0">
                          <a:effectLst/>
                          <a:latin typeface="Calibri" charset="0"/>
                          <a:ea typeface="Calibri" charset="0"/>
                          <a:cs typeface="Calibri" charset="0"/>
                        </a:rPr>
                        <a:t>AVERE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40653">
                <a:tc>
                  <a:txBody>
                    <a:bodyPr/>
                    <a:lstStyle/>
                    <a:p>
                      <a:pPr algn="l" fontAlgn="b"/>
                      <a:r>
                        <a:rPr lang="it-IT" sz="2000" b="0" i="0" u="none" strike="noStrike" dirty="0">
                          <a:solidFill>
                            <a:srgbClr val="000000"/>
                          </a:solidFill>
                          <a:effectLst/>
                          <a:latin typeface="Calibri" charset="0"/>
                          <a:ea typeface="Calibri" charset="0"/>
                          <a:cs typeface="Calibri" charset="0"/>
                        </a:rPr>
                        <a:t>ATT.C.IV.1</a:t>
                      </a:r>
                      <a:endParaRPr lang="sk-SK"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it-IT" sz="2000" b="0" i="1" u="none" strike="noStrike" dirty="0">
                          <a:solidFill>
                            <a:srgbClr val="000000"/>
                          </a:solidFill>
                          <a:effectLst/>
                          <a:latin typeface="Calibri" charset="0"/>
                          <a:ea typeface="Calibri" charset="0"/>
                          <a:cs typeface="Calibri" charset="0"/>
                        </a:rPr>
                        <a:t>BANCA X C/C</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u="none" strike="noStrike" dirty="0">
                          <a:effectLst/>
                          <a:latin typeface="Calibri" charset="0"/>
                          <a:ea typeface="Calibri" charset="0"/>
                          <a:cs typeface="Calibri" charset="0"/>
                        </a:rPr>
                        <a:t>50.000</a:t>
                      </a:r>
                      <a:endParaRPr lang="en-US"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0653">
                <a:tc>
                  <a:txBody>
                    <a:bodyPr/>
                    <a:lstStyle/>
                    <a:p>
                      <a:pPr algn="l" fontAlgn="b"/>
                      <a:r>
                        <a:rPr lang="it-IT" sz="2000" b="0" i="0" u="none" strike="noStrike" dirty="0">
                          <a:solidFill>
                            <a:srgbClr val="000000"/>
                          </a:solidFill>
                          <a:effectLst/>
                          <a:latin typeface="Calibri" charset="0"/>
                          <a:ea typeface="Calibri" charset="0"/>
                          <a:cs typeface="Calibri" charset="0"/>
                        </a:rPr>
                        <a:t>PN.A.VI</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it-IT" sz="2000" b="0" i="1" u="none" strike="noStrike" dirty="0">
                          <a:solidFill>
                            <a:srgbClr val="000000"/>
                          </a:solidFill>
                          <a:effectLst/>
                          <a:latin typeface="Calibri" charset="0"/>
                          <a:ea typeface="Calibri" charset="0"/>
                          <a:cs typeface="Calibri" charset="0"/>
                        </a:rPr>
                        <a:t>ALTRE RISERVE</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b="0" i="0" u="none" strike="noStrike" dirty="0">
                          <a:solidFill>
                            <a:srgbClr val="000000"/>
                          </a:solidFill>
                          <a:effectLst/>
                          <a:latin typeface="Calibri" charset="0"/>
                          <a:ea typeface="Calibri" charset="0"/>
                          <a:cs typeface="Calibri" charset="0"/>
                        </a:rPr>
                        <a:t>6.808</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0104711"/>
                  </a:ext>
                </a:extLst>
              </a:tr>
              <a:tr h="340653">
                <a:tc>
                  <a:txBody>
                    <a:bodyPr/>
                    <a:lstStyle/>
                    <a:p>
                      <a:pPr marL="0" algn="l" defTabSz="914400" rtl="0" eaLnBrk="1" fontAlgn="b" latinLnBrk="0" hangingPunct="1"/>
                      <a:r>
                        <a:rPr lang="it-IT" sz="2000" b="0" i="0" u="none" strike="noStrike" kern="1200" dirty="0">
                          <a:solidFill>
                            <a:srgbClr val="000000"/>
                          </a:solidFill>
                          <a:effectLst/>
                          <a:latin typeface="Calibri" charset="0"/>
                          <a:ea typeface="Calibri" charset="0"/>
                          <a:cs typeface="Calibri" charset="0"/>
                        </a:rPr>
                        <a:t>PASS.D.11</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000" b="0" i="1" u="none" strike="noStrike" kern="1200" dirty="0">
                          <a:solidFill>
                            <a:srgbClr val="000000"/>
                          </a:solidFill>
                          <a:effectLst/>
                          <a:latin typeface="Calibri" charset="0"/>
                          <a:ea typeface="Calibri" charset="0"/>
                          <a:cs typeface="Calibri" charset="0"/>
                        </a:rPr>
                        <a:t>DEBITI VERSO CONTROLLANTE</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u="none" strike="noStrike" dirty="0">
                          <a:effectLst/>
                          <a:latin typeface="Calibri" charset="0"/>
                          <a:ea typeface="Calibri" charset="0"/>
                          <a:cs typeface="Calibri" charset="0"/>
                        </a:rPr>
                        <a:t>43.192</a:t>
                      </a:r>
                      <a:endParaRPr lang="en-US"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89570733"/>
                  </a:ext>
                </a:extLst>
              </a:tr>
            </a:tbl>
          </a:graphicData>
        </a:graphic>
      </p:graphicFrame>
      <p:graphicFrame>
        <p:nvGraphicFramePr>
          <p:cNvPr id="9" name="Tabella 8"/>
          <p:cNvGraphicFramePr>
            <a:graphicFrameLocks noGrp="1"/>
          </p:cNvGraphicFramePr>
          <p:nvPr>
            <p:extLst/>
          </p:nvPr>
        </p:nvGraphicFramePr>
        <p:xfrm>
          <a:off x="2096654" y="4436967"/>
          <a:ext cx="8055660" cy="998806"/>
        </p:xfrm>
        <a:graphic>
          <a:graphicData uri="http://schemas.openxmlformats.org/drawingml/2006/table">
            <a:tbl>
              <a:tblPr>
                <a:tableStyleId>{6E25E649-3F16-4E02-A733-19D2CDBF48F0}</a:tableStyleId>
              </a:tblPr>
              <a:tblGrid>
                <a:gridCol w="1204695">
                  <a:extLst>
                    <a:ext uri="{9D8B030D-6E8A-4147-A177-3AD203B41FA5}">
                      <a16:colId xmlns:a16="http://schemas.microsoft.com/office/drawing/2014/main" xmlns="" val="20000"/>
                    </a:ext>
                  </a:extLst>
                </a:gridCol>
                <a:gridCol w="4494001">
                  <a:extLst>
                    <a:ext uri="{9D8B030D-6E8A-4147-A177-3AD203B41FA5}">
                      <a16:colId xmlns:a16="http://schemas.microsoft.com/office/drawing/2014/main" xmlns="" val="4066085664"/>
                    </a:ext>
                  </a:extLst>
                </a:gridCol>
                <a:gridCol w="1231762">
                  <a:extLst>
                    <a:ext uri="{9D8B030D-6E8A-4147-A177-3AD203B41FA5}">
                      <a16:colId xmlns:a16="http://schemas.microsoft.com/office/drawing/2014/main" xmlns="" val="20002"/>
                    </a:ext>
                  </a:extLst>
                </a:gridCol>
                <a:gridCol w="1125202">
                  <a:extLst>
                    <a:ext uri="{9D8B030D-6E8A-4147-A177-3AD203B41FA5}">
                      <a16:colId xmlns:a16="http://schemas.microsoft.com/office/drawing/2014/main" xmlns="" val="20003"/>
                    </a:ext>
                  </a:extLst>
                </a:gridCol>
              </a:tblGrid>
              <a:tr h="290808">
                <a:tc gridSpan="2">
                  <a:txBody>
                    <a:bodyPr/>
                    <a:lstStyle/>
                    <a:p>
                      <a:pPr algn="ctr" fontAlgn="b"/>
                      <a:r>
                        <a:rPr lang="da-DK" sz="2000" b="1" i="1" u="none" strike="noStrike" dirty="0">
                          <a:solidFill>
                            <a:srgbClr val="000000"/>
                          </a:solidFill>
                          <a:effectLst/>
                          <a:latin typeface="Calibri" charset="0"/>
                          <a:ea typeface="Calibri" charset="0"/>
                          <a:cs typeface="Calibri" charset="0"/>
                        </a:rPr>
                        <a:t>31.12.2017</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t-IT"/>
                    </a:p>
                  </a:txBody>
                  <a:tcPr/>
                </a:tc>
                <a:tc>
                  <a:txBody>
                    <a:bodyPr/>
                    <a:lstStyle/>
                    <a:p>
                      <a:pPr algn="ctr" fontAlgn="b"/>
                      <a:r>
                        <a:rPr lang="it-IT" sz="2000" b="1" u="none" strike="noStrike" dirty="0">
                          <a:effectLst/>
                          <a:latin typeface="Calibri" charset="0"/>
                          <a:ea typeface="Calibri" charset="0"/>
                          <a:cs typeface="Calibri" charset="0"/>
                        </a:rPr>
                        <a:t>DARE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it-IT" sz="2000" b="1" u="none" strike="noStrike" dirty="0">
                          <a:effectLst/>
                          <a:latin typeface="Calibri" charset="0"/>
                          <a:ea typeface="Calibri" charset="0"/>
                          <a:cs typeface="Calibri" charset="0"/>
                        </a:rPr>
                        <a:t>AVERE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40653">
                <a:tc>
                  <a:txBody>
                    <a:bodyPr/>
                    <a:lstStyle/>
                    <a:p>
                      <a:pPr algn="l" fontAlgn="b"/>
                      <a:r>
                        <a:rPr lang="it-IT" sz="2000" b="0" i="0" u="none" strike="noStrike" dirty="0">
                          <a:solidFill>
                            <a:srgbClr val="000000"/>
                          </a:solidFill>
                          <a:effectLst/>
                          <a:latin typeface="Calibri" charset="0"/>
                          <a:ea typeface="Calibri" charset="0"/>
                          <a:cs typeface="Calibri" charset="0"/>
                        </a:rPr>
                        <a:t>CE.C.17</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it-IT" sz="2000" b="0" i="1" u="none" strike="noStrike" dirty="0">
                          <a:solidFill>
                            <a:srgbClr val="000000"/>
                          </a:solidFill>
                          <a:effectLst/>
                          <a:latin typeface="Calibri" charset="0"/>
                          <a:ea typeface="Calibri" charset="0"/>
                          <a:cs typeface="Calibri" charset="0"/>
                        </a:rPr>
                        <a:t>INTERESSI PASSIVI</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b="0" i="0" u="none" strike="noStrike" dirty="0">
                          <a:solidFill>
                            <a:schemeClr val="tx1"/>
                          </a:solidFill>
                          <a:effectLst/>
                          <a:latin typeface="Calibri" charset="0"/>
                          <a:ea typeface="Calibri" charset="0"/>
                          <a:cs typeface="Calibri" charset="0"/>
                        </a:rPr>
                        <a:t>2.159</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0653">
                <a:tc>
                  <a:txBody>
                    <a:bodyPr/>
                    <a:lstStyle/>
                    <a:p>
                      <a:pPr marL="0" algn="l" defTabSz="914400" rtl="0" eaLnBrk="1" fontAlgn="b" latinLnBrk="0" hangingPunct="1"/>
                      <a:r>
                        <a:rPr lang="it-IT" sz="2000" b="0" i="0" u="none" strike="noStrike" kern="1200" dirty="0">
                          <a:solidFill>
                            <a:srgbClr val="000000"/>
                          </a:solidFill>
                          <a:effectLst/>
                          <a:latin typeface="Calibri" charset="0"/>
                          <a:ea typeface="Calibri" charset="0"/>
                          <a:cs typeface="Calibri" charset="0"/>
                        </a:rPr>
                        <a:t>PASS.D.11</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000" b="0" i="1" u="none" strike="noStrike" kern="1200" dirty="0">
                          <a:solidFill>
                            <a:srgbClr val="000000"/>
                          </a:solidFill>
                          <a:effectLst/>
                          <a:latin typeface="Calibri" charset="0"/>
                          <a:ea typeface="Calibri" charset="0"/>
                          <a:cs typeface="Calibri" charset="0"/>
                        </a:rPr>
                        <a:t>DEBITI VERSO CONTROLLANTE</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b="0" i="0" u="none" strike="noStrike" dirty="0">
                          <a:solidFill>
                            <a:schemeClr val="tx1"/>
                          </a:solidFill>
                          <a:effectLst/>
                          <a:latin typeface="Calibri" charset="0"/>
                          <a:ea typeface="Calibri" charset="0"/>
                          <a:cs typeface="Calibri" charset="0"/>
                        </a:rPr>
                        <a:t>2.159</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89570733"/>
                  </a:ext>
                </a:extLst>
              </a:tr>
            </a:tbl>
          </a:graphicData>
        </a:graphic>
      </p:graphicFrame>
      <p:sp>
        <p:nvSpPr>
          <p:cNvPr id="11" name="Rettangolo 10"/>
          <p:cNvSpPr/>
          <p:nvPr/>
        </p:nvSpPr>
        <p:spPr>
          <a:xfrm>
            <a:off x="2096655" y="2055546"/>
            <a:ext cx="7837343" cy="477349"/>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SCRITTURE CONTABILI CONTROLLATA</a:t>
            </a:r>
          </a:p>
        </p:txBody>
      </p:sp>
      <p:sp>
        <p:nvSpPr>
          <p:cNvPr id="15" name="Rettangolo 14"/>
          <p:cNvSpPr/>
          <p:nvPr/>
        </p:nvSpPr>
        <p:spPr>
          <a:xfrm>
            <a:off x="5237019" y="4761107"/>
            <a:ext cx="2724726" cy="328130"/>
          </a:xfrm>
          <a:prstGeom prst="rect">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FF0000"/>
                </a:solidFill>
                <a:latin typeface="Calibri" panose="020F0502020204030204" pitchFamily="34" charset="0"/>
              </a:rPr>
              <a:t>NO DERIVAZIONE RAFF.</a:t>
            </a:r>
          </a:p>
        </p:txBody>
      </p:sp>
      <p:sp>
        <p:nvSpPr>
          <p:cNvPr id="16" name="Rettangolo 15"/>
          <p:cNvSpPr/>
          <p:nvPr/>
        </p:nvSpPr>
        <p:spPr>
          <a:xfrm>
            <a:off x="5237019" y="3484930"/>
            <a:ext cx="2724726" cy="328130"/>
          </a:xfrm>
          <a:prstGeom prst="rect">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FF0000"/>
                </a:solidFill>
                <a:latin typeface="Calibri" panose="020F0502020204030204" pitchFamily="34" charset="0"/>
              </a:rPr>
              <a:t>NO DERIVAZIONE RAFF.</a:t>
            </a:r>
          </a:p>
        </p:txBody>
      </p:sp>
    </p:spTree>
    <p:extLst>
      <p:ext uri="{BB962C8B-B14F-4D97-AF65-F5344CB8AC3E}">
        <p14:creationId xmlns:p14="http://schemas.microsoft.com/office/powerpoint/2010/main" val="214242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REGIME FORFETTARIO</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Il passaggio dai vecchi ai nuovi requisiti</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Ricavi o compensi superiori a vecchi limiti ( es. commerciante al dettaglio che ha superato € 50.000 nel 2018) ma non i nuovi limiti &gt; circ. 10/E/16 &gt; si applicano </a:t>
            </a:r>
            <a:r>
              <a:rPr lang="it-IT" sz="2000" b="1" dirty="0" err="1">
                <a:solidFill>
                  <a:srgbClr val="000000"/>
                </a:solidFill>
                <a:latin typeface="Calibri" panose="020F0502020204030204" pitchFamily="34" charset="0"/>
              </a:rPr>
              <a:t>gia</a:t>
            </a:r>
            <a:r>
              <a:rPr lang="it-IT" sz="2000" b="1" dirty="0">
                <a:solidFill>
                  <a:srgbClr val="000000"/>
                </a:solidFill>
                <a:latin typeface="Calibri" panose="020F0502020204030204" pitchFamily="34" charset="0"/>
              </a:rPr>
              <a:t> i nuovi limiti</a:t>
            </a:r>
          </a:p>
        </p:txBody>
      </p:sp>
      <p:sp>
        <p:nvSpPr>
          <p:cNvPr id="9" name="Rettangolo 8"/>
          <p:cNvSpPr/>
          <p:nvPr/>
        </p:nvSpPr>
        <p:spPr>
          <a:xfrm>
            <a:off x="4511125" y="4041483"/>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Stesso criterio se si è superato il tetto per beni strumentali e compensi al personale dipendente</a:t>
            </a:r>
            <a:endParaRPr lang="it-IT" sz="1600" dirty="0">
              <a:solidFill>
                <a:srgbClr val="000000"/>
              </a:solidFill>
              <a:latin typeface="Calibri" panose="020F0502020204030204" pitchFamily="34" charset="0"/>
            </a:endParaRPr>
          </a:p>
        </p:txBody>
      </p:sp>
      <p:sp>
        <p:nvSpPr>
          <p:cNvPr id="3" name="Freccia in giù 2"/>
          <p:cNvSpPr/>
          <p:nvPr/>
        </p:nvSpPr>
        <p:spPr>
          <a:xfrm>
            <a:off x="6024013" y="360037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Stella a 7 punte 1"/>
          <p:cNvSpPr/>
          <p:nvPr/>
        </p:nvSpPr>
        <p:spPr>
          <a:xfrm>
            <a:off x="189921" y="2035834"/>
            <a:ext cx="1906298" cy="2030815"/>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Circ.10/16 si utilizzano i parametri con cui determino il reddito</a:t>
            </a:r>
          </a:p>
        </p:txBody>
      </p:sp>
      <p:sp>
        <p:nvSpPr>
          <p:cNvPr id="6" name="Stella a 5 punte 5">
            <a:extLst>
              <a:ext uri="{FF2B5EF4-FFF2-40B4-BE49-F238E27FC236}">
                <a16:creationId xmlns:a16="http://schemas.microsoft.com/office/drawing/2014/main" xmlns="" id="{62D20AA3-9724-4427-90B3-376F4E19AD96}"/>
              </a:ext>
            </a:extLst>
          </p:cNvPr>
          <p:cNvSpPr/>
          <p:nvPr/>
        </p:nvSpPr>
        <p:spPr>
          <a:xfrm>
            <a:off x="2659310" y="5130288"/>
            <a:ext cx="6979639" cy="1488625"/>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Confermato a </a:t>
            </a:r>
            <a:r>
              <a:rPr lang="it-IT" dirty="0" err="1"/>
              <a:t>Videoforum</a:t>
            </a:r>
            <a:r>
              <a:rPr lang="it-IT" dirty="0"/>
              <a:t> risposta 2</a:t>
            </a:r>
          </a:p>
        </p:txBody>
      </p:sp>
    </p:spTree>
    <p:extLst>
      <p:ext uri="{BB962C8B-B14F-4D97-AF65-F5344CB8AC3E}">
        <p14:creationId xmlns:p14="http://schemas.microsoft.com/office/powerpoint/2010/main" val="13832263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olo 1"/>
          <p:cNvSpPr txBox="1">
            <a:spLocks/>
          </p:cNvSpPr>
          <p:nvPr/>
        </p:nvSpPr>
        <p:spPr bwMode="auto">
          <a:xfrm>
            <a:off x="1727200" y="1227138"/>
            <a:ext cx="894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it-IT" altLang="it-IT" sz="3200" b="1" dirty="0">
                <a:latin typeface="Calibri" panose="020F0502020204030204" pitchFamily="34" charset="0"/>
              </a:rPr>
              <a:t>FINANZIAMENTI </a:t>
            </a:r>
            <a:r>
              <a:rPr lang="it-IT" altLang="it-IT" sz="3200" b="1" i="1" dirty="0">
                <a:latin typeface="Calibri" panose="020F0502020204030204" pitchFamily="34" charset="0"/>
              </a:rPr>
              <a:t>INTERCOMPANY</a:t>
            </a:r>
            <a:endParaRPr lang="it-IT" altLang="it-IT" sz="3200" b="1" kern="0" dirty="0">
              <a:latin typeface="Calibri" panose="020F0502020204030204" pitchFamily="34" charset="0"/>
            </a:endParaRPr>
          </a:p>
        </p:txBody>
      </p:sp>
      <p:graphicFrame>
        <p:nvGraphicFramePr>
          <p:cNvPr id="8" name="Tabella 7"/>
          <p:cNvGraphicFramePr>
            <a:graphicFrameLocks noGrp="1"/>
          </p:cNvGraphicFramePr>
          <p:nvPr>
            <p:extLst/>
          </p:nvPr>
        </p:nvGraphicFramePr>
        <p:xfrm>
          <a:off x="1987495" y="3214845"/>
          <a:ext cx="8055660" cy="1339459"/>
        </p:xfrm>
        <a:graphic>
          <a:graphicData uri="http://schemas.openxmlformats.org/drawingml/2006/table">
            <a:tbl>
              <a:tblPr>
                <a:tableStyleId>{6E25E649-3F16-4E02-A733-19D2CDBF48F0}</a:tableStyleId>
              </a:tblPr>
              <a:tblGrid>
                <a:gridCol w="1204695">
                  <a:extLst>
                    <a:ext uri="{9D8B030D-6E8A-4147-A177-3AD203B41FA5}">
                      <a16:colId xmlns:a16="http://schemas.microsoft.com/office/drawing/2014/main" xmlns="" val="20000"/>
                    </a:ext>
                  </a:extLst>
                </a:gridCol>
                <a:gridCol w="4494001">
                  <a:extLst>
                    <a:ext uri="{9D8B030D-6E8A-4147-A177-3AD203B41FA5}">
                      <a16:colId xmlns:a16="http://schemas.microsoft.com/office/drawing/2014/main" xmlns="" val="4066085664"/>
                    </a:ext>
                  </a:extLst>
                </a:gridCol>
                <a:gridCol w="1231762">
                  <a:extLst>
                    <a:ext uri="{9D8B030D-6E8A-4147-A177-3AD203B41FA5}">
                      <a16:colId xmlns:a16="http://schemas.microsoft.com/office/drawing/2014/main" xmlns="" val="20002"/>
                    </a:ext>
                  </a:extLst>
                </a:gridCol>
                <a:gridCol w="1125202">
                  <a:extLst>
                    <a:ext uri="{9D8B030D-6E8A-4147-A177-3AD203B41FA5}">
                      <a16:colId xmlns:a16="http://schemas.microsoft.com/office/drawing/2014/main" xmlns="" val="20003"/>
                    </a:ext>
                  </a:extLst>
                </a:gridCol>
              </a:tblGrid>
              <a:tr h="290808">
                <a:tc gridSpan="2">
                  <a:txBody>
                    <a:bodyPr/>
                    <a:lstStyle/>
                    <a:p>
                      <a:pPr algn="ctr" fontAlgn="b"/>
                      <a:r>
                        <a:rPr lang="da-DK" sz="2000" b="1" i="1" u="none" strike="noStrike" dirty="0">
                          <a:solidFill>
                            <a:srgbClr val="000000"/>
                          </a:solidFill>
                          <a:effectLst/>
                          <a:latin typeface="Calibri" charset="0"/>
                          <a:ea typeface="Calibri" charset="0"/>
                          <a:cs typeface="Calibri" charset="0"/>
                        </a:rPr>
                        <a:t>01.01.2017</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t-IT"/>
                    </a:p>
                  </a:txBody>
                  <a:tcPr/>
                </a:tc>
                <a:tc>
                  <a:txBody>
                    <a:bodyPr/>
                    <a:lstStyle/>
                    <a:p>
                      <a:pPr algn="ctr" fontAlgn="b"/>
                      <a:r>
                        <a:rPr lang="it-IT" sz="2000" b="1" u="none" strike="noStrike" dirty="0">
                          <a:effectLst/>
                          <a:latin typeface="Calibri" charset="0"/>
                          <a:ea typeface="Calibri" charset="0"/>
                          <a:cs typeface="Calibri" charset="0"/>
                        </a:rPr>
                        <a:t>DARE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it-IT" sz="2000" b="1" u="none" strike="noStrike" dirty="0">
                          <a:effectLst/>
                          <a:latin typeface="Calibri" charset="0"/>
                          <a:ea typeface="Calibri" charset="0"/>
                          <a:cs typeface="Calibri" charset="0"/>
                        </a:rPr>
                        <a:t>AVERE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40653">
                <a:tc>
                  <a:txBody>
                    <a:bodyPr/>
                    <a:lstStyle/>
                    <a:p>
                      <a:pPr algn="l" fontAlgn="b"/>
                      <a:r>
                        <a:rPr lang="it-IT" sz="2000" b="0" i="0" u="none" strike="noStrike" dirty="0">
                          <a:solidFill>
                            <a:srgbClr val="000000"/>
                          </a:solidFill>
                          <a:effectLst/>
                          <a:latin typeface="Calibri" charset="0"/>
                          <a:ea typeface="Calibri" charset="0"/>
                          <a:cs typeface="Calibri" charset="0"/>
                        </a:rPr>
                        <a:t>CE.A.1</a:t>
                      </a:r>
                      <a:endParaRPr lang="sk-SK"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it-IT" sz="2000" b="0" i="1" u="none" strike="noStrike" dirty="0">
                          <a:solidFill>
                            <a:srgbClr val="000000"/>
                          </a:solidFill>
                          <a:effectLst/>
                          <a:latin typeface="Calibri" charset="0"/>
                          <a:ea typeface="Calibri" charset="0"/>
                          <a:cs typeface="Calibri" charset="0"/>
                        </a:rPr>
                        <a:t>BANCA X C/C</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u="none" strike="noStrike" dirty="0">
                          <a:effectLst/>
                          <a:latin typeface="Calibri" charset="0"/>
                          <a:ea typeface="Calibri" charset="0"/>
                          <a:cs typeface="Calibri" charset="0"/>
                        </a:rPr>
                        <a:t>50.000</a:t>
                      </a:r>
                      <a:endParaRPr lang="en-US"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0653">
                <a:tc>
                  <a:txBody>
                    <a:bodyPr/>
                    <a:lstStyle/>
                    <a:p>
                      <a:pPr algn="l" fontAlgn="b"/>
                      <a:r>
                        <a:rPr lang="it-IT" sz="2000" b="0" i="0" u="none" strike="noStrike" dirty="0">
                          <a:solidFill>
                            <a:srgbClr val="000000"/>
                          </a:solidFill>
                          <a:effectLst/>
                          <a:latin typeface="Calibri" charset="0"/>
                          <a:ea typeface="Calibri" charset="0"/>
                          <a:cs typeface="Calibri" charset="0"/>
                        </a:rPr>
                        <a:t>PN.A.VI</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it-IT" sz="2000" b="0" i="1" u="none" strike="noStrike" dirty="0">
                          <a:solidFill>
                            <a:srgbClr val="000000"/>
                          </a:solidFill>
                          <a:effectLst/>
                          <a:latin typeface="Calibri" charset="0"/>
                          <a:ea typeface="Calibri" charset="0"/>
                          <a:cs typeface="Calibri" charset="0"/>
                        </a:rPr>
                        <a:t>ALTRE RISERVE</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b="0" i="0" u="none" strike="noStrike" dirty="0">
                          <a:solidFill>
                            <a:srgbClr val="000000"/>
                          </a:solidFill>
                          <a:effectLst/>
                          <a:latin typeface="Calibri" charset="0"/>
                          <a:ea typeface="Calibri" charset="0"/>
                          <a:cs typeface="Calibri" charset="0"/>
                        </a:rPr>
                        <a:t>6.808</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0104711"/>
                  </a:ext>
                </a:extLst>
              </a:tr>
              <a:tr h="340653">
                <a:tc>
                  <a:txBody>
                    <a:bodyPr/>
                    <a:lstStyle/>
                    <a:p>
                      <a:pPr marL="0" algn="l" defTabSz="914400" rtl="0" eaLnBrk="1" fontAlgn="b" latinLnBrk="0" hangingPunct="1"/>
                      <a:r>
                        <a:rPr lang="it-IT" sz="2000" b="0" i="0" u="none" strike="noStrike" kern="1200" dirty="0">
                          <a:solidFill>
                            <a:srgbClr val="000000"/>
                          </a:solidFill>
                          <a:effectLst/>
                          <a:latin typeface="Calibri" charset="0"/>
                          <a:ea typeface="Calibri" charset="0"/>
                          <a:cs typeface="Calibri" charset="0"/>
                        </a:rPr>
                        <a:t>PASS.D.11</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000" b="0" i="1" u="none" strike="noStrike" kern="1200" dirty="0">
                          <a:solidFill>
                            <a:srgbClr val="000000"/>
                          </a:solidFill>
                          <a:effectLst/>
                          <a:latin typeface="Calibri" charset="0"/>
                          <a:ea typeface="Calibri" charset="0"/>
                          <a:cs typeface="Calibri" charset="0"/>
                        </a:rPr>
                        <a:t>DEBITI VERSO CONTROLLANTE</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u="none" strike="noStrike" dirty="0">
                          <a:effectLst/>
                          <a:latin typeface="Calibri" charset="0"/>
                          <a:ea typeface="Calibri" charset="0"/>
                          <a:cs typeface="Calibri" charset="0"/>
                        </a:rPr>
                        <a:t>43.192</a:t>
                      </a:r>
                      <a:endParaRPr lang="en-US"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89570733"/>
                  </a:ext>
                </a:extLst>
              </a:tr>
            </a:tbl>
          </a:graphicData>
        </a:graphic>
      </p:graphicFrame>
      <p:graphicFrame>
        <p:nvGraphicFramePr>
          <p:cNvPr id="9" name="Tabella 8"/>
          <p:cNvGraphicFramePr>
            <a:graphicFrameLocks noGrp="1"/>
          </p:cNvGraphicFramePr>
          <p:nvPr>
            <p:extLst/>
          </p:nvPr>
        </p:nvGraphicFramePr>
        <p:xfrm>
          <a:off x="1987495" y="4721972"/>
          <a:ext cx="8055660" cy="998806"/>
        </p:xfrm>
        <a:graphic>
          <a:graphicData uri="http://schemas.openxmlformats.org/drawingml/2006/table">
            <a:tbl>
              <a:tblPr>
                <a:tableStyleId>{6E25E649-3F16-4E02-A733-19D2CDBF48F0}</a:tableStyleId>
              </a:tblPr>
              <a:tblGrid>
                <a:gridCol w="1204695">
                  <a:extLst>
                    <a:ext uri="{9D8B030D-6E8A-4147-A177-3AD203B41FA5}">
                      <a16:colId xmlns:a16="http://schemas.microsoft.com/office/drawing/2014/main" xmlns="" val="20000"/>
                    </a:ext>
                  </a:extLst>
                </a:gridCol>
                <a:gridCol w="4494001">
                  <a:extLst>
                    <a:ext uri="{9D8B030D-6E8A-4147-A177-3AD203B41FA5}">
                      <a16:colId xmlns:a16="http://schemas.microsoft.com/office/drawing/2014/main" xmlns="" val="4066085664"/>
                    </a:ext>
                  </a:extLst>
                </a:gridCol>
                <a:gridCol w="1231762">
                  <a:extLst>
                    <a:ext uri="{9D8B030D-6E8A-4147-A177-3AD203B41FA5}">
                      <a16:colId xmlns:a16="http://schemas.microsoft.com/office/drawing/2014/main" xmlns="" val="20002"/>
                    </a:ext>
                  </a:extLst>
                </a:gridCol>
                <a:gridCol w="1125202">
                  <a:extLst>
                    <a:ext uri="{9D8B030D-6E8A-4147-A177-3AD203B41FA5}">
                      <a16:colId xmlns:a16="http://schemas.microsoft.com/office/drawing/2014/main" xmlns="" val="20003"/>
                    </a:ext>
                  </a:extLst>
                </a:gridCol>
              </a:tblGrid>
              <a:tr h="290808">
                <a:tc gridSpan="2">
                  <a:txBody>
                    <a:bodyPr/>
                    <a:lstStyle/>
                    <a:p>
                      <a:pPr algn="ctr" fontAlgn="b"/>
                      <a:r>
                        <a:rPr lang="da-DK" sz="2000" b="1" i="1" u="none" strike="noStrike" dirty="0">
                          <a:solidFill>
                            <a:srgbClr val="000000"/>
                          </a:solidFill>
                          <a:effectLst/>
                          <a:latin typeface="Calibri" charset="0"/>
                          <a:ea typeface="Calibri" charset="0"/>
                          <a:cs typeface="Calibri" charset="0"/>
                        </a:rPr>
                        <a:t>31.12.2017</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t-IT"/>
                    </a:p>
                  </a:txBody>
                  <a:tcPr/>
                </a:tc>
                <a:tc>
                  <a:txBody>
                    <a:bodyPr/>
                    <a:lstStyle/>
                    <a:p>
                      <a:pPr algn="ctr" fontAlgn="b"/>
                      <a:r>
                        <a:rPr lang="it-IT" sz="2000" b="1" u="none" strike="noStrike" dirty="0">
                          <a:effectLst/>
                          <a:latin typeface="Calibri" charset="0"/>
                          <a:ea typeface="Calibri" charset="0"/>
                          <a:cs typeface="Calibri" charset="0"/>
                        </a:rPr>
                        <a:t>DARE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it-IT" sz="2000" b="1" u="none" strike="noStrike" dirty="0">
                          <a:effectLst/>
                          <a:latin typeface="Calibri" charset="0"/>
                          <a:ea typeface="Calibri" charset="0"/>
                          <a:cs typeface="Calibri" charset="0"/>
                        </a:rPr>
                        <a:t>AVERE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40653">
                <a:tc>
                  <a:txBody>
                    <a:bodyPr/>
                    <a:lstStyle/>
                    <a:p>
                      <a:pPr algn="l" fontAlgn="b"/>
                      <a:r>
                        <a:rPr lang="it-IT" sz="2000" b="0" i="0" u="none" strike="noStrike" dirty="0">
                          <a:solidFill>
                            <a:srgbClr val="000000"/>
                          </a:solidFill>
                          <a:effectLst/>
                          <a:latin typeface="Calibri" charset="0"/>
                          <a:ea typeface="Calibri" charset="0"/>
                          <a:cs typeface="Calibri" charset="0"/>
                        </a:rPr>
                        <a:t>CE.C.17</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it-IT" sz="2000" b="0" i="1" u="none" strike="noStrike" dirty="0">
                          <a:solidFill>
                            <a:srgbClr val="000000"/>
                          </a:solidFill>
                          <a:effectLst/>
                          <a:latin typeface="Calibri" charset="0"/>
                          <a:ea typeface="Calibri" charset="0"/>
                          <a:cs typeface="Calibri" charset="0"/>
                        </a:rPr>
                        <a:t>INTERESSI PASSIVI</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b="0" i="0" u="none" strike="noStrike" dirty="0">
                          <a:solidFill>
                            <a:schemeClr val="tx1"/>
                          </a:solidFill>
                          <a:effectLst/>
                          <a:latin typeface="Calibri" charset="0"/>
                          <a:ea typeface="Calibri" charset="0"/>
                          <a:cs typeface="Calibri" charset="0"/>
                        </a:rPr>
                        <a:t>2.159</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0653">
                <a:tc>
                  <a:txBody>
                    <a:bodyPr/>
                    <a:lstStyle/>
                    <a:p>
                      <a:pPr marL="0" algn="l" defTabSz="914400" rtl="0" eaLnBrk="1" fontAlgn="b" latinLnBrk="0" hangingPunct="1"/>
                      <a:r>
                        <a:rPr lang="it-IT" sz="2000" b="0" i="0" u="none" strike="noStrike" kern="1200" dirty="0">
                          <a:solidFill>
                            <a:srgbClr val="000000"/>
                          </a:solidFill>
                          <a:effectLst/>
                          <a:latin typeface="Calibri" charset="0"/>
                          <a:ea typeface="Calibri" charset="0"/>
                          <a:cs typeface="Calibri" charset="0"/>
                        </a:rPr>
                        <a:t>PASS.D.11</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000" b="0" i="1" u="none" strike="noStrike" kern="1200" dirty="0">
                          <a:solidFill>
                            <a:srgbClr val="000000"/>
                          </a:solidFill>
                          <a:effectLst/>
                          <a:latin typeface="Calibri" charset="0"/>
                          <a:ea typeface="Calibri" charset="0"/>
                          <a:cs typeface="Calibri" charset="0"/>
                        </a:rPr>
                        <a:t>DEBITI VERSO CONTROLLANTE</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000" b="0" i="0" u="none" strike="noStrike" dirty="0">
                          <a:solidFill>
                            <a:schemeClr val="tx1"/>
                          </a:solidFill>
                          <a:effectLst/>
                          <a:latin typeface="Calibri" charset="0"/>
                          <a:ea typeface="Calibri" charset="0"/>
                          <a:cs typeface="Calibri" charset="0"/>
                        </a:rPr>
                        <a:t>2.159</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89570733"/>
                  </a:ext>
                </a:extLst>
              </a:tr>
            </a:tbl>
          </a:graphicData>
        </a:graphic>
      </p:graphicFrame>
      <p:sp>
        <p:nvSpPr>
          <p:cNvPr id="11" name="Rettangolo 10"/>
          <p:cNvSpPr/>
          <p:nvPr/>
        </p:nvSpPr>
        <p:spPr>
          <a:xfrm>
            <a:off x="1987496" y="2358846"/>
            <a:ext cx="7837343" cy="720999"/>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SCRITTURE CONTABILI BETA </a:t>
            </a:r>
          </a:p>
          <a:p>
            <a:pPr algn="ctr" fontAlgn="base">
              <a:spcBef>
                <a:spcPct val="0"/>
              </a:spcBef>
              <a:spcAft>
                <a:spcPct val="0"/>
              </a:spcAft>
              <a:defRPr/>
            </a:pPr>
            <a:r>
              <a:rPr lang="it-IT" sz="2400" b="1" dirty="0">
                <a:solidFill>
                  <a:srgbClr val="000000"/>
                </a:solidFill>
                <a:latin typeface="Calibri" panose="020F0502020204030204" pitchFamily="34" charset="0"/>
              </a:rPr>
              <a:t>ALFA SOCIO NON CONTROLLANTE</a:t>
            </a:r>
          </a:p>
        </p:txBody>
      </p:sp>
      <p:sp>
        <p:nvSpPr>
          <p:cNvPr id="15" name="Rettangolo 14"/>
          <p:cNvSpPr/>
          <p:nvPr/>
        </p:nvSpPr>
        <p:spPr>
          <a:xfrm>
            <a:off x="5237019" y="5057310"/>
            <a:ext cx="2724726" cy="328130"/>
          </a:xfrm>
          <a:prstGeom prst="rect">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FF0000"/>
                </a:solidFill>
                <a:latin typeface="Calibri" panose="020F0502020204030204" pitchFamily="34" charset="0"/>
              </a:rPr>
              <a:t>SÌ DERIVAZIONE RAFF.</a:t>
            </a:r>
          </a:p>
        </p:txBody>
      </p:sp>
      <p:sp>
        <p:nvSpPr>
          <p:cNvPr id="16" name="Rettangolo 15"/>
          <p:cNvSpPr/>
          <p:nvPr/>
        </p:nvSpPr>
        <p:spPr>
          <a:xfrm>
            <a:off x="5237019" y="3884573"/>
            <a:ext cx="2724726" cy="328130"/>
          </a:xfrm>
          <a:prstGeom prst="rect">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FF0000"/>
                </a:solidFill>
                <a:latin typeface="Calibri" panose="020F0502020204030204" pitchFamily="34" charset="0"/>
              </a:rPr>
              <a:t>SÌ DERIVAZIONE RAFF.</a:t>
            </a:r>
          </a:p>
        </p:txBody>
      </p:sp>
      <p:sp>
        <p:nvSpPr>
          <p:cNvPr id="10" name="Rettangolo 9"/>
          <p:cNvSpPr/>
          <p:nvPr/>
        </p:nvSpPr>
        <p:spPr>
          <a:xfrm>
            <a:off x="4641274" y="1862693"/>
            <a:ext cx="5183565" cy="477349"/>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algn="r" fontAlgn="base">
              <a:spcBef>
                <a:spcPct val="0"/>
              </a:spcBef>
              <a:spcAft>
                <a:spcPct val="0"/>
              </a:spcAft>
              <a:defRPr/>
            </a:pPr>
            <a:r>
              <a:rPr lang="it-IT" b="1" i="1" dirty="0" err="1">
                <a:solidFill>
                  <a:srgbClr val="000000"/>
                </a:solidFill>
                <a:latin typeface="Calibri" panose="020F0502020204030204" pitchFamily="34" charset="0"/>
              </a:rPr>
              <a:t>Assonime</a:t>
            </a:r>
            <a:r>
              <a:rPr lang="it-IT" b="1" i="1" dirty="0">
                <a:solidFill>
                  <a:srgbClr val="000000"/>
                </a:solidFill>
                <a:latin typeface="Calibri" panose="020F0502020204030204" pitchFamily="34" charset="0"/>
              </a:rPr>
              <a:t>, circolare 8/2018</a:t>
            </a:r>
          </a:p>
        </p:txBody>
      </p:sp>
    </p:spTree>
    <p:extLst>
      <p:ext uri="{BB962C8B-B14F-4D97-AF65-F5344CB8AC3E}">
        <p14:creationId xmlns:p14="http://schemas.microsoft.com/office/powerpoint/2010/main" val="52669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6" grpId="0" animBg="1"/>
      <p:bldP spid="10"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olo 1"/>
          <p:cNvSpPr txBox="1">
            <a:spLocks/>
          </p:cNvSpPr>
          <p:nvPr/>
        </p:nvSpPr>
        <p:spPr bwMode="auto">
          <a:xfrm>
            <a:off x="1727200" y="1227138"/>
            <a:ext cx="894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it-IT" altLang="it-IT" sz="3200" b="1" dirty="0">
                <a:latin typeface="Calibri" panose="020F0502020204030204" pitchFamily="34" charset="0"/>
              </a:rPr>
              <a:t>FINANZIAMENTI </a:t>
            </a:r>
            <a:r>
              <a:rPr lang="it-IT" altLang="it-IT" sz="3200" b="1" i="1" dirty="0">
                <a:latin typeface="Calibri" panose="020F0502020204030204" pitchFamily="34" charset="0"/>
              </a:rPr>
              <a:t>INTERCOMPANY</a:t>
            </a:r>
            <a:endParaRPr lang="it-IT" altLang="it-IT" sz="3200" b="1" kern="0" dirty="0">
              <a:latin typeface="Calibri" panose="020F0502020204030204" pitchFamily="34" charset="0"/>
            </a:endParaRPr>
          </a:p>
        </p:txBody>
      </p:sp>
      <p:graphicFrame>
        <p:nvGraphicFramePr>
          <p:cNvPr id="8" name="Tabella 7"/>
          <p:cNvGraphicFramePr>
            <a:graphicFrameLocks noGrp="1"/>
          </p:cNvGraphicFramePr>
          <p:nvPr>
            <p:extLst/>
          </p:nvPr>
        </p:nvGraphicFramePr>
        <p:xfrm>
          <a:off x="1987495" y="3871103"/>
          <a:ext cx="8055660" cy="1339459"/>
        </p:xfrm>
        <a:graphic>
          <a:graphicData uri="http://schemas.openxmlformats.org/drawingml/2006/table">
            <a:tbl>
              <a:tblPr>
                <a:tableStyleId>{6E25E649-3F16-4E02-A733-19D2CDBF48F0}</a:tableStyleId>
              </a:tblPr>
              <a:tblGrid>
                <a:gridCol w="1204695">
                  <a:extLst>
                    <a:ext uri="{9D8B030D-6E8A-4147-A177-3AD203B41FA5}">
                      <a16:colId xmlns:a16="http://schemas.microsoft.com/office/drawing/2014/main" xmlns="" val="20000"/>
                    </a:ext>
                  </a:extLst>
                </a:gridCol>
                <a:gridCol w="4494001">
                  <a:extLst>
                    <a:ext uri="{9D8B030D-6E8A-4147-A177-3AD203B41FA5}">
                      <a16:colId xmlns:a16="http://schemas.microsoft.com/office/drawing/2014/main" xmlns="" val="4066085664"/>
                    </a:ext>
                  </a:extLst>
                </a:gridCol>
                <a:gridCol w="1231762">
                  <a:extLst>
                    <a:ext uri="{9D8B030D-6E8A-4147-A177-3AD203B41FA5}">
                      <a16:colId xmlns:a16="http://schemas.microsoft.com/office/drawing/2014/main" xmlns="" val="20002"/>
                    </a:ext>
                  </a:extLst>
                </a:gridCol>
                <a:gridCol w="1125202">
                  <a:extLst>
                    <a:ext uri="{9D8B030D-6E8A-4147-A177-3AD203B41FA5}">
                      <a16:colId xmlns:a16="http://schemas.microsoft.com/office/drawing/2014/main" xmlns="" val="20003"/>
                    </a:ext>
                  </a:extLst>
                </a:gridCol>
              </a:tblGrid>
              <a:tr h="290808">
                <a:tc gridSpan="2">
                  <a:txBody>
                    <a:bodyPr/>
                    <a:lstStyle/>
                    <a:p>
                      <a:pPr algn="ctr" fontAlgn="b"/>
                      <a:r>
                        <a:rPr lang="da-DK" sz="2000" b="1" i="1" u="none" strike="noStrike" dirty="0">
                          <a:solidFill>
                            <a:srgbClr val="000000"/>
                          </a:solidFill>
                          <a:effectLst/>
                          <a:latin typeface="Calibri" charset="0"/>
                          <a:ea typeface="Calibri" charset="0"/>
                          <a:cs typeface="Calibri" charset="0"/>
                        </a:rPr>
                        <a:t>01.01.2017</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it-IT"/>
                    </a:p>
                  </a:txBody>
                  <a:tcPr/>
                </a:tc>
                <a:tc>
                  <a:txBody>
                    <a:bodyPr/>
                    <a:lstStyle/>
                    <a:p>
                      <a:pPr algn="ctr" fontAlgn="b"/>
                      <a:r>
                        <a:rPr lang="it-IT" sz="2000" b="1" u="none" strike="noStrike" dirty="0">
                          <a:effectLst/>
                          <a:latin typeface="Calibri" charset="0"/>
                          <a:ea typeface="Calibri" charset="0"/>
                          <a:cs typeface="Calibri" charset="0"/>
                        </a:rPr>
                        <a:t>DARE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it-IT" sz="2000" b="1" u="none" strike="noStrike" dirty="0">
                          <a:effectLst/>
                          <a:latin typeface="Calibri" charset="0"/>
                          <a:ea typeface="Calibri" charset="0"/>
                          <a:cs typeface="Calibri" charset="0"/>
                        </a:rPr>
                        <a:t>AVERE</a:t>
                      </a:r>
                      <a:endParaRPr lang="it-IT" sz="2000" b="1"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40653">
                <a:tc>
                  <a:txBody>
                    <a:bodyPr/>
                    <a:lstStyle/>
                    <a:p>
                      <a:pPr marL="0" algn="l" defTabSz="914400" rtl="0" eaLnBrk="1" fontAlgn="b" latinLnBrk="0" hangingPunct="1"/>
                      <a:r>
                        <a:rPr lang="it-IT" sz="2000" b="0" i="0" u="none" strike="noStrike" kern="1200" dirty="0">
                          <a:solidFill>
                            <a:srgbClr val="000000"/>
                          </a:solidFill>
                          <a:effectLst/>
                          <a:latin typeface="Calibri" charset="0"/>
                          <a:ea typeface="Calibri" charset="0"/>
                          <a:cs typeface="Calibri" charset="0"/>
                        </a:rPr>
                        <a:t>ATT.C.II.2</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000" b="0" i="1" u="none" strike="noStrike" kern="1200" dirty="0">
                          <a:solidFill>
                            <a:srgbClr val="000000"/>
                          </a:solidFill>
                          <a:effectLst/>
                          <a:latin typeface="Calibri" charset="0"/>
                          <a:ea typeface="Calibri" charset="0"/>
                          <a:cs typeface="Calibri" charset="0"/>
                        </a:rPr>
                        <a:t>CREDITI VERSO CONTROLLATA</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u="none" strike="noStrike" dirty="0">
                          <a:effectLst/>
                          <a:latin typeface="Calibri" charset="0"/>
                          <a:ea typeface="Calibri" charset="0"/>
                          <a:cs typeface="Calibri" charset="0"/>
                        </a:rPr>
                        <a:t>43.192</a:t>
                      </a:r>
                      <a:endParaRPr lang="en-US"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0653">
                <a:tc>
                  <a:txBody>
                    <a:bodyPr/>
                    <a:lstStyle/>
                    <a:p>
                      <a:pPr algn="l" fontAlgn="b"/>
                      <a:r>
                        <a:rPr lang="it-IT" sz="2000" b="0" i="0" u="none" strike="noStrike" dirty="0">
                          <a:solidFill>
                            <a:srgbClr val="000000"/>
                          </a:solidFill>
                          <a:effectLst/>
                          <a:latin typeface="Calibri" charset="0"/>
                          <a:ea typeface="Calibri" charset="0"/>
                          <a:cs typeface="Calibri" charset="0"/>
                        </a:rPr>
                        <a:t>CE.C.17</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it-IT" sz="2000" b="0" i="1" u="none" strike="noStrike" kern="1200" dirty="0">
                          <a:solidFill>
                            <a:srgbClr val="000000"/>
                          </a:solidFill>
                          <a:effectLst/>
                          <a:latin typeface="Calibri" charset="0"/>
                          <a:ea typeface="Calibri" charset="0"/>
                          <a:cs typeface="Calibri" charset="0"/>
                        </a:rPr>
                        <a:t>INTERESSI PASSIVI</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ea typeface="Calibri" charset="0"/>
                          <a:cs typeface="Calibri" charset="0"/>
                        </a:rPr>
                        <a:t>6.808</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0104711"/>
                  </a:ext>
                </a:extLst>
              </a:tr>
              <a:tr h="340653">
                <a:tc>
                  <a:txBody>
                    <a:bodyPr/>
                    <a:lstStyle/>
                    <a:p>
                      <a:pPr algn="l" fontAlgn="b"/>
                      <a:r>
                        <a:rPr lang="it-IT" sz="2000" b="0" i="0" u="none" strike="noStrike" dirty="0">
                          <a:solidFill>
                            <a:srgbClr val="000000"/>
                          </a:solidFill>
                          <a:effectLst/>
                          <a:latin typeface="Calibri" charset="0"/>
                          <a:ea typeface="Calibri" charset="0"/>
                          <a:cs typeface="Calibri" charset="0"/>
                        </a:rPr>
                        <a:t>ATT.C.IV.1</a:t>
                      </a:r>
                      <a:endParaRPr lang="sk-SK"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it-IT" sz="2000" b="0" i="1" u="none" strike="noStrike" dirty="0">
                          <a:solidFill>
                            <a:srgbClr val="000000"/>
                          </a:solidFill>
                          <a:effectLst/>
                          <a:latin typeface="Calibri" charset="0"/>
                          <a:ea typeface="Calibri" charset="0"/>
                          <a:cs typeface="Calibri" charset="0"/>
                        </a:rPr>
                        <a:t>BANCA X C/C</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it-IT" sz="2000" b="0" i="0" u="none" strike="noStrike" dirty="0">
                        <a:solidFill>
                          <a:srgbClr val="000000"/>
                        </a:solidFill>
                        <a:effectLst/>
                        <a:latin typeface="Calibri" charset="0"/>
                        <a:ea typeface="Calibri" charset="0"/>
                        <a:cs typeface="Calibri" charset="0"/>
                      </a:endParaRP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ea typeface="Calibri" charset="0"/>
                          <a:cs typeface="Calibri" charset="0"/>
                        </a:rPr>
                        <a:t>50.000</a:t>
                      </a:r>
                    </a:p>
                  </a:txBody>
                  <a:tcPr marL="12700" marR="12700" marT="127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89570733"/>
                  </a:ext>
                </a:extLst>
              </a:tr>
            </a:tbl>
          </a:graphicData>
        </a:graphic>
      </p:graphicFrame>
      <p:sp>
        <p:nvSpPr>
          <p:cNvPr id="11" name="Rettangolo 10"/>
          <p:cNvSpPr/>
          <p:nvPr/>
        </p:nvSpPr>
        <p:spPr>
          <a:xfrm>
            <a:off x="1987496" y="2358846"/>
            <a:ext cx="7837343" cy="720999"/>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SCRITTURE CONTABILI ALFA (CONTROLLANTE)</a:t>
            </a:r>
          </a:p>
          <a:p>
            <a:pPr algn="ctr" fontAlgn="base">
              <a:spcBef>
                <a:spcPct val="0"/>
              </a:spcBef>
              <a:spcAft>
                <a:spcPct val="0"/>
              </a:spcAft>
              <a:defRPr/>
            </a:pPr>
            <a:r>
              <a:rPr lang="it-IT" sz="2400" b="1" dirty="0">
                <a:solidFill>
                  <a:srgbClr val="000000"/>
                </a:solidFill>
                <a:latin typeface="Calibri" panose="020F0502020204030204" pitchFamily="34" charset="0"/>
              </a:rPr>
              <a:t>NO RAFFORZAMENTO PATRIMONIALE</a:t>
            </a:r>
          </a:p>
        </p:txBody>
      </p:sp>
      <p:sp>
        <p:nvSpPr>
          <p:cNvPr id="16" name="Rettangolo 15"/>
          <p:cNvSpPr/>
          <p:nvPr/>
        </p:nvSpPr>
        <p:spPr>
          <a:xfrm>
            <a:off x="5163127" y="4540831"/>
            <a:ext cx="2724726" cy="328130"/>
          </a:xfrm>
          <a:prstGeom prst="rect">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FF0000"/>
                </a:solidFill>
                <a:latin typeface="Calibri" panose="020F0502020204030204" pitchFamily="34" charset="0"/>
              </a:rPr>
              <a:t>SÌ TEST ROL</a:t>
            </a:r>
          </a:p>
        </p:txBody>
      </p:sp>
      <p:sp>
        <p:nvSpPr>
          <p:cNvPr id="6" name="Rettangolo 5"/>
          <p:cNvSpPr/>
          <p:nvPr/>
        </p:nvSpPr>
        <p:spPr>
          <a:xfrm>
            <a:off x="4641274" y="1862693"/>
            <a:ext cx="5183565" cy="477349"/>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algn="r" fontAlgn="base">
              <a:spcBef>
                <a:spcPct val="0"/>
              </a:spcBef>
              <a:spcAft>
                <a:spcPct val="0"/>
              </a:spcAft>
              <a:defRPr/>
            </a:pPr>
            <a:r>
              <a:rPr lang="it-IT" b="1" i="1" dirty="0" err="1">
                <a:solidFill>
                  <a:srgbClr val="000000"/>
                </a:solidFill>
                <a:latin typeface="Calibri" panose="020F0502020204030204" pitchFamily="34" charset="0"/>
              </a:rPr>
              <a:t>Assonime</a:t>
            </a:r>
            <a:r>
              <a:rPr lang="it-IT" b="1" i="1" dirty="0">
                <a:solidFill>
                  <a:srgbClr val="000000"/>
                </a:solidFill>
                <a:latin typeface="Calibri" panose="020F0502020204030204" pitchFamily="34" charset="0"/>
              </a:rPr>
              <a:t>, circolare 14/2017</a:t>
            </a:r>
          </a:p>
        </p:txBody>
      </p:sp>
    </p:spTree>
    <p:extLst>
      <p:ext uri="{BB962C8B-B14F-4D97-AF65-F5344CB8AC3E}">
        <p14:creationId xmlns:p14="http://schemas.microsoft.com/office/powerpoint/2010/main" val="342194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18A9A8C-04BE-487D-A43F-F33593E83F23}"/>
              </a:ext>
            </a:extLst>
          </p:cNvPr>
          <p:cNvSpPr>
            <a:spLocks noGrp="1"/>
          </p:cNvSpPr>
          <p:nvPr>
            <p:ph type="title"/>
          </p:nvPr>
        </p:nvSpPr>
        <p:spPr/>
        <p:txBody>
          <a:bodyPr>
            <a:normAutofit/>
          </a:bodyPr>
          <a:lstStyle/>
          <a:p>
            <a:r>
              <a:rPr lang="it-IT" dirty="0"/>
              <a:t>VIDEOFORUM AGENZIA ENTRATE 24.5.2018</a:t>
            </a:r>
          </a:p>
        </p:txBody>
      </p:sp>
    </p:spTree>
    <p:extLst>
      <p:ext uri="{BB962C8B-B14F-4D97-AF65-F5344CB8AC3E}">
        <p14:creationId xmlns:p14="http://schemas.microsoft.com/office/powerpoint/2010/main" val="180149186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a:xfrm>
            <a:off x="1524000" y="1236664"/>
            <a:ext cx="9144000" cy="585787"/>
          </a:xfrm>
        </p:spPr>
        <p:txBody>
          <a:bodyPr>
            <a:normAutofit fontScale="90000"/>
          </a:bodyPr>
          <a:lstStyle/>
          <a:p>
            <a:r>
              <a:rPr lang="it-IT" altLang="it-IT" sz="3200" b="1" dirty="0">
                <a:latin typeface="Calibri" panose="020F0502020204030204" pitchFamily="34" charset="0"/>
              </a:rPr>
              <a:t>La gestione della eccedenza ace per società di persone</a:t>
            </a:r>
          </a:p>
        </p:txBody>
      </p:sp>
      <p:sp>
        <p:nvSpPr>
          <p:cNvPr id="3382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0" name="Rettangolo 9">
            <a:extLst>
              <a:ext uri="{FF2B5EF4-FFF2-40B4-BE49-F238E27FC236}">
                <a16:creationId xmlns:a16="http://schemas.microsoft.com/office/drawing/2014/main" xmlns="" id="{DB62FCA1-CB4A-4BC1-A886-90D5D65896E2}"/>
              </a:ext>
            </a:extLst>
          </p:cNvPr>
          <p:cNvSpPr/>
          <p:nvPr/>
        </p:nvSpPr>
        <p:spPr>
          <a:xfrm>
            <a:off x="605526" y="2014102"/>
            <a:ext cx="8142689" cy="180319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fontAlgn="base">
              <a:spcBef>
                <a:spcPct val="0"/>
              </a:spcBef>
              <a:spcAft>
                <a:spcPct val="0"/>
              </a:spcAft>
              <a:defRPr/>
            </a:pPr>
            <a:r>
              <a:rPr lang="it-IT" sz="2000" dirty="0">
                <a:solidFill>
                  <a:schemeClr val="tx1"/>
                </a:solidFill>
                <a:latin typeface="Calibri" panose="020F0502020204030204" pitchFamily="34" charset="0"/>
              </a:rPr>
              <a:t>REDDITO D’IMPRESA= € 80.000</a:t>
            </a:r>
          </a:p>
          <a:p>
            <a:pPr fontAlgn="base">
              <a:spcBef>
                <a:spcPct val="0"/>
              </a:spcBef>
              <a:spcAft>
                <a:spcPct val="0"/>
              </a:spcAft>
              <a:defRPr/>
            </a:pPr>
            <a:r>
              <a:rPr lang="it-IT" sz="2000" dirty="0">
                <a:solidFill>
                  <a:schemeClr val="tx1"/>
                </a:solidFill>
                <a:latin typeface="Calibri" panose="020F0502020204030204" pitchFamily="34" charset="0"/>
              </a:rPr>
              <a:t>DEDUZIONE ACE = € 120.000</a:t>
            </a:r>
          </a:p>
          <a:p>
            <a:pPr fontAlgn="base">
              <a:spcBef>
                <a:spcPct val="0"/>
              </a:spcBef>
              <a:spcAft>
                <a:spcPct val="0"/>
              </a:spcAft>
              <a:defRPr/>
            </a:pPr>
            <a:r>
              <a:rPr lang="it-IT" sz="2000" dirty="0">
                <a:solidFill>
                  <a:schemeClr val="tx1"/>
                </a:solidFill>
                <a:latin typeface="Calibri" panose="020F0502020204030204" pitchFamily="34" charset="0"/>
              </a:rPr>
              <a:t>ECCEDENZA ACE TRASFORMABILE = € 40.000 </a:t>
            </a:r>
          </a:p>
          <a:p>
            <a:pPr fontAlgn="base">
              <a:spcBef>
                <a:spcPct val="0"/>
              </a:spcBef>
              <a:spcAft>
                <a:spcPct val="0"/>
              </a:spcAft>
              <a:defRPr/>
            </a:pPr>
            <a:r>
              <a:rPr lang="it-IT" sz="2000" dirty="0">
                <a:solidFill>
                  <a:schemeClr val="tx1"/>
                </a:solidFill>
                <a:latin typeface="Calibri" panose="020F0502020204030204" pitchFamily="34" charset="0"/>
              </a:rPr>
              <a:t>ECCEDENZA RIPORTABILE = € 10.000</a:t>
            </a:r>
          </a:p>
          <a:p>
            <a:pPr fontAlgn="base">
              <a:spcBef>
                <a:spcPct val="0"/>
              </a:spcBef>
              <a:spcAft>
                <a:spcPct val="0"/>
              </a:spcAft>
              <a:defRPr/>
            </a:pPr>
            <a:r>
              <a:rPr lang="it-IT" sz="2000" dirty="0">
                <a:solidFill>
                  <a:schemeClr val="tx1"/>
                </a:solidFill>
                <a:latin typeface="Calibri" panose="020F0502020204030204" pitchFamily="34" charset="0"/>
              </a:rPr>
              <a:t>ECCEDENZA CONVERTITA IN CREDITO D’IMPOSTA IRAP = € 30.000</a:t>
            </a:r>
          </a:p>
        </p:txBody>
      </p:sp>
      <p:sp>
        <p:nvSpPr>
          <p:cNvPr id="11" name="Rettangolo 10">
            <a:extLst>
              <a:ext uri="{FF2B5EF4-FFF2-40B4-BE49-F238E27FC236}">
                <a16:creationId xmlns:a16="http://schemas.microsoft.com/office/drawing/2014/main" xmlns="" id="{E73F6B7D-9A87-4541-A377-9D291F6FBC44}"/>
              </a:ext>
            </a:extLst>
          </p:cNvPr>
          <p:cNvSpPr/>
          <p:nvPr/>
        </p:nvSpPr>
        <p:spPr>
          <a:xfrm>
            <a:off x="588745" y="4227074"/>
            <a:ext cx="5507255" cy="243378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fontAlgn="base">
              <a:spcBef>
                <a:spcPct val="0"/>
              </a:spcBef>
              <a:spcAft>
                <a:spcPct val="0"/>
              </a:spcAft>
              <a:defRPr/>
            </a:pPr>
            <a:r>
              <a:rPr lang="it-IT" sz="2000" b="1" dirty="0">
                <a:solidFill>
                  <a:schemeClr val="tx1"/>
                </a:solidFill>
                <a:latin typeface="Calibri" panose="020F0502020204030204" pitchFamily="34" charset="0"/>
              </a:rPr>
              <a:t>Ipotesi 1 </a:t>
            </a:r>
          </a:p>
          <a:p>
            <a:pPr fontAlgn="base">
              <a:spcBef>
                <a:spcPct val="0"/>
              </a:spcBef>
              <a:spcAft>
                <a:spcPct val="0"/>
              </a:spcAft>
              <a:defRPr/>
            </a:pPr>
            <a:r>
              <a:rPr lang="it-IT" sz="2000" dirty="0">
                <a:solidFill>
                  <a:schemeClr val="tx1"/>
                </a:solidFill>
                <a:latin typeface="Calibri" panose="020F0502020204030204" pitchFamily="34" charset="0"/>
              </a:rPr>
              <a:t>VERIFICO ALIQUOTE IRPEF</a:t>
            </a:r>
          </a:p>
          <a:p>
            <a:pPr fontAlgn="base">
              <a:spcBef>
                <a:spcPct val="0"/>
              </a:spcBef>
              <a:spcAft>
                <a:spcPct val="0"/>
              </a:spcAft>
              <a:defRPr/>
            </a:pPr>
            <a:r>
              <a:rPr lang="it-IT" sz="2000" dirty="0">
                <a:solidFill>
                  <a:schemeClr val="tx1"/>
                </a:solidFill>
                <a:latin typeface="Calibri" panose="020F0502020204030204" pitchFamily="34" charset="0"/>
              </a:rPr>
              <a:t>- 23 % (FINO € 15.000) = 3.450 €</a:t>
            </a:r>
          </a:p>
          <a:p>
            <a:pPr fontAlgn="base">
              <a:spcBef>
                <a:spcPct val="0"/>
              </a:spcBef>
              <a:spcAft>
                <a:spcPct val="0"/>
              </a:spcAft>
              <a:defRPr/>
            </a:pPr>
            <a:r>
              <a:rPr lang="it-IT" sz="2000" dirty="0">
                <a:solidFill>
                  <a:schemeClr val="tx1"/>
                </a:solidFill>
                <a:latin typeface="Calibri" panose="020F0502020204030204" pitchFamily="34" charset="0"/>
              </a:rPr>
              <a:t>- 27 % (OLTRE € 15.000 E FINO A € 28.000) = € 3.510 </a:t>
            </a:r>
          </a:p>
          <a:p>
            <a:pPr marL="342900" indent="-342900" fontAlgn="base">
              <a:spcBef>
                <a:spcPct val="0"/>
              </a:spcBef>
              <a:spcAft>
                <a:spcPct val="0"/>
              </a:spcAft>
              <a:buFontTx/>
              <a:buChar char="-"/>
              <a:defRPr/>
            </a:pPr>
            <a:r>
              <a:rPr lang="it-IT" sz="2000" dirty="0">
                <a:solidFill>
                  <a:schemeClr val="tx1"/>
                </a:solidFill>
                <a:latin typeface="Calibri" panose="020F0502020204030204" pitchFamily="34" charset="0"/>
              </a:rPr>
              <a:t>38 % (OLTRE € 28.000 E FINO A € </a:t>
            </a:r>
            <a:r>
              <a:rPr lang="it-IT" sz="2000" u="sng" dirty="0">
                <a:solidFill>
                  <a:schemeClr val="tx1"/>
                </a:solidFill>
                <a:latin typeface="Calibri" panose="020F0502020204030204" pitchFamily="34" charset="0"/>
              </a:rPr>
              <a:t>30.000</a:t>
            </a:r>
            <a:r>
              <a:rPr lang="it-IT" sz="2000" dirty="0">
                <a:solidFill>
                  <a:schemeClr val="tx1"/>
                </a:solidFill>
                <a:latin typeface="Calibri" panose="020F0502020204030204" pitchFamily="34" charset="0"/>
              </a:rPr>
              <a:t>) = € 760</a:t>
            </a:r>
          </a:p>
          <a:p>
            <a:pPr marL="342900" indent="-342900" fontAlgn="base">
              <a:spcBef>
                <a:spcPct val="0"/>
              </a:spcBef>
              <a:spcAft>
                <a:spcPct val="0"/>
              </a:spcAft>
              <a:buFontTx/>
              <a:buChar char="-"/>
              <a:defRPr/>
            </a:pPr>
            <a:r>
              <a:rPr lang="it-IT" sz="2000" dirty="0">
                <a:solidFill>
                  <a:schemeClr val="tx1"/>
                </a:solidFill>
                <a:latin typeface="Calibri" panose="020F0502020204030204" pitchFamily="34" charset="0"/>
              </a:rPr>
              <a:t>TOTALE=  </a:t>
            </a:r>
            <a:r>
              <a:rPr lang="it-IT" sz="2000" b="1" dirty="0">
                <a:solidFill>
                  <a:schemeClr val="tx1"/>
                </a:solidFill>
                <a:latin typeface="Calibri" panose="020F0502020204030204" pitchFamily="34" charset="0"/>
              </a:rPr>
              <a:t>7720</a:t>
            </a:r>
            <a:r>
              <a:rPr lang="it-IT" sz="2000" dirty="0">
                <a:solidFill>
                  <a:schemeClr val="tx1"/>
                </a:solidFill>
                <a:latin typeface="Calibri" panose="020F0502020204030204" pitchFamily="34" charset="0"/>
              </a:rPr>
              <a:t> </a:t>
            </a:r>
          </a:p>
        </p:txBody>
      </p:sp>
      <p:sp>
        <p:nvSpPr>
          <p:cNvPr id="14" name="Rettangolo 13">
            <a:extLst>
              <a:ext uri="{FF2B5EF4-FFF2-40B4-BE49-F238E27FC236}">
                <a16:creationId xmlns:a16="http://schemas.microsoft.com/office/drawing/2014/main" xmlns="" id="{F650D72A-F96F-461A-A85B-B07F62297826}"/>
              </a:ext>
            </a:extLst>
          </p:cNvPr>
          <p:cNvSpPr/>
          <p:nvPr/>
        </p:nvSpPr>
        <p:spPr>
          <a:xfrm>
            <a:off x="6360378" y="4218685"/>
            <a:ext cx="5375820" cy="244217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chemeClr val="tx1"/>
                </a:solidFill>
                <a:latin typeface="Calibri" panose="020F0502020204030204" pitchFamily="34" charset="0"/>
              </a:rPr>
              <a:t>Ipotesi 2 = SOCIO A (50%)</a:t>
            </a:r>
          </a:p>
          <a:p>
            <a:pPr marL="342900" indent="-342900" fontAlgn="base">
              <a:spcBef>
                <a:spcPct val="0"/>
              </a:spcBef>
              <a:spcAft>
                <a:spcPct val="0"/>
              </a:spcAft>
              <a:buFontTx/>
              <a:buChar char="-"/>
              <a:defRPr/>
            </a:pPr>
            <a:r>
              <a:rPr lang="it-IT" sz="2000" dirty="0">
                <a:solidFill>
                  <a:schemeClr val="tx1"/>
                </a:solidFill>
                <a:latin typeface="Calibri" panose="020F0502020204030204" pitchFamily="34" charset="0"/>
              </a:rPr>
              <a:t>23 % (FINO € 15.000) = € 3.450</a:t>
            </a:r>
          </a:p>
          <a:p>
            <a:pPr marL="342900" indent="-342900" fontAlgn="base">
              <a:spcBef>
                <a:spcPct val="0"/>
              </a:spcBef>
              <a:spcAft>
                <a:spcPct val="0"/>
              </a:spcAft>
              <a:buFontTx/>
              <a:buChar char="-"/>
              <a:defRPr/>
            </a:pPr>
            <a:r>
              <a:rPr lang="it-IT" sz="2000" b="1" dirty="0">
                <a:solidFill>
                  <a:schemeClr val="tx1"/>
                </a:solidFill>
                <a:latin typeface="Calibri" panose="020F0502020204030204" pitchFamily="34" charset="0"/>
              </a:rPr>
              <a:t>SOCIO B (50%)</a:t>
            </a:r>
          </a:p>
          <a:p>
            <a:pPr marL="342900" indent="-342900" fontAlgn="base">
              <a:spcBef>
                <a:spcPct val="0"/>
              </a:spcBef>
              <a:spcAft>
                <a:spcPct val="0"/>
              </a:spcAft>
              <a:buFontTx/>
              <a:buChar char="-"/>
              <a:defRPr/>
            </a:pPr>
            <a:r>
              <a:rPr lang="it-IT" sz="2000" dirty="0">
                <a:solidFill>
                  <a:schemeClr val="tx1"/>
                </a:solidFill>
                <a:latin typeface="Calibri" panose="020F0502020204030204" pitchFamily="34" charset="0"/>
              </a:rPr>
              <a:t>23 % (FINO € 15.000) = € 3.450</a:t>
            </a:r>
          </a:p>
          <a:p>
            <a:pPr marL="342900" indent="-342900" fontAlgn="base">
              <a:spcBef>
                <a:spcPct val="0"/>
              </a:spcBef>
              <a:spcAft>
                <a:spcPct val="0"/>
              </a:spcAft>
              <a:buFontTx/>
              <a:buChar char="-"/>
              <a:defRPr/>
            </a:pPr>
            <a:r>
              <a:rPr lang="it-IT" sz="2000" b="1" dirty="0">
                <a:solidFill>
                  <a:srgbClr val="000000"/>
                </a:solidFill>
                <a:latin typeface="Calibri" panose="020F0502020204030204" pitchFamily="34" charset="0"/>
              </a:rPr>
              <a:t>TOTALE CREDITO D’IMPOSTA = (3.450 + 3.450) = € 6.900</a:t>
            </a:r>
          </a:p>
          <a:p>
            <a:pPr marL="342900" indent="-342900" fontAlgn="base">
              <a:spcBef>
                <a:spcPct val="0"/>
              </a:spcBef>
              <a:spcAft>
                <a:spcPct val="0"/>
              </a:spcAft>
              <a:buFontTx/>
              <a:buChar char="-"/>
              <a:defRPr/>
            </a:pPr>
            <a:endParaRPr lang="it-IT" sz="2000" b="1" dirty="0">
              <a:solidFill>
                <a:schemeClr val="tx1"/>
              </a:solidFill>
              <a:latin typeface="Calibri" panose="020F0502020204030204" pitchFamily="34" charset="0"/>
            </a:endParaRPr>
          </a:p>
          <a:p>
            <a:pPr marL="342900" indent="-342900" fontAlgn="base">
              <a:spcBef>
                <a:spcPct val="0"/>
              </a:spcBef>
              <a:spcAft>
                <a:spcPct val="0"/>
              </a:spcAft>
              <a:buFontTx/>
              <a:buChar char="-"/>
              <a:defRPr/>
            </a:pPr>
            <a:endParaRPr lang="it-IT" sz="2000" dirty="0">
              <a:solidFill>
                <a:schemeClr val="tx1"/>
              </a:solidFill>
              <a:latin typeface="Calibri" panose="020F0502020204030204" pitchFamily="34" charset="0"/>
            </a:endParaRPr>
          </a:p>
        </p:txBody>
      </p:sp>
      <p:cxnSp>
        <p:nvCxnSpPr>
          <p:cNvPr id="4" name="Connettore diritto 3">
            <a:extLst>
              <a:ext uri="{FF2B5EF4-FFF2-40B4-BE49-F238E27FC236}">
                <a16:creationId xmlns:a16="http://schemas.microsoft.com/office/drawing/2014/main" xmlns="" id="{C4D71E6A-0451-427B-BA9A-8B205F61D701}"/>
              </a:ext>
            </a:extLst>
          </p:cNvPr>
          <p:cNvCxnSpPr>
            <a:cxnSpLocks/>
          </p:cNvCxnSpPr>
          <p:nvPr/>
        </p:nvCxnSpPr>
        <p:spPr>
          <a:xfrm flipV="1">
            <a:off x="6360378" y="4227074"/>
            <a:ext cx="5242877" cy="243378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ttore diritto 5">
            <a:extLst>
              <a:ext uri="{FF2B5EF4-FFF2-40B4-BE49-F238E27FC236}">
                <a16:creationId xmlns:a16="http://schemas.microsoft.com/office/drawing/2014/main" xmlns="" id="{E4892AA9-5837-46DD-9481-65F886BDB244}"/>
              </a:ext>
            </a:extLst>
          </p:cNvPr>
          <p:cNvCxnSpPr/>
          <p:nvPr/>
        </p:nvCxnSpPr>
        <p:spPr>
          <a:xfrm>
            <a:off x="6360378" y="4152550"/>
            <a:ext cx="5242877" cy="2508307"/>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70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453006" y="354682"/>
            <a:ext cx="11738994" cy="1008062"/>
          </a:xfrm>
        </p:spPr>
        <p:txBody>
          <a:bodyPr>
            <a:normAutofit/>
          </a:bodyPr>
          <a:lstStyle/>
          <a:p>
            <a:r>
              <a:rPr lang="it-IT" altLang="it-IT" sz="3200" b="1" dirty="0">
                <a:latin typeface="Calibri" panose="020F0502020204030204" pitchFamily="34" charset="0"/>
              </a:rPr>
              <a:t>La rilevanza ai fini Ace degli interessi passivi figurativi da contabilizzazione debiti al costo ammortizzato</a:t>
            </a:r>
          </a:p>
        </p:txBody>
      </p:sp>
      <p:sp>
        <p:nvSpPr>
          <p:cNvPr id="9" name="Rettangolo 8">
            <a:extLst>
              <a:ext uri="{FF2B5EF4-FFF2-40B4-BE49-F238E27FC236}">
                <a16:creationId xmlns:a16="http://schemas.microsoft.com/office/drawing/2014/main" xmlns="" id="{341C1F3A-0A78-4CB2-BFF8-2132AD46B081}"/>
              </a:ext>
            </a:extLst>
          </p:cNvPr>
          <p:cNvSpPr/>
          <p:nvPr/>
        </p:nvSpPr>
        <p:spPr>
          <a:xfrm>
            <a:off x="1190445" y="2296198"/>
            <a:ext cx="8291147" cy="2609258"/>
          </a:xfrm>
          <a:prstGeom prst="rect">
            <a:avLst/>
          </a:prstGeom>
          <a:solidFill>
            <a:schemeClr val="bg2">
              <a:lumMod val="40000"/>
              <a:lumOff val="60000"/>
              <a:alpha val="65098"/>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just" fontAlgn="base">
              <a:spcBef>
                <a:spcPct val="0"/>
              </a:spcBef>
              <a:spcAft>
                <a:spcPct val="0"/>
              </a:spcAft>
              <a:defRPr/>
            </a:pPr>
            <a:endParaRPr lang="it-IT" sz="2000" dirty="0">
              <a:solidFill>
                <a:srgbClr val="000000"/>
              </a:solidFill>
              <a:latin typeface="Calibri" panose="020F0502020204030204" pitchFamily="34" charset="0"/>
            </a:endParaRPr>
          </a:p>
          <a:p>
            <a:pPr algn="just" fontAlgn="base">
              <a:spcBef>
                <a:spcPct val="0"/>
              </a:spcBef>
              <a:spcAft>
                <a:spcPct val="0"/>
              </a:spcAft>
              <a:defRPr/>
            </a:pPr>
            <a:r>
              <a:rPr lang="it-IT" sz="2000" dirty="0">
                <a:solidFill>
                  <a:srgbClr val="000000"/>
                </a:solidFill>
                <a:latin typeface="Calibri" panose="020F0502020204030204" pitchFamily="34" charset="0"/>
              </a:rPr>
              <a:t>FINANZIAMENTO INFRUTTIFERO SOCI</a:t>
            </a:r>
          </a:p>
          <a:p>
            <a:pPr algn="just" fontAlgn="base">
              <a:spcBef>
                <a:spcPct val="0"/>
              </a:spcBef>
              <a:spcAft>
                <a:spcPct val="0"/>
              </a:spcAft>
              <a:defRPr/>
            </a:pPr>
            <a:r>
              <a:rPr lang="it-IT" sz="2000" dirty="0">
                <a:solidFill>
                  <a:srgbClr val="000000"/>
                </a:solidFill>
                <a:latin typeface="Calibri" panose="020F0502020204030204" pitchFamily="34" charset="0"/>
              </a:rPr>
              <a:t>15 settembre 2017 → Società riceve da controllante finanziamento di € 500.000</a:t>
            </a:r>
          </a:p>
          <a:p>
            <a:pPr algn="just" fontAlgn="base">
              <a:spcBef>
                <a:spcPct val="0"/>
              </a:spcBef>
              <a:spcAft>
                <a:spcPct val="0"/>
              </a:spcAft>
              <a:buFont typeface="Arial" pitchFamily="34" charset="0"/>
              <a:buChar char="•"/>
              <a:defRPr/>
            </a:pPr>
            <a:r>
              <a:rPr lang="it-IT" sz="2000" dirty="0">
                <a:solidFill>
                  <a:srgbClr val="000000"/>
                </a:solidFill>
                <a:latin typeface="Calibri" panose="020F0502020204030204" pitchFamily="34" charset="0"/>
              </a:rPr>
              <a:t>Tasso di interesse: </a:t>
            </a:r>
            <a:r>
              <a:rPr lang="it-IT" sz="2000" dirty="0">
                <a:solidFill>
                  <a:srgbClr val="C00000"/>
                </a:solidFill>
                <a:latin typeface="Calibri" panose="020F0502020204030204" pitchFamily="34" charset="0"/>
              </a:rPr>
              <a:t>infruttifero</a:t>
            </a:r>
          </a:p>
          <a:p>
            <a:pPr algn="just" fontAlgn="base">
              <a:spcBef>
                <a:spcPct val="0"/>
              </a:spcBef>
              <a:spcAft>
                <a:spcPct val="0"/>
              </a:spcAft>
              <a:buFont typeface="Arial" pitchFamily="34" charset="0"/>
              <a:buChar char="•"/>
              <a:defRPr/>
            </a:pPr>
            <a:r>
              <a:rPr lang="it-IT" sz="2000" dirty="0">
                <a:solidFill>
                  <a:srgbClr val="000000"/>
                </a:solidFill>
                <a:latin typeface="Calibri" panose="020F0502020204030204" pitchFamily="34" charset="0"/>
              </a:rPr>
              <a:t> Rimborso del finanziamento: </a:t>
            </a:r>
            <a:r>
              <a:rPr lang="it-IT" sz="2000" dirty="0">
                <a:solidFill>
                  <a:srgbClr val="C00000"/>
                </a:solidFill>
                <a:latin typeface="Calibri" panose="020F0502020204030204" pitchFamily="34" charset="0"/>
              </a:rPr>
              <a:t>10 rate annuali di euro 50.000 ciascuna</a:t>
            </a:r>
          </a:p>
          <a:p>
            <a:pPr algn="just" fontAlgn="base">
              <a:spcBef>
                <a:spcPct val="0"/>
              </a:spcBef>
              <a:spcAft>
                <a:spcPct val="0"/>
              </a:spcAft>
              <a:buFont typeface="Arial" pitchFamily="34" charset="0"/>
              <a:buChar char="•"/>
              <a:defRPr/>
            </a:pPr>
            <a:r>
              <a:rPr lang="it-IT" sz="2000" dirty="0">
                <a:solidFill>
                  <a:srgbClr val="000000"/>
                </a:solidFill>
                <a:latin typeface="Calibri" panose="020F0502020204030204" pitchFamily="34" charset="0"/>
              </a:rPr>
              <a:t> Scadenza del finanziamento: </a:t>
            </a:r>
            <a:r>
              <a:rPr lang="it-IT" sz="2000" dirty="0">
                <a:solidFill>
                  <a:srgbClr val="C00000"/>
                </a:solidFill>
                <a:latin typeface="Calibri" panose="020F0502020204030204" pitchFamily="34" charset="0"/>
              </a:rPr>
              <a:t>31 dicembre 2026</a:t>
            </a:r>
          </a:p>
          <a:p>
            <a:pPr algn="just" fontAlgn="base">
              <a:spcBef>
                <a:spcPct val="0"/>
              </a:spcBef>
              <a:spcAft>
                <a:spcPct val="0"/>
              </a:spcAft>
              <a:buFont typeface="Arial" pitchFamily="34" charset="0"/>
              <a:buChar char="•"/>
              <a:defRPr/>
            </a:pPr>
            <a:r>
              <a:rPr lang="it-IT" sz="2000" dirty="0">
                <a:solidFill>
                  <a:srgbClr val="000000"/>
                </a:solidFill>
                <a:latin typeface="Calibri" panose="020F0502020204030204" pitchFamily="34" charset="0"/>
              </a:rPr>
              <a:t> Tasso di mercato: </a:t>
            </a:r>
            <a:r>
              <a:rPr lang="it-IT" sz="2000" dirty="0">
                <a:solidFill>
                  <a:srgbClr val="C00000"/>
                </a:solidFill>
                <a:latin typeface="Calibri" panose="020F0502020204030204" pitchFamily="34" charset="0"/>
              </a:rPr>
              <a:t>2,50% &gt; VALORE ATTUALIZZATO € </a:t>
            </a:r>
            <a:r>
              <a:rPr lang="is-IS" sz="2000" dirty="0">
                <a:solidFill>
                  <a:schemeClr val="tx1"/>
                </a:solidFill>
                <a:latin typeface="Calibri" charset="0"/>
                <a:ea typeface="Calibri" charset="0"/>
                <a:cs typeface="Calibri" charset="0"/>
              </a:rPr>
              <a:t>445.263,38</a:t>
            </a:r>
          </a:p>
          <a:p>
            <a:pPr algn="just" fontAlgn="base">
              <a:spcBef>
                <a:spcPct val="0"/>
              </a:spcBef>
              <a:spcAft>
                <a:spcPct val="0"/>
              </a:spcAft>
              <a:buFont typeface="Arial" pitchFamily="34" charset="0"/>
              <a:buChar char="•"/>
              <a:defRPr/>
            </a:pPr>
            <a:r>
              <a:rPr lang="is-IS" sz="2000" b="1" dirty="0">
                <a:solidFill>
                  <a:schemeClr val="tx1"/>
                </a:solidFill>
                <a:latin typeface="Calibri" charset="0"/>
                <a:ea typeface="Calibri" charset="0"/>
                <a:cs typeface="Calibri" charset="0"/>
              </a:rPr>
              <a:t> differenziale interessi  al 31.12 </a:t>
            </a:r>
            <a:r>
              <a:rPr lang="pt-BR" sz="2000" dirty="0">
                <a:solidFill>
                  <a:schemeClr val="tx1"/>
                </a:solidFill>
                <a:latin typeface="Calibri" charset="0"/>
                <a:ea typeface="Calibri" charset="0"/>
                <a:cs typeface="Calibri" charset="0"/>
              </a:rPr>
              <a:t>€ 3.306,67</a:t>
            </a:r>
            <a:endParaRPr lang="pt-BR" sz="2000" b="1" dirty="0">
              <a:solidFill>
                <a:schemeClr val="tx1"/>
              </a:solidFill>
              <a:latin typeface="Calibri" charset="0"/>
              <a:ea typeface="Calibri" charset="0"/>
              <a:cs typeface="Calibri" charset="0"/>
            </a:endParaRPr>
          </a:p>
          <a:p>
            <a:pPr algn="just" fontAlgn="base">
              <a:spcBef>
                <a:spcPct val="0"/>
              </a:spcBef>
              <a:spcAft>
                <a:spcPct val="0"/>
              </a:spcAft>
              <a:buFont typeface="Arial" pitchFamily="34" charset="0"/>
              <a:buChar char="•"/>
              <a:defRPr/>
            </a:pPr>
            <a:endParaRPr lang="is-IS" sz="2000" b="1" dirty="0">
              <a:solidFill>
                <a:schemeClr val="tx1"/>
              </a:solidFill>
              <a:latin typeface="Calibri" charset="0"/>
              <a:ea typeface="Calibri" charset="0"/>
              <a:cs typeface="Calibri" charset="0"/>
            </a:endParaRPr>
          </a:p>
          <a:p>
            <a:pPr algn="just" fontAlgn="base">
              <a:spcBef>
                <a:spcPct val="0"/>
              </a:spcBef>
              <a:spcAft>
                <a:spcPct val="0"/>
              </a:spcAft>
              <a:buFont typeface="Arial" pitchFamily="34" charset="0"/>
              <a:buChar char="•"/>
              <a:defRPr/>
            </a:pPr>
            <a:endParaRPr lang="it-IT" sz="200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8900255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extLst/>
          </p:nvPr>
        </p:nvGraphicFramePr>
        <p:xfrm>
          <a:off x="1264522" y="344337"/>
          <a:ext cx="6972300" cy="2654300"/>
        </p:xfrm>
        <a:graphic>
          <a:graphicData uri="http://schemas.openxmlformats.org/drawingml/2006/table">
            <a:tbl>
              <a:tblPr>
                <a:tableStyleId>{6E25E649-3F16-4E02-A733-19D2CDBF48F0}</a:tableStyleId>
              </a:tblPr>
              <a:tblGrid>
                <a:gridCol w="809625">
                  <a:extLst>
                    <a:ext uri="{9D8B030D-6E8A-4147-A177-3AD203B41FA5}">
                      <a16:colId xmlns:a16="http://schemas.microsoft.com/office/drawing/2014/main" xmlns="" val="20000"/>
                    </a:ext>
                  </a:extLst>
                </a:gridCol>
                <a:gridCol w="3609975">
                  <a:extLst>
                    <a:ext uri="{9D8B030D-6E8A-4147-A177-3AD203B41FA5}">
                      <a16:colId xmlns:a16="http://schemas.microsoft.com/office/drawing/2014/main" xmlns="" val="20001"/>
                    </a:ext>
                  </a:extLst>
                </a:gridCol>
                <a:gridCol w="1133475">
                  <a:extLst>
                    <a:ext uri="{9D8B030D-6E8A-4147-A177-3AD203B41FA5}">
                      <a16:colId xmlns:a16="http://schemas.microsoft.com/office/drawing/2014/main" xmlns="" val="20002"/>
                    </a:ext>
                  </a:extLst>
                </a:gridCol>
                <a:gridCol w="1419225">
                  <a:extLst>
                    <a:ext uri="{9D8B030D-6E8A-4147-A177-3AD203B41FA5}">
                      <a16:colId xmlns:a16="http://schemas.microsoft.com/office/drawing/2014/main" xmlns="" val="20003"/>
                    </a:ext>
                  </a:extLst>
                </a:gridCol>
              </a:tblGrid>
              <a:tr h="241300">
                <a:tc gridSpan="2">
                  <a:txBody>
                    <a:bodyPr/>
                    <a:lstStyle/>
                    <a:p>
                      <a:pPr algn="ctr" fontAlgn="b"/>
                      <a:r>
                        <a:rPr lang="da-DK" sz="1400" u="none" strike="noStrike">
                          <a:effectLst/>
                          <a:latin typeface="Calibri" charset="0"/>
                          <a:ea typeface="Calibri" charset="0"/>
                          <a:cs typeface="Calibri" charset="0"/>
                        </a:rPr>
                        <a:t>15-set-17</a:t>
                      </a:r>
                      <a:endParaRPr lang="da-DK" sz="1400" b="0" i="0" u="none" strike="noStrike" dirty="0">
                        <a:solidFill>
                          <a:srgbClr val="000000"/>
                        </a:solidFill>
                        <a:effectLst/>
                        <a:latin typeface="Calibri" charset="0"/>
                        <a:ea typeface="Calibri" charset="0"/>
                        <a:cs typeface="Calibri" charset="0"/>
                      </a:endParaRPr>
                    </a:p>
                  </a:txBody>
                  <a:tcPr marL="12700" marR="12700" marT="12700" marB="0" anchor="b"/>
                </a:tc>
                <a:tc hMerge="1">
                  <a:txBody>
                    <a:bodyPr/>
                    <a:lstStyle/>
                    <a:p>
                      <a:endParaRPr lang="it-IT"/>
                    </a:p>
                  </a:txBody>
                  <a:tcPr/>
                </a:tc>
                <a:tc>
                  <a:txBody>
                    <a:bodyPr/>
                    <a:lstStyle/>
                    <a:p>
                      <a:pPr algn="ctr" fontAlgn="b"/>
                      <a:r>
                        <a:rPr lang="it-IT" sz="1400" u="none" strike="noStrike">
                          <a:effectLst/>
                          <a:latin typeface="Calibri" charset="0"/>
                          <a:ea typeface="Calibri" charset="0"/>
                          <a:cs typeface="Calibri" charset="0"/>
                        </a:rPr>
                        <a:t>DARE</a:t>
                      </a:r>
                      <a:endParaRPr lang="it-IT" sz="1400" b="0" i="0" u="none" strike="noStrike">
                        <a:solidFill>
                          <a:srgbClr val="000000"/>
                        </a:solidFill>
                        <a:effectLst/>
                        <a:latin typeface="Calibri" charset="0"/>
                        <a:ea typeface="Calibri" charset="0"/>
                        <a:cs typeface="Calibri" charset="0"/>
                      </a:endParaRPr>
                    </a:p>
                  </a:txBody>
                  <a:tcPr marL="12700" marR="12700" marT="12700" marB="0" anchor="b"/>
                </a:tc>
                <a:tc>
                  <a:txBody>
                    <a:bodyPr/>
                    <a:lstStyle/>
                    <a:p>
                      <a:pPr algn="ctr" fontAlgn="b"/>
                      <a:r>
                        <a:rPr lang="it-IT" sz="1400" u="none" strike="noStrike">
                          <a:effectLst/>
                          <a:latin typeface="Calibri" charset="0"/>
                          <a:ea typeface="Calibri" charset="0"/>
                          <a:cs typeface="Calibri" charset="0"/>
                        </a:rPr>
                        <a:t>AVERE</a:t>
                      </a:r>
                      <a:endParaRPr lang="it-IT" sz="1400" b="0" i="0" u="none" strike="noStrike">
                        <a:solidFill>
                          <a:srgbClr val="000000"/>
                        </a:solidFill>
                        <a:effectLst/>
                        <a:latin typeface="Calibri" charset="0"/>
                        <a:ea typeface="Calibri" charset="0"/>
                        <a:cs typeface="Calibri" charset="0"/>
                      </a:endParaRPr>
                    </a:p>
                  </a:txBody>
                  <a:tcPr marL="12700" marR="12700" marT="12700" marB="0" anchor="b"/>
                </a:tc>
                <a:extLst>
                  <a:ext uri="{0D108BD9-81ED-4DB2-BD59-A6C34878D82A}">
                    <a16:rowId xmlns:a16="http://schemas.microsoft.com/office/drawing/2014/main" xmlns="" val="10000"/>
                  </a:ext>
                </a:extLst>
              </a:tr>
              <a:tr h="241300">
                <a:tc>
                  <a:txBody>
                    <a:bodyPr/>
                    <a:lstStyle/>
                    <a:p>
                      <a:pPr algn="l" fontAlgn="b"/>
                      <a:r>
                        <a:rPr lang="it-IT" sz="1400" b="0" i="0" u="none" strike="noStrike">
                          <a:solidFill>
                            <a:srgbClr val="000000"/>
                          </a:solidFill>
                          <a:effectLst/>
                          <a:latin typeface="Calibri" charset="0"/>
                        </a:rPr>
                        <a:t>ATT C) IV</a:t>
                      </a:r>
                    </a:p>
                  </a:txBody>
                  <a:tcPr marL="12700" marR="12700" marT="12700" marB="0" anchor="b"/>
                </a:tc>
                <a:tc>
                  <a:txBody>
                    <a:bodyPr/>
                    <a:lstStyle/>
                    <a:p>
                      <a:pPr algn="l" fontAlgn="b"/>
                      <a:r>
                        <a:rPr lang="it-IT" sz="1400" b="0" i="0" u="none" strike="noStrike">
                          <a:solidFill>
                            <a:srgbClr val="000000"/>
                          </a:solidFill>
                          <a:effectLst/>
                          <a:latin typeface="Calibri" charset="0"/>
                        </a:rPr>
                        <a:t>Disponibilità liquide</a:t>
                      </a:r>
                    </a:p>
                  </a:txBody>
                  <a:tcPr marL="12700" marR="12700" marT="12700" marB="0" anchor="b"/>
                </a:tc>
                <a:tc>
                  <a:txBody>
                    <a:bodyPr/>
                    <a:lstStyle/>
                    <a:p>
                      <a:pPr algn="r" fontAlgn="b"/>
                      <a:r>
                        <a:rPr lang="en-US" sz="1400" b="0" i="0" u="none" strike="noStrike">
                          <a:solidFill>
                            <a:srgbClr val="000000"/>
                          </a:solidFill>
                          <a:effectLst/>
                          <a:latin typeface="Calibri" charset="0"/>
                        </a:rPr>
                        <a:t> 500.000,00   </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xmlns="" val="10001"/>
                  </a:ext>
                </a:extLst>
              </a:tr>
              <a:tr h="241300">
                <a:tc>
                  <a:txBody>
                    <a:bodyPr/>
                    <a:lstStyle/>
                    <a:p>
                      <a:pPr algn="l" fontAlgn="b"/>
                      <a:r>
                        <a:rPr lang="sk-SK" sz="1400" b="0" i="0" u="none" strike="noStrike" dirty="0">
                          <a:solidFill>
                            <a:srgbClr val="000000"/>
                          </a:solidFill>
                          <a:effectLst/>
                          <a:latin typeface="Calibri" charset="0"/>
                        </a:rPr>
                        <a:t>PASS D )</a:t>
                      </a:r>
                    </a:p>
                  </a:txBody>
                  <a:tcPr marL="12700" marR="12700" marT="12700" marB="0" anchor="b"/>
                </a:tc>
                <a:tc>
                  <a:txBody>
                    <a:bodyPr/>
                    <a:lstStyle/>
                    <a:p>
                      <a:pPr algn="l" fontAlgn="b"/>
                      <a:r>
                        <a:rPr lang="it-IT" sz="1400" b="0" i="0" u="none" strike="noStrike" dirty="0">
                          <a:solidFill>
                            <a:srgbClr val="000000"/>
                          </a:solidFill>
                          <a:effectLst/>
                          <a:latin typeface="Calibri" charset="0"/>
                        </a:rPr>
                        <a:t>Debiti verso controllanti</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r" fontAlgn="b"/>
                      <a:r>
                        <a:rPr lang="is-IS" sz="1400" b="0" i="0" u="none" strike="noStrike">
                          <a:solidFill>
                            <a:srgbClr val="000000"/>
                          </a:solidFill>
                          <a:effectLst/>
                          <a:latin typeface="Calibri" charset="0"/>
                        </a:rPr>
                        <a:t> 445.263,38   </a:t>
                      </a:r>
                    </a:p>
                  </a:txBody>
                  <a:tcPr marL="12700" marR="12700" marT="12700" marB="0" anchor="b"/>
                </a:tc>
                <a:extLst>
                  <a:ext uri="{0D108BD9-81ED-4DB2-BD59-A6C34878D82A}">
                    <a16:rowId xmlns:a16="http://schemas.microsoft.com/office/drawing/2014/main" xmlns="" val="10002"/>
                  </a:ext>
                </a:extLst>
              </a:tr>
              <a:tr h="241300">
                <a:tc>
                  <a:txBody>
                    <a:bodyPr/>
                    <a:lstStyle/>
                    <a:p>
                      <a:pPr algn="l" fontAlgn="b"/>
                      <a:r>
                        <a:rPr lang="is-IS" sz="1400" b="0" i="0" u="none" strike="noStrike" dirty="0">
                          <a:solidFill>
                            <a:srgbClr val="000000"/>
                          </a:solidFill>
                          <a:effectLst/>
                          <a:latin typeface="Calibri" charset="0"/>
                        </a:rPr>
                        <a:t>PN A VI)</a:t>
                      </a:r>
                    </a:p>
                  </a:txBody>
                  <a:tcPr marL="12700" marR="12700" marT="12700" marB="0" anchor="b"/>
                </a:tc>
                <a:tc>
                  <a:txBody>
                    <a:bodyPr/>
                    <a:lstStyle/>
                    <a:p>
                      <a:pPr algn="l" fontAlgn="b"/>
                      <a:r>
                        <a:rPr lang="it-IT" sz="1400" b="0" i="0" u="none" strike="noStrike" dirty="0">
                          <a:solidFill>
                            <a:srgbClr val="000000"/>
                          </a:solidFill>
                          <a:effectLst/>
                          <a:latin typeface="Calibri" charset="0"/>
                        </a:rPr>
                        <a:t>Altre</a:t>
                      </a:r>
                      <a:r>
                        <a:rPr lang="it-IT" sz="1400" b="0" i="0" u="none" strike="noStrike" baseline="0" dirty="0">
                          <a:solidFill>
                            <a:srgbClr val="000000"/>
                          </a:solidFill>
                          <a:effectLst/>
                          <a:latin typeface="Calibri" charset="0"/>
                        </a:rPr>
                        <a:t> riserve</a:t>
                      </a:r>
                      <a:endParaRPr lang="it-IT" sz="1400" b="0" i="0" u="none" strike="noStrike" dirty="0">
                        <a:solidFill>
                          <a:srgbClr val="000000"/>
                        </a:solidFill>
                        <a:effectLst/>
                        <a:latin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r" fontAlgn="b"/>
                      <a:r>
                        <a:rPr lang="de-DE" sz="1400" b="0" i="0" u="none" strike="noStrike" dirty="0">
                          <a:solidFill>
                            <a:srgbClr val="000000"/>
                          </a:solidFill>
                          <a:effectLst/>
                          <a:latin typeface="Calibri" charset="0"/>
                        </a:rPr>
                        <a:t> 54.736,62   </a:t>
                      </a:r>
                    </a:p>
                  </a:txBody>
                  <a:tcPr marL="12700" marR="12700" marT="12700" marB="0" anchor="b"/>
                </a:tc>
                <a:extLst>
                  <a:ext uri="{0D108BD9-81ED-4DB2-BD59-A6C34878D82A}">
                    <a16:rowId xmlns:a16="http://schemas.microsoft.com/office/drawing/2014/main" xmlns="" val="10003"/>
                  </a:ext>
                </a:extLst>
              </a:tr>
              <a:tr h="241300">
                <a:tc>
                  <a:txBody>
                    <a:bodyPr/>
                    <a:lstStyle/>
                    <a:p>
                      <a:pPr algn="l" fontAlgn="b"/>
                      <a:endParaRPr lang="it-IT" sz="1400" b="0" i="0" u="none" strike="noStrike" dirty="0">
                        <a:solidFill>
                          <a:srgbClr val="000000"/>
                        </a:solidFill>
                        <a:effectLst/>
                        <a:latin typeface="Calibri" charset="0"/>
                        <a:ea typeface="Calibri" charset="0"/>
                        <a:cs typeface="Calibri" charset="0"/>
                      </a:endParaRPr>
                    </a:p>
                  </a:txBody>
                  <a:tcPr marL="12700" marR="12700" marT="12700" marB="0" anchor="b"/>
                </a:tc>
                <a:tc>
                  <a:txBody>
                    <a:bodyPr/>
                    <a:lstStyle/>
                    <a:p>
                      <a:pPr algn="ctr" fontAlgn="b"/>
                      <a:endParaRPr lang="it-IT" sz="1400" b="0" i="0" u="none" strike="noStrike" dirty="0">
                        <a:solidFill>
                          <a:srgbClr val="000000"/>
                        </a:solidFill>
                        <a:effectLst/>
                        <a:latin typeface="Calibri" charset="0"/>
                        <a:ea typeface="Calibri" charset="0"/>
                        <a:cs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a typeface="Calibri" charset="0"/>
                        <a:cs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a typeface="Calibri" charset="0"/>
                        <a:cs typeface="Calibri" charset="0"/>
                      </a:endParaRPr>
                    </a:p>
                  </a:txBody>
                  <a:tcPr marL="12700" marR="12700" marT="12700" marB="0" anchor="b"/>
                </a:tc>
                <a:extLst>
                  <a:ext uri="{0D108BD9-81ED-4DB2-BD59-A6C34878D82A}">
                    <a16:rowId xmlns:a16="http://schemas.microsoft.com/office/drawing/2014/main" xmlns="" val="10004"/>
                  </a:ext>
                </a:extLst>
              </a:tr>
              <a:tr h="241300">
                <a:tc gridSpan="2">
                  <a:txBody>
                    <a:bodyPr/>
                    <a:lstStyle/>
                    <a:p>
                      <a:pPr algn="ctr" fontAlgn="b"/>
                      <a:r>
                        <a:rPr lang="fr-FR" sz="1400" u="none" strike="noStrike">
                          <a:effectLst/>
                          <a:latin typeface="Calibri" charset="0"/>
                          <a:ea typeface="Calibri" charset="0"/>
                          <a:cs typeface="Calibri" charset="0"/>
                        </a:rPr>
                        <a:t>31-dic-17</a:t>
                      </a:r>
                      <a:endParaRPr lang="fr-FR" sz="1400" b="0" i="0" u="none" strike="noStrike" dirty="0">
                        <a:solidFill>
                          <a:srgbClr val="000000"/>
                        </a:solidFill>
                        <a:effectLst/>
                        <a:latin typeface="Calibri" charset="0"/>
                        <a:ea typeface="Calibri" charset="0"/>
                        <a:cs typeface="Calibri" charset="0"/>
                      </a:endParaRPr>
                    </a:p>
                  </a:txBody>
                  <a:tcPr marL="12700" marR="12700" marT="12700" marB="0" anchor="b"/>
                </a:tc>
                <a:tc hMerge="1">
                  <a:txBody>
                    <a:bodyPr/>
                    <a:lstStyle/>
                    <a:p>
                      <a:endParaRPr lang="it-IT"/>
                    </a:p>
                  </a:txBody>
                  <a:tcPr/>
                </a:tc>
                <a:tc>
                  <a:txBody>
                    <a:bodyPr/>
                    <a:lstStyle/>
                    <a:p>
                      <a:pPr algn="ctr" fontAlgn="b"/>
                      <a:r>
                        <a:rPr lang="it-IT" sz="1400" u="none" strike="noStrike">
                          <a:effectLst/>
                          <a:latin typeface="Calibri" charset="0"/>
                          <a:ea typeface="Calibri" charset="0"/>
                          <a:cs typeface="Calibri" charset="0"/>
                        </a:rPr>
                        <a:t> DARE </a:t>
                      </a:r>
                      <a:endParaRPr lang="it-IT" sz="1400" b="0" i="0" u="none" strike="noStrike">
                        <a:solidFill>
                          <a:srgbClr val="000000"/>
                        </a:solidFill>
                        <a:effectLst/>
                        <a:latin typeface="Calibri" charset="0"/>
                        <a:ea typeface="Calibri" charset="0"/>
                        <a:cs typeface="Calibri" charset="0"/>
                      </a:endParaRPr>
                    </a:p>
                  </a:txBody>
                  <a:tcPr marL="12700" marR="12700" marT="12700" marB="0" anchor="b"/>
                </a:tc>
                <a:tc>
                  <a:txBody>
                    <a:bodyPr/>
                    <a:lstStyle/>
                    <a:p>
                      <a:pPr algn="ctr" fontAlgn="b"/>
                      <a:r>
                        <a:rPr lang="it-IT" sz="1400" u="none" strike="noStrike">
                          <a:effectLst/>
                          <a:latin typeface="Calibri" charset="0"/>
                          <a:ea typeface="Calibri" charset="0"/>
                          <a:cs typeface="Calibri" charset="0"/>
                        </a:rPr>
                        <a:t> AVERE </a:t>
                      </a:r>
                      <a:endParaRPr lang="it-IT" sz="1400" b="0" i="0" u="none" strike="noStrike">
                        <a:solidFill>
                          <a:srgbClr val="000000"/>
                        </a:solidFill>
                        <a:effectLst/>
                        <a:latin typeface="Calibri" charset="0"/>
                        <a:ea typeface="Calibri" charset="0"/>
                        <a:cs typeface="Calibri" charset="0"/>
                      </a:endParaRPr>
                    </a:p>
                  </a:txBody>
                  <a:tcPr marL="12700" marR="12700" marT="12700" marB="0" anchor="b"/>
                </a:tc>
                <a:extLst>
                  <a:ext uri="{0D108BD9-81ED-4DB2-BD59-A6C34878D82A}">
                    <a16:rowId xmlns:a16="http://schemas.microsoft.com/office/drawing/2014/main" xmlns="" val="10005"/>
                  </a:ext>
                </a:extLst>
              </a:tr>
              <a:tr h="241300">
                <a:tc>
                  <a:txBody>
                    <a:bodyPr/>
                    <a:lstStyle/>
                    <a:p>
                      <a:pPr algn="l" fontAlgn="b"/>
                      <a:r>
                        <a:rPr lang="pt-BR" sz="1400" b="0" i="0" u="none" strike="noStrike" dirty="0">
                          <a:solidFill>
                            <a:srgbClr val="000000"/>
                          </a:solidFill>
                          <a:effectLst/>
                          <a:latin typeface="Calibri" charset="0"/>
                        </a:rPr>
                        <a:t>CE C) 17</a:t>
                      </a:r>
                    </a:p>
                  </a:txBody>
                  <a:tcPr marL="12700" marR="12700" marT="12700" marB="0" anchor="b"/>
                </a:tc>
                <a:tc>
                  <a:txBody>
                    <a:bodyPr/>
                    <a:lstStyle/>
                    <a:p>
                      <a:pPr algn="l" fontAlgn="b"/>
                      <a:r>
                        <a:rPr lang="it-IT" sz="1400" b="0" i="0" u="none" strike="noStrike">
                          <a:solidFill>
                            <a:srgbClr val="000000"/>
                          </a:solidFill>
                          <a:effectLst/>
                          <a:latin typeface="Calibri" charset="0"/>
                        </a:rPr>
                        <a:t>Oneri finanziari</a:t>
                      </a:r>
                    </a:p>
                  </a:txBody>
                  <a:tcPr marL="12700" marR="12700" marT="12700" marB="0" anchor="b"/>
                </a:tc>
                <a:tc>
                  <a:txBody>
                    <a:bodyPr/>
                    <a:lstStyle/>
                    <a:p>
                      <a:pPr algn="r" fontAlgn="b"/>
                      <a:r>
                        <a:rPr lang="pl-PL" sz="1400" b="0" i="0" u="none" strike="noStrike">
                          <a:solidFill>
                            <a:srgbClr val="000000"/>
                          </a:solidFill>
                          <a:effectLst/>
                          <a:latin typeface="Calibri" charset="0"/>
                        </a:rPr>
                        <a:t> 3.306,67   </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xmlns="" val="10006"/>
                  </a:ext>
                </a:extLst>
              </a:tr>
              <a:tr h="241300">
                <a:tc>
                  <a:txBody>
                    <a:bodyPr/>
                    <a:lstStyle/>
                    <a:p>
                      <a:pPr algn="l" fontAlgn="b"/>
                      <a:r>
                        <a:rPr lang="sk-SK" sz="1400" b="0" i="0" u="none" strike="noStrike" dirty="0">
                          <a:solidFill>
                            <a:srgbClr val="000000"/>
                          </a:solidFill>
                          <a:effectLst/>
                          <a:latin typeface="Calibri" charset="0"/>
                        </a:rPr>
                        <a:t>PASS D 3)</a:t>
                      </a:r>
                    </a:p>
                  </a:txBody>
                  <a:tcPr marL="12700" marR="12700" marT="12700" marB="0" anchor="b"/>
                </a:tc>
                <a:tc>
                  <a:txBody>
                    <a:bodyPr/>
                    <a:lstStyle/>
                    <a:p>
                      <a:pPr algn="l" fontAlgn="b"/>
                      <a:r>
                        <a:rPr lang="it-IT" sz="1400" b="0" i="0" u="none" strike="noStrike" dirty="0">
                          <a:solidFill>
                            <a:srgbClr val="000000"/>
                          </a:solidFill>
                          <a:effectLst/>
                          <a:latin typeface="Calibri" charset="0"/>
                        </a:rPr>
                        <a:t>Debiti verso controllanti</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r" fontAlgn="b"/>
                      <a:r>
                        <a:rPr lang="pl-PL" sz="1400" b="0" i="0" u="none" strike="noStrike">
                          <a:solidFill>
                            <a:srgbClr val="000000"/>
                          </a:solidFill>
                          <a:effectLst/>
                          <a:latin typeface="Calibri" charset="0"/>
                        </a:rPr>
                        <a:t> 3.306,67   </a:t>
                      </a:r>
                    </a:p>
                  </a:txBody>
                  <a:tcPr marL="12700" marR="12700" marT="12700" marB="0" anchor="b"/>
                </a:tc>
                <a:extLst>
                  <a:ext uri="{0D108BD9-81ED-4DB2-BD59-A6C34878D82A}">
                    <a16:rowId xmlns:a16="http://schemas.microsoft.com/office/drawing/2014/main" xmlns="" val="10007"/>
                  </a:ext>
                </a:extLst>
              </a:tr>
              <a:tr h="241300">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ctr" fontAlgn="b"/>
                      <a:endParaRPr lang="it-IT" sz="1400" b="0" i="0" u="none" strike="noStrike" dirty="0">
                        <a:solidFill>
                          <a:srgbClr val="000000"/>
                        </a:solidFill>
                        <a:effectLst/>
                        <a:latin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xmlns="" val="10008"/>
                  </a:ext>
                </a:extLst>
              </a:tr>
              <a:tr h="241300">
                <a:tc>
                  <a:txBody>
                    <a:bodyPr/>
                    <a:lstStyle/>
                    <a:p>
                      <a:pPr algn="l" fontAlgn="b"/>
                      <a:r>
                        <a:rPr lang="sk-SK" sz="1400" b="0" i="0" u="none" strike="noStrike">
                          <a:solidFill>
                            <a:srgbClr val="000000"/>
                          </a:solidFill>
                          <a:effectLst/>
                          <a:latin typeface="Calibri" charset="0"/>
                        </a:rPr>
                        <a:t>PASS D 3)</a:t>
                      </a:r>
                    </a:p>
                  </a:txBody>
                  <a:tcPr marL="12700" marR="12700" marT="12700" marB="0" anchor="b"/>
                </a:tc>
                <a:tc>
                  <a:txBody>
                    <a:bodyPr/>
                    <a:lstStyle/>
                    <a:p>
                      <a:pPr algn="l" fontAlgn="b"/>
                      <a:r>
                        <a:rPr lang="it-IT" sz="1400" b="0" i="0" u="none" strike="noStrike" dirty="0">
                          <a:solidFill>
                            <a:srgbClr val="000000"/>
                          </a:solidFill>
                          <a:effectLst/>
                          <a:latin typeface="Calibri" charset="0"/>
                        </a:rPr>
                        <a:t>Debiti verso controllanti</a:t>
                      </a:r>
                    </a:p>
                  </a:txBody>
                  <a:tcPr marL="12700" marR="12700" marT="12700" marB="0" anchor="b"/>
                </a:tc>
                <a:tc>
                  <a:txBody>
                    <a:bodyPr/>
                    <a:lstStyle/>
                    <a:p>
                      <a:pPr algn="r" fontAlgn="b"/>
                      <a:r>
                        <a:rPr lang="en-US" sz="1400" b="0" i="0" u="none" strike="noStrike">
                          <a:solidFill>
                            <a:srgbClr val="000000"/>
                          </a:solidFill>
                          <a:effectLst/>
                          <a:latin typeface="Calibri" charset="0"/>
                        </a:rPr>
                        <a:t> 50.000,00   </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extLst>
                  <a:ext uri="{0D108BD9-81ED-4DB2-BD59-A6C34878D82A}">
                    <a16:rowId xmlns:a16="http://schemas.microsoft.com/office/drawing/2014/main" xmlns="" val="10009"/>
                  </a:ext>
                </a:extLst>
              </a:tr>
              <a:tr h="241300">
                <a:tc>
                  <a:txBody>
                    <a:bodyPr/>
                    <a:lstStyle/>
                    <a:p>
                      <a:pPr algn="l" fontAlgn="b"/>
                      <a:r>
                        <a:rPr lang="it-IT" sz="1400" b="0" i="0" u="none" strike="noStrike" dirty="0">
                          <a:solidFill>
                            <a:srgbClr val="000000"/>
                          </a:solidFill>
                          <a:effectLst/>
                          <a:latin typeface="Calibri" charset="0"/>
                        </a:rPr>
                        <a:t>ATT C) IV</a:t>
                      </a:r>
                    </a:p>
                  </a:txBody>
                  <a:tcPr marL="12700" marR="12700" marT="12700" marB="0" anchor="b"/>
                </a:tc>
                <a:tc>
                  <a:txBody>
                    <a:bodyPr/>
                    <a:lstStyle/>
                    <a:p>
                      <a:pPr algn="l" fontAlgn="b"/>
                      <a:r>
                        <a:rPr lang="it-IT" sz="1400" b="0" i="0" u="none" strike="noStrike" dirty="0">
                          <a:solidFill>
                            <a:srgbClr val="000000"/>
                          </a:solidFill>
                          <a:effectLst/>
                          <a:latin typeface="Calibri" charset="0"/>
                        </a:rPr>
                        <a:t>Disponibilità liquide</a:t>
                      </a:r>
                    </a:p>
                  </a:txBody>
                  <a:tcPr marL="12700" marR="12700" marT="12700" marB="0" anchor="b"/>
                </a:tc>
                <a:tc>
                  <a:txBody>
                    <a:bodyPr/>
                    <a:lstStyle/>
                    <a:p>
                      <a:pPr algn="l" fontAlgn="b"/>
                      <a:endParaRPr lang="it-IT" sz="1400" b="0" i="0" u="none" strike="noStrike">
                        <a:solidFill>
                          <a:srgbClr val="000000"/>
                        </a:solidFill>
                        <a:effectLst/>
                        <a:latin typeface="Calibri" charset="0"/>
                      </a:endParaRPr>
                    </a:p>
                  </a:txBody>
                  <a:tcPr marL="12700" marR="12700" marT="12700" marB="0" anchor="b"/>
                </a:tc>
                <a:tc>
                  <a:txBody>
                    <a:bodyPr/>
                    <a:lstStyle/>
                    <a:p>
                      <a:pPr algn="r" fontAlgn="b"/>
                      <a:r>
                        <a:rPr lang="en-US" sz="1400" b="0" i="0" u="none" strike="noStrike" dirty="0">
                          <a:solidFill>
                            <a:srgbClr val="000000"/>
                          </a:solidFill>
                          <a:effectLst/>
                          <a:latin typeface="Calibri" charset="0"/>
                        </a:rPr>
                        <a:t> 50.000,00   </a:t>
                      </a:r>
                    </a:p>
                  </a:txBody>
                  <a:tcPr marL="12700" marR="12700" marT="12700" marB="0" anchor="b"/>
                </a:tc>
                <a:extLst>
                  <a:ext uri="{0D108BD9-81ED-4DB2-BD59-A6C34878D82A}">
                    <a16:rowId xmlns:a16="http://schemas.microsoft.com/office/drawing/2014/main" xmlns="" val="10010"/>
                  </a:ext>
                </a:extLst>
              </a:tr>
            </a:tbl>
          </a:graphicData>
        </a:graphic>
      </p:graphicFrame>
      <p:sp>
        <p:nvSpPr>
          <p:cNvPr id="7" name="Rettangolo 6"/>
          <p:cNvSpPr/>
          <p:nvPr/>
        </p:nvSpPr>
        <p:spPr>
          <a:xfrm>
            <a:off x="9051168" y="166827"/>
            <a:ext cx="2958860" cy="1095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Che tipo di riserva ?  quali conseguenze per distribuzione ? </a:t>
            </a:r>
            <a:r>
              <a:rPr lang="it-IT" b="1" dirty="0"/>
              <a:t>Se riserve di capitale rigo </a:t>
            </a:r>
            <a:r>
              <a:rPr lang="it-IT" b="1" dirty="0" err="1"/>
              <a:t>rs</a:t>
            </a:r>
            <a:r>
              <a:rPr lang="it-IT" b="1" dirty="0"/>
              <a:t> 131</a:t>
            </a:r>
          </a:p>
        </p:txBody>
      </p:sp>
      <p:cxnSp>
        <p:nvCxnSpPr>
          <p:cNvPr id="9" name="Connettore 2 8"/>
          <p:cNvCxnSpPr>
            <a:cxnSpLocks/>
          </p:cNvCxnSpPr>
          <p:nvPr/>
        </p:nvCxnSpPr>
        <p:spPr>
          <a:xfrm flipH="1">
            <a:off x="8264108" y="1057013"/>
            <a:ext cx="653389" cy="19492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1" name="Rettangolo 10"/>
          <p:cNvSpPr/>
          <p:nvPr/>
        </p:nvSpPr>
        <p:spPr>
          <a:xfrm>
            <a:off x="9097972" y="1825783"/>
            <a:ext cx="2958860" cy="845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Deducibili ?</a:t>
            </a:r>
          </a:p>
        </p:txBody>
      </p:sp>
      <p:cxnSp>
        <p:nvCxnSpPr>
          <p:cNvPr id="13" name="Connettore 2 12"/>
          <p:cNvCxnSpPr/>
          <p:nvPr/>
        </p:nvCxnSpPr>
        <p:spPr>
          <a:xfrm flipH="1">
            <a:off x="8333118" y="2196962"/>
            <a:ext cx="64698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0" name="Segnaposto contenuto 2">
            <a:extLst>
              <a:ext uri="{FF2B5EF4-FFF2-40B4-BE49-F238E27FC236}">
                <a16:creationId xmlns:a16="http://schemas.microsoft.com/office/drawing/2014/main" xmlns="" id="{82D75736-F7D1-4303-9800-3A0BCA73599C}"/>
              </a:ext>
            </a:extLst>
          </p:cNvPr>
          <p:cNvSpPr txBox="1">
            <a:spLocks/>
          </p:cNvSpPr>
          <p:nvPr/>
        </p:nvSpPr>
        <p:spPr>
          <a:xfrm>
            <a:off x="856376" y="3655826"/>
            <a:ext cx="10515600" cy="1327236"/>
          </a:xfrm>
          <a:prstGeom prst="rect">
            <a:avLst/>
          </a:prstGeom>
          <a:solidFill>
            <a:schemeClr val="accent2">
              <a:lumMod val="40000"/>
              <a:lumOff val="60000"/>
            </a:schemeClr>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Rilevanza Ace : </a:t>
            </a:r>
          </a:p>
          <a:p>
            <a:r>
              <a:rPr lang="it-IT" dirty="0"/>
              <a:t> Ipotizzando che in avere venga rilevato apporto a patrimonio netto non si ha rilevanza ai fini Ace. </a:t>
            </a:r>
            <a:r>
              <a:rPr lang="it-IT" b="1" dirty="0"/>
              <a:t>D.M. 3.8.17, art. 5, comma 5 nega qualunque rilevanza Ace dell’apporto figurativo ( ma gli interessi passivi imputati a conto economico e non rilevanti ai fini </a:t>
            </a:r>
            <a:r>
              <a:rPr lang="it-IT" b="1" dirty="0" err="1"/>
              <a:t>Ires</a:t>
            </a:r>
            <a:r>
              <a:rPr lang="it-IT" b="1" dirty="0"/>
              <a:t> riducono l’utile di esercizio  ?? ) </a:t>
            </a:r>
          </a:p>
          <a:p>
            <a:endParaRPr lang="it-IT" dirty="0"/>
          </a:p>
        </p:txBody>
      </p:sp>
      <p:sp>
        <p:nvSpPr>
          <p:cNvPr id="12" name="Segnaposto contenuto 2">
            <a:extLst>
              <a:ext uri="{FF2B5EF4-FFF2-40B4-BE49-F238E27FC236}">
                <a16:creationId xmlns:a16="http://schemas.microsoft.com/office/drawing/2014/main" xmlns="" id="{CC7D8B63-AA5E-4321-83D4-17B7831276CE}"/>
              </a:ext>
            </a:extLst>
          </p:cNvPr>
          <p:cNvSpPr txBox="1">
            <a:spLocks/>
          </p:cNvSpPr>
          <p:nvPr/>
        </p:nvSpPr>
        <p:spPr>
          <a:xfrm>
            <a:off x="849385" y="5326635"/>
            <a:ext cx="10515600" cy="1327236"/>
          </a:xfrm>
          <a:prstGeom prst="rect">
            <a:avLst/>
          </a:prstGeom>
          <a:solidFill>
            <a:schemeClr val="accent4">
              <a:lumMod val="40000"/>
              <a:lumOff val="6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b="1" dirty="0"/>
              <a:t>Secondo agenzia entrate sono rilevanti in quanto imputati a conto economico</a:t>
            </a:r>
          </a:p>
        </p:txBody>
      </p:sp>
    </p:spTree>
    <p:extLst>
      <p:ext uri="{BB962C8B-B14F-4D97-AF65-F5344CB8AC3E}">
        <p14:creationId xmlns:p14="http://schemas.microsoft.com/office/powerpoint/2010/main" val="8472644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BAB8709-A150-4FFE-9B7A-0439B315A560}"/>
              </a:ext>
            </a:extLst>
          </p:cNvPr>
          <p:cNvSpPr>
            <a:spLocks noGrp="1"/>
          </p:cNvSpPr>
          <p:nvPr>
            <p:ph type="title"/>
          </p:nvPr>
        </p:nvSpPr>
        <p:spPr/>
        <p:txBody>
          <a:bodyPr>
            <a:normAutofit/>
          </a:bodyPr>
          <a:lstStyle/>
          <a:p>
            <a:r>
              <a:rPr lang="it-IT" sz="3600" b="1" dirty="0"/>
              <a:t>Ace: coefficiente da applicare all’incremento patrimoniale &gt; interpello DRE Lombardia 954-124-2018</a:t>
            </a:r>
          </a:p>
        </p:txBody>
      </p:sp>
      <p:sp>
        <p:nvSpPr>
          <p:cNvPr id="3" name="Segnaposto contenuto 2">
            <a:extLst>
              <a:ext uri="{FF2B5EF4-FFF2-40B4-BE49-F238E27FC236}">
                <a16:creationId xmlns:a16="http://schemas.microsoft.com/office/drawing/2014/main" xmlns="" id="{5EBF549B-474A-4668-A447-231D90F72E40}"/>
              </a:ext>
            </a:extLst>
          </p:cNvPr>
          <p:cNvSpPr>
            <a:spLocks noGrp="1"/>
          </p:cNvSpPr>
          <p:nvPr>
            <p:ph idx="1"/>
          </p:nvPr>
        </p:nvSpPr>
        <p:spPr>
          <a:solidFill>
            <a:schemeClr val="accent3">
              <a:lumMod val="60000"/>
              <a:lumOff val="40000"/>
            </a:schemeClr>
          </a:solidFill>
        </p:spPr>
        <p:txBody>
          <a:bodyPr/>
          <a:lstStyle/>
          <a:p>
            <a:r>
              <a:rPr lang="it-IT" dirty="0"/>
              <a:t>In caso di periodi imposta non solari ( o frazioni di periodo di imposta) il nuovo coefficiente si applica al periodo successivo, anche se non di 12 mesi)</a:t>
            </a:r>
          </a:p>
          <a:p>
            <a:r>
              <a:rPr lang="it-IT" dirty="0"/>
              <a:t>Esempio : per periodo d’imposta in corso al 31.12.2018 il nuovo coefficiente è dell’1,5%, ma se il periodo chiude al 30.9.2018 per effetto di operazione straordinaria ?  &gt; si applica 1,5% già al periodo d’imposta successivo all’ultimo in cui si doveva applicare 1,6%.</a:t>
            </a:r>
          </a:p>
          <a:p>
            <a:r>
              <a:rPr lang="it-IT" dirty="0"/>
              <a:t>Resta da chiarire il calcolo dell’incremento per costituzione : ragguagliato o no ? </a:t>
            </a:r>
          </a:p>
        </p:txBody>
      </p:sp>
    </p:spTree>
    <p:extLst>
      <p:ext uri="{BB962C8B-B14F-4D97-AF65-F5344CB8AC3E}">
        <p14:creationId xmlns:p14="http://schemas.microsoft.com/office/powerpoint/2010/main" val="27310536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PASSIVITA’ POTENZIALI E DEDUCIBILITA’ FISCALE</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CONTENZIOSO CON DIPENDENTE CHE HA GENERATO ACCANTONAMENTO NEL 2017 PER € 30.000: A FEBBRAIO 2018 PER EFFETTO DI TRANSAZIONE IL DEBITO VIENE QUANTIFICATO IN € 35.000</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News </a:t>
            </a:r>
            <a:r>
              <a:rPr lang="it-IT" sz="2000" b="1" dirty="0" err="1">
                <a:solidFill>
                  <a:srgbClr val="000000"/>
                </a:solidFill>
                <a:latin typeface="Calibri" panose="020F0502020204030204" pitchFamily="34" charset="0"/>
              </a:rPr>
              <a:t>letter</a:t>
            </a:r>
            <a:r>
              <a:rPr lang="it-IT" sz="2000" b="1" dirty="0">
                <a:solidFill>
                  <a:srgbClr val="000000"/>
                </a:solidFill>
                <a:latin typeface="Calibri" panose="020F0502020204030204" pitchFamily="34" charset="0"/>
              </a:rPr>
              <a:t> febbraio 2018 OIC: il componente negativo non diventa un debito ma resta un accantonamento che viene aggiornato</a:t>
            </a:r>
          </a:p>
        </p:txBody>
      </p:sp>
      <p:sp>
        <p:nvSpPr>
          <p:cNvPr id="9" name="Rettangolo 8"/>
          <p:cNvSpPr/>
          <p:nvPr/>
        </p:nvSpPr>
        <p:spPr>
          <a:xfrm>
            <a:off x="2279651" y="4041483"/>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Tesi 1: derivazione rafforzata, il componente negativo si deduce nel 2017</a:t>
            </a:r>
            <a:endParaRPr lang="it-IT" sz="2000" dirty="0">
              <a:solidFill>
                <a:srgbClr val="000000"/>
              </a:solidFill>
              <a:latin typeface="Calibri" panose="020F0502020204030204" pitchFamily="34" charset="0"/>
            </a:endParaRPr>
          </a:p>
        </p:txBody>
      </p:sp>
      <p:sp>
        <p:nvSpPr>
          <p:cNvPr id="13" name="Rettangolo 12"/>
          <p:cNvSpPr/>
          <p:nvPr/>
        </p:nvSpPr>
        <p:spPr>
          <a:xfrm>
            <a:off x="6311899" y="4066650"/>
            <a:ext cx="3721333"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Tesi 2: non si applica derivazione rafforzata </a:t>
            </a:r>
            <a:r>
              <a:rPr lang="it-IT" sz="1600" b="1" dirty="0" err="1">
                <a:solidFill>
                  <a:srgbClr val="000000"/>
                </a:solidFill>
                <a:latin typeface="Calibri" panose="020F0502020204030204" pitchFamily="34" charset="0"/>
              </a:rPr>
              <a:t>perche</a:t>
            </a:r>
            <a:r>
              <a:rPr lang="it-IT" sz="1600" b="1" dirty="0">
                <a:solidFill>
                  <a:srgbClr val="000000"/>
                </a:solidFill>
                <a:latin typeface="Calibri" panose="020F0502020204030204" pitchFamily="34" charset="0"/>
              </a:rPr>
              <a:t> si tratta di un accantonamento, quindi si deduce nel 2018 </a:t>
            </a:r>
            <a:endParaRPr lang="it-IT" sz="1600" dirty="0">
              <a:solidFill>
                <a:srgbClr val="000000"/>
              </a:solidFill>
              <a:latin typeface="Calibri" panose="020F0502020204030204" pitchFamily="34" charset="0"/>
            </a:endParaRPr>
          </a:p>
        </p:txBody>
      </p:sp>
      <p:sp>
        <p:nvSpPr>
          <p:cNvPr id="3" name="Freccia in giù 2"/>
          <p:cNvSpPr/>
          <p:nvPr/>
        </p:nvSpPr>
        <p:spPr>
          <a:xfrm>
            <a:off x="3792539" y="368426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3633482"/>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in giù 1">
            <a:extLst>
              <a:ext uri="{FF2B5EF4-FFF2-40B4-BE49-F238E27FC236}">
                <a16:creationId xmlns:a16="http://schemas.microsoft.com/office/drawing/2014/main" xmlns="" id="{E363D955-3184-4C87-838C-17620B294D9A}"/>
              </a:ext>
            </a:extLst>
          </p:cNvPr>
          <p:cNvSpPr/>
          <p:nvPr/>
        </p:nvSpPr>
        <p:spPr>
          <a:xfrm>
            <a:off x="3858936" y="5117284"/>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xmlns="" id="{11EAC6BD-B9F7-4EA1-B9BC-CA3C98881FF7}"/>
              </a:ext>
            </a:extLst>
          </p:cNvPr>
          <p:cNvSpPr/>
          <p:nvPr/>
        </p:nvSpPr>
        <p:spPr>
          <a:xfrm>
            <a:off x="2264271" y="5510956"/>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TESI SCARTATA DALLA AGENZIA DELLE ENTRATE</a:t>
            </a:r>
            <a:endParaRPr lang="it-IT" sz="1200" dirty="0">
              <a:solidFill>
                <a:srgbClr val="000000"/>
              </a:solidFill>
              <a:latin typeface="Calibri" panose="020F0502020204030204" pitchFamily="34" charset="0"/>
            </a:endParaRPr>
          </a:p>
        </p:txBody>
      </p:sp>
      <p:cxnSp>
        <p:nvCxnSpPr>
          <p:cNvPr id="7" name="Connettore diritto 6">
            <a:extLst>
              <a:ext uri="{FF2B5EF4-FFF2-40B4-BE49-F238E27FC236}">
                <a16:creationId xmlns:a16="http://schemas.microsoft.com/office/drawing/2014/main" xmlns="" id="{840A5ABF-E77A-483F-A67D-9D359A1039E0}"/>
              </a:ext>
            </a:extLst>
          </p:cNvPr>
          <p:cNvCxnSpPr/>
          <p:nvPr/>
        </p:nvCxnSpPr>
        <p:spPr>
          <a:xfrm>
            <a:off x="2197916" y="4021939"/>
            <a:ext cx="3898084" cy="9107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xmlns="" id="{A0FEFDEE-C6EF-4703-98C8-80990075EF8A}"/>
              </a:ext>
            </a:extLst>
          </p:cNvPr>
          <p:cNvCxnSpPr>
            <a:cxnSpLocks/>
          </p:cNvCxnSpPr>
          <p:nvPr/>
        </p:nvCxnSpPr>
        <p:spPr>
          <a:xfrm flipV="1">
            <a:off x="2279650" y="4041484"/>
            <a:ext cx="3729534" cy="89124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 name="Rettangolo 15">
            <a:extLst>
              <a:ext uri="{FF2B5EF4-FFF2-40B4-BE49-F238E27FC236}">
                <a16:creationId xmlns:a16="http://schemas.microsoft.com/office/drawing/2014/main" xmlns="" id="{0BA03B5B-1EA8-47D2-9A44-3B570697989A}"/>
              </a:ext>
            </a:extLst>
          </p:cNvPr>
          <p:cNvSpPr/>
          <p:nvPr/>
        </p:nvSpPr>
        <p:spPr>
          <a:xfrm>
            <a:off x="6317556" y="5512354"/>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TESI AVALLATA DALLA AGENZIA DELLE ENTRATE</a:t>
            </a:r>
            <a:endParaRPr lang="it-IT" sz="1200" dirty="0">
              <a:solidFill>
                <a:srgbClr val="000000"/>
              </a:solidFill>
              <a:latin typeface="Calibri" panose="020F0502020204030204" pitchFamily="34" charset="0"/>
            </a:endParaRPr>
          </a:p>
        </p:txBody>
      </p:sp>
      <p:sp>
        <p:nvSpPr>
          <p:cNvPr id="18" name="Freccia in giù 17">
            <a:extLst>
              <a:ext uri="{FF2B5EF4-FFF2-40B4-BE49-F238E27FC236}">
                <a16:creationId xmlns:a16="http://schemas.microsoft.com/office/drawing/2014/main" xmlns="" id="{4518194E-FCD8-460F-8E5A-B932A05674C8}"/>
              </a:ext>
            </a:extLst>
          </p:cNvPr>
          <p:cNvSpPr/>
          <p:nvPr/>
        </p:nvSpPr>
        <p:spPr>
          <a:xfrm>
            <a:off x="7803164" y="5110293"/>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252645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1227138"/>
            <a:ext cx="9144000" cy="546100"/>
          </a:xfrm>
        </p:spPr>
        <p:txBody>
          <a:bodyPr>
            <a:normAutofit/>
          </a:bodyPr>
          <a:lstStyle/>
          <a:p>
            <a:r>
              <a:rPr lang="it-IT" altLang="it-IT" sz="3200" b="1" dirty="0">
                <a:latin typeface="Calibri" panose="020F0502020204030204" pitchFamily="34" charset="0"/>
              </a:rPr>
              <a:t>PASSIVITA’ POTENZIALI E DEDUCIBILITA’ FISCALE</a:t>
            </a:r>
          </a:p>
        </p:txBody>
      </p:sp>
      <p:sp>
        <p:nvSpPr>
          <p:cNvPr id="4" name="Callout con freccia in giù 3"/>
          <p:cNvSpPr/>
          <p:nvPr/>
        </p:nvSpPr>
        <p:spPr>
          <a:xfrm>
            <a:off x="1669409" y="1834727"/>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Dichiarazione di fallimento entro il termine per la redazione del bilancio</a:t>
            </a:r>
          </a:p>
        </p:txBody>
      </p:sp>
      <p:sp>
        <p:nvSpPr>
          <p:cNvPr id="5" name="Rettangolo 4"/>
          <p:cNvSpPr/>
          <p:nvPr/>
        </p:nvSpPr>
        <p:spPr>
          <a:xfrm>
            <a:off x="2279650" y="3141664"/>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Il 20 febbraio 2018 viene dichiarato il fallimento del cliente X con un credito deteriorato per € 100.000.</a:t>
            </a:r>
          </a:p>
        </p:txBody>
      </p:sp>
      <p:sp>
        <p:nvSpPr>
          <p:cNvPr id="9" name="Rettangolo 8"/>
          <p:cNvSpPr/>
          <p:nvPr/>
        </p:nvSpPr>
        <p:spPr>
          <a:xfrm>
            <a:off x="2279651" y="4569990"/>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Tesi 1: derivazione rafforzata, il componente negativo si deduce nel 2017</a:t>
            </a:r>
            <a:endParaRPr lang="it-IT" sz="2000" dirty="0">
              <a:solidFill>
                <a:srgbClr val="000000"/>
              </a:solidFill>
              <a:latin typeface="Calibri" panose="020F0502020204030204" pitchFamily="34" charset="0"/>
            </a:endParaRPr>
          </a:p>
        </p:txBody>
      </p:sp>
      <p:sp>
        <p:nvSpPr>
          <p:cNvPr id="13" name="Rettangolo 12"/>
          <p:cNvSpPr/>
          <p:nvPr/>
        </p:nvSpPr>
        <p:spPr>
          <a:xfrm>
            <a:off x="6311899" y="4569990"/>
            <a:ext cx="3721333"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Tesi 2: non si applica derivazione rafforzata </a:t>
            </a:r>
            <a:r>
              <a:rPr lang="it-IT" sz="1600" b="1" dirty="0" err="1">
                <a:solidFill>
                  <a:srgbClr val="000000"/>
                </a:solidFill>
                <a:latin typeface="Calibri" panose="020F0502020204030204" pitchFamily="34" charset="0"/>
              </a:rPr>
              <a:t>perche</a:t>
            </a:r>
            <a:r>
              <a:rPr lang="it-IT" sz="1600" b="1" dirty="0">
                <a:solidFill>
                  <a:srgbClr val="000000"/>
                </a:solidFill>
                <a:latin typeface="Calibri" panose="020F0502020204030204" pitchFamily="34" charset="0"/>
              </a:rPr>
              <a:t> si tratta comunque di aspetto valutativo, la deduzione avviene quindi nel 2018 </a:t>
            </a:r>
            <a:endParaRPr lang="it-IT" sz="1600" dirty="0">
              <a:solidFill>
                <a:srgbClr val="000000"/>
              </a:solidFill>
              <a:latin typeface="Calibri" panose="020F0502020204030204" pitchFamily="34" charset="0"/>
            </a:endParaRPr>
          </a:p>
        </p:txBody>
      </p:sp>
      <p:sp>
        <p:nvSpPr>
          <p:cNvPr id="3" name="Freccia in giù 2"/>
          <p:cNvSpPr/>
          <p:nvPr/>
        </p:nvSpPr>
        <p:spPr>
          <a:xfrm>
            <a:off x="3792539" y="4221164"/>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4229101"/>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in giù 1">
            <a:extLst>
              <a:ext uri="{FF2B5EF4-FFF2-40B4-BE49-F238E27FC236}">
                <a16:creationId xmlns:a16="http://schemas.microsoft.com/office/drawing/2014/main" xmlns="" id="{E363D955-3184-4C87-838C-17620B294D9A}"/>
              </a:ext>
            </a:extLst>
          </p:cNvPr>
          <p:cNvSpPr/>
          <p:nvPr/>
        </p:nvSpPr>
        <p:spPr>
          <a:xfrm>
            <a:off x="3858936" y="5553512"/>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 name="Connettore diritto 6">
            <a:extLst>
              <a:ext uri="{FF2B5EF4-FFF2-40B4-BE49-F238E27FC236}">
                <a16:creationId xmlns:a16="http://schemas.microsoft.com/office/drawing/2014/main" xmlns="" id="{840A5ABF-E77A-483F-A67D-9D359A1039E0}"/>
              </a:ext>
            </a:extLst>
          </p:cNvPr>
          <p:cNvCxnSpPr/>
          <p:nvPr/>
        </p:nvCxnSpPr>
        <p:spPr>
          <a:xfrm>
            <a:off x="2197916" y="4508501"/>
            <a:ext cx="3898084" cy="9107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xmlns="" id="{A0FEFDEE-C6EF-4703-98C8-80990075EF8A}"/>
              </a:ext>
            </a:extLst>
          </p:cNvPr>
          <p:cNvCxnSpPr/>
          <p:nvPr/>
        </p:nvCxnSpPr>
        <p:spPr>
          <a:xfrm flipV="1">
            <a:off x="2264271" y="4569990"/>
            <a:ext cx="3678558" cy="106087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 name="Rettangolo 15">
            <a:extLst>
              <a:ext uri="{FF2B5EF4-FFF2-40B4-BE49-F238E27FC236}">
                <a16:creationId xmlns:a16="http://schemas.microsoft.com/office/drawing/2014/main" xmlns="" id="{0BA03B5B-1EA8-47D2-9A44-3B570697989A}"/>
              </a:ext>
            </a:extLst>
          </p:cNvPr>
          <p:cNvSpPr/>
          <p:nvPr/>
        </p:nvSpPr>
        <p:spPr>
          <a:xfrm>
            <a:off x="6317556" y="5764024"/>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TESI AVALLATA DALLA CIRCOLARE ASSONIME 15/2018, PAR. 2.3</a:t>
            </a:r>
            <a:endParaRPr lang="it-IT"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758265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1227138"/>
            <a:ext cx="9144000" cy="546100"/>
          </a:xfrm>
        </p:spPr>
        <p:txBody>
          <a:bodyPr>
            <a:normAutofit/>
          </a:bodyPr>
          <a:lstStyle/>
          <a:p>
            <a:r>
              <a:rPr lang="it-IT" altLang="it-IT" sz="3200" b="1" dirty="0">
                <a:latin typeface="Calibri" panose="020F0502020204030204" pitchFamily="34" charset="0"/>
              </a:rPr>
              <a:t>PASSIVITA’ POTENZIALI E DEDUCIBILITA’ FISCALE</a:t>
            </a:r>
          </a:p>
        </p:txBody>
      </p:sp>
      <p:sp>
        <p:nvSpPr>
          <p:cNvPr id="4" name="Callout con freccia in giù 3"/>
          <p:cNvSpPr/>
          <p:nvPr/>
        </p:nvSpPr>
        <p:spPr>
          <a:xfrm>
            <a:off x="1669409" y="1834727"/>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IPOTESI DIVERSI è IL FATTO ACCADUTO NELL’ESERCIZIO MA CONOSCIUTO SOLO DOPO, ENTRO LA REDAZIONE DEL BILANCIO</a:t>
            </a:r>
          </a:p>
        </p:txBody>
      </p:sp>
      <p:sp>
        <p:nvSpPr>
          <p:cNvPr id="5" name="Rettangolo 4"/>
          <p:cNvSpPr/>
          <p:nvPr/>
        </p:nvSpPr>
        <p:spPr>
          <a:xfrm>
            <a:off x="2279650" y="3141664"/>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Il 20 febbraio 2018 viene quantificato il premio dovuto ad un agente sulla base del risultato dell’esercizio 2017</a:t>
            </a:r>
          </a:p>
        </p:txBody>
      </p:sp>
      <p:sp>
        <p:nvSpPr>
          <p:cNvPr id="9" name="Rettangolo 8"/>
          <p:cNvSpPr/>
          <p:nvPr/>
        </p:nvSpPr>
        <p:spPr>
          <a:xfrm>
            <a:off x="2279651" y="4569990"/>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Circ. </a:t>
            </a:r>
            <a:r>
              <a:rPr lang="it-IT" sz="2000" b="1" dirty="0" err="1">
                <a:solidFill>
                  <a:srgbClr val="000000"/>
                </a:solidFill>
                <a:latin typeface="Calibri" panose="020F0502020204030204" pitchFamily="34" charset="0"/>
              </a:rPr>
              <a:t>Assonime</a:t>
            </a:r>
            <a:r>
              <a:rPr lang="it-IT" sz="2000" b="1" dirty="0">
                <a:solidFill>
                  <a:srgbClr val="000000"/>
                </a:solidFill>
                <a:latin typeface="Calibri" panose="020F0502020204030204" pitchFamily="34" charset="0"/>
              </a:rPr>
              <a:t> 15/18 : deduzione 2017</a:t>
            </a:r>
            <a:endParaRPr lang="it-IT" sz="2000" dirty="0">
              <a:solidFill>
                <a:srgbClr val="000000"/>
              </a:solidFill>
              <a:latin typeface="Calibri" panose="020F0502020204030204" pitchFamily="34" charset="0"/>
            </a:endParaRPr>
          </a:p>
        </p:txBody>
      </p:sp>
      <p:sp>
        <p:nvSpPr>
          <p:cNvPr id="13" name="Rettangolo 12"/>
          <p:cNvSpPr/>
          <p:nvPr/>
        </p:nvSpPr>
        <p:spPr>
          <a:xfrm>
            <a:off x="6907518" y="4544822"/>
            <a:ext cx="4356101" cy="1436527"/>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Tesi rafforzata dal fatto che quando si corregge un errore contabile la correzione fiscalmente modifica il periodo d’imposta in cui il componente doveva essere rilevato</a:t>
            </a:r>
            <a:endParaRPr lang="it-IT" sz="1600" dirty="0">
              <a:solidFill>
                <a:srgbClr val="000000"/>
              </a:solidFill>
              <a:latin typeface="Calibri" panose="020F0502020204030204" pitchFamily="34" charset="0"/>
            </a:endParaRPr>
          </a:p>
        </p:txBody>
      </p:sp>
      <p:sp>
        <p:nvSpPr>
          <p:cNvPr id="17" name="Freccia in giù 16"/>
          <p:cNvSpPr/>
          <p:nvPr/>
        </p:nvSpPr>
        <p:spPr>
          <a:xfrm>
            <a:off x="4079081" y="4178882"/>
            <a:ext cx="610365"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6" name="Freccia a destra 5">
            <a:extLst>
              <a:ext uri="{FF2B5EF4-FFF2-40B4-BE49-F238E27FC236}">
                <a16:creationId xmlns:a16="http://schemas.microsoft.com/office/drawing/2014/main" xmlns="" id="{DADE1CBE-76A6-42A0-B7F0-5198772F6F2D}"/>
              </a:ext>
            </a:extLst>
          </p:cNvPr>
          <p:cNvSpPr/>
          <p:nvPr/>
        </p:nvSpPr>
        <p:spPr>
          <a:xfrm>
            <a:off x="6167438" y="4818876"/>
            <a:ext cx="417920" cy="5249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9143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REGIME FORFETTARIO</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Il passaggio dai vecchi ai nuovi requisiti</a:t>
            </a:r>
          </a:p>
        </p:txBody>
      </p:sp>
      <p:sp>
        <p:nvSpPr>
          <p:cNvPr id="5" name="Rettangolo 4"/>
          <p:cNvSpPr/>
          <p:nvPr/>
        </p:nvSpPr>
        <p:spPr>
          <a:xfrm>
            <a:off x="2279650" y="2546045"/>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Soggetto che partecipa ad SRL non trasparente nel 2018 </a:t>
            </a:r>
          </a:p>
        </p:txBody>
      </p:sp>
      <p:sp>
        <p:nvSpPr>
          <p:cNvPr id="3" name="Freccia in giù 2"/>
          <p:cNvSpPr/>
          <p:nvPr/>
        </p:nvSpPr>
        <p:spPr>
          <a:xfrm>
            <a:off x="3792539" y="3684268"/>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3633482"/>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189921" y="4162840"/>
            <a:ext cx="7642660"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Circ. 10/16, par. 2.3.  con riferimento alle partecipazioni in Società di persone</a:t>
            </a:r>
          </a:p>
        </p:txBody>
      </p:sp>
      <p:sp>
        <p:nvSpPr>
          <p:cNvPr id="6" name="Freccia a destra 5"/>
          <p:cNvSpPr/>
          <p:nvPr/>
        </p:nvSpPr>
        <p:spPr>
          <a:xfrm>
            <a:off x="7988062" y="4505568"/>
            <a:ext cx="261115" cy="276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8366739" y="4129994"/>
            <a:ext cx="3744913" cy="1249405"/>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Cessione entro il 2019 permette di mantenere il regime agevolato, MA POTRA’ APPLICARSI ANCHE PER LE SRL ??</a:t>
            </a:r>
          </a:p>
          <a:p>
            <a:pPr algn="ctr" fontAlgn="base">
              <a:spcBef>
                <a:spcPct val="0"/>
              </a:spcBef>
              <a:spcAft>
                <a:spcPct val="0"/>
              </a:spcAft>
              <a:defRPr/>
            </a:pPr>
            <a:r>
              <a:rPr lang="it-IT" sz="1600" b="1" dirty="0">
                <a:solidFill>
                  <a:srgbClr val="000000"/>
                </a:solidFill>
                <a:latin typeface="Calibri" panose="020F0502020204030204" pitchFamily="34" charset="0"/>
              </a:rPr>
              <a:t>VIDEOFORUM AGENZIA, RISPOSTA 5 &gt; NO </a:t>
            </a:r>
            <a:endParaRPr lang="it-IT" sz="1600" dirty="0">
              <a:solidFill>
                <a:srgbClr val="000000"/>
              </a:solidFill>
              <a:latin typeface="Calibri" panose="020F0502020204030204" pitchFamily="34" charset="0"/>
            </a:endParaRPr>
          </a:p>
        </p:txBody>
      </p:sp>
      <p:sp>
        <p:nvSpPr>
          <p:cNvPr id="12" name="Rettangolo 11">
            <a:extLst>
              <a:ext uri="{FF2B5EF4-FFF2-40B4-BE49-F238E27FC236}">
                <a16:creationId xmlns:a16="http://schemas.microsoft.com/office/drawing/2014/main" xmlns="" id="{68B23427-93DA-42A7-AF64-6697F8329604}"/>
              </a:ext>
            </a:extLst>
          </p:cNvPr>
          <p:cNvSpPr/>
          <p:nvPr/>
        </p:nvSpPr>
        <p:spPr>
          <a:xfrm>
            <a:off x="784481" y="5599467"/>
            <a:ext cx="3744913" cy="1249405"/>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TELEFISCO 2019 : VA CEDUTA ENTRO ANNO PRECEDENTE, SE ERA GIA’ FORFETTARIO PERDE IL REGIME DAL 2019 </a:t>
            </a:r>
            <a:endParaRPr lang="it-IT" sz="1600" dirty="0">
              <a:solidFill>
                <a:srgbClr val="000000"/>
              </a:solidFill>
              <a:latin typeface="Calibri" panose="020F0502020204030204" pitchFamily="34" charset="0"/>
            </a:endParaRPr>
          </a:p>
        </p:txBody>
      </p:sp>
      <p:sp>
        <p:nvSpPr>
          <p:cNvPr id="7" name="Freccia bidirezionale orizzontale 6">
            <a:extLst>
              <a:ext uri="{FF2B5EF4-FFF2-40B4-BE49-F238E27FC236}">
                <a16:creationId xmlns:a16="http://schemas.microsoft.com/office/drawing/2014/main" xmlns="" id="{00DCBD93-BE4E-4BA7-8843-2B3E8C52ADFF}"/>
              </a:ext>
            </a:extLst>
          </p:cNvPr>
          <p:cNvSpPr/>
          <p:nvPr/>
        </p:nvSpPr>
        <p:spPr>
          <a:xfrm>
            <a:off x="4899171" y="6040073"/>
            <a:ext cx="964734" cy="49334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xmlns="" id="{E022D3CD-6AA5-4259-BC40-F380A6753F9A}"/>
              </a:ext>
            </a:extLst>
          </p:cNvPr>
          <p:cNvSpPr/>
          <p:nvPr/>
        </p:nvSpPr>
        <p:spPr>
          <a:xfrm>
            <a:off x="6104505" y="5626032"/>
            <a:ext cx="3744913" cy="1249405"/>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Ma se prima di iniziare l’attività cede la partecipazione, dovrebbe essere possibile applicare il regime forfettario</a:t>
            </a:r>
            <a:endParaRPr lang="it-IT"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6225378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354682"/>
            <a:ext cx="9144000" cy="546100"/>
          </a:xfrm>
        </p:spPr>
        <p:txBody>
          <a:bodyPr>
            <a:normAutofit/>
          </a:bodyPr>
          <a:lstStyle/>
          <a:p>
            <a:r>
              <a:rPr lang="it-IT" altLang="it-IT" sz="3200" b="1" dirty="0">
                <a:latin typeface="Calibri" panose="020F0502020204030204" pitchFamily="34" charset="0"/>
              </a:rPr>
              <a:t>Immobili per professionisti</a:t>
            </a:r>
          </a:p>
        </p:txBody>
      </p:sp>
      <p:sp>
        <p:nvSpPr>
          <p:cNvPr id="4" name="Callout con freccia in giù 3"/>
          <p:cNvSpPr/>
          <p:nvPr/>
        </p:nvSpPr>
        <p:spPr>
          <a:xfrm>
            <a:off x="2279650" y="1167016"/>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FFFFFF"/>
                </a:solidFill>
                <a:latin typeface="Calibri" panose="020F0502020204030204" pitchFamily="34" charset="0"/>
              </a:rPr>
              <a:t>Diverso regime fiscale a seconda della data di acquisto dell’immobile</a:t>
            </a:r>
            <a:endParaRPr lang="it-IT" sz="1600" b="1" u="sng" dirty="0">
              <a:solidFill>
                <a:schemeClr val="tx1"/>
              </a:solidFill>
              <a:effectLst>
                <a:outerShdw blurRad="38100" dist="38100" dir="2700000" algn="tl">
                  <a:srgbClr val="000000">
                    <a:alpha val="43137"/>
                  </a:srgbClr>
                </a:outerShdw>
              </a:effectLst>
              <a:latin typeface="Calibri" panose="020F0502020204030204" pitchFamily="34" charset="0"/>
            </a:endParaRPr>
          </a:p>
        </p:txBody>
      </p:sp>
      <p:graphicFrame>
        <p:nvGraphicFramePr>
          <p:cNvPr id="2" name="Tabella 1"/>
          <p:cNvGraphicFramePr>
            <a:graphicFrameLocks noGrp="1"/>
          </p:cNvGraphicFramePr>
          <p:nvPr>
            <p:extLst/>
          </p:nvPr>
        </p:nvGraphicFramePr>
        <p:xfrm>
          <a:off x="2279386" y="3084866"/>
          <a:ext cx="7632532" cy="1371600"/>
        </p:xfrm>
        <a:graphic>
          <a:graphicData uri="http://schemas.openxmlformats.org/drawingml/2006/table">
            <a:tbl>
              <a:tblPr firstRow="1" bandRow="1">
                <a:tableStyleId>{9D7B26C5-4107-4FEC-AEDC-1716B250A1EF}</a:tableStyleId>
              </a:tblPr>
              <a:tblGrid>
                <a:gridCol w="3816266">
                  <a:extLst>
                    <a:ext uri="{9D8B030D-6E8A-4147-A177-3AD203B41FA5}">
                      <a16:colId xmlns:a16="http://schemas.microsoft.com/office/drawing/2014/main" xmlns="" val="20000"/>
                    </a:ext>
                  </a:extLst>
                </a:gridCol>
                <a:gridCol w="3816266">
                  <a:extLst>
                    <a:ext uri="{9D8B030D-6E8A-4147-A177-3AD203B41FA5}">
                      <a16:colId xmlns:a16="http://schemas.microsoft.com/office/drawing/2014/main" xmlns="" val="20001"/>
                    </a:ext>
                  </a:extLst>
                </a:gridCol>
              </a:tblGrid>
              <a:tr h="349897">
                <a:tc>
                  <a:txBody>
                    <a:bodyPr/>
                    <a:lstStyle/>
                    <a:p>
                      <a:pPr algn="ctr"/>
                      <a:r>
                        <a:rPr lang="it-IT" sz="2400" dirty="0">
                          <a:latin typeface="Calibri"/>
                          <a:cs typeface="Calibri"/>
                        </a:rPr>
                        <a:t>Data di acquisto</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it-IT" sz="2400" dirty="0">
                          <a:latin typeface="Calibri"/>
                          <a:cs typeface="Calibri"/>
                        </a:rPr>
                        <a:t>Regime fiscale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349897">
                <a:tc>
                  <a:txBody>
                    <a:bodyPr/>
                    <a:lstStyle/>
                    <a:p>
                      <a:pPr algn="ctr"/>
                      <a:r>
                        <a:rPr lang="it-IT" sz="2400" dirty="0">
                          <a:latin typeface="Calibri"/>
                          <a:cs typeface="Calibri"/>
                        </a:rPr>
                        <a:t>Dal 2007 al 2009</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it-IT" sz="2400" dirty="0">
                          <a:latin typeface="Calibri"/>
                          <a:cs typeface="Calibri"/>
                        </a:rPr>
                        <a:t>rilevanti</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10001"/>
                  </a:ext>
                </a:extLst>
              </a:tr>
              <a:tr h="349897">
                <a:tc>
                  <a:txBody>
                    <a:bodyPr/>
                    <a:lstStyle/>
                    <a:p>
                      <a:pPr algn="ctr"/>
                      <a:r>
                        <a:rPr lang="it-IT" sz="2400" dirty="0">
                          <a:latin typeface="Calibri"/>
                          <a:cs typeface="Calibri"/>
                        </a:rPr>
                        <a:t>Dal 2009 al 2013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it-IT" sz="2400" dirty="0">
                          <a:latin typeface="Calibri"/>
                          <a:cs typeface="Calibri"/>
                        </a:rPr>
                        <a:t>irrilevanti</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graphicFrame>
        <p:nvGraphicFramePr>
          <p:cNvPr id="3" name="Tabella 2">
            <a:extLst>
              <a:ext uri="{FF2B5EF4-FFF2-40B4-BE49-F238E27FC236}">
                <a16:creationId xmlns:a16="http://schemas.microsoft.com/office/drawing/2014/main" xmlns="" id="{9F0EEAEE-AC1C-4835-9445-D52B29A32091}"/>
              </a:ext>
            </a:extLst>
          </p:cNvPr>
          <p:cNvGraphicFramePr>
            <a:graphicFrameLocks noGrp="1"/>
          </p:cNvGraphicFramePr>
          <p:nvPr>
            <p:extLst/>
          </p:nvPr>
        </p:nvGraphicFramePr>
        <p:xfrm>
          <a:off x="2281108" y="4459771"/>
          <a:ext cx="7632532" cy="457200"/>
        </p:xfrm>
        <a:graphic>
          <a:graphicData uri="http://schemas.openxmlformats.org/drawingml/2006/table">
            <a:tbl>
              <a:tblPr firstRow="1" bandRow="1">
                <a:tableStyleId>{9D7B26C5-4107-4FEC-AEDC-1716B250A1EF}</a:tableStyleId>
              </a:tblPr>
              <a:tblGrid>
                <a:gridCol w="3816266">
                  <a:extLst>
                    <a:ext uri="{9D8B030D-6E8A-4147-A177-3AD203B41FA5}">
                      <a16:colId xmlns:a16="http://schemas.microsoft.com/office/drawing/2014/main" xmlns="" val="1891923910"/>
                    </a:ext>
                  </a:extLst>
                </a:gridCol>
                <a:gridCol w="3816266">
                  <a:extLst>
                    <a:ext uri="{9D8B030D-6E8A-4147-A177-3AD203B41FA5}">
                      <a16:colId xmlns:a16="http://schemas.microsoft.com/office/drawing/2014/main" xmlns="" val="3248545891"/>
                    </a:ext>
                  </a:extLst>
                </a:gridCol>
              </a:tblGrid>
              <a:tr h="349897">
                <a:tc>
                  <a:txBody>
                    <a:bodyPr/>
                    <a:lstStyle/>
                    <a:p>
                      <a:pPr algn="ctr"/>
                      <a:r>
                        <a:rPr lang="it-IT" sz="2400" b="0" dirty="0">
                          <a:latin typeface="Calibri"/>
                          <a:cs typeface="Calibri"/>
                        </a:rPr>
                        <a:t>Dal 2014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it-IT" sz="2400" b="0" dirty="0">
                          <a:latin typeface="Calibri"/>
                          <a:cs typeface="Calibri"/>
                        </a:rPr>
                        <a:t>Deducibili solo canoni leasing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4075322895"/>
                  </a:ext>
                </a:extLst>
              </a:tr>
            </a:tbl>
          </a:graphicData>
        </a:graphic>
      </p:graphicFrame>
      <p:sp>
        <p:nvSpPr>
          <p:cNvPr id="10" name="Rettangolo 9">
            <a:extLst>
              <a:ext uri="{FF2B5EF4-FFF2-40B4-BE49-F238E27FC236}">
                <a16:creationId xmlns:a16="http://schemas.microsoft.com/office/drawing/2014/main" xmlns="" id="{D840081F-C7EE-4080-9893-4F977ED81979}"/>
              </a:ext>
            </a:extLst>
          </p:cNvPr>
          <p:cNvSpPr/>
          <p:nvPr/>
        </p:nvSpPr>
        <p:spPr>
          <a:xfrm>
            <a:off x="1392572" y="5196969"/>
            <a:ext cx="9513116" cy="935037"/>
          </a:xfrm>
          <a:prstGeom prst="rect">
            <a:avLst/>
          </a:prstGeom>
          <a:solidFill>
            <a:schemeClr val="accent6">
              <a:lumMod val="60000"/>
              <a:lumOff val="4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AGENZIA CONSTATA CHE IN ASSENZA DI UNA NORMA NON è POSSIBILE DEDURRE GLI AMMORTAMENTI PER IMMOBILI ACQUISTATI DAL 2014, AGGIUNGENDO CHE LE CESSIONI DI TALI BENI NON GENERERANNO PLUSVALENZE ( OVVIETA’) </a:t>
            </a:r>
          </a:p>
        </p:txBody>
      </p:sp>
      <p:sp>
        <p:nvSpPr>
          <p:cNvPr id="5" name="Rettangolo 4">
            <a:extLst>
              <a:ext uri="{FF2B5EF4-FFF2-40B4-BE49-F238E27FC236}">
                <a16:creationId xmlns:a16="http://schemas.microsoft.com/office/drawing/2014/main" xmlns="" id="{12B1D31F-5DF5-496D-9045-1FF5F8D267BB}"/>
              </a:ext>
            </a:extLst>
          </p:cNvPr>
          <p:cNvSpPr/>
          <p:nvPr/>
        </p:nvSpPr>
        <p:spPr>
          <a:xfrm>
            <a:off x="335560" y="6434356"/>
            <a:ext cx="11635530" cy="2061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RIS. 13/2010 &gt; IMMOBILE UTILIZZATO ESCLUSIVAMENTE NELL’ESERCIZIO ARTE O PROFESSIONE E’SEMPRE RILEVANTE</a:t>
            </a:r>
          </a:p>
        </p:txBody>
      </p:sp>
    </p:spTree>
    <p:extLst>
      <p:ext uri="{BB962C8B-B14F-4D97-AF65-F5344CB8AC3E}">
        <p14:creationId xmlns:p14="http://schemas.microsoft.com/office/powerpoint/2010/main" val="23883538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286001" y="2804284"/>
            <a:ext cx="7639051" cy="737174"/>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000000"/>
                </a:solidFill>
                <a:latin typeface="Calibri" panose="020F0502020204030204" pitchFamily="34" charset="0"/>
              </a:rPr>
              <a:t>AL 31.12.2018 </a:t>
            </a:r>
          </a:p>
          <a:p>
            <a:pPr algn="ctr" fontAlgn="base">
              <a:spcBef>
                <a:spcPct val="0"/>
              </a:spcBef>
              <a:spcAft>
                <a:spcPct val="0"/>
              </a:spcAft>
            </a:pPr>
            <a:r>
              <a:rPr lang="it-IT" sz="2000" b="1" dirty="0">
                <a:solidFill>
                  <a:srgbClr val="000000"/>
                </a:solidFill>
                <a:latin typeface="Calibri" panose="020F0502020204030204" pitchFamily="34" charset="0"/>
              </a:rPr>
              <a:t>NESSUNA RILEVANZA O RILEVA COSTO ISCRITTO?</a:t>
            </a:r>
          </a:p>
        </p:txBody>
      </p:sp>
      <p:sp>
        <p:nvSpPr>
          <p:cNvPr id="8" name="Rettangolo 7"/>
          <p:cNvSpPr/>
          <p:nvPr/>
        </p:nvSpPr>
        <p:spPr>
          <a:xfrm>
            <a:off x="2279650" y="2300218"/>
            <a:ext cx="7639051" cy="472048"/>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RIMANENZE PAGATE 2017</a:t>
            </a:r>
          </a:p>
        </p:txBody>
      </p:sp>
      <p:sp>
        <p:nvSpPr>
          <p:cNvPr id="10" name="Rettangolo 9"/>
          <p:cNvSpPr/>
          <p:nvPr/>
        </p:nvSpPr>
        <p:spPr>
          <a:xfrm>
            <a:off x="2273299" y="3665756"/>
            <a:ext cx="7645401" cy="125938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VALORE CONTABILE RIMANENZE FINALI 2017 = 50.000</a:t>
            </a:r>
          </a:p>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40.000 PAGATE NEL 2017 E 10.000 PAGATE NEL 2018</a:t>
            </a:r>
          </a:p>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AL 1.1.2018: VALORE CONTABILE 50.000 E VALORE FISCALE 10.000</a:t>
            </a:r>
          </a:p>
          <a:p>
            <a:pPr algn="ctr" fontAlgn="base">
              <a:spcBef>
                <a:spcPct val="0"/>
              </a:spcBef>
              <a:spcAft>
                <a:spcPct val="0"/>
              </a:spcAft>
              <a:defRPr/>
            </a:pPr>
            <a:r>
              <a:rPr lang="it-IT" b="1" dirty="0">
                <a:solidFill>
                  <a:srgbClr val="FF0000"/>
                </a:solidFill>
                <a:latin typeface="Calibri" panose="020F0502020204030204" pitchFamily="34" charset="0"/>
              </a:rPr>
              <a:t>AL 31.12.2018: VALORE FISCALE 10.000 O 50.000?</a:t>
            </a:r>
          </a:p>
        </p:txBody>
      </p:sp>
      <p:sp>
        <p:nvSpPr>
          <p:cNvPr id="13" name="Titolo 1"/>
          <p:cNvSpPr txBox="1">
            <a:spLocks/>
          </p:cNvSpPr>
          <p:nvPr/>
        </p:nvSpPr>
        <p:spPr>
          <a:xfrm>
            <a:off x="1524001" y="312737"/>
            <a:ext cx="9143999" cy="546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it-IT" altLang="it-IT" sz="3200" b="1" kern="0" dirty="0">
                <a:latin typeface="Calibri" panose="020F0502020204030204" pitchFamily="34" charset="0"/>
              </a:rPr>
              <a:t>RIMANENZE FINALI 2017</a:t>
            </a:r>
          </a:p>
        </p:txBody>
      </p:sp>
      <p:sp>
        <p:nvSpPr>
          <p:cNvPr id="17" name="Callout con freccia in giù 16"/>
          <p:cNvSpPr/>
          <p:nvPr/>
        </p:nvSpPr>
        <p:spPr>
          <a:xfrm>
            <a:off x="2286000" y="1087903"/>
            <a:ext cx="7632700"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REGIME PER CASSA 2017 </a:t>
            </a:r>
            <a:r>
              <a:rPr lang="it-IT" sz="2400" b="1" dirty="0">
                <a:solidFill>
                  <a:srgbClr val="FFFFFF"/>
                </a:solidFill>
                <a:latin typeface="Calibri" panose="020F0502020204030204" pitchFamily="34" charset="0"/>
                <a:cs typeface="Calibri" panose="020F0502020204030204" pitchFamily="34" charset="0"/>
              </a:rPr>
              <a:t>→ REGIME ORDINARIO 2018</a:t>
            </a:r>
            <a:endParaRPr lang="it-IT" sz="2000" b="1" i="1" dirty="0">
              <a:solidFill>
                <a:srgbClr val="FFFFFF"/>
              </a:solidFill>
              <a:latin typeface="Calibri" panose="020F0502020204030204" pitchFamily="34" charset="0"/>
            </a:endParaRPr>
          </a:p>
        </p:txBody>
      </p:sp>
      <p:sp>
        <p:nvSpPr>
          <p:cNvPr id="2" name="Freccia in giù 1">
            <a:extLst>
              <a:ext uri="{FF2B5EF4-FFF2-40B4-BE49-F238E27FC236}">
                <a16:creationId xmlns:a16="http://schemas.microsoft.com/office/drawing/2014/main" xmlns="" id="{4E9408BE-B2E0-4441-95B5-3F55F32ACCDF}"/>
              </a:ext>
            </a:extLst>
          </p:cNvPr>
          <p:cNvSpPr/>
          <p:nvPr/>
        </p:nvSpPr>
        <p:spPr>
          <a:xfrm>
            <a:off x="5528345" y="5176007"/>
            <a:ext cx="1166070" cy="234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xmlns="" id="{0284E445-6735-40DA-897A-66EDBB616BC8}"/>
              </a:ext>
            </a:extLst>
          </p:cNvPr>
          <p:cNvSpPr/>
          <p:nvPr/>
        </p:nvSpPr>
        <p:spPr>
          <a:xfrm>
            <a:off x="1392572" y="5608030"/>
            <a:ext cx="9513116" cy="935037"/>
          </a:xfrm>
          <a:prstGeom prst="rect">
            <a:avLst/>
          </a:prstGeom>
          <a:solidFill>
            <a:schemeClr val="accent6">
              <a:lumMod val="60000"/>
              <a:lumOff val="4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Secondo agenzia il valore delle rimanenze non rilevanti si manifesta anche a fine 2018, ma come individuare, per beni fungibili, quali merci sono state cedute ? %</a:t>
            </a:r>
          </a:p>
        </p:txBody>
      </p:sp>
    </p:spTree>
    <p:extLst>
      <p:ext uri="{BB962C8B-B14F-4D97-AF65-F5344CB8AC3E}">
        <p14:creationId xmlns:p14="http://schemas.microsoft.com/office/powerpoint/2010/main" val="8719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428649061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xmlns="" id="{040451D7-4F1F-492E-86C0-B287D1085835}"/>
              </a:ext>
            </a:extLst>
          </p:cNvPr>
          <p:cNvSpPr/>
          <p:nvPr/>
        </p:nvSpPr>
        <p:spPr>
          <a:xfrm>
            <a:off x="2273299" y="360490"/>
            <a:ext cx="7645401" cy="125938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VALORE CONTABILE RIMANENZE FINALI 2017 = 50.000</a:t>
            </a:r>
          </a:p>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40.000 PAGATE NEL 2017 E 10.000 PAGATE NEL 2018</a:t>
            </a:r>
          </a:p>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AL 1.1.2018: VALORE CONTABILE 50.000 E VALORE FISCALE 10.000</a:t>
            </a:r>
          </a:p>
        </p:txBody>
      </p:sp>
      <p:sp>
        <p:nvSpPr>
          <p:cNvPr id="5" name="Ovale 4">
            <a:extLst>
              <a:ext uri="{FF2B5EF4-FFF2-40B4-BE49-F238E27FC236}">
                <a16:creationId xmlns:a16="http://schemas.microsoft.com/office/drawing/2014/main" xmlns="" id="{9DDD7F88-9107-4D72-A1E7-D1AE9EB29342}"/>
              </a:ext>
            </a:extLst>
          </p:cNvPr>
          <p:cNvSpPr/>
          <p:nvPr/>
        </p:nvSpPr>
        <p:spPr>
          <a:xfrm>
            <a:off x="469783" y="620785"/>
            <a:ext cx="1434518" cy="8808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1.1.2018</a:t>
            </a:r>
          </a:p>
        </p:txBody>
      </p:sp>
      <p:sp>
        <p:nvSpPr>
          <p:cNvPr id="6" name="Ovale 5">
            <a:extLst>
              <a:ext uri="{FF2B5EF4-FFF2-40B4-BE49-F238E27FC236}">
                <a16:creationId xmlns:a16="http://schemas.microsoft.com/office/drawing/2014/main" xmlns="" id="{C8345A24-8027-4C4D-9D17-E68BD802EF59}"/>
              </a:ext>
            </a:extLst>
          </p:cNvPr>
          <p:cNvSpPr/>
          <p:nvPr/>
        </p:nvSpPr>
        <p:spPr>
          <a:xfrm>
            <a:off x="504737" y="2325150"/>
            <a:ext cx="1434518" cy="8808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31.12.2018</a:t>
            </a:r>
          </a:p>
          <a:p>
            <a:pPr algn="ctr"/>
            <a:r>
              <a:rPr lang="it-IT" sz="1400" dirty="0"/>
              <a:t>1)</a:t>
            </a:r>
          </a:p>
        </p:txBody>
      </p:sp>
      <p:sp>
        <p:nvSpPr>
          <p:cNvPr id="7" name="Rettangolo 6">
            <a:extLst>
              <a:ext uri="{FF2B5EF4-FFF2-40B4-BE49-F238E27FC236}">
                <a16:creationId xmlns:a16="http://schemas.microsoft.com/office/drawing/2014/main" xmlns="" id="{8B097EC2-75DF-4C9B-B158-682F2169A4C5}"/>
              </a:ext>
            </a:extLst>
          </p:cNvPr>
          <p:cNvSpPr/>
          <p:nvPr/>
        </p:nvSpPr>
        <p:spPr>
          <a:xfrm>
            <a:off x="2299864" y="2165523"/>
            <a:ext cx="7645401" cy="125938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VALORE CONTABILE RIMANENZE FINALI 2017 = 50.000 RILEVANTI FISCALMENTE PER 10.000, NESSUNA OPERAZIONE &gt; RIMANENZE FINALI 50.000 DI CUI 40.000 NON FISCALMENTE RILEVANTI</a:t>
            </a:r>
          </a:p>
        </p:txBody>
      </p:sp>
      <p:sp>
        <p:nvSpPr>
          <p:cNvPr id="8" name="Ovale 7">
            <a:extLst>
              <a:ext uri="{FF2B5EF4-FFF2-40B4-BE49-F238E27FC236}">
                <a16:creationId xmlns:a16="http://schemas.microsoft.com/office/drawing/2014/main" xmlns="" id="{0B1B1C4A-C103-424D-BCB2-6B02F959F5C5}"/>
              </a:ext>
            </a:extLst>
          </p:cNvPr>
          <p:cNvSpPr/>
          <p:nvPr/>
        </p:nvSpPr>
        <p:spPr>
          <a:xfrm>
            <a:off x="598414" y="4063071"/>
            <a:ext cx="1434518" cy="8808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31.12.2018</a:t>
            </a:r>
          </a:p>
          <a:p>
            <a:pPr algn="ctr"/>
            <a:r>
              <a:rPr lang="it-IT" sz="1400" dirty="0"/>
              <a:t>2)</a:t>
            </a:r>
          </a:p>
        </p:txBody>
      </p:sp>
      <p:sp>
        <p:nvSpPr>
          <p:cNvPr id="9" name="Rettangolo 8">
            <a:extLst>
              <a:ext uri="{FF2B5EF4-FFF2-40B4-BE49-F238E27FC236}">
                <a16:creationId xmlns:a16="http://schemas.microsoft.com/office/drawing/2014/main" xmlns="" id="{8EF0C980-62C4-46D7-8CF1-25BF5336064B}"/>
              </a:ext>
            </a:extLst>
          </p:cNvPr>
          <p:cNvSpPr/>
          <p:nvPr/>
        </p:nvSpPr>
        <p:spPr>
          <a:xfrm>
            <a:off x="2292873" y="3878277"/>
            <a:ext cx="7645401" cy="125938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VALORE CONTABILE RIMANENZE FINALI 2017 = 50.000 RILEVANTI FISCALMENTE PER 10.000, ACQUISTI 2018 40.000, CESSIONI 2018 40.000, RIMANENZE FINALI 50.000 : QUALI MERCI SONO STATE CEDUTE ? </a:t>
            </a:r>
          </a:p>
        </p:txBody>
      </p:sp>
      <p:sp>
        <p:nvSpPr>
          <p:cNvPr id="10" name="Rettangolo con angoli arrotondati 9">
            <a:extLst>
              <a:ext uri="{FF2B5EF4-FFF2-40B4-BE49-F238E27FC236}">
                <a16:creationId xmlns:a16="http://schemas.microsoft.com/office/drawing/2014/main" xmlns="" id="{87A70521-8F73-4DA4-A20B-9E88287DB713}"/>
              </a:ext>
            </a:extLst>
          </p:cNvPr>
          <p:cNvSpPr/>
          <p:nvPr/>
        </p:nvSpPr>
        <p:spPr>
          <a:xfrm>
            <a:off x="598414" y="5654180"/>
            <a:ext cx="3998753" cy="8808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Cessione merci acquistate e pagate nel 2017 &gt; R.F. finale fiscale 50.000 , R.I. fiscale 10.000 &gt; reddito = 40.000</a:t>
            </a:r>
          </a:p>
        </p:txBody>
      </p:sp>
      <p:sp>
        <p:nvSpPr>
          <p:cNvPr id="11" name="Rettangolo con angoli arrotondati 10">
            <a:extLst>
              <a:ext uri="{FF2B5EF4-FFF2-40B4-BE49-F238E27FC236}">
                <a16:creationId xmlns:a16="http://schemas.microsoft.com/office/drawing/2014/main" xmlns="" id="{8BB90D30-AF01-49FA-A95C-00654D0CED19}"/>
              </a:ext>
            </a:extLst>
          </p:cNvPr>
          <p:cNvSpPr/>
          <p:nvPr/>
        </p:nvSpPr>
        <p:spPr>
          <a:xfrm>
            <a:off x="7587849" y="5663967"/>
            <a:ext cx="3998753" cy="8808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Cessione merci acquistate e pagate nel 2018 &gt; R.F. fiscale 10.000, R.I. fiscale 10.000 &gt; reddito zero</a:t>
            </a:r>
          </a:p>
        </p:txBody>
      </p:sp>
      <p:cxnSp>
        <p:nvCxnSpPr>
          <p:cNvPr id="13" name="Connettore 2 12">
            <a:extLst>
              <a:ext uri="{FF2B5EF4-FFF2-40B4-BE49-F238E27FC236}">
                <a16:creationId xmlns:a16="http://schemas.microsoft.com/office/drawing/2014/main" xmlns="" id="{8B983EAC-E60B-4095-B82F-0F13E7A74609}"/>
              </a:ext>
            </a:extLst>
          </p:cNvPr>
          <p:cNvCxnSpPr>
            <a:cxnSpLocks/>
          </p:cNvCxnSpPr>
          <p:nvPr/>
        </p:nvCxnSpPr>
        <p:spPr>
          <a:xfrm flipH="1">
            <a:off x="4790114" y="5137657"/>
            <a:ext cx="1305887" cy="8520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xmlns="" id="{C05117DA-2D7B-47AE-8FEC-8BA0DF346D91}"/>
              </a:ext>
            </a:extLst>
          </p:cNvPr>
          <p:cNvCxnSpPr>
            <a:cxnSpLocks/>
          </p:cNvCxnSpPr>
          <p:nvPr/>
        </p:nvCxnSpPr>
        <p:spPr>
          <a:xfrm>
            <a:off x="6157519" y="5137657"/>
            <a:ext cx="1375795" cy="8520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568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564407"/>
            <a:ext cx="9144000" cy="546100"/>
          </a:xfrm>
        </p:spPr>
        <p:txBody>
          <a:bodyPr>
            <a:normAutofit/>
          </a:bodyPr>
          <a:lstStyle/>
          <a:p>
            <a:r>
              <a:rPr lang="it-IT" altLang="it-IT" sz="3200" b="1" dirty="0">
                <a:latin typeface="Calibri" panose="020F0502020204030204" pitchFamily="34" charset="0"/>
              </a:rPr>
              <a:t>REGIME FORFETTARIO</a:t>
            </a:r>
          </a:p>
        </p:txBody>
      </p:sp>
      <p:sp>
        <p:nvSpPr>
          <p:cNvPr id="4" name="Callout con freccia in giù 3"/>
          <p:cNvSpPr/>
          <p:nvPr/>
        </p:nvSpPr>
        <p:spPr>
          <a:xfrm>
            <a:off x="1669409" y="1239108"/>
            <a:ext cx="8665828" cy="116247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chemeClr val="tx1"/>
                </a:solidFill>
                <a:latin typeface="Calibri" panose="020F0502020204030204" pitchFamily="34" charset="0"/>
              </a:rPr>
              <a:t>Elementi confermati</a:t>
            </a:r>
          </a:p>
        </p:txBody>
      </p:sp>
      <p:sp>
        <p:nvSpPr>
          <p:cNvPr id="5" name="Rettangolo 4"/>
          <p:cNvSpPr/>
          <p:nvPr/>
        </p:nvSpPr>
        <p:spPr>
          <a:xfrm>
            <a:off x="2279650" y="2494289"/>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FF0000"/>
                </a:solidFill>
                <a:latin typeface="Calibri" panose="020F0502020204030204" pitchFamily="34" charset="0"/>
              </a:rPr>
              <a:t>Il reddito è determinato applicando alle separate attività la relativa percentuale di redditività e l’insorgenza di una causa ostativa in corso di anno determina la fuoriuscita solo dal periodo successivo ( conferma a </a:t>
            </a:r>
            <a:r>
              <a:rPr lang="it-IT" sz="1600" b="1" dirty="0" err="1">
                <a:solidFill>
                  <a:srgbClr val="FF0000"/>
                </a:solidFill>
                <a:latin typeface="Calibri" panose="020F0502020204030204" pitchFamily="34" charset="0"/>
              </a:rPr>
              <a:t>Telefisco</a:t>
            </a:r>
            <a:r>
              <a:rPr lang="it-IT" sz="1600" b="1" dirty="0">
                <a:solidFill>
                  <a:srgbClr val="FF0000"/>
                </a:solidFill>
                <a:latin typeface="Calibri" panose="020F0502020204030204" pitchFamily="34" charset="0"/>
              </a:rPr>
              <a:t> 2019)</a:t>
            </a:r>
          </a:p>
        </p:txBody>
      </p:sp>
      <p:sp>
        <p:nvSpPr>
          <p:cNvPr id="9" name="Rettangolo 8"/>
          <p:cNvSpPr/>
          <p:nvPr/>
        </p:nvSpPr>
        <p:spPr>
          <a:xfrm>
            <a:off x="2279651" y="3549801"/>
            <a:ext cx="7632699"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L’aliquota applicabile per la tassazione è del 15% ovvero il 5% per le start up</a:t>
            </a:r>
            <a:endParaRPr lang="it-IT" sz="16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5" name="Rettangolo 14"/>
          <p:cNvSpPr/>
          <p:nvPr/>
        </p:nvSpPr>
        <p:spPr>
          <a:xfrm>
            <a:off x="2199734" y="4631962"/>
            <a:ext cx="7694762" cy="91078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Iva esclusa , ma attenzione in caso di acceso al regime, alla rettifica della detrazione</a:t>
            </a:r>
          </a:p>
        </p:txBody>
      </p:sp>
      <p:sp>
        <p:nvSpPr>
          <p:cNvPr id="16" name="Rettangolo 15"/>
          <p:cNvSpPr/>
          <p:nvPr/>
        </p:nvSpPr>
        <p:spPr>
          <a:xfrm>
            <a:off x="2216400" y="5726171"/>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Regime contributo agevolato con riduzione del 35% per titolari di reddito d’impresa </a:t>
            </a:r>
          </a:p>
        </p:txBody>
      </p:sp>
    </p:spTree>
    <p:extLst>
      <p:ext uri="{BB962C8B-B14F-4D97-AF65-F5344CB8AC3E}">
        <p14:creationId xmlns:p14="http://schemas.microsoft.com/office/powerpoint/2010/main" val="228008928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12127</TotalTime>
  <Words>10688</Words>
  <Application>Microsoft Office PowerPoint</Application>
  <PresentationFormat>Personalizzato</PresentationFormat>
  <Paragraphs>916</Paragraphs>
  <Slides>83</Slides>
  <Notes>46</Notes>
  <HiddenSlides>0</HiddenSlides>
  <MMClips>0</MMClips>
  <ScaleCrop>false</ScaleCrop>
  <HeadingPairs>
    <vt:vector size="4" baseType="variant">
      <vt:variant>
        <vt:lpstr>Tema</vt:lpstr>
      </vt:variant>
      <vt:variant>
        <vt:i4>1</vt:i4>
      </vt:variant>
      <vt:variant>
        <vt:lpstr>Titoli diapositive</vt:lpstr>
      </vt:variant>
      <vt:variant>
        <vt:i4>83</vt:i4>
      </vt:variant>
    </vt:vector>
  </HeadingPairs>
  <TitlesOfParts>
    <vt:vector size="84" baseType="lpstr">
      <vt:lpstr>Tema di Office</vt:lpstr>
      <vt:lpstr>Presentazione standard di PowerPoint</vt:lpstr>
      <vt:lpstr>MISURE FISCALI DELLA LEGGE DI BILANCIO 2019 , L. 145/18</vt:lpstr>
      <vt:lpstr>REGIME FORFETTARIO</vt:lpstr>
      <vt:lpstr>REGIME FORFETTARIO</vt:lpstr>
      <vt:lpstr>REGIME FORFETTARIO</vt:lpstr>
      <vt:lpstr>REGIME FORFETTARIO</vt:lpstr>
      <vt:lpstr>REGIME FORFETTARIO</vt:lpstr>
      <vt:lpstr>REGIME FORFETTARIO</vt:lpstr>
      <vt:lpstr>REGIME FORFETTARIO</vt:lpstr>
      <vt:lpstr>REGIME FORFETTARIO</vt:lpstr>
      <vt:lpstr>Presentazione standard di PowerPoint</vt:lpstr>
      <vt:lpstr>Il regime start up</vt:lpstr>
      <vt:lpstr>Passaggio da semplificato a forfettario con perdite 2017 riportate a nuovo</vt:lpstr>
      <vt:lpstr>REGIME FORFETTARIO ALLARGATO</vt:lpstr>
      <vt:lpstr>NUOVA DISCIPLINA RIPORTO PERDITE</vt:lpstr>
      <vt:lpstr>NUOVA DISCIPLINA RIPORTO PERDITE</vt:lpstr>
      <vt:lpstr>DISCIPLINA TRANSITORIA PER SOGGETTI IN SEMPLIFICATA</vt:lpstr>
      <vt:lpstr>DISCIPLINA TRANSITORIA PER SOGGETTI SEMPLIFICATI</vt:lpstr>
      <vt:lpstr>Telefisco 2019</vt:lpstr>
      <vt:lpstr>TASSAZIONE AGEVOLATA UTILI REINVESTITI</vt:lpstr>
      <vt:lpstr>TASSAZIONE AGEVOLATA UTILI REINVESTITI</vt:lpstr>
      <vt:lpstr>TASSAZIONE AGEVOLATA UTILI REINVESTITI</vt:lpstr>
      <vt:lpstr>Esempio : esercizio 2019</vt:lpstr>
      <vt:lpstr>Esempio : esercizio 2020</vt:lpstr>
      <vt:lpstr>TASSAZIONE AGEVOLATA UTILI REINVESTITI</vt:lpstr>
      <vt:lpstr>Eccedenza utili o investimenti o incremento costo personale</vt:lpstr>
      <vt:lpstr>Riporto a nuovo </vt:lpstr>
      <vt:lpstr>Applicabilità riduzione aliquota di 9 punti anche a soggetti Irpef</vt:lpstr>
      <vt:lpstr>Altre novità</vt:lpstr>
      <vt:lpstr>Altre novità</vt:lpstr>
      <vt:lpstr>IperAmmortamento : Decreto Dignità , D.L. 87 del 12.07.2018 e Legge di Bilancio 2019</vt:lpstr>
      <vt:lpstr>La disciplina dell’iperammortamento in caso di cessione del bene</vt:lpstr>
      <vt:lpstr>La disciplina dell’iperammortamento in caso di cessione del bene</vt:lpstr>
      <vt:lpstr>Telefisco 2019</vt:lpstr>
      <vt:lpstr>Presentazione standard di PowerPoint</vt:lpstr>
      <vt:lpstr>esempi</vt:lpstr>
      <vt:lpstr>esempi</vt:lpstr>
      <vt:lpstr>La disciplina della revoca degli aiuti di stato</vt:lpstr>
      <vt:lpstr>Per investimenti eseguiti prima del 14 07.2018 vale regola di cui art. 1 , comma 60 L. 147 del 2013</vt:lpstr>
      <vt:lpstr>Proroga iperammortamento</vt:lpstr>
      <vt:lpstr>Le norme applicabili dal 2019: la Direttiva 2016/1164 ( Atad) : IL D.LGS 142/18</vt:lpstr>
      <vt:lpstr>Presentazione standard di PowerPoint</vt:lpstr>
      <vt:lpstr>esempio</vt:lpstr>
      <vt:lpstr>Presentazione standard di PowerPoint</vt:lpstr>
      <vt:lpstr>Presentazione standard di PowerPoint</vt:lpstr>
      <vt:lpstr>Presentazione standard di PowerPoint</vt:lpstr>
      <vt:lpstr>Esempi di interessi attivi e passivi « generati» dalla classificazione secondo OIC</vt:lpstr>
      <vt:lpstr>Presentazione standard di PowerPoint</vt:lpstr>
      <vt:lpstr>Presentazione standard di PowerPoint</vt:lpstr>
      <vt:lpstr>Presentazione standard di PowerPoint</vt:lpstr>
      <vt:lpstr>esempio</vt:lpstr>
      <vt:lpstr>Presentazione standard di PowerPoint</vt:lpstr>
      <vt:lpstr>DECRETO LEGISLATIVO PER LA CRESCITA E L’INTERNAZIONALIZZAZIONE DELLE IMPRESE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Novità e chiarimenti nel reddito d’impresa e imposizione diretta</vt:lpstr>
      <vt:lpstr>Versamenti soci : qualificazione e conseguenze in caso di cessione di quota</vt:lpstr>
      <vt:lpstr>Versamenti soci : documentazione</vt:lpstr>
      <vt:lpstr>Presentazione standard di PowerPoint</vt:lpstr>
      <vt:lpstr>Comunicazione società</vt:lpstr>
      <vt:lpstr>Risposta socio</vt:lpstr>
      <vt:lpstr>FINANZIAMENTI INTERCOMPANY</vt:lpstr>
      <vt:lpstr>FINANZIAMENTI INTERCOMPANY</vt:lpstr>
      <vt:lpstr>Presentazione standard di PowerPoint</vt:lpstr>
      <vt:lpstr>Presentazione standard di PowerPoint</vt:lpstr>
      <vt:lpstr>Presentazione standard di PowerPoint</vt:lpstr>
      <vt:lpstr>VIDEOFORUM AGENZIA ENTRATE 24.5.2018</vt:lpstr>
      <vt:lpstr>La gestione della eccedenza ace per società di persone</vt:lpstr>
      <vt:lpstr>La rilevanza ai fini Ace degli interessi passivi figurativi da contabilizzazione debiti al costo ammortizzato</vt:lpstr>
      <vt:lpstr>Presentazione standard di PowerPoint</vt:lpstr>
      <vt:lpstr>Ace: coefficiente da applicare all’incremento patrimoniale &gt; interpello DRE Lombardia 954-124-2018</vt:lpstr>
      <vt:lpstr>PASSIVITA’ POTENZIALI E DEDUCIBILITA’ FISCALE</vt:lpstr>
      <vt:lpstr>PASSIVITA’ POTENZIALI E DEDUCIBILITA’ FISCALE</vt:lpstr>
      <vt:lpstr>PASSIVITA’ POTENZIALI E DEDUCIBILITA’ FISCALE</vt:lpstr>
      <vt:lpstr>Immobili per professionisti</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Meneghetti</dc:creator>
  <cp:lastModifiedBy>Paolo Meneghetti</cp:lastModifiedBy>
  <cp:revision>399</cp:revision>
  <cp:lastPrinted>2018-12-07T15:57:52Z</cp:lastPrinted>
  <dcterms:created xsi:type="dcterms:W3CDTF">2017-02-20T11:21:24Z</dcterms:created>
  <dcterms:modified xsi:type="dcterms:W3CDTF">2019-02-09T17:08:44Z</dcterms:modified>
</cp:coreProperties>
</file>