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256" r:id="rId3"/>
    <p:sldId id="257" r:id="rId4"/>
    <p:sldId id="259" r:id="rId5"/>
    <p:sldId id="261" r:id="rId6"/>
    <p:sldId id="265" r:id="rId7"/>
    <p:sldId id="264" r:id="rId8"/>
    <p:sldId id="263" r:id="rId9"/>
    <p:sldId id="291" r:id="rId10"/>
    <p:sldId id="292" r:id="rId11"/>
    <p:sldId id="289" r:id="rId12"/>
    <p:sldId id="266" r:id="rId13"/>
    <p:sldId id="268" r:id="rId14"/>
    <p:sldId id="269" r:id="rId15"/>
    <p:sldId id="288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90" r:id="rId27"/>
    <p:sldId id="267" r:id="rId28"/>
    <p:sldId id="281" r:id="rId29"/>
    <p:sldId id="283" r:id="rId30"/>
    <p:sldId id="282" r:id="rId31"/>
    <p:sldId id="284" r:id="rId32"/>
    <p:sldId id="286" r:id="rId33"/>
    <p:sldId id="287" r:id="rId34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74" autoAdjust="0"/>
  </p:normalViewPr>
  <p:slideViewPr>
    <p:cSldViewPr>
      <p:cViewPr varScale="1">
        <p:scale>
          <a:sx n="92" d="100"/>
          <a:sy n="9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9FF66-023C-4163-A510-B68F13F62E35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870482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FED037A-A4C3-49DC-9021-2BA678EEF7FD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1456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529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866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737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37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464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837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694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8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694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238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6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47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490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9625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6260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5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3317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089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875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105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3720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5532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75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87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23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74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4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511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408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690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1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2758BD-823D-49F3-BF3E-9F42ED736C47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4004A-6F02-4D7D-9B06-25C5CBA0037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B6C346-212E-469A-8013-A99D69A81CA7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2297D8-2B8D-42D8-82B5-B532F9EE8A7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1604964"/>
            <a:ext cx="2057400" cy="45259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4964"/>
            <a:ext cx="6019796" cy="45259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9F9C4C-5ECA-4A8D-9664-14CCD5EE2FD2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75B42-C66E-48B4-99F3-CE5E0EE0DBAF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57B66E-090A-4754-9201-53C6E7A0A7BA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70D7B6-DF34-4064-9BD8-0F64F89E397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79E6BB-75F7-4ACB-8B46-0E43A3C2C70D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A5E31-559B-4551-8BAA-DC923A3DEA3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51D29E-9CD4-406F-96C2-4FAD0DD98CBF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C4CE0C-7718-4402-B883-397BBB8B880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6F974C-9A07-4B05-8291-248F3E8F9280}" type="datetime1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6E5686-7EA9-4C7B-9C86-30DE40AA36B1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323B2-8514-4D02-9382-89FBD5224231}" type="datetime1">
              <a:rPr lang="it-IT" smtClean="0"/>
              <a:t>03/05/2018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318648-9D4A-493B-B0F0-7491667B9FD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946EB8-48D4-4B54-AB52-530913BE44B1}" type="datetime1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C12B6-CC33-4CDD-ABF6-164A00959E9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D7C48-1D9D-4476-BD90-731ACC3F177B}" type="datetime1">
              <a:rPr lang="it-IT" smtClean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D63F96-409F-4179-8508-BC0CBC3B857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5685EA-B6A5-49A9-A796-15F919176F64}" type="datetime1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43DCA9-3A4D-4387-94B4-4BDA5103962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9322AF-537F-45F5-ABC9-83A04CF8C0C8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1CBA71-716A-4479-AEFC-8B79B849EB7D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8FA20B-6162-4729-8AF4-C7A947B2DAF3}" type="datetime1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10DD33-E176-4645-8629-2310ECB95BD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F13B54-4AC4-4A2F-865A-7F0BDD5FE1C0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5D1D24-57F5-4E75-8B47-4D4D35AD8FD8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32B8F3-7236-4ACD-9DC9-88378483CA7F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20DAE-14A2-4FA7-AE78-6005E4F70B4E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6F11A2-3FB4-47FF-A024-54F59E38D526}" type="datetime1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46F7D4-1EEE-4C77-B817-E30AD70B5AA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44EDD9-8F03-4436-A01A-4EE6C1525520}" type="datetime1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5F17D9-52EF-4B37-B631-723D5280975F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44C696-B538-497E-B681-F40322C64154}" type="datetime1">
              <a:rPr lang="it-IT" smtClean="0"/>
              <a:t>03/05/2018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B42A6-E248-4F0F-8455-30E18CF3B16E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3085E-898D-4976-B75F-66444B095C3B}" type="datetime1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0313C6-1EEE-41A9-8374-DD353954A78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FF31AA-0FA5-40BE-A9E7-DEE1DCA765CF}" type="datetime1">
              <a:rPr lang="it-IT" smtClean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F6F6D3-1079-453B-BCCE-06D068C6DE5B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14EBBF-A23C-4C6A-86AD-D03FEF4A97BD}" type="datetime1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802C5B-F0D1-4F67-A803-7C891254D45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0EBA97-028E-43D7-BDD2-A0547AC3B34A}" type="datetime1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37063-8A9E-4715-994F-4DD99106DA31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85800" y="2130478"/>
            <a:ext cx="7772043" cy="1469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1"/>
          <a:lstStyle/>
          <a:p>
            <a:pPr lvl="0"/>
            <a:r>
              <a:rPr lang="it-IT"/>
              <a:t>Fate clic per modificare il formato del testo del titoloFare clic per modificare lo stile del titolo</a:t>
            </a:r>
          </a:p>
        </p:txBody>
      </p:sp>
      <p:sp>
        <p:nvSpPr>
          <p:cNvPr id="3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E7EAD60-A1DB-4131-90F6-86DD5877815D}" type="datetime1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075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BBADFC4-F04F-457A-A8F0-C75F168BDEF7}" type="slidenum">
              <a:rPr/>
              <a:pPr lvl="0"/>
              <a:t>‹N›</a:t>
            </a:fld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5A719CD-A7EF-4C26-9EB2-ECB2ACD286B8}" type="datetime1">
              <a:rPr lang="it-IT" smtClean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4"/>
          </p:nvPr>
        </p:nvSpPr>
        <p:spPr>
          <a:xfrm>
            <a:off x="6553075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6FA8C66-1AB0-4B51-A80F-55D305E307C2}" type="slidenum">
              <a:rPr/>
              <a:pPr lvl="0"/>
              <a:t>‹N›</a:t>
            </a:fld>
            <a:endParaRPr lang="it-IT"/>
          </a:p>
        </p:txBody>
      </p:sp>
      <p:sp>
        <p:nvSpPr>
          <p:cNvPr id="5" name="Segnaposto titolo 4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2"/>
          <p:cNvSpPr txBox="1"/>
          <p:nvPr/>
        </p:nvSpPr>
        <p:spPr>
          <a:xfrm>
            <a:off x="467541" y="3071862"/>
            <a:ext cx="7920880" cy="2492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400" b="1" u="none" strike="noStrike" kern="1200" cap="none" spc="0" baseline="0" dirty="0" err="1" smtClean="0">
                <a:solidFill>
                  <a:srgbClr val="C0504D"/>
                </a:solidFill>
                <a:uFillTx/>
                <a:latin typeface="Arial" pitchFamily="34" charset="0"/>
                <a:cs typeface="Arial" pitchFamily="34" charset="0"/>
              </a:rPr>
              <a:t>Branch</a:t>
            </a:r>
            <a:r>
              <a:rPr lang="it-IT" sz="4400" b="1" u="none" strike="noStrike" kern="1200" cap="none" spc="0" baseline="0" dirty="0" smtClean="0">
                <a:solidFill>
                  <a:srgbClr val="C0504D"/>
                </a:solidFill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it-IT" sz="4400" b="1" dirty="0" err="1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t-IT" sz="4400" b="1" u="none" strike="noStrike" kern="1200" cap="none" spc="0" baseline="0" dirty="0" err="1" smtClean="0">
                <a:solidFill>
                  <a:srgbClr val="C0504D"/>
                </a:solidFill>
                <a:uFillTx/>
                <a:latin typeface="Arial" pitchFamily="34" charset="0"/>
                <a:cs typeface="Arial" pitchFamily="34" charset="0"/>
              </a:rPr>
              <a:t>xemption</a:t>
            </a:r>
            <a:endParaRPr lang="it-IT" sz="4400" b="1" u="none" strike="noStrike" kern="1200" cap="none" spc="0" baseline="0" dirty="0" smtClean="0">
              <a:solidFill>
                <a:srgbClr val="C0504D"/>
              </a:solidFill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i="1" u="none" strike="noStrike" kern="1200" cap="none" spc="0" baseline="0" dirty="0" smtClean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11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11" name="Connettore 1 16"/>
          <p:cNvCxnSpPr/>
          <p:nvPr/>
        </p:nvCxnSpPr>
        <p:spPr>
          <a:xfrm>
            <a:off x="251524" y="1844824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251519" y="1340768"/>
            <a:ext cx="8640956" cy="1080120"/>
            <a:chOff x="251519" y="2060848"/>
            <a:chExt cx="8640956" cy="1080120"/>
          </a:xfrm>
        </p:grpSpPr>
        <p:sp>
          <p:nvSpPr>
            <p:cNvPr id="28" name="Figura a mano libera 27"/>
            <p:cNvSpPr/>
            <p:nvPr/>
          </p:nvSpPr>
          <p:spPr>
            <a:xfrm>
              <a:off x="1259632" y="2060848"/>
              <a:ext cx="7632843" cy="72541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situata in </a:t>
              </a:r>
              <a:r>
                <a:rPr lang="it-IT" sz="2400" b="1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Paese ad alto rischio fiscale </a:t>
              </a:r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251519" y="2060848"/>
              <a:ext cx="899437" cy="108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just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B</a:t>
              </a:r>
              <a:endParaRPr lang="it-IT" sz="2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613165" y="3573016"/>
            <a:ext cx="8279310" cy="720080"/>
            <a:chOff x="613165" y="3717032"/>
            <a:chExt cx="8279310" cy="720080"/>
          </a:xfrm>
        </p:grpSpPr>
        <p:sp>
          <p:nvSpPr>
            <p:cNvPr id="13" name="Ottagono 12"/>
            <p:cNvSpPr/>
            <p:nvPr/>
          </p:nvSpPr>
          <p:spPr>
            <a:xfrm>
              <a:off x="613165" y="3717032"/>
              <a:ext cx="718475" cy="720080"/>
            </a:xfrm>
            <a:prstGeom prst="oct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it-IT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1547664" y="3717032"/>
              <a:ext cx="7344811" cy="720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assoggettata a tassazione diretta effettiva </a:t>
              </a:r>
              <a:r>
                <a:rPr lang="it-IT" sz="2400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inferiore al 50%</a:t>
              </a:r>
              <a:r>
                <a:rPr lang="it-IT" sz="24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a quella italiana (esclusa Irap)</a:t>
              </a:r>
            </a:p>
          </p:txBody>
        </p:sp>
      </p:grpSp>
      <p:sp>
        <p:nvSpPr>
          <p:cNvPr id="34" name="Ottagono 33"/>
          <p:cNvSpPr/>
          <p:nvPr/>
        </p:nvSpPr>
        <p:spPr>
          <a:xfrm>
            <a:off x="611560" y="4581128"/>
            <a:ext cx="718475" cy="72008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igura a mano libera 34"/>
          <p:cNvSpPr/>
          <p:nvPr/>
        </p:nvSpPr>
        <p:spPr>
          <a:xfrm>
            <a:off x="1581944" y="4581127"/>
            <a:ext cx="7344811" cy="162158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7886"/>
              <a:gd name="f7" fmla="val 5462891"/>
              <a:gd name="f8" fmla="val 910504"/>
              <a:gd name="f9" fmla="val 4552387"/>
              <a:gd name="f10" fmla="val 4793870"/>
              <a:gd name="f11" fmla="val 586775"/>
              <a:gd name="f12" fmla="val 5025455"/>
              <a:gd name="f13" fmla="val 584798"/>
              <a:gd name="f14" fmla="val 5196203"/>
              <a:gd name="f15" fmla="val 582820"/>
              <a:gd name="f16" fmla="val 5366951"/>
              <a:gd name="f17" fmla="val 580138"/>
              <a:gd name="f18" fmla="val 5462886"/>
              <a:gd name="f19" fmla="val 577341"/>
              <a:gd name="f20" fmla="val 5462877"/>
              <a:gd name="f21" fmla="val 384894"/>
              <a:gd name="f22" fmla="val 192447"/>
              <a:gd name="f23" fmla="val 5"/>
              <a:gd name="f24" fmla="val 577342"/>
              <a:gd name="f25" fmla="val 95930"/>
              <a:gd name="f26" fmla="val 266688"/>
              <a:gd name="f27" fmla="val 437436"/>
              <a:gd name="f28" fmla="val 669031"/>
              <a:gd name="f29" fmla="val 910513"/>
              <a:gd name="f30" fmla="+- 0 0 -90"/>
              <a:gd name="f31" fmla="*/ f3 1 587886"/>
              <a:gd name="f32" fmla="*/ f4 1 5462891"/>
              <a:gd name="f33" fmla="+- f7 0 f5"/>
              <a:gd name="f34" fmla="+- f6 0 f5"/>
              <a:gd name="f35" fmla="*/ f30 f0 1"/>
              <a:gd name="f36" fmla="*/ f34 1 587886"/>
              <a:gd name="f37" fmla="*/ f33 1 5462891"/>
              <a:gd name="f38" fmla="*/ 97983 f34 1"/>
              <a:gd name="f39" fmla="*/ 0 f33 1"/>
              <a:gd name="f40" fmla="*/ 489903 f34 1"/>
              <a:gd name="f41" fmla="*/ 559187 f34 1"/>
              <a:gd name="f42" fmla="*/ 28699 f33 1"/>
              <a:gd name="f43" fmla="*/ 587885 f34 1"/>
              <a:gd name="f44" fmla="*/ 97984 f33 1"/>
              <a:gd name="f45" fmla="*/ 587886 f34 1"/>
              <a:gd name="f46" fmla="*/ 5462891 f33 1"/>
              <a:gd name="f47" fmla="*/ 0 f34 1"/>
              <a:gd name="f48" fmla="*/ 97983 f33 1"/>
              <a:gd name="f49" fmla="*/ 28699 f34 1"/>
              <a:gd name="f50" fmla="*/ 97984 f34 1"/>
              <a:gd name="f51" fmla="*/ 1 f33 1"/>
              <a:gd name="f52" fmla="*/ f35 1 f2"/>
              <a:gd name="f53" fmla="*/ f38 1 587886"/>
              <a:gd name="f54" fmla="*/ f39 1 5462891"/>
              <a:gd name="f55" fmla="*/ f40 1 587886"/>
              <a:gd name="f56" fmla="*/ f41 1 587886"/>
              <a:gd name="f57" fmla="*/ f42 1 5462891"/>
              <a:gd name="f58" fmla="*/ f43 1 587886"/>
              <a:gd name="f59" fmla="*/ f44 1 5462891"/>
              <a:gd name="f60" fmla="*/ f45 1 587886"/>
              <a:gd name="f61" fmla="*/ f46 1 5462891"/>
              <a:gd name="f62" fmla="*/ f47 1 587886"/>
              <a:gd name="f63" fmla="*/ f48 1 5462891"/>
              <a:gd name="f64" fmla="*/ f49 1 587886"/>
              <a:gd name="f65" fmla="*/ f50 1 587886"/>
              <a:gd name="f66" fmla="*/ f51 1 5462891"/>
              <a:gd name="f67" fmla="*/ f5 1 f36"/>
              <a:gd name="f68" fmla="*/ f6 1 f36"/>
              <a:gd name="f69" fmla="*/ f5 1 f37"/>
              <a:gd name="f70" fmla="*/ f7 1 f37"/>
              <a:gd name="f71" fmla="+- f52 0 f1"/>
              <a:gd name="f72" fmla="*/ f53 1 f36"/>
              <a:gd name="f73" fmla="*/ f54 1 f37"/>
              <a:gd name="f74" fmla="*/ f55 1 f36"/>
              <a:gd name="f75" fmla="*/ f56 1 f36"/>
              <a:gd name="f76" fmla="*/ f57 1 f37"/>
              <a:gd name="f77" fmla="*/ f58 1 f36"/>
              <a:gd name="f78" fmla="*/ f59 1 f37"/>
              <a:gd name="f79" fmla="*/ f60 1 f36"/>
              <a:gd name="f80" fmla="*/ f61 1 f37"/>
              <a:gd name="f81" fmla="*/ f62 1 f36"/>
              <a:gd name="f82" fmla="*/ f63 1 f37"/>
              <a:gd name="f83" fmla="*/ f64 1 f36"/>
              <a:gd name="f84" fmla="*/ f65 1 f36"/>
              <a:gd name="f85" fmla="*/ f66 1 f37"/>
              <a:gd name="f86" fmla="*/ f67 f31 1"/>
              <a:gd name="f87" fmla="*/ f68 f31 1"/>
              <a:gd name="f88" fmla="*/ f70 f32 1"/>
              <a:gd name="f89" fmla="*/ f69 f32 1"/>
              <a:gd name="f90" fmla="*/ f72 f31 1"/>
              <a:gd name="f91" fmla="*/ f73 f32 1"/>
              <a:gd name="f92" fmla="*/ f74 f31 1"/>
              <a:gd name="f93" fmla="*/ f75 f31 1"/>
              <a:gd name="f94" fmla="*/ f76 f32 1"/>
              <a:gd name="f95" fmla="*/ f77 f31 1"/>
              <a:gd name="f96" fmla="*/ f78 f32 1"/>
              <a:gd name="f97" fmla="*/ f79 f31 1"/>
              <a:gd name="f98" fmla="*/ f80 f32 1"/>
              <a:gd name="f99" fmla="*/ f81 f31 1"/>
              <a:gd name="f100" fmla="*/ f82 f32 1"/>
              <a:gd name="f101" fmla="*/ f83 f31 1"/>
              <a:gd name="f102" fmla="*/ f84 f31 1"/>
              <a:gd name="f103" fmla="*/ f8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1">
                <a:pos x="f90" y="f91"/>
              </a:cxn>
              <a:cxn ang="f71">
                <a:pos x="f92" y="f91"/>
              </a:cxn>
              <a:cxn ang="f71">
                <a:pos x="f93" y="f94"/>
              </a:cxn>
              <a:cxn ang="f71">
                <a:pos x="f95" y="f96"/>
              </a:cxn>
              <a:cxn ang="f71">
                <a:pos x="f97" y="f98"/>
              </a:cxn>
              <a:cxn ang="f71">
                <a:pos x="f97" y="f98"/>
              </a:cxn>
              <a:cxn ang="f71">
                <a:pos x="f97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100"/>
              </a:cxn>
              <a:cxn ang="f71">
                <a:pos x="f101" y="f94"/>
              </a:cxn>
              <a:cxn ang="f71">
                <a:pos x="f102" y="f103"/>
              </a:cxn>
              <a:cxn ang="f71">
                <a:pos x="f90" y="f91"/>
              </a:cxn>
            </a:cxnLst>
            <a:rect l="f86" t="f89" r="f87" b="f88"/>
            <a:pathLst>
              <a:path w="587886" h="5462891">
                <a:moveTo>
                  <a:pt x="f6" y="f8"/>
                </a:moveTo>
                <a:lnTo>
                  <a:pt x="f6" y="f9"/>
                </a:lnTo>
                <a:cubicBezTo>
                  <a:pt x="f6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0"/>
                  <a:pt x="f22" y="f18"/>
                  <a:pt x="f5" y="f18"/>
                </a:cubicBezTo>
                <a:lnTo>
                  <a:pt x="f5" y="f18"/>
                </a:lnTo>
                <a:lnTo>
                  <a:pt x="f5" y="f18"/>
                </a:lnTo>
                <a:lnTo>
                  <a:pt x="f5" y="f23"/>
                </a:lnTo>
                <a:lnTo>
                  <a:pt x="f5" y="f23"/>
                </a:lnTo>
                <a:lnTo>
                  <a:pt x="f5" y="f23"/>
                </a:lnTo>
                <a:lnTo>
                  <a:pt x="f24" y="f23"/>
                </a:lnTo>
                <a:cubicBezTo>
                  <a:pt x="f17" y="f23"/>
                  <a:pt x="f15" y="f25"/>
                  <a:pt x="f13" y="f26"/>
                </a:cubicBezTo>
                <a:cubicBezTo>
                  <a:pt x="f11" y="f27"/>
                  <a:pt x="f6" y="f28"/>
                  <a:pt x="f6" y="f29"/>
                </a:cubicBezTo>
                <a:lnTo>
                  <a:pt x="f6" y="f8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49348" tIns="42034" rIns="42034" bIns="42034" anchor="ctr" anchorCtr="0" compatLnSpc="1"/>
          <a:lstStyle/>
          <a:p>
            <a:pPr marL="0" lvl="1" algn="just" defTabSz="933446">
              <a:lnSpc>
                <a:spcPct val="90000"/>
              </a:lnSpc>
              <a:spcAft>
                <a:spcPts val="4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Reddito della </a:t>
            </a:r>
            <a:r>
              <a:rPr lang="it-IT" sz="2400" kern="0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branch</a:t>
            </a:r>
            <a:r>
              <a:rPr lang="it-IT" sz="24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costituito per </a:t>
            </a:r>
            <a:r>
              <a:rPr lang="it-IT" sz="2400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più del 50% da </a:t>
            </a:r>
            <a:r>
              <a:rPr lang="it-IT" sz="2400" i="1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passive</a:t>
            </a:r>
            <a:r>
              <a:rPr lang="it-IT" sz="2400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</a:t>
            </a:r>
            <a:r>
              <a:rPr lang="it-IT" sz="2400" i="1" u="sng" kern="0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incomes</a:t>
            </a:r>
            <a:r>
              <a:rPr lang="it-IT" sz="2400" i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</a:t>
            </a:r>
            <a:r>
              <a:rPr lang="it-IT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(proventi scaturenti da mera gestione, detenzione o investimenti in titoli, partecipazioni, crediti o altre attività finanziarie nonché dalla concessione in uso di diritti immateriali oppure da servizi, anche finanziari, infragruppo</a:t>
            </a:r>
            <a:r>
              <a:rPr lang="it-IT" sz="14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)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ttangolo 1"/>
          <p:cNvSpPr/>
          <p:nvPr/>
        </p:nvSpPr>
        <p:spPr>
          <a:xfrm>
            <a:off x="403924" y="2535658"/>
            <a:ext cx="8640951" cy="7102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Tassazione per trasparenza se </a:t>
            </a:r>
            <a:r>
              <a:rPr lang="it-IT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congiuntamente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10</a:t>
            </a:fld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978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251519" y="1340768"/>
            <a:ext cx="8640956" cy="1080120"/>
            <a:chOff x="251519" y="2060848"/>
            <a:chExt cx="8640956" cy="1080120"/>
          </a:xfrm>
        </p:grpSpPr>
        <p:sp>
          <p:nvSpPr>
            <p:cNvPr id="28" name="Figura a mano libera 27"/>
            <p:cNvSpPr/>
            <p:nvPr/>
          </p:nvSpPr>
          <p:spPr>
            <a:xfrm>
              <a:off x="1259632" y="2060849"/>
              <a:ext cx="7632843" cy="72661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situata in Paese ad alto rischio fiscale </a:t>
              </a:r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251519" y="2060848"/>
              <a:ext cx="899437" cy="108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just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B</a:t>
              </a:r>
              <a:endParaRPr lang="it-IT" sz="2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31" name="Rettangolo 1"/>
          <p:cNvSpPr/>
          <p:nvPr/>
        </p:nvSpPr>
        <p:spPr>
          <a:xfrm>
            <a:off x="251524" y="3788658"/>
            <a:ext cx="8640951" cy="115251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dimostra che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non è </a:t>
            </a:r>
            <a:r>
              <a:rPr lang="it-I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costruzione meramente artificiosa*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volta a conseguire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indebito vantaggio fiscale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(Art. 167, co. 8-ter)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ttangolo 1"/>
          <p:cNvSpPr/>
          <p:nvPr/>
        </p:nvSpPr>
        <p:spPr>
          <a:xfrm>
            <a:off x="251519" y="2387358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ESIMENTI</a:t>
            </a:r>
          </a:p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Disapplicazione tassazione per trasparenza </a:t>
            </a:r>
          </a:p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(anche tramite interpello) se:</a:t>
            </a:r>
          </a:p>
        </p:txBody>
      </p:sp>
      <p:sp>
        <p:nvSpPr>
          <p:cNvPr id="22" name="Freccia in giù 21"/>
          <p:cNvSpPr/>
          <p:nvPr/>
        </p:nvSpPr>
        <p:spPr>
          <a:xfrm>
            <a:off x="2051720" y="5085184"/>
            <a:ext cx="1296144" cy="64807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262505" y="5570656"/>
            <a:ext cx="51015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717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Applicazione regime BEX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igura a mano libera 16"/>
          <p:cNvSpPr/>
          <p:nvPr/>
        </p:nvSpPr>
        <p:spPr>
          <a:xfrm>
            <a:off x="1259632" y="1340768"/>
            <a:ext cx="7632843" cy="7254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7886"/>
              <a:gd name="f7" fmla="val 5462891"/>
              <a:gd name="f8" fmla="val 910504"/>
              <a:gd name="f9" fmla="val 4552387"/>
              <a:gd name="f10" fmla="val 4793870"/>
              <a:gd name="f11" fmla="val 586775"/>
              <a:gd name="f12" fmla="val 5025455"/>
              <a:gd name="f13" fmla="val 584798"/>
              <a:gd name="f14" fmla="val 5196203"/>
              <a:gd name="f15" fmla="val 582820"/>
              <a:gd name="f16" fmla="val 5366951"/>
              <a:gd name="f17" fmla="val 580138"/>
              <a:gd name="f18" fmla="val 5462886"/>
              <a:gd name="f19" fmla="val 577341"/>
              <a:gd name="f20" fmla="val 5462877"/>
              <a:gd name="f21" fmla="val 384894"/>
              <a:gd name="f22" fmla="val 192447"/>
              <a:gd name="f23" fmla="val 5"/>
              <a:gd name="f24" fmla="val 577342"/>
              <a:gd name="f25" fmla="val 95930"/>
              <a:gd name="f26" fmla="val 266688"/>
              <a:gd name="f27" fmla="val 437436"/>
              <a:gd name="f28" fmla="val 669031"/>
              <a:gd name="f29" fmla="val 910513"/>
              <a:gd name="f30" fmla="+- 0 0 -90"/>
              <a:gd name="f31" fmla="*/ f3 1 587886"/>
              <a:gd name="f32" fmla="*/ f4 1 5462891"/>
              <a:gd name="f33" fmla="+- f7 0 f5"/>
              <a:gd name="f34" fmla="+- f6 0 f5"/>
              <a:gd name="f35" fmla="*/ f30 f0 1"/>
              <a:gd name="f36" fmla="*/ f34 1 587886"/>
              <a:gd name="f37" fmla="*/ f33 1 5462891"/>
              <a:gd name="f38" fmla="*/ 97983 f34 1"/>
              <a:gd name="f39" fmla="*/ 0 f33 1"/>
              <a:gd name="f40" fmla="*/ 489903 f34 1"/>
              <a:gd name="f41" fmla="*/ 559187 f34 1"/>
              <a:gd name="f42" fmla="*/ 28699 f33 1"/>
              <a:gd name="f43" fmla="*/ 587885 f34 1"/>
              <a:gd name="f44" fmla="*/ 97984 f33 1"/>
              <a:gd name="f45" fmla="*/ 587886 f34 1"/>
              <a:gd name="f46" fmla="*/ 5462891 f33 1"/>
              <a:gd name="f47" fmla="*/ 0 f34 1"/>
              <a:gd name="f48" fmla="*/ 97983 f33 1"/>
              <a:gd name="f49" fmla="*/ 28699 f34 1"/>
              <a:gd name="f50" fmla="*/ 97984 f34 1"/>
              <a:gd name="f51" fmla="*/ 1 f33 1"/>
              <a:gd name="f52" fmla="*/ f35 1 f2"/>
              <a:gd name="f53" fmla="*/ f38 1 587886"/>
              <a:gd name="f54" fmla="*/ f39 1 5462891"/>
              <a:gd name="f55" fmla="*/ f40 1 587886"/>
              <a:gd name="f56" fmla="*/ f41 1 587886"/>
              <a:gd name="f57" fmla="*/ f42 1 5462891"/>
              <a:gd name="f58" fmla="*/ f43 1 587886"/>
              <a:gd name="f59" fmla="*/ f44 1 5462891"/>
              <a:gd name="f60" fmla="*/ f45 1 587886"/>
              <a:gd name="f61" fmla="*/ f46 1 5462891"/>
              <a:gd name="f62" fmla="*/ f47 1 587886"/>
              <a:gd name="f63" fmla="*/ f48 1 5462891"/>
              <a:gd name="f64" fmla="*/ f49 1 587886"/>
              <a:gd name="f65" fmla="*/ f50 1 587886"/>
              <a:gd name="f66" fmla="*/ f51 1 5462891"/>
              <a:gd name="f67" fmla="*/ f5 1 f36"/>
              <a:gd name="f68" fmla="*/ f6 1 f36"/>
              <a:gd name="f69" fmla="*/ f5 1 f37"/>
              <a:gd name="f70" fmla="*/ f7 1 f37"/>
              <a:gd name="f71" fmla="+- f52 0 f1"/>
              <a:gd name="f72" fmla="*/ f53 1 f36"/>
              <a:gd name="f73" fmla="*/ f54 1 f37"/>
              <a:gd name="f74" fmla="*/ f55 1 f36"/>
              <a:gd name="f75" fmla="*/ f56 1 f36"/>
              <a:gd name="f76" fmla="*/ f57 1 f37"/>
              <a:gd name="f77" fmla="*/ f58 1 f36"/>
              <a:gd name="f78" fmla="*/ f59 1 f37"/>
              <a:gd name="f79" fmla="*/ f60 1 f36"/>
              <a:gd name="f80" fmla="*/ f61 1 f37"/>
              <a:gd name="f81" fmla="*/ f62 1 f36"/>
              <a:gd name="f82" fmla="*/ f63 1 f37"/>
              <a:gd name="f83" fmla="*/ f64 1 f36"/>
              <a:gd name="f84" fmla="*/ f65 1 f36"/>
              <a:gd name="f85" fmla="*/ f66 1 f37"/>
              <a:gd name="f86" fmla="*/ f67 f31 1"/>
              <a:gd name="f87" fmla="*/ f68 f31 1"/>
              <a:gd name="f88" fmla="*/ f70 f32 1"/>
              <a:gd name="f89" fmla="*/ f69 f32 1"/>
              <a:gd name="f90" fmla="*/ f72 f31 1"/>
              <a:gd name="f91" fmla="*/ f73 f32 1"/>
              <a:gd name="f92" fmla="*/ f74 f31 1"/>
              <a:gd name="f93" fmla="*/ f75 f31 1"/>
              <a:gd name="f94" fmla="*/ f76 f32 1"/>
              <a:gd name="f95" fmla="*/ f77 f31 1"/>
              <a:gd name="f96" fmla="*/ f78 f32 1"/>
              <a:gd name="f97" fmla="*/ f79 f31 1"/>
              <a:gd name="f98" fmla="*/ f80 f32 1"/>
              <a:gd name="f99" fmla="*/ f81 f31 1"/>
              <a:gd name="f100" fmla="*/ f82 f32 1"/>
              <a:gd name="f101" fmla="*/ f83 f31 1"/>
              <a:gd name="f102" fmla="*/ f84 f31 1"/>
              <a:gd name="f103" fmla="*/ f8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1">
                <a:pos x="f90" y="f91"/>
              </a:cxn>
              <a:cxn ang="f71">
                <a:pos x="f92" y="f91"/>
              </a:cxn>
              <a:cxn ang="f71">
                <a:pos x="f93" y="f94"/>
              </a:cxn>
              <a:cxn ang="f71">
                <a:pos x="f95" y="f96"/>
              </a:cxn>
              <a:cxn ang="f71">
                <a:pos x="f97" y="f98"/>
              </a:cxn>
              <a:cxn ang="f71">
                <a:pos x="f97" y="f98"/>
              </a:cxn>
              <a:cxn ang="f71">
                <a:pos x="f97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100"/>
              </a:cxn>
              <a:cxn ang="f71">
                <a:pos x="f101" y="f94"/>
              </a:cxn>
              <a:cxn ang="f71">
                <a:pos x="f102" y="f103"/>
              </a:cxn>
              <a:cxn ang="f71">
                <a:pos x="f90" y="f91"/>
              </a:cxn>
            </a:cxnLst>
            <a:rect l="f86" t="f89" r="f87" b="f88"/>
            <a:pathLst>
              <a:path w="587886" h="5462891">
                <a:moveTo>
                  <a:pt x="f6" y="f8"/>
                </a:moveTo>
                <a:lnTo>
                  <a:pt x="f6" y="f9"/>
                </a:lnTo>
                <a:cubicBezTo>
                  <a:pt x="f6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0"/>
                  <a:pt x="f22" y="f18"/>
                  <a:pt x="f5" y="f18"/>
                </a:cubicBezTo>
                <a:lnTo>
                  <a:pt x="f5" y="f18"/>
                </a:lnTo>
                <a:lnTo>
                  <a:pt x="f5" y="f18"/>
                </a:lnTo>
                <a:lnTo>
                  <a:pt x="f5" y="f23"/>
                </a:lnTo>
                <a:lnTo>
                  <a:pt x="f5" y="f23"/>
                </a:lnTo>
                <a:lnTo>
                  <a:pt x="f5" y="f23"/>
                </a:lnTo>
                <a:lnTo>
                  <a:pt x="f24" y="f23"/>
                </a:lnTo>
                <a:cubicBezTo>
                  <a:pt x="f17" y="f23"/>
                  <a:pt x="f15" y="f25"/>
                  <a:pt x="f13" y="f26"/>
                </a:cubicBezTo>
                <a:cubicBezTo>
                  <a:pt x="f11" y="f27"/>
                  <a:pt x="f6" y="f28"/>
                  <a:pt x="f6" y="f29"/>
                </a:cubicBezTo>
                <a:lnTo>
                  <a:pt x="f6" y="f8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49348" tIns="42034" rIns="42034" bIns="42034" anchor="ctr" anchorCtr="0" compatLnSpc="1"/>
          <a:lstStyle/>
          <a:p>
            <a:pPr marL="0" lvl="1" algn="just" defTabSz="933446">
              <a:spcAft>
                <a:spcPts val="4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Branch</a:t>
            </a:r>
            <a:r>
              <a:rPr lang="it-IT" sz="24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situata in </a:t>
            </a:r>
            <a:r>
              <a:rPr lang="it-IT" sz="2400" b="1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Paese ad alto rischio fiscale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11</a:t>
            </a:fld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292080" y="5059552"/>
            <a:ext cx="359879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Indici artificiosità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Circ. Consiglio UE 08/06/2010, Circ. AE 23/E/2011, e 28/E/2011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6977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ttangolo 1"/>
          <p:cNvSpPr/>
          <p:nvPr/>
        </p:nvSpPr>
        <p:spPr>
          <a:xfrm>
            <a:off x="251519" y="1196752"/>
            <a:ext cx="8640951" cy="55426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Quadro riassuntivo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53861"/>
              </p:ext>
            </p:extLst>
          </p:nvPr>
        </p:nvGraphicFramePr>
        <p:xfrm>
          <a:off x="325138" y="1969352"/>
          <a:ext cx="8567342" cy="311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934"/>
                <a:gridCol w="1464783"/>
                <a:gridCol w="2416892"/>
                <a:gridCol w="2561733"/>
              </a:tblGrid>
              <a:tr h="743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Localizzazione </a:t>
                      </a:r>
                      <a:r>
                        <a:rPr lang="it-IT" sz="20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</a:t>
                      </a: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Regola tassazione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Esimenti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Regola tassazione in presenza di esimenti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>
                        <a:alpha val="99000"/>
                      </a:srgbClr>
                    </a:solidFill>
                  </a:tcPr>
                </a:tc>
              </a:tr>
              <a:tr h="110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Paese White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BEX/FTC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</a:tr>
              <a:tr h="662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Paese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(art. 167</a:t>
                      </a:r>
                      <a:r>
                        <a:rPr lang="en-US" sz="16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CFC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Effettiva attività economica/No delocalizzazione reddito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BEX/FTC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</a:tr>
              <a:tr h="662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Paese a rischio fiscale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(art. 167</a:t>
                      </a:r>
                      <a:r>
                        <a:rPr lang="it-IT" sz="16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8-bis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Tuir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CFC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non è costruzione artificiosa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BEX/FTC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179512" y="5229200"/>
            <a:ext cx="8423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Legenda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BEX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Branch Exemption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(art.168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CFC: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Controlled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(art.167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FTC: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(art.165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12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2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270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1" name="Rettangolo 1"/>
          <p:cNvSpPr/>
          <p:nvPr/>
        </p:nvSpPr>
        <p:spPr>
          <a:xfrm>
            <a:off x="287527" y="2174201"/>
            <a:ext cx="8640951" cy="33942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342900" marR="0" lvl="0" indent="-342900" algn="just" defTabSz="914400" rtl="0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Utili e perdite delle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esenti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 concorrono alla determinazione del reddito di casa madre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fatta eccezione per l’ipotesi di cui al punto 9.3, ovvero in caso di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localizzate in Paesi RFP (9.1).</a:t>
            </a:r>
          </a:p>
          <a:p>
            <a:pPr marL="342900" marR="0" lvl="0" indent="-342900" algn="just" defTabSz="914400" rtl="0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Gli utili della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intendono percepiti da casa madre all’atto della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riduzione del fondo di dotazione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 l’attribuzione all’impresa. In caso di riduzione del fondo di dotazione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gli utili realizzati quando la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 era in regime di esenzione si presumono prioritariamente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attribuiti a casa madre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(9.2).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3599890" y="4941168"/>
            <a:ext cx="2016224" cy="427943"/>
          </a:xfrm>
          <a:prstGeom prst="downArrow">
            <a:avLst/>
          </a:prstGeom>
          <a:solidFill>
            <a:srgbClr val="C05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/>
              <a:t>N.B.</a:t>
            </a:r>
            <a:endParaRPr lang="it-IT" sz="3600" b="1" dirty="0"/>
          </a:p>
        </p:txBody>
      </p:sp>
      <p:sp>
        <p:nvSpPr>
          <p:cNvPr id="2" name="Rettangolo 1"/>
          <p:cNvSpPr/>
          <p:nvPr/>
        </p:nvSpPr>
        <p:spPr>
          <a:xfrm>
            <a:off x="251519" y="1198493"/>
            <a:ext cx="8639351" cy="8925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provenienti da </a:t>
            </a:r>
            <a:r>
              <a:rPr lang="it-IT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esenti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(Punto 9.1 e 9.2 del Provvedimento)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13</a:t>
            </a:fld>
            <a:endParaRPr lang="it-IT"/>
          </a:p>
        </p:txBody>
      </p:sp>
      <p:sp>
        <p:nvSpPr>
          <p:cNvPr id="12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13" name="Rettangolo 1"/>
          <p:cNvSpPr/>
          <p:nvPr/>
        </p:nvSpPr>
        <p:spPr>
          <a:xfrm>
            <a:off x="251519" y="5413926"/>
            <a:ext cx="8640951" cy="115270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Ciò non dovrebbe significare che ogni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riduzione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fondo di dotazione della </a:t>
            </a:r>
            <a:r>
              <a:rPr 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, che possa considerarsi formato con utili esenti, debba essere tassata in capo a casa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madre ma che consenta solo la concreta applicazione del successivo Punto 9.3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29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87527" y="2276872"/>
            <a:ext cx="8640951" cy="292228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ctr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Gli utili provenienti da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RFP (ex art. 167</a:t>
            </a:r>
            <a:r>
              <a:rPr lang="it-IT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concorrono alla formazione del reddito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imponibile dell’impresa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(secondo le disposizioni degli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artt. 47</a:t>
            </a:r>
            <a:r>
              <a:rPr lang="it-IT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89</a:t>
            </a:r>
            <a:r>
              <a:rPr lang="it-IT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)* </a:t>
            </a:r>
          </a:p>
          <a:p>
            <a:pPr marR="0" lvl="0" algn="ctr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it-IT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momento della distribuzione degli stessi ai soci di casa madre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51519" y="1198493"/>
            <a:ext cx="863935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provenienti da </a:t>
            </a:r>
            <a:r>
              <a:rPr lang="it-IT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esenti 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RFP</a:t>
            </a:r>
            <a:endParaRPr lang="it-IT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(Punto 9.3 del Provvedimento)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14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1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19" y="5478323"/>
            <a:ext cx="860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Le </a:t>
            </a:r>
            <a:r>
              <a:rPr lang="it-IT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 citate sono quelle che prevedono la tassazione integrale dei dividendi di provenienza paradisiaca, rispettivamente nel caso di persone fisiche non imprenditori e di società di capitali.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0" y="2056060"/>
            <a:ext cx="8640956" cy="42195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147/2015 stabilisce che i metodi di calcolo del fondo di dotazione sono individuati con uno o più Provvedimenti del Direttore AE (entro 90 gg.)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Provvedimento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Direttore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AE n. 49121 del 5 aprile 2016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(avente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per oggetto le metodologie di calcolo del fondo di dotazione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nelle imprese </a:t>
            </a:r>
            <a:r>
              <a:rPr lang="it-IT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bancarie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residenti) definisce il fondo di dotazione: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«Il capitale proprio (o capitale di rischio) non produttivo di interessi passivi»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51519" y="1198493"/>
            <a:ext cx="863935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Fondo di dotazione</a:t>
            </a: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15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3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218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9167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ctr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Individuazione della parte di utili distribuiti ai soci  provenienti da </a:t>
            </a:r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esenti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ttangolo arrotondato 1"/>
          <p:cNvSpPr/>
          <p:nvPr/>
        </p:nvSpPr>
        <p:spPr>
          <a:xfrm>
            <a:off x="395536" y="4365104"/>
            <a:ext cx="3960440" cy="1666488"/>
          </a:xfrm>
          <a:prstGeom prst="round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(A)</a:t>
            </a:r>
          </a:p>
          <a:p>
            <a:pPr algn="ctr"/>
            <a:r>
              <a:rPr lang="it-IT" sz="2800" b="1" dirty="0" smtClean="0"/>
              <a:t>Distribuzione di riserve di capitale (in </a:t>
            </a:r>
            <a:r>
              <a:rPr lang="it-IT" sz="2800" b="1" u="sng" dirty="0" smtClean="0"/>
              <a:t>assenza</a:t>
            </a:r>
            <a:r>
              <a:rPr lang="it-IT" sz="2800" b="1" dirty="0" smtClean="0"/>
              <a:t> di riserve di utili)</a:t>
            </a:r>
            <a:endParaRPr lang="it-IT" sz="2800" b="1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4788024" y="4365104"/>
            <a:ext cx="3960440" cy="1666488"/>
          </a:xfrm>
          <a:prstGeom prst="round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(B)</a:t>
            </a:r>
          </a:p>
          <a:p>
            <a:pPr algn="ctr"/>
            <a:r>
              <a:rPr lang="it-IT" sz="2800" b="1" dirty="0" smtClean="0"/>
              <a:t>Distribuzione di riserve di capitale (in </a:t>
            </a:r>
            <a:r>
              <a:rPr lang="it-IT" sz="2800" b="1" u="sng" dirty="0" smtClean="0"/>
              <a:t>presenza</a:t>
            </a:r>
            <a:r>
              <a:rPr lang="it-IT" sz="2800" b="1" dirty="0" smtClean="0"/>
              <a:t> di riserve di utili)</a:t>
            </a:r>
            <a:endParaRPr lang="it-IT" sz="2800" b="1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1259632" y="2815737"/>
            <a:ext cx="6624736" cy="829287"/>
          </a:xfrm>
          <a:prstGeom prst="round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Distribuzione di utili ai soci di casa madre</a:t>
            </a:r>
            <a:endParaRPr lang="it-IT" sz="2800" b="1" dirty="0"/>
          </a:p>
        </p:txBody>
      </p:sp>
      <p:cxnSp>
        <p:nvCxnSpPr>
          <p:cNvPr id="4" name="Connettore 4 3"/>
          <p:cNvCxnSpPr/>
          <p:nvPr/>
        </p:nvCxnSpPr>
        <p:spPr>
          <a:xfrm rot="16200000" flipH="1">
            <a:off x="4571221" y="3645803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4 12"/>
          <p:cNvCxnSpPr>
            <a:stCxn id="12" idx="2"/>
            <a:endCxn id="11" idx="0"/>
          </p:cNvCxnSpPr>
          <p:nvPr/>
        </p:nvCxnSpPr>
        <p:spPr>
          <a:xfrm rot="16200000" flipH="1">
            <a:off x="5310082" y="2906942"/>
            <a:ext cx="720080" cy="2196244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4 14"/>
          <p:cNvCxnSpPr>
            <a:stCxn id="12" idx="2"/>
            <a:endCxn id="2" idx="0"/>
          </p:cNvCxnSpPr>
          <p:nvPr/>
        </p:nvCxnSpPr>
        <p:spPr>
          <a:xfrm rot="5400000">
            <a:off x="3113838" y="2906942"/>
            <a:ext cx="720080" cy="2196244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16</a:t>
            </a:fld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255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765298" y="401139"/>
            <a:ext cx="7271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8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. Tassazione utili provenienti da </a:t>
            </a:r>
            <a:r>
              <a:rPr lang="it-IT" sz="2800" b="1" dirty="0" err="1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 esenti</a:t>
            </a:r>
            <a:endParaRPr lang="it-IT" sz="2000" b="1" dirty="0">
              <a:solidFill>
                <a:schemeClr val="accent2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ttangolo arrotondato 1"/>
          <p:cNvSpPr/>
          <p:nvPr/>
        </p:nvSpPr>
        <p:spPr>
          <a:xfrm>
            <a:off x="1258825" y="1268760"/>
            <a:ext cx="6624737" cy="1293269"/>
          </a:xfrm>
          <a:prstGeom prst="round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(A)</a:t>
            </a:r>
          </a:p>
          <a:p>
            <a:pPr algn="ctr"/>
            <a:r>
              <a:rPr lang="it-IT" sz="2800" b="1" dirty="0" smtClean="0"/>
              <a:t>Distribuzione di riserve di capitale </a:t>
            </a:r>
          </a:p>
          <a:p>
            <a:pPr algn="ctr"/>
            <a:r>
              <a:rPr lang="it-IT" sz="2800" b="1" dirty="0" smtClean="0"/>
              <a:t>(in </a:t>
            </a:r>
            <a:r>
              <a:rPr lang="it-IT" sz="2800" b="1" u="sng" dirty="0" smtClean="0"/>
              <a:t>assenza</a:t>
            </a:r>
            <a:r>
              <a:rPr lang="it-IT" sz="2800" b="1" dirty="0" smtClean="0"/>
              <a:t> di riserva di utili)</a:t>
            </a:r>
            <a:endParaRPr lang="it-IT" sz="2800" b="1" dirty="0"/>
          </a:p>
        </p:txBody>
      </p:sp>
      <p:cxnSp>
        <p:nvCxnSpPr>
          <p:cNvPr id="4" name="Connettore 4 3"/>
          <p:cNvCxnSpPr/>
          <p:nvPr/>
        </p:nvCxnSpPr>
        <p:spPr>
          <a:xfrm rot="16200000" flipH="1">
            <a:off x="4571221" y="3645803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1258825" y="2780928"/>
            <a:ext cx="6624737" cy="1085795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somma distribuita non può derivare da utili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prodotti dalla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203848" y="5173455"/>
            <a:ext cx="2542314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tassazione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539552" y="5173455"/>
            <a:ext cx="2232248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tassazione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ccia in giù 20"/>
          <p:cNvSpPr/>
          <p:nvPr/>
        </p:nvSpPr>
        <p:spPr>
          <a:xfrm>
            <a:off x="827584" y="4084816"/>
            <a:ext cx="1771607" cy="944623"/>
          </a:xfrm>
          <a:prstGeom prst="downArrow">
            <a:avLst/>
          </a:prstGeom>
          <a:solidFill>
            <a:srgbClr val="C0504D"/>
          </a:solidFill>
          <a:ln>
            <a:solidFill>
              <a:srgbClr val="C0504D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Casa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madre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2" name="Freccia in giù 21"/>
          <p:cNvSpPr/>
          <p:nvPr/>
        </p:nvSpPr>
        <p:spPr>
          <a:xfrm>
            <a:off x="3469846" y="4077072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società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capitali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6156176" y="5173455"/>
            <a:ext cx="2448272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tassazione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ccia in giù 23"/>
          <p:cNvSpPr/>
          <p:nvPr/>
        </p:nvSpPr>
        <p:spPr>
          <a:xfrm>
            <a:off x="6372200" y="4077072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persona fisica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17</a:t>
            </a:fld>
            <a:endParaRPr lang="it-IT"/>
          </a:p>
        </p:txBody>
      </p:sp>
      <p:sp>
        <p:nvSpPr>
          <p:cNvPr id="26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386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765298" y="401139"/>
            <a:ext cx="7271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8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. Tassazione utili provenienti da </a:t>
            </a:r>
            <a:r>
              <a:rPr lang="it-IT" sz="2800" b="1" dirty="0" err="1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 esenti</a:t>
            </a:r>
            <a:endParaRPr lang="it-IT" sz="2000" b="1" dirty="0">
              <a:solidFill>
                <a:schemeClr val="accent2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ttangolo arrotondato 1"/>
          <p:cNvSpPr/>
          <p:nvPr/>
        </p:nvSpPr>
        <p:spPr>
          <a:xfrm>
            <a:off x="1007605" y="1263086"/>
            <a:ext cx="5543808" cy="1315732"/>
          </a:xfrm>
          <a:prstGeom prst="round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(B)</a:t>
            </a:r>
          </a:p>
          <a:p>
            <a:pPr algn="ctr"/>
            <a:r>
              <a:rPr lang="it-IT" sz="2800" b="1" dirty="0" smtClean="0"/>
              <a:t>Distribuzione di riserve di capitale (in </a:t>
            </a:r>
            <a:r>
              <a:rPr lang="it-IT" sz="2800" b="1" u="sng" dirty="0" smtClean="0"/>
              <a:t>presenza</a:t>
            </a:r>
            <a:r>
              <a:rPr lang="it-IT" sz="2800" b="1" dirty="0" smtClean="0"/>
              <a:t> di riserve di utili)</a:t>
            </a:r>
            <a:endParaRPr lang="it-IT" sz="2800" b="1" dirty="0"/>
          </a:p>
        </p:txBody>
      </p:sp>
      <p:cxnSp>
        <p:nvCxnSpPr>
          <p:cNvPr id="4" name="Connettore 4 3"/>
          <p:cNvCxnSpPr/>
          <p:nvPr/>
        </p:nvCxnSpPr>
        <p:spPr>
          <a:xfrm rot="16200000" flipH="1">
            <a:off x="4571221" y="3645803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6984268" y="1292567"/>
            <a:ext cx="1980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 considerano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prioritariamente distribuiti gli utili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(Art. 47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ccia a destra con strisce 10"/>
          <p:cNvSpPr/>
          <p:nvPr/>
        </p:nvSpPr>
        <p:spPr>
          <a:xfrm>
            <a:off x="6673322" y="1513220"/>
            <a:ext cx="310946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in giù 2"/>
          <p:cNvSpPr/>
          <p:nvPr/>
        </p:nvSpPr>
        <p:spPr>
          <a:xfrm>
            <a:off x="3674590" y="2852936"/>
            <a:ext cx="1712474" cy="917770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(B.2)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3241787" y="3868165"/>
            <a:ext cx="2658816" cy="112141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C’è riduzione fondo di dotazione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ranch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 in BEX)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ccia in giù 26"/>
          <p:cNvSpPr/>
          <p:nvPr/>
        </p:nvSpPr>
        <p:spPr>
          <a:xfrm>
            <a:off x="684323" y="2852936"/>
            <a:ext cx="1712474" cy="917770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(B.1)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251520" y="3868165"/>
            <a:ext cx="2658816" cy="112141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c’è riduzione fondo di dotazione*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ccia in giù 28"/>
          <p:cNvSpPr/>
          <p:nvPr/>
        </p:nvSpPr>
        <p:spPr>
          <a:xfrm>
            <a:off x="6664857" y="2852936"/>
            <a:ext cx="1712474" cy="917770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(B.3)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232054" y="3868165"/>
            <a:ext cx="2658816" cy="112141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C’è riduzione fondo di dotazione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ranch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BEX)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ttangolo 1"/>
          <p:cNvSpPr/>
          <p:nvPr/>
        </p:nvSpPr>
        <p:spPr>
          <a:xfrm>
            <a:off x="251524" y="5261582"/>
            <a:ext cx="8639345" cy="88724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* Per riduzione del fondo di dotazione dovrebbe intendersi l’eccedenza rispetto al fondo originario.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Manca regola relativa alla presunzione di riduzione prioritaria con utili della </a:t>
            </a:r>
            <a:r>
              <a:rPr lang="it-IT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piuttosto che con utili della società.</a:t>
            </a:r>
            <a:endParaRPr lang="it-IT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18</a:t>
            </a:fld>
            <a:endParaRPr lang="it-IT"/>
          </a:p>
        </p:txBody>
      </p:sp>
      <p:sp>
        <p:nvSpPr>
          <p:cNvPr id="22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7409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765298" y="401139"/>
            <a:ext cx="7271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8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. Tassazione utili provenienti da </a:t>
            </a:r>
            <a:r>
              <a:rPr lang="it-IT" sz="2800" b="1" dirty="0" err="1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 esenti</a:t>
            </a:r>
            <a:endParaRPr lang="it-IT" sz="2000" b="1" dirty="0">
              <a:solidFill>
                <a:schemeClr val="accent2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5940152" y="1124744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(B.2)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893781" y="4941168"/>
            <a:ext cx="3118379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Dividendo imponibile 5%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(Art.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it-IT" sz="1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7" name="Freccia in giù 26"/>
          <p:cNvSpPr/>
          <p:nvPr/>
        </p:nvSpPr>
        <p:spPr>
          <a:xfrm>
            <a:off x="1619672" y="1124744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(B.1)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251520" y="4941168"/>
            <a:ext cx="2232248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ulteriore tassazione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280113" y="2708920"/>
            <a:ext cx="8639350" cy="1160700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tratta di utili NON provenienti da una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(o comunque NON provenienti da una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esente) pertanto sono utili già tassati in capo a casa madre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ordinariamente</a:t>
            </a: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ccia in giù 22"/>
          <p:cNvSpPr/>
          <p:nvPr/>
        </p:nvSpPr>
        <p:spPr>
          <a:xfrm>
            <a:off x="539552" y="3940800"/>
            <a:ext cx="1771607" cy="944623"/>
          </a:xfrm>
          <a:prstGeom prst="downArrow">
            <a:avLst/>
          </a:prstGeom>
          <a:solidFill>
            <a:srgbClr val="C0504D"/>
          </a:solidFill>
          <a:ln>
            <a:solidFill>
              <a:srgbClr val="C0504D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Casa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madre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4969979" y="1700808"/>
            <a:ext cx="3634469" cy="86341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C’è riduzione fondo di dotazione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BEX)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539552" y="1700808"/>
            <a:ext cx="3634469" cy="86341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c’è riduzione fondo di dotazione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ccia in giù 25"/>
          <p:cNvSpPr/>
          <p:nvPr/>
        </p:nvSpPr>
        <p:spPr>
          <a:xfrm>
            <a:off x="3469846" y="3933056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società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capitali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6444208" y="4941168"/>
            <a:ext cx="2448272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Imposta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sostitut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26%*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(partecipazioni qualificate o meno)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(Art. 27, DPR 600/73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ccia in giù 33"/>
          <p:cNvSpPr/>
          <p:nvPr/>
        </p:nvSpPr>
        <p:spPr>
          <a:xfrm>
            <a:off x="6660232" y="3933056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persona fisica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19</a:t>
            </a:fld>
            <a:endParaRPr lang="it-IT"/>
          </a:p>
        </p:txBody>
      </p:sp>
      <p:sp>
        <p:nvSpPr>
          <p:cNvPr id="22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9" name="Rettangolo 1"/>
          <p:cNvSpPr/>
          <p:nvPr/>
        </p:nvSpPr>
        <p:spPr>
          <a:xfrm>
            <a:off x="251524" y="5805264"/>
            <a:ext cx="8639345" cy="50380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Modifica introdotta da L. 205/2017 a partire dagli utili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prodotti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 01/01/2018, altrimenti per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gli utili da qualificate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 applicano vecchie regole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(dividendi imponibili al 40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%, 49,72%, 58,14%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223924" y="3903439"/>
            <a:ext cx="1796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Socio viene tassato 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maniera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ordinaria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8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10" name="CasellaDiTesto 9"/>
          <p:cNvSpPr txBox="1"/>
          <p:nvPr/>
        </p:nvSpPr>
        <p:spPr>
          <a:xfrm>
            <a:off x="3635896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32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Sommario</a:t>
            </a:r>
            <a:endParaRPr lang="it-IT" sz="32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>
          <a:xfrm>
            <a:off x="8172400" y="6356515"/>
            <a:ext cx="514034" cy="364681"/>
          </a:xfrm>
        </p:spPr>
        <p:txBody>
          <a:bodyPr/>
          <a:lstStyle/>
          <a:p>
            <a:pPr lvl="0" algn="r"/>
            <a:fld id="{13D63F96-409F-4179-8508-BC0CBC3B857D}" type="slidenum">
              <a:rPr lang="it-IT" sz="1400" smtClean="0">
                <a:latin typeface="Arial" panose="020B0604020202020204" pitchFamily="34" charset="0"/>
                <a:cs typeface="Arial" panose="020B0604020202020204" pitchFamily="34" charset="0"/>
              </a:rPr>
              <a:pPr lvl="0" algn="r"/>
              <a:t>2</a:t>
            </a:fld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8307" y="2308810"/>
            <a:ext cx="859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				Pag.  3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98307" y="3028890"/>
            <a:ext cx="859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		Pag. 11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98307" y="3717032"/>
            <a:ext cx="859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	Pag. 23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5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3669965" y="1268761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(B.3)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251520" y="3821163"/>
            <a:ext cx="3931848" cy="162406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Riduzione </a:t>
            </a: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fino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concorrenza degli utili realizzati prima dell’adesione alla BEX</a:t>
            </a:r>
          </a:p>
        </p:txBody>
      </p:sp>
      <p:sp>
        <p:nvSpPr>
          <p:cNvPr id="24" name="Rettangolo arrotondato 23"/>
          <p:cNvSpPr/>
          <p:nvPr/>
        </p:nvSpPr>
        <p:spPr>
          <a:xfrm>
            <a:off x="1043608" y="1916832"/>
            <a:ext cx="7128792" cy="13282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C’è riduzione fondo di dotazione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ranch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BEX)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4932041" y="3821163"/>
            <a:ext cx="3960440" cy="1624061"/>
          </a:xfrm>
          <a:prstGeom prst="roundRect">
            <a:avLst/>
          </a:prstGeom>
          <a:gradFill>
            <a:gsLst>
              <a:gs pos="78095">
                <a:srgbClr val="FFD8D8"/>
              </a:gs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Riduzione </a:t>
            </a: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oltre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concorrenza degli utili realizzati prima dell’adesione alla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BEX</a:t>
            </a: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ttore 4 11"/>
          <p:cNvCxnSpPr>
            <a:stCxn id="24" idx="2"/>
            <a:endCxn id="32" idx="0"/>
          </p:cNvCxnSpPr>
          <p:nvPr/>
        </p:nvCxnSpPr>
        <p:spPr>
          <a:xfrm rot="5400000">
            <a:off x="3124693" y="2337851"/>
            <a:ext cx="576063" cy="2390560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4 14"/>
          <p:cNvCxnSpPr>
            <a:stCxn id="24" idx="2"/>
            <a:endCxn id="29" idx="0"/>
          </p:cNvCxnSpPr>
          <p:nvPr/>
        </p:nvCxnSpPr>
        <p:spPr>
          <a:xfrm rot="16200000" flipH="1">
            <a:off x="5472101" y="2381002"/>
            <a:ext cx="576063" cy="2304257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20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7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9035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765298" y="401139"/>
            <a:ext cx="7271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8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. Tassazione utili provenienti da </a:t>
            </a:r>
            <a:r>
              <a:rPr lang="it-IT" sz="2800" b="1" dirty="0" err="1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Calibri" pitchFamily="18"/>
                <a:ea typeface="Microsoft YaHei" pitchFamily="2"/>
                <a:cs typeface="Lucida Sans" pitchFamily="2"/>
              </a:rPr>
              <a:t> esenti</a:t>
            </a:r>
            <a:endParaRPr lang="it-IT" sz="2000" b="1" dirty="0">
              <a:solidFill>
                <a:schemeClr val="accent2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3723622" y="1268761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(B.3)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251519" y="1918460"/>
            <a:ext cx="8639351" cy="17878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C’è riduzione fondo di dotazione (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BEX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fino </a:t>
            </a:r>
            <a:r>
              <a:rPr lang="it-IT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concorrenza degli utili realizzati prima della BEX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(si tratta di utili già tassati ordinariamente in capo a casa madre)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3169024" y="5313627"/>
            <a:ext cx="2771128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Dividendo imponibile 5%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(Art. 89,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251520" y="5317471"/>
            <a:ext cx="2413448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ulteriore tassazione 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ccia in giù 22"/>
          <p:cNvSpPr/>
          <p:nvPr/>
        </p:nvSpPr>
        <p:spPr>
          <a:xfrm>
            <a:off x="568145" y="4228832"/>
            <a:ext cx="1771607" cy="944623"/>
          </a:xfrm>
          <a:prstGeom prst="downArrow">
            <a:avLst/>
          </a:prstGeom>
          <a:solidFill>
            <a:srgbClr val="C0504D"/>
          </a:solidFill>
          <a:ln>
            <a:solidFill>
              <a:srgbClr val="C0504D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Casa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madre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563888" y="4221088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società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capitali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7" name="Freccia in giù 26"/>
          <p:cNvSpPr/>
          <p:nvPr/>
        </p:nvSpPr>
        <p:spPr>
          <a:xfrm>
            <a:off x="6660232" y="4221088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persona fisica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21</a:t>
            </a:fld>
            <a:endParaRPr lang="it-IT"/>
          </a:p>
        </p:txBody>
      </p:sp>
      <p:sp>
        <p:nvSpPr>
          <p:cNvPr id="29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444208" y="5326044"/>
            <a:ext cx="2448272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Imposta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sostitut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26%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(partecipazioni qualificate o meno)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(Art. 27, DPR 600/73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5223924" y="4191471"/>
            <a:ext cx="1796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Socio viene tassato 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maniera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ordinaria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89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3723622" y="1196752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(B.3)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251519" y="1844824"/>
            <a:ext cx="8639351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C’è riduzione fondo di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dotazione (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 BEX)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oltre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concorrenza degli utili realizzati prima della BEX </a:t>
            </a:r>
          </a:p>
        </p:txBody>
      </p:sp>
      <p:sp>
        <p:nvSpPr>
          <p:cNvPr id="28" name="Rettangolo arrotondato 27"/>
          <p:cNvSpPr/>
          <p:nvPr/>
        </p:nvSpPr>
        <p:spPr>
          <a:xfrm>
            <a:off x="251519" y="3212976"/>
            <a:ext cx="3960440" cy="155430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(i)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provenienti da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RFP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esimente </a:t>
            </a:r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a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)* </a:t>
            </a: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4932040" y="3212976"/>
            <a:ext cx="3960440" cy="155430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(ii)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provenienti da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RFP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esimente </a:t>
            </a:r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)* </a:t>
            </a: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251519" y="5013176"/>
            <a:ext cx="8639350" cy="543993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applica il Punto 9.3 del Provvedimento</a:t>
            </a:r>
          </a:p>
        </p:txBody>
      </p:sp>
      <p:cxnSp>
        <p:nvCxnSpPr>
          <p:cNvPr id="5" name="Connettore 4 4"/>
          <p:cNvCxnSpPr>
            <a:stCxn id="32" idx="2"/>
            <a:endCxn id="28" idx="0"/>
          </p:cNvCxnSpPr>
          <p:nvPr/>
        </p:nvCxnSpPr>
        <p:spPr>
          <a:xfrm rot="5400000">
            <a:off x="3185443" y="1827224"/>
            <a:ext cx="432048" cy="23394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4 6"/>
          <p:cNvCxnSpPr>
            <a:stCxn id="32" idx="2"/>
            <a:endCxn id="29" idx="0"/>
          </p:cNvCxnSpPr>
          <p:nvPr/>
        </p:nvCxnSpPr>
        <p:spPr>
          <a:xfrm rot="16200000" flipH="1">
            <a:off x="5525703" y="1826419"/>
            <a:ext cx="432048" cy="234106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22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1" name="Rettangolo 1"/>
          <p:cNvSpPr/>
          <p:nvPr/>
        </p:nvSpPr>
        <p:spPr>
          <a:xfrm>
            <a:off x="251524" y="5556534"/>
            <a:ext cx="8639345" cy="6807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Manca regola per stabilire se si è distribuito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prioritariamente da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 esimente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o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 esimente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4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3669965" y="1124744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(B.3)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251519" y="1700808"/>
            <a:ext cx="8639351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C’è riduzione fondo di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dotazione (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 BEX)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oltre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concorrenza degli utili realizzati prima della BEX 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3563888" y="4885423"/>
            <a:ext cx="2736304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Dividendo imponibile </a:t>
            </a: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89, </a:t>
            </a:r>
            <a:r>
              <a:rPr lang="it-IT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251519" y="4885423"/>
            <a:ext cx="3168353" cy="9930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Tassazione </a:t>
            </a: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50%*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diritto a credito imposta indiretto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momento distribuzione utili a soci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Freccia in giù 22"/>
          <p:cNvSpPr/>
          <p:nvPr/>
        </p:nvSpPr>
        <p:spPr>
          <a:xfrm>
            <a:off x="928185" y="3868792"/>
            <a:ext cx="1915623" cy="944623"/>
          </a:xfrm>
          <a:prstGeom prst="downArrow">
            <a:avLst/>
          </a:prstGeom>
          <a:solidFill>
            <a:srgbClr val="C0504D"/>
          </a:solidFill>
          <a:ln>
            <a:solidFill>
              <a:srgbClr val="C0504D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Casa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madre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923928" y="3861048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società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capitali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7" name="Freccia in giù 26"/>
          <p:cNvSpPr/>
          <p:nvPr/>
        </p:nvSpPr>
        <p:spPr>
          <a:xfrm>
            <a:off x="6660232" y="3861048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persona </a:t>
            </a:r>
            <a:r>
              <a:rPr lang="it-IT" b="1" dirty="0" smtClean="0">
                <a:solidFill>
                  <a:schemeClr val="bg1"/>
                </a:solidFill>
              </a:rPr>
              <a:t>fisica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2592636" y="2780928"/>
            <a:ext cx="3960439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provenienti da </a:t>
            </a:r>
            <a:r>
              <a:rPr 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RFP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con esimente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23</a:t>
            </a:fld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0" name="Text Box 26"/>
          <p:cNvSpPr txBox="1"/>
          <p:nvPr/>
        </p:nvSpPr>
        <p:spPr>
          <a:xfrm>
            <a:off x="755577" y="6348633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32" idx="2"/>
            <a:endCxn id="28" idx="0"/>
          </p:cNvCxnSpPr>
          <p:nvPr/>
        </p:nvCxnSpPr>
        <p:spPr>
          <a:xfrm>
            <a:off x="4571195" y="2636912"/>
            <a:ext cx="1661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arrotondato 32"/>
          <p:cNvSpPr/>
          <p:nvPr/>
        </p:nvSpPr>
        <p:spPr>
          <a:xfrm>
            <a:off x="6444208" y="4893996"/>
            <a:ext cx="2448272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Imposta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sostitut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26%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partec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qualificate o meno)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(Art. 27, DPR 600/73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201050" y="5949280"/>
            <a:ext cx="86898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 art. 89</a:t>
            </a:r>
            <a:r>
              <a:rPr lang="it-IT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come modificato da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Legge di bilancio 2018</a:t>
            </a: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5508104" y="3861047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Socio viene tassato 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maniera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ordinaria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5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268760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in giù 2"/>
          <p:cNvSpPr/>
          <p:nvPr/>
        </p:nvSpPr>
        <p:spPr>
          <a:xfrm>
            <a:off x="3669965" y="1124744"/>
            <a:ext cx="1712474" cy="504055"/>
          </a:xfrm>
          <a:prstGeom prst="downArrow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(B.3)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206526" y="1700808"/>
            <a:ext cx="8639351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C’è riduzione fondo di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dotazione (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 BEX)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oltre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concorrenza degli utili realizzati prima della BEX 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2893781" y="4987048"/>
            <a:ext cx="3118379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Dividendo imponibile 5%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(Art. 89,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395536" y="4987048"/>
            <a:ext cx="2232248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tassazione 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ccia in giù 22"/>
          <p:cNvSpPr/>
          <p:nvPr/>
        </p:nvSpPr>
        <p:spPr>
          <a:xfrm>
            <a:off x="539552" y="3924537"/>
            <a:ext cx="1944216" cy="944623"/>
          </a:xfrm>
          <a:prstGeom prst="downArrow">
            <a:avLst/>
          </a:prstGeom>
          <a:solidFill>
            <a:srgbClr val="C0504D"/>
          </a:solidFill>
          <a:ln>
            <a:solidFill>
              <a:srgbClr val="C0504D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Casa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madre*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491880" y="3916793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società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capitali*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7" name="Freccia in giù 26"/>
          <p:cNvSpPr/>
          <p:nvPr/>
        </p:nvSpPr>
        <p:spPr>
          <a:xfrm>
            <a:off x="6660232" y="3916793"/>
            <a:ext cx="2016224" cy="92753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Socio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persona </a:t>
            </a:r>
            <a:r>
              <a:rPr lang="it-IT" b="1" dirty="0" smtClean="0">
                <a:solidFill>
                  <a:schemeClr val="bg1"/>
                </a:solidFill>
              </a:rPr>
              <a:t>fisica*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2545982" y="2852936"/>
            <a:ext cx="3960440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(ii)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provenienti da </a:t>
            </a:r>
            <a:r>
              <a:rPr 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RFP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con esimente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24</a:t>
            </a:fld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cxnSp>
        <p:nvCxnSpPr>
          <p:cNvPr id="6" name="Connettore 2 5"/>
          <p:cNvCxnSpPr>
            <a:stCxn id="32" idx="2"/>
            <a:endCxn id="28" idx="0"/>
          </p:cNvCxnSpPr>
          <p:nvPr/>
        </p:nvCxnSpPr>
        <p:spPr>
          <a:xfrm>
            <a:off x="4526202" y="263691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arrotondato 23"/>
          <p:cNvSpPr/>
          <p:nvPr/>
        </p:nvSpPr>
        <p:spPr>
          <a:xfrm>
            <a:off x="6444208" y="4995621"/>
            <a:ext cx="2448272" cy="8392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Imposta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sostitut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26%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(partecipazioni qualificate o meno)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(Art. 27, DPR 600/73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tangolo 1"/>
          <p:cNvSpPr/>
          <p:nvPr/>
        </p:nvSpPr>
        <p:spPr>
          <a:xfrm>
            <a:off x="251520" y="5949280"/>
            <a:ext cx="8450341" cy="2973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Provvedimento non precisa quale sia la sorte di questi utili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5223924" y="3861048"/>
            <a:ext cx="1796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Socio viene tassato 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maniera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ordinaria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79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379246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arrotondato 22"/>
          <p:cNvSpPr/>
          <p:nvPr/>
        </p:nvSpPr>
        <p:spPr>
          <a:xfrm>
            <a:off x="286480" y="1150022"/>
            <a:ext cx="8604390" cy="55078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Profili da approfondire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25</a:t>
            </a:fld>
            <a:endParaRPr lang="it-IT"/>
          </a:p>
        </p:txBody>
      </p:sp>
      <p:sp>
        <p:nvSpPr>
          <p:cNvPr id="26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7" name="Rettangolo 1"/>
          <p:cNvSpPr/>
          <p:nvPr/>
        </p:nvSpPr>
        <p:spPr>
          <a:xfrm>
            <a:off x="251524" y="1700808"/>
            <a:ext cx="8640951" cy="463224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Punto 9.2 fissa una presunzione prioritaria di attribuzione a casa madre degli utili realizzati quando la </a:t>
            </a: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non era in  BEX ma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manca regola relativa all’ordine di distribuzione della parte di fondo di dotazione formata con utili prodotti dalla </a:t>
            </a:r>
            <a:r>
              <a:rPr lang="it-IT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della parte originariamente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apportata da casa madre.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 riferimento alla riduzione del fondo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manca regola relativa alla presunzione di riduzione prioritaria con gli utili della </a:t>
            </a:r>
            <a:r>
              <a:rPr lang="it-IT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potrebbe essere attribuita prima la parte di fondo non formata con utili.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Non viene chiarito se gli utili già tassati integralmente in capo a casa madre debbano essere ulteriormente tassati in capo ai soci. Si presume di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sì trattandosi di utili equiparati a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uelli prodotti in Italia.</a:t>
            </a:r>
            <a:endParaRPr lang="it-IT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77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988840"/>
            <a:ext cx="8640951" cy="4691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parte di utili della </a:t>
            </a:r>
            <a:r>
              <a:rPr lang="it-IT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esente che si compone di utili/plusvalenze derivanti da </a:t>
            </a:r>
            <a:r>
              <a:rPr lang="it-I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partecipazioni in società RFP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concorre,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ai sensi del Punto 9.3 del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Provvedimento,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formazione del reddito di casa madre </a:t>
            </a:r>
            <a:r>
              <a:rPr lang="it-I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 momento della distribuzione ai soci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(salvo divieto di doppia imposizione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t-IT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Necessità per la casa madre di </a:t>
            </a:r>
            <a:r>
              <a:rPr lang="it-IT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documentare adeguatamente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(mediante le rilevazioni contabili della </a:t>
            </a:r>
            <a:r>
              <a:rPr lang="it-IT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 la quota parte degli utili provenienti da società RFP al momento della distribuzione degli utili ai propri soci. </a:t>
            </a:r>
          </a:p>
          <a:p>
            <a:pPr marR="0" lvl="0" algn="just" defTabSz="914400" rtl="0" fontAlgn="auto" hangingPunct="1"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ttangolo 1"/>
          <p:cNvSpPr/>
          <p:nvPr/>
        </p:nvSpPr>
        <p:spPr>
          <a:xfrm>
            <a:off x="251519" y="1196752"/>
            <a:ext cx="8640951" cy="71021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esenti con partecipazioni in Stati/territori RFP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(Punti 9.5 e 9.6 del Provvedimento)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26</a:t>
            </a:fld>
            <a:endParaRPr lang="it-IT"/>
          </a:p>
        </p:txBody>
      </p:sp>
      <p:sp>
        <p:nvSpPr>
          <p:cNvPr id="11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765298" y="401139"/>
            <a:ext cx="716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8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Tassazione utili provenienti da </a:t>
            </a:r>
            <a:r>
              <a:rPr lang="it-IT" sz="24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95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765298" y="404664"/>
            <a:ext cx="7125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sz="16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1" name="Rettangolo 1"/>
          <p:cNvSpPr/>
          <p:nvPr/>
        </p:nvSpPr>
        <p:spPr>
          <a:xfrm>
            <a:off x="251524" y="1379246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1"/>
          <p:cNvSpPr/>
          <p:nvPr/>
        </p:nvSpPr>
        <p:spPr>
          <a:xfrm>
            <a:off x="251525" y="1052736"/>
            <a:ext cx="8640950" cy="85768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Principio di neutralità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(Punto 10.1 del Provvedimento)</a:t>
            </a:r>
            <a:endParaRPr lang="it-IT" sz="2000" b="1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grpSp>
        <p:nvGrpSpPr>
          <p:cNvPr id="33" name="Diagramma 9"/>
          <p:cNvGrpSpPr/>
          <p:nvPr/>
        </p:nvGrpSpPr>
        <p:grpSpPr>
          <a:xfrm>
            <a:off x="395536" y="3501008"/>
            <a:ext cx="8496939" cy="814441"/>
            <a:chOff x="971595" y="3917980"/>
            <a:chExt cx="6096002" cy="783237"/>
          </a:xfrm>
        </p:grpSpPr>
        <p:sp>
          <p:nvSpPr>
            <p:cNvPr id="40" name="Figura a mano libera 39"/>
            <p:cNvSpPr/>
            <p:nvPr/>
          </p:nvSpPr>
          <p:spPr>
            <a:xfrm>
              <a:off x="971595" y="3917980"/>
              <a:ext cx="633112" cy="78323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i="0" u="none" strike="noStrike" kern="1200" cap="none" spc="0" baseline="0" dirty="0">
                  <a:solidFill>
                    <a:srgbClr val="FFFFFF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a)</a:t>
              </a:r>
            </a:p>
          </p:txBody>
        </p:sp>
        <p:sp>
          <p:nvSpPr>
            <p:cNvPr id="41" name="Figura a mano libera 40"/>
            <p:cNvSpPr/>
            <p:nvPr/>
          </p:nvSpPr>
          <p:spPr>
            <a:xfrm>
              <a:off x="1694850" y="3934233"/>
              <a:ext cx="5372747" cy="5059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Abbia già optato per regime BEX</a:t>
              </a:r>
              <a:endParaRPr lang="it-IT" sz="1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395536" y="4149080"/>
            <a:ext cx="8496939" cy="814441"/>
            <a:chOff x="547936" y="3429001"/>
            <a:chExt cx="8496939" cy="1080119"/>
          </a:xfrm>
        </p:grpSpPr>
        <p:sp>
          <p:nvSpPr>
            <p:cNvPr id="38" name="Figura a mano libera 37"/>
            <p:cNvSpPr/>
            <p:nvPr/>
          </p:nvSpPr>
          <p:spPr>
            <a:xfrm>
              <a:off x="547936" y="3429001"/>
              <a:ext cx="882466" cy="10801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it-IT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it-IT" sz="2400" b="1" i="0" u="none" strike="noStrike" kern="1200" cap="none" spc="0" baseline="0" dirty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igura a mano libera 38"/>
            <p:cNvSpPr/>
            <p:nvPr/>
          </p:nvSpPr>
          <p:spPr>
            <a:xfrm>
              <a:off x="1556048" y="3451415"/>
              <a:ext cx="7488827" cy="6976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Eserciti l’opzione nella dichiarazione dei redditi relativa al periodo di imposta di efficacia giuridica della riorganizzazione</a:t>
              </a:r>
              <a:endParaRPr lang="it-IT" sz="1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</p:grpSp>
      <p:sp>
        <p:nvSpPr>
          <p:cNvPr id="42" name="Rettangolo 1"/>
          <p:cNvSpPr/>
          <p:nvPr/>
        </p:nvSpPr>
        <p:spPr>
          <a:xfrm>
            <a:off x="251524" y="1994619"/>
            <a:ext cx="8640951" cy="150638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operazioni straordinarie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(fusioni, scissioni, conferimenti d’azienda) non provocano l’interruzione dell’esenzione quando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l’avente causa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(società incorporante o risultante da fusione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beneficiaria scissione o conferitaria):</a:t>
            </a:r>
          </a:p>
        </p:txBody>
      </p:sp>
      <p:sp>
        <p:nvSpPr>
          <p:cNvPr id="43" name="Freccia in giù 42"/>
          <p:cNvSpPr/>
          <p:nvPr/>
        </p:nvSpPr>
        <p:spPr>
          <a:xfrm>
            <a:off x="3923928" y="4869160"/>
            <a:ext cx="1296144" cy="41589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1"/>
          <p:cNvSpPr/>
          <p:nvPr/>
        </p:nvSpPr>
        <p:spPr>
          <a:xfrm>
            <a:off x="403924" y="5373216"/>
            <a:ext cx="8640951" cy="97573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subentra nel regime BEX ed assume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attività/passività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esente </a:t>
            </a:r>
            <a:r>
              <a:rPr lang="it-IT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all’ultimo valore fiscale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delle stesse presso il dante causa (società incorporata, scissa o conferente)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27</a:t>
            </a:fld>
            <a:endParaRPr lang="it-IT"/>
          </a:p>
        </p:txBody>
      </p:sp>
      <p:sp>
        <p:nvSpPr>
          <p:cNvPr id="21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5893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1"/>
          <p:cNvSpPr/>
          <p:nvPr/>
        </p:nvSpPr>
        <p:spPr>
          <a:xfrm>
            <a:off x="251525" y="1144236"/>
            <a:ext cx="8640950" cy="85768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Clausola di salvaguardia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(Punto 10.2 del Provvedimento)</a:t>
            </a:r>
            <a:endParaRPr lang="it-IT" sz="2000" b="1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sp>
        <p:nvSpPr>
          <p:cNvPr id="42" name="Rettangolo 1"/>
          <p:cNvSpPr/>
          <p:nvPr/>
        </p:nvSpPr>
        <p:spPr>
          <a:xfrm>
            <a:off x="251524" y="2210643"/>
            <a:ext cx="8640951" cy="150638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trasferimento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infragruppo,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 qualunque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titolo,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non genera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duplicazioni di benefici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né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penalizzazioni,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ferma restando la necessità di tutelare la sovranità fiscale in Italia sui redditi ivi prodotti.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28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765298" y="404664"/>
            <a:ext cx="7125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sz="16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2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614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51520" y="2481497"/>
            <a:ext cx="4104456" cy="947503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esente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(Punto 10.3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Provv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1380502" y="1198225"/>
            <a:ext cx="6381383" cy="66735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CESSIONE </a:t>
            </a:r>
            <a:r>
              <a:rPr lang="it-IT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infragruppo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endParaRPr 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4788024" y="2481497"/>
            <a:ext cx="4104457" cy="947503"/>
          </a:xfrm>
          <a:prstGeom prst="roundRect">
            <a:avLst/>
          </a:prstGeom>
          <a:gradFill>
            <a:gsLst>
              <a:gs pos="78095">
                <a:srgbClr val="FFD8D8"/>
              </a:gs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 esente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(Punto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10.4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Provv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ttore 4 25"/>
          <p:cNvCxnSpPr>
            <a:stCxn id="23" idx="2"/>
            <a:endCxn id="22" idx="0"/>
          </p:cNvCxnSpPr>
          <p:nvPr/>
        </p:nvCxnSpPr>
        <p:spPr>
          <a:xfrm rot="5400000">
            <a:off x="3129513" y="1039815"/>
            <a:ext cx="615917" cy="2267446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4 26"/>
          <p:cNvCxnSpPr>
            <a:stCxn id="23" idx="2"/>
            <a:endCxn id="25" idx="0"/>
          </p:cNvCxnSpPr>
          <p:nvPr/>
        </p:nvCxnSpPr>
        <p:spPr>
          <a:xfrm rot="16200000" flipH="1">
            <a:off x="5397765" y="1039008"/>
            <a:ext cx="615917" cy="2269059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ccia in giù 45"/>
          <p:cNvSpPr/>
          <p:nvPr/>
        </p:nvSpPr>
        <p:spPr>
          <a:xfrm>
            <a:off x="1655676" y="5048893"/>
            <a:ext cx="1296144" cy="41589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Rettangolo arrotondato 47"/>
          <p:cNvSpPr/>
          <p:nvPr/>
        </p:nvSpPr>
        <p:spPr>
          <a:xfrm>
            <a:off x="251520" y="3645024"/>
            <a:ext cx="4104456" cy="1331862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residente ITA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in BEX né esercita opzione a seguito dell’acquisto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4788024" y="3645024"/>
            <a:ext cx="4104456" cy="1331862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residente ITA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BEX o esercita opzione a seguito dell’acquisto</a:t>
            </a:r>
          </a:p>
        </p:txBody>
      </p:sp>
      <p:sp>
        <p:nvSpPr>
          <p:cNvPr id="51" name="Rettangolo arrotondato 50"/>
          <p:cNvSpPr/>
          <p:nvPr/>
        </p:nvSpPr>
        <p:spPr>
          <a:xfrm>
            <a:off x="251519" y="5517233"/>
            <a:ext cx="8639350" cy="720080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Applicazione regole sul transfer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 fini della determinazione del corrispettivo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(Art.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r>
              <a:rPr lang="it-IT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2" name="Freccia in giù 51"/>
          <p:cNvSpPr/>
          <p:nvPr/>
        </p:nvSpPr>
        <p:spPr>
          <a:xfrm>
            <a:off x="6192180" y="5040323"/>
            <a:ext cx="1296144" cy="41589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29</a:t>
            </a:fld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1765298" y="404664"/>
            <a:ext cx="7125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sz="16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2409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5" y="1196752"/>
            <a:ext cx="8640950" cy="56273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Opzione BEX (Art. 168-ter,</a:t>
            </a:r>
            <a:r>
              <a:rPr lang="it-IT" sz="3200" b="1" i="0" u="none" strike="noStrike" kern="1200" cap="none" spc="0" dirty="0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 </a:t>
            </a:r>
            <a:r>
              <a:rPr lang="it-IT" sz="3200" b="1" i="0" u="none" strike="noStrike" kern="1200" cap="none" spc="0" dirty="0" err="1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Tuir</a:t>
            </a:r>
            <a:r>
              <a:rPr lang="it-IT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)</a:t>
            </a:r>
            <a:endParaRPr lang="it-IT" sz="32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grpSp>
        <p:nvGrpSpPr>
          <p:cNvPr id="10" name="Diagramma 9"/>
          <p:cNvGrpSpPr/>
          <p:nvPr/>
        </p:nvGrpSpPr>
        <p:grpSpPr>
          <a:xfrm>
            <a:off x="395536" y="2507322"/>
            <a:ext cx="8496939" cy="1080119"/>
            <a:chOff x="971595" y="3917980"/>
            <a:chExt cx="6096002" cy="783237"/>
          </a:xfrm>
        </p:grpSpPr>
        <p:sp>
          <p:nvSpPr>
            <p:cNvPr id="11" name="Figura a mano libera 10"/>
            <p:cNvSpPr/>
            <p:nvPr/>
          </p:nvSpPr>
          <p:spPr>
            <a:xfrm>
              <a:off x="971595" y="3917980"/>
              <a:ext cx="633112" cy="78323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a)</a:t>
              </a:r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1694850" y="3934234"/>
              <a:ext cx="5372747" cy="4954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Totalitaria </a:t>
              </a:r>
              <a:endPara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</p:grp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395536" y="3356993"/>
            <a:ext cx="8496939" cy="1080119"/>
            <a:chOff x="547936" y="3429001"/>
            <a:chExt cx="8496939" cy="1080119"/>
          </a:xfrm>
        </p:grpSpPr>
        <p:sp>
          <p:nvSpPr>
            <p:cNvPr id="21" name="Figura a mano libera 20"/>
            <p:cNvSpPr/>
            <p:nvPr/>
          </p:nvSpPr>
          <p:spPr>
            <a:xfrm>
              <a:off x="547936" y="3429001"/>
              <a:ext cx="882466" cy="10801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>
                  <a:solidFill>
                    <a:srgbClr val="FFFFFF"/>
                  </a:solidFill>
                  <a:latin typeface="Calibri"/>
                </a:rPr>
                <a:t>b</a:t>
              </a:r>
              <a:r>
                <a:rPr lang="it-IT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)</a:t>
              </a:r>
              <a:endParaRPr lang="it-IT" sz="2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2" name="Figura a mano libera 21"/>
            <p:cNvSpPr/>
            <p:nvPr/>
          </p:nvSpPr>
          <p:spPr>
            <a:xfrm>
              <a:off x="1556048" y="3451415"/>
              <a:ext cx="7488827" cy="6976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Irrevocabile</a:t>
              </a:r>
              <a:endPara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395536" y="4221089"/>
            <a:ext cx="8496939" cy="1080119"/>
            <a:chOff x="547936" y="3429001"/>
            <a:chExt cx="8496939" cy="1080119"/>
          </a:xfrm>
        </p:grpSpPr>
        <p:sp>
          <p:nvSpPr>
            <p:cNvPr id="24" name="Figura a mano libera 23"/>
            <p:cNvSpPr/>
            <p:nvPr/>
          </p:nvSpPr>
          <p:spPr>
            <a:xfrm>
              <a:off x="547936" y="3429001"/>
              <a:ext cx="882466" cy="10801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>
                  <a:solidFill>
                    <a:srgbClr val="FFFFFF"/>
                  </a:solidFill>
                  <a:latin typeface="Calibri"/>
                </a:rPr>
                <a:t>c</a:t>
              </a:r>
              <a:r>
                <a:rPr lang="it-IT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)</a:t>
              </a:r>
              <a:endParaRPr lang="it-IT" sz="17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5" name="Figura a mano libera 24"/>
            <p:cNvSpPr/>
            <p:nvPr/>
          </p:nvSpPr>
          <p:spPr>
            <a:xfrm>
              <a:off x="1556048" y="3451415"/>
              <a:ext cx="7488827" cy="6976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Istantanea</a:t>
              </a:r>
              <a:endPara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</p:grpSp>
      <p:cxnSp>
        <p:nvCxnSpPr>
          <p:cNvPr id="26" name="Connettore 1 2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13D63F96-409F-4179-8508-BC0CBC3B857D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7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379246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51520" y="2277340"/>
            <a:ext cx="4337149" cy="719612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Infragruppo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(Punto 4.6 del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Provv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286480" y="1188886"/>
            <a:ext cx="8604390" cy="76727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Trasferimento, a qualunque titolo, di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esente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soggetta a </a:t>
            </a:r>
            <a:r>
              <a:rPr lang="it-IT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recapture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Rettangolo arrotondato 24"/>
          <p:cNvSpPr/>
          <p:nvPr/>
        </p:nvSpPr>
        <p:spPr>
          <a:xfrm>
            <a:off x="4788025" y="2277340"/>
            <a:ext cx="4104456" cy="719612"/>
          </a:xfrm>
          <a:prstGeom prst="roundRect">
            <a:avLst/>
          </a:prstGeom>
          <a:gradFill>
            <a:gsLst>
              <a:gs pos="78095">
                <a:srgbClr val="FFD8D8"/>
              </a:gs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infragruppo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Punto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4.8 del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Provv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ttore 4 25"/>
          <p:cNvCxnSpPr>
            <a:stCxn id="23" idx="2"/>
            <a:endCxn id="22" idx="0"/>
          </p:cNvCxnSpPr>
          <p:nvPr/>
        </p:nvCxnSpPr>
        <p:spPr>
          <a:xfrm rot="5400000">
            <a:off x="3343798" y="1032462"/>
            <a:ext cx="321175" cy="2168580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4 26"/>
          <p:cNvCxnSpPr>
            <a:stCxn id="23" idx="2"/>
            <a:endCxn id="25" idx="0"/>
          </p:cNvCxnSpPr>
          <p:nvPr/>
        </p:nvCxnSpPr>
        <p:spPr>
          <a:xfrm rot="16200000" flipH="1">
            <a:off x="5553877" y="990963"/>
            <a:ext cx="321175" cy="2251578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arrotondato 27"/>
          <p:cNvSpPr/>
          <p:nvPr/>
        </p:nvSpPr>
        <p:spPr>
          <a:xfrm>
            <a:off x="251520" y="3076170"/>
            <a:ext cx="4337155" cy="1937006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residente ITA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BEX o esercita opzione dopo il trasferimento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(anche successivamente alla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dich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redditi relativa al periodo di imposta di efficacia giuridica della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riorganizzaz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4788024" y="3076170"/>
            <a:ext cx="4104455" cy="1937006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residente ITA</a:t>
            </a:r>
          </a:p>
          <a:p>
            <a:pPr marL="285750" lvl="1" indent="-285750" defTabSz="933446">
              <a:lnSpc>
                <a:spcPct val="90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BEX o esercita opzione </a:t>
            </a:r>
            <a:r>
              <a: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nella dichiarazione dei redditi relativa al periodo di imposta di efficacia giuridica della riorganizzazione</a:t>
            </a:r>
            <a:endParaRPr lang="it-IT" sz="1400" b="1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sp>
        <p:nvSpPr>
          <p:cNvPr id="34" name="Freccia in giù 33"/>
          <p:cNvSpPr/>
          <p:nvPr/>
        </p:nvSpPr>
        <p:spPr>
          <a:xfrm>
            <a:off x="1655676" y="5101340"/>
            <a:ext cx="1296144" cy="41589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arrotondato 34"/>
          <p:cNvSpPr/>
          <p:nvPr/>
        </p:nvSpPr>
        <p:spPr>
          <a:xfrm>
            <a:off x="251519" y="5517233"/>
            <a:ext cx="8639350" cy="720080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Plus/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derivante da trasferimento concorre a formazione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ecapture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che prosegue nei confronti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dell’</a:t>
            </a:r>
            <a:r>
              <a:rPr lang="it-IT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</a:t>
            </a:r>
            <a:endParaRPr lang="it-IT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ccia in giù 35"/>
          <p:cNvSpPr/>
          <p:nvPr/>
        </p:nvSpPr>
        <p:spPr>
          <a:xfrm>
            <a:off x="6192180" y="5092770"/>
            <a:ext cx="1296144" cy="41589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30</a:t>
            </a:fld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1765298" y="404664"/>
            <a:ext cx="7125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sz="16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2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0120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379246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51521" y="1988840"/>
            <a:ext cx="3816423" cy="1105745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Trasferimento infragruppo di </a:t>
            </a:r>
            <a:r>
              <a:rPr lang="it-IT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NON esente</a:t>
            </a:r>
            <a:endParaRPr lang="it-IT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(Punto 4.6 del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Provv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286480" y="1188887"/>
            <a:ext cx="8604390" cy="55078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Altre ipotesi di trasferimento della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4211960" y="1988841"/>
            <a:ext cx="4680521" cy="1110096"/>
          </a:xfrm>
          <a:prstGeom prst="roundRect">
            <a:avLst/>
          </a:prstGeom>
          <a:gradFill>
            <a:gsLst>
              <a:gs pos="78095">
                <a:srgbClr val="FFD8D8"/>
              </a:gs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Cessione a soggetto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extragruppo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non residente di </a:t>
            </a:r>
            <a:r>
              <a:rPr lang="it-IT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esente soggetta a </a:t>
            </a:r>
            <a:r>
              <a:rPr lang="it-IT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recapture</a:t>
            </a:r>
            <a:endParaRPr lang="it-IT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(Punto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Provv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ttore 4 25"/>
          <p:cNvCxnSpPr>
            <a:stCxn id="23" idx="2"/>
            <a:endCxn id="22" idx="0"/>
          </p:cNvCxnSpPr>
          <p:nvPr/>
        </p:nvCxnSpPr>
        <p:spPr>
          <a:xfrm rot="5400000">
            <a:off x="3249621" y="649785"/>
            <a:ext cx="249167" cy="2428942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4 26"/>
          <p:cNvCxnSpPr>
            <a:stCxn id="23" idx="2"/>
            <a:endCxn id="25" idx="0"/>
          </p:cNvCxnSpPr>
          <p:nvPr/>
        </p:nvCxnSpPr>
        <p:spPr>
          <a:xfrm rot="16200000" flipH="1">
            <a:off x="5445864" y="882484"/>
            <a:ext cx="249168" cy="1963546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arrotondato 27"/>
          <p:cNvSpPr/>
          <p:nvPr/>
        </p:nvSpPr>
        <p:spPr>
          <a:xfrm>
            <a:off x="233263" y="3212976"/>
            <a:ext cx="3816424" cy="153448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residente ITA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BEX o esercita opzione dopo il trasferimento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(anche successivamente alla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dich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redditi relativa al periodo di imposta di efficacia giuridica della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riorganizzaz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it-I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ccia in giù 33"/>
          <p:cNvSpPr/>
          <p:nvPr/>
        </p:nvSpPr>
        <p:spPr>
          <a:xfrm>
            <a:off x="1691680" y="4869160"/>
            <a:ext cx="900100" cy="288031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arrotondato 34"/>
          <p:cNvSpPr/>
          <p:nvPr/>
        </p:nvSpPr>
        <p:spPr>
          <a:xfrm>
            <a:off x="251519" y="5249490"/>
            <a:ext cx="3816425" cy="987823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Plus/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derivante da trasferimento concorre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formazione del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recapture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che prosegue nei confronti dell’</a:t>
            </a:r>
            <a:r>
              <a:rPr lang="it-IT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AVENTE CAUSA</a:t>
            </a:r>
            <a:endParaRPr lang="it-IT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ccia in giù 35"/>
          <p:cNvSpPr/>
          <p:nvPr/>
        </p:nvSpPr>
        <p:spPr>
          <a:xfrm>
            <a:off x="6135578" y="3318515"/>
            <a:ext cx="900100" cy="288031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arrotondato 31"/>
          <p:cNvSpPr/>
          <p:nvPr/>
        </p:nvSpPr>
        <p:spPr>
          <a:xfrm>
            <a:off x="4211960" y="3728433"/>
            <a:ext cx="4678909" cy="1284743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DANTE CAUSA scomputa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recapture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se esistente, da eventuale plusvalenza esente  realizzata e fino a concorrenza della stessa</a:t>
            </a: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31</a:t>
            </a:fld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1765298" y="404664"/>
            <a:ext cx="7125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sz="16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37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31" name="Rettangolo 1"/>
          <p:cNvSpPr/>
          <p:nvPr/>
        </p:nvSpPr>
        <p:spPr>
          <a:xfrm>
            <a:off x="251524" y="1379246"/>
            <a:ext cx="8640951" cy="13296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4 20"/>
          <p:cNvCxnSpPr/>
          <p:nvPr/>
        </p:nvCxnSpPr>
        <p:spPr>
          <a:xfrm rot="16200000" flipH="1">
            <a:off x="6083389" y="2061627"/>
            <a:ext cx="23593" cy="220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70503" y="1916832"/>
            <a:ext cx="2736304" cy="160980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Trasferimento di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esente a soggetto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extragruppo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opta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 BEX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86480" y="1188887"/>
            <a:ext cx="8604390" cy="55078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Profili da approfondire</a:t>
            </a:r>
          </a:p>
        </p:txBody>
      </p:sp>
      <p:sp>
        <p:nvSpPr>
          <p:cNvPr id="35" name="Rettangolo arrotondato 34"/>
          <p:cNvSpPr/>
          <p:nvPr/>
        </p:nvSpPr>
        <p:spPr>
          <a:xfrm>
            <a:off x="251520" y="4077072"/>
            <a:ext cx="2755288" cy="2152723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Applicazione principio di neutralità operazioni straordinarie (artt. 170 e ss.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)???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mancanza di opzione si interrompe regime BEX???</a:t>
            </a:r>
          </a:p>
        </p:txBody>
      </p:sp>
      <p:sp>
        <p:nvSpPr>
          <p:cNvPr id="29" name="Rettangolo arrotondato 28"/>
          <p:cNvSpPr/>
          <p:nvPr/>
        </p:nvSpPr>
        <p:spPr>
          <a:xfrm>
            <a:off x="3203848" y="1916832"/>
            <a:ext cx="2736304" cy="160980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Trasferimento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esente infragruppo con avente causa residente che non opta per BEX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156176" y="1916832"/>
            <a:ext cx="2736304" cy="1609801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Trasferimento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 casa madre all’estero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tangolo arrotondato 38"/>
          <p:cNvSpPr/>
          <p:nvPr/>
        </p:nvSpPr>
        <p:spPr>
          <a:xfrm>
            <a:off x="3203848" y="4077072"/>
            <a:ext cx="2755288" cy="2152723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Valorizzazione trasferimento ex art. 110, co. 7,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prevista solo in caso di </a:t>
            </a:r>
            <a:r>
              <a:rPr lang="it-IT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cessione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esente.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Applicazione principio di neutralità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operazioni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straordinarie (artt. 170 e ss.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)???</a:t>
            </a:r>
          </a:p>
        </p:txBody>
      </p:sp>
      <p:sp>
        <p:nvSpPr>
          <p:cNvPr id="40" name="Rettangolo arrotondato 39"/>
          <p:cNvSpPr/>
          <p:nvPr/>
        </p:nvSpPr>
        <p:spPr>
          <a:xfrm>
            <a:off x="6156176" y="4077072"/>
            <a:ext cx="2755288" cy="2152723"/>
          </a:xfrm>
          <a:prstGeom prst="round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Rilevanza fiscale delle plus/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derivanti da realizzo delle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esenti ai fini della formazione del plusvalenza netta soggetta ad exit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(Art. 166 TUIR)?????</a:t>
            </a:r>
            <a:endParaRPr lang="it-IT" sz="1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? 40">
            <a:hlinkClick r:id="" action="ppaction://noaction" highlightClick="1"/>
          </p:cNvPr>
          <p:cNvSpPr/>
          <p:nvPr/>
        </p:nvSpPr>
        <p:spPr>
          <a:xfrm>
            <a:off x="1187624" y="3645024"/>
            <a:ext cx="1008112" cy="288032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? 41">
            <a:hlinkClick r:id="" action="ppaction://noaction" highlightClick="1"/>
          </p:cNvPr>
          <p:cNvSpPr/>
          <p:nvPr/>
        </p:nvSpPr>
        <p:spPr>
          <a:xfrm>
            <a:off x="4067944" y="3645024"/>
            <a:ext cx="1008112" cy="288032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? 42">
            <a:hlinkClick r:id="" action="ppaction://noaction" highlightClick="1"/>
          </p:cNvPr>
          <p:cNvSpPr/>
          <p:nvPr/>
        </p:nvSpPr>
        <p:spPr>
          <a:xfrm>
            <a:off x="7020272" y="3645024"/>
            <a:ext cx="1008112" cy="288032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32</a:t>
            </a:fld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1765298" y="404664"/>
            <a:ext cx="7125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9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Operazioni straordinarie e cessioni di </a:t>
            </a:r>
            <a:r>
              <a:rPr lang="it-IT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esenti</a:t>
            </a:r>
            <a:endParaRPr lang="it-IT" sz="16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6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411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5" y="1268760"/>
            <a:ext cx="8640950" cy="103459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Opzione BEX (Art. 168-ter, </a:t>
            </a:r>
            <a:r>
              <a:rPr lang="it-IT" sz="3200" b="1" dirty="0" err="1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Tuir</a:t>
            </a:r>
            <a:r>
              <a:rPr lang="it-IT" sz="3200" b="1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)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in presenza di </a:t>
            </a: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«</a:t>
            </a:r>
            <a:r>
              <a:rPr lang="it-IT" sz="3200" b="1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black</a:t>
            </a: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</a:t>
            </a:r>
            <a:r>
              <a:rPr lang="it-IT" sz="3200" b="1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branch</a:t>
            </a: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»</a:t>
            </a:r>
            <a:endParaRPr lang="it-IT" sz="3200" b="1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251520" y="2420888"/>
            <a:ext cx="8640956" cy="3528696"/>
            <a:chOff x="1403648" y="2325596"/>
            <a:chExt cx="7488827" cy="3125875"/>
          </a:xfrm>
        </p:grpSpPr>
        <p:sp>
          <p:nvSpPr>
            <p:cNvPr id="12" name="Figura a mano libera 11"/>
            <p:cNvSpPr/>
            <p:nvPr/>
          </p:nvSpPr>
          <p:spPr>
            <a:xfrm>
              <a:off x="1403648" y="2325596"/>
              <a:ext cx="7488827" cy="6976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Black </a:t>
              </a: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estera è equiparata a CFC</a:t>
              </a:r>
              <a:endPara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  <p:sp>
          <p:nvSpPr>
            <p:cNvPr id="22" name="Figura a mano libera 21"/>
            <p:cNvSpPr/>
            <p:nvPr/>
          </p:nvSpPr>
          <p:spPr>
            <a:xfrm>
              <a:off x="1403648" y="3218624"/>
              <a:ext cx="7488827" cy="12994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32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Opzione esercitabile </a:t>
              </a:r>
              <a:r>
                <a:rPr lang="it-IT" sz="3200" b="1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se ricorrono esimenti CFC</a:t>
              </a:r>
              <a:r>
                <a:rPr lang="it-IT" sz="32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(Art. 167, </a:t>
              </a:r>
              <a:r>
                <a:rPr lang="it-IT" sz="32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Tuir</a:t>
              </a:r>
              <a:r>
                <a:rPr lang="it-IT" sz="32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)</a:t>
              </a:r>
              <a:endParaRPr lang="it-IT" sz="2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  <p:sp>
          <p:nvSpPr>
            <p:cNvPr id="25" name="Figura a mano libera 24"/>
            <p:cNvSpPr/>
            <p:nvPr/>
          </p:nvSpPr>
          <p:spPr>
            <a:xfrm>
              <a:off x="1403648" y="4753808"/>
              <a:ext cx="7488827" cy="6976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Dimostrazione esimenti per ogni </a:t>
              </a: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black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</a:t>
              </a: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(in caso di più </a:t>
              </a: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branches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nello stesso Paese)</a:t>
              </a:r>
              <a:endPara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</p:grpSp>
      <p:cxnSp>
        <p:nvCxnSpPr>
          <p:cNvPr id="27" name="Connettore 1 26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4</a:t>
            </a:fld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947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5" y="1268760"/>
            <a:ext cx="8640950" cy="56273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0004" tIns="44997" rIns="90004" bIns="44997" anchor="t" anchorCtr="0" compatLnSpc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R</a:t>
            </a: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egime </a:t>
            </a:r>
            <a:r>
              <a:rPr lang="it-IT" sz="3200" b="1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Bex</a:t>
            </a:r>
            <a:r>
              <a:rPr lang="it-IT"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: preclusioni</a:t>
            </a:r>
            <a:endParaRPr lang="it-IT" sz="3200" b="1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sp>
        <p:nvSpPr>
          <p:cNvPr id="11" name="Figura a mano libera 10"/>
          <p:cNvSpPr/>
          <p:nvPr/>
        </p:nvSpPr>
        <p:spPr>
          <a:xfrm>
            <a:off x="395536" y="1993665"/>
            <a:ext cx="882466" cy="121931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04441"/>
              <a:gd name="f7" fmla="val 633108"/>
              <a:gd name="f8" fmla="val 904440"/>
              <a:gd name="f9" fmla="val 411520"/>
              <a:gd name="f10" fmla="val 452221"/>
              <a:gd name="f11" fmla="val 1"/>
              <a:gd name="f12" fmla="val 221588"/>
              <a:gd name="f13" fmla="+- 0 0 -90"/>
              <a:gd name="f14" fmla="*/ f3 1 904441"/>
              <a:gd name="f15" fmla="*/ f4 1 633108"/>
              <a:gd name="f16" fmla="+- f7 0 f5"/>
              <a:gd name="f17" fmla="+- f6 0 f5"/>
              <a:gd name="f18" fmla="*/ f13 f0 1"/>
              <a:gd name="f19" fmla="*/ f17 1 904441"/>
              <a:gd name="f20" fmla="*/ f16 1 633108"/>
              <a:gd name="f21" fmla="*/ 0 f17 1"/>
              <a:gd name="f22" fmla="*/ 0 f16 1"/>
              <a:gd name="f23" fmla="*/ 587887 f17 1"/>
              <a:gd name="f24" fmla="*/ 904441 f17 1"/>
              <a:gd name="f25" fmla="*/ 316554 f16 1"/>
              <a:gd name="f26" fmla="*/ 633108 f16 1"/>
              <a:gd name="f27" fmla="*/ 316554 f17 1"/>
              <a:gd name="f28" fmla="*/ f18 1 f2"/>
              <a:gd name="f29" fmla="*/ f21 1 904441"/>
              <a:gd name="f30" fmla="*/ f22 1 633108"/>
              <a:gd name="f31" fmla="*/ f23 1 904441"/>
              <a:gd name="f32" fmla="*/ f24 1 904441"/>
              <a:gd name="f33" fmla="*/ f25 1 633108"/>
              <a:gd name="f34" fmla="*/ f26 1 633108"/>
              <a:gd name="f35" fmla="*/ f27 1 904441"/>
              <a:gd name="f36" fmla="*/ f5 1 f19"/>
              <a:gd name="f37" fmla="*/ f6 1 f19"/>
              <a:gd name="f38" fmla="*/ f5 1 f20"/>
              <a:gd name="f39" fmla="*/ f7 1 f20"/>
              <a:gd name="f40" fmla="+- f28 0 f1"/>
              <a:gd name="f41" fmla="*/ f29 1 f19"/>
              <a:gd name="f42" fmla="*/ f30 1 f20"/>
              <a:gd name="f43" fmla="*/ f31 1 f19"/>
              <a:gd name="f44" fmla="*/ f32 1 f19"/>
              <a:gd name="f45" fmla="*/ f33 1 f20"/>
              <a:gd name="f46" fmla="*/ f34 1 f20"/>
              <a:gd name="f47" fmla="*/ f35 1 f19"/>
              <a:gd name="f48" fmla="*/ f36 f14 1"/>
              <a:gd name="f49" fmla="*/ f37 f14 1"/>
              <a:gd name="f50" fmla="*/ f39 f15 1"/>
              <a:gd name="f51" fmla="*/ f38 f15 1"/>
              <a:gd name="f52" fmla="*/ f41 f14 1"/>
              <a:gd name="f53" fmla="*/ f42 f15 1"/>
              <a:gd name="f54" fmla="*/ f43 f14 1"/>
              <a:gd name="f55" fmla="*/ f44 f14 1"/>
              <a:gd name="f56" fmla="*/ f45 f15 1"/>
              <a:gd name="f57" fmla="*/ f46 f15 1"/>
              <a:gd name="f58" fmla="*/ f4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52" y="f53"/>
              </a:cxn>
              <a:cxn ang="f40">
                <a:pos x="f54" y="f53"/>
              </a:cxn>
              <a:cxn ang="f40">
                <a:pos x="f55" y="f56"/>
              </a:cxn>
              <a:cxn ang="f40">
                <a:pos x="f54" y="f57"/>
              </a:cxn>
              <a:cxn ang="f40">
                <a:pos x="f52" y="f57"/>
              </a:cxn>
              <a:cxn ang="f40">
                <a:pos x="f58" y="f56"/>
              </a:cxn>
              <a:cxn ang="f40">
                <a:pos x="f52" y="f53"/>
              </a:cxn>
            </a:cxnLst>
            <a:rect l="f48" t="f51" r="f49" b="f50"/>
            <a:pathLst>
              <a:path w="904441" h="633108">
                <a:moveTo>
                  <a:pt x="f8" y="f5"/>
                </a:moveTo>
                <a:lnTo>
                  <a:pt x="f8" y="f9"/>
                </a:lnTo>
                <a:lnTo>
                  <a:pt x="f10" y="f7"/>
                </a:lnTo>
                <a:lnTo>
                  <a:pt x="f11" y="f9"/>
                </a:lnTo>
                <a:lnTo>
                  <a:pt x="f11" y="f5"/>
                </a:lnTo>
                <a:lnTo>
                  <a:pt x="f10" y="f12"/>
                </a:lnTo>
                <a:lnTo>
                  <a:pt x="f8" y="f5"/>
                </a:lnTo>
                <a:close/>
              </a:path>
            </a:pathLst>
          </a:custGeom>
          <a:solidFill>
            <a:srgbClr val="C0504D"/>
          </a:solidFill>
          <a:ln w="25402">
            <a:solidFill>
              <a:srgbClr val="C0504D"/>
            </a:solidFill>
            <a:prstDash val="solid"/>
            <a:miter/>
          </a:ln>
        </p:spPr>
        <p:txBody>
          <a:bodyPr vert="horz" wrap="square" lIns="10799" tIns="327346" rIns="10799" bIns="327346" anchor="ctr" anchorCtr="1" compatLnSpc="1"/>
          <a:lstStyle/>
          <a:p>
            <a:pPr marL="0" marR="0" lvl="0" indent="0" algn="ctr" defTabSz="755651" rtl="0" fontAlgn="auto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it-IT" sz="2400" b="1" i="0" u="none" strike="noStrike" kern="1200" cap="none" spc="0" baseline="0" dirty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igura a mano libera 11"/>
          <p:cNvSpPr/>
          <p:nvPr/>
        </p:nvSpPr>
        <p:spPr>
          <a:xfrm>
            <a:off x="1403648" y="1984368"/>
            <a:ext cx="7488827" cy="119400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7886"/>
              <a:gd name="f7" fmla="val 5462891"/>
              <a:gd name="f8" fmla="val 910504"/>
              <a:gd name="f9" fmla="val 4552387"/>
              <a:gd name="f10" fmla="val 4793870"/>
              <a:gd name="f11" fmla="val 586775"/>
              <a:gd name="f12" fmla="val 5025455"/>
              <a:gd name="f13" fmla="val 584798"/>
              <a:gd name="f14" fmla="val 5196203"/>
              <a:gd name="f15" fmla="val 582820"/>
              <a:gd name="f16" fmla="val 5366951"/>
              <a:gd name="f17" fmla="val 580138"/>
              <a:gd name="f18" fmla="val 5462886"/>
              <a:gd name="f19" fmla="val 577341"/>
              <a:gd name="f20" fmla="val 5462877"/>
              <a:gd name="f21" fmla="val 384894"/>
              <a:gd name="f22" fmla="val 192447"/>
              <a:gd name="f23" fmla="val 5"/>
              <a:gd name="f24" fmla="val 577342"/>
              <a:gd name="f25" fmla="val 95930"/>
              <a:gd name="f26" fmla="val 266688"/>
              <a:gd name="f27" fmla="val 437436"/>
              <a:gd name="f28" fmla="val 669031"/>
              <a:gd name="f29" fmla="val 910513"/>
              <a:gd name="f30" fmla="+- 0 0 -90"/>
              <a:gd name="f31" fmla="*/ f3 1 587886"/>
              <a:gd name="f32" fmla="*/ f4 1 5462891"/>
              <a:gd name="f33" fmla="+- f7 0 f5"/>
              <a:gd name="f34" fmla="+- f6 0 f5"/>
              <a:gd name="f35" fmla="*/ f30 f0 1"/>
              <a:gd name="f36" fmla="*/ f34 1 587886"/>
              <a:gd name="f37" fmla="*/ f33 1 5462891"/>
              <a:gd name="f38" fmla="*/ 97983 f34 1"/>
              <a:gd name="f39" fmla="*/ 0 f33 1"/>
              <a:gd name="f40" fmla="*/ 489903 f34 1"/>
              <a:gd name="f41" fmla="*/ 559187 f34 1"/>
              <a:gd name="f42" fmla="*/ 28699 f33 1"/>
              <a:gd name="f43" fmla="*/ 587885 f34 1"/>
              <a:gd name="f44" fmla="*/ 97984 f33 1"/>
              <a:gd name="f45" fmla="*/ 587886 f34 1"/>
              <a:gd name="f46" fmla="*/ 5462891 f33 1"/>
              <a:gd name="f47" fmla="*/ 0 f34 1"/>
              <a:gd name="f48" fmla="*/ 97983 f33 1"/>
              <a:gd name="f49" fmla="*/ 28699 f34 1"/>
              <a:gd name="f50" fmla="*/ 97984 f34 1"/>
              <a:gd name="f51" fmla="*/ 1 f33 1"/>
              <a:gd name="f52" fmla="*/ f35 1 f2"/>
              <a:gd name="f53" fmla="*/ f38 1 587886"/>
              <a:gd name="f54" fmla="*/ f39 1 5462891"/>
              <a:gd name="f55" fmla="*/ f40 1 587886"/>
              <a:gd name="f56" fmla="*/ f41 1 587886"/>
              <a:gd name="f57" fmla="*/ f42 1 5462891"/>
              <a:gd name="f58" fmla="*/ f43 1 587886"/>
              <a:gd name="f59" fmla="*/ f44 1 5462891"/>
              <a:gd name="f60" fmla="*/ f45 1 587886"/>
              <a:gd name="f61" fmla="*/ f46 1 5462891"/>
              <a:gd name="f62" fmla="*/ f47 1 587886"/>
              <a:gd name="f63" fmla="*/ f48 1 5462891"/>
              <a:gd name="f64" fmla="*/ f49 1 587886"/>
              <a:gd name="f65" fmla="*/ f50 1 587886"/>
              <a:gd name="f66" fmla="*/ f51 1 5462891"/>
              <a:gd name="f67" fmla="*/ f5 1 f36"/>
              <a:gd name="f68" fmla="*/ f6 1 f36"/>
              <a:gd name="f69" fmla="*/ f5 1 f37"/>
              <a:gd name="f70" fmla="*/ f7 1 f37"/>
              <a:gd name="f71" fmla="+- f52 0 f1"/>
              <a:gd name="f72" fmla="*/ f53 1 f36"/>
              <a:gd name="f73" fmla="*/ f54 1 f37"/>
              <a:gd name="f74" fmla="*/ f55 1 f36"/>
              <a:gd name="f75" fmla="*/ f56 1 f36"/>
              <a:gd name="f76" fmla="*/ f57 1 f37"/>
              <a:gd name="f77" fmla="*/ f58 1 f36"/>
              <a:gd name="f78" fmla="*/ f59 1 f37"/>
              <a:gd name="f79" fmla="*/ f60 1 f36"/>
              <a:gd name="f80" fmla="*/ f61 1 f37"/>
              <a:gd name="f81" fmla="*/ f62 1 f36"/>
              <a:gd name="f82" fmla="*/ f63 1 f37"/>
              <a:gd name="f83" fmla="*/ f64 1 f36"/>
              <a:gd name="f84" fmla="*/ f65 1 f36"/>
              <a:gd name="f85" fmla="*/ f66 1 f37"/>
              <a:gd name="f86" fmla="*/ f67 f31 1"/>
              <a:gd name="f87" fmla="*/ f68 f31 1"/>
              <a:gd name="f88" fmla="*/ f70 f32 1"/>
              <a:gd name="f89" fmla="*/ f69 f32 1"/>
              <a:gd name="f90" fmla="*/ f72 f31 1"/>
              <a:gd name="f91" fmla="*/ f73 f32 1"/>
              <a:gd name="f92" fmla="*/ f74 f31 1"/>
              <a:gd name="f93" fmla="*/ f75 f31 1"/>
              <a:gd name="f94" fmla="*/ f76 f32 1"/>
              <a:gd name="f95" fmla="*/ f77 f31 1"/>
              <a:gd name="f96" fmla="*/ f78 f32 1"/>
              <a:gd name="f97" fmla="*/ f79 f31 1"/>
              <a:gd name="f98" fmla="*/ f80 f32 1"/>
              <a:gd name="f99" fmla="*/ f81 f31 1"/>
              <a:gd name="f100" fmla="*/ f82 f32 1"/>
              <a:gd name="f101" fmla="*/ f83 f31 1"/>
              <a:gd name="f102" fmla="*/ f84 f31 1"/>
              <a:gd name="f103" fmla="*/ f8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1">
                <a:pos x="f90" y="f91"/>
              </a:cxn>
              <a:cxn ang="f71">
                <a:pos x="f92" y="f91"/>
              </a:cxn>
              <a:cxn ang="f71">
                <a:pos x="f93" y="f94"/>
              </a:cxn>
              <a:cxn ang="f71">
                <a:pos x="f95" y="f96"/>
              </a:cxn>
              <a:cxn ang="f71">
                <a:pos x="f97" y="f98"/>
              </a:cxn>
              <a:cxn ang="f71">
                <a:pos x="f97" y="f98"/>
              </a:cxn>
              <a:cxn ang="f71">
                <a:pos x="f97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100"/>
              </a:cxn>
              <a:cxn ang="f71">
                <a:pos x="f101" y="f94"/>
              </a:cxn>
              <a:cxn ang="f71">
                <a:pos x="f102" y="f103"/>
              </a:cxn>
              <a:cxn ang="f71">
                <a:pos x="f90" y="f91"/>
              </a:cxn>
            </a:cxnLst>
            <a:rect l="f86" t="f89" r="f87" b="f88"/>
            <a:pathLst>
              <a:path w="587886" h="5462891">
                <a:moveTo>
                  <a:pt x="f6" y="f8"/>
                </a:moveTo>
                <a:lnTo>
                  <a:pt x="f6" y="f9"/>
                </a:lnTo>
                <a:cubicBezTo>
                  <a:pt x="f6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0"/>
                  <a:pt x="f22" y="f18"/>
                  <a:pt x="f5" y="f18"/>
                </a:cubicBezTo>
                <a:lnTo>
                  <a:pt x="f5" y="f18"/>
                </a:lnTo>
                <a:lnTo>
                  <a:pt x="f5" y="f18"/>
                </a:lnTo>
                <a:lnTo>
                  <a:pt x="f5" y="f23"/>
                </a:lnTo>
                <a:lnTo>
                  <a:pt x="f5" y="f23"/>
                </a:lnTo>
                <a:lnTo>
                  <a:pt x="f5" y="f23"/>
                </a:lnTo>
                <a:lnTo>
                  <a:pt x="f24" y="f23"/>
                </a:lnTo>
                <a:cubicBezTo>
                  <a:pt x="f17" y="f23"/>
                  <a:pt x="f15" y="f25"/>
                  <a:pt x="f13" y="f26"/>
                </a:cubicBezTo>
                <a:cubicBezTo>
                  <a:pt x="f11" y="f27"/>
                  <a:pt x="f6" y="f28"/>
                  <a:pt x="f6" y="f29"/>
                </a:cubicBezTo>
                <a:lnTo>
                  <a:pt x="f6" y="f8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49348" tIns="42034" rIns="42034" bIns="42034" anchor="ctr" anchorCtr="0" compatLnSpc="1"/>
          <a:lstStyle/>
          <a:p>
            <a:pPr marL="0" lvl="1" algn="just" defTabSz="933446">
              <a:lnSpc>
                <a:spcPct val="90000"/>
              </a:lnSpc>
              <a:spcAft>
                <a:spcPts val="4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Branch</a:t>
            </a:r>
            <a:r>
              <a:rPr lang="it-IT" sz="24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situata in Paese a </a:t>
            </a:r>
            <a:r>
              <a:rPr lang="it-IT" sz="2400" b="1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regime fiscale privilegiato (RFP)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(Art. 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167, 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co. 4, </a:t>
            </a:r>
            <a:r>
              <a:rPr lang="it-IT" b="1" kern="0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Tuir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)</a:t>
            </a:r>
            <a:endParaRPr lang="it-IT" sz="1400" b="1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sp>
        <p:nvSpPr>
          <p:cNvPr id="21" name="Figura a mano libera 20"/>
          <p:cNvSpPr/>
          <p:nvPr/>
        </p:nvSpPr>
        <p:spPr>
          <a:xfrm>
            <a:off x="395536" y="3317043"/>
            <a:ext cx="882466" cy="121931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04441"/>
              <a:gd name="f7" fmla="val 633108"/>
              <a:gd name="f8" fmla="val 904440"/>
              <a:gd name="f9" fmla="val 411520"/>
              <a:gd name="f10" fmla="val 452221"/>
              <a:gd name="f11" fmla="val 1"/>
              <a:gd name="f12" fmla="val 221588"/>
              <a:gd name="f13" fmla="+- 0 0 -90"/>
              <a:gd name="f14" fmla="*/ f3 1 904441"/>
              <a:gd name="f15" fmla="*/ f4 1 633108"/>
              <a:gd name="f16" fmla="+- f7 0 f5"/>
              <a:gd name="f17" fmla="+- f6 0 f5"/>
              <a:gd name="f18" fmla="*/ f13 f0 1"/>
              <a:gd name="f19" fmla="*/ f17 1 904441"/>
              <a:gd name="f20" fmla="*/ f16 1 633108"/>
              <a:gd name="f21" fmla="*/ 0 f17 1"/>
              <a:gd name="f22" fmla="*/ 0 f16 1"/>
              <a:gd name="f23" fmla="*/ 587887 f17 1"/>
              <a:gd name="f24" fmla="*/ 904441 f17 1"/>
              <a:gd name="f25" fmla="*/ 316554 f16 1"/>
              <a:gd name="f26" fmla="*/ 633108 f16 1"/>
              <a:gd name="f27" fmla="*/ 316554 f17 1"/>
              <a:gd name="f28" fmla="*/ f18 1 f2"/>
              <a:gd name="f29" fmla="*/ f21 1 904441"/>
              <a:gd name="f30" fmla="*/ f22 1 633108"/>
              <a:gd name="f31" fmla="*/ f23 1 904441"/>
              <a:gd name="f32" fmla="*/ f24 1 904441"/>
              <a:gd name="f33" fmla="*/ f25 1 633108"/>
              <a:gd name="f34" fmla="*/ f26 1 633108"/>
              <a:gd name="f35" fmla="*/ f27 1 904441"/>
              <a:gd name="f36" fmla="*/ f5 1 f19"/>
              <a:gd name="f37" fmla="*/ f6 1 f19"/>
              <a:gd name="f38" fmla="*/ f5 1 f20"/>
              <a:gd name="f39" fmla="*/ f7 1 f20"/>
              <a:gd name="f40" fmla="+- f28 0 f1"/>
              <a:gd name="f41" fmla="*/ f29 1 f19"/>
              <a:gd name="f42" fmla="*/ f30 1 f20"/>
              <a:gd name="f43" fmla="*/ f31 1 f19"/>
              <a:gd name="f44" fmla="*/ f32 1 f19"/>
              <a:gd name="f45" fmla="*/ f33 1 f20"/>
              <a:gd name="f46" fmla="*/ f34 1 f20"/>
              <a:gd name="f47" fmla="*/ f35 1 f19"/>
              <a:gd name="f48" fmla="*/ f36 f14 1"/>
              <a:gd name="f49" fmla="*/ f37 f14 1"/>
              <a:gd name="f50" fmla="*/ f39 f15 1"/>
              <a:gd name="f51" fmla="*/ f38 f15 1"/>
              <a:gd name="f52" fmla="*/ f41 f14 1"/>
              <a:gd name="f53" fmla="*/ f42 f15 1"/>
              <a:gd name="f54" fmla="*/ f43 f14 1"/>
              <a:gd name="f55" fmla="*/ f44 f14 1"/>
              <a:gd name="f56" fmla="*/ f45 f15 1"/>
              <a:gd name="f57" fmla="*/ f46 f15 1"/>
              <a:gd name="f58" fmla="*/ f4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52" y="f53"/>
              </a:cxn>
              <a:cxn ang="f40">
                <a:pos x="f54" y="f53"/>
              </a:cxn>
              <a:cxn ang="f40">
                <a:pos x="f55" y="f56"/>
              </a:cxn>
              <a:cxn ang="f40">
                <a:pos x="f54" y="f57"/>
              </a:cxn>
              <a:cxn ang="f40">
                <a:pos x="f52" y="f57"/>
              </a:cxn>
              <a:cxn ang="f40">
                <a:pos x="f58" y="f56"/>
              </a:cxn>
              <a:cxn ang="f40">
                <a:pos x="f52" y="f53"/>
              </a:cxn>
            </a:cxnLst>
            <a:rect l="f48" t="f51" r="f49" b="f50"/>
            <a:pathLst>
              <a:path w="904441" h="633108">
                <a:moveTo>
                  <a:pt x="f8" y="f5"/>
                </a:moveTo>
                <a:lnTo>
                  <a:pt x="f8" y="f9"/>
                </a:lnTo>
                <a:lnTo>
                  <a:pt x="f10" y="f7"/>
                </a:lnTo>
                <a:lnTo>
                  <a:pt x="f11" y="f9"/>
                </a:lnTo>
                <a:lnTo>
                  <a:pt x="f11" y="f5"/>
                </a:lnTo>
                <a:lnTo>
                  <a:pt x="f10" y="f12"/>
                </a:lnTo>
                <a:lnTo>
                  <a:pt x="f8" y="f5"/>
                </a:lnTo>
                <a:close/>
              </a:path>
            </a:pathLst>
          </a:custGeom>
          <a:solidFill>
            <a:srgbClr val="C0504D"/>
          </a:solidFill>
          <a:ln w="25402">
            <a:solidFill>
              <a:srgbClr val="C0504D"/>
            </a:solidFill>
            <a:prstDash val="solid"/>
            <a:miter/>
          </a:ln>
        </p:spPr>
        <p:txBody>
          <a:bodyPr vert="horz" wrap="square" lIns="10799" tIns="327346" rIns="10799" bIns="327346" anchor="ctr" anchorCtr="1" compatLnSpc="1"/>
          <a:lstStyle/>
          <a:p>
            <a:pPr marL="0" marR="0" lvl="0" indent="0" algn="ctr" defTabSz="755651" rtl="0" fontAlgn="auto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it-IT" sz="2400" b="1" i="0" u="none" strike="noStrike" kern="1200" cap="none" spc="0" baseline="0" dirty="0">
              <a:solidFill>
                <a:srgbClr val="FFFFF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igura a mano libera 21"/>
          <p:cNvSpPr/>
          <p:nvPr/>
        </p:nvSpPr>
        <p:spPr>
          <a:xfrm>
            <a:off x="1403648" y="3284984"/>
            <a:ext cx="7488827" cy="125137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7886"/>
              <a:gd name="f7" fmla="val 5462891"/>
              <a:gd name="f8" fmla="val 910504"/>
              <a:gd name="f9" fmla="val 4552387"/>
              <a:gd name="f10" fmla="val 4793870"/>
              <a:gd name="f11" fmla="val 586775"/>
              <a:gd name="f12" fmla="val 5025455"/>
              <a:gd name="f13" fmla="val 584798"/>
              <a:gd name="f14" fmla="val 5196203"/>
              <a:gd name="f15" fmla="val 582820"/>
              <a:gd name="f16" fmla="val 5366951"/>
              <a:gd name="f17" fmla="val 580138"/>
              <a:gd name="f18" fmla="val 5462886"/>
              <a:gd name="f19" fmla="val 577341"/>
              <a:gd name="f20" fmla="val 5462877"/>
              <a:gd name="f21" fmla="val 384894"/>
              <a:gd name="f22" fmla="val 192447"/>
              <a:gd name="f23" fmla="val 5"/>
              <a:gd name="f24" fmla="val 577342"/>
              <a:gd name="f25" fmla="val 95930"/>
              <a:gd name="f26" fmla="val 266688"/>
              <a:gd name="f27" fmla="val 437436"/>
              <a:gd name="f28" fmla="val 669031"/>
              <a:gd name="f29" fmla="val 910513"/>
              <a:gd name="f30" fmla="+- 0 0 -90"/>
              <a:gd name="f31" fmla="*/ f3 1 587886"/>
              <a:gd name="f32" fmla="*/ f4 1 5462891"/>
              <a:gd name="f33" fmla="+- f7 0 f5"/>
              <a:gd name="f34" fmla="+- f6 0 f5"/>
              <a:gd name="f35" fmla="*/ f30 f0 1"/>
              <a:gd name="f36" fmla="*/ f34 1 587886"/>
              <a:gd name="f37" fmla="*/ f33 1 5462891"/>
              <a:gd name="f38" fmla="*/ 97983 f34 1"/>
              <a:gd name="f39" fmla="*/ 0 f33 1"/>
              <a:gd name="f40" fmla="*/ 489903 f34 1"/>
              <a:gd name="f41" fmla="*/ 559187 f34 1"/>
              <a:gd name="f42" fmla="*/ 28699 f33 1"/>
              <a:gd name="f43" fmla="*/ 587885 f34 1"/>
              <a:gd name="f44" fmla="*/ 97984 f33 1"/>
              <a:gd name="f45" fmla="*/ 587886 f34 1"/>
              <a:gd name="f46" fmla="*/ 5462891 f33 1"/>
              <a:gd name="f47" fmla="*/ 0 f34 1"/>
              <a:gd name="f48" fmla="*/ 97983 f33 1"/>
              <a:gd name="f49" fmla="*/ 28699 f34 1"/>
              <a:gd name="f50" fmla="*/ 97984 f34 1"/>
              <a:gd name="f51" fmla="*/ 1 f33 1"/>
              <a:gd name="f52" fmla="*/ f35 1 f2"/>
              <a:gd name="f53" fmla="*/ f38 1 587886"/>
              <a:gd name="f54" fmla="*/ f39 1 5462891"/>
              <a:gd name="f55" fmla="*/ f40 1 587886"/>
              <a:gd name="f56" fmla="*/ f41 1 587886"/>
              <a:gd name="f57" fmla="*/ f42 1 5462891"/>
              <a:gd name="f58" fmla="*/ f43 1 587886"/>
              <a:gd name="f59" fmla="*/ f44 1 5462891"/>
              <a:gd name="f60" fmla="*/ f45 1 587886"/>
              <a:gd name="f61" fmla="*/ f46 1 5462891"/>
              <a:gd name="f62" fmla="*/ f47 1 587886"/>
              <a:gd name="f63" fmla="*/ f48 1 5462891"/>
              <a:gd name="f64" fmla="*/ f49 1 587886"/>
              <a:gd name="f65" fmla="*/ f50 1 587886"/>
              <a:gd name="f66" fmla="*/ f51 1 5462891"/>
              <a:gd name="f67" fmla="*/ f5 1 f36"/>
              <a:gd name="f68" fmla="*/ f6 1 f36"/>
              <a:gd name="f69" fmla="*/ f5 1 f37"/>
              <a:gd name="f70" fmla="*/ f7 1 f37"/>
              <a:gd name="f71" fmla="+- f52 0 f1"/>
              <a:gd name="f72" fmla="*/ f53 1 f36"/>
              <a:gd name="f73" fmla="*/ f54 1 f37"/>
              <a:gd name="f74" fmla="*/ f55 1 f36"/>
              <a:gd name="f75" fmla="*/ f56 1 f36"/>
              <a:gd name="f76" fmla="*/ f57 1 f37"/>
              <a:gd name="f77" fmla="*/ f58 1 f36"/>
              <a:gd name="f78" fmla="*/ f59 1 f37"/>
              <a:gd name="f79" fmla="*/ f60 1 f36"/>
              <a:gd name="f80" fmla="*/ f61 1 f37"/>
              <a:gd name="f81" fmla="*/ f62 1 f36"/>
              <a:gd name="f82" fmla="*/ f63 1 f37"/>
              <a:gd name="f83" fmla="*/ f64 1 f36"/>
              <a:gd name="f84" fmla="*/ f65 1 f36"/>
              <a:gd name="f85" fmla="*/ f66 1 f37"/>
              <a:gd name="f86" fmla="*/ f67 f31 1"/>
              <a:gd name="f87" fmla="*/ f68 f31 1"/>
              <a:gd name="f88" fmla="*/ f70 f32 1"/>
              <a:gd name="f89" fmla="*/ f69 f32 1"/>
              <a:gd name="f90" fmla="*/ f72 f31 1"/>
              <a:gd name="f91" fmla="*/ f73 f32 1"/>
              <a:gd name="f92" fmla="*/ f74 f31 1"/>
              <a:gd name="f93" fmla="*/ f75 f31 1"/>
              <a:gd name="f94" fmla="*/ f76 f32 1"/>
              <a:gd name="f95" fmla="*/ f77 f31 1"/>
              <a:gd name="f96" fmla="*/ f78 f32 1"/>
              <a:gd name="f97" fmla="*/ f79 f31 1"/>
              <a:gd name="f98" fmla="*/ f80 f32 1"/>
              <a:gd name="f99" fmla="*/ f81 f31 1"/>
              <a:gd name="f100" fmla="*/ f82 f32 1"/>
              <a:gd name="f101" fmla="*/ f83 f31 1"/>
              <a:gd name="f102" fmla="*/ f84 f31 1"/>
              <a:gd name="f103" fmla="*/ f8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1">
                <a:pos x="f90" y="f91"/>
              </a:cxn>
              <a:cxn ang="f71">
                <a:pos x="f92" y="f91"/>
              </a:cxn>
              <a:cxn ang="f71">
                <a:pos x="f93" y="f94"/>
              </a:cxn>
              <a:cxn ang="f71">
                <a:pos x="f95" y="f96"/>
              </a:cxn>
              <a:cxn ang="f71">
                <a:pos x="f97" y="f98"/>
              </a:cxn>
              <a:cxn ang="f71">
                <a:pos x="f97" y="f98"/>
              </a:cxn>
              <a:cxn ang="f71">
                <a:pos x="f97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100"/>
              </a:cxn>
              <a:cxn ang="f71">
                <a:pos x="f101" y="f94"/>
              </a:cxn>
              <a:cxn ang="f71">
                <a:pos x="f102" y="f103"/>
              </a:cxn>
              <a:cxn ang="f71">
                <a:pos x="f90" y="f91"/>
              </a:cxn>
            </a:cxnLst>
            <a:rect l="f86" t="f89" r="f87" b="f88"/>
            <a:pathLst>
              <a:path w="587886" h="5462891">
                <a:moveTo>
                  <a:pt x="f6" y="f8"/>
                </a:moveTo>
                <a:lnTo>
                  <a:pt x="f6" y="f9"/>
                </a:lnTo>
                <a:cubicBezTo>
                  <a:pt x="f6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0"/>
                  <a:pt x="f22" y="f18"/>
                  <a:pt x="f5" y="f18"/>
                </a:cubicBezTo>
                <a:lnTo>
                  <a:pt x="f5" y="f18"/>
                </a:lnTo>
                <a:lnTo>
                  <a:pt x="f5" y="f18"/>
                </a:lnTo>
                <a:lnTo>
                  <a:pt x="f5" y="f23"/>
                </a:lnTo>
                <a:lnTo>
                  <a:pt x="f5" y="f23"/>
                </a:lnTo>
                <a:lnTo>
                  <a:pt x="f5" y="f23"/>
                </a:lnTo>
                <a:lnTo>
                  <a:pt x="f24" y="f23"/>
                </a:lnTo>
                <a:cubicBezTo>
                  <a:pt x="f17" y="f23"/>
                  <a:pt x="f15" y="f25"/>
                  <a:pt x="f13" y="f26"/>
                </a:cubicBezTo>
                <a:cubicBezTo>
                  <a:pt x="f11" y="f27"/>
                  <a:pt x="f6" y="f28"/>
                  <a:pt x="f6" y="f29"/>
                </a:cubicBezTo>
                <a:lnTo>
                  <a:pt x="f6" y="f8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49348" tIns="42034" rIns="42034" bIns="42034" anchor="ctr" anchorCtr="0" compatLnSpc="1"/>
          <a:lstStyle/>
          <a:p>
            <a:pPr marL="0" lvl="1" algn="just" defTabSz="933446">
              <a:spcAft>
                <a:spcPts val="4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 err="1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Branch</a:t>
            </a:r>
            <a:r>
              <a:rPr lang="it-IT" sz="2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</a:t>
            </a:r>
            <a:r>
              <a:rPr lang="it-IT" sz="24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situata </a:t>
            </a:r>
            <a:r>
              <a:rPr lang="it-IT" sz="2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in Paesi ad </a:t>
            </a:r>
            <a:r>
              <a:rPr lang="it-IT" sz="24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«</a:t>
            </a:r>
            <a:r>
              <a:rPr lang="it-IT" sz="2400" b="1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alto </a:t>
            </a:r>
            <a:r>
              <a:rPr lang="it-IT" sz="2400" b="1" u="sng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rischio </a:t>
            </a:r>
            <a:r>
              <a:rPr lang="it-IT" sz="2400" b="1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fiscale» </a:t>
            </a:r>
            <a:endParaRPr lang="it-IT" sz="2400" b="1" u="sng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0" lvl="1" algn="just" defTabSz="933446">
              <a:spcAft>
                <a:spcPts val="4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anche se UE o SEE 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(Islanda, Norvegia e Lichtenstein) </a:t>
            </a:r>
            <a:r>
              <a:rPr lang="it-IT" sz="24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con </a:t>
            </a:r>
            <a:r>
              <a:rPr lang="it-IT" sz="2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scambio </a:t>
            </a:r>
            <a:r>
              <a:rPr lang="it-IT" sz="24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informazioni </a:t>
            </a:r>
            <a:r>
              <a: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(Art. 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167, </a:t>
            </a:r>
            <a:r>
              <a:rPr lang="it-IT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co. 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8-bis, </a:t>
            </a:r>
            <a:r>
              <a:rPr lang="it-IT" b="1" kern="0" dirty="0" err="1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Tuir</a:t>
            </a:r>
            <a:r>
              <a:rPr lang="it-IT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)</a:t>
            </a:r>
            <a:endParaRPr lang="it-IT" sz="1400" b="1" kern="0" dirty="0"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5</a:t>
            </a:fld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6" name="Freccia in giù 15"/>
          <p:cNvSpPr/>
          <p:nvPr/>
        </p:nvSpPr>
        <p:spPr>
          <a:xfrm>
            <a:off x="3923928" y="4714840"/>
            <a:ext cx="1296144" cy="514360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231079" y="5157192"/>
            <a:ext cx="8639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717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Imputazione per competenza al soggetto residente dei redditi conseguiti dalla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estera</a:t>
            </a:r>
          </a:p>
          <a:p>
            <a:pPr lvl="0" indent="-342717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tassazione per trasparenza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947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251519" y="1340768"/>
            <a:ext cx="8640956" cy="1080120"/>
            <a:chOff x="251519" y="2060848"/>
            <a:chExt cx="8640956" cy="1080120"/>
          </a:xfrm>
        </p:grpSpPr>
        <p:sp>
          <p:nvSpPr>
            <p:cNvPr id="28" name="Figura a mano libera 27"/>
            <p:cNvSpPr/>
            <p:nvPr/>
          </p:nvSpPr>
          <p:spPr>
            <a:xfrm>
              <a:off x="1259632" y="2060848"/>
              <a:ext cx="7632843" cy="72541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situata in </a:t>
              </a:r>
              <a:r>
                <a:rPr lang="it-IT" sz="2400" b="1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Paese </a:t>
              </a:r>
              <a:r>
                <a:rPr lang="it-IT" sz="2400" b="1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RFP</a:t>
              </a:r>
              <a:endParaRPr lang="it-IT" sz="2400" b="1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251519" y="2060848"/>
              <a:ext cx="899437" cy="108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just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smtClean="0">
                  <a:solidFill>
                    <a:srgbClr val="FFFFFF"/>
                  </a:solidFill>
                  <a:latin typeface="Calibri"/>
                </a:rPr>
                <a:t>A</a:t>
              </a:r>
              <a:endParaRPr lang="it-IT" sz="2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613165" y="3573016"/>
            <a:ext cx="8279310" cy="720080"/>
            <a:chOff x="613165" y="3717032"/>
            <a:chExt cx="8279310" cy="720080"/>
          </a:xfrm>
        </p:grpSpPr>
        <p:sp>
          <p:nvSpPr>
            <p:cNvPr id="13" name="Ottagono 12"/>
            <p:cNvSpPr/>
            <p:nvPr/>
          </p:nvSpPr>
          <p:spPr>
            <a:xfrm>
              <a:off x="613165" y="3717032"/>
              <a:ext cx="718475" cy="720080"/>
            </a:xfrm>
            <a:prstGeom prst="oct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it-IT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1547664" y="3717032"/>
              <a:ext cx="7344811" cy="720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assoggettata a </a:t>
              </a:r>
              <a:r>
                <a:rPr lang="it-IT" sz="2400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tassazione diretta effettiva inferiore al 50%</a:t>
              </a:r>
              <a:r>
                <a:rPr lang="it-IT" sz="24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di quella italiana (esclusa Irap)</a:t>
              </a:r>
            </a:p>
          </p:txBody>
        </p:sp>
      </p:grp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ttangolo 1"/>
          <p:cNvSpPr/>
          <p:nvPr/>
        </p:nvSpPr>
        <p:spPr>
          <a:xfrm>
            <a:off x="403924" y="2535658"/>
            <a:ext cx="8640951" cy="7102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Tassazione per trasparenza se: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6</a:t>
            </a:fld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026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251519" y="1340768"/>
            <a:ext cx="8640956" cy="1080120"/>
            <a:chOff x="251519" y="2060848"/>
            <a:chExt cx="8640956" cy="1080120"/>
          </a:xfrm>
        </p:grpSpPr>
        <p:sp>
          <p:nvSpPr>
            <p:cNvPr id="28" name="Figura a mano libera 27"/>
            <p:cNvSpPr/>
            <p:nvPr/>
          </p:nvSpPr>
          <p:spPr>
            <a:xfrm>
              <a:off x="1259632" y="2060848"/>
              <a:ext cx="7632843" cy="6872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4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situata in </a:t>
              </a:r>
              <a:r>
                <a:rPr lang="it-IT" sz="2400" b="1" u="sng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Paese RFP</a:t>
              </a:r>
              <a:endParaRPr lang="it-IT" sz="1400" b="1" u="sng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endParaRPr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251519" y="2060848"/>
              <a:ext cx="899437" cy="108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4441"/>
                <a:gd name="f7" fmla="val 633108"/>
                <a:gd name="f8" fmla="val 904440"/>
                <a:gd name="f9" fmla="val 411520"/>
                <a:gd name="f10" fmla="val 452221"/>
                <a:gd name="f11" fmla="val 1"/>
                <a:gd name="f12" fmla="val 221588"/>
                <a:gd name="f13" fmla="+- 0 0 -90"/>
                <a:gd name="f14" fmla="*/ f3 1 904441"/>
                <a:gd name="f15" fmla="*/ f4 1 633108"/>
                <a:gd name="f16" fmla="+- f7 0 f5"/>
                <a:gd name="f17" fmla="+- f6 0 f5"/>
                <a:gd name="f18" fmla="*/ f13 f0 1"/>
                <a:gd name="f19" fmla="*/ f17 1 904441"/>
                <a:gd name="f20" fmla="*/ f16 1 633108"/>
                <a:gd name="f21" fmla="*/ 0 f17 1"/>
                <a:gd name="f22" fmla="*/ 0 f16 1"/>
                <a:gd name="f23" fmla="*/ 587887 f17 1"/>
                <a:gd name="f24" fmla="*/ 904441 f17 1"/>
                <a:gd name="f25" fmla="*/ 316554 f16 1"/>
                <a:gd name="f26" fmla="*/ 633108 f16 1"/>
                <a:gd name="f27" fmla="*/ 316554 f17 1"/>
                <a:gd name="f28" fmla="*/ f18 1 f2"/>
                <a:gd name="f29" fmla="*/ f21 1 904441"/>
                <a:gd name="f30" fmla="*/ f22 1 633108"/>
                <a:gd name="f31" fmla="*/ f23 1 904441"/>
                <a:gd name="f32" fmla="*/ f24 1 904441"/>
                <a:gd name="f33" fmla="*/ f25 1 633108"/>
                <a:gd name="f34" fmla="*/ f26 1 633108"/>
                <a:gd name="f35" fmla="*/ f27 1 904441"/>
                <a:gd name="f36" fmla="*/ f5 1 f19"/>
                <a:gd name="f37" fmla="*/ f6 1 f19"/>
                <a:gd name="f38" fmla="*/ f5 1 f20"/>
                <a:gd name="f39" fmla="*/ f7 1 f20"/>
                <a:gd name="f40" fmla="+- f28 0 f1"/>
                <a:gd name="f41" fmla="*/ f29 1 f19"/>
                <a:gd name="f42" fmla="*/ f30 1 f20"/>
                <a:gd name="f43" fmla="*/ f31 1 f19"/>
                <a:gd name="f44" fmla="*/ f32 1 f19"/>
                <a:gd name="f45" fmla="*/ f33 1 f20"/>
                <a:gd name="f46" fmla="*/ f34 1 f20"/>
                <a:gd name="f47" fmla="*/ f35 1 f19"/>
                <a:gd name="f48" fmla="*/ f36 f14 1"/>
                <a:gd name="f49" fmla="*/ f37 f14 1"/>
                <a:gd name="f50" fmla="*/ f39 f15 1"/>
                <a:gd name="f51" fmla="*/ f38 f15 1"/>
                <a:gd name="f52" fmla="*/ f41 f14 1"/>
                <a:gd name="f53" fmla="*/ f42 f15 1"/>
                <a:gd name="f54" fmla="*/ f43 f14 1"/>
                <a:gd name="f55" fmla="*/ f44 f14 1"/>
                <a:gd name="f56" fmla="*/ f45 f15 1"/>
                <a:gd name="f57" fmla="*/ f46 f15 1"/>
                <a:gd name="f58" fmla="*/ f4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2" y="f53"/>
                </a:cxn>
                <a:cxn ang="f40">
                  <a:pos x="f54" y="f53"/>
                </a:cxn>
                <a:cxn ang="f40">
                  <a:pos x="f55" y="f56"/>
                </a:cxn>
                <a:cxn ang="f40">
                  <a:pos x="f54" y="f57"/>
                </a:cxn>
                <a:cxn ang="f40">
                  <a:pos x="f52" y="f57"/>
                </a:cxn>
                <a:cxn ang="f40">
                  <a:pos x="f58" y="f56"/>
                </a:cxn>
                <a:cxn ang="f40">
                  <a:pos x="f52" y="f53"/>
                </a:cxn>
              </a:cxnLst>
              <a:rect l="f48" t="f51" r="f49" b="f50"/>
              <a:pathLst>
                <a:path w="904441" h="633108">
                  <a:moveTo>
                    <a:pt x="f8" y="f5"/>
                  </a:moveTo>
                  <a:lnTo>
                    <a:pt x="f8" y="f9"/>
                  </a:lnTo>
                  <a:lnTo>
                    <a:pt x="f10" y="f7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10" y="f12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  <a:miter/>
            </a:ln>
          </p:spPr>
          <p:txBody>
            <a:bodyPr vert="horz" wrap="square" lIns="10799" tIns="327346" rIns="10799" bIns="327346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it-IT" sz="2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31" name="Rettangolo 1"/>
          <p:cNvSpPr/>
          <p:nvPr/>
        </p:nvSpPr>
        <p:spPr>
          <a:xfrm>
            <a:off x="251524" y="2486353"/>
            <a:ext cx="8640951" cy="121156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ESIMENTI</a:t>
            </a:r>
            <a:endParaRPr lang="it-I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indent="-342717" algn="ctr" defTabSz="914400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Dimostrazione </a:t>
            </a:r>
            <a:r>
              <a:rPr lang="it-I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(anche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tramite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interpello) di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una delle 2 esimenti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 art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. 167,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co. 5: 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541157" y="3717032"/>
            <a:ext cx="7898830" cy="648072"/>
            <a:chOff x="613165" y="3717032"/>
            <a:chExt cx="8279310" cy="720080"/>
          </a:xfrm>
        </p:grpSpPr>
        <p:sp>
          <p:nvSpPr>
            <p:cNvPr id="13" name="Ottagono 12"/>
            <p:cNvSpPr/>
            <p:nvPr/>
          </p:nvSpPr>
          <p:spPr>
            <a:xfrm>
              <a:off x="613165" y="3717032"/>
              <a:ext cx="718475" cy="720080"/>
            </a:xfrm>
            <a:prstGeom prst="oct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a)</a:t>
              </a:r>
              <a:endParaRPr lang="it-IT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1547664" y="3717032"/>
              <a:ext cx="7344811" cy="720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000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0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svolge nel Paese estero, come attività principale, un’</a:t>
              </a:r>
              <a:r>
                <a:rPr lang="it-IT" sz="20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effettiva attività industriale o commerciale</a:t>
              </a:r>
            </a:p>
          </p:txBody>
        </p:sp>
      </p:grpSp>
      <p:grpSp>
        <p:nvGrpSpPr>
          <p:cNvPr id="33" name="Gruppo 32"/>
          <p:cNvGrpSpPr/>
          <p:nvPr/>
        </p:nvGrpSpPr>
        <p:grpSpPr>
          <a:xfrm>
            <a:off x="539552" y="4437112"/>
            <a:ext cx="7898830" cy="648072"/>
            <a:chOff x="613165" y="3717032"/>
            <a:chExt cx="8279310" cy="720080"/>
          </a:xfrm>
        </p:grpSpPr>
        <p:sp>
          <p:nvSpPr>
            <p:cNvPr id="34" name="Ottagono 33"/>
            <p:cNvSpPr/>
            <p:nvPr/>
          </p:nvSpPr>
          <p:spPr>
            <a:xfrm>
              <a:off x="613165" y="3717032"/>
              <a:ext cx="718475" cy="720080"/>
            </a:xfrm>
            <a:prstGeom prst="oct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it-I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it-IT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igura a mano libera 34"/>
            <p:cNvSpPr/>
            <p:nvPr/>
          </p:nvSpPr>
          <p:spPr>
            <a:xfrm>
              <a:off x="1547664" y="3717032"/>
              <a:ext cx="7344811" cy="720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0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Con la </a:t>
              </a:r>
              <a:r>
                <a:rPr lang="it-IT" sz="2000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0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non si consegue effetto di </a:t>
              </a:r>
              <a:r>
                <a:rPr lang="it-IT" sz="20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localizzare i redditi in Paese RFP</a:t>
              </a:r>
            </a:p>
          </p:txBody>
        </p:sp>
      </p:grp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ccia in giù 41"/>
          <p:cNvSpPr/>
          <p:nvPr/>
        </p:nvSpPr>
        <p:spPr>
          <a:xfrm>
            <a:off x="3923122" y="5168163"/>
            <a:ext cx="1296144" cy="648072"/>
          </a:xfrm>
          <a:prstGeom prst="down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ttangolo 42"/>
          <p:cNvSpPr/>
          <p:nvPr/>
        </p:nvSpPr>
        <p:spPr>
          <a:xfrm>
            <a:off x="231079" y="5642664"/>
            <a:ext cx="86393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717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Applicazione regime BEX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7</a:t>
            </a:fld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1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3708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251520" y="1196751"/>
            <a:ext cx="8639350" cy="792088"/>
            <a:chOff x="543578" y="3717032"/>
            <a:chExt cx="8348897" cy="880098"/>
          </a:xfrm>
        </p:grpSpPr>
        <p:sp>
          <p:nvSpPr>
            <p:cNvPr id="13" name="Ottagono 12"/>
            <p:cNvSpPr/>
            <p:nvPr/>
          </p:nvSpPr>
          <p:spPr>
            <a:xfrm>
              <a:off x="543578" y="3717032"/>
              <a:ext cx="718475" cy="720080"/>
            </a:xfrm>
            <a:prstGeom prst="oct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a)</a:t>
              </a:r>
              <a:endParaRPr lang="it-IT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1340459" y="3717032"/>
              <a:ext cx="7552016" cy="8800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7886"/>
                <a:gd name="f7" fmla="val 5462891"/>
                <a:gd name="f8" fmla="val 910504"/>
                <a:gd name="f9" fmla="val 4552387"/>
                <a:gd name="f10" fmla="val 4793870"/>
                <a:gd name="f11" fmla="val 586775"/>
                <a:gd name="f12" fmla="val 5025455"/>
                <a:gd name="f13" fmla="val 584798"/>
                <a:gd name="f14" fmla="val 5196203"/>
                <a:gd name="f15" fmla="val 582820"/>
                <a:gd name="f16" fmla="val 5366951"/>
                <a:gd name="f17" fmla="val 580138"/>
                <a:gd name="f18" fmla="val 5462886"/>
                <a:gd name="f19" fmla="val 577341"/>
                <a:gd name="f20" fmla="val 5462877"/>
                <a:gd name="f21" fmla="val 384894"/>
                <a:gd name="f22" fmla="val 192447"/>
                <a:gd name="f23" fmla="val 5"/>
                <a:gd name="f24" fmla="val 577342"/>
                <a:gd name="f25" fmla="val 95930"/>
                <a:gd name="f26" fmla="val 266688"/>
                <a:gd name="f27" fmla="val 437436"/>
                <a:gd name="f28" fmla="val 669031"/>
                <a:gd name="f29" fmla="val 910513"/>
                <a:gd name="f30" fmla="+- 0 0 -90"/>
                <a:gd name="f31" fmla="*/ f3 1 587886"/>
                <a:gd name="f32" fmla="*/ f4 1 5462891"/>
                <a:gd name="f33" fmla="+- f7 0 f5"/>
                <a:gd name="f34" fmla="+- f6 0 f5"/>
                <a:gd name="f35" fmla="*/ f30 f0 1"/>
                <a:gd name="f36" fmla="*/ f34 1 587886"/>
                <a:gd name="f37" fmla="*/ f33 1 5462891"/>
                <a:gd name="f38" fmla="*/ 97983 f34 1"/>
                <a:gd name="f39" fmla="*/ 0 f33 1"/>
                <a:gd name="f40" fmla="*/ 489903 f34 1"/>
                <a:gd name="f41" fmla="*/ 559187 f34 1"/>
                <a:gd name="f42" fmla="*/ 28699 f33 1"/>
                <a:gd name="f43" fmla="*/ 587885 f34 1"/>
                <a:gd name="f44" fmla="*/ 97984 f33 1"/>
                <a:gd name="f45" fmla="*/ 587886 f34 1"/>
                <a:gd name="f46" fmla="*/ 5462891 f33 1"/>
                <a:gd name="f47" fmla="*/ 0 f34 1"/>
                <a:gd name="f48" fmla="*/ 97983 f33 1"/>
                <a:gd name="f49" fmla="*/ 28699 f34 1"/>
                <a:gd name="f50" fmla="*/ 97984 f34 1"/>
                <a:gd name="f51" fmla="*/ 1 f33 1"/>
                <a:gd name="f52" fmla="*/ f35 1 f2"/>
                <a:gd name="f53" fmla="*/ f38 1 587886"/>
                <a:gd name="f54" fmla="*/ f39 1 5462891"/>
                <a:gd name="f55" fmla="*/ f40 1 587886"/>
                <a:gd name="f56" fmla="*/ f41 1 587886"/>
                <a:gd name="f57" fmla="*/ f42 1 5462891"/>
                <a:gd name="f58" fmla="*/ f43 1 587886"/>
                <a:gd name="f59" fmla="*/ f44 1 5462891"/>
                <a:gd name="f60" fmla="*/ f45 1 587886"/>
                <a:gd name="f61" fmla="*/ f46 1 5462891"/>
                <a:gd name="f62" fmla="*/ f47 1 587886"/>
                <a:gd name="f63" fmla="*/ f48 1 5462891"/>
                <a:gd name="f64" fmla="*/ f49 1 587886"/>
                <a:gd name="f65" fmla="*/ f50 1 587886"/>
                <a:gd name="f66" fmla="*/ f51 1 5462891"/>
                <a:gd name="f67" fmla="*/ f5 1 f36"/>
                <a:gd name="f68" fmla="*/ f6 1 f36"/>
                <a:gd name="f69" fmla="*/ f5 1 f37"/>
                <a:gd name="f70" fmla="*/ f7 1 f37"/>
                <a:gd name="f71" fmla="+- f52 0 f1"/>
                <a:gd name="f72" fmla="*/ f53 1 f36"/>
                <a:gd name="f73" fmla="*/ f54 1 f37"/>
                <a:gd name="f74" fmla="*/ f55 1 f36"/>
                <a:gd name="f75" fmla="*/ f56 1 f36"/>
                <a:gd name="f76" fmla="*/ f57 1 f37"/>
                <a:gd name="f77" fmla="*/ f58 1 f36"/>
                <a:gd name="f78" fmla="*/ f59 1 f37"/>
                <a:gd name="f79" fmla="*/ f60 1 f36"/>
                <a:gd name="f80" fmla="*/ f61 1 f37"/>
                <a:gd name="f81" fmla="*/ f62 1 f36"/>
                <a:gd name="f82" fmla="*/ f63 1 f37"/>
                <a:gd name="f83" fmla="*/ f64 1 f36"/>
                <a:gd name="f84" fmla="*/ f65 1 f36"/>
                <a:gd name="f85" fmla="*/ f66 1 f37"/>
                <a:gd name="f86" fmla="*/ f67 f31 1"/>
                <a:gd name="f87" fmla="*/ f68 f31 1"/>
                <a:gd name="f88" fmla="*/ f70 f32 1"/>
                <a:gd name="f89" fmla="*/ f69 f32 1"/>
                <a:gd name="f90" fmla="*/ f72 f31 1"/>
                <a:gd name="f91" fmla="*/ f73 f32 1"/>
                <a:gd name="f92" fmla="*/ f74 f31 1"/>
                <a:gd name="f93" fmla="*/ f75 f31 1"/>
                <a:gd name="f94" fmla="*/ f76 f32 1"/>
                <a:gd name="f95" fmla="*/ f77 f31 1"/>
                <a:gd name="f96" fmla="*/ f78 f32 1"/>
                <a:gd name="f97" fmla="*/ f79 f31 1"/>
                <a:gd name="f98" fmla="*/ f80 f32 1"/>
                <a:gd name="f99" fmla="*/ f81 f31 1"/>
                <a:gd name="f100" fmla="*/ f82 f32 1"/>
                <a:gd name="f101" fmla="*/ f83 f31 1"/>
                <a:gd name="f102" fmla="*/ f84 f31 1"/>
                <a:gd name="f103" fmla="*/ f85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1">
                  <a:pos x="f90" y="f91"/>
                </a:cxn>
                <a:cxn ang="f71">
                  <a:pos x="f92" y="f91"/>
                </a:cxn>
                <a:cxn ang="f71">
                  <a:pos x="f93" y="f94"/>
                </a:cxn>
                <a:cxn ang="f71">
                  <a:pos x="f95" y="f96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7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98"/>
                </a:cxn>
                <a:cxn ang="f71">
                  <a:pos x="f99" y="f100"/>
                </a:cxn>
                <a:cxn ang="f71">
                  <a:pos x="f101" y="f94"/>
                </a:cxn>
                <a:cxn ang="f71">
                  <a:pos x="f102" y="f103"/>
                </a:cxn>
                <a:cxn ang="f71">
                  <a:pos x="f90" y="f91"/>
                </a:cxn>
              </a:cxnLst>
              <a:rect l="f86" t="f89" r="f87" b="f88"/>
              <a:pathLst>
                <a:path w="587886" h="5462891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0"/>
                    <a:pt x="f22" y="f18"/>
                    <a:pt x="f5" y="f18"/>
                  </a:cubicBezTo>
                  <a:lnTo>
                    <a:pt x="f5" y="f18"/>
                  </a:lnTo>
                  <a:lnTo>
                    <a:pt x="f5" y="f18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24" y="f23"/>
                  </a:lnTo>
                  <a:cubicBezTo>
                    <a:pt x="f17" y="f23"/>
                    <a:pt x="f15" y="f25"/>
                    <a:pt x="f13" y="f26"/>
                  </a:cubicBezTo>
                  <a:cubicBezTo>
                    <a:pt x="f11" y="f27"/>
                    <a:pt x="f6" y="f28"/>
                    <a:pt x="f6" y="f29"/>
                  </a:cubicBezTo>
                  <a:lnTo>
                    <a:pt x="f6" y="f8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49348" tIns="42034" rIns="42034" bIns="42034" anchor="ctr" anchorCtr="0" compatLnSpc="1"/>
            <a:lstStyle/>
            <a:p>
              <a:pPr marL="0" lvl="1" algn="just" defTabSz="933446">
                <a:lnSpc>
                  <a:spcPct val="90000"/>
                </a:lnSpc>
                <a:spcAft>
                  <a:spcPts val="40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20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Elementi per dimostrare che la </a:t>
              </a:r>
              <a:r>
                <a:rPr lang="it-IT" sz="2000" kern="0" dirty="0" err="1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branch</a:t>
              </a:r>
              <a:r>
                <a:rPr lang="it-IT" sz="20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 </a:t>
              </a:r>
              <a:r>
                <a:rPr lang="it-IT" sz="2000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svolge nel Paese estero, come attività principale, un’</a:t>
              </a:r>
              <a:r>
                <a:rPr lang="it-IT" sz="2000" b="1" kern="0" dirty="0" smtClean="0">
                  <a:solidFill>
                    <a:srgbClr val="000000"/>
                  </a:solidFill>
                  <a:latin typeface="Arial" pitchFamily="34" charset="0"/>
                  <a:ea typeface="Microsoft YaHei" pitchFamily="2"/>
                  <a:cs typeface="Arial" pitchFamily="34" charset="0"/>
                </a:rPr>
                <a:t>effettiva attività industriale o commerciale</a:t>
              </a:r>
            </a:p>
          </p:txBody>
        </p:sp>
      </p:grp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8</a:t>
            </a:fld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1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2" name="Rettangolo 1"/>
          <p:cNvSpPr/>
          <p:nvPr/>
        </p:nvSpPr>
        <p:spPr>
          <a:xfrm>
            <a:off x="287527" y="1988840"/>
            <a:ext cx="8640951" cy="46323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disponibilità in loco di una struttura organizzativa idonea allo svolgimento dell’attività commerciale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dotata peraltro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autonomia gestionale (art. 5, comma 3, del D.M. 21 novembre 2011, n. 429);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radicamento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nel Paese o territorio estero di insediamento ossia un legame economico e sociale con il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Paese estero. Questo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aspetto si traduce peraltro con il collegamento con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mercato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sbocco o di approvvigionamento;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ragioni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economico imprenditoriali;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le attività bancarie, finanziarie e assicurative il collegamento si ricava dall’origine delle fonti,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degli impieghi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dei ricavi o dei rischi.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3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251524" y="105807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pic>
        <p:nvPicPr>
          <p:cNvPr id="18" name="Immagine 17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26921" y="82725"/>
            <a:ext cx="497461" cy="50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-159798" y="548676"/>
            <a:ext cx="2643566" cy="4385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750" b="0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750" b="0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51519" y="6309320"/>
            <a:ext cx="8639351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3D63F96-409F-4179-8508-BC0CBC3B857D}" type="slidenum">
              <a:rPr lang="it-IT" smtClean="0"/>
              <a:pPr lvl="0"/>
              <a:t>9</a:t>
            </a:fld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051720" y="40113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7.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Branch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exemption</a:t>
            </a:r>
            <a:r>
              <a:rPr lang="it-IT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 disciplina CFC </a:t>
            </a:r>
            <a:endParaRPr lang="it-IT" sz="2000" b="1" dirty="0">
              <a:solidFill>
                <a:schemeClr val="accent2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21" name="Text Box 26"/>
          <p:cNvSpPr txBox="1"/>
          <p:nvPr/>
        </p:nvSpPr>
        <p:spPr>
          <a:xfrm>
            <a:off x="755577" y="6363060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 maggio 2018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(Arezzo)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2" name="Rettangolo 1"/>
          <p:cNvSpPr/>
          <p:nvPr/>
        </p:nvSpPr>
        <p:spPr>
          <a:xfrm>
            <a:off x="287527" y="2020564"/>
            <a:ext cx="8640951" cy="407273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gode di un regime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fiscale privilegiato ai sensi dell’art.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ma oltre il 75% dei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suoi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redditi sono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prodotti in Stati o territori non privilegiati e sono ivi assoggettati a imposizione ordinaria senza godere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 regimi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speciali;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gode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di un regime fiscale privilegiato ai sensi dell’art.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ma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svolge esclusivamente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la propria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principale attività, ovvero è fiscalmente residente ovvero ha la sede di direzione effettiva in uno Stato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 territorio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 regime fiscale non privilegiato, nel quale 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redditi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 essa prodotti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sono integralmente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assoggettati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 tassazione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senza godere di regimi speciali;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residente in uno Stato o territorio non privilegiato, senza godere di regimi speciali, ma opera in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 ordinamento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fiscale privilegiato, secondo la definizione dell’art.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Tuir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una stabile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organizzazione, il cui reddito è assoggettato integralmente a tassazione ordinaria nello Stato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 residenza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della casa madre;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dimostra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l’investimento non ha dato origine ad un consistente risparmio di imposta.</a:t>
            </a:r>
            <a:endParaRPr lang="it-I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igura a mano libera 14"/>
          <p:cNvSpPr/>
          <p:nvPr/>
        </p:nvSpPr>
        <p:spPr>
          <a:xfrm>
            <a:off x="1067556" y="1268760"/>
            <a:ext cx="7823314" cy="64807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7886"/>
              <a:gd name="f7" fmla="val 5462891"/>
              <a:gd name="f8" fmla="val 910504"/>
              <a:gd name="f9" fmla="val 4552387"/>
              <a:gd name="f10" fmla="val 4793870"/>
              <a:gd name="f11" fmla="val 586775"/>
              <a:gd name="f12" fmla="val 5025455"/>
              <a:gd name="f13" fmla="val 584798"/>
              <a:gd name="f14" fmla="val 5196203"/>
              <a:gd name="f15" fmla="val 582820"/>
              <a:gd name="f16" fmla="val 5366951"/>
              <a:gd name="f17" fmla="val 580138"/>
              <a:gd name="f18" fmla="val 5462886"/>
              <a:gd name="f19" fmla="val 577341"/>
              <a:gd name="f20" fmla="val 5462877"/>
              <a:gd name="f21" fmla="val 384894"/>
              <a:gd name="f22" fmla="val 192447"/>
              <a:gd name="f23" fmla="val 5"/>
              <a:gd name="f24" fmla="val 577342"/>
              <a:gd name="f25" fmla="val 95930"/>
              <a:gd name="f26" fmla="val 266688"/>
              <a:gd name="f27" fmla="val 437436"/>
              <a:gd name="f28" fmla="val 669031"/>
              <a:gd name="f29" fmla="val 910513"/>
              <a:gd name="f30" fmla="+- 0 0 -90"/>
              <a:gd name="f31" fmla="*/ f3 1 587886"/>
              <a:gd name="f32" fmla="*/ f4 1 5462891"/>
              <a:gd name="f33" fmla="+- f7 0 f5"/>
              <a:gd name="f34" fmla="+- f6 0 f5"/>
              <a:gd name="f35" fmla="*/ f30 f0 1"/>
              <a:gd name="f36" fmla="*/ f34 1 587886"/>
              <a:gd name="f37" fmla="*/ f33 1 5462891"/>
              <a:gd name="f38" fmla="*/ 97983 f34 1"/>
              <a:gd name="f39" fmla="*/ 0 f33 1"/>
              <a:gd name="f40" fmla="*/ 489903 f34 1"/>
              <a:gd name="f41" fmla="*/ 559187 f34 1"/>
              <a:gd name="f42" fmla="*/ 28699 f33 1"/>
              <a:gd name="f43" fmla="*/ 587885 f34 1"/>
              <a:gd name="f44" fmla="*/ 97984 f33 1"/>
              <a:gd name="f45" fmla="*/ 587886 f34 1"/>
              <a:gd name="f46" fmla="*/ 5462891 f33 1"/>
              <a:gd name="f47" fmla="*/ 0 f34 1"/>
              <a:gd name="f48" fmla="*/ 97983 f33 1"/>
              <a:gd name="f49" fmla="*/ 28699 f34 1"/>
              <a:gd name="f50" fmla="*/ 97984 f34 1"/>
              <a:gd name="f51" fmla="*/ 1 f33 1"/>
              <a:gd name="f52" fmla="*/ f35 1 f2"/>
              <a:gd name="f53" fmla="*/ f38 1 587886"/>
              <a:gd name="f54" fmla="*/ f39 1 5462891"/>
              <a:gd name="f55" fmla="*/ f40 1 587886"/>
              <a:gd name="f56" fmla="*/ f41 1 587886"/>
              <a:gd name="f57" fmla="*/ f42 1 5462891"/>
              <a:gd name="f58" fmla="*/ f43 1 587886"/>
              <a:gd name="f59" fmla="*/ f44 1 5462891"/>
              <a:gd name="f60" fmla="*/ f45 1 587886"/>
              <a:gd name="f61" fmla="*/ f46 1 5462891"/>
              <a:gd name="f62" fmla="*/ f47 1 587886"/>
              <a:gd name="f63" fmla="*/ f48 1 5462891"/>
              <a:gd name="f64" fmla="*/ f49 1 587886"/>
              <a:gd name="f65" fmla="*/ f50 1 587886"/>
              <a:gd name="f66" fmla="*/ f51 1 5462891"/>
              <a:gd name="f67" fmla="*/ f5 1 f36"/>
              <a:gd name="f68" fmla="*/ f6 1 f36"/>
              <a:gd name="f69" fmla="*/ f5 1 f37"/>
              <a:gd name="f70" fmla="*/ f7 1 f37"/>
              <a:gd name="f71" fmla="+- f52 0 f1"/>
              <a:gd name="f72" fmla="*/ f53 1 f36"/>
              <a:gd name="f73" fmla="*/ f54 1 f37"/>
              <a:gd name="f74" fmla="*/ f55 1 f36"/>
              <a:gd name="f75" fmla="*/ f56 1 f36"/>
              <a:gd name="f76" fmla="*/ f57 1 f37"/>
              <a:gd name="f77" fmla="*/ f58 1 f36"/>
              <a:gd name="f78" fmla="*/ f59 1 f37"/>
              <a:gd name="f79" fmla="*/ f60 1 f36"/>
              <a:gd name="f80" fmla="*/ f61 1 f37"/>
              <a:gd name="f81" fmla="*/ f62 1 f36"/>
              <a:gd name="f82" fmla="*/ f63 1 f37"/>
              <a:gd name="f83" fmla="*/ f64 1 f36"/>
              <a:gd name="f84" fmla="*/ f65 1 f36"/>
              <a:gd name="f85" fmla="*/ f66 1 f37"/>
              <a:gd name="f86" fmla="*/ f67 f31 1"/>
              <a:gd name="f87" fmla="*/ f68 f31 1"/>
              <a:gd name="f88" fmla="*/ f70 f32 1"/>
              <a:gd name="f89" fmla="*/ f69 f32 1"/>
              <a:gd name="f90" fmla="*/ f72 f31 1"/>
              <a:gd name="f91" fmla="*/ f73 f32 1"/>
              <a:gd name="f92" fmla="*/ f74 f31 1"/>
              <a:gd name="f93" fmla="*/ f75 f31 1"/>
              <a:gd name="f94" fmla="*/ f76 f32 1"/>
              <a:gd name="f95" fmla="*/ f77 f31 1"/>
              <a:gd name="f96" fmla="*/ f78 f32 1"/>
              <a:gd name="f97" fmla="*/ f79 f31 1"/>
              <a:gd name="f98" fmla="*/ f80 f32 1"/>
              <a:gd name="f99" fmla="*/ f81 f31 1"/>
              <a:gd name="f100" fmla="*/ f82 f32 1"/>
              <a:gd name="f101" fmla="*/ f83 f31 1"/>
              <a:gd name="f102" fmla="*/ f84 f31 1"/>
              <a:gd name="f103" fmla="*/ f8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1">
                <a:pos x="f90" y="f91"/>
              </a:cxn>
              <a:cxn ang="f71">
                <a:pos x="f92" y="f91"/>
              </a:cxn>
              <a:cxn ang="f71">
                <a:pos x="f93" y="f94"/>
              </a:cxn>
              <a:cxn ang="f71">
                <a:pos x="f95" y="f96"/>
              </a:cxn>
              <a:cxn ang="f71">
                <a:pos x="f97" y="f98"/>
              </a:cxn>
              <a:cxn ang="f71">
                <a:pos x="f97" y="f98"/>
              </a:cxn>
              <a:cxn ang="f71">
                <a:pos x="f97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98"/>
              </a:cxn>
              <a:cxn ang="f71">
                <a:pos x="f99" y="f100"/>
              </a:cxn>
              <a:cxn ang="f71">
                <a:pos x="f101" y="f94"/>
              </a:cxn>
              <a:cxn ang="f71">
                <a:pos x="f102" y="f103"/>
              </a:cxn>
              <a:cxn ang="f71">
                <a:pos x="f90" y="f91"/>
              </a:cxn>
            </a:cxnLst>
            <a:rect l="f86" t="f89" r="f87" b="f88"/>
            <a:pathLst>
              <a:path w="587886" h="5462891">
                <a:moveTo>
                  <a:pt x="f6" y="f8"/>
                </a:moveTo>
                <a:lnTo>
                  <a:pt x="f6" y="f9"/>
                </a:lnTo>
                <a:cubicBezTo>
                  <a:pt x="f6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0"/>
                  <a:pt x="f22" y="f18"/>
                  <a:pt x="f5" y="f18"/>
                </a:cubicBezTo>
                <a:lnTo>
                  <a:pt x="f5" y="f18"/>
                </a:lnTo>
                <a:lnTo>
                  <a:pt x="f5" y="f18"/>
                </a:lnTo>
                <a:lnTo>
                  <a:pt x="f5" y="f23"/>
                </a:lnTo>
                <a:lnTo>
                  <a:pt x="f5" y="f23"/>
                </a:lnTo>
                <a:lnTo>
                  <a:pt x="f5" y="f23"/>
                </a:lnTo>
                <a:lnTo>
                  <a:pt x="f24" y="f23"/>
                </a:lnTo>
                <a:cubicBezTo>
                  <a:pt x="f17" y="f23"/>
                  <a:pt x="f15" y="f25"/>
                  <a:pt x="f13" y="f26"/>
                </a:cubicBezTo>
                <a:cubicBezTo>
                  <a:pt x="f11" y="f27"/>
                  <a:pt x="f6" y="f28"/>
                  <a:pt x="f6" y="f29"/>
                </a:cubicBezTo>
                <a:lnTo>
                  <a:pt x="f6" y="f8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49348" tIns="42034" rIns="42034" bIns="42034" anchor="ctr" anchorCtr="0" compatLnSpc="1"/>
          <a:lstStyle/>
          <a:p>
            <a:pPr marL="0" lvl="1" algn="just" defTabSz="933446">
              <a:lnSpc>
                <a:spcPct val="90000"/>
              </a:lnSpc>
              <a:spcAft>
                <a:spcPts val="4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Elementi per dimostrare </a:t>
            </a:r>
            <a:r>
              <a:rPr lang="it-IT" sz="2000" u="sng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alternativamente</a:t>
            </a:r>
            <a:r>
              <a:rPr lang="it-IT" sz="20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che </a:t>
            </a:r>
            <a:r>
              <a:rPr lang="it-IT" sz="2000" kern="0" dirty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c</a:t>
            </a:r>
            <a:r>
              <a:rPr lang="it-IT" sz="20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on </a:t>
            </a:r>
            <a:r>
              <a:rPr lang="it-IT" sz="20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la </a:t>
            </a:r>
            <a:r>
              <a:rPr lang="it-IT" sz="2000" kern="0" dirty="0" err="1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branch</a:t>
            </a:r>
            <a:r>
              <a:rPr lang="it-IT" sz="2000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 non si consegue effetto di </a:t>
            </a:r>
            <a:r>
              <a:rPr lang="it-IT" sz="2000" b="1" kern="0" dirty="0" smtClean="0"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localizzare i redditi in Paese RFP</a:t>
            </a:r>
          </a:p>
        </p:txBody>
      </p:sp>
      <p:sp>
        <p:nvSpPr>
          <p:cNvPr id="20" name="Ottagono 19"/>
          <p:cNvSpPr/>
          <p:nvPr/>
        </p:nvSpPr>
        <p:spPr>
          <a:xfrm>
            <a:off x="287527" y="1268760"/>
            <a:ext cx="685457" cy="648072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63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definit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3548</TotalTime>
  <Words>3464</Words>
  <Application>Microsoft Office PowerPoint</Application>
  <PresentationFormat>Presentazione su schermo (4:3)</PresentationFormat>
  <Paragraphs>511</Paragraphs>
  <Slides>32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32</vt:i4>
      </vt:variant>
    </vt:vector>
  </HeadingPairs>
  <TitlesOfParts>
    <vt:vector size="43" baseType="lpstr">
      <vt:lpstr>Arial Unicode MS</vt:lpstr>
      <vt:lpstr>Microsoft YaHei</vt:lpstr>
      <vt:lpstr>Arial</vt:lpstr>
      <vt:lpstr>Calibri</vt:lpstr>
      <vt:lpstr>Lucida Sans</vt:lpstr>
      <vt:lpstr>StarSymbol</vt:lpstr>
      <vt:lpstr>Tahoma</vt:lpstr>
      <vt:lpstr>Times New Roman</vt:lpstr>
      <vt:lpstr>Wingdings</vt:lpstr>
      <vt:lpstr>Predefinito</vt:lpstr>
      <vt:lpstr>Predefinito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 Cesari</dc:creator>
  <cp:lastModifiedBy>Andrea Tinti</cp:lastModifiedBy>
  <cp:revision>537</cp:revision>
  <dcterms:created xsi:type="dcterms:W3CDTF">2017-11-13T10:48:17Z</dcterms:created>
  <dcterms:modified xsi:type="dcterms:W3CDTF">2018-05-03T11:08:41Z</dcterms:modified>
</cp:coreProperties>
</file>