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56" r:id="rId3"/>
    <p:sldId id="257" r:id="rId4"/>
    <p:sldId id="261" r:id="rId5"/>
    <p:sldId id="262" r:id="rId6"/>
    <p:sldId id="263" r:id="rId7"/>
    <p:sldId id="264" r:id="rId8"/>
    <p:sldId id="265" r:id="rId9"/>
    <p:sldId id="269" r:id="rId10"/>
    <p:sldId id="296" r:id="rId11"/>
    <p:sldId id="288" r:id="rId12"/>
    <p:sldId id="289" r:id="rId13"/>
    <p:sldId id="290" r:id="rId14"/>
    <p:sldId id="283" r:id="rId15"/>
    <p:sldId id="287" r:id="rId16"/>
    <p:sldId id="295" r:id="rId17"/>
    <p:sldId id="286" r:id="rId18"/>
    <p:sldId id="291" r:id="rId19"/>
    <p:sldId id="294" r:id="rId20"/>
    <p:sldId id="278" r:id="rId21"/>
    <p:sldId id="282" r:id="rId22"/>
    <p:sldId id="268" r:id="rId23"/>
    <p:sldId id="267" r:id="rId24"/>
    <p:sldId id="270" r:id="rId25"/>
    <p:sldId id="279" r:id="rId26"/>
    <p:sldId id="272" r:id="rId27"/>
    <p:sldId id="274" r:id="rId28"/>
    <p:sldId id="275" r:id="rId29"/>
    <p:sldId id="276" r:id="rId30"/>
    <p:sldId id="280" r:id="rId31"/>
    <p:sldId id="281" r:id="rId32"/>
    <p:sldId id="292" r:id="rId33"/>
  </p:sldIdLst>
  <p:sldSz cx="9144000" cy="6858000" type="screen4x3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97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none" lIns="81854" tIns="40922" rIns="81854" bIns="40922" anchor="t" anchorCtr="0" compatLnSpc="0"/>
          <a:lstStyle/>
          <a:p>
            <a:pPr defTabSz="831604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300" dirty="0">
              <a:solidFill>
                <a:srgbClr val="000000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12608" y="1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none" lIns="81854" tIns="40922" rIns="81854" bIns="40922" anchor="t" anchorCtr="0" compatLnSpc="0"/>
          <a:lstStyle/>
          <a:p>
            <a:pPr algn="r" defTabSz="831604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300" dirty="0">
              <a:solidFill>
                <a:srgbClr val="000000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9373164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none" lIns="81854" tIns="40922" rIns="81854" bIns="40922" anchor="b" anchorCtr="0" compatLnSpc="0"/>
          <a:lstStyle/>
          <a:p>
            <a:pPr defTabSz="831604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300" dirty="0">
              <a:solidFill>
                <a:srgbClr val="000000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12608" y="9373164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none" lIns="81854" tIns="40922" rIns="81854" bIns="40922" anchor="b" anchorCtr="0" compatLnSpc="0"/>
          <a:lstStyle/>
          <a:p>
            <a:pPr algn="r" defTabSz="831604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C9FF66-023C-4163-A510-B68F13F62E35}" type="slidenum">
              <a:rPr/>
              <a:pPr algn="r" defTabSz="831604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300" dirty="0">
              <a:solidFill>
                <a:srgbClr val="000000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50888"/>
            <a:ext cx="4935537" cy="37020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673606" y="4686417"/>
            <a:ext cx="5388521" cy="44395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3160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12608" y="1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3160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373164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3160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12608" y="9373164"/>
            <a:ext cx="2923121" cy="49299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3160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FED037A-A4C3-49DC-9021-2BA678EEF7FD}" type="slidenum">
              <a:rPr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FED037A-A4C3-49DC-9021-2BA678EEF7FD}" type="slidenum">
              <a:rPr lang="it-IT" smtClean="0"/>
              <a:pPr lvl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0113" y="750888"/>
            <a:ext cx="4935537" cy="3702050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DA28D9-92A0-464A-B79B-83AE4316B298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4004A-6F02-4D7D-9B06-25C5CBA0037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26F3D7-F7B0-475E-8DD9-95BA93D84FA2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2297D8-2B8D-42D8-82B5-B532F9EE8A75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1604964"/>
            <a:ext cx="2057400" cy="45259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4964"/>
            <a:ext cx="6019796" cy="45259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6EF6D1-4185-4375-B159-76D3990A1F11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75B42-C66E-48B4-99F3-CE5E0EE0DBAF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76DBAF-34F4-4386-80CC-E6FA44A4A1D7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70D7B6-DF34-4064-9BD8-0F64F89E3975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8A1AFC-25E8-4941-AF4B-DD7867C41F2D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A5E31-559B-4551-8BAA-DC923A3DEA3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00B478-8A01-4C04-95AC-BD3AB8AD8E9F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C4CE0C-7718-4402-B883-397BBB8B880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67FAB0-1EA6-485A-BCA3-DF022B8430BF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6E5686-7EA9-4C7B-9C86-30DE40AA36B1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32972E-C94D-4A64-98B8-B265F6E982B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318648-9D4A-493B-B0F0-7491667B9FD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7CDEEB-4128-4A86-A3B1-3A89C2846CB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5C12B6-CC33-4CDD-ABF6-164A00959E93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5083D-2C7E-459C-8943-E7EB2CAE3E1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D63F96-409F-4179-8508-BC0CBC3B857D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E63333-E041-4EC4-9754-0CA310EAAA4D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43DCA9-3A4D-4387-94B4-4BDA5103962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211A3A-5BC9-4E7A-9CBF-C3CD4E09DAA9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1CBA71-716A-4479-AEFC-8B79B849EB7D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9EBE61-76F2-4786-8A87-25E253147B2A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10DD33-E176-4645-8629-2310ECB95BD6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4030AD-EEAC-4D99-B05A-8C11AAB8A24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5D1D24-57F5-4E75-8B47-4D4D35AD8FD8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273048"/>
            <a:ext cx="20574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3048"/>
            <a:ext cx="60197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3EFFAA-8790-40DB-A847-D2FE239FE46B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C20DAE-14A2-4FA7-AE78-6005E4F70B4E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845E26-1D28-4204-8D39-96578852A197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46F7D4-1EEE-4C77-B817-E30AD70B5AA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4B4B26-53C6-46D2-B011-9F84125F7042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5F17D9-52EF-4B37-B631-723D5280975F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C8EC03-5C10-46C9-8A3C-0CEA0FCD0395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B42A6-E248-4F0F-8455-30E18CF3B16E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9D0D8F-8991-4687-9822-2AD4CFE9D6E4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0313C6-1EEE-41A9-8374-DD353954A784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F956D8-B5DD-4FC8-8EAD-09722410393C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F6F6D3-1079-453B-BCCE-06D068C6DE5B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5ADDC4-1A79-4EF1-86EA-F62CF01D9C47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802C5B-F0D1-4F67-A803-7C891254D457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EE2D9B-D048-48BB-9159-1F0C742EE5F7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37063-8A9E-4715-994F-4DD99106DA31}" type="slidenum">
              <a:rPr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85800" y="2130478"/>
            <a:ext cx="7772043" cy="1469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1"/>
          <a:lstStyle/>
          <a:p>
            <a:pPr lvl="0"/>
            <a:r>
              <a:rPr lang="it-IT"/>
              <a:t>Fate clic per modificare il formato del testo del titoloFare clic per modificare lo stile del titolo</a:t>
            </a:r>
          </a:p>
        </p:txBody>
      </p:sp>
      <p:sp>
        <p:nvSpPr>
          <p:cNvPr id="3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C1F2957-D84F-42A1-92B1-67B0242AC84A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4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075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BBADFC4-F04F-457A-A8F0-C75F168BDEF7}" type="slidenum">
              <a:rPr/>
              <a:pPr lvl="0"/>
              <a:t>‹N›</a:t>
            </a:fld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3F56B0C-EF09-4391-9135-A8AD0E968040}" type="datetime1">
              <a:rPr lang="it-IT"/>
              <a:pPr lvl="0"/>
              <a:t>03/05/2018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4"/>
          </p:nvPr>
        </p:nvSpPr>
        <p:spPr>
          <a:xfrm>
            <a:off x="6553075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6FA8C66-1AB0-4B51-A80F-55D305E307C2}" type="slidenum">
              <a:rPr/>
              <a:pPr lvl="0"/>
              <a:t>‹N›</a:t>
            </a:fld>
            <a:endParaRPr lang="it-IT"/>
          </a:p>
        </p:txBody>
      </p:sp>
      <p:sp>
        <p:nvSpPr>
          <p:cNvPr id="5" name="Segnaposto titolo 4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it-IT"/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  <a:ea typeface="Microsoft YaHei" pitchFamily="2"/>
          <a:cs typeface="Lucida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11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29058" y="428604"/>
            <a:ext cx="1330862" cy="13514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12"/>
          <p:cNvSpPr txBox="1"/>
          <p:nvPr/>
        </p:nvSpPr>
        <p:spPr>
          <a:xfrm>
            <a:off x="2428860" y="2071678"/>
            <a:ext cx="4286280" cy="8617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60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60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11" name="Connettore 1 16"/>
          <p:cNvCxnSpPr/>
          <p:nvPr/>
        </p:nvCxnSpPr>
        <p:spPr>
          <a:xfrm>
            <a:off x="214282" y="6215082"/>
            <a:ext cx="8715436" cy="1588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2500298" y="4000504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Text Box 26"/>
          <p:cNvSpPr txBox="1"/>
          <p:nvPr/>
        </p:nvSpPr>
        <p:spPr>
          <a:xfrm>
            <a:off x="571472" y="4857760"/>
            <a:ext cx="7704853" cy="7694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20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12" name="Text Box 24"/>
          <p:cNvSpPr txBox="1"/>
          <p:nvPr/>
        </p:nvSpPr>
        <p:spPr>
          <a:xfrm>
            <a:off x="1928794" y="3071810"/>
            <a:ext cx="5256584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3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2 del Provvedimento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85786" y="2643182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L’opzione per il regime BEX è esercitabile dalla dichiarazione dei redditi relativa al periodo di costituzione della </a:t>
            </a:r>
            <a:r>
              <a:rPr lang="it-IT" i="1" dirty="0" err="1" smtClean="0"/>
              <a:t>branch</a:t>
            </a:r>
            <a:r>
              <a:rPr lang="it-IT" i="1" dirty="0" smtClean="0"/>
              <a:t> </a:t>
            </a:r>
            <a:r>
              <a:rPr lang="it-IT" dirty="0" smtClean="0"/>
              <a:t>dal quale periodo ha efficacia 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928662" y="228599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REGOLA A REGIME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>
          <a:xfrm>
            <a:off x="928662" y="3786190"/>
            <a:ext cx="364333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Anno x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572000" y="3786190"/>
            <a:ext cx="364333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Anno x + 1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3" name="Connettore 2 42"/>
          <p:cNvCxnSpPr/>
          <p:nvPr/>
        </p:nvCxnSpPr>
        <p:spPr>
          <a:xfrm rot="5400000">
            <a:off x="1785918" y="3714752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928662" y="3286124"/>
            <a:ext cx="2023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costituzione </a:t>
            </a:r>
            <a:r>
              <a:rPr lang="it-IT" i="1" dirty="0" err="1" smtClean="0"/>
              <a:t>branch</a:t>
            </a:r>
            <a:endParaRPr lang="it-IT" i="1" dirty="0"/>
          </a:p>
        </p:txBody>
      </p:sp>
      <p:cxnSp>
        <p:nvCxnSpPr>
          <p:cNvPr id="46" name="Connettore 2 45"/>
          <p:cNvCxnSpPr/>
          <p:nvPr/>
        </p:nvCxnSpPr>
        <p:spPr>
          <a:xfrm rot="5400000">
            <a:off x="7072330" y="3714752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6215074" y="3286124"/>
            <a:ext cx="17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esercizio opzione</a:t>
            </a:r>
            <a:endParaRPr lang="it-IT" i="1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714348" y="4929198"/>
            <a:ext cx="8125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 deve optare immediatamente nella dichiarazione l’adesione al regime BEX. </a:t>
            </a:r>
          </a:p>
          <a:p>
            <a:r>
              <a:rPr lang="it-IT" dirty="0" smtClean="0"/>
              <a:t>Se non si opta occorre attendere eventuale costituzione di nuova </a:t>
            </a:r>
            <a:r>
              <a:rPr lang="it-IT" i="1" dirty="0" err="1" smtClean="0"/>
              <a:t>branch</a:t>
            </a:r>
            <a:r>
              <a:rPr lang="it-IT" i="1" dirty="0" smtClean="0"/>
              <a:t> </a:t>
            </a:r>
            <a:r>
              <a:rPr lang="it-IT" dirty="0" smtClean="0"/>
              <a:t>(punto 2.7).</a:t>
            </a:r>
          </a:p>
          <a:p>
            <a:r>
              <a:rPr lang="it-IT" i="1" dirty="0" smtClean="0"/>
              <a:t>(ma integrativa/sostitutiva e ravvedimento operoso)</a:t>
            </a:r>
            <a:endParaRPr lang="it-IT" i="1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5143504" y="4286256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coincidenza esercizio con anno solare</a:t>
            </a:r>
            <a:endParaRPr lang="it-IT" sz="1400" i="1" dirty="0"/>
          </a:p>
        </p:txBody>
      </p:sp>
      <p:sp>
        <p:nvSpPr>
          <p:cNvPr id="52" name="Pentagono 51"/>
          <p:cNvSpPr/>
          <p:nvPr/>
        </p:nvSpPr>
        <p:spPr>
          <a:xfrm>
            <a:off x="1928794" y="4000504"/>
            <a:ext cx="6429420" cy="214314"/>
          </a:xfrm>
          <a:prstGeom prst="homePlate">
            <a:avLst/>
          </a:pr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efficacia</a:t>
            </a:r>
            <a:endParaRPr lang="it-IT" dirty="0"/>
          </a:p>
        </p:txBody>
      </p:sp>
      <p:sp>
        <p:nvSpPr>
          <p:cNvPr id="20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Esercizio dell’opzione</a:t>
            </a:r>
            <a:endParaRPr lang="it-IT" b="1" i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2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2 del Provvedimento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28596" y="2643182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 caso l’impresa avesse posseduto </a:t>
            </a:r>
            <a:r>
              <a:rPr lang="it-IT" i="1" dirty="0" err="1" smtClean="0"/>
              <a:t>branch</a:t>
            </a:r>
            <a:r>
              <a:rPr lang="it-IT" dirty="0" smtClean="0"/>
              <a:t> al 07/10/2015 poteva aderire anche al regime BEX anche nella dichiarazione relativa al secondo periodo d’imposta successivo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928662" y="228599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REGOLA TRANSITORIA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>
          <a:xfrm>
            <a:off x="4572000" y="3786190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2017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500034" y="3286124"/>
            <a:ext cx="3173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Presenza/costituzione di </a:t>
            </a:r>
            <a:r>
              <a:rPr lang="it-IT" i="1" dirty="0" err="1" smtClean="0"/>
              <a:t>branch</a:t>
            </a:r>
            <a:endParaRPr lang="it-IT" i="1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6500826" y="4286256"/>
            <a:ext cx="17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esercizio opzione</a:t>
            </a:r>
            <a:endParaRPr lang="it-IT" i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572132" y="5500702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coincidenza esercizio con anno solare</a:t>
            </a:r>
            <a:endParaRPr lang="it-IT" sz="1400" i="1" dirty="0"/>
          </a:p>
        </p:txBody>
      </p:sp>
      <p:sp>
        <p:nvSpPr>
          <p:cNvPr id="21" name="Rettangolo 20"/>
          <p:cNvSpPr/>
          <p:nvPr/>
        </p:nvSpPr>
        <p:spPr>
          <a:xfrm>
            <a:off x="2714612" y="3786190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429388" y="3786190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2018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857224" y="3786190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2015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3" name="Connettore 2 42"/>
          <p:cNvCxnSpPr/>
          <p:nvPr/>
        </p:nvCxnSpPr>
        <p:spPr>
          <a:xfrm rot="5400000">
            <a:off x="1285852" y="3714752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rot="5400000">
            <a:off x="5786446" y="3714752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entagono 24"/>
          <p:cNvSpPr/>
          <p:nvPr/>
        </p:nvSpPr>
        <p:spPr>
          <a:xfrm>
            <a:off x="2714612" y="4000504"/>
            <a:ext cx="5715040" cy="214314"/>
          </a:xfrm>
          <a:prstGeom prst="homePlate">
            <a:avLst/>
          </a:pr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efficacia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4572000" y="4786322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2017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714612" y="4786322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429388" y="4786322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2018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857224" y="4786322"/>
            <a:ext cx="1857388" cy="214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2015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2" name="Connettore 2 31"/>
          <p:cNvCxnSpPr/>
          <p:nvPr/>
        </p:nvCxnSpPr>
        <p:spPr>
          <a:xfrm rot="5400000">
            <a:off x="1285852" y="4714884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rot="5400000">
            <a:off x="7786710" y="4714884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entagono 33"/>
          <p:cNvSpPr/>
          <p:nvPr/>
        </p:nvSpPr>
        <p:spPr>
          <a:xfrm>
            <a:off x="4572000" y="5000636"/>
            <a:ext cx="3857652" cy="214314"/>
          </a:xfrm>
          <a:prstGeom prst="homePlate">
            <a:avLst/>
          </a:pr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efficacia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71472" y="4286256"/>
            <a:ext cx="19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Presenza di </a:t>
            </a:r>
            <a:r>
              <a:rPr lang="it-IT" i="1" dirty="0" err="1" smtClean="0"/>
              <a:t>branch</a:t>
            </a:r>
            <a:endParaRPr lang="it-IT" i="1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4786314" y="3286124"/>
            <a:ext cx="17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esercizio opzione</a:t>
            </a:r>
            <a:endParaRPr lang="it-IT" i="1" dirty="0"/>
          </a:p>
        </p:txBody>
      </p:sp>
      <p:cxnSp>
        <p:nvCxnSpPr>
          <p:cNvPr id="39" name="Connettore 2 38"/>
          <p:cNvCxnSpPr/>
          <p:nvPr/>
        </p:nvCxnSpPr>
        <p:spPr>
          <a:xfrm rot="5400000">
            <a:off x="3929058" y="4714884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3214678" y="4286256"/>
            <a:ext cx="225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costituzione di </a:t>
            </a:r>
            <a:r>
              <a:rPr lang="it-IT" i="1" dirty="0" err="1" smtClean="0"/>
              <a:t>branch</a:t>
            </a:r>
            <a:endParaRPr lang="it-IT" i="1" dirty="0"/>
          </a:p>
        </p:txBody>
      </p:sp>
      <p:cxnSp>
        <p:nvCxnSpPr>
          <p:cNvPr id="41" name="Connettore 2 40"/>
          <p:cNvCxnSpPr/>
          <p:nvPr/>
        </p:nvCxnSpPr>
        <p:spPr>
          <a:xfrm rot="5400000">
            <a:off x="6715140" y="3714752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6715140" y="33575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*</a:t>
            </a:r>
            <a:endParaRPr lang="it-IT" i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571472" y="5357826"/>
            <a:ext cx="50006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r>
              <a:rPr lang="it-IT" sz="1000" dirty="0" smtClean="0"/>
              <a:t> La </a:t>
            </a:r>
            <a:r>
              <a:rPr lang="it-IT" sz="1200" dirty="0" smtClean="0"/>
              <a:t>risoluzione n. 4/E del 15 gennaio 2018, dato che il modello Unico 2017 è stato approvato precedentemente l’emanazione del Provvedimento e che quindi presentava incoerenze con le disposizioni in esso contenute ,ha dato la possibilità di presentare dichiarazione integrativa/sostitutiva entro 90gg senza applicazione delle sanzioni ai sensi della L.201/2000, art. 10, co</a:t>
            </a:r>
            <a:r>
              <a:rPr lang="it-IT" sz="1200" dirty="0" err="1" smtClean="0"/>
              <a:t>.2</a:t>
            </a:r>
            <a:r>
              <a:rPr lang="it-IT" sz="1200" dirty="0" smtClean="0"/>
              <a:t>.</a:t>
            </a:r>
            <a:endParaRPr lang="it-IT" sz="1200" dirty="0"/>
          </a:p>
        </p:txBody>
      </p:sp>
      <p:sp>
        <p:nvSpPr>
          <p:cNvPr id="38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Esercizio dell’opzione</a:t>
            </a:r>
            <a:endParaRPr lang="it-IT" b="1" i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48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2 del Provvedimento</a:t>
            </a:r>
            <a:endParaRPr lang="it-IT" sz="2000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00034" y="2357430"/>
            <a:ext cx="82153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L’opzione va esercitata per </a:t>
            </a:r>
            <a:r>
              <a:rPr lang="it-IT" b="1" dirty="0" smtClean="0"/>
              <a:t>TUTTE</a:t>
            </a:r>
            <a:r>
              <a:rPr lang="it-IT" dirty="0" smtClean="0"/>
              <a:t> le </a:t>
            </a:r>
            <a:r>
              <a:rPr lang="it-IT" i="1" dirty="0" err="1" smtClean="0"/>
              <a:t>branch</a:t>
            </a:r>
            <a:r>
              <a:rPr lang="it-IT" i="1" dirty="0" smtClean="0"/>
              <a:t> </a:t>
            </a:r>
            <a:r>
              <a:rPr lang="it-IT" dirty="0" smtClean="0"/>
              <a:t>e pertanto se si opta tutte le SO appartenenti alla medesima impresa vanno ricomprese nel perimetro dell’esenzione</a:t>
            </a:r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4000496" y="307181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salvo che</a:t>
            </a:r>
            <a:endParaRPr lang="it-IT" dirty="0"/>
          </a:p>
        </p:txBody>
      </p:sp>
      <p:sp>
        <p:nvSpPr>
          <p:cNvPr id="49" name="Rettangolo 48"/>
          <p:cNvSpPr/>
          <p:nvPr/>
        </p:nvSpPr>
        <p:spPr>
          <a:xfrm>
            <a:off x="500034" y="3429000"/>
            <a:ext cx="421484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indent="-266700"/>
            <a:r>
              <a:rPr lang="it-IT" dirty="0" smtClean="0"/>
              <a:t>1) la </a:t>
            </a:r>
            <a:r>
              <a:rPr lang="it-IT" i="1" dirty="0" err="1" smtClean="0"/>
              <a:t>branch</a:t>
            </a:r>
            <a:r>
              <a:rPr lang="it-IT" i="1" dirty="0" smtClean="0"/>
              <a:t> </a:t>
            </a:r>
            <a:r>
              <a:rPr lang="it-IT" dirty="0" smtClean="0"/>
              <a:t>sia situata in un Paese </a:t>
            </a:r>
            <a:r>
              <a:rPr lang="it-IT" i="1" dirty="0" err="1" smtClean="0"/>
              <a:t>Black</a:t>
            </a:r>
            <a:r>
              <a:rPr lang="it-IT" i="1" dirty="0" smtClean="0"/>
              <a:t> </a:t>
            </a:r>
            <a:r>
              <a:rPr lang="it-IT" i="1" dirty="0" err="1" smtClean="0"/>
              <a:t>List</a:t>
            </a:r>
            <a:r>
              <a:rPr lang="it-IT" i="1" dirty="0" smtClean="0"/>
              <a:t>, ex </a:t>
            </a:r>
            <a:r>
              <a:rPr lang="it-IT" dirty="0" smtClean="0"/>
              <a:t>art.167 co</a:t>
            </a:r>
            <a:r>
              <a:rPr lang="it-IT" dirty="0" err="1" smtClean="0"/>
              <a:t>.4 Tuir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0" name="Rettangolo 49"/>
          <p:cNvSpPr/>
          <p:nvPr/>
        </p:nvSpPr>
        <p:spPr>
          <a:xfrm>
            <a:off x="5143504" y="3429000"/>
            <a:ext cx="35719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 smtClean="0"/>
              <a:t>e non  sono applicabili le esimenti a) o b) ex </a:t>
            </a:r>
            <a:r>
              <a:rPr lang="it-IT" dirty="0" err="1" smtClean="0"/>
              <a:t>co</a:t>
            </a:r>
            <a:r>
              <a:rPr lang="it-IT" dirty="0" smtClean="0"/>
              <a:t>. 5,</a:t>
            </a:r>
            <a:r>
              <a:rPr lang="it-IT" i="1" dirty="0" smtClean="0"/>
              <a:t> ex </a:t>
            </a:r>
            <a:r>
              <a:rPr lang="it-IT" dirty="0" smtClean="0"/>
              <a:t>art.167 </a:t>
            </a:r>
            <a:endParaRPr lang="it-IT" dirty="0"/>
          </a:p>
        </p:txBody>
      </p:sp>
      <p:sp>
        <p:nvSpPr>
          <p:cNvPr id="51" name="Rettangolo 50"/>
          <p:cNvSpPr/>
          <p:nvPr/>
        </p:nvSpPr>
        <p:spPr>
          <a:xfrm>
            <a:off x="500034" y="4286256"/>
            <a:ext cx="421484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indent="-266700"/>
            <a:r>
              <a:rPr lang="it-IT" dirty="0" smtClean="0"/>
              <a:t>2) si configuri una “</a:t>
            </a:r>
            <a:r>
              <a:rPr lang="it-IT" i="1" dirty="0" smtClean="0"/>
              <a:t>passive </a:t>
            </a:r>
            <a:r>
              <a:rPr lang="it-IT" i="1" dirty="0" err="1" smtClean="0"/>
              <a:t>income</a:t>
            </a:r>
            <a:r>
              <a:rPr lang="it-IT" i="1" dirty="0" smtClean="0"/>
              <a:t> company </a:t>
            </a:r>
            <a:r>
              <a:rPr lang="it-IT" i="1" dirty="0" err="1" smtClean="0"/>
              <a:t>white</a:t>
            </a:r>
            <a:r>
              <a:rPr lang="it-IT" i="1" dirty="0" smtClean="0"/>
              <a:t> </a:t>
            </a:r>
            <a:r>
              <a:rPr lang="it-IT" i="1" dirty="0" err="1" smtClean="0"/>
              <a:t>list</a:t>
            </a:r>
            <a:r>
              <a:rPr lang="it-IT" i="1" dirty="0" smtClean="0"/>
              <a:t>” </a:t>
            </a:r>
            <a:r>
              <a:rPr lang="it-IT" dirty="0" smtClean="0"/>
              <a:t>ex art.167, co</a:t>
            </a:r>
            <a:r>
              <a:rPr lang="it-IT" dirty="0" err="1" smtClean="0"/>
              <a:t>.8-</a:t>
            </a:r>
            <a:r>
              <a:rPr lang="it-IT" i="1" dirty="0" err="1" smtClean="0"/>
              <a:t>bis</a:t>
            </a:r>
            <a:endParaRPr lang="it-IT" i="1" dirty="0"/>
          </a:p>
        </p:txBody>
      </p:sp>
      <p:sp>
        <p:nvSpPr>
          <p:cNvPr id="52" name="Rettangolo 51"/>
          <p:cNvSpPr/>
          <p:nvPr/>
        </p:nvSpPr>
        <p:spPr>
          <a:xfrm>
            <a:off x="5143504" y="4286256"/>
            <a:ext cx="35719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 smtClean="0"/>
              <a:t>e non è applicabile l’esimente ex </a:t>
            </a:r>
            <a:r>
              <a:rPr lang="it-IT" dirty="0" err="1" smtClean="0"/>
              <a:t>co</a:t>
            </a:r>
            <a:r>
              <a:rPr lang="it-IT" dirty="0" smtClean="0"/>
              <a:t>. 8-</a:t>
            </a:r>
            <a:r>
              <a:rPr lang="it-IT" i="1" dirty="0" smtClean="0"/>
              <a:t>ter ex </a:t>
            </a:r>
            <a:r>
              <a:rPr lang="it-IT" dirty="0" smtClean="0"/>
              <a:t>art.167 </a:t>
            </a:r>
            <a:endParaRPr lang="it-IT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28596" y="5143512"/>
            <a:ext cx="821537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GENERALITA’ e ISTANTANEITA’ </a:t>
            </a:r>
            <a:r>
              <a:rPr lang="it-IT" b="1" dirty="0" smtClean="0"/>
              <a:t>DELL’OPZIONE</a:t>
            </a:r>
            <a:endParaRPr lang="it-IT" sz="2400" b="1" dirty="0" smtClean="0"/>
          </a:p>
          <a:p>
            <a:pPr algn="ctr"/>
            <a:r>
              <a:rPr lang="it-IT" dirty="0" smtClean="0"/>
              <a:t>Una volta optato, saranno ricomprese  in BEX tutte le </a:t>
            </a:r>
            <a:r>
              <a:rPr lang="it-IT" i="1" dirty="0" err="1" smtClean="0"/>
              <a:t>branch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i="1" dirty="0" err="1" smtClean="0"/>
              <a:t>white</a:t>
            </a:r>
            <a:r>
              <a:rPr lang="it-IT" dirty="0" smtClean="0"/>
              <a:t> o </a:t>
            </a:r>
            <a:r>
              <a:rPr lang="it-IT" i="1" dirty="0" err="1" smtClean="0"/>
              <a:t>black</a:t>
            </a:r>
            <a:r>
              <a:rPr lang="it-IT" dirty="0" smtClean="0"/>
              <a:t> con esimenti) successivamente costituite  senza necessità di esercizio di nuova opzione</a:t>
            </a:r>
            <a:endParaRPr lang="it-IT" dirty="0"/>
          </a:p>
        </p:txBody>
      </p:sp>
      <p:sp>
        <p:nvSpPr>
          <p:cNvPr id="19" name="Freccia a destra 18"/>
          <p:cNvSpPr/>
          <p:nvPr/>
        </p:nvSpPr>
        <p:spPr>
          <a:xfrm>
            <a:off x="4786314" y="3571876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4786314" y="4429132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Esercizio dell’opzione</a:t>
            </a:r>
            <a:endParaRPr lang="it-IT" b="1" i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1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Reddito della </a:t>
            </a:r>
            <a:r>
              <a:rPr lang="it-IT" b="1" i="1" dirty="0" err="1" smtClean="0">
                <a:solidFill>
                  <a:schemeClr val="accent2"/>
                </a:solidFill>
                <a:latin typeface="Arial"/>
                <a:cs typeface="Arial"/>
              </a:rPr>
              <a:t>branch</a:t>
            </a:r>
            <a:r>
              <a:rPr lang="it-IT" b="1" i="1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esente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7 del Provvedimento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000628" y="185736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Implementa </a:t>
            </a:r>
            <a:r>
              <a:rPr lang="it-IT" b="1" i="1" dirty="0" err="1"/>
              <a:t>Action</a:t>
            </a:r>
            <a:r>
              <a:rPr lang="it-IT" b="1" i="1" dirty="0"/>
              <a:t> 7 </a:t>
            </a:r>
            <a:r>
              <a:rPr lang="it-IT" b="1" i="1" dirty="0" smtClean="0"/>
              <a:t>BEPS - AOA</a:t>
            </a:r>
            <a:endParaRPr lang="it-IT" b="1" i="1" dirty="0"/>
          </a:p>
        </p:txBody>
      </p:sp>
      <p:sp>
        <p:nvSpPr>
          <p:cNvPr id="36" name="Rettangolo 35"/>
          <p:cNvSpPr/>
          <p:nvPr/>
        </p:nvSpPr>
        <p:spPr>
          <a:xfrm>
            <a:off x="642910" y="2285992"/>
            <a:ext cx="8231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Decreto Internazionalizzazione ha modificato gli artt. 151, </a:t>
            </a:r>
            <a:r>
              <a:rPr lang="it-IT" b="1" dirty="0" smtClean="0"/>
              <a:t>152</a:t>
            </a:r>
            <a:r>
              <a:rPr lang="it-IT" dirty="0" smtClean="0"/>
              <a:t>,153 e abroga il 154 </a:t>
            </a:r>
            <a:r>
              <a:rPr lang="it-IT" dirty="0" err="1" smtClean="0"/>
              <a:t>Tuir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>
          <a:xfrm>
            <a:off x="785786" y="2643182"/>
            <a:ext cx="6973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Art. 152 - Determinazione del reddito delle SO nel territorio dello Stato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28596" y="3000372"/>
            <a:ext cx="578647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-  In base agli </a:t>
            </a:r>
            <a:r>
              <a:rPr lang="it-IT" sz="1600" b="1" dirty="0" smtClean="0"/>
              <a:t>utili e alle perdite </a:t>
            </a:r>
            <a:r>
              <a:rPr lang="it-IT" sz="1600" dirty="0" smtClean="0"/>
              <a:t>ad essa riferibili</a:t>
            </a:r>
          </a:p>
          <a:p>
            <a:r>
              <a:rPr lang="it-IT" sz="1600" dirty="0" smtClean="0"/>
              <a:t>-  con </a:t>
            </a:r>
            <a:r>
              <a:rPr lang="it-IT" sz="1600" b="1" dirty="0" smtClean="0"/>
              <a:t>apposito rendiconto </a:t>
            </a:r>
            <a:r>
              <a:rPr lang="it-IT" sz="1600" dirty="0" smtClean="0"/>
              <a:t>economico – patrimoniale</a:t>
            </a:r>
          </a:p>
          <a:p>
            <a:pPr marL="182563" indent="-182563"/>
            <a:r>
              <a:rPr lang="it-IT" sz="1600" dirty="0" smtClean="0"/>
              <a:t>-  applicando i </a:t>
            </a:r>
            <a:r>
              <a:rPr lang="it-IT" sz="1600" b="1" dirty="0" smtClean="0"/>
              <a:t>principi contabili </a:t>
            </a:r>
            <a:r>
              <a:rPr lang="it-IT" sz="1600" dirty="0" smtClean="0"/>
              <a:t>dei soggetti residenti con medesime caratteristiche 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28596" y="4214818"/>
            <a:ext cx="578647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Approccio Autorizzato OCSE – </a:t>
            </a:r>
            <a:r>
              <a:rPr lang="it-IT" sz="1600" b="1" i="1" dirty="0" smtClean="0"/>
              <a:t>AOA</a:t>
            </a:r>
            <a:r>
              <a:rPr lang="it-IT" sz="1600" i="1" dirty="0" smtClean="0"/>
              <a:t> (</a:t>
            </a:r>
            <a:r>
              <a:rPr lang="it-IT" sz="1600" i="1" dirty="0" err="1" smtClean="0"/>
              <a:t>Authorised</a:t>
            </a:r>
            <a:r>
              <a:rPr lang="it-IT" sz="1600" i="1" dirty="0" smtClean="0"/>
              <a:t> OECD </a:t>
            </a:r>
            <a:r>
              <a:rPr lang="it-IT" sz="1600" i="1" dirty="0" err="1" smtClean="0"/>
              <a:t>Approach</a:t>
            </a:r>
            <a:r>
              <a:rPr lang="it-IT" sz="1600" i="1" dirty="0" smtClean="0"/>
              <a:t>):</a:t>
            </a:r>
          </a:p>
          <a:p>
            <a:r>
              <a:rPr lang="it-IT" sz="1600" dirty="0" smtClean="0"/>
              <a:t>SO è considerata quale entità </a:t>
            </a:r>
            <a:r>
              <a:rPr lang="it-IT" sz="1600" b="1" dirty="0" smtClean="0"/>
              <a:t>separata e indipendente</a:t>
            </a:r>
          </a:p>
          <a:p>
            <a:r>
              <a:rPr lang="it-IT" sz="1600" dirty="0" smtClean="0"/>
              <a:t>Svolgente analoghe attività, in </a:t>
            </a:r>
            <a:r>
              <a:rPr lang="it-IT" sz="1600" b="1" dirty="0" smtClean="0"/>
              <a:t>condizioni similari</a:t>
            </a:r>
          </a:p>
          <a:p>
            <a:r>
              <a:rPr lang="it-IT" sz="1600" dirty="0" smtClean="0"/>
              <a:t>Tenendo conto dei rischi assunti, delle funzioni svolte e di beni utilizzati</a:t>
            </a:r>
            <a:endParaRPr lang="it-IT" sz="16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28596" y="5715016"/>
            <a:ext cx="577408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600" dirty="0" smtClean="0"/>
              <a:t>Stessi criteri per la determinazione del Fondo di Dotazione congruo</a:t>
            </a:r>
            <a:endParaRPr lang="it-IT" sz="1600" dirty="0"/>
          </a:p>
        </p:txBody>
      </p:sp>
      <p:sp>
        <p:nvSpPr>
          <p:cNvPr id="21" name="Parentesi graffa chiusa 20"/>
          <p:cNvSpPr/>
          <p:nvPr/>
        </p:nvSpPr>
        <p:spPr>
          <a:xfrm>
            <a:off x="6286512" y="3000372"/>
            <a:ext cx="285752" cy="307183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5400000">
            <a:off x="6965172" y="2536027"/>
            <a:ext cx="1500199" cy="2428892"/>
          </a:xfrm>
          <a:prstGeom prst="homePlate">
            <a:avLst>
              <a:gd name="adj" fmla="val 62477"/>
            </a:avLst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dirty="0" smtClean="0">
                <a:solidFill>
                  <a:srgbClr val="002060"/>
                </a:solidFill>
              </a:rPr>
              <a:t>Se lo Stato estero non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dirty="0" smtClean="0">
                <a:solidFill>
                  <a:srgbClr val="002060"/>
                </a:solidFill>
              </a:rPr>
              <a:t>applica i criteri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dirty="0" smtClean="0">
                <a:solidFill>
                  <a:srgbClr val="002060"/>
                </a:solidFill>
              </a:rPr>
              <a:t> OCSE/art.152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643702" y="4643446"/>
            <a:ext cx="228601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Richiesta all’ADE riconoscimento  dei principi adottati dallo Stato estero (art.31</a:t>
            </a:r>
            <a:r>
              <a:rPr lang="it-IT" i="1" dirty="0" smtClean="0"/>
              <a:t>-ter </a:t>
            </a:r>
            <a:r>
              <a:rPr lang="it-IT" dirty="0" smtClean="0"/>
              <a:t>del DPR 1973/600 Accordi preventivi)</a:t>
            </a:r>
            <a:endParaRPr lang="it-IT" dirty="0"/>
          </a:p>
        </p:txBody>
      </p:sp>
      <p:sp>
        <p:nvSpPr>
          <p:cNvPr id="2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26" grpId="0" build="allAtOnce"/>
      <p:bldP spid="36" grpId="0" build="allAtOnce"/>
      <p:bldP spid="37" grpId="0" build="allAtOnce"/>
      <p:bldP spid="13" grpId="0" uiExpand="1" build="allAtOnce" animBg="1"/>
      <p:bldP spid="18" grpId="0" build="allAtOnce" animBg="1"/>
      <p:bldP spid="19" grpId="0" build="allAtOnce" animBg="1"/>
      <p:bldP spid="21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7 del Provvedimento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000628" y="185736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Transfer </a:t>
            </a:r>
            <a:r>
              <a:rPr lang="it-IT" b="1" i="1" dirty="0" err="1" smtClean="0"/>
              <a:t>Pricing</a:t>
            </a:r>
            <a:r>
              <a:rPr lang="it-IT" b="1" i="1" dirty="0" smtClean="0"/>
              <a:t> TF</a:t>
            </a:r>
            <a:endParaRPr lang="it-IT" b="1" i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28596" y="2428868"/>
            <a:ext cx="428628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4138" indent="-84138"/>
            <a:r>
              <a:rPr lang="it-IT" sz="1600" dirty="0" smtClean="0"/>
              <a:t>I componenti di reddito derivanti </a:t>
            </a:r>
            <a:r>
              <a:rPr lang="it-IT" sz="1600" b="1" dirty="0" smtClean="0"/>
              <a:t>da transazioni e operazioni</a:t>
            </a:r>
            <a:r>
              <a:rPr lang="it-IT" sz="1600" dirty="0" smtClean="0"/>
              <a:t> intercorse tra la </a:t>
            </a:r>
            <a:r>
              <a:rPr lang="it-IT" sz="1600" i="1" dirty="0" err="1" smtClean="0"/>
              <a:t>branch</a:t>
            </a:r>
            <a:r>
              <a:rPr lang="it-IT" sz="1600" dirty="0" smtClean="0"/>
              <a:t> esente e:</a:t>
            </a:r>
          </a:p>
          <a:p>
            <a:pPr marL="84138" indent="-84138"/>
            <a:r>
              <a:rPr lang="it-IT" sz="1600" dirty="0" smtClean="0"/>
              <a:t>. La Casa Madre</a:t>
            </a:r>
          </a:p>
          <a:p>
            <a:pPr marL="84138" indent="-84138"/>
            <a:r>
              <a:rPr lang="it-IT" sz="1600" dirty="0" smtClean="0"/>
              <a:t>. altre </a:t>
            </a:r>
            <a:r>
              <a:rPr lang="it-IT" sz="1600" i="1" dirty="0" err="1" smtClean="0"/>
              <a:t>branch</a:t>
            </a:r>
            <a:r>
              <a:rPr lang="it-IT" sz="1600" dirty="0" smtClean="0"/>
              <a:t> esenti e non (</a:t>
            </a:r>
            <a:r>
              <a:rPr lang="it-IT" sz="1600" i="1" dirty="0" smtClean="0"/>
              <a:t>CFC</a:t>
            </a:r>
            <a:r>
              <a:rPr lang="it-IT" sz="1600" dirty="0" smtClean="0"/>
              <a:t>) della Casa Madre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428596" y="4786322"/>
            <a:ext cx="428628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Attività, passività, funzioni e rischi oggetto di </a:t>
            </a:r>
            <a:r>
              <a:rPr lang="it-IT" sz="1600" b="1" dirty="0" smtClean="0"/>
              <a:t>trasferimento</a:t>
            </a:r>
            <a:r>
              <a:rPr lang="it-IT" sz="1600" dirty="0" smtClean="0"/>
              <a:t> dalla </a:t>
            </a:r>
            <a:r>
              <a:rPr lang="it-IT" sz="1600" i="1" dirty="0" err="1" smtClean="0"/>
              <a:t>branch</a:t>
            </a:r>
            <a:r>
              <a:rPr lang="it-IT" sz="1600" dirty="0" smtClean="0"/>
              <a:t> esente e la Casa Madre o altre sue SO 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5000628" y="2500306"/>
            <a:ext cx="214314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sono </a:t>
            </a:r>
            <a:r>
              <a:rPr lang="it-IT" sz="1600" b="1" dirty="0" smtClean="0"/>
              <a:t>rilevate</a:t>
            </a:r>
            <a:r>
              <a:rPr lang="it-IT" sz="1600" dirty="0" smtClean="0"/>
              <a:t> nel rendiconto al valore “normale”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000628" y="4500570"/>
            <a:ext cx="214314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sono </a:t>
            </a:r>
            <a:r>
              <a:rPr lang="it-IT" sz="1600" b="1" dirty="0" smtClean="0"/>
              <a:t>adeguate </a:t>
            </a:r>
            <a:r>
              <a:rPr lang="it-IT" sz="1600" dirty="0" smtClean="0"/>
              <a:t>in capo alla casa madre  con variazioni +/- in sede di determinazione del reddito complessivo al valore “normale”</a:t>
            </a:r>
            <a:endParaRPr lang="it-IT" sz="1600" dirty="0"/>
          </a:p>
        </p:txBody>
      </p:sp>
      <p:sp>
        <p:nvSpPr>
          <p:cNvPr id="16" name="Freccia a destra 15"/>
          <p:cNvSpPr/>
          <p:nvPr/>
        </p:nvSpPr>
        <p:spPr>
          <a:xfrm>
            <a:off x="4714876" y="2571744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4714876" y="5000636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Parentesi graffa chiusa 20"/>
          <p:cNvSpPr/>
          <p:nvPr/>
        </p:nvSpPr>
        <p:spPr>
          <a:xfrm>
            <a:off x="7143768" y="2285992"/>
            <a:ext cx="285752" cy="400052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429520" y="3357562"/>
            <a:ext cx="150019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di cui all’art.110, co</a:t>
            </a:r>
            <a:r>
              <a:rPr lang="it-IT" sz="2400" dirty="0" err="1" smtClean="0"/>
              <a:t>.7 </a:t>
            </a:r>
            <a:r>
              <a:rPr lang="it-IT" sz="2400" i="1" dirty="0" err="1" smtClean="0"/>
              <a:t>Tuir</a:t>
            </a:r>
            <a:endParaRPr lang="it-IT" sz="24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28596" y="3714752"/>
            <a:ext cx="428628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Alle </a:t>
            </a:r>
            <a:r>
              <a:rPr lang="it-IT" sz="1600" b="1" dirty="0" smtClean="0"/>
              <a:t>transazioni e operazioni</a:t>
            </a:r>
            <a:r>
              <a:rPr lang="it-IT" sz="1600" dirty="0" smtClean="0"/>
              <a:t> intercorse tra la </a:t>
            </a:r>
            <a:r>
              <a:rPr lang="it-IT" sz="1600" i="1" dirty="0" err="1" smtClean="0"/>
              <a:t>branch</a:t>
            </a:r>
            <a:r>
              <a:rPr lang="it-IT" sz="1600" dirty="0" smtClean="0"/>
              <a:t> esente e altre imprese residenti appartenenti al medesimo </a:t>
            </a:r>
            <a:r>
              <a:rPr lang="it-IT" sz="1600" b="1" dirty="0" smtClean="0"/>
              <a:t>GRUPPO</a:t>
            </a:r>
          </a:p>
        </p:txBody>
      </p:sp>
      <p:sp>
        <p:nvSpPr>
          <p:cNvPr id="25" name="Freccia a destra 24"/>
          <p:cNvSpPr/>
          <p:nvPr/>
        </p:nvSpPr>
        <p:spPr>
          <a:xfrm>
            <a:off x="4714876" y="3786190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5000628" y="3643314"/>
            <a:ext cx="214314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si </a:t>
            </a:r>
            <a:r>
              <a:rPr lang="it-IT" sz="1600" b="1" dirty="0" smtClean="0"/>
              <a:t>applican</a:t>
            </a:r>
            <a:r>
              <a:rPr lang="it-IT" sz="1600" dirty="0" smtClean="0"/>
              <a:t>o le disposizioni</a:t>
            </a:r>
            <a:endParaRPr lang="it-IT" sz="1600" dirty="0"/>
          </a:p>
        </p:txBody>
      </p:sp>
      <p:sp>
        <p:nvSpPr>
          <p:cNvPr id="28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i="1" dirty="0" err="1" smtClean="0">
                <a:solidFill>
                  <a:schemeClr val="accent2"/>
                </a:solidFill>
                <a:latin typeface="Arial"/>
                <a:cs typeface="Arial"/>
              </a:rPr>
              <a:t>Branch</a:t>
            </a:r>
            <a:r>
              <a:rPr lang="it-IT" b="1" i="1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esente e TF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/>
        </p:nvSpPr>
        <p:spPr>
          <a:xfrm>
            <a:off x="571472" y="3143248"/>
            <a:ext cx="800105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10 del Provvedimento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71472" y="2428868"/>
            <a:ext cx="342902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Cessione della </a:t>
            </a:r>
            <a:r>
              <a:rPr lang="it-IT" i="1" dirty="0" err="1" smtClean="0"/>
              <a:t>branch</a:t>
            </a:r>
            <a:r>
              <a:rPr lang="it-IT" dirty="0" smtClean="0"/>
              <a:t> esente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072066" y="2428868"/>
            <a:ext cx="33575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Cessione della </a:t>
            </a:r>
            <a:r>
              <a:rPr lang="it-IT" i="1" dirty="0" err="1" smtClean="0"/>
              <a:t>branch</a:t>
            </a:r>
            <a:r>
              <a:rPr lang="it-IT" dirty="0" smtClean="0"/>
              <a:t> non esente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428728" y="3571876"/>
            <a:ext cx="635798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Residente nello Stato</a:t>
            </a:r>
          </a:p>
          <a:p>
            <a:pPr algn="ctr"/>
            <a:r>
              <a:rPr lang="it-IT" dirty="0" smtClean="0"/>
              <a:t>Appartiene  stesso GRUPPO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42910" y="4572008"/>
            <a:ext cx="31432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Non in </a:t>
            </a:r>
            <a:r>
              <a:rPr lang="it-IT" i="1" dirty="0" smtClean="0"/>
              <a:t>BEX </a:t>
            </a:r>
            <a:r>
              <a:rPr lang="it-IT" dirty="0" smtClean="0"/>
              <a:t>e non opta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500430" y="314324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AVENTE CAUSA</a:t>
            </a:r>
            <a:endParaRPr lang="it-IT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5357818" y="4572008"/>
            <a:ext cx="31432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È in </a:t>
            </a:r>
            <a:r>
              <a:rPr lang="it-IT" i="1" dirty="0" smtClean="0"/>
              <a:t>BEX </a:t>
            </a:r>
            <a:r>
              <a:rPr lang="it-IT" dirty="0" smtClean="0"/>
              <a:t>o opta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714612" y="5572140"/>
            <a:ext cx="378621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corrispettivo si determina ai sensi dell’art.110, co</a:t>
            </a:r>
            <a:r>
              <a:rPr lang="it-IT" dirty="0" err="1" smtClean="0"/>
              <a:t>.7 Tuir</a:t>
            </a:r>
            <a:endParaRPr lang="it-IT" dirty="0"/>
          </a:p>
        </p:txBody>
      </p:sp>
      <p:sp>
        <p:nvSpPr>
          <p:cNvPr id="22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i="1" dirty="0" err="1" smtClean="0">
                <a:solidFill>
                  <a:schemeClr val="accent2"/>
                </a:solidFill>
                <a:latin typeface="Arial"/>
                <a:cs typeface="Arial"/>
              </a:rPr>
              <a:t>Branch</a:t>
            </a:r>
            <a:r>
              <a:rPr lang="it-IT" b="1" i="1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esente e TF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39" name="Connettore 1 38"/>
          <p:cNvCxnSpPr/>
          <p:nvPr/>
        </p:nvCxnSpPr>
        <p:spPr>
          <a:xfrm rot="5400000">
            <a:off x="1322365" y="3178967"/>
            <a:ext cx="785024" cy="794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1535885" y="4393413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 rot="5400000">
            <a:off x="1213620" y="5429264"/>
            <a:ext cx="1000926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rot="5400000">
            <a:off x="7108843" y="3178173"/>
            <a:ext cx="785818" cy="1588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rot="5400000">
            <a:off x="7323157" y="4392619"/>
            <a:ext cx="35719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endCxn id="30" idx="1"/>
          </p:cNvCxnSpPr>
          <p:nvPr/>
        </p:nvCxnSpPr>
        <p:spPr>
          <a:xfrm flipV="1">
            <a:off x="1714480" y="5895306"/>
            <a:ext cx="1000132" cy="34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 rot="5400000">
            <a:off x="7000892" y="5429264"/>
            <a:ext cx="1000926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stCxn id="30" idx="3"/>
          </p:cNvCxnSpPr>
          <p:nvPr/>
        </p:nvCxnSpPr>
        <p:spPr>
          <a:xfrm>
            <a:off x="6500826" y="5895306"/>
            <a:ext cx="1000132" cy="34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5000628" y="1857364"/>
            <a:ext cx="195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smtClean="0"/>
              <a:t>Transfer </a:t>
            </a:r>
            <a:r>
              <a:rPr lang="it-IT" b="1" i="1" dirty="0" err="1" smtClean="0"/>
              <a:t>Pricing</a:t>
            </a:r>
            <a:r>
              <a:rPr lang="it-IT" b="1" i="1" dirty="0" smtClean="0"/>
              <a:t> TF</a:t>
            </a:r>
            <a:endParaRPr lang="it-IT" b="1" i="1" dirty="0"/>
          </a:p>
        </p:txBody>
      </p:sp>
      <p:sp>
        <p:nvSpPr>
          <p:cNvPr id="27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7 del Provvedimento</a:t>
            </a:r>
            <a:endParaRPr lang="it-IT" sz="2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785918" y="2285992"/>
            <a:ext cx="564360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RISULTATO DEL RENDICONTO di ogni SINGOLA </a:t>
            </a:r>
            <a:r>
              <a:rPr lang="it-IT" i="1" dirty="0" err="1" smtClean="0"/>
              <a:t>branch</a:t>
            </a:r>
            <a:endParaRPr lang="it-IT" i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785918" y="3143248"/>
            <a:ext cx="564360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VARIAZIONI +/- secondo regole per i soggetti residenti 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785918" y="4000504"/>
            <a:ext cx="564360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reddito di ogni SINGOLA </a:t>
            </a:r>
            <a:r>
              <a:rPr lang="it-IT" i="1" dirty="0" err="1" smtClean="0"/>
              <a:t>branch</a:t>
            </a:r>
            <a:r>
              <a:rPr lang="it-IT" i="1" dirty="0" smtClean="0"/>
              <a:t> </a:t>
            </a:r>
            <a:r>
              <a:rPr lang="it-IT" dirty="0" smtClean="0"/>
              <a:t>da indicare SEPARATAMENTE nella dichiarazione dei redditi di </a:t>
            </a:r>
            <a:r>
              <a:rPr lang="it-IT" dirty="0" err="1" smtClean="0"/>
              <a:t>CM</a:t>
            </a:r>
            <a:endParaRPr lang="it-IT" dirty="0"/>
          </a:p>
        </p:txBody>
      </p:sp>
      <p:sp>
        <p:nvSpPr>
          <p:cNvPr id="27" name="Freccia in giù 26"/>
          <p:cNvSpPr/>
          <p:nvPr/>
        </p:nvSpPr>
        <p:spPr>
          <a:xfrm>
            <a:off x="3286116" y="2714620"/>
            <a:ext cx="2714644" cy="357190"/>
          </a:xfrm>
          <a:prstGeom prst="downArrow">
            <a:avLst>
              <a:gd name="adj1" fmla="val 50000"/>
              <a:gd name="adj2" fmla="val 54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si applicano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8" name="Freccia in giù 27"/>
          <p:cNvSpPr/>
          <p:nvPr/>
        </p:nvSpPr>
        <p:spPr>
          <a:xfrm>
            <a:off x="3286116" y="3571876"/>
            <a:ext cx="2714644" cy="357190"/>
          </a:xfrm>
          <a:prstGeom prst="downArrow">
            <a:avLst>
              <a:gd name="adj1" fmla="val 50000"/>
              <a:gd name="adj2" fmla="val 54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si determina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1" name="Freccia in giù 30"/>
          <p:cNvSpPr/>
          <p:nvPr/>
        </p:nvSpPr>
        <p:spPr>
          <a:xfrm>
            <a:off x="1428728" y="4786322"/>
            <a:ext cx="2714644" cy="357190"/>
          </a:xfrm>
          <a:prstGeom prst="downArrow">
            <a:avLst>
              <a:gd name="adj1" fmla="val 50000"/>
              <a:gd name="adj2" fmla="val 54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REDDITO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2" name="Freccia in giù 31"/>
          <p:cNvSpPr/>
          <p:nvPr/>
        </p:nvSpPr>
        <p:spPr>
          <a:xfrm>
            <a:off x="5072066" y="4786322"/>
            <a:ext cx="2714644" cy="357190"/>
          </a:xfrm>
          <a:prstGeom prst="downArrow">
            <a:avLst>
              <a:gd name="adj1" fmla="val 50000"/>
              <a:gd name="adj2" fmla="val 54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PERDITA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928662" y="5214950"/>
            <a:ext cx="350046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- SOTTRATTO DAL REDDITO IMPON.</a:t>
            </a:r>
          </a:p>
          <a:p>
            <a:pPr algn="ctr"/>
            <a:r>
              <a:rPr lang="it-IT" dirty="0" smtClean="0"/>
              <a:t>- SOMMATO ALLA PERDITA FISC.</a:t>
            </a:r>
          </a:p>
          <a:p>
            <a:pPr algn="ctr"/>
            <a:r>
              <a:rPr lang="it-IT" dirty="0" smtClean="0"/>
              <a:t>DELL’IMPRESA NEL COMPLESSO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4714876" y="5214950"/>
            <a:ext cx="350046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- SOMMATA AL REDDITO IMPON.</a:t>
            </a:r>
          </a:p>
          <a:p>
            <a:pPr algn="ctr"/>
            <a:r>
              <a:rPr lang="it-IT" dirty="0" smtClean="0"/>
              <a:t>- SOTTRATTA DALLA PERDITA FISC.</a:t>
            </a:r>
          </a:p>
          <a:p>
            <a:pPr algn="ctr"/>
            <a:r>
              <a:rPr lang="it-IT" dirty="0" smtClean="0"/>
              <a:t>DELL’IMPRESA NEL COMPLESSO</a:t>
            </a:r>
          </a:p>
        </p:txBody>
      </p:sp>
      <p:sp>
        <p:nvSpPr>
          <p:cNvPr id="21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Reddito della </a:t>
            </a:r>
            <a:r>
              <a:rPr lang="it-IT" b="1" i="1" dirty="0" err="1" smtClean="0">
                <a:solidFill>
                  <a:schemeClr val="accent2"/>
                </a:solidFill>
                <a:latin typeface="Arial"/>
                <a:cs typeface="Arial"/>
              </a:rPr>
              <a:t>branch</a:t>
            </a:r>
            <a:r>
              <a:rPr lang="it-IT" b="1" i="1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esente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8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1" animBg="1"/>
      <p:bldP spid="28" grpId="1" animBg="1"/>
      <p:bldP spid="31" grpId="1" animBg="1"/>
      <p:bldP spid="3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3 del Provvedimento</a:t>
            </a:r>
            <a:endParaRPr lang="it-IT" sz="20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929190" y="2357430"/>
            <a:ext cx="307183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Chiusura , liquidazione  o cessione di </a:t>
            </a:r>
            <a:r>
              <a:rPr lang="it-IT" b="1" dirty="0" smtClean="0"/>
              <a:t>tutte</a:t>
            </a:r>
            <a:r>
              <a:rPr lang="it-IT" dirty="0" smtClean="0"/>
              <a:t> le </a:t>
            </a:r>
            <a:r>
              <a:rPr lang="it-IT" i="1" dirty="0" err="1" smtClean="0"/>
              <a:t>branch</a:t>
            </a:r>
            <a:r>
              <a:rPr lang="it-IT" i="1" dirty="0" smtClean="0"/>
              <a:t> </a:t>
            </a:r>
            <a:r>
              <a:rPr lang="it-IT" dirty="0" smtClean="0"/>
              <a:t>esenti</a:t>
            </a:r>
            <a:endParaRPr lang="it-IT" i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142976" y="2357430"/>
            <a:ext cx="300039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L’opzione  è</a:t>
            </a:r>
            <a:r>
              <a:rPr lang="it-IT" b="1" dirty="0" smtClean="0"/>
              <a:t> IRREVOCABILE  </a:t>
            </a:r>
            <a:r>
              <a:rPr lang="it-IT" dirty="0" smtClean="0"/>
              <a:t>e GENERALE pertanto l’efficacia dell’opzione cessa  solo per: 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142976" y="3571876"/>
            <a:ext cx="685804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Se successivamente </a:t>
            </a:r>
            <a:r>
              <a:rPr lang="it-IT" dirty="0" smtClean="0"/>
              <a:t>si costituiscono nuove </a:t>
            </a:r>
            <a:r>
              <a:rPr lang="it-IT" i="1" dirty="0" err="1" smtClean="0"/>
              <a:t>branch</a:t>
            </a:r>
            <a:r>
              <a:rPr lang="it-IT" dirty="0" smtClean="0"/>
              <a:t> e si vuole aderire al regime BEX occorre esercitare una </a:t>
            </a:r>
            <a:r>
              <a:rPr lang="it-IT" b="1" dirty="0" smtClean="0"/>
              <a:t>nuova opzione </a:t>
            </a:r>
            <a:endParaRPr lang="it-IT" b="1" dirty="0"/>
          </a:p>
        </p:txBody>
      </p:sp>
      <p:sp>
        <p:nvSpPr>
          <p:cNvPr id="31" name="Freccia in giù 30"/>
          <p:cNvSpPr/>
          <p:nvPr/>
        </p:nvSpPr>
        <p:spPr>
          <a:xfrm>
            <a:off x="3286116" y="4286256"/>
            <a:ext cx="2714644" cy="500066"/>
          </a:xfrm>
          <a:prstGeom prst="downArrow">
            <a:avLst>
              <a:gd name="adj1" fmla="val 50000"/>
              <a:gd name="adj2" fmla="val 54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Norma antiabuso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785786" y="4857760"/>
            <a:ext cx="207170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Costituzione entro 3 anni di nuova </a:t>
            </a:r>
            <a:r>
              <a:rPr lang="it-IT" i="1" dirty="0" err="1" smtClean="0"/>
              <a:t>branch</a:t>
            </a:r>
            <a:r>
              <a:rPr lang="it-IT" dirty="0" smtClean="0"/>
              <a:t>, nello stesso Stato estero, senza nuova opzione</a:t>
            </a:r>
            <a:endParaRPr lang="it-IT" i="1" dirty="0"/>
          </a:p>
        </p:txBody>
      </p:sp>
      <p:sp>
        <p:nvSpPr>
          <p:cNvPr id="33" name="Freccia a destra 32"/>
          <p:cNvSpPr/>
          <p:nvPr/>
        </p:nvSpPr>
        <p:spPr>
          <a:xfrm>
            <a:off x="300036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3714744" y="4857760"/>
            <a:ext cx="492922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Valutazione dell’ADE ai sensi dell’art.10-bis della   L. 212/2000. </a:t>
            </a:r>
            <a:endParaRPr lang="it-IT" i="1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3714744" y="5643578"/>
            <a:ext cx="492922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Possibilità di presentazione dell’interpello ex art.11 della L.212/2000.  </a:t>
            </a:r>
            <a:endParaRPr lang="it-IT" i="1" dirty="0"/>
          </a:p>
        </p:txBody>
      </p:sp>
      <p:sp>
        <p:nvSpPr>
          <p:cNvPr id="37" name="Freccia a destra 36"/>
          <p:cNvSpPr/>
          <p:nvPr/>
        </p:nvSpPr>
        <p:spPr>
          <a:xfrm>
            <a:off x="4357686" y="2643182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a destra 38"/>
          <p:cNvSpPr/>
          <p:nvPr/>
        </p:nvSpPr>
        <p:spPr>
          <a:xfrm>
            <a:off x="3000364" y="5072074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Cessazione dell’opzione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 animBg="1"/>
      <p:bldP spid="33" grpId="0" animBg="1"/>
      <p:bldP spid="37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Punto 10 del Provvedimento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71472" y="2500306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Operazioni straordinarie Titolo III, Capo IIII del </a:t>
            </a:r>
            <a:r>
              <a:rPr lang="it-IT" i="1" dirty="0" err="1" smtClean="0"/>
              <a:t>Tuir</a:t>
            </a:r>
            <a:r>
              <a:rPr lang="it-IT" i="1" dirty="0" smtClean="0"/>
              <a:t> </a:t>
            </a:r>
            <a:r>
              <a:rPr lang="it-IT" dirty="0" smtClean="0"/>
              <a:t>(Operazioni Straordinarie) in cui sono coinvolte </a:t>
            </a:r>
            <a:r>
              <a:rPr lang="it-IT" i="1" dirty="0" err="1" smtClean="0"/>
              <a:t>branch</a:t>
            </a:r>
            <a:r>
              <a:rPr lang="it-IT" dirty="0" smtClean="0"/>
              <a:t> esenti   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857224" y="3357562"/>
            <a:ext cx="1928826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L’AVENTE CAUSA:</a:t>
            </a:r>
          </a:p>
          <a:p>
            <a:pPr marL="84138" indent="-84138"/>
            <a:r>
              <a:rPr lang="it-IT" dirty="0" smtClean="0"/>
              <a:t>. incorporante, </a:t>
            </a:r>
          </a:p>
          <a:p>
            <a:pPr marL="84138" indent="-84138"/>
            <a:r>
              <a:rPr lang="it-IT" dirty="0" smtClean="0"/>
              <a:t>. risultante dalla fusione, </a:t>
            </a:r>
          </a:p>
          <a:p>
            <a:r>
              <a:rPr lang="it-IT" dirty="0" smtClean="0"/>
              <a:t>. </a:t>
            </a:r>
            <a:r>
              <a:rPr lang="it-IT" dirty="0" err="1" smtClean="0"/>
              <a:t>conferitario</a:t>
            </a:r>
            <a:r>
              <a:rPr lang="it-IT" dirty="0" smtClean="0"/>
              <a:t>, </a:t>
            </a:r>
          </a:p>
          <a:p>
            <a:r>
              <a:rPr lang="it-IT" dirty="0" smtClean="0"/>
              <a:t>. beneficiario</a:t>
            </a:r>
            <a:endParaRPr lang="it-IT" dirty="0"/>
          </a:p>
        </p:txBody>
      </p:sp>
      <p:sp>
        <p:nvSpPr>
          <p:cNvPr id="25" name="Pentagono 24"/>
          <p:cNvSpPr/>
          <p:nvPr/>
        </p:nvSpPr>
        <p:spPr>
          <a:xfrm>
            <a:off x="3000364" y="3286124"/>
            <a:ext cx="1928826" cy="7858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è in BEX o opta nel periodo d’imposta dell’operazione</a:t>
            </a:r>
            <a:endParaRPr lang="it-IT" sz="1400" dirty="0"/>
          </a:p>
        </p:txBody>
      </p:sp>
      <p:sp>
        <p:nvSpPr>
          <p:cNvPr id="27" name="Pentagono 26"/>
          <p:cNvSpPr/>
          <p:nvPr/>
        </p:nvSpPr>
        <p:spPr>
          <a:xfrm>
            <a:off x="3000364" y="4429132"/>
            <a:ext cx="1928826" cy="7858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/>
              <a:t>non è in BEX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214942" y="3143248"/>
            <a:ext cx="3000396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L’AVENTE CAUSA </a:t>
            </a:r>
            <a:r>
              <a:rPr lang="it-IT" sz="1400" b="1" i="1" dirty="0" smtClean="0"/>
              <a:t>subentra</a:t>
            </a:r>
            <a:r>
              <a:rPr lang="it-IT" sz="1400" b="1" dirty="0" smtClean="0"/>
              <a:t> </a:t>
            </a:r>
            <a:r>
              <a:rPr lang="it-IT" sz="1400" dirty="0" smtClean="0"/>
              <a:t>al regime BEX e assume attività, passività SO all’ultimo valore fiscale della incorporata, partecipante alla fusione, conferente o scissa. </a:t>
            </a:r>
            <a:endParaRPr lang="it-IT" sz="14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214942" y="4643446"/>
            <a:ext cx="300039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La SO cessa la BEX</a:t>
            </a:r>
            <a:endParaRPr lang="it-IT" sz="14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785786" y="5286388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Provvedimento non prende in considerazione il caso in cui DANTE CAUSA non è in BEX. Per coerenza è presumibile che se l’AC è in BEX è necessario considerarla in esenzione dal momento dell’operazione senza necessità di opzione, assimilando il concetto di costituzione con quello di acquisizione.  </a:t>
            </a:r>
            <a:endParaRPr lang="it-IT" sz="1600" dirty="0"/>
          </a:p>
        </p:txBody>
      </p:sp>
      <p:sp>
        <p:nvSpPr>
          <p:cNvPr id="16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Opzione e operazioni straordinarie 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7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Art. 162 </a:t>
            </a:r>
            <a:r>
              <a:rPr lang="it-IT" b="1" dirty="0" err="1">
                <a:solidFill>
                  <a:schemeClr val="accent2"/>
                </a:solidFill>
                <a:latin typeface="Arial"/>
                <a:cs typeface="Arial"/>
              </a:rPr>
              <a:t>Tuir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1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071538" y="228599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 O N D A M E N T A L E</a:t>
            </a:r>
            <a:endParaRPr lang="it-IT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500034" y="3286124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Designa una </a:t>
            </a:r>
            <a:r>
              <a:rPr lang="it-IT" sz="2400" b="1" dirty="0"/>
              <a:t>sede fissa </a:t>
            </a:r>
            <a:r>
              <a:rPr lang="it-IT" sz="2400" dirty="0"/>
              <a:t>di </a:t>
            </a:r>
            <a:r>
              <a:rPr lang="it-IT" sz="2400" b="1" dirty="0"/>
              <a:t>affari </a:t>
            </a:r>
            <a:r>
              <a:rPr lang="it-IT" sz="2000" dirty="0"/>
              <a:t>per </a:t>
            </a:r>
            <a:r>
              <a:rPr lang="it-IT" sz="2000" b="1" dirty="0"/>
              <a:t>mezzo</a:t>
            </a:r>
            <a:r>
              <a:rPr lang="it-IT" sz="2000" dirty="0"/>
              <a:t> della quale l'impresa non residente esercita in tutto o in parte la sua attività sul territorio dello Stato.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2214546" y="2786058"/>
            <a:ext cx="43975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222222"/>
                </a:solidFill>
                <a:latin typeface="Arial"/>
                <a:ea typeface="Times New Roman"/>
              </a:rPr>
              <a:t>STABILE ORGANIZZAZIONE (SO)  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642910" y="4786322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434343"/>
                </a:solidFill>
                <a:latin typeface="Calibri" pitchFamily="34" charset="0"/>
                <a:cs typeface="Courier New" pitchFamily="49" charset="0"/>
              </a:rPr>
              <a:t>Le disposizioni Testo Unico si applicano, se più favorevoli al contribuente, anche in deroga agli accordi internazionali contro la doppia imposizione.</a:t>
            </a:r>
            <a:endParaRPr lang="it-IT" sz="2000" dirty="0">
              <a:latin typeface="Calibri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859226" y="4190111"/>
            <a:ext cx="265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Salvo l’art. 169 </a:t>
            </a:r>
            <a:r>
              <a:rPr lang="it-IT" sz="2400" b="1" dirty="0" err="1"/>
              <a:t>Tuir</a:t>
            </a:r>
            <a:endParaRPr lang="it-IT" sz="2400" b="1" dirty="0"/>
          </a:p>
        </p:txBody>
      </p:sp>
      <p:sp>
        <p:nvSpPr>
          <p:cNvPr id="15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5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28794" y="2857496"/>
            <a:ext cx="5760637" cy="243927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457565" marR="0" lvl="0" indent="-45720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dirty="0" smtClean="0">
                <a:solidFill>
                  <a:srgbClr val="000000"/>
                </a:solidFill>
                <a:latin typeface="+mj-lt"/>
                <a:ea typeface="Microsoft YaHei" pitchFamily="2"/>
                <a:cs typeface="Arial" pitchFamily="34" charset="0"/>
              </a:rPr>
              <a:t>INTRODUZIONE</a:t>
            </a:r>
          </a:p>
          <a:p>
            <a:pPr marL="457565" indent="-457200">
              <a:lnSpc>
                <a:spcPct val="150000"/>
              </a:lnSpc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dirty="0" smtClean="0">
                <a:solidFill>
                  <a:srgbClr val="000000"/>
                </a:solidFill>
                <a:latin typeface="+mj-lt"/>
                <a:ea typeface="Microsoft YaHei" pitchFamily="2"/>
                <a:cs typeface="Arial" pitchFamily="34" charset="0"/>
              </a:rPr>
              <a:t>ESERCIZIO </a:t>
            </a:r>
            <a:r>
              <a:rPr lang="it-IT" sz="2000" dirty="0">
                <a:solidFill>
                  <a:srgbClr val="000000"/>
                </a:solidFill>
                <a:latin typeface="+mj-lt"/>
                <a:ea typeface="Microsoft YaHei" pitchFamily="2"/>
                <a:cs typeface="Arial" pitchFamily="34" charset="0"/>
              </a:rPr>
              <a:t>DELL’OPZIONE</a:t>
            </a:r>
          </a:p>
          <a:p>
            <a:pPr marL="457565" indent="-457200">
              <a:lnSpc>
                <a:spcPct val="150000"/>
              </a:lnSpc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dirty="0">
                <a:solidFill>
                  <a:srgbClr val="000000"/>
                </a:solidFill>
                <a:latin typeface="+mj-lt"/>
                <a:ea typeface="Microsoft YaHei" pitchFamily="2"/>
                <a:cs typeface="Arial" pitchFamily="34" charset="0"/>
              </a:rPr>
              <a:t>CESSAZIONE 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ea typeface="Microsoft YaHei" pitchFamily="2"/>
                <a:cs typeface="Arial" pitchFamily="34" charset="0"/>
              </a:rPr>
              <a:t>DELL’OPZIONE</a:t>
            </a:r>
          </a:p>
          <a:p>
            <a:pPr marL="457565" indent="-457200">
              <a:lnSpc>
                <a:spcPct val="150000"/>
              </a:lnSpc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 smtClean="0">
                <a:solidFill>
                  <a:srgbClr val="000000"/>
                </a:solidFill>
                <a:ea typeface="Microsoft YaHei" pitchFamily="2"/>
                <a:cs typeface="Arial" pitchFamily="34" charset="0"/>
              </a:rPr>
              <a:t>DETERMINAZIONE REDDITO BRANCH ESENTE</a:t>
            </a:r>
          </a:p>
          <a:p>
            <a:pPr marL="457565" indent="-457200">
              <a:lnSpc>
                <a:spcPct val="150000"/>
              </a:lnSpc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 smtClean="0">
                <a:solidFill>
                  <a:srgbClr val="000000"/>
                </a:solidFill>
                <a:ea typeface="Microsoft YaHei" pitchFamily="2"/>
                <a:cs typeface="Arial" pitchFamily="34" charset="0"/>
              </a:rPr>
              <a:t>LA STABILE ORGANIZZAZIONE </a:t>
            </a:r>
            <a:endParaRPr lang="it-IT" sz="20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ea typeface="Microsoft YaHei" pitchFamily="2"/>
              <a:cs typeface="Arial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57158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7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43108" y="1428736"/>
            <a:ext cx="430419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sz="3200" b="1" i="1" dirty="0" smtClean="0"/>
          </a:p>
          <a:p>
            <a:r>
              <a:rPr lang="it-IT" sz="3200" b="1" i="1" dirty="0" smtClean="0"/>
              <a:t>LA BRANCH EXEMPTION</a:t>
            </a:r>
            <a:endParaRPr lang="it-IT" sz="3200" dirty="0"/>
          </a:p>
        </p:txBody>
      </p:sp>
      <p:sp>
        <p:nvSpPr>
          <p:cNvPr id="11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err="1" smtClean="0">
                <a:solidFill>
                  <a:schemeClr val="accent2"/>
                </a:solidFill>
                <a:latin typeface="Arial"/>
                <a:cs typeface="Arial"/>
              </a:rPr>
              <a:t>Intro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000760" y="5786454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dott. Cesare B. </a:t>
            </a:r>
            <a:r>
              <a:rPr lang="it-IT" sz="1400" i="1" dirty="0" err="1" smtClean="0"/>
              <a:t>Baldelli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Bombelli</a:t>
            </a:r>
            <a:endParaRPr lang="it-IT" sz="1400" i="1" dirty="0"/>
          </a:p>
        </p:txBody>
      </p:sp>
      <p:pic>
        <p:nvPicPr>
          <p:cNvPr id="12" name="Immagine 11" descr="C:\Users\m.cesari\Desktop\logo%20commercialist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Art. 162 </a:t>
            </a:r>
            <a:r>
              <a:rPr lang="it-IT" b="1" dirty="0" err="1">
                <a:solidFill>
                  <a:schemeClr val="accent2"/>
                </a:solidFill>
                <a:latin typeface="Arial"/>
                <a:cs typeface="Arial"/>
              </a:rPr>
              <a:t>Tuir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1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071538" y="228599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 O N D A M E N T A L E</a:t>
            </a:r>
            <a:endParaRPr lang="it-IT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500034" y="2643182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La norma, la dottrina e la giurisprudenza nazionale e internazionale individuano tre presupposti necessari </a:t>
            </a:r>
            <a:endParaRPr lang="it-IT" sz="2000" dirty="0"/>
          </a:p>
        </p:txBody>
      </p:sp>
      <p:sp>
        <p:nvSpPr>
          <p:cNvPr id="27" name="Rettangolo 26"/>
          <p:cNvSpPr/>
          <p:nvPr/>
        </p:nvSpPr>
        <p:spPr>
          <a:xfrm>
            <a:off x="785786" y="5214950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434343"/>
                </a:solidFill>
                <a:latin typeface="Calibri" pitchFamily="34" charset="0"/>
                <a:cs typeface="Courier New" pitchFamily="49" charset="0"/>
              </a:rPr>
              <a:t>Non è necessaria né l’attività produttiva, né la presenza di personale dipendente</a:t>
            </a:r>
            <a:endParaRPr lang="it-IT" sz="2000" dirty="0">
              <a:latin typeface="Calibri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785786" y="3071810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dirty="0" smtClean="0"/>
          </a:p>
          <a:p>
            <a:endParaRPr lang="it-IT" sz="2400" b="1" dirty="0"/>
          </a:p>
        </p:txBody>
      </p:sp>
      <p:sp>
        <p:nvSpPr>
          <p:cNvPr id="15" name="Rettangolo 14"/>
          <p:cNvSpPr/>
          <p:nvPr/>
        </p:nvSpPr>
        <p:spPr>
          <a:xfrm>
            <a:off x="928662" y="3500438"/>
            <a:ext cx="2211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222222"/>
                </a:solidFill>
                <a:latin typeface="Arial"/>
                <a:ea typeface="Times New Roman"/>
              </a:rPr>
              <a:t>SEDE </a:t>
            </a:r>
            <a:r>
              <a:rPr lang="it-IT" sz="2000" b="1" dirty="0" err="1" smtClean="0">
                <a:solidFill>
                  <a:srgbClr val="222222"/>
                </a:solidFill>
                <a:latin typeface="Arial"/>
                <a:ea typeface="Times New Roman"/>
              </a:rPr>
              <a:t>D’AFFARI</a:t>
            </a:r>
            <a:r>
              <a:rPr lang="it-IT" sz="2000" b="1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endParaRPr lang="it-IT" sz="2000" b="1" dirty="0">
              <a:solidFill>
                <a:srgbClr val="222222"/>
              </a:solidFill>
              <a:latin typeface="Arial"/>
              <a:ea typeface="Times New Roman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928662" y="4000504"/>
            <a:ext cx="3442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222222"/>
                </a:solidFill>
                <a:latin typeface="Arial"/>
                <a:ea typeface="Times New Roman"/>
              </a:rPr>
              <a:t>STABILITA TERRITORIALE</a:t>
            </a:r>
            <a:endParaRPr lang="it-IT" sz="2000" b="1" dirty="0">
              <a:solidFill>
                <a:srgbClr val="222222"/>
              </a:solidFill>
              <a:latin typeface="Arial"/>
              <a:ea typeface="Times New Roman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928662" y="4572008"/>
            <a:ext cx="7221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222222"/>
                </a:solidFill>
                <a:latin typeface="Arial"/>
                <a:ea typeface="Times New Roman"/>
              </a:rPr>
              <a:t>CONNESSIONE TRA SEDE FISSA E ATTIVITA’ </a:t>
            </a:r>
            <a:r>
              <a:rPr lang="it-IT" sz="2000" b="1" dirty="0" err="1" smtClean="0">
                <a:solidFill>
                  <a:srgbClr val="222222"/>
                </a:solidFill>
                <a:latin typeface="Arial"/>
                <a:ea typeface="Times New Roman"/>
              </a:rPr>
              <a:t>D’IMPRESA</a:t>
            </a:r>
            <a:endParaRPr lang="it-IT" sz="2000" b="1" dirty="0">
              <a:solidFill>
                <a:srgbClr val="222222"/>
              </a:solidFill>
              <a:latin typeface="Arial"/>
              <a:ea typeface="Times New Roman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5" grpId="0"/>
      <p:bldP spid="27" grpId="0"/>
      <p:bldP spid="28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2"/>
          <p:cNvSpPr txBox="1"/>
          <p:nvPr/>
        </p:nvSpPr>
        <p:spPr>
          <a:xfrm>
            <a:off x="500034" y="1841242"/>
            <a:ext cx="8033549" cy="42165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endParaRPr lang="it-IT" sz="2400" dirty="0" smtClean="0">
              <a:solidFill>
                <a:srgbClr val="222222"/>
              </a:solidFill>
              <a:latin typeface="Arial"/>
              <a:ea typeface="Times New Roman"/>
            </a:endParaRPr>
          </a:p>
          <a:p>
            <a:endParaRPr lang="it-IT" sz="2400" dirty="0">
              <a:solidFill>
                <a:srgbClr val="222222"/>
              </a:solidFill>
              <a:latin typeface="Arial"/>
              <a:ea typeface="Times New Roman"/>
            </a:endParaRPr>
          </a:p>
          <a:p>
            <a:r>
              <a:rPr lang="it-IT" sz="2000" dirty="0">
                <a:solidFill>
                  <a:srgbClr val="222222"/>
                </a:solidFill>
                <a:latin typeface="+mj-lt"/>
                <a:ea typeface="Times New Roman"/>
              </a:rPr>
              <a:t>Le Convenzioni Bilaterali contro le doppie imposizioni  tra Italia e altri includono TUTTE una definizione di SO che riprende + o – il testo dell’art.162 (prima di modifiche).</a:t>
            </a:r>
          </a:p>
          <a:p>
            <a:endParaRPr lang="it-IT" sz="2800" dirty="0">
              <a:solidFill>
                <a:srgbClr val="222222"/>
              </a:solidFill>
              <a:latin typeface="+mj-lt"/>
              <a:ea typeface="Times New Roman"/>
            </a:endParaRPr>
          </a:p>
          <a:p>
            <a:r>
              <a:rPr lang="it-IT" sz="2000" dirty="0">
                <a:solidFill>
                  <a:srgbClr val="222222"/>
                </a:solidFill>
                <a:latin typeface="+mj-lt"/>
                <a:ea typeface="Times New Roman"/>
              </a:rPr>
              <a:t>Differenze: 	- su durata cantiere per configurare SO  </a:t>
            </a:r>
          </a:p>
          <a:p>
            <a:r>
              <a:rPr lang="it-IT" sz="2000" b="1" i="1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cs typeface="Arial" pitchFamily="34" charset="0"/>
              </a:rPr>
              <a:t>		- </a:t>
            </a:r>
            <a:r>
              <a:rPr lang="it-IT" sz="200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cs typeface="Arial" pitchFamily="34" charset="0"/>
              </a:rPr>
              <a:t>ulteriori specifiche in</a:t>
            </a:r>
            <a:r>
              <a:rPr lang="it-IT" sz="2000" i="1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cs typeface="Arial" pitchFamily="34" charset="0"/>
              </a:rPr>
              <a:t> negative </a:t>
            </a:r>
            <a:r>
              <a:rPr lang="it-IT" sz="2000" i="1" u="none" strike="noStrike" kern="1200" cap="none" spc="0" baseline="0" dirty="0" err="1">
                <a:solidFill>
                  <a:srgbClr val="000000"/>
                </a:solidFill>
                <a:uFillTx/>
                <a:latin typeface="+mj-lt"/>
                <a:cs typeface="Arial" pitchFamily="34" charset="0"/>
              </a:rPr>
              <a:t>list</a:t>
            </a:r>
            <a:endParaRPr lang="it-IT" sz="2000" i="1" u="none" strike="noStrike" kern="1200" cap="none" spc="0" baseline="0" dirty="0">
              <a:solidFill>
                <a:srgbClr val="000000"/>
              </a:solidFill>
              <a:uFillTx/>
              <a:latin typeface="+mj-lt"/>
              <a:cs typeface="Arial" pitchFamily="34" charset="0"/>
            </a:endParaRPr>
          </a:p>
          <a:p>
            <a:r>
              <a:rPr lang="it-IT" sz="2000" i="1" dirty="0">
                <a:solidFill>
                  <a:srgbClr val="000000"/>
                </a:solidFill>
                <a:latin typeface="+mj-lt"/>
                <a:cs typeface="Arial" pitchFamily="34" charset="0"/>
              </a:rPr>
              <a:t>		- </a:t>
            </a:r>
            <a:r>
              <a:rPr lang="it-IT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puntuale indicazione di SO personale</a:t>
            </a:r>
          </a:p>
          <a:p>
            <a:r>
              <a:rPr lang="it-IT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		- altri casi </a:t>
            </a:r>
            <a:endParaRPr lang="it-IT" sz="2000" u="none" strike="noStrike" kern="1200" cap="none" spc="0" baseline="0" dirty="0">
              <a:solidFill>
                <a:srgbClr val="000000"/>
              </a:solidFill>
              <a:uFillTx/>
              <a:latin typeface="+mj-lt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12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Convenzioni bilaterali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57224" y="185736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Convenzioni bilaterali - </a:t>
            </a:r>
            <a:r>
              <a:rPr lang="it-IT" sz="2000" i="1" dirty="0" err="1" smtClean="0">
                <a:solidFill>
                  <a:srgbClr val="000000"/>
                </a:solidFill>
                <a:cs typeface="Arial" pitchFamily="34" charset="0"/>
              </a:rPr>
              <a:t>Covered</a:t>
            </a:r>
            <a:r>
              <a:rPr lang="it-IT" sz="2000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sz="2000" i="1" dirty="0" err="1" smtClean="0">
                <a:solidFill>
                  <a:srgbClr val="000000"/>
                </a:solidFill>
                <a:cs typeface="Arial" pitchFamily="34" charset="0"/>
              </a:rPr>
              <a:t>Tax</a:t>
            </a:r>
            <a:r>
              <a:rPr lang="it-IT" sz="2000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sz="2000" i="1" dirty="0" err="1" smtClean="0">
                <a:solidFill>
                  <a:srgbClr val="000000"/>
                </a:solidFill>
                <a:cs typeface="Arial" pitchFamily="34" charset="0"/>
              </a:rPr>
              <a:t>Agreements</a:t>
            </a:r>
            <a:endParaRPr lang="it-IT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28662" y="292893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a) una sede di direzione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2 del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928662" y="328612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b) una succursale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28662" y="364331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c) un ufficio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928662" y="400050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d) un'officina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928662" y="435769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e) un laboratorio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928662" y="471488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f) una miniera, un giacimento petrolifero o di gas naturale, una cava o altro luogo di estrazione di risorse naturali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28662" y="5357826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f-</a:t>
            </a:r>
            <a:r>
              <a:rPr lang="it-IT" i="1" dirty="0"/>
              <a:t>bis</a:t>
            </a:r>
            <a:r>
              <a:rPr lang="it-IT" dirty="0"/>
              <a:t>) una significativa e continuativa presenza economica nel territorio dello Stato costruita in modo tale da non far risultare una sua consistenza fisica nel territorio stesso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071538" y="235743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POSITIVE LIST</a:t>
            </a:r>
          </a:p>
        </p:txBody>
      </p:sp>
      <p:sp>
        <p:nvSpPr>
          <p:cNvPr id="20" name="Elaborazione alternativa 19"/>
          <p:cNvSpPr/>
          <p:nvPr/>
        </p:nvSpPr>
        <p:spPr>
          <a:xfrm>
            <a:off x="4714876" y="1857364"/>
            <a:ext cx="3429024" cy="15716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Il commentario </a:t>
            </a:r>
            <a:r>
              <a:rPr lang="it-IT" i="1" dirty="0"/>
              <a:t>OCSE</a:t>
            </a:r>
            <a:r>
              <a:rPr lang="it-IT" dirty="0"/>
              <a:t> all'art. 5 paragrafo 12 intende questa elencazione </a:t>
            </a:r>
            <a:r>
              <a:rPr lang="it-IT" b="1" dirty="0"/>
              <a:t>meramente esemplificativa </a:t>
            </a:r>
          </a:p>
        </p:txBody>
      </p:sp>
      <p:sp>
        <p:nvSpPr>
          <p:cNvPr id="21" name="Elaborazione alternativa 20"/>
          <p:cNvSpPr/>
          <p:nvPr/>
        </p:nvSpPr>
        <p:spPr>
          <a:xfrm>
            <a:off x="4786314" y="3786190"/>
            <a:ext cx="335758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Onere della prova a carico del contribuente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714612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24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animBg="1"/>
      <p:bldP spid="21" grpId="0" animBg="1"/>
      <p:bldP spid="22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57364"/>
            <a:ext cx="8033549" cy="12003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dirty="0"/>
              <a:t>f-</a:t>
            </a:r>
            <a:r>
              <a:rPr lang="it-IT" i="1" dirty="0"/>
              <a:t>bis</a:t>
            </a:r>
            <a:r>
              <a:rPr lang="it-IT" dirty="0"/>
              <a:t>) una significativa e continuativa presenza economica nel territorio dello Stato costruita in modo tale da non far risultare una sua consistenza fisica nel territorio </a:t>
            </a:r>
            <a:r>
              <a:rPr lang="it-IT" dirty="0" smtClean="0"/>
              <a:t>stesso .        </a:t>
            </a:r>
            <a:r>
              <a:rPr lang="it-IT" i="1" dirty="0" smtClean="0"/>
              <a:t>(contestualmente è stato eliminato il contenuto del co</a:t>
            </a:r>
            <a:r>
              <a:rPr lang="it-IT" i="1" dirty="0" err="1" smtClean="0"/>
              <a:t>.5</a:t>
            </a:r>
            <a:r>
              <a:rPr lang="it-IT" i="1" dirty="0" smtClean="0"/>
              <a:t>  riguardante il commercio elettronico)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0" name="CasellaDiTesto 2"/>
          <p:cNvSpPr txBox="1"/>
          <p:nvPr/>
        </p:nvSpPr>
        <p:spPr>
          <a:xfrm>
            <a:off x="1500166" y="3000372"/>
            <a:ext cx="6357982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Presenza economica</a:t>
            </a:r>
            <a:r>
              <a:rPr lang="it-IT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significativa  </a:t>
            </a:r>
            <a:r>
              <a:rPr lang="it-IT" sz="24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OCSE</a:t>
            </a:r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"/>
          <p:cNvSpPr txBox="1"/>
          <p:nvPr/>
        </p:nvSpPr>
        <p:spPr>
          <a:xfrm>
            <a:off x="571472" y="3571876"/>
            <a:ext cx="1285884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dirty="0"/>
              <a:t>FATTURATO</a:t>
            </a:r>
            <a:endParaRPr lang="it-IT" sz="20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2"/>
          <p:cNvSpPr txBox="1"/>
          <p:nvPr/>
        </p:nvSpPr>
        <p:spPr>
          <a:xfrm>
            <a:off x="6000760" y="3571876"/>
            <a:ext cx="2357454" cy="33855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1600" u="none" strike="noStrike" kern="1200" cap="none" spc="0" baseline="0" dirty="0">
                <a:solidFill>
                  <a:srgbClr val="000000"/>
                </a:solidFill>
                <a:uFillTx/>
                <a:latin typeface="Arial" pitchFamily="34" charset="0"/>
                <a:cs typeface="Arial" pitchFamily="34" charset="0"/>
              </a:rPr>
              <a:t>CLIENTELA</a:t>
            </a:r>
            <a:endParaRPr lang="it-IT" sz="1600" u="none" strike="noStrike" kern="1200" cap="none" spc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071670" y="3571876"/>
            <a:ext cx="33575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dirty="0"/>
              <a:t>Elementi cosiddetti “DIGITALI”,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071670" y="4143380"/>
            <a:ext cx="178595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dirty="0"/>
              <a:t>Utilizzo nome di dominio locale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071670" y="4857760"/>
            <a:ext cx="178595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dirty="0"/>
              <a:t>Piattaforma digitale locale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071934" y="4143380"/>
            <a:ext cx="135732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Adozione di metodi di pagamento locale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000760" y="4000504"/>
            <a:ext cx="228601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 numero di utenti mensili sul territorio dello Stato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6000760" y="5000636"/>
            <a:ext cx="228601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regolare conclusione di contratti online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000760" y="5786454"/>
            <a:ext cx="22860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volume di dati raccolti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571472" y="4143380"/>
            <a:ext cx="100013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Ricavi prodotti</a:t>
            </a:r>
          </a:p>
        </p:txBody>
      </p:sp>
      <p:sp>
        <p:nvSpPr>
          <p:cNvPr id="22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27137" y="2924953"/>
            <a:ext cx="5877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 smtClean="0"/>
              <a:t>Cantieri di costruzione </a:t>
            </a:r>
          </a:p>
          <a:p>
            <a:r>
              <a:rPr lang="it-IT" b="1" dirty="0" smtClean="0"/>
              <a:t>	</a:t>
            </a:r>
            <a:r>
              <a:rPr lang="it-IT" dirty="0" smtClean="0"/>
              <a:t>- Edifici, strade, ponti, oleodotti, ecc.</a:t>
            </a:r>
          </a:p>
          <a:p>
            <a:r>
              <a:rPr lang="it-IT" b="1" dirty="0" smtClean="0"/>
              <a:t>	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</a:t>
            </a:r>
            <a:r>
              <a:rPr lang="it-IT" sz="2000" b="1" dirty="0" smtClean="0"/>
              <a:t>3 </a:t>
            </a:r>
            <a:r>
              <a:rPr lang="it-IT" sz="2000" b="1" dirty="0"/>
              <a:t>del Tuir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071538" y="235743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CANTIERI</a:t>
            </a:r>
            <a:endParaRPr lang="it-IT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7138" y="3636367"/>
            <a:ext cx="6381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/>
              <a:t>Cantieri di montaggio</a:t>
            </a:r>
          </a:p>
          <a:p>
            <a:r>
              <a:rPr lang="it-IT" b="1" dirty="0"/>
              <a:t>	</a:t>
            </a:r>
            <a:r>
              <a:rPr lang="it-IT" dirty="0"/>
              <a:t>- Correlati ai lavori di costruzione</a:t>
            </a:r>
          </a:p>
          <a:p>
            <a:r>
              <a:rPr lang="it-IT" dirty="0"/>
              <a:t>	- Istallazione di complessi macchinari </a:t>
            </a:r>
            <a:r>
              <a:rPr lang="it-IT" dirty="0" smtClean="0"/>
              <a:t>(es. </a:t>
            </a:r>
            <a:r>
              <a:rPr lang="it-IT" dirty="0"/>
              <a:t>Turbine)</a:t>
            </a:r>
          </a:p>
          <a:p>
            <a:endParaRPr lang="it-IT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4761930"/>
            <a:ext cx="680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Costituiscono SO solo se di durata superiore a quella indicata all’interno delle Convenzioni </a:t>
            </a:r>
            <a:endParaRPr lang="it-IT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5572140"/>
            <a:ext cx="711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assenza di Convenzione, secondo le regole interne di ogni Stato</a:t>
            </a:r>
            <a:endParaRPr lang="it-IT" dirty="0"/>
          </a:p>
        </p:txBody>
      </p:sp>
      <p:sp>
        <p:nvSpPr>
          <p:cNvPr id="25" name="Rounded Rectangle 24"/>
          <p:cNvSpPr/>
          <p:nvPr/>
        </p:nvSpPr>
        <p:spPr>
          <a:xfrm>
            <a:off x="5724127" y="2011306"/>
            <a:ext cx="3054929" cy="801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Iniziano ad esistere quando iniziano i lavori preparatori</a:t>
            </a:r>
            <a:endParaRPr lang="it-IT" dirty="0"/>
          </a:p>
        </p:txBody>
      </p:sp>
      <p:sp>
        <p:nvSpPr>
          <p:cNvPr id="26" name="Rounded Rectangle 25"/>
          <p:cNvSpPr/>
          <p:nvPr/>
        </p:nvSpPr>
        <p:spPr>
          <a:xfrm>
            <a:off x="5724127" y="3214274"/>
            <a:ext cx="3054929" cy="801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Non cessano per interruzioni temporanee (es. Maltempo)</a:t>
            </a:r>
            <a:endParaRPr lang="it-IT" dirty="0"/>
          </a:p>
        </p:txBody>
      </p:sp>
      <p:sp>
        <p:nvSpPr>
          <p:cNvPr id="17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817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/>
      <p:bldP spid="2" grpId="0"/>
      <p:bldP spid="4" grpId="0"/>
      <p:bldP spid="24" grpId="0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71538" y="285749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a) </a:t>
            </a:r>
            <a:r>
              <a:rPr lang="it-IT" sz="1400" dirty="0">
                <a:solidFill>
                  <a:srgbClr val="FF0000"/>
                </a:solidFill>
              </a:rPr>
              <a:t>l'uso </a:t>
            </a:r>
            <a:r>
              <a:rPr lang="it-IT" sz="1400" dirty="0"/>
              <a:t>di una installazione ai soli fini di deposito, di esposizione o di consegna di beni o merci appartenenti all'impresa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4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071538" y="3357562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 b) </a:t>
            </a:r>
            <a:r>
              <a:rPr lang="it-IT" sz="1400" b="1" dirty="0">
                <a:solidFill>
                  <a:srgbClr val="FF0000"/>
                </a:solidFill>
              </a:rPr>
              <a:t>la disponibilità </a:t>
            </a:r>
            <a:r>
              <a:rPr lang="it-IT" sz="1400" dirty="0">
                <a:solidFill>
                  <a:srgbClr val="FF0000"/>
                </a:solidFill>
              </a:rPr>
              <a:t>di </a:t>
            </a:r>
            <a:r>
              <a:rPr lang="it-IT" sz="1400" dirty="0"/>
              <a:t>beni o merci appartenenti all'impresa immagazzinati ai soli fini di </a:t>
            </a:r>
            <a:r>
              <a:rPr lang="it-IT" sz="1400" b="1" dirty="0"/>
              <a:t>deposito</a:t>
            </a:r>
            <a:r>
              <a:rPr lang="it-IT" sz="1400" dirty="0"/>
              <a:t>, di </a:t>
            </a:r>
            <a:r>
              <a:rPr lang="it-IT" sz="1400" b="1" dirty="0"/>
              <a:t>esposizione</a:t>
            </a:r>
            <a:r>
              <a:rPr lang="it-IT" sz="1400" dirty="0"/>
              <a:t> o di </a:t>
            </a:r>
            <a:r>
              <a:rPr lang="it-IT" sz="1400" b="1" dirty="0"/>
              <a:t>consegna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071538" y="385762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c)</a:t>
            </a:r>
            <a:r>
              <a:rPr lang="it-IT" sz="1400" b="1" dirty="0">
                <a:solidFill>
                  <a:srgbClr val="FF0000"/>
                </a:solidFill>
              </a:rPr>
              <a:t> la disponibilità </a:t>
            </a:r>
            <a:r>
              <a:rPr lang="it-IT" sz="1400" dirty="0">
                <a:solidFill>
                  <a:srgbClr val="FF0000"/>
                </a:solidFill>
              </a:rPr>
              <a:t>di </a:t>
            </a:r>
            <a:r>
              <a:rPr lang="it-IT" sz="1400" dirty="0"/>
              <a:t>beni o merci appartenenti all'impresa </a:t>
            </a:r>
            <a:r>
              <a:rPr lang="it-IT" sz="1400" b="1" dirty="0"/>
              <a:t>immagazzinati</a:t>
            </a:r>
            <a:r>
              <a:rPr lang="it-IT" sz="1400" dirty="0"/>
              <a:t> ai soli fini della </a:t>
            </a:r>
            <a:r>
              <a:rPr lang="it-IT" sz="1400" b="1" dirty="0"/>
              <a:t>trasformazione</a:t>
            </a:r>
            <a:r>
              <a:rPr lang="it-IT" sz="1400" dirty="0"/>
              <a:t> da parte di un'altra impresa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71538" y="435769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d</a:t>
            </a:r>
            <a:r>
              <a:rPr lang="it-IT" sz="1400" b="1" dirty="0">
                <a:solidFill>
                  <a:srgbClr val="FF0000"/>
                </a:solidFill>
              </a:rPr>
              <a:t>) la disponibilità </a:t>
            </a:r>
            <a:r>
              <a:rPr lang="it-IT" sz="1400" dirty="0">
                <a:solidFill>
                  <a:srgbClr val="FF0000"/>
                </a:solidFill>
              </a:rPr>
              <a:t>di </a:t>
            </a:r>
            <a:r>
              <a:rPr lang="it-IT" sz="1400" dirty="0"/>
              <a:t>una sede fissa di affari utilizzata ai soli fini di </a:t>
            </a:r>
            <a:r>
              <a:rPr lang="it-IT" sz="1400" b="1" dirty="0"/>
              <a:t>acquistare</a:t>
            </a:r>
            <a:r>
              <a:rPr lang="it-IT" sz="1400" dirty="0"/>
              <a:t> beni o merci o di </a:t>
            </a:r>
            <a:r>
              <a:rPr lang="it-IT" sz="1400" b="1" dirty="0"/>
              <a:t>raccogliere informazioni</a:t>
            </a:r>
            <a:r>
              <a:rPr lang="it-IT" sz="1400" dirty="0"/>
              <a:t> per l'impresa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071538" y="485776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e) </a:t>
            </a:r>
            <a:r>
              <a:rPr lang="it-IT" sz="1400" i="1" dirty="0">
                <a:solidFill>
                  <a:srgbClr val="FF0000"/>
                </a:solidFill>
              </a:rPr>
              <a:t>la disponibilità di una sede fissa di affari utilizzata ai soli fini dello svolgimento, per l'impresa, </a:t>
            </a:r>
            <a:r>
              <a:rPr lang="it-IT" sz="1400" b="1" i="1" dirty="0">
                <a:solidFill>
                  <a:srgbClr val="FF0000"/>
                </a:solidFill>
              </a:rPr>
              <a:t>di ogni altra attività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071538" y="5357826"/>
            <a:ext cx="4929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</a:rPr>
              <a:t>f) la disponibilità </a:t>
            </a:r>
            <a:r>
              <a:rPr lang="it-IT" sz="1400" dirty="0">
                <a:solidFill>
                  <a:srgbClr val="FF0000"/>
                </a:solidFill>
              </a:rPr>
              <a:t>di una sede fissa di affari utilizzata ai soli fini dell'esercizio combinato delle attività menzionate nelle lettere da a) ad e).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071538" y="228599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NEGATIVE LIST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286380" y="1785926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L’art. 162 comma 4-bis del </a:t>
            </a:r>
            <a:r>
              <a:rPr lang="it-IT" sz="2000" b="1" dirty="0" err="1"/>
              <a:t>Tuir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643702" y="264318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Non si configura SO a condizione che: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6786578" y="3714752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attività svolte siano di </a:t>
            </a:r>
            <a:r>
              <a:rPr lang="it-IT" i="1" dirty="0"/>
              <a:t>carattere preparatorio o ausiliario  anche nel complesso</a:t>
            </a:r>
            <a:endParaRPr lang="it-IT" dirty="0"/>
          </a:p>
        </p:txBody>
      </p:sp>
      <p:sp>
        <p:nvSpPr>
          <p:cNvPr id="21" name="Parentesi graffa chiusa 20"/>
          <p:cNvSpPr/>
          <p:nvPr/>
        </p:nvSpPr>
        <p:spPr>
          <a:xfrm>
            <a:off x="6215074" y="2786058"/>
            <a:ext cx="500066" cy="300039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>
            <a:off x="7215206" y="3357562"/>
            <a:ext cx="71438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7572396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9" grpId="0"/>
      <p:bldP spid="23" grpId="0"/>
      <p:bldP spid="18" grpId="0"/>
      <p:bldP spid="20" grpId="0"/>
      <p:bldP spid="21" grpId="0" animBg="1"/>
      <p:bldP spid="22" grpId="0" animBg="1"/>
      <p:bldP spid="2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00100" y="3286124"/>
            <a:ext cx="707236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Una </a:t>
            </a:r>
            <a:r>
              <a:rPr lang="it-IT" b="1" dirty="0"/>
              <a:t>sede fissa di affari </a:t>
            </a:r>
            <a:r>
              <a:rPr lang="it-IT" dirty="0"/>
              <a:t>è </a:t>
            </a:r>
            <a:r>
              <a:rPr lang="it-IT" b="1" dirty="0"/>
              <a:t>considerata SO </a:t>
            </a:r>
            <a:r>
              <a:rPr lang="it-IT" dirty="0"/>
              <a:t>anche in presenza dei requisiti della lista richiamata  se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5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7158" y="4143380"/>
            <a:ext cx="421484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/>
              <a:t>È </a:t>
            </a:r>
            <a:r>
              <a:rPr lang="it-IT" sz="1400" b="1" dirty="0"/>
              <a:t>UTILIZZATA  O GESTITA </a:t>
            </a:r>
            <a:r>
              <a:rPr lang="it-IT" sz="1400" dirty="0"/>
              <a:t>DA ALTRA IMPRESA che svolge l’attività in quel luogo o altro luogo dello Stato e QUESTA  IMPRESA O UNA AD ESSA </a:t>
            </a:r>
            <a:r>
              <a:rPr lang="it-IT" sz="1400" b="1" dirty="0"/>
              <a:t>STRETTAMENTE CORRELATA (succ. art. 7-</a:t>
            </a:r>
            <a:r>
              <a:rPr lang="it-IT" sz="1400" b="1" i="1" dirty="0"/>
              <a:t>bis)</a:t>
            </a:r>
            <a:r>
              <a:rPr lang="it-IT" sz="1400" dirty="0"/>
              <a:t>  CONFIGURI UNA SO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142976" y="228599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LIMITE  alla  NEGATIVE LIST      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3929058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err="1"/>
              <a:t>Anti-fragmentation</a:t>
            </a:r>
            <a:r>
              <a:rPr lang="it-IT" sz="2000" b="1" i="1" dirty="0"/>
              <a:t> </a:t>
            </a:r>
            <a:r>
              <a:rPr lang="it-IT" sz="2000" b="1" i="1" dirty="0" err="1"/>
              <a:t>rule</a:t>
            </a:r>
            <a:endParaRPr lang="it-IT" sz="2000" b="1" i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071934" y="2285992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Volta a evitare</a:t>
            </a:r>
            <a:r>
              <a:rPr lang="it-IT" b="1" dirty="0"/>
              <a:t> strumentale </a:t>
            </a:r>
            <a:r>
              <a:rPr lang="it-IT" dirty="0"/>
              <a:t>frammentazione di attività al fine di farle ricadere nella </a:t>
            </a:r>
            <a:r>
              <a:rPr lang="it-IT" i="1" dirty="0"/>
              <a:t>negative </a:t>
            </a:r>
            <a:r>
              <a:rPr lang="it-IT" i="1" dirty="0" err="1"/>
              <a:t>list</a:t>
            </a:r>
            <a:endParaRPr lang="it-IT" i="1" dirty="0"/>
          </a:p>
        </p:txBody>
      </p:sp>
      <p:sp>
        <p:nvSpPr>
          <p:cNvPr id="18" name="Freccia in giù 17"/>
          <p:cNvSpPr/>
          <p:nvPr/>
        </p:nvSpPr>
        <p:spPr>
          <a:xfrm>
            <a:off x="1785918" y="3929066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6500826" y="3929066"/>
            <a:ext cx="92869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4786314" y="4143380"/>
            <a:ext cx="392909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b="1" dirty="0"/>
              <a:t>L’ATTIVITA’ COMPLESSIVA RISULTANTE </a:t>
            </a:r>
            <a:r>
              <a:rPr lang="it-IT" sz="1400" dirty="0"/>
              <a:t>ovunque svolta nello stato e da qualunque delle parti correlate </a:t>
            </a:r>
            <a:r>
              <a:rPr lang="it-IT" sz="1400" b="1" dirty="0"/>
              <a:t>NON SIA </a:t>
            </a:r>
            <a:r>
              <a:rPr lang="it-IT" sz="1400" b="1" dirty="0" err="1"/>
              <a:t>DI</a:t>
            </a:r>
            <a:r>
              <a:rPr lang="it-IT" sz="1400" b="1" dirty="0"/>
              <a:t> CARATTERE PREPARATORIO O AUSILIARIO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928662" y="5429264"/>
            <a:ext cx="721523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le attività svolte </a:t>
            </a:r>
            <a:r>
              <a:rPr lang="it-IT" dirty="0" smtClean="0"/>
              <a:t>costituiscano </a:t>
            </a:r>
            <a:r>
              <a:rPr lang="it-IT" i="1" dirty="0"/>
              <a:t>funzioni complementari che siano parte  di un complesso unitario di operazioni d’impresa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072166" y="164305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Implementa </a:t>
            </a:r>
            <a:r>
              <a:rPr lang="it-IT" b="1" i="1" dirty="0" err="1"/>
              <a:t>Action</a:t>
            </a:r>
            <a:r>
              <a:rPr lang="it-IT" b="1" i="1" dirty="0"/>
              <a:t> 7 BEPS</a:t>
            </a:r>
          </a:p>
        </p:txBody>
      </p:sp>
      <p:sp>
        <p:nvSpPr>
          <p:cNvPr id="28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7572396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22" name="Freccia in giù 21"/>
          <p:cNvSpPr/>
          <p:nvPr/>
        </p:nvSpPr>
        <p:spPr>
          <a:xfrm>
            <a:off x="3286116" y="5072074"/>
            <a:ext cx="2714644" cy="357190"/>
          </a:xfrm>
          <a:prstGeom prst="downArrow">
            <a:avLst>
              <a:gd name="adj1" fmla="val 50000"/>
              <a:gd name="adj2" fmla="val 54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purché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 animBg="1"/>
      <p:bldP spid="19" grpId="0"/>
      <p:bldP spid="26" grpId="0"/>
      <p:bldP spid="27" grpId="0"/>
      <p:bldP spid="18" grpId="0" animBg="1"/>
      <p:bldP spid="20" grpId="0" animBg="1"/>
      <p:bldP spid="21" grpId="0" animBg="1"/>
      <p:bldP spid="23" grpId="0" animBg="1"/>
      <p:bldP spid="24" grpId="0" build="allAtOnce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142976" y="3643314"/>
            <a:ext cx="707236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i="1" dirty="0"/>
              <a:t>abitualmente</a:t>
            </a:r>
            <a:r>
              <a:rPr lang="it-IT" i="1" dirty="0"/>
              <a:t> </a:t>
            </a:r>
            <a:r>
              <a:rPr lang="it-IT" dirty="0"/>
              <a:t>nel territorio dello Stato concludendo, </a:t>
            </a:r>
            <a:r>
              <a:rPr lang="it-IT" b="1" i="1" dirty="0"/>
              <a:t>senza modificarli sostanzialmente</a:t>
            </a:r>
            <a:r>
              <a:rPr lang="it-IT" dirty="0"/>
              <a:t>, </a:t>
            </a:r>
            <a:r>
              <a:rPr lang="it-IT" b="1" i="1" dirty="0"/>
              <a:t>per conto</a:t>
            </a:r>
            <a:r>
              <a:rPr lang="it-IT" b="1" dirty="0"/>
              <a:t> </a:t>
            </a:r>
            <a:r>
              <a:rPr lang="it-IT" dirty="0"/>
              <a:t>dell’impresa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6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142976" y="235743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 O  PERSONALE – AGENTE </a:t>
            </a:r>
            <a:r>
              <a:rPr lang="it-IT" b="1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DIPENDENTE–</a:t>
            </a:r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it-IT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“non indipendente”   1</a:t>
            </a:r>
          </a:p>
        </p:txBody>
      </p:sp>
      <p:sp>
        <p:nvSpPr>
          <p:cNvPr id="22" name="Freccia in giù 21"/>
          <p:cNvSpPr/>
          <p:nvPr/>
        </p:nvSpPr>
        <p:spPr>
          <a:xfrm>
            <a:off x="3286116" y="3214686"/>
            <a:ext cx="2714644" cy="357190"/>
          </a:xfrm>
          <a:prstGeom prst="downArrow">
            <a:avLst>
              <a:gd name="adj1" fmla="val 50000"/>
              <a:gd name="adj2" fmla="val 54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opera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071538" y="4429132"/>
            <a:ext cx="107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prstClr val="black"/>
                </a:solidFill>
              </a:rPr>
              <a:t>contratti:</a:t>
            </a:r>
            <a:endParaRPr lang="it-IT" b="1" dirty="0"/>
          </a:p>
        </p:txBody>
      </p:sp>
      <p:sp>
        <p:nvSpPr>
          <p:cNvPr id="25" name="Rettangolo 24"/>
          <p:cNvSpPr/>
          <p:nvPr/>
        </p:nvSpPr>
        <p:spPr>
          <a:xfrm>
            <a:off x="2214546" y="4429132"/>
            <a:ext cx="6088092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</a:pPr>
            <a:r>
              <a:rPr lang="it-IT" sz="1600" i="1" dirty="0">
                <a:solidFill>
                  <a:srgbClr val="222222"/>
                </a:solidFill>
                <a:latin typeface="+mj-lt"/>
                <a:ea typeface="Times New Roman"/>
                <a:cs typeface="Times New Roman"/>
              </a:rPr>
              <a:t>in nome </a:t>
            </a:r>
            <a:r>
              <a:rPr lang="it-IT" sz="1600" dirty="0">
                <a:solidFill>
                  <a:srgbClr val="222222"/>
                </a:solidFill>
                <a:latin typeface="+mj-lt"/>
                <a:ea typeface="Times New Roman"/>
                <a:cs typeface="Times New Roman"/>
              </a:rPr>
              <a:t>dell’impresa non </a:t>
            </a:r>
            <a:r>
              <a:rPr lang="it-IT" sz="1600" dirty="0" smtClean="0">
                <a:solidFill>
                  <a:srgbClr val="222222"/>
                </a:solidFill>
                <a:latin typeface="+mj-lt"/>
                <a:ea typeface="Times New Roman"/>
                <a:cs typeface="Times New Roman"/>
              </a:rPr>
              <a:t>residente oppure,</a:t>
            </a:r>
            <a:endParaRPr lang="it-IT" sz="1600" dirty="0">
              <a:solidFill>
                <a:srgbClr val="222222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14546" y="4786322"/>
            <a:ext cx="55007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relativi a vendita o cessione del diritto di utilizzo dei beni nella disponibilità dell’impresa non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residente oppure,</a:t>
            </a:r>
            <a:endParaRPr kumimoji="0" 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214546" y="5429264"/>
            <a:ext cx="5286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+mj-lt"/>
                <a:cs typeface="Arial" pitchFamily="34" charset="0"/>
              </a:rPr>
              <a:t>relativi alla fornitura di servizi da parte dell’impresa non </a:t>
            </a:r>
            <a:r>
              <a:rPr lang="it-IT" sz="1600" dirty="0" smtClean="0">
                <a:latin typeface="+mj-lt"/>
                <a:cs typeface="Arial" pitchFamily="34" charset="0"/>
              </a:rPr>
              <a:t>residente,</a:t>
            </a:r>
            <a:endParaRPr lang="it-IT" sz="1600" dirty="0">
              <a:latin typeface="+mj-lt"/>
              <a:cs typeface="Arial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571868" y="278605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Se un’ AGENTE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285852" y="5929330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in </a:t>
            </a:r>
            <a:r>
              <a:rPr lang="it-IT" b="1" dirty="0"/>
              <a:t>relazione ad ogni attività svolta dall’agente </a:t>
            </a:r>
            <a:r>
              <a:rPr lang="it-IT" sz="2000" b="1" dirty="0"/>
              <a:t>l’impresa ha una SO</a:t>
            </a:r>
            <a:endParaRPr lang="it-IT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143636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 MENO CHE ….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072166" y="164305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Implementa </a:t>
            </a:r>
            <a:r>
              <a:rPr lang="it-IT" b="1" i="1" dirty="0" err="1"/>
              <a:t>Action</a:t>
            </a:r>
            <a:r>
              <a:rPr lang="it-IT" b="1" i="1" dirty="0"/>
              <a:t> 7 BEPS</a:t>
            </a:r>
          </a:p>
        </p:txBody>
      </p:sp>
      <p:sp>
        <p:nvSpPr>
          <p:cNvPr id="23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7572396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/>
      <p:bldP spid="22" grpId="0" animBg="1"/>
      <p:bldP spid="24" grpId="0"/>
      <p:bldP spid="25" grpId="0"/>
      <p:bldP spid="1025" grpId="0"/>
      <p:bldP spid="28" grpId="0"/>
      <p:bldP spid="29" grpId="0"/>
      <p:bldP spid="32" grpId="0"/>
      <p:bldP spid="33" grpId="0"/>
      <p:bldP spid="26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6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142976" y="235743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 O  PERSONALE – AGENTE </a:t>
            </a:r>
            <a:r>
              <a:rPr lang="it-IT" b="1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DIPENDENTE–</a:t>
            </a:r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it-IT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“non indipendente”   2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500034" y="3214686"/>
            <a:ext cx="821537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…tali</a:t>
            </a:r>
            <a:r>
              <a:rPr kumimoji="0" 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attività non siano limitate a 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operazioni di cui al</a:t>
            </a:r>
            <a:r>
              <a:rPr kumimoji="0" lang="it-IT" sz="1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comma 4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che, in caso fossero svolte da una sede fissa di affari, non permetterebbero di considerarla SO ai sensi del precedente comma 4</a:t>
            </a:r>
            <a:r>
              <a:rPr kumimoji="0" lang="it-IT" sz="1800" b="0" i="0" u="none" strike="noStrike" cap="none" normalizeH="0" dirty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it-IT" sz="1800" b="0" i="1" u="none" strike="noStrike" cap="none" normalizeH="0" dirty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negative </a:t>
            </a:r>
            <a:r>
              <a:rPr kumimoji="0" lang="it-IT" sz="1800" b="0" i="1" u="none" strike="noStrike" cap="none" normalizeH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list</a:t>
            </a:r>
            <a:r>
              <a:rPr kumimoji="0" lang="it-IT" sz="1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00034" y="4500570"/>
            <a:ext cx="821537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/>
              <a:t>Art. 162 recepisce la raccomandazione </a:t>
            </a:r>
            <a:r>
              <a:rPr lang="it-IT" i="1" dirty="0"/>
              <a:t>BEPS</a:t>
            </a:r>
            <a:r>
              <a:rPr lang="it-IT" dirty="0"/>
              <a:t> che mira a rendere inefficaci le tecniche elusive consistenti nel sostituire </a:t>
            </a:r>
            <a:r>
              <a:rPr lang="it-IT" dirty="0" smtClean="0"/>
              <a:t>le filiali (con funzioni di distributori) </a:t>
            </a:r>
            <a:r>
              <a:rPr lang="it-IT" dirty="0"/>
              <a:t>con </a:t>
            </a:r>
            <a:r>
              <a:rPr lang="it-IT" i="1" dirty="0"/>
              <a:t>"</a:t>
            </a:r>
            <a:r>
              <a:rPr lang="it-IT" i="1" dirty="0" err="1"/>
              <a:t>commissionaire</a:t>
            </a:r>
            <a:r>
              <a:rPr lang="it-IT" i="1" dirty="0"/>
              <a:t> </a:t>
            </a:r>
            <a:r>
              <a:rPr lang="it-IT" i="1" dirty="0" err="1"/>
              <a:t>arrangements</a:t>
            </a:r>
            <a:r>
              <a:rPr lang="it-IT" i="1" dirty="0" smtClean="0"/>
              <a:t>” </a:t>
            </a:r>
            <a:r>
              <a:rPr lang="it-IT" dirty="0" smtClean="0"/>
              <a:t>che consentono di stipulare contratti </a:t>
            </a:r>
            <a:r>
              <a:rPr lang="it-IT" i="1" dirty="0" smtClean="0"/>
              <a:t>ad hoc</a:t>
            </a:r>
            <a:r>
              <a:rPr lang="it-IT" dirty="0" smtClean="0"/>
              <a:t> in nome dell’intermediario ma relativi a beni o diritti di proprietà della società non residente e per conto della stessa, senza che ci sia un mutamento sostanziale di funzione.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71472" y="278605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 MENO CHE ….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072166" y="164305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Implementa </a:t>
            </a:r>
            <a:r>
              <a:rPr lang="it-IT" b="1" i="1" dirty="0" err="1"/>
              <a:t>Action</a:t>
            </a:r>
            <a:r>
              <a:rPr lang="it-IT" b="1" i="1" dirty="0"/>
              <a:t> 7 BEPS</a:t>
            </a:r>
          </a:p>
        </p:txBody>
      </p:sp>
      <p:sp>
        <p:nvSpPr>
          <p:cNvPr id="17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7105" grpId="0" animBg="1"/>
      <p:bldP spid="23" grpId="0" animBg="1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</a:t>
            </a:r>
            <a:r>
              <a:rPr lang="it-IT" sz="2000" b="1" dirty="0" smtClean="0"/>
              <a:t>7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142976" y="235743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 O  PERSONALE – </a:t>
            </a:r>
            <a:r>
              <a:rPr lang="it-IT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AGENTE INDIPENDENTE</a:t>
            </a:r>
            <a:endParaRPr lang="it-IT" b="1" i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71472" y="2857496"/>
            <a:ext cx="7572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…l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’agente non è considerato costituire</a:t>
            </a:r>
            <a:r>
              <a:rPr kumimoji="0" lang="it-IT" sz="1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una SO se agisce: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500034" y="4214818"/>
            <a:ext cx="4000528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nell’ambito della sua ordinaria attività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00034" y="3571876"/>
            <a:ext cx="4000528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rgbClr val="222222"/>
                </a:solidFill>
                <a:latin typeface="Arial" pitchFamily="34" charset="0"/>
                <a:cs typeface="Times New Roman" pitchFamily="18" charset="0"/>
              </a:rPr>
              <a:t>come agente indipendente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500034" y="5072074"/>
            <a:ext cx="4000528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se opera non esclusivamente </a:t>
            </a:r>
            <a:r>
              <a:rPr kumimoji="0" lang="it-IT" sz="1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 quasi</a:t>
            </a:r>
            <a:r>
              <a:rPr kumimoji="0" lang="it-IT" sz="1800" b="0" i="1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800" b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per una o più aziende alla quale è strettamente correlato</a:t>
            </a:r>
            <a:endParaRPr kumimoji="0" lang="it-IT" sz="1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072066" y="3571876"/>
            <a:ext cx="392905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222222"/>
                </a:solidFill>
                <a:latin typeface="Arial" pitchFamily="34" charset="0"/>
                <a:cs typeface="Times New Roman" pitchFamily="18" charset="0"/>
              </a:rPr>
              <a:t> Impresa, lavoro autonomo o società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5072066" y="4214818"/>
            <a:ext cx="321471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Esclusiva – Non occasionale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ccia a destra 31"/>
          <p:cNvSpPr/>
          <p:nvPr/>
        </p:nvSpPr>
        <p:spPr>
          <a:xfrm>
            <a:off x="4643438" y="364331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a destra 32"/>
          <p:cNvSpPr/>
          <p:nvPr/>
        </p:nvSpPr>
        <p:spPr>
          <a:xfrm>
            <a:off x="4643438" y="428625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ccia a destra 33"/>
          <p:cNvSpPr/>
          <p:nvPr/>
        </p:nvSpPr>
        <p:spPr>
          <a:xfrm>
            <a:off x="4643438" y="521495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5072066" y="5072074"/>
            <a:ext cx="300042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srgbClr val="222222"/>
                </a:solidFill>
                <a:latin typeface="Arial" pitchFamily="34" charset="0"/>
                <a:cs typeface="Times New Roman" pitchFamily="18" charset="0"/>
              </a:rPr>
              <a:t>È SO in relazione a ciascuna azienda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072166" y="164305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Implementa </a:t>
            </a:r>
            <a:r>
              <a:rPr lang="it-IT" b="1" i="1" dirty="0" err="1"/>
              <a:t>Action</a:t>
            </a:r>
            <a:r>
              <a:rPr lang="it-IT" b="1" i="1" dirty="0"/>
              <a:t> 7 BEPS</a:t>
            </a:r>
          </a:p>
        </p:txBody>
      </p:sp>
      <p:sp>
        <p:nvSpPr>
          <p:cNvPr id="26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000628" y="57864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4" grpId="0" animBg="1"/>
      <p:bldP spid="25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57158" y="1785926"/>
            <a:ext cx="8501122" cy="7078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>
              <a:buNone/>
            </a:pPr>
            <a:r>
              <a:rPr lang="it-IT" sz="2000" dirty="0">
                <a:latin typeface="+mj-lt"/>
                <a:ea typeface="Calibri"/>
              </a:rPr>
              <a:t> Il </a:t>
            </a:r>
            <a:r>
              <a:rPr lang="it-IT" sz="2000" b="1" dirty="0" err="1">
                <a:latin typeface="+mj-lt"/>
                <a:ea typeface="Calibri"/>
              </a:rPr>
              <a:t>Dlgs</a:t>
            </a:r>
            <a:r>
              <a:rPr lang="it-IT" sz="2000" b="1" dirty="0">
                <a:latin typeface="+mj-lt"/>
                <a:ea typeface="Calibri"/>
              </a:rPr>
              <a:t>. n.147 del 14 settembre 2015</a:t>
            </a:r>
            <a:r>
              <a:rPr lang="it-IT" sz="2000" b="1" dirty="0">
                <a:solidFill>
                  <a:srgbClr val="222222"/>
                </a:solidFill>
                <a:latin typeface="+mj-lt"/>
                <a:ea typeface="Times New Roman"/>
              </a:rPr>
              <a:t> </a:t>
            </a:r>
            <a:r>
              <a:rPr lang="it-IT" sz="2000" b="1" dirty="0" smtClean="0">
                <a:solidFill>
                  <a:srgbClr val="222222"/>
                </a:solidFill>
                <a:latin typeface="+mj-lt"/>
                <a:ea typeface="Times New Roman"/>
              </a:rPr>
              <a:t>(Decreto Internazionalizzazione)</a:t>
            </a:r>
            <a:r>
              <a:rPr lang="it-IT" sz="2000" dirty="0" smtClean="0">
                <a:latin typeface="+mj-lt"/>
                <a:ea typeface="Calibri"/>
              </a:rPr>
              <a:t>introduce </a:t>
            </a:r>
            <a:r>
              <a:rPr lang="it-IT" sz="2000" dirty="0">
                <a:latin typeface="+mj-lt"/>
                <a:ea typeface="Calibri"/>
              </a:rPr>
              <a:t>il </a:t>
            </a:r>
            <a:r>
              <a:rPr lang="it-IT" sz="2000" i="1" dirty="0">
                <a:latin typeface="+mj-lt"/>
                <a:ea typeface="Calibri"/>
              </a:rPr>
              <a:t>nuovo</a:t>
            </a:r>
            <a:r>
              <a:rPr lang="it-IT" sz="2000" dirty="0">
                <a:latin typeface="+mj-lt"/>
                <a:ea typeface="Calibri"/>
              </a:rPr>
              <a:t> </a:t>
            </a:r>
            <a:r>
              <a:rPr lang="it-IT" sz="2000" dirty="0" smtClean="0">
                <a:latin typeface="+mj-lt"/>
                <a:ea typeface="Calibri"/>
              </a:rPr>
              <a:t>art.168-</a:t>
            </a:r>
            <a:r>
              <a:rPr lang="it-IT" sz="2000" i="1" dirty="0" smtClean="0">
                <a:latin typeface="+mj-lt"/>
                <a:ea typeface="Calibri"/>
              </a:rPr>
              <a:t>ter</a:t>
            </a:r>
            <a:r>
              <a:rPr lang="it-IT" sz="2000" dirty="0" smtClean="0">
                <a:latin typeface="+mj-lt"/>
                <a:ea typeface="Calibri"/>
              </a:rPr>
              <a:t> </a:t>
            </a:r>
            <a:r>
              <a:rPr lang="it-IT" sz="2000" dirty="0">
                <a:latin typeface="+mj-lt"/>
                <a:ea typeface="Calibri"/>
              </a:rPr>
              <a:t>nel DPR n.917/86 </a:t>
            </a:r>
            <a:r>
              <a:rPr lang="it-IT" sz="2000" dirty="0" err="1" smtClean="0">
                <a:latin typeface="+mj-lt"/>
                <a:ea typeface="Calibri"/>
              </a:rPr>
              <a:t>Tuir</a:t>
            </a:r>
            <a:r>
              <a:rPr lang="it-IT" sz="2000" dirty="0" smtClean="0">
                <a:latin typeface="+mj-lt"/>
                <a:ea typeface="Calibri"/>
              </a:rPr>
              <a:t> contenente la disciplina cd:</a:t>
            </a:r>
            <a:endParaRPr lang="it-IT" sz="2000" b="1" i="0" u="none" strike="noStrike" kern="1200" cap="none" spc="0" baseline="0" dirty="0">
              <a:solidFill>
                <a:schemeClr val="accent2"/>
              </a:solidFill>
              <a:uFillTx/>
              <a:latin typeface="+mj-lt"/>
              <a:cs typeface="Arial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928662" y="3857628"/>
            <a:ext cx="750099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+mj-lt"/>
                <a:ea typeface="Calibri"/>
              </a:rPr>
              <a:t>Definizione: facoltà </a:t>
            </a:r>
            <a:r>
              <a:rPr lang="it-IT" sz="2000" dirty="0">
                <a:latin typeface="+mj-lt"/>
                <a:ea typeface="Calibri"/>
              </a:rPr>
              <a:t>per le imprese residenti nel territorio dello Stato di </a:t>
            </a:r>
            <a:r>
              <a:rPr lang="it-IT" sz="2000" b="1" dirty="0">
                <a:latin typeface="+mj-lt"/>
                <a:ea typeface="Calibri"/>
              </a:rPr>
              <a:t>optare</a:t>
            </a:r>
            <a:r>
              <a:rPr lang="it-IT" sz="2000" dirty="0">
                <a:latin typeface="+mj-lt"/>
                <a:ea typeface="Calibri"/>
              </a:rPr>
              <a:t> per l’</a:t>
            </a:r>
            <a:r>
              <a:rPr lang="it-IT" sz="2000" b="1" dirty="0">
                <a:latin typeface="+mj-lt"/>
                <a:ea typeface="Calibri"/>
              </a:rPr>
              <a:t>esenzione</a:t>
            </a:r>
            <a:r>
              <a:rPr lang="it-IT" sz="2000" dirty="0">
                <a:latin typeface="+mj-lt"/>
                <a:ea typeface="Calibri"/>
              </a:rPr>
              <a:t> degli utili e </a:t>
            </a:r>
            <a:r>
              <a:rPr lang="it-IT" sz="2000" i="1" dirty="0">
                <a:latin typeface="+mj-lt"/>
                <a:ea typeface="Calibri"/>
              </a:rPr>
              <a:t>delle perdite </a:t>
            </a:r>
            <a:r>
              <a:rPr lang="it-IT" sz="2000" dirty="0">
                <a:latin typeface="+mj-lt"/>
                <a:ea typeface="Calibri"/>
              </a:rPr>
              <a:t>attribuibili a </a:t>
            </a:r>
            <a:r>
              <a:rPr lang="it-IT" sz="2000" b="1" dirty="0">
                <a:latin typeface="+mj-lt"/>
                <a:ea typeface="Calibri"/>
              </a:rPr>
              <a:t>tutte</a:t>
            </a:r>
            <a:r>
              <a:rPr lang="it-IT" sz="2000" dirty="0">
                <a:latin typeface="+mj-lt"/>
                <a:ea typeface="Calibri"/>
              </a:rPr>
              <a:t> le </a:t>
            </a:r>
            <a:r>
              <a:rPr lang="it-IT" sz="2000" i="1" dirty="0">
                <a:latin typeface="+mj-lt"/>
                <a:ea typeface="Calibri"/>
              </a:rPr>
              <a:t>Stabili Organizzazioni (SO</a:t>
            </a:r>
            <a:r>
              <a:rPr lang="it-IT" sz="2000" i="1" dirty="0" smtClean="0">
                <a:latin typeface="+mj-lt"/>
                <a:ea typeface="Calibri"/>
              </a:rPr>
              <a:t>) </a:t>
            </a:r>
            <a:r>
              <a:rPr lang="it-IT" sz="2000" dirty="0" smtClean="0">
                <a:latin typeface="+mj-lt"/>
                <a:ea typeface="Calibri"/>
              </a:rPr>
              <a:t>all’estero di imprese italiane</a:t>
            </a:r>
            <a:r>
              <a:rPr lang="it-IT" sz="2000" i="1" dirty="0" smtClean="0">
                <a:latin typeface="+mj-lt"/>
                <a:ea typeface="Calibri"/>
              </a:rPr>
              <a:t>.</a:t>
            </a:r>
            <a:endParaRPr lang="it-IT" sz="2000" dirty="0"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357422" y="2571744"/>
            <a:ext cx="47149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2000" b="1" i="1" dirty="0">
                <a:latin typeface="+mj-lt"/>
              </a:rPr>
              <a:t>     </a:t>
            </a:r>
            <a:r>
              <a:rPr lang="it-IT" sz="2800" b="1" i="1" dirty="0" smtClean="0">
                <a:latin typeface="+mj-lt"/>
              </a:rPr>
              <a:t>BRANCH EXEMPTION</a:t>
            </a:r>
          </a:p>
          <a:p>
            <a:pPr algn="ctr">
              <a:buNone/>
            </a:pPr>
            <a:r>
              <a:rPr lang="it-IT" sz="2800" b="1" i="1" dirty="0" smtClean="0">
                <a:latin typeface="+mj-lt"/>
              </a:rPr>
              <a:t>(BEX</a:t>
            </a:r>
            <a:r>
              <a:rPr lang="it-IT" sz="2800" b="1" i="1" dirty="0">
                <a:latin typeface="+mj-lt"/>
              </a:rPr>
              <a:t>)</a:t>
            </a:r>
            <a:endParaRPr lang="it-IT" sz="2000" b="1" i="1" dirty="0">
              <a:latin typeface="+mj-lt"/>
            </a:endParaRPr>
          </a:p>
          <a:p>
            <a:pPr algn="ctr">
              <a:buNone/>
            </a:pPr>
            <a:r>
              <a:rPr lang="it-IT" sz="1400" i="1" dirty="0">
                <a:latin typeface="+mj-lt"/>
              </a:rPr>
              <a:t>letteralmente esenzione per la succursale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-502466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28662" y="5072074"/>
            <a:ext cx="75009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Il Provvedimento </a:t>
            </a:r>
            <a:r>
              <a:rPr lang="it-IT" sz="2400" dirty="0"/>
              <a:t>dell’Agenzia delle </a:t>
            </a:r>
            <a:r>
              <a:rPr lang="it-IT" sz="2400" dirty="0" smtClean="0"/>
              <a:t>Entrate </a:t>
            </a:r>
            <a:r>
              <a:rPr lang="it-IT" sz="2400" dirty="0"/>
              <a:t>del </a:t>
            </a:r>
            <a:r>
              <a:rPr lang="it-IT" sz="2400" b="1" dirty="0"/>
              <a:t>28 agosto 2017</a:t>
            </a:r>
            <a:r>
              <a:rPr lang="it-IT" sz="2400" dirty="0"/>
              <a:t> </a:t>
            </a:r>
            <a:r>
              <a:rPr lang="it-IT" sz="2400" b="1" dirty="0"/>
              <a:t>n. 165138 </a:t>
            </a:r>
            <a:r>
              <a:rPr lang="it-IT" sz="2400" dirty="0" smtClean="0"/>
              <a:t>ne definisce </a:t>
            </a:r>
            <a:r>
              <a:rPr lang="it-IT" sz="2400" dirty="0"/>
              <a:t>le disposizioni attuative</a:t>
            </a:r>
          </a:p>
          <a:p>
            <a:pPr algn="ctr"/>
            <a:r>
              <a:rPr lang="it-IT" sz="2000" b="1" dirty="0" smtClean="0"/>
              <a:t>PROVVEDIMENTO</a:t>
            </a:r>
            <a:endParaRPr lang="it-IT" b="1" dirty="0"/>
          </a:p>
        </p:txBody>
      </p:sp>
      <p:sp>
        <p:nvSpPr>
          <p:cNvPr id="20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err="1" smtClean="0">
                <a:solidFill>
                  <a:schemeClr val="accent2"/>
                </a:solidFill>
                <a:latin typeface="Arial"/>
                <a:cs typeface="Arial"/>
              </a:rPr>
              <a:t>Intro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5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1" grpId="0" build="allAtOnce" animBg="1"/>
      <p:bldP spid="12" grpId="0" build="allAtOnce"/>
      <p:bldP spid="14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3357554" y="642918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>
                <a:solidFill>
                  <a:schemeClr val="accent2"/>
                </a:solidFill>
                <a:latin typeface="Arial"/>
                <a:cs typeface="Arial"/>
              </a:rPr>
              <a:t>STABILE ORGANIZZAZIONE</a:t>
            </a: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nuovo art.162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5" name="CasellaDiTesto 2"/>
          <p:cNvSpPr txBox="1"/>
          <p:nvPr/>
        </p:nvSpPr>
        <p:spPr>
          <a:xfrm>
            <a:off x="500034" y="1841242"/>
            <a:ext cx="8033549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sz="24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57224" y="1857364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L'art. 162 comma </a:t>
            </a:r>
            <a:r>
              <a:rPr lang="it-IT" sz="2000" b="1" dirty="0" smtClean="0"/>
              <a:t>7-</a:t>
            </a:r>
            <a:r>
              <a:rPr lang="it-IT" sz="2000" b="1" i="1" dirty="0" smtClean="0"/>
              <a:t>bis</a:t>
            </a:r>
            <a:r>
              <a:rPr lang="it-IT" sz="2000" b="1" dirty="0" smtClean="0"/>
              <a:t> </a:t>
            </a:r>
            <a:r>
              <a:rPr lang="it-IT" sz="2000" b="1" dirty="0" err="1"/>
              <a:t>Tuir</a:t>
            </a:r>
            <a:r>
              <a:rPr lang="it-IT" sz="2000" b="1" dirty="0"/>
              <a:t>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142976" y="235743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STRETTA  CORRELAZIONE</a:t>
            </a:r>
            <a:endParaRPr lang="it-IT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28662" y="3143248"/>
            <a:ext cx="228601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Tenuto conto di :</a:t>
            </a:r>
          </a:p>
          <a:p>
            <a:r>
              <a:rPr lang="it-IT" b="1" dirty="0" smtClean="0"/>
              <a:t>. </a:t>
            </a:r>
            <a:r>
              <a:rPr lang="it-IT" dirty="0" smtClean="0"/>
              <a:t>tutti i fatti  </a:t>
            </a:r>
          </a:p>
          <a:p>
            <a:pPr marL="84138" indent="-84138"/>
            <a:r>
              <a:rPr lang="it-IT" dirty="0" smtClean="0"/>
              <a:t>. tutte le circostanze rilevanti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785786" y="271462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Tra </a:t>
            </a:r>
            <a:r>
              <a:rPr lang="it-IT" dirty="0" smtClean="0">
                <a:ln>
                  <a:solidFill>
                    <a:schemeClr val="accent1"/>
                  </a:solidFill>
                </a:ln>
              </a:rPr>
              <a:t>A </a:t>
            </a:r>
            <a:r>
              <a:rPr lang="it-IT" b="1" dirty="0" smtClean="0"/>
              <a:t>e </a:t>
            </a:r>
            <a:r>
              <a:rPr lang="it-IT" b="1" dirty="0" smtClean="0">
                <a:ln>
                  <a:solidFill>
                    <a:srgbClr val="C00000"/>
                  </a:solidFill>
                </a:ln>
              </a:rPr>
              <a:t>B </a:t>
            </a:r>
            <a:r>
              <a:rPr lang="it-IT" b="1" dirty="0" smtClean="0"/>
              <a:t>(e </a:t>
            </a:r>
            <a:r>
              <a:rPr lang="it-IT" dirty="0" smtClean="0">
                <a:ln>
                  <a:solidFill>
                    <a:srgbClr val="00B050"/>
                  </a:solidFill>
                </a:ln>
              </a:rPr>
              <a:t>C</a:t>
            </a:r>
            <a:r>
              <a:rPr lang="it-IT" b="1" dirty="0" smtClean="0"/>
              <a:t>) vi è quando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57158" y="4786322"/>
            <a:ext cx="150019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n>
                  <a:solidFill>
                    <a:schemeClr val="accent1"/>
                  </a:solidFill>
                </a:ln>
              </a:rPr>
              <a:t>A </a:t>
            </a:r>
            <a:r>
              <a:rPr lang="it-IT" dirty="0" smtClean="0"/>
              <a:t>ha il controllo di </a:t>
            </a:r>
            <a:r>
              <a:rPr lang="it-IT" b="1" dirty="0" smtClean="0">
                <a:ln>
                  <a:solidFill>
                    <a:srgbClr val="C00000"/>
                  </a:solidFill>
                </a:ln>
              </a:rPr>
              <a:t>B </a:t>
            </a:r>
            <a:endParaRPr lang="it-IT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2071670" y="4786322"/>
            <a:ext cx="171451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n>
                  <a:solidFill>
                    <a:schemeClr val="accent1"/>
                  </a:solidFill>
                </a:ln>
              </a:rPr>
              <a:t>A </a:t>
            </a:r>
            <a:r>
              <a:rPr lang="it-IT" dirty="0" smtClean="0"/>
              <a:t>e </a:t>
            </a:r>
            <a:r>
              <a:rPr lang="it-IT" b="1" dirty="0" smtClean="0">
                <a:ln>
                  <a:solidFill>
                    <a:srgbClr val="C00000"/>
                  </a:solidFill>
                </a:ln>
              </a:rPr>
              <a:t>B </a:t>
            </a:r>
            <a:r>
              <a:rPr lang="it-IT" dirty="0" smtClean="0"/>
              <a:t>sono controllate da </a:t>
            </a:r>
            <a:r>
              <a:rPr lang="it-IT" dirty="0" smtClean="0">
                <a:ln>
                  <a:solidFill>
                    <a:srgbClr val="00B050"/>
                  </a:solidFill>
                </a:ln>
              </a:rPr>
              <a:t>C</a:t>
            </a:r>
          </a:p>
        </p:txBody>
      </p:sp>
      <p:sp>
        <p:nvSpPr>
          <p:cNvPr id="17" name="Freccia a destra 16"/>
          <p:cNvSpPr/>
          <p:nvPr/>
        </p:nvSpPr>
        <p:spPr>
          <a:xfrm rot="5400000">
            <a:off x="2393141" y="4393413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 rot="5400000">
            <a:off x="964381" y="4393413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4643438" y="257174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Tra </a:t>
            </a:r>
            <a:r>
              <a:rPr lang="it-IT" dirty="0" smtClean="0">
                <a:ln>
                  <a:solidFill>
                    <a:schemeClr val="accent1"/>
                  </a:solidFill>
                </a:ln>
              </a:rPr>
              <a:t>A </a:t>
            </a:r>
            <a:r>
              <a:rPr lang="it-IT" b="1" dirty="0" smtClean="0"/>
              <a:t>e </a:t>
            </a:r>
            <a:r>
              <a:rPr lang="it-IT" b="1" dirty="0" smtClean="0">
                <a:ln>
                  <a:solidFill>
                    <a:srgbClr val="C00000"/>
                  </a:solidFill>
                </a:ln>
              </a:rPr>
              <a:t>B </a:t>
            </a:r>
            <a:r>
              <a:rPr lang="it-IT" b="1" dirty="0" smtClean="0"/>
              <a:t>vi è IN OGNI CASO se </a:t>
            </a:r>
          </a:p>
          <a:p>
            <a:r>
              <a:rPr lang="it-IT" b="1" dirty="0" smtClean="0"/>
              <a:t>direttamente o indirettamente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357686" y="3643314"/>
            <a:ext cx="3571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n>
                  <a:solidFill>
                    <a:schemeClr val="accent1"/>
                  </a:solidFill>
                </a:ln>
              </a:rPr>
              <a:t>A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072066" y="3357562"/>
            <a:ext cx="24288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Possiede  &gt;50%:</a:t>
            </a:r>
          </a:p>
          <a:p>
            <a:r>
              <a:rPr lang="it-IT" dirty="0" smtClean="0"/>
              <a:t>Quota di partecipazione</a:t>
            </a:r>
          </a:p>
          <a:p>
            <a:r>
              <a:rPr lang="it-IT" dirty="0" smtClean="0"/>
              <a:t>Diritti di voto e CS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7929586" y="3643314"/>
            <a:ext cx="3674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b="1" dirty="0" smtClean="0">
                <a:ln>
                  <a:solidFill>
                    <a:srgbClr val="C00000"/>
                  </a:solidFill>
                </a:ln>
              </a:rPr>
              <a:t>B </a:t>
            </a:r>
            <a:endParaRPr lang="it-IT" dirty="0"/>
          </a:p>
        </p:txBody>
      </p:sp>
      <p:sp>
        <p:nvSpPr>
          <p:cNvPr id="29" name="Freccia a destra 28"/>
          <p:cNvSpPr/>
          <p:nvPr/>
        </p:nvSpPr>
        <p:spPr>
          <a:xfrm>
            <a:off x="4786314" y="371475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/>
          <p:cNvSpPr/>
          <p:nvPr/>
        </p:nvSpPr>
        <p:spPr>
          <a:xfrm>
            <a:off x="7572396" y="371475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7929586" y="4786322"/>
            <a:ext cx="7143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n>
                  <a:solidFill>
                    <a:schemeClr val="accent1"/>
                  </a:solidFill>
                </a:ln>
              </a:rPr>
              <a:t>A</a:t>
            </a:r>
            <a:r>
              <a:rPr lang="it-IT" dirty="0" smtClean="0"/>
              <a:t> e</a:t>
            </a:r>
            <a:r>
              <a:rPr lang="it-IT" b="1" dirty="0" smtClean="0">
                <a:ln>
                  <a:solidFill>
                    <a:srgbClr val="C00000"/>
                  </a:solidFill>
                </a:ln>
              </a:rPr>
              <a:t> B</a:t>
            </a:r>
            <a:r>
              <a:rPr lang="it-IT" dirty="0" smtClean="0"/>
              <a:t> </a:t>
            </a:r>
            <a:r>
              <a:rPr lang="it-IT" dirty="0" smtClean="0">
                <a:ln>
                  <a:solidFill>
                    <a:schemeClr val="accent1"/>
                  </a:solidFill>
                </a:ln>
              </a:rPr>
              <a:t> 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072066" y="4500570"/>
            <a:ext cx="24288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Possiede  &gt;50%:</a:t>
            </a:r>
          </a:p>
          <a:p>
            <a:r>
              <a:rPr lang="it-IT" dirty="0" smtClean="0"/>
              <a:t>Quota di partecipazione</a:t>
            </a:r>
          </a:p>
          <a:p>
            <a:r>
              <a:rPr lang="it-IT" dirty="0" smtClean="0"/>
              <a:t>Diritti di voto e CS</a:t>
            </a:r>
            <a:endParaRPr lang="it-IT" dirty="0"/>
          </a:p>
        </p:txBody>
      </p:sp>
      <p:sp>
        <p:nvSpPr>
          <p:cNvPr id="33" name="Rettangolo 32"/>
          <p:cNvSpPr/>
          <p:nvPr/>
        </p:nvSpPr>
        <p:spPr>
          <a:xfrm>
            <a:off x="4357686" y="4786322"/>
            <a:ext cx="3080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>
                <a:ln>
                  <a:solidFill>
                    <a:srgbClr val="00B050"/>
                  </a:solidFill>
                </a:ln>
              </a:rPr>
              <a:t>C</a:t>
            </a:r>
            <a:endParaRPr lang="it-IT" dirty="0"/>
          </a:p>
        </p:txBody>
      </p:sp>
      <p:sp>
        <p:nvSpPr>
          <p:cNvPr id="34" name="Freccia a destra 33"/>
          <p:cNvSpPr/>
          <p:nvPr/>
        </p:nvSpPr>
        <p:spPr>
          <a:xfrm>
            <a:off x="4786314" y="485776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a destra 34"/>
          <p:cNvSpPr/>
          <p:nvPr/>
        </p:nvSpPr>
        <p:spPr>
          <a:xfrm>
            <a:off x="7572396" y="485776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6072166" y="164305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Implementa </a:t>
            </a:r>
            <a:r>
              <a:rPr lang="it-IT" b="1" i="1" dirty="0" err="1"/>
              <a:t>Action</a:t>
            </a:r>
            <a:r>
              <a:rPr lang="it-IT" b="1" i="1" dirty="0"/>
              <a:t> 7 BEPS</a:t>
            </a:r>
          </a:p>
        </p:txBody>
      </p:sp>
      <p:sp>
        <p:nvSpPr>
          <p:cNvPr id="37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7572396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714348" y="6072206"/>
            <a:ext cx="735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Art.9 – Il controllo tra impresa estera e residente non implica necessariamente SO.</a:t>
            </a:r>
            <a:endParaRPr lang="it-IT" sz="16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714348" y="5715016"/>
            <a:ext cx="778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Art.8 – No SO se un’impresa esercita sua attività con raccomandatario/mediatore marittimo.</a:t>
            </a:r>
            <a:endParaRPr lang="it-IT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86050" y="1571612"/>
            <a:ext cx="3643338" cy="3699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2285984" y="3000372"/>
            <a:ext cx="46189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Aharoni" pitchFamily="2" charset="-79"/>
              </a:rPr>
              <a:t>GRAZIE PER L’ATTENZIONE</a:t>
            </a:r>
            <a:endParaRPr lang="it-IT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8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2"/>
          <p:cNvSpPr txBox="1"/>
          <p:nvPr/>
        </p:nvSpPr>
        <p:spPr>
          <a:xfrm>
            <a:off x="571472" y="2000240"/>
            <a:ext cx="2500330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it-IT" sz="2000" b="1" i="1" dirty="0" smtClean="0">
                <a:solidFill>
                  <a:srgbClr val="222222"/>
                </a:solidFill>
                <a:latin typeface="+mj-lt"/>
                <a:cs typeface="Arial" pitchFamily="34" charset="0"/>
              </a:rPr>
              <a:t>BRANCH EXEMPTION</a:t>
            </a:r>
            <a:endParaRPr lang="it-IT" dirty="0">
              <a:latin typeface="+mj-lt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503049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500166" y="2786058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latin typeface="Arial" pitchFamily="34" charset="0"/>
                <a:cs typeface="Arial" pitchFamily="34" charset="0"/>
              </a:rPr>
              <a:t>alternativo al</a:t>
            </a:r>
            <a:endParaRPr lang="it-IT" i="1" dirty="0"/>
          </a:p>
        </p:txBody>
      </p:sp>
      <p:sp>
        <p:nvSpPr>
          <p:cNvPr id="14" name="Rettangolo 13"/>
          <p:cNvSpPr/>
          <p:nvPr/>
        </p:nvSpPr>
        <p:spPr>
          <a:xfrm>
            <a:off x="857224" y="4429132"/>
            <a:ext cx="350046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smtClean="0">
                <a:latin typeface="+mj-lt"/>
                <a:cs typeface="Arial" pitchFamily="34" charset="0"/>
              </a:rPr>
              <a:t>Inclusione </a:t>
            </a:r>
            <a:r>
              <a:rPr lang="it-IT" dirty="0" smtClean="0">
                <a:latin typeface="+mj-lt"/>
                <a:cs typeface="Arial" pitchFamily="34" charset="0"/>
              </a:rPr>
              <a:t>per trasparenza </a:t>
            </a:r>
            <a:r>
              <a:rPr lang="it-IT" dirty="0">
                <a:latin typeface="+mj-lt"/>
                <a:cs typeface="Arial" pitchFamily="34" charset="0"/>
              </a:rPr>
              <a:t>del </a:t>
            </a:r>
            <a:r>
              <a:rPr lang="it-IT" dirty="0" smtClean="0">
                <a:latin typeface="+mj-lt"/>
                <a:cs typeface="Arial" pitchFamily="34" charset="0"/>
              </a:rPr>
              <a:t>reddito (comprese le perdite) </a:t>
            </a:r>
            <a:r>
              <a:rPr lang="it-IT" dirty="0">
                <a:latin typeface="+mj-lt"/>
                <a:cs typeface="Arial" pitchFamily="34" charset="0"/>
              </a:rPr>
              <a:t>delle </a:t>
            </a:r>
            <a:r>
              <a:rPr lang="it-IT" i="1" dirty="0" err="1">
                <a:latin typeface="+mj-lt"/>
                <a:cs typeface="Arial" pitchFamily="34" charset="0"/>
              </a:rPr>
              <a:t>branch</a:t>
            </a:r>
            <a:r>
              <a:rPr lang="it-IT" i="1" dirty="0">
                <a:latin typeface="+mj-lt"/>
                <a:cs typeface="Arial" pitchFamily="34" charset="0"/>
              </a:rPr>
              <a:t> </a:t>
            </a:r>
            <a:r>
              <a:rPr lang="it-IT" dirty="0">
                <a:latin typeface="+mj-lt"/>
                <a:cs typeface="Arial" pitchFamily="34" charset="0"/>
              </a:rPr>
              <a:t>estere nella determinazione del </a:t>
            </a:r>
            <a:r>
              <a:rPr lang="it-IT" b="1" dirty="0">
                <a:latin typeface="+mj-lt"/>
                <a:cs typeface="Arial" pitchFamily="34" charset="0"/>
              </a:rPr>
              <a:t>reddito complessivo</a:t>
            </a:r>
            <a:r>
              <a:rPr lang="it-IT" dirty="0">
                <a:latin typeface="+mj-lt"/>
                <a:cs typeface="Arial" pitchFamily="34" charset="0"/>
              </a:rPr>
              <a:t> dell’impresa residente nel territorio dello Stato </a:t>
            </a:r>
            <a:r>
              <a:rPr lang="it-IT" i="1" dirty="0" smtClean="0">
                <a:latin typeface="+mj-lt"/>
                <a:cs typeface="Arial" pitchFamily="34" charset="0"/>
              </a:rPr>
              <a:t>(criterio della residenza)</a:t>
            </a:r>
            <a:endParaRPr lang="it-IT" i="1" dirty="0">
              <a:latin typeface="+mj-lt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71472" y="3429000"/>
            <a:ext cx="278608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b="1" i="1" dirty="0">
                <a:latin typeface="+mj-lt"/>
                <a:cs typeface="Arial" pitchFamily="34" charset="0"/>
              </a:rPr>
              <a:t>WORLDWIDE PRINCIPLE OF TAXATION</a:t>
            </a:r>
            <a:r>
              <a:rPr lang="it-IT" sz="2000" dirty="0">
                <a:latin typeface="+mj-lt"/>
                <a:cs typeface="Arial" pitchFamily="34" charset="0"/>
              </a:rPr>
              <a:t> </a:t>
            </a:r>
            <a:endParaRPr lang="it-IT" sz="2000" dirty="0">
              <a:latin typeface="+mj-lt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929190" y="4429132"/>
            <a:ext cx="292895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>
                <a:latin typeface="+mj-lt"/>
                <a:cs typeface="Arial" pitchFamily="34" charset="0"/>
              </a:rPr>
              <a:t>Riconoscimento del credito per le imposte assolte all’estero </a:t>
            </a:r>
            <a:r>
              <a:rPr lang="it-IT" i="1" dirty="0">
                <a:latin typeface="+mj-lt"/>
                <a:cs typeface="Arial" pitchFamily="34" charset="0"/>
              </a:rPr>
              <a:t>nei limiti e nelle condizioni </a:t>
            </a:r>
            <a:r>
              <a:rPr lang="it-IT" dirty="0">
                <a:latin typeface="+mj-lt"/>
                <a:cs typeface="Arial" pitchFamily="34" charset="0"/>
              </a:rPr>
              <a:t>dell’art.165 del </a:t>
            </a:r>
            <a:r>
              <a:rPr lang="it-IT" dirty="0" err="1" smtClean="0">
                <a:latin typeface="+mj-lt"/>
                <a:cs typeface="Arial" pitchFamily="34" charset="0"/>
              </a:rPr>
              <a:t>Tuir</a:t>
            </a:r>
            <a:r>
              <a:rPr lang="it-IT" dirty="0" smtClean="0">
                <a:latin typeface="+mj-lt"/>
                <a:cs typeface="Arial" pitchFamily="34" charset="0"/>
              </a:rPr>
              <a:t>  </a:t>
            </a:r>
            <a:r>
              <a:rPr lang="it-IT" sz="1600" dirty="0" smtClean="0">
                <a:latin typeface="+mj-lt"/>
                <a:cs typeface="Arial" pitchFamily="34" charset="0"/>
              </a:rPr>
              <a:t>(non elimina totalmente doppia tassazione)</a:t>
            </a:r>
            <a:endParaRPr lang="it-IT" sz="2400" b="1" i="1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857620" y="2000240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prstClr val="black"/>
                </a:solidFill>
                <a:latin typeface="+mj-lt"/>
                <a:cs typeface="Arial" pitchFamily="34" charset="0"/>
              </a:rPr>
              <a:t> Regime di tassazione </a:t>
            </a:r>
            <a:r>
              <a:rPr lang="it-IT" sz="2000" b="1" i="1" dirty="0">
                <a:solidFill>
                  <a:prstClr val="black"/>
                </a:solidFill>
                <a:latin typeface="+mj-lt"/>
                <a:cs typeface="Arial" pitchFamily="34" charset="0"/>
              </a:rPr>
              <a:t>opzionale</a:t>
            </a:r>
            <a:endParaRPr lang="it-IT" sz="2000" b="1" dirty="0">
              <a:latin typeface="+mj-lt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000496" y="2357430"/>
            <a:ext cx="2531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+mj-lt"/>
                <a:cs typeface="Arial" pitchFamily="34" charset="0"/>
              </a:rPr>
              <a:t>cd </a:t>
            </a:r>
            <a:r>
              <a:rPr lang="it-IT" i="1" u="sng" dirty="0">
                <a:solidFill>
                  <a:prstClr val="black"/>
                </a:solidFill>
                <a:latin typeface="+mj-lt"/>
                <a:cs typeface="Arial" pitchFamily="34" charset="0"/>
              </a:rPr>
              <a:t>metodo dell’esenzione</a:t>
            </a:r>
            <a:endParaRPr lang="it-IT" dirty="0">
              <a:latin typeface="+mj-lt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929058" y="3500438"/>
            <a:ext cx="35242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latin typeface="+mj-lt"/>
                <a:cs typeface="Arial" pitchFamily="34" charset="0"/>
              </a:rPr>
              <a:t>Metodo di tassazione</a:t>
            </a:r>
            <a:r>
              <a:rPr lang="it-IT" sz="1600" b="1" dirty="0">
                <a:latin typeface="+mj-lt"/>
                <a:cs typeface="Arial" pitchFamily="34" charset="0"/>
              </a:rPr>
              <a:t>  </a:t>
            </a:r>
            <a:r>
              <a:rPr lang="it-IT" sz="2000" b="1" i="1" dirty="0">
                <a:latin typeface="+mj-lt"/>
                <a:cs typeface="Arial" pitchFamily="34" charset="0"/>
              </a:rPr>
              <a:t>ordinario</a:t>
            </a:r>
            <a:endParaRPr lang="it-IT" sz="1600" b="1" i="1" dirty="0">
              <a:latin typeface="+mj-lt"/>
            </a:endParaRPr>
          </a:p>
        </p:txBody>
      </p:sp>
      <p:sp>
        <p:nvSpPr>
          <p:cNvPr id="22" name="Freccia a destra 21"/>
          <p:cNvSpPr/>
          <p:nvPr/>
        </p:nvSpPr>
        <p:spPr>
          <a:xfrm>
            <a:off x="4572000" y="4786322"/>
            <a:ext cx="28575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4000496" y="3857628"/>
            <a:ext cx="3193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+mj-lt"/>
                <a:cs typeface="Arial" pitchFamily="34" charset="0"/>
              </a:rPr>
              <a:t>cd</a:t>
            </a:r>
            <a:r>
              <a:rPr lang="it-IT" i="1" u="sng" dirty="0">
                <a:latin typeface="+mj-lt"/>
                <a:cs typeface="Arial" pitchFamily="34" charset="0"/>
              </a:rPr>
              <a:t> metodo del credito d’imposta</a:t>
            </a:r>
            <a:endParaRPr lang="it-IT" dirty="0">
              <a:latin typeface="+mj-lt"/>
            </a:endParaRPr>
          </a:p>
        </p:txBody>
      </p:sp>
      <p:sp>
        <p:nvSpPr>
          <p:cNvPr id="27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err="1" smtClean="0">
                <a:solidFill>
                  <a:schemeClr val="accent2"/>
                </a:solidFill>
                <a:latin typeface="Arial"/>
                <a:cs typeface="Arial"/>
              </a:rPr>
              <a:t>Intro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1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7" grpId="0" animBg="1"/>
      <p:bldP spid="18" grpId="0"/>
      <p:bldP spid="19" grpId="0"/>
      <p:bldP spid="20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428596" y="1857364"/>
            <a:ext cx="45720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dirty="0" smtClean="0">
                <a:cs typeface="Arial" pitchFamily="34" charset="0"/>
              </a:rPr>
              <a:t>BEX introdotta per: semplificare e </a:t>
            </a:r>
            <a:r>
              <a:rPr lang="it-IT" dirty="0" smtClean="0">
                <a:ea typeface="Calibri"/>
                <a:cs typeface="Arial" pitchFamily="34" charset="0"/>
              </a:rPr>
              <a:t>consentire alle imprese stabilite in Italia </a:t>
            </a:r>
            <a:r>
              <a:rPr lang="it-IT" dirty="0" smtClean="0">
                <a:cs typeface="Arial" pitchFamily="34" charset="0"/>
              </a:rPr>
              <a:t>di usufruire delle agevolazioni e degli eventuali vantaggi fiscali presenti nel Paese estero e agevolarne l’espansione tramite insediamento all’estero:</a:t>
            </a:r>
            <a:endParaRPr lang="it-IT" dirty="0"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429256" y="1928802"/>
            <a:ext cx="342902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cs typeface="Arial" pitchFamily="34" charset="0"/>
              </a:rPr>
              <a:t>Assenza del pericolo di </a:t>
            </a:r>
            <a:r>
              <a:rPr lang="it-IT" sz="2000" i="1" dirty="0" smtClean="0">
                <a:cs typeface="Arial" pitchFamily="34" charset="0"/>
              </a:rPr>
              <a:t>presunzione di </a:t>
            </a:r>
            <a:r>
              <a:rPr lang="it-IT" sz="2000" i="1" dirty="0" err="1" smtClean="0">
                <a:cs typeface="Arial" pitchFamily="34" charset="0"/>
              </a:rPr>
              <a:t>esterovestizione</a:t>
            </a:r>
            <a:r>
              <a:rPr lang="it-IT" sz="2000" i="1" dirty="0" smtClean="0">
                <a:cs typeface="Arial" pitchFamily="34" charset="0"/>
              </a:rPr>
              <a:t> </a:t>
            </a:r>
            <a:r>
              <a:rPr lang="it-IT" sz="2000" dirty="0" smtClean="0">
                <a:cs typeface="Arial" pitchFamily="34" charset="0"/>
              </a:rPr>
              <a:t>(D.L.223/2006 che introduce i co</a:t>
            </a:r>
            <a:r>
              <a:rPr lang="it-IT" sz="2000" dirty="0" err="1" smtClean="0">
                <a:cs typeface="Arial" pitchFamily="34" charset="0"/>
              </a:rPr>
              <a:t>.5-bis</a:t>
            </a:r>
            <a:r>
              <a:rPr lang="it-IT" sz="2000" dirty="0" smtClean="0">
                <a:cs typeface="Arial" pitchFamily="34" charset="0"/>
              </a:rPr>
              <a:t>, 5-ter nell’art.73 </a:t>
            </a:r>
            <a:r>
              <a:rPr lang="it-IT" sz="2000" dirty="0" err="1" smtClean="0">
                <a:cs typeface="Arial" pitchFamily="34" charset="0"/>
              </a:rPr>
              <a:t>Tuir</a:t>
            </a:r>
            <a:r>
              <a:rPr lang="it-IT" sz="2000" dirty="0" smtClean="0">
                <a:cs typeface="Arial" pitchFamily="34" charset="0"/>
              </a:rPr>
              <a:t>):</a:t>
            </a:r>
            <a:endParaRPr lang="it-IT" sz="2000" dirty="0"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28596" y="3929066"/>
            <a:ext cx="521497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0000"/>
                </a:solidFill>
                <a:cs typeface="Arial" pitchFamily="34" charset="0"/>
              </a:rPr>
              <a:t>Neutralità leva fiscale per espansione all’estero:</a:t>
            </a:r>
            <a:endParaRPr lang="it-IT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286380" y="4929198"/>
            <a:ext cx="342902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4500" lvl="1" indent="12700"/>
            <a:r>
              <a:rPr lang="it-IT" sz="2000" dirty="0" err="1" smtClean="0">
                <a:solidFill>
                  <a:srgbClr val="000000"/>
                </a:solidFill>
                <a:cs typeface="Arial" pitchFamily="34" charset="0"/>
              </a:rPr>
              <a:t>Attrattività</a:t>
            </a:r>
            <a:r>
              <a:rPr lang="it-IT" sz="2000" dirty="0" smtClean="0">
                <a:solidFill>
                  <a:srgbClr val="000000"/>
                </a:solidFill>
                <a:cs typeface="Arial" pitchFamily="34" charset="0"/>
              </a:rPr>
              <a:t> dell’Italia come </a:t>
            </a:r>
            <a:r>
              <a:rPr lang="it-IT" sz="2000" i="1" dirty="0" err="1" smtClean="0">
                <a:solidFill>
                  <a:srgbClr val="000000"/>
                </a:solidFill>
                <a:cs typeface="Arial" pitchFamily="34" charset="0"/>
              </a:rPr>
              <a:t>destination</a:t>
            </a:r>
            <a:r>
              <a:rPr lang="it-IT" sz="2000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sz="2000" i="1" dirty="0" err="1" smtClean="0">
                <a:solidFill>
                  <a:srgbClr val="000000"/>
                </a:solidFill>
                <a:cs typeface="Arial" pitchFamily="34" charset="0"/>
              </a:rPr>
              <a:t>country</a:t>
            </a:r>
            <a:endParaRPr lang="it-IT" sz="2000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57158" y="4786322"/>
            <a:ext cx="428628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44500" lvl="1" indent="12700"/>
            <a:r>
              <a:rPr lang="it-IT" sz="2000" dirty="0" smtClean="0">
                <a:solidFill>
                  <a:srgbClr val="000000"/>
                </a:solidFill>
                <a:cs typeface="Arial" pitchFamily="34" charset="0"/>
              </a:rPr>
              <a:t>Seguendo il </a:t>
            </a:r>
            <a:r>
              <a:rPr lang="it-IT" sz="2000" i="1" dirty="0" smtClean="0">
                <a:solidFill>
                  <a:srgbClr val="000000"/>
                </a:solidFill>
                <a:cs typeface="Arial" pitchFamily="34" charset="0"/>
              </a:rPr>
              <a:t>trend</a:t>
            </a:r>
            <a:r>
              <a:rPr lang="it-IT" sz="2000" dirty="0" smtClean="0">
                <a:solidFill>
                  <a:srgbClr val="000000"/>
                </a:solidFill>
                <a:cs typeface="Arial" pitchFamily="34" charset="0"/>
              </a:rPr>
              <a:t> Europeo e le raccomandazioni delle istituzioni internazionali</a:t>
            </a:r>
            <a:endParaRPr lang="it-IT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Freccia in giù 15"/>
          <p:cNvSpPr/>
          <p:nvPr/>
        </p:nvSpPr>
        <p:spPr>
          <a:xfrm rot="16200000">
            <a:off x="4964909" y="2607463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>
            <a:off x="2214546" y="3571876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2214546" y="4429132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 rot="19179434">
            <a:off x="5502108" y="4445757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giù 20"/>
          <p:cNvSpPr/>
          <p:nvPr/>
        </p:nvSpPr>
        <p:spPr>
          <a:xfrm rot="16200000">
            <a:off x="4750595" y="5179231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err="1" smtClean="0">
                <a:solidFill>
                  <a:schemeClr val="accent2"/>
                </a:solidFill>
                <a:latin typeface="Arial"/>
                <a:cs typeface="Arial"/>
              </a:rPr>
              <a:t>Ratio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3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24" name="Freccia in giù 23"/>
          <p:cNvSpPr/>
          <p:nvPr/>
        </p:nvSpPr>
        <p:spPr>
          <a:xfrm>
            <a:off x="2214546" y="6072206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57158" y="1857364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0000"/>
                </a:solidFill>
                <a:cs typeface="Arial" pitchFamily="34" charset="0"/>
              </a:rPr>
              <a:t>Armonizzazione delle politiche fiscali internazionali UE e mondiale:</a:t>
            </a:r>
            <a:endParaRPr lang="it-IT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142908" y="5500702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2863" lvl="2" indent="-3408363"/>
            <a:r>
              <a:rPr lang="it-IT" b="1" dirty="0" smtClean="0">
                <a:solidFill>
                  <a:srgbClr val="000000"/>
                </a:solidFill>
                <a:cs typeface="Arial" pitchFamily="34" charset="0"/>
              </a:rPr>
              <a:t>- Convenzione Multilaterale OCSE - </a:t>
            </a:r>
            <a:r>
              <a:rPr lang="it-IT" dirty="0" smtClean="0">
                <a:solidFill>
                  <a:srgbClr val="000000"/>
                </a:solidFill>
                <a:cs typeface="Arial" pitchFamily="34" charset="0"/>
              </a:rPr>
              <a:t>(Redatta a Parigi 24 novembre 2016, sottoscritta il 7 giugno 2017</a:t>
            </a:r>
            <a:r>
              <a:rPr lang="it-IT" dirty="0" smtClean="0">
                <a:solidFill>
                  <a:srgbClr val="000000"/>
                </a:solidFill>
                <a:cs typeface="Arial" pitchFamily="34" charset="0"/>
              </a:rPr>
              <a:t>) </a:t>
            </a:r>
            <a:r>
              <a:rPr lang="it-IT" i="1" dirty="0" smtClean="0">
                <a:solidFill>
                  <a:srgbClr val="000000"/>
                </a:solidFill>
                <a:cs typeface="Arial" pitchFamily="34" charset="0"/>
              </a:rPr>
              <a:t>– </a:t>
            </a:r>
            <a:r>
              <a:rPr lang="it-IT" i="1" dirty="0" err="1" smtClean="0">
                <a:solidFill>
                  <a:srgbClr val="000000"/>
                </a:solidFill>
                <a:cs typeface="Arial" pitchFamily="34" charset="0"/>
              </a:rPr>
              <a:t>Action</a:t>
            </a:r>
            <a:r>
              <a:rPr lang="it-IT" i="1" dirty="0" smtClean="0">
                <a:solidFill>
                  <a:srgbClr val="000000"/>
                </a:solidFill>
                <a:cs typeface="Arial" pitchFamily="34" charset="0"/>
              </a:rPr>
              <a:t> 15 BEPS</a:t>
            </a:r>
            <a:endParaRPr lang="it-IT" i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42844" y="4000504"/>
            <a:ext cx="8501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0088" indent="-1512888"/>
            <a:r>
              <a:rPr lang="it-IT" b="1" i="1" dirty="0" err="1" smtClean="0">
                <a:solidFill>
                  <a:srgbClr val="000000"/>
                </a:solidFill>
                <a:cs typeface="Arial" pitchFamily="34" charset="0"/>
              </a:rPr>
              <a:t>Action</a:t>
            </a:r>
            <a:r>
              <a:rPr lang="it-IT" b="1" i="1" dirty="0" smtClean="0">
                <a:solidFill>
                  <a:srgbClr val="000000"/>
                </a:solidFill>
                <a:cs typeface="Arial" pitchFamily="34" charset="0"/>
              </a:rPr>
              <a:t> 7 BEPS </a:t>
            </a:r>
            <a:r>
              <a:rPr lang="it-IT" b="1" dirty="0" smtClean="0">
                <a:solidFill>
                  <a:srgbClr val="000000"/>
                </a:solidFill>
                <a:cs typeface="Arial" pitchFamily="34" charset="0"/>
              </a:rPr>
              <a:t>– </a:t>
            </a:r>
            <a:r>
              <a:rPr lang="it-IT" i="1" dirty="0" err="1" smtClean="0">
                <a:solidFill>
                  <a:srgbClr val="000000"/>
                </a:solidFill>
                <a:cs typeface="Arial" pitchFamily="34" charset="0"/>
              </a:rPr>
              <a:t>Preventing</a:t>
            </a:r>
            <a:r>
              <a:rPr lang="it-IT" i="1" dirty="0" smtClean="0">
                <a:solidFill>
                  <a:srgbClr val="000000"/>
                </a:solidFill>
                <a:cs typeface="Arial" pitchFamily="34" charset="0"/>
              </a:rPr>
              <a:t> the </a:t>
            </a:r>
            <a:r>
              <a:rPr lang="it-IT" i="1" dirty="0" err="1" smtClean="0">
                <a:solidFill>
                  <a:srgbClr val="000000"/>
                </a:solidFill>
                <a:cs typeface="Arial" pitchFamily="34" charset="0"/>
              </a:rPr>
              <a:t>Artificial</a:t>
            </a:r>
            <a:r>
              <a:rPr lang="it-IT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i="1" dirty="0" err="1" smtClean="0">
                <a:solidFill>
                  <a:srgbClr val="000000"/>
                </a:solidFill>
                <a:cs typeface="Arial" pitchFamily="34" charset="0"/>
              </a:rPr>
              <a:t>Avoidance</a:t>
            </a:r>
            <a:r>
              <a:rPr lang="it-IT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i="1" dirty="0" err="1" smtClean="0">
                <a:solidFill>
                  <a:srgbClr val="000000"/>
                </a:solidFill>
                <a:cs typeface="Arial" pitchFamily="34" charset="0"/>
              </a:rPr>
              <a:t>of</a:t>
            </a:r>
            <a:r>
              <a:rPr lang="it-IT" i="1" dirty="0" smtClean="0">
                <a:solidFill>
                  <a:srgbClr val="000000"/>
                </a:solidFill>
                <a:cs typeface="Arial" pitchFamily="34" charset="0"/>
              </a:rPr>
              <a:t> PE status</a:t>
            </a:r>
            <a:r>
              <a:rPr lang="it-IT" dirty="0" smtClean="0">
                <a:solidFill>
                  <a:srgbClr val="000000"/>
                </a:solidFill>
                <a:cs typeface="Arial" pitchFamily="34" charset="0"/>
              </a:rPr>
              <a:t>. Prevenzione delle tecniche tese ad evitare il riconoscimento di SO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85720" y="2285992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/>
            <a:r>
              <a:rPr lang="it-IT" b="1" dirty="0" smtClean="0"/>
              <a:t>-</a:t>
            </a:r>
            <a:r>
              <a:rPr lang="it-IT" dirty="0" smtClean="0"/>
              <a:t> </a:t>
            </a:r>
            <a:r>
              <a:rPr lang="it-IT" b="1" dirty="0" smtClean="0"/>
              <a:t>Progetto </a:t>
            </a:r>
            <a:r>
              <a:rPr lang="it-IT" b="1" i="1" dirty="0" smtClean="0"/>
              <a:t>BEPS</a:t>
            </a:r>
            <a:r>
              <a:rPr lang="it-IT" b="1" dirty="0" smtClean="0"/>
              <a:t> OCSE/G20 </a:t>
            </a:r>
            <a:r>
              <a:rPr lang="it-IT" dirty="0" smtClean="0"/>
              <a:t>- </a:t>
            </a:r>
            <a:r>
              <a:rPr lang="it-IT" b="1" dirty="0" smtClean="0"/>
              <a:t>B</a:t>
            </a:r>
            <a:r>
              <a:rPr lang="it-IT" dirty="0" smtClean="0"/>
              <a:t>ase </a:t>
            </a:r>
            <a:r>
              <a:rPr lang="it-IT" b="1" dirty="0" err="1" smtClean="0"/>
              <a:t>E</a:t>
            </a:r>
            <a:r>
              <a:rPr lang="it-IT" dirty="0" err="1" smtClean="0"/>
              <a:t>rosion</a:t>
            </a:r>
            <a:r>
              <a:rPr lang="it-IT" dirty="0" smtClean="0"/>
              <a:t> </a:t>
            </a:r>
            <a:r>
              <a:rPr lang="it-IT" b="1" dirty="0" smtClean="0"/>
              <a:t>P</a:t>
            </a:r>
            <a:r>
              <a:rPr lang="it-IT" dirty="0" smtClean="0"/>
              <a:t>rofit </a:t>
            </a:r>
            <a:r>
              <a:rPr lang="it-IT" b="1" dirty="0" err="1" smtClean="0"/>
              <a:t>S</a:t>
            </a:r>
            <a:r>
              <a:rPr lang="it-IT" dirty="0" err="1" smtClean="0"/>
              <a:t>hifting</a:t>
            </a:r>
            <a:r>
              <a:rPr lang="it-IT" dirty="0" smtClean="0"/>
              <a:t> – ovvero progetto teso a contrastare l’insieme di strategie poste in essere da alcune imprese per sfruttare i </a:t>
            </a:r>
            <a:r>
              <a:rPr lang="it-IT" b="1" dirty="0" smtClean="0"/>
              <a:t>disallineamenti normativi </a:t>
            </a:r>
            <a:r>
              <a:rPr lang="it-IT" dirty="0" smtClean="0"/>
              <a:t>(15 azioni – </a:t>
            </a:r>
            <a:r>
              <a:rPr lang="it-IT" i="1" dirty="0" err="1" smtClean="0"/>
              <a:t>Action</a:t>
            </a:r>
            <a:r>
              <a:rPr lang="it-IT" i="1" dirty="0" smtClean="0"/>
              <a:t> </a:t>
            </a:r>
            <a:r>
              <a:rPr lang="it-IT" i="1" dirty="0" err="1" smtClean="0"/>
              <a:t>plans</a:t>
            </a:r>
            <a:r>
              <a:rPr lang="it-IT" i="1" dirty="0" smtClean="0"/>
              <a:t> – </a:t>
            </a:r>
            <a:r>
              <a:rPr lang="it-IT" dirty="0" smtClean="0"/>
              <a:t>dal G20 in Messico del 2012) al fine di </a:t>
            </a:r>
            <a:r>
              <a:rPr lang="it-IT" u="sng" dirty="0" smtClean="0"/>
              <a:t>spostare artificiosamente i profitti verso paesi a tassazione bassa</a:t>
            </a:r>
            <a:r>
              <a:rPr lang="it-IT" dirty="0" smtClean="0"/>
              <a:t> e di </a:t>
            </a:r>
            <a:r>
              <a:rPr lang="it-IT" u="sng" dirty="0" smtClean="0"/>
              <a:t>abbattere la base imponibile attraverso pratiche elusive</a:t>
            </a:r>
            <a:endParaRPr lang="it-IT" u="sng" dirty="0"/>
          </a:p>
        </p:txBody>
      </p:sp>
      <p:sp>
        <p:nvSpPr>
          <p:cNvPr id="16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err="1" smtClean="0">
                <a:solidFill>
                  <a:schemeClr val="accent2"/>
                </a:solidFill>
                <a:latin typeface="Arial"/>
                <a:cs typeface="Arial"/>
              </a:rPr>
              <a:t>Ratio</a:t>
            </a:r>
            <a:endParaRPr lang="it-IT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2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85720" y="492919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it-IT" b="1" dirty="0" smtClean="0"/>
              <a:t>-</a:t>
            </a:r>
            <a:r>
              <a:rPr lang="it-IT" dirty="0" smtClean="0"/>
              <a:t> </a:t>
            </a:r>
            <a:r>
              <a:rPr lang="it-IT" b="1" dirty="0" smtClean="0"/>
              <a:t>Modello di Convenzione OCSE  -&gt; </a:t>
            </a:r>
            <a:r>
              <a:rPr lang="it-IT" dirty="0" smtClean="0">
                <a:solidFill>
                  <a:srgbClr val="000000"/>
                </a:solidFill>
                <a:cs typeface="Arial" pitchFamily="34" charset="0"/>
              </a:rPr>
              <a:t>Convenzioni bilaterali </a:t>
            </a:r>
            <a:r>
              <a:rPr lang="it-IT" sz="1600" dirty="0" smtClean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it-IT" sz="1600" i="1" dirty="0" err="1" smtClean="0">
                <a:solidFill>
                  <a:srgbClr val="000000"/>
                </a:solidFill>
                <a:cs typeface="Arial" pitchFamily="34" charset="0"/>
              </a:rPr>
              <a:t>Covered</a:t>
            </a:r>
            <a:r>
              <a:rPr lang="it-IT" sz="1600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sz="1600" i="1" dirty="0" err="1" smtClean="0">
                <a:solidFill>
                  <a:srgbClr val="000000"/>
                </a:solidFill>
                <a:cs typeface="Arial" pitchFamily="34" charset="0"/>
              </a:rPr>
              <a:t>Tax</a:t>
            </a:r>
            <a:r>
              <a:rPr lang="it-IT" sz="1600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sz="1600" i="1" dirty="0" err="1" smtClean="0">
                <a:solidFill>
                  <a:srgbClr val="000000"/>
                </a:solidFill>
                <a:cs typeface="Arial" pitchFamily="34" charset="0"/>
              </a:rPr>
              <a:t>Agreements</a:t>
            </a:r>
            <a:r>
              <a:rPr lang="it-IT" i="1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it-IT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3" grpId="0" build="allAtOnce"/>
      <p:bldP spid="14" grpId="0" build="allAtOnce"/>
      <p:bldP spid="15" grpId="0" build="allAtOnce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2"/>
          <p:cNvSpPr txBox="1"/>
          <p:nvPr/>
        </p:nvSpPr>
        <p:spPr>
          <a:xfrm>
            <a:off x="428596" y="1841243"/>
            <a:ext cx="8358246" cy="29854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it-IT" sz="2400" dirty="0">
                <a:solidFill>
                  <a:srgbClr val="222222"/>
                </a:solidFill>
                <a:latin typeface="+mj-lt"/>
                <a:ea typeface="Times New Roman"/>
              </a:rPr>
              <a:t>STABILE ORGANIZZAZIONE (SO) </a:t>
            </a:r>
            <a:r>
              <a:rPr lang="it-IT" sz="2400" dirty="0" smtClean="0">
                <a:solidFill>
                  <a:srgbClr val="222222"/>
                </a:solidFill>
                <a:latin typeface="+mj-lt"/>
                <a:ea typeface="Times New Roman"/>
              </a:rPr>
              <a:t>- </a:t>
            </a:r>
            <a:r>
              <a:rPr lang="it-IT" sz="2400" i="1" dirty="0" smtClean="0">
                <a:solidFill>
                  <a:srgbClr val="222222"/>
                </a:solidFill>
                <a:latin typeface="+mj-lt"/>
                <a:ea typeface="Times New Roman"/>
              </a:rPr>
              <a:t>PERMANENT </a:t>
            </a:r>
            <a:r>
              <a:rPr lang="it-IT" sz="2400" i="1" dirty="0">
                <a:solidFill>
                  <a:srgbClr val="222222"/>
                </a:solidFill>
                <a:latin typeface="+mj-lt"/>
                <a:ea typeface="Times New Roman"/>
              </a:rPr>
              <a:t>ESTABLISMENT (PE</a:t>
            </a:r>
            <a:r>
              <a:rPr lang="it-IT" sz="2400" i="1" dirty="0" smtClean="0">
                <a:solidFill>
                  <a:srgbClr val="222222"/>
                </a:solidFill>
                <a:latin typeface="+mj-lt"/>
                <a:ea typeface="Times New Roman"/>
              </a:rPr>
              <a:t>)</a:t>
            </a:r>
            <a:endParaRPr lang="it-IT" sz="2000" i="1" dirty="0" smtClean="0">
              <a:solidFill>
                <a:srgbClr val="222222"/>
              </a:solidFill>
              <a:latin typeface="+mj-lt"/>
              <a:ea typeface="Times New Roman"/>
            </a:endParaRPr>
          </a:p>
          <a:p>
            <a:pPr algn="ctr"/>
            <a:r>
              <a:rPr lang="it-IT" sz="2400" b="1" dirty="0" smtClean="0">
                <a:solidFill>
                  <a:srgbClr val="222222"/>
                </a:solidFill>
                <a:latin typeface="+mj-lt"/>
                <a:ea typeface="Times New Roman"/>
              </a:rPr>
              <a:t>Art. 162 </a:t>
            </a:r>
            <a:r>
              <a:rPr lang="it-IT" sz="2400" b="1" i="1" dirty="0" err="1" smtClean="0">
                <a:solidFill>
                  <a:srgbClr val="222222"/>
                </a:solidFill>
                <a:latin typeface="+mj-lt"/>
                <a:ea typeface="Times New Roman"/>
              </a:rPr>
              <a:t>Tuir</a:t>
            </a:r>
            <a:endParaRPr lang="it-IT" sz="2400" b="1" i="1" dirty="0" smtClean="0">
              <a:solidFill>
                <a:srgbClr val="222222"/>
              </a:solidFill>
              <a:latin typeface="+mj-lt"/>
              <a:ea typeface="Times New Roman"/>
            </a:endParaRPr>
          </a:p>
          <a:p>
            <a:r>
              <a:rPr lang="it-IT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Si fa riferimento sostanzialmente art.5 del </a:t>
            </a:r>
            <a:r>
              <a:rPr lang="it-IT" sz="2000" i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Modello di Convenzione OCSE 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 al relativo</a:t>
            </a:r>
            <a:r>
              <a:rPr lang="it-IT" sz="2000" i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Commentario</a:t>
            </a:r>
            <a:endParaRPr lang="it-IT" sz="20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88900" indent="-88900"/>
            <a:r>
              <a:rPr lang="it-IT" sz="2000" dirty="0" smtClean="0">
                <a:solidFill>
                  <a:srgbClr val="222222"/>
                </a:solidFill>
                <a:latin typeface="+mj-lt"/>
                <a:ea typeface="Times New Roman"/>
                <a:cs typeface="Arial" pitchFamily="34" charset="0"/>
              </a:rPr>
              <a:t>- Primissima apparizione: </a:t>
            </a:r>
            <a:r>
              <a:rPr lang="it-IT" sz="2000" dirty="0" smtClean="0">
                <a:latin typeface="+mj-lt"/>
                <a:cs typeface="Arial" pitchFamily="34" charset="0"/>
              </a:rPr>
              <a:t>circolare n. 7 del 30 aprile 1977 – colma lacuna</a:t>
            </a:r>
          </a:p>
          <a:p>
            <a:pPr marL="88900" indent="-88900"/>
            <a:r>
              <a:rPr lang="it-IT" sz="2000" dirty="0" smtClean="0">
                <a:solidFill>
                  <a:srgbClr val="222222"/>
                </a:solidFill>
                <a:latin typeface="+mj-lt"/>
                <a:ea typeface="Times New Roman"/>
              </a:rPr>
              <a:t>- Il D.lgs</a:t>
            </a:r>
            <a:r>
              <a:rPr lang="it-IT" sz="2000" dirty="0">
                <a:solidFill>
                  <a:srgbClr val="222222"/>
                </a:solidFill>
                <a:latin typeface="+mj-lt"/>
                <a:ea typeface="Times New Roman"/>
              </a:rPr>
              <a:t>. 12 dicembre 2003 n. 344 inserisce la </a:t>
            </a:r>
            <a:r>
              <a:rPr lang="it-IT" sz="2000" dirty="0">
                <a:solidFill>
                  <a:srgbClr val="000000"/>
                </a:solidFill>
                <a:latin typeface="+mj-lt"/>
                <a:ea typeface="Times New Roman"/>
                <a:cs typeface="Arial" pitchFamily="34" charset="0"/>
              </a:rPr>
              <a:t>n</a:t>
            </a:r>
            <a:r>
              <a:rPr lang="it-IT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ozione di Stabile Organizzazione nell’art.162 </a:t>
            </a: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Tuir</a:t>
            </a:r>
            <a:endParaRPr lang="it-IT" sz="20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88900" indent="-88900"/>
            <a:r>
              <a:rPr lang="it-IT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- La legge di Bilancio 2018 (L.205/2017) modifica l’art.162 </a:t>
            </a: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Tuir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recependo le modifiche dell’art.5 del Modello </a:t>
            </a:r>
            <a:r>
              <a:rPr lang="it-IT" sz="2000" i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OCSE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intervenute nel 2017</a:t>
            </a:r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472" y="4857760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Anche se l’art.162 delinea le </a:t>
            </a:r>
            <a:r>
              <a:rPr lang="it-IT" b="1" dirty="0" smtClean="0"/>
              <a:t>SO in Italia di imprese estere</a:t>
            </a:r>
            <a:r>
              <a:rPr lang="it-IT" dirty="0" smtClean="0"/>
              <a:t>, è un riferimento anche per l’individuazione di SO all’estero di impresa italiana</a:t>
            </a:r>
            <a:endParaRPr lang="it-IT" dirty="0"/>
          </a:p>
        </p:txBody>
      </p:sp>
      <p:sp>
        <p:nvSpPr>
          <p:cNvPr id="14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SO e </a:t>
            </a:r>
            <a:r>
              <a:rPr lang="it-IT" b="1" i="1" dirty="0" smtClean="0">
                <a:solidFill>
                  <a:schemeClr val="accent2"/>
                </a:solidFill>
                <a:latin typeface="Arial"/>
                <a:cs typeface="Arial"/>
              </a:rPr>
              <a:t>BEX</a:t>
            </a:r>
            <a:endParaRPr lang="it-IT" b="1" i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23" name="Pentagono 22"/>
          <p:cNvSpPr/>
          <p:nvPr/>
        </p:nvSpPr>
        <p:spPr>
          <a:xfrm>
            <a:off x="1000100" y="5572140"/>
            <a:ext cx="3143272" cy="285752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Una </a:t>
            </a:r>
            <a:r>
              <a:rPr lang="it-IT" sz="1600" i="1" dirty="0" err="1" smtClean="0">
                <a:solidFill>
                  <a:schemeClr val="tx1"/>
                </a:solidFill>
              </a:rPr>
              <a:t>branch</a:t>
            </a:r>
            <a:r>
              <a:rPr lang="it-IT" sz="1600" dirty="0" smtClean="0">
                <a:solidFill>
                  <a:schemeClr val="tx1"/>
                </a:solidFill>
              </a:rPr>
              <a:t> non sempre è una SO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4" name="Pentagono 23"/>
          <p:cNvSpPr/>
          <p:nvPr/>
        </p:nvSpPr>
        <p:spPr>
          <a:xfrm>
            <a:off x="1000100" y="6072206"/>
            <a:ext cx="3143272" cy="28575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Una SO non sempre è una </a:t>
            </a:r>
            <a:r>
              <a:rPr lang="it-IT" sz="1600" i="1" dirty="0" err="1" smtClean="0">
                <a:solidFill>
                  <a:schemeClr val="tx1"/>
                </a:solidFill>
              </a:rPr>
              <a:t>branch</a:t>
            </a:r>
            <a:endParaRPr lang="it-IT" sz="1600" i="1" dirty="0">
              <a:solidFill>
                <a:schemeClr val="tx1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357686" y="5572140"/>
            <a:ext cx="4429156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i="1" dirty="0" err="1" smtClean="0"/>
              <a:t>branch</a:t>
            </a:r>
            <a:r>
              <a:rPr lang="it-IT" sz="1400" dirty="0" smtClean="0"/>
              <a:t> ove si svolgono operazioni preparatorie e ausiliarie</a:t>
            </a:r>
            <a:r>
              <a:rPr lang="it-IT" sz="1400" i="1" dirty="0" smtClean="0"/>
              <a:t> </a:t>
            </a:r>
            <a:endParaRPr lang="it-IT" sz="1400" i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357686" y="6072206"/>
            <a:ext cx="4429156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SO personale                 Agente indipendente</a:t>
            </a:r>
            <a:endParaRPr lang="it-IT" sz="1400" dirty="0"/>
          </a:p>
        </p:txBody>
      </p:sp>
      <p:cxnSp>
        <p:nvCxnSpPr>
          <p:cNvPr id="29" name="Connettore 2 28"/>
          <p:cNvCxnSpPr/>
          <p:nvPr/>
        </p:nvCxnSpPr>
        <p:spPr>
          <a:xfrm>
            <a:off x="5500694" y="6215082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23" grpId="0" animBg="1"/>
      <p:bldP spid="24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2"/>
          <p:cNvSpPr txBox="1"/>
          <p:nvPr/>
        </p:nvSpPr>
        <p:spPr>
          <a:xfrm>
            <a:off x="500034" y="1841242"/>
            <a:ext cx="8033549" cy="38472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endParaRPr lang="it-IT" sz="2400" dirty="0">
              <a:solidFill>
                <a:srgbClr val="222222"/>
              </a:solidFill>
              <a:latin typeface="Arial"/>
              <a:cs typeface="Arial" pitchFamily="34" charset="0"/>
            </a:endParaRPr>
          </a:p>
          <a:p>
            <a:endParaRPr lang="it-IT" sz="2400" dirty="0">
              <a:solidFill>
                <a:srgbClr val="222222"/>
              </a:solidFill>
              <a:latin typeface="Arial"/>
              <a:cs typeface="Arial" pitchFamily="34" charset="0"/>
            </a:endParaRPr>
          </a:p>
          <a:p>
            <a:endParaRPr lang="it-IT" sz="2400" dirty="0">
              <a:solidFill>
                <a:srgbClr val="222222"/>
              </a:solidFill>
              <a:latin typeface="Arial"/>
              <a:cs typeface="Arial" pitchFamily="34" charset="0"/>
            </a:endParaRPr>
          </a:p>
          <a:p>
            <a:endParaRPr lang="it-IT" sz="2400" dirty="0">
              <a:solidFill>
                <a:srgbClr val="222222"/>
              </a:solidFill>
              <a:latin typeface="Arial"/>
              <a:cs typeface="Arial" pitchFamily="34" charset="0"/>
            </a:endParaRPr>
          </a:p>
          <a:p>
            <a:endParaRPr lang="it-IT" sz="2400" u="none" strike="noStrike" kern="1200" cap="none" spc="0" baseline="0" dirty="0">
              <a:solidFill>
                <a:srgbClr val="222222"/>
              </a:solidFill>
              <a:uFillTx/>
              <a:latin typeface="Arial"/>
              <a:cs typeface="Arial" pitchFamily="34" charset="0"/>
            </a:endParaRPr>
          </a:p>
          <a:p>
            <a:endParaRPr lang="it-IT" sz="2400" dirty="0">
              <a:solidFill>
                <a:srgbClr val="222222"/>
              </a:solidFill>
              <a:latin typeface="Arial"/>
              <a:cs typeface="Arial" pitchFamily="34" charset="0"/>
            </a:endParaRPr>
          </a:p>
          <a:p>
            <a:endParaRPr lang="it-IT" sz="2400" u="none" strike="noStrike" kern="1200" cap="none" spc="0" baseline="0" dirty="0">
              <a:solidFill>
                <a:srgbClr val="222222"/>
              </a:solidFill>
              <a:uFillTx/>
              <a:latin typeface="Arial"/>
              <a:cs typeface="Arial" pitchFamily="34" charset="0"/>
            </a:endParaRPr>
          </a:p>
          <a:p>
            <a:endParaRPr lang="it-IT" sz="2400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  <a:p>
            <a:endParaRPr lang="it-IT" sz="2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800" b="1" i="1" u="none" strike="noStrike" kern="1200" cap="none" spc="0" baseline="0" dirty="0">
              <a:solidFill>
                <a:srgbClr val="000000"/>
              </a:solidFill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42910" y="3929066"/>
            <a:ext cx="178595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Per Convenzione si configura SO</a:t>
            </a:r>
          </a:p>
        </p:txBody>
      </p:sp>
      <p:cxnSp>
        <p:nvCxnSpPr>
          <p:cNvPr id="13" name="Connettore 2 12"/>
          <p:cNvCxnSpPr/>
          <p:nvPr/>
        </p:nvCxnSpPr>
        <p:spPr>
          <a:xfrm rot="5400000">
            <a:off x="1215208" y="36425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295376" y="2867020"/>
            <a:ext cx="242889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Non vi è Disconoscimento  SO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643174" y="3929066"/>
            <a:ext cx="178595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No Convenzione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214942" y="2857496"/>
            <a:ext cx="242889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Accertamento SO</a:t>
            </a:r>
          </a:p>
        </p:txBody>
      </p:sp>
      <p:cxnSp>
        <p:nvCxnSpPr>
          <p:cNvPr id="17" name="Connettore 2 16"/>
          <p:cNvCxnSpPr/>
          <p:nvPr/>
        </p:nvCxnSpPr>
        <p:spPr>
          <a:xfrm rot="5400000">
            <a:off x="3215472" y="37139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3286116" y="2000240"/>
            <a:ext cx="242889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t-IT" dirty="0">
              <a:solidFill>
                <a:srgbClr val="222222"/>
              </a:solidFill>
              <a:latin typeface="Arial"/>
              <a:cs typeface="Arial" pitchFamily="34" charset="0"/>
            </a:endParaRPr>
          </a:p>
          <a:p>
            <a:pPr algn="ctr"/>
            <a:r>
              <a:rPr lang="it-IT" dirty="0">
                <a:solidFill>
                  <a:srgbClr val="222222"/>
                </a:solidFill>
                <a:latin typeface="Arial"/>
                <a:cs typeface="Arial" pitchFamily="34" charset="0"/>
              </a:rPr>
              <a:t>Posizione</a:t>
            </a:r>
          </a:p>
          <a:p>
            <a:r>
              <a:rPr lang="it-IT" dirty="0">
                <a:solidFill>
                  <a:srgbClr val="222222"/>
                </a:solidFill>
                <a:latin typeface="Arial"/>
                <a:cs typeface="Arial" pitchFamily="34" charset="0"/>
              </a:rPr>
              <a:t>Giurisdizione Estera:</a:t>
            </a:r>
          </a:p>
          <a:p>
            <a:endParaRPr lang="it-IT" dirty="0">
              <a:solidFill>
                <a:srgbClr val="222222"/>
              </a:solidFill>
              <a:latin typeface="Arial"/>
              <a:cs typeface="Arial" pitchFamily="34" charset="0"/>
            </a:endParaRPr>
          </a:p>
        </p:txBody>
      </p:sp>
      <p:cxnSp>
        <p:nvCxnSpPr>
          <p:cNvPr id="21" name="Connettore 1 20"/>
          <p:cNvCxnSpPr>
            <a:endCxn id="14" idx="0"/>
          </p:cNvCxnSpPr>
          <p:nvPr/>
        </p:nvCxnSpPr>
        <p:spPr>
          <a:xfrm rot="10800000" flipV="1">
            <a:off x="2509822" y="2643182"/>
            <a:ext cx="776294" cy="223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6" idx="0"/>
          </p:cNvCxnSpPr>
          <p:nvPr/>
        </p:nvCxnSpPr>
        <p:spPr>
          <a:xfrm rot="16200000" flipV="1">
            <a:off x="5929322" y="2357430"/>
            <a:ext cx="21431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rot="5400000">
            <a:off x="3251191" y="474980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2643174" y="4929198"/>
            <a:ext cx="1785950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/>
              <a:t>Per art.162 </a:t>
            </a:r>
            <a:r>
              <a:rPr lang="it-IT" dirty="0" err="1"/>
              <a:t>Tuir</a:t>
            </a:r>
            <a:r>
              <a:rPr lang="it-IT" dirty="0"/>
              <a:t> si configura SO</a:t>
            </a:r>
          </a:p>
          <a:p>
            <a:pPr algn="ctr"/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 rot="5400000">
            <a:off x="1286646" y="47855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714348" y="5000636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OPZIONE ESERCITABILE o</a:t>
            </a:r>
          </a:p>
          <a:p>
            <a:pPr algn="ctr"/>
            <a:r>
              <a:rPr lang="it-IT" sz="1400" dirty="0" err="1"/>
              <a:t>Ricomprensione</a:t>
            </a:r>
            <a:r>
              <a:rPr lang="it-IT" sz="1400" dirty="0"/>
              <a:t> nel perimetro BEX</a:t>
            </a:r>
          </a:p>
        </p:txBody>
      </p:sp>
      <p:cxnSp>
        <p:nvCxnSpPr>
          <p:cNvPr id="31" name="Connettore 2 30"/>
          <p:cNvCxnSpPr>
            <a:stCxn id="26" idx="1"/>
          </p:cNvCxnSpPr>
          <p:nvPr/>
        </p:nvCxnSpPr>
        <p:spPr>
          <a:xfrm rot="10800000" flipV="1">
            <a:off x="2214546" y="5179230"/>
            <a:ext cx="428628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rot="5400000">
            <a:off x="5751521" y="482124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rot="5400000">
            <a:off x="6215868" y="37139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5214942" y="3929066"/>
            <a:ext cx="2428892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Si configura SO per Convenzione o per art.162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1142976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2.4)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7286644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2.5)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357158" y="1714488"/>
            <a:ext cx="2571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rgbClr val="222222"/>
                </a:solidFill>
                <a:latin typeface="Arial"/>
                <a:cs typeface="Arial" pitchFamily="34" charset="0"/>
              </a:rPr>
              <a:t>Iter</a:t>
            </a:r>
            <a:r>
              <a:rPr lang="it-IT" sz="1400" dirty="0">
                <a:solidFill>
                  <a:srgbClr val="222222"/>
                </a:solidFill>
                <a:latin typeface="Arial"/>
                <a:cs typeface="Arial" pitchFamily="34" charset="0"/>
              </a:rPr>
              <a:t> per individuazione SO all’ESTERO </a:t>
            </a:r>
            <a:r>
              <a:rPr lang="it-IT" sz="1400" b="1" dirty="0">
                <a:solidFill>
                  <a:srgbClr val="222222"/>
                </a:solidFill>
                <a:latin typeface="Arial"/>
                <a:cs typeface="Arial" pitchFamily="34" charset="0"/>
              </a:rPr>
              <a:t>- punto 2.4) e 2.5) Provvedimento: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4857752" y="492919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OPZIONE ESERCITABILE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6429388" y="5000636"/>
            <a:ext cx="15716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/>
              <a:t>Ricomprensione</a:t>
            </a:r>
            <a:r>
              <a:rPr lang="it-IT" sz="1400" dirty="0"/>
              <a:t> nel perimetro BEX dal PERIODO  ACCERTAMENTO DEFINITIVO</a:t>
            </a:r>
          </a:p>
        </p:txBody>
      </p:sp>
      <p:cxnSp>
        <p:nvCxnSpPr>
          <p:cNvPr id="49" name="Connettore 2 48"/>
          <p:cNvCxnSpPr/>
          <p:nvPr/>
        </p:nvCxnSpPr>
        <p:spPr>
          <a:xfrm rot="5400000">
            <a:off x="7037405" y="482124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Esercizio dell’opzione</a:t>
            </a:r>
            <a:endParaRPr lang="it-IT" b="1" i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3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9" grpId="0" animBg="1"/>
      <p:bldP spid="26" grpId="0" animBg="1"/>
      <p:bldP spid="29" grpId="0"/>
      <p:bldP spid="36" grpId="0" animBg="1"/>
      <p:bldP spid="37" grpId="0"/>
      <p:bldP spid="38" grpId="0"/>
      <p:bldP spid="40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1" descr="C:\Users\m.cesari\Desktop\logo%20commercialist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78682" y="260648"/>
            <a:ext cx="785489" cy="7976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12"/>
          <p:cNvSpPr txBox="1"/>
          <p:nvPr/>
        </p:nvSpPr>
        <p:spPr>
          <a:xfrm>
            <a:off x="323528" y="1052736"/>
            <a:ext cx="2643566" cy="5770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ORDINE DEI DOTTORI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COMMERCIALISTI E DEGLI ESPERTI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CONTABILI </a:t>
            </a:r>
            <a:r>
              <a:rPr lang="it-IT" sz="1050" b="1" i="0" u="none" strike="noStrike" kern="1200" cap="none" spc="0" baseline="0" dirty="0" err="1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DI</a:t>
            </a:r>
            <a:r>
              <a:rPr lang="it-IT" sz="1050" b="1" i="0" u="none" strike="noStrike" kern="1200" cap="none" spc="0" baseline="0" dirty="0">
                <a:solidFill>
                  <a:srgbClr val="404040"/>
                </a:solidFill>
                <a:uFillTx/>
                <a:latin typeface="Times New Roman" pitchFamily="18"/>
                <a:cs typeface="Times New Roman" pitchFamily="18"/>
              </a:rPr>
              <a:t> AREZZO</a:t>
            </a:r>
          </a:p>
        </p:txBody>
      </p:sp>
      <p:cxnSp>
        <p:nvCxnSpPr>
          <p:cNvPr id="8" name="Connettore 1 16"/>
          <p:cNvCxnSpPr/>
          <p:nvPr/>
        </p:nvCxnSpPr>
        <p:spPr>
          <a:xfrm>
            <a:off x="285720" y="1643050"/>
            <a:ext cx="8640951" cy="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olid"/>
            <a:miter/>
          </a:ln>
        </p:spPr>
      </p:cxnSp>
      <p:sp>
        <p:nvSpPr>
          <p:cNvPr id="9" name="Rettangolo 8"/>
          <p:cNvSpPr/>
          <p:nvPr/>
        </p:nvSpPr>
        <p:spPr>
          <a:xfrm>
            <a:off x="3415680" y="130800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Commissione Internazionalizzazione</a:t>
            </a:r>
            <a:endParaRPr lang="it-IT" dirty="0"/>
          </a:p>
        </p:txBody>
      </p:sp>
      <p:sp>
        <p:nvSpPr>
          <p:cNvPr id="39" name="Text Box 24"/>
          <p:cNvSpPr txBox="1"/>
          <p:nvPr/>
        </p:nvSpPr>
        <p:spPr>
          <a:xfrm>
            <a:off x="3357554" y="571480"/>
            <a:ext cx="5256584" cy="738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dirty="0" smtClean="0">
                <a:solidFill>
                  <a:schemeClr val="accent2"/>
                </a:solidFill>
                <a:latin typeface="Arial"/>
                <a:cs typeface="Arial"/>
              </a:rPr>
              <a:t>BRANCH EXEMPTION</a:t>
            </a:r>
            <a:endParaRPr lang="it-IT" sz="2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b="1" dirty="0" smtClean="0">
                <a:solidFill>
                  <a:schemeClr val="accent2"/>
                </a:solidFill>
                <a:latin typeface="Arial"/>
                <a:cs typeface="Arial"/>
              </a:rPr>
              <a:t>Caratteristiche opzione</a:t>
            </a:r>
            <a:endParaRPr lang="it-IT" b="1" i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928662" y="2357430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L’OPZIONE È</a:t>
            </a:r>
            <a:endParaRPr lang="it-IT" sz="2000" b="1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857488" y="314324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ISTANTANEA</a:t>
            </a:r>
            <a:endParaRPr lang="it-IT" sz="24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2857488" y="364331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GENERALE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857488" y="414338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IRREVOCABILE</a:t>
            </a:r>
            <a:endParaRPr lang="it-IT" dirty="0"/>
          </a:p>
        </p:txBody>
      </p:sp>
      <p:sp>
        <p:nvSpPr>
          <p:cNvPr id="12" name="Text Box 26"/>
          <p:cNvSpPr txBox="1"/>
          <p:nvPr/>
        </p:nvSpPr>
        <p:spPr>
          <a:xfrm>
            <a:off x="785786" y="6407684"/>
            <a:ext cx="7704853" cy="4647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dirty="0">
                <a:solidFill>
                  <a:srgbClr val="000000"/>
                </a:solidFill>
                <a:latin typeface="Arial"/>
                <a:cs typeface="Arial"/>
              </a:rPr>
              <a:t>03</a:t>
            </a:r>
            <a:r>
              <a:rPr lang="it-IT" sz="11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 Maggio 2018</a:t>
            </a:r>
          </a:p>
          <a:p>
            <a:pPr marL="0" marR="0" lvl="0" indent="0" algn="ctr" defTabSz="914400" rtl="0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Hotel Etrusco Arezzo</a:t>
            </a:r>
            <a:endParaRPr lang="it-IT" sz="11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definit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3286</Words>
  <Application>Microsoft Office PowerPoint</Application>
  <PresentationFormat>Presentazione su schermo (4:3)</PresentationFormat>
  <Paragraphs>582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31</vt:i4>
      </vt:variant>
    </vt:vector>
  </HeadingPairs>
  <TitlesOfParts>
    <vt:vector size="33" baseType="lpstr">
      <vt:lpstr>Predefinito</vt:lpstr>
      <vt:lpstr>Predefinito 1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 Cesari</dc:creator>
  <cp:lastModifiedBy>CBB</cp:lastModifiedBy>
  <cp:revision>703</cp:revision>
  <dcterms:created xsi:type="dcterms:W3CDTF">2017-11-13T10:48:17Z</dcterms:created>
  <dcterms:modified xsi:type="dcterms:W3CDTF">2018-05-03T12:26:27Z</dcterms:modified>
</cp:coreProperties>
</file>