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416" r:id="rId2"/>
    <p:sldId id="485" r:id="rId3"/>
    <p:sldId id="487" r:id="rId4"/>
    <p:sldId id="531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48" r:id="rId14"/>
    <p:sldId id="564" r:id="rId15"/>
    <p:sldId id="550" r:id="rId16"/>
    <p:sldId id="551" r:id="rId17"/>
    <p:sldId id="555" r:id="rId18"/>
    <p:sldId id="552" r:id="rId19"/>
    <p:sldId id="553" r:id="rId20"/>
    <p:sldId id="554" r:id="rId21"/>
    <p:sldId id="532" r:id="rId22"/>
    <p:sldId id="493" r:id="rId23"/>
    <p:sldId id="533" r:id="rId24"/>
    <p:sldId id="418" r:id="rId25"/>
    <p:sldId id="419" r:id="rId26"/>
    <p:sldId id="565" r:id="rId27"/>
    <p:sldId id="494" r:id="rId28"/>
    <p:sldId id="557" r:id="rId29"/>
    <p:sldId id="558" r:id="rId30"/>
    <p:sldId id="559" r:id="rId31"/>
    <p:sldId id="560" r:id="rId32"/>
    <p:sldId id="420" r:id="rId33"/>
    <p:sldId id="421" r:id="rId34"/>
    <p:sldId id="422" r:id="rId35"/>
    <p:sldId id="561" r:id="rId36"/>
    <p:sldId id="562" r:id="rId37"/>
    <p:sldId id="495" r:id="rId38"/>
    <p:sldId id="500" r:id="rId39"/>
    <p:sldId id="501" r:id="rId40"/>
    <p:sldId id="563" r:id="rId41"/>
    <p:sldId id="534" r:id="rId42"/>
    <p:sldId id="556" r:id="rId43"/>
    <p:sldId id="424" r:id="rId44"/>
    <p:sldId id="425" r:id="rId45"/>
    <p:sldId id="426" r:id="rId46"/>
    <p:sldId id="535" r:id="rId47"/>
    <p:sldId id="568" r:id="rId48"/>
    <p:sldId id="427" r:id="rId49"/>
    <p:sldId id="496" r:id="rId50"/>
    <p:sldId id="497" r:id="rId51"/>
    <p:sldId id="502" r:id="rId52"/>
    <p:sldId id="503" r:id="rId53"/>
    <p:sldId id="498" r:id="rId54"/>
    <p:sldId id="566" r:id="rId55"/>
    <p:sldId id="536" r:id="rId56"/>
    <p:sldId id="499" r:id="rId57"/>
    <p:sldId id="567" r:id="rId58"/>
    <p:sldId id="504" r:id="rId59"/>
    <p:sldId id="538" r:id="rId60"/>
    <p:sldId id="539" r:id="rId61"/>
    <p:sldId id="505" r:id="rId62"/>
    <p:sldId id="506" r:id="rId63"/>
    <p:sldId id="507" r:id="rId64"/>
    <p:sldId id="508" r:id="rId65"/>
    <p:sldId id="509" r:id="rId66"/>
    <p:sldId id="510" r:id="rId67"/>
    <p:sldId id="511" r:id="rId68"/>
    <p:sldId id="512" r:id="rId69"/>
    <p:sldId id="516" r:id="rId70"/>
    <p:sldId id="517" r:id="rId71"/>
    <p:sldId id="519" r:id="rId72"/>
    <p:sldId id="520" r:id="rId73"/>
    <p:sldId id="521" r:id="rId74"/>
    <p:sldId id="522" r:id="rId75"/>
    <p:sldId id="523" r:id="rId76"/>
    <p:sldId id="524" r:id="rId77"/>
    <p:sldId id="525" r:id="rId78"/>
    <p:sldId id="526" r:id="rId79"/>
    <p:sldId id="527" r:id="rId80"/>
    <p:sldId id="528" r:id="rId81"/>
    <p:sldId id="529" r:id="rId82"/>
    <p:sldId id="530" r:id="rId83"/>
  </p:sldIdLst>
  <p:sldSz cx="9144000" cy="6858000" type="screen4x3"/>
  <p:notesSz cx="6805613" cy="99393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44C5-EC38-4404-A9CD-C9B27CAAA10D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0F816-04C5-42E7-9C52-FFE6795A5C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13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66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14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66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486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738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17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10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814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170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146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338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25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17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26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17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3091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32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17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33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99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34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99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2722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272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86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76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2722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44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270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03F77-7E51-4652-A152-5187D3125AB3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3542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48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874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49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018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50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356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51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35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52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35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1052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Quando si vuole catturare l’attenzione in più di un concetto, diventa strategico utilizzare le frecce come caselle di testo; in questo modo viene focalizzato il concetto all’interno di una forma che conduce l’attenzione ad un’altra casella di testo, mantenendo la slide pulita, senza il bisogno di inserire troppe forme.</a:t>
            </a:r>
          </a:p>
          <a:p>
            <a:r>
              <a:rPr lang="it-IT" dirty="0"/>
              <a:t>Per distinguere i concetti abbiamo utilizzato due colori distinti (sempre nella tonalità pastello)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1074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56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73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57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73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z="1400" dirty="0"/>
              <a:t>IL TITOLO DEVE ESSERE SCRITTO IN CARATTERE </a:t>
            </a:r>
            <a:r>
              <a:rPr lang="it-IT" altLang="it-IT" sz="1400" b="1" dirty="0"/>
              <a:t>CALIBRI</a:t>
            </a:r>
            <a:r>
              <a:rPr lang="it-IT" altLang="it-IT" sz="1400" dirty="0"/>
              <a:t> MISURA </a:t>
            </a:r>
            <a:r>
              <a:rPr lang="it-IT" altLang="it-IT" sz="1400" b="1" dirty="0"/>
              <a:t>40</a:t>
            </a:r>
          </a:p>
          <a:p>
            <a:r>
              <a:rPr lang="it-IT" altLang="it-IT" sz="1400" dirty="0"/>
              <a:t>L’EVENTUALE SOTTO TITOLO DEVE ESSERE SCRITTO IN CARATTERE </a:t>
            </a:r>
            <a:r>
              <a:rPr lang="it-IT" altLang="it-IT" sz="1400" b="1" dirty="0"/>
              <a:t>CALIBRI </a:t>
            </a:r>
            <a:r>
              <a:rPr lang="it-IT" altLang="it-IT" sz="1400" dirty="0"/>
              <a:t>MISURA</a:t>
            </a:r>
            <a:r>
              <a:rPr lang="it-IT" altLang="it-IT" sz="1400" b="1" dirty="0"/>
              <a:t> 32</a:t>
            </a:r>
          </a:p>
          <a:p>
            <a:r>
              <a:rPr lang="it-IT" altLang="it-IT" sz="1400" b="1" dirty="0"/>
              <a:t>TITOLO E SOTTOTITOLO SONO INSERITI IN DUE CASELLE DI TESTO DISTINTE</a:t>
            </a:r>
          </a:p>
        </p:txBody>
      </p:sp>
    </p:spTree>
    <p:extLst>
      <p:ext uri="{BB962C8B-B14F-4D97-AF65-F5344CB8AC3E}">
        <p14:creationId xmlns:p14="http://schemas.microsoft.com/office/powerpoint/2010/main" val="32973528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62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63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65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66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67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Una slide ricca di contenuti deve essere necessariamente schematizzata, non possiamo presentare slide con troppo testo.</a:t>
            </a:r>
          </a:p>
          <a:p>
            <a:r>
              <a:rPr lang="it-IT" dirty="0"/>
              <a:t>Al fine di snellire l’immagine, è necessario suddividere in più caselle di testo i contenuti.</a:t>
            </a:r>
          </a:p>
          <a:p>
            <a:r>
              <a:rPr lang="it-IT" dirty="0"/>
              <a:t>Anche in questo caso abbiamo usato colori diversi e utilizzato le frecce; qui non abbiamo inserito ombreggiature o altri effetti per non appesantire l’immagine, visto che la slide risulta già «piena».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A7E4-C929-43B6-B3A4-D72D633D884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2560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68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74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75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77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263" indent="-28317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71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98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883" indent="-2265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196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505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8139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1224" indent="-226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78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81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Nella banda in alto a destra viene riportato il titolo del paragrafo a cui l’argomento si riferisce: carattere CALIBRI misura 24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(per avere la scritta inserita nella medesima posizione tra una slide e l’atra è sufficiente fare copia in colla)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Medesima cosa vale per la dicitura pag. (CALIBRI 24)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titolo della slide deve essere inserito in una propria casella di testo, carattere CALIBRI misura 32.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Il contenuto della slide deve essere schematizzato il più possibile, creando caselle di testo, come in questa slide.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Per rendere l’immagine più piacevole  possibile inserire ombreggiature, riflessi o simili attraverso il pulsante EFFETTI FORMA che trovate a destra della barra degli strumenti in HOME. (selezionate la forma e cliccate su effetti forma)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Cerchiamo di utilizzare colori sobri come il grigio in tutte le sue sfumature o il bianco (evitiamo colori eccessivi come il verde, arancio o giallo)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44EAC8-5E23-4950-9ACD-1E0F8F9CAA10}" type="slidenum">
              <a:rPr lang="it-IT" altLang="it-IT" smtClean="0">
                <a:solidFill>
                  <a:srgbClr val="000000"/>
                </a:solidFill>
              </a:rPr>
              <a:pPr/>
              <a:t>82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1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8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46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9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12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Quando vogliamo ricordare un articolo o una legge inseriamo in una casella di testo i riferimenti della legge/ articolo e in una casella di testo distinta il testo o  la descrizione.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In questo modo la slide risulta più completa e di impatto (possiamo utilizzare frecce e colori diversi).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9D947B-7371-4B8D-8DDE-0BB6B85BB29D}" type="slidenum">
              <a:rPr lang="it-IT" altLang="it-IT" smtClean="0">
                <a:solidFill>
                  <a:srgbClr val="000000"/>
                </a:solidFill>
              </a:rPr>
              <a:pPr/>
              <a:t>10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19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dirty="0">
                <a:latin typeface="Arial" panose="020B0604020202020204" pitchFamily="34" charset="0"/>
              </a:rPr>
              <a:t>Un elenco puntato può essere facilmente trasformato in una slide strutturata come questa; è sufficiente creare delle caselle di testo per i numeri progressivi (o lettere se preferite) e associare una casella di testo di altra forma accanto.</a:t>
            </a:r>
          </a:p>
          <a:p>
            <a:r>
              <a:rPr lang="it-IT" altLang="it-IT" dirty="0">
                <a:latin typeface="Arial" panose="020B0604020202020204" pitchFamily="34" charset="0"/>
              </a:rPr>
              <a:t>Anche in questo caso sono stati usati gli strumenti di ombreggiatura per ciascuna forma.</a:t>
            </a: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FAD27-C72A-45C1-9D53-EDF1756BB9A2}" type="slidenum">
              <a:rPr lang="it-IT" altLang="it-IT" smtClean="0">
                <a:solidFill>
                  <a:srgbClr val="000000"/>
                </a:solidFill>
              </a:rPr>
              <a:pPr/>
              <a:t>12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19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8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17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11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9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8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03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55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72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8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A782-08E2-4FE9-A1BB-221B51BADA82}" type="datetimeFigureOut">
              <a:rPr lang="it-IT" smtClean="0"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099F-6C74-4292-971C-A055431BA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72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SUPER AMMORTAMENTI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539750" y="1916832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LEGGE DI STABILITA’ 2016, art. 1 , comma 91 e </a:t>
            </a:r>
            <a:r>
              <a:rPr lang="it-IT" alt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sgg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commi da 8 a 12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ESERCIZIO DI PIU’ ATTIVITA’ (SERVIZI E ALTRE)</a:t>
            </a:r>
          </a:p>
        </p:txBody>
      </p:sp>
      <p:sp>
        <p:nvSpPr>
          <p:cNvPr id="5" name="Rettangolo 4"/>
          <p:cNvSpPr/>
          <p:nvPr/>
        </p:nvSpPr>
        <p:spPr>
          <a:xfrm>
            <a:off x="460191" y="1858861"/>
            <a:ext cx="8154589" cy="3956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sz="2000" cap="all" dirty="0">
                <a:latin typeface="Calibri"/>
                <a:cs typeface="Calibri"/>
              </a:rPr>
              <a:t>ai fini della tenuta della contabilità semplificata è necessario fare riferimento al limite relativo: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cap="all" dirty="0">
                <a:latin typeface="Calibri"/>
                <a:cs typeface="Calibri"/>
              </a:rPr>
              <a:t>alle attività diverse da quelle di servizi </a:t>
            </a:r>
            <a:r>
              <a:rPr lang="it-IT" sz="2000" cap="all" dirty="0">
                <a:latin typeface="Calibri"/>
                <a:cs typeface="Calibri"/>
              </a:rPr>
              <a:t>(€ 700.000) se i ricavi delle attività esercitate non sono distintamente annotati;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cap="all" dirty="0">
                <a:latin typeface="Calibri"/>
                <a:cs typeface="Calibri"/>
              </a:rPr>
              <a:t>all’attività prevalente</a:t>
            </a:r>
            <a:r>
              <a:rPr lang="it-IT" sz="2000" cap="all" dirty="0">
                <a:latin typeface="Calibri"/>
                <a:cs typeface="Calibri"/>
              </a:rPr>
              <a:t> se i ricavi delle attività esercitate sono distintamente annotati. Pertanto, se l’attività prevalente esercitata è quella:</a:t>
            </a:r>
          </a:p>
          <a:p>
            <a:pPr algn="just"/>
            <a:r>
              <a:rPr lang="it-IT" sz="2000" cap="all" dirty="0">
                <a:latin typeface="Calibri"/>
                <a:cs typeface="Calibri"/>
              </a:rPr>
              <a:t>– di prestazioni di servizi, il limite di ricavi applicabile è pari a € 400.000;</a:t>
            </a:r>
          </a:p>
          <a:p>
            <a:pPr algn="just"/>
            <a:r>
              <a:rPr lang="it-IT" sz="2000" cap="all" dirty="0">
                <a:latin typeface="Calibri"/>
                <a:cs typeface="Calibri"/>
              </a:rPr>
              <a:t>– diversa da quella di prestazioni di servizi (ad esempio, commercio al minuto), il limite di ricavi applicabile è pari a € 700.000.</a:t>
            </a:r>
            <a:endParaRPr lang="it-IT" sz="2000" b="1" cap="all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180414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spect="1" noChangeArrowheads="1" noTextEdit="1"/>
          </p:cNvSpPr>
          <p:nvPr/>
        </p:nvSpPr>
        <p:spPr bwMode="auto">
          <a:xfrm>
            <a:off x="304800" y="7620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9512" y="1270001"/>
            <a:ext cx="8888287" cy="49244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99"/>
                </a:solidFill>
                <a:latin typeface="Britannic Bold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>
                <a:solidFill>
                  <a:srgbClr val="000000"/>
                </a:solidFill>
                <a:latin typeface="Calibri"/>
                <a:cs typeface="Tahoma" pitchFamily="34" charset="0"/>
              </a:rPr>
              <a:t>MECCANISMO DI FUNZIONAMENTO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Meccanismo di funzionamento</a:t>
            </a:r>
          </a:p>
        </p:txBody>
      </p:sp>
      <p:sp>
        <p:nvSpPr>
          <p:cNvPr id="9" name="Callout con freccia in giù 8"/>
          <p:cNvSpPr/>
          <p:nvPr/>
        </p:nvSpPr>
        <p:spPr>
          <a:xfrm>
            <a:off x="678211" y="2530829"/>
            <a:ext cx="1944216" cy="1656184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COMPONENTI POSITIVI DI REDDITO</a:t>
            </a:r>
          </a:p>
        </p:txBody>
      </p:sp>
      <p:sp>
        <p:nvSpPr>
          <p:cNvPr id="10" name="Callout con freccia in giù 9"/>
          <p:cNvSpPr/>
          <p:nvPr/>
        </p:nvSpPr>
        <p:spPr>
          <a:xfrm>
            <a:off x="3702547" y="2530829"/>
            <a:ext cx="1944216" cy="1656184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COMPONENTI NEGATIVI DI REDDITO</a:t>
            </a:r>
          </a:p>
        </p:txBody>
      </p:sp>
      <p:sp>
        <p:nvSpPr>
          <p:cNvPr id="12" name="Callout con freccia in giù 11"/>
          <p:cNvSpPr/>
          <p:nvPr/>
        </p:nvSpPr>
        <p:spPr>
          <a:xfrm>
            <a:off x="6654875" y="2530829"/>
            <a:ext cx="1944216" cy="1656184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ALTRE COMPONENTI SPECIFICHE</a:t>
            </a:r>
          </a:p>
        </p:txBody>
      </p:sp>
      <p:sp>
        <p:nvSpPr>
          <p:cNvPr id="19" name="Parentesi graffa aperta 18"/>
          <p:cNvSpPr/>
          <p:nvPr/>
        </p:nvSpPr>
        <p:spPr>
          <a:xfrm rot="16200000">
            <a:off x="4458631" y="505340"/>
            <a:ext cx="432048" cy="8280920"/>
          </a:xfrm>
          <a:prstGeom prst="lef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907704" y="5157192"/>
            <a:ext cx="5616624" cy="504056"/>
          </a:xfrm>
          <a:prstGeom prst="roundRect">
            <a:avLst/>
          </a:prstGeom>
          <a:solidFill>
            <a:srgbClr val="FFFFCC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REDDITO D’IMPRESA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881325" y="3032956"/>
            <a:ext cx="3838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6108284" y="2613671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5916376" y="2793691"/>
            <a:ext cx="3838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939922" y="3295778"/>
            <a:ext cx="3838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84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COMPONENTI AGGIUNTIVE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4214" y="2166146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L’AUTOCONSUMO PERSONALE O DEL FAMILIARE DELL’IMPRENDOTORE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4214" y="4129759"/>
            <a:ext cx="7345362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LE PLUSVALENZE E SOPPRAVVENIENZE ATTIVE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determinazione del reddito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72942" y="305385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 REDDITI DEGLI IMMOBILI PATRIMONIO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41778" y="5098193"/>
            <a:ext cx="7343687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MINUSVALENZE E SOPRAVVENIENZE PASSIVE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467544" y="2348880"/>
            <a:ext cx="576064" cy="3672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circolare a destra 5"/>
          <p:cNvSpPr/>
          <p:nvPr/>
        </p:nvSpPr>
        <p:spPr>
          <a:xfrm>
            <a:off x="179512" y="4752059"/>
            <a:ext cx="288032" cy="13412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7"/>
          <p:cNvSpPr/>
          <p:nvPr/>
        </p:nvSpPr>
        <p:spPr>
          <a:xfrm>
            <a:off x="539552" y="5949280"/>
            <a:ext cx="66247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Per i componenti di cui art. 66, comma 1, secondo periodo </a:t>
            </a:r>
            <a:r>
              <a:rPr lang="it-IT" dirty="0" err="1">
                <a:solidFill>
                  <a:srgbClr val="FF0000"/>
                </a:solidFill>
              </a:rPr>
              <a:t>Tuir</a:t>
            </a:r>
            <a:r>
              <a:rPr lang="it-IT" dirty="0">
                <a:solidFill>
                  <a:srgbClr val="FF0000"/>
                </a:solidFill>
              </a:rPr>
              <a:t> si applica competenza / </a:t>
            </a:r>
            <a:r>
              <a:rPr lang="it-IT" dirty="0" err="1">
                <a:solidFill>
                  <a:srgbClr val="FF0000"/>
                </a:solidFill>
              </a:rPr>
              <a:t>Telefisco</a:t>
            </a:r>
            <a:r>
              <a:rPr lang="it-IT" dirty="0">
                <a:solidFill>
                  <a:srgbClr val="FF0000"/>
                </a:solidFill>
              </a:rPr>
              <a:t> 2017, risposta 20) </a:t>
            </a:r>
          </a:p>
        </p:txBody>
      </p:sp>
    </p:spTree>
    <p:extLst>
      <p:ext uri="{BB962C8B-B14F-4D97-AF65-F5344CB8AC3E}">
        <p14:creationId xmlns:p14="http://schemas.microsoft.com/office/powerpoint/2010/main" val="3037940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COMPONENTI SOTTRATTE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70637" y="2839543"/>
            <a:ext cx="8028939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LE PERDITE DI BENI STRUMENTALI E QUELLE SU CREDITI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determinazione del reddito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89365" y="2131738"/>
            <a:ext cx="8028939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QUOTE DI AMMORTAMENTO BENI MATERIALI ED IMMATERIALI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30999" y="3580888"/>
            <a:ext cx="8028939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L’ACCANTONAMENTO TFR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36138" y="4341594"/>
            <a:ext cx="8028939" cy="1091184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LE DEDUZIONI FORFETTARIE PER GLI INTERMEDIARI/RAPP. DI COMMERCIO – GLI ESERCENTI RISTORAZ. – AUTOTRASPORTATORI – DISTRIBUTORI DI CARBURANTE EX L. 183/2011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220072" y="303213"/>
            <a:ext cx="3744416" cy="821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Canoni leasing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E </a:t>
            </a:r>
            <a:r>
              <a:rPr lang="it-IT" dirty="0" err="1">
                <a:solidFill>
                  <a:srgbClr val="FF0000"/>
                </a:solidFill>
              </a:rPr>
              <a:t>maxicanone</a:t>
            </a:r>
            <a:r>
              <a:rPr lang="it-IT" dirty="0">
                <a:solidFill>
                  <a:srgbClr val="FF0000"/>
                </a:solidFill>
              </a:rPr>
              <a:t> per competenza ( </a:t>
            </a:r>
            <a:r>
              <a:rPr lang="it-IT" dirty="0" err="1">
                <a:solidFill>
                  <a:srgbClr val="FF0000"/>
                </a:solidFill>
              </a:rPr>
              <a:t>Telefisco</a:t>
            </a:r>
            <a:r>
              <a:rPr lang="it-IT" dirty="0">
                <a:solidFill>
                  <a:srgbClr val="FF0000"/>
                </a:solidFill>
              </a:rPr>
              <a:t> 2017, risposta 23)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8316416" y="1412776"/>
            <a:ext cx="141580" cy="1030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516216" y="5559797"/>
            <a:ext cx="2016224" cy="821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Crediti pregressi e quelli derivanti da plusvalenze</a:t>
            </a:r>
          </a:p>
        </p:txBody>
      </p:sp>
      <p:sp>
        <p:nvSpPr>
          <p:cNvPr id="4" name="Freccia in su 3"/>
          <p:cNvSpPr/>
          <p:nvPr/>
        </p:nvSpPr>
        <p:spPr>
          <a:xfrm>
            <a:off x="7668344" y="3150693"/>
            <a:ext cx="648072" cy="22820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882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COMPONENTI SOTTRATTE, comma 3 art. 66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39553" y="2839542"/>
            <a:ext cx="8060024" cy="1453553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Riferimento all’art. 95 spese per prestazioni di lavoro, , secondo </a:t>
            </a:r>
            <a:r>
              <a:rPr lang="it-IT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Telefisco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2017 ( risposta 23) quindi la deduzione avviene per competenza, compresi , si deve ritenere i ratei ???  ( ma in realtà la citazione dell’art. 95 poteva essere diversa)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determinazione del reddito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89365" y="2131738"/>
            <a:ext cx="8028939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Riferimento all’art. 65 ; beni relativi all’impresa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30999" y="5110956"/>
            <a:ext cx="8028939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Riferimento all’art. 108 , è ragionevole ritenere che secondo le Entrate si applichi la competenza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395536" y="3573016"/>
            <a:ext cx="288032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8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AMBITO TEMPORALE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844824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PRIMO PERIODO DI APPLICAZIONE DEL REGIME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Il primo anno di applicazione e passaggio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552231" y="2996952"/>
            <a:ext cx="8136180" cy="18772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Il reddito del periodo d’imposta in cui è applicabile il principio di cassa è ridotto “</a:t>
            </a:r>
            <a:r>
              <a:rPr lang="it-IT" sz="2000" b="1" cap="all" dirty="0">
                <a:solidFill>
                  <a:srgbClr val="002060"/>
                </a:solidFill>
                <a:latin typeface="Calibri" panose="020F0502020204030204" pitchFamily="34" charset="0"/>
              </a:rPr>
              <a:t>dell’importo delle rimanenze finali … che hanno concorso a formare il reddito dell’esercizio precedente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2060"/>
                </a:solidFill>
                <a:latin typeface="Calibri" panose="020F0502020204030204" pitchFamily="34" charset="0"/>
              </a:rPr>
              <a:t>secondo il principio della competenza”.</a:t>
            </a:r>
          </a:p>
        </p:txBody>
      </p:sp>
      <p:sp>
        <p:nvSpPr>
          <p:cNvPr id="7" name="Rettangolo 6"/>
          <p:cNvSpPr/>
          <p:nvPr/>
        </p:nvSpPr>
        <p:spPr>
          <a:xfrm>
            <a:off x="539552" y="5008119"/>
            <a:ext cx="8136180" cy="18772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SI APPLICA ANCHE A RIMANENTE DI OPERE E SERVIZI IN CORSO DI ESECUZIONE ( </a:t>
            </a:r>
            <a:r>
              <a:rPr lang="it-IT" sz="2000" b="1" cap="all" dirty="0" err="1">
                <a:solidFill>
                  <a:srgbClr val="FF0000"/>
                </a:solidFill>
                <a:latin typeface="Calibri" panose="020F0502020204030204" pitchFamily="34" charset="0"/>
              </a:rPr>
              <a:t>Telefisco</a:t>
            </a: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 2017 risposta 21)</a:t>
            </a:r>
          </a:p>
        </p:txBody>
      </p:sp>
    </p:spTree>
    <p:extLst>
      <p:ext uri="{BB962C8B-B14F-4D97-AF65-F5344CB8AC3E}">
        <p14:creationId xmlns:p14="http://schemas.microsoft.com/office/powerpoint/2010/main" val="1461158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AMBITO TEMPORALE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98913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PASSAGGIO DI REGIME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Il primo anno di applicazione e passaggio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552231" y="3128776"/>
            <a:ext cx="8136180" cy="241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Al fine di evitare salti / duplicazioni di tassazione in caso di passaggio dal principio di cassa al regime ordinario (contabilità ordinaria), e viceversa, “</a:t>
            </a: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i ricavi, i compensi e le spese che hanno già concorso alla formazione del reddito … non assumono rilevanza nella determinazione del reddito degli anni successivi</a:t>
            </a: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73832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ESEMPIO PROBLEMATICO</a:t>
            </a: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determinazione del reddito</a:t>
            </a:r>
          </a:p>
        </p:txBody>
      </p:sp>
      <p:sp>
        <p:nvSpPr>
          <p:cNvPr id="7" name="Rettangolo 6"/>
          <p:cNvSpPr/>
          <p:nvPr/>
        </p:nvSpPr>
        <p:spPr>
          <a:xfrm>
            <a:off x="737246" y="2065225"/>
            <a:ext cx="7632700" cy="34929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Agente di commercio che ha incassato un acconto sulle provvigioni le quali diventano di competenza quando applica il regime di cassa &gt;  tassazione al momento della competenza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it-IT" sz="2000" b="1" cap="al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it-IT" sz="2000" b="1" cap="al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Agente di commercio che ha maturato provvigioni non incassate e tassate secondo competenza &gt; non si tassano al momento dell’incasso avendo aderito al regime di cassa</a:t>
            </a:r>
          </a:p>
        </p:txBody>
      </p:sp>
    </p:spTree>
    <p:extLst>
      <p:ext uri="{BB962C8B-B14F-4D97-AF65-F5344CB8AC3E}">
        <p14:creationId xmlns:p14="http://schemas.microsoft.com/office/powerpoint/2010/main" val="3726363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REGOLE AI FINI IRAP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98913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IRAP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IRAP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8835" y="3386431"/>
            <a:ext cx="7632774" cy="18388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Ai fini Irap si applicano i criteri di determinazione del reddito rilevanti ai fini dirette, quindi principio di cassa anche nell’Irap, compresi passaggi sulle rimanenze finali e sui salti e duplicazioni di imposta</a:t>
            </a:r>
          </a:p>
        </p:txBody>
      </p:sp>
    </p:spTree>
    <p:extLst>
      <p:ext uri="{BB962C8B-B14F-4D97-AF65-F5344CB8AC3E}">
        <p14:creationId xmlns:p14="http://schemas.microsoft.com/office/powerpoint/2010/main" val="3907153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LE REGOLE PER I REGISTRI CONTABILI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98913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REGISTRI CONTABILI ARTICOLO 18 DPR 600/1073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8836" y="3386431"/>
            <a:ext cx="2079128" cy="23138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2 REGISTRI DISTINTI: INCASSI E PAGAMENTI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3411496" y="3428403"/>
            <a:ext cx="2079128" cy="23138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TENUTA DEI SOLI REGISTRI IVA E INDICAZIONE MANCATI INCASSI E PAGAMENTI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6233001" y="3470376"/>
            <a:ext cx="2079128" cy="23138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TENUTA DEI SOLI REGISTRI IVA PRESUNZIONE DI INCASSO E PAGAMENTO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Registri contabili</a:t>
            </a:r>
          </a:p>
        </p:txBody>
      </p:sp>
      <p:sp>
        <p:nvSpPr>
          <p:cNvPr id="2" name="Rettangolo con angoli arrotondati 1"/>
          <p:cNvSpPr/>
          <p:nvPr/>
        </p:nvSpPr>
        <p:spPr>
          <a:xfrm>
            <a:off x="179512" y="6237312"/>
            <a:ext cx="84969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Quindi se una fattura di acquisto è registrata successivamente alla ricezione, ai fini redditi essa è comunque deducibile quando è registrata / </a:t>
            </a:r>
            <a:r>
              <a:rPr lang="it-IT" dirty="0" err="1">
                <a:solidFill>
                  <a:srgbClr val="FF0000"/>
                </a:solidFill>
              </a:rPr>
              <a:t>Telefisco</a:t>
            </a:r>
            <a:r>
              <a:rPr lang="it-IT" dirty="0">
                <a:solidFill>
                  <a:srgbClr val="FF0000"/>
                </a:solidFill>
              </a:rPr>
              <a:t> 2017, risposta 28)</a:t>
            </a:r>
          </a:p>
        </p:txBody>
      </p:sp>
      <p:sp>
        <p:nvSpPr>
          <p:cNvPr id="3" name="Freccia circolare a sinistra 2"/>
          <p:cNvSpPr/>
          <p:nvPr/>
        </p:nvSpPr>
        <p:spPr>
          <a:xfrm>
            <a:off x="8460432" y="4653136"/>
            <a:ext cx="648072" cy="1944216"/>
          </a:xfrm>
          <a:prstGeom prst="curvedLeft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5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Super ed </a:t>
            </a:r>
            <a:r>
              <a:rPr lang="it-IT" dirty="0" err="1"/>
              <a:t>iper</a:t>
            </a:r>
            <a:r>
              <a:rPr lang="it-IT" dirty="0"/>
              <a:t> ammortamento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Investimenti prorogati al 31.12.2017 &gt; </a:t>
            </a:r>
            <a:r>
              <a:rPr lang="it-IT" b="1" dirty="0"/>
              <a:t>ma escluse:</a:t>
            </a:r>
          </a:p>
          <a:p>
            <a:r>
              <a:rPr lang="it-IT" b="1" dirty="0"/>
              <a:t> le autovetture di cui art. 164 </a:t>
            </a:r>
            <a:r>
              <a:rPr lang="it-IT" b="1" dirty="0" err="1"/>
              <a:t>lett</a:t>
            </a:r>
            <a:r>
              <a:rPr lang="it-IT" b="1" dirty="0"/>
              <a:t>. b) auto aziendali o professionali ( escluse anche quelle dell’agente </a:t>
            </a:r>
            <a:r>
              <a:rPr lang="it-IT" b="1"/>
              <a:t>di commercio)</a:t>
            </a:r>
            <a:endParaRPr lang="it-IT" b="1" dirty="0"/>
          </a:p>
          <a:p>
            <a:r>
              <a:rPr lang="it-IT" b="1" dirty="0"/>
              <a:t>le autovetture di cui art. 164 lett. b) bis auto in uso a dipendenti</a:t>
            </a:r>
          </a:p>
          <a:p>
            <a:r>
              <a:rPr lang="it-IT" b="1" dirty="0"/>
              <a:t>Compresi quelli eseguiti anche al 30 giugno 2018 ma con acconto 20% versato al 31.12.2017</a:t>
            </a:r>
          </a:p>
          <a:p>
            <a:r>
              <a:rPr lang="it-IT" dirty="0" err="1"/>
              <a:t>Iperammortamenti</a:t>
            </a:r>
            <a:r>
              <a:rPr lang="it-IT" dirty="0"/>
              <a:t> al 150% per beni strumentali materiali necessari per processi di trasformazione tecnologica</a:t>
            </a:r>
          </a:p>
          <a:p>
            <a:r>
              <a:rPr lang="it-IT" dirty="0"/>
              <a:t>In questi casi deducibile anche il 40% in più di ammortamenti per beni strumentali immateriali ( </a:t>
            </a:r>
            <a:r>
              <a:rPr lang="it-IT" dirty="0" err="1"/>
              <a:t>es..software</a:t>
            </a:r>
            <a:r>
              <a:rPr lang="it-IT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72596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REGISTRI DISTINTI (INCASSI/PAGAMENTI)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Registri contabili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78599" y="2132856"/>
            <a:ext cx="3663122" cy="36829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sz="2000" b="1" cap="al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Ricavi: per ciascun incasso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a) il relativo importo;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b) le generalità, l’indirizzo e il comune di residenza anagrafica del soggetto che effettua il pagamento;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c) gli estremi della fattura o altro documento emesso.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sz="2000" b="1" cap="al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485481" y="2132855"/>
            <a:ext cx="3202930" cy="371979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Spese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2000" b="1" cap="all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cap="all" dirty="0">
                <a:solidFill>
                  <a:srgbClr val="000000"/>
                </a:solidFill>
                <a:latin typeface="Calibri" panose="020F0502020204030204" pitchFamily="34" charset="0"/>
              </a:rPr>
              <a:t>data di pagamento per  le spese sostenute nell’esercizio. Per ciascuna spesa devono essere fornite le indicazioni di cui alle lettere b) e c). </a:t>
            </a:r>
          </a:p>
        </p:txBody>
      </p:sp>
      <p:sp>
        <p:nvSpPr>
          <p:cNvPr id="12" name="Freccia bidirezionale orizzontale 11"/>
          <p:cNvSpPr/>
          <p:nvPr/>
        </p:nvSpPr>
        <p:spPr>
          <a:xfrm>
            <a:off x="4233759" y="3478462"/>
            <a:ext cx="1159682" cy="925980"/>
          </a:xfrm>
          <a:prstGeom prst="leftRightArrow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2000" b="1" cap="all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36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NUOVI LIMITI DI DEDUZIONE PER NOLEGGIO AUTO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comma 37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90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Tetto </a:t>
            </a:r>
            <a:r>
              <a:rPr lang="it-IT" dirty="0" err="1"/>
              <a:t>max</a:t>
            </a:r>
            <a:r>
              <a:rPr lang="it-IT" dirty="0"/>
              <a:t> annuo per canoni noleggio auto per agenti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it-IT" dirty="0"/>
              <a:t>I predetti limiti di euro 18.075,99 ed euro 3.615,20 sono elevati rispettivamente a euro 25.822,84 e a euro 5.164,57 per gli autoveicoli utilizzati da agenti o rappresentanti di commercio.”. 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560" y="4293096"/>
            <a:ext cx="7632774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Quindi è stato adeguato il tetto del canone di noleggio per agenti che in precedenza era uguale a quello delle imprese comuni, cioè € 3.615, 20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139952" y="5229200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39552" y="5733256"/>
            <a:ext cx="7632774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Entrata in vigore &gt; 2017 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0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REGIME IRI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commi 547 548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55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IRI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98072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 Ambito soggettivo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2204864"/>
            <a:ext cx="7632700" cy="935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ELEMENTO ESSENZIALE : TENUTA CONTABILITA’ ORDINARIA</a:t>
            </a:r>
          </a:p>
        </p:txBody>
      </p:sp>
      <p:sp>
        <p:nvSpPr>
          <p:cNvPr id="9" name="Rettangolo 8"/>
          <p:cNvSpPr/>
          <p:nvPr/>
        </p:nvSpPr>
        <p:spPr>
          <a:xfrm>
            <a:off x="755650" y="3789040"/>
            <a:ext cx="3744913" cy="935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Imprese individuali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87900" y="3789040"/>
            <a:ext cx="3600450" cy="935038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SNC o SAS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2268538" y="3284984"/>
            <a:ext cx="358775" cy="2873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>
            <a:off x="6588125" y="3284984"/>
            <a:ext cx="360363" cy="28892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576" y="5518299"/>
            <a:ext cx="7632700" cy="935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REDDITO D’IMPRESA  NON CONCORRE AL REDDITO COMPLESSIVO MA E’ SOGGETTO AD UNA TASSAZIONE SEPARATA E SOSTITUTIVA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923928" y="5085184"/>
            <a:ext cx="144016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079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DEDUCIBILITA’ DEI PRELIEVI PERSONALI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052736"/>
            <a:ext cx="7632700" cy="1008063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I prelevamenti personali sono deducibili dal reddito d’impresa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2204864"/>
            <a:ext cx="3312294" cy="23042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Nel limite del reddito  (non dell’utile civilistico) del periodo d’imposta e dei periodi precedente, </a:t>
            </a:r>
            <a:r>
              <a:rPr lang="it-IT" sz="2000" b="1" i="1" dirty="0" err="1">
                <a:solidFill>
                  <a:srgbClr val="000000"/>
                </a:solidFill>
                <a:latin typeface="Calibri" pitchFamily="34" charset="0"/>
              </a:rPr>
              <a:t>purche</a:t>
            </a: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’ assoggettati a tassazione IRI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76130" y="2204864"/>
            <a:ext cx="3312294" cy="23042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Al netto delle perdite computabili in diminuzione dal reddito dei periodi successivi</a:t>
            </a:r>
          </a:p>
        </p:txBody>
      </p:sp>
      <p:sp>
        <p:nvSpPr>
          <p:cNvPr id="2" name="Ovale 1"/>
          <p:cNvSpPr/>
          <p:nvPr/>
        </p:nvSpPr>
        <p:spPr>
          <a:xfrm>
            <a:off x="1475656" y="5013176"/>
            <a:ext cx="6264696" cy="1844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PRESUNZIONE DI PRELIEVO CON PRIORITA’ DAGLI UTILI ANTE IRI</a:t>
            </a:r>
          </a:p>
        </p:txBody>
      </p:sp>
    </p:spTree>
    <p:extLst>
      <p:ext uri="{BB962C8B-B14F-4D97-AF65-F5344CB8AC3E}">
        <p14:creationId xmlns:p14="http://schemas.microsoft.com/office/powerpoint/2010/main" val="3662950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DEDUCIBILITA’ DEI PRELIEVI PERSONALI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981248"/>
            <a:ext cx="7632700" cy="1295624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Riferimento circolare : i prelevamenti sono limitati al reddito imponibile  e quest’ultimo è determinato considerando i prelevamenti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2204864"/>
            <a:ext cx="3312294" cy="25202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 anno 1 : Reddito 100 ante prelievo, prelievo di 70 = reddito 30, ma se questo ammontare è il limite il prelievo sarebbe deducibile solo per 40, quindi il reddito diventerebbe 60 etc. </a:t>
            </a:r>
            <a:r>
              <a:rPr lang="it-IT" sz="2000" b="1" i="1" dirty="0" err="1">
                <a:solidFill>
                  <a:srgbClr val="000000"/>
                </a:solidFill>
                <a:latin typeface="Calibri" pitchFamily="34" charset="0"/>
              </a:rPr>
              <a:t>etc</a:t>
            </a:r>
            <a:endParaRPr lang="it-IT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76130" y="2204864"/>
            <a:ext cx="3312294" cy="23042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Possibile soluzione , come emerge dall’esempio della relazione governativa, il reddito è assunto al lordo del prelievo, </a:t>
            </a:r>
            <a:r>
              <a:rPr lang="it-IT" sz="2000" b="1" i="1" dirty="0">
                <a:solidFill>
                  <a:srgbClr val="FF0000"/>
                </a:solidFill>
                <a:latin typeface="Calibri" pitchFamily="34" charset="0"/>
              </a:rPr>
              <a:t>tesi confermata da </a:t>
            </a:r>
            <a:r>
              <a:rPr lang="it-IT" sz="2000" b="1" i="1" dirty="0" err="1">
                <a:solidFill>
                  <a:srgbClr val="FF0000"/>
                </a:solidFill>
                <a:latin typeface="Calibri" pitchFamily="34" charset="0"/>
              </a:rPr>
              <a:t>Telefisco</a:t>
            </a:r>
            <a:r>
              <a:rPr lang="it-IT" sz="2000" b="1" i="1" dirty="0">
                <a:solidFill>
                  <a:srgbClr val="FF0000"/>
                </a:solidFill>
                <a:latin typeface="Calibri" pitchFamily="34" charset="0"/>
              </a:rPr>
              <a:t> 2017, risposta 19</a:t>
            </a:r>
          </a:p>
        </p:txBody>
      </p:sp>
      <p:sp>
        <p:nvSpPr>
          <p:cNvPr id="9" name="Rettangolo 8"/>
          <p:cNvSpPr/>
          <p:nvPr/>
        </p:nvSpPr>
        <p:spPr>
          <a:xfrm>
            <a:off x="755650" y="5302275"/>
            <a:ext cx="7632700" cy="935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Il prelievo è classificato come reddito d’impresa quindi possibile compensazione con perdite d’impresa attribuite all’imprenditore o socio</a:t>
            </a:r>
          </a:p>
        </p:txBody>
      </p:sp>
    </p:spTree>
    <p:extLst>
      <p:ext uri="{BB962C8B-B14F-4D97-AF65-F5344CB8AC3E}">
        <p14:creationId xmlns:p14="http://schemas.microsoft.com/office/powerpoint/2010/main" val="3630835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esempi</a:t>
            </a:r>
          </a:p>
        </p:txBody>
      </p:sp>
      <p:sp>
        <p:nvSpPr>
          <p:cNvPr id="4" name="Freccia a destra con strisce 3"/>
          <p:cNvSpPr/>
          <p:nvPr/>
        </p:nvSpPr>
        <p:spPr>
          <a:xfrm>
            <a:off x="684213" y="765175"/>
            <a:ext cx="2303462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Reddito </a:t>
            </a:r>
            <a:r>
              <a:rPr lang="it-IT" sz="1000" b="1" dirty="0" err="1">
                <a:solidFill>
                  <a:prstClr val="white"/>
                </a:solidFill>
              </a:rPr>
              <a:t>ord</a:t>
            </a:r>
            <a:r>
              <a:rPr lang="it-IT" sz="1000" b="1" dirty="0">
                <a:solidFill>
                  <a:prstClr val="white"/>
                </a:solidFill>
              </a:rPr>
              <a:t>. 2016 100 perdita IRI 2017 50 Reddito IRI 2018 200 prelevamento 2019  180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76600" y="1196752"/>
            <a:ext cx="5472113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100 sono ininfluenti perché riferiti al 2016</a:t>
            </a:r>
          </a:p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200 – 50 ( perdita) = 150 quindi la somma di 80 è deducibile nel 2019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76600" y="3018404"/>
            <a:ext cx="5472113" cy="134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Prelievo ininfluente perché « coperto» dagli utili pregressi all’avvio dell’ IRI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76600" y="4828557"/>
            <a:ext cx="5472113" cy="16967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100 sono ininfluenti perché riferiti al 2016</a:t>
            </a:r>
          </a:p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200 – 50 ( perdita) = 150 </a:t>
            </a:r>
            <a:r>
              <a:rPr lang="it-IT">
                <a:solidFill>
                  <a:prstClr val="black"/>
                </a:solidFill>
              </a:rPr>
              <a:t>, quindi 140 è somma </a:t>
            </a:r>
            <a:r>
              <a:rPr lang="it-IT" dirty="0">
                <a:solidFill>
                  <a:prstClr val="black"/>
                </a:solidFill>
              </a:rPr>
              <a:t>deducibile nel 2019</a:t>
            </a:r>
          </a:p>
        </p:txBody>
      </p:sp>
      <p:sp>
        <p:nvSpPr>
          <p:cNvPr id="10" name="Freccia a destra con strisce 3"/>
          <p:cNvSpPr/>
          <p:nvPr/>
        </p:nvSpPr>
        <p:spPr>
          <a:xfrm>
            <a:off x="683568" y="2709465"/>
            <a:ext cx="2303462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Reddito </a:t>
            </a:r>
            <a:r>
              <a:rPr lang="it-IT" sz="1000" b="1" dirty="0" err="1">
                <a:solidFill>
                  <a:prstClr val="white"/>
                </a:solidFill>
              </a:rPr>
              <a:t>ord</a:t>
            </a:r>
            <a:r>
              <a:rPr lang="it-IT" sz="1000" b="1" dirty="0">
                <a:solidFill>
                  <a:prstClr val="white"/>
                </a:solidFill>
              </a:rPr>
              <a:t>. 2016 100 perdita IRI 2017 50 Reddito IRI 2018 200 prelevamento 2019  80</a:t>
            </a:r>
          </a:p>
        </p:txBody>
      </p:sp>
      <p:sp>
        <p:nvSpPr>
          <p:cNvPr id="13" name="Freccia a destra con strisce 3"/>
          <p:cNvSpPr/>
          <p:nvPr/>
        </p:nvSpPr>
        <p:spPr>
          <a:xfrm>
            <a:off x="683568" y="4653681"/>
            <a:ext cx="2303462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Reddito </a:t>
            </a:r>
            <a:r>
              <a:rPr lang="it-IT" sz="1000" b="1" dirty="0" err="1">
                <a:solidFill>
                  <a:prstClr val="white"/>
                </a:solidFill>
              </a:rPr>
              <a:t>ord</a:t>
            </a:r>
            <a:r>
              <a:rPr lang="it-IT" sz="1000" b="1" dirty="0">
                <a:solidFill>
                  <a:prstClr val="white"/>
                </a:solidFill>
              </a:rPr>
              <a:t>. 2016 100 perdita IRI 2017 50 Reddito IRI 2018 200 prelevamento 2019  240</a:t>
            </a:r>
          </a:p>
        </p:txBody>
      </p:sp>
    </p:spTree>
    <p:extLst>
      <p:ext uri="{BB962C8B-B14F-4D97-AF65-F5344CB8AC3E}">
        <p14:creationId xmlns:p14="http://schemas.microsoft.com/office/powerpoint/2010/main" val="3554981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llout con freccia in giù 8"/>
          <p:cNvSpPr/>
          <p:nvPr/>
        </p:nvSpPr>
        <p:spPr>
          <a:xfrm>
            <a:off x="755650" y="2161266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ACCONTI UTILI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REMUNERAZIONE SOCI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650" y="3232597"/>
            <a:ext cx="7632700" cy="198334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SOLO CON SPECIFICA PREVISIONE STATUTARIA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IN DEROGA ART. 2262 COD. CIV.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«</a:t>
            </a:r>
            <a:r>
              <a:rPr lang="it-IT" sz="2200" b="1" i="1" dirty="0">
                <a:solidFill>
                  <a:schemeClr val="tx1"/>
                </a:solidFill>
                <a:latin typeface="Calibri" panose="020F0502020204030204" pitchFamily="34" charset="0"/>
              </a:rPr>
              <a:t>SALVO PATTO CONTRARIO, CIASCUN SOCIO HA DIRITTO DI PERCEPIRE LA SUA PARTE DI UTILI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i="1" dirty="0">
                <a:solidFill>
                  <a:schemeClr val="tx1"/>
                </a:solidFill>
                <a:latin typeface="Calibri" panose="020F0502020204030204" pitchFamily="34" charset="0"/>
              </a:rPr>
              <a:t>DOPO L’APPROVAZIONE DEL RENDICONTO</a:t>
            </a: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↓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650" y="5383369"/>
            <a:ext cx="7632700" cy="605308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CASSAZIONE SENTENZA N. 10786/2003</a:t>
            </a:r>
          </a:p>
        </p:txBody>
      </p:sp>
    </p:spTree>
    <p:extLst>
      <p:ext uri="{BB962C8B-B14F-4D97-AF65-F5344CB8AC3E}">
        <p14:creationId xmlns:p14="http://schemas.microsoft.com/office/powerpoint/2010/main" val="38522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llout con freccia in giù 8"/>
          <p:cNvSpPr/>
          <p:nvPr/>
        </p:nvSpPr>
        <p:spPr>
          <a:xfrm>
            <a:off x="755650" y="2161266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ACCONTI UTILI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REMUNERAZIONE SOCI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650" y="3232597"/>
            <a:ext cx="7632700" cy="198334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SNC E SAS NORMA PIÙ RESTRITTIVA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ART. 2303 COD. CIV.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«</a:t>
            </a:r>
            <a:r>
              <a:rPr lang="it-IT" sz="2200" b="1" i="1" dirty="0">
                <a:solidFill>
                  <a:schemeClr val="tx1"/>
                </a:solidFill>
                <a:latin typeface="Calibri" panose="020F0502020204030204" pitchFamily="34" charset="0"/>
              </a:rPr>
              <a:t>NON PUÒ FARSI LUOGO A RIPARTIZIONE DI SOMME TRA I SOCI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i="1" dirty="0">
                <a:solidFill>
                  <a:schemeClr val="tx1"/>
                </a:solidFill>
                <a:latin typeface="Calibri" panose="020F0502020204030204" pitchFamily="34" charset="0"/>
              </a:rPr>
              <a:t>SE NON PER UTILI RELAMENTE CONSEGUITI</a:t>
            </a: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↓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650" y="5383369"/>
            <a:ext cx="7632700" cy="605308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RILEVANZA PENALE </a:t>
            </a:r>
            <a:r>
              <a:rPr lang="it-IT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EX</a:t>
            </a: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ART. 2627 COD. CIV.</a:t>
            </a:r>
          </a:p>
        </p:txBody>
      </p:sp>
    </p:spTree>
    <p:extLst>
      <p:ext uri="{BB962C8B-B14F-4D97-AF65-F5344CB8AC3E}">
        <p14:creationId xmlns:p14="http://schemas.microsoft.com/office/powerpoint/2010/main" val="400901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Super ed </a:t>
            </a:r>
            <a:r>
              <a:rPr lang="it-IT" dirty="0" err="1"/>
              <a:t>iperammortamento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Investimenti  in beni ad alto contenuto tecnologico eseguiti nel 2017 e fino al 30.6.2018</a:t>
            </a:r>
            <a:r>
              <a:rPr lang="it-IT" b="1" dirty="0"/>
              <a:t>:</a:t>
            </a:r>
          </a:p>
          <a:p>
            <a:r>
              <a:rPr lang="it-IT" dirty="0" err="1"/>
              <a:t>Iperammortamenti</a:t>
            </a:r>
            <a:r>
              <a:rPr lang="it-IT" dirty="0"/>
              <a:t> al 150% per beni strumentali materiali necessari per processi di trasformazione tecnologica in tabella Allegato A, </a:t>
            </a:r>
            <a:r>
              <a:rPr lang="it-IT" b="1" dirty="0"/>
              <a:t>ma il bene deve essere stato consegnato nel 2017, viceversa solo </a:t>
            </a:r>
            <a:r>
              <a:rPr lang="it-IT" b="1" dirty="0" err="1"/>
              <a:t>superammortamento</a:t>
            </a:r>
            <a:r>
              <a:rPr lang="it-IT" b="1" dirty="0"/>
              <a:t> (</a:t>
            </a:r>
            <a:r>
              <a:rPr lang="it-IT" b="1" dirty="0" err="1"/>
              <a:t>telefisco</a:t>
            </a:r>
            <a:r>
              <a:rPr lang="it-IT" b="1" dirty="0"/>
              <a:t> 2017)</a:t>
            </a:r>
            <a:endParaRPr lang="it-IT" dirty="0"/>
          </a:p>
          <a:p>
            <a:r>
              <a:rPr lang="it-IT" dirty="0"/>
              <a:t>In questi casi deducibile anche il 40% in più di ammortamenti per beni strumentali immateriali ( </a:t>
            </a:r>
            <a:r>
              <a:rPr lang="it-IT" dirty="0" err="1"/>
              <a:t>es..software</a:t>
            </a:r>
            <a:r>
              <a:rPr lang="it-IT" dirty="0"/>
              <a:t>) </a:t>
            </a:r>
            <a:r>
              <a:rPr lang="it-IT" b="1" dirty="0"/>
              <a:t>ma solo nel caso in cui si fruibile l’</a:t>
            </a:r>
            <a:r>
              <a:rPr lang="it-IT" b="1" dirty="0" err="1"/>
              <a:t>iperammortamento</a:t>
            </a:r>
            <a:r>
              <a:rPr lang="it-IT" b="1" dirty="0"/>
              <a:t> ( anche per altro bene)</a:t>
            </a:r>
            <a:r>
              <a:rPr lang="it-IT" b="1" dirty="0" err="1"/>
              <a:t>Telefisco</a:t>
            </a:r>
            <a:r>
              <a:rPr lang="it-IT" b="1" dirty="0"/>
              <a:t> 2017</a:t>
            </a:r>
          </a:p>
          <a:p>
            <a:r>
              <a:rPr lang="it-IT" b="1" dirty="0"/>
              <a:t>Se il bene industria 4.0. ha incorporato il software il tutto viene assoggettato a </a:t>
            </a:r>
            <a:r>
              <a:rPr lang="it-IT" b="1" dirty="0" err="1"/>
              <a:t>iperammortamento</a:t>
            </a:r>
            <a:r>
              <a:rPr lang="it-IT" b="1" dirty="0"/>
              <a:t> ( </a:t>
            </a:r>
            <a:r>
              <a:rPr lang="it-IT" b="1" dirty="0" err="1"/>
              <a:t>telefisco</a:t>
            </a:r>
            <a:r>
              <a:rPr lang="it-IT" b="1" dirty="0"/>
              <a:t> 2017) </a:t>
            </a:r>
          </a:p>
          <a:p>
            <a:r>
              <a:rPr lang="it-IT" dirty="0"/>
              <a:t>Necessaria dichiarazione sostitutiva di notorietà concernente le caratteristiche del bene, e per gli investimenti superiori € 500.000 perizia giurata </a:t>
            </a:r>
            <a:r>
              <a:rPr lang="it-IT" b="1" dirty="0"/>
              <a:t>( per ogni singolo bene </a:t>
            </a:r>
            <a:r>
              <a:rPr lang="it-IT" b="1" dirty="0" err="1"/>
              <a:t>Telefisco</a:t>
            </a:r>
            <a:r>
              <a:rPr lang="it-IT" b="1" dirty="0"/>
              <a:t> 2017).</a:t>
            </a:r>
          </a:p>
        </p:txBody>
      </p:sp>
    </p:spTree>
    <p:extLst>
      <p:ext uri="{BB962C8B-B14F-4D97-AF65-F5344CB8AC3E}">
        <p14:creationId xmlns:p14="http://schemas.microsoft.com/office/powerpoint/2010/main" val="2368771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llout con freccia in giù 8"/>
          <p:cNvSpPr/>
          <p:nvPr/>
        </p:nvSpPr>
        <p:spPr>
          <a:xfrm>
            <a:off x="755650" y="2161266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DIRITTO SOGGETTIVO DEL SOCIO ALL’UTILE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REMUNERAZIONE SOCI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925" y="210080"/>
            <a:ext cx="5761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Profili comuni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650" y="3284114"/>
            <a:ext cx="7632700" cy="9787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CON APPROVAZIONE DEL RENDICONTO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650" y="4559121"/>
            <a:ext cx="7632700" cy="1262130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CASSAZIONE SENTENZA N. 4454/1995</a:t>
            </a:r>
          </a:p>
        </p:txBody>
      </p:sp>
    </p:spTree>
    <p:extLst>
      <p:ext uri="{BB962C8B-B14F-4D97-AF65-F5344CB8AC3E}">
        <p14:creationId xmlns:p14="http://schemas.microsoft.com/office/powerpoint/2010/main" val="74645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llout con freccia in giù 8"/>
          <p:cNvSpPr/>
          <p:nvPr/>
        </p:nvSpPr>
        <p:spPr>
          <a:xfrm>
            <a:off x="755650" y="2161266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>
                <a:solidFill>
                  <a:srgbClr val="FFFFFF"/>
                </a:solidFill>
                <a:latin typeface="Calibri" panose="020F0502020204030204" pitchFamily="34" charset="0"/>
              </a:rPr>
              <a:t>POSSIBILE CLAUSOLA STATUTARIA</a:t>
            </a:r>
            <a:endParaRPr lang="it-IT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REMUNERAZIONE SOCI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925" y="210080"/>
            <a:ext cx="5761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Profili comuni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650" y="3284114"/>
            <a:ext cx="7632700" cy="11075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DIRITTO SOCI ALL’UTILE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NON CON APPROVAZIONE DEL RENDICONTO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MA SOLO CON SUCCESSIVA DECISIONE A MAGGIORANZA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650" y="4559121"/>
            <a:ext cx="7632700" cy="1262130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SENZA CLAUSOLA STATUTARIA POSSIBILE ACCANTONAMENTO A RISERVA MA SOLO CON DELIBERA UNANIME (</a:t>
            </a:r>
            <a:r>
              <a:rPr lang="it-IT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Cfr</a:t>
            </a: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Appello Milano 29 GIUGNO 1993 )</a:t>
            </a:r>
          </a:p>
        </p:txBody>
      </p:sp>
    </p:spTree>
    <p:extLst>
      <p:ext uri="{BB962C8B-B14F-4D97-AF65-F5344CB8AC3E}">
        <p14:creationId xmlns:p14="http://schemas.microsoft.com/office/powerpoint/2010/main" val="26354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IRI :  REGIME DELLE PERDITE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980728"/>
            <a:ext cx="7632700" cy="237626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7619"/>
            </a:avLst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Le perdite prodotte in regime IRI sono computabili a riduzione del reddito dei periodi successivi ( sempre in regime IRI) per intero importo che trova capienza, quindi senza tetto 80% ( confronto con SRL ordinarie)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3501008"/>
            <a:ext cx="7632700" cy="19446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In caso di fuoriuscita dal regime, la perdita residua torna nel regime dell’art. 8 </a:t>
            </a:r>
            <a:r>
              <a:rPr lang="it-IT" sz="2000" b="1" i="1" dirty="0" err="1">
                <a:solidFill>
                  <a:srgbClr val="000000"/>
                </a:solidFill>
                <a:latin typeface="Calibri" pitchFamily="34" charset="0"/>
              </a:rPr>
              <a:t>Tuir</a:t>
            </a: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 ( riporto quinquennale) considerando come anno di formazione l’ultimo in regime IRI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Per SNC e SAS la perdita residua viene imputata al socio secondo quote di partecipazione ( non citato il tetto del capitale sociale per soci accomandanti) </a:t>
            </a:r>
          </a:p>
        </p:txBody>
      </p:sp>
      <p:sp>
        <p:nvSpPr>
          <p:cNvPr id="6" name="Rettangolo 5"/>
          <p:cNvSpPr/>
          <p:nvPr/>
        </p:nvSpPr>
        <p:spPr>
          <a:xfrm>
            <a:off x="755724" y="5589712"/>
            <a:ext cx="7632700" cy="10796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problema interpretativo per le perdite pregresse per imprenditore individuale</a:t>
            </a:r>
          </a:p>
        </p:txBody>
      </p:sp>
    </p:spTree>
    <p:extLst>
      <p:ext uri="{BB962C8B-B14F-4D97-AF65-F5344CB8AC3E}">
        <p14:creationId xmlns:p14="http://schemas.microsoft.com/office/powerpoint/2010/main" val="2794674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IRI : regime dei prelievi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878756"/>
            <a:ext cx="7632700" cy="2405783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I prelevamenti nel limite del reddito sottoposto ad IRI concorrono alla formazione dell’imponibile del socio o imprenditore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3429000"/>
            <a:ext cx="7632700" cy="19446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Ma non è specificato se la netto o al lordo delle perdite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Es. perdita 2017 = 100, Reddito 2018 = 200, somma prelevata nel 2019 = 180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La somma che è deducibile </a:t>
            </a:r>
            <a:r>
              <a:rPr lang="it-IT" sz="2000" b="1" i="1">
                <a:solidFill>
                  <a:srgbClr val="000000"/>
                </a:solidFill>
                <a:latin typeface="Calibri" pitchFamily="34" charset="0"/>
              </a:rPr>
              <a:t>sarà 100, </a:t>
            </a: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ma il reddito nel 2019 verrà incrementato di </a:t>
            </a:r>
            <a:r>
              <a:rPr lang="it-IT" sz="2000" b="1" i="1">
                <a:solidFill>
                  <a:srgbClr val="000000"/>
                </a:solidFill>
                <a:latin typeface="Calibri" pitchFamily="34" charset="0"/>
              </a:rPr>
              <a:t>180    </a:t>
            </a:r>
            <a:endParaRPr lang="it-IT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36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34924" y="692696"/>
            <a:ext cx="9109075" cy="1080542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IRI : Adempimenti per opzione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628801"/>
            <a:ext cx="7632700" cy="1655738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Opzione è vincolante per 5 anni e va esercitata nel modello Unico relativo all’anno di prima applicazione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3429000"/>
            <a:ext cx="7632700" cy="10081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Prima applicazione possibile 2017 &gt; opzione modello unico 2018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067944" y="4797152"/>
            <a:ext cx="10801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55576" y="5661248"/>
            <a:ext cx="7632700" cy="10081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In caso di ritorno al regime ordinario quale disciplina per le riserve IRI ?? </a:t>
            </a:r>
          </a:p>
        </p:txBody>
      </p:sp>
    </p:spTree>
    <p:extLst>
      <p:ext uri="{BB962C8B-B14F-4D97-AF65-F5344CB8AC3E}">
        <p14:creationId xmlns:p14="http://schemas.microsoft.com/office/powerpoint/2010/main" val="625001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Applicazione dell’IRI alle SRL</a:t>
            </a:r>
          </a:p>
        </p:txBody>
      </p:sp>
      <p:sp>
        <p:nvSpPr>
          <p:cNvPr id="4" name="Freccia a destra con strisce 3"/>
          <p:cNvSpPr/>
          <p:nvPr/>
        </p:nvSpPr>
        <p:spPr>
          <a:xfrm>
            <a:off x="684213" y="1787306"/>
            <a:ext cx="2303462" cy="1713702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SRL di cui art. 116 ( ristretta base soci persone fisiche)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76600" y="1484784"/>
            <a:ext cx="5472113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Possibile opzione per Regime IRI ( 5 anni)</a:t>
            </a:r>
          </a:p>
        </p:txBody>
      </p:sp>
      <p:sp>
        <p:nvSpPr>
          <p:cNvPr id="8" name="Rettangolo 7"/>
          <p:cNvSpPr/>
          <p:nvPr/>
        </p:nvSpPr>
        <p:spPr>
          <a:xfrm>
            <a:off x="3275856" y="2385318"/>
            <a:ext cx="5472113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Alternativa opzione trasparenza ( 3 anni)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75856" y="3321422"/>
            <a:ext cx="5472113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Senza opzione : regime ordinario </a:t>
            </a:r>
            <a:r>
              <a:rPr lang="it-IT" dirty="0" err="1">
                <a:solidFill>
                  <a:prstClr val="black"/>
                </a:solidFill>
              </a:rPr>
              <a:t>Ires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59632" y="4545558"/>
            <a:ext cx="5472113" cy="12597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Ma applicare il regime di cui all’art. 55 bis significa anche applicare le regole di determinazione del reddito delle società di persone ?  Disciplina interessi passivi art, 61 o 96 ? </a:t>
            </a:r>
          </a:p>
        </p:txBody>
      </p:sp>
      <p:sp>
        <p:nvSpPr>
          <p:cNvPr id="3" name="Freccia circolare a destra 2"/>
          <p:cNvSpPr/>
          <p:nvPr/>
        </p:nvSpPr>
        <p:spPr>
          <a:xfrm>
            <a:off x="2699792" y="1988840"/>
            <a:ext cx="287883" cy="27363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64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Applicazione dell’IRI alle SRL</a:t>
            </a:r>
          </a:p>
        </p:txBody>
      </p:sp>
      <p:sp>
        <p:nvSpPr>
          <p:cNvPr id="4" name="Freccia a destra con strisce 3"/>
          <p:cNvSpPr/>
          <p:nvPr/>
        </p:nvSpPr>
        <p:spPr>
          <a:xfrm>
            <a:off x="684213" y="980728"/>
            <a:ext cx="2303462" cy="1713702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prstClr val="white"/>
                </a:solidFill>
              </a:rPr>
              <a:t>SRL di cui art. 116 ( ristretta base soci persone fisiche)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76600" y="1484784"/>
            <a:ext cx="5472113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Possibile opzione per Regime IRI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76600" y="4602580"/>
            <a:ext cx="5472113" cy="17067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In caso di mutamenti soggettivi della compagine societaria deve ritenersi che non sia più applicabile il regime di trasparenza o Iri già a partire dall’inizio del periodo d’imposta in cui l’evento si manifesta ( </a:t>
            </a:r>
            <a:r>
              <a:rPr lang="it-IT" dirty="0" err="1">
                <a:solidFill>
                  <a:prstClr val="black"/>
                </a:solidFill>
              </a:rPr>
              <a:t>crf</a:t>
            </a:r>
            <a:r>
              <a:rPr lang="it-IT" dirty="0">
                <a:solidFill>
                  <a:prstClr val="black"/>
                </a:solidFill>
              </a:rPr>
              <a:t>. D.M. 23.4.04, art. 6, </a:t>
            </a:r>
            <a:r>
              <a:rPr lang="it-IT" dirty="0" err="1">
                <a:solidFill>
                  <a:prstClr val="black"/>
                </a:solidFill>
              </a:rPr>
              <a:t>lett</a:t>
            </a:r>
            <a:r>
              <a:rPr lang="it-IT" dirty="0">
                <a:solidFill>
                  <a:prstClr val="black"/>
                </a:solidFill>
              </a:rPr>
              <a:t>. a) 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716016" y="2852936"/>
            <a:ext cx="25202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017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Applicazione dell’IRI  e contributi previdenziali</a:t>
            </a:r>
          </a:p>
        </p:txBody>
      </p:sp>
      <p:sp>
        <p:nvSpPr>
          <p:cNvPr id="6" name="Rettangolo 5"/>
          <p:cNvSpPr/>
          <p:nvPr/>
        </p:nvSpPr>
        <p:spPr>
          <a:xfrm>
            <a:off x="467544" y="3284984"/>
            <a:ext cx="8208417" cy="134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Si applica la disciplina ordinaria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203848" y="1484784"/>
            <a:ext cx="25202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30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t-IT" dirty="0"/>
              <a:t>IRI e operazioni straordinarie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89269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it-IT" dirty="0"/>
              <a:t>Trasformazione progressiva di </a:t>
            </a:r>
            <a:r>
              <a:rPr lang="it-IT" dirty="0" err="1"/>
              <a:t>snc</a:t>
            </a:r>
            <a:r>
              <a:rPr lang="it-IT" dirty="0"/>
              <a:t> che ha applicato regime normale fino al 2016, IRI 2017 nel 2018 diventa SRL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139952" y="227687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95536" y="3140968"/>
            <a:ext cx="8229600" cy="6766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Riserve 2016 € 100.000, riserva IRI 2017 30.000.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139952" y="4005064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46856" y="4797152"/>
            <a:ext cx="8229600" cy="8926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Nella SRL si dovrebbe distinguere:</a:t>
            </a:r>
          </a:p>
          <a:p>
            <a:r>
              <a:rPr lang="it-IT" dirty="0"/>
              <a:t>1) riserve ex </a:t>
            </a:r>
            <a:r>
              <a:rPr lang="it-IT" dirty="0" err="1"/>
              <a:t>snc</a:t>
            </a:r>
            <a:r>
              <a:rPr lang="it-IT" dirty="0"/>
              <a:t> distribuibili senza conseguenze</a:t>
            </a:r>
          </a:p>
          <a:p>
            <a:r>
              <a:rPr lang="it-IT" dirty="0"/>
              <a:t>2) Riserva IRI distribuibile con riduzione dell’imponibile e concorrenza alla formazione dell’imponibile personale</a:t>
            </a:r>
          </a:p>
          <a:p>
            <a:r>
              <a:rPr lang="it-IT" dirty="0"/>
              <a:t>3) Riserva </a:t>
            </a:r>
            <a:r>
              <a:rPr lang="it-IT" dirty="0" err="1"/>
              <a:t>srl</a:t>
            </a:r>
            <a:r>
              <a:rPr lang="it-IT" dirty="0"/>
              <a:t> &gt; normale disciplina del dividendo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46856" y="5992689"/>
            <a:ext cx="8229600" cy="67667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Ma il vincolo dell’opzione resta o deve essere rinnovato ???</a:t>
            </a:r>
          </a:p>
        </p:txBody>
      </p:sp>
    </p:spTree>
    <p:extLst>
      <p:ext uri="{BB962C8B-B14F-4D97-AF65-F5344CB8AC3E}">
        <p14:creationId xmlns:p14="http://schemas.microsoft.com/office/powerpoint/2010/main" val="19688868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IRI e SRL con due soci persone fisiche scelte operative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/>
              <a:t>Utile 100.000 &gt; dividendo  50.000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3851920" y="2204864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95536" y="2996952"/>
            <a:ext cx="8229600" cy="6766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Regime ordinario  &gt; </a:t>
            </a:r>
            <a:r>
              <a:rPr lang="it-IT" dirty="0" err="1"/>
              <a:t>Ires</a:t>
            </a:r>
            <a:r>
              <a:rPr lang="it-IT" dirty="0"/>
              <a:t> </a:t>
            </a:r>
            <a:r>
              <a:rPr lang="it-IT" b="1" dirty="0"/>
              <a:t>24.000</a:t>
            </a:r>
            <a:r>
              <a:rPr lang="it-IT" dirty="0"/>
              <a:t> &gt;  Ciascun socio tassa il dividendo lordo di 25.000 con Irpef per ciascuno di € 1197 Toto generale</a:t>
            </a:r>
            <a:r>
              <a:rPr lang="it-IT" b="1" dirty="0"/>
              <a:t> 26.394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3779912" y="3789040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4509120"/>
            <a:ext cx="8229600" cy="6766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Regime trasparenza  &gt; Irpef su 50.000 15138 x 2 = </a:t>
            </a:r>
            <a:r>
              <a:rPr lang="it-IT" b="1" dirty="0"/>
              <a:t>30.276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46856" y="5776665"/>
            <a:ext cx="8229600" cy="6766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Regime IRI = IRI su 50.000 = 12.000  dividendo 25.000 per ciascun socio  con Irpef di 5036 a testa. Tot Generale € </a:t>
            </a:r>
            <a:r>
              <a:rPr lang="it-IT" b="1" dirty="0"/>
              <a:t>22.072</a:t>
            </a:r>
          </a:p>
        </p:txBody>
      </p:sp>
    </p:spTree>
    <p:extLst>
      <p:ext uri="{BB962C8B-B14F-4D97-AF65-F5344CB8AC3E}">
        <p14:creationId xmlns:p14="http://schemas.microsoft.com/office/powerpoint/2010/main" val="65633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REGIME DI CASSA PER SEMPLIFICATI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commi da 17 a 23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4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Esempio tratto dalla relazione ministeriale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8092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5848673"/>
            <a:ext cx="8229600" cy="5326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Ma in questo modo il plafond IRI viene ridotto sia del prelevamento (50) sia della perdita ( 30), mentre secondo logica dovrebbe essere  200 così </a:t>
            </a:r>
            <a:r>
              <a:rPr lang="it-IT" dirty="0">
                <a:solidFill>
                  <a:srgbClr val="FF0000"/>
                </a:solidFill>
              </a:rPr>
              <a:t>peraltro si pronuncia anche </a:t>
            </a:r>
            <a:r>
              <a:rPr lang="it-IT" dirty="0" err="1">
                <a:solidFill>
                  <a:srgbClr val="FF0000"/>
                </a:solidFill>
              </a:rPr>
              <a:t>Telefisco</a:t>
            </a:r>
            <a:r>
              <a:rPr lang="it-IT" dirty="0">
                <a:solidFill>
                  <a:srgbClr val="FF0000"/>
                </a:solidFill>
              </a:rPr>
              <a:t> 2017</a:t>
            </a:r>
          </a:p>
        </p:txBody>
      </p:sp>
      <p:sp>
        <p:nvSpPr>
          <p:cNvPr id="6" name="Freccia in su 5"/>
          <p:cNvSpPr/>
          <p:nvPr/>
        </p:nvSpPr>
        <p:spPr>
          <a:xfrm>
            <a:off x="7740352" y="4437112"/>
            <a:ext cx="432048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63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DISPOSIZIONI VARIE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76873"/>
            <a:ext cx="821486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1) LEGGE DI STABILITA’ 2017, art. 1 comma 549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2) D.L. 193/16</a:t>
            </a:r>
            <a:endParaRPr lang="it-IT" alt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04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8313" y="3068960"/>
            <a:ext cx="6451471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Le prestazioni alberghiere e di somministrazione di alimenti e bevande acquistate direttamente dal committente </a:t>
            </a:r>
            <a:r>
              <a:rPr lang="it-IT" altLang="it-IT" sz="1800" b="1" i="1" dirty="0">
                <a:solidFill>
                  <a:schemeClr val="tx1"/>
                </a:solidFill>
                <a:latin typeface="Calibri" panose="020F0502020204030204" pitchFamily="34" charset="0"/>
              </a:rPr>
              <a:t>non costituiscono compensi in natura per il professionista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8313" y="1628800"/>
            <a:ext cx="799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Le predette spese sono integralmente deducibili se sostenute dal committente per conto del professionista e da questi addebitate nella fattura.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8313" y="1052736"/>
            <a:ext cx="7991475" cy="460375"/>
          </a:xfrm>
          <a:prstGeom prst="rect">
            <a:avLst/>
          </a:prstGeom>
          <a:solidFill>
            <a:schemeClr val="accent5">
              <a:lumMod val="90000"/>
              <a:alpha val="50195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Fino al 31.12.2014</a:t>
            </a:r>
            <a:endParaRPr lang="it-IT" altLang="it-IT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8313" y="2492896"/>
            <a:ext cx="7991475" cy="46196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altLang="it-IT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Dal 1.1.2015 </a:t>
            </a:r>
            <a:r>
              <a:rPr lang="it-IT" altLang="it-IT" i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(D.L.gs 175/14)</a:t>
            </a:r>
            <a:endParaRPr lang="it-IT" altLang="it-IT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250825" y="4149080"/>
            <a:ext cx="8580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 31/E/14 </a:t>
            </a:r>
            <a:r>
              <a:rPr lang="it-IT" altLang="it-IT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altLang="it-IT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IL COMMITTENTE</a:t>
            </a:r>
            <a:r>
              <a:rPr lang="it-IT" altLang="it-IT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 PRESENZA DI CHIARA INERENZA, LE SUDDETTE SPESE SONO «ASSORBITE» NELLA PRESTAZIONE PROFESSIONALE, QUINDI </a:t>
            </a:r>
            <a:r>
              <a:rPr lang="it-IT" altLang="it-IT" sz="18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it-IT" altLang="it-IT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 APPLICA  IL </a:t>
            </a:r>
            <a:r>
              <a:rPr lang="it-IT" altLang="it-IT" sz="18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 DI DEDUZIONE DEL 75%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64066" y="332656"/>
            <a:ext cx="8779933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D.L. 193/16 : Rimborsi professionisti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043351" y="3212976"/>
            <a:ext cx="1935892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</a:rPr>
              <a:t>NON richiamate spese di viaggio!!!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4925" y="210080"/>
            <a:ext cx="5761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Rimborsi trasferte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67544" y="5199286"/>
            <a:ext cx="7991475" cy="46196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altLang="it-IT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Dal 1.1.2017 </a:t>
            </a:r>
            <a:r>
              <a:rPr lang="it-IT" altLang="it-IT" i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(D.L. 193/16</a:t>
            </a:r>
            <a:endParaRPr lang="it-IT" altLang="it-IT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467544" y="5745435"/>
            <a:ext cx="64514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Anche le spese di viaggio e trasporto se anticipate dal committente fruiscono della medesima disciplina di quelle di vitto ed alloggio</a:t>
            </a:r>
            <a:endParaRPr lang="it-IT" altLang="it-IT" sz="18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89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211263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Limitazioni a riporto delle perdite art. 84 c. 3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76600" y="2204864"/>
            <a:ext cx="5472113" cy="134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La perdita non è riportabile ( salvo le esimenti se viene rispettata la condizione di vitalità ( almeno 10 dipendenti e ricavi/costi personale anno precedente non inferiori a 40% media biennio precedente)</a:t>
            </a:r>
          </a:p>
        </p:txBody>
      </p:sp>
      <p:sp>
        <p:nvSpPr>
          <p:cNvPr id="95241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9" name="Freccia a destra con strisce 8"/>
          <p:cNvSpPr/>
          <p:nvPr/>
        </p:nvSpPr>
        <p:spPr>
          <a:xfrm>
            <a:off x="251520" y="1844676"/>
            <a:ext cx="2736155" cy="2088380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Se viene trasferita la maggioranza delle quote e modificata l’attività rispetto a quando le perdite sono state realizzate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76600" y="5373216"/>
            <a:ext cx="5472113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Si applica dal 2017 anche ad interessi passivi ed eccedenza Ace  riportati a nuovo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5076056" y="4149080"/>
            <a:ext cx="21602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298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r>
              <a:rPr lang="it-IT" altLang="it-IT" sz="2000" b="1" dirty="0">
                <a:latin typeface="Calibri" panose="020F0502020204030204" pitchFamily="34" charset="0"/>
              </a:rPr>
              <a:t>In caso di procedura concorsuale con continuità aziendale ( concordato da risanamento e accordi di ristrutturazione del debito)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628801"/>
            <a:ext cx="7632700" cy="1439170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Sopravvenienza attiva non costituisce imponibile per parte che eccede la perdita di periodo e pregressa NON CONSIDERANDO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3260558"/>
            <a:ext cx="7632700" cy="2514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80% del reddito ( disposizione già vigente)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Ace di periodo e pregressa ( nuova regola)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Interessi passivi ( nuova regola) </a:t>
            </a:r>
          </a:p>
        </p:txBody>
      </p:sp>
    </p:spTree>
    <p:extLst>
      <p:ext uri="{BB962C8B-B14F-4D97-AF65-F5344CB8AC3E}">
        <p14:creationId xmlns:p14="http://schemas.microsoft.com/office/powerpoint/2010/main" val="22410179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fusioni e scissioni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La limitata deducibilità delle perdite in base al doppio test ( patrimonio netto e vitalità) si applica anche a:</a:t>
            </a:r>
          </a:p>
          <a:p>
            <a:r>
              <a:rPr lang="it-IT" dirty="0"/>
              <a:t>Interessi passivi riportati a nuovo ( già vigente)</a:t>
            </a:r>
          </a:p>
          <a:p>
            <a:r>
              <a:rPr lang="it-IT" dirty="0"/>
              <a:t>Eccedenza Ace riportata a nuovo ( nuova disposizione)</a:t>
            </a:r>
          </a:p>
        </p:txBody>
      </p:sp>
    </p:spTree>
    <p:extLst>
      <p:ext uri="{BB962C8B-B14F-4D97-AF65-F5344CB8AC3E}">
        <p14:creationId xmlns:p14="http://schemas.microsoft.com/office/powerpoint/2010/main" val="1503363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NUOVA DISCIPLINA ACE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commi 550/ 552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24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/>
              <a:t>L’aliquota per rendimento nozionale:</a:t>
            </a:r>
          </a:p>
          <a:p>
            <a:r>
              <a:rPr lang="it-IT" dirty="0"/>
              <a:t>2016 &gt; 4,75%</a:t>
            </a:r>
          </a:p>
          <a:p>
            <a:r>
              <a:rPr lang="it-IT" dirty="0"/>
              <a:t>2017 &gt; 2,3%</a:t>
            </a:r>
          </a:p>
          <a:p>
            <a:r>
              <a:rPr lang="it-IT" dirty="0"/>
              <a:t>2018 e a regime &gt; 2,7%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4048472"/>
            <a:ext cx="8229600" cy="2260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La base Ace è ridotta per tutti i beneficiari dell’incremento della voce titoli e valori mobiliari, avvenuto tra 2010 e 2016 &gt; </a:t>
            </a:r>
            <a:r>
              <a:rPr lang="it-IT" dirty="0">
                <a:solidFill>
                  <a:srgbClr val="FF0000"/>
                </a:solidFill>
              </a:rPr>
              <a:t>questa disposizione non può essere disapplicata tramite interpello probatorio ( </a:t>
            </a:r>
            <a:r>
              <a:rPr lang="it-IT" dirty="0" err="1">
                <a:solidFill>
                  <a:srgbClr val="FF0000"/>
                </a:solidFill>
              </a:rPr>
              <a:t>Telefisco</a:t>
            </a:r>
            <a:r>
              <a:rPr lang="it-IT" dirty="0">
                <a:solidFill>
                  <a:srgbClr val="FF0000"/>
                </a:solidFill>
              </a:rPr>
              <a:t> 2017)</a:t>
            </a:r>
          </a:p>
        </p:txBody>
      </p:sp>
    </p:spTree>
    <p:extLst>
      <p:ext uri="{BB962C8B-B14F-4D97-AF65-F5344CB8AC3E}">
        <p14:creationId xmlns:p14="http://schemas.microsoft.com/office/powerpoint/2010/main" val="27003882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178637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MODIFICHE ACE</a:t>
            </a:r>
          </a:p>
        </p:txBody>
      </p:sp>
      <p:sp>
        <p:nvSpPr>
          <p:cNvPr id="8" name="Ovale 7"/>
          <p:cNvSpPr/>
          <p:nvPr/>
        </p:nvSpPr>
        <p:spPr>
          <a:xfrm>
            <a:off x="452114" y="2087561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30151" y="198199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Aliquota rendimento nozionale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25227" y="4053932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PER 2017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52114" y="4130132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9871" y="2823451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A regime , cioè dal 2018 aliquota fissata al 2,7% ( mentre nel 2016 sarà del 4,75%)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839871" y="4927095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Aliquota fissata al 2,3% ( 2,7 per 2018 e poi a regime)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endParaRPr lang="it-IT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593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178637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MODIFICHE ACE</a:t>
            </a:r>
          </a:p>
        </p:txBody>
      </p:sp>
      <p:sp>
        <p:nvSpPr>
          <p:cNvPr id="8" name="Ovale 7"/>
          <p:cNvSpPr/>
          <p:nvPr/>
        </p:nvSpPr>
        <p:spPr>
          <a:xfrm>
            <a:off x="452114" y="2087561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30151" y="198199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Irrilevanza dell’incremento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9871" y="2823451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Fino a concorrenza dell’aumento di investimenti in titoli e valori mobiliari diversi dalle partecipazioni</a:t>
            </a:r>
          </a:p>
        </p:txBody>
      </p:sp>
    </p:spTree>
    <p:extLst>
      <p:ext uri="{BB962C8B-B14F-4D97-AF65-F5344CB8AC3E}">
        <p14:creationId xmlns:p14="http://schemas.microsoft.com/office/powerpoint/2010/main" val="305578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LE MODIFICHE NOTMATIVE</a:t>
            </a:r>
          </a:p>
        </p:txBody>
      </p:sp>
      <p:sp>
        <p:nvSpPr>
          <p:cNvPr id="8" name="Ovale 7"/>
          <p:cNvSpPr/>
          <p:nvPr/>
        </p:nvSpPr>
        <p:spPr>
          <a:xfrm>
            <a:off x="476177" y="2271713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4214" y="2166146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ARTICOLO 66 DPR 917/1986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4214" y="4129759"/>
            <a:ext cx="7345362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ARTICOLO 18 DPR 602/1973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493801" y="418888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Regole generali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72942" y="305385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INTRODUZIONE DEL “NUOVO” REGIME </a:t>
            </a: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  <a:sym typeface="Wingdings"/>
              </a:rPr>
              <a:t> ELIMINAZIONE DELLA COMPETENZA E MODALITA’ DI DETERMINAZIONE REDDITO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256233" y="5092662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MODIFICA DELLE SCRITTURE CONTABILI </a:t>
            </a: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  <a:sym typeface="Wingdings"/>
              </a:rPr>
              <a:t> MODALITA’ DI TENUTA DELLE SCRITTURE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58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178637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MODIFICHE ACE per soggetti Irpef</a:t>
            </a:r>
          </a:p>
        </p:txBody>
      </p:sp>
      <p:sp>
        <p:nvSpPr>
          <p:cNvPr id="8" name="Ovale 7"/>
          <p:cNvSpPr/>
          <p:nvPr/>
        </p:nvSpPr>
        <p:spPr>
          <a:xfrm>
            <a:off x="452114" y="2087561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30151" y="198199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Si applicano le stesse regole delle società di capitali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25227" y="4053932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Ma si parte da uno stock di incremento rappresentato da :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52114" y="4130132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9871" y="2823451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Quindi abolito lo stock di patrimonio netto e applicabile l’incremento di netto ma generato da versamento in denaro e utile realizzato e non distribuito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839871" y="4927095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Differenza tra patrimonio netto 2010 e patrimonio netto 2015</a:t>
            </a:r>
          </a:p>
        </p:txBody>
      </p:sp>
    </p:spTree>
    <p:extLst>
      <p:ext uri="{BB962C8B-B14F-4D97-AF65-F5344CB8AC3E}">
        <p14:creationId xmlns:p14="http://schemas.microsoft.com/office/powerpoint/2010/main" val="19938125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85787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I tre elementi della nuova base ace</a:t>
            </a:r>
          </a:p>
        </p:txBody>
      </p:sp>
      <p:sp>
        <p:nvSpPr>
          <p:cNvPr id="8" name="Ovale 7"/>
          <p:cNvSpPr/>
          <p:nvPr/>
        </p:nvSpPr>
        <p:spPr>
          <a:xfrm>
            <a:off x="452114" y="98072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30151" y="908720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Stock patrimoniale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Super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25227" y="2924944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Stock incrementale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52114" y="2924944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9871" y="1700808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Patrimonio netto al 31.12.2010. non è più rilevante in modo diretto ma serve per confronto con netto 31.12.2015 e per imputare perdite e prelevamenti soci.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839871" y="3717032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Differenza tra patrimonio netto 2010 e patrimonio netto 2015 con qualunque operazione essa si sia creata. Rileva nella base ace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77627" y="4869160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Incremento patrimoniale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67544" y="494116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992271" y="5661248"/>
            <a:ext cx="7632700" cy="1002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000000"/>
                </a:solidFill>
                <a:latin typeface="Calibri" pitchFamily="34" charset="0"/>
              </a:rPr>
              <a:t>Incremento verificatosi a partire dal 2016 per utile destinato a riserva  (  utile 2015 destinato a riserve nel 2016 non deve essere considerato)  e versamento soci in conto capitale</a:t>
            </a:r>
          </a:p>
        </p:txBody>
      </p:sp>
    </p:spTree>
    <p:extLst>
      <p:ext uri="{BB962C8B-B14F-4D97-AF65-F5344CB8AC3E}">
        <p14:creationId xmlns:p14="http://schemas.microsoft.com/office/powerpoint/2010/main" val="7491591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323528" y="1336824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25227" y="2924944"/>
            <a:ext cx="7345362" cy="1224136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Se imputati allo stock patrimoniale riducono base ACE. Si potrà ricostituire l’originario stock patrimoniale ?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52114" y="3281040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77627" y="4869160"/>
            <a:ext cx="7345362" cy="1368152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Se imputati all’incremento patrimoniale non avranno effetto diretto le perdite, mentre lo avranno i prelevamenti soci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67544" y="5229200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4083"/>
          </a:xfrm>
        </p:spPr>
        <p:txBody>
          <a:bodyPr>
            <a:noAutofit/>
          </a:bodyPr>
          <a:lstStyle/>
          <a:p>
            <a:r>
              <a:rPr lang="it-IT" sz="2000" dirty="0"/>
              <a:t>I DECREMENTI PATRIMONIALI</a:t>
            </a:r>
            <a:br>
              <a:rPr lang="it-IT" sz="2000" dirty="0"/>
            </a:br>
            <a:r>
              <a:rPr lang="it-IT" sz="2000" dirty="0"/>
              <a:t>una possibile interpretazione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115616" y="908720"/>
            <a:ext cx="7345362" cy="1368152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Se imputati al netto esistente al 31.12.2010 non rilevano quali decrementi, ma non dovrebbero incrementare il confronto tra netto 2010 e netto 2015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875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b="1" dirty="0"/>
              <a:t>esempi</a:t>
            </a:r>
          </a:p>
        </p:txBody>
      </p:sp>
      <p:sp>
        <p:nvSpPr>
          <p:cNvPr id="4" name="Freccia a destra con strisce 3"/>
          <p:cNvSpPr/>
          <p:nvPr/>
        </p:nvSpPr>
        <p:spPr>
          <a:xfrm>
            <a:off x="179512" y="765175"/>
            <a:ext cx="2808163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>
              <a:buAutoNum type="arabicParenR"/>
              <a:defRPr/>
            </a:pPr>
            <a:r>
              <a:rPr lang="it-IT" sz="1000" b="1" dirty="0">
                <a:solidFill>
                  <a:prstClr val="white"/>
                </a:solidFill>
              </a:rPr>
              <a:t>rivalutato </a:t>
            </a:r>
            <a:r>
              <a:rPr lang="it-IT" sz="1000" b="1" dirty="0" err="1">
                <a:solidFill>
                  <a:prstClr val="white"/>
                </a:solidFill>
              </a:rPr>
              <a:t>civilisticamente</a:t>
            </a:r>
            <a:r>
              <a:rPr lang="it-IT" sz="1000" b="1" dirty="0">
                <a:solidFill>
                  <a:prstClr val="white"/>
                </a:solidFill>
              </a:rPr>
              <a:t> gli immobili nel 2009 per  € 500.000 </a:t>
            </a:r>
          </a:p>
          <a:p>
            <a:pPr marL="228600" indent="-228600" algn="ctr">
              <a:buAutoNum type="arabicParenR"/>
              <a:defRPr/>
            </a:pPr>
            <a:r>
              <a:rPr lang="it-IT" sz="1000" b="1" dirty="0">
                <a:solidFill>
                  <a:prstClr val="white"/>
                </a:solidFill>
              </a:rPr>
              <a:t> 2) utili  tra 2011 e 2015  utili non distribuiti per 50.000 €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76600" y="980728"/>
            <a:ext cx="5615880" cy="13581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Base Ace 2016 € 50.000 più eventuali incrementi per utili disposti a riserva nel 2016 e versamento in conto capitale stesso anno ( e non 550.000 come vecchia norma)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76600" y="3018404"/>
            <a:ext cx="5472113" cy="134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Base Ace 2016 € 550.000 più eventuali incrementi per utili disposti a riserva nel 2016 e versamento in conto capitale stesso anno ( come vecchia norma) </a:t>
            </a:r>
          </a:p>
        </p:txBody>
      </p:sp>
      <p:sp>
        <p:nvSpPr>
          <p:cNvPr id="95241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cs typeface="Arial" panose="020B0604020202020204" pitchFamily="34" charset="0"/>
              </a:rPr>
              <a:t>Super ammortamenti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76600" y="4828557"/>
            <a:ext cx="5472113" cy="16967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Base Ace 2016 50.000 ( e non 100.000 come vecchia norma) </a:t>
            </a:r>
          </a:p>
        </p:txBody>
      </p:sp>
      <p:sp>
        <p:nvSpPr>
          <p:cNvPr id="10" name="Freccia a destra con strisce 3"/>
          <p:cNvSpPr/>
          <p:nvPr/>
        </p:nvSpPr>
        <p:spPr>
          <a:xfrm>
            <a:off x="179512" y="2709465"/>
            <a:ext cx="2807518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1) Conferimento azienda con plus civilistiche 2013 per € 500.000</a:t>
            </a:r>
          </a:p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2) Utili 2011/15 € 50.000</a:t>
            </a:r>
          </a:p>
        </p:txBody>
      </p:sp>
      <p:sp>
        <p:nvSpPr>
          <p:cNvPr id="13" name="Freccia a destra con strisce 3"/>
          <p:cNvSpPr/>
          <p:nvPr/>
        </p:nvSpPr>
        <p:spPr>
          <a:xfrm>
            <a:off x="179512" y="4653681"/>
            <a:ext cx="2807518" cy="1871663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Netto 31.12.2010 = 100.000</a:t>
            </a:r>
          </a:p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Utili non distribuiti 2011/2014 = 50.000</a:t>
            </a:r>
          </a:p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Perdite 2015 = 50.000</a:t>
            </a:r>
          </a:p>
        </p:txBody>
      </p:sp>
    </p:spTree>
    <p:extLst>
      <p:ext uri="{BB962C8B-B14F-4D97-AF65-F5344CB8AC3E}">
        <p14:creationId xmlns:p14="http://schemas.microsoft.com/office/powerpoint/2010/main" val="16977089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Problemi nel passaggio all’ordinaria tra 2011 e 2015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Ipotesi 1 &gt; tutto il patrimonio netto al 31.12.2015 è incrementale ( procedura semplice ma iniquamente vantaggiosa rispetto a chi era già in ordinaria nel 2011)</a:t>
            </a:r>
          </a:p>
          <a:p>
            <a:r>
              <a:rPr lang="it-IT" dirty="0"/>
              <a:t>Ipotesi 2 &gt; nessun incremento tra il 2011 e fine periodo d’imposta precedente l’avvio della ordinaria ( ipotesi troppo penalizzante)</a:t>
            </a:r>
          </a:p>
          <a:p>
            <a:r>
              <a:rPr lang="it-IT" dirty="0"/>
              <a:t>Ipotesi 3 &gt; ricostruzione del patrimonio netto all’1.1.2011 ( procedura corretta ma molto complessa da eseguire )</a:t>
            </a:r>
          </a:p>
        </p:txBody>
      </p:sp>
    </p:spTree>
    <p:extLst>
      <p:ext uri="{BB962C8B-B14F-4D97-AF65-F5344CB8AC3E}">
        <p14:creationId xmlns:p14="http://schemas.microsoft.com/office/powerpoint/2010/main" val="23495490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Le proroghe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3358983"/>
            <a:ext cx="8070850" cy="9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LEGGE DI STABILITA’ 2017, art. 1 commi 554 e </a:t>
            </a:r>
            <a:r>
              <a:rPr lang="it-IT" alt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sgg</a:t>
            </a:r>
            <a:endParaRPr lang="it-IT" altLang="it-IT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392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PROROGA RIVALUTAZIONE TERRENI E PARTECIPAZIONI</a:t>
            </a:r>
          </a:p>
        </p:txBody>
      </p:sp>
      <p:sp>
        <p:nvSpPr>
          <p:cNvPr id="8" name="Ovale 7"/>
          <p:cNvSpPr/>
          <p:nvPr/>
        </p:nvSpPr>
        <p:spPr>
          <a:xfrm>
            <a:off x="523010" y="2284093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29332" y="2259013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PAGAMENTO ENTRO 30 GIUGNO 2017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4214" y="3140968"/>
            <a:ext cx="7345362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INTEGRALE O PRIMA RATA (SU TRE)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273898" y="4006056"/>
            <a:ext cx="7345362" cy="623888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Bene detenuto al 1.1.2017 e data riferimento perizia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403648" y="4941168"/>
            <a:ext cx="7345362" cy="863208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ALIQUOTE: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8% PARTECIPAZIONI NON QUALIFICATE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8%  PARTECIPAZIONI QUALIFICATE E TERRENI</a:t>
            </a:r>
          </a:p>
        </p:txBody>
      </p:sp>
      <p:sp>
        <p:nvSpPr>
          <p:cNvPr id="33810" name="Text Box 7"/>
          <p:cNvSpPr txBox="1">
            <a:spLocks noChangeArrowheads="1"/>
          </p:cNvSpPr>
          <p:nvPr/>
        </p:nvSpPr>
        <p:spPr bwMode="auto">
          <a:xfrm>
            <a:off x="6804025" y="296863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pag. </a:t>
            </a:r>
          </a:p>
        </p:txBody>
      </p:sp>
      <p:sp>
        <p:nvSpPr>
          <p:cNvPr id="19" name="Ovale 18"/>
          <p:cNvSpPr/>
          <p:nvPr/>
        </p:nvSpPr>
        <p:spPr>
          <a:xfrm>
            <a:off x="523010" y="319811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Ovale 19"/>
          <p:cNvSpPr/>
          <p:nvPr/>
        </p:nvSpPr>
        <p:spPr>
          <a:xfrm>
            <a:off x="523010" y="4072731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" name="Ovale 20"/>
          <p:cNvSpPr/>
          <p:nvPr/>
        </p:nvSpPr>
        <p:spPr>
          <a:xfrm>
            <a:off x="523010" y="5058373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rivalutazione</a:t>
            </a:r>
          </a:p>
        </p:txBody>
      </p:sp>
    </p:spTree>
    <p:extLst>
      <p:ext uri="{BB962C8B-B14F-4D97-AF65-F5344CB8AC3E}">
        <p14:creationId xmlns:p14="http://schemas.microsoft.com/office/powerpoint/2010/main" val="1507996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85787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PROROGA RIVALUTAZIONE BENI DI IMPRESA</a:t>
            </a:r>
          </a:p>
        </p:txBody>
      </p:sp>
      <p:sp>
        <p:nvSpPr>
          <p:cNvPr id="8" name="Ovale 7"/>
          <p:cNvSpPr/>
          <p:nvPr/>
        </p:nvSpPr>
        <p:spPr>
          <a:xfrm>
            <a:off x="523010" y="1484784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4214" y="1268760"/>
            <a:ext cx="7320480" cy="1008111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BENI IMMOBILIZZATI E PARTECIPAZIONI ( ESCLUSI FABBRICATI E TERRENI DESTINATI ALLA COMPRAVENDITA) RISULTANTI AL BILANCIO CHIUSO AL 31.12.2015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4214" y="2564904"/>
            <a:ext cx="7345362" cy="62230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RIVALUTAZIONE NELL’ESERCIZIO 2016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254214" y="3356992"/>
            <a:ext cx="7365046" cy="1008112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MAGGIOR VALORE DEL BENE RICONOSCIUTO 1.1.2019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PER MERO RIALLINEAMENTO DEGLI IMMOBILI, RICONOSCIMENTO ANTICIPATO AL 1.1.2018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259632" y="4509120"/>
            <a:ext cx="7345362" cy="1008112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ALIQUOTE: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16% BENI AMMORTIZZABILI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12%  BENI NON AMMOTIZZABILI</a:t>
            </a:r>
          </a:p>
        </p:txBody>
      </p:sp>
      <p:sp>
        <p:nvSpPr>
          <p:cNvPr id="33810" name="Text Box 7"/>
          <p:cNvSpPr txBox="1">
            <a:spLocks noChangeArrowheads="1"/>
          </p:cNvSpPr>
          <p:nvPr/>
        </p:nvSpPr>
        <p:spPr bwMode="auto">
          <a:xfrm>
            <a:off x="6804025" y="296863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pag. </a:t>
            </a:r>
          </a:p>
        </p:txBody>
      </p:sp>
      <p:sp>
        <p:nvSpPr>
          <p:cNvPr id="19" name="Ovale 18"/>
          <p:cNvSpPr/>
          <p:nvPr/>
        </p:nvSpPr>
        <p:spPr>
          <a:xfrm>
            <a:off x="523010" y="2564904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Ovale 19"/>
          <p:cNvSpPr/>
          <p:nvPr/>
        </p:nvSpPr>
        <p:spPr>
          <a:xfrm>
            <a:off x="523010" y="3573016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" name="Ovale 20"/>
          <p:cNvSpPr/>
          <p:nvPr/>
        </p:nvSpPr>
        <p:spPr>
          <a:xfrm>
            <a:off x="523010" y="4653136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3820" name="Text Box 7"/>
          <p:cNvSpPr txBox="1">
            <a:spLocks noChangeArrowheads="1"/>
          </p:cNvSpPr>
          <p:nvPr/>
        </p:nvSpPr>
        <p:spPr bwMode="auto">
          <a:xfrm>
            <a:off x="179512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59632" y="5661248"/>
            <a:ext cx="7345362" cy="1008112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VERSAMENTO IN UNICA SOLUZIONE ENTRO SALDO IMPOSTE 2016, CIOE’ 30 GIUGNO 2017</a:t>
            </a:r>
          </a:p>
        </p:txBody>
      </p:sp>
      <p:sp>
        <p:nvSpPr>
          <p:cNvPr id="15" name="Ovale 14"/>
          <p:cNvSpPr/>
          <p:nvPr/>
        </p:nvSpPr>
        <p:spPr>
          <a:xfrm>
            <a:off x="539552" y="587332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377642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b="1" dirty="0">
                <a:latin typeface="Calibri" panose="020F0502020204030204" pitchFamily="34" charset="0"/>
              </a:rPr>
              <a:t>ASSEGNAZIONE, TRASFORMAZIONE E CESSIONE AGEVOLATA DI BENI AI SOCI</a:t>
            </a:r>
            <a:endParaRPr lang="it-IT" altLang="it-IT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933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Nuova scadenza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Operazioni eseguite entro 30 settembre 2017, senza soluzione di continuità dal 1.10.2016 ( ma quid </a:t>
            </a:r>
            <a:r>
              <a:rPr lang="it-IT" dirty="0" err="1"/>
              <a:t>iuris</a:t>
            </a:r>
            <a:r>
              <a:rPr lang="it-IT" dirty="0"/>
              <a:t> per operazioni eseguite dopo il 30 settembre 2016 e prima della entrata in vigore della L. 232/16 ??</a:t>
            </a:r>
          </a:p>
          <a:p>
            <a:r>
              <a:rPr lang="it-IT" dirty="0"/>
              <a:t>Restano ferme le altre norme di cui alla L. 208/15, per cui, ad esempio , i soci devono essere tali al 30.9.2015</a:t>
            </a:r>
          </a:p>
          <a:p>
            <a:r>
              <a:rPr lang="it-IT" dirty="0"/>
              <a:t>Nuove scadenze versamenti : 30 novembre 2017 e 16 giugno 2018</a:t>
            </a:r>
          </a:p>
        </p:txBody>
      </p:sp>
    </p:spTree>
    <p:extLst>
      <p:ext uri="{BB962C8B-B14F-4D97-AF65-F5344CB8AC3E}">
        <p14:creationId xmlns:p14="http://schemas.microsoft.com/office/powerpoint/2010/main" val="353063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ADOZIONE DEL REGIME PER CASSA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98913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IL REGIME PER CASSA</a:t>
            </a:r>
          </a:p>
        </p:txBody>
      </p:sp>
      <p:sp>
        <p:nvSpPr>
          <p:cNvPr id="5" name="Rettangolo 4"/>
          <p:cNvSpPr/>
          <p:nvPr/>
        </p:nvSpPr>
        <p:spPr>
          <a:xfrm>
            <a:off x="755650" y="3141663"/>
            <a:ext cx="7632700" cy="9350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E’ IL REGIME NATURALE PER I SOGGETTI CON I REQUISITI PER LA CONTABILITA’ SEMPLIFICATA EX ART. 18 DPR 602/1973</a:t>
            </a:r>
          </a:p>
        </p:txBody>
      </p:sp>
      <p:sp>
        <p:nvSpPr>
          <p:cNvPr id="9" name="Rettangolo 8"/>
          <p:cNvSpPr/>
          <p:nvPr/>
        </p:nvSpPr>
        <p:spPr>
          <a:xfrm>
            <a:off x="755650" y="4695825"/>
            <a:ext cx="3744913" cy="935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NON E’ UN’OPZIONE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87900" y="4695825"/>
            <a:ext cx="3600450" cy="935038"/>
          </a:xfrm>
          <a:prstGeom prst="rect">
            <a:avLst/>
          </a:prstGeom>
          <a:solidFill>
            <a:schemeClr val="accent6">
              <a:lumMod val="20000"/>
              <a:lumOff val="80000"/>
              <a:alpha val="65098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ATTENZIONE AI SOGGETTI CHE INIZIANO ATTIVITA’ NEL 2017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2268538" y="4221163"/>
            <a:ext cx="358775" cy="2873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>
            <a:off x="6588125" y="4229100"/>
            <a:ext cx="360363" cy="288925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Regole generali</a:t>
            </a:r>
          </a:p>
        </p:txBody>
      </p:sp>
    </p:spTree>
    <p:extLst>
      <p:ext uri="{BB962C8B-B14F-4D97-AF65-F5344CB8AC3E}">
        <p14:creationId xmlns:p14="http://schemas.microsoft.com/office/powerpoint/2010/main" val="23598809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Nuova scadenza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Operazioni di estromissione immobile imprese individuali prorogate  al 31 maggio 2017, </a:t>
            </a:r>
            <a:r>
              <a:rPr lang="it-IT" b="1" dirty="0"/>
              <a:t>per immobili detenuti al 31 ottobre 2016, data aggiornata. </a:t>
            </a:r>
          </a:p>
          <a:p>
            <a:r>
              <a:rPr lang="it-IT" b="1" dirty="0"/>
              <a:t>Sempre e solo immobili strumentali per natura o per destinazione ( art. 43 comma 2 </a:t>
            </a:r>
            <a:r>
              <a:rPr lang="it-IT" b="1" dirty="0" err="1"/>
              <a:t>Tuir</a:t>
            </a:r>
            <a:r>
              <a:rPr lang="it-IT" b="1"/>
              <a:t>)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89651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3107" y="188640"/>
            <a:ext cx="8490247" cy="632388"/>
          </a:xfrm>
        </p:spPr>
        <p:txBody>
          <a:bodyPr/>
          <a:lstStyle/>
          <a:p>
            <a:r>
              <a:rPr lang="it-IT" sz="3200" b="1" dirty="0">
                <a:latin typeface="Calibri" panose="020F0502020204030204" pitchFamily="34" charset="0"/>
              </a:rPr>
              <a:t>Definizione di assegnazione: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562" y="692696"/>
            <a:ext cx="8229600" cy="131783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sz="1400" dirty="0"/>
              <a:t>L’assegnazione viene a configurarsi ogni qual volta la società procede, nei confronti dei soci, alla distribuzione di capitale o di riserve di capitale ovvero alla distribuzione di utili o di riserve di utili mediante l’attribuzione di un bene.  ( circ. 26/16)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sz="1400" b="1" dirty="0"/>
              <a:t>Ne deriva che è possibile fruire della disciplina agevolativa in esame solo se vi siano riserve disponibili di utili e/o di capitale almeno pari al valore contabile attribuito al bene in sede di assegnazione  ( circ. 37/16) : ma l’accollo di passività ? </a:t>
            </a:r>
            <a:r>
              <a:rPr lang="it-IT" sz="1400" b="1" dirty="0">
                <a:solidFill>
                  <a:srgbClr val="FF0000"/>
                </a:solidFill>
              </a:rPr>
              <a:t>??? NECESSITA’ DI AVERE RISERVE ALMENO PARI AL VALORE CONTABILE DEL BENE RIBADITA A TELEFISCO 2017</a:t>
            </a:r>
            <a:endParaRPr lang="it-IT" sz="1400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it-IT" sz="1400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it-IT" sz="2000" dirty="0">
              <a:latin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it-IT" sz="2000" dirty="0"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90500" y="2420888"/>
            <a:ext cx="2704600" cy="888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1. Senza ridurre il capitale con mero utilizzo di riserve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39833" y="2348880"/>
            <a:ext cx="2881424" cy="732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2. Riducendo il capitale sociale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0306" y="4231845"/>
            <a:ext cx="7814101" cy="2005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Scelta libera sulle riserve 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Cass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. 12347/1999, OIC 28 impongono il rispetto di una gerarchia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b) Circ. 37/16 smentisce circ. 26/16 e dichiara libera la scelta, </a:t>
            </a:r>
            <a:r>
              <a:rPr lang="it-IT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ma proponendo che le riserve in sospensione d’imposta siano utilizzate solo dopo le altre riserve di utile e di capitale ?? </a:t>
            </a:r>
          </a:p>
        </p:txBody>
      </p:sp>
      <p:sp>
        <p:nvSpPr>
          <p:cNvPr id="9" name="Freccia circolare a destra 8"/>
          <p:cNvSpPr/>
          <p:nvPr/>
        </p:nvSpPr>
        <p:spPr>
          <a:xfrm>
            <a:off x="204395" y="3140968"/>
            <a:ext cx="225912" cy="9363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991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 idx="4294967295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Rappresentazione contabile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46386" y="1876097"/>
            <a:ext cx="8056180" cy="9774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Immobile valore libro = 1000, valore catastale = 1500, riduzione riserve di utile = 1000</a:t>
            </a:r>
          </a:p>
        </p:txBody>
      </p:sp>
      <p:sp>
        <p:nvSpPr>
          <p:cNvPr id="9" name="Rettangolo 8"/>
          <p:cNvSpPr/>
          <p:nvPr/>
        </p:nvSpPr>
        <p:spPr>
          <a:xfrm>
            <a:off x="1457496" y="3026979"/>
            <a:ext cx="2704600" cy="11622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1. Assegnazione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039833" y="3011214"/>
            <a:ext cx="2881424" cy="11897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2. cessione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446028" y="4350183"/>
            <a:ext cx="2711302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DARE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Riserve 1000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AVERE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Immobili 1000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044966" y="4335517"/>
            <a:ext cx="2879834" cy="16869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DARE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credito vs socio 1500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AVERE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Immobile 1000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Plusvalenza 500</a:t>
            </a:r>
          </a:p>
        </p:txBody>
      </p:sp>
    </p:spTree>
    <p:extLst>
      <p:ext uri="{BB962C8B-B14F-4D97-AF65-F5344CB8AC3E}">
        <p14:creationId xmlns:p14="http://schemas.microsoft.com/office/powerpoint/2010/main" val="13359912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 idx="4294967295"/>
          </p:nvPr>
        </p:nvSpPr>
        <p:spPr>
          <a:xfrm>
            <a:off x="107504" y="188640"/>
            <a:ext cx="9036496" cy="1296566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Rappresentazione contabile ( tesi  Documento CNDCEC del 14 marzo 2016/ </a:t>
            </a:r>
            <a:r>
              <a:rPr lang="it-IT" altLang="it-IT" sz="3200" b="1" dirty="0" err="1">
                <a:latin typeface="Calibri" panose="020F0502020204030204" pitchFamily="34" charset="0"/>
              </a:rPr>
              <a:t>Ifric</a:t>
            </a:r>
            <a:r>
              <a:rPr lang="it-IT" altLang="it-IT" sz="3200" b="1" dirty="0">
                <a:latin typeface="Calibri" panose="020F0502020204030204" pitchFamily="34" charset="0"/>
              </a:rPr>
              <a:t> 17)</a:t>
            </a:r>
          </a:p>
        </p:txBody>
      </p:sp>
      <p:sp>
        <p:nvSpPr>
          <p:cNvPr id="5" name="Rettangolo 4"/>
          <p:cNvSpPr/>
          <p:nvPr/>
        </p:nvSpPr>
        <p:spPr>
          <a:xfrm>
            <a:off x="646386" y="1556792"/>
            <a:ext cx="8056180" cy="9774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Immobile valore libro = 1000, valore catastale = 1500, Capitale iniziale 4000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446028" y="2708920"/>
            <a:ext cx="6353266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DARE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Riserve 1500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AVERE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Immobili 1000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Plusvalenza  500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995936" y="4437112"/>
            <a:ext cx="129614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98428" y="5085184"/>
            <a:ext cx="6353266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PROBLEMI: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1)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</a:rPr>
              <a:t>HA SENSO ISCRIVERE UNA PLUSVALENZA SENZA NESSUN CONTATTO CON ECONOMIE TERZE 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</a:rPr>
              <a:t> 2) SE IL PATRIMONIO NETTO CONTABILE NON FOSSE CAPIENTE?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</a:rPr>
              <a:t>3) RILIEVI FISCALI ( CALCOLO DEL ROL 2016 Circ. 37/16)</a:t>
            </a:r>
          </a:p>
        </p:txBody>
      </p:sp>
    </p:spTree>
    <p:extLst>
      <p:ext uri="{BB962C8B-B14F-4D97-AF65-F5344CB8AC3E}">
        <p14:creationId xmlns:p14="http://schemas.microsoft.com/office/powerpoint/2010/main" val="3220926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07504" y="188640"/>
            <a:ext cx="9036496" cy="1296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latin typeface="Calibri" panose="020F0502020204030204" pitchFamily="34" charset="0"/>
              </a:rPr>
              <a:t> Effetto sulla riserve Circ. 37/E/16, par. 1.1.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46028" y="1268760"/>
            <a:ext cx="6353266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DARE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riserve 1500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AVERE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Immobili 1000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Plusvalenza  500</a:t>
            </a:r>
          </a:p>
        </p:txBody>
      </p:sp>
      <p:sp>
        <p:nvSpPr>
          <p:cNvPr id="4" name="Rettangolo 3"/>
          <p:cNvSpPr/>
          <p:nvPr/>
        </p:nvSpPr>
        <p:spPr>
          <a:xfrm>
            <a:off x="646386" y="3675674"/>
            <a:ext cx="8102078" cy="1193486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La plusvalenza di 500 va assoggettata a variazione diminutiva, e confluisce tra le riserve di utile che se distribuite generano dividendo tassabile sul socio ( effetto sterilizzazione generato da imposta sostitutiva su 500 si è già manifestato su altre riserve)  </a:t>
            </a:r>
          </a:p>
        </p:txBody>
      </p:sp>
    </p:spTree>
    <p:extLst>
      <p:ext uri="{BB962C8B-B14F-4D97-AF65-F5344CB8AC3E}">
        <p14:creationId xmlns:p14="http://schemas.microsoft.com/office/powerpoint/2010/main" val="15203120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 idx="4294967295"/>
          </p:nvPr>
        </p:nvSpPr>
        <p:spPr>
          <a:xfrm>
            <a:off x="107504" y="188640"/>
            <a:ext cx="9036496" cy="1296566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 esempio rappresentazione contabile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46386" y="1556792"/>
            <a:ext cx="8056180" cy="9774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SPA con Area edificabile , valore di libro = 50.000, valore di mercato = 800.000 capitale sociale 50.000, riserve 50.000 &gt; applicazione concreta tesi CNDCEC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446028" y="2708920"/>
            <a:ext cx="6353266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DARE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Riserve 800.000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AVERE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Area edificabile 50.000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Plusvalenza  750.000</a:t>
            </a:r>
          </a:p>
        </p:txBody>
      </p:sp>
      <p:sp>
        <p:nvSpPr>
          <p:cNvPr id="7" name="Rettangolo 6"/>
          <p:cNvSpPr/>
          <p:nvPr/>
        </p:nvSpPr>
        <p:spPr>
          <a:xfrm>
            <a:off x="1598428" y="5085184"/>
            <a:ext cx="6353266" cy="1667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QUESTA OPERAZIONE SEMBRA VIETATA, O MEGLIO PRIVA DI AGEVOLAZIONI FISCALI, PER EFFETTO DEL FATTO CHE OCCORRE AVERE RISERVE PARI AL VALORE DI ASSEGNAZIONE ATTRIBUITO AL BENE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MA E’ SEMPRE POSSIBILE ESEGUIRE L’ASSEGNAZIONE AL VALORE CONTABILE ( TELEFISCO 2017)</a:t>
            </a:r>
          </a:p>
        </p:txBody>
      </p:sp>
    </p:spTree>
    <p:extLst>
      <p:ext uri="{BB962C8B-B14F-4D97-AF65-F5344CB8AC3E}">
        <p14:creationId xmlns:p14="http://schemas.microsoft.com/office/powerpoint/2010/main" val="31913050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IMPOSTA SOSTITUTIVA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23048" y="980728"/>
            <a:ext cx="7853082" cy="1376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13% nel caso in cui l’operazione determini la restituzione ai soci di riserve in sospensione d’imposta ( non spetta il credito per l’imposta da rivalutazione)</a:t>
            </a:r>
          </a:p>
        </p:txBody>
      </p:sp>
      <p:sp>
        <p:nvSpPr>
          <p:cNvPr id="7" name="Rettangolo 6"/>
          <p:cNvSpPr/>
          <p:nvPr/>
        </p:nvSpPr>
        <p:spPr>
          <a:xfrm>
            <a:off x="775448" y="2701002"/>
            <a:ext cx="7853082" cy="1520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Circ. 37/16 effetto liberatorio anche sul socio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.. Ma questa risposta genera una situazione paradossale per chi ha affrancato la riserva nel 2008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4427984" y="450912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82330" y="5077266"/>
            <a:ext cx="7853082" cy="1520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Es. riserva 100 affrancata nel 2008 &gt; 10 imposta sostitutiva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Oggi è distribuita quindi dividendo per il socio con prelievo minimo 11,43 quindi 21,43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Riserva non affrancata  2008 oggi prelievo 13 ???</a:t>
            </a:r>
          </a:p>
        </p:txBody>
      </p:sp>
    </p:spTree>
    <p:extLst>
      <p:ext uri="{BB962C8B-B14F-4D97-AF65-F5344CB8AC3E}">
        <p14:creationId xmlns:p14="http://schemas.microsoft.com/office/powerpoint/2010/main" val="9960890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IMPOSTA SOSTITUTIVA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75448" y="692696"/>
            <a:ext cx="770068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60% entro 30 novembre 2016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40% entro 16.6.2017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In caso di operazione eseguiti in base alla proroga del DDL STABILITA’ 2017, I VERSAMENTI vengono eseguiti al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60% entro 30 novembre 2017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40% entro 16.6.2018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it-IT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75448" y="3789040"/>
            <a:ext cx="7853082" cy="15200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Perfezionamento con indicazione modello unico  ( anche in assenza di versamento , con ravvedimento possibile),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995936" y="3212976"/>
            <a:ext cx="1080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55576" y="5365298"/>
            <a:ext cx="7853082" cy="137607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Ma come comportarsi quando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la base imponibile è negativa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Il modello da utilizzare non presenta il quadro RQ 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( caso della </a:t>
            </a:r>
            <a:r>
              <a:rPr 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snc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che assegna il 30.9.16 e poi si mette in liquidazione) </a:t>
            </a:r>
          </a:p>
        </p:txBody>
      </p:sp>
    </p:spTree>
    <p:extLst>
      <p:ext uri="{BB962C8B-B14F-4D97-AF65-F5344CB8AC3E}">
        <p14:creationId xmlns:p14="http://schemas.microsoft.com/office/powerpoint/2010/main" val="36228403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Minusvalenze da assegnazione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23048" y="908720"/>
            <a:ext cx="7853082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 derivano da </a:t>
            </a:r>
            <a:r>
              <a:rPr lang="it-IT" sz="24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beni strumentali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sono indeducibili, mentre rilevano ai fini Irap e ROL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 derivano da </a:t>
            </a:r>
            <a:r>
              <a:rPr lang="it-IT" sz="24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beni merce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sono deducibili e rilevano ai fini Irap e ROL</a:t>
            </a:r>
          </a:p>
        </p:txBody>
      </p:sp>
      <p:sp>
        <p:nvSpPr>
          <p:cNvPr id="6" name="Rettangolo 5"/>
          <p:cNvSpPr/>
          <p:nvPr/>
        </p:nvSpPr>
        <p:spPr>
          <a:xfrm>
            <a:off x="611560" y="3933056"/>
            <a:ext cx="7853082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In presenza di plus e </a:t>
            </a:r>
            <a:r>
              <a:rPr lang="it-IT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minus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su assegnazioni di più immobile è possibile eseguire la compensazione solo se la </a:t>
            </a:r>
            <a:r>
              <a:rPr lang="it-IT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minus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è deducibile ( beni merce)</a:t>
            </a:r>
          </a:p>
        </p:txBody>
      </p:sp>
    </p:spTree>
    <p:extLst>
      <p:ext uri="{BB962C8B-B14F-4D97-AF65-F5344CB8AC3E}">
        <p14:creationId xmlns:p14="http://schemas.microsoft.com/office/powerpoint/2010/main" val="20151913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/>
              <a:t>Esempi attribuzione riserve di utili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1400" b="1" dirty="0"/>
              <a:t>Valore normale superiore al valore fiscalmente riconosciuto e l’immobile non è stato rivalutato nel 2008</a:t>
            </a:r>
            <a:endParaRPr lang="it-IT" sz="1400" dirty="0"/>
          </a:p>
          <a:p>
            <a:r>
              <a:rPr lang="it-IT" sz="1400" dirty="0"/>
              <a:t>Immobile valore contabile e fiscale  = 1000</a:t>
            </a:r>
          </a:p>
          <a:p>
            <a:r>
              <a:rPr lang="it-IT" sz="1400" dirty="0"/>
              <a:t>Valore normale/catastale = 1500</a:t>
            </a:r>
          </a:p>
          <a:p>
            <a:r>
              <a:rPr lang="it-IT" sz="1400" dirty="0"/>
              <a:t>Differenza su cui viene versata imposta sostitutiva = 500</a:t>
            </a:r>
          </a:p>
          <a:p>
            <a:r>
              <a:rPr lang="it-IT" sz="1400" dirty="0"/>
              <a:t>Riserva di utili attribuita per effetto dell’assegnazione = 1000</a:t>
            </a:r>
          </a:p>
          <a:p>
            <a:r>
              <a:rPr lang="it-IT" sz="1400" b="1" dirty="0"/>
              <a:t>Dividendo tassabile in capo al socio = 1000 ( 1500 -  500 )  x 5% se socio è </a:t>
            </a:r>
            <a:r>
              <a:rPr lang="it-IT" sz="1400" b="1" dirty="0" err="1"/>
              <a:t>soc</a:t>
            </a:r>
            <a:r>
              <a:rPr lang="it-IT" sz="1400" b="1" dirty="0"/>
              <a:t>. capitali, x 49,72% persona fisica qualificata, ritenuta 26% da versare a cura del socio contestualmente alla consegna del bene se socio è persona fisica non qualificata</a:t>
            </a:r>
            <a:endParaRPr lang="it-IT" sz="1400" dirty="0"/>
          </a:p>
          <a:p>
            <a:r>
              <a:rPr lang="it-IT" sz="1400" b="1" dirty="0"/>
              <a:t> </a:t>
            </a:r>
            <a:endParaRPr lang="it-IT" sz="1400" dirty="0"/>
          </a:p>
          <a:p>
            <a:pPr lvl="0"/>
            <a:r>
              <a:rPr lang="it-IT" sz="1400" b="1" dirty="0"/>
              <a:t>Valore normale inferiore al valore fiscalmente riconosciuto e immobile non è stato rivalutato nel 2008</a:t>
            </a:r>
            <a:endParaRPr lang="it-IT" sz="1400" dirty="0"/>
          </a:p>
          <a:p>
            <a:r>
              <a:rPr lang="it-IT" sz="1400" dirty="0"/>
              <a:t>Immobile valore contabile e fiscale = 1000</a:t>
            </a:r>
          </a:p>
          <a:p>
            <a:r>
              <a:rPr lang="it-IT" sz="1400" dirty="0"/>
              <a:t>Valore normale/catastale = 800</a:t>
            </a:r>
          </a:p>
          <a:p>
            <a:r>
              <a:rPr lang="it-IT" sz="1400" dirty="0"/>
              <a:t>Differenza  su cui è versata sostitutiva = 0</a:t>
            </a:r>
          </a:p>
          <a:p>
            <a:r>
              <a:rPr lang="it-IT" sz="1400" dirty="0"/>
              <a:t>Riserva di utile attribuita per effetto dell’assegnazione = 1000</a:t>
            </a:r>
          </a:p>
          <a:p>
            <a:r>
              <a:rPr lang="it-IT" sz="1400" b="1" dirty="0"/>
              <a:t>Dividendo tassabile in capo al socio = 800</a:t>
            </a:r>
            <a:endParaRPr lang="it-IT" sz="1400" dirty="0"/>
          </a:p>
          <a:p>
            <a:r>
              <a:rPr lang="it-IT" sz="1400" b="1" dirty="0"/>
              <a:t> </a:t>
            </a:r>
            <a:endParaRPr lang="it-IT" sz="1400" dirty="0"/>
          </a:p>
          <a:p>
            <a:pPr lvl="0"/>
            <a:r>
              <a:rPr lang="it-IT" sz="1400" b="1" dirty="0"/>
              <a:t>Valore normale superiore al valore fiscalmente riconosciuto e immobile è stato rivalutato nel 2008</a:t>
            </a:r>
            <a:endParaRPr lang="it-IT" sz="1400" dirty="0"/>
          </a:p>
          <a:p>
            <a:r>
              <a:rPr lang="it-IT" sz="1400" dirty="0"/>
              <a:t>  Immobile valore contabile = 1000</a:t>
            </a:r>
          </a:p>
          <a:p>
            <a:r>
              <a:rPr lang="it-IT" sz="1400" dirty="0"/>
              <a:t>Valore fiscalmente riconosciuto = 1100</a:t>
            </a:r>
          </a:p>
          <a:p>
            <a:r>
              <a:rPr lang="it-IT" sz="1400" dirty="0"/>
              <a:t>Valore normale/catastale = 1500</a:t>
            </a:r>
          </a:p>
          <a:p>
            <a:r>
              <a:rPr lang="it-IT" sz="1400" dirty="0"/>
              <a:t>Differenza su cui è versata imposta sostitutiva = 400</a:t>
            </a:r>
          </a:p>
          <a:p>
            <a:r>
              <a:rPr lang="it-IT" sz="1400" dirty="0"/>
              <a:t>Riserva di utili attribuita per effetto assegnazione = 1000</a:t>
            </a:r>
          </a:p>
          <a:p>
            <a:r>
              <a:rPr lang="it-IT" sz="1400" b="1" dirty="0"/>
              <a:t>Dividendo tassabile in capo al socio =  1100 ( 1500 – 400 )  </a:t>
            </a:r>
            <a:endParaRPr lang="it-IT" sz="1400" dirty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69172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CONTABILITA’ SEMPLIFICATA</a:t>
            </a:r>
          </a:p>
        </p:txBody>
      </p:sp>
      <p:sp>
        <p:nvSpPr>
          <p:cNvPr id="4" name="Callout con freccia in giù 3"/>
          <p:cNvSpPr/>
          <p:nvPr/>
        </p:nvSpPr>
        <p:spPr>
          <a:xfrm>
            <a:off x="755650" y="1989138"/>
            <a:ext cx="7632700" cy="1008062"/>
          </a:xfrm>
          <a:prstGeom prst="downArrowCallout">
            <a:avLst/>
          </a:prstGeom>
          <a:solidFill>
            <a:srgbClr val="19194D">
              <a:alpha val="41176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LE CONDIZIONI 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34925" y="321618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Contabilità semplificata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755386" y="3084866"/>
          <a:ext cx="7632532" cy="1371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1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8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TIPOLOGIA DI RICAVI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AMMONTARE MASSIMO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PRESTAZIONE DI SERVIZI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€ 400.000,00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9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ALTRE ATTIVITA’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Calibri"/>
                          <a:cs typeface="Calibri"/>
                        </a:rPr>
                        <a:t>€ 700.000,00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reccia a destra con strisce 3"/>
          <p:cNvSpPr/>
          <p:nvPr/>
        </p:nvSpPr>
        <p:spPr>
          <a:xfrm>
            <a:off x="747888" y="4924250"/>
            <a:ext cx="2070453" cy="647700"/>
          </a:xfrm>
          <a:prstGeom prst="striped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prstClr val="white"/>
                </a:solidFill>
              </a:rPr>
              <a:t>ARTICOLO 18</a:t>
            </a:r>
          </a:p>
        </p:txBody>
      </p:sp>
      <p:sp>
        <p:nvSpPr>
          <p:cNvPr id="7" name="Rettangolo 6"/>
          <p:cNvSpPr/>
          <p:nvPr/>
        </p:nvSpPr>
        <p:spPr>
          <a:xfrm>
            <a:off x="2937933" y="4605514"/>
            <a:ext cx="5472113" cy="5591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ARTICOLO 57 TUIR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9952" y="5321290"/>
            <a:ext cx="5472113" cy="4924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prstClr val="black"/>
                </a:solidFill>
              </a:rPr>
              <a:t>ARTICOLO 85 TUIR</a:t>
            </a:r>
          </a:p>
        </p:txBody>
      </p:sp>
    </p:spTree>
    <p:extLst>
      <p:ext uri="{BB962C8B-B14F-4D97-AF65-F5344CB8AC3E}">
        <p14:creationId xmlns:p14="http://schemas.microsoft.com/office/powerpoint/2010/main" val="9362991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4471" y="32246"/>
            <a:ext cx="8229600" cy="951096"/>
          </a:xfrm>
        </p:spPr>
        <p:txBody>
          <a:bodyPr>
            <a:normAutofit/>
          </a:bodyPr>
          <a:lstStyle/>
          <a:p>
            <a:r>
              <a:rPr lang="it-IT" sz="3000" b="1" dirty="0">
                <a:latin typeface="Calibri" panose="020F0502020204030204" pitchFamily="34" charset="0"/>
              </a:rPr>
              <a:t>Attribuzione riserve di capitale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791" y="1398494"/>
            <a:ext cx="8252371" cy="4561241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it-IT" sz="2000" b="1" dirty="0">
                <a:latin typeface="Calibri" pitchFamily="34" charset="0"/>
              </a:rPr>
              <a:t>A) </a:t>
            </a:r>
            <a:r>
              <a:rPr lang="it-IT" sz="2000" dirty="0">
                <a:latin typeface="Calibri" pitchFamily="34" charset="0"/>
              </a:rPr>
              <a:t>Non si applica art. 47, comma 5 , ma valore normale del bene, al netto dei debiti riduce il costo della partecipazione, dapprima incrementata della base imponibile su cui la società ha versato imposta sostitutiva:</a:t>
            </a:r>
            <a:r>
              <a:rPr lang="it-IT" sz="2000" b="1" dirty="0">
                <a:latin typeface="Calibri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it-IT" sz="2000" b="1" dirty="0">
                <a:latin typeface="Calibri" pitchFamily="34" charset="0"/>
              </a:rPr>
              <a:t>1) costo partecipazione = 1000, valore normale immobile 300, valore di libro 200, debiti accollati 50. &gt;  costo partecipazione 1000 + 100 + 50 – 300 = 850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it-IT" sz="2000" b="1" dirty="0">
                <a:latin typeface="Calibri" pitchFamily="34" charset="0"/>
                <a:ea typeface="Calibri"/>
                <a:cs typeface="Times New Roman"/>
              </a:rPr>
              <a:t>2) </a:t>
            </a:r>
            <a:r>
              <a:rPr lang="it-IT" sz="2000" b="1" dirty="0">
                <a:latin typeface="Calibri" pitchFamily="34" charset="0"/>
              </a:rPr>
              <a:t>) costo partecipazione = 100, valore normale immobile 300, valore di libro 200, debiti accollati 50. &gt;  costo partecipazione 100 + 100 + 50 – 300 =  - 50 ( sottozero tassabile come dividendo)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it-IT" sz="2000" b="1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B)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Non si applica art. 47, comma 7 , ma differenza tra valore normale bene assegnato e costo della partecipazione non rileva fiscalmente fino a capienza dell’imponibile su cui società ha versato sostitutiva</a:t>
            </a:r>
            <a:r>
              <a:rPr lang="it-IT" sz="2000" b="1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/>
              </a:rPr>
              <a:t> : costo partecipazione 1000, valore normale bene 2000, valore di libro 1800. Reddito = 2000 – 200 = 1800, 1800 – 1000 = 800 reddito </a:t>
            </a:r>
            <a:endParaRPr lang="it-IT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461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Società di persone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it-IT" dirty="0"/>
              <a:t> circ. 26, par. 6, esempio 4:</a:t>
            </a:r>
          </a:p>
          <a:p>
            <a:r>
              <a:rPr lang="it-IT" dirty="0"/>
              <a:t>Valore normale del bene assegnato: 100; </a:t>
            </a:r>
          </a:p>
          <a:p>
            <a:r>
              <a:rPr lang="it-IT" dirty="0"/>
              <a:t>- Valore catastale del bene assegnato: 95 </a:t>
            </a:r>
          </a:p>
          <a:p>
            <a:r>
              <a:rPr lang="it-IT" dirty="0"/>
              <a:t>- Valore fiscale del bene: 90; </a:t>
            </a:r>
          </a:p>
          <a:p>
            <a:r>
              <a:rPr lang="it-IT" dirty="0"/>
              <a:t>- Differenza su cui si applica l’imposta sostitutiva: 5 (95-90); </a:t>
            </a:r>
          </a:p>
          <a:p>
            <a:r>
              <a:rPr lang="it-IT" dirty="0"/>
              <a:t>- Costo della partecipazione del socio ante assegnazione: 90; </a:t>
            </a:r>
          </a:p>
          <a:p>
            <a:r>
              <a:rPr lang="it-IT" dirty="0"/>
              <a:t>- Costo della partecipazione del socio post assegnazione: 0 (90 + 5 – 95); </a:t>
            </a:r>
          </a:p>
          <a:p>
            <a:r>
              <a:rPr lang="it-IT" dirty="0"/>
              <a:t>- Differenza da assoggettare a tassazione: 0; </a:t>
            </a:r>
          </a:p>
          <a:p>
            <a:r>
              <a:rPr lang="it-IT" dirty="0"/>
              <a:t>- Costo fiscale del bene in capo al socio: 95. </a:t>
            </a:r>
          </a:p>
          <a:p>
            <a:r>
              <a:rPr lang="it-IT" dirty="0"/>
              <a:t>Ma …. %</a:t>
            </a:r>
          </a:p>
        </p:txBody>
      </p:sp>
    </p:spTree>
    <p:extLst>
      <p:ext uri="{BB962C8B-B14F-4D97-AF65-F5344CB8AC3E}">
        <p14:creationId xmlns:p14="http://schemas.microsoft.com/office/powerpoint/2010/main" val="26656977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/>
              <a:t>Società di persone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1764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it-IT" dirty="0"/>
              <a:t>se il costo della partecipazione  invece di 90 fosse 80 ??</a:t>
            </a:r>
          </a:p>
          <a:p>
            <a:r>
              <a:rPr lang="it-IT" dirty="0"/>
              <a:t>Valore normale del bene assegnato: 100; </a:t>
            </a:r>
          </a:p>
          <a:p>
            <a:r>
              <a:rPr lang="it-IT" dirty="0"/>
              <a:t>- Valore catastale del bene assegnato: 95 </a:t>
            </a:r>
          </a:p>
          <a:p>
            <a:r>
              <a:rPr lang="it-IT" dirty="0"/>
              <a:t>- Valore fiscale del bene: 90; </a:t>
            </a:r>
          </a:p>
          <a:p>
            <a:r>
              <a:rPr lang="it-IT" dirty="0"/>
              <a:t>- Differenza su cui si applica l’imposta sostitutiva: 5 (95-90); </a:t>
            </a:r>
          </a:p>
          <a:p>
            <a:r>
              <a:rPr lang="it-IT" dirty="0"/>
              <a:t>- Costo della partecipazione del socio ante assegnazione: 80; </a:t>
            </a:r>
          </a:p>
          <a:p>
            <a:r>
              <a:rPr lang="it-IT" dirty="0"/>
              <a:t>- Costo della partecipazione del socio post assegnazione:  - 10 (80 + 5 – 95); 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851920" y="5517232"/>
            <a:ext cx="115212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83568" y="6207608"/>
            <a:ext cx="7992888" cy="3897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QUALI EFFETTI???</a:t>
            </a:r>
          </a:p>
        </p:txBody>
      </p:sp>
    </p:spTree>
    <p:extLst>
      <p:ext uri="{BB962C8B-B14F-4D97-AF65-F5344CB8AC3E}">
        <p14:creationId xmlns:p14="http://schemas.microsoft.com/office/powerpoint/2010/main" val="14262510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/>
              <a:t>1) Notariato studio 20/ 2016 &gt; nessun effetto</a:t>
            </a:r>
          </a:p>
          <a:p>
            <a:r>
              <a:rPr lang="it-IT" dirty="0"/>
              <a:t>2) Circ. 37/16 &gt; si forma reddito da art. 47 comma 7 ( ma in realtà si dovrebbe applicare solo ai casi di recesso, esclusione, liquidazione)</a:t>
            </a:r>
          </a:p>
          <a:p>
            <a:r>
              <a:rPr lang="it-IT" dirty="0"/>
              <a:t>3) Ipotesi alternativa : si forma reddito solo in presenza delle situazioni di cui all’art. 20 bis </a:t>
            </a:r>
            <a:r>
              <a:rPr lang="it-IT" dirty="0" err="1"/>
              <a:t>Tuir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395536" y="5301208"/>
            <a:ext cx="835292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NOTA BENE </a:t>
            </a:r>
            <a:r>
              <a:rPr lang="it-IT" dirty="0">
                <a:solidFill>
                  <a:schemeClr val="tx1"/>
                </a:solidFill>
              </a:rPr>
              <a:t>: IL PROBLEMA SOPRA RICHIAMATO E’ PARTICOLARMENTE PRESENTE NELLE SOCIETA’ IN CONTABILITA’ SEMPLIFICATA per le quali il costo della partecipazione si può determinare in via extracontabile)</a:t>
            </a:r>
          </a:p>
        </p:txBody>
      </p:sp>
    </p:spTree>
    <p:extLst>
      <p:ext uri="{BB962C8B-B14F-4D97-AF65-F5344CB8AC3E}">
        <p14:creationId xmlns:p14="http://schemas.microsoft.com/office/powerpoint/2010/main" val="30099239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Effetti per il bene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658906" y="980728"/>
            <a:ext cx="7853082" cy="10085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L’assegnatario riceve il bene ( immobile) al valore riconosciuto in capo alla società assegnante sul quale è stata versata imposta sostitutiva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676836" y="3356992"/>
            <a:ext cx="785308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La detenzione decorre dall’atto di assegnazione ( quindi se persona fisica occorre attendere un quinquennio per trasferire il bene senza tassazione diretta)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IL TRASFERIMENTO ESEGUITO IMMEDIATAMENTE DOPO L’ASSEGNAZIONE NON COSTITUISCE OPERAZIONE ABUSIVA DEL DIRITTO  RIS. 93/16 &gt; STESSO EFFETTO QUINDI PER TRASFORMAZIONE</a:t>
            </a:r>
          </a:p>
        </p:txBody>
      </p:sp>
      <p:sp>
        <p:nvSpPr>
          <p:cNvPr id="3" name="Ovale 2"/>
          <p:cNvSpPr/>
          <p:nvPr/>
        </p:nvSpPr>
        <p:spPr>
          <a:xfrm>
            <a:off x="3106271" y="2420888"/>
            <a:ext cx="2877669" cy="578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e…..</a:t>
            </a:r>
          </a:p>
        </p:txBody>
      </p:sp>
    </p:spTree>
    <p:extLst>
      <p:ext uri="{BB962C8B-B14F-4D97-AF65-F5344CB8AC3E}">
        <p14:creationId xmlns:p14="http://schemas.microsoft.com/office/powerpoint/2010/main" val="26600765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CESSIONE AGEVOLATA ANALOGIE E DIFFERENZE  CON ASSEGNAZIONE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88260" y="908721"/>
            <a:ext cx="7624099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Bene immobile viene trasferito al corrispettivo pagato purché esso non sia inferiore rispetto al valore normale/catastale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850670" y="3140968"/>
            <a:ext cx="43329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40660" y="4221088"/>
            <a:ext cx="7687723" cy="15121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Ma per determinare il valore riconosciuto in capo al socio acquirente si fa sempre riferimento al corrispettivo anche se minore del valore catastale</a:t>
            </a:r>
          </a:p>
        </p:txBody>
      </p:sp>
    </p:spTree>
    <p:extLst>
      <p:ext uri="{BB962C8B-B14F-4D97-AF65-F5344CB8AC3E}">
        <p14:creationId xmlns:p14="http://schemas.microsoft.com/office/powerpoint/2010/main" val="11199728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 caso di corrispettivo superiore al valore contabile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it-IT" dirty="0"/>
              <a:t>Es. Immobile valore fiscale = 100</a:t>
            </a:r>
          </a:p>
          <a:p>
            <a:r>
              <a:rPr lang="it-IT" dirty="0"/>
              <a:t>Valore di mercato = 200</a:t>
            </a:r>
          </a:p>
          <a:p>
            <a:r>
              <a:rPr lang="it-IT" dirty="0"/>
              <a:t>Valore catastale = 120</a:t>
            </a:r>
          </a:p>
          <a:p>
            <a:pPr marL="514350" indent="-514350">
              <a:buAutoNum type="arabicParenR"/>
            </a:pPr>
            <a:r>
              <a:rPr lang="it-IT" dirty="0"/>
              <a:t>Se il corrispettivo viene fissato in 200 , la sostitutiva da versare può essere calcolata su 120 ? Tesi preferibile = NO</a:t>
            </a:r>
          </a:p>
          <a:p>
            <a:pPr marL="514350" indent="-514350">
              <a:buAutoNum type="arabicParenR"/>
            </a:pPr>
            <a:r>
              <a:rPr lang="it-IT" dirty="0"/>
              <a:t>Se la plusvalenza è calcolata per 100 , viene versata imposta sostitutiva e poi allocata a riserve, in caso di futura distribuzione si ha tassazione in capo al socio quale dividendo ? L’analogia con assegnazione  comporta la detassazione dell’utile su cui viene versata imposta sostitutiva ( circ. 37/16, par. 5)</a:t>
            </a:r>
          </a:p>
        </p:txBody>
      </p:sp>
    </p:spTree>
    <p:extLst>
      <p:ext uri="{BB962C8B-B14F-4D97-AF65-F5344CB8AC3E}">
        <p14:creationId xmlns:p14="http://schemas.microsoft.com/office/powerpoint/2010/main" val="37950542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CESSIONE AGEVOLATA ANALOGIE E DIFFERENZE  CON ASSEGNAZIONE</a:t>
            </a:r>
          </a:p>
        </p:txBody>
      </p:sp>
      <p:sp>
        <p:nvSpPr>
          <p:cNvPr id="8" name="Rettangolo 7"/>
          <p:cNvSpPr/>
          <p:nvPr/>
        </p:nvSpPr>
        <p:spPr>
          <a:xfrm>
            <a:off x="683568" y="4221088"/>
            <a:ext cx="7632848" cy="216024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Circ. 37/16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it-IT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deducibilità della eventuale minusvalenza  in forza dell’art. 101 , comma 1 del </a:t>
            </a:r>
            <a:r>
              <a:rPr 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Tuir</a:t>
            </a:r>
            <a:endParaRPr lang="it-IT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Possibile compensazione con plus sempre da cessione agevolata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55576" y="917104"/>
            <a:ext cx="7560840" cy="2664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L’immobile si intende trasferito al socio all’atto della cessione, da cui decorre quinquennio per detassazione.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Se l’immobile va ceduto velocemente conviene pagare la sostitutiva su valore normale , piuttosto che su quello catastale.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Es. valore normale 200, valore catastale 120 valore di libro 100.  Se l’immobile fosse ceduto a 120 su 80 si avrebbe Irpef in capo al socio, mentre se la società esegue la cessione al socio per 200 , sempre su 80 viene versata sostitutiva pari all’8%</a:t>
            </a:r>
          </a:p>
        </p:txBody>
      </p:sp>
    </p:spTree>
    <p:extLst>
      <p:ext uri="{BB962C8B-B14F-4D97-AF65-F5344CB8AC3E}">
        <p14:creationId xmlns:p14="http://schemas.microsoft.com/office/powerpoint/2010/main" val="15756592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CESSIONE AGEVOLATA ANALOGIE E DIFFERENZE  CON ASSEGNAZIONE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88261" y="1963278"/>
            <a:ext cx="2716306" cy="2339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Operazione che permette di non rispettare la par condicio tra i soci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18319" y="1981208"/>
            <a:ext cx="2716306" cy="2339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Non si pongono problemi di utilizzo delle riserve in sospensione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61824" y="1985691"/>
            <a:ext cx="2716306" cy="2339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Il credito verso il socio potrebbe essere compensato con il debito per finanziamenti</a:t>
            </a:r>
          </a:p>
        </p:txBody>
      </p:sp>
    </p:spTree>
    <p:extLst>
      <p:ext uri="{BB962C8B-B14F-4D97-AF65-F5344CB8AC3E}">
        <p14:creationId xmlns:p14="http://schemas.microsoft.com/office/powerpoint/2010/main" val="34123305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69"/>
          </a:xfrm>
        </p:spPr>
        <p:txBody>
          <a:bodyPr/>
          <a:lstStyle/>
          <a:p>
            <a:r>
              <a:rPr lang="it-IT" sz="2400" dirty="0"/>
              <a:t>LA FISCALITA’ DEL SOCIO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374"/>
            <a:ext cx="8229600" cy="106147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it-IT" dirty="0"/>
              <a:t>Se società di persone non derivante da trasformazione regressiva non vi sono riflessi sul socio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471370" y="2060848"/>
            <a:ext cx="8277093" cy="21634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2400" kern="0" dirty="0"/>
              <a:t>Se società di capitali, l’azzeramento delle riserve di utili determina attribuzione al socio ( art. 170,c 4 del </a:t>
            </a:r>
            <a:r>
              <a:rPr lang="it-IT" sz="2400" kern="0" dirty="0" err="1"/>
              <a:t>Tuir</a:t>
            </a:r>
            <a:r>
              <a:rPr lang="it-IT" sz="2400" kern="0" dirty="0"/>
              <a:t>), quindi tassazione per importo pari al valore contabile della riserva ( differenza con assegnazione), nel periodo di imposta successivo alla trasformazione ( circ. 26/16)</a:t>
            </a:r>
          </a:p>
        </p:txBody>
      </p:sp>
    </p:spTree>
    <p:extLst>
      <p:ext uri="{BB962C8B-B14F-4D97-AF65-F5344CB8AC3E}">
        <p14:creationId xmlns:p14="http://schemas.microsoft.com/office/powerpoint/2010/main" val="44769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LE VOCI DA CONSIDERARE </a:t>
            </a:r>
          </a:p>
        </p:txBody>
      </p:sp>
      <p:sp>
        <p:nvSpPr>
          <p:cNvPr id="8" name="Ovale 7"/>
          <p:cNvSpPr/>
          <p:nvPr/>
        </p:nvSpPr>
        <p:spPr>
          <a:xfrm>
            <a:off x="476177" y="2271713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4214" y="2166146"/>
            <a:ext cx="7345362" cy="72337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 CORRISPETTIVI DELLE CESSIONI DI BENI E PRESTAZIONI DI SERVIZI ALLA CUI PRODUZIONE/SCAMBIO E’ DIRETTA ATTIVITA’ IMPRESA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493801" y="315820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256233" y="4430097"/>
            <a:ext cx="7345362" cy="623887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LE ASSEGNAZIONI DEI PREDETTI BENI AI SOCI E L’AUTOCONSUMO DEL TITOLARE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59353" y="3183564"/>
            <a:ext cx="7345362" cy="101268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 CORRISPETTIVI DELLE CESSIONI DI MATERIE PRIME SUSSIDIARIE, DI SEMILAVORATI E DI ALTRI BENI MOBILI, ESCLUSI QUELLI STRUMENTALI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80532" y="4396477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113905401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25425" y="1261832"/>
            <a:ext cx="8773795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Distribuzione di utili per trasformazione in società semplice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925" y="210080"/>
            <a:ext cx="57610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distribuzione di utili e riserve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586740" y="2564904"/>
            <a:ext cx="3703320" cy="1524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Ipotesi 1 : Istruzioni Modello Unico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Ammontare totale delle riserve nel rigo RN 10 il che comporta integrale imputazione al socio : RH del socio = 50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6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848620" y="2564904"/>
            <a:ext cx="3703320" cy="15011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Ipotesi 2 : Norma del </a:t>
            </a:r>
            <a:r>
              <a:rPr lang="it-IT" sz="1600" b="1" i="1" dirty="0" err="1">
                <a:solidFill>
                  <a:schemeClr val="tx1"/>
                </a:solidFill>
                <a:latin typeface="Calibri" panose="020F0502020204030204" pitchFamily="34" charset="0"/>
              </a:rPr>
              <a:t>Tuir</a:t>
            </a:r>
            <a:endParaRPr lang="it-IT" sz="16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Nel quadro RL del socio indicazione del 49,72% ( o 40%) di 50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6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6280" y="5074921"/>
            <a:ext cx="7730490" cy="60579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In ogni caso il periodo d’imposta successivo deve intendersi la seconda frazione del 2016</a:t>
            </a:r>
          </a:p>
        </p:txBody>
      </p:sp>
    </p:spTree>
    <p:extLst>
      <p:ext uri="{BB962C8B-B14F-4D97-AF65-F5344CB8AC3E}">
        <p14:creationId xmlns:p14="http://schemas.microsoft.com/office/powerpoint/2010/main" val="282013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TRASFORMAZIONE AGEVOLATA E DIFFERENZE  CON ASSEGNAZIONE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58906" y="1963278"/>
            <a:ext cx="7853082" cy="1609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Eventuali minusvalenze derivanti da valore catastale inferiore a quello contabile ?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211960" y="3861048"/>
            <a:ext cx="93610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83568" y="4555566"/>
            <a:ext cx="7853082" cy="1609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Trattandosi di minusvalenze derivante da destinazione di beni a finalità estranee a regime d’impresa, devono ritenersi indeducibili</a:t>
            </a:r>
          </a:p>
        </p:txBody>
      </p:sp>
    </p:spTree>
    <p:extLst>
      <p:ext uri="{BB962C8B-B14F-4D97-AF65-F5344CB8AC3E}">
        <p14:creationId xmlns:p14="http://schemas.microsoft.com/office/powerpoint/2010/main" val="3049951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0" y="1227138"/>
            <a:ext cx="9144000" cy="546100"/>
          </a:xfrm>
        </p:spPr>
        <p:txBody>
          <a:bodyPr/>
          <a:lstStyle/>
          <a:p>
            <a:r>
              <a:rPr lang="it-IT" altLang="it-IT" sz="2400" b="1" dirty="0">
                <a:latin typeface="Calibri" panose="020F0502020204030204" pitchFamily="34" charset="0"/>
              </a:rPr>
              <a:t>TRASFORMAZIONE AGEVOLATA E DIFFERENZE  CON ASSEGNAZIONE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58906" y="1963278"/>
            <a:ext cx="7853082" cy="1609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Compensabilità tra componenti negativi di periodo e plusvalenze da trasformazione agevolata ? NO perché queste ultime sono soggette ad imposta sostitutiva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683568" y="4555566"/>
            <a:ext cx="7853082" cy="1609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Conseguenze cessione immobile e distribuzione ricavato tra i soci.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Es. immobile valore fiscale 100, valore catastale 110, valore effettivo 200. Trasformazione pagando sostitutiva su 110. Poi l’immobile è ceduto a 200 – Valore della partecipazione per i soci = 110. Somma ricavata = 200 &gt; 90 è reddito tassabile ? NO perché è generato da un reddito a monte non tassabile ( DRE Lombardia interpello n. 904/2013) </a:t>
            </a:r>
          </a:p>
        </p:txBody>
      </p:sp>
    </p:spTree>
    <p:extLst>
      <p:ext uri="{BB962C8B-B14F-4D97-AF65-F5344CB8AC3E}">
        <p14:creationId xmlns:p14="http://schemas.microsoft.com/office/powerpoint/2010/main" val="404281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0" y="1236663"/>
            <a:ext cx="9144000" cy="585787"/>
          </a:xfrm>
        </p:spPr>
        <p:txBody>
          <a:bodyPr/>
          <a:lstStyle/>
          <a:p>
            <a:r>
              <a:rPr lang="it-IT" altLang="it-IT" sz="3200" b="1" dirty="0">
                <a:latin typeface="Calibri" panose="020F0502020204030204" pitchFamily="34" charset="0"/>
              </a:rPr>
              <a:t>LE VOCI DA CONSIDERARE </a:t>
            </a:r>
          </a:p>
        </p:txBody>
      </p:sp>
      <p:sp>
        <p:nvSpPr>
          <p:cNvPr id="8" name="Ovale 7"/>
          <p:cNvSpPr/>
          <p:nvPr/>
        </p:nvSpPr>
        <p:spPr>
          <a:xfrm>
            <a:off x="476177" y="2271713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4214" y="2166146"/>
            <a:ext cx="7345362" cy="723370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LA DESTINAZIONE DEI PREDETTI BENI A FINALITA’ ESTRANEE ALL’ESERCIZIO DELL’IMPRESA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493801" y="3158208"/>
            <a:ext cx="576263" cy="5080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259353" y="3183564"/>
            <a:ext cx="7345362" cy="681394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 CONTRIBUTI IN CONTO ESERCIZIO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Parentesi graffa aperta 11"/>
          <p:cNvSpPr/>
          <p:nvPr/>
        </p:nvSpPr>
        <p:spPr>
          <a:xfrm rot="16200000">
            <a:off x="4458631" y="-120430"/>
            <a:ext cx="432048" cy="8280920"/>
          </a:xfrm>
          <a:prstGeom prst="lef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533821" y="4531421"/>
            <a:ext cx="8246627" cy="1321229"/>
          </a:xfrm>
          <a:prstGeom prst="roundRect">
            <a:avLst/>
          </a:prstGeom>
          <a:solidFill>
            <a:srgbClr val="FFFFCC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cap="all" dirty="0">
                <a:solidFill>
                  <a:schemeClr val="tx1"/>
                </a:solidFill>
              </a:rPr>
              <a:t>Per la tenuta della contabilità semplificata va fatto riferimento ai ricavi percepiti in un anno intero / conseguiti nell’ultimo anno di applicazione del regime ordinario.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4925" y="3032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174074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9851</Words>
  <Application>Microsoft Office PowerPoint</Application>
  <PresentationFormat>Presentazione su schermo (4:3)</PresentationFormat>
  <Paragraphs>765</Paragraphs>
  <Slides>82</Slides>
  <Notes>56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82</vt:i4>
      </vt:variant>
    </vt:vector>
  </HeadingPairs>
  <TitlesOfParts>
    <vt:vector size="89" baseType="lpstr">
      <vt:lpstr>ＭＳ Ｐゴシック</vt:lpstr>
      <vt:lpstr>Arial</vt:lpstr>
      <vt:lpstr>Calibri</vt:lpstr>
      <vt:lpstr>Tahoma</vt:lpstr>
      <vt:lpstr>Times New Roman</vt:lpstr>
      <vt:lpstr>Wingdings</vt:lpstr>
      <vt:lpstr>Tema di Office</vt:lpstr>
      <vt:lpstr>SUPER AMMORTAMENTI</vt:lpstr>
      <vt:lpstr>Super ed iper ammortamento</vt:lpstr>
      <vt:lpstr>Super ed iperammortamento</vt:lpstr>
      <vt:lpstr>REGIME DI CASSA PER SEMPLIFICATI</vt:lpstr>
      <vt:lpstr>LE MODIFICHE NOTMATIVE</vt:lpstr>
      <vt:lpstr>ADOZIONE DEL REGIME PER CASSA</vt:lpstr>
      <vt:lpstr>CONTABILITA’ SEMPLIFICATA</vt:lpstr>
      <vt:lpstr>LE VOCI DA CONSIDERARE </vt:lpstr>
      <vt:lpstr>LE VOCI DA CONSIDERARE </vt:lpstr>
      <vt:lpstr>ESERCIZIO DI PIU’ ATTIVITA’ (SERVIZI E ALTRE)</vt:lpstr>
      <vt:lpstr>Presentazione standard di PowerPoint</vt:lpstr>
      <vt:lpstr>COMPONENTI AGGIUNTIVE</vt:lpstr>
      <vt:lpstr>COMPONENTI SOTTRATTE</vt:lpstr>
      <vt:lpstr>COMPONENTI SOTTRATTE, comma 3 art. 66</vt:lpstr>
      <vt:lpstr>AMBITO TEMPORALE</vt:lpstr>
      <vt:lpstr>AMBITO TEMPORALE</vt:lpstr>
      <vt:lpstr>ESEMPIO PROBLEMATICO</vt:lpstr>
      <vt:lpstr>REGOLE AI FINI IRAP</vt:lpstr>
      <vt:lpstr>LE REGOLE PER I REGISTRI CONTABILI</vt:lpstr>
      <vt:lpstr>REGISTRI DISTINTI (INCASSI/PAGAMENTI)</vt:lpstr>
      <vt:lpstr>NUOVI LIMITI DI DEDUZIONE PER NOLEGGIO AUTO</vt:lpstr>
      <vt:lpstr>Tetto max annuo per canoni noleggio auto per agenti</vt:lpstr>
      <vt:lpstr>REGIME IRI</vt:lpstr>
      <vt:lpstr>IRI</vt:lpstr>
      <vt:lpstr>DEDUCIBILITA’ DEI PRELIEVI PERSONALI</vt:lpstr>
      <vt:lpstr>DEDUCIBILITA’ DEI PRELIEVI PERSONALI</vt:lpstr>
      <vt:lpstr>esempi</vt:lpstr>
      <vt:lpstr>REMUNERAZIONE SOCI</vt:lpstr>
      <vt:lpstr>REMUNERAZIONE SOCI</vt:lpstr>
      <vt:lpstr>REMUNERAZIONE SOCI</vt:lpstr>
      <vt:lpstr>REMUNERAZIONE SOCI</vt:lpstr>
      <vt:lpstr>IRI :  REGIME DELLE PERDITE</vt:lpstr>
      <vt:lpstr>IRI : regime dei prelievi</vt:lpstr>
      <vt:lpstr>IRI : Adempimenti per opzione</vt:lpstr>
      <vt:lpstr>Applicazione dell’IRI alle SRL</vt:lpstr>
      <vt:lpstr>Applicazione dell’IRI alle SRL</vt:lpstr>
      <vt:lpstr>Applicazione dell’IRI  e contributi previdenziali</vt:lpstr>
      <vt:lpstr>IRI e operazioni straordinarie</vt:lpstr>
      <vt:lpstr>IRI e SRL con due soci persone fisiche scelte operative</vt:lpstr>
      <vt:lpstr>Esempio tratto dalla relazione ministeriale</vt:lpstr>
      <vt:lpstr>DISPOSIZIONI VARIE</vt:lpstr>
      <vt:lpstr>D.L. 193/16 : Rimborsi professionisti</vt:lpstr>
      <vt:lpstr>Limitazioni a riporto delle perdite art. 84 c. 3</vt:lpstr>
      <vt:lpstr>In caso di procedura concorsuale con continuità aziendale ( concordato da risanamento e accordi di ristrutturazione del debito)</vt:lpstr>
      <vt:lpstr>Per fusioni e scissioni</vt:lpstr>
      <vt:lpstr>NUOVA DISCIPLINA ACE</vt:lpstr>
      <vt:lpstr>Presentazione standard di PowerPoint</vt:lpstr>
      <vt:lpstr>MODIFICHE ACE</vt:lpstr>
      <vt:lpstr>MODIFICHE ACE</vt:lpstr>
      <vt:lpstr>MODIFICHE ACE per soggetti Irpef</vt:lpstr>
      <vt:lpstr>I tre elementi della nuova base ace</vt:lpstr>
      <vt:lpstr>I DECREMENTI PATRIMONIALI una possibile interpretazione</vt:lpstr>
      <vt:lpstr>esempi</vt:lpstr>
      <vt:lpstr>Problemi nel passaggio all’ordinaria tra 2011 e 2015</vt:lpstr>
      <vt:lpstr>Le proroghe</vt:lpstr>
      <vt:lpstr>PROROGA RIVALUTAZIONE TERRENI E PARTECIPAZIONI</vt:lpstr>
      <vt:lpstr>PROROGA RIVALUTAZIONE BENI DI IMPRESA</vt:lpstr>
      <vt:lpstr>ASSEGNAZIONE, TRASFORMAZIONE E CESSIONE AGEVOLATA DI BENI AI SOCI</vt:lpstr>
      <vt:lpstr>Nuova scadenza</vt:lpstr>
      <vt:lpstr>Nuova scadenza</vt:lpstr>
      <vt:lpstr>Definizione di assegnazione:</vt:lpstr>
      <vt:lpstr>Rappresentazione contabile</vt:lpstr>
      <vt:lpstr>Rappresentazione contabile ( tesi  Documento CNDCEC del 14 marzo 2016/ Ifric 17)</vt:lpstr>
      <vt:lpstr>Presentazione standard di PowerPoint</vt:lpstr>
      <vt:lpstr> esempio rappresentazione contabile </vt:lpstr>
      <vt:lpstr>IMPOSTA SOSTITUTIVA</vt:lpstr>
      <vt:lpstr>IMPOSTA SOSTITUTIVA</vt:lpstr>
      <vt:lpstr>Minusvalenze da assegnazione</vt:lpstr>
      <vt:lpstr>Esempi attribuzione riserve di utili</vt:lpstr>
      <vt:lpstr>Attribuzione riserve di capitale</vt:lpstr>
      <vt:lpstr>Società di persone</vt:lpstr>
      <vt:lpstr>Società di persone</vt:lpstr>
      <vt:lpstr>Presentazione standard di PowerPoint</vt:lpstr>
      <vt:lpstr>Effetti per il bene</vt:lpstr>
      <vt:lpstr>CESSIONE AGEVOLATA ANALOGIE E DIFFERENZE  CON ASSEGNAZIONE</vt:lpstr>
      <vt:lpstr>In caso di corrispettivo superiore al valore contabile</vt:lpstr>
      <vt:lpstr>CESSIONE AGEVOLATA ANALOGIE E DIFFERENZE  CON ASSEGNAZIONE</vt:lpstr>
      <vt:lpstr>CESSIONE AGEVOLATA ANALOGIE E DIFFERENZE  CON ASSEGNAZIONE</vt:lpstr>
      <vt:lpstr>LA FISCALITA’ DEL SOCIO</vt:lpstr>
      <vt:lpstr>Distribuzione di utili per trasformazione in società semplice</vt:lpstr>
      <vt:lpstr>TRASFORMAZIONE AGEVOLATA E DIFFERENZE  CON ASSEGNAZIONE</vt:lpstr>
      <vt:lpstr>TRASFORMAZIONE AGEVOLATA E DIFFERENZE  CON ASSEGNAZIONE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Meneghetti</dc:creator>
  <cp:lastModifiedBy>Paolo Meneghetti</cp:lastModifiedBy>
  <cp:revision>156</cp:revision>
  <cp:lastPrinted>2016-11-03T08:59:30Z</cp:lastPrinted>
  <dcterms:created xsi:type="dcterms:W3CDTF">2016-01-26T07:56:55Z</dcterms:created>
  <dcterms:modified xsi:type="dcterms:W3CDTF">2017-02-06T11:36:27Z</dcterms:modified>
</cp:coreProperties>
</file>