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3" r:id="rId1"/>
    <p:sldMasterId id="2147483897" r:id="rId2"/>
  </p:sldMasterIdLst>
  <p:notesMasterIdLst>
    <p:notesMasterId r:id="rId26"/>
  </p:notesMasterIdLst>
  <p:handoutMasterIdLst>
    <p:handoutMasterId r:id="rId27"/>
  </p:handoutMasterIdLst>
  <p:sldIdLst>
    <p:sldId id="256" r:id="rId3"/>
    <p:sldId id="257" r:id="rId4"/>
    <p:sldId id="306" r:id="rId5"/>
    <p:sldId id="307" r:id="rId6"/>
    <p:sldId id="305" r:id="rId7"/>
    <p:sldId id="265" r:id="rId8"/>
    <p:sldId id="287" r:id="rId9"/>
    <p:sldId id="289" r:id="rId10"/>
    <p:sldId id="290" r:id="rId11"/>
    <p:sldId id="269" r:id="rId12"/>
    <p:sldId id="272" r:id="rId13"/>
    <p:sldId id="270" r:id="rId14"/>
    <p:sldId id="273" r:id="rId15"/>
    <p:sldId id="303" r:id="rId16"/>
    <p:sldId id="275" r:id="rId17"/>
    <p:sldId id="278" r:id="rId18"/>
    <p:sldId id="279" r:id="rId19"/>
    <p:sldId id="282" r:id="rId20"/>
    <p:sldId id="299" r:id="rId21"/>
    <p:sldId id="294" r:id="rId22"/>
    <p:sldId id="304" r:id="rId23"/>
    <p:sldId id="297" r:id="rId24"/>
    <p:sldId id="308" r:id="rId25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1EBBBCC-DAD2-459C-BE2E-F6DE35CF9A28}" styleName="Stile scuro 2 - Colore 3/Color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474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1031B3-A4EB-4757-9D78-CD265CB061F9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it-IT"/>
        </a:p>
      </dgm:t>
    </dgm:pt>
    <dgm:pt modelId="{43D18281-2CF5-41FD-A74B-DEA39A9E7407}">
      <dgm:prSet phldrT="[Testo]"/>
      <dgm:spPr/>
      <dgm:t>
        <a:bodyPr/>
        <a:lstStyle/>
        <a:p>
          <a:pPr lvl="0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b="1" dirty="0" smtClean="0">
              <a:solidFill>
                <a:schemeClr val="tx1"/>
              </a:solidFill>
            </a:rPr>
            <a:t>In primo </a:t>
          </a:r>
          <a:r>
            <a:rPr lang="en-US" b="1" dirty="0" err="1" smtClean="0">
              <a:solidFill>
                <a:schemeClr val="tx1"/>
              </a:solidFill>
            </a:rPr>
            <a:t>luogo</a:t>
          </a:r>
          <a:r>
            <a:rPr lang="en-US" dirty="0" smtClean="0">
              <a:solidFill>
                <a:schemeClr val="tx1"/>
              </a:solidFill>
            </a:rPr>
            <a:t> la </a:t>
          </a:r>
          <a:r>
            <a:rPr lang="en-US" dirty="0" err="1" smtClean="0">
              <a:solidFill>
                <a:schemeClr val="tx1"/>
              </a:solidFill>
            </a:rPr>
            <a:t>s.t.p</a:t>
          </a:r>
          <a:r>
            <a:rPr lang="en-US" dirty="0" smtClean="0">
              <a:solidFill>
                <a:schemeClr val="tx1"/>
              </a:solidFill>
            </a:rPr>
            <a:t>. </a:t>
          </a:r>
          <a:r>
            <a:rPr lang="en-US" dirty="0" err="1" smtClean="0">
              <a:solidFill>
                <a:schemeClr val="tx1"/>
              </a:solidFill>
            </a:rPr>
            <a:t>si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iscrive</a:t>
          </a:r>
          <a:r>
            <a:rPr lang="en-US" dirty="0" smtClean="0">
              <a:solidFill>
                <a:schemeClr val="tx1"/>
              </a:solidFill>
            </a:rPr>
            <a:t> come </a:t>
          </a:r>
          <a:r>
            <a:rPr lang="en-US" b="1" dirty="0" err="1" smtClean="0">
              <a:solidFill>
                <a:schemeClr val="tx1"/>
              </a:solidFill>
            </a:rPr>
            <a:t>società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inattiva</a:t>
          </a:r>
          <a:r>
            <a:rPr lang="en-US" b="1" dirty="0" smtClean="0">
              <a:solidFill>
                <a:schemeClr val="tx1"/>
              </a:solidFill>
            </a:rPr>
            <a:t> al </a:t>
          </a:r>
          <a:r>
            <a:rPr lang="en-US" b="1" dirty="0" err="1" smtClean="0">
              <a:solidFill>
                <a:schemeClr val="tx1"/>
              </a:solidFill>
            </a:rPr>
            <a:t>registro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delle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imprese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b="1" dirty="0" smtClean="0">
              <a:solidFill>
                <a:schemeClr val="tx1"/>
              </a:solidFill>
            </a:rPr>
            <a:t>e </a:t>
          </a:r>
          <a:r>
            <a:rPr lang="en-US" b="1" dirty="0" err="1" smtClean="0">
              <a:solidFill>
                <a:schemeClr val="tx1"/>
              </a:solidFill>
            </a:rPr>
            <a:t>nella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sezione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speciale</a:t>
          </a:r>
          <a:r>
            <a:rPr lang="en-US" b="1" dirty="0" smtClean="0">
              <a:solidFill>
                <a:schemeClr val="tx1"/>
              </a:solidFill>
            </a:rPr>
            <a:t> del </a:t>
          </a:r>
          <a:r>
            <a:rPr lang="en-US" b="1" dirty="0" err="1" smtClean="0">
              <a:solidFill>
                <a:schemeClr val="tx1"/>
              </a:solidFill>
            </a:rPr>
            <a:t>registro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delle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imprese</a:t>
          </a:r>
          <a:r>
            <a:rPr lang="en-US" b="1" dirty="0" smtClean="0">
              <a:solidFill>
                <a:schemeClr val="tx1"/>
              </a:solidFill>
            </a:rPr>
            <a:t> di cui </a:t>
          </a:r>
          <a:r>
            <a:rPr lang="en-US" b="1" dirty="0" err="1" smtClean="0">
              <a:solidFill>
                <a:schemeClr val="tx1"/>
              </a:solidFill>
            </a:rPr>
            <a:t>all'art</a:t>
          </a:r>
          <a:r>
            <a:rPr lang="en-US" b="1" dirty="0" smtClean="0">
              <a:solidFill>
                <a:schemeClr val="tx1"/>
              </a:solidFill>
            </a:rPr>
            <a:t>. 16 comma 2 del </a:t>
          </a:r>
          <a:r>
            <a:rPr lang="en-US" b="1" dirty="0" err="1" smtClean="0">
              <a:solidFill>
                <a:schemeClr val="tx1"/>
              </a:solidFill>
            </a:rPr>
            <a:t>d.lgs</a:t>
          </a:r>
          <a:r>
            <a:rPr lang="en-US" b="1" dirty="0" smtClean="0">
              <a:solidFill>
                <a:schemeClr val="tx1"/>
              </a:solidFill>
            </a:rPr>
            <a:t> 96/2001 ( </a:t>
          </a:r>
          <a:r>
            <a:rPr lang="en-US" b="1" dirty="0" err="1" smtClean="0">
              <a:solidFill>
                <a:schemeClr val="tx1"/>
              </a:solidFill>
            </a:rPr>
            <a:t>già</a:t>
          </a:r>
          <a:r>
            <a:rPr lang="en-US" b="1" dirty="0" smtClean="0">
              <a:solidFill>
                <a:schemeClr val="tx1"/>
              </a:solidFill>
            </a:rPr>
            <a:t> create per le </a:t>
          </a:r>
          <a:r>
            <a:rPr lang="en-US" b="1" dirty="0" err="1" smtClean="0">
              <a:solidFill>
                <a:schemeClr val="tx1"/>
              </a:solidFill>
            </a:rPr>
            <a:t>società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tra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Avvocati</a:t>
          </a:r>
          <a:r>
            <a:rPr lang="en-US" b="1" dirty="0" smtClean="0">
              <a:solidFill>
                <a:schemeClr val="tx1"/>
              </a:solidFill>
            </a:rPr>
            <a:t>) quale “</a:t>
          </a:r>
          <a:r>
            <a:rPr lang="en-US" b="1" dirty="0" err="1" smtClean="0">
              <a:solidFill>
                <a:schemeClr val="tx1"/>
              </a:solidFill>
            </a:rPr>
            <a:t>società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tra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professionisti</a:t>
          </a:r>
          <a:r>
            <a:rPr lang="en-US" b="1" dirty="0" smtClean="0">
              <a:solidFill>
                <a:schemeClr val="tx1"/>
              </a:solidFill>
            </a:rPr>
            <a:t>”.</a:t>
          </a:r>
          <a:endParaRPr lang="en-US" dirty="0" smtClean="0">
            <a:solidFill>
              <a:schemeClr val="tx1"/>
            </a:solidFill>
          </a:endParaRPr>
        </a:p>
      </dgm:t>
    </dgm:pt>
    <dgm:pt modelId="{4B746ED8-9E33-4520-A69A-EF04C865DF26}" type="parTrans" cxnId="{BF312559-030B-4A9A-B86C-5F51898384B4}">
      <dgm:prSet/>
      <dgm:spPr/>
      <dgm:t>
        <a:bodyPr/>
        <a:lstStyle/>
        <a:p>
          <a:endParaRPr lang="it-IT"/>
        </a:p>
      </dgm:t>
    </dgm:pt>
    <dgm:pt modelId="{84F83D41-57F2-450A-A1EC-EE7C814EC8F2}" type="sibTrans" cxnId="{BF312559-030B-4A9A-B86C-5F51898384B4}">
      <dgm:prSet/>
      <dgm:spPr/>
      <dgm:t>
        <a:bodyPr/>
        <a:lstStyle/>
        <a:p>
          <a:endParaRPr lang="it-IT"/>
        </a:p>
      </dgm:t>
    </dgm:pt>
    <dgm:pt modelId="{790BE521-C903-43FD-A9E5-0E7C9730815A}">
      <dgm:prSet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Da </a:t>
          </a:r>
          <a:r>
            <a:rPr lang="en-US" b="1" dirty="0" err="1" smtClean="0">
              <a:solidFill>
                <a:schemeClr val="tx1"/>
              </a:solidFill>
            </a:rPr>
            <a:t>ciò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si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ricava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che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l'iscrizione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nella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sezione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speciale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dirty="0" smtClean="0">
              <a:solidFill>
                <a:schemeClr val="tx1"/>
              </a:solidFill>
            </a:rPr>
            <a:t>del </a:t>
          </a:r>
          <a:r>
            <a:rPr lang="en-US" dirty="0" err="1" smtClean="0">
              <a:solidFill>
                <a:schemeClr val="tx1"/>
              </a:solidFill>
            </a:rPr>
            <a:t>registro</a:t>
          </a:r>
          <a:r>
            <a:rPr lang="en-US" dirty="0" smtClean="0">
              <a:solidFill>
                <a:schemeClr val="tx1"/>
              </a:solidFill>
            </a:rPr>
            <a:t> tenuto </a:t>
          </a:r>
          <a:r>
            <a:rPr lang="en-US" dirty="0" err="1" smtClean="0">
              <a:solidFill>
                <a:schemeClr val="tx1"/>
              </a:solidFill>
            </a:rPr>
            <a:t>dall'Ordine</a:t>
          </a:r>
          <a:r>
            <a:rPr lang="en-US" dirty="0" smtClean="0">
              <a:solidFill>
                <a:schemeClr val="tx1"/>
              </a:solidFill>
            </a:rPr>
            <a:t>/</a:t>
          </a:r>
          <a:r>
            <a:rPr lang="en-US" dirty="0" err="1" smtClean="0">
              <a:solidFill>
                <a:schemeClr val="tx1"/>
              </a:solidFill>
            </a:rPr>
            <a:t>Collegio</a:t>
          </a:r>
          <a:r>
            <a:rPr lang="en-US" dirty="0" smtClean="0">
              <a:solidFill>
                <a:schemeClr val="tx1"/>
              </a:solidFill>
            </a:rPr>
            <a:t>/</a:t>
          </a:r>
          <a:r>
            <a:rPr lang="en-US" dirty="0" err="1" smtClean="0">
              <a:solidFill>
                <a:schemeClr val="tx1"/>
              </a:solidFill>
            </a:rPr>
            <a:t>Albo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Professionale</a:t>
          </a:r>
          <a:r>
            <a:rPr lang="en-US" dirty="0" smtClean="0">
              <a:solidFill>
                <a:schemeClr val="tx1"/>
              </a:solidFill>
            </a:rPr>
            <a:t> è </a:t>
          </a:r>
          <a:r>
            <a:rPr lang="en-US" dirty="0" err="1" smtClean="0">
              <a:solidFill>
                <a:schemeClr val="tx1"/>
              </a:solidFill>
            </a:rPr>
            <a:t>successiva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all'iscrizione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nella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sezione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speciale</a:t>
          </a:r>
          <a:r>
            <a:rPr lang="en-US" dirty="0" smtClean="0">
              <a:solidFill>
                <a:schemeClr val="tx1"/>
              </a:solidFill>
            </a:rPr>
            <a:t> del </a:t>
          </a:r>
          <a:r>
            <a:rPr lang="en-US" dirty="0" err="1" smtClean="0">
              <a:solidFill>
                <a:schemeClr val="tx1"/>
              </a:solidFill>
            </a:rPr>
            <a:t>registro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delle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imprese</a:t>
          </a:r>
          <a:r>
            <a:rPr lang="en-US" dirty="0" smtClean="0">
              <a:solidFill>
                <a:schemeClr val="tx1"/>
              </a:solidFill>
            </a:rPr>
            <a:t>.</a:t>
          </a:r>
        </a:p>
      </dgm:t>
    </dgm:pt>
    <dgm:pt modelId="{F1E42DA1-AC3A-490E-B4F1-63F6ADC4C5EA}" type="parTrans" cxnId="{99D47361-3C3B-45C2-BA91-7FB56C1A0316}">
      <dgm:prSet/>
      <dgm:spPr/>
      <dgm:t>
        <a:bodyPr/>
        <a:lstStyle/>
        <a:p>
          <a:endParaRPr lang="it-IT"/>
        </a:p>
      </dgm:t>
    </dgm:pt>
    <dgm:pt modelId="{C4808108-8340-4235-95BF-5D088E671667}" type="sibTrans" cxnId="{99D47361-3C3B-45C2-BA91-7FB56C1A0316}">
      <dgm:prSet/>
      <dgm:spPr/>
      <dgm:t>
        <a:bodyPr/>
        <a:lstStyle/>
        <a:p>
          <a:endParaRPr lang="it-IT"/>
        </a:p>
      </dgm:t>
    </dgm:pt>
    <dgm:pt modelId="{BF348C46-5806-4D47-A92E-FB3ADFDE303E}">
      <dgm:prSet phldrT="[Testo]"/>
      <dgm:spPr/>
      <dgm:t>
        <a:bodyPr/>
        <a:lstStyle/>
        <a:p>
          <a:pPr lvl="0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b="1" dirty="0" err="1" smtClean="0">
              <a:solidFill>
                <a:schemeClr val="tx1"/>
              </a:solidFill>
            </a:rPr>
            <a:t>L’iscrizione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nella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Sezione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Speciale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delle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s.t.p</a:t>
          </a:r>
          <a:r>
            <a:rPr lang="en-US" dirty="0" smtClean="0">
              <a:solidFill>
                <a:schemeClr val="tx1"/>
              </a:solidFill>
            </a:rPr>
            <a:t>. ha </a:t>
          </a:r>
          <a:r>
            <a:rPr lang="en-US" dirty="0" err="1" smtClean="0">
              <a:solidFill>
                <a:schemeClr val="tx1"/>
              </a:solidFill>
            </a:rPr>
            <a:t>efficacia</a:t>
          </a:r>
          <a:r>
            <a:rPr lang="en-US" dirty="0" smtClean="0">
              <a:solidFill>
                <a:schemeClr val="tx1"/>
              </a:solidFill>
            </a:rPr>
            <a:t> di </a:t>
          </a:r>
          <a:r>
            <a:rPr lang="en-US" dirty="0" err="1" smtClean="0">
              <a:solidFill>
                <a:schemeClr val="tx1"/>
              </a:solidFill>
            </a:rPr>
            <a:t>mera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b="1" dirty="0" smtClean="0">
              <a:solidFill>
                <a:schemeClr val="tx1"/>
              </a:solidFill>
            </a:rPr>
            <a:t>“</a:t>
          </a:r>
          <a:r>
            <a:rPr lang="en-US" b="1" dirty="0" err="1" smtClean="0">
              <a:solidFill>
                <a:schemeClr val="tx1"/>
              </a:solidFill>
            </a:rPr>
            <a:t>pubblicità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notizia</a:t>
          </a:r>
          <a:r>
            <a:rPr lang="en-US" b="1" dirty="0" smtClean="0">
              <a:solidFill>
                <a:schemeClr val="tx1"/>
              </a:solidFill>
            </a:rPr>
            <a:t>”. </a:t>
          </a:r>
          <a:r>
            <a:rPr lang="en-US" dirty="0" smtClean="0">
              <a:solidFill>
                <a:schemeClr val="tx1"/>
              </a:solidFill>
            </a:rPr>
            <a:t>Ai </a:t>
          </a:r>
          <a:r>
            <a:rPr lang="en-US" dirty="0" err="1" smtClean="0">
              <a:solidFill>
                <a:schemeClr val="tx1"/>
              </a:solidFill>
            </a:rPr>
            <a:t>fini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della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verifica</a:t>
          </a:r>
          <a:r>
            <a:rPr lang="en-US" dirty="0" smtClean="0">
              <a:solidFill>
                <a:schemeClr val="tx1"/>
              </a:solidFill>
            </a:rPr>
            <a:t> del </a:t>
          </a:r>
          <a:r>
            <a:rPr lang="en-US" dirty="0" err="1" smtClean="0">
              <a:solidFill>
                <a:schemeClr val="tx1"/>
              </a:solidFill>
            </a:rPr>
            <a:t>requisiti</a:t>
          </a:r>
          <a:r>
            <a:rPr lang="en-US" dirty="0" smtClean="0">
              <a:solidFill>
                <a:schemeClr val="tx1"/>
              </a:solidFill>
            </a:rPr>
            <a:t> di </a:t>
          </a:r>
          <a:r>
            <a:rPr lang="en-US" dirty="0" err="1" smtClean="0">
              <a:solidFill>
                <a:schemeClr val="tx1"/>
              </a:solidFill>
            </a:rPr>
            <a:t>incompatibilità</a:t>
          </a:r>
          <a:r>
            <a:rPr lang="en-US" dirty="0" smtClean="0">
              <a:solidFill>
                <a:schemeClr val="tx1"/>
              </a:solidFill>
            </a:rPr>
            <a:t>, </a:t>
          </a:r>
          <a:r>
            <a:rPr lang="en-US" dirty="0" err="1" smtClean="0">
              <a:solidFill>
                <a:schemeClr val="tx1"/>
              </a:solidFill>
            </a:rPr>
            <a:t>infatti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ciascun</a:t>
          </a:r>
          <a:r>
            <a:rPr lang="en-US" b="1" dirty="0" smtClean="0">
              <a:solidFill>
                <a:schemeClr val="tx1"/>
              </a:solidFill>
            </a:rPr>
            <a:t> socio non </a:t>
          </a:r>
          <a:r>
            <a:rPr lang="en-US" b="1" dirty="0" err="1" smtClean="0">
              <a:solidFill>
                <a:schemeClr val="tx1"/>
              </a:solidFill>
            </a:rPr>
            <a:t>puo</a:t>
          </a:r>
          <a:r>
            <a:rPr lang="en-US" b="1" dirty="0" smtClean="0">
              <a:solidFill>
                <a:schemeClr val="tx1"/>
              </a:solidFill>
            </a:rPr>
            <a:t>’ </a:t>
          </a:r>
          <a:r>
            <a:rPr lang="en-US" b="1" dirty="0" err="1" smtClean="0">
              <a:solidFill>
                <a:schemeClr val="tx1"/>
              </a:solidFill>
            </a:rPr>
            <a:t>partecipare</a:t>
          </a:r>
          <a:r>
            <a:rPr lang="en-US" b="1" dirty="0" smtClean="0">
              <a:solidFill>
                <a:schemeClr val="tx1"/>
              </a:solidFill>
            </a:rPr>
            <a:t> a </a:t>
          </a:r>
          <a:r>
            <a:rPr lang="en-US" b="1" dirty="0" err="1" smtClean="0">
              <a:solidFill>
                <a:schemeClr val="tx1"/>
              </a:solidFill>
            </a:rPr>
            <a:t>più</a:t>
          </a:r>
          <a:r>
            <a:rPr lang="en-US" b="1" dirty="0" smtClean="0">
              <a:solidFill>
                <a:schemeClr val="tx1"/>
              </a:solidFill>
            </a:rPr>
            <a:t> di </a:t>
          </a:r>
          <a:r>
            <a:rPr lang="en-US" b="1" dirty="0" err="1" smtClean="0">
              <a:solidFill>
                <a:schemeClr val="tx1"/>
              </a:solidFill>
            </a:rPr>
            <a:t>una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Stp</a:t>
          </a:r>
          <a:r>
            <a:rPr lang="en-US" dirty="0" smtClean="0">
              <a:solidFill>
                <a:schemeClr val="tx1"/>
              </a:solidFill>
            </a:rPr>
            <a:t>.</a:t>
          </a:r>
        </a:p>
      </dgm:t>
    </dgm:pt>
    <dgm:pt modelId="{4F8063A3-488C-4042-A5EA-9A88D9C65908}" type="parTrans" cxnId="{7D0EE07F-1717-4D7D-82E7-D85CDCF72382}">
      <dgm:prSet/>
      <dgm:spPr/>
      <dgm:t>
        <a:bodyPr/>
        <a:lstStyle/>
        <a:p>
          <a:endParaRPr lang="it-IT"/>
        </a:p>
      </dgm:t>
    </dgm:pt>
    <dgm:pt modelId="{3A34D6FA-42E5-4A78-B591-88D36EE8E29E}" type="sibTrans" cxnId="{7D0EE07F-1717-4D7D-82E7-D85CDCF72382}">
      <dgm:prSet/>
      <dgm:spPr/>
      <dgm:t>
        <a:bodyPr/>
        <a:lstStyle/>
        <a:p>
          <a:endParaRPr lang="it-IT"/>
        </a:p>
      </dgm:t>
    </dgm:pt>
    <dgm:pt modelId="{7CC317A6-43B3-490E-865D-B33660062C17}">
      <dgm:prSet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Dopo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l’iscrizione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all’Ordine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Professionale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c’è</a:t>
          </a:r>
          <a:r>
            <a:rPr lang="en-US" dirty="0" smtClean="0">
              <a:solidFill>
                <a:schemeClr val="tx1"/>
              </a:solidFill>
            </a:rPr>
            <a:t> la </a:t>
          </a:r>
          <a:r>
            <a:rPr lang="en-US" dirty="0" err="1" smtClean="0">
              <a:solidFill>
                <a:schemeClr val="tx1"/>
              </a:solidFill>
            </a:rPr>
            <a:t>comunicazione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entro</a:t>
          </a:r>
          <a:r>
            <a:rPr lang="en-US" dirty="0" smtClean="0">
              <a:solidFill>
                <a:schemeClr val="tx1"/>
              </a:solidFill>
            </a:rPr>
            <a:t> 30 </a:t>
          </a:r>
          <a:r>
            <a:rPr lang="en-US" dirty="0" err="1" smtClean="0">
              <a:solidFill>
                <a:schemeClr val="tx1"/>
              </a:solidFill>
            </a:rPr>
            <a:t>giorni</a:t>
          </a:r>
          <a:r>
            <a:rPr lang="en-US" dirty="0" smtClean="0">
              <a:solidFill>
                <a:schemeClr val="tx1"/>
              </a:solidFill>
            </a:rPr>
            <a:t> al </a:t>
          </a:r>
          <a:r>
            <a:rPr lang="en-US" dirty="0" err="1" smtClean="0">
              <a:solidFill>
                <a:schemeClr val="tx1"/>
              </a:solidFill>
            </a:rPr>
            <a:t>Registro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delle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Imprese</a:t>
          </a:r>
          <a:r>
            <a:rPr lang="en-US" dirty="0" smtClean="0">
              <a:solidFill>
                <a:schemeClr val="tx1"/>
              </a:solidFill>
            </a:rPr>
            <a:t> per </a:t>
          </a:r>
          <a:r>
            <a:rPr lang="en-US" dirty="0" err="1" smtClean="0">
              <a:solidFill>
                <a:schemeClr val="tx1"/>
              </a:solidFill>
            </a:rPr>
            <a:t>l’</a:t>
          </a:r>
          <a:r>
            <a:rPr lang="en-US" b="1" dirty="0" err="1" smtClean="0">
              <a:solidFill>
                <a:schemeClr val="tx1"/>
              </a:solidFill>
            </a:rPr>
            <a:t>inizio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dell’attività</a:t>
          </a:r>
          <a:r>
            <a:rPr lang="en-US" dirty="0" smtClean="0">
              <a:solidFill>
                <a:schemeClr val="tx1"/>
              </a:solidFill>
            </a:rPr>
            <a:t>.</a:t>
          </a:r>
        </a:p>
      </dgm:t>
    </dgm:pt>
    <dgm:pt modelId="{945B759C-4221-45C6-A83C-6F8B9DEB6685}" type="parTrans" cxnId="{0813116C-3BC3-4090-84B9-CD645875AEBA}">
      <dgm:prSet/>
      <dgm:spPr/>
      <dgm:t>
        <a:bodyPr/>
        <a:lstStyle/>
        <a:p>
          <a:endParaRPr lang="it-IT"/>
        </a:p>
      </dgm:t>
    </dgm:pt>
    <dgm:pt modelId="{5D496E66-EECA-4EEB-9B7E-692E343F87DD}" type="sibTrans" cxnId="{0813116C-3BC3-4090-84B9-CD645875AEBA}">
      <dgm:prSet/>
      <dgm:spPr/>
      <dgm:t>
        <a:bodyPr/>
        <a:lstStyle/>
        <a:p>
          <a:endParaRPr lang="it-IT"/>
        </a:p>
      </dgm:t>
    </dgm:pt>
    <dgm:pt modelId="{9056648D-995E-4D4B-9424-04BABB8978DE}" type="pres">
      <dgm:prSet presAssocID="{0E1031B3-A4EB-4757-9D78-CD265CB061F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it-IT"/>
        </a:p>
      </dgm:t>
    </dgm:pt>
    <dgm:pt modelId="{3ECA6AB4-BE9C-4287-BC3E-3BEC6710A815}" type="pres">
      <dgm:prSet presAssocID="{0E1031B3-A4EB-4757-9D78-CD265CB061F9}" presName="Name1" presStyleCnt="0"/>
      <dgm:spPr/>
    </dgm:pt>
    <dgm:pt modelId="{8B82B7DD-BC43-4E5E-A5A6-DB8E4A8960F6}" type="pres">
      <dgm:prSet presAssocID="{0E1031B3-A4EB-4757-9D78-CD265CB061F9}" presName="cycle" presStyleCnt="0"/>
      <dgm:spPr/>
    </dgm:pt>
    <dgm:pt modelId="{829E4233-C0F9-42E1-A59D-5533EAE35540}" type="pres">
      <dgm:prSet presAssocID="{0E1031B3-A4EB-4757-9D78-CD265CB061F9}" presName="srcNode" presStyleLbl="node1" presStyleIdx="0" presStyleCnt="4"/>
      <dgm:spPr/>
    </dgm:pt>
    <dgm:pt modelId="{00112647-4085-4DCF-93F6-114C5CF7FB69}" type="pres">
      <dgm:prSet presAssocID="{0E1031B3-A4EB-4757-9D78-CD265CB061F9}" presName="conn" presStyleLbl="parChTrans1D2" presStyleIdx="0" presStyleCnt="1"/>
      <dgm:spPr/>
      <dgm:t>
        <a:bodyPr/>
        <a:lstStyle/>
        <a:p>
          <a:endParaRPr lang="it-IT"/>
        </a:p>
      </dgm:t>
    </dgm:pt>
    <dgm:pt modelId="{183A10E0-E2FD-42E1-B967-482782919FCF}" type="pres">
      <dgm:prSet presAssocID="{0E1031B3-A4EB-4757-9D78-CD265CB061F9}" presName="extraNode" presStyleLbl="node1" presStyleIdx="0" presStyleCnt="4"/>
      <dgm:spPr/>
    </dgm:pt>
    <dgm:pt modelId="{4A3CA7F9-22B3-422D-A43E-2FF4633A7FBF}" type="pres">
      <dgm:prSet presAssocID="{0E1031B3-A4EB-4757-9D78-CD265CB061F9}" presName="dstNode" presStyleLbl="node1" presStyleIdx="0" presStyleCnt="4"/>
      <dgm:spPr/>
    </dgm:pt>
    <dgm:pt modelId="{69DF4EDC-BCF1-4D2E-ADC9-81CC22ED6FD8}" type="pres">
      <dgm:prSet presAssocID="{43D18281-2CF5-41FD-A74B-DEA39A9E7407}" presName="text_1" presStyleLbl="node1" presStyleIdx="0" presStyleCnt="4" custScaleY="12887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8A26F73-0F1C-4640-B8BC-B6264D737095}" type="pres">
      <dgm:prSet presAssocID="{43D18281-2CF5-41FD-A74B-DEA39A9E7407}" presName="accent_1" presStyleCnt="0"/>
      <dgm:spPr/>
    </dgm:pt>
    <dgm:pt modelId="{F7D3EAA0-9CDE-4DE6-825B-264E7BECC6AF}" type="pres">
      <dgm:prSet presAssocID="{43D18281-2CF5-41FD-A74B-DEA39A9E7407}" presName="accentRepeatNode" presStyleLbl="solidFgAcc1" presStyleIdx="0" presStyleCnt="4"/>
      <dgm:spPr/>
    </dgm:pt>
    <dgm:pt modelId="{AFEACD06-4760-4F92-9DA9-51CCA776CA22}" type="pres">
      <dgm:prSet presAssocID="{BF348C46-5806-4D47-A92E-FB3ADFDE303E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0556735-9944-48B8-AF37-64656D8805DB}" type="pres">
      <dgm:prSet presAssocID="{BF348C46-5806-4D47-A92E-FB3ADFDE303E}" presName="accent_2" presStyleCnt="0"/>
      <dgm:spPr/>
    </dgm:pt>
    <dgm:pt modelId="{6212E8F1-5288-4B0D-8852-F2D4FD385469}" type="pres">
      <dgm:prSet presAssocID="{BF348C46-5806-4D47-A92E-FB3ADFDE303E}" presName="accentRepeatNode" presStyleLbl="solidFgAcc1" presStyleIdx="1" presStyleCnt="4"/>
      <dgm:spPr/>
    </dgm:pt>
    <dgm:pt modelId="{A17D8116-8242-4EF4-B02E-2357B2426E43}" type="pres">
      <dgm:prSet presAssocID="{790BE521-C903-43FD-A9E5-0E7C9730815A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343197D-87EB-4669-B17E-C9EA946FB966}" type="pres">
      <dgm:prSet presAssocID="{790BE521-C903-43FD-A9E5-0E7C9730815A}" presName="accent_3" presStyleCnt="0"/>
      <dgm:spPr/>
    </dgm:pt>
    <dgm:pt modelId="{3DEBFEE1-6571-4694-B130-8D2611C7FD9B}" type="pres">
      <dgm:prSet presAssocID="{790BE521-C903-43FD-A9E5-0E7C9730815A}" presName="accentRepeatNode" presStyleLbl="solidFgAcc1" presStyleIdx="2" presStyleCnt="4"/>
      <dgm:spPr/>
    </dgm:pt>
    <dgm:pt modelId="{6E1AB6BB-E4C1-4EC9-AC6A-47F33E31DF38}" type="pres">
      <dgm:prSet presAssocID="{7CC317A6-43B3-490E-865D-B33660062C17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DB46006-9698-4494-B67C-E4B91D9B917D}" type="pres">
      <dgm:prSet presAssocID="{7CC317A6-43B3-490E-865D-B33660062C17}" presName="accent_4" presStyleCnt="0"/>
      <dgm:spPr/>
    </dgm:pt>
    <dgm:pt modelId="{28A47A01-A5F1-49F1-AE85-49A3F8577133}" type="pres">
      <dgm:prSet presAssocID="{7CC317A6-43B3-490E-865D-B33660062C17}" presName="accentRepeatNode" presStyleLbl="solidFgAcc1" presStyleIdx="3" presStyleCnt="4"/>
      <dgm:spPr/>
    </dgm:pt>
  </dgm:ptLst>
  <dgm:cxnLst>
    <dgm:cxn modelId="{0813116C-3BC3-4090-84B9-CD645875AEBA}" srcId="{0E1031B3-A4EB-4757-9D78-CD265CB061F9}" destId="{7CC317A6-43B3-490E-865D-B33660062C17}" srcOrd="3" destOrd="0" parTransId="{945B759C-4221-45C6-A83C-6F8B9DEB6685}" sibTransId="{5D496E66-EECA-4EEB-9B7E-692E343F87DD}"/>
    <dgm:cxn modelId="{F594FC45-C641-42EC-9C85-6AEA80F3BBFA}" type="presOf" srcId="{7CC317A6-43B3-490E-865D-B33660062C17}" destId="{6E1AB6BB-E4C1-4EC9-AC6A-47F33E31DF38}" srcOrd="0" destOrd="0" presId="urn:microsoft.com/office/officeart/2008/layout/VerticalCurvedList"/>
    <dgm:cxn modelId="{99D47361-3C3B-45C2-BA91-7FB56C1A0316}" srcId="{0E1031B3-A4EB-4757-9D78-CD265CB061F9}" destId="{790BE521-C903-43FD-A9E5-0E7C9730815A}" srcOrd="2" destOrd="0" parTransId="{F1E42DA1-AC3A-490E-B4F1-63F6ADC4C5EA}" sibTransId="{C4808108-8340-4235-95BF-5D088E671667}"/>
    <dgm:cxn modelId="{4664F43E-2902-46C7-8B47-B6653B697234}" type="presOf" srcId="{BF348C46-5806-4D47-A92E-FB3ADFDE303E}" destId="{AFEACD06-4760-4F92-9DA9-51CCA776CA22}" srcOrd="0" destOrd="0" presId="urn:microsoft.com/office/officeart/2008/layout/VerticalCurvedList"/>
    <dgm:cxn modelId="{BF312559-030B-4A9A-B86C-5F51898384B4}" srcId="{0E1031B3-A4EB-4757-9D78-CD265CB061F9}" destId="{43D18281-2CF5-41FD-A74B-DEA39A9E7407}" srcOrd="0" destOrd="0" parTransId="{4B746ED8-9E33-4520-A69A-EF04C865DF26}" sibTransId="{84F83D41-57F2-450A-A1EC-EE7C814EC8F2}"/>
    <dgm:cxn modelId="{E4EF5397-9C79-48E4-AF1A-6E8156534100}" type="presOf" srcId="{0E1031B3-A4EB-4757-9D78-CD265CB061F9}" destId="{9056648D-995E-4D4B-9424-04BABB8978DE}" srcOrd="0" destOrd="0" presId="urn:microsoft.com/office/officeart/2008/layout/VerticalCurvedList"/>
    <dgm:cxn modelId="{D26EFD87-3208-4372-A18E-C553FEA81F88}" type="presOf" srcId="{43D18281-2CF5-41FD-A74B-DEA39A9E7407}" destId="{69DF4EDC-BCF1-4D2E-ADC9-81CC22ED6FD8}" srcOrd="0" destOrd="0" presId="urn:microsoft.com/office/officeart/2008/layout/VerticalCurvedList"/>
    <dgm:cxn modelId="{7D0EE07F-1717-4D7D-82E7-D85CDCF72382}" srcId="{0E1031B3-A4EB-4757-9D78-CD265CB061F9}" destId="{BF348C46-5806-4D47-A92E-FB3ADFDE303E}" srcOrd="1" destOrd="0" parTransId="{4F8063A3-488C-4042-A5EA-9A88D9C65908}" sibTransId="{3A34D6FA-42E5-4A78-B591-88D36EE8E29E}"/>
    <dgm:cxn modelId="{C23ED1FC-FEBD-412E-8F04-36BDFB057CC1}" type="presOf" srcId="{84F83D41-57F2-450A-A1EC-EE7C814EC8F2}" destId="{00112647-4085-4DCF-93F6-114C5CF7FB69}" srcOrd="0" destOrd="0" presId="urn:microsoft.com/office/officeart/2008/layout/VerticalCurvedList"/>
    <dgm:cxn modelId="{5F32A165-419F-431C-ACE7-0A4A5DCFAF6F}" type="presOf" srcId="{790BE521-C903-43FD-A9E5-0E7C9730815A}" destId="{A17D8116-8242-4EF4-B02E-2357B2426E43}" srcOrd="0" destOrd="0" presId="urn:microsoft.com/office/officeart/2008/layout/VerticalCurvedList"/>
    <dgm:cxn modelId="{0B025E3F-770D-4F2C-8C69-34B345D2C4BE}" type="presParOf" srcId="{9056648D-995E-4D4B-9424-04BABB8978DE}" destId="{3ECA6AB4-BE9C-4287-BC3E-3BEC6710A815}" srcOrd="0" destOrd="0" presId="urn:microsoft.com/office/officeart/2008/layout/VerticalCurvedList"/>
    <dgm:cxn modelId="{62E44618-3B90-437E-A84A-34E85AC998D1}" type="presParOf" srcId="{3ECA6AB4-BE9C-4287-BC3E-3BEC6710A815}" destId="{8B82B7DD-BC43-4E5E-A5A6-DB8E4A8960F6}" srcOrd="0" destOrd="0" presId="urn:microsoft.com/office/officeart/2008/layout/VerticalCurvedList"/>
    <dgm:cxn modelId="{2488C2F1-6ED3-4F2E-811A-94361BC105BA}" type="presParOf" srcId="{8B82B7DD-BC43-4E5E-A5A6-DB8E4A8960F6}" destId="{829E4233-C0F9-42E1-A59D-5533EAE35540}" srcOrd="0" destOrd="0" presId="urn:microsoft.com/office/officeart/2008/layout/VerticalCurvedList"/>
    <dgm:cxn modelId="{80FC1B37-0D47-4B7F-A4DB-8EF55457E451}" type="presParOf" srcId="{8B82B7DD-BC43-4E5E-A5A6-DB8E4A8960F6}" destId="{00112647-4085-4DCF-93F6-114C5CF7FB69}" srcOrd="1" destOrd="0" presId="urn:microsoft.com/office/officeart/2008/layout/VerticalCurvedList"/>
    <dgm:cxn modelId="{7DE3E498-7A92-4463-A890-2AE7A54AEA94}" type="presParOf" srcId="{8B82B7DD-BC43-4E5E-A5A6-DB8E4A8960F6}" destId="{183A10E0-E2FD-42E1-B967-482782919FCF}" srcOrd="2" destOrd="0" presId="urn:microsoft.com/office/officeart/2008/layout/VerticalCurvedList"/>
    <dgm:cxn modelId="{E0C8F47A-50C5-43A4-85B2-7EF12474E949}" type="presParOf" srcId="{8B82B7DD-BC43-4E5E-A5A6-DB8E4A8960F6}" destId="{4A3CA7F9-22B3-422D-A43E-2FF4633A7FBF}" srcOrd="3" destOrd="0" presId="urn:microsoft.com/office/officeart/2008/layout/VerticalCurvedList"/>
    <dgm:cxn modelId="{A7FA83A7-AE38-421F-B8AE-04497300E738}" type="presParOf" srcId="{3ECA6AB4-BE9C-4287-BC3E-3BEC6710A815}" destId="{69DF4EDC-BCF1-4D2E-ADC9-81CC22ED6FD8}" srcOrd="1" destOrd="0" presId="urn:microsoft.com/office/officeart/2008/layout/VerticalCurvedList"/>
    <dgm:cxn modelId="{63F7353C-2D5F-41E7-BEBE-1DF16D7A06AF}" type="presParOf" srcId="{3ECA6AB4-BE9C-4287-BC3E-3BEC6710A815}" destId="{E8A26F73-0F1C-4640-B8BC-B6264D737095}" srcOrd="2" destOrd="0" presId="urn:microsoft.com/office/officeart/2008/layout/VerticalCurvedList"/>
    <dgm:cxn modelId="{E8197718-E18A-4BC0-8C1A-7551897E4591}" type="presParOf" srcId="{E8A26F73-0F1C-4640-B8BC-B6264D737095}" destId="{F7D3EAA0-9CDE-4DE6-825B-264E7BECC6AF}" srcOrd="0" destOrd="0" presId="urn:microsoft.com/office/officeart/2008/layout/VerticalCurvedList"/>
    <dgm:cxn modelId="{A23750CF-26DF-4929-92F5-379B1FF4312D}" type="presParOf" srcId="{3ECA6AB4-BE9C-4287-BC3E-3BEC6710A815}" destId="{AFEACD06-4760-4F92-9DA9-51CCA776CA22}" srcOrd="3" destOrd="0" presId="urn:microsoft.com/office/officeart/2008/layout/VerticalCurvedList"/>
    <dgm:cxn modelId="{8D9F2889-748D-4C45-AEF1-D4C3A5F80EAA}" type="presParOf" srcId="{3ECA6AB4-BE9C-4287-BC3E-3BEC6710A815}" destId="{40556735-9944-48B8-AF37-64656D8805DB}" srcOrd="4" destOrd="0" presId="urn:microsoft.com/office/officeart/2008/layout/VerticalCurvedList"/>
    <dgm:cxn modelId="{44771AE4-7A0C-4A53-80E2-C89E2C37E941}" type="presParOf" srcId="{40556735-9944-48B8-AF37-64656D8805DB}" destId="{6212E8F1-5288-4B0D-8852-F2D4FD385469}" srcOrd="0" destOrd="0" presId="urn:microsoft.com/office/officeart/2008/layout/VerticalCurvedList"/>
    <dgm:cxn modelId="{775E48C4-76D9-4028-A70C-D709246D1062}" type="presParOf" srcId="{3ECA6AB4-BE9C-4287-BC3E-3BEC6710A815}" destId="{A17D8116-8242-4EF4-B02E-2357B2426E43}" srcOrd="5" destOrd="0" presId="urn:microsoft.com/office/officeart/2008/layout/VerticalCurvedList"/>
    <dgm:cxn modelId="{1D39E4F1-5B6C-4D97-AFD3-5FC0E0357769}" type="presParOf" srcId="{3ECA6AB4-BE9C-4287-BC3E-3BEC6710A815}" destId="{C343197D-87EB-4669-B17E-C9EA946FB966}" srcOrd="6" destOrd="0" presId="urn:microsoft.com/office/officeart/2008/layout/VerticalCurvedList"/>
    <dgm:cxn modelId="{338A8CBE-FACE-4E4F-BBA3-87A957F2F6F7}" type="presParOf" srcId="{C343197D-87EB-4669-B17E-C9EA946FB966}" destId="{3DEBFEE1-6571-4694-B130-8D2611C7FD9B}" srcOrd="0" destOrd="0" presId="urn:microsoft.com/office/officeart/2008/layout/VerticalCurvedList"/>
    <dgm:cxn modelId="{B8BE016D-CCC2-4137-9BC4-7295D3255055}" type="presParOf" srcId="{3ECA6AB4-BE9C-4287-BC3E-3BEC6710A815}" destId="{6E1AB6BB-E4C1-4EC9-AC6A-47F33E31DF38}" srcOrd="7" destOrd="0" presId="urn:microsoft.com/office/officeart/2008/layout/VerticalCurvedList"/>
    <dgm:cxn modelId="{FC655133-B16E-4C63-92AE-D76373114EAE}" type="presParOf" srcId="{3ECA6AB4-BE9C-4287-BC3E-3BEC6710A815}" destId="{EDB46006-9698-4494-B67C-E4B91D9B917D}" srcOrd="8" destOrd="0" presId="urn:microsoft.com/office/officeart/2008/layout/VerticalCurvedList"/>
    <dgm:cxn modelId="{67B1C83C-08C9-4640-BFD6-C6DCD60C6AD1}" type="presParOf" srcId="{EDB46006-9698-4494-B67C-E4B91D9B917D}" destId="{28A47A01-A5F1-49F1-AE85-49A3F857713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112647-4085-4DCF-93F6-114C5CF7FB69}">
      <dsp:nvSpPr>
        <dsp:cNvPr id="0" name=""/>
        <dsp:cNvSpPr/>
      </dsp:nvSpPr>
      <dsp:spPr>
        <a:xfrm>
          <a:off x="-4057909" y="-622856"/>
          <a:ext cx="4835579" cy="4835579"/>
        </a:xfrm>
        <a:prstGeom prst="blockArc">
          <a:avLst>
            <a:gd name="adj1" fmla="val 18900000"/>
            <a:gd name="adj2" fmla="val 2700000"/>
            <a:gd name="adj3" fmla="val 447"/>
          </a:avLst>
        </a:prstGeom>
        <a:noFill/>
        <a:ln w="127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DF4EDC-BCF1-4D2E-ADC9-81CC22ED6FD8}">
      <dsp:nvSpPr>
        <dsp:cNvPr id="0" name=""/>
        <dsp:cNvSpPr/>
      </dsp:nvSpPr>
      <dsp:spPr>
        <a:xfrm>
          <a:off x="407496" y="196266"/>
          <a:ext cx="9240348" cy="711709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360" tIns="38100" rIns="38100" bIns="3810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tx1"/>
              </a:solidFill>
            </a:rPr>
            <a:t>In primo </a:t>
          </a:r>
          <a:r>
            <a:rPr lang="en-US" sz="1500" b="1" kern="1200" dirty="0" err="1" smtClean="0">
              <a:solidFill>
                <a:schemeClr val="tx1"/>
              </a:solidFill>
            </a:rPr>
            <a:t>luogo</a:t>
          </a:r>
          <a:r>
            <a:rPr lang="en-US" sz="1500" kern="1200" dirty="0" smtClean="0">
              <a:solidFill>
                <a:schemeClr val="tx1"/>
              </a:solidFill>
            </a:rPr>
            <a:t> la </a:t>
          </a:r>
          <a:r>
            <a:rPr lang="en-US" sz="1500" kern="1200" dirty="0" err="1" smtClean="0">
              <a:solidFill>
                <a:schemeClr val="tx1"/>
              </a:solidFill>
            </a:rPr>
            <a:t>s.t.p</a:t>
          </a:r>
          <a:r>
            <a:rPr lang="en-US" sz="1500" kern="1200" dirty="0" smtClean="0">
              <a:solidFill>
                <a:schemeClr val="tx1"/>
              </a:solidFill>
            </a:rPr>
            <a:t>. </a:t>
          </a:r>
          <a:r>
            <a:rPr lang="en-US" sz="1500" kern="1200" dirty="0" err="1" smtClean="0">
              <a:solidFill>
                <a:schemeClr val="tx1"/>
              </a:solidFill>
            </a:rPr>
            <a:t>si</a:t>
          </a:r>
          <a:r>
            <a:rPr lang="en-US" sz="1500" kern="1200" dirty="0" smtClean="0">
              <a:solidFill>
                <a:schemeClr val="tx1"/>
              </a:solidFill>
            </a:rPr>
            <a:t> </a:t>
          </a:r>
          <a:r>
            <a:rPr lang="en-US" sz="1500" kern="1200" dirty="0" err="1" smtClean="0">
              <a:solidFill>
                <a:schemeClr val="tx1"/>
              </a:solidFill>
            </a:rPr>
            <a:t>iscrive</a:t>
          </a:r>
          <a:r>
            <a:rPr lang="en-US" sz="1500" kern="1200" dirty="0" smtClean="0">
              <a:solidFill>
                <a:schemeClr val="tx1"/>
              </a:solidFill>
            </a:rPr>
            <a:t> come </a:t>
          </a:r>
          <a:r>
            <a:rPr lang="en-US" sz="1500" b="1" kern="1200" dirty="0" err="1" smtClean="0">
              <a:solidFill>
                <a:schemeClr val="tx1"/>
              </a:solidFill>
            </a:rPr>
            <a:t>società</a:t>
          </a:r>
          <a:r>
            <a:rPr lang="en-US" sz="1500" b="1" kern="1200" dirty="0" smtClean="0">
              <a:solidFill>
                <a:schemeClr val="tx1"/>
              </a:solidFill>
            </a:rPr>
            <a:t> </a:t>
          </a:r>
          <a:r>
            <a:rPr lang="en-US" sz="1500" b="1" kern="1200" dirty="0" err="1" smtClean="0">
              <a:solidFill>
                <a:schemeClr val="tx1"/>
              </a:solidFill>
            </a:rPr>
            <a:t>inattiva</a:t>
          </a:r>
          <a:r>
            <a:rPr lang="en-US" sz="1500" b="1" kern="1200" dirty="0" smtClean="0">
              <a:solidFill>
                <a:schemeClr val="tx1"/>
              </a:solidFill>
            </a:rPr>
            <a:t> al </a:t>
          </a:r>
          <a:r>
            <a:rPr lang="en-US" sz="1500" b="1" kern="1200" dirty="0" err="1" smtClean="0">
              <a:solidFill>
                <a:schemeClr val="tx1"/>
              </a:solidFill>
            </a:rPr>
            <a:t>registro</a:t>
          </a:r>
          <a:r>
            <a:rPr lang="en-US" sz="1500" b="1" kern="1200" dirty="0" smtClean="0">
              <a:solidFill>
                <a:schemeClr val="tx1"/>
              </a:solidFill>
            </a:rPr>
            <a:t> </a:t>
          </a:r>
          <a:r>
            <a:rPr lang="en-US" sz="1500" b="1" kern="1200" dirty="0" err="1" smtClean="0">
              <a:solidFill>
                <a:schemeClr val="tx1"/>
              </a:solidFill>
            </a:rPr>
            <a:t>delle</a:t>
          </a:r>
          <a:r>
            <a:rPr lang="en-US" sz="1500" b="1" kern="1200" dirty="0" smtClean="0">
              <a:solidFill>
                <a:schemeClr val="tx1"/>
              </a:solidFill>
            </a:rPr>
            <a:t> </a:t>
          </a:r>
          <a:r>
            <a:rPr lang="en-US" sz="1500" b="1" kern="1200" dirty="0" err="1" smtClean="0">
              <a:solidFill>
                <a:schemeClr val="tx1"/>
              </a:solidFill>
            </a:rPr>
            <a:t>imprese</a:t>
          </a:r>
          <a:r>
            <a:rPr lang="en-US" sz="1500" b="1" kern="1200" dirty="0" smtClean="0">
              <a:solidFill>
                <a:schemeClr val="tx1"/>
              </a:solidFill>
            </a:rPr>
            <a:t> </a:t>
          </a:r>
          <a:r>
            <a:rPr lang="en-US" sz="1500" kern="1200" dirty="0" smtClean="0">
              <a:solidFill>
                <a:schemeClr val="tx1"/>
              </a:solidFill>
            </a:rPr>
            <a:t> </a:t>
          </a:r>
          <a:r>
            <a:rPr lang="en-US" sz="1500" b="1" kern="1200" dirty="0" smtClean="0">
              <a:solidFill>
                <a:schemeClr val="tx1"/>
              </a:solidFill>
            </a:rPr>
            <a:t>e </a:t>
          </a:r>
          <a:r>
            <a:rPr lang="en-US" sz="1500" b="1" kern="1200" dirty="0" err="1" smtClean="0">
              <a:solidFill>
                <a:schemeClr val="tx1"/>
              </a:solidFill>
            </a:rPr>
            <a:t>nella</a:t>
          </a:r>
          <a:r>
            <a:rPr lang="en-US" sz="1500" b="1" kern="1200" dirty="0" smtClean="0">
              <a:solidFill>
                <a:schemeClr val="tx1"/>
              </a:solidFill>
            </a:rPr>
            <a:t> </a:t>
          </a:r>
          <a:r>
            <a:rPr lang="en-US" sz="1500" b="1" kern="1200" dirty="0" err="1" smtClean="0">
              <a:solidFill>
                <a:schemeClr val="tx1"/>
              </a:solidFill>
            </a:rPr>
            <a:t>sezione</a:t>
          </a:r>
          <a:r>
            <a:rPr lang="en-US" sz="1500" b="1" kern="1200" dirty="0" smtClean="0">
              <a:solidFill>
                <a:schemeClr val="tx1"/>
              </a:solidFill>
            </a:rPr>
            <a:t> </a:t>
          </a:r>
          <a:r>
            <a:rPr lang="en-US" sz="1500" b="1" kern="1200" dirty="0" err="1" smtClean="0">
              <a:solidFill>
                <a:schemeClr val="tx1"/>
              </a:solidFill>
            </a:rPr>
            <a:t>speciale</a:t>
          </a:r>
          <a:r>
            <a:rPr lang="en-US" sz="1500" b="1" kern="1200" dirty="0" smtClean="0">
              <a:solidFill>
                <a:schemeClr val="tx1"/>
              </a:solidFill>
            </a:rPr>
            <a:t> del </a:t>
          </a:r>
          <a:r>
            <a:rPr lang="en-US" sz="1500" b="1" kern="1200" dirty="0" err="1" smtClean="0">
              <a:solidFill>
                <a:schemeClr val="tx1"/>
              </a:solidFill>
            </a:rPr>
            <a:t>registro</a:t>
          </a:r>
          <a:r>
            <a:rPr lang="en-US" sz="1500" b="1" kern="1200" dirty="0" smtClean="0">
              <a:solidFill>
                <a:schemeClr val="tx1"/>
              </a:solidFill>
            </a:rPr>
            <a:t> </a:t>
          </a:r>
          <a:r>
            <a:rPr lang="en-US" sz="1500" b="1" kern="1200" dirty="0" err="1" smtClean="0">
              <a:solidFill>
                <a:schemeClr val="tx1"/>
              </a:solidFill>
            </a:rPr>
            <a:t>delle</a:t>
          </a:r>
          <a:r>
            <a:rPr lang="en-US" sz="1500" b="1" kern="1200" dirty="0" smtClean="0">
              <a:solidFill>
                <a:schemeClr val="tx1"/>
              </a:solidFill>
            </a:rPr>
            <a:t> </a:t>
          </a:r>
          <a:r>
            <a:rPr lang="en-US" sz="1500" b="1" kern="1200" dirty="0" err="1" smtClean="0">
              <a:solidFill>
                <a:schemeClr val="tx1"/>
              </a:solidFill>
            </a:rPr>
            <a:t>imprese</a:t>
          </a:r>
          <a:r>
            <a:rPr lang="en-US" sz="1500" b="1" kern="1200" dirty="0" smtClean="0">
              <a:solidFill>
                <a:schemeClr val="tx1"/>
              </a:solidFill>
            </a:rPr>
            <a:t> di cui </a:t>
          </a:r>
          <a:r>
            <a:rPr lang="en-US" sz="1500" b="1" kern="1200" dirty="0" err="1" smtClean="0">
              <a:solidFill>
                <a:schemeClr val="tx1"/>
              </a:solidFill>
            </a:rPr>
            <a:t>all'art</a:t>
          </a:r>
          <a:r>
            <a:rPr lang="en-US" sz="1500" b="1" kern="1200" dirty="0" smtClean="0">
              <a:solidFill>
                <a:schemeClr val="tx1"/>
              </a:solidFill>
            </a:rPr>
            <a:t>. 16 comma 2 del </a:t>
          </a:r>
          <a:r>
            <a:rPr lang="en-US" sz="1500" b="1" kern="1200" dirty="0" err="1" smtClean="0">
              <a:solidFill>
                <a:schemeClr val="tx1"/>
              </a:solidFill>
            </a:rPr>
            <a:t>d.lgs</a:t>
          </a:r>
          <a:r>
            <a:rPr lang="en-US" sz="1500" b="1" kern="1200" dirty="0" smtClean="0">
              <a:solidFill>
                <a:schemeClr val="tx1"/>
              </a:solidFill>
            </a:rPr>
            <a:t> 96/2001 ( </a:t>
          </a:r>
          <a:r>
            <a:rPr lang="en-US" sz="1500" b="1" kern="1200" dirty="0" err="1" smtClean="0">
              <a:solidFill>
                <a:schemeClr val="tx1"/>
              </a:solidFill>
            </a:rPr>
            <a:t>già</a:t>
          </a:r>
          <a:r>
            <a:rPr lang="en-US" sz="1500" b="1" kern="1200" dirty="0" smtClean="0">
              <a:solidFill>
                <a:schemeClr val="tx1"/>
              </a:solidFill>
            </a:rPr>
            <a:t> create per le </a:t>
          </a:r>
          <a:r>
            <a:rPr lang="en-US" sz="1500" b="1" kern="1200" dirty="0" err="1" smtClean="0">
              <a:solidFill>
                <a:schemeClr val="tx1"/>
              </a:solidFill>
            </a:rPr>
            <a:t>società</a:t>
          </a:r>
          <a:r>
            <a:rPr lang="en-US" sz="1500" b="1" kern="1200" dirty="0" smtClean="0">
              <a:solidFill>
                <a:schemeClr val="tx1"/>
              </a:solidFill>
            </a:rPr>
            <a:t> </a:t>
          </a:r>
          <a:r>
            <a:rPr lang="en-US" sz="1500" b="1" kern="1200" dirty="0" err="1" smtClean="0">
              <a:solidFill>
                <a:schemeClr val="tx1"/>
              </a:solidFill>
            </a:rPr>
            <a:t>tra</a:t>
          </a:r>
          <a:r>
            <a:rPr lang="en-US" sz="1500" b="1" kern="1200" dirty="0" smtClean="0">
              <a:solidFill>
                <a:schemeClr val="tx1"/>
              </a:solidFill>
            </a:rPr>
            <a:t> </a:t>
          </a:r>
          <a:r>
            <a:rPr lang="en-US" sz="1500" b="1" kern="1200" dirty="0" err="1" smtClean="0">
              <a:solidFill>
                <a:schemeClr val="tx1"/>
              </a:solidFill>
            </a:rPr>
            <a:t>Avvocati</a:t>
          </a:r>
          <a:r>
            <a:rPr lang="en-US" sz="1500" b="1" kern="1200" dirty="0" smtClean="0">
              <a:solidFill>
                <a:schemeClr val="tx1"/>
              </a:solidFill>
            </a:rPr>
            <a:t>) quale “</a:t>
          </a:r>
          <a:r>
            <a:rPr lang="en-US" sz="1500" b="1" kern="1200" dirty="0" err="1" smtClean="0">
              <a:solidFill>
                <a:schemeClr val="tx1"/>
              </a:solidFill>
            </a:rPr>
            <a:t>società</a:t>
          </a:r>
          <a:r>
            <a:rPr lang="en-US" sz="1500" b="1" kern="1200" dirty="0" smtClean="0">
              <a:solidFill>
                <a:schemeClr val="tx1"/>
              </a:solidFill>
            </a:rPr>
            <a:t> </a:t>
          </a:r>
          <a:r>
            <a:rPr lang="en-US" sz="1500" b="1" kern="1200" dirty="0" err="1" smtClean="0">
              <a:solidFill>
                <a:schemeClr val="tx1"/>
              </a:solidFill>
            </a:rPr>
            <a:t>tra</a:t>
          </a:r>
          <a:r>
            <a:rPr lang="en-US" sz="1500" b="1" kern="1200" dirty="0" smtClean="0">
              <a:solidFill>
                <a:schemeClr val="tx1"/>
              </a:solidFill>
            </a:rPr>
            <a:t> </a:t>
          </a:r>
          <a:r>
            <a:rPr lang="en-US" sz="1500" b="1" kern="1200" dirty="0" err="1" smtClean="0">
              <a:solidFill>
                <a:schemeClr val="tx1"/>
              </a:solidFill>
            </a:rPr>
            <a:t>professionisti</a:t>
          </a:r>
          <a:r>
            <a:rPr lang="en-US" sz="1500" b="1" kern="1200" dirty="0" smtClean="0">
              <a:solidFill>
                <a:schemeClr val="tx1"/>
              </a:solidFill>
            </a:rPr>
            <a:t>”.</a:t>
          </a:r>
          <a:endParaRPr lang="en-US" sz="1500" kern="1200" dirty="0" smtClean="0">
            <a:solidFill>
              <a:schemeClr val="tx1"/>
            </a:solidFill>
          </a:endParaRPr>
        </a:p>
      </dsp:txBody>
      <dsp:txXfrm>
        <a:off x="407496" y="196266"/>
        <a:ext cx="9240348" cy="711709"/>
      </dsp:txXfrm>
    </dsp:sp>
    <dsp:sp modelId="{F7D3EAA0-9CDE-4DE6-825B-264E7BECC6AF}">
      <dsp:nvSpPr>
        <dsp:cNvPr id="0" name=""/>
        <dsp:cNvSpPr/>
      </dsp:nvSpPr>
      <dsp:spPr>
        <a:xfrm>
          <a:off x="62331" y="206955"/>
          <a:ext cx="690331" cy="6903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EACD06-4760-4F92-9DA9-51CCA776CA22}">
      <dsp:nvSpPr>
        <dsp:cNvPr id="0" name=""/>
        <dsp:cNvSpPr/>
      </dsp:nvSpPr>
      <dsp:spPr>
        <a:xfrm>
          <a:off x="724123" y="1104529"/>
          <a:ext cx="8923722" cy="552264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-13333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360" tIns="38100" rIns="38100" bIns="3810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err="1" smtClean="0">
              <a:solidFill>
                <a:schemeClr val="tx1"/>
              </a:solidFill>
            </a:rPr>
            <a:t>L’iscrizione</a:t>
          </a:r>
          <a:r>
            <a:rPr lang="en-US" sz="1500" kern="1200" dirty="0" smtClean="0">
              <a:solidFill>
                <a:schemeClr val="tx1"/>
              </a:solidFill>
            </a:rPr>
            <a:t> </a:t>
          </a:r>
          <a:r>
            <a:rPr lang="en-US" sz="1500" kern="1200" dirty="0" err="1" smtClean="0">
              <a:solidFill>
                <a:schemeClr val="tx1"/>
              </a:solidFill>
            </a:rPr>
            <a:t>nella</a:t>
          </a:r>
          <a:r>
            <a:rPr lang="en-US" sz="1500" kern="1200" dirty="0" smtClean="0">
              <a:solidFill>
                <a:schemeClr val="tx1"/>
              </a:solidFill>
            </a:rPr>
            <a:t> </a:t>
          </a:r>
          <a:r>
            <a:rPr lang="en-US" sz="1500" kern="1200" dirty="0" err="1" smtClean="0">
              <a:solidFill>
                <a:schemeClr val="tx1"/>
              </a:solidFill>
            </a:rPr>
            <a:t>Sezione</a:t>
          </a:r>
          <a:r>
            <a:rPr lang="en-US" sz="1500" kern="1200" dirty="0" smtClean="0">
              <a:solidFill>
                <a:schemeClr val="tx1"/>
              </a:solidFill>
            </a:rPr>
            <a:t> </a:t>
          </a:r>
          <a:r>
            <a:rPr lang="en-US" sz="1500" kern="1200" dirty="0" err="1" smtClean="0">
              <a:solidFill>
                <a:schemeClr val="tx1"/>
              </a:solidFill>
            </a:rPr>
            <a:t>Speciale</a:t>
          </a:r>
          <a:r>
            <a:rPr lang="en-US" sz="1500" kern="1200" dirty="0" smtClean="0">
              <a:solidFill>
                <a:schemeClr val="tx1"/>
              </a:solidFill>
            </a:rPr>
            <a:t> </a:t>
          </a:r>
          <a:r>
            <a:rPr lang="en-US" sz="1500" kern="1200" dirty="0" err="1" smtClean="0">
              <a:solidFill>
                <a:schemeClr val="tx1"/>
              </a:solidFill>
            </a:rPr>
            <a:t>delle</a:t>
          </a:r>
          <a:r>
            <a:rPr lang="en-US" sz="1500" kern="1200" dirty="0" smtClean="0">
              <a:solidFill>
                <a:schemeClr val="tx1"/>
              </a:solidFill>
            </a:rPr>
            <a:t> </a:t>
          </a:r>
          <a:r>
            <a:rPr lang="en-US" sz="1500" kern="1200" dirty="0" err="1" smtClean="0">
              <a:solidFill>
                <a:schemeClr val="tx1"/>
              </a:solidFill>
            </a:rPr>
            <a:t>s.t.p</a:t>
          </a:r>
          <a:r>
            <a:rPr lang="en-US" sz="1500" kern="1200" dirty="0" smtClean="0">
              <a:solidFill>
                <a:schemeClr val="tx1"/>
              </a:solidFill>
            </a:rPr>
            <a:t>. ha </a:t>
          </a:r>
          <a:r>
            <a:rPr lang="en-US" sz="1500" kern="1200" dirty="0" err="1" smtClean="0">
              <a:solidFill>
                <a:schemeClr val="tx1"/>
              </a:solidFill>
            </a:rPr>
            <a:t>efficacia</a:t>
          </a:r>
          <a:r>
            <a:rPr lang="en-US" sz="1500" kern="1200" dirty="0" smtClean="0">
              <a:solidFill>
                <a:schemeClr val="tx1"/>
              </a:solidFill>
            </a:rPr>
            <a:t> di </a:t>
          </a:r>
          <a:r>
            <a:rPr lang="en-US" sz="1500" kern="1200" dirty="0" err="1" smtClean="0">
              <a:solidFill>
                <a:schemeClr val="tx1"/>
              </a:solidFill>
            </a:rPr>
            <a:t>mera</a:t>
          </a:r>
          <a:r>
            <a:rPr lang="en-US" sz="1500" kern="1200" dirty="0" smtClean="0">
              <a:solidFill>
                <a:schemeClr val="tx1"/>
              </a:solidFill>
            </a:rPr>
            <a:t> </a:t>
          </a:r>
          <a:r>
            <a:rPr lang="en-US" sz="1500" b="1" kern="1200" dirty="0" smtClean="0">
              <a:solidFill>
                <a:schemeClr val="tx1"/>
              </a:solidFill>
            </a:rPr>
            <a:t>“</a:t>
          </a:r>
          <a:r>
            <a:rPr lang="en-US" sz="1500" b="1" kern="1200" dirty="0" err="1" smtClean="0">
              <a:solidFill>
                <a:schemeClr val="tx1"/>
              </a:solidFill>
            </a:rPr>
            <a:t>pubblicità</a:t>
          </a:r>
          <a:r>
            <a:rPr lang="en-US" sz="1500" b="1" kern="1200" dirty="0" smtClean="0">
              <a:solidFill>
                <a:schemeClr val="tx1"/>
              </a:solidFill>
            </a:rPr>
            <a:t> </a:t>
          </a:r>
          <a:r>
            <a:rPr lang="en-US" sz="1500" b="1" kern="1200" dirty="0" err="1" smtClean="0">
              <a:solidFill>
                <a:schemeClr val="tx1"/>
              </a:solidFill>
            </a:rPr>
            <a:t>notizia</a:t>
          </a:r>
          <a:r>
            <a:rPr lang="en-US" sz="1500" b="1" kern="1200" dirty="0" smtClean="0">
              <a:solidFill>
                <a:schemeClr val="tx1"/>
              </a:solidFill>
            </a:rPr>
            <a:t>”. </a:t>
          </a:r>
          <a:r>
            <a:rPr lang="en-US" sz="1500" kern="1200" dirty="0" smtClean="0">
              <a:solidFill>
                <a:schemeClr val="tx1"/>
              </a:solidFill>
            </a:rPr>
            <a:t>Ai </a:t>
          </a:r>
          <a:r>
            <a:rPr lang="en-US" sz="1500" kern="1200" dirty="0" err="1" smtClean="0">
              <a:solidFill>
                <a:schemeClr val="tx1"/>
              </a:solidFill>
            </a:rPr>
            <a:t>fini</a:t>
          </a:r>
          <a:r>
            <a:rPr lang="en-US" sz="1500" kern="1200" dirty="0" smtClean="0">
              <a:solidFill>
                <a:schemeClr val="tx1"/>
              </a:solidFill>
            </a:rPr>
            <a:t> </a:t>
          </a:r>
          <a:r>
            <a:rPr lang="en-US" sz="1500" kern="1200" dirty="0" err="1" smtClean="0">
              <a:solidFill>
                <a:schemeClr val="tx1"/>
              </a:solidFill>
            </a:rPr>
            <a:t>della</a:t>
          </a:r>
          <a:r>
            <a:rPr lang="en-US" sz="1500" kern="1200" dirty="0" smtClean="0">
              <a:solidFill>
                <a:schemeClr val="tx1"/>
              </a:solidFill>
            </a:rPr>
            <a:t> </a:t>
          </a:r>
          <a:r>
            <a:rPr lang="en-US" sz="1500" kern="1200" dirty="0" err="1" smtClean="0">
              <a:solidFill>
                <a:schemeClr val="tx1"/>
              </a:solidFill>
            </a:rPr>
            <a:t>verifica</a:t>
          </a:r>
          <a:r>
            <a:rPr lang="en-US" sz="1500" kern="1200" dirty="0" smtClean="0">
              <a:solidFill>
                <a:schemeClr val="tx1"/>
              </a:solidFill>
            </a:rPr>
            <a:t> del </a:t>
          </a:r>
          <a:r>
            <a:rPr lang="en-US" sz="1500" kern="1200" dirty="0" err="1" smtClean="0">
              <a:solidFill>
                <a:schemeClr val="tx1"/>
              </a:solidFill>
            </a:rPr>
            <a:t>requisiti</a:t>
          </a:r>
          <a:r>
            <a:rPr lang="en-US" sz="1500" kern="1200" dirty="0" smtClean="0">
              <a:solidFill>
                <a:schemeClr val="tx1"/>
              </a:solidFill>
            </a:rPr>
            <a:t> di </a:t>
          </a:r>
          <a:r>
            <a:rPr lang="en-US" sz="1500" kern="1200" dirty="0" err="1" smtClean="0">
              <a:solidFill>
                <a:schemeClr val="tx1"/>
              </a:solidFill>
            </a:rPr>
            <a:t>incompatibilità</a:t>
          </a:r>
          <a:r>
            <a:rPr lang="en-US" sz="1500" kern="1200" dirty="0" smtClean="0">
              <a:solidFill>
                <a:schemeClr val="tx1"/>
              </a:solidFill>
            </a:rPr>
            <a:t>, </a:t>
          </a:r>
          <a:r>
            <a:rPr lang="en-US" sz="1500" kern="1200" dirty="0" err="1" smtClean="0">
              <a:solidFill>
                <a:schemeClr val="tx1"/>
              </a:solidFill>
            </a:rPr>
            <a:t>infatti</a:t>
          </a:r>
          <a:r>
            <a:rPr lang="en-US" sz="1500" kern="1200" dirty="0" smtClean="0">
              <a:solidFill>
                <a:schemeClr val="tx1"/>
              </a:solidFill>
            </a:rPr>
            <a:t> </a:t>
          </a:r>
          <a:r>
            <a:rPr lang="en-US" sz="1500" b="1" kern="1200" dirty="0" err="1" smtClean="0">
              <a:solidFill>
                <a:schemeClr val="tx1"/>
              </a:solidFill>
            </a:rPr>
            <a:t>ciascun</a:t>
          </a:r>
          <a:r>
            <a:rPr lang="en-US" sz="1500" b="1" kern="1200" dirty="0" smtClean="0">
              <a:solidFill>
                <a:schemeClr val="tx1"/>
              </a:solidFill>
            </a:rPr>
            <a:t> socio non </a:t>
          </a:r>
          <a:r>
            <a:rPr lang="en-US" sz="1500" b="1" kern="1200" dirty="0" err="1" smtClean="0">
              <a:solidFill>
                <a:schemeClr val="tx1"/>
              </a:solidFill>
            </a:rPr>
            <a:t>puo</a:t>
          </a:r>
          <a:r>
            <a:rPr lang="en-US" sz="1500" b="1" kern="1200" dirty="0" smtClean="0">
              <a:solidFill>
                <a:schemeClr val="tx1"/>
              </a:solidFill>
            </a:rPr>
            <a:t>’ </a:t>
          </a:r>
          <a:r>
            <a:rPr lang="en-US" sz="1500" b="1" kern="1200" dirty="0" err="1" smtClean="0">
              <a:solidFill>
                <a:schemeClr val="tx1"/>
              </a:solidFill>
            </a:rPr>
            <a:t>partecipare</a:t>
          </a:r>
          <a:r>
            <a:rPr lang="en-US" sz="1500" b="1" kern="1200" dirty="0" smtClean="0">
              <a:solidFill>
                <a:schemeClr val="tx1"/>
              </a:solidFill>
            </a:rPr>
            <a:t> a </a:t>
          </a:r>
          <a:r>
            <a:rPr lang="en-US" sz="1500" b="1" kern="1200" dirty="0" err="1" smtClean="0">
              <a:solidFill>
                <a:schemeClr val="tx1"/>
              </a:solidFill>
            </a:rPr>
            <a:t>più</a:t>
          </a:r>
          <a:r>
            <a:rPr lang="en-US" sz="1500" b="1" kern="1200" dirty="0" smtClean="0">
              <a:solidFill>
                <a:schemeClr val="tx1"/>
              </a:solidFill>
            </a:rPr>
            <a:t> di </a:t>
          </a:r>
          <a:r>
            <a:rPr lang="en-US" sz="1500" b="1" kern="1200" dirty="0" err="1" smtClean="0">
              <a:solidFill>
                <a:schemeClr val="tx1"/>
              </a:solidFill>
            </a:rPr>
            <a:t>una</a:t>
          </a:r>
          <a:r>
            <a:rPr lang="en-US" sz="1500" b="1" kern="1200" dirty="0" smtClean="0">
              <a:solidFill>
                <a:schemeClr val="tx1"/>
              </a:solidFill>
            </a:rPr>
            <a:t> </a:t>
          </a:r>
          <a:r>
            <a:rPr lang="en-US" sz="1500" b="1" kern="1200" dirty="0" err="1" smtClean="0">
              <a:solidFill>
                <a:schemeClr val="tx1"/>
              </a:solidFill>
            </a:rPr>
            <a:t>Stp</a:t>
          </a:r>
          <a:r>
            <a:rPr lang="en-US" sz="1500" kern="1200" dirty="0" smtClean="0">
              <a:solidFill>
                <a:schemeClr val="tx1"/>
              </a:solidFill>
            </a:rPr>
            <a:t>.</a:t>
          </a:r>
        </a:p>
      </dsp:txBody>
      <dsp:txXfrm>
        <a:off x="724123" y="1104529"/>
        <a:ext cx="8923722" cy="552264"/>
      </dsp:txXfrm>
    </dsp:sp>
    <dsp:sp modelId="{6212E8F1-5288-4B0D-8852-F2D4FD385469}">
      <dsp:nvSpPr>
        <dsp:cNvPr id="0" name=""/>
        <dsp:cNvSpPr/>
      </dsp:nvSpPr>
      <dsp:spPr>
        <a:xfrm>
          <a:off x="378957" y="1035496"/>
          <a:ext cx="690331" cy="6903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7D8116-8242-4EF4-B02E-2357B2426E43}">
      <dsp:nvSpPr>
        <dsp:cNvPr id="0" name=""/>
        <dsp:cNvSpPr/>
      </dsp:nvSpPr>
      <dsp:spPr>
        <a:xfrm>
          <a:off x="724123" y="1933071"/>
          <a:ext cx="8923722" cy="552264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-26667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360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tx1"/>
              </a:solidFill>
            </a:rPr>
            <a:t>Da </a:t>
          </a:r>
          <a:r>
            <a:rPr lang="en-US" sz="1500" b="1" kern="1200" dirty="0" err="1" smtClean="0">
              <a:solidFill>
                <a:schemeClr val="tx1"/>
              </a:solidFill>
            </a:rPr>
            <a:t>ciò</a:t>
          </a:r>
          <a:r>
            <a:rPr lang="en-US" sz="1500" b="1" kern="1200" dirty="0" smtClean="0">
              <a:solidFill>
                <a:schemeClr val="tx1"/>
              </a:solidFill>
            </a:rPr>
            <a:t> </a:t>
          </a:r>
          <a:r>
            <a:rPr lang="en-US" sz="1500" b="1" kern="1200" dirty="0" err="1" smtClean="0">
              <a:solidFill>
                <a:schemeClr val="tx1"/>
              </a:solidFill>
            </a:rPr>
            <a:t>si</a:t>
          </a:r>
          <a:r>
            <a:rPr lang="en-US" sz="1500" b="1" kern="1200" dirty="0" smtClean="0">
              <a:solidFill>
                <a:schemeClr val="tx1"/>
              </a:solidFill>
            </a:rPr>
            <a:t> </a:t>
          </a:r>
          <a:r>
            <a:rPr lang="en-US" sz="1500" b="1" kern="1200" dirty="0" err="1" smtClean="0">
              <a:solidFill>
                <a:schemeClr val="tx1"/>
              </a:solidFill>
            </a:rPr>
            <a:t>ricava</a:t>
          </a:r>
          <a:r>
            <a:rPr lang="en-US" sz="1500" b="1" kern="1200" dirty="0" smtClean="0">
              <a:solidFill>
                <a:schemeClr val="tx1"/>
              </a:solidFill>
            </a:rPr>
            <a:t> </a:t>
          </a:r>
          <a:r>
            <a:rPr lang="en-US" sz="1500" kern="1200" dirty="0" err="1" smtClean="0">
              <a:solidFill>
                <a:schemeClr val="tx1"/>
              </a:solidFill>
            </a:rPr>
            <a:t>che</a:t>
          </a:r>
          <a:r>
            <a:rPr lang="en-US" sz="1500" kern="1200" dirty="0" smtClean="0">
              <a:solidFill>
                <a:schemeClr val="tx1"/>
              </a:solidFill>
            </a:rPr>
            <a:t> </a:t>
          </a:r>
          <a:r>
            <a:rPr lang="en-US" sz="1500" kern="1200" dirty="0" err="1" smtClean="0">
              <a:solidFill>
                <a:schemeClr val="tx1"/>
              </a:solidFill>
            </a:rPr>
            <a:t>l'iscrizione</a:t>
          </a:r>
          <a:r>
            <a:rPr lang="en-US" sz="1500" kern="1200" dirty="0" smtClean="0">
              <a:solidFill>
                <a:schemeClr val="tx1"/>
              </a:solidFill>
            </a:rPr>
            <a:t> </a:t>
          </a:r>
          <a:r>
            <a:rPr lang="en-US" sz="1500" kern="1200" dirty="0" err="1" smtClean="0">
              <a:solidFill>
                <a:schemeClr val="tx1"/>
              </a:solidFill>
            </a:rPr>
            <a:t>nella</a:t>
          </a:r>
          <a:r>
            <a:rPr lang="en-US" sz="1500" kern="1200" dirty="0" smtClean="0">
              <a:solidFill>
                <a:schemeClr val="tx1"/>
              </a:solidFill>
            </a:rPr>
            <a:t> </a:t>
          </a:r>
          <a:r>
            <a:rPr lang="en-US" sz="1500" b="1" kern="1200" dirty="0" err="1" smtClean="0">
              <a:solidFill>
                <a:schemeClr val="tx1"/>
              </a:solidFill>
            </a:rPr>
            <a:t>sezione</a:t>
          </a:r>
          <a:r>
            <a:rPr lang="en-US" sz="1500" b="1" kern="1200" dirty="0" smtClean="0">
              <a:solidFill>
                <a:schemeClr val="tx1"/>
              </a:solidFill>
            </a:rPr>
            <a:t> </a:t>
          </a:r>
          <a:r>
            <a:rPr lang="en-US" sz="1500" b="1" kern="1200" dirty="0" err="1" smtClean="0">
              <a:solidFill>
                <a:schemeClr val="tx1"/>
              </a:solidFill>
            </a:rPr>
            <a:t>speciale</a:t>
          </a:r>
          <a:r>
            <a:rPr lang="en-US" sz="1500" b="1" kern="1200" dirty="0" smtClean="0">
              <a:solidFill>
                <a:schemeClr val="tx1"/>
              </a:solidFill>
            </a:rPr>
            <a:t> </a:t>
          </a:r>
          <a:r>
            <a:rPr lang="en-US" sz="1500" kern="1200" dirty="0" smtClean="0">
              <a:solidFill>
                <a:schemeClr val="tx1"/>
              </a:solidFill>
            </a:rPr>
            <a:t>del </a:t>
          </a:r>
          <a:r>
            <a:rPr lang="en-US" sz="1500" kern="1200" dirty="0" err="1" smtClean="0">
              <a:solidFill>
                <a:schemeClr val="tx1"/>
              </a:solidFill>
            </a:rPr>
            <a:t>registro</a:t>
          </a:r>
          <a:r>
            <a:rPr lang="en-US" sz="1500" kern="1200" dirty="0" smtClean="0">
              <a:solidFill>
                <a:schemeClr val="tx1"/>
              </a:solidFill>
            </a:rPr>
            <a:t> tenuto </a:t>
          </a:r>
          <a:r>
            <a:rPr lang="en-US" sz="1500" kern="1200" dirty="0" err="1" smtClean="0">
              <a:solidFill>
                <a:schemeClr val="tx1"/>
              </a:solidFill>
            </a:rPr>
            <a:t>dall'Ordine</a:t>
          </a:r>
          <a:r>
            <a:rPr lang="en-US" sz="1500" kern="1200" dirty="0" smtClean="0">
              <a:solidFill>
                <a:schemeClr val="tx1"/>
              </a:solidFill>
            </a:rPr>
            <a:t>/</a:t>
          </a:r>
          <a:r>
            <a:rPr lang="en-US" sz="1500" kern="1200" dirty="0" err="1" smtClean="0">
              <a:solidFill>
                <a:schemeClr val="tx1"/>
              </a:solidFill>
            </a:rPr>
            <a:t>Collegio</a:t>
          </a:r>
          <a:r>
            <a:rPr lang="en-US" sz="1500" kern="1200" dirty="0" smtClean="0">
              <a:solidFill>
                <a:schemeClr val="tx1"/>
              </a:solidFill>
            </a:rPr>
            <a:t>/</a:t>
          </a:r>
          <a:r>
            <a:rPr lang="en-US" sz="1500" kern="1200" dirty="0" err="1" smtClean="0">
              <a:solidFill>
                <a:schemeClr val="tx1"/>
              </a:solidFill>
            </a:rPr>
            <a:t>Albo</a:t>
          </a:r>
          <a:r>
            <a:rPr lang="en-US" sz="1500" kern="1200" dirty="0" smtClean="0">
              <a:solidFill>
                <a:schemeClr val="tx1"/>
              </a:solidFill>
            </a:rPr>
            <a:t> </a:t>
          </a:r>
          <a:r>
            <a:rPr lang="en-US" sz="1500" kern="1200" dirty="0" err="1" smtClean="0">
              <a:solidFill>
                <a:schemeClr val="tx1"/>
              </a:solidFill>
            </a:rPr>
            <a:t>Professionale</a:t>
          </a:r>
          <a:r>
            <a:rPr lang="en-US" sz="1500" kern="1200" dirty="0" smtClean="0">
              <a:solidFill>
                <a:schemeClr val="tx1"/>
              </a:solidFill>
            </a:rPr>
            <a:t> è </a:t>
          </a:r>
          <a:r>
            <a:rPr lang="en-US" sz="1500" kern="1200" dirty="0" err="1" smtClean="0">
              <a:solidFill>
                <a:schemeClr val="tx1"/>
              </a:solidFill>
            </a:rPr>
            <a:t>successiva</a:t>
          </a:r>
          <a:r>
            <a:rPr lang="en-US" sz="1500" kern="1200" dirty="0" smtClean="0">
              <a:solidFill>
                <a:schemeClr val="tx1"/>
              </a:solidFill>
            </a:rPr>
            <a:t> </a:t>
          </a:r>
          <a:r>
            <a:rPr lang="en-US" sz="1500" kern="1200" dirty="0" err="1" smtClean="0">
              <a:solidFill>
                <a:schemeClr val="tx1"/>
              </a:solidFill>
            </a:rPr>
            <a:t>all'iscrizione</a:t>
          </a:r>
          <a:r>
            <a:rPr lang="en-US" sz="1500" kern="1200" dirty="0" smtClean="0">
              <a:solidFill>
                <a:schemeClr val="tx1"/>
              </a:solidFill>
            </a:rPr>
            <a:t> </a:t>
          </a:r>
          <a:r>
            <a:rPr lang="en-US" sz="1500" kern="1200" dirty="0" err="1" smtClean="0">
              <a:solidFill>
                <a:schemeClr val="tx1"/>
              </a:solidFill>
            </a:rPr>
            <a:t>nella</a:t>
          </a:r>
          <a:r>
            <a:rPr lang="en-US" sz="1500" kern="1200" dirty="0" smtClean="0">
              <a:solidFill>
                <a:schemeClr val="tx1"/>
              </a:solidFill>
            </a:rPr>
            <a:t> </a:t>
          </a:r>
          <a:r>
            <a:rPr lang="en-US" sz="1500" kern="1200" dirty="0" err="1" smtClean="0">
              <a:solidFill>
                <a:schemeClr val="tx1"/>
              </a:solidFill>
            </a:rPr>
            <a:t>sezione</a:t>
          </a:r>
          <a:r>
            <a:rPr lang="en-US" sz="1500" kern="1200" dirty="0" smtClean="0">
              <a:solidFill>
                <a:schemeClr val="tx1"/>
              </a:solidFill>
            </a:rPr>
            <a:t> </a:t>
          </a:r>
          <a:r>
            <a:rPr lang="en-US" sz="1500" kern="1200" dirty="0" err="1" smtClean="0">
              <a:solidFill>
                <a:schemeClr val="tx1"/>
              </a:solidFill>
            </a:rPr>
            <a:t>speciale</a:t>
          </a:r>
          <a:r>
            <a:rPr lang="en-US" sz="1500" kern="1200" dirty="0" smtClean="0">
              <a:solidFill>
                <a:schemeClr val="tx1"/>
              </a:solidFill>
            </a:rPr>
            <a:t> del </a:t>
          </a:r>
          <a:r>
            <a:rPr lang="en-US" sz="1500" kern="1200" dirty="0" err="1" smtClean="0">
              <a:solidFill>
                <a:schemeClr val="tx1"/>
              </a:solidFill>
            </a:rPr>
            <a:t>registro</a:t>
          </a:r>
          <a:r>
            <a:rPr lang="en-US" sz="1500" kern="1200" dirty="0" smtClean="0">
              <a:solidFill>
                <a:schemeClr val="tx1"/>
              </a:solidFill>
            </a:rPr>
            <a:t> </a:t>
          </a:r>
          <a:r>
            <a:rPr lang="en-US" sz="1500" kern="1200" dirty="0" err="1" smtClean="0">
              <a:solidFill>
                <a:schemeClr val="tx1"/>
              </a:solidFill>
            </a:rPr>
            <a:t>delle</a:t>
          </a:r>
          <a:r>
            <a:rPr lang="en-US" sz="1500" kern="1200" dirty="0" smtClean="0">
              <a:solidFill>
                <a:schemeClr val="tx1"/>
              </a:solidFill>
            </a:rPr>
            <a:t> </a:t>
          </a:r>
          <a:r>
            <a:rPr lang="en-US" sz="1500" kern="1200" dirty="0" err="1" smtClean="0">
              <a:solidFill>
                <a:schemeClr val="tx1"/>
              </a:solidFill>
            </a:rPr>
            <a:t>imprese</a:t>
          </a:r>
          <a:r>
            <a:rPr lang="en-US" sz="1500" kern="1200" dirty="0" smtClean="0">
              <a:solidFill>
                <a:schemeClr val="tx1"/>
              </a:solidFill>
            </a:rPr>
            <a:t>.</a:t>
          </a:r>
        </a:p>
      </dsp:txBody>
      <dsp:txXfrm>
        <a:off x="724123" y="1933071"/>
        <a:ext cx="8923722" cy="552264"/>
      </dsp:txXfrm>
    </dsp:sp>
    <dsp:sp modelId="{3DEBFEE1-6571-4694-B130-8D2611C7FD9B}">
      <dsp:nvSpPr>
        <dsp:cNvPr id="0" name=""/>
        <dsp:cNvSpPr/>
      </dsp:nvSpPr>
      <dsp:spPr>
        <a:xfrm>
          <a:off x="378957" y="1864037"/>
          <a:ext cx="690331" cy="6903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1AB6BB-E4C1-4EC9-AC6A-47F33E31DF38}">
      <dsp:nvSpPr>
        <dsp:cNvPr id="0" name=""/>
        <dsp:cNvSpPr/>
      </dsp:nvSpPr>
      <dsp:spPr>
        <a:xfrm>
          <a:off x="407496" y="2761612"/>
          <a:ext cx="9240348" cy="552264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360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solidFill>
                <a:schemeClr val="tx1"/>
              </a:solidFill>
            </a:rPr>
            <a:t>Dopo</a:t>
          </a:r>
          <a:r>
            <a:rPr lang="en-US" sz="1500" kern="1200" dirty="0" smtClean="0">
              <a:solidFill>
                <a:schemeClr val="tx1"/>
              </a:solidFill>
            </a:rPr>
            <a:t> </a:t>
          </a:r>
          <a:r>
            <a:rPr lang="en-US" sz="1500" kern="1200" dirty="0" err="1" smtClean="0">
              <a:solidFill>
                <a:schemeClr val="tx1"/>
              </a:solidFill>
            </a:rPr>
            <a:t>l’iscrizione</a:t>
          </a:r>
          <a:r>
            <a:rPr lang="en-US" sz="1500" kern="1200" dirty="0" smtClean="0">
              <a:solidFill>
                <a:schemeClr val="tx1"/>
              </a:solidFill>
            </a:rPr>
            <a:t> </a:t>
          </a:r>
          <a:r>
            <a:rPr lang="en-US" sz="1500" kern="1200" dirty="0" err="1" smtClean="0">
              <a:solidFill>
                <a:schemeClr val="tx1"/>
              </a:solidFill>
            </a:rPr>
            <a:t>all’Ordine</a:t>
          </a:r>
          <a:r>
            <a:rPr lang="en-US" sz="1500" kern="1200" dirty="0" smtClean="0">
              <a:solidFill>
                <a:schemeClr val="tx1"/>
              </a:solidFill>
            </a:rPr>
            <a:t> </a:t>
          </a:r>
          <a:r>
            <a:rPr lang="en-US" sz="1500" kern="1200" dirty="0" err="1" smtClean="0">
              <a:solidFill>
                <a:schemeClr val="tx1"/>
              </a:solidFill>
            </a:rPr>
            <a:t>Professionale</a:t>
          </a:r>
          <a:r>
            <a:rPr lang="en-US" sz="1500" kern="1200" dirty="0" smtClean="0">
              <a:solidFill>
                <a:schemeClr val="tx1"/>
              </a:solidFill>
            </a:rPr>
            <a:t> </a:t>
          </a:r>
          <a:r>
            <a:rPr lang="en-US" sz="1500" kern="1200" dirty="0" err="1" smtClean="0">
              <a:solidFill>
                <a:schemeClr val="tx1"/>
              </a:solidFill>
            </a:rPr>
            <a:t>c’è</a:t>
          </a:r>
          <a:r>
            <a:rPr lang="en-US" sz="1500" kern="1200" dirty="0" smtClean="0">
              <a:solidFill>
                <a:schemeClr val="tx1"/>
              </a:solidFill>
            </a:rPr>
            <a:t> la </a:t>
          </a:r>
          <a:r>
            <a:rPr lang="en-US" sz="1500" kern="1200" dirty="0" err="1" smtClean="0">
              <a:solidFill>
                <a:schemeClr val="tx1"/>
              </a:solidFill>
            </a:rPr>
            <a:t>comunicazione</a:t>
          </a:r>
          <a:r>
            <a:rPr lang="en-US" sz="1500" kern="1200" dirty="0" smtClean="0">
              <a:solidFill>
                <a:schemeClr val="tx1"/>
              </a:solidFill>
            </a:rPr>
            <a:t> </a:t>
          </a:r>
          <a:r>
            <a:rPr lang="en-US" sz="1500" kern="1200" dirty="0" err="1" smtClean="0">
              <a:solidFill>
                <a:schemeClr val="tx1"/>
              </a:solidFill>
            </a:rPr>
            <a:t>entro</a:t>
          </a:r>
          <a:r>
            <a:rPr lang="en-US" sz="1500" kern="1200" dirty="0" smtClean="0">
              <a:solidFill>
                <a:schemeClr val="tx1"/>
              </a:solidFill>
            </a:rPr>
            <a:t> 30 </a:t>
          </a:r>
          <a:r>
            <a:rPr lang="en-US" sz="1500" kern="1200" dirty="0" err="1" smtClean="0">
              <a:solidFill>
                <a:schemeClr val="tx1"/>
              </a:solidFill>
            </a:rPr>
            <a:t>giorni</a:t>
          </a:r>
          <a:r>
            <a:rPr lang="en-US" sz="1500" kern="1200" dirty="0" smtClean="0">
              <a:solidFill>
                <a:schemeClr val="tx1"/>
              </a:solidFill>
            </a:rPr>
            <a:t> al </a:t>
          </a:r>
          <a:r>
            <a:rPr lang="en-US" sz="1500" kern="1200" dirty="0" err="1" smtClean="0">
              <a:solidFill>
                <a:schemeClr val="tx1"/>
              </a:solidFill>
            </a:rPr>
            <a:t>Registro</a:t>
          </a:r>
          <a:r>
            <a:rPr lang="en-US" sz="1500" kern="1200" dirty="0" smtClean="0">
              <a:solidFill>
                <a:schemeClr val="tx1"/>
              </a:solidFill>
            </a:rPr>
            <a:t> </a:t>
          </a:r>
          <a:r>
            <a:rPr lang="en-US" sz="1500" kern="1200" dirty="0" err="1" smtClean="0">
              <a:solidFill>
                <a:schemeClr val="tx1"/>
              </a:solidFill>
            </a:rPr>
            <a:t>delle</a:t>
          </a:r>
          <a:r>
            <a:rPr lang="en-US" sz="1500" kern="1200" dirty="0" smtClean="0">
              <a:solidFill>
                <a:schemeClr val="tx1"/>
              </a:solidFill>
            </a:rPr>
            <a:t> </a:t>
          </a:r>
          <a:r>
            <a:rPr lang="en-US" sz="1500" kern="1200" dirty="0" err="1" smtClean="0">
              <a:solidFill>
                <a:schemeClr val="tx1"/>
              </a:solidFill>
            </a:rPr>
            <a:t>Imprese</a:t>
          </a:r>
          <a:r>
            <a:rPr lang="en-US" sz="1500" kern="1200" dirty="0" smtClean="0">
              <a:solidFill>
                <a:schemeClr val="tx1"/>
              </a:solidFill>
            </a:rPr>
            <a:t> per </a:t>
          </a:r>
          <a:r>
            <a:rPr lang="en-US" sz="1500" kern="1200" dirty="0" err="1" smtClean="0">
              <a:solidFill>
                <a:schemeClr val="tx1"/>
              </a:solidFill>
            </a:rPr>
            <a:t>l’</a:t>
          </a:r>
          <a:r>
            <a:rPr lang="en-US" sz="1500" b="1" kern="1200" dirty="0" err="1" smtClean="0">
              <a:solidFill>
                <a:schemeClr val="tx1"/>
              </a:solidFill>
            </a:rPr>
            <a:t>inizio</a:t>
          </a:r>
          <a:r>
            <a:rPr lang="en-US" sz="1500" b="1" kern="1200" dirty="0" smtClean="0">
              <a:solidFill>
                <a:schemeClr val="tx1"/>
              </a:solidFill>
            </a:rPr>
            <a:t> </a:t>
          </a:r>
          <a:r>
            <a:rPr lang="en-US" sz="1500" kern="1200" dirty="0" err="1" smtClean="0">
              <a:solidFill>
                <a:schemeClr val="tx1"/>
              </a:solidFill>
            </a:rPr>
            <a:t>dell’attività</a:t>
          </a:r>
          <a:r>
            <a:rPr lang="en-US" sz="1500" kern="1200" dirty="0" smtClean="0">
              <a:solidFill>
                <a:schemeClr val="tx1"/>
              </a:solidFill>
            </a:rPr>
            <a:t>.</a:t>
          </a:r>
        </a:p>
      </dsp:txBody>
      <dsp:txXfrm>
        <a:off x="407496" y="2761612"/>
        <a:ext cx="9240348" cy="552264"/>
      </dsp:txXfrm>
    </dsp:sp>
    <dsp:sp modelId="{28A47A01-A5F1-49F1-AE85-49A3F8577133}">
      <dsp:nvSpPr>
        <dsp:cNvPr id="0" name=""/>
        <dsp:cNvSpPr/>
      </dsp:nvSpPr>
      <dsp:spPr>
        <a:xfrm>
          <a:off x="62331" y="2692578"/>
          <a:ext cx="690331" cy="6903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7E9388-4910-48AE-91F7-BE60E15442B0}" type="datetimeFigureOut">
              <a:rPr lang="it-IT" smtClean="0"/>
              <a:t>11/11/2016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28438-857B-40F4-A778-2A682FABA4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06503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659" cy="498056"/>
          </a:xfrm>
          <a:prstGeom prst="rect">
            <a:avLst/>
          </a:prstGeom>
        </p:spPr>
        <p:txBody>
          <a:bodyPr vert="horz" lIns="91410" tIns="45708" rIns="91410" bIns="45708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6" y="3"/>
            <a:ext cx="2945659" cy="498056"/>
          </a:xfrm>
          <a:prstGeom prst="rect">
            <a:avLst/>
          </a:prstGeom>
        </p:spPr>
        <p:txBody>
          <a:bodyPr vert="horz" lIns="91410" tIns="45708" rIns="91410" bIns="45708" rtlCol="0"/>
          <a:lstStyle>
            <a:lvl1pPr algn="r">
              <a:defRPr sz="1200"/>
            </a:lvl1pPr>
          </a:lstStyle>
          <a:p>
            <a:fld id="{41913C1F-AF95-4A4B-A5F4-2E24ACA98248}" type="datetimeFigureOut">
              <a:rPr lang="it-IT" smtClean="0"/>
              <a:t>11/11/2016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0" tIns="45708" rIns="91410" bIns="45708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10" tIns="45708" rIns="91410" bIns="45708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9"/>
            <a:ext cx="2945659" cy="498055"/>
          </a:xfrm>
          <a:prstGeom prst="rect">
            <a:avLst/>
          </a:prstGeom>
        </p:spPr>
        <p:txBody>
          <a:bodyPr vert="horz" lIns="91410" tIns="45708" rIns="91410" bIns="45708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6" y="9428589"/>
            <a:ext cx="2945659" cy="498055"/>
          </a:xfrm>
          <a:prstGeom prst="rect">
            <a:avLst/>
          </a:prstGeom>
        </p:spPr>
        <p:txBody>
          <a:bodyPr vert="horz" lIns="91410" tIns="45708" rIns="91410" bIns="45708" rtlCol="0" anchor="b"/>
          <a:lstStyle>
            <a:lvl1pPr algn="r">
              <a:defRPr sz="1200"/>
            </a:lvl1pPr>
          </a:lstStyle>
          <a:p>
            <a:fld id="{58666C1F-8F4E-4FA7-BEDF-A743A9DA70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3083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666C1F-8F4E-4FA7-BEDF-A743A9DA702B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45747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2CD5-8C1C-44D2-BD64-E2131B40E7DB}" type="datetime1">
              <a:rPr lang="it-IT" smtClean="0"/>
              <a:t>11/11/2016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1F80-7F72-4778-A201-227742645B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5964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1982-A0B9-4557-B07B-817AD7CE790D}" type="datetime1">
              <a:rPr lang="it-IT" smtClean="0"/>
              <a:t>11/11/2016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1F80-7F72-4778-A201-227742645B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8435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6FC4A-BDDA-4621-BDF3-AB900CAB5FB6}" type="datetime1">
              <a:rPr lang="it-IT" smtClean="0"/>
              <a:t>11/11/2016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1F80-7F72-4778-A201-227742645B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3337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2CD5-8C1C-44D2-BD64-E2131B40E7DB}" type="datetime1">
              <a:rPr lang="it-IT" smtClean="0"/>
              <a:t>11/11/2016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1F80-7F72-4778-A201-227742645B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9663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D01A-901D-48DF-BF09-C999153B3ACD}" type="datetime1">
              <a:rPr lang="it-IT" smtClean="0"/>
              <a:t>11/11/2016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1F80-7F72-4778-A201-227742645B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73459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E44E2-8FB5-4201-AE53-4FB54FB56229}" type="datetime1">
              <a:rPr lang="it-IT" smtClean="0"/>
              <a:t>11/11/2016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1F80-7F72-4778-A201-227742645B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4936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CE25-17CC-41C5-A235-115716F440DA}" type="datetime1">
              <a:rPr lang="it-IT" smtClean="0"/>
              <a:t>11/11/2016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1F80-7F72-4778-A201-227742645B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59226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AADF4-941B-4EAB-ACCA-0CF9BC9EF64C}" type="datetime1">
              <a:rPr lang="it-IT" smtClean="0"/>
              <a:t>11/11/2016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1F80-7F72-4778-A201-227742645BFF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5513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A85FC-D351-4659-AE0A-D89A441BBF4A}" type="datetime1">
              <a:rPr lang="it-IT" smtClean="0"/>
              <a:t>11/11/2016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1F80-7F72-4778-A201-227742645BFF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99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41C4F-9CED-4578-91F7-AED8807FDA94}" type="datetime1">
              <a:rPr lang="it-IT" smtClean="0"/>
              <a:t>11/11/2016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1F80-7F72-4778-A201-227742645B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87049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4C77E-27CB-444F-BE23-ABBC9033B333}" type="datetime1">
              <a:rPr lang="it-IT" smtClean="0"/>
              <a:t>11/11/2016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1F80-7F72-4778-A201-227742645B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210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D01A-901D-48DF-BF09-C999153B3ACD}" type="datetime1">
              <a:rPr lang="it-IT" smtClean="0"/>
              <a:t>11/11/2016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1F80-7F72-4778-A201-227742645B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23797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85E8A-D3B6-4DED-8B1F-BA98C69297C1}" type="datetime1">
              <a:rPr lang="it-IT" smtClean="0"/>
              <a:t>11/11/2016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1F80-7F72-4778-A201-227742645B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67077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1982-A0B9-4557-B07B-817AD7CE790D}" type="datetime1">
              <a:rPr lang="it-IT" smtClean="0"/>
              <a:t>11/11/2016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1F80-7F72-4778-A201-227742645B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53990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6FC4A-BDDA-4621-BDF3-AB900CAB5FB6}" type="datetime1">
              <a:rPr lang="it-IT" smtClean="0"/>
              <a:t>11/11/2016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1F80-7F72-4778-A201-227742645B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6711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E44E2-8FB5-4201-AE53-4FB54FB56229}" type="datetime1">
              <a:rPr lang="it-IT" smtClean="0"/>
              <a:t>11/11/2016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1F80-7F72-4778-A201-227742645B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5484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CE25-17CC-41C5-A235-115716F440DA}" type="datetime1">
              <a:rPr lang="it-IT" smtClean="0"/>
              <a:t>11/11/2016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1F80-7F72-4778-A201-227742645B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0525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AADF4-941B-4EAB-ACCA-0CF9BC9EF64C}" type="datetime1">
              <a:rPr lang="it-IT" smtClean="0"/>
              <a:t>11/11/2016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1F80-7F72-4778-A201-227742645BFF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708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A85FC-D351-4659-AE0A-D89A441BBF4A}" type="datetime1">
              <a:rPr lang="it-IT" smtClean="0"/>
              <a:t>11/11/2016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1F80-7F72-4778-A201-227742645BFF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12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41C4F-9CED-4578-91F7-AED8807FDA94}" type="datetime1">
              <a:rPr lang="it-IT" smtClean="0"/>
              <a:t>11/11/2016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1F80-7F72-4778-A201-227742645B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432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4C77E-27CB-444F-BE23-ABBC9033B333}" type="datetime1">
              <a:rPr lang="it-IT" smtClean="0"/>
              <a:t>11/11/2016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1F80-7F72-4778-A201-227742645B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6094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85E8A-D3B6-4DED-8B1F-BA98C69297C1}" type="datetime1">
              <a:rPr lang="it-IT" smtClean="0"/>
              <a:t>11/11/2016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1F80-7F72-4778-A201-227742645B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5106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2467C70-2499-44B4-919B-33E36D5B11E5}" type="datetime1">
              <a:rPr lang="it-IT" smtClean="0"/>
              <a:t>11/11/2016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A1F80-7F72-4778-A201-227742645B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8658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2467C70-2499-44B4-919B-33E36D5B11E5}" type="datetime1">
              <a:rPr lang="it-IT" smtClean="0"/>
              <a:t>11/11/2016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A1F80-7F72-4778-A201-227742645B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8568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95498" y="612870"/>
            <a:ext cx="8166173" cy="1646302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rgbClr val="C00000"/>
                </a:solidFill>
              </a:rPr>
              <a:t>STP – Società tra professionisti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87427" y="2396051"/>
            <a:ext cx="7766936" cy="575874"/>
          </a:xfrm>
        </p:spPr>
        <p:txBody>
          <a:bodyPr>
            <a:normAutofit/>
          </a:bodyPr>
          <a:lstStyle/>
          <a:p>
            <a:pPr algn="ctr"/>
            <a:r>
              <a:rPr lang="it-IT" sz="2700" dirty="0" smtClean="0"/>
              <a:t>Profili civilistici</a:t>
            </a:r>
            <a:endParaRPr lang="it-IT" sz="2700" dirty="0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1F80-7F72-4778-A201-227742645BFF}" type="slidenum">
              <a:rPr lang="it-IT" smtClean="0"/>
              <a:t>1</a:t>
            </a:fld>
            <a:endParaRPr lang="it-IT" dirty="0"/>
          </a:p>
        </p:txBody>
      </p:sp>
      <p:sp>
        <p:nvSpPr>
          <p:cNvPr id="17" name="object 34"/>
          <p:cNvSpPr txBox="1"/>
          <p:nvPr/>
        </p:nvSpPr>
        <p:spPr>
          <a:xfrm>
            <a:off x="392177" y="6266563"/>
            <a:ext cx="573278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it-IT" sz="1400" b="1" i="1" spc="-5" dirty="0" smtClean="0">
                <a:solidFill>
                  <a:srgbClr val="7F0000"/>
                </a:solidFill>
                <a:latin typeface="Times New Roman"/>
                <a:cs typeface="Times New Roman"/>
              </a:rPr>
              <a:t>Arezzo, 11 novembre 2016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2996457" y="3085284"/>
            <a:ext cx="6128493" cy="2731758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Clr>
                <a:schemeClr val="tx1">
                  <a:lumMod val="95000"/>
                  <a:lumOff val="5000"/>
                </a:schemeClr>
              </a:buClr>
              <a:buSzPct val="88000"/>
              <a:buFont typeface="+mj-lt"/>
              <a:buAutoNum type="arabicPeriod"/>
            </a:pPr>
            <a:r>
              <a:rPr lang="it-IT" sz="1900" b="1" dirty="0" smtClean="0">
                <a:solidFill>
                  <a:srgbClr val="C00000"/>
                </a:solidFill>
                <a:latin typeface="+mj-lt"/>
              </a:rPr>
              <a:t>Breve excursus storico sulla normativa del tempo</a:t>
            </a:r>
          </a:p>
          <a:p>
            <a:pPr marL="342900" indent="-342900" algn="l">
              <a:buClr>
                <a:schemeClr val="tx1">
                  <a:lumMod val="95000"/>
                  <a:lumOff val="5000"/>
                </a:schemeClr>
              </a:buClr>
              <a:buSzPct val="88000"/>
              <a:buFont typeface="+mj-lt"/>
              <a:buAutoNum type="arabicPeriod"/>
            </a:pPr>
            <a:r>
              <a:rPr lang="it-IT" sz="1900" b="1" dirty="0" smtClean="0">
                <a:solidFill>
                  <a:srgbClr val="C00000"/>
                </a:solidFill>
                <a:latin typeface="+mj-lt"/>
              </a:rPr>
              <a:t>Definizione e natura giuridica e tipologia delle Stp</a:t>
            </a:r>
          </a:p>
          <a:p>
            <a:pPr marL="342900" indent="-342900" algn="l">
              <a:buClr>
                <a:schemeClr val="tx1">
                  <a:lumMod val="95000"/>
                  <a:lumOff val="5000"/>
                </a:schemeClr>
              </a:buClr>
              <a:buSzPct val="88000"/>
              <a:buFont typeface="+mj-lt"/>
              <a:buAutoNum type="arabicPeriod"/>
            </a:pPr>
            <a:r>
              <a:rPr lang="it-IT" sz="1900" b="1" dirty="0" smtClean="0">
                <a:solidFill>
                  <a:srgbClr val="C00000"/>
                </a:solidFill>
                <a:latin typeface="+mj-lt"/>
              </a:rPr>
              <a:t>Pubblicità e sua efficacia</a:t>
            </a:r>
          </a:p>
          <a:p>
            <a:pPr marL="342900" indent="-342900" algn="l">
              <a:buClr>
                <a:schemeClr val="tx1">
                  <a:lumMod val="95000"/>
                  <a:lumOff val="5000"/>
                </a:schemeClr>
              </a:buClr>
              <a:buSzPct val="88000"/>
              <a:buFont typeface="+mj-lt"/>
              <a:buAutoNum type="arabicPeriod"/>
            </a:pPr>
            <a:r>
              <a:rPr lang="it-IT" sz="1900" b="1" dirty="0" smtClean="0">
                <a:solidFill>
                  <a:srgbClr val="C00000"/>
                </a:solidFill>
                <a:latin typeface="+mj-lt"/>
              </a:rPr>
              <a:t>Responsabilità professionale / copertura assicurativa</a:t>
            </a:r>
          </a:p>
          <a:p>
            <a:pPr marL="342900" indent="-342900" algn="l">
              <a:buClr>
                <a:schemeClr val="tx1">
                  <a:lumMod val="95000"/>
                  <a:lumOff val="5000"/>
                </a:schemeClr>
              </a:buClr>
              <a:buSzPct val="88000"/>
              <a:buFont typeface="+mj-lt"/>
              <a:buAutoNum type="arabicPeriod"/>
            </a:pPr>
            <a:r>
              <a:rPr lang="it-IT" sz="1900" b="1" dirty="0" smtClean="0">
                <a:solidFill>
                  <a:srgbClr val="C00000"/>
                </a:solidFill>
                <a:latin typeface="+mj-lt"/>
              </a:rPr>
              <a:t>Contenuto </a:t>
            </a:r>
            <a:r>
              <a:rPr lang="it-IT" sz="1900" b="1" dirty="0">
                <a:solidFill>
                  <a:srgbClr val="C00000"/>
                </a:solidFill>
                <a:latin typeface="+mj-lt"/>
              </a:rPr>
              <a:t>dell’Atto Costitutivo e categorie soci</a:t>
            </a:r>
          </a:p>
          <a:p>
            <a:pPr marL="342900" indent="-342900" algn="l">
              <a:buClr>
                <a:schemeClr val="tx1">
                  <a:lumMod val="95000"/>
                  <a:lumOff val="5000"/>
                </a:schemeClr>
              </a:buClr>
              <a:buSzPct val="88000"/>
              <a:buFont typeface="+mj-lt"/>
              <a:buAutoNum type="arabicPeriod"/>
            </a:pPr>
            <a:r>
              <a:rPr lang="it-IT" sz="1900" b="1" dirty="0" smtClean="0">
                <a:solidFill>
                  <a:srgbClr val="C00000"/>
                </a:solidFill>
                <a:latin typeface="+mj-lt"/>
              </a:rPr>
              <a:t>Prevalenza dei soci professionisti e maggioranza dei </a:t>
            </a:r>
            <a:r>
              <a:rPr lang="it-IT" sz="1900" b="1" dirty="0" smtClean="0">
                <a:solidFill>
                  <a:srgbClr val="C00000"/>
                </a:solidFill>
                <a:latin typeface="+mj-lt"/>
              </a:rPr>
              <a:t>2/3</a:t>
            </a:r>
          </a:p>
          <a:p>
            <a:pPr marL="342900" indent="-342900" algn="l">
              <a:buClr>
                <a:schemeClr val="tx1">
                  <a:lumMod val="95000"/>
                  <a:lumOff val="5000"/>
                </a:schemeClr>
              </a:buClr>
              <a:buSzPct val="88000"/>
              <a:buFont typeface="+mj-lt"/>
              <a:buAutoNum type="arabicPeriod"/>
            </a:pPr>
            <a:r>
              <a:rPr lang="it-IT" sz="1900" b="1" dirty="0" smtClean="0">
                <a:solidFill>
                  <a:srgbClr val="C00000"/>
                </a:solidFill>
                <a:latin typeface="+mj-lt"/>
              </a:rPr>
              <a:t>Causa di scioglimento e responsabilità </a:t>
            </a:r>
            <a:endParaRPr lang="it-IT" sz="1900" b="1" dirty="0" smtClean="0">
              <a:solidFill>
                <a:srgbClr val="C00000"/>
              </a:solidFill>
              <a:latin typeface="+mj-lt"/>
            </a:endParaRPr>
          </a:p>
          <a:p>
            <a:pPr marL="342900" indent="-342900" algn="l">
              <a:buClr>
                <a:schemeClr val="tx1">
                  <a:lumMod val="95000"/>
                  <a:lumOff val="5000"/>
                </a:schemeClr>
              </a:buClr>
              <a:buSzPct val="88000"/>
              <a:buFont typeface="+mj-lt"/>
              <a:buAutoNum type="arabicPeriod"/>
            </a:pPr>
            <a:endParaRPr lang="it-IT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object 34"/>
          <p:cNvSpPr txBox="1"/>
          <p:nvPr/>
        </p:nvSpPr>
        <p:spPr>
          <a:xfrm>
            <a:off x="9661671" y="6248628"/>
            <a:ext cx="573278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it-IT" sz="1400" b="1" i="1" spc="-5" dirty="0" smtClean="0">
                <a:solidFill>
                  <a:srgbClr val="7F0000"/>
                </a:solidFill>
                <a:latin typeface="Times New Roman"/>
                <a:cs typeface="Times New Roman"/>
              </a:rPr>
              <a:t>Fucini Rossana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4" name="Rettangolo arrotondato 3"/>
          <p:cNvSpPr/>
          <p:nvPr/>
        </p:nvSpPr>
        <p:spPr>
          <a:xfrm>
            <a:off x="2792388" y="2971924"/>
            <a:ext cx="6084912" cy="284511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object 34"/>
          <p:cNvSpPr txBox="1"/>
          <p:nvPr/>
        </p:nvSpPr>
        <p:spPr>
          <a:xfrm>
            <a:off x="2884747" y="6248628"/>
            <a:ext cx="573278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it-IT" sz="1400" b="1" i="1" spc="-5" dirty="0" smtClean="0">
                <a:solidFill>
                  <a:srgbClr val="7F0000"/>
                </a:solidFill>
                <a:latin typeface="Times New Roman"/>
                <a:cs typeface="Times New Roman"/>
              </a:rPr>
              <a:t>Commissione Area Deontologica Professionale e Organizzazione dello Studio</a:t>
            </a:r>
          </a:p>
          <a:p>
            <a:pPr marL="12700" algn="ctr">
              <a:lnSpc>
                <a:spcPct val="100000"/>
              </a:lnSpc>
            </a:pPr>
            <a:r>
              <a:rPr lang="it-IT" sz="1400" b="1" i="1" spc="-5" dirty="0" smtClean="0">
                <a:solidFill>
                  <a:srgbClr val="7F0000"/>
                </a:solidFill>
                <a:latin typeface="Times New Roman"/>
                <a:cs typeface="Times New Roman"/>
              </a:rPr>
              <a:t>Ordine Dottori Commercialisti ed Esperti Contabili di Arezzo</a:t>
            </a:r>
            <a:endParaRPr sz="1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1312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5127" y="130370"/>
            <a:ext cx="10515600" cy="1325562"/>
          </a:xfrm>
        </p:spPr>
        <p:txBody>
          <a:bodyPr/>
          <a:lstStyle/>
          <a:p>
            <a:r>
              <a:rPr lang="it-IT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COPERTURA ASSICURATIVA</a:t>
            </a:r>
            <a:endParaRPr lang="it-IT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25384" y="1687286"/>
            <a:ext cx="10857016" cy="3192532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1800" dirty="0" smtClean="0"/>
              <a:t>Ai </a:t>
            </a:r>
            <a:r>
              <a:rPr lang="en-US" sz="1800" dirty="0" err="1"/>
              <a:t>sensi</a:t>
            </a:r>
            <a:r>
              <a:rPr lang="en-US" sz="1800" dirty="0"/>
              <a:t> del comma 4) c </a:t>
            </a:r>
            <a:r>
              <a:rPr lang="en-US" sz="1800" dirty="0" err="1"/>
              <a:t>bis</a:t>
            </a:r>
            <a:r>
              <a:rPr lang="en-US" sz="1800" dirty="0"/>
              <a:t> </a:t>
            </a:r>
            <a:r>
              <a:rPr lang="en-US" sz="1800" dirty="0" err="1"/>
              <a:t>dell’articolo</a:t>
            </a:r>
            <a:r>
              <a:rPr lang="en-US" sz="1800" dirty="0"/>
              <a:t> 10 legge 183 -11 è </a:t>
            </a:r>
            <a:r>
              <a:rPr lang="en-US" sz="1800" b="1" u="sng" dirty="0" err="1">
                <a:solidFill>
                  <a:srgbClr val="C00000"/>
                </a:solidFill>
              </a:rPr>
              <a:t>obbligatorio</a:t>
            </a:r>
            <a:r>
              <a:rPr lang="en-US" sz="1800" b="1" u="sng" dirty="0">
                <a:solidFill>
                  <a:srgbClr val="C00000"/>
                </a:solidFill>
              </a:rPr>
              <a:t> che </a:t>
            </a:r>
            <a:r>
              <a:rPr lang="en-US" sz="1800" b="1" u="sng" dirty="0" err="1">
                <a:solidFill>
                  <a:srgbClr val="C00000"/>
                </a:solidFill>
              </a:rPr>
              <a:t>l’atto</a:t>
            </a:r>
            <a:r>
              <a:rPr lang="en-US" sz="1800" b="1" u="sng" dirty="0">
                <a:solidFill>
                  <a:srgbClr val="C00000"/>
                </a:solidFill>
              </a:rPr>
              <a:t> </a:t>
            </a:r>
            <a:r>
              <a:rPr lang="en-US" sz="1800" b="1" u="sng" dirty="0" err="1">
                <a:solidFill>
                  <a:srgbClr val="C00000"/>
                </a:solidFill>
              </a:rPr>
              <a:t>costitutivo</a:t>
            </a:r>
            <a:r>
              <a:rPr lang="en-US" sz="1800" b="1" u="sng" dirty="0">
                <a:solidFill>
                  <a:srgbClr val="C00000"/>
                </a:solidFill>
              </a:rPr>
              <a:t> della  STP </a:t>
            </a:r>
            <a:r>
              <a:rPr lang="en-US" sz="1800" b="1" u="sng" dirty="0" err="1">
                <a:solidFill>
                  <a:srgbClr val="C00000"/>
                </a:solidFill>
              </a:rPr>
              <a:t>preveda</a:t>
            </a:r>
            <a:r>
              <a:rPr lang="en-US" sz="1800" b="1" u="sng" dirty="0">
                <a:solidFill>
                  <a:srgbClr val="C00000"/>
                </a:solidFill>
              </a:rPr>
              <a:t> la </a:t>
            </a:r>
            <a:r>
              <a:rPr lang="en-US" sz="1800" b="1" u="sng" dirty="0" err="1">
                <a:solidFill>
                  <a:srgbClr val="C00000"/>
                </a:solidFill>
              </a:rPr>
              <a:t>stipula</a:t>
            </a:r>
            <a:r>
              <a:rPr lang="en-US" sz="1800" b="1" u="sng" dirty="0">
                <a:solidFill>
                  <a:srgbClr val="C00000"/>
                </a:solidFill>
              </a:rPr>
              <a:t>  di  </a:t>
            </a:r>
            <a:r>
              <a:rPr lang="en-US" sz="1800" b="1" u="sng" dirty="0" err="1">
                <a:solidFill>
                  <a:srgbClr val="C00000"/>
                </a:solidFill>
              </a:rPr>
              <a:t>polizza</a:t>
            </a:r>
            <a:r>
              <a:rPr lang="en-US" sz="1800" b="1" u="sng" dirty="0">
                <a:solidFill>
                  <a:srgbClr val="C00000"/>
                </a:solidFill>
              </a:rPr>
              <a:t> di  </a:t>
            </a:r>
            <a:r>
              <a:rPr lang="en-US" sz="1800" b="1" u="sng" dirty="0" err="1">
                <a:solidFill>
                  <a:srgbClr val="C00000"/>
                </a:solidFill>
              </a:rPr>
              <a:t>assicurazione</a:t>
            </a:r>
            <a:r>
              <a:rPr lang="en-US" sz="1800" b="1" u="sng" dirty="0">
                <a:solidFill>
                  <a:srgbClr val="C00000"/>
                </a:solidFill>
              </a:rPr>
              <a:t> </a:t>
            </a:r>
            <a:r>
              <a:rPr lang="en-US" sz="1800" dirty="0"/>
              <a:t>per la </a:t>
            </a:r>
            <a:r>
              <a:rPr lang="en-US" sz="1800" dirty="0" err="1"/>
              <a:t>copertura</a:t>
            </a:r>
            <a:r>
              <a:rPr lang="en-US" sz="1800" dirty="0"/>
              <a:t> dei </a:t>
            </a:r>
            <a:r>
              <a:rPr lang="en-US" sz="1800" dirty="0" err="1"/>
              <a:t>rischi</a:t>
            </a:r>
            <a:r>
              <a:rPr lang="en-US" sz="1800" dirty="0"/>
              <a:t> </a:t>
            </a:r>
            <a:r>
              <a:rPr lang="en-US" sz="1800" dirty="0" err="1"/>
              <a:t>derivanti</a:t>
            </a:r>
            <a:r>
              <a:rPr lang="en-US" sz="1800" dirty="0"/>
              <a:t> dalla responsabilità civile per i </a:t>
            </a:r>
            <a:r>
              <a:rPr lang="en-US" sz="1800" dirty="0" err="1"/>
              <a:t>danni</a:t>
            </a:r>
            <a:r>
              <a:rPr lang="en-US" sz="1800" dirty="0"/>
              <a:t> </a:t>
            </a:r>
            <a:r>
              <a:rPr lang="en-US" sz="1800" dirty="0" err="1"/>
              <a:t>causati</a:t>
            </a:r>
            <a:r>
              <a:rPr lang="en-US" sz="1800" dirty="0"/>
              <a:t> ai </a:t>
            </a:r>
            <a:r>
              <a:rPr lang="en-US" sz="1800" dirty="0" err="1"/>
              <a:t>clienti</a:t>
            </a:r>
            <a:r>
              <a:rPr lang="en-US" sz="1800" dirty="0"/>
              <a:t> </a:t>
            </a:r>
            <a:r>
              <a:rPr lang="en-US" sz="1800" dirty="0" err="1"/>
              <a:t>dai</a:t>
            </a:r>
            <a:r>
              <a:rPr lang="en-US" sz="1800" dirty="0"/>
              <a:t> </a:t>
            </a:r>
            <a:r>
              <a:rPr lang="en-US" sz="1800" b="1" dirty="0" err="1"/>
              <a:t>singoli</a:t>
            </a:r>
            <a:r>
              <a:rPr lang="en-US" sz="1800" b="1" dirty="0"/>
              <a:t> </a:t>
            </a:r>
            <a:r>
              <a:rPr lang="en-US" sz="1800" b="1" dirty="0" err="1"/>
              <a:t>soci</a:t>
            </a:r>
            <a:r>
              <a:rPr lang="en-US" sz="1800" b="1" dirty="0"/>
              <a:t> professionisti </a:t>
            </a:r>
            <a:r>
              <a:rPr lang="en-US" sz="1800" dirty="0" err="1"/>
              <a:t>nell’esercizio</a:t>
            </a:r>
            <a:r>
              <a:rPr lang="en-US" sz="1800" dirty="0"/>
              <a:t> della attività </a:t>
            </a:r>
            <a:r>
              <a:rPr lang="en-US" sz="1800" dirty="0" smtClean="0"/>
              <a:t>professionale</a:t>
            </a:r>
          </a:p>
          <a:p>
            <a:pPr marL="0" indent="0">
              <a:buNone/>
            </a:pPr>
            <a:r>
              <a:rPr lang="en-US" sz="1800" dirty="0" err="1" smtClean="0"/>
              <a:t>L’esistenza</a:t>
            </a:r>
            <a:r>
              <a:rPr lang="en-US" sz="1800" dirty="0" smtClean="0"/>
              <a:t> </a:t>
            </a:r>
            <a:r>
              <a:rPr lang="en-US" sz="1800" dirty="0"/>
              <a:t>di </a:t>
            </a:r>
            <a:r>
              <a:rPr lang="en-US" sz="1800" b="1" dirty="0" err="1"/>
              <a:t>polizze</a:t>
            </a:r>
            <a:r>
              <a:rPr lang="en-US" sz="1800" b="1" dirty="0"/>
              <a:t> </a:t>
            </a:r>
            <a:r>
              <a:rPr lang="en-US" sz="1800" b="1" dirty="0" err="1"/>
              <a:t>individuali</a:t>
            </a:r>
            <a:r>
              <a:rPr lang="en-US" sz="1800" b="1" dirty="0"/>
              <a:t> </a:t>
            </a:r>
            <a:r>
              <a:rPr lang="en-US" sz="1800" b="1" dirty="0" err="1"/>
              <a:t>sottoscritte</a:t>
            </a:r>
            <a:r>
              <a:rPr lang="en-US" sz="1800" b="1" dirty="0"/>
              <a:t> dal </a:t>
            </a:r>
            <a:r>
              <a:rPr lang="en-US" sz="1800" b="1" dirty="0" err="1"/>
              <a:t>singolo</a:t>
            </a:r>
            <a:r>
              <a:rPr lang="en-US" sz="1800" b="1" dirty="0"/>
              <a:t> </a:t>
            </a:r>
            <a:r>
              <a:rPr lang="en-US" sz="1800" dirty="0"/>
              <a:t>socio </a:t>
            </a:r>
            <a:r>
              <a:rPr lang="en-US" sz="1800" dirty="0" err="1"/>
              <a:t>professionista</a:t>
            </a:r>
            <a:r>
              <a:rPr lang="en-US" sz="1800" dirty="0"/>
              <a:t> </a:t>
            </a:r>
            <a:r>
              <a:rPr lang="en-US" sz="1800" b="1" dirty="0"/>
              <a:t>non fa venire </a:t>
            </a:r>
            <a:r>
              <a:rPr lang="en-US" sz="1800" b="1" dirty="0" err="1"/>
              <a:t>meno</a:t>
            </a:r>
            <a:r>
              <a:rPr lang="en-US" sz="1800" b="1" dirty="0"/>
              <a:t> </a:t>
            </a:r>
            <a:r>
              <a:rPr lang="en-US" sz="1800" b="1" dirty="0" err="1"/>
              <a:t>l’obbligo</a:t>
            </a:r>
            <a:r>
              <a:rPr lang="en-US" sz="1800" dirty="0"/>
              <a:t> per la s.t.p. di </a:t>
            </a:r>
            <a:r>
              <a:rPr lang="en-US" sz="1800" b="1" dirty="0" err="1"/>
              <a:t>stipulare</a:t>
            </a:r>
            <a:r>
              <a:rPr lang="en-US" sz="1800" b="1" dirty="0"/>
              <a:t> </a:t>
            </a:r>
            <a:r>
              <a:rPr lang="en-US" sz="1800" b="1" dirty="0" err="1"/>
              <a:t>idonea</a:t>
            </a:r>
            <a:r>
              <a:rPr lang="en-US" sz="1800" b="1" dirty="0"/>
              <a:t> </a:t>
            </a:r>
            <a:r>
              <a:rPr lang="en-US" sz="1800" b="1" dirty="0" err="1"/>
              <a:t>polizza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en-US" sz="1800" dirty="0" smtClean="0"/>
              <a:t>In </a:t>
            </a:r>
            <a:r>
              <a:rPr lang="en-US" sz="1800" dirty="0" err="1"/>
              <a:t>senso</a:t>
            </a:r>
            <a:r>
              <a:rPr lang="en-US" sz="1800" dirty="0"/>
              <a:t> </a:t>
            </a:r>
            <a:r>
              <a:rPr lang="en-US" sz="1800" b="1" dirty="0" err="1">
                <a:solidFill>
                  <a:srgbClr val="C00000"/>
                </a:solidFill>
              </a:rPr>
              <a:t>contrario</a:t>
            </a:r>
            <a:r>
              <a:rPr lang="en-US" sz="1800" dirty="0"/>
              <a:t>, se il socio </a:t>
            </a:r>
            <a:r>
              <a:rPr lang="en-US" sz="1800" dirty="0" err="1"/>
              <a:t>svolge</a:t>
            </a:r>
            <a:r>
              <a:rPr lang="en-US" sz="1800" dirty="0"/>
              <a:t> attività professionale </a:t>
            </a:r>
            <a:r>
              <a:rPr lang="en-US" sz="1800" dirty="0" err="1">
                <a:solidFill>
                  <a:srgbClr val="C00000"/>
                </a:solidFill>
              </a:rPr>
              <a:t>anche</a:t>
            </a:r>
            <a:r>
              <a:rPr lang="en-US" sz="1800" dirty="0">
                <a:solidFill>
                  <a:srgbClr val="C00000"/>
                </a:solidFill>
              </a:rPr>
              <a:t> in forma </a:t>
            </a:r>
            <a:r>
              <a:rPr lang="en-US" sz="1800" dirty="0" err="1">
                <a:solidFill>
                  <a:srgbClr val="C00000"/>
                </a:solidFill>
              </a:rPr>
              <a:t>individuale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/>
              <a:t>(essendo </a:t>
            </a:r>
            <a:r>
              <a:rPr lang="en-US" sz="1800" dirty="0" err="1"/>
              <a:t>titolare</a:t>
            </a:r>
            <a:r>
              <a:rPr lang="en-US" sz="1800" dirty="0"/>
              <a:t> di partita </a:t>
            </a:r>
            <a:r>
              <a:rPr lang="en-US" sz="1800" dirty="0" err="1"/>
              <a:t>i.v.a</a:t>
            </a:r>
            <a:r>
              <a:rPr lang="en-US" sz="1800" dirty="0"/>
              <a:t>.) </a:t>
            </a:r>
            <a:r>
              <a:rPr lang="en-US" sz="1800" b="1" dirty="0" err="1">
                <a:solidFill>
                  <a:srgbClr val="C00000"/>
                </a:solidFill>
              </a:rPr>
              <a:t>dovrà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err="1">
                <a:solidFill>
                  <a:srgbClr val="C00000"/>
                </a:solidFill>
              </a:rPr>
              <a:t>stipulare</a:t>
            </a:r>
            <a:r>
              <a:rPr lang="en-US" sz="1800" b="1" dirty="0">
                <a:solidFill>
                  <a:srgbClr val="C00000"/>
                </a:solidFill>
              </a:rPr>
              <a:t> una propria </a:t>
            </a:r>
            <a:r>
              <a:rPr lang="en-US" sz="1800" b="1" dirty="0" err="1">
                <a:solidFill>
                  <a:srgbClr val="C00000"/>
                </a:solidFill>
              </a:rPr>
              <a:t>polizza</a:t>
            </a:r>
            <a:r>
              <a:rPr lang="en-US" sz="1800" b="1" dirty="0">
                <a:solidFill>
                  <a:srgbClr val="C00000"/>
                </a:solidFill>
              </a:rPr>
              <a:t> a </a:t>
            </a:r>
            <a:r>
              <a:rPr lang="en-US" sz="1800" b="1" dirty="0" err="1">
                <a:solidFill>
                  <a:srgbClr val="C00000"/>
                </a:solidFill>
              </a:rPr>
              <a:t>copertura</a:t>
            </a:r>
            <a:r>
              <a:rPr lang="en-US" sz="1800" b="1" dirty="0">
                <a:solidFill>
                  <a:srgbClr val="C00000"/>
                </a:solidFill>
              </a:rPr>
              <a:t> dei </a:t>
            </a:r>
            <a:r>
              <a:rPr lang="en-US" sz="1800" b="1" dirty="0" err="1">
                <a:solidFill>
                  <a:srgbClr val="C00000"/>
                </a:solidFill>
              </a:rPr>
              <a:t>rischi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err="1">
                <a:solidFill>
                  <a:srgbClr val="C00000"/>
                </a:solidFill>
              </a:rPr>
              <a:t>derivanti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err="1">
                <a:solidFill>
                  <a:srgbClr val="C00000"/>
                </a:solidFill>
              </a:rPr>
              <a:t>dall’esercizio</a:t>
            </a:r>
            <a:r>
              <a:rPr lang="en-US" sz="1800" b="1" dirty="0">
                <a:solidFill>
                  <a:srgbClr val="C00000"/>
                </a:solidFill>
              </a:rPr>
              <a:t> della propria professione</a:t>
            </a:r>
            <a:r>
              <a:rPr lang="en-US" sz="1800" dirty="0"/>
              <a:t>, al di </a:t>
            </a:r>
            <a:r>
              <a:rPr lang="en-US" sz="1800" dirty="0" err="1"/>
              <a:t>fuori</a:t>
            </a:r>
            <a:r>
              <a:rPr lang="en-US" sz="1800" dirty="0"/>
              <a:t> della STP</a:t>
            </a:r>
            <a:r>
              <a:rPr lang="en-US" sz="1800" dirty="0" smtClean="0"/>
              <a:t>.</a:t>
            </a:r>
            <a:r>
              <a:rPr lang="en-US" sz="1800" dirty="0"/>
              <a:t> </a:t>
            </a:r>
            <a:endParaRPr lang="en-US" sz="1800" dirty="0" smtClean="0"/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endParaRPr lang="it-IT" sz="2000" dirty="0">
              <a:latin typeface="Bookman Old Style" panose="02050604050505020204" pitchFamily="18" charset="0"/>
              <a:ea typeface="Bookman Old Style" panose="02050604050505020204" pitchFamily="18" charset="0"/>
              <a:cs typeface="Bookman Old Style" panose="02050604050505020204" pitchFamily="18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1F80-7F72-4778-A201-227742645BFF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6341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DEONTOLOGIA E RESPONSABILITA’ DISCIPLINARE: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845127" y="1691322"/>
            <a:ext cx="10515600" cy="306573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800" dirty="0"/>
              <a:t>Il </a:t>
            </a:r>
            <a:r>
              <a:rPr lang="en-US" sz="1800" b="1" i="1" u="sng" dirty="0">
                <a:solidFill>
                  <a:srgbClr val="C00000"/>
                </a:solidFill>
              </a:rPr>
              <a:t>socio </a:t>
            </a:r>
            <a:r>
              <a:rPr lang="en-US" sz="1800" b="1" i="1" u="sng" dirty="0" err="1">
                <a:solidFill>
                  <a:srgbClr val="C00000"/>
                </a:solidFill>
              </a:rPr>
              <a:t>professionista</a:t>
            </a:r>
            <a:r>
              <a:rPr lang="en-US" sz="1800" b="1" i="1" u="sng" dirty="0">
                <a:solidFill>
                  <a:srgbClr val="C00000"/>
                </a:solidFill>
              </a:rPr>
              <a:t> </a:t>
            </a:r>
            <a:r>
              <a:rPr lang="en-US" sz="1800" dirty="0"/>
              <a:t>continua ad </a:t>
            </a:r>
            <a:r>
              <a:rPr lang="en-US" sz="1800" dirty="0" err="1"/>
              <a:t>essere</a:t>
            </a:r>
            <a:r>
              <a:rPr lang="en-US" sz="1800" dirty="0"/>
              <a:t> </a:t>
            </a:r>
            <a:r>
              <a:rPr lang="en-US" sz="1800" dirty="0" err="1"/>
              <a:t>soggetto</a:t>
            </a:r>
            <a:r>
              <a:rPr lang="en-US" sz="1800" dirty="0"/>
              <a:t> alle </a:t>
            </a:r>
            <a:r>
              <a:rPr lang="en-US" sz="1800" dirty="0" err="1"/>
              <a:t>regole</a:t>
            </a:r>
            <a:r>
              <a:rPr lang="en-US" sz="1800" dirty="0"/>
              <a:t> </a:t>
            </a:r>
            <a:r>
              <a:rPr lang="en-US" sz="1800" dirty="0" err="1" smtClean="0"/>
              <a:t>deontologiche</a:t>
            </a:r>
            <a:r>
              <a:rPr lang="it-IT" sz="1800" dirty="0" smtClean="0"/>
              <a:t> </a:t>
            </a:r>
            <a:r>
              <a:rPr lang="en-US" sz="1800" b="1" i="1" u="sng" dirty="0" err="1" smtClean="0">
                <a:solidFill>
                  <a:srgbClr val="C00000"/>
                </a:solidFill>
              </a:rPr>
              <a:t>dell’ordine</a:t>
            </a:r>
            <a:r>
              <a:rPr lang="en-US" sz="1800" b="1" i="1" u="sng" dirty="0" smtClean="0">
                <a:solidFill>
                  <a:srgbClr val="C00000"/>
                </a:solidFill>
              </a:rPr>
              <a:t> </a:t>
            </a:r>
            <a:r>
              <a:rPr lang="en-US" sz="1800" b="1" i="1" u="sng" dirty="0">
                <a:solidFill>
                  <a:srgbClr val="C00000"/>
                </a:solidFill>
              </a:rPr>
              <a:t>al quale è </a:t>
            </a:r>
            <a:r>
              <a:rPr lang="en-US" sz="1800" b="1" i="1" u="sng" dirty="0" err="1">
                <a:solidFill>
                  <a:srgbClr val="C00000"/>
                </a:solidFill>
              </a:rPr>
              <a:t>iscritto</a:t>
            </a:r>
            <a:r>
              <a:rPr lang="en-US" sz="1800" dirty="0">
                <a:solidFill>
                  <a:srgbClr val="C00000"/>
                </a:solidFill>
              </a:rPr>
              <a:t>.</a:t>
            </a:r>
            <a:endParaRPr lang="it-IT" sz="1800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en-US" sz="1800" dirty="0" err="1" smtClean="0"/>
              <a:t>Nulla</a:t>
            </a:r>
            <a:r>
              <a:rPr lang="en-US" sz="1800" dirty="0" smtClean="0"/>
              <a:t> </a:t>
            </a:r>
            <a:r>
              <a:rPr lang="en-US" sz="1800" dirty="0"/>
              <a:t>cambia </a:t>
            </a:r>
            <a:r>
              <a:rPr lang="en-US" sz="1800" dirty="0" err="1"/>
              <a:t>quindi</a:t>
            </a:r>
            <a:r>
              <a:rPr lang="en-US" sz="1800" dirty="0"/>
              <a:t> </a:t>
            </a:r>
            <a:r>
              <a:rPr lang="en-US" sz="1800" dirty="0" err="1"/>
              <a:t>rispetto</a:t>
            </a:r>
            <a:r>
              <a:rPr lang="en-US" sz="1800" dirty="0"/>
              <a:t> alla attività </a:t>
            </a:r>
            <a:r>
              <a:rPr lang="en-US" sz="1800" dirty="0" err="1"/>
              <a:t>svolta</a:t>
            </a:r>
            <a:r>
              <a:rPr lang="en-US" sz="1800" dirty="0"/>
              <a:t> in forma </a:t>
            </a:r>
            <a:r>
              <a:rPr lang="en-US" sz="1800" dirty="0" err="1" smtClean="0"/>
              <a:t>individuale</a:t>
            </a:r>
            <a:r>
              <a:rPr lang="en-US" sz="1800" dirty="0" smtClean="0"/>
              <a:t>.</a:t>
            </a:r>
            <a:endParaRPr lang="it-IT" sz="1800" dirty="0" smtClean="0"/>
          </a:p>
          <a:p>
            <a:pPr marL="0" indent="0" algn="just">
              <a:buNone/>
            </a:pPr>
            <a:r>
              <a:rPr lang="en-US" sz="1800" dirty="0" smtClean="0"/>
              <a:t>La responsabilità </a:t>
            </a:r>
            <a:r>
              <a:rPr lang="en-US" sz="1800" dirty="0" err="1" smtClean="0"/>
              <a:t>disciplinare</a:t>
            </a:r>
            <a:r>
              <a:rPr lang="en-US" sz="1800" dirty="0" smtClean="0"/>
              <a:t> del socio </a:t>
            </a:r>
            <a:r>
              <a:rPr lang="en-US" sz="1800" dirty="0" err="1" smtClean="0"/>
              <a:t>professionista</a:t>
            </a:r>
            <a:r>
              <a:rPr lang="en-US" sz="1800" dirty="0" smtClean="0"/>
              <a:t> </a:t>
            </a:r>
            <a:r>
              <a:rPr lang="en-US" sz="1800" b="1" i="1" u="sng" dirty="0" err="1" smtClean="0">
                <a:solidFill>
                  <a:srgbClr val="C00000"/>
                </a:solidFill>
              </a:rPr>
              <a:t>concorre</a:t>
            </a:r>
            <a:r>
              <a:rPr lang="en-US" sz="1800" b="1" i="1" u="sng" dirty="0" smtClean="0"/>
              <a:t> </a:t>
            </a:r>
            <a:r>
              <a:rPr lang="en-US" sz="1800" dirty="0" smtClean="0"/>
              <a:t>con </a:t>
            </a:r>
            <a:r>
              <a:rPr lang="en-US" sz="1800" dirty="0" err="1" smtClean="0"/>
              <a:t>quella</a:t>
            </a:r>
            <a:r>
              <a:rPr lang="en-US" sz="1800" dirty="0" smtClean="0"/>
              <a:t> della </a:t>
            </a:r>
            <a:r>
              <a:rPr lang="en-US" sz="1800" b="1" i="1" dirty="0" smtClean="0"/>
              <a:t> </a:t>
            </a:r>
            <a:r>
              <a:rPr lang="en-US" sz="1800" b="1" i="1" u="sng" dirty="0" smtClean="0">
                <a:solidFill>
                  <a:srgbClr val="C00000"/>
                </a:solidFill>
              </a:rPr>
              <a:t>STP</a:t>
            </a:r>
            <a:r>
              <a:rPr lang="en-US" sz="1800" dirty="0" smtClean="0"/>
              <a:t>, </a:t>
            </a:r>
            <a:r>
              <a:rPr lang="en-US" sz="1800" dirty="0" err="1" smtClean="0"/>
              <a:t>quando</a:t>
            </a:r>
            <a:r>
              <a:rPr lang="en-US" sz="1800" dirty="0" smtClean="0"/>
              <a:t> la </a:t>
            </a:r>
            <a:r>
              <a:rPr lang="en-US" sz="1800" dirty="0" err="1" smtClean="0"/>
              <a:t>violazione</a:t>
            </a:r>
            <a:r>
              <a:rPr lang="en-US" sz="1800" dirty="0" smtClean="0"/>
              <a:t> </a:t>
            </a:r>
            <a:r>
              <a:rPr lang="en-US" sz="1800" dirty="0" err="1" smtClean="0"/>
              <a:t>posta</a:t>
            </a:r>
            <a:r>
              <a:rPr lang="en-US" sz="1800" dirty="0" smtClean="0"/>
              <a:t> in </a:t>
            </a:r>
            <a:r>
              <a:rPr lang="en-US" sz="1800" dirty="0" err="1" smtClean="0"/>
              <a:t>essere</a:t>
            </a:r>
            <a:r>
              <a:rPr lang="en-US" sz="1800" dirty="0" smtClean="0"/>
              <a:t> dal socio </a:t>
            </a:r>
            <a:r>
              <a:rPr lang="en-US" sz="1800" dirty="0" err="1" smtClean="0"/>
              <a:t>sia</a:t>
            </a:r>
            <a:r>
              <a:rPr lang="en-US" sz="1800" dirty="0" smtClean="0"/>
              <a:t> in </a:t>
            </a:r>
            <a:r>
              <a:rPr lang="en-US" sz="1800" dirty="0" err="1" smtClean="0"/>
              <a:t>qualche</a:t>
            </a:r>
            <a:r>
              <a:rPr lang="en-US" sz="1800" dirty="0" smtClean="0"/>
              <a:t> </a:t>
            </a:r>
            <a:r>
              <a:rPr lang="en-US" sz="1800" dirty="0" err="1" smtClean="0"/>
              <a:t>modo</a:t>
            </a:r>
            <a:r>
              <a:rPr lang="en-US" sz="1800" dirty="0" smtClean="0"/>
              <a:t> </a:t>
            </a:r>
            <a:r>
              <a:rPr lang="en-US" sz="1800" dirty="0" err="1" smtClean="0"/>
              <a:t>riconducibile</a:t>
            </a:r>
            <a:r>
              <a:rPr lang="en-US" sz="1800" dirty="0" smtClean="0"/>
              <a:t> a </a:t>
            </a:r>
            <a:r>
              <a:rPr lang="en-US" sz="1800" b="1" i="1" u="sng" dirty="0" err="1" smtClean="0">
                <a:solidFill>
                  <a:srgbClr val="C00000"/>
                </a:solidFill>
              </a:rPr>
              <a:t>direttive</a:t>
            </a:r>
            <a:r>
              <a:rPr lang="en-US" sz="1800" b="1" i="1" u="sng" dirty="0" smtClean="0">
                <a:solidFill>
                  <a:srgbClr val="C00000"/>
                </a:solidFill>
              </a:rPr>
              <a:t> </a:t>
            </a:r>
            <a:r>
              <a:rPr lang="en-US" sz="1800" b="1" i="1" u="sng" dirty="0" err="1" smtClean="0">
                <a:solidFill>
                  <a:srgbClr val="C00000"/>
                </a:solidFill>
              </a:rPr>
              <a:t>impartitegli</a:t>
            </a:r>
            <a:r>
              <a:rPr lang="en-US" sz="1800" b="1" i="1" u="sng" dirty="0" smtClean="0">
                <a:solidFill>
                  <a:srgbClr val="C00000"/>
                </a:solidFill>
              </a:rPr>
              <a:t> </a:t>
            </a:r>
            <a:r>
              <a:rPr lang="en-US" sz="1800" b="1" i="1" u="sng" dirty="0" err="1" smtClean="0">
                <a:solidFill>
                  <a:srgbClr val="C00000"/>
                </a:solidFill>
              </a:rPr>
              <a:t>dalla</a:t>
            </a:r>
            <a:r>
              <a:rPr lang="en-US" sz="1800" b="1" i="1" u="sng" dirty="0" smtClean="0">
                <a:solidFill>
                  <a:srgbClr val="C00000"/>
                </a:solidFill>
              </a:rPr>
              <a:t> </a:t>
            </a:r>
            <a:r>
              <a:rPr lang="en-US" sz="1800" b="1" i="1" u="sng" dirty="0" err="1" smtClean="0">
                <a:solidFill>
                  <a:srgbClr val="C00000"/>
                </a:solidFill>
              </a:rPr>
              <a:t>società</a:t>
            </a:r>
            <a:r>
              <a:rPr lang="en-US" sz="1800" b="1" i="1" dirty="0" smtClean="0">
                <a:solidFill>
                  <a:srgbClr val="C00000"/>
                </a:solidFill>
              </a:rPr>
              <a:t> </a:t>
            </a:r>
            <a:r>
              <a:rPr lang="en-US" sz="1800" dirty="0" smtClean="0"/>
              <a:t>e </a:t>
            </a:r>
            <a:r>
              <a:rPr lang="en-US" sz="1800" dirty="0" err="1" smtClean="0"/>
              <a:t>ciò</a:t>
            </a:r>
            <a:r>
              <a:rPr lang="en-US" sz="1800" dirty="0" smtClean="0"/>
              <a:t> </a:t>
            </a:r>
            <a:r>
              <a:rPr lang="en-US" sz="1800" dirty="0" err="1" smtClean="0"/>
              <a:t>anche</a:t>
            </a:r>
            <a:r>
              <a:rPr lang="en-US" sz="1800" dirty="0" smtClean="0"/>
              <a:t> se </a:t>
            </a:r>
            <a:r>
              <a:rPr lang="en-US" sz="1800" dirty="0" err="1" smtClean="0"/>
              <a:t>l’illecito</a:t>
            </a:r>
            <a:r>
              <a:rPr lang="en-US" sz="1800" dirty="0" smtClean="0"/>
              <a:t> </a:t>
            </a:r>
            <a:r>
              <a:rPr lang="en-US" sz="1800" dirty="0" err="1" smtClean="0"/>
              <a:t>disciplinare</a:t>
            </a:r>
            <a:r>
              <a:rPr lang="en-US" sz="1800" dirty="0" smtClean="0"/>
              <a:t> è </a:t>
            </a:r>
            <a:r>
              <a:rPr lang="en-US" sz="1800" dirty="0" err="1" smtClean="0"/>
              <a:t>compiuto</a:t>
            </a:r>
            <a:r>
              <a:rPr lang="en-US" sz="1800" dirty="0" smtClean="0"/>
              <a:t> da un </a:t>
            </a:r>
            <a:r>
              <a:rPr lang="en-US" sz="1800" b="1" i="1" u="sng" dirty="0" smtClean="0">
                <a:solidFill>
                  <a:srgbClr val="C00000"/>
                </a:solidFill>
              </a:rPr>
              <a:t>socio </a:t>
            </a:r>
            <a:r>
              <a:rPr lang="en-US" sz="1800" b="1" i="1" u="sng" dirty="0" err="1" smtClean="0">
                <a:solidFill>
                  <a:srgbClr val="C00000"/>
                </a:solidFill>
              </a:rPr>
              <a:t>iscritto</a:t>
            </a:r>
            <a:r>
              <a:rPr lang="en-US" sz="1800" b="1" i="1" u="sng" dirty="0" smtClean="0">
                <a:solidFill>
                  <a:srgbClr val="C00000"/>
                </a:solidFill>
              </a:rPr>
              <a:t> ad </a:t>
            </a:r>
            <a:r>
              <a:rPr lang="en-US" sz="1800" b="1" i="1" u="sng" dirty="0" err="1" smtClean="0">
                <a:solidFill>
                  <a:srgbClr val="C00000"/>
                </a:solidFill>
              </a:rPr>
              <a:t>ordine</a:t>
            </a:r>
            <a:r>
              <a:rPr lang="en-US" sz="1800" b="1" i="1" u="sng" dirty="0" smtClean="0">
                <a:solidFill>
                  <a:srgbClr val="C00000"/>
                </a:solidFill>
              </a:rPr>
              <a:t> </a:t>
            </a:r>
            <a:r>
              <a:rPr lang="en-US" sz="1800" b="1" i="1" u="sng" dirty="0" err="1" smtClean="0">
                <a:solidFill>
                  <a:srgbClr val="C00000"/>
                </a:solidFill>
              </a:rPr>
              <a:t>diverso</a:t>
            </a:r>
            <a:r>
              <a:rPr lang="en-US" sz="1800" b="1" i="1" u="sng" dirty="0" smtClean="0">
                <a:solidFill>
                  <a:srgbClr val="C00000"/>
                </a:solidFill>
              </a:rPr>
              <a:t> </a:t>
            </a:r>
            <a:r>
              <a:rPr lang="en-US" sz="1800" dirty="0" smtClean="0"/>
              <a:t>da </a:t>
            </a:r>
            <a:r>
              <a:rPr lang="en-US" sz="1800" dirty="0" err="1" smtClean="0"/>
              <a:t>quello</a:t>
            </a:r>
            <a:r>
              <a:rPr lang="en-US" sz="1800" dirty="0" smtClean="0"/>
              <a:t> </a:t>
            </a:r>
            <a:r>
              <a:rPr lang="en-US" sz="1800" dirty="0" err="1" smtClean="0"/>
              <a:t>riferibile</a:t>
            </a:r>
            <a:r>
              <a:rPr lang="en-US" sz="1800" dirty="0" smtClean="0"/>
              <a:t> alla </a:t>
            </a:r>
            <a:r>
              <a:rPr lang="en-US" sz="1800" dirty="0" err="1" smtClean="0"/>
              <a:t>attività</a:t>
            </a:r>
            <a:r>
              <a:rPr lang="en-US" sz="1800" dirty="0" smtClean="0"/>
              <a:t> </a:t>
            </a:r>
            <a:r>
              <a:rPr lang="en-US" sz="1800" b="1" i="1" u="sng" dirty="0" err="1" smtClean="0">
                <a:solidFill>
                  <a:srgbClr val="C00000"/>
                </a:solidFill>
              </a:rPr>
              <a:t>prevalente</a:t>
            </a:r>
            <a:r>
              <a:rPr lang="en-US" sz="1800" b="1" i="1" dirty="0"/>
              <a:t> </a:t>
            </a:r>
            <a:r>
              <a:rPr lang="en-US" sz="1800" dirty="0" err="1" smtClean="0"/>
              <a:t>della</a:t>
            </a:r>
            <a:r>
              <a:rPr lang="en-US" sz="1800" dirty="0" smtClean="0"/>
              <a:t> </a:t>
            </a:r>
            <a:r>
              <a:rPr lang="en-US" sz="1800" b="1" i="1" u="sng" dirty="0" smtClean="0">
                <a:solidFill>
                  <a:srgbClr val="C00000"/>
                </a:solidFill>
              </a:rPr>
              <a:t>STP</a:t>
            </a:r>
            <a:r>
              <a:rPr lang="en-US" sz="1800" b="1" i="1" u="sng" dirty="0" smtClean="0"/>
              <a:t> </a:t>
            </a:r>
            <a:r>
              <a:rPr lang="en-US" sz="1800" dirty="0" err="1" smtClean="0"/>
              <a:t>multidisciplinare</a:t>
            </a:r>
            <a:r>
              <a:rPr lang="en-US" sz="1800" dirty="0" smtClean="0"/>
              <a:t>.</a:t>
            </a:r>
            <a:endParaRPr lang="it-IT" sz="1800" dirty="0" smtClean="0"/>
          </a:p>
          <a:p>
            <a:pPr marL="0" indent="0" algn="just">
              <a:buNone/>
            </a:pPr>
            <a:r>
              <a:rPr lang="en-US" sz="1800" b="1" dirty="0" smtClean="0"/>
              <a:t>E</a:t>
            </a:r>
            <a:r>
              <a:rPr lang="en-US" sz="1800" b="1" dirty="0"/>
              <a:t>’ </a:t>
            </a:r>
            <a:r>
              <a:rPr lang="en-US" sz="1800" b="1" dirty="0" err="1"/>
              <a:t>questo</a:t>
            </a:r>
            <a:r>
              <a:rPr lang="en-US" sz="1800" b="1" dirty="0"/>
              <a:t> il </a:t>
            </a:r>
            <a:r>
              <a:rPr lang="en-US" sz="1800" b="1" dirty="0" err="1"/>
              <a:t>caso</a:t>
            </a:r>
            <a:r>
              <a:rPr lang="en-US" sz="1800" b="1" dirty="0"/>
              <a:t> cui si </a:t>
            </a:r>
            <a:r>
              <a:rPr lang="en-US" sz="1800" b="1" dirty="0" err="1"/>
              <a:t>riferisce</a:t>
            </a:r>
            <a:r>
              <a:rPr lang="en-US" sz="1800" b="1" dirty="0"/>
              <a:t> la </a:t>
            </a:r>
            <a:r>
              <a:rPr lang="en-US" sz="1800" b="1" dirty="0" err="1"/>
              <a:t>Relazione</a:t>
            </a:r>
            <a:r>
              <a:rPr lang="en-US" sz="1800" b="1" dirty="0"/>
              <a:t> di </a:t>
            </a:r>
            <a:r>
              <a:rPr lang="en-US" sz="1800" b="1" dirty="0" err="1"/>
              <a:t>accompagnamento</a:t>
            </a:r>
            <a:r>
              <a:rPr lang="en-US" sz="1800" b="1" dirty="0"/>
              <a:t> al Regolamento nella parte in cui </a:t>
            </a:r>
            <a:r>
              <a:rPr lang="en-US" sz="1800" b="1" dirty="0" err="1"/>
              <a:t>statuisce</a:t>
            </a:r>
            <a:r>
              <a:rPr lang="en-US" sz="1800" b="1" dirty="0"/>
              <a:t> che vi </a:t>
            </a:r>
            <a:r>
              <a:rPr lang="en-US" sz="1800" b="1" dirty="0" err="1"/>
              <a:t>sono</a:t>
            </a:r>
            <a:r>
              <a:rPr lang="en-US" sz="1800" b="1" dirty="0"/>
              <a:t> delle </a:t>
            </a:r>
            <a:r>
              <a:rPr lang="en-US" sz="1800" b="1" dirty="0" err="1"/>
              <a:t>ipotesi</a:t>
            </a:r>
            <a:r>
              <a:rPr lang="en-US" sz="1800" b="1" dirty="0"/>
              <a:t> in cui la STP </a:t>
            </a:r>
            <a:r>
              <a:rPr lang="en-US" sz="1800" b="1" dirty="0" err="1"/>
              <a:t>risponde</a:t>
            </a:r>
            <a:r>
              <a:rPr lang="en-US" sz="1800" b="1" dirty="0"/>
              <a:t> per </a:t>
            </a:r>
            <a:r>
              <a:rPr lang="en-US" sz="1800" b="1" dirty="0" err="1"/>
              <a:t>violazioni</a:t>
            </a:r>
            <a:r>
              <a:rPr lang="en-US" sz="1800" b="1" dirty="0"/>
              <a:t> </a:t>
            </a:r>
            <a:r>
              <a:rPr lang="en-US" sz="1800" b="1" dirty="0" err="1"/>
              <a:t>deontologiche</a:t>
            </a:r>
            <a:r>
              <a:rPr lang="en-US" sz="1800" b="1" dirty="0"/>
              <a:t> a </a:t>
            </a:r>
            <a:r>
              <a:rPr lang="en-US" sz="1800" b="1" i="1" u="sng" dirty="0">
                <a:solidFill>
                  <a:srgbClr val="C00000"/>
                </a:solidFill>
              </a:rPr>
              <a:t>norme </a:t>
            </a:r>
            <a:r>
              <a:rPr lang="en-US" sz="1800" b="1" i="1" u="sng" dirty="0" err="1">
                <a:solidFill>
                  <a:srgbClr val="C00000"/>
                </a:solidFill>
              </a:rPr>
              <a:t>anche</a:t>
            </a:r>
            <a:r>
              <a:rPr lang="en-US" sz="1800" b="1" i="1" u="sng" dirty="0">
                <a:solidFill>
                  <a:srgbClr val="C00000"/>
                </a:solidFill>
              </a:rPr>
              <a:t> “</a:t>
            </a:r>
            <a:r>
              <a:rPr lang="en-US" sz="1800" b="1" i="1" u="sng" dirty="0" err="1">
                <a:solidFill>
                  <a:srgbClr val="C00000"/>
                </a:solidFill>
              </a:rPr>
              <a:t>esterne</a:t>
            </a:r>
            <a:r>
              <a:rPr lang="en-US" sz="1800" b="1" i="1" u="sng" dirty="0">
                <a:solidFill>
                  <a:srgbClr val="C00000"/>
                </a:solidFill>
              </a:rPr>
              <a:t>” alla stessa</a:t>
            </a:r>
            <a:r>
              <a:rPr lang="en-US" sz="1800" b="1" dirty="0">
                <a:solidFill>
                  <a:srgbClr val="C00000"/>
                </a:solidFill>
              </a:rPr>
              <a:t>.</a:t>
            </a:r>
            <a:endParaRPr lang="it-IT" sz="1800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endParaRPr lang="en-US" sz="1800" b="1" i="1" dirty="0" smtClean="0"/>
          </a:p>
          <a:p>
            <a:pPr marL="0" indent="0" algn="just">
              <a:buNone/>
            </a:pPr>
            <a:r>
              <a:rPr lang="en-US" sz="1800" b="1" i="1" dirty="0" err="1" smtClean="0"/>
              <a:t>Sospensione</a:t>
            </a:r>
            <a:r>
              <a:rPr lang="en-US" sz="1800" b="1" i="1" dirty="0" smtClean="0"/>
              <a:t> </a:t>
            </a:r>
            <a:r>
              <a:rPr lang="en-US" sz="1800" b="1" i="1" dirty="0" err="1" smtClean="0"/>
              <a:t>dall’esercizio</a:t>
            </a:r>
            <a:r>
              <a:rPr lang="en-US" sz="1800" b="1" i="1" dirty="0" smtClean="0"/>
              <a:t> della professione</a:t>
            </a:r>
            <a:endParaRPr lang="it-IT" sz="1800" dirty="0" smtClean="0"/>
          </a:p>
          <a:p>
            <a:pPr marL="0" indent="0" algn="just">
              <a:buNone/>
            </a:pPr>
            <a:r>
              <a:rPr lang="en-US" sz="1800" b="1" u="sng" dirty="0" smtClean="0">
                <a:solidFill>
                  <a:srgbClr val="C00000"/>
                </a:solidFill>
              </a:rPr>
              <a:t>La </a:t>
            </a:r>
            <a:r>
              <a:rPr lang="en-US" sz="1800" b="1" u="sng" dirty="0" err="1" smtClean="0">
                <a:solidFill>
                  <a:srgbClr val="C00000"/>
                </a:solidFill>
              </a:rPr>
              <a:t>sospensione</a:t>
            </a:r>
            <a:r>
              <a:rPr lang="en-US" sz="1800" b="1" u="sng" dirty="0" smtClean="0">
                <a:solidFill>
                  <a:srgbClr val="C00000"/>
                </a:solidFill>
              </a:rPr>
              <a:t> </a:t>
            </a:r>
            <a:r>
              <a:rPr lang="en-US" sz="1800" dirty="0" smtClean="0"/>
              <a:t>del </a:t>
            </a:r>
            <a:r>
              <a:rPr lang="en-US" sz="1800" dirty="0" err="1" smtClean="0"/>
              <a:t>professionista</a:t>
            </a:r>
            <a:r>
              <a:rPr lang="en-US" sz="1800" dirty="0" smtClean="0"/>
              <a:t> </a:t>
            </a:r>
            <a:r>
              <a:rPr lang="en-US" sz="1800" b="1" u="sng" dirty="0" err="1" smtClean="0">
                <a:solidFill>
                  <a:srgbClr val="C00000"/>
                </a:solidFill>
              </a:rPr>
              <a:t>dall’esercizio</a:t>
            </a:r>
            <a:r>
              <a:rPr lang="en-US" sz="1800" b="1" u="sng" dirty="0" smtClean="0">
                <a:solidFill>
                  <a:srgbClr val="C00000"/>
                </a:solidFill>
              </a:rPr>
              <a:t> della professione</a:t>
            </a:r>
            <a:r>
              <a:rPr lang="en-US" sz="1800" dirty="0" smtClean="0"/>
              <a:t>, a </a:t>
            </a:r>
            <a:r>
              <a:rPr lang="en-US" sz="1800" dirty="0" err="1" smtClean="0"/>
              <a:t>differenza</a:t>
            </a:r>
            <a:r>
              <a:rPr lang="en-US" sz="1800" dirty="0" smtClean="0"/>
              <a:t> della </a:t>
            </a:r>
            <a:r>
              <a:rPr lang="en-US" sz="1800" dirty="0" err="1" smtClean="0"/>
              <a:t>sua</a:t>
            </a:r>
            <a:r>
              <a:rPr lang="en-US" sz="1800" dirty="0" smtClean="0"/>
              <a:t> </a:t>
            </a:r>
            <a:r>
              <a:rPr lang="en-US" sz="1800" dirty="0" err="1" smtClean="0"/>
              <a:t>cancellazione</a:t>
            </a:r>
            <a:r>
              <a:rPr lang="en-US" sz="1800" dirty="0" smtClean="0"/>
              <a:t> </a:t>
            </a:r>
            <a:r>
              <a:rPr lang="en-US" sz="1800" dirty="0" err="1" smtClean="0"/>
              <a:t>dall’Albo</a:t>
            </a:r>
            <a:r>
              <a:rPr lang="en-US" sz="1800" dirty="0" smtClean="0"/>
              <a:t>, non </a:t>
            </a:r>
            <a:r>
              <a:rPr lang="en-US" sz="1800" dirty="0" err="1" smtClean="0"/>
              <a:t>provoca</a:t>
            </a:r>
            <a:r>
              <a:rPr lang="en-US" sz="1800" dirty="0" smtClean="0"/>
              <a:t>, data la </a:t>
            </a:r>
            <a:r>
              <a:rPr lang="en-US" sz="1800" dirty="0" err="1" smtClean="0"/>
              <a:t>sua</a:t>
            </a:r>
            <a:r>
              <a:rPr lang="en-US" sz="1800" dirty="0" smtClean="0"/>
              <a:t> </a:t>
            </a:r>
            <a:r>
              <a:rPr lang="en-US" sz="1800" dirty="0" err="1" smtClean="0"/>
              <a:t>transitorietà</a:t>
            </a:r>
            <a:r>
              <a:rPr lang="en-US" sz="1800" dirty="0" smtClean="0"/>
              <a:t>, </a:t>
            </a:r>
            <a:r>
              <a:rPr lang="en-US" sz="1800" dirty="0" err="1" smtClean="0"/>
              <a:t>conseguenze</a:t>
            </a:r>
            <a:r>
              <a:rPr lang="en-US" sz="1800" dirty="0" smtClean="0"/>
              <a:t> </a:t>
            </a:r>
            <a:r>
              <a:rPr lang="en-US" sz="1800" dirty="0" err="1" smtClean="0"/>
              <a:t>sulla</a:t>
            </a:r>
            <a:r>
              <a:rPr lang="en-US" sz="1800" dirty="0" smtClean="0"/>
              <a:t> </a:t>
            </a:r>
            <a:r>
              <a:rPr lang="en-US" sz="1800" dirty="0" err="1" smtClean="0"/>
              <a:t>esistenza</a:t>
            </a:r>
            <a:r>
              <a:rPr lang="en-US" sz="1800" dirty="0" smtClean="0"/>
              <a:t> e </a:t>
            </a:r>
            <a:r>
              <a:rPr lang="en-US" sz="1800" dirty="0" err="1" smtClean="0"/>
              <a:t>sulla</a:t>
            </a:r>
            <a:r>
              <a:rPr lang="en-US" sz="1800" dirty="0" smtClean="0"/>
              <a:t> </a:t>
            </a:r>
            <a:r>
              <a:rPr lang="en-US" sz="1800" dirty="0" err="1" smtClean="0"/>
              <a:t>continuazione</a:t>
            </a:r>
            <a:r>
              <a:rPr lang="en-US" sz="1800" dirty="0" smtClean="0"/>
              <a:t> della STP</a:t>
            </a:r>
            <a:endParaRPr lang="it-IT" sz="1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1F80-7F72-4778-A201-227742645BFF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7039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677331" y="4235845"/>
            <a:ext cx="10556723" cy="9252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200025"/>
            <a:ext cx="9542991" cy="1320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5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) CONTENUTO </a:t>
            </a:r>
            <a:r>
              <a:rPr lang="en-US" b="1" dirty="0">
                <a:solidFill>
                  <a:srgbClr val="C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DELL’ATTO COSTITUTIVO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677331" y="5848659"/>
            <a:ext cx="10556723" cy="75678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677333" y="1883230"/>
            <a:ext cx="10556721" cy="16650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2" y="1416049"/>
            <a:ext cx="10556723" cy="5305425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n-US" sz="3100" b="1" dirty="0"/>
              <a:t>DENOMINAZIONE e RAGIONE SOCIALE</a:t>
            </a:r>
            <a:endParaRPr lang="it-IT" sz="3100" b="1" dirty="0"/>
          </a:p>
          <a:p>
            <a:pPr marL="0" indent="0" algn="just">
              <a:buNone/>
            </a:pPr>
            <a:r>
              <a:rPr lang="en-US" sz="1900" dirty="0" smtClean="0"/>
              <a:t>In </a:t>
            </a:r>
            <a:r>
              <a:rPr lang="en-US" sz="1900" dirty="0" err="1"/>
              <a:t>qualunque</a:t>
            </a:r>
            <a:r>
              <a:rPr lang="en-US" sz="1900" dirty="0"/>
              <a:t> </a:t>
            </a:r>
            <a:r>
              <a:rPr lang="en-US" sz="1900" dirty="0" err="1"/>
              <a:t>modo</a:t>
            </a:r>
            <a:r>
              <a:rPr lang="en-US" sz="1900" dirty="0"/>
              <a:t> </a:t>
            </a:r>
            <a:r>
              <a:rPr lang="en-US" sz="1900" dirty="0" err="1"/>
              <a:t>formata</a:t>
            </a:r>
            <a:r>
              <a:rPr lang="en-US" sz="1900" dirty="0"/>
              <a:t> (società semplice, </a:t>
            </a:r>
            <a:r>
              <a:rPr lang="en-US" sz="1900" dirty="0" err="1"/>
              <a:t>snc</a:t>
            </a:r>
            <a:r>
              <a:rPr lang="en-US" sz="1900" dirty="0"/>
              <a:t>, </a:t>
            </a:r>
            <a:r>
              <a:rPr lang="en-US" sz="1900" dirty="0" err="1"/>
              <a:t>sas</a:t>
            </a:r>
            <a:r>
              <a:rPr lang="en-US" sz="1900" dirty="0"/>
              <a:t>, srl, spa, </a:t>
            </a:r>
            <a:r>
              <a:rPr lang="en-US" sz="1900" dirty="0" err="1"/>
              <a:t>sapa</a:t>
            </a:r>
            <a:r>
              <a:rPr lang="en-US" sz="1900" dirty="0"/>
              <a:t>, cooperativa) la </a:t>
            </a:r>
            <a:r>
              <a:rPr lang="en-US" sz="1900" i="1" u="sng" dirty="0" err="1">
                <a:solidFill>
                  <a:srgbClr val="C00000"/>
                </a:solidFill>
              </a:rPr>
              <a:t>ragione</a:t>
            </a:r>
            <a:r>
              <a:rPr lang="en-US" sz="1900" i="1" u="sng" dirty="0">
                <a:solidFill>
                  <a:srgbClr val="C00000"/>
                </a:solidFill>
              </a:rPr>
              <a:t>/</a:t>
            </a:r>
            <a:r>
              <a:rPr lang="en-US" sz="1900" i="1" u="sng" dirty="0" err="1">
                <a:solidFill>
                  <a:srgbClr val="C00000"/>
                </a:solidFill>
              </a:rPr>
              <a:t>denominazione</a:t>
            </a:r>
            <a:r>
              <a:rPr lang="en-US" sz="1900" i="1" u="sng" dirty="0">
                <a:solidFill>
                  <a:srgbClr val="C00000"/>
                </a:solidFill>
              </a:rPr>
              <a:t> </a:t>
            </a:r>
            <a:r>
              <a:rPr lang="en-US" sz="1900" i="1" u="sng" dirty="0" err="1" smtClean="0">
                <a:solidFill>
                  <a:srgbClr val="C00000"/>
                </a:solidFill>
              </a:rPr>
              <a:t>sociale</a:t>
            </a:r>
            <a:r>
              <a:rPr lang="en-US" sz="1900" i="1" dirty="0" smtClean="0">
                <a:solidFill>
                  <a:srgbClr val="C00000"/>
                </a:solidFill>
              </a:rPr>
              <a:t> </a:t>
            </a:r>
            <a:r>
              <a:rPr lang="en-US" sz="1900" dirty="0" err="1" smtClean="0"/>
              <a:t>deve</a:t>
            </a:r>
            <a:r>
              <a:rPr lang="en-US" sz="1900" dirty="0" smtClean="0"/>
              <a:t> </a:t>
            </a:r>
            <a:r>
              <a:rPr lang="en-US" sz="1900" dirty="0"/>
              <a:t>evidenziare </a:t>
            </a:r>
            <a:r>
              <a:rPr lang="en-US" sz="1900" dirty="0" err="1"/>
              <a:t>l’indicazione</a:t>
            </a:r>
            <a:r>
              <a:rPr lang="en-US" sz="1900" dirty="0"/>
              <a:t> </a:t>
            </a:r>
            <a:r>
              <a:rPr lang="en-US" sz="1900" dirty="0">
                <a:solidFill>
                  <a:srgbClr val="C00000"/>
                </a:solidFill>
              </a:rPr>
              <a:t>“</a:t>
            </a:r>
            <a:r>
              <a:rPr lang="en-US" sz="1900" i="1" u="sng" dirty="0">
                <a:solidFill>
                  <a:srgbClr val="C00000"/>
                </a:solidFill>
              </a:rPr>
              <a:t>società tra professionisti</a:t>
            </a:r>
            <a:r>
              <a:rPr lang="en-US" sz="1900" dirty="0">
                <a:solidFill>
                  <a:srgbClr val="C00000"/>
                </a:solidFill>
              </a:rPr>
              <a:t>” </a:t>
            </a:r>
            <a:r>
              <a:rPr lang="en-US" sz="1900" dirty="0"/>
              <a:t>o la </a:t>
            </a:r>
            <a:r>
              <a:rPr lang="en-US" sz="1900" dirty="0" err="1"/>
              <a:t>siglia</a:t>
            </a:r>
            <a:r>
              <a:rPr lang="en-US" sz="1900" dirty="0"/>
              <a:t> </a:t>
            </a:r>
            <a:r>
              <a:rPr lang="en-US" sz="1900" u="sng" dirty="0">
                <a:solidFill>
                  <a:srgbClr val="C00000"/>
                </a:solidFill>
              </a:rPr>
              <a:t>STP </a:t>
            </a:r>
            <a:r>
              <a:rPr lang="en-US" sz="1900" dirty="0" smtClean="0"/>
              <a:t> , la </a:t>
            </a:r>
            <a:r>
              <a:rPr lang="en-US" sz="1900" dirty="0"/>
              <a:t>quale si </a:t>
            </a:r>
            <a:r>
              <a:rPr lang="en-US" sz="1900" dirty="0" err="1"/>
              <a:t>aggiunge</a:t>
            </a:r>
            <a:r>
              <a:rPr lang="en-US" sz="1900" dirty="0"/>
              <a:t> alla </a:t>
            </a:r>
            <a:r>
              <a:rPr lang="en-US" sz="1900" dirty="0" err="1"/>
              <a:t>esplicazione</a:t>
            </a:r>
            <a:r>
              <a:rPr lang="en-US" sz="1900" dirty="0"/>
              <a:t> del </a:t>
            </a:r>
            <a:r>
              <a:rPr lang="en-US" sz="1900" dirty="0" err="1"/>
              <a:t>modello</a:t>
            </a:r>
            <a:r>
              <a:rPr lang="en-US" sz="1900" dirty="0"/>
              <a:t> societario </a:t>
            </a:r>
            <a:r>
              <a:rPr lang="en-US" sz="1900" dirty="0" err="1"/>
              <a:t>prescelto</a:t>
            </a:r>
            <a:r>
              <a:rPr lang="en-US" sz="1900" dirty="0"/>
              <a:t> (</a:t>
            </a:r>
            <a:r>
              <a:rPr lang="en-US" sz="1900" dirty="0" err="1"/>
              <a:t>s.n.c</a:t>
            </a:r>
            <a:r>
              <a:rPr lang="en-US" sz="1900" dirty="0"/>
              <a:t>, </a:t>
            </a:r>
            <a:r>
              <a:rPr lang="en-US" sz="1900" dirty="0" err="1"/>
              <a:t>s.a.s</a:t>
            </a:r>
            <a:r>
              <a:rPr lang="en-US" sz="1900" dirty="0"/>
              <a:t>., </a:t>
            </a:r>
            <a:r>
              <a:rPr lang="en-US" sz="1900" dirty="0" err="1"/>
              <a:t>s.r.l</a:t>
            </a:r>
            <a:r>
              <a:rPr lang="en-US" sz="1900" dirty="0"/>
              <a:t>., </a:t>
            </a:r>
            <a:r>
              <a:rPr lang="en-US" sz="1900" dirty="0" err="1"/>
              <a:t>s.a.p.a</a:t>
            </a:r>
            <a:r>
              <a:rPr lang="en-US" sz="1900" dirty="0"/>
              <a:t>., s.p.a., s.coop.) </a:t>
            </a:r>
            <a:r>
              <a:rPr lang="en-US" sz="1900" dirty="0" smtClean="0"/>
              <a:t>.</a:t>
            </a:r>
            <a:endParaRPr lang="it-IT" sz="1900" dirty="0"/>
          </a:p>
          <a:p>
            <a:pPr marL="0" indent="0" algn="just">
              <a:buNone/>
            </a:pPr>
            <a:r>
              <a:rPr lang="en-US" sz="1900" dirty="0" smtClean="0"/>
              <a:t>Essa </a:t>
            </a:r>
            <a:r>
              <a:rPr lang="en-US" sz="1900" dirty="0" err="1"/>
              <a:t>deve</a:t>
            </a:r>
            <a:r>
              <a:rPr lang="en-US" sz="1900" dirty="0"/>
              <a:t> </a:t>
            </a:r>
            <a:r>
              <a:rPr lang="en-US" sz="1900" dirty="0" err="1"/>
              <a:t>essere</a:t>
            </a:r>
            <a:r>
              <a:rPr lang="en-US" sz="1900" dirty="0"/>
              <a:t> </a:t>
            </a:r>
            <a:r>
              <a:rPr lang="en-US" sz="1900" dirty="0" err="1"/>
              <a:t>decorosa</a:t>
            </a:r>
            <a:r>
              <a:rPr lang="en-US" sz="1900" dirty="0"/>
              <a:t> </a:t>
            </a:r>
            <a:r>
              <a:rPr lang="en-US" sz="1900" dirty="0" smtClean="0"/>
              <a:t>, </a:t>
            </a:r>
            <a:r>
              <a:rPr lang="en-US" sz="1900" dirty="0" err="1"/>
              <a:t>nonché</a:t>
            </a:r>
            <a:r>
              <a:rPr lang="en-US" sz="1900" dirty="0"/>
              <a:t>, solo </a:t>
            </a:r>
            <a:r>
              <a:rPr lang="en-US" sz="1900" dirty="0" err="1"/>
              <a:t>ove</a:t>
            </a:r>
            <a:r>
              <a:rPr lang="en-US" sz="1900" dirty="0"/>
              <a:t> </a:t>
            </a:r>
            <a:r>
              <a:rPr lang="en-US" sz="1900" dirty="0" err="1"/>
              <a:t>previsto</a:t>
            </a:r>
            <a:r>
              <a:rPr lang="en-US" sz="1900" dirty="0"/>
              <a:t> per legge, </a:t>
            </a:r>
            <a:r>
              <a:rPr lang="en-US" sz="1900" dirty="0" err="1"/>
              <a:t>riportare</a:t>
            </a:r>
            <a:r>
              <a:rPr lang="en-US" sz="1900" dirty="0"/>
              <a:t> </a:t>
            </a:r>
            <a:r>
              <a:rPr lang="en-US" sz="1900" dirty="0" err="1"/>
              <a:t>l’indicazione</a:t>
            </a:r>
            <a:r>
              <a:rPr lang="en-US" sz="1900" dirty="0"/>
              <a:t> del nome di uno o più </a:t>
            </a:r>
            <a:r>
              <a:rPr lang="en-US" sz="1900" dirty="0" err="1"/>
              <a:t>soci</a:t>
            </a:r>
            <a:r>
              <a:rPr lang="en-US" sz="1900" dirty="0"/>
              <a:t> </a:t>
            </a:r>
            <a:r>
              <a:rPr lang="en-US" sz="1900" dirty="0" err="1"/>
              <a:t>illimitatamente</a:t>
            </a:r>
            <a:r>
              <a:rPr lang="en-US" sz="1900" dirty="0"/>
              <a:t> </a:t>
            </a:r>
            <a:r>
              <a:rPr lang="en-US" sz="1900" dirty="0" err="1"/>
              <a:t>responsabili</a:t>
            </a:r>
            <a:r>
              <a:rPr lang="en-US" sz="1900" dirty="0"/>
              <a:t> </a:t>
            </a:r>
            <a:r>
              <a:rPr lang="en-US" sz="1900" dirty="0" smtClean="0"/>
              <a:t>, </a:t>
            </a:r>
            <a:r>
              <a:rPr lang="en-US" sz="1900" dirty="0"/>
              <a:t>ma non </a:t>
            </a:r>
            <a:r>
              <a:rPr lang="en-US" sz="1900" dirty="0" err="1"/>
              <a:t>necessariamente</a:t>
            </a:r>
            <a:r>
              <a:rPr lang="en-US" sz="1900" dirty="0"/>
              <a:t> il nome di un socio </a:t>
            </a:r>
            <a:r>
              <a:rPr lang="en-US" sz="1900" dirty="0" err="1"/>
              <a:t>professionista</a:t>
            </a:r>
            <a:r>
              <a:rPr lang="en-US" sz="1900" dirty="0"/>
              <a:t> </a:t>
            </a:r>
            <a:r>
              <a:rPr lang="en-US" sz="1900" dirty="0" smtClean="0"/>
              <a:t>.</a:t>
            </a:r>
            <a:endParaRPr lang="it-IT" sz="1900" dirty="0"/>
          </a:p>
          <a:p>
            <a:pPr marL="0" indent="0">
              <a:buNone/>
            </a:pPr>
            <a:r>
              <a:rPr lang="en-US" sz="1900" dirty="0"/>
              <a:t> </a:t>
            </a:r>
            <a:endParaRPr lang="it-IT" sz="1900" dirty="0"/>
          </a:p>
          <a:p>
            <a:pPr marL="0" indent="0">
              <a:buNone/>
            </a:pPr>
            <a:r>
              <a:rPr lang="en-US" sz="3100" b="1" i="1" dirty="0"/>
              <a:t>La STP società semplice</a:t>
            </a:r>
            <a:endParaRPr lang="it-IT" sz="3100" dirty="0"/>
          </a:p>
          <a:p>
            <a:pPr marL="0" indent="0">
              <a:buNone/>
            </a:pPr>
            <a:r>
              <a:rPr lang="en-US" sz="1900" dirty="0"/>
              <a:t>La ragione sociale della STP </a:t>
            </a:r>
            <a:r>
              <a:rPr lang="en-US" sz="1900" dirty="0" err="1"/>
              <a:t>esercitata</a:t>
            </a:r>
            <a:r>
              <a:rPr lang="en-US" sz="1900" dirty="0"/>
              <a:t> nella forma di società semplice può </a:t>
            </a:r>
            <a:r>
              <a:rPr lang="en-US" sz="1900" dirty="0" err="1"/>
              <a:t>contenere</a:t>
            </a:r>
            <a:r>
              <a:rPr lang="en-US" sz="1900" dirty="0"/>
              <a:t> </a:t>
            </a:r>
            <a:r>
              <a:rPr lang="en-US" sz="1900" dirty="0" err="1"/>
              <a:t>anche</a:t>
            </a:r>
            <a:r>
              <a:rPr lang="en-US" sz="1900" dirty="0"/>
              <a:t> la sola </a:t>
            </a:r>
            <a:r>
              <a:rPr lang="en-US" sz="1900" dirty="0" err="1"/>
              <a:t>espressione</a:t>
            </a:r>
            <a:r>
              <a:rPr lang="en-US" sz="1900" dirty="0"/>
              <a:t> “società tra professionisti” </a:t>
            </a:r>
            <a:r>
              <a:rPr lang="en-US" sz="1900" dirty="0" err="1"/>
              <a:t>senza</a:t>
            </a:r>
            <a:r>
              <a:rPr lang="en-US" sz="1900" dirty="0"/>
              <a:t> </a:t>
            </a:r>
            <a:r>
              <a:rPr lang="en-US" sz="1900" dirty="0" err="1"/>
              <a:t>aggiungere</a:t>
            </a:r>
            <a:r>
              <a:rPr lang="en-US" sz="1900" dirty="0"/>
              <a:t> né il nome dei </a:t>
            </a:r>
            <a:r>
              <a:rPr lang="en-US" sz="1900" dirty="0" err="1"/>
              <a:t>soci</a:t>
            </a:r>
            <a:r>
              <a:rPr lang="en-US" sz="1900" dirty="0"/>
              <a:t> né </a:t>
            </a:r>
            <a:r>
              <a:rPr lang="en-US" sz="1900" dirty="0" err="1"/>
              <a:t>l’espressione</a:t>
            </a:r>
            <a:r>
              <a:rPr lang="en-US" sz="1900" dirty="0"/>
              <a:t> “società semplice” </a:t>
            </a:r>
            <a:r>
              <a:rPr lang="en-US" sz="1900" dirty="0" smtClean="0"/>
              <a:t>.</a:t>
            </a:r>
            <a:endParaRPr lang="it-IT" sz="1900" dirty="0"/>
          </a:p>
          <a:p>
            <a:endParaRPr lang="it-IT" sz="2400" dirty="0"/>
          </a:p>
          <a:p>
            <a:pPr marL="0" indent="0">
              <a:buNone/>
            </a:pPr>
            <a:r>
              <a:rPr lang="en-US" sz="3100" b="1" i="1" dirty="0"/>
              <a:t>La STP </a:t>
            </a:r>
            <a:r>
              <a:rPr lang="en-US" sz="3100" b="1" i="1" dirty="0" err="1"/>
              <a:t>multiprofessionale</a:t>
            </a:r>
            <a:endParaRPr lang="it-IT" sz="3100" dirty="0"/>
          </a:p>
          <a:p>
            <a:pPr marL="0" indent="0">
              <a:buNone/>
            </a:pPr>
            <a:r>
              <a:rPr lang="en-US" sz="1900" dirty="0"/>
              <a:t>Nella denominazione delle STP </a:t>
            </a:r>
            <a:r>
              <a:rPr lang="en-US" sz="1900" dirty="0" err="1"/>
              <a:t>multiprofessionali</a:t>
            </a:r>
            <a:r>
              <a:rPr lang="en-US" sz="1900" dirty="0"/>
              <a:t> non </a:t>
            </a:r>
            <a:r>
              <a:rPr lang="en-US" sz="1900" dirty="0" err="1"/>
              <a:t>occorre</a:t>
            </a:r>
            <a:r>
              <a:rPr lang="en-US" sz="1900" dirty="0"/>
              <a:t> </a:t>
            </a:r>
            <a:r>
              <a:rPr lang="en-US" sz="1900" dirty="0" err="1"/>
              <a:t>esplicitare</a:t>
            </a:r>
            <a:r>
              <a:rPr lang="en-US" sz="1900" dirty="0"/>
              <a:t> le professioni </a:t>
            </a:r>
            <a:r>
              <a:rPr lang="en-US" sz="1900" dirty="0" err="1"/>
              <a:t>svolte</a:t>
            </a:r>
            <a:r>
              <a:rPr lang="en-US" sz="1900" dirty="0"/>
              <a:t> né il </a:t>
            </a:r>
            <a:r>
              <a:rPr lang="en-US" sz="1900" dirty="0" err="1"/>
              <a:t>fatto</a:t>
            </a:r>
            <a:r>
              <a:rPr lang="en-US" sz="1900" dirty="0"/>
              <a:t> che la società </a:t>
            </a:r>
            <a:r>
              <a:rPr lang="en-US" sz="1900" dirty="0" err="1"/>
              <a:t>abbia</a:t>
            </a:r>
            <a:r>
              <a:rPr lang="en-US" sz="1900" dirty="0"/>
              <a:t> </a:t>
            </a:r>
            <a:r>
              <a:rPr lang="en-US" sz="1900" dirty="0" err="1"/>
              <a:t>natura</a:t>
            </a:r>
            <a:r>
              <a:rPr lang="en-US" sz="1900" dirty="0"/>
              <a:t> </a:t>
            </a:r>
            <a:r>
              <a:rPr lang="en-US" sz="1900" dirty="0" err="1" smtClean="0"/>
              <a:t>multiprofessionale</a:t>
            </a:r>
            <a:endParaRPr lang="en-US" sz="1900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617527" y="6538912"/>
            <a:ext cx="2743200" cy="365125"/>
          </a:xfrm>
        </p:spPr>
        <p:txBody>
          <a:bodyPr/>
          <a:lstStyle/>
          <a:p>
            <a:fld id="{E8BA1F80-7F72-4778-A201-227742645BFF}" type="slidenum">
              <a:rPr lang="it-IT" smtClean="0"/>
              <a:t>12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15421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 smtClean="0">
                <a:latin typeface="Calibri" panose="020F0502020204030204" pitchFamily="34" charset="0"/>
              </a:rPr>
              <a:t>OGGETTO SOCIALE ESCLUSIVO</a:t>
            </a:r>
            <a:r>
              <a:rPr lang="it-IT" b="1" dirty="0"/>
              <a:t/>
            </a:r>
            <a:br>
              <a:rPr lang="it-IT" b="1" dirty="0"/>
            </a:b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677333" y="1175657"/>
            <a:ext cx="11057467" cy="14643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677333" y="3352800"/>
            <a:ext cx="11057467" cy="14804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3" y="1314451"/>
            <a:ext cx="10959495" cy="521017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800" dirty="0"/>
              <a:t>L’esercizio in via </a:t>
            </a:r>
            <a:r>
              <a:rPr lang="en-US" sz="1800" dirty="0" err="1"/>
              <a:t>esclusiva</a:t>
            </a:r>
            <a:r>
              <a:rPr lang="en-US" sz="1800" dirty="0"/>
              <a:t> </a:t>
            </a:r>
            <a:r>
              <a:rPr lang="en-US" sz="1800" dirty="0" err="1"/>
              <a:t>dell’attività</a:t>
            </a:r>
            <a:r>
              <a:rPr lang="en-US" sz="1800" dirty="0"/>
              <a:t> professionale da parte dei </a:t>
            </a:r>
            <a:r>
              <a:rPr lang="en-US" sz="1800" dirty="0" err="1"/>
              <a:t>soci</a:t>
            </a:r>
            <a:r>
              <a:rPr lang="en-US" sz="1800" dirty="0"/>
              <a:t> </a:t>
            </a:r>
            <a:r>
              <a:rPr lang="en-US" sz="1800" dirty="0" err="1"/>
              <a:t>deve</a:t>
            </a:r>
            <a:r>
              <a:rPr lang="en-US" sz="1800" dirty="0"/>
              <a:t> </a:t>
            </a:r>
            <a:r>
              <a:rPr lang="en-US" sz="1800" dirty="0" err="1"/>
              <a:t>essere</a:t>
            </a:r>
            <a:r>
              <a:rPr lang="en-US" sz="1800" dirty="0"/>
              <a:t> </a:t>
            </a:r>
            <a:r>
              <a:rPr lang="en-US" sz="1800" dirty="0" err="1"/>
              <a:t>inteso</a:t>
            </a:r>
            <a:r>
              <a:rPr lang="en-US" sz="1800" dirty="0" smtClean="0"/>
              <a:t>:</a:t>
            </a:r>
            <a:endParaRPr lang="it-IT" sz="1800" dirty="0"/>
          </a:p>
          <a:p>
            <a:pPr lvl="1" algn="just"/>
            <a:r>
              <a:rPr lang="en-US" sz="1800" b="1" u="sng" dirty="0" smtClean="0">
                <a:solidFill>
                  <a:srgbClr val="C00000"/>
                </a:solidFill>
              </a:rPr>
              <a:t>non </a:t>
            </a:r>
            <a:r>
              <a:rPr lang="en-US" sz="1800" b="1" u="sng" dirty="0">
                <a:solidFill>
                  <a:srgbClr val="C00000"/>
                </a:solidFill>
              </a:rPr>
              <a:t>con </a:t>
            </a:r>
            <a:r>
              <a:rPr lang="en-US" sz="1800" b="1" u="sng" dirty="0" err="1">
                <a:solidFill>
                  <a:srgbClr val="C00000"/>
                </a:solidFill>
              </a:rPr>
              <a:t>riguardo</a:t>
            </a:r>
            <a:r>
              <a:rPr lang="en-US" sz="1800" b="1" u="sng" dirty="0">
                <a:solidFill>
                  <a:srgbClr val="C00000"/>
                </a:solidFill>
              </a:rPr>
              <a:t> </a:t>
            </a:r>
            <a:r>
              <a:rPr lang="en-US" sz="1800" b="1" u="sng" dirty="0" err="1">
                <a:solidFill>
                  <a:srgbClr val="C00000"/>
                </a:solidFill>
              </a:rPr>
              <a:t>ai</a:t>
            </a:r>
            <a:r>
              <a:rPr lang="en-US" sz="1800" b="1" u="sng" dirty="0">
                <a:solidFill>
                  <a:srgbClr val="C00000"/>
                </a:solidFill>
              </a:rPr>
              <a:t> </a:t>
            </a:r>
            <a:r>
              <a:rPr lang="en-US" sz="1800" b="1" dirty="0" err="1" smtClean="0">
                <a:solidFill>
                  <a:srgbClr val="C00000"/>
                </a:solidFill>
              </a:rPr>
              <a:t>soci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dirty="0" smtClean="0"/>
              <a:t>(</a:t>
            </a:r>
            <a:r>
              <a:rPr lang="en-US" sz="1800" dirty="0" err="1" smtClean="0"/>
              <a:t>nel</a:t>
            </a:r>
            <a:r>
              <a:rPr lang="en-US" sz="1800" dirty="0" smtClean="0"/>
              <a:t> </a:t>
            </a:r>
            <a:r>
              <a:rPr lang="en-US" sz="1800" dirty="0" err="1"/>
              <a:t>senso</a:t>
            </a:r>
            <a:r>
              <a:rPr lang="en-US" sz="1800" dirty="0"/>
              <a:t> che una volta </a:t>
            </a:r>
            <a:r>
              <a:rPr lang="en-US" sz="1800" dirty="0" err="1"/>
              <a:t>entrati</a:t>
            </a:r>
            <a:r>
              <a:rPr lang="en-US" sz="1800" dirty="0"/>
              <a:t> in una stp non </a:t>
            </a:r>
            <a:r>
              <a:rPr lang="en-US" sz="1800" dirty="0" err="1"/>
              <a:t>possano</a:t>
            </a:r>
            <a:r>
              <a:rPr lang="en-US" sz="1800" dirty="0"/>
              <a:t> più esercitare la professione in forma </a:t>
            </a:r>
            <a:r>
              <a:rPr lang="en-US" sz="1800" dirty="0" err="1" smtClean="0"/>
              <a:t>individuale</a:t>
            </a:r>
            <a:r>
              <a:rPr lang="en-US" sz="1800" dirty="0"/>
              <a:t>)</a:t>
            </a:r>
            <a:endParaRPr lang="it-IT" sz="1800" dirty="0"/>
          </a:p>
          <a:p>
            <a:pPr lvl="1" algn="just"/>
            <a:r>
              <a:rPr lang="en-US" sz="1800" dirty="0"/>
              <a:t>ma </a:t>
            </a:r>
            <a:r>
              <a:rPr lang="en-US" sz="1800" dirty="0" err="1"/>
              <a:t>preferibilmente</a:t>
            </a:r>
            <a:r>
              <a:rPr lang="en-US" sz="1800" dirty="0"/>
              <a:t> </a:t>
            </a:r>
            <a:r>
              <a:rPr lang="en-US" sz="1800" b="1" u="sng" dirty="0">
                <a:solidFill>
                  <a:srgbClr val="C00000"/>
                </a:solidFill>
              </a:rPr>
              <a:t>con </a:t>
            </a:r>
            <a:r>
              <a:rPr lang="en-US" sz="1800" b="1" u="sng" dirty="0" err="1">
                <a:solidFill>
                  <a:srgbClr val="C00000"/>
                </a:solidFill>
              </a:rPr>
              <a:t>riguardo</a:t>
            </a:r>
            <a:r>
              <a:rPr lang="en-US" sz="1800" b="1" u="sng" dirty="0">
                <a:solidFill>
                  <a:srgbClr val="C00000"/>
                </a:solidFill>
              </a:rPr>
              <a:t> </a:t>
            </a:r>
            <a:r>
              <a:rPr lang="en-US" sz="1800" b="1" u="sng" dirty="0" err="1">
                <a:solidFill>
                  <a:srgbClr val="C00000"/>
                </a:solidFill>
              </a:rPr>
              <a:t>alla</a:t>
            </a:r>
            <a:r>
              <a:rPr lang="en-US" sz="1800" b="1" u="sng" dirty="0">
                <a:solidFill>
                  <a:srgbClr val="C00000"/>
                </a:solidFill>
              </a:rPr>
              <a:t> </a:t>
            </a:r>
            <a:r>
              <a:rPr lang="en-US" sz="1800" b="1" u="sng" dirty="0" err="1" smtClean="0">
                <a:solidFill>
                  <a:srgbClr val="C00000"/>
                </a:solidFill>
              </a:rPr>
              <a:t>società</a:t>
            </a:r>
            <a:endParaRPr lang="en-US" sz="1800" dirty="0" smtClean="0">
              <a:solidFill>
                <a:srgbClr val="C00000"/>
              </a:solidFill>
            </a:endParaRPr>
          </a:p>
          <a:p>
            <a:pPr marL="457200" lvl="1" indent="0" algn="just">
              <a:buNone/>
            </a:pPr>
            <a:endParaRPr lang="en-US" sz="1800" dirty="0"/>
          </a:p>
          <a:p>
            <a:pPr marL="457200" lvl="1" indent="0" algn="just">
              <a:buNone/>
            </a:pPr>
            <a:endParaRPr lang="en-US" sz="1800" dirty="0"/>
          </a:p>
          <a:p>
            <a:pPr marL="457200" lvl="1" indent="0" algn="just">
              <a:buNone/>
            </a:pPr>
            <a:endParaRPr lang="en-US" sz="1800" dirty="0"/>
          </a:p>
          <a:p>
            <a:pPr marL="457200" lvl="1" indent="0" algn="just">
              <a:buNone/>
            </a:pPr>
            <a:r>
              <a:rPr lang="en-US" sz="1800" dirty="0" smtClean="0"/>
              <a:t>Lo </a:t>
            </a:r>
            <a:r>
              <a:rPr lang="en-US" sz="1800" dirty="0" err="1"/>
              <a:t>svolgimento</a:t>
            </a:r>
            <a:r>
              <a:rPr lang="en-US" sz="1800" dirty="0"/>
              <a:t> di una </a:t>
            </a:r>
            <a:r>
              <a:rPr lang="en-US" sz="1800" b="1" u="sng" dirty="0">
                <a:solidFill>
                  <a:srgbClr val="C00000"/>
                </a:solidFill>
              </a:rPr>
              <a:t>professione NON PROTETTA </a:t>
            </a:r>
            <a:r>
              <a:rPr lang="en-US" sz="1800" dirty="0"/>
              <a:t>ad es l’attività </a:t>
            </a:r>
            <a:r>
              <a:rPr lang="en-US" sz="1800" dirty="0" smtClean="0"/>
              <a:t>di </a:t>
            </a:r>
            <a:r>
              <a:rPr lang="en-US" sz="1800" b="1" u="sng" dirty="0" smtClean="0">
                <a:solidFill>
                  <a:srgbClr val="C00000"/>
                </a:solidFill>
              </a:rPr>
              <a:t>“</a:t>
            </a:r>
            <a:r>
              <a:rPr lang="en-US" sz="1800" b="1" u="sng" dirty="0" err="1" smtClean="0">
                <a:solidFill>
                  <a:srgbClr val="C00000"/>
                </a:solidFill>
              </a:rPr>
              <a:t>consulenza</a:t>
            </a:r>
            <a:r>
              <a:rPr lang="en-US" sz="1800" b="1" u="sng" dirty="0">
                <a:solidFill>
                  <a:srgbClr val="C00000"/>
                </a:solidFill>
              </a:rPr>
              <a:t>”   tout   </a:t>
            </a:r>
            <a:r>
              <a:rPr lang="en-US" sz="1800" b="1" u="sng" dirty="0" smtClean="0">
                <a:solidFill>
                  <a:srgbClr val="C00000"/>
                </a:solidFill>
              </a:rPr>
              <a:t>court</a:t>
            </a:r>
            <a:r>
              <a:rPr lang="en-US" sz="1800" dirty="0" smtClean="0"/>
              <a:t>, non essendo una </a:t>
            </a:r>
            <a:r>
              <a:rPr lang="en-US" sz="1800" dirty="0" err="1" smtClean="0"/>
              <a:t>professione</a:t>
            </a:r>
            <a:r>
              <a:rPr lang="en-US" sz="1800" dirty="0" smtClean="0"/>
              <a:t> </a:t>
            </a:r>
            <a:r>
              <a:rPr lang="en-US" sz="1800" b="1" dirty="0" err="1" smtClean="0"/>
              <a:t>ordinistica</a:t>
            </a:r>
            <a:r>
              <a:rPr lang="en-US" sz="1800" b="1" dirty="0" smtClean="0"/>
              <a:t>, </a:t>
            </a:r>
            <a:r>
              <a:rPr lang="en-US" sz="1800" b="1" dirty="0" smtClean="0">
                <a:solidFill>
                  <a:srgbClr val="C00000"/>
                </a:solidFill>
              </a:rPr>
              <a:t>non</a:t>
            </a:r>
            <a:r>
              <a:rPr lang="en-US" sz="1800" b="1" u="sng" dirty="0" smtClean="0">
                <a:solidFill>
                  <a:srgbClr val="C00000"/>
                </a:solidFill>
              </a:rPr>
              <a:t> </a:t>
            </a:r>
            <a:r>
              <a:rPr lang="en-US" sz="1800" b="1" u="sng" dirty="0">
                <a:solidFill>
                  <a:srgbClr val="C00000"/>
                </a:solidFill>
              </a:rPr>
              <a:t>può costituire </a:t>
            </a:r>
            <a:r>
              <a:rPr lang="en-US" sz="1800" b="1" u="sng" dirty="0" err="1">
                <a:solidFill>
                  <a:srgbClr val="C00000"/>
                </a:solidFill>
              </a:rPr>
              <a:t>l’oggetto</a:t>
            </a:r>
            <a:r>
              <a:rPr lang="en-US" sz="1800" b="1" u="sng" dirty="0">
                <a:solidFill>
                  <a:srgbClr val="C00000"/>
                </a:solidFill>
              </a:rPr>
              <a:t> </a:t>
            </a:r>
            <a:r>
              <a:rPr lang="en-US" sz="1800" b="1" u="sng" dirty="0" err="1">
                <a:solidFill>
                  <a:srgbClr val="C00000"/>
                </a:solidFill>
              </a:rPr>
              <a:t>esclusivo</a:t>
            </a:r>
            <a:r>
              <a:rPr lang="en-US" sz="1800" b="1" u="sng" dirty="0">
                <a:solidFill>
                  <a:srgbClr val="C00000"/>
                </a:solidFill>
              </a:rPr>
              <a:t> di una STP</a:t>
            </a:r>
            <a:r>
              <a:rPr lang="en-US" sz="1800" b="1" dirty="0"/>
              <a:t>, ma al </a:t>
            </a:r>
            <a:r>
              <a:rPr lang="en-US" sz="1800" b="1" dirty="0" err="1"/>
              <a:t>limite</a:t>
            </a:r>
            <a:r>
              <a:rPr lang="en-US" sz="1800" b="1" dirty="0"/>
              <a:t> può </a:t>
            </a:r>
            <a:r>
              <a:rPr lang="en-US" sz="1800" b="1" dirty="0" err="1"/>
              <a:t>rientrare</a:t>
            </a:r>
            <a:r>
              <a:rPr lang="en-US" sz="1800" b="1" dirty="0"/>
              <a:t> tra le attività </a:t>
            </a:r>
            <a:r>
              <a:rPr lang="en-US" sz="1800" b="1" dirty="0" err="1"/>
              <a:t>strumentali</a:t>
            </a:r>
            <a:r>
              <a:rPr lang="en-US" sz="1800" b="1" dirty="0"/>
              <a:t> a </a:t>
            </a:r>
            <a:r>
              <a:rPr lang="en-US" sz="1800" b="1" dirty="0" err="1"/>
              <a:t>quella</a:t>
            </a:r>
            <a:r>
              <a:rPr lang="en-US" sz="1800" b="1" dirty="0"/>
              <a:t> </a:t>
            </a:r>
            <a:r>
              <a:rPr lang="en-US" sz="1800" b="1" dirty="0" err="1"/>
              <a:t>protetta</a:t>
            </a:r>
            <a:r>
              <a:rPr lang="en-US" sz="1800" b="1" dirty="0"/>
              <a:t> </a:t>
            </a:r>
            <a:r>
              <a:rPr lang="en-US" sz="1800" b="1" dirty="0" err="1"/>
              <a:t>svolta</a:t>
            </a:r>
            <a:r>
              <a:rPr lang="en-US" sz="1800" b="1" dirty="0"/>
              <a:t> in via </a:t>
            </a:r>
            <a:r>
              <a:rPr lang="en-US" sz="1800" b="1" dirty="0" err="1" smtClean="0"/>
              <a:t>principale</a:t>
            </a:r>
            <a:r>
              <a:rPr lang="en-US" sz="1800" b="1" dirty="0" smtClean="0"/>
              <a:t>; </a:t>
            </a:r>
            <a:r>
              <a:rPr lang="en-US" sz="1800" dirty="0" err="1" smtClean="0"/>
              <a:t>mentre</a:t>
            </a:r>
            <a:r>
              <a:rPr lang="en-US" sz="1800" b="1" dirty="0" smtClean="0"/>
              <a:t> </a:t>
            </a:r>
            <a:r>
              <a:rPr lang="en-US" sz="1800" dirty="0" smtClean="0"/>
              <a:t>lo </a:t>
            </a:r>
            <a:r>
              <a:rPr lang="en-US" sz="1800" dirty="0" err="1"/>
              <a:t>svolgimento</a:t>
            </a:r>
            <a:r>
              <a:rPr lang="en-US" sz="1800" dirty="0"/>
              <a:t> di </a:t>
            </a:r>
            <a:r>
              <a:rPr lang="en-US" sz="1800" b="1" u="sng" dirty="0" err="1">
                <a:solidFill>
                  <a:srgbClr val="C00000"/>
                </a:solidFill>
              </a:rPr>
              <a:t>prestazioni</a:t>
            </a:r>
            <a:r>
              <a:rPr lang="en-US" sz="1800" b="1" u="sng" dirty="0">
                <a:solidFill>
                  <a:srgbClr val="C00000"/>
                </a:solidFill>
              </a:rPr>
              <a:t> </a:t>
            </a:r>
            <a:r>
              <a:rPr lang="en-US" sz="1800" b="1" u="sng" dirty="0" err="1" smtClean="0">
                <a:solidFill>
                  <a:srgbClr val="C00000"/>
                </a:solidFill>
              </a:rPr>
              <a:t>tecniche</a:t>
            </a:r>
            <a:r>
              <a:rPr lang="en-US" sz="1800" dirty="0" smtClean="0"/>
              <a:t> </a:t>
            </a:r>
            <a:r>
              <a:rPr lang="en-US" sz="1800" dirty="0" err="1" smtClean="0"/>
              <a:t>dovrà</a:t>
            </a:r>
            <a:r>
              <a:rPr lang="en-US" sz="1800" dirty="0" smtClean="0"/>
              <a:t> </a:t>
            </a:r>
            <a:r>
              <a:rPr lang="en-US" sz="1800" dirty="0" err="1"/>
              <a:t>avere</a:t>
            </a:r>
            <a:r>
              <a:rPr lang="en-US" sz="1800" dirty="0"/>
              <a:t> </a:t>
            </a:r>
            <a:r>
              <a:rPr lang="en-US" sz="1800" dirty="0" err="1"/>
              <a:t>carattere</a:t>
            </a:r>
            <a:r>
              <a:rPr lang="en-US" sz="1800" dirty="0"/>
              <a:t> solo </a:t>
            </a:r>
            <a:r>
              <a:rPr lang="en-US" sz="1800" dirty="0" err="1"/>
              <a:t>strumentale</a:t>
            </a:r>
            <a:r>
              <a:rPr lang="en-US" sz="1800" dirty="0"/>
              <a:t> al </a:t>
            </a:r>
            <a:r>
              <a:rPr lang="en-US" sz="1800" dirty="0" err="1"/>
              <a:t>perseguimento</a:t>
            </a:r>
            <a:r>
              <a:rPr lang="en-US" sz="1800" dirty="0"/>
              <a:t> </a:t>
            </a:r>
            <a:r>
              <a:rPr lang="en-US" sz="1800" dirty="0" err="1"/>
              <a:t>dell’oggetto</a:t>
            </a:r>
            <a:r>
              <a:rPr lang="en-US" sz="1800" dirty="0"/>
              <a:t> sociale </a:t>
            </a:r>
            <a:r>
              <a:rPr lang="en-US" sz="1800" dirty="0" err="1"/>
              <a:t>principale</a:t>
            </a:r>
            <a:r>
              <a:rPr lang="en-US" sz="1800" dirty="0"/>
              <a:t>.</a:t>
            </a:r>
            <a:endParaRPr lang="it-IT" sz="1800" dirty="0"/>
          </a:p>
          <a:p>
            <a:pPr algn="just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1F80-7F72-4778-A201-227742645BFF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8515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5127" y="328438"/>
            <a:ext cx="10515600" cy="1325562"/>
          </a:xfrm>
        </p:spPr>
        <p:txBody>
          <a:bodyPr>
            <a:normAutofit fontScale="90000"/>
          </a:bodyPr>
          <a:lstStyle/>
          <a:p>
            <a:r>
              <a:rPr lang="en-US" sz="2300" b="1" u="sng" dirty="0" smtClean="0">
                <a:solidFill>
                  <a:srgbClr val="C00000"/>
                </a:solidFill>
                <a:latin typeface="Calibri"/>
              </a:rPr>
              <a:t/>
            </a:r>
            <a:br>
              <a:rPr lang="en-US" sz="2300" b="1" u="sng" dirty="0" smtClean="0">
                <a:solidFill>
                  <a:srgbClr val="C00000"/>
                </a:solidFill>
                <a:latin typeface="Calibri"/>
              </a:rPr>
            </a:br>
            <a:r>
              <a:rPr lang="en-US" sz="2300" b="1" u="sng" dirty="0" smtClean="0">
                <a:solidFill>
                  <a:srgbClr val="C00000"/>
                </a:solidFill>
                <a:latin typeface="Calibri"/>
              </a:rPr>
              <a:t/>
            </a:r>
            <a:br>
              <a:rPr lang="en-US" sz="2300" b="1" u="sng" dirty="0" smtClean="0">
                <a:solidFill>
                  <a:srgbClr val="C00000"/>
                </a:solidFill>
                <a:latin typeface="Calibri"/>
              </a:rPr>
            </a:br>
            <a:r>
              <a:rPr lang="en-US" sz="2800" b="1" u="sng" dirty="0" smtClean="0">
                <a:solidFill>
                  <a:srgbClr val="C00000"/>
                </a:solidFill>
                <a:latin typeface="Calibri"/>
              </a:rPr>
              <a:t>LE </a:t>
            </a:r>
            <a:r>
              <a:rPr lang="en-US" sz="2800" b="1" u="sng" dirty="0">
                <a:solidFill>
                  <a:srgbClr val="C00000"/>
                </a:solidFill>
                <a:latin typeface="Calibri"/>
              </a:rPr>
              <a:t>CATEGORIE DEI SOCI</a:t>
            </a:r>
            <a:r>
              <a:rPr lang="en-US" sz="2300" dirty="0">
                <a:solidFill>
                  <a:prstClr val="black"/>
                </a:solidFill>
                <a:latin typeface="Calibri"/>
              </a:rPr>
              <a:t>: </a:t>
            </a:r>
            <a:r>
              <a:rPr lang="en-US" sz="2000" b="1" dirty="0" err="1">
                <a:solidFill>
                  <a:prstClr val="black"/>
                </a:solidFill>
                <a:latin typeface="Calibri"/>
              </a:rPr>
              <a:t>s.t.p</a:t>
            </a:r>
            <a:r>
              <a:rPr lang="en-US" sz="2000" b="1" dirty="0">
                <a:solidFill>
                  <a:prstClr val="black"/>
                </a:solidFill>
                <a:latin typeface="Calibri"/>
              </a:rPr>
              <a:t>. </a:t>
            </a:r>
            <a:r>
              <a:rPr lang="en-US" sz="2000" b="1" dirty="0" err="1">
                <a:solidFill>
                  <a:prstClr val="black"/>
                </a:solidFill>
                <a:latin typeface="Calibri"/>
              </a:rPr>
              <a:t>tra</a:t>
            </a:r>
            <a:r>
              <a:rPr lang="en-US" sz="20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Calibri"/>
              </a:rPr>
              <a:t>professionisti</a:t>
            </a:r>
            <a:r>
              <a:rPr lang="en-US" sz="20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Calibri"/>
              </a:rPr>
              <a:t>ordinistici</a:t>
            </a:r>
            <a:r>
              <a:rPr lang="en-US" sz="2000" b="1" dirty="0">
                <a:solidFill>
                  <a:prstClr val="black"/>
                </a:solidFill>
                <a:latin typeface="Calibri"/>
              </a:rPr>
              <a:t> e </a:t>
            </a:r>
            <a:r>
              <a:rPr lang="en-US" sz="2000" b="1" dirty="0" err="1">
                <a:solidFill>
                  <a:prstClr val="black"/>
                </a:solidFill>
                <a:latin typeface="Calibri"/>
              </a:rPr>
              <a:t>professionisti</a:t>
            </a:r>
            <a:r>
              <a:rPr lang="en-US" sz="2000" b="1" dirty="0">
                <a:solidFill>
                  <a:prstClr val="black"/>
                </a:solidFill>
                <a:latin typeface="Calibri"/>
              </a:rPr>
              <a:t> “non </a:t>
            </a:r>
            <a:r>
              <a:rPr lang="en-US" sz="2000" b="1" dirty="0" err="1">
                <a:solidFill>
                  <a:prstClr val="black"/>
                </a:solidFill>
                <a:latin typeface="Calibri"/>
              </a:rPr>
              <a:t>protetti</a:t>
            </a:r>
            <a:r>
              <a:rPr lang="en-US" sz="2000" b="1" dirty="0">
                <a:solidFill>
                  <a:prstClr val="black"/>
                </a:solidFill>
                <a:latin typeface="Calibri"/>
              </a:rPr>
              <a:t>”</a:t>
            </a:r>
            <a:r>
              <a:rPr lang="it-IT" sz="4000" b="1" dirty="0">
                <a:solidFill>
                  <a:prstClr val="black"/>
                </a:solidFill>
              </a:rPr>
              <a:t/>
            </a:r>
            <a:br>
              <a:rPr lang="it-IT" sz="4000" b="1" dirty="0">
                <a:solidFill>
                  <a:prstClr val="black"/>
                </a:solidFill>
              </a:rPr>
            </a:b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2320417"/>
              </p:ext>
            </p:extLst>
          </p:nvPr>
        </p:nvGraphicFramePr>
        <p:xfrm>
          <a:off x="845127" y="1459784"/>
          <a:ext cx="10515600" cy="4602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04936"/>
                <a:gridCol w="4354286"/>
                <a:gridCol w="2956378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Soci </a:t>
                      </a:r>
                      <a:r>
                        <a:rPr lang="en-US" sz="1800" dirty="0" err="1" smtClean="0"/>
                        <a:t>professionisti</a:t>
                      </a:r>
                      <a:r>
                        <a:rPr lang="en-US" sz="1800" dirty="0" smtClean="0"/>
                        <a:t> (</a:t>
                      </a:r>
                      <a:r>
                        <a:rPr lang="en-US" sz="1800" dirty="0" err="1" smtClean="0"/>
                        <a:t>anche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stranieri</a:t>
                      </a:r>
                      <a:r>
                        <a:rPr lang="en-US" sz="1800" dirty="0" smtClean="0"/>
                        <a:t>) “</a:t>
                      </a:r>
                      <a:r>
                        <a:rPr lang="en-US" sz="1800" dirty="0" err="1" smtClean="0"/>
                        <a:t>protetti</a:t>
                      </a:r>
                      <a:r>
                        <a:rPr lang="en-US" sz="1800" dirty="0" smtClean="0"/>
                        <a:t>”</a:t>
                      </a:r>
                      <a:endParaRPr lang="it-IT" sz="1800" dirty="0" smtClean="0"/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Soci non </a:t>
                      </a:r>
                      <a:r>
                        <a:rPr lang="en-US" sz="1800" dirty="0" err="1" smtClean="0"/>
                        <a:t>professionisti</a:t>
                      </a:r>
                      <a:r>
                        <a:rPr lang="en-US" sz="1800" dirty="0" smtClean="0"/>
                        <a:t> (o </a:t>
                      </a:r>
                      <a:r>
                        <a:rPr lang="en-US" sz="1800" dirty="0" err="1" smtClean="0"/>
                        <a:t>professionisti</a:t>
                      </a:r>
                      <a:r>
                        <a:rPr lang="en-US" sz="1800" dirty="0" smtClean="0"/>
                        <a:t> non </a:t>
                      </a:r>
                      <a:r>
                        <a:rPr lang="en-US" sz="1800" dirty="0" err="1" smtClean="0"/>
                        <a:t>protetti</a:t>
                      </a:r>
                      <a:r>
                        <a:rPr lang="en-US" sz="1800" dirty="0" smtClean="0"/>
                        <a:t>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Socio non persona </a:t>
                      </a:r>
                      <a:r>
                        <a:rPr lang="en-US" sz="1800" dirty="0" err="1" smtClean="0"/>
                        <a:t>fisica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Per </a:t>
                      </a:r>
                      <a:r>
                        <a:rPr lang="en-US" sz="1800" dirty="0" err="1" smtClean="0"/>
                        <a:t>costituire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una</a:t>
                      </a:r>
                      <a:r>
                        <a:rPr lang="en-US" sz="1800" dirty="0" smtClean="0"/>
                        <a:t> STP </a:t>
                      </a:r>
                      <a:r>
                        <a:rPr lang="en-US" sz="1800" dirty="0" err="1" smtClean="0"/>
                        <a:t>occorre</a:t>
                      </a:r>
                      <a:r>
                        <a:rPr lang="en-US" sz="1800" dirty="0" smtClean="0"/>
                        <a:t> la </a:t>
                      </a:r>
                      <a:r>
                        <a:rPr lang="en-US" sz="1800" dirty="0" err="1" smtClean="0"/>
                        <a:t>presenza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b="1" u="sng" dirty="0" err="1" smtClean="0">
                          <a:solidFill>
                            <a:srgbClr val="C00000"/>
                          </a:solidFill>
                        </a:rPr>
                        <a:t>tra</a:t>
                      </a:r>
                      <a:r>
                        <a:rPr lang="en-US" sz="1800" b="1" u="sng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800" b="1" u="sng" dirty="0" err="1" smtClean="0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en-US" sz="1800" b="1" u="sng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800" b="1" u="sng" dirty="0" err="1" smtClean="0">
                          <a:solidFill>
                            <a:srgbClr val="C00000"/>
                          </a:solidFill>
                        </a:rPr>
                        <a:t>soci</a:t>
                      </a:r>
                      <a:r>
                        <a:rPr lang="en-US" sz="1800" b="1" u="sng" dirty="0" smtClean="0">
                          <a:solidFill>
                            <a:srgbClr val="C00000"/>
                          </a:solidFill>
                        </a:rPr>
                        <a:t> di </a:t>
                      </a:r>
                      <a:r>
                        <a:rPr lang="en-US" sz="1800" b="1" u="sng" dirty="0" err="1" smtClean="0">
                          <a:solidFill>
                            <a:srgbClr val="C00000"/>
                          </a:solidFill>
                        </a:rPr>
                        <a:t>almeno</a:t>
                      </a:r>
                      <a:r>
                        <a:rPr lang="en-US" sz="1800" b="1" u="sng" dirty="0" smtClean="0">
                          <a:solidFill>
                            <a:srgbClr val="C00000"/>
                          </a:solidFill>
                        </a:rPr>
                        <a:t> un </a:t>
                      </a:r>
                      <a:r>
                        <a:rPr lang="en-US" sz="1800" b="1" u="sng" dirty="0" err="1" smtClean="0">
                          <a:solidFill>
                            <a:srgbClr val="C00000"/>
                          </a:solidFill>
                        </a:rPr>
                        <a:t>professionista</a:t>
                      </a:r>
                      <a:r>
                        <a:rPr lang="en-US" sz="1800" b="1" u="sng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800" dirty="0" err="1" smtClean="0"/>
                        <a:t>iscritto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all’Albo</a:t>
                      </a:r>
                      <a:r>
                        <a:rPr lang="en-US" sz="1800" dirty="0" smtClean="0"/>
                        <a:t> per </a:t>
                      </a:r>
                      <a:r>
                        <a:rPr lang="en-US" sz="1800" dirty="0" err="1" smtClean="0"/>
                        <a:t>ognuna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delle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attività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professionali</a:t>
                      </a:r>
                      <a:r>
                        <a:rPr lang="en-US" sz="1800" dirty="0" smtClean="0"/>
                        <a:t> contemplate </a:t>
                      </a:r>
                      <a:r>
                        <a:rPr lang="en-US" sz="1800" dirty="0" err="1" smtClean="0"/>
                        <a:t>nello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statuto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sociale</a:t>
                      </a:r>
                      <a:r>
                        <a:rPr lang="en-US" sz="1800" dirty="0" smtClean="0"/>
                        <a:t> 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il</a:t>
                      </a:r>
                      <a:r>
                        <a:rPr lang="en-US" sz="1400" baseline="0" dirty="0" smtClean="0"/>
                        <a:t> socio </a:t>
                      </a:r>
                      <a:r>
                        <a:rPr lang="en-US" sz="1400" baseline="0" dirty="0" err="1" smtClean="0"/>
                        <a:t>professionista</a:t>
                      </a:r>
                      <a:r>
                        <a:rPr lang="en-US" sz="1400" baseline="0" dirty="0" smtClean="0"/>
                        <a:t> continua ad </a:t>
                      </a:r>
                      <a:r>
                        <a:rPr lang="en-US" sz="1400" baseline="0" dirty="0" err="1" smtClean="0"/>
                        <a:t>essere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soggetto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alle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regole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deontologiche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prescritte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dall’Ordine</a:t>
                      </a:r>
                      <a:r>
                        <a:rPr lang="en-US" sz="1400" baseline="0" dirty="0" smtClean="0"/>
                        <a:t> /</a:t>
                      </a:r>
                      <a:r>
                        <a:rPr lang="en-US" sz="1400" baseline="0" dirty="0" err="1" smtClean="0"/>
                        <a:t>Albo</a:t>
                      </a:r>
                      <a:r>
                        <a:rPr lang="en-US" sz="1400" baseline="0" dirty="0" smtClean="0"/>
                        <a:t> a cui è </a:t>
                      </a:r>
                      <a:r>
                        <a:rPr lang="en-US" sz="1400" baseline="0" dirty="0" err="1" smtClean="0"/>
                        <a:t>iscritto</a:t>
                      </a:r>
                      <a:r>
                        <a:rPr lang="en-US" sz="1400" baseline="0" dirty="0" smtClean="0"/>
                        <a:t>)</a:t>
                      </a:r>
                      <a:endParaRPr lang="it-IT" sz="1400" dirty="0" smtClean="0"/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800" dirty="0" err="1" smtClean="0"/>
                        <a:t>Potrebbero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entrare</a:t>
                      </a:r>
                      <a:r>
                        <a:rPr lang="en-US" sz="1800" baseline="0" dirty="0" smtClean="0"/>
                        <a:t> a </a:t>
                      </a:r>
                      <a:r>
                        <a:rPr lang="en-US" sz="1800" baseline="0" dirty="0" err="1" smtClean="0"/>
                        <a:t>farne</a:t>
                      </a:r>
                      <a:r>
                        <a:rPr lang="en-US" sz="1800" baseline="0" dirty="0" smtClean="0"/>
                        <a:t> parte </a:t>
                      </a:r>
                      <a:r>
                        <a:rPr lang="en-US" sz="1800" baseline="0" dirty="0" err="1" smtClean="0"/>
                        <a:t>sia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per lo </a:t>
                      </a:r>
                      <a:r>
                        <a:rPr lang="en-US" sz="1800" dirty="0" err="1" smtClean="0"/>
                        <a:t>svolgimento</a:t>
                      </a:r>
                      <a:r>
                        <a:rPr lang="en-US" sz="1800" dirty="0" smtClean="0"/>
                        <a:t> di </a:t>
                      </a:r>
                      <a:r>
                        <a:rPr lang="en-US" sz="1800" b="1" u="sng" dirty="0" err="1" smtClean="0">
                          <a:solidFill>
                            <a:srgbClr val="C00000"/>
                          </a:solidFill>
                        </a:rPr>
                        <a:t>prestazioni</a:t>
                      </a:r>
                      <a:r>
                        <a:rPr lang="en-US" sz="1800" b="1" u="sng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800" b="1" u="sng" dirty="0" err="1" smtClean="0">
                          <a:solidFill>
                            <a:srgbClr val="C00000"/>
                          </a:solidFill>
                        </a:rPr>
                        <a:t>tecniche</a:t>
                      </a:r>
                      <a:r>
                        <a:rPr lang="en-US" sz="1800" dirty="0" smtClean="0"/>
                        <a:t>,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err="1" smtClean="0"/>
                        <a:t>trattandosi</a:t>
                      </a:r>
                      <a:r>
                        <a:rPr lang="en-US" sz="1800" dirty="0" smtClean="0"/>
                        <a:t> di </a:t>
                      </a:r>
                      <a:r>
                        <a:rPr lang="en-US" sz="1800" b="1" u="sng" dirty="0" err="1" smtClean="0">
                          <a:solidFill>
                            <a:srgbClr val="C00000"/>
                          </a:solidFill>
                        </a:rPr>
                        <a:t>attività</a:t>
                      </a:r>
                      <a:r>
                        <a:rPr lang="en-US" sz="1800" b="1" u="sng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800" b="1" u="sng" dirty="0" err="1" smtClean="0">
                          <a:solidFill>
                            <a:srgbClr val="C00000"/>
                          </a:solidFill>
                        </a:rPr>
                        <a:t>strumentali</a:t>
                      </a:r>
                      <a:r>
                        <a:rPr lang="en-US" sz="1800" b="1" u="sng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800" dirty="0" err="1" smtClean="0"/>
                        <a:t>rispetto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alle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prestazioni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professionali</a:t>
                      </a:r>
                      <a:r>
                        <a:rPr lang="en-US" sz="1800" dirty="0" smtClean="0"/>
                        <a:t>,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sia</a:t>
                      </a:r>
                      <a:r>
                        <a:rPr lang="en-US" sz="1800" dirty="0" smtClean="0"/>
                        <a:t> per </a:t>
                      </a:r>
                      <a:r>
                        <a:rPr lang="en-US" sz="1800" dirty="0" err="1" smtClean="0"/>
                        <a:t>pura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b="1" u="sng" dirty="0" err="1" smtClean="0">
                          <a:solidFill>
                            <a:srgbClr val="C00000"/>
                          </a:solidFill>
                        </a:rPr>
                        <a:t>finalità</a:t>
                      </a:r>
                      <a:r>
                        <a:rPr lang="en-US" sz="1800" b="1" u="sng" dirty="0" smtClean="0">
                          <a:solidFill>
                            <a:srgbClr val="C00000"/>
                          </a:solidFill>
                        </a:rPr>
                        <a:t> di </a:t>
                      </a:r>
                      <a:r>
                        <a:rPr lang="en-US" sz="1800" b="1" u="sng" dirty="0" err="1" smtClean="0">
                          <a:solidFill>
                            <a:srgbClr val="C00000"/>
                          </a:solidFill>
                        </a:rPr>
                        <a:t>investimento</a:t>
                      </a:r>
                      <a:r>
                        <a:rPr lang="en-US" sz="1800" dirty="0" smtClean="0"/>
                        <a:t>.</a:t>
                      </a:r>
                      <a:endParaRPr lang="it-IT" sz="1800" dirty="0" smtClean="0"/>
                    </a:p>
                    <a:p>
                      <a:pPr lvl="0" algn="l"/>
                      <a:endParaRPr lang="en-US" sz="1800" dirty="0" smtClean="0"/>
                    </a:p>
                    <a:p>
                      <a:pPr lvl="0" algn="l"/>
                      <a:r>
                        <a:rPr lang="en-US" sz="1800" dirty="0" smtClean="0"/>
                        <a:t>In </a:t>
                      </a:r>
                      <a:r>
                        <a:rPr lang="en-US" sz="1800" dirty="0" err="1" smtClean="0"/>
                        <a:t>entrambi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casi</a:t>
                      </a:r>
                      <a:r>
                        <a:rPr lang="en-US" sz="1800" dirty="0" smtClean="0"/>
                        <a:t> non </a:t>
                      </a:r>
                      <a:r>
                        <a:rPr lang="en-US" sz="1800" dirty="0" err="1" smtClean="0"/>
                        <a:t>devono</a:t>
                      </a:r>
                      <a:r>
                        <a:rPr lang="en-US" sz="1800" dirty="0" smtClean="0"/>
                        <a:t> aver </a:t>
                      </a:r>
                      <a:r>
                        <a:rPr lang="en-US" sz="1800" dirty="0" err="1" smtClean="0"/>
                        <a:t>riportato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condanne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penali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dirty="0" err="1" smtClean="0"/>
                        <a:t>bensì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essere</a:t>
                      </a:r>
                      <a:r>
                        <a:rPr lang="en-US" sz="1800" dirty="0" smtClean="0"/>
                        <a:t> in </a:t>
                      </a:r>
                      <a:r>
                        <a:rPr lang="en-US" sz="1800" dirty="0" err="1" smtClean="0"/>
                        <a:t>possesso</a:t>
                      </a:r>
                      <a:r>
                        <a:rPr lang="en-US" sz="1800" dirty="0" smtClean="0"/>
                        <a:t> di </a:t>
                      </a:r>
                      <a:r>
                        <a:rPr lang="en-US" sz="1800" dirty="0" err="1" smtClean="0"/>
                        <a:t>requisiti</a:t>
                      </a:r>
                      <a:r>
                        <a:rPr lang="en-US" sz="1800" dirty="0" smtClean="0"/>
                        <a:t>     </a:t>
                      </a:r>
                      <a:r>
                        <a:rPr lang="en-US" sz="1800" dirty="0" err="1" smtClean="0"/>
                        <a:t>particolarmente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selettivi</a:t>
                      </a:r>
                      <a:r>
                        <a:rPr lang="en-US" sz="1800" dirty="0" smtClean="0"/>
                        <a:t> di </a:t>
                      </a:r>
                      <a:r>
                        <a:rPr lang="en-US" sz="1800" b="1" u="sng" dirty="0" err="1" smtClean="0">
                          <a:solidFill>
                            <a:srgbClr val="C00000"/>
                          </a:solidFill>
                        </a:rPr>
                        <a:t>moralità</a:t>
                      </a:r>
                      <a:r>
                        <a:rPr lang="en-US" sz="1800" b="1" u="sng" dirty="0" smtClean="0">
                          <a:solidFill>
                            <a:srgbClr val="C00000"/>
                          </a:solidFill>
                        </a:rPr>
                        <a:t> e </a:t>
                      </a:r>
                      <a:r>
                        <a:rPr lang="en-US" sz="1800" b="1" u="sng" dirty="0" err="1" smtClean="0">
                          <a:solidFill>
                            <a:srgbClr val="C00000"/>
                          </a:solidFill>
                        </a:rPr>
                        <a:t>onorabilità</a:t>
                      </a:r>
                      <a:r>
                        <a:rPr lang="en-US" sz="1800" b="1" u="none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800" u="none" dirty="0" smtClean="0"/>
                        <a:t>(non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devono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essere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stati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1" u="sng" dirty="0" err="1" smtClean="0">
                          <a:solidFill>
                            <a:srgbClr val="C00000"/>
                          </a:solidFill>
                        </a:rPr>
                        <a:t>cancellati</a:t>
                      </a:r>
                      <a:r>
                        <a:rPr lang="en-US" sz="1800" b="1" u="sng" dirty="0" smtClean="0">
                          <a:solidFill>
                            <a:srgbClr val="C00000"/>
                          </a:solidFill>
                        </a:rPr>
                        <a:t> da un </a:t>
                      </a:r>
                      <a:r>
                        <a:rPr lang="en-US" sz="1800" b="1" u="sng" dirty="0" err="1" smtClean="0">
                          <a:solidFill>
                            <a:srgbClr val="C00000"/>
                          </a:solidFill>
                        </a:rPr>
                        <a:t>albo</a:t>
                      </a:r>
                      <a:r>
                        <a:rPr lang="en-US" sz="1800" b="1" u="sng" dirty="0" smtClean="0">
                          <a:solidFill>
                            <a:srgbClr val="C00000"/>
                          </a:solidFill>
                        </a:rPr>
                        <a:t> per </a:t>
                      </a:r>
                      <a:r>
                        <a:rPr lang="en-US" sz="1800" b="1" u="sng" dirty="0" err="1" smtClean="0">
                          <a:solidFill>
                            <a:srgbClr val="C00000"/>
                          </a:solidFill>
                        </a:rPr>
                        <a:t>motivi</a:t>
                      </a:r>
                      <a:r>
                        <a:rPr lang="en-US" sz="1800" b="1" u="sng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800" b="1" u="sng" dirty="0" err="1" smtClean="0">
                          <a:solidFill>
                            <a:srgbClr val="C00000"/>
                          </a:solidFill>
                        </a:rPr>
                        <a:t>disciplinari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).</a:t>
                      </a:r>
                      <a:endParaRPr lang="it-IT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E’ </a:t>
                      </a:r>
                      <a:r>
                        <a:rPr lang="en-US" sz="1800" dirty="0" err="1" smtClean="0"/>
                        <a:t>legittima</a:t>
                      </a:r>
                      <a:r>
                        <a:rPr lang="en-US" sz="1800" dirty="0" smtClean="0"/>
                        <a:t> la </a:t>
                      </a:r>
                      <a:r>
                        <a:rPr lang="en-US" sz="1800" dirty="0" err="1" smtClean="0"/>
                        <a:t>partecipazione</a:t>
                      </a:r>
                      <a:r>
                        <a:rPr lang="en-US" sz="1800" dirty="0" smtClean="0"/>
                        <a:t> ad </a:t>
                      </a:r>
                      <a:r>
                        <a:rPr lang="en-US" sz="1800" dirty="0" err="1" smtClean="0"/>
                        <a:t>una</a:t>
                      </a:r>
                      <a:r>
                        <a:rPr lang="en-US" sz="1800" dirty="0" smtClean="0"/>
                        <a:t> STP di </a:t>
                      </a:r>
                      <a:r>
                        <a:rPr lang="en-US" sz="1800" b="1" u="sng" dirty="0" err="1" smtClean="0">
                          <a:solidFill>
                            <a:srgbClr val="C00000"/>
                          </a:solidFill>
                        </a:rPr>
                        <a:t>soggetti</a:t>
                      </a:r>
                      <a:r>
                        <a:rPr lang="en-US" sz="1800" b="1" u="sng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800" b="1" u="sng" dirty="0" err="1" smtClean="0">
                          <a:solidFill>
                            <a:srgbClr val="C00000"/>
                          </a:solidFill>
                        </a:rPr>
                        <a:t>diversi</a:t>
                      </a:r>
                      <a:r>
                        <a:rPr lang="en-US" sz="1800" b="1" u="sng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800" b="1" u="sng" dirty="0" err="1" smtClean="0">
                          <a:solidFill>
                            <a:srgbClr val="C00000"/>
                          </a:solidFill>
                        </a:rPr>
                        <a:t>dalle</a:t>
                      </a:r>
                      <a:r>
                        <a:rPr lang="en-US" sz="1800" b="1" u="sng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800" b="1" u="sng" dirty="0" err="1" smtClean="0">
                          <a:solidFill>
                            <a:srgbClr val="C00000"/>
                          </a:solidFill>
                        </a:rPr>
                        <a:t>persone</a:t>
                      </a:r>
                      <a:r>
                        <a:rPr lang="en-US" sz="1800" b="1" u="sng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800" b="1" u="sng" dirty="0" err="1" smtClean="0">
                          <a:solidFill>
                            <a:srgbClr val="C00000"/>
                          </a:solidFill>
                        </a:rPr>
                        <a:t>fisiche</a:t>
                      </a:r>
                      <a:r>
                        <a:rPr lang="en-US" sz="1800" b="1" u="sng" dirty="0" smtClean="0">
                          <a:solidFill>
                            <a:srgbClr val="C00000"/>
                          </a:solidFill>
                        </a:rPr>
                        <a:t>.</a:t>
                      </a:r>
                      <a:endParaRPr lang="it-IT" b="1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1F80-7F72-4778-A201-227742645BFF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6508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747155" y="1153886"/>
            <a:ext cx="10780816" cy="4662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7155" y="1247469"/>
            <a:ext cx="10515600" cy="1223554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PROFESSIONI “NON PROTETTE”</a:t>
            </a:r>
            <a:r>
              <a:rPr lang="it-IT" sz="3600" dirty="0"/>
              <a:t/>
            </a:r>
            <a:br>
              <a:rPr lang="it-IT" sz="3600" dirty="0"/>
            </a:b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0777" y="1958256"/>
            <a:ext cx="10613572" cy="3687308"/>
          </a:xfrm>
          <a:solidFill>
            <a:schemeClr val="bg1">
              <a:lumMod val="95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sz="2400" b="1" u="sng" dirty="0">
                <a:solidFill>
                  <a:srgbClr val="C00000"/>
                </a:solidFill>
              </a:rPr>
              <a:t>E’ </a:t>
            </a:r>
            <a:r>
              <a:rPr lang="en-US" sz="2400" b="1" u="sng" dirty="0" err="1">
                <a:solidFill>
                  <a:srgbClr val="C00000"/>
                </a:solidFill>
              </a:rPr>
              <a:t>illegittima</a:t>
            </a:r>
            <a:r>
              <a:rPr lang="en-US" sz="2400" b="1" u="sng" dirty="0">
                <a:solidFill>
                  <a:srgbClr val="C00000"/>
                </a:solidFill>
              </a:rPr>
              <a:t> </a:t>
            </a:r>
            <a:r>
              <a:rPr lang="en-US" sz="2100" dirty="0"/>
              <a:t>la costituzione di STP tra professionisti </a:t>
            </a:r>
            <a:r>
              <a:rPr lang="en-US" sz="2100" dirty="0" err="1"/>
              <a:t>esercenti</a:t>
            </a:r>
            <a:r>
              <a:rPr lang="en-US" sz="2100" dirty="0"/>
              <a:t> </a:t>
            </a:r>
            <a:r>
              <a:rPr lang="en-US" sz="2100" b="1" dirty="0">
                <a:solidFill>
                  <a:srgbClr val="C00000"/>
                </a:solidFill>
              </a:rPr>
              <a:t>professioni “non </a:t>
            </a:r>
            <a:r>
              <a:rPr lang="en-US" sz="2100" b="1" dirty="0" err="1">
                <a:solidFill>
                  <a:srgbClr val="C00000"/>
                </a:solidFill>
              </a:rPr>
              <a:t>protette</a:t>
            </a:r>
            <a:r>
              <a:rPr lang="en-US" sz="2100" b="1" dirty="0">
                <a:solidFill>
                  <a:srgbClr val="C00000"/>
                </a:solidFill>
              </a:rPr>
              <a:t>” </a:t>
            </a:r>
            <a:r>
              <a:rPr lang="en-US" sz="2100" dirty="0" smtClean="0"/>
              <a:t>.</a:t>
            </a:r>
          </a:p>
          <a:p>
            <a:pPr marL="0" indent="0" algn="just">
              <a:buNone/>
            </a:pPr>
            <a:r>
              <a:rPr lang="en-US" sz="2100" dirty="0" smtClean="0"/>
              <a:t>Ai </a:t>
            </a:r>
            <a:r>
              <a:rPr lang="en-US" sz="2100" dirty="0" err="1"/>
              <a:t>sensi</a:t>
            </a:r>
            <a:r>
              <a:rPr lang="en-US" sz="2100" dirty="0"/>
              <a:t> </a:t>
            </a:r>
            <a:r>
              <a:rPr lang="en-US" sz="2100" dirty="0" err="1"/>
              <a:t>dell'art</a:t>
            </a:r>
            <a:r>
              <a:rPr lang="en-US" sz="2100" dirty="0"/>
              <a:t> 1, comma 2, </a:t>
            </a:r>
            <a:r>
              <a:rPr lang="en-US" sz="2100" u="sng" dirty="0" err="1">
                <a:solidFill>
                  <a:srgbClr val="C00000"/>
                </a:solidFill>
              </a:rPr>
              <a:t>legge</a:t>
            </a:r>
            <a:r>
              <a:rPr lang="en-US" sz="2100" u="sng" dirty="0">
                <a:solidFill>
                  <a:srgbClr val="C00000"/>
                </a:solidFill>
              </a:rPr>
              <a:t> </a:t>
            </a:r>
            <a:r>
              <a:rPr lang="en-US" sz="2100" u="sng" dirty="0" smtClean="0">
                <a:solidFill>
                  <a:srgbClr val="C00000"/>
                </a:solidFill>
              </a:rPr>
              <a:t>4/2013</a:t>
            </a:r>
            <a:r>
              <a:rPr lang="en-US" sz="2100" dirty="0" smtClean="0">
                <a:solidFill>
                  <a:srgbClr val="C00000"/>
                </a:solidFill>
              </a:rPr>
              <a:t> </a:t>
            </a:r>
            <a:r>
              <a:rPr lang="en-US" sz="2100" dirty="0" smtClean="0"/>
              <a:t>"</a:t>
            </a:r>
            <a:r>
              <a:rPr lang="en-US" sz="2100" dirty="0" err="1" smtClean="0"/>
              <a:t>Disposizioni</a:t>
            </a:r>
            <a:r>
              <a:rPr lang="en-US" sz="2100" dirty="0" smtClean="0"/>
              <a:t> in </a:t>
            </a:r>
            <a:r>
              <a:rPr lang="en-US" sz="2100" dirty="0" err="1"/>
              <a:t>materia</a:t>
            </a:r>
            <a:r>
              <a:rPr lang="en-US" sz="2100" dirty="0"/>
              <a:t> di professioni non </a:t>
            </a:r>
            <a:r>
              <a:rPr lang="en-US" sz="2100" dirty="0" err="1" smtClean="0"/>
              <a:t>organizzate</a:t>
            </a:r>
            <a:r>
              <a:rPr lang="en-US" sz="2100" dirty="0" smtClean="0"/>
              <a:t>”</a:t>
            </a:r>
          </a:p>
          <a:p>
            <a:pPr marL="0" indent="0" algn="just">
              <a:buNone/>
            </a:pPr>
            <a:endParaRPr lang="en-US" sz="2000" dirty="0"/>
          </a:p>
          <a:p>
            <a:pPr marL="0" indent="0" algn="just">
              <a:buNone/>
            </a:pPr>
            <a:r>
              <a:rPr lang="en-US" sz="5200" b="1" dirty="0">
                <a:solidFill>
                  <a:prstClr val="black"/>
                </a:solidFill>
                <a:latin typeface="Calibri Light"/>
                <a:ea typeface="+mj-ea"/>
                <a:cs typeface="+mj-cs"/>
              </a:rPr>
              <a:t>PROFESSIONI </a:t>
            </a:r>
            <a:r>
              <a:rPr lang="en-US" sz="5200" b="1" dirty="0" smtClean="0">
                <a:solidFill>
                  <a:prstClr val="black"/>
                </a:solidFill>
                <a:latin typeface="Calibri Light"/>
                <a:ea typeface="+mj-ea"/>
                <a:cs typeface="+mj-cs"/>
              </a:rPr>
              <a:t>ORDINISTICHE</a:t>
            </a:r>
          </a:p>
          <a:p>
            <a:pPr marL="0" lvl="0" indent="0" algn="just">
              <a:buNone/>
            </a:pPr>
            <a:endParaRPr lang="en-US" sz="2100" dirty="0" smtClean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en-US" sz="2100" dirty="0" smtClean="0">
                <a:solidFill>
                  <a:prstClr val="black"/>
                </a:solidFill>
              </a:rPr>
              <a:t>Una </a:t>
            </a:r>
            <a:r>
              <a:rPr lang="en-US" sz="2100" dirty="0" err="1">
                <a:solidFill>
                  <a:prstClr val="black"/>
                </a:solidFill>
              </a:rPr>
              <a:t>volta</a:t>
            </a:r>
            <a:r>
              <a:rPr lang="en-US" sz="2100" dirty="0">
                <a:solidFill>
                  <a:prstClr val="black"/>
                </a:solidFill>
              </a:rPr>
              <a:t> </a:t>
            </a:r>
            <a:r>
              <a:rPr lang="en-US" sz="2100" dirty="0" err="1">
                <a:solidFill>
                  <a:prstClr val="black"/>
                </a:solidFill>
              </a:rPr>
              <a:t>acclarato</a:t>
            </a:r>
            <a:r>
              <a:rPr lang="en-US" sz="2100" dirty="0">
                <a:solidFill>
                  <a:prstClr val="black"/>
                </a:solidFill>
              </a:rPr>
              <a:t> </a:t>
            </a:r>
            <a:r>
              <a:rPr lang="en-US" sz="2100" dirty="0" err="1">
                <a:solidFill>
                  <a:prstClr val="black"/>
                </a:solidFill>
              </a:rPr>
              <a:t>che</a:t>
            </a:r>
            <a:r>
              <a:rPr lang="en-US" sz="2100" dirty="0">
                <a:solidFill>
                  <a:prstClr val="black"/>
                </a:solidFill>
              </a:rPr>
              <a:t> la STP </a:t>
            </a:r>
            <a:r>
              <a:rPr lang="en-US" sz="2100" dirty="0" err="1">
                <a:solidFill>
                  <a:prstClr val="black"/>
                </a:solidFill>
              </a:rPr>
              <a:t>possa</a:t>
            </a:r>
            <a:r>
              <a:rPr lang="en-US" sz="2100" dirty="0">
                <a:solidFill>
                  <a:prstClr val="black"/>
                </a:solidFill>
              </a:rPr>
              <a:t> </a:t>
            </a:r>
            <a:r>
              <a:rPr lang="en-US" sz="2100" dirty="0" err="1">
                <a:solidFill>
                  <a:prstClr val="black"/>
                </a:solidFill>
              </a:rPr>
              <a:t>essere</a:t>
            </a:r>
            <a:r>
              <a:rPr lang="en-US" sz="2100" dirty="0">
                <a:solidFill>
                  <a:prstClr val="black"/>
                </a:solidFill>
              </a:rPr>
              <a:t> </a:t>
            </a:r>
            <a:r>
              <a:rPr lang="en-US" sz="2100" dirty="0" err="1">
                <a:solidFill>
                  <a:prstClr val="black"/>
                </a:solidFill>
              </a:rPr>
              <a:t>costituita</a:t>
            </a:r>
            <a:r>
              <a:rPr lang="en-US" sz="2100" dirty="0">
                <a:solidFill>
                  <a:prstClr val="black"/>
                </a:solidFill>
              </a:rPr>
              <a:t> </a:t>
            </a:r>
            <a:r>
              <a:rPr lang="en-US" sz="2100" b="1" dirty="0">
                <a:solidFill>
                  <a:srgbClr val="C00000"/>
                </a:solidFill>
              </a:rPr>
              <a:t>solo per </a:t>
            </a:r>
            <a:r>
              <a:rPr lang="en-US" sz="2100" b="1" dirty="0" err="1">
                <a:solidFill>
                  <a:srgbClr val="C00000"/>
                </a:solidFill>
              </a:rPr>
              <a:t>l’esercizio</a:t>
            </a:r>
            <a:r>
              <a:rPr lang="en-US" sz="2100" b="1" dirty="0">
                <a:solidFill>
                  <a:srgbClr val="C00000"/>
                </a:solidFill>
              </a:rPr>
              <a:t> </a:t>
            </a:r>
            <a:r>
              <a:rPr lang="en-US" sz="2100" b="1" dirty="0" err="1">
                <a:solidFill>
                  <a:srgbClr val="C00000"/>
                </a:solidFill>
              </a:rPr>
              <a:t>delle</a:t>
            </a:r>
            <a:r>
              <a:rPr lang="en-US" sz="2100" b="1" dirty="0">
                <a:solidFill>
                  <a:srgbClr val="C00000"/>
                </a:solidFill>
              </a:rPr>
              <a:t> </a:t>
            </a:r>
            <a:r>
              <a:rPr lang="en-US" sz="2100" b="1" dirty="0" err="1">
                <a:solidFill>
                  <a:srgbClr val="C00000"/>
                </a:solidFill>
              </a:rPr>
              <a:t>professioni</a:t>
            </a:r>
            <a:r>
              <a:rPr lang="en-US" sz="2100" b="1" dirty="0">
                <a:solidFill>
                  <a:srgbClr val="C00000"/>
                </a:solidFill>
              </a:rPr>
              <a:t> </a:t>
            </a:r>
            <a:r>
              <a:rPr lang="en-US" sz="2100" b="1" dirty="0" err="1">
                <a:solidFill>
                  <a:srgbClr val="C00000"/>
                </a:solidFill>
              </a:rPr>
              <a:t>ordinistiche</a:t>
            </a:r>
            <a:r>
              <a:rPr lang="en-US" sz="2100" dirty="0">
                <a:solidFill>
                  <a:srgbClr val="C00000"/>
                </a:solidFill>
              </a:rPr>
              <a:t> </a:t>
            </a:r>
            <a:r>
              <a:rPr lang="en-US" sz="2100" dirty="0" smtClean="0">
                <a:solidFill>
                  <a:prstClr val="black"/>
                </a:solidFill>
              </a:rPr>
              <a:t>, </a:t>
            </a:r>
            <a:r>
              <a:rPr lang="en-US" sz="2100" dirty="0" err="1" smtClean="0">
                <a:solidFill>
                  <a:prstClr val="black"/>
                </a:solidFill>
              </a:rPr>
              <a:t>oltre</a:t>
            </a:r>
            <a:r>
              <a:rPr lang="en-US" sz="2100" dirty="0" smtClean="0">
                <a:solidFill>
                  <a:prstClr val="black"/>
                </a:solidFill>
              </a:rPr>
              <a:t> </a:t>
            </a:r>
            <a:r>
              <a:rPr lang="en-US" sz="2100" dirty="0" err="1" smtClean="0">
                <a:solidFill>
                  <a:prstClr val="black"/>
                </a:solidFill>
              </a:rPr>
              <a:t>agli</a:t>
            </a:r>
            <a:r>
              <a:rPr lang="en-US" sz="2100" dirty="0" smtClean="0">
                <a:solidFill>
                  <a:prstClr val="black"/>
                </a:solidFill>
              </a:rPr>
              <a:t> </a:t>
            </a:r>
            <a:r>
              <a:rPr lang="en-US" sz="2100" dirty="0" err="1" smtClean="0">
                <a:solidFill>
                  <a:prstClr val="black"/>
                </a:solidFill>
              </a:rPr>
              <a:t>iscritti</a:t>
            </a:r>
            <a:r>
              <a:rPr lang="en-US" sz="2100" dirty="0" smtClean="0">
                <a:solidFill>
                  <a:prstClr val="black"/>
                </a:solidFill>
              </a:rPr>
              <a:t> </a:t>
            </a:r>
            <a:r>
              <a:rPr lang="en-US" sz="2100" dirty="0" err="1" smtClean="0">
                <a:solidFill>
                  <a:prstClr val="black"/>
                </a:solidFill>
              </a:rPr>
              <a:t>all’Albo</a:t>
            </a:r>
            <a:r>
              <a:rPr lang="en-US" sz="2100" dirty="0" smtClean="0">
                <a:solidFill>
                  <a:prstClr val="black"/>
                </a:solidFill>
              </a:rPr>
              <a:t> </a:t>
            </a:r>
            <a:r>
              <a:rPr lang="en-US" sz="2100" dirty="0" err="1" smtClean="0">
                <a:solidFill>
                  <a:prstClr val="black"/>
                </a:solidFill>
              </a:rPr>
              <a:t>dei</a:t>
            </a:r>
            <a:r>
              <a:rPr lang="en-US" sz="2100" dirty="0" smtClean="0">
                <a:solidFill>
                  <a:prstClr val="black"/>
                </a:solidFill>
              </a:rPr>
              <a:t> </a:t>
            </a:r>
            <a:r>
              <a:rPr lang="en-US" sz="2100" dirty="0" err="1" smtClean="0">
                <a:solidFill>
                  <a:prstClr val="black"/>
                </a:solidFill>
              </a:rPr>
              <a:t>Dottori</a:t>
            </a:r>
            <a:r>
              <a:rPr lang="en-US" sz="2100" dirty="0" smtClean="0">
                <a:solidFill>
                  <a:prstClr val="black"/>
                </a:solidFill>
              </a:rPr>
              <a:t> </a:t>
            </a:r>
            <a:r>
              <a:rPr lang="en-US" sz="2100" dirty="0" err="1" smtClean="0">
                <a:solidFill>
                  <a:prstClr val="black"/>
                </a:solidFill>
              </a:rPr>
              <a:t>Commercialisti</a:t>
            </a:r>
            <a:r>
              <a:rPr lang="en-US" sz="2100" dirty="0" smtClean="0">
                <a:solidFill>
                  <a:prstClr val="black"/>
                </a:solidFill>
              </a:rPr>
              <a:t> e </a:t>
            </a:r>
            <a:r>
              <a:rPr lang="en-US" sz="2100" dirty="0" err="1" smtClean="0">
                <a:solidFill>
                  <a:prstClr val="black"/>
                </a:solidFill>
              </a:rPr>
              <a:t>dei</a:t>
            </a:r>
            <a:r>
              <a:rPr lang="en-US" sz="2100" dirty="0" smtClean="0">
                <a:solidFill>
                  <a:prstClr val="black"/>
                </a:solidFill>
              </a:rPr>
              <a:t> </a:t>
            </a:r>
            <a:r>
              <a:rPr lang="en-US" sz="2100" dirty="0" err="1" smtClean="0">
                <a:solidFill>
                  <a:prstClr val="black"/>
                </a:solidFill>
              </a:rPr>
              <a:t>Consuleti</a:t>
            </a:r>
            <a:r>
              <a:rPr lang="en-US" sz="2100" dirty="0" smtClean="0">
                <a:solidFill>
                  <a:prstClr val="black"/>
                </a:solidFill>
              </a:rPr>
              <a:t> del </a:t>
            </a:r>
            <a:r>
              <a:rPr lang="en-US" sz="2100" dirty="0" err="1" smtClean="0">
                <a:solidFill>
                  <a:prstClr val="black"/>
                </a:solidFill>
              </a:rPr>
              <a:t>Lavoro</a:t>
            </a:r>
            <a:r>
              <a:rPr lang="en-US" sz="2100" dirty="0" smtClean="0">
                <a:solidFill>
                  <a:prstClr val="black"/>
                </a:solidFill>
              </a:rPr>
              <a:t>, </a:t>
            </a:r>
            <a:r>
              <a:rPr lang="en-US" sz="2100" dirty="0" err="1">
                <a:solidFill>
                  <a:prstClr val="black"/>
                </a:solidFill>
              </a:rPr>
              <a:t>proviamo</a:t>
            </a:r>
            <a:r>
              <a:rPr lang="en-US" sz="2100" dirty="0">
                <a:solidFill>
                  <a:prstClr val="black"/>
                </a:solidFill>
              </a:rPr>
              <a:t> ad </a:t>
            </a:r>
            <a:r>
              <a:rPr lang="en-US" sz="2100" dirty="0" err="1" smtClean="0">
                <a:solidFill>
                  <a:prstClr val="black"/>
                </a:solidFill>
              </a:rPr>
              <a:t>individuarne</a:t>
            </a:r>
            <a:r>
              <a:rPr lang="en-US" sz="2100" dirty="0" smtClean="0">
                <a:solidFill>
                  <a:prstClr val="black"/>
                </a:solidFill>
              </a:rPr>
              <a:t> </a:t>
            </a:r>
            <a:r>
              <a:rPr lang="en-US" sz="2100" dirty="0" err="1" smtClean="0">
                <a:solidFill>
                  <a:prstClr val="black"/>
                </a:solidFill>
              </a:rPr>
              <a:t>altre</a:t>
            </a:r>
            <a:r>
              <a:rPr lang="en-US" sz="2100" dirty="0" smtClean="0">
                <a:solidFill>
                  <a:prstClr val="black"/>
                </a:solidFill>
              </a:rPr>
              <a:t>:</a:t>
            </a:r>
            <a:endParaRPr lang="it-IT" sz="2100" dirty="0">
              <a:solidFill>
                <a:prstClr val="black"/>
              </a:solidFill>
            </a:endParaRPr>
          </a:p>
          <a:p>
            <a:pPr lvl="0"/>
            <a:r>
              <a:rPr lang="en-US" sz="2100" dirty="0">
                <a:solidFill>
                  <a:prstClr val="black"/>
                </a:solidFill>
              </a:rPr>
              <a:t>I  </a:t>
            </a:r>
            <a:r>
              <a:rPr lang="en-US" sz="2100" b="1" i="1" dirty="0" err="1">
                <a:solidFill>
                  <a:prstClr val="black"/>
                </a:solidFill>
              </a:rPr>
              <a:t>Farmacisti</a:t>
            </a:r>
            <a:r>
              <a:rPr lang="en-US" sz="2100" b="1" i="1" dirty="0">
                <a:solidFill>
                  <a:prstClr val="black"/>
                </a:solidFill>
              </a:rPr>
              <a:t>;</a:t>
            </a:r>
            <a:endParaRPr lang="it-IT" sz="2100" dirty="0">
              <a:solidFill>
                <a:prstClr val="black"/>
              </a:solidFill>
            </a:endParaRPr>
          </a:p>
          <a:p>
            <a:pPr lvl="0"/>
            <a:r>
              <a:rPr lang="en-US" sz="2100" dirty="0" err="1">
                <a:solidFill>
                  <a:prstClr val="black"/>
                </a:solidFill>
              </a:rPr>
              <a:t>Gli</a:t>
            </a:r>
            <a:r>
              <a:rPr lang="en-US" sz="2100" dirty="0">
                <a:solidFill>
                  <a:prstClr val="black"/>
                </a:solidFill>
              </a:rPr>
              <a:t> </a:t>
            </a:r>
            <a:r>
              <a:rPr lang="en-US" sz="2100" b="1" i="1" dirty="0" err="1">
                <a:solidFill>
                  <a:prstClr val="black"/>
                </a:solidFill>
              </a:rPr>
              <a:t>Ingegneri</a:t>
            </a:r>
            <a:r>
              <a:rPr lang="en-US" sz="2100" b="1" i="1" dirty="0">
                <a:solidFill>
                  <a:prstClr val="black"/>
                </a:solidFill>
              </a:rPr>
              <a:t>;</a:t>
            </a:r>
            <a:r>
              <a:rPr lang="en-US" sz="2100" dirty="0">
                <a:solidFill>
                  <a:prstClr val="black"/>
                </a:solidFill>
              </a:rPr>
              <a:t> </a:t>
            </a:r>
            <a:endParaRPr lang="it-IT" sz="2100" dirty="0">
              <a:solidFill>
                <a:prstClr val="black"/>
              </a:solidFill>
            </a:endParaRPr>
          </a:p>
          <a:p>
            <a:pPr lvl="0"/>
            <a:r>
              <a:rPr lang="en-US" sz="2100" dirty="0">
                <a:solidFill>
                  <a:prstClr val="black"/>
                </a:solidFill>
              </a:rPr>
              <a:t>I </a:t>
            </a:r>
            <a:r>
              <a:rPr lang="en-US" sz="2100" b="1" i="1" dirty="0" err="1">
                <a:solidFill>
                  <a:prstClr val="black"/>
                </a:solidFill>
              </a:rPr>
              <a:t>Maestri</a:t>
            </a:r>
            <a:r>
              <a:rPr lang="en-US" sz="2100" b="1" i="1" dirty="0">
                <a:solidFill>
                  <a:prstClr val="black"/>
                </a:solidFill>
              </a:rPr>
              <a:t> di </a:t>
            </a:r>
            <a:r>
              <a:rPr lang="en-US" sz="2100" b="1" i="1" dirty="0" err="1" smtClean="0">
                <a:solidFill>
                  <a:prstClr val="black"/>
                </a:solidFill>
              </a:rPr>
              <a:t>sci</a:t>
            </a:r>
            <a:r>
              <a:rPr lang="en-US" sz="2100" dirty="0" smtClean="0">
                <a:solidFill>
                  <a:prstClr val="black"/>
                </a:solidFill>
              </a:rPr>
              <a:t>;</a:t>
            </a:r>
            <a:endParaRPr lang="it-IT" sz="2100" dirty="0">
              <a:solidFill>
                <a:prstClr val="black"/>
              </a:solidFill>
            </a:endParaRPr>
          </a:p>
          <a:p>
            <a:pPr lvl="0" algn="just"/>
            <a:r>
              <a:rPr lang="en-US" sz="2100" b="1" dirty="0" err="1">
                <a:solidFill>
                  <a:prstClr val="black"/>
                </a:solidFill>
              </a:rPr>
              <a:t>Gli</a:t>
            </a:r>
            <a:r>
              <a:rPr lang="en-US" sz="2100" b="1" dirty="0">
                <a:solidFill>
                  <a:prstClr val="black"/>
                </a:solidFill>
              </a:rPr>
              <a:t> </a:t>
            </a:r>
            <a:r>
              <a:rPr lang="en-US" sz="2100" b="1" dirty="0" err="1">
                <a:solidFill>
                  <a:prstClr val="black"/>
                </a:solidFill>
              </a:rPr>
              <a:t>esercenti</a:t>
            </a:r>
            <a:r>
              <a:rPr lang="en-US" sz="2100" b="1" dirty="0">
                <a:solidFill>
                  <a:prstClr val="black"/>
                </a:solidFill>
              </a:rPr>
              <a:t> </a:t>
            </a:r>
            <a:r>
              <a:rPr lang="en-US" sz="2100" b="1" i="1" dirty="0" err="1">
                <a:solidFill>
                  <a:prstClr val="black"/>
                </a:solidFill>
              </a:rPr>
              <a:t>professioni</a:t>
            </a:r>
            <a:r>
              <a:rPr lang="en-US" sz="2100" b="1" i="1" dirty="0">
                <a:solidFill>
                  <a:prstClr val="black"/>
                </a:solidFill>
              </a:rPr>
              <a:t> </a:t>
            </a:r>
            <a:r>
              <a:rPr lang="en-US" sz="2100" b="1" i="1" dirty="0" err="1">
                <a:solidFill>
                  <a:prstClr val="black"/>
                </a:solidFill>
              </a:rPr>
              <a:t>sanitarie</a:t>
            </a:r>
            <a:r>
              <a:rPr lang="en-US" sz="2100" b="1" i="1" dirty="0">
                <a:solidFill>
                  <a:prstClr val="black"/>
                </a:solidFill>
              </a:rPr>
              <a:t> </a:t>
            </a:r>
            <a:r>
              <a:rPr lang="en-US" sz="2100" b="1" dirty="0">
                <a:solidFill>
                  <a:prstClr val="black"/>
                </a:solidFill>
              </a:rPr>
              <a:t>(</a:t>
            </a:r>
            <a:r>
              <a:rPr lang="en-US" sz="2100" dirty="0" err="1">
                <a:solidFill>
                  <a:prstClr val="black"/>
                </a:solidFill>
              </a:rPr>
              <a:t>medici-chirurghi</a:t>
            </a:r>
            <a:r>
              <a:rPr lang="en-US" sz="2100" dirty="0">
                <a:solidFill>
                  <a:prstClr val="black"/>
                </a:solidFill>
              </a:rPr>
              <a:t>, </a:t>
            </a:r>
            <a:r>
              <a:rPr lang="en-US" sz="2100" dirty="0" err="1">
                <a:solidFill>
                  <a:prstClr val="black"/>
                </a:solidFill>
              </a:rPr>
              <a:t>veterinari</a:t>
            </a:r>
            <a:r>
              <a:rPr lang="en-US" sz="2100" dirty="0">
                <a:solidFill>
                  <a:prstClr val="black"/>
                </a:solidFill>
              </a:rPr>
              <a:t>, </a:t>
            </a:r>
            <a:r>
              <a:rPr lang="en-US" sz="2100" dirty="0" err="1">
                <a:solidFill>
                  <a:prstClr val="black"/>
                </a:solidFill>
              </a:rPr>
              <a:t>farmacisti</a:t>
            </a:r>
            <a:r>
              <a:rPr lang="en-US" sz="2100" dirty="0">
                <a:solidFill>
                  <a:prstClr val="black"/>
                </a:solidFill>
              </a:rPr>
              <a:t>, </a:t>
            </a:r>
            <a:r>
              <a:rPr lang="en-US" sz="2100" dirty="0" err="1">
                <a:solidFill>
                  <a:prstClr val="black"/>
                </a:solidFill>
              </a:rPr>
              <a:t>levatrici</a:t>
            </a:r>
            <a:r>
              <a:rPr lang="en-US" sz="2100" dirty="0">
                <a:solidFill>
                  <a:prstClr val="black"/>
                </a:solidFill>
              </a:rPr>
              <a:t>, </a:t>
            </a:r>
            <a:r>
              <a:rPr lang="en-US" sz="2100" dirty="0" err="1">
                <a:solidFill>
                  <a:prstClr val="black"/>
                </a:solidFill>
              </a:rPr>
              <a:t>assistenti</a:t>
            </a:r>
            <a:r>
              <a:rPr lang="en-US" sz="2100" dirty="0">
                <a:solidFill>
                  <a:prstClr val="black"/>
                </a:solidFill>
              </a:rPr>
              <a:t> </a:t>
            </a:r>
            <a:r>
              <a:rPr lang="en-US" sz="2100" dirty="0" err="1">
                <a:solidFill>
                  <a:prstClr val="black"/>
                </a:solidFill>
              </a:rPr>
              <a:t>sanitarie</a:t>
            </a:r>
            <a:r>
              <a:rPr lang="en-US" sz="2100" dirty="0">
                <a:solidFill>
                  <a:prstClr val="black"/>
                </a:solidFill>
              </a:rPr>
              <a:t> </a:t>
            </a:r>
            <a:r>
              <a:rPr lang="en-US" sz="2100" dirty="0" err="1">
                <a:solidFill>
                  <a:prstClr val="black"/>
                </a:solidFill>
              </a:rPr>
              <a:t>visitatrici</a:t>
            </a:r>
            <a:r>
              <a:rPr lang="en-US" sz="2100" dirty="0">
                <a:solidFill>
                  <a:prstClr val="black"/>
                </a:solidFill>
              </a:rPr>
              <a:t>, </a:t>
            </a:r>
            <a:r>
              <a:rPr lang="en-US" sz="2100" dirty="0" err="1">
                <a:solidFill>
                  <a:prstClr val="black"/>
                </a:solidFill>
              </a:rPr>
              <a:t>infermieri</a:t>
            </a:r>
            <a:r>
              <a:rPr lang="en-US" sz="2100" dirty="0">
                <a:solidFill>
                  <a:prstClr val="black"/>
                </a:solidFill>
              </a:rPr>
              <a:t>  </a:t>
            </a:r>
            <a:r>
              <a:rPr lang="en-US" sz="2100" dirty="0" err="1">
                <a:solidFill>
                  <a:prstClr val="black"/>
                </a:solidFill>
              </a:rPr>
              <a:t>professionali</a:t>
            </a:r>
            <a:r>
              <a:rPr lang="en-US" sz="2100" dirty="0">
                <a:solidFill>
                  <a:prstClr val="black"/>
                </a:solidFill>
              </a:rPr>
              <a:t> </a:t>
            </a:r>
            <a:r>
              <a:rPr lang="en-US" sz="2100" b="1" dirty="0">
                <a:solidFill>
                  <a:prstClr val="black"/>
                </a:solidFill>
              </a:rPr>
              <a:t>(</a:t>
            </a:r>
            <a:r>
              <a:rPr lang="en-US" sz="2100" b="1" dirty="0" err="1">
                <a:solidFill>
                  <a:prstClr val="black"/>
                </a:solidFill>
              </a:rPr>
              <a:t>sono</a:t>
            </a:r>
            <a:r>
              <a:rPr lang="en-US" sz="2100" b="1" dirty="0">
                <a:solidFill>
                  <a:prstClr val="black"/>
                </a:solidFill>
              </a:rPr>
              <a:t> </a:t>
            </a:r>
            <a:r>
              <a:rPr lang="en-US" sz="2100" b="1" dirty="0" err="1">
                <a:solidFill>
                  <a:prstClr val="black"/>
                </a:solidFill>
              </a:rPr>
              <a:t>esclusi</a:t>
            </a:r>
            <a:r>
              <a:rPr lang="en-US" sz="2100" b="1" dirty="0">
                <a:solidFill>
                  <a:prstClr val="black"/>
                </a:solidFill>
              </a:rPr>
              <a:t> </a:t>
            </a:r>
            <a:r>
              <a:rPr lang="en-US" sz="2100" b="1" u="sng" dirty="0" err="1">
                <a:solidFill>
                  <a:prstClr val="black"/>
                </a:solidFill>
              </a:rPr>
              <a:t>fisioterapisti</a:t>
            </a:r>
            <a:r>
              <a:rPr lang="en-US" sz="2100" b="1" u="sng" dirty="0">
                <a:solidFill>
                  <a:prstClr val="black"/>
                </a:solidFill>
              </a:rPr>
              <a:t> e </a:t>
            </a:r>
            <a:r>
              <a:rPr lang="en-US" sz="2100" b="1" u="sng" dirty="0" err="1" smtClean="0">
                <a:solidFill>
                  <a:prstClr val="black"/>
                </a:solidFill>
              </a:rPr>
              <a:t>massoterapisti</a:t>
            </a:r>
            <a:r>
              <a:rPr lang="en-US" sz="2100" b="1" dirty="0" smtClean="0">
                <a:solidFill>
                  <a:prstClr val="black"/>
                </a:solidFill>
              </a:rPr>
              <a:t>);</a:t>
            </a:r>
            <a:endParaRPr lang="en-US" sz="2100" b="1" u="sng" dirty="0">
              <a:solidFill>
                <a:prstClr val="black"/>
              </a:solidFill>
            </a:endParaRPr>
          </a:p>
          <a:p>
            <a:pPr lvl="0"/>
            <a:r>
              <a:rPr lang="en-US" sz="2100" b="1" dirty="0">
                <a:solidFill>
                  <a:prstClr val="black"/>
                </a:solidFill>
              </a:rPr>
              <a:t> </a:t>
            </a:r>
            <a:r>
              <a:rPr lang="en-US" sz="2100" dirty="0" err="1">
                <a:solidFill>
                  <a:prstClr val="black"/>
                </a:solidFill>
              </a:rPr>
              <a:t>Gli</a:t>
            </a:r>
            <a:r>
              <a:rPr lang="en-US" sz="2100" dirty="0">
                <a:solidFill>
                  <a:prstClr val="black"/>
                </a:solidFill>
              </a:rPr>
              <a:t> </a:t>
            </a:r>
            <a:r>
              <a:rPr lang="en-US" sz="2100" b="1" i="1" dirty="0" err="1">
                <a:solidFill>
                  <a:prstClr val="black"/>
                </a:solidFill>
              </a:rPr>
              <a:t>Psicologi</a:t>
            </a:r>
            <a:r>
              <a:rPr lang="en-US" sz="2100" dirty="0">
                <a:solidFill>
                  <a:prstClr val="black"/>
                </a:solidFill>
              </a:rPr>
              <a:t>.</a:t>
            </a:r>
            <a:endParaRPr lang="it-IT" sz="2100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en-US" sz="4000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1F80-7F72-4778-A201-227742645BFF}" type="slidenum">
              <a:rPr lang="it-IT" smtClean="0"/>
              <a:t>15</a:t>
            </a:fld>
            <a:endParaRPr lang="it-IT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PROFESSIONI PROTETTE E NON PROTETTE</a:t>
            </a:r>
            <a:r>
              <a:rPr lang="en-US" sz="2300" b="1" dirty="0" smtClean="0">
                <a:solidFill>
                  <a:srgbClr val="C00000"/>
                </a:solidFill>
                <a:latin typeface="Calibri"/>
              </a:rPr>
              <a:t/>
            </a:r>
            <a:br>
              <a:rPr lang="en-US" sz="2300" b="1" dirty="0" smtClean="0">
                <a:solidFill>
                  <a:srgbClr val="C00000"/>
                </a:solidFill>
                <a:latin typeface="Calibri"/>
              </a:rPr>
            </a:br>
            <a:r>
              <a:rPr lang="en-US" sz="2300" b="1" u="sng" dirty="0" smtClean="0">
                <a:solidFill>
                  <a:srgbClr val="C00000"/>
                </a:solidFill>
                <a:latin typeface="Calibri"/>
              </a:rPr>
              <a:t/>
            </a:r>
            <a:br>
              <a:rPr lang="en-US" sz="2300" b="1" u="sng" dirty="0" smtClean="0">
                <a:solidFill>
                  <a:srgbClr val="C00000"/>
                </a:solidFill>
                <a:latin typeface="Calibri"/>
              </a:rPr>
            </a:br>
            <a:r>
              <a:rPr lang="it-IT" sz="4000" b="1" dirty="0" smtClean="0">
                <a:solidFill>
                  <a:prstClr val="black"/>
                </a:solidFill>
              </a:rPr>
              <a:t/>
            </a:r>
            <a:br>
              <a:rPr lang="it-IT" sz="4000" b="1" dirty="0" smtClean="0">
                <a:solidFill>
                  <a:prstClr val="black"/>
                </a:solidFill>
              </a:rPr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46721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Può una STP </a:t>
            </a:r>
            <a:r>
              <a:rPr lang="en-US" b="1" i="1" dirty="0" err="1" smtClean="0"/>
              <a:t>partecipare</a:t>
            </a:r>
            <a:r>
              <a:rPr lang="en-US" b="1" i="1" dirty="0" smtClean="0"/>
              <a:t> ad </a:t>
            </a:r>
            <a:r>
              <a:rPr lang="en-US" b="1" i="1" dirty="0" err="1" smtClean="0"/>
              <a:t>altra</a:t>
            </a:r>
            <a:r>
              <a:rPr lang="en-US" b="1" i="1" dirty="0" smtClean="0"/>
              <a:t> STP ?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845126" y="3810000"/>
            <a:ext cx="10515601" cy="99196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45127" y="1143000"/>
            <a:ext cx="10515600" cy="50371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err="1">
                <a:solidFill>
                  <a:srgbClr val="C00000"/>
                </a:solidFill>
              </a:rPr>
              <a:t>Appare</a:t>
            </a:r>
            <a:r>
              <a:rPr lang="en-US" sz="2200" b="1" dirty="0">
                <a:solidFill>
                  <a:srgbClr val="C00000"/>
                </a:solidFill>
              </a:rPr>
              <a:t> </a:t>
            </a:r>
            <a:r>
              <a:rPr lang="en-US" sz="2200" b="1" dirty="0" err="1">
                <a:solidFill>
                  <a:srgbClr val="C00000"/>
                </a:solidFill>
              </a:rPr>
              <a:t>preferibile</a:t>
            </a:r>
            <a:r>
              <a:rPr lang="en-US" sz="2200" b="1" dirty="0">
                <a:solidFill>
                  <a:srgbClr val="C00000"/>
                </a:solidFill>
              </a:rPr>
              <a:t> la </a:t>
            </a:r>
            <a:r>
              <a:rPr lang="en-US" sz="2200" b="1" dirty="0" err="1">
                <a:solidFill>
                  <a:srgbClr val="C00000"/>
                </a:solidFill>
              </a:rPr>
              <a:t>tesi</a:t>
            </a:r>
            <a:r>
              <a:rPr lang="en-US" sz="2200" b="1" dirty="0">
                <a:solidFill>
                  <a:srgbClr val="C00000"/>
                </a:solidFill>
              </a:rPr>
              <a:t> </a:t>
            </a:r>
            <a:r>
              <a:rPr lang="en-US" sz="2200" b="1" u="sng" dirty="0" err="1" smtClean="0">
                <a:solidFill>
                  <a:srgbClr val="C00000"/>
                </a:solidFill>
              </a:rPr>
              <a:t>negativa</a:t>
            </a:r>
            <a:r>
              <a:rPr lang="en-US" sz="2200" b="1" dirty="0" smtClean="0">
                <a:solidFill>
                  <a:srgbClr val="C0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2000" dirty="0" err="1" smtClean="0"/>
              <a:t>una</a:t>
            </a:r>
            <a:r>
              <a:rPr lang="en-US" sz="2000" dirty="0" smtClean="0"/>
              <a:t> </a:t>
            </a:r>
            <a:r>
              <a:rPr lang="en-US" sz="2000" dirty="0" err="1"/>
              <a:t>partecipazione</a:t>
            </a:r>
            <a:r>
              <a:rPr lang="en-US" sz="2000" dirty="0"/>
              <a:t> di </a:t>
            </a:r>
            <a:r>
              <a:rPr lang="en-US" sz="2000" dirty="0" err="1"/>
              <a:t>tal</a:t>
            </a:r>
            <a:r>
              <a:rPr lang="en-US" sz="2000" dirty="0"/>
              <a:t> </a:t>
            </a:r>
            <a:r>
              <a:rPr lang="en-US" sz="2000" dirty="0" err="1" smtClean="0"/>
              <a:t>senso</a:t>
            </a:r>
            <a:r>
              <a:rPr lang="en-US" sz="2000" dirty="0" smtClean="0"/>
              <a:t> </a:t>
            </a:r>
            <a:r>
              <a:rPr lang="en-US" sz="2000" dirty="0"/>
              <a:t>si </a:t>
            </a:r>
            <a:r>
              <a:rPr lang="en-US" sz="2000" dirty="0" err="1"/>
              <a:t>presterebbe</a:t>
            </a:r>
            <a:r>
              <a:rPr lang="en-US" sz="2000" dirty="0"/>
              <a:t> ad una facile </a:t>
            </a:r>
            <a:r>
              <a:rPr lang="en-US" sz="2000" dirty="0" err="1"/>
              <a:t>elusione</a:t>
            </a:r>
            <a:r>
              <a:rPr lang="en-US" sz="2000" dirty="0"/>
              <a:t> della </a:t>
            </a:r>
            <a:r>
              <a:rPr lang="en-US" sz="2000" dirty="0" err="1"/>
              <a:t>regola</a:t>
            </a:r>
            <a:r>
              <a:rPr lang="en-US" sz="2000" dirty="0"/>
              <a:t> per cui la </a:t>
            </a:r>
            <a:r>
              <a:rPr lang="en-US" sz="2000" dirty="0" err="1"/>
              <a:t>partecipazione</a:t>
            </a:r>
            <a:r>
              <a:rPr lang="en-US" sz="2000" dirty="0"/>
              <a:t> del socio è </a:t>
            </a:r>
            <a:r>
              <a:rPr lang="en-US" sz="2000" dirty="0" err="1"/>
              <a:t>consentita</a:t>
            </a:r>
            <a:r>
              <a:rPr lang="en-US" sz="2000" dirty="0"/>
              <a:t> </a:t>
            </a:r>
            <a:r>
              <a:rPr lang="en-US" sz="2000" b="1" u="sng" dirty="0">
                <a:solidFill>
                  <a:srgbClr val="C00000"/>
                </a:solidFill>
              </a:rPr>
              <a:t>solo </a:t>
            </a:r>
            <a:r>
              <a:rPr lang="en-US" sz="2000" b="1" u="sng" dirty="0" err="1">
                <a:solidFill>
                  <a:srgbClr val="C00000"/>
                </a:solidFill>
              </a:rPr>
              <a:t>ed</a:t>
            </a:r>
            <a:r>
              <a:rPr lang="en-US" sz="2000" b="1" u="sng" dirty="0">
                <a:solidFill>
                  <a:srgbClr val="C00000"/>
                </a:solidFill>
              </a:rPr>
              <a:t> </a:t>
            </a:r>
            <a:r>
              <a:rPr lang="en-US" sz="2000" b="1" u="sng" dirty="0" err="1">
                <a:solidFill>
                  <a:srgbClr val="C00000"/>
                </a:solidFill>
              </a:rPr>
              <a:t>esclusivamente</a:t>
            </a:r>
            <a:r>
              <a:rPr lang="en-US" sz="2000" b="1" u="sng" dirty="0">
                <a:solidFill>
                  <a:srgbClr val="C00000"/>
                </a:solidFill>
              </a:rPr>
              <a:t> in una STP </a:t>
            </a:r>
            <a:endParaRPr lang="it-IT" sz="2000" b="1" u="sng" dirty="0">
              <a:solidFill>
                <a:srgbClr val="C00000"/>
              </a:solidFill>
            </a:endParaRPr>
          </a:p>
          <a:p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CATEGORIE ESCLUSE DALLE STP:</a:t>
            </a:r>
          </a:p>
          <a:p>
            <a:pPr marL="0" indent="0">
              <a:buNone/>
            </a:pPr>
            <a:endParaRPr lang="it-IT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it-IT" sz="2700" dirty="0" smtClean="0">
                <a:solidFill>
                  <a:srgbClr val="C00000"/>
                </a:solidFill>
              </a:rPr>
              <a:t>Notai – </a:t>
            </a:r>
            <a:r>
              <a:rPr lang="it-IT" sz="2000" dirty="0" smtClean="0"/>
              <a:t>regolamento ministeriale esclude l’esercizio di pubbliche funzioni come quella notarile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sz="2700" dirty="0" smtClean="0">
                <a:solidFill>
                  <a:srgbClr val="C00000"/>
                </a:solidFill>
              </a:rPr>
              <a:t>Avvocati – </a:t>
            </a:r>
            <a:r>
              <a:rPr lang="it-IT" sz="2000" dirty="0" err="1" smtClean="0"/>
              <a:t>D.Lgs</a:t>
            </a:r>
            <a:r>
              <a:rPr lang="it-IT" sz="2000" dirty="0" smtClean="0"/>
              <a:t> 96/2001 stabilisce che possano essere soci della STA</a:t>
            </a:r>
            <a:endParaRPr lang="it-IT" sz="20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1F80-7F72-4778-A201-227742645BFF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6123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45127" y="1197429"/>
            <a:ext cx="10515600" cy="51589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200" b="1" dirty="0" smtClean="0">
                <a:solidFill>
                  <a:srgbClr val="C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CAUSE </a:t>
            </a:r>
            <a:r>
              <a:rPr lang="en-US" sz="4200" b="1" dirty="0">
                <a:solidFill>
                  <a:srgbClr val="C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DI INCOMPATIBILITA’ E COMPATIBILITA’</a:t>
            </a:r>
            <a:endParaRPr lang="it-IT" sz="4200" dirty="0">
              <a:solidFill>
                <a:srgbClr val="C00000"/>
              </a:solidFill>
              <a:latin typeface="+mj-lt"/>
            </a:endParaRPr>
          </a:p>
          <a:p>
            <a:pPr lv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1F80-7F72-4778-A201-227742645BFF}" type="slidenum">
              <a:rPr lang="it-IT" smtClean="0"/>
              <a:t>17</a:t>
            </a:fld>
            <a:endParaRPr lang="it-IT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762137" y="3044077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3200" dirty="0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957468" y="2364465"/>
            <a:ext cx="10124938" cy="19267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sz="1800" b="1" dirty="0" smtClean="0"/>
          </a:p>
          <a:p>
            <a:pPr marL="0" indent="0" algn="just">
              <a:buNone/>
            </a:pPr>
            <a:r>
              <a:rPr lang="en-US" sz="1800" b="1" dirty="0" err="1" smtClean="0"/>
              <a:t>Ciascun</a:t>
            </a:r>
            <a:r>
              <a:rPr lang="en-US" sz="1800" b="1" dirty="0" smtClean="0"/>
              <a:t> socio</a:t>
            </a:r>
            <a:r>
              <a:rPr lang="en-US" sz="1800" dirty="0" smtClean="0"/>
              <a:t>, </a:t>
            </a:r>
            <a:r>
              <a:rPr lang="en-US" sz="1800" dirty="0"/>
              <a:t>per </a:t>
            </a:r>
            <a:r>
              <a:rPr lang="en-US" sz="1800" dirty="0" err="1"/>
              <a:t>espressa</a:t>
            </a:r>
            <a:r>
              <a:rPr lang="en-US" sz="1800" dirty="0"/>
              <a:t> </a:t>
            </a:r>
            <a:r>
              <a:rPr lang="en-US" sz="1800" dirty="0" err="1"/>
              <a:t>previsione</a:t>
            </a:r>
            <a:r>
              <a:rPr lang="en-US" sz="1800" dirty="0"/>
              <a:t> di </a:t>
            </a:r>
            <a:r>
              <a:rPr lang="en-US" sz="1800" dirty="0" err="1"/>
              <a:t>legge</a:t>
            </a:r>
            <a:r>
              <a:rPr lang="en-US" sz="1800" dirty="0"/>
              <a:t>, </a:t>
            </a:r>
            <a:r>
              <a:rPr lang="en-US" sz="1800" b="1" u="sng" dirty="0">
                <a:solidFill>
                  <a:srgbClr val="C00000"/>
                </a:solidFill>
              </a:rPr>
              <a:t>non </a:t>
            </a:r>
            <a:r>
              <a:rPr lang="en-US" sz="1800" b="1" u="sng" dirty="0" err="1">
                <a:solidFill>
                  <a:srgbClr val="C00000"/>
                </a:solidFill>
              </a:rPr>
              <a:t>può</a:t>
            </a:r>
            <a:r>
              <a:rPr lang="en-US" sz="1800" b="1" u="sng" dirty="0">
                <a:solidFill>
                  <a:srgbClr val="C00000"/>
                </a:solidFill>
              </a:rPr>
              <a:t> </a:t>
            </a:r>
            <a:r>
              <a:rPr lang="en-US" sz="1800" b="1" u="sng" dirty="0" err="1">
                <a:solidFill>
                  <a:srgbClr val="C00000"/>
                </a:solidFill>
              </a:rPr>
              <a:t>partecipare</a:t>
            </a:r>
            <a:r>
              <a:rPr lang="en-US" sz="1800" b="1" u="sng" dirty="0">
                <a:solidFill>
                  <a:srgbClr val="C00000"/>
                </a:solidFill>
              </a:rPr>
              <a:t> </a:t>
            </a:r>
            <a:r>
              <a:rPr lang="en-US" sz="1800" b="1" i="1" u="sng" dirty="0">
                <a:solidFill>
                  <a:srgbClr val="C00000"/>
                </a:solidFill>
              </a:rPr>
              <a:t>a  </a:t>
            </a:r>
            <a:r>
              <a:rPr lang="en-US" sz="1800" b="1" i="1" u="sng" dirty="0" err="1">
                <a:solidFill>
                  <a:srgbClr val="C00000"/>
                </a:solidFill>
              </a:rPr>
              <a:t>più</a:t>
            </a:r>
            <a:r>
              <a:rPr lang="en-US" sz="1800" b="1" i="1" u="sng" dirty="0">
                <a:solidFill>
                  <a:srgbClr val="C00000"/>
                </a:solidFill>
              </a:rPr>
              <a:t> di </a:t>
            </a:r>
            <a:r>
              <a:rPr lang="en-US" sz="1800" b="1" i="1" u="sng" dirty="0" err="1">
                <a:solidFill>
                  <a:srgbClr val="C00000"/>
                </a:solidFill>
              </a:rPr>
              <a:t>una</a:t>
            </a:r>
            <a:r>
              <a:rPr lang="en-US" sz="1800" b="1" i="1" u="sng" dirty="0">
                <a:solidFill>
                  <a:srgbClr val="C00000"/>
                </a:solidFill>
              </a:rPr>
              <a:t> </a:t>
            </a:r>
            <a:r>
              <a:rPr lang="en-US" sz="1800" b="1" i="1" u="sng" dirty="0" err="1">
                <a:solidFill>
                  <a:srgbClr val="C00000"/>
                </a:solidFill>
              </a:rPr>
              <a:t>Stp</a:t>
            </a:r>
            <a:r>
              <a:rPr lang="en-US" sz="1800" b="1" i="1" dirty="0">
                <a:solidFill>
                  <a:srgbClr val="C00000"/>
                </a:solidFill>
              </a:rPr>
              <a:t> </a:t>
            </a:r>
            <a:r>
              <a:rPr lang="en-US" sz="1800" dirty="0"/>
              <a:t>o </a:t>
            </a:r>
            <a:r>
              <a:rPr lang="en-US" sz="1800" dirty="0" err="1"/>
              <a:t>società</a:t>
            </a:r>
            <a:r>
              <a:rPr lang="en-US" sz="1800" dirty="0"/>
              <a:t> </a:t>
            </a:r>
            <a:r>
              <a:rPr lang="en-US" sz="1800" dirty="0" err="1"/>
              <a:t>multidisciplinare</a:t>
            </a:r>
            <a:r>
              <a:rPr lang="en-US" sz="1800" dirty="0"/>
              <a:t>, </a:t>
            </a:r>
            <a:r>
              <a:rPr lang="en-US" sz="1800" b="1" dirty="0" err="1"/>
              <a:t>pena</a:t>
            </a:r>
            <a:r>
              <a:rPr lang="en-US" sz="1800" b="1" dirty="0"/>
              <a:t> </a:t>
            </a:r>
            <a:r>
              <a:rPr lang="en-US" sz="1800" b="1" dirty="0" err="1"/>
              <a:t>l’esclusione</a:t>
            </a:r>
            <a:r>
              <a:rPr lang="en-US" sz="1800" b="1" dirty="0"/>
              <a:t> </a:t>
            </a:r>
            <a:r>
              <a:rPr lang="en-US" sz="1800" b="1" dirty="0" err="1"/>
              <a:t>dalla</a:t>
            </a:r>
            <a:r>
              <a:rPr lang="en-US" sz="1800" b="1" dirty="0"/>
              <a:t> </a:t>
            </a:r>
            <a:r>
              <a:rPr lang="en-US" sz="1800" b="1" dirty="0" err="1"/>
              <a:t>stessa</a:t>
            </a:r>
            <a:endParaRPr lang="en-US" sz="1800" b="1" dirty="0"/>
          </a:p>
          <a:p>
            <a:pPr marL="0" indent="0" algn="just">
              <a:buFont typeface="Wingdings 2" pitchFamily="18" charset="2"/>
              <a:buNone/>
            </a:pPr>
            <a:r>
              <a:rPr lang="en-US" sz="1800" b="1" dirty="0" smtClean="0"/>
              <a:t>E’ </a:t>
            </a:r>
            <a:r>
              <a:rPr lang="en-US" sz="1800" b="1" dirty="0" err="1" smtClean="0"/>
              <a:t>compatibile</a:t>
            </a:r>
            <a:r>
              <a:rPr lang="en-US" sz="1800" b="1" dirty="0" smtClean="0"/>
              <a:t> </a:t>
            </a:r>
            <a:r>
              <a:rPr lang="en-US" sz="1800" dirty="0" smtClean="0"/>
              <a:t>con la </a:t>
            </a:r>
            <a:r>
              <a:rPr lang="en-US" sz="1800" dirty="0" err="1" smtClean="0"/>
              <a:t>qualità</a:t>
            </a:r>
            <a:r>
              <a:rPr lang="en-US" sz="1800" dirty="0" smtClean="0"/>
              <a:t> di socio di STP </a:t>
            </a:r>
            <a:r>
              <a:rPr lang="en-US" sz="1800" b="1" dirty="0" err="1" smtClean="0"/>
              <a:t>l’esercizio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della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attività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professionale</a:t>
            </a:r>
            <a:r>
              <a:rPr lang="en-US" sz="1800" b="1" dirty="0" smtClean="0"/>
              <a:t> </a:t>
            </a:r>
            <a:r>
              <a:rPr lang="en-US" sz="1800" dirty="0" err="1" smtClean="0"/>
              <a:t>sia</a:t>
            </a:r>
            <a:r>
              <a:rPr lang="en-US" sz="1800" dirty="0" smtClean="0"/>
              <a:t> se </a:t>
            </a:r>
            <a:r>
              <a:rPr lang="en-US" sz="1800" dirty="0" err="1" smtClean="0"/>
              <a:t>svolta</a:t>
            </a:r>
            <a:r>
              <a:rPr lang="en-US" sz="1800" dirty="0" smtClean="0"/>
              <a:t> in forma </a:t>
            </a:r>
            <a:r>
              <a:rPr lang="en-US" sz="1800" dirty="0" err="1" smtClean="0"/>
              <a:t>individuale</a:t>
            </a:r>
            <a:r>
              <a:rPr lang="en-US" sz="1800" dirty="0" smtClean="0"/>
              <a:t> </a:t>
            </a:r>
            <a:r>
              <a:rPr lang="en-US" sz="1800" dirty="0" err="1" smtClean="0"/>
              <a:t>sia</a:t>
            </a:r>
            <a:r>
              <a:rPr lang="en-US" sz="1800" dirty="0" smtClean="0"/>
              <a:t> se </a:t>
            </a:r>
            <a:r>
              <a:rPr lang="en-US" sz="1800" dirty="0" err="1" smtClean="0"/>
              <a:t>svolta</a:t>
            </a:r>
            <a:r>
              <a:rPr lang="en-US" sz="1800" dirty="0" smtClean="0"/>
              <a:t> in forma di </a:t>
            </a:r>
            <a:r>
              <a:rPr lang="en-US" sz="1800" dirty="0" err="1" smtClean="0"/>
              <a:t>associazione</a:t>
            </a:r>
            <a:r>
              <a:rPr lang="en-US" sz="1800" dirty="0" smtClean="0"/>
              <a:t> </a:t>
            </a:r>
            <a:r>
              <a:rPr lang="en-US" sz="1800" dirty="0" err="1" smtClean="0"/>
              <a:t>professionale</a:t>
            </a:r>
            <a:r>
              <a:rPr lang="en-US" sz="1800" dirty="0" smtClean="0"/>
              <a:t>, </a:t>
            </a:r>
            <a:r>
              <a:rPr lang="en-US" sz="1800" dirty="0" err="1" smtClean="0"/>
              <a:t>conservando</a:t>
            </a:r>
            <a:r>
              <a:rPr lang="en-US" sz="1800" dirty="0" smtClean="0"/>
              <a:t>, </a:t>
            </a:r>
            <a:r>
              <a:rPr lang="en-US" sz="1800" dirty="0" err="1" smtClean="0"/>
              <a:t>quindi</a:t>
            </a:r>
            <a:r>
              <a:rPr lang="en-US" sz="1800" dirty="0" smtClean="0"/>
              <a:t>, </a:t>
            </a:r>
            <a:r>
              <a:rPr lang="en-US" sz="1800" dirty="0" err="1" smtClean="0"/>
              <a:t>una</a:t>
            </a:r>
            <a:r>
              <a:rPr lang="en-US" sz="1800" dirty="0" smtClean="0"/>
              <a:t> </a:t>
            </a:r>
            <a:r>
              <a:rPr lang="en-US" sz="1800" dirty="0" err="1" smtClean="0"/>
              <a:t>distinta</a:t>
            </a:r>
            <a:r>
              <a:rPr lang="en-US" sz="1800" dirty="0" smtClean="0"/>
              <a:t> partita IVA .</a:t>
            </a:r>
            <a:endParaRPr lang="it-IT" sz="1800" dirty="0" smtClean="0"/>
          </a:p>
          <a:p>
            <a:pPr marL="0" indent="0">
              <a:buFont typeface="Wingdings 2" pitchFamily="18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013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6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) PREVALENZA </a:t>
            </a:r>
            <a:r>
              <a:rPr lang="en-US" b="1" dirty="0">
                <a:solidFill>
                  <a:srgbClr val="C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DEI SOCI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PROFESSIONISTI E MAGGIORANZA DEI 2/3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845127" y="3004457"/>
            <a:ext cx="10759044" cy="5878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45127" y="2370138"/>
            <a:ext cx="10515600" cy="435133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800" dirty="0" err="1"/>
              <a:t>L’art</a:t>
            </a:r>
            <a:r>
              <a:rPr lang="en-US" sz="1800" dirty="0"/>
              <a:t> 10 comma 4, </a:t>
            </a:r>
            <a:r>
              <a:rPr lang="en-US" sz="1800" dirty="0" err="1"/>
              <a:t>lettera</a:t>
            </a:r>
            <a:r>
              <a:rPr lang="en-US" sz="1800" dirty="0"/>
              <a:t> b) </a:t>
            </a:r>
            <a:r>
              <a:rPr lang="en-US" sz="1800" dirty="0" err="1"/>
              <a:t>prescrive</a:t>
            </a:r>
            <a:r>
              <a:rPr lang="en-US" sz="1800" dirty="0"/>
              <a:t> il </a:t>
            </a:r>
            <a:r>
              <a:rPr lang="en-US" sz="1800" dirty="0" err="1"/>
              <a:t>rapporto</a:t>
            </a:r>
            <a:r>
              <a:rPr lang="en-US" sz="1800" dirty="0"/>
              <a:t> di </a:t>
            </a:r>
            <a:r>
              <a:rPr lang="en-US" sz="1800" dirty="0" err="1"/>
              <a:t>forza</a:t>
            </a:r>
            <a:r>
              <a:rPr lang="en-US" sz="1800" dirty="0"/>
              <a:t> dei </a:t>
            </a:r>
            <a:r>
              <a:rPr lang="en-US" sz="1800" dirty="0" err="1"/>
              <a:t>soci</a:t>
            </a:r>
            <a:r>
              <a:rPr lang="en-US" sz="1800" dirty="0"/>
              <a:t> professionisti sui </a:t>
            </a:r>
            <a:r>
              <a:rPr lang="en-US" sz="1800" dirty="0" err="1"/>
              <a:t>soci</a:t>
            </a:r>
            <a:r>
              <a:rPr lang="en-US" sz="1800" dirty="0"/>
              <a:t> non professionisti nel </a:t>
            </a:r>
            <a:r>
              <a:rPr lang="en-US" sz="1800" dirty="0" err="1"/>
              <a:t>senso</a:t>
            </a:r>
            <a:r>
              <a:rPr lang="en-US" sz="1800" dirty="0"/>
              <a:t> </a:t>
            </a:r>
            <a:r>
              <a:rPr lang="en-US" sz="1800" dirty="0" err="1" smtClean="0"/>
              <a:t>che</a:t>
            </a:r>
            <a:r>
              <a:rPr lang="en-US" sz="1800" dirty="0" smtClean="0"/>
              <a:t>:</a:t>
            </a:r>
          </a:p>
          <a:p>
            <a:pPr marL="0" indent="0" algn="just">
              <a:buNone/>
            </a:pPr>
            <a:r>
              <a:rPr lang="en-US" sz="1800" dirty="0" smtClean="0"/>
              <a:t>“</a:t>
            </a:r>
            <a:r>
              <a:rPr lang="en-US" sz="1800" dirty="0"/>
              <a:t>in </a:t>
            </a:r>
            <a:r>
              <a:rPr lang="en-US" sz="1800" dirty="0" err="1"/>
              <a:t>ogni</a:t>
            </a:r>
            <a:r>
              <a:rPr lang="en-US" sz="1800" dirty="0"/>
              <a:t> </a:t>
            </a:r>
            <a:r>
              <a:rPr lang="en-US" sz="1800" dirty="0" err="1"/>
              <a:t>caso</a:t>
            </a:r>
            <a:r>
              <a:rPr lang="en-US" sz="1800" dirty="0"/>
              <a:t> </a:t>
            </a:r>
            <a:r>
              <a:rPr lang="en-US" sz="1800" dirty="0" err="1"/>
              <a:t>il</a:t>
            </a:r>
            <a:r>
              <a:rPr lang="en-US" sz="1800" dirty="0"/>
              <a:t> </a:t>
            </a:r>
            <a:r>
              <a:rPr lang="en-US" sz="1800" u="sng" dirty="0" err="1" smtClean="0">
                <a:solidFill>
                  <a:srgbClr val="C00000"/>
                </a:solidFill>
              </a:rPr>
              <a:t>numero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 smtClean="0"/>
              <a:t>dei</a:t>
            </a:r>
            <a:r>
              <a:rPr lang="en-US" sz="1800" dirty="0" smtClean="0"/>
              <a:t> </a:t>
            </a:r>
            <a:r>
              <a:rPr lang="en-US" sz="1800" dirty="0" err="1"/>
              <a:t>soci</a:t>
            </a:r>
            <a:r>
              <a:rPr lang="en-US" sz="1800" dirty="0"/>
              <a:t> professionisti e la </a:t>
            </a:r>
            <a:r>
              <a:rPr lang="en-US" sz="1800" u="sng" dirty="0" err="1">
                <a:solidFill>
                  <a:srgbClr val="C00000"/>
                </a:solidFill>
              </a:rPr>
              <a:t>partecipazione</a:t>
            </a:r>
            <a:r>
              <a:rPr lang="en-US" sz="1800" u="sng" dirty="0">
                <a:solidFill>
                  <a:srgbClr val="C00000"/>
                </a:solidFill>
              </a:rPr>
              <a:t> al </a:t>
            </a:r>
            <a:r>
              <a:rPr lang="en-US" sz="1800" u="sng" dirty="0" err="1" smtClean="0">
                <a:solidFill>
                  <a:srgbClr val="C00000"/>
                </a:solidFill>
              </a:rPr>
              <a:t>capitale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 smtClean="0"/>
              <a:t>sociale</a:t>
            </a:r>
            <a:r>
              <a:rPr lang="en-US" sz="1800" dirty="0" smtClean="0"/>
              <a:t> </a:t>
            </a:r>
            <a:r>
              <a:rPr lang="en-US" sz="1800" dirty="0"/>
              <a:t>dei professionisti </a:t>
            </a:r>
            <a:r>
              <a:rPr lang="en-US" sz="1800" dirty="0" err="1"/>
              <a:t>deve</a:t>
            </a:r>
            <a:r>
              <a:rPr lang="en-US" sz="1800" dirty="0"/>
              <a:t> </a:t>
            </a:r>
            <a:r>
              <a:rPr lang="en-US" sz="1800" dirty="0" err="1"/>
              <a:t>essere</a:t>
            </a:r>
            <a:r>
              <a:rPr lang="en-US" sz="1800" dirty="0"/>
              <a:t> tale da </a:t>
            </a:r>
            <a:r>
              <a:rPr lang="en-US" sz="1800" dirty="0" err="1"/>
              <a:t>determinare</a:t>
            </a:r>
            <a:r>
              <a:rPr lang="en-US" sz="1800" dirty="0"/>
              <a:t> </a:t>
            </a:r>
            <a:r>
              <a:rPr lang="en-US" sz="1800" b="1" dirty="0"/>
              <a:t>la </a:t>
            </a:r>
            <a:r>
              <a:rPr lang="en-US" sz="1800" b="1" dirty="0" err="1"/>
              <a:t>maggioranza</a:t>
            </a:r>
            <a:r>
              <a:rPr lang="en-US" sz="1800" b="1" dirty="0"/>
              <a:t> di </a:t>
            </a:r>
            <a:r>
              <a:rPr lang="en-US" sz="1800" b="1" u="sng" dirty="0"/>
              <a:t>2/3 </a:t>
            </a:r>
            <a:r>
              <a:rPr lang="en-US" sz="1800" b="1" dirty="0" err="1"/>
              <a:t>nelle</a:t>
            </a:r>
            <a:r>
              <a:rPr lang="en-US" sz="1800" b="1" dirty="0"/>
              <a:t> </a:t>
            </a:r>
            <a:r>
              <a:rPr lang="en-US" sz="1800" b="1" dirty="0" err="1"/>
              <a:t>deliberazioni</a:t>
            </a:r>
            <a:r>
              <a:rPr lang="en-US" sz="1800" b="1" dirty="0"/>
              <a:t> e </a:t>
            </a:r>
            <a:r>
              <a:rPr lang="en-US" sz="1800" b="1" dirty="0" err="1"/>
              <a:t>decisioni</a:t>
            </a:r>
            <a:r>
              <a:rPr lang="en-US" sz="1800" b="1" dirty="0"/>
              <a:t> dei </a:t>
            </a:r>
            <a:r>
              <a:rPr lang="en-US" sz="1800" b="1" dirty="0" err="1"/>
              <a:t>soci</a:t>
            </a:r>
            <a:r>
              <a:rPr lang="en-US" sz="1800" b="1" dirty="0" smtClean="0"/>
              <a:t>.”</a:t>
            </a:r>
            <a:endParaRPr lang="it-IT" sz="1800" b="1" dirty="0"/>
          </a:p>
          <a:p>
            <a:pPr marL="0" indent="0" algn="just">
              <a:buNone/>
            </a:pPr>
            <a:endParaRPr lang="en-US" sz="1800" b="1" dirty="0" smtClean="0"/>
          </a:p>
          <a:p>
            <a:pPr marL="0" indent="0" algn="just">
              <a:buNone/>
            </a:pPr>
            <a:r>
              <a:rPr lang="en-US" sz="1800" b="1" dirty="0" smtClean="0"/>
              <a:t>Se </a:t>
            </a:r>
            <a:r>
              <a:rPr lang="en-US" sz="1800" b="1" dirty="0" err="1"/>
              <a:t>viene</a:t>
            </a:r>
            <a:r>
              <a:rPr lang="en-US" sz="1800" b="1" dirty="0"/>
              <a:t> </a:t>
            </a:r>
            <a:r>
              <a:rPr lang="en-US" sz="1800" b="1" dirty="0" err="1"/>
              <a:t>meno</a:t>
            </a:r>
            <a:r>
              <a:rPr lang="en-US" sz="1800" b="1" dirty="0"/>
              <a:t> </a:t>
            </a:r>
            <a:r>
              <a:rPr lang="en-US" sz="1800" b="1" dirty="0" err="1"/>
              <a:t>questa</a:t>
            </a:r>
            <a:r>
              <a:rPr lang="en-US" sz="1800" b="1" dirty="0"/>
              <a:t> </a:t>
            </a:r>
            <a:r>
              <a:rPr lang="en-US" sz="1800" b="1" dirty="0" err="1"/>
              <a:t>percentuale</a:t>
            </a:r>
            <a:r>
              <a:rPr lang="en-US" sz="1800" b="1" dirty="0"/>
              <a:t> </a:t>
            </a:r>
            <a:r>
              <a:rPr lang="en-US" sz="1800" dirty="0"/>
              <a:t>la società ha un </a:t>
            </a:r>
            <a:r>
              <a:rPr lang="en-US" sz="1800" b="1" dirty="0" err="1"/>
              <a:t>termine</a:t>
            </a:r>
            <a:r>
              <a:rPr lang="en-US" sz="1800" b="1" dirty="0"/>
              <a:t> </a:t>
            </a:r>
            <a:r>
              <a:rPr lang="en-US" sz="1800" b="1" dirty="0" err="1"/>
              <a:t>perentorio</a:t>
            </a:r>
            <a:r>
              <a:rPr lang="en-US" sz="1800" b="1" dirty="0"/>
              <a:t> di </a:t>
            </a:r>
            <a:r>
              <a:rPr lang="en-US" sz="1800" b="1" u="sng" dirty="0">
                <a:solidFill>
                  <a:srgbClr val="C00000"/>
                </a:solidFill>
              </a:rPr>
              <a:t>6 </a:t>
            </a:r>
            <a:r>
              <a:rPr lang="en-US" sz="1800" b="1" u="sng" dirty="0" err="1">
                <a:solidFill>
                  <a:srgbClr val="C00000"/>
                </a:solidFill>
              </a:rPr>
              <a:t>mesi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dirty="0"/>
              <a:t>per </a:t>
            </a:r>
            <a:r>
              <a:rPr lang="en-US" sz="1800" dirty="0" err="1"/>
              <a:t>ripristinarla</a:t>
            </a:r>
            <a:r>
              <a:rPr lang="en-US" sz="1800" dirty="0" smtClean="0"/>
              <a:t>.</a:t>
            </a:r>
            <a:endParaRPr lang="it-IT" sz="1800" dirty="0"/>
          </a:p>
          <a:p>
            <a:pPr marL="0" indent="0" algn="just">
              <a:buNone/>
            </a:pPr>
            <a:endParaRPr lang="en-US" sz="1800" dirty="0" smtClean="0"/>
          </a:p>
          <a:p>
            <a:pPr marL="0" indent="0" algn="just">
              <a:buNone/>
            </a:pPr>
            <a:r>
              <a:rPr lang="en-US" sz="1800" dirty="0" smtClean="0"/>
              <a:t>In </a:t>
            </a:r>
            <a:r>
              <a:rPr lang="en-US" sz="1800" dirty="0" err="1"/>
              <a:t>mancanza</a:t>
            </a:r>
            <a:r>
              <a:rPr lang="en-US" sz="1800" dirty="0"/>
              <a:t> la società </a:t>
            </a:r>
            <a:r>
              <a:rPr lang="en-US" sz="1800" dirty="0" err="1"/>
              <a:t>deve</a:t>
            </a:r>
            <a:r>
              <a:rPr lang="en-US" sz="1800" dirty="0"/>
              <a:t> </a:t>
            </a:r>
            <a:r>
              <a:rPr lang="en-US" sz="1800" dirty="0" err="1"/>
              <a:t>essere</a:t>
            </a:r>
            <a:r>
              <a:rPr lang="en-US" sz="1800" dirty="0"/>
              <a:t> </a:t>
            </a:r>
            <a:r>
              <a:rPr lang="en-US" sz="1800" u="sng" dirty="0" err="1">
                <a:solidFill>
                  <a:srgbClr val="C00000"/>
                </a:solidFill>
              </a:rPr>
              <a:t>sciolta</a:t>
            </a:r>
            <a:r>
              <a:rPr lang="en-US" sz="1800" u="sng" dirty="0">
                <a:solidFill>
                  <a:srgbClr val="C00000"/>
                </a:solidFill>
              </a:rPr>
              <a:t> e </a:t>
            </a:r>
            <a:r>
              <a:rPr lang="en-US" sz="1800" u="sng" dirty="0" err="1">
                <a:solidFill>
                  <a:srgbClr val="C00000"/>
                </a:solidFill>
              </a:rPr>
              <a:t>cancellata</a:t>
            </a:r>
            <a:r>
              <a:rPr lang="en-US" sz="1800" u="sng" dirty="0">
                <a:solidFill>
                  <a:srgbClr val="C00000"/>
                </a:solidFill>
              </a:rPr>
              <a:t> dalla </a:t>
            </a:r>
            <a:r>
              <a:rPr lang="en-US" sz="1800" u="sng" dirty="0" err="1">
                <a:solidFill>
                  <a:srgbClr val="C00000"/>
                </a:solidFill>
              </a:rPr>
              <a:t>Sezione</a:t>
            </a:r>
            <a:r>
              <a:rPr lang="en-US" sz="1800" u="sng" dirty="0">
                <a:solidFill>
                  <a:srgbClr val="C00000"/>
                </a:solidFill>
              </a:rPr>
              <a:t> </a:t>
            </a:r>
            <a:r>
              <a:rPr lang="en-US" sz="1800" u="sng" dirty="0" err="1">
                <a:solidFill>
                  <a:srgbClr val="C00000"/>
                </a:solidFill>
              </a:rPr>
              <a:t>Speciale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/>
              <a:t>dell’Albo</a:t>
            </a:r>
            <a:r>
              <a:rPr lang="en-US" sz="1800" dirty="0"/>
              <a:t> </a:t>
            </a:r>
            <a:r>
              <a:rPr lang="en-US" sz="1800" dirty="0" err="1"/>
              <a:t>Professionale</a:t>
            </a:r>
            <a:r>
              <a:rPr lang="en-US" sz="1800" dirty="0" smtClean="0"/>
              <a:t>.</a:t>
            </a:r>
            <a:endParaRPr lang="it-IT" sz="1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1F80-7F72-4778-A201-227742645BFF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721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876297" y="4981575"/>
            <a:ext cx="10515600" cy="15430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Voti</a:t>
            </a:r>
            <a:r>
              <a:rPr lang="en-US" b="1" dirty="0"/>
              <a:t> </a:t>
            </a:r>
            <a:r>
              <a:rPr lang="en-US" b="1" dirty="0" err="1"/>
              <a:t>spettanti</a:t>
            </a:r>
            <a:r>
              <a:rPr lang="en-US" b="1" dirty="0"/>
              <a:t> </a:t>
            </a:r>
            <a:r>
              <a:rPr lang="en-US" b="1" dirty="0" err="1"/>
              <a:t>ai</a:t>
            </a:r>
            <a:r>
              <a:rPr lang="en-US" b="1" dirty="0"/>
              <a:t> </a:t>
            </a:r>
            <a:r>
              <a:rPr lang="en-US" b="1" dirty="0" err="1"/>
              <a:t>soci</a:t>
            </a:r>
            <a:r>
              <a:rPr lang="en-US" b="1" dirty="0"/>
              <a:t> </a:t>
            </a:r>
            <a:r>
              <a:rPr lang="en-US" b="1" dirty="0" err="1"/>
              <a:t>professionisti</a:t>
            </a:r>
            <a:r>
              <a:rPr lang="it-IT" u="sng" dirty="0"/>
              <a:t/>
            </a:r>
            <a:br>
              <a:rPr lang="it-IT" u="sng" dirty="0"/>
            </a:b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863310" y="2646363"/>
            <a:ext cx="10515600" cy="147478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41662" y="1320801"/>
            <a:ext cx="10515600" cy="5295899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1900" dirty="0" smtClean="0"/>
              <a:t>Come </a:t>
            </a:r>
            <a:r>
              <a:rPr lang="en-US" sz="1900" dirty="0" err="1"/>
              <a:t>si</a:t>
            </a:r>
            <a:r>
              <a:rPr lang="en-US" sz="1900" dirty="0"/>
              <a:t> </a:t>
            </a:r>
            <a:r>
              <a:rPr lang="en-US" sz="1900" dirty="0" err="1"/>
              <a:t>calcola</a:t>
            </a:r>
            <a:r>
              <a:rPr lang="en-US" sz="1900" dirty="0"/>
              <a:t> la </a:t>
            </a:r>
            <a:r>
              <a:rPr lang="en-US" sz="1900" dirty="0" err="1"/>
              <a:t>maggioranza</a:t>
            </a:r>
            <a:r>
              <a:rPr lang="en-US" sz="1900" dirty="0"/>
              <a:t> di </a:t>
            </a:r>
            <a:r>
              <a:rPr lang="en-US" sz="1900" u="sng" dirty="0" smtClean="0">
                <a:solidFill>
                  <a:srgbClr val="C00000"/>
                </a:solidFill>
              </a:rPr>
              <a:t>2/3</a:t>
            </a:r>
            <a:r>
              <a:rPr lang="en-US" sz="1900" dirty="0"/>
              <a:t> </a:t>
            </a:r>
            <a:r>
              <a:rPr lang="en-US" sz="1900" dirty="0" err="1" smtClean="0"/>
              <a:t>dei</a:t>
            </a:r>
            <a:r>
              <a:rPr lang="en-US" sz="1900" dirty="0" smtClean="0"/>
              <a:t> </a:t>
            </a:r>
            <a:r>
              <a:rPr lang="en-US" sz="1900" dirty="0" err="1"/>
              <a:t>soci</a:t>
            </a:r>
            <a:r>
              <a:rPr lang="en-US" sz="1900" dirty="0"/>
              <a:t> </a:t>
            </a:r>
            <a:r>
              <a:rPr lang="en-US" sz="1900" dirty="0" err="1"/>
              <a:t>professionisti</a:t>
            </a:r>
            <a:r>
              <a:rPr lang="en-US" sz="1900" dirty="0"/>
              <a:t> ?</a:t>
            </a:r>
            <a:endParaRPr lang="it-IT" sz="1900" dirty="0"/>
          </a:p>
          <a:p>
            <a:pPr>
              <a:buFont typeface="Wingdings" panose="05000000000000000000" pitchFamily="2" charset="2"/>
              <a:buChar char="v"/>
            </a:pPr>
            <a:endParaRPr lang="it-IT" sz="1800" dirty="0"/>
          </a:p>
          <a:p>
            <a:pPr marL="0" indent="0" algn="just">
              <a:buNone/>
            </a:pPr>
            <a:r>
              <a:rPr lang="en-US" sz="1800" b="1" dirty="0"/>
              <a:t>La </a:t>
            </a:r>
            <a:r>
              <a:rPr lang="en-US" sz="1800" b="1" dirty="0" err="1"/>
              <a:t>lettera</a:t>
            </a:r>
            <a:r>
              <a:rPr lang="en-US" sz="1800" b="1" dirty="0"/>
              <a:t> </a:t>
            </a:r>
            <a:r>
              <a:rPr lang="en-US" sz="1800" b="1" dirty="0" err="1"/>
              <a:t>della</a:t>
            </a:r>
            <a:r>
              <a:rPr lang="en-US" sz="1800" b="1" dirty="0"/>
              <a:t> </a:t>
            </a:r>
            <a:r>
              <a:rPr lang="en-US" sz="1800" b="1" dirty="0" err="1"/>
              <a:t>legge</a:t>
            </a:r>
            <a:r>
              <a:rPr lang="en-US" sz="1800" b="1" dirty="0"/>
              <a:t> non </a:t>
            </a:r>
            <a:r>
              <a:rPr lang="en-US" sz="1800" b="1" dirty="0" err="1"/>
              <a:t>aiuta</a:t>
            </a:r>
            <a:r>
              <a:rPr lang="en-US" sz="1800" b="1" dirty="0"/>
              <a:t> </a:t>
            </a:r>
            <a:r>
              <a:rPr lang="en-US" sz="1800" dirty="0" err="1"/>
              <a:t>perché</a:t>
            </a:r>
            <a:r>
              <a:rPr lang="en-US" sz="1800" dirty="0"/>
              <a:t> </a:t>
            </a:r>
            <a:r>
              <a:rPr lang="en-US" sz="1800" dirty="0" err="1"/>
              <a:t>sembra</a:t>
            </a:r>
            <a:r>
              <a:rPr lang="en-US" sz="1800" dirty="0"/>
              <a:t> </a:t>
            </a:r>
            <a:r>
              <a:rPr lang="en-US" sz="1800" dirty="0" err="1"/>
              <a:t>correlare</a:t>
            </a:r>
            <a:r>
              <a:rPr lang="en-US" sz="1800" dirty="0"/>
              <a:t> </a:t>
            </a:r>
            <a:r>
              <a:rPr lang="en-US" sz="1800" dirty="0" err="1"/>
              <a:t>il</a:t>
            </a:r>
            <a:r>
              <a:rPr lang="en-US" sz="1800" dirty="0"/>
              <a:t> </a:t>
            </a:r>
            <a:r>
              <a:rPr lang="en-US" sz="1800" b="1" dirty="0" err="1"/>
              <a:t>requisito</a:t>
            </a:r>
            <a:r>
              <a:rPr lang="en-US" sz="1800" b="1" dirty="0"/>
              <a:t> </a:t>
            </a:r>
            <a:r>
              <a:rPr lang="en-US" sz="1800" b="1" dirty="0" err="1"/>
              <a:t>dei</a:t>
            </a:r>
            <a:r>
              <a:rPr lang="en-US" sz="1800" b="1" dirty="0"/>
              <a:t> 2/3 </a:t>
            </a:r>
            <a:r>
              <a:rPr lang="en-US" sz="1800" dirty="0" err="1"/>
              <a:t>dei</a:t>
            </a:r>
            <a:r>
              <a:rPr lang="en-US" sz="1800" dirty="0"/>
              <a:t> </a:t>
            </a:r>
            <a:r>
              <a:rPr lang="en-US" sz="1800" dirty="0" err="1"/>
              <a:t>voti</a:t>
            </a:r>
            <a:r>
              <a:rPr lang="en-US" sz="1800" dirty="0"/>
              <a:t> </a:t>
            </a:r>
            <a:r>
              <a:rPr lang="en-US" sz="1800" b="1" u="sng" dirty="0" err="1">
                <a:solidFill>
                  <a:srgbClr val="C00000"/>
                </a:solidFill>
              </a:rPr>
              <a:t>sia</a:t>
            </a:r>
            <a:r>
              <a:rPr lang="en-US" sz="1800" b="1" u="sng" dirty="0">
                <a:solidFill>
                  <a:srgbClr val="C00000"/>
                </a:solidFill>
              </a:rPr>
              <a:t> al </a:t>
            </a:r>
            <a:r>
              <a:rPr lang="en-US" sz="1800" b="1" u="sng" dirty="0" err="1">
                <a:solidFill>
                  <a:srgbClr val="C00000"/>
                </a:solidFill>
              </a:rPr>
              <a:t>numero</a:t>
            </a:r>
            <a:r>
              <a:rPr lang="en-US" sz="1800" b="1" u="sng" dirty="0">
                <a:solidFill>
                  <a:srgbClr val="C00000"/>
                </a:solidFill>
              </a:rPr>
              <a:t> </a:t>
            </a:r>
            <a:r>
              <a:rPr lang="en-US" sz="1800" b="1" u="sng" dirty="0" err="1">
                <a:solidFill>
                  <a:srgbClr val="C00000"/>
                </a:solidFill>
              </a:rPr>
              <a:t>sia</a:t>
            </a:r>
            <a:r>
              <a:rPr lang="en-US" sz="1800" b="1" u="sng" dirty="0">
                <a:solidFill>
                  <a:srgbClr val="C00000"/>
                </a:solidFill>
              </a:rPr>
              <a:t> </a:t>
            </a:r>
            <a:r>
              <a:rPr lang="en-US" sz="1800" b="1" u="sng" dirty="0" err="1">
                <a:solidFill>
                  <a:srgbClr val="C00000"/>
                </a:solidFill>
              </a:rPr>
              <a:t>alla</a:t>
            </a:r>
            <a:r>
              <a:rPr lang="en-US" sz="1800" b="1" u="sng" dirty="0">
                <a:solidFill>
                  <a:srgbClr val="C00000"/>
                </a:solidFill>
              </a:rPr>
              <a:t> </a:t>
            </a:r>
            <a:r>
              <a:rPr lang="en-US" sz="1800" b="1" u="sng" dirty="0" err="1">
                <a:solidFill>
                  <a:srgbClr val="C00000"/>
                </a:solidFill>
              </a:rPr>
              <a:t>partecipazione</a:t>
            </a:r>
            <a:r>
              <a:rPr lang="en-US" sz="1800" b="1" u="sng" dirty="0">
                <a:solidFill>
                  <a:srgbClr val="C00000"/>
                </a:solidFill>
              </a:rPr>
              <a:t> al </a:t>
            </a:r>
            <a:r>
              <a:rPr lang="en-US" sz="1800" b="1" u="sng" dirty="0" err="1">
                <a:solidFill>
                  <a:srgbClr val="C00000"/>
                </a:solidFill>
              </a:rPr>
              <a:t>capitale</a:t>
            </a:r>
            <a:r>
              <a:rPr lang="en-US" sz="1800" b="1" u="sng" dirty="0">
                <a:solidFill>
                  <a:srgbClr val="C00000"/>
                </a:solidFill>
              </a:rPr>
              <a:t> </a:t>
            </a:r>
            <a:r>
              <a:rPr lang="en-US" sz="1800" b="1" u="sng" dirty="0" err="1">
                <a:solidFill>
                  <a:srgbClr val="C00000"/>
                </a:solidFill>
              </a:rPr>
              <a:t>dei</a:t>
            </a:r>
            <a:r>
              <a:rPr lang="en-US" sz="1800" b="1" u="sng" dirty="0">
                <a:solidFill>
                  <a:srgbClr val="C00000"/>
                </a:solidFill>
              </a:rPr>
              <a:t> </a:t>
            </a:r>
            <a:r>
              <a:rPr lang="en-US" sz="1800" b="1" u="sng" dirty="0" err="1">
                <a:solidFill>
                  <a:srgbClr val="C00000"/>
                </a:solidFill>
              </a:rPr>
              <a:t>soci</a:t>
            </a:r>
            <a:r>
              <a:rPr lang="en-US" sz="1800" b="1" u="sng" dirty="0">
                <a:solidFill>
                  <a:srgbClr val="C00000"/>
                </a:solidFill>
              </a:rPr>
              <a:t> </a:t>
            </a:r>
            <a:r>
              <a:rPr lang="en-US" sz="1800" b="1" u="sng" dirty="0" err="1">
                <a:solidFill>
                  <a:srgbClr val="C00000"/>
                </a:solidFill>
              </a:rPr>
              <a:t>professionisti</a:t>
            </a:r>
            <a:r>
              <a:rPr lang="en-US" sz="1800" b="1" dirty="0">
                <a:solidFill>
                  <a:srgbClr val="C00000"/>
                </a:solidFill>
              </a:rPr>
              <a:t>.</a:t>
            </a:r>
            <a:endParaRPr lang="it-IT" sz="1800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endParaRPr lang="en-US" sz="1800" dirty="0" smtClean="0"/>
          </a:p>
          <a:p>
            <a:pPr marL="0" indent="0" algn="just">
              <a:buNone/>
            </a:pPr>
            <a:r>
              <a:rPr lang="en-US" sz="2400" dirty="0" err="1" smtClean="0"/>
              <a:t>Prevale</a:t>
            </a:r>
            <a:r>
              <a:rPr lang="en-US" sz="2400" dirty="0" smtClean="0"/>
              <a:t> </a:t>
            </a:r>
            <a:r>
              <a:rPr lang="en-US" sz="2400" dirty="0" err="1" smtClean="0"/>
              <a:t>invece</a:t>
            </a:r>
            <a:r>
              <a:rPr lang="en-US" sz="2400" dirty="0" smtClean="0"/>
              <a:t> </a:t>
            </a:r>
            <a:r>
              <a:rPr lang="en-US" sz="2400" dirty="0" err="1"/>
              <a:t>l’idea</a:t>
            </a:r>
            <a:r>
              <a:rPr lang="en-US" sz="2400" dirty="0"/>
              <a:t> secondo cui la </a:t>
            </a:r>
            <a:r>
              <a:rPr lang="en-US" sz="2400" dirty="0" err="1"/>
              <a:t>preminenza</a:t>
            </a:r>
            <a:r>
              <a:rPr lang="en-US" sz="2400" dirty="0"/>
              <a:t> </a:t>
            </a:r>
            <a:r>
              <a:rPr lang="en-US" sz="2400" dirty="0" err="1"/>
              <a:t>dei</a:t>
            </a:r>
            <a:r>
              <a:rPr lang="en-US" sz="2400" dirty="0"/>
              <a:t> </a:t>
            </a:r>
            <a:r>
              <a:rPr lang="en-US" sz="2400" dirty="0" err="1"/>
              <a:t>soci</a:t>
            </a:r>
            <a:r>
              <a:rPr lang="en-US" sz="2400" dirty="0"/>
              <a:t> </a:t>
            </a:r>
            <a:r>
              <a:rPr lang="en-US" sz="2400" dirty="0" err="1"/>
              <a:t>professionisti</a:t>
            </a:r>
            <a:r>
              <a:rPr lang="en-US" sz="2400" dirty="0"/>
              <a:t> </a:t>
            </a:r>
            <a:r>
              <a:rPr lang="en-US" sz="2400" dirty="0" err="1"/>
              <a:t>si</a:t>
            </a:r>
            <a:r>
              <a:rPr lang="en-US" sz="2400" dirty="0"/>
              <a:t> </a:t>
            </a:r>
            <a:r>
              <a:rPr lang="en-US" sz="2400" dirty="0" err="1"/>
              <a:t>giochi</a:t>
            </a:r>
            <a:r>
              <a:rPr lang="en-US" sz="2400" dirty="0"/>
              <a:t> non </a:t>
            </a:r>
            <a:r>
              <a:rPr lang="en-US" sz="2400" dirty="0" err="1"/>
              <a:t>già</a:t>
            </a:r>
            <a:r>
              <a:rPr lang="en-US" sz="2400" dirty="0"/>
              <a:t> </a:t>
            </a:r>
            <a:r>
              <a:rPr lang="en-US" sz="2400" dirty="0" err="1"/>
              <a:t>sul</a:t>
            </a:r>
            <a:r>
              <a:rPr lang="en-US" sz="2400" dirty="0"/>
              <a:t> piano </a:t>
            </a:r>
            <a:r>
              <a:rPr lang="en-US" sz="2400" dirty="0" err="1"/>
              <a:t>degli</a:t>
            </a:r>
            <a:r>
              <a:rPr lang="en-US" sz="2400" dirty="0"/>
              <a:t> </a:t>
            </a:r>
            <a:r>
              <a:rPr lang="en-US" sz="2400" b="1" i="1" u="sng" dirty="0" err="1">
                <a:solidFill>
                  <a:srgbClr val="C00000"/>
                </a:solidFill>
              </a:rPr>
              <a:t>assetti</a:t>
            </a:r>
            <a:r>
              <a:rPr lang="en-US" sz="2400" b="1" i="1" u="sng" dirty="0">
                <a:solidFill>
                  <a:srgbClr val="C00000"/>
                </a:solidFill>
              </a:rPr>
              <a:t> </a:t>
            </a:r>
            <a:r>
              <a:rPr lang="en-US" sz="2400" b="1" i="1" u="sng" dirty="0" err="1">
                <a:solidFill>
                  <a:srgbClr val="C00000"/>
                </a:solidFill>
              </a:rPr>
              <a:t>proprietari</a:t>
            </a:r>
            <a:r>
              <a:rPr lang="en-US" sz="2400" dirty="0"/>
              <a:t>, </a:t>
            </a:r>
            <a:r>
              <a:rPr lang="en-US" sz="2400" dirty="0" err="1"/>
              <a:t>bensì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quello</a:t>
            </a:r>
            <a:r>
              <a:rPr lang="en-US" sz="2400" dirty="0"/>
              <a:t> </a:t>
            </a:r>
            <a:r>
              <a:rPr lang="en-US" sz="2400" dirty="0" err="1"/>
              <a:t>degli</a:t>
            </a:r>
            <a:r>
              <a:rPr lang="en-US" sz="2400" dirty="0"/>
              <a:t> </a:t>
            </a:r>
            <a:r>
              <a:rPr lang="en-US" sz="2400" b="1" i="1" u="sng" dirty="0" err="1">
                <a:solidFill>
                  <a:srgbClr val="C00000"/>
                </a:solidFill>
              </a:rPr>
              <a:t>assetti</a:t>
            </a:r>
            <a:r>
              <a:rPr lang="en-US" sz="2400" b="1" i="1" dirty="0">
                <a:solidFill>
                  <a:srgbClr val="C00000"/>
                </a:solidFill>
              </a:rPr>
              <a:t>  </a:t>
            </a:r>
            <a:r>
              <a:rPr lang="en-US" sz="2400" b="1" i="1" u="sng" dirty="0" err="1">
                <a:solidFill>
                  <a:srgbClr val="C00000"/>
                </a:solidFill>
              </a:rPr>
              <a:t>organizzativi</a:t>
            </a:r>
            <a:r>
              <a:rPr lang="en-US" sz="2400" b="1" i="1" u="sng" dirty="0">
                <a:solidFill>
                  <a:srgbClr val="C00000"/>
                </a:solidFill>
              </a:rPr>
              <a:t>, </a:t>
            </a:r>
            <a:r>
              <a:rPr lang="en-US" sz="2400" b="1" i="1" u="sng" dirty="0" err="1">
                <a:solidFill>
                  <a:srgbClr val="C00000"/>
                </a:solidFill>
              </a:rPr>
              <a:t>gestionali</a:t>
            </a:r>
            <a:r>
              <a:rPr lang="en-US" sz="2400" b="1" i="1" u="sng" dirty="0">
                <a:solidFill>
                  <a:srgbClr val="C00000"/>
                </a:solidFill>
              </a:rPr>
              <a:t> </a:t>
            </a:r>
            <a:r>
              <a:rPr lang="en-US" sz="2400" b="1" i="1" u="sng" dirty="0" smtClean="0">
                <a:solidFill>
                  <a:srgbClr val="C00000"/>
                </a:solidFill>
              </a:rPr>
              <a:t>e </a:t>
            </a:r>
            <a:r>
              <a:rPr lang="en-US" sz="2400" b="1" i="1" u="sng" dirty="0" err="1" smtClean="0">
                <a:solidFill>
                  <a:srgbClr val="C00000"/>
                </a:solidFill>
              </a:rPr>
              <a:t>decisionali</a:t>
            </a:r>
            <a:r>
              <a:rPr lang="en-US" sz="2400" b="1" i="1" u="sng" dirty="0" smtClean="0">
                <a:solidFill>
                  <a:srgbClr val="C00000"/>
                </a:solidFill>
              </a:rPr>
              <a:t>.</a:t>
            </a:r>
            <a:r>
              <a:rPr lang="en-US" sz="2000" dirty="0"/>
              <a:t> </a:t>
            </a:r>
            <a:r>
              <a:rPr lang="en-US" sz="2400" dirty="0" err="1"/>
              <a:t>L’importanza</a:t>
            </a:r>
            <a:r>
              <a:rPr lang="en-US" sz="2400" dirty="0"/>
              <a:t> è </a:t>
            </a:r>
            <a:r>
              <a:rPr lang="en-US" sz="2400" dirty="0" err="1"/>
              <a:t>che</a:t>
            </a:r>
            <a:r>
              <a:rPr lang="en-US" sz="2400" dirty="0"/>
              <a:t> </a:t>
            </a:r>
            <a:r>
              <a:rPr lang="en-US" sz="2400" dirty="0" err="1"/>
              <a:t>l’assetto</a:t>
            </a:r>
            <a:r>
              <a:rPr lang="en-US" sz="2400" dirty="0"/>
              <a:t> </a:t>
            </a:r>
            <a:r>
              <a:rPr lang="en-US" sz="2400" dirty="0" err="1"/>
              <a:t>degli</a:t>
            </a:r>
            <a:r>
              <a:rPr lang="en-US" sz="2400" dirty="0"/>
              <a:t> </a:t>
            </a:r>
            <a:r>
              <a:rPr lang="en-US" sz="2400" dirty="0" err="1"/>
              <a:t>interessi</a:t>
            </a:r>
            <a:r>
              <a:rPr lang="en-US" sz="2400" dirty="0"/>
              <a:t> </a:t>
            </a:r>
            <a:r>
              <a:rPr lang="en-US" sz="2400" dirty="0" err="1"/>
              <a:t>sia</a:t>
            </a:r>
            <a:r>
              <a:rPr lang="en-US" sz="2400" dirty="0"/>
              <a:t> </a:t>
            </a:r>
            <a:r>
              <a:rPr lang="en-US" sz="2400" dirty="0" err="1"/>
              <a:t>disciplinato</a:t>
            </a:r>
            <a:r>
              <a:rPr lang="en-US" sz="2400" dirty="0"/>
              <a:t> </a:t>
            </a:r>
            <a:r>
              <a:rPr lang="en-US" sz="2400" dirty="0" err="1"/>
              <a:t>dallo</a:t>
            </a:r>
            <a:r>
              <a:rPr lang="en-US" sz="2400" dirty="0"/>
              <a:t> </a:t>
            </a:r>
            <a:r>
              <a:rPr lang="en-US" sz="2400" dirty="0" err="1"/>
              <a:t>statuto</a:t>
            </a:r>
            <a:r>
              <a:rPr lang="en-US" sz="2400" dirty="0"/>
              <a:t> in </a:t>
            </a:r>
            <a:r>
              <a:rPr lang="en-US" sz="2400" dirty="0" err="1"/>
              <a:t>maniera</a:t>
            </a:r>
            <a:r>
              <a:rPr lang="en-US" sz="2400" dirty="0"/>
              <a:t> tale </a:t>
            </a:r>
            <a:r>
              <a:rPr lang="en-US" sz="2400" dirty="0" err="1"/>
              <a:t>che</a:t>
            </a:r>
            <a:r>
              <a:rPr lang="en-US" sz="2400" dirty="0"/>
              <a:t> </a:t>
            </a:r>
            <a:r>
              <a:rPr lang="en-US" sz="2400" dirty="0" err="1"/>
              <a:t>il</a:t>
            </a:r>
            <a:r>
              <a:rPr lang="en-US" sz="2400" dirty="0"/>
              <a:t> </a:t>
            </a:r>
            <a:r>
              <a:rPr lang="en-US" sz="2400" dirty="0" err="1"/>
              <a:t>voto</a:t>
            </a:r>
            <a:r>
              <a:rPr lang="en-US" sz="2400" dirty="0"/>
              <a:t> del socio </a:t>
            </a:r>
            <a:r>
              <a:rPr lang="en-US" sz="2400" dirty="0" err="1"/>
              <a:t>professionista</a:t>
            </a:r>
            <a:r>
              <a:rPr lang="en-US" sz="2400" dirty="0"/>
              <a:t>, in </a:t>
            </a:r>
            <a:r>
              <a:rPr lang="en-US" sz="2400" dirty="0" err="1"/>
              <a:t>sede</a:t>
            </a:r>
            <a:r>
              <a:rPr lang="en-US" sz="2400" dirty="0"/>
              <a:t> </a:t>
            </a:r>
            <a:r>
              <a:rPr lang="en-US" sz="2400" dirty="0" err="1"/>
              <a:t>assembleare</a:t>
            </a:r>
            <a:r>
              <a:rPr lang="en-US" sz="2400" dirty="0"/>
              <a:t>, </a:t>
            </a:r>
            <a:r>
              <a:rPr lang="en-US" sz="2400" b="1" i="1" u="sng" dirty="0" err="1">
                <a:solidFill>
                  <a:srgbClr val="C00000"/>
                </a:solidFill>
              </a:rPr>
              <a:t>pesi</a:t>
            </a:r>
            <a:r>
              <a:rPr lang="en-US" sz="2400" b="1" i="1" dirty="0">
                <a:solidFill>
                  <a:srgbClr val="C00000"/>
                </a:solidFill>
              </a:rPr>
              <a:t>  </a:t>
            </a:r>
            <a:r>
              <a:rPr lang="en-US" sz="2400" b="1" i="1" u="sng" dirty="0" err="1">
                <a:solidFill>
                  <a:srgbClr val="C00000"/>
                </a:solidFill>
              </a:rPr>
              <a:t>almeno</a:t>
            </a:r>
            <a:r>
              <a:rPr lang="en-US" sz="2400" b="1" i="1" u="sng" dirty="0">
                <a:solidFill>
                  <a:srgbClr val="C00000"/>
                </a:solidFill>
              </a:rPr>
              <a:t> per </a:t>
            </a:r>
            <a:r>
              <a:rPr lang="en-US" sz="2400" b="1" i="1" u="sng" dirty="0" err="1">
                <a:solidFill>
                  <a:srgbClr val="C00000"/>
                </a:solidFill>
              </a:rPr>
              <a:t>i</a:t>
            </a:r>
            <a:r>
              <a:rPr lang="en-US" sz="2400" b="1" i="1" u="sng" dirty="0">
                <a:solidFill>
                  <a:srgbClr val="C00000"/>
                </a:solidFill>
              </a:rPr>
              <a:t> due </a:t>
            </a:r>
            <a:r>
              <a:rPr lang="en-US" sz="2400" b="1" i="1" u="sng" dirty="0" err="1">
                <a:solidFill>
                  <a:srgbClr val="C00000"/>
                </a:solidFill>
              </a:rPr>
              <a:t>terzi</a:t>
            </a:r>
            <a:r>
              <a:rPr lang="en-US" sz="2400" b="1" i="1" u="sng" dirty="0">
                <a:solidFill>
                  <a:srgbClr val="C00000"/>
                </a:solidFill>
              </a:rPr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quello</a:t>
            </a:r>
            <a:r>
              <a:rPr lang="en-US" sz="2400" dirty="0"/>
              <a:t> </a:t>
            </a:r>
            <a:r>
              <a:rPr lang="en-US" sz="2400" dirty="0" err="1"/>
              <a:t>degli</a:t>
            </a:r>
            <a:r>
              <a:rPr lang="en-US" sz="2400" dirty="0"/>
              <a:t> </a:t>
            </a:r>
            <a:r>
              <a:rPr lang="en-US" sz="2400" dirty="0" err="1"/>
              <a:t>altri</a:t>
            </a:r>
            <a:r>
              <a:rPr lang="en-US" sz="2400" dirty="0"/>
              <a:t>. </a:t>
            </a:r>
            <a:endParaRPr lang="it-IT" sz="2400" dirty="0"/>
          </a:p>
          <a:p>
            <a:pPr marL="0" indent="0" algn="just">
              <a:buNone/>
            </a:pPr>
            <a:endParaRPr lang="en-US" sz="2000" dirty="0"/>
          </a:p>
          <a:p>
            <a:pPr marL="0" indent="0" algn="just">
              <a:buNone/>
            </a:pPr>
            <a:r>
              <a:rPr lang="en-US" sz="3400" b="1" dirty="0" smtClean="0"/>
              <a:t>Ne </a:t>
            </a:r>
            <a:r>
              <a:rPr lang="en-US" sz="3400" b="1" dirty="0" err="1"/>
              <a:t>consegue</a:t>
            </a:r>
            <a:r>
              <a:rPr lang="en-US" sz="3400" b="1" dirty="0"/>
              <a:t>:</a:t>
            </a:r>
          </a:p>
          <a:p>
            <a:pPr marL="0" indent="0" algn="just">
              <a:buNone/>
            </a:pPr>
            <a:endParaRPr lang="it-IT" sz="2000" dirty="0"/>
          </a:p>
          <a:p>
            <a:pPr lvl="1" algn="just"/>
            <a:r>
              <a:rPr lang="en-US" sz="1800" b="1" dirty="0" err="1"/>
              <a:t>Che</a:t>
            </a:r>
            <a:r>
              <a:rPr lang="en-US" sz="1800" b="1" dirty="0"/>
              <a:t> se </a:t>
            </a:r>
            <a:r>
              <a:rPr lang="en-US" sz="1800" b="1" i="1" u="sng" dirty="0">
                <a:solidFill>
                  <a:srgbClr val="C00000"/>
                </a:solidFill>
              </a:rPr>
              <a:t>non vale </a:t>
            </a:r>
            <a:r>
              <a:rPr lang="en-US" sz="1800" b="1" i="1" u="sng" dirty="0" err="1">
                <a:solidFill>
                  <a:srgbClr val="C00000"/>
                </a:solidFill>
              </a:rPr>
              <a:t>il</a:t>
            </a:r>
            <a:r>
              <a:rPr lang="en-US" sz="1800" b="1" i="1" u="sng" dirty="0">
                <a:solidFill>
                  <a:srgbClr val="C00000"/>
                </a:solidFill>
              </a:rPr>
              <a:t> </a:t>
            </a:r>
            <a:r>
              <a:rPr lang="en-US" sz="1800" b="1" i="1" u="sng" dirty="0" err="1">
                <a:solidFill>
                  <a:srgbClr val="C00000"/>
                </a:solidFill>
              </a:rPr>
              <a:t>criterio</a:t>
            </a:r>
            <a:r>
              <a:rPr lang="en-US" sz="1800" b="1" i="1" u="sng" dirty="0">
                <a:solidFill>
                  <a:srgbClr val="C00000"/>
                </a:solidFill>
              </a:rPr>
              <a:t> “per teste</a:t>
            </a:r>
            <a:r>
              <a:rPr lang="en-US" sz="1800" b="1" dirty="0">
                <a:solidFill>
                  <a:srgbClr val="C00000"/>
                </a:solidFill>
              </a:rPr>
              <a:t>” </a:t>
            </a:r>
            <a:r>
              <a:rPr lang="en-US" sz="1800" b="1" dirty="0" err="1"/>
              <a:t>una</a:t>
            </a:r>
            <a:r>
              <a:rPr lang="en-US" sz="1800" b="1" dirty="0"/>
              <a:t> </a:t>
            </a:r>
            <a:r>
              <a:rPr lang="en-US" sz="1800" b="1" dirty="0" err="1"/>
              <a:t>stp</a:t>
            </a:r>
            <a:r>
              <a:rPr lang="en-US" sz="1800" b="1" dirty="0"/>
              <a:t> </a:t>
            </a:r>
            <a:r>
              <a:rPr lang="en-US" sz="1800" b="1" dirty="0" err="1"/>
              <a:t>può</a:t>
            </a:r>
            <a:r>
              <a:rPr lang="en-US" sz="1800" b="1" dirty="0"/>
              <a:t> </a:t>
            </a:r>
            <a:r>
              <a:rPr lang="en-US" sz="1800" b="1" dirty="0" err="1"/>
              <a:t>essere</a:t>
            </a:r>
            <a:r>
              <a:rPr lang="en-US" sz="1800" b="1" dirty="0"/>
              <a:t> </a:t>
            </a:r>
            <a:r>
              <a:rPr lang="en-US" sz="1800" b="1" dirty="0" err="1"/>
              <a:t>partecipata</a:t>
            </a:r>
            <a:r>
              <a:rPr lang="en-US" sz="1800" b="1" dirty="0"/>
              <a:t> </a:t>
            </a:r>
            <a:r>
              <a:rPr lang="en-US" sz="1800" b="1" dirty="0" err="1"/>
              <a:t>anche</a:t>
            </a:r>
            <a:r>
              <a:rPr lang="en-US" sz="1800" b="1" dirty="0"/>
              <a:t> da </a:t>
            </a:r>
            <a:r>
              <a:rPr lang="en-US" sz="1800" b="1" i="1" u="sng" dirty="0">
                <a:solidFill>
                  <a:srgbClr val="C00000"/>
                </a:solidFill>
              </a:rPr>
              <a:t>9  </a:t>
            </a:r>
            <a:r>
              <a:rPr lang="en-US" sz="1800" b="1" i="1" u="sng" dirty="0" err="1">
                <a:solidFill>
                  <a:srgbClr val="C00000"/>
                </a:solidFill>
              </a:rPr>
              <a:t>soci</a:t>
            </a:r>
            <a:r>
              <a:rPr lang="en-US" sz="1800" b="1" i="1" u="sng" dirty="0">
                <a:solidFill>
                  <a:srgbClr val="C00000"/>
                </a:solidFill>
              </a:rPr>
              <a:t> </a:t>
            </a:r>
            <a:r>
              <a:rPr lang="en-US" sz="1800" b="1" dirty="0"/>
              <a:t>non </a:t>
            </a:r>
            <a:r>
              <a:rPr lang="en-US" sz="1800" b="1" dirty="0" err="1"/>
              <a:t>professionisti</a:t>
            </a:r>
            <a:r>
              <a:rPr lang="en-US" sz="1800" b="1" dirty="0"/>
              <a:t> e da un solo socio </a:t>
            </a:r>
            <a:r>
              <a:rPr lang="en-US" sz="1800" b="1" dirty="0" err="1"/>
              <a:t>professionista</a:t>
            </a:r>
            <a:r>
              <a:rPr lang="en-US" sz="1800" b="1" dirty="0"/>
              <a:t>, </a:t>
            </a:r>
            <a:r>
              <a:rPr lang="en-US" sz="1800" b="1" dirty="0" err="1"/>
              <a:t>bastando</a:t>
            </a:r>
            <a:r>
              <a:rPr lang="en-US" sz="1800" b="1" dirty="0"/>
              <a:t> </a:t>
            </a:r>
            <a:r>
              <a:rPr lang="en-US" sz="1800" b="1" dirty="0" err="1"/>
              <a:t>che</a:t>
            </a:r>
            <a:r>
              <a:rPr lang="en-US" sz="1800" b="1" dirty="0"/>
              <a:t> </a:t>
            </a:r>
            <a:r>
              <a:rPr lang="en-US" sz="1800" b="1" dirty="0" err="1"/>
              <a:t>costui</a:t>
            </a:r>
            <a:r>
              <a:rPr lang="en-US" sz="1800" b="1" dirty="0"/>
              <a:t> </a:t>
            </a:r>
            <a:r>
              <a:rPr lang="en-US" sz="1800" b="1" dirty="0" err="1"/>
              <a:t>conti</a:t>
            </a:r>
            <a:r>
              <a:rPr lang="en-US" sz="1800" b="1" dirty="0"/>
              <a:t> per </a:t>
            </a:r>
            <a:r>
              <a:rPr lang="en-US" sz="1800" b="1" dirty="0" err="1"/>
              <a:t>almeno</a:t>
            </a:r>
            <a:r>
              <a:rPr lang="en-US" sz="1800" b="1" dirty="0"/>
              <a:t> </a:t>
            </a:r>
            <a:r>
              <a:rPr lang="en-US" sz="1800" b="1" dirty="0" err="1"/>
              <a:t>i</a:t>
            </a:r>
            <a:r>
              <a:rPr lang="en-US" sz="1800" b="1" dirty="0"/>
              <a:t> due </a:t>
            </a:r>
            <a:r>
              <a:rPr lang="en-US" sz="1800" b="1" dirty="0" err="1"/>
              <a:t>terzi</a:t>
            </a:r>
            <a:r>
              <a:rPr lang="en-US" sz="1800" b="1" dirty="0"/>
              <a:t> </a:t>
            </a:r>
            <a:r>
              <a:rPr lang="en-US" sz="1800" b="1" dirty="0" err="1"/>
              <a:t>nelle</a:t>
            </a:r>
            <a:r>
              <a:rPr lang="en-US" sz="1800" b="1" dirty="0"/>
              <a:t> </a:t>
            </a:r>
            <a:r>
              <a:rPr lang="en-US" sz="1800" b="1" dirty="0" err="1"/>
              <a:t>decisioni</a:t>
            </a:r>
            <a:r>
              <a:rPr lang="en-US" sz="1800" b="1" dirty="0"/>
              <a:t> </a:t>
            </a:r>
            <a:r>
              <a:rPr lang="en-US" sz="1800" b="1" dirty="0" err="1"/>
              <a:t>dei</a:t>
            </a:r>
            <a:r>
              <a:rPr lang="en-US" sz="1800" b="1" dirty="0"/>
              <a:t> </a:t>
            </a:r>
            <a:r>
              <a:rPr lang="en-US" sz="1800" b="1" dirty="0" err="1"/>
              <a:t>soci</a:t>
            </a:r>
            <a:r>
              <a:rPr lang="en-US" sz="1800" b="1" dirty="0"/>
              <a:t>;</a:t>
            </a:r>
            <a:endParaRPr lang="it-IT" sz="1800" b="1" dirty="0"/>
          </a:p>
          <a:p>
            <a:pPr lvl="1" algn="just"/>
            <a:endParaRPr lang="en-US" sz="1800" dirty="0"/>
          </a:p>
          <a:p>
            <a:pPr lvl="1" algn="just"/>
            <a:r>
              <a:rPr lang="en-US" sz="1800" b="1" dirty="0" err="1"/>
              <a:t>Che</a:t>
            </a:r>
            <a:r>
              <a:rPr lang="en-US" sz="1800" b="1" dirty="0"/>
              <a:t> non </a:t>
            </a:r>
            <a:r>
              <a:rPr lang="en-US" sz="1800" b="1" dirty="0" err="1"/>
              <a:t>sarebbe</a:t>
            </a:r>
            <a:r>
              <a:rPr lang="en-US" sz="1800" b="1" dirty="0"/>
              <a:t> </a:t>
            </a:r>
            <a:r>
              <a:rPr lang="en-US" sz="1800" b="1" dirty="0" err="1"/>
              <a:t>richiesto</a:t>
            </a:r>
            <a:r>
              <a:rPr lang="en-US" sz="1800" b="1" dirty="0"/>
              <a:t> </a:t>
            </a:r>
            <a:r>
              <a:rPr lang="en-US" sz="1800" b="1" i="1" u="sng" dirty="0" err="1">
                <a:solidFill>
                  <a:srgbClr val="C00000"/>
                </a:solidFill>
              </a:rPr>
              <a:t>nessun</a:t>
            </a:r>
            <a:r>
              <a:rPr lang="en-US" sz="1800" b="1" i="1" u="sng" dirty="0">
                <a:solidFill>
                  <a:srgbClr val="C00000"/>
                </a:solidFill>
              </a:rPr>
              <a:t> </a:t>
            </a:r>
            <a:r>
              <a:rPr lang="en-US" sz="1800" b="1" i="1" u="sng" dirty="0" err="1">
                <a:solidFill>
                  <a:srgbClr val="C00000"/>
                </a:solidFill>
              </a:rPr>
              <a:t>requisito</a:t>
            </a:r>
            <a:r>
              <a:rPr lang="en-US" sz="1800" b="1" i="1" u="sng" dirty="0">
                <a:solidFill>
                  <a:srgbClr val="C00000"/>
                </a:solidFill>
              </a:rPr>
              <a:t> </a:t>
            </a:r>
            <a:r>
              <a:rPr lang="en-US" sz="1800" b="1" i="1" u="sng" dirty="0" err="1">
                <a:solidFill>
                  <a:srgbClr val="C00000"/>
                </a:solidFill>
              </a:rPr>
              <a:t>neanche</a:t>
            </a:r>
            <a:r>
              <a:rPr lang="en-US" sz="1800" b="1" i="1" u="sng" dirty="0">
                <a:solidFill>
                  <a:srgbClr val="C00000"/>
                </a:solidFill>
              </a:rPr>
              <a:t> di </a:t>
            </a:r>
            <a:r>
              <a:rPr lang="en-US" sz="1800" b="1" i="1" u="sng" dirty="0" err="1">
                <a:solidFill>
                  <a:srgbClr val="C00000"/>
                </a:solidFill>
              </a:rPr>
              <a:t>partecipazione</a:t>
            </a:r>
            <a:r>
              <a:rPr lang="en-US" sz="1800" b="1" i="1" u="sng" dirty="0">
                <a:solidFill>
                  <a:srgbClr val="C00000"/>
                </a:solidFill>
              </a:rPr>
              <a:t> al  </a:t>
            </a:r>
            <a:r>
              <a:rPr lang="en-US" sz="1800" b="1" i="1" u="sng" dirty="0" err="1">
                <a:solidFill>
                  <a:srgbClr val="C00000"/>
                </a:solidFill>
              </a:rPr>
              <a:t>capitale</a:t>
            </a:r>
            <a:r>
              <a:rPr lang="en-US" sz="1800" b="1" i="1" dirty="0">
                <a:solidFill>
                  <a:srgbClr val="C00000"/>
                </a:solidFill>
              </a:rPr>
              <a:t>: </a:t>
            </a:r>
            <a:r>
              <a:rPr lang="en-US" sz="1800" b="1" dirty="0" err="1"/>
              <a:t>il</a:t>
            </a:r>
            <a:r>
              <a:rPr lang="en-US" sz="1800" b="1" dirty="0"/>
              <a:t> socio </a:t>
            </a:r>
            <a:r>
              <a:rPr lang="en-US" sz="1800" b="1" dirty="0" err="1"/>
              <a:t>professionista</a:t>
            </a:r>
            <a:r>
              <a:rPr lang="en-US" sz="1800" b="1" dirty="0"/>
              <a:t> </a:t>
            </a:r>
            <a:r>
              <a:rPr lang="en-US" sz="1800" b="1" dirty="0" err="1"/>
              <a:t>potrebbe</a:t>
            </a:r>
            <a:r>
              <a:rPr lang="en-US" sz="1800" b="1" dirty="0"/>
              <a:t> </a:t>
            </a:r>
            <a:r>
              <a:rPr lang="en-US" sz="1800" b="1" dirty="0" err="1"/>
              <a:t>partecipare</a:t>
            </a:r>
            <a:r>
              <a:rPr lang="en-US" sz="1800" b="1" dirty="0"/>
              <a:t> al </a:t>
            </a:r>
            <a:r>
              <a:rPr lang="en-US" sz="1800" b="1" dirty="0" err="1"/>
              <a:t>capitale</a:t>
            </a:r>
            <a:r>
              <a:rPr lang="en-US" sz="1800" b="1" dirty="0"/>
              <a:t> </a:t>
            </a:r>
            <a:r>
              <a:rPr lang="en-US" sz="1800" b="1" dirty="0" err="1"/>
              <a:t>anche</a:t>
            </a:r>
            <a:r>
              <a:rPr lang="en-US" sz="1800" b="1" dirty="0"/>
              <a:t> per </a:t>
            </a:r>
            <a:r>
              <a:rPr lang="en-US" sz="1800" b="1" dirty="0" err="1"/>
              <a:t>una</a:t>
            </a:r>
            <a:r>
              <a:rPr lang="en-US" sz="1800" b="1" dirty="0"/>
              <a:t> </a:t>
            </a:r>
            <a:r>
              <a:rPr lang="en-US" sz="1800" b="1" i="1" u="sng" dirty="0">
                <a:solidFill>
                  <a:srgbClr val="C00000"/>
                </a:solidFill>
              </a:rPr>
              <a:t>minima </a:t>
            </a:r>
            <a:r>
              <a:rPr lang="en-US" sz="1800" b="1" i="1" u="sng" dirty="0" err="1">
                <a:solidFill>
                  <a:srgbClr val="C00000"/>
                </a:solidFill>
              </a:rPr>
              <a:t>percentuale</a:t>
            </a:r>
            <a:r>
              <a:rPr lang="en-US" sz="1800" b="1" dirty="0"/>
              <a:t>.</a:t>
            </a:r>
          </a:p>
          <a:p>
            <a:pPr lvl="1" algn="just"/>
            <a:endParaRPr lang="it-IT" sz="1800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689392" y="6524625"/>
            <a:ext cx="2743200" cy="365125"/>
          </a:xfrm>
        </p:spPr>
        <p:txBody>
          <a:bodyPr/>
          <a:lstStyle/>
          <a:p>
            <a:fld id="{E8BA1F80-7F72-4778-A201-227742645BFF}" type="slidenum">
              <a:rPr lang="it-IT" smtClean="0"/>
              <a:t>19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62834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15431" y="43543"/>
            <a:ext cx="9433503" cy="70757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1) EXCURSUS STORICO DELLA NORMATIVA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617525" y="6426617"/>
            <a:ext cx="2743200" cy="365125"/>
          </a:xfrm>
        </p:spPr>
        <p:txBody>
          <a:bodyPr/>
          <a:lstStyle/>
          <a:p>
            <a:fld id="{E8BA1F80-7F72-4778-A201-227742645BFF}" type="slidenum">
              <a:rPr lang="it-IT" smtClean="0"/>
              <a:t>2</a:t>
            </a:fld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715434" y="1763486"/>
            <a:ext cx="8874880" cy="10232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715431" y="2248678"/>
            <a:ext cx="10645294" cy="17749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700" b="1" dirty="0" err="1" smtClean="0">
                <a:solidFill>
                  <a:srgbClr val="C00000"/>
                </a:solidFill>
                <a:latin typeface="+mn-lt"/>
              </a:rPr>
              <a:t>Legge</a:t>
            </a:r>
            <a:r>
              <a:rPr lang="en-US" sz="1700" b="1" dirty="0" smtClean="0">
                <a:solidFill>
                  <a:srgbClr val="C00000"/>
                </a:solidFill>
                <a:latin typeface="+mn-lt"/>
              </a:rPr>
              <a:t> 266 /1997 art.24 “</a:t>
            </a:r>
            <a:r>
              <a:rPr lang="en-US" sz="1700" b="1" dirty="0" err="1" smtClean="0">
                <a:solidFill>
                  <a:srgbClr val="C00000"/>
                </a:solidFill>
                <a:latin typeface="+mn-lt"/>
              </a:rPr>
              <a:t>decreto</a:t>
            </a:r>
            <a:r>
              <a:rPr lang="en-US" sz="1700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1700" b="1" dirty="0" err="1" smtClean="0">
                <a:solidFill>
                  <a:srgbClr val="C00000"/>
                </a:solidFill>
                <a:latin typeface="+mn-lt"/>
              </a:rPr>
              <a:t>Bersani</a:t>
            </a:r>
            <a:r>
              <a:rPr lang="en-US" sz="1700" b="1" dirty="0" smtClean="0">
                <a:solidFill>
                  <a:srgbClr val="C00000"/>
                </a:solidFill>
                <a:latin typeface="+mn-lt"/>
              </a:rPr>
              <a:t>” </a:t>
            </a:r>
            <a:r>
              <a:rPr lang="en-US" sz="1700" b="1" dirty="0" err="1" smtClean="0">
                <a:latin typeface="+mn-lt"/>
              </a:rPr>
              <a:t>abrogava</a:t>
            </a:r>
            <a:r>
              <a:rPr lang="en-US" sz="1700" dirty="0" smtClean="0">
                <a:latin typeface="+mn-lt"/>
              </a:rPr>
              <a:t> </a:t>
            </a:r>
            <a:r>
              <a:rPr lang="en-US" sz="1700" dirty="0" err="1" smtClean="0">
                <a:latin typeface="+mn-lt"/>
              </a:rPr>
              <a:t>il</a:t>
            </a:r>
            <a:r>
              <a:rPr lang="en-US" sz="1700" dirty="0" smtClean="0">
                <a:latin typeface="+mn-lt"/>
              </a:rPr>
              <a:t> </a:t>
            </a:r>
            <a:r>
              <a:rPr lang="en-US" sz="1700" dirty="0" err="1" smtClean="0">
                <a:latin typeface="+mn-lt"/>
              </a:rPr>
              <a:t>divieto</a:t>
            </a:r>
            <a:r>
              <a:rPr lang="en-US" sz="1700" dirty="0" smtClean="0">
                <a:latin typeface="+mn-lt"/>
              </a:rPr>
              <a:t> di cui </a:t>
            </a:r>
            <a:r>
              <a:rPr lang="en-US" sz="1700" dirty="0" err="1" smtClean="0">
                <a:latin typeface="+mn-lt"/>
              </a:rPr>
              <a:t>all’art</a:t>
            </a:r>
            <a:r>
              <a:rPr lang="en-US" sz="1700" dirty="0" smtClean="0">
                <a:latin typeface="+mn-lt"/>
              </a:rPr>
              <a:t>. 2, l. n. 1815/1939, non </a:t>
            </a:r>
            <a:r>
              <a:rPr lang="en-US" sz="1700" dirty="0" err="1" smtClean="0">
                <a:latin typeface="+mn-lt"/>
              </a:rPr>
              <a:t>ebbe</a:t>
            </a:r>
            <a:r>
              <a:rPr lang="en-US" sz="1700" dirty="0" smtClean="0">
                <a:latin typeface="+mn-lt"/>
              </a:rPr>
              <a:t> </a:t>
            </a:r>
            <a:r>
              <a:rPr lang="en-US" sz="1700" dirty="0" err="1" smtClean="0">
                <a:latin typeface="+mn-lt"/>
              </a:rPr>
              <a:t>applicazione</a:t>
            </a:r>
            <a:r>
              <a:rPr lang="en-US" sz="1700" dirty="0" smtClean="0">
                <a:latin typeface="+mn-lt"/>
              </a:rPr>
              <a:t> </a:t>
            </a:r>
            <a:r>
              <a:rPr lang="en-US" sz="1700" dirty="0" err="1" smtClean="0">
                <a:latin typeface="+mn-lt"/>
              </a:rPr>
              <a:t>pratica</a:t>
            </a:r>
            <a:r>
              <a:rPr lang="en-US" sz="1700" dirty="0" smtClean="0">
                <a:latin typeface="+mn-lt"/>
              </a:rPr>
              <a:t>.</a:t>
            </a:r>
          </a:p>
          <a:p>
            <a:r>
              <a:rPr lang="en-US" sz="1700" dirty="0" err="1" smtClean="0">
                <a:latin typeface="+mn-lt"/>
              </a:rPr>
              <a:t>Esigenze</a:t>
            </a:r>
            <a:r>
              <a:rPr lang="en-US" sz="1700" dirty="0" smtClean="0">
                <a:latin typeface="+mn-lt"/>
              </a:rPr>
              <a:t> </a:t>
            </a:r>
            <a:r>
              <a:rPr lang="en-US" sz="1700" dirty="0" err="1" smtClean="0">
                <a:latin typeface="+mn-lt"/>
              </a:rPr>
              <a:t>organizzative</a:t>
            </a:r>
            <a:r>
              <a:rPr lang="en-US" sz="1700" dirty="0">
                <a:latin typeface="+mn-lt"/>
              </a:rPr>
              <a:t> </a:t>
            </a:r>
            <a:r>
              <a:rPr lang="en-US" sz="1700" dirty="0" smtClean="0">
                <a:latin typeface="+mn-lt"/>
              </a:rPr>
              <a:t>in </a:t>
            </a:r>
            <a:r>
              <a:rPr lang="en-US" sz="1700" dirty="0" err="1" smtClean="0">
                <a:latin typeface="+mn-lt"/>
              </a:rPr>
              <a:t>settori</a:t>
            </a:r>
            <a:r>
              <a:rPr lang="en-US" sz="1700" dirty="0" smtClean="0">
                <a:latin typeface="+mn-lt"/>
              </a:rPr>
              <a:t> </a:t>
            </a:r>
            <a:r>
              <a:rPr lang="en-US" sz="1700" dirty="0" err="1" smtClean="0">
                <a:latin typeface="+mn-lt"/>
              </a:rPr>
              <a:t>che</a:t>
            </a:r>
            <a:r>
              <a:rPr lang="en-US" sz="1700" dirty="0" smtClean="0">
                <a:latin typeface="+mn-lt"/>
              </a:rPr>
              <a:t> </a:t>
            </a:r>
            <a:r>
              <a:rPr lang="en-US" sz="1700" dirty="0" err="1" smtClean="0">
                <a:latin typeface="+mn-lt"/>
              </a:rPr>
              <a:t>richiedevano</a:t>
            </a:r>
            <a:r>
              <a:rPr lang="en-US" sz="1700" dirty="0" smtClean="0">
                <a:latin typeface="+mn-lt"/>
              </a:rPr>
              <a:t> </a:t>
            </a:r>
            <a:r>
              <a:rPr lang="en-US" sz="1700" dirty="0" err="1" smtClean="0">
                <a:latin typeface="+mn-lt"/>
              </a:rPr>
              <a:t>ingenti</a:t>
            </a:r>
            <a:r>
              <a:rPr lang="en-US" sz="1700" dirty="0" smtClean="0">
                <a:latin typeface="+mn-lt"/>
              </a:rPr>
              <a:t> </a:t>
            </a:r>
            <a:r>
              <a:rPr lang="en-US" sz="1700" dirty="0" err="1" smtClean="0">
                <a:latin typeface="+mn-lt"/>
              </a:rPr>
              <a:t>investimenti</a:t>
            </a:r>
            <a:r>
              <a:rPr lang="en-US" sz="1700" dirty="0" smtClean="0">
                <a:latin typeface="+mn-lt"/>
              </a:rPr>
              <a:t> </a:t>
            </a:r>
            <a:r>
              <a:rPr lang="en-US" sz="1700" dirty="0" err="1" smtClean="0">
                <a:latin typeface="+mn-lt"/>
              </a:rPr>
              <a:t>hanno</a:t>
            </a:r>
            <a:r>
              <a:rPr lang="en-US" sz="1700" dirty="0" smtClean="0">
                <a:latin typeface="+mn-lt"/>
              </a:rPr>
              <a:t> </a:t>
            </a:r>
            <a:r>
              <a:rPr lang="en-US" sz="1700" dirty="0" err="1" smtClean="0">
                <a:latin typeface="+mn-lt"/>
              </a:rPr>
              <a:t>potuto</a:t>
            </a:r>
            <a:r>
              <a:rPr lang="en-US" sz="1700" dirty="0" smtClean="0">
                <a:latin typeface="+mn-lt"/>
              </a:rPr>
              <a:t> </a:t>
            </a:r>
            <a:r>
              <a:rPr lang="en-US" sz="1700" dirty="0" err="1" smtClean="0">
                <a:latin typeface="+mn-lt"/>
              </a:rPr>
              <a:t>utilizzare</a:t>
            </a:r>
            <a:r>
              <a:rPr lang="en-US" sz="1700" dirty="0" smtClean="0">
                <a:latin typeface="+mn-lt"/>
              </a:rPr>
              <a:t> </a:t>
            </a:r>
            <a:r>
              <a:rPr lang="en-US" sz="1700" dirty="0" err="1" smtClean="0">
                <a:latin typeface="+mn-lt"/>
              </a:rPr>
              <a:t>stp</a:t>
            </a:r>
            <a:r>
              <a:rPr lang="en-US" sz="1700" dirty="0" smtClean="0">
                <a:latin typeface="+mn-lt"/>
              </a:rPr>
              <a:t> di </a:t>
            </a:r>
            <a:r>
              <a:rPr lang="en-US" sz="1700" dirty="0" err="1" smtClean="0">
                <a:latin typeface="+mn-lt"/>
              </a:rPr>
              <a:t>settore</a:t>
            </a:r>
            <a:r>
              <a:rPr lang="en-US" sz="1700" dirty="0" smtClean="0">
                <a:latin typeface="+mn-lt"/>
              </a:rPr>
              <a:t> : </a:t>
            </a:r>
          </a:p>
          <a:p>
            <a:pPr marL="285750" indent="-285750">
              <a:buFontTx/>
              <a:buChar char="-"/>
            </a:pPr>
            <a:r>
              <a:rPr lang="en-US" sz="1700" dirty="0" err="1" smtClean="0">
                <a:latin typeface="+mn-lt"/>
              </a:rPr>
              <a:t>Società</a:t>
            </a:r>
            <a:r>
              <a:rPr lang="en-US" sz="1700" dirty="0" smtClean="0">
                <a:latin typeface="+mn-lt"/>
              </a:rPr>
              <a:t> di </a:t>
            </a:r>
            <a:r>
              <a:rPr lang="en-US" sz="1700" dirty="0" err="1" smtClean="0">
                <a:latin typeface="+mn-lt"/>
              </a:rPr>
              <a:t>revisione</a:t>
            </a:r>
            <a:r>
              <a:rPr lang="en-US" sz="1700" dirty="0" smtClean="0">
                <a:latin typeface="+mn-lt"/>
              </a:rPr>
              <a:t> 1975</a:t>
            </a:r>
          </a:p>
          <a:p>
            <a:pPr marL="285750" indent="-285750">
              <a:buFontTx/>
              <a:buChar char="-"/>
            </a:pPr>
            <a:r>
              <a:rPr lang="en-US" sz="1700" dirty="0" err="1" smtClean="0">
                <a:latin typeface="+mn-lt"/>
              </a:rPr>
              <a:t>Società</a:t>
            </a:r>
            <a:r>
              <a:rPr lang="en-US" sz="1700" dirty="0" smtClean="0">
                <a:latin typeface="+mn-lt"/>
              </a:rPr>
              <a:t> </a:t>
            </a:r>
            <a:r>
              <a:rPr lang="en-US" sz="1700" dirty="0" err="1" smtClean="0">
                <a:latin typeface="+mn-lt"/>
              </a:rPr>
              <a:t>tra</a:t>
            </a:r>
            <a:r>
              <a:rPr lang="en-US" sz="1700" dirty="0" smtClean="0">
                <a:latin typeface="+mn-lt"/>
              </a:rPr>
              <a:t> </a:t>
            </a:r>
            <a:r>
              <a:rPr lang="en-US" sz="1700" dirty="0" err="1" smtClean="0">
                <a:latin typeface="+mn-lt"/>
              </a:rPr>
              <a:t>farmacisti</a:t>
            </a:r>
            <a:r>
              <a:rPr lang="en-US" sz="1700" dirty="0" smtClean="0">
                <a:latin typeface="+mn-lt"/>
              </a:rPr>
              <a:t> 1991</a:t>
            </a:r>
          </a:p>
          <a:p>
            <a:pPr marL="285750" indent="-285750">
              <a:buFontTx/>
              <a:buChar char="-"/>
            </a:pPr>
            <a:r>
              <a:rPr lang="en-US" sz="1700" dirty="0" err="1" smtClean="0">
                <a:latin typeface="+mn-lt"/>
              </a:rPr>
              <a:t>Società</a:t>
            </a:r>
            <a:r>
              <a:rPr lang="en-US" sz="1700" dirty="0" smtClean="0">
                <a:latin typeface="+mn-lt"/>
              </a:rPr>
              <a:t> </a:t>
            </a:r>
            <a:r>
              <a:rPr lang="en-US" sz="1700" dirty="0" err="1" smtClean="0">
                <a:latin typeface="+mn-lt"/>
              </a:rPr>
              <a:t>tra</a:t>
            </a:r>
            <a:r>
              <a:rPr lang="en-US" sz="1700" dirty="0" smtClean="0">
                <a:latin typeface="+mn-lt"/>
              </a:rPr>
              <a:t> </a:t>
            </a:r>
            <a:r>
              <a:rPr lang="en-US" sz="1700" dirty="0" err="1" smtClean="0">
                <a:latin typeface="+mn-lt"/>
              </a:rPr>
              <a:t>ingegneri</a:t>
            </a:r>
            <a:r>
              <a:rPr lang="en-US" sz="1700" dirty="0" smtClean="0">
                <a:latin typeface="+mn-lt"/>
              </a:rPr>
              <a:t> e </a:t>
            </a:r>
            <a:r>
              <a:rPr lang="en-US" sz="1700" dirty="0" err="1" smtClean="0">
                <a:latin typeface="+mn-lt"/>
              </a:rPr>
              <a:t>architetti</a:t>
            </a:r>
            <a:r>
              <a:rPr lang="en-US" sz="1700" dirty="0" smtClean="0">
                <a:latin typeface="+mn-lt"/>
              </a:rPr>
              <a:t> 1994</a:t>
            </a:r>
          </a:p>
          <a:p>
            <a:pPr marL="285750" indent="-285750">
              <a:buFontTx/>
              <a:buChar char="-"/>
            </a:pPr>
            <a:r>
              <a:rPr lang="en-US" sz="1700" dirty="0" err="1" smtClean="0">
                <a:latin typeface="+mn-lt"/>
              </a:rPr>
              <a:t>Società</a:t>
            </a:r>
            <a:r>
              <a:rPr lang="en-US" sz="1700" dirty="0" smtClean="0">
                <a:latin typeface="+mn-lt"/>
              </a:rPr>
              <a:t> </a:t>
            </a:r>
            <a:r>
              <a:rPr lang="en-US" sz="1700" dirty="0" err="1" smtClean="0">
                <a:latin typeface="+mn-lt"/>
              </a:rPr>
              <a:t>tra</a:t>
            </a:r>
            <a:r>
              <a:rPr lang="en-US" sz="1700" dirty="0" smtClean="0">
                <a:latin typeface="+mn-lt"/>
              </a:rPr>
              <a:t> </a:t>
            </a:r>
            <a:r>
              <a:rPr lang="en-US" sz="1700" dirty="0" err="1" smtClean="0">
                <a:latin typeface="+mn-lt"/>
              </a:rPr>
              <a:t>avvocati</a:t>
            </a:r>
            <a:r>
              <a:rPr lang="en-US" sz="1700" dirty="0" smtClean="0">
                <a:latin typeface="+mn-lt"/>
              </a:rPr>
              <a:t> 2001</a:t>
            </a:r>
            <a:endParaRPr lang="it-IT" sz="1700" dirty="0">
              <a:latin typeface="+mn-lt"/>
            </a:endParaRPr>
          </a:p>
        </p:txBody>
      </p:sp>
      <p:sp>
        <p:nvSpPr>
          <p:cNvPr id="11" name="Freccia in giù 10"/>
          <p:cNvSpPr/>
          <p:nvPr/>
        </p:nvSpPr>
        <p:spPr>
          <a:xfrm flipH="1">
            <a:off x="5152874" y="4043528"/>
            <a:ext cx="420612" cy="4436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715431" y="4507076"/>
            <a:ext cx="10645294" cy="18996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err="1" smtClean="0">
                <a:solidFill>
                  <a:srgbClr val="C00000"/>
                </a:solidFill>
                <a:latin typeface="+mn-lt"/>
              </a:rPr>
              <a:t>Legge</a:t>
            </a:r>
            <a:r>
              <a:rPr lang="en-US" sz="1800" b="1" dirty="0" smtClean="0">
                <a:solidFill>
                  <a:srgbClr val="C00000"/>
                </a:solidFill>
                <a:latin typeface="+mn-lt"/>
              </a:rPr>
              <a:t> 183 /2011 (</a:t>
            </a:r>
            <a:r>
              <a:rPr lang="en-US" sz="1800" b="1" dirty="0" err="1">
                <a:solidFill>
                  <a:srgbClr val="C00000"/>
                </a:solidFill>
                <a:latin typeface="+mn-lt"/>
              </a:rPr>
              <a:t>L</a:t>
            </a:r>
            <a:r>
              <a:rPr lang="en-US" sz="1800" b="1" dirty="0" err="1" smtClean="0">
                <a:solidFill>
                  <a:srgbClr val="C00000"/>
                </a:solidFill>
                <a:latin typeface="+mn-lt"/>
              </a:rPr>
              <a:t>egge</a:t>
            </a:r>
            <a:r>
              <a:rPr lang="en-US" sz="1800" b="1" dirty="0" smtClean="0">
                <a:solidFill>
                  <a:srgbClr val="C00000"/>
                </a:solidFill>
                <a:latin typeface="+mn-lt"/>
              </a:rPr>
              <a:t> di </a:t>
            </a:r>
            <a:r>
              <a:rPr lang="en-US" sz="1800" b="1" dirty="0" err="1" smtClean="0">
                <a:solidFill>
                  <a:srgbClr val="C00000"/>
                </a:solidFill>
                <a:latin typeface="+mn-lt"/>
              </a:rPr>
              <a:t>stabilità</a:t>
            </a:r>
            <a:r>
              <a:rPr lang="en-US" sz="1800" b="1" dirty="0" smtClean="0">
                <a:solidFill>
                  <a:srgbClr val="C00000"/>
                </a:solidFill>
                <a:latin typeface="+mn-lt"/>
              </a:rPr>
              <a:t> 2012) art.10, </a:t>
            </a:r>
            <a:r>
              <a:rPr lang="en-US" sz="1800" b="1" dirty="0" err="1" smtClean="0">
                <a:solidFill>
                  <a:srgbClr val="C00000"/>
                </a:solidFill>
                <a:latin typeface="+mn-lt"/>
              </a:rPr>
              <a:t>commi</a:t>
            </a:r>
            <a:r>
              <a:rPr lang="en-US" sz="1800" b="1" dirty="0" smtClean="0">
                <a:solidFill>
                  <a:srgbClr val="C00000"/>
                </a:solidFill>
                <a:latin typeface="+mn-lt"/>
              </a:rPr>
              <a:t> 3-11 </a:t>
            </a:r>
            <a:r>
              <a:rPr lang="en-US" sz="1800" b="1" dirty="0" err="1" smtClean="0">
                <a:latin typeface="+mn-lt"/>
              </a:rPr>
              <a:t>istituisce</a:t>
            </a:r>
            <a:r>
              <a:rPr lang="en-US" sz="1800" b="1" dirty="0" smtClean="0">
                <a:latin typeface="+mn-lt"/>
              </a:rPr>
              <a:t> la </a:t>
            </a:r>
            <a:r>
              <a:rPr lang="en-US" sz="1800" b="1" dirty="0" err="1" smtClean="0">
                <a:latin typeface="+mn-lt"/>
              </a:rPr>
              <a:t>società</a:t>
            </a:r>
            <a:r>
              <a:rPr lang="en-US" sz="1800" b="1" dirty="0" smtClean="0">
                <a:latin typeface="+mn-lt"/>
              </a:rPr>
              <a:t> </a:t>
            </a:r>
            <a:r>
              <a:rPr lang="en-US" sz="1800" b="1" dirty="0" err="1" smtClean="0">
                <a:latin typeface="+mn-lt"/>
              </a:rPr>
              <a:t>tra</a:t>
            </a:r>
            <a:r>
              <a:rPr lang="en-US" sz="1800" b="1" dirty="0" smtClean="0">
                <a:latin typeface="+mn-lt"/>
              </a:rPr>
              <a:t> </a:t>
            </a:r>
            <a:r>
              <a:rPr lang="en-US" sz="1800" b="1" dirty="0" err="1" smtClean="0">
                <a:latin typeface="+mn-lt"/>
              </a:rPr>
              <a:t>professionisti</a:t>
            </a:r>
            <a:r>
              <a:rPr lang="en-US" sz="1800" b="1" dirty="0" smtClean="0">
                <a:latin typeface="+mn-lt"/>
              </a:rPr>
              <a:t> (STP).</a:t>
            </a:r>
          </a:p>
          <a:p>
            <a:endParaRPr lang="en-US" sz="1800" b="1" dirty="0" smtClean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800" dirty="0" err="1" smtClean="0">
                <a:latin typeface="+mn-lt"/>
              </a:rPr>
              <a:t>Abroga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 err="1" smtClean="0">
                <a:latin typeface="+mn-lt"/>
              </a:rPr>
              <a:t>definitivamente</a:t>
            </a:r>
            <a:r>
              <a:rPr lang="en-US" sz="1800" dirty="0" smtClean="0">
                <a:latin typeface="+mn-lt"/>
              </a:rPr>
              <a:t> la </a:t>
            </a:r>
            <a:r>
              <a:rPr lang="en-US" sz="1800" dirty="0" err="1" smtClean="0">
                <a:latin typeface="+mn-lt"/>
              </a:rPr>
              <a:t>legge</a:t>
            </a:r>
            <a:r>
              <a:rPr lang="en-US" sz="1800" dirty="0" smtClean="0">
                <a:latin typeface="+mn-lt"/>
              </a:rPr>
              <a:t> 1815/1939;</a:t>
            </a:r>
          </a:p>
          <a:p>
            <a:endParaRPr lang="en-US" sz="1800" dirty="0" smtClean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800" b="1" u="sng" dirty="0" err="1">
                <a:latin typeface="+mn-lt"/>
              </a:rPr>
              <a:t>Consente</a:t>
            </a:r>
            <a:r>
              <a:rPr lang="en-US" sz="1800" dirty="0">
                <a:latin typeface="+mn-lt"/>
              </a:rPr>
              <a:t> la </a:t>
            </a:r>
            <a:r>
              <a:rPr lang="en-US" sz="1800" dirty="0" err="1">
                <a:latin typeface="+mn-lt"/>
              </a:rPr>
              <a:t>costituzione</a:t>
            </a:r>
            <a:r>
              <a:rPr lang="en-US" sz="1800" dirty="0">
                <a:latin typeface="+mn-lt"/>
              </a:rPr>
              <a:t> di </a:t>
            </a:r>
            <a:r>
              <a:rPr lang="en-US" sz="1800" dirty="0" err="1">
                <a:latin typeface="+mn-lt"/>
              </a:rPr>
              <a:t>società</a:t>
            </a:r>
            <a:r>
              <a:rPr lang="en-US" sz="1800" dirty="0">
                <a:latin typeface="+mn-lt"/>
              </a:rPr>
              <a:t> per </a:t>
            </a:r>
            <a:r>
              <a:rPr lang="en-US" sz="1800" dirty="0" err="1">
                <a:latin typeface="+mn-lt"/>
              </a:rPr>
              <a:t>l’esercizio</a:t>
            </a:r>
            <a:r>
              <a:rPr lang="en-US" sz="1800" dirty="0">
                <a:latin typeface="+mn-lt"/>
              </a:rPr>
              <a:t> di </a:t>
            </a:r>
            <a:r>
              <a:rPr lang="en-US" sz="1800" dirty="0" err="1">
                <a:latin typeface="+mn-lt"/>
              </a:rPr>
              <a:t>attività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 smtClean="0">
                <a:latin typeface="+mn-lt"/>
              </a:rPr>
              <a:t>professionali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 err="1" smtClean="0">
                <a:latin typeface="+mn-lt"/>
              </a:rPr>
              <a:t>regolamentate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 err="1" smtClean="0">
                <a:latin typeface="+mn-lt"/>
              </a:rPr>
              <a:t>nel</a:t>
            </a:r>
            <a:r>
              <a:rPr lang="en-US" sz="1800" dirty="0" smtClean="0">
                <a:latin typeface="+mn-lt"/>
              </a:rPr>
              <a:t> Sistema </a:t>
            </a:r>
            <a:r>
              <a:rPr lang="en-US" sz="1800" dirty="0" err="1" smtClean="0">
                <a:latin typeface="+mn-lt"/>
              </a:rPr>
              <a:t>ordinistico</a:t>
            </a:r>
            <a:r>
              <a:rPr lang="en-US" sz="1800" dirty="0" smtClean="0">
                <a:latin typeface="+mn-lt"/>
              </a:rPr>
              <a:t>;</a:t>
            </a:r>
            <a:endParaRPr lang="en-US" sz="1800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1800" dirty="0" smtClean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800" dirty="0" err="1" smtClean="0">
                <a:latin typeface="+mn-lt"/>
              </a:rPr>
              <a:t>Consente</a:t>
            </a:r>
            <a:r>
              <a:rPr lang="en-US" sz="1800" dirty="0" smtClean="0">
                <a:latin typeface="+mn-lt"/>
              </a:rPr>
              <a:t> di </a:t>
            </a:r>
            <a:r>
              <a:rPr lang="en-US" sz="1800" dirty="0" err="1" smtClean="0">
                <a:latin typeface="+mn-lt"/>
              </a:rPr>
              <a:t>andare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 err="1" smtClean="0">
                <a:latin typeface="+mn-lt"/>
              </a:rPr>
              <a:t>oltre</a:t>
            </a:r>
            <a:r>
              <a:rPr lang="en-US" sz="1800" dirty="0" smtClean="0">
                <a:latin typeface="+mn-lt"/>
              </a:rPr>
              <a:t> la </a:t>
            </a:r>
            <a:r>
              <a:rPr lang="en-US" sz="1800" dirty="0" err="1" smtClean="0">
                <a:latin typeface="+mn-lt"/>
              </a:rPr>
              <a:t>consueta</a:t>
            </a:r>
            <a:r>
              <a:rPr lang="en-US" sz="1800" dirty="0" smtClean="0">
                <a:latin typeface="+mn-lt"/>
              </a:rPr>
              <a:t> formula </a:t>
            </a:r>
            <a:r>
              <a:rPr lang="en-US" sz="1800" dirty="0" err="1" smtClean="0">
                <a:latin typeface="+mn-lt"/>
              </a:rPr>
              <a:t>dello</a:t>
            </a:r>
            <a:r>
              <a:rPr lang="en-US" sz="1800" dirty="0" smtClean="0">
                <a:latin typeface="+mn-lt"/>
              </a:rPr>
              <a:t> studio </a:t>
            </a:r>
            <a:r>
              <a:rPr lang="en-US" sz="1800" dirty="0" err="1" smtClean="0">
                <a:latin typeface="+mn-lt"/>
              </a:rPr>
              <a:t>associato</a:t>
            </a:r>
            <a:r>
              <a:rPr lang="en-US" sz="1800" dirty="0" smtClean="0">
                <a:latin typeface="+mn-lt"/>
              </a:rPr>
              <a:t>, con </a:t>
            </a:r>
            <a:r>
              <a:rPr lang="en-US" sz="1800" dirty="0" err="1" smtClean="0">
                <a:solidFill>
                  <a:srgbClr val="C00000"/>
                </a:solidFill>
                <a:latin typeface="+mn-lt"/>
              </a:rPr>
              <a:t>l’ingresso</a:t>
            </a:r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 di </a:t>
            </a:r>
            <a:r>
              <a:rPr lang="en-US" sz="1800" dirty="0" err="1" smtClean="0">
                <a:solidFill>
                  <a:srgbClr val="C00000"/>
                </a:solidFill>
                <a:latin typeface="+mn-lt"/>
              </a:rPr>
              <a:t>soci</a:t>
            </a:r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 non </a:t>
            </a:r>
            <a:r>
              <a:rPr lang="en-US" sz="1800" dirty="0" err="1" smtClean="0">
                <a:solidFill>
                  <a:srgbClr val="C00000"/>
                </a:solidFill>
                <a:latin typeface="+mn-lt"/>
              </a:rPr>
              <a:t>professionisti</a:t>
            </a:r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1800" dirty="0" smtClean="0">
                <a:latin typeface="+mn-lt"/>
              </a:rPr>
              <a:t>(</a:t>
            </a:r>
            <a:r>
              <a:rPr lang="en-US" sz="1800" dirty="0" err="1" smtClean="0">
                <a:latin typeface="+mn-lt"/>
              </a:rPr>
              <a:t>purchè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 err="1" smtClean="0">
                <a:latin typeface="+mn-lt"/>
              </a:rPr>
              <a:t>il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 err="1" smtClean="0">
                <a:latin typeface="+mn-lt"/>
              </a:rPr>
              <a:t>loro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 err="1" smtClean="0">
                <a:latin typeface="+mn-lt"/>
              </a:rPr>
              <a:t>contributo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 err="1" smtClean="0">
                <a:latin typeface="+mn-lt"/>
              </a:rPr>
              <a:t>sia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 err="1" smtClean="0">
                <a:latin typeface="+mn-lt"/>
              </a:rPr>
              <a:t>riservato</a:t>
            </a:r>
            <a:r>
              <a:rPr lang="en-US" sz="1800" dirty="0" smtClean="0">
                <a:latin typeface="+mn-lt"/>
              </a:rPr>
              <a:t> a </a:t>
            </a:r>
            <a:r>
              <a:rPr lang="en-US" sz="1800" dirty="0" err="1" smtClean="0">
                <a:latin typeface="+mn-lt"/>
              </a:rPr>
              <a:t>prestazioni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 err="1" smtClean="0">
                <a:latin typeface="+mn-lt"/>
              </a:rPr>
              <a:t>tecniche</a:t>
            </a:r>
            <a:r>
              <a:rPr lang="en-US" sz="1800" dirty="0" smtClean="0">
                <a:latin typeface="+mn-lt"/>
              </a:rPr>
              <a:t>/</a:t>
            </a:r>
            <a:r>
              <a:rPr lang="en-US" sz="1800" dirty="0" err="1" smtClean="0">
                <a:latin typeface="+mn-lt"/>
              </a:rPr>
              <a:t>investimento</a:t>
            </a:r>
            <a:r>
              <a:rPr lang="en-US" sz="1800" dirty="0" smtClean="0">
                <a:latin typeface="+mn-lt"/>
              </a:rPr>
              <a:t>), </a:t>
            </a:r>
            <a:r>
              <a:rPr lang="en-US" sz="1800" dirty="0" err="1" smtClean="0">
                <a:latin typeface="+mn-lt"/>
              </a:rPr>
              <a:t>prevedendo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 err="1" smtClean="0">
                <a:latin typeface="+mn-lt"/>
              </a:rPr>
              <a:t>comunque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 err="1" smtClean="0">
                <a:latin typeface="+mn-lt"/>
              </a:rPr>
              <a:t>una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 err="1" smtClean="0">
                <a:solidFill>
                  <a:srgbClr val="C00000"/>
                </a:solidFill>
                <a:latin typeface="+mn-lt"/>
              </a:rPr>
              <a:t>prevalenza</a:t>
            </a:r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 di </a:t>
            </a:r>
            <a:r>
              <a:rPr lang="en-US" sz="1800" dirty="0" err="1" smtClean="0">
                <a:solidFill>
                  <a:srgbClr val="C00000"/>
                </a:solidFill>
                <a:latin typeface="+mn-lt"/>
              </a:rPr>
              <a:t>soci</a:t>
            </a:r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1800" dirty="0" err="1" smtClean="0">
                <a:solidFill>
                  <a:srgbClr val="C00000"/>
                </a:solidFill>
                <a:latin typeface="+mn-lt"/>
              </a:rPr>
              <a:t>professionisti</a:t>
            </a:r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1800" dirty="0" smtClean="0">
                <a:latin typeface="+mn-lt"/>
              </a:rPr>
              <a:t>e la </a:t>
            </a:r>
            <a:r>
              <a:rPr lang="en-US" sz="1800" dirty="0" err="1" smtClean="0">
                <a:solidFill>
                  <a:srgbClr val="C00000"/>
                </a:solidFill>
                <a:latin typeface="+mn-lt"/>
              </a:rPr>
              <a:t>persistenza</a:t>
            </a:r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1800" dirty="0" err="1" smtClean="0">
                <a:solidFill>
                  <a:srgbClr val="C00000"/>
                </a:solidFill>
                <a:latin typeface="+mn-lt"/>
              </a:rPr>
              <a:t>degli</a:t>
            </a:r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1800" dirty="0" err="1" smtClean="0">
                <a:solidFill>
                  <a:srgbClr val="C00000"/>
                </a:solidFill>
                <a:latin typeface="+mn-lt"/>
              </a:rPr>
              <a:t>obblighi</a:t>
            </a:r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1800" dirty="0" err="1" smtClean="0">
                <a:solidFill>
                  <a:srgbClr val="C00000"/>
                </a:solidFill>
                <a:latin typeface="+mn-lt"/>
              </a:rPr>
              <a:t>deontologici</a:t>
            </a:r>
            <a:r>
              <a:rPr lang="en-US" sz="1800" dirty="0" smtClean="0">
                <a:latin typeface="+mn-lt"/>
              </a:rPr>
              <a:t>.</a:t>
            </a:r>
            <a:endParaRPr lang="it-IT" sz="1800" dirty="0">
              <a:latin typeface="+mn-lt"/>
            </a:endParaRPr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715431" y="835476"/>
            <a:ext cx="10645294" cy="8891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1900" dirty="0" smtClean="0">
                <a:latin typeface="+mn-lt"/>
              </a:rPr>
              <a:t>Il </a:t>
            </a:r>
            <a:r>
              <a:rPr lang="en-US" sz="1900" dirty="0" err="1" smtClean="0">
                <a:latin typeface="+mn-lt"/>
              </a:rPr>
              <a:t>tradizionale</a:t>
            </a:r>
            <a:r>
              <a:rPr lang="en-US" sz="1900" dirty="0" smtClean="0">
                <a:latin typeface="+mn-lt"/>
              </a:rPr>
              <a:t> principio espresso </a:t>
            </a:r>
            <a:r>
              <a:rPr lang="en-US" sz="1900" dirty="0" err="1" smtClean="0">
                <a:latin typeface="+mn-lt"/>
              </a:rPr>
              <a:t>nella</a:t>
            </a:r>
            <a:r>
              <a:rPr lang="en-US" sz="1900" dirty="0" smtClean="0">
                <a:latin typeface="+mn-lt"/>
              </a:rPr>
              <a:t> </a:t>
            </a:r>
            <a:r>
              <a:rPr lang="en-US" sz="1900" b="1" dirty="0" err="1" smtClean="0">
                <a:solidFill>
                  <a:srgbClr val="FF0000"/>
                </a:solidFill>
                <a:latin typeface="+mn-lt"/>
              </a:rPr>
              <a:t>Legge</a:t>
            </a:r>
            <a:r>
              <a:rPr lang="en-US" sz="1900" b="1" dirty="0" smtClean="0">
                <a:solidFill>
                  <a:srgbClr val="FF0000"/>
                </a:solidFill>
                <a:latin typeface="+mn-lt"/>
              </a:rPr>
              <a:t> n.1815/1939 </a:t>
            </a:r>
            <a:r>
              <a:rPr lang="en-US" sz="1900" dirty="0" smtClean="0">
                <a:latin typeface="+mn-lt"/>
              </a:rPr>
              <a:t>all’Art.2 </a:t>
            </a:r>
            <a:r>
              <a:rPr lang="en-US" sz="1900" dirty="0" err="1" smtClean="0">
                <a:latin typeface="+mn-lt"/>
              </a:rPr>
              <a:t>prevedeva</a:t>
            </a:r>
            <a:r>
              <a:rPr lang="en-US" sz="1900" dirty="0" smtClean="0">
                <a:latin typeface="+mn-lt"/>
              </a:rPr>
              <a:t> </a:t>
            </a:r>
            <a:r>
              <a:rPr lang="en-US" sz="1900" dirty="0" err="1" smtClean="0">
                <a:latin typeface="+mn-lt"/>
              </a:rPr>
              <a:t>che</a:t>
            </a:r>
            <a:r>
              <a:rPr lang="en-US" sz="1900" dirty="0">
                <a:latin typeface="+mn-lt"/>
              </a:rPr>
              <a:t> </a:t>
            </a:r>
            <a:r>
              <a:rPr lang="en-US" sz="1900" dirty="0" smtClean="0">
                <a:latin typeface="+mn-lt"/>
              </a:rPr>
              <a:t>le </a:t>
            </a:r>
            <a:r>
              <a:rPr lang="en-US" sz="1900" dirty="0" err="1" smtClean="0">
                <a:latin typeface="+mn-lt"/>
              </a:rPr>
              <a:t>professioni</a:t>
            </a:r>
            <a:r>
              <a:rPr lang="en-US" sz="1900" dirty="0" smtClean="0">
                <a:latin typeface="+mn-lt"/>
              </a:rPr>
              <a:t> </a:t>
            </a:r>
            <a:r>
              <a:rPr lang="en-US" sz="1900" dirty="0" err="1" smtClean="0">
                <a:latin typeface="+mn-lt"/>
              </a:rPr>
              <a:t>intellettuali</a:t>
            </a:r>
            <a:r>
              <a:rPr lang="en-US" sz="1900" dirty="0" smtClean="0">
                <a:latin typeface="+mn-lt"/>
              </a:rPr>
              <a:t> per le </a:t>
            </a:r>
            <a:r>
              <a:rPr lang="en-US" sz="1900" dirty="0" err="1" smtClean="0">
                <a:latin typeface="+mn-lt"/>
              </a:rPr>
              <a:t>quali</a:t>
            </a:r>
            <a:r>
              <a:rPr lang="en-US" sz="1900" dirty="0" smtClean="0">
                <a:latin typeface="+mn-lt"/>
              </a:rPr>
              <a:t> era </a:t>
            </a:r>
            <a:r>
              <a:rPr lang="en-US" sz="1900" dirty="0" err="1" smtClean="0">
                <a:latin typeface="+mn-lt"/>
              </a:rPr>
              <a:t>necessaria</a:t>
            </a:r>
            <a:r>
              <a:rPr lang="en-US" sz="1900" dirty="0" smtClean="0">
                <a:latin typeface="+mn-lt"/>
              </a:rPr>
              <a:t> </a:t>
            </a:r>
            <a:r>
              <a:rPr lang="en-US" sz="1900" dirty="0" err="1" smtClean="0">
                <a:latin typeface="+mn-lt"/>
              </a:rPr>
              <a:t>l’iscrizione</a:t>
            </a:r>
            <a:r>
              <a:rPr lang="en-US" sz="1900" dirty="0" smtClean="0">
                <a:latin typeface="+mn-lt"/>
              </a:rPr>
              <a:t> in apposite </a:t>
            </a:r>
            <a:r>
              <a:rPr lang="en-US" sz="1900" dirty="0">
                <a:latin typeface="+mn-lt"/>
              </a:rPr>
              <a:t>A</a:t>
            </a:r>
            <a:r>
              <a:rPr lang="en-US" sz="1900" dirty="0" smtClean="0">
                <a:latin typeface="+mn-lt"/>
              </a:rPr>
              <a:t>lbi era </a:t>
            </a:r>
            <a:r>
              <a:rPr lang="en-US" sz="1900" dirty="0" err="1" smtClean="0">
                <a:latin typeface="+mn-lt"/>
              </a:rPr>
              <a:t>incompatibile</a:t>
            </a:r>
            <a:r>
              <a:rPr lang="en-US" sz="1900" dirty="0" smtClean="0">
                <a:latin typeface="+mn-lt"/>
              </a:rPr>
              <a:t> con </a:t>
            </a:r>
            <a:r>
              <a:rPr lang="en-US" sz="1900" dirty="0" err="1" smtClean="0">
                <a:latin typeface="+mn-lt"/>
              </a:rPr>
              <a:t>l’esercizio</a:t>
            </a:r>
            <a:r>
              <a:rPr lang="en-US" sz="1900" dirty="0" smtClean="0">
                <a:latin typeface="+mn-lt"/>
              </a:rPr>
              <a:t> in forma </a:t>
            </a:r>
            <a:r>
              <a:rPr lang="en-US" sz="1900" dirty="0" err="1" smtClean="0">
                <a:latin typeface="+mn-lt"/>
              </a:rPr>
              <a:t>societaria</a:t>
            </a:r>
            <a:r>
              <a:rPr lang="en-US" sz="1900" dirty="0" smtClean="0">
                <a:latin typeface="+mn-lt"/>
              </a:rPr>
              <a:t>.</a:t>
            </a:r>
          </a:p>
          <a:p>
            <a:pPr algn="just"/>
            <a:r>
              <a:rPr lang="en-US" sz="1600" dirty="0" smtClean="0">
                <a:latin typeface="+mn-lt"/>
              </a:rPr>
              <a:t>(Tale </a:t>
            </a:r>
            <a:r>
              <a:rPr lang="en-US" sz="1600" dirty="0" err="1" smtClean="0">
                <a:latin typeface="+mn-lt"/>
              </a:rPr>
              <a:t>norma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tendeva</a:t>
            </a:r>
            <a:r>
              <a:rPr lang="en-US" sz="1600" dirty="0" smtClean="0">
                <a:latin typeface="+mn-lt"/>
              </a:rPr>
              <a:t> ad </a:t>
            </a:r>
            <a:r>
              <a:rPr lang="en-US" sz="1600" dirty="0" err="1" smtClean="0">
                <a:latin typeface="+mn-lt"/>
              </a:rPr>
              <a:t>impedire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che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appartenenti</a:t>
            </a:r>
            <a:r>
              <a:rPr lang="en-US" sz="1600" dirty="0" smtClean="0">
                <a:latin typeface="+mn-lt"/>
              </a:rPr>
              <a:t> a “</a:t>
            </a:r>
            <a:r>
              <a:rPr lang="en-US" sz="1600" dirty="0" err="1" smtClean="0">
                <a:latin typeface="+mn-lt"/>
              </a:rPr>
              <a:t>religione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ebraica</a:t>
            </a:r>
            <a:r>
              <a:rPr lang="en-US" sz="1600" dirty="0" smtClean="0">
                <a:latin typeface="+mn-lt"/>
              </a:rPr>
              <a:t>” </a:t>
            </a:r>
            <a:r>
              <a:rPr lang="en-US" sz="1600" dirty="0" err="1" smtClean="0">
                <a:latin typeface="+mn-lt"/>
              </a:rPr>
              <a:t>potessero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esercitare</a:t>
            </a:r>
            <a:r>
              <a:rPr lang="en-US" sz="1600" dirty="0" smtClean="0">
                <a:latin typeface="+mn-lt"/>
              </a:rPr>
              <a:t> la </a:t>
            </a:r>
            <a:r>
              <a:rPr lang="en-US" sz="1600" dirty="0" err="1" smtClean="0">
                <a:latin typeface="+mn-lt"/>
              </a:rPr>
              <a:t>professione</a:t>
            </a:r>
            <a:r>
              <a:rPr lang="en-US" sz="1600" dirty="0" smtClean="0">
                <a:latin typeface="+mn-lt"/>
              </a:rPr>
              <a:t> con </a:t>
            </a:r>
            <a:r>
              <a:rPr lang="en-US" sz="1600" dirty="0" err="1" smtClean="0">
                <a:latin typeface="+mn-lt"/>
              </a:rPr>
              <a:t>uno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schermo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anonimo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societario</a:t>
            </a:r>
            <a:r>
              <a:rPr lang="en-US" sz="1600" dirty="0" smtClean="0">
                <a:latin typeface="+mn-lt"/>
              </a:rPr>
              <a:t>).</a:t>
            </a:r>
            <a:endParaRPr lang="it-IT" sz="1600" dirty="0">
              <a:latin typeface="+mn-lt"/>
            </a:endParaRPr>
          </a:p>
        </p:txBody>
      </p:sp>
      <p:sp>
        <p:nvSpPr>
          <p:cNvPr id="14" name="Freccia in giù 13"/>
          <p:cNvSpPr/>
          <p:nvPr/>
        </p:nvSpPr>
        <p:spPr>
          <a:xfrm flipH="1">
            <a:off x="5152874" y="1785588"/>
            <a:ext cx="420612" cy="4436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3212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Modalità </a:t>
            </a:r>
            <a:r>
              <a:rPr lang="it-IT" b="1" dirty="0"/>
              <a:t>applicative nelle </a:t>
            </a:r>
            <a:r>
              <a:rPr lang="it-IT" b="1" u="sng" dirty="0">
                <a:solidFill>
                  <a:srgbClr val="C00000"/>
                </a:solidFill>
              </a:rPr>
              <a:t>società di persone 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845127" y="2188030"/>
            <a:ext cx="10595759" cy="31568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45127" y="2188030"/>
            <a:ext cx="10515600" cy="340722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sz="1900" dirty="0" smtClean="0"/>
              <a:t>L’art </a:t>
            </a:r>
            <a:r>
              <a:rPr lang="it-IT" sz="1900" b="1" i="1" dirty="0">
                <a:solidFill>
                  <a:srgbClr val="C00000"/>
                </a:solidFill>
              </a:rPr>
              <a:t>2252</a:t>
            </a:r>
            <a:r>
              <a:rPr lang="it-IT" sz="1900" b="1" i="1" dirty="0"/>
              <a:t> </a:t>
            </a:r>
            <a:r>
              <a:rPr lang="it-IT" sz="1900" dirty="0"/>
              <a:t>c.c. prevede che il contratto sociale possa essere modificato solo con il </a:t>
            </a:r>
            <a:r>
              <a:rPr lang="it-IT" sz="1900" b="1" i="1" dirty="0">
                <a:solidFill>
                  <a:srgbClr val="C00000"/>
                </a:solidFill>
              </a:rPr>
              <a:t>consenso di tutti </a:t>
            </a:r>
            <a:r>
              <a:rPr lang="it-IT" sz="1900" dirty="0"/>
              <a:t>i soci se non è convenuto diversamente. </a:t>
            </a:r>
            <a:endParaRPr lang="it-IT" sz="1900" dirty="0" smtClean="0"/>
          </a:p>
          <a:p>
            <a:pPr marL="0" indent="0" algn="just">
              <a:buNone/>
            </a:pPr>
            <a:r>
              <a:rPr lang="it-IT" sz="1900" dirty="0" smtClean="0"/>
              <a:t>Applicato </a:t>
            </a:r>
            <a:r>
              <a:rPr lang="it-IT" sz="1900" dirty="0"/>
              <a:t>alle </a:t>
            </a:r>
            <a:r>
              <a:rPr lang="it-IT" sz="1900" b="1" dirty="0" err="1" smtClean="0"/>
              <a:t>stp</a:t>
            </a:r>
            <a:r>
              <a:rPr lang="it-IT" sz="1900" dirty="0" smtClean="0"/>
              <a:t> </a:t>
            </a:r>
            <a:r>
              <a:rPr lang="it-IT" sz="1900" dirty="0"/>
              <a:t>è evidente che nei patti sociali occorrerà necessariamente </a:t>
            </a:r>
            <a:r>
              <a:rPr lang="it-IT" sz="1900" b="1" i="1" dirty="0">
                <a:solidFill>
                  <a:srgbClr val="C00000"/>
                </a:solidFill>
              </a:rPr>
              <a:t>disattivare il principio unanimistico</a:t>
            </a:r>
            <a:r>
              <a:rPr lang="it-IT" sz="1900" dirty="0"/>
              <a:t>, altrimenti si otterrebbe come effetto che il consenso del socio investitore diventa determinante alla stregua di quello del professionista. </a:t>
            </a:r>
            <a:endParaRPr lang="it-IT" sz="1900" dirty="0" smtClean="0"/>
          </a:p>
          <a:p>
            <a:pPr marL="0" indent="0" algn="just">
              <a:buNone/>
            </a:pPr>
            <a:r>
              <a:rPr lang="it-IT" sz="1900" dirty="0" smtClean="0"/>
              <a:t>Ne consegue che: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900" dirty="0"/>
              <a:t>Nelle </a:t>
            </a:r>
            <a:r>
              <a:rPr lang="it-IT" sz="1900" b="1" i="1" dirty="0" err="1"/>
              <a:t>snc</a:t>
            </a:r>
            <a:r>
              <a:rPr lang="it-IT" sz="1900" dirty="0"/>
              <a:t>: prevedere che le decisioni debbano essere adottate con il consenso dei </a:t>
            </a:r>
            <a:r>
              <a:rPr lang="it-IT" sz="1900" b="1" i="1" dirty="0">
                <a:solidFill>
                  <a:srgbClr val="C00000"/>
                </a:solidFill>
              </a:rPr>
              <a:t>2/3 dei soci professionisti </a:t>
            </a:r>
            <a:r>
              <a:rPr lang="it-IT" sz="1900" dirty="0"/>
              <a:t>sia avuto riguardo al </a:t>
            </a:r>
            <a:r>
              <a:rPr lang="it-IT" sz="1900" b="1" i="1" dirty="0">
                <a:solidFill>
                  <a:srgbClr val="C00000"/>
                </a:solidFill>
              </a:rPr>
              <a:t>numero</a:t>
            </a:r>
            <a:r>
              <a:rPr lang="it-IT" sz="1900" dirty="0"/>
              <a:t>, sia alle quote di partecipazione agli </a:t>
            </a:r>
            <a:r>
              <a:rPr lang="it-IT" sz="1900" b="1" i="1" dirty="0">
                <a:solidFill>
                  <a:srgbClr val="C00000"/>
                </a:solidFill>
              </a:rPr>
              <a:t>utili</a:t>
            </a:r>
            <a:r>
              <a:rPr lang="it-IT" sz="1900" b="1" i="1" dirty="0"/>
              <a:t>. </a:t>
            </a:r>
            <a:endParaRPr lang="it-IT" sz="1900" b="1" i="1" dirty="0" smtClean="0"/>
          </a:p>
          <a:p>
            <a:pPr marL="0" indent="0">
              <a:buNone/>
            </a:pPr>
            <a:endParaRPr lang="it-IT" sz="1900" b="1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it-IT" sz="1900" dirty="0"/>
              <a:t>Nelle </a:t>
            </a:r>
            <a:r>
              <a:rPr lang="it-IT" sz="1900" b="1" i="1" dirty="0"/>
              <a:t>sas</a:t>
            </a:r>
            <a:r>
              <a:rPr lang="it-IT" sz="1900" dirty="0"/>
              <a:t>: prevedere che il numero dei soci </a:t>
            </a:r>
            <a:r>
              <a:rPr lang="it-IT" sz="1900" b="1" i="1" dirty="0">
                <a:solidFill>
                  <a:srgbClr val="C00000"/>
                </a:solidFill>
              </a:rPr>
              <a:t>accomandatar</a:t>
            </a:r>
            <a:r>
              <a:rPr lang="it-IT" sz="1900" dirty="0">
                <a:solidFill>
                  <a:srgbClr val="C00000"/>
                </a:solidFill>
              </a:rPr>
              <a:t>i</a:t>
            </a:r>
            <a:r>
              <a:rPr lang="it-IT" sz="1900" dirty="0"/>
              <a:t> professionisti sia tale da determinare la maggioranza dei </a:t>
            </a:r>
            <a:r>
              <a:rPr lang="it-IT" sz="1900" b="1" i="1" dirty="0">
                <a:solidFill>
                  <a:srgbClr val="C00000"/>
                </a:solidFill>
              </a:rPr>
              <a:t>due terzi</a:t>
            </a:r>
            <a:r>
              <a:rPr lang="it-IT" sz="1900" dirty="0"/>
              <a:t>. </a:t>
            </a:r>
          </a:p>
          <a:p>
            <a:pPr marL="0" indent="0" algn="just">
              <a:buNone/>
            </a:pPr>
            <a:endParaRPr lang="it-IT" sz="2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1F80-7F72-4778-A201-227742645BFF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242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08412" y="-167640"/>
            <a:ext cx="10515600" cy="1325562"/>
          </a:xfrm>
        </p:spPr>
        <p:txBody>
          <a:bodyPr/>
          <a:lstStyle/>
          <a:p>
            <a:r>
              <a:rPr lang="it-IT" b="1" dirty="0"/>
              <a:t>Modalità applicative nelle </a:t>
            </a:r>
            <a:r>
              <a:rPr lang="it-IT" b="1" u="sng" dirty="0">
                <a:solidFill>
                  <a:srgbClr val="C00000"/>
                </a:solidFill>
              </a:rPr>
              <a:t>società di capitali</a:t>
            </a:r>
            <a:endParaRPr lang="it-IT" u="sng" dirty="0">
              <a:solidFill>
                <a:srgbClr val="C00000"/>
              </a:solidFill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6771157"/>
              </p:ext>
            </p:extLst>
          </p:nvPr>
        </p:nvGraphicFramePr>
        <p:xfrm>
          <a:off x="757462" y="968830"/>
          <a:ext cx="10603264" cy="443516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301632"/>
                <a:gridCol w="5301632"/>
              </a:tblGrid>
              <a:tr h="30331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SRL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SPA</a:t>
                      </a:r>
                      <a:endParaRPr lang="it-IT" dirty="0"/>
                    </a:p>
                  </a:txBody>
                  <a:tcPr/>
                </a:tc>
              </a:tr>
              <a:tr h="4069406"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</a:pPr>
                      <a:endParaRPr lang="it-IT" sz="1800" dirty="0" smtClean="0"/>
                    </a:p>
                    <a:p>
                      <a:pPr>
                        <a:buFont typeface="Wingdings" panose="05000000000000000000" pitchFamily="2" charset="2"/>
                        <a:buNone/>
                      </a:pPr>
                      <a:r>
                        <a:rPr lang="it-IT" sz="1600" dirty="0" smtClean="0"/>
                        <a:t>Al socio professionista si potrà riconoscere un </a:t>
                      </a:r>
                      <a:r>
                        <a:rPr lang="it-IT" sz="1600" b="1" i="1" dirty="0" smtClean="0">
                          <a:solidFill>
                            <a:srgbClr val="C00000"/>
                          </a:solidFill>
                        </a:rPr>
                        <a:t>particolare diritto </a:t>
                      </a:r>
                      <a:r>
                        <a:rPr lang="it-IT" sz="1600" dirty="0" smtClean="0"/>
                        <a:t>ai sensi dell’art 2468 3° comma c.c. consistente, appunto: </a:t>
                      </a:r>
                    </a:p>
                    <a:p>
                      <a:pPr lvl="1" algn="just">
                        <a:buFont typeface="Arial" panose="020B0604020202020204" pitchFamily="34" charset="0"/>
                        <a:buChar char="•"/>
                      </a:pPr>
                      <a:endParaRPr lang="it-IT" sz="1600" dirty="0" smtClean="0"/>
                    </a:p>
                    <a:p>
                      <a:pPr lvl="0" algn="just">
                        <a:buFont typeface="Arial" panose="020B0604020202020204" pitchFamily="34" charset="0"/>
                        <a:buNone/>
                      </a:pPr>
                      <a:r>
                        <a:rPr lang="it-IT" sz="1600" dirty="0" smtClean="0"/>
                        <a:t>- In un voto che abbia un peso </a:t>
                      </a:r>
                      <a:r>
                        <a:rPr lang="it-IT" sz="1600" b="1" i="1" dirty="0" smtClean="0">
                          <a:solidFill>
                            <a:srgbClr val="C00000"/>
                          </a:solidFill>
                        </a:rPr>
                        <a:t>non proporzionale </a:t>
                      </a:r>
                      <a:r>
                        <a:rPr lang="it-IT" sz="1600" dirty="0" smtClean="0"/>
                        <a:t>alla entità della partecipazione (es partecipazione al capitale 25%; peso del voto 40%); </a:t>
                      </a:r>
                    </a:p>
                    <a:p>
                      <a:pPr lvl="1" algn="just"/>
                      <a:r>
                        <a:rPr lang="it-IT" sz="1600" dirty="0" smtClean="0"/>
                        <a:t> </a:t>
                      </a:r>
                    </a:p>
                    <a:p>
                      <a:pPr lvl="0" algn="just"/>
                      <a:r>
                        <a:rPr lang="it-IT" sz="1600" dirty="0" smtClean="0"/>
                        <a:t>- Estremizzando il concetto in un vero e proprio </a:t>
                      </a:r>
                      <a:r>
                        <a:rPr lang="it-IT" sz="1600" b="1" i="1" dirty="0" smtClean="0">
                          <a:solidFill>
                            <a:srgbClr val="C00000"/>
                          </a:solidFill>
                        </a:rPr>
                        <a:t>diritto di veto </a:t>
                      </a:r>
                      <a:r>
                        <a:rPr lang="it-IT" sz="1600" dirty="0" smtClean="0"/>
                        <a:t>sulle decisioni di qualunque genere. 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 typeface="Wingdings" panose="05000000000000000000" pitchFamily="2" charset="2"/>
                        <a:buNone/>
                      </a:pPr>
                      <a:endParaRPr lang="it-IT" sz="1600" dirty="0" smtClean="0"/>
                    </a:p>
                    <a:p>
                      <a:pPr algn="just">
                        <a:buFont typeface="Wingdings" panose="05000000000000000000" pitchFamily="2" charset="2"/>
                        <a:buNone/>
                      </a:pPr>
                      <a:r>
                        <a:rPr lang="it-IT" sz="1600" dirty="0" smtClean="0"/>
                        <a:t>Siccome la regola della prevalenza dei 2/3 richiede un </a:t>
                      </a:r>
                      <a:r>
                        <a:rPr lang="it-IT" sz="1600" b="1" i="1" dirty="0" smtClean="0">
                          <a:solidFill>
                            <a:srgbClr val="C00000"/>
                          </a:solidFill>
                        </a:rPr>
                        <a:t>peso maggiore nelle decisioni, non anche una maggior partecipazione al capitale</a:t>
                      </a:r>
                      <a:r>
                        <a:rPr lang="it-IT" sz="1600" b="1" i="1" dirty="0" smtClean="0"/>
                        <a:t> </a:t>
                      </a:r>
                      <a:r>
                        <a:rPr lang="it-IT" sz="1600" dirty="0" smtClean="0"/>
                        <a:t>ben può ipotizzarsi una spa nella quale: </a:t>
                      </a:r>
                    </a:p>
                    <a:p>
                      <a:pPr lvl="0" algn="l"/>
                      <a:endParaRPr lang="it-IT" sz="1600" dirty="0" smtClean="0"/>
                    </a:p>
                    <a:p>
                      <a:pPr lvl="0" algn="l"/>
                      <a:r>
                        <a:rPr lang="it-IT" sz="1600" dirty="0" smtClean="0"/>
                        <a:t>- I </a:t>
                      </a:r>
                      <a:r>
                        <a:rPr lang="it-IT" sz="1600" b="1" i="1" dirty="0" smtClean="0">
                          <a:solidFill>
                            <a:srgbClr val="C00000"/>
                          </a:solidFill>
                        </a:rPr>
                        <a:t>soci professionisti</a:t>
                      </a:r>
                      <a:r>
                        <a:rPr lang="it-IT" sz="1600" b="1" i="1" dirty="0" smtClean="0"/>
                        <a:t> </a:t>
                      </a:r>
                      <a:r>
                        <a:rPr lang="it-IT" sz="1600" dirty="0" smtClean="0"/>
                        <a:t>abbiano meno dei 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2/3</a:t>
                      </a:r>
                      <a:r>
                        <a:rPr lang="it-IT" sz="1600" dirty="0" smtClean="0"/>
                        <a:t> del capitale, ma solo </a:t>
                      </a:r>
                      <a:r>
                        <a:rPr lang="it-IT" sz="1600" b="1" i="1" dirty="0" smtClean="0">
                          <a:solidFill>
                            <a:srgbClr val="C00000"/>
                          </a:solidFill>
                        </a:rPr>
                        <a:t>azioni munite del diritto di voto; </a:t>
                      </a:r>
                      <a:endParaRPr lang="it-IT" sz="1600" dirty="0" smtClean="0">
                        <a:solidFill>
                          <a:srgbClr val="C00000"/>
                        </a:solidFill>
                      </a:endParaRPr>
                    </a:p>
                    <a:p>
                      <a:pPr lvl="1" algn="just"/>
                      <a:endParaRPr lang="it-IT" sz="1600" dirty="0" smtClean="0"/>
                    </a:p>
                    <a:p>
                      <a:pPr lvl="0" algn="just"/>
                      <a:r>
                        <a:rPr lang="it-IT" sz="1600" dirty="0" smtClean="0"/>
                        <a:t>- Che dette azioni siano </a:t>
                      </a:r>
                      <a:r>
                        <a:rPr lang="it-IT" sz="1600" b="1" i="1" dirty="0" smtClean="0">
                          <a:solidFill>
                            <a:srgbClr val="C00000"/>
                          </a:solidFill>
                        </a:rPr>
                        <a:t>cedibili a soli altri professionisti; </a:t>
                      </a:r>
                      <a:endParaRPr lang="it-IT" sz="1600" dirty="0" smtClean="0">
                        <a:solidFill>
                          <a:srgbClr val="C00000"/>
                        </a:solidFill>
                      </a:endParaRPr>
                    </a:p>
                    <a:p>
                      <a:pPr lvl="1" algn="just"/>
                      <a:endParaRPr lang="it-IT" sz="1600" dirty="0" smtClean="0"/>
                    </a:p>
                    <a:p>
                      <a:pPr lvl="0" algn="just"/>
                      <a:r>
                        <a:rPr lang="it-IT" sz="1600" dirty="0" smtClean="0"/>
                        <a:t>- I soci </a:t>
                      </a:r>
                      <a:r>
                        <a:rPr lang="it-IT" sz="1600" b="1" i="1" dirty="0" smtClean="0">
                          <a:solidFill>
                            <a:srgbClr val="C00000"/>
                          </a:solidFill>
                        </a:rPr>
                        <a:t>non professionisti </a:t>
                      </a:r>
                      <a:r>
                        <a:rPr lang="it-IT" sz="1600" dirty="0" smtClean="0"/>
                        <a:t>abbiano più di 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1/3</a:t>
                      </a:r>
                      <a:r>
                        <a:rPr lang="it-IT" sz="1600" dirty="0" smtClean="0"/>
                        <a:t> del capitale sociale, ma solo </a:t>
                      </a:r>
                      <a:r>
                        <a:rPr lang="it-IT" sz="1600" b="1" i="1" dirty="0" smtClean="0">
                          <a:solidFill>
                            <a:srgbClr val="C00000"/>
                          </a:solidFill>
                        </a:rPr>
                        <a:t>azioni prive del diritto di voto; </a:t>
                      </a:r>
                      <a:endParaRPr lang="it-IT" sz="16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indent="0" algn="just">
                        <a:buNone/>
                      </a:pPr>
                      <a:endParaRPr lang="it-IT" sz="1400" dirty="0" smtClean="0"/>
                    </a:p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1F80-7F72-4778-A201-227742645BFF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3932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2450" y="139765"/>
            <a:ext cx="10808277" cy="1325562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7) CAUSA DI SCIOGLIMENTO E RESPONSABILITA’ 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3300" b="1" dirty="0" smtClean="0"/>
              <a:t>Come </a:t>
            </a:r>
            <a:r>
              <a:rPr lang="it-IT" sz="3300" b="1" dirty="0"/>
              <a:t>opera la causa di scioglimento per venir meno della prevalenza </a:t>
            </a:r>
            <a:r>
              <a:rPr lang="it-IT" sz="3300" b="1" dirty="0" smtClean="0"/>
              <a:t>?</a:t>
            </a:r>
            <a:endParaRPr lang="it-IT" sz="33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52450" y="1688851"/>
            <a:ext cx="10808277" cy="466997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1800" dirty="0" smtClean="0"/>
              <a:t>Si ritiene che la causa di scioglimento sia operativa solo dopo il decorso del termine di </a:t>
            </a:r>
            <a:r>
              <a:rPr lang="it-IT" sz="1800" b="1" u="sng" dirty="0" smtClean="0">
                <a:solidFill>
                  <a:srgbClr val="C00000"/>
                </a:solidFill>
              </a:rPr>
              <a:t>sei mesi senza che la società abbia provveduto a ristabilire la prevalenza</a:t>
            </a:r>
            <a:r>
              <a:rPr lang="it-IT" sz="1800" b="1" dirty="0">
                <a:solidFill>
                  <a:srgbClr val="FF0000"/>
                </a:solidFill>
              </a:rPr>
              <a:t> </a:t>
            </a:r>
            <a:r>
              <a:rPr lang="it-IT" sz="1800" dirty="0" smtClean="0"/>
              <a:t>dei soci professionisti. </a:t>
            </a:r>
          </a:p>
          <a:p>
            <a:pPr marL="0" indent="0" algn="just">
              <a:buNone/>
            </a:pPr>
            <a:endParaRPr lang="it-IT" sz="2200" dirty="0" smtClean="0"/>
          </a:p>
          <a:p>
            <a:pPr marL="0" indent="0" algn="just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1F80-7F72-4778-A201-227742645BFF}" type="slidenum">
              <a:rPr lang="it-IT" smtClean="0"/>
              <a:t>22</a:t>
            </a:fld>
            <a:endParaRPr lang="it-IT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927347"/>
              </p:ext>
            </p:extLst>
          </p:nvPr>
        </p:nvGraphicFramePr>
        <p:xfrm>
          <a:off x="1034143" y="2553907"/>
          <a:ext cx="9916886" cy="404120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958443"/>
                <a:gridCol w="4958443"/>
              </a:tblGrid>
              <a:tr h="352993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SOCIETA’</a:t>
                      </a:r>
                      <a:r>
                        <a:rPr lang="it-IT" baseline="0" dirty="0" smtClean="0"/>
                        <a:t> DI PERSONE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SOCIETA’ DI CAPITALI</a:t>
                      </a:r>
                      <a:endParaRPr lang="it-IT" dirty="0"/>
                    </a:p>
                  </a:txBody>
                  <a:tcPr/>
                </a:tc>
              </a:tr>
              <a:tr h="36754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 smtClean="0"/>
                        <a:t>La causa di scioglimento in esame è assimilabile alle ipotesi previste dall’art. 2272 n. 4 c.c. e dall’art. 2323 c.c., per cui, sulla base degli orientamenti dottrinali e giurisprudenziali prevalenti, essa sarà operativa solo con il </a:t>
                      </a:r>
                      <a:r>
                        <a:rPr lang="it-IT" sz="1800" b="1" i="1" dirty="0" smtClean="0"/>
                        <a:t>decorso del termine di sei mesi. 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 smtClean="0"/>
                        <a:t>Essa è assimilabile all’ipotesi prevista dall’art. 2484, comma 1, n. 4 c.c. e quindi, scaduto il termine di sei mesi si concretizzerà per gli amministratori </a:t>
                      </a:r>
                      <a:r>
                        <a:rPr lang="it-IT" sz="1800" b="1" i="1" dirty="0" smtClean="0"/>
                        <a:t>l’obbligo di accertare </a:t>
                      </a:r>
                      <a:r>
                        <a:rPr lang="it-IT" sz="1800" dirty="0" smtClean="0"/>
                        <a:t>il verificarsi della causa di scioglimento.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2271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spc="-15" dirty="0" smtClean="0"/>
              <a:t>R</a:t>
            </a:r>
            <a:r>
              <a:rPr lang="it-IT" b="1" spc="-20" dirty="0" smtClean="0"/>
              <a:t>es</a:t>
            </a:r>
            <a:r>
              <a:rPr lang="it-IT" b="1" spc="-15" dirty="0" smtClean="0"/>
              <a:t>p</a:t>
            </a:r>
            <a:r>
              <a:rPr lang="it-IT" b="1" spc="-20" dirty="0" smtClean="0"/>
              <a:t>ons</a:t>
            </a:r>
            <a:r>
              <a:rPr lang="it-IT" b="1" spc="-15" dirty="0" smtClean="0"/>
              <a:t>ab</a:t>
            </a:r>
            <a:r>
              <a:rPr lang="it-IT" b="1" spc="-5" dirty="0" smtClean="0"/>
              <a:t>i</a:t>
            </a:r>
            <a:r>
              <a:rPr lang="it-IT" b="1" spc="-10" dirty="0" smtClean="0"/>
              <a:t>l</a:t>
            </a:r>
            <a:r>
              <a:rPr lang="it-IT" b="1" spc="-5" dirty="0" smtClean="0"/>
              <a:t>i</a:t>
            </a:r>
            <a:r>
              <a:rPr lang="it-IT" b="1" spc="-15" dirty="0" smtClean="0"/>
              <a:t>tà</a:t>
            </a:r>
            <a:r>
              <a:rPr lang="it-IT" b="1" spc="-15" dirty="0" smtClean="0">
                <a:latin typeface="Times New Roman"/>
                <a:cs typeface="Times New Roman"/>
              </a:rPr>
              <a:t> </a:t>
            </a:r>
            <a:r>
              <a:rPr lang="it-IT" b="1" spc="-15" dirty="0" smtClean="0"/>
              <a:t>e</a:t>
            </a:r>
            <a:r>
              <a:rPr lang="it-IT" b="1" spc="5" dirty="0" smtClean="0">
                <a:latin typeface="Times New Roman"/>
                <a:cs typeface="Times New Roman"/>
              </a:rPr>
              <a:t> </a:t>
            </a:r>
            <a:r>
              <a:rPr lang="it-IT" b="1" spc="-20" dirty="0" smtClean="0"/>
              <a:t>sc</a:t>
            </a:r>
            <a:r>
              <a:rPr lang="it-IT" b="1" spc="-5" dirty="0" smtClean="0"/>
              <a:t>i</a:t>
            </a:r>
            <a:r>
              <a:rPr lang="it-IT" b="1" spc="-20" dirty="0" smtClean="0"/>
              <a:t>og</a:t>
            </a:r>
            <a:r>
              <a:rPr lang="it-IT" b="1" spc="-10" dirty="0" smtClean="0"/>
              <a:t>l</a:t>
            </a:r>
            <a:r>
              <a:rPr lang="it-IT" b="1" spc="-5" dirty="0" smtClean="0"/>
              <a:t>i</a:t>
            </a:r>
            <a:r>
              <a:rPr lang="it-IT" b="1" spc="-25" dirty="0" smtClean="0"/>
              <a:t>m</a:t>
            </a:r>
            <a:r>
              <a:rPr lang="it-IT" b="1" spc="-20" dirty="0" smtClean="0"/>
              <a:t>e</a:t>
            </a:r>
            <a:r>
              <a:rPr lang="it-IT" b="1" spc="-15" dirty="0" smtClean="0"/>
              <a:t>nto</a:t>
            </a:r>
            <a:r>
              <a:rPr lang="it-IT" b="1" dirty="0" smtClean="0">
                <a:latin typeface="Times New Roman"/>
                <a:cs typeface="Times New Roman"/>
              </a:rPr>
              <a:t> </a:t>
            </a:r>
            <a:r>
              <a:rPr lang="it-IT" b="1" spc="-20" dirty="0" smtClean="0"/>
              <a:t>de</a:t>
            </a:r>
            <a:r>
              <a:rPr lang="it-IT" b="1" spc="-10" dirty="0" smtClean="0"/>
              <a:t>l</a:t>
            </a:r>
            <a:r>
              <a:rPr lang="it-IT" b="1" dirty="0" smtClean="0">
                <a:latin typeface="Times New Roman"/>
                <a:cs typeface="Times New Roman"/>
              </a:rPr>
              <a:t> </a:t>
            </a:r>
            <a:r>
              <a:rPr lang="it-IT" b="1" spc="-15" dirty="0" smtClean="0"/>
              <a:t>rapp</a:t>
            </a:r>
            <a:r>
              <a:rPr lang="it-IT" b="1" spc="-20" dirty="0" smtClean="0"/>
              <a:t>or</a:t>
            </a:r>
            <a:r>
              <a:rPr lang="it-IT" b="1" spc="-15" dirty="0" smtClean="0"/>
              <a:t>to</a:t>
            </a:r>
            <a:r>
              <a:rPr lang="it-IT" b="1" spc="15" dirty="0" smtClean="0">
                <a:latin typeface="Times New Roman"/>
                <a:cs typeface="Times New Roman"/>
              </a:rPr>
              <a:t> </a:t>
            </a:r>
            <a:r>
              <a:rPr lang="it-IT" b="1" spc="-20" dirty="0" smtClean="0"/>
              <a:t>soc</a:t>
            </a:r>
            <a:r>
              <a:rPr lang="it-IT" b="1" spc="-5" dirty="0" smtClean="0"/>
              <a:t>i</a:t>
            </a:r>
            <a:r>
              <a:rPr lang="it-IT" b="1" spc="-15" dirty="0" smtClean="0"/>
              <a:t>ale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0" indent="0" algn="just">
              <a:buClr>
                <a:srgbClr val="FFCC00"/>
              </a:buClr>
              <a:buSzPct val="70000"/>
              <a:buNone/>
            </a:pP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la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 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responsabilità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 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diretta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 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del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 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socio-professionista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 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esecutore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della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solidFill>
                  <a:srgbClr val="C00000"/>
                </a:solidFill>
                <a:ea typeface="Bookman Old Style" panose="02050604050505020204" pitchFamily="18" charset="0"/>
                <a:cs typeface="Bookman Old Style" panose="02050604050505020204" pitchFamily="18" charset="0"/>
              </a:rPr>
              <a:t>prestazione</a:t>
            </a:r>
            <a:r>
              <a:rPr lang="it-IT" altLang="it-IT" sz="18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solidFill>
                  <a:srgbClr val="C00000"/>
                </a:solidFill>
                <a:ea typeface="Bookman Old Style" panose="02050604050505020204" pitchFamily="18" charset="0"/>
                <a:cs typeface="Bookman Old Style" panose="02050604050505020204" pitchFamily="18" charset="0"/>
              </a:rPr>
              <a:t>per</a:t>
            </a:r>
            <a:r>
              <a:rPr lang="it-IT" altLang="it-IT" sz="18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solidFill>
                  <a:srgbClr val="C00000"/>
                </a:solidFill>
                <a:ea typeface="Bookman Old Style" panose="02050604050505020204" pitchFamily="18" charset="0"/>
                <a:cs typeface="Bookman Old Style" panose="02050604050505020204" pitchFamily="18" charset="0"/>
              </a:rPr>
              <a:t>fatti</a:t>
            </a:r>
            <a:r>
              <a:rPr lang="it-IT" altLang="it-IT" sz="18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solidFill>
                  <a:srgbClr val="C00000"/>
                </a:solidFill>
                <a:ea typeface="Bookman Old Style" panose="02050604050505020204" pitchFamily="18" charset="0"/>
                <a:cs typeface="Bookman Old Style" panose="02050604050505020204" pitchFamily="18" charset="0"/>
              </a:rPr>
              <a:t>dolosi</a:t>
            </a:r>
            <a:r>
              <a:rPr lang="it-IT" altLang="it-IT" sz="18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solidFill>
                  <a:srgbClr val="C00000"/>
                </a:solidFill>
                <a:ea typeface="Bookman Old Style" panose="02050604050505020204" pitchFamily="18" charset="0"/>
                <a:cs typeface="Bookman Old Style" panose="02050604050505020204" pitchFamily="18" charset="0"/>
              </a:rPr>
              <a:t>o</a:t>
            </a:r>
            <a:r>
              <a:rPr lang="it-IT" altLang="it-IT" sz="18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solidFill>
                  <a:srgbClr val="C00000"/>
                </a:solidFill>
                <a:ea typeface="Bookman Old Style" panose="02050604050505020204" pitchFamily="18" charset="0"/>
                <a:cs typeface="Bookman Old Style" panose="02050604050505020204" pitchFamily="18" charset="0"/>
              </a:rPr>
              <a:t>colposi</a:t>
            </a:r>
            <a:r>
              <a:rPr lang="it-IT" altLang="it-IT" sz="18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solidFill>
                  <a:srgbClr val="C00000"/>
                </a:solidFill>
                <a:ea typeface="Bookman Old Style" panose="02050604050505020204" pitchFamily="18" charset="0"/>
                <a:cs typeface="Bookman Old Style" panose="02050604050505020204" pitchFamily="18" charset="0"/>
              </a:rPr>
              <a:t>non</a:t>
            </a:r>
            <a:r>
              <a:rPr lang="it-IT" altLang="it-IT" sz="18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solidFill>
                  <a:srgbClr val="C00000"/>
                </a:solidFill>
                <a:ea typeface="Bookman Old Style" panose="02050604050505020204" pitchFamily="18" charset="0"/>
                <a:cs typeface="Bookman Old Style" panose="02050604050505020204" pitchFamily="18" charset="0"/>
              </a:rPr>
              <a:t>verrà</a:t>
            </a:r>
            <a:r>
              <a:rPr lang="it-IT" altLang="it-IT" sz="18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solidFill>
                  <a:srgbClr val="C00000"/>
                </a:solidFill>
                <a:ea typeface="Bookman Old Style" panose="02050604050505020204" pitchFamily="18" charset="0"/>
                <a:cs typeface="Bookman Old Style" panose="02050604050505020204" pitchFamily="18" charset="0"/>
              </a:rPr>
              <a:t>meno</a:t>
            </a:r>
            <a:r>
              <a:rPr lang="it-IT" altLang="it-IT" sz="18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solidFill>
                  <a:srgbClr val="C00000"/>
                </a:solidFill>
                <a:ea typeface="Bookman Old Style" panose="02050604050505020204" pitchFamily="18" charset="0"/>
                <a:cs typeface="Bookman Old Style" panose="02050604050505020204" pitchFamily="18" charset="0"/>
              </a:rPr>
              <a:t>per</a:t>
            </a:r>
            <a:r>
              <a:rPr lang="it-IT" altLang="it-IT" sz="18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solidFill>
                  <a:srgbClr val="C00000"/>
                </a:solidFill>
                <a:ea typeface="Bookman Old Style" panose="02050604050505020204" pitchFamily="18" charset="0"/>
                <a:cs typeface="Bookman Old Style" panose="02050604050505020204" pitchFamily="18" charset="0"/>
              </a:rPr>
              <a:t>effetto</a:t>
            </a:r>
            <a:r>
              <a:rPr lang="it-IT" altLang="it-IT" sz="18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  </a:t>
            </a:r>
            <a:r>
              <a:rPr lang="it-IT" altLang="it-IT" sz="1800" b="1" dirty="0" smtClean="0">
                <a:solidFill>
                  <a:srgbClr val="C00000"/>
                </a:solidFill>
                <a:ea typeface="Bookman Old Style" panose="02050604050505020204" pitchFamily="18" charset="0"/>
                <a:cs typeface="Bookman Old Style" panose="02050604050505020204" pitchFamily="18" charset="0"/>
              </a:rPr>
              <a:t>dell’uscita</a:t>
            </a:r>
            <a:r>
              <a:rPr lang="it-IT" altLang="it-IT" sz="18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  </a:t>
            </a:r>
            <a:r>
              <a:rPr lang="it-IT" altLang="it-IT" sz="1800" b="1" dirty="0" smtClean="0">
                <a:solidFill>
                  <a:srgbClr val="C00000"/>
                </a:solidFill>
                <a:ea typeface="Bookman Old Style" panose="02050604050505020204" pitchFamily="18" charset="0"/>
                <a:cs typeface="Bookman Old Style" panose="02050604050505020204" pitchFamily="18" charset="0"/>
              </a:rPr>
              <a:t>del</a:t>
            </a:r>
            <a:r>
              <a:rPr lang="it-IT" altLang="it-IT" sz="18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  </a:t>
            </a:r>
            <a:r>
              <a:rPr lang="it-IT" altLang="it-IT" sz="1800" b="1" dirty="0" smtClean="0">
                <a:solidFill>
                  <a:srgbClr val="C00000"/>
                </a:solidFill>
                <a:ea typeface="Bookman Old Style" panose="02050604050505020204" pitchFamily="18" charset="0"/>
                <a:cs typeface="Bookman Old Style" panose="02050604050505020204" pitchFamily="18" charset="0"/>
              </a:rPr>
              <a:t>socio</a:t>
            </a:r>
            <a:r>
              <a:rPr lang="it-IT" altLang="it-IT" sz="18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  </a:t>
            </a:r>
            <a:r>
              <a:rPr lang="it-IT" altLang="it-IT" sz="1800" b="1" dirty="0" smtClean="0">
                <a:solidFill>
                  <a:srgbClr val="C00000"/>
                </a:solidFill>
                <a:ea typeface="Bookman Old Style" panose="02050604050505020204" pitchFamily="18" charset="0"/>
                <a:cs typeface="Bookman Old Style" panose="02050604050505020204" pitchFamily="18" charset="0"/>
              </a:rPr>
              <a:t>professionista</a:t>
            </a:r>
            <a:r>
              <a:rPr lang="it-IT" altLang="it-IT" sz="18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 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dalla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 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società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 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o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comunque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dello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scioglimento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del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relativo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rapporto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sociale.</a:t>
            </a:r>
          </a:p>
          <a:p>
            <a:pPr marL="0" indent="0" algn="just">
              <a:spcBef>
                <a:spcPts val="475"/>
              </a:spcBef>
              <a:buClr>
                <a:srgbClr val="FFCC00"/>
              </a:buClr>
              <a:buSzPct val="70000"/>
              <a:buNone/>
            </a:pP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Diverse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saranno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le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conseguenze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del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venir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meno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del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rapporto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sociale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  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sulla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  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responsabilità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: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in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   </a:t>
            </a:r>
            <a:r>
              <a:rPr lang="it-IT" altLang="it-IT" sz="1800" b="1" dirty="0" smtClean="0">
                <a:solidFill>
                  <a:srgbClr val="C00000"/>
                </a:solidFill>
                <a:ea typeface="Bookman Old Style" panose="02050604050505020204" pitchFamily="18" charset="0"/>
                <a:cs typeface="Bookman Old Style" panose="02050604050505020204" pitchFamily="18" charset="0"/>
              </a:rPr>
              <a:t>capo</a:t>
            </a:r>
            <a:r>
              <a:rPr lang="it-IT" altLang="it-IT" sz="18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   </a:t>
            </a:r>
            <a:r>
              <a:rPr lang="it-IT" altLang="it-IT" sz="1800" b="1" dirty="0" smtClean="0">
                <a:solidFill>
                  <a:srgbClr val="C00000"/>
                </a:solidFill>
                <a:ea typeface="Bookman Old Style" panose="02050604050505020204" pitchFamily="18" charset="0"/>
                <a:cs typeface="Bookman Old Style" panose="02050604050505020204" pitchFamily="18" charset="0"/>
              </a:rPr>
              <a:t>al</a:t>
            </a:r>
            <a:r>
              <a:rPr lang="it-IT" altLang="it-IT" sz="18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   </a:t>
            </a:r>
            <a:r>
              <a:rPr lang="it-IT" altLang="it-IT" sz="1800" b="1" dirty="0" smtClean="0">
                <a:solidFill>
                  <a:srgbClr val="C00000"/>
                </a:solidFill>
                <a:ea typeface="Bookman Old Style" panose="02050604050505020204" pitchFamily="18" charset="0"/>
                <a:cs typeface="Bookman Old Style" panose="02050604050505020204" pitchFamily="18" charset="0"/>
              </a:rPr>
              <a:t>socio-</a:t>
            </a:r>
            <a:r>
              <a:rPr lang="it-IT" altLang="it-IT" sz="18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solidFill>
                  <a:srgbClr val="C00000"/>
                </a:solidFill>
                <a:ea typeface="Bookman Old Style" panose="02050604050505020204" pitchFamily="18" charset="0"/>
                <a:cs typeface="Bookman Old Style" panose="02050604050505020204" pitchFamily="18" charset="0"/>
              </a:rPr>
              <a:t>professionista</a:t>
            </a:r>
            <a:r>
              <a:rPr lang="it-IT" altLang="it-IT" sz="18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 </a:t>
            </a:r>
            <a:r>
              <a:rPr lang="it-IT" altLang="it-IT" sz="1800" b="1" dirty="0" smtClean="0">
                <a:solidFill>
                  <a:srgbClr val="C00000"/>
                </a:solidFill>
                <a:ea typeface="Bookman Old Style" panose="02050604050505020204" pitchFamily="18" charset="0"/>
                <a:cs typeface="Bookman Old Style" panose="02050604050505020204" pitchFamily="18" charset="0"/>
              </a:rPr>
              <a:t>non</a:t>
            </a:r>
            <a:r>
              <a:rPr lang="it-IT" altLang="it-IT" sz="18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 </a:t>
            </a:r>
            <a:r>
              <a:rPr lang="it-IT" altLang="it-IT" sz="1800" b="1" dirty="0" smtClean="0">
                <a:solidFill>
                  <a:srgbClr val="C00000"/>
                </a:solidFill>
                <a:ea typeface="Bookman Old Style" panose="02050604050505020204" pitchFamily="18" charset="0"/>
                <a:cs typeface="Bookman Old Style" panose="02050604050505020204" pitchFamily="18" charset="0"/>
              </a:rPr>
              <a:t>esecutore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: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in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caso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di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società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di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persone,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l’art.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2290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c.c.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stabilisce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la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responsabilità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per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le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obbligazioni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sorte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sino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al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momento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dello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scioglimento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in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capo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al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socio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uscente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o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ai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suoi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eredi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anche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dopo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il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venir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meno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del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vincolo.</a:t>
            </a:r>
          </a:p>
          <a:p>
            <a:pPr marL="0" indent="0" algn="just">
              <a:lnSpc>
                <a:spcPct val="99000"/>
              </a:lnSpc>
              <a:spcBef>
                <a:spcPts val="500"/>
              </a:spcBef>
              <a:buClr>
                <a:srgbClr val="FFCC00"/>
              </a:buClr>
              <a:buSzPct val="70000"/>
              <a:buNone/>
            </a:pPr>
            <a:endParaRPr lang="it-IT" altLang="it-IT" sz="1800" b="1" dirty="0" smtClean="0">
              <a:ea typeface="Bookman Old Style" panose="02050604050505020204" pitchFamily="18" charset="0"/>
              <a:cs typeface="Bookman Old Style" panose="02050604050505020204" pitchFamily="18" charset="0"/>
            </a:endParaRPr>
          </a:p>
          <a:p>
            <a:pPr marL="0" indent="0" algn="just">
              <a:lnSpc>
                <a:spcPct val="99000"/>
              </a:lnSpc>
              <a:spcBef>
                <a:spcPts val="500"/>
              </a:spcBef>
              <a:buClr>
                <a:srgbClr val="FFCC00"/>
              </a:buClr>
              <a:buSzPct val="70000"/>
              <a:buNone/>
            </a:pPr>
            <a:r>
              <a:rPr lang="it-IT" altLang="it-IT" sz="1800" b="1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In</a:t>
            </a:r>
            <a:r>
              <a:rPr lang="it-IT" altLang="it-IT" sz="1800" b="1" dirty="0" smtClean="0">
                <a:cs typeface="Times New Roman" panose="02020603050405020304" pitchFamily="18" charset="0"/>
              </a:rPr>
              <a:t>   </a:t>
            </a:r>
            <a:r>
              <a:rPr lang="it-IT" altLang="it-IT" sz="1800" b="1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caso</a:t>
            </a:r>
            <a:r>
              <a:rPr lang="it-IT" altLang="it-IT" sz="1800" b="1" dirty="0" smtClean="0">
                <a:cs typeface="Times New Roman" panose="02020603050405020304" pitchFamily="18" charset="0"/>
              </a:rPr>
              <a:t>   </a:t>
            </a:r>
            <a:r>
              <a:rPr lang="it-IT" altLang="it-IT" sz="1800" b="1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di</a:t>
            </a:r>
            <a:r>
              <a:rPr lang="it-IT" altLang="it-IT" sz="1800" b="1" dirty="0" smtClean="0">
                <a:cs typeface="Times New Roman" panose="02020603050405020304" pitchFamily="18" charset="0"/>
              </a:rPr>
              <a:t>   </a:t>
            </a:r>
            <a:r>
              <a:rPr lang="it-IT" altLang="it-IT" sz="1800" b="1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fuoriuscita</a:t>
            </a:r>
            <a:r>
              <a:rPr lang="it-IT" altLang="it-IT" sz="1800" b="1" dirty="0" smtClean="0">
                <a:cs typeface="Times New Roman" panose="02020603050405020304" pitchFamily="18" charset="0"/>
              </a:rPr>
              <a:t>   </a:t>
            </a:r>
            <a:r>
              <a:rPr lang="it-IT" altLang="it-IT" sz="1800" b="1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dalla</a:t>
            </a:r>
            <a:r>
              <a:rPr lang="it-IT" altLang="it-IT" sz="1800" b="1" dirty="0" smtClean="0">
                <a:cs typeface="Times New Roman" panose="02020603050405020304" pitchFamily="18" charset="0"/>
              </a:rPr>
              <a:t>   </a:t>
            </a:r>
            <a:r>
              <a:rPr lang="it-IT" altLang="it-IT" sz="1800" b="1" dirty="0" err="1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stp</a:t>
            </a:r>
            <a:r>
              <a:rPr lang="it-IT" altLang="it-IT" sz="1800" b="1" dirty="0" smtClean="0">
                <a:cs typeface="Times New Roman" panose="02020603050405020304" pitchFamily="18" charset="0"/>
              </a:rPr>
              <a:t>   </a:t>
            </a:r>
            <a:r>
              <a:rPr lang="it-IT" altLang="it-IT" sz="1800" b="1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del</a:t>
            </a:r>
            <a:r>
              <a:rPr lang="it-IT" altLang="it-IT" sz="1800" b="1" dirty="0" smtClean="0">
                <a:cs typeface="Times New Roman" panose="02020603050405020304" pitchFamily="18" charset="0"/>
              </a:rPr>
              <a:t>   </a:t>
            </a:r>
            <a:r>
              <a:rPr lang="it-IT" altLang="it-IT" sz="1800" b="1" dirty="0" smtClean="0">
                <a:solidFill>
                  <a:srgbClr val="C00000"/>
                </a:solidFill>
                <a:ea typeface="Bookman Old Style" panose="02050604050505020204" pitchFamily="18" charset="0"/>
                <a:cs typeface="Bookman Old Style" panose="02050604050505020204" pitchFamily="18" charset="0"/>
              </a:rPr>
              <a:t>socio-professionista</a:t>
            </a:r>
            <a:r>
              <a:rPr lang="it-IT" altLang="it-IT" sz="18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solidFill>
                  <a:srgbClr val="C00000"/>
                </a:solidFill>
                <a:ea typeface="Bookman Old Style" panose="02050604050505020204" pitchFamily="18" charset="0"/>
                <a:cs typeface="Bookman Old Style" panose="02050604050505020204" pitchFamily="18" charset="0"/>
              </a:rPr>
              <a:t>esecutore</a:t>
            </a:r>
            <a:r>
              <a:rPr lang="it-IT" altLang="it-IT" sz="1800" b="1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,</a:t>
            </a:r>
            <a:r>
              <a:rPr lang="it-IT" altLang="it-IT" sz="1800" b="1" dirty="0" smtClean="0">
                <a:cs typeface="Times New Roman" panose="02020603050405020304" pitchFamily="18" charset="0"/>
              </a:rPr>
              <a:t>  </a:t>
            </a:r>
            <a:r>
              <a:rPr lang="it-IT" altLang="it-IT" sz="1800" b="1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il</a:t>
            </a:r>
            <a:r>
              <a:rPr lang="it-IT" altLang="it-IT" sz="1800" b="1" dirty="0" smtClean="0">
                <a:cs typeface="Times New Roman" panose="02020603050405020304" pitchFamily="18" charset="0"/>
              </a:rPr>
              <a:t>  </a:t>
            </a:r>
            <a:r>
              <a:rPr lang="it-IT" altLang="it-IT" sz="1800" b="1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rapporto</a:t>
            </a:r>
            <a:r>
              <a:rPr lang="it-IT" altLang="it-IT" sz="1800" b="1" dirty="0" smtClean="0">
                <a:cs typeface="Times New Roman" panose="02020603050405020304" pitchFamily="18" charset="0"/>
              </a:rPr>
              <a:t>  </a:t>
            </a:r>
            <a:r>
              <a:rPr lang="it-IT" altLang="it-IT" sz="1800" b="1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d’opera</a:t>
            </a:r>
            <a:r>
              <a:rPr lang="it-IT" altLang="it-IT" sz="1800" b="1" dirty="0" smtClean="0">
                <a:cs typeface="Times New Roman" panose="02020603050405020304" pitchFamily="18" charset="0"/>
              </a:rPr>
              <a:t>  </a:t>
            </a:r>
            <a:r>
              <a:rPr lang="it-IT" altLang="it-IT" sz="1800" b="1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permarrà</a:t>
            </a:r>
            <a:r>
              <a:rPr lang="it-IT" altLang="it-IT" sz="1800" b="1" dirty="0" smtClean="0">
                <a:cs typeface="Times New Roman" panose="02020603050405020304" pitchFamily="18" charset="0"/>
              </a:rPr>
              <a:t>  </a:t>
            </a:r>
            <a:r>
              <a:rPr lang="it-IT" altLang="it-IT" sz="1800" b="1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in</a:t>
            </a:r>
            <a:r>
              <a:rPr lang="it-IT" altLang="it-IT" sz="1800" b="1" dirty="0" smtClean="0">
                <a:cs typeface="Times New Roman" panose="02020603050405020304" pitchFamily="18" charset="0"/>
              </a:rPr>
              <a:t>  </a:t>
            </a:r>
            <a:r>
              <a:rPr lang="it-IT" altLang="it-IT" sz="1800" b="1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capo</a:t>
            </a:r>
            <a:r>
              <a:rPr lang="it-IT" altLang="it-IT" sz="1800" b="1" dirty="0" smtClean="0">
                <a:cs typeface="Times New Roman" panose="02020603050405020304" pitchFamily="18" charset="0"/>
              </a:rPr>
              <a:t>  </a:t>
            </a:r>
            <a:r>
              <a:rPr lang="it-IT" altLang="it-IT" sz="1800" b="1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alla</a:t>
            </a:r>
            <a:r>
              <a:rPr lang="it-IT" altLang="it-IT" sz="1800" b="1" dirty="0" smtClean="0">
                <a:cs typeface="Times New Roman" panose="02020603050405020304" pitchFamily="18" charset="0"/>
              </a:rPr>
              <a:t>  </a:t>
            </a:r>
            <a:r>
              <a:rPr lang="it-IT" altLang="it-IT" sz="1800" b="1" dirty="0" err="1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stp</a:t>
            </a:r>
            <a:r>
              <a:rPr lang="it-IT" altLang="it-IT" sz="1800" b="1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,</a:t>
            </a:r>
            <a:r>
              <a:rPr lang="it-IT" altLang="it-IT" sz="1800" b="1" dirty="0" smtClean="0">
                <a:cs typeface="Times New Roman" panose="02020603050405020304" pitchFamily="18" charset="0"/>
              </a:rPr>
              <a:t>  </a:t>
            </a:r>
            <a:r>
              <a:rPr lang="it-IT" altLang="it-IT" sz="1800" b="1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che</a:t>
            </a:r>
            <a:r>
              <a:rPr lang="it-IT" altLang="it-IT" sz="1800" b="1" dirty="0" smtClean="0"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manterrà</a:t>
            </a:r>
            <a:r>
              <a:rPr lang="it-IT" altLang="it-IT" sz="1800" b="1" dirty="0" smtClean="0">
                <a:cs typeface="Times New Roman" panose="02020603050405020304" pitchFamily="18" charset="0"/>
              </a:rPr>
              <a:t>      </a:t>
            </a:r>
            <a:r>
              <a:rPr lang="it-IT" altLang="it-IT" sz="1800" b="1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tutti</a:t>
            </a:r>
            <a:r>
              <a:rPr lang="it-IT" altLang="it-IT" sz="1800" b="1" dirty="0" smtClean="0">
                <a:cs typeface="Times New Roman" panose="02020603050405020304" pitchFamily="18" charset="0"/>
              </a:rPr>
              <a:t>      </a:t>
            </a:r>
            <a:r>
              <a:rPr lang="it-IT" altLang="it-IT" sz="1800" b="1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i</a:t>
            </a:r>
            <a:r>
              <a:rPr lang="it-IT" altLang="it-IT" sz="1800" b="1" dirty="0" smtClean="0">
                <a:cs typeface="Times New Roman" panose="02020603050405020304" pitchFamily="18" charset="0"/>
              </a:rPr>
              <a:t>      </a:t>
            </a:r>
            <a:r>
              <a:rPr lang="it-IT" altLang="it-IT" sz="1800" b="1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rapporti</a:t>
            </a:r>
            <a:r>
              <a:rPr lang="it-IT" altLang="it-IT" sz="1800" b="1" dirty="0" smtClean="0">
                <a:cs typeface="Times New Roman" panose="02020603050405020304" pitchFamily="18" charset="0"/>
              </a:rPr>
              <a:t>      </a:t>
            </a:r>
            <a:r>
              <a:rPr lang="it-IT" altLang="it-IT" sz="1800" b="1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giuridici</a:t>
            </a:r>
            <a:r>
              <a:rPr lang="it-IT" altLang="it-IT" sz="1800" b="1" dirty="0" smtClean="0">
                <a:cs typeface="Times New Roman" panose="02020603050405020304" pitchFamily="18" charset="0"/>
              </a:rPr>
              <a:t>      </a:t>
            </a:r>
            <a:r>
              <a:rPr lang="it-IT" altLang="it-IT" sz="1800" b="1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a</a:t>
            </a:r>
            <a:r>
              <a:rPr lang="it-IT" altLang="it-IT" sz="1800" b="1" dirty="0" smtClean="0">
                <a:cs typeface="Times New Roman" panose="02020603050405020304" pitchFamily="18" charset="0"/>
              </a:rPr>
              <a:t>      </a:t>
            </a:r>
            <a:r>
              <a:rPr lang="it-IT" altLang="it-IT" sz="1800" b="1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prescindere</a:t>
            </a:r>
            <a:r>
              <a:rPr lang="it-IT" altLang="it-IT" sz="1800" b="1" dirty="0" smtClean="0"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dall’avvicendarsi</a:t>
            </a:r>
            <a:r>
              <a:rPr lang="it-IT" altLang="it-IT" sz="1800" b="1" dirty="0" smtClean="0"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dei</a:t>
            </a:r>
            <a:r>
              <a:rPr lang="it-IT" altLang="it-IT" sz="1800" b="1" dirty="0" smtClean="0"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suoi</a:t>
            </a:r>
            <a:r>
              <a:rPr lang="it-IT" altLang="it-IT" sz="1800" b="1" dirty="0" smtClean="0"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soci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.</a:t>
            </a:r>
            <a:endParaRPr lang="it-IT" sz="1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/>
              <a:t>23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79926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/>
          <p:nvPr/>
        </p:nvSpPr>
        <p:spPr>
          <a:xfrm>
            <a:off x="675518" y="4900284"/>
            <a:ext cx="10685208" cy="9938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675518" y="3020631"/>
            <a:ext cx="10685208" cy="16168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675519" y="2062065"/>
            <a:ext cx="10685208" cy="7277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434" y="1102140"/>
            <a:ext cx="10772293" cy="1261670"/>
          </a:xfrm>
        </p:spPr>
        <p:txBody>
          <a:bodyPr>
            <a:normAutofit fontScale="90000"/>
          </a:bodyPr>
          <a:lstStyle/>
          <a:p>
            <a:r>
              <a:rPr lang="it-IT" sz="4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DEFINIZIONE NATURA GIURIDICA</a:t>
            </a:r>
            <a:br>
              <a:rPr lang="it-IT" sz="4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4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4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400" dirty="0" smtClean="0">
                <a:latin typeface="+mn-lt"/>
              </a:rPr>
              <a:t>La </a:t>
            </a:r>
            <a:r>
              <a:rPr lang="it-IT" sz="2400" dirty="0" err="1" smtClean="0">
                <a:latin typeface="+mn-lt"/>
              </a:rPr>
              <a:t>S.t.p</a:t>
            </a:r>
            <a:r>
              <a:rPr lang="it-IT" sz="2400" dirty="0" smtClean="0">
                <a:latin typeface="+mn-lt"/>
              </a:rPr>
              <a:t>. </a:t>
            </a:r>
            <a:r>
              <a:rPr lang="it-IT" sz="2400" b="1" u="sng" dirty="0" smtClean="0">
                <a:solidFill>
                  <a:srgbClr val="C00000"/>
                </a:solidFill>
                <a:latin typeface="+mn-lt"/>
              </a:rPr>
              <a:t>non è una società con causa propria </a:t>
            </a:r>
            <a:r>
              <a:rPr lang="it-IT" sz="2400" dirty="0" smtClean="0">
                <a:latin typeface="+mn-lt"/>
              </a:rPr>
              <a:t>ma una possibile conformazione (per oggetto e per disciplina) di una delle </a:t>
            </a:r>
            <a:r>
              <a:rPr lang="it-IT" sz="2400" b="1" u="sng" dirty="0" smtClean="0">
                <a:solidFill>
                  <a:srgbClr val="C00000"/>
                </a:solidFill>
                <a:latin typeface="+mn-lt"/>
              </a:rPr>
              <a:t>società tipiche previste dal Codice Civile </a:t>
            </a:r>
            <a:r>
              <a:rPr lang="it-IT" sz="2400" dirty="0" smtClean="0">
                <a:latin typeface="+mn-lt"/>
              </a:rPr>
              <a:t>.</a:t>
            </a:r>
            <a:r>
              <a:rPr lang="it-IT" sz="2200" dirty="0" smtClean="0">
                <a:latin typeface="+mn-lt"/>
              </a:rPr>
              <a:t/>
            </a:r>
            <a:br>
              <a:rPr lang="it-IT" sz="2200" dirty="0" smtClean="0">
                <a:latin typeface="+mn-lt"/>
              </a:rPr>
            </a:br>
            <a:r>
              <a:rPr lang="it-IT" sz="1900" dirty="0" smtClean="0"/>
              <a:t> </a:t>
            </a:r>
            <a:br>
              <a:rPr lang="it-IT" sz="1900" dirty="0" smtClean="0"/>
            </a:br>
            <a:r>
              <a:rPr lang="it-IT" sz="1900" dirty="0" smtClean="0"/>
              <a:t/>
            </a:r>
            <a:br>
              <a:rPr lang="it-IT" sz="1900" dirty="0" smtClean="0"/>
            </a:br>
            <a:r>
              <a:rPr lang="it-IT" sz="1900" dirty="0" smtClean="0"/>
              <a:t/>
            </a:r>
            <a:br>
              <a:rPr lang="it-IT" sz="1900" dirty="0" smtClean="0"/>
            </a:br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it-IT" sz="4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1F80-7F72-4778-A201-227742645BFF}" type="slidenum">
              <a:rPr lang="it-IT" smtClean="0"/>
              <a:t>3</a:t>
            </a:fld>
            <a:endParaRPr lang="it-IT" dirty="0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675519" y="1732975"/>
            <a:ext cx="10910345" cy="1261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dirty="0" smtClean="0">
                <a:latin typeface="+mn-lt"/>
              </a:rPr>
              <a:t>La causa delle </a:t>
            </a:r>
            <a:r>
              <a:rPr lang="it-IT" sz="2000" dirty="0" err="1" smtClean="0">
                <a:latin typeface="+mn-lt"/>
              </a:rPr>
              <a:t>stp</a:t>
            </a:r>
            <a:r>
              <a:rPr lang="it-IT" sz="2000" dirty="0" smtClean="0">
                <a:latin typeface="+mn-lt"/>
              </a:rPr>
              <a:t> è la stessa del contratto tipico di società: </a:t>
            </a:r>
          </a:p>
          <a:p>
            <a:r>
              <a:rPr lang="it-IT" sz="2000" dirty="0" smtClean="0">
                <a:latin typeface="+mn-lt"/>
              </a:rPr>
              <a:t>esercizio in comune di una </a:t>
            </a:r>
            <a:r>
              <a:rPr lang="it-IT" sz="2000" b="1" dirty="0" smtClean="0">
                <a:solidFill>
                  <a:srgbClr val="C00000"/>
                </a:solidFill>
                <a:latin typeface="+mn-lt"/>
              </a:rPr>
              <a:t>attività economica allo scopo di dividerne gli utili Art.2257 C.c</a:t>
            </a:r>
            <a:r>
              <a:rPr lang="it-IT" sz="2000" dirty="0" smtClean="0">
                <a:latin typeface="+mn-lt"/>
              </a:rPr>
              <a:t>. </a:t>
            </a:r>
            <a:endParaRPr lang="it-IT" sz="2000" dirty="0">
              <a:latin typeface="+mn-lt"/>
            </a:endParaRP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588434" y="3144352"/>
            <a:ext cx="10772293" cy="1261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500" dirty="0"/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675520" y="3338974"/>
            <a:ext cx="10910344" cy="22368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dirty="0" smtClean="0">
                <a:latin typeface="+mn-lt"/>
              </a:rPr>
              <a:t>Le </a:t>
            </a:r>
            <a:r>
              <a:rPr lang="it-IT" sz="2000" dirty="0" err="1" smtClean="0">
                <a:latin typeface="+mn-lt"/>
              </a:rPr>
              <a:t>Stp</a:t>
            </a:r>
            <a:r>
              <a:rPr lang="it-IT" sz="2000" dirty="0" smtClean="0">
                <a:latin typeface="+mn-lt"/>
              </a:rPr>
              <a:t> </a:t>
            </a:r>
            <a:r>
              <a:rPr lang="it-IT" sz="2000" b="1" dirty="0" smtClean="0">
                <a:solidFill>
                  <a:srgbClr val="C00000"/>
                </a:solidFill>
                <a:latin typeface="+mn-lt"/>
              </a:rPr>
              <a:t>sono società ordinarie </a:t>
            </a:r>
            <a:r>
              <a:rPr lang="it-IT" sz="2000" dirty="0" smtClean="0">
                <a:latin typeface="+mn-lt"/>
              </a:rPr>
              <a:t>ed è confermato dalla circostanza che ad esse partecipano </a:t>
            </a:r>
            <a:r>
              <a:rPr lang="it-IT" sz="2000" b="1" dirty="0" smtClean="0">
                <a:solidFill>
                  <a:srgbClr val="C00000"/>
                </a:solidFill>
                <a:latin typeface="+mn-lt"/>
              </a:rPr>
              <a:t>soci non </a:t>
            </a:r>
            <a:r>
              <a:rPr lang="it-IT" sz="2000" dirty="0" smtClean="0">
                <a:latin typeface="+mn-lt"/>
              </a:rPr>
              <a:t>professionisti.</a:t>
            </a:r>
          </a:p>
          <a:p>
            <a:r>
              <a:rPr lang="it-IT" sz="2000" dirty="0" smtClean="0">
                <a:latin typeface="+mn-lt"/>
              </a:rPr>
              <a:t>Tali soci possono essere amministratori:</a:t>
            </a:r>
          </a:p>
          <a:p>
            <a:pPr marL="342900" indent="-342900">
              <a:buFontTx/>
              <a:buChar char="-"/>
            </a:pPr>
            <a:r>
              <a:rPr lang="it-IT" sz="2000" dirty="0" smtClean="0">
                <a:latin typeface="+mn-lt"/>
              </a:rPr>
              <a:t>illimitatamente responsabili in una Snc;</a:t>
            </a:r>
          </a:p>
          <a:p>
            <a:pPr marL="342900" indent="-342900">
              <a:buFontTx/>
              <a:buChar char="-"/>
            </a:pPr>
            <a:r>
              <a:rPr lang="it-IT" sz="2000" dirty="0" smtClean="0">
                <a:latin typeface="+mn-lt"/>
              </a:rPr>
              <a:t>investitori in Spa.</a:t>
            </a:r>
          </a:p>
          <a:p>
            <a:endParaRPr lang="it-IT" sz="2000" dirty="0" smtClean="0">
              <a:latin typeface="+mn-lt"/>
            </a:endParaRPr>
          </a:p>
          <a:p>
            <a:endParaRPr lang="it-IT" sz="2000" dirty="0">
              <a:latin typeface="+mn-lt"/>
            </a:endParaRPr>
          </a:p>
          <a:p>
            <a:r>
              <a:rPr lang="it-IT" sz="2000" b="1" dirty="0" smtClean="0">
                <a:solidFill>
                  <a:srgbClr val="C00000"/>
                </a:solidFill>
                <a:latin typeface="+mn-lt"/>
              </a:rPr>
              <a:t>L’organo amministrativo</a:t>
            </a:r>
            <a:r>
              <a:rPr lang="it-IT" sz="2000" dirty="0" smtClean="0">
                <a:latin typeface="+mn-lt"/>
              </a:rPr>
              <a:t> di una </a:t>
            </a:r>
            <a:r>
              <a:rPr lang="it-IT" sz="2000" dirty="0" err="1" smtClean="0">
                <a:latin typeface="+mn-lt"/>
              </a:rPr>
              <a:t>Stp</a:t>
            </a:r>
            <a:r>
              <a:rPr lang="it-IT" sz="2000" dirty="0" smtClean="0">
                <a:latin typeface="+mn-lt"/>
              </a:rPr>
              <a:t> potrà essere formato anche per intero </a:t>
            </a:r>
            <a:r>
              <a:rPr lang="it-IT" sz="2000" b="1" dirty="0" smtClean="0">
                <a:solidFill>
                  <a:srgbClr val="C00000"/>
                </a:solidFill>
                <a:latin typeface="+mn-lt"/>
              </a:rPr>
              <a:t>da non professionisti </a:t>
            </a:r>
            <a:r>
              <a:rPr lang="it-IT" sz="2000" dirty="0" smtClean="0">
                <a:latin typeface="+mn-lt"/>
              </a:rPr>
              <a:t>o da persone giuridiche.</a:t>
            </a:r>
          </a:p>
        </p:txBody>
      </p:sp>
    </p:spTree>
    <p:extLst>
      <p:ext uri="{BB962C8B-B14F-4D97-AF65-F5344CB8AC3E}">
        <p14:creationId xmlns:p14="http://schemas.microsoft.com/office/powerpoint/2010/main" val="1510712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TIPOLOGIA DELLE STP</a:t>
            </a:r>
            <a:endParaRPr lang="it-IT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1F80-7F72-4778-A201-227742645BFF}" type="slidenum">
              <a:rPr lang="it-IT" smtClean="0"/>
              <a:t>4</a:t>
            </a:fld>
            <a:endParaRPr lang="it-IT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73774"/>
              </p:ext>
            </p:extLst>
          </p:nvPr>
        </p:nvGraphicFramePr>
        <p:xfrm>
          <a:off x="4083462" y="1676876"/>
          <a:ext cx="4038930" cy="234696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4038930"/>
              </a:tblGrid>
              <a:tr h="316554">
                <a:tc>
                  <a:txBody>
                    <a:bodyPr/>
                    <a:lstStyle/>
                    <a:p>
                      <a:pPr algn="ctr"/>
                      <a:r>
                        <a:rPr lang="it-IT" sz="1600" b="1" i="0" u="none" dirty="0" smtClean="0">
                          <a:solidFill>
                            <a:schemeClr val="tx1"/>
                          </a:solidFill>
                        </a:rPr>
                        <a:t>Società</a:t>
                      </a:r>
                      <a:r>
                        <a:rPr lang="it-IT" sz="1600" b="1" i="0" u="none" baseline="0" dirty="0" smtClean="0">
                          <a:solidFill>
                            <a:schemeClr val="tx1"/>
                          </a:solidFill>
                        </a:rPr>
                        <a:t> semplice</a:t>
                      </a:r>
                    </a:p>
                  </a:txBody>
                  <a:tcPr/>
                </a:tc>
              </a:tr>
              <a:tr h="322200">
                <a:tc>
                  <a:txBody>
                    <a:bodyPr/>
                    <a:lstStyle/>
                    <a:p>
                      <a:pPr algn="ctr"/>
                      <a:r>
                        <a:rPr lang="it-IT" sz="1600" b="1" i="0" u="none" dirty="0" smtClean="0"/>
                        <a:t>Società</a:t>
                      </a:r>
                      <a:r>
                        <a:rPr lang="it-IT" sz="1600" b="1" i="0" u="none" baseline="0" dirty="0" smtClean="0"/>
                        <a:t> in nome collettivo</a:t>
                      </a:r>
                      <a:endParaRPr lang="it-IT" sz="1600" b="1" i="0" u="none" dirty="0"/>
                    </a:p>
                  </a:txBody>
                  <a:tcPr/>
                </a:tc>
              </a:tr>
              <a:tr h="322200">
                <a:tc>
                  <a:txBody>
                    <a:bodyPr/>
                    <a:lstStyle/>
                    <a:p>
                      <a:pPr algn="ctr"/>
                      <a:r>
                        <a:rPr lang="it-IT" sz="1600" b="1" i="0" u="none" dirty="0" smtClean="0"/>
                        <a:t>Società in accomandita semplice</a:t>
                      </a:r>
                      <a:endParaRPr lang="it-IT" sz="1600" b="1" i="0" u="none" dirty="0"/>
                    </a:p>
                  </a:txBody>
                  <a:tcPr/>
                </a:tc>
              </a:tr>
              <a:tr h="322200">
                <a:tc>
                  <a:txBody>
                    <a:bodyPr/>
                    <a:lstStyle/>
                    <a:p>
                      <a:pPr algn="ctr"/>
                      <a:r>
                        <a:rPr lang="it-IT" sz="1600" b="1" i="0" u="none" dirty="0" smtClean="0"/>
                        <a:t>Società per azioni</a:t>
                      </a:r>
                      <a:endParaRPr lang="it-IT" sz="1600" b="1" i="0" u="none" dirty="0"/>
                    </a:p>
                  </a:txBody>
                  <a:tcPr/>
                </a:tc>
              </a:tr>
              <a:tr h="322200">
                <a:tc>
                  <a:txBody>
                    <a:bodyPr/>
                    <a:lstStyle/>
                    <a:p>
                      <a:pPr algn="ctr"/>
                      <a:r>
                        <a:rPr lang="it-IT" sz="1600" b="1" i="0" u="none" dirty="0" smtClean="0"/>
                        <a:t>Società in</a:t>
                      </a:r>
                      <a:r>
                        <a:rPr lang="it-IT" sz="1600" b="1" i="0" u="none" baseline="0" dirty="0" smtClean="0"/>
                        <a:t> accomandita per azioni</a:t>
                      </a:r>
                      <a:endParaRPr lang="it-IT" sz="1600" b="1" i="0" u="none" dirty="0"/>
                    </a:p>
                  </a:txBody>
                  <a:tcPr/>
                </a:tc>
              </a:tr>
              <a:tr h="322200">
                <a:tc>
                  <a:txBody>
                    <a:bodyPr/>
                    <a:lstStyle/>
                    <a:p>
                      <a:pPr algn="ctr"/>
                      <a:r>
                        <a:rPr lang="it-IT" sz="1600" b="1" i="0" u="none" dirty="0" smtClean="0"/>
                        <a:t>Società</a:t>
                      </a:r>
                      <a:r>
                        <a:rPr lang="it-IT" sz="1600" b="1" i="0" u="none" baseline="0" dirty="0" smtClean="0"/>
                        <a:t> a responsabilità limitata</a:t>
                      </a:r>
                      <a:endParaRPr lang="it-IT" sz="1600" b="1" i="0" u="none" dirty="0"/>
                    </a:p>
                  </a:txBody>
                  <a:tcPr/>
                </a:tc>
              </a:tr>
              <a:tr h="322200">
                <a:tc>
                  <a:txBody>
                    <a:bodyPr/>
                    <a:lstStyle/>
                    <a:p>
                      <a:pPr algn="ctr"/>
                      <a:r>
                        <a:rPr lang="it-IT" sz="1600" b="1" i="0" u="none" dirty="0" smtClean="0"/>
                        <a:t>Società cooperativa</a:t>
                      </a:r>
                      <a:endParaRPr lang="it-IT" sz="1600" b="1" i="0" u="non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540841"/>
              </p:ext>
            </p:extLst>
          </p:nvPr>
        </p:nvGraphicFramePr>
        <p:xfrm>
          <a:off x="671556" y="4348065"/>
          <a:ext cx="10689171" cy="16540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611286"/>
                <a:gridCol w="5077885"/>
              </a:tblGrid>
              <a:tr h="4906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sng" dirty="0" smtClean="0">
                          <a:solidFill>
                            <a:srgbClr val="C00000"/>
                          </a:solidFill>
                        </a:rPr>
                        <a:t>E’ LEGITTIMO </a:t>
                      </a:r>
                      <a:r>
                        <a:rPr lang="en-US" sz="1800" b="0" dirty="0" err="1" smtClean="0">
                          <a:solidFill>
                            <a:schemeClr val="bg1"/>
                          </a:solidFill>
                        </a:rPr>
                        <a:t>costituire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="0" dirty="0" err="1" smtClean="0">
                          <a:solidFill>
                            <a:schemeClr val="bg1"/>
                          </a:solidFill>
                        </a:rPr>
                        <a:t>una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="0" dirty="0" err="1" smtClean="0">
                          <a:solidFill>
                            <a:schemeClr val="bg1"/>
                          </a:solidFill>
                        </a:rPr>
                        <a:t>Stp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 in forma di:</a:t>
                      </a:r>
                      <a:endParaRPr lang="it-IT" sz="1800" b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sng" dirty="0" smtClean="0">
                          <a:solidFill>
                            <a:srgbClr val="C00000"/>
                          </a:solidFill>
                        </a:rPr>
                        <a:t>NON</a:t>
                      </a:r>
                      <a:r>
                        <a:rPr lang="en-US" sz="1800" u="sng" baseline="0" dirty="0" smtClean="0">
                          <a:solidFill>
                            <a:srgbClr val="C00000"/>
                          </a:solidFill>
                        </a:rPr>
                        <a:t> PARE POSSIBILE</a:t>
                      </a:r>
                      <a:r>
                        <a:rPr lang="en-US" sz="1800" u="sng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800" b="0" dirty="0" err="1" smtClean="0">
                          <a:solidFill>
                            <a:schemeClr val="bg1"/>
                          </a:solidFill>
                        </a:rPr>
                        <a:t>costituire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="0" dirty="0" err="1" smtClean="0">
                          <a:solidFill>
                            <a:schemeClr val="bg1"/>
                          </a:solidFill>
                        </a:rPr>
                        <a:t>una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="0" dirty="0" err="1" smtClean="0">
                          <a:solidFill>
                            <a:schemeClr val="bg1"/>
                          </a:solidFill>
                        </a:rPr>
                        <a:t>Stp</a:t>
                      </a:r>
                      <a:r>
                        <a:rPr lang="en-US" sz="1800" b="0" baseline="0" dirty="0" smtClean="0">
                          <a:solidFill>
                            <a:schemeClr val="bg1"/>
                          </a:solidFill>
                        </a:rPr>
                        <a:t> in forma di:</a:t>
                      </a:r>
                      <a:endParaRPr lang="it-IT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777177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pitchFamily="18" charset="2"/>
                        <a:buChar char=""/>
                        <a:tabLst/>
                        <a:defRPr/>
                      </a:pPr>
                      <a:r>
                        <a:rPr kumimoji="0" lang="en-US" sz="19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S.r.l. a </a:t>
                      </a:r>
                      <a:r>
                        <a:rPr kumimoji="0" lang="en-US" sz="19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capitale</a:t>
                      </a:r>
                      <a:r>
                        <a:rPr kumimoji="0" lang="en-US" sz="19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US" sz="19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inferiore</a:t>
                      </a:r>
                      <a:r>
                        <a:rPr kumimoji="0" lang="en-US" sz="19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ad € 10.000,00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pitchFamily="18" charset="2"/>
                        <a:buChar char=""/>
                        <a:tabLst/>
                        <a:defRPr/>
                      </a:pPr>
                      <a:r>
                        <a:rPr kumimoji="0" lang="en-US" sz="19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S.t.p</a:t>
                      </a:r>
                      <a:r>
                        <a:rPr kumimoji="0" lang="en-US" sz="19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. </a:t>
                      </a:r>
                      <a:r>
                        <a:rPr kumimoji="0" lang="en-US" sz="19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unipersonale</a:t>
                      </a:r>
                      <a:endParaRPr kumimoji="0" lang="it-IT" sz="19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pitchFamily="18" charset="2"/>
                        <a:buChar char=""/>
                        <a:tabLst/>
                        <a:defRPr/>
                      </a:pPr>
                      <a:r>
                        <a:rPr kumimoji="0" lang="en-US" sz="19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S.r.l. </a:t>
                      </a:r>
                      <a:r>
                        <a:rPr kumimoji="0" lang="en-US" sz="19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semplificata</a:t>
                      </a:r>
                      <a:endParaRPr kumimoji="0" lang="it-IT" sz="19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pitchFamily="18" charset="2"/>
                        <a:buChar char=""/>
                        <a:tabLst/>
                        <a:defRPr/>
                      </a:pPr>
                      <a:r>
                        <a:rPr kumimoji="0" lang="en-US" sz="19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Start Up </a:t>
                      </a:r>
                      <a:r>
                        <a:rPr kumimoji="0" lang="en-US" sz="19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Innovativa</a:t>
                      </a:r>
                      <a:endParaRPr kumimoji="0" lang="it-IT" sz="19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545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1F80-7F72-4778-A201-227742645BFF}" type="slidenum">
              <a:rPr lang="it-IT" smtClean="0"/>
              <a:t>5</a:t>
            </a:fld>
            <a:endParaRPr lang="it-IT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677334" y="609600"/>
            <a:ext cx="8596668" cy="9779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 dirty="0">
                <a:solidFill>
                  <a:srgbClr val="C00000"/>
                </a:solidFill>
              </a:rPr>
              <a:t>3</a:t>
            </a:r>
            <a:r>
              <a:rPr lang="it-IT" b="1" dirty="0" smtClean="0">
                <a:solidFill>
                  <a:srgbClr val="C00000"/>
                </a:solidFill>
              </a:rPr>
              <a:t>) PUBBLICITA’ E SUA EFFICACIA</a:t>
            </a:r>
            <a:endParaRPr lang="it-IT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val="428301185"/>
              </p:ext>
            </p:extLst>
          </p:nvPr>
        </p:nvGraphicFramePr>
        <p:xfrm>
          <a:off x="1407885" y="1696509"/>
          <a:ext cx="9695544" cy="3589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olo 1"/>
          <p:cNvSpPr txBox="1">
            <a:spLocks/>
          </p:cNvSpPr>
          <p:nvPr/>
        </p:nvSpPr>
        <p:spPr>
          <a:xfrm>
            <a:off x="867833" y="5156200"/>
            <a:ext cx="10235595" cy="9779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dirty="0" err="1"/>
              <a:t>Dalla</a:t>
            </a:r>
            <a:r>
              <a:rPr lang="en-US" dirty="0"/>
              <a:t> </a:t>
            </a:r>
            <a:r>
              <a:rPr lang="en-US" dirty="0" err="1"/>
              <a:t>iscrizione</a:t>
            </a:r>
            <a:r>
              <a:rPr lang="en-US" dirty="0"/>
              <a:t> </a:t>
            </a:r>
            <a:r>
              <a:rPr lang="en-US" dirty="0" err="1"/>
              <a:t>all’albo</a:t>
            </a:r>
            <a:r>
              <a:rPr lang="en-US" dirty="0"/>
              <a:t> </a:t>
            </a:r>
            <a:r>
              <a:rPr lang="en-US" dirty="0" err="1"/>
              <a:t>discende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le </a:t>
            </a:r>
            <a:r>
              <a:rPr lang="en-US" dirty="0" err="1"/>
              <a:t>Stp</a:t>
            </a:r>
            <a:r>
              <a:rPr lang="en-US" dirty="0"/>
              <a:t> </a:t>
            </a:r>
            <a:r>
              <a:rPr lang="en-US" b="1" i="1" dirty="0" smtClean="0"/>
              <a:t>non </a:t>
            </a:r>
            <a:r>
              <a:rPr lang="en-US" dirty="0" err="1" smtClean="0"/>
              <a:t>esercitano</a:t>
            </a:r>
            <a:r>
              <a:rPr lang="en-US" dirty="0" smtClean="0"/>
              <a:t> </a:t>
            </a:r>
            <a:r>
              <a:rPr lang="en-US" dirty="0" err="1"/>
              <a:t>attività</a:t>
            </a:r>
            <a:r>
              <a:rPr lang="en-US" dirty="0"/>
              <a:t> di impresa </a:t>
            </a:r>
            <a:r>
              <a:rPr lang="en-US" dirty="0" err="1"/>
              <a:t>suscettibile</a:t>
            </a:r>
            <a:r>
              <a:rPr lang="en-US" dirty="0"/>
              <a:t> di </a:t>
            </a:r>
            <a:r>
              <a:rPr lang="en-US" b="1" i="1" u="sng" dirty="0">
                <a:solidFill>
                  <a:srgbClr val="C00000"/>
                </a:solidFill>
              </a:rPr>
              <a:t>“</a:t>
            </a:r>
            <a:r>
              <a:rPr lang="en-US" b="1" i="1" u="sng" dirty="0" err="1">
                <a:solidFill>
                  <a:srgbClr val="C00000"/>
                </a:solidFill>
              </a:rPr>
              <a:t>fallimento</a:t>
            </a:r>
            <a:r>
              <a:rPr lang="en-US" b="1" i="1" u="sng" dirty="0" smtClean="0">
                <a:solidFill>
                  <a:srgbClr val="C00000"/>
                </a:solidFill>
              </a:rPr>
              <a:t>”: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ne </a:t>
            </a:r>
            <a:r>
              <a:rPr lang="en-US" dirty="0" err="1"/>
              <a:t>consegue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presumibilmente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potranno</a:t>
            </a:r>
            <a:r>
              <a:rPr lang="en-US" dirty="0"/>
              <a:t> </a:t>
            </a:r>
            <a:r>
              <a:rPr lang="en-US" dirty="0" err="1"/>
              <a:t>avvalersi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procedura</a:t>
            </a:r>
            <a:r>
              <a:rPr lang="en-US" dirty="0"/>
              <a:t> di </a:t>
            </a:r>
            <a:r>
              <a:rPr lang="en-US" dirty="0" err="1"/>
              <a:t>accordi</a:t>
            </a:r>
            <a:r>
              <a:rPr lang="en-US" dirty="0"/>
              <a:t> di </a:t>
            </a:r>
            <a:r>
              <a:rPr lang="en-US" b="1" i="1" u="sng" dirty="0" err="1">
                <a:solidFill>
                  <a:srgbClr val="C00000"/>
                </a:solidFill>
              </a:rPr>
              <a:t>composizione</a:t>
            </a:r>
            <a:r>
              <a:rPr lang="en-US" b="1" i="1" u="sng" dirty="0">
                <a:solidFill>
                  <a:srgbClr val="C00000"/>
                </a:solidFill>
              </a:rPr>
              <a:t> </a:t>
            </a:r>
            <a:r>
              <a:rPr lang="en-US" b="1" i="1" u="sng" dirty="0" err="1">
                <a:solidFill>
                  <a:srgbClr val="C00000"/>
                </a:solidFill>
              </a:rPr>
              <a:t>delle</a:t>
            </a:r>
            <a:r>
              <a:rPr lang="en-US" b="1" i="1" u="sng" dirty="0">
                <a:solidFill>
                  <a:srgbClr val="C00000"/>
                </a:solidFill>
              </a:rPr>
              <a:t> </a:t>
            </a:r>
            <a:r>
              <a:rPr lang="en-US" b="1" i="1" u="sng" dirty="0" err="1">
                <a:solidFill>
                  <a:srgbClr val="C00000"/>
                </a:solidFill>
              </a:rPr>
              <a:t>crisi</a:t>
            </a:r>
            <a:r>
              <a:rPr lang="en-US" b="1" i="1" u="sng" dirty="0">
                <a:solidFill>
                  <a:srgbClr val="C00000"/>
                </a:solidFill>
              </a:rPr>
              <a:t> </a:t>
            </a:r>
            <a:r>
              <a:rPr lang="en-US" b="1" i="1" u="sng" dirty="0" smtClean="0">
                <a:solidFill>
                  <a:srgbClr val="C00000"/>
                </a:solidFill>
              </a:rPr>
              <a:t>da</a:t>
            </a:r>
            <a:r>
              <a:rPr lang="en-US" b="1" i="1" u="sng" dirty="0">
                <a:solidFill>
                  <a:srgbClr val="C00000"/>
                </a:solidFill>
              </a:rPr>
              <a:t> </a:t>
            </a:r>
            <a:r>
              <a:rPr lang="en-US" b="1" i="1" u="sng" dirty="0" err="1" smtClean="0">
                <a:solidFill>
                  <a:srgbClr val="C00000"/>
                </a:solidFill>
              </a:rPr>
              <a:t>sovraindebitamento</a:t>
            </a:r>
            <a:r>
              <a:rPr lang="en-US" dirty="0">
                <a:solidFill>
                  <a:srgbClr val="C00000"/>
                </a:solidFill>
              </a:rPr>
              <a:t>.</a:t>
            </a:r>
            <a:endParaRPr lang="it-IT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84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36269" y="272144"/>
            <a:ext cx="10515600" cy="24166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</a:t>
            </a:r>
            <a:r>
              <a:rPr lang="it-IT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 TEMA RESPONSABILITA’ PROFESSIONALE</a:t>
            </a:r>
            <a:endParaRPr lang="en-US" sz="4000" dirty="0" smtClean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1F80-7F72-4778-A201-227742645BFF}" type="slidenum">
              <a:rPr lang="it-IT" smtClean="0"/>
              <a:t>6</a:t>
            </a:fld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751297" y="1259348"/>
            <a:ext cx="10609430" cy="12339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809626" y="1269050"/>
            <a:ext cx="1081347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it-IT" sz="1700" u="sng" dirty="0">
                <a:solidFill>
                  <a:srgbClr val="C00000"/>
                </a:solidFill>
              </a:rPr>
              <a:t>L’art.  10  della L.  183/11  non  disciplina  il tema  della responsabilità professionale</a:t>
            </a:r>
            <a:r>
              <a:rPr lang="it-IT" altLang="it-IT" sz="1700" dirty="0">
                <a:solidFill>
                  <a:prstClr val="black"/>
                </a:solidFill>
              </a:rPr>
              <a:t>, limitandosi a </a:t>
            </a:r>
            <a:r>
              <a:rPr lang="it-IT" altLang="it-IT" sz="1700" dirty="0" smtClean="0">
                <a:solidFill>
                  <a:prstClr val="black"/>
                </a:solidFill>
              </a:rPr>
              <a:t>stabilire </a:t>
            </a:r>
            <a:r>
              <a:rPr lang="it-IT" altLang="it-IT" sz="1700" b="1" i="1" dirty="0" smtClean="0"/>
              <a:t>alla  </a:t>
            </a:r>
            <a:r>
              <a:rPr lang="it-IT" altLang="it-IT" sz="1700" b="1" i="1" dirty="0" err="1"/>
              <a:t>lett</a:t>
            </a:r>
            <a:r>
              <a:rPr lang="it-IT" altLang="it-IT" sz="1700" b="1" i="1" dirty="0"/>
              <a:t>.  c)  l’obbligatorietà  della  «stipula  di  polizza  di assicurazione   per   la   copertura   dei   rischi   derivanti </a:t>
            </a:r>
            <a:r>
              <a:rPr lang="it-IT" altLang="it-IT" sz="1700" i="1" dirty="0"/>
              <a:t>dalla  responsabilità  civile  per  danni  causati  ai  clienti dai  singoli  soci  professionisti  nell’esercizio  dell’attività professionale”.</a:t>
            </a:r>
          </a:p>
          <a:p>
            <a:pPr lvl="0"/>
            <a:endParaRPr lang="it-IT" altLang="it-IT" sz="2000" u="sng" dirty="0">
              <a:solidFill>
                <a:prstClr val="black"/>
              </a:solidFill>
            </a:endParaRPr>
          </a:p>
        </p:txBody>
      </p:sp>
      <p:sp>
        <p:nvSpPr>
          <p:cNvPr id="6" name="Freccia in giù 5"/>
          <p:cNvSpPr/>
          <p:nvPr/>
        </p:nvSpPr>
        <p:spPr>
          <a:xfrm>
            <a:off x="5803599" y="2589683"/>
            <a:ext cx="504825" cy="4667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666750" y="3692725"/>
            <a:ext cx="10515600" cy="1070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2" pitchFamily="18" charset="2"/>
              <a:buNone/>
            </a:pP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Secondo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la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tesi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che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pare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al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momento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prevalere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fra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gli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interpreti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il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solidFill>
                  <a:srgbClr val="C00000"/>
                </a:solidFill>
                <a:ea typeface="Bookman Old Style" panose="02050604050505020204" pitchFamily="18" charset="0"/>
                <a:cs typeface="Bookman Old Style" panose="02050604050505020204" pitchFamily="18" charset="0"/>
              </a:rPr>
              <a:t>rapporto</a:t>
            </a:r>
            <a:r>
              <a:rPr lang="it-IT" altLang="it-IT" sz="18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 </a:t>
            </a:r>
            <a:r>
              <a:rPr lang="it-IT" altLang="it-IT" sz="1800" b="1" dirty="0" smtClean="0">
                <a:solidFill>
                  <a:srgbClr val="C00000"/>
                </a:solidFill>
                <a:ea typeface="Bookman Old Style" panose="02050604050505020204" pitchFamily="18" charset="0"/>
                <a:cs typeface="Bookman Old Style" panose="02050604050505020204" pitchFamily="18" charset="0"/>
              </a:rPr>
              <a:t>d’opera</a:t>
            </a:r>
            <a:r>
              <a:rPr lang="it-IT" altLang="it-IT" sz="18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 </a:t>
            </a:r>
            <a:r>
              <a:rPr lang="it-IT" altLang="it-IT" sz="1800" b="1" dirty="0" smtClean="0">
                <a:solidFill>
                  <a:srgbClr val="C00000"/>
                </a:solidFill>
                <a:ea typeface="Bookman Old Style" panose="02050604050505020204" pitchFamily="18" charset="0"/>
                <a:cs typeface="Bookman Old Style" panose="02050604050505020204" pitchFamily="18" charset="0"/>
              </a:rPr>
              <a:t>professionale</a:t>
            </a:r>
            <a:r>
              <a:rPr lang="it-IT" altLang="it-IT" sz="18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si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 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instaura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 </a:t>
            </a:r>
            <a:r>
              <a:rPr lang="it-IT" altLang="it-IT" sz="1800" b="1" dirty="0" smtClean="0">
                <a:solidFill>
                  <a:srgbClr val="C00000"/>
                </a:solidFill>
                <a:ea typeface="Bookman Old Style" panose="02050604050505020204" pitchFamily="18" charset="0"/>
                <a:cs typeface="Bookman Old Style" panose="02050604050505020204" pitchFamily="18" charset="0"/>
              </a:rPr>
              <a:t>tra</a:t>
            </a:r>
            <a:r>
              <a:rPr lang="it-IT" altLang="it-IT" sz="18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 </a:t>
            </a:r>
            <a:r>
              <a:rPr lang="it-IT" altLang="it-IT" sz="1800" b="1" dirty="0" smtClean="0">
                <a:solidFill>
                  <a:srgbClr val="C00000"/>
                </a:solidFill>
                <a:ea typeface="Bookman Old Style" panose="02050604050505020204" pitchFamily="18" charset="0"/>
                <a:cs typeface="Bookman Old Style" panose="02050604050505020204" pitchFamily="18" charset="0"/>
              </a:rPr>
              <a:t>la</a:t>
            </a:r>
            <a:r>
              <a:rPr lang="it-IT" altLang="it-IT" sz="18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 </a:t>
            </a:r>
            <a:r>
              <a:rPr lang="it-IT" altLang="it-IT" sz="1800" b="1" dirty="0" smtClean="0">
                <a:solidFill>
                  <a:srgbClr val="C00000"/>
                </a:solidFill>
                <a:ea typeface="Bookman Old Style" panose="02050604050505020204" pitchFamily="18" charset="0"/>
                <a:cs typeface="Bookman Old Style" panose="02050604050505020204" pitchFamily="18" charset="0"/>
              </a:rPr>
              <a:t>società</a:t>
            </a:r>
            <a:r>
              <a:rPr lang="it-IT" altLang="it-IT" sz="18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 </a:t>
            </a:r>
            <a:r>
              <a:rPr lang="it-IT" altLang="it-IT" sz="1800" b="1" dirty="0" smtClean="0">
                <a:solidFill>
                  <a:srgbClr val="C00000"/>
                </a:solidFill>
                <a:ea typeface="Bookman Old Style" panose="02050604050505020204" pitchFamily="18" charset="0"/>
                <a:cs typeface="Bookman Old Style" panose="02050604050505020204" pitchFamily="18" charset="0"/>
              </a:rPr>
              <a:t>e</a:t>
            </a:r>
            <a:r>
              <a:rPr lang="it-IT" altLang="it-IT" sz="18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 </a:t>
            </a:r>
            <a:r>
              <a:rPr lang="it-IT" altLang="it-IT" sz="1800" b="1" dirty="0" smtClean="0">
                <a:solidFill>
                  <a:srgbClr val="C00000"/>
                </a:solidFill>
                <a:ea typeface="Bookman Old Style" panose="02050604050505020204" pitchFamily="18" charset="0"/>
                <a:cs typeface="Bookman Old Style" panose="02050604050505020204" pitchFamily="18" charset="0"/>
              </a:rPr>
              <a:t>il</a:t>
            </a:r>
            <a:r>
              <a:rPr lang="it-IT" altLang="it-IT" sz="18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solidFill>
                  <a:srgbClr val="C00000"/>
                </a:solidFill>
                <a:ea typeface="Bookman Old Style" panose="02050604050505020204" pitchFamily="18" charset="0"/>
                <a:cs typeface="Bookman Old Style" panose="02050604050505020204" pitchFamily="18" charset="0"/>
              </a:rPr>
              <a:t>cliente</a:t>
            </a:r>
            <a:r>
              <a:rPr lang="it-IT" altLang="it-IT" sz="18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 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(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il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</a:t>
            </a:r>
            <a:r>
              <a:rPr lang="it-IT" altLang="it-IT" sz="1800" u="sng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rapporto</a:t>
            </a:r>
            <a:r>
              <a:rPr lang="it-IT" altLang="it-IT" sz="1800" u="sng" dirty="0" smtClean="0">
                <a:cs typeface="Times New Roman" panose="02020603050405020304" pitchFamily="18" charset="0"/>
              </a:rPr>
              <a:t> </a:t>
            </a:r>
            <a:r>
              <a:rPr lang="it-IT" altLang="it-IT" sz="1800" u="sng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fiduciario</a:t>
            </a:r>
            <a:r>
              <a:rPr lang="it-IT" altLang="it-IT" sz="1800" u="sng" dirty="0" smtClean="0">
                <a:cs typeface="Times New Roman" panose="02020603050405020304" pitchFamily="18" charset="0"/>
              </a:rPr>
              <a:t> </a:t>
            </a:r>
            <a:r>
              <a:rPr lang="it-IT" altLang="it-IT" sz="1800" u="sng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caratterizza</a:t>
            </a:r>
            <a:r>
              <a:rPr lang="it-IT" altLang="it-IT" sz="1800" u="sng" dirty="0" smtClean="0">
                <a:cs typeface="Times New Roman" panose="02020603050405020304" pitchFamily="18" charset="0"/>
              </a:rPr>
              <a:t> </a:t>
            </a:r>
            <a:r>
              <a:rPr lang="it-IT" altLang="it-IT" sz="1800" u="sng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il</a:t>
            </a:r>
            <a:r>
              <a:rPr lang="it-IT" altLang="it-IT" sz="1800" u="sng" dirty="0" smtClean="0">
                <a:cs typeface="Times New Roman" panose="02020603050405020304" pitchFamily="18" charset="0"/>
              </a:rPr>
              <a:t> </a:t>
            </a:r>
            <a:r>
              <a:rPr lang="it-IT" altLang="it-IT" sz="1800" u="sng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rapporto</a:t>
            </a:r>
            <a:r>
              <a:rPr lang="it-IT" altLang="it-IT" sz="1800" u="sng" dirty="0" smtClean="0">
                <a:cs typeface="Times New Roman" panose="02020603050405020304" pitchFamily="18" charset="0"/>
              </a:rPr>
              <a:t> </a:t>
            </a:r>
            <a:r>
              <a:rPr lang="it-IT" altLang="it-IT" sz="1800" u="sng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fra</a:t>
            </a:r>
            <a:r>
              <a:rPr lang="it-IT" altLang="it-IT" sz="1800" u="sng" dirty="0" smtClean="0">
                <a:cs typeface="Times New Roman" panose="02020603050405020304" pitchFamily="18" charset="0"/>
              </a:rPr>
              <a:t> </a:t>
            </a:r>
            <a:r>
              <a:rPr lang="it-IT" altLang="it-IT" sz="1800" u="sng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società</a:t>
            </a:r>
            <a:r>
              <a:rPr lang="it-IT" altLang="it-IT" sz="1800" u="sng" dirty="0" smtClean="0">
                <a:cs typeface="Times New Roman" panose="02020603050405020304" pitchFamily="18" charset="0"/>
              </a:rPr>
              <a:t> </a:t>
            </a:r>
            <a:r>
              <a:rPr lang="it-IT" altLang="it-IT" sz="1800" u="sng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e</a:t>
            </a:r>
            <a:r>
              <a:rPr lang="it-IT" altLang="it-IT" sz="1800" u="sng" dirty="0" smtClean="0">
                <a:cs typeface="Times New Roman" panose="02020603050405020304" pitchFamily="18" charset="0"/>
              </a:rPr>
              <a:t> </a:t>
            </a:r>
            <a:r>
              <a:rPr lang="it-IT" altLang="it-IT" sz="1800" u="sng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cliente)</a:t>
            </a:r>
            <a:r>
              <a:rPr lang="it-IT" altLang="it-IT" sz="1800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.</a:t>
            </a:r>
          </a:p>
          <a:p>
            <a:pPr marL="0" indent="0" algn="ctr">
              <a:lnSpc>
                <a:spcPts val="2400"/>
              </a:lnSpc>
              <a:spcBef>
                <a:spcPts val="475"/>
              </a:spcBef>
              <a:buFont typeface="Wingdings 2" pitchFamily="18" charset="2"/>
              <a:buNone/>
            </a:pPr>
            <a:r>
              <a:rPr lang="it-IT" altLang="it-IT" sz="1800" b="1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Lo</a:t>
            </a:r>
            <a:r>
              <a:rPr lang="it-IT" altLang="it-IT" sz="1800" b="1" dirty="0" smtClean="0"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si</a:t>
            </a:r>
            <a:r>
              <a:rPr lang="it-IT" altLang="it-IT" sz="1800" b="1" dirty="0" smtClean="0"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ea typeface="Bookman Old Style" panose="02050604050505020204" pitchFamily="18" charset="0"/>
                <a:cs typeface="Bookman Old Style" panose="02050604050505020204" pitchFamily="18" charset="0"/>
              </a:rPr>
              <a:t>desume:</a:t>
            </a:r>
          </a:p>
          <a:p>
            <a:pPr marL="0" indent="0" algn="just">
              <a:buFont typeface="Wingdings 2" pitchFamily="18" charset="2"/>
              <a:buNone/>
            </a:pPr>
            <a:endParaRPr lang="it-IT" sz="1800" dirty="0">
              <a:ea typeface="Bookman Old Style" panose="02050604050505020204" pitchFamily="18" charset="0"/>
              <a:cs typeface="Bookman Old Style" panose="02050604050505020204" pitchFamily="18" charset="0"/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759157" y="2687631"/>
            <a:ext cx="10682844" cy="1325562"/>
          </a:xfrm>
        </p:spPr>
        <p:txBody>
          <a:bodyPr>
            <a:normAutofit/>
          </a:bodyPr>
          <a:lstStyle/>
          <a:p>
            <a:r>
              <a:rPr lang="it-IT" sz="3200" b="1" dirty="0" smtClean="0"/>
              <a:t>LA TITOLARITA’ DEL RAPPORTO PROFESSIONALE</a:t>
            </a:r>
            <a:endParaRPr lang="it-IT" sz="3200" b="1" dirty="0"/>
          </a:p>
        </p:txBody>
      </p:sp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491838"/>
              </p:ext>
            </p:extLst>
          </p:nvPr>
        </p:nvGraphicFramePr>
        <p:xfrm>
          <a:off x="2087048" y="5113593"/>
          <a:ext cx="8127999" cy="118872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Dall’obbligo della </a:t>
                      </a:r>
                      <a:r>
                        <a:rPr lang="it-IT" sz="1800" dirty="0" err="1" smtClean="0"/>
                        <a:t>stp</a:t>
                      </a:r>
                      <a:r>
                        <a:rPr lang="it-IT" sz="1800" dirty="0" smtClean="0"/>
                        <a:t> di iscrizione all’Ordine Professionale di riferimento</a:t>
                      </a:r>
                      <a:endParaRPr lang="it-IT" i="1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 smtClean="0"/>
                        <a:t>Dall’assoggettamento della </a:t>
                      </a:r>
                      <a:r>
                        <a:rPr lang="it-IT" sz="1800" dirty="0" err="1" smtClean="0"/>
                        <a:t>stp</a:t>
                      </a:r>
                      <a:r>
                        <a:rPr lang="it-IT" sz="1800" dirty="0" smtClean="0"/>
                        <a:t> alle regole disciplinari conseguenti</a:t>
                      </a:r>
                      <a:endParaRPr lang="it-IT" sz="1800" i="1" u="sng" dirty="0" smtClean="0"/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 smtClean="0"/>
                        <a:t>Dalla stipula del contratto di assicurazione professionale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2" name="Connettore 2 11"/>
          <p:cNvCxnSpPr/>
          <p:nvPr/>
        </p:nvCxnSpPr>
        <p:spPr>
          <a:xfrm flipH="1">
            <a:off x="4048126" y="4616727"/>
            <a:ext cx="1876424" cy="3727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>
            <a:off x="5924550" y="4616727"/>
            <a:ext cx="0" cy="414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>
            <a:off x="5924550" y="4616727"/>
            <a:ext cx="2025981" cy="4237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9966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943097" y="4581525"/>
            <a:ext cx="10124953" cy="13811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altLang="it-IT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Quanti</a:t>
            </a:r>
            <a:r>
              <a:rPr lang="it-IT" alt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sono</a:t>
            </a:r>
            <a:r>
              <a:rPr lang="it-IT" alt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gli</a:t>
            </a:r>
            <a:r>
              <a:rPr lang="it-IT" alt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obbligati</a:t>
            </a:r>
            <a:r>
              <a:rPr lang="it-IT" alt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all’esecuzione</a:t>
            </a:r>
            <a:r>
              <a:rPr lang="it-IT" alt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della</a:t>
            </a:r>
            <a:r>
              <a:rPr lang="it-IT" alt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prestazione?</a:t>
            </a:r>
            <a:r>
              <a:rPr lang="it-IT" altLang="it-IT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/>
            </a:r>
            <a:br>
              <a:rPr lang="it-IT" altLang="it-IT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06873" y="4180681"/>
            <a:ext cx="9976812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it-IT" altLang="it-IT" sz="1800" dirty="0">
              <a:latin typeface="Bookman Old Style" panose="02050604050505020204" pitchFamily="18" charset="0"/>
              <a:ea typeface="Bookman Old Style" panose="02050604050505020204" pitchFamily="18" charset="0"/>
              <a:cs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it-IT" sz="1800" b="1" i="1" spc="-20" dirty="0" smtClean="0">
                <a:cs typeface="Bookman Old Style"/>
              </a:rPr>
              <a:t>Perciò, una inesatta esecuzione della prestazione può generare una duplice responsabilità di natura contrattuale: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800" b="1" i="1" spc="-20" dirty="0">
                <a:solidFill>
                  <a:srgbClr val="C00000"/>
                </a:solidFill>
                <a:cs typeface="Bookman Old Style"/>
              </a:rPr>
              <a:t>della STP verso il </a:t>
            </a:r>
            <a:r>
              <a:rPr lang="it-IT" sz="1800" b="1" i="1" spc="-20" dirty="0" smtClean="0">
                <a:solidFill>
                  <a:srgbClr val="C00000"/>
                </a:solidFill>
                <a:cs typeface="Bookman Old Style"/>
              </a:rPr>
              <a:t>cliente;</a:t>
            </a:r>
            <a:endParaRPr lang="it-IT" sz="1800" b="1" i="1" spc="-20" dirty="0">
              <a:solidFill>
                <a:srgbClr val="C00000"/>
              </a:solidFill>
              <a:cs typeface="Bookman Old Style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1800" b="1" i="1" spc="-20" dirty="0">
                <a:solidFill>
                  <a:srgbClr val="C00000"/>
                </a:solidFill>
                <a:cs typeface="Bookman Old Style"/>
              </a:rPr>
              <a:t>del </a:t>
            </a:r>
            <a:r>
              <a:rPr lang="it-IT" sz="1800" b="1" i="1" spc="-20" dirty="0" smtClean="0">
                <a:solidFill>
                  <a:srgbClr val="C00000"/>
                </a:solidFill>
                <a:cs typeface="Bookman Old Style"/>
              </a:rPr>
              <a:t>professionista esecutore </a:t>
            </a:r>
            <a:r>
              <a:rPr lang="it-IT" sz="1800" b="1" i="1" spc="-20" dirty="0">
                <a:solidFill>
                  <a:srgbClr val="C00000"/>
                </a:solidFill>
                <a:cs typeface="Bookman Old Style"/>
              </a:rPr>
              <a:t>verso la società.</a:t>
            </a:r>
            <a:endParaRPr lang="it-IT" sz="1800" b="1" i="1" dirty="0">
              <a:solidFill>
                <a:srgbClr val="C00000"/>
              </a:solidFill>
              <a:latin typeface="Bookman Old Style"/>
              <a:cs typeface="Bookman Old Style"/>
            </a:endParaRPr>
          </a:p>
          <a:p>
            <a:pPr>
              <a:buFont typeface="Wingdings" panose="05000000000000000000" pitchFamily="2" charset="2"/>
              <a:buChar char="Ø"/>
            </a:pPr>
            <a:endParaRPr lang="it-IT" altLang="it-IT" sz="1800" dirty="0">
              <a:latin typeface="Bookman Old Style" panose="02050604050505020204" pitchFamily="18" charset="0"/>
              <a:ea typeface="Bookman Old Style" panose="02050604050505020204" pitchFamily="18" charset="0"/>
              <a:cs typeface="Bookman Old Style" panose="02050604050505020204" pitchFamily="18" charset="0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1F80-7F72-4778-A201-227742645BFF}" type="slidenum">
              <a:rPr lang="it-IT" smtClean="0"/>
              <a:t>7</a:t>
            </a:fld>
            <a:endParaRPr lang="it-IT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611585"/>
              </p:ext>
            </p:extLst>
          </p:nvPr>
        </p:nvGraphicFramePr>
        <p:xfrm>
          <a:off x="943097" y="1453197"/>
          <a:ext cx="10040588" cy="27136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020294"/>
                <a:gridCol w="5020294"/>
              </a:tblGrid>
              <a:tr h="473328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STP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SOCIO</a:t>
                      </a:r>
                      <a:r>
                        <a:rPr lang="it-IT" baseline="0" dirty="0" smtClean="0"/>
                        <a:t> - PROFESSIONISTA</a:t>
                      </a:r>
                      <a:endParaRPr lang="it-IT" dirty="0"/>
                    </a:p>
                  </a:txBody>
                  <a:tcPr/>
                </a:tc>
              </a:tr>
              <a:tr h="1867378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La STP è </a:t>
                      </a:r>
                      <a:r>
                        <a:rPr lang="it-IT" u="sng" dirty="0" smtClean="0">
                          <a:solidFill>
                            <a:srgbClr val="C00000"/>
                          </a:solidFill>
                        </a:rPr>
                        <a:t>obbligata</a:t>
                      </a:r>
                      <a:r>
                        <a:rPr lang="it-IT" dirty="0" smtClean="0"/>
                        <a:t> all’attuazione della prestazione professionale verso il cliente, vincolo che nasce tramite il </a:t>
                      </a:r>
                      <a:r>
                        <a:rPr lang="it-IT" b="1" i="1" dirty="0" smtClean="0"/>
                        <a:t>contratto d’opera professionale.</a:t>
                      </a:r>
                      <a:endParaRPr lang="it-IT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Il Socio – Professionista è </a:t>
                      </a:r>
                      <a:r>
                        <a:rPr lang="it-IT" u="sng" dirty="0" smtClean="0">
                          <a:solidFill>
                            <a:srgbClr val="C00000"/>
                          </a:solidFill>
                        </a:rPr>
                        <a:t>obbligato</a:t>
                      </a:r>
                      <a:r>
                        <a:rPr lang="it-IT" dirty="0" smtClean="0"/>
                        <a:t> all’attuazione della prestazione professionale verso</a:t>
                      </a:r>
                      <a:r>
                        <a:rPr lang="it-IT" baseline="0" dirty="0" smtClean="0"/>
                        <a:t> la STP, per effetto del </a:t>
                      </a:r>
                      <a:r>
                        <a:rPr lang="it-IT" b="1" i="1" baseline="0" dirty="0" smtClean="0"/>
                        <a:t>rapporto obbligatorio </a:t>
                      </a:r>
                      <a:r>
                        <a:rPr lang="it-IT" baseline="0" dirty="0" smtClean="0"/>
                        <a:t>che lo lega alla società </a:t>
                      </a:r>
                    </a:p>
                    <a:p>
                      <a:r>
                        <a:rPr lang="it-IT" sz="1700" baseline="0" dirty="0" smtClean="0"/>
                        <a:t>Fatto salvo la stipula di patti parasociali, lasciando libero il professionista di valutarne modalità di prestazione e sua accettazione.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6687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altLang="it-IT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I</a:t>
            </a:r>
            <a:r>
              <a:rPr lang="it-IT" alt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soci</a:t>
            </a:r>
            <a:r>
              <a:rPr lang="it-IT" alt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non</a:t>
            </a:r>
            <a:r>
              <a:rPr lang="it-IT" alt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esecutori</a:t>
            </a:r>
            <a:r>
              <a:rPr lang="it-IT" alt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possono</a:t>
            </a:r>
            <a:r>
              <a:rPr lang="it-IT" alt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essere</a:t>
            </a:r>
            <a:r>
              <a:rPr lang="it-IT" alt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chiamati</a:t>
            </a:r>
            <a:r>
              <a:rPr lang="it-IT" alt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a</a:t>
            </a:r>
            <a:r>
              <a:rPr lang="it-IT" alt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rispondere</a:t>
            </a:r>
            <a:r>
              <a:rPr lang="it-IT" alt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dei</a:t>
            </a:r>
            <a:r>
              <a:rPr lang="it-IT" alt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danni</a:t>
            </a:r>
            <a:r>
              <a:rPr lang="it-IT" alt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verso</a:t>
            </a:r>
            <a:r>
              <a:rPr lang="it-IT" alt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il</a:t>
            </a:r>
            <a:r>
              <a:rPr lang="it-IT" alt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cliente?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45127" y="1905000"/>
            <a:ext cx="10628416" cy="386442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it-IT" altLang="it-IT" sz="1800" b="1" dirty="0" smtClean="0">
              <a:latin typeface="Garamond" panose="02020404030301010803" pitchFamily="18" charset="0"/>
              <a:ea typeface="Garamond" panose="02020404030301010803" pitchFamily="18" charset="0"/>
              <a:cs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Qualora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il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tipo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sociale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prescelto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sia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riconducibile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alle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società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di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persone,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a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fattispecie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quali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s.n.c.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o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dirty="0" err="1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s.s.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(o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nel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caso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di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socio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accomandatario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di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s.a.s.),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la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risposta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deve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essere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positiva.</a:t>
            </a:r>
          </a:p>
          <a:p>
            <a:pPr marL="0" indent="0" algn="just">
              <a:buNone/>
            </a:pPr>
            <a:r>
              <a:rPr lang="it-IT" altLang="it-IT" sz="1800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Infatti,</a:t>
            </a:r>
            <a:r>
              <a:rPr lang="it-IT" alt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ex</a:t>
            </a:r>
            <a:r>
              <a:rPr lang="it-IT" alt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art.</a:t>
            </a:r>
            <a:r>
              <a:rPr lang="it-IT" alt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2267</a:t>
            </a:r>
            <a:r>
              <a:rPr lang="it-IT" alt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c.c.,</a:t>
            </a:r>
            <a:r>
              <a:rPr lang="it-IT" alt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dirty="0" smtClean="0">
                <a:solidFill>
                  <a:srgbClr val="C00000"/>
                </a:solidFill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«</a:t>
            </a:r>
            <a:r>
              <a:rPr lang="it-IT" altLang="it-IT" sz="1800" i="1" dirty="0" smtClean="0">
                <a:solidFill>
                  <a:srgbClr val="C00000"/>
                </a:solidFill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per</a:t>
            </a:r>
            <a:r>
              <a:rPr lang="it-IT" altLang="it-IT" sz="1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i="1" dirty="0" smtClean="0">
                <a:solidFill>
                  <a:srgbClr val="C00000"/>
                </a:solidFill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le</a:t>
            </a:r>
            <a:r>
              <a:rPr lang="it-IT" altLang="it-IT" sz="1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i="1" dirty="0" smtClean="0">
                <a:solidFill>
                  <a:srgbClr val="C00000"/>
                </a:solidFill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obbligazioni</a:t>
            </a:r>
            <a:r>
              <a:rPr lang="it-IT" altLang="it-IT" sz="1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i="1" dirty="0" smtClean="0">
                <a:solidFill>
                  <a:srgbClr val="C00000"/>
                </a:solidFill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sociali</a:t>
            </a:r>
            <a:r>
              <a:rPr lang="it-IT" altLang="it-IT" sz="1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i="1" dirty="0" smtClean="0">
                <a:solidFill>
                  <a:srgbClr val="C00000"/>
                </a:solidFill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rispondono</a:t>
            </a:r>
            <a:r>
              <a:rPr lang="it-IT" altLang="it-IT" sz="1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i="1" dirty="0" smtClean="0">
                <a:solidFill>
                  <a:srgbClr val="C00000"/>
                </a:solidFill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inoltre</a:t>
            </a:r>
            <a:r>
              <a:rPr lang="it-IT" altLang="it-IT" sz="1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i="1" dirty="0" smtClean="0">
                <a:solidFill>
                  <a:srgbClr val="C00000"/>
                </a:solidFill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personalmente</a:t>
            </a:r>
            <a:r>
              <a:rPr lang="it-IT" altLang="it-IT" sz="1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i="1" dirty="0" smtClean="0">
                <a:solidFill>
                  <a:srgbClr val="C00000"/>
                </a:solidFill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e</a:t>
            </a:r>
            <a:r>
              <a:rPr lang="it-IT" altLang="it-IT" sz="1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i="1" dirty="0" smtClean="0">
                <a:solidFill>
                  <a:srgbClr val="C00000"/>
                </a:solidFill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solidalmente</a:t>
            </a:r>
            <a:r>
              <a:rPr lang="it-IT" altLang="it-IT" sz="1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i="1" dirty="0" smtClean="0">
                <a:solidFill>
                  <a:srgbClr val="C00000"/>
                </a:solidFill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i</a:t>
            </a:r>
            <a:r>
              <a:rPr lang="it-IT" altLang="it-IT" sz="1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i="1" dirty="0" smtClean="0">
                <a:solidFill>
                  <a:srgbClr val="C00000"/>
                </a:solidFill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soci</a:t>
            </a:r>
            <a:r>
              <a:rPr lang="it-IT" altLang="it-IT" sz="1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i="1" dirty="0" smtClean="0">
                <a:solidFill>
                  <a:srgbClr val="C00000"/>
                </a:solidFill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che</a:t>
            </a:r>
            <a:r>
              <a:rPr lang="it-IT" altLang="it-IT" sz="1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i="1" dirty="0" smtClean="0">
                <a:solidFill>
                  <a:srgbClr val="C00000"/>
                </a:solidFill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hanno</a:t>
            </a:r>
            <a:r>
              <a:rPr lang="it-IT" altLang="it-IT" sz="1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i="1" dirty="0" smtClean="0">
                <a:solidFill>
                  <a:srgbClr val="C00000"/>
                </a:solidFill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agito</a:t>
            </a:r>
            <a:r>
              <a:rPr lang="it-IT" altLang="it-IT" sz="1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i="1" dirty="0" smtClean="0">
                <a:solidFill>
                  <a:srgbClr val="C00000"/>
                </a:solidFill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i</a:t>
            </a:r>
            <a:r>
              <a:rPr lang="it-IT" altLang="it-IT" sz="1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i="1" dirty="0" smtClean="0">
                <a:solidFill>
                  <a:srgbClr val="C00000"/>
                </a:solidFill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nome</a:t>
            </a:r>
            <a:r>
              <a:rPr lang="it-IT" altLang="it-IT" sz="1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i="1" dirty="0" smtClean="0">
                <a:solidFill>
                  <a:srgbClr val="C00000"/>
                </a:solidFill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e</a:t>
            </a:r>
            <a:r>
              <a:rPr lang="it-IT" altLang="it-IT" sz="1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i="1" dirty="0" smtClean="0">
                <a:solidFill>
                  <a:srgbClr val="C00000"/>
                </a:solidFill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per</a:t>
            </a:r>
            <a:r>
              <a:rPr lang="it-IT" altLang="it-IT" sz="1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i="1" dirty="0" smtClean="0">
                <a:solidFill>
                  <a:srgbClr val="C00000"/>
                </a:solidFill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conto</a:t>
            </a:r>
            <a:r>
              <a:rPr lang="it-IT" altLang="it-IT" sz="1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i="1" dirty="0" smtClean="0">
                <a:solidFill>
                  <a:srgbClr val="C00000"/>
                </a:solidFill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della</a:t>
            </a:r>
            <a:r>
              <a:rPr lang="it-IT" altLang="it-IT" sz="1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i="1" dirty="0" smtClean="0">
                <a:solidFill>
                  <a:srgbClr val="C00000"/>
                </a:solidFill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società</a:t>
            </a:r>
            <a:r>
              <a:rPr lang="it-IT" altLang="it-IT" sz="1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i="1" dirty="0" smtClean="0">
                <a:solidFill>
                  <a:srgbClr val="C00000"/>
                </a:solidFill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e,</a:t>
            </a:r>
            <a:r>
              <a:rPr lang="it-IT" altLang="it-IT" sz="1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i="1" dirty="0" smtClean="0">
                <a:solidFill>
                  <a:srgbClr val="C00000"/>
                </a:solidFill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salvo</a:t>
            </a:r>
            <a:r>
              <a:rPr lang="it-IT" altLang="it-IT" sz="1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i="1" dirty="0" smtClean="0">
                <a:solidFill>
                  <a:srgbClr val="C00000"/>
                </a:solidFill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patto</a:t>
            </a:r>
            <a:r>
              <a:rPr lang="it-IT" altLang="it-IT" sz="1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i="1" dirty="0" smtClean="0">
                <a:solidFill>
                  <a:srgbClr val="C00000"/>
                </a:solidFill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contrario,</a:t>
            </a:r>
            <a:r>
              <a:rPr lang="it-IT" altLang="it-IT" sz="1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i="1" dirty="0" smtClean="0">
                <a:solidFill>
                  <a:srgbClr val="C00000"/>
                </a:solidFill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gli</a:t>
            </a:r>
            <a:r>
              <a:rPr lang="it-IT" altLang="it-IT" sz="1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t-IT" altLang="it-IT" sz="1800" i="1" dirty="0" smtClean="0">
                <a:solidFill>
                  <a:srgbClr val="C00000"/>
                </a:solidFill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altri</a:t>
            </a:r>
            <a:r>
              <a:rPr lang="it-IT" altLang="it-IT" sz="1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t-IT" altLang="it-IT" sz="1800" i="1" dirty="0" smtClean="0">
                <a:solidFill>
                  <a:srgbClr val="C00000"/>
                </a:solidFill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soci</a:t>
            </a:r>
            <a:r>
              <a:rPr lang="it-IT" altLang="it-IT" sz="1800" dirty="0" smtClean="0">
                <a:solidFill>
                  <a:srgbClr val="C00000"/>
                </a:solidFill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»;</a:t>
            </a:r>
            <a:r>
              <a:rPr lang="it-IT" altLang="it-IT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t-IT" altLang="it-IT" sz="1800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e</a:t>
            </a:r>
            <a:r>
              <a:rPr lang="it-IT" alt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it-IT" altLang="it-IT" sz="1800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ex</a:t>
            </a:r>
            <a:r>
              <a:rPr lang="it-IT" alt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t-IT" altLang="it-IT" sz="1800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art.</a:t>
            </a:r>
            <a:r>
              <a:rPr lang="it-IT" alt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t-IT" altLang="it-IT" sz="1800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2268</a:t>
            </a:r>
            <a:r>
              <a:rPr lang="it-IT" alt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t-IT" altLang="it-IT" sz="1800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c.c.</a:t>
            </a:r>
            <a:r>
              <a:rPr lang="it-IT" alt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t-IT" altLang="it-IT" sz="1800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il</a:t>
            </a:r>
            <a:r>
              <a:rPr lang="it-IT" alt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t-IT" altLang="it-IT" sz="1800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socio</a:t>
            </a:r>
            <a:r>
              <a:rPr lang="it-IT" alt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t-IT" altLang="it-IT" sz="1800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richiesto</a:t>
            </a:r>
            <a:r>
              <a:rPr lang="it-IT" alt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t-IT" altLang="it-IT" sz="1800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del</a:t>
            </a:r>
            <a:r>
              <a:rPr lang="it-IT" alt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t-IT" altLang="it-IT" sz="1800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pagamento</a:t>
            </a:r>
            <a:r>
              <a:rPr lang="it-IT" alt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t-IT" altLang="it-IT" sz="1800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di</a:t>
            </a:r>
            <a:r>
              <a:rPr lang="it-IT" alt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t-IT" altLang="it-IT" sz="1800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debiti</a:t>
            </a:r>
            <a:r>
              <a:rPr lang="it-IT" alt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sociali</a:t>
            </a:r>
            <a:r>
              <a:rPr lang="it-IT" alt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può</a:t>
            </a:r>
            <a:r>
              <a:rPr lang="it-IT" alt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domandare</a:t>
            </a:r>
            <a:r>
              <a:rPr lang="it-IT" alt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la</a:t>
            </a:r>
            <a:r>
              <a:rPr lang="it-IT" alt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preventiva</a:t>
            </a:r>
            <a:r>
              <a:rPr lang="it-IT" alt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escussione</a:t>
            </a:r>
            <a:r>
              <a:rPr lang="it-IT" alt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del</a:t>
            </a:r>
            <a:r>
              <a:rPr lang="it-IT" alt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patrimonio</a:t>
            </a:r>
            <a:r>
              <a:rPr lang="it-IT" alt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sociale.</a:t>
            </a:r>
          </a:p>
          <a:p>
            <a:pPr>
              <a:spcBef>
                <a:spcPts val="50"/>
              </a:spcBef>
            </a:pPr>
            <a:endParaRPr lang="it-IT" altLang="it-IT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Si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segnala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posizione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- ancora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isolata -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in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dottrina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di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chi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sostiene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l’applicabilità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u="sng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analogica</a:t>
            </a:r>
            <a:r>
              <a:rPr lang="it-IT" altLang="it-IT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a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tutte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le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t-IT" altLang="it-IT" sz="1800" b="1" dirty="0" err="1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stp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della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disciplina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dettata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in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materia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di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società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fra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u="sng" dirty="0" smtClean="0">
                <a:solidFill>
                  <a:srgbClr val="C00000"/>
                </a:solidFill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avvocati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dall’art.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26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del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dirty="0" err="1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D.Lgs.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96/01,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che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stabilisce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u="sng" dirty="0" smtClean="0">
                <a:solidFill>
                  <a:srgbClr val="C00000"/>
                </a:solidFill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un’espressa</a:t>
            </a:r>
            <a:r>
              <a:rPr lang="it-IT" altLang="it-IT" sz="1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u="sng" dirty="0" smtClean="0">
                <a:solidFill>
                  <a:srgbClr val="C00000"/>
                </a:solidFill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limitazione</a:t>
            </a:r>
            <a:r>
              <a:rPr lang="it-IT" altLang="it-IT" sz="1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u="sng" dirty="0" smtClean="0">
                <a:solidFill>
                  <a:srgbClr val="C00000"/>
                </a:solidFill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di</a:t>
            </a:r>
            <a:r>
              <a:rPr lang="it-IT" altLang="it-IT" sz="1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u="sng" dirty="0" smtClean="0">
                <a:solidFill>
                  <a:srgbClr val="C00000"/>
                </a:solidFill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responsabilità</a:t>
            </a:r>
            <a:r>
              <a:rPr lang="it-IT" altLang="it-IT" sz="1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u="sng" dirty="0" smtClean="0">
                <a:solidFill>
                  <a:srgbClr val="C00000"/>
                </a:solidFill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per</a:t>
            </a:r>
            <a:r>
              <a:rPr lang="it-IT" altLang="it-IT" sz="1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u="sng" dirty="0" smtClean="0">
                <a:solidFill>
                  <a:srgbClr val="C00000"/>
                </a:solidFill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i</a:t>
            </a:r>
            <a:r>
              <a:rPr lang="it-IT" altLang="it-IT" sz="1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u="sng" dirty="0" smtClean="0">
                <a:solidFill>
                  <a:srgbClr val="C00000"/>
                </a:solidFill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soci</a:t>
            </a:r>
            <a:r>
              <a:rPr lang="it-IT" altLang="it-IT" sz="1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u="sng" dirty="0" smtClean="0">
                <a:solidFill>
                  <a:srgbClr val="C00000"/>
                </a:solidFill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non</a:t>
            </a:r>
            <a:r>
              <a:rPr lang="it-IT" altLang="it-IT" sz="1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u="sng" dirty="0" smtClean="0">
                <a:solidFill>
                  <a:srgbClr val="C00000"/>
                </a:solidFill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esecutori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,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per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tutti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i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casi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in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cui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il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cliente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sia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stato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informato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dell’identità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del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socio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professionista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esecutore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della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b="1" dirty="0" smtClean="0"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prestazione.</a:t>
            </a:r>
          </a:p>
          <a:p>
            <a:pPr marL="0" indent="0">
              <a:buNone/>
            </a:pPr>
            <a:endParaRPr lang="it-IT" sz="2000" b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1F80-7F72-4778-A201-227742645BFF}" type="slidenum">
              <a:rPr lang="it-IT" smtClean="0"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3462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spc="-15" dirty="0" smtClean="0"/>
              <a:t>R</a:t>
            </a:r>
            <a:r>
              <a:rPr lang="it-IT" b="1" spc="-20" dirty="0" smtClean="0"/>
              <a:t>IASS</a:t>
            </a:r>
            <a:r>
              <a:rPr lang="it-IT" b="1" spc="-30" dirty="0" smtClean="0"/>
              <a:t>U</a:t>
            </a:r>
            <a:r>
              <a:rPr lang="it-IT" b="1" spc="-25" dirty="0" smtClean="0"/>
              <a:t>MEN</a:t>
            </a:r>
            <a:r>
              <a:rPr lang="it-IT" b="1" spc="-30" dirty="0" smtClean="0"/>
              <a:t>D</a:t>
            </a:r>
            <a:r>
              <a:rPr lang="it-IT" b="1" spc="-25" dirty="0" smtClean="0"/>
              <a:t>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50495" y="1520825"/>
            <a:ext cx="10410232" cy="4351338"/>
          </a:xfrm>
        </p:spPr>
        <p:txBody>
          <a:bodyPr>
            <a:noAutofit/>
          </a:bodyPr>
          <a:lstStyle/>
          <a:p>
            <a:pPr marL="457200" lvl="1" indent="0" algn="just">
              <a:buNone/>
            </a:pPr>
            <a:endParaRPr lang="it-IT" altLang="it-IT" sz="2000" dirty="0">
              <a:solidFill>
                <a:srgbClr val="FFFFFF"/>
              </a:solidFill>
              <a:cs typeface="Bookman Old Style" panose="02050604050505020204" pitchFamily="18" charset="0"/>
            </a:endParaRPr>
          </a:p>
          <a:p>
            <a:pPr marL="457200" lvl="1" indent="0" algn="just">
              <a:buNone/>
            </a:pPr>
            <a:endParaRPr lang="it-IT" altLang="it-IT" sz="2000" dirty="0">
              <a:solidFill>
                <a:srgbClr val="FFFFFF"/>
              </a:solidFill>
              <a:ea typeface="Bookman Old Style" panose="02050604050505020204" pitchFamily="18" charset="0"/>
              <a:cs typeface="Bookman Old Style" panose="02050604050505020204" pitchFamily="18" charset="0"/>
            </a:endParaRPr>
          </a:p>
          <a:p>
            <a:pPr algn="just">
              <a:buClr>
                <a:srgbClr val="FFFFFF"/>
              </a:buClr>
              <a:buFont typeface="Wingdings" panose="05000000000000000000" pitchFamily="2" charset="2"/>
              <a:buChar char="v"/>
            </a:pPr>
            <a:endParaRPr lang="it-IT" altLang="it-IT" sz="1800" dirty="0" smtClean="0">
              <a:ea typeface="Bookman Old Style" panose="02050604050505020204" pitchFamily="18" charset="0"/>
              <a:cs typeface="Bookman Old Style" panose="02050604050505020204" pitchFamily="18" charset="0"/>
            </a:endParaRPr>
          </a:p>
          <a:p>
            <a:pPr algn="just">
              <a:spcBef>
                <a:spcPts val="475"/>
              </a:spcBef>
              <a:buClr>
                <a:srgbClr val="FFFFFF"/>
              </a:buClr>
              <a:buFont typeface="Bookman Old Style" panose="02050604050505020204" pitchFamily="18" charset="0"/>
              <a:buChar char="-"/>
            </a:pPr>
            <a:endParaRPr lang="it-IT" altLang="it-IT" sz="1800" dirty="0" smtClean="0">
              <a:ea typeface="Bookman Old Style" panose="02050604050505020204" pitchFamily="18" charset="0"/>
              <a:cs typeface="Bookman Old Style" panose="02050604050505020204" pitchFamily="18" charset="0"/>
            </a:endParaRPr>
          </a:p>
          <a:p>
            <a:pPr marL="12700" fontAlgn="auto">
              <a:lnSpc>
                <a:spcPts val="239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it-IT" sz="2000" dirty="0">
              <a:cs typeface="Bookman Old Style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1F80-7F72-4778-A201-227742645BFF}" type="slidenum">
              <a:rPr lang="it-IT" smtClean="0"/>
              <a:t>9</a:t>
            </a:fld>
            <a:endParaRPr lang="it-IT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180719"/>
              </p:ext>
            </p:extLst>
          </p:nvPr>
        </p:nvGraphicFramePr>
        <p:xfrm>
          <a:off x="631372" y="2938849"/>
          <a:ext cx="3541485" cy="1188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541485"/>
              </a:tblGrid>
              <a:tr h="8011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spc="15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spc="15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it-IT" sz="1800" spc="12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800" spc="-1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it-IT" sz="1800" spc="1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it-IT" sz="1800" spc="-5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it-IT" sz="1800" spc="-5" dirty="0" smtClean="0">
                          <a:solidFill>
                            <a:schemeClr val="tx1"/>
                          </a:solidFill>
                        </a:rPr>
                        <a:t>zi</a:t>
                      </a:r>
                      <a:r>
                        <a:rPr lang="it-IT" sz="1800" spc="5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it-IT" sz="1800" spc="-5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it-IT" sz="1800" spc="11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al</a:t>
                      </a:r>
                      <a:r>
                        <a:rPr lang="it-IT" sz="1800" spc="135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800" spc="-1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it-IT" sz="1800" spc="5" dirty="0" smtClean="0">
                          <a:solidFill>
                            <a:schemeClr val="tx1"/>
                          </a:solidFill>
                        </a:rPr>
                        <a:t>ppo</a:t>
                      </a:r>
                      <a:r>
                        <a:rPr lang="it-IT" sz="1800" spc="-10" dirty="0" smtClean="0">
                          <a:solidFill>
                            <a:schemeClr val="tx1"/>
                          </a:solidFill>
                        </a:rPr>
                        <a:t>rt</a:t>
                      </a:r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it-IT" sz="1800" spc="114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800" spc="5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’</a:t>
                      </a:r>
                      <a:r>
                        <a:rPr lang="it-IT" sz="1800" spc="5" dirty="0" smtClean="0">
                          <a:solidFill>
                            <a:schemeClr val="tx1"/>
                          </a:solidFill>
                        </a:rPr>
                        <a:t>op</a:t>
                      </a:r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it-IT" sz="1800" spc="-1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it-IT" sz="1800" spc="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800" spc="5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it-IT" sz="1800" spc="-1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it-IT" sz="1800" spc="5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it-IT" sz="1800" spc="-5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it-IT" sz="1800" spc="1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it-IT" sz="1800" spc="-15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it-IT" sz="1800" spc="-5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it-IT" sz="1800" spc="5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it-IT" sz="1800" spc="-5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it-IT" sz="1800" spc="-5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it-IT" sz="1800" spc="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si</a:t>
                      </a:r>
                      <a:r>
                        <a:rPr lang="it-IT" sz="1800" spc="12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av</a:t>
                      </a:r>
                      <a:r>
                        <a:rPr lang="it-IT" sz="1800" spc="-1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à:</a:t>
                      </a:r>
                    </a:p>
                    <a:p>
                      <a:endParaRPr lang="it-IT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011780"/>
              </p:ext>
            </p:extLst>
          </p:nvPr>
        </p:nvGraphicFramePr>
        <p:xfrm>
          <a:off x="5705667" y="1275021"/>
          <a:ext cx="6116218" cy="4839235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6116218"/>
              </a:tblGrid>
              <a:tr h="6471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it-IT" sz="1800" b="0" dirty="0" smtClean="0"/>
                        <a:t>una responsabilità </a:t>
                      </a:r>
                      <a:r>
                        <a:rPr lang="it-IT" altLang="it-IT" sz="1800" b="1" u="none" dirty="0" smtClean="0">
                          <a:solidFill>
                            <a:schemeClr val="tx1"/>
                          </a:solidFill>
                        </a:rPr>
                        <a:t>contrattuale </a:t>
                      </a:r>
                      <a:r>
                        <a:rPr lang="it-IT" altLang="it-IT" sz="1800" b="0" dirty="0" smtClean="0"/>
                        <a:t>della </a:t>
                      </a:r>
                      <a:r>
                        <a:rPr lang="it-IT" altLang="it-IT" sz="1800" b="0" u="sng" dirty="0" smtClean="0">
                          <a:solidFill>
                            <a:srgbClr val="C00000"/>
                          </a:solidFill>
                        </a:rPr>
                        <a:t>società vs il cliente</a:t>
                      </a:r>
                    </a:p>
                    <a:p>
                      <a:endParaRPr lang="it-IT" dirty="0"/>
                    </a:p>
                  </a:txBody>
                  <a:tcPr/>
                </a:tc>
              </a:tr>
              <a:tr h="1266021">
                <a:tc>
                  <a:txBody>
                    <a:bodyPr/>
                    <a:lstStyle/>
                    <a:p>
                      <a:pPr lvl="0" algn="l">
                        <a:spcBef>
                          <a:spcPts val="475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it-IT" altLang="it-IT" sz="1800" dirty="0" smtClean="0"/>
                        <a:t>una     responsabilità     </a:t>
                      </a:r>
                      <a:r>
                        <a:rPr lang="it-IT" altLang="it-IT" sz="1800" b="1" dirty="0" smtClean="0"/>
                        <a:t>contrattuale</a:t>
                      </a:r>
                      <a:r>
                        <a:rPr lang="it-IT" altLang="it-IT" sz="1800" dirty="0" smtClean="0"/>
                        <a:t>     </a:t>
                      </a:r>
                      <a:r>
                        <a:rPr lang="it-IT" altLang="it-IT" sz="1800" u="sng" dirty="0" smtClean="0">
                          <a:solidFill>
                            <a:srgbClr val="C00000"/>
                          </a:solidFill>
                        </a:rPr>
                        <a:t>del     socio-professionista esecutore verso la società</a:t>
                      </a:r>
                    </a:p>
                    <a:p>
                      <a:pPr algn="just">
                        <a:spcBef>
                          <a:spcPts val="475"/>
                        </a:spcBef>
                        <a:buClr>
                          <a:srgbClr val="FFFFFF"/>
                        </a:buClr>
                        <a:buFont typeface="Bookman Old Style" panose="02050604050505020204" pitchFamily="18" charset="0"/>
                        <a:buChar char="-"/>
                      </a:pPr>
                      <a:endParaRPr lang="it-IT" altLang="it-IT" sz="1800" dirty="0" smtClean="0"/>
                    </a:p>
                    <a:p>
                      <a:endParaRPr lang="it-IT" dirty="0"/>
                    </a:p>
                  </a:txBody>
                  <a:tcPr/>
                </a:tc>
              </a:tr>
              <a:tr h="9244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it-IT" sz="1800" dirty="0" smtClean="0"/>
                        <a:t>una  responsabilità  del  </a:t>
                      </a:r>
                      <a:r>
                        <a:rPr lang="it-IT" altLang="it-IT" sz="1800" u="sng" dirty="0" smtClean="0">
                          <a:solidFill>
                            <a:srgbClr val="C00000"/>
                          </a:solidFill>
                        </a:rPr>
                        <a:t>socio-professionista  esecutore  verso  il cliente</a:t>
                      </a:r>
                      <a:r>
                        <a:rPr lang="it-IT" altLang="it-IT" sz="1800" dirty="0" smtClean="0"/>
                        <a:t>  (da  contatto  sociale  e  quindi  di  stampo  contrattuale  o  di natura extracontrattuale)</a:t>
                      </a:r>
                    </a:p>
                    <a:p>
                      <a:endParaRPr lang="it-IT" dirty="0"/>
                    </a:p>
                  </a:txBody>
                  <a:tcPr/>
                </a:tc>
              </a:tr>
              <a:tr h="14791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it-IT" sz="1800" dirty="0" smtClean="0"/>
                        <a:t>una  responsabilità  di  </a:t>
                      </a:r>
                      <a:r>
                        <a:rPr lang="it-IT" altLang="it-IT" sz="1800" u="sng" dirty="0" smtClean="0">
                          <a:solidFill>
                            <a:srgbClr val="C00000"/>
                          </a:solidFill>
                        </a:rPr>
                        <a:t>tutti  gli  altri  soci</a:t>
                      </a:r>
                      <a:r>
                        <a:rPr lang="it-IT" altLang="it-IT" sz="1800" dirty="0" smtClean="0"/>
                        <a:t>,  se  tenuti  a  rispondere illimitatamente delle obbligazioni sociali (come nel caso dei soci di s.n.c.  o  di  </a:t>
                      </a:r>
                      <a:r>
                        <a:rPr lang="it-IT" altLang="it-IT" sz="1800" dirty="0" err="1" smtClean="0"/>
                        <a:t>s.s.</a:t>
                      </a:r>
                      <a:r>
                        <a:rPr lang="it-IT" altLang="it-IT" sz="1800" dirty="0" smtClean="0"/>
                        <a:t>  o   dell’accomandatario  nella  s.a.s.),  nel  caso  in  cui la  società  col  suo  patrimonio  non  sia  in  grado  di  </a:t>
                      </a:r>
                      <a:r>
                        <a:rPr lang="it-IT" altLang="it-IT" sz="1800" b="1" dirty="0" smtClean="0"/>
                        <a:t>soddisfare  le pretese risarcitorie</a:t>
                      </a:r>
                    </a:p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Connettore 2 8"/>
          <p:cNvCxnSpPr/>
          <p:nvPr/>
        </p:nvCxnSpPr>
        <p:spPr>
          <a:xfrm flipV="1">
            <a:off x="4419600" y="1807029"/>
            <a:ext cx="1132114" cy="14260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 flipV="1">
            <a:off x="4373205" y="2525486"/>
            <a:ext cx="1113195" cy="8817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4382664" y="3694638"/>
            <a:ext cx="1169050" cy="935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4419600" y="3853543"/>
            <a:ext cx="1099457" cy="1066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8854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TM02900743[[fn=Organico]]</Template>
  <TotalTime>1485</TotalTime>
  <Words>2846</Words>
  <Application>Microsoft Office PowerPoint</Application>
  <PresentationFormat>Widescreen</PresentationFormat>
  <Paragraphs>246</Paragraphs>
  <Slides>23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23</vt:i4>
      </vt:variant>
    </vt:vector>
  </HeadingPairs>
  <TitlesOfParts>
    <vt:vector size="33" baseType="lpstr">
      <vt:lpstr>Arial</vt:lpstr>
      <vt:lpstr>Bookman Old Style</vt:lpstr>
      <vt:lpstr>Calibri</vt:lpstr>
      <vt:lpstr>Calibri Light</vt:lpstr>
      <vt:lpstr>Garamond</vt:lpstr>
      <vt:lpstr>Times New Roman</vt:lpstr>
      <vt:lpstr>Wingdings</vt:lpstr>
      <vt:lpstr>Wingdings 2</vt:lpstr>
      <vt:lpstr>HDOfficeLightV0</vt:lpstr>
      <vt:lpstr>1_HDOfficeLightV0</vt:lpstr>
      <vt:lpstr>STP – Società tra professionisti</vt:lpstr>
      <vt:lpstr>1) EXCURSUS STORICO DELLA NORMATIVA</vt:lpstr>
      <vt:lpstr>2) DEFINIZIONE NATURA GIURIDICA  La S.t.p. non è una società con causa propria ma una possibile conformazione (per oggetto e per disciplina) di una delle società tipiche previste dal Codice Civile .      </vt:lpstr>
      <vt:lpstr>TIPOLOGIA DELLE STP</vt:lpstr>
      <vt:lpstr>Presentazione standard di PowerPoint</vt:lpstr>
      <vt:lpstr>LA TITOLARITA’ DEL RAPPORTO PROFESSIONALE</vt:lpstr>
      <vt:lpstr>Quanti sono gli obbligati all’esecuzione della prestazione? </vt:lpstr>
      <vt:lpstr>I soci non esecutori possono essere chiamati a rispondere dei danni verso il cliente?</vt:lpstr>
      <vt:lpstr>RIASSUMENDO</vt:lpstr>
      <vt:lpstr>COPERTURA ASSICURATIVA</vt:lpstr>
      <vt:lpstr>DEONTOLOGIA E RESPONSABILITA’ DISCIPLINARE:</vt:lpstr>
      <vt:lpstr>5) CONTENUTO DELL’ATTO COSTITUTIVO</vt:lpstr>
      <vt:lpstr>OGGETTO SOCIALE ESCLUSIVO </vt:lpstr>
      <vt:lpstr>  LE CATEGORIE DEI SOCI: s.t.p. tra professionisti ordinistici e professionisti “non protetti” </vt:lpstr>
      <vt:lpstr>PROFESSIONI “NON PROTETTE” </vt:lpstr>
      <vt:lpstr>Può una STP partecipare ad altra STP ? </vt:lpstr>
      <vt:lpstr> </vt:lpstr>
      <vt:lpstr>6) PREVALENZA DEI SOCI PROFESSIONISTI E MAGGIORANZA DEI 2/3</vt:lpstr>
      <vt:lpstr>Voti spettanti ai soci professionisti </vt:lpstr>
      <vt:lpstr>Modalità applicative nelle società di persone  </vt:lpstr>
      <vt:lpstr>Modalità applicative nelle società di capitali</vt:lpstr>
      <vt:lpstr>7) CAUSA DI SCIOGLIMENTO E RESPONSABILITA’  Come opera la causa di scioglimento per venir meno della prevalenza ?</vt:lpstr>
      <vt:lpstr>Responsabilità e scioglimento del rapporto sociale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STP – Società tra professionisti</dc:title>
  <dc:creator>erika emili</dc:creator>
  <cp:lastModifiedBy>erika emili</cp:lastModifiedBy>
  <cp:revision>206</cp:revision>
  <cp:lastPrinted>2016-11-11T12:44:36Z</cp:lastPrinted>
  <dcterms:created xsi:type="dcterms:W3CDTF">2016-10-28T13:15:06Z</dcterms:created>
  <dcterms:modified xsi:type="dcterms:W3CDTF">2016-11-11T12:49:18Z</dcterms:modified>
</cp:coreProperties>
</file>