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9"/>
  </p:notesMasterIdLst>
  <p:handoutMasterIdLst>
    <p:handoutMasterId r:id="rId420"/>
  </p:handoutMasterIdLst>
  <p:sldIdLst>
    <p:sldId id="1141" r:id="rId4"/>
    <p:sldId id="1149" r:id="rId5"/>
    <p:sldId id="1150" r:id="rId6"/>
    <p:sldId id="1143" r:id="rId7"/>
    <p:sldId id="1144" r:id="rId8"/>
    <p:sldId id="1146" r:id="rId9"/>
    <p:sldId id="1147" r:id="rId10"/>
    <p:sldId id="1148" r:id="rId11"/>
    <p:sldId id="1142" r:id="rId12"/>
    <p:sldId id="1151" r:id="rId13"/>
    <p:sldId id="1156" r:id="rId14"/>
    <p:sldId id="1169" r:id="rId15"/>
    <p:sldId id="1170" r:id="rId16"/>
    <p:sldId id="1171" r:id="rId17"/>
    <p:sldId id="1160" r:id="rId18"/>
    <p:sldId id="1172" r:id="rId19"/>
    <p:sldId id="1173" r:id="rId20"/>
    <p:sldId id="1176" r:id="rId21"/>
    <p:sldId id="1177" r:id="rId22"/>
    <p:sldId id="1174" r:id="rId23"/>
    <p:sldId id="1175" r:id="rId24"/>
    <p:sldId id="1178" r:id="rId25"/>
    <p:sldId id="1179" r:id="rId26"/>
    <p:sldId id="1180" r:id="rId27"/>
    <p:sldId id="1181" r:id="rId28"/>
    <p:sldId id="1182" r:id="rId29"/>
    <p:sldId id="1183" r:id="rId30"/>
    <p:sldId id="1184" r:id="rId31"/>
    <p:sldId id="1185" r:id="rId32"/>
    <p:sldId id="1186" r:id="rId33"/>
    <p:sldId id="1187" r:id="rId34"/>
    <p:sldId id="1188" r:id="rId35"/>
    <p:sldId id="1189" r:id="rId36"/>
    <p:sldId id="1190" r:id="rId37"/>
    <p:sldId id="1191" r:id="rId38"/>
    <p:sldId id="1192" r:id="rId39"/>
    <p:sldId id="1193" r:id="rId40"/>
    <p:sldId id="1194" r:id="rId41"/>
    <p:sldId id="1195" r:id="rId42"/>
    <p:sldId id="1196" r:id="rId43"/>
    <p:sldId id="1197" r:id="rId44"/>
    <p:sldId id="1198" r:id="rId45"/>
    <p:sldId id="1199" r:id="rId46"/>
    <p:sldId id="1200" r:id="rId47"/>
    <p:sldId id="1201" r:id="rId48"/>
    <p:sldId id="1202" r:id="rId49"/>
    <p:sldId id="1203" r:id="rId50"/>
    <p:sldId id="1204" r:id="rId51"/>
    <p:sldId id="1205" r:id="rId52"/>
    <p:sldId id="1206" r:id="rId53"/>
    <p:sldId id="1207" r:id="rId54"/>
    <p:sldId id="1208" r:id="rId55"/>
    <p:sldId id="1209" r:id="rId56"/>
    <p:sldId id="1210" r:id="rId57"/>
    <p:sldId id="1211" r:id="rId58"/>
    <p:sldId id="1212" r:id="rId59"/>
    <p:sldId id="1213" r:id="rId60"/>
    <p:sldId id="1214" r:id="rId61"/>
    <p:sldId id="1215" r:id="rId62"/>
    <p:sldId id="1216" r:id="rId63"/>
    <p:sldId id="1217" r:id="rId64"/>
    <p:sldId id="1218" r:id="rId65"/>
    <p:sldId id="1219" r:id="rId66"/>
    <p:sldId id="1220" r:id="rId67"/>
    <p:sldId id="1221" r:id="rId68"/>
    <p:sldId id="1674" r:id="rId69"/>
    <p:sldId id="1675" r:id="rId70"/>
    <p:sldId id="1677" r:id="rId71"/>
    <p:sldId id="1678" r:id="rId72"/>
    <p:sldId id="1679" r:id="rId73"/>
    <p:sldId id="1680" r:id="rId74"/>
    <p:sldId id="1681" r:id="rId75"/>
    <p:sldId id="1669" r:id="rId76"/>
    <p:sldId id="1670" r:id="rId77"/>
    <p:sldId id="1671" r:id="rId78"/>
    <p:sldId id="1222" r:id="rId79"/>
    <p:sldId id="1223" r:id="rId80"/>
    <p:sldId id="1224" r:id="rId81"/>
    <p:sldId id="1225" r:id="rId82"/>
    <p:sldId id="1226" r:id="rId83"/>
    <p:sldId id="1227" r:id="rId84"/>
    <p:sldId id="1228" r:id="rId85"/>
    <p:sldId id="1229" r:id="rId86"/>
    <p:sldId id="1682" r:id="rId87"/>
    <p:sldId id="1230" r:id="rId88"/>
    <p:sldId id="1231" r:id="rId89"/>
    <p:sldId id="1232" r:id="rId90"/>
    <p:sldId id="1233" r:id="rId91"/>
    <p:sldId id="1234" r:id="rId92"/>
    <p:sldId id="1235" r:id="rId93"/>
    <p:sldId id="1236" r:id="rId94"/>
    <p:sldId id="1237" r:id="rId95"/>
    <p:sldId id="1238" r:id="rId96"/>
    <p:sldId id="1239" r:id="rId97"/>
    <p:sldId id="1240" r:id="rId98"/>
    <p:sldId id="1241" r:id="rId99"/>
    <p:sldId id="1242" r:id="rId100"/>
    <p:sldId id="1243" r:id="rId101"/>
    <p:sldId id="1244" r:id="rId102"/>
    <p:sldId id="1245" r:id="rId103"/>
    <p:sldId id="1246" r:id="rId104"/>
    <p:sldId id="1247" r:id="rId105"/>
    <p:sldId id="1248" r:id="rId106"/>
    <p:sldId id="1249" r:id="rId107"/>
    <p:sldId id="1250" r:id="rId108"/>
    <p:sldId id="1251" r:id="rId109"/>
    <p:sldId id="1252" r:id="rId110"/>
    <p:sldId id="1253" r:id="rId111"/>
    <p:sldId id="1683" r:id="rId112"/>
    <p:sldId id="1254" r:id="rId113"/>
    <p:sldId id="1255" r:id="rId114"/>
    <p:sldId id="1256" r:id="rId115"/>
    <p:sldId id="1257" r:id="rId116"/>
    <p:sldId id="1258" r:id="rId117"/>
    <p:sldId id="1259" r:id="rId118"/>
    <p:sldId id="1260" r:id="rId119"/>
    <p:sldId id="1261" r:id="rId120"/>
    <p:sldId id="1262" r:id="rId121"/>
    <p:sldId id="1263" r:id="rId122"/>
    <p:sldId id="1264" r:id="rId123"/>
    <p:sldId id="1265" r:id="rId124"/>
    <p:sldId id="1266" r:id="rId125"/>
    <p:sldId id="1267" r:id="rId126"/>
    <p:sldId id="1268" r:id="rId127"/>
    <p:sldId id="1269" r:id="rId128"/>
    <p:sldId id="1270" r:id="rId129"/>
    <p:sldId id="1271" r:id="rId130"/>
    <p:sldId id="1272" r:id="rId131"/>
    <p:sldId id="1666" r:id="rId132"/>
    <p:sldId id="1667" r:id="rId133"/>
    <p:sldId id="1668" r:id="rId134"/>
    <p:sldId id="1273" r:id="rId135"/>
    <p:sldId id="1274" r:id="rId136"/>
    <p:sldId id="1275" r:id="rId137"/>
    <p:sldId id="1276" r:id="rId138"/>
    <p:sldId id="1277" r:id="rId139"/>
    <p:sldId id="1278" r:id="rId140"/>
    <p:sldId id="1279" r:id="rId141"/>
    <p:sldId id="1280" r:id="rId142"/>
    <p:sldId id="1281" r:id="rId143"/>
    <p:sldId id="1282" r:id="rId144"/>
    <p:sldId id="1283" r:id="rId145"/>
    <p:sldId id="1284" r:id="rId146"/>
    <p:sldId id="1285" r:id="rId147"/>
    <p:sldId id="1286" r:id="rId148"/>
    <p:sldId id="1287" r:id="rId149"/>
    <p:sldId id="1288" r:id="rId150"/>
    <p:sldId id="1289" r:id="rId151"/>
    <p:sldId id="1290" r:id="rId152"/>
    <p:sldId id="1291" r:id="rId153"/>
    <p:sldId id="1292" r:id="rId154"/>
    <p:sldId id="1293" r:id="rId155"/>
    <p:sldId id="1294" r:id="rId156"/>
    <p:sldId id="1295" r:id="rId157"/>
    <p:sldId id="1296" r:id="rId158"/>
    <p:sldId id="1297" r:id="rId159"/>
    <p:sldId id="1298" r:id="rId160"/>
    <p:sldId id="1299" r:id="rId161"/>
    <p:sldId id="1300" r:id="rId162"/>
    <p:sldId id="1301" r:id="rId163"/>
    <p:sldId id="1302" r:id="rId164"/>
    <p:sldId id="1303" r:id="rId165"/>
    <p:sldId id="1304" r:id="rId166"/>
    <p:sldId id="1305" r:id="rId167"/>
    <p:sldId id="1306" r:id="rId168"/>
    <p:sldId id="1307" r:id="rId169"/>
    <p:sldId id="1308" r:id="rId170"/>
    <p:sldId id="1309" r:id="rId171"/>
    <p:sldId id="1310" r:id="rId172"/>
    <p:sldId id="1311" r:id="rId173"/>
    <p:sldId id="1312" r:id="rId174"/>
    <p:sldId id="1313" r:id="rId175"/>
    <p:sldId id="1314" r:id="rId176"/>
    <p:sldId id="1315" r:id="rId177"/>
    <p:sldId id="1316" r:id="rId178"/>
    <p:sldId id="1317" r:id="rId179"/>
    <p:sldId id="1318" r:id="rId180"/>
    <p:sldId id="1319" r:id="rId181"/>
    <p:sldId id="1320" r:id="rId182"/>
    <p:sldId id="1321" r:id="rId183"/>
    <p:sldId id="1322" r:id="rId184"/>
    <p:sldId id="1323" r:id="rId185"/>
    <p:sldId id="1324" r:id="rId186"/>
    <p:sldId id="1325" r:id="rId187"/>
    <p:sldId id="1326" r:id="rId188"/>
    <p:sldId id="1327" r:id="rId189"/>
    <p:sldId id="1328" r:id="rId190"/>
    <p:sldId id="1329" r:id="rId191"/>
    <p:sldId id="1330" r:id="rId192"/>
    <p:sldId id="1331" r:id="rId193"/>
    <p:sldId id="1332" r:id="rId194"/>
    <p:sldId id="1333" r:id="rId195"/>
    <p:sldId id="1334" r:id="rId196"/>
    <p:sldId id="1335" r:id="rId197"/>
    <p:sldId id="1336" r:id="rId198"/>
    <p:sldId id="1337" r:id="rId199"/>
    <p:sldId id="1338" r:id="rId200"/>
    <p:sldId id="1339" r:id="rId201"/>
    <p:sldId id="1340" r:id="rId202"/>
    <p:sldId id="1341" r:id="rId203"/>
    <p:sldId id="1342" r:id="rId204"/>
    <p:sldId id="1343" r:id="rId205"/>
    <p:sldId id="1344" r:id="rId206"/>
    <p:sldId id="1345" r:id="rId207"/>
    <p:sldId id="1346" r:id="rId208"/>
    <p:sldId id="1347" r:id="rId209"/>
    <p:sldId id="1348" r:id="rId210"/>
    <p:sldId id="1349" r:id="rId211"/>
    <p:sldId id="1350" r:id="rId212"/>
    <p:sldId id="1351" r:id="rId213"/>
    <p:sldId id="1352" r:id="rId214"/>
    <p:sldId id="1353" r:id="rId215"/>
    <p:sldId id="1354" r:id="rId216"/>
    <p:sldId id="1355" r:id="rId217"/>
    <p:sldId id="1356" r:id="rId218"/>
    <p:sldId id="1357" r:id="rId219"/>
    <p:sldId id="1358" r:id="rId220"/>
    <p:sldId id="1359" r:id="rId221"/>
    <p:sldId id="1360" r:id="rId222"/>
    <p:sldId id="1663" r:id="rId223"/>
    <p:sldId id="1664" r:id="rId224"/>
    <p:sldId id="1665" r:id="rId225"/>
    <p:sldId id="1633" r:id="rId226"/>
    <p:sldId id="1634" r:id="rId227"/>
    <p:sldId id="1635" r:id="rId228"/>
    <p:sldId id="1636" r:id="rId229"/>
    <p:sldId id="1637" r:id="rId230"/>
    <p:sldId id="1638" r:id="rId231"/>
    <p:sldId id="1639" r:id="rId232"/>
    <p:sldId id="1640" r:id="rId233"/>
    <p:sldId id="1641" r:id="rId234"/>
    <p:sldId id="1642" r:id="rId235"/>
    <p:sldId id="1643" r:id="rId236"/>
    <p:sldId id="1644" r:id="rId237"/>
    <p:sldId id="1645" r:id="rId238"/>
    <p:sldId id="1646" r:id="rId239"/>
    <p:sldId id="1647" r:id="rId240"/>
    <p:sldId id="1648" r:id="rId241"/>
    <p:sldId id="1649" r:id="rId242"/>
    <p:sldId id="1650" r:id="rId243"/>
    <p:sldId id="1651" r:id="rId244"/>
    <p:sldId id="1652" r:id="rId245"/>
    <p:sldId id="1653" r:id="rId246"/>
    <p:sldId id="1654" r:id="rId247"/>
    <p:sldId id="1655" r:id="rId248"/>
    <p:sldId id="1656" r:id="rId249"/>
    <p:sldId id="1657" r:id="rId250"/>
    <p:sldId id="1658" r:id="rId251"/>
    <p:sldId id="1659" r:id="rId252"/>
    <p:sldId id="1660" r:id="rId253"/>
    <p:sldId id="1661" r:id="rId254"/>
    <p:sldId id="1662" r:id="rId255"/>
    <p:sldId id="1361" r:id="rId256"/>
    <p:sldId id="1362" r:id="rId257"/>
    <p:sldId id="1363" r:id="rId258"/>
    <p:sldId id="1364" r:id="rId259"/>
    <p:sldId id="1365" r:id="rId260"/>
    <p:sldId id="1366" r:id="rId261"/>
    <p:sldId id="1367" r:id="rId262"/>
    <p:sldId id="1368" r:id="rId263"/>
    <p:sldId id="1369" r:id="rId264"/>
    <p:sldId id="1370" r:id="rId265"/>
    <p:sldId id="1371" r:id="rId266"/>
    <p:sldId id="1372" r:id="rId267"/>
    <p:sldId id="1373" r:id="rId268"/>
    <p:sldId id="1374" r:id="rId269"/>
    <p:sldId id="1375" r:id="rId270"/>
    <p:sldId id="1376" r:id="rId271"/>
    <p:sldId id="1377" r:id="rId272"/>
    <p:sldId id="1378" r:id="rId273"/>
    <p:sldId id="1379" r:id="rId274"/>
    <p:sldId id="1380" r:id="rId275"/>
    <p:sldId id="1381" r:id="rId276"/>
    <p:sldId id="1382" r:id="rId277"/>
    <p:sldId id="1383" r:id="rId278"/>
    <p:sldId id="1384" r:id="rId279"/>
    <p:sldId id="1385" r:id="rId280"/>
    <p:sldId id="1386" r:id="rId281"/>
    <p:sldId id="1387" r:id="rId282"/>
    <p:sldId id="1388" r:id="rId283"/>
    <p:sldId id="1389" r:id="rId284"/>
    <p:sldId id="1390" r:id="rId285"/>
    <p:sldId id="1391" r:id="rId286"/>
    <p:sldId id="1392" r:id="rId287"/>
    <p:sldId id="1393" r:id="rId288"/>
    <p:sldId id="1394" r:id="rId289"/>
    <p:sldId id="1395" r:id="rId290"/>
    <p:sldId id="1396" r:id="rId291"/>
    <p:sldId id="1397" r:id="rId292"/>
    <p:sldId id="1398" r:id="rId293"/>
    <p:sldId id="1399" r:id="rId294"/>
    <p:sldId id="1400" r:id="rId295"/>
    <p:sldId id="1401" r:id="rId296"/>
    <p:sldId id="1402" r:id="rId297"/>
    <p:sldId id="1403" r:id="rId298"/>
    <p:sldId id="1404" r:id="rId299"/>
    <p:sldId id="1405" r:id="rId300"/>
    <p:sldId id="1406" r:id="rId301"/>
    <p:sldId id="1407" r:id="rId302"/>
    <p:sldId id="1408" r:id="rId303"/>
    <p:sldId id="1409" r:id="rId304"/>
    <p:sldId id="1410" r:id="rId305"/>
    <p:sldId id="1411" r:id="rId306"/>
    <p:sldId id="1412" r:id="rId307"/>
    <p:sldId id="1413" r:id="rId308"/>
    <p:sldId id="1414" r:id="rId309"/>
    <p:sldId id="1415" r:id="rId310"/>
    <p:sldId id="1416" r:id="rId311"/>
    <p:sldId id="1417" r:id="rId312"/>
    <p:sldId id="1418" r:id="rId313"/>
    <p:sldId id="1419" r:id="rId314"/>
    <p:sldId id="1420" r:id="rId315"/>
    <p:sldId id="1421" r:id="rId316"/>
    <p:sldId id="1422" r:id="rId317"/>
    <p:sldId id="1423" r:id="rId318"/>
    <p:sldId id="1424" r:id="rId319"/>
    <p:sldId id="1425" r:id="rId320"/>
    <p:sldId id="1426" r:id="rId321"/>
    <p:sldId id="1427" r:id="rId322"/>
    <p:sldId id="1428" r:id="rId323"/>
    <p:sldId id="1429" r:id="rId324"/>
    <p:sldId id="1430" r:id="rId325"/>
    <p:sldId id="1431" r:id="rId326"/>
    <p:sldId id="1432" r:id="rId327"/>
    <p:sldId id="1433" r:id="rId328"/>
    <p:sldId id="1434" r:id="rId329"/>
    <p:sldId id="1435" r:id="rId330"/>
    <p:sldId id="1436" r:id="rId331"/>
    <p:sldId id="1437" r:id="rId332"/>
    <p:sldId id="1438" r:id="rId333"/>
    <p:sldId id="1684" r:id="rId334"/>
    <p:sldId id="1685" r:id="rId335"/>
    <p:sldId id="1614" r:id="rId336"/>
    <p:sldId id="1558" r:id="rId337"/>
    <p:sldId id="1559" r:id="rId338"/>
    <p:sldId id="1560" r:id="rId339"/>
    <p:sldId id="1561" r:id="rId340"/>
    <p:sldId id="1562" r:id="rId341"/>
    <p:sldId id="1563" r:id="rId342"/>
    <p:sldId id="1564" r:id="rId343"/>
    <p:sldId id="1565" r:id="rId344"/>
    <p:sldId id="1566" r:id="rId345"/>
    <p:sldId id="1567" r:id="rId346"/>
    <p:sldId id="1568" r:id="rId347"/>
    <p:sldId id="1569" r:id="rId348"/>
    <p:sldId id="1570" r:id="rId349"/>
    <p:sldId id="1571" r:id="rId350"/>
    <p:sldId id="1572" r:id="rId351"/>
    <p:sldId id="1573" r:id="rId352"/>
    <p:sldId id="1574" r:id="rId353"/>
    <p:sldId id="1575" r:id="rId354"/>
    <p:sldId id="1576" r:id="rId355"/>
    <p:sldId id="1577" r:id="rId356"/>
    <p:sldId id="1578" r:id="rId357"/>
    <p:sldId id="1579" r:id="rId358"/>
    <p:sldId id="1580" r:id="rId359"/>
    <p:sldId id="1581" r:id="rId360"/>
    <p:sldId id="1582" r:id="rId361"/>
    <p:sldId id="1583" r:id="rId362"/>
    <p:sldId id="1584" r:id="rId363"/>
    <p:sldId id="1585" r:id="rId364"/>
    <p:sldId id="1586" r:id="rId365"/>
    <p:sldId id="1587" r:id="rId366"/>
    <p:sldId id="1588" r:id="rId367"/>
    <p:sldId id="1589" r:id="rId368"/>
    <p:sldId id="1590" r:id="rId369"/>
    <p:sldId id="1591" r:id="rId370"/>
    <p:sldId id="1592" r:id="rId371"/>
    <p:sldId id="1593" r:id="rId372"/>
    <p:sldId id="1594" r:id="rId373"/>
    <p:sldId id="1595" r:id="rId374"/>
    <p:sldId id="1596" r:id="rId375"/>
    <p:sldId id="1597" r:id="rId376"/>
    <p:sldId id="1598" r:id="rId377"/>
    <p:sldId id="1599" r:id="rId378"/>
    <p:sldId id="1600" r:id="rId379"/>
    <p:sldId id="1601" r:id="rId380"/>
    <p:sldId id="1602" r:id="rId381"/>
    <p:sldId id="1603" r:id="rId382"/>
    <p:sldId id="1604" r:id="rId383"/>
    <p:sldId id="1605" r:id="rId384"/>
    <p:sldId id="1606" r:id="rId385"/>
    <p:sldId id="1607" r:id="rId386"/>
    <p:sldId id="1608" r:id="rId387"/>
    <p:sldId id="1609" r:id="rId388"/>
    <p:sldId id="1610" r:id="rId389"/>
    <p:sldId id="1611" r:id="rId390"/>
    <p:sldId id="1612" r:id="rId391"/>
    <p:sldId id="1613" r:id="rId392"/>
    <p:sldId id="1615" r:id="rId393"/>
    <p:sldId id="1616" r:id="rId394"/>
    <p:sldId id="1617" r:id="rId395"/>
    <p:sldId id="1618" r:id="rId396"/>
    <p:sldId id="1619" r:id="rId397"/>
    <p:sldId id="1620" r:id="rId398"/>
    <p:sldId id="1621" r:id="rId399"/>
    <p:sldId id="1622" r:id="rId400"/>
    <p:sldId id="1623" r:id="rId401"/>
    <p:sldId id="1624" r:id="rId402"/>
    <p:sldId id="1625" r:id="rId403"/>
    <p:sldId id="1626" r:id="rId404"/>
    <p:sldId id="1627" r:id="rId405"/>
    <p:sldId id="1628" r:id="rId406"/>
    <p:sldId id="1629" r:id="rId407"/>
    <p:sldId id="1630" r:id="rId408"/>
    <p:sldId id="1631" r:id="rId409"/>
    <p:sldId id="1687" r:id="rId410"/>
    <p:sldId id="1695" r:id="rId411"/>
    <p:sldId id="1690" r:id="rId412"/>
    <p:sldId id="1691" r:id="rId413"/>
    <p:sldId id="1692" r:id="rId414"/>
    <p:sldId id="1693" r:id="rId415"/>
    <p:sldId id="1694" r:id="rId416"/>
    <p:sldId id="1688" r:id="rId417"/>
    <p:sldId id="1689" r:id="rId418"/>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00"/>
    <a:srgbClr val="007CBA"/>
    <a:srgbClr val="004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85847" autoAdjust="0"/>
  </p:normalViewPr>
  <p:slideViewPr>
    <p:cSldViewPr>
      <p:cViewPr>
        <p:scale>
          <a:sx n="81" d="100"/>
          <a:sy n="81" d="100"/>
        </p:scale>
        <p:origin x="-978" y="-36"/>
      </p:cViewPr>
      <p:guideLst>
        <p:guide orient="horz" pos="2160"/>
        <p:guide pos="288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324" Type="http://schemas.openxmlformats.org/officeDocument/2006/relationships/slide" Target="slides/slide321.xml"/><Relationship Id="rId366" Type="http://schemas.openxmlformats.org/officeDocument/2006/relationships/slide" Target="slides/slide363.xml"/><Relationship Id="rId170" Type="http://schemas.openxmlformats.org/officeDocument/2006/relationships/slide" Target="slides/slide167.xml"/><Relationship Id="rId226" Type="http://schemas.openxmlformats.org/officeDocument/2006/relationships/slide" Target="slides/slide223.xml"/><Relationship Id="rId268" Type="http://schemas.openxmlformats.org/officeDocument/2006/relationships/slide" Target="slides/slide265.xml"/><Relationship Id="rId32" Type="http://schemas.openxmlformats.org/officeDocument/2006/relationships/slide" Target="slides/slide29.xml"/><Relationship Id="rId74" Type="http://schemas.openxmlformats.org/officeDocument/2006/relationships/slide" Target="slides/slide71.xml"/><Relationship Id="rId128" Type="http://schemas.openxmlformats.org/officeDocument/2006/relationships/slide" Target="slides/slide125.xml"/><Relationship Id="rId335" Type="http://schemas.openxmlformats.org/officeDocument/2006/relationships/slide" Target="slides/slide332.xml"/><Relationship Id="rId377" Type="http://schemas.openxmlformats.org/officeDocument/2006/relationships/slide" Target="slides/slide374.xml"/><Relationship Id="rId5" Type="http://schemas.openxmlformats.org/officeDocument/2006/relationships/slide" Target="slides/slide2.xml"/><Relationship Id="rId181" Type="http://schemas.openxmlformats.org/officeDocument/2006/relationships/slide" Target="slides/slide178.xml"/><Relationship Id="rId237" Type="http://schemas.openxmlformats.org/officeDocument/2006/relationships/slide" Target="slides/slide234.xml"/><Relationship Id="rId402" Type="http://schemas.openxmlformats.org/officeDocument/2006/relationships/slide" Target="slides/slide399.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slide" Target="slides/slide343.xml"/><Relationship Id="rId367" Type="http://schemas.openxmlformats.org/officeDocument/2006/relationships/slide" Target="slides/slide364.xml"/><Relationship Id="rId388" Type="http://schemas.openxmlformats.org/officeDocument/2006/relationships/slide" Target="slides/slide385.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413" Type="http://schemas.openxmlformats.org/officeDocument/2006/relationships/slide" Target="slides/slide410.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357" Type="http://schemas.openxmlformats.org/officeDocument/2006/relationships/slide" Target="slides/slide354.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378" Type="http://schemas.openxmlformats.org/officeDocument/2006/relationships/slide" Target="slides/slide375.xml"/><Relationship Id="rId399" Type="http://schemas.openxmlformats.org/officeDocument/2006/relationships/slide" Target="slides/slide396.xml"/><Relationship Id="rId403" Type="http://schemas.openxmlformats.org/officeDocument/2006/relationships/slide" Target="slides/slide400.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424" Type="http://schemas.openxmlformats.org/officeDocument/2006/relationships/tableStyles" Target="tableStyles.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slide" Target="slides/slide344.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368" Type="http://schemas.openxmlformats.org/officeDocument/2006/relationships/slide" Target="slides/slide365.xml"/><Relationship Id="rId389" Type="http://schemas.openxmlformats.org/officeDocument/2006/relationships/slide" Target="slides/slide386.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414" Type="http://schemas.openxmlformats.org/officeDocument/2006/relationships/slide" Target="slides/slide411.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358" Type="http://schemas.openxmlformats.org/officeDocument/2006/relationships/slide" Target="slides/slide355.xml"/><Relationship Id="rId379" Type="http://schemas.openxmlformats.org/officeDocument/2006/relationships/slide" Target="slides/slide376.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390" Type="http://schemas.openxmlformats.org/officeDocument/2006/relationships/slide" Target="slides/slide387.xml"/><Relationship Id="rId404" Type="http://schemas.openxmlformats.org/officeDocument/2006/relationships/slide" Target="slides/slide401.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slide" Target="slides/slide345.xml"/><Relationship Id="rId369" Type="http://schemas.openxmlformats.org/officeDocument/2006/relationships/slide" Target="slides/slide366.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380" Type="http://schemas.openxmlformats.org/officeDocument/2006/relationships/slide" Target="slides/slide377.xml"/><Relationship Id="rId415" Type="http://schemas.openxmlformats.org/officeDocument/2006/relationships/slide" Target="slides/slide412.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359" Type="http://schemas.openxmlformats.org/officeDocument/2006/relationships/slide" Target="slides/slide356.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70" Type="http://schemas.openxmlformats.org/officeDocument/2006/relationships/slide" Target="slides/slide367.xml"/><Relationship Id="rId391" Type="http://schemas.openxmlformats.org/officeDocument/2006/relationships/slide" Target="slides/slide388.xml"/><Relationship Id="rId405" Type="http://schemas.openxmlformats.org/officeDocument/2006/relationships/slide" Target="slides/slide402.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381" Type="http://schemas.openxmlformats.org/officeDocument/2006/relationships/slide" Target="slides/slide378.xml"/><Relationship Id="rId416" Type="http://schemas.openxmlformats.org/officeDocument/2006/relationships/slide" Target="slides/slide413.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371" Type="http://schemas.openxmlformats.org/officeDocument/2006/relationships/slide" Target="slides/slide368.xml"/><Relationship Id="rId406" Type="http://schemas.openxmlformats.org/officeDocument/2006/relationships/slide" Target="slides/slide403.xml"/><Relationship Id="rId9" Type="http://schemas.openxmlformats.org/officeDocument/2006/relationships/slide" Target="slides/slide6.xml"/><Relationship Id="rId210" Type="http://schemas.openxmlformats.org/officeDocument/2006/relationships/slide" Target="slides/slide207.xml"/><Relationship Id="rId392" Type="http://schemas.openxmlformats.org/officeDocument/2006/relationships/slide" Target="slides/slide389.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382" Type="http://schemas.openxmlformats.org/officeDocument/2006/relationships/slide" Target="slides/slide379.xml"/><Relationship Id="rId417" Type="http://schemas.openxmlformats.org/officeDocument/2006/relationships/slide" Target="slides/slide414.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372" Type="http://schemas.openxmlformats.org/officeDocument/2006/relationships/slide" Target="slides/slide369.xml"/><Relationship Id="rId393" Type="http://schemas.openxmlformats.org/officeDocument/2006/relationships/slide" Target="slides/slide390.xml"/><Relationship Id="rId407" Type="http://schemas.openxmlformats.org/officeDocument/2006/relationships/slide" Target="slides/slide404.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383" Type="http://schemas.openxmlformats.org/officeDocument/2006/relationships/slide" Target="slides/slide380.xml"/><Relationship Id="rId418" Type="http://schemas.openxmlformats.org/officeDocument/2006/relationships/slide" Target="slides/slide415.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373" Type="http://schemas.openxmlformats.org/officeDocument/2006/relationships/slide" Target="slides/slide370.xml"/><Relationship Id="rId394" Type="http://schemas.openxmlformats.org/officeDocument/2006/relationships/slide" Target="slides/slide391.xml"/><Relationship Id="rId408" Type="http://schemas.openxmlformats.org/officeDocument/2006/relationships/slide" Target="slides/slide405.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384" Type="http://schemas.openxmlformats.org/officeDocument/2006/relationships/slide" Target="slides/slide381.xml"/><Relationship Id="rId419" Type="http://schemas.openxmlformats.org/officeDocument/2006/relationships/notesMaster" Target="notesMasters/notesMaster1.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374" Type="http://schemas.openxmlformats.org/officeDocument/2006/relationships/slide" Target="slides/slide371.xml"/><Relationship Id="rId395" Type="http://schemas.openxmlformats.org/officeDocument/2006/relationships/slide" Target="slides/slide392.xml"/><Relationship Id="rId409" Type="http://schemas.openxmlformats.org/officeDocument/2006/relationships/slide" Target="slides/slide406.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420"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slide" Target="slides/slide36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385" Type="http://schemas.openxmlformats.org/officeDocument/2006/relationships/slide" Target="slides/slide382.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410" Type="http://schemas.openxmlformats.org/officeDocument/2006/relationships/slide" Target="slides/slide407.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75" Type="http://schemas.openxmlformats.org/officeDocument/2006/relationships/slide" Target="slides/slide372.xml"/><Relationship Id="rId396" Type="http://schemas.openxmlformats.org/officeDocument/2006/relationships/slide" Target="slides/slide393.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400" Type="http://schemas.openxmlformats.org/officeDocument/2006/relationships/slide" Target="slides/slide397.xml"/><Relationship Id="rId421" Type="http://schemas.openxmlformats.org/officeDocument/2006/relationships/presProps" Target="presProps.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slide" Target="slides/slide362.xml"/><Relationship Id="rId386" Type="http://schemas.openxmlformats.org/officeDocument/2006/relationships/slide" Target="slides/slide383.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411" Type="http://schemas.openxmlformats.org/officeDocument/2006/relationships/slide" Target="slides/slide408.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376" Type="http://schemas.openxmlformats.org/officeDocument/2006/relationships/slide" Target="slides/slide373.xml"/><Relationship Id="rId397" Type="http://schemas.openxmlformats.org/officeDocument/2006/relationships/slide" Target="slides/slide394.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401" Type="http://schemas.openxmlformats.org/officeDocument/2006/relationships/slide" Target="slides/slide398.xml"/><Relationship Id="rId422" Type="http://schemas.openxmlformats.org/officeDocument/2006/relationships/viewProps" Target="viewProps.xml"/><Relationship Id="rId303" Type="http://schemas.openxmlformats.org/officeDocument/2006/relationships/slide" Target="slides/slide300.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345" Type="http://schemas.openxmlformats.org/officeDocument/2006/relationships/slide" Target="slides/slide342.xml"/><Relationship Id="rId387" Type="http://schemas.openxmlformats.org/officeDocument/2006/relationships/slide" Target="slides/slide384.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412" Type="http://schemas.openxmlformats.org/officeDocument/2006/relationships/slide" Target="slides/slide409.xml"/><Relationship Id="rId107" Type="http://schemas.openxmlformats.org/officeDocument/2006/relationships/slide" Target="slides/slide104.xml"/><Relationship Id="rId289" Type="http://schemas.openxmlformats.org/officeDocument/2006/relationships/slide" Target="slides/slide286.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314" Type="http://schemas.openxmlformats.org/officeDocument/2006/relationships/slide" Target="slides/slide311.xml"/><Relationship Id="rId356" Type="http://schemas.openxmlformats.org/officeDocument/2006/relationships/slide" Target="slides/slide353.xml"/><Relationship Id="rId398" Type="http://schemas.openxmlformats.org/officeDocument/2006/relationships/slide" Target="slides/slide395.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423" Type="http://schemas.openxmlformats.org/officeDocument/2006/relationships/theme" Target="theme/theme1.xml"/><Relationship Id="rId258" Type="http://schemas.openxmlformats.org/officeDocument/2006/relationships/slide" Target="slides/slide2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5433" tIns="47716" rIns="95433" bIns="47716"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5433" tIns="47716" rIns="95433" bIns="47716" rtlCol="0"/>
          <a:lstStyle>
            <a:lvl1pPr algn="r" fontAlgn="auto">
              <a:spcBef>
                <a:spcPts val="0"/>
              </a:spcBef>
              <a:spcAft>
                <a:spcPts val="0"/>
              </a:spcAft>
              <a:defRPr sz="1300">
                <a:latin typeface="+mn-lt"/>
                <a:cs typeface="+mn-cs"/>
              </a:defRPr>
            </a:lvl1pPr>
          </a:lstStyle>
          <a:p>
            <a:pPr>
              <a:defRPr/>
            </a:pPr>
            <a:fld id="{66ADE38F-7862-4558-AE4D-FD8F797E65D6}" type="datetimeFigureOut">
              <a:rPr lang="it-IT"/>
              <a:pPr>
                <a:defRPr/>
              </a:pPr>
              <a:t>17/04/2016</a:t>
            </a:fld>
            <a:endParaRPr lang="it-IT"/>
          </a:p>
        </p:txBody>
      </p:sp>
      <p:sp>
        <p:nvSpPr>
          <p:cNvPr id="4" name="Segnaposto piè di pagina 3"/>
          <p:cNvSpPr>
            <a:spLocks noGrp="1"/>
          </p:cNvSpPr>
          <p:nvPr>
            <p:ph type="ftr" sz="quarter" idx="2"/>
          </p:nvPr>
        </p:nvSpPr>
        <p:spPr>
          <a:xfrm>
            <a:off x="0" y="9720263"/>
            <a:ext cx="3076575" cy="512762"/>
          </a:xfrm>
          <a:prstGeom prst="rect">
            <a:avLst/>
          </a:prstGeom>
        </p:spPr>
        <p:txBody>
          <a:bodyPr vert="horz" lIns="95433" tIns="47716" rIns="95433" bIns="47716" rtlCol="0" anchor="b"/>
          <a:lstStyle>
            <a:lvl1pPr algn="l" fontAlgn="auto">
              <a:spcBef>
                <a:spcPts val="0"/>
              </a:spcBef>
              <a:spcAft>
                <a:spcPts val="0"/>
              </a:spcAft>
              <a:defRPr sz="13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4021138" y="9720263"/>
            <a:ext cx="3076575" cy="512762"/>
          </a:xfrm>
          <a:prstGeom prst="rect">
            <a:avLst/>
          </a:prstGeom>
        </p:spPr>
        <p:txBody>
          <a:bodyPr vert="horz" wrap="square" lIns="95433" tIns="47716" rIns="95433" bIns="47716" numCol="1" anchor="b" anchorCtr="0" compatLnSpc="1">
            <a:prstTxWarp prst="textNoShape">
              <a:avLst/>
            </a:prstTxWarp>
          </a:bodyPr>
          <a:lstStyle>
            <a:lvl1pPr algn="r">
              <a:defRPr sz="1300">
                <a:latin typeface="Calibri" panose="020F0502020204030204" pitchFamily="34" charset="0"/>
              </a:defRPr>
            </a:lvl1pPr>
          </a:lstStyle>
          <a:p>
            <a:fld id="{145FB606-0792-48F9-8760-612C8E1D6C3C}" type="slidenum">
              <a:rPr lang="it-IT"/>
              <a:pPr/>
              <a:t>‹N›</a:t>
            </a:fld>
            <a:endParaRPr lang="it-IT"/>
          </a:p>
        </p:txBody>
      </p:sp>
    </p:spTree>
    <p:extLst>
      <p:ext uri="{BB962C8B-B14F-4D97-AF65-F5344CB8AC3E}">
        <p14:creationId xmlns:p14="http://schemas.microsoft.com/office/powerpoint/2010/main" val="399014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5433" tIns="47716" rIns="95433" bIns="47716" rtlCol="0"/>
          <a:lstStyle>
            <a:lvl1pPr algn="l">
              <a:defRPr sz="1300">
                <a:latin typeface="Arial" charset="0"/>
                <a:cs typeface="Arial" charset="0"/>
              </a:defRPr>
            </a:lvl1pPr>
          </a:lstStyle>
          <a:p>
            <a:pPr>
              <a:defRPr/>
            </a:pPr>
            <a:endParaRPr lang="it-IT"/>
          </a:p>
        </p:txBody>
      </p:sp>
      <p:sp>
        <p:nvSpPr>
          <p:cNvPr id="3" name="Segnaposto data 2"/>
          <p:cNvSpPr>
            <a:spLocks noGrp="1"/>
          </p:cNvSpPr>
          <p:nvPr>
            <p:ph type="dt" idx="1"/>
          </p:nvPr>
        </p:nvSpPr>
        <p:spPr>
          <a:xfrm>
            <a:off x="4021138" y="0"/>
            <a:ext cx="3076575" cy="512763"/>
          </a:xfrm>
          <a:prstGeom prst="rect">
            <a:avLst/>
          </a:prstGeom>
        </p:spPr>
        <p:txBody>
          <a:bodyPr vert="horz" lIns="95433" tIns="47716" rIns="95433" bIns="47716" rtlCol="0"/>
          <a:lstStyle>
            <a:lvl1pPr algn="r">
              <a:defRPr sz="1300">
                <a:latin typeface="Arial" charset="0"/>
                <a:cs typeface="Arial" charset="0"/>
              </a:defRPr>
            </a:lvl1pPr>
          </a:lstStyle>
          <a:p>
            <a:pPr>
              <a:defRPr/>
            </a:pPr>
            <a:fld id="{F009A09E-95F0-4364-BE4E-FC027B1D8D00}" type="datetimeFigureOut">
              <a:rPr lang="it-IT"/>
              <a:pPr>
                <a:defRPr/>
              </a:pPr>
              <a:t>17/04/2016</a:t>
            </a:fld>
            <a:endParaRPr lang="it-IT"/>
          </a:p>
        </p:txBody>
      </p:sp>
      <p:sp>
        <p:nvSpPr>
          <p:cNvPr id="4" name="Segnaposto immagine diapositiva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33" tIns="47716" rIns="95433" bIns="47716" rtlCol="0" anchor="ctr"/>
          <a:lstStyle/>
          <a:p>
            <a:pPr lvl="0"/>
            <a:endParaRPr lang="it-IT" noProof="0"/>
          </a:p>
        </p:txBody>
      </p:sp>
      <p:sp>
        <p:nvSpPr>
          <p:cNvPr id="5" name="Segnaposto note 4"/>
          <p:cNvSpPr>
            <a:spLocks noGrp="1"/>
          </p:cNvSpPr>
          <p:nvPr>
            <p:ph type="body" sz="quarter" idx="3"/>
          </p:nvPr>
        </p:nvSpPr>
        <p:spPr>
          <a:xfrm>
            <a:off x="709613" y="4860925"/>
            <a:ext cx="5680075" cy="4606925"/>
          </a:xfrm>
          <a:prstGeom prst="rect">
            <a:avLst/>
          </a:prstGeom>
        </p:spPr>
        <p:txBody>
          <a:bodyPr vert="horz" lIns="95433" tIns="47716" rIns="95433" bIns="47716"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0263"/>
            <a:ext cx="3076575" cy="512762"/>
          </a:xfrm>
          <a:prstGeom prst="rect">
            <a:avLst/>
          </a:prstGeom>
        </p:spPr>
        <p:txBody>
          <a:bodyPr vert="horz" lIns="95433" tIns="47716" rIns="95433" bIns="47716" rtlCol="0" anchor="b"/>
          <a:lstStyle>
            <a:lvl1pPr algn="l">
              <a:defRPr sz="13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4021138" y="9720263"/>
            <a:ext cx="3076575" cy="512762"/>
          </a:xfrm>
          <a:prstGeom prst="rect">
            <a:avLst/>
          </a:prstGeom>
        </p:spPr>
        <p:txBody>
          <a:bodyPr vert="horz" wrap="square" lIns="95433" tIns="47716" rIns="95433" bIns="47716" numCol="1" anchor="b" anchorCtr="0" compatLnSpc="1">
            <a:prstTxWarp prst="textNoShape">
              <a:avLst/>
            </a:prstTxWarp>
          </a:bodyPr>
          <a:lstStyle>
            <a:lvl1pPr algn="r">
              <a:defRPr sz="1300"/>
            </a:lvl1pPr>
          </a:lstStyle>
          <a:p>
            <a:fld id="{1CC0902B-2B19-4132-8D60-15F48E7848D3}" type="slidenum">
              <a:rPr lang="it-IT"/>
              <a:pPr/>
              <a:t>‹N›</a:t>
            </a:fld>
            <a:endParaRPr lang="it-IT"/>
          </a:p>
        </p:txBody>
      </p:sp>
    </p:spTree>
    <p:extLst>
      <p:ext uri="{BB962C8B-B14F-4D97-AF65-F5344CB8AC3E}">
        <p14:creationId xmlns:p14="http://schemas.microsoft.com/office/powerpoint/2010/main" val="13955141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19F544-986B-4A2C-9990-9063AEDD6E32}" type="slidenum">
              <a:rPr lang="it-IT" altLang="it-IT"/>
              <a:pPr/>
              <a:t>81</a:t>
            </a:fld>
            <a:endParaRPr lang="it-IT" altLang="it-IT"/>
          </a:p>
        </p:txBody>
      </p:sp>
    </p:spTree>
    <p:extLst>
      <p:ext uri="{BB962C8B-B14F-4D97-AF65-F5344CB8AC3E}">
        <p14:creationId xmlns:p14="http://schemas.microsoft.com/office/powerpoint/2010/main" val="3299804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34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9391FB-9E22-4200-8340-2A002D890413}" type="slidenum">
              <a:rPr lang="it-IT" altLang="it-IT"/>
              <a:pPr/>
              <a:t>90</a:t>
            </a:fld>
            <a:endParaRPr lang="it-IT" altLang="it-IT"/>
          </a:p>
        </p:txBody>
      </p:sp>
    </p:spTree>
    <p:extLst>
      <p:ext uri="{BB962C8B-B14F-4D97-AF65-F5344CB8AC3E}">
        <p14:creationId xmlns:p14="http://schemas.microsoft.com/office/powerpoint/2010/main" val="3732364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6B6EC3-2696-48D3-AEAA-87083C88B31B}" type="slidenum">
              <a:rPr lang="it-IT" altLang="it-IT"/>
              <a:pPr/>
              <a:t>91</a:t>
            </a:fld>
            <a:endParaRPr lang="it-IT" altLang="it-IT"/>
          </a:p>
        </p:txBody>
      </p:sp>
    </p:spTree>
    <p:extLst>
      <p:ext uri="{BB962C8B-B14F-4D97-AF65-F5344CB8AC3E}">
        <p14:creationId xmlns:p14="http://schemas.microsoft.com/office/powerpoint/2010/main" val="45692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9C416C-1856-4136-98D9-824BD0DF479E}" type="slidenum">
              <a:rPr lang="it-IT" altLang="it-IT"/>
              <a:pPr/>
              <a:t>92</a:t>
            </a:fld>
            <a:endParaRPr lang="it-IT" altLang="it-IT"/>
          </a:p>
        </p:txBody>
      </p:sp>
    </p:spTree>
    <p:extLst>
      <p:ext uri="{BB962C8B-B14F-4D97-AF65-F5344CB8AC3E}">
        <p14:creationId xmlns:p14="http://schemas.microsoft.com/office/powerpoint/2010/main" val="277923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DE2BBA-C858-4F6D-8292-EEDD57FD4DEB}" type="slidenum">
              <a:rPr lang="it-IT" altLang="it-IT"/>
              <a:pPr/>
              <a:t>93</a:t>
            </a:fld>
            <a:endParaRPr lang="it-IT" altLang="it-IT"/>
          </a:p>
        </p:txBody>
      </p:sp>
    </p:spTree>
    <p:extLst>
      <p:ext uri="{BB962C8B-B14F-4D97-AF65-F5344CB8AC3E}">
        <p14:creationId xmlns:p14="http://schemas.microsoft.com/office/powerpoint/2010/main" val="31872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75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1F6B54-2061-438D-9819-E4892B879C3A}" type="slidenum">
              <a:rPr lang="it-IT" altLang="it-IT"/>
              <a:pPr/>
              <a:t>94</a:t>
            </a:fld>
            <a:endParaRPr lang="it-IT" altLang="it-IT"/>
          </a:p>
        </p:txBody>
      </p:sp>
    </p:spTree>
    <p:extLst>
      <p:ext uri="{BB962C8B-B14F-4D97-AF65-F5344CB8AC3E}">
        <p14:creationId xmlns:p14="http://schemas.microsoft.com/office/powerpoint/2010/main" val="312047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86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A7256B-0474-43D5-B180-0E4F6DBD0CA3}" type="slidenum">
              <a:rPr lang="it-IT" altLang="it-IT"/>
              <a:pPr/>
              <a:t>95</a:t>
            </a:fld>
            <a:endParaRPr lang="it-IT" altLang="it-IT"/>
          </a:p>
        </p:txBody>
      </p:sp>
    </p:spTree>
    <p:extLst>
      <p:ext uri="{BB962C8B-B14F-4D97-AF65-F5344CB8AC3E}">
        <p14:creationId xmlns:p14="http://schemas.microsoft.com/office/powerpoint/2010/main" val="3125126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96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6E8B67-502E-4EB9-8376-09112CE14BDE}" type="slidenum">
              <a:rPr lang="it-IT" altLang="it-IT"/>
              <a:pPr/>
              <a:t>96</a:t>
            </a:fld>
            <a:endParaRPr lang="it-IT" altLang="it-IT"/>
          </a:p>
        </p:txBody>
      </p:sp>
    </p:spTree>
    <p:extLst>
      <p:ext uri="{BB962C8B-B14F-4D97-AF65-F5344CB8AC3E}">
        <p14:creationId xmlns:p14="http://schemas.microsoft.com/office/powerpoint/2010/main" val="232472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5AA88-0120-479C-AC79-83F362401DAC}" type="slidenum">
              <a:rPr lang="it-IT" altLang="it-IT"/>
              <a:pPr/>
              <a:t>97</a:t>
            </a:fld>
            <a:endParaRPr lang="it-IT" altLang="it-IT"/>
          </a:p>
        </p:txBody>
      </p:sp>
    </p:spTree>
    <p:extLst>
      <p:ext uri="{BB962C8B-B14F-4D97-AF65-F5344CB8AC3E}">
        <p14:creationId xmlns:p14="http://schemas.microsoft.com/office/powerpoint/2010/main" val="255159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60D547-0701-4B75-8018-6A8B966B82EC}" type="slidenum">
              <a:rPr lang="it-IT" altLang="it-IT"/>
              <a:pPr/>
              <a:t>98</a:t>
            </a:fld>
            <a:endParaRPr lang="it-IT" altLang="it-IT"/>
          </a:p>
        </p:txBody>
      </p:sp>
    </p:spTree>
    <p:extLst>
      <p:ext uri="{BB962C8B-B14F-4D97-AF65-F5344CB8AC3E}">
        <p14:creationId xmlns:p14="http://schemas.microsoft.com/office/powerpoint/2010/main" val="53028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FFB3B7-22DF-4468-8197-80F552AE2304}" type="slidenum">
              <a:rPr lang="it-IT" altLang="it-IT"/>
              <a:pPr/>
              <a:t>99</a:t>
            </a:fld>
            <a:endParaRPr lang="it-IT" altLang="it-IT"/>
          </a:p>
        </p:txBody>
      </p:sp>
    </p:spTree>
    <p:extLst>
      <p:ext uri="{BB962C8B-B14F-4D97-AF65-F5344CB8AC3E}">
        <p14:creationId xmlns:p14="http://schemas.microsoft.com/office/powerpoint/2010/main" val="34349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700349-ADE3-4DF5-988D-26628126B993}" type="slidenum">
              <a:rPr lang="it-IT" altLang="it-IT"/>
              <a:pPr/>
              <a:t>82</a:t>
            </a:fld>
            <a:endParaRPr lang="it-IT" altLang="it-IT"/>
          </a:p>
        </p:txBody>
      </p:sp>
    </p:spTree>
    <p:extLst>
      <p:ext uri="{BB962C8B-B14F-4D97-AF65-F5344CB8AC3E}">
        <p14:creationId xmlns:p14="http://schemas.microsoft.com/office/powerpoint/2010/main" val="3563106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37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9883F-0231-404D-98EA-F115C2C707FC}" type="slidenum">
              <a:rPr lang="it-IT" altLang="it-IT"/>
              <a:pPr/>
              <a:t>100</a:t>
            </a:fld>
            <a:endParaRPr lang="it-IT" altLang="it-IT"/>
          </a:p>
        </p:txBody>
      </p:sp>
    </p:spTree>
    <p:extLst>
      <p:ext uri="{BB962C8B-B14F-4D97-AF65-F5344CB8AC3E}">
        <p14:creationId xmlns:p14="http://schemas.microsoft.com/office/powerpoint/2010/main" val="399238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FEDE24-EF36-4277-B19B-53EF1D9CA962}" type="slidenum">
              <a:rPr lang="it-IT" altLang="it-IT"/>
              <a:pPr/>
              <a:t>101</a:t>
            </a:fld>
            <a:endParaRPr lang="it-IT" altLang="it-IT"/>
          </a:p>
        </p:txBody>
      </p:sp>
    </p:spTree>
    <p:extLst>
      <p:ext uri="{BB962C8B-B14F-4D97-AF65-F5344CB8AC3E}">
        <p14:creationId xmlns:p14="http://schemas.microsoft.com/office/powerpoint/2010/main" val="42644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57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8FD8E7-FE04-446C-A96B-8827DD4EE6C8}" type="slidenum">
              <a:rPr lang="it-IT" altLang="it-IT"/>
              <a:pPr/>
              <a:t>102</a:t>
            </a:fld>
            <a:endParaRPr lang="it-IT" altLang="it-IT"/>
          </a:p>
        </p:txBody>
      </p:sp>
    </p:spTree>
    <p:extLst>
      <p:ext uri="{BB962C8B-B14F-4D97-AF65-F5344CB8AC3E}">
        <p14:creationId xmlns:p14="http://schemas.microsoft.com/office/powerpoint/2010/main" val="110456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6FF661-60C1-4942-A850-5DAF124B4474}" type="slidenum">
              <a:rPr lang="it-IT" altLang="it-IT"/>
              <a:pPr/>
              <a:t>103</a:t>
            </a:fld>
            <a:endParaRPr lang="it-IT" altLang="it-IT"/>
          </a:p>
        </p:txBody>
      </p:sp>
    </p:spTree>
    <p:extLst>
      <p:ext uri="{BB962C8B-B14F-4D97-AF65-F5344CB8AC3E}">
        <p14:creationId xmlns:p14="http://schemas.microsoft.com/office/powerpoint/2010/main" val="1473551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78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23F15-8B42-49C4-B098-EAB821693B2A}" type="slidenum">
              <a:rPr lang="it-IT" altLang="it-IT"/>
              <a:pPr/>
              <a:t>104</a:t>
            </a:fld>
            <a:endParaRPr lang="it-IT" altLang="it-IT"/>
          </a:p>
        </p:txBody>
      </p:sp>
    </p:spTree>
    <p:extLst>
      <p:ext uri="{BB962C8B-B14F-4D97-AF65-F5344CB8AC3E}">
        <p14:creationId xmlns:p14="http://schemas.microsoft.com/office/powerpoint/2010/main" val="368333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A104EC-D62A-484A-AACF-1F969888C92B}" type="slidenum">
              <a:rPr lang="it-IT" altLang="it-IT"/>
              <a:pPr/>
              <a:t>105</a:t>
            </a:fld>
            <a:endParaRPr lang="it-IT" altLang="it-IT"/>
          </a:p>
        </p:txBody>
      </p:sp>
    </p:spTree>
    <p:extLst>
      <p:ext uri="{BB962C8B-B14F-4D97-AF65-F5344CB8AC3E}">
        <p14:creationId xmlns:p14="http://schemas.microsoft.com/office/powerpoint/2010/main" val="329204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798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D6866-E791-4651-A0EC-C6DDDE937C0A}" type="slidenum">
              <a:rPr lang="it-IT" altLang="it-IT"/>
              <a:pPr/>
              <a:t>106</a:t>
            </a:fld>
            <a:endParaRPr lang="it-IT" altLang="it-IT"/>
          </a:p>
        </p:txBody>
      </p:sp>
    </p:spTree>
    <p:extLst>
      <p:ext uri="{BB962C8B-B14F-4D97-AF65-F5344CB8AC3E}">
        <p14:creationId xmlns:p14="http://schemas.microsoft.com/office/powerpoint/2010/main" val="229164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9D421A-2838-4E64-8A62-A755A5540798}" type="slidenum">
              <a:rPr lang="it-IT" altLang="it-IT"/>
              <a:pPr/>
              <a:t>107</a:t>
            </a:fld>
            <a:endParaRPr lang="it-IT" altLang="it-IT"/>
          </a:p>
        </p:txBody>
      </p:sp>
    </p:spTree>
    <p:extLst>
      <p:ext uri="{BB962C8B-B14F-4D97-AF65-F5344CB8AC3E}">
        <p14:creationId xmlns:p14="http://schemas.microsoft.com/office/powerpoint/2010/main" val="296618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19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F55B44-835E-4E3B-B6AA-0329E52E9FC3}" type="slidenum">
              <a:rPr lang="it-IT" altLang="it-IT"/>
              <a:pPr/>
              <a:t>108</a:t>
            </a:fld>
            <a:endParaRPr lang="it-IT" altLang="it-IT"/>
          </a:p>
        </p:txBody>
      </p:sp>
    </p:spTree>
    <p:extLst>
      <p:ext uri="{BB962C8B-B14F-4D97-AF65-F5344CB8AC3E}">
        <p14:creationId xmlns:p14="http://schemas.microsoft.com/office/powerpoint/2010/main" val="4252083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19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F55B44-835E-4E3B-B6AA-0329E52E9FC3}" type="slidenum">
              <a:rPr lang="it-IT" altLang="it-IT"/>
              <a:pPr/>
              <a:t>109</a:t>
            </a:fld>
            <a:endParaRPr lang="it-IT" altLang="it-IT"/>
          </a:p>
        </p:txBody>
      </p:sp>
    </p:spTree>
    <p:extLst>
      <p:ext uri="{BB962C8B-B14F-4D97-AF65-F5344CB8AC3E}">
        <p14:creationId xmlns:p14="http://schemas.microsoft.com/office/powerpoint/2010/main" val="425208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A0E0C-B38B-4648-95C4-00CD866884F3}" type="slidenum">
              <a:rPr lang="it-IT" altLang="it-IT"/>
              <a:pPr/>
              <a:t>83</a:t>
            </a:fld>
            <a:endParaRPr lang="it-IT" altLang="it-IT"/>
          </a:p>
        </p:txBody>
      </p:sp>
    </p:spTree>
    <p:extLst>
      <p:ext uri="{BB962C8B-B14F-4D97-AF65-F5344CB8AC3E}">
        <p14:creationId xmlns:p14="http://schemas.microsoft.com/office/powerpoint/2010/main" val="441216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29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79756F-5F8F-4501-8950-FB818CF50E1B}" type="slidenum">
              <a:rPr lang="it-IT" altLang="it-IT"/>
              <a:pPr/>
              <a:t>110</a:t>
            </a:fld>
            <a:endParaRPr lang="it-IT" altLang="it-IT"/>
          </a:p>
        </p:txBody>
      </p:sp>
    </p:spTree>
    <p:extLst>
      <p:ext uri="{BB962C8B-B14F-4D97-AF65-F5344CB8AC3E}">
        <p14:creationId xmlns:p14="http://schemas.microsoft.com/office/powerpoint/2010/main" val="3671661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39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4F047-909B-4ACC-8C81-D6F4454364F0}" type="slidenum">
              <a:rPr lang="it-IT" altLang="it-IT"/>
              <a:pPr/>
              <a:t>111</a:t>
            </a:fld>
            <a:endParaRPr lang="it-IT" altLang="it-IT"/>
          </a:p>
        </p:txBody>
      </p:sp>
    </p:spTree>
    <p:extLst>
      <p:ext uri="{BB962C8B-B14F-4D97-AF65-F5344CB8AC3E}">
        <p14:creationId xmlns:p14="http://schemas.microsoft.com/office/powerpoint/2010/main" val="4229818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49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3E0050-12CF-48A9-BC48-2E4ABD5205D9}" type="slidenum">
              <a:rPr lang="it-IT" altLang="it-IT"/>
              <a:pPr/>
              <a:t>112</a:t>
            </a:fld>
            <a:endParaRPr lang="it-IT" altLang="it-IT"/>
          </a:p>
        </p:txBody>
      </p:sp>
    </p:spTree>
    <p:extLst>
      <p:ext uri="{BB962C8B-B14F-4D97-AF65-F5344CB8AC3E}">
        <p14:creationId xmlns:p14="http://schemas.microsoft.com/office/powerpoint/2010/main" val="3454048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60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2A626C-2E88-4E15-BFB9-EDD50D4D6BA9}" type="slidenum">
              <a:rPr lang="it-IT" altLang="it-IT"/>
              <a:pPr/>
              <a:t>113</a:t>
            </a:fld>
            <a:endParaRPr lang="it-IT" altLang="it-IT"/>
          </a:p>
        </p:txBody>
      </p:sp>
    </p:spTree>
    <p:extLst>
      <p:ext uri="{BB962C8B-B14F-4D97-AF65-F5344CB8AC3E}">
        <p14:creationId xmlns:p14="http://schemas.microsoft.com/office/powerpoint/2010/main" val="4077590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70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67C332-2089-4148-8881-05AC510296B0}" type="slidenum">
              <a:rPr lang="it-IT" altLang="it-IT"/>
              <a:pPr/>
              <a:t>114</a:t>
            </a:fld>
            <a:endParaRPr lang="it-IT" altLang="it-IT"/>
          </a:p>
        </p:txBody>
      </p:sp>
    </p:spTree>
    <p:extLst>
      <p:ext uri="{BB962C8B-B14F-4D97-AF65-F5344CB8AC3E}">
        <p14:creationId xmlns:p14="http://schemas.microsoft.com/office/powerpoint/2010/main" val="1496441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80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28EB87-E399-4860-B63C-65CA976CB067}" type="slidenum">
              <a:rPr lang="it-IT" altLang="it-IT"/>
              <a:pPr/>
              <a:t>115</a:t>
            </a:fld>
            <a:endParaRPr lang="it-IT" altLang="it-IT"/>
          </a:p>
        </p:txBody>
      </p:sp>
    </p:spTree>
    <p:extLst>
      <p:ext uri="{BB962C8B-B14F-4D97-AF65-F5344CB8AC3E}">
        <p14:creationId xmlns:p14="http://schemas.microsoft.com/office/powerpoint/2010/main" val="1617834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890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6BB73-77CB-4747-8B79-5BF08D27A131}" type="slidenum">
              <a:rPr lang="it-IT" altLang="it-IT"/>
              <a:pPr/>
              <a:t>116</a:t>
            </a:fld>
            <a:endParaRPr lang="it-IT" altLang="it-IT"/>
          </a:p>
        </p:txBody>
      </p:sp>
    </p:spTree>
    <p:extLst>
      <p:ext uri="{BB962C8B-B14F-4D97-AF65-F5344CB8AC3E}">
        <p14:creationId xmlns:p14="http://schemas.microsoft.com/office/powerpoint/2010/main" val="3286633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901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F09873-ADD7-4279-B73E-D0C57A6887B4}" type="slidenum">
              <a:rPr lang="it-IT" altLang="it-IT"/>
              <a:pPr/>
              <a:t>117</a:t>
            </a:fld>
            <a:endParaRPr lang="it-IT" altLang="it-IT"/>
          </a:p>
        </p:txBody>
      </p:sp>
    </p:spTree>
    <p:extLst>
      <p:ext uri="{BB962C8B-B14F-4D97-AF65-F5344CB8AC3E}">
        <p14:creationId xmlns:p14="http://schemas.microsoft.com/office/powerpoint/2010/main" val="1472533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9114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14F321-8A48-4F28-9DDB-AEDC460D23C2}" type="slidenum">
              <a:rPr lang="it-IT" altLang="it-IT"/>
              <a:pPr/>
              <a:t>118</a:t>
            </a:fld>
            <a:endParaRPr lang="it-IT" altLang="it-IT"/>
          </a:p>
        </p:txBody>
      </p:sp>
    </p:spTree>
    <p:extLst>
      <p:ext uri="{BB962C8B-B14F-4D97-AF65-F5344CB8AC3E}">
        <p14:creationId xmlns:p14="http://schemas.microsoft.com/office/powerpoint/2010/main" val="26558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921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F254C0-E670-48BE-860F-D67C6D009112}" type="slidenum">
              <a:rPr lang="it-IT" altLang="it-IT"/>
              <a:pPr/>
              <a:t>119</a:t>
            </a:fld>
            <a:endParaRPr lang="it-IT" altLang="it-IT"/>
          </a:p>
        </p:txBody>
      </p:sp>
    </p:spTree>
    <p:extLst>
      <p:ext uri="{BB962C8B-B14F-4D97-AF65-F5344CB8AC3E}">
        <p14:creationId xmlns:p14="http://schemas.microsoft.com/office/powerpoint/2010/main" val="17707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73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A0E0C-B38B-4648-95C4-00CD866884F3}" type="slidenum">
              <a:rPr lang="it-IT" altLang="it-IT"/>
              <a:pPr/>
              <a:t>84</a:t>
            </a:fld>
            <a:endParaRPr lang="it-IT" altLang="it-IT"/>
          </a:p>
        </p:txBody>
      </p:sp>
    </p:spTree>
    <p:extLst>
      <p:ext uri="{BB962C8B-B14F-4D97-AF65-F5344CB8AC3E}">
        <p14:creationId xmlns:p14="http://schemas.microsoft.com/office/powerpoint/2010/main" val="441216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31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D2A23D-0DD7-4D38-9026-1B55F2D5BC1E}" type="slidenum">
              <a:rPr lang="it-IT" altLang="it-IT"/>
              <a:pPr/>
              <a:t>120</a:t>
            </a:fld>
            <a:endParaRPr lang="it-IT" altLang="it-IT"/>
          </a:p>
        </p:txBody>
      </p:sp>
    </p:spTree>
    <p:extLst>
      <p:ext uri="{BB962C8B-B14F-4D97-AF65-F5344CB8AC3E}">
        <p14:creationId xmlns:p14="http://schemas.microsoft.com/office/powerpoint/2010/main" val="95212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42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5800A2-D326-425D-906D-CE856D725D84}" type="slidenum">
              <a:rPr lang="it-IT" altLang="it-IT"/>
              <a:pPr/>
              <a:t>121</a:t>
            </a:fld>
            <a:endParaRPr lang="it-IT" altLang="it-IT"/>
          </a:p>
        </p:txBody>
      </p:sp>
    </p:spTree>
    <p:extLst>
      <p:ext uri="{BB962C8B-B14F-4D97-AF65-F5344CB8AC3E}">
        <p14:creationId xmlns:p14="http://schemas.microsoft.com/office/powerpoint/2010/main" val="668765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52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A012AC-256C-40E0-B305-06B7F50751AB}" type="slidenum">
              <a:rPr lang="it-IT" altLang="it-IT"/>
              <a:pPr/>
              <a:t>122</a:t>
            </a:fld>
            <a:endParaRPr lang="it-IT" altLang="it-IT"/>
          </a:p>
        </p:txBody>
      </p:sp>
    </p:spTree>
    <p:extLst>
      <p:ext uri="{BB962C8B-B14F-4D97-AF65-F5344CB8AC3E}">
        <p14:creationId xmlns:p14="http://schemas.microsoft.com/office/powerpoint/2010/main" val="949596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62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048CD3-14DA-455E-8B77-41E89B59997A}" type="slidenum">
              <a:rPr lang="it-IT" altLang="it-IT"/>
              <a:pPr/>
              <a:t>123</a:t>
            </a:fld>
            <a:endParaRPr lang="it-IT" altLang="it-IT"/>
          </a:p>
        </p:txBody>
      </p:sp>
    </p:spTree>
    <p:extLst>
      <p:ext uri="{BB962C8B-B14F-4D97-AF65-F5344CB8AC3E}">
        <p14:creationId xmlns:p14="http://schemas.microsoft.com/office/powerpoint/2010/main" val="1144889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72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0CE9AD-2CCA-4BA5-984F-9002B4B58852}" type="slidenum">
              <a:rPr lang="it-IT" altLang="it-IT"/>
              <a:pPr/>
              <a:t>124</a:t>
            </a:fld>
            <a:endParaRPr lang="it-IT" altLang="it-IT"/>
          </a:p>
        </p:txBody>
      </p:sp>
    </p:spTree>
    <p:extLst>
      <p:ext uri="{BB962C8B-B14F-4D97-AF65-F5344CB8AC3E}">
        <p14:creationId xmlns:p14="http://schemas.microsoft.com/office/powerpoint/2010/main" val="2608507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83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352639-2DA9-48DF-9DA3-0FA8316DE315}" type="slidenum">
              <a:rPr lang="it-IT" altLang="it-IT"/>
              <a:pPr/>
              <a:t>125</a:t>
            </a:fld>
            <a:endParaRPr lang="it-IT" altLang="it-IT"/>
          </a:p>
        </p:txBody>
      </p:sp>
    </p:spTree>
    <p:extLst>
      <p:ext uri="{BB962C8B-B14F-4D97-AF65-F5344CB8AC3E}">
        <p14:creationId xmlns:p14="http://schemas.microsoft.com/office/powerpoint/2010/main" val="2821914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93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9C7D0C-2326-4237-A24D-51A37CDE024E}" type="slidenum">
              <a:rPr lang="it-IT" altLang="it-IT"/>
              <a:pPr/>
              <a:t>126</a:t>
            </a:fld>
            <a:endParaRPr lang="it-IT" altLang="it-IT"/>
          </a:p>
        </p:txBody>
      </p:sp>
    </p:spTree>
    <p:extLst>
      <p:ext uri="{BB962C8B-B14F-4D97-AF65-F5344CB8AC3E}">
        <p14:creationId xmlns:p14="http://schemas.microsoft.com/office/powerpoint/2010/main" val="1595958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003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C7FE9-B6ED-4B8F-8D93-60E04C8DD45F}" type="slidenum">
              <a:rPr lang="it-IT" altLang="it-IT"/>
              <a:pPr/>
              <a:t>127</a:t>
            </a:fld>
            <a:endParaRPr lang="it-IT" altLang="it-IT"/>
          </a:p>
        </p:txBody>
      </p:sp>
    </p:spTree>
    <p:extLst>
      <p:ext uri="{BB962C8B-B14F-4D97-AF65-F5344CB8AC3E}">
        <p14:creationId xmlns:p14="http://schemas.microsoft.com/office/powerpoint/2010/main" val="1478720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1013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A054CE-C70B-47FC-8362-38BE2709799F}" type="slidenum">
              <a:rPr lang="it-IT" altLang="it-IT"/>
              <a:pPr/>
              <a:t>128</a:t>
            </a:fld>
            <a:endParaRPr lang="it-IT" altLang="it-IT"/>
          </a:p>
        </p:txBody>
      </p:sp>
    </p:spTree>
    <p:extLst>
      <p:ext uri="{BB962C8B-B14F-4D97-AF65-F5344CB8AC3E}">
        <p14:creationId xmlns:p14="http://schemas.microsoft.com/office/powerpoint/2010/main" val="223075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83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682D9B-3EA3-4213-B39B-732B3910E483}" type="slidenum">
              <a:rPr lang="it-IT" altLang="it-IT"/>
              <a:pPr/>
              <a:t>85</a:t>
            </a:fld>
            <a:endParaRPr lang="it-IT" altLang="it-IT"/>
          </a:p>
        </p:txBody>
      </p:sp>
    </p:spTree>
    <p:extLst>
      <p:ext uri="{BB962C8B-B14F-4D97-AF65-F5344CB8AC3E}">
        <p14:creationId xmlns:p14="http://schemas.microsoft.com/office/powerpoint/2010/main" val="12858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C8560C-1F1D-45D9-9467-FC2C97C09A8D}" type="slidenum">
              <a:rPr lang="it-IT" altLang="it-IT"/>
              <a:pPr/>
              <a:t>86</a:t>
            </a:fld>
            <a:endParaRPr lang="it-IT" altLang="it-IT"/>
          </a:p>
        </p:txBody>
      </p:sp>
    </p:spTree>
    <p:extLst>
      <p:ext uri="{BB962C8B-B14F-4D97-AF65-F5344CB8AC3E}">
        <p14:creationId xmlns:p14="http://schemas.microsoft.com/office/powerpoint/2010/main" val="126707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04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AF79F4-D832-4897-AA3F-656CA6A9FFF4}" type="slidenum">
              <a:rPr lang="it-IT" altLang="it-IT"/>
              <a:pPr/>
              <a:t>87</a:t>
            </a:fld>
            <a:endParaRPr lang="it-IT" altLang="it-IT"/>
          </a:p>
        </p:txBody>
      </p:sp>
    </p:spTree>
    <p:extLst>
      <p:ext uri="{BB962C8B-B14F-4D97-AF65-F5344CB8AC3E}">
        <p14:creationId xmlns:p14="http://schemas.microsoft.com/office/powerpoint/2010/main" val="291231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A9917C-F0E8-4392-B744-28F5B435186D}" type="slidenum">
              <a:rPr lang="it-IT" altLang="it-IT"/>
              <a:pPr/>
              <a:t>88</a:t>
            </a:fld>
            <a:endParaRPr lang="it-IT" altLang="it-IT"/>
          </a:p>
        </p:txBody>
      </p:sp>
    </p:spTree>
    <p:extLst>
      <p:ext uri="{BB962C8B-B14F-4D97-AF65-F5344CB8AC3E}">
        <p14:creationId xmlns:p14="http://schemas.microsoft.com/office/powerpoint/2010/main" val="260965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p>
        </p:txBody>
      </p:sp>
      <p:sp>
        <p:nvSpPr>
          <p:cNvPr id="6246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FF5720-F0B0-43C1-B1AA-836868FB3149}" type="slidenum">
              <a:rPr lang="it-IT" altLang="it-IT"/>
              <a:pPr/>
              <a:t>89</a:t>
            </a:fld>
            <a:endParaRPr lang="it-IT" altLang="it-IT"/>
          </a:p>
        </p:txBody>
      </p:sp>
    </p:spTree>
    <p:extLst>
      <p:ext uri="{BB962C8B-B14F-4D97-AF65-F5344CB8AC3E}">
        <p14:creationId xmlns:p14="http://schemas.microsoft.com/office/powerpoint/2010/main" val="132758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0AF4ABE-C49E-7741-91D0-33CB42F2A4C2}" type="datetime1">
              <a:rPr lang="it-IT" smtClean="0"/>
              <a:pPr>
                <a:defRPr/>
              </a:pPr>
              <a:t>17/04/2016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6" name="Segnaposto numero diapositiva 5"/>
          <p:cNvSpPr>
            <a:spLocks noGrp="1"/>
          </p:cNvSpPr>
          <p:nvPr>
            <p:ph type="sldNum" sz="quarter" idx="12"/>
          </p:nvPr>
        </p:nvSpPr>
        <p:spPr/>
        <p:txBody>
          <a:bodyPr/>
          <a:lstStyle>
            <a:lvl1pPr>
              <a:defRPr/>
            </a:lvl1pPr>
          </a:lstStyle>
          <a:p>
            <a:fld id="{EE7295C8-2E44-470F-81AC-718084CEAE77}" type="slidenum">
              <a:rPr lang="it-IT"/>
              <a:pPr/>
              <a:t>‹N›</a:t>
            </a:fld>
            <a:endParaRPr lang="it-IT"/>
          </a:p>
        </p:txBody>
      </p:sp>
    </p:spTree>
    <p:extLst>
      <p:ext uri="{BB962C8B-B14F-4D97-AF65-F5344CB8AC3E}">
        <p14:creationId xmlns:p14="http://schemas.microsoft.com/office/powerpoint/2010/main" val="320008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4144979-C8F0-6042-8C5C-66634BEC7EE8}" type="datetime1">
              <a:rPr lang="it-IT" smtClean="0"/>
              <a:pPr>
                <a:defRPr/>
              </a:pPr>
              <a:t>17/04/2016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6" name="Segnaposto numero diapositiva 5"/>
          <p:cNvSpPr>
            <a:spLocks noGrp="1"/>
          </p:cNvSpPr>
          <p:nvPr>
            <p:ph type="sldNum" sz="quarter" idx="12"/>
          </p:nvPr>
        </p:nvSpPr>
        <p:spPr/>
        <p:txBody>
          <a:bodyPr/>
          <a:lstStyle>
            <a:lvl1pPr>
              <a:defRPr/>
            </a:lvl1pPr>
          </a:lstStyle>
          <a:p>
            <a:fld id="{CA41F15B-2AE0-4D4D-BF19-E8192152E51D}" type="slidenum">
              <a:rPr lang="it-IT"/>
              <a:pPr/>
              <a:t>‹N›</a:t>
            </a:fld>
            <a:endParaRPr lang="it-IT"/>
          </a:p>
        </p:txBody>
      </p:sp>
    </p:spTree>
    <p:extLst>
      <p:ext uri="{BB962C8B-B14F-4D97-AF65-F5344CB8AC3E}">
        <p14:creationId xmlns:p14="http://schemas.microsoft.com/office/powerpoint/2010/main" val="201722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F68D714-B01E-3449-B582-C9C55A4B96F4}" type="datetime1">
              <a:rPr lang="it-IT" smtClean="0"/>
              <a:pPr>
                <a:defRPr/>
              </a:pPr>
              <a:t>17/04/2016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6" name="Segnaposto numero diapositiva 5"/>
          <p:cNvSpPr>
            <a:spLocks noGrp="1"/>
          </p:cNvSpPr>
          <p:nvPr>
            <p:ph type="sldNum" sz="quarter" idx="12"/>
          </p:nvPr>
        </p:nvSpPr>
        <p:spPr/>
        <p:txBody>
          <a:bodyPr/>
          <a:lstStyle>
            <a:lvl1pPr>
              <a:defRPr/>
            </a:lvl1pPr>
          </a:lstStyle>
          <a:p>
            <a:fld id="{085722B1-92DA-4A1A-AC58-6D0528FA8B89}" type="slidenum">
              <a:rPr lang="it-IT"/>
              <a:pPr/>
              <a:t>‹N›</a:t>
            </a:fld>
            <a:endParaRPr lang="it-IT"/>
          </a:p>
        </p:txBody>
      </p:sp>
    </p:spTree>
    <p:extLst>
      <p:ext uri="{BB962C8B-B14F-4D97-AF65-F5344CB8AC3E}">
        <p14:creationId xmlns:p14="http://schemas.microsoft.com/office/powerpoint/2010/main" val="375549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2B72CAEA-565F-004E-BC86-7FFE5F4727E4}"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474429EC-640D-4AA4-9CAB-6BFF93342A92}" type="slidenum">
              <a:rPr lang="it-IT" altLang="it-IT"/>
              <a:pPr>
                <a:defRPr/>
              </a:pPr>
              <a:t>‹N›</a:t>
            </a:fld>
            <a:endParaRPr lang="it-IT" altLang="it-IT"/>
          </a:p>
        </p:txBody>
      </p:sp>
    </p:spTree>
    <p:extLst>
      <p:ext uri="{BB962C8B-B14F-4D97-AF65-F5344CB8AC3E}">
        <p14:creationId xmlns:p14="http://schemas.microsoft.com/office/powerpoint/2010/main" val="191503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2DEE2B5-751C-CF48-8C16-FF0254F09B90}"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67A9F265-6949-4302-9EF4-D7F46A1F6DC6}" type="slidenum">
              <a:rPr lang="it-IT" altLang="it-IT"/>
              <a:pPr>
                <a:defRPr/>
              </a:pPr>
              <a:t>‹N›</a:t>
            </a:fld>
            <a:endParaRPr lang="it-IT" altLang="it-IT"/>
          </a:p>
        </p:txBody>
      </p:sp>
    </p:spTree>
    <p:extLst>
      <p:ext uri="{BB962C8B-B14F-4D97-AF65-F5344CB8AC3E}">
        <p14:creationId xmlns:p14="http://schemas.microsoft.com/office/powerpoint/2010/main" val="15703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F7EFDED-328E-7D43-93F2-5A58295781D9}"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1AE92DE4-365D-4BEE-AA95-227CCA0BA550}" type="slidenum">
              <a:rPr lang="it-IT" altLang="it-IT"/>
              <a:pPr>
                <a:defRPr/>
              </a:pPr>
              <a:t>‹N›</a:t>
            </a:fld>
            <a:endParaRPr lang="it-IT" altLang="it-IT"/>
          </a:p>
        </p:txBody>
      </p:sp>
    </p:spTree>
    <p:extLst>
      <p:ext uri="{BB962C8B-B14F-4D97-AF65-F5344CB8AC3E}">
        <p14:creationId xmlns:p14="http://schemas.microsoft.com/office/powerpoint/2010/main" val="177581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D45986EB-BEB8-DE4B-B594-EEDE9B3FCAF6}"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9EE9EA28-588F-4D19-AB1A-B3354816A74C}" type="slidenum">
              <a:rPr lang="it-IT" altLang="it-IT"/>
              <a:pPr>
                <a:defRPr/>
              </a:pPr>
              <a:t>‹N›</a:t>
            </a:fld>
            <a:endParaRPr lang="it-IT" altLang="it-IT"/>
          </a:p>
        </p:txBody>
      </p:sp>
    </p:spTree>
    <p:extLst>
      <p:ext uri="{BB962C8B-B14F-4D97-AF65-F5344CB8AC3E}">
        <p14:creationId xmlns:p14="http://schemas.microsoft.com/office/powerpoint/2010/main" val="6527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B6B45388-7113-E143-AE0A-C041CD9ACABD}" type="datetime1">
              <a:rPr lang="it-IT" smtClean="0">
                <a:solidFill>
                  <a:prstClr val="white">
                    <a:tint val="75000"/>
                  </a:prstClr>
                </a:solidFill>
              </a:rPr>
              <a:pPr>
                <a:defRPr/>
              </a:pPr>
              <a:t>17/04/2016</a:t>
            </a:fld>
            <a:endParaRPr lang="it-IT">
              <a:solidFill>
                <a:prstClr val="white">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9" name="Segnaposto numero diapositiva 5"/>
          <p:cNvSpPr>
            <a:spLocks noGrp="1"/>
          </p:cNvSpPr>
          <p:nvPr>
            <p:ph type="sldNum" sz="quarter" idx="12"/>
          </p:nvPr>
        </p:nvSpPr>
        <p:spPr/>
        <p:txBody>
          <a:bodyPr/>
          <a:lstStyle>
            <a:lvl1pPr>
              <a:defRPr/>
            </a:lvl1pPr>
          </a:lstStyle>
          <a:p>
            <a:pPr>
              <a:defRPr/>
            </a:pPr>
            <a:fld id="{1B262322-703B-4291-AB66-3BFB62248A9A}" type="slidenum">
              <a:rPr lang="it-IT" altLang="it-IT"/>
              <a:pPr>
                <a:defRPr/>
              </a:pPr>
              <a:t>‹N›</a:t>
            </a:fld>
            <a:endParaRPr lang="it-IT" altLang="it-IT"/>
          </a:p>
        </p:txBody>
      </p:sp>
    </p:spTree>
    <p:extLst>
      <p:ext uri="{BB962C8B-B14F-4D97-AF65-F5344CB8AC3E}">
        <p14:creationId xmlns:p14="http://schemas.microsoft.com/office/powerpoint/2010/main" val="145122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E4290446-B715-384E-9C6A-07A7C9CB1647}" type="datetime1">
              <a:rPr lang="it-IT" smtClean="0">
                <a:solidFill>
                  <a:prstClr val="white">
                    <a:tint val="75000"/>
                  </a:prstClr>
                </a:solidFill>
              </a:rPr>
              <a:pPr>
                <a:defRPr/>
              </a:pPr>
              <a:t>17/04/2016</a:t>
            </a:fld>
            <a:endParaRPr lang="it-IT">
              <a:solidFill>
                <a:prstClr val="white">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5" name="Segnaposto numero diapositiva 5"/>
          <p:cNvSpPr>
            <a:spLocks noGrp="1"/>
          </p:cNvSpPr>
          <p:nvPr>
            <p:ph type="sldNum" sz="quarter" idx="12"/>
          </p:nvPr>
        </p:nvSpPr>
        <p:spPr/>
        <p:txBody>
          <a:bodyPr/>
          <a:lstStyle>
            <a:lvl1pPr>
              <a:defRPr/>
            </a:lvl1pPr>
          </a:lstStyle>
          <a:p>
            <a:pPr>
              <a:defRPr/>
            </a:pPr>
            <a:fld id="{01815420-CAAF-4540-AE91-25FEA015B860}" type="slidenum">
              <a:rPr lang="it-IT" altLang="it-IT"/>
              <a:pPr>
                <a:defRPr/>
              </a:pPr>
              <a:t>‹N›</a:t>
            </a:fld>
            <a:endParaRPr lang="it-IT" altLang="it-IT"/>
          </a:p>
        </p:txBody>
      </p:sp>
    </p:spTree>
    <p:extLst>
      <p:ext uri="{BB962C8B-B14F-4D97-AF65-F5344CB8AC3E}">
        <p14:creationId xmlns:p14="http://schemas.microsoft.com/office/powerpoint/2010/main" val="14526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D527421-FCC8-234D-902A-E47E26C16851}" type="datetime1">
              <a:rPr lang="it-IT" smtClean="0">
                <a:solidFill>
                  <a:prstClr val="white">
                    <a:tint val="75000"/>
                  </a:prstClr>
                </a:solidFill>
              </a:rPr>
              <a:pPr>
                <a:defRPr/>
              </a:pPr>
              <a:t>17/04/2016</a:t>
            </a:fld>
            <a:endParaRPr lang="it-IT">
              <a:solidFill>
                <a:prstClr val="white">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4" name="Segnaposto numero diapositiva 5"/>
          <p:cNvSpPr>
            <a:spLocks noGrp="1"/>
          </p:cNvSpPr>
          <p:nvPr>
            <p:ph type="sldNum" sz="quarter" idx="12"/>
          </p:nvPr>
        </p:nvSpPr>
        <p:spPr/>
        <p:txBody>
          <a:bodyPr/>
          <a:lstStyle>
            <a:lvl1pPr>
              <a:defRPr/>
            </a:lvl1pPr>
          </a:lstStyle>
          <a:p>
            <a:pPr>
              <a:defRPr/>
            </a:pPr>
            <a:fld id="{B9EEA77C-832C-4A53-A1D1-4F734606C7F1}" type="slidenum">
              <a:rPr lang="it-IT" altLang="it-IT"/>
              <a:pPr>
                <a:defRPr/>
              </a:pPr>
              <a:t>‹N›</a:t>
            </a:fld>
            <a:endParaRPr lang="it-IT" altLang="it-IT"/>
          </a:p>
        </p:txBody>
      </p:sp>
    </p:spTree>
    <p:extLst>
      <p:ext uri="{BB962C8B-B14F-4D97-AF65-F5344CB8AC3E}">
        <p14:creationId xmlns:p14="http://schemas.microsoft.com/office/powerpoint/2010/main" val="36417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393053D-7478-A342-96AC-8EA2C88E94A6}"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6204EA47-5FE8-4593-989E-56C2524BA9C4}" type="slidenum">
              <a:rPr lang="it-IT" altLang="it-IT"/>
              <a:pPr>
                <a:defRPr/>
              </a:pPr>
              <a:t>‹N›</a:t>
            </a:fld>
            <a:endParaRPr lang="it-IT" altLang="it-IT"/>
          </a:p>
        </p:txBody>
      </p:sp>
    </p:spTree>
    <p:extLst>
      <p:ext uri="{BB962C8B-B14F-4D97-AF65-F5344CB8AC3E}">
        <p14:creationId xmlns:p14="http://schemas.microsoft.com/office/powerpoint/2010/main" val="393195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FA71A2B7-B200-FE4E-9C16-D30746DD1763}" type="datetime1">
              <a:rPr lang="it-IT" smtClean="0"/>
              <a:pPr>
                <a:defRPr/>
              </a:pPr>
              <a:t>17/04/2016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6" name="Segnaposto numero diapositiva 5"/>
          <p:cNvSpPr>
            <a:spLocks noGrp="1"/>
          </p:cNvSpPr>
          <p:nvPr>
            <p:ph type="sldNum" sz="quarter" idx="12"/>
          </p:nvPr>
        </p:nvSpPr>
        <p:spPr/>
        <p:txBody>
          <a:bodyPr/>
          <a:lstStyle>
            <a:lvl1pPr>
              <a:defRPr/>
            </a:lvl1pPr>
          </a:lstStyle>
          <a:p>
            <a:fld id="{EF571A8C-4E27-4D30-955A-A241C2C4F739}" type="slidenum">
              <a:rPr lang="it-IT"/>
              <a:pPr/>
              <a:t>‹N›</a:t>
            </a:fld>
            <a:endParaRPr lang="it-IT"/>
          </a:p>
        </p:txBody>
      </p:sp>
    </p:spTree>
    <p:extLst>
      <p:ext uri="{BB962C8B-B14F-4D97-AF65-F5344CB8AC3E}">
        <p14:creationId xmlns:p14="http://schemas.microsoft.com/office/powerpoint/2010/main" val="68222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6988264-B2D9-E047-B767-1F00BCB5F340}"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3553FCC2-AE7C-4D89-95C0-D273582F8F46}" type="slidenum">
              <a:rPr lang="it-IT" altLang="it-IT"/>
              <a:pPr>
                <a:defRPr/>
              </a:pPr>
              <a:t>‹N›</a:t>
            </a:fld>
            <a:endParaRPr lang="it-IT" altLang="it-IT"/>
          </a:p>
        </p:txBody>
      </p:sp>
    </p:spTree>
    <p:extLst>
      <p:ext uri="{BB962C8B-B14F-4D97-AF65-F5344CB8AC3E}">
        <p14:creationId xmlns:p14="http://schemas.microsoft.com/office/powerpoint/2010/main" val="167112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7DC7400C-8D6E-854E-9E91-157BFFC040EC}"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8D664D9A-17E9-421E-9DDA-2BC4638BC947}" type="slidenum">
              <a:rPr lang="it-IT" altLang="it-IT"/>
              <a:pPr>
                <a:defRPr/>
              </a:pPr>
              <a:t>‹N›</a:t>
            </a:fld>
            <a:endParaRPr lang="it-IT" altLang="it-IT"/>
          </a:p>
        </p:txBody>
      </p:sp>
    </p:spTree>
    <p:extLst>
      <p:ext uri="{BB962C8B-B14F-4D97-AF65-F5344CB8AC3E}">
        <p14:creationId xmlns:p14="http://schemas.microsoft.com/office/powerpoint/2010/main" val="2041122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EC976AE-F2DE-3D40-9381-BF2690AD31CE}"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1C80D9AA-EB79-43EB-9B8B-A341BA0DC366}" type="slidenum">
              <a:rPr lang="it-IT" altLang="it-IT"/>
              <a:pPr>
                <a:defRPr/>
              </a:pPr>
              <a:t>‹N›</a:t>
            </a:fld>
            <a:endParaRPr lang="it-IT" altLang="it-IT"/>
          </a:p>
        </p:txBody>
      </p:sp>
    </p:spTree>
    <p:extLst>
      <p:ext uri="{BB962C8B-B14F-4D97-AF65-F5344CB8AC3E}">
        <p14:creationId xmlns:p14="http://schemas.microsoft.com/office/powerpoint/2010/main" val="244148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F0C0C90F-1714-9E4F-B2F3-3D5C261562F3}"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CB28ED67-AB82-4C2A-B6D4-6CEB35DE5B4B}" type="slidenum">
              <a:rPr lang="it-IT" altLang="it-IT"/>
              <a:pPr>
                <a:defRPr/>
              </a:pPr>
              <a:t>‹N›</a:t>
            </a:fld>
            <a:endParaRPr lang="it-IT" altLang="it-IT"/>
          </a:p>
        </p:txBody>
      </p:sp>
    </p:spTree>
    <p:extLst>
      <p:ext uri="{BB962C8B-B14F-4D97-AF65-F5344CB8AC3E}">
        <p14:creationId xmlns:p14="http://schemas.microsoft.com/office/powerpoint/2010/main" val="695520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763131B7-8CC4-D24F-94D1-56EF7D70CF42}"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DA17E213-B097-43AA-B5E0-6E16536D4B57}" type="slidenum">
              <a:rPr lang="it-IT" altLang="it-IT"/>
              <a:pPr>
                <a:defRPr/>
              </a:pPr>
              <a:t>‹N›</a:t>
            </a:fld>
            <a:endParaRPr lang="it-IT" altLang="it-IT"/>
          </a:p>
        </p:txBody>
      </p:sp>
    </p:spTree>
    <p:extLst>
      <p:ext uri="{BB962C8B-B14F-4D97-AF65-F5344CB8AC3E}">
        <p14:creationId xmlns:p14="http://schemas.microsoft.com/office/powerpoint/2010/main" val="3252829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C0D8166-B8EA-6A4E-B8FF-96090709D739}"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505DD46E-CA57-4490-A3C1-3A9B74433C10}" type="slidenum">
              <a:rPr lang="it-IT" altLang="it-IT"/>
              <a:pPr>
                <a:defRPr/>
              </a:pPr>
              <a:t>‹N›</a:t>
            </a:fld>
            <a:endParaRPr lang="it-IT" altLang="it-IT"/>
          </a:p>
        </p:txBody>
      </p:sp>
    </p:spTree>
    <p:extLst>
      <p:ext uri="{BB962C8B-B14F-4D97-AF65-F5344CB8AC3E}">
        <p14:creationId xmlns:p14="http://schemas.microsoft.com/office/powerpoint/2010/main" val="412715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F3BE9B3F-C789-3044-A647-4FA51675A40B}"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913D10DD-9114-4655-BBE9-18F0598C1ED6}" type="slidenum">
              <a:rPr lang="it-IT" altLang="it-IT"/>
              <a:pPr>
                <a:defRPr/>
              </a:pPr>
              <a:t>‹N›</a:t>
            </a:fld>
            <a:endParaRPr lang="it-IT" altLang="it-IT"/>
          </a:p>
        </p:txBody>
      </p:sp>
    </p:spTree>
    <p:extLst>
      <p:ext uri="{BB962C8B-B14F-4D97-AF65-F5344CB8AC3E}">
        <p14:creationId xmlns:p14="http://schemas.microsoft.com/office/powerpoint/2010/main" val="145497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35CC648D-2313-774B-9A70-643A21569115}" type="datetime1">
              <a:rPr lang="it-IT" smtClean="0">
                <a:solidFill>
                  <a:prstClr val="white">
                    <a:tint val="75000"/>
                  </a:prstClr>
                </a:solidFill>
              </a:rPr>
              <a:pPr>
                <a:defRPr/>
              </a:pPr>
              <a:t>17/04/2016</a:t>
            </a:fld>
            <a:endParaRPr lang="it-IT">
              <a:solidFill>
                <a:prstClr val="white">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9" name="Segnaposto numero diapositiva 5"/>
          <p:cNvSpPr>
            <a:spLocks noGrp="1"/>
          </p:cNvSpPr>
          <p:nvPr>
            <p:ph type="sldNum" sz="quarter" idx="12"/>
          </p:nvPr>
        </p:nvSpPr>
        <p:spPr/>
        <p:txBody>
          <a:bodyPr/>
          <a:lstStyle>
            <a:lvl1pPr>
              <a:defRPr/>
            </a:lvl1pPr>
          </a:lstStyle>
          <a:p>
            <a:pPr>
              <a:defRPr/>
            </a:pPr>
            <a:fld id="{13BBCADA-67E9-48A4-8E14-52B8C4F71FA4}" type="slidenum">
              <a:rPr lang="it-IT" altLang="it-IT"/>
              <a:pPr>
                <a:defRPr/>
              </a:pPr>
              <a:t>‹N›</a:t>
            </a:fld>
            <a:endParaRPr lang="it-IT" altLang="it-IT"/>
          </a:p>
        </p:txBody>
      </p:sp>
    </p:spTree>
    <p:extLst>
      <p:ext uri="{BB962C8B-B14F-4D97-AF65-F5344CB8AC3E}">
        <p14:creationId xmlns:p14="http://schemas.microsoft.com/office/powerpoint/2010/main" val="4084789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B228E1D1-A006-6C41-BEE0-43DEA441E502}" type="datetime1">
              <a:rPr lang="it-IT" smtClean="0">
                <a:solidFill>
                  <a:prstClr val="white">
                    <a:tint val="75000"/>
                  </a:prstClr>
                </a:solidFill>
              </a:rPr>
              <a:pPr>
                <a:defRPr/>
              </a:pPr>
              <a:t>17/04/2016</a:t>
            </a:fld>
            <a:endParaRPr lang="it-IT">
              <a:solidFill>
                <a:prstClr val="white">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5" name="Segnaposto numero diapositiva 5"/>
          <p:cNvSpPr>
            <a:spLocks noGrp="1"/>
          </p:cNvSpPr>
          <p:nvPr>
            <p:ph type="sldNum" sz="quarter" idx="12"/>
          </p:nvPr>
        </p:nvSpPr>
        <p:spPr/>
        <p:txBody>
          <a:bodyPr/>
          <a:lstStyle>
            <a:lvl1pPr>
              <a:defRPr/>
            </a:lvl1pPr>
          </a:lstStyle>
          <a:p>
            <a:pPr>
              <a:defRPr/>
            </a:pPr>
            <a:fld id="{F72A8F45-A875-481D-AF97-27269F3C1819}" type="slidenum">
              <a:rPr lang="it-IT" altLang="it-IT"/>
              <a:pPr>
                <a:defRPr/>
              </a:pPr>
              <a:t>‹N›</a:t>
            </a:fld>
            <a:endParaRPr lang="it-IT" altLang="it-IT"/>
          </a:p>
        </p:txBody>
      </p:sp>
    </p:spTree>
    <p:extLst>
      <p:ext uri="{BB962C8B-B14F-4D97-AF65-F5344CB8AC3E}">
        <p14:creationId xmlns:p14="http://schemas.microsoft.com/office/powerpoint/2010/main" val="1679141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04DA20A-5DE3-9347-97AA-C641E1A9820A}" type="datetime1">
              <a:rPr lang="it-IT" smtClean="0">
                <a:solidFill>
                  <a:prstClr val="white">
                    <a:tint val="75000"/>
                  </a:prstClr>
                </a:solidFill>
              </a:rPr>
              <a:pPr>
                <a:defRPr/>
              </a:pPr>
              <a:t>17/04/2016</a:t>
            </a:fld>
            <a:endParaRPr lang="it-IT">
              <a:solidFill>
                <a:prstClr val="white">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4" name="Segnaposto numero diapositiva 5"/>
          <p:cNvSpPr>
            <a:spLocks noGrp="1"/>
          </p:cNvSpPr>
          <p:nvPr>
            <p:ph type="sldNum" sz="quarter" idx="12"/>
          </p:nvPr>
        </p:nvSpPr>
        <p:spPr/>
        <p:txBody>
          <a:bodyPr/>
          <a:lstStyle>
            <a:lvl1pPr>
              <a:defRPr/>
            </a:lvl1pPr>
          </a:lstStyle>
          <a:p>
            <a:pPr>
              <a:defRPr/>
            </a:pPr>
            <a:fld id="{AB171194-AAED-4CAC-A6A3-33CFCA67FA89}" type="slidenum">
              <a:rPr lang="it-IT" altLang="it-IT"/>
              <a:pPr>
                <a:defRPr/>
              </a:pPr>
              <a:t>‹N›</a:t>
            </a:fld>
            <a:endParaRPr lang="it-IT" altLang="it-IT"/>
          </a:p>
        </p:txBody>
      </p:sp>
    </p:spTree>
    <p:extLst>
      <p:ext uri="{BB962C8B-B14F-4D97-AF65-F5344CB8AC3E}">
        <p14:creationId xmlns:p14="http://schemas.microsoft.com/office/powerpoint/2010/main" val="26224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3B35C49-27B5-A54A-9EAF-F4D6D16DD173}" type="datetime1">
              <a:rPr lang="it-IT" smtClean="0"/>
              <a:pPr>
                <a:defRPr/>
              </a:pPr>
              <a:t>17/04/2016</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6" name="Segnaposto numero diapositiva 5"/>
          <p:cNvSpPr>
            <a:spLocks noGrp="1"/>
          </p:cNvSpPr>
          <p:nvPr>
            <p:ph type="sldNum" sz="quarter" idx="12"/>
          </p:nvPr>
        </p:nvSpPr>
        <p:spPr/>
        <p:txBody>
          <a:bodyPr/>
          <a:lstStyle>
            <a:lvl1pPr>
              <a:defRPr/>
            </a:lvl1pPr>
          </a:lstStyle>
          <a:p>
            <a:fld id="{C81BFF07-89E1-444A-B766-D5C57E613866}" type="slidenum">
              <a:rPr lang="it-IT"/>
              <a:pPr/>
              <a:t>‹N›</a:t>
            </a:fld>
            <a:endParaRPr lang="it-IT"/>
          </a:p>
        </p:txBody>
      </p:sp>
    </p:spTree>
    <p:extLst>
      <p:ext uri="{BB962C8B-B14F-4D97-AF65-F5344CB8AC3E}">
        <p14:creationId xmlns:p14="http://schemas.microsoft.com/office/powerpoint/2010/main" val="2312070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3CC51DF-06F4-6949-8712-3A78C21135EE}"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62939585-38CC-4942-A21F-242B3F5395A5}" type="slidenum">
              <a:rPr lang="it-IT" altLang="it-IT"/>
              <a:pPr>
                <a:defRPr/>
              </a:pPr>
              <a:t>‹N›</a:t>
            </a:fld>
            <a:endParaRPr lang="it-IT" altLang="it-IT"/>
          </a:p>
        </p:txBody>
      </p:sp>
    </p:spTree>
    <p:extLst>
      <p:ext uri="{BB962C8B-B14F-4D97-AF65-F5344CB8AC3E}">
        <p14:creationId xmlns:p14="http://schemas.microsoft.com/office/powerpoint/2010/main" val="2267240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7841721-0473-5949-848D-53815F4F8F80}" type="datetime1">
              <a:rPr lang="it-IT" smtClean="0">
                <a:solidFill>
                  <a:prstClr val="white">
                    <a:tint val="75000"/>
                  </a:prstClr>
                </a:solidFill>
              </a:rPr>
              <a:pPr>
                <a:defRPr/>
              </a:pPr>
              <a:t>17/04/2016</a:t>
            </a:fld>
            <a:endParaRPr lang="it-IT">
              <a:solidFill>
                <a:prstClr val="white">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7" name="Segnaposto numero diapositiva 5"/>
          <p:cNvSpPr>
            <a:spLocks noGrp="1"/>
          </p:cNvSpPr>
          <p:nvPr>
            <p:ph type="sldNum" sz="quarter" idx="12"/>
          </p:nvPr>
        </p:nvSpPr>
        <p:spPr/>
        <p:txBody>
          <a:bodyPr/>
          <a:lstStyle>
            <a:lvl1pPr>
              <a:defRPr/>
            </a:lvl1pPr>
          </a:lstStyle>
          <a:p>
            <a:pPr>
              <a:defRPr/>
            </a:pPr>
            <a:fld id="{70CDECFE-496F-4047-92DE-639FF1CC6630}" type="slidenum">
              <a:rPr lang="it-IT" altLang="it-IT"/>
              <a:pPr>
                <a:defRPr/>
              </a:pPr>
              <a:t>‹N›</a:t>
            </a:fld>
            <a:endParaRPr lang="it-IT" altLang="it-IT"/>
          </a:p>
        </p:txBody>
      </p:sp>
    </p:spTree>
    <p:extLst>
      <p:ext uri="{BB962C8B-B14F-4D97-AF65-F5344CB8AC3E}">
        <p14:creationId xmlns:p14="http://schemas.microsoft.com/office/powerpoint/2010/main" val="756184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9ECBF0F2-7576-5349-9DF6-168742C93307}"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175A9B48-4B2C-4E3A-95DA-81D28B58280C}" type="slidenum">
              <a:rPr lang="it-IT" altLang="it-IT"/>
              <a:pPr>
                <a:defRPr/>
              </a:pPr>
              <a:t>‹N›</a:t>
            </a:fld>
            <a:endParaRPr lang="it-IT" altLang="it-IT"/>
          </a:p>
        </p:txBody>
      </p:sp>
    </p:spTree>
    <p:extLst>
      <p:ext uri="{BB962C8B-B14F-4D97-AF65-F5344CB8AC3E}">
        <p14:creationId xmlns:p14="http://schemas.microsoft.com/office/powerpoint/2010/main" val="143994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CBA8879D-0950-5540-8E2F-A03EF169787B}"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12"/>
          </p:nvPr>
        </p:nvSpPr>
        <p:spPr/>
        <p:txBody>
          <a:bodyPr/>
          <a:lstStyle>
            <a:lvl1pPr>
              <a:defRPr/>
            </a:lvl1pPr>
          </a:lstStyle>
          <a:p>
            <a:pPr>
              <a:defRPr/>
            </a:pPr>
            <a:fld id="{F1E5654B-F9D0-4DDB-86A0-BBC2C704426D}" type="slidenum">
              <a:rPr lang="it-IT" altLang="it-IT"/>
              <a:pPr>
                <a:defRPr/>
              </a:pPr>
              <a:t>‹N›</a:t>
            </a:fld>
            <a:endParaRPr lang="it-IT" altLang="it-IT"/>
          </a:p>
        </p:txBody>
      </p:sp>
    </p:spTree>
    <p:extLst>
      <p:ext uri="{BB962C8B-B14F-4D97-AF65-F5344CB8AC3E}">
        <p14:creationId xmlns:p14="http://schemas.microsoft.com/office/powerpoint/2010/main" val="357758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89FEFCE4-42E5-DF49-A395-4A919B135BFC}" type="datetime1">
              <a:rPr lang="it-IT" smtClean="0"/>
              <a:pPr>
                <a:defRPr/>
              </a:pPr>
              <a:t>17/04/2016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7" name="Segnaposto numero diapositiva 5"/>
          <p:cNvSpPr>
            <a:spLocks noGrp="1"/>
          </p:cNvSpPr>
          <p:nvPr>
            <p:ph type="sldNum" sz="quarter" idx="12"/>
          </p:nvPr>
        </p:nvSpPr>
        <p:spPr/>
        <p:txBody>
          <a:bodyPr/>
          <a:lstStyle>
            <a:lvl1pPr>
              <a:defRPr/>
            </a:lvl1pPr>
          </a:lstStyle>
          <a:p>
            <a:fld id="{912F0F86-4D6F-45E0-9A9F-3C09204F9BAE}" type="slidenum">
              <a:rPr lang="it-IT"/>
              <a:pPr/>
              <a:t>‹N›</a:t>
            </a:fld>
            <a:endParaRPr lang="it-IT"/>
          </a:p>
        </p:txBody>
      </p:sp>
    </p:spTree>
    <p:extLst>
      <p:ext uri="{BB962C8B-B14F-4D97-AF65-F5344CB8AC3E}">
        <p14:creationId xmlns:p14="http://schemas.microsoft.com/office/powerpoint/2010/main" val="275664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EF5083B8-6DAB-B74E-B23F-7340ECA7051C}" type="datetime1">
              <a:rPr lang="it-IT" smtClean="0"/>
              <a:pPr>
                <a:defRPr/>
              </a:pPr>
              <a:t>17/04/2016</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9" name="Segnaposto numero diapositiva 5"/>
          <p:cNvSpPr>
            <a:spLocks noGrp="1"/>
          </p:cNvSpPr>
          <p:nvPr>
            <p:ph type="sldNum" sz="quarter" idx="12"/>
          </p:nvPr>
        </p:nvSpPr>
        <p:spPr/>
        <p:txBody>
          <a:bodyPr/>
          <a:lstStyle>
            <a:lvl1pPr>
              <a:defRPr/>
            </a:lvl1pPr>
          </a:lstStyle>
          <a:p>
            <a:fld id="{DA04EF9A-D4B6-42AE-BFCF-40E95E6EF84E}" type="slidenum">
              <a:rPr lang="it-IT"/>
              <a:pPr/>
              <a:t>‹N›</a:t>
            </a:fld>
            <a:endParaRPr lang="it-IT"/>
          </a:p>
        </p:txBody>
      </p:sp>
    </p:spTree>
    <p:extLst>
      <p:ext uri="{BB962C8B-B14F-4D97-AF65-F5344CB8AC3E}">
        <p14:creationId xmlns:p14="http://schemas.microsoft.com/office/powerpoint/2010/main" val="5869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D9726BCB-F802-0D47-A78D-D6098DB8F46B}" type="datetime1">
              <a:rPr lang="it-IT" smtClean="0"/>
              <a:pPr>
                <a:defRPr/>
              </a:pPr>
              <a:t>17/04/2016</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5" name="Segnaposto numero diapositiva 5"/>
          <p:cNvSpPr>
            <a:spLocks noGrp="1"/>
          </p:cNvSpPr>
          <p:nvPr>
            <p:ph type="sldNum" sz="quarter" idx="12"/>
          </p:nvPr>
        </p:nvSpPr>
        <p:spPr/>
        <p:txBody>
          <a:bodyPr/>
          <a:lstStyle>
            <a:lvl1pPr>
              <a:defRPr/>
            </a:lvl1pPr>
          </a:lstStyle>
          <a:p>
            <a:fld id="{740646F5-2B7D-4D2D-9BAC-1402398CC886}" type="slidenum">
              <a:rPr lang="it-IT"/>
              <a:pPr/>
              <a:t>‹N›</a:t>
            </a:fld>
            <a:endParaRPr lang="it-IT"/>
          </a:p>
        </p:txBody>
      </p:sp>
    </p:spTree>
    <p:extLst>
      <p:ext uri="{BB962C8B-B14F-4D97-AF65-F5344CB8AC3E}">
        <p14:creationId xmlns:p14="http://schemas.microsoft.com/office/powerpoint/2010/main" val="274763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71E9C9E-2320-9340-83FC-9DAA3B534C46}" type="datetime1">
              <a:rPr lang="it-IT" smtClean="0"/>
              <a:pPr>
                <a:defRPr/>
              </a:pPr>
              <a:t>17/04/2016</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4" name="Segnaposto numero diapositiva 5"/>
          <p:cNvSpPr>
            <a:spLocks noGrp="1"/>
          </p:cNvSpPr>
          <p:nvPr>
            <p:ph type="sldNum" sz="quarter" idx="12"/>
          </p:nvPr>
        </p:nvSpPr>
        <p:spPr/>
        <p:txBody>
          <a:bodyPr/>
          <a:lstStyle>
            <a:lvl1pPr>
              <a:defRPr/>
            </a:lvl1pPr>
          </a:lstStyle>
          <a:p>
            <a:fld id="{822C1202-2147-4652-AB93-3DAFB2C9C7F8}" type="slidenum">
              <a:rPr lang="it-IT"/>
              <a:pPr/>
              <a:t>‹N›</a:t>
            </a:fld>
            <a:endParaRPr lang="it-IT"/>
          </a:p>
        </p:txBody>
      </p:sp>
    </p:spTree>
    <p:extLst>
      <p:ext uri="{BB962C8B-B14F-4D97-AF65-F5344CB8AC3E}">
        <p14:creationId xmlns:p14="http://schemas.microsoft.com/office/powerpoint/2010/main" val="133958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59FDEC6-ACC3-1D4E-A7E3-6DD944BE91EA}" type="datetime1">
              <a:rPr lang="it-IT" smtClean="0"/>
              <a:pPr>
                <a:defRPr/>
              </a:pPr>
              <a:t>17/04/2016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7" name="Segnaposto numero diapositiva 5"/>
          <p:cNvSpPr>
            <a:spLocks noGrp="1"/>
          </p:cNvSpPr>
          <p:nvPr>
            <p:ph type="sldNum" sz="quarter" idx="12"/>
          </p:nvPr>
        </p:nvSpPr>
        <p:spPr/>
        <p:txBody>
          <a:bodyPr/>
          <a:lstStyle>
            <a:lvl1pPr>
              <a:defRPr/>
            </a:lvl1pPr>
          </a:lstStyle>
          <a:p>
            <a:fld id="{E77FE58C-0D7A-42D6-B5DF-93FE0B93B37D}" type="slidenum">
              <a:rPr lang="it-IT"/>
              <a:pPr/>
              <a:t>‹N›</a:t>
            </a:fld>
            <a:endParaRPr lang="it-IT"/>
          </a:p>
        </p:txBody>
      </p:sp>
    </p:spTree>
    <p:extLst>
      <p:ext uri="{BB962C8B-B14F-4D97-AF65-F5344CB8AC3E}">
        <p14:creationId xmlns:p14="http://schemas.microsoft.com/office/powerpoint/2010/main" val="22394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56869DC-F908-4347-811D-BB0CBAE58C36}" type="datetime1">
              <a:rPr lang="it-IT" smtClean="0"/>
              <a:pPr>
                <a:defRPr/>
              </a:pPr>
              <a:t>17/04/2016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Ultimo aggiornamento 18 Aprile 2016</a:t>
            </a:r>
          </a:p>
        </p:txBody>
      </p:sp>
      <p:sp>
        <p:nvSpPr>
          <p:cNvPr id="7" name="Segnaposto numero diapositiva 5"/>
          <p:cNvSpPr>
            <a:spLocks noGrp="1"/>
          </p:cNvSpPr>
          <p:nvPr>
            <p:ph type="sldNum" sz="quarter" idx="12"/>
          </p:nvPr>
        </p:nvSpPr>
        <p:spPr/>
        <p:txBody>
          <a:bodyPr/>
          <a:lstStyle>
            <a:lvl1pPr>
              <a:defRPr/>
            </a:lvl1pPr>
          </a:lstStyle>
          <a:p>
            <a:fld id="{B58A9E9E-D6B2-4A33-BD0B-7FE56CAE7A8B}" type="slidenum">
              <a:rPr lang="it-IT"/>
              <a:pPr/>
              <a:t>‹N›</a:t>
            </a:fld>
            <a:endParaRPr lang="it-IT"/>
          </a:p>
        </p:txBody>
      </p:sp>
    </p:spTree>
    <p:extLst>
      <p:ext uri="{BB962C8B-B14F-4D97-AF65-F5344CB8AC3E}">
        <p14:creationId xmlns:p14="http://schemas.microsoft.com/office/powerpoint/2010/main" val="182173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67697E-3901-7E4D-A191-7BB98CDAFA80}" type="datetime1">
              <a:rPr lang="it-IT" smtClean="0"/>
              <a:pPr>
                <a:defRPr/>
              </a:pPr>
              <a:t>17/04/2016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Ultimo aggiornamento 18 Aprile 2016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CFBD978D-8787-43AB-A79B-03661D39BE9E}" type="slidenum">
              <a:rPr lang="it-IT"/>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A1842AC-02D0-5248-A3B8-BB1D79B891D8}"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itchFamily="34" charset="0"/>
                <a:cs typeface="Arial" pitchFamily="34" charset="0"/>
              </a:defRPr>
            </a:lvl1pPr>
          </a:lstStyle>
          <a:p>
            <a:pPr>
              <a:defRPr/>
            </a:pPr>
            <a:fld id="{4557E020-A79F-41D7-B747-BDA4EB679012}" type="slidenum">
              <a:rPr lang="it-IT" altLang="it-IT"/>
              <a:pPr>
                <a:defRPr/>
              </a:pPr>
              <a:t>‹N›</a:t>
            </a:fld>
            <a:endParaRPr lang="it-IT" altLang="it-IT"/>
          </a:p>
        </p:txBody>
      </p:sp>
    </p:spTree>
    <p:extLst>
      <p:ext uri="{BB962C8B-B14F-4D97-AF65-F5344CB8AC3E}">
        <p14:creationId xmlns:p14="http://schemas.microsoft.com/office/powerpoint/2010/main" val="1923761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BFBF"/>
            </a:gs>
            <a:gs pos="100000">
              <a:schemeClr val="tx1"/>
            </a:gs>
          </a:gsLst>
          <a:lin ang="162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5A78458-A1AE-FE4D-9902-1D8574A29CF0}" type="datetime1">
              <a:rPr lang="it-IT" smtClean="0">
                <a:solidFill>
                  <a:prstClr val="white">
                    <a:tint val="75000"/>
                  </a:prstClr>
                </a:solidFill>
              </a:rPr>
              <a:pPr>
                <a:defRPr/>
              </a:pPr>
              <a:t>17/04/2016</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it-IT">
                <a:solidFill>
                  <a:prstClr val="white">
                    <a:tint val="75000"/>
                  </a:prstClr>
                </a:solidFill>
              </a:rPr>
              <a:t>Ultimo aggiornamento 18 Aprile 2016</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itchFamily="34" charset="0"/>
              </a:defRPr>
            </a:lvl1pPr>
          </a:lstStyle>
          <a:p>
            <a:pPr>
              <a:defRPr/>
            </a:pPr>
            <a:fld id="{730D2868-5BB9-4E41-B5CA-DF4245D40F7C}" type="slidenum">
              <a:rPr lang="it-IT" altLang="it-IT">
                <a:cs typeface="Arial" charset="0"/>
              </a:rPr>
              <a:pPr>
                <a:defRPr/>
              </a:pPr>
              <a:t>‹N›</a:t>
            </a:fld>
            <a:endParaRPr lang="it-IT" altLang="it-IT">
              <a:cs typeface="Arial" charset="0"/>
            </a:endParaRPr>
          </a:p>
        </p:txBody>
      </p:sp>
    </p:spTree>
    <p:extLst>
      <p:ext uri="{BB962C8B-B14F-4D97-AF65-F5344CB8AC3E}">
        <p14:creationId xmlns:p14="http://schemas.microsoft.com/office/powerpoint/2010/main" val="429341983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emf"/></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3.png"/></Relationships>
</file>

<file path=ppt/slides/_rels/slide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3.png"/></Relationships>
</file>

<file path=ppt/slides/_rels/slide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png"/><Relationship Id="rId7" Type="http://schemas.openxmlformats.org/officeDocument/2006/relationships/package" Target="../embeddings/Microsoft_Excel_Worksheet1.xlsx"/><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27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png"/></Relationships>
</file>

<file path=ppt/slides/_rels/slide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inps.it/" TargetMode="External"/></Relationships>
</file>

<file path=ppt/slides/_rels/slide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3.png"/></Relationships>
</file>

<file path=ppt/slides/_rels/slide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b="1" i="1" dirty="0">
                <a:solidFill>
                  <a:schemeClr val="bg1"/>
                </a:solidFill>
              </a:rPr>
              <a:t>Lavoro flessibile e condizionalità della naspi</a:t>
            </a:r>
          </a:p>
          <a:p>
            <a:pPr eaLnBrk="1" hangingPunct="1"/>
            <a:r>
              <a:rPr lang="it-IT" altLang="it-IT" sz="2400" b="1" i="1" dirty="0">
                <a:solidFill>
                  <a:schemeClr val="bg1"/>
                </a:solidFill>
              </a:rPr>
              <a:t> </a:t>
            </a:r>
          </a:p>
          <a:p>
            <a:pPr eaLnBrk="1" hangingPunct="1"/>
            <a:r>
              <a:rPr lang="it-IT" altLang="it-IT" sz="2400" b="1" i="1" dirty="0">
                <a:solidFill>
                  <a:srgbClr val="FF0000"/>
                </a:solidFill>
              </a:rPr>
              <a:t>Lavoro part – time </a:t>
            </a:r>
          </a:p>
          <a:p>
            <a:pPr eaLnBrk="1" hangingPunct="1"/>
            <a:r>
              <a:rPr lang="it-IT" altLang="it-IT" sz="2400" b="1" i="1" dirty="0">
                <a:solidFill>
                  <a:srgbClr val="FF0000"/>
                </a:solidFill>
              </a:rPr>
              <a:t>Lavoro intermittente</a:t>
            </a:r>
          </a:p>
          <a:p>
            <a:pPr eaLnBrk="1" hangingPunct="1"/>
            <a:r>
              <a:rPr lang="it-IT" altLang="it-IT" sz="2400" b="1" i="1" dirty="0">
                <a:solidFill>
                  <a:srgbClr val="FF0000"/>
                </a:solidFill>
              </a:rPr>
              <a:t> Contratto a termine</a:t>
            </a:r>
          </a:p>
          <a:p>
            <a:pPr eaLnBrk="1" hangingPunct="1"/>
            <a:r>
              <a:rPr lang="it-IT" altLang="it-IT" sz="2400" b="1" i="1" dirty="0">
                <a:solidFill>
                  <a:srgbClr val="FF0000"/>
                </a:solidFill>
              </a:rPr>
              <a:t>Lavoro accessorio</a:t>
            </a:r>
          </a:p>
          <a:p>
            <a:pPr eaLnBrk="1" hangingPunct="1"/>
            <a:endParaRPr lang="it-IT" altLang="it-IT" sz="2400" b="1" i="1" dirty="0">
              <a:solidFill>
                <a:schemeClr val="bg1"/>
              </a:solidFill>
            </a:endParaRPr>
          </a:p>
          <a:p>
            <a:pPr eaLnBrk="1" hangingPunct="1"/>
            <a:r>
              <a:rPr lang="it-IT" altLang="it-IT" b="1" dirty="0">
                <a:solidFill>
                  <a:schemeClr val="bg1"/>
                </a:solidFill>
              </a:rPr>
              <a:t>Le ultime </a:t>
            </a:r>
            <a:r>
              <a:rPr lang="it-IT" altLang="it-IT" b="1" dirty="0" err="1">
                <a:solidFill>
                  <a:schemeClr val="bg1"/>
                </a:solidFill>
              </a:rPr>
              <a:t>novità…</a:t>
            </a:r>
            <a:endParaRPr lang="it-IT" altLang="it-IT" b="1"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F34538-BA4B-4C7E-A1C5-BFC53B4450AB}" type="slidenum">
              <a:rPr lang="it-IT">
                <a:solidFill>
                  <a:srgbClr val="FFFFFF"/>
                </a:solidFill>
                <a:latin typeface="Calibri" panose="020F0502020204030204" pitchFamily="34" charset="0"/>
              </a:rPr>
              <a:pPr eaLnBrk="1" hangingPunct="1"/>
              <a:t>1</a:t>
            </a:fld>
            <a:endParaRPr lang="it-IT">
              <a:solidFill>
                <a:srgbClr val="FFFFFF"/>
              </a:solidFill>
              <a:latin typeface="Calibri" panose="020F0502020204030204" pitchFamily="34" charset="0"/>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950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403350" y="2133600"/>
            <a:ext cx="6400800" cy="1125538"/>
          </a:xfrm>
        </p:spPr>
        <p:txBody>
          <a:bodyPr/>
          <a:lstStyle/>
          <a:p>
            <a:pPr eaLnBrk="1" hangingPunct="1"/>
            <a:endParaRPr lang="it-IT" altLang="it-IT" b="1">
              <a:solidFill>
                <a:schemeClr val="bg1"/>
              </a:solidFill>
            </a:endParaRPr>
          </a:p>
          <a:p>
            <a:pPr eaLnBrk="1" hangingPunct="1"/>
            <a:r>
              <a:rPr lang="it-IT" altLang="it-IT" b="1">
                <a:solidFill>
                  <a:schemeClr val="bg1"/>
                </a:solidFill>
              </a:rPr>
              <a:t>La combinazione delle esigenze aziendali e delle caratteristiche del lavoratore offre il quadro completo per la scelta tra i vari contratti ‘’flessibili’’</a:t>
            </a:r>
          </a:p>
          <a:p>
            <a:pPr eaLnBrk="1" hangingPunct="1"/>
            <a:endParaRPr lang="it-IT" altLang="it-IT" sz="2400" b="1">
              <a:solidFill>
                <a:schemeClr val="bg1"/>
              </a:solidFill>
            </a:endParaRPr>
          </a:p>
          <a:p>
            <a:pPr algn="l" eaLnBrk="1" hangingPunct="1"/>
            <a:endParaRPr lang="it-IT" altLang="it-IT" sz="2400" b="1">
              <a:solidFill>
                <a:schemeClr val="bg1"/>
              </a:solidFill>
            </a:endParaRP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8A0545-7A03-4735-AD88-D76E4A281A2A}" type="slidenum">
              <a:rPr lang="it-IT" altLang="it-IT" sz="1200">
                <a:solidFill>
                  <a:srgbClr val="FFFFFF"/>
                </a:solidFill>
              </a:rPr>
              <a:pPr>
                <a:spcBef>
                  <a:spcPct val="0"/>
                </a:spcBef>
                <a:buFontTx/>
                <a:buNone/>
              </a:pPr>
              <a:t>10</a:t>
            </a:fld>
            <a:endParaRPr lang="it-IT" altLang="it-IT" sz="1200">
              <a:solidFill>
                <a:srgbClr val="FFFFFF"/>
              </a:solidFill>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943673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256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E5779-9713-4606-A010-3C3DF1ABA44D}" type="slidenum">
              <a:rPr lang="it-IT" altLang="it-IT">
                <a:solidFill>
                  <a:srgbClr val="FFFFFF"/>
                </a:solidFill>
                <a:latin typeface="Calibri" panose="020F0502020204030204" pitchFamily="34" charset="0"/>
              </a:rPr>
              <a:pPr/>
              <a:t>100</a:t>
            </a:fld>
            <a:endParaRPr lang="it-IT" altLang="it-IT">
              <a:solidFill>
                <a:srgbClr val="FFFFFF"/>
              </a:solidFill>
              <a:latin typeface="Calibri" panose="020F0502020204030204" pitchFamily="34" charset="0"/>
            </a:endParaRPr>
          </a:p>
        </p:txBody>
      </p:sp>
      <p:pic>
        <p:nvPicPr>
          <p:cNvPr id="2560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628775"/>
          <a:ext cx="8856662" cy="5216525"/>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88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26" marB="45726"/>
                </a:tc>
                <a:tc hMerge="1">
                  <a:txBody>
                    <a:bodyPr/>
                    <a:lstStyle/>
                    <a:p>
                      <a:endParaRPr lang="it-IT" dirty="0"/>
                    </a:p>
                  </a:txBody>
                  <a:tcPr/>
                </a:tc>
                <a:extLst>
                  <a:ext uri="{0D108BD9-81ED-4DB2-BD59-A6C34878D82A}">
                    <a16:rowId xmlns:a16="http://schemas.microsoft.com/office/drawing/2014/main" xmlns="" val="10000"/>
                  </a:ext>
                </a:extLst>
              </a:tr>
              <a:tr h="370885">
                <a:tc>
                  <a:txBody>
                    <a:bodyPr/>
                    <a:lstStyle/>
                    <a:p>
                      <a:r>
                        <a:rPr lang="it-IT" sz="1500" b="1" dirty="0">
                          <a:effectLst/>
                          <a:latin typeface="lato_text_regular"/>
                        </a:rPr>
                        <a:t>1</a:t>
                      </a:r>
                    </a:p>
                  </a:txBody>
                  <a:tcPr marL="71435" marR="71435" marT="47631" marB="71447" anchor="ctr"/>
                </a:tc>
                <a:tc>
                  <a:txBody>
                    <a:bodyPr/>
                    <a:lstStyle/>
                    <a:p>
                      <a:pPr algn="just">
                        <a:spcBef>
                          <a:spcPts val="50"/>
                        </a:spcBef>
                        <a:spcAft>
                          <a:spcPts val="50"/>
                        </a:spcAft>
                      </a:pPr>
                      <a:r>
                        <a:rPr lang="it-IT" sz="1500">
                          <a:effectLst/>
                          <a:latin typeface="lato_text_regular"/>
                        </a:rPr>
                        <a:t>Custodi</a:t>
                      </a:r>
                    </a:p>
                  </a:txBody>
                  <a:tcPr marL="71435" marR="71435" marT="47631" marB="71447" anchor="ctr"/>
                </a:tc>
                <a:extLst>
                  <a:ext uri="{0D108BD9-81ED-4DB2-BD59-A6C34878D82A}">
                    <a16:rowId xmlns:a16="http://schemas.microsoft.com/office/drawing/2014/main" xmlns="" val="10001"/>
                  </a:ext>
                </a:extLst>
              </a:tr>
              <a:tr h="370885">
                <a:tc>
                  <a:txBody>
                    <a:bodyPr/>
                    <a:lstStyle/>
                    <a:p>
                      <a:r>
                        <a:rPr lang="it-IT" sz="1500" b="1">
                          <a:effectLst/>
                          <a:latin typeface="lato_text_regular"/>
                        </a:rPr>
                        <a:t>2</a:t>
                      </a:r>
                    </a:p>
                  </a:txBody>
                  <a:tcPr marL="71435" marR="71435" marT="47631" marB="71447" anchor="ctr"/>
                </a:tc>
                <a:tc>
                  <a:txBody>
                    <a:bodyPr/>
                    <a:lstStyle/>
                    <a:p>
                      <a:pPr algn="just">
                        <a:spcBef>
                          <a:spcPts val="50"/>
                        </a:spcBef>
                        <a:spcAft>
                          <a:spcPts val="50"/>
                        </a:spcAft>
                      </a:pPr>
                      <a:r>
                        <a:rPr lang="it-IT" sz="1500" dirty="0">
                          <a:effectLst/>
                          <a:latin typeface="lato_text_regular"/>
                        </a:rPr>
                        <a:t>Guardiani diurni e notturni, guardie daziarie</a:t>
                      </a:r>
                    </a:p>
                  </a:txBody>
                  <a:tcPr marL="71435" marR="71435" marT="47631" marB="71447" anchor="ctr"/>
                </a:tc>
                <a:extLst>
                  <a:ext uri="{0D108BD9-81ED-4DB2-BD59-A6C34878D82A}">
                    <a16:rowId xmlns:a16="http://schemas.microsoft.com/office/drawing/2014/main" xmlns="" val="10002"/>
                  </a:ext>
                </a:extLst>
              </a:tr>
              <a:tr h="370885">
                <a:tc>
                  <a:txBody>
                    <a:bodyPr/>
                    <a:lstStyle/>
                    <a:p>
                      <a:r>
                        <a:rPr lang="it-IT" sz="1500" b="1">
                          <a:effectLst/>
                          <a:latin typeface="lato_text_regular"/>
                        </a:rPr>
                        <a:t>3</a:t>
                      </a:r>
                    </a:p>
                  </a:txBody>
                  <a:tcPr marL="71435" marR="71435" marT="47631" marB="71447" anchor="ctr"/>
                </a:tc>
                <a:tc>
                  <a:txBody>
                    <a:bodyPr/>
                    <a:lstStyle/>
                    <a:p>
                      <a:pPr algn="just">
                        <a:spcBef>
                          <a:spcPts val="50"/>
                        </a:spcBef>
                        <a:spcAft>
                          <a:spcPts val="50"/>
                        </a:spcAft>
                      </a:pPr>
                      <a:r>
                        <a:rPr lang="it-IT" sz="1500">
                          <a:effectLst/>
                          <a:latin typeface="lato_text_regular"/>
                        </a:rPr>
                        <a:t>Portinai</a:t>
                      </a:r>
                    </a:p>
                  </a:txBody>
                  <a:tcPr marL="71435" marR="71435" marT="47631" marB="71447" anchor="ctr"/>
                </a:tc>
                <a:extLst>
                  <a:ext uri="{0D108BD9-81ED-4DB2-BD59-A6C34878D82A}">
                    <a16:rowId xmlns:a16="http://schemas.microsoft.com/office/drawing/2014/main" xmlns="" val="10003"/>
                  </a:ext>
                </a:extLst>
              </a:tr>
              <a:tr h="576333">
                <a:tc>
                  <a:txBody>
                    <a:bodyPr/>
                    <a:lstStyle/>
                    <a:p>
                      <a:r>
                        <a:rPr lang="it-IT" sz="1500" b="1">
                          <a:effectLst/>
                          <a:latin typeface="lato_text_regular"/>
                        </a:rPr>
                        <a:t>4</a:t>
                      </a:r>
                    </a:p>
                  </a:txBody>
                  <a:tcPr marL="71435" marR="71435" marT="47631" marB="71447" anchor="ctr"/>
                </a:tc>
                <a:tc>
                  <a:txBody>
                    <a:bodyPr/>
                    <a:lstStyle/>
                    <a:p>
                      <a:pPr algn="just">
                        <a:spcBef>
                          <a:spcPts val="50"/>
                        </a:spcBef>
                        <a:spcAft>
                          <a:spcPts val="50"/>
                        </a:spcAft>
                      </a:pPr>
                      <a:r>
                        <a:rPr lang="it-IT" sz="1500">
                          <a:effectLst/>
                          <a:latin typeface="lato_text_regular"/>
                        </a:rPr>
                        <a:t>Fattorini (esclusi quelli che svolgono mansioni che richiedono una applicazione assidua e continuativa), uscieri e inservienti</a:t>
                      </a:r>
                    </a:p>
                  </a:txBody>
                  <a:tcPr marL="71435" marR="71435" marT="47631" marB="71447" anchor="ctr"/>
                </a:tc>
                <a:extLst>
                  <a:ext uri="{0D108BD9-81ED-4DB2-BD59-A6C34878D82A}">
                    <a16:rowId xmlns:a16="http://schemas.microsoft.com/office/drawing/2014/main" xmlns="" val="10004"/>
                  </a:ext>
                </a:extLst>
              </a:tr>
              <a:tr h="1033588">
                <a:tc>
                  <a:txBody>
                    <a:bodyPr/>
                    <a:lstStyle/>
                    <a:p>
                      <a:r>
                        <a:rPr lang="it-IT" sz="1500" b="1">
                          <a:effectLst/>
                          <a:latin typeface="lato_text_regular"/>
                        </a:rPr>
                        <a:t>5</a:t>
                      </a:r>
                    </a:p>
                  </a:txBody>
                  <a:tcPr marL="71435" marR="71435" marT="47631" marB="71447" anchor="ctr"/>
                </a:tc>
                <a:tc>
                  <a:txBody>
                    <a:bodyPr/>
                    <a:lstStyle/>
                    <a:p>
                      <a:pPr algn="just">
                        <a:spcBef>
                          <a:spcPts val="50"/>
                        </a:spcBef>
                        <a:spcAft>
                          <a:spcPts val="50"/>
                        </a:spcAft>
                      </a:pPr>
                      <a:r>
                        <a:rPr lang="it-IT" sz="1500">
                          <a:effectLst/>
                          <a:latin typeface="lato_text_regular"/>
                        </a:rPr>
                        <a:t>Camerieri, personale di servizio e di cucina negli alberghi, trattorie, esercizi pubblici in genere, carrozze-letto, carrozze ristoranti e piroscafi, a meno che nelle particolarità del caso, a giudizio dell’Ispettorato dell’industria e del lavoro, manchino gli estremi di cui all’art. 6 del Regolamento 10 settembre 1923, n. 1955</a:t>
                      </a:r>
                    </a:p>
                  </a:txBody>
                  <a:tcPr marL="71435" marR="71435" marT="47631" marB="71447" anchor="ctr"/>
                </a:tc>
                <a:extLst>
                  <a:ext uri="{0D108BD9-81ED-4DB2-BD59-A6C34878D82A}">
                    <a16:rowId xmlns:a16="http://schemas.microsoft.com/office/drawing/2014/main" xmlns="" val="10005"/>
                  </a:ext>
                </a:extLst>
              </a:tr>
              <a:tr h="370885">
                <a:tc>
                  <a:txBody>
                    <a:bodyPr/>
                    <a:lstStyle/>
                    <a:p>
                      <a:r>
                        <a:rPr lang="it-IT" sz="1500" b="1">
                          <a:effectLst/>
                          <a:latin typeface="lato_text_regular"/>
                        </a:rPr>
                        <a:t>6</a:t>
                      </a:r>
                    </a:p>
                  </a:txBody>
                  <a:tcPr marL="71435" marR="71435" marT="47631" marB="71447" anchor="ctr"/>
                </a:tc>
                <a:tc>
                  <a:txBody>
                    <a:bodyPr/>
                    <a:lstStyle/>
                    <a:p>
                      <a:pPr algn="just">
                        <a:spcBef>
                          <a:spcPts val="50"/>
                        </a:spcBef>
                        <a:spcAft>
                          <a:spcPts val="50"/>
                        </a:spcAft>
                      </a:pPr>
                      <a:r>
                        <a:rPr lang="it-IT" sz="1500">
                          <a:effectLst/>
                          <a:latin typeface="lato_text_regular"/>
                        </a:rPr>
                        <a:t>Pesatori, magazzinieri, dispensieri ed aiuti</a:t>
                      </a:r>
                    </a:p>
                  </a:txBody>
                  <a:tcPr marL="71435" marR="71435" marT="47631" marB="71447" anchor="ctr"/>
                </a:tc>
                <a:extLst>
                  <a:ext uri="{0D108BD9-81ED-4DB2-BD59-A6C34878D82A}">
                    <a16:rowId xmlns:a16="http://schemas.microsoft.com/office/drawing/2014/main" xmlns="" val="10006"/>
                  </a:ext>
                </a:extLst>
              </a:tr>
              <a:tr h="370885">
                <a:tc>
                  <a:txBody>
                    <a:bodyPr/>
                    <a:lstStyle/>
                    <a:p>
                      <a:r>
                        <a:rPr lang="it-IT" sz="1500" b="1">
                          <a:effectLst/>
                          <a:latin typeface="lato_text_regular"/>
                        </a:rPr>
                        <a:t>7</a:t>
                      </a:r>
                    </a:p>
                  </a:txBody>
                  <a:tcPr marL="71435" marR="71435" marT="47631" marB="71447" anchor="ctr"/>
                </a:tc>
                <a:tc>
                  <a:txBody>
                    <a:bodyPr/>
                    <a:lstStyle/>
                    <a:p>
                      <a:pPr algn="just">
                        <a:spcBef>
                          <a:spcPts val="50"/>
                        </a:spcBef>
                        <a:spcAft>
                          <a:spcPts val="50"/>
                        </a:spcAft>
                      </a:pPr>
                      <a:r>
                        <a:rPr lang="it-IT" sz="1500">
                          <a:effectLst/>
                          <a:latin typeface="lato_text_regular"/>
                        </a:rPr>
                        <a:t>Personale addetto alla estinzione degli incendi</a:t>
                      </a:r>
                    </a:p>
                  </a:txBody>
                  <a:tcPr marL="71435" marR="71435" marT="47631" marB="71447" anchor="ctr"/>
                </a:tc>
                <a:extLst>
                  <a:ext uri="{0D108BD9-81ED-4DB2-BD59-A6C34878D82A}">
                    <a16:rowId xmlns:a16="http://schemas.microsoft.com/office/drawing/2014/main" xmlns="" val="10007"/>
                  </a:ext>
                </a:extLst>
              </a:tr>
              <a:tr h="804961">
                <a:tc>
                  <a:txBody>
                    <a:bodyPr/>
                    <a:lstStyle/>
                    <a:p>
                      <a:r>
                        <a:rPr lang="it-IT" sz="1500" b="1">
                          <a:effectLst/>
                          <a:latin typeface="lato_text_regular"/>
                        </a:rPr>
                        <a:t>8</a:t>
                      </a:r>
                    </a:p>
                  </a:txBody>
                  <a:tcPr marL="71435" marR="71435" marT="47631" marB="71447" anchor="ctr"/>
                </a:tc>
                <a:tc>
                  <a:txBody>
                    <a:bodyPr/>
                    <a:lstStyle/>
                    <a:p>
                      <a:pPr algn="just">
                        <a:spcBef>
                          <a:spcPts val="50"/>
                        </a:spcBef>
                        <a:spcAft>
                          <a:spcPts val="50"/>
                        </a:spcAft>
                      </a:pPr>
                      <a:r>
                        <a:rPr lang="it-IT" sz="1500">
                          <a:effectLst/>
                          <a:latin typeface="lato_text_regular"/>
                        </a:rPr>
                        <a:t>Personale addetto ai trasporti di persone e di merci: personale addetto ai lavori di carico e scarico, esclusi quelli che a giudizio dell’Ispettorato dell’industria e del lavoro non abbiano carattere di discontinuità</a:t>
                      </a:r>
                    </a:p>
                  </a:txBody>
                  <a:tcPr marL="71435" marR="71435" marT="47631" marB="71447" anchor="ctr"/>
                </a:tc>
                <a:extLst>
                  <a:ext uri="{0D108BD9-81ED-4DB2-BD59-A6C34878D82A}">
                    <a16:rowId xmlns:a16="http://schemas.microsoft.com/office/drawing/2014/main" xmlns="" val="10008"/>
                  </a:ext>
                </a:extLst>
              </a:tr>
              <a:tr h="576333">
                <a:tc>
                  <a:txBody>
                    <a:bodyPr/>
                    <a:lstStyle/>
                    <a:p>
                      <a:r>
                        <a:rPr lang="it-IT" sz="1500" b="1">
                          <a:effectLst/>
                          <a:latin typeface="lato_text_regular"/>
                        </a:rPr>
                        <a:t>9</a:t>
                      </a:r>
                    </a:p>
                  </a:txBody>
                  <a:tcPr marL="71435" marR="71435" marT="47631" marB="71447" anchor="ctr"/>
                </a:tc>
                <a:tc>
                  <a:txBody>
                    <a:bodyPr/>
                    <a:lstStyle/>
                    <a:p>
                      <a:pPr algn="just">
                        <a:spcBef>
                          <a:spcPts val="50"/>
                        </a:spcBef>
                        <a:spcAft>
                          <a:spcPts val="50"/>
                        </a:spcAft>
                      </a:pPr>
                      <a:r>
                        <a:rPr lang="it-IT" sz="1500" dirty="0">
                          <a:effectLst/>
                          <a:latin typeface="lato_text_regular"/>
                        </a:rPr>
                        <a:t>Cavallanti, stallieri e addetti al governo dei cavalli e del bestiame da trasporto, nelle aziende commerciali e industriali</a:t>
                      </a:r>
                    </a:p>
                  </a:txBody>
                  <a:tcPr marL="71435" marR="71435" marT="47631" marB="71447" anchor="ctr"/>
                </a:tc>
                <a:extLst>
                  <a:ext uri="{0D108BD9-81ED-4DB2-BD59-A6C34878D82A}">
                    <a16:rowId xmlns:a16="http://schemas.microsoft.com/office/drawing/2014/main" xmlns="" val="10009"/>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507207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266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2B6C6D-712D-4F5F-8853-B16B5A6C14F8}" type="slidenum">
              <a:rPr lang="it-IT" altLang="it-IT">
                <a:solidFill>
                  <a:srgbClr val="FFFFFF"/>
                </a:solidFill>
                <a:latin typeface="Calibri" panose="020F0502020204030204" pitchFamily="34" charset="0"/>
              </a:rPr>
              <a:pPr/>
              <a:t>101</a:t>
            </a:fld>
            <a:endParaRPr lang="it-IT" altLang="it-IT">
              <a:solidFill>
                <a:srgbClr val="FFFFFF"/>
              </a:solidFill>
              <a:latin typeface="Calibri" panose="020F0502020204030204" pitchFamily="34" charset="0"/>
            </a:endParaRPr>
          </a:p>
        </p:txBody>
      </p:sp>
      <p:pic>
        <p:nvPicPr>
          <p:cNvPr id="2662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628775"/>
          <a:ext cx="8856662" cy="5183189"/>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a:tc>
                <a:tc hMerge="1">
                  <a:txBody>
                    <a:bodyPr/>
                    <a:lstStyle/>
                    <a:p>
                      <a:endParaRPr lang="it-IT" dirty="0"/>
                    </a:p>
                  </a:txBody>
                  <a:tcPr/>
                </a:tc>
                <a:extLst>
                  <a:ext uri="{0D108BD9-81ED-4DB2-BD59-A6C34878D82A}">
                    <a16:rowId xmlns:a16="http://schemas.microsoft.com/office/drawing/2014/main" xmlns="" val="10000"/>
                  </a:ext>
                </a:extLst>
              </a:tr>
              <a:tr h="576263">
                <a:tc>
                  <a:txBody>
                    <a:bodyPr/>
                    <a:lstStyle/>
                    <a:p>
                      <a:r>
                        <a:rPr lang="it-IT" sz="1500" b="1">
                          <a:effectLst/>
                          <a:latin typeface="lato_text_regular"/>
                        </a:rPr>
                        <a:t>10</a:t>
                      </a:r>
                    </a:p>
                  </a:txBody>
                  <a:tcPr marL="71435" marR="71435" marT="47625" marB="71438" anchor="ctr"/>
                </a:tc>
                <a:tc>
                  <a:txBody>
                    <a:bodyPr/>
                    <a:lstStyle/>
                    <a:p>
                      <a:pPr algn="just">
                        <a:spcBef>
                          <a:spcPts val="50"/>
                        </a:spcBef>
                        <a:spcAft>
                          <a:spcPts val="50"/>
                        </a:spcAft>
                      </a:pPr>
                      <a:r>
                        <a:rPr lang="it-IT" sz="1500">
                          <a:effectLst/>
                          <a:latin typeface="lato_text_regular"/>
                        </a:rPr>
                        <a:t>Personale di treno e di manovra, macchinisti, fuochisti, manovali, scambisti, guardabarriere delle ferrovie interne degli stabilimenti</a:t>
                      </a:r>
                    </a:p>
                  </a:txBody>
                  <a:tcPr marL="71435" marR="71435" marT="47625" marB="71438" anchor="ctr"/>
                </a:tc>
                <a:extLst>
                  <a:ext uri="{0D108BD9-81ED-4DB2-BD59-A6C34878D82A}">
                    <a16:rowId xmlns:a16="http://schemas.microsoft.com/office/drawing/2014/main" xmlns="" val="10001"/>
                  </a:ext>
                </a:extLst>
              </a:tr>
              <a:tr h="370840">
                <a:tc>
                  <a:txBody>
                    <a:bodyPr/>
                    <a:lstStyle/>
                    <a:p>
                      <a:r>
                        <a:rPr lang="it-IT" sz="1500" b="1">
                          <a:effectLst/>
                          <a:latin typeface="lato_text_regular"/>
                        </a:rPr>
                        <a:t>11</a:t>
                      </a:r>
                    </a:p>
                  </a:txBody>
                  <a:tcPr marL="71435" marR="71435" marT="47625" marB="71438" anchor="ctr"/>
                </a:tc>
                <a:tc>
                  <a:txBody>
                    <a:bodyPr/>
                    <a:lstStyle/>
                    <a:p>
                      <a:pPr algn="just">
                        <a:spcBef>
                          <a:spcPts val="50"/>
                        </a:spcBef>
                        <a:spcAft>
                          <a:spcPts val="50"/>
                        </a:spcAft>
                      </a:pPr>
                      <a:r>
                        <a:rPr lang="it-IT" sz="1500">
                          <a:effectLst/>
                          <a:latin typeface="lato_text_regular"/>
                        </a:rPr>
                        <a:t>Sorveglianti che non partecipino materialmente al lavoro</a:t>
                      </a:r>
                    </a:p>
                  </a:txBody>
                  <a:tcPr marL="71435" marR="71435" marT="47625" marB="71438" anchor="ctr"/>
                </a:tc>
                <a:extLst>
                  <a:ext uri="{0D108BD9-81ED-4DB2-BD59-A6C34878D82A}">
                    <a16:rowId xmlns:a16="http://schemas.microsoft.com/office/drawing/2014/main" xmlns="" val="10002"/>
                  </a:ext>
                </a:extLst>
              </a:tr>
              <a:tr h="370840">
                <a:tc>
                  <a:txBody>
                    <a:bodyPr/>
                    <a:lstStyle/>
                    <a:p>
                      <a:r>
                        <a:rPr lang="it-IT" sz="1500" b="1">
                          <a:effectLst/>
                          <a:latin typeface="lato_text_regular"/>
                        </a:rPr>
                        <a:t>12</a:t>
                      </a:r>
                    </a:p>
                  </a:txBody>
                  <a:tcPr marL="71435" marR="71435" marT="47625" marB="71438" anchor="ctr"/>
                </a:tc>
                <a:tc>
                  <a:txBody>
                    <a:bodyPr/>
                    <a:lstStyle/>
                    <a:p>
                      <a:pPr algn="just">
                        <a:spcBef>
                          <a:spcPts val="50"/>
                        </a:spcBef>
                        <a:spcAft>
                          <a:spcPts val="50"/>
                        </a:spcAft>
                      </a:pPr>
                      <a:r>
                        <a:rPr lang="it-IT" sz="1500">
                          <a:effectLst/>
                          <a:latin typeface="lato_text_regular"/>
                        </a:rPr>
                        <a:t>Addetti ai centralini telefonici privati</a:t>
                      </a:r>
                    </a:p>
                  </a:txBody>
                  <a:tcPr marL="71435" marR="71435" marT="47625" marB="71438" anchor="ctr"/>
                </a:tc>
                <a:extLst>
                  <a:ext uri="{0D108BD9-81ED-4DB2-BD59-A6C34878D82A}">
                    <a16:rowId xmlns:a16="http://schemas.microsoft.com/office/drawing/2014/main" xmlns="" val="10003"/>
                  </a:ext>
                </a:extLst>
              </a:tr>
              <a:tr h="1719263">
                <a:tc>
                  <a:txBody>
                    <a:bodyPr/>
                    <a:lstStyle/>
                    <a:p>
                      <a:r>
                        <a:rPr lang="it-IT" sz="1500" b="1" dirty="0">
                          <a:effectLst/>
                          <a:latin typeface="lato_text_regular"/>
                        </a:rPr>
                        <a:t>13</a:t>
                      </a:r>
                    </a:p>
                  </a:txBody>
                  <a:tcPr marL="71435" marR="71435" marT="47625" marB="71438" anchor="ctr"/>
                </a:tc>
                <a:tc>
                  <a:txBody>
                    <a:bodyPr/>
                    <a:lstStyle/>
                    <a:p>
                      <a:pPr algn="just">
                        <a:spcBef>
                          <a:spcPts val="50"/>
                        </a:spcBef>
                        <a:spcAft>
                          <a:spcPts val="50"/>
                        </a:spcAft>
                      </a:pPr>
                      <a:r>
                        <a:rPr lang="it-IT" sz="1500">
                          <a:effectLst/>
                          <a:latin typeface="lato_text_regular"/>
                        </a:rPr>
                        <a:t>Personale degli ospedali, dei manicomi, delle case di salute e delle cliniche, fatta eccezione per il personale addetto ai servizi di assistenza nelle sale degli ammalati, dei reparti per agitati o sudici nei manicomi, dei reparti di isolamento per deliranti o ammalati gravi negli ospedali, delle sezioni specializzate per ammalati di forme infettive o diffusive, e, in genere, per tutti quei casi in cui la limitazione di orario, in relazione alle particolari condizioni della assistenza ospedaliera, sia riconosciuta necessaria dall’Ispettorato dell’industria e del lavoro, previo parere del medico provinciale</a:t>
                      </a:r>
                    </a:p>
                  </a:txBody>
                  <a:tcPr marL="71435" marR="71435" marT="47625" marB="71438" anchor="ctr"/>
                </a:tc>
                <a:extLst>
                  <a:ext uri="{0D108BD9-81ED-4DB2-BD59-A6C34878D82A}">
                    <a16:rowId xmlns:a16="http://schemas.microsoft.com/office/drawing/2014/main" xmlns="" val="10004"/>
                  </a:ext>
                </a:extLst>
              </a:tr>
              <a:tr h="1033463">
                <a:tc>
                  <a:txBody>
                    <a:bodyPr/>
                    <a:lstStyle/>
                    <a:p>
                      <a:r>
                        <a:rPr lang="it-IT" sz="1500" b="1">
                          <a:effectLst/>
                          <a:latin typeface="lato_text_regular"/>
                        </a:rPr>
                        <a:t>14</a:t>
                      </a:r>
                    </a:p>
                  </a:txBody>
                  <a:tcPr marL="71435" marR="71435" marT="47625" marB="71438" anchor="ctr"/>
                </a:tc>
                <a:tc>
                  <a:txBody>
                    <a:bodyPr/>
                    <a:lstStyle/>
                    <a:p>
                      <a:pPr algn="just">
                        <a:spcBef>
                          <a:spcPts val="50"/>
                        </a:spcBef>
                        <a:spcAft>
                          <a:spcPts val="50"/>
                        </a:spcAft>
                      </a:pPr>
                      <a:r>
                        <a:rPr lang="it-IT" sz="1500" dirty="0">
                          <a:effectLst/>
                          <a:latin typeface="lato_text_regular"/>
                        </a:rPr>
                        <a:t>Commessi di negozio nelle città con meno di cinquantamila abitanti a meno che, anche in queste città, il lavoro dei commessi di negozio sia dichiarato effettivo e non discontinuo con ordinanza del prefetto, su conforme parere delle organizzazioni padronali ed operaie interessate, e del capo circolo dell’Ispettorato dell’industria e del lavoro competente per territorio</a:t>
                      </a:r>
                    </a:p>
                  </a:txBody>
                  <a:tcPr marL="71435" marR="71435" marT="47625" marB="71438" anchor="ctr"/>
                </a:tc>
                <a:extLst>
                  <a:ext uri="{0D108BD9-81ED-4DB2-BD59-A6C34878D82A}">
                    <a16:rowId xmlns:a16="http://schemas.microsoft.com/office/drawing/2014/main" xmlns="" val="10005"/>
                  </a:ext>
                </a:extLst>
              </a:tr>
              <a:tr h="370840">
                <a:tc>
                  <a:txBody>
                    <a:bodyPr/>
                    <a:lstStyle/>
                    <a:p>
                      <a:r>
                        <a:rPr lang="it-IT" sz="1500" b="1">
                          <a:effectLst/>
                          <a:latin typeface="lato_text_regular"/>
                        </a:rPr>
                        <a:t>15</a:t>
                      </a:r>
                    </a:p>
                  </a:txBody>
                  <a:tcPr marL="71435" marR="71435" marT="47625" marB="71438" anchor="ctr"/>
                </a:tc>
                <a:tc>
                  <a:txBody>
                    <a:bodyPr/>
                    <a:lstStyle/>
                    <a:p>
                      <a:pPr algn="just">
                        <a:spcBef>
                          <a:spcPts val="50"/>
                        </a:spcBef>
                        <a:spcAft>
                          <a:spcPts val="50"/>
                        </a:spcAft>
                      </a:pPr>
                      <a:r>
                        <a:rPr lang="it-IT" sz="1500">
                          <a:effectLst/>
                          <a:latin typeface="lato_text_regular"/>
                        </a:rPr>
                        <a:t>Personale addetto alla sorveglianza degli essiccatoi</a:t>
                      </a:r>
                    </a:p>
                  </a:txBody>
                  <a:tcPr marL="71435" marR="71435" marT="47625" marB="71438" anchor="ctr"/>
                </a:tc>
                <a:extLst>
                  <a:ext uri="{0D108BD9-81ED-4DB2-BD59-A6C34878D82A}">
                    <a16:rowId xmlns:a16="http://schemas.microsoft.com/office/drawing/2014/main" xmlns="" val="10006"/>
                  </a:ext>
                </a:extLst>
              </a:tr>
              <a:tr h="370840">
                <a:tc>
                  <a:txBody>
                    <a:bodyPr/>
                    <a:lstStyle/>
                    <a:p>
                      <a:r>
                        <a:rPr lang="it-IT" sz="1500" b="1">
                          <a:effectLst/>
                          <a:latin typeface="lato_text_regular"/>
                        </a:rPr>
                        <a:t>16</a:t>
                      </a:r>
                    </a:p>
                  </a:txBody>
                  <a:tcPr marL="71435" marR="71435" marT="47625" marB="71438" anchor="ctr"/>
                </a:tc>
                <a:tc>
                  <a:txBody>
                    <a:bodyPr/>
                    <a:lstStyle/>
                    <a:p>
                      <a:pPr algn="just">
                        <a:spcBef>
                          <a:spcPts val="50"/>
                        </a:spcBef>
                        <a:spcAft>
                          <a:spcPts val="50"/>
                        </a:spcAft>
                      </a:pPr>
                      <a:r>
                        <a:rPr lang="it-IT" sz="1500" dirty="0">
                          <a:effectLst/>
                          <a:latin typeface="lato_text_regular"/>
                        </a:rPr>
                        <a:t>Personale addetto alla sorveglianza degli impianti frigoriferi</a:t>
                      </a:r>
                    </a:p>
                  </a:txBody>
                  <a:tcPr marL="71435" marR="71435" marT="47625" marB="71438" anchor="ctr"/>
                </a:tc>
                <a:extLst>
                  <a:ext uri="{0D108BD9-81ED-4DB2-BD59-A6C34878D82A}">
                    <a16:rowId xmlns:a16="http://schemas.microsoft.com/office/drawing/2014/main" xmlns="" val="10007"/>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869787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276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44B658-15F1-44EA-AB99-6186AE3EE926}" type="slidenum">
              <a:rPr lang="it-IT" altLang="it-IT">
                <a:solidFill>
                  <a:srgbClr val="FFFFFF"/>
                </a:solidFill>
                <a:latin typeface="Calibri" panose="020F0502020204030204" pitchFamily="34" charset="0"/>
              </a:rPr>
              <a:pPr/>
              <a:t>102</a:t>
            </a:fld>
            <a:endParaRPr lang="it-IT" altLang="it-IT">
              <a:solidFill>
                <a:srgbClr val="FFFFFF"/>
              </a:solidFill>
              <a:latin typeface="Calibri" panose="020F0502020204030204" pitchFamily="34" charset="0"/>
            </a:endParaRPr>
          </a:p>
        </p:txBody>
      </p:sp>
      <p:pic>
        <p:nvPicPr>
          <p:cNvPr id="2765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628775"/>
          <a:ext cx="8856662" cy="5137149"/>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86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23" marB="45723"/>
                </a:tc>
                <a:tc hMerge="1">
                  <a:txBody>
                    <a:bodyPr/>
                    <a:lstStyle/>
                    <a:p>
                      <a:endParaRPr lang="it-IT" dirty="0"/>
                    </a:p>
                  </a:txBody>
                  <a:tcPr/>
                </a:tc>
                <a:extLst>
                  <a:ext uri="{0D108BD9-81ED-4DB2-BD59-A6C34878D82A}">
                    <a16:rowId xmlns:a16="http://schemas.microsoft.com/office/drawing/2014/main" xmlns="" val="10000"/>
                  </a:ext>
                </a:extLst>
              </a:tr>
              <a:tr h="576298">
                <a:tc>
                  <a:txBody>
                    <a:bodyPr/>
                    <a:lstStyle/>
                    <a:p>
                      <a:r>
                        <a:rPr lang="it-IT" sz="1500" b="1">
                          <a:effectLst/>
                          <a:latin typeface="lato_text_regular"/>
                        </a:rPr>
                        <a:t>17</a:t>
                      </a:r>
                    </a:p>
                  </a:txBody>
                  <a:tcPr marL="71435" marR="71435" marT="47628" marB="71442" anchor="ctr"/>
                </a:tc>
                <a:tc>
                  <a:txBody>
                    <a:bodyPr/>
                    <a:lstStyle/>
                    <a:p>
                      <a:pPr algn="just">
                        <a:spcBef>
                          <a:spcPts val="50"/>
                        </a:spcBef>
                        <a:spcAft>
                          <a:spcPts val="50"/>
                        </a:spcAft>
                      </a:pPr>
                      <a:r>
                        <a:rPr lang="it-IT" sz="1500">
                          <a:effectLst/>
                          <a:latin typeface="lato_text_regular"/>
                        </a:rPr>
                        <a:t>Personale addetto alla sorveglianza degli apparecchi di sollevamento e di distribuzione di acqua potabile</a:t>
                      </a:r>
                    </a:p>
                  </a:txBody>
                  <a:tcPr marL="71435" marR="71435" marT="47628" marB="71442" anchor="ctr"/>
                </a:tc>
                <a:extLst>
                  <a:ext uri="{0D108BD9-81ED-4DB2-BD59-A6C34878D82A}">
                    <a16:rowId xmlns:a16="http://schemas.microsoft.com/office/drawing/2014/main" xmlns="" val="10001"/>
                  </a:ext>
                </a:extLst>
              </a:tr>
              <a:tr h="576298">
                <a:tc>
                  <a:txBody>
                    <a:bodyPr/>
                    <a:lstStyle/>
                    <a:p>
                      <a:r>
                        <a:rPr lang="it-IT" sz="1500" b="1">
                          <a:effectLst/>
                          <a:latin typeface="lato_text_regular"/>
                        </a:rPr>
                        <a:t>18</a:t>
                      </a:r>
                    </a:p>
                  </a:txBody>
                  <a:tcPr marL="71435" marR="71435" marT="47628" marB="71442" anchor="ctr"/>
                </a:tc>
                <a:tc>
                  <a:txBody>
                    <a:bodyPr/>
                    <a:lstStyle/>
                    <a:p>
                      <a:pPr algn="just">
                        <a:spcBef>
                          <a:spcPts val="50"/>
                        </a:spcBef>
                        <a:spcAft>
                          <a:spcPts val="50"/>
                        </a:spcAft>
                      </a:pPr>
                      <a:r>
                        <a:rPr lang="it-IT" sz="1500">
                          <a:effectLst/>
                          <a:latin typeface="lato_text_regular"/>
                        </a:rPr>
                        <a:t>Personale addetto agli impianti di riscaldamento, ventilazione e inumidimento di edifici pubblici e privati</a:t>
                      </a:r>
                    </a:p>
                  </a:txBody>
                  <a:tcPr marL="71435" marR="71435" marT="47628" marB="71442" anchor="ctr"/>
                </a:tc>
                <a:extLst>
                  <a:ext uri="{0D108BD9-81ED-4DB2-BD59-A6C34878D82A}">
                    <a16:rowId xmlns:a16="http://schemas.microsoft.com/office/drawing/2014/main" xmlns="" val="10002"/>
                  </a:ext>
                </a:extLst>
              </a:tr>
              <a:tr h="576298">
                <a:tc>
                  <a:txBody>
                    <a:bodyPr/>
                    <a:lstStyle/>
                    <a:p>
                      <a:r>
                        <a:rPr lang="it-IT" sz="1500" b="1">
                          <a:effectLst/>
                          <a:latin typeface="lato_text_regular"/>
                        </a:rPr>
                        <a:t>19</a:t>
                      </a:r>
                    </a:p>
                  </a:txBody>
                  <a:tcPr marL="71435" marR="71435" marT="47628" marB="71442" anchor="ctr"/>
                </a:tc>
                <a:tc>
                  <a:txBody>
                    <a:bodyPr/>
                    <a:lstStyle/>
                    <a:p>
                      <a:pPr algn="just">
                        <a:spcBef>
                          <a:spcPts val="50"/>
                        </a:spcBef>
                        <a:spcAft>
                          <a:spcPts val="50"/>
                        </a:spcAft>
                      </a:pPr>
                      <a:r>
                        <a:rPr lang="it-IT" sz="1500">
                          <a:effectLst/>
                          <a:latin typeface="lato_text_regular"/>
                        </a:rPr>
                        <a:t>Personale addetto agli stabilimenti di bagni e acque minerali, escluso il personale addetto all’imbottigliamento, imballaggio e spedizione</a:t>
                      </a:r>
                    </a:p>
                  </a:txBody>
                  <a:tcPr marL="71435" marR="71435" marT="47628" marB="71442" anchor="ctr"/>
                </a:tc>
                <a:extLst>
                  <a:ext uri="{0D108BD9-81ED-4DB2-BD59-A6C34878D82A}">
                    <a16:rowId xmlns:a16="http://schemas.microsoft.com/office/drawing/2014/main" xmlns="" val="10003"/>
                  </a:ext>
                </a:extLst>
              </a:tr>
              <a:tr h="370863">
                <a:tc>
                  <a:txBody>
                    <a:bodyPr/>
                    <a:lstStyle/>
                    <a:p>
                      <a:r>
                        <a:rPr lang="it-IT" sz="1500" b="1">
                          <a:effectLst/>
                          <a:latin typeface="lato_text_regular"/>
                        </a:rPr>
                        <a:t>20</a:t>
                      </a:r>
                    </a:p>
                  </a:txBody>
                  <a:tcPr marL="71435" marR="71435" marT="47628" marB="71442" anchor="ctr"/>
                </a:tc>
                <a:tc>
                  <a:txBody>
                    <a:bodyPr/>
                    <a:lstStyle/>
                    <a:p>
                      <a:pPr algn="just">
                        <a:spcBef>
                          <a:spcPts val="50"/>
                        </a:spcBef>
                        <a:spcAft>
                          <a:spcPts val="50"/>
                        </a:spcAft>
                      </a:pPr>
                      <a:r>
                        <a:rPr lang="it-IT" sz="1500">
                          <a:effectLst/>
                          <a:latin typeface="lato_text_regular"/>
                        </a:rPr>
                        <a:t>Personale addetto ai servizi di alimentazione e di igiene negli stabilimenti industriali</a:t>
                      </a:r>
                    </a:p>
                  </a:txBody>
                  <a:tcPr marL="71435" marR="71435" marT="47628" marB="71442" anchor="ctr"/>
                </a:tc>
                <a:extLst>
                  <a:ext uri="{0D108BD9-81ED-4DB2-BD59-A6C34878D82A}">
                    <a16:rowId xmlns:a16="http://schemas.microsoft.com/office/drawing/2014/main" xmlns="" val="10004"/>
                  </a:ext>
                </a:extLst>
              </a:tr>
              <a:tr h="1033526">
                <a:tc>
                  <a:txBody>
                    <a:bodyPr/>
                    <a:lstStyle/>
                    <a:p>
                      <a:r>
                        <a:rPr lang="it-IT" sz="1500" b="1">
                          <a:effectLst/>
                          <a:latin typeface="lato_text_regular"/>
                        </a:rPr>
                        <a:t>21</a:t>
                      </a:r>
                    </a:p>
                  </a:txBody>
                  <a:tcPr marL="71435" marR="71435" marT="47628" marB="71442" anchor="ctr"/>
                </a:tc>
                <a:tc>
                  <a:txBody>
                    <a:bodyPr/>
                    <a:lstStyle/>
                    <a:p>
                      <a:pPr algn="just">
                        <a:spcBef>
                          <a:spcPts val="50"/>
                        </a:spcBef>
                        <a:spcAft>
                          <a:spcPts val="50"/>
                        </a:spcAft>
                      </a:pPr>
                      <a:r>
                        <a:rPr lang="it-IT" sz="1500">
                          <a:effectLst/>
                          <a:latin typeface="lato_text_regular"/>
                        </a:rPr>
                        <a:t>Personale addetto ai servizi igienici o sanitari, dispensari, ambulatori, guardie mediche e posti di pubblica assistenza, a meno che, a giudizio dell’Ispettorato corporativo, manchino nella particolarità del caso, gli estremi di cui all’art. 6 del Regolamento 10 settembre 1923, n. 1955 (prestazioni discontinue o di semplice attesa o custodia)</a:t>
                      </a:r>
                    </a:p>
                  </a:txBody>
                  <a:tcPr marL="71435" marR="71435" marT="47628" marB="71442" anchor="ctr"/>
                </a:tc>
                <a:extLst>
                  <a:ext uri="{0D108BD9-81ED-4DB2-BD59-A6C34878D82A}">
                    <a16:rowId xmlns:a16="http://schemas.microsoft.com/office/drawing/2014/main" xmlns="" val="10005"/>
                  </a:ext>
                </a:extLst>
              </a:tr>
              <a:tr h="1262140">
                <a:tc>
                  <a:txBody>
                    <a:bodyPr/>
                    <a:lstStyle/>
                    <a:p>
                      <a:r>
                        <a:rPr lang="it-IT" sz="1500" b="1">
                          <a:effectLst/>
                          <a:latin typeface="lato_text_regular"/>
                        </a:rPr>
                        <a:t>22</a:t>
                      </a:r>
                    </a:p>
                  </a:txBody>
                  <a:tcPr marL="71435" marR="71435" marT="47628" marB="71442" anchor="ctr"/>
                </a:tc>
                <a:tc>
                  <a:txBody>
                    <a:bodyPr/>
                    <a:lstStyle/>
                    <a:p>
                      <a:pPr algn="just">
                        <a:spcBef>
                          <a:spcPts val="50"/>
                        </a:spcBef>
                        <a:spcAft>
                          <a:spcPts val="50"/>
                        </a:spcAft>
                      </a:pPr>
                      <a:r>
                        <a:rPr lang="it-IT" sz="1500">
                          <a:effectLst/>
                          <a:latin typeface="lato_text_regular"/>
                        </a:rPr>
                        <a:t>Barbieri, parrucchieri da uomo e da donna nelle città con meno di centomila abitanti, a meno che, anche in queste città, il lavoro dei barbieri e parrucchieri da uomo e da donna sia dichiarato effettivo e non discontinuo con ordinanza del prefetto su conforme parere delle organizzazioni padronali ed operaie interessate e del capo circolo dell’Ispettorato dell’industria e del lavoro competente per territorio</a:t>
                      </a:r>
                    </a:p>
                  </a:txBody>
                  <a:tcPr marL="71435" marR="71435" marT="47628" marB="71442" anchor="ctr"/>
                </a:tc>
                <a:extLst>
                  <a:ext uri="{0D108BD9-81ED-4DB2-BD59-A6C34878D82A}">
                    <a16:rowId xmlns:a16="http://schemas.microsoft.com/office/drawing/2014/main" xmlns="" val="10006"/>
                  </a:ext>
                </a:extLst>
              </a:tr>
              <a:tr h="370863">
                <a:tc>
                  <a:txBody>
                    <a:bodyPr/>
                    <a:lstStyle/>
                    <a:p>
                      <a:r>
                        <a:rPr lang="it-IT" sz="1500" b="1">
                          <a:effectLst/>
                          <a:latin typeface="lato_text_regular"/>
                        </a:rPr>
                        <a:t>23</a:t>
                      </a:r>
                    </a:p>
                  </a:txBody>
                  <a:tcPr marL="71435" marR="71435" marT="47628" marB="71442" anchor="ctr"/>
                </a:tc>
                <a:tc>
                  <a:txBody>
                    <a:bodyPr/>
                    <a:lstStyle/>
                    <a:p>
                      <a:pPr algn="just">
                        <a:spcBef>
                          <a:spcPts val="50"/>
                        </a:spcBef>
                        <a:spcAft>
                          <a:spcPts val="50"/>
                        </a:spcAft>
                      </a:pPr>
                      <a:r>
                        <a:rPr lang="it-IT" sz="1500" dirty="0">
                          <a:effectLst/>
                          <a:latin typeface="lato_text_regular"/>
                        </a:rPr>
                        <a:t>Personale addetto alla toeletta (manicure, pettinatrici)</a:t>
                      </a:r>
                    </a:p>
                  </a:txBody>
                  <a:tcPr marL="71435" marR="71435" marT="47628" marB="71442" anchor="ctr"/>
                </a:tc>
                <a:extLst>
                  <a:ext uri="{0D108BD9-81ED-4DB2-BD59-A6C34878D82A}">
                    <a16:rowId xmlns:a16="http://schemas.microsoft.com/office/drawing/2014/main" xmlns="" val="10007"/>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693434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286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B2872A-74BF-4890-A109-B39E91C14650}" type="slidenum">
              <a:rPr lang="it-IT" altLang="it-IT">
                <a:solidFill>
                  <a:srgbClr val="FFFFFF"/>
                </a:solidFill>
                <a:latin typeface="Calibri" panose="020F0502020204030204" pitchFamily="34" charset="0"/>
              </a:rPr>
              <a:pPr/>
              <a:t>103</a:t>
            </a:fld>
            <a:endParaRPr lang="it-IT" altLang="it-IT">
              <a:solidFill>
                <a:srgbClr val="FFFFFF"/>
              </a:solidFill>
              <a:latin typeface="Calibri" panose="020F0502020204030204" pitchFamily="34" charset="0"/>
            </a:endParaRPr>
          </a:p>
        </p:txBody>
      </p:sp>
      <p:pic>
        <p:nvPicPr>
          <p:cNvPr id="2867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860550"/>
          <a:ext cx="8856662" cy="3778598"/>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77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12" marB="45712"/>
                </a:tc>
                <a:tc hMerge="1">
                  <a:txBody>
                    <a:bodyPr/>
                    <a:lstStyle/>
                    <a:p>
                      <a:endParaRPr lang="it-IT" dirty="0"/>
                    </a:p>
                  </a:txBody>
                  <a:tcPr/>
                </a:tc>
                <a:extLst>
                  <a:ext uri="{0D108BD9-81ED-4DB2-BD59-A6C34878D82A}">
                    <a16:rowId xmlns:a16="http://schemas.microsoft.com/office/drawing/2014/main" xmlns="" val="10000"/>
                  </a:ext>
                </a:extLst>
              </a:tr>
              <a:tr h="370778">
                <a:tc>
                  <a:txBody>
                    <a:bodyPr/>
                    <a:lstStyle/>
                    <a:p>
                      <a:r>
                        <a:rPr lang="it-IT" sz="1500" b="1">
                          <a:effectLst/>
                          <a:latin typeface="lato_text_regular"/>
                        </a:rPr>
                        <a:t>24</a:t>
                      </a:r>
                    </a:p>
                  </a:txBody>
                  <a:tcPr marL="71435" marR="71435" marT="47617" marB="71426" anchor="ctr"/>
                </a:tc>
                <a:tc>
                  <a:txBody>
                    <a:bodyPr/>
                    <a:lstStyle/>
                    <a:p>
                      <a:pPr algn="just">
                        <a:spcBef>
                          <a:spcPts val="50"/>
                        </a:spcBef>
                        <a:spcAft>
                          <a:spcPts val="50"/>
                        </a:spcAft>
                      </a:pPr>
                      <a:r>
                        <a:rPr lang="it-IT" sz="1500">
                          <a:effectLst/>
                          <a:latin typeface="lato_text_regular"/>
                        </a:rPr>
                        <a:t>Personale addetto ai gazometri per uso privato</a:t>
                      </a:r>
                    </a:p>
                  </a:txBody>
                  <a:tcPr marL="71435" marR="71435" marT="47617" marB="71426" anchor="ctr"/>
                </a:tc>
                <a:extLst>
                  <a:ext uri="{0D108BD9-81ED-4DB2-BD59-A6C34878D82A}">
                    <a16:rowId xmlns:a16="http://schemas.microsoft.com/office/drawing/2014/main" xmlns="" val="10001"/>
                  </a:ext>
                </a:extLst>
              </a:tr>
              <a:tr h="370778">
                <a:tc>
                  <a:txBody>
                    <a:bodyPr/>
                    <a:lstStyle/>
                    <a:p>
                      <a:r>
                        <a:rPr lang="it-IT" sz="1500" b="1">
                          <a:effectLst/>
                          <a:latin typeface="lato_text_regular"/>
                        </a:rPr>
                        <a:t>25</a:t>
                      </a:r>
                    </a:p>
                  </a:txBody>
                  <a:tcPr marL="71435" marR="71435" marT="47617" marB="71426" anchor="ctr"/>
                </a:tc>
                <a:tc>
                  <a:txBody>
                    <a:bodyPr/>
                    <a:lstStyle/>
                    <a:p>
                      <a:pPr algn="just">
                        <a:spcBef>
                          <a:spcPts val="50"/>
                        </a:spcBef>
                        <a:spcAft>
                          <a:spcPts val="50"/>
                        </a:spcAft>
                      </a:pPr>
                      <a:r>
                        <a:rPr lang="it-IT" sz="1500">
                          <a:effectLst/>
                          <a:latin typeface="lato_text_regular"/>
                        </a:rPr>
                        <a:t>Personale addetto alla guardia dei fiumi, dei canali e delle opere idrauliche</a:t>
                      </a:r>
                    </a:p>
                  </a:txBody>
                  <a:tcPr marL="71435" marR="71435" marT="47617" marB="71426" anchor="ctr"/>
                </a:tc>
                <a:extLst>
                  <a:ext uri="{0D108BD9-81ED-4DB2-BD59-A6C34878D82A}">
                    <a16:rowId xmlns:a16="http://schemas.microsoft.com/office/drawing/2014/main" xmlns="" val="10002"/>
                  </a:ext>
                </a:extLst>
              </a:tr>
              <a:tr h="370778">
                <a:tc>
                  <a:txBody>
                    <a:bodyPr/>
                    <a:lstStyle/>
                    <a:p>
                      <a:r>
                        <a:rPr lang="it-IT" sz="1500" b="1">
                          <a:effectLst/>
                          <a:latin typeface="lato_text_regular"/>
                        </a:rPr>
                        <a:t>26</a:t>
                      </a:r>
                    </a:p>
                  </a:txBody>
                  <a:tcPr marL="71435" marR="71435" marT="47617" marB="71426" anchor="ctr"/>
                </a:tc>
                <a:tc>
                  <a:txBody>
                    <a:bodyPr/>
                    <a:lstStyle/>
                    <a:p>
                      <a:pPr algn="just">
                        <a:spcBef>
                          <a:spcPts val="50"/>
                        </a:spcBef>
                        <a:spcAft>
                          <a:spcPts val="50"/>
                        </a:spcAft>
                      </a:pPr>
                      <a:r>
                        <a:rPr lang="it-IT" sz="1500">
                          <a:effectLst/>
                          <a:latin typeface="lato_text_regular"/>
                        </a:rPr>
                        <a:t>Personale addetto alle pompe di eduzione delle acque se azionate da motori elettrici</a:t>
                      </a:r>
                    </a:p>
                  </a:txBody>
                  <a:tcPr marL="71435" marR="71435" marT="47617" marB="71426" anchor="ctr"/>
                </a:tc>
                <a:extLst>
                  <a:ext uri="{0D108BD9-81ED-4DB2-BD59-A6C34878D82A}">
                    <a16:rowId xmlns:a16="http://schemas.microsoft.com/office/drawing/2014/main" xmlns="" val="10003"/>
                  </a:ext>
                </a:extLst>
              </a:tr>
              <a:tr h="1033289">
                <a:tc>
                  <a:txBody>
                    <a:bodyPr/>
                    <a:lstStyle/>
                    <a:p>
                      <a:r>
                        <a:rPr lang="it-IT" sz="1500" b="1">
                          <a:effectLst/>
                          <a:latin typeface="lato_text_regular"/>
                        </a:rPr>
                        <a:t>27</a:t>
                      </a:r>
                    </a:p>
                  </a:txBody>
                  <a:tcPr marL="71435" marR="71435" marT="47617" marB="71426" anchor="ctr"/>
                </a:tc>
                <a:tc>
                  <a:txBody>
                    <a:bodyPr/>
                    <a:lstStyle/>
                    <a:p>
                      <a:pPr algn="just">
                        <a:spcBef>
                          <a:spcPts val="50"/>
                        </a:spcBef>
                        <a:spcAft>
                          <a:spcPts val="50"/>
                        </a:spcAft>
                      </a:pPr>
                      <a:r>
                        <a:rPr lang="it-IT" sz="1500">
                          <a:effectLst/>
                          <a:latin typeface="lato_text_regular"/>
                        </a:rPr>
                        <a:t>Personale addetto all’esercizio ed alla sorveglianza dei forni a fuoco continuo nell’industria della calce e cemento, a meno che, a giudizio dell’Ispettorato del lavoro, nella particolarità del caso, concorrano speciali circostanze a rendere gravoso il lavoro. Fuochisti adibiti esclusivamente alla condotta del fuoco nelle fornaci di laterizi, di materiali refrattari, ceramiche e vetrerie</a:t>
                      </a:r>
                    </a:p>
                  </a:txBody>
                  <a:tcPr marL="71435" marR="71435" marT="47617" marB="71426" anchor="ctr"/>
                </a:tc>
                <a:extLst>
                  <a:ext uri="{0D108BD9-81ED-4DB2-BD59-A6C34878D82A}">
                    <a16:rowId xmlns:a16="http://schemas.microsoft.com/office/drawing/2014/main" xmlns="" val="10004"/>
                  </a:ext>
                </a:extLst>
              </a:tr>
              <a:tr h="1261851">
                <a:tc>
                  <a:txBody>
                    <a:bodyPr/>
                    <a:lstStyle/>
                    <a:p>
                      <a:r>
                        <a:rPr lang="it-IT" sz="1500" b="1">
                          <a:effectLst/>
                          <a:latin typeface="lato_text_regular"/>
                        </a:rPr>
                        <a:t>28</a:t>
                      </a:r>
                    </a:p>
                  </a:txBody>
                  <a:tcPr marL="71435" marR="71435" marT="47617" marB="71426" anchor="ctr"/>
                </a:tc>
                <a:tc>
                  <a:txBody>
                    <a:bodyPr/>
                    <a:lstStyle/>
                    <a:p>
                      <a:pPr algn="just"/>
                      <a:r>
                        <a:rPr lang="it-IT" sz="1500" dirty="0">
                          <a:effectLst/>
                          <a:latin typeface="lato_text_regular"/>
                        </a:rPr>
                        <a:t>Personale addetto nelle officine elettriche alla sorveglianza delle macchine, ai quadri di trasformazione e di distribuzione, e alla guardia e manutenzione delle linee e degli impianti idraulici, a meno che, a giudizio dell’Ispettorato dell’industria e del lavoro, la sorveglianza, nella particolarità del caso, non assuma i caratteri di cui all’art. 6 del Regolamento 10 settembre 1923, n. 1955</a:t>
                      </a:r>
                    </a:p>
                  </a:txBody>
                  <a:tcPr marL="71435" marR="71435" marT="47617" marB="71426" anchor="ctr"/>
                </a:tc>
                <a:extLst>
                  <a:ext uri="{0D108BD9-81ED-4DB2-BD59-A6C34878D82A}">
                    <a16:rowId xmlns:a16="http://schemas.microsoft.com/office/drawing/2014/main" xmlns="" val="10005"/>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095755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297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EF72C8-5F44-4FCB-9635-D44880218E9D}" type="slidenum">
              <a:rPr lang="it-IT" altLang="it-IT">
                <a:solidFill>
                  <a:srgbClr val="FFFFFF"/>
                </a:solidFill>
                <a:latin typeface="Calibri" panose="020F0502020204030204" pitchFamily="34" charset="0"/>
              </a:rPr>
              <a:pPr/>
              <a:t>104</a:t>
            </a:fld>
            <a:endParaRPr lang="it-IT" altLang="it-IT">
              <a:solidFill>
                <a:srgbClr val="FFFFFF"/>
              </a:solidFill>
              <a:latin typeface="Calibri" panose="020F0502020204030204" pitchFamily="34" charset="0"/>
            </a:endParaRPr>
          </a:p>
        </p:txBody>
      </p:sp>
      <p:pic>
        <p:nvPicPr>
          <p:cNvPr id="2970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860550"/>
          <a:ext cx="8856662" cy="4693054"/>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79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14" marB="45714"/>
                </a:tc>
                <a:tc hMerge="1">
                  <a:txBody>
                    <a:bodyPr/>
                    <a:lstStyle/>
                    <a:p>
                      <a:endParaRPr lang="it-IT" dirty="0"/>
                    </a:p>
                  </a:txBody>
                  <a:tcPr/>
                </a:tc>
                <a:extLst>
                  <a:ext uri="{0D108BD9-81ED-4DB2-BD59-A6C34878D82A}">
                    <a16:rowId xmlns:a16="http://schemas.microsoft.com/office/drawing/2014/main" xmlns="" val="10000"/>
                  </a:ext>
                </a:extLst>
              </a:tr>
              <a:tr h="2404737">
                <a:tc>
                  <a:txBody>
                    <a:bodyPr/>
                    <a:lstStyle/>
                    <a:p>
                      <a:r>
                        <a:rPr lang="it-IT" sz="1500" b="1">
                          <a:effectLst/>
                          <a:latin typeface="lato_text_regular"/>
                        </a:rPr>
                        <a:t>29</a:t>
                      </a:r>
                    </a:p>
                  </a:txBody>
                  <a:tcPr marL="71435" marR="71435" marT="47619" marB="71428" anchor="ctr"/>
                </a:tc>
                <a:tc>
                  <a:txBody>
                    <a:bodyPr/>
                    <a:lstStyle/>
                    <a:p>
                      <a:pPr algn="just"/>
                      <a:r>
                        <a:rPr lang="it-IT" sz="1500">
                          <a:effectLst/>
                          <a:latin typeface="lato_text_regular"/>
                        </a:rPr>
                        <a:t>Personale addetto alla sorveglianza ed all’esercizio:</a:t>
                      </a:r>
                    </a:p>
                    <a:p>
                      <a:pPr algn="just"/>
                      <a:r>
                        <a:rPr lang="it-IT" sz="1500">
                          <a:effectLst/>
                          <a:latin typeface="lato_text_regular"/>
                        </a:rPr>
                        <a:t>a) degli apparecchi di concentrazione a vuoto;</a:t>
                      </a:r>
                    </a:p>
                    <a:p>
                      <a:pPr algn="just"/>
                      <a:r>
                        <a:rPr lang="it-IT" sz="1500">
                          <a:effectLst/>
                          <a:latin typeface="lato_text_regular"/>
                        </a:rPr>
                        <a:t>b) degli apparecchi di filtrazione;</a:t>
                      </a:r>
                    </a:p>
                    <a:p>
                      <a:pPr algn="just"/>
                      <a:r>
                        <a:rPr lang="it-IT" sz="1500">
                          <a:effectLst/>
                          <a:latin typeface="lato_text_regular"/>
                        </a:rPr>
                        <a:t>c) degli apparecchi di distillazione;</a:t>
                      </a:r>
                    </a:p>
                    <a:p>
                      <a:pPr algn="just"/>
                      <a:r>
                        <a:rPr lang="it-IT" sz="1500">
                          <a:effectLst/>
                          <a:latin typeface="lato_text_regular"/>
                        </a:rPr>
                        <a:t>d) dei forni di ossidazione, riduzione e calcinazione nelle industrie chimiche, a meno che si tratti di lavori che, a giudizio dell’Ispettorato dell’industria e del lavoro, non rivestano i caratteri di cui all’art. 6 del Regolamento 10 settembre 1923, n. 1955;</a:t>
                      </a:r>
                    </a:p>
                    <a:p>
                      <a:pPr algn="just"/>
                      <a:r>
                        <a:rPr lang="it-IT" sz="1500">
                          <a:effectLst/>
                          <a:latin typeface="lato_text_regular"/>
                        </a:rPr>
                        <a:t>e) degli impianti di acido solforico e acido nitrico;</a:t>
                      </a:r>
                    </a:p>
                    <a:p>
                      <a:pPr algn="just"/>
                      <a:r>
                        <a:rPr lang="it-IT" sz="1500">
                          <a:effectLst/>
                          <a:latin typeface="lato_text_regular"/>
                        </a:rPr>
                        <a:t>f) degli apparecchi per l’elettrolisi dell’acqua;</a:t>
                      </a:r>
                    </a:p>
                    <a:p>
                      <a:pPr algn="just"/>
                      <a:r>
                        <a:rPr lang="it-IT" sz="1500">
                          <a:effectLst/>
                          <a:latin typeface="lato_text_regular"/>
                        </a:rPr>
                        <a:t>g) degli apparecchi per la compressione e liquefazione dei gas</a:t>
                      </a:r>
                    </a:p>
                  </a:txBody>
                  <a:tcPr marL="71435" marR="71435" marT="47619" marB="71428" anchor="ctr"/>
                </a:tc>
                <a:extLst>
                  <a:ext uri="{0D108BD9-81ED-4DB2-BD59-A6C34878D82A}">
                    <a16:rowId xmlns:a16="http://schemas.microsoft.com/office/drawing/2014/main" xmlns="" val="10001"/>
                  </a:ext>
                </a:extLst>
              </a:tr>
              <a:tr h="370790">
                <a:tc>
                  <a:txBody>
                    <a:bodyPr/>
                    <a:lstStyle/>
                    <a:p>
                      <a:r>
                        <a:rPr lang="it-IT" sz="1500" b="1">
                          <a:effectLst/>
                          <a:latin typeface="lato_text_regular"/>
                        </a:rPr>
                        <a:t>30</a:t>
                      </a:r>
                    </a:p>
                  </a:txBody>
                  <a:tcPr marL="71435" marR="71435" marT="47619" marB="71428" anchor="ctr"/>
                </a:tc>
                <a:tc>
                  <a:txBody>
                    <a:bodyPr/>
                    <a:lstStyle/>
                    <a:p>
                      <a:pPr algn="just"/>
                      <a:r>
                        <a:rPr lang="it-IT" sz="1500">
                          <a:effectLst/>
                          <a:latin typeface="lato_text_regular"/>
                        </a:rPr>
                        <a:t>Personale addetto alle gru</a:t>
                      </a:r>
                    </a:p>
                  </a:txBody>
                  <a:tcPr marL="71435" marR="71435" marT="47619" marB="71428" anchor="ctr"/>
                </a:tc>
                <a:extLst>
                  <a:ext uri="{0D108BD9-81ED-4DB2-BD59-A6C34878D82A}">
                    <a16:rowId xmlns:a16="http://schemas.microsoft.com/office/drawing/2014/main" xmlns="" val="10002"/>
                  </a:ext>
                </a:extLst>
              </a:tr>
              <a:tr h="370790">
                <a:tc>
                  <a:txBody>
                    <a:bodyPr/>
                    <a:lstStyle/>
                    <a:p>
                      <a:r>
                        <a:rPr lang="it-IT" sz="1500" b="1">
                          <a:effectLst/>
                          <a:latin typeface="lato_text_regular"/>
                        </a:rPr>
                        <a:t>31</a:t>
                      </a:r>
                    </a:p>
                  </a:txBody>
                  <a:tcPr marL="71435" marR="71435" marT="47619" marB="71428" anchor="ctr"/>
                </a:tc>
                <a:tc>
                  <a:txBody>
                    <a:bodyPr/>
                    <a:lstStyle/>
                    <a:p>
                      <a:pPr algn="just"/>
                      <a:r>
                        <a:rPr lang="it-IT" sz="1500">
                          <a:effectLst/>
                          <a:latin typeface="lato_text_regular"/>
                        </a:rPr>
                        <a:t>Capistazione di fabbrica e personale dell’ufficio ricevimento bietole nella industria degli zuccheri</a:t>
                      </a:r>
                    </a:p>
                  </a:txBody>
                  <a:tcPr marL="71435" marR="71435" marT="47619" marB="71428" anchor="ctr"/>
                </a:tc>
                <a:extLst>
                  <a:ext uri="{0D108BD9-81ED-4DB2-BD59-A6C34878D82A}">
                    <a16:rowId xmlns:a16="http://schemas.microsoft.com/office/drawing/2014/main" xmlns="" val="10003"/>
                  </a:ext>
                </a:extLst>
              </a:tr>
              <a:tr h="370790">
                <a:tc>
                  <a:txBody>
                    <a:bodyPr/>
                    <a:lstStyle/>
                    <a:p>
                      <a:r>
                        <a:rPr lang="it-IT" sz="1500" b="1">
                          <a:effectLst/>
                          <a:latin typeface="lato_text_regular"/>
                        </a:rPr>
                        <a:t>32</a:t>
                      </a:r>
                    </a:p>
                  </a:txBody>
                  <a:tcPr marL="71435" marR="71435" marT="47619" marB="71428" anchor="ctr"/>
                </a:tc>
                <a:tc>
                  <a:txBody>
                    <a:bodyPr/>
                    <a:lstStyle/>
                    <a:p>
                      <a:pPr algn="just"/>
                      <a:r>
                        <a:rPr lang="it-IT" sz="1500" dirty="0">
                          <a:effectLst/>
                          <a:latin typeface="lato_text_regular"/>
                        </a:rPr>
                        <a:t>Personale addetto alla manutenzione stradale</a:t>
                      </a:r>
                    </a:p>
                  </a:txBody>
                  <a:tcPr marL="71435" marR="71435" marT="47619" marB="71428" anchor="ctr"/>
                </a:tc>
                <a:extLst>
                  <a:ext uri="{0D108BD9-81ED-4DB2-BD59-A6C34878D82A}">
                    <a16:rowId xmlns:a16="http://schemas.microsoft.com/office/drawing/2014/main" xmlns="" val="10004"/>
                  </a:ext>
                </a:extLst>
              </a:tr>
              <a:tr h="804754">
                <a:tc>
                  <a:txBody>
                    <a:bodyPr/>
                    <a:lstStyle/>
                    <a:p>
                      <a:r>
                        <a:rPr lang="it-IT" sz="1500" b="1">
                          <a:effectLst/>
                          <a:latin typeface="lato_text_regular"/>
                        </a:rPr>
                        <a:t>33</a:t>
                      </a:r>
                    </a:p>
                  </a:txBody>
                  <a:tcPr marL="71435" marR="71435" marT="47619" marB="71428" anchor="ctr"/>
                </a:tc>
                <a:tc>
                  <a:txBody>
                    <a:bodyPr/>
                    <a:lstStyle/>
                    <a:p>
                      <a:pPr algn="just"/>
                      <a:r>
                        <a:rPr lang="it-IT" sz="1500" dirty="0">
                          <a:effectLst/>
                          <a:latin typeface="lato_text_regular"/>
                        </a:rPr>
                        <a:t>Personale addetto esclusivamente nell’industria del candeggio e della tintoria, alla vigilanza degli autoclavi ed apparecchi per la bollitura e la lisciviatura ed alla produzione con apparecchi automatici del cloro elettrolitico</a:t>
                      </a:r>
                    </a:p>
                  </a:txBody>
                  <a:tcPr marL="71435" marR="71435" marT="47619" marB="71428" anchor="ctr"/>
                </a:tc>
                <a:extLst>
                  <a:ext uri="{0D108BD9-81ED-4DB2-BD59-A6C34878D82A}">
                    <a16:rowId xmlns:a16="http://schemas.microsoft.com/office/drawing/2014/main" xmlns="" val="10005"/>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598301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307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D88C58-FE5C-4CFE-A808-3E7962F755C4}" type="slidenum">
              <a:rPr lang="it-IT" altLang="it-IT">
                <a:solidFill>
                  <a:srgbClr val="FFFFFF"/>
                </a:solidFill>
                <a:latin typeface="Calibri" panose="020F0502020204030204" pitchFamily="34" charset="0"/>
              </a:rPr>
              <a:pPr/>
              <a:t>105</a:t>
            </a:fld>
            <a:endParaRPr lang="it-IT" altLang="it-IT">
              <a:solidFill>
                <a:srgbClr val="FFFFFF"/>
              </a:solidFill>
              <a:latin typeface="Calibri" panose="020F0502020204030204" pitchFamily="34" charset="0"/>
            </a:endParaRPr>
          </a:p>
        </p:txBody>
      </p:sp>
      <p:pic>
        <p:nvPicPr>
          <p:cNvPr id="3072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700213"/>
          <a:ext cx="8856662" cy="5104058"/>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17" marB="45717"/>
                </a:tc>
                <a:tc hMerge="1">
                  <a:txBody>
                    <a:bodyPr/>
                    <a:lstStyle/>
                    <a:p>
                      <a:endParaRPr lang="it-IT" dirty="0"/>
                    </a:p>
                  </a:txBody>
                  <a:tcPr/>
                </a:tc>
                <a:extLst>
                  <a:ext uri="{0D108BD9-81ED-4DB2-BD59-A6C34878D82A}">
                    <a16:rowId xmlns:a16="http://schemas.microsoft.com/office/drawing/2014/main" xmlns="" val="10000"/>
                  </a:ext>
                </a:extLst>
              </a:tr>
              <a:tr h="370817">
                <a:tc>
                  <a:txBody>
                    <a:bodyPr/>
                    <a:lstStyle/>
                    <a:p>
                      <a:r>
                        <a:rPr lang="it-IT" sz="1500" b="1">
                          <a:effectLst/>
                          <a:latin typeface="lato_text_regular"/>
                        </a:rPr>
                        <a:t>34</a:t>
                      </a:r>
                    </a:p>
                  </a:txBody>
                  <a:tcPr marL="71435" marR="71435" marT="47622" marB="71434" anchor="ctr"/>
                </a:tc>
                <a:tc>
                  <a:txBody>
                    <a:bodyPr/>
                    <a:lstStyle/>
                    <a:p>
                      <a:pPr algn="just"/>
                      <a:r>
                        <a:rPr lang="it-IT" sz="1500">
                          <a:effectLst/>
                          <a:latin typeface="lato_text_regular"/>
                        </a:rPr>
                        <a:t>Personale addetto all’industria della pesca</a:t>
                      </a:r>
                    </a:p>
                  </a:txBody>
                  <a:tcPr marL="71435" marR="71435" marT="47622" marB="71434" anchor="ctr"/>
                </a:tc>
                <a:extLst>
                  <a:ext uri="{0D108BD9-81ED-4DB2-BD59-A6C34878D82A}">
                    <a16:rowId xmlns:a16="http://schemas.microsoft.com/office/drawing/2014/main" xmlns="" val="10001"/>
                  </a:ext>
                </a:extLst>
              </a:tr>
              <a:tr h="1490570">
                <a:tc>
                  <a:txBody>
                    <a:bodyPr/>
                    <a:lstStyle/>
                    <a:p>
                      <a:r>
                        <a:rPr lang="it-IT" sz="1500" b="1">
                          <a:effectLst/>
                          <a:latin typeface="lato_text_regular"/>
                        </a:rPr>
                        <a:t>35</a:t>
                      </a:r>
                    </a:p>
                  </a:txBody>
                  <a:tcPr marL="71435" marR="71435" marT="47622" marB="71434" anchor="ctr"/>
                </a:tc>
                <a:tc>
                  <a:txBody>
                    <a:bodyPr/>
                    <a:lstStyle/>
                    <a:p>
                      <a:pPr algn="just"/>
                      <a:r>
                        <a:rPr lang="it-IT" sz="1500">
                          <a:effectLst/>
                          <a:latin typeface="lato_text_regular"/>
                        </a:rPr>
                        <a:t>Impiegati di albergo le cui mansioni implichino rapporti con la clientela e purché abbiano carattere discontinuo (così detti “impiegati di bureau” come i capi e sottocapi addetti al ricevimento, cassieri, segretari con esclusione di quelli che non abbiano rapporti con i passeggeri), a meno che nella particolarità del caso, a giudizio dell’Ispettorato dell’industria e del lavoro, manchino gli estremi di cui all’art. 6 del Regolamento 10 settembre 1923, n. 1955 (prestazioni discontinue o di semplice attesa o custodia)</a:t>
                      </a:r>
                    </a:p>
                  </a:txBody>
                  <a:tcPr marL="71435" marR="71435" marT="47622" marB="71434" anchor="ctr"/>
                </a:tc>
                <a:extLst>
                  <a:ext uri="{0D108BD9-81ED-4DB2-BD59-A6C34878D82A}">
                    <a16:rowId xmlns:a16="http://schemas.microsoft.com/office/drawing/2014/main" xmlns="" val="10002"/>
                  </a:ext>
                </a:extLst>
              </a:tr>
              <a:tr h="1033398">
                <a:tc>
                  <a:txBody>
                    <a:bodyPr/>
                    <a:lstStyle/>
                    <a:p>
                      <a:r>
                        <a:rPr lang="it-IT" sz="1500" b="1">
                          <a:effectLst/>
                          <a:latin typeface="lato_text_regular"/>
                        </a:rPr>
                        <a:t>36</a:t>
                      </a:r>
                    </a:p>
                  </a:txBody>
                  <a:tcPr marL="71435" marR="71435" marT="47622" marB="71434" anchor="ctr"/>
                </a:tc>
                <a:tc>
                  <a:txBody>
                    <a:bodyPr/>
                    <a:lstStyle/>
                    <a:p>
                      <a:pPr algn="just"/>
                      <a:r>
                        <a:rPr lang="it-IT" sz="1500">
                          <a:effectLst/>
                          <a:latin typeface="lato_text_regular"/>
                        </a:rPr>
                        <a:t>Operai addetti alle pompe stradali per la distribuzione della benzina, comunemente detti pompisti, a meno che nella particolarità del caso, a giudizio dell’Ispettorato dell’industria e del lavoro manchino gli estremi di cui all’art. 6 del Regolamento 10 settembre 1923, n. 1955 (prestazioni discontinue o di semplice attesa o custodia)</a:t>
                      </a:r>
                    </a:p>
                  </a:txBody>
                  <a:tcPr marL="71435" marR="71435" marT="47622" marB="71434" anchor="ctr"/>
                </a:tc>
                <a:extLst>
                  <a:ext uri="{0D108BD9-81ED-4DB2-BD59-A6C34878D82A}">
                    <a16:rowId xmlns:a16="http://schemas.microsoft.com/office/drawing/2014/main" xmlns="" val="10003"/>
                  </a:ext>
                </a:extLst>
              </a:tr>
              <a:tr h="804813">
                <a:tc>
                  <a:txBody>
                    <a:bodyPr/>
                    <a:lstStyle/>
                    <a:p>
                      <a:r>
                        <a:rPr lang="it-IT" sz="1500" b="1">
                          <a:effectLst/>
                          <a:latin typeface="lato_text_regular"/>
                        </a:rPr>
                        <a:t>37</a:t>
                      </a:r>
                    </a:p>
                  </a:txBody>
                  <a:tcPr marL="71435" marR="71435" marT="47622" marB="71434" anchor="ctr"/>
                </a:tc>
                <a:tc>
                  <a:txBody>
                    <a:bodyPr/>
                    <a:lstStyle/>
                    <a:p>
                      <a:pPr algn="just"/>
                      <a:r>
                        <a:rPr lang="it-IT" sz="1500">
                          <a:effectLst/>
                          <a:latin typeface="lato_text_regular"/>
                        </a:rPr>
                        <a:t>Operai addetti al funzionamento e alla sorveglianza dei telai per la segatura del marmo, a meno che nella particolarità del caso a giudizio dell’Ispettorato corporativo manchino gli estremi di cui all’art. 6 del Regolamento 10 settembre 1923, n. 1955</a:t>
                      </a:r>
                    </a:p>
                  </a:txBody>
                  <a:tcPr marL="71435" marR="71435" marT="47622" marB="71434" anchor="ctr"/>
                </a:tc>
                <a:extLst>
                  <a:ext uri="{0D108BD9-81ED-4DB2-BD59-A6C34878D82A}">
                    <a16:rowId xmlns:a16="http://schemas.microsoft.com/office/drawing/2014/main" xmlns="" val="10004"/>
                  </a:ext>
                </a:extLst>
              </a:tr>
              <a:tr h="1033398">
                <a:tc>
                  <a:txBody>
                    <a:bodyPr/>
                    <a:lstStyle/>
                    <a:p>
                      <a:r>
                        <a:rPr lang="it-IT" sz="1500" b="1">
                          <a:effectLst/>
                          <a:latin typeface="lato_text_regular"/>
                        </a:rPr>
                        <a:t>38</a:t>
                      </a:r>
                    </a:p>
                  </a:txBody>
                  <a:tcPr marL="71435" marR="71435" marT="47622" marB="71434" anchor="ctr"/>
                </a:tc>
                <a:tc>
                  <a:txBody>
                    <a:bodyPr/>
                    <a:lstStyle/>
                    <a:p>
                      <a:pPr algn="just"/>
                      <a:r>
                        <a:rPr lang="it-IT" sz="1500" dirty="0">
                          <a:effectLst/>
                          <a:latin typeface="lato_text_regular"/>
                        </a:rPr>
                        <a:t>Interpreti alle dipendenze di alberghi o di agenzie di viaggio e turismo, esclusi coloro che hanno anche incarichi od occupazioni di altra natura e coloro le cui prestazioni, a giudizio dell’Ispettorato corporativo, non presentano nella particolarità del caso i caratteri di lavoro discontinuo o di semplice attesa</a:t>
                      </a:r>
                    </a:p>
                  </a:txBody>
                  <a:tcPr marL="71435" marR="71435" marT="47622" marB="71434" anchor="ctr"/>
                </a:tc>
                <a:extLst>
                  <a:ext uri="{0D108BD9-81ED-4DB2-BD59-A6C34878D82A}">
                    <a16:rowId xmlns:a16="http://schemas.microsoft.com/office/drawing/2014/main" xmlns="" val="10005"/>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9740509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31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24EE2A-860C-44EB-A1FB-C37ECDFFD77C}" type="slidenum">
              <a:rPr lang="it-IT" altLang="it-IT">
                <a:solidFill>
                  <a:srgbClr val="FFFFFF"/>
                </a:solidFill>
                <a:latin typeface="Calibri" panose="020F0502020204030204" pitchFamily="34" charset="0"/>
              </a:rPr>
              <a:pPr/>
              <a:t>106</a:t>
            </a:fld>
            <a:endParaRPr lang="it-IT" altLang="it-IT">
              <a:solidFill>
                <a:srgbClr val="FFFFFF"/>
              </a:solidFill>
              <a:latin typeface="Calibri" panose="020F0502020204030204" pitchFamily="34" charset="0"/>
            </a:endParaRPr>
          </a:p>
        </p:txBody>
      </p:sp>
      <p:pic>
        <p:nvPicPr>
          <p:cNvPr id="3174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700213"/>
          <a:ext cx="8856662" cy="3938586"/>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9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27" marB="45727"/>
                </a:tc>
                <a:tc hMerge="1">
                  <a:txBody>
                    <a:bodyPr/>
                    <a:lstStyle/>
                    <a:p>
                      <a:endParaRPr lang="it-IT" dirty="0"/>
                    </a:p>
                  </a:txBody>
                  <a:tcPr/>
                </a:tc>
                <a:extLst>
                  <a:ext uri="{0D108BD9-81ED-4DB2-BD59-A6C34878D82A}">
                    <a16:rowId xmlns:a16="http://schemas.microsoft.com/office/drawing/2014/main" xmlns="" val="10000"/>
                  </a:ext>
                </a:extLst>
              </a:tr>
              <a:tr h="576355">
                <a:tc>
                  <a:txBody>
                    <a:bodyPr/>
                    <a:lstStyle/>
                    <a:p>
                      <a:r>
                        <a:rPr lang="it-IT" sz="1500" b="1" dirty="0">
                          <a:effectLst/>
                          <a:latin typeface="lato_text_regular"/>
                        </a:rPr>
                        <a:t>39</a:t>
                      </a:r>
                    </a:p>
                  </a:txBody>
                  <a:tcPr marL="71435" marR="71435" marT="47633" marB="71449" anchor="ctr"/>
                </a:tc>
                <a:tc>
                  <a:txBody>
                    <a:bodyPr/>
                    <a:lstStyle/>
                    <a:p>
                      <a:pPr algn="just"/>
                      <a:r>
                        <a:rPr lang="it-IT" sz="1500">
                          <a:effectLst/>
                          <a:latin typeface="lato_text_regular"/>
                        </a:rPr>
                        <a:t>Operai addetti alle presse per il rapido raffreddamento del sapone, ove dall’Ispettorato corporativo sia, nei singoli casi, riconosciuto il carattere discontinuo del lavoro</a:t>
                      </a:r>
                    </a:p>
                  </a:txBody>
                  <a:tcPr marL="71435" marR="71435" marT="47633" marB="71449" anchor="ctr"/>
                </a:tc>
                <a:extLst>
                  <a:ext uri="{0D108BD9-81ED-4DB2-BD59-A6C34878D82A}">
                    <a16:rowId xmlns:a16="http://schemas.microsoft.com/office/drawing/2014/main" xmlns="" val="10001"/>
                  </a:ext>
                </a:extLst>
              </a:tr>
              <a:tr h="576355">
                <a:tc>
                  <a:txBody>
                    <a:bodyPr/>
                    <a:lstStyle/>
                    <a:p>
                      <a:r>
                        <a:rPr lang="it-IT" sz="1500" b="1" dirty="0">
                          <a:effectLst/>
                          <a:latin typeface="lato_text_regular"/>
                        </a:rPr>
                        <a:t>40</a:t>
                      </a:r>
                    </a:p>
                  </a:txBody>
                  <a:tcPr marL="71435" marR="71435" marT="47633" marB="71449" anchor="ctr"/>
                </a:tc>
                <a:tc>
                  <a:txBody>
                    <a:bodyPr/>
                    <a:lstStyle/>
                    <a:p>
                      <a:pPr algn="just"/>
                      <a:r>
                        <a:rPr lang="it-IT" sz="1500">
                          <a:effectLst/>
                          <a:latin typeface="lato_text_regular"/>
                        </a:rPr>
                        <a:t>Personale addetto al governo, alla cura ed all’addestramento dei cavalli nelle aziende di allevamento e di allenamento dei cavalli da corsa</a:t>
                      </a:r>
                    </a:p>
                  </a:txBody>
                  <a:tcPr marL="71435" marR="71435" marT="47633" marB="71449" anchor="ctr"/>
                </a:tc>
                <a:extLst>
                  <a:ext uri="{0D108BD9-81ED-4DB2-BD59-A6C34878D82A}">
                    <a16:rowId xmlns:a16="http://schemas.microsoft.com/office/drawing/2014/main" xmlns="" val="10002"/>
                  </a:ext>
                </a:extLst>
              </a:tr>
              <a:tr h="576355">
                <a:tc>
                  <a:txBody>
                    <a:bodyPr/>
                    <a:lstStyle/>
                    <a:p>
                      <a:r>
                        <a:rPr lang="it-IT" sz="1500" b="1" dirty="0">
                          <a:effectLst/>
                          <a:latin typeface="lato_text_regular"/>
                        </a:rPr>
                        <a:t>41</a:t>
                      </a:r>
                    </a:p>
                  </a:txBody>
                  <a:tcPr marL="71435" marR="71435" marT="47633" marB="71449" anchor="ctr"/>
                </a:tc>
                <a:tc>
                  <a:txBody>
                    <a:bodyPr/>
                    <a:lstStyle/>
                    <a:p>
                      <a:pPr algn="just"/>
                      <a:r>
                        <a:rPr lang="it-IT" sz="1500">
                          <a:effectLst/>
                          <a:latin typeface="lato_text_regular"/>
                        </a:rPr>
                        <a:t>Personale addetto esclusivamente al governo e alla custodia degli animali utilizzati per prodotti medicinali o per esperienze scientifiche nelle aziende o istituti che fabbricano sieri</a:t>
                      </a:r>
                    </a:p>
                  </a:txBody>
                  <a:tcPr marL="71435" marR="71435" marT="47633" marB="71449" anchor="ctr"/>
                </a:tc>
                <a:extLst>
                  <a:ext uri="{0D108BD9-81ED-4DB2-BD59-A6C34878D82A}">
                    <a16:rowId xmlns:a16="http://schemas.microsoft.com/office/drawing/2014/main" xmlns="" val="10003"/>
                  </a:ext>
                </a:extLst>
              </a:tr>
              <a:tr h="804992">
                <a:tc>
                  <a:txBody>
                    <a:bodyPr/>
                    <a:lstStyle/>
                    <a:p>
                      <a:r>
                        <a:rPr lang="it-IT" sz="1500" b="1" dirty="0">
                          <a:effectLst/>
                          <a:latin typeface="lato_text_regular"/>
                        </a:rPr>
                        <a:t>42</a:t>
                      </a:r>
                    </a:p>
                  </a:txBody>
                  <a:tcPr marL="71435" marR="71435" marT="47633" marB="71449" anchor="ctr"/>
                </a:tc>
                <a:tc>
                  <a:txBody>
                    <a:bodyPr/>
                    <a:lstStyle/>
                    <a:p>
                      <a:pPr algn="just"/>
                      <a:r>
                        <a:rPr lang="it-IT" sz="1500">
                          <a:effectLst/>
                          <a:latin typeface="lato_text_regular"/>
                        </a:rPr>
                        <a:t>Personale addetto ai corriponti, a meno che nella particolarità del caso, a giudizio dell’Ispettorato del lavoro, manchino gli estremi di cui all’art. 6 del Regolamento 10 settembre 1923, n. 1955 (prestazioni discontinue o di semplice attesa o custodia)</a:t>
                      </a:r>
                    </a:p>
                  </a:txBody>
                  <a:tcPr marL="71435" marR="71435" marT="47633" marB="71449" anchor="ctr"/>
                </a:tc>
                <a:extLst>
                  <a:ext uri="{0D108BD9-81ED-4DB2-BD59-A6C34878D82A}">
                    <a16:rowId xmlns:a16="http://schemas.microsoft.com/office/drawing/2014/main" xmlns="" val="10004"/>
                  </a:ext>
                </a:extLst>
              </a:tr>
              <a:tr h="1033629">
                <a:tc>
                  <a:txBody>
                    <a:bodyPr/>
                    <a:lstStyle/>
                    <a:p>
                      <a:r>
                        <a:rPr lang="it-IT" sz="1500" b="1" dirty="0">
                          <a:effectLst/>
                          <a:latin typeface="lato_text_regular"/>
                        </a:rPr>
                        <a:t>43</a:t>
                      </a:r>
                    </a:p>
                  </a:txBody>
                  <a:tcPr marL="71435" marR="71435" marT="47633" marB="71449" anchor="ctr"/>
                </a:tc>
                <a:tc>
                  <a:txBody>
                    <a:bodyPr/>
                    <a:lstStyle/>
                    <a:p>
                      <a:pPr algn="just"/>
                      <a:r>
                        <a:rPr lang="it-IT" sz="1500" dirty="0">
                          <a:effectLst/>
                          <a:latin typeface="lato_text_regular"/>
                        </a:rPr>
                        <a:t>Artisti dipendenti da imprese teatrali, cinematografiche e televisive; operai addetti agli spettacoli teatrali, cinematografici e televisivi, cineoperatori, cameramen-</a:t>
                      </a:r>
                      <a:r>
                        <a:rPr lang="it-IT" sz="1500" dirty="0" err="1">
                          <a:effectLst/>
                          <a:latin typeface="lato_text_regular"/>
                        </a:rPr>
                        <a:t>recording</a:t>
                      </a:r>
                      <a:r>
                        <a:rPr lang="it-IT" sz="1500" dirty="0">
                          <a:effectLst/>
                          <a:latin typeface="lato_text_regular"/>
                        </a:rPr>
                        <a:t> o teleoperatori da ripresa, fotografi e intervistatori occupati in imprese dello spettacolo in genere ed in campo documentario, anche per fini didattici</a:t>
                      </a:r>
                    </a:p>
                  </a:txBody>
                  <a:tcPr marL="71435" marR="71435" marT="47633" marB="71449" anchor="ctr"/>
                </a:tc>
                <a:extLst>
                  <a:ext uri="{0D108BD9-81ED-4DB2-BD59-A6C34878D82A}">
                    <a16:rowId xmlns:a16="http://schemas.microsoft.com/office/drawing/2014/main" xmlns="" val="10005"/>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187519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endParaRPr lang="it-IT" altLang="it-IT" b="1">
              <a:solidFill>
                <a:schemeClr val="bg1"/>
              </a:solidFill>
            </a:endParaRPr>
          </a:p>
        </p:txBody>
      </p:sp>
      <p:sp>
        <p:nvSpPr>
          <p:cNvPr id="327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25DB1-B4B1-4F00-89C7-68847C5B9FBC}" type="slidenum">
              <a:rPr lang="it-IT" altLang="it-IT">
                <a:solidFill>
                  <a:srgbClr val="FFFFFF"/>
                </a:solidFill>
                <a:latin typeface="Calibri" panose="020F0502020204030204" pitchFamily="34" charset="0"/>
              </a:rPr>
              <a:pPr/>
              <a:t>107</a:t>
            </a:fld>
            <a:endParaRPr lang="it-IT" altLang="it-IT">
              <a:solidFill>
                <a:srgbClr val="FFFFFF"/>
              </a:solidFill>
              <a:latin typeface="Calibri" panose="020F0502020204030204" pitchFamily="34" charset="0"/>
            </a:endParaRPr>
          </a:p>
        </p:txBody>
      </p:sp>
      <p:pic>
        <p:nvPicPr>
          <p:cNvPr id="3277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179388" y="1700213"/>
          <a:ext cx="8856662" cy="2557462"/>
        </p:xfrm>
        <a:graphic>
          <a:graphicData uri="http://schemas.openxmlformats.org/drawingml/2006/table">
            <a:tbl>
              <a:tblPr firstRow="1" bandRow="1">
                <a:tableStyleId>{5C22544A-7EE6-4342-B048-85BDC9FD1C3A}</a:tableStyleId>
              </a:tblPr>
              <a:tblGrid>
                <a:gridCol w="442833">
                  <a:extLst>
                    <a:ext uri="{9D8B030D-6E8A-4147-A177-3AD203B41FA5}">
                      <a16:colId xmlns:a16="http://schemas.microsoft.com/office/drawing/2014/main" xmlns="" val="20000"/>
                    </a:ext>
                  </a:extLst>
                </a:gridCol>
                <a:gridCol w="8413829">
                  <a:extLst>
                    <a:ext uri="{9D8B030D-6E8A-4147-A177-3AD203B41FA5}">
                      <a16:colId xmlns:a16="http://schemas.microsoft.com/office/drawing/2014/main" xmlns="" val="20001"/>
                    </a:ext>
                  </a:extLst>
                </a:gridCol>
              </a:tblGrid>
              <a:tr h="3709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it-IT" sz="1500" b="1" dirty="0">
                          <a:solidFill>
                            <a:schemeClr val="bg1"/>
                          </a:solidFill>
                        </a:rPr>
                        <a:t>RD 2657/1923</a:t>
                      </a:r>
                    </a:p>
                  </a:txBody>
                  <a:tcPr marL="91437" marR="91437" marT="45731" marB="45731"/>
                </a:tc>
                <a:tc hMerge="1">
                  <a:txBody>
                    <a:bodyPr/>
                    <a:lstStyle/>
                    <a:p>
                      <a:endParaRPr lang="it-IT" dirty="0"/>
                    </a:p>
                  </a:txBody>
                  <a:tcPr/>
                </a:tc>
                <a:extLst>
                  <a:ext uri="{0D108BD9-81ED-4DB2-BD59-A6C34878D82A}">
                    <a16:rowId xmlns:a16="http://schemas.microsoft.com/office/drawing/2014/main" xmlns="" val="10000"/>
                  </a:ext>
                </a:extLst>
              </a:tr>
              <a:tr h="805062">
                <a:tc>
                  <a:txBody>
                    <a:bodyPr/>
                    <a:lstStyle/>
                    <a:p>
                      <a:r>
                        <a:rPr lang="it-IT" sz="1500" b="1" dirty="0">
                          <a:effectLst/>
                          <a:latin typeface="lato_text_regular"/>
                        </a:rPr>
                        <a:t>44</a:t>
                      </a:r>
                    </a:p>
                  </a:txBody>
                  <a:tcPr marL="71435" marR="71435" marT="47637" marB="71456" anchor="ctr"/>
                </a:tc>
                <a:tc>
                  <a:txBody>
                    <a:bodyPr/>
                    <a:lstStyle/>
                    <a:p>
                      <a:pPr algn="just"/>
                      <a:r>
                        <a:rPr lang="it-IT" sz="1500" dirty="0">
                          <a:effectLst/>
                          <a:latin typeface="lato_text_regular"/>
                        </a:rPr>
                        <a:t>Operai addetti esclusivamente alla sorveglianza dei generatori di vapore con superficie non superiore a 50 mq. quando, nella particolarità del caso, detto lavoro abbia carattere di discontinuità, accertato dall’Ispettorato del lavoro</a:t>
                      </a:r>
                    </a:p>
                  </a:txBody>
                  <a:tcPr marL="71435" marR="71435" marT="47637" marB="71456" anchor="ctr"/>
                </a:tc>
                <a:extLst>
                  <a:ext uri="{0D108BD9-81ED-4DB2-BD59-A6C34878D82A}">
                    <a16:rowId xmlns:a16="http://schemas.microsoft.com/office/drawing/2014/main" xmlns="" val="10001"/>
                  </a:ext>
                </a:extLst>
              </a:tr>
              <a:tr h="805062">
                <a:tc>
                  <a:txBody>
                    <a:bodyPr/>
                    <a:lstStyle/>
                    <a:p>
                      <a:r>
                        <a:rPr lang="it-IT" sz="1500" b="1">
                          <a:effectLst/>
                          <a:latin typeface="lato_text_regular"/>
                        </a:rPr>
                        <a:t>45</a:t>
                      </a:r>
                    </a:p>
                  </a:txBody>
                  <a:tcPr marL="71435" marR="71435" marT="47637" marB="71456" anchor="ctr"/>
                </a:tc>
                <a:tc>
                  <a:txBody>
                    <a:bodyPr/>
                    <a:lstStyle/>
                    <a:p>
                      <a:pPr algn="just"/>
                      <a:r>
                        <a:rPr lang="it-IT" sz="1500" dirty="0">
                          <a:effectLst/>
                          <a:latin typeface="lato_text_regular"/>
                        </a:rPr>
                        <a:t>Operai addetti presso gli aeroporti alle pompe per il riempimento delle autocisterne e al rifornimento di carburanti e lubrificanti agli aerei da trasporto, eccettuati i singoli casi nei quali l’Ispettorato del lavoro accerti l’inesistenza del carattere della discontinuità</a:t>
                      </a:r>
                    </a:p>
                  </a:txBody>
                  <a:tcPr marL="71435" marR="71435" marT="47637" marB="71456" anchor="ctr"/>
                </a:tc>
                <a:extLst>
                  <a:ext uri="{0D108BD9-81ED-4DB2-BD59-A6C34878D82A}">
                    <a16:rowId xmlns:a16="http://schemas.microsoft.com/office/drawing/2014/main" xmlns="" val="10002"/>
                  </a:ext>
                </a:extLst>
              </a:tr>
              <a:tr h="576406">
                <a:tc>
                  <a:txBody>
                    <a:bodyPr/>
                    <a:lstStyle/>
                    <a:p>
                      <a:r>
                        <a:rPr lang="it-IT" sz="1500" b="1">
                          <a:effectLst/>
                          <a:latin typeface="lato_text_regular"/>
                        </a:rPr>
                        <a:t>46</a:t>
                      </a:r>
                    </a:p>
                  </a:txBody>
                  <a:tcPr marL="71435" marR="71435" marT="47637" marB="71456" anchor="ctr"/>
                </a:tc>
                <a:tc>
                  <a:txBody>
                    <a:bodyPr/>
                    <a:lstStyle/>
                    <a:p>
                      <a:pPr algn="just"/>
                      <a:r>
                        <a:rPr lang="it-IT" sz="1500" dirty="0">
                          <a:effectLst/>
                          <a:latin typeface="lato_text_regular"/>
                        </a:rPr>
                        <a:t>Operai addobbatori o apparatori per cerimonie civili o religiose ove dall’Ispettorato del lavoro sia, nei singoli casi, riconosciuto il carattere discontinuo del lavoro</a:t>
                      </a:r>
                    </a:p>
                  </a:txBody>
                  <a:tcPr marL="71435" marR="71435" marT="47637" marB="71456" anchor="ct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865708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755650" y="1844674"/>
            <a:ext cx="7864475" cy="4608661"/>
          </a:xfrm>
        </p:spPr>
        <p:txBody>
          <a:bodyPr/>
          <a:lstStyle/>
          <a:p>
            <a:pPr eaLnBrk="1" hangingPunct="1">
              <a:spcBef>
                <a:spcPct val="0"/>
              </a:spcBef>
              <a:spcAft>
                <a:spcPts val="600"/>
              </a:spcAft>
            </a:pPr>
            <a:r>
              <a:rPr lang="it-IT" altLang="it-IT" sz="2400" b="1" dirty="0">
                <a:solidFill>
                  <a:schemeClr val="bg1"/>
                </a:solidFill>
              </a:rPr>
              <a:t>REQUISITO </a:t>
            </a:r>
            <a:r>
              <a:rPr lang="it-IT" altLang="it-IT" sz="2400" b="1" dirty="0" smtClean="0">
                <a:solidFill>
                  <a:schemeClr val="bg1"/>
                </a:solidFill>
              </a:rPr>
              <a:t>OGGETTIVO</a:t>
            </a:r>
          </a:p>
          <a:p>
            <a:pPr algn="just" eaLnBrk="1" hangingPunct="1">
              <a:spcBef>
                <a:spcPct val="0"/>
              </a:spcBef>
              <a:spcAft>
                <a:spcPts val="600"/>
              </a:spcAft>
            </a:pPr>
            <a:r>
              <a:rPr lang="it-IT" sz="2400" dirty="0" smtClean="0">
                <a:solidFill>
                  <a:schemeClr val="bg1"/>
                </a:solidFill>
              </a:rPr>
              <a:t>I </a:t>
            </a:r>
            <a:r>
              <a:rPr lang="it-IT" sz="2400" b="1" dirty="0" smtClean="0">
                <a:solidFill>
                  <a:schemeClr val="bg1"/>
                </a:solidFill>
              </a:rPr>
              <a:t>requisiti dimensionali e le altre limitazioni alle quali il regio decreto fa riferimento (es. autorizzazione dell’ispettore del lavoro) non operano ai fini della individuazione della tipologia di attività lavorativa oggetto del contratto di lavoro intermittente</a:t>
            </a:r>
            <a:r>
              <a:rPr lang="it-IT" sz="2400" dirty="0" smtClean="0">
                <a:solidFill>
                  <a:schemeClr val="bg1"/>
                </a:solidFill>
              </a:rPr>
              <a:t>. Non rileva pertanto neppure un giudizio caso per caso circa la natura intermittente o discontinua della prestazione essendo questo compito rinviato ex ante alla contrattazione collettiva o, in assenza, al Decreto del Ministero del lavoro e delle politiche sociali.</a:t>
            </a:r>
            <a:endParaRPr lang="it-IT" altLang="it-IT" dirty="0">
              <a:solidFill>
                <a:schemeClr val="bg1"/>
              </a:solidFill>
            </a:endParaRPr>
          </a:p>
        </p:txBody>
      </p:sp>
      <p:sp>
        <p:nvSpPr>
          <p:cNvPr id="337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730751-B146-4C94-B426-B7D18D899890}" type="slidenum">
              <a:rPr lang="it-IT" altLang="it-IT">
                <a:solidFill>
                  <a:srgbClr val="FFFFFF"/>
                </a:solidFill>
                <a:latin typeface="Calibri" panose="020F0502020204030204" pitchFamily="34" charset="0"/>
              </a:rPr>
              <a:pPr/>
              <a:t>108</a:t>
            </a:fld>
            <a:endParaRPr lang="it-IT" altLang="it-IT">
              <a:solidFill>
                <a:srgbClr val="FFFFFF"/>
              </a:solidFill>
              <a:latin typeface="Calibri" panose="020F0502020204030204" pitchFamily="34" charset="0"/>
            </a:endParaRPr>
          </a:p>
        </p:txBody>
      </p:sp>
      <p:pic>
        <p:nvPicPr>
          <p:cNvPr id="3379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
        <p:nvSpPr>
          <p:cNvPr id="8" name="Rettangolo arrotondato 7"/>
          <p:cNvSpPr/>
          <p:nvPr/>
        </p:nvSpPr>
        <p:spPr>
          <a:xfrm>
            <a:off x="6372200" y="5733256"/>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prstClr val="white"/>
                </a:solidFill>
              </a:rPr>
              <a:t>Circ. Min. </a:t>
            </a:r>
            <a:r>
              <a:rPr lang="it-IT" b="1" dirty="0" err="1" smtClean="0">
                <a:solidFill>
                  <a:prstClr val="white"/>
                </a:solidFill>
              </a:rPr>
              <a:t>Lav</a:t>
            </a:r>
            <a:r>
              <a:rPr lang="it-IT" b="1" dirty="0" smtClean="0">
                <a:solidFill>
                  <a:prstClr val="white"/>
                </a:solidFill>
              </a:rPr>
              <a:t>. n. 4/2005</a:t>
            </a:r>
            <a:endParaRPr lang="it-IT" b="1" dirty="0">
              <a:solidFill>
                <a:prstClr val="white"/>
              </a:solidFill>
            </a:endParaRPr>
          </a:p>
        </p:txBody>
      </p:sp>
    </p:spTree>
    <p:extLst>
      <p:ext uri="{BB962C8B-B14F-4D97-AF65-F5344CB8AC3E}">
        <p14:creationId xmlns:p14="http://schemas.microsoft.com/office/powerpoint/2010/main" val="29615163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REQUISITO TEMPORALE</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Periodi predeterminati dell’anno, del mese o della settimana individuati dalla contrattazione collettiva che, in base alle esigenze del settore, può legittimare il ricorso al lavoro intermittente.</a:t>
            </a:r>
          </a:p>
          <a:p>
            <a:pPr eaLnBrk="1" hangingPunct="1">
              <a:spcBef>
                <a:spcPct val="0"/>
              </a:spcBef>
              <a:spcAft>
                <a:spcPts val="600"/>
              </a:spcAft>
            </a:pPr>
            <a:endParaRPr lang="it-IT" altLang="it-IT" sz="2400" b="1">
              <a:solidFill>
                <a:schemeClr val="bg1"/>
              </a:solidFill>
            </a:endParaRPr>
          </a:p>
          <a:p>
            <a:pPr eaLnBrk="1" hangingPunct="1">
              <a:spcBef>
                <a:spcPct val="0"/>
              </a:spcBef>
              <a:spcAft>
                <a:spcPts val="600"/>
              </a:spcAft>
            </a:pPr>
            <a:r>
              <a:rPr lang="it-IT" altLang="it-IT" sz="2400" b="1">
                <a:solidFill>
                  <a:schemeClr val="bg1"/>
                </a:solidFill>
              </a:rPr>
              <a:t>Ove il riferimento ai singoli periodi non sia specifico e dettagliato ma faccia riferimento all’intero anno, il rapporto di lavoro sarà convertito in tempo indeterminato tempo pieno</a:t>
            </a:r>
          </a:p>
          <a:p>
            <a:pPr eaLnBrk="1" hangingPunct="1">
              <a:spcBef>
                <a:spcPct val="0"/>
              </a:spcBef>
              <a:spcAft>
                <a:spcPts val="600"/>
              </a:spcAft>
            </a:pPr>
            <a:endParaRPr lang="it-IT" altLang="it-IT">
              <a:solidFill>
                <a:schemeClr val="bg1"/>
              </a:solidFill>
            </a:endParaRPr>
          </a:p>
        </p:txBody>
      </p:sp>
      <p:sp>
        <p:nvSpPr>
          <p:cNvPr id="337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730751-B146-4C94-B426-B7D18D899890}" type="slidenum">
              <a:rPr lang="it-IT" altLang="it-IT">
                <a:solidFill>
                  <a:srgbClr val="FFFFFF"/>
                </a:solidFill>
                <a:latin typeface="Calibri" panose="020F0502020204030204" pitchFamily="34" charset="0"/>
              </a:rPr>
              <a:pPr/>
              <a:t>109</a:t>
            </a:fld>
            <a:endParaRPr lang="it-IT" altLang="it-IT">
              <a:solidFill>
                <a:srgbClr val="FFFFFF"/>
              </a:solidFill>
              <a:latin typeface="Calibri" panose="020F0502020204030204" pitchFamily="34" charset="0"/>
            </a:endParaRPr>
          </a:p>
        </p:txBody>
      </p:sp>
      <p:pic>
        <p:nvPicPr>
          <p:cNvPr id="3379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61516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sz="2400" b="1" i="1" dirty="0" err="1">
                <a:solidFill>
                  <a:schemeClr val="bg1"/>
                </a:solidFill>
              </a:rPr>
              <a:t>D.Lgs.</a:t>
            </a:r>
            <a:r>
              <a:rPr lang="it-IT" altLang="it-IT" sz="2400" b="1" i="1" dirty="0">
                <a:solidFill>
                  <a:schemeClr val="bg1"/>
                </a:solidFill>
              </a:rPr>
              <a:t> 81/2015</a:t>
            </a:r>
          </a:p>
          <a:p>
            <a:pPr eaLnBrk="1" hangingPunct="1"/>
            <a:r>
              <a:rPr lang="it-IT" altLang="it-IT" sz="2400" b="1" i="1" dirty="0">
                <a:solidFill>
                  <a:schemeClr val="bg1"/>
                </a:solidFill>
              </a:rPr>
              <a:t> </a:t>
            </a:r>
            <a:r>
              <a:rPr lang="it-IT" altLang="it-IT" sz="2000" i="1" dirty="0">
                <a:solidFill>
                  <a:schemeClr val="bg1"/>
                </a:solidFill>
              </a:rPr>
              <a:t>Disciplina organica dei contratti di lavoro e revisione della normativa in tema di mansioni, a norma dell’art. 1, comma 7, della legge 10 dicembre 2014, n. 183</a:t>
            </a:r>
            <a:endParaRPr lang="it-IT" altLang="it-IT" sz="20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08EBD2-761B-499B-9F3A-B711363CE9D8}" type="slidenum">
              <a:rPr lang="it-IT">
                <a:solidFill>
                  <a:srgbClr val="FFFFFF"/>
                </a:solidFill>
                <a:latin typeface="Calibri" panose="020F0502020204030204" pitchFamily="34" charset="0"/>
              </a:rPr>
              <a:pPr eaLnBrk="1" hangingPunct="1"/>
              <a:t>11</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755576" y="3645024"/>
          <a:ext cx="7386639" cy="2160588"/>
        </p:xfrm>
        <a:graphic>
          <a:graphicData uri="http://schemas.openxmlformats.org/drawingml/2006/table">
            <a:tbl>
              <a:tblPr/>
              <a:tblGrid>
                <a:gridCol w="2462213">
                  <a:extLst>
                    <a:ext uri="{9D8B030D-6E8A-4147-A177-3AD203B41FA5}">
                      <a16:colId xmlns:a16="http://schemas.microsoft.com/office/drawing/2014/main" xmlns="" val="20000"/>
                    </a:ext>
                  </a:extLst>
                </a:gridCol>
                <a:gridCol w="2462213">
                  <a:extLst>
                    <a:ext uri="{9D8B030D-6E8A-4147-A177-3AD203B41FA5}">
                      <a16:colId xmlns:a16="http://schemas.microsoft.com/office/drawing/2014/main" xmlns="" val="20001"/>
                    </a:ext>
                  </a:extLst>
                </a:gridCol>
                <a:gridCol w="2462213">
                  <a:extLst>
                    <a:ext uri="{9D8B030D-6E8A-4147-A177-3AD203B41FA5}">
                      <a16:colId xmlns:a16="http://schemas.microsoft.com/office/drawing/2014/main" xmlns="" val="20002"/>
                    </a:ext>
                  </a:extLst>
                </a:gridCol>
              </a:tblGrid>
              <a:tr h="540147">
                <a:tc>
                  <a:txBody>
                    <a:bodyPr/>
                    <a:lstStyle>
                      <a:lvl1pPr marL="79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7938"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Capo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18732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Sezioni</a:t>
                      </a: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a:t>
                      </a: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Articoli</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Argomento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r h="540147">
                <a:tc row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 Capo 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cs typeface="Arial" charset="0"/>
                      </a:endParaRPr>
                    </a:p>
                    <a:p>
                      <a:pPr marL="0" marR="0" lvl="0" indent="0" algn="ctr" defTabSz="914400" rtl="0" eaLnBrk="1" fontAlgn="base" latinLnBrk="0" hangingPunct="1">
                        <a:lnSpc>
                          <a:spcPct val="107000"/>
                        </a:lnSpc>
                        <a:spcBef>
                          <a:spcPts val="75"/>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cs typeface="Arial" charset="0"/>
                        </a:rPr>
                        <a:t>Disposizioni in materia di rapporto di lavoro</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Art. 1</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905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Forma </a:t>
                      </a:r>
                      <a:r>
                        <a:rPr kumimoji="0" lang="en-US" altLang="it-IT" sz="1600" b="1" i="0" u="none" strike="noStrike" cap="none" normalizeH="0" baseline="0" dirty="0" err="1">
                          <a:ln>
                            <a:noFill/>
                          </a:ln>
                          <a:solidFill>
                            <a:schemeClr val="tx1"/>
                          </a:solidFill>
                          <a:effectLst/>
                          <a:latin typeface="+mn-lt"/>
                          <a:cs typeface="Arial" charset="0"/>
                        </a:rPr>
                        <a:t>contrattuale</a:t>
                      </a:r>
                      <a:r>
                        <a:rPr kumimoji="0" lang="en-US" altLang="it-IT" sz="1600" b="1" i="0" u="none" strike="noStrike" cap="none" normalizeH="0" baseline="0" dirty="0">
                          <a:ln>
                            <a:noFill/>
                          </a:ln>
                          <a:solidFill>
                            <a:schemeClr val="tx1"/>
                          </a:solidFill>
                          <a:effectLst/>
                          <a:latin typeface="+mn-lt"/>
                          <a:cs typeface="Arial" charset="0"/>
                        </a:rPr>
                        <a:t> </a:t>
                      </a:r>
                      <a:r>
                        <a:rPr kumimoji="0" lang="en-US" altLang="it-IT" sz="1600" b="1" i="0" u="none" strike="noStrike" cap="none" normalizeH="0" baseline="0" dirty="0" err="1">
                          <a:ln>
                            <a:noFill/>
                          </a:ln>
                          <a:solidFill>
                            <a:schemeClr val="tx1"/>
                          </a:solidFill>
                          <a:effectLst/>
                          <a:latin typeface="+mn-lt"/>
                          <a:cs typeface="Arial" charset="0"/>
                        </a:rPr>
                        <a:t>comune</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540147">
                <a:tc vMerge="1">
                  <a:txBody>
                    <a:bodyPr/>
                    <a:lstStyle/>
                    <a:p>
                      <a:endParaRPr lang="it-IT"/>
                    </a:p>
                  </a:txBody>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Art. 2</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936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cs typeface="Arial" charset="0"/>
                        </a:rPr>
                        <a:t>Collaborazioni</a:t>
                      </a:r>
                      <a:r>
                        <a:rPr kumimoji="0" lang="en-US" altLang="it-IT" sz="1600" b="1" i="0" u="none" strike="noStrike" cap="none" normalizeH="0" baseline="0" dirty="0">
                          <a:ln>
                            <a:noFill/>
                          </a:ln>
                          <a:solidFill>
                            <a:schemeClr val="tx1"/>
                          </a:solidFill>
                          <a:effectLst/>
                          <a:latin typeface="+mn-lt"/>
                          <a:cs typeface="Arial" charset="0"/>
                        </a:rPr>
                        <a:t> </a:t>
                      </a:r>
                      <a:r>
                        <a:rPr kumimoji="0" lang="en-US" altLang="it-IT" sz="1600" b="1" i="0" u="none" strike="noStrike" cap="none" normalizeH="0" baseline="0" dirty="0" err="1">
                          <a:ln>
                            <a:noFill/>
                          </a:ln>
                          <a:solidFill>
                            <a:schemeClr val="tx1"/>
                          </a:solidFill>
                          <a:effectLst/>
                          <a:latin typeface="+mn-lt"/>
                          <a:cs typeface="Arial" charset="0"/>
                        </a:rPr>
                        <a:t>organizzate</a:t>
                      </a:r>
                      <a:r>
                        <a:rPr kumimoji="0" lang="en-US" altLang="it-IT" sz="1600" b="1" i="0" u="none" strike="noStrike" cap="none" normalizeH="0" baseline="0" dirty="0">
                          <a:ln>
                            <a:noFill/>
                          </a:ln>
                          <a:solidFill>
                            <a:schemeClr val="tx1"/>
                          </a:solidFill>
                          <a:effectLst/>
                          <a:latin typeface="+mn-lt"/>
                          <a:cs typeface="Arial" charset="0"/>
                        </a:rPr>
                        <a:t> </a:t>
                      </a:r>
                      <a:r>
                        <a:rPr kumimoji="0" lang="en-US" altLang="it-IT" sz="1600" b="1" i="0" u="none" strike="noStrike" cap="none" normalizeH="0" baseline="0" dirty="0" err="1">
                          <a:ln>
                            <a:noFill/>
                          </a:ln>
                          <a:solidFill>
                            <a:schemeClr val="tx1"/>
                          </a:solidFill>
                          <a:effectLst/>
                          <a:latin typeface="+mn-lt"/>
                          <a:cs typeface="Arial" charset="0"/>
                        </a:rPr>
                        <a:t>dal</a:t>
                      </a:r>
                      <a:r>
                        <a:rPr kumimoji="0" lang="en-US" altLang="it-IT" sz="1600" b="1" i="0" u="none" strike="noStrike" cap="none" normalizeH="0" baseline="0" dirty="0">
                          <a:ln>
                            <a:noFill/>
                          </a:ln>
                          <a:solidFill>
                            <a:schemeClr val="tx1"/>
                          </a:solidFill>
                          <a:effectLst/>
                          <a:latin typeface="+mn-lt"/>
                          <a:cs typeface="Arial" charset="0"/>
                        </a:rPr>
                        <a:t> </a:t>
                      </a:r>
                      <a:r>
                        <a:rPr kumimoji="0" lang="en-US" altLang="it-IT" sz="1600" b="1" i="0" u="none" strike="noStrike" cap="none" normalizeH="0" baseline="0" dirty="0" err="1">
                          <a:ln>
                            <a:noFill/>
                          </a:ln>
                          <a:solidFill>
                            <a:schemeClr val="tx1"/>
                          </a:solidFill>
                          <a:effectLst/>
                          <a:latin typeface="+mn-lt"/>
                          <a:cs typeface="Arial" charset="0"/>
                        </a:rPr>
                        <a:t>committente</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540147">
                <a:tc vMerge="1">
                  <a:txBody>
                    <a:bodyPr/>
                    <a:lstStyle/>
                    <a:p>
                      <a:endParaRPr lang="it-IT"/>
                    </a:p>
                  </a:txBody>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p>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Art. 3</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endPar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Disciplina</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delle</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mansioni</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164104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REQUISITO SOGGETTIVO</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Con i soggetti che possiedano il requisito anagrafico il contratto potrà essere stipulato ‘’in ogni caso’’</a:t>
            </a:r>
          </a:p>
          <a:p>
            <a:pPr eaLnBrk="1" hangingPunct="1">
              <a:spcBef>
                <a:spcPct val="0"/>
              </a:spcBef>
              <a:spcAft>
                <a:spcPts val="600"/>
              </a:spcAft>
            </a:pPr>
            <a:endParaRPr lang="it-IT" altLang="it-IT" sz="200" b="1" i="1">
              <a:solidFill>
                <a:schemeClr val="bg1"/>
              </a:solidFill>
            </a:endParaRPr>
          </a:p>
          <a:p>
            <a:pPr eaLnBrk="1" hangingPunct="1">
              <a:spcBef>
                <a:spcPct val="0"/>
              </a:spcBef>
              <a:spcAft>
                <a:spcPts val="600"/>
              </a:spcAft>
            </a:pPr>
            <a:r>
              <a:rPr lang="it-IT" altLang="it-IT" sz="2400" i="1">
                <a:solidFill>
                  <a:schemeClr val="bg1"/>
                </a:solidFill>
              </a:rPr>
              <a:t>Si ricordi che, nel caso di giovani con meno di 24 anni, è opportuno indicare comunque le esigenze organizzative temporanee che fanno ricorrere al contratto intermittente. La giurisprudenza sancisce infatti, per questa categoria di soggetti, che il mero requisito dell’età non può giustificare la tipologia intermittente, pregiudizievole per il lavoratore rispetto al tempo indeterminato, in contrasto con il principio di non discriminazione sulla base dell’età</a:t>
            </a:r>
          </a:p>
          <a:p>
            <a:pPr eaLnBrk="1" hangingPunct="1">
              <a:spcBef>
                <a:spcPct val="0"/>
              </a:spcBef>
              <a:spcAft>
                <a:spcPts val="600"/>
              </a:spcAft>
            </a:pPr>
            <a:endParaRPr lang="it-IT" altLang="it-IT">
              <a:solidFill>
                <a:schemeClr val="bg1"/>
              </a:solidFill>
            </a:endParaRPr>
          </a:p>
        </p:txBody>
      </p:sp>
      <p:sp>
        <p:nvSpPr>
          <p:cNvPr id="348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18216A-B7B4-4C15-8641-718934DEEC50}" type="slidenum">
              <a:rPr lang="it-IT" altLang="it-IT">
                <a:solidFill>
                  <a:srgbClr val="FFFFFF"/>
                </a:solidFill>
                <a:latin typeface="Calibri" panose="020F0502020204030204" pitchFamily="34" charset="0"/>
              </a:rPr>
              <a:pPr/>
              <a:t>110</a:t>
            </a:fld>
            <a:endParaRPr lang="it-IT" altLang="it-IT">
              <a:solidFill>
                <a:srgbClr val="FFFFFF"/>
              </a:solidFill>
              <a:latin typeface="Calibri" panose="020F0502020204030204" pitchFamily="34" charset="0"/>
            </a:endParaRPr>
          </a:p>
        </p:txBody>
      </p:sp>
      <p:pic>
        <p:nvPicPr>
          <p:cNvPr id="3482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6188700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755650" y="1484313"/>
            <a:ext cx="7864475" cy="1125537"/>
          </a:xfrm>
        </p:spPr>
        <p:txBody>
          <a:bodyPr/>
          <a:lstStyle/>
          <a:p>
            <a:pPr eaLnBrk="1" hangingPunct="1">
              <a:spcBef>
                <a:spcPts val="0"/>
              </a:spcBef>
              <a:spcAft>
                <a:spcPts val="600"/>
              </a:spcAft>
              <a:defRPr/>
            </a:pPr>
            <a:r>
              <a:rPr lang="it-IT" altLang="it-IT" sz="2400" b="1" dirty="0">
                <a:solidFill>
                  <a:schemeClr val="bg1"/>
                </a:solidFill>
              </a:rPr>
              <a:t>FORMA DEL CONTRATTO</a:t>
            </a:r>
          </a:p>
          <a:p>
            <a:pPr marL="342900" indent="-342900" eaLnBrk="1" hangingPunct="1">
              <a:spcBef>
                <a:spcPts val="0"/>
              </a:spcBef>
              <a:spcAft>
                <a:spcPts val="600"/>
              </a:spcAft>
              <a:buFont typeface="Arial" panose="020B0604020202020204" pitchFamily="34" charset="0"/>
              <a:buChar char="•"/>
              <a:defRPr/>
            </a:pPr>
            <a:endParaRPr lang="it-IT" altLang="it-IT" sz="1000" i="1" dirty="0">
              <a:solidFill>
                <a:schemeClr val="bg1"/>
              </a:solidFill>
            </a:endParaRPr>
          </a:p>
          <a:p>
            <a:pPr eaLnBrk="1" hangingPunct="1">
              <a:spcBef>
                <a:spcPts val="0"/>
              </a:spcBef>
              <a:spcAft>
                <a:spcPts val="600"/>
              </a:spcAft>
              <a:defRPr/>
            </a:pPr>
            <a:r>
              <a:rPr lang="it-IT" altLang="it-IT" sz="2400" b="1" i="1" dirty="0">
                <a:solidFill>
                  <a:schemeClr val="bg1"/>
                </a:solidFill>
              </a:rPr>
              <a:t>obbligo forma scritta ai fini della prova con indicazione di</a:t>
            </a:r>
            <a:r>
              <a:rPr lang="it-IT" altLang="it-IT" sz="2400" i="1" dirty="0">
                <a:solidFill>
                  <a:schemeClr val="bg1"/>
                </a:solidFill>
              </a:rPr>
              <a:t>:</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durata (t-</a:t>
            </a:r>
            <a:r>
              <a:rPr lang="it-IT" altLang="it-IT" sz="2400" i="1" dirty="0" err="1">
                <a:solidFill>
                  <a:schemeClr val="bg1"/>
                </a:solidFill>
              </a:rPr>
              <a:t>ind</a:t>
            </a:r>
            <a:r>
              <a:rPr lang="it-IT" altLang="it-IT" sz="2400" i="1" dirty="0">
                <a:solidFill>
                  <a:schemeClr val="bg1"/>
                </a:solidFill>
              </a:rPr>
              <a:t>/t-</a:t>
            </a:r>
            <a:r>
              <a:rPr lang="it-IT" altLang="it-IT" sz="2400" i="1" dirty="0" err="1">
                <a:solidFill>
                  <a:schemeClr val="bg1"/>
                </a:solidFill>
              </a:rPr>
              <a:t>det</a:t>
            </a:r>
            <a:r>
              <a:rPr lang="it-IT" altLang="it-IT" sz="2400" i="1" dirty="0">
                <a:solidFill>
                  <a:schemeClr val="bg1"/>
                </a:solidFill>
              </a:rPr>
              <a:t>)</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requisiti che legittimano il ricorso al contratto </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eventuale obbligo di risposta con indicazione della relativa indennità di disponibilità</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termini e modalità della chiamata (preavviso comunque non inferiore ad un giorno lavorativo)</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sede della prestazione</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modalità di rilevazione della prestazione lavorativa</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tempi e modalità di pagamento della retribuzione</a:t>
            </a:r>
          </a:p>
          <a:p>
            <a:pPr marL="342900" indent="-342900" algn="l" eaLnBrk="1" hangingPunct="1">
              <a:spcBef>
                <a:spcPts val="0"/>
              </a:spcBef>
              <a:spcAft>
                <a:spcPts val="600"/>
              </a:spcAft>
              <a:buFont typeface="Arial" panose="020B0604020202020204" pitchFamily="34" charset="0"/>
              <a:buChar char="•"/>
              <a:defRPr/>
            </a:pPr>
            <a:r>
              <a:rPr lang="it-IT" altLang="it-IT" sz="2400" i="1" dirty="0">
                <a:solidFill>
                  <a:schemeClr val="bg1"/>
                </a:solidFill>
              </a:rPr>
              <a:t>misure di sicurezza legate alla specifica prestazione</a:t>
            </a:r>
          </a:p>
          <a:p>
            <a:pPr marL="342900" indent="-342900" algn="l" eaLnBrk="1" hangingPunct="1">
              <a:spcBef>
                <a:spcPts val="0"/>
              </a:spcBef>
              <a:spcAft>
                <a:spcPts val="600"/>
              </a:spcAft>
              <a:buFont typeface="Arial" panose="020B0604020202020204" pitchFamily="34" charset="0"/>
              <a:buChar char="•"/>
              <a:defRPr/>
            </a:pPr>
            <a:endParaRPr lang="it-IT" altLang="it-IT" sz="2400" i="1" dirty="0">
              <a:solidFill>
                <a:schemeClr val="bg1"/>
              </a:solidFill>
            </a:endParaRPr>
          </a:p>
        </p:txBody>
      </p:sp>
      <p:sp>
        <p:nvSpPr>
          <p:cNvPr id="358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151B12-7FE7-4829-BD59-61516789FD1D}" type="slidenum">
              <a:rPr lang="it-IT" altLang="it-IT">
                <a:solidFill>
                  <a:srgbClr val="FFFFFF"/>
                </a:solidFill>
                <a:latin typeface="Calibri" panose="020F0502020204030204" pitchFamily="34" charset="0"/>
              </a:rPr>
              <a:pPr/>
              <a:t>111</a:t>
            </a:fld>
            <a:endParaRPr lang="it-IT" altLang="it-IT">
              <a:solidFill>
                <a:srgbClr val="FFFFFF"/>
              </a:solidFill>
              <a:latin typeface="Calibri" panose="020F0502020204030204" pitchFamily="34" charset="0"/>
            </a:endParaRPr>
          </a:p>
        </p:txBody>
      </p:sp>
      <p:pic>
        <p:nvPicPr>
          <p:cNvPr id="3584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0484732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755650" y="1484313"/>
            <a:ext cx="7864475" cy="1125537"/>
          </a:xfrm>
        </p:spPr>
        <p:txBody>
          <a:bodyPr/>
          <a:lstStyle/>
          <a:p>
            <a:pPr eaLnBrk="1" hangingPunct="1">
              <a:spcBef>
                <a:spcPts val="0"/>
              </a:spcBef>
              <a:spcAft>
                <a:spcPts val="600"/>
              </a:spcAft>
              <a:defRPr/>
            </a:pPr>
            <a:r>
              <a:rPr lang="it-IT" altLang="it-IT" sz="2400" b="1" dirty="0">
                <a:solidFill>
                  <a:schemeClr val="bg1"/>
                </a:solidFill>
              </a:rPr>
              <a:t>DIVIETO RICORSO AL CONTRATTO</a:t>
            </a:r>
            <a:endParaRPr lang="it-IT" altLang="it-IT" sz="1800" b="1" dirty="0">
              <a:solidFill>
                <a:schemeClr val="bg1"/>
              </a:solidFill>
            </a:endParaRPr>
          </a:p>
          <a:p>
            <a:pPr eaLnBrk="1" hangingPunct="1">
              <a:spcBef>
                <a:spcPts val="0"/>
              </a:spcBef>
              <a:spcAft>
                <a:spcPts val="600"/>
              </a:spcAft>
              <a:defRPr/>
            </a:pPr>
            <a:r>
              <a:rPr lang="it-IT" altLang="it-IT" sz="2400" i="1" dirty="0">
                <a:solidFill>
                  <a:schemeClr val="bg1"/>
                </a:solidFill>
              </a:rPr>
              <a:t>(art. 14 </a:t>
            </a:r>
            <a:r>
              <a:rPr lang="it-IT" altLang="it-IT" sz="2400" i="1" dirty="0" err="1">
                <a:solidFill>
                  <a:schemeClr val="bg1"/>
                </a:solidFill>
              </a:rPr>
              <a:t>D.Lgs.</a:t>
            </a:r>
            <a:r>
              <a:rPr lang="it-IT" altLang="it-IT" sz="2400" i="1" dirty="0">
                <a:solidFill>
                  <a:schemeClr val="bg1"/>
                </a:solidFill>
              </a:rPr>
              <a:t> 81/2015)</a:t>
            </a:r>
          </a:p>
          <a:p>
            <a:pPr eaLnBrk="1" hangingPunct="1">
              <a:spcBef>
                <a:spcPts val="0"/>
              </a:spcBef>
              <a:spcAft>
                <a:spcPts val="600"/>
              </a:spcAft>
              <a:defRPr/>
            </a:pPr>
            <a:endParaRPr lang="it-IT" altLang="it-IT" sz="2400" i="1" dirty="0">
              <a:solidFill>
                <a:schemeClr val="bg1"/>
              </a:solidFill>
            </a:endParaRPr>
          </a:p>
          <a:p>
            <a:pPr marL="342900" indent="-342900" eaLnBrk="1" hangingPunct="1">
              <a:spcBef>
                <a:spcPts val="0"/>
              </a:spcBef>
              <a:spcAft>
                <a:spcPts val="600"/>
              </a:spcAft>
              <a:buFont typeface="Arial" panose="020B0604020202020204" pitchFamily="34" charset="0"/>
              <a:buChar char="•"/>
              <a:defRPr/>
            </a:pPr>
            <a:r>
              <a:rPr lang="it-IT" altLang="it-IT" sz="2400" i="1" dirty="0">
                <a:solidFill>
                  <a:schemeClr val="bg1"/>
                </a:solidFill>
              </a:rPr>
              <a:t>Sostituzione lavoratori in sciopero</a:t>
            </a:r>
          </a:p>
          <a:p>
            <a:pPr marL="342900" indent="-342900" eaLnBrk="1" hangingPunct="1">
              <a:spcBef>
                <a:spcPts val="0"/>
              </a:spcBef>
              <a:spcAft>
                <a:spcPts val="600"/>
              </a:spcAft>
              <a:buFont typeface="Arial" panose="020B0604020202020204" pitchFamily="34" charset="0"/>
              <a:buChar char="•"/>
              <a:defRPr/>
            </a:pPr>
            <a:r>
              <a:rPr lang="it-IT" altLang="it-IT" sz="2400" i="1" dirty="0">
                <a:solidFill>
                  <a:schemeClr val="bg1"/>
                </a:solidFill>
              </a:rPr>
              <a:t>In U.P. nelle quali si sia proceduto a licenziamenti collettivi di lavoratori con le stesse mansioni, nei sei mesi precedenti</a:t>
            </a:r>
          </a:p>
          <a:p>
            <a:pPr marL="342900" indent="-342900" eaLnBrk="1" hangingPunct="1">
              <a:spcBef>
                <a:spcPts val="0"/>
              </a:spcBef>
              <a:spcAft>
                <a:spcPts val="600"/>
              </a:spcAft>
              <a:buFont typeface="Arial" panose="020B0604020202020204" pitchFamily="34" charset="0"/>
              <a:buChar char="•"/>
              <a:defRPr/>
            </a:pPr>
            <a:r>
              <a:rPr lang="it-IT" altLang="it-IT" sz="2400" i="1" dirty="0">
                <a:solidFill>
                  <a:schemeClr val="bg1"/>
                </a:solidFill>
              </a:rPr>
              <a:t>In U.P. ove siano in corso riduzioni/sospensioni orario di lavoro per CIG, per lavoratori con medesime mansioni</a:t>
            </a:r>
          </a:p>
          <a:p>
            <a:pPr marL="342900" indent="-342900" eaLnBrk="1" hangingPunct="1">
              <a:spcBef>
                <a:spcPts val="0"/>
              </a:spcBef>
              <a:spcAft>
                <a:spcPts val="600"/>
              </a:spcAft>
              <a:buFont typeface="Arial" panose="020B0604020202020204" pitchFamily="34" charset="0"/>
              <a:buChar char="•"/>
              <a:defRPr/>
            </a:pPr>
            <a:r>
              <a:rPr lang="it-IT" altLang="it-IT" sz="2400" i="1" dirty="0">
                <a:solidFill>
                  <a:schemeClr val="bg1"/>
                </a:solidFill>
              </a:rPr>
              <a:t>Imprese che non abbiano effettuato la valutazione dei rischi (D. </a:t>
            </a:r>
            <a:r>
              <a:rPr lang="it-IT" altLang="it-IT" sz="2400" i="1" dirty="0" err="1">
                <a:solidFill>
                  <a:schemeClr val="bg1"/>
                </a:solidFill>
              </a:rPr>
              <a:t>Lgs</a:t>
            </a:r>
            <a:r>
              <a:rPr lang="it-IT" altLang="it-IT" sz="2400" i="1" dirty="0">
                <a:solidFill>
                  <a:schemeClr val="bg1"/>
                </a:solidFill>
              </a:rPr>
              <a:t>. 81/2008) </a:t>
            </a:r>
          </a:p>
          <a:p>
            <a:pPr marL="342900" indent="-342900" algn="l" eaLnBrk="1" hangingPunct="1">
              <a:spcBef>
                <a:spcPts val="0"/>
              </a:spcBef>
              <a:spcAft>
                <a:spcPts val="600"/>
              </a:spcAft>
              <a:buFont typeface="Arial" panose="020B0604020202020204" pitchFamily="34" charset="0"/>
              <a:buChar char="•"/>
              <a:defRPr/>
            </a:pPr>
            <a:endParaRPr lang="it-IT" altLang="it-IT" sz="2400" i="1" dirty="0">
              <a:solidFill>
                <a:schemeClr val="bg1"/>
              </a:solidFill>
            </a:endParaRPr>
          </a:p>
        </p:txBody>
      </p:sp>
      <p:sp>
        <p:nvSpPr>
          <p:cNvPr id="368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C88E07-4F50-4F37-8CB1-CA5038F51FAA}" type="slidenum">
              <a:rPr lang="it-IT" altLang="it-IT">
                <a:solidFill>
                  <a:srgbClr val="FFFFFF"/>
                </a:solidFill>
                <a:latin typeface="Calibri" panose="020F0502020204030204" pitchFamily="34" charset="0"/>
              </a:rPr>
              <a:pPr/>
              <a:t>112</a:t>
            </a:fld>
            <a:endParaRPr lang="it-IT" altLang="it-IT">
              <a:solidFill>
                <a:srgbClr val="FFFFFF"/>
              </a:solidFill>
              <a:latin typeface="Calibri" panose="020F0502020204030204" pitchFamily="34" charset="0"/>
            </a:endParaRPr>
          </a:p>
        </p:txBody>
      </p:sp>
      <p:pic>
        <p:nvPicPr>
          <p:cNvPr id="3686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881171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ADEMPIMENTI</a:t>
            </a:r>
          </a:p>
          <a:p>
            <a:pPr eaLnBrk="1" hangingPunct="1">
              <a:spcBef>
                <a:spcPct val="0"/>
              </a:spcBef>
              <a:spcAft>
                <a:spcPts val="600"/>
              </a:spcAft>
            </a:pPr>
            <a:endParaRPr lang="it-IT" altLang="it-IT" sz="2400" b="1" i="1">
              <a:solidFill>
                <a:schemeClr val="bg1"/>
              </a:solidFill>
            </a:endParaRPr>
          </a:p>
          <a:p>
            <a:pPr eaLnBrk="1" hangingPunct="1">
              <a:spcBef>
                <a:spcPct val="0"/>
              </a:spcBef>
              <a:spcAft>
                <a:spcPts val="600"/>
              </a:spcAft>
            </a:pPr>
            <a:r>
              <a:rPr lang="it-IT" altLang="it-IT" sz="2400">
                <a:solidFill>
                  <a:schemeClr val="bg1"/>
                </a:solidFill>
              </a:rPr>
              <a:t>Soggiace a tutte le regole del lavoro subordinato in tema di comunicazioni preventive (CO) e dovere di formazione/informazione del lavoratore</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Oltre alla CO la norma prevede l’obbligo di comunicazione preventiva alla DTL (art. 15) da effettuarsi prima dell’inizio della prestazione</a:t>
            </a:r>
            <a:endParaRPr lang="it-IT" altLang="it-IT" sz="2400" i="1">
              <a:solidFill>
                <a:schemeClr val="bg1"/>
              </a:solidFill>
            </a:endParaRPr>
          </a:p>
          <a:p>
            <a:pPr eaLnBrk="1" hangingPunct="1">
              <a:spcBef>
                <a:spcPct val="0"/>
              </a:spcBef>
              <a:spcAft>
                <a:spcPts val="600"/>
              </a:spcAft>
            </a:pPr>
            <a:r>
              <a:rPr lang="it-IT" altLang="it-IT" sz="2400">
                <a:solidFill>
                  <a:schemeClr val="bg1"/>
                </a:solidFill>
              </a:rPr>
              <a:t>La comunicazione può riferirsi alla singola prestazione o ad un ciclo integrato di prestazioni non superiore a 30 giorni</a:t>
            </a:r>
          </a:p>
        </p:txBody>
      </p:sp>
      <p:sp>
        <p:nvSpPr>
          <p:cNvPr id="378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C23D0D-DD2D-40FB-8E40-B9616CBF5A69}" type="slidenum">
              <a:rPr lang="it-IT" altLang="it-IT">
                <a:solidFill>
                  <a:srgbClr val="FFFFFF"/>
                </a:solidFill>
                <a:latin typeface="Calibri" panose="020F0502020204030204" pitchFamily="34" charset="0"/>
              </a:rPr>
              <a:pPr/>
              <a:t>113</a:t>
            </a:fld>
            <a:endParaRPr lang="it-IT" altLang="it-IT">
              <a:solidFill>
                <a:srgbClr val="FFFFFF"/>
              </a:solidFill>
              <a:latin typeface="Calibri" panose="020F0502020204030204" pitchFamily="34" charset="0"/>
            </a:endParaRPr>
          </a:p>
        </p:txBody>
      </p:sp>
      <p:pic>
        <p:nvPicPr>
          <p:cNvPr id="3789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7225323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ADEMPIMENTI</a:t>
            </a:r>
          </a:p>
          <a:p>
            <a:pPr eaLnBrk="1" hangingPunct="1">
              <a:spcBef>
                <a:spcPct val="0"/>
              </a:spcBef>
              <a:spcAft>
                <a:spcPts val="600"/>
              </a:spcAft>
            </a:pPr>
            <a:endParaRPr lang="it-IT" altLang="it-IT" sz="2400" b="1" i="1">
              <a:solidFill>
                <a:schemeClr val="bg1"/>
              </a:solidFill>
            </a:endParaRPr>
          </a:p>
          <a:p>
            <a:pPr eaLnBrk="1" hangingPunct="1">
              <a:spcBef>
                <a:spcPct val="0"/>
              </a:spcBef>
              <a:spcAft>
                <a:spcPts val="600"/>
              </a:spcAft>
            </a:pPr>
            <a:r>
              <a:rPr lang="it-IT" altLang="it-IT" sz="2400">
                <a:solidFill>
                  <a:schemeClr val="bg1"/>
                </a:solidFill>
              </a:rPr>
              <a:t>La comunicazione preventiva può essere annullata o rettificata con l’invio di una successiva comunicazione da effettuarsi entro l’inizio della prestazione</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Circ. 20/2012</a:t>
            </a:r>
          </a:p>
          <a:p>
            <a:pPr eaLnBrk="1" hangingPunct="1">
              <a:spcBef>
                <a:spcPct val="0"/>
              </a:spcBef>
              <a:spcAft>
                <a:spcPts val="600"/>
              </a:spcAft>
            </a:pPr>
            <a:r>
              <a:rPr lang="it-IT" altLang="it-IT" sz="2400">
                <a:solidFill>
                  <a:schemeClr val="bg1"/>
                </a:solidFill>
              </a:rPr>
              <a:t>Non trasmissione della rettifica/annullamento entro 48 ore dalla mancata prestazione </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Gli organi di vigilanza considereranno comunque effettuata la prestazione con tutte le conseguenze di natura retributiva/contributiva</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p:txBody>
      </p:sp>
      <p:sp>
        <p:nvSpPr>
          <p:cNvPr id="389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FB9994-91C6-4604-BD4F-AA1DACB98D5B}" type="slidenum">
              <a:rPr lang="it-IT" altLang="it-IT">
                <a:solidFill>
                  <a:srgbClr val="FFFFFF"/>
                </a:solidFill>
                <a:latin typeface="Calibri" panose="020F0502020204030204" pitchFamily="34" charset="0"/>
              </a:rPr>
              <a:pPr/>
              <a:t>114</a:t>
            </a:fld>
            <a:endParaRPr lang="it-IT" altLang="it-IT">
              <a:solidFill>
                <a:srgbClr val="FFFFFF"/>
              </a:solidFill>
              <a:latin typeface="Calibri" panose="020F0502020204030204" pitchFamily="34" charset="0"/>
            </a:endParaRPr>
          </a:p>
        </p:txBody>
      </p:sp>
      <p:pic>
        <p:nvPicPr>
          <p:cNvPr id="3891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84663" y="5229225"/>
            <a:ext cx="719137"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899604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ADEMPIMENTI</a:t>
            </a:r>
          </a:p>
          <a:p>
            <a:pPr eaLnBrk="1" hangingPunct="1">
              <a:spcBef>
                <a:spcPct val="0"/>
              </a:spcBef>
              <a:spcAft>
                <a:spcPts val="600"/>
              </a:spcAft>
            </a:pPr>
            <a:endParaRPr lang="it-IT" altLang="it-IT" sz="2400" b="1" i="1">
              <a:solidFill>
                <a:schemeClr val="bg1"/>
              </a:solidFill>
            </a:endParaRPr>
          </a:p>
          <a:p>
            <a:pPr eaLnBrk="1" hangingPunct="1">
              <a:spcBef>
                <a:spcPct val="0"/>
              </a:spcBef>
              <a:spcAft>
                <a:spcPts val="600"/>
              </a:spcAft>
            </a:pPr>
            <a:r>
              <a:rPr lang="it-IT" altLang="it-IT" sz="2400">
                <a:solidFill>
                  <a:schemeClr val="bg1"/>
                </a:solidFill>
              </a:rPr>
              <a:t>Circolare 27 giugno 2013 n.27</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il datore di lavoro dovrà effettuare la comunicazione attraverso il servizio informatico disponibile su Cliclavoro o via email, dopo aver scaricato il modello Uni-Intermittenti, all'indirizzo di posta elettronica certificata intermittenti@pec.lavoro.gov.it. È prevista, inoltre, la modalità di invio tramite SMS esclusivamente in caso di prestazione da rendersi non oltre le 12 ore dalla comunicazione.</a:t>
            </a:r>
          </a:p>
          <a:p>
            <a:pPr eaLnBrk="1" hangingPunct="1">
              <a:spcBef>
                <a:spcPct val="0"/>
              </a:spcBef>
              <a:spcAft>
                <a:spcPts val="600"/>
              </a:spcAft>
            </a:pPr>
            <a:endParaRPr lang="it-IT" altLang="it-IT" sz="2400">
              <a:solidFill>
                <a:schemeClr val="bg1"/>
              </a:solidFill>
            </a:endParaRPr>
          </a:p>
        </p:txBody>
      </p:sp>
      <p:sp>
        <p:nvSpPr>
          <p:cNvPr id="399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6F0798-D87B-48DC-A648-C49E869B1EF8}" type="slidenum">
              <a:rPr lang="it-IT" altLang="it-IT">
                <a:solidFill>
                  <a:srgbClr val="FFFFFF"/>
                </a:solidFill>
                <a:latin typeface="Calibri" panose="020F0502020204030204" pitchFamily="34" charset="0"/>
              </a:rPr>
              <a:pPr/>
              <a:t>115</a:t>
            </a:fld>
            <a:endParaRPr lang="it-IT" altLang="it-IT">
              <a:solidFill>
                <a:srgbClr val="FFFFFF"/>
              </a:solidFill>
              <a:latin typeface="Calibri" panose="020F0502020204030204" pitchFamily="34" charset="0"/>
            </a:endParaRPr>
          </a:p>
        </p:txBody>
      </p:sp>
      <p:pic>
        <p:nvPicPr>
          <p:cNvPr id="3994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273541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magin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8175" y="1492250"/>
            <a:ext cx="62642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D7BC3A-6777-41FA-8C95-013BF1E05E2C}" type="slidenum">
              <a:rPr lang="it-IT" altLang="it-IT">
                <a:solidFill>
                  <a:srgbClr val="FFFFFF"/>
                </a:solidFill>
                <a:latin typeface="Calibri" panose="020F0502020204030204" pitchFamily="34" charset="0"/>
              </a:rPr>
              <a:pPr/>
              <a:t>116</a:t>
            </a:fld>
            <a:endParaRPr lang="it-IT" altLang="it-IT">
              <a:solidFill>
                <a:srgbClr val="FFFFFF"/>
              </a:solidFill>
              <a:latin typeface="Calibri" panose="020F0502020204030204" pitchFamily="34" charset="0"/>
            </a:endParaRPr>
          </a:p>
        </p:txBody>
      </p:sp>
      <p:pic>
        <p:nvPicPr>
          <p:cNvPr id="40966" name="Immagine 7" descr="nuovo-modo.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magin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3463008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COMPUTO DEI LAVORATORI INTERMITTENTI</a:t>
            </a:r>
          </a:p>
          <a:p>
            <a:pPr eaLnBrk="1" hangingPunct="1">
              <a:spcBef>
                <a:spcPct val="0"/>
              </a:spcBef>
              <a:spcAft>
                <a:spcPts val="600"/>
              </a:spcAft>
            </a:pPr>
            <a:r>
              <a:rPr lang="it-IT" altLang="it-IT" sz="2400">
                <a:solidFill>
                  <a:schemeClr val="bg1"/>
                </a:solidFill>
              </a:rPr>
              <a:t>(art. 18 D. Lgs. 81/2015)</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Nulla di nuovo rispetto alla normativa precedente: </a:t>
            </a:r>
          </a:p>
          <a:p>
            <a:pPr eaLnBrk="1" hangingPunct="1">
              <a:spcBef>
                <a:spcPct val="0"/>
              </a:spcBef>
              <a:spcAft>
                <a:spcPts val="600"/>
              </a:spcAft>
            </a:pPr>
            <a:r>
              <a:rPr lang="it-IT" altLang="it-IT" sz="2400">
                <a:solidFill>
                  <a:schemeClr val="bg1"/>
                </a:solidFill>
              </a:rPr>
              <a:t>si computano in proporzione all’orario di lavoro relativo alla prestazione effettivamente svolta nell’arco di ciascun semestre</a:t>
            </a:r>
          </a:p>
          <a:p>
            <a:pPr eaLnBrk="1" hangingPunct="1">
              <a:spcBef>
                <a:spcPct val="0"/>
              </a:spcBef>
              <a:spcAft>
                <a:spcPts val="600"/>
              </a:spcAft>
            </a:pPr>
            <a:endParaRPr lang="it-IT" altLang="it-IT" sz="2400">
              <a:solidFill>
                <a:schemeClr val="bg1"/>
              </a:solidFill>
            </a:endParaRPr>
          </a:p>
        </p:txBody>
      </p:sp>
      <p:sp>
        <p:nvSpPr>
          <p:cNvPr id="41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1A7E85-59C2-4688-88BF-F1EFEA9DB819}" type="slidenum">
              <a:rPr lang="it-IT" altLang="it-IT">
                <a:solidFill>
                  <a:srgbClr val="FFFFFF"/>
                </a:solidFill>
                <a:latin typeface="Calibri" panose="020F0502020204030204" pitchFamily="34" charset="0"/>
              </a:rPr>
              <a:pPr/>
              <a:t>117</a:t>
            </a:fld>
            <a:endParaRPr lang="it-IT" altLang="it-IT">
              <a:solidFill>
                <a:srgbClr val="FFFFFF"/>
              </a:solidFill>
              <a:latin typeface="Calibri" panose="020F0502020204030204" pitchFamily="34" charset="0"/>
            </a:endParaRPr>
          </a:p>
        </p:txBody>
      </p:sp>
      <p:pic>
        <p:nvPicPr>
          <p:cNvPr id="4198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9156021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dirty="0">
                <a:solidFill>
                  <a:schemeClr val="bg1"/>
                </a:solidFill>
              </a:rPr>
              <a:t>SANZIONI</a:t>
            </a:r>
          </a:p>
          <a:p>
            <a:pPr eaLnBrk="1" hangingPunct="1">
              <a:spcBef>
                <a:spcPct val="0"/>
              </a:spcBef>
              <a:spcAft>
                <a:spcPts val="600"/>
              </a:spcAft>
            </a:pPr>
            <a:endParaRPr lang="it-IT" altLang="it-IT" sz="2400" dirty="0">
              <a:solidFill>
                <a:schemeClr val="bg1"/>
              </a:solidFill>
            </a:endParaRPr>
          </a:p>
          <a:p>
            <a:pPr eaLnBrk="1" hangingPunct="1">
              <a:spcBef>
                <a:spcPct val="0"/>
              </a:spcBef>
              <a:spcAft>
                <a:spcPts val="600"/>
              </a:spcAft>
            </a:pPr>
            <a:r>
              <a:rPr lang="it-IT" altLang="it-IT" sz="2400" dirty="0">
                <a:solidFill>
                  <a:schemeClr val="bg1"/>
                </a:solidFill>
              </a:rPr>
              <a:t>In caso di mancata comunicazione preventiva è prevista una sanzione amministrativa che va da 400,00 a 2.400,00 euro, in relazione a ciascun lavoratore per cui è stata omessa la </a:t>
            </a:r>
            <a:r>
              <a:rPr lang="it-IT" altLang="it-IT" sz="2400" dirty="0" smtClean="0">
                <a:solidFill>
                  <a:schemeClr val="bg1"/>
                </a:solidFill>
              </a:rPr>
              <a:t>comunicazione. </a:t>
            </a:r>
            <a:endParaRPr lang="it-IT" altLang="it-IT" sz="2400" dirty="0">
              <a:solidFill>
                <a:schemeClr val="bg1"/>
              </a:solidFill>
            </a:endParaRPr>
          </a:p>
          <a:p>
            <a:pPr eaLnBrk="1" hangingPunct="1">
              <a:spcBef>
                <a:spcPct val="0"/>
              </a:spcBef>
              <a:spcAft>
                <a:spcPts val="600"/>
              </a:spcAft>
            </a:pPr>
            <a:r>
              <a:rPr lang="it-IT" altLang="it-IT" sz="2400" dirty="0">
                <a:solidFill>
                  <a:schemeClr val="bg1"/>
                </a:solidFill>
              </a:rPr>
              <a:t>Non è prevista la possibilità di usufruire della diffida obbligatoria (prevista dall’articolo 13, del decreto legislativo n.</a:t>
            </a:r>
          </a:p>
          <a:p>
            <a:pPr eaLnBrk="1" hangingPunct="1">
              <a:spcBef>
                <a:spcPct val="0"/>
              </a:spcBef>
              <a:spcAft>
                <a:spcPts val="600"/>
              </a:spcAft>
            </a:pPr>
            <a:r>
              <a:rPr lang="it-IT" altLang="it-IT" sz="2400" dirty="0">
                <a:solidFill>
                  <a:schemeClr val="bg1"/>
                </a:solidFill>
              </a:rPr>
              <a:t>124/2004).</a:t>
            </a:r>
          </a:p>
          <a:p>
            <a:pPr eaLnBrk="1" hangingPunct="1">
              <a:spcBef>
                <a:spcPct val="0"/>
              </a:spcBef>
              <a:spcAft>
                <a:spcPts val="600"/>
              </a:spcAft>
            </a:pPr>
            <a:endParaRPr lang="it-IT" altLang="it-IT" sz="2400" dirty="0">
              <a:solidFill>
                <a:schemeClr val="bg1"/>
              </a:solidFill>
            </a:endParaRPr>
          </a:p>
        </p:txBody>
      </p:sp>
      <p:sp>
        <p:nvSpPr>
          <p:cNvPr id="43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D74069-E8B1-4F10-8CB6-ADDFF8616AB6}" type="slidenum">
              <a:rPr lang="it-IT" altLang="it-IT">
                <a:solidFill>
                  <a:srgbClr val="FFFFFF"/>
                </a:solidFill>
                <a:latin typeface="Calibri" panose="020F0502020204030204" pitchFamily="34" charset="0"/>
              </a:rPr>
              <a:pPr/>
              <a:t>118</a:t>
            </a:fld>
            <a:endParaRPr lang="it-IT" altLang="it-IT">
              <a:solidFill>
                <a:srgbClr val="FFFFFF"/>
              </a:solidFill>
              <a:latin typeface="Calibri" panose="020F0502020204030204" pitchFamily="34" charset="0"/>
            </a:endParaRPr>
          </a:p>
        </p:txBody>
      </p:sp>
      <p:pic>
        <p:nvPicPr>
          <p:cNvPr id="4301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509010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SANZIONI</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La Direzione Generale per l’Attività ispettiva, rispondendo</a:t>
            </a:r>
          </a:p>
          <a:p>
            <a:pPr eaLnBrk="1" hangingPunct="1">
              <a:spcBef>
                <a:spcPct val="0"/>
              </a:spcBef>
              <a:spcAft>
                <a:spcPts val="600"/>
              </a:spcAft>
            </a:pPr>
            <a:r>
              <a:rPr lang="it-IT" altLang="it-IT" sz="2400">
                <a:solidFill>
                  <a:schemeClr val="bg1"/>
                </a:solidFill>
              </a:rPr>
              <a:t>ad un quesito dell’Inail, ha chiarito che gli ispettori del</a:t>
            </a:r>
          </a:p>
          <a:p>
            <a:pPr eaLnBrk="1" hangingPunct="1">
              <a:spcBef>
                <a:spcPct val="0"/>
              </a:spcBef>
              <a:spcAft>
                <a:spcPts val="600"/>
              </a:spcAft>
            </a:pPr>
            <a:r>
              <a:rPr lang="it-IT" altLang="it-IT" sz="2400">
                <a:solidFill>
                  <a:schemeClr val="bg1"/>
                </a:solidFill>
              </a:rPr>
              <a:t>lavoro sono gli unici soggetti abilitati ad irrogare la sanzione</a:t>
            </a:r>
          </a:p>
          <a:p>
            <a:pPr eaLnBrk="1" hangingPunct="1">
              <a:spcBef>
                <a:spcPct val="0"/>
              </a:spcBef>
              <a:spcAft>
                <a:spcPts val="600"/>
              </a:spcAft>
            </a:pPr>
            <a:r>
              <a:rPr lang="it-IT" altLang="it-IT" sz="2400">
                <a:solidFill>
                  <a:schemeClr val="bg1"/>
                </a:solidFill>
              </a:rPr>
              <a:t>amministrativa per la mancata comunicazione. Resta, comunque, ferma l’adozione, da parte del personale di vigilanza degli Istituti previdenziali ed assistenziali, di provvedimenti di recupero contributivo qualora risultino prestazioni di lavoro non «registrate» rispetto alle quali non siano stati assolti i relativi obblighi di natura previdenziale</a:t>
            </a:r>
          </a:p>
          <a:p>
            <a:pPr eaLnBrk="1" hangingPunct="1">
              <a:spcBef>
                <a:spcPct val="0"/>
              </a:spcBef>
              <a:spcAft>
                <a:spcPts val="600"/>
              </a:spcAft>
            </a:pPr>
            <a:endParaRPr lang="it-IT" altLang="it-IT" sz="2400">
              <a:solidFill>
                <a:schemeClr val="bg1"/>
              </a:solidFill>
            </a:endParaRPr>
          </a:p>
        </p:txBody>
      </p:sp>
      <p:sp>
        <p:nvSpPr>
          <p:cNvPr id="44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266165-08B3-4AE1-AECB-4CBBF22CF9B6}" type="slidenum">
              <a:rPr lang="it-IT" altLang="it-IT">
                <a:solidFill>
                  <a:srgbClr val="FFFFFF"/>
                </a:solidFill>
                <a:latin typeface="Calibri" panose="020F0502020204030204" pitchFamily="34" charset="0"/>
              </a:rPr>
              <a:pPr/>
              <a:t>119</a:t>
            </a:fld>
            <a:endParaRPr lang="it-IT" altLang="it-IT">
              <a:solidFill>
                <a:srgbClr val="FFFFFF"/>
              </a:solidFill>
              <a:latin typeface="Calibri" panose="020F0502020204030204" pitchFamily="34" charset="0"/>
            </a:endParaRPr>
          </a:p>
        </p:txBody>
      </p:sp>
      <p:pic>
        <p:nvPicPr>
          <p:cNvPr id="4403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62113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sz="2400" b="1" i="1" dirty="0" err="1">
                <a:solidFill>
                  <a:schemeClr val="bg1"/>
                </a:solidFill>
              </a:rPr>
              <a:t>D.Lgs.</a:t>
            </a:r>
            <a:r>
              <a:rPr lang="it-IT" altLang="it-IT" sz="2400" b="1" i="1" dirty="0">
                <a:solidFill>
                  <a:schemeClr val="bg1"/>
                </a:solidFill>
              </a:rPr>
              <a:t> 81/2015</a:t>
            </a:r>
          </a:p>
          <a:p>
            <a:pPr eaLnBrk="1" hangingPunct="1"/>
            <a:r>
              <a:rPr lang="it-IT" altLang="it-IT" sz="2400" b="1" i="1" dirty="0">
                <a:solidFill>
                  <a:schemeClr val="bg1"/>
                </a:solidFill>
              </a:rPr>
              <a:t> </a:t>
            </a:r>
            <a:endParaRPr lang="it-IT" altLang="it-IT" sz="20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08EBD2-761B-499B-9F3A-B711363CE9D8}" type="slidenum">
              <a:rPr lang="it-IT">
                <a:solidFill>
                  <a:srgbClr val="FFFFFF"/>
                </a:solidFill>
                <a:latin typeface="Calibri" panose="020F0502020204030204" pitchFamily="34" charset="0"/>
              </a:rPr>
              <a:pPr eaLnBrk="1" hangingPunct="1"/>
              <a:t>12</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755575" y="2924944"/>
          <a:ext cx="7458648" cy="3330203"/>
        </p:xfrm>
        <a:graphic>
          <a:graphicData uri="http://schemas.openxmlformats.org/drawingml/2006/table">
            <a:tbl>
              <a:tblPr/>
              <a:tblGrid>
                <a:gridCol w="2486216">
                  <a:extLst>
                    <a:ext uri="{9D8B030D-6E8A-4147-A177-3AD203B41FA5}">
                      <a16:colId xmlns:a16="http://schemas.microsoft.com/office/drawing/2014/main" xmlns="" val="20000"/>
                    </a:ext>
                  </a:extLst>
                </a:gridCol>
                <a:gridCol w="2486216">
                  <a:extLst>
                    <a:ext uri="{9D8B030D-6E8A-4147-A177-3AD203B41FA5}">
                      <a16:colId xmlns:a16="http://schemas.microsoft.com/office/drawing/2014/main" xmlns="" val="20001"/>
                    </a:ext>
                  </a:extLst>
                </a:gridCol>
                <a:gridCol w="2486216">
                  <a:extLst>
                    <a:ext uri="{9D8B030D-6E8A-4147-A177-3AD203B41FA5}">
                      <a16:colId xmlns:a16="http://schemas.microsoft.com/office/drawing/2014/main" xmlns="" val="20002"/>
                    </a:ext>
                  </a:extLst>
                </a:gridCol>
              </a:tblGrid>
              <a:tr h="636485">
                <a:tc>
                  <a:txBody>
                    <a:bodyPr/>
                    <a:lstStyle>
                      <a:lvl1pPr marL="79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7938"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Capo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18732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Sezioni</a:t>
                      </a: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a:t>
                      </a: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Articoli</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Argomento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r h="897906">
                <a:tc rowSpan="2">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 Capo II</a:t>
                      </a:r>
                    </a:p>
                    <a:p>
                      <a:pPr marL="0" marR="0" lvl="0" indent="0" algn="ctr" defTabSz="914400" rtl="0" eaLnBrk="1" fontAlgn="base" latinLnBrk="0" hangingPunct="1">
                        <a:lnSpc>
                          <a:spcPct val="107000"/>
                        </a:lnSpc>
                        <a:spcBef>
                          <a:spcPts val="75"/>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Lavoro a orario ridotto e flessibile</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cs typeface="Arial" charset="0"/>
                        </a:rPr>
                        <a:t>Sezione</a:t>
                      </a:r>
                      <a:r>
                        <a:rPr kumimoji="0" lang="en-US" altLang="it-IT" sz="1600" b="1" i="0" u="none" strike="noStrike" cap="none" normalizeH="0" baseline="0" dirty="0">
                          <a:ln>
                            <a:noFill/>
                          </a:ln>
                          <a:solidFill>
                            <a:schemeClr val="tx1"/>
                          </a:solidFill>
                          <a:effectLst/>
                          <a:latin typeface="+mn-lt"/>
                          <a:cs typeface="Arial" charset="0"/>
                        </a:rPr>
                        <a:t> 1 - </a:t>
                      </a:r>
                      <a:r>
                        <a:rPr kumimoji="0" lang="en-US" altLang="it-IT" sz="1600" b="1" i="0" u="none" strike="noStrike" cap="none" normalizeH="0" baseline="0" dirty="0" err="1">
                          <a:ln>
                            <a:noFill/>
                          </a:ln>
                          <a:solidFill>
                            <a:schemeClr val="tx1"/>
                          </a:solidFill>
                          <a:effectLst/>
                          <a:latin typeface="+mn-lt"/>
                          <a:cs typeface="Arial" charset="0"/>
                        </a:rPr>
                        <a:t>Artt</a:t>
                      </a:r>
                      <a:r>
                        <a:rPr kumimoji="0" lang="en-US" altLang="it-IT" sz="1600" b="1" i="0" u="none" strike="noStrike" cap="none" normalizeH="0" baseline="0" dirty="0">
                          <a:ln>
                            <a:noFill/>
                          </a:ln>
                          <a:solidFill>
                            <a:schemeClr val="tx1"/>
                          </a:solidFill>
                          <a:effectLst/>
                          <a:latin typeface="+mn-lt"/>
                          <a:cs typeface="Arial" charset="0"/>
                        </a:rPr>
                        <a:t>. 4/12</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905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Lavoro a tempo parziale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897906">
                <a:tc vMerge="1">
                  <a:txBody>
                    <a:bodyPr/>
                    <a:lstStyle/>
                    <a:p>
                      <a:endParaRPr lang="it-IT"/>
                    </a:p>
                  </a:txBody>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cs typeface="Arial" charset="0"/>
                        </a:rPr>
                        <a:t>Sezione</a:t>
                      </a:r>
                      <a:r>
                        <a:rPr kumimoji="0" lang="en-US" altLang="it-IT" sz="1600" b="1" i="0" u="none" strike="noStrike" cap="none" normalizeH="0" baseline="0" dirty="0">
                          <a:ln>
                            <a:noFill/>
                          </a:ln>
                          <a:solidFill>
                            <a:schemeClr val="tx1"/>
                          </a:solidFill>
                          <a:effectLst/>
                          <a:latin typeface="+mn-lt"/>
                          <a:cs typeface="Arial" charset="0"/>
                        </a:rPr>
                        <a:t> 2 - </a:t>
                      </a:r>
                      <a:r>
                        <a:rPr kumimoji="0" lang="en-US" altLang="it-IT" sz="1600" b="1" i="0" u="none" strike="noStrike" cap="none" normalizeH="0" baseline="0" dirty="0" err="1">
                          <a:ln>
                            <a:noFill/>
                          </a:ln>
                          <a:solidFill>
                            <a:schemeClr val="tx1"/>
                          </a:solidFill>
                          <a:effectLst/>
                          <a:latin typeface="+mn-lt"/>
                          <a:cs typeface="Arial" charset="0"/>
                        </a:rPr>
                        <a:t>Artt</a:t>
                      </a:r>
                      <a:r>
                        <a:rPr kumimoji="0" lang="en-US" altLang="it-IT" sz="1600" b="1" i="0" u="none" strike="noStrike" cap="none" normalizeH="0" baseline="0" dirty="0">
                          <a:ln>
                            <a:noFill/>
                          </a:ln>
                          <a:solidFill>
                            <a:schemeClr val="tx1"/>
                          </a:solidFill>
                          <a:effectLst/>
                          <a:latin typeface="+mn-lt"/>
                          <a:cs typeface="Arial" charset="0"/>
                        </a:rPr>
                        <a:t>. 13/18</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936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Lavoro intermittente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897906">
                <a:tc>
                  <a:txBody>
                    <a:bodyPr/>
                    <a:lstStyle/>
                    <a:p>
                      <a:pPr algn="ctr"/>
                      <a:r>
                        <a:rPr lang="it-IT" sz="1600" b="1" dirty="0"/>
                        <a:t>Capo III</a:t>
                      </a:r>
                    </a:p>
                    <a:p>
                      <a:pPr algn="ctr"/>
                      <a:r>
                        <a:rPr lang="it-IT" sz="1600" b="1" dirty="0"/>
                        <a:t>Lavoro a tempo determinato</a:t>
                      </a:r>
                    </a:p>
                    <a:p>
                      <a:endParaRPr lang="it-IT" dirty="0"/>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p>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Artt</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19/29</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Lavoro</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 </a:t>
                      </a: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termine</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164104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EFFETTI DEL LAVORO INTERMITTENTE SULLA NASPI</a:t>
            </a:r>
          </a:p>
          <a:p>
            <a:pPr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Con le circolari 142 e 194 del 2015 l’INPS affronta il tema della compatibilità del lavoro intermittente con l’indennità NASPI fornendo alcuni chiarimenti indispensabili per capire come il contratto intermittente influisca sul mantenimento del diritto alla percezione della NASPI per soggetti già percettori che vengano assunti con tale tipologia di contratto</a:t>
            </a:r>
          </a:p>
          <a:p>
            <a:pPr eaLnBrk="1" hangingPunct="1">
              <a:spcBef>
                <a:spcPct val="0"/>
              </a:spcBef>
              <a:spcAft>
                <a:spcPts val="600"/>
              </a:spcAft>
            </a:pPr>
            <a:endParaRPr lang="it-IT" altLang="it-IT" sz="2400">
              <a:solidFill>
                <a:schemeClr val="bg1"/>
              </a:solidFill>
            </a:endParaRPr>
          </a:p>
        </p:txBody>
      </p:sp>
      <p:sp>
        <p:nvSpPr>
          <p:cNvPr id="45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C72B78-27E6-45F6-B57C-BE5AD39F8172}" type="slidenum">
              <a:rPr lang="it-IT" altLang="it-IT">
                <a:solidFill>
                  <a:srgbClr val="FFFFFF"/>
                </a:solidFill>
                <a:latin typeface="Calibri" panose="020F0502020204030204" pitchFamily="34" charset="0"/>
              </a:rPr>
              <a:pPr/>
              <a:t>120</a:t>
            </a:fld>
            <a:endParaRPr lang="it-IT" altLang="it-IT">
              <a:solidFill>
                <a:srgbClr val="FFFFFF"/>
              </a:solidFill>
              <a:latin typeface="Calibri" panose="020F0502020204030204" pitchFamily="34" charset="0"/>
            </a:endParaRPr>
          </a:p>
        </p:txBody>
      </p:sp>
      <p:pic>
        <p:nvPicPr>
          <p:cNvPr id="4506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5887019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defRPr/>
            </a:pPr>
            <a:r>
              <a:rPr lang="it-IT" altLang="it-IT" sz="2400" b="1" dirty="0">
                <a:solidFill>
                  <a:schemeClr val="bg1"/>
                </a:solidFill>
              </a:rPr>
              <a:t>EFFETTI DEL LAVORO INTERMITTENTE SULLA NASPI</a:t>
            </a:r>
          </a:p>
          <a:p>
            <a:pPr algn="just" eaLnBrk="1" hangingPunct="1">
              <a:spcBef>
                <a:spcPct val="0"/>
              </a:spcBef>
              <a:spcAft>
                <a:spcPts val="600"/>
              </a:spcAft>
              <a:defRPr/>
            </a:pPr>
            <a:endParaRPr lang="it-IT" altLang="it-IT" sz="2400" dirty="0">
              <a:solidFill>
                <a:schemeClr val="bg1"/>
              </a:solidFill>
            </a:endParaRPr>
          </a:p>
          <a:p>
            <a:pPr eaLnBrk="1" hangingPunct="1">
              <a:spcBef>
                <a:spcPct val="0"/>
              </a:spcBef>
              <a:spcAft>
                <a:spcPts val="600"/>
              </a:spcAft>
              <a:defRPr/>
            </a:pPr>
            <a:r>
              <a:rPr lang="it-IT" altLang="it-IT" sz="2400" dirty="0">
                <a:solidFill>
                  <a:schemeClr val="bg1"/>
                </a:solidFill>
              </a:rPr>
              <a:t>In particolare la circolare 142 del 29/07/2015 al punto 9.2 distingue le due casistiche di contratto intermittente con indennità di disponibilità e senza indennità, specificando che:</a:t>
            </a:r>
          </a:p>
          <a:p>
            <a:pPr marL="457200" indent="-457200" eaLnBrk="1" hangingPunct="1">
              <a:spcBef>
                <a:spcPct val="0"/>
              </a:spcBef>
              <a:spcAft>
                <a:spcPts val="600"/>
              </a:spcAft>
              <a:buFont typeface="+mj-lt"/>
              <a:buAutoNum type="arabicPeriod"/>
              <a:defRPr/>
            </a:pPr>
            <a:r>
              <a:rPr lang="it-IT" altLang="it-IT" sz="2400" dirty="0">
                <a:solidFill>
                  <a:schemeClr val="bg1"/>
                </a:solidFill>
              </a:rPr>
              <a:t>Contratto con indennità di disponibilità: </a:t>
            </a:r>
            <a:r>
              <a:rPr lang="it-IT" altLang="it-IT" sz="2400" i="1" dirty="0">
                <a:solidFill>
                  <a:schemeClr val="bg1"/>
                </a:solidFill>
              </a:rPr>
              <a:t>la </a:t>
            </a:r>
            <a:r>
              <a:rPr lang="it-IT" altLang="it-IT" sz="2400" i="1" u="sng" dirty="0">
                <a:solidFill>
                  <a:schemeClr val="bg1"/>
                </a:solidFill>
              </a:rPr>
              <a:t>corresponsione dell’indennità di disoccupazione deve ritenersi esclusa </a:t>
            </a:r>
            <a:r>
              <a:rPr lang="it-IT" altLang="it-IT" sz="2400" i="1" dirty="0">
                <a:solidFill>
                  <a:schemeClr val="bg1"/>
                </a:solidFill>
              </a:rPr>
              <a:t>per i periodi non lavorati durante i quali il lavoratore resta disponibile a prestare la propria attività lavorativa percependo la relativa indennità di disponibilità</a:t>
            </a:r>
          </a:p>
        </p:txBody>
      </p:sp>
      <p:sp>
        <p:nvSpPr>
          <p:cNvPr id="46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07A624-8D6B-4B52-AB49-0F6252B5AE41}" type="slidenum">
              <a:rPr lang="it-IT" altLang="it-IT">
                <a:solidFill>
                  <a:srgbClr val="FFFFFF"/>
                </a:solidFill>
                <a:latin typeface="Calibri" panose="020F0502020204030204" pitchFamily="34" charset="0"/>
              </a:rPr>
              <a:pPr/>
              <a:t>121</a:t>
            </a:fld>
            <a:endParaRPr lang="it-IT" altLang="it-IT">
              <a:solidFill>
                <a:srgbClr val="FFFFFF"/>
              </a:solidFill>
              <a:latin typeface="Calibri" panose="020F0502020204030204" pitchFamily="34" charset="0"/>
            </a:endParaRPr>
          </a:p>
        </p:txBody>
      </p:sp>
      <p:pic>
        <p:nvPicPr>
          <p:cNvPr id="4608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2195513" y="5949950"/>
            <a:ext cx="4321175" cy="77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ECCEZIONE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0412175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defRPr/>
            </a:pPr>
            <a:endParaRPr lang="it-IT" altLang="it-IT" sz="2400" dirty="0">
              <a:solidFill>
                <a:schemeClr val="bg1"/>
              </a:solidFill>
            </a:endParaRPr>
          </a:p>
          <a:p>
            <a:pPr algn="just" eaLnBrk="1" hangingPunct="1">
              <a:spcBef>
                <a:spcPct val="0"/>
              </a:spcBef>
              <a:spcAft>
                <a:spcPts val="600"/>
              </a:spcAft>
              <a:defRPr/>
            </a:pPr>
            <a:endParaRPr lang="it-IT" altLang="it-IT" sz="2400" dirty="0">
              <a:solidFill>
                <a:schemeClr val="bg1"/>
              </a:solidFill>
            </a:endParaRPr>
          </a:p>
          <a:p>
            <a:pPr eaLnBrk="1" hangingPunct="1">
              <a:spcBef>
                <a:spcPct val="0"/>
              </a:spcBef>
              <a:spcAft>
                <a:spcPts val="600"/>
              </a:spcAft>
              <a:defRPr/>
            </a:pPr>
            <a:r>
              <a:rPr lang="it-IT" altLang="it-IT" sz="2400" i="1" dirty="0">
                <a:solidFill>
                  <a:schemeClr val="bg1"/>
                </a:solidFill>
              </a:rPr>
              <a:t>È ammesso il cumulo della prestazione di disoccupazione con il reddito da lavoro dipendente (intermittente con indennità di disponibilità) laddove quest’ultimo sia inferiore al limite utile ai fini della conservazione dello stato di disoccupazione.</a:t>
            </a:r>
          </a:p>
          <a:p>
            <a:pPr eaLnBrk="1" hangingPunct="1">
              <a:spcBef>
                <a:spcPct val="0"/>
              </a:spcBef>
              <a:spcAft>
                <a:spcPts val="600"/>
              </a:spcAft>
              <a:defRPr/>
            </a:pPr>
            <a:endParaRPr lang="it-IT" altLang="it-IT" sz="1050" i="1" dirty="0">
              <a:solidFill>
                <a:schemeClr val="bg1"/>
              </a:solidFill>
            </a:endParaRPr>
          </a:p>
          <a:p>
            <a:pPr eaLnBrk="1" hangingPunct="1">
              <a:spcBef>
                <a:spcPct val="0"/>
              </a:spcBef>
              <a:spcAft>
                <a:spcPts val="600"/>
              </a:spcAft>
              <a:defRPr/>
            </a:pPr>
            <a:r>
              <a:rPr lang="it-IT" altLang="it-IT" sz="2400" i="1" dirty="0">
                <a:solidFill>
                  <a:schemeClr val="bg1"/>
                </a:solidFill>
              </a:rPr>
              <a:t>è ammissibile, trattandosi di rapporto di lavoro subordinato con una tutela retributiva continuativa assicurata dall’indennità di disponibilità, il cumulo della prestazione di disoccupazione con il reddito da lavoro, qualora quest’ultimo – comprensivo della indennità di disponibilità - non superi il limite di € 8.000 per il mantenimento dello stato di disoccupazione.</a:t>
            </a:r>
          </a:p>
        </p:txBody>
      </p:sp>
      <p:sp>
        <p:nvSpPr>
          <p:cNvPr id="47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CE0A37-35CA-49AE-889D-C4E1E198188F}" type="slidenum">
              <a:rPr lang="it-IT" altLang="it-IT">
                <a:solidFill>
                  <a:srgbClr val="FFFFFF"/>
                </a:solidFill>
                <a:latin typeface="Calibri" panose="020F0502020204030204" pitchFamily="34" charset="0"/>
              </a:rPr>
              <a:pPr/>
              <a:t>122</a:t>
            </a:fld>
            <a:endParaRPr lang="it-IT" altLang="it-IT">
              <a:solidFill>
                <a:srgbClr val="FFFFFF"/>
              </a:solidFill>
              <a:latin typeface="Calibri" panose="020F0502020204030204" pitchFamily="34" charset="0"/>
            </a:endParaRPr>
          </a:p>
        </p:txBody>
      </p:sp>
      <p:pic>
        <p:nvPicPr>
          <p:cNvPr id="4710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2195513" y="1557338"/>
            <a:ext cx="4321175" cy="77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ECCEZIONE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5551101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Valgono in questo caso tutte le regole relative alle condizioni di mantenimento – sospensione – decadenza dello stato di disoccupazione e della relativa prestazione economica erogata a soggetti disoccupati in caso di rioccupazione</a:t>
            </a:r>
          </a:p>
        </p:txBody>
      </p:sp>
      <p:sp>
        <p:nvSpPr>
          <p:cNvPr id="481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411286-907F-4C3B-824F-D7E570BF7B9C}" type="slidenum">
              <a:rPr lang="it-IT" altLang="it-IT">
                <a:solidFill>
                  <a:srgbClr val="FFFFFF"/>
                </a:solidFill>
                <a:latin typeface="Calibri" panose="020F0502020204030204" pitchFamily="34" charset="0"/>
              </a:rPr>
              <a:pPr/>
              <a:t>123</a:t>
            </a:fld>
            <a:endParaRPr lang="it-IT" altLang="it-IT">
              <a:solidFill>
                <a:srgbClr val="FFFFFF"/>
              </a:solidFill>
              <a:latin typeface="Calibri" panose="020F0502020204030204" pitchFamily="34" charset="0"/>
            </a:endParaRPr>
          </a:p>
        </p:txBody>
      </p:sp>
      <p:pic>
        <p:nvPicPr>
          <p:cNvPr id="4813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2195513" y="1557338"/>
            <a:ext cx="4321175" cy="77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ECCEZIONE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218989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defRPr/>
            </a:pPr>
            <a:r>
              <a:rPr lang="it-IT" altLang="it-IT" sz="2400" b="1" dirty="0">
                <a:solidFill>
                  <a:schemeClr val="bg1"/>
                </a:solidFill>
              </a:rPr>
              <a:t>EFFETTI DEL LAVORO INTERMITTENTE SULLA NASPI</a:t>
            </a:r>
          </a:p>
          <a:p>
            <a:pPr eaLnBrk="1" hangingPunct="1">
              <a:spcBef>
                <a:spcPct val="0"/>
              </a:spcBef>
              <a:spcAft>
                <a:spcPts val="600"/>
              </a:spcAft>
              <a:defRPr/>
            </a:pPr>
            <a:endParaRPr lang="it-IT" altLang="it-IT" sz="2400" dirty="0">
              <a:solidFill>
                <a:schemeClr val="bg1"/>
              </a:solidFill>
            </a:endParaRPr>
          </a:p>
          <a:p>
            <a:pPr algn="just" eaLnBrk="1" hangingPunct="1">
              <a:spcBef>
                <a:spcPct val="0"/>
              </a:spcBef>
              <a:spcAft>
                <a:spcPts val="600"/>
              </a:spcAft>
              <a:defRPr/>
            </a:pPr>
            <a:endParaRPr lang="it-IT" altLang="it-IT" sz="2400" dirty="0">
              <a:solidFill>
                <a:schemeClr val="bg1"/>
              </a:solidFill>
            </a:endParaRPr>
          </a:p>
          <a:p>
            <a:pPr marL="457200" indent="-457200" algn="just">
              <a:buFont typeface="+mj-lt"/>
              <a:buAutoNum type="arabicPeriod" startAt="2"/>
              <a:defRPr/>
            </a:pPr>
            <a:r>
              <a:rPr lang="it-IT" altLang="it-IT" sz="2400" dirty="0">
                <a:solidFill>
                  <a:schemeClr val="bg1"/>
                </a:solidFill>
              </a:rPr>
              <a:t>Contratto senza indennità di disponibilità: </a:t>
            </a:r>
            <a:r>
              <a:rPr lang="it-IT" sz="2400" i="1" dirty="0">
                <a:solidFill>
                  <a:schemeClr val="bg1"/>
                </a:solidFill>
              </a:rPr>
              <a:t>l’</a:t>
            </a:r>
            <a:r>
              <a:rPr lang="it-IT" sz="2400" i="1" u="sng" dirty="0">
                <a:solidFill>
                  <a:schemeClr val="bg1"/>
                </a:solidFill>
              </a:rPr>
              <a:t>indennità di disoccupazione </a:t>
            </a:r>
            <a:r>
              <a:rPr lang="it-IT" sz="2400" i="1" u="sng" dirty="0" err="1">
                <a:solidFill>
                  <a:schemeClr val="bg1"/>
                </a:solidFill>
              </a:rPr>
              <a:t>NASpI</a:t>
            </a:r>
            <a:r>
              <a:rPr lang="it-IT" sz="2400" i="1" u="sng" dirty="0">
                <a:solidFill>
                  <a:schemeClr val="bg1"/>
                </a:solidFill>
              </a:rPr>
              <a:t> resta sospesa</a:t>
            </a:r>
            <a:r>
              <a:rPr lang="it-IT" sz="2400" i="1" dirty="0">
                <a:solidFill>
                  <a:schemeClr val="bg1"/>
                </a:solidFill>
              </a:rPr>
              <a:t> per le sole giornate di effettiva prestazione lavorativa e può essere riconosciuta limitatamente ai periodi interni al contratto non interessati da prestazione lavorativa tra una chiamata e l’altra</a:t>
            </a:r>
            <a:endParaRPr lang="it-IT" altLang="it-IT" sz="2400" i="1" dirty="0">
              <a:solidFill>
                <a:schemeClr val="bg1"/>
              </a:solidFill>
            </a:endParaRPr>
          </a:p>
        </p:txBody>
      </p:sp>
      <p:sp>
        <p:nvSpPr>
          <p:cNvPr id="49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889802-4433-4B7E-9911-4F5EFE485DF2}" type="slidenum">
              <a:rPr lang="it-IT" altLang="it-IT">
                <a:solidFill>
                  <a:srgbClr val="FFFFFF"/>
                </a:solidFill>
                <a:latin typeface="Calibri" panose="020F0502020204030204" pitchFamily="34" charset="0"/>
              </a:rPr>
              <a:pPr/>
              <a:t>124</a:t>
            </a:fld>
            <a:endParaRPr lang="it-IT" altLang="it-IT">
              <a:solidFill>
                <a:srgbClr val="FFFFFF"/>
              </a:solidFill>
              <a:latin typeface="Calibri" panose="020F0502020204030204" pitchFamily="34" charset="0"/>
            </a:endParaRPr>
          </a:p>
        </p:txBody>
      </p:sp>
      <p:pic>
        <p:nvPicPr>
          <p:cNvPr id="4915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0732735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EFFETTI DEL LAVORO INTERMITTENTE SULLA NASPI</a:t>
            </a:r>
          </a:p>
          <a:p>
            <a:pPr algn="just"/>
            <a:r>
              <a:rPr lang="it-IT" altLang="it-IT" sz="2400" i="1">
                <a:solidFill>
                  <a:schemeClr val="bg1"/>
                </a:solidFill>
              </a:rPr>
              <a:t>è ammesso il cumulo della prestazione di disoccupazione con il reddito da lavoro qualora quest’ultimo non superi il limite annuo di 8.000 euro per il mantenimento dello stato di disoccupazione.</a:t>
            </a:r>
          </a:p>
        </p:txBody>
      </p:sp>
      <p:sp>
        <p:nvSpPr>
          <p:cNvPr id="501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E53128-EE4E-4801-8FD3-3B5A79D3D3FA}" type="slidenum">
              <a:rPr lang="it-IT" altLang="it-IT">
                <a:solidFill>
                  <a:srgbClr val="FFFFFF"/>
                </a:solidFill>
                <a:latin typeface="Calibri" panose="020F0502020204030204" pitchFamily="34" charset="0"/>
              </a:rPr>
              <a:pPr/>
              <a:t>125</a:t>
            </a:fld>
            <a:endParaRPr lang="it-IT" altLang="it-IT">
              <a:solidFill>
                <a:srgbClr val="FFFFFF"/>
              </a:solidFill>
              <a:latin typeface="Calibri" panose="020F0502020204030204" pitchFamily="34" charset="0"/>
            </a:endParaRPr>
          </a:p>
        </p:txBody>
      </p:sp>
      <p:pic>
        <p:nvPicPr>
          <p:cNvPr id="5018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971550" y="3573463"/>
            <a:ext cx="7416800" cy="3095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altLang="it-IT" sz="2000" dirty="0">
                <a:solidFill>
                  <a:schemeClr val="tx1"/>
                </a:solidFill>
              </a:rPr>
              <a:t>laddove il percettore di </a:t>
            </a:r>
            <a:r>
              <a:rPr lang="it-IT" altLang="it-IT" sz="2000" dirty="0" err="1">
                <a:solidFill>
                  <a:schemeClr val="tx1"/>
                </a:solidFill>
              </a:rPr>
              <a:t>NASpI</a:t>
            </a:r>
            <a:r>
              <a:rPr lang="it-IT" altLang="it-IT" sz="2000" dirty="0">
                <a:solidFill>
                  <a:schemeClr val="tx1"/>
                </a:solidFill>
              </a:rPr>
              <a:t> intenda cumulare il reddito derivante dal lavoro intermittente con la prestazione di disoccupazione, </a:t>
            </a:r>
            <a:r>
              <a:rPr lang="it-IT" altLang="it-IT" sz="2000" b="1" u="sng" dirty="0">
                <a:solidFill>
                  <a:schemeClr val="tx1"/>
                </a:solidFill>
              </a:rPr>
              <a:t>deve comunicare all’INPS</a:t>
            </a:r>
            <a:r>
              <a:rPr lang="it-IT" altLang="it-IT" sz="2000" dirty="0">
                <a:solidFill>
                  <a:schemeClr val="tx1"/>
                </a:solidFill>
              </a:rPr>
              <a:t>, entro un mese dalla ripresa dell’attività lavorativa, il </a:t>
            </a:r>
            <a:r>
              <a:rPr lang="it-IT" altLang="it-IT" sz="2000" b="1" u="sng" dirty="0">
                <a:solidFill>
                  <a:schemeClr val="tx1"/>
                </a:solidFill>
              </a:rPr>
              <a:t>reddito annuo che prevede</a:t>
            </a:r>
            <a:r>
              <a:rPr lang="it-IT" altLang="it-IT" sz="2000" b="1" dirty="0">
                <a:solidFill>
                  <a:schemeClr val="tx1"/>
                </a:solidFill>
              </a:rPr>
              <a:t> </a:t>
            </a:r>
            <a:r>
              <a:rPr lang="it-IT" altLang="it-IT" sz="2000" dirty="0">
                <a:solidFill>
                  <a:schemeClr val="tx1"/>
                </a:solidFill>
              </a:rPr>
              <a:t>di trarre dalla stessa. In tal caso la prestazione verrà ridotta e sarà effettuato il conguaglio a fine anno tra i redditi conseguiti in seguito all’attività lavorativa e l’indennità </a:t>
            </a:r>
            <a:r>
              <a:rPr lang="it-IT" altLang="it-IT" sz="2000" dirty="0" err="1">
                <a:solidFill>
                  <a:schemeClr val="tx1"/>
                </a:solidFill>
              </a:rPr>
              <a:t>NASpI</a:t>
            </a:r>
            <a:r>
              <a:rPr lang="it-IT" altLang="it-IT" sz="2000" dirty="0">
                <a:solidFill>
                  <a:schemeClr val="tx1"/>
                </a:solidFill>
              </a:rPr>
              <a:t>, secondo quanto previsto per la generalità dei lavoratori.</a:t>
            </a:r>
            <a:endParaRPr lang="it-IT" altLang="it-IT" sz="2000" i="1" dirty="0">
              <a:solidFill>
                <a:schemeClr val="tx1"/>
              </a:solidFill>
            </a:endParaRP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632007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EFFETTI DEL LAVORO INTERMITTENTE SULLA NASPI</a:t>
            </a:r>
          </a:p>
          <a:p>
            <a:pPr algn="just"/>
            <a:endParaRPr lang="it-IT" altLang="it-IT" sz="2400" i="1">
              <a:solidFill>
                <a:schemeClr val="bg1"/>
              </a:solidFill>
            </a:endParaRPr>
          </a:p>
          <a:p>
            <a:pPr algn="just"/>
            <a:r>
              <a:rPr lang="it-IT" altLang="it-IT" sz="2400" i="1">
                <a:solidFill>
                  <a:schemeClr val="bg1"/>
                </a:solidFill>
              </a:rPr>
              <a:t>Infine l’INPS precisa che l’indennità di disoccupazione non è dovuta invece a soggetti occupati con rapporto di lavoro intermittente senza obbligo di risposta, non già percettori di NASPI, in quanto i periodi di mancata prestazione non possono assimilarsi in alcun modo a inattività involontaria (requisito per l’accesso alla NASPI), ma sono fisiologici del rapporto di lavoro stesso</a:t>
            </a:r>
          </a:p>
        </p:txBody>
      </p:sp>
      <p:sp>
        <p:nvSpPr>
          <p:cNvPr id="512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53FC78-8582-46C6-BA11-23CFE201EF83}" type="slidenum">
              <a:rPr lang="it-IT" altLang="it-IT">
                <a:solidFill>
                  <a:srgbClr val="FFFFFF"/>
                </a:solidFill>
                <a:latin typeface="Calibri" panose="020F0502020204030204" pitchFamily="34" charset="0"/>
              </a:rPr>
              <a:pPr/>
              <a:t>126</a:t>
            </a:fld>
            <a:endParaRPr lang="it-IT" altLang="it-IT">
              <a:solidFill>
                <a:srgbClr val="FFFFFF"/>
              </a:solidFill>
              <a:latin typeface="Calibri" panose="020F0502020204030204" pitchFamily="34" charset="0"/>
            </a:endParaRPr>
          </a:p>
        </p:txBody>
      </p:sp>
      <p:pic>
        <p:nvPicPr>
          <p:cNvPr id="5120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469246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pPr>
            <a:r>
              <a:rPr lang="it-IT" altLang="it-IT" sz="2400" b="1">
                <a:solidFill>
                  <a:schemeClr val="bg1"/>
                </a:solidFill>
              </a:rPr>
              <a:t>EFFETTI DEL LAVORO INTERMITTENTE SULLA NASPI</a:t>
            </a:r>
          </a:p>
          <a:p>
            <a:pPr algn="just" eaLnBrk="1" hangingPunct="1">
              <a:spcBef>
                <a:spcPct val="0"/>
              </a:spcBef>
              <a:spcAft>
                <a:spcPts val="600"/>
              </a:spcAft>
            </a:pPr>
            <a:endParaRPr lang="it-IT" altLang="it-IT" sz="700">
              <a:solidFill>
                <a:schemeClr val="bg1"/>
              </a:solidFill>
            </a:endParaRPr>
          </a:p>
          <a:p>
            <a:pPr eaLnBrk="1" hangingPunct="1">
              <a:spcBef>
                <a:spcPct val="0"/>
              </a:spcBef>
              <a:spcAft>
                <a:spcPts val="600"/>
              </a:spcAft>
            </a:pPr>
            <a:r>
              <a:rPr lang="it-IT" altLang="it-IT" sz="2400">
                <a:solidFill>
                  <a:schemeClr val="bg1"/>
                </a:solidFill>
              </a:rPr>
              <a:t>La circolare 194 del 27/11/2015 al punto 7.3 chiarisce invece i criteri di computabilità dei periodi lavorati e della conseguente eventuale neutralizzazione dei periodi stessi ai fini del raggiungimento dei </a:t>
            </a:r>
            <a:r>
              <a:rPr lang="it-IT" altLang="it-IT" sz="2400" b="1">
                <a:solidFill>
                  <a:srgbClr val="0070C0"/>
                </a:solidFill>
              </a:rPr>
              <a:t>requisiti </a:t>
            </a:r>
            <a:r>
              <a:rPr lang="it-IT" altLang="it-IT" sz="2400">
                <a:solidFill>
                  <a:schemeClr val="bg1"/>
                </a:solidFill>
              </a:rPr>
              <a:t>per la percezione della NASPI</a:t>
            </a:r>
            <a:endParaRPr lang="it-IT" altLang="it-IT" sz="2400" i="1">
              <a:solidFill>
                <a:schemeClr val="bg1"/>
              </a:solidFill>
            </a:endParaRPr>
          </a:p>
        </p:txBody>
      </p:sp>
      <p:sp>
        <p:nvSpPr>
          <p:cNvPr id="52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D5804F-A6C3-4F95-A565-45A20B033FAE}" type="slidenum">
              <a:rPr lang="it-IT" altLang="it-IT">
                <a:solidFill>
                  <a:srgbClr val="FFFFFF"/>
                </a:solidFill>
                <a:latin typeface="Calibri" panose="020F0502020204030204" pitchFamily="34" charset="0"/>
              </a:rPr>
              <a:pPr/>
              <a:t>127</a:t>
            </a:fld>
            <a:endParaRPr lang="it-IT" altLang="it-IT">
              <a:solidFill>
                <a:srgbClr val="FFFFFF"/>
              </a:solidFill>
              <a:latin typeface="Calibri" panose="020F0502020204030204" pitchFamily="34" charset="0"/>
            </a:endParaRPr>
          </a:p>
        </p:txBody>
      </p:sp>
      <p:pic>
        <p:nvPicPr>
          <p:cNvPr id="5222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a:xfrm>
            <a:off x="611188" y="4024313"/>
            <a:ext cx="8208962" cy="278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b="1" i="1" dirty="0">
                <a:solidFill>
                  <a:srgbClr val="FFFF00"/>
                </a:solidFill>
              </a:rPr>
              <a:t>Requisito contributivo</a:t>
            </a:r>
            <a:r>
              <a:rPr lang="it-IT" i="1" dirty="0"/>
              <a:t>: almeno tredici settimane di contribuzione contro la disoccupazione nei quattro anni precedenti l’inizio del periodo di disoccupazione.</a:t>
            </a:r>
          </a:p>
          <a:p>
            <a:pPr>
              <a:defRPr/>
            </a:pPr>
            <a:endParaRPr lang="it-IT" sz="400" i="1" dirty="0"/>
          </a:p>
          <a:p>
            <a:pPr>
              <a:defRPr/>
            </a:pPr>
            <a:r>
              <a:rPr lang="it-IT" b="1" i="1" dirty="0">
                <a:solidFill>
                  <a:srgbClr val="FFFF00"/>
                </a:solidFill>
              </a:rPr>
              <a:t>Requisito lavorativo</a:t>
            </a:r>
            <a:r>
              <a:rPr lang="it-IT" i="1" dirty="0"/>
              <a:t>: trenta giornate di lavoro effettivo nei dodici mesi che precedono la cessazione involontaria del rapporto di lavoro</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6845459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ottotitolo 2"/>
          <p:cNvSpPr>
            <a:spLocks noGrp="1"/>
          </p:cNvSpPr>
          <p:nvPr>
            <p:ph type="subTitle" idx="1"/>
          </p:nvPr>
        </p:nvSpPr>
        <p:spPr>
          <a:xfrm>
            <a:off x="755650" y="1484313"/>
            <a:ext cx="7864475" cy="1125537"/>
          </a:xfrm>
        </p:spPr>
        <p:txBody>
          <a:bodyPr/>
          <a:lstStyle/>
          <a:p>
            <a:pPr eaLnBrk="1" hangingPunct="1">
              <a:spcBef>
                <a:spcPct val="0"/>
              </a:spcBef>
              <a:spcAft>
                <a:spcPts val="600"/>
              </a:spcAft>
              <a:defRPr/>
            </a:pPr>
            <a:r>
              <a:rPr lang="it-IT" altLang="it-IT" sz="2400" b="1" dirty="0">
                <a:solidFill>
                  <a:schemeClr val="bg1"/>
                </a:solidFill>
              </a:rPr>
              <a:t>EFFETTI DEL LAVORO INTERMITTENTE SULLA NASPI</a:t>
            </a:r>
          </a:p>
          <a:p>
            <a:pPr algn="just" eaLnBrk="1" hangingPunct="1">
              <a:spcBef>
                <a:spcPct val="0"/>
              </a:spcBef>
              <a:spcAft>
                <a:spcPts val="600"/>
              </a:spcAft>
              <a:defRPr/>
            </a:pPr>
            <a:endParaRPr lang="it-IT" altLang="it-IT" sz="2400" dirty="0">
              <a:solidFill>
                <a:schemeClr val="bg1"/>
              </a:solidFill>
            </a:endParaRPr>
          </a:p>
          <a:p>
            <a:pPr algn="l" eaLnBrk="1" hangingPunct="1">
              <a:spcBef>
                <a:spcPct val="0"/>
              </a:spcBef>
              <a:spcAft>
                <a:spcPts val="600"/>
              </a:spcAft>
              <a:defRPr/>
            </a:pPr>
            <a:r>
              <a:rPr lang="it-IT" altLang="it-IT" sz="2400" dirty="0">
                <a:solidFill>
                  <a:schemeClr val="bg1"/>
                </a:solidFill>
              </a:rPr>
              <a:t>I periodi di non lavoro:</a:t>
            </a:r>
          </a:p>
          <a:p>
            <a:pPr marL="342900" indent="-342900" algn="just" eaLnBrk="1" hangingPunct="1">
              <a:spcBef>
                <a:spcPct val="0"/>
              </a:spcBef>
              <a:spcAft>
                <a:spcPts val="600"/>
              </a:spcAft>
              <a:buFont typeface="Arial" panose="020B0604020202020204" pitchFamily="34" charset="0"/>
              <a:buChar char="•"/>
              <a:defRPr/>
            </a:pPr>
            <a:r>
              <a:rPr lang="it-IT" altLang="it-IT" sz="2400" dirty="0">
                <a:solidFill>
                  <a:schemeClr val="bg1"/>
                </a:solidFill>
              </a:rPr>
              <a:t> </a:t>
            </a:r>
            <a:r>
              <a:rPr lang="it-IT" altLang="it-IT" sz="2400" b="1" dirty="0">
                <a:solidFill>
                  <a:schemeClr val="bg1"/>
                </a:solidFill>
              </a:rPr>
              <a:t>non</a:t>
            </a:r>
            <a:r>
              <a:rPr lang="it-IT" altLang="it-IT" sz="2400" dirty="0">
                <a:solidFill>
                  <a:schemeClr val="bg1"/>
                </a:solidFill>
              </a:rPr>
              <a:t> sono </a:t>
            </a:r>
            <a:r>
              <a:rPr lang="it-IT" altLang="it-IT" sz="2400" b="1" dirty="0">
                <a:solidFill>
                  <a:schemeClr val="bg1"/>
                </a:solidFill>
              </a:rPr>
              <a:t>utili</a:t>
            </a:r>
            <a:r>
              <a:rPr lang="it-IT" altLang="it-IT" sz="2400" dirty="0">
                <a:solidFill>
                  <a:schemeClr val="bg1"/>
                </a:solidFill>
              </a:rPr>
              <a:t> ai fini del soddisfacimento del requisito delle </a:t>
            </a:r>
            <a:r>
              <a:rPr lang="it-IT" altLang="it-IT" sz="2400" b="1" dirty="0">
                <a:solidFill>
                  <a:schemeClr val="bg1"/>
                </a:solidFill>
              </a:rPr>
              <a:t>tredici settimane </a:t>
            </a:r>
            <a:r>
              <a:rPr lang="it-IT" altLang="it-IT" sz="2400" dirty="0">
                <a:solidFill>
                  <a:schemeClr val="bg1"/>
                </a:solidFill>
              </a:rPr>
              <a:t>di contribuzione per l’accesso alla prestazione, oltre che per la determinazione della durata e della misura della stessa. Inoltre, gli stessi non sono neutralizzati ai fini della ricerca del requisito contributivo</a:t>
            </a:r>
          </a:p>
          <a:p>
            <a:pPr marL="342900" indent="-342900" algn="just" eaLnBrk="1" hangingPunct="1">
              <a:spcBef>
                <a:spcPct val="0"/>
              </a:spcBef>
              <a:spcAft>
                <a:spcPts val="600"/>
              </a:spcAft>
              <a:buFont typeface="Arial" panose="020B0604020202020204" pitchFamily="34" charset="0"/>
              <a:buChar char="•"/>
              <a:defRPr/>
            </a:pPr>
            <a:r>
              <a:rPr lang="it-IT" altLang="it-IT" sz="2400" dirty="0">
                <a:solidFill>
                  <a:schemeClr val="bg1"/>
                </a:solidFill>
              </a:rPr>
              <a:t>sono invece considerati “</a:t>
            </a:r>
            <a:r>
              <a:rPr lang="it-IT" altLang="it-IT" sz="2400" b="1" dirty="0">
                <a:solidFill>
                  <a:schemeClr val="bg1"/>
                </a:solidFill>
              </a:rPr>
              <a:t>neutri</a:t>
            </a:r>
            <a:r>
              <a:rPr lang="it-IT" altLang="it-IT" sz="2400" dirty="0">
                <a:solidFill>
                  <a:schemeClr val="bg1"/>
                </a:solidFill>
              </a:rPr>
              <a:t>”, con un corrispondente ampliamento del periodo di dodici mesi precedenti la cessazione del rapporto di lavoro, per la ricerca del requisito delle </a:t>
            </a:r>
            <a:r>
              <a:rPr lang="it-IT" altLang="it-IT" sz="2400" b="1" dirty="0">
                <a:solidFill>
                  <a:schemeClr val="bg1"/>
                </a:solidFill>
              </a:rPr>
              <a:t>trenta giornate di effettivo lavoro</a:t>
            </a:r>
            <a:r>
              <a:rPr lang="it-IT" altLang="it-IT" sz="2400" dirty="0">
                <a:solidFill>
                  <a:schemeClr val="bg1"/>
                </a:solidFill>
              </a:rPr>
              <a:t>.</a:t>
            </a:r>
          </a:p>
        </p:txBody>
      </p:sp>
      <p:sp>
        <p:nvSpPr>
          <p:cNvPr id="53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77232D-1CA7-4A7A-B973-7121342E6F93}" type="slidenum">
              <a:rPr lang="it-IT" altLang="it-IT">
                <a:solidFill>
                  <a:srgbClr val="FFFFFF"/>
                </a:solidFill>
                <a:latin typeface="Calibri" panose="020F0502020204030204" pitchFamily="34" charset="0"/>
              </a:rPr>
              <a:pPr/>
              <a:t>128</a:t>
            </a:fld>
            <a:endParaRPr lang="it-IT" altLang="it-IT">
              <a:solidFill>
                <a:srgbClr val="FFFFFF"/>
              </a:solidFill>
              <a:latin typeface="Calibri" panose="020F0502020204030204" pitchFamily="34" charset="0"/>
            </a:endParaRPr>
          </a:p>
        </p:txBody>
      </p:sp>
      <p:pic>
        <p:nvPicPr>
          <p:cNvPr id="5325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37844648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129</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31840" y="1484784"/>
            <a:ext cx="30656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INTERMITTENTE</a:t>
            </a:r>
          </a:p>
        </p:txBody>
      </p:sp>
      <p:sp>
        <p:nvSpPr>
          <p:cNvPr id="8" name="Sottotitolo 2"/>
          <p:cNvSpPr>
            <a:spLocks noGrp="1"/>
          </p:cNvSpPr>
          <p:nvPr>
            <p:ph type="subTitle" idx="1"/>
          </p:nvPr>
        </p:nvSpPr>
        <p:spPr>
          <a:xfrm>
            <a:off x="467544" y="1988840"/>
            <a:ext cx="8207375" cy="5229225"/>
          </a:xfrm>
        </p:spPr>
        <p:txBody>
          <a:bodyPr/>
          <a:lstStyle/>
          <a:p>
            <a:pPr algn="just">
              <a:defRPr/>
            </a:pPr>
            <a:r>
              <a:rPr lang="it-IT" sz="2400" dirty="0">
                <a:solidFill>
                  <a:schemeClr val="bg1"/>
                </a:solidFill>
              </a:rPr>
              <a:t>Costo elaborato per un rapporto di lavoro intermittente a tempo indeterminato (con chiamata nei mesi di gennaio, febbraio, marzo, aprile, novembre e dicembre), con indennità di disponibilità nei mesi di mancata prestazione ed interruzione per licenziamento con versamento del ticket.</a:t>
            </a:r>
          </a:p>
          <a:p>
            <a:pPr algn="just">
              <a:buFont typeface="Arial" charset="0"/>
              <a:buNone/>
              <a:defRPr/>
            </a:pPr>
            <a:r>
              <a:rPr lang="it-IT" sz="2400" dirty="0">
                <a:solidFill>
                  <a:schemeClr val="bg1"/>
                </a:solidFill>
              </a:rPr>
              <a:t>Contratto di lavoro: Metalmeccanica Piccola Industria</a:t>
            </a:r>
          </a:p>
          <a:p>
            <a:pPr algn="just">
              <a:buFont typeface="Arial" charset="0"/>
              <a:buNone/>
              <a:defRPr/>
            </a:pPr>
            <a:r>
              <a:rPr lang="it-IT" sz="2400" dirty="0">
                <a:solidFill>
                  <a:schemeClr val="bg1"/>
                </a:solidFill>
              </a:rPr>
              <a:t>Livello: 3</a:t>
            </a:r>
          </a:p>
          <a:p>
            <a:pPr algn="just">
              <a:buFont typeface="Arial" charset="0"/>
              <a:buNone/>
              <a:defRPr/>
            </a:pPr>
            <a:r>
              <a:rPr lang="it-IT" sz="2400" dirty="0">
                <a:solidFill>
                  <a:schemeClr val="bg1"/>
                </a:solidFill>
              </a:rPr>
              <a:t>Mansione: Montatore</a:t>
            </a:r>
          </a:p>
          <a:p>
            <a:pPr algn="just">
              <a:buFont typeface="Arial" charset="0"/>
              <a:buNone/>
              <a:defRPr/>
            </a:pPr>
            <a:endParaRPr lang="it-IT" sz="2400" dirty="0">
              <a:solidFill>
                <a:schemeClr val="bg1"/>
              </a:solidFill>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98697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sz="2400" b="1" i="1" dirty="0" err="1">
                <a:solidFill>
                  <a:schemeClr val="bg1"/>
                </a:solidFill>
              </a:rPr>
              <a:t>D.Lgs.</a:t>
            </a:r>
            <a:r>
              <a:rPr lang="it-IT" altLang="it-IT" sz="2400" b="1" i="1" dirty="0">
                <a:solidFill>
                  <a:schemeClr val="bg1"/>
                </a:solidFill>
              </a:rPr>
              <a:t> 81/2015</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08EBD2-761B-499B-9F3A-B711363CE9D8}" type="slidenum">
              <a:rPr lang="it-IT">
                <a:solidFill>
                  <a:srgbClr val="FFFFFF"/>
                </a:solidFill>
                <a:latin typeface="Calibri" panose="020F0502020204030204" pitchFamily="34" charset="0"/>
              </a:rPr>
              <a:pPr eaLnBrk="1" hangingPunct="1"/>
              <a:t>13</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755576" y="2996952"/>
          <a:ext cx="7386639" cy="2938944"/>
        </p:xfrm>
        <a:graphic>
          <a:graphicData uri="http://schemas.openxmlformats.org/drawingml/2006/table">
            <a:tbl>
              <a:tblPr/>
              <a:tblGrid>
                <a:gridCol w="2462213">
                  <a:extLst>
                    <a:ext uri="{9D8B030D-6E8A-4147-A177-3AD203B41FA5}">
                      <a16:colId xmlns:a16="http://schemas.microsoft.com/office/drawing/2014/main" xmlns="" val="20000"/>
                    </a:ext>
                  </a:extLst>
                </a:gridCol>
                <a:gridCol w="2462213">
                  <a:extLst>
                    <a:ext uri="{9D8B030D-6E8A-4147-A177-3AD203B41FA5}">
                      <a16:colId xmlns:a16="http://schemas.microsoft.com/office/drawing/2014/main" xmlns="" val="20001"/>
                    </a:ext>
                  </a:extLst>
                </a:gridCol>
                <a:gridCol w="2462213">
                  <a:extLst>
                    <a:ext uri="{9D8B030D-6E8A-4147-A177-3AD203B41FA5}">
                      <a16:colId xmlns:a16="http://schemas.microsoft.com/office/drawing/2014/main" xmlns="" val="20002"/>
                    </a:ext>
                  </a:extLst>
                </a:gridCol>
              </a:tblGrid>
              <a:tr h="540147">
                <a:tc>
                  <a:txBody>
                    <a:bodyPr/>
                    <a:lstStyle>
                      <a:lvl1pPr marL="79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7938"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Capo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18732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Sezioni</a:t>
                      </a: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a:t>
                      </a: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Articoli</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Argomento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r h="7995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 Capo IV</a:t>
                      </a:r>
                    </a:p>
                    <a:p>
                      <a:pPr marL="0" marR="0" lvl="0" indent="0" algn="ctr" defTabSz="914400" rtl="0" eaLnBrk="1" fontAlgn="base" latinLnBrk="0" hangingPunct="1">
                        <a:lnSpc>
                          <a:spcPct val="107000"/>
                        </a:lnSpc>
                        <a:spcBef>
                          <a:spcPts val="75"/>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Somministrazione di lavoro</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cs typeface="Arial" charset="0"/>
                        </a:rPr>
                        <a:t> </a:t>
                      </a:r>
                      <a:r>
                        <a:rPr kumimoji="0" lang="en-US" altLang="it-IT" sz="1600" b="1" i="0" u="none" strike="noStrike" cap="none" normalizeH="0" baseline="0" dirty="0" err="1">
                          <a:ln>
                            <a:noFill/>
                          </a:ln>
                          <a:solidFill>
                            <a:schemeClr val="tx1"/>
                          </a:solidFill>
                          <a:effectLst/>
                          <a:latin typeface="+mn-lt"/>
                          <a:cs typeface="Arial" charset="0"/>
                        </a:rPr>
                        <a:t>Artt</a:t>
                      </a:r>
                      <a:r>
                        <a:rPr kumimoji="0" lang="en-US" altLang="it-IT" sz="1600" b="1" i="0" u="none" strike="noStrike" cap="none" normalizeH="0" baseline="0" dirty="0">
                          <a:ln>
                            <a:noFill/>
                          </a:ln>
                          <a:solidFill>
                            <a:schemeClr val="tx1"/>
                          </a:solidFill>
                          <a:effectLst/>
                          <a:latin typeface="+mn-lt"/>
                          <a:cs typeface="Arial" charset="0"/>
                        </a:rPr>
                        <a:t>. 30/40</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905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Somministrazione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799599">
                <a:tc>
                  <a:txBody>
                    <a:bodyPr/>
                    <a:lstStyle/>
                    <a:p>
                      <a:pPr algn="ctr"/>
                      <a:r>
                        <a:rPr lang="it-IT" sz="1600" b="1" dirty="0"/>
                        <a:t>Capo V</a:t>
                      </a:r>
                      <a:r>
                        <a:rPr lang="it-IT" sz="1600" b="1" baseline="0" dirty="0"/>
                        <a:t> </a:t>
                      </a:r>
                      <a:endParaRPr lang="it-IT" sz="1600" b="1" dirty="0"/>
                    </a:p>
                    <a:p>
                      <a:pPr algn="ctr"/>
                      <a:r>
                        <a:rPr lang="it-IT" sz="1600" b="1" dirty="0"/>
                        <a:t>Apprendistato</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p>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Artt</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41/47</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Apprendistato</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799599">
                <a:tc>
                  <a:txBody>
                    <a:bodyPr/>
                    <a:lstStyle/>
                    <a:p>
                      <a:pPr algn="ctr"/>
                      <a:r>
                        <a:rPr lang="it-IT" sz="1600" b="1" dirty="0"/>
                        <a:t>Capo </a:t>
                      </a:r>
                      <a:r>
                        <a:rPr lang="it-IT" sz="1600" b="1" dirty="0" err="1"/>
                        <a:t>VI</a:t>
                      </a:r>
                      <a:r>
                        <a:rPr lang="it-IT" sz="1600" b="1" baseline="0" dirty="0"/>
                        <a:t> </a:t>
                      </a:r>
                      <a:endParaRPr lang="it-IT" sz="1600" b="1" dirty="0"/>
                    </a:p>
                    <a:p>
                      <a:pPr algn="ctr"/>
                      <a:r>
                        <a:rPr lang="it-IT" sz="1600" b="1" dirty="0"/>
                        <a:t>Lavoro</a:t>
                      </a:r>
                      <a:r>
                        <a:rPr lang="it-IT" sz="1600" b="1" baseline="0" dirty="0"/>
                        <a:t> accessorio</a:t>
                      </a:r>
                      <a:endParaRPr lang="it-IT" sz="1600" b="1" dirty="0"/>
                    </a:p>
                    <a:p>
                      <a:endParaRPr lang="it-IT" dirty="0"/>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p>
                    <a:p>
                      <a:pPr marL="0"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Artt</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48/50</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Lavoro</a:t>
                      </a:r>
                      <a:r>
                        <a:rPr kumimoji="0" lang="en-US" altLang="it-IT" sz="1600" b="1" i="0" u="none" strike="noStrike" cap="none" normalizeH="0" baseline="0" dirty="0">
                          <a:ln>
                            <a:noFill/>
                          </a:ln>
                          <a:solidFill>
                            <a:schemeClr val="tx1"/>
                          </a:solidFill>
                          <a:effectLst/>
                          <a:latin typeface="+mn-lt"/>
                          <a:ea typeface="Calibri" pitchFamily="34" charset="0"/>
                          <a:cs typeface="Times New Roman" pitchFamily="18" charset="0"/>
                        </a:rPr>
                        <a:t> </a:t>
                      </a:r>
                      <a:r>
                        <a:rPr kumimoji="0" lang="en-US" altLang="it-IT" sz="1600" b="1" i="0" u="none" strike="noStrike" cap="none" normalizeH="0" baseline="0" dirty="0" err="1">
                          <a:ln>
                            <a:noFill/>
                          </a:ln>
                          <a:solidFill>
                            <a:schemeClr val="tx1"/>
                          </a:solidFill>
                          <a:effectLst/>
                          <a:latin typeface="+mn-lt"/>
                          <a:ea typeface="Calibri" pitchFamily="34" charset="0"/>
                          <a:cs typeface="Times New Roman" pitchFamily="18" charset="0"/>
                        </a:rPr>
                        <a:t>accessorio</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1641042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130</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Costo-Lavoro-intermittente-con-disponibilità.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916832"/>
            <a:ext cx="8352928" cy="4536504"/>
          </a:xfrm>
          <a:prstGeom prst="rect">
            <a:avLst/>
          </a:prstGeom>
        </p:spPr>
      </p:pic>
      <p:sp>
        <p:nvSpPr>
          <p:cNvPr id="8" name="Rettangolo 7"/>
          <p:cNvSpPr/>
          <p:nvPr/>
        </p:nvSpPr>
        <p:spPr>
          <a:xfrm>
            <a:off x="3131840" y="1484784"/>
            <a:ext cx="30656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INTERMITTENTE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228603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131</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Costo-Lavoro-intermittente-con-disponibilità.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916832"/>
            <a:ext cx="8352928" cy="4536504"/>
          </a:xfrm>
          <a:prstGeom prst="rect">
            <a:avLst/>
          </a:prstGeom>
        </p:spPr>
      </p:pic>
      <p:sp>
        <p:nvSpPr>
          <p:cNvPr id="4" name="Rettangolo 3"/>
          <p:cNvSpPr/>
          <p:nvPr/>
        </p:nvSpPr>
        <p:spPr>
          <a:xfrm>
            <a:off x="3131840" y="1556792"/>
            <a:ext cx="30656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INTERMITTENTE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916807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403350" y="3141663"/>
            <a:ext cx="6400800" cy="1125537"/>
          </a:xfrm>
        </p:spPr>
        <p:txBody>
          <a:bodyPr/>
          <a:lstStyle/>
          <a:p>
            <a:pPr eaLnBrk="1" hangingPunct="1"/>
            <a:r>
              <a:rPr lang="it-IT" altLang="it-IT" b="1">
                <a:solidFill>
                  <a:schemeClr val="bg1"/>
                </a:solidFill>
              </a:rPr>
              <a:t>LAVORO A TEMPO DETERMINATO</a:t>
            </a: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9BF126-58C5-4C46-B22B-5176DC80A7BF}" type="slidenum">
              <a:rPr lang="it-IT" altLang="it-IT" sz="1200">
                <a:solidFill>
                  <a:srgbClr val="FFFFFF"/>
                </a:solidFill>
              </a:rPr>
              <a:pPr>
                <a:spcBef>
                  <a:spcPct val="0"/>
                </a:spcBef>
                <a:buFontTx/>
                <a:buNone/>
              </a:pPr>
              <a:t>132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1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66904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468313" y="1628775"/>
            <a:ext cx="8207375" cy="4608513"/>
          </a:xfrm>
        </p:spPr>
        <p:txBody>
          <a:bodyPr/>
          <a:lstStyle/>
          <a:p>
            <a:pPr eaLnBrk="1" hangingPunct="1"/>
            <a:r>
              <a:rPr lang="it-IT" altLang="it-IT" b="1">
                <a:solidFill>
                  <a:schemeClr val="bg1"/>
                </a:solidFill>
              </a:rPr>
              <a:t>DEFINIZIONE</a:t>
            </a:r>
          </a:p>
          <a:p>
            <a:pPr algn="just"/>
            <a:r>
              <a:rPr lang="it-IT" altLang="it-IT" sz="2400">
                <a:solidFill>
                  <a:schemeClr val="bg1"/>
                </a:solidFill>
              </a:rPr>
              <a:t>Il contratto di lavoro a tempo determinato è un rapporto di lavoro subordinato ove è </a:t>
            </a:r>
            <a:r>
              <a:rPr lang="it-IT" altLang="it-IT" sz="2400" b="1">
                <a:solidFill>
                  <a:schemeClr val="bg1"/>
                </a:solidFill>
              </a:rPr>
              <a:t>determinata, fin dalla data di stipulazione, la durata</a:t>
            </a:r>
            <a:r>
              <a:rPr lang="it-IT" altLang="it-IT" sz="2400">
                <a:solidFill>
                  <a:schemeClr val="bg1"/>
                </a:solidFill>
              </a:rPr>
              <a:t>: esso si estingue automaticamente allo scadere del termine inizialmente fissato o successivamente prorogato.</a:t>
            </a: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2A0989-391D-49E8-910B-60F66FFD34AB}" type="slidenum">
              <a:rPr lang="it-IT" altLang="it-IT" sz="1200">
                <a:solidFill>
                  <a:srgbClr val="FFFFFF"/>
                </a:solidFill>
              </a:rPr>
              <a:pPr>
                <a:spcBef>
                  <a:spcPct val="0"/>
                </a:spcBef>
                <a:buFontTx/>
                <a:buNone/>
              </a:pPr>
              <a:t>133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1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8647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DEFINIZIONE</a:t>
            </a:r>
          </a:p>
          <a:p>
            <a:pPr algn="just"/>
            <a:r>
              <a:rPr lang="it-IT" altLang="it-IT" sz="2400">
                <a:solidFill>
                  <a:schemeClr val="bg1"/>
                </a:solidFill>
              </a:rPr>
              <a:t>Il D.Lgs. </a:t>
            </a:r>
            <a:r>
              <a:rPr lang="it-IT" altLang="it-IT" sz="2400" b="1">
                <a:solidFill>
                  <a:schemeClr val="bg1"/>
                </a:solidFill>
              </a:rPr>
              <a:t>6 settembre 2001, n. 368 </a:t>
            </a:r>
            <a:r>
              <a:rPr lang="it-IT" altLang="it-IT" sz="2400">
                <a:solidFill>
                  <a:schemeClr val="bg1"/>
                </a:solidFill>
              </a:rPr>
              <a:t>ha riformato interamente la disciplina del rapporto di lavoro a termine, in precedenza contenuta in alcune disposizioni legislative, la più importante delle quali era costituita dalla </a:t>
            </a:r>
            <a:r>
              <a:rPr lang="it-IT" altLang="it-IT" sz="2400" b="1">
                <a:solidFill>
                  <a:schemeClr val="bg1"/>
                </a:solidFill>
              </a:rPr>
              <a:t>legge 18 aprile 1962, n. 230.</a:t>
            </a:r>
          </a:p>
          <a:p>
            <a:pPr algn="just"/>
            <a:r>
              <a:rPr lang="it-IT" altLang="it-IT" sz="2400">
                <a:solidFill>
                  <a:schemeClr val="bg1"/>
                </a:solidFill>
              </a:rPr>
              <a:t>Il contratto a termine si è sempre caratterizzato per la sua eccezionalità rispetto al contratto a tempo indeterminato (considerato il contratto </a:t>
            </a:r>
            <a:r>
              <a:rPr lang="it-IT" altLang="it-IT" sz="2400" i="1">
                <a:solidFill>
                  <a:schemeClr val="bg1"/>
                </a:solidFill>
              </a:rPr>
              <a:t>standard</a:t>
            </a:r>
            <a:r>
              <a:rPr lang="it-IT" altLang="it-IT" sz="2400">
                <a:solidFill>
                  <a:schemeClr val="bg1"/>
                </a:solidFill>
              </a:rPr>
              <a:t>): l’apposizione del termine, infatti, era ammessa per comprovate esigenze di carattere tecnico, sostitutivo, produttivo o organizzativo.</a:t>
            </a:r>
          </a:p>
          <a:p>
            <a:pPr algn="just"/>
            <a:r>
              <a:rPr lang="it-IT" altLang="it-IT" sz="2400">
                <a:solidFill>
                  <a:schemeClr val="bg1"/>
                </a:solidFill>
              </a:rPr>
              <a:t>Successivamente, l’istituto è stato oggetto di importanti modifiche</a:t>
            </a:r>
            <a:r>
              <a:rPr lang="it-IT" altLang="it-IT" sz="2400" i="1">
                <a:solidFill>
                  <a:schemeClr val="bg1"/>
                </a:solidFill>
              </a:rPr>
              <a:t> </a:t>
            </a:r>
            <a:r>
              <a:rPr lang="it-IT" altLang="it-IT" sz="2400">
                <a:solidFill>
                  <a:schemeClr val="bg1"/>
                </a:solidFill>
              </a:rPr>
              <a:t>da parte della</a:t>
            </a:r>
            <a:r>
              <a:rPr lang="it-IT" altLang="it-IT" sz="2400" i="1">
                <a:solidFill>
                  <a:schemeClr val="bg1"/>
                </a:solidFill>
              </a:rPr>
              <a:t> </a:t>
            </a:r>
            <a:r>
              <a:rPr lang="it-IT" altLang="it-IT" sz="2400">
                <a:solidFill>
                  <a:schemeClr val="bg1"/>
                </a:solidFill>
              </a:rPr>
              <a:t> </a:t>
            </a:r>
            <a:r>
              <a:rPr lang="it-IT" altLang="it-IT" sz="2400" b="1">
                <a:solidFill>
                  <a:schemeClr val="bg1"/>
                </a:solidFill>
              </a:rPr>
              <a:t>legge 18 giugno 1992, n. 92 e da parte del</a:t>
            </a:r>
            <a:r>
              <a:rPr lang="it-IT" altLang="it-IT" sz="2400" b="1" i="1">
                <a:solidFill>
                  <a:schemeClr val="bg1"/>
                </a:solidFill>
              </a:rPr>
              <a:t> </a:t>
            </a:r>
            <a:r>
              <a:rPr lang="it-IT" altLang="it-IT" sz="2400" b="1">
                <a:solidFill>
                  <a:schemeClr val="bg1"/>
                </a:solidFill>
              </a:rPr>
              <a:t>D.L. 20 marzo 2014, n. 34</a:t>
            </a: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38DAEB-1728-44E8-9A01-1D5A579625E4}" type="slidenum">
              <a:rPr lang="it-IT" altLang="it-IT" sz="1200">
                <a:solidFill>
                  <a:srgbClr val="FFFFFF"/>
                </a:solidFill>
              </a:rPr>
              <a:pPr>
                <a:spcBef>
                  <a:spcPct val="0"/>
                </a:spcBef>
                <a:buFontTx/>
                <a:buNone/>
              </a:pPr>
              <a:t>134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1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2346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DEFINIZIONE</a:t>
            </a:r>
          </a:p>
          <a:p>
            <a:pPr algn="just"/>
            <a:r>
              <a:rPr lang="it-IT" altLang="it-IT" sz="2400">
                <a:solidFill>
                  <a:schemeClr val="bg1"/>
                </a:solidFill>
              </a:rPr>
              <a:t>L’attuale disciplina è contenuta negli </a:t>
            </a:r>
            <a:r>
              <a:rPr lang="it-IT" altLang="it-IT" sz="2400" b="1">
                <a:solidFill>
                  <a:schemeClr val="bg1"/>
                </a:solidFill>
              </a:rPr>
              <a:t>artt. da 19 a 29 del D.Lgs. 15 giugno 2015, n. 81. </a:t>
            </a: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4D2308-F8EF-4A54-B65D-4EDC75950910}" type="slidenum">
              <a:rPr lang="it-IT" altLang="it-IT" sz="1200">
                <a:solidFill>
                  <a:srgbClr val="FFFFFF"/>
                </a:solidFill>
              </a:rPr>
              <a:pPr>
                <a:spcBef>
                  <a:spcPct val="0"/>
                </a:spcBef>
                <a:buFontTx/>
                <a:buNone/>
              </a:pPr>
              <a:t>135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1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4734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DURATA</a:t>
            </a:r>
          </a:p>
          <a:p>
            <a:pPr algn="just"/>
            <a:r>
              <a:rPr lang="it-IT" altLang="it-IT" sz="2400">
                <a:solidFill>
                  <a:schemeClr val="bg1"/>
                </a:solidFill>
              </a:rPr>
              <a:t>L’originaria formulazione del D.Lgs. n. 368/2001 </a:t>
            </a:r>
            <a:r>
              <a:rPr lang="it-IT" altLang="it-IT" sz="2400" b="1">
                <a:solidFill>
                  <a:schemeClr val="bg1"/>
                </a:solidFill>
              </a:rPr>
              <a:t>non prevedeva limini temporali massimi alla durata del contratto</a:t>
            </a:r>
            <a:r>
              <a:rPr lang="it-IT" altLang="it-IT" sz="2400">
                <a:solidFill>
                  <a:schemeClr val="bg1"/>
                </a:solidFill>
              </a:rPr>
              <a:t>, salvo nel caso di proroga e in alcune particolari fattispecie, fra cui l’assunzione dei dirigenti, prevista a termine per una durata massima di 5 anni.</a:t>
            </a:r>
          </a:p>
          <a:p>
            <a:pPr algn="just"/>
            <a:r>
              <a:rPr lang="it-IT" altLang="it-IT" sz="2400">
                <a:solidFill>
                  <a:schemeClr val="bg1"/>
                </a:solidFill>
              </a:rPr>
              <a:t>Il D.Lgs. n. 81/2015 (art. 19, comma 1) </a:t>
            </a:r>
            <a:r>
              <a:rPr lang="it-IT" altLang="it-IT" sz="2400" b="1">
                <a:solidFill>
                  <a:schemeClr val="bg1"/>
                </a:solidFill>
              </a:rPr>
              <a:t>prevede che la durata massima del contratto a tempo determinate non possa eccedere i 36 mesi.  </a:t>
            </a: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87757F-DA31-431C-96FD-6680E14B7936}" type="slidenum">
              <a:rPr lang="it-IT" altLang="it-IT" sz="1200">
                <a:solidFill>
                  <a:srgbClr val="FFFFFF"/>
                </a:solidFill>
              </a:rPr>
              <a:pPr>
                <a:spcBef>
                  <a:spcPct val="0"/>
                </a:spcBef>
                <a:buFontTx/>
                <a:buNone/>
              </a:pPr>
              <a:t>136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19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076825" y="52292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11204106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altLang="it-IT" sz="2400">
                <a:solidFill>
                  <a:schemeClr val="bg1"/>
                </a:solidFill>
              </a:rPr>
              <a:t>Nell’ipotesi di </a:t>
            </a:r>
            <a:r>
              <a:rPr lang="it-IT" altLang="it-IT" sz="2400" b="1">
                <a:solidFill>
                  <a:schemeClr val="bg1"/>
                </a:solidFill>
              </a:rPr>
              <a:t>successione di contratti a termine </a:t>
            </a:r>
            <a:r>
              <a:rPr lang="it-IT" altLang="it-IT" sz="2400">
                <a:solidFill>
                  <a:schemeClr val="bg1"/>
                </a:solidFill>
              </a:rPr>
              <a:t>presso il medesimo datore di lavoro per lo svolgimento di mansioni equivalenti, la durata complessiva del contratto, fatte salve diverse disposizioni di contratti collettivi stipulati a livello nazionale, territoriale o aziendale con le organizzazioni sindacali comparativamente più rappresentative sul piano nazionale, non può superare i </a:t>
            </a:r>
            <a:r>
              <a:rPr lang="it-IT" altLang="it-IT" sz="2400" b="1">
                <a:solidFill>
                  <a:schemeClr val="bg1"/>
                </a:solidFill>
              </a:rPr>
              <a:t>36 mesi comprensivi di proroghe e rinnovi </a:t>
            </a:r>
            <a:r>
              <a:rPr lang="it-IT" altLang="it-IT" sz="2400">
                <a:solidFill>
                  <a:schemeClr val="bg1"/>
                </a:solidFill>
              </a:rPr>
              <a:t>e indipendentemente dai periodi di interruzione che intercorrono tra un contratto e l’altro.</a:t>
            </a: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14819C-E11E-4DC4-BB48-701D10A559F3}" type="slidenum">
              <a:rPr lang="it-IT" altLang="it-IT" sz="1200">
                <a:solidFill>
                  <a:srgbClr val="FFFFFF"/>
                </a:solidFill>
              </a:rPr>
              <a:pPr>
                <a:spcBef>
                  <a:spcPct val="0"/>
                </a:spcBef>
                <a:buFontTx/>
                <a:buNone/>
              </a:pPr>
              <a:t>137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2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076825" y="52292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22372948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altLang="it-IT" sz="2400">
                <a:solidFill>
                  <a:schemeClr val="bg1"/>
                </a:solidFill>
              </a:rPr>
              <a:t>Il limite dei 36 mesi, previsto in caso di successione di contratti a termine per lo svolgimento di mansioni di pari livello e categoria legale, tuttavia, </a:t>
            </a:r>
            <a:r>
              <a:rPr lang="it-IT" altLang="it-IT" sz="2400" b="1">
                <a:solidFill>
                  <a:schemeClr val="bg1"/>
                </a:solidFill>
              </a:rPr>
              <a:t>può essere derogato in relazione alle attività stagionali ed a quelle individuate dalla contrattazione collettiva, nonché in relazione ad un ulteriore contratto della durata massima di 12 mesi </a:t>
            </a:r>
            <a:r>
              <a:rPr lang="it-IT" altLang="it-IT" sz="2400">
                <a:solidFill>
                  <a:schemeClr val="bg1"/>
                </a:solidFill>
              </a:rPr>
              <a:t>da sottoscriversi presso la Direzione territoriale del Lavoro.</a:t>
            </a:r>
          </a:p>
        </p:txBody>
      </p:sp>
      <p:sp>
        <p:nvSpPr>
          <p:cNvPr id="10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C3FC7-D6B1-4215-8AC5-7A5969465540}" type="slidenum">
              <a:rPr lang="it-IT" altLang="it-IT" sz="1200">
                <a:solidFill>
                  <a:srgbClr val="FFFFFF"/>
                </a:solidFill>
              </a:rPr>
              <a:pPr>
                <a:spcBef>
                  <a:spcPct val="0"/>
                </a:spcBef>
                <a:buFontTx/>
                <a:buNone/>
              </a:pPr>
              <a:t>138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02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076825" y="52292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116853540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altLang="it-IT" sz="2400">
                <a:solidFill>
                  <a:schemeClr val="bg1"/>
                </a:solidFill>
              </a:rPr>
              <a:t>Ai fini del calcolo del limite complessivo dei 36 </a:t>
            </a:r>
            <a:r>
              <a:rPr lang="it-IT" altLang="it-IT" sz="2400" b="1">
                <a:solidFill>
                  <a:schemeClr val="bg1"/>
                </a:solidFill>
              </a:rPr>
              <a:t>mesi si deve  tener conto anche dei periodi di missione nell’ambito di contratti di somministrazione a tempo determinato </a:t>
            </a:r>
            <a:r>
              <a:rPr lang="it-IT" altLang="it-IT" sz="2400">
                <a:solidFill>
                  <a:schemeClr val="bg1"/>
                </a:solidFill>
              </a:rPr>
              <a:t>aventi ad oggetto  mansioni di pari livello e categoria legale e svolti tra gli stessi soggetti. </a:t>
            </a:r>
          </a:p>
        </p:txBody>
      </p:sp>
      <p:sp>
        <p:nvSpPr>
          <p:cNvPr id="11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FFC725-AA71-4895-BB73-7F38B9AE9C25}" type="slidenum">
              <a:rPr lang="it-IT" altLang="it-IT" sz="1200">
                <a:solidFill>
                  <a:srgbClr val="FFFFFF"/>
                </a:solidFill>
              </a:rPr>
              <a:pPr>
                <a:spcBef>
                  <a:spcPct val="0"/>
                </a:spcBef>
                <a:buFontTx/>
                <a:buNone/>
              </a:pPr>
              <a:t>139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12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076825" y="52292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1479900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sz="2400" b="1" i="1" dirty="0" err="1">
                <a:solidFill>
                  <a:schemeClr val="bg1"/>
                </a:solidFill>
              </a:rPr>
              <a:t>D.Lgs.</a:t>
            </a:r>
            <a:r>
              <a:rPr lang="it-IT" altLang="it-IT" sz="2400" b="1" i="1" dirty="0">
                <a:solidFill>
                  <a:schemeClr val="bg1"/>
                </a:solidFill>
              </a:rPr>
              <a:t> 81/2015</a:t>
            </a:r>
          </a:p>
          <a:p>
            <a:pPr eaLnBrk="1" hangingPunct="1"/>
            <a:r>
              <a:rPr lang="it-IT" altLang="it-IT" sz="2400" b="1" i="1" dirty="0">
                <a:solidFill>
                  <a:schemeClr val="bg1"/>
                </a:solidFill>
              </a:rPr>
              <a:t> </a:t>
            </a:r>
            <a:endParaRPr lang="it-IT" altLang="it-IT" sz="20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08EBD2-761B-499B-9F3A-B711363CE9D8}" type="slidenum">
              <a:rPr lang="it-IT">
                <a:solidFill>
                  <a:srgbClr val="FFFFFF"/>
                </a:solidFill>
                <a:latin typeface="Calibri" panose="020F0502020204030204" pitchFamily="34" charset="0"/>
              </a:rPr>
              <a:pPr eaLnBrk="1" hangingPunct="1"/>
              <a:t>14</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ella 12"/>
          <p:cNvGraphicFramePr>
            <a:graphicFrameLocks noGrp="1"/>
          </p:cNvGraphicFramePr>
          <p:nvPr/>
        </p:nvGraphicFramePr>
        <p:xfrm>
          <a:off x="827584" y="2780928"/>
          <a:ext cx="7386639" cy="3656085"/>
        </p:xfrm>
        <a:graphic>
          <a:graphicData uri="http://schemas.openxmlformats.org/drawingml/2006/table">
            <a:tbl>
              <a:tblPr/>
              <a:tblGrid>
                <a:gridCol w="2462213">
                  <a:extLst>
                    <a:ext uri="{9D8B030D-6E8A-4147-A177-3AD203B41FA5}">
                      <a16:colId xmlns:a16="http://schemas.microsoft.com/office/drawing/2014/main" xmlns="" val="20000"/>
                    </a:ext>
                  </a:extLst>
                </a:gridCol>
                <a:gridCol w="2462213">
                  <a:extLst>
                    <a:ext uri="{9D8B030D-6E8A-4147-A177-3AD203B41FA5}">
                      <a16:colId xmlns:a16="http://schemas.microsoft.com/office/drawing/2014/main" xmlns="" val="20001"/>
                    </a:ext>
                  </a:extLst>
                </a:gridCol>
                <a:gridCol w="2462213">
                  <a:extLst>
                    <a:ext uri="{9D8B030D-6E8A-4147-A177-3AD203B41FA5}">
                      <a16:colId xmlns:a16="http://schemas.microsoft.com/office/drawing/2014/main" xmlns="" val="20002"/>
                    </a:ext>
                  </a:extLst>
                </a:gridCol>
              </a:tblGrid>
              <a:tr h="540147">
                <a:tc>
                  <a:txBody>
                    <a:bodyPr/>
                    <a:lstStyle>
                      <a:lvl1pPr marL="79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7938"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Capo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18732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Sezioni</a:t>
                      </a:r>
                      <a:r>
                        <a:rPr kumimoji="0" lang="en-US"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cs typeface="Arial" charset="0"/>
                        </a:rPr>
                        <a:t>/</a:t>
                      </a: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Articoli</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en-US" altLang="it-IT" sz="2000" b="1" i="1" u="none" strike="noStrike" cap="small" normalizeH="0" baseline="0" dirty="0" err="1">
                          <a:ln>
                            <a:noFill/>
                          </a:ln>
                          <a:solidFill>
                            <a:schemeClr val="tx1"/>
                          </a:solidFill>
                          <a:effectLst>
                            <a:outerShdw blurRad="38100" dist="38100" dir="2700000" algn="tl">
                              <a:srgbClr val="000000">
                                <a:alpha val="43137"/>
                              </a:srgbClr>
                            </a:outerShdw>
                          </a:effectLst>
                          <a:latin typeface="Calibri" pitchFamily="34" charset="0"/>
                          <a:cs typeface="Arial" charset="0"/>
                        </a:rPr>
                        <a:t>Argomento</a:t>
                      </a:r>
                      <a:endParaRPr kumimoji="0" lang="it-IT" altLang="it-IT" sz="2000" b="1" i="1" u="none" strike="noStrike" cap="small" normalizeH="0" baseline="0" dirty="0">
                        <a:ln>
                          <a:noFill/>
                        </a:ln>
                        <a:solidFill>
                          <a:schemeClr val="tx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r h="342686">
                <a:tc rowSpan="7">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algn="ctr"/>
                      <a:r>
                        <a:rPr lang="it-IT" sz="1600" b="1" dirty="0"/>
                        <a:t>Capo VI</a:t>
                      </a:r>
                      <a:r>
                        <a:rPr lang="it-IT" sz="1600" b="1" baseline="0" dirty="0"/>
                        <a:t>I</a:t>
                      </a:r>
                      <a:endParaRPr lang="it-IT" sz="1600" b="1" dirty="0"/>
                    </a:p>
                    <a:p>
                      <a:pPr algn="ctr"/>
                      <a:r>
                        <a:rPr lang="it-IT" sz="1600" b="1" dirty="0"/>
                        <a:t>Disposizioni</a:t>
                      </a:r>
                      <a:r>
                        <a:rPr lang="it-IT" sz="1600" b="1" baseline="0" dirty="0"/>
                        <a:t> finali</a:t>
                      </a:r>
                      <a:endParaRPr lang="it-IT" sz="1600" b="1" dirty="0"/>
                    </a:p>
                    <a:p>
                      <a:endParaRPr lang="it-IT" dirty="0"/>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61963"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490538"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Nozione di contratti collettivi</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342686">
                <a:tc vMerge="1">
                  <a:txBody>
                    <a:bodyPr/>
                    <a:lstStyle/>
                    <a:p>
                      <a:endParaRPr lang="it-IT"/>
                    </a:p>
                  </a:txBody>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ts val="638"/>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Superamento lavoro progetto</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501695">
                <a:tc vMerge="1">
                  <a:txBody>
                    <a:bodyPr/>
                    <a:lstStyle/>
                    <a:p>
                      <a:pPr algn="ctr"/>
                      <a:endParaRPr lang="it-IT" sz="1600" b="1" dirty="0"/>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53</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Superamento associazione in </a:t>
                      </a:r>
                    </a:p>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partecipazione con apporto </a:t>
                      </a:r>
                    </a:p>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lavoro</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r h="342686">
                <a:tc vMerge="1">
                  <a:txBody>
                    <a:bodyPr/>
                    <a:lstStyle/>
                    <a:p>
                      <a:endParaRPr lang="it-IT"/>
                    </a:p>
                  </a:txBody>
                  <a:tcPr/>
                </a:tc>
                <a:tc>
                  <a:txBody>
                    <a:bodyPr/>
                    <a:lstStyle/>
                    <a:p>
                      <a:pPr marL="0"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Stabilizzazione  </a:t>
                      </a:r>
                      <a:r>
                        <a:rPr kumimoji="0" lang="it-IT" altLang="it-IT" sz="1600" b="1" i="0" u="none" strike="noStrike" cap="none" normalizeH="0" baseline="0" dirty="0" err="1">
                          <a:ln>
                            <a:noFill/>
                          </a:ln>
                          <a:solidFill>
                            <a:schemeClr val="tx1"/>
                          </a:solidFill>
                          <a:effectLst/>
                          <a:latin typeface="+mn-lt"/>
                          <a:ea typeface="Calibri" pitchFamily="34" charset="0"/>
                          <a:cs typeface="Times New Roman" pitchFamily="18" charset="0"/>
                        </a:rPr>
                        <a:t>co.co.co.</a:t>
                      </a: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 e </a:t>
                      </a:r>
                    </a:p>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err="1">
                          <a:ln>
                            <a:noFill/>
                          </a:ln>
                          <a:solidFill>
                            <a:schemeClr val="tx1"/>
                          </a:solidFill>
                          <a:effectLst/>
                          <a:latin typeface="+mn-lt"/>
                          <a:ea typeface="Calibri" pitchFamily="34" charset="0"/>
                          <a:cs typeface="Times New Roman" pitchFamily="18" charset="0"/>
                        </a:rPr>
                        <a:t>P.Iva</a:t>
                      </a: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4"/>
                  </a:ext>
                </a:extLst>
              </a:tr>
              <a:tr h="342686">
                <a:tc vMerge="1">
                  <a:txBody>
                    <a:bodyPr/>
                    <a:lstStyle/>
                    <a:p>
                      <a:endParaRPr lang="it-IT" dirty="0"/>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6000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Abrogazioni e norme </a:t>
                      </a:r>
                    </a:p>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transitorie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5"/>
                  </a:ext>
                </a:extLst>
              </a:tr>
              <a:tr h="342686">
                <a:tc vMerge="1">
                  <a:txBody>
                    <a:bodyPr/>
                    <a:lstStyle/>
                    <a:p>
                      <a:endParaRPr lang="it-IT"/>
                    </a:p>
                  </a:txBody>
                  <a:tcPr/>
                </a:tc>
                <a:tc>
                  <a:txBody>
                    <a:bodyPr/>
                    <a:lstStyle/>
                    <a:p>
                      <a:pPr marL="0"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56</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Coperture finanziarie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6"/>
                  </a:ext>
                </a:extLst>
              </a:tr>
              <a:tr h="342686">
                <a:tc vMerge="1">
                  <a:txBody>
                    <a:bodyPr/>
                    <a:lstStyle/>
                    <a:p>
                      <a:endParaRPr lang="it-IT"/>
                    </a:p>
                  </a:txBody>
                  <a:tcPr/>
                </a:tc>
                <a:tc>
                  <a:txBody>
                    <a:bodyPr/>
                    <a:lstStyle/>
                    <a:p>
                      <a:pPr marL="0"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0"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Art. 57</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4763" marR="0" lvl="0" indent="0" algn="ctr" defTabSz="914400" rtl="0" eaLnBrk="1" fontAlgn="base" latinLnBrk="0" hangingPunct="1">
                        <a:lnSpc>
                          <a:spcPts val="863"/>
                        </a:lnSpc>
                        <a:spcBef>
                          <a:spcPct val="0"/>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endParaRPr>
                    </a:p>
                    <a:p>
                      <a:pPr marL="4763" marR="0" lvl="0" indent="0" algn="ctr" defTabSz="914400" rtl="0" eaLnBrk="1" fontAlgn="base" latinLnBrk="0" hangingPunct="1">
                        <a:lnSpc>
                          <a:spcPts val="863"/>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mn-lt"/>
                          <a:ea typeface="Calibri" pitchFamily="34" charset="0"/>
                          <a:cs typeface="Times New Roman" pitchFamily="18" charset="0"/>
                        </a:rPr>
                        <a:t>Entrata in vigore</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7"/>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164104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sz="2400">
                <a:solidFill>
                  <a:srgbClr val="000000"/>
                </a:solidFill>
                <a:latin typeface="Tahoma" panose="020B0604030504040204" pitchFamily="34" charset="0"/>
              </a:rPr>
              <a:t>Il terzo comma dell’art. 23, prevede che i contratti di lavoro a tempo determinato che hanno ad oggetto in </a:t>
            </a:r>
            <a:r>
              <a:rPr lang="it-IT" sz="2400" b="1">
                <a:solidFill>
                  <a:srgbClr val="000000"/>
                </a:solidFill>
                <a:latin typeface="Tahoma" panose="020B0604030504040204" pitchFamily="34" charset="0"/>
              </a:rPr>
              <a:t>via esclusiva lo svolgimento di attività di ricerca scientifica </a:t>
            </a:r>
            <a:r>
              <a:rPr lang="it-IT" sz="2400">
                <a:solidFill>
                  <a:srgbClr val="000000"/>
                </a:solidFill>
                <a:latin typeface="Tahoma" panose="020B0604030504040204" pitchFamily="34" charset="0"/>
              </a:rPr>
              <a:t>possono avere </a:t>
            </a:r>
            <a:r>
              <a:rPr lang="it-IT" sz="2400" b="1">
                <a:solidFill>
                  <a:srgbClr val="000000"/>
                </a:solidFill>
                <a:latin typeface="Tahoma" panose="020B0604030504040204" pitchFamily="34" charset="0"/>
              </a:rPr>
              <a:t>durata pari a quella del progetto di ricerca al quale si riferiscono.</a:t>
            </a:r>
            <a:endParaRPr lang="it-IT" altLang="it-IT" sz="2400" b="1">
              <a:solidFill>
                <a:schemeClr val="bg1"/>
              </a:solidFill>
            </a:endParaRPr>
          </a:p>
        </p:txBody>
      </p:sp>
      <p:sp>
        <p:nvSpPr>
          <p:cNvPr id="12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27FFC0-40AA-436B-85C0-8F147035D46E}" type="slidenum">
              <a:rPr lang="it-IT" altLang="it-IT" sz="1200">
                <a:solidFill>
                  <a:srgbClr val="FFFFFF"/>
                </a:solidFill>
              </a:rPr>
              <a:pPr>
                <a:spcBef>
                  <a:spcPct val="0"/>
                </a:spcBef>
                <a:buFontTx/>
                <a:buNone/>
              </a:pPr>
              <a:t>140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22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699125" y="4902200"/>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2" name="Pergamena 2 1"/>
          <p:cNvSpPr/>
          <p:nvPr/>
        </p:nvSpPr>
        <p:spPr>
          <a:xfrm>
            <a:off x="1762125" y="4652963"/>
            <a:ext cx="1143000" cy="1033462"/>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Enti di ricerca</a:t>
            </a:r>
          </a:p>
        </p:txBody>
      </p:sp>
    </p:spTree>
    <p:extLst>
      <p:ext uri="{BB962C8B-B14F-4D97-AF65-F5344CB8AC3E}">
        <p14:creationId xmlns:p14="http://schemas.microsoft.com/office/powerpoint/2010/main" val="112789136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sz="2400">
                <a:solidFill>
                  <a:srgbClr val="333333"/>
                </a:solidFill>
              </a:rPr>
              <a:t>Il ministero del lavoro, con risposta ad interpello 12 del 11/4/2016, ritiene che, «stante la formulazione letterale dell’art. 23, comma 3, che si riferisce </a:t>
            </a:r>
            <a:r>
              <a:rPr lang="it-IT" sz="2400" b="1" i="1">
                <a:solidFill>
                  <a:srgbClr val="333333"/>
                </a:solidFill>
              </a:rPr>
              <a:t>a contratti di lavoro a tempo determinato che abbiano ad oggetto in via esclusiva lo svolgimento di attività di ricerca</a:t>
            </a:r>
            <a:r>
              <a:rPr lang="it-IT" sz="2400">
                <a:solidFill>
                  <a:srgbClr val="333333"/>
                </a:solidFill>
              </a:rPr>
              <a:t>, </a:t>
            </a:r>
            <a:r>
              <a:rPr lang="it-IT" sz="2400" b="1">
                <a:solidFill>
                  <a:srgbClr val="333333"/>
                </a:solidFill>
              </a:rPr>
              <a:t>non sia possibile estendere il regime derogatorio previsto dalla medesima disposizione anche ai contratti aventi ad oggetto attività operative collegate al progetto di ricerca</a:t>
            </a:r>
            <a:r>
              <a:rPr lang="it-IT" sz="2400">
                <a:solidFill>
                  <a:srgbClr val="333333"/>
                </a:solidFill>
              </a:rPr>
              <a:t>.»</a:t>
            </a:r>
          </a:p>
        </p:txBody>
      </p:sp>
      <p:sp>
        <p:nvSpPr>
          <p:cNvPr id="13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20ECB4-F16C-4FD2-AD4B-3D3B07153F9A}" type="slidenum">
              <a:rPr lang="it-IT" altLang="it-IT" sz="1200">
                <a:solidFill>
                  <a:srgbClr val="FFFFFF"/>
                </a:solidFill>
              </a:rPr>
              <a:pPr>
                <a:spcBef>
                  <a:spcPct val="0"/>
                </a:spcBef>
                <a:buFontTx/>
                <a:buNone/>
              </a:pPr>
              <a:t>141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33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75463" y="5295900"/>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2" name="Pergamena 2 1"/>
          <p:cNvSpPr/>
          <p:nvPr/>
        </p:nvSpPr>
        <p:spPr>
          <a:xfrm>
            <a:off x="1225550" y="5360988"/>
            <a:ext cx="1143000" cy="1033462"/>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Enti di ricerca</a:t>
            </a:r>
          </a:p>
        </p:txBody>
      </p:sp>
      <p:sp>
        <p:nvSpPr>
          <p:cNvPr id="10" name="Rettangolo arrotondato 9"/>
          <p:cNvSpPr/>
          <p:nvPr/>
        </p:nvSpPr>
        <p:spPr>
          <a:xfrm>
            <a:off x="3932238" y="5370513"/>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prstClr val="white"/>
                </a:solidFill>
              </a:rPr>
              <a:t>Interpello Min. Lav.  </a:t>
            </a:r>
            <a:r>
              <a:rPr lang="it-IT" b="1">
                <a:solidFill>
                  <a:prstClr val="white"/>
                </a:solidFill>
              </a:rPr>
              <a:t>12/2016</a:t>
            </a:r>
            <a:endParaRPr lang="it-IT" b="1" dirty="0">
              <a:solidFill>
                <a:prstClr val="white"/>
              </a:solidFill>
            </a:endParaRPr>
          </a:p>
        </p:txBody>
      </p:sp>
    </p:spTree>
    <p:extLst>
      <p:ext uri="{BB962C8B-B14F-4D97-AF65-F5344CB8AC3E}">
        <p14:creationId xmlns:p14="http://schemas.microsoft.com/office/powerpoint/2010/main" val="239522095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DURATA</a:t>
            </a:r>
          </a:p>
          <a:p>
            <a:pPr algn="just"/>
            <a:r>
              <a:rPr lang="it-IT" sz="2400">
                <a:solidFill>
                  <a:srgbClr val="333333"/>
                </a:solidFill>
              </a:rPr>
              <a:t>Inoltre, il Ministero evidenzia che la prima parte dell’art. 21, comma 1, va interpretato, anche alla luce di quanto previsto dall’art. 23, comma 3, nel senso di </a:t>
            </a:r>
            <a:r>
              <a:rPr lang="it-IT" sz="2400" b="1">
                <a:solidFill>
                  <a:srgbClr val="333333"/>
                </a:solidFill>
              </a:rPr>
              <a:t>ritenere sempre possibile la proroga del contratto a tempo determinato avente ad oggetto attività di ricerca anche quando la sua durata iniziale sia, in quanto legato alla durata del progetto di ricerca, superiore a 36 mesi.</a:t>
            </a:r>
          </a:p>
        </p:txBody>
      </p:sp>
      <p:sp>
        <p:nvSpPr>
          <p:cNvPr id="14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690766-1E1A-4514-A0EB-93064486E2BD}" type="slidenum">
              <a:rPr lang="it-IT" altLang="it-IT" sz="1200">
                <a:solidFill>
                  <a:srgbClr val="FFFFFF"/>
                </a:solidFill>
              </a:rPr>
              <a:pPr>
                <a:spcBef>
                  <a:spcPct val="0"/>
                </a:spcBef>
                <a:buFontTx/>
                <a:buNone/>
              </a:pPr>
              <a:t>142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43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43700" y="49450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2" name="Pergamena 2 1"/>
          <p:cNvSpPr/>
          <p:nvPr/>
        </p:nvSpPr>
        <p:spPr>
          <a:xfrm>
            <a:off x="1190625" y="5013325"/>
            <a:ext cx="1143000" cy="1033463"/>
          </a:xfrm>
          <a:prstGeom prst="horizont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Enti di ricerca</a:t>
            </a:r>
          </a:p>
        </p:txBody>
      </p:sp>
      <p:sp>
        <p:nvSpPr>
          <p:cNvPr id="10" name="Rettangolo arrotondato 9"/>
          <p:cNvSpPr/>
          <p:nvPr/>
        </p:nvSpPr>
        <p:spPr>
          <a:xfrm>
            <a:off x="3708400" y="5016500"/>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prstClr val="white"/>
                </a:solidFill>
              </a:rPr>
              <a:t>Interpello Min. Lav.  12/2016</a:t>
            </a:r>
          </a:p>
        </p:txBody>
      </p:sp>
    </p:spTree>
    <p:extLst>
      <p:ext uri="{BB962C8B-B14F-4D97-AF65-F5344CB8AC3E}">
        <p14:creationId xmlns:p14="http://schemas.microsoft.com/office/powerpoint/2010/main" val="249965744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FORMA</a:t>
            </a:r>
          </a:p>
          <a:p>
            <a:pPr algn="just"/>
            <a:r>
              <a:rPr lang="it-IT" altLang="it-IT" sz="2400">
                <a:solidFill>
                  <a:schemeClr val="bg1"/>
                </a:solidFill>
              </a:rPr>
              <a:t>Per la stipula del contratto di lavoro a tempo determinato è richiesta la </a:t>
            </a:r>
            <a:r>
              <a:rPr lang="it-IT" altLang="it-IT" sz="2400" b="1">
                <a:solidFill>
                  <a:schemeClr val="bg1"/>
                </a:solidFill>
              </a:rPr>
              <a:t>forma scritta</a:t>
            </a:r>
            <a:r>
              <a:rPr lang="it-IT" altLang="it-IT" sz="2400">
                <a:solidFill>
                  <a:schemeClr val="bg1"/>
                </a:solidFill>
              </a:rPr>
              <a:t>, al fine di indicare la scadenza del termine del rapporto di lavoro.</a:t>
            </a:r>
          </a:p>
          <a:p>
            <a:pPr algn="just"/>
            <a:r>
              <a:rPr lang="it-IT" altLang="it-IT" sz="2400">
                <a:solidFill>
                  <a:schemeClr val="bg1"/>
                </a:solidFill>
              </a:rPr>
              <a:t>L’art. 19, comma 4, del D.Lgs. n. 81/2015 così recita: «Con l'eccezione dei rapporti di lavoro di durata non superiore a dodici giorni, l'apposizione del termine al contratto è priva di effetto se non risulta, direttamente o indirettamente, da atto scritto, una copia del quale deve essere consegnata dal datore di lavoro al lavoratore entro cinque giorni lavorativi dall'inizio della prestazione..». </a:t>
            </a:r>
          </a:p>
          <a:p>
            <a:pPr algn="just"/>
            <a:endParaRPr lang="it-IT" altLang="it-IT" sz="2400">
              <a:solidFill>
                <a:schemeClr val="bg1"/>
              </a:solidFill>
            </a:endParaRPr>
          </a:p>
        </p:txBody>
      </p:sp>
      <p:sp>
        <p:nvSpPr>
          <p:cNvPr id="15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FFFD58-154B-4A3E-ACA4-B9A54FFB93E2}" type="slidenum">
              <a:rPr lang="it-IT" altLang="it-IT" sz="1200">
                <a:solidFill>
                  <a:srgbClr val="FFFFFF"/>
                </a:solidFill>
              </a:rPr>
              <a:pPr>
                <a:spcBef>
                  <a:spcPct val="0"/>
                </a:spcBef>
                <a:buFontTx/>
                <a:buNone/>
              </a:pPr>
              <a:t>143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53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6610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282903336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DIVIETI</a:t>
            </a:r>
          </a:p>
          <a:p>
            <a:pPr algn="just"/>
            <a:r>
              <a:rPr lang="it-IT" altLang="it-IT" sz="2400">
                <a:solidFill>
                  <a:schemeClr val="bg1"/>
                </a:solidFill>
              </a:rPr>
              <a:t>L'apposizione di un termine alla durata di un contratto di lavoro subordinato </a:t>
            </a:r>
            <a:r>
              <a:rPr lang="it-IT" altLang="it-IT" sz="2400" b="1">
                <a:solidFill>
                  <a:schemeClr val="bg1"/>
                </a:solidFill>
              </a:rPr>
              <a:t>non è ammessa</a:t>
            </a:r>
            <a:r>
              <a:rPr lang="it-IT" altLang="it-IT" sz="2400">
                <a:solidFill>
                  <a:schemeClr val="bg1"/>
                </a:solidFill>
              </a:rPr>
              <a:t>:</a:t>
            </a:r>
          </a:p>
          <a:p>
            <a:pPr algn="just"/>
            <a:r>
              <a:rPr lang="it-IT" altLang="it-IT" sz="2400">
                <a:solidFill>
                  <a:schemeClr val="bg1"/>
                </a:solidFill>
              </a:rPr>
              <a:t>a) per la</a:t>
            </a:r>
            <a:r>
              <a:rPr lang="it-IT" altLang="it-IT" sz="2400" b="1">
                <a:solidFill>
                  <a:schemeClr val="bg1"/>
                </a:solidFill>
              </a:rPr>
              <a:t> sostituzione </a:t>
            </a:r>
            <a:r>
              <a:rPr lang="it-IT" altLang="it-IT" sz="2400">
                <a:solidFill>
                  <a:schemeClr val="bg1"/>
                </a:solidFill>
              </a:rPr>
              <a:t>di lavoratori che esercitano il diritto di </a:t>
            </a:r>
            <a:r>
              <a:rPr lang="it-IT" altLang="it-IT" sz="2400" b="1">
                <a:solidFill>
                  <a:schemeClr val="bg1"/>
                </a:solidFill>
              </a:rPr>
              <a:t>sciopero;</a:t>
            </a:r>
          </a:p>
          <a:p>
            <a:pPr algn="just"/>
            <a:r>
              <a:rPr lang="it-IT" altLang="it-IT" sz="2400">
                <a:solidFill>
                  <a:schemeClr val="bg1"/>
                </a:solidFill>
              </a:rPr>
              <a:t>b) presso unità produttive nelle quali si è proceduto, entro i sei mesi precedenti, a </a:t>
            </a:r>
            <a:r>
              <a:rPr lang="it-IT" altLang="it-IT" sz="2400" b="1">
                <a:solidFill>
                  <a:schemeClr val="bg1"/>
                </a:solidFill>
              </a:rPr>
              <a:t>licenziamenti collettivi </a:t>
            </a:r>
            <a:r>
              <a:rPr lang="it-IT" altLang="it-IT" sz="2400">
                <a:solidFill>
                  <a:schemeClr val="bg1"/>
                </a:solidFill>
              </a:rPr>
              <a:t>che hanno riguardato lavoratori adibiti alle stesse mansioni cui si riferisce il contratto di lavoro a tempo determinato, salvo che il contratto sia concluso per provvedere alla sostituzione di lavoratori assenti, per assumere lavoratori iscritti nelle liste di mobilità, o abbia una durata iniziale non superiore a tre mesi;</a:t>
            </a:r>
          </a:p>
        </p:txBody>
      </p:sp>
      <p:sp>
        <p:nvSpPr>
          <p:cNvPr id="16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9B1F48-AD47-4F29-9EFE-415E75B5A996}" type="slidenum">
              <a:rPr lang="it-IT" altLang="it-IT" sz="1200">
                <a:solidFill>
                  <a:srgbClr val="FFFFFF"/>
                </a:solidFill>
              </a:rPr>
              <a:pPr>
                <a:spcBef>
                  <a:spcPct val="0"/>
                </a:spcBef>
                <a:buFontTx/>
                <a:buNone/>
              </a:pPr>
              <a:t>144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63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7199313" y="141287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20</a:t>
            </a:r>
          </a:p>
        </p:txBody>
      </p:sp>
    </p:spTree>
    <p:extLst>
      <p:ext uri="{BB962C8B-B14F-4D97-AF65-F5344CB8AC3E}">
        <p14:creationId xmlns:p14="http://schemas.microsoft.com/office/powerpoint/2010/main" val="32428758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DIVIETI</a:t>
            </a:r>
          </a:p>
          <a:p>
            <a:pPr algn="just"/>
            <a:r>
              <a:rPr lang="it-IT" altLang="it-IT" sz="2400">
                <a:solidFill>
                  <a:schemeClr val="bg1"/>
                </a:solidFill>
              </a:rPr>
              <a:t>c) presso unità produttive nelle quali sono operanti una </a:t>
            </a:r>
            <a:r>
              <a:rPr lang="it-IT" altLang="it-IT" sz="2400" b="1">
                <a:solidFill>
                  <a:schemeClr val="bg1"/>
                </a:solidFill>
              </a:rPr>
              <a:t>sospensione del lavoro o una riduzione dell'orario </a:t>
            </a:r>
            <a:r>
              <a:rPr lang="it-IT" altLang="it-IT" sz="2400">
                <a:solidFill>
                  <a:schemeClr val="bg1"/>
                </a:solidFill>
              </a:rPr>
              <a:t>in regime di cassa integrazione guadagni, che interessano lavoratori adibiti alle mansioni cui si riferisce il contratto a tempo determinato;</a:t>
            </a:r>
          </a:p>
          <a:p>
            <a:pPr algn="just"/>
            <a:r>
              <a:rPr lang="it-IT" altLang="it-IT" sz="2400">
                <a:solidFill>
                  <a:schemeClr val="bg1"/>
                </a:solidFill>
              </a:rPr>
              <a:t>d) da parte di datori di lavoro che </a:t>
            </a:r>
            <a:r>
              <a:rPr lang="it-IT" altLang="it-IT" sz="2400" b="1">
                <a:solidFill>
                  <a:schemeClr val="bg1"/>
                </a:solidFill>
              </a:rPr>
              <a:t>non hanno effettuato la valutazione dei rischi </a:t>
            </a:r>
            <a:r>
              <a:rPr lang="it-IT" altLang="it-IT" sz="2400">
                <a:solidFill>
                  <a:schemeClr val="bg1"/>
                </a:solidFill>
              </a:rPr>
              <a:t>in applicazione della normativa di tutela della salute e della sicurezza dei lavoratori.</a:t>
            </a:r>
          </a:p>
        </p:txBody>
      </p:sp>
      <p:sp>
        <p:nvSpPr>
          <p:cNvPr id="17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E2C81E-13C7-42D8-8D4E-D0FDE19DF1C4}" type="slidenum">
              <a:rPr lang="it-IT" altLang="it-IT" sz="1200">
                <a:solidFill>
                  <a:srgbClr val="FFFFFF"/>
                </a:solidFill>
              </a:rPr>
              <a:pPr>
                <a:spcBef>
                  <a:spcPct val="0"/>
                </a:spcBef>
                <a:buFontTx/>
                <a:buNone/>
              </a:pPr>
              <a:t>145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74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6610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20</a:t>
            </a:r>
          </a:p>
        </p:txBody>
      </p:sp>
    </p:spTree>
    <p:extLst>
      <p:ext uri="{BB962C8B-B14F-4D97-AF65-F5344CB8AC3E}">
        <p14:creationId xmlns:p14="http://schemas.microsoft.com/office/powerpoint/2010/main" val="28383883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PROROGHE E RINNOVI</a:t>
            </a:r>
          </a:p>
          <a:p>
            <a:pPr algn="just"/>
            <a:r>
              <a:rPr lang="it-IT" altLang="it-IT" sz="2400">
                <a:solidFill>
                  <a:schemeClr val="bg1"/>
                </a:solidFill>
              </a:rPr>
              <a:t>Si ha </a:t>
            </a:r>
            <a:r>
              <a:rPr lang="it-IT" altLang="it-IT" sz="2400" b="1">
                <a:solidFill>
                  <a:schemeClr val="bg1"/>
                </a:solidFill>
              </a:rPr>
              <a:t>proroga</a:t>
            </a:r>
            <a:r>
              <a:rPr lang="it-IT" altLang="it-IT" sz="2400">
                <a:solidFill>
                  <a:schemeClr val="bg1"/>
                </a:solidFill>
              </a:rPr>
              <a:t> di un contratto nel caso in cui, prima della scadenza del termine, lo stesso venga prorogato ad altra data. Si ha, invece, </a:t>
            </a:r>
            <a:r>
              <a:rPr lang="it-IT" altLang="it-IT" sz="2400" b="1">
                <a:solidFill>
                  <a:schemeClr val="bg1"/>
                </a:solidFill>
              </a:rPr>
              <a:t>rinnovo</a:t>
            </a:r>
            <a:r>
              <a:rPr lang="it-IT" altLang="it-IT" sz="2400">
                <a:solidFill>
                  <a:schemeClr val="bg1"/>
                </a:solidFill>
              </a:rPr>
              <a:t> quando l’iniziale contratto a termine raggiunga la scadenza originariamente prevista (o successivamente prorogata) e le parti vogliano procedere alla sottoscrizione di un ulteriore contratto.</a:t>
            </a:r>
          </a:p>
          <a:p>
            <a:pPr algn="just"/>
            <a:endParaRPr lang="it-IT" altLang="it-IT" sz="2400">
              <a:solidFill>
                <a:schemeClr val="bg1"/>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B6DCA9-BE15-4B02-BF80-5779739DF1BC}" type="slidenum">
              <a:rPr lang="it-IT" altLang="it-IT" sz="1200">
                <a:solidFill>
                  <a:srgbClr val="FFFFFF"/>
                </a:solidFill>
              </a:rPr>
              <a:pPr>
                <a:spcBef>
                  <a:spcPct val="0"/>
                </a:spcBef>
                <a:buFontTx/>
                <a:buNone/>
              </a:pPr>
              <a:t>146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843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Tree>
    <p:extLst>
      <p:ext uri="{BB962C8B-B14F-4D97-AF65-F5344CB8AC3E}">
        <p14:creationId xmlns:p14="http://schemas.microsoft.com/office/powerpoint/2010/main" val="140590996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PROROGHE E RINNOVI</a:t>
            </a:r>
          </a:p>
          <a:p>
            <a:pPr algn="just"/>
            <a:r>
              <a:rPr lang="it-IT" altLang="it-IT" sz="2400">
                <a:solidFill>
                  <a:schemeClr val="bg1"/>
                </a:solidFill>
              </a:rPr>
              <a:t>L’art. 21, comma 1, del D.Lgs. n. 81/2015 stabilisce che il termine del contratto può essere, con il consenso del lavoratore, prorogato solo quando la </a:t>
            </a:r>
            <a:r>
              <a:rPr lang="it-IT" altLang="it-IT" sz="2400" b="1">
                <a:solidFill>
                  <a:schemeClr val="bg1"/>
                </a:solidFill>
              </a:rPr>
              <a:t>durata iniziale del contratto sia inferiore a tre anni</a:t>
            </a:r>
            <a:r>
              <a:rPr lang="it-IT" altLang="it-IT" sz="2400">
                <a:solidFill>
                  <a:schemeClr val="bg1"/>
                </a:solidFill>
              </a:rPr>
              <a:t>. In questi casi le </a:t>
            </a:r>
            <a:r>
              <a:rPr lang="it-IT" altLang="it-IT" sz="2400" b="1">
                <a:solidFill>
                  <a:schemeClr val="bg1"/>
                </a:solidFill>
              </a:rPr>
              <a:t>proroghe sono ammesse, fino ad un massimo di cinque volte, nell’arco dei complessivi trentasei mesi</a:t>
            </a:r>
            <a:r>
              <a:rPr lang="it-IT" altLang="it-IT" sz="2400">
                <a:solidFill>
                  <a:schemeClr val="bg1"/>
                </a:solidFill>
              </a:rPr>
              <a:t>, indipendentemente dal numero dei rinnovi.</a:t>
            </a:r>
          </a:p>
        </p:txBody>
      </p:sp>
      <p:sp>
        <p:nvSpPr>
          <p:cNvPr id="19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1ACF6B-CA5F-4A6F-AA9C-4EB1BBD485AD}" type="slidenum">
              <a:rPr lang="it-IT" altLang="it-IT" sz="1200">
                <a:solidFill>
                  <a:srgbClr val="FFFFFF"/>
                </a:solidFill>
              </a:rPr>
              <a:pPr>
                <a:spcBef>
                  <a:spcPct val="0"/>
                </a:spcBef>
                <a:buFontTx/>
                <a:buNone/>
              </a:pPr>
              <a:t>147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946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Tree>
    <p:extLst>
      <p:ext uri="{BB962C8B-B14F-4D97-AF65-F5344CB8AC3E}">
        <p14:creationId xmlns:p14="http://schemas.microsoft.com/office/powerpoint/2010/main" val="207074747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PROROGHE E RINNOVI</a:t>
            </a:r>
          </a:p>
          <a:p>
            <a:pPr algn="just"/>
            <a:r>
              <a:rPr lang="it-IT" altLang="it-IT" sz="2400">
                <a:solidFill>
                  <a:schemeClr val="bg1"/>
                </a:solidFill>
              </a:rPr>
              <a:t>È data al datore di lavoro la possibilità di riassumere un lavoratore che già sia stato alle sue dipendenze in forza di uno o più contratti a tempo determinato (rinnovo del contratto), purché sia rispettato il previsto</a:t>
            </a:r>
            <a:r>
              <a:rPr lang="it-IT" altLang="it-IT" sz="2400" b="1">
                <a:solidFill>
                  <a:schemeClr val="bg1"/>
                </a:solidFill>
              </a:rPr>
              <a:t> intervallo di tempo </a:t>
            </a:r>
            <a:r>
              <a:rPr lang="it-IT" altLang="it-IT" sz="2400">
                <a:solidFill>
                  <a:schemeClr val="bg1"/>
                </a:solidFill>
              </a:rPr>
              <a:t>(10 o 20 giorni rispettivamente se il contratto ha avuto una durata fino a 6 mesi o superiore), entro il limite complessivo di durata di 36 mesi fatta salva l’eccezione relativa ai lavoratori stagionali.</a:t>
            </a:r>
          </a:p>
        </p:txBody>
      </p:sp>
      <p:sp>
        <p:nvSpPr>
          <p:cNvPr id="204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485D18-2B0C-4396-A321-FF997C4DD677}" type="slidenum">
              <a:rPr lang="it-IT" altLang="it-IT" sz="1200">
                <a:solidFill>
                  <a:srgbClr val="FFFFFF"/>
                </a:solidFill>
              </a:rPr>
              <a:pPr>
                <a:spcBef>
                  <a:spcPct val="0"/>
                </a:spcBef>
                <a:buFontTx/>
                <a:buNone/>
              </a:pPr>
              <a:t>148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048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Tree>
    <p:extLst>
      <p:ext uri="{BB962C8B-B14F-4D97-AF65-F5344CB8AC3E}">
        <p14:creationId xmlns:p14="http://schemas.microsoft.com/office/powerpoint/2010/main" val="9513310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PROROGHE E RINNOVI</a:t>
            </a:r>
          </a:p>
          <a:p>
            <a:pPr algn="just"/>
            <a:r>
              <a:rPr lang="it-IT" altLang="it-IT" sz="2400">
                <a:solidFill>
                  <a:schemeClr val="bg1"/>
                </a:solidFill>
              </a:rPr>
              <a:t>I </a:t>
            </a:r>
            <a:r>
              <a:rPr lang="it-IT" altLang="it-IT" sz="2400" b="1">
                <a:solidFill>
                  <a:schemeClr val="bg1"/>
                </a:solidFill>
              </a:rPr>
              <a:t>limiti relativi a proroghe e rinnovi non si applicano alle imprese start-up innovative</a:t>
            </a:r>
            <a:r>
              <a:rPr lang="it-IT" altLang="it-IT" sz="2400">
                <a:solidFill>
                  <a:schemeClr val="bg1"/>
                </a:solidFill>
              </a:rPr>
              <a:t>, per il periodo di quattro anni dalla costituzione della società, ovvero per il più limitato periodo previsto per le società già costituite.</a:t>
            </a:r>
          </a:p>
          <a:p>
            <a:pPr algn="just"/>
            <a:r>
              <a:rPr lang="it-IT" altLang="it-IT" sz="2400">
                <a:solidFill>
                  <a:schemeClr val="bg1"/>
                </a:solidFill>
              </a:rPr>
              <a:t> </a:t>
            </a:r>
          </a:p>
        </p:txBody>
      </p:sp>
      <p:sp>
        <p:nvSpPr>
          <p:cNvPr id="215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1AC064-ED87-4D43-8010-8AB84B61D17E}" type="slidenum">
              <a:rPr lang="it-IT" altLang="it-IT" sz="1200">
                <a:solidFill>
                  <a:srgbClr val="FFFFFF"/>
                </a:solidFill>
              </a:rPr>
              <a:pPr>
                <a:spcBef>
                  <a:spcPct val="0"/>
                </a:spcBef>
                <a:buFontTx/>
                <a:buNone/>
              </a:pPr>
              <a:t>149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151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Tree>
    <p:extLst>
      <p:ext uri="{BB962C8B-B14F-4D97-AF65-F5344CB8AC3E}">
        <p14:creationId xmlns:p14="http://schemas.microsoft.com/office/powerpoint/2010/main" val="204548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15</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817193"/>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1944688">
                <a:tc rowSpan="2">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tempo parziale (artt. 4-12)</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Lavoratore computato nell’organico datoriale in proporzione ad orario svolto</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Definizione: modalità di lavoro subordinato, a tempo indeterminato/a tempo</a:t>
                      </a: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determinato da trattarsi alla stessa maniera del lavoro a tempo pieno riproporzionando i trattamenti economici e normativi spettanti ai lavoratori a tempo pieno in ragione della ridotta entità della prestazione lavorativa</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1326723">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Lavoro supplementare (</a:t>
                      </a:r>
                      <a:r>
                        <a:rPr kumimoji="0" lang="it-IT" altLang="it-IT" sz="1600" b="1" i="0" u="none" strike="noStrike" cap="none" normalizeH="0" baseline="0" dirty="0" err="1">
                          <a:ln>
                            <a:noFill/>
                          </a:ln>
                          <a:solidFill>
                            <a:schemeClr val="tx1"/>
                          </a:solidFill>
                          <a:effectLst/>
                          <a:latin typeface="Calibri" pitchFamily="34" charset="0"/>
                          <a:cs typeface="Arial" charset="0"/>
                        </a:rPr>
                        <a:t>l.su.</a:t>
                      </a:r>
                      <a:r>
                        <a:rPr kumimoji="0" lang="it-IT" altLang="it-IT" sz="1600" b="1" i="0" u="none" strike="noStrike" cap="none" normalizeH="0" baseline="0" dirty="0">
                          <a:ln>
                            <a:noFill/>
                          </a:ln>
                          <a:solidFill>
                            <a:schemeClr val="tx1"/>
                          </a:solidFill>
                          <a:effectLst/>
                          <a:latin typeface="Calibri" pitchFamily="34" charset="0"/>
                          <a:cs typeface="Arial" charset="0"/>
                        </a:rPr>
                        <a:t>): ore svolte oltre orario concordato tra parti entro limiti orario a tempo pieno</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CONTINUAZIONE OLTRE LA SCADENZA</a:t>
            </a:r>
          </a:p>
          <a:p>
            <a:pPr algn="just"/>
            <a:r>
              <a:rPr lang="it-IT" altLang="it-IT" sz="2400">
                <a:solidFill>
                  <a:schemeClr val="bg1"/>
                </a:solidFill>
              </a:rPr>
              <a:t>L’art. 22 del D.Lgs. n. 81/2015 prevede, nel caso in cui il rapporto di lavoro continui dopo la scadenza del termine, inizialmente fissato o successivamente prorogato, un </a:t>
            </a:r>
            <a:r>
              <a:rPr lang="it-IT" altLang="it-IT" sz="2400" b="1">
                <a:solidFill>
                  <a:schemeClr val="bg1"/>
                </a:solidFill>
              </a:rPr>
              <a:t>periodo di tolleranza</a:t>
            </a:r>
            <a:r>
              <a:rPr lang="it-IT" altLang="it-IT" sz="2400">
                <a:solidFill>
                  <a:schemeClr val="bg1"/>
                </a:solidFill>
              </a:rPr>
              <a:t>, durante il quale il datore di lavoro è tenuto a corrispondere al lavoratore una maggiorazione della retribuzione per ogni giorno di continuazione del rapporto, pari al 20% fino al decimo giorno successivo ed al 40% per ciascun giorno ulteriore.</a:t>
            </a:r>
          </a:p>
        </p:txBody>
      </p:sp>
      <p:sp>
        <p:nvSpPr>
          <p:cNvPr id="225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E05A3F-C05A-40D8-AB75-11B08B3B9EC2}" type="slidenum">
              <a:rPr lang="it-IT" altLang="it-IT" sz="1200">
                <a:solidFill>
                  <a:srgbClr val="FFFFFF"/>
                </a:solidFill>
              </a:rPr>
              <a:pPr>
                <a:spcBef>
                  <a:spcPct val="0"/>
                </a:spcBef>
                <a:buFontTx/>
                <a:buNone/>
              </a:pPr>
              <a:t>150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253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22</a:t>
            </a:r>
          </a:p>
        </p:txBody>
      </p:sp>
    </p:spTree>
    <p:extLst>
      <p:ext uri="{BB962C8B-B14F-4D97-AF65-F5344CB8AC3E}">
        <p14:creationId xmlns:p14="http://schemas.microsoft.com/office/powerpoint/2010/main" val="146515871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CONTINUAZIONE OLTRE LA SCADENZA</a:t>
            </a:r>
          </a:p>
          <a:p>
            <a:pPr algn="just">
              <a:buFont typeface="Arial" charset="0"/>
              <a:buNone/>
              <a:defRPr/>
            </a:pPr>
            <a:r>
              <a:rPr lang="it-IT" sz="2400" dirty="0">
                <a:solidFill>
                  <a:schemeClr val="bg1"/>
                </a:solidFill>
              </a:rPr>
              <a:t>Detto periodo di slittamento non può eccedere</a:t>
            </a:r>
            <a:r>
              <a:rPr lang="it-IT" sz="2400" b="1" dirty="0">
                <a:solidFill>
                  <a:schemeClr val="bg1"/>
                </a:solidFill>
              </a:rPr>
              <a:t> il trentesimo giorno in</a:t>
            </a:r>
            <a:r>
              <a:rPr lang="it-IT" sz="2400" dirty="0">
                <a:solidFill>
                  <a:schemeClr val="bg1"/>
                </a:solidFill>
              </a:rPr>
              <a:t> caso di contratto di durata inferiore a 6 mesi, ovvero il cinquantesimo giorno negli altri casi.</a:t>
            </a:r>
            <a:r>
              <a:rPr lang="it-IT" sz="2400" dirty="0"/>
              <a:t>.</a:t>
            </a:r>
          </a:p>
        </p:txBody>
      </p:sp>
      <p:sp>
        <p:nvSpPr>
          <p:cNvPr id="235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DC212D-C71C-4628-9704-4414114EEC0B}" type="slidenum">
              <a:rPr lang="it-IT" altLang="it-IT" sz="1200">
                <a:solidFill>
                  <a:srgbClr val="FFFFFF"/>
                </a:solidFill>
              </a:rPr>
              <a:pPr>
                <a:spcBef>
                  <a:spcPct val="0"/>
                </a:spcBef>
                <a:buFontTx/>
                <a:buNone/>
              </a:pPr>
              <a:t>151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355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22</a:t>
            </a:r>
          </a:p>
        </p:txBody>
      </p:sp>
    </p:spTree>
    <p:extLst>
      <p:ext uri="{BB962C8B-B14F-4D97-AF65-F5344CB8AC3E}">
        <p14:creationId xmlns:p14="http://schemas.microsoft.com/office/powerpoint/2010/main" val="213225283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CONTINUAZIONE OLTRE LA SCADENZA</a:t>
            </a:r>
          </a:p>
          <a:p>
            <a:pPr algn="just"/>
            <a:r>
              <a:rPr lang="it-IT" altLang="it-IT" sz="2400">
                <a:solidFill>
                  <a:schemeClr val="bg1"/>
                </a:solidFill>
              </a:rPr>
              <a:t>Fermi i </a:t>
            </a:r>
            <a:r>
              <a:rPr lang="it-IT" altLang="it-IT" sz="2400" b="1">
                <a:solidFill>
                  <a:schemeClr val="bg1"/>
                </a:solidFill>
              </a:rPr>
              <a:t>limiti di durata massima </a:t>
            </a:r>
            <a:r>
              <a:rPr lang="it-IT" altLang="it-IT" sz="2400">
                <a:solidFill>
                  <a:schemeClr val="bg1"/>
                </a:solidFill>
              </a:rPr>
              <a:t>di cui all'articolo 19.</a:t>
            </a:r>
          </a:p>
        </p:txBody>
      </p:sp>
      <p:sp>
        <p:nvSpPr>
          <p:cNvPr id="245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4D45AE-D114-423A-91B2-42BC1AD439CC}" type="slidenum">
              <a:rPr lang="it-IT" altLang="it-IT" sz="1200">
                <a:solidFill>
                  <a:srgbClr val="FFFFFF"/>
                </a:solidFill>
              </a:rPr>
              <a:pPr>
                <a:spcBef>
                  <a:spcPct val="0"/>
                </a:spcBef>
                <a:buFontTx/>
                <a:buNone/>
              </a:pPr>
              <a:t>152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458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8688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22</a:t>
            </a:r>
          </a:p>
        </p:txBody>
      </p:sp>
    </p:spTree>
    <p:extLst>
      <p:ext uri="{BB962C8B-B14F-4D97-AF65-F5344CB8AC3E}">
        <p14:creationId xmlns:p14="http://schemas.microsoft.com/office/powerpoint/2010/main" val="340691395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LIMITI QUANTITATIVI</a:t>
            </a:r>
          </a:p>
          <a:p>
            <a:pPr algn="just"/>
            <a:r>
              <a:rPr lang="it-IT" altLang="it-IT" sz="2400">
                <a:solidFill>
                  <a:schemeClr val="bg1"/>
                </a:solidFill>
              </a:rPr>
              <a:t>L’art. 23 del D.Lgs. n. 81/2015 dispone un </a:t>
            </a:r>
            <a:r>
              <a:rPr lang="it-IT" altLang="it-IT" sz="2400" b="1">
                <a:solidFill>
                  <a:schemeClr val="bg1"/>
                </a:solidFill>
              </a:rPr>
              <a:t>limite legale </a:t>
            </a:r>
            <a:r>
              <a:rPr lang="it-IT" altLang="it-IT" sz="2400">
                <a:solidFill>
                  <a:schemeClr val="bg1"/>
                </a:solidFill>
              </a:rPr>
              <a:t>alla possibilità di instaurare rapporti di lavoro a termine. </a:t>
            </a:r>
          </a:p>
          <a:p>
            <a:pPr algn="just"/>
            <a:r>
              <a:rPr lang="it-IT" altLang="it-IT" sz="2400">
                <a:solidFill>
                  <a:schemeClr val="bg1"/>
                </a:solidFill>
              </a:rPr>
              <a:t>In particolare, si prevede che, </a:t>
            </a:r>
            <a:r>
              <a:rPr lang="it-IT" altLang="it-IT" sz="2400" b="1">
                <a:solidFill>
                  <a:schemeClr val="bg1"/>
                </a:solidFill>
              </a:rPr>
              <a:t>salvo diversa disposizione dei contratti collettivi, non possono essere assunti lavoratori a tempo determinato in misura superiore al 20 per cento </a:t>
            </a:r>
            <a:r>
              <a:rPr lang="it-IT" altLang="it-IT" sz="2400">
                <a:solidFill>
                  <a:schemeClr val="bg1"/>
                </a:solidFill>
              </a:rPr>
              <a:t>del numero dei lavoratori a tempo indeterminato in forza al 1° gennaio dell'anno di assunzione, con un arrotondamento del decimale all'unità superiore qualora esso sia eguale o superiore a 0,5.</a:t>
            </a:r>
          </a:p>
        </p:txBody>
      </p:sp>
      <p:sp>
        <p:nvSpPr>
          <p:cNvPr id="256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720677-390F-43DC-BF2C-C6FA3C8EAC13}" type="slidenum">
              <a:rPr lang="it-IT" altLang="it-IT" sz="1200">
                <a:solidFill>
                  <a:srgbClr val="FFFFFF"/>
                </a:solidFill>
              </a:rPr>
              <a:pPr>
                <a:spcBef>
                  <a:spcPct val="0"/>
                </a:spcBef>
                <a:buFontTx/>
                <a:buNone/>
              </a:pPr>
              <a:t>153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560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795963" y="53736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17344182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a:solidFill>
                  <a:schemeClr val="bg1"/>
                </a:solidFill>
              </a:rPr>
              <a:t>Nel caso di </a:t>
            </a:r>
            <a:r>
              <a:rPr lang="it-IT" altLang="it-IT" sz="2400" b="1">
                <a:solidFill>
                  <a:schemeClr val="bg1"/>
                </a:solidFill>
              </a:rPr>
              <a:t>inizio dell'attività nel corso dell'anno</a:t>
            </a:r>
            <a:r>
              <a:rPr lang="it-IT" altLang="it-IT" sz="2400">
                <a:solidFill>
                  <a:schemeClr val="bg1"/>
                </a:solidFill>
              </a:rPr>
              <a:t>, il limite percentuale si computa sul numero dei lavoratori a tempo indeterminato in forza al momento dell'assunzione. Per i datori di lavoro che occupano fino a cinque dipendenti è sempre possibile stipulare un contratto di lavoro a tempo determinato.</a:t>
            </a:r>
          </a:p>
          <a:p>
            <a:pPr algn="just"/>
            <a:endParaRPr lang="it-IT" altLang="it-IT" sz="2400">
              <a:solidFill>
                <a:schemeClr val="bg1"/>
              </a:solidFill>
            </a:endParaRPr>
          </a:p>
        </p:txBody>
      </p:sp>
      <p:sp>
        <p:nvSpPr>
          <p:cNvPr id="266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6F0C2C-D6B8-4DE0-BD3F-113C4EBAFF27}" type="slidenum">
              <a:rPr lang="it-IT" altLang="it-IT" sz="1200">
                <a:solidFill>
                  <a:srgbClr val="FFFFFF"/>
                </a:solidFill>
              </a:rPr>
              <a:pPr>
                <a:spcBef>
                  <a:spcPct val="0"/>
                </a:spcBef>
                <a:buFontTx/>
                <a:buNone/>
              </a:pPr>
              <a:t>154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663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11863" y="48688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411265399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a:solidFill>
                  <a:schemeClr val="bg1"/>
                </a:solidFill>
              </a:rPr>
              <a:t>Il datore di lavoro, </a:t>
            </a:r>
            <a:r>
              <a:rPr lang="it-IT" altLang="it-IT" sz="2400" b="1">
                <a:solidFill>
                  <a:schemeClr val="bg1"/>
                </a:solidFill>
              </a:rPr>
              <a:t>in assenza di una diversa disciplina contrattuale applicata</a:t>
            </a:r>
            <a:r>
              <a:rPr lang="it-IT" altLang="it-IT" sz="2400">
                <a:solidFill>
                  <a:schemeClr val="bg1"/>
                </a:solidFill>
              </a:rPr>
              <a:t>, è tenuto a verificare quanti rapporti di lavoro subordinato a tempo indeterminato siano vigenti alla data del 1° gennaio dell’anno di stipula del contratto o, per le attività iniziate durante l’anno, alla data di assunzione dei primo lavoratore a termine.</a:t>
            </a:r>
          </a:p>
        </p:txBody>
      </p:sp>
      <p:sp>
        <p:nvSpPr>
          <p:cNvPr id="276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91093F-F54F-42B6-8578-96B44740FF0C}" type="slidenum">
              <a:rPr lang="it-IT" altLang="it-IT" sz="1200">
                <a:solidFill>
                  <a:srgbClr val="FFFFFF"/>
                </a:solidFill>
              </a:rPr>
              <a:pPr>
                <a:spcBef>
                  <a:spcPct val="0"/>
                </a:spcBef>
                <a:buFontTx/>
                <a:buNone/>
              </a:pPr>
              <a:t>155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765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11863" y="48688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96917998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ottotitolo 2"/>
          <p:cNvSpPr>
            <a:spLocks noGrp="1"/>
          </p:cNvSpPr>
          <p:nvPr>
            <p:ph type="subTitle" idx="1"/>
          </p:nvPr>
        </p:nvSpPr>
        <p:spPr>
          <a:xfrm>
            <a:off x="468313" y="1628775"/>
            <a:ext cx="8207375" cy="5229225"/>
          </a:xfrm>
        </p:spPr>
        <p:txBody>
          <a:bodyPr/>
          <a:lstStyle/>
          <a:p>
            <a:pPr eaLnBrk="1" hangingPunct="1"/>
            <a:r>
              <a:rPr lang="it-IT" altLang="it-IT" b="1" dirty="0">
                <a:solidFill>
                  <a:srgbClr val="FF0000"/>
                </a:solidFill>
              </a:rPr>
              <a:t>LIMITI QUANTITATIVI</a:t>
            </a:r>
          </a:p>
          <a:p>
            <a:pPr algn="just"/>
            <a:r>
              <a:rPr lang="it-IT" altLang="it-IT" sz="2400" dirty="0">
                <a:solidFill>
                  <a:schemeClr val="bg1"/>
                </a:solidFill>
              </a:rPr>
              <a:t>Da tale verifica dovranno essere </a:t>
            </a:r>
            <a:r>
              <a:rPr lang="it-IT" altLang="it-IT" sz="2400" b="1" dirty="0">
                <a:solidFill>
                  <a:schemeClr val="bg1"/>
                </a:solidFill>
              </a:rPr>
              <a:t>esclusi i rapporti di natura autonoma o di lavoro accessorio, i lavoratori parasubordinati e gli associati in partecipazione.</a:t>
            </a:r>
          </a:p>
          <a:p>
            <a:pPr algn="just"/>
            <a:r>
              <a:rPr lang="it-IT" altLang="it-IT" sz="2400" dirty="0">
                <a:solidFill>
                  <a:schemeClr val="bg1"/>
                </a:solidFill>
              </a:rPr>
              <a:t>Secondo il Ministero del Lavoro (Circolare n. 18/2014), fra i rapporti di lavoro a tempo indeterminato, </a:t>
            </a:r>
            <a:r>
              <a:rPr lang="it-IT" altLang="it-IT" sz="2400" b="1" dirty="0">
                <a:solidFill>
                  <a:schemeClr val="bg1"/>
                </a:solidFill>
              </a:rPr>
              <a:t>non vanno computati i lavoratori a chiamata a tempo indeterminato privi di indennità di disponibilità.</a:t>
            </a:r>
          </a:p>
        </p:txBody>
      </p:sp>
      <p:sp>
        <p:nvSpPr>
          <p:cNvPr id="286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EA54B2-C994-4175-B6B3-6F84B2C4DA24}" type="slidenum">
              <a:rPr lang="it-IT" altLang="it-IT" sz="1200">
                <a:solidFill>
                  <a:srgbClr val="FFFFFF"/>
                </a:solidFill>
              </a:rPr>
              <a:pPr>
                <a:spcBef>
                  <a:spcPct val="0"/>
                </a:spcBef>
                <a:buFontTx/>
                <a:buNone/>
              </a:pPr>
              <a:t>156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867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11863" y="48688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9" name="Rettangolo arrotondato 8"/>
          <p:cNvSpPr/>
          <p:nvPr/>
        </p:nvSpPr>
        <p:spPr>
          <a:xfrm>
            <a:off x="1979613" y="5229225"/>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18/2014</a:t>
            </a:r>
          </a:p>
        </p:txBody>
      </p:sp>
    </p:spTree>
    <p:extLst>
      <p:ext uri="{BB962C8B-B14F-4D97-AF65-F5344CB8AC3E}">
        <p14:creationId xmlns:p14="http://schemas.microsoft.com/office/powerpoint/2010/main" val="319091419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LIMITI QUANTITATIVI</a:t>
            </a:r>
          </a:p>
          <a:p>
            <a:pPr algn="just">
              <a:buFont typeface="Arial" charset="0"/>
              <a:buNone/>
              <a:defRPr/>
            </a:pPr>
            <a:r>
              <a:rPr lang="it-IT" sz="2400" b="1" dirty="0">
                <a:solidFill>
                  <a:schemeClr val="bg1"/>
                </a:solidFill>
              </a:rPr>
              <a:t>Si computano</a:t>
            </a:r>
            <a:r>
              <a:rPr lang="it-IT" sz="2400" dirty="0">
                <a:solidFill>
                  <a:schemeClr val="bg1"/>
                </a:solidFill>
              </a:rPr>
              <a:t>, al contrario:</a:t>
            </a:r>
          </a:p>
          <a:p>
            <a:pPr marL="457200" indent="-457200" algn="just">
              <a:buFont typeface="Arial" panose="020B0604020202020204" pitchFamily="34" charset="0"/>
              <a:buChar char="•"/>
              <a:defRPr/>
            </a:pPr>
            <a:r>
              <a:rPr lang="it-IT" sz="2400" dirty="0">
                <a:solidFill>
                  <a:schemeClr val="bg1"/>
                </a:solidFill>
              </a:rPr>
              <a:t>i lavoratori a </a:t>
            </a:r>
            <a:r>
              <a:rPr lang="it-IT" sz="2400" b="1" dirty="0">
                <a:solidFill>
                  <a:schemeClr val="bg1"/>
                </a:solidFill>
              </a:rPr>
              <a:t>chiamata a tempo indeterminato con indennità di disponibilità</a:t>
            </a:r>
            <a:r>
              <a:rPr lang="it-IT" sz="2400" dirty="0">
                <a:solidFill>
                  <a:schemeClr val="bg1"/>
                </a:solidFill>
              </a:rPr>
              <a:t>, sulla base delle ore di lavoro effettuate nel semestre;</a:t>
            </a:r>
          </a:p>
          <a:p>
            <a:pPr marL="457200" indent="-457200" algn="just">
              <a:buFont typeface="Arial" panose="020B0604020202020204" pitchFamily="34" charset="0"/>
              <a:buChar char="•"/>
              <a:defRPr/>
            </a:pPr>
            <a:r>
              <a:rPr lang="it-IT" sz="2400" dirty="0">
                <a:solidFill>
                  <a:schemeClr val="bg1"/>
                </a:solidFill>
              </a:rPr>
              <a:t>i </a:t>
            </a:r>
            <a:r>
              <a:rPr lang="it-IT" sz="2400" b="1" dirty="0">
                <a:solidFill>
                  <a:schemeClr val="bg1"/>
                </a:solidFill>
              </a:rPr>
              <a:t>lavoratori </a:t>
            </a:r>
            <a:r>
              <a:rPr lang="it-IT" sz="2400" b="1" i="1" dirty="0">
                <a:solidFill>
                  <a:schemeClr val="bg1"/>
                </a:solidFill>
              </a:rPr>
              <a:t>part-time</a:t>
            </a:r>
            <a:r>
              <a:rPr lang="it-IT" sz="2400" b="1" dirty="0">
                <a:solidFill>
                  <a:schemeClr val="bg1"/>
                </a:solidFill>
              </a:rPr>
              <a:t> in proporzione</a:t>
            </a:r>
            <a:r>
              <a:rPr lang="it-IT" sz="2400" dirty="0">
                <a:solidFill>
                  <a:schemeClr val="bg1"/>
                </a:solidFill>
              </a:rPr>
              <a:t> rispetto all’orario di lavoro a tempo pieno; </a:t>
            </a:r>
          </a:p>
          <a:p>
            <a:pPr marL="457200" indent="-457200" algn="just">
              <a:buFont typeface="Arial" panose="020B0604020202020204" pitchFamily="34" charset="0"/>
              <a:buChar char="•"/>
              <a:defRPr/>
            </a:pPr>
            <a:r>
              <a:rPr lang="it-IT" sz="2400" dirty="0">
                <a:solidFill>
                  <a:schemeClr val="bg1"/>
                </a:solidFill>
              </a:rPr>
              <a:t>i </a:t>
            </a:r>
            <a:r>
              <a:rPr lang="it-IT" sz="2400" b="1" dirty="0">
                <a:solidFill>
                  <a:schemeClr val="bg1"/>
                </a:solidFill>
              </a:rPr>
              <a:t>dirigenti;</a:t>
            </a:r>
          </a:p>
          <a:p>
            <a:pPr marL="457200" indent="-457200" algn="just">
              <a:buFont typeface="Arial" panose="020B0604020202020204" pitchFamily="34" charset="0"/>
              <a:buChar char="•"/>
              <a:defRPr/>
            </a:pPr>
            <a:r>
              <a:rPr lang="it-IT" sz="2400" dirty="0">
                <a:solidFill>
                  <a:schemeClr val="bg1"/>
                </a:solidFill>
              </a:rPr>
              <a:t>gli </a:t>
            </a:r>
            <a:r>
              <a:rPr lang="it-IT" sz="2400" b="1" dirty="0">
                <a:solidFill>
                  <a:schemeClr val="bg1"/>
                </a:solidFill>
              </a:rPr>
              <a:t>apprendisti.</a:t>
            </a:r>
          </a:p>
        </p:txBody>
      </p:sp>
      <p:sp>
        <p:nvSpPr>
          <p:cNvPr id="297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BE9DE1-0774-4560-A57C-7171EA76C119}" type="slidenum">
              <a:rPr lang="it-IT" altLang="it-IT" sz="1200">
                <a:solidFill>
                  <a:srgbClr val="FFFFFF"/>
                </a:solidFill>
              </a:rPr>
              <a:pPr>
                <a:spcBef>
                  <a:spcPct val="0"/>
                </a:spcBef>
                <a:buFontTx/>
                <a:buNone/>
              </a:pPr>
              <a:t>157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97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11863" y="48688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9" name="Rettangolo arrotondato 8"/>
          <p:cNvSpPr/>
          <p:nvPr/>
        </p:nvSpPr>
        <p:spPr>
          <a:xfrm>
            <a:off x="1835150" y="5516563"/>
            <a:ext cx="208915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18/2014</a:t>
            </a:r>
          </a:p>
        </p:txBody>
      </p:sp>
    </p:spTree>
    <p:extLst>
      <p:ext uri="{BB962C8B-B14F-4D97-AF65-F5344CB8AC3E}">
        <p14:creationId xmlns:p14="http://schemas.microsoft.com/office/powerpoint/2010/main" val="40850423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LIMITI QUANTITATIVI</a:t>
            </a:r>
          </a:p>
          <a:p>
            <a:pPr algn="just">
              <a:buFont typeface="Arial" charset="0"/>
              <a:buNone/>
              <a:defRPr/>
            </a:pPr>
            <a:r>
              <a:rPr lang="it-IT" sz="2400" dirty="0">
                <a:solidFill>
                  <a:schemeClr val="bg1"/>
                </a:solidFill>
              </a:rPr>
              <a:t>Sono, in ogni caso, </a:t>
            </a:r>
            <a:r>
              <a:rPr lang="it-IT" sz="2400" b="1" dirty="0">
                <a:solidFill>
                  <a:schemeClr val="bg1"/>
                </a:solidFill>
              </a:rPr>
              <a:t>esenti da limitazioni quantitative </a:t>
            </a:r>
            <a:r>
              <a:rPr lang="it-IT" sz="2400" dirty="0">
                <a:solidFill>
                  <a:schemeClr val="bg1"/>
                </a:solidFill>
              </a:rPr>
              <a:t>i contratti a tempo determinato conclusi:</a:t>
            </a:r>
          </a:p>
          <a:p>
            <a:pPr marL="457200" indent="-457200" algn="just">
              <a:buFont typeface="Arial" panose="020B0604020202020204" pitchFamily="34" charset="0"/>
              <a:buChar char="•"/>
              <a:defRPr/>
            </a:pPr>
            <a:r>
              <a:rPr lang="it-IT" sz="2400" dirty="0">
                <a:solidFill>
                  <a:schemeClr val="bg1"/>
                </a:solidFill>
              </a:rPr>
              <a:t>nella </a:t>
            </a:r>
            <a:r>
              <a:rPr lang="it-IT" sz="2400" b="1" dirty="0">
                <a:solidFill>
                  <a:schemeClr val="bg1"/>
                </a:solidFill>
              </a:rPr>
              <a:t>fase di avvio </a:t>
            </a:r>
            <a:r>
              <a:rPr lang="it-IT" sz="2400" dirty="0">
                <a:solidFill>
                  <a:schemeClr val="bg1"/>
                </a:solidFill>
              </a:rPr>
              <a:t>di nuove attività per i periodi che saranno definiti dai contratti collettivi nazionali di lavoro anche in misura non uniforme con riferimento ad aree geografiche e o comparti merceologici;</a:t>
            </a:r>
          </a:p>
          <a:p>
            <a:pPr marL="457200" indent="-457200" algn="just">
              <a:buFont typeface="Arial" panose="020B0604020202020204" pitchFamily="34" charset="0"/>
              <a:buChar char="•"/>
              <a:defRPr/>
            </a:pPr>
            <a:r>
              <a:rPr lang="it-IT" sz="2400" dirty="0">
                <a:solidFill>
                  <a:schemeClr val="bg1"/>
                </a:solidFill>
              </a:rPr>
              <a:t>per ragioni di </a:t>
            </a:r>
            <a:r>
              <a:rPr lang="it-IT" sz="2400" b="1" dirty="0">
                <a:solidFill>
                  <a:schemeClr val="bg1"/>
                </a:solidFill>
              </a:rPr>
              <a:t>carattere sostitutivo</a:t>
            </a:r>
            <a:r>
              <a:rPr lang="it-IT" sz="2400" dirty="0">
                <a:solidFill>
                  <a:schemeClr val="bg1"/>
                </a:solidFill>
              </a:rPr>
              <a:t>, o di stagionalità;</a:t>
            </a:r>
          </a:p>
          <a:p>
            <a:pPr marL="457200" indent="-457200" algn="just">
              <a:buFont typeface="Arial" panose="020B0604020202020204" pitchFamily="34" charset="0"/>
              <a:buChar char="•"/>
              <a:defRPr/>
            </a:pPr>
            <a:r>
              <a:rPr lang="it-IT" sz="2400" dirty="0">
                <a:solidFill>
                  <a:schemeClr val="bg1"/>
                </a:solidFill>
              </a:rPr>
              <a:t>per specifici s</a:t>
            </a:r>
            <a:r>
              <a:rPr lang="it-IT" sz="2400" b="1" dirty="0">
                <a:solidFill>
                  <a:schemeClr val="bg1"/>
                </a:solidFill>
              </a:rPr>
              <a:t>pettacoli ovvero specifici programmi radiofonici o televisivi;</a:t>
            </a:r>
          </a:p>
          <a:p>
            <a:pPr marL="457200" indent="-457200" algn="just">
              <a:buFont typeface="Arial" panose="020B0604020202020204" pitchFamily="34" charset="0"/>
              <a:buChar char="•"/>
              <a:defRPr/>
            </a:pPr>
            <a:r>
              <a:rPr lang="it-IT" sz="2400" dirty="0">
                <a:solidFill>
                  <a:schemeClr val="bg1"/>
                </a:solidFill>
              </a:rPr>
              <a:t>con lavoratori di età </a:t>
            </a:r>
            <a:r>
              <a:rPr lang="it-IT" sz="2400" b="1" dirty="0">
                <a:solidFill>
                  <a:schemeClr val="bg1"/>
                </a:solidFill>
              </a:rPr>
              <a:t>superiore a 50 anni</a:t>
            </a:r>
            <a:r>
              <a:rPr lang="it-IT" sz="2400" dirty="0">
                <a:solidFill>
                  <a:schemeClr val="bg1"/>
                </a:solidFill>
              </a:rPr>
              <a:t>;</a:t>
            </a:r>
          </a:p>
        </p:txBody>
      </p:sp>
      <p:sp>
        <p:nvSpPr>
          <p:cNvPr id="307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B1E122-7C67-4463-BC1A-156E563D8E60}" type="slidenum">
              <a:rPr lang="it-IT" altLang="it-IT" sz="1200">
                <a:solidFill>
                  <a:srgbClr val="FFFFFF"/>
                </a:solidFill>
              </a:rPr>
              <a:pPr>
                <a:spcBef>
                  <a:spcPct val="0"/>
                </a:spcBef>
                <a:buFontTx/>
                <a:buNone/>
              </a:pPr>
              <a:t>158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07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5165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111631243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LIMITI QUANTITATIVI</a:t>
            </a:r>
          </a:p>
          <a:p>
            <a:pPr marL="457200" indent="-457200" algn="just">
              <a:buFont typeface="Arial" panose="020B0604020202020204" pitchFamily="34" charset="0"/>
              <a:buChar char="•"/>
              <a:defRPr/>
            </a:pPr>
            <a:r>
              <a:rPr lang="it-IT" sz="2400" dirty="0">
                <a:solidFill>
                  <a:schemeClr val="bg1"/>
                </a:solidFill>
              </a:rPr>
              <a:t>i contratti a termine stipulati da parte di una </a:t>
            </a:r>
            <a:r>
              <a:rPr lang="it-IT" sz="2400" b="1" dirty="0">
                <a:solidFill>
                  <a:schemeClr val="bg1"/>
                </a:solidFill>
              </a:rPr>
              <a:t>start-up innovativa;</a:t>
            </a:r>
          </a:p>
          <a:p>
            <a:pPr marL="457200" indent="-457200" algn="just">
              <a:buFont typeface="Arial" panose="020B0604020202020204" pitchFamily="34" charset="0"/>
              <a:buChar char="•"/>
              <a:defRPr/>
            </a:pPr>
            <a:r>
              <a:rPr lang="it-IT" sz="2400" dirty="0">
                <a:solidFill>
                  <a:schemeClr val="bg1"/>
                </a:solidFill>
              </a:rPr>
              <a:t>le assunzioni a termine di lavoratori </a:t>
            </a:r>
            <a:r>
              <a:rPr lang="it-IT" sz="2400" b="1" dirty="0">
                <a:solidFill>
                  <a:schemeClr val="bg1"/>
                </a:solidFill>
              </a:rPr>
              <a:t>iscritti nelle liste di mobilità;</a:t>
            </a:r>
          </a:p>
          <a:p>
            <a:pPr marL="457200" indent="-457200" algn="just">
              <a:buFont typeface="Arial" panose="020B0604020202020204" pitchFamily="34" charset="0"/>
              <a:buChar char="•"/>
              <a:defRPr/>
            </a:pPr>
            <a:r>
              <a:rPr lang="it-IT" sz="2400" dirty="0">
                <a:solidFill>
                  <a:schemeClr val="bg1"/>
                </a:solidFill>
              </a:rPr>
              <a:t>i contratti stipulati da istituti pubblici ed </a:t>
            </a:r>
            <a:r>
              <a:rPr lang="it-IT" sz="2400" b="1" dirty="0">
                <a:solidFill>
                  <a:schemeClr val="bg1"/>
                </a:solidFill>
              </a:rPr>
              <a:t>enti privati di ricerca;</a:t>
            </a:r>
          </a:p>
          <a:p>
            <a:pPr marL="457200" indent="-457200" algn="just">
              <a:buFont typeface="Arial" panose="020B0604020202020204" pitchFamily="34" charset="0"/>
              <a:buChar char="•"/>
              <a:defRPr/>
            </a:pPr>
            <a:r>
              <a:rPr lang="it-IT" sz="2400" dirty="0">
                <a:solidFill>
                  <a:schemeClr val="bg1"/>
                </a:solidFill>
              </a:rPr>
              <a:t>le assunzioni di </a:t>
            </a:r>
            <a:r>
              <a:rPr lang="it-IT" sz="2400" b="1" dirty="0">
                <a:solidFill>
                  <a:schemeClr val="bg1"/>
                </a:solidFill>
              </a:rPr>
              <a:t>disabili con contratto a tempo determinato</a:t>
            </a:r>
            <a:r>
              <a:rPr lang="it-IT" sz="2400" dirty="0">
                <a:solidFill>
                  <a:schemeClr val="bg1"/>
                </a:solidFill>
              </a:rPr>
              <a:t>.</a:t>
            </a:r>
          </a:p>
        </p:txBody>
      </p:sp>
      <p:sp>
        <p:nvSpPr>
          <p:cNvPr id="31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DC85BA-26D9-459D-B8C7-4E48022E496F}" type="slidenum">
              <a:rPr lang="it-IT" altLang="it-IT" sz="1200">
                <a:solidFill>
                  <a:srgbClr val="FFFFFF"/>
                </a:solidFill>
              </a:rPr>
              <a:pPr>
                <a:spcBef>
                  <a:spcPct val="0"/>
                </a:spcBef>
                <a:buFontTx/>
                <a:buNone/>
              </a:pPr>
              <a:t>159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17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5165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2010118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16</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517059020"/>
              </p:ext>
            </p:extLst>
          </p:nvPr>
        </p:nvGraphicFramePr>
        <p:xfrm>
          <a:off x="827088" y="2924175"/>
          <a:ext cx="7200900" cy="3271412"/>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1635706">
                <a:tc rowSpan="2">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tempo parziale (artt. 4-12)</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Lavoro straordinario: lavoro prestato oltre l’orario normale (40h settimanali)</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1635706">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Clausole elastiche: variazione collocazione temporale prestazione lavorativa/aumento sua durata</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sz="2400">
                <a:solidFill>
                  <a:schemeClr val="bg1"/>
                </a:solidFill>
              </a:rPr>
              <a:t>In particolare, con riferimento ai contratti stipulati da istituti pubblici ed enti provati di ricerca, il comma 3i contratti a termine stipulati da parte di una </a:t>
            </a:r>
            <a:r>
              <a:rPr lang="it-IT" sz="2400" b="1">
                <a:solidFill>
                  <a:schemeClr val="bg1"/>
                </a:solidFill>
              </a:rPr>
              <a:t>start-up innovativa;</a:t>
            </a:r>
          </a:p>
          <a:p>
            <a:pPr algn="just"/>
            <a:r>
              <a:rPr lang="it-IT" sz="2400">
                <a:solidFill>
                  <a:schemeClr val="bg1"/>
                </a:solidFill>
              </a:rPr>
              <a:t>le assunzioni a termine di lavoratori </a:t>
            </a:r>
            <a:r>
              <a:rPr lang="it-IT" sz="2400" b="1">
                <a:solidFill>
                  <a:schemeClr val="bg1"/>
                </a:solidFill>
              </a:rPr>
              <a:t>iscritti nelle liste di mobilità;</a:t>
            </a:r>
          </a:p>
          <a:p>
            <a:pPr algn="just"/>
            <a:r>
              <a:rPr lang="it-IT" sz="2400">
                <a:solidFill>
                  <a:schemeClr val="bg1"/>
                </a:solidFill>
              </a:rPr>
              <a:t>i contratti stipulati da istituti pubblici ed </a:t>
            </a:r>
            <a:r>
              <a:rPr lang="it-IT" sz="2400" b="1">
                <a:solidFill>
                  <a:schemeClr val="bg1"/>
                </a:solidFill>
              </a:rPr>
              <a:t>enti privati di ricerca;</a:t>
            </a:r>
          </a:p>
          <a:p>
            <a:pPr algn="just"/>
            <a:r>
              <a:rPr lang="it-IT" sz="2400">
                <a:solidFill>
                  <a:schemeClr val="bg1"/>
                </a:solidFill>
              </a:rPr>
              <a:t>le assunzioni di </a:t>
            </a:r>
            <a:r>
              <a:rPr lang="it-IT" sz="2400" b="1">
                <a:solidFill>
                  <a:schemeClr val="bg1"/>
                </a:solidFill>
              </a:rPr>
              <a:t>disabili con contratto a tempo determinato</a:t>
            </a:r>
            <a:r>
              <a:rPr lang="it-IT" sz="2400">
                <a:solidFill>
                  <a:schemeClr val="bg1"/>
                </a:solidFill>
              </a:rPr>
              <a:t>.</a:t>
            </a:r>
          </a:p>
        </p:txBody>
      </p:sp>
      <p:sp>
        <p:nvSpPr>
          <p:cNvPr id="327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DA01E30-B48C-483F-8D55-E20764490740}" type="slidenum">
              <a:rPr lang="it-IT" altLang="it-IT" sz="1200">
                <a:solidFill>
                  <a:srgbClr val="FFFFFF"/>
                </a:solidFill>
              </a:rPr>
              <a:pPr>
                <a:spcBef>
                  <a:spcPct val="0"/>
                </a:spcBef>
                <a:buFontTx/>
                <a:buNone/>
              </a:pPr>
              <a:t>160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27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5165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401531651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a:solidFill>
                  <a:schemeClr val="bg1"/>
                </a:solidFill>
              </a:rPr>
              <a:t>Per i datori di lavoro che </a:t>
            </a:r>
            <a:r>
              <a:rPr lang="it-IT" altLang="it-IT" sz="2400" b="1">
                <a:solidFill>
                  <a:schemeClr val="bg1"/>
                </a:solidFill>
              </a:rPr>
              <a:t>occupano fino a cinque dipendenti è sempre possibile stipulare un contratto di lavoro a tempo determinato.</a:t>
            </a:r>
          </a:p>
        </p:txBody>
      </p:sp>
      <p:sp>
        <p:nvSpPr>
          <p:cNvPr id="337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96683F-F86A-41EB-92D4-64E1B1CC055A}" type="slidenum">
              <a:rPr lang="it-IT" altLang="it-IT" sz="1200">
                <a:solidFill>
                  <a:srgbClr val="FFFFFF"/>
                </a:solidFill>
              </a:rPr>
              <a:pPr>
                <a:spcBef>
                  <a:spcPct val="0"/>
                </a:spcBef>
                <a:buFontTx/>
                <a:buNone/>
              </a:pPr>
              <a:t>161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379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003800" y="44370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221225255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a:solidFill>
                  <a:schemeClr val="bg1"/>
                </a:solidFill>
              </a:rPr>
              <a:t>La disposizione limitativa del D.Lgs. n. 81/2015 </a:t>
            </a:r>
            <a:r>
              <a:rPr lang="it-IT" altLang="it-IT" sz="2400" b="1">
                <a:solidFill>
                  <a:schemeClr val="bg1"/>
                </a:solidFill>
              </a:rPr>
              <a:t>fa salve le diverse previsioni della contrattazione collettiva secondo cui la individuazione, anche in misura non uniforme, di limiti quantitativi di utilizzazione dell’istituto del contratto a tempo determinato è affidata ai contratti collettivi nazionali </a:t>
            </a:r>
            <a:r>
              <a:rPr lang="it-IT" altLang="it-IT" sz="2400">
                <a:solidFill>
                  <a:schemeClr val="bg1"/>
                </a:solidFill>
              </a:rPr>
              <a:t>di lavoro stipulati dai sindacati comparativamente più rappresentativi.</a:t>
            </a:r>
          </a:p>
        </p:txBody>
      </p:sp>
      <p:sp>
        <p:nvSpPr>
          <p:cNvPr id="348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A6F174-6615-48AD-AB37-5606983CFC3D}" type="slidenum">
              <a:rPr lang="it-IT" altLang="it-IT" sz="1200">
                <a:solidFill>
                  <a:srgbClr val="FFFFFF"/>
                </a:solidFill>
              </a:rPr>
              <a:pPr>
                <a:spcBef>
                  <a:spcPct val="0"/>
                </a:spcBef>
                <a:buFontTx/>
                <a:buNone/>
              </a:pPr>
              <a:t>162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48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795963" y="48688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410168005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b="1">
                <a:solidFill>
                  <a:schemeClr val="bg1"/>
                </a:solidFill>
              </a:rPr>
              <a:t>Le parti sociali possono legittimamente derogare, ad esempio, al limite percentuale del 20%, aumentandolo o diminuendolo, o alla scelta del Legislatore di verificare la realtà aziendale al 1° gennaio dell’anno di assunzione del lavoratore a termine.</a:t>
            </a:r>
            <a:r>
              <a:rPr lang="it-IT" altLang="it-IT" sz="2400">
                <a:solidFill>
                  <a:schemeClr val="bg1"/>
                </a:solidFill>
              </a:rPr>
              <a:t> Quindi, </a:t>
            </a:r>
            <a:r>
              <a:rPr lang="it-IT" altLang="it-IT" sz="2400" b="1">
                <a:solidFill>
                  <a:schemeClr val="bg1"/>
                </a:solidFill>
              </a:rPr>
              <a:t>è legittimo che i contratti collettivi scelgano di tener conto dei lavoratori a tempo indeterminato non come quelli in forza ad una certa data, ma come quelli mediamente occupati in un determinato arco temporale.</a:t>
            </a:r>
          </a:p>
        </p:txBody>
      </p:sp>
      <p:sp>
        <p:nvSpPr>
          <p:cNvPr id="358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678F83-1FC5-4C8F-AED8-A01F95F3B235}" type="slidenum">
              <a:rPr lang="it-IT" altLang="it-IT" sz="1200">
                <a:solidFill>
                  <a:srgbClr val="FFFFFF"/>
                </a:solidFill>
              </a:rPr>
              <a:pPr>
                <a:spcBef>
                  <a:spcPct val="0"/>
                </a:spcBef>
                <a:buFontTx/>
                <a:buNone/>
              </a:pPr>
              <a:t>163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58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2292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31297079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LIMITI QUANTITATIVI</a:t>
            </a:r>
          </a:p>
          <a:p>
            <a:pPr algn="just"/>
            <a:r>
              <a:rPr lang="it-IT" altLang="it-IT" sz="2400">
                <a:solidFill>
                  <a:schemeClr val="bg1"/>
                </a:solidFill>
              </a:rPr>
              <a:t>I </a:t>
            </a:r>
            <a:r>
              <a:rPr lang="it-IT" altLang="it-IT" sz="2400" b="1">
                <a:solidFill>
                  <a:schemeClr val="bg1"/>
                </a:solidFill>
              </a:rPr>
              <a:t>contratti di prossimità </a:t>
            </a:r>
            <a:r>
              <a:rPr lang="it-IT" altLang="it-IT" sz="2400">
                <a:solidFill>
                  <a:schemeClr val="bg1"/>
                </a:solidFill>
              </a:rPr>
              <a:t>(art. 8 D.L. n. 138/2011) </a:t>
            </a:r>
            <a:r>
              <a:rPr lang="it-IT" altLang="it-IT" sz="2400" b="1">
                <a:solidFill>
                  <a:schemeClr val="bg1"/>
                </a:solidFill>
              </a:rPr>
              <a:t>possono modulare differentemente dai contratti collettivi nazionali i limiti quantitativi, ma non possono eliminarli totalmente.</a:t>
            </a:r>
          </a:p>
        </p:txBody>
      </p:sp>
      <p:sp>
        <p:nvSpPr>
          <p:cNvPr id="368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C0A070-C9A7-4F3E-9FE1-EDDFEE3FEC02}" type="slidenum">
              <a:rPr lang="it-IT" altLang="it-IT" sz="1200">
                <a:solidFill>
                  <a:srgbClr val="FFFFFF"/>
                </a:solidFill>
              </a:rPr>
              <a:pPr>
                <a:spcBef>
                  <a:spcPct val="0"/>
                </a:spcBef>
                <a:buFontTx/>
                <a:buNone/>
              </a:pPr>
              <a:t>164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68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4370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9" name="Rettangolo arrotondato 8"/>
          <p:cNvSpPr/>
          <p:nvPr/>
        </p:nvSpPr>
        <p:spPr>
          <a:xfrm>
            <a:off x="1403350" y="4365625"/>
            <a:ext cx="208915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INTERPELLO  30/2014</a:t>
            </a:r>
          </a:p>
        </p:txBody>
      </p:sp>
    </p:spTree>
    <p:extLst>
      <p:ext uri="{BB962C8B-B14F-4D97-AF65-F5344CB8AC3E}">
        <p14:creationId xmlns:p14="http://schemas.microsoft.com/office/powerpoint/2010/main" val="402415466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DIRITTI DI PRECEDENZA</a:t>
            </a:r>
          </a:p>
          <a:p>
            <a:pPr algn="just"/>
            <a:r>
              <a:rPr lang="it-IT" altLang="it-IT" sz="2400">
                <a:solidFill>
                  <a:schemeClr val="bg1"/>
                </a:solidFill>
              </a:rPr>
              <a:t>In base all’art. 24, commi 1 e seguenti, del D.Lgs. n. 81/2015, il lavoratore che abbia prestato, presso la stessa azienda con </a:t>
            </a:r>
            <a:r>
              <a:rPr lang="it-IT" altLang="it-IT" sz="2400" b="1">
                <a:solidFill>
                  <a:schemeClr val="bg1"/>
                </a:solidFill>
              </a:rPr>
              <a:t>uno o più contratti a termine, la propria attività lavorativa per un periodo superiore a 6 mesi </a:t>
            </a:r>
            <a:r>
              <a:rPr lang="it-IT" altLang="it-IT" sz="2400">
                <a:solidFill>
                  <a:schemeClr val="bg1"/>
                </a:solidFill>
              </a:rPr>
              <a:t>ha diritto di precedenza, fatte salve diverse disposizioni di contratti collettivi stipulati a livello nazionale, territoriale o aziendale con le organizzazioni sindacali comparativamente più rappresentative sul piano nazionale, nelle assunzioni a tempo indeterminato effettuate dall’azienda medesima entro i successivi 12 mesi con riferimento alle mansioni già svolte in esecuzione dei rapporti a termine.</a:t>
            </a:r>
          </a:p>
        </p:txBody>
      </p:sp>
      <p:sp>
        <p:nvSpPr>
          <p:cNvPr id="378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08C8D90-BC5A-4FCD-BEC2-276780872530}" type="slidenum">
              <a:rPr lang="it-IT" altLang="it-IT" sz="1200">
                <a:solidFill>
                  <a:srgbClr val="FFFFFF"/>
                </a:solidFill>
              </a:rPr>
              <a:pPr>
                <a:spcBef>
                  <a:spcPct val="0"/>
                </a:spcBef>
                <a:buFontTx/>
                <a:buNone/>
              </a:pPr>
              <a:t>165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78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943600"/>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320258893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Anche il lavoratore assunto a termine per lo svolgimento di </a:t>
            </a:r>
            <a:r>
              <a:rPr lang="it-IT" altLang="it-IT" sz="2400" b="1">
                <a:solidFill>
                  <a:schemeClr val="bg1"/>
                </a:solidFill>
              </a:rPr>
              <a:t>attività stagionali</a:t>
            </a:r>
            <a:r>
              <a:rPr lang="it-IT" altLang="it-IT" sz="2400">
                <a:solidFill>
                  <a:schemeClr val="bg1"/>
                </a:solidFill>
              </a:rPr>
              <a:t> ha diritto di precedenza con riferimento a nuove assunzioni a termine effettuate dallo stesso datore di lavoro per le medesime attività stagionali.</a:t>
            </a:r>
          </a:p>
        </p:txBody>
      </p:sp>
      <p:sp>
        <p:nvSpPr>
          <p:cNvPr id="389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C8BF88-52E1-407D-B706-45689780E6AA}" type="slidenum">
              <a:rPr lang="it-IT" altLang="it-IT" sz="1200">
                <a:solidFill>
                  <a:srgbClr val="FFFFFF"/>
                </a:solidFill>
              </a:rPr>
              <a:pPr>
                <a:spcBef>
                  <a:spcPct val="0"/>
                </a:spcBef>
                <a:buFontTx/>
                <a:buNone/>
              </a:pPr>
              <a:t>166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89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1497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8138625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In entrambe le ipotesi, il diritto di precedenza è, però, condizionato alla </a:t>
            </a:r>
            <a:r>
              <a:rPr lang="it-IT" altLang="it-IT" sz="2400" b="1">
                <a:solidFill>
                  <a:schemeClr val="bg1"/>
                </a:solidFill>
              </a:rPr>
              <a:t>dichiarazione espressa del lavoratore </a:t>
            </a:r>
            <a:r>
              <a:rPr lang="it-IT" altLang="it-IT" sz="2400">
                <a:solidFill>
                  <a:schemeClr val="bg1"/>
                </a:solidFill>
              </a:rPr>
              <a:t>di volersi avvalere di tale diritto, da effettuarsi rispettivamente entro 6 mesi e 3 mesi e, in ogni caso, a pena di decadenza, entro un anno dalla data di cessazione del rapporto.</a:t>
            </a:r>
          </a:p>
          <a:p>
            <a:pPr algn="just"/>
            <a:endParaRPr lang="it-IT" altLang="it-IT" sz="2400">
              <a:solidFill>
                <a:schemeClr val="bg1"/>
              </a:solidFill>
            </a:endParaRPr>
          </a:p>
          <a:p>
            <a:pPr algn="just"/>
            <a:endParaRPr lang="it-IT" altLang="it-IT" sz="2400">
              <a:solidFill>
                <a:schemeClr val="bg1"/>
              </a:solidFill>
            </a:endParaRPr>
          </a:p>
        </p:txBody>
      </p:sp>
      <p:sp>
        <p:nvSpPr>
          <p:cNvPr id="399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1D2D4C-4421-4AC3-8E7A-1E4364714866}" type="slidenum">
              <a:rPr lang="it-IT" altLang="it-IT" sz="1200">
                <a:solidFill>
                  <a:srgbClr val="FFFFFF"/>
                </a:solidFill>
              </a:rPr>
              <a:pPr>
                <a:spcBef>
                  <a:spcPct val="0"/>
                </a:spcBef>
                <a:buFontTx/>
                <a:buNone/>
              </a:pPr>
              <a:t>167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99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1497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
        <p:nvSpPr>
          <p:cNvPr id="9" name="Rettangolo arrotondato 8"/>
          <p:cNvSpPr/>
          <p:nvPr/>
        </p:nvSpPr>
        <p:spPr>
          <a:xfrm>
            <a:off x="1763713" y="4868863"/>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Interpello n. 7/2016</a:t>
            </a:r>
          </a:p>
        </p:txBody>
      </p:sp>
    </p:spTree>
    <p:extLst>
      <p:ext uri="{BB962C8B-B14F-4D97-AF65-F5344CB8AC3E}">
        <p14:creationId xmlns:p14="http://schemas.microsoft.com/office/powerpoint/2010/main" val="320641353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Il diritto di precedenza trova applicazione con riferimento alle </a:t>
            </a:r>
            <a:r>
              <a:rPr lang="it-IT" altLang="it-IT" sz="2400" b="1">
                <a:solidFill>
                  <a:schemeClr val="bg1"/>
                </a:solidFill>
              </a:rPr>
              <a:t>mansioni già espletate</a:t>
            </a:r>
            <a:r>
              <a:rPr lang="it-IT" altLang="it-IT" sz="2400">
                <a:solidFill>
                  <a:schemeClr val="bg1"/>
                </a:solidFill>
              </a:rPr>
              <a:t> e non, come per il computo del periodo massimo di 36 mesi, con riferimento a mansioni dello stesso livello e categoria legale. Inoltre, ferma restando l’identità di mansioni, nell’ambito delle attività stagionali, il diritto di precedenza trova applicazione qualora il medesimo datore di lavoro ponga in essere la medesima attività stagionale.</a:t>
            </a:r>
          </a:p>
          <a:p>
            <a:pPr algn="just"/>
            <a:r>
              <a:rPr lang="it-IT" altLang="it-IT" sz="2400">
                <a:solidFill>
                  <a:schemeClr val="bg1"/>
                </a:solidFill>
              </a:rPr>
              <a:t>Il diritto di precedenza deve essere espressamente richiamato nell'atto scritto di cui all'articolo 19, comma 4.</a:t>
            </a:r>
          </a:p>
          <a:p>
            <a:pPr algn="just"/>
            <a:endParaRPr lang="it-IT" altLang="it-IT" sz="2400">
              <a:solidFill>
                <a:schemeClr val="bg1"/>
              </a:solidFill>
            </a:endParaRPr>
          </a:p>
          <a:p>
            <a:pPr algn="just"/>
            <a:endParaRPr lang="it-IT" altLang="it-IT" sz="2400">
              <a:solidFill>
                <a:schemeClr val="bg1"/>
              </a:solidFill>
            </a:endParaRPr>
          </a:p>
        </p:txBody>
      </p:sp>
      <p:sp>
        <p:nvSpPr>
          <p:cNvPr id="409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55EA74-0588-4AD0-8781-8DD6069C2106}" type="slidenum">
              <a:rPr lang="it-IT" altLang="it-IT" sz="1200">
                <a:solidFill>
                  <a:srgbClr val="FFFFFF"/>
                </a:solidFill>
              </a:rPr>
              <a:pPr>
                <a:spcBef>
                  <a:spcPct val="0"/>
                </a:spcBef>
                <a:buFontTx/>
                <a:buNone/>
              </a:pPr>
              <a:t>168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09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6690143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Il comma 2 dell’art. 24 prevede, inoltre, che, </a:t>
            </a:r>
            <a:r>
              <a:rPr lang="it-IT" altLang="it-IT" sz="2400" b="1">
                <a:solidFill>
                  <a:schemeClr val="bg1"/>
                </a:solidFill>
              </a:rPr>
              <a:t>per le lavoratrici, il congedo di maternità,</a:t>
            </a:r>
            <a:r>
              <a:rPr lang="it-IT" altLang="it-IT" sz="2400">
                <a:solidFill>
                  <a:schemeClr val="bg1"/>
                </a:solidFill>
              </a:rPr>
              <a:t> intervenuto nell’esecuzione di un contratto a termine presso la stessa azienda, </a:t>
            </a:r>
            <a:r>
              <a:rPr lang="it-IT" altLang="it-IT" sz="2400" b="1">
                <a:solidFill>
                  <a:schemeClr val="bg1"/>
                </a:solidFill>
              </a:rPr>
              <a:t>concorre a determinare il periodo di attività lavorativa utile a conseguire il diritto di precedenza.</a:t>
            </a:r>
            <a:r>
              <a:rPr lang="it-IT" altLang="it-IT" sz="2400">
                <a:solidFill>
                  <a:schemeClr val="bg1"/>
                </a:solidFill>
              </a:rPr>
              <a:t> Alle </a:t>
            </a:r>
            <a:r>
              <a:rPr lang="it-IT" altLang="it-IT" sz="2400" b="1">
                <a:solidFill>
                  <a:schemeClr val="bg1"/>
                </a:solidFill>
              </a:rPr>
              <a:t>medesime lavoratrici è altresì riconosciuto il diritto di precedenza anche nelle assunzioni a tempo determinato effettuate dal datore di lavoro entro i successivi 12 mesi, con riferimento alle mansioni già espletate in esecuzione dei precedenti rapporti a termine.</a:t>
            </a:r>
          </a:p>
          <a:p>
            <a:pPr algn="just"/>
            <a:endParaRPr lang="it-IT" altLang="it-IT" sz="2400">
              <a:solidFill>
                <a:schemeClr val="bg1"/>
              </a:solidFill>
            </a:endParaRPr>
          </a:p>
          <a:p>
            <a:pPr algn="just"/>
            <a:endParaRPr lang="it-IT" altLang="it-IT" sz="2400">
              <a:solidFill>
                <a:schemeClr val="bg1"/>
              </a:solidFill>
            </a:endParaRPr>
          </a:p>
        </p:txBody>
      </p:sp>
      <p:sp>
        <p:nvSpPr>
          <p:cNvPr id="41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DD38FFC-6AD8-4781-886A-0A62ED451AA7}" type="slidenum">
              <a:rPr lang="it-IT" altLang="it-IT" sz="1200">
                <a:solidFill>
                  <a:srgbClr val="FFFFFF"/>
                </a:solidFill>
              </a:rPr>
              <a:pPr>
                <a:spcBef>
                  <a:spcPct val="0"/>
                </a:spcBef>
                <a:buFontTx/>
                <a:buNone/>
              </a:pPr>
              <a:t>169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19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2522533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772816"/>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17</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71412"/>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1635706">
                <a:tc rowSpan="2">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tempo parziale (artt. 4-12)</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Trasformazione da tempo pieno a parziale e viceversa</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1635706">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Sanzioni </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CLAUSOLA DIRITTO PRECEDENZA UOMINI </a:t>
            </a:r>
            <a:endParaRPr lang="it-IT" altLang="it-IT" sz="2400">
              <a:solidFill>
                <a:schemeClr val="bg1"/>
              </a:solidFill>
            </a:endParaRPr>
          </a:p>
          <a:p>
            <a:pPr algn="r"/>
            <a:r>
              <a:rPr lang="it-IT" altLang="it-IT" sz="2400">
                <a:solidFill>
                  <a:schemeClr val="bg1"/>
                </a:solidFill>
              </a:rPr>
              <a:t>Al sig.</a:t>
            </a:r>
          </a:p>
          <a:p>
            <a:pPr algn="just"/>
            <a:r>
              <a:rPr lang="it-IT" altLang="it-IT" sz="2400">
                <a:solidFill>
                  <a:schemeClr val="bg1"/>
                </a:solidFill>
              </a:rPr>
              <a:t>Luogo e data</a:t>
            </a:r>
          </a:p>
          <a:p>
            <a:pPr algn="just"/>
            <a:r>
              <a:rPr lang="it-IT" altLang="it-IT" sz="2400" b="1">
                <a:solidFill>
                  <a:schemeClr val="bg1"/>
                </a:solidFill>
              </a:rPr>
              <a:t>Oggetto: diritto di precedenza</a:t>
            </a:r>
            <a:endParaRPr lang="it-IT" altLang="it-IT" sz="2400">
              <a:solidFill>
                <a:schemeClr val="bg1"/>
              </a:solidFill>
            </a:endParaRPr>
          </a:p>
          <a:p>
            <a:pPr algn="just"/>
            <a:r>
              <a:rPr lang="it-IT" altLang="it-IT" sz="2400">
                <a:solidFill>
                  <a:schemeClr val="bg1"/>
                </a:solidFill>
              </a:rPr>
              <a:t>Come disposto dal comma 4 dell’art. 24 del D.Lgs. n. 81/2015, Le rammentiamo che, al verificarsi delle condizioni previste dal medesimo art. 24, comma 1, Lei maturerà il diritto di precedenza in caso di nuove assunzioni a tempo indeterminato.</a:t>
            </a:r>
          </a:p>
          <a:p>
            <a:pPr algn="just"/>
            <a:r>
              <a:rPr lang="it-IT" altLang="it-IT" sz="2400">
                <a:solidFill>
                  <a:schemeClr val="bg1"/>
                </a:solidFill>
              </a:rPr>
              <a:t>Distinti saluti.</a:t>
            </a:r>
          </a:p>
          <a:p>
            <a:pPr algn="just"/>
            <a:endParaRPr lang="it-IT" altLang="it-IT" sz="2400">
              <a:solidFill>
                <a:schemeClr val="bg1"/>
              </a:solidFill>
            </a:endParaRPr>
          </a:p>
          <a:p>
            <a:pPr algn="just"/>
            <a:endParaRPr lang="it-IT" altLang="it-IT" sz="2400">
              <a:solidFill>
                <a:schemeClr val="bg1"/>
              </a:solidFill>
            </a:endParaRPr>
          </a:p>
        </p:txBody>
      </p:sp>
      <p:sp>
        <p:nvSpPr>
          <p:cNvPr id="43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F5B3A0-E850-4E2A-BBD0-5150F5E4DF72}" type="slidenum">
              <a:rPr lang="it-IT" altLang="it-IT" sz="1200">
                <a:solidFill>
                  <a:srgbClr val="FFFFFF"/>
                </a:solidFill>
              </a:rPr>
              <a:pPr>
                <a:spcBef>
                  <a:spcPct val="0"/>
                </a:spcBef>
                <a:buFontTx/>
                <a:buNone/>
              </a:pPr>
              <a:t>170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5777436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7544" y="1628800"/>
            <a:ext cx="8208912" cy="5229199"/>
          </a:xfrm>
          <a:ln>
            <a:miter lim="800000"/>
            <a:headEnd/>
            <a:tailEnd/>
          </a:ln>
          <a:extLst/>
        </p:spPr>
        <p:txBody>
          <a:bodyPr/>
          <a:lstStyle/>
          <a:p>
            <a:pPr eaLnBrk="1" hangingPunct="1">
              <a:buFont typeface="Arial" charset="0"/>
              <a:buNone/>
              <a:defRPr/>
            </a:pPr>
            <a:r>
              <a:rPr lang="it-IT" altLang="it-IT" b="1" dirty="0">
                <a:solidFill>
                  <a:srgbClr val="FF0000"/>
                </a:solidFill>
              </a:rPr>
              <a:t>DIRITTI </a:t>
            </a:r>
            <a:r>
              <a:rPr lang="it-IT" altLang="it-IT" b="1" dirty="0" err="1">
                <a:solidFill>
                  <a:srgbClr val="FF0000"/>
                </a:solidFill>
              </a:rPr>
              <a:t>DI</a:t>
            </a:r>
            <a:r>
              <a:rPr lang="it-IT" altLang="it-IT" b="1" dirty="0">
                <a:solidFill>
                  <a:srgbClr val="FF0000"/>
                </a:solidFill>
              </a:rPr>
              <a:t> PRECEDENZA</a:t>
            </a:r>
          </a:p>
          <a:p>
            <a:pPr>
              <a:buFont typeface="Arial" charset="0"/>
              <a:buNone/>
              <a:defRPr/>
            </a:pPr>
            <a:r>
              <a:rPr lang="it-IT" sz="2400" b="1" dirty="0">
                <a:solidFill>
                  <a:schemeClr val="bg1"/>
                </a:solidFill>
              </a:rPr>
              <a:t>CLAUSOLA DIRITTO PRECEDENZA DONNE</a:t>
            </a:r>
            <a:r>
              <a:rPr lang="it-IT" sz="2400" b="1" strike="sngStrike" dirty="0">
                <a:solidFill>
                  <a:schemeClr val="bg1"/>
                </a:solidFill>
              </a:rPr>
              <a:t> </a:t>
            </a:r>
            <a:endParaRPr lang="it-IT" sz="2400" dirty="0">
              <a:solidFill>
                <a:schemeClr val="bg1"/>
              </a:solidFill>
            </a:endParaRPr>
          </a:p>
          <a:p>
            <a:pPr algn="r">
              <a:buFont typeface="Arial" charset="0"/>
              <a:buNone/>
              <a:defRPr/>
            </a:pPr>
            <a:r>
              <a:rPr lang="it-IT" sz="2400" dirty="0">
                <a:solidFill>
                  <a:schemeClr val="bg1"/>
                </a:solidFill>
              </a:rPr>
              <a:t>Al/la sig./</a:t>
            </a:r>
            <a:r>
              <a:rPr lang="it-IT" sz="2400" dirty="0" err="1">
                <a:solidFill>
                  <a:schemeClr val="bg1"/>
                </a:solidFill>
              </a:rPr>
              <a:t>ra</a:t>
            </a:r>
            <a:endParaRPr lang="it-IT" sz="2400" dirty="0">
              <a:solidFill>
                <a:schemeClr val="bg1"/>
              </a:solidFill>
            </a:endParaRPr>
          </a:p>
          <a:p>
            <a:pPr algn="just">
              <a:buFont typeface="Arial" charset="0"/>
              <a:buNone/>
              <a:defRPr/>
            </a:pPr>
            <a:r>
              <a:rPr lang="it-IT" sz="2400" dirty="0">
                <a:solidFill>
                  <a:schemeClr val="bg1"/>
                </a:solidFill>
              </a:rPr>
              <a:t>Luogo e data</a:t>
            </a:r>
          </a:p>
          <a:p>
            <a:pPr algn="just">
              <a:buFont typeface="Arial" charset="0"/>
              <a:buNone/>
              <a:defRPr/>
            </a:pPr>
            <a:r>
              <a:rPr lang="it-IT" sz="2400" b="1" dirty="0">
                <a:solidFill>
                  <a:schemeClr val="bg1"/>
                </a:solidFill>
              </a:rPr>
              <a:t>Oggetto: diritto di precedenza</a:t>
            </a:r>
            <a:endParaRPr lang="it-IT" sz="2400" dirty="0">
              <a:solidFill>
                <a:schemeClr val="bg1"/>
              </a:solidFill>
            </a:endParaRPr>
          </a:p>
          <a:p>
            <a:pPr algn="just">
              <a:buFont typeface="Arial" charset="0"/>
              <a:buNone/>
              <a:defRPr/>
            </a:pPr>
            <a:r>
              <a:rPr lang="it-IT" sz="2400" dirty="0">
                <a:solidFill>
                  <a:schemeClr val="bg1"/>
                </a:solidFill>
              </a:rPr>
              <a:t>Come disposto dall’art. 24, comma 2, del </a:t>
            </a:r>
            <a:r>
              <a:rPr lang="it-IT" sz="2400" dirty="0" err="1">
                <a:solidFill>
                  <a:schemeClr val="bg1"/>
                </a:solidFill>
              </a:rPr>
              <a:t>D.Lgs.</a:t>
            </a:r>
            <a:r>
              <a:rPr lang="it-IT" sz="2400" dirty="0">
                <a:solidFill>
                  <a:schemeClr val="bg1"/>
                </a:solidFill>
              </a:rPr>
              <a:t> n. 81/2015, Le rammentiamo che, al verificarsi delle condizioni ivi previste, Lei maturerà il diritto di precedenza in caso di nuove assunzioni a tempo indeterminato o a tempo determinato.</a:t>
            </a:r>
          </a:p>
          <a:p>
            <a:pPr algn="just">
              <a:buFont typeface="Arial" charset="0"/>
              <a:buNone/>
              <a:defRPr/>
            </a:pPr>
            <a:r>
              <a:rPr lang="it-IT" sz="2400" dirty="0">
                <a:solidFill>
                  <a:schemeClr val="bg1"/>
                </a:solidFill>
              </a:rPr>
              <a:t>Distinti saluti.</a:t>
            </a:r>
          </a:p>
          <a:p>
            <a:pPr algn="just">
              <a:buFont typeface="Arial" charset="0"/>
              <a:buNone/>
              <a:defRPr/>
            </a:pPr>
            <a:endParaRPr lang="it-IT" sz="2400" dirty="0">
              <a:solidFill>
                <a:schemeClr val="bg1"/>
              </a:solidFill>
            </a:endParaRPr>
          </a:p>
          <a:p>
            <a:pPr algn="just">
              <a:buFont typeface="Arial" charset="0"/>
              <a:buNone/>
              <a:defRPr/>
            </a:pPr>
            <a:endParaRPr lang="it-IT" sz="2400" dirty="0">
              <a:solidFill>
                <a:schemeClr val="bg1"/>
              </a:solidFill>
            </a:endParaRPr>
          </a:p>
        </p:txBody>
      </p:sp>
      <p:sp>
        <p:nvSpPr>
          <p:cNvPr id="440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2B9F3A-19C6-43F8-A462-6B5AD25BCC85}" type="slidenum">
              <a:rPr lang="it-IT" altLang="it-IT" sz="1200">
                <a:solidFill>
                  <a:srgbClr val="FFFFFF"/>
                </a:solidFill>
              </a:rPr>
              <a:pPr>
                <a:spcBef>
                  <a:spcPct val="0"/>
                </a:spcBef>
                <a:buFontTx/>
                <a:buNone/>
              </a:pPr>
              <a:t>171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403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127865682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CLAUSOLA DIRITTO PRECEDENZA UOMINI E DONNE PER ASSUNZIONI STAGIONALI</a:t>
            </a:r>
            <a:r>
              <a:rPr lang="it-IT" altLang="it-IT" sz="2400">
                <a:solidFill>
                  <a:schemeClr val="bg1"/>
                </a:solidFill>
              </a:rPr>
              <a:t> </a:t>
            </a:r>
          </a:p>
          <a:p>
            <a:pPr algn="r"/>
            <a:r>
              <a:rPr lang="it-IT" altLang="it-IT" sz="2400">
                <a:solidFill>
                  <a:schemeClr val="bg1"/>
                </a:solidFill>
              </a:rPr>
              <a:t>Al/la sig./ra</a:t>
            </a:r>
          </a:p>
          <a:p>
            <a:pPr algn="just"/>
            <a:r>
              <a:rPr lang="it-IT" altLang="it-IT" sz="2400">
                <a:solidFill>
                  <a:schemeClr val="bg1"/>
                </a:solidFill>
              </a:rPr>
              <a:t>Luogo e data</a:t>
            </a:r>
          </a:p>
          <a:p>
            <a:pPr algn="just"/>
            <a:r>
              <a:rPr lang="it-IT" altLang="it-IT" sz="2400" b="1">
                <a:solidFill>
                  <a:schemeClr val="bg1"/>
                </a:solidFill>
              </a:rPr>
              <a:t>Oggetto: diritto di precedenza</a:t>
            </a:r>
            <a:endParaRPr lang="it-IT" altLang="it-IT" sz="2400">
              <a:solidFill>
                <a:schemeClr val="bg1"/>
              </a:solidFill>
            </a:endParaRPr>
          </a:p>
          <a:p>
            <a:pPr algn="just"/>
            <a:r>
              <a:rPr lang="it-IT" altLang="it-IT" sz="2400">
                <a:solidFill>
                  <a:schemeClr val="bg1"/>
                </a:solidFill>
              </a:rPr>
              <a:t>Come disposto dall’art. 24, comma 3, del D.Lgs. n. 81/2015, Le rammentiamo che, al verificarsi delle condizioni ivi previste, Lei maturerà il diritto di precedenza in caso di nuove assunzioni a termine relative alle medesime attività stagionali.</a:t>
            </a:r>
          </a:p>
          <a:p>
            <a:pPr algn="just"/>
            <a:r>
              <a:rPr lang="it-IT" altLang="it-IT" sz="2400">
                <a:solidFill>
                  <a:schemeClr val="bg1"/>
                </a:solidFill>
              </a:rPr>
              <a:t>Distinti saluti</a:t>
            </a:r>
          </a:p>
          <a:p>
            <a:pPr algn="just"/>
            <a:endParaRPr lang="it-IT" altLang="it-IT" sz="2400">
              <a:solidFill>
                <a:schemeClr val="bg1"/>
              </a:solidFill>
            </a:endParaRPr>
          </a:p>
          <a:p>
            <a:pPr algn="just"/>
            <a:endParaRPr lang="it-IT" altLang="it-IT" sz="2400">
              <a:solidFill>
                <a:schemeClr val="bg1"/>
              </a:solidFill>
            </a:endParaRPr>
          </a:p>
        </p:txBody>
      </p:sp>
      <p:sp>
        <p:nvSpPr>
          <p:cNvPr id="45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A3FC54-369E-40F7-9DBB-A63D8A9B38ED}" type="slidenum">
              <a:rPr lang="it-IT" altLang="it-IT" sz="1200">
                <a:solidFill>
                  <a:srgbClr val="FFFFFF"/>
                </a:solidFill>
              </a:rPr>
              <a:pPr>
                <a:spcBef>
                  <a:spcPct val="0"/>
                </a:spcBef>
                <a:buFontTx/>
                <a:buNone/>
              </a:pPr>
              <a:t>172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506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216214241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COMUNICAZIONE LAVORATORE</a:t>
            </a:r>
            <a:endParaRPr lang="it-IT" altLang="it-IT" sz="2400">
              <a:solidFill>
                <a:schemeClr val="bg1"/>
              </a:solidFill>
            </a:endParaRPr>
          </a:p>
          <a:p>
            <a:pPr algn="r"/>
            <a:r>
              <a:rPr lang="it-IT" altLang="it-IT" sz="2400">
                <a:solidFill>
                  <a:schemeClr val="bg1"/>
                </a:solidFill>
              </a:rPr>
              <a:t>Alla Ditta / Società</a:t>
            </a:r>
          </a:p>
          <a:p>
            <a:pPr algn="l"/>
            <a:r>
              <a:rPr lang="it-IT" altLang="it-IT" sz="2400">
                <a:solidFill>
                  <a:schemeClr val="bg1"/>
                </a:solidFill>
              </a:rPr>
              <a:t>Luogo e data</a:t>
            </a:r>
          </a:p>
          <a:p>
            <a:pPr algn="l"/>
            <a:r>
              <a:rPr lang="it-IT" altLang="it-IT" sz="2400" b="1">
                <a:solidFill>
                  <a:schemeClr val="bg1"/>
                </a:solidFill>
              </a:rPr>
              <a:t>Oggetto: future assunzioni a tempo indeterminato</a:t>
            </a:r>
            <a:endParaRPr lang="it-IT" altLang="it-IT" sz="2400">
              <a:solidFill>
                <a:schemeClr val="bg1"/>
              </a:solidFill>
            </a:endParaRPr>
          </a:p>
          <a:p>
            <a:pPr algn="just"/>
            <a:r>
              <a:rPr lang="it-IT" altLang="it-IT" sz="2400">
                <a:solidFill>
                  <a:schemeClr val="bg1"/>
                </a:solidFill>
              </a:rPr>
              <a:t>Con la presente, lo/la scrivente, avendo cessato, in data ____, un rapporto di lavoro a termine di durata superiore a sei mesi, manifesta la sua disponibilità alla riassunzione con contratto di lavoro a tempo indeterminato. </a:t>
            </a:r>
          </a:p>
          <a:p>
            <a:pPr algn="just"/>
            <a:r>
              <a:rPr lang="it-IT" altLang="it-IT" sz="2400">
                <a:solidFill>
                  <a:schemeClr val="bg1"/>
                </a:solidFill>
              </a:rPr>
              <a:t>Distinti saluti.</a:t>
            </a:r>
          </a:p>
          <a:p>
            <a:pPr algn="just"/>
            <a:endParaRPr lang="it-IT" altLang="it-IT" sz="2400">
              <a:solidFill>
                <a:schemeClr val="bg1"/>
              </a:solidFill>
            </a:endParaRPr>
          </a:p>
          <a:p>
            <a:pPr algn="just"/>
            <a:endParaRPr lang="it-IT" altLang="it-IT" sz="2400">
              <a:solidFill>
                <a:schemeClr val="bg1"/>
              </a:solidFill>
            </a:endParaRPr>
          </a:p>
        </p:txBody>
      </p:sp>
      <p:sp>
        <p:nvSpPr>
          <p:cNvPr id="460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43BF07-2892-48FA-AC81-95DF7010E0D3}" type="slidenum">
              <a:rPr lang="it-IT" altLang="it-IT" sz="1200">
                <a:solidFill>
                  <a:srgbClr val="FFFFFF"/>
                </a:solidFill>
              </a:rPr>
              <a:pPr>
                <a:spcBef>
                  <a:spcPct val="0"/>
                </a:spcBef>
                <a:buFontTx/>
                <a:buNone/>
              </a:pPr>
              <a:t>173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608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589588"/>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379267178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RISPOSTA DATORE DI LAVORO</a:t>
            </a:r>
            <a:endParaRPr lang="it-IT" altLang="it-IT" sz="2400">
              <a:solidFill>
                <a:schemeClr val="bg1"/>
              </a:solidFill>
            </a:endParaRPr>
          </a:p>
          <a:p>
            <a:pPr algn="r"/>
            <a:r>
              <a:rPr lang="it-IT" altLang="it-IT" sz="2400">
                <a:solidFill>
                  <a:schemeClr val="bg1"/>
                </a:solidFill>
              </a:rPr>
              <a:t>Al/la sig./ra</a:t>
            </a:r>
          </a:p>
          <a:p>
            <a:pPr algn="just"/>
            <a:r>
              <a:rPr lang="it-IT" altLang="it-IT" sz="2400">
                <a:solidFill>
                  <a:schemeClr val="bg1"/>
                </a:solidFill>
              </a:rPr>
              <a:t>Luogo e data</a:t>
            </a:r>
          </a:p>
          <a:p>
            <a:pPr algn="just"/>
            <a:r>
              <a:rPr lang="it-IT" altLang="it-IT" sz="2400" b="1">
                <a:solidFill>
                  <a:schemeClr val="bg1"/>
                </a:solidFill>
              </a:rPr>
              <a:t>Oggetto: proposta di riassunzione</a:t>
            </a:r>
            <a:endParaRPr lang="it-IT" altLang="it-IT" sz="2400">
              <a:solidFill>
                <a:schemeClr val="bg1"/>
              </a:solidFill>
            </a:endParaRPr>
          </a:p>
          <a:p>
            <a:pPr algn="just"/>
            <a:r>
              <a:rPr lang="it-IT" altLang="it-IT" sz="2400">
                <a:solidFill>
                  <a:schemeClr val="bg1"/>
                </a:solidFill>
              </a:rPr>
              <a:t>Poiché Lei ha maturato un diritto di precedenza, ai sensi dell’art. 24, comma 1, del D.Lgs. n. 81/2015, nelle eventuali assunzioni presso la scrivente, ed avendo Lei, in data ____, manifestato l’interesse ad una riassunzione a tempo indeterminato, Le comunichiamo, in ottemperanza alla disposizione legislativa sopra citata, l’opportunità di una riassunzione a tempo indeterminato, a far data dal ____.</a:t>
            </a:r>
          </a:p>
          <a:p>
            <a:pPr algn="just"/>
            <a:endParaRPr lang="it-IT" altLang="it-IT" sz="2400">
              <a:solidFill>
                <a:schemeClr val="bg1"/>
              </a:solidFill>
            </a:endParaRPr>
          </a:p>
        </p:txBody>
      </p:sp>
      <p:sp>
        <p:nvSpPr>
          <p:cNvPr id="47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4D9F3C-8926-494C-A547-3F9470EC6E3B}" type="slidenum">
              <a:rPr lang="it-IT" altLang="it-IT" sz="1200">
                <a:solidFill>
                  <a:srgbClr val="FFFFFF"/>
                </a:solidFill>
              </a:rPr>
              <a:pPr>
                <a:spcBef>
                  <a:spcPct val="0"/>
                </a:spcBef>
                <a:buFontTx/>
                <a:buNone/>
              </a:pPr>
              <a:t>174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711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4859338" y="2781300"/>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323620640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Al fine del perfezionamento dell’assunzione, voglia prendere contatto con i nostri Uffici amministrativi entro sette giorni dal ricevimento della presente.</a:t>
            </a:r>
          </a:p>
          <a:p>
            <a:pPr algn="just"/>
            <a:r>
              <a:rPr lang="it-IT" altLang="it-IT" sz="2400">
                <a:solidFill>
                  <a:schemeClr val="bg1"/>
                </a:solidFill>
              </a:rPr>
              <a:t>In caso di inerzia, entro il termine tassativamente indicato, la scrivente considererà ottemperato l’onere di cui all’art. 24 in parola e procederà con l’assunzione di altro lavoratore. </a:t>
            </a:r>
          </a:p>
          <a:p>
            <a:pPr algn="just"/>
            <a:r>
              <a:rPr lang="it-IT" altLang="it-IT" sz="2400">
                <a:solidFill>
                  <a:schemeClr val="bg1"/>
                </a:solidFill>
              </a:rPr>
              <a:t>Distinti saluti.</a:t>
            </a:r>
          </a:p>
          <a:p>
            <a:pPr algn="just"/>
            <a:endParaRPr lang="it-IT" altLang="it-IT" sz="2400">
              <a:solidFill>
                <a:schemeClr val="bg1"/>
              </a:solidFill>
            </a:endParaRPr>
          </a:p>
        </p:txBody>
      </p:sp>
      <p:sp>
        <p:nvSpPr>
          <p:cNvPr id="481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6CA4F1-5255-4284-8525-6F28614E6AB4}" type="slidenum">
              <a:rPr lang="it-IT" altLang="it-IT" sz="1200">
                <a:solidFill>
                  <a:srgbClr val="FFFFFF"/>
                </a:solidFill>
              </a:rPr>
              <a:pPr>
                <a:spcBef>
                  <a:spcPct val="0"/>
                </a:spcBef>
                <a:buFontTx/>
                <a:buNone/>
              </a:pPr>
              <a:t>175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813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4451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24446622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DIRITTO PRECEDENZA ATTIVITÀ STAGIONALI</a:t>
            </a:r>
            <a:endParaRPr lang="it-IT" altLang="it-IT" sz="2400">
              <a:solidFill>
                <a:schemeClr val="bg1"/>
              </a:solidFill>
            </a:endParaRPr>
          </a:p>
          <a:p>
            <a:r>
              <a:rPr lang="it-IT" altLang="it-IT" sz="2400" b="1">
                <a:solidFill>
                  <a:schemeClr val="bg1"/>
                </a:solidFill>
              </a:rPr>
              <a:t>COMUNICAZIONE LAVORATORE</a:t>
            </a:r>
            <a:endParaRPr lang="it-IT" altLang="it-IT" sz="2400">
              <a:solidFill>
                <a:schemeClr val="bg1"/>
              </a:solidFill>
            </a:endParaRPr>
          </a:p>
          <a:p>
            <a:pPr algn="r"/>
            <a:r>
              <a:rPr lang="it-IT" altLang="it-IT" sz="2400">
                <a:solidFill>
                  <a:schemeClr val="bg1"/>
                </a:solidFill>
              </a:rPr>
              <a:t>Alla Ditta / Società</a:t>
            </a:r>
          </a:p>
          <a:p>
            <a:pPr algn="l"/>
            <a:r>
              <a:rPr lang="it-IT" altLang="it-IT" sz="2400">
                <a:solidFill>
                  <a:schemeClr val="bg1"/>
                </a:solidFill>
              </a:rPr>
              <a:t>Luogo e data</a:t>
            </a:r>
          </a:p>
          <a:p>
            <a:pPr algn="l"/>
            <a:r>
              <a:rPr lang="it-IT" altLang="it-IT" sz="2400" b="1">
                <a:solidFill>
                  <a:schemeClr val="bg1"/>
                </a:solidFill>
              </a:rPr>
              <a:t>Oggetto: future assunzioni a tempo determinato per attività stagionali</a:t>
            </a:r>
            <a:endParaRPr lang="it-IT" altLang="it-IT" sz="2400">
              <a:solidFill>
                <a:schemeClr val="bg1"/>
              </a:solidFill>
            </a:endParaRPr>
          </a:p>
          <a:p>
            <a:pPr algn="just"/>
            <a:r>
              <a:rPr lang="it-IT" altLang="it-IT" sz="2400">
                <a:solidFill>
                  <a:schemeClr val="bg1"/>
                </a:solidFill>
              </a:rPr>
              <a:t>Con la presente, lo/la scrivente, avendo cessato, in data ____, un rapporto di lavoro stagionale, manifesta la sua disponibilità alla riassunzione con contratto di lavoro stagionale, per la medesima attività. </a:t>
            </a:r>
          </a:p>
          <a:p>
            <a:pPr algn="just"/>
            <a:r>
              <a:rPr lang="it-IT" altLang="it-IT" sz="2400">
                <a:solidFill>
                  <a:schemeClr val="bg1"/>
                </a:solidFill>
              </a:rPr>
              <a:t>Distinti saluti</a:t>
            </a:r>
          </a:p>
        </p:txBody>
      </p:sp>
      <p:sp>
        <p:nvSpPr>
          <p:cNvPr id="49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73A5DF-6C06-43E7-8466-1C79BE108CE5}" type="slidenum">
              <a:rPr lang="it-IT" altLang="it-IT" sz="1200">
                <a:solidFill>
                  <a:srgbClr val="FFFFFF"/>
                </a:solidFill>
              </a:rPr>
              <a:pPr>
                <a:spcBef>
                  <a:spcPct val="0"/>
                </a:spcBef>
                <a:buFontTx/>
                <a:buNone/>
              </a:pPr>
              <a:t>176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915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04025" y="5943600"/>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261269583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r>
              <a:rPr lang="it-IT" altLang="it-IT" sz="2400" b="1">
                <a:solidFill>
                  <a:schemeClr val="bg1"/>
                </a:solidFill>
              </a:rPr>
              <a:t>RISPOSTA DATORE DI LAVORO</a:t>
            </a:r>
            <a:endParaRPr lang="it-IT" altLang="it-IT" sz="2400">
              <a:solidFill>
                <a:schemeClr val="bg1"/>
              </a:solidFill>
            </a:endParaRPr>
          </a:p>
          <a:p>
            <a:pPr algn="r"/>
            <a:r>
              <a:rPr lang="it-IT" altLang="it-IT" sz="2400">
                <a:solidFill>
                  <a:schemeClr val="bg1"/>
                </a:solidFill>
              </a:rPr>
              <a:t>Al/la sig./ra</a:t>
            </a:r>
          </a:p>
          <a:p>
            <a:pPr algn="just"/>
            <a:r>
              <a:rPr lang="it-IT" altLang="it-IT" sz="2400">
                <a:solidFill>
                  <a:schemeClr val="bg1"/>
                </a:solidFill>
              </a:rPr>
              <a:t>Luogo e data</a:t>
            </a:r>
          </a:p>
          <a:p>
            <a:pPr algn="just"/>
            <a:r>
              <a:rPr lang="it-IT" altLang="it-IT" sz="2400" b="1">
                <a:solidFill>
                  <a:schemeClr val="bg1"/>
                </a:solidFill>
              </a:rPr>
              <a:t>Oggetto: proposta di riassunzione</a:t>
            </a:r>
            <a:endParaRPr lang="it-IT" altLang="it-IT" sz="2400">
              <a:solidFill>
                <a:schemeClr val="bg1"/>
              </a:solidFill>
            </a:endParaRPr>
          </a:p>
          <a:p>
            <a:pPr algn="just"/>
            <a:r>
              <a:rPr lang="it-IT" altLang="it-IT" sz="2400">
                <a:solidFill>
                  <a:schemeClr val="bg1"/>
                </a:solidFill>
              </a:rPr>
              <a:t>Poiché Lei ha maturato un diritto di precedenza, ai sensi dell’art. 24, comma 3, del D.Lgs. n. 81/2015, nelle eventuali assunzioni stagionali presso la scrivente, ed avendo Lei, in data ____, manifestato l’interesse ad una riassunzione per la medesima attività stagionale, Le comunichiamo, in ottemperanza alla disposizione legislativa sopra citata, l’opportunità di una riassunzione a tempo determinato, a far data dal ____ e fino al _____.</a:t>
            </a:r>
          </a:p>
        </p:txBody>
      </p:sp>
      <p:sp>
        <p:nvSpPr>
          <p:cNvPr id="501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524DE9-BCDF-453B-86ED-FE994D7028AA}" type="slidenum">
              <a:rPr lang="it-IT" altLang="it-IT" sz="1200">
                <a:solidFill>
                  <a:srgbClr val="FFFFFF"/>
                </a:solidFill>
              </a:rPr>
              <a:pPr>
                <a:spcBef>
                  <a:spcPct val="0"/>
                </a:spcBef>
                <a:buFontTx/>
                <a:buNone/>
              </a:pPr>
              <a:t>177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018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148263" y="292417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16542810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PRECEDENZA</a:t>
            </a:r>
          </a:p>
          <a:p>
            <a:pPr algn="just"/>
            <a:r>
              <a:rPr lang="it-IT" altLang="it-IT" sz="2400">
                <a:solidFill>
                  <a:schemeClr val="bg1"/>
                </a:solidFill>
              </a:rPr>
              <a:t>Al fine del perfezionamento dell’assunzione, voglia prendere contatto con i nostri Uffici amministrativi entro sette giorni dal ricevimento della presente.</a:t>
            </a:r>
          </a:p>
          <a:p>
            <a:pPr algn="just"/>
            <a:r>
              <a:rPr lang="it-IT" altLang="it-IT" sz="2400">
                <a:solidFill>
                  <a:schemeClr val="bg1"/>
                </a:solidFill>
              </a:rPr>
              <a:t>In caso di inerzia, entro il termine tassativamente indicato, la scrivente considererà ottemperato l’onere di cui all’art. 24 in parola e procederà con l’assunzione di altro lavoratore. </a:t>
            </a:r>
          </a:p>
          <a:p>
            <a:pPr algn="just"/>
            <a:r>
              <a:rPr lang="it-IT" altLang="it-IT" sz="2400">
                <a:solidFill>
                  <a:schemeClr val="bg1"/>
                </a:solidFill>
              </a:rPr>
              <a:t>Distinti saluti.</a:t>
            </a:r>
          </a:p>
        </p:txBody>
      </p:sp>
      <p:sp>
        <p:nvSpPr>
          <p:cNvPr id="512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CE41A8-3E05-4A18-9D17-805B6E1A48BE}" type="slidenum">
              <a:rPr lang="it-IT" altLang="it-IT" sz="1200">
                <a:solidFill>
                  <a:srgbClr val="FFFFFF"/>
                </a:solidFill>
              </a:rPr>
              <a:pPr>
                <a:spcBef>
                  <a:spcPct val="0"/>
                </a:spcBef>
                <a:buFontTx/>
                <a:buNone/>
              </a:pPr>
              <a:t>178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120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24</a:t>
            </a:r>
          </a:p>
        </p:txBody>
      </p:sp>
    </p:spTree>
    <p:extLst>
      <p:ext uri="{BB962C8B-B14F-4D97-AF65-F5344CB8AC3E}">
        <p14:creationId xmlns:p14="http://schemas.microsoft.com/office/powerpoint/2010/main" val="101433577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PRINCIPIO DI NON DISCRIMINAZIONE</a:t>
            </a:r>
          </a:p>
          <a:p>
            <a:pPr algn="just"/>
            <a:r>
              <a:rPr lang="it-IT" altLang="it-IT" sz="2400">
                <a:solidFill>
                  <a:schemeClr val="bg1"/>
                </a:solidFill>
              </a:rPr>
              <a:t>Al lavoratore assunto a termine si applica il </a:t>
            </a:r>
            <a:r>
              <a:rPr lang="it-IT" altLang="it-IT" sz="2400" b="1">
                <a:solidFill>
                  <a:schemeClr val="bg1"/>
                </a:solidFill>
              </a:rPr>
              <a:t>principio di non discriminazione</a:t>
            </a:r>
            <a:r>
              <a:rPr lang="it-IT" altLang="it-IT" sz="2400">
                <a:solidFill>
                  <a:schemeClr val="bg1"/>
                </a:solidFill>
              </a:rPr>
              <a:t> rispetto ai lavoratori assunti a tempo indeterminato.</a:t>
            </a:r>
          </a:p>
          <a:p>
            <a:pPr algn="just"/>
            <a:r>
              <a:rPr lang="it-IT" altLang="it-IT" sz="2400">
                <a:solidFill>
                  <a:schemeClr val="bg1"/>
                </a:solidFill>
              </a:rPr>
              <a:t>Pertanto, al prestatore di lavoro a tempo determinato </a:t>
            </a:r>
            <a:r>
              <a:rPr lang="it-IT" altLang="it-IT" sz="2400" b="1">
                <a:solidFill>
                  <a:schemeClr val="bg1"/>
                </a:solidFill>
              </a:rPr>
              <a:t>spettano le ferie e la gratifica natalizia o la tredicesima mensilità, il trattamento di fine rapporto ed ogni altro trattamento in atto nell’impresa </a:t>
            </a:r>
            <a:r>
              <a:rPr lang="it-IT" altLang="it-IT" sz="2400">
                <a:solidFill>
                  <a:schemeClr val="bg1"/>
                </a:solidFill>
              </a:rPr>
              <a:t>per i lavoratori con contratto a tempo indeterminato comparabili.</a:t>
            </a:r>
          </a:p>
        </p:txBody>
      </p:sp>
      <p:sp>
        <p:nvSpPr>
          <p:cNvPr id="52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AA18BE-A78B-4A83-AFED-36258FCA15F4}" type="slidenum">
              <a:rPr lang="it-IT" altLang="it-IT" sz="1200">
                <a:solidFill>
                  <a:srgbClr val="FFFFFF"/>
                </a:solidFill>
              </a:rPr>
              <a:pPr>
                <a:spcBef>
                  <a:spcPct val="0"/>
                </a:spcBef>
                <a:buFontTx/>
                <a:buNone/>
              </a:pPr>
              <a:t>179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223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25</a:t>
            </a:r>
          </a:p>
        </p:txBody>
      </p:sp>
    </p:spTree>
    <p:extLst>
      <p:ext uri="{BB962C8B-B14F-4D97-AF65-F5344CB8AC3E}">
        <p14:creationId xmlns:p14="http://schemas.microsoft.com/office/powerpoint/2010/main" val="383245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18</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71411"/>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3271411">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intermittente (artt. 13-18)</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Lavoratore computato nell’organico datoriale in proporzione ad orario effettivamente svolto nell’arco di ciascun semestre</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Definizione: contratto, anche a tempo determinato, con cui il lavoratore è a disposizione del datore che ne utilizza la prestazione lavorativa in modo discontinuo o intermittente garantendogli il trattamento economico e normativo a cui hanno diritto i lavoratori a tempo pieno di pari livello, riproporzionato in ragione della prestazione lavorativa effettivamente eseguita</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FORMAZIONE</a:t>
            </a:r>
          </a:p>
          <a:p>
            <a:pPr algn="just"/>
            <a:r>
              <a:rPr lang="it-IT" altLang="it-IT" sz="2400">
                <a:solidFill>
                  <a:schemeClr val="bg1"/>
                </a:solidFill>
              </a:rPr>
              <a:t>I contratti collettivi possono prevedere </a:t>
            </a:r>
            <a:r>
              <a:rPr lang="it-IT" altLang="it-IT" sz="2400" b="1">
                <a:solidFill>
                  <a:schemeClr val="bg1"/>
                </a:solidFill>
              </a:rPr>
              <a:t>modalità e strumenti diretti ad agevolare l'accesso dei lavoratori a tempo determinato a opportunità di formazione adeguata</a:t>
            </a:r>
            <a:r>
              <a:rPr lang="it-IT" altLang="it-IT" sz="2400">
                <a:solidFill>
                  <a:schemeClr val="bg1"/>
                </a:solidFill>
              </a:rPr>
              <a:t>, per aumentarne la qualificazione, promuoverne la carriera e migliorarne la mobilità occupazionale.</a:t>
            </a:r>
          </a:p>
        </p:txBody>
      </p:sp>
      <p:sp>
        <p:nvSpPr>
          <p:cNvPr id="53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156B5B-FCD9-4DEF-86EC-4A8C947C7B1B}" type="slidenum">
              <a:rPr lang="it-IT" altLang="it-IT" sz="1200">
                <a:solidFill>
                  <a:srgbClr val="FFFFFF"/>
                </a:solidFill>
              </a:rPr>
              <a:pPr>
                <a:spcBef>
                  <a:spcPct val="0"/>
                </a:spcBef>
                <a:buFontTx/>
                <a:buNone/>
              </a:pPr>
              <a:t>180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325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508625" y="46529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26</a:t>
            </a:r>
          </a:p>
        </p:txBody>
      </p:sp>
    </p:spTree>
    <p:extLst>
      <p:ext uri="{BB962C8B-B14F-4D97-AF65-F5344CB8AC3E}">
        <p14:creationId xmlns:p14="http://schemas.microsoft.com/office/powerpoint/2010/main" val="71956462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chemeClr val="bg1"/>
                </a:solidFill>
              </a:rPr>
              <a:t>CRITERI </a:t>
            </a:r>
            <a:r>
              <a:rPr lang="it-IT" altLang="it-IT" b="1" dirty="0" err="1">
                <a:solidFill>
                  <a:schemeClr val="bg1"/>
                </a:solidFill>
              </a:rPr>
              <a:t>DI</a:t>
            </a:r>
            <a:r>
              <a:rPr lang="it-IT" altLang="it-IT" b="1" dirty="0">
                <a:solidFill>
                  <a:schemeClr val="bg1"/>
                </a:solidFill>
              </a:rPr>
              <a:t> COMPUTO</a:t>
            </a:r>
          </a:p>
          <a:p>
            <a:pPr algn="just">
              <a:buFont typeface="Arial" charset="0"/>
              <a:buNone/>
              <a:defRPr/>
            </a:pPr>
            <a:r>
              <a:rPr lang="it-IT" sz="2400" dirty="0">
                <a:solidFill>
                  <a:schemeClr val="bg1"/>
                </a:solidFill>
              </a:rPr>
              <a:t>Salvo che sia diversamente disposto, ai fini dell'applicazione di qualsiasi disciplina di fonte legale o contrattuale per la quale sia rilevante il computo dei dipendenti del datore di lavoro, si tiene conto del </a:t>
            </a:r>
            <a:r>
              <a:rPr lang="it-IT" sz="2400" b="1" dirty="0">
                <a:solidFill>
                  <a:schemeClr val="bg1"/>
                </a:solidFill>
              </a:rPr>
              <a:t>numero medio mensile di lavoratori a tempo determinato, compresi i dirigenti, impiegati negli ultimi due anni, sulla base dell'effettiva durata dei loro rapporti di lavoro</a:t>
            </a:r>
            <a:r>
              <a:rPr lang="it-IT" sz="2400" b="1" dirty="0"/>
              <a:t>.</a:t>
            </a:r>
          </a:p>
          <a:p>
            <a:pPr>
              <a:buFont typeface="Arial" charset="0"/>
              <a:buNone/>
              <a:defRPr/>
            </a:pPr>
            <a:r>
              <a:rPr lang="it-IT" sz="2400" b="1" dirty="0"/>
              <a:t> </a:t>
            </a:r>
          </a:p>
        </p:txBody>
      </p:sp>
      <p:sp>
        <p:nvSpPr>
          <p:cNvPr id="542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F49DD2-EBA9-4695-9BAD-6198A60AF3E3}" type="slidenum">
              <a:rPr lang="it-IT" altLang="it-IT" sz="1200">
                <a:solidFill>
                  <a:srgbClr val="FFFFFF"/>
                </a:solidFill>
              </a:rPr>
              <a:pPr>
                <a:spcBef>
                  <a:spcPct val="0"/>
                </a:spcBef>
                <a:buFontTx/>
                <a:buNone/>
              </a:pPr>
              <a:t>181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427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27</a:t>
            </a:r>
          </a:p>
        </p:txBody>
      </p:sp>
    </p:spTree>
    <p:extLst>
      <p:ext uri="{BB962C8B-B14F-4D97-AF65-F5344CB8AC3E}">
        <p14:creationId xmlns:p14="http://schemas.microsoft.com/office/powerpoint/2010/main" val="238716687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ESTINZIONE DEL RAPPORTO</a:t>
            </a:r>
          </a:p>
          <a:p>
            <a:pPr algn="just"/>
            <a:r>
              <a:rPr lang="it-IT" altLang="it-IT" sz="2400" b="1">
                <a:solidFill>
                  <a:srgbClr val="FF0000"/>
                </a:solidFill>
              </a:rPr>
              <a:t>Scadenza del termine</a:t>
            </a:r>
            <a:endParaRPr lang="it-IT" altLang="it-IT" sz="2400">
              <a:solidFill>
                <a:srgbClr val="FF0000"/>
              </a:solidFill>
            </a:endParaRPr>
          </a:p>
          <a:p>
            <a:pPr algn="just"/>
            <a:r>
              <a:rPr lang="it-IT" altLang="it-IT" sz="2400">
                <a:solidFill>
                  <a:schemeClr val="bg1"/>
                </a:solidFill>
              </a:rPr>
              <a:t>Il rapporto di lavoro a tempo determinato si </a:t>
            </a:r>
            <a:r>
              <a:rPr lang="it-IT" altLang="it-IT" sz="2400" b="1">
                <a:solidFill>
                  <a:schemeClr val="bg1"/>
                </a:solidFill>
              </a:rPr>
              <a:t>estingue con lo scadere del termine</a:t>
            </a:r>
            <a:r>
              <a:rPr lang="it-IT" altLang="it-IT" sz="2400">
                <a:solidFill>
                  <a:schemeClr val="bg1"/>
                </a:solidFill>
              </a:rPr>
              <a:t> previsto, senza che sia necessaria al riguardo alcuna particolare manifestazione di volontà delle parti. Lo scadere del termine dà luogo alla cessazione del rapporto anche se intervenga nel periodo di conservazione del posto per gravidanza, puerperio, malattia, infortunio e servizio di leva, salva l’ipotesi di richiamo alle armi per la quale è stabilito espressamente la sospensione della decorrenza del termine.</a:t>
            </a:r>
          </a:p>
        </p:txBody>
      </p:sp>
      <p:sp>
        <p:nvSpPr>
          <p:cNvPr id="553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B04965-5ED5-47B4-898F-52766AB7F851}" type="slidenum">
              <a:rPr lang="it-IT" altLang="it-IT" sz="1200">
                <a:solidFill>
                  <a:srgbClr val="FFFFFF"/>
                </a:solidFill>
              </a:rPr>
              <a:pPr>
                <a:spcBef>
                  <a:spcPct val="0"/>
                </a:spcBef>
                <a:buFontTx/>
                <a:buNone/>
              </a:pPr>
              <a:t>182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53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8717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ESTINZIONE DEL RAPPORTO</a:t>
            </a:r>
          </a:p>
          <a:p>
            <a:pPr algn="just"/>
            <a:r>
              <a:rPr lang="it-IT" altLang="it-IT" sz="2400" b="1">
                <a:solidFill>
                  <a:srgbClr val="FF0000"/>
                </a:solidFill>
              </a:rPr>
              <a:t>Risoluzione prima del termine</a:t>
            </a:r>
            <a:endParaRPr lang="it-IT" altLang="it-IT" sz="2400">
              <a:solidFill>
                <a:srgbClr val="FF0000"/>
              </a:solidFill>
            </a:endParaRPr>
          </a:p>
          <a:p>
            <a:pPr algn="just"/>
            <a:r>
              <a:rPr lang="it-IT" altLang="it-IT" sz="2400">
                <a:solidFill>
                  <a:schemeClr val="bg1"/>
                </a:solidFill>
              </a:rPr>
              <a:t>Il rapporto di lavoro a termine può cessare prima della scadenza del termine per mutuo consenso oppure per recesso per giusta causa </a:t>
            </a:r>
            <a:r>
              <a:rPr lang="it-IT" altLang="it-IT" sz="2400" b="1">
                <a:solidFill>
                  <a:schemeClr val="bg1"/>
                </a:solidFill>
              </a:rPr>
              <a:t>(art. 2119 c.c.).</a:t>
            </a:r>
          </a:p>
        </p:txBody>
      </p:sp>
      <p:sp>
        <p:nvSpPr>
          <p:cNvPr id="563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9B2D6B-B14B-44F9-8C9F-FE0C53C45DF7}" type="slidenum">
              <a:rPr lang="it-IT" altLang="it-IT" sz="1200">
                <a:solidFill>
                  <a:srgbClr val="FFFFFF"/>
                </a:solidFill>
              </a:rPr>
              <a:pPr>
                <a:spcBef>
                  <a:spcPct val="0"/>
                </a:spcBef>
                <a:buFontTx/>
                <a:buNone/>
              </a:pPr>
              <a:t>183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63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81477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ESTINZIONE DEL RAPPORTO</a:t>
            </a:r>
          </a:p>
          <a:p>
            <a:pPr algn="just"/>
            <a:r>
              <a:rPr lang="it-IT" altLang="it-IT" sz="2400" b="1">
                <a:solidFill>
                  <a:srgbClr val="FF0000"/>
                </a:solidFill>
              </a:rPr>
              <a:t>Licenziamento</a:t>
            </a:r>
            <a:endParaRPr lang="it-IT" altLang="it-IT" sz="2400">
              <a:solidFill>
                <a:srgbClr val="FF0000"/>
              </a:solidFill>
            </a:endParaRPr>
          </a:p>
          <a:p>
            <a:pPr algn="just"/>
            <a:r>
              <a:rPr lang="it-IT" altLang="it-IT" sz="2400">
                <a:solidFill>
                  <a:schemeClr val="bg1"/>
                </a:solidFill>
              </a:rPr>
              <a:t>Per costante giurisprudenza, in caso di licenziamento del lavoratore prima dello spirare del termine, </a:t>
            </a:r>
            <a:r>
              <a:rPr lang="it-IT" altLang="it-IT" sz="2400" b="1">
                <a:solidFill>
                  <a:schemeClr val="bg1"/>
                </a:solidFill>
              </a:rPr>
              <a:t>non per giusta causa, allo stesso sono dovute le retribuzioni fino alla scadenza originariamente pattuita.</a:t>
            </a:r>
          </a:p>
        </p:txBody>
      </p:sp>
      <p:sp>
        <p:nvSpPr>
          <p:cNvPr id="573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18722F-14A8-4AEC-966A-59CB14C88271}" type="slidenum">
              <a:rPr lang="it-IT" altLang="it-IT" sz="1200">
                <a:solidFill>
                  <a:srgbClr val="FFFFFF"/>
                </a:solidFill>
              </a:rPr>
              <a:pPr>
                <a:spcBef>
                  <a:spcPct val="0"/>
                </a:spcBef>
                <a:buFontTx/>
                <a:buNone/>
              </a:pPr>
              <a:t>184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73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74043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ESTINZIONE DEL RAPPORTO</a:t>
            </a:r>
          </a:p>
          <a:p>
            <a:pPr algn="just"/>
            <a:r>
              <a:rPr lang="it-IT" altLang="it-IT" sz="2400" b="1">
                <a:solidFill>
                  <a:srgbClr val="FF0000"/>
                </a:solidFill>
              </a:rPr>
              <a:t>Dimissioni</a:t>
            </a:r>
            <a:endParaRPr lang="it-IT" altLang="it-IT" sz="2400">
              <a:solidFill>
                <a:srgbClr val="FF0000"/>
              </a:solidFill>
            </a:endParaRPr>
          </a:p>
          <a:p>
            <a:pPr algn="just"/>
            <a:r>
              <a:rPr lang="it-IT" altLang="it-IT" sz="2400">
                <a:solidFill>
                  <a:schemeClr val="bg1"/>
                </a:solidFill>
              </a:rPr>
              <a:t>In caso di </a:t>
            </a:r>
            <a:r>
              <a:rPr lang="it-IT" altLang="it-IT" sz="2400" b="1">
                <a:solidFill>
                  <a:schemeClr val="bg1"/>
                </a:solidFill>
              </a:rPr>
              <a:t>dimissioni in tronco </a:t>
            </a:r>
            <a:r>
              <a:rPr lang="it-IT" altLang="it-IT" sz="2400">
                <a:solidFill>
                  <a:schemeClr val="bg1"/>
                </a:solidFill>
              </a:rPr>
              <a:t>del lavoratore nel corso del contratto a termine, deve ritenersi che il datore di lavoro abbia </a:t>
            </a:r>
            <a:r>
              <a:rPr lang="it-IT" altLang="it-IT" sz="2400" b="1">
                <a:solidFill>
                  <a:schemeClr val="bg1"/>
                </a:solidFill>
              </a:rPr>
              <a:t>facoltà di chiedere il risarcimento dei danni patiti</a:t>
            </a:r>
            <a:r>
              <a:rPr lang="it-IT" altLang="it-IT" sz="2400">
                <a:solidFill>
                  <a:schemeClr val="bg1"/>
                </a:solidFill>
              </a:rPr>
              <a:t>, laddove le dimissioni non siano assistite da giusta causa. Si ritiene che, </a:t>
            </a:r>
            <a:r>
              <a:rPr lang="it-IT" altLang="it-IT" sz="2400" b="1">
                <a:solidFill>
                  <a:schemeClr val="bg1"/>
                </a:solidFill>
              </a:rPr>
              <a:t>non potendo il datore di lavoro dimostrare l’ammontare dei danni subiti, un equo parametro possa consistere nell’indennità sostitutiva del preavviso prevista in caso di dimissioni di lavoratori, di pari categoria e livello, assunti a tempo indeterminato.</a:t>
            </a:r>
          </a:p>
        </p:txBody>
      </p:sp>
      <p:sp>
        <p:nvSpPr>
          <p:cNvPr id="583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88B538-2104-44B9-ABE2-EC8B30B3B82C}" type="slidenum">
              <a:rPr lang="it-IT" altLang="it-IT" sz="1200">
                <a:solidFill>
                  <a:srgbClr val="FFFFFF"/>
                </a:solidFill>
              </a:rPr>
              <a:pPr>
                <a:spcBef>
                  <a:spcPct val="0"/>
                </a:spcBef>
                <a:buFontTx/>
                <a:buNone/>
              </a:pPr>
              <a:t>185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83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01326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DECADENZE E TUTELE</a:t>
            </a:r>
          </a:p>
          <a:p>
            <a:pPr algn="just"/>
            <a:r>
              <a:rPr lang="it-IT" altLang="it-IT" sz="2400" b="1">
                <a:solidFill>
                  <a:schemeClr val="bg1"/>
                </a:solidFill>
              </a:rPr>
              <a:t>L'impugnazione</a:t>
            </a:r>
            <a:r>
              <a:rPr lang="it-IT" altLang="it-IT" sz="2400">
                <a:solidFill>
                  <a:schemeClr val="bg1"/>
                </a:solidFill>
              </a:rPr>
              <a:t> del contratto a tempo determinato deve avvenire entro </a:t>
            </a:r>
            <a:r>
              <a:rPr lang="it-IT" altLang="it-IT" sz="2400" b="1">
                <a:solidFill>
                  <a:schemeClr val="bg1"/>
                </a:solidFill>
              </a:rPr>
              <a:t>centoventi giorni dalla cessazione del singolo contratto</a:t>
            </a:r>
            <a:r>
              <a:rPr lang="it-IT" altLang="it-IT" sz="2400">
                <a:solidFill>
                  <a:schemeClr val="bg1"/>
                </a:solidFill>
              </a:rPr>
              <a:t>, con le modalità previste dall’art. 6 della Legge n. 604/1966. Trova altresì applicazione il secondo comma del suddetto articolo 6.</a:t>
            </a:r>
          </a:p>
        </p:txBody>
      </p:sp>
      <p:sp>
        <p:nvSpPr>
          <p:cNvPr id="593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531DA8-9E1C-417B-BFAE-55A6926B052C}" type="slidenum">
              <a:rPr lang="it-IT" altLang="it-IT" sz="1200">
                <a:solidFill>
                  <a:srgbClr val="FFFFFF"/>
                </a:solidFill>
              </a:rPr>
              <a:pPr>
                <a:spcBef>
                  <a:spcPct val="0"/>
                </a:spcBef>
                <a:buFontTx/>
                <a:buNone/>
              </a:pPr>
              <a:t>186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939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28</a:t>
            </a:r>
          </a:p>
        </p:txBody>
      </p:sp>
    </p:spTree>
    <p:extLst>
      <p:ext uri="{BB962C8B-B14F-4D97-AF65-F5344CB8AC3E}">
        <p14:creationId xmlns:p14="http://schemas.microsoft.com/office/powerpoint/2010/main" val="3771874805"/>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6, COMMA 1, LEGGE 604/1966</a:t>
            </a:r>
          </a:p>
          <a:p>
            <a:pPr algn="just"/>
            <a:r>
              <a:rPr lang="it-IT" altLang="it-IT" sz="2400">
                <a:solidFill>
                  <a:schemeClr val="bg1"/>
                </a:solidFill>
              </a:rPr>
              <a:t>Il licenziamento deve essere impugnato a pena di decadenza entro sessanta giorni dalla ricezione della sua comunicazione in forma scritta, ovvero dalla comunicazione, anch'essa in forma scritta, dei motivi, ove non contestuale, con qualsiasi atto scritto, anche extragiudiziale, idoneo a rendere nota la volontà del lavoratore anche attraverso l'intervento dell'organizzazione sindacale diretto ad impugnare il licenziamento stesso. </a:t>
            </a:r>
          </a:p>
        </p:txBody>
      </p:sp>
      <p:sp>
        <p:nvSpPr>
          <p:cNvPr id="604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CCE8C8E-429E-48C3-80E1-47E4D6A55D01}" type="slidenum">
              <a:rPr lang="it-IT" altLang="it-IT" sz="1200">
                <a:solidFill>
                  <a:srgbClr val="FFFFFF"/>
                </a:solidFill>
              </a:rPr>
              <a:pPr>
                <a:spcBef>
                  <a:spcPct val="0"/>
                </a:spcBef>
                <a:buFontTx/>
                <a:buNone/>
              </a:pPr>
              <a:t>187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04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28</a:t>
            </a:r>
          </a:p>
        </p:txBody>
      </p:sp>
    </p:spTree>
    <p:extLst>
      <p:ext uri="{BB962C8B-B14F-4D97-AF65-F5344CB8AC3E}">
        <p14:creationId xmlns:p14="http://schemas.microsoft.com/office/powerpoint/2010/main" val="84019660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6, COMMA 2, LEGGE 604/1966</a:t>
            </a:r>
          </a:p>
          <a:p>
            <a:pPr algn="just"/>
            <a:r>
              <a:rPr lang="it-IT" altLang="it-IT" sz="2400">
                <a:solidFill>
                  <a:schemeClr val="bg1"/>
                </a:solidFill>
              </a:rPr>
              <a:t>L'impugnazione è inefficace se non è seguita, entro il successivo termine di centottanta giorni, dal deposito del ricorso nella cancelleria del tribunale in funzione di giudice del lavoro o dalla comunicazione alla controparte della richiesta di tentativo di conciliazione o arbitrato, ferma restando la possibilità di produrre nuovi documenti formatisi dopo il deposito del ricorso. Qualora la conciliazione o l'arbitrato richiesti siano rifiutati o non sia raggiunto l'accordo necessario al relativo espletamento, il ricorso al giudice deve essere depositato a pena di decadenza entro sessanta giorni dal rifiuto o dal mancato accordo.</a:t>
            </a:r>
          </a:p>
        </p:txBody>
      </p:sp>
      <p:sp>
        <p:nvSpPr>
          <p:cNvPr id="614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B8B47F-87CF-47E9-AD91-64361B241074}" type="slidenum">
              <a:rPr lang="it-IT" altLang="it-IT" sz="1200">
                <a:solidFill>
                  <a:srgbClr val="FFFFFF"/>
                </a:solidFill>
              </a:rPr>
              <a:pPr>
                <a:spcBef>
                  <a:spcPct val="0"/>
                </a:spcBef>
                <a:buFontTx/>
                <a:buNone/>
              </a:pPr>
              <a:t>188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14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7324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28</a:t>
            </a:r>
          </a:p>
        </p:txBody>
      </p:sp>
    </p:spTree>
    <p:extLst>
      <p:ext uri="{BB962C8B-B14F-4D97-AF65-F5344CB8AC3E}">
        <p14:creationId xmlns:p14="http://schemas.microsoft.com/office/powerpoint/2010/main" val="361786390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ESCLUSIONI E DISCIPLINE SPECIFICHE</a:t>
            </a:r>
          </a:p>
          <a:p>
            <a:pPr algn="just">
              <a:buFont typeface="Arial" charset="0"/>
              <a:buNone/>
              <a:defRPr/>
            </a:pPr>
            <a:r>
              <a:rPr lang="it-IT" sz="2400" dirty="0">
                <a:solidFill>
                  <a:schemeClr val="bg1"/>
                </a:solidFill>
              </a:rPr>
              <a:t>Dal campo di applicazione della disciplina di cui al </a:t>
            </a:r>
            <a:r>
              <a:rPr lang="it-IT" sz="2400" dirty="0" err="1">
                <a:solidFill>
                  <a:schemeClr val="bg1"/>
                </a:solidFill>
              </a:rPr>
              <a:t>D.Lgs.</a:t>
            </a:r>
            <a:r>
              <a:rPr lang="it-IT" sz="2400" dirty="0">
                <a:solidFill>
                  <a:schemeClr val="bg1"/>
                </a:solidFill>
              </a:rPr>
              <a:t> n.  81/2015 </a:t>
            </a:r>
            <a:r>
              <a:rPr lang="it-IT" sz="2400" b="1" dirty="0">
                <a:solidFill>
                  <a:schemeClr val="bg1"/>
                </a:solidFill>
              </a:rPr>
              <a:t>sono esclusi:</a:t>
            </a:r>
          </a:p>
          <a:p>
            <a:pPr marL="457200" indent="-457200" algn="just">
              <a:buFont typeface="Arial" panose="020B0604020202020204" pitchFamily="34" charset="0"/>
              <a:buChar char="•"/>
              <a:defRPr/>
            </a:pPr>
            <a:r>
              <a:rPr lang="it-IT" sz="2400" dirty="0">
                <a:solidFill>
                  <a:schemeClr val="bg1"/>
                </a:solidFill>
              </a:rPr>
              <a:t>i </a:t>
            </a:r>
            <a:r>
              <a:rPr lang="it-IT" sz="2400" b="1" dirty="0">
                <a:solidFill>
                  <a:schemeClr val="bg1"/>
                </a:solidFill>
              </a:rPr>
              <a:t>richiami in servizio</a:t>
            </a:r>
            <a:r>
              <a:rPr lang="it-IT" sz="2400" dirty="0">
                <a:solidFill>
                  <a:schemeClr val="bg1"/>
                </a:solidFill>
              </a:rPr>
              <a:t> del personale volontario del Corpo nazionale dei vigili del fuoco;</a:t>
            </a:r>
          </a:p>
          <a:p>
            <a:pPr marL="457200" indent="-457200" algn="just">
              <a:buFont typeface="Arial" panose="020B0604020202020204" pitchFamily="34" charset="0"/>
              <a:buChar char="•"/>
              <a:defRPr/>
            </a:pPr>
            <a:r>
              <a:rPr lang="it-IT" sz="2400" dirty="0">
                <a:solidFill>
                  <a:schemeClr val="bg1"/>
                </a:solidFill>
              </a:rPr>
              <a:t>ferme restando le disposizioni inerenti alla parità di trattamento ed al criterio di computo per l’applicazione della legge n. 300/1970, i </a:t>
            </a:r>
            <a:r>
              <a:rPr lang="it-IT" sz="2400" b="1" dirty="0">
                <a:solidFill>
                  <a:schemeClr val="bg1"/>
                </a:solidFill>
              </a:rPr>
              <a:t>rapporti instaurati ai sensi dell’art. 8, comma 2, della legge n. 223/1991 </a:t>
            </a:r>
            <a:r>
              <a:rPr lang="it-IT" sz="2400" dirty="0">
                <a:solidFill>
                  <a:schemeClr val="bg1"/>
                </a:solidFill>
              </a:rPr>
              <a:t>(assunzioni di lavoratori iscritti nelle liste di mobilità); </a:t>
            </a:r>
          </a:p>
          <a:p>
            <a:pPr marL="457200" indent="-457200" algn="just">
              <a:buFont typeface="Arial" charset="0"/>
              <a:buNone/>
              <a:defRPr/>
            </a:pPr>
            <a:endParaRPr lang="it-IT" sz="2400" dirty="0">
              <a:solidFill>
                <a:schemeClr val="bg1"/>
              </a:solidFill>
            </a:endParaRPr>
          </a:p>
        </p:txBody>
      </p:sp>
      <p:sp>
        <p:nvSpPr>
          <p:cNvPr id="624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81E3C2F-6832-4088-B748-D0E1A2A10D1E}" type="slidenum">
              <a:rPr lang="it-IT" altLang="it-IT" sz="1200">
                <a:solidFill>
                  <a:srgbClr val="FFFFFF"/>
                </a:solidFill>
              </a:rPr>
              <a:pPr>
                <a:spcBef>
                  <a:spcPct val="0"/>
                </a:spcBef>
                <a:buFontTx/>
                <a:buNone/>
              </a:pPr>
              <a:t>189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24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00788" y="56610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29</a:t>
            </a:r>
          </a:p>
        </p:txBody>
      </p:sp>
    </p:spTree>
    <p:extLst>
      <p:ext uri="{BB962C8B-B14F-4D97-AF65-F5344CB8AC3E}">
        <p14:creationId xmlns:p14="http://schemas.microsoft.com/office/powerpoint/2010/main" val="1903092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19</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01924"/>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800481">
                <a:tc rowSpan="4">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intermittente (artt. 13-18)</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Divieti</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Forma, contenuto ed obblighi</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Indennità di disponibilità</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800481">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Sanzioni </a:t>
                      </a:r>
                    </a:p>
                    <a:p>
                      <a:pPr marL="28575" marR="0" lvl="0" indent="0" algn="ctr" defTabSz="914400" rtl="0" eaLnBrk="1" fontAlgn="base" latinLnBrk="0" hangingPunct="1">
                        <a:lnSpc>
                          <a:spcPct val="99000"/>
                        </a:lnSpc>
                        <a:spcBef>
                          <a:spcPts val="263"/>
                        </a:spcBef>
                        <a:spcAft>
                          <a:spcPct val="0"/>
                        </a:spcAft>
                        <a:buClrTx/>
                        <a:buSzTx/>
                        <a:buFontTx/>
                        <a:buChar char="-"/>
                        <a:tabLst/>
                      </a:pPr>
                      <a:r>
                        <a:rPr kumimoji="0" lang="it-IT" altLang="it-IT" sz="1600" b="1" i="0" u="none" strike="noStrike" cap="none" normalizeH="0" baseline="0" dirty="0">
                          <a:ln>
                            <a:noFill/>
                          </a:ln>
                          <a:solidFill>
                            <a:schemeClr val="tx1"/>
                          </a:solidFill>
                          <a:effectLst/>
                          <a:latin typeface="Calibri" pitchFamily="34" charset="0"/>
                          <a:ea typeface="Calibri" pitchFamily="34" charset="0"/>
                          <a:cs typeface="Arial" charset="0"/>
                        </a:rPr>
                        <a:t>per il datore di lavoro</a:t>
                      </a:r>
                    </a:p>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ea typeface="Calibri" pitchFamily="34" charset="0"/>
                          <a:cs typeface="Arial" charset="0"/>
                        </a:rPr>
                        <a:t>- per il lavoratore</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ESCLUSIONI E DISCIPLINE SPECIFICHE</a:t>
            </a:r>
          </a:p>
          <a:p>
            <a:pPr marL="457200" indent="-457200" algn="just">
              <a:buFont typeface="Arial" panose="020B0604020202020204" pitchFamily="34" charset="0"/>
              <a:buChar char="•"/>
              <a:defRPr/>
            </a:pPr>
            <a:r>
              <a:rPr lang="it-IT" sz="2400" dirty="0">
                <a:solidFill>
                  <a:schemeClr val="bg1"/>
                </a:solidFill>
              </a:rPr>
              <a:t>i rapporti di </a:t>
            </a:r>
            <a:r>
              <a:rPr lang="it-IT" sz="2400" b="1" dirty="0">
                <a:solidFill>
                  <a:schemeClr val="bg1"/>
                </a:solidFill>
              </a:rPr>
              <a:t>lavoro tra i datori di lavoro dell’agricoltura </a:t>
            </a:r>
            <a:r>
              <a:rPr lang="it-IT" sz="2400" dirty="0">
                <a:solidFill>
                  <a:schemeClr val="bg1"/>
                </a:solidFill>
              </a:rPr>
              <a:t>e gli operai a tempo determinato;</a:t>
            </a:r>
          </a:p>
          <a:p>
            <a:pPr marL="457200" indent="-457200" algn="just">
              <a:buFont typeface="Arial" panose="020B0604020202020204" pitchFamily="34" charset="0"/>
              <a:buChar char="•"/>
              <a:defRPr/>
            </a:pPr>
            <a:r>
              <a:rPr lang="it-IT" sz="2400" dirty="0">
                <a:solidFill>
                  <a:schemeClr val="bg1"/>
                </a:solidFill>
              </a:rPr>
              <a:t>i rapporti di </a:t>
            </a:r>
            <a:r>
              <a:rPr lang="it-IT" sz="2400" b="1" dirty="0">
                <a:solidFill>
                  <a:schemeClr val="bg1"/>
                </a:solidFill>
              </a:rPr>
              <a:t>lavoro di durata non superiore a tre giorni </a:t>
            </a:r>
            <a:r>
              <a:rPr lang="it-IT" sz="2400" dirty="0">
                <a:solidFill>
                  <a:schemeClr val="bg1"/>
                </a:solidFill>
              </a:rPr>
              <a:t>conclusi nei settori del turismo e dei pubblici esercizi;</a:t>
            </a:r>
          </a:p>
          <a:p>
            <a:pPr marL="457200" indent="-457200" algn="just">
              <a:buFont typeface="Arial" panose="020B0604020202020204" pitchFamily="34" charset="0"/>
              <a:buChar char="•"/>
              <a:defRPr/>
            </a:pPr>
            <a:r>
              <a:rPr lang="it-IT" sz="2400" dirty="0">
                <a:solidFill>
                  <a:schemeClr val="bg1"/>
                </a:solidFill>
              </a:rPr>
              <a:t>i rapporti di lavoro conclusi con personale </a:t>
            </a:r>
            <a:r>
              <a:rPr lang="it-IT" sz="2400" b="1" dirty="0">
                <a:solidFill>
                  <a:schemeClr val="bg1"/>
                </a:solidFill>
              </a:rPr>
              <a:t>dirigente</a:t>
            </a:r>
            <a:r>
              <a:rPr lang="it-IT" sz="2400" dirty="0">
                <a:solidFill>
                  <a:schemeClr val="bg1"/>
                </a:solidFill>
              </a:rPr>
              <a:t>, purché di durata non superiore a cinque anni;</a:t>
            </a:r>
          </a:p>
          <a:p>
            <a:pPr marL="457200" indent="-457200" algn="just">
              <a:buFont typeface="Arial" panose="020B0604020202020204" pitchFamily="34" charset="0"/>
              <a:buChar char="•"/>
              <a:defRPr/>
            </a:pPr>
            <a:r>
              <a:rPr lang="it-IT" sz="2400" dirty="0">
                <a:solidFill>
                  <a:schemeClr val="bg1"/>
                </a:solidFill>
              </a:rPr>
              <a:t>i contratti a tempo determinato stipulati per il conferimento delle supplenze del personale docente ed amministrativo, ausiliario e tecnico </a:t>
            </a:r>
            <a:r>
              <a:rPr lang="it-IT" sz="2400" b="1" dirty="0">
                <a:solidFill>
                  <a:schemeClr val="bg1"/>
                </a:solidFill>
              </a:rPr>
              <a:t>(A.T.A.);</a:t>
            </a:r>
          </a:p>
        </p:txBody>
      </p:sp>
      <p:sp>
        <p:nvSpPr>
          <p:cNvPr id="634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5BD963-C04E-4068-B198-10B57B1B76F3}" type="slidenum">
              <a:rPr lang="it-IT" altLang="it-IT" sz="1200">
                <a:solidFill>
                  <a:srgbClr val="FFFFFF"/>
                </a:solidFill>
              </a:rPr>
              <a:pPr>
                <a:spcBef>
                  <a:spcPct val="0"/>
                </a:spcBef>
                <a:buFontTx/>
                <a:buNone/>
              </a:pPr>
              <a:t>190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34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589588"/>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29</a:t>
            </a:r>
          </a:p>
        </p:txBody>
      </p:sp>
    </p:spTree>
    <p:extLst>
      <p:ext uri="{BB962C8B-B14F-4D97-AF65-F5344CB8AC3E}">
        <p14:creationId xmlns:p14="http://schemas.microsoft.com/office/powerpoint/2010/main" val="234020068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ESCLUSIONI E DISCIPLINE SPECIFICHE</a:t>
            </a:r>
          </a:p>
          <a:p>
            <a:pPr marL="457200" indent="-457200" algn="just">
              <a:buFont typeface="Arial" panose="020B0604020202020204" pitchFamily="34" charset="0"/>
              <a:buChar char="•"/>
              <a:defRPr/>
            </a:pPr>
            <a:r>
              <a:rPr lang="it-IT" sz="2400" dirty="0">
                <a:solidFill>
                  <a:schemeClr val="bg1"/>
                </a:solidFill>
              </a:rPr>
              <a:t>i contratti a tempo determinato del </a:t>
            </a:r>
            <a:r>
              <a:rPr lang="it-IT" sz="2400" b="1" dirty="0">
                <a:solidFill>
                  <a:schemeClr val="bg1"/>
                </a:solidFill>
              </a:rPr>
              <a:t>personale sanitario </a:t>
            </a:r>
            <a:r>
              <a:rPr lang="it-IT" sz="2400" dirty="0">
                <a:solidFill>
                  <a:schemeClr val="bg1"/>
                </a:solidFill>
              </a:rPr>
              <a:t>del Servizio sanitario nazionale, ivi compresi quelli dei dirigenti;</a:t>
            </a:r>
          </a:p>
          <a:p>
            <a:pPr marL="457200" indent="-457200" algn="just">
              <a:buFont typeface="Arial" panose="020B0604020202020204" pitchFamily="34" charset="0"/>
              <a:buChar char="•"/>
              <a:defRPr/>
            </a:pPr>
            <a:r>
              <a:rPr lang="it-IT" sz="2400" dirty="0">
                <a:solidFill>
                  <a:schemeClr val="bg1"/>
                </a:solidFill>
              </a:rPr>
              <a:t>i rapporti instaurati con le aziende che esercitano il </a:t>
            </a:r>
            <a:r>
              <a:rPr lang="it-IT" sz="2400" b="1" dirty="0">
                <a:solidFill>
                  <a:schemeClr val="bg1"/>
                </a:solidFill>
              </a:rPr>
              <a:t>commercio di esportazione, importazione ed all’ingrosso di prodotti ortofrutticoli;</a:t>
            </a:r>
          </a:p>
          <a:p>
            <a:pPr marL="457200" indent="-457200" algn="just">
              <a:buFont typeface="Arial" panose="020B0604020202020204" pitchFamily="34" charset="0"/>
              <a:buChar char="•"/>
              <a:defRPr/>
            </a:pPr>
            <a:r>
              <a:rPr lang="it-IT" sz="2400" dirty="0">
                <a:solidFill>
                  <a:schemeClr val="bg1"/>
                </a:solidFill>
              </a:rPr>
              <a:t>i contratti di </a:t>
            </a:r>
            <a:r>
              <a:rPr lang="it-IT" sz="2400" b="1" dirty="0">
                <a:solidFill>
                  <a:schemeClr val="bg1"/>
                </a:solidFill>
              </a:rPr>
              <a:t>lavoro intermittente. </a:t>
            </a:r>
          </a:p>
        </p:txBody>
      </p:sp>
      <p:sp>
        <p:nvSpPr>
          <p:cNvPr id="645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79DD94-9F4C-4E96-8E55-0D74AFBADF90}" type="slidenum">
              <a:rPr lang="it-IT" altLang="it-IT" sz="1200">
                <a:solidFill>
                  <a:srgbClr val="FFFFFF"/>
                </a:solidFill>
              </a:rPr>
              <a:pPr>
                <a:spcBef>
                  <a:spcPct val="0"/>
                </a:spcBef>
                <a:buFontTx/>
                <a:buNone/>
              </a:pPr>
              <a:t>191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45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29</a:t>
            </a:r>
          </a:p>
        </p:txBody>
      </p:sp>
    </p:spTree>
    <p:extLst>
      <p:ext uri="{BB962C8B-B14F-4D97-AF65-F5344CB8AC3E}">
        <p14:creationId xmlns:p14="http://schemas.microsoft.com/office/powerpoint/2010/main" val="295361553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DIRITTI DI INFORMAZIONE</a:t>
            </a:r>
          </a:p>
          <a:p>
            <a:pPr algn="just"/>
            <a:r>
              <a:rPr lang="it-IT" altLang="it-IT" sz="2400">
                <a:solidFill>
                  <a:schemeClr val="bg1"/>
                </a:solidFill>
              </a:rPr>
              <a:t>Il datore di lavoro </a:t>
            </a:r>
            <a:r>
              <a:rPr lang="it-IT" altLang="it-IT" sz="2400" b="1">
                <a:solidFill>
                  <a:schemeClr val="bg1"/>
                </a:solidFill>
              </a:rPr>
              <a:t>informa i lavoratori a tempo determinato, nonché le rappresentanze sindacali aziendali ovvero la rappresentanza sindacale unitaria, circa i posti vacanti che si rendono disponibili nell'impresa</a:t>
            </a:r>
            <a:r>
              <a:rPr lang="it-IT" altLang="it-IT" sz="2400">
                <a:solidFill>
                  <a:schemeClr val="bg1"/>
                </a:solidFill>
              </a:rPr>
              <a:t>, secondo le modalità definite dai contratti collettivi.</a:t>
            </a:r>
          </a:p>
          <a:p>
            <a:pPr algn="just"/>
            <a:r>
              <a:rPr lang="it-IT" altLang="it-IT" sz="2400">
                <a:solidFill>
                  <a:schemeClr val="bg1"/>
                </a:solidFill>
              </a:rPr>
              <a:t> </a:t>
            </a:r>
          </a:p>
        </p:txBody>
      </p:sp>
      <p:sp>
        <p:nvSpPr>
          <p:cNvPr id="655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37F4F4-C965-475F-B565-53A615A19F01}" type="slidenum">
              <a:rPr lang="it-IT" altLang="it-IT" sz="1200">
                <a:solidFill>
                  <a:srgbClr val="FFFFFF"/>
                </a:solidFill>
              </a:rPr>
              <a:pPr>
                <a:spcBef>
                  <a:spcPct val="0"/>
                </a:spcBef>
                <a:buFontTx/>
                <a:buNone/>
              </a:pPr>
              <a:t>192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55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Tree>
    <p:extLst>
      <p:ext uri="{BB962C8B-B14F-4D97-AF65-F5344CB8AC3E}">
        <p14:creationId xmlns:p14="http://schemas.microsoft.com/office/powerpoint/2010/main" val="139454846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DIRITTI DI INFORMAZIONE</a:t>
            </a:r>
          </a:p>
          <a:p>
            <a:pPr algn="just"/>
            <a:r>
              <a:rPr lang="it-IT" altLang="it-IT" sz="2400">
                <a:solidFill>
                  <a:schemeClr val="bg1"/>
                </a:solidFill>
              </a:rPr>
              <a:t>I contratti collettivi definiscono </a:t>
            </a:r>
            <a:r>
              <a:rPr lang="it-IT" altLang="it-IT" sz="2400" b="1">
                <a:solidFill>
                  <a:schemeClr val="bg1"/>
                </a:solidFill>
              </a:rPr>
              <a:t>modalità e contenuti delle informazioni da rendere alle rappresentanze sindacali aziendali o alla rappresentanza sindacale unitaria </a:t>
            </a:r>
            <a:r>
              <a:rPr lang="it-IT" altLang="it-IT" sz="2400">
                <a:solidFill>
                  <a:schemeClr val="bg1"/>
                </a:solidFill>
              </a:rPr>
              <a:t>dei lavoratori in merito </a:t>
            </a:r>
            <a:r>
              <a:rPr lang="it-IT" altLang="it-IT" sz="2400" b="1">
                <a:solidFill>
                  <a:schemeClr val="bg1"/>
                </a:solidFill>
              </a:rPr>
              <a:t>all'utilizzo </a:t>
            </a:r>
            <a:r>
              <a:rPr lang="it-IT" altLang="it-IT" sz="2400">
                <a:solidFill>
                  <a:schemeClr val="bg1"/>
                </a:solidFill>
              </a:rPr>
              <a:t>del lavoro a tempo determinato.</a:t>
            </a:r>
          </a:p>
          <a:p>
            <a:pPr algn="just"/>
            <a:r>
              <a:rPr lang="it-IT" altLang="it-IT" sz="2400">
                <a:solidFill>
                  <a:schemeClr val="bg1"/>
                </a:solidFill>
              </a:rPr>
              <a:t> </a:t>
            </a:r>
          </a:p>
        </p:txBody>
      </p:sp>
      <p:sp>
        <p:nvSpPr>
          <p:cNvPr id="665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58E8FC-36BB-4BC6-AF84-781854312B4E}" type="slidenum">
              <a:rPr lang="it-IT" altLang="it-IT" sz="1200">
                <a:solidFill>
                  <a:srgbClr val="FFFFFF"/>
                </a:solidFill>
              </a:rPr>
              <a:pPr>
                <a:spcBef>
                  <a:spcPct val="0"/>
                </a:spcBef>
                <a:buFontTx/>
                <a:buNone/>
              </a:pPr>
              <a:t>193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65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Tree>
    <p:extLst>
      <p:ext uri="{BB962C8B-B14F-4D97-AF65-F5344CB8AC3E}">
        <p14:creationId xmlns:p14="http://schemas.microsoft.com/office/powerpoint/2010/main" val="245392200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SANZIONI</a:t>
            </a:r>
          </a:p>
          <a:p>
            <a:pPr algn="just"/>
            <a:r>
              <a:rPr lang="it-IT" altLang="it-IT" sz="2400">
                <a:solidFill>
                  <a:schemeClr val="bg1"/>
                </a:solidFill>
              </a:rPr>
              <a:t>In </a:t>
            </a:r>
            <a:r>
              <a:rPr lang="it-IT" altLang="it-IT" sz="2400" b="1">
                <a:solidFill>
                  <a:schemeClr val="bg1"/>
                </a:solidFill>
              </a:rPr>
              <a:t>mancanza di un atto scritto</a:t>
            </a:r>
            <a:r>
              <a:rPr lang="it-IT" altLang="it-IT" sz="2400">
                <a:solidFill>
                  <a:schemeClr val="bg1"/>
                </a:solidFill>
              </a:rPr>
              <a:t> l’apposizione del termine al contratto di lavoro, eccezion fatta per i lavori di durata non superiore a 12 giorni, è priva di effetti ed il rapporto di lavoro si considera a tempo indeterminato fin dalla data di assunzione.</a:t>
            </a:r>
          </a:p>
        </p:txBody>
      </p:sp>
      <p:sp>
        <p:nvSpPr>
          <p:cNvPr id="67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1D37FF-6328-4EC9-8F1D-E32A0D139A2D}" type="slidenum">
              <a:rPr lang="it-IT" altLang="it-IT" sz="1200">
                <a:solidFill>
                  <a:srgbClr val="FFFFFF"/>
                </a:solidFill>
              </a:rPr>
              <a:pPr>
                <a:spcBef>
                  <a:spcPct val="0"/>
                </a:spcBef>
                <a:buFontTx/>
                <a:buNone/>
              </a:pPr>
              <a:t>194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75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332053959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Qualora il limite dei </a:t>
            </a:r>
            <a:r>
              <a:rPr lang="it-IT" altLang="it-IT" sz="2400" b="1">
                <a:solidFill>
                  <a:schemeClr val="bg1"/>
                </a:solidFill>
              </a:rPr>
              <a:t>trentasei mesi sia superato</a:t>
            </a:r>
            <a:r>
              <a:rPr lang="it-IT" altLang="it-IT" sz="2400">
                <a:solidFill>
                  <a:schemeClr val="bg1"/>
                </a:solidFill>
              </a:rPr>
              <a:t>, per effetto di un unico contratto o di una successione di contratti, il contratto si trasforma in contratto a tempo indeterminato dalla data di tale superamento.</a:t>
            </a:r>
          </a:p>
        </p:txBody>
      </p:sp>
      <p:sp>
        <p:nvSpPr>
          <p:cNvPr id="686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58C6D9-6BBD-4915-94F0-29743716A99D}" type="slidenum">
              <a:rPr lang="it-IT" altLang="it-IT" sz="1200">
                <a:solidFill>
                  <a:srgbClr val="FFFFFF"/>
                </a:solidFill>
              </a:rPr>
              <a:pPr>
                <a:spcBef>
                  <a:spcPct val="0"/>
                </a:spcBef>
                <a:buFontTx/>
                <a:buNone/>
              </a:pPr>
              <a:t>195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86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184973919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Un ulteriore contratto a tempo determinato fra gli stessi soggetti, della durata massima di dodici mesi, può essere stipulato presso la direzione territoriale del lavoro competente per territorio. I</a:t>
            </a:r>
            <a:r>
              <a:rPr lang="it-IT" altLang="it-IT" sz="2400" b="1">
                <a:solidFill>
                  <a:schemeClr val="bg1"/>
                </a:solidFill>
              </a:rPr>
              <a:t>n caso di mancato rispetto della descritta procedura, nonché di superamento del termine </a:t>
            </a:r>
            <a:r>
              <a:rPr lang="it-IT" altLang="it-IT" sz="2400">
                <a:solidFill>
                  <a:schemeClr val="bg1"/>
                </a:solidFill>
              </a:rPr>
              <a:t>stabilito nel medesimo contratto, lo stesso si trasforma in contratto a tempo indeterminato dalla data della stipulazione.</a:t>
            </a:r>
          </a:p>
        </p:txBody>
      </p:sp>
      <p:sp>
        <p:nvSpPr>
          <p:cNvPr id="696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CC2324-1DEF-45BB-B43C-4BE2E6D54A4D}" type="slidenum">
              <a:rPr lang="it-IT" altLang="it-IT" sz="1200">
                <a:solidFill>
                  <a:srgbClr val="FFFFFF"/>
                </a:solidFill>
              </a:rPr>
              <a:pPr>
                <a:spcBef>
                  <a:spcPct val="0"/>
                </a:spcBef>
                <a:buFontTx/>
                <a:buNone/>
              </a:pPr>
              <a:t>196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963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19</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323222704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b="1">
                <a:solidFill>
                  <a:schemeClr val="bg1"/>
                </a:solidFill>
              </a:rPr>
              <a:t>In caso di violazione dei divieti di cui al comma 1</a:t>
            </a:r>
            <a:r>
              <a:rPr lang="it-IT" altLang="it-IT" sz="2400">
                <a:solidFill>
                  <a:schemeClr val="bg1"/>
                </a:solidFill>
              </a:rPr>
              <a:t>, il contratto si trasforma in contratto a tempo indeterminato.</a:t>
            </a:r>
          </a:p>
          <a:p>
            <a:pPr algn="just"/>
            <a:r>
              <a:rPr lang="it-IT" altLang="it-IT" sz="2400">
                <a:solidFill>
                  <a:schemeClr val="bg1"/>
                </a:solidFill>
              </a:rPr>
              <a:t> </a:t>
            </a:r>
          </a:p>
        </p:txBody>
      </p:sp>
      <p:sp>
        <p:nvSpPr>
          <p:cNvPr id="706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66FCAA-DC81-414D-A1E6-060523ED7FBB}" type="slidenum">
              <a:rPr lang="it-IT" altLang="it-IT" sz="1200">
                <a:solidFill>
                  <a:srgbClr val="FFFFFF"/>
                </a:solidFill>
              </a:rPr>
              <a:pPr>
                <a:spcBef>
                  <a:spcPct val="0"/>
                </a:spcBef>
                <a:buFontTx/>
                <a:buNone/>
              </a:pPr>
              <a:t>197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066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20</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47430364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Qualora il numero delle </a:t>
            </a:r>
            <a:r>
              <a:rPr lang="it-IT" altLang="it-IT" sz="2400" b="1">
                <a:solidFill>
                  <a:schemeClr val="bg1"/>
                </a:solidFill>
              </a:rPr>
              <a:t>proroghe sia superiore a 5 nei 36 mesi</a:t>
            </a:r>
            <a:r>
              <a:rPr lang="it-IT" altLang="it-IT" sz="2400">
                <a:solidFill>
                  <a:schemeClr val="bg1"/>
                </a:solidFill>
              </a:rPr>
              <a:t>, il contratto si trasforma in contratto a tempo indeterminato dalla data di decorrenza della sesta proroga.</a:t>
            </a:r>
          </a:p>
        </p:txBody>
      </p:sp>
      <p:sp>
        <p:nvSpPr>
          <p:cNvPr id="716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547F4A-3094-441D-B530-5032B629B0F6}" type="slidenum">
              <a:rPr lang="it-IT" altLang="it-IT" sz="1200">
                <a:solidFill>
                  <a:srgbClr val="FFFFFF"/>
                </a:solidFill>
              </a:rPr>
              <a:pPr>
                <a:spcBef>
                  <a:spcPct val="0"/>
                </a:spcBef>
                <a:buFontTx/>
                <a:buNone/>
              </a:pPr>
              <a:t>198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168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346126521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Eccezion fatta per i lavoratori stagionali, </a:t>
            </a:r>
            <a:r>
              <a:rPr lang="it-IT" altLang="it-IT" sz="2400" b="1">
                <a:solidFill>
                  <a:schemeClr val="bg1"/>
                </a:solidFill>
              </a:rPr>
              <a:t>qualora il lavoratore sia riassunto a tempo determinato entro dieci giorni dalla data di scadenza di un contratto di durata fino a sei mesi, ovvero venti giorni dalla data di scadenza di un contratto di durata superiore a sei mesi,</a:t>
            </a:r>
            <a:r>
              <a:rPr lang="it-IT" altLang="it-IT" sz="2400">
                <a:solidFill>
                  <a:schemeClr val="bg1"/>
                </a:solidFill>
              </a:rPr>
              <a:t> il secondo contratto si trasforma in contratto a tempo indeterminato.</a:t>
            </a:r>
          </a:p>
        </p:txBody>
      </p:sp>
      <p:sp>
        <p:nvSpPr>
          <p:cNvPr id="727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4F2672-122A-4FA9-83FD-93F64B5EBA26}" type="slidenum">
              <a:rPr lang="it-IT" altLang="it-IT" sz="1200">
                <a:solidFill>
                  <a:srgbClr val="FFFFFF"/>
                </a:solidFill>
              </a:rPr>
              <a:pPr>
                <a:spcBef>
                  <a:spcPct val="0"/>
                </a:spcBef>
                <a:buFontTx/>
                <a:buNone/>
              </a:pPr>
              <a:t>199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271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21</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200745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r>
              <a:rPr lang="it-IT" altLang="it-IT" sz="3600" b="1" i="1" dirty="0">
                <a:solidFill>
                  <a:schemeClr val="bg1"/>
                </a:solidFill>
              </a:rPr>
              <a:t>Lavoro flessibile </a:t>
            </a:r>
          </a:p>
          <a:p>
            <a:pPr eaLnBrk="1" hangingPunct="1"/>
            <a:endParaRPr lang="it-IT" altLang="it-IT" b="1" i="1" dirty="0">
              <a:solidFill>
                <a:schemeClr val="bg1"/>
              </a:solidFill>
            </a:endParaRPr>
          </a:p>
          <a:p>
            <a:pPr eaLnBrk="1" hangingPunct="1"/>
            <a:r>
              <a:rPr lang="it-IT" altLang="it-IT" sz="2400" b="1" i="1" dirty="0">
                <a:solidFill>
                  <a:schemeClr val="bg1"/>
                </a:solidFill>
              </a:rPr>
              <a:t>In tempi di crisi economica come quelli attuali, le aziende assumono sempre più spesso personale capace di adattarsi al cambiamento, ossia persone dotate di una particolare caratteristica: </a:t>
            </a:r>
          </a:p>
          <a:p>
            <a:pPr eaLnBrk="1" hangingPunct="1"/>
            <a:endParaRPr lang="it-IT" altLang="it-IT" sz="2400" b="1" i="1" dirty="0">
              <a:solidFill>
                <a:schemeClr val="bg1"/>
              </a:solidFill>
            </a:endParaRPr>
          </a:p>
          <a:p>
            <a:pPr eaLnBrk="1" hangingPunct="1"/>
            <a:r>
              <a:rPr lang="it-IT" altLang="it-IT" b="1" i="1" dirty="0">
                <a:solidFill>
                  <a:srgbClr val="FF0000"/>
                </a:solidFill>
              </a:rPr>
              <a:t>LA FLESSIBILITA’ NEL LAVORO</a:t>
            </a:r>
          </a:p>
          <a:p>
            <a:pPr eaLnBrk="1" hangingPunct="1"/>
            <a:endParaRPr lang="it-IT" altLang="it-IT" sz="2400" b="1" i="1" dirty="0">
              <a:solidFill>
                <a:schemeClr val="bg1"/>
              </a:solidFill>
            </a:endParaRPr>
          </a:p>
          <a:p>
            <a:pPr eaLnBrk="1" hangingPunct="1"/>
            <a:endParaRPr lang="it-IT" altLang="it-IT" sz="2400" b="1" i="1" dirty="0">
              <a:solidFill>
                <a:schemeClr val="bg1"/>
              </a:solidFill>
            </a:endParaRP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1ACFC4-2C05-4707-B0DD-4653916D3A62}" type="slidenum">
              <a:rPr lang="it-IT" altLang="it-IT" sz="1200" smtClean="0">
                <a:solidFill>
                  <a:srgbClr val="FFFFFF"/>
                </a:solidFill>
              </a:rPr>
              <a:pPr>
                <a:spcBef>
                  <a:spcPct val="0"/>
                </a:spcBef>
                <a:buFontTx/>
                <a:buNone/>
              </a:pPr>
              <a:t>2</a:t>
            </a:fld>
            <a:endParaRPr lang="it-IT" altLang="it-IT" sz="1200">
              <a:solidFill>
                <a:srgbClr val="FFFFFF"/>
              </a:solidFill>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099646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20</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066225689"/>
              </p:ext>
            </p:extLst>
          </p:nvPr>
        </p:nvGraphicFramePr>
        <p:xfrm>
          <a:off x="827088" y="2924175"/>
          <a:ext cx="7200900" cy="3515868"/>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3271411">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termine (artt. 19-29)</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Lavoratore computo nell’organico datoriale considerando numero medio mensile di lavoratori a tempo determinato, compresi i dirigenti, negli ultimi due anni sulla base dell’effettiva durata dei loro rapporti di lavoro.</a:t>
                      </a:r>
                    </a:p>
                    <a:p>
                      <a:pPr marL="31750" marR="0" lvl="0" indent="0" algn="l"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1"/>
                          </a:solidFill>
                          <a:effectLst/>
                          <a:latin typeface="Calibri" pitchFamily="34" charset="0"/>
                          <a:cs typeface="Arial" charset="0"/>
                        </a:rPr>
                        <a:t> </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chemeClr val="bg1"/>
                          </a:solidFill>
                          <a:effectLst/>
                          <a:latin typeface="Calibri" pitchFamily="34" charset="0"/>
                          <a:cs typeface="Arial" charset="0"/>
                        </a:rPr>
                        <a:t> </a:t>
                      </a:r>
                      <a:r>
                        <a:rPr kumimoji="0" lang="it-IT" altLang="it-IT" sz="1600" b="1" i="0" u="none" strike="noStrike" cap="none" normalizeH="0" baseline="0" dirty="0">
                          <a:ln>
                            <a:noFill/>
                          </a:ln>
                          <a:solidFill>
                            <a:schemeClr val="tx1"/>
                          </a:solidFill>
                          <a:effectLst/>
                          <a:latin typeface="Calibri" pitchFamily="34" charset="0"/>
                          <a:cs typeface="Arial" charset="0"/>
                        </a:rPr>
                        <a:t>Esclusi dal campo di applicazione, in quanto già disciplinati da specifiche normative:</a:t>
                      </a:r>
                    </a:p>
                    <a:p>
                      <a:pPr marL="31750" marR="0" lvl="0" indent="0" algn="ctr" defTabSz="914400" rtl="0" eaLnBrk="1" fontAlgn="base" latinLnBrk="0" hangingPunct="1">
                        <a:lnSpc>
                          <a:spcPts val="1363"/>
                        </a:lnSpc>
                        <a:spcBef>
                          <a:spcPct val="0"/>
                        </a:spcBef>
                        <a:spcAft>
                          <a:spcPct val="0"/>
                        </a:spcAft>
                        <a:buClrTx/>
                        <a:buSzPts val="1200"/>
                        <a:buFont typeface="Arial Narrow" pitchFamily="34" charset="0"/>
                        <a:buChar char="-"/>
                        <a:tabLst/>
                      </a:pPr>
                      <a:r>
                        <a:rPr kumimoji="0" lang="en-US" altLang="it-IT" sz="1600" b="1" i="0" u="none" strike="noStrike" cap="none" normalizeH="0" baseline="0" dirty="0">
                          <a:ln>
                            <a:noFill/>
                          </a:ln>
                          <a:solidFill>
                            <a:schemeClr val="tx1"/>
                          </a:solidFill>
                          <a:effectLst/>
                          <a:latin typeface="Calibri" pitchFamily="34" charset="0"/>
                          <a:cs typeface="Arial" charset="0"/>
                        </a:rPr>
                        <a:t> </a:t>
                      </a:r>
                      <a:r>
                        <a:rPr kumimoji="0" lang="en-US" altLang="it-IT" sz="1600" b="1" i="0" u="none" strike="noStrike" cap="none" normalizeH="0" baseline="0" dirty="0" err="1">
                          <a:ln>
                            <a:noFill/>
                          </a:ln>
                          <a:solidFill>
                            <a:schemeClr val="tx1"/>
                          </a:solidFill>
                          <a:effectLst/>
                          <a:latin typeface="Calibri" pitchFamily="34" charset="0"/>
                          <a:cs typeface="Arial" charset="0"/>
                        </a:rPr>
                        <a:t>lavoratori</a:t>
                      </a:r>
                      <a:r>
                        <a:rPr kumimoji="0" lang="en-US" altLang="it-IT" sz="1600" b="1" i="0" u="none" strike="noStrike" cap="none" normalizeH="0" baseline="0" dirty="0">
                          <a:ln>
                            <a:noFill/>
                          </a:ln>
                          <a:solidFill>
                            <a:schemeClr val="tx1"/>
                          </a:solidFill>
                          <a:effectLst/>
                          <a:latin typeface="Calibri" pitchFamily="34" charset="0"/>
                          <a:cs typeface="Arial" charset="0"/>
                        </a:rPr>
                        <a:t> in </a:t>
                      </a:r>
                      <a:r>
                        <a:rPr kumimoji="0" lang="en-US" altLang="it-IT" sz="1600" b="1" i="0" u="none" strike="noStrike" cap="none" normalizeH="0" baseline="0" dirty="0" err="1">
                          <a:ln>
                            <a:noFill/>
                          </a:ln>
                          <a:solidFill>
                            <a:schemeClr val="tx1"/>
                          </a:solidFill>
                          <a:effectLst/>
                          <a:latin typeface="Calibri" pitchFamily="34" charset="0"/>
                          <a:cs typeface="Arial" charset="0"/>
                        </a:rPr>
                        <a:t>mobilità</a:t>
                      </a: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100000"/>
                        </a:lnSpc>
                        <a:spcBef>
                          <a:spcPct val="0"/>
                        </a:spcBef>
                        <a:spcAft>
                          <a:spcPct val="0"/>
                        </a:spcAft>
                        <a:buClrTx/>
                        <a:buSzPts val="1200"/>
                        <a:buFont typeface="Arial Narrow" pitchFamily="34" charset="0"/>
                        <a:buChar char="-"/>
                        <a:tabLst/>
                      </a:pPr>
                      <a:r>
                        <a:rPr kumimoji="0" lang="en-US" altLang="it-IT" sz="1600" b="1" i="0" u="none" strike="noStrike" cap="none" normalizeH="0" baseline="0" dirty="0">
                          <a:ln>
                            <a:noFill/>
                          </a:ln>
                          <a:solidFill>
                            <a:schemeClr val="tx1"/>
                          </a:solidFill>
                          <a:effectLst/>
                          <a:latin typeface="Calibri" pitchFamily="34" charset="0"/>
                          <a:cs typeface="Arial" charset="0"/>
                        </a:rPr>
                        <a:t> </a:t>
                      </a:r>
                      <a:r>
                        <a:rPr kumimoji="0" lang="en-US" altLang="it-IT" sz="1600" b="1" i="0" u="none" strike="noStrike" cap="none" normalizeH="0" baseline="0" dirty="0" err="1">
                          <a:ln>
                            <a:noFill/>
                          </a:ln>
                          <a:solidFill>
                            <a:schemeClr val="tx1"/>
                          </a:solidFill>
                          <a:effectLst/>
                          <a:latin typeface="Calibri" pitchFamily="34" charset="0"/>
                          <a:cs typeface="Arial" charset="0"/>
                        </a:rPr>
                        <a:t>rapporti</a:t>
                      </a:r>
                      <a:r>
                        <a:rPr kumimoji="0" lang="en-US" altLang="it-IT" sz="1600" b="1" i="0" u="none" strike="noStrike" cap="none" normalizeH="0" baseline="0" dirty="0">
                          <a:ln>
                            <a:noFill/>
                          </a:ln>
                          <a:solidFill>
                            <a:schemeClr val="tx1"/>
                          </a:solidFill>
                          <a:effectLst/>
                          <a:latin typeface="Calibri" pitchFamily="34" charset="0"/>
                          <a:cs typeface="Arial" charset="0"/>
                        </a:rPr>
                        <a:t> di </a:t>
                      </a:r>
                      <a:r>
                        <a:rPr kumimoji="0" lang="en-US" altLang="it-IT" sz="1600" b="1" i="0" u="none" strike="noStrike" cap="none" normalizeH="0" baseline="0" dirty="0" err="1">
                          <a:ln>
                            <a:noFill/>
                          </a:ln>
                          <a:solidFill>
                            <a:schemeClr val="tx1"/>
                          </a:solidFill>
                          <a:effectLst/>
                          <a:latin typeface="Calibri" pitchFamily="34" charset="0"/>
                          <a:cs typeface="Arial" charset="0"/>
                        </a:rPr>
                        <a:t>lavoro</a:t>
                      </a:r>
                      <a:r>
                        <a:rPr kumimoji="0" lang="en-US" altLang="it-IT" sz="1600" b="1" i="0" u="none" strike="noStrike" cap="none" normalizeH="0" baseline="0" dirty="0">
                          <a:ln>
                            <a:noFill/>
                          </a:ln>
                          <a:solidFill>
                            <a:schemeClr val="tx1"/>
                          </a:solidFill>
                          <a:effectLst/>
                          <a:latin typeface="Calibri" pitchFamily="34" charset="0"/>
                          <a:cs typeface="Arial" charset="0"/>
                        </a:rPr>
                        <a:t> in </a:t>
                      </a:r>
                      <a:r>
                        <a:rPr kumimoji="0" lang="en-US" altLang="it-IT" sz="1600" b="1" i="0" u="none" strike="noStrike" cap="none" normalizeH="0" baseline="0" dirty="0" err="1">
                          <a:ln>
                            <a:noFill/>
                          </a:ln>
                          <a:solidFill>
                            <a:schemeClr val="tx1"/>
                          </a:solidFill>
                          <a:effectLst/>
                          <a:latin typeface="Calibri" pitchFamily="34" charset="0"/>
                          <a:cs typeface="Arial" charset="0"/>
                        </a:rPr>
                        <a:t>agricoltura</a:t>
                      </a: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100000"/>
                        </a:lnSpc>
                        <a:spcBef>
                          <a:spcPct val="0"/>
                        </a:spcBef>
                        <a:spcAft>
                          <a:spcPct val="0"/>
                        </a:spcAft>
                        <a:buClrTx/>
                        <a:buSzPts val="1200"/>
                        <a:buFont typeface="Arial Narrow" pitchFamily="34" charset="0"/>
                        <a:buChar char="-"/>
                        <a:tabLst/>
                      </a:pPr>
                      <a:r>
                        <a:rPr kumimoji="0" lang="it-IT" altLang="it-IT" sz="1600" b="1" i="0" u="none" strike="noStrike" cap="none" normalizeH="0" baseline="0" dirty="0">
                          <a:ln>
                            <a:noFill/>
                          </a:ln>
                          <a:solidFill>
                            <a:schemeClr val="tx1"/>
                          </a:solidFill>
                          <a:effectLst/>
                          <a:latin typeface="Calibri" pitchFamily="34" charset="0"/>
                          <a:cs typeface="Arial" charset="0"/>
                        </a:rPr>
                        <a:t> per richiami in servizio per personale volontario vigili del fuoco</a:t>
                      </a:r>
                    </a:p>
                    <a:p>
                      <a:pPr marL="31750" marR="0" lvl="0" indent="0" algn="ctr" defTabSz="914400" rtl="0" eaLnBrk="1" fontAlgn="base" latinLnBrk="0" hangingPunct="1">
                        <a:lnSpc>
                          <a:spcPts val="1363"/>
                        </a:lnSpc>
                        <a:spcBef>
                          <a:spcPct val="0"/>
                        </a:spcBef>
                        <a:spcAft>
                          <a:spcPct val="0"/>
                        </a:spcAft>
                        <a:buClrTx/>
                        <a:buSzPts val="1200"/>
                        <a:buFont typeface="Arial Narrow" pitchFamily="34" charset="0"/>
                        <a:buChar char="-"/>
                        <a:tabLst/>
                      </a:pPr>
                      <a:r>
                        <a:rPr kumimoji="0" lang="en-US" altLang="it-IT" sz="1600" b="1" i="0" u="none" strike="noStrike" cap="none" normalizeH="0" baseline="0" dirty="0">
                          <a:ln>
                            <a:noFill/>
                          </a:ln>
                          <a:solidFill>
                            <a:schemeClr val="tx1"/>
                          </a:solidFill>
                          <a:effectLst/>
                          <a:latin typeface="Calibri" pitchFamily="34" charset="0"/>
                          <a:cs typeface="Arial" charset="0"/>
                        </a:rPr>
                        <a:t> </a:t>
                      </a:r>
                      <a:r>
                        <a:rPr kumimoji="0" lang="en-US" altLang="it-IT" sz="1600" b="1" i="0" u="none" strike="noStrike" cap="none" normalizeH="0" baseline="0" dirty="0" err="1">
                          <a:ln>
                            <a:noFill/>
                          </a:ln>
                          <a:solidFill>
                            <a:schemeClr val="tx1"/>
                          </a:solidFill>
                          <a:effectLst/>
                          <a:latin typeface="Calibri" pitchFamily="34" charset="0"/>
                          <a:cs typeface="Arial" charset="0"/>
                        </a:rPr>
                        <a:t>contratti</a:t>
                      </a:r>
                      <a:r>
                        <a:rPr kumimoji="0" lang="en-US" altLang="it-IT" sz="1600" b="1" i="0" u="none" strike="noStrike" cap="none" normalizeH="0" baseline="0" dirty="0">
                          <a:ln>
                            <a:noFill/>
                          </a:ln>
                          <a:solidFill>
                            <a:schemeClr val="tx1"/>
                          </a:solidFill>
                          <a:effectLst/>
                          <a:latin typeface="Calibri" pitchFamily="34" charset="0"/>
                          <a:cs typeface="Arial" charset="0"/>
                        </a:rPr>
                        <a:t> con </a:t>
                      </a:r>
                      <a:r>
                        <a:rPr kumimoji="0" lang="en-US" altLang="it-IT" sz="1600" b="1" i="0" u="none" strike="noStrike" cap="none" normalizeH="0" baseline="0" dirty="0" err="1">
                          <a:ln>
                            <a:noFill/>
                          </a:ln>
                          <a:solidFill>
                            <a:schemeClr val="tx1"/>
                          </a:solidFill>
                          <a:effectLst/>
                          <a:latin typeface="Calibri" pitchFamily="34" charset="0"/>
                          <a:cs typeface="Arial" charset="0"/>
                        </a:rPr>
                        <a:t>dirigenti</a:t>
                      </a: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13"/>
                        </a:spcBef>
                        <a:spcAft>
                          <a:spcPct val="0"/>
                        </a:spcAft>
                        <a:buClrTx/>
                        <a:buSzPts val="1200"/>
                        <a:buFont typeface="Arial Narrow" pitchFamily="34" charset="0"/>
                        <a:buChar char="-"/>
                        <a:tabLst/>
                      </a:pPr>
                      <a:r>
                        <a:rPr kumimoji="0" lang="it-IT" altLang="it-IT" sz="1600" b="1" i="0" u="none" strike="noStrike" cap="none" normalizeH="0" baseline="0" dirty="0">
                          <a:ln>
                            <a:noFill/>
                          </a:ln>
                          <a:solidFill>
                            <a:schemeClr val="tx1"/>
                          </a:solidFill>
                          <a:effectLst/>
                          <a:latin typeface="Calibri" pitchFamily="34" charset="0"/>
                          <a:cs typeface="Arial" charset="0"/>
                        </a:rPr>
                        <a:t> esecuzione di speciali servizi con durata &lt; 3 gg in turismo e pubblici esercizi nei casi previsti da CCL</a:t>
                      </a:r>
                    </a:p>
                    <a:p>
                      <a:pPr marL="31750" marR="0" lvl="0" indent="0" algn="ctr" defTabSz="914400" rtl="0" eaLnBrk="1" fontAlgn="base" latinLnBrk="0" hangingPunct="1">
                        <a:lnSpc>
                          <a:spcPct val="100000"/>
                        </a:lnSpc>
                        <a:spcBef>
                          <a:spcPts val="13"/>
                        </a:spcBef>
                        <a:spcAft>
                          <a:spcPct val="0"/>
                        </a:spcAft>
                        <a:buClrTx/>
                        <a:buSzPts val="1200"/>
                        <a:buFont typeface="Arial Narrow" pitchFamily="34" charset="0"/>
                        <a:buChar char="-"/>
                        <a:tabLst/>
                      </a:pPr>
                      <a:r>
                        <a:rPr kumimoji="0" lang="it-IT" altLang="it-IT" sz="1600" b="1" i="0" u="none" strike="noStrike" cap="none" normalizeH="0" baseline="0" dirty="0">
                          <a:ln>
                            <a:noFill/>
                          </a:ln>
                          <a:solidFill>
                            <a:schemeClr val="tx1"/>
                          </a:solidFill>
                          <a:effectLst/>
                          <a:latin typeface="Calibri" pitchFamily="34" charset="0"/>
                          <a:cs typeface="Arial" charset="0"/>
                        </a:rPr>
                        <a:t>personale docente ed ATA nella scuola</a:t>
                      </a:r>
                    </a:p>
                    <a:p>
                      <a:pPr marL="31750" marR="0" lvl="0" indent="0" algn="ctr" defTabSz="914400" rtl="0" eaLnBrk="1" fontAlgn="base" latinLnBrk="0" hangingPunct="1">
                        <a:lnSpc>
                          <a:spcPct val="100000"/>
                        </a:lnSpc>
                        <a:spcBef>
                          <a:spcPct val="0"/>
                        </a:spcBef>
                        <a:spcAft>
                          <a:spcPct val="0"/>
                        </a:spcAft>
                        <a:buClrTx/>
                        <a:buSzPts val="1200"/>
                        <a:buFont typeface="Arial Narrow" pitchFamily="34" charset="0"/>
                        <a:buChar char="-"/>
                        <a:tabLst/>
                      </a:pPr>
                      <a:r>
                        <a:rPr kumimoji="0" lang="it-IT" altLang="it-IT" sz="1600" b="1" i="0" u="none" strike="noStrike" cap="none" normalizeH="0" baseline="0" dirty="0">
                          <a:ln>
                            <a:noFill/>
                          </a:ln>
                          <a:solidFill>
                            <a:schemeClr val="tx1"/>
                          </a:solidFill>
                          <a:effectLst/>
                          <a:latin typeface="Calibri" pitchFamily="34" charset="0"/>
                          <a:cs typeface="Arial" charset="0"/>
                        </a:rPr>
                        <a:t>contratti a </a:t>
                      </a:r>
                      <a:r>
                        <a:rPr kumimoji="0" lang="it-IT" altLang="it-IT" sz="1600" b="1" i="0" u="none" strike="noStrike" cap="none" normalizeH="0" baseline="0" dirty="0" err="1">
                          <a:ln>
                            <a:noFill/>
                          </a:ln>
                          <a:solidFill>
                            <a:schemeClr val="tx1"/>
                          </a:solidFill>
                          <a:effectLst/>
                          <a:latin typeface="Calibri" pitchFamily="34" charset="0"/>
                          <a:cs typeface="Arial" charset="0"/>
                        </a:rPr>
                        <a:t>T.D.</a:t>
                      </a:r>
                      <a:r>
                        <a:rPr kumimoji="0" lang="it-IT" altLang="it-IT" sz="1600" b="1" i="0" u="none" strike="noStrike" cap="none" normalizeH="0" baseline="0" dirty="0">
                          <a:ln>
                            <a:noFill/>
                          </a:ln>
                          <a:solidFill>
                            <a:schemeClr val="tx1"/>
                          </a:solidFill>
                          <a:effectLst/>
                          <a:latin typeface="Calibri" pitchFamily="34" charset="0"/>
                          <a:cs typeface="Arial" charset="0"/>
                        </a:rPr>
                        <a:t> stipulati nell’ambito del personale accademico.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Qualora il </a:t>
            </a:r>
            <a:r>
              <a:rPr lang="it-IT" altLang="it-IT" sz="2400" b="1">
                <a:solidFill>
                  <a:schemeClr val="bg1"/>
                </a:solidFill>
              </a:rPr>
              <a:t>rapporto di lavoro continui oltre il trentesimo giorno in caso di contratto di durata inferiore a sei mesi, ovvero oltre il cinquantesimo giorno negli altri casi</a:t>
            </a:r>
            <a:r>
              <a:rPr lang="it-IT" altLang="it-IT" sz="2400">
                <a:solidFill>
                  <a:schemeClr val="bg1"/>
                </a:solidFill>
              </a:rPr>
              <a:t>, il contratto si trasforma in contratto a tempo indeterminato dalla scadenza dei predetti termini.</a:t>
            </a:r>
          </a:p>
        </p:txBody>
      </p:sp>
      <p:sp>
        <p:nvSpPr>
          <p:cNvPr id="737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CBD44D-E822-44A1-BF65-593A2B926051}" type="slidenum">
              <a:rPr lang="it-IT" altLang="it-IT" sz="1200">
                <a:solidFill>
                  <a:srgbClr val="FFFFFF"/>
                </a:solidFill>
              </a:rPr>
              <a:pPr>
                <a:spcBef>
                  <a:spcPct val="0"/>
                </a:spcBef>
                <a:buFontTx/>
                <a:buNone/>
              </a:pPr>
              <a:t>200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373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22</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188720349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Nei casi di </a:t>
            </a:r>
            <a:r>
              <a:rPr lang="it-IT" altLang="it-IT" sz="2400" b="1">
                <a:solidFill>
                  <a:schemeClr val="bg1"/>
                </a:solidFill>
              </a:rPr>
              <a:t>trasformazione del contratto a tempo determinato </a:t>
            </a:r>
            <a:r>
              <a:rPr lang="it-IT" altLang="it-IT" sz="2400">
                <a:solidFill>
                  <a:schemeClr val="bg1"/>
                </a:solidFill>
              </a:rPr>
              <a:t>in contratto a tempo indeterminato, il giudice condanna il datore di lavoro al risarcimento del danno a favore del lavoratore stabilendo un'indennità onnicomprensiva nella misura compresa tra un minimo di </a:t>
            </a:r>
            <a:r>
              <a:rPr lang="it-IT" altLang="it-IT" sz="2400" b="1">
                <a:solidFill>
                  <a:schemeClr val="bg1"/>
                </a:solidFill>
              </a:rPr>
              <a:t>2,5 e un massimo di 12 mensilità </a:t>
            </a:r>
            <a:r>
              <a:rPr lang="it-IT" altLang="it-IT" sz="2400">
                <a:solidFill>
                  <a:schemeClr val="bg1"/>
                </a:solidFill>
              </a:rPr>
              <a:t>dell'ultima retribuzione di riferimento per il calcolo del trattamento di fine rapporto, avuto riguardo ai criteri indicati nell’art. 8 della Legge n. 604/1996. La predetta indennità </a:t>
            </a:r>
            <a:r>
              <a:rPr lang="it-IT" altLang="it-IT" sz="2400" b="1">
                <a:solidFill>
                  <a:schemeClr val="bg1"/>
                </a:solidFill>
              </a:rPr>
              <a:t>ristora per intero il pregiudizio subito dal lavoratore, comprese le conseguenze retributive e contributive relative al periodo compreso tra la scadenza del termine e la pronuncia con la quale il giudice ha ordinato la ricostituzione del rapporto di lavoro.</a:t>
            </a:r>
          </a:p>
        </p:txBody>
      </p:sp>
      <p:sp>
        <p:nvSpPr>
          <p:cNvPr id="747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E73C03-2A7B-46FC-84F6-337B9861EC88}" type="slidenum">
              <a:rPr lang="it-IT" altLang="it-IT" sz="1200">
                <a:solidFill>
                  <a:srgbClr val="FFFFFF"/>
                </a:solidFill>
              </a:rPr>
              <a:pPr>
                <a:spcBef>
                  <a:spcPct val="0"/>
                </a:spcBef>
                <a:buFontTx/>
                <a:buNone/>
              </a:pPr>
              <a:t>201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475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148431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28</a:t>
            </a:r>
          </a:p>
        </p:txBody>
      </p:sp>
      <p:sp>
        <p:nvSpPr>
          <p:cNvPr id="10" name="Fumetto 4 9"/>
          <p:cNvSpPr/>
          <p:nvPr/>
        </p:nvSpPr>
        <p:spPr>
          <a:xfrm>
            <a:off x="971550" y="1628775"/>
            <a:ext cx="1655763"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236922548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8 LEGGE 604/1966</a:t>
            </a:r>
          </a:p>
          <a:p>
            <a:pPr algn="just"/>
            <a:r>
              <a:rPr lang="it-IT" altLang="it-IT" sz="2400">
                <a:solidFill>
                  <a:schemeClr val="bg1"/>
                </a:solidFill>
              </a:rPr>
              <a:t>Quando risulti accertato che non ricorrono gli estremi del licenziamento per giusta causa o giustificato motivo, il datore di lavoro é tenuto a riassumere il prestatore di lavoro entro il termine di tre giorni o, in mancanza, a risarcire il danno versandogli un'indennità di importo compreso tra un minimo di 2,5 ed un massimo di 6 mensilità dell'ultima retribuzione globale di fatto, avuto riguardo al numero dei dipendenti occupati, alle dimensioni dell'impresa, all'anzianità di servizio del prestatore di lavoro, al comportamento e alle condizioni delle parti.</a:t>
            </a:r>
          </a:p>
        </p:txBody>
      </p:sp>
      <p:sp>
        <p:nvSpPr>
          <p:cNvPr id="757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0CDAD0-66B2-4754-9C1E-255CA5197180}" type="slidenum">
              <a:rPr lang="it-IT" altLang="it-IT" sz="1200">
                <a:solidFill>
                  <a:srgbClr val="FFFFFF"/>
                </a:solidFill>
              </a:rPr>
              <a:pPr>
                <a:spcBef>
                  <a:spcPct val="0"/>
                </a:spcBef>
                <a:buFontTx/>
                <a:buNone/>
              </a:pPr>
              <a:t>202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578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5732463"/>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28</a:t>
            </a:r>
          </a:p>
        </p:txBody>
      </p:sp>
    </p:spTree>
    <p:extLst>
      <p:ext uri="{BB962C8B-B14F-4D97-AF65-F5344CB8AC3E}">
        <p14:creationId xmlns:p14="http://schemas.microsoft.com/office/powerpoint/2010/main" val="3409234445"/>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In presenza di </a:t>
            </a:r>
            <a:r>
              <a:rPr lang="it-IT" altLang="it-IT" sz="2400" b="1">
                <a:solidFill>
                  <a:schemeClr val="bg1"/>
                </a:solidFill>
              </a:rPr>
              <a:t>contratti collettivi </a:t>
            </a:r>
            <a:r>
              <a:rPr lang="it-IT" altLang="it-IT" sz="2400">
                <a:solidFill>
                  <a:schemeClr val="bg1"/>
                </a:solidFill>
              </a:rPr>
              <a:t>che prevedano l'assunzione, anche a tempo indeterminato, di lavoratori già occupati con contratto a termine nell'ambito di specifiche graduatorie, </a:t>
            </a:r>
            <a:r>
              <a:rPr lang="it-IT" altLang="it-IT" sz="2400" b="1">
                <a:solidFill>
                  <a:schemeClr val="bg1"/>
                </a:solidFill>
              </a:rPr>
              <a:t>il limite massimo dell'indennità fissata dal comma 2 è ridotto alla metà.</a:t>
            </a:r>
          </a:p>
        </p:txBody>
      </p:sp>
      <p:sp>
        <p:nvSpPr>
          <p:cNvPr id="768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5A1D3B-F299-4E48-B309-4A44DA68E3C8}" type="slidenum">
              <a:rPr lang="it-IT" altLang="it-IT" sz="1200">
                <a:solidFill>
                  <a:srgbClr val="FFFFFF"/>
                </a:solidFill>
              </a:rPr>
              <a:pPr>
                <a:spcBef>
                  <a:spcPct val="0"/>
                </a:spcBef>
                <a:buFontTx/>
                <a:buNone/>
              </a:pPr>
              <a:t>203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680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0" name="Fumetto 4 9"/>
          <p:cNvSpPr/>
          <p:nvPr/>
        </p:nvSpPr>
        <p:spPr>
          <a:xfrm>
            <a:off x="1547813" y="4724400"/>
            <a:ext cx="1655762"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CIVILI</a:t>
            </a:r>
          </a:p>
        </p:txBody>
      </p:sp>
    </p:spTree>
    <p:extLst>
      <p:ext uri="{BB962C8B-B14F-4D97-AF65-F5344CB8AC3E}">
        <p14:creationId xmlns:p14="http://schemas.microsoft.com/office/powerpoint/2010/main" val="351254168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SANZIONI</a:t>
            </a:r>
          </a:p>
          <a:p>
            <a:pPr algn="just">
              <a:buFont typeface="Arial" charset="0"/>
              <a:buNone/>
              <a:defRPr/>
            </a:pPr>
            <a:r>
              <a:rPr lang="it-IT" sz="2400" dirty="0">
                <a:solidFill>
                  <a:schemeClr val="bg1"/>
                </a:solidFill>
              </a:rPr>
              <a:t>In caso di </a:t>
            </a:r>
            <a:r>
              <a:rPr lang="it-IT" sz="2400" b="1" dirty="0">
                <a:solidFill>
                  <a:schemeClr val="bg1"/>
                </a:solidFill>
              </a:rPr>
              <a:t>violazione del limite di contingentamento </a:t>
            </a:r>
            <a:r>
              <a:rPr lang="it-IT" sz="2400" dirty="0">
                <a:solidFill>
                  <a:schemeClr val="bg1"/>
                </a:solidFill>
              </a:rPr>
              <a:t>per ciascun lavoratore si applica la sanzione amministrativa:</a:t>
            </a:r>
          </a:p>
          <a:p>
            <a:pPr marL="457200" indent="-457200" algn="just">
              <a:buFont typeface="Arial" panose="020B0604020202020204" pitchFamily="34" charset="0"/>
              <a:buChar char="•"/>
              <a:defRPr/>
            </a:pPr>
            <a:r>
              <a:rPr lang="it-IT" sz="2400" dirty="0">
                <a:solidFill>
                  <a:schemeClr val="bg1"/>
                </a:solidFill>
              </a:rPr>
              <a:t>pari al 20 per cento della retribuzione, per ciascun mese o frazione di mese superiore a quindici giorni di durata del rapporto di lavoro, se il numero dei lavoratori assunti in violazione del limite percentuale non sia superiore a uno;</a:t>
            </a:r>
          </a:p>
          <a:p>
            <a:pPr marL="457200" indent="-457200" algn="just">
              <a:buFont typeface="Arial" panose="020B0604020202020204" pitchFamily="34" charset="0"/>
              <a:buChar char="•"/>
              <a:defRPr/>
            </a:pPr>
            <a:r>
              <a:rPr lang="it-IT" sz="2400" dirty="0">
                <a:solidFill>
                  <a:schemeClr val="bg1"/>
                </a:solidFill>
              </a:rPr>
              <a:t>pari al 50 per cento della retribuzione, per ciascun mese o frazione di mese superiore a quindici giorni di durata del rapporto di lavoro, se il numero dei lavoratori assunti in violazione del limite percentuale sia superiore a uno.</a:t>
            </a:r>
          </a:p>
        </p:txBody>
      </p:sp>
      <p:sp>
        <p:nvSpPr>
          <p:cNvPr id="778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F905FE-941D-48A7-9916-4E5827475C75}" type="slidenum">
              <a:rPr lang="it-IT" altLang="it-IT" sz="1200">
                <a:solidFill>
                  <a:srgbClr val="FFFFFF"/>
                </a:solidFill>
              </a:rPr>
              <a:pPr>
                <a:spcBef>
                  <a:spcPct val="0"/>
                </a:spcBef>
                <a:buFontTx/>
                <a:buNone/>
              </a:pPr>
              <a:t>204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783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659563" y="5943600"/>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0" name="Fumetto 4 9"/>
          <p:cNvSpPr/>
          <p:nvPr/>
        </p:nvSpPr>
        <p:spPr>
          <a:xfrm>
            <a:off x="827088" y="5949950"/>
            <a:ext cx="3240087" cy="611188"/>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Tree>
    <p:extLst>
      <p:ext uri="{BB962C8B-B14F-4D97-AF65-F5344CB8AC3E}">
        <p14:creationId xmlns:p14="http://schemas.microsoft.com/office/powerpoint/2010/main" val="506141219"/>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La sanzione trova applicazione nel caso di superamento del limite alla stipulazione di contratti a tempo determinato che il datore di lavoro è tenuto a rispettare, </a:t>
            </a:r>
            <a:r>
              <a:rPr lang="it-IT" altLang="it-IT" sz="2400" b="1">
                <a:solidFill>
                  <a:schemeClr val="bg1"/>
                </a:solidFill>
              </a:rPr>
              <a:t>sia questo il limite legale del 20% che il diverso limite contrattuale.</a:t>
            </a:r>
          </a:p>
        </p:txBody>
      </p:sp>
      <p:sp>
        <p:nvSpPr>
          <p:cNvPr id="788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615760-0A4F-4F6D-84B0-53BCF1C7C7B4}" type="slidenum">
              <a:rPr lang="it-IT" altLang="it-IT" sz="1200">
                <a:solidFill>
                  <a:srgbClr val="FFFFFF"/>
                </a:solidFill>
              </a:rPr>
              <a:pPr>
                <a:spcBef>
                  <a:spcPct val="0"/>
                </a:spcBef>
                <a:buFontTx/>
                <a:buNone/>
              </a:pPr>
              <a:t>205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885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Tree>
    <p:extLst>
      <p:ext uri="{BB962C8B-B14F-4D97-AF65-F5344CB8AC3E}">
        <p14:creationId xmlns:p14="http://schemas.microsoft.com/office/powerpoint/2010/main" val="118060662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L’importo sanzionatorio va calcolato in base ad una </a:t>
            </a:r>
            <a:r>
              <a:rPr lang="it-IT" altLang="it-IT" sz="2400" b="1">
                <a:solidFill>
                  <a:schemeClr val="bg1"/>
                </a:solidFill>
              </a:rPr>
              <a:t>percentuale della retribuzione </a:t>
            </a:r>
            <a:r>
              <a:rPr lang="it-IT" altLang="it-IT" sz="2400">
                <a:solidFill>
                  <a:schemeClr val="bg1"/>
                </a:solidFill>
              </a:rPr>
              <a:t>spettante ai lavoratori assunti in violazione del limite e cioè gli ultimi assunti in ordine di tempo.</a:t>
            </a:r>
          </a:p>
        </p:txBody>
      </p:sp>
      <p:sp>
        <p:nvSpPr>
          <p:cNvPr id="798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5D634D-9768-4115-8E72-5C772396A962}" type="slidenum">
              <a:rPr lang="it-IT" altLang="it-IT" sz="1200">
                <a:solidFill>
                  <a:srgbClr val="FFFFFF"/>
                </a:solidFill>
              </a:rPr>
              <a:pPr>
                <a:spcBef>
                  <a:spcPct val="0"/>
                </a:spcBef>
                <a:buFontTx/>
                <a:buNone/>
              </a:pPr>
              <a:t>206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987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Tree>
    <p:extLst>
      <p:ext uri="{BB962C8B-B14F-4D97-AF65-F5344CB8AC3E}">
        <p14:creationId xmlns:p14="http://schemas.microsoft.com/office/powerpoint/2010/main" val="305235311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La </a:t>
            </a:r>
            <a:r>
              <a:rPr lang="it-IT" altLang="it-IT" sz="2400" b="1">
                <a:solidFill>
                  <a:schemeClr val="bg1"/>
                </a:solidFill>
              </a:rPr>
              <a:t>retribuzione da prendere in considerazione ai fini del calcolo</a:t>
            </a:r>
            <a:r>
              <a:rPr lang="it-IT" altLang="it-IT" sz="2400">
                <a:solidFill>
                  <a:schemeClr val="bg1"/>
                </a:solidFill>
              </a:rPr>
              <a:t> è, in assenza di specificazioni, la retribuzione lorda mensile riportata nel singolo contratto di lavoro, desumibile anche attraverso una divisione della retribuzione annuale per il numero di mensilità spettanti.</a:t>
            </a:r>
          </a:p>
          <a:p>
            <a:pPr algn="just"/>
            <a:r>
              <a:rPr lang="it-IT" altLang="it-IT" sz="2400">
                <a:solidFill>
                  <a:schemeClr val="bg1"/>
                </a:solidFill>
              </a:rPr>
              <a:t>Qualora nel contratto individuale non sia esplicitamente riportala la retribuzione lorda mensile o annuale, occorrerà invece rifarsi alla retribuzione tabellare prevista nel contratto collettivo applicato o applicabile.</a:t>
            </a:r>
          </a:p>
        </p:txBody>
      </p:sp>
      <p:sp>
        <p:nvSpPr>
          <p:cNvPr id="809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8AF11D-AEF0-47D9-94FB-95962E93252A}" type="slidenum">
              <a:rPr lang="it-IT" altLang="it-IT" sz="1200">
                <a:solidFill>
                  <a:srgbClr val="FFFFFF"/>
                </a:solidFill>
              </a:rPr>
              <a:pPr>
                <a:spcBef>
                  <a:spcPct val="0"/>
                </a:spcBef>
                <a:buFontTx/>
                <a:buNone/>
              </a:pPr>
              <a:t>207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09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661025"/>
            <a:ext cx="19431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250825" y="5732463"/>
            <a:ext cx="3241675"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
        <p:nvSpPr>
          <p:cNvPr id="10" name="Rettangolo arrotondato 9"/>
          <p:cNvSpPr/>
          <p:nvPr/>
        </p:nvSpPr>
        <p:spPr>
          <a:xfrm>
            <a:off x="4284663" y="5589588"/>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n. 18/2014</a:t>
            </a:r>
          </a:p>
        </p:txBody>
      </p:sp>
    </p:spTree>
    <p:extLst>
      <p:ext uri="{BB962C8B-B14F-4D97-AF65-F5344CB8AC3E}">
        <p14:creationId xmlns:p14="http://schemas.microsoft.com/office/powerpoint/2010/main" val="362213361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L’importo individuato attraverso l’applicazione della percentuale del 20% o del 50% della retribuzione lorda mensile - arrotondato all’unità superiore qualora il primo decimale sia pari o superiore a 0,5 - andrà moltiplicato, per ciascun lavoratore per il numero dei mesi o frazione di mese superiore a 15 giorni di occupazione.</a:t>
            </a:r>
          </a:p>
        </p:txBody>
      </p:sp>
      <p:sp>
        <p:nvSpPr>
          <p:cNvPr id="819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74BFBD-50E0-42C5-927D-3B07EDBCFFF9}" type="slidenum">
              <a:rPr lang="it-IT" altLang="it-IT" sz="1200">
                <a:solidFill>
                  <a:srgbClr val="FFFFFF"/>
                </a:solidFill>
              </a:rPr>
              <a:pPr>
                <a:spcBef>
                  <a:spcPct val="0"/>
                </a:spcBef>
                <a:buFontTx/>
                <a:buNone/>
              </a:pPr>
              <a:t>208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19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
        <p:nvSpPr>
          <p:cNvPr id="10" name="Rettangolo arrotondato 9"/>
          <p:cNvSpPr/>
          <p:nvPr/>
        </p:nvSpPr>
        <p:spPr>
          <a:xfrm>
            <a:off x="4284663" y="5589588"/>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n. 18/2014</a:t>
            </a:r>
          </a:p>
        </p:txBody>
      </p:sp>
    </p:spTree>
    <p:extLst>
      <p:ext uri="{BB962C8B-B14F-4D97-AF65-F5344CB8AC3E}">
        <p14:creationId xmlns:p14="http://schemas.microsoft.com/office/powerpoint/2010/main" val="310209165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A tal fine, ogni periodo pari a 30 giorni di occupazione andrà considerato come mese intero e, solo se i giorni residui sono più di 15, andrà conteggiato un ulteriore mese. Ciò sta anche a significare che, per periodi di occupazione inferiore ai 16 giorni, la sanzione non potrà trovare evidentemente applicazione in quanto il moltiplicatore sarebbe pari a zero.</a:t>
            </a:r>
          </a:p>
        </p:txBody>
      </p:sp>
      <p:sp>
        <p:nvSpPr>
          <p:cNvPr id="829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014F9A-B973-49A7-B3B8-ECCE2F9126F3}" type="slidenum">
              <a:rPr lang="it-IT" altLang="it-IT" sz="1200">
                <a:solidFill>
                  <a:srgbClr val="FFFFFF"/>
                </a:solidFill>
              </a:rPr>
              <a:pPr>
                <a:spcBef>
                  <a:spcPct val="0"/>
                </a:spcBef>
                <a:buFontTx/>
                <a:buNone/>
              </a:pPr>
              <a:t>209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29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
        <p:nvSpPr>
          <p:cNvPr id="10" name="Rettangolo arrotondato 9"/>
          <p:cNvSpPr/>
          <p:nvPr/>
        </p:nvSpPr>
        <p:spPr>
          <a:xfrm>
            <a:off x="4284663" y="5589588"/>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n. 18/2014</a:t>
            </a:r>
          </a:p>
        </p:txBody>
      </p:sp>
    </p:spTree>
    <p:extLst>
      <p:ext uri="{BB962C8B-B14F-4D97-AF65-F5344CB8AC3E}">
        <p14:creationId xmlns:p14="http://schemas.microsoft.com/office/powerpoint/2010/main" val="1309924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21</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01924"/>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800481">
                <a:tc rowSpan="4">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termine (artt. 19-29)</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Definizione</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Divieti</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Proroghe</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800481">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Rinnovi</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La sanzione amministrativa, </a:t>
            </a:r>
            <a:r>
              <a:rPr lang="it-IT" altLang="it-IT" sz="2400" b="1">
                <a:solidFill>
                  <a:schemeClr val="bg1"/>
                </a:solidFill>
              </a:rPr>
              <a:t>pur non risultando ammissibile la diffida, secondo l’orientamento del Ministero del Lavoro, attesa l’insanabilità della violazione legata al superamento di un limite alle assunzioni a tempo determinato ormai realizzato, è soggetta alle riduzioni di cui all’art. 16 della legge n. 689/1981. </a:t>
            </a:r>
          </a:p>
          <a:p>
            <a:pPr algn="just"/>
            <a:r>
              <a:rPr lang="it-IT" altLang="it-IT" sz="2400">
                <a:solidFill>
                  <a:schemeClr val="bg1"/>
                </a:solidFill>
              </a:rPr>
              <a:t>.</a:t>
            </a:r>
          </a:p>
        </p:txBody>
      </p:sp>
      <p:sp>
        <p:nvSpPr>
          <p:cNvPr id="839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887EFE-D977-4AAE-8511-08B99864EE1F}" type="slidenum">
              <a:rPr lang="it-IT" altLang="it-IT" sz="1200">
                <a:solidFill>
                  <a:srgbClr val="FFFFFF"/>
                </a:solidFill>
              </a:rPr>
              <a:pPr>
                <a:spcBef>
                  <a:spcPct val="0"/>
                </a:spcBef>
                <a:buFontTx/>
                <a:buNone/>
              </a:pPr>
              <a:t>210</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39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
        <p:nvSpPr>
          <p:cNvPr id="10" name="Rettangolo arrotondato 9"/>
          <p:cNvSpPr/>
          <p:nvPr/>
        </p:nvSpPr>
        <p:spPr>
          <a:xfrm>
            <a:off x="4284663" y="5589588"/>
            <a:ext cx="2087562"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Circ. Min. </a:t>
            </a:r>
            <a:r>
              <a:rPr lang="it-IT" b="1" dirty="0" err="1"/>
              <a:t>Lav</a:t>
            </a:r>
            <a:r>
              <a:rPr lang="it-IT" b="1" dirty="0"/>
              <a:t>. n. 18/2014</a:t>
            </a:r>
          </a:p>
        </p:txBody>
      </p:sp>
    </p:spTree>
    <p:extLst>
      <p:ext uri="{BB962C8B-B14F-4D97-AF65-F5344CB8AC3E}">
        <p14:creationId xmlns:p14="http://schemas.microsoft.com/office/powerpoint/2010/main" val="176813003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Il comma 4 dell’art. 23 del D.Lgs. n. 81/2015 </a:t>
            </a:r>
            <a:r>
              <a:rPr lang="it-IT" altLang="it-IT" sz="2400" b="1">
                <a:solidFill>
                  <a:schemeClr val="bg1"/>
                </a:solidFill>
              </a:rPr>
              <a:t>esclude, quale ulteriore sanzione di carattere civilistico, nel caso di violazione dei limiti di contingentamento, la trasformazione del rapporto di lavoro a da tempo determinato da tempo indeterminato.</a:t>
            </a:r>
          </a:p>
        </p:txBody>
      </p:sp>
      <p:sp>
        <p:nvSpPr>
          <p:cNvPr id="849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620FD2-E01A-4B22-9265-4029B01D1EFA}" type="slidenum">
              <a:rPr lang="it-IT" altLang="it-IT" sz="1200">
                <a:solidFill>
                  <a:srgbClr val="FFFFFF"/>
                </a:solidFill>
              </a:rPr>
              <a:pPr>
                <a:spcBef>
                  <a:spcPct val="0"/>
                </a:spcBef>
                <a:buFontTx/>
                <a:buNone/>
              </a:pPr>
              <a:t>211</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499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23</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
        <p:nvSpPr>
          <p:cNvPr id="10" name="Fumetto 4 9"/>
          <p:cNvSpPr/>
          <p:nvPr/>
        </p:nvSpPr>
        <p:spPr>
          <a:xfrm>
            <a:off x="3563938" y="3933825"/>
            <a:ext cx="3240087" cy="611188"/>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NO CIVILI</a:t>
            </a:r>
          </a:p>
        </p:txBody>
      </p:sp>
    </p:spTree>
    <p:extLst>
      <p:ext uri="{BB962C8B-B14F-4D97-AF65-F5344CB8AC3E}">
        <p14:creationId xmlns:p14="http://schemas.microsoft.com/office/powerpoint/2010/main" val="1179955287"/>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altLang="it-IT" sz="2400">
                <a:solidFill>
                  <a:schemeClr val="bg1"/>
                </a:solidFill>
              </a:rPr>
              <a:t>Nel caso di </a:t>
            </a:r>
            <a:r>
              <a:rPr lang="it-IT" altLang="it-IT" sz="2400" b="1">
                <a:solidFill>
                  <a:schemeClr val="bg1"/>
                </a:solidFill>
              </a:rPr>
              <a:t>inosservanza degli obblighi di discriminazione </a:t>
            </a:r>
            <a:r>
              <a:rPr lang="it-IT" altLang="it-IT" sz="2400">
                <a:solidFill>
                  <a:schemeClr val="bg1"/>
                </a:solidFill>
              </a:rPr>
              <a:t>(medesimo trattamento economico dei lavoratori a tempo indeterminato), il datore di lavoro è punito con la sanzione amministrativa da 25,82 euro a 154,94 euro. Se l'inosservanza si riferisce a più di cinque lavoratori, si applica la sanzione amministrativa da 154,94 euro a 1.032,91 euro.</a:t>
            </a:r>
          </a:p>
          <a:p>
            <a:pPr algn="just"/>
            <a:r>
              <a:rPr lang="it-IT" altLang="it-IT" sz="2400">
                <a:solidFill>
                  <a:schemeClr val="bg1"/>
                </a:solidFill>
              </a:rPr>
              <a:t> </a:t>
            </a:r>
          </a:p>
          <a:p>
            <a:pPr algn="just"/>
            <a:endParaRPr lang="it-IT" altLang="it-IT" sz="2400">
              <a:solidFill>
                <a:schemeClr val="bg1"/>
              </a:solidFill>
            </a:endParaRPr>
          </a:p>
        </p:txBody>
      </p:sp>
      <p:sp>
        <p:nvSpPr>
          <p:cNvPr id="860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CFEB9E-09AB-4A36-AB20-E43DC33C7F30}" type="slidenum">
              <a:rPr lang="it-IT" altLang="it-IT" sz="1200">
                <a:solidFill>
                  <a:srgbClr val="FFFFFF"/>
                </a:solidFill>
              </a:rPr>
              <a:pPr>
                <a:spcBef>
                  <a:spcPct val="0"/>
                </a:spcBef>
                <a:buFontTx/>
                <a:buNone/>
              </a:pPr>
              <a:t>212</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60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47974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t>Art. 26</a:t>
            </a:r>
          </a:p>
        </p:txBody>
      </p:sp>
      <p:sp>
        <p:nvSpPr>
          <p:cNvPr id="11" name="Fumetto 4 10"/>
          <p:cNvSpPr/>
          <p:nvPr/>
        </p:nvSpPr>
        <p:spPr>
          <a:xfrm>
            <a:off x="900113" y="4724400"/>
            <a:ext cx="3240087"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a:solidFill>
                  <a:schemeClr val="bg1"/>
                </a:solidFill>
              </a:rPr>
              <a:t>AMMINISTRATIVE</a:t>
            </a:r>
          </a:p>
        </p:txBody>
      </p:sp>
    </p:spTree>
    <p:extLst>
      <p:ext uri="{BB962C8B-B14F-4D97-AF65-F5344CB8AC3E}">
        <p14:creationId xmlns:p14="http://schemas.microsoft.com/office/powerpoint/2010/main" val="316205414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COSTO DEL LAVORO</a:t>
            </a:r>
          </a:p>
          <a:p>
            <a:pPr algn="just"/>
            <a:r>
              <a:rPr lang="it-IT" altLang="it-IT" sz="2400">
                <a:solidFill>
                  <a:schemeClr val="bg1"/>
                </a:solidFill>
              </a:rPr>
              <a:t>Il lavoratore a tempo determinato </a:t>
            </a:r>
            <a:r>
              <a:rPr lang="it-IT" altLang="it-IT" sz="2400" b="1">
                <a:solidFill>
                  <a:schemeClr val="bg1"/>
                </a:solidFill>
              </a:rPr>
              <a:t>deve ricevere, a parità di categoria e livello di inquadramento contrattuale, la medesima retribuzione prevista per i lavoratori subordinati assunti a tempo indeterminato.</a:t>
            </a:r>
          </a:p>
        </p:txBody>
      </p:sp>
      <p:sp>
        <p:nvSpPr>
          <p:cNvPr id="870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4E8B2A-5554-4F64-8DB3-E3FD59BAF1D2}" type="slidenum">
              <a:rPr lang="it-IT" altLang="it-IT" sz="1200">
                <a:solidFill>
                  <a:srgbClr val="FFFFFF"/>
                </a:solidFill>
              </a:rPr>
              <a:pPr>
                <a:spcBef>
                  <a:spcPct val="0"/>
                </a:spcBef>
                <a:buFontTx/>
                <a:buNone/>
              </a:pPr>
              <a:t>213</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70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28228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COSTO DEL LAVORO</a:t>
            </a:r>
          </a:p>
          <a:p>
            <a:pPr algn="just">
              <a:buFont typeface="Arial" charset="0"/>
              <a:buNone/>
              <a:defRPr/>
            </a:pPr>
            <a:r>
              <a:rPr lang="it-IT" sz="2400" dirty="0">
                <a:solidFill>
                  <a:schemeClr val="bg1"/>
                </a:solidFill>
              </a:rPr>
              <a:t>Gli elementi di costo da considerare, pertanto, sono:</a:t>
            </a:r>
          </a:p>
          <a:p>
            <a:pPr marL="457200" indent="-457200" algn="just">
              <a:buFont typeface="Arial" panose="020B0604020202020204" pitchFamily="34" charset="0"/>
              <a:buChar char="•"/>
              <a:defRPr/>
            </a:pPr>
            <a:r>
              <a:rPr lang="it-IT" sz="2400" dirty="0">
                <a:solidFill>
                  <a:schemeClr val="bg1"/>
                </a:solidFill>
              </a:rPr>
              <a:t>la </a:t>
            </a:r>
            <a:r>
              <a:rPr lang="it-IT" sz="2400" b="1" dirty="0">
                <a:solidFill>
                  <a:schemeClr val="bg1"/>
                </a:solidFill>
              </a:rPr>
              <a:t>retribuzione lorda </a:t>
            </a:r>
            <a:r>
              <a:rPr lang="it-IT" sz="2400" dirty="0">
                <a:solidFill>
                  <a:schemeClr val="bg1"/>
                </a:solidFill>
              </a:rPr>
              <a:t>(minimi tabellari, competenze </a:t>
            </a:r>
            <a:r>
              <a:rPr lang="it-IT" sz="2400" dirty="0" err="1">
                <a:solidFill>
                  <a:schemeClr val="bg1"/>
                </a:solidFill>
              </a:rPr>
              <a:t>plurimensili</a:t>
            </a:r>
            <a:r>
              <a:rPr lang="it-IT" sz="2400" dirty="0">
                <a:solidFill>
                  <a:schemeClr val="bg1"/>
                </a:solidFill>
              </a:rPr>
              <a:t>, elementi accessori, </a:t>
            </a:r>
            <a:r>
              <a:rPr lang="it-IT" sz="2400" i="1" dirty="0" err="1">
                <a:solidFill>
                  <a:schemeClr val="bg1"/>
                </a:solidFill>
              </a:rPr>
              <a:t>fringe</a:t>
            </a:r>
            <a:r>
              <a:rPr lang="it-IT" sz="2400" i="1" dirty="0">
                <a:solidFill>
                  <a:schemeClr val="bg1"/>
                </a:solidFill>
              </a:rPr>
              <a:t> benefit</a:t>
            </a:r>
            <a:r>
              <a:rPr lang="it-IT" sz="2400" dirty="0">
                <a:solidFill>
                  <a:schemeClr val="bg1"/>
                </a:solidFill>
              </a:rPr>
              <a:t>, superminimi, premi, </a:t>
            </a:r>
            <a:r>
              <a:rPr lang="it-IT" sz="2400" dirty="0" err="1">
                <a:solidFill>
                  <a:schemeClr val="bg1"/>
                </a:solidFill>
              </a:rPr>
              <a:t>tfr</a:t>
            </a:r>
            <a:r>
              <a:rPr lang="it-IT" sz="2400" dirty="0">
                <a:solidFill>
                  <a:schemeClr val="bg1"/>
                </a:solidFill>
              </a:rPr>
              <a:t>, ecc.);</a:t>
            </a:r>
          </a:p>
          <a:p>
            <a:pPr marL="457200" indent="-457200" algn="just">
              <a:buFont typeface="Arial" panose="020B0604020202020204" pitchFamily="34" charset="0"/>
              <a:buChar char="•"/>
              <a:defRPr/>
            </a:pPr>
            <a:r>
              <a:rPr lang="it-IT" sz="2400" dirty="0">
                <a:solidFill>
                  <a:schemeClr val="bg1"/>
                </a:solidFill>
              </a:rPr>
              <a:t>i </a:t>
            </a:r>
            <a:r>
              <a:rPr lang="it-IT" sz="2400" b="1" dirty="0">
                <a:solidFill>
                  <a:schemeClr val="bg1"/>
                </a:solidFill>
              </a:rPr>
              <a:t>contributi INPS </a:t>
            </a:r>
            <a:r>
              <a:rPr lang="it-IT" sz="2400" dirty="0">
                <a:solidFill>
                  <a:schemeClr val="bg1"/>
                </a:solidFill>
              </a:rPr>
              <a:t>a carico del datore di lavoro;</a:t>
            </a:r>
          </a:p>
          <a:p>
            <a:pPr marL="457200" indent="-457200" algn="just">
              <a:buFont typeface="Arial" panose="020B0604020202020204" pitchFamily="34" charset="0"/>
              <a:buChar char="•"/>
              <a:defRPr/>
            </a:pPr>
            <a:r>
              <a:rPr lang="it-IT" sz="2400" dirty="0">
                <a:solidFill>
                  <a:schemeClr val="bg1"/>
                </a:solidFill>
              </a:rPr>
              <a:t>i </a:t>
            </a:r>
            <a:r>
              <a:rPr lang="it-IT" sz="2400" b="1" dirty="0">
                <a:solidFill>
                  <a:schemeClr val="bg1"/>
                </a:solidFill>
              </a:rPr>
              <a:t>premi INAIL</a:t>
            </a:r>
            <a:r>
              <a:rPr lang="it-IT" sz="2400" dirty="0">
                <a:solidFill>
                  <a:schemeClr val="bg1"/>
                </a:solidFill>
              </a:rPr>
              <a:t>;</a:t>
            </a:r>
          </a:p>
          <a:p>
            <a:pPr marL="457200" indent="-457200" algn="just">
              <a:buFont typeface="Arial" panose="020B0604020202020204" pitchFamily="34" charset="0"/>
              <a:buChar char="•"/>
              <a:defRPr/>
            </a:pPr>
            <a:r>
              <a:rPr lang="it-IT" sz="2400" dirty="0">
                <a:solidFill>
                  <a:schemeClr val="bg1"/>
                </a:solidFill>
              </a:rPr>
              <a:t>l’</a:t>
            </a:r>
            <a:r>
              <a:rPr lang="it-IT" sz="2400" b="1" dirty="0">
                <a:solidFill>
                  <a:schemeClr val="bg1"/>
                </a:solidFill>
              </a:rPr>
              <a:t>IRAP</a:t>
            </a:r>
            <a:r>
              <a:rPr lang="it-IT" sz="2400" dirty="0">
                <a:solidFill>
                  <a:schemeClr val="bg1"/>
                </a:solidFill>
              </a:rPr>
              <a:t>;</a:t>
            </a:r>
          </a:p>
          <a:p>
            <a:pPr marL="457200" indent="-457200" algn="just">
              <a:buFont typeface="Arial" panose="020B0604020202020204" pitchFamily="34" charset="0"/>
              <a:buChar char="•"/>
              <a:defRPr/>
            </a:pPr>
            <a:r>
              <a:rPr lang="it-IT" sz="2400" dirty="0">
                <a:solidFill>
                  <a:schemeClr val="bg1"/>
                </a:solidFill>
              </a:rPr>
              <a:t>l’eventuale adesione del lavoratore alla </a:t>
            </a:r>
            <a:r>
              <a:rPr lang="it-IT" sz="2400" b="1" dirty="0">
                <a:solidFill>
                  <a:schemeClr val="bg1"/>
                </a:solidFill>
              </a:rPr>
              <a:t>Previdenza complementare;</a:t>
            </a:r>
          </a:p>
          <a:p>
            <a:pPr marL="457200" indent="-457200" algn="just">
              <a:buFont typeface="Arial" panose="020B0604020202020204" pitchFamily="34" charset="0"/>
              <a:buChar char="•"/>
              <a:defRPr/>
            </a:pPr>
            <a:r>
              <a:rPr lang="it-IT" sz="2400" dirty="0">
                <a:solidFill>
                  <a:schemeClr val="bg1"/>
                </a:solidFill>
              </a:rPr>
              <a:t>l’eventuale attivazione, nel CCNL applicato, di </a:t>
            </a:r>
            <a:r>
              <a:rPr lang="it-IT" sz="2400" b="1" dirty="0">
                <a:solidFill>
                  <a:schemeClr val="bg1"/>
                </a:solidFill>
              </a:rPr>
              <a:t>Fondi sanitari e/o enti bilaterali.</a:t>
            </a:r>
          </a:p>
          <a:p>
            <a:pPr algn="just">
              <a:buFont typeface="Arial" charset="0"/>
              <a:buNone/>
              <a:defRPr/>
            </a:pPr>
            <a:endParaRPr lang="it-IT" sz="2400" dirty="0">
              <a:solidFill>
                <a:schemeClr val="bg1"/>
              </a:solidFill>
            </a:endParaRPr>
          </a:p>
        </p:txBody>
      </p:sp>
      <p:sp>
        <p:nvSpPr>
          <p:cNvPr id="880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72627B-16B3-4D6C-93DB-9B6FE87DCB94}" type="slidenum">
              <a:rPr lang="it-IT" altLang="it-IT" sz="1200">
                <a:solidFill>
                  <a:srgbClr val="FFFFFF"/>
                </a:solidFill>
              </a:rPr>
              <a:pPr>
                <a:spcBef>
                  <a:spcPct val="0"/>
                </a:spcBef>
                <a:buFontTx/>
                <a:buNone/>
              </a:pPr>
              <a:t>214</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80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79783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COSTO DEL LAVORO</a:t>
            </a:r>
          </a:p>
          <a:p>
            <a:pPr algn="just"/>
            <a:r>
              <a:rPr lang="it-IT" altLang="it-IT" sz="2400">
                <a:solidFill>
                  <a:schemeClr val="bg1"/>
                </a:solidFill>
              </a:rPr>
              <a:t>Per effetto dell’introduzione, da parte della legge n. 92/2012, del contributo addizionale di finanziamento dell’Assicurazione Sociale per l’Impiego (ASpI, ora </a:t>
            </a:r>
            <a:r>
              <a:rPr lang="it-IT" altLang="it-IT" sz="2400" b="1">
                <a:solidFill>
                  <a:schemeClr val="bg1"/>
                </a:solidFill>
              </a:rPr>
              <a:t>NASpI), le aliquote contributive per le assunzioni a termine subiscono un incremento dell’1,4%.</a:t>
            </a:r>
          </a:p>
          <a:p>
            <a:pPr algn="just"/>
            <a:endParaRPr lang="it-IT" altLang="it-IT" sz="2400" b="1">
              <a:solidFill>
                <a:schemeClr val="bg1"/>
              </a:solidFill>
            </a:endParaRPr>
          </a:p>
        </p:txBody>
      </p:sp>
      <p:sp>
        <p:nvSpPr>
          <p:cNvPr id="890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61FA12-C9DD-4721-A2CC-CB8E29D6B93F}" type="slidenum">
              <a:rPr lang="it-IT" altLang="it-IT" sz="1200">
                <a:solidFill>
                  <a:srgbClr val="FFFFFF"/>
                </a:solidFill>
              </a:rPr>
              <a:pPr>
                <a:spcBef>
                  <a:spcPct val="0"/>
                </a:spcBef>
                <a:buFontTx/>
                <a:buNone/>
              </a:pPr>
              <a:t>215</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90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89775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COSTO DEL LAVORO</a:t>
            </a:r>
          </a:p>
          <a:p>
            <a:pPr algn="just">
              <a:buFont typeface="Arial" charset="0"/>
              <a:buNone/>
              <a:defRPr/>
            </a:pPr>
            <a:r>
              <a:rPr lang="it-IT" sz="2400" dirty="0">
                <a:solidFill>
                  <a:schemeClr val="bg1"/>
                </a:solidFill>
              </a:rPr>
              <a:t>Detto contributo addizionale </a:t>
            </a:r>
            <a:r>
              <a:rPr lang="it-IT" sz="2400" b="1" dirty="0">
                <a:solidFill>
                  <a:schemeClr val="bg1"/>
                </a:solidFill>
              </a:rPr>
              <a:t>non si applica</a:t>
            </a:r>
            <a:r>
              <a:rPr lang="it-IT" sz="2400" dirty="0">
                <a:solidFill>
                  <a:schemeClr val="bg1"/>
                </a:solidFill>
              </a:rPr>
              <a:t>:</a:t>
            </a:r>
          </a:p>
          <a:p>
            <a:pPr marL="457200" indent="-457200" algn="just">
              <a:buFont typeface="Arial" panose="020B0604020202020204" pitchFamily="34" charset="0"/>
              <a:buChar char="•"/>
              <a:defRPr/>
            </a:pPr>
            <a:r>
              <a:rPr lang="it-IT" sz="2400" dirty="0">
                <a:solidFill>
                  <a:schemeClr val="bg1"/>
                </a:solidFill>
              </a:rPr>
              <a:t>ai lavoratori assunti a termine </a:t>
            </a:r>
            <a:r>
              <a:rPr lang="it-IT" sz="2400" b="1" dirty="0">
                <a:solidFill>
                  <a:schemeClr val="bg1"/>
                </a:solidFill>
              </a:rPr>
              <a:t>in sostituzione </a:t>
            </a:r>
            <a:r>
              <a:rPr lang="it-IT" sz="2400" dirty="0">
                <a:solidFill>
                  <a:schemeClr val="bg1"/>
                </a:solidFill>
              </a:rPr>
              <a:t>di lavoratori assenti;</a:t>
            </a:r>
          </a:p>
          <a:p>
            <a:pPr marL="457200" indent="-457200" algn="just">
              <a:buFont typeface="Arial" panose="020B0604020202020204" pitchFamily="34" charset="0"/>
              <a:buChar char="•"/>
              <a:defRPr/>
            </a:pPr>
            <a:r>
              <a:rPr lang="it-IT" sz="2400" dirty="0">
                <a:solidFill>
                  <a:schemeClr val="bg1"/>
                </a:solidFill>
              </a:rPr>
              <a:t>ai lavoratori assunti a termine per lo svolgimento delle </a:t>
            </a:r>
            <a:r>
              <a:rPr lang="it-IT" sz="2400" b="1" dirty="0">
                <a:solidFill>
                  <a:schemeClr val="bg1"/>
                </a:solidFill>
              </a:rPr>
              <a:t>attività stagionali </a:t>
            </a:r>
            <a:r>
              <a:rPr lang="it-IT" sz="2400" dirty="0">
                <a:solidFill>
                  <a:schemeClr val="bg1"/>
                </a:solidFill>
              </a:rPr>
              <a:t>di cui al D.P.R. n. 1525/1963 nonché, per i periodi contributivi maturati dal 1° gennaio 2013 al 31 dicembre 2015, di quelle definite dagli avvisi comuni e dai contratti collettivi nazionali stipulati entro il 31 dicembre 2011 dalle organizzazioni dei lavoratori e dei datori di lavoro comparativamente più rappresentative; </a:t>
            </a:r>
          </a:p>
          <a:p>
            <a:pPr marL="457200" indent="-457200" algn="just">
              <a:buFont typeface="Arial" panose="020B0604020202020204" pitchFamily="34" charset="0"/>
              <a:buChar char="•"/>
              <a:defRPr/>
            </a:pPr>
            <a:r>
              <a:rPr lang="it-IT" sz="2400" dirty="0">
                <a:solidFill>
                  <a:schemeClr val="bg1"/>
                </a:solidFill>
              </a:rPr>
              <a:t>agli </a:t>
            </a:r>
            <a:r>
              <a:rPr lang="it-IT" sz="2400" b="1" dirty="0">
                <a:solidFill>
                  <a:schemeClr val="bg1"/>
                </a:solidFill>
              </a:rPr>
              <a:t>apprendisti;</a:t>
            </a:r>
          </a:p>
          <a:p>
            <a:pPr marL="457200" indent="-457200" algn="just">
              <a:buFont typeface="Arial" panose="020B0604020202020204" pitchFamily="34" charset="0"/>
              <a:buChar char="•"/>
              <a:defRPr/>
            </a:pPr>
            <a:r>
              <a:rPr lang="it-IT" sz="2400" dirty="0">
                <a:solidFill>
                  <a:schemeClr val="bg1"/>
                </a:solidFill>
              </a:rPr>
              <a:t>ai lavoratori </a:t>
            </a:r>
            <a:r>
              <a:rPr lang="it-IT" sz="2400" b="1" dirty="0">
                <a:solidFill>
                  <a:schemeClr val="bg1"/>
                </a:solidFill>
              </a:rPr>
              <a:t>dipendenti delle Pubbliche Amministrazioni</a:t>
            </a:r>
            <a:r>
              <a:rPr lang="it-IT" sz="2400" dirty="0">
                <a:solidFill>
                  <a:schemeClr val="bg1"/>
                </a:solidFill>
              </a:rPr>
              <a:t>.</a:t>
            </a:r>
          </a:p>
          <a:p>
            <a:pPr algn="just">
              <a:buFont typeface="Arial" charset="0"/>
              <a:buNone/>
              <a:defRPr/>
            </a:pPr>
            <a:endParaRPr lang="it-IT" sz="2400" dirty="0">
              <a:solidFill>
                <a:schemeClr val="bg1"/>
              </a:solidFill>
            </a:endParaRPr>
          </a:p>
        </p:txBody>
      </p:sp>
      <p:sp>
        <p:nvSpPr>
          <p:cNvPr id="901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B401B7-2746-4AF9-A1E0-CDE75AB9CBFA}" type="slidenum">
              <a:rPr lang="it-IT" altLang="it-IT" sz="1200">
                <a:solidFill>
                  <a:srgbClr val="FFFFFF"/>
                </a:solidFill>
              </a:rPr>
              <a:pPr>
                <a:spcBef>
                  <a:spcPct val="0"/>
                </a:spcBef>
                <a:buFontTx/>
                <a:buNone/>
              </a:pPr>
              <a:t>216</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01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168903"/>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COSTO DEL LAVORO</a:t>
            </a:r>
          </a:p>
          <a:p>
            <a:pPr algn="just">
              <a:buFont typeface="Arial" charset="0"/>
              <a:buNone/>
              <a:defRPr/>
            </a:pPr>
            <a:r>
              <a:rPr lang="it-IT" sz="2400" dirty="0">
                <a:solidFill>
                  <a:schemeClr val="bg1"/>
                </a:solidFill>
              </a:rPr>
              <a:t>Laddove la maggiorazione contributiva sia applicata, il Legislatore prevede tuttavia la </a:t>
            </a:r>
            <a:r>
              <a:rPr lang="it-IT" sz="2400" b="1" dirty="0">
                <a:solidFill>
                  <a:schemeClr val="bg1"/>
                </a:solidFill>
              </a:rPr>
              <a:t>possibilità di una sua restituzione, nel limite di 6 mensilità</a:t>
            </a:r>
            <a:r>
              <a:rPr lang="it-IT" sz="2400" dirty="0">
                <a:solidFill>
                  <a:schemeClr val="bg1"/>
                </a:solidFill>
              </a:rPr>
              <a:t>. Ciò può avvenire, successivamente al decorso del periodo di prova, qualora:</a:t>
            </a:r>
          </a:p>
          <a:p>
            <a:pPr marL="457200" indent="-457200" algn="just">
              <a:buFont typeface="Arial" panose="020B0604020202020204" pitchFamily="34" charset="0"/>
              <a:buChar char="•"/>
              <a:defRPr/>
            </a:pPr>
            <a:r>
              <a:rPr lang="it-IT" sz="2400" dirty="0">
                <a:solidFill>
                  <a:schemeClr val="bg1"/>
                </a:solidFill>
              </a:rPr>
              <a:t>il datore di lavoro </a:t>
            </a:r>
            <a:r>
              <a:rPr lang="it-IT" sz="2400" b="1" dirty="0">
                <a:solidFill>
                  <a:schemeClr val="bg1"/>
                </a:solidFill>
              </a:rPr>
              <a:t>trasformi il contratto a tempo indeterminato;</a:t>
            </a:r>
          </a:p>
          <a:p>
            <a:pPr algn="just">
              <a:buFont typeface="Arial" charset="0"/>
              <a:buNone/>
              <a:defRPr/>
            </a:pPr>
            <a:endParaRPr lang="it-IT" sz="2400" dirty="0">
              <a:solidFill>
                <a:schemeClr val="bg1"/>
              </a:solidFill>
            </a:endParaRPr>
          </a:p>
        </p:txBody>
      </p:sp>
      <p:sp>
        <p:nvSpPr>
          <p:cNvPr id="911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6E3211-AE77-495B-99C5-25E0FEDF2E58}" type="slidenum">
              <a:rPr lang="it-IT" altLang="it-IT" sz="1200">
                <a:solidFill>
                  <a:srgbClr val="FFFFFF"/>
                </a:solidFill>
              </a:rPr>
              <a:pPr>
                <a:spcBef>
                  <a:spcPct val="0"/>
                </a:spcBef>
                <a:buFontTx/>
                <a:buNone/>
              </a:pPr>
              <a:t>217</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11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80119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800"/>
            <a:ext cx="8207375" cy="5229225"/>
          </a:xfrm>
        </p:spPr>
        <p:txBody>
          <a:bodyPr/>
          <a:lstStyle/>
          <a:p>
            <a:pPr eaLnBrk="1" hangingPunct="1">
              <a:buFont typeface="Arial" charset="0"/>
              <a:buNone/>
              <a:defRPr/>
            </a:pPr>
            <a:r>
              <a:rPr lang="it-IT" altLang="it-IT" b="1" dirty="0">
                <a:solidFill>
                  <a:srgbClr val="FF0000"/>
                </a:solidFill>
              </a:rPr>
              <a:t>COSTO DEL LAVORO</a:t>
            </a:r>
          </a:p>
          <a:p>
            <a:pPr marL="457200" indent="-457200" algn="just">
              <a:buFont typeface="Arial" panose="020B0604020202020204" pitchFamily="34" charset="0"/>
              <a:buChar char="•"/>
              <a:defRPr/>
            </a:pPr>
            <a:r>
              <a:rPr lang="it-IT" sz="2400" dirty="0">
                <a:solidFill>
                  <a:schemeClr val="bg1"/>
                </a:solidFill>
              </a:rPr>
              <a:t>il datore di lavoro assuma il </a:t>
            </a:r>
            <a:r>
              <a:rPr lang="it-IT" sz="2400" b="1" dirty="0">
                <a:solidFill>
                  <a:schemeClr val="bg1"/>
                </a:solidFill>
              </a:rPr>
              <a:t>lavoratore con contratto di lavoro a tempo indeterminato entro il termine di 6 mesi </a:t>
            </a:r>
            <a:r>
              <a:rPr lang="it-IT" sz="2400" dirty="0">
                <a:solidFill>
                  <a:schemeClr val="bg1"/>
                </a:solidFill>
              </a:rPr>
              <a:t>dalla cessazione del precedente contratto a termine. In tale ultimo caso, tuttavia, la restituzione avviene «detraendo dalle mensilità spettanti un numero di mensilità ragguagliato al periodo trascorso dalla cessazione del precedente rapporto di lavoro a termine».</a:t>
            </a:r>
          </a:p>
          <a:p>
            <a:pPr algn="just">
              <a:buFont typeface="Arial" charset="0"/>
              <a:buNone/>
              <a:defRPr/>
            </a:pPr>
            <a:endParaRPr lang="it-IT" sz="2400" dirty="0">
              <a:solidFill>
                <a:schemeClr val="bg1"/>
              </a:solidFill>
            </a:endParaRPr>
          </a:p>
        </p:txBody>
      </p:sp>
      <p:sp>
        <p:nvSpPr>
          <p:cNvPr id="921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676F49-E181-40BD-854F-E4B05701EE77}" type="slidenum">
              <a:rPr lang="it-IT" altLang="it-IT" sz="1200">
                <a:solidFill>
                  <a:srgbClr val="FFFFFF"/>
                </a:solidFill>
              </a:rPr>
              <a:pPr>
                <a:spcBef>
                  <a:spcPct val="0"/>
                </a:spcBef>
                <a:buFontTx/>
                <a:buNone/>
              </a:pPr>
              <a:t>218</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21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280249"/>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COSTO DEL LAVORO</a:t>
            </a:r>
          </a:p>
          <a:p>
            <a:pPr algn="just"/>
            <a:r>
              <a:rPr lang="it-IT" altLang="it-IT" sz="2400" b="1">
                <a:solidFill>
                  <a:schemeClr val="bg1"/>
                </a:solidFill>
              </a:rPr>
              <a:t>La Legge di stabilità 2014 (Legge n. 147/2013) ha previsto, in caso di trasformazione del rapporto di lavoro da tempo determinato a tempo indeterminato, che il datore di lavoro possa recuperare interamente la contribuzione addizionale versata per tutta la durata del contratto, e non solo quella versata negli ultimi sei mesi.</a:t>
            </a:r>
          </a:p>
          <a:p>
            <a:pPr algn="just"/>
            <a:endParaRPr lang="it-IT" altLang="it-IT" sz="2400">
              <a:solidFill>
                <a:schemeClr val="bg1"/>
              </a:solidFill>
            </a:endParaRPr>
          </a:p>
        </p:txBody>
      </p:sp>
      <p:sp>
        <p:nvSpPr>
          <p:cNvPr id="931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229079-4910-406D-8254-741B4CDA2CAE}" type="slidenum">
              <a:rPr lang="it-IT" altLang="it-IT" sz="1200">
                <a:solidFill>
                  <a:srgbClr val="FFFFFF"/>
                </a:solidFill>
              </a:rPr>
              <a:pPr>
                <a:spcBef>
                  <a:spcPct val="0"/>
                </a:spcBef>
                <a:buFontTx/>
                <a:buNone/>
              </a:pPr>
              <a:t>219</a:t>
            </a:fld>
            <a:endParaRPr lang="it-IT" altLang="it-IT" sz="1200">
              <a:solidFill>
                <a:srgbClr val="FFFFFF"/>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31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83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772816"/>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22</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01924"/>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800481">
                <a:tc rowSpan="4">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termine (artt. 19-29)</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Continuazione rapporto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Limiti</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Sanzioni in caso di superamento limiti</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800481">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Diritti di precedenza</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220</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31840" y="1484784"/>
            <a:ext cx="24715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A TERMINE</a:t>
            </a:r>
          </a:p>
        </p:txBody>
      </p:sp>
      <p:sp>
        <p:nvSpPr>
          <p:cNvPr id="8" name="Sottotitolo 2"/>
          <p:cNvSpPr>
            <a:spLocks noGrp="1"/>
          </p:cNvSpPr>
          <p:nvPr>
            <p:ph type="subTitle" idx="1"/>
          </p:nvPr>
        </p:nvSpPr>
        <p:spPr>
          <a:xfrm>
            <a:off x="467544" y="1988840"/>
            <a:ext cx="8207375" cy="5229225"/>
          </a:xfrm>
        </p:spPr>
        <p:txBody>
          <a:bodyPr/>
          <a:lstStyle/>
          <a:p>
            <a:pPr algn="just">
              <a:defRPr/>
            </a:pPr>
            <a:r>
              <a:rPr lang="it-IT" sz="2400" dirty="0">
                <a:solidFill>
                  <a:schemeClr val="bg1"/>
                </a:solidFill>
              </a:rPr>
              <a:t>Costo elaborato per </a:t>
            </a:r>
            <a:r>
              <a:rPr lang="it-IT" sz="2400" dirty="0" smtClean="0">
                <a:solidFill>
                  <a:schemeClr val="bg1"/>
                </a:solidFill>
              </a:rPr>
              <a:t>due rapporti </a:t>
            </a:r>
            <a:r>
              <a:rPr lang="it-IT" sz="2400" dirty="0">
                <a:solidFill>
                  <a:schemeClr val="bg1"/>
                </a:solidFill>
              </a:rPr>
              <a:t>a tempo determinato (prestazione nei mesi di gennaio, febbraio, marzo, aprile, novembre e dicembre).</a:t>
            </a:r>
          </a:p>
          <a:p>
            <a:pPr algn="just">
              <a:buFont typeface="Arial" charset="0"/>
              <a:buNone/>
              <a:defRPr/>
            </a:pPr>
            <a:r>
              <a:rPr lang="it-IT" sz="2400" dirty="0">
                <a:solidFill>
                  <a:schemeClr val="bg1"/>
                </a:solidFill>
              </a:rPr>
              <a:t>Contratto di lavoro: Metalmeccanica Piccola Industria</a:t>
            </a:r>
          </a:p>
          <a:p>
            <a:pPr algn="just">
              <a:buFont typeface="Arial" charset="0"/>
              <a:buNone/>
              <a:defRPr/>
            </a:pPr>
            <a:r>
              <a:rPr lang="it-IT" sz="2400" dirty="0">
                <a:solidFill>
                  <a:schemeClr val="bg1"/>
                </a:solidFill>
              </a:rPr>
              <a:t>Livello: 3</a:t>
            </a:r>
          </a:p>
          <a:p>
            <a:pPr algn="just">
              <a:buFont typeface="Arial" charset="0"/>
              <a:buNone/>
              <a:defRPr/>
            </a:pPr>
            <a:r>
              <a:rPr lang="it-IT" sz="2400" dirty="0">
                <a:solidFill>
                  <a:schemeClr val="bg1"/>
                </a:solidFill>
              </a:rPr>
              <a:t>Mansione: Montatore</a:t>
            </a:r>
          </a:p>
          <a:p>
            <a:pPr algn="just">
              <a:buFont typeface="Arial" charset="0"/>
              <a:buNone/>
              <a:defRPr/>
            </a:pPr>
            <a:endParaRPr lang="it-IT" sz="2400" dirty="0">
              <a:solidFill>
                <a:schemeClr val="bg1"/>
              </a:solidFill>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1781327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221</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Costo-Lavoro-a-termin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844824"/>
            <a:ext cx="8136904" cy="4483161"/>
          </a:xfrm>
          <a:prstGeom prst="rect">
            <a:avLst/>
          </a:prstGeom>
        </p:spPr>
      </p:pic>
      <p:sp>
        <p:nvSpPr>
          <p:cNvPr id="9" name="Rettangolo 8"/>
          <p:cNvSpPr/>
          <p:nvPr/>
        </p:nvSpPr>
        <p:spPr>
          <a:xfrm>
            <a:off x="3059832" y="1484784"/>
            <a:ext cx="24715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A TERMINE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8145622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222</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descr="Costo-Lavoro-a-termin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988840"/>
            <a:ext cx="8280920" cy="4432216"/>
          </a:xfrm>
          <a:prstGeom prst="rect">
            <a:avLst/>
          </a:prstGeom>
        </p:spPr>
      </p:pic>
      <p:sp>
        <p:nvSpPr>
          <p:cNvPr id="8" name="Rettangolo 7"/>
          <p:cNvSpPr/>
          <p:nvPr/>
        </p:nvSpPr>
        <p:spPr>
          <a:xfrm>
            <a:off x="3059832" y="1484784"/>
            <a:ext cx="2471575"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LAVORO A TERMINE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7959591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3141663"/>
            <a:ext cx="6400800" cy="1125537"/>
          </a:xfrm>
        </p:spPr>
        <p:txBody>
          <a:bodyPr/>
          <a:lstStyle/>
          <a:p>
            <a:pPr eaLnBrk="1" hangingPunct="1"/>
            <a:r>
              <a:rPr lang="it-IT" altLang="it-IT" b="1">
                <a:solidFill>
                  <a:schemeClr val="bg1"/>
                </a:solidFill>
              </a:rPr>
              <a:t>APPRENDISTATO</a:t>
            </a:r>
          </a:p>
        </p:txBody>
      </p:sp>
      <p:sp>
        <p:nvSpPr>
          <p:cNvPr id="20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C8A1E9-57F8-4D2B-A66F-086310CC264A}" type="slidenum">
              <a:rPr lang="it-IT" altLang="it-IT" sz="1200">
                <a:solidFill>
                  <a:srgbClr val="FFFFFF"/>
                </a:solidFill>
              </a:rPr>
              <a:pPr>
                <a:spcBef>
                  <a:spcPct val="0"/>
                </a:spcBef>
                <a:buFontTx/>
                <a:buNone/>
              </a:pPr>
              <a:t>223</a:t>
            </a:fld>
            <a:endParaRPr lang="it-IT" altLang="it-IT" sz="1200">
              <a:solidFill>
                <a:srgbClr val="FFFFFF"/>
              </a:solidFill>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96913009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5B4D457-E95E-4B38-90BF-6048928B5E8B}" type="slidenum">
              <a:rPr lang="it-IT" altLang="it-IT" sz="1200">
                <a:solidFill>
                  <a:srgbClr val="FFFFFF"/>
                </a:solidFill>
              </a:rPr>
              <a:pPr>
                <a:spcBef>
                  <a:spcPct val="0"/>
                </a:spcBef>
                <a:buFontTx/>
                <a:buNone/>
              </a:pPr>
              <a:t>224</a:t>
            </a:fld>
            <a:endParaRPr lang="it-IT" altLang="it-IT" sz="1200">
              <a:solidFill>
                <a:srgbClr val="FFFFFF"/>
              </a:solidFill>
            </a:endParaRPr>
          </a:p>
        </p:txBody>
      </p:sp>
      <p:pic>
        <p:nvPicPr>
          <p:cNvPr id="307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ottotitolo 1"/>
          <p:cNvSpPr>
            <a:spLocks noGrp="1"/>
          </p:cNvSpPr>
          <p:nvPr>
            <p:ph type="subTitle" idx="1"/>
          </p:nvPr>
        </p:nvSpPr>
        <p:spPr>
          <a:xfrm>
            <a:off x="323850" y="1700213"/>
            <a:ext cx="8296275" cy="1752600"/>
          </a:xfrm>
        </p:spPr>
        <p:txBody>
          <a:bodyPr/>
          <a:lstStyle/>
          <a:p>
            <a:pPr marL="109538">
              <a:buFont typeface="Arial" panose="020B0604020202020204" pitchFamily="34" charset="0"/>
              <a:buNone/>
              <a:defRPr/>
            </a:pPr>
            <a:endParaRPr lang="it-IT" altLang="it-IT" sz="1500" dirty="0">
              <a:solidFill>
                <a:prstClr val="black"/>
              </a:solidFill>
            </a:endParaRPr>
          </a:p>
          <a:p>
            <a:pPr marL="109538">
              <a:buFont typeface="Arial" panose="020B0604020202020204" pitchFamily="34" charset="0"/>
              <a:buNone/>
              <a:defRPr/>
            </a:pPr>
            <a:r>
              <a:rPr lang="it-IT" altLang="it-IT" sz="2400" dirty="0" err="1">
                <a:solidFill>
                  <a:prstClr val="black"/>
                </a:solidFill>
              </a:rPr>
              <a:t>D.Lgs.</a:t>
            </a:r>
            <a:r>
              <a:rPr lang="it-IT" altLang="it-IT" sz="2400" dirty="0">
                <a:solidFill>
                  <a:prstClr val="black"/>
                </a:solidFill>
              </a:rPr>
              <a:t> 167/2011 – Testo Unico Apprendistato   </a:t>
            </a:r>
          </a:p>
          <a:p>
            <a:pPr marL="109538">
              <a:buFont typeface="Arial" panose="020B0604020202020204" pitchFamily="34" charset="0"/>
              <a:buNone/>
              <a:defRPr/>
            </a:pPr>
            <a:endParaRPr lang="it-IT" altLang="it-IT" sz="2400" dirty="0">
              <a:solidFill>
                <a:prstClr val="black"/>
              </a:solidFill>
            </a:endParaRPr>
          </a:p>
          <a:p>
            <a:pPr marL="109538">
              <a:buFont typeface="Arial" panose="020B0604020202020204" pitchFamily="34" charset="0"/>
              <a:buNone/>
              <a:defRPr/>
            </a:pPr>
            <a:r>
              <a:rPr lang="it-IT" altLang="it-IT" sz="2400" dirty="0">
                <a:solidFill>
                  <a:prstClr val="black"/>
                </a:solidFill>
              </a:rPr>
              <a:t>   </a:t>
            </a:r>
          </a:p>
          <a:p>
            <a:pPr marL="109538">
              <a:buFont typeface="Arial" panose="020B0604020202020204" pitchFamily="34" charset="0"/>
              <a:buNone/>
              <a:defRPr/>
            </a:pPr>
            <a:r>
              <a:rPr lang="it-IT" altLang="it-IT" sz="2400" dirty="0" err="1">
                <a:solidFill>
                  <a:prstClr val="black"/>
                </a:solidFill>
              </a:rPr>
              <a:t>D.Lgs</a:t>
            </a:r>
            <a:r>
              <a:rPr lang="it-IT" altLang="it-IT" sz="2400" dirty="0">
                <a:solidFill>
                  <a:prstClr val="black"/>
                </a:solidFill>
              </a:rPr>
              <a:t> 81/2015 – Riordino dei contratti </a:t>
            </a:r>
          </a:p>
          <a:p>
            <a:pPr marL="109538">
              <a:buFont typeface="Arial" panose="020B0604020202020204" pitchFamily="34" charset="0"/>
              <a:buNone/>
              <a:defRPr/>
            </a:pPr>
            <a:r>
              <a:rPr lang="it-IT" altLang="it-IT" sz="2400" dirty="0">
                <a:solidFill>
                  <a:prstClr val="black"/>
                </a:solidFill>
              </a:rPr>
              <a:t>Capo V</a:t>
            </a:r>
          </a:p>
          <a:p>
            <a:pPr marL="109538">
              <a:buFont typeface="Arial" panose="020B0604020202020204" pitchFamily="34" charset="0"/>
              <a:buNone/>
              <a:defRPr/>
            </a:pPr>
            <a:r>
              <a:rPr lang="it-IT" altLang="it-IT" sz="2400" dirty="0">
                <a:solidFill>
                  <a:prstClr val="black"/>
                </a:solidFill>
              </a:rPr>
              <a:t>Articoli da 41 a 47              </a:t>
            </a:r>
          </a:p>
          <a:p>
            <a:pPr marL="109538" algn="just">
              <a:buFont typeface="Arial" panose="020B0604020202020204" pitchFamily="34" charset="0"/>
              <a:buNone/>
              <a:defRPr/>
            </a:pPr>
            <a:r>
              <a:rPr lang="it-IT" altLang="it-IT" sz="2400" b="1" i="1" dirty="0">
                <a:solidFill>
                  <a:prstClr val="black"/>
                </a:solidFill>
              </a:rPr>
              <a:t>La nuova normativa ha mantenuto inalterata la distinzione tra i tre diversi tipi di apprendistato introducendo però novità significative sia per quanto concerne la regolamentazione delle singole tipologie, sia sotto il profilo della disciplina generale</a:t>
            </a:r>
            <a:r>
              <a:rPr lang="it-IT" altLang="it-IT" sz="2400" dirty="0">
                <a:solidFill>
                  <a:prstClr val="black"/>
                </a:solidFill>
              </a:rPr>
              <a:t>.                                                    </a:t>
            </a:r>
          </a:p>
          <a:p>
            <a:pPr>
              <a:buFont typeface="Arial" panose="020B0604020202020204" pitchFamily="34" charset="0"/>
              <a:buNone/>
              <a:defRPr/>
            </a:pPr>
            <a:endParaRPr lang="it-IT" dirty="0"/>
          </a:p>
        </p:txBody>
      </p:sp>
      <p:pic>
        <p:nvPicPr>
          <p:cNvPr id="3079" name="Immagin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7663" y="2432050"/>
            <a:ext cx="42068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magin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888" y="1600200"/>
            <a:ext cx="37814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magin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7625" y="1600200"/>
            <a:ext cx="356076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80897401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323850" y="1700213"/>
            <a:ext cx="8296275" cy="5157787"/>
          </a:xfrm>
        </p:spPr>
        <p:txBody>
          <a:bodyPr/>
          <a:lstStyle/>
          <a:p>
            <a:pPr marL="109538"/>
            <a:endParaRPr lang="it-IT" altLang="it-IT" sz="2400" b="1" u="sng">
              <a:solidFill>
                <a:srgbClr val="000000"/>
              </a:solidFill>
            </a:endParaRPr>
          </a:p>
          <a:p>
            <a:pPr marL="109538"/>
            <a:r>
              <a:rPr lang="it-IT" altLang="it-IT" sz="2400" b="1" u="sng">
                <a:solidFill>
                  <a:srgbClr val="000000"/>
                </a:solidFill>
              </a:rPr>
              <a:t>DECRETO DEL 12 OTTOBRE 2015</a:t>
            </a:r>
          </a:p>
          <a:p>
            <a:pPr marL="109538"/>
            <a:r>
              <a:rPr lang="it-IT" altLang="it-IT" sz="2400" b="1" u="sng">
                <a:solidFill>
                  <a:srgbClr val="000000"/>
                </a:solidFill>
              </a:rPr>
              <a:t>(GU n.296 del 21/12/2015)</a:t>
            </a:r>
          </a:p>
          <a:p>
            <a:pPr marL="109538" algn="just"/>
            <a:endParaRPr lang="it-IT" altLang="it-IT" sz="2400" b="1" u="sng">
              <a:solidFill>
                <a:srgbClr val="000000"/>
              </a:solidFill>
            </a:endParaRPr>
          </a:p>
          <a:p>
            <a:pPr marL="109538" algn="just"/>
            <a:r>
              <a:rPr lang="it-IT" altLang="it-IT" sz="2400" b="1" u="sng">
                <a:solidFill>
                  <a:srgbClr val="000000"/>
                </a:solidFill>
              </a:rPr>
              <a:t>Definizione degli standard formativi dell’apprendistato e criteri generali per la realizzazione dei percorsi di spprendistato, in attuazione dell’articolo 46, comma 1, del decreto legislativo 15 giugno 2015, n. 81</a:t>
            </a: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0664B2B-278C-412D-A90E-954B2D51010F}" type="slidenum">
              <a:rPr lang="it-IT" altLang="it-IT" sz="1200">
                <a:solidFill>
                  <a:srgbClr val="FFFFFF"/>
                </a:solidFill>
              </a:rPr>
              <a:pPr>
                <a:spcBef>
                  <a:spcPct val="0"/>
                </a:spcBef>
                <a:buFontTx/>
                <a:buNone/>
              </a:pPr>
              <a:t>225</a:t>
            </a:fld>
            <a:endParaRPr lang="it-IT" altLang="it-IT" sz="1200">
              <a:solidFill>
                <a:srgbClr val="FFFFFF"/>
              </a:solidFill>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54869201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eaLnBrk="1" hangingPunct="1">
              <a:buFont typeface="Arial" panose="020B0604020202020204" pitchFamily="34" charset="0"/>
              <a:buNone/>
              <a:defRPr/>
            </a:pPr>
            <a:r>
              <a:rPr lang="it-IT" altLang="it-IT" sz="2400" dirty="0">
                <a:solidFill>
                  <a:schemeClr val="bg1"/>
                </a:solidFill>
              </a:rPr>
              <a:t>DEFINIZIONE</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latin typeface="Lucida Sans Unicode"/>
              </a:rPr>
              <a:t>1</a:t>
            </a:r>
            <a:r>
              <a:rPr lang="it-IT" sz="1800" dirty="0">
                <a:solidFill>
                  <a:prstClr val="black"/>
                </a:solidFill>
                <a:latin typeface="Lucida Sans Unicode"/>
              </a:rPr>
              <a:t>. L'apprendistato è un contratto di lavoro a tempo indeterminato finalizzato alla formazione e alla occupazione dei giovani.</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1800" dirty="0">
                <a:solidFill>
                  <a:prstClr val="black"/>
                </a:solidFill>
                <a:latin typeface="Lucida Sans Unicode"/>
              </a:rPr>
              <a:t> 2. Il contratto di apprendistato si articola nelle seguenti tipologie:</a:t>
            </a:r>
          </a:p>
          <a:p>
            <a:pPr marL="365760" lvl="1" algn="just" eaLnBrk="1" fontAlgn="auto" hangingPunct="1">
              <a:spcBef>
                <a:spcPts val="324"/>
              </a:spcBef>
              <a:spcAft>
                <a:spcPts val="0"/>
              </a:spcAft>
              <a:buClr>
                <a:srgbClr val="2DA2BF"/>
              </a:buClr>
              <a:buFont typeface="Arial" panose="020B0604020202020204" pitchFamily="34" charset="0"/>
              <a:buNone/>
              <a:defRPr/>
            </a:pPr>
            <a:r>
              <a:rPr lang="it-IT" sz="1800" dirty="0">
                <a:solidFill>
                  <a:prstClr val="black"/>
                </a:solidFill>
                <a:latin typeface="Lucida Sans Unicode"/>
              </a:rPr>
              <a:t>  </a:t>
            </a:r>
            <a:r>
              <a:rPr lang="it-IT" sz="1800" b="1" dirty="0">
                <a:solidFill>
                  <a:prstClr val="black"/>
                </a:solidFill>
                <a:latin typeface="Lucida Sans Unicode"/>
              </a:rPr>
              <a:t>a) apprendistato per la qualifica e il diploma professionale, il diploma di istruzione secondaria superiore e il certificato di specializzazione tecnica superiore;</a:t>
            </a:r>
          </a:p>
          <a:p>
            <a:pPr marL="365760" lvl="1" algn="just" eaLnBrk="1" fontAlgn="auto" hangingPunct="1">
              <a:spcBef>
                <a:spcPts val="324"/>
              </a:spcBef>
              <a:spcAft>
                <a:spcPts val="0"/>
              </a:spcAft>
              <a:buClr>
                <a:srgbClr val="2DA2BF"/>
              </a:buClr>
              <a:buFont typeface="Arial" panose="020B0604020202020204" pitchFamily="34" charset="0"/>
              <a:buNone/>
              <a:defRPr/>
            </a:pPr>
            <a:r>
              <a:rPr lang="it-IT" sz="1800" b="1" dirty="0">
                <a:solidFill>
                  <a:prstClr val="black"/>
                </a:solidFill>
                <a:latin typeface="Lucida Sans Unicode"/>
              </a:rPr>
              <a:t> b) apprendistato professionalizzante;</a:t>
            </a:r>
          </a:p>
          <a:p>
            <a:pPr marL="365760" lvl="1" algn="just" eaLnBrk="1" fontAlgn="auto" hangingPunct="1">
              <a:spcBef>
                <a:spcPts val="324"/>
              </a:spcBef>
              <a:spcAft>
                <a:spcPts val="0"/>
              </a:spcAft>
              <a:buClr>
                <a:srgbClr val="2DA2BF"/>
              </a:buClr>
              <a:buFont typeface="Arial" panose="020B0604020202020204" pitchFamily="34" charset="0"/>
              <a:buNone/>
              <a:defRPr/>
            </a:pPr>
            <a:r>
              <a:rPr lang="it-IT" sz="1800" b="1" dirty="0">
                <a:solidFill>
                  <a:prstClr val="black"/>
                </a:solidFill>
                <a:latin typeface="Lucida Sans Unicode"/>
              </a:rPr>
              <a:t> c) apprendistato di alta formazione e ricerca.</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1800" dirty="0">
                <a:solidFill>
                  <a:prstClr val="black"/>
                </a:solidFill>
                <a:latin typeface="Lucida Sans Unicode"/>
              </a:rPr>
              <a:t> 3. L'apprendistato per la qualifica e il diploma professionale, il diploma di istruzione secondaria superiore e il certificato di specializzazione tecnica superiore e quello di alta formazione e ricerca integrano organicamente, in un sistema duale, formazione e lavoro, con riferimento ai titoli di istruzione e formazione e alle qualificazioni professionali contenuti nel Repertorio nazionale di cui all'articolo 8 del decreto legislativo 16 gennaio 2013, n. 13, nell'ambito del Quadro europeo delle qualificazioni.</a:t>
            </a:r>
          </a:p>
          <a:p>
            <a:pPr eaLnBrk="1" hangingPunct="1">
              <a:buFont typeface="Arial" panose="020B0604020202020204" pitchFamily="34" charset="0"/>
              <a:buNone/>
              <a:defRPr/>
            </a:pPr>
            <a:endParaRPr lang="it-IT" altLang="it-IT" dirty="0">
              <a:solidFill>
                <a:schemeClr val="bg1"/>
              </a:solidFill>
            </a:endParaRP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C0DA8E8-5C13-46FD-B7D0-67161D464C73}" type="slidenum">
              <a:rPr lang="it-IT" altLang="it-IT" sz="1200">
                <a:solidFill>
                  <a:srgbClr val="FFFFFF"/>
                </a:solidFill>
              </a:rPr>
              <a:pPr>
                <a:spcBef>
                  <a:spcPct val="0"/>
                </a:spcBef>
                <a:buFontTx/>
                <a:buNone/>
              </a:pPr>
              <a:t>226</a:t>
            </a:fld>
            <a:endParaRPr lang="it-IT" altLang="it-IT" sz="1200">
              <a:solidFill>
                <a:srgbClr val="FFFFFF"/>
              </a:solidFill>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28413595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eaLnBrk="1" hangingPunct="1">
              <a:buFont typeface="Arial" panose="020B0604020202020204" pitchFamily="34" charset="0"/>
              <a:buNone/>
              <a:defRPr/>
            </a:pPr>
            <a:r>
              <a:rPr lang="it-IT" b="1" dirty="0">
                <a:solidFill>
                  <a:prstClr val="black"/>
                </a:solidFill>
                <a:ea typeface="+mj-ea"/>
                <a:cs typeface="+mj-cs"/>
              </a:rPr>
              <a:t>Apprendistato per la qualifica e il diploma professionale, il diploma di istruzione  secondaria superiore e il certificato di specializzazione tecnica superiore.</a:t>
            </a:r>
          </a:p>
          <a:p>
            <a:pPr eaLnBrk="1" hangingPunct="1">
              <a:buFont typeface="Arial" panose="020B0604020202020204" pitchFamily="34" charset="0"/>
              <a:buNone/>
              <a:defRPr/>
            </a:pPr>
            <a:r>
              <a:rPr lang="it-IT" sz="2400" b="1" dirty="0">
                <a:solidFill>
                  <a:prstClr val="black"/>
                </a:solidFill>
                <a:ea typeface="+mj-ea"/>
                <a:cs typeface="+mj-cs"/>
              </a:rPr>
              <a:t>(Art. 43 </a:t>
            </a:r>
            <a:r>
              <a:rPr lang="it-IT" sz="2400" b="1" dirty="0" err="1">
                <a:solidFill>
                  <a:prstClr val="black"/>
                </a:solidFill>
                <a:ea typeface="+mj-ea"/>
                <a:cs typeface="+mj-cs"/>
              </a:rPr>
              <a:t>D.Lgs</a:t>
            </a:r>
            <a:r>
              <a:rPr lang="it-IT" sz="2400" b="1" dirty="0">
                <a:solidFill>
                  <a:prstClr val="black"/>
                </a:solidFill>
                <a:ea typeface="+mj-ea"/>
                <a:cs typeface="+mj-cs"/>
              </a:rPr>
              <a:t> 81/2015)</a:t>
            </a:r>
          </a:p>
          <a:p>
            <a:pPr marL="109538" algn="just">
              <a:buFont typeface="Arial" panose="020B0604020202020204" pitchFamily="34" charset="0"/>
              <a:buNone/>
              <a:defRPr/>
            </a:pPr>
            <a:r>
              <a:rPr lang="it-IT" sz="2400" dirty="0">
                <a:solidFill>
                  <a:prstClr val="black"/>
                </a:solidFill>
                <a:ea typeface="+mj-ea"/>
                <a:cs typeface="+mj-cs"/>
              </a:rPr>
              <a:t/>
            </a:r>
            <a:br>
              <a:rPr lang="it-IT" sz="2400" dirty="0">
                <a:solidFill>
                  <a:prstClr val="black"/>
                </a:solidFill>
                <a:ea typeface="+mj-ea"/>
                <a:cs typeface="+mj-cs"/>
              </a:rPr>
            </a:br>
            <a:r>
              <a:rPr lang="it-IT" altLang="it-IT" sz="2400" b="1" dirty="0">
                <a:solidFill>
                  <a:prstClr val="black"/>
                </a:solidFill>
              </a:rPr>
              <a:t>L’apprendistato di I livello è strutturato in modo da coniugare la formazione effettuata in azienda con l’istruzione </a:t>
            </a:r>
            <a:r>
              <a:rPr lang="it-IT" altLang="it-IT" sz="2400" dirty="0">
                <a:solidFill>
                  <a:prstClr val="black"/>
                </a:solidFill>
              </a:rPr>
              <a:t>e la formazione professionale svolta dalle istituzione formative che operano nell’ambito dei sistemi regionali di istruzione e formazione. </a:t>
            </a:r>
          </a:p>
          <a:p>
            <a:pPr marL="109538" algn="just">
              <a:buFont typeface="Arial" panose="020B0604020202020204" pitchFamily="34" charset="0"/>
              <a:buNone/>
              <a:defRPr/>
            </a:pPr>
            <a:endParaRPr lang="it-IT" altLang="it-IT" sz="2400" dirty="0">
              <a:solidFill>
                <a:prstClr val="black"/>
              </a:solidFill>
            </a:endParaRPr>
          </a:p>
          <a:p>
            <a:pPr marL="109538" algn="just">
              <a:buFont typeface="Arial" panose="020B0604020202020204" pitchFamily="34" charset="0"/>
              <a:buNone/>
              <a:defRPr/>
            </a:pPr>
            <a:endParaRPr lang="it-IT" altLang="it-IT" sz="1500" dirty="0">
              <a:solidFill>
                <a:prstClr val="black"/>
              </a:solidFill>
            </a:endParaRPr>
          </a:p>
          <a:p>
            <a:pPr marL="109538" algn="just">
              <a:buFont typeface="Arial" panose="020B0604020202020204" pitchFamily="34" charset="0"/>
              <a:buNone/>
              <a:defRPr/>
            </a:pPr>
            <a:endParaRPr lang="it-IT" altLang="it-IT" sz="1500" dirty="0">
              <a:solidFill>
                <a:prstClr val="black"/>
              </a:solidFill>
            </a:endParaRPr>
          </a:p>
          <a:p>
            <a:pPr marL="109538" algn="just">
              <a:buFont typeface="Arial" panose="020B0604020202020204" pitchFamily="34" charset="0"/>
              <a:buNone/>
              <a:defRPr/>
            </a:pPr>
            <a:endParaRPr lang="it-IT" altLang="it-IT" sz="1500" dirty="0">
              <a:solidFill>
                <a:prstClr val="black"/>
              </a:solidFill>
            </a:endParaRPr>
          </a:p>
          <a:p>
            <a:pPr marL="109538" algn="just">
              <a:buFont typeface="Arial" panose="020B0604020202020204" pitchFamily="34" charset="0"/>
              <a:buNone/>
              <a:defRPr/>
            </a:pPr>
            <a:endParaRPr lang="it-IT" altLang="it-IT" sz="1500" dirty="0">
              <a:solidFill>
                <a:prstClr val="black"/>
              </a:solidFill>
            </a:endParaRPr>
          </a:p>
          <a:p>
            <a:pPr eaLnBrk="1" hangingPunct="1">
              <a:buFont typeface="Arial" panose="020B0604020202020204" pitchFamily="34" charset="0"/>
              <a:buNone/>
              <a:defRPr/>
            </a:pPr>
            <a:endParaRPr lang="it-IT" altLang="it-IT" dirty="0">
              <a:solidFill>
                <a:schemeClr val="bg1"/>
              </a:solidFill>
            </a:endParaRP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8508BC-823C-4D6E-AC5C-C74558AFFBDE}" type="slidenum">
              <a:rPr lang="it-IT" altLang="it-IT" sz="1200">
                <a:solidFill>
                  <a:srgbClr val="FFFFFF"/>
                </a:solidFill>
              </a:rPr>
              <a:pPr>
                <a:spcBef>
                  <a:spcPct val="0"/>
                </a:spcBef>
                <a:buFontTx/>
                <a:buNone/>
              </a:pPr>
              <a:t>227</a:t>
            </a:fld>
            <a:endParaRPr lang="it-IT" altLang="it-IT" sz="1200">
              <a:solidFill>
                <a:srgbClr val="FFFFFF"/>
              </a:solidFill>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80061122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marL="109538" algn="just">
              <a:buFont typeface="Arial" panose="020B0604020202020204" pitchFamily="34" charset="0"/>
              <a:buNone/>
              <a:defRPr/>
            </a:pPr>
            <a:endParaRPr lang="it-IT" altLang="it-IT" sz="2400" dirty="0">
              <a:solidFill>
                <a:prstClr val="black"/>
              </a:solidFill>
            </a:endParaRPr>
          </a:p>
          <a:p>
            <a:pPr marL="109538" algn="just">
              <a:buFont typeface="Arial" panose="020B0604020202020204" pitchFamily="34" charset="0"/>
              <a:buNone/>
              <a:defRPr/>
            </a:pPr>
            <a:endParaRPr lang="it-IT" altLang="it-IT" sz="15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a:p>
            <a:pPr marL="109538">
              <a:buFont typeface="Arial" panose="020B0604020202020204" pitchFamily="34" charset="0"/>
              <a:buNone/>
              <a:defRPr/>
            </a:pPr>
            <a:endParaRPr lang="it-IT" altLang="it-IT" sz="2400" dirty="0">
              <a:solidFill>
                <a:prstClr val="black"/>
              </a:solidFill>
            </a:endParaRPr>
          </a:p>
          <a:p>
            <a:pPr marL="109538">
              <a:buFont typeface="Arial" panose="020B0604020202020204" pitchFamily="34" charset="0"/>
              <a:buNone/>
              <a:defRPr/>
            </a:pPr>
            <a:r>
              <a:rPr lang="it-IT" altLang="it-IT" sz="2400" dirty="0">
                <a:solidFill>
                  <a:prstClr val="black"/>
                </a:solidFill>
              </a:rPr>
              <a:t>Ispirato alle più virtuose esperienze europee, l’apprendistato per la qualifica e il diploma professionale, il diploma di istruzione secondaria superiore e il certificato di specializzazione tecnica superiore </a:t>
            </a:r>
            <a:r>
              <a:rPr lang="it-IT" altLang="it-IT" sz="2400" b="1" dirty="0">
                <a:solidFill>
                  <a:prstClr val="black"/>
                </a:solidFill>
              </a:rPr>
              <a:t>rappresenta uno strumento in grado di agevolare la transizione studio-lavoro e di risolvere il problema del disallineamento tra le esigenze delle aziende e le competenze dei lavoratori</a:t>
            </a:r>
            <a:r>
              <a:rPr lang="it-IT" altLang="it-IT" sz="2400" dirty="0">
                <a:solidFill>
                  <a:prstClr val="black"/>
                </a:solidFill>
              </a:rPr>
              <a:t>.</a:t>
            </a:r>
          </a:p>
          <a:p>
            <a:pPr eaLnBrk="1" hangingPunct="1">
              <a:buFont typeface="Arial" panose="020B0604020202020204" pitchFamily="34" charset="0"/>
              <a:buNone/>
              <a:defRPr/>
            </a:pPr>
            <a:endParaRPr lang="it-IT" altLang="it-IT" dirty="0">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910FDDF-F29F-4198-B710-27E4E7F7B160}" type="slidenum">
              <a:rPr lang="it-IT" altLang="it-IT" sz="1200">
                <a:solidFill>
                  <a:srgbClr val="FFFFFF"/>
                </a:solidFill>
              </a:rPr>
              <a:pPr>
                <a:spcBef>
                  <a:spcPct val="0"/>
                </a:spcBef>
                <a:buFontTx/>
                <a:buNone/>
              </a:pPr>
              <a:t>228</a:t>
            </a:fld>
            <a:endParaRPr lang="it-IT" altLang="it-IT" sz="1200">
              <a:solidFill>
                <a:srgbClr val="FFFFFF"/>
              </a:solidFill>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3911600" y="1941513"/>
            <a:ext cx="1120775" cy="12715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44081928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323850" y="1700213"/>
            <a:ext cx="8296275" cy="5157787"/>
          </a:xfrm>
        </p:spPr>
        <p:txBody>
          <a:bodyPr/>
          <a:lstStyle/>
          <a:p>
            <a:pPr marL="109538"/>
            <a:endParaRPr lang="it-IT" altLang="it-IT" sz="2400" b="1" u="sng">
              <a:solidFill>
                <a:srgbClr val="000000"/>
              </a:solidFill>
            </a:endParaRPr>
          </a:p>
          <a:p>
            <a:pPr marL="109538"/>
            <a:r>
              <a:rPr lang="it-IT" altLang="it-IT" sz="2400" b="1" u="sng">
                <a:solidFill>
                  <a:srgbClr val="000000"/>
                </a:solidFill>
              </a:rPr>
              <a:t>A chi è rivolto</a:t>
            </a:r>
            <a:r>
              <a:rPr lang="it-IT" altLang="it-IT" sz="2400" b="1">
                <a:solidFill>
                  <a:srgbClr val="000000"/>
                </a:solidFill>
              </a:rPr>
              <a:t>? </a:t>
            </a:r>
          </a:p>
          <a:p>
            <a:pPr marL="109538" algn="just"/>
            <a:r>
              <a:rPr lang="it-IT" altLang="it-IT" sz="2400">
                <a:solidFill>
                  <a:srgbClr val="000000"/>
                </a:solidFill>
              </a:rPr>
              <a:t>Giovani che hanno compiuto i 15 anni di età e fino al compimento dei 25 anni.</a:t>
            </a:r>
          </a:p>
          <a:p>
            <a:pPr marL="109538" algn="just"/>
            <a:endParaRPr lang="it-IT" altLang="it-IT" sz="2400" b="1" u="sng">
              <a:solidFill>
                <a:srgbClr val="000000"/>
              </a:solidFill>
            </a:endParaRPr>
          </a:p>
          <a:p>
            <a:pPr marL="109538"/>
            <a:r>
              <a:rPr lang="it-IT" altLang="it-IT" sz="2400" b="1" u="sng">
                <a:solidFill>
                  <a:srgbClr val="000000"/>
                </a:solidFill>
              </a:rPr>
              <a:t>Quanto dura il contratto?   </a:t>
            </a:r>
          </a:p>
          <a:p>
            <a:pPr marL="109538" algn="just"/>
            <a:r>
              <a:rPr lang="it-IT" altLang="it-IT" sz="2400">
                <a:solidFill>
                  <a:srgbClr val="000000"/>
                </a:solidFill>
              </a:rPr>
              <a:t>La durata del contratto è determinata in considerazione della qualifica o del diploma da conseguire e comunque </a:t>
            </a:r>
            <a:r>
              <a:rPr lang="it-IT" altLang="it-IT" sz="2400" b="1">
                <a:solidFill>
                  <a:srgbClr val="000000"/>
                </a:solidFill>
              </a:rPr>
              <a:t>non può in ogni caso essere superiore a 3 anni o a 4 anni nel caso di diploma professionale quadriennale.</a:t>
            </a:r>
            <a:r>
              <a:rPr lang="it-IT" altLang="it-IT" sz="2400" b="1" u="sng">
                <a:solidFill>
                  <a:srgbClr val="000000"/>
                </a:solidFill>
              </a:rPr>
              <a:t>   </a:t>
            </a:r>
          </a:p>
          <a:p>
            <a:pPr marL="109538" algn="just"/>
            <a:endParaRPr lang="it-IT" altLang="it-IT" sz="2400" b="1" u="sng">
              <a:solidFill>
                <a:srgbClr val="000000"/>
              </a:solidFill>
            </a:endParaRPr>
          </a:p>
          <a:p>
            <a:pPr marL="109538" algn="just"/>
            <a:endParaRPr lang="it-IT" altLang="it-IT" sz="2400" b="1" u="sng">
              <a:solidFill>
                <a:srgbClr val="000000"/>
              </a:solidFill>
            </a:endParaRP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E616871-8E1F-40E1-926F-0E607D846BB2}" type="slidenum">
              <a:rPr lang="it-IT" altLang="it-IT" sz="1200">
                <a:solidFill>
                  <a:srgbClr val="FFFFFF"/>
                </a:solidFill>
              </a:rPr>
              <a:pPr>
                <a:spcBef>
                  <a:spcPct val="0"/>
                </a:spcBef>
                <a:buFontTx/>
                <a:buNone/>
              </a:pPr>
              <a:t>229</a:t>
            </a:fld>
            <a:endParaRPr lang="it-IT" altLang="it-IT" sz="1200">
              <a:solidFill>
                <a:srgbClr val="FFFFFF"/>
              </a:solidFill>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36075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23</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864483"/>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800481">
                <a:tc rowSpan="4">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 termine (artt. 19-29)</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Informazioni alle </a:t>
                      </a:r>
                      <a:r>
                        <a:rPr kumimoji="0" lang="it-IT" altLang="it-IT" sz="1600" b="1" i="0" u="none" strike="noStrike" cap="none" normalizeH="0" baseline="0" dirty="0" err="1">
                          <a:ln>
                            <a:noFill/>
                          </a:ln>
                          <a:solidFill>
                            <a:schemeClr val="tx1"/>
                          </a:solidFill>
                          <a:effectLst/>
                          <a:latin typeface="Calibri" pitchFamily="34" charset="0"/>
                          <a:cs typeface="Arial" charset="0"/>
                        </a:rPr>
                        <a:t>OO.SS</a:t>
                      </a:r>
                      <a:r>
                        <a:rPr kumimoji="0" lang="it-IT" altLang="it-IT" sz="1600" b="1" i="0" u="none" strike="noStrike" cap="none" normalizeH="0" baseline="0" dirty="0">
                          <a:ln>
                            <a:noFill/>
                          </a:ln>
                          <a:solidFill>
                            <a:schemeClr val="tx1"/>
                          </a:solidFill>
                          <a:effectLst/>
                          <a:latin typeface="Calibri" pitchFamily="34" charset="0"/>
                          <a:cs typeface="Arial" charset="0"/>
                        </a:rPr>
                        <a:t>.</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r h="800481">
                <a:tc vMerge="1">
                  <a:txBody>
                    <a:bodyPr/>
                    <a:lstStyle/>
                    <a:p>
                      <a:endParaRPr lang="it-IT"/>
                    </a:p>
                  </a:txBody>
                  <a:tcPr/>
                </a:tc>
                <a:tc>
                  <a:txBody>
                    <a:body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Principio di non discriminazione: al lavoratore a termine spetta lo stesso trattamento economico e normativo previsto per dipendenti a </a:t>
                      </a:r>
                      <a:r>
                        <a:rPr kumimoji="0" lang="it-IT" altLang="it-IT" sz="1600" b="1" i="0" u="none" strike="noStrike" cap="none" normalizeH="0" baseline="0" dirty="0" err="1">
                          <a:ln>
                            <a:noFill/>
                          </a:ln>
                          <a:solidFill>
                            <a:schemeClr val="tx1"/>
                          </a:solidFill>
                          <a:effectLst/>
                          <a:latin typeface="Calibri" pitchFamily="34" charset="0"/>
                          <a:cs typeface="Arial" charset="0"/>
                        </a:rPr>
                        <a:t>T.I.</a:t>
                      </a:r>
                      <a:r>
                        <a:rPr kumimoji="0" lang="it-IT" altLang="it-IT" sz="1600" b="1" i="0" u="none" strike="noStrike" cap="none" normalizeH="0" baseline="0" dirty="0">
                          <a:ln>
                            <a:noFill/>
                          </a:ln>
                          <a:solidFill>
                            <a:schemeClr val="tx1"/>
                          </a:solidFill>
                          <a:effectLst/>
                          <a:latin typeface="Calibri" pitchFamily="34" charset="0"/>
                          <a:cs typeface="Arial" charset="0"/>
                        </a:rPr>
                        <a:t> a parità di inquadramento ed in proporzione al tempo lavorato</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1"/>
                  </a:ext>
                </a:extLst>
              </a:tr>
              <a:tr h="800481">
                <a:tc vMerge="1">
                  <a:txBody>
                    <a:bodyPr/>
                    <a:lstStyle/>
                    <a:p>
                      <a:endParaRPr lang="it-IT"/>
                    </a:p>
                  </a:txBody>
                  <a:tcPr/>
                </a:tc>
                <a:tc>
                  <a:txBody>
                    <a:body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Decadenze e tutele</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2"/>
                  </a:ext>
                </a:extLst>
              </a:tr>
              <a:tr h="800481">
                <a:tc vMerge="1">
                  <a:txBody>
                    <a:bodyPr/>
                    <a:lstStyle/>
                    <a:p>
                      <a:endParaRPr lang="it-IT"/>
                    </a:p>
                  </a:txBody>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99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Diritti di precedenza</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3"/>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323850" y="1700213"/>
            <a:ext cx="8296275" cy="5157787"/>
          </a:xfrm>
        </p:spPr>
        <p:txBody>
          <a:bodyPr/>
          <a:lstStyle/>
          <a:p>
            <a:pPr marL="109538"/>
            <a:endParaRPr lang="it-IT" altLang="it-IT" sz="2400" b="1" u="sng">
              <a:solidFill>
                <a:srgbClr val="000000"/>
              </a:solidFill>
            </a:endParaRPr>
          </a:p>
          <a:p>
            <a:pPr marL="109538"/>
            <a:r>
              <a:rPr lang="it-IT" altLang="it-IT" sz="2400" b="1" u="sng">
                <a:solidFill>
                  <a:srgbClr val="000000"/>
                </a:solidFill>
              </a:rPr>
              <a:t>Come deve essere stipulato il contratto? </a:t>
            </a:r>
          </a:p>
          <a:p>
            <a:pPr marL="109538" algn="just"/>
            <a:r>
              <a:rPr lang="it-IT" altLang="it-IT" sz="2400" b="1">
                <a:solidFill>
                  <a:srgbClr val="000000"/>
                </a:solidFill>
              </a:rPr>
              <a:t>Il datore di lavoro che intende stipulare questa tipologia contrattuale sottoscrive un protocollo con l’istituzione formativa a cui lo studente è iscritto</a:t>
            </a:r>
            <a:r>
              <a:rPr lang="it-IT" altLang="it-IT" sz="2400">
                <a:solidFill>
                  <a:srgbClr val="000000"/>
                </a:solidFill>
              </a:rPr>
              <a:t>, che stabilisce il contenuto e la durata degli obblighi formativi del datore di lavoro, secondo uno schema che sarà definito con </a:t>
            </a:r>
            <a:r>
              <a:rPr lang="it-IT" altLang="it-IT" sz="2400" b="1">
                <a:solidFill>
                  <a:srgbClr val="000000"/>
                </a:solidFill>
              </a:rPr>
              <a:t>apposito decreto</a:t>
            </a:r>
            <a:r>
              <a:rPr lang="it-IT" altLang="it-IT" sz="2400">
                <a:solidFill>
                  <a:srgbClr val="000000"/>
                </a:solidFill>
              </a:rPr>
              <a:t>, il quale andrà a definire anche i criteri generali per la realizzazione dei percorsi di apprendistato</a:t>
            </a:r>
          </a:p>
          <a:p>
            <a:pPr marL="109538" algn="just"/>
            <a:endParaRPr lang="it-IT" altLang="it-IT" sz="2400" b="1" u="sng">
              <a:solidFill>
                <a:srgbClr val="000000"/>
              </a:solidFill>
            </a:endParaRP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D996B25-0DC3-4BEE-90AE-C6F1C0398CFE}" type="slidenum">
              <a:rPr lang="it-IT" altLang="it-IT" sz="1200">
                <a:solidFill>
                  <a:srgbClr val="FFFFFF"/>
                </a:solidFill>
              </a:rPr>
              <a:pPr>
                <a:spcBef>
                  <a:spcPct val="0"/>
                </a:spcBef>
                <a:buFontTx/>
                <a:buNone/>
              </a:pPr>
              <a:t>230</a:t>
            </a:fld>
            <a:endParaRPr lang="it-IT" altLang="it-IT" sz="1200">
              <a:solidFill>
                <a:srgbClr val="FFFFFF"/>
              </a:solidFill>
            </a:endParaRPr>
          </a:p>
        </p:txBody>
      </p:sp>
      <p:pic>
        <p:nvPicPr>
          <p:cNvPr id="92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61413950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506538"/>
            <a:ext cx="8296275" cy="5351462"/>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In che modo deve essere impartita la formazione? </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La formazione esterna deve essere impartita nell’istituzione formativa a cui lo studente è iscritto e non può essere superiore al:</a:t>
            </a:r>
          </a:p>
          <a:p>
            <a:pPr marL="365760" indent="-256032" algn="just" eaLnBrk="1" fontAlgn="auto" hangingPunct="1">
              <a:spcBef>
                <a:spcPts val="400"/>
              </a:spcBef>
              <a:spcAft>
                <a:spcPts val="0"/>
              </a:spcAft>
              <a:buClr>
                <a:srgbClr val="2DA2BF"/>
              </a:buClr>
              <a:buSzPct val="68000"/>
              <a:buFont typeface="Wingdings 3"/>
              <a:buChar char=""/>
              <a:defRPr/>
            </a:pPr>
            <a:r>
              <a:rPr lang="it-IT" sz="2400" dirty="0">
                <a:solidFill>
                  <a:prstClr val="black"/>
                </a:solidFill>
              </a:rPr>
              <a:t>60% dell’orario ordinamentale per il 2° anno </a:t>
            </a:r>
          </a:p>
          <a:p>
            <a:pPr marL="365760" indent="-256032" algn="just" eaLnBrk="1" fontAlgn="auto" hangingPunct="1">
              <a:spcBef>
                <a:spcPts val="400"/>
              </a:spcBef>
              <a:spcAft>
                <a:spcPts val="0"/>
              </a:spcAft>
              <a:buClr>
                <a:srgbClr val="2DA2BF"/>
              </a:buClr>
              <a:buSzPct val="68000"/>
              <a:buFont typeface="Wingdings 3"/>
              <a:buChar char=""/>
              <a:defRPr/>
            </a:pPr>
            <a:r>
              <a:rPr lang="it-IT" sz="2400" dirty="0">
                <a:solidFill>
                  <a:prstClr val="black"/>
                </a:solidFill>
              </a:rPr>
              <a:t>50% per il 3° e il 4° anno, nonché per l’anno successivo, finalizzato al conseguimento del certificato di specializzazione tecnica.</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Per le ore di formazione svolte nell’istituzione formativa il datore di lavoro è esonerato da ogni obbligo retributivo.</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Per le ore di formazione a carico del datore di lavoro è riconosciuta al lavoratore una retribuzione pari al 10% di quella che gli sarebbe dovuta; sono fatte salve le diverse previsioni dei contratti collettivi.</a:t>
            </a:r>
          </a:p>
          <a:p>
            <a:pPr marL="109538" algn="just">
              <a:buFont typeface="Arial" panose="020B0604020202020204" pitchFamily="34" charset="0"/>
              <a:buNone/>
              <a:defRPr/>
            </a:pPr>
            <a:endParaRPr lang="it-IT" altLang="it-IT" sz="2400" b="1" u="sng" dirty="0">
              <a:solidFill>
                <a:prstClr val="black"/>
              </a:solidFill>
            </a:endParaRPr>
          </a:p>
        </p:txBody>
      </p:sp>
      <p:sp>
        <p:nvSpPr>
          <p:cNvPr id="10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E693C54-0DDA-4DA0-B3EE-02AB4DF25B73}" type="slidenum">
              <a:rPr lang="it-IT" altLang="it-IT" sz="1200">
                <a:solidFill>
                  <a:srgbClr val="FFFFFF"/>
                </a:solidFill>
              </a:rPr>
              <a:pPr>
                <a:spcBef>
                  <a:spcPct val="0"/>
                </a:spcBef>
                <a:buFontTx/>
                <a:buNone/>
              </a:pPr>
              <a:t>231</a:t>
            </a:fld>
            <a:endParaRPr lang="it-IT" altLang="it-IT" sz="1200">
              <a:solidFill>
                <a:srgbClr val="FFFFFF"/>
              </a:solidFill>
            </a:endParaRPr>
          </a:p>
        </p:txBody>
      </p:sp>
      <p:pic>
        <p:nvPicPr>
          <p:cNvPr id="102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77646134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323850" y="1700213"/>
            <a:ext cx="8296275" cy="5157787"/>
          </a:xfrm>
        </p:spPr>
        <p:txBody>
          <a:bodyPr/>
          <a:lstStyle/>
          <a:p>
            <a:pPr marL="109538"/>
            <a:r>
              <a:rPr lang="it-IT" altLang="it-IT" sz="2400" b="1" u="sng">
                <a:solidFill>
                  <a:srgbClr val="000000"/>
                </a:solidFill>
              </a:rPr>
              <a:t>Regolamentazione</a:t>
            </a:r>
          </a:p>
          <a:p>
            <a:pPr marL="109538"/>
            <a:endParaRPr lang="it-IT" altLang="it-IT" sz="2400" b="1" u="sng">
              <a:solidFill>
                <a:srgbClr val="000000"/>
              </a:solidFill>
            </a:endParaRPr>
          </a:p>
          <a:p>
            <a:pPr marL="109538" algn="just"/>
            <a:r>
              <a:rPr lang="it-IT" altLang="it-IT" sz="2400">
                <a:solidFill>
                  <a:srgbClr val="000000"/>
                </a:solidFill>
              </a:rPr>
              <a:t>La regolamentazione è rimessa alle regioni e alle province autonome di Trento e Bolzano. In assenza di regolamentazione regionale l’attivazione di questa tipologia è rimessa al Ministero del lavoro e delle politiche sociali, che ne disciplina l’esercizio con propri decreti</a:t>
            </a:r>
          </a:p>
        </p:txBody>
      </p:sp>
      <p:sp>
        <p:nvSpPr>
          <p:cNvPr id="11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233467D-072D-4F31-819A-A0FBD62F82F2}" type="slidenum">
              <a:rPr lang="it-IT" altLang="it-IT" sz="1200">
                <a:solidFill>
                  <a:srgbClr val="FFFFFF"/>
                </a:solidFill>
              </a:rPr>
              <a:pPr>
                <a:spcBef>
                  <a:spcPct val="0"/>
                </a:spcBef>
                <a:buFontTx/>
                <a:buNone/>
              </a:pPr>
              <a:t>232</a:t>
            </a:fld>
            <a:endParaRPr lang="it-IT" altLang="it-IT" sz="1200">
              <a:solidFill>
                <a:srgbClr val="FFFFFF"/>
              </a:solidFill>
            </a:endParaRPr>
          </a:p>
        </p:txBody>
      </p:sp>
      <p:pic>
        <p:nvPicPr>
          <p:cNvPr id="112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37013090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eaLnBrk="1" hangingPunct="1">
              <a:buFont typeface="Arial" panose="020B0604020202020204" pitchFamily="34" charset="0"/>
              <a:buNone/>
              <a:defRPr/>
            </a:pPr>
            <a:r>
              <a:rPr lang="it-IT" b="1" dirty="0">
                <a:solidFill>
                  <a:prstClr val="black"/>
                </a:solidFill>
              </a:rPr>
              <a:t>Apprendistato professionalizzante</a:t>
            </a:r>
          </a:p>
          <a:p>
            <a:pPr eaLnBrk="1" hangingPunct="1">
              <a:buFont typeface="Arial" panose="020B0604020202020204" pitchFamily="34" charset="0"/>
              <a:buNone/>
              <a:defRPr/>
            </a:pPr>
            <a:r>
              <a:rPr lang="it-IT" sz="2400" b="1" dirty="0">
                <a:solidFill>
                  <a:prstClr val="black"/>
                </a:solidFill>
              </a:rPr>
              <a:t>(Art. 44 </a:t>
            </a:r>
            <a:r>
              <a:rPr lang="it-IT" sz="2400" b="1" dirty="0" err="1">
                <a:solidFill>
                  <a:prstClr val="black"/>
                </a:solidFill>
              </a:rPr>
              <a:t>D.Lgs</a:t>
            </a:r>
            <a:r>
              <a:rPr lang="it-IT" sz="2400" b="1" dirty="0">
                <a:solidFill>
                  <a:prstClr val="black"/>
                </a:solidFill>
              </a:rPr>
              <a:t> 81/2015)</a:t>
            </a:r>
          </a:p>
          <a:p>
            <a:pPr marL="109538" algn="just">
              <a:buFont typeface="Arial" panose="020B0604020202020204" pitchFamily="34" charset="0"/>
              <a:buNone/>
              <a:defRPr/>
            </a:pPr>
            <a:r>
              <a:rPr lang="it-IT" sz="1800" dirty="0">
                <a:solidFill>
                  <a:prstClr val="black"/>
                </a:solidFill>
              </a:rPr>
              <a:t/>
            </a:r>
            <a:br>
              <a:rPr lang="it-IT" sz="1800" dirty="0">
                <a:solidFill>
                  <a:prstClr val="black"/>
                </a:solidFill>
              </a:rPr>
            </a:br>
            <a:r>
              <a:rPr lang="it-IT" altLang="it-IT" sz="2400" dirty="0">
                <a:solidFill>
                  <a:prstClr val="black"/>
                </a:solidFill>
              </a:rPr>
              <a:t>Il contratto di apprendistato professionalizzante può essere utilizzato in tutti i settori di attività, per il conseguimento di una qualifica professionale determinata dalle parti del contratto, sulla base dei profili o qualificazioni professionali previsti per il settore di riferimento dai sistemi di inquadramento del personale di cui ai contratti collettivi.</a:t>
            </a:r>
          </a:p>
          <a:p>
            <a:pPr marL="109538" algn="just">
              <a:buFont typeface="Arial" panose="020B0604020202020204" pitchFamily="34" charset="0"/>
              <a:buNone/>
              <a:defRPr/>
            </a:pPr>
            <a:endParaRPr lang="it-IT" altLang="it-IT" sz="24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p:txBody>
      </p:sp>
      <p:sp>
        <p:nvSpPr>
          <p:cNvPr id="12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5FB226-9CD7-487D-B3FF-1BC9326A5B3C}" type="slidenum">
              <a:rPr lang="it-IT" altLang="it-IT" sz="1200">
                <a:solidFill>
                  <a:srgbClr val="FFFFFF"/>
                </a:solidFill>
              </a:rPr>
              <a:pPr>
                <a:spcBef>
                  <a:spcPct val="0"/>
                </a:spcBef>
                <a:buFontTx/>
                <a:buNone/>
              </a:pPr>
              <a:t>233</a:t>
            </a:fld>
            <a:endParaRPr lang="it-IT" altLang="it-IT" sz="1200">
              <a:solidFill>
                <a:srgbClr val="FFFFFF"/>
              </a:solidFill>
            </a:endParaRPr>
          </a:p>
        </p:txBody>
      </p:sp>
      <p:pic>
        <p:nvPicPr>
          <p:cNvPr id="122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01486432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323850" y="1700213"/>
            <a:ext cx="8296275" cy="5157787"/>
          </a:xfrm>
        </p:spPr>
        <p:txBody>
          <a:bodyPr/>
          <a:lstStyle/>
          <a:p>
            <a:pPr marL="109538"/>
            <a:r>
              <a:rPr lang="it-IT" altLang="it-IT" sz="2400" b="1" u="sng">
                <a:solidFill>
                  <a:srgbClr val="000000"/>
                </a:solidFill>
              </a:rPr>
              <a:t>A chi è rivolto</a:t>
            </a:r>
            <a:r>
              <a:rPr lang="it-IT" altLang="it-IT" sz="2400" b="1">
                <a:solidFill>
                  <a:srgbClr val="000000"/>
                </a:solidFill>
              </a:rPr>
              <a:t>? </a:t>
            </a:r>
          </a:p>
          <a:p>
            <a:pPr marL="109538" algn="just"/>
            <a:r>
              <a:rPr lang="it-IT" altLang="it-IT" sz="2400">
                <a:solidFill>
                  <a:srgbClr val="000000"/>
                </a:solidFill>
              </a:rPr>
              <a:t>Possono essere assunti soggetti a di </a:t>
            </a:r>
            <a:r>
              <a:rPr lang="it-IT" altLang="it-IT" sz="2400" b="1">
                <a:solidFill>
                  <a:srgbClr val="000000"/>
                </a:solidFill>
              </a:rPr>
              <a:t>età compresa tra i 18 e i 29 anni</a:t>
            </a:r>
            <a:r>
              <a:rPr lang="it-IT" altLang="it-IT" sz="2400">
                <a:solidFill>
                  <a:srgbClr val="000000"/>
                </a:solidFill>
              </a:rPr>
              <a:t>. Per i soggetti in possesso di una qualifica professionale, può essere stipulato a partire dal 17° anno di età.</a:t>
            </a:r>
          </a:p>
          <a:p>
            <a:pPr marL="109538" algn="just"/>
            <a:endParaRPr lang="it-IT" altLang="it-IT" sz="2400">
              <a:solidFill>
                <a:srgbClr val="000000"/>
              </a:solidFill>
            </a:endParaRPr>
          </a:p>
          <a:p>
            <a:pPr marL="109538"/>
            <a:r>
              <a:rPr lang="it-IT" altLang="it-IT" sz="2400" b="1" u="sng">
                <a:solidFill>
                  <a:srgbClr val="000000"/>
                </a:solidFill>
              </a:rPr>
              <a:t>Quanto dura il contratto?  </a:t>
            </a:r>
          </a:p>
          <a:p>
            <a:pPr marL="109538"/>
            <a:r>
              <a:rPr lang="it-IT" altLang="it-IT" sz="2400" b="1" u="sng">
                <a:solidFill>
                  <a:srgbClr val="000000"/>
                </a:solidFill>
              </a:rPr>
              <a:t> </a:t>
            </a:r>
          </a:p>
          <a:p>
            <a:pPr marL="109538" algn="just"/>
            <a:r>
              <a:rPr lang="it-IT" altLang="it-IT" sz="2400">
                <a:solidFill>
                  <a:srgbClr val="000000"/>
                </a:solidFill>
              </a:rPr>
              <a:t>La durata del periodo di apprendistato </a:t>
            </a:r>
            <a:r>
              <a:rPr lang="it-IT" altLang="it-IT" sz="2400" b="1">
                <a:solidFill>
                  <a:srgbClr val="000000"/>
                </a:solidFill>
              </a:rPr>
              <a:t>non può essere superiore a 3 anni ovvero 5 per i profili professionali caratterizzanti la figura dell’artigiano individuati dalla contrattazione collettiva di riferimento.</a:t>
            </a:r>
          </a:p>
          <a:p>
            <a:pPr marL="109538" algn="just"/>
            <a:endParaRPr lang="it-IT" altLang="it-IT" sz="1500" b="1" u="sng">
              <a:solidFill>
                <a:srgbClr val="000000"/>
              </a:solidFill>
            </a:endParaRPr>
          </a:p>
          <a:p>
            <a:pPr marL="109538" algn="just"/>
            <a:endParaRPr lang="it-IT" altLang="it-IT" sz="2400" b="1" u="sng">
              <a:solidFill>
                <a:srgbClr val="000000"/>
              </a:solidFill>
            </a:endParaRPr>
          </a:p>
        </p:txBody>
      </p:sp>
      <p:sp>
        <p:nvSpPr>
          <p:cNvPr id="13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31BC786-6D7A-4511-BFD2-7B3207D61745}" type="slidenum">
              <a:rPr lang="it-IT" altLang="it-IT" sz="1200">
                <a:solidFill>
                  <a:srgbClr val="FFFFFF"/>
                </a:solidFill>
              </a:rPr>
              <a:pPr>
                <a:spcBef>
                  <a:spcPct val="0"/>
                </a:spcBef>
                <a:buFontTx/>
                <a:buNone/>
              </a:pPr>
              <a:t>234</a:t>
            </a:fld>
            <a:endParaRPr lang="it-IT" altLang="it-IT" sz="1200">
              <a:solidFill>
                <a:srgbClr val="FFFFFF"/>
              </a:solidFill>
            </a:endParaRPr>
          </a:p>
        </p:txBody>
      </p:sp>
      <p:pic>
        <p:nvPicPr>
          <p:cNvPr id="133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63511302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dirty="0">
                <a:solidFill>
                  <a:prstClr val="black"/>
                </a:solidFill>
              </a:rPr>
              <a:t>Regolamentazione</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b="1" dirty="0">
              <a:solidFill>
                <a:prstClr val="black"/>
              </a:solidFill>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Tale tipologia contrattuale è regolamentata dagli accordi interconfederali e dai contratti collettivi nazionali di lavoro stipulati dalle associazioni sindacali comparativamente più rappresentative sul piano nazionale che stabiliscono la durata e le modalità di erogazione della formazione, nonché la durata anche minima del periodo di apprendistato.</a:t>
            </a:r>
          </a:p>
          <a:p>
            <a:pPr marL="109538" algn="just">
              <a:buFont typeface="Arial" panose="020B0604020202020204" pitchFamily="34" charset="0"/>
              <a:buNone/>
              <a:defRPr/>
            </a:pPr>
            <a:endParaRPr lang="it-IT" altLang="it-IT" sz="2400" b="1" u="sng" dirty="0">
              <a:solidFill>
                <a:prstClr val="black"/>
              </a:solidFill>
            </a:endParaRPr>
          </a:p>
        </p:txBody>
      </p:sp>
      <p:sp>
        <p:nvSpPr>
          <p:cNvPr id="14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372D6AF-2965-4B6B-934B-40327201EA91}" type="slidenum">
              <a:rPr lang="it-IT" altLang="it-IT" sz="1200">
                <a:solidFill>
                  <a:srgbClr val="FFFFFF"/>
                </a:solidFill>
              </a:rPr>
              <a:pPr>
                <a:spcBef>
                  <a:spcPct val="0"/>
                </a:spcBef>
                <a:buFontTx/>
                <a:buNone/>
              </a:pPr>
              <a:t>235</a:t>
            </a:fld>
            <a:endParaRPr lang="it-IT" altLang="it-IT" sz="1200">
              <a:solidFill>
                <a:srgbClr val="FFFFFF"/>
              </a:solidFill>
            </a:endParaRPr>
          </a:p>
        </p:txBody>
      </p:sp>
      <p:pic>
        <p:nvPicPr>
          <p:cNvPr id="143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726640759"/>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dirty="0">
                <a:solidFill>
                  <a:prstClr val="black"/>
                </a:solidFill>
              </a:rPr>
              <a:t>Apprendistato professionalizzante rivolto ai disoccupati</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dirty="0">
                <a:solidFill>
                  <a:prstClr val="black"/>
                </a:solidFill>
              </a:rPr>
              <a:t>(Art. 47 c. 4 </a:t>
            </a:r>
            <a:r>
              <a:rPr lang="it-IT" sz="2400" b="1" dirty="0" err="1">
                <a:solidFill>
                  <a:prstClr val="black"/>
                </a:solidFill>
              </a:rPr>
              <a:t>D.Lgs</a:t>
            </a:r>
            <a:r>
              <a:rPr lang="it-IT" sz="2400" b="1" dirty="0">
                <a:solidFill>
                  <a:prstClr val="black"/>
                </a:solidFill>
              </a:rPr>
              <a:t> 81/2015)</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Tra le poche novità inserite dal Legislatore delegato in materia di apprendistato professionalizzante, all’’interno del </a:t>
            </a:r>
            <a:r>
              <a:rPr lang="it-IT" sz="2400" dirty="0" err="1">
                <a:solidFill>
                  <a:prstClr val="black"/>
                </a:solidFill>
              </a:rPr>
              <a:t>D.Lgs</a:t>
            </a:r>
            <a:r>
              <a:rPr lang="it-IT" sz="2400" dirty="0">
                <a:solidFill>
                  <a:prstClr val="black"/>
                </a:solidFill>
              </a:rPr>
              <a:t> n. 81/2015, c’è quella che consente ai datori di lavoro di assumere disoccupati, senza limiti di età, purché percettori di una indennità di disoccupazione.</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dirty="0">
              <a:solidFill>
                <a:prstClr val="black"/>
              </a:solidFill>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L’apprendistato professionalizzante, nel rispetto del piano formativo elaborato sulla base del contratto collettivo nazionale applicato, può riguardare una qualificazione ulteriore rispetto a quella già  posseduta o una riqualificazione professionale.</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p:txBody>
      </p:sp>
      <p:sp>
        <p:nvSpPr>
          <p:cNvPr id="15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015313-B8B6-4B63-8198-2C014FCED2BF}" type="slidenum">
              <a:rPr lang="it-IT" altLang="it-IT" sz="1200">
                <a:solidFill>
                  <a:srgbClr val="FFFFFF"/>
                </a:solidFill>
              </a:rPr>
              <a:pPr>
                <a:spcBef>
                  <a:spcPct val="0"/>
                </a:spcBef>
                <a:buFontTx/>
                <a:buNone/>
              </a:pPr>
              <a:t>236</a:t>
            </a:fld>
            <a:endParaRPr lang="it-IT" altLang="it-IT" sz="1200">
              <a:solidFill>
                <a:srgbClr val="FFFFFF"/>
              </a:solidFill>
            </a:endParaRPr>
          </a:p>
        </p:txBody>
      </p:sp>
      <p:pic>
        <p:nvPicPr>
          <p:cNvPr id="153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67738908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323850" y="1700213"/>
            <a:ext cx="8569325" cy="5157787"/>
          </a:xfrm>
        </p:spPr>
        <p:txBody>
          <a:bodyPr/>
          <a:lstStyle/>
          <a:p>
            <a:pPr marL="109538" eaLnBrk="1" hangingPunct="1">
              <a:spcBef>
                <a:spcPts val="400"/>
              </a:spcBef>
              <a:buClr>
                <a:srgbClr val="2DA2BF"/>
              </a:buClr>
              <a:buSzPct val="68000"/>
            </a:pPr>
            <a:r>
              <a:rPr lang="it-IT" altLang="it-IT" sz="2400" b="1">
                <a:solidFill>
                  <a:srgbClr val="000000"/>
                </a:solidFill>
              </a:rPr>
              <a:t>Requisito essenziale</a:t>
            </a:r>
          </a:p>
          <a:p>
            <a:pPr marL="109538" algn="just" eaLnBrk="1" hangingPunct="1">
              <a:spcBef>
                <a:spcPts val="400"/>
              </a:spcBef>
              <a:buClr>
                <a:srgbClr val="2DA2BF"/>
              </a:buClr>
              <a:buSzPct val="68000"/>
            </a:pPr>
            <a:r>
              <a:rPr lang="it-IT" altLang="it-IT" sz="2400">
                <a:solidFill>
                  <a:srgbClr val="000000"/>
                </a:solidFill>
              </a:rPr>
              <a:t>Il lavoratore interessato, al momento in cui si instaura il rapporto, deve essere titolare di una qualsiasi indennità di sostegno al reddito (NASpI, ASDI, disoccupazione edile, ecc).</a:t>
            </a:r>
          </a:p>
          <a:p>
            <a:pPr marL="109538" algn="just" eaLnBrk="1" hangingPunct="1">
              <a:spcBef>
                <a:spcPts val="400"/>
              </a:spcBef>
              <a:buClr>
                <a:srgbClr val="2DA2BF"/>
              </a:buClr>
              <a:buSzPct val="68000"/>
            </a:pPr>
            <a:r>
              <a:rPr lang="it-IT" altLang="it-IT" sz="2400">
                <a:solidFill>
                  <a:srgbClr val="000000"/>
                </a:solidFill>
              </a:rPr>
              <a:t>L’art.47 c.7 specifica inoltre, che i benefici contributivi in materia di previdenza e assistenza sociale, non saranno mantenuti nell’anno successivo alla trasformazione del rapporto come invece è previsto nelle altre ipotesi di apprendistato professionalizzante.</a:t>
            </a:r>
          </a:p>
          <a:p>
            <a:pPr marL="109538" algn="just" eaLnBrk="1" hangingPunct="1">
              <a:spcBef>
                <a:spcPts val="400"/>
              </a:spcBef>
              <a:buClr>
                <a:srgbClr val="2DA2BF"/>
              </a:buClr>
              <a:buSzPct val="68000"/>
            </a:pPr>
            <a:r>
              <a:rPr lang="it-IT" altLang="it-IT" sz="2400">
                <a:solidFill>
                  <a:srgbClr val="000000"/>
                </a:solidFill>
              </a:rPr>
              <a:t>Proprio per ciò che concerne i benefici contributivi, fatti salvi ulteriori chiarimenti forniti dall’INPS o dal Ministero del Lavoro, saranno uguali a quelli in uso tuttora e sino al 31 dicembre 2016, sempreché vengano rispettati gli elementi richiesti dalla circolare INPS n.128/2012 come per esempio il “de minimis».</a:t>
            </a:r>
          </a:p>
        </p:txBody>
      </p:sp>
      <p:sp>
        <p:nvSpPr>
          <p:cNvPr id="16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3201F99-E1A7-4A9A-8587-563C5DA82EDF}" type="slidenum">
              <a:rPr lang="it-IT" altLang="it-IT" sz="1200">
                <a:solidFill>
                  <a:srgbClr val="FFFFFF"/>
                </a:solidFill>
              </a:rPr>
              <a:pPr>
                <a:spcBef>
                  <a:spcPct val="0"/>
                </a:spcBef>
                <a:buFontTx/>
                <a:buNone/>
              </a:pPr>
              <a:t>237</a:t>
            </a:fld>
            <a:endParaRPr lang="it-IT" altLang="it-IT" sz="1200">
              <a:solidFill>
                <a:srgbClr val="FFFFFF"/>
              </a:solidFill>
            </a:endParaRPr>
          </a:p>
        </p:txBody>
      </p:sp>
      <p:pic>
        <p:nvPicPr>
          <p:cNvPr id="163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743072902"/>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628775"/>
            <a:ext cx="8569325" cy="5229225"/>
          </a:xfrm>
        </p:spPr>
        <p:txBody>
          <a:bodyPr/>
          <a:lstStyle/>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dirty="0">
                <a:solidFill>
                  <a:prstClr val="black"/>
                </a:solidFill>
              </a:rPr>
              <a:t>Le disposizioni in materia di licenziamenti individuali non trovano applicazione per i lavoratori disoccupati o in mobilità assunti con contratto di apprendistato professionalizzante, quindi </a:t>
            </a:r>
            <a:r>
              <a:rPr lang="it-IT" sz="2400" b="1" u="sng" dirty="0">
                <a:solidFill>
                  <a:prstClr val="black"/>
                </a:solidFill>
              </a:rPr>
              <a:t>il rapporto può essere risolto anche durante la formazione</a:t>
            </a:r>
            <a:r>
              <a:rPr lang="it-IT" sz="2400" dirty="0">
                <a:solidFill>
                  <a:prstClr val="black"/>
                </a:solidFill>
              </a:rPr>
              <a:t>, con le tutele previste dal </a:t>
            </a:r>
            <a:r>
              <a:rPr lang="it-IT" sz="2400" dirty="0" err="1">
                <a:solidFill>
                  <a:prstClr val="black"/>
                </a:solidFill>
              </a:rPr>
              <a:t>D.Lgs</a:t>
            </a:r>
            <a:r>
              <a:rPr lang="it-IT" sz="2400" dirty="0">
                <a:solidFill>
                  <a:prstClr val="black"/>
                </a:solidFill>
              </a:rPr>
              <a:t> 23/2015 il quale, in caso di illegittimità delle motivazioni prevede all’art. 3 (e fatte salve le nullità, le discriminazioni e le ritorsioni tutelate dall’art. 2) la corresponsione di un’indennità economica pari a due mensilità di retribuzione all’anno calcolata sull’ultima utile ai fini del TFR, partendo da una base di quattro, fino a ventiquattro, valori ridotti della metà con un tetto massimo fissato a sei per le associazioni di tendenza e per i datori di lavoro che non superano la soglia delle quindici unità.</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400" b="1" dirty="0">
                <a:solidFill>
                  <a:prstClr val="black"/>
                </a:solidFill>
              </a:rPr>
              <a:t>La regola generale è che il rapporto non possa essere risolto se non per giusta causa o giustificato motivo.</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dirty="0">
              <a:solidFill>
                <a:prstClr val="black"/>
              </a:solidFill>
              <a:latin typeface="+mj-lt"/>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dirty="0">
              <a:solidFill>
                <a:prstClr val="black"/>
              </a:solidFill>
              <a:latin typeface="+mj-lt"/>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400" dirty="0">
              <a:solidFill>
                <a:prstClr val="black"/>
              </a:solidFill>
              <a:latin typeface="+mj-lt"/>
            </a:endParaRPr>
          </a:p>
        </p:txBody>
      </p:sp>
      <p:sp>
        <p:nvSpPr>
          <p:cNvPr id="17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AE3E842-5E09-4065-A0BB-49D835CC5724}" type="slidenum">
              <a:rPr lang="it-IT" altLang="it-IT" sz="1200">
                <a:solidFill>
                  <a:srgbClr val="FFFFFF"/>
                </a:solidFill>
              </a:rPr>
              <a:pPr>
                <a:spcBef>
                  <a:spcPct val="0"/>
                </a:spcBef>
                <a:buFontTx/>
                <a:buNone/>
              </a:pPr>
              <a:t>238</a:t>
            </a:fld>
            <a:endParaRPr lang="it-IT" altLang="it-IT" sz="1200">
              <a:solidFill>
                <a:srgbClr val="FFFFFF"/>
              </a:solidFill>
            </a:endParaRPr>
          </a:p>
        </p:txBody>
      </p:sp>
      <p:pic>
        <p:nvPicPr>
          <p:cNvPr id="174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56201625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eaLnBrk="1" hangingPunct="1">
              <a:buFont typeface="Arial" panose="020B0604020202020204" pitchFamily="34" charset="0"/>
              <a:buNone/>
              <a:defRPr/>
            </a:pPr>
            <a:r>
              <a:rPr lang="it-IT" b="1" dirty="0">
                <a:solidFill>
                  <a:prstClr val="black"/>
                </a:solidFill>
              </a:rPr>
              <a:t>Apprendistato di alta formazione e ricerca</a:t>
            </a:r>
          </a:p>
          <a:p>
            <a:pPr eaLnBrk="1" hangingPunct="1">
              <a:buFont typeface="Arial" panose="020B0604020202020204" pitchFamily="34" charset="0"/>
              <a:buNone/>
              <a:defRPr/>
            </a:pPr>
            <a:r>
              <a:rPr lang="it-IT" sz="2400" b="1" dirty="0">
                <a:solidFill>
                  <a:prstClr val="black"/>
                </a:solidFill>
              </a:rPr>
              <a:t>(Art. 45 </a:t>
            </a:r>
            <a:r>
              <a:rPr lang="it-IT" sz="2400" b="1" dirty="0" err="1">
                <a:solidFill>
                  <a:prstClr val="black"/>
                </a:solidFill>
              </a:rPr>
              <a:t>D.Lgs</a:t>
            </a:r>
            <a:r>
              <a:rPr lang="it-IT" sz="2400" b="1" dirty="0">
                <a:solidFill>
                  <a:prstClr val="black"/>
                </a:solidFill>
              </a:rPr>
              <a:t> 81/2015)</a:t>
            </a:r>
          </a:p>
          <a:p>
            <a:pPr marL="109538" algn="just">
              <a:buFont typeface="Arial" panose="020B0604020202020204" pitchFamily="34" charset="0"/>
              <a:buNone/>
              <a:defRPr/>
            </a:pPr>
            <a:r>
              <a:rPr lang="it-IT" sz="1800" dirty="0">
                <a:solidFill>
                  <a:prstClr val="black"/>
                </a:solidFill>
              </a:rPr>
              <a:t/>
            </a:r>
            <a:br>
              <a:rPr lang="it-IT" sz="1800" dirty="0">
                <a:solidFill>
                  <a:prstClr val="black"/>
                </a:solidFill>
              </a:rPr>
            </a:br>
            <a:r>
              <a:rPr lang="it-IT" altLang="it-IT" sz="2400" dirty="0">
                <a:solidFill>
                  <a:schemeClr val="bg1"/>
                </a:solidFill>
              </a:rPr>
              <a:t>Il contratto di apprendistato di alta formazione e ricerca può essere utilizzato per il conseguimento di titoli di studio universitari e dell’alta formazione, compresi i dottorati di ricerca, i diplomi relativi ai percorsi degli istituti tecnici superiori per attività di ricerca, nonché per il praticantato per l’accesso alle professioni </a:t>
            </a:r>
            <a:r>
              <a:rPr lang="it-IT" altLang="it-IT" sz="2400" dirty="0" err="1">
                <a:solidFill>
                  <a:schemeClr val="bg1"/>
                </a:solidFill>
              </a:rPr>
              <a:t>ordinistiche</a:t>
            </a:r>
            <a:r>
              <a:rPr lang="it-IT" altLang="it-IT" sz="2400" dirty="0">
                <a:solidFill>
                  <a:schemeClr val="bg1"/>
                </a:solidFill>
              </a:rPr>
              <a:t>.</a:t>
            </a:r>
            <a:endParaRPr lang="it-IT" altLang="it-IT" sz="2400" dirty="0">
              <a:solidFill>
                <a:prstClr val="black"/>
              </a:solidFill>
            </a:endParaRPr>
          </a:p>
          <a:p>
            <a:pPr marL="109538" algn="just">
              <a:buFont typeface="Arial" panose="020B0604020202020204" pitchFamily="34" charset="0"/>
              <a:buNone/>
              <a:defRPr/>
            </a:pPr>
            <a:endParaRPr lang="it-IT" altLang="it-IT" sz="24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3E32455-965F-4FD9-B0A9-3E78D9C7ED44}" type="slidenum">
              <a:rPr lang="it-IT" altLang="it-IT" sz="1200">
                <a:solidFill>
                  <a:srgbClr val="FFFFFF"/>
                </a:solidFill>
              </a:rPr>
              <a:pPr>
                <a:spcBef>
                  <a:spcPct val="0"/>
                </a:spcBef>
                <a:buFontTx/>
                <a:buNone/>
              </a:pPr>
              <a:t>239</a:t>
            </a:fld>
            <a:endParaRPr lang="it-IT" altLang="it-IT" sz="1200">
              <a:solidFill>
                <a:srgbClr val="FFFFFF"/>
              </a:solidFill>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124534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79512" y="1816100"/>
            <a:ext cx="8785225" cy="5041900"/>
          </a:xfrm>
        </p:spPr>
        <p:txBody>
          <a:bodyPr/>
          <a:lstStyle/>
          <a:p>
            <a:pPr eaLnBrk="1" hangingPunct="1"/>
            <a:r>
              <a:rPr lang="it-IT" altLang="it-IT" sz="2400" b="1" i="1">
                <a:solidFill>
                  <a:schemeClr val="bg1"/>
                </a:solidFill>
              </a:rPr>
              <a:t>I principali istituti che andremo ad analizzare</a:t>
            </a:r>
          </a:p>
          <a:p>
            <a:pPr eaLnBrk="1" hangingPunct="1"/>
            <a:r>
              <a:rPr lang="it-IT" altLang="it-IT" sz="2400" b="1" i="1">
                <a:solidFill>
                  <a:schemeClr val="bg1"/>
                </a:solidFill>
              </a:rPr>
              <a:t> </a:t>
            </a:r>
            <a:endParaRPr lang="it-IT" altLang="it-IT" sz="2000" i="1">
              <a:solidFill>
                <a:schemeClr val="bg1"/>
              </a:solidFill>
            </a:endParaRPr>
          </a:p>
          <a:p>
            <a:pPr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7D9AE-C2EF-42D9-B94E-8580506911B5}" type="slidenum">
              <a:rPr lang="it-IT">
                <a:solidFill>
                  <a:srgbClr val="FFFFFF"/>
                </a:solidFill>
                <a:latin typeface="Calibri" panose="020F0502020204030204" pitchFamily="34" charset="0"/>
              </a:rPr>
              <a:pPr eaLnBrk="1" hangingPunct="1"/>
              <a:t>24</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p:cNvGraphicFramePr>
            <a:graphicFrameLocks noGrp="1"/>
          </p:cNvGraphicFramePr>
          <p:nvPr/>
        </p:nvGraphicFramePr>
        <p:xfrm>
          <a:off x="827088" y="2276475"/>
          <a:ext cx="7200900" cy="603250"/>
        </p:xfrm>
        <a:graphic>
          <a:graphicData uri="http://schemas.openxmlformats.org/drawingml/2006/table">
            <a:tbl>
              <a:tblPr/>
              <a:tblGrid>
                <a:gridCol w="3672904">
                  <a:extLst>
                    <a:ext uri="{9D8B030D-6E8A-4147-A177-3AD203B41FA5}">
                      <a16:colId xmlns:a16="http://schemas.microsoft.com/office/drawing/2014/main" xmlns="" val="20000"/>
                    </a:ext>
                  </a:extLst>
                </a:gridCol>
                <a:gridCol w="3527996">
                  <a:extLst>
                    <a:ext uri="{9D8B030D-6E8A-4147-A177-3AD203B41FA5}">
                      <a16:colId xmlns:a16="http://schemas.microsoft.com/office/drawing/2014/main" xmlns="" val="20001"/>
                    </a:ext>
                  </a:extLst>
                </a:gridCol>
              </a:tblGrid>
              <a:tr h="603250">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Tipologia contrattuale</a:t>
                      </a: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2000" b="1" i="1" u="none" strike="noStrike" cap="small" normalizeH="0" baseline="0" dirty="0">
                          <a:ln>
                            <a:noFill/>
                          </a:ln>
                          <a:solidFill>
                            <a:schemeClr val="tx1"/>
                          </a:solidFill>
                          <a:effectLst/>
                          <a:latin typeface="Calibri" pitchFamily="34" charset="0"/>
                          <a:ea typeface="Calibri" pitchFamily="34" charset="0"/>
                          <a:cs typeface="Times New Roman" pitchFamily="18" charset="0"/>
                        </a:rPr>
                        <a:t>istituto</a:t>
                      </a: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827088" y="2924175"/>
          <a:ext cx="7200900" cy="3201924"/>
        </p:xfrm>
        <a:graphic>
          <a:graphicData uri="http://schemas.openxmlformats.org/drawingml/2006/table">
            <a:tbl>
              <a:tblPr/>
              <a:tblGrid>
                <a:gridCol w="3673475">
                  <a:extLst>
                    <a:ext uri="{9D8B030D-6E8A-4147-A177-3AD203B41FA5}">
                      <a16:colId xmlns:a16="http://schemas.microsoft.com/office/drawing/2014/main" xmlns="" val="20000"/>
                    </a:ext>
                  </a:extLst>
                </a:gridCol>
                <a:gridCol w="3527425">
                  <a:extLst>
                    <a:ext uri="{9D8B030D-6E8A-4147-A177-3AD203B41FA5}">
                      <a16:colId xmlns:a16="http://schemas.microsoft.com/office/drawing/2014/main" xmlns="" val="20001"/>
                    </a:ext>
                  </a:extLst>
                </a:gridCol>
              </a:tblGrid>
              <a:tr h="3201924">
                <a:tc>
                  <a:txBody>
                    <a:bodyPr/>
                    <a:lstStyle>
                      <a:lvl1pPr marL="3175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800" b="1" i="1"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r>
                        <a:rPr kumimoji="0" lang="it-IT" altLang="it-IT" sz="1800" b="1" i="1" u="none" strike="noStrike" cap="none" normalizeH="0" baseline="0" dirty="0">
                          <a:ln>
                            <a:noFill/>
                          </a:ln>
                          <a:solidFill>
                            <a:schemeClr val="tx1"/>
                          </a:solidFill>
                          <a:effectLst/>
                          <a:latin typeface="Calibri" pitchFamily="34" charset="0"/>
                          <a:cs typeface="Arial" charset="0"/>
                        </a:rPr>
                        <a:t>Lavoro accessorio (artt. 48-50)</a:t>
                      </a: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31750"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lvl1pPr marL="28575"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28575" marR="0" lvl="0" indent="0" algn="ctr" defTabSz="914400" rtl="0" eaLnBrk="1" fontAlgn="base" latinLnBrk="0" hangingPunct="1">
                        <a:lnSpc>
                          <a:spcPct val="100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p>
                      <a:pPr marL="28575" marR="0" lvl="0" indent="0" algn="ctr" defTabSz="914400" rtl="0" eaLnBrk="1" fontAlgn="base" latinLnBrk="0" hangingPunct="1">
                        <a:lnSpc>
                          <a:spcPct val="100000"/>
                        </a:lnSpc>
                        <a:spcBef>
                          <a:spcPts val="263"/>
                        </a:spcBef>
                        <a:spcAft>
                          <a:spcPct val="0"/>
                        </a:spcAft>
                        <a:buClrTx/>
                        <a:buSzTx/>
                        <a:buFontTx/>
                        <a:buNone/>
                        <a:tabLst/>
                      </a:pPr>
                      <a:r>
                        <a:rPr kumimoji="0" lang="it-IT" altLang="it-IT" sz="1600" b="1" i="0" u="none" strike="noStrike" cap="none" normalizeH="0" baseline="0" dirty="0">
                          <a:ln>
                            <a:noFill/>
                          </a:ln>
                          <a:solidFill>
                            <a:schemeClr val="tx1"/>
                          </a:solidFill>
                          <a:effectLst/>
                          <a:latin typeface="Calibri" pitchFamily="34" charset="0"/>
                          <a:cs typeface="Arial" charset="0"/>
                        </a:rPr>
                        <a:t>Definizione: attività lavorative che non danno luogo, con riferimento alla totalità dei committenti, a compensi superiori a 7.000 euro nel corso di un anno civile</a:t>
                      </a:r>
                      <a:endParaRPr kumimoji="0" lang="it-IT" altLang="it-IT"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28575" marR="0" lvl="0" indent="0" algn="ctr" defTabSz="914400" rtl="0" eaLnBrk="1" fontAlgn="base" latinLnBrk="0" hangingPunct="1">
                        <a:lnSpc>
                          <a:spcPct val="99000"/>
                        </a:lnSpc>
                        <a:spcBef>
                          <a:spcPts val="263"/>
                        </a:spcBef>
                        <a:spcAft>
                          <a:spcPct val="0"/>
                        </a:spcAft>
                        <a:buClrTx/>
                        <a:buSzTx/>
                        <a:buFontTx/>
                        <a:buNone/>
                        <a:tabLst/>
                      </a:pPr>
                      <a:endParaRPr kumimoji="0" lang="it-IT" altLang="it-IT" sz="1600" b="1" i="0" u="none" strike="noStrike" cap="none" normalizeH="0" baseline="0" dirty="0">
                        <a:ln>
                          <a:noFill/>
                        </a:ln>
                        <a:solidFill>
                          <a:schemeClr val="tx1"/>
                        </a:solidFill>
                        <a:effectLst/>
                        <a:latin typeface="Calibri" pitchFamily="34" charset="0"/>
                        <a:cs typeface="Arial" charset="0"/>
                      </a:endParaRPr>
                    </a:p>
                  </a:txBody>
                  <a:tcPr marL="0" marR="0" marT="0" marB="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extLst>
                  <a:ext uri="{0D108BD9-81ED-4DB2-BD59-A6C34878D82A}">
                    <a16:rowId xmlns:a16="http://schemas.microsoft.com/office/drawing/2014/main" xmlns="" val="10000"/>
                  </a:ext>
                </a:extLst>
              </a:tr>
            </a:tbl>
          </a:graphicData>
        </a:graphic>
      </p:graphicFrame>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655309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ottotitolo 2"/>
          <p:cNvSpPr>
            <a:spLocks noGrp="1"/>
          </p:cNvSpPr>
          <p:nvPr>
            <p:ph type="subTitle" idx="1"/>
          </p:nvPr>
        </p:nvSpPr>
        <p:spPr>
          <a:xfrm>
            <a:off x="323850" y="1700213"/>
            <a:ext cx="8296275" cy="5157787"/>
          </a:xfrm>
        </p:spPr>
        <p:txBody>
          <a:bodyPr/>
          <a:lstStyle/>
          <a:p>
            <a:pPr marL="109538"/>
            <a:r>
              <a:rPr lang="it-IT" altLang="it-IT" sz="2400" b="1" u="sng">
                <a:solidFill>
                  <a:srgbClr val="000000"/>
                </a:solidFill>
              </a:rPr>
              <a:t>A chi è rivolto</a:t>
            </a:r>
            <a:r>
              <a:rPr lang="it-IT" altLang="it-IT" sz="2400" b="1">
                <a:solidFill>
                  <a:srgbClr val="000000"/>
                </a:solidFill>
              </a:rPr>
              <a:t>? </a:t>
            </a:r>
          </a:p>
          <a:p>
            <a:pPr marL="109538" algn="just"/>
            <a:r>
              <a:rPr lang="it-IT" altLang="it-IT" sz="2400" b="1">
                <a:solidFill>
                  <a:srgbClr val="000000"/>
                </a:solidFill>
              </a:rPr>
              <a:t>Soggetti di età compresa tra i 18 e i 29 anni</a:t>
            </a:r>
            <a:r>
              <a:rPr lang="it-IT" altLang="it-IT" sz="2400">
                <a:solidFill>
                  <a:srgbClr val="000000"/>
                </a:solidFill>
              </a:rPr>
              <a:t> in possesso di diploma di istruzione secondaria superiore o di un diploma professionale conseguito nei percorsi di istruzione e formazione professionale integrato da un certificato di specializzazione tecnica superiore o del diploma di maturità professionale all’esito del corso annuale integrativo.</a:t>
            </a:r>
            <a:endParaRPr lang="it-IT" altLang="it-IT" sz="2400" b="1" u="sng">
              <a:solidFill>
                <a:srgbClr val="000000"/>
              </a:solidFill>
            </a:endParaRPr>
          </a:p>
          <a:p>
            <a:pPr marL="109538" algn="just"/>
            <a:endParaRPr lang="it-IT" altLang="it-IT" sz="2400">
              <a:solidFill>
                <a:srgbClr val="000000"/>
              </a:solidFill>
            </a:endParaRPr>
          </a:p>
          <a:p>
            <a:pPr marL="109538" algn="just"/>
            <a:endParaRPr lang="it-IT" altLang="it-IT" sz="2400">
              <a:solidFill>
                <a:srgbClr val="000000"/>
              </a:solidFill>
            </a:endParaRPr>
          </a:p>
          <a:p>
            <a:pPr marL="109538" algn="just"/>
            <a:endParaRPr lang="it-IT" altLang="it-IT" sz="2400" b="1" u="sng">
              <a:solidFill>
                <a:srgbClr val="000000"/>
              </a:solidFill>
            </a:endParaRPr>
          </a:p>
        </p:txBody>
      </p:sp>
      <p:sp>
        <p:nvSpPr>
          <p:cNvPr id="19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A46B91A-0887-49FD-A2CA-1585A976BC0C}" type="slidenum">
              <a:rPr lang="it-IT" altLang="it-IT" sz="1200">
                <a:solidFill>
                  <a:srgbClr val="FFFFFF"/>
                </a:solidFill>
              </a:rPr>
              <a:pPr>
                <a:spcBef>
                  <a:spcPct val="0"/>
                </a:spcBef>
                <a:buFontTx/>
                <a:buNone/>
              </a:pPr>
              <a:t>240</a:t>
            </a:fld>
            <a:endParaRPr lang="it-IT" altLang="it-IT" sz="1200">
              <a:solidFill>
                <a:srgbClr val="FFFFFF"/>
              </a:solidFill>
            </a:endParaRPr>
          </a:p>
        </p:txBody>
      </p:sp>
      <p:pic>
        <p:nvPicPr>
          <p:cNvPr id="1946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903342937"/>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marL="109728">
              <a:buFont typeface="Arial" panose="020B0604020202020204" pitchFamily="34" charset="0"/>
              <a:buNone/>
              <a:defRPr/>
            </a:pPr>
            <a:r>
              <a:rPr lang="it-IT" sz="2400" b="1" u="sng" dirty="0">
                <a:solidFill>
                  <a:prstClr val="black"/>
                </a:solidFill>
              </a:rPr>
              <a:t>Come deve essere stipulato il contratto? </a:t>
            </a:r>
          </a:p>
          <a:p>
            <a:pPr marL="109728" algn="just">
              <a:buFont typeface="Arial" panose="020B0604020202020204" pitchFamily="34" charset="0"/>
              <a:buNone/>
              <a:defRPr/>
            </a:pPr>
            <a:r>
              <a:rPr lang="it-IT" sz="2400" b="1" dirty="0">
                <a:solidFill>
                  <a:prstClr val="black"/>
                </a:solidFill>
              </a:rPr>
              <a:t>Il datore di lavoro che intende stipulare questa tipologia contrattuale sottoscrive un protocollo con l’istituzione formativa a cui lo studente è iscritto, che stabilisce:</a:t>
            </a:r>
          </a:p>
          <a:p>
            <a:pPr marL="342900" indent="-342900" algn="just">
              <a:buFont typeface="Arial" panose="020B0604020202020204" pitchFamily="34" charset="0"/>
              <a:buChar char="•"/>
              <a:defRPr/>
            </a:pPr>
            <a:r>
              <a:rPr lang="it-IT" sz="2400" dirty="0">
                <a:solidFill>
                  <a:prstClr val="black"/>
                </a:solidFill>
              </a:rPr>
              <a:t>La durata e le modalità, anche temporali, della formazione a carico del datore di lavoro;</a:t>
            </a:r>
          </a:p>
          <a:p>
            <a:pPr marL="342900" indent="-342900" algn="just">
              <a:buFont typeface="Arial" panose="020B0604020202020204" pitchFamily="34" charset="0"/>
              <a:buChar char="•"/>
              <a:defRPr/>
            </a:pPr>
            <a:r>
              <a:rPr lang="it-IT" sz="2400" dirty="0">
                <a:solidFill>
                  <a:prstClr val="black"/>
                </a:solidFill>
              </a:rPr>
              <a:t>Il numero dei crediti formativi riconoscibili a ciascun studente per la formazione a carico del datore di lavoro in ragione del numero di ore di formazione svolte in azienda (i principi e le modalità di attribuzione dei crediti formativi saranno definiti con apposito decreto). </a:t>
            </a:r>
          </a:p>
          <a:p>
            <a:pPr marL="109728" algn="just">
              <a:buFont typeface="Arial" panose="020B0604020202020204" pitchFamily="34" charset="0"/>
              <a:buNone/>
              <a:defRPr/>
            </a:pPr>
            <a:endParaRPr lang="it-IT" sz="24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p:txBody>
      </p:sp>
      <p:sp>
        <p:nvSpPr>
          <p:cNvPr id="204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B6285FC-2CC6-4C1E-89DC-17100E2735C2}" type="slidenum">
              <a:rPr lang="it-IT" altLang="it-IT" sz="1200">
                <a:solidFill>
                  <a:srgbClr val="FFFFFF"/>
                </a:solidFill>
              </a:rPr>
              <a:pPr>
                <a:spcBef>
                  <a:spcPct val="0"/>
                </a:spcBef>
                <a:buFontTx/>
                <a:buNone/>
              </a:pPr>
              <a:t>241</a:t>
            </a:fld>
            <a:endParaRPr lang="it-IT" altLang="it-IT" sz="1200">
              <a:solidFill>
                <a:srgbClr val="FFFFFF"/>
              </a:solidFill>
            </a:endParaRPr>
          </a:p>
        </p:txBody>
      </p:sp>
      <p:pic>
        <p:nvPicPr>
          <p:cNvPr id="2048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44904064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296275" cy="5157787"/>
          </a:xfrm>
        </p:spPr>
        <p:txBody>
          <a:bodyPr/>
          <a:lstStyle/>
          <a:p>
            <a:pPr marL="109728">
              <a:buFont typeface="Arial" panose="020B0604020202020204" pitchFamily="34" charset="0"/>
              <a:buNone/>
              <a:defRPr/>
            </a:pPr>
            <a:r>
              <a:rPr lang="it-IT" sz="2400" b="1" u="sng" dirty="0">
                <a:solidFill>
                  <a:prstClr val="black"/>
                </a:solidFill>
              </a:rPr>
              <a:t>In che modo deve essere impartita la formazione</a:t>
            </a:r>
            <a:r>
              <a:rPr lang="it-IT" sz="2400" b="1" dirty="0">
                <a:solidFill>
                  <a:prstClr val="black"/>
                </a:solidFill>
              </a:rPr>
              <a:t>? </a:t>
            </a:r>
          </a:p>
          <a:p>
            <a:pPr marL="109728" algn="just">
              <a:buFont typeface="Arial" panose="020B0604020202020204" pitchFamily="34" charset="0"/>
              <a:buNone/>
              <a:defRPr/>
            </a:pPr>
            <a:r>
              <a:rPr lang="it-IT" sz="2400" b="1" dirty="0">
                <a:solidFill>
                  <a:prstClr val="black"/>
                </a:solidFill>
              </a:rPr>
              <a:t>La formazione </a:t>
            </a:r>
            <a:r>
              <a:rPr lang="it-IT" sz="2400" dirty="0">
                <a:solidFill>
                  <a:prstClr val="black"/>
                </a:solidFill>
              </a:rPr>
              <a:t>esterna deve essere impartita nell’istituzione formativa a cui lo studente è iscritto e nei percorsi di istruzione tecnica superiore e </a:t>
            </a:r>
            <a:r>
              <a:rPr lang="it-IT" sz="2400" b="1" dirty="0">
                <a:solidFill>
                  <a:prstClr val="black"/>
                </a:solidFill>
              </a:rPr>
              <a:t>non può, di norma, essere superiore al  60%  dell’orario ordinamentale.</a:t>
            </a:r>
          </a:p>
          <a:p>
            <a:pPr marL="342900" indent="-342900" algn="just">
              <a:buFont typeface="Arial" panose="020B0604020202020204" pitchFamily="34" charset="0"/>
              <a:buChar char="•"/>
              <a:defRPr/>
            </a:pPr>
            <a:r>
              <a:rPr lang="it-IT" sz="2400" dirty="0">
                <a:solidFill>
                  <a:prstClr val="black"/>
                </a:solidFill>
              </a:rPr>
              <a:t>Per le ore di formazione svolte nell’istituzione formativa il datore di lavoro è esonerato da ogni obbligo retributivo.</a:t>
            </a:r>
          </a:p>
          <a:p>
            <a:pPr marL="342900" indent="-342900" algn="just">
              <a:buFont typeface="Arial" panose="020B0604020202020204" pitchFamily="34" charset="0"/>
              <a:buChar char="•"/>
              <a:defRPr/>
            </a:pPr>
            <a:r>
              <a:rPr lang="it-IT" sz="2400" b="1" dirty="0">
                <a:solidFill>
                  <a:prstClr val="black"/>
                </a:solidFill>
              </a:rPr>
              <a:t>Per le ore di formazione a carico del datore di lavoro è riconosciuta al lavoratore una retribuzione pari al 10% di quella che gli sarebbe dovuta. Sono fatte salve le diverse previsione dei contratti collettivi.</a:t>
            </a:r>
            <a:endParaRPr lang="it-IT" altLang="it-IT" sz="2400" dirty="0">
              <a:solidFill>
                <a:prstClr val="black"/>
              </a:solidFill>
            </a:endParaRPr>
          </a:p>
          <a:p>
            <a:pPr marL="109538" algn="just">
              <a:buFont typeface="Arial" panose="020B0604020202020204" pitchFamily="34" charset="0"/>
              <a:buNone/>
              <a:defRPr/>
            </a:pPr>
            <a:endParaRPr lang="it-IT" altLang="it-IT" sz="2400" b="1" u="sng" dirty="0">
              <a:solidFill>
                <a:prstClr val="black"/>
              </a:solidFill>
            </a:endParaRPr>
          </a:p>
        </p:txBody>
      </p:sp>
      <p:sp>
        <p:nvSpPr>
          <p:cNvPr id="215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D3A9388-C9E2-4C63-984B-21890A88E5D5}" type="slidenum">
              <a:rPr lang="it-IT" altLang="it-IT" sz="1200">
                <a:solidFill>
                  <a:srgbClr val="FFFFFF"/>
                </a:solidFill>
              </a:rPr>
              <a:pPr>
                <a:spcBef>
                  <a:spcPct val="0"/>
                </a:spcBef>
                <a:buFontTx/>
                <a:buNone/>
              </a:pPr>
              <a:t>242</a:t>
            </a:fld>
            <a:endParaRPr lang="it-IT" altLang="it-IT" sz="1200">
              <a:solidFill>
                <a:srgbClr val="FFFFFF"/>
              </a:solidFill>
            </a:endParaRPr>
          </a:p>
        </p:txBody>
      </p:sp>
      <p:pic>
        <p:nvPicPr>
          <p:cNvPr id="2150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20722195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ottotitolo 2"/>
          <p:cNvSpPr>
            <a:spLocks noGrp="1"/>
          </p:cNvSpPr>
          <p:nvPr>
            <p:ph type="subTitle" idx="1"/>
          </p:nvPr>
        </p:nvSpPr>
        <p:spPr>
          <a:xfrm>
            <a:off x="323850" y="1700213"/>
            <a:ext cx="8296275" cy="5157787"/>
          </a:xfrm>
        </p:spPr>
        <p:txBody>
          <a:bodyPr/>
          <a:lstStyle/>
          <a:p>
            <a:pPr marL="109538"/>
            <a:r>
              <a:rPr lang="it-IT" altLang="it-IT" sz="2000" b="1">
                <a:solidFill>
                  <a:schemeClr val="bg1"/>
                </a:solidFill>
              </a:rPr>
              <a:t>Regolamentazione</a:t>
            </a:r>
          </a:p>
          <a:p>
            <a:pPr marL="109538" algn="just"/>
            <a:r>
              <a:rPr lang="it-IT" altLang="it-IT" sz="2000">
                <a:solidFill>
                  <a:schemeClr val="bg1"/>
                </a:solidFill>
              </a:rPr>
              <a:t>La </a:t>
            </a:r>
            <a:r>
              <a:rPr lang="it-IT" altLang="it-IT" sz="2000" b="1" u="sng">
                <a:solidFill>
                  <a:schemeClr val="bg1"/>
                </a:solidFill>
              </a:rPr>
              <a:t>regolamentazione</a:t>
            </a:r>
            <a:r>
              <a:rPr lang="it-IT" altLang="it-IT" sz="2000">
                <a:solidFill>
                  <a:schemeClr val="bg1"/>
                </a:solidFill>
              </a:rPr>
              <a:t> e la durata del periodo di apprendistato per attività di ricerca o per percorsi di  alta  formazione  è  rimessa alle regioni e alle province autonome di Trento e Bolzano, per i soli profili che attengono alla formazione, in accordo con le associazioni territoriali dei datori di lavoro e dei  lavoratori  comparativamente più rappresentative  sul  piano  nazionale,  le  università,   gli istituti tecnici superiori e le  altre istituzioni formative o di ricerca comprese quelle in possesso di  riconoscimento  istituzionale di  rilevanza  nazionale  o  regionale  e  aventi  come  oggetto   la promozione  delle  attività imprenditoriali,  del lavoro,  della formazione, della innovazione e del trasferimento tecnologico. </a:t>
            </a:r>
          </a:p>
          <a:p>
            <a:pPr marL="109538" algn="just"/>
            <a:r>
              <a:rPr lang="it-IT" altLang="it-IT" sz="2000" b="1">
                <a:solidFill>
                  <a:schemeClr val="bg1"/>
                </a:solidFill>
              </a:rPr>
              <a:t>In assenza delle regolamentazioni regionali, l'attivazione dell'apprendistato è rimessa ad apposite  convenzioni  stipulate  dai  singoli  datori  di lavoro o dalle loro associazioni con  le  università, gli  istituti tecnici superiori e le altre istituzioni formative o  di  ricerca</a:t>
            </a:r>
            <a:endParaRPr lang="it-IT" altLang="it-IT" sz="2000" b="1" u="sng">
              <a:solidFill>
                <a:srgbClr val="000000"/>
              </a:solidFill>
            </a:endParaRPr>
          </a:p>
        </p:txBody>
      </p:sp>
      <p:sp>
        <p:nvSpPr>
          <p:cNvPr id="225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DB577E1-756E-4558-A433-6264D861E67C}" type="slidenum">
              <a:rPr lang="it-IT" altLang="it-IT" sz="1200">
                <a:solidFill>
                  <a:srgbClr val="FFFFFF"/>
                </a:solidFill>
              </a:rPr>
              <a:pPr>
                <a:spcBef>
                  <a:spcPct val="0"/>
                </a:spcBef>
                <a:buFontTx/>
                <a:buNone/>
              </a:pPr>
              <a:t>243</a:t>
            </a:fld>
            <a:endParaRPr lang="it-IT" altLang="it-IT" sz="1200">
              <a:solidFill>
                <a:srgbClr val="FFFFFF"/>
              </a:solidFill>
            </a:endParaRPr>
          </a:p>
        </p:txBody>
      </p:sp>
      <p:pic>
        <p:nvPicPr>
          <p:cNvPr id="2253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46787296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ottotitolo 2"/>
          <p:cNvSpPr>
            <a:spLocks noGrp="1"/>
          </p:cNvSpPr>
          <p:nvPr>
            <p:ph type="subTitle" idx="1"/>
          </p:nvPr>
        </p:nvSpPr>
        <p:spPr>
          <a:xfrm>
            <a:off x="323850" y="1700213"/>
            <a:ext cx="8296275" cy="5157787"/>
          </a:xfrm>
        </p:spPr>
        <p:txBody>
          <a:bodyPr/>
          <a:lstStyle/>
          <a:p>
            <a:pPr marL="109538"/>
            <a:r>
              <a:rPr lang="it-IT" altLang="it-IT" sz="2400" b="1">
                <a:solidFill>
                  <a:srgbClr val="000000"/>
                </a:solidFill>
              </a:rPr>
              <a:t>L’apprendistato di I e III livello sono strutturati per integrare organicamente «in un sistema duale, formazione lavoro»</a:t>
            </a:r>
          </a:p>
          <a:p>
            <a:pPr marL="109538"/>
            <a:endParaRPr lang="it-IT" altLang="it-IT" sz="2400">
              <a:solidFill>
                <a:srgbClr val="000000"/>
              </a:solidFill>
            </a:endParaRPr>
          </a:p>
          <a:p>
            <a:pPr marL="109538"/>
            <a:endParaRPr lang="it-IT" altLang="it-IT" sz="2400">
              <a:solidFill>
                <a:srgbClr val="000000"/>
              </a:solidFill>
            </a:endParaRPr>
          </a:p>
          <a:p>
            <a:pPr marL="109538"/>
            <a:endParaRPr lang="it-IT" altLang="it-IT" sz="2400">
              <a:solidFill>
                <a:srgbClr val="000000"/>
              </a:solidFill>
            </a:endParaRPr>
          </a:p>
          <a:p>
            <a:pPr marL="109538"/>
            <a:endParaRPr lang="it-IT" altLang="it-IT" sz="2400" b="1" i="1">
              <a:solidFill>
                <a:srgbClr val="000000"/>
              </a:solidFill>
            </a:endParaRPr>
          </a:p>
          <a:p>
            <a:pPr marL="109538"/>
            <a:endParaRPr lang="it-IT" altLang="it-IT" sz="2400" b="1" i="1">
              <a:solidFill>
                <a:srgbClr val="000000"/>
              </a:solidFill>
            </a:endParaRPr>
          </a:p>
          <a:p>
            <a:pPr marL="109538"/>
            <a:endParaRPr lang="it-IT" altLang="it-IT" sz="2400" b="1" i="1">
              <a:solidFill>
                <a:srgbClr val="000000"/>
              </a:solidFill>
            </a:endParaRPr>
          </a:p>
          <a:p>
            <a:pPr marL="109538"/>
            <a:endParaRPr lang="it-IT" altLang="it-IT" sz="2400" b="1" i="1">
              <a:solidFill>
                <a:srgbClr val="000000"/>
              </a:solidFill>
            </a:endParaRPr>
          </a:p>
          <a:p>
            <a:pPr marL="109538"/>
            <a:r>
              <a:rPr lang="it-IT" altLang="it-IT" sz="2400" b="1" i="1">
                <a:solidFill>
                  <a:srgbClr val="000000"/>
                </a:solidFill>
              </a:rPr>
              <a:t>Il contratto di primo livello e quello di alta formazione non sono mai decollati e questo ci pone in controtendenza rispetto all’Europa</a:t>
            </a:r>
          </a:p>
        </p:txBody>
      </p:sp>
      <p:sp>
        <p:nvSpPr>
          <p:cNvPr id="235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9F14FC-0BF6-4864-8A59-08F958042BE0}" type="slidenum">
              <a:rPr lang="it-IT" altLang="it-IT" sz="1200">
                <a:solidFill>
                  <a:srgbClr val="FFFFFF"/>
                </a:solidFill>
              </a:rPr>
              <a:pPr>
                <a:spcBef>
                  <a:spcPct val="0"/>
                </a:spcBef>
                <a:buFontTx/>
                <a:buNone/>
              </a:pPr>
              <a:t>244</a:t>
            </a:fld>
            <a:endParaRPr lang="it-IT" altLang="it-IT" sz="1200">
              <a:solidFill>
                <a:srgbClr val="FFFFFF"/>
              </a:solidFill>
            </a:endParaRPr>
          </a:p>
        </p:txBody>
      </p:sp>
      <p:pic>
        <p:nvPicPr>
          <p:cNvPr id="2355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024313" y="2565400"/>
            <a:ext cx="1008062" cy="719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4" name="Rettangolo 3"/>
          <p:cNvSpPr/>
          <p:nvPr/>
        </p:nvSpPr>
        <p:spPr>
          <a:xfrm rot="401611">
            <a:off x="820738" y="3500438"/>
            <a:ext cx="7416800" cy="1571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09538" algn="ctr" eaLnBrk="0" hangingPunct="0">
              <a:spcBef>
                <a:spcPct val="20000"/>
              </a:spcBef>
              <a:defRPr/>
            </a:pPr>
            <a:r>
              <a:rPr lang="it-IT" altLang="it-IT" sz="2400" b="1" dirty="0">
                <a:solidFill>
                  <a:prstClr val="black"/>
                </a:solidFill>
              </a:rPr>
              <a:t>Vengono pensati come via italiana al più noto e funzionante modello tedesco.</a:t>
            </a:r>
            <a:endParaRPr lang="it-IT" altLang="it-IT" sz="2400" b="1" i="1" dirty="0">
              <a:solidFill>
                <a:prstClr val="black"/>
              </a:solidFill>
            </a:endParaRPr>
          </a:p>
          <a:p>
            <a:pPr marL="109538" algn="ctr" eaLnBrk="0" hangingPunct="0">
              <a:spcBef>
                <a:spcPct val="20000"/>
              </a:spcBef>
              <a:defRPr/>
            </a:pPr>
            <a:endParaRPr lang="it-IT" altLang="it-IT" sz="2400" b="1" i="1" dirty="0">
              <a:solidFill>
                <a:prstClr val="black"/>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87919577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lstStyle/>
          <a:p>
            <a:pPr marL="109728">
              <a:buFont typeface="Arial" panose="020B0604020202020204" pitchFamily="34" charset="0"/>
              <a:buNone/>
              <a:defRPr/>
            </a:pPr>
            <a:r>
              <a:rPr lang="it-IT" sz="2400" b="1" dirty="0">
                <a:solidFill>
                  <a:prstClr val="black"/>
                </a:solidFill>
              </a:rPr>
              <a:t>Benefici per il I </a:t>
            </a:r>
            <a:r>
              <a:rPr lang="it-IT" sz="2400" b="1">
                <a:solidFill>
                  <a:prstClr val="black"/>
                </a:solidFill>
              </a:rPr>
              <a:t>e III </a:t>
            </a:r>
            <a:r>
              <a:rPr lang="it-IT" sz="2400" b="1" dirty="0">
                <a:solidFill>
                  <a:prstClr val="black"/>
                </a:solidFill>
              </a:rPr>
              <a:t>livello di apprendistato</a:t>
            </a:r>
          </a:p>
          <a:p>
            <a:pPr marL="109728" algn="just">
              <a:buFont typeface="Arial" panose="020B0604020202020204" pitchFamily="34" charset="0"/>
              <a:buNone/>
              <a:defRPr/>
            </a:pPr>
            <a:endParaRPr lang="it-IT" sz="2000" dirty="0">
              <a:solidFill>
                <a:prstClr val="black"/>
              </a:solidFill>
            </a:endParaRPr>
          </a:p>
          <a:p>
            <a:pPr marL="109728" algn="just">
              <a:buFont typeface="Arial" panose="020B0604020202020204" pitchFamily="34" charset="0"/>
              <a:buNone/>
              <a:defRPr/>
            </a:pPr>
            <a:r>
              <a:rPr lang="it-IT" sz="2400" dirty="0">
                <a:solidFill>
                  <a:prstClr val="black"/>
                </a:solidFill>
              </a:rPr>
              <a:t>L’art. 3 Decreto Legislativo 14 settembre 2015, n. 150, pubblicato in Gazzetta Ufficiale n. 221 del 23 settembre 2015 ed entrato in vigore il giorno successivo, ha introdotto in via sperimentale, </a:t>
            </a:r>
            <a:r>
              <a:rPr lang="it-IT" sz="2400" b="1" dirty="0">
                <a:solidFill>
                  <a:prstClr val="black"/>
                </a:solidFill>
              </a:rPr>
              <a:t>per il periodo 24 settembre 2015 – 31 dicembre 2016 alcuni specifici benefici per il I e il III livello di apprendistato qui di seguito riportate</a:t>
            </a:r>
            <a:r>
              <a:rPr lang="it-IT" sz="2400" dirty="0">
                <a:solidFill>
                  <a:prstClr val="black"/>
                </a:solidFill>
              </a:rPr>
              <a:t>:</a:t>
            </a:r>
          </a:p>
          <a:p>
            <a:pPr marL="624078" indent="-514350" algn="just">
              <a:buFont typeface="+mj-lt"/>
              <a:buAutoNum type="arabicPeriod"/>
              <a:defRPr/>
            </a:pPr>
            <a:r>
              <a:rPr lang="it-IT" sz="2400" b="1" dirty="0">
                <a:solidFill>
                  <a:prstClr val="black"/>
                </a:solidFill>
              </a:rPr>
              <a:t>non trova applicazione il contributo di licenziamento</a:t>
            </a:r>
            <a:r>
              <a:rPr lang="it-IT" sz="2400" dirty="0">
                <a:solidFill>
                  <a:prstClr val="black"/>
                </a:solidFill>
              </a:rPr>
              <a:t> di cui all'articolo 2, commi 31 e 32, della legge n. 92 del 2012 in caso di interruzione del rapporto di apprendistato , diverso dalle dimissioni del lavoratore, o in caso di recesso al termine del periodo formativo;</a:t>
            </a:r>
          </a:p>
          <a:p>
            <a:pPr marL="109538">
              <a:buFont typeface="Arial" panose="020B0604020202020204" pitchFamily="34" charset="0"/>
              <a:buNone/>
              <a:defRPr/>
            </a:pPr>
            <a:endParaRPr lang="it-IT" altLang="it-IT" sz="2400" b="1" i="1" dirty="0">
              <a:solidFill>
                <a:prstClr val="black"/>
              </a:solidFill>
            </a:endParaRPr>
          </a:p>
        </p:txBody>
      </p:sp>
      <p:sp>
        <p:nvSpPr>
          <p:cNvPr id="245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BB0412-51D1-42F2-8D41-1FF3FF8523C9}" type="slidenum">
              <a:rPr lang="it-IT" altLang="it-IT" sz="1200">
                <a:solidFill>
                  <a:srgbClr val="FFFFFF"/>
                </a:solidFill>
              </a:rPr>
              <a:pPr>
                <a:spcBef>
                  <a:spcPct val="0"/>
                </a:spcBef>
                <a:buFontTx/>
                <a:buNone/>
              </a:pPr>
              <a:t>245</a:t>
            </a:fld>
            <a:endParaRPr lang="it-IT" altLang="it-IT" sz="1200">
              <a:solidFill>
                <a:srgbClr val="FFFFFF"/>
              </a:solidFill>
            </a:endParaRPr>
          </a:p>
        </p:txBody>
      </p:sp>
      <p:pic>
        <p:nvPicPr>
          <p:cNvPr id="2458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28520628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362950" cy="5157787"/>
          </a:xfrm>
        </p:spPr>
        <p:txBody>
          <a:bodyPr anchor="ctr"/>
          <a:lstStyle/>
          <a:p>
            <a:pPr marL="109728">
              <a:buFont typeface="Arial" panose="020B0604020202020204" pitchFamily="34" charset="0"/>
              <a:buNone/>
              <a:defRPr/>
            </a:pPr>
            <a:r>
              <a:rPr lang="it-IT" sz="2400" b="1" dirty="0">
                <a:solidFill>
                  <a:prstClr val="black"/>
                </a:solidFill>
              </a:rPr>
              <a:t>Benefici per il I e III livello di apprendistato</a:t>
            </a:r>
          </a:p>
          <a:p>
            <a:pPr marL="109728" algn="just">
              <a:buFont typeface="Arial" panose="020B0604020202020204" pitchFamily="34" charset="0"/>
              <a:buNone/>
              <a:defRPr/>
            </a:pPr>
            <a:endParaRPr lang="it-IT" sz="2000" dirty="0">
              <a:solidFill>
                <a:prstClr val="black"/>
              </a:solidFill>
            </a:endParaRPr>
          </a:p>
          <a:p>
            <a:pPr marL="109728" algn="just">
              <a:buFont typeface="Arial" panose="020B0604020202020204" pitchFamily="34" charset="0"/>
              <a:buNone/>
              <a:defRPr/>
            </a:pPr>
            <a:r>
              <a:rPr lang="it-IT" sz="2400" b="1" dirty="0">
                <a:solidFill>
                  <a:prstClr val="black"/>
                </a:solidFill>
              </a:rPr>
              <a:t>2. l'aliquota contributiva del 10 è ridotta al 5 per cento  </a:t>
            </a:r>
            <a:r>
              <a:rPr lang="it-IT" sz="2400" dirty="0">
                <a:solidFill>
                  <a:prstClr val="black"/>
                </a:solidFill>
              </a:rPr>
              <a:t>(per imprese dimensionate oltre le 9 unità);</a:t>
            </a:r>
          </a:p>
          <a:p>
            <a:pPr marL="566928" indent="-457200" algn="just">
              <a:buFont typeface="Arial" panose="020B0604020202020204" pitchFamily="34" charset="0"/>
              <a:buAutoNum type="arabicPeriod" startAt="3"/>
              <a:defRPr/>
            </a:pPr>
            <a:r>
              <a:rPr lang="it-IT" sz="2400" b="1" dirty="0">
                <a:solidFill>
                  <a:prstClr val="black"/>
                </a:solidFill>
              </a:rPr>
              <a:t>è riconosciuto lo sgravio totale dei contributi a carico del datore di lavoro di finanziamento della </a:t>
            </a:r>
            <a:r>
              <a:rPr lang="it-IT" sz="2400" b="1" dirty="0" err="1">
                <a:solidFill>
                  <a:prstClr val="black"/>
                </a:solidFill>
              </a:rPr>
              <a:t>NASpI</a:t>
            </a:r>
            <a:r>
              <a:rPr lang="it-IT" sz="2400" b="1" dirty="0">
                <a:solidFill>
                  <a:prstClr val="black"/>
                </a:solidFill>
              </a:rPr>
              <a:t> </a:t>
            </a:r>
            <a:r>
              <a:rPr lang="it-IT" sz="2400" dirty="0">
                <a:solidFill>
                  <a:prstClr val="black"/>
                </a:solidFill>
              </a:rPr>
              <a:t>di cui all'articolo 42, comma 6, lettera f), del decreto legislativo 15 giugno 2015, n. 81 e dello 0,30 per cento, previsto dall'articolo  25 della legge n. 845 del 1978. </a:t>
            </a:r>
          </a:p>
          <a:p>
            <a:pPr marL="109728" algn="just">
              <a:buFont typeface="Arial" panose="020B0604020202020204" pitchFamily="34" charset="0"/>
              <a:buNone/>
              <a:defRPr/>
            </a:pPr>
            <a:endParaRPr lang="it-IT" sz="2400" dirty="0">
              <a:solidFill>
                <a:prstClr val="black"/>
              </a:solidFill>
            </a:endParaRPr>
          </a:p>
          <a:p>
            <a:pPr marL="109538">
              <a:buFont typeface="Arial" panose="020B0604020202020204" pitchFamily="34" charset="0"/>
              <a:buNone/>
              <a:defRPr/>
            </a:pPr>
            <a:endParaRPr lang="it-IT" altLang="it-IT" sz="2400" b="1" i="1" dirty="0">
              <a:solidFill>
                <a:prstClr val="black"/>
              </a:solidFill>
            </a:endParaRPr>
          </a:p>
        </p:txBody>
      </p:sp>
      <p:sp>
        <p:nvSpPr>
          <p:cNvPr id="2560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5CF1EBE-28D8-41A4-890D-8828C3B44D98}" type="slidenum">
              <a:rPr lang="it-IT" altLang="it-IT" sz="1200">
                <a:solidFill>
                  <a:srgbClr val="FFFFFF"/>
                </a:solidFill>
              </a:rPr>
              <a:pPr>
                <a:spcBef>
                  <a:spcPct val="0"/>
                </a:spcBef>
                <a:buFontTx/>
                <a:buNone/>
              </a:pPr>
              <a:t>246</a:t>
            </a:fld>
            <a:endParaRPr lang="it-IT" altLang="it-IT" sz="1200">
              <a:solidFill>
                <a:srgbClr val="FFFFFF"/>
              </a:solidFill>
            </a:endParaRPr>
          </a:p>
        </p:txBody>
      </p:sp>
      <p:pic>
        <p:nvPicPr>
          <p:cNvPr id="2560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027113" y="6005513"/>
            <a:ext cx="6956425" cy="70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09728" eaLnBrk="0" hangingPunct="0">
              <a:defRPr/>
            </a:pPr>
            <a:r>
              <a:rPr lang="it-IT" sz="2400" b="1" i="1" dirty="0">
                <a:solidFill>
                  <a:prstClr val="black"/>
                </a:solidFill>
              </a:rPr>
              <a:t>Tali benefici cessano con la fine della fase formativa</a:t>
            </a: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58674022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nchor="ct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Circolare INPS 22/2007        </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A partire dal 1° gennaio 2007 la contribuzione a carico dei datori di lavoro artigiani e non artigiani per gli apprendisti è determinata nella misura del 10% della retribuzione imponibile ai fini previdenziali: </a:t>
            </a:r>
            <a:r>
              <a:rPr lang="it-IT" sz="2000" b="1" dirty="0">
                <a:solidFill>
                  <a:prstClr val="black"/>
                </a:solidFill>
                <a:latin typeface="Lucida Sans Unicode"/>
              </a:rPr>
              <a:t>per i datori di lavoro che hanno in organico fino a nove dipendenti l’aliquota contributiva è per il primo anno dell’1,5% e del 3% per il secondo anno.</a:t>
            </a:r>
          </a:p>
          <a:p>
            <a:pPr marL="109538">
              <a:buFont typeface="Arial" panose="020B0604020202020204" pitchFamily="34" charset="0"/>
              <a:buNone/>
              <a:defRPr/>
            </a:pPr>
            <a:endParaRPr lang="it-IT" altLang="it-IT" sz="2400" b="1" i="1" dirty="0">
              <a:solidFill>
                <a:prstClr val="black"/>
              </a:solidFill>
            </a:endParaRPr>
          </a:p>
        </p:txBody>
      </p:sp>
      <p:sp>
        <p:nvSpPr>
          <p:cNvPr id="266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2298E53-C291-4A82-BA95-6520856EEB8B}" type="slidenum">
              <a:rPr lang="it-IT" altLang="it-IT" sz="1200">
                <a:solidFill>
                  <a:srgbClr val="FFFFFF"/>
                </a:solidFill>
              </a:rPr>
              <a:pPr>
                <a:spcBef>
                  <a:spcPct val="0"/>
                </a:spcBef>
                <a:buFontTx/>
                <a:buNone/>
              </a:pPr>
              <a:t>247</a:t>
            </a:fld>
            <a:endParaRPr lang="it-IT" altLang="it-IT" sz="1200">
              <a:solidFill>
                <a:srgbClr val="FFFFFF"/>
              </a:solidFill>
            </a:endParaRPr>
          </a:p>
        </p:txBody>
      </p:sp>
      <p:pic>
        <p:nvPicPr>
          <p:cNvPr id="2662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92613" y="3822700"/>
            <a:ext cx="5746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79618254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Circolare INPS 128/2012</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Al fine di promuovere l’occupazione giovanile, l’articolo 22 della legge di stabilità 2012 ha previsto un particolare incentivo in favore dei contratti di apprendistato stipulati nel periodo 01/01/2012 – 31/12/2016. </a:t>
            </a:r>
            <a:r>
              <a:rPr lang="it-IT" sz="2000" b="1" dirty="0">
                <a:solidFill>
                  <a:prstClr val="black"/>
                </a:solidFill>
                <a:latin typeface="Lucida Sans Unicode"/>
              </a:rPr>
              <a:t>La norma stabilisce infatti in favore dei datori di lavoro che occupano un numero di addetti pari o inferiore a nove, lo sgravio totale dei contributi a loro carico per i periodi contributivi maturati nei primi tre anni di contratto</a:t>
            </a:r>
            <a:r>
              <a:rPr lang="it-IT" sz="2000" dirty="0">
                <a:solidFill>
                  <a:prstClr val="black"/>
                </a:solidFill>
                <a:latin typeface="Lucida Sans Unicode"/>
              </a:rPr>
              <a:t>; per quelli successivi al terzo, resta confermata l’aliquota del 10%, fino alla scadenza del contratto di apprendistato. </a:t>
            </a:r>
            <a:r>
              <a:rPr lang="it-IT" sz="2000" b="1" dirty="0">
                <a:solidFill>
                  <a:prstClr val="black"/>
                </a:solidFill>
                <a:latin typeface="Lucida Sans Unicode"/>
              </a:rPr>
              <a:t>Resta escluso dalla misura agevolata il contributo dell’1,61%.(con decorrenza dal 01/01/2013)</a:t>
            </a:r>
          </a:p>
          <a:p>
            <a:pPr marL="109538">
              <a:buFont typeface="Arial" panose="020B0604020202020204" pitchFamily="34" charset="0"/>
              <a:buNone/>
              <a:defRPr/>
            </a:pPr>
            <a:endParaRPr lang="it-IT" altLang="it-IT" sz="2400" b="1" i="1" dirty="0">
              <a:solidFill>
                <a:prstClr val="black"/>
              </a:solidFill>
            </a:endParaRPr>
          </a:p>
        </p:txBody>
      </p:sp>
      <p:sp>
        <p:nvSpPr>
          <p:cNvPr id="276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E0F8EF-9DCD-447B-A5B1-C681A70AC89C}" type="slidenum">
              <a:rPr lang="it-IT" altLang="it-IT" sz="1200">
                <a:solidFill>
                  <a:srgbClr val="FFFFFF"/>
                </a:solidFill>
              </a:rPr>
              <a:pPr>
                <a:spcBef>
                  <a:spcPct val="0"/>
                </a:spcBef>
                <a:buFontTx/>
                <a:buNone/>
              </a:pPr>
              <a:t>248</a:t>
            </a:fld>
            <a:endParaRPr lang="it-IT" altLang="it-IT" sz="1200">
              <a:solidFill>
                <a:srgbClr val="FFFFFF"/>
              </a:solidFill>
            </a:endParaRPr>
          </a:p>
        </p:txBody>
      </p:sp>
      <p:pic>
        <p:nvPicPr>
          <p:cNvPr id="276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92613" y="3213100"/>
            <a:ext cx="5746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56092789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Circolare INPS 128/2012</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La concessione dello sgravio contributivo deve avvenire in conformità alla disciplina comunitaria  degli aiuti «de </a:t>
            </a:r>
            <a:r>
              <a:rPr lang="it-IT" sz="2000" dirty="0" err="1">
                <a:solidFill>
                  <a:prstClr val="black"/>
                </a:solidFill>
                <a:latin typeface="Lucida Sans Unicode"/>
              </a:rPr>
              <a:t>minimis</a:t>
            </a:r>
            <a:r>
              <a:rPr lang="it-IT" sz="2000" dirty="0">
                <a:solidFill>
                  <a:prstClr val="black"/>
                </a:solidFill>
                <a:latin typeface="Lucida Sans Unicode"/>
              </a:rPr>
              <a:t>», di cui al Regolamento (UE) n. 1998/2006.</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b="1" dirty="0">
                <a:solidFill>
                  <a:prstClr val="black"/>
                </a:solidFill>
                <a:latin typeface="Lucida Sans Unicode"/>
              </a:rPr>
              <a:t>La dichiarazione sugli aiuti «de </a:t>
            </a:r>
            <a:r>
              <a:rPr lang="it-IT" sz="2000" b="1" dirty="0" err="1">
                <a:solidFill>
                  <a:prstClr val="black"/>
                </a:solidFill>
                <a:latin typeface="Lucida Sans Unicode"/>
              </a:rPr>
              <a:t>minimis</a:t>
            </a:r>
            <a:r>
              <a:rPr lang="it-IT" sz="2000" b="1" dirty="0">
                <a:solidFill>
                  <a:prstClr val="black"/>
                </a:solidFill>
                <a:latin typeface="Lucida Sans Unicode"/>
              </a:rPr>
              <a:t>», dovrà attestare che, nell’anno di stipula del contratto di apprendistato e nei due esercizi finanziari precedenti, non siano percepiti aiuti nazionali, regionali o locali eccedenti i limiti complessivi degli aiuti «de </a:t>
            </a:r>
            <a:r>
              <a:rPr lang="it-IT" sz="2000" b="1" dirty="0" err="1">
                <a:solidFill>
                  <a:prstClr val="black"/>
                </a:solidFill>
                <a:latin typeface="Lucida Sans Unicode"/>
              </a:rPr>
              <a:t>minimis</a:t>
            </a:r>
            <a:r>
              <a:rPr lang="it-IT" sz="2000" b="1" dirty="0">
                <a:solidFill>
                  <a:prstClr val="black"/>
                </a:solidFill>
                <a:latin typeface="Lucida Sans Unicode"/>
              </a:rPr>
              <a:t>». </a:t>
            </a:r>
          </a:p>
          <a:p>
            <a:pPr marL="109538">
              <a:buFont typeface="Arial" panose="020B0604020202020204" pitchFamily="34" charset="0"/>
              <a:buNone/>
              <a:defRPr/>
            </a:pPr>
            <a:endParaRPr lang="it-IT" altLang="it-IT" sz="2400" b="1" i="1" dirty="0">
              <a:solidFill>
                <a:prstClr val="black"/>
              </a:solidFill>
            </a:endParaRPr>
          </a:p>
        </p:txBody>
      </p:sp>
      <p:sp>
        <p:nvSpPr>
          <p:cNvPr id="286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2318123-15E5-4BF1-ABE7-C4526C26B73D}" type="slidenum">
              <a:rPr lang="it-IT" altLang="it-IT" sz="1200">
                <a:solidFill>
                  <a:srgbClr val="FFFFFF"/>
                </a:solidFill>
              </a:rPr>
              <a:pPr>
                <a:spcBef>
                  <a:spcPct val="0"/>
                </a:spcBef>
                <a:buFontTx/>
                <a:buNone/>
              </a:pPr>
              <a:t>249</a:t>
            </a:fld>
            <a:endParaRPr lang="it-IT" altLang="it-IT" sz="1200">
              <a:solidFill>
                <a:srgbClr val="FFFFFF"/>
              </a:solidFill>
            </a:endParaRPr>
          </a:p>
        </p:txBody>
      </p:sp>
      <p:pic>
        <p:nvPicPr>
          <p:cNvPr id="286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92613" y="3213100"/>
            <a:ext cx="57467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953514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3141663"/>
            <a:ext cx="6400800" cy="1125537"/>
          </a:xfrm>
        </p:spPr>
        <p:txBody>
          <a:bodyPr/>
          <a:lstStyle/>
          <a:p>
            <a:pPr eaLnBrk="1" hangingPunct="1"/>
            <a:r>
              <a:rPr lang="it-IT" altLang="it-IT" b="1">
                <a:solidFill>
                  <a:schemeClr val="bg1"/>
                </a:solidFill>
              </a:rPr>
              <a:t>LAVORO A TEMPO PARZIALE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01EB26-E6CC-4C27-840D-759250B1E485}" type="slidenum">
              <a:rPr lang="it-IT">
                <a:solidFill>
                  <a:srgbClr val="FFFFFF"/>
                </a:solidFill>
                <a:latin typeface="Calibri" panose="020F0502020204030204" pitchFamily="34" charset="0"/>
              </a:rPr>
              <a:pPr eaLnBrk="1" hangingPunct="1"/>
              <a:t>25</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05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325542"/>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Circolare INPS 102/2014</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b="1" dirty="0">
                <a:solidFill>
                  <a:prstClr val="black"/>
                </a:solidFill>
                <a:latin typeface="Lucida Sans Unicode"/>
              </a:rPr>
              <a:t>Dal 1 gennaio 2014 entra in vigore il nuovo modello di dichiarazione da utilizzare per la fruizione degli aiuti “de </a:t>
            </a:r>
            <a:r>
              <a:rPr lang="it-IT" sz="2000" b="1" dirty="0" err="1">
                <a:solidFill>
                  <a:prstClr val="black"/>
                </a:solidFill>
                <a:latin typeface="Lucida Sans Unicode"/>
              </a:rPr>
              <a:t>minimis</a:t>
            </a:r>
            <a:r>
              <a:rPr lang="it-IT" sz="2000" b="1" dirty="0">
                <a:solidFill>
                  <a:prstClr val="black"/>
                </a:solidFill>
                <a:latin typeface="Lucida Sans Unicode"/>
              </a:rPr>
              <a:t>” erogati dall’Istituto</a:t>
            </a:r>
            <a:r>
              <a:rPr lang="it-IT" sz="2000" dirty="0">
                <a:solidFill>
                  <a:prstClr val="black"/>
                </a:solidFill>
                <a:latin typeface="Lucida Sans Unicode"/>
              </a:rPr>
              <a:t>. </a:t>
            </a:r>
          </a:p>
          <a:p>
            <a:pPr marL="109728" algn="just" eaLnBrk="1" fontAlgn="auto" hangingPunct="1">
              <a:spcBef>
                <a:spcPts val="400"/>
              </a:spcBef>
              <a:spcAft>
                <a:spcPts val="0"/>
              </a:spcAft>
              <a:buClr>
                <a:srgbClr val="2DA2BF"/>
              </a:buClr>
              <a:buSzPct val="68000"/>
              <a:buFont typeface="Arial" panose="020B0604020202020204" pitchFamily="34" charset="0"/>
              <a:buNone/>
              <a:defRPr/>
            </a:pPr>
            <a:r>
              <a:rPr lang="it-IT" sz="2000" dirty="0">
                <a:solidFill>
                  <a:prstClr val="black"/>
                </a:solidFill>
                <a:latin typeface="Lucida Sans Unicode"/>
              </a:rPr>
              <a:t>Il Regolamento (UE) n. 1407/2013 ha sostituito il Regolamento (UE) n. 1998/2006. Resta invariato il limite di 200.000 euro che un’impresa può ricevere nell’arco di tre esercizi finanziari, e quello di 100.000 euro per le imprese che esercitano attività di trasporto di merci su strada per conto terzi, ai sensi del Regolamento n. 1407/2013.</a:t>
            </a: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538">
              <a:buFont typeface="Arial" panose="020B0604020202020204" pitchFamily="34" charset="0"/>
              <a:buNone/>
              <a:defRPr/>
            </a:pPr>
            <a:endParaRPr lang="it-IT" altLang="it-IT" sz="2400" b="1" i="1" dirty="0">
              <a:solidFill>
                <a:prstClr val="black"/>
              </a:solidFill>
            </a:endParaRPr>
          </a:p>
        </p:txBody>
      </p:sp>
      <p:sp>
        <p:nvSpPr>
          <p:cNvPr id="297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3E289E7-165F-458B-9327-488F818C574C}" type="slidenum">
              <a:rPr lang="it-IT" altLang="it-IT" sz="1200">
                <a:solidFill>
                  <a:srgbClr val="FFFFFF"/>
                </a:solidFill>
              </a:rPr>
              <a:pPr>
                <a:spcBef>
                  <a:spcPct val="0"/>
                </a:spcBef>
                <a:buFontTx/>
                <a:buNone/>
              </a:pPr>
              <a:t>250</a:t>
            </a:fld>
            <a:endParaRPr lang="it-IT" altLang="it-IT" sz="1200">
              <a:solidFill>
                <a:srgbClr val="FFFFFF"/>
              </a:solidFill>
            </a:endParaRPr>
          </a:p>
        </p:txBody>
      </p:sp>
      <p:pic>
        <p:nvPicPr>
          <p:cNvPr id="297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92613" y="3213100"/>
            <a:ext cx="57467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50512243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323850" y="1700213"/>
            <a:ext cx="8712200"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728" algn="just" eaLnBrk="1" fontAlgn="auto" hangingPunct="1">
              <a:spcBef>
                <a:spcPts val="400"/>
              </a:spcBef>
              <a:spcAft>
                <a:spcPts val="0"/>
              </a:spcAft>
              <a:buClr>
                <a:srgbClr val="2DA2BF"/>
              </a:buClr>
              <a:buSzPct val="68000"/>
              <a:buFont typeface="Arial" panose="020B0604020202020204" pitchFamily="34" charset="0"/>
              <a:buNone/>
              <a:defRPr/>
            </a:pPr>
            <a:endParaRPr lang="it-IT" sz="2000" dirty="0">
              <a:solidFill>
                <a:prstClr val="black"/>
              </a:solidFill>
              <a:latin typeface="Lucida Sans Unicode"/>
            </a:endParaRPr>
          </a:p>
          <a:p>
            <a:pPr marL="109538">
              <a:buFont typeface="Arial" panose="020B0604020202020204" pitchFamily="34" charset="0"/>
              <a:buNone/>
              <a:defRPr/>
            </a:pPr>
            <a:endParaRPr lang="it-IT" altLang="it-IT" sz="2400" b="1" i="1" dirty="0">
              <a:solidFill>
                <a:prstClr val="black"/>
              </a:solidFill>
            </a:endParaRPr>
          </a:p>
        </p:txBody>
      </p:sp>
      <p:sp>
        <p:nvSpPr>
          <p:cNvPr id="307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233EE0F-31C3-4DD4-A425-AA135A074428}" type="slidenum">
              <a:rPr lang="it-IT" altLang="it-IT" sz="1200">
                <a:solidFill>
                  <a:srgbClr val="FFFFFF"/>
                </a:solidFill>
              </a:rPr>
              <a:pPr>
                <a:spcBef>
                  <a:spcPct val="0"/>
                </a:spcBef>
                <a:buFontTx/>
                <a:buNone/>
              </a:pPr>
              <a:t>251</a:t>
            </a:fld>
            <a:endParaRPr lang="it-IT" altLang="it-IT" sz="1200">
              <a:solidFill>
                <a:srgbClr val="FFFFFF"/>
              </a:solidFill>
            </a:endParaRPr>
          </a:p>
        </p:txBody>
      </p:sp>
      <p:pic>
        <p:nvPicPr>
          <p:cNvPr id="307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900113" y="3357563"/>
            <a:ext cx="7488237" cy="208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09538" algn="ctr" eaLnBrk="0" hangingPunct="0">
              <a:defRPr/>
            </a:pPr>
            <a:r>
              <a:rPr lang="it-IT" sz="2400" b="1" i="1" dirty="0">
                <a:solidFill>
                  <a:prstClr val="black"/>
                </a:solidFill>
              </a:rPr>
              <a:t>I benefici contributivi in materia di previdenza e assistenza sociale sono mantenuti per un anno dalla prosecuzione del rapporto di lavoro al termine del periodo di apprendistato.</a:t>
            </a: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53795072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484188" y="1700213"/>
            <a:ext cx="8335962" cy="5157787"/>
          </a:xfrm>
        </p:spPr>
        <p:txBody>
          <a:bodyPr/>
          <a:lstStyle/>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Apprendistato professionalizzante</a:t>
            </a:r>
          </a:p>
          <a:p>
            <a:pPr marL="109728" eaLnBrk="1" fontAlgn="auto" hangingPunct="1">
              <a:spcBef>
                <a:spcPts val="400"/>
              </a:spcBef>
              <a:spcAft>
                <a:spcPts val="0"/>
              </a:spcAft>
              <a:buClr>
                <a:srgbClr val="2DA2BF"/>
              </a:buClr>
              <a:buSzPct val="68000"/>
              <a:buFont typeface="Arial" panose="020B0604020202020204" pitchFamily="34" charset="0"/>
              <a:buNone/>
              <a:defRPr/>
            </a:pPr>
            <a:r>
              <a:rPr lang="it-IT" sz="2400" b="1" u="sng" dirty="0">
                <a:solidFill>
                  <a:prstClr val="black"/>
                </a:solidFill>
              </a:rPr>
              <a:t>Sgravi contributivi </a:t>
            </a:r>
          </a:p>
          <a:p>
            <a:pPr marL="109728" eaLnBrk="1" fontAlgn="auto" hangingPunct="1">
              <a:spcBef>
                <a:spcPts val="400"/>
              </a:spcBef>
              <a:spcAft>
                <a:spcPts val="0"/>
              </a:spcAft>
              <a:buClr>
                <a:srgbClr val="2DA2BF"/>
              </a:buClr>
              <a:buSzPct val="68000"/>
              <a:buFont typeface="Arial" panose="020B0604020202020204" pitchFamily="34" charset="0"/>
              <a:buNone/>
              <a:defRPr/>
            </a:pPr>
            <a:endParaRPr lang="it-IT" sz="1500" b="1" u="sng" dirty="0">
              <a:solidFill>
                <a:prstClr val="black"/>
              </a:solidFill>
              <a:latin typeface="Lucida Sans Unicode"/>
            </a:endParaRPr>
          </a:p>
          <a:p>
            <a:pPr marL="109538">
              <a:buFont typeface="Arial" panose="020B0604020202020204" pitchFamily="34" charset="0"/>
              <a:buNone/>
              <a:defRPr/>
            </a:pPr>
            <a:endParaRPr lang="it-IT" altLang="it-IT" sz="2400" b="1" i="1" dirty="0">
              <a:solidFill>
                <a:prstClr val="black"/>
              </a:solidFill>
            </a:endParaRPr>
          </a:p>
        </p:txBody>
      </p:sp>
      <p:sp>
        <p:nvSpPr>
          <p:cNvPr id="31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13E013F-84CA-4FEC-ACE3-1C10EFD538B9}" type="slidenum">
              <a:rPr lang="it-IT" altLang="it-IT" sz="1200">
                <a:solidFill>
                  <a:srgbClr val="FFFFFF"/>
                </a:solidFill>
              </a:rPr>
              <a:pPr>
                <a:spcBef>
                  <a:spcPct val="0"/>
                </a:spcBef>
                <a:buFontTx/>
                <a:buNone/>
              </a:pPr>
              <a:t>252</a:t>
            </a:fld>
            <a:endParaRPr lang="it-IT" altLang="it-IT" sz="1200">
              <a:solidFill>
                <a:srgbClr val="FFFFFF"/>
              </a:solidFill>
            </a:endParaRPr>
          </a:p>
        </p:txBody>
      </p:sp>
      <p:pic>
        <p:nvPicPr>
          <p:cNvPr id="3174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1" name="Oggetto 6"/>
          <p:cNvGraphicFramePr>
            <a:graphicFrameLocks noChangeAspect="1"/>
          </p:cNvGraphicFramePr>
          <p:nvPr/>
        </p:nvGraphicFramePr>
        <p:xfrm>
          <a:off x="484188" y="2781300"/>
          <a:ext cx="8135937" cy="3168650"/>
        </p:xfrm>
        <a:graphic>
          <a:graphicData uri="http://schemas.openxmlformats.org/presentationml/2006/ole">
            <mc:AlternateContent xmlns:mc="http://schemas.openxmlformats.org/markup-compatibility/2006">
              <mc:Choice xmlns:v="urn:schemas-microsoft-com:vml" Requires="v">
                <p:oleObj spid="_x0000_s1046" name="Worksheet" r:id="rId7" imgW="8705745" imgH="1581064" progId="Excel.Sheet.12">
                  <p:embed/>
                </p:oleObj>
              </mc:Choice>
              <mc:Fallback>
                <p:oleObj name="Worksheet" r:id="rId7" imgW="8705745" imgH="1581064" progId="Excel.Sheet.12">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8" y="2781300"/>
                        <a:ext cx="8135937" cy="3168650"/>
                      </a:xfrm>
                      <a:prstGeom prst="rect">
                        <a:avLst/>
                      </a:prstGeom>
                      <a:solidFill>
                        <a:schemeClr val="tx1"/>
                      </a:solidFill>
                      <a:ln w="76200">
                        <a:solidFill>
                          <a:schemeClr val="tx1"/>
                        </a:solidFill>
                        <a:miter lim="800000"/>
                        <a:headEnd/>
                        <a:tailEnd/>
                      </a:ln>
                    </p:spPr>
                  </p:pic>
                </p:oleObj>
              </mc:Fallback>
            </mc:AlternateContent>
          </a:graphicData>
        </a:graphic>
      </p:graphicFrame>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72964285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539750" y="1506538"/>
            <a:ext cx="8080375" cy="5351462"/>
          </a:xfrm>
        </p:spPr>
        <p:txBody>
          <a:bodyPr/>
          <a:lstStyle/>
          <a:p>
            <a:pPr eaLnBrk="1" hangingPunct="1"/>
            <a:r>
              <a:rPr lang="it-IT" altLang="it-IT" sz="4000" b="1" i="1">
                <a:solidFill>
                  <a:schemeClr val="bg1"/>
                </a:solidFill>
              </a:rPr>
              <a:t>Lavoro accessorio</a:t>
            </a:r>
          </a:p>
          <a:p>
            <a:pPr eaLnBrk="1" hangingPunct="1"/>
            <a:r>
              <a:rPr lang="it-IT" altLang="it-IT" sz="1600" i="1">
                <a:solidFill>
                  <a:schemeClr val="bg1"/>
                </a:solidFill>
              </a:rPr>
              <a:t>D.Lgs. 276/2003</a:t>
            </a:r>
          </a:p>
          <a:p>
            <a:pPr eaLnBrk="1" hangingPunct="1"/>
            <a:r>
              <a:rPr lang="it-IT" altLang="it-IT" sz="1600" i="1">
                <a:solidFill>
                  <a:schemeClr val="bg1"/>
                </a:solidFill>
              </a:rPr>
              <a:t>L. 92/2012</a:t>
            </a:r>
          </a:p>
          <a:p>
            <a:pPr eaLnBrk="1" hangingPunct="1"/>
            <a:r>
              <a:rPr lang="it-IT" altLang="it-IT" sz="1600" i="1">
                <a:solidFill>
                  <a:schemeClr val="bg1"/>
                </a:solidFill>
              </a:rPr>
              <a:t>D.L. 76/2013 convertito il L. 99/2013</a:t>
            </a:r>
          </a:p>
          <a:p>
            <a:pPr eaLnBrk="1" hangingPunct="1"/>
            <a:r>
              <a:rPr lang="it-IT" altLang="it-IT" sz="1600" i="1">
                <a:solidFill>
                  <a:schemeClr val="bg1"/>
                </a:solidFill>
              </a:rPr>
              <a:t>D.Lgs.81/2015</a:t>
            </a:r>
          </a:p>
          <a:p>
            <a:pPr eaLnBrk="1" hangingPunct="1"/>
            <a:r>
              <a:rPr lang="it-IT" altLang="it-IT" sz="1600" i="1">
                <a:solidFill>
                  <a:schemeClr val="bg1"/>
                </a:solidFill>
              </a:rPr>
              <a:t>Nota Ministero del Lavoro  n. 46/2010</a:t>
            </a:r>
          </a:p>
          <a:p>
            <a:pPr eaLnBrk="1" hangingPunct="1"/>
            <a:r>
              <a:rPr lang="it-IT" altLang="it-IT" sz="1600" i="1">
                <a:solidFill>
                  <a:schemeClr val="bg1"/>
                </a:solidFill>
              </a:rPr>
              <a:t>Circolare Ministero del Lavoro n.18/2012</a:t>
            </a:r>
          </a:p>
          <a:p>
            <a:pPr eaLnBrk="1" hangingPunct="1"/>
            <a:r>
              <a:rPr lang="it-IT" altLang="it-IT" sz="1600" i="1">
                <a:solidFill>
                  <a:schemeClr val="bg1"/>
                </a:solidFill>
              </a:rPr>
              <a:t>Circolare Ministero del Lavoro n.4/2013</a:t>
            </a:r>
          </a:p>
          <a:p>
            <a:pPr eaLnBrk="1" hangingPunct="1"/>
            <a:r>
              <a:rPr lang="it-IT" altLang="it-IT" sz="1600" i="1">
                <a:solidFill>
                  <a:schemeClr val="bg1"/>
                </a:solidFill>
              </a:rPr>
              <a:t>Circolare Ministero Lavoro n. 35/2013</a:t>
            </a:r>
          </a:p>
          <a:p>
            <a:pPr eaLnBrk="1" hangingPunct="1"/>
            <a:r>
              <a:rPr lang="it-IT" altLang="it-IT" sz="1600" i="1">
                <a:solidFill>
                  <a:schemeClr val="bg1"/>
                </a:solidFill>
              </a:rPr>
              <a:t>Circolare INPS 29 marzo 2013, n.49</a:t>
            </a:r>
          </a:p>
          <a:p>
            <a:pPr eaLnBrk="1" hangingPunct="1"/>
            <a:r>
              <a:rPr lang="it-IT" altLang="it-IT" sz="1600" i="1">
                <a:solidFill>
                  <a:schemeClr val="bg1"/>
                </a:solidFill>
              </a:rPr>
              <a:t>Nota Ministero del Lavoro n.3439/2013</a:t>
            </a:r>
          </a:p>
          <a:p>
            <a:pPr eaLnBrk="1" hangingPunct="1"/>
            <a:r>
              <a:rPr lang="it-IT" altLang="it-IT" sz="1600" i="1">
                <a:solidFill>
                  <a:schemeClr val="bg1"/>
                </a:solidFill>
              </a:rPr>
              <a:t> Nota Ministero del Lavoro n. 12695/2013</a:t>
            </a:r>
          </a:p>
          <a:p>
            <a:pPr eaLnBrk="1" hangingPunct="1"/>
            <a:r>
              <a:rPr lang="it-IT" altLang="it-IT" sz="1600" i="1">
                <a:solidFill>
                  <a:schemeClr val="bg1"/>
                </a:solidFill>
              </a:rPr>
              <a:t>Circolare INPS n. 142/2015</a:t>
            </a:r>
          </a:p>
          <a:p>
            <a:pPr eaLnBrk="1" hangingPunct="1"/>
            <a:r>
              <a:rPr lang="it-IT" altLang="it-IT" sz="1600" i="1">
                <a:solidFill>
                  <a:schemeClr val="bg1"/>
                </a:solidFill>
              </a:rPr>
              <a:t>Circolare INPS n. 149/2015</a:t>
            </a:r>
          </a:p>
          <a:p>
            <a:pPr eaLnBrk="1" hangingPunct="1"/>
            <a:r>
              <a:rPr lang="it-IT" altLang="it-IT" sz="1600" i="1">
                <a:solidFill>
                  <a:schemeClr val="bg1"/>
                </a:solidFill>
              </a:rPr>
              <a:t>Messaggio INPS n. 311/2016</a:t>
            </a:r>
          </a:p>
          <a:p>
            <a:pPr eaLnBrk="1" hangingPunct="1"/>
            <a:r>
              <a:rPr lang="it-IT" altLang="it-IT" sz="1600" i="1">
                <a:solidFill>
                  <a:schemeClr val="bg1"/>
                </a:solidFill>
              </a:rPr>
              <a:t>Messaggio INPS n. 8628/2016</a:t>
            </a:r>
          </a:p>
          <a:p>
            <a:pPr eaLnBrk="1" hangingPunct="1"/>
            <a:r>
              <a:rPr lang="it-IT" altLang="it-IT" sz="1600" i="1">
                <a:solidFill>
                  <a:schemeClr val="bg1"/>
                </a:solidFill>
              </a:rPr>
              <a:t>Messaggio INPS n. 494/2016</a:t>
            </a:r>
          </a:p>
          <a:p>
            <a:pPr eaLnBrk="1" hangingPunct="1"/>
            <a:endParaRPr lang="it-IT" altLang="it-IT" sz="1600" i="1">
              <a:solidFill>
                <a:schemeClr val="bg1"/>
              </a:solidFill>
            </a:endParaRPr>
          </a:p>
          <a:p>
            <a:pPr eaLnBrk="1" hangingPunct="1"/>
            <a:endParaRPr lang="it-IT" altLang="it-IT" sz="1600" i="1">
              <a:solidFill>
                <a:schemeClr val="bg1"/>
              </a:solidFill>
            </a:endParaRPr>
          </a:p>
          <a:p>
            <a:pPr eaLnBrk="1" hangingPunct="1"/>
            <a:endParaRPr lang="it-IT" altLang="it-IT" sz="2000" b="1" i="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7F29E6-C059-4319-9BAC-41D36C950503}" type="slidenum">
              <a:rPr lang="it-IT">
                <a:solidFill>
                  <a:srgbClr val="FFFFFF"/>
                </a:solidFill>
                <a:latin typeface="Calibri" panose="020F0502020204030204" pitchFamily="34" charset="0"/>
              </a:rPr>
              <a:pPr eaLnBrk="1" hangingPunct="1"/>
              <a:t>253</a:t>
            </a:fld>
            <a:endParaRPr lang="it-IT">
              <a:solidFill>
                <a:srgbClr val="FFFFFF"/>
              </a:solidFill>
              <a:latin typeface="Calibri" panose="020F0502020204030204" pitchFamily="34" charset="0"/>
            </a:endParaRPr>
          </a:p>
        </p:txBody>
      </p:sp>
      <p:pic>
        <p:nvPicPr>
          <p:cNvPr id="92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906165567"/>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539750" y="1773238"/>
            <a:ext cx="8080375" cy="4679950"/>
          </a:xfrm>
        </p:spPr>
        <p:txBody>
          <a:bodyPr/>
          <a:lstStyle/>
          <a:p>
            <a:pPr eaLnBrk="1" hangingPunct="1"/>
            <a:r>
              <a:rPr lang="it-IT" altLang="it-IT" sz="2400" b="1">
                <a:solidFill>
                  <a:schemeClr val="bg1"/>
                </a:solidFill>
              </a:rPr>
              <a:t>Evoluzione legislativa dell’istituto</a:t>
            </a:r>
          </a:p>
          <a:p>
            <a:pPr eaLnBrk="1" hangingPunct="1"/>
            <a:endParaRPr lang="it-IT" altLang="it-IT" sz="2000" b="1">
              <a:solidFill>
                <a:schemeClr val="bg1"/>
              </a:solidFill>
            </a:endParaRPr>
          </a:p>
          <a:p>
            <a:pPr eaLnBrk="1" hangingPunct="1"/>
            <a:r>
              <a:rPr lang="it-IT" altLang="it-IT" sz="2000" b="1">
                <a:solidFill>
                  <a:schemeClr val="bg1"/>
                </a:solidFill>
              </a:rPr>
              <a:t>La disciplina del lavoro accessorio è oggi contenuta nel D.Lgs. 81/2015</a:t>
            </a:r>
          </a:p>
          <a:p>
            <a:pPr eaLnBrk="1" hangingPunct="1"/>
            <a:endParaRPr lang="it-IT" altLang="it-IT" sz="2000" b="1" i="1">
              <a:solidFill>
                <a:schemeClr val="bg1"/>
              </a:solidFill>
            </a:endParaRPr>
          </a:p>
          <a:p>
            <a:pPr algn="just" eaLnBrk="1" hangingPunct="1"/>
            <a:r>
              <a:rPr lang="it-IT" altLang="it-IT" sz="2000">
                <a:solidFill>
                  <a:schemeClr val="bg1"/>
                </a:solidFill>
              </a:rPr>
              <a:t>Inizialmente contenuta nel </a:t>
            </a:r>
            <a:r>
              <a:rPr lang="it-IT" altLang="it-IT" sz="2000" b="1">
                <a:solidFill>
                  <a:schemeClr val="bg1"/>
                </a:solidFill>
              </a:rPr>
              <a:t>D.Lgs 10.9.2003, n. 276</a:t>
            </a:r>
            <a:r>
              <a:rPr lang="it-IT" altLang="it-IT" sz="2000">
                <a:solidFill>
                  <a:schemeClr val="bg1"/>
                </a:solidFill>
              </a:rPr>
              <a:t>, tale norma è stata fatta oggetto di un importante intervento di revisione con la legge di riforma del mercato del lavoro (cd. Riforma Fornero), ossia con la </a:t>
            </a:r>
            <a:r>
              <a:rPr lang="it-IT" altLang="it-IT" sz="2000" b="1">
                <a:solidFill>
                  <a:schemeClr val="bg1"/>
                </a:solidFill>
              </a:rPr>
              <a:t>legge 28.6.2012, n.92</a:t>
            </a:r>
            <a:r>
              <a:rPr lang="it-IT" altLang="it-IT" sz="2000">
                <a:solidFill>
                  <a:schemeClr val="bg1"/>
                </a:solidFill>
              </a:rPr>
              <a:t>, e successivamente con l'art. 7 del </a:t>
            </a:r>
            <a:r>
              <a:rPr lang="it-IT" altLang="it-IT" sz="2000" b="1">
                <a:solidFill>
                  <a:schemeClr val="bg1"/>
                </a:solidFill>
              </a:rPr>
              <a:t>D.L. 28.6.2013, n. 76</a:t>
            </a:r>
            <a:r>
              <a:rPr lang="it-IT" altLang="it-IT" sz="2000">
                <a:solidFill>
                  <a:schemeClr val="bg1"/>
                </a:solidFill>
              </a:rPr>
              <a:t>, convertito in legge, con modificazioni, dalla </a:t>
            </a:r>
            <a:r>
              <a:rPr lang="it-IT" altLang="it-IT" sz="2000" b="1">
                <a:solidFill>
                  <a:schemeClr val="bg1"/>
                </a:solidFill>
              </a:rPr>
              <a:t>legge 9.8.2013, n. 99</a:t>
            </a:r>
            <a:r>
              <a:rPr lang="it-IT" altLang="it-IT" sz="2000">
                <a:solidFill>
                  <a:schemeClr val="bg1"/>
                </a:solidFill>
              </a:rPr>
              <a:t>, che </a:t>
            </a:r>
            <a:r>
              <a:rPr lang="it-IT" altLang="it-IT" sz="2000" u="sng">
                <a:solidFill>
                  <a:schemeClr val="bg1"/>
                </a:solidFill>
              </a:rPr>
              <a:t>ha eliminato ogni riferimento alla natura meramente occasionale della prestazione</a:t>
            </a:r>
            <a:r>
              <a:rPr lang="it-IT" altLang="it-IT" sz="2000">
                <a:solidFill>
                  <a:schemeClr val="bg1"/>
                </a:solidFill>
              </a:rPr>
              <a:t>, definita ora semplicemente come "lavoro accessorio" in base all'osservanza dei limiti economici esplicitamente previsti al fine di configurare questa tipologia di rapporto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F47173-4438-4431-940A-A167775E9974}" type="slidenum">
              <a:rPr lang="it-IT">
                <a:solidFill>
                  <a:srgbClr val="FFFFFF"/>
                </a:solidFill>
                <a:latin typeface="Calibri" panose="020F0502020204030204" pitchFamily="34" charset="0"/>
              </a:rPr>
              <a:pPr eaLnBrk="1" hangingPunct="1"/>
              <a:t>254</a:t>
            </a:fld>
            <a:endParaRPr lang="it-IT">
              <a:solidFill>
                <a:srgbClr val="FFFFFF"/>
              </a:solidFill>
              <a:latin typeface="Calibri" panose="020F0502020204030204" pitchFamily="34" charset="0"/>
            </a:endParaRPr>
          </a:p>
        </p:txBody>
      </p:sp>
      <p:pic>
        <p:nvPicPr>
          <p:cNvPr id="102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32458087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539750" y="1773238"/>
            <a:ext cx="8080375" cy="4679950"/>
          </a:xfrm>
        </p:spPr>
        <p:txBody>
          <a:bodyPr/>
          <a:lstStyle/>
          <a:p>
            <a:pPr eaLnBrk="1" hangingPunct="1">
              <a:buFont typeface="Arial" charset="0"/>
              <a:buNone/>
              <a:defRPr/>
            </a:pPr>
            <a:r>
              <a:rPr lang="it-IT" altLang="it-IT" sz="2400" b="1" dirty="0">
                <a:solidFill>
                  <a:schemeClr val="bg1"/>
                </a:solidFill>
              </a:rPr>
              <a:t>Evoluzione legislativa dell’istituto</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La disciplina del lavoro accessorio è oggi contenuta nel </a:t>
            </a:r>
            <a:r>
              <a:rPr lang="it-IT" altLang="it-IT" sz="2000" b="1" dirty="0" err="1">
                <a:solidFill>
                  <a:schemeClr val="bg1"/>
                </a:solidFill>
              </a:rPr>
              <a:t>D.Lgs.</a:t>
            </a:r>
            <a:r>
              <a:rPr lang="it-IT" altLang="it-IT" sz="2000" b="1" dirty="0">
                <a:solidFill>
                  <a:schemeClr val="bg1"/>
                </a:solidFill>
              </a:rPr>
              <a:t> 81/2015</a:t>
            </a:r>
          </a:p>
          <a:p>
            <a:pPr eaLnBrk="1" hangingPunct="1">
              <a:buFont typeface="Arial" charset="0"/>
              <a:buNone/>
              <a:defRPr/>
            </a:pPr>
            <a:endParaRPr lang="it-IT" altLang="it-IT" sz="2000" b="1" i="1" dirty="0">
              <a:solidFill>
                <a:schemeClr val="bg1"/>
              </a:solidFill>
            </a:endParaRPr>
          </a:p>
          <a:p>
            <a:pPr marL="457200" indent="-457200" algn="just" eaLnBrk="1" hangingPunct="1">
              <a:buFont typeface="+mj-lt"/>
              <a:buAutoNum type="arabicPeriod"/>
              <a:defRPr/>
            </a:pPr>
            <a:r>
              <a:rPr lang="it-IT" altLang="it-IT" sz="2000" dirty="0">
                <a:solidFill>
                  <a:schemeClr val="bg1"/>
                </a:solidFill>
              </a:rPr>
              <a:t>Anzitutto, la legge n. 92/2012, pur ribadendo la natura meramente occasionale dei rapporti di lavoro accessorio, ha eliminato l’elenco di attività previste dalla disciplina previgente e, adottando un criterio più propriamente economico e quantitativo, ha stabilito che si definisce “la- voro accessorio” quello per il quale il prestatore di lavoro, nel corso dell’anno solare, non percepisse più di euro 5.000 netti complessivi e non più di euro 2.000 netti da ciascun committente (imprenditore o professionista). </a:t>
            </a:r>
          </a:p>
          <a:p>
            <a:pPr eaLnBrk="1" hangingPunct="1">
              <a:buFont typeface="Arial" charset="0"/>
              <a:buNone/>
              <a:defRPr/>
            </a:pPr>
            <a:r>
              <a:rPr lang="it-IT" altLang="it-IT" sz="2000" b="1" dirty="0">
                <a:solidFill>
                  <a:schemeClr val="bg1"/>
                </a:solidFill>
              </a:rPr>
              <a:t>Dunque, con la legge n. 92/2012 i buoni lavoro sono estesi a «tutti i settori produttivi compresi gli enti locali</a:t>
            </a:r>
            <a:r>
              <a:rPr lang="it-IT" altLang="it-IT" sz="2000" dirty="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8776FA-8383-4BF3-8C9F-B202CBBD2A2F}" type="slidenum">
              <a:rPr lang="it-IT">
                <a:solidFill>
                  <a:srgbClr val="FFFFFF"/>
                </a:solidFill>
                <a:latin typeface="Calibri" panose="020F0502020204030204" pitchFamily="34" charset="0"/>
              </a:rPr>
              <a:pPr eaLnBrk="1" hangingPunct="1"/>
              <a:t>255</a:t>
            </a:fld>
            <a:endParaRPr lang="it-IT">
              <a:solidFill>
                <a:srgbClr val="FFFFFF"/>
              </a:solidFill>
              <a:latin typeface="Calibri" panose="020F0502020204030204" pitchFamily="34" charset="0"/>
            </a:endParaRPr>
          </a:p>
        </p:txBody>
      </p:sp>
      <p:pic>
        <p:nvPicPr>
          <p:cNvPr id="112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4937555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539750" y="1773238"/>
            <a:ext cx="8080375" cy="4679950"/>
          </a:xfrm>
        </p:spPr>
        <p:txBody>
          <a:bodyPr/>
          <a:lstStyle/>
          <a:p>
            <a:pPr eaLnBrk="1" hangingPunct="1">
              <a:buFont typeface="Arial" charset="0"/>
              <a:buNone/>
              <a:defRPr/>
            </a:pPr>
            <a:r>
              <a:rPr lang="it-IT" altLang="it-IT" sz="2400" b="1" dirty="0">
                <a:solidFill>
                  <a:schemeClr val="bg1"/>
                </a:solidFill>
              </a:rPr>
              <a:t>Evoluzione legislativa dell’istituto</a:t>
            </a:r>
          </a:p>
          <a:p>
            <a:pPr eaLnBrk="1" hangingPunct="1">
              <a:buFont typeface="Arial" charset="0"/>
              <a:buNone/>
              <a:defRPr/>
            </a:pPr>
            <a:endParaRPr lang="it-IT" altLang="it-IT" sz="2000" b="1" dirty="0">
              <a:solidFill>
                <a:schemeClr val="bg1"/>
              </a:solidFill>
            </a:endParaRPr>
          </a:p>
          <a:p>
            <a:pPr marL="457200" indent="-457200" algn="just" eaLnBrk="1" hangingPunct="1">
              <a:buFont typeface="+mj-lt"/>
              <a:buAutoNum type="arabicPeriod" startAt="2"/>
              <a:defRPr/>
            </a:pPr>
            <a:r>
              <a:rPr lang="it-IT" altLang="it-IT" sz="2000" dirty="0">
                <a:solidFill>
                  <a:schemeClr val="bg1"/>
                </a:solidFill>
              </a:rPr>
              <a:t>La successiva legge n. 99/2013, che ha convertito il D.L n. 76/2013, è giunta a modificare la natura stessa del lavoro accessorio. Infatti, confermando una “interpretazione” dell’istituto già formulata dal Ministero del lavoro con la circolare n. 4/2013, ha eliminato dalla </a:t>
            </a:r>
            <a:r>
              <a:rPr lang="it-IT" altLang="it-IT" sz="2000" dirty="0" err="1">
                <a:solidFill>
                  <a:schemeClr val="bg1"/>
                </a:solidFill>
              </a:rPr>
              <a:t>defini</a:t>
            </a:r>
            <a:r>
              <a:rPr lang="it-IT" altLang="it-IT" sz="2000" dirty="0">
                <a:solidFill>
                  <a:schemeClr val="bg1"/>
                </a:solidFill>
              </a:rPr>
              <a:t>- zione delle prestazioni di lavoro accessorio (comma 1, dell’art. 70 del </a:t>
            </a:r>
            <a:r>
              <a:rPr lang="it-IT" altLang="it-IT" sz="2000" dirty="0" err="1">
                <a:solidFill>
                  <a:schemeClr val="bg1"/>
                </a:solidFill>
              </a:rPr>
              <a:t>D.Lgs.</a:t>
            </a:r>
            <a:r>
              <a:rPr lang="it-IT" altLang="it-IT" sz="2000" dirty="0">
                <a:solidFill>
                  <a:schemeClr val="bg1"/>
                </a:solidFill>
              </a:rPr>
              <a:t> n. 276/2003) il riferimento alla «natura meramente occasionale». </a:t>
            </a:r>
          </a:p>
          <a:p>
            <a:pPr marL="457200" indent="-457200" algn="just" eaLnBrk="1" hangingPunct="1">
              <a:buFont typeface="+mj-lt"/>
              <a:buAutoNum type="arabicPeriod" startAt="2"/>
              <a:defRPr/>
            </a:pPr>
            <a:endParaRPr lang="it-IT" altLang="it-IT" sz="2000" dirty="0">
              <a:solidFill>
                <a:schemeClr val="bg1"/>
              </a:solidFill>
            </a:endParaRPr>
          </a:p>
          <a:p>
            <a:pPr eaLnBrk="1" hangingPunct="1">
              <a:buFont typeface="Arial" charset="0"/>
              <a:buNone/>
              <a:defRPr/>
            </a:pPr>
            <a:r>
              <a:rPr lang="it-IT" altLang="it-IT" sz="2000" b="1" dirty="0">
                <a:solidFill>
                  <a:schemeClr val="bg1"/>
                </a:solidFill>
              </a:rPr>
              <a:t>Pertanto tale tipologia di lavoro è stata definita dai soli limiti economici dei compensi, prescindendo invece dalla tipologia della attività svolta, potendo identificarsi dunque con l’insieme delle prestazioni lavorative (non più meramente occasionali) che non danno luogo, con riferimento alla titolarità dei committenti, a compensi superiori a determinati importi.</a:t>
            </a:r>
          </a:p>
          <a:p>
            <a:pPr algn="just" eaLnBrk="1" hangingPunct="1">
              <a:buFont typeface="Arial" charset="0"/>
              <a:buNone/>
              <a:defRPr/>
            </a:pPr>
            <a:r>
              <a:rPr lang="it-IT" altLang="it-IT" sz="2000" dirty="0">
                <a:solidFill>
                  <a:schemeClr val="bg1"/>
                </a:solidFill>
              </a:rPr>
              <a:t> </a:t>
            </a:r>
          </a:p>
          <a:p>
            <a:pPr algn="just" eaLnBrk="1" hangingPunct="1">
              <a:buFont typeface="Arial" charset="0"/>
              <a:buNone/>
              <a:defRPr/>
            </a:pPr>
            <a:endParaRPr lang="it-IT" altLang="it-IT" sz="2000" dirty="0">
              <a:solidFill>
                <a:schemeClr val="bg1"/>
              </a:solidFill>
            </a:endParaRPr>
          </a:p>
        </p:txBody>
      </p:sp>
      <p:pic>
        <p:nvPicPr>
          <p:cNvPr id="1229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670425" y="4437063"/>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numero diapositiva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663328-B15D-4443-9080-EB38DD73788A}" type="slidenum">
              <a:rPr lang="it-IT">
                <a:solidFill>
                  <a:srgbClr val="FFFFFF"/>
                </a:solidFill>
                <a:latin typeface="Calibri" panose="020F0502020204030204" pitchFamily="34" charset="0"/>
              </a:rPr>
              <a:pPr eaLnBrk="1" hangingPunct="1"/>
              <a:t>256</a:t>
            </a:fld>
            <a:endParaRPr lang="it-IT">
              <a:solidFill>
                <a:srgbClr val="FFFFFF"/>
              </a:solidFill>
              <a:latin typeface="Calibri" panose="020F0502020204030204" pitchFamily="34" charset="0"/>
            </a:endParaRPr>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6217804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539750" y="1773238"/>
            <a:ext cx="8080375" cy="4679950"/>
          </a:xfrm>
        </p:spPr>
        <p:txBody>
          <a:bodyPr/>
          <a:lstStyle/>
          <a:p>
            <a:pPr eaLnBrk="1" hangingPunct="1"/>
            <a:r>
              <a:rPr lang="it-IT" altLang="it-IT" sz="2400" b="1">
                <a:solidFill>
                  <a:schemeClr val="bg1"/>
                </a:solidFill>
              </a:rPr>
              <a:t> D.Lgs. 81/2015</a:t>
            </a:r>
          </a:p>
          <a:p>
            <a:pPr eaLnBrk="1" hangingPunct="1"/>
            <a:r>
              <a:rPr lang="it-IT" altLang="it-IT" sz="2000" b="1">
                <a:solidFill>
                  <a:schemeClr val="bg1"/>
                </a:solidFill>
              </a:rPr>
              <a:t>(art.48)</a:t>
            </a:r>
          </a:p>
          <a:p>
            <a:pPr eaLnBrk="1" hangingPunct="1"/>
            <a:endParaRPr lang="it-IT" altLang="it-IT" sz="2000" b="1">
              <a:solidFill>
                <a:schemeClr val="bg1"/>
              </a:solidFill>
            </a:endParaRPr>
          </a:p>
          <a:p>
            <a:pPr eaLnBrk="1" hangingPunct="1"/>
            <a:r>
              <a:rPr lang="it-IT" altLang="it-IT" sz="2000" i="1">
                <a:solidFill>
                  <a:schemeClr val="bg1"/>
                </a:solidFill>
              </a:rPr>
              <a:t>1. Per prestazioni di lavoro accessorio si intendono attività lavorative che non danno luogo, con riferimento alla totalità dei committenti, a compensi superiori a 7.000 euro nel corso di un anno civile, annualmente rivalutati sulla base della variazione dell'indice ISTAT dei prezzi al consumo per le famiglie degli operai e degli impiegati. Fermo restando il limite complessivo di 7.000 euro, nei confronti dei committenti imprenditori o professionisti, le attività lavorative possono essere svolte a favore di ciascun singolo committente per compensi non superiori a 2.000 euro, rivalutati annualmente ai sensi del presente comma.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7E5AE9-46A6-4E25-BD5D-D38C5E635283}" type="slidenum">
              <a:rPr lang="it-IT">
                <a:solidFill>
                  <a:srgbClr val="FFFFFF"/>
                </a:solidFill>
                <a:latin typeface="Calibri" panose="020F0502020204030204" pitchFamily="34" charset="0"/>
              </a:rPr>
              <a:pPr eaLnBrk="1" hangingPunct="1"/>
              <a:t>257</a:t>
            </a:fld>
            <a:endParaRPr lang="it-IT">
              <a:solidFill>
                <a:srgbClr val="FFFFFF"/>
              </a:solidFill>
              <a:latin typeface="Calibri" panose="020F0502020204030204" pitchFamily="34" charset="0"/>
            </a:endParaRPr>
          </a:p>
        </p:txBody>
      </p:sp>
      <p:pic>
        <p:nvPicPr>
          <p:cNvPr id="133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55833071"/>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6731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684213" y="1196975"/>
          <a:ext cx="7935912" cy="5511801"/>
        </p:xfrm>
        <a:graphic>
          <a:graphicData uri="http://schemas.openxmlformats.org/drawingml/2006/table">
            <a:tbl>
              <a:tblPr/>
              <a:tblGrid>
                <a:gridCol w="2640012">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2654300">
                  <a:extLst>
                    <a:ext uri="{9D8B030D-6E8A-4147-A177-3AD203B41FA5}">
                      <a16:colId xmlns:a16="http://schemas.microsoft.com/office/drawing/2014/main" xmlns="" val="20002"/>
                    </a:ext>
                  </a:extLst>
                </a:gridCol>
              </a:tblGrid>
              <a:tr h="66675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03030"/>
                          </a:solidFill>
                          <a:effectLst/>
                          <a:latin typeface="Verdana" panose="020B0604030504040204" pitchFamily="34" charset="0"/>
                          <a:cs typeface="Arial" panose="020B0604020202020204" pitchFamily="34" charset="0"/>
                        </a:rPr>
                        <a:t>Lavoro accessorio: così i limiti di reddito annui netti in capo al lavoratore-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rgbClr val="303030"/>
                          </a:solidFill>
                          <a:effectLst/>
                          <a:latin typeface="Verdana" panose="020B0604030504040204" pitchFamily="34" charset="0"/>
                          <a:cs typeface="Arial" panose="020B0604020202020204" pitchFamily="34" charset="0"/>
                        </a:rPr>
                        <a:t>anno 2015 </a:t>
                      </a:r>
                      <a:r>
                        <a:rPr kumimoji="0" lang="it-IT" altLang="it-IT" sz="1400" b="0" i="0" u="none" strike="noStrike" cap="none" normalizeH="0" baseline="0" dirty="0">
                          <a:ln>
                            <a:noFill/>
                          </a:ln>
                          <a:solidFill>
                            <a:srgbClr val="303030"/>
                          </a:solidFill>
                          <a:effectLst/>
                          <a:latin typeface="Verdana" panose="020B0604030504040204" pitchFamily="34" charset="0"/>
                          <a:cs typeface="Arial" panose="020B0604020202020204" pitchFamily="34" charset="0"/>
                        </a:rPr>
                        <a:t>*</a:t>
                      </a:r>
                      <a:endParaRPr kumimoji="0" lang="it-IT" altLang="it-IT"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0558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Limite di reddito massimo in capo al singolo percettore nel corso di un intero anno solare</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Importo massimo ottenibile da parte di un committente che risulti essere un imprenditore commerciale o un professionista</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Importo massimo ottenibile da parte di un committente che non sia imprenditore commerciale o professionista</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00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5.060 euro</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2.020 euro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5.060 euro</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18916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 I valori lordi sono pari, rispettivamente, a 6.746 e 2.693 euro.</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r>
                        <a:rPr kumimoji="0" lang="it-IT" altLang="it-I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dirty="0">
                          <a:ln>
                            <a:noFill/>
                          </a:ln>
                          <a:solidFill>
                            <a:srgbClr val="303030"/>
                          </a:solidFill>
                          <a:effectLst/>
                          <a:latin typeface="Verdana" panose="020B0604030504040204" pitchFamily="34" charset="0"/>
                          <a:cs typeface="Arial" panose="020B0604020202020204" pitchFamily="34" charset="0"/>
                        </a:rPr>
                        <a:t>** In questo caso, fermo il massimo erogabile da parte del singolo imprenditore commerciale o professionista, i restanti 3.040 euro potranno essere erogati da altri soggetti a prescindere dal fatto che si tratti di altri imprenditori o professionisti (sempre con il limite di euro 2.020 ciascuno) ovvero di altri soggetti privi di tale qualificazione.</a:t>
                      </a:r>
                      <a:endParaRPr kumimoji="0" lang="it-IT" altLang="it-IT"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81818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3"/>
                  </a:ext>
                </a:extLst>
              </a:tr>
            </a:tbl>
          </a:graphicData>
        </a:graphic>
      </p:graphicFrame>
      <p:sp>
        <p:nvSpPr>
          <p:cNvPr id="1435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6D69CE7-09E8-4019-89CB-C42C8F4DB6C5}" type="slidenum">
              <a:rPr lang="it-IT" altLang="it-IT" sz="1200">
                <a:solidFill>
                  <a:srgbClr val="FFFFFF"/>
                </a:solidFill>
              </a:rPr>
              <a:pPr eaLnBrk="1" hangingPunct="1">
                <a:spcBef>
                  <a:spcPct val="0"/>
                </a:spcBef>
                <a:buFontTx/>
                <a:buNone/>
              </a:pPr>
              <a:t>258</a:t>
            </a:fld>
            <a:endParaRPr lang="it-IT" altLang="it-IT" sz="1200">
              <a:solidFill>
                <a:srgbClr val="FFFFFF"/>
              </a:solidFill>
            </a:endParaRPr>
          </a:p>
        </p:txBody>
      </p:sp>
      <p:pic>
        <p:nvPicPr>
          <p:cNvPr id="1435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714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1404051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6731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la 2"/>
          <p:cNvGraphicFramePr>
            <a:graphicFrameLocks noGrp="1"/>
          </p:cNvGraphicFramePr>
          <p:nvPr/>
        </p:nvGraphicFramePr>
        <p:xfrm>
          <a:off x="684213" y="1196975"/>
          <a:ext cx="7935912" cy="5511801"/>
        </p:xfrm>
        <a:graphic>
          <a:graphicData uri="http://schemas.openxmlformats.org/drawingml/2006/table">
            <a:tbl>
              <a:tblPr/>
              <a:tblGrid>
                <a:gridCol w="2640012">
                  <a:extLst>
                    <a:ext uri="{9D8B030D-6E8A-4147-A177-3AD203B41FA5}">
                      <a16:colId xmlns:a16="http://schemas.microsoft.com/office/drawing/2014/main" xmlns="" val="20000"/>
                    </a:ext>
                  </a:extLst>
                </a:gridCol>
                <a:gridCol w="2641600">
                  <a:extLst>
                    <a:ext uri="{9D8B030D-6E8A-4147-A177-3AD203B41FA5}">
                      <a16:colId xmlns:a16="http://schemas.microsoft.com/office/drawing/2014/main" xmlns="" val="20001"/>
                    </a:ext>
                  </a:extLst>
                </a:gridCol>
                <a:gridCol w="2654300">
                  <a:extLst>
                    <a:ext uri="{9D8B030D-6E8A-4147-A177-3AD203B41FA5}">
                      <a16:colId xmlns:a16="http://schemas.microsoft.com/office/drawing/2014/main" xmlns="" val="20002"/>
                    </a:ext>
                  </a:extLst>
                </a:gridCol>
              </a:tblGrid>
              <a:tr h="66675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303030"/>
                          </a:solidFill>
                          <a:effectLst/>
                          <a:latin typeface="Verdana" panose="020B0604030504040204" pitchFamily="34" charset="0"/>
                          <a:cs typeface="Arial" panose="020B0604020202020204" pitchFamily="34" charset="0"/>
                        </a:rPr>
                        <a:t>Lavoro accessorio: così i limiti di reddito annui netti in capo al lavoratore-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err="1">
                          <a:ln>
                            <a:noFill/>
                          </a:ln>
                          <a:solidFill>
                            <a:srgbClr val="303030"/>
                          </a:solidFill>
                          <a:effectLst/>
                          <a:latin typeface="Verdana" panose="020B0604030504040204" pitchFamily="34" charset="0"/>
                          <a:cs typeface="Arial" panose="020B0604020202020204" pitchFamily="34" charset="0"/>
                        </a:rPr>
                        <a:t>D.Lgs.</a:t>
                      </a:r>
                      <a:r>
                        <a:rPr kumimoji="0" lang="it-IT" altLang="it-IT" sz="1400" b="1" i="0" u="none" strike="noStrike" cap="none" normalizeH="0" baseline="0" dirty="0">
                          <a:ln>
                            <a:noFill/>
                          </a:ln>
                          <a:solidFill>
                            <a:srgbClr val="303030"/>
                          </a:solidFill>
                          <a:effectLst/>
                          <a:latin typeface="Verdana" panose="020B0604030504040204" pitchFamily="34" charset="0"/>
                          <a:cs typeface="Arial" panose="020B0604020202020204" pitchFamily="34" charset="0"/>
                        </a:rPr>
                        <a:t> 81/2015</a:t>
                      </a:r>
                      <a:endParaRPr kumimoji="0" lang="it-IT" altLang="it-IT"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0558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Limite di reddito massimo in capo al singolo percettore nel corso di un intero anno solare</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Importo massimo ottenibile da parte di un committente che risulti essere un imprenditore commerciale o un professionista</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Importo massimo ottenibile da parte di un committente che non sia imprenditore commerciale o professionista</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00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7.000 euro</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2.000 euro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7.000 euro</a:t>
                      </a:r>
                      <a:endParaRPr kumimoji="0" lang="it-IT" altLang="it-IT"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18916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  </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40000"/>
                        </a:lnSpc>
                        <a:spcBef>
                          <a:spcPct val="0"/>
                        </a:spcBef>
                        <a:spcAft>
                          <a:spcPct val="0"/>
                        </a:spcAft>
                        <a:buClrTx/>
                        <a:buSzTx/>
                        <a:buFontTx/>
                        <a:buNone/>
                        <a:tabLst/>
                      </a:pPr>
                      <a:r>
                        <a:rPr kumimoji="0" lang="it-IT" altLang="it-IT" sz="1400" b="0" i="0" u="none" strike="noStrike" cap="none" normalizeH="0" baseline="0" dirty="0">
                          <a:ln>
                            <a:noFill/>
                          </a:ln>
                          <a:solidFill>
                            <a:srgbClr val="303030"/>
                          </a:solidFill>
                          <a:effectLst/>
                          <a:latin typeface="Verdana" panose="020B0604030504040204" pitchFamily="34" charset="0"/>
                          <a:ea typeface="Calibri" panose="020F0502020204030204" pitchFamily="34" charset="0"/>
                          <a:cs typeface="Times New Roman" panose="02020603050405020304" pitchFamily="18" charset="0"/>
                        </a:rPr>
                        <a:t>* In questo caso, fermo il massimo erogabile da parte del singolo imprenditore o professionista, i restanti 5.000 euro potranno essere erogati da altri soggetti a prescindere dal fatto che si tratti di altri imprenditori o professionisti (sempre con il limite di euro 2.000 ciascuno) ovvero di altri soggetti privi di tale qualificazione.</a:t>
                      </a:r>
                      <a:endParaRPr kumimoji="0" lang="it-IT" altLang="it-IT"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818181"/>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3"/>
                  </a:ext>
                </a:extLst>
              </a:tr>
            </a:tbl>
          </a:graphicData>
        </a:graphic>
      </p:graphicFrame>
      <p:sp>
        <p:nvSpPr>
          <p:cNvPr id="1538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FF0422B-E899-4696-B177-8CB3A7E5D0F1}" type="slidenum">
              <a:rPr lang="it-IT" altLang="it-IT" sz="1200">
                <a:solidFill>
                  <a:srgbClr val="FFFFFF"/>
                </a:solidFill>
              </a:rPr>
              <a:pPr eaLnBrk="1" hangingPunct="1">
                <a:spcBef>
                  <a:spcPct val="0"/>
                </a:spcBef>
                <a:buFontTx/>
                <a:buNone/>
              </a:pPr>
              <a:t>259</a:t>
            </a:fld>
            <a:endParaRPr lang="it-IT" altLang="it-IT" sz="1200">
              <a:solidFill>
                <a:srgbClr val="FFFFFF"/>
              </a:solidFill>
            </a:endParaRPr>
          </a:p>
        </p:txBody>
      </p:sp>
      <p:pic>
        <p:nvPicPr>
          <p:cNvPr id="1538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71438"/>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09381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468313" y="1628775"/>
            <a:ext cx="8207375" cy="4608513"/>
          </a:xfrm>
        </p:spPr>
        <p:txBody>
          <a:bodyPr/>
          <a:lstStyle/>
          <a:p>
            <a:pPr eaLnBrk="1" hangingPunct="1"/>
            <a:r>
              <a:rPr lang="it-IT" altLang="it-IT" b="1">
                <a:solidFill>
                  <a:schemeClr val="bg1"/>
                </a:solidFill>
              </a:rPr>
              <a:t>DEFINIZIONE</a:t>
            </a:r>
          </a:p>
          <a:p>
            <a:pPr algn="just"/>
            <a:r>
              <a:rPr lang="it-IT" sz="2400">
                <a:solidFill>
                  <a:schemeClr val="bg1"/>
                </a:solidFill>
              </a:rPr>
              <a:t>Il lavoro a tempo parziale è un rapporto di lavoro subordinato, a </a:t>
            </a:r>
            <a:r>
              <a:rPr lang="it-IT" sz="2400" b="1">
                <a:solidFill>
                  <a:schemeClr val="bg1"/>
                </a:solidFill>
              </a:rPr>
              <a:t>tempo determinato o indeterminato</a:t>
            </a:r>
            <a:r>
              <a:rPr lang="it-IT" sz="2400">
                <a:solidFill>
                  <a:schemeClr val="bg1"/>
                </a:solidFill>
              </a:rPr>
              <a:t>, caratterizzato dallo svolgimento di attività per </a:t>
            </a:r>
            <a:r>
              <a:rPr lang="it-IT" sz="2400" b="1">
                <a:solidFill>
                  <a:schemeClr val="bg1"/>
                </a:solidFill>
              </a:rPr>
              <a:t>un orario</a:t>
            </a:r>
            <a:r>
              <a:rPr lang="it-IT" sz="2400">
                <a:solidFill>
                  <a:schemeClr val="bg1"/>
                </a:solidFill>
              </a:rPr>
              <a:t>, stabilito dal contratto individuale di lavoro, </a:t>
            </a:r>
            <a:r>
              <a:rPr lang="it-IT" sz="2400" b="1">
                <a:solidFill>
                  <a:schemeClr val="bg1"/>
                </a:solidFill>
              </a:rPr>
              <a:t>inferiore rispetto a quello normale previsto dalla contrattazione collettiva </a:t>
            </a:r>
            <a:r>
              <a:rPr lang="it-IT" sz="2400">
                <a:solidFill>
                  <a:schemeClr val="bg1"/>
                </a:solidFill>
              </a:rPr>
              <a:t>per i lavoratori a tempo pieno.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FFA021-87DD-4EA0-9323-CA393C1AB68D}" type="slidenum">
              <a:rPr lang="it-IT">
                <a:solidFill>
                  <a:srgbClr val="FFFFFF"/>
                </a:solidFill>
                <a:latin typeface="Calibri" panose="020F0502020204030204" pitchFamily="34" charset="0"/>
              </a:rPr>
              <a:pPr eaLnBrk="1" hangingPunct="1"/>
              <a:t>26</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07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5800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4</a:t>
            </a:r>
          </a:p>
        </p:txBody>
      </p:sp>
    </p:spTree>
    <p:extLst>
      <p:ext uri="{BB962C8B-B14F-4D97-AF65-F5344CB8AC3E}">
        <p14:creationId xmlns:p14="http://schemas.microsoft.com/office/powerpoint/2010/main" val="738689882"/>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539750" y="1773238"/>
            <a:ext cx="8080375" cy="4679950"/>
          </a:xfrm>
        </p:spPr>
        <p:txBody>
          <a:bodyPr/>
          <a:lstStyle/>
          <a:p>
            <a:pPr eaLnBrk="1" hangingPunct="1"/>
            <a:r>
              <a:rPr lang="it-IT" altLang="it-IT" sz="2000" b="1">
                <a:solidFill>
                  <a:schemeClr val="bg1"/>
                </a:solidFill>
              </a:rPr>
              <a:t>Qualificazione del rapporto</a:t>
            </a:r>
          </a:p>
          <a:p>
            <a:pPr eaLnBrk="1" hangingPunct="1"/>
            <a:endParaRPr lang="it-IT" altLang="it-IT" sz="2000">
              <a:solidFill>
                <a:schemeClr val="bg1"/>
              </a:solidFill>
            </a:endParaRPr>
          </a:p>
          <a:p>
            <a:pPr eaLnBrk="1" hangingPunct="1"/>
            <a:r>
              <a:rPr lang="it-IT" altLang="it-IT" sz="2000">
                <a:solidFill>
                  <a:schemeClr val="bg1"/>
                </a:solidFill>
              </a:rPr>
              <a:t>Ai fini della riconducibilità del rapporto nell'ambito del lavoro accessorio, rileva unicamente il rispetto del requisito di carattere economico . Se la prestazione lavorativa è contenuta entro tali limiti, al personale ispettivo non è consentito entrare nel merito delle modalità di svolgimento della prestazione. </a:t>
            </a:r>
          </a:p>
          <a:p>
            <a:pPr eaLnBrk="1" hangingPunct="1"/>
            <a:endParaRPr lang="it-IT" altLang="it-IT" sz="2000">
              <a:solidFill>
                <a:schemeClr val="bg1"/>
              </a:solidFill>
            </a:endParaRPr>
          </a:p>
          <a:p>
            <a:pPr eaLnBrk="1" hangingPunct="1"/>
            <a:endParaRPr lang="it-IT" altLang="it-IT" sz="2000">
              <a:solidFill>
                <a:schemeClr val="bg1"/>
              </a:solidFill>
            </a:endParaRPr>
          </a:p>
          <a:p>
            <a:pPr eaLnBrk="1" hangingPunct="1"/>
            <a:r>
              <a:rPr lang="it-IT" altLang="it-IT" sz="2000">
                <a:solidFill>
                  <a:schemeClr val="bg1"/>
                </a:solidFill>
              </a:rPr>
              <a:t>Ne consegue che, se sono corretti i presupposti di instaurazione del rapporto, qualunque prestazione rientrante nei limiti economici previsti è per definizione occasionale e accessoria, anche se in azienda sono presenti lavoratori che svolgono la medesima prestazione con un contratto di lavoro subordinato (</a:t>
            </a:r>
            <a:r>
              <a:rPr lang="it-IT" altLang="it-IT" sz="2000" b="1">
                <a:solidFill>
                  <a:schemeClr val="bg1"/>
                </a:solidFill>
              </a:rPr>
              <a:t>Min. Lav. Vademecum 22 aprile 2013</a:t>
            </a:r>
            <a:r>
              <a:rPr lang="it-IT" altLang="it-IT" sz="200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C92B3E-793F-45E3-B4CE-AE96F4E8B9F6}" type="slidenum">
              <a:rPr lang="it-IT">
                <a:solidFill>
                  <a:srgbClr val="FFFFFF"/>
                </a:solidFill>
                <a:latin typeface="Calibri" panose="020F0502020204030204" pitchFamily="34" charset="0"/>
              </a:rPr>
              <a:pPr eaLnBrk="1" hangingPunct="1"/>
              <a:t>260</a:t>
            </a:fld>
            <a:endParaRPr lang="it-IT">
              <a:solidFill>
                <a:srgbClr val="FFFFFF"/>
              </a:solidFill>
              <a:latin typeface="Calibri" panose="020F0502020204030204" pitchFamily="34" charset="0"/>
            </a:endParaRPr>
          </a:p>
        </p:txBody>
      </p:sp>
      <p:pic>
        <p:nvPicPr>
          <p:cNvPr id="163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79900" y="4221163"/>
            <a:ext cx="484188" cy="576262"/>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5243321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539750" y="1773238"/>
            <a:ext cx="8080375" cy="4679950"/>
          </a:xfrm>
        </p:spPr>
        <p:txBody>
          <a:bodyPr/>
          <a:lstStyle/>
          <a:p>
            <a:pPr eaLnBrk="1" hangingPunct="1"/>
            <a:r>
              <a:rPr lang="it-IT" altLang="it-IT" sz="2400" b="1">
                <a:solidFill>
                  <a:schemeClr val="bg1"/>
                </a:solidFill>
              </a:rPr>
              <a:t>Prestatori di lavoro accessorio</a:t>
            </a:r>
          </a:p>
          <a:p>
            <a:pPr eaLnBrk="1" hangingPunct="1"/>
            <a:endParaRPr lang="it-IT" altLang="it-IT" sz="2000">
              <a:solidFill>
                <a:schemeClr val="bg1"/>
              </a:solidFill>
            </a:endParaRPr>
          </a:p>
          <a:p>
            <a:pPr eaLnBrk="1" hangingPunct="1"/>
            <a:r>
              <a:rPr lang="it-IT" altLang="it-IT" sz="2000" b="1">
                <a:solidFill>
                  <a:schemeClr val="bg1"/>
                </a:solidFill>
              </a:rPr>
              <a:t>Dipendenti</a:t>
            </a:r>
          </a:p>
          <a:p>
            <a:pPr eaLnBrk="1" hangingPunct="1"/>
            <a:endParaRPr lang="it-IT" altLang="it-IT" sz="2000">
              <a:solidFill>
                <a:schemeClr val="bg1"/>
              </a:solidFill>
            </a:endParaRPr>
          </a:p>
          <a:p>
            <a:pPr eaLnBrk="1" hangingPunct="1"/>
            <a:r>
              <a:rPr lang="it-IT" altLang="it-IT" sz="2000">
                <a:solidFill>
                  <a:schemeClr val="bg1"/>
                </a:solidFill>
              </a:rPr>
              <a:t>Possono svolgere prestazioni accessorie nei limiti previsti anche i lavoratori con </a:t>
            </a:r>
            <a:r>
              <a:rPr lang="it-IT" altLang="it-IT" sz="2000" b="1">
                <a:solidFill>
                  <a:schemeClr val="bg1"/>
                </a:solidFill>
              </a:rPr>
              <a:t>contratto di tipo subordinato a tempo pieno </a:t>
            </a:r>
            <a:r>
              <a:rPr lang="it-IT" altLang="it-IT" sz="2000">
                <a:solidFill>
                  <a:schemeClr val="bg1"/>
                </a:solidFill>
              </a:rPr>
              <a:t>(Min. lav., nota 46/2010), salva la precisazione per cui il lavoro accessorio non è compatibile con lo status di lavoratore subordinato se impiegato presso lo stesso datore di lavoro titolare del contratto di lavoro dipendente (</a:t>
            </a:r>
            <a:r>
              <a:rPr lang="fr-FR" altLang="it-IT" sz="2000">
                <a:solidFill>
                  <a:schemeClr val="bg1"/>
                </a:solidFill>
              </a:rPr>
              <a:t>Inps, circ. 29.3.2013, n.49</a:t>
            </a:r>
            <a:r>
              <a:rPr lang="it-IT" altLang="it-IT" sz="200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E8F076-A7C4-48C2-98B4-F3A2BAFB4A87}" type="slidenum">
              <a:rPr lang="it-IT">
                <a:solidFill>
                  <a:srgbClr val="FFFFFF"/>
                </a:solidFill>
                <a:latin typeface="Calibri" panose="020F0502020204030204" pitchFamily="34" charset="0"/>
              </a:rPr>
              <a:pPr eaLnBrk="1" hangingPunct="1"/>
              <a:t>261</a:t>
            </a:fld>
            <a:endParaRPr lang="it-IT">
              <a:solidFill>
                <a:srgbClr val="FFFFFF"/>
              </a:solidFill>
              <a:latin typeface="Calibri" panose="020F0502020204030204" pitchFamily="34" charset="0"/>
            </a:endParaRPr>
          </a:p>
        </p:txBody>
      </p:sp>
      <p:pic>
        <p:nvPicPr>
          <p:cNvPr id="174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9752714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539750" y="1773238"/>
            <a:ext cx="8080375" cy="4679950"/>
          </a:xfrm>
        </p:spPr>
        <p:txBody>
          <a:bodyPr/>
          <a:lstStyle/>
          <a:p>
            <a:pPr eaLnBrk="1" hangingPunct="1"/>
            <a:r>
              <a:rPr lang="it-IT" altLang="it-IT" sz="2400" b="1">
                <a:solidFill>
                  <a:schemeClr val="bg1"/>
                </a:solidFill>
              </a:rPr>
              <a:t>Prestatori di lavoro accessorio</a:t>
            </a:r>
          </a:p>
          <a:p>
            <a:pPr eaLnBrk="1" hangingPunct="1"/>
            <a:endParaRPr lang="it-IT" altLang="it-IT" sz="2000" b="1">
              <a:solidFill>
                <a:schemeClr val="bg1"/>
              </a:solidFill>
            </a:endParaRPr>
          </a:p>
          <a:p>
            <a:pPr eaLnBrk="1" hangingPunct="1"/>
            <a:r>
              <a:rPr lang="it-IT" altLang="it-IT" sz="2000" b="1">
                <a:solidFill>
                  <a:schemeClr val="bg1"/>
                </a:solidFill>
              </a:rPr>
              <a:t>Pensionati</a:t>
            </a:r>
          </a:p>
          <a:p>
            <a:pPr eaLnBrk="1" hangingPunct="1"/>
            <a:endParaRPr lang="it-IT" altLang="it-IT" sz="2000">
              <a:solidFill>
                <a:schemeClr val="bg1"/>
              </a:solidFill>
            </a:endParaRPr>
          </a:p>
          <a:p>
            <a:pPr eaLnBrk="1" hangingPunct="1"/>
            <a:r>
              <a:rPr lang="it-IT" altLang="it-IT" sz="2000">
                <a:solidFill>
                  <a:schemeClr val="bg1"/>
                </a:solidFill>
              </a:rPr>
              <a:t>L'Inps ha precisato che possono beneficiare del lavoro accessorio i titolari di trattamenti </a:t>
            </a:r>
            <a:r>
              <a:rPr lang="it-IT" altLang="it-IT" sz="2000" b="1">
                <a:solidFill>
                  <a:schemeClr val="bg1"/>
                </a:solidFill>
              </a:rPr>
              <a:t>di anzianità </a:t>
            </a:r>
            <a:r>
              <a:rPr lang="it-IT" altLang="it-IT" sz="2000">
                <a:solidFill>
                  <a:schemeClr val="bg1"/>
                </a:solidFill>
              </a:rPr>
              <a:t>o di </a:t>
            </a:r>
            <a:r>
              <a:rPr lang="it-IT" altLang="it-IT" sz="2000" b="1">
                <a:solidFill>
                  <a:schemeClr val="bg1"/>
                </a:solidFill>
              </a:rPr>
              <a:t>pensione anticipata</a:t>
            </a:r>
            <a:r>
              <a:rPr lang="it-IT" altLang="it-IT" sz="2000">
                <a:solidFill>
                  <a:schemeClr val="bg1"/>
                </a:solidFill>
              </a:rPr>
              <a:t>, pensione di </a:t>
            </a:r>
            <a:r>
              <a:rPr lang="it-IT" altLang="it-IT" sz="2000" b="1">
                <a:solidFill>
                  <a:schemeClr val="bg1"/>
                </a:solidFill>
              </a:rPr>
              <a:t>vecchiaia</a:t>
            </a:r>
            <a:r>
              <a:rPr lang="it-IT" altLang="it-IT" sz="2000">
                <a:solidFill>
                  <a:schemeClr val="bg1"/>
                </a:solidFill>
              </a:rPr>
              <a:t>, pensione di </a:t>
            </a:r>
            <a:r>
              <a:rPr lang="it-IT" altLang="it-IT" sz="2000" b="1">
                <a:solidFill>
                  <a:schemeClr val="bg1"/>
                </a:solidFill>
              </a:rPr>
              <a:t>reversibilità</a:t>
            </a:r>
            <a:r>
              <a:rPr lang="it-IT" altLang="it-IT" sz="2000">
                <a:solidFill>
                  <a:schemeClr val="bg1"/>
                </a:solidFill>
              </a:rPr>
              <a:t> , </a:t>
            </a:r>
            <a:r>
              <a:rPr lang="it-IT" altLang="it-IT" sz="2000" b="1">
                <a:solidFill>
                  <a:schemeClr val="bg1"/>
                </a:solidFill>
              </a:rPr>
              <a:t>assegno sociale</a:t>
            </a:r>
            <a:r>
              <a:rPr lang="it-IT" altLang="it-IT" sz="2000">
                <a:solidFill>
                  <a:schemeClr val="bg1"/>
                </a:solidFill>
              </a:rPr>
              <a:t>, </a:t>
            </a:r>
            <a:r>
              <a:rPr lang="it-IT" altLang="it-IT" sz="2000" b="1">
                <a:solidFill>
                  <a:schemeClr val="bg1"/>
                </a:solidFill>
              </a:rPr>
              <a:t>assegno ordinario di invalidità e pensione agli invalidi civili </a:t>
            </a:r>
            <a:r>
              <a:rPr lang="it-IT" altLang="it-IT" sz="2000">
                <a:solidFill>
                  <a:schemeClr val="bg1"/>
                </a:solidFill>
              </a:rPr>
              <a:t>nonché tutti gli altri trattamenti che siano compatibili con lo svolgimento di qualsiasi attività lavorativa. Resta quindi </a:t>
            </a:r>
            <a:r>
              <a:rPr lang="it-IT" altLang="it-IT" sz="2000" b="1">
                <a:solidFill>
                  <a:schemeClr val="bg1"/>
                </a:solidFill>
              </a:rPr>
              <a:t>escluso</a:t>
            </a:r>
            <a:r>
              <a:rPr lang="it-IT" altLang="it-IT" sz="2000">
                <a:solidFill>
                  <a:schemeClr val="bg1"/>
                </a:solidFill>
              </a:rPr>
              <a:t> che possa accedere alla prestazione di lavoro occasionale il titolare di trattamenti per i quali è stata accertata l'assoluta e permanente impossibilità di svolgere qualsiasi altra attività lavorativa, quale il </a:t>
            </a:r>
            <a:r>
              <a:rPr lang="it-IT" altLang="it-IT" sz="2000" b="1">
                <a:solidFill>
                  <a:schemeClr val="bg1"/>
                </a:solidFill>
              </a:rPr>
              <a:t>trattamento di inabilità </a:t>
            </a:r>
            <a:r>
              <a:rPr lang="it-IT" altLang="it-IT" sz="2000">
                <a:solidFill>
                  <a:schemeClr val="bg1"/>
                </a:solidFill>
              </a:rPr>
              <a:t>(</a:t>
            </a:r>
            <a:r>
              <a:rPr lang="it-IT" altLang="it-IT" sz="2000" b="1">
                <a:solidFill>
                  <a:schemeClr val="bg1"/>
                </a:solidFill>
              </a:rPr>
              <a:t>Inps, circ. 29.3.2013, n. 49</a:t>
            </a:r>
            <a:r>
              <a:rPr lang="it-IT" altLang="it-IT" sz="200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2092C7-C722-4963-BA58-B6771CE35174}" type="slidenum">
              <a:rPr lang="it-IT">
                <a:solidFill>
                  <a:srgbClr val="FFFFFF"/>
                </a:solidFill>
                <a:latin typeface="Calibri" panose="020F0502020204030204" pitchFamily="34" charset="0"/>
              </a:rPr>
              <a:pPr eaLnBrk="1" hangingPunct="1"/>
              <a:t>262</a:t>
            </a:fld>
            <a:endParaRPr lang="it-IT">
              <a:solidFill>
                <a:srgbClr val="FFFFFF"/>
              </a:solidFill>
              <a:latin typeface="Calibri" panose="020F0502020204030204" pitchFamily="34"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17645743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ottotitolo 2"/>
          <p:cNvSpPr>
            <a:spLocks noGrp="1"/>
          </p:cNvSpPr>
          <p:nvPr>
            <p:ph type="subTitle" idx="1"/>
          </p:nvPr>
        </p:nvSpPr>
        <p:spPr>
          <a:xfrm>
            <a:off x="539750" y="1773238"/>
            <a:ext cx="8080375" cy="4535487"/>
          </a:xfrm>
        </p:spPr>
        <p:txBody>
          <a:bodyPr/>
          <a:lstStyle/>
          <a:p>
            <a:pPr eaLnBrk="1" hangingPunct="1"/>
            <a:r>
              <a:rPr lang="it-IT" altLang="it-IT" sz="2400" b="1">
                <a:solidFill>
                  <a:schemeClr val="bg1"/>
                </a:solidFill>
              </a:rPr>
              <a:t>Prestatori di lavoro accessorio</a:t>
            </a:r>
          </a:p>
          <a:p>
            <a:pPr eaLnBrk="1" hangingPunct="1"/>
            <a:endParaRPr lang="it-IT" altLang="it-IT" sz="2000" b="1">
              <a:solidFill>
                <a:schemeClr val="bg1"/>
              </a:solidFill>
            </a:endParaRPr>
          </a:p>
          <a:p>
            <a:pPr eaLnBrk="1" hangingPunct="1"/>
            <a:r>
              <a:rPr lang="it-IT" altLang="it-IT" sz="2000" b="1">
                <a:solidFill>
                  <a:schemeClr val="bg1"/>
                </a:solidFill>
              </a:rPr>
              <a:t>Studenti</a:t>
            </a:r>
          </a:p>
          <a:p>
            <a:pPr eaLnBrk="1" hangingPunct="1"/>
            <a:endParaRPr lang="it-IT" altLang="it-IT" sz="2000">
              <a:solidFill>
                <a:schemeClr val="bg1"/>
              </a:solidFill>
            </a:endParaRPr>
          </a:p>
          <a:p>
            <a:pPr algn="just" eaLnBrk="1" hangingPunct="1"/>
            <a:r>
              <a:rPr lang="it-IT" altLang="it-IT" sz="2000">
                <a:solidFill>
                  <a:schemeClr val="bg1"/>
                </a:solidFill>
              </a:rPr>
              <a:t>Nel rispetto </a:t>
            </a:r>
            <a:r>
              <a:rPr lang="it-IT" altLang="it-IT" sz="2000" b="1">
                <a:solidFill>
                  <a:schemeClr val="bg1"/>
                </a:solidFill>
              </a:rPr>
              <a:t>dell'obbligo scolastico</a:t>
            </a:r>
            <a:r>
              <a:rPr lang="it-IT" altLang="it-IT" sz="2000">
                <a:solidFill>
                  <a:schemeClr val="bg1"/>
                </a:solidFill>
              </a:rPr>
              <a:t>, l'impiego degli studenti regolarmente iscritti a un ciclo di studi presso un istituto scolastico di </a:t>
            </a:r>
            <a:r>
              <a:rPr lang="it-IT" altLang="it-IT" sz="2000" b="1">
                <a:solidFill>
                  <a:schemeClr val="bg1"/>
                </a:solidFill>
              </a:rPr>
              <a:t>qualsiasi ordine e grado </a:t>
            </a:r>
            <a:r>
              <a:rPr lang="it-IT" altLang="it-IT" sz="2000">
                <a:solidFill>
                  <a:schemeClr val="bg1"/>
                </a:solidFill>
              </a:rPr>
              <a:t>è consentito durante i periodi di vacanza che sono così determinati:</a:t>
            </a:r>
          </a:p>
          <a:p>
            <a:pPr algn="just" eaLnBrk="1" hangingPunct="1"/>
            <a:r>
              <a:rPr lang="it-IT" altLang="it-IT" sz="2000">
                <a:solidFill>
                  <a:schemeClr val="bg1"/>
                </a:solidFill>
              </a:rPr>
              <a:t>a) “</a:t>
            </a:r>
            <a:r>
              <a:rPr lang="it-IT" altLang="it-IT" sz="2000" b="1">
                <a:solidFill>
                  <a:schemeClr val="bg1"/>
                </a:solidFill>
              </a:rPr>
              <a:t>vacanze natalizie</a:t>
            </a:r>
            <a:r>
              <a:rPr lang="it-IT" altLang="it-IT" sz="2000">
                <a:solidFill>
                  <a:schemeClr val="bg1"/>
                </a:solidFill>
              </a:rPr>
              <a:t>”: ossia il periodo che va dal 1° dicembre al 10 gennaio;</a:t>
            </a:r>
          </a:p>
          <a:p>
            <a:pPr algn="just" eaLnBrk="1" hangingPunct="1"/>
            <a:r>
              <a:rPr lang="it-IT" altLang="it-IT" sz="2000">
                <a:solidFill>
                  <a:schemeClr val="bg1"/>
                </a:solidFill>
              </a:rPr>
              <a:t>b) “</a:t>
            </a:r>
            <a:r>
              <a:rPr lang="it-IT" altLang="it-IT" sz="2000" b="1">
                <a:solidFill>
                  <a:schemeClr val="bg1"/>
                </a:solidFill>
              </a:rPr>
              <a:t>vacanze pasquali</a:t>
            </a:r>
            <a:r>
              <a:rPr lang="it-IT" altLang="it-IT" sz="2000">
                <a:solidFill>
                  <a:schemeClr val="bg1"/>
                </a:solidFill>
              </a:rPr>
              <a:t>”: ossia il periodo che va dalla domenica delle Palme al martedì successivo il lunedì dell'Angelo;</a:t>
            </a:r>
          </a:p>
          <a:p>
            <a:pPr algn="just" eaLnBrk="1" hangingPunct="1"/>
            <a:r>
              <a:rPr lang="it-IT" altLang="it-IT" sz="2000">
                <a:solidFill>
                  <a:schemeClr val="bg1"/>
                </a:solidFill>
              </a:rPr>
              <a:t>c) “</a:t>
            </a:r>
            <a:r>
              <a:rPr lang="it-IT" altLang="it-IT" sz="2000" b="1">
                <a:solidFill>
                  <a:schemeClr val="bg1"/>
                </a:solidFill>
              </a:rPr>
              <a:t>vacanze estive</a:t>
            </a:r>
            <a:r>
              <a:rPr lang="it-IT" altLang="it-IT" sz="2000">
                <a:solidFill>
                  <a:schemeClr val="bg1"/>
                </a:solidFill>
              </a:rPr>
              <a:t>”: ossia il periodo che va dal 1° giugno al 30 settembre.</a:t>
            </a:r>
          </a:p>
          <a:p>
            <a:pPr algn="just" eaLnBrk="1" hangingPunct="1"/>
            <a:endParaRPr lang="it-IT" altLang="it-IT" sz="2000">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CDDA2C-C0ED-4538-8F2D-52377D2C2E41}" type="slidenum">
              <a:rPr lang="it-IT">
                <a:solidFill>
                  <a:srgbClr val="FFFFFF"/>
                </a:solidFill>
                <a:latin typeface="Calibri" panose="020F0502020204030204" pitchFamily="34" charset="0"/>
              </a:rPr>
              <a:pPr eaLnBrk="1" hangingPunct="1"/>
              <a:t>263</a:t>
            </a:fld>
            <a:endParaRPr lang="it-IT">
              <a:solidFill>
                <a:srgbClr val="FFFFFF"/>
              </a:solidFill>
              <a:latin typeface="Calibri" panose="020F0502020204030204" pitchFamily="34" charset="0"/>
            </a:endParaRPr>
          </a:p>
        </p:txBody>
      </p:sp>
      <p:pic>
        <p:nvPicPr>
          <p:cNvPr id="1946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45875863"/>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539750" y="1773238"/>
            <a:ext cx="8080375" cy="4608512"/>
          </a:xfrm>
        </p:spPr>
        <p:txBody>
          <a:bodyPr/>
          <a:lstStyle/>
          <a:p>
            <a:pPr eaLnBrk="1" hangingPunct="1">
              <a:buFont typeface="Arial" charset="0"/>
              <a:buNone/>
              <a:defRPr/>
            </a:pPr>
            <a:r>
              <a:rPr lang="it-IT" altLang="it-IT" sz="2400" b="1" dirty="0">
                <a:solidFill>
                  <a:schemeClr val="bg1"/>
                </a:solidFill>
              </a:rPr>
              <a:t>Prestatori di lavoro accessorio</a:t>
            </a:r>
          </a:p>
          <a:p>
            <a:pPr eaLnBrk="1" hangingPunct="1">
              <a:defRPr/>
            </a:pPr>
            <a:endParaRPr lang="it-IT" altLang="it-IT" sz="2000" b="1" dirty="0">
              <a:solidFill>
                <a:schemeClr val="bg1"/>
              </a:solidFill>
            </a:endParaRPr>
          </a:p>
          <a:p>
            <a:pPr eaLnBrk="1" hangingPunct="1">
              <a:defRPr/>
            </a:pPr>
            <a:r>
              <a:rPr lang="it-IT" altLang="it-IT" sz="2000" b="1" dirty="0">
                <a:solidFill>
                  <a:schemeClr val="bg1"/>
                </a:solidFill>
              </a:rPr>
              <a:t>Studenti</a:t>
            </a:r>
          </a:p>
          <a:p>
            <a:pPr eaLnBrk="1" hangingPunct="1">
              <a:defRPr/>
            </a:pPr>
            <a:endParaRPr lang="it-IT" altLang="it-IT" sz="2000" dirty="0">
              <a:solidFill>
                <a:schemeClr val="bg1"/>
              </a:solidFill>
            </a:endParaRPr>
          </a:p>
          <a:p>
            <a:pPr algn="just" eaLnBrk="1" hangingPunct="1">
              <a:defRPr/>
            </a:pPr>
            <a:r>
              <a:rPr lang="it-IT" altLang="it-IT" sz="2000" dirty="0">
                <a:solidFill>
                  <a:schemeClr val="bg1"/>
                </a:solidFill>
              </a:rPr>
              <a:t> Inoltre:</a:t>
            </a:r>
          </a:p>
          <a:p>
            <a:pPr algn="just" eaLnBrk="1" hangingPunct="1">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gli studenti regolarmente iscritti a un ciclo di studi presso un istituto scolastico di qualsiasi ordine e grado possono essere impiegati il sabato e la domenica; </a:t>
            </a:r>
          </a:p>
          <a:p>
            <a:pPr marL="342900" indent="-342900" algn="just" eaLnBrk="1" hangingPunct="1">
              <a:buFont typeface="Arial" panose="020B0604020202020204" pitchFamily="34" charset="0"/>
              <a:buChar char="•"/>
              <a:defRPr/>
            </a:pPr>
            <a:r>
              <a:rPr lang="it-IT" altLang="it-IT" sz="2000" dirty="0">
                <a:solidFill>
                  <a:schemeClr val="bg1"/>
                </a:solidFill>
              </a:rPr>
              <a:t>gli studenti regolarmente iscritti a un ciclo di studi presso l'università e con meno di 25 anni di età possono svolgere lavoro accessorio in qualunque periodo dell'anno (</a:t>
            </a:r>
            <a:r>
              <a:rPr lang="it-IT" altLang="it-IT" sz="2000" b="1" dirty="0" err="1">
                <a:solidFill>
                  <a:schemeClr val="bg1"/>
                </a:solidFill>
              </a:rPr>
              <a:t>Inps,circ</a:t>
            </a:r>
            <a:r>
              <a:rPr lang="it-IT" altLang="it-IT" sz="2000" b="1" dirty="0">
                <a:solidFill>
                  <a:schemeClr val="bg1"/>
                </a:solidFill>
              </a:rPr>
              <a:t>. 29.3.2013, n. 49</a:t>
            </a:r>
            <a:r>
              <a:rPr lang="it-IT" altLang="it-IT" sz="2000" dirty="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A7F12D-2158-4273-9A0B-04F7B8D7C708}" type="slidenum">
              <a:rPr lang="it-IT">
                <a:solidFill>
                  <a:srgbClr val="FFFFFF"/>
                </a:solidFill>
                <a:latin typeface="Calibri" panose="020F0502020204030204" pitchFamily="34" charset="0"/>
              </a:rPr>
              <a:pPr eaLnBrk="1" hangingPunct="1"/>
              <a:t>264</a:t>
            </a:fld>
            <a:endParaRPr lang="it-IT">
              <a:solidFill>
                <a:srgbClr val="FFFFFF"/>
              </a:solidFill>
              <a:latin typeface="Calibri" panose="020F0502020204030204" pitchFamily="34" charset="0"/>
            </a:endParaRPr>
          </a:p>
        </p:txBody>
      </p:sp>
      <p:pic>
        <p:nvPicPr>
          <p:cNvPr id="2048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13667340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Prestatori di lavoro accessorio</a:t>
            </a:r>
          </a:p>
          <a:p>
            <a:pPr eaLnBrk="1" hangingPunct="1"/>
            <a:endParaRPr lang="it-IT" altLang="it-IT" sz="2000" b="1">
              <a:solidFill>
                <a:schemeClr val="bg1"/>
              </a:solidFill>
            </a:endParaRPr>
          </a:p>
          <a:p>
            <a:pPr eaLnBrk="1" hangingPunct="1"/>
            <a:r>
              <a:rPr lang="it-IT" altLang="it-IT" sz="2000" b="1">
                <a:solidFill>
                  <a:schemeClr val="bg1"/>
                </a:solidFill>
              </a:rPr>
              <a:t>Disoccupati e inoccupati</a:t>
            </a:r>
          </a:p>
          <a:p>
            <a:pPr eaLnBrk="1" hangingPunct="1"/>
            <a:endParaRPr lang="it-IT" altLang="it-IT" sz="2000" b="1">
              <a:solidFill>
                <a:schemeClr val="bg1"/>
              </a:solidFill>
            </a:endParaRPr>
          </a:p>
          <a:p>
            <a:pPr algn="just" eaLnBrk="1" hangingPunct="1"/>
            <a:r>
              <a:rPr lang="it-IT" altLang="it-IT" sz="2000">
                <a:solidFill>
                  <a:schemeClr val="bg1"/>
                </a:solidFill>
              </a:rPr>
              <a:t>L'Inps ha confermato che il compenso è esente da ogni imposizione e non incide sullo stato di disoccupato o inoccupato del prestatore di lavoro accessorio;</a:t>
            </a:r>
          </a:p>
          <a:p>
            <a:pPr algn="just" eaLnBrk="1" hangingPunct="1"/>
            <a:endParaRPr lang="it-IT" altLang="it-IT" sz="2000">
              <a:solidFill>
                <a:schemeClr val="bg1"/>
              </a:solidFill>
            </a:endParaRPr>
          </a:p>
          <a:p>
            <a:pPr algn="just" eaLnBrk="1" hangingPunct="1"/>
            <a:endParaRPr lang="it-IT" altLang="it-IT" sz="2000">
              <a:solidFill>
                <a:schemeClr val="bg1"/>
              </a:solidFill>
            </a:endParaRPr>
          </a:p>
          <a:p>
            <a:pPr algn="just" eaLnBrk="1" hangingPunct="1"/>
            <a:endParaRPr lang="it-IT" altLang="it-IT" sz="2000">
              <a:solidFill>
                <a:schemeClr val="bg1"/>
              </a:solidFill>
            </a:endParaRPr>
          </a:p>
          <a:p>
            <a:pPr eaLnBrk="1" hangingPunct="1"/>
            <a:r>
              <a:rPr lang="it-IT" altLang="it-IT" sz="2000">
                <a:solidFill>
                  <a:schemeClr val="bg1"/>
                </a:solidFill>
              </a:rPr>
              <a:t>l'utilizzatore del buono può essere, indifferentemente, un inoccupato o un disoccupato (</a:t>
            </a:r>
            <a:r>
              <a:rPr lang="it-IT" altLang="it-IT" sz="2000" b="1">
                <a:solidFill>
                  <a:schemeClr val="bg1"/>
                </a:solidFill>
              </a:rPr>
              <a:t>Inps, circ. 29.3.2013, n. 49</a:t>
            </a:r>
            <a:r>
              <a:rPr lang="it-IT" altLang="it-IT" sz="2000">
                <a:solidFill>
                  <a:schemeClr val="bg1"/>
                </a:solidFill>
              </a:rPr>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441243-B1A0-440C-ADB1-830C0C74CFD6}" type="slidenum">
              <a:rPr lang="it-IT">
                <a:solidFill>
                  <a:srgbClr val="FFFFFF"/>
                </a:solidFill>
                <a:latin typeface="Calibri" panose="020F0502020204030204" pitchFamily="34" charset="0"/>
              </a:rPr>
              <a:pPr eaLnBrk="1" hangingPunct="1"/>
              <a:t>265</a:t>
            </a:fld>
            <a:endParaRPr lang="it-IT">
              <a:solidFill>
                <a:srgbClr val="FFFFFF"/>
              </a:solidFill>
              <a:latin typeface="Calibri" panose="020F0502020204030204" pitchFamily="34" charset="0"/>
            </a:endParaRPr>
          </a:p>
        </p:txBody>
      </p:sp>
      <p:pic>
        <p:nvPicPr>
          <p:cNvPr id="2150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94200" y="4076700"/>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1321473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98475" y="1773238"/>
            <a:ext cx="8080375" cy="4968875"/>
          </a:xfrm>
        </p:spPr>
        <p:txBody>
          <a:bodyPr/>
          <a:lstStyle/>
          <a:p>
            <a:pPr eaLnBrk="1" hangingPunct="1">
              <a:buFont typeface="Arial" charset="0"/>
              <a:buNone/>
              <a:defRPr/>
            </a:pPr>
            <a:r>
              <a:rPr lang="it-IT" altLang="it-IT" sz="2000" b="1" dirty="0">
                <a:solidFill>
                  <a:schemeClr val="bg1"/>
                </a:solidFill>
              </a:rPr>
              <a:t>Disoccupato o inoccupato</a:t>
            </a:r>
          </a:p>
          <a:p>
            <a:pPr marL="342900" indent="-342900" algn="just" eaLnBrk="1" hangingPunct="1">
              <a:buFont typeface="Arial" panose="020B0604020202020204" pitchFamily="34" charset="0"/>
              <a:buChar char="•"/>
              <a:defRPr/>
            </a:pPr>
            <a:r>
              <a:rPr lang="it-IT" altLang="it-IT" sz="2000" b="1" dirty="0">
                <a:solidFill>
                  <a:schemeClr val="bg1"/>
                </a:solidFill>
              </a:rPr>
              <a:t>Stato di disoccupazione</a:t>
            </a:r>
            <a:r>
              <a:rPr lang="it-IT" altLang="it-IT" sz="2000" dirty="0">
                <a:solidFill>
                  <a:schemeClr val="bg1"/>
                </a:solidFill>
              </a:rPr>
              <a:t>: sono considerati disoccupati “i lavoratori privi di impiego che dichiarano, in forma telematica, al portale nazionale delle politiche del lavoro di cui all’articolo 13, la propria immediata disponibilità allo svolgimento di attività lavorativa ed alla partecipazione alle misure di politica attiva del lavoro concordate con il centro per l’impiego”. Lo stato di disoccupazione costituisce il requisito necessario per avere accesso alla NASPI e all’ASDI</a:t>
            </a:r>
          </a:p>
          <a:p>
            <a:pPr marL="342900" indent="-342900" algn="just" eaLnBrk="1" hangingPunct="1">
              <a:buFont typeface="Arial" panose="020B0604020202020204" pitchFamily="34" charset="0"/>
              <a:buChar char="•"/>
              <a:defRPr/>
            </a:pPr>
            <a:r>
              <a:rPr lang="it-IT" altLang="it-IT" sz="2000" b="1" dirty="0">
                <a:solidFill>
                  <a:schemeClr val="bg1"/>
                </a:solidFill>
              </a:rPr>
              <a:t>Condizione di non occupazione</a:t>
            </a:r>
            <a:r>
              <a:rPr lang="it-IT" altLang="it-IT" sz="2000" dirty="0">
                <a:solidFill>
                  <a:schemeClr val="bg1"/>
                </a:solidFill>
              </a:rPr>
              <a:t>: la condizione di non occupazione fa riferimento alle persone che non svolgono attività lavorativa, in forma subordinata, parasubordinata o autonoma ovvero a coloro che, pur svolgendo una tale attività, ne ricavino un reddito annuo inferiore al reddito minimo escluso da imposizione. Tale limite è pari, per le attività di lavoro subordinato o parasubordinato, ad euro 8.000, e per quelle di lavoro autonomo ad euro 4.800. </a:t>
            </a: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dirty="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BA117C-763F-4767-9096-0EDAE84403A4}" type="slidenum">
              <a:rPr lang="it-IT">
                <a:solidFill>
                  <a:srgbClr val="FFFFFF"/>
                </a:solidFill>
                <a:latin typeface="Calibri" panose="020F0502020204030204" pitchFamily="34" charset="0"/>
              </a:rPr>
              <a:pPr eaLnBrk="1" hangingPunct="1"/>
              <a:t>266</a:t>
            </a:fld>
            <a:endParaRPr lang="it-IT">
              <a:solidFill>
                <a:srgbClr val="FFFFFF"/>
              </a:solidFill>
              <a:latin typeface="Calibri" panose="020F0502020204030204" pitchFamily="34" charset="0"/>
            </a:endParaRPr>
          </a:p>
        </p:txBody>
      </p:sp>
      <p:pic>
        <p:nvPicPr>
          <p:cNvPr id="2253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6011863" y="6237288"/>
            <a:ext cx="2160587" cy="642937"/>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err="1">
                <a:solidFill>
                  <a:schemeClr val="bg1"/>
                </a:solidFill>
              </a:rPr>
              <a:t>Circ.Min.Lav</a:t>
            </a:r>
            <a:r>
              <a:rPr lang="it-IT" sz="1400" dirty="0">
                <a:solidFill>
                  <a:schemeClr val="bg1"/>
                </a:solidFill>
              </a:rPr>
              <a:t>. 34/2015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61250276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Prestatori di lavoro accessorio</a:t>
            </a:r>
          </a:p>
          <a:p>
            <a:pPr eaLnBrk="1" hangingPunct="1"/>
            <a:endParaRPr lang="it-IT" altLang="it-IT" sz="2000" b="1">
              <a:solidFill>
                <a:schemeClr val="bg1"/>
              </a:solidFill>
            </a:endParaRPr>
          </a:p>
          <a:p>
            <a:pPr eaLnBrk="1" hangingPunct="1"/>
            <a:r>
              <a:rPr lang="it-IT" altLang="it-IT" sz="2000" b="1">
                <a:solidFill>
                  <a:schemeClr val="bg1"/>
                </a:solidFill>
              </a:rPr>
              <a:t>Prestatori extracomunitari</a:t>
            </a:r>
          </a:p>
          <a:p>
            <a:pPr eaLnBrk="1" hangingPunct="1"/>
            <a:endParaRPr lang="it-IT" altLang="it-IT" sz="2000" b="1">
              <a:solidFill>
                <a:schemeClr val="bg1"/>
              </a:solidFill>
            </a:endParaRPr>
          </a:p>
          <a:p>
            <a:pPr algn="just" eaLnBrk="1" hangingPunct="1"/>
            <a:r>
              <a:rPr lang="it-IT" altLang="it-IT" sz="2000">
                <a:solidFill>
                  <a:schemeClr val="bg1"/>
                </a:solidFill>
              </a:rPr>
              <a:t>Possono accedere a tale tipo di lavoro le persone extracomunitarie in presenza dei seguenti requisiti:</a:t>
            </a:r>
          </a:p>
          <a:p>
            <a:pPr algn="just" eaLnBrk="1" hangingPunct="1"/>
            <a:endParaRPr lang="it-IT" altLang="it-IT" sz="2000">
              <a:solidFill>
                <a:schemeClr val="bg1"/>
              </a:solidFill>
            </a:endParaRPr>
          </a:p>
          <a:p>
            <a:pPr algn="just" eaLnBrk="1" hangingPunct="1"/>
            <a:r>
              <a:rPr lang="it-IT" altLang="it-IT" sz="2000">
                <a:solidFill>
                  <a:schemeClr val="bg1"/>
                </a:solidFill>
              </a:rPr>
              <a:t>•	il possesso di un permesso di soggiorno che consenta lo svolgimento di attività lavorativa, compreso quello per studio (in tal senso, dunque, non potrebbe essere idoneo il permesso per turi- smo);</a:t>
            </a:r>
          </a:p>
          <a:p>
            <a:pPr algn="just" eaLnBrk="1" hangingPunct="1"/>
            <a:r>
              <a:rPr lang="it-IT" altLang="it-IT" sz="2000">
                <a:solidFill>
                  <a:schemeClr val="bg1"/>
                </a:solidFill>
              </a:rPr>
              <a:t>•	o - nei periodi di disoccupazione - il possesso di un permesso di soggiorno per «attesa occupa- zione».</a:t>
            </a:r>
          </a:p>
          <a:p>
            <a:pPr algn="just" eaLnBrk="1" hangingPunct="1"/>
            <a:endParaRPr lang="it-IT" altLang="it-IT" sz="2000" b="1">
              <a:solidFill>
                <a:schemeClr val="bg1"/>
              </a:solidFill>
            </a:endParaRPr>
          </a:p>
          <a:p>
            <a:pPr algn="just" eaLnBrk="1" hangingPunct="1"/>
            <a:r>
              <a:rPr lang="it-IT" altLang="it-IT" sz="2000">
                <a:solidFill>
                  <a:schemeClr val="bg1"/>
                </a:solidFill>
              </a:rPr>
              <a:t> </a:t>
            </a:r>
          </a:p>
          <a:p>
            <a:pPr algn="just" eaLnBrk="1" hangingPunct="1"/>
            <a:endParaRPr lang="it-IT" altLang="it-IT" sz="2000">
              <a:solidFill>
                <a:schemeClr val="bg1"/>
              </a:solidFill>
            </a:endParaRPr>
          </a:p>
          <a:p>
            <a:pPr algn="just" eaLnBrk="1" hangingPunct="1"/>
            <a:endParaRPr lang="it-IT" altLang="it-IT" sz="2000">
              <a:solidFill>
                <a:schemeClr val="bg1"/>
              </a:solidFill>
            </a:endParaRPr>
          </a:p>
          <a:p>
            <a:pPr algn="just" eaLnBrk="1" hangingPunct="1"/>
            <a:endParaRPr lang="it-IT" altLang="it-IT" sz="2000">
              <a:solidFill>
                <a:schemeClr val="bg1"/>
              </a:solidFill>
            </a:endParaRPr>
          </a:p>
          <a:p>
            <a:pPr algn="just" eaLnBrk="1" hangingPunct="1"/>
            <a:r>
              <a:rPr lang="it-IT" altLang="it-IT" sz="2000">
                <a:solidFill>
                  <a:schemeClr val="bg1"/>
                </a:solidFill>
              </a:rPr>
              <a:t> </a:t>
            </a:r>
            <a:endParaRPr lang="it-IT" altLang="it-IT" sz="2000" b="1">
              <a:solidFill>
                <a:schemeClr val="bg1"/>
              </a:solidFill>
            </a:endParaRP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3BBEA-FE3B-47F6-B09C-C0F40BA7371E}" type="slidenum">
              <a:rPr lang="it-IT">
                <a:solidFill>
                  <a:srgbClr val="FFFFFF"/>
                </a:solidFill>
                <a:latin typeface="Calibri" panose="020F0502020204030204" pitchFamily="34" charset="0"/>
              </a:rPr>
              <a:pPr eaLnBrk="1" hangingPunct="1"/>
              <a:t>267</a:t>
            </a:fld>
            <a:endParaRPr lang="it-IT">
              <a:solidFill>
                <a:srgbClr val="FFFFFF"/>
              </a:solidFill>
              <a:latin typeface="Calibri" panose="020F0502020204030204" pitchFamily="34" charset="0"/>
            </a:endParaRPr>
          </a:p>
        </p:txBody>
      </p:sp>
      <p:pic>
        <p:nvPicPr>
          <p:cNvPr id="2355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1198870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ottotitolo 2"/>
          <p:cNvSpPr>
            <a:spLocks noGrp="1"/>
          </p:cNvSpPr>
          <p:nvPr>
            <p:ph type="subTitle" idx="1"/>
          </p:nvPr>
        </p:nvSpPr>
        <p:spPr>
          <a:xfrm>
            <a:off x="539750" y="1773238"/>
            <a:ext cx="8080375" cy="4895850"/>
          </a:xfrm>
        </p:spPr>
        <p:txBody>
          <a:bodyPr/>
          <a:lstStyle/>
          <a:p>
            <a:pPr eaLnBrk="1" hangingPunct="1"/>
            <a:r>
              <a:rPr lang="it-IT" altLang="it-IT" sz="2400" b="1">
                <a:solidFill>
                  <a:schemeClr val="bg1"/>
                </a:solidFill>
              </a:rPr>
              <a:t>Prestatori di lavoro accessorio</a:t>
            </a:r>
          </a:p>
          <a:p>
            <a:pPr eaLnBrk="1" hangingPunct="1"/>
            <a:endParaRPr lang="it-IT" altLang="it-IT" sz="2000" b="1">
              <a:solidFill>
                <a:schemeClr val="bg1"/>
              </a:solidFill>
            </a:endParaRPr>
          </a:p>
          <a:p>
            <a:pPr eaLnBrk="1" hangingPunct="1"/>
            <a:r>
              <a:rPr lang="it-IT" altLang="it-IT" sz="2000" b="1">
                <a:solidFill>
                  <a:schemeClr val="bg1"/>
                </a:solidFill>
              </a:rPr>
              <a:t>Prestatori extracomunitari</a:t>
            </a:r>
          </a:p>
          <a:p>
            <a:pPr algn="just" eaLnBrk="1" hangingPunct="1"/>
            <a:endParaRPr lang="it-IT" altLang="it-IT" sz="2000">
              <a:solidFill>
                <a:schemeClr val="bg1"/>
              </a:solidFill>
            </a:endParaRPr>
          </a:p>
          <a:p>
            <a:pPr algn="just" eaLnBrk="1" hangingPunct="1"/>
            <a:r>
              <a:rPr lang="it-IT" altLang="it-IT" sz="2000">
                <a:solidFill>
                  <a:schemeClr val="bg1"/>
                </a:solidFill>
              </a:rPr>
              <a:t>La Circolare n. 4/2013 del Ministero del lavoro e delle politiche sociali precisa che, pur se il compenso per lavoro accessorio è esente da imposizione fiscale e non incide sullo stato di disoccupato o inoccupato, </a:t>
            </a:r>
            <a:r>
              <a:rPr lang="it-IT" altLang="it-IT" sz="2000" b="1">
                <a:solidFill>
                  <a:schemeClr val="bg1"/>
                </a:solidFill>
              </a:rPr>
              <a:t>concorre </a:t>
            </a:r>
            <a:r>
              <a:rPr lang="it-IT" altLang="it-IT" sz="2000">
                <a:solidFill>
                  <a:schemeClr val="bg1"/>
                </a:solidFill>
              </a:rPr>
              <a:t>alla </a:t>
            </a:r>
            <a:r>
              <a:rPr lang="it-IT" altLang="it-IT" sz="2000" b="1">
                <a:solidFill>
                  <a:schemeClr val="bg1"/>
                </a:solidFill>
              </a:rPr>
              <a:t>determinazione</a:t>
            </a:r>
            <a:r>
              <a:rPr lang="it-IT" altLang="it-IT" sz="2000">
                <a:solidFill>
                  <a:schemeClr val="bg1"/>
                </a:solidFill>
              </a:rPr>
              <a:t> del </a:t>
            </a:r>
            <a:r>
              <a:rPr lang="it-IT" altLang="it-IT" sz="2000" b="1">
                <a:solidFill>
                  <a:schemeClr val="bg1"/>
                </a:solidFill>
              </a:rPr>
              <a:t>reddito annuo </a:t>
            </a:r>
            <a:r>
              <a:rPr lang="it-IT" altLang="it-IT" sz="2000">
                <a:solidFill>
                  <a:schemeClr val="bg1"/>
                </a:solidFill>
              </a:rPr>
              <a:t>necessario </a:t>
            </a:r>
            <a:r>
              <a:rPr lang="it-IT" altLang="it-IT" sz="2000" b="1">
                <a:solidFill>
                  <a:schemeClr val="bg1"/>
                </a:solidFill>
              </a:rPr>
              <a:t>per ottenere il permesso di soggiorno.</a:t>
            </a:r>
          </a:p>
          <a:p>
            <a:pPr algn="just" eaLnBrk="1" hangingPunct="1"/>
            <a:endParaRPr lang="it-IT" altLang="it-IT" sz="2000" b="1">
              <a:solidFill>
                <a:schemeClr val="bg1"/>
              </a:solidFill>
            </a:endParaRPr>
          </a:p>
          <a:p>
            <a:pPr eaLnBrk="1" hangingPunct="1"/>
            <a:r>
              <a:rPr lang="it-IT" altLang="it-IT" sz="2000" b="1">
                <a:solidFill>
                  <a:schemeClr val="bg1"/>
                </a:solidFill>
              </a:rPr>
              <a:t>Il compenso da lavoro accessorio viene incluso ai fini della determinazione del reddito necessario per il rilascio o rinnovo del permesso di soggiorno, anche se presenta un ruolo esclusivamente integrativo.</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C6DB2B-D685-4F54-AD50-3A7F2F5F8D7A}" type="slidenum">
              <a:rPr lang="it-IT">
                <a:solidFill>
                  <a:srgbClr val="FFFFFF"/>
                </a:solidFill>
                <a:latin typeface="Calibri" panose="020F0502020204030204" pitchFamily="34" charset="0"/>
              </a:rPr>
              <a:pPr eaLnBrk="1" hangingPunct="1"/>
              <a:t>268</a:t>
            </a:fld>
            <a:endParaRPr lang="it-IT">
              <a:solidFill>
                <a:srgbClr val="FFFFFF"/>
              </a:solidFill>
              <a:latin typeface="Calibri" panose="020F0502020204030204" pitchFamily="34" charset="0"/>
            </a:endParaRPr>
          </a:p>
        </p:txBody>
      </p:sp>
      <p:pic>
        <p:nvPicPr>
          <p:cNvPr id="2458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56100" y="47974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80846316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000" b="1">
                <a:solidFill>
                  <a:schemeClr val="bg1"/>
                </a:solidFill>
              </a:rPr>
              <a:t>Particolari categorie di soggetti svantaggiati</a:t>
            </a:r>
          </a:p>
          <a:p>
            <a:pPr eaLnBrk="1" hangingPunct="1"/>
            <a:endParaRPr lang="it-IT" altLang="it-IT" sz="2000" b="1">
              <a:solidFill>
                <a:schemeClr val="bg1"/>
              </a:solidFill>
            </a:endParaRPr>
          </a:p>
          <a:p>
            <a:pPr algn="just" eaLnBrk="1" hangingPunct="1"/>
            <a:r>
              <a:rPr lang="it-IT" altLang="it-IT" sz="2000">
                <a:solidFill>
                  <a:schemeClr val="bg1"/>
                </a:solidFill>
              </a:rPr>
              <a:t>In considerazione delle particolari e oggettive condizioni sociali di specifiche categorie di soggetti correlate allo stato di </a:t>
            </a:r>
            <a:r>
              <a:rPr lang="it-IT" altLang="it-IT" sz="2000" b="1">
                <a:solidFill>
                  <a:schemeClr val="bg1"/>
                </a:solidFill>
              </a:rPr>
              <a:t>disabilità</a:t>
            </a:r>
            <a:r>
              <a:rPr lang="it-IT" altLang="it-IT" sz="2000">
                <a:solidFill>
                  <a:schemeClr val="bg1"/>
                </a:solidFill>
              </a:rPr>
              <a:t> , di </a:t>
            </a:r>
            <a:r>
              <a:rPr lang="it-IT" altLang="it-IT" sz="2000" b="1">
                <a:solidFill>
                  <a:schemeClr val="bg1"/>
                </a:solidFill>
              </a:rPr>
              <a:t>detenzione</a:t>
            </a:r>
            <a:r>
              <a:rPr lang="it-IT" altLang="it-IT" sz="2000">
                <a:solidFill>
                  <a:schemeClr val="bg1"/>
                </a:solidFill>
              </a:rPr>
              <a:t>, di </a:t>
            </a:r>
            <a:r>
              <a:rPr lang="it-IT" altLang="it-IT" sz="2000" b="1">
                <a:solidFill>
                  <a:schemeClr val="bg1"/>
                </a:solidFill>
              </a:rPr>
              <a:t>tossicodipendenza</a:t>
            </a:r>
            <a:r>
              <a:rPr lang="it-IT" altLang="it-IT" sz="2000">
                <a:solidFill>
                  <a:schemeClr val="bg1"/>
                </a:solidFill>
              </a:rPr>
              <a:t> o di </a:t>
            </a:r>
            <a:r>
              <a:rPr lang="it-IT" altLang="it-IT" sz="2000" b="1">
                <a:solidFill>
                  <a:schemeClr val="bg1"/>
                </a:solidFill>
              </a:rPr>
              <a:t>fruizione di ammortizzatori sociali </a:t>
            </a:r>
            <a:r>
              <a:rPr lang="it-IT" altLang="it-IT" sz="2000">
                <a:solidFill>
                  <a:schemeClr val="bg1"/>
                </a:solidFill>
              </a:rPr>
              <a:t>per i quali è prevista una contribuzione figurativa, utilizzati nell'ambito di progetti promossi da amministrazioni pubbliche, il Ministro del lavoro e delle politiche sociali, con proprio decreto, può </a:t>
            </a:r>
            <a:r>
              <a:rPr lang="it-IT" altLang="it-IT" sz="2000" b="1">
                <a:solidFill>
                  <a:schemeClr val="bg1"/>
                </a:solidFill>
              </a:rPr>
              <a:t>stabilire </a:t>
            </a:r>
            <a:r>
              <a:rPr lang="it-IT" altLang="it-IT" sz="2000">
                <a:solidFill>
                  <a:schemeClr val="bg1"/>
                </a:solidFill>
              </a:rPr>
              <a:t>specifiche </a:t>
            </a:r>
            <a:r>
              <a:rPr lang="it-IT" altLang="it-IT" sz="2000" b="1">
                <a:solidFill>
                  <a:schemeClr val="bg1"/>
                </a:solidFill>
              </a:rPr>
              <a:t>condizioni,</a:t>
            </a:r>
            <a:r>
              <a:rPr lang="it-IT" altLang="it-IT" sz="2000">
                <a:solidFill>
                  <a:schemeClr val="bg1"/>
                </a:solidFill>
              </a:rPr>
              <a:t> </a:t>
            </a:r>
            <a:r>
              <a:rPr lang="it-IT" altLang="it-IT" sz="2000" b="1">
                <a:solidFill>
                  <a:schemeClr val="bg1"/>
                </a:solidFill>
              </a:rPr>
              <a:t>modalità </a:t>
            </a:r>
            <a:r>
              <a:rPr lang="it-IT" altLang="it-IT" sz="2000">
                <a:solidFill>
                  <a:schemeClr val="bg1"/>
                </a:solidFill>
              </a:rPr>
              <a:t>e </a:t>
            </a:r>
            <a:r>
              <a:rPr lang="it-IT" altLang="it-IT" sz="2000" b="1">
                <a:solidFill>
                  <a:schemeClr val="bg1"/>
                </a:solidFill>
              </a:rPr>
              <a:t>importi dei buoni orari.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842F5F-325E-4453-AED6-2369C929C6B7}" type="slidenum">
              <a:rPr lang="it-IT">
                <a:solidFill>
                  <a:srgbClr val="FFFFFF"/>
                </a:solidFill>
                <a:latin typeface="Calibri" panose="020F0502020204030204" pitchFamily="34" charset="0"/>
              </a:rPr>
              <a:pPr eaLnBrk="1" hangingPunct="1"/>
              <a:t>269</a:t>
            </a:fld>
            <a:endParaRPr lang="it-IT">
              <a:solidFill>
                <a:srgbClr val="FFFFFF"/>
              </a:solidFill>
              <a:latin typeface="Calibri" panose="020F0502020204030204" pitchFamily="34" charset="0"/>
            </a:endParaRPr>
          </a:p>
        </p:txBody>
      </p:sp>
      <p:pic>
        <p:nvPicPr>
          <p:cNvPr id="2560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22865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468313" y="1628775"/>
            <a:ext cx="8207375" cy="4608513"/>
          </a:xfrm>
        </p:spPr>
        <p:txBody>
          <a:bodyPr/>
          <a:lstStyle/>
          <a:p>
            <a:pPr eaLnBrk="1" hangingPunct="1"/>
            <a:r>
              <a:rPr lang="it-IT" altLang="it-IT" b="1">
                <a:solidFill>
                  <a:srgbClr val="FF0000"/>
                </a:solidFill>
              </a:rPr>
              <a:t>DEFINIZIONE</a:t>
            </a:r>
          </a:p>
          <a:p>
            <a:pPr algn="just"/>
            <a:r>
              <a:rPr lang="it-IT" sz="2400">
                <a:solidFill>
                  <a:schemeClr val="bg1"/>
                </a:solidFill>
              </a:rPr>
              <a:t>Il lavoro a tempo parziale può essere: </a:t>
            </a:r>
          </a:p>
          <a:p>
            <a:pPr algn="just"/>
            <a:r>
              <a:rPr lang="it-IT" sz="2400" b="1">
                <a:solidFill>
                  <a:schemeClr val="bg1"/>
                </a:solidFill>
              </a:rPr>
              <a:t>orizzontale</a:t>
            </a:r>
            <a:r>
              <a:rPr lang="it-IT" sz="2400">
                <a:solidFill>
                  <a:schemeClr val="bg1"/>
                </a:solidFill>
              </a:rPr>
              <a:t>, se la riduzione dell’orario di lavoro rispetto al tempo pieno è prevista in relazione all’orario normale giornaliero di lavoro;</a:t>
            </a:r>
          </a:p>
          <a:p>
            <a:pPr algn="just"/>
            <a:r>
              <a:rPr lang="it-IT" sz="2400" b="1">
                <a:solidFill>
                  <a:schemeClr val="bg1"/>
                </a:solidFill>
              </a:rPr>
              <a:t>verticale</a:t>
            </a:r>
            <a:r>
              <a:rPr lang="it-IT" sz="2400">
                <a:solidFill>
                  <a:schemeClr val="bg1"/>
                </a:solidFill>
              </a:rPr>
              <a:t>, se l’attività lavorativa viene svolta a tempo pieno, ma limitatamente a periodi predeterminati nel corso della settimana, del mese o dell’anno;</a:t>
            </a:r>
          </a:p>
          <a:p>
            <a:pPr algn="just"/>
            <a:r>
              <a:rPr lang="it-IT" sz="2400" b="1">
                <a:solidFill>
                  <a:schemeClr val="bg1"/>
                </a:solidFill>
              </a:rPr>
              <a:t>misto</a:t>
            </a:r>
            <a:r>
              <a:rPr lang="it-IT" sz="2400">
                <a:solidFill>
                  <a:schemeClr val="bg1"/>
                </a:solidFill>
              </a:rPr>
              <a:t>, se si svolge secondo una combinazione delle modalità del </a:t>
            </a:r>
            <a:r>
              <a:rPr lang="it-IT" sz="2400" i="1">
                <a:solidFill>
                  <a:schemeClr val="bg1"/>
                </a:solidFill>
              </a:rPr>
              <a:t>part-time</a:t>
            </a:r>
            <a:r>
              <a:rPr lang="it-IT" sz="2400">
                <a:solidFill>
                  <a:schemeClr val="bg1"/>
                </a:solidFill>
              </a:rPr>
              <a:t> orizzontale e quello verticale.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94C16E-21A7-46EE-A80A-A2BF97AF1944}" type="slidenum">
              <a:rPr lang="it-IT">
                <a:solidFill>
                  <a:srgbClr val="FFFFFF"/>
                </a:solidFill>
                <a:latin typeface="Calibri" panose="020F0502020204030204" pitchFamily="34" charset="0"/>
              </a:rPr>
              <a:pPr eaLnBrk="1" hangingPunct="1"/>
              <a:t>27</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1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6610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4</a:t>
            </a:r>
          </a:p>
        </p:txBody>
      </p:sp>
    </p:spTree>
    <p:extLst>
      <p:ext uri="{BB962C8B-B14F-4D97-AF65-F5344CB8AC3E}">
        <p14:creationId xmlns:p14="http://schemas.microsoft.com/office/powerpoint/2010/main" val="69308390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400" b="1">
                <a:solidFill>
                  <a:schemeClr val="bg1"/>
                </a:solidFill>
              </a:rPr>
              <a:t>Il Committente </a:t>
            </a:r>
          </a:p>
          <a:p>
            <a:pPr eaLnBrk="1" hangingPunct="1"/>
            <a:endParaRPr lang="it-IT" altLang="it-IT" sz="2000" b="1">
              <a:solidFill>
                <a:schemeClr val="bg1"/>
              </a:solidFill>
            </a:endParaRPr>
          </a:p>
          <a:p>
            <a:pPr algn="just" eaLnBrk="1" hangingPunct="1"/>
            <a:r>
              <a:rPr lang="it-IT" altLang="it-IT" sz="2000">
                <a:solidFill>
                  <a:schemeClr val="bg1"/>
                </a:solidFill>
              </a:rPr>
              <a:t>Il committente può definirsi colui che impiega prestatori di lavoro accessorio e può essere, in concreto:</a:t>
            </a:r>
          </a:p>
          <a:p>
            <a:pPr algn="just" eaLnBrk="1" hangingPunct="1"/>
            <a:r>
              <a:rPr lang="it-IT" altLang="it-IT" sz="2000">
                <a:solidFill>
                  <a:schemeClr val="bg1"/>
                </a:solidFill>
              </a:rPr>
              <a:t>•	famiglia;</a:t>
            </a:r>
          </a:p>
          <a:p>
            <a:pPr algn="just" eaLnBrk="1" hangingPunct="1"/>
            <a:r>
              <a:rPr lang="it-IT" altLang="it-IT" sz="2000">
                <a:solidFill>
                  <a:schemeClr val="bg1"/>
                </a:solidFill>
              </a:rPr>
              <a:t>•	ente senza fini di lucro;</a:t>
            </a:r>
          </a:p>
          <a:p>
            <a:pPr algn="just" eaLnBrk="1" hangingPunct="1"/>
            <a:r>
              <a:rPr lang="it-IT" altLang="it-IT" sz="2000">
                <a:solidFill>
                  <a:schemeClr val="bg1"/>
                </a:solidFill>
              </a:rPr>
              <a:t>•	soggetto non imprenditore;</a:t>
            </a:r>
          </a:p>
          <a:p>
            <a:pPr algn="just" eaLnBrk="1" hangingPunct="1"/>
            <a:r>
              <a:rPr lang="it-IT" altLang="it-IT" sz="2000">
                <a:solidFill>
                  <a:schemeClr val="bg1"/>
                </a:solidFill>
              </a:rPr>
              <a:t>•	impresa familiare;</a:t>
            </a:r>
          </a:p>
          <a:p>
            <a:pPr algn="just" eaLnBrk="1" hangingPunct="1"/>
            <a:r>
              <a:rPr lang="it-IT" altLang="it-IT" sz="2000">
                <a:solidFill>
                  <a:schemeClr val="bg1"/>
                </a:solidFill>
              </a:rPr>
              <a:t>•	impresa agricola;</a:t>
            </a:r>
          </a:p>
          <a:p>
            <a:pPr algn="just" eaLnBrk="1" hangingPunct="1"/>
            <a:r>
              <a:rPr lang="it-IT" altLang="it-IT" sz="2000">
                <a:solidFill>
                  <a:schemeClr val="bg1"/>
                </a:solidFill>
              </a:rPr>
              <a:t>•	impresa operante in tutti i settori;</a:t>
            </a:r>
          </a:p>
          <a:p>
            <a:pPr algn="just" eaLnBrk="1" hangingPunct="1"/>
            <a:r>
              <a:rPr lang="it-IT" altLang="it-IT" sz="2000">
                <a:solidFill>
                  <a:schemeClr val="bg1"/>
                </a:solidFill>
              </a:rPr>
              <a:t>•	ente pubblico</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EFD3BE-4C0D-4322-872F-BF3B6827D9AF}" type="slidenum">
              <a:rPr lang="it-IT">
                <a:solidFill>
                  <a:srgbClr val="FFFFFF"/>
                </a:solidFill>
                <a:latin typeface="Calibri" panose="020F0502020204030204" pitchFamily="34" charset="0"/>
              </a:rPr>
              <a:pPr eaLnBrk="1" hangingPunct="1"/>
              <a:t>270</a:t>
            </a:fld>
            <a:endParaRPr lang="it-IT">
              <a:solidFill>
                <a:srgbClr val="FFFFFF"/>
              </a:solidFill>
              <a:latin typeface="Calibri" panose="020F0502020204030204" pitchFamily="34" charset="0"/>
            </a:endParaRPr>
          </a:p>
        </p:txBody>
      </p:sp>
      <p:pic>
        <p:nvPicPr>
          <p:cNvPr id="2662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6847371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ottotitolo 2"/>
          <p:cNvSpPr>
            <a:spLocks noGrp="1"/>
          </p:cNvSpPr>
          <p:nvPr>
            <p:ph type="subTitle" idx="1"/>
          </p:nvPr>
        </p:nvSpPr>
        <p:spPr>
          <a:xfrm>
            <a:off x="539750" y="1773238"/>
            <a:ext cx="8080375" cy="4824412"/>
          </a:xfrm>
        </p:spPr>
        <p:txBody>
          <a:bodyPr/>
          <a:lstStyle/>
          <a:p>
            <a:pPr eaLnBrk="1" hangingPunct="1"/>
            <a:r>
              <a:rPr lang="it-IT" altLang="it-IT" sz="2000" b="1">
                <a:solidFill>
                  <a:schemeClr val="bg1"/>
                </a:solidFill>
              </a:rPr>
              <a:t>Settore agricolo</a:t>
            </a: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i="1">
                <a:solidFill>
                  <a:schemeClr val="bg1"/>
                </a:solidFill>
              </a:rPr>
              <a:t>In questo settore non trova applicazione l'ulteriore limite dei 2.000 euro netti previsto per i committenti imprenditori e professionisti.</a:t>
            </a: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a:solidFill>
                  <a:schemeClr val="bg1"/>
                </a:solidFill>
              </a:rPr>
              <a:t> </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2DEC15-C69F-44D8-A398-E7F9F71CA7A5}" type="slidenum">
              <a:rPr lang="it-IT">
                <a:solidFill>
                  <a:srgbClr val="FFFFFF"/>
                </a:solidFill>
                <a:latin typeface="Calibri" panose="020F0502020204030204" pitchFamily="34" charset="0"/>
              </a:rPr>
              <a:pPr eaLnBrk="1" hangingPunct="1"/>
              <a:t>271</a:t>
            </a:fld>
            <a:endParaRPr lang="it-IT">
              <a:solidFill>
                <a:srgbClr val="FFFFFF"/>
              </a:solidFill>
              <a:latin typeface="Calibri" panose="020F0502020204030204" pitchFamily="34" charset="0"/>
            </a:endParaRPr>
          </a:p>
        </p:txBody>
      </p:sp>
      <p:pic>
        <p:nvPicPr>
          <p:cNvPr id="276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object 10"/>
          <p:cNvSpPr txBox="1">
            <a:spLocks noChangeArrowheads="1"/>
          </p:cNvSpPr>
          <p:nvPr/>
        </p:nvSpPr>
        <p:spPr bwMode="auto">
          <a:xfrm>
            <a:off x="6327775" y="3405188"/>
            <a:ext cx="25511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a:solidFill>
                  <a:srgbClr val="004F89"/>
                </a:solidFill>
                <a:latin typeface="Arial" panose="020B0604020202020204" pitchFamily="34" charset="0"/>
              </a:rPr>
              <a:t>Datori di lavoro agricoli con volume d’affari </a:t>
            </a:r>
            <a:r>
              <a:rPr lang="it-IT" altLang="it-IT" sz="1400" b="1">
                <a:solidFill>
                  <a:srgbClr val="004F89"/>
                </a:solidFill>
                <a:latin typeface="Arial" panose="020B0604020202020204" pitchFamily="34" charset="0"/>
              </a:rPr>
              <a:t>superiore </a:t>
            </a:r>
            <a:r>
              <a:rPr lang="it-IT" altLang="it-IT" sz="1400">
                <a:solidFill>
                  <a:srgbClr val="004F89"/>
                </a:solidFill>
                <a:latin typeface="Arial" panose="020B0604020202020204" pitchFamily="34" charset="0"/>
              </a:rPr>
              <a:t>a 7.000 € l’anno</a:t>
            </a:r>
            <a:endParaRPr lang="it-IT" altLang="it-IT" sz="1400">
              <a:solidFill>
                <a:srgbClr val="000000"/>
              </a:solidFill>
              <a:latin typeface="Arial" panose="020B0604020202020204" pitchFamily="34" charset="0"/>
            </a:endParaRPr>
          </a:p>
        </p:txBody>
      </p:sp>
      <p:sp>
        <p:nvSpPr>
          <p:cNvPr id="27656" name="object 11"/>
          <p:cNvSpPr txBox="1">
            <a:spLocks noChangeArrowheads="1"/>
          </p:cNvSpPr>
          <p:nvPr/>
        </p:nvSpPr>
        <p:spPr bwMode="auto">
          <a:xfrm>
            <a:off x="350838" y="3405188"/>
            <a:ext cx="20383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1400">
                <a:solidFill>
                  <a:srgbClr val="C00000"/>
                </a:solidFill>
                <a:latin typeface="Arial" panose="020B0604020202020204" pitchFamily="34" charset="0"/>
              </a:rPr>
              <a:t>Attività agricole di carattere stagionale  (es. vendemmi la, raccolta delle olive, etc. )</a:t>
            </a:r>
            <a:endParaRPr lang="it-IT" altLang="it-IT" sz="1400">
              <a:solidFill>
                <a:srgbClr val="000000"/>
              </a:solidFill>
              <a:latin typeface="Arial" panose="020B0604020202020204" pitchFamily="34" charset="0"/>
            </a:endParaRPr>
          </a:p>
        </p:txBody>
      </p:sp>
      <p:sp>
        <p:nvSpPr>
          <p:cNvPr id="27657" name="object 12"/>
          <p:cNvSpPr txBox="1">
            <a:spLocks noChangeArrowheads="1"/>
          </p:cNvSpPr>
          <p:nvPr/>
        </p:nvSpPr>
        <p:spPr bwMode="auto">
          <a:xfrm>
            <a:off x="3098800" y="3006725"/>
            <a:ext cx="277336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3663" indent="-80963" eaLnBrk="0" hangingPunct="0">
              <a:spcBef>
                <a:spcPct val="20000"/>
              </a:spcBef>
              <a:buFont typeface="Arial" panose="020B0604020202020204" pitchFamily="34" charset="0"/>
              <a:buChar char="•"/>
              <a:tabLst>
                <a:tab pos="9525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9525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9525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9525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952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52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52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52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5250" algn="l"/>
              </a:tabLst>
              <a:defRPr sz="2000">
                <a:solidFill>
                  <a:schemeClr val="tx1"/>
                </a:solidFill>
                <a:latin typeface="Calibri" panose="020F0502020204030204" pitchFamily="34" charset="0"/>
              </a:defRPr>
            </a:lvl9pPr>
          </a:lstStyle>
          <a:p>
            <a:pPr eaLnBrk="1" hangingPunct="1">
              <a:spcBef>
                <a:spcPct val="0"/>
              </a:spcBef>
              <a:buClr>
                <a:srgbClr val="252573"/>
              </a:buClr>
            </a:pPr>
            <a:r>
              <a:rPr lang="it-IT" altLang="it-IT" sz="1000">
                <a:solidFill>
                  <a:srgbClr val="252573"/>
                </a:solidFill>
                <a:latin typeface="Arial" panose="020B0604020202020204" pitchFamily="34" charset="0"/>
              </a:rPr>
              <a:t>Giovani con meno di 25 anni, regolarmente iscritti a un ciclo di studi presso l’università o istituto scolastico di ogni ordine e grado, nei periodi di vacanza </a:t>
            </a:r>
            <a:r>
              <a:rPr lang="it-IT" altLang="it-IT" sz="1000">
                <a:solidFill>
                  <a:srgbClr val="0000FF"/>
                </a:solidFill>
                <a:latin typeface="Arial" panose="020B0604020202020204" pitchFamily="34" charset="0"/>
              </a:rPr>
              <a:t> </a:t>
            </a:r>
            <a:r>
              <a:rPr lang="it-IT" altLang="it-IT" sz="1000">
                <a:solidFill>
                  <a:srgbClr val="252573"/>
                </a:solidFill>
                <a:latin typeface="Arial" panose="020B0604020202020204" pitchFamily="34" charset="0"/>
              </a:rPr>
              <a:t>ovvero in qualunque periodo dell’anno se regolarmente iscritti ad un ciclo di studi presso l’università;</a:t>
            </a:r>
            <a:endParaRPr lang="it-IT" altLang="it-IT" sz="1000">
              <a:solidFill>
                <a:srgbClr val="000000"/>
              </a:solidFill>
              <a:latin typeface="Arial" panose="020B0604020202020204" pitchFamily="34" charset="0"/>
            </a:endParaRPr>
          </a:p>
          <a:p>
            <a:pPr eaLnBrk="1" hangingPunct="1">
              <a:spcBef>
                <a:spcPct val="0"/>
              </a:spcBef>
              <a:buClr>
                <a:srgbClr val="252573"/>
              </a:buClr>
            </a:pPr>
            <a:r>
              <a:rPr lang="it-IT" altLang="it-IT" sz="1000">
                <a:solidFill>
                  <a:srgbClr val="252573"/>
                </a:solidFill>
                <a:latin typeface="Arial" panose="020B0604020202020204" pitchFamily="34" charset="0"/>
              </a:rPr>
              <a:t>Pensionati;</a:t>
            </a:r>
            <a:endParaRPr lang="it-IT" altLang="it-IT" sz="1000">
              <a:solidFill>
                <a:srgbClr val="000000"/>
              </a:solidFill>
              <a:latin typeface="Arial" panose="020B0604020202020204" pitchFamily="34" charset="0"/>
            </a:endParaRPr>
          </a:p>
          <a:p>
            <a:pPr eaLnBrk="1" hangingPunct="1">
              <a:spcBef>
                <a:spcPct val="0"/>
              </a:spcBef>
              <a:buClr>
                <a:srgbClr val="252573"/>
              </a:buClr>
            </a:pPr>
            <a:r>
              <a:rPr lang="it-IT" altLang="it-IT" sz="1000">
                <a:solidFill>
                  <a:srgbClr val="252573"/>
                </a:solidFill>
                <a:latin typeface="Arial" panose="020B0604020202020204" pitchFamily="34" charset="0"/>
              </a:rPr>
              <a:t>Soggetti percettori misure di sostegno  al reddito (anno 2013 e 2014) </a:t>
            </a:r>
            <a:r>
              <a:rPr lang="it-IT" altLang="it-IT" sz="1000">
                <a:solidFill>
                  <a:srgbClr val="0000FF"/>
                </a:solidFill>
                <a:latin typeface="Arial" panose="020B0604020202020204" pitchFamily="34" charset="0"/>
              </a:rPr>
              <a:t>(2)</a:t>
            </a:r>
            <a:endParaRPr lang="it-IT" altLang="it-IT" sz="1000">
              <a:solidFill>
                <a:srgbClr val="000000"/>
              </a:solidFill>
              <a:latin typeface="Arial" panose="020B0604020202020204" pitchFamily="34" charset="0"/>
            </a:endParaRPr>
          </a:p>
        </p:txBody>
      </p:sp>
      <p:sp>
        <p:nvSpPr>
          <p:cNvPr id="27658" name="object 17"/>
          <p:cNvSpPr txBox="1">
            <a:spLocks noChangeArrowheads="1"/>
          </p:cNvSpPr>
          <p:nvPr/>
        </p:nvSpPr>
        <p:spPr bwMode="auto">
          <a:xfrm>
            <a:off x="6327775" y="4675188"/>
            <a:ext cx="25066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200">
                <a:solidFill>
                  <a:srgbClr val="004F89"/>
                </a:solidFill>
                <a:latin typeface="Arial" panose="020B0604020202020204" pitchFamily="34" charset="0"/>
              </a:rPr>
              <a:t>Datori di lavoro agricoli di cui all’art. 34, comma 6, D.P.R. 633/72 (produttori agricoli aventi un volume di affari annuo </a:t>
            </a:r>
            <a:r>
              <a:rPr lang="it-IT" altLang="it-IT" sz="1200" b="1">
                <a:solidFill>
                  <a:srgbClr val="004F89"/>
                </a:solidFill>
                <a:latin typeface="Arial" panose="020B0604020202020204" pitchFamily="34" charset="0"/>
              </a:rPr>
              <a:t>non superiore </a:t>
            </a:r>
            <a:r>
              <a:rPr lang="it-IT" altLang="it-IT" sz="1200">
                <a:solidFill>
                  <a:srgbClr val="004F89"/>
                </a:solidFill>
                <a:latin typeface="Arial" panose="020B0604020202020204" pitchFamily="34" charset="0"/>
              </a:rPr>
              <a:t>a 7.000 €)</a:t>
            </a:r>
            <a:endParaRPr lang="it-IT" altLang="it-IT" sz="1200">
              <a:solidFill>
                <a:srgbClr val="000000"/>
              </a:solidFill>
              <a:latin typeface="Arial" panose="020B0604020202020204" pitchFamily="34" charset="0"/>
            </a:endParaRPr>
          </a:p>
        </p:txBody>
      </p:sp>
      <p:sp>
        <p:nvSpPr>
          <p:cNvPr id="27659" name="object 18"/>
          <p:cNvSpPr>
            <a:spLocks noChangeArrowheads="1"/>
          </p:cNvSpPr>
          <p:nvPr/>
        </p:nvSpPr>
        <p:spPr bwMode="auto">
          <a:xfrm>
            <a:off x="2576513" y="3733800"/>
            <a:ext cx="598487" cy="230188"/>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solidFill>
                <a:srgbClr val="000000"/>
              </a:solidFill>
              <a:latin typeface="Arial" panose="020B0604020202020204" pitchFamily="34" charset="0"/>
            </a:endParaRPr>
          </a:p>
        </p:txBody>
      </p:sp>
      <p:sp>
        <p:nvSpPr>
          <p:cNvPr id="27660" name="object 19"/>
          <p:cNvSpPr>
            <a:spLocks noChangeArrowheads="1"/>
          </p:cNvSpPr>
          <p:nvPr/>
        </p:nvSpPr>
        <p:spPr bwMode="auto">
          <a:xfrm>
            <a:off x="5743575" y="3749675"/>
            <a:ext cx="592138" cy="214313"/>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solidFill>
                <a:srgbClr val="000000"/>
              </a:solidFill>
              <a:latin typeface="Arial" panose="020B0604020202020204" pitchFamily="34" charset="0"/>
            </a:endParaRPr>
          </a:p>
        </p:txBody>
      </p:sp>
      <p:sp>
        <p:nvSpPr>
          <p:cNvPr id="27661" name="object 33"/>
          <p:cNvSpPr txBox="1">
            <a:spLocks noChangeArrowheads="1"/>
          </p:cNvSpPr>
          <p:nvPr/>
        </p:nvSpPr>
        <p:spPr bwMode="auto">
          <a:xfrm>
            <a:off x="422275" y="4751388"/>
            <a:ext cx="13335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a:solidFill>
                  <a:srgbClr val="C00000"/>
                </a:solidFill>
                <a:latin typeface="Arial" panose="020B0604020202020204" pitchFamily="34" charset="0"/>
              </a:rPr>
              <a:t>Attività agricole di qualunque tipo</a:t>
            </a:r>
            <a:endParaRPr lang="it-IT" altLang="it-IT" sz="1400">
              <a:solidFill>
                <a:srgbClr val="000000"/>
              </a:solidFill>
              <a:latin typeface="Arial" panose="020B0604020202020204" pitchFamily="34" charset="0"/>
            </a:endParaRPr>
          </a:p>
        </p:txBody>
      </p:sp>
      <p:sp>
        <p:nvSpPr>
          <p:cNvPr id="27662" name="object 34"/>
          <p:cNvSpPr>
            <a:spLocks noChangeArrowheads="1"/>
          </p:cNvSpPr>
          <p:nvPr/>
        </p:nvSpPr>
        <p:spPr bwMode="auto">
          <a:xfrm>
            <a:off x="2576513" y="4973638"/>
            <a:ext cx="596900" cy="231775"/>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solidFill>
                <a:srgbClr val="000000"/>
              </a:solidFill>
              <a:latin typeface="Arial" panose="020B0604020202020204" pitchFamily="34" charset="0"/>
            </a:endParaRPr>
          </a:p>
        </p:txBody>
      </p:sp>
      <p:sp>
        <p:nvSpPr>
          <p:cNvPr id="27663" name="object 35"/>
          <p:cNvSpPr txBox="1">
            <a:spLocks noChangeArrowheads="1"/>
          </p:cNvSpPr>
          <p:nvPr/>
        </p:nvSpPr>
        <p:spPr bwMode="auto">
          <a:xfrm>
            <a:off x="3171825" y="4675188"/>
            <a:ext cx="24050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200">
                <a:solidFill>
                  <a:srgbClr val="001F5F"/>
                </a:solidFill>
                <a:latin typeface="Arial" panose="020B0604020202020204" pitchFamily="34" charset="0"/>
              </a:rPr>
              <a:t>Tutte le categorie di prestatori, purché non siano stati iscritti l’anno</a:t>
            </a:r>
            <a:endParaRPr lang="it-IT" altLang="it-IT" sz="1200">
              <a:solidFill>
                <a:srgbClr val="000000"/>
              </a:solidFill>
              <a:latin typeface="Arial" panose="020B0604020202020204" pitchFamily="34" charset="0"/>
            </a:endParaRPr>
          </a:p>
          <a:p>
            <a:pPr eaLnBrk="1" hangingPunct="1">
              <a:spcBef>
                <a:spcPct val="0"/>
              </a:spcBef>
              <a:buFontTx/>
              <a:buNone/>
            </a:pPr>
            <a:r>
              <a:rPr lang="it-IT" altLang="it-IT" sz="1200">
                <a:solidFill>
                  <a:srgbClr val="001F5F"/>
                </a:solidFill>
                <a:latin typeface="Arial" panose="020B0604020202020204" pitchFamily="34" charset="0"/>
              </a:rPr>
              <a:t>precedente negli elenchi anagrafici dei lavoratori agricoli.</a:t>
            </a:r>
            <a:endParaRPr lang="it-IT" altLang="it-IT" sz="1200">
              <a:solidFill>
                <a:srgbClr val="000000"/>
              </a:solidFill>
              <a:latin typeface="Arial" panose="020B0604020202020204" pitchFamily="34" charset="0"/>
            </a:endParaRPr>
          </a:p>
        </p:txBody>
      </p:sp>
      <p:sp>
        <p:nvSpPr>
          <p:cNvPr id="27664" name="object 36"/>
          <p:cNvSpPr>
            <a:spLocks noChangeArrowheads="1"/>
          </p:cNvSpPr>
          <p:nvPr/>
        </p:nvSpPr>
        <p:spPr bwMode="auto">
          <a:xfrm>
            <a:off x="5727700" y="5048250"/>
            <a:ext cx="592138" cy="212725"/>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solidFill>
                <a:srgbClr val="000000"/>
              </a:solidFill>
              <a:latin typeface="Arial" panose="020B0604020202020204" pitchFamily="34" charset="0"/>
            </a:endParaRPr>
          </a:p>
        </p:txBody>
      </p:sp>
      <p:sp>
        <p:nvSpPr>
          <p:cNvPr id="27665" name="object 25"/>
          <p:cNvSpPr>
            <a:spLocks noChangeArrowheads="1"/>
          </p:cNvSpPr>
          <p:nvPr/>
        </p:nvSpPr>
        <p:spPr bwMode="auto">
          <a:xfrm>
            <a:off x="250825" y="2235200"/>
            <a:ext cx="2592388" cy="527050"/>
          </a:xfrm>
          <a:prstGeom prst="rect">
            <a:avLst/>
          </a:prstGeom>
          <a:blipFill dpi="0" rotWithShape="1">
            <a:blip r:embed="rId9"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it-IT" altLang="it-IT" sz="1600">
                <a:latin typeface="Arial" panose="020B0604020202020204" pitchFamily="34" charset="0"/>
              </a:rPr>
              <a:t>Ambito/settore</a:t>
            </a:r>
          </a:p>
          <a:p>
            <a:pPr algn="ctr">
              <a:spcBef>
                <a:spcPct val="0"/>
              </a:spcBef>
              <a:buFont typeface="Arial" panose="020B0604020202020204" pitchFamily="34" charset="0"/>
              <a:buNone/>
            </a:pPr>
            <a:r>
              <a:rPr lang="it-IT" altLang="it-IT" sz="1600">
                <a:latin typeface="Arial" panose="020B0604020202020204" pitchFamily="34" charset="0"/>
              </a:rPr>
              <a:t>di attività</a:t>
            </a:r>
          </a:p>
        </p:txBody>
      </p:sp>
      <p:sp>
        <p:nvSpPr>
          <p:cNvPr id="27666" name="object 27"/>
          <p:cNvSpPr>
            <a:spLocks noChangeArrowheads="1"/>
          </p:cNvSpPr>
          <p:nvPr/>
        </p:nvSpPr>
        <p:spPr bwMode="auto">
          <a:xfrm>
            <a:off x="6089650" y="2208213"/>
            <a:ext cx="2871788" cy="711200"/>
          </a:xfrm>
          <a:prstGeom prst="rect">
            <a:avLst/>
          </a:prstGeom>
          <a:blipFill dpi="0" rotWithShape="1">
            <a:blip r:embed="rId10"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600">
                <a:latin typeface="Arial" panose="020B0604020202020204" pitchFamily="34" charset="0"/>
              </a:rPr>
              <a:t>committenti</a:t>
            </a:r>
          </a:p>
        </p:txBody>
      </p:sp>
      <p:sp>
        <p:nvSpPr>
          <p:cNvPr id="19" name="object 31"/>
          <p:cNvSpPr txBox="1"/>
          <p:nvPr/>
        </p:nvSpPr>
        <p:spPr>
          <a:xfrm>
            <a:off x="2998788" y="2235200"/>
            <a:ext cx="3013075" cy="527050"/>
          </a:xfrm>
          <a:prstGeom prst="rect">
            <a:avLst/>
          </a:prstGeom>
          <a:solidFill>
            <a:srgbClr val="FBA800"/>
          </a:solidFill>
          <a:ln w="6350">
            <a:solidFill>
              <a:srgbClr val="F8F7F3"/>
            </a:solidFill>
          </a:ln>
        </p:spPr>
        <p:txBody>
          <a:bodyPr lIns="0" tIns="0" rIns="0" bIns="0">
            <a:spAutoFit/>
          </a:bodyPr>
          <a:lstStyle/>
          <a:p>
            <a:pPr algn="ctr" eaLnBrk="0" hangingPunct="0">
              <a:defRPr/>
            </a:pPr>
            <a:r>
              <a:rPr sz="1400" spc="-10" dirty="0">
                <a:solidFill>
                  <a:srgbClr val="FFFBF5"/>
                </a:solidFill>
                <a:cs typeface="Calibri"/>
              </a:rPr>
              <a:t>C</a:t>
            </a:r>
            <a:r>
              <a:rPr sz="1400" spc="-15" dirty="0">
                <a:solidFill>
                  <a:srgbClr val="FFFBF5"/>
                </a:solidFill>
                <a:cs typeface="Calibri"/>
              </a:rPr>
              <a:t>a</a:t>
            </a:r>
            <a:r>
              <a:rPr sz="1400" spc="-20" dirty="0">
                <a:solidFill>
                  <a:srgbClr val="FFFBF5"/>
                </a:solidFill>
                <a:cs typeface="Calibri"/>
              </a:rPr>
              <a:t>t</a:t>
            </a:r>
            <a:r>
              <a:rPr sz="1400" spc="-5" dirty="0">
                <a:solidFill>
                  <a:srgbClr val="FFFBF5"/>
                </a:solidFill>
                <a:cs typeface="Calibri"/>
              </a:rPr>
              <a:t>e</a:t>
            </a:r>
            <a:r>
              <a:rPr sz="1400" spc="-15" dirty="0">
                <a:solidFill>
                  <a:srgbClr val="FFFBF5"/>
                </a:solidFill>
                <a:cs typeface="Calibri"/>
              </a:rPr>
              <a:t>g</a:t>
            </a:r>
            <a:r>
              <a:rPr sz="1400" spc="-5" dirty="0">
                <a:solidFill>
                  <a:srgbClr val="FFFBF5"/>
                </a:solidFill>
                <a:cs typeface="Calibri"/>
              </a:rPr>
              <a:t>or</a:t>
            </a:r>
            <a:r>
              <a:rPr sz="1400" dirty="0">
                <a:solidFill>
                  <a:srgbClr val="FFFBF5"/>
                </a:solidFill>
                <a:cs typeface="Calibri"/>
              </a:rPr>
              <a:t>ie </a:t>
            </a:r>
            <a:r>
              <a:rPr sz="1400" spc="-10" dirty="0">
                <a:solidFill>
                  <a:srgbClr val="FFFBF5"/>
                </a:solidFill>
                <a:cs typeface="Calibri"/>
              </a:rPr>
              <a:t>d</a:t>
            </a:r>
            <a:r>
              <a:rPr sz="1400" dirty="0">
                <a:solidFill>
                  <a:srgbClr val="FFFBF5"/>
                </a:solidFill>
                <a:cs typeface="Calibri"/>
              </a:rPr>
              <a:t>i</a:t>
            </a:r>
            <a:endParaRPr sz="1400" dirty="0">
              <a:solidFill>
                <a:prstClr val="black"/>
              </a:solidFill>
              <a:cs typeface="Calibri"/>
            </a:endParaRPr>
          </a:p>
          <a:p>
            <a:pPr marL="40005" algn="ctr" eaLnBrk="0" hangingPunct="0">
              <a:defRPr/>
            </a:pPr>
            <a:r>
              <a:rPr sz="1400" spc="-10" dirty="0">
                <a:solidFill>
                  <a:srgbClr val="FFFBF5"/>
                </a:solidFill>
                <a:cs typeface="Calibri"/>
              </a:rPr>
              <a:t>p</a:t>
            </a:r>
            <a:r>
              <a:rPr sz="1400" spc="-25" dirty="0">
                <a:solidFill>
                  <a:srgbClr val="FFFBF5"/>
                </a:solidFill>
                <a:cs typeface="Calibri"/>
              </a:rPr>
              <a:t>r</a:t>
            </a:r>
            <a:r>
              <a:rPr sz="1400" dirty="0">
                <a:solidFill>
                  <a:srgbClr val="FFFBF5"/>
                </a:solidFill>
                <a:cs typeface="Calibri"/>
              </a:rPr>
              <a:t>e</a:t>
            </a:r>
            <a:r>
              <a:rPr sz="1400" spc="-15" dirty="0">
                <a:solidFill>
                  <a:srgbClr val="FFFBF5"/>
                </a:solidFill>
                <a:cs typeface="Calibri"/>
              </a:rPr>
              <a:t>stat</a:t>
            </a:r>
            <a:r>
              <a:rPr sz="1400" spc="-5" dirty="0">
                <a:solidFill>
                  <a:srgbClr val="FFFBF5"/>
                </a:solidFill>
                <a:cs typeface="Calibri"/>
              </a:rPr>
              <a:t>o</a:t>
            </a:r>
            <a:r>
              <a:rPr sz="1400" dirty="0">
                <a:solidFill>
                  <a:srgbClr val="FFFBF5"/>
                </a:solidFill>
                <a:cs typeface="Calibri"/>
              </a:rPr>
              <a:t>ri</a:t>
            </a:r>
            <a:endParaRPr sz="1400" dirty="0">
              <a:solidFill>
                <a:prstClr val="black"/>
              </a:solidFill>
              <a:cs typeface="Calibri"/>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9085183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000" b="1">
                <a:solidFill>
                  <a:schemeClr val="bg1"/>
                </a:solidFill>
              </a:rPr>
              <a:t>Appalti di opere o servizi</a:t>
            </a:r>
          </a:p>
          <a:p>
            <a:pPr eaLnBrk="1" hangingPunct="1"/>
            <a:endParaRPr lang="it-IT" altLang="it-IT" sz="2000" b="1">
              <a:solidFill>
                <a:schemeClr val="bg1"/>
              </a:solidFill>
            </a:endParaRPr>
          </a:p>
          <a:p>
            <a:pPr algn="just" eaLnBrk="1" hangingPunct="1"/>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D1EA09-DB8C-4744-88D3-EC783767239B}" type="slidenum">
              <a:rPr lang="it-IT">
                <a:solidFill>
                  <a:srgbClr val="FFFFFF"/>
                </a:solidFill>
                <a:latin typeface="Calibri" panose="020F0502020204030204" pitchFamily="34" charset="0"/>
              </a:rPr>
              <a:pPr eaLnBrk="1" hangingPunct="1"/>
              <a:t>272</a:t>
            </a:fld>
            <a:endParaRPr lang="it-IT">
              <a:solidFill>
                <a:srgbClr val="FFFFFF"/>
              </a:solidFill>
              <a:latin typeface="Calibri" panose="020F0502020204030204" pitchFamily="34" charset="0"/>
            </a:endParaRPr>
          </a:p>
        </p:txBody>
      </p:sp>
      <p:pic>
        <p:nvPicPr>
          <p:cNvPr id="286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object 25"/>
          <p:cNvSpPr>
            <a:spLocks noChangeArrowheads="1"/>
          </p:cNvSpPr>
          <p:nvPr/>
        </p:nvSpPr>
        <p:spPr bwMode="auto">
          <a:xfrm>
            <a:off x="250825" y="2235200"/>
            <a:ext cx="2592388" cy="527050"/>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it-IT" altLang="it-IT" sz="1600">
                <a:latin typeface="Arial" panose="020B0604020202020204" pitchFamily="34" charset="0"/>
              </a:rPr>
              <a:t>Ambito/settore</a:t>
            </a:r>
          </a:p>
          <a:p>
            <a:pPr algn="ctr">
              <a:spcBef>
                <a:spcPct val="0"/>
              </a:spcBef>
              <a:buFont typeface="Arial" panose="020B0604020202020204" pitchFamily="34" charset="0"/>
              <a:buNone/>
            </a:pPr>
            <a:r>
              <a:rPr lang="it-IT" altLang="it-IT" sz="1600">
                <a:latin typeface="Arial" panose="020B0604020202020204" pitchFamily="34" charset="0"/>
              </a:rPr>
              <a:t>di attività</a:t>
            </a:r>
          </a:p>
        </p:txBody>
      </p:sp>
      <p:sp>
        <p:nvSpPr>
          <p:cNvPr id="28680" name="object 27"/>
          <p:cNvSpPr>
            <a:spLocks noChangeArrowheads="1"/>
          </p:cNvSpPr>
          <p:nvPr/>
        </p:nvSpPr>
        <p:spPr bwMode="auto">
          <a:xfrm>
            <a:off x="6089650" y="2208213"/>
            <a:ext cx="2871788" cy="711200"/>
          </a:xfrm>
          <a:prstGeom prst="rect">
            <a:avLst/>
          </a:prstGeom>
          <a:blipFill dpi="0" rotWithShape="1">
            <a:blip r:embed="rId6"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1600">
                <a:latin typeface="Arial" panose="020B0604020202020204" pitchFamily="34" charset="0"/>
              </a:rPr>
              <a:t>committenti</a:t>
            </a:r>
          </a:p>
        </p:txBody>
      </p:sp>
      <p:sp>
        <p:nvSpPr>
          <p:cNvPr id="9" name="object 31"/>
          <p:cNvSpPr txBox="1"/>
          <p:nvPr/>
        </p:nvSpPr>
        <p:spPr>
          <a:xfrm>
            <a:off x="2998788" y="2235200"/>
            <a:ext cx="3013075" cy="527050"/>
          </a:xfrm>
          <a:prstGeom prst="rect">
            <a:avLst/>
          </a:prstGeom>
          <a:solidFill>
            <a:srgbClr val="FBA800"/>
          </a:solidFill>
          <a:ln w="6350">
            <a:solidFill>
              <a:srgbClr val="F8F7F3"/>
            </a:solidFill>
          </a:ln>
        </p:spPr>
        <p:txBody>
          <a:bodyPr lIns="0" tIns="0" rIns="0" bIns="0">
            <a:spAutoFit/>
          </a:bodyPr>
          <a:lstStyle/>
          <a:p>
            <a:pPr algn="ctr" eaLnBrk="0" hangingPunct="0">
              <a:defRPr/>
            </a:pPr>
            <a:r>
              <a:rPr sz="1400" spc="-10" dirty="0">
                <a:solidFill>
                  <a:srgbClr val="FFFBF5"/>
                </a:solidFill>
                <a:cs typeface="Calibri"/>
              </a:rPr>
              <a:t>C</a:t>
            </a:r>
            <a:r>
              <a:rPr sz="1400" spc="-15" dirty="0">
                <a:solidFill>
                  <a:srgbClr val="FFFBF5"/>
                </a:solidFill>
                <a:cs typeface="Calibri"/>
              </a:rPr>
              <a:t>a</a:t>
            </a:r>
            <a:r>
              <a:rPr sz="1400" spc="-20" dirty="0">
                <a:solidFill>
                  <a:srgbClr val="FFFBF5"/>
                </a:solidFill>
                <a:cs typeface="Calibri"/>
              </a:rPr>
              <a:t>t</a:t>
            </a:r>
            <a:r>
              <a:rPr sz="1400" spc="-5" dirty="0">
                <a:solidFill>
                  <a:srgbClr val="FFFBF5"/>
                </a:solidFill>
                <a:cs typeface="Calibri"/>
              </a:rPr>
              <a:t>e</a:t>
            </a:r>
            <a:r>
              <a:rPr sz="1400" spc="-15" dirty="0">
                <a:solidFill>
                  <a:srgbClr val="FFFBF5"/>
                </a:solidFill>
                <a:cs typeface="Calibri"/>
              </a:rPr>
              <a:t>g</a:t>
            </a:r>
            <a:r>
              <a:rPr sz="1400" spc="-5" dirty="0">
                <a:solidFill>
                  <a:srgbClr val="FFFBF5"/>
                </a:solidFill>
                <a:cs typeface="Calibri"/>
              </a:rPr>
              <a:t>or</a:t>
            </a:r>
            <a:r>
              <a:rPr sz="1400" dirty="0">
                <a:solidFill>
                  <a:srgbClr val="FFFBF5"/>
                </a:solidFill>
                <a:cs typeface="Calibri"/>
              </a:rPr>
              <a:t>ie </a:t>
            </a:r>
            <a:r>
              <a:rPr sz="1400" spc="-10" dirty="0">
                <a:solidFill>
                  <a:srgbClr val="FFFBF5"/>
                </a:solidFill>
                <a:cs typeface="Calibri"/>
              </a:rPr>
              <a:t>d</a:t>
            </a:r>
            <a:r>
              <a:rPr sz="1400" dirty="0">
                <a:solidFill>
                  <a:srgbClr val="FFFBF5"/>
                </a:solidFill>
                <a:cs typeface="Calibri"/>
              </a:rPr>
              <a:t>i</a:t>
            </a:r>
            <a:endParaRPr sz="1400" dirty="0">
              <a:solidFill>
                <a:prstClr val="black"/>
              </a:solidFill>
              <a:cs typeface="Calibri"/>
            </a:endParaRPr>
          </a:p>
          <a:p>
            <a:pPr marL="40005" algn="ctr" eaLnBrk="0" hangingPunct="0">
              <a:defRPr/>
            </a:pPr>
            <a:r>
              <a:rPr sz="1400" spc="-10" dirty="0">
                <a:solidFill>
                  <a:srgbClr val="FFFBF5"/>
                </a:solidFill>
                <a:cs typeface="Calibri"/>
              </a:rPr>
              <a:t>p</a:t>
            </a:r>
            <a:r>
              <a:rPr sz="1400" spc="-25" dirty="0">
                <a:solidFill>
                  <a:srgbClr val="FFFBF5"/>
                </a:solidFill>
                <a:cs typeface="Calibri"/>
              </a:rPr>
              <a:t>r</a:t>
            </a:r>
            <a:r>
              <a:rPr sz="1400" dirty="0">
                <a:solidFill>
                  <a:srgbClr val="FFFBF5"/>
                </a:solidFill>
                <a:cs typeface="Calibri"/>
              </a:rPr>
              <a:t>e</a:t>
            </a:r>
            <a:r>
              <a:rPr sz="1400" spc="-15" dirty="0">
                <a:solidFill>
                  <a:srgbClr val="FFFBF5"/>
                </a:solidFill>
                <a:cs typeface="Calibri"/>
              </a:rPr>
              <a:t>stat</a:t>
            </a:r>
            <a:r>
              <a:rPr sz="1400" spc="-5" dirty="0">
                <a:solidFill>
                  <a:srgbClr val="FFFBF5"/>
                </a:solidFill>
                <a:cs typeface="Calibri"/>
              </a:rPr>
              <a:t>o</a:t>
            </a:r>
            <a:r>
              <a:rPr sz="1400" dirty="0">
                <a:solidFill>
                  <a:srgbClr val="FFFBF5"/>
                </a:solidFill>
                <a:cs typeface="Calibri"/>
              </a:rPr>
              <a:t>ri</a:t>
            </a:r>
            <a:endParaRPr sz="1400" dirty="0">
              <a:solidFill>
                <a:prstClr val="black"/>
              </a:solidFill>
              <a:cs typeface="Calibri"/>
            </a:endParaRPr>
          </a:p>
        </p:txBody>
      </p:sp>
      <p:sp>
        <p:nvSpPr>
          <p:cNvPr id="28682" name="object 6"/>
          <p:cNvSpPr txBox="1">
            <a:spLocks noChangeArrowheads="1"/>
          </p:cNvSpPr>
          <p:nvPr/>
        </p:nvSpPr>
        <p:spPr bwMode="auto">
          <a:xfrm>
            <a:off x="6208713" y="3868738"/>
            <a:ext cx="25257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400">
                <a:solidFill>
                  <a:srgbClr val="004F89"/>
                </a:solidFill>
                <a:latin typeface="Arial" panose="020B0604020202020204" pitchFamily="34" charset="0"/>
              </a:rPr>
              <a:t>Tutti (privati, aziende, committenti pubblici, imprese familiari, enti senza fini di lucro)</a:t>
            </a:r>
            <a:endParaRPr lang="it-IT" altLang="it-IT" sz="1400">
              <a:solidFill>
                <a:srgbClr val="000000"/>
              </a:solidFill>
              <a:latin typeface="Arial" panose="020B0604020202020204" pitchFamily="34" charset="0"/>
            </a:endParaRPr>
          </a:p>
        </p:txBody>
      </p:sp>
      <p:sp>
        <p:nvSpPr>
          <p:cNvPr id="11" name="object 16"/>
          <p:cNvSpPr txBox="1"/>
          <p:nvPr/>
        </p:nvSpPr>
        <p:spPr>
          <a:xfrm>
            <a:off x="376238" y="4013200"/>
            <a:ext cx="1560512" cy="204788"/>
          </a:xfrm>
          <a:prstGeom prst="rect">
            <a:avLst/>
          </a:prstGeom>
        </p:spPr>
        <p:txBody>
          <a:bodyPr lIns="0" tIns="0" rIns="0" bIns="0">
            <a:spAutoFit/>
          </a:bodyPr>
          <a:lstStyle/>
          <a:p>
            <a:pPr marL="12700" eaLnBrk="0" hangingPunct="0">
              <a:defRPr/>
            </a:pPr>
            <a:r>
              <a:rPr sz="1400" spc="-10" dirty="0">
                <a:solidFill>
                  <a:srgbClr val="C00000"/>
                </a:solidFill>
                <a:cs typeface="Calibri"/>
              </a:rPr>
              <a:t>I</a:t>
            </a:r>
            <a:r>
              <a:rPr sz="1400" dirty="0">
                <a:solidFill>
                  <a:srgbClr val="C00000"/>
                </a:solidFill>
                <a:cs typeface="Calibri"/>
              </a:rPr>
              <a:t>n t</a:t>
            </a:r>
            <a:r>
              <a:rPr sz="1400" spc="-10" dirty="0">
                <a:solidFill>
                  <a:srgbClr val="C00000"/>
                </a:solidFill>
                <a:cs typeface="Calibri"/>
              </a:rPr>
              <a:t>u</a:t>
            </a:r>
            <a:r>
              <a:rPr sz="1400" spc="-30" dirty="0">
                <a:solidFill>
                  <a:srgbClr val="C00000"/>
                </a:solidFill>
                <a:cs typeface="Calibri"/>
              </a:rPr>
              <a:t>t</a:t>
            </a:r>
            <a:r>
              <a:rPr sz="1400" dirty="0">
                <a:solidFill>
                  <a:srgbClr val="C00000"/>
                </a:solidFill>
                <a:cs typeface="Calibri"/>
              </a:rPr>
              <a:t>ti</a:t>
            </a:r>
            <a:r>
              <a:rPr sz="1400" spc="15" dirty="0">
                <a:solidFill>
                  <a:srgbClr val="C00000"/>
                </a:solidFill>
                <a:cs typeface="Calibri"/>
              </a:rPr>
              <a:t> </a:t>
            </a:r>
            <a:r>
              <a:rPr sz="1400" dirty="0">
                <a:solidFill>
                  <a:srgbClr val="C00000"/>
                </a:solidFill>
                <a:cs typeface="Calibri"/>
              </a:rPr>
              <a:t>gli</a:t>
            </a:r>
            <a:r>
              <a:rPr sz="1400" spc="5" dirty="0">
                <a:solidFill>
                  <a:srgbClr val="C00000"/>
                </a:solidFill>
                <a:cs typeface="Calibri"/>
              </a:rPr>
              <a:t> </a:t>
            </a:r>
            <a:r>
              <a:rPr sz="1400" dirty="0">
                <a:solidFill>
                  <a:srgbClr val="C00000"/>
                </a:solidFill>
                <a:cs typeface="Calibri"/>
              </a:rPr>
              <a:t>altri </a:t>
            </a:r>
            <a:r>
              <a:rPr sz="1400" spc="-5" dirty="0">
                <a:solidFill>
                  <a:srgbClr val="C00000"/>
                </a:solidFill>
                <a:cs typeface="Calibri"/>
              </a:rPr>
              <a:t>s</a:t>
            </a:r>
            <a:r>
              <a:rPr sz="1400" spc="-20" dirty="0">
                <a:solidFill>
                  <a:srgbClr val="C00000"/>
                </a:solidFill>
                <a:cs typeface="Calibri"/>
              </a:rPr>
              <a:t>e</a:t>
            </a:r>
            <a:r>
              <a:rPr sz="1400" spc="-30" dirty="0">
                <a:solidFill>
                  <a:srgbClr val="C00000"/>
                </a:solidFill>
                <a:cs typeface="Calibri"/>
              </a:rPr>
              <a:t>t</a:t>
            </a:r>
            <a:r>
              <a:rPr sz="1400" spc="-15" dirty="0">
                <a:solidFill>
                  <a:srgbClr val="C00000"/>
                </a:solidFill>
                <a:cs typeface="Calibri"/>
              </a:rPr>
              <a:t>t</a:t>
            </a:r>
            <a:r>
              <a:rPr sz="1400" spc="-5" dirty="0">
                <a:solidFill>
                  <a:srgbClr val="C00000"/>
                </a:solidFill>
                <a:cs typeface="Calibri"/>
              </a:rPr>
              <a:t>o</a:t>
            </a:r>
            <a:r>
              <a:rPr sz="1400" dirty="0">
                <a:solidFill>
                  <a:srgbClr val="C00000"/>
                </a:solidFill>
                <a:cs typeface="Calibri"/>
              </a:rPr>
              <a:t>ri</a:t>
            </a:r>
            <a:endParaRPr sz="1400" dirty="0">
              <a:solidFill>
                <a:prstClr val="black"/>
              </a:solidFill>
              <a:cs typeface="Calibri"/>
            </a:endParaRPr>
          </a:p>
        </p:txBody>
      </p:sp>
      <p:sp>
        <p:nvSpPr>
          <p:cNvPr id="28684" name="object 37"/>
          <p:cNvSpPr>
            <a:spLocks noChangeArrowheads="1"/>
          </p:cNvSpPr>
          <p:nvPr/>
        </p:nvSpPr>
        <p:spPr bwMode="auto">
          <a:xfrm>
            <a:off x="5626100" y="4090988"/>
            <a:ext cx="592138" cy="212725"/>
          </a:xfrm>
          <a:prstGeom prst="rect">
            <a:avLst/>
          </a:prstGeom>
          <a:blipFill dpi="0" rotWithShape="1">
            <a:blip r:embed="rId7"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solidFill>
                <a:srgbClr val="000000"/>
              </a:solidFill>
              <a:latin typeface="Arial" panose="020B0604020202020204" pitchFamily="34" charset="0"/>
            </a:endParaRPr>
          </a:p>
        </p:txBody>
      </p:sp>
      <p:sp>
        <p:nvSpPr>
          <p:cNvPr id="28685" name="object 38"/>
          <p:cNvSpPr>
            <a:spLocks noChangeArrowheads="1"/>
          </p:cNvSpPr>
          <p:nvPr/>
        </p:nvSpPr>
        <p:spPr bwMode="auto">
          <a:xfrm>
            <a:off x="2457450" y="4090988"/>
            <a:ext cx="596900" cy="231775"/>
          </a:xfrm>
          <a:prstGeom prst="rect">
            <a:avLst/>
          </a:prstGeom>
          <a:blipFill dpi="0" rotWithShape="1">
            <a:blip r:embed="rId8"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solidFill>
                <a:srgbClr val="000000"/>
              </a:solidFill>
              <a:latin typeface="Arial" panose="020B0604020202020204" pitchFamily="34" charset="0"/>
            </a:endParaRPr>
          </a:p>
        </p:txBody>
      </p:sp>
      <p:sp>
        <p:nvSpPr>
          <p:cNvPr id="28686" name="object 39"/>
          <p:cNvSpPr txBox="1">
            <a:spLocks noChangeArrowheads="1"/>
          </p:cNvSpPr>
          <p:nvPr/>
        </p:nvSpPr>
        <p:spPr bwMode="auto">
          <a:xfrm>
            <a:off x="3052763" y="3860800"/>
            <a:ext cx="26717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000">
                <a:solidFill>
                  <a:srgbClr val="001F5F"/>
                </a:solidFill>
                <a:latin typeface="Arial" panose="020B0604020202020204" pitchFamily="34" charset="0"/>
              </a:rPr>
              <a:t>Tutti (disoccupato, inoccupato, lavoratore autonomo o subordinato, full-time o part-time, pensionato, studente, percettore di prestazioni a sostegno del reddito</a:t>
            </a:r>
            <a:r>
              <a:rPr lang="it-IT" altLang="it-IT" sz="1200">
                <a:solidFill>
                  <a:srgbClr val="001F5F"/>
                </a:solidFill>
                <a:latin typeface="Arial" panose="020B0604020202020204" pitchFamily="34" charset="0"/>
              </a:rPr>
              <a:t>) </a:t>
            </a:r>
            <a:endParaRPr lang="it-IT" altLang="it-IT" sz="1000">
              <a:solidFill>
                <a:srgbClr val="000000"/>
              </a:solidFill>
              <a:latin typeface="Arial" panose="020B0604020202020204" pitchFamily="34" charset="0"/>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98495328"/>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000" b="1">
                <a:solidFill>
                  <a:schemeClr val="bg1"/>
                </a:solidFill>
              </a:rPr>
              <a:t>Imprenditore </a:t>
            </a:r>
          </a:p>
          <a:p>
            <a:pPr algn="just" eaLnBrk="1" hangingPunct="1"/>
            <a:endParaRPr lang="it-IT" altLang="it-IT" sz="2000">
              <a:solidFill>
                <a:schemeClr val="bg1"/>
              </a:solidFill>
            </a:endParaRPr>
          </a:p>
          <a:p>
            <a:pPr algn="just" eaLnBrk="1" hangingPunct="1"/>
            <a:r>
              <a:rPr lang="it-IT" altLang="it-IT" sz="2000" b="1">
                <a:solidFill>
                  <a:schemeClr val="bg1"/>
                </a:solidFill>
              </a:rPr>
              <a:t>La precedente norma del 2003 </a:t>
            </a:r>
            <a:r>
              <a:rPr lang="it-IT" altLang="it-IT" sz="2000">
                <a:solidFill>
                  <a:schemeClr val="bg1"/>
                </a:solidFill>
              </a:rPr>
              <a:t>- che ha regolamentato fino al 25 giugno 2015 il lavoro accessorio (articoli 70 e seguenti del Dlgs 276/2003 ) - nella sua evoluzione legislativa, aveva raggiunto, da ultimo, una formulazione sostanzialmente equivalente all'articolo 48 del Dlgs 81/2015 in esame, limitando l'utilizzo dei voucher per ciascun committente a 2.020 euro netti annui. Tale limite era applicabile ai </a:t>
            </a:r>
            <a:r>
              <a:rPr lang="it-IT" altLang="it-IT" sz="2000" b="1">
                <a:solidFill>
                  <a:schemeClr val="bg1"/>
                </a:solidFill>
              </a:rPr>
              <a:t>«committenti imprenditori commerciali o professionisti»</a:t>
            </a:r>
            <a:r>
              <a:rPr lang="it-IT" altLang="it-IT" sz="2000">
                <a:solidFill>
                  <a:schemeClr val="bg1"/>
                </a:solidFill>
              </a:rPr>
              <a:t>. </a:t>
            </a:r>
          </a:p>
          <a:p>
            <a:pPr algn="just" eaLnBrk="1" hangingPunct="1"/>
            <a:endParaRPr lang="it-IT" altLang="it-IT" sz="2000">
              <a:solidFill>
                <a:schemeClr val="bg1"/>
              </a:solidFill>
            </a:endParaRPr>
          </a:p>
          <a:p>
            <a:pPr eaLnBrk="1" hangingPunct="1"/>
            <a:r>
              <a:rPr lang="it-IT" altLang="it-IT" sz="2000">
                <a:solidFill>
                  <a:schemeClr val="bg1"/>
                </a:solidFill>
              </a:rPr>
              <a:t>La novella normativa, pur confermando il limite economico, ha tuttavia </a:t>
            </a:r>
            <a:r>
              <a:rPr lang="it-IT" altLang="it-IT" sz="2000" b="1">
                <a:solidFill>
                  <a:schemeClr val="bg1"/>
                </a:solidFill>
              </a:rPr>
              <a:t>eliminato l'aggettivo «commerciale»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8DB11F-6AFA-4FAE-AF00-A27E3A04F3AF}" type="slidenum">
              <a:rPr lang="it-IT">
                <a:solidFill>
                  <a:srgbClr val="FFFFFF"/>
                </a:solidFill>
                <a:latin typeface="Calibri" panose="020F0502020204030204" pitchFamily="34" charset="0"/>
              </a:rPr>
              <a:pPr eaLnBrk="1" hangingPunct="1"/>
              <a:t>273</a:t>
            </a:fld>
            <a:endParaRPr lang="it-IT">
              <a:solidFill>
                <a:srgbClr val="FFFFFF"/>
              </a:solidFill>
              <a:latin typeface="Calibri" panose="020F0502020204030204" pitchFamily="34" charset="0"/>
            </a:endParaRPr>
          </a:p>
        </p:txBody>
      </p:sp>
      <p:pic>
        <p:nvPicPr>
          <p:cNvPr id="297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05566389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ottotitolo 2"/>
          <p:cNvSpPr>
            <a:spLocks noGrp="1"/>
          </p:cNvSpPr>
          <p:nvPr>
            <p:ph type="subTitle" idx="1"/>
          </p:nvPr>
        </p:nvSpPr>
        <p:spPr>
          <a:xfrm>
            <a:off x="539750" y="1773238"/>
            <a:ext cx="8080375" cy="4608512"/>
          </a:xfrm>
        </p:spPr>
        <p:txBody>
          <a:bodyPr/>
          <a:lstStyle/>
          <a:p>
            <a:pPr eaLnBrk="1" hangingPunct="1"/>
            <a:r>
              <a:rPr lang="it-IT" altLang="it-IT" sz="2000" b="1">
                <a:solidFill>
                  <a:schemeClr val="bg1"/>
                </a:solidFill>
              </a:rPr>
              <a:t>Imprenditore </a:t>
            </a:r>
          </a:p>
          <a:p>
            <a:pPr eaLnBrk="1" hangingPunct="1"/>
            <a:endParaRPr lang="it-IT" altLang="it-IT" sz="2000" b="1">
              <a:solidFill>
                <a:schemeClr val="bg1"/>
              </a:solidFill>
            </a:endParaRPr>
          </a:p>
          <a:p>
            <a:pPr algn="just" eaLnBrk="1" hangingPunct="1"/>
            <a:endParaRPr lang="it-IT" altLang="it-IT" sz="2000">
              <a:solidFill>
                <a:schemeClr val="bg1"/>
              </a:solidFill>
            </a:endParaRPr>
          </a:p>
          <a:p>
            <a:pPr algn="just" eaLnBrk="1" hangingPunct="1"/>
            <a:r>
              <a:rPr lang="it-IT" altLang="it-IT" sz="2000">
                <a:solidFill>
                  <a:schemeClr val="bg1"/>
                </a:solidFill>
              </a:rPr>
              <a:t>L'Inps, sul punto, ritiene che tale diversa formulazione rispetto a quanto previsto dal vecchio impianto normativo non è significativa ai fini dell'individuazione dei soggetti imprenditori.</a:t>
            </a:r>
          </a:p>
          <a:p>
            <a:pPr algn="just" eaLnBrk="1" hangingPunct="1"/>
            <a:r>
              <a:rPr lang="it-IT" altLang="it-IT" sz="2000">
                <a:solidFill>
                  <a:schemeClr val="bg1"/>
                </a:solidFill>
              </a:rPr>
              <a:t>Secondo la </a:t>
            </a:r>
            <a:r>
              <a:rPr lang="it-IT" altLang="it-IT" sz="2000" b="1">
                <a:solidFill>
                  <a:schemeClr val="bg1"/>
                </a:solidFill>
              </a:rPr>
              <a:t>Circolare del Ministero del Lavoro n. 18/2012</a:t>
            </a:r>
            <a:r>
              <a:rPr lang="it-IT" altLang="it-IT" sz="2000">
                <a:solidFill>
                  <a:schemeClr val="bg1"/>
                </a:solidFill>
              </a:rPr>
              <a:t>, infatti, «</a:t>
            </a:r>
            <a:r>
              <a:rPr lang="it-IT" altLang="it-IT" sz="2000" b="1">
                <a:solidFill>
                  <a:schemeClr val="bg1"/>
                </a:solidFill>
              </a:rPr>
              <a:t>l'espressione “imprenditore commerciale” </a:t>
            </a:r>
            <a:r>
              <a:rPr lang="it-IT" altLang="it-IT" sz="2000">
                <a:solidFill>
                  <a:schemeClr val="bg1"/>
                </a:solidFill>
              </a:rPr>
              <a:t>vuole in realtà intendere qualsiasi soggetto, persona fisica o giuridica, che opera su un determinato mercato, senza che l'aggettivo “commerciale” possa in qualche modo circoscrivere l'ambito settoriale dell'attività d'impresa alle attività di intermediazione nella circolazione dei beni».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70CF91-6AE7-4626-B787-B5A84549E2F2}" type="slidenum">
              <a:rPr lang="it-IT">
                <a:solidFill>
                  <a:srgbClr val="FFFFFF"/>
                </a:solidFill>
                <a:latin typeface="Calibri" panose="020F0502020204030204" pitchFamily="34" charset="0"/>
              </a:rPr>
              <a:pPr eaLnBrk="1" hangingPunct="1"/>
              <a:t>274</a:t>
            </a:fld>
            <a:endParaRPr lang="it-IT">
              <a:solidFill>
                <a:srgbClr val="FFFFFF"/>
              </a:solidFill>
              <a:latin typeface="Calibri" panose="020F0502020204030204" pitchFamily="34" charset="0"/>
            </a:endParaRPr>
          </a:p>
        </p:txBody>
      </p:sp>
      <p:pic>
        <p:nvPicPr>
          <p:cNvPr id="307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21175" y="22447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9034963"/>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ottotitolo 2"/>
          <p:cNvSpPr>
            <a:spLocks noGrp="1"/>
          </p:cNvSpPr>
          <p:nvPr>
            <p:ph type="subTitle" idx="1"/>
          </p:nvPr>
        </p:nvSpPr>
        <p:spPr>
          <a:xfrm>
            <a:off x="539750" y="1773238"/>
            <a:ext cx="8080375" cy="4895850"/>
          </a:xfrm>
        </p:spPr>
        <p:txBody>
          <a:bodyPr/>
          <a:lstStyle/>
          <a:p>
            <a:pPr eaLnBrk="1" hangingPunct="1"/>
            <a:r>
              <a:rPr lang="it-IT" altLang="it-IT" sz="2000" b="1">
                <a:solidFill>
                  <a:schemeClr val="bg1"/>
                </a:solidFill>
              </a:rPr>
              <a:t>Imprenditore </a:t>
            </a:r>
          </a:p>
          <a:p>
            <a:pPr eaLnBrk="1" hangingPunct="1"/>
            <a:endParaRPr lang="it-IT" altLang="it-IT" sz="2000" b="1">
              <a:solidFill>
                <a:schemeClr val="bg1"/>
              </a:solidFill>
            </a:endParaRPr>
          </a:p>
          <a:p>
            <a:pPr algn="just" eaLnBrk="1" hangingPunct="1"/>
            <a:endParaRPr lang="it-IT" altLang="it-IT" sz="2000">
              <a:solidFill>
                <a:schemeClr val="bg1"/>
              </a:solidFill>
            </a:endParaRPr>
          </a:p>
          <a:p>
            <a:pPr algn="just" eaLnBrk="1" hangingPunct="1"/>
            <a:r>
              <a:rPr lang="it-IT" altLang="it-IT" sz="2000">
                <a:solidFill>
                  <a:schemeClr val="bg1"/>
                </a:solidFill>
              </a:rPr>
              <a:t>Ne deriva che l'espressione «imprenditori» deve intendersi comprensiva di tutte le categorie disciplinate dall'articolo 2082 e seguenti del codice civile.</a:t>
            </a:r>
          </a:p>
          <a:p>
            <a:pPr algn="just" eaLnBrk="1" hangingPunct="1"/>
            <a:endParaRPr lang="it-IT" altLang="it-IT" sz="2000">
              <a:solidFill>
                <a:schemeClr val="bg1"/>
              </a:solidFill>
            </a:endParaRPr>
          </a:p>
          <a:p>
            <a:pPr algn="just" eaLnBrk="1" hangingPunct="1"/>
            <a:r>
              <a:rPr lang="it-IT" altLang="it-IT" sz="2000">
                <a:solidFill>
                  <a:schemeClr val="bg1"/>
                </a:solidFill>
              </a:rPr>
              <a:t>A titolo di esempio, l'Inps individua i seguenti soggetti:</a:t>
            </a:r>
          </a:p>
          <a:p>
            <a:pPr algn="just" eaLnBrk="1" hangingPunct="1"/>
            <a:r>
              <a:rPr lang="it-IT" altLang="it-IT" sz="2000">
                <a:solidFill>
                  <a:schemeClr val="bg1"/>
                </a:solidFill>
              </a:rPr>
              <a:t>-	committenti pubblici;</a:t>
            </a:r>
          </a:p>
          <a:p>
            <a:pPr algn="just" eaLnBrk="1" hangingPunct="1"/>
            <a:r>
              <a:rPr lang="it-IT" altLang="it-IT" sz="2000">
                <a:solidFill>
                  <a:schemeClr val="bg1"/>
                </a:solidFill>
              </a:rPr>
              <a:t>-	ambasciate;</a:t>
            </a:r>
          </a:p>
          <a:p>
            <a:pPr algn="just" eaLnBrk="1" hangingPunct="1"/>
            <a:r>
              <a:rPr lang="it-IT" altLang="it-IT" sz="2000">
                <a:solidFill>
                  <a:schemeClr val="bg1"/>
                </a:solidFill>
              </a:rPr>
              <a:t>-	partiti e movimenti politici;</a:t>
            </a:r>
          </a:p>
          <a:p>
            <a:pPr algn="just" eaLnBrk="1" hangingPunct="1"/>
            <a:r>
              <a:rPr lang="it-IT" altLang="it-IT" sz="2000">
                <a:solidFill>
                  <a:schemeClr val="bg1"/>
                </a:solidFill>
              </a:rPr>
              <a:t>-	gruppi parlamentari;</a:t>
            </a:r>
          </a:p>
          <a:p>
            <a:pPr algn="just" eaLnBrk="1" hangingPunct="1"/>
            <a:r>
              <a:rPr lang="it-IT" altLang="it-IT" sz="2000">
                <a:solidFill>
                  <a:schemeClr val="bg1"/>
                </a:solidFill>
              </a:rPr>
              <a:t>-	associazioni sindacali;</a:t>
            </a:r>
          </a:p>
          <a:p>
            <a:pPr algn="just" eaLnBrk="1" hangingPunct="1"/>
            <a:r>
              <a:rPr lang="it-IT" altLang="it-IT" sz="2000">
                <a:solidFill>
                  <a:schemeClr val="bg1"/>
                </a:solidFill>
              </a:rPr>
              <a:t>-	associazioni senza scopo di lucro;</a:t>
            </a:r>
          </a:p>
          <a:p>
            <a:pPr algn="just" eaLnBrk="1" hangingPunct="1"/>
            <a:r>
              <a:rPr lang="it-IT" altLang="it-IT" sz="2000">
                <a:solidFill>
                  <a:schemeClr val="bg1"/>
                </a:solidFill>
              </a:rPr>
              <a:t> </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D3A75A-3954-4431-8A26-7A9F69AD2AD9}" type="slidenum">
              <a:rPr lang="it-IT">
                <a:solidFill>
                  <a:srgbClr val="FFFFFF"/>
                </a:solidFill>
                <a:latin typeface="Calibri" panose="020F0502020204030204" pitchFamily="34" charset="0"/>
              </a:rPr>
              <a:pPr eaLnBrk="1" hangingPunct="1"/>
              <a:t>275</a:t>
            </a:fld>
            <a:endParaRPr lang="it-IT">
              <a:solidFill>
                <a:srgbClr val="FFFFFF"/>
              </a:solidFill>
              <a:latin typeface="Calibri" panose="020F0502020204030204" pitchFamily="34" charset="0"/>
            </a:endParaRPr>
          </a:p>
        </p:txBody>
      </p:sp>
      <p:pic>
        <p:nvPicPr>
          <p:cNvPr id="317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21175" y="22447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Ovale 2"/>
          <p:cNvSpPr/>
          <p:nvPr/>
        </p:nvSpPr>
        <p:spPr>
          <a:xfrm>
            <a:off x="6443663" y="5084763"/>
            <a:ext cx="1800225"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bg1"/>
                </a:solidFill>
              </a:rPr>
              <a:t>Mess.INPS</a:t>
            </a:r>
            <a:r>
              <a:rPr lang="it-IT" sz="1600" dirty="0">
                <a:solidFill>
                  <a:schemeClr val="bg1"/>
                </a:solidFill>
              </a:rPr>
              <a:t> n.8628/2016</a:t>
            </a:r>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4894002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ottotitolo 2"/>
          <p:cNvSpPr>
            <a:spLocks noGrp="1"/>
          </p:cNvSpPr>
          <p:nvPr>
            <p:ph type="subTitle" idx="1"/>
          </p:nvPr>
        </p:nvSpPr>
        <p:spPr>
          <a:xfrm>
            <a:off x="539750" y="1773238"/>
            <a:ext cx="8080375" cy="4608512"/>
          </a:xfrm>
        </p:spPr>
        <p:txBody>
          <a:bodyPr/>
          <a:lstStyle/>
          <a:p>
            <a:pPr eaLnBrk="1" hangingPunct="1"/>
            <a:r>
              <a:rPr lang="it-IT" altLang="it-IT" sz="2000" b="1">
                <a:solidFill>
                  <a:schemeClr val="bg1"/>
                </a:solidFill>
              </a:rPr>
              <a:t>Imprenditore </a:t>
            </a:r>
          </a:p>
          <a:p>
            <a:pPr eaLnBrk="1" hangingPunct="1"/>
            <a:endParaRPr lang="it-IT" altLang="it-IT" sz="2000" b="1">
              <a:solidFill>
                <a:schemeClr val="bg1"/>
              </a:solidFill>
            </a:endParaRPr>
          </a:p>
          <a:p>
            <a:pPr algn="just" eaLnBrk="1" hangingPunct="1"/>
            <a:endParaRPr lang="it-IT" altLang="it-IT" sz="2000">
              <a:solidFill>
                <a:schemeClr val="bg1"/>
              </a:solidFill>
            </a:endParaRPr>
          </a:p>
          <a:p>
            <a:pPr algn="just" eaLnBrk="1" hangingPunct="1"/>
            <a:r>
              <a:rPr lang="it-IT" altLang="it-IT" sz="2000">
                <a:solidFill>
                  <a:schemeClr val="bg1"/>
                </a:solidFill>
              </a:rPr>
              <a:t> </a:t>
            </a:r>
          </a:p>
          <a:p>
            <a:pPr algn="just" eaLnBrk="1" hangingPunct="1"/>
            <a:r>
              <a:rPr lang="it-IT" altLang="it-IT" sz="2000">
                <a:solidFill>
                  <a:schemeClr val="bg1"/>
                </a:solidFill>
              </a:rPr>
              <a:t>-	chiese o associazioni religiose;</a:t>
            </a:r>
          </a:p>
          <a:p>
            <a:pPr algn="just" eaLnBrk="1" hangingPunct="1"/>
            <a:r>
              <a:rPr lang="it-IT" altLang="it-IT" sz="2000">
                <a:solidFill>
                  <a:schemeClr val="bg1"/>
                </a:solidFill>
              </a:rPr>
              <a:t>-	fondazioni che non svolgono attività d'impresa;</a:t>
            </a:r>
          </a:p>
          <a:p>
            <a:pPr algn="just" eaLnBrk="1" hangingPunct="1"/>
            <a:r>
              <a:rPr lang="it-IT" altLang="it-IT" sz="2000">
                <a:solidFill>
                  <a:schemeClr val="bg1"/>
                </a:solidFill>
              </a:rPr>
              <a:t>-	condomini;</a:t>
            </a:r>
          </a:p>
          <a:p>
            <a:pPr algn="just" eaLnBrk="1" hangingPunct="1"/>
            <a:r>
              <a:rPr lang="it-IT" altLang="it-IT" sz="2000">
                <a:solidFill>
                  <a:schemeClr val="bg1"/>
                </a:solidFill>
              </a:rPr>
              <a:t>-	associazioni e società sportive dilettantistiche;</a:t>
            </a:r>
          </a:p>
          <a:p>
            <a:pPr algn="just" eaLnBrk="1" hangingPunct="1"/>
            <a:r>
              <a:rPr lang="it-IT" altLang="it-IT" sz="2000">
                <a:solidFill>
                  <a:schemeClr val="bg1"/>
                </a:solidFill>
              </a:rPr>
              <a:t>-	associazioni di volontariato e i corpi volontari (Protezione civile, 	Vigili del Fuoco ecc.);</a:t>
            </a:r>
          </a:p>
          <a:p>
            <a:pPr algn="just" eaLnBrk="1" hangingPunct="1"/>
            <a:r>
              <a:rPr lang="it-IT" altLang="it-IT" sz="2000">
                <a:solidFill>
                  <a:schemeClr val="bg1"/>
                </a:solidFill>
              </a:rPr>
              <a:t>-	comitati provinciali e locali della Croce Rossa, Gialla, Verde e 	Azzurra, Avis, ecc</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B3BA11-D613-46CA-8955-298951F838FB}" type="slidenum">
              <a:rPr lang="it-IT">
                <a:solidFill>
                  <a:srgbClr val="FFFFFF"/>
                </a:solidFill>
                <a:latin typeface="Calibri" panose="020F0502020204030204" pitchFamily="34" charset="0"/>
              </a:rPr>
              <a:pPr eaLnBrk="1" hangingPunct="1"/>
              <a:t>276</a:t>
            </a:fld>
            <a:endParaRPr lang="it-IT">
              <a:solidFill>
                <a:srgbClr val="FFFFFF"/>
              </a:solidFill>
              <a:latin typeface="Calibri" panose="020F0502020204030204" pitchFamily="34" charset="0"/>
            </a:endParaRPr>
          </a:p>
        </p:txBody>
      </p:sp>
      <p:pic>
        <p:nvPicPr>
          <p:cNvPr id="327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21175" y="224472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6261497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Il Committente </a:t>
            </a:r>
          </a:p>
          <a:p>
            <a:pPr eaLnBrk="1" hangingPunct="1"/>
            <a:endParaRPr lang="it-IT" altLang="it-IT" sz="2000" b="1">
              <a:solidFill>
                <a:schemeClr val="bg1"/>
              </a:solidFill>
            </a:endParaRPr>
          </a:p>
          <a:p>
            <a:pPr eaLnBrk="1" hangingPunct="1"/>
            <a:r>
              <a:rPr lang="it-IT" altLang="it-IT" sz="2000" b="1">
                <a:solidFill>
                  <a:schemeClr val="bg1"/>
                </a:solidFill>
              </a:rPr>
              <a:t>Professionista</a:t>
            </a:r>
          </a:p>
          <a:p>
            <a:pPr eaLnBrk="1" hangingPunct="1"/>
            <a:endParaRPr lang="it-IT" altLang="it-IT" sz="2000" b="1">
              <a:solidFill>
                <a:schemeClr val="bg1"/>
              </a:solidFill>
            </a:endParaRPr>
          </a:p>
          <a:p>
            <a:pPr algn="just" eaLnBrk="1" hangingPunct="1"/>
            <a:r>
              <a:rPr lang="it-IT" altLang="it-IT" sz="2000">
                <a:solidFill>
                  <a:schemeClr val="bg1"/>
                </a:solidFill>
              </a:rPr>
              <a:t>In merito alla categoria dei professionisti va fatto riferimento al comma 1, </a:t>
            </a:r>
            <a:r>
              <a:rPr lang="it-IT" altLang="it-IT" sz="2000" b="1">
                <a:solidFill>
                  <a:schemeClr val="bg1"/>
                </a:solidFill>
              </a:rPr>
              <a:t>articolo 53 del TUIR </a:t>
            </a:r>
            <a:r>
              <a:rPr lang="it-IT" altLang="it-IT" sz="2000">
                <a:solidFill>
                  <a:schemeClr val="bg1"/>
                </a:solidFill>
              </a:rPr>
              <a:t>il quale prevede che "sono redditi di lavoro autonomo quelli che derivano dall'esercizio di arti e professioni. Per esercizio di arti e professioni si intende l'esercizio per professione abituale, ancorché non esclusiva, di attività di lavoro autonomo diverse da quelle considerate al capo VI, compreso l'esercizio in forma associata di cui alla lettera c) del comma 3 dell'articolo 5". La norma trova applicazione nei riguardi sia degli iscritti agli ordini professionali, anche assicurati presso una cassa diversa da quella del settore specifico dell'ordine, sia dei titolari di partita IVA, non iscritti alle casse, ed assicurati all'INPS presso la Gestione Separata INPS</a:t>
            </a:r>
          </a:p>
          <a:p>
            <a:pPr eaLnBrk="1" hangingPunct="1"/>
            <a:endParaRPr lang="it-IT" altLang="it-IT" sz="2000" b="1">
              <a:solidFill>
                <a:schemeClr val="bg1"/>
              </a:solidFill>
            </a:endParaRPr>
          </a:p>
          <a:p>
            <a:pPr algn="just" eaLnBrk="1" hangingPunct="1"/>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B118C2-C741-4E24-9608-5757D1ECA2D3}" type="slidenum">
              <a:rPr lang="it-IT">
                <a:solidFill>
                  <a:srgbClr val="FFFFFF"/>
                </a:solidFill>
                <a:latin typeface="Calibri" panose="020F0502020204030204" pitchFamily="34" charset="0"/>
              </a:rPr>
              <a:pPr eaLnBrk="1" hangingPunct="1"/>
              <a:t>277</a:t>
            </a:fld>
            <a:endParaRPr lang="it-IT">
              <a:solidFill>
                <a:srgbClr val="FFFFFF"/>
              </a:solidFill>
              <a:latin typeface="Calibri" panose="020F0502020204030204" pitchFamily="34" charset="0"/>
            </a:endParaRPr>
          </a:p>
        </p:txBody>
      </p:sp>
      <p:pic>
        <p:nvPicPr>
          <p:cNvPr id="337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69615728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Il Committente </a:t>
            </a:r>
          </a:p>
          <a:p>
            <a:pPr eaLnBrk="1" hangingPunct="1"/>
            <a:endParaRPr lang="it-IT" altLang="it-IT" sz="2000" b="1">
              <a:solidFill>
                <a:schemeClr val="bg1"/>
              </a:solidFill>
            </a:endParaRPr>
          </a:p>
          <a:p>
            <a:pPr eaLnBrk="1" hangingPunct="1"/>
            <a:r>
              <a:rPr lang="it-IT" altLang="it-IT" sz="2000" b="1">
                <a:solidFill>
                  <a:schemeClr val="bg1"/>
                </a:solidFill>
              </a:rPr>
              <a:t>Committente pubblico</a:t>
            </a:r>
          </a:p>
          <a:p>
            <a:pPr eaLnBrk="1" hangingPunct="1"/>
            <a:endParaRPr lang="it-IT" altLang="it-IT" sz="2000" b="1">
              <a:solidFill>
                <a:schemeClr val="bg1"/>
              </a:solidFill>
            </a:endParaRPr>
          </a:p>
          <a:p>
            <a:pPr algn="just" eaLnBrk="1" hangingPunct="1"/>
            <a:r>
              <a:rPr lang="it-IT" altLang="it-IT" sz="2000">
                <a:solidFill>
                  <a:schemeClr val="bg1"/>
                </a:solidFill>
              </a:rPr>
              <a:t>Il ricorso a prestazioni di lavoro accessorio da parte di un committente pubblico è consentito nel rispetto dei vincoli previsti dalla vigente disciplina in materia di </a:t>
            </a:r>
            <a:r>
              <a:rPr lang="it-IT" altLang="it-IT" sz="2000" u="sng">
                <a:solidFill>
                  <a:schemeClr val="bg1"/>
                </a:solidFill>
              </a:rPr>
              <a:t>contenimento delle spese </a:t>
            </a:r>
            <a:r>
              <a:rPr lang="it-IT" altLang="it-IT" sz="2000">
                <a:solidFill>
                  <a:schemeClr val="bg1"/>
                </a:solidFill>
              </a:rPr>
              <a:t>di personale e, ove previsto, dal patto di stabilità interno (art. 70, co. , D.Lgs 10.9.2003, n. 276/2003;	INPS, circ. 49/2013). Per "committenti pubblici" devono intendersi le Amministrazioni, gli enti e le società inserite nel  conto economico consolidato individuate ai sensi dell'articolo 1, comma 3, della Legge 196/2009. Va ricompreso all'interno della nozione "committente pubblico" anche </a:t>
            </a:r>
            <a:r>
              <a:rPr lang="it-IT" altLang="it-IT" sz="2000" b="1">
                <a:solidFill>
                  <a:schemeClr val="bg1"/>
                </a:solidFill>
              </a:rPr>
              <a:t>l'ente locale</a:t>
            </a:r>
            <a:r>
              <a:rPr lang="it-IT" altLang="it-IT" sz="2000">
                <a:solidFill>
                  <a:schemeClr val="bg1"/>
                </a:solidFill>
              </a:rPr>
              <a:t>. </a:t>
            </a:r>
            <a:endParaRPr lang="it-IT" altLang="it-IT" sz="2000" b="1">
              <a:solidFill>
                <a:schemeClr val="bg1"/>
              </a:solidFill>
            </a:endParaRPr>
          </a:p>
          <a:p>
            <a:pPr algn="just" eaLnBrk="1" hangingPunct="1"/>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DE9E6A-A390-4F49-A9C8-BC8C4B58830C}" type="slidenum">
              <a:rPr lang="it-IT">
                <a:solidFill>
                  <a:srgbClr val="FFFFFF"/>
                </a:solidFill>
                <a:latin typeface="Calibri" panose="020F0502020204030204" pitchFamily="34" charset="0"/>
              </a:rPr>
              <a:pPr eaLnBrk="1" hangingPunct="1"/>
              <a:t>278</a:t>
            </a:fld>
            <a:endParaRPr lang="it-IT">
              <a:solidFill>
                <a:srgbClr val="FFFFFF"/>
              </a:solidFill>
              <a:latin typeface="Calibri" panose="020F0502020204030204" pitchFamily="34" charset="0"/>
            </a:endParaRPr>
          </a:p>
        </p:txBody>
      </p:sp>
      <p:pic>
        <p:nvPicPr>
          <p:cNvPr id="348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7085902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Il Committente </a:t>
            </a:r>
          </a:p>
          <a:p>
            <a:pPr eaLnBrk="1" hangingPunct="1"/>
            <a:endParaRPr lang="it-IT" altLang="it-IT" sz="2000" b="1">
              <a:solidFill>
                <a:schemeClr val="bg1"/>
              </a:solidFill>
            </a:endParaRPr>
          </a:p>
          <a:p>
            <a:pPr eaLnBrk="1" hangingPunct="1"/>
            <a:r>
              <a:rPr lang="it-IT" altLang="it-IT" sz="2000" b="1">
                <a:solidFill>
                  <a:schemeClr val="bg1"/>
                </a:solidFill>
              </a:rPr>
              <a:t>Impresa familiare</a:t>
            </a:r>
          </a:p>
          <a:p>
            <a:pPr eaLnBrk="1" hangingPunct="1"/>
            <a:endParaRPr lang="it-IT" altLang="it-IT" sz="2000" b="1">
              <a:solidFill>
                <a:schemeClr val="bg1"/>
              </a:solidFill>
            </a:endParaRPr>
          </a:p>
          <a:p>
            <a:pPr algn="just" eaLnBrk="1" hangingPunct="1"/>
            <a:r>
              <a:rPr lang="it-IT" altLang="it-IT" sz="2000">
                <a:solidFill>
                  <a:schemeClr val="bg1"/>
                </a:solidFill>
              </a:rPr>
              <a:t>A decorrere dal 18 luglio 2012, anche l'impresa familiare rientra nell'ambito della disciplina generale e può ricorrere al lavoro occasionale per lo svolgimento di ogni tipo di attività, con l'osservanza dei soli limiti economici  </a:t>
            </a:r>
          </a:p>
          <a:p>
            <a:pPr algn="just" eaLnBrk="1" hangingPunct="1"/>
            <a:endParaRPr lang="it-IT" altLang="it-IT" sz="2000">
              <a:solidFill>
                <a:schemeClr val="bg1"/>
              </a:solidFill>
            </a:endParaRPr>
          </a:p>
          <a:p>
            <a:pPr algn="just" eaLnBrk="1" hangingPunct="1"/>
            <a:r>
              <a:rPr lang="it-IT" altLang="it-IT" sz="2000">
                <a:solidFill>
                  <a:schemeClr val="bg1"/>
                </a:solidFill>
              </a:rPr>
              <a:t>Ai buoni lavoro utilizzati dall'impresa familiare si applica la contribuzione previdenziale pari al 13% da versare alla Gestione Separata, ai sensi della disciplina generale</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9F089-17FD-4101-8886-DD969C6F7478}" type="slidenum">
              <a:rPr lang="it-IT">
                <a:solidFill>
                  <a:srgbClr val="FFFFFF"/>
                </a:solidFill>
                <a:latin typeface="Calibri" panose="020F0502020204030204" pitchFamily="34" charset="0"/>
              </a:rPr>
              <a:pPr eaLnBrk="1" hangingPunct="1"/>
              <a:t>279</a:t>
            </a:fld>
            <a:endParaRPr lang="it-IT">
              <a:solidFill>
                <a:srgbClr val="FFFFFF"/>
              </a:solidFill>
              <a:latin typeface="Calibri" panose="020F0502020204030204" pitchFamily="34" charset="0"/>
            </a:endParaRPr>
          </a:p>
        </p:txBody>
      </p:sp>
      <p:pic>
        <p:nvPicPr>
          <p:cNvPr id="358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11037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468313" y="1628775"/>
            <a:ext cx="8207375" cy="5229225"/>
          </a:xfrm>
        </p:spPr>
        <p:txBody>
          <a:bodyPr/>
          <a:lstStyle/>
          <a:p>
            <a:pPr eaLnBrk="1" hangingPunct="1"/>
            <a:r>
              <a:rPr lang="it-IT" altLang="it-IT" b="1" dirty="0">
                <a:solidFill>
                  <a:srgbClr val="FF0000"/>
                </a:solidFill>
              </a:rPr>
              <a:t>DEFINIZIONE</a:t>
            </a:r>
          </a:p>
          <a:p>
            <a:pPr algn="just"/>
            <a:r>
              <a:rPr lang="it-IT" sz="2400" dirty="0">
                <a:solidFill>
                  <a:schemeClr val="bg1"/>
                </a:solidFill>
              </a:rPr>
              <a:t>Il </a:t>
            </a:r>
            <a:r>
              <a:rPr lang="it-IT" sz="2400" b="1" dirty="0" err="1">
                <a:solidFill>
                  <a:schemeClr val="bg1"/>
                </a:solidFill>
              </a:rPr>
              <a:t>D.Lgs.</a:t>
            </a:r>
            <a:r>
              <a:rPr lang="it-IT" sz="2400" b="1" dirty="0">
                <a:solidFill>
                  <a:schemeClr val="bg1"/>
                </a:solidFill>
              </a:rPr>
              <a:t> 25 </a:t>
            </a:r>
            <a:r>
              <a:rPr lang="it-IT" sz="2400" b="1" dirty="0" smtClean="0">
                <a:solidFill>
                  <a:schemeClr val="bg1"/>
                </a:solidFill>
              </a:rPr>
              <a:t>febbraio 2000, </a:t>
            </a:r>
            <a:r>
              <a:rPr lang="it-IT" sz="2400" b="1" dirty="0">
                <a:solidFill>
                  <a:schemeClr val="bg1"/>
                </a:solidFill>
              </a:rPr>
              <a:t>n. 61</a:t>
            </a:r>
            <a:r>
              <a:rPr lang="it-IT" sz="2400" dirty="0">
                <a:solidFill>
                  <a:schemeClr val="bg1"/>
                </a:solidFill>
              </a:rPr>
              <a:t>, più </a:t>
            </a:r>
            <a:r>
              <a:rPr lang="it-IT" sz="2400" dirty="0" smtClean="0">
                <a:solidFill>
                  <a:schemeClr val="bg1"/>
                </a:solidFill>
              </a:rPr>
              <a:t>volte </a:t>
            </a:r>
            <a:r>
              <a:rPr lang="it-IT" sz="2400" dirty="0">
                <a:solidFill>
                  <a:schemeClr val="bg1"/>
                </a:solidFill>
              </a:rPr>
              <a:t>modificato da disposizioni successive,</a:t>
            </a:r>
            <a:r>
              <a:rPr lang="it-IT" sz="2400" b="1" dirty="0">
                <a:solidFill>
                  <a:schemeClr val="bg1"/>
                </a:solidFill>
              </a:rPr>
              <a:t> </a:t>
            </a:r>
            <a:r>
              <a:rPr lang="it-IT" sz="2400" dirty="0">
                <a:solidFill>
                  <a:schemeClr val="bg1"/>
                </a:solidFill>
              </a:rPr>
              <a:t>ha riformato interamente la disciplina del rapporto di lavoro a tempo parziale, in precedenza contenuta </a:t>
            </a:r>
            <a:r>
              <a:rPr lang="it-IT" sz="2400" b="1" dirty="0">
                <a:solidFill>
                  <a:schemeClr val="bg1"/>
                </a:solidFill>
              </a:rPr>
              <a:t>nell’art. 5 del D.L. 30 ottobre 1984, </a:t>
            </a:r>
            <a:r>
              <a:rPr lang="it-IT" sz="2400" b="1" dirty="0" smtClean="0">
                <a:solidFill>
                  <a:schemeClr val="bg1"/>
                </a:solidFill>
              </a:rPr>
              <a:t>n. </a:t>
            </a:r>
            <a:r>
              <a:rPr lang="it-IT" sz="2400" b="1" dirty="0">
                <a:solidFill>
                  <a:schemeClr val="bg1"/>
                </a:solidFill>
              </a:rPr>
              <a:t>726.</a:t>
            </a:r>
          </a:p>
          <a:p>
            <a:pPr algn="just"/>
            <a:r>
              <a:rPr lang="it-IT" sz="2400" dirty="0">
                <a:solidFill>
                  <a:schemeClr val="bg1"/>
                </a:solidFill>
              </a:rPr>
              <a:t>L’attuale disciplina è contenuta negli </a:t>
            </a:r>
            <a:r>
              <a:rPr lang="it-IT" sz="2400" b="1" dirty="0">
                <a:solidFill>
                  <a:schemeClr val="bg1"/>
                </a:solidFill>
              </a:rPr>
              <a:t>artt. da 4 a 12 del </a:t>
            </a:r>
            <a:r>
              <a:rPr lang="it-IT" sz="2400" b="1" dirty="0" err="1">
                <a:solidFill>
                  <a:schemeClr val="bg1"/>
                </a:solidFill>
              </a:rPr>
              <a:t>D.Lgs.</a:t>
            </a:r>
            <a:r>
              <a:rPr lang="it-IT" sz="2400" b="1" dirty="0">
                <a:solidFill>
                  <a:schemeClr val="bg1"/>
                </a:solidFill>
              </a:rPr>
              <a:t> 15 giugno 2015, n. 81.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E61FE5-782E-4DED-B957-CD7E0800D5BA}" type="slidenum">
              <a:rPr lang="it-IT">
                <a:solidFill>
                  <a:srgbClr val="FFFFFF"/>
                </a:solidFill>
                <a:latin typeface="Calibri" panose="020F0502020204030204" pitchFamily="34" charset="0"/>
              </a:rPr>
              <a:pPr eaLnBrk="1" hangingPunct="1"/>
              <a:t>28</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51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42958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 </a:t>
            </a:r>
            <a:endParaRPr lang="it-IT" altLang="it-IT" sz="2000" b="1">
              <a:solidFill>
                <a:schemeClr val="bg1"/>
              </a:solidFill>
            </a:endParaRPr>
          </a:p>
          <a:p>
            <a:pPr eaLnBrk="1" hangingPunct="1"/>
            <a:r>
              <a:rPr lang="it-IT" altLang="it-IT" sz="2400" b="1">
                <a:solidFill>
                  <a:schemeClr val="bg1"/>
                </a:solidFill>
              </a:rPr>
              <a:t>Appalti e somministrazione</a:t>
            </a:r>
          </a:p>
          <a:p>
            <a:pPr eaLnBrk="1" hangingPunct="1"/>
            <a:endParaRPr lang="it-IT" altLang="it-IT" sz="2000" b="1">
              <a:solidFill>
                <a:schemeClr val="bg1"/>
              </a:solidFill>
            </a:endParaRPr>
          </a:p>
          <a:p>
            <a:pPr algn="just" eaLnBrk="1" hangingPunct="1"/>
            <a:r>
              <a:rPr lang="it-IT" altLang="it-IT" sz="2000">
                <a:solidFill>
                  <a:schemeClr val="bg1"/>
                </a:solidFill>
              </a:rPr>
              <a:t>Occorre al riguardo precisare che il ricorso ai buoni lavoro è ammesso solo per regolare il </a:t>
            </a:r>
            <a:r>
              <a:rPr lang="it-IT" altLang="it-IT" sz="2000" b="1">
                <a:solidFill>
                  <a:schemeClr val="bg1"/>
                </a:solidFill>
              </a:rPr>
              <a:t>rapporto diretto tra prestatore e utilizzatore finale</a:t>
            </a:r>
            <a:r>
              <a:rPr lang="it-IT" altLang="it-IT" sz="2000">
                <a:solidFill>
                  <a:schemeClr val="bg1"/>
                </a:solidFill>
              </a:rPr>
              <a:t>, non è invece ammesso che un’impresa possa reclutare e retribuire lavoratori per svolgere prestazioni a favore di terzi</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DAE2C6-BC43-46CC-8BA3-297DE5D8750A}" type="slidenum">
              <a:rPr lang="it-IT">
                <a:solidFill>
                  <a:srgbClr val="FFFFFF"/>
                </a:solidFill>
                <a:latin typeface="Calibri" panose="020F0502020204030204" pitchFamily="34" charset="0"/>
              </a:rPr>
              <a:pPr eaLnBrk="1" hangingPunct="1"/>
              <a:t>280</a:t>
            </a:fld>
            <a:endParaRPr lang="it-IT">
              <a:solidFill>
                <a:srgbClr val="FFFFFF"/>
              </a:solidFill>
              <a:latin typeface="Calibri" panose="020F0502020204030204" pitchFamily="34" charset="0"/>
            </a:endParaRPr>
          </a:p>
        </p:txBody>
      </p:sp>
      <p:pic>
        <p:nvPicPr>
          <p:cNvPr id="368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505325" y="4652963"/>
            <a:ext cx="484188"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8951546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434975" y="1485900"/>
            <a:ext cx="8294688" cy="5043488"/>
          </a:xfrm>
          <a:prstGeom prst="rect">
            <a:avLst/>
          </a:prstGeom>
          <a:solidFill>
            <a:schemeClr val="tx1">
              <a:lumMod val="85000"/>
            </a:schemeClr>
          </a:solidFill>
          <a:ln w="25400" cap="flat" cmpd="sng" algn="ctr">
            <a:solidFill>
              <a:srgbClr val="4F81BD">
                <a:shade val="50000"/>
              </a:srgbClr>
            </a:solidFill>
            <a:prstDash val="solid"/>
          </a:ln>
          <a:effectLst/>
        </p:spPr>
        <p:txBody>
          <a:bodyPr lIns="82927" tIns="41464" rIns="82927" bIns="41464" anchor="ctr"/>
          <a:lstStyle/>
          <a:p>
            <a:pPr algn="ctr" defTabSz="407484" eaLnBrk="0" hangingPunct="0">
              <a:lnSpc>
                <a:spcPct val="93000"/>
              </a:lnSpc>
              <a:buClr>
                <a:srgbClr val="000000"/>
              </a:buClr>
              <a:buSzPct val="100000"/>
              <a:defRPr/>
            </a:pPr>
            <a:r>
              <a:rPr lang="it-IT" sz="2400" b="1" kern="0" dirty="0">
                <a:solidFill>
                  <a:prstClr val="black"/>
                </a:solidFill>
              </a:rPr>
              <a:t>Fino al </a:t>
            </a:r>
            <a:r>
              <a:rPr lang="it-IT" sz="2400" b="1" kern="0" dirty="0" err="1">
                <a:solidFill>
                  <a:prstClr val="black"/>
                </a:solidFill>
              </a:rPr>
              <a:t>D.Lgs.</a:t>
            </a:r>
            <a:r>
              <a:rPr lang="it-IT" sz="2400" b="1" kern="0" dirty="0">
                <a:solidFill>
                  <a:prstClr val="black"/>
                </a:solidFill>
              </a:rPr>
              <a:t> 81/2015</a:t>
            </a:r>
          </a:p>
          <a:p>
            <a:pPr algn="ctr" defTabSz="407484" eaLnBrk="0" hangingPunct="0">
              <a:lnSpc>
                <a:spcPct val="93000"/>
              </a:lnSpc>
              <a:buClr>
                <a:srgbClr val="000000"/>
              </a:buClr>
              <a:buSzPct val="100000"/>
              <a:defRPr/>
            </a:pPr>
            <a:r>
              <a:rPr lang="it-IT" sz="2000" kern="0" dirty="0">
                <a:solidFill>
                  <a:prstClr val="black"/>
                </a:solidFill>
              </a:rPr>
              <a:t>L’utilizzo in caso di prestazioni a favore di terzi </a:t>
            </a:r>
          </a:p>
          <a:p>
            <a:pPr algn="ctr" defTabSz="407484" eaLnBrk="0" hangingPunct="0">
              <a:lnSpc>
                <a:spcPct val="93000"/>
              </a:lnSpc>
              <a:buClr>
                <a:srgbClr val="000000"/>
              </a:buClr>
              <a:buSzPct val="100000"/>
              <a:defRPr/>
            </a:pPr>
            <a:r>
              <a:rPr lang="it-IT" sz="2000" kern="0" dirty="0">
                <a:solidFill>
                  <a:prstClr val="black"/>
                </a:solidFill>
              </a:rPr>
              <a:t>(appalto e somministrazione)</a:t>
            </a:r>
          </a:p>
          <a:p>
            <a:pPr algn="ctr" defTabSz="407484" eaLnBrk="0" hangingPunct="0">
              <a:lnSpc>
                <a:spcPct val="93000"/>
              </a:lnSpc>
              <a:buClr>
                <a:srgbClr val="000000"/>
              </a:buClr>
              <a:buSzPct val="100000"/>
              <a:defRPr/>
            </a:pPr>
            <a:endParaRPr lang="it-IT" sz="2000" kern="0" dirty="0">
              <a:solidFill>
                <a:prstClr val="black"/>
              </a:solidFill>
            </a:endParaRPr>
          </a:p>
          <a:p>
            <a:pPr algn="ctr" defTabSz="407484" eaLnBrk="0" hangingPunct="0">
              <a:lnSpc>
                <a:spcPct val="93000"/>
              </a:lnSpc>
              <a:buClr>
                <a:srgbClr val="000000"/>
              </a:buClr>
              <a:buSzPct val="100000"/>
              <a:defRPr/>
            </a:pPr>
            <a:endParaRPr lang="it-IT" sz="2000" kern="0" dirty="0">
              <a:solidFill>
                <a:prstClr val="black"/>
              </a:solidFill>
            </a:endParaRPr>
          </a:p>
          <a:p>
            <a:pPr algn="ctr" defTabSz="407484" eaLnBrk="0" hangingPunct="0">
              <a:lnSpc>
                <a:spcPct val="93000"/>
              </a:lnSpc>
              <a:buClr>
                <a:srgbClr val="000000"/>
              </a:buClr>
              <a:buSzPct val="100000"/>
              <a:defRPr/>
            </a:pPr>
            <a:r>
              <a:rPr lang="it-IT" sz="2000" kern="0" dirty="0">
                <a:solidFill>
                  <a:prstClr val="black"/>
                </a:solidFill>
              </a:rPr>
              <a:t>La legge non disponeva espressamente nulla in merito, tuttavia c’era una posizione precisa e rigida in tal senso da parte del Ministero del lavoro:</a:t>
            </a:r>
          </a:p>
          <a:p>
            <a:pPr algn="ctr" defTabSz="407484" eaLnBrk="0" hangingPunct="0">
              <a:lnSpc>
                <a:spcPct val="93000"/>
              </a:lnSpc>
              <a:buClr>
                <a:srgbClr val="000000"/>
              </a:buClr>
              <a:buSzPct val="100000"/>
              <a:defRPr/>
            </a:pPr>
            <a:endParaRPr lang="it-IT" sz="2000" kern="0" dirty="0">
              <a:solidFill>
                <a:prstClr val="black"/>
              </a:solidFill>
            </a:endParaRPr>
          </a:p>
          <a:p>
            <a:pPr algn="ctr" defTabSz="407484" eaLnBrk="0" hangingPunct="0">
              <a:lnSpc>
                <a:spcPct val="93000"/>
              </a:lnSpc>
              <a:buClr>
                <a:srgbClr val="000000"/>
              </a:buClr>
              <a:buSzPct val="100000"/>
              <a:defRPr/>
            </a:pPr>
            <a:r>
              <a:rPr lang="it-IT" sz="2000" b="1" u="sng" kern="0" dirty="0">
                <a:solidFill>
                  <a:prstClr val="black"/>
                </a:solidFill>
              </a:rPr>
              <a:t>L’utilizzo non è possibile in quanto le prestazioni devono essere svolte direttamente a favore dell’utilizzatore della prestazione</a:t>
            </a:r>
          </a:p>
          <a:p>
            <a:pPr algn="ctr" defTabSz="407484" eaLnBrk="0" hangingPunct="0">
              <a:lnSpc>
                <a:spcPct val="93000"/>
              </a:lnSpc>
              <a:buClr>
                <a:srgbClr val="000000"/>
              </a:buClr>
              <a:buSzPct val="100000"/>
              <a:defRPr/>
            </a:pPr>
            <a:r>
              <a:rPr lang="it-IT" sz="2000" u="sng" kern="0" dirty="0">
                <a:solidFill>
                  <a:prstClr val="black"/>
                </a:solidFill>
              </a:rPr>
              <a:t>(circolare n.4/2013, da ultimo confermato  nel corso del Forum Lavoro del 23/4/2013; INPS circ.88/2009, 17/2010 e 49/2013)</a:t>
            </a:r>
          </a:p>
          <a:p>
            <a:pPr algn="ctr" defTabSz="407484" eaLnBrk="0" hangingPunct="0">
              <a:lnSpc>
                <a:spcPct val="93000"/>
              </a:lnSpc>
              <a:buClr>
                <a:srgbClr val="000000"/>
              </a:buClr>
              <a:buSzPct val="100000"/>
              <a:defRPr/>
            </a:pPr>
            <a:endParaRPr lang="it-IT" sz="2000" u="sng" kern="0" dirty="0">
              <a:solidFill>
                <a:prstClr val="black"/>
              </a:solidFill>
            </a:endParaRPr>
          </a:p>
          <a:p>
            <a:pPr algn="ctr" defTabSz="407484" eaLnBrk="0" hangingPunct="0">
              <a:lnSpc>
                <a:spcPct val="93000"/>
              </a:lnSpc>
              <a:buClr>
                <a:srgbClr val="000000"/>
              </a:buClr>
              <a:buSzPct val="100000"/>
              <a:defRPr/>
            </a:pPr>
            <a:r>
              <a:rPr lang="it-IT" sz="2000" u="sng" kern="0" dirty="0">
                <a:solidFill>
                  <a:prstClr val="black"/>
                </a:solidFill>
              </a:rPr>
              <a:t>Unica deroga è prevista per l’attività degli steward  svolte attraverso istituti di vigilanza privati (DM 24/2/2010 che consente la stipula di contratti di lavoro intermittente e voucher</a:t>
            </a:r>
            <a:r>
              <a:rPr lang="it-IT" sz="2200" u="sng" kern="0" dirty="0">
                <a:solidFill>
                  <a:prstClr val="black"/>
                </a:solidFill>
              </a:rPr>
              <a:t>)</a:t>
            </a:r>
          </a:p>
        </p:txBody>
      </p:sp>
      <p:sp>
        <p:nvSpPr>
          <p:cNvPr id="4" name="Freccia in giù 3"/>
          <p:cNvSpPr/>
          <p:nvPr/>
        </p:nvSpPr>
        <p:spPr>
          <a:xfrm>
            <a:off x="4370388" y="242728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789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E2B42A9-E49B-4FEC-8D42-3756500CD1A0}" type="slidenum">
              <a:rPr lang="it-IT" altLang="it-IT" sz="1200">
                <a:solidFill>
                  <a:srgbClr val="FFFFFF"/>
                </a:solidFill>
              </a:rPr>
              <a:pPr eaLnBrk="1" hangingPunct="1">
                <a:spcBef>
                  <a:spcPct val="0"/>
                </a:spcBef>
                <a:buFontTx/>
                <a:buNone/>
              </a:pPr>
              <a:t>281</a:t>
            </a:fld>
            <a:endParaRPr lang="it-IT" altLang="it-IT" sz="1200">
              <a:solidFill>
                <a:srgbClr val="FFFFFF"/>
              </a:solidFill>
            </a:endParaRPr>
          </a:p>
        </p:txBody>
      </p:sp>
      <p:pic>
        <p:nvPicPr>
          <p:cNvPr id="378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25876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1248561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396875" y="1484313"/>
            <a:ext cx="8293100" cy="5043487"/>
          </a:xfrm>
          <a:prstGeom prst="rect">
            <a:avLst/>
          </a:prstGeom>
          <a:solidFill>
            <a:schemeClr val="tx1">
              <a:lumMod val="85000"/>
            </a:schemeClr>
          </a:solidFill>
          <a:ln w="25400" cap="flat" cmpd="sng" algn="ctr">
            <a:solidFill>
              <a:srgbClr val="4F81BD">
                <a:shade val="50000"/>
              </a:srgbClr>
            </a:solidFill>
            <a:prstDash val="solid"/>
          </a:ln>
          <a:effectLst/>
        </p:spPr>
        <p:txBody>
          <a:bodyPr lIns="82927" tIns="41464" rIns="82927" bIns="41464" anchor="ctr"/>
          <a:lstStyle/>
          <a:p>
            <a:pPr algn="just" defTabSz="407484" eaLnBrk="0" hangingPunct="0">
              <a:lnSpc>
                <a:spcPct val="93000"/>
              </a:lnSpc>
              <a:buClr>
                <a:srgbClr val="000000"/>
              </a:buClr>
              <a:buSzPct val="100000"/>
              <a:defRPr/>
            </a:pPr>
            <a:r>
              <a:rPr lang="it-IT" sz="2400" b="1" kern="0" dirty="0">
                <a:solidFill>
                  <a:prstClr val="black"/>
                </a:solidFill>
              </a:rPr>
              <a:t>La Sezione Lavoro del Tribunale di Milano, con una sentenza depositata il 1° aprile 2014 ha disatteso le disposizioni fornite dal Ministero del Lavoro (con la circ. n. 4/2013) e l’INPS (con la circ. n. 49/2013), in merito all’illiceità di utilizzo dei lavoratori occasionali accessori nell’ambito degli appalti.</a:t>
            </a:r>
          </a:p>
          <a:p>
            <a:pPr algn="just" defTabSz="407484" eaLnBrk="0" hangingPunct="0">
              <a:lnSpc>
                <a:spcPct val="93000"/>
              </a:lnSpc>
              <a:buClr>
                <a:srgbClr val="000000"/>
              </a:buClr>
              <a:buSzPct val="100000"/>
              <a:defRPr/>
            </a:pPr>
            <a:endParaRPr lang="it-IT" sz="2400" b="1" kern="0" dirty="0">
              <a:solidFill>
                <a:prstClr val="black"/>
              </a:solidFill>
            </a:endParaRPr>
          </a:p>
          <a:p>
            <a:pPr algn="just" defTabSz="407484" eaLnBrk="0" hangingPunct="0">
              <a:lnSpc>
                <a:spcPct val="93000"/>
              </a:lnSpc>
              <a:buClr>
                <a:srgbClr val="000000"/>
              </a:buClr>
              <a:buSzPct val="100000"/>
              <a:defRPr/>
            </a:pPr>
            <a:endParaRPr lang="it-IT" sz="2400" b="1" kern="0" dirty="0">
              <a:solidFill>
                <a:prstClr val="black"/>
              </a:solidFill>
            </a:endParaRPr>
          </a:p>
          <a:p>
            <a:pPr algn="just" defTabSz="407484" eaLnBrk="0" hangingPunct="0">
              <a:lnSpc>
                <a:spcPct val="93000"/>
              </a:lnSpc>
              <a:buClr>
                <a:srgbClr val="000000"/>
              </a:buClr>
              <a:buSzPct val="100000"/>
              <a:defRPr/>
            </a:pPr>
            <a:endParaRPr lang="it-IT" sz="2400" b="1" kern="0" dirty="0">
              <a:solidFill>
                <a:prstClr val="black"/>
              </a:solidFill>
            </a:endParaRPr>
          </a:p>
          <a:p>
            <a:pPr algn="just" defTabSz="407484" eaLnBrk="0" hangingPunct="0">
              <a:lnSpc>
                <a:spcPct val="93000"/>
              </a:lnSpc>
              <a:buClr>
                <a:srgbClr val="000000"/>
              </a:buClr>
              <a:buSzPct val="100000"/>
              <a:defRPr/>
            </a:pPr>
            <a:r>
              <a:rPr lang="it-IT" kern="0" dirty="0">
                <a:solidFill>
                  <a:prstClr val="black"/>
                </a:solidFill>
              </a:rPr>
              <a:t>In pratica, il Tribunale ha affermato che “… non si rinvengono nella normativa vigente indicazioni che confinino, come sostiene il ricorrente, la liceità del lavoro accessorio nell’ambito della utilizzazione diretta dei lavoratori da parte dell’utilizzatore con esclusione dei rapporti di appalto o di somministrazione”.</a:t>
            </a:r>
          </a:p>
          <a:p>
            <a:pPr algn="just" defTabSz="407484" eaLnBrk="0" hangingPunct="0">
              <a:lnSpc>
                <a:spcPct val="93000"/>
              </a:lnSpc>
              <a:buClr>
                <a:srgbClr val="000000"/>
              </a:buClr>
              <a:buSzPct val="100000"/>
              <a:defRPr/>
            </a:pPr>
            <a:endParaRPr lang="it-IT" kern="0" dirty="0">
              <a:solidFill>
                <a:prstClr val="black"/>
              </a:solidFill>
            </a:endParaRPr>
          </a:p>
          <a:p>
            <a:pPr algn="just" defTabSz="407484" eaLnBrk="0" hangingPunct="0">
              <a:lnSpc>
                <a:spcPct val="93000"/>
              </a:lnSpc>
              <a:buClr>
                <a:srgbClr val="000000"/>
              </a:buClr>
              <a:buSzPct val="100000"/>
              <a:defRPr/>
            </a:pPr>
            <a:r>
              <a:rPr lang="it-IT" kern="0" dirty="0">
                <a:solidFill>
                  <a:prstClr val="black"/>
                </a:solidFill>
              </a:rPr>
              <a:t>Unico limite al lavoro accessorio, così come rivisto sia dalla Legge n. 92/2012 (Riforma Fornero) che dal Decreto Legge n. 76/2013, è quello relativo al compenso.</a:t>
            </a:r>
          </a:p>
        </p:txBody>
      </p:sp>
      <p:sp>
        <p:nvSpPr>
          <p:cNvPr id="4" name="Freccia in giù 3"/>
          <p:cNvSpPr/>
          <p:nvPr/>
        </p:nvSpPr>
        <p:spPr>
          <a:xfrm>
            <a:off x="4097338" y="370840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a:solidFill>
                <a:prstClr val="white"/>
              </a:solidFill>
            </a:endParaRPr>
          </a:p>
        </p:txBody>
      </p:sp>
      <p:sp>
        <p:nvSpPr>
          <p:cNvPr id="3891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C1E18D7-4E05-448F-B6B3-F806AE06691C}" type="slidenum">
              <a:rPr lang="it-IT" altLang="it-IT" sz="1200">
                <a:solidFill>
                  <a:srgbClr val="FFFFFF"/>
                </a:solidFill>
              </a:rPr>
              <a:pPr eaLnBrk="1" hangingPunct="1">
                <a:spcBef>
                  <a:spcPct val="0"/>
                </a:spcBef>
                <a:buFontTx/>
                <a:buNone/>
              </a:pPr>
              <a:t>282</a:t>
            </a:fld>
            <a:endParaRPr lang="it-IT" altLang="it-IT" sz="1200">
              <a:solidFill>
                <a:srgbClr val="FFFFFF"/>
              </a:solidFill>
            </a:endParaRPr>
          </a:p>
        </p:txBody>
      </p:sp>
      <p:pic>
        <p:nvPicPr>
          <p:cNvPr id="389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457200"/>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0470610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ottotitolo 2"/>
          <p:cNvSpPr>
            <a:spLocks noGrp="1"/>
          </p:cNvSpPr>
          <p:nvPr>
            <p:ph type="subTitle" idx="1"/>
          </p:nvPr>
        </p:nvSpPr>
        <p:spPr>
          <a:xfrm>
            <a:off x="539750" y="1773238"/>
            <a:ext cx="8080375" cy="4679950"/>
          </a:xfrm>
        </p:spPr>
        <p:txBody>
          <a:bodyPr/>
          <a:lstStyle/>
          <a:p>
            <a:pPr eaLnBrk="1" hangingPunct="1"/>
            <a:endParaRPr lang="it-IT" altLang="it-IT" sz="2400" b="1">
              <a:solidFill>
                <a:schemeClr val="bg1"/>
              </a:solidFill>
            </a:endParaRPr>
          </a:p>
          <a:p>
            <a:pPr eaLnBrk="1" hangingPunct="1"/>
            <a:endParaRPr lang="it-IT" altLang="it-IT" sz="2400" b="1">
              <a:solidFill>
                <a:schemeClr val="bg1"/>
              </a:solidFill>
            </a:endParaRPr>
          </a:p>
          <a:p>
            <a:pPr eaLnBrk="1" hangingPunct="1"/>
            <a:r>
              <a:rPr lang="it-IT" altLang="it-IT" sz="2400" b="1">
                <a:solidFill>
                  <a:schemeClr val="bg1"/>
                </a:solidFill>
              </a:rPr>
              <a:t> D.Lgs. 81/2015</a:t>
            </a:r>
          </a:p>
          <a:p>
            <a:pPr eaLnBrk="1" hangingPunct="1"/>
            <a:r>
              <a:rPr lang="it-IT" altLang="it-IT" sz="2000" b="1">
                <a:solidFill>
                  <a:schemeClr val="bg1"/>
                </a:solidFill>
              </a:rPr>
              <a:t>(art.48)</a:t>
            </a:r>
          </a:p>
          <a:p>
            <a:pPr eaLnBrk="1" hangingPunct="1"/>
            <a:r>
              <a:rPr lang="it-IT" altLang="it-IT" sz="2000" i="1">
                <a:solidFill>
                  <a:schemeClr val="bg1"/>
                </a:solidFill>
              </a:rPr>
              <a:t>6. </a:t>
            </a:r>
            <a:r>
              <a:rPr lang="it-IT" altLang="it-IT" sz="2000" b="1" i="1">
                <a:solidFill>
                  <a:schemeClr val="bg1"/>
                </a:solidFill>
              </a:rPr>
              <a:t>È vietato </a:t>
            </a:r>
            <a:r>
              <a:rPr lang="it-IT" altLang="it-IT" sz="2000" i="1">
                <a:solidFill>
                  <a:schemeClr val="bg1"/>
                </a:solidFill>
              </a:rPr>
              <a:t>il ricorso a prestazioni di lavoro accessorio nell'ambito della esecuzione di appalti di opere o servizi, fatte salve specifiche ipotesi individuate con decreto del Ministero del lavoro e delle politiche sociali, sentite le parti sociali, da adottare entro sei mesi dall'entrata in vigore del presente decreto.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E92F55-DA20-46C3-ACE3-51BF63762ECF}" type="slidenum">
              <a:rPr lang="it-IT">
                <a:solidFill>
                  <a:srgbClr val="FFFFFF"/>
                </a:solidFill>
                <a:latin typeface="Calibri" panose="020F0502020204030204" pitchFamily="34" charset="0"/>
              </a:rPr>
              <a:pPr eaLnBrk="1" hangingPunct="1"/>
              <a:t>283</a:t>
            </a:fld>
            <a:endParaRPr lang="it-IT">
              <a:solidFill>
                <a:srgbClr val="FFFFFF"/>
              </a:solidFill>
              <a:latin typeface="Calibri" panose="020F0502020204030204" pitchFamily="34" charset="0"/>
            </a:endParaRPr>
          </a:p>
        </p:txBody>
      </p:sp>
      <p:pic>
        <p:nvPicPr>
          <p:cNvPr id="399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62438" y="1847850"/>
            <a:ext cx="485775" cy="576263"/>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2454211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ottotitolo 2"/>
          <p:cNvSpPr>
            <a:spLocks noGrp="1"/>
          </p:cNvSpPr>
          <p:nvPr>
            <p:ph type="subTitle" idx="1"/>
          </p:nvPr>
        </p:nvSpPr>
        <p:spPr>
          <a:xfrm>
            <a:off x="539750" y="1773238"/>
            <a:ext cx="8080375" cy="4679950"/>
          </a:xfrm>
        </p:spPr>
        <p:txBody>
          <a:bodyPr/>
          <a:lstStyle/>
          <a:p>
            <a:pPr eaLnBrk="1" hangingPunct="1"/>
            <a:r>
              <a:rPr lang="it-IT" altLang="it-IT" sz="2400" b="1">
                <a:solidFill>
                  <a:schemeClr val="bg1"/>
                </a:solidFill>
              </a:rPr>
              <a:t> D.Lgs. 81/2015</a:t>
            </a:r>
          </a:p>
          <a:p>
            <a:pPr eaLnBrk="1" hangingPunct="1"/>
            <a:r>
              <a:rPr lang="it-IT" altLang="it-IT" sz="2000" b="1">
                <a:solidFill>
                  <a:schemeClr val="bg1"/>
                </a:solidFill>
              </a:rPr>
              <a:t>(art.48)</a:t>
            </a:r>
          </a:p>
          <a:p>
            <a:pPr eaLnBrk="1" hangingPunct="1"/>
            <a:endParaRPr lang="it-IT" altLang="it-IT" sz="2000" b="1">
              <a:solidFill>
                <a:schemeClr val="bg1"/>
              </a:solidFill>
            </a:endParaRPr>
          </a:p>
          <a:p>
            <a:pPr eaLnBrk="1" hangingPunct="1"/>
            <a:r>
              <a:rPr lang="it-IT" altLang="it-IT" sz="2000" i="1">
                <a:solidFill>
                  <a:schemeClr val="bg1"/>
                </a:solidFill>
              </a:rPr>
              <a:t>2. Prestazioni di lavoro accessorio possono essere altresì rese, in tutti i settori produttivi, compresi gli enti locali, fermo restando quanto previsto dal comma 4 e nel limite complessivo di 3.000 euro di compenso per </a:t>
            </a:r>
            <a:r>
              <a:rPr lang="it-IT" altLang="it-IT" sz="2000" i="1" u="sng">
                <a:solidFill>
                  <a:schemeClr val="bg1"/>
                </a:solidFill>
              </a:rPr>
              <a:t>anno civile</a:t>
            </a:r>
            <a:r>
              <a:rPr lang="it-IT" altLang="it-IT" sz="2000" i="1">
                <a:solidFill>
                  <a:schemeClr val="bg1"/>
                </a:solidFill>
              </a:rPr>
              <a:t>, rivalutati ai sensi del comma 1, da percettori di prestazioni integrative del salario o di sostegno al reddito. L'INPS provvede a sottrarre dalla contribuzione figurativa relativa alle prestazioni integrative del salario o di sostegno al reddito gli accrediti contributivi derivanti dalle prestazioni di lavoro accessorio.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B9B844-093A-42EB-BF55-FF46C8F600AB}" type="slidenum">
              <a:rPr lang="it-IT">
                <a:solidFill>
                  <a:srgbClr val="FFFFFF"/>
                </a:solidFill>
                <a:latin typeface="Calibri" panose="020F0502020204030204" pitchFamily="34" charset="0"/>
              </a:rPr>
              <a:pPr eaLnBrk="1" hangingPunct="1"/>
              <a:t>284</a:t>
            </a:fld>
            <a:endParaRPr lang="it-IT">
              <a:solidFill>
                <a:srgbClr val="FFFFFF"/>
              </a:solidFill>
              <a:latin typeface="Calibri" panose="020F0502020204030204" pitchFamily="34" charset="0"/>
            </a:endParaRPr>
          </a:p>
        </p:txBody>
      </p:sp>
      <p:pic>
        <p:nvPicPr>
          <p:cNvPr id="409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13262852"/>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6731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E112BDF-615F-4862-B5D1-E997D85EDD9F}" type="slidenum">
              <a:rPr lang="it-IT" altLang="it-IT" sz="1200">
                <a:solidFill>
                  <a:srgbClr val="FFFFFF"/>
                </a:solidFill>
              </a:rPr>
              <a:pPr eaLnBrk="1" hangingPunct="1">
                <a:spcBef>
                  <a:spcPct val="0"/>
                </a:spcBef>
                <a:buFontTx/>
                <a:buNone/>
              </a:pPr>
              <a:t>285</a:t>
            </a:fld>
            <a:endParaRPr lang="it-IT" altLang="it-IT" sz="1200">
              <a:solidFill>
                <a:srgbClr val="FFFFFF"/>
              </a:solidFill>
            </a:endParaRPr>
          </a:p>
        </p:txBody>
      </p:sp>
      <p:graphicFrame>
        <p:nvGraphicFramePr>
          <p:cNvPr id="5" name="Tabella 4"/>
          <p:cNvGraphicFramePr>
            <a:graphicFrameLocks noGrp="1"/>
          </p:cNvGraphicFramePr>
          <p:nvPr/>
        </p:nvGraphicFramePr>
        <p:xfrm>
          <a:off x="2027238" y="2492375"/>
          <a:ext cx="6640512" cy="519113"/>
        </p:xfrm>
        <a:graphic>
          <a:graphicData uri="http://schemas.openxmlformats.org/drawingml/2006/table">
            <a:tbl>
              <a:tblPr firstRow="1" bandRow="1">
                <a:tableStyleId>{5C22544A-7EE6-4342-B048-85BDC9FD1C3A}</a:tableStyleId>
              </a:tblPr>
              <a:tblGrid>
                <a:gridCol w="3320256">
                  <a:extLst>
                    <a:ext uri="{9D8B030D-6E8A-4147-A177-3AD203B41FA5}">
                      <a16:colId xmlns:a16="http://schemas.microsoft.com/office/drawing/2014/main" xmlns="" val="20000"/>
                    </a:ext>
                  </a:extLst>
                </a:gridCol>
                <a:gridCol w="3320256">
                  <a:extLst>
                    <a:ext uri="{9D8B030D-6E8A-4147-A177-3AD203B41FA5}">
                      <a16:colId xmlns:a16="http://schemas.microsoft.com/office/drawing/2014/main" xmlns="" val="20001"/>
                    </a:ext>
                  </a:extLst>
                </a:gridCol>
              </a:tblGrid>
              <a:tr h="519113">
                <a:tc>
                  <a:txBody>
                    <a:bodyPr/>
                    <a:lstStyle/>
                    <a:p>
                      <a:pPr algn="ctr"/>
                      <a:r>
                        <a:rPr lang="it-IT" sz="1400" dirty="0">
                          <a:solidFill>
                            <a:schemeClr val="bg1"/>
                          </a:solidFill>
                        </a:rPr>
                        <a:t>Compensi percepibili dal lavoratore dalla totalità dei committenti</a:t>
                      </a:r>
                    </a:p>
                  </a:txBody>
                  <a:tcPr marL="91441" marR="91441" marT="45804" marB="45804">
                    <a:solidFill>
                      <a:schemeClr val="bg2">
                        <a:lumMod val="20000"/>
                        <a:lumOff val="80000"/>
                      </a:schemeClr>
                    </a:solidFill>
                  </a:tcPr>
                </a:tc>
                <a:tc>
                  <a:txBody>
                    <a:bodyPr/>
                    <a:lstStyle/>
                    <a:p>
                      <a:pPr algn="ctr"/>
                      <a:r>
                        <a:rPr lang="it-IT" sz="1400" dirty="0">
                          <a:solidFill>
                            <a:schemeClr val="bg1"/>
                          </a:solidFill>
                        </a:rPr>
                        <a:t>Compensi erogabili dal committente al singolo lavoratore</a:t>
                      </a:r>
                    </a:p>
                  </a:txBody>
                  <a:tcPr marL="91441" marR="91441" marT="45804" marB="45804">
                    <a:solidFill>
                      <a:schemeClr val="bg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nvGraphicFramePr>
        <p:xfrm>
          <a:off x="2027238" y="3013075"/>
          <a:ext cx="6640511" cy="731838"/>
        </p:xfrm>
        <a:graphic>
          <a:graphicData uri="http://schemas.openxmlformats.org/drawingml/2006/table">
            <a:tbl>
              <a:tblPr firstRow="1" bandRow="1">
                <a:tableStyleId>{5C22544A-7EE6-4342-B048-85BDC9FD1C3A}</a:tableStyleId>
              </a:tblPr>
              <a:tblGrid>
                <a:gridCol w="1076824">
                  <a:extLst>
                    <a:ext uri="{9D8B030D-6E8A-4147-A177-3AD203B41FA5}">
                      <a16:colId xmlns:a16="http://schemas.microsoft.com/office/drawing/2014/main" xmlns="" val="20000"/>
                    </a:ext>
                  </a:extLst>
                </a:gridCol>
                <a:gridCol w="2235593">
                  <a:extLst>
                    <a:ext uri="{9D8B030D-6E8A-4147-A177-3AD203B41FA5}">
                      <a16:colId xmlns:a16="http://schemas.microsoft.com/office/drawing/2014/main" xmlns="" val="20001"/>
                    </a:ext>
                  </a:extLst>
                </a:gridCol>
                <a:gridCol w="1152145">
                  <a:extLst>
                    <a:ext uri="{9D8B030D-6E8A-4147-A177-3AD203B41FA5}">
                      <a16:colId xmlns:a16="http://schemas.microsoft.com/office/drawing/2014/main" xmlns="" val="20002"/>
                    </a:ext>
                  </a:extLst>
                </a:gridCol>
                <a:gridCol w="1224154">
                  <a:extLst>
                    <a:ext uri="{9D8B030D-6E8A-4147-A177-3AD203B41FA5}">
                      <a16:colId xmlns:a16="http://schemas.microsoft.com/office/drawing/2014/main" xmlns="" val="20003"/>
                    </a:ext>
                  </a:extLst>
                </a:gridCol>
                <a:gridCol w="951795">
                  <a:extLst>
                    <a:ext uri="{9D8B030D-6E8A-4147-A177-3AD203B41FA5}">
                      <a16:colId xmlns:a16="http://schemas.microsoft.com/office/drawing/2014/main" xmlns="" val="20004"/>
                    </a:ext>
                  </a:extLst>
                </a:gridCol>
              </a:tblGrid>
              <a:tr h="731838">
                <a:tc>
                  <a:txBody>
                    <a:bodyPr/>
                    <a:lstStyle/>
                    <a:p>
                      <a:pPr algn="ctr"/>
                      <a:r>
                        <a:rPr lang="it-IT" sz="1400" dirty="0">
                          <a:solidFill>
                            <a:schemeClr val="bg1"/>
                          </a:solidFill>
                        </a:rPr>
                        <a:t>Generalità</a:t>
                      </a:r>
                      <a:r>
                        <a:rPr lang="it-IT" sz="1400" baseline="0" dirty="0">
                          <a:solidFill>
                            <a:schemeClr val="bg1"/>
                          </a:solidFill>
                        </a:rPr>
                        <a:t> dei lavoratori</a:t>
                      </a:r>
                      <a:endParaRPr lang="it-IT" sz="1400" dirty="0">
                        <a:solidFill>
                          <a:schemeClr val="bg1"/>
                        </a:solidFill>
                      </a:endParaRPr>
                    </a:p>
                  </a:txBody>
                  <a:tcPr marL="91441" marR="91441" marT="45740" marB="45740">
                    <a:solidFill>
                      <a:schemeClr val="bg2">
                        <a:lumMod val="20000"/>
                        <a:lumOff val="80000"/>
                      </a:schemeClr>
                    </a:solidFill>
                  </a:tcPr>
                </a:tc>
                <a:tc>
                  <a:txBody>
                    <a:bodyPr/>
                    <a:lstStyle/>
                    <a:p>
                      <a:pPr algn="ctr"/>
                      <a:r>
                        <a:rPr lang="it-IT" sz="1400" dirty="0">
                          <a:solidFill>
                            <a:schemeClr val="bg1"/>
                          </a:solidFill>
                        </a:rPr>
                        <a:t>Percettori</a:t>
                      </a:r>
                      <a:r>
                        <a:rPr lang="it-IT" sz="1400" baseline="0" dirty="0">
                          <a:solidFill>
                            <a:schemeClr val="bg1"/>
                          </a:solidFill>
                        </a:rPr>
                        <a:t> di prestazioni integrative del salario o di sostegno al reddito</a:t>
                      </a:r>
                      <a:endParaRPr lang="it-IT" sz="1400" dirty="0">
                        <a:solidFill>
                          <a:schemeClr val="bg1"/>
                        </a:solidFill>
                      </a:endParaRPr>
                    </a:p>
                  </a:txBody>
                  <a:tcPr marL="91441" marR="91441" marT="45740" marB="45740">
                    <a:solidFill>
                      <a:schemeClr val="bg2">
                        <a:lumMod val="20000"/>
                        <a:lumOff val="80000"/>
                      </a:schemeClr>
                    </a:solidFill>
                  </a:tcPr>
                </a:tc>
                <a:tc>
                  <a:txBody>
                    <a:bodyPr/>
                    <a:lstStyle/>
                    <a:p>
                      <a:pPr algn="ctr"/>
                      <a:r>
                        <a:rPr lang="it-IT" sz="1400" dirty="0">
                          <a:solidFill>
                            <a:schemeClr val="bg1"/>
                          </a:solidFill>
                        </a:rPr>
                        <a:t>Generalità</a:t>
                      </a:r>
                      <a:r>
                        <a:rPr lang="it-IT" sz="1400" baseline="0" dirty="0">
                          <a:solidFill>
                            <a:schemeClr val="bg1"/>
                          </a:solidFill>
                        </a:rPr>
                        <a:t> dei committenti</a:t>
                      </a:r>
                      <a:endParaRPr lang="it-IT" sz="1400" dirty="0">
                        <a:solidFill>
                          <a:schemeClr val="bg1"/>
                        </a:solidFill>
                      </a:endParaRPr>
                    </a:p>
                  </a:txBody>
                  <a:tcPr marL="91441" marR="91441" marT="45740" marB="45740">
                    <a:solidFill>
                      <a:schemeClr val="bg2">
                        <a:lumMod val="20000"/>
                        <a:lumOff val="80000"/>
                      </a:schemeClr>
                    </a:solidFill>
                  </a:tcPr>
                </a:tc>
                <a:tc>
                  <a:txBody>
                    <a:bodyPr/>
                    <a:lstStyle/>
                    <a:p>
                      <a:pPr algn="ctr"/>
                      <a:r>
                        <a:rPr lang="it-IT" sz="1400" dirty="0">
                          <a:solidFill>
                            <a:schemeClr val="bg1"/>
                          </a:solidFill>
                        </a:rPr>
                        <a:t>Imprenditore</a:t>
                      </a:r>
                      <a:r>
                        <a:rPr lang="it-IT" sz="1400" baseline="0" dirty="0">
                          <a:solidFill>
                            <a:schemeClr val="bg1"/>
                          </a:solidFill>
                        </a:rPr>
                        <a:t> o professionista</a:t>
                      </a:r>
                      <a:endParaRPr lang="it-IT" sz="1400" dirty="0">
                        <a:solidFill>
                          <a:schemeClr val="bg1"/>
                        </a:solidFill>
                      </a:endParaRPr>
                    </a:p>
                  </a:txBody>
                  <a:tcPr marL="91441" marR="91441" marT="45740" marB="45740">
                    <a:solidFill>
                      <a:schemeClr val="bg2">
                        <a:lumMod val="20000"/>
                        <a:lumOff val="80000"/>
                      </a:schemeClr>
                    </a:solidFill>
                  </a:tcPr>
                </a:tc>
                <a:tc>
                  <a:txBody>
                    <a:bodyPr/>
                    <a:lstStyle/>
                    <a:p>
                      <a:pPr algn="ctr"/>
                      <a:r>
                        <a:rPr lang="it-IT" sz="1400" dirty="0">
                          <a:solidFill>
                            <a:schemeClr val="bg1"/>
                          </a:solidFill>
                        </a:rPr>
                        <a:t>Ambito Agricolo</a:t>
                      </a:r>
                    </a:p>
                  </a:txBody>
                  <a:tcPr marL="91441" marR="91441" marT="45740" marB="45740">
                    <a:solidFill>
                      <a:schemeClr val="bg2">
                        <a:lumMod val="20000"/>
                        <a:lumOff val="80000"/>
                      </a:schemeClr>
                    </a:solid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nvGraphicFramePr>
        <p:xfrm>
          <a:off x="504825" y="3732213"/>
          <a:ext cx="8143876" cy="900112"/>
        </p:xfrm>
        <a:graphic>
          <a:graphicData uri="http://schemas.openxmlformats.org/drawingml/2006/table">
            <a:tbl>
              <a:tblPr firstRow="1" bandRow="1">
                <a:tableStyleId>{5C22544A-7EE6-4342-B048-85BDC9FD1C3A}</a:tableStyleId>
              </a:tblPr>
              <a:tblGrid>
                <a:gridCol w="1522645">
                  <a:extLst>
                    <a:ext uri="{9D8B030D-6E8A-4147-A177-3AD203B41FA5}">
                      <a16:colId xmlns:a16="http://schemas.microsoft.com/office/drawing/2014/main" xmlns="" val="20000"/>
                    </a:ext>
                  </a:extLst>
                </a:gridCol>
                <a:gridCol w="1080214">
                  <a:extLst>
                    <a:ext uri="{9D8B030D-6E8A-4147-A177-3AD203B41FA5}">
                      <a16:colId xmlns:a16="http://schemas.microsoft.com/office/drawing/2014/main" xmlns="" val="20001"/>
                    </a:ext>
                  </a:extLst>
                </a:gridCol>
                <a:gridCol w="2232441">
                  <a:extLst>
                    <a:ext uri="{9D8B030D-6E8A-4147-A177-3AD203B41FA5}">
                      <a16:colId xmlns:a16="http://schemas.microsoft.com/office/drawing/2014/main" xmlns="" val="20002"/>
                    </a:ext>
                  </a:extLst>
                </a:gridCol>
                <a:gridCol w="1152228">
                  <a:extLst>
                    <a:ext uri="{9D8B030D-6E8A-4147-A177-3AD203B41FA5}">
                      <a16:colId xmlns:a16="http://schemas.microsoft.com/office/drawing/2014/main" xmlns="" val="20003"/>
                    </a:ext>
                  </a:extLst>
                </a:gridCol>
                <a:gridCol w="1224242">
                  <a:extLst>
                    <a:ext uri="{9D8B030D-6E8A-4147-A177-3AD203B41FA5}">
                      <a16:colId xmlns:a16="http://schemas.microsoft.com/office/drawing/2014/main" xmlns="" val="20004"/>
                    </a:ext>
                  </a:extLst>
                </a:gridCol>
                <a:gridCol w="932106">
                  <a:extLst>
                    <a:ext uri="{9D8B030D-6E8A-4147-A177-3AD203B41FA5}">
                      <a16:colId xmlns:a16="http://schemas.microsoft.com/office/drawing/2014/main" xmlns="" val="20005"/>
                    </a:ext>
                  </a:extLst>
                </a:gridCol>
              </a:tblGrid>
              <a:tr h="900112">
                <a:tc>
                  <a:txBody>
                    <a:bodyPr/>
                    <a:lstStyle/>
                    <a:p>
                      <a:pPr algn="ctr"/>
                      <a:r>
                        <a:rPr lang="it-IT" sz="1200" b="0" dirty="0">
                          <a:solidFill>
                            <a:schemeClr val="bg1"/>
                          </a:solidFill>
                        </a:rPr>
                        <a:t>Indipendentemente</a:t>
                      </a:r>
                      <a:r>
                        <a:rPr lang="it-IT" sz="1200" b="0" baseline="0" dirty="0">
                          <a:solidFill>
                            <a:schemeClr val="bg1"/>
                          </a:solidFill>
                        </a:rPr>
                        <a:t> dal momento dell’acquisto dei voucher</a:t>
                      </a:r>
                      <a:endParaRPr lang="it-IT" sz="1200" b="0" dirty="0">
                        <a:solidFill>
                          <a:schemeClr val="bg1"/>
                        </a:solidFill>
                      </a:endParaRPr>
                    </a:p>
                  </a:txBody>
                  <a:tcPr marL="91448" marR="91448" marT="45721" marB="45721">
                    <a:solidFill>
                      <a:schemeClr val="accent6">
                        <a:lumMod val="20000"/>
                        <a:lumOff val="80000"/>
                      </a:schemeClr>
                    </a:solidFill>
                  </a:tcPr>
                </a:tc>
                <a:tc>
                  <a:txBody>
                    <a:bodyPr/>
                    <a:lstStyle/>
                    <a:p>
                      <a:pPr algn="ctr"/>
                      <a:endParaRPr lang="it-IT" sz="1400" b="0" dirty="0">
                        <a:solidFill>
                          <a:schemeClr val="bg1"/>
                        </a:solidFill>
                      </a:endParaRPr>
                    </a:p>
                    <a:p>
                      <a:pPr algn="ctr"/>
                      <a:r>
                        <a:rPr lang="it-IT" sz="1400" b="0" dirty="0">
                          <a:solidFill>
                            <a:schemeClr val="bg1"/>
                          </a:solidFill>
                        </a:rPr>
                        <a:t>7.000 euro netti</a:t>
                      </a:r>
                    </a:p>
                  </a:txBody>
                  <a:tcPr marL="91448" marR="91448" marT="45721" marB="45721">
                    <a:solidFill>
                      <a:schemeClr val="accent6">
                        <a:lumMod val="20000"/>
                        <a:lumOff val="80000"/>
                      </a:schemeClr>
                    </a:solidFill>
                  </a:tcPr>
                </a:tc>
                <a:tc>
                  <a:txBody>
                    <a:bodyPr/>
                    <a:lstStyle/>
                    <a:p>
                      <a:pPr algn="ctr"/>
                      <a:endParaRPr lang="it-IT" sz="1400" b="0" dirty="0">
                        <a:solidFill>
                          <a:schemeClr val="bg1"/>
                        </a:solidFill>
                      </a:endParaRPr>
                    </a:p>
                    <a:p>
                      <a:pPr algn="ctr"/>
                      <a:r>
                        <a:rPr lang="it-IT" sz="1400" b="0" dirty="0">
                          <a:solidFill>
                            <a:schemeClr val="bg1"/>
                          </a:solidFill>
                        </a:rPr>
                        <a:t>3.000 euro netti</a:t>
                      </a:r>
                    </a:p>
                  </a:txBody>
                  <a:tcPr marL="91448" marR="91448" marT="45721" marB="45721">
                    <a:solidFill>
                      <a:schemeClr val="tx1"/>
                    </a:solidFill>
                  </a:tcPr>
                </a:tc>
                <a:tc>
                  <a:txBody>
                    <a:bodyPr/>
                    <a:lstStyle/>
                    <a:p>
                      <a:pPr algn="ctr"/>
                      <a:endParaRPr lang="it-IT" sz="1400" b="0" dirty="0">
                        <a:solidFill>
                          <a:schemeClr val="bg1"/>
                        </a:solidFill>
                      </a:endParaRPr>
                    </a:p>
                    <a:p>
                      <a:pPr algn="ctr"/>
                      <a:r>
                        <a:rPr lang="it-IT" sz="1400" b="0" dirty="0">
                          <a:solidFill>
                            <a:schemeClr val="bg1"/>
                          </a:solidFill>
                        </a:rPr>
                        <a:t>7.000 euro netti</a:t>
                      </a:r>
                    </a:p>
                  </a:txBody>
                  <a:tcPr marL="91448" marR="91448" marT="45721" marB="45721">
                    <a:solidFill>
                      <a:schemeClr val="accent6">
                        <a:lumMod val="20000"/>
                        <a:lumOff val="80000"/>
                      </a:schemeClr>
                    </a:solidFill>
                  </a:tcPr>
                </a:tc>
                <a:tc>
                  <a:txBody>
                    <a:bodyPr/>
                    <a:lstStyle/>
                    <a:p>
                      <a:pPr algn="ctr"/>
                      <a:endParaRPr lang="it-IT" sz="1400" b="0" dirty="0">
                        <a:solidFill>
                          <a:schemeClr val="bg1"/>
                        </a:solidFill>
                      </a:endParaRPr>
                    </a:p>
                    <a:p>
                      <a:pPr algn="ctr"/>
                      <a:r>
                        <a:rPr lang="it-IT" sz="1400" b="0" dirty="0">
                          <a:solidFill>
                            <a:schemeClr val="bg1"/>
                          </a:solidFill>
                        </a:rPr>
                        <a:t>2.000 euro</a:t>
                      </a:r>
                      <a:r>
                        <a:rPr lang="it-IT" sz="1400" b="0" baseline="0" dirty="0">
                          <a:solidFill>
                            <a:schemeClr val="bg1"/>
                          </a:solidFill>
                        </a:rPr>
                        <a:t> netti</a:t>
                      </a:r>
                      <a:endParaRPr lang="it-IT" sz="1400" b="0" dirty="0">
                        <a:solidFill>
                          <a:schemeClr val="bg1"/>
                        </a:solidFill>
                      </a:endParaRPr>
                    </a:p>
                  </a:txBody>
                  <a:tcPr marL="91448" marR="91448" marT="45721" marB="45721">
                    <a:solidFill>
                      <a:schemeClr val="tx1"/>
                    </a:solidFill>
                  </a:tcPr>
                </a:tc>
                <a:tc>
                  <a:txBody>
                    <a:bodyPr/>
                    <a:lstStyle/>
                    <a:p>
                      <a:pPr algn="ctr"/>
                      <a:endParaRPr lang="it-IT" sz="1400" b="0" dirty="0">
                        <a:solidFill>
                          <a:schemeClr val="bg1"/>
                        </a:solidFill>
                      </a:endParaRPr>
                    </a:p>
                    <a:p>
                      <a:pPr algn="ctr"/>
                      <a:r>
                        <a:rPr lang="it-IT" sz="1400" b="0" dirty="0">
                          <a:solidFill>
                            <a:schemeClr val="bg1"/>
                          </a:solidFill>
                        </a:rPr>
                        <a:t>7.000 euro netti</a:t>
                      </a:r>
                    </a:p>
                  </a:txBody>
                  <a:tcPr marL="91448" marR="91448" marT="45721" marB="45721">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8" name="Rettangolo arrotondato 7"/>
          <p:cNvSpPr/>
          <p:nvPr/>
        </p:nvSpPr>
        <p:spPr>
          <a:xfrm>
            <a:off x="1092200" y="1844675"/>
            <a:ext cx="7056438" cy="5048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it-IT" sz="1600" b="1" dirty="0">
                <a:solidFill>
                  <a:prstClr val="black"/>
                </a:solidFill>
              </a:rPr>
              <a:t>Limiti vigenti a partire dall’anno 2016 </a:t>
            </a:r>
          </a:p>
          <a:p>
            <a:pPr algn="ctr" eaLnBrk="0" hangingPunct="0">
              <a:defRPr/>
            </a:pPr>
            <a:r>
              <a:rPr lang="it-IT" sz="1600" b="1" dirty="0">
                <a:solidFill>
                  <a:prstClr val="black"/>
                </a:solidFill>
              </a:rPr>
              <a:t>(</a:t>
            </a:r>
            <a:r>
              <a:rPr lang="it-IT" sz="1600" dirty="0">
                <a:solidFill>
                  <a:prstClr val="black"/>
                </a:solidFill>
              </a:rPr>
              <a:t>evidentemente con possibilità di rivalutazione)</a:t>
            </a:r>
            <a:endParaRPr lang="it-IT" sz="1600" b="1" dirty="0">
              <a:solidFill>
                <a:prstClr val="black"/>
              </a:solidFill>
            </a:endParaRPr>
          </a:p>
        </p:txBody>
      </p:sp>
      <p:pic>
        <p:nvPicPr>
          <p:cNvPr id="42028" name="Immagin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3714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98464015"/>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539750" y="1773238"/>
            <a:ext cx="8080375" cy="4608512"/>
          </a:xfrm>
        </p:spPr>
        <p:txBody>
          <a:bodyPr/>
          <a:lstStyle/>
          <a:p>
            <a:pPr eaLnBrk="1" hangingPunct="1">
              <a:buFont typeface="Arial" charset="0"/>
              <a:buNone/>
              <a:defRPr/>
            </a:pPr>
            <a:endParaRPr lang="it-IT" altLang="it-IT" sz="2400" b="1" dirty="0">
              <a:solidFill>
                <a:schemeClr val="bg1"/>
              </a:solidFill>
            </a:endParaRPr>
          </a:p>
          <a:p>
            <a:pPr eaLnBrk="1" hangingPunct="1">
              <a:buFont typeface="Arial" charset="0"/>
              <a:buNone/>
              <a:defRPr/>
            </a:pPr>
            <a:r>
              <a:rPr lang="it-IT" altLang="it-IT" sz="2400" b="1" dirty="0">
                <a:solidFill>
                  <a:schemeClr val="bg1"/>
                </a:solidFill>
              </a:rPr>
              <a:t>Gli obblighi del Committente </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 </a:t>
            </a:r>
          </a:p>
          <a:p>
            <a:pPr marL="457200" indent="-457200" algn="just" eaLnBrk="1" hangingPunct="1">
              <a:buFont typeface="+mj-lt"/>
              <a:buAutoNum type="arabicPeriod"/>
              <a:defRPr/>
            </a:pPr>
            <a:r>
              <a:rPr lang="it-IT" altLang="it-IT" sz="2000" b="1" dirty="0">
                <a:solidFill>
                  <a:schemeClr val="bg1"/>
                </a:solidFill>
              </a:rPr>
              <a:t>Acquisto dei Voucher</a:t>
            </a:r>
          </a:p>
          <a:p>
            <a:pPr marL="457200" indent="-457200" algn="just" eaLnBrk="1" hangingPunct="1">
              <a:buFont typeface="+mj-lt"/>
              <a:buAutoNum type="arabicPeriod"/>
              <a:defRPr/>
            </a:pPr>
            <a:endParaRPr lang="it-IT" altLang="it-IT" sz="2000" b="1" dirty="0">
              <a:solidFill>
                <a:schemeClr val="bg1"/>
              </a:solidFill>
            </a:endParaRPr>
          </a:p>
          <a:p>
            <a:pPr marL="457200" indent="-457200" algn="just" eaLnBrk="1" hangingPunct="1">
              <a:buFont typeface="+mj-lt"/>
              <a:buAutoNum type="arabicPeriod"/>
              <a:defRPr/>
            </a:pPr>
            <a:r>
              <a:rPr lang="it-IT" altLang="it-IT" sz="2000" b="1" dirty="0">
                <a:solidFill>
                  <a:schemeClr val="bg1"/>
                </a:solidFill>
              </a:rPr>
              <a:t>Comunicazione preventiva</a:t>
            </a:r>
          </a:p>
          <a:p>
            <a:pPr marL="457200" indent="-457200" algn="just" eaLnBrk="1" hangingPunct="1">
              <a:buFont typeface="+mj-lt"/>
              <a:buAutoNum type="arabicPeriod"/>
              <a:defRPr/>
            </a:pPr>
            <a:endParaRPr lang="it-IT" altLang="it-IT" sz="2000" b="1" dirty="0">
              <a:solidFill>
                <a:schemeClr val="bg1"/>
              </a:solidFill>
            </a:endParaRPr>
          </a:p>
          <a:p>
            <a:pPr marL="457200" indent="-457200" algn="just" eaLnBrk="1" hangingPunct="1">
              <a:buFont typeface="+mj-lt"/>
              <a:buAutoNum type="arabicPeriod"/>
              <a:defRPr/>
            </a:pPr>
            <a:r>
              <a:rPr lang="it-IT" altLang="it-IT" sz="2000" b="1" dirty="0">
                <a:solidFill>
                  <a:schemeClr val="bg1"/>
                </a:solidFill>
              </a:rPr>
              <a:t>Verifica del non superamento del limite economico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9F2CD5-8560-4220-8085-FB63CFAC169E}" type="slidenum">
              <a:rPr lang="it-IT">
                <a:solidFill>
                  <a:srgbClr val="FFFFFF"/>
                </a:solidFill>
                <a:latin typeface="Calibri" panose="020F0502020204030204" pitchFamily="34" charset="0"/>
              </a:rPr>
              <a:pPr eaLnBrk="1" hangingPunct="1"/>
              <a:t>286</a:t>
            </a:fld>
            <a:endParaRPr lang="it-IT">
              <a:solidFill>
                <a:srgbClr val="FFFFFF"/>
              </a:solidFill>
              <a:latin typeface="Calibri" panose="020F0502020204030204" pitchFamily="34" charset="0"/>
            </a:endParaRPr>
          </a:p>
        </p:txBody>
      </p:sp>
      <p:pic>
        <p:nvPicPr>
          <p:cNvPr id="430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80212018"/>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539750" y="1773238"/>
            <a:ext cx="8080375" cy="4895850"/>
          </a:xfrm>
        </p:spPr>
        <p:txBody>
          <a:bodyPr/>
          <a:lstStyle/>
          <a:p>
            <a:pPr marL="457200" indent="-457200" eaLnBrk="1" hangingPunct="1">
              <a:buFont typeface="+mj-lt"/>
              <a:buAutoNum type="arabicPeriod"/>
              <a:defRPr/>
            </a:pPr>
            <a:r>
              <a:rPr lang="it-IT" altLang="it-IT" sz="2400" b="1" dirty="0">
                <a:solidFill>
                  <a:schemeClr val="bg1"/>
                </a:solidFill>
              </a:rPr>
              <a:t>Acquisto dei Voucher</a:t>
            </a:r>
          </a:p>
          <a:p>
            <a:pPr eaLnBrk="1" hangingPunct="1">
              <a:buFont typeface="Arial" charset="0"/>
              <a:buNone/>
              <a:defRPr/>
            </a:pPr>
            <a:endParaRPr lang="it-IT" altLang="it-IT" sz="2400" b="1" dirty="0">
              <a:solidFill>
                <a:schemeClr val="bg1"/>
              </a:solidFill>
            </a:endParaRPr>
          </a:p>
          <a:p>
            <a:pPr eaLnBrk="1" hangingPunct="1">
              <a:buFont typeface="Arial" charset="0"/>
              <a:buNone/>
              <a:defRPr/>
            </a:pPr>
            <a:r>
              <a:rPr lang="it-IT" altLang="it-IT" sz="2400" b="1" dirty="0">
                <a:solidFill>
                  <a:schemeClr val="bg1"/>
                </a:solidFill>
              </a:rPr>
              <a:t> </a:t>
            </a:r>
            <a:r>
              <a:rPr lang="it-IT" altLang="it-IT" sz="2400" b="1" dirty="0" err="1">
                <a:solidFill>
                  <a:schemeClr val="bg1"/>
                </a:solidFill>
              </a:rPr>
              <a:t>D.Lgs.</a:t>
            </a:r>
            <a:r>
              <a:rPr lang="it-IT" altLang="it-IT" sz="2400" b="1" dirty="0">
                <a:solidFill>
                  <a:schemeClr val="bg1"/>
                </a:solidFill>
              </a:rPr>
              <a:t> 81/2015</a:t>
            </a:r>
          </a:p>
          <a:p>
            <a:pPr eaLnBrk="1" hangingPunct="1">
              <a:buFont typeface="Arial" charset="0"/>
              <a:buNone/>
              <a:defRPr/>
            </a:pPr>
            <a:r>
              <a:rPr lang="it-IT" altLang="it-IT" sz="2000" b="1" dirty="0">
                <a:solidFill>
                  <a:schemeClr val="bg1"/>
                </a:solidFill>
              </a:rPr>
              <a:t>(art.49)</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i="1" dirty="0">
                <a:solidFill>
                  <a:schemeClr val="bg1"/>
                </a:solidFill>
              </a:rPr>
              <a:t>1. Per ricorrere a prestazioni di lavoro accessorio, i committenti imprenditori o professionisti acquistano esclusivamente attraverso </a:t>
            </a:r>
            <a:r>
              <a:rPr lang="it-IT" altLang="it-IT" sz="2000" b="1" i="1" dirty="0">
                <a:solidFill>
                  <a:schemeClr val="bg1"/>
                </a:solidFill>
              </a:rPr>
              <a:t>modalità telematiche </a:t>
            </a:r>
            <a:r>
              <a:rPr lang="it-IT" altLang="it-IT" sz="2000" i="1" dirty="0">
                <a:solidFill>
                  <a:schemeClr val="bg1"/>
                </a:solidFill>
              </a:rPr>
              <a:t>uno o più carnet di buoni orari, numerati progressivamente e datati, per prestazioni di lavoro accessorio il cui valore nominale è fissato con decreto del Ministro del lavoro e delle politiche sociali, tenendo conto della media delle retribuzioni rilevate per le diverse attività lavorative e delle risultanze istruttorie del confronto con le parti sociali. I committenti non imprenditori o professionisti possono acquistare i buoni anche presso le rivendite autorizzate.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D2C90-D4FD-4377-9345-F29BB33550F6}" type="slidenum">
              <a:rPr lang="it-IT">
                <a:solidFill>
                  <a:srgbClr val="FFFFFF"/>
                </a:solidFill>
                <a:latin typeface="Calibri" panose="020F0502020204030204" pitchFamily="34" charset="0"/>
              </a:rPr>
              <a:pPr eaLnBrk="1" hangingPunct="1"/>
              <a:t>287</a:t>
            </a:fld>
            <a:endParaRPr lang="it-IT">
              <a:solidFill>
                <a:srgbClr val="FFFFFF"/>
              </a:solidFill>
              <a:latin typeface="Calibri" panose="020F0502020204030204" pitchFamily="34" charset="0"/>
            </a:endParaRPr>
          </a:p>
        </p:txBody>
      </p:sp>
      <p:pic>
        <p:nvPicPr>
          <p:cNvPr id="440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171944364"/>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Voucher con la nuova disciplina, FIT interviene</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In ordine alle numerose voci circa l’interpretazione delle suddette novità apportate alla disciplina del lavoro accessorio, e conseguentemente dei voucher INPS, desideriamo precisare che la convenzione in essere con l’INPS, rinnovata dalla FIT nel febbraio 2015, identifica l’emissione dei voucher in tabaccheria come servizio svolto “</a:t>
            </a:r>
            <a:r>
              <a:rPr lang="it-IT" altLang="it-IT" sz="1800" b="1">
                <a:solidFill>
                  <a:schemeClr val="bg1"/>
                </a:solidFill>
              </a:rPr>
              <a:t>con modalità telematica</a:t>
            </a:r>
            <a:r>
              <a:rPr lang="it-IT" altLang="it-IT" sz="1800">
                <a:solidFill>
                  <a:schemeClr val="bg1"/>
                </a:solidFill>
              </a:rPr>
              <a:t>”.</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Lo stesso Istituto Previdenziale, come confermato per le vie brevi, nelle sue comunicazioni al competente Ministero del Lavoro durante l’iter di approvazione di detto decreto, ha sempre individuato il servizio svolto dai tabaccai come servizio svolto in modalità telematica.</a:t>
            </a:r>
          </a:p>
          <a:p>
            <a:pPr marL="0" indent="0" algn="just" eaLnBrk="1" hangingPunct="1">
              <a:buFont typeface="Arial" panose="020B0604020202020204" pitchFamily="34" charset="0"/>
              <a:buNone/>
            </a:pPr>
            <a:endParaRPr lang="it-IT" altLang="it-IT" sz="1800">
              <a:solidFill>
                <a:schemeClr val="bg1"/>
              </a:solidFill>
            </a:endParaRPr>
          </a:p>
        </p:txBody>
      </p:sp>
      <p:pic>
        <p:nvPicPr>
          <p:cNvPr id="45059"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A9ADD4A-3335-4A91-9AB7-0B4924530C02}" type="slidenum">
              <a:rPr lang="it-IT" altLang="it-IT" sz="1200">
                <a:solidFill>
                  <a:srgbClr val="FFFFFF"/>
                </a:solidFill>
              </a:rPr>
              <a:pPr eaLnBrk="1" hangingPunct="1">
                <a:spcBef>
                  <a:spcPct val="0"/>
                </a:spcBef>
                <a:buFontTx/>
                <a:buNone/>
              </a:pPr>
              <a:t>288</a:t>
            </a:fld>
            <a:endParaRPr lang="it-IT" altLang="it-IT" sz="1200">
              <a:solidFill>
                <a:srgbClr val="FFFFFF"/>
              </a:solidFill>
            </a:endParaRPr>
          </a:p>
        </p:txBody>
      </p:sp>
      <p:pic>
        <p:nvPicPr>
          <p:cNvPr id="4506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8509575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Voucher con la nuova disciplina, FIT interviene</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In ragione di ciò i tabaccai, salvo diverso esplicito chiarimento o decreto del Ministero del lavoro, continueranno ad erogare il servizio sia per i committenti privati che per i committenti imprenditori e liberi professionisti.</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Il riferimento alle “rivendite autorizzate” contenuto nel citato art. 49, in relazione alla vendita di voucher ai soli privati, è da intendersi come rivendite autorizzate individuate dal concessionario del servizio e non già come rivendite di generi di monopolio che quindi possono continuare la consueta attività.</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46083"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C84EA41-474B-4634-9253-4E36A7B22275}" type="slidenum">
              <a:rPr lang="it-IT" altLang="it-IT" sz="1200">
                <a:solidFill>
                  <a:srgbClr val="FFFFFF"/>
                </a:solidFill>
              </a:rPr>
              <a:pPr eaLnBrk="1" hangingPunct="1">
                <a:spcBef>
                  <a:spcPct val="0"/>
                </a:spcBef>
                <a:buFontTx/>
                <a:buNone/>
              </a:pPr>
              <a:t>289</a:t>
            </a:fld>
            <a:endParaRPr lang="it-IT" altLang="it-IT" sz="1200">
              <a:solidFill>
                <a:srgbClr val="FFFFFF"/>
              </a:solidFill>
            </a:endParaRPr>
          </a:p>
        </p:txBody>
      </p:sp>
      <p:pic>
        <p:nvPicPr>
          <p:cNvPr id="4608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21154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FORMA</a:t>
            </a:r>
          </a:p>
          <a:p>
            <a:pPr algn="just"/>
            <a:r>
              <a:rPr lang="it-IT" sz="2400">
                <a:solidFill>
                  <a:schemeClr val="bg1"/>
                </a:solidFill>
              </a:rPr>
              <a:t>Il contratto di lavoro a tempo parziale deve stipularsi </a:t>
            </a:r>
            <a:r>
              <a:rPr lang="it-IT" sz="2400" b="1">
                <a:solidFill>
                  <a:schemeClr val="bg1"/>
                </a:solidFill>
              </a:rPr>
              <a:t>per iscritto ai soli fini della prova.</a:t>
            </a:r>
            <a:endParaRPr lang="it-IT" sz="2400">
              <a:solidFill>
                <a:schemeClr val="bg1"/>
              </a:solidFill>
            </a:endParaRPr>
          </a:p>
          <a:p>
            <a:pPr algn="just"/>
            <a:r>
              <a:rPr lang="it-IT" sz="2400">
                <a:solidFill>
                  <a:schemeClr val="bg1"/>
                </a:solidFill>
              </a:rPr>
              <a:t>Nel contratto devono essere </a:t>
            </a:r>
            <a:r>
              <a:rPr lang="it-IT" sz="2400" b="1">
                <a:solidFill>
                  <a:schemeClr val="bg1"/>
                </a:solidFill>
              </a:rPr>
              <a:t>indicate la durata della prestazione lavorativa e la collocazione temporale dell’orario con riferimento al giorno, alla settimana, al mese e all’anno.</a:t>
            </a:r>
          </a:p>
          <a:p>
            <a:pPr algn="just"/>
            <a:r>
              <a:rPr lang="it-IT" sz="2400">
                <a:solidFill>
                  <a:schemeClr val="bg1"/>
                </a:solidFill>
              </a:rPr>
              <a:t>Quando l'organizzazione del lavoro è articolata in turni, l'indicazione della distribuzione può avvenire anche mediante </a:t>
            </a:r>
            <a:r>
              <a:rPr lang="it-IT" sz="2400" b="1">
                <a:solidFill>
                  <a:schemeClr val="bg1"/>
                </a:solidFill>
              </a:rPr>
              <a:t>rinvio a turni programmati di lavoro articolati su fasce orarie prestabilite.</a:t>
            </a:r>
          </a:p>
          <a:p>
            <a:pPr algn="just"/>
            <a:endParaRPr lang="it-IT" sz="24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F02EA0-1F2B-4263-B61F-AF135F5F88FA}" type="slidenum">
              <a:rPr lang="it-IT">
                <a:solidFill>
                  <a:srgbClr val="FFFFFF"/>
                </a:solidFill>
                <a:latin typeface="Calibri" panose="020F0502020204030204" pitchFamily="34" charset="0"/>
              </a:rPr>
              <a:pPr eaLnBrk="1" hangingPunct="1"/>
              <a:t>29</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61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6610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5</a:t>
            </a:r>
          </a:p>
        </p:txBody>
      </p:sp>
    </p:spTree>
    <p:extLst>
      <p:ext uri="{BB962C8B-B14F-4D97-AF65-F5344CB8AC3E}">
        <p14:creationId xmlns:p14="http://schemas.microsoft.com/office/powerpoint/2010/main" val="2343218833"/>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r>
              <a:rPr lang="it-IT" altLang="it-IT" sz="2000" b="1" dirty="0">
                <a:solidFill>
                  <a:schemeClr val="bg1"/>
                </a:solidFill>
              </a:rPr>
              <a:t>Modalità di acquisto</a:t>
            </a:r>
          </a:p>
          <a:p>
            <a:pPr marL="0" indent="0" algn="ctr" eaLnBrk="1" hangingPunct="1">
              <a:buFont typeface="Arial" charset="0"/>
              <a:buNone/>
              <a:defRPr/>
            </a:pPr>
            <a:endParaRPr lang="it-IT" altLang="it-IT" sz="2000" b="1" dirty="0">
              <a:solidFill>
                <a:schemeClr val="bg1"/>
              </a:solidFill>
            </a:endParaRPr>
          </a:p>
          <a:p>
            <a:pPr algn="just" eaLnBrk="1" hangingPunct="1">
              <a:buFont typeface="+mj-lt"/>
              <a:buAutoNum type="alphaUcPeriod"/>
              <a:defRPr/>
            </a:pPr>
            <a:r>
              <a:rPr lang="it-IT" altLang="it-IT" sz="1800" dirty="0">
                <a:solidFill>
                  <a:schemeClr val="bg1"/>
                </a:solidFill>
              </a:rPr>
              <a:t>I </a:t>
            </a:r>
            <a:r>
              <a:rPr lang="it-IT" altLang="it-IT" sz="1800" b="1" dirty="0">
                <a:solidFill>
                  <a:schemeClr val="bg1"/>
                </a:solidFill>
              </a:rPr>
              <a:t>committenti imprenditori e liberi professionisti </a:t>
            </a:r>
            <a:r>
              <a:rPr lang="it-IT" altLang="it-IT" sz="1800" dirty="0">
                <a:solidFill>
                  <a:schemeClr val="bg1"/>
                </a:solidFill>
              </a:rPr>
              <a:t>potranno acquistare i buoni esclusivamente attraverso:</a:t>
            </a:r>
          </a:p>
          <a:p>
            <a:pPr marL="0" indent="0" algn="just" eaLnBrk="1" hangingPunct="1">
              <a:buFont typeface="Arial" charset="0"/>
              <a:buNone/>
              <a:defRPr/>
            </a:pPr>
            <a:endParaRPr lang="it-IT" altLang="it-IT" sz="1800" dirty="0">
              <a:solidFill>
                <a:schemeClr val="bg1"/>
              </a:solidFill>
            </a:endParaRPr>
          </a:p>
          <a:p>
            <a:pPr algn="just" eaLnBrk="1" hangingPunct="1">
              <a:buFont typeface="Arial" charset="0"/>
              <a:buChar char="•"/>
              <a:defRPr/>
            </a:pPr>
            <a:r>
              <a:rPr lang="it-IT" altLang="it-IT" sz="1800" dirty="0">
                <a:solidFill>
                  <a:schemeClr val="bg1"/>
                </a:solidFill>
              </a:rPr>
              <a:t>la procedura telematica INPS (cosiddetto voucher telematico). Le modalità di accesso, acquisto e gestione dei voucher “telematici” sono descritti nell’allegato 1.</a:t>
            </a:r>
          </a:p>
          <a:p>
            <a:pPr algn="just" eaLnBrk="1" hangingPunct="1">
              <a:buFont typeface="Arial" charset="0"/>
              <a:buChar char="•"/>
              <a:defRPr/>
            </a:pPr>
            <a:r>
              <a:rPr lang="it-IT" altLang="it-IT" sz="1800" dirty="0">
                <a:solidFill>
                  <a:schemeClr val="bg1"/>
                </a:solidFill>
              </a:rPr>
              <a:t>Tabaccai che aderiscono alla convenzione INPS – FIT e tramite servizio internet Banking Intesa Sanpaolo;</a:t>
            </a:r>
          </a:p>
          <a:p>
            <a:pPr algn="just" eaLnBrk="1" hangingPunct="1">
              <a:buFont typeface="Arial" charset="0"/>
              <a:buChar char="•"/>
              <a:defRPr/>
            </a:pPr>
            <a:r>
              <a:rPr lang="it-IT" altLang="it-IT" sz="1800" dirty="0">
                <a:solidFill>
                  <a:schemeClr val="bg1"/>
                </a:solidFill>
              </a:rPr>
              <a:t>Banche Popolari abilitate.</a:t>
            </a:r>
          </a:p>
          <a:p>
            <a:pPr marL="0" indent="0" algn="just" eaLnBrk="1" hangingPunct="1">
              <a:buFont typeface="Arial" charset="0"/>
              <a:buNone/>
              <a:defRPr/>
            </a:pPr>
            <a:endParaRPr lang="it-IT" altLang="it-IT" sz="1800" dirty="0">
              <a:solidFill>
                <a:schemeClr val="bg1"/>
              </a:solidFill>
            </a:endParaRPr>
          </a:p>
          <a:p>
            <a:pPr algn="just" eaLnBrk="1" hangingPunct="1">
              <a:buFont typeface="+mj-lt"/>
              <a:buAutoNum type="alphaUcPeriod" startAt="2"/>
              <a:defRPr/>
            </a:pPr>
            <a:r>
              <a:rPr lang="it-IT" altLang="it-IT" sz="1800" dirty="0">
                <a:solidFill>
                  <a:schemeClr val="bg1"/>
                </a:solidFill>
              </a:rPr>
              <a:t>I </a:t>
            </a:r>
            <a:r>
              <a:rPr lang="it-IT" altLang="it-IT" sz="1800" b="1" dirty="0">
                <a:solidFill>
                  <a:schemeClr val="bg1"/>
                </a:solidFill>
              </a:rPr>
              <a:t>committenti non imprenditori o professionisti</a:t>
            </a:r>
            <a:r>
              <a:rPr lang="it-IT" altLang="it-IT" sz="1800" dirty="0">
                <a:solidFill>
                  <a:schemeClr val="bg1"/>
                </a:solidFill>
              </a:rPr>
              <a:t>,  possono continuare ad acquistare i buoni, oltre che attraverso i canali sopra descritti, anche presso gli Uffici Postali di tutto il territorio nazionale.</a:t>
            </a:r>
          </a:p>
          <a:p>
            <a:pPr marL="0" indent="0" algn="just" eaLnBrk="1" hangingPunct="1">
              <a:buFont typeface="Arial" charset="0"/>
              <a:buNone/>
              <a:defRPr/>
            </a:pPr>
            <a:endParaRPr lang="it-IT" altLang="it-IT" sz="1800" dirty="0">
              <a:solidFill>
                <a:schemeClr val="bg1"/>
              </a:solidFill>
            </a:endParaRPr>
          </a:p>
          <a:p>
            <a:pPr marL="0" indent="0" algn="just" eaLnBrk="1" hangingPunct="1">
              <a:buFont typeface="Arial" charset="0"/>
              <a:buNone/>
              <a:defRPr/>
            </a:pPr>
            <a:endParaRPr lang="it-IT" altLang="it-IT" sz="1800" dirty="0">
              <a:solidFill>
                <a:schemeClr val="bg1"/>
              </a:solidFill>
            </a:endParaRPr>
          </a:p>
        </p:txBody>
      </p:sp>
      <p:pic>
        <p:nvPicPr>
          <p:cNvPr id="4710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DB5E788-0D5F-41B1-BFF5-0D12F80DB814}" type="slidenum">
              <a:rPr lang="it-IT" altLang="it-IT" sz="1200">
                <a:solidFill>
                  <a:srgbClr val="FFFFFF"/>
                </a:solidFill>
              </a:rPr>
              <a:pPr eaLnBrk="1" hangingPunct="1">
                <a:spcBef>
                  <a:spcPct val="0"/>
                </a:spcBef>
                <a:buFontTx/>
                <a:buNone/>
              </a:pPr>
              <a:t>290</a:t>
            </a:fld>
            <a:endParaRPr lang="it-IT" altLang="it-IT" sz="1200">
              <a:solidFill>
                <a:srgbClr val="FFFFFF"/>
              </a:solidFill>
            </a:endParaRPr>
          </a:p>
        </p:txBody>
      </p:sp>
      <p:pic>
        <p:nvPicPr>
          <p:cNvPr id="4711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6443663" y="1506538"/>
            <a:ext cx="2016125"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bg1"/>
                </a:solidFill>
              </a:rPr>
              <a:t>Circ. Inps 149/2015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009528050"/>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673100"/>
            <a:ext cx="2176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897063" y="1412875"/>
            <a:ext cx="4572000" cy="625475"/>
          </a:xfrm>
          <a:prstGeom prst="rect">
            <a:avLst/>
          </a:prstGeom>
        </p:spPr>
        <p:txBody>
          <a:bodyPr>
            <a:spAutoFit/>
          </a:bodyPr>
          <a:lstStyle/>
          <a:p>
            <a:pPr marL="159385" algn="ctr" eaLnBrk="0" hangingPunct="0">
              <a:defRPr/>
            </a:pPr>
            <a:r>
              <a:rPr lang="it-IT" sz="1400" b="1" spc="-5" dirty="0">
                <a:solidFill>
                  <a:prstClr val="black"/>
                </a:solidFill>
                <a:latin typeface="Verdana"/>
                <a:cs typeface="Verdana"/>
              </a:rPr>
              <a:t>L</a:t>
            </a:r>
            <a:r>
              <a:rPr lang="it-IT" sz="1400" b="1" spc="5" dirty="0">
                <a:solidFill>
                  <a:prstClr val="black"/>
                </a:solidFill>
                <a:latin typeface="Verdana"/>
                <a:cs typeface="Verdana"/>
              </a:rPr>
              <a:t>A</a:t>
            </a:r>
            <a:r>
              <a:rPr lang="it-IT" sz="1400" b="1" spc="-15" dirty="0">
                <a:solidFill>
                  <a:prstClr val="black"/>
                </a:solidFill>
                <a:latin typeface="Verdana"/>
                <a:cs typeface="Verdana"/>
              </a:rPr>
              <a:t>V</a:t>
            </a:r>
            <a:r>
              <a:rPr lang="it-IT" sz="1400" b="1" spc="-5" dirty="0">
                <a:solidFill>
                  <a:prstClr val="black"/>
                </a:solidFill>
                <a:latin typeface="Verdana"/>
                <a:cs typeface="Verdana"/>
              </a:rPr>
              <a:t>OR</a:t>
            </a:r>
            <a:r>
              <a:rPr lang="it-IT" sz="1400" b="1" dirty="0">
                <a:solidFill>
                  <a:prstClr val="black"/>
                </a:solidFill>
                <a:latin typeface="Verdana"/>
                <a:cs typeface="Verdana"/>
              </a:rPr>
              <a:t>O</a:t>
            </a:r>
            <a:r>
              <a:rPr lang="it-IT" sz="1400" b="1" spc="-5" dirty="0">
                <a:solidFill>
                  <a:prstClr val="black"/>
                </a:solidFill>
                <a:latin typeface="Verdana"/>
                <a:cs typeface="Verdana"/>
              </a:rPr>
              <a:t> </a:t>
            </a:r>
            <a:r>
              <a:rPr lang="it-IT" sz="1400" b="1" dirty="0">
                <a:solidFill>
                  <a:prstClr val="black"/>
                </a:solidFill>
                <a:latin typeface="Verdana"/>
                <a:cs typeface="Verdana"/>
              </a:rPr>
              <a:t>A</a:t>
            </a:r>
            <a:r>
              <a:rPr lang="it-IT" sz="1400" b="1" spc="-15" dirty="0">
                <a:solidFill>
                  <a:prstClr val="black"/>
                </a:solidFill>
                <a:latin typeface="Verdana"/>
                <a:cs typeface="Verdana"/>
              </a:rPr>
              <a:t>CC</a:t>
            </a:r>
            <a:r>
              <a:rPr lang="it-IT" sz="1400" b="1" spc="-5" dirty="0">
                <a:solidFill>
                  <a:prstClr val="black"/>
                </a:solidFill>
                <a:latin typeface="Verdana"/>
                <a:cs typeface="Verdana"/>
              </a:rPr>
              <a:t>E</a:t>
            </a:r>
            <a:r>
              <a:rPr lang="it-IT" sz="1400" b="1" spc="10" dirty="0">
                <a:solidFill>
                  <a:prstClr val="black"/>
                </a:solidFill>
                <a:latin typeface="Verdana"/>
                <a:cs typeface="Verdana"/>
              </a:rPr>
              <a:t>S</a:t>
            </a:r>
            <a:r>
              <a:rPr lang="it-IT" sz="1400" b="1" spc="-5" dirty="0">
                <a:solidFill>
                  <a:prstClr val="black"/>
                </a:solidFill>
                <a:latin typeface="Verdana"/>
                <a:cs typeface="Verdana"/>
              </a:rPr>
              <a:t>SORIO</a:t>
            </a:r>
            <a:endParaRPr lang="it-IT" sz="1400" dirty="0">
              <a:solidFill>
                <a:prstClr val="black"/>
              </a:solidFill>
              <a:latin typeface="Verdana"/>
              <a:cs typeface="Verdana"/>
            </a:endParaRPr>
          </a:p>
          <a:p>
            <a:pPr marL="233045" algn="ctr" eaLnBrk="0" hangingPunct="0">
              <a:spcBef>
                <a:spcPts val="755"/>
              </a:spcBef>
              <a:defRPr/>
            </a:pPr>
            <a:r>
              <a:rPr lang="it-IT" sz="1400" b="1" i="1" u="heavy" dirty="0">
                <a:solidFill>
                  <a:prstClr val="black"/>
                </a:solidFill>
                <a:latin typeface="Verdana"/>
                <a:cs typeface="Verdana"/>
              </a:rPr>
              <a:t>P</a:t>
            </a:r>
            <a:r>
              <a:rPr lang="it-IT" sz="1400" b="1" i="1" u="heavy" spc="-10" dirty="0">
                <a:solidFill>
                  <a:prstClr val="black"/>
                </a:solidFill>
                <a:latin typeface="Verdana"/>
                <a:cs typeface="Verdana"/>
              </a:rPr>
              <a:t>R</a:t>
            </a:r>
            <a:r>
              <a:rPr lang="it-IT" sz="1400" b="1" i="1" u="heavy" spc="-15" dirty="0">
                <a:solidFill>
                  <a:prstClr val="black"/>
                </a:solidFill>
                <a:latin typeface="Verdana"/>
                <a:cs typeface="Verdana"/>
              </a:rPr>
              <a:t>OC</a:t>
            </a:r>
            <a:r>
              <a:rPr lang="it-IT" sz="1400" b="1" i="1" u="heavy" spc="-5" dirty="0">
                <a:solidFill>
                  <a:prstClr val="black"/>
                </a:solidFill>
                <a:latin typeface="Verdana"/>
                <a:cs typeface="Verdana"/>
              </a:rPr>
              <a:t>E</a:t>
            </a:r>
            <a:r>
              <a:rPr lang="it-IT" sz="1400" b="1" i="1" u="heavy" dirty="0">
                <a:solidFill>
                  <a:prstClr val="black"/>
                </a:solidFill>
                <a:latin typeface="Verdana"/>
                <a:cs typeface="Verdana"/>
              </a:rPr>
              <a:t>D</a:t>
            </a:r>
            <a:r>
              <a:rPr lang="it-IT" sz="1400" b="1" i="1" u="heavy" spc="5" dirty="0">
                <a:solidFill>
                  <a:prstClr val="black"/>
                </a:solidFill>
                <a:latin typeface="Verdana"/>
                <a:cs typeface="Verdana"/>
              </a:rPr>
              <a:t>U</a:t>
            </a:r>
            <a:r>
              <a:rPr lang="it-IT" sz="1400" b="1" i="1" u="heavy" spc="-5" dirty="0">
                <a:solidFill>
                  <a:prstClr val="black"/>
                </a:solidFill>
                <a:latin typeface="Verdana"/>
                <a:cs typeface="Verdana"/>
              </a:rPr>
              <a:t>RA </a:t>
            </a:r>
            <a:r>
              <a:rPr lang="it-IT" sz="1400" b="1" i="1" u="heavy" spc="-15" dirty="0">
                <a:solidFill>
                  <a:prstClr val="black"/>
                </a:solidFill>
                <a:latin typeface="Verdana"/>
                <a:cs typeface="Verdana"/>
              </a:rPr>
              <a:t>CON</a:t>
            </a:r>
            <a:r>
              <a:rPr lang="it-IT" sz="1400" b="1" i="1" u="heavy" dirty="0">
                <a:solidFill>
                  <a:prstClr val="black"/>
                </a:solidFill>
                <a:latin typeface="Verdana"/>
                <a:cs typeface="Verdana"/>
              </a:rPr>
              <a:t> </a:t>
            </a:r>
            <a:r>
              <a:rPr lang="it-IT" sz="1400" b="1" i="1" u="heavy" spc="-15" dirty="0">
                <a:solidFill>
                  <a:prstClr val="black"/>
                </a:solidFill>
                <a:latin typeface="Verdana"/>
                <a:cs typeface="Verdana"/>
              </a:rPr>
              <a:t>VOU</a:t>
            </a:r>
            <a:r>
              <a:rPr lang="it-IT" sz="1400" b="1" i="1" u="heavy" spc="-20" dirty="0">
                <a:solidFill>
                  <a:prstClr val="black"/>
                </a:solidFill>
                <a:latin typeface="Verdana"/>
                <a:cs typeface="Verdana"/>
              </a:rPr>
              <a:t>C</a:t>
            </a:r>
            <a:r>
              <a:rPr lang="it-IT" sz="1400" b="1" i="1" u="heavy" spc="-5" dirty="0">
                <a:solidFill>
                  <a:prstClr val="black"/>
                </a:solidFill>
                <a:latin typeface="Verdana"/>
                <a:cs typeface="Verdana"/>
              </a:rPr>
              <a:t>HER</a:t>
            </a:r>
            <a:r>
              <a:rPr lang="it-IT" sz="1400" b="1" i="1" u="heavy" dirty="0">
                <a:solidFill>
                  <a:prstClr val="black"/>
                </a:solidFill>
                <a:latin typeface="Verdana"/>
                <a:cs typeface="Verdana"/>
              </a:rPr>
              <a:t> </a:t>
            </a:r>
            <a:r>
              <a:rPr lang="it-IT" sz="1400" b="1" i="1" u="heavy" spc="-10" dirty="0">
                <a:solidFill>
                  <a:prstClr val="black"/>
                </a:solidFill>
                <a:latin typeface="Verdana"/>
                <a:cs typeface="Verdana"/>
              </a:rPr>
              <a:t>T</a:t>
            </a:r>
            <a:r>
              <a:rPr lang="it-IT" sz="1400" b="1" i="1" u="heavy" spc="-20" dirty="0">
                <a:solidFill>
                  <a:prstClr val="black"/>
                </a:solidFill>
                <a:latin typeface="Verdana"/>
                <a:cs typeface="Verdana"/>
              </a:rPr>
              <a:t>E</a:t>
            </a:r>
            <a:r>
              <a:rPr lang="it-IT" sz="1400" b="1" i="1" u="heavy" spc="-5" dirty="0">
                <a:solidFill>
                  <a:prstClr val="black"/>
                </a:solidFill>
                <a:latin typeface="Verdana"/>
                <a:cs typeface="Verdana"/>
              </a:rPr>
              <a:t>LEM</a:t>
            </a:r>
            <a:r>
              <a:rPr lang="it-IT" sz="1400" b="1" i="1" u="heavy" spc="5" dirty="0">
                <a:solidFill>
                  <a:prstClr val="black"/>
                </a:solidFill>
                <a:latin typeface="Verdana"/>
                <a:cs typeface="Verdana"/>
              </a:rPr>
              <a:t>A</a:t>
            </a:r>
            <a:r>
              <a:rPr lang="it-IT" sz="1400" b="1" i="1" u="heavy" spc="-10" dirty="0">
                <a:solidFill>
                  <a:prstClr val="black"/>
                </a:solidFill>
                <a:latin typeface="Verdana"/>
                <a:cs typeface="Verdana"/>
              </a:rPr>
              <a:t>TICO</a:t>
            </a:r>
            <a:endParaRPr lang="it-IT" sz="1400" dirty="0">
              <a:solidFill>
                <a:prstClr val="black"/>
              </a:solidFill>
              <a:latin typeface="Verdana"/>
              <a:cs typeface="Verdana"/>
            </a:endParaRPr>
          </a:p>
        </p:txBody>
      </p:sp>
      <p:pic>
        <p:nvPicPr>
          <p:cNvPr id="481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2349500"/>
            <a:ext cx="2232025"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548BD7B-C2DE-4D71-A673-08869B80F8E9}" type="slidenum">
              <a:rPr lang="it-IT" altLang="it-IT" sz="1200">
                <a:solidFill>
                  <a:srgbClr val="FFFFFF"/>
                </a:solidFill>
              </a:rPr>
              <a:pPr eaLnBrk="1" hangingPunct="1">
                <a:spcBef>
                  <a:spcPct val="0"/>
                </a:spcBef>
                <a:buFontTx/>
                <a:buNone/>
              </a:pPr>
              <a:t>291</a:t>
            </a:fld>
            <a:endParaRPr lang="it-IT" altLang="it-IT" sz="1200">
              <a:solidFill>
                <a:srgbClr val="FFFFFF"/>
              </a:solidFill>
            </a:endParaRPr>
          </a:p>
        </p:txBody>
      </p:sp>
      <p:pic>
        <p:nvPicPr>
          <p:cNvPr id="48135"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9600" y="1555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1525937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400" b="1">
                <a:solidFill>
                  <a:schemeClr val="bg1"/>
                </a:solidFill>
              </a:rPr>
              <a:t>Procedura telematica INPS</a:t>
            </a:r>
          </a:p>
          <a:p>
            <a:pPr eaLnBrk="1" hangingPunct="1"/>
            <a:endParaRPr lang="it-IT" altLang="it-IT" sz="2000" b="1">
              <a:solidFill>
                <a:schemeClr val="bg1"/>
              </a:solidFill>
            </a:endParaRPr>
          </a:p>
          <a:p>
            <a:pPr eaLnBrk="1" hangingPunct="1"/>
            <a:r>
              <a:rPr lang="it-IT" altLang="it-IT" sz="2000">
                <a:solidFill>
                  <a:schemeClr val="bg1"/>
                </a:solidFill>
              </a:rPr>
              <a:t>La procedura per l'utilizzo dei buoni lavoro si compone delle fasi di seguito descritte.</a:t>
            </a:r>
          </a:p>
          <a:p>
            <a:pPr algn="just" eaLnBrk="1" hangingPunct="1"/>
            <a:endParaRPr lang="it-IT" altLang="it-IT" sz="2000">
              <a:solidFill>
                <a:schemeClr val="bg1"/>
              </a:solidFill>
            </a:endParaRPr>
          </a:p>
          <a:p>
            <a:pPr algn="just" eaLnBrk="1" hangingPunct="1"/>
            <a:r>
              <a:rPr lang="it-IT" altLang="it-IT" sz="2000">
                <a:solidFill>
                  <a:schemeClr val="bg1"/>
                </a:solidFill>
              </a:rPr>
              <a:t>Occorre premettere che, il committente persona giuridica per utilizzare la procedura telematica ovvero per acquistare i voucher presso Tabaccai e altri soggetti abilitati, è necessario che richieda alla sede INPS della propria provincia tramite </a:t>
            </a:r>
            <a:r>
              <a:rPr lang="it-IT" altLang="it-IT" sz="2000" b="1">
                <a:solidFill>
                  <a:schemeClr val="bg1"/>
                </a:solidFill>
              </a:rPr>
              <a:t>modello SC53</a:t>
            </a:r>
            <a:r>
              <a:rPr lang="it-IT" altLang="it-IT" sz="2000">
                <a:solidFill>
                  <a:schemeClr val="bg1"/>
                </a:solidFill>
              </a:rPr>
              <a:t>, l'abbinamento tra l'azienda ed il codice fiscale di un delegato persona fisica che opererà per conto dell'impresa.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E0F45F-D8EA-45C0-9BE0-A94E01D0C1F2}" type="slidenum">
              <a:rPr lang="it-IT">
                <a:solidFill>
                  <a:srgbClr val="FFFFFF"/>
                </a:solidFill>
                <a:latin typeface="Calibri" panose="020F0502020204030204" pitchFamily="34" charset="0"/>
              </a:rPr>
              <a:pPr eaLnBrk="1" hangingPunct="1"/>
              <a:t>292</a:t>
            </a:fld>
            <a:endParaRPr lang="it-IT">
              <a:solidFill>
                <a:srgbClr val="FFFFFF"/>
              </a:solidFill>
              <a:latin typeface="Calibri" panose="020F0502020204030204" pitchFamily="34" charset="0"/>
            </a:endParaRPr>
          </a:p>
        </p:txBody>
      </p:sp>
      <p:pic>
        <p:nvPicPr>
          <p:cNvPr id="4915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33992555"/>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539750" y="1773238"/>
            <a:ext cx="8080375" cy="4968875"/>
          </a:xfrm>
        </p:spPr>
        <p:txBody>
          <a:bodyPr/>
          <a:lstStyle/>
          <a:p>
            <a:pPr eaLnBrk="1" hangingPunct="1">
              <a:buFont typeface="Arial" charset="0"/>
              <a:buNone/>
              <a:defRPr/>
            </a:pPr>
            <a:r>
              <a:rPr lang="it-IT" altLang="it-IT" sz="2400" b="1" dirty="0">
                <a:solidFill>
                  <a:schemeClr val="bg1"/>
                </a:solidFill>
              </a:rPr>
              <a:t>Procedura telematica INPS</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Registrazione del committente</a:t>
            </a: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dirty="0">
                <a:solidFill>
                  <a:schemeClr val="bg1"/>
                </a:solidFill>
              </a:rPr>
              <a:t>Il committente che intende utilizzare il voucher telematico è tenuto a registrarsi presso l'INPS facendone richiesta </a:t>
            </a:r>
          </a:p>
          <a:p>
            <a:pPr marL="342900" indent="-342900" algn="just" eaLnBrk="1" hangingPunct="1">
              <a:buFont typeface="Arial" panose="020B0604020202020204" pitchFamily="34" charset="0"/>
              <a:buChar char="•"/>
              <a:defRPr/>
            </a:pPr>
            <a:r>
              <a:rPr lang="it-IT" altLang="it-IT" sz="2000" dirty="0">
                <a:solidFill>
                  <a:schemeClr val="bg1"/>
                </a:solidFill>
              </a:rPr>
              <a:t>agli sportelli, </a:t>
            </a:r>
          </a:p>
          <a:p>
            <a:pPr marL="342900" indent="-342900" algn="just" eaLnBrk="1" hangingPunct="1">
              <a:buFont typeface="Arial" panose="020B0604020202020204" pitchFamily="34" charset="0"/>
              <a:buChar char="•"/>
              <a:defRPr/>
            </a:pPr>
            <a:r>
              <a:rPr lang="it-IT" altLang="it-IT" sz="2000" dirty="0">
                <a:solidFill>
                  <a:schemeClr val="bg1"/>
                </a:solidFill>
              </a:rPr>
              <a:t>tramite il portale internet</a:t>
            </a:r>
          </a:p>
          <a:p>
            <a:pPr marL="342900" indent="-342900" algn="just" eaLnBrk="1" hangingPunct="1">
              <a:buFont typeface="Arial" panose="020B0604020202020204" pitchFamily="34" charset="0"/>
              <a:buChar char="•"/>
              <a:defRPr/>
            </a:pPr>
            <a:r>
              <a:rPr lang="it-IT" altLang="it-IT" sz="2000" dirty="0">
                <a:solidFill>
                  <a:schemeClr val="bg1"/>
                </a:solidFill>
              </a:rPr>
              <a:t>Tramite il </a:t>
            </a:r>
            <a:r>
              <a:rPr lang="it-IT" altLang="it-IT" sz="2000" dirty="0" err="1">
                <a:solidFill>
                  <a:schemeClr val="bg1"/>
                </a:solidFill>
              </a:rPr>
              <a:t>contact</a:t>
            </a:r>
            <a:r>
              <a:rPr lang="it-IT" altLang="it-IT" sz="2000" dirty="0">
                <a:solidFill>
                  <a:schemeClr val="bg1"/>
                </a:solidFill>
              </a:rPr>
              <a:t> center dell’Istituto </a:t>
            </a:r>
          </a:p>
          <a:p>
            <a:pPr marL="342900" indent="-342900" algn="just" eaLnBrk="1" hangingPunct="1">
              <a:buFont typeface="Arial" panose="020B0604020202020204" pitchFamily="34" charset="0"/>
              <a:buChar char="•"/>
              <a:defRPr/>
            </a:pPr>
            <a:r>
              <a:rPr lang="it-IT" altLang="it-IT" sz="2000" dirty="0">
                <a:solidFill>
                  <a:schemeClr val="bg1"/>
                </a:solidFill>
              </a:rPr>
              <a:t>mediante le associazioni di categoria. </a:t>
            </a:r>
          </a:p>
          <a:p>
            <a:pPr algn="just" eaLnBrk="1" hangingPunct="1">
              <a:buFont typeface="Arial" charset="0"/>
              <a:buNone/>
              <a:defRPr/>
            </a:pPr>
            <a:endParaRPr lang="it-IT" altLang="it-IT" sz="2000" dirty="0">
              <a:solidFill>
                <a:schemeClr val="bg1"/>
              </a:solidFill>
            </a:endParaRPr>
          </a:p>
          <a:p>
            <a:pPr algn="just" eaLnBrk="1" hangingPunct="1">
              <a:buFont typeface="Arial" charset="0"/>
              <a:buNone/>
              <a:defRPr/>
            </a:pPr>
            <a:r>
              <a:rPr lang="it-IT" altLang="it-IT" sz="2000" dirty="0">
                <a:solidFill>
                  <a:schemeClr val="bg1"/>
                </a:solidFill>
              </a:rPr>
              <a:t>Diversamente, in caso di acquisto cartaceo non è necessaria tale registrazione.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F50F91-8B4F-46AE-8AB2-7298FDE1B1B9}" type="slidenum">
              <a:rPr lang="it-IT">
                <a:solidFill>
                  <a:srgbClr val="FFFFFF"/>
                </a:solidFill>
                <a:latin typeface="Calibri" panose="020F0502020204030204" pitchFamily="34" charset="0"/>
              </a:rPr>
              <a:pPr eaLnBrk="1" hangingPunct="1"/>
              <a:t>293</a:t>
            </a:fld>
            <a:endParaRPr lang="it-IT">
              <a:solidFill>
                <a:srgbClr val="FFFFFF"/>
              </a:solidFill>
              <a:latin typeface="Calibri" panose="020F0502020204030204" pitchFamily="34" charset="0"/>
            </a:endParaRPr>
          </a:p>
        </p:txBody>
      </p:sp>
      <p:pic>
        <p:nvPicPr>
          <p:cNvPr id="5018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51891812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539750" y="1773238"/>
            <a:ext cx="8080375" cy="4968875"/>
          </a:xfrm>
        </p:spPr>
        <p:txBody>
          <a:bodyPr/>
          <a:lstStyle/>
          <a:p>
            <a:pPr eaLnBrk="1" hangingPunct="1">
              <a:buFont typeface="Arial" charset="0"/>
              <a:buNone/>
              <a:defRPr/>
            </a:pPr>
            <a:endParaRPr lang="it-IT" altLang="it-IT" sz="2400" b="1" dirty="0">
              <a:solidFill>
                <a:schemeClr val="bg1"/>
              </a:solidFill>
            </a:endParaRPr>
          </a:p>
          <a:p>
            <a:pPr eaLnBrk="1" hangingPunct="1">
              <a:buFont typeface="Arial" charset="0"/>
              <a:buNone/>
              <a:defRPr/>
            </a:pPr>
            <a:r>
              <a:rPr lang="it-IT" altLang="it-IT" sz="2400" b="1" dirty="0">
                <a:solidFill>
                  <a:schemeClr val="bg1"/>
                </a:solidFill>
              </a:rPr>
              <a:t>Procedura telematica INPS</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Accreditamento del prestatore</a:t>
            </a:r>
          </a:p>
          <a:p>
            <a:pPr marL="457200" indent="-457200" eaLnBrk="1" hangingPunct="1">
              <a:buFont typeface="Arial" charset="0"/>
              <a:buAutoNum type="arabicPeriod" startAt="2"/>
              <a:defRPr/>
            </a:pPr>
            <a:endParaRPr lang="it-IT" altLang="it-IT" sz="2000" b="1" dirty="0">
              <a:solidFill>
                <a:schemeClr val="bg1"/>
              </a:solidFill>
            </a:endParaRPr>
          </a:p>
          <a:p>
            <a:pPr algn="just" eaLnBrk="1" hangingPunct="1">
              <a:buFont typeface="Arial" charset="0"/>
              <a:buNone/>
              <a:defRPr/>
            </a:pPr>
            <a:r>
              <a:rPr lang="it-IT" altLang="it-IT" sz="2000" dirty="0">
                <a:solidFill>
                  <a:schemeClr val="bg1"/>
                </a:solidFill>
              </a:rPr>
              <a:t>Anche il lavoratore deve registrarsi con le medesime modalità previste per i committenti. In seguito alla registrazione e alla verifica dei dati da parte dell’INPS, in caso di utilizzo del voucher telematico, il prestatore riceve entro 25 giorni da Poste Italiane la </a:t>
            </a:r>
            <a:r>
              <a:rPr lang="it-IT" altLang="it-IT" sz="2000" b="1" dirty="0">
                <a:solidFill>
                  <a:schemeClr val="bg1"/>
                </a:solidFill>
              </a:rPr>
              <a:t>INPS card </a:t>
            </a:r>
            <a:r>
              <a:rPr lang="it-IT" altLang="it-IT" sz="2000" dirty="0">
                <a:solidFill>
                  <a:schemeClr val="bg1"/>
                </a:solidFill>
              </a:rPr>
              <a:t>sulla quale è possibile accreditare gli importi delle prestazioni eseguite.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F57FAC-4FF3-4A55-80D9-40095BE69EFE}" type="slidenum">
              <a:rPr lang="it-IT">
                <a:solidFill>
                  <a:srgbClr val="FFFFFF"/>
                </a:solidFill>
                <a:latin typeface="Calibri" panose="020F0502020204030204" pitchFamily="34" charset="0"/>
              </a:rPr>
              <a:pPr eaLnBrk="1" hangingPunct="1"/>
              <a:t>294</a:t>
            </a:fld>
            <a:endParaRPr lang="it-IT">
              <a:solidFill>
                <a:srgbClr val="FFFFFF"/>
              </a:solidFill>
              <a:latin typeface="Calibri" panose="020F0502020204030204" pitchFamily="34" charset="0"/>
            </a:endParaRPr>
          </a:p>
        </p:txBody>
      </p:sp>
      <p:pic>
        <p:nvPicPr>
          <p:cNvPr id="5120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32827136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539750" y="1773238"/>
            <a:ext cx="8080375" cy="4968875"/>
          </a:xfrm>
        </p:spPr>
        <p:txBody>
          <a:bodyPr/>
          <a:lstStyle/>
          <a:p>
            <a:pPr eaLnBrk="1" hangingPunct="1">
              <a:buFont typeface="Arial" charset="0"/>
              <a:buNone/>
              <a:defRPr/>
            </a:pPr>
            <a:r>
              <a:rPr lang="it-IT" altLang="it-IT" sz="2400" b="1" dirty="0">
                <a:solidFill>
                  <a:schemeClr val="bg1"/>
                </a:solidFill>
              </a:rPr>
              <a:t>Procedura telematica INPS</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Accreditamento del prestatore</a:t>
            </a:r>
          </a:p>
          <a:p>
            <a:pPr marL="457200" indent="-457200" eaLnBrk="1" hangingPunct="1">
              <a:buFont typeface="Arial" charset="0"/>
              <a:buAutoNum type="arabicPeriod" startAt="2"/>
              <a:defRPr/>
            </a:pPr>
            <a:endParaRPr lang="it-IT" altLang="it-IT" sz="2000" b="1" dirty="0">
              <a:solidFill>
                <a:schemeClr val="bg1"/>
              </a:solidFill>
            </a:endParaRPr>
          </a:p>
          <a:p>
            <a:pPr algn="just" eaLnBrk="1" hangingPunct="1">
              <a:buFont typeface="Arial" charset="0"/>
              <a:buNone/>
              <a:defRPr/>
            </a:pPr>
            <a:r>
              <a:rPr lang="it-IT" altLang="it-IT" sz="2000" dirty="0">
                <a:solidFill>
                  <a:schemeClr val="bg1"/>
                </a:solidFill>
              </a:rPr>
              <a:t>L'accreditamento del compenso sulla carta richiede la sua attivazione presso qualunque ufficio postale con un caricamento minimo di 5 euro. Se il prestatore non attiva la carta, il pagamento avverrà attraverso bonifico domiciliato riscuotibile presso tutti gli uffici postali. </a:t>
            </a:r>
          </a:p>
          <a:p>
            <a:pPr algn="just" eaLnBrk="1" hangingPunct="1">
              <a:buFont typeface="Arial" charset="0"/>
              <a:buNone/>
              <a:defRPr/>
            </a:pPr>
            <a:endParaRPr lang="it-IT" altLang="it-IT" sz="2000" dirty="0">
              <a:solidFill>
                <a:schemeClr val="bg1"/>
              </a:solidFill>
            </a:endParaRPr>
          </a:p>
          <a:p>
            <a:pPr algn="just" eaLnBrk="1" hangingPunct="1">
              <a:buFont typeface="Arial" charset="0"/>
              <a:buNone/>
              <a:defRPr/>
            </a:pPr>
            <a:r>
              <a:rPr lang="it-IT" altLang="it-IT" sz="2000" dirty="0">
                <a:solidFill>
                  <a:schemeClr val="bg1"/>
                </a:solidFill>
              </a:rPr>
              <a:t>Diversamente, in caso di voucher cartaceo, il lavoratore può riscuotere i buoni in qualunque tabaccheria o banca abilitata decorse 48 ore dalla fine della prestazione comunicata in sede di attivazione esibendo la propria Tessera Sanitaria o il codice fiscale.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B3F9B3-BDB0-4054-93EF-0AFC56B32AF6}" type="slidenum">
              <a:rPr lang="it-IT">
                <a:solidFill>
                  <a:srgbClr val="FFFFFF"/>
                </a:solidFill>
                <a:latin typeface="Calibri" panose="020F0502020204030204" pitchFamily="34" charset="0"/>
              </a:rPr>
              <a:pPr eaLnBrk="1" hangingPunct="1"/>
              <a:t>295</a:t>
            </a:fld>
            <a:endParaRPr lang="it-IT">
              <a:solidFill>
                <a:srgbClr val="FFFFFF"/>
              </a:solidFill>
              <a:latin typeface="Calibri" panose="020F0502020204030204" pitchFamily="34" charset="0"/>
            </a:endParaRPr>
          </a:p>
        </p:txBody>
      </p:sp>
      <p:pic>
        <p:nvPicPr>
          <p:cNvPr id="5222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09976699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Sottotitolo 2"/>
          <p:cNvSpPr>
            <a:spLocks noGrp="1"/>
          </p:cNvSpPr>
          <p:nvPr>
            <p:ph type="subTitle" idx="1"/>
          </p:nvPr>
        </p:nvSpPr>
        <p:spPr>
          <a:xfrm>
            <a:off x="538163" y="1773238"/>
            <a:ext cx="8080375" cy="4967287"/>
          </a:xfrm>
        </p:spPr>
        <p:txBody>
          <a:bodyPr/>
          <a:lstStyle/>
          <a:p>
            <a:pPr eaLnBrk="1" hangingPunct="1"/>
            <a:r>
              <a:rPr lang="it-IT" altLang="it-IT" sz="2400" b="1">
                <a:solidFill>
                  <a:schemeClr val="bg1"/>
                </a:solidFill>
              </a:rPr>
              <a:t>Procedura telematica INPS</a:t>
            </a:r>
          </a:p>
          <a:p>
            <a:pPr eaLnBrk="1" hangingPunct="1"/>
            <a:endParaRPr lang="it-IT" altLang="it-IT" sz="2000" b="1">
              <a:solidFill>
                <a:schemeClr val="bg1"/>
              </a:solidFill>
            </a:endParaRPr>
          </a:p>
          <a:p>
            <a:pPr eaLnBrk="1" hangingPunct="1"/>
            <a:r>
              <a:rPr lang="it-IT" altLang="it-IT" sz="2000" b="1">
                <a:solidFill>
                  <a:schemeClr val="bg1"/>
                </a:solidFill>
              </a:rPr>
              <a:t>Acquisto dei voucher</a:t>
            </a:r>
          </a:p>
          <a:p>
            <a:pPr eaLnBrk="1" hangingPunct="1"/>
            <a:endParaRPr lang="it-IT" altLang="it-IT" sz="2000" b="1">
              <a:solidFill>
                <a:schemeClr val="bg1"/>
              </a:solidFill>
            </a:endParaRPr>
          </a:p>
          <a:p>
            <a:pPr algn="just" eaLnBrk="1" hangingPunct="1"/>
            <a:r>
              <a:rPr lang="it-IT" altLang="it-IT" sz="2000">
                <a:solidFill>
                  <a:schemeClr val="bg1"/>
                </a:solidFill>
              </a:rPr>
              <a:t>Prima dell’inizio della prestazione, nell’ipotesi di voucher telematico, il committente deve versare il valore complessivo dei buoni che verranno utilizzati tramite </a:t>
            </a:r>
            <a:r>
              <a:rPr lang="it-IT" altLang="it-IT" sz="2000" b="1">
                <a:solidFill>
                  <a:schemeClr val="bg1"/>
                </a:solidFill>
              </a:rPr>
              <a:t>modello F24 </a:t>
            </a:r>
            <a:r>
              <a:rPr lang="it-IT" altLang="it-IT" sz="2000">
                <a:solidFill>
                  <a:schemeClr val="bg1"/>
                </a:solidFill>
              </a:rPr>
              <a:t>(causale LACC), versamento sul conto corrente postale 89778229 intestato ad INPS DG LAVORO OCCASIONALE oppure con pagamento on line tramite il portale dell’INPS. Diversamente, il committente o un suo delegato acquista i voucher presso tabaccai o banche convenzionate.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9320DD-4D8A-4AC4-93A2-D93E8559A10E}" type="slidenum">
              <a:rPr lang="it-IT">
                <a:solidFill>
                  <a:srgbClr val="FFFFFF"/>
                </a:solidFill>
                <a:latin typeface="Calibri" panose="020F0502020204030204" pitchFamily="34" charset="0"/>
              </a:rPr>
              <a:pPr eaLnBrk="1" hangingPunct="1"/>
              <a:t>296</a:t>
            </a:fld>
            <a:endParaRPr lang="it-IT">
              <a:solidFill>
                <a:srgbClr val="FFFFFF"/>
              </a:solidFill>
              <a:latin typeface="Calibri" panose="020F0502020204030204" pitchFamily="34" charset="0"/>
            </a:endParaRPr>
          </a:p>
        </p:txBody>
      </p:sp>
      <p:pic>
        <p:nvPicPr>
          <p:cNvPr id="532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6223863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ottotitolo 2"/>
          <p:cNvSpPr>
            <a:spLocks noGrp="1"/>
          </p:cNvSpPr>
          <p:nvPr>
            <p:ph type="subTitle" idx="1"/>
          </p:nvPr>
        </p:nvSpPr>
        <p:spPr>
          <a:xfrm>
            <a:off x="538163" y="1773238"/>
            <a:ext cx="8080375" cy="4967287"/>
          </a:xfrm>
        </p:spPr>
        <p:txBody>
          <a:bodyPr/>
          <a:lstStyle/>
          <a:p>
            <a:pPr eaLnBrk="1" hangingPunct="1"/>
            <a:r>
              <a:rPr lang="it-IT" altLang="it-IT" sz="2400" b="1">
                <a:solidFill>
                  <a:schemeClr val="bg1"/>
                </a:solidFill>
              </a:rPr>
              <a:t>Procedura telematica INPS</a:t>
            </a:r>
          </a:p>
          <a:p>
            <a:pPr eaLnBrk="1" hangingPunct="1"/>
            <a:endParaRPr lang="it-IT" altLang="it-IT" sz="2000" b="1">
              <a:solidFill>
                <a:schemeClr val="bg1"/>
              </a:solidFill>
            </a:endParaRPr>
          </a:p>
          <a:p>
            <a:pPr eaLnBrk="1" hangingPunct="1"/>
            <a:r>
              <a:rPr lang="it-IT" altLang="it-IT" sz="2000" b="1">
                <a:solidFill>
                  <a:schemeClr val="bg1"/>
                </a:solidFill>
              </a:rPr>
              <a:t>Dichiarazione di inizio attività</a:t>
            </a:r>
          </a:p>
          <a:p>
            <a:pPr eaLnBrk="1" hangingPunct="1"/>
            <a:endParaRPr lang="it-IT" altLang="it-IT" sz="2000" b="1">
              <a:solidFill>
                <a:schemeClr val="bg1"/>
              </a:solidFill>
            </a:endParaRPr>
          </a:p>
          <a:p>
            <a:pPr algn="just" eaLnBrk="1" hangingPunct="1"/>
            <a:r>
              <a:rPr lang="it-IT" altLang="it-IT" sz="2000">
                <a:solidFill>
                  <a:schemeClr val="bg1"/>
                </a:solidFill>
              </a:rPr>
              <a:t>Il committente è tenuto ad effettuare preventivamente attraverso il sito internet dell’Istituto, Contact Center oppure recandosi presso una sede INPS, la dichiarazione di inizio prestazione che intende compensare attraverso i buoni lavoro virtuali. La dichiarazione deve contenere l'anagrafica di ogni prestatore ed il relativo codice fiscale, la data di inizio e di fine presunta dell'attività lavorativa (massimo 30 giorni), il luogo di svolgimento della prestazione. Tale dichiarazione vale anche ai fini INAIL.</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15CC0D-1D36-4906-AD23-B4470B7832C6}" type="slidenum">
              <a:rPr lang="it-IT">
                <a:solidFill>
                  <a:srgbClr val="FFFFFF"/>
                </a:solidFill>
                <a:latin typeface="Calibri" panose="020F0502020204030204" pitchFamily="34" charset="0"/>
              </a:rPr>
              <a:pPr eaLnBrk="1" hangingPunct="1"/>
              <a:t>297</a:t>
            </a:fld>
            <a:endParaRPr lang="it-IT">
              <a:solidFill>
                <a:srgbClr val="FFFFFF"/>
              </a:solidFill>
              <a:latin typeface="Calibri" panose="020F0502020204030204" pitchFamily="34" charset="0"/>
            </a:endParaRPr>
          </a:p>
        </p:txBody>
      </p:sp>
      <p:pic>
        <p:nvPicPr>
          <p:cNvPr id="542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15665589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538163" y="1773238"/>
            <a:ext cx="8080375" cy="4967287"/>
          </a:xfrm>
        </p:spPr>
        <p:txBody>
          <a:bodyPr/>
          <a:lstStyle/>
          <a:p>
            <a:pPr eaLnBrk="1" hangingPunct="1">
              <a:buFont typeface="Arial" charset="0"/>
              <a:buNone/>
              <a:defRPr/>
            </a:pPr>
            <a:r>
              <a:rPr lang="it-IT" altLang="it-IT" sz="2400" b="1" dirty="0">
                <a:solidFill>
                  <a:schemeClr val="bg1"/>
                </a:solidFill>
              </a:rPr>
              <a:t>Procedura telematica INPS</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Rendicontazione dei voucher</a:t>
            </a:r>
          </a:p>
          <a:p>
            <a:pPr marL="457200" indent="-457200" eaLnBrk="1" hangingPunct="1">
              <a:buFont typeface="Arial" charset="0"/>
              <a:buAutoNum type="arabicPeriod" startAt="5"/>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b="1" dirty="0">
                <a:solidFill>
                  <a:schemeClr val="bg1"/>
                </a:solidFill>
              </a:rPr>
              <a:t>Al termine </a:t>
            </a:r>
            <a:r>
              <a:rPr lang="it-IT" altLang="it-IT" sz="2000" dirty="0">
                <a:solidFill>
                  <a:schemeClr val="bg1"/>
                </a:solidFill>
              </a:rPr>
              <a:t>della prestazione lavorativa, il committente deve </a:t>
            </a:r>
            <a:r>
              <a:rPr lang="it-IT" altLang="it-IT" sz="2000" b="1" dirty="0">
                <a:solidFill>
                  <a:schemeClr val="bg1"/>
                </a:solidFill>
              </a:rPr>
              <a:t>comunicare all'INPS,</a:t>
            </a:r>
            <a:r>
              <a:rPr lang="it-IT" altLang="it-IT" sz="2000" dirty="0">
                <a:solidFill>
                  <a:schemeClr val="bg1"/>
                </a:solidFill>
              </a:rPr>
              <a:t> mediante i canali sopra indicati, per ciascun prestatore, il periodo della prestazione svolta e, quindi, l'effettivo utilizzo dei buoni lavoro.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2E8252-317A-43A2-BEC4-1443A3536A49}" type="slidenum">
              <a:rPr lang="it-IT">
                <a:solidFill>
                  <a:srgbClr val="FFFFFF"/>
                </a:solidFill>
                <a:latin typeface="Calibri" panose="020F0502020204030204" pitchFamily="34" charset="0"/>
              </a:rPr>
              <a:pPr eaLnBrk="1" hangingPunct="1"/>
              <a:t>298</a:t>
            </a:fld>
            <a:endParaRPr lang="it-IT">
              <a:solidFill>
                <a:srgbClr val="FFFFFF"/>
              </a:solidFill>
              <a:latin typeface="Calibri" panose="020F0502020204030204" pitchFamily="34" charset="0"/>
            </a:endParaRPr>
          </a:p>
        </p:txBody>
      </p:sp>
      <p:pic>
        <p:nvPicPr>
          <p:cNvPr id="553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31863998"/>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Sottotitolo 2"/>
          <p:cNvSpPr>
            <a:spLocks noGrp="1"/>
          </p:cNvSpPr>
          <p:nvPr>
            <p:ph type="subTitle" idx="1"/>
          </p:nvPr>
        </p:nvSpPr>
        <p:spPr>
          <a:xfrm>
            <a:off x="538163" y="1773238"/>
            <a:ext cx="8080375" cy="4967287"/>
          </a:xfrm>
        </p:spPr>
        <p:txBody>
          <a:bodyPr/>
          <a:lstStyle/>
          <a:p>
            <a:pPr eaLnBrk="1" hangingPunct="1"/>
            <a:r>
              <a:rPr lang="it-IT" altLang="it-IT" sz="2400" b="1">
                <a:solidFill>
                  <a:schemeClr val="bg1"/>
                </a:solidFill>
              </a:rPr>
              <a:t>Procedura telematica INPS</a:t>
            </a:r>
          </a:p>
          <a:p>
            <a:pPr eaLnBrk="1" hangingPunct="1"/>
            <a:endParaRPr lang="it-IT" altLang="it-IT" sz="2000" b="1">
              <a:solidFill>
                <a:schemeClr val="bg1"/>
              </a:solidFill>
            </a:endParaRPr>
          </a:p>
          <a:p>
            <a:pPr eaLnBrk="1" hangingPunct="1"/>
            <a:r>
              <a:rPr lang="it-IT" altLang="it-IT" sz="2000" b="1">
                <a:solidFill>
                  <a:schemeClr val="bg1"/>
                </a:solidFill>
              </a:rPr>
              <a:t>Accredito degli importi al prestatore</a:t>
            </a:r>
          </a:p>
          <a:p>
            <a:pPr eaLnBrk="1" hangingPunct="1"/>
            <a:endParaRPr lang="it-IT" altLang="it-IT" sz="2000" b="1">
              <a:solidFill>
                <a:schemeClr val="bg1"/>
              </a:solidFill>
            </a:endParaRPr>
          </a:p>
          <a:p>
            <a:pPr algn="just" eaLnBrk="1" hangingPunct="1"/>
            <a:r>
              <a:rPr lang="it-IT" altLang="it-IT" sz="2000">
                <a:solidFill>
                  <a:schemeClr val="bg1"/>
                </a:solidFill>
              </a:rPr>
              <a:t>Effettuati i dovuti controlli, in caso di voucher telematico, l’INPS invia le disposizioni di pagamento a favore del prestatore. Inoltre, l’Istituto procede all’accredito dei contributi sulle posizioni assicurative individuali dei prestatori e provvede al riversamento all’INAIL del contributo del 7% destinato all'assicurazione contro gli infortuni sul lavoro e le malattie professionali. In caso di </a:t>
            </a:r>
            <a:r>
              <a:rPr lang="it-IT" altLang="it-IT" sz="2000" b="1">
                <a:solidFill>
                  <a:schemeClr val="bg1"/>
                </a:solidFill>
              </a:rPr>
              <a:t>voucher cartaceo</a:t>
            </a:r>
            <a:r>
              <a:rPr lang="it-IT" altLang="it-IT" sz="2000">
                <a:solidFill>
                  <a:schemeClr val="bg1"/>
                </a:solidFill>
              </a:rPr>
              <a:t>, invece, il prestatore potrà andare a riscuotere gli importi decorse 48 ore dal termine della prestazione.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0639D8-DE7A-4357-B7D0-C9D396DB853E}" type="slidenum">
              <a:rPr lang="it-IT">
                <a:solidFill>
                  <a:srgbClr val="FFFFFF"/>
                </a:solidFill>
                <a:latin typeface="Calibri" panose="020F0502020204030204" pitchFamily="34" charset="0"/>
              </a:rPr>
              <a:pPr eaLnBrk="1" hangingPunct="1"/>
              <a:t>299</a:t>
            </a:fld>
            <a:endParaRPr lang="it-IT">
              <a:solidFill>
                <a:srgbClr val="FFFFFF"/>
              </a:solidFill>
              <a:latin typeface="Calibri" panose="020F0502020204030204" pitchFamily="34" charset="0"/>
            </a:endParaRPr>
          </a:p>
        </p:txBody>
      </p:sp>
      <p:pic>
        <p:nvPicPr>
          <p:cNvPr id="563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5810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179388" y="1700213"/>
            <a:ext cx="8785225" cy="5041900"/>
          </a:xfrm>
        </p:spPr>
        <p:txBody>
          <a:bodyPr/>
          <a:lstStyle/>
          <a:p>
            <a:pPr eaLnBrk="1" hangingPunct="1"/>
            <a:r>
              <a:rPr lang="it-IT" altLang="it-IT" sz="2400" b="1" i="1" dirty="0">
                <a:solidFill>
                  <a:schemeClr val="bg1"/>
                </a:solidFill>
              </a:rPr>
              <a:t> </a:t>
            </a:r>
          </a:p>
          <a:p>
            <a:pPr eaLnBrk="1" hangingPunct="1"/>
            <a:r>
              <a:rPr lang="it-IT" altLang="it-IT" sz="2400" b="1" i="1" dirty="0">
                <a:solidFill>
                  <a:schemeClr val="bg1"/>
                </a:solidFill>
              </a:rPr>
              <a:t>La flessibilità nel lavoro è rappresentata dalla possibilità di ricorrere a forme contrattuali diverse dal contratto a tempo pieno ed indeterminato, quali:</a:t>
            </a:r>
          </a:p>
          <a:p>
            <a:pPr eaLnBrk="1" hangingPunct="1"/>
            <a:endParaRPr lang="it-IT" altLang="it-IT" sz="2400" b="1" i="1" dirty="0">
              <a:solidFill>
                <a:schemeClr val="bg1"/>
              </a:solidFill>
            </a:endParaRPr>
          </a:p>
          <a:p>
            <a:pPr eaLnBrk="1" hangingPunct="1"/>
            <a:r>
              <a:rPr lang="it-IT" altLang="it-IT" b="1" i="1" dirty="0">
                <a:solidFill>
                  <a:srgbClr val="FF0000"/>
                </a:solidFill>
              </a:rPr>
              <a:t>il contratto part – time;</a:t>
            </a:r>
          </a:p>
          <a:p>
            <a:pPr eaLnBrk="1" hangingPunct="1"/>
            <a:r>
              <a:rPr lang="it-IT" altLang="it-IT" b="1" i="1" dirty="0">
                <a:solidFill>
                  <a:srgbClr val="FF0000"/>
                </a:solidFill>
              </a:rPr>
              <a:t>il contratto intermittente;</a:t>
            </a:r>
          </a:p>
          <a:p>
            <a:pPr eaLnBrk="1" hangingPunct="1"/>
            <a:r>
              <a:rPr lang="it-IT" altLang="it-IT" b="1" i="1" dirty="0">
                <a:solidFill>
                  <a:srgbClr val="FF0000"/>
                </a:solidFill>
              </a:rPr>
              <a:t>il contratto a tempo determinato;</a:t>
            </a:r>
          </a:p>
          <a:p>
            <a:pPr eaLnBrk="1" hangingPunct="1"/>
            <a:r>
              <a:rPr lang="it-IT" altLang="it-IT" b="1" i="1" dirty="0">
                <a:solidFill>
                  <a:srgbClr val="FF0000"/>
                </a:solidFill>
              </a:rPr>
              <a:t>il lavoro accessorio.</a:t>
            </a:r>
          </a:p>
          <a:p>
            <a:pPr eaLnBrk="1" hangingPunct="1"/>
            <a:endParaRPr lang="it-IT" altLang="it-IT" sz="2400" b="1" i="1" dirty="0">
              <a:solidFill>
                <a:schemeClr val="bg1"/>
              </a:solidFill>
            </a:endParaRP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140C70-FEA2-4321-B6C1-23F8EEF724CC}" type="slidenum">
              <a:rPr lang="it-IT" altLang="it-IT" sz="1200" smtClean="0">
                <a:solidFill>
                  <a:srgbClr val="FFFFFF"/>
                </a:solidFill>
              </a:rPr>
              <a:pPr>
                <a:spcBef>
                  <a:spcPct val="0"/>
                </a:spcBef>
                <a:buFontTx/>
                <a:buNone/>
              </a:pPr>
              <a:t>3</a:t>
            </a:fld>
            <a:endParaRPr lang="it-IT" altLang="it-IT" sz="1200">
              <a:solidFill>
                <a:srgbClr val="FFFFFF"/>
              </a:solidFill>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3081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468313" y="1628775"/>
            <a:ext cx="8207375" cy="5229225"/>
          </a:xfrm>
        </p:spPr>
        <p:txBody>
          <a:bodyPr/>
          <a:lstStyle/>
          <a:p>
            <a:pPr eaLnBrk="1" hangingPunct="1"/>
            <a:r>
              <a:rPr lang="it-IT" altLang="it-IT" b="1" dirty="0">
                <a:solidFill>
                  <a:schemeClr val="bg1"/>
                </a:solidFill>
              </a:rPr>
              <a:t>CLAUSOLE ELASTICHE</a:t>
            </a:r>
          </a:p>
          <a:p>
            <a:pPr algn="just"/>
            <a:r>
              <a:rPr lang="it-IT" sz="2400" dirty="0">
                <a:solidFill>
                  <a:schemeClr val="bg1"/>
                </a:solidFill>
              </a:rPr>
              <a:t>Nel </a:t>
            </a:r>
            <a:r>
              <a:rPr lang="it-IT" sz="2400" b="1" dirty="0">
                <a:solidFill>
                  <a:schemeClr val="bg1"/>
                </a:solidFill>
              </a:rPr>
              <a:t>rispetto di quanto previsto dai contratti collettivi</a:t>
            </a:r>
            <a:r>
              <a:rPr lang="it-IT" sz="2400" dirty="0">
                <a:solidFill>
                  <a:schemeClr val="bg1"/>
                </a:solidFill>
              </a:rPr>
              <a:t>, le parti del contratto di lavoro a tempo parziale possono pattuire, per iscritto, </a:t>
            </a:r>
            <a:r>
              <a:rPr lang="it-IT" sz="2400" b="1" dirty="0">
                <a:solidFill>
                  <a:schemeClr val="bg1"/>
                </a:solidFill>
              </a:rPr>
              <a:t>clausole elastiche relative alla variazione della collocazione temporale della prestazione lavorativa ovvero relative alla variazione in aumento della sua durata.</a:t>
            </a:r>
          </a:p>
          <a:p>
            <a:pPr algn="just"/>
            <a:r>
              <a:rPr lang="it-IT" sz="2400" dirty="0">
                <a:solidFill>
                  <a:schemeClr val="bg1"/>
                </a:solidFill>
              </a:rPr>
              <a:t>Il prestatore di lavoro ha diritto a un </a:t>
            </a:r>
            <a:r>
              <a:rPr lang="it-IT" sz="2400" b="1" dirty="0">
                <a:solidFill>
                  <a:schemeClr val="bg1"/>
                </a:solidFill>
              </a:rPr>
              <a:t>preavviso di due giorni </a:t>
            </a:r>
            <a:r>
              <a:rPr lang="it-IT" sz="2400" dirty="0">
                <a:solidFill>
                  <a:schemeClr val="bg1"/>
                </a:solidFill>
              </a:rPr>
              <a:t>lavorativi, fatte salve le diverse intese tra le parti, nonché a </a:t>
            </a:r>
            <a:r>
              <a:rPr lang="it-IT" sz="2400" b="1" dirty="0">
                <a:solidFill>
                  <a:schemeClr val="bg1"/>
                </a:solidFill>
              </a:rPr>
              <a:t>specifiche compensazioni</a:t>
            </a:r>
            <a:r>
              <a:rPr lang="it-IT" sz="2400" dirty="0">
                <a:solidFill>
                  <a:schemeClr val="bg1"/>
                </a:solidFill>
              </a:rPr>
              <a:t>, nella misura ovvero nelle forme determinate dai contratti collettivi.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E1CC10-6E58-4D85-B500-FE35C6EFC064}" type="slidenum">
              <a:rPr lang="it-IT">
                <a:solidFill>
                  <a:srgbClr val="FFFFFF"/>
                </a:solidFill>
                <a:latin typeface="Calibri" panose="020F0502020204030204" pitchFamily="34" charset="0"/>
              </a:rPr>
              <a:pPr eaLnBrk="1" hangingPunct="1"/>
              <a:t>30</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71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72225" y="5373688"/>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17861692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539750" y="1773238"/>
            <a:ext cx="8080375" cy="4679950"/>
          </a:xfrm>
        </p:spPr>
        <p:txBody>
          <a:bodyPr/>
          <a:lstStyle/>
          <a:p>
            <a:pPr marL="457200" indent="-457200" eaLnBrk="1" hangingPunct="1">
              <a:buFont typeface="+mj-lt"/>
              <a:buAutoNum type="arabicPeriod" startAt="2"/>
              <a:defRPr/>
            </a:pPr>
            <a:r>
              <a:rPr lang="it-IT" altLang="it-IT" sz="2400" b="1" dirty="0">
                <a:solidFill>
                  <a:schemeClr val="bg1"/>
                </a:solidFill>
              </a:rPr>
              <a:t>Comunicazione preventiva</a:t>
            </a:r>
          </a:p>
          <a:p>
            <a:pPr eaLnBrk="1" hangingPunct="1">
              <a:buFont typeface="Arial" charset="0"/>
              <a:buNone/>
              <a:defRPr/>
            </a:pPr>
            <a:endParaRPr lang="it-IT" altLang="it-IT" sz="2400" b="1" dirty="0">
              <a:solidFill>
                <a:schemeClr val="bg1"/>
              </a:solidFill>
            </a:endParaRPr>
          </a:p>
          <a:p>
            <a:pPr eaLnBrk="1" hangingPunct="1">
              <a:buFont typeface="Arial" charset="0"/>
              <a:buNone/>
              <a:defRPr/>
            </a:pPr>
            <a:r>
              <a:rPr lang="it-IT" altLang="it-IT" sz="2400" b="1" dirty="0">
                <a:solidFill>
                  <a:schemeClr val="bg1"/>
                </a:solidFill>
              </a:rPr>
              <a:t> </a:t>
            </a:r>
            <a:r>
              <a:rPr lang="it-IT" altLang="it-IT" sz="2400" b="1" dirty="0" err="1">
                <a:solidFill>
                  <a:schemeClr val="bg1"/>
                </a:solidFill>
              </a:rPr>
              <a:t>D.Lgs.</a:t>
            </a:r>
            <a:r>
              <a:rPr lang="it-IT" altLang="it-IT" sz="2400" b="1" dirty="0">
                <a:solidFill>
                  <a:schemeClr val="bg1"/>
                </a:solidFill>
              </a:rPr>
              <a:t> 81/2015</a:t>
            </a:r>
          </a:p>
          <a:p>
            <a:pPr eaLnBrk="1" hangingPunct="1">
              <a:buFont typeface="Arial" charset="0"/>
              <a:buNone/>
              <a:defRPr/>
            </a:pPr>
            <a:r>
              <a:rPr lang="it-IT" altLang="it-IT" sz="2000" b="1" dirty="0">
                <a:solidFill>
                  <a:schemeClr val="bg1"/>
                </a:solidFill>
              </a:rPr>
              <a:t>(art.49)</a:t>
            </a: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i="1" dirty="0">
                <a:solidFill>
                  <a:schemeClr val="bg1"/>
                </a:solidFill>
              </a:rPr>
              <a:t>3. I committenti imprenditori o professionisti che ricorrono a prestazioni occasionali di tipo accessorio sono tenuti, prima dell'inizio della prestazione, </a:t>
            </a:r>
            <a:r>
              <a:rPr lang="it-IT" altLang="it-IT" sz="2000" b="1" i="1" dirty="0">
                <a:solidFill>
                  <a:schemeClr val="bg1"/>
                </a:solidFill>
              </a:rPr>
              <a:t>a comunicare alla Direzione territoriale del lavoro competente</a:t>
            </a:r>
            <a:r>
              <a:rPr lang="it-IT" altLang="it-IT" sz="2000" i="1" dirty="0">
                <a:solidFill>
                  <a:schemeClr val="bg1"/>
                </a:solidFill>
              </a:rPr>
              <a:t>, attraverso modalità telematiche, ivi compresi sms o posta elettronica, i dati anagrafici e il codice fiscale del lavoratore, indicando, altresì, il luogo della prestazione con riferimento  ad  un  arco  temporale  non superiore ai trenta giorni successivi.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874394-B6E6-48F4-9488-6062449B3D3A}" type="slidenum">
              <a:rPr lang="it-IT">
                <a:solidFill>
                  <a:srgbClr val="FFFFFF"/>
                </a:solidFill>
                <a:latin typeface="Calibri" panose="020F0502020204030204" pitchFamily="34" charset="0"/>
              </a:rPr>
              <a:pPr eaLnBrk="1" hangingPunct="1"/>
              <a:t>300</a:t>
            </a:fld>
            <a:endParaRPr lang="it-IT">
              <a:solidFill>
                <a:srgbClr val="FFFFFF"/>
              </a:solidFill>
              <a:latin typeface="Calibri" panose="020F0502020204030204" pitchFamily="34" charset="0"/>
            </a:endParaRPr>
          </a:p>
        </p:txBody>
      </p:sp>
      <p:pic>
        <p:nvPicPr>
          <p:cNvPr id="573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85376170"/>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8302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ttangolo 3"/>
          <p:cNvSpPr>
            <a:spLocks noChangeArrowheads="1"/>
          </p:cNvSpPr>
          <p:nvPr/>
        </p:nvSpPr>
        <p:spPr bwMode="auto">
          <a:xfrm>
            <a:off x="457200" y="1844675"/>
            <a:ext cx="81629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0" hangingPunct="0">
              <a:spcBef>
                <a:spcPct val="0"/>
              </a:spcBef>
              <a:buFontTx/>
              <a:buNone/>
              <a:defRPr/>
            </a:pPr>
            <a:r>
              <a:rPr lang="it-IT" altLang="it-IT" sz="2000" b="1" dirty="0">
                <a:solidFill>
                  <a:prstClr val="black"/>
                </a:solidFill>
                <a:latin typeface="Calibri"/>
                <a:cs typeface="Arial" charset="0"/>
              </a:rPr>
              <a:t>Il Ministero del Lavoro, con la Nota </a:t>
            </a:r>
            <a:r>
              <a:rPr lang="it-IT" altLang="it-IT" sz="2000" b="1" dirty="0" err="1">
                <a:solidFill>
                  <a:prstClr val="black"/>
                </a:solidFill>
                <a:latin typeface="Calibri"/>
                <a:cs typeface="Arial" charset="0"/>
              </a:rPr>
              <a:t>prot</a:t>
            </a:r>
            <a:r>
              <a:rPr lang="it-IT" altLang="it-IT" sz="2000" b="1" dirty="0">
                <a:solidFill>
                  <a:prstClr val="black"/>
                </a:solidFill>
                <a:latin typeface="Calibri"/>
                <a:cs typeface="Arial" charset="0"/>
              </a:rPr>
              <a:t>. n. 3337 del 25 giugno 2015</a:t>
            </a:r>
            <a:r>
              <a:rPr lang="it-IT" altLang="it-IT" sz="2000" dirty="0">
                <a:solidFill>
                  <a:prstClr val="black"/>
                </a:solidFill>
                <a:latin typeface="Calibri"/>
                <a:cs typeface="Arial" charset="0"/>
              </a:rPr>
              <a:t>,</a:t>
            </a:r>
          </a:p>
          <a:p>
            <a:pPr algn="ctr" eaLnBrk="0" hangingPunct="0">
              <a:spcBef>
                <a:spcPct val="0"/>
              </a:spcBef>
              <a:buFontTx/>
              <a:buNone/>
              <a:defRPr/>
            </a:pPr>
            <a:r>
              <a:rPr lang="it-IT" altLang="it-IT" sz="2000" dirty="0">
                <a:solidFill>
                  <a:prstClr val="black"/>
                </a:solidFill>
                <a:latin typeface="Calibri"/>
                <a:cs typeface="Arial" charset="0"/>
              </a:rPr>
              <a:t>Ha comunicato che, nelle more dell’attivazione delle relative procedure</a:t>
            </a:r>
          </a:p>
          <a:p>
            <a:pPr algn="ctr" eaLnBrk="0" hangingPunct="0">
              <a:spcBef>
                <a:spcPct val="0"/>
              </a:spcBef>
              <a:buFontTx/>
              <a:buNone/>
              <a:defRPr/>
            </a:pPr>
            <a:r>
              <a:rPr lang="it-IT" altLang="it-IT" sz="2000" dirty="0">
                <a:solidFill>
                  <a:prstClr val="black"/>
                </a:solidFill>
                <a:latin typeface="Calibri"/>
                <a:cs typeface="Arial" charset="0"/>
              </a:rPr>
              <a:t>telematiche, la comunicazione per lo svolgimento di prestazioni di lavoro</a:t>
            </a:r>
          </a:p>
          <a:p>
            <a:pPr algn="ctr" eaLnBrk="0" hangingPunct="0">
              <a:spcBef>
                <a:spcPct val="0"/>
              </a:spcBef>
              <a:buFontTx/>
              <a:buNone/>
              <a:defRPr/>
            </a:pPr>
            <a:r>
              <a:rPr lang="it-IT" altLang="it-IT" sz="2000" dirty="0">
                <a:solidFill>
                  <a:prstClr val="black"/>
                </a:solidFill>
                <a:latin typeface="Calibri"/>
                <a:cs typeface="Arial" charset="0"/>
              </a:rPr>
              <a:t>accessorio sarà da inviare agli Istituti previdenziali (INPS) secondo le attuali</a:t>
            </a:r>
          </a:p>
          <a:p>
            <a:pPr algn="ctr" eaLnBrk="0" hangingPunct="0">
              <a:spcBef>
                <a:spcPct val="0"/>
              </a:spcBef>
              <a:buFontTx/>
              <a:buNone/>
              <a:defRPr/>
            </a:pPr>
            <a:r>
              <a:rPr lang="it-IT" altLang="it-IT" sz="2000" dirty="0">
                <a:solidFill>
                  <a:prstClr val="black"/>
                </a:solidFill>
                <a:latin typeface="Calibri"/>
                <a:cs typeface="Arial" charset="0"/>
              </a:rPr>
              <a:t>procedure.</a:t>
            </a:r>
          </a:p>
          <a:p>
            <a:pPr algn="just" eaLnBrk="0" hangingPunct="0">
              <a:spcBef>
                <a:spcPct val="0"/>
              </a:spcBef>
              <a:buFontTx/>
              <a:buNone/>
              <a:defRPr/>
            </a:pPr>
            <a:endParaRPr lang="it-IT" altLang="it-IT" sz="2000" dirty="0">
              <a:solidFill>
                <a:prstClr val="black"/>
              </a:solidFill>
              <a:latin typeface="Calibri"/>
              <a:cs typeface="Arial" charset="0"/>
            </a:endParaRPr>
          </a:p>
          <a:p>
            <a:pPr algn="just" eaLnBrk="0" hangingPunct="0">
              <a:spcBef>
                <a:spcPct val="0"/>
              </a:spcBef>
              <a:buFontTx/>
              <a:buNone/>
              <a:defRPr/>
            </a:pPr>
            <a:r>
              <a:rPr lang="it-IT" altLang="it-IT" sz="2000" dirty="0">
                <a:solidFill>
                  <a:prstClr val="black"/>
                </a:solidFill>
                <a:latin typeface="Calibri"/>
                <a:cs typeface="Arial" charset="0"/>
              </a:rPr>
              <a:t>Pertanto, </a:t>
            </a:r>
            <a:r>
              <a:rPr lang="it-IT" altLang="it-IT" sz="2000" b="1" dirty="0">
                <a:solidFill>
                  <a:prstClr val="black"/>
                </a:solidFill>
                <a:latin typeface="Calibri"/>
                <a:cs typeface="Arial" charset="0"/>
              </a:rPr>
              <a:t>in attesa di nuove indicazioni da parte del Ministero del Lavoro</a:t>
            </a:r>
            <a:r>
              <a:rPr lang="it-IT" altLang="it-IT" sz="2000" dirty="0">
                <a:solidFill>
                  <a:prstClr val="black"/>
                </a:solidFill>
                <a:latin typeface="Calibri"/>
                <a:cs typeface="Arial" charset="0"/>
              </a:rPr>
              <a:t>, gli obblighi di comunicazione connessi al lavoro accessorio possono essere effettuati, come ricordato dall’INPS nella Circolare n. 177/2013:</a:t>
            </a:r>
          </a:p>
          <a:p>
            <a:pPr marL="342900" indent="-342900" algn="just" eaLnBrk="0" hangingPunct="0">
              <a:spcBef>
                <a:spcPct val="0"/>
              </a:spcBef>
              <a:defRPr/>
            </a:pPr>
            <a:r>
              <a:rPr lang="it-IT" altLang="it-IT" sz="2000" dirty="0">
                <a:solidFill>
                  <a:prstClr val="black"/>
                </a:solidFill>
                <a:latin typeface="Calibri"/>
                <a:cs typeface="Arial" charset="0"/>
              </a:rPr>
              <a:t>- tramite il </a:t>
            </a:r>
            <a:r>
              <a:rPr lang="it-IT" altLang="it-IT" sz="2000" dirty="0" err="1">
                <a:solidFill>
                  <a:prstClr val="black"/>
                </a:solidFill>
                <a:latin typeface="Calibri"/>
                <a:cs typeface="Arial" charset="0"/>
              </a:rPr>
              <a:t>Contact</a:t>
            </a:r>
            <a:r>
              <a:rPr lang="it-IT" altLang="it-IT" sz="2000" dirty="0">
                <a:solidFill>
                  <a:prstClr val="black"/>
                </a:solidFill>
                <a:latin typeface="Calibri"/>
                <a:cs typeface="Arial" charset="0"/>
              </a:rPr>
              <a:t> Center unificato INPS – INAIL (tel. 803 164 gratuito da numero fisso, o da cellulare al </a:t>
            </a:r>
            <a:r>
              <a:rPr lang="it-IT" altLang="it-IT" sz="2000" dirty="0" err="1">
                <a:solidFill>
                  <a:prstClr val="black"/>
                </a:solidFill>
                <a:latin typeface="Calibri"/>
                <a:cs typeface="Arial" charset="0"/>
              </a:rPr>
              <a:t>num</a:t>
            </a:r>
            <a:r>
              <a:rPr lang="it-IT" altLang="it-IT" sz="2000" dirty="0">
                <a:solidFill>
                  <a:prstClr val="black"/>
                </a:solidFill>
                <a:latin typeface="Calibri"/>
                <a:cs typeface="Arial" charset="0"/>
              </a:rPr>
              <a:t>. 06 164 164 con tariffazione a carico dell’utente);</a:t>
            </a:r>
          </a:p>
          <a:p>
            <a:pPr marL="342900" indent="-342900" algn="just" eaLnBrk="0" hangingPunct="0">
              <a:spcBef>
                <a:spcPct val="0"/>
              </a:spcBef>
              <a:defRPr/>
            </a:pPr>
            <a:r>
              <a:rPr lang="it-IT" altLang="it-IT" sz="2000" dirty="0">
                <a:solidFill>
                  <a:prstClr val="black"/>
                </a:solidFill>
                <a:latin typeface="Calibri"/>
                <a:cs typeface="Arial" charset="0"/>
              </a:rPr>
              <a:t>tramite la Sede INPS competente.</a:t>
            </a:r>
          </a:p>
          <a:p>
            <a:pPr marL="342900" indent="-342900" algn="just" eaLnBrk="0" hangingPunct="0">
              <a:spcBef>
                <a:spcPct val="0"/>
              </a:spcBef>
              <a:defRPr/>
            </a:pPr>
            <a:r>
              <a:rPr lang="it-IT" altLang="it-IT" sz="2000" dirty="0">
                <a:solidFill>
                  <a:prstClr val="black"/>
                </a:solidFill>
                <a:latin typeface="Calibri"/>
                <a:cs typeface="Arial" charset="0"/>
              </a:rPr>
              <a:t>tramite la procedura informatica disponibile sul sito internet </a:t>
            </a:r>
            <a:r>
              <a:rPr lang="it-IT" altLang="it-IT" sz="2000" dirty="0">
                <a:solidFill>
                  <a:prstClr val="black"/>
                </a:solidFill>
                <a:latin typeface="Calibri"/>
                <a:cs typeface="Arial" charset="0"/>
                <a:hlinkClick r:id="rId4"/>
              </a:rPr>
              <a:t>www.inps.it</a:t>
            </a:r>
            <a:r>
              <a:rPr lang="it-IT" altLang="it-IT" sz="2000" dirty="0">
                <a:solidFill>
                  <a:prstClr val="black"/>
                </a:solidFill>
                <a:latin typeface="Calibri"/>
                <a:cs typeface="Arial" charset="0"/>
              </a:rPr>
              <a:t>, accessibile:</a:t>
            </a:r>
          </a:p>
        </p:txBody>
      </p:sp>
      <p:sp>
        <p:nvSpPr>
          <p:cNvPr id="5837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5696248-29A7-4147-BE11-9C78AD3800D6}" type="slidenum">
              <a:rPr lang="it-IT" altLang="it-IT" sz="1200">
                <a:solidFill>
                  <a:srgbClr val="FFFFFF"/>
                </a:solidFill>
              </a:rPr>
              <a:pPr eaLnBrk="1" hangingPunct="1">
                <a:spcBef>
                  <a:spcPct val="0"/>
                </a:spcBef>
                <a:buFontTx/>
                <a:buNone/>
              </a:pPr>
              <a:t>301</a:t>
            </a:fld>
            <a:endParaRPr lang="it-IT" altLang="it-IT" sz="1200">
              <a:solidFill>
                <a:srgbClr val="FFFFFF"/>
              </a:solidFill>
            </a:endParaRPr>
          </a:p>
        </p:txBody>
      </p:sp>
      <p:sp>
        <p:nvSpPr>
          <p:cNvPr id="2" name="Freccia in giù 1"/>
          <p:cNvSpPr/>
          <p:nvPr/>
        </p:nvSpPr>
        <p:spPr>
          <a:xfrm>
            <a:off x="4287838" y="1274763"/>
            <a:ext cx="485775" cy="64770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58375"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506142498"/>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8302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ttangolo 3"/>
          <p:cNvSpPr>
            <a:spLocks noChangeArrowheads="1"/>
          </p:cNvSpPr>
          <p:nvPr/>
        </p:nvSpPr>
        <p:spPr bwMode="auto">
          <a:xfrm>
            <a:off x="457200" y="1844675"/>
            <a:ext cx="81629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pPr>
            <a:r>
              <a:rPr lang="it-IT" altLang="it-IT" sz="2000">
                <a:solidFill>
                  <a:srgbClr val="000000"/>
                </a:solidFill>
              </a:rPr>
              <a:t>- per </a:t>
            </a:r>
            <a:r>
              <a:rPr lang="it-IT" altLang="it-IT" sz="2000" b="1">
                <a:solidFill>
                  <a:srgbClr val="000000"/>
                </a:solidFill>
              </a:rPr>
              <a:t>i committenti, </a:t>
            </a:r>
            <a:r>
              <a:rPr lang="it-IT" altLang="it-IT" sz="2000">
                <a:solidFill>
                  <a:srgbClr val="000000"/>
                </a:solidFill>
              </a:rPr>
              <a:t>mediante PIN nella sezione “Servizi On Line – Lavoro</a:t>
            </a:r>
          </a:p>
          <a:p>
            <a:pPr algn="just">
              <a:spcBef>
                <a:spcPct val="0"/>
              </a:spcBef>
              <a:buFont typeface="Arial" panose="020B0604020202020204" pitchFamily="34" charset="0"/>
              <a:buNone/>
            </a:pPr>
            <a:r>
              <a:rPr lang="it-IT" altLang="it-IT" sz="2000">
                <a:solidFill>
                  <a:srgbClr val="000000"/>
                </a:solidFill>
              </a:rPr>
              <a:t>Occasionale Accessorio – Committenti/Datori di Lavoro”,</a:t>
            </a:r>
          </a:p>
          <a:p>
            <a:pPr algn="just">
              <a:spcBef>
                <a:spcPct val="0"/>
              </a:spcBef>
              <a:buFont typeface="Arial" panose="020B0604020202020204" pitchFamily="34" charset="0"/>
              <a:buNone/>
            </a:pPr>
            <a:endParaRPr lang="it-IT" altLang="it-IT" sz="2000">
              <a:solidFill>
                <a:srgbClr val="000000"/>
              </a:solidFill>
            </a:endParaRPr>
          </a:p>
          <a:p>
            <a:pPr algn="just">
              <a:spcBef>
                <a:spcPct val="0"/>
              </a:spcBef>
              <a:buFont typeface="Arial" panose="020B0604020202020204" pitchFamily="34" charset="0"/>
              <a:buNone/>
            </a:pPr>
            <a:r>
              <a:rPr lang="it-IT" altLang="it-IT" sz="2000">
                <a:solidFill>
                  <a:srgbClr val="000000"/>
                </a:solidFill>
              </a:rPr>
              <a:t>- per </a:t>
            </a:r>
            <a:r>
              <a:rPr lang="it-IT" altLang="it-IT" sz="2000" b="1">
                <a:solidFill>
                  <a:srgbClr val="000000"/>
                </a:solidFill>
              </a:rPr>
              <a:t>i possessori di voucher</a:t>
            </a:r>
            <a:r>
              <a:rPr lang="it-IT" altLang="it-IT" sz="2000">
                <a:solidFill>
                  <a:srgbClr val="000000"/>
                </a:solidFill>
              </a:rPr>
              <a:t>, mediante codice fiscale e codice di controllo,</a:t>
            </a:r>
          </a:p>
          <a:p>
            <a:pPr algn="just">
              <a:spcBef>
                <a:spcPct val="0"/>
              </a:spcBef>
              <a:buFont typeface="Arial" panose="020B0604020202020204" pitchFamily="34" charset="0"/>
              <a:buNone/>
            </a:pPr>
            <a:r>
              <a:rPr lang="it-IT" altLang="it-IT" sz="2000">
                <a:solidFill>
                  <a:srgbClr val="000000"/>
                </a:solidFill>
              </a:rPr>
              <a:t>nella sezione “Servizi On Line – Lavoro Occasionale Accessorio – Attivazione</a:t>
            </a:r>
          </a:p>
          <a:p>
            <a:pPr algn="just">
              <a:spcBef>
                <a:spcPct val="0"/>
              </a:spcBef>
              <a:buFont typeface="Arial" panose="020B0604020202020204" pitchFamily="34" charset="0"/>
              <a:buNone/>
            </a:pPr>
            <a:r>
              <a:rPr lang="it-IT" altLang="it-IT" sz="2000">
                <a:solidFill>
                  <a:srgbClr val="000000"/>
                </a:solidFill>
              </a:rPr>
              <a:t>voucher INPS”,</a:t>
            </a:r>
          </a:p>
          <a:p>
            <a:pPr algn="just">
              <a:spcBef>
                <a:spcPct val="0"/>
              </a:spcBef>
              <a:buFont typeface="Arial" panose="020B0604020202020204" pitchFamily="34" charset="0"/>
              <a:buNone/>
            </a:pPr>
            <a:endParaRPr lang="it-IT" altLang="it-IT" sz="2000">
              <a:solidFill>
                <a:srgbClr val="000000"/>
              </a:solidFill>
            </a:endParaRPr>
          </a:p>
          <a:p>
            <a:pPr algn="just">
              <a:spcBef>
                <a:spcPct val="0"/>
              </a:spcBef>
              <a:buFont typeface="Arial" panose="020B0604020202020204" pitchFamily="34" charset="0"/>
              <a:buNone/>
            </a:pPr>
            <a:r>
              <a:rPr lang="it-IT" altLang="it-IT" sz="2000">
                <a:solidFill>
                  <a:srgbClr val="000000"/>
                </a:solidFill>
              </a:rPr>
              <a:t>- per i </a:t>
            </a:r>
            <a:r>
              <a:rPr lang="it-IT" altLang="it-IT" sz="2000" b="1">
                <a:solidFill>
                  <a:srgbClr val="000000"/>
                </a:solidFill>
              </a:rPr>
              <a:t>delegati</a:t>
            </a:r>
            <a:r>
              <a:rPr lang="it-IT" altLang="it-IT" sz="2000">
                <a:solidFill>
                  <a:srgbClr val="000000"/>
                </a:solidFill>
              </a:rPr>
              <a:t>, mediante PIN nella sezione “Servizi On Line – Lavoro Occasionale Accessorio – Consulenti associazioni e delegati” entrando nella funzionalità “Attivazione voucher INPS” è possibile inserire i dati delle prestazioni (luogo di lavoro, date di inizio e di fine attività), del prestatore di lavoro e del committente, nonché attivare i voucher cartacei associati alla prestazione;</a:t>
            </a:r>
          </a:p>
          <a:p>
            <a:pPr algn="just">
              <a:spcBef>
                <a:spcPct val="0"/>
              </a:spcBef>
              <a:buFont typeface="Arial" panose="020B0604020202020204" pitchFamily="34" charset="0"/>
              <a:buNone/>
            </a:pPr>
            <a:endParaRPr lang="it-IT" altLang="it-IT" sz="2000">
              <a:solidFill>
                <a:srgbClr val="000000"/>
              </a:solidFill>
            </a:endParaRPr>
          </a:p>
          <a:p>
            <a:pPr algn="just">
              <a:spcBef>
                <a:spcPct val="0"/>
              </a:spcBef>
              <a:buFont typeface="Arial" panose="020B0604020202020204" pitchFamily="34" charset="0"/>
              <a:buNone/>
            </a:pPr>
            <a:endParaRPr lang="it-IT" altLang="it-IT" sz="2000">
              <a:solidFill>
                <a:srgbClr val="000000"/>
              </a:solidFill>
            </a:endParaRPr>
          </a:p>
          <a:p>
            <a:pPr algn="just">
              <a:spcBef>
                <a:spcPct val="0"/>
              </a:spcBef>
              <a:buFont typeface="Arial" panose="020B0604020202020204" pitchFamily="34" charset="0"/>
              <a:buNone/>
            </a:pPr>
            <a:endParaRPr lang="it-IT" altLang="it-IT" sz="2000">
              <a:solidFill>
                <a:srgbClr val="000000"/>
              </a:solidFill>
            </a:endParaRPr>
          </a:p>
          <a:p>
            <a:pPr algn="just">
              <a:spcBef>
                <a:spcPct val="0"/>
              </a:spcBef>
              <a:buFont typeface="Arial" panose="020B0604020202020204" pitchFamily="34" charset="0"/>
              <a:buNone/>
            </a:pPr>
            <a:endParaRPr lang="it-IT" altLang="it-IT" sz="2000">
              <a:solidFill>
                <a:srgbClr val="000000"/>
              </a:solidFill>
            </a:endParaRPr>
          </a:p>
        </p:txBody>
      </p:sp>
      <p:sp>
        <p:nvSpPr>
          <p:cNvPr id="5939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C49B914-9128-405A-AAC0-3AF87CF4C392}" type="slidenum">
              <a:rPr lang="it-IT" altLang="it-IT" sz="1200">
                <a:solidFill>
                  <a:srgbClr val="FFFFFF"/>
                </a:solidFill>
              </a:rPr>
              <a:pPr eaLnBrk="1" hangingPunct="1">
                <a:spcBef>
                  <a:spcPct val="0"/>
                </a:spcBef>
                <a:buFontTx/>
                <a:buNone/>
              </a:pPr>
              <a:t>302</a:t>
            </a:fld>
            <a:endParaRPr lang="it-IT" altLang="it-IT" sz="1200">
              <a:solidFill>
                <a:srgbClr val="FFFFFF"/>
              </a:solidFill>
            </a:endParaRPr>
          </a:p>
        </p:txBody>
      </p:sp>
      <p:pic>
        <p:nvPicPr>
          <p:cNvPr id="593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5855479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5888"/>
            <a:ext cx="9144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830263"/>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ttangolo 3"/>
          <p:cNvSpPr>
            <a:spLocks noChangeArrowheads="1"/>
          </p:cNvSpPr>
          <p:nvPr/>
        </p:nvSpPr>
        <p:spPr bwMode="auto">
          <a:xfrm>
            <a:off x="457200" y="1844675"/>
            <a:ext cx="81629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0" hangingPunct="0">
              <a:spcBef>
                <a:spcPct val="0"/>
              </a:spcBef>
              <a:buFontTx/>
              <a:buNone/>
              <a:defRPr/>
            </a:pPr>
            <a:endParaRPr lang="it-IT" altLang="it-IT" sz="2000" dirty="0">
              <a:solidFill>
                <a:prstClr val="black"/>
              </a:solidFill>
              <a:latin typeface="Calibri"/>
              <a:cs typeface="Arial" charset="0"/>
            </a:endParaRPr>
          </a:p>
          <a:p>
            <a:pPr algn="just" eaLnBrk="0" hangingPunct="0">
              <a:spcBef>
                <a:spcPct val="0"/>
              </a:spcBef>
              <a:buFontTx/>
              <a:buNone/>
              <a:defRPr/>
            </a:pPr>
            <a:endParaRPr lang="it-IT" altLang="it-IT" sz="2000" dirty="0">
              <a:solidFill>
                <a:prstClr val="black"/>
              </a:solidFill>
              <a:latin typeface="Calibri"/>
              <a:cs typeface="Arial" charset="0"/>
            </a:endParaRPr>
          </a:p>
          <a:p>
            <a:pPr algn="just" eaLnBrk="0" hangingPunct="0">
              <a:spcBef>
                <a:spcPct val="0"/>
              </a:spcBef>
              <a:buFontTx/>
              <a:buNone/>
              <a:defRPr/>
            </a:pPr>
            <a:r>
              <a:rPr lang="it-IT" altLang="it-IT" sz="2000" dirty="0">
                <a:solidFill>
                  <a:prstClr val="black"/>
                </a:solidFill>
                <a:latin typeface="Calibri"/>
                <a:cs typeface="Arial" charset="0"/>
              </a:rPr>
              <a:t>In particolare il committente deve effettuare la dichiarazione di inizio prestazione all’INPS, tenendo presente che:</a:t>
            </a:r>
          </a:p>
          <a:p>
            <a:pPr marL="342900" indent="-342900" algn="just" eaLnBrk="0" hangingPunct="0">
              <a:spcBef>
                <a:spcPct val="0"/>
              </a:spcBef>
              <a:defRPr/>
            </a:pPr>
            <a:r>
              <a:rPr lang="it-IT" altLang="it-IT" sz="2000" dirty="0">
                <a:solidFill>
                  <a:prstClr val="black"/>
                </a:solidFill>
                <a:latin typeface="Calibri"/>
                <a:cs typeface="Arial" charset="0"/>
              </a:rPr>
              <a:t>le prestazioni svolte dallo stesso prestatore, vanno inserite senza sovrapposizione di periodi;</a:t>
            </a:r>
          </a:p>
          <a:p>
            <a:pPr marL="342900" indent="-342900" algn="just" eaLnBrk="0" hangingPunct="0">
              <a:spcBef>
                <a:spcPct val="0"/>
              </a:spcBef>
              <a:defRPr/>
            </a:pPr>
            <a:r>
              <a:rPr lang="it-IT" altLang="it-IT" sz="2000" dirty="0">
                <a:solidFill>
                  <a:prstClr val="black"/>
                </a:solidFill>
                <a:latin typeface="Calibri"/>
                <a:cs typeface="Arial" charset="0"/>
              </a:rPr>
              <a:t>le prestazioni devono essere comunicate in ordine cronologico, sulla base della data di fine prestazione sia nel caso facciano riferimento ad un unico prestatore, sia nel caso in cui i prestatori coinvolti siano più d’uno.</a:t>
            </a:r>
          </a:p>
          <a:p>
            <a:pPr algn="just" eaLnBrk="0" hangingPunct="0">
              <a:spcBef>
                <a:spcPct val="0"/>
              </a:spcBef>
              <a:buFontTx/>
              <a:buNone/>
              <a:defRPr/>
            </a:pPr>
            <a:endParaRPr lang="it-IT" altLang="it-IT" sz="2000" dirty="0">
              <a:solidFill>
                <a:prstClr val="black"/>
              </a:solidFill>
              <a:latin typeface="Calibri"/>
              <a:cs typeface="Arial" charset="0"/>
            </a:endParaRPr>
          </a:p>
          <a:p>
            <a:pPr algn="just" eaLnBrk="0" hangingPunct="0">
              <a:spcBef>
                <a:spcPct val="0"/>
              </a:spcBef>
              <a:buFontTx/>
              <a:buNone/>
              <a:defRPr/>
            </a:pPr>
            <a:r>
              <a:rPr lang="it-IT" altLang="it-IT" sz="2000" b="1" dirty="0">
                <a:solidFill>
                  <a:prstClr val="black"/>
                </a:solidFill>
                <a:latin typeface="Calibri"/>
                <a:cs typeface="Arial" charset="0"/>
              </a:rPr>
              <a:t>Attenzione</a:t>
            </a:r>
            <a:r>
              <a:rPr lang="it-IT" altLang="it-IT" sz="2000" dirty="0">
                <a:solidFill>
                  <a:prstClr val="black"/>
                </a:solidFill>
                <a:latin typeface="Calibri"/>
                <a:cs typeface="Arial" charset="0"/>
              </a:rPr>
              <a:t>: la mancata comunicazione all’INPS/INAIL prevede l’applicazione della </a:t>
            </a:r>
            <a:r>
              <a:rPr lang="it-IT" altLang="it-IT" sz="2000" b="1" dirty="0">
                <a:solidFill>
                  <a:prstClr val="black"/>
                </a:solidFill>
                <a:latin typeface="Calibri"/>
                <a:cs typeface="Arial" charset="0"/>
              </a:rPr>
              <a:t>‘</a:t>
            </a:r>
            <a:r>
              <a:rPr lang="it-IT" altLang="it-IT" sz="2000" b="1" dirty="0" err="1">
                <a:solidFill>
                  <a:prstClr val="black"/>
                </a:solidFill>
                <a:latin typeface="Calibri"/>
                <a:cs typeface="Arial" charset="0"/>
              </a:rPr>
              <a:t>maxisanzione</a:t>
            </a:r>
            <a:r>
              <a:rPr lang="it-IT" altLang="it-IT" sz="2000" b="1" dirty="0">
                <a:solidFill>
                  <a:prstClr val="black"/>
                </a:solidFill>
                <a:latin typeface="Calibri"/>
                <a:cs typeface="Arial" charset="0"/>
              </a:rPr>
              <a:t>’</a:t>
            </a:r>
            <a:r>
              <a:rPr lang="it-IT" altLang="it-IT" sz="2000" dirty="0">
                <a:solidFill>
                  <a:prstClr val="black"/>
                </a:solidFill>
                <a:latin typeface="Calibri"/>
                <a:cs typeface="Arial" charset="0"/>
              </a:rPr>
              <a:t>, di cui all’art. 4, comma 1, </a:t>
            </a:r>
            <a:r>
              <a:rPr lang="it-IT" altLang="it-IT" sz="2000" dirty="0" err="1">
                <a:solidFill>
                  <a:prstClr val="black"/>
                </a:solidFill>
                <a:latin typeface="Calibri"/>
                <a:cs typeface="Arial" charset="0"/>
              </a:rPr>
              <a:t>lett</a:t>
            </a:r>
            <a:r>
              <a:rPr lang="it-IT" altLang="it-IT" sz="2000" dirty="0">
                <a:solidFill>
                  <a:prstClr val="black"/>
                </a:solidFill>
                <a:latin typeface="Calibri"/>
                <a:cs typeface="Arial" charset="0"/>
              </a:rPr>
              <a:t>. a), della Legge n.183/2010 (c.d. ‘Collegato </a:t>
            </a:r>
            <a:r>
              <a:rPr lang="it-IT" altLang="it-IT" sz="2000" dirty="0" err="1">
                <a:solidFill>
                  <a:prstClr val="black"/>
                </a:solidFill>
                <a:latin typeface="Calibri"/>
                <a:cs typeface="Arial" charset="0"/>
              </a:rPr>
              <a:t>Lavoro’</a:t>
            </a:r>
            <a:r>
              <a:rPr lang="it-IT" altLang="it-IT" sz="2000" dirty="0">
                <a:solidFill>
                  <a:prstClr val="black"/>
                </a:solidFill>
                <a:latin typeface="Calibri"/>
                <a:cs typeface="Arial" charset="0"/>
              </a:rPr>
              <a:t>), come indicato nella Circolare INPS n. 157 del 7/12/2010.</a:t>
            </a:r>
          </a:p>
          <a:p>
            <a:pPr algn="just" eaLnBrk="0" hangingPunct="0">
              <a:spcBef>
                <a:spcPct val="0"/>
              </a:spcBef>
              <a:buFontTx/>
              <a:buNone/>
              <a:defRPr/>
            </a:pPr>
            <a:endParaRPr lang="it-IT" altLang="it-IT" sz="2000" dirty="0">
              <a:solidFill>
                <a:prstClr val="black"/>
              </a:solidFill>
              <a:latin typeface="Calibri"/>
              <a:cs typeface="Arial" charset="0"/>
            </a:endParaRPr>
          </a:p>
        </p:txBody>
      </p:sp>
      <p:sp>
        <p:nvSpPr>
          <p:cNvPr id="6042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42D3B8DA-07D7-4B2C-8D15-35A8478FAE3A}" type="slidenum">
              <a:rPr lang="it-IT" altLang="it-IT" sz="1200">
                <a:solidFill>
                  <a:srgbClr val="FFFFFF"/>
                </a:solidFill>
              </a:rPr>
              <a:pPr eaLnBrk="1" hangingPunct="1">
                <a:spcBef>
                  <a:spcPct val="0"/>
                </a:spcBef>
                <a:buFontTx/>
                <a:buNone/>
              </a:pPr>
              <a:t>303</a:t>
            </a:fld>
            <a:endParaRPr lang="it-IT" altLang="it-IT" sz="1200">
              <a:solidFill>
                <a:srgbClr val="FFFFFF"/>
              </a:solidFill>
            </a:endParaRPr>
          </a:p>
        </p:txBody>
      </p:sp>
      <p:sp>
        <p:nvSpPr>
          <p:cNvPr id="2" name="Freccia in giù 1"/>
          <p:cNvSpPr/>
          <p:nvPr/>
        </p:nvSpPr>
        <p:spPr>
          <a:xfrm>
            <a:off x="4295775" y="1609725"/>
            <a:ext cx="485775" cy="64770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604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9309827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Segnaposto contenuto 2"/>
          <p:cNvSpPr txBox="1">
            <a:spLocks/>
          </p:cNvSpPr>
          <p:nvPr/>
        </p:nvSpPr>
        <p:spPr bwMode="auto">
          <a:xfrm>
            <a:off x="487363" y="1527175"/>
            <a:ext cx="8231187" cy="4997450"/>
          </a:xfrm>
          <a:prstGeom prst="rect">
            <a:avLst/>
          </a:prstGeom>
          <a:solidFill>
            <a:schemeClr val="tx1">
              <a:lumMod val="85000"/>
            </a:schemeClr>
          </a:solidFill>
          <a:ln>
            <a:noFill/>
          </a:ln>
          <a:extLst/>
        </p:spPr>
        <p:txBody>
          <a:bodyPr lIns="91420" tIns="45711" rIns="91420" bIns="45711"/>
          <a:lstStyle>
            <a:lvl1pPr defTabSz="912813">
              <a:spcBef>
                <a:spcPct val="20000"/>
              </a:spcBef>
              <a:buFont typeface="Arial" pitchFamily="34" charset="0"/>
              <a:buChar char="•"/>
              <a:defRPr sz="3200">
                <a:solidFill>
                  <a:schemeClr val="tx1"/>
                </a:solidFill>
                <a:latin typeface="Calibri" pitchFamily="34" charset="0"/>
              </a:defRPr>
            </a:lvl1pPr>
            <a:lvl2pPr marL="741363" indent="-284163" defTabSz="912813">
              <a:spcBef>
                <a:spcPct val="20000"/>
              </a:spcBef>
              <a:buFont typeface="Arial" pitchFamily="34" charset="0"/>
              <a:buChar char="–"/>
              <a:defRPr sz="2800">
                <a:solidFill>
                  <a:schemeClr val="tx1"/>
                </a:solidFill>
                <a:latin typeface="Calibri" pitchFamily="34" charset="0"/>
              </a:defRPr>
            </a:lvl2pPr>
            <a:lvl3pPr marL="1141413" indent="-227013" defTabSz="912813">
              <a:spcBef>
                <a:spcPct val="20000"/>
              </a:spcBef>
              <a:buFont typeface="Arial" pitchFamily="34" charset="0"/>
              <a:buChar char="•"/>
              <a:defRPr sz="2400">
                <a:solidFill>
                  <a:schemeClr val="tx1"/>
                </a:solidFill>
                <a:latin typeface="Calibri" pitchFamily="34" charset="0"/>
              </a:defRPr>
            </a:lvl3pPr>
            <a:lvl4pPr marL="1598613" indent="-227013" defTabSz="912813">
              <a:spcBef>
                <a:spcPct val="20000"/>
              </a:spcBef>
              <a:buFont typeface="Arial" pitchFamily="34" charset="0"/>
              <a:buChar char="–"/>
              <a:defRPr sz="2000">
                <a:solidFill>
                  <a:schemeClr val="tx1"/>
                </a:solidFill>
                <a:latin typeface="Calibri" pitchFamily="34" charset="0"/>
              </a:defRPr>
            </a:lvl4pPr>
            <a:lvl5pPr marL="2055813" indent="-227013" defTabSz="912813">
              <a:spcBef>
                <a:spcPct val="20000"/>
              </a:spcBef>
              <a:buFont typeface="Arial" pitchFamily="34" charset="0"/>
              <a:buChar char="»"/>
              <a:defRPr sz="2000">
                <a:solidFill>
                  <a:schemeClr val="tx1"/>
                </a:solidFill>
                <a:latin typeface="Calibri" pitchFamily="34" charset="0"/>
              </a:defRPr>
            </a:lvl5pPr>
            <a:lvl6pPr marL="25130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02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74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46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0" hangingPunct="0">
              <a:buFont typeface="Arial" pitchFamily="34" charset="0"/>
              <a:buNone/>
              <a:defRPr/>
            </a:pPr>
            <a:r>
              <a:rPr lang="it-IT" altLang="it-IT" sz="1300" dirty="0">
                <a:solidFill>
                  <a:srgbClr val="000000"/>
                </a:solidFill>
              </a:rPr>
              <a:t>  </a:t>
            </a:r>
            <a:r>
              <a:rPr lang="it-IT" altLang="it-IT" sz="2200" b="1" dirty="0">
                <a:solidFill>
                  <a:srgbClr val="000000"/>
                </a:solidFill>
              </a:rPr>
              <a:t>MAXI SANZIONE PER LAVORO NERO</a:t>
            </a:r>
          </a:p>
          <a:p>
            <a:pPr algn="ctr" eaLnBrk="0" hangingPunct="0">
              <a:buFont typeface="Arial" pitchFamily="34" charset="0"/>
              <a:buNone/>
              <a:defRPr/>
            </a:pPr>
            <a:r>
              <a:rPr lang="it-IT" altLang="it-IT" sz="2200" b="1" dirty="0">
                <a:solidFill>
                  <a:srgbClr val="000000"/>
                </a:solidFill>
              </a:rPr>
              <a:t>(nota n. 12695 del 12 luglio 2013)</a:t>
            </a:r>
          </a:p>
          <a:p>
            <a:pPr algn="just" eaLnBrk="0" hangingPunct="0">
              <a:buFont typeface="Arial" pitchFamily="34" charset="0"/>
              <a:buNone/>
              <a:defRPr/>
            </a:pPr>
            <a:r>
              <a:rPr lang="it-IT" altLang="it-IT" sz="1600" dirty="0">
                <a:solidFill>
                  <a:srgbClr val="000000"/>
                </a:solidFill>
              </a:rPr>
              <a:t>Come noto, la ‘maxi sanzione’ (art.3, co.3, D.L. . 12/2002, </a:t>
            </a:r>
            <a:r>
              <a:rPr lang="it-IT" altLang="it-IT" sz="1600" dirty="0" err="1">
                <a:solidFill>
                  <a:srgbClr val="000000"/>
                </a:solidFill>
              </a:rPr>
              <a:t>conv</a:t>
            </a:r>
            <a:r>
              <a:rPr lang="it-IT" altLang="it-IT" sz="1600" dirty="0">
                <a:solidFill>
                  <a:srgbClr val="000000"/>
                </a:solidFill>
              </a:rPr>
              <a:t>. con </a:t>
            </a:r>
            <a:r>
              <a:rPr lang="it-IT" altLang="it-IT" sz="1600" dirty="0" err="1">
                <a:solidFill>
                  <a:srgbClr val="000000"/>
                </a:solidFill>
              </a:rPr>
              <a:t>modif</a:t>
            </a:r>
            <a:r>
              <a:rPr lang="it-IT" altLang="it-IT" sz="1600" dirty="0">
                <a:solidFill>
                  <a:srgbClr val="000000"/>
                </a:solidFill>
              </a:rPr>
              <a:t>. in L. n. 73/2002) è limitata per legge alle sole fattispecie </a:t>
            </a:r>
            <a:r>
              <a:rPr lang="it-IT" altLang="it-IT" sz="1600" b="1" dirty="0">
                <a:solidFill>
                  <a:srgbClr val="000000"/>
                </a:solidFill>
              </a:rPr>
              <a:t>di lavoro subordinato </a:t>
            </a:r>
            <a:r>
              <a:rPr lang="it-IT" altLang="it-IT" sz="1600" dirty="0">
                <a:solidFill>
                  <a:srgbClr val="000000"/>
                </a:solidFill>
              </a:rPr>
              <a:t>per le quali </a:t>
            </a:r>
            <a:r>
              <a:rPr lang="it-IT" altLang="it-IT" sz="1600" b="1" dirty="0">
                <a:solidFill>
                  <a:srgbClr val="000000"/>
                </a:solidFill>
              </a:rPr>
              <a:t>non sia stata effettuata</a:t>
            </a:r>
            <a:r>
              <a:rPr lang="it-IT" altLang="it-IT" sz="1600" dirty="0">
                <a:solidFill>
                  <a:srgbClr val="000000"/>
                </a:solidFill>
              </a:rPr>
              <a:t>, qualora normativamente prevista, </a:t>
            </a:r>
            <a:r>
              <a:rPr lang="it-IT" altLang="it-IT" sz="1600" b="1" dirty="0">
                <a:solidFill>
                  <a:srgbClr val="000000"/>
                </a:solidFill>
              </a:rPr>
              <a:t>la comunicazione preventiva al Centro per l’Impiego</a:t>
            </a:r>
            <a:r>
              <a:rPr lang="it-IT" altLang="it-IT" sz="1600" dirty="0">
                <a:solidFill>
                  <a:srgbClr val="000000"/>
                </a:solidFill>
              </a:rPr>
              <a:t>. Ne consegue che l’adozione del provvedimento sanzionatorio in oggetto non è consentita in riferimento ai rapporti di lavoro genuinamente instaurati con lavoratori autonomo e parasubordinati.</a:t>
            </a:r>
          </a:p>
          <a:p>
            <a:pPr algn="just" eaLnBrk="0" hangingPunct="0">
              <a:buFont typeface="Arial" pitchFamily="34" charset="0"/>
              <a:buNone/>
              <a:defRPr/>
            </a:pPr>
            <a:r>
              <a:rPr lang="it-IT" altLang="it-IT" sz="1600" b="1" dirty="0">
                <a:solidFill>
                  <a:srgbClr val="000000"/>
                </a:solidFill>
              </a:rPr>
              <a:t>In merito alle prestazioni di lavoro occasionale accessorio</a:t>
            </a:r>
            <a:r>
              <a:rPr lang="it-IT" altLang="it-IT" sz="1600" dirty="0">
                <a:solidFill>
                  <a:srgbClr val="000000"/>
                </a:solidFill>
              </a:rPr>
              <a:t>, il personale ispettivo può irrogare la </a:t>
            </a:r>
            <a:r>
              <a:rPr lang="it-IT" altLang="it-IT" sz="1600" b="1" dirty="0">
                <a:solidFill>
                  <a:srgbClr val="000000"/>
                </a:solidFill>
              </a:rPr>
              <a:t>sanzione</a:t>
            </a:r>
            <a:r>
              <a:rPr lang="it-IT" altLang="it-IT" sz="1600" dirty="0">
                <a:solidFill>
                  <a:srgbClr val="000000"/>
                </a:solidFill>
              </a:rPr>
              <a:t> in questione </a:t>
            </a:r>
            <a:r>
              <a:rPr lang="it-IT" altLang="it-IT" sz="1600" b="1" dirty="0">
                <a:solidFill>
                  <a:srgbClr val="000000"/>
                </a:solidFill>
              </a:rPr>
              <a:t>esclusivamente</a:t>
            </a:r>
            <a:r>
              <a:rPr lang="it-IT" altLang="it-IT" sz="1600" dirty="0">
                <a:solidFill>
                  <a:srgbClr val="000000"/>
                </a:solidFill>
              </a:rPr>
              <a:t> laddove l’utilizzatore </a:t>
            </a:r>
            <a:r>
              <a:rPr lang="it-IT" altLang="it-IT" sz="1600" b="1" dirty="0">
                <a:solidFill>
                  <a:srgbClr val="000000"/>
                </a:solidFill>
              </a:rPr>
              <a:t>non abbia effettuato </a:t>
            </a:r>
            <a:r>
              <a:rPr lang="it-IT" altLang="it-IT" sz="1600" dirty="0">
                <a:solidFill>
                  <a:srgbClr val="000000"/>
                </a:solidFill>
              </a:rPr>
              <a:t>la comunicazione preventiva all’INPS/INAIL   connessa all’attivazione delle prestazioni stesse. Ciò in quanto, solo in tale ipotesi, il rapporto di lavoro risulta effettivamente sconosciuto agli Istituti previdenziali.</a:t>
            </a:r>
          </a:p>
          <a:p>
            <a:pPr algn="just" eaLnBrk="0" hangingPunct="0">
              <a:buFont typeface="Arial" pitchFamily="34" charset="0"/>
              <a:buNone/>
              <a:defRPr/>
            </a:pPr>
            <a:r>
              <a:rPr lang="it-IT" altLang="it-IT" sz="1600" dirty="0">
                <a:solidFill>
                  <a:srgbClr val="000000"/>
                </a:solidFill>
              </a:rPr>
              <a:t>Con le modifiche della L. n. 92/2012 (Riforma Fornero) e con l’introduzione di un diverso criterio di quantificazione del compenso per prestazioni di lavoro accessorio, ancorato alla durata oraria delle stesse, l’intento del Legislatore –come chiarito con Circolare n. 4/2013 – è stato quello di scongiurare che un unico Voucher, attualmente del valore di 10 Euro, possa essere utilizzato per remunerare una pluralità di ore ovvero più giornate.</a:t>
            </a:r>
          </a:p>
          <a:p>
            <a:pPr algn="just" eaLnBrk="0" hangingPunct="0">
              <a:buFont typeface="Arial" pitchFamily="34" charset="0"/>
              <a:buNone/>
              <a:defRPr/>
            </a:pPr>
            <a:endParaRPr lang="it-IT" altLang="it-IT" sz="1600" dirty="0">
              <a:solidFill>
                <a:srgbClr val="000000"/>
              </a:solidFill>
            </a:endParaRPr>
          </a:p>
          <a:p>
            <a:pPr algn="just" eaLnBrk="0" hangingPunct="0">
              <a:buFont typeface="Arial" pitchFamily="34" charset="0"/>
              <a:buNone/>
              <a:defRPr/>
            </a:pPr>
            <a:endParaRPr lang="it-IT" altLang="it-IT" sz="1100" dirty="0">
              <a:solidFill>
                <a:srgbClr val="000000"/>
              </a:solidFill>
            </a:endParaRPr>
          </a:p>
        </p:txBody>
      </p:sp>
      <p:sp>
        <p:nvSpPr>
          <p:cNvPr id="6144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FD1CBDC-837D-48E0-8AB4-8344DE86EA7A}" type="slidenum">
              <a:rPr lang="it-IT" altLang="it-IT" sz="1200">
                <a:solidFill>
                  <a:srgbClr val="FFFFFF"/>
                </a:solidFill>
              </a:rPr>
              <a:pPr eaLnBrk="1" hangingPunct="1">
                <a:spcBef>
                  <a:spcPct val="0"/>
                </a:spcBef>
                <a:buFontTx/>
                <a:buNone/>
              </a:pPr>
              <a:t>304</a:t>
            </a:fld>
            <a:endParaRPr lang="it-IT" altLang="it-IT" sz="1200">
              <a:solidFill>
                <a:srgbClr val="FFFFFF"/>
              </a:solidFill>
            </a:endParaRPr>
          </a:p>
        </p:txBody>
      </p:sp>
      <p:pic>
        <p:nvPicPr>
          <p:cNvPr id="614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238" y="371475"/>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01540855"/>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Segnaposto contenuto 2"/>
          <p:cNvSpPr txBox="1">
            <a:spLocks/>
          </p:cNvSpPr>
          <p:nvPr/>
        </p:nvSpPr>
        <p:spPr bwMode="auto">
          <a:xfrm>
            <a:off x="457200" y="1600200"/>
            <a:ext cx="8229600" cy="5094288"/>
          </a:xfrm>
          <a:prstGeom prst="rect">
            <a:avLst/>
          </a:prstGeom>
          <a:solidFill>
            <a:schemeClr val="tx1">
              <a:lumMod val="85000"/>
            </a:schemeClr>
          </a:solidFill>
          <a:ln>
            <a:noFill/>
          </a:ln>
          <a:extLst/>
        </p:spPr>
        <p:txBody>
          <a:bodyPr lIns="91420" tIns="45711" rIns="91420" bIns="45711"/>
          <a:lstStyle>
            <a:lvl1pPr defTabSz="912813">
              <a:spcBef>
                <a:spcPct val="20000"/>
              </a:spcBef>
              <a:buFont typeface="Arial" pitchFamily="34" charset="0"/>
              <a:buChar char="•"/>
              <a:defRPr sz="3200">
                <a:solidFill>
                  <a:schemeClr val="tx1"/>
                </a:solidFill>
                <a:latin typeface="Calibri" pitchFamily="34" charset="0"/>
              </a:defRPr>
            </a:lvl1pPr>
            <a:lvl2pPr marL="741363" indent="-284163" defTabSz="912813">
              <a:spcBef>
                <a:spcPct val="20000"/>
              </a:spcBef>
              <a:buFont typeface="Arial" pitchFamily="34" charset="0"/>
              <a:buChar char="–"/>
              <a:defRPr sz="2800">
                <a:solidFill>
                  <a:schemeClr val="tx1"/>
                </a:solidFill>
                <a:latin typeface="Calibri" pitchFamily="34" charset="0"/>
              </a:defRPr>
            </a:lvl2pPr>
            <a:lvl3pPr marL="1141413" indent="-227013" defTabSz="912813">
              <a:spcBef>
                <a:spcPct val="20000"/>
              </a:spcBef>
              <a:buFont typeface="Arial" pitchFamily="34" charset="0"/>
              <a:buChar char="•"/>
              <a:defRPr sz="2400">
                <a:solidFill>
                  <a:schemeClr val="tx1"/>
                </a:solidFill>
                <a:latin typeface="Calibri" pitchFamily="34" charset="0"/>
              </a:defRPr>
            </a:lvl3pPr>
            <a:lvl4pPr marL="1598613" indent="-227013" defTabSz="912813">
              <a:spcBef>
                <a:spcPct val="20000"/>
              </a:spcBef>
              <a:buFont typeface="Arial" pitchFamily="34" charset="0"/>
              <a:buChar char="–"/>
              <a:defRPr sz="2000">
                <a:solidFill>
                  <a:schemeClr val="tx1"/>
                </a:solidFill>
                <a:latin typeface="Calibri" pitchFamily="34" charset="0"/>
              </a:defRPr>
            </a:lvl4pPr>
            <a:lvl5pPr marL="2055813" indent="-227013" defTabSz="912813">
              <a:spcBef>
                <a:spcPct val="20000"/>
              </a:spcBef>
              <a:buFont typeface="Arial" pitchFamily="34" charset="0"/>
              <a:buChar char="»"/>
              <a:defRPr sz="2000">
                <a:solidFill>
                  <a:schemeClr val="tx1"/>
                </a:solidFill>
                <a:latin typeface="Calibri" pitchFamily="34" charset="0"/>
              </a:defRPr>
            </a:lvl5pPr>
            <a:lvl6pPr marL="25130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02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74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4613" indent="-227013"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0" hangingPunct="0">
              <a:buFont typeface="Arial" pitchFamily="34" charset="0"/>
              <a:buNone/>
              <a:defRPr/>
            </a:pPr>
            <a:endParaRPr lang="it-IT" altLang="it-IT" sz="1300" dirty="0">
              <a:solidFill>
                <a:srgbClr val="000000"/>
              </a:solidFill>
            </a:endParaRPr>
          </a:p>
          <a:p>
            <a:pPr algn="ctr" eaLnBrk="0" hangingPunct="0">
              <a:buFont typeface="Arial" pitchFamily="34" charset="0"/>
              <a:buNone/>
              <a:defRPr/>
            </a:pPr>
            <a:r>
              <a:rPr lang="it-IT" altLang="it-IT" sz="1300" dirty="0">
                <a:solidFill>
                  <a:srgbClr val="000000"/>
                </a:solidFill>
              </a:rPr>
              <a:t>  </a:t>
            </a:r>
            <a:r>
              <a:rPr lang="it-IT" altLang="it-IT" sz="2200" b="1" dirty="0">
                <a:solidFill>
                  <a:srgbClr val="000000"/>
                </a:solidFill>
              </a:rPr>
              <a:t>MAXI SANZIONE PER LAVORO NERO</a:t>
            </a:r>
          </a:p>
          <a:p>
            <a:pPr algn="ctr" eaLnBrk="0" hangingPunct="0">
              <a:buFont typeface="Arial" pitchFamily="34" charset="0"/>
              <a:buNone/>
              <a:defRPr/>
            </a:pPr>
            <a:r>
              <a:rPr lang="it-IT" altLang="it-IT" sz="2200" b="1" dirty="0">
                <a:solidFill>
                  <a:srgbClr val="000000"/>
                </a:solidFill>
              </a:rPr>
              <a:t>(nota n. 12695 del 12 luglio 2013)</a:t>
            </a:r>
            <a:endParaRPr lang="it-IT" altLang="it-IT" sz="1600" dirty="0">
              <a:solidFill>
                <a:srgbClr val="000000"/>
              </a:solidFill>
            </a:endParaRPr>
          </a:p>
          <a:p>
            <a:pPr algn="ctr" eaLnBrk="0" hangingPunct="0">
              <a:buFont typeface="Arial" pitchFamily="34" charset="0"/>
              <a:buNone/>
              <a:defRPr/>
            </a:pPr>
            <a:r>
              <a:rPr lang="it-IT" altLang="it-IT" sz="1600" b="1" dirty="0">
                <a:solidFill>
                  <a:srgbClr val="000000"/>
                </a:solidFill>
              </a:rPr>
              <a:t>Assume dunque fondamentale importanza ricostruire in sede di verifica ispettiva l’aspetto afferente alla durata della prestazione resa.</a:t>
            </a:r>
          </a:p>
          <a:p>
            <a:pPr algn="just" eaLnBrk="0" hangingPunct="0">
              <a:buFont typeface="Arial" pitchFamily="34" charset="0"/>
              <a:buNone/>
              <a:defRPr/>
            </a:pPr>
            <a:r>
              <a:rPr lang="it-IT" altLang="it-IT" sz="1600" dirty="0">
                <a:solidFill>
                  <a:srgbClr val="000000"/>
                </a:solidFill>
              </a:rPr>
              <a:t>Analoghi accertamenti- precisa il Ministero nella nota in commento-relative sono necessari anche per le fattispecie relative all’utilizzo di prestazioni di lavoro accessorio comunicate preventivamente all’INPS/INAIL ma in assenza di corresponsione di voucher per alcune giornate.</a:t>
            </a:r>
          </a:p>
          <a:p>
            <a:pPr algn="just" eaLnBrk="0" hangingPunct="0">
              <a:buFont typeface="Arial" pitchFamily="34" charset="0"/>
              <a:buNone/>
              <a:defRPr/>
            </a:pPr>
            <a:r>
              <a:rPr lang="it-IT" altLang="it-IT" sz="1600" dirty="0">
                <a:solidFill>
                  <a:srgbClr val="000000"/>
                </a:solidFill>
              </a:rPr>
              <a:t>Nelle suddette ipotesi, infatti, </a:t>
            </a:r>
            <a:r>
              <a:rPr lang="it-IT" altLang="it-IT" sz="1600" b="1" dirty="0">
                <a:solidFill>
                  <a:srgbClr val="000000"/>
                </a:solidFill>
              </a:rPr>
              <a:t>la mancata remunerazione di alcune giornate </a:t>
            </a:r>
            <a:r>
              <a:rPr lang="it-IT" altLang="it-IT" sz="1600" dirty="0">
                <a:solidFill>
                  <a:srgbClr val="000000"/>
                </a:solidFill>
              </a:rPr>
              <a:t>di lavoro </a:t>
            </a:r>
            <a:r>
              <a:rPr lang="it-IT" altLang="it-IT" sz="1600" b="1" dirty="0">
                <a:solidFill>
                  <a:srgbClr val="000000"/>
                </a:solidFill>
              </a:rPr>
              <a:t>non </a:t>
            </a:r>
            <a:r>
              <a:rPr lang="it-IT" altLang="it-IT" sz="1600" dirty="0">
                <a:solidFill>
                  <a:srgbClr val="000000"/>
                </a:solidFill>
              </a:rPr>
              <a:t>potrà dare luogo </a:t>
            </a:r>
            <a:r>
              <a:rPr lang="it-IT" altLang="it-IT" sz="1600" b="1" dirty="0">
                <a:solidFill>
                  <a:srgbClr val="000000"/>
                </a:solidFill>
              </a:rPr>
              <a:t>all’irrogazione della maxi sanzione </a:t>
            </a:r>
            <a:r>
              <a:rPr lang="it-IT" altLang="it-IT" sz="1600" dirty="0">
                <a:solidFill>
                  <a:srgbClr val="000000"/>
                </a:solidFill>
              </a:rPr>
              <a:t>in considerazione dell’avvenuta comunicazione preventiva agli istituti.</a:t>
            </a:r>
          </a:p>
          <a:p>
            <a:pPr algn="just" eaLnBrk="0" hangingPunct="0">
              <a:buFont typeface="Arial" pitchFamily="34" charset="0"/>
              <a:buNone/>
              <a:defRPr/>
            </a:pPr>
            <a:r>
              <a:rPr lang="it-IT" altLang="it-IT" sz="1600" dirty="0">
                <a:solidFill>
                  <a:srgbClr val="000000"/>
                </a:solidFill>
              </a:rPr>
              <a:t>Al riguardo appare </a:t>
            </a:r>
            <a:r>
              <a:rPr lang="it-IT" altLang="it-IT" sz="1600" b="1" dirty="0">
                <a:solidFill>
                  <a:srgbClr val="000000"/>
                </a:solidFill>
              </a:rPr>
              <a:t>tuttavia</a:t>
            </a:r>
            <a:r>
              <a:rPr lang="it-IT" altLang="it-IT" sz="1600" dirty="0">
                <a:solidFill>
                  <a:srgbClr val="000000"/>
                </a:solidFill>
              </a:rPr>
              <a:t> opportuno operare una </a:t>
            </a:r>
            <a:r>
              <a:rPr lang="it-IT" altLang="it-IT" sz="1600" b="1" dirty="0">
                <a:solidFill>
                  <a:srgbClr val="000000"/>
                </a:solidFill>
              </a:rPr>
              <a:t>‘trasformazione’ del rapporto </a:t>
            </a:r>
            <a:r>
              <a:rPr lang="it-IT" altLang="it-IT" sz="1600" dirty="0">
                <a:solidFill>
                  <a:srgbClr val="000000"/>
                </a:solidFill>
              </a:rPr>
              <a:t>in quella che costituisce la ‘forma comune di rapporto di </a:t>
            </a:r>
            <a:r>
              <a:rPr lang="it-IT" altLang="it-IT" sz="1600" dirty="0" err="1">
                <a:solidFill>
                  <a:srgbClr val="000000"/>
                </a:solidFill>
              </a:rPr>
              <a:t>lavoro’</a:t>
            </a:r>
            <a:r>
              <a:rPr lang="it-IT" altLang="it-IT" sz="1600" dirty="0">
                <a:solidFill>
                  <a:srgbClr val="000000"/>
                </a:solidFill>
              </a:rPr>
              <a:t>, ossia il rapporto di natura subordinata a tempo indeterminato, con applicazione delle relative sanzioni civili e amministrative, esclusivamente in relazione a quelle prestazioni rese nei confronti di una impresa o di un lavoratore autonomo secondo i canoni della subordinazione.</a:t>
            </a:r>
          </a:p>
        </p:txBody>
      </p:sp>
      <p:sp>
        <p:nvSpPr>
          <p:cNvPr id="624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F86179A-17D4-4BA0-87BB-633C05BA9503}" type="slidenum">
              <a:rPr lang="it-IT" altLang="it-IT" sz="1200">
                <a:solidFill>
                  <a:srgbClr val="FFFFFF"/>
                </a:solidFill>
              </a:rPr>
              <a:pPr eaLnBrk="1" hangingPunct="1">
                <a:spcBef>
                  <a:spcPct val="0"/>
                </a:spcBef>
                <a:buFontTx/>
                <a:buNone/>
              </a:pPr>
              <a:t>305</a:t>
            </a:fld>
            <a:endParaRPr lang="it-IT" altLang="it-IT" sz="1200">
              <a:solidFill>
                <a:srgbClr val="FFFFFF"/>
              </a:solidFill>
            </a:endParaRPr>
          </a:p>
        </p:txBody>
      </p:sp>
      <p:pic>
        <p:nvPicPr>
          <p:cNvPr id="624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05673184"/>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539750" y="1773238"/>
            <a:ext cx="8080375" cy="4968875"/>
          </a:xfrm>
        </p:spPr>
        <p:txBody>
          <a:bodyPr/>
          <a:lstStyle/>
          <a:p>
            <a:pPr eaLnBrk="1" hangingPunct="1">
              <a:buFont typeface="Arial" charset="0"/>
              <a:buNone/>
              <a:defRPr/>
            </a:pPr>
            <a:endParaRPr lang="it-IT" altLang="it-IT" sz="2400" b="1" dirty="0">
              <a:solidFill>
                <a:schemeClr val="bg1"/>
              </a:solidFill>
            </a:endParaRPr>
          </a:p>
          <a:p>
            <a:pPr eaLnBrk="1" hangingPunct="1">
              <a:buFont typeface="Arial" charset="0"/>
              <a:buNone/>
              <a:defRPr/>
            </a:pPr>
            <a:r>
              <a:rPr lang="it-IT" altLang="it-IT" sz="2400" b="1" dirty="0">
                <a:solidFill>
                  <a:schemeClr val="bg1"/>
                </a:solidFill>
              </a:rPr>
              <a:t>Le rettifiche </a:t>
            </a:r>
            <a:r>
              <a:rPr lang="it-IT" altLang="it-IT" sz="2400" dirty="0">
                <a:solidFill>
                  <a:schemeClr val="bg1"/>
                </a:solidFill>
              </a:rPr>
              <a:t>possono essere comunicate come segue:</a:t>
            </a:r>
          </a:p>
          <a:p>
            <a:pPr eaLnBrk="1" hangingPunct="1">
              <a:buFont typeface="Arial" charset="0"/>
              <a:buNone/>
              <a:defRPr/>
            </a:pPr>
            <a:endParaRPr lang="it-IT" altLang="it-IT" sz="2400" dirty="0">
              <a:solidFill>
                <a:schemeClr val="bg1"/>
              </a:solidFill>
            </a:endParaRPr>
          </a:p>
          <a:p>
            <a:pPr marL="342900" indent="-342900" algn="just" eaLnBrk="1" hangingPunct="1">
              <a:buFont typeface="Arial" panose="020B0604020202020204" pitchFamily="34" charset="0"/>
              <a:buChar char="•"/>
              <a:defRPr/>
            </a:pPr>
            <a:r>
              <a:rPr lang="it-IT" altLang="it-IT" sz="2400" dirty="0">
                <a:solidFill>
                  <a:schemeClr val="bg1"/>
                </a:solidFill>
              </a:rPr>
              <a:t>la modifica/annullamento può essere effettuata prima del giorno comunicato quale inizio prestazione, tramite sito INPS, tramite </a:t>
            </a:r>
            <a:r>
              <a:rPr lang="it-IT" altLang="it-IT" sz="2400" dirty="0" err="1">
                <a:solidFill>
                  <a:schemeClr val="bg1"/>
                </a:solidFill>
              </a:rPr>
              <a:t>Contact</a:t>
            </a:r>
            <a:r>
              <a:rPr lang="it-IT" altLang="it-IT" sz="2400" dirty="0">
                <a:solidFill>
                  <a:schemeClr val="bg1"/>
                </a:solidFill>
              </a:rPr>
              <a:t> Center o presso una Sede INPS;</a:t>
            </a:r>
          </a:p>
          <a:p>
            <a:pPr marL="342900" indent="-342900" algn="just" eaLnBrk="1" hangingPunct="1">
              <a:buFont typeface="Arial" panose="020B0604020202020204" pitchFamily="34" charset="0"/>
              <a:buChar char="•"/>
              <a:defRPr/>
            </a:pPr>
            <a:r>
              <a:rPr lang="it-IT" altLang="it-IT" sz="2400" dirty="0">
                <a:solidFill>
                  <a:schemeClr val="bg1"/>
                </a:solidFill>
              </a:rPr>
              <a:t>la modifica/annullamento può essere effettuata il giorno in cui avrebbe dovuto iniziare la prestazione tramite </a:t>
            </a:r>
            <a:r>
              <a:rPr lang="it-IT" altLang="it-IT" sz="2400" dirty="0" err="1">
                <a:solidFill>
                  <a:schemeClr val="bg1"/>
                </a:solidFill>
              </a:rPr>
              <a:t>Contact</a:t>
            </a:r>
            <a:r>
              <a:rPr lang="it-IT" altLang="it-IT" sz="2400" dirty="0">
                <a:solidFill>
                  <a:schemeClr val="bg1"/>
                </a:solidFill>
              </a:rPr>
              <a:t> Center o presso una Sede INPS;</a:t>
            </a:r>
          </a:p>
          <a:p>
            <a:pPr marL="342900" indent="-342900" algn="just" eaLnBrk="1" hangingPunct="1">
              <a:buFont typeface="Arial" panose="020B0604020202020204" pitchFamily="34" charset="0"/>
              <a:buChar char="•"/>
              <a:defRPr/>
            </a:pPr>
            <a:r>
              <a:rPr lang="it-IT" altLang="it-IT" sz="2400" dirty="0">
                <a:solidFill>
                  <a:schemeClr val="bg1"/>
                </a:solidFill>
              </a:rPr>
              <a:t>la modifica/annullamento può essere effettuata un giorno successivo a quello in cui avrebbe dovuto iniziare la prestazione esclusivamente presso una Sede INPS.</a:t>
            </a:r>
            <a:endParaRPr lang="it-IT" altLang="it-IT" sz="2000" i="1"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1F429-668D-4D80-9595-7F48DD5261B2}" type="slidenum">
              <a:rPr lang="it-IT">
                <a:solidFill>
                  <a:srgbClr val="FFFFFF"/>
                </a:solidFill>
                <a:latin typeface="Calibri" panose="020F0502020204030204" pitchFamily="34" charset="0"/>
              </a:rPr>
              <a:pPr eaLnBrk="1" hangingPunct="1"/>
              <a:t>306</a:t>
            </a:fld>
            <a:endParaRPr lang="it-IT">
              <a:solidFill>
                <a:srgbClr val="FFFFFF"/>
              </a:solidFill>
              <a:latin typeface="Calibri" panose="020F0502020204030204" pitchFamily="34" charset="0"/>
            </a:endParaRPr>
          </a:p>
        </p:txBody>
      </p:sp>
      <p:pic>
        <p:nvPicPr>
          <p:cNvPr id="634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79930906"/>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539750" y="1773238"/>
            <a:ext cx="8080375" cy="4895850"/>
          </a:xfrm>
        </p:spPr>
        <p:txBody>
          <a:bodyPr/>
          <a:lstStyle/>
          <a:p>
            <a:pPr marL="457200" indent="-457200" eaLnBrk="1" hangingPunct="1">
              <a:buFont typeface="+mj-lt"/>
              <a:buAutoNum type="arabicPeriod" startAt="3"/>
              <a:defRPr/>
            </a:pPr>
            <a:r>
              <a:rPr lang="it-IT" altLang="it-IT" sz="2400" b="1" dirty="0">
                <a:solidFill>
                  <a:schemeClr val="bg1"/>
                </a:solidFill>
              </a:rPr>
              <a:t>Verifica del non superamento del limite economico</a:t>
            </a:r>
          </a:p>
          <a:p>
            <a:pPr eaLnBrk="1" hangingPunct="1">
              <a:buFont typeface="Arial" charset="0"/>
              <a:buNone/>
              <a:defRPr/>
            </a:pPr>
            <a:endParaRPr lang="it-IT" altLang="it-IT" sz="2400" b="1" dirty="0">
              <a:solidFill>
                <a:schemeClr val="bg1"/>
              </a:solidFill>
            </a:endParaRPr>
          </a:p>
          <a:p>
            <a:pPr algn="just" eaLnBrk="1" hangingPunct="1">
              <a:buFont typeface="Arial" charset="0"/>
              <a:buNone/>
              <a:defRPr/>
            </a:pPr>
            <a:r>
              <a:rPr lang="it-IT" altLang="it-IT" sz="2000" dirty="0">
                <a:solidFill>
                  <a:schemeClr val="bg1"/>
                </a:solidFill>
              </a:rPr>
              <a:t>Il committente deve chiedere al prestatore una dichiarazione riguardo al non superamento degli importi massimi previsti, riferita sia ai voucher riscossi nell’anno solare sia a quelli ricevuti dallo stesso o da altri committenti e non ancora riscossi.</a:t>
            </a:r>
          </a:p>
          <a:p>
            <a:pPr algn="just" eaLnBrk="1" hangingPunct="1">
              <a:buFont typeface="Arial" charset="0"/>
              <a:buNone/>
              <a:defRPr/>
            </a:pPr>
            <a:r>
              <a:rPr lang="it-IT" altLang="it-IT" sz="2000" dirty="0">
                <a:solidFill>
                  <a:schemeClr val="bg1"/>
                </a:solidFill>
              </a:rPr>
              <a:t>Va sottolineato che l’acquisizione di tale dichiarazione del prestatore costituisce elemento necessario e sufficiente ad evitare, in capo al datore di lavoro, eventuali conseguenze di carattere sanzionatorio (in caso di effettivo superamento del detto limite).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544F34-0C54-42FB-8D72-15E71070406D}" type="slidenum">
              <a:rPr lang="it-IT">
                <a:solidFill>
                  <a:srgbClr val="FFFFFF"/>
                </a:solidFill>
                <a:latin typeface="Calibri" panose="020F0502020204030204" pitchFamily="34" charset="0"/>
              </a:rPr>
              <a:pPr eaLnBrk="1" hangingPunct="1"/>
              <a:t>307</a:t>
            </a:fld>
            <a:endParaRPr lang="it-IT">
              <a:solidFill>
                <a:srgbClr val="FFFFFF"/>
              </a:solidFill>
              <a:latin typeface="Calibri" panose="020F0502020204030204" pitchFamily="34" charset="0"/>
            </a:endParaRPr>
          </a:p>
        </p:txBody>
      </p:sp>
      <p:pic>
        <p:nvPicPr>
          <p:cNvPr id="645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19849740"/>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Sottotitolo 2"/>
          <p:cNvSpPr>
            <a:spLocks noGrp="1"/>
          </p:cNvSpPr>
          <p:nvPr>
            <p:ph type="subTitle" idx="1"/>
          </p:nvPr>
        </p:nvSpPr>
        <p:spPr>
          <a:xfrm>
            <a:off x="539750" y="1773238"/>
            <a:ext cx="8080375" cy="4608512"/>
          </a:xfrm>
        </p:spPr>
        <p:txBody>
          <a:bodyPr/>
          <a:lstStyle/>
          <a:p>
            <a:pPr eaLnBrk="1" hangingPunct="1"/>
            <a:endParaRPr lang="it-IT" altLang="it-IT" sz="2000" b="1">
              <a:solidFill>
                <a:schemeClr val="bg1"/>
              </a:solidFill>
            </a:endParaRPr>
          </a:p>
          <a:p>
            <a:pPr eaLnBrk="1" hangingPunct="1"/>
            <a:r>
              <a:rPr lang="it-IT" altLang="it-IT" sz="2400" b="1">
                <a:solidFill>
                  <a:schemeClr val="bg1"/>
                </a:solidFill>
              </a:rPr>
              <a:t>Quesito</a:t>
            </a:r>
          </a:p>
          <a:p>
            <a:pPr algn="just" eaLnBrk="1" hangingPunct="1"/>
            <a:endParaRPr lang="it-IT" altLang="it-IT" sz="2000" i="1">
              <a:solidFill>
                <a:schemeClr val="bg1"/>
              </a:solidFill>
            </a:endParaRPr>
          </a:p>
          <a:p>
            <a:pPr algn="just" eaLnBrk="1" hangingPunct="1"/>
            <a:r>
              <a:rPr lang="it-IT" altLang="it-IT" sz="2000" i="1">
                <a:solidFill>
                  <a:schemeClr val="bg1"/>
                </a:solidFill>
              </a:rPr>
              <a:t>DOMANDA: Un prestatore di lavoro a titolo di lavoro accessorio (voucher) percepisce, da parte di un singolo imprenditore professionista, un importo superiore al limite massimo netto previsto dalla legge come importo massimo che si può percepire annualmente presso il singolo committente imprenditore o professionista, ossia più di € 2000,00 netti.  Quali sono le conseguenze pratiche e le eventuali sanzioni nel caso del superamento dei limiti massimi sopra indicati?</a:t>
            </a:r>
          </a:p>
          <a:p>
            <a:pPr algn="just" eaLnBrk="1" hangingPunct="1"/>
            <a:endParaRPr lang="it-IT" altLang="it-IT" sz="2000" i="1">
              <a:solidFill>
                <a:schemeClr val="bg1"/>
              </a:solidFill>
            </a:endParaRPr>
          </a:p>
          <a:p>
            <a:pPr algn="just" eaLnBrk="1" hangingPunct="1"/>
            <a:endParaRPr lang="it-IT" altLang="it-IT" sz="2000" i="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743410-2037-492C-B3DA-0C564ADEF23E}" type="slidenum">
              <a:rPr lang="it-IT">
                <a:solidFill>
                  <a:srgbClr val="FFFFFF"/>
                </a:solidFill>
                <a:latin typeface="Calibri" panose="020F0502020204030204" pitchFamily="34" charset="0"/>
              </a:rPr>
              <a:pPr eaLnBrk="1" hangingPunct="1"/>
              <a:t>308</a:t>
            </a:fld>
            <a:endParaRPr lang="it-IT">
              <a:solidFill>
                <a:srgbClr val="FFFFFF"/>
              </a:solidFill>
              <a:latin typeface="Calibri" panose="020F0502020204030204" pitchFamily="34" charset="0"/>
            </a:endParaRPr>
          </a:p>
        </p:txBody>
      </p:sp>
      <p:pic>
        <p:nvPicPr>
          <p:cNvPr id="655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1917653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Sottotitolo 2"/>
          <p:cNvSpPr>
            <a:spLocks noGrp="1"/>
          </p:cNvSpPr>
          <p:nvPr>
            <p:ph type="subTitle" idx="1"/>
          </p:nvPr>
        </p:nvSpPr>
        <p:spPr>
          <a:xfrm>
            <a:off x="539750" y="1773238"/>
            <a:ext cx="8080375" cy="4608512"/>
          </a:xfrm>
        </p:spPr>
        <p:txBody>
          <a:bodyPr/>
          <a:lstStyle/>
          <a:p>
            <a:pPr eaLnBrk="1" hangingPunct="1"/>
            <a:r>
              <a:rPr lang="it-IT" altLang="it-IT" sz="2400" b="1">
                <a:solidFill>
                  <a:schemeClr val="bg1"/>
                </a:solidFill>
              </a:rPr>
              <a:t>Quesito</a:t>
            </a:r>
          </a:p>
          <a:p>
            <a:pPr algn="just" eaLnBrk="1" hangingPunct="1"/>
            <a:endParaRPr lang="it-IT" altLang="it-IT" sz="2000" i="1">
              <a:solidFill>
                <a:schemeClr val="bg1"/>
              </a:solidFill>
            </a:endParaRPr>
          </a:p>
          <a:p>
            <a:pPr algn="just" eaLnBrk="1" hangingPunct="1"/>
            <a:r>
              <a:rPr lang="it-IT" altLang="it-IT" sz="1800" b="1" i="1">
                <a:solidFill>
                  <a:schemeClr val="bg1"/>
                </a:solidFill>
              </a:rPr>
              <a:t>RISPOSTA</a:t>
            </a:r>
            <a:r>
              <a:rPr lang="it-IT" altLang="it-IT" sz="1800" i="1">
                <a:solidFill>
                  <a:schemeClr val="bg1"/>
                </a:solidFill>
              </a:rPr>
              <a:t>: </a:t>
            </a:r>
            <a:r>
              <a:rPr lang="it-IT" altLang="it-IT" sz="1800">
                <a:solidFill>
                  <a:schemeClr val="bg1"/>
                </a:solidFill>
              </a:rPr>
              <a:t>Come precisato nella Lettera circolare Minlav 18 gennaio 2013, n. 4, il superamento del limite indicato nel quesito comporterà come conseguenza la "trasformazione" del rapporto in un rapporto di natura subordinata a tempo indeterminato, atteso che tale tipologia lavorativa rappresenta, ad oggi, la "forma comune di rapporto di lavoro" ( art. 1 dlgs 81/2015), con relativa applicazione delle sanzioni civili e amministrative. Nel documento citato, tuttavia, il Ministero ha precisato che ciò vale nella “ipotesi in cui le prestazioni […] </a:t>
            </a:r>
            <a:r>
              <a:rPr lang="it-IT" altLang="it-IT" sz="1800" b="1">
                <a:solidFill>
                  <a:schemeClr val="bg1"/>
                </a:solidFill>
              </a:rPr>
              <a:t>risultino funzionali all'attività di impresa o professionale.</a:t>
            </a:r>
            <a:r>
              <a:rPr lang="it-IT" altLang="it-IT" sz="1800">
                <a:solidFill>
                  <a:schemeClr val="bg1"/>
                </a:solidFill>
              </a:rPr>
              <a:t> In altri termini sarà possibile operare la "trasformazione" del rapporto ogniqualvolta le prestazioni del lavoro accessorio siano verosimilmente fungibili con le prestazioni rese da altro personale già dipendente dell'imprenditore o del professionista.”. Negli altri casi occorrerà verificare in concreto se la prestazione svolta sia riconducibile ad un rapporto di tipo autonomo, con le relative conseguenze sul piano lavoristico e contributivo.</a:t>
            </a:r>
            <a:endParaRPr lang="it-IT" altLang="it-IT" sz="1800" i="1">
              <a:solidFill>
                <a:schemeClr val="bg1"/>
              </a:solidFill>
            </a:endParaRPr>
          </a:p>
          <a:p>
            <a:pPr algn="just" eaLnBrk="1" hangingPunct="1"/>
            <a:endParaRPr lang="it-IT" altLang="it-IT" sz="2000" i="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58B0F4-A8F3-425B-AD68-8251635BA26C}" type="slidenum">
              <a:rPr lang="it-IT">
                <a:solidFill>
                  <a:srgbClr val="FFFFFF"/>
                </a:solidFill>
                <a:latin typeface="Calibri" panose="020F0502020204030204" pitchFamily="34" charset="0"/>
              </a:rPr>
              <a:pPr eaLnBrk="1" hangingPunct="1"/>
              <a:t>309</a:t>
            </a:fld>
            <a:endParaRPr lang="it-IT">
              <a:solidFill>
                <a:srgbClr val="FFFFFF"/>
              </a:solidFill>
              <a:latin typeface="Calibri" panose="020F0502020204030204" pitchFamily="34" charset="0"/>
            </a:endParaRPr>
          </a:p>
        </p:txBody>
      </p:sp>
      <p:pic>
        <p:nvPicPr>
          <p:cNvPr id="665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533734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468313" y="1628775"/>
            <a:ext cx="8207375" cy="5229225"/>
          </a:xfrm>
        </p:spPr>
        <p:txBody>
          <a:bodyPr/>
          <a:lstStyle/>
          <a:p>
            <a:pPr eaLnBrk="1" hangingPunct="1"/>
            <a:r>
              <a:rPr lang="it-IT" altLang="it-IT" b="1" dirty="0">
                <a:solidFill>
                  <a:srgbClr val="FF0000"/>
                </a:solidFill>
              </a:rPr>
              <a:t>CLAUSOLE ELASTICHE</a:t>
            </a:r>
          </a:p>
          <a:p>
            <a:pPr algn="just"/>
            <a:r>
              <a:rPr lang="it-IT" sz="2200" dirty="0">
                <a:solidFill>
                  <a:schemeClr val="bg1"/>
                </a:solidFill>
              </a:rPr>
              <a:t>Nel caso in cui il </a:t>
            </a:r>
            <a:r>
              <a:rPr lang="it-IT" sz="2200" b="1" dirty="0">
                <a:solidFill>
                  <a:schemeClr val="bg1"/>
                </a:solidFill>
              </a:rPr>
              <a:t>contratto collettivo applicato al rapporto non disciplini le clausole elastiche </a:t>
            </a:r>
            <a:r>
              <a:rPr lang="it-IT" sz="2200" dirty="0">
                <a:solidFill>
                  <a:schemeClr val="bg1"/>
                </a:solidFill>
              </a:rPr>
              <a:t>queste possono essere </a:t>
            </a:r>
            <a:r>
              <a:rPr lang="it-IT" sz="2200" b="1" dirty="0">
                <a:solidFill>
                  <a:schemeClr val="bg1"/>
                </a:solidFill>
              </a:rPr>
              <a:t>pattuite per iscritto dalle parti avanti alle commissioni di certificazione</a:t>
            </a:r>
            <a:r>
              <a:rPr lang="it-IT" sz="2200" dirty="0">
                <a:solidFill>
                  <a:schemeClr val="bg1"/>
                </a:solidFill>
              </a:rPr>
              <a:t>, con facoltà del lavoratore di farsi assistere da un rappresentante dell'associazione sindacale cui aderisce o conferisce mandato o da un avvocato o da un consulente del lavoro. Le clausole elastiche prevedono, </a:t>
            </a:r>
            <a:r>
              <a:rPr lang="it-IT" sz="2200" b="1" dirty="0">
                <a:solidFill>
                  <a:schemeClr val="bg1"/>
                </a:solidFill>
              </a:rPr>
              <a:t>a pena di nullità, le condizioni e le modalità con le quali il datore di lavoro, con preavviso di due giorni lavorativi, può modificare la collocazione temporale della prestazione e variarne in aumento la durata, nonché la misura massima dell'aumento, che non può eccedere il limite del 25 per cento della normale prestazione annua a tempo parziale.</a:t>
            </a:r>
            <a:r>
              <a:rPr lang="it-IT" sz="2400" b="1" dirty="0">
                <a:solidFill>
                  <a:schemeClr val="bg1"/>
                </a:solidFill>
              </a:rPr>
              <a:t> </a:t>
            </a:r>
            <a:endParaRPr lang="it-IT" sz="2400" dirty="0">
              <a:solidFill>
                <a:schemeClr val="bg1"/>
              </a:solidFill>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141287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
        <p:nvSpPr>
          <p:cNvPr id="2" name="Segnaposto numero diapositiva 1"/>
          <p:cNvSpPr>
            <a:spLocks noGrp="1"/>
          </p:cNvSpPr>
          <p:nvPr>
            <p:ph type="sldNum" sz="quarter" idx="12"/>
          </p:nvPr>
        </p:nvSpPr>
        <p:spPr/>
        <p:txBody>
          <a:bodyPr/>
          <a:lstStyle/>
          <a:p>
            <a:fld id="{EE7295C8-2E44-470F-81AC-718084CEAE77}" type="slidenum">
              <a:rPr lang="it-IT" smtClean="0"/>
              <a:pPr/>
              <a:t>31</a:t>
            </a:fld>
            <a:endParaRPr lang="it-IT"/>
          </a:p>
        </p:txBody>
      </p:sp>
    </p:spTree>
    <p:extLst>
      <p:ext uri="{BB962C8B-B14F-4D97-AF65-F5344CB8AC3E}">
        <p14:creationId xmlns:p14="http://schemas.microsoft.com/office/powerpoint/2010/main" val="70208246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Sottotitolo 2"/>
          <p:cNvSpPr>
            <a:spLocks noGrp="1"/>
          </p:cNvSpPr>
          <p:nvPr>
            <p:ph type="subTitle" idx="1"/>
          </p:nvPr>
        </p:nvSpPr>
        <p:spPr>
          <a:xfrm>
            <a:off x="539750" y="1773238"/>
            <a:ext cx="8080375" cy="4608512"/>
          </a:xfrm>
        </p:spPr>
        <p:txBody>
          <a:bodyPr/>
          <a:lstStyle/>
          <a:p>
            <a:pPr eaLnBrk="1" hangingPunct="1"/>
            <a:r>
              <a:rPr lang="it-IT" altLang="it-IT" sz="2000" b="1">
                <a:solidFill>
                  <a:schemeClr val="bg1"/>
                </a:solidFill>
              </a:rPr>
              <a:t> </a:t>
            </a:r>
          </a:p>
          <a:p>
            <a:pPr eaLnBrk="1" hangingPunct="1"/>
            <a:r>
              <a:rPr lang="it-IT" altLang="it-IT" sz="2000" b="1">
                <a:solidFill>
                  <a:schemeClr val="bg1"/>
                </a:solidFill>
              </a:rPr>
              <a:t>(art.49)</a:t>
            </a:r>
          </a:p>
          <a:p>
            <a:pPr eaLnBrk="1" hangingPunct="1"/>
            <a:endParaRPr lang="it-IT" altLang="it-IT" sz="2000" b="1">
              <a:solidFill>
                <a:schemeClr val="bg1"/>
              </a:solidFill>
            </a:endParaRPr>
          </a:p>
          <a:p>
            <a:pPr eaLnBrk="1" hangingPunct="1"/>
            <a:r>
              <a:rPr lang="it-IT" altLang="it-IT" sz="2000" i="1">
                <a:solidFill>
                  <a:schemeClr val="bg1"/>
                </a:solidFill>
              </a:rPr>
              <a:t>2. In attesa della emanazione del decreto di cui al comma 1, e fatte salve le prestazioni rese nel settore agricolo, </a:t>
            </a:r>
            <a:r>
              <a:rPr lang="it-IT" altLang="it-IT" sz="2000" b="1" i="1">
                <a:solidFill>
                  <a:schemeClr val="bg1"/>
                </a:solidFill>
              </a:rPr>
              <a:t>il valore nominale del buono orario è fissato in 10 euro</a:t>
            </a:r>
            <a:r>
              <a:rPr lang="it-IT" altLang="it-IT" sz="2000" i="1">
                <a:solidFill>
                  <a:schemeClr val="bg1"/>
                </a:solidFill>
              </a:rPr>
              <a:t> e nel settore agricolo è pari all'importo della retribuzione oraria delle prestazioni di natura subordinata individuata dal contratto collettivo stipulato dalle associazioni sindacali comparativamente più rappresentative sul piano nazionale.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C7534D-9F55-4ED8-B424-6AFACF7ABC15}" type="slidenum">
              <a:rPr lang="it-IT">
                <a:solidFill>
                  <a:srgbClr val="FFFFFF"/>
                </a:solidFill>
                <a:latin typeface="Calibri" panose="020F0502020204030204" pitchFamily="34" charset="0"/>
              </a:rPr>
              <a:pPr eaLnBrk="1" hangingPunct="1"/>
              <a:t>310</a:t>
            </a:fld>
            <a:endParaRPr lang="it-IT">
              <a:solidFill>
                <a:srgbClr val="FFFFFF"/>
              </a:solidFill>
              <a:latin typeface="Calibri" panose="020F0502020204030204" pitchFamily="34" charset="0"/>
            </a:endParaRPr>
          </a:p>
        </p:txBody>
      </p:sp>
      <p:pic>
        <p:nvPicPr>
          <p:cNvPr id="675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32628146"/>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 </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La </a:t>
            </a:r>
            <a:r>
              <a:rPr lang="it-IT" altLang="it-IT" sz="1800" b="1">
                <a:solidFill>
                  <a:schemeClr val="bg1"/>
                </a:solidFill>
              </a:rPr>
              <a:t>quantificazione del  compenso  </a:t>
            </a:r>
            <a:r>
              <a:rPr lang="it-IT" altLang="it-IT" sz="1800">
                <a:solidFill>
                  <a:schemeClr val="bg1"/>
                </a:solidFill>
              </a:rPr>
              <a:t>del  lavoratore accessorio è di natura oraria e ancorato alla durata della prestazione stessa, così da evitare che un solo voucher del valore di 10 euro possa essere utilizzato per remunerare prestazioni di diverse ore. Resta salva la possibilità di remunerare una prestazione lavorativa in misura superiore rispetto a quella prevista dal legislatore corrispondendo, ad esempio, per un'ora di lavoro anche più voucher. </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Il personale ispettivo potrà quindi verificare l'ammontare della prestazione resa in relazione al numero di buoni consegnati al prestatore (</a:t>
            </a:r>
            <a:r>
              <a:rPr lang="it-IT" altLang="it-IT" sz="1800" b="1">
                <a:solidFill>
                  <a:schemeClr val="bg1"/>
                </a:solidFill>
              </a:rPr>
              <a:t>Min. Lav., circ.  18.1.2013, n. 4</a:t>
            </a:r>
            <a:r>
              <a:rPr lang="it-IT" altLang="it-IT" sz="1800">
                <a:solidFill>
                  <a:schemeClr val="bg1"/>
                </a:solidFill>
              </a:rPr>
              <a:t>).</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68611"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90EC198E-E84F-45DC-893F-40215F2A55C7}" type="slidenum">
              <a:rPr lang="it-IT" altLang="it-IT" sz="1200">
                <a:solidFill>
                  <a:srgbClr val="FFFFFF"/>
                </a:solidFill>
              </a:rPr>
              <a:pPr eaLnBrk="1" hangingPunct="1">
                <a:spcBef>
                  <a:spcPct val="0"/>
                </a:spcBef>
                <a:buFontTx/>
                <a:buNone/>
              </a:pPr>
              <a:t>311</a:t>
            </a:fld>
            <a:endParaRPr lang="it-IT" altLang="it-IT" sz="1200">
              <a:solidFill>
                <a:srgbClr val="FFFFFF"/>
              </a:solidFill>
            </a:endParaRPr>
          </a:p>
        </p:txBody>
      </p:sp>
      <p:sp>
        <p:nvSpPr>
          <p:cNvPr id="8" name="Freccia in giù 7"/>
          <p:cNvSpPr/>
          <p:nvPr/>
        </p:nvSpPr>
        <p:spPr>
          <a:xfrm>
            <a:off x="4292600" y="1844675"/>
            <a:ext cx="485775"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686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2114257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  </a:t>
            </a:r>
          </a:p>
          <a:p>
            <a:pPr marL="0" indent="0" algn="ctr" eaLnBrk="1" hangingPunct="1">
              <a:buFont typeface="Arial" panose="020B0604020202020204" pitchFamily="34" charset="0"/>
              <a:buNone/>
            </a:pPr>
            <a:r>
              <a:rPr lang="it-IT" altLang="it-IT" sz="2400" b="1">
                <a:solidFill>
                  <a:schemeClr val="bg1"/>
                </a:solidFill>
              </a:rPr>
              <a:t>D.Lgs. 81/2015</a:t>
            </a:r>
          </a:p>
          <a:p>
            <a:pPr marL="0" indent="0" algn="ctr" eaLnBrk="1" hangingPunct="1">
              <a:buFont typeface="Arial" panose="020B0604020202020204" pitchFamily="34" charset="0"/>
              <a:buNone/>
            </a:pPr>
            <a:r>
              <a:rPr lang="it-IT" altLang="it-IT" sz="2400" b="1">
                <a:solidFill>
                  <a:schemeClr val="bg1"/>
                </a:solidFill>
              </a:rPr>
              <a:t>(art.49)</a:t>
            </a:r>
          </a:p>
          <a:p>
            <a:pPr marL="0" indent="0" algn="ctr" eaLnBrk="1" hangingPunct="1">
              <a:buFont typeface="Arial" panose="020B0604020202020204" pitchFamily="34" charset="0"/>
              <a:buNone/>
            </a:pPr>
            <a:endParaRPr lang="it-IT" altLang="it-IT" sz="1800">
              <a:solidFill>
                <a:schemeClr val="bg1"/>
              </a:solidFill>
            </a:endParaRPr>
          </a:p>
          <a:p>
            <a:pPr marL="0" indent="0" algn="ctr" eaLnBrk="1" hangingPunct="1">
              <a:buFont typeface="Arial" panose="020B0604020202020204" pitchFamily="34" charset="0"/>
              <a:buNone/>
            </a:pPr>
            <a:r>
              <a:rPr lang="it-IT" altLang="it-IT" sz="1800" i="1">
                <a:solidFill>
                  <a:schemeClr val="bg1"/>
                </a:solidFill>
              </a:rPr>
              <a:t>5.	Fermo restando quanto disposto dal comma 6, il concessionario provvede al pagamento delle spettanze alla persona che presenta i buoni, effettuando altresì il versamento per suo conto dei </a:t>
            </a:r>
            <a:r>
              <a:rPr lang="it-IT" altLang="it-IT" sz="1800" b="1" i="1">
                <a:solidFill>
                  <a:schemeClr val="bg1"/>
                </a:solidFill>
              </a:rPr>
              <a:t>contributi previdenziali all'INPS</a:t>
            </a:r>
            <a:r>
              <a:rPr lang="it-IT" altLang="it-IT" sz="1800" i="1">
                <a:solidFill>
                  <a:schemeClr val="bg1"/>
                </a:solidFill>
              </a:rPr>
              <a:t>, alla gestione separata di cui all'articolo 2, comma 26, della legge 8 agosto 1995, n. 335, in misura pari al 13 per cento del valore nominale del buono, e per fini assicurativi contro gli infortuni all'INAIL, in misura pari al 7 per cento del valore nominale del buono, e trattiene l'importo autorizzato dal decreto di cui al comma 1, a titolo di rimborso spese.</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6963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FEF6606-7D2D-4D89-9CCE-0EF70DA28C2A}" type="slidenum">
              <a:rPr lang="it-IT" altLang="it-IT" sz="1200">
                <a:solidFill>
                  <a:srgbClr val="FFFFFF"/>
                </a:solidFill>
              </a:rPr>
              <a:pPr eaLnBrk="1" hangingPunct="1">
                <a:spcBef>
                  <a:spcPct val="0"/>
                </a:spcBef>
                <a:buFontTx/>
                <a:buNone/>
              </a:pPr>
              <a:t>312</a:t>
            </a:fld>
            <a:endParaRPr lang="it-IT" altLang="it-IT" sz="1200">
              <a:solidFill>
                <a:srgbClr val="FFFFFF"/>
              </a:solidFill>
            </a:endParaRPr>
          </a:p>
        </p:txBody>
      </p:sp>
      <p:sp>
        <p:nvSpPr>
          <p:cNvPr id="2" name="Freccia in giù 1"/>
          <p:cNvSpPr/>
          <p:nvPr/>
        </p:nvSpPr>
        <p:spPr>
          <a:xfrm>
            <a:off x="4402138" y="5718175"/>
            <a:ext cx="484187" cy="488950"/>
          </a:xfrm>
          <a:prstGeom prst="downArrow">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696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40770424"/>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 </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 </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70659"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E7E9EECE-D85C-4314-AB20-0D893B2392E9}" type="slidenum">
              <a:rPr lang="it-IT" altLang="it-IT" sz="1200">
                <a:solidFill>
                  <a:srgbClr val="FFFFFF"/>
                </a:solidFill>
              </a:rPr>
              <a:pPr eaLnBrk="1" hangingPunct="1">
                <a:spcBef>
                  <a:spcPct val="0"/>
                </a:spcBef>
                <a:buFontTx/>
                <a:buNone/>
              </a:pPr>
              <a:t>313</a:t>
            </a:fld>
            <a:endParaRPr lang="it-IT" altLang="it-IT" sz="1200">
              <a:solidFill>
                <a:srgbClr val="FFFFFF"/>
              </a:solidFill>
            </a:endParaRPr>
          </a:p>
        </p:txBody>
      </p:sp>
      <p:graphicFrame>
        <p:nvGraphicFramePr>
          <p:cNvPr id="2" name="Tabella 1"/>
          <p:cNvGraphicFramePr>
            <a:graphicFrameLocks noGrp="1"/>
          </p:cNvGraphicFramePr>
          <p:nvPr/>
        </p:nvGraphicFramePr>
        <p:xfrm>
          <a:off x="1762125" y="1916113"/>
          <a:ext cx="4986338" cy="1368425"/>
        </p:xfrm>
        <a:graphic>
          <a:graphicData uri="http://schemas.openxmlformats.org/drawingml/2006/table">
            <a:tbl>
              <a:tblPr firstRow="1" firstCol="1" lastRow="1" lastCol="1" bandRow="1" bandCol="1"/>
              <a:tblGrid>
                <a:gridCol w="2209447">
                  <a:extLst>
                    <a:ext uri="{9D8B030D-6E8A-4147-A177-3AD203B41FA5}">
                      <a16:colId xmlns:a16="http://schemas.microsoft.com/office/drawing/2014/main" xmlns="" val="20000"/>
                    </a:ext>
                  </a:extLst>
                </a:gridCol>
                <a:gridCol w="1409994">
                  <a:extLst>
                    <a:ext uri="{9D8B030D-6E8A-4147-A177-3AD203B41FA5}">
                      <a16:colId xmlns:a16="http://schemas.microsoft.com/office/drawing/2014/main" xmlns="" val="20001"/>
                    </a:ext>
                  </a:extLst>
                </a:gridCol>
                <a:gridCol w="1366897">
                  <a:extLst>
                    <a:ext uri="{9D8B030D-6E8A-4147-A177-3AD203B41FA5}">
                      <a16:colId xmlns:a16="http://schemas.microsoft.com/office/drawing/2014/main" xmlns="" val="20002"/>
                    </a:ext>
                  </a:extLst>
                </a:gridCol>
              </a:tblGrid>
              <a:tr h="437489">
                <a:tc gridSpan="3">
                  <a:txBody>
                    <a:bodyPr/>
                    <a:lstStyle/>
                    <a:p>
                      <a:pPr>
                        <a:spcBef>
                          <a:spcPts val="55"/>
                        </a:spcBef>
                        <a:spcAft>
                          <a:spcPts val="0"/>
                        </a:spcAft>
                      </a:pPr>
                      <a:r>
                        <a:rPr lang="it-IT" sz="1200" dirty="0">
                          <a:effectLst/>
                          <a:latin typeface="Verdana"/>
                          <a:ea typeface="Verdana"/>
                          <a:cs typeface="Verdana"/>
                        </a:rPr>
                        <a:t> </a:t>
                      </a:r>
                      <a:endParaRPr lang="it-IT" sz="1200" dirty="0">
                        <a:effectLst/>
                        <a:latin typeface="Calibri"/>
                        <a:ea typeface="Calibri"/>
                        <a:cs typeface="Times New Roman"/>
                      </a:endParaRPr>
                    </a:p>
                    <a:p>
                      <a:pPr marL="1391285">
                        <a:spcAft>
                          <a:spcPts val="0"/>
                        </a:spcAft>
                      </a:pPr>
                      <a:r>
                        <a:rPr lang="it-IT" sz="1200" b="1" dirty="0">
                          <a:solidFill>
                            <a:srgbClr val="303030"/>
                          </a:solidFill>
                          <a:effectLst/>
                          <a:latin typeface="Verdana"/>
                          <a:ea typeface="Calibri"/>
                          <a:cs typeface="Times New Roman"/>
                        </a:rPr>
                        <a:t>Voucher:</a:t>
                      </a:r>
                      <a:r>
                        <a:rPr lang="it-IT" sz="1200" b="1" spc="45" dirty="0">
                          <a:solidFill>
                            <a:srgbClr val="303030"/>
                          </a:solidFill>
                          <a:effectLst/>
                          <a:latin typeface="Verdana"/>
                          <a:ea typeface="Calibri"/>
                          <a:cs typeface="Times New Roman"/>
                        </a:rPr>
                        <a:t> </a:t>
                      </a:r>
                      <a:r>
                        <a:rPr lang="it-IT" sz="1200" b="1" dirty="0">
                          <a:solidFill>
                            <a:srgbClr val="303030"/>
                          </a:solidFill>
                          <a:effectLst/>
                          <a:latin typeface="Verdana"/>
                          <a:ea typeface="Calibri"/>
                          <a:cs typeface="Times New Roman"/>
                        </a:rPr>
                        <a:t>così</a:t>
                      </a:r>
                      <a:r>
                        <a:rPr lang="it-IT" sz="1200" b="1" spc="50" dirty="0">
                          <a:solidFill>
                            <a:srgbClr val="303030"/>
                          </a:solidFill>
                          <a:effectLst/>
                          <a:latin typeface="Verdana"/>
                          <a:ea typeface="Calibri"/>
                          <a:cs typeface="Times New Roman"/>
                        </a:rPr>
                        <a:t> </a:t>
                      </a:r>
                      <a:r>
                        <a:rPr lang="it-IT" sz="1200" b="1" dirty="0">
                          <a:solidFill>
                            <a:srgbClr val="303030"/>
                          </a:solidFill>
                          <a:effectLst/>
                          <a:latin typeface="Verdana"/>
                          <a:ea typeface="Calibri"/>
                          <a:cs typeface="Times New Roman"/>
                        </a:rPr>
                        <a:t>dal</a:t>
                      </a:r>
                      <a:r>
                        <a:rPr lang="it-IT" sz="1200" b="1" spc="50" dirty="0">
                          <a:solidFill>
                            <a:srgbClr val="303030"/>
                          </a:solidFill>
                          <a:effectLst/>
                          <a:latin typeface="Verdana"/>
                          <a:ea typeface="Calibri"/>
                          <a:cs typeface="Times New Roman"/>
                        </a:rPr>
                        <a:t> </a:t>
                      </a:r>
                      <a:r>
                        <a:rPr lang="it-IT" sz="1200" b="1" dirty="0">
                          <a:solidFill>
                            <a:srgbClr val="303030"/>
                          </a:solidFill>
                          <a:effectLst/>
                          <a:latin typeface="Verdana"/>
                          <a:ea typeface="Calibri"/>
                          <a:cs typeface="Times New Roman"/>
                        </a:rPr>
                        <a:t>lordo</a:t>
                      </a:r>
                      <a:r>
                        <a:rPr lang="it-IT" sz="1200" b="1" spc="50" dirty="0">
                          <a:solidFill>
                            <a:srgbClr val="303030"/>
                          </a:solidFill>
                          <a:effectLst/>
                          <a:latin typeface="Verdana"/>
                          <a:ea typeface="Calibri"/>
                          <a:cs typeface="Times New Roman"/>
                        </a:rPr>
                        <a:t> </a:t>
                      </a:r>
                      <a:r>
                        <a:rPr lang="it-IT" sz="1200" b="1" dirty="0">
                          <a:solidFill>
                            <a:srgbClr val="303030"/>
                          </a:solidFill>
                          <a:effectLst/>
                          <a:latin typeface="Verdana"/>
                          <a:ea typeface="Calibri"/>
                          <a:cs typeface="Times New Roman"/>
                        </a:rPr>
                        <a:t>al</a:t>
                      </a:r>
                      <a:r>
                        <a:rPr lang="it-IT" sz="1200" b="1" spc="50" dirty="0">
                          <a:solidFill>
                            <a:srgbClr val="303030"/>
                          </a:solidFill>
                          <a:effectLst/>
                          <a:latin typeface="Verdana"/>
                          <a:ea typeface="Calibri"/>
                          <a:cs typeface="Times New Roman"/>
                        </a:rPr>
                        <a:t> </a:t>
                      </a:r>
                      <a:r>
                        <a:rPr lang="it-IT" sz="1200" b="1" dirty="0">
                          <a:solidFill>
                            <a:srgbClr val="303030"/>
                          </a:solidFill>
                          <a:effectLst/>
                          <a:latin typeface="Verdana"/>
                          <a:ea typeface="Calibri"/>
                          <a:cs typeface="Times New Roman"/>
                        </a:rPr>
                        <a:t>netto</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8671">
                <a:tc>
                  <a:txBody>
                    <a:bodyPr/>
                    <a:lstStyle/>
                    <a:p>
                      <a:pPr>
                        <a:spcAft>
                          <a:spcPts val="0"/>
                        </a:spcAft>
                      </a:pPr>
                      <a:r>
                        <a:rPr lang="it-IT" sz="1200" dirty="0">
                          <a:effectLst/>
                          <a:latin typeface="Calibri"/>
                          <a:ea typeface="Calibri"/>
                          <a:cs typeface="Times New Roman"/>
                        </a:rPr>
                        <a:t> </a:t>
                      </a: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it-IT" sz="1200" dirty="0">
                          <a:effectLst/>
                          <a:latin typeface="Verdana"/>
                          <a:ea typeface="Verdana"/>
                          <a:cs typeface="Verdana"/>
                        </a:rPr>
                        <a:t> </a:t>
                      </a:r>
                      <a:endParaRPr lang="it-IT" sz="1200" dirty="0">
                        <a:effectLst/>
                        <a:latin typeface="Calibri"/>
                        <a:ea typeface="Calibri"/>
                        <a:cs typeface="Times New Roman"/>
                      </a:endParaRPr>
                    </a:p>
                    <a:p>
                      <a:pPr marL="136525">
                        <a:spcAft>
                          <a:spcPts val="0"/>
                        </a:spcAft>
                      </a:pPr>
                      <a:r>
                        <a:rPr lang="en-US" sz="1200" b="1" dirty="0" err="1">
                          <a:solidFill>
                            <a:srgbClr val="303030"/>
                          </a:solidFill>
                          <a:effectLst/>
                          <a:latin typeface="Verdana"/>
                          <a:ea typeface="Calibri"/>
                          <a:cs typeface="Times New Roman"/>
                        </a:rPr>
                        <a:t>Generalità</a:t>
                      </a:r>
                      <a:r>
                        <a:rPr lang="en-US" sz="1200" b="1" spc="70" dirty="0">
                          <a:solidFill>
                            <a:srgbClr val="303030"/>
                          </a:solidFill>
                          <a:effectLst/>
                          <a:latin typeface="Verdana"/>
                          <a:ea typeface="Calibri"/>
                          <a:cs typeface="Times New Roman"/>
                        </a:rPr>
                        <a:t> </a:t>
                      </a:r>
                      <a:r>
                        <a:rPr lang="en-US" sz="1200" b="1" dirty="0" err="1">
                          <a:solidFill>
                            <a:srgbClr val="303030"/>
                          </a:solidFill>
                          <a:effectLst/>
                          <a:latin typeface="Verdana"/>
                          <a:ea typeface="Calibri"/>
                          <a:cs typeface="Times New Roman"/>
                        </a:rPr>
                        <a:t>dei</a:t>
                      </a:r>
                      <a:r>
                        <a:rPr lang="en-US" sz="1200" b="1" spc="75" dirty="0">
                          <a:solidFill>
                            <a:srgbClr val="303030"/>
                          </a:solidFill>
                          <a:effectLst/>
                          <a:latin typeface="Verdana"/>
                          <a:ea typeface="Calibri"/>
                          <a:cs typeface="Times New Roman"/>
                        </a:rPr>
                        <a:t> </a:t>
                      </a:r>
                      <a:r>
                        <a:rPr lang="en-US" sz="1200" b="1" dirty="0" err="1">
                          <a:solidFill>
                            <a:srgbClr val="303030"/>
                          </a:solidFill>
                          <a:effectLst/>
                          <a:latin typeface="Verdana"/>
                          <a:ea typeface="Calibri"/>
                          <a:cs typeface="Times New Roman"/>
                        </a:rPr>
                        <a:t>casi</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132715">
                        <a:spcAft>
                          <a:spcPts val="0"/>
                        </a:spcAft>
                      </a:pPr>
                      <a:r>
                        <a:rPr lang="en-US" sz="1200" b="1">
                          <a:solidFill>
                            <a:srgbClr val="303030"/>
                          </a:solidFill>
                          <a:effectLst/>
                          <a:latin typeface="Verdana"/>
                          <a:ea typeface="Calibri"/>
                          <a:cs typeface="Times New Roman"/>
                        </a:rPr>
                        <a:t>Impresa</a:t>
                      </a:r>
                      <a:r>
                        <a:rPr lang="en-US" sz="1200" b="1" spc="140">
                          <a:solidFill>
                            <a:srgbClr val="303030"/>
                          </a:solidFill>
                          <a:effectLst/>
                          <a:latin typeface="Verdana"/>
                          <a:ea typeface="Calibri"/>
                          <a:cs typeface="Times New Roman"/>
                        </a:rPr>
                        <a:t> </a:t>
                      </a:r>
                      <a:r>
                        <a:rPr lang="en-US" sz="1200" b="1">
                          <a:solidFill>
                            <a:srgbClr val="303030"/>
                          </a:solidFill>
                          <a:effectLst/>
                          <a:latin typeface="Verdana"/>
                          <a:ea typeface="Calibri"/>
                          <a:cs typeface="Times New Roman"/>
                        </a:rPr>
                        <a:t>familiare</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extLst>
                  <a:ext uri="{0D108BD9-81ED-4DB2-BD59-A6C34878D82A}">
                    <a16:rowId xmlns:a16="http://schemas.microsoft.com/office/drawing/2014/main" xmlns="" val="10001"/>
                  </a:ext>
                </a:extLst>
              </a:tr>
              <a:tr h="382265">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13970">
                        <a:spcAft>
                          <a:spcPts val="0"/>
                        </a:spcAft>
                      </a:pPr>
                      <a:r>
                        <a:rPr lang="en-US" sz="1200">
                          <a:solidFill>
                            <a:srgbClr val="303030"/>
                          </a:solidFill>
                          <a:effectLst/>
                          <a:latin typeface="Verdana"/>
                          <a:ea typeface="Calibri"/>
                          <a:cs typeface="Times New Roman"/>
                        </a:rPr>
                        <a:t>Valore</a:t>
                      </a:r>
                      <a:r>
                        <a:rPr lang="en-US" sz="1200" spc="10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facciale</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a:noFill/>
                    </a:lnB>
                  </a:tcPr>
                </a:tc>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algn="ctr">
                        <a:spcAft>
                          <a:spcPts val="0"/>
                        </a:spcAft>
                      </a:pPr>
                      <a:r>
                        <a:rPr lang="en-US" sz="1200">
                          <a:solidFill>
                            <a:srgbClr val="303030"/>
                          </a:solidFill>
                          <a:effectLst/>
                          <a:latin typeface="Verdana"/>
                          <a:ea typeface="Calibri"/>
                          <a:cs typeface="Times New Roman"/>
                        </a:rPr>
                        <a:t>10</a:t>
                      </a:r>
                      <a:r>
                        <a:rPr lang="en-US" sz="1200" spc="5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euro</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a:noFill/>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10</a:t>
                      </a:r>
                      <a:r>
                        <a:rPr lang="en-US" sz="1200" spc="50" dirty="0">
                          <a:solidFill>
                            <a:srgbClr val="303030"/>
                          </a:solidFill>
                          <a:effectLst/>
                          <a:latin typeface="Verdana"/>
                          <a:ea typeface="Calibri"/>
                          <a:cs typeface="Times New Roman"/>
                        </a:rPr>
                        <a:t> </a:t>
                      </a:r>
                      <a:r>
                        <a:rPr lang="en-US" sz="1200" dirty="0">
                          <a:solidFill>
                            <a:srgbClr val="303030"/>
                          </a:solidFill>
                          <a:effectLst/>
                          <a:latin typeface="Verdana"/>
                          <a:ea typeface="Calibri"/>
                          <a:cs typeface="Times New Roman"/>
                        </a:rPr>
                        <a:t>euro</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a:noFill/>
                    </a:lnB>
                  </a:tcPr>
                </a:tc>
                <a:extLst>
                  <a:ext uri="{0D108BD9-81ED-4DB2-BD59-A6C34878D82A}">
                    <a16:rowId xmlns:a16="http://schemas.microsoft.com/office/drawing/2014/main" xmlns="" val="10002"/>
                  </a:ext>
                </a:extLst>
              </a:tr>
            </a:tbl>
          </a:graphicData>
        </a:graphic>
      </p:graphicFrame>
      <p:graphicFrame>
        <p:nvGraphicFramePr>
          <p:cNvPr id="4" name="Tabella 3"/>
          <p:cNvGraphicFramePr>
            <a:graphicFrameLocks noGrp="1"/>
          </p:cNvGraphicFramePr>
          <p:nvPr/>
        </p:nvGraphicFramePr>
        <p:xfrm>
          <a:off x="1762125" y="3357563"/>
          <a:ext cx="4986338" cy="2622548"/>
        </p:xfrm>
        <a:graphic>
          <a:graphicData uri="http://schemas.openxmlformats.org/drawingml/2006/table">
            <a:tbl>
              <a:tblPr firstRow="1" firstCol="1" lastRow="1" lastCol="1" bandRow="1" bandCol="1"/>
              <a:tblGrid>
                <a:gridCol w="2209447">
                  <a:extLst>
                    <a:ext uri="{9D8B030D-6E8A-4147-A177-3AD203B41FA5}">
                      <a16:colId xmlns:a16="http://schemas.microsoft.com/office/drawing/2014/main" xmlns="" val="20000"/>
                    </a:ext>
                  </a:extLst>
                </a:gridCol>
                <a:gridCol w="1409994">
                  <a:extLst>
                    <a:ext uri="{9D8B030D-6E8A-4147-A177-3AD203B41FA5}">
                      <a16:colId xmlns:a16="http://schemas.microsoft.com/office/drawing/2014/main" xmlns="" val="20001"/>
                    </a:ext>
                  </a:extLst>
                </a:gridCol>
                <a:gridCol w="1366897">
                  <a:extLst>
                    <a:ext uri="{9D8B030D-6E8A-4147-A177-3AD203B41FA5}">
                      <a16:colId xmlns:a16="http://schemas.microsoft.com/office/drawing/2014/main" xmlns="" val="20002"/>
                    </a:ext>
                  </a:extLst>
                </a:gridCol>
              </a:tblGrid>
              <a:tr h="518473">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marL="13970">
                        <a:spcAft>
                          <a:spcPts val="0"/>
                        </a:spcAft>
                      </a:pPr>
                      <a:r>
                        <a:rPr lang="en-US" sz="1200" dirty="0" err="1">
                          <a:solidFill>
                            <a:srgbClr val="303030"/>
                          </a:solidFill>
                          <a:effectLst/>
                          <a:latin typeface="Verdana"/>
                          <a:ea typeface="Calibri"/>
                          <a:cs typeface="Times New Roman"/>
                        </a:rPr>
                        <a:t>Contributi</a:t>
                      </a:r>
                      <a:r>
                        <a:rPr lang="en-US" sz="1200" spc="105" dirty="0">
                          <a:solidFill>
                            <a:srgbClr val="303030"/>
                          </a:solidFill>
                          <a:effectLst/>
                          <a:latin typeface="Verdana"/>
                          <a:ea typeface="Calibri"/>
                          <a:cs typeface="Times New Roman"/>
                        </a:rPr>
                        <a:t> </a:t>
                      </a:r>
                      <a:r>
                        <a:rPr lang="en-US" sz="1200" dirty="0" err="1">
                          <a:solidFill>
                            <a:srgbClr val="303030"/>
                          </a:solidFill>
                          <a:effectLst/>
                          <a:latin typeface="Verdana"/>
                          <a:ea typeface="Calibri"/>
                          <a:cs typeface="Times New Roman"/>
                        </a:rPr>
                        <a:t>Inps</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13%</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13%</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extLst>
                  <a:ext uri="{0D108BD9-81ED-4DB2-BD59-A6C34878D82A}">
                    <a16:rowId xmlns:a16="http://schemas.microsoft.com/office/drawing/2014/main" xmlns="" val="10000"/>
                  </a:ext>
                </a:extLst>
              </a:tr>
              <a:tr h="518473">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marL="13970">
                        <a:spcAft>
                          <a:spcPts val="0"/>
                        </a:spcAft>
                      </a:pPr>
                      <a:r>
                        <a:rPr lang="en-US" sz="1200" dirty="0" err="1">
                          <a:solidFill>
                            <a:srgbClr val="303030"/>
                          </a:solidFill>
                          <a:effectLst/>
                          <a:latin typeface="Verdana"/>
                          <a:ea typeface="Calibri"/>
                          <a:cs typeface="Times New Roman"/>
                        </a:rPr>
                        <a:t>Inail</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7%</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algn="ctr">
                        <a:spcAft>
                          <a:spcPts val="0"/>
                        </a:spcAft>
                      </a:pPr>
                      <a:r>
                        <a:rPr lang="en-US" sz="1200">
                          <a:solidFill>
                            <a:srgbClr val="303030"/>
                          </a:solidFill>
                          <a:effectLst/>
                          <a:latin typeface="Verdana"/>
                          <a:ea typeface="Calibri"/>
                          <a:cs typeface="Times New Roman"/>
                        </a:rPr>
                        <a:t>4%</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extLst>
                  <a:ext uri="{0D108BD9-81ED-4DB2-BD59-A6C34878D82A}">
                    <a16:rowId xmlns:a16="http://schemas.microsoft.com/office/drawing/2014/main" xmlns="" val="10001"/>
                  </a:ext>
                </a:extLst>
              </a:tr>
              <a:tr h="548656">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13970">
                        <a:spcAft>
                          <a:spcPts val="0"/>
                        </a:spcAft>
                      </a:pPr>
                      <a:r>
                        <a:rPr lang="en-US" sz="1200">
                          <a:solidFill>
                            <a:srgbClr val="303030"/>
                          </a:solidFill>
                          <a:effectLst/>
                          <a:latin typeface="Verdana"/>
                          <a:ea typeface="Calibri"/>
                          <a:cs typeface="Times New Roman"/>
                        </a:rPr>
                        <a:t>Compenso</a:t>
                      </a:r>
                      <a:r>
                        <a:rPr lang="en-US" sz="1200" spc="10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del</a:t>
                      </a:r>
                      <a:r>
                        <a:rPr lang="en-US" sz="1200" spc="105">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concessionario</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5%</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algn="ctr">
                        <a:spcAft>
                          <a:spcPts val="0"/>
                        </a:spcAft>
                      </a:pPr>
                      <a:r>
                        <a:rPr lang="en-US" sz="1200">
                          <a:solidFill>
                            <a:srgbClr val="303030"/>
                          </a:solidFill>
                          <a:effectLst/>
                          <a:latin typeface="Verdana"/>
                          <a:ea typeface="Calibri"/>
                          <a:cs typeface="Times New Roman"/>
                        </a:rPr>
                        <a:t>5%</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extLst>
                  <a:ext uri="{0D108BD9-81ED-4DB2-BD59-A6C34878D82A}">
                    <a16:rowId xmlns:a16="http://schemas.microsoft.com/office/drawing/2014/main" xmlns="" val="10002"/>
                  </a:ext>
                </a:extLst>
              </a:tr>
              <a:tr h="518473">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13970">
                        <a:spcAft>
                          <a:spcPts val="0"/>
                        </a:spcAft>
                      </a:pPr>
                      <a:r>
                        <a:rPr lang="en-US" sz="1200">
                          <a:solidFill>
                            <a:srgbClr val="303030"/>
                          </a:solidFill>
                          <a:effectLst/>
                          <a:latin typeface="Verdana"/>
                          <a:ea typeface="Calibri"/>
                          <a:cs typeface="Times New Roman"/>
                        </a:rPr>
                        <a:t>Totale</a:t>
                      </a:r>
                      <a:r>
                        <a:rPr lang="en-US" sz="1200" spc="5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trattenute</a:t>
                      </a:r>
                      <a:r>
                        <a:rPr lang="en-US" sz="1200" spc="5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in</a:t>
                      </a:r>
                      <a:r>
                        <a:rPr lang="en-US" sz="1200" spc="55">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25%</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algn="ctr">
                        <a:spcAft>
                          <a:spcPts val="0"/>
                        </a:spcAft>
                      </a:pPr>
                      <a:r>
                        <a:rPr lang="en-US" sz="1200" dirty="0">
                          <a:solidFill>
                            <a:srgbClr val="303030"/>
                          </a:solidFill>
                          <a:effectLst/>
                          <a:latin typeface="Verdana"/>
                          <a:ea typeface="Calibri"/>
                          <a:cs typeface="Times New Roman"/>
                        </a:rPr>
                        <a:t>22%</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282828"/>
                      </a:solidFill>
                      <a:prstDash val="solid"/>
                      <a:round/>
                      <a:headEnd type="none" w="med" len="med"/>
                      <a:tailEnd type="none" w="med" len="med"/>
                    </a:lnB>
                  </a:tcPr>
                </a:tc>
                <a:extLst>
                  <a:ext uri="{0D108BD9-81ED-4DB2-BD59-A6C34878D82A}">
                    <a16:rowId xmlns:a16="http://schemas.microsoft.com/office/drawing/2014/main" xmlns="" val="10003"/>
                  </a:ext>
                </a:extLst>
              </a:tr>
              <a:tr h="518473">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13970">
                        <a:spcAft>
                          <a:spcPts val="0"/>
                        </a:spcAft>
                      </a:pPr>
                      <a:r>
                        <a:rPr lang="en-US" sz="1200">
                          <a:solidFill>
                            <a:srgbClr val="303030"/>
                          </a:solidFill>
                          <a:effectLst/>
                          <a:latin typeface="Verdana"/>
                          <a:ea typeface="Calibri"/>
                          <a:cs typeface="Times New Roman"/>
                        </a:rPr>
                        <a:t>Netto</a:t>
                      </a:r>
                      <a:r>
                        <a:rPr lang="en-US" sz="1200" spc="50">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a</a:t>
                      </a:r>
                      <a:r>
                        <a:rPr lang="en-US" sz="1200" spc="55">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pagare</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818181"/>
                      </a:solidFill>
                      <a:prstDash val="solid"/>
                      <a:round/>
                      <a:headEnd type="none" w="med" len="med"/>
                      <a:tailEnd type="none" w="med" len="med"/>
                    </a:lnB>
                  </a:tcPr>
                </a:tc>
                <a:tc>
                  <a:txBody>
                    <a:bodyPr/>
                    <a:lstStyle/>
                    <a:p>
                      <a:pPr>
                        <a:spcBef>
                          <a:spcPts val="55"/>
                        </a:spcBef>
                        <a:spcAft>
                          <a:spcPts val="0"/>
                        </a:spcAft>
                      </a:pPr>
                      <a:r>
                        <a:rPr lang="en-US" sz="1200">
                          <a:effectLst/>
                          <a:latin typeface="Verdana"/>
                          <a:ea typeface="Verdana"/>
                          <a:cs typeface="Verdana"/>
                        </a:rPr>
                        <a:t> </a:t>
                      </a:r>
                      <a:endParaRPr lang="it-IT" sz="1200">
                        <a:effectLst/>
                        <a:latin typeface="Calibri"/>
                        <a:ea typeface="Calibri"/>
                        <a:cs typeface="Times New Roman"/>
                      </a:endParaRPr>
                    </a:p>
                    <a:p>
                      <a:pPr marL="387985">
                        <a:spcAft>
                          <a:spcPts val="0"/>
                        </a:spcAft>
                      </a:pPr>
                      <a:r>
                        <a:rPr lang="en-US" sz="1200">
                          <a:solidFill>
                            <a:srgbClr val="303030"/>
                          </a:solidFill>
                          <a:effectLst/>
                          <a:latin typeface="Verdana"/>
                          <a:ea typeface="Calibri"/>
                          <a:cs typeface="Times New Roman"/>
                        </a:rPr>
                        <a:t>7,50</a:t>
                      </a:r>
                      <a:r>
                        <a:rPr lang="en-US" sz="1200" spc="65">
                          <a:solidFill>
                            <a:srgbClr val="303030"/>
                          </a:solidFill>
                          <a:effectLst/>
                          <a:latin typeface="Verdana"/>
                          <a:ea typeface="Calibri"/>
                          <a:cs typeface="Times New Roman"/>
                        </a:rPr>
                        <a:t> </a:t>
                      </a:r>
                      <a:r>
                        <a:rPr lang="en-US" sz="1200">
                          <a:solidFill>
                            <a:srgbClr val="303030"/>
                          </a:solidFill>
                          <a:effectLst/>
                          <a:latin typeface="Verdana"/>
                          <a:ea typeface="Calibri"/>
                          <a:cs typeface="Times New Roman"/>
                        </a:rPr>
                        <a:t>euro</a:t>
                      </a:r>
                      <a:endParaRPr lang="it-IT" sz="120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282828"/>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818181"/>
                      </a:solidFill>
                      <a:prstDash val="solid"/>
                      <a:round/>
                      <a:headEnd type="none" w="med" len="med"/>
                      <a:tailEnd type="none" w="med" len="med"/>
                    </a:lnB>
                  </a:tcPr>
                </a:tc>
                <a:tc>
                  <a:txBody>
                    <a:bodyPr/>
                    <a:lstStyle/>
                    <a:p>
                      <a:pPr>
                        <a:spcBef>
                          <a:spcPts val="55"/>
                        </a:spcBef>
                        <a:spcAft>
                          <a:spcPts val="0"/>
                        </a:spcAft>
                      </a:pPr>
                      <a:r>
                        <a:rPr lang="en-US" sz="1200" dirty="0">
                          <a:effectLst/>
                          <a:latin typeface="Verdana"/>
                          <a:ea typeface="Verdana"/>
                          <a:cs typeface="Verdana"/>
                        </a:rPr>
                        <a:t> </a:t>
                      </a:r>
                      <a:endParaRPr lang="it-IT" sz="1200" dirty="0">
                        <a:effectLst/>
                        <a:latin typeface="Calibri"/>
                        <a:ea typeface="Calibri"/>
                        <a:cs typeface="Times New Roman"/>
                      </a:endParaRPr>
                    </a:p>
                    <a:p>
                      <a:pPr marL="368935">
                        <a:spcAft>
                          <a:spcPts val="0"/>
                        </a:spcAft>
                      </a:pPr>
                      <a:r>
                        <a:rPr lang="en-US" sz="1200" dirty="0">
                          <a:solidFill>
                            <a:srgbClr val="303030"/>
                          </a:solidFill>
                          <a:effectLst/>
                          <a:latin typeface="Verdana"/>
                          <a:ea typeface="Calibri"/>
                          <a:cs typeface="Times New Roman"/>
                        </a:rPr>
                        <a:t>7,80</a:t>
                      </a:r>
                      <a:r>
                        <a:rPr lang="en-US" sz="1200" spc="65" dirty="0">
                          <a:solidFill>
                            <a:srgbClr val="303030"/>
                          </a:solidFill>
                          <a:effectLst/>
                          <a:latin typeface="Verdana"/>
                          <a:ea typeface="Calibri"/>
                          <a:cs typeface="Times New Roman"/>
                        </a:rPr>
                        <a:t> </a:t>
                      </a:r>
                      <a:r>
                        <a:rPr lang="en-US" sz="1200" dirty="0">
                          <a:solidFill>
                            <a:srgbClr val="303030"/>
                          </a:solidFill>
                          <a:effectLst/>
                          <a:latin typeface="Verdana"/>
                          <a:ea typeface="Calibri"/>
                          <a:cs typeface="Times New Roman"/>
                        </a:rPr>
                        <a:t>euro</a:t>
                      </a:r>
                      <a:endParaRPr lang="it-IT" sz="1200" dirty="0">
                        <a:effectLst/>
                        <a:latin typeface="Calibri"/>
                        <a:ea typeface="Calibri"/>
                        <a:cs typeface="Times New Roman"/>
                      </a:endParaRPr>
                    </a:p>
                  </a:txBody>
                  <a:tcPr marL="0" marR="0" marT="0" marB="0">
                    <a:lnL w="28575" cap="flat" cmpd="sng" algn="ctr">
                      <a:solidFill>
                        <a:srgbClr val="282828"/>
                      </a:solidFill>
                      <a:prstDash val="solid"/>
                      <a:round/>
                      <a:headEnd type="none" w="med" len="med"/>
                      <a:tailEnd type="none" w="med" len="med"/>
                    </a:lnL>
                    <a:lnR w="28575" cap="flat" cmpd="sng" algn="ctr">
                      <a:solidFill>
                        <a:srgbClr val="818181"/>
                      </a:solidFill>
                      <a:prstDash val="solid"/>
                      <a:round/>
                      <a:headEnd type="none" w="med" len="med"/>
                      <a:tailEnd type="none" w="med" len="med"/>
                    </a:lnR>
                    <a:lnT w="28575" cap="flat" cmpd="sng" algn="ctr">
                      <a:solidFill>
                        <a:srgbClr val="282828"/>
                      </a:solidFill>
                      <a:prstDash val="solid"/>
                      <a:round/>
                      <a:headEnd type="none" w="med" len="med"/>
                      <a:tailEnd type="none" w="med" len="med"/>
                    </a:lnT>
                    <a:lnB w="28575" cap="flat" cmpd="sng" algn="ctr">
                      <a:solidFill>
                        <a:srgbClr val="81818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707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47243534"/>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r>
              <a:rPr lang="it-IT" altLang="it-IT" sz="2000" b="1">
                <a:solidFill>
                  <a:schemeClr val="bg1"/>
                </a:solidFill>
              </a:rPr>
              <a:t>Diritti connessi ai Voucher</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Tale tipo di lavoro gode di:</a:t>
            </a:r>
          </a:p>
          <a:p>
            <a:pPr marL="0" indent="0" algn="just" eaLnBrk="1" hangingPunct="1">
              <a:buFont typeface="Arial" panose="020B0604020202020204" pitchFamily="34" charset="0"/>
              <a:buNone/>
            </a:pPr>
            <a:r>
              <a:rPr lang="it-IT" altLang="it-IT" sz="1800">
                <a:solidFill>
                  <a:schemeClr val="bg1"/>
                </a:solidFill>
              </a:rPr>
              <a:t>•	copertura previdenziale presso l’Inps;</a:t>
            </a:r>
          </a:p>
          <a:p>
            <a:pPr marL="0" indent="0" algn="just" eaLnBrk="1" hangingPunct="1">
              <a:buFont typeface="Arial" panose="020B0604020202020204" pitchFamily="34" charset="0"/>
              <a:buNone/>
            </a:pPr>
            <a:r>
              <a:rPr lang="it-IT" altLang="it-IT" sz="1800">
                <a:solidFill>
                  <a:schemeClr val="bg1"/>
                </a:solidFill>
              </a:rPr>
              <a:t>•	copertura assicurativa presso l’Inail;</a:t>
            </a:r>
          </a:p>
          <a:p>
            <a:pPr marL="0" indent="0" algn="just" eaLnBrk="1" hangingPunct="1">
              <a:buFont typeface="Arial" panose="020B0604020202020204" pitchFamily="34" charset="0"/>
              <a:buNone/>
            </a:pPr>
            <a:r>
              <a:rPr lang="it-IT" altLang="it-IT" sz="1800">
                <a:solidFill>
                  <a:schemeClr val="bg1"/>
                </a:solidFill>
              </a:rPr>
              <a:t>•	riconoscimento ai fini del diritto alla pensione.</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Lo svolgimento di prestazioni di lavoro accessorio, invece, non dà diritto:</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	alle prestazioni a sostegno del reddito dell’Inps, come:</a:t>
            </a:r>
          </a:p>
          <a:p>
            <a:pPr marL="0" indent="0" algn="just" eaLnBrk="1" hangingPunct="1">
              <a:buFont typeface="Arial" panose="020B0604020202020204" pitchFamily="34" charset="0"/>
              <a:buNone/>
            </a:pPr>
            <a:r>
              <a:rPr lang="it-IT" altLang="it-IT" sz="1800">
                <a:solidFill>
                  <a:schemeClr val="bg1"/>
                </a:solidFill>
              </a:rPr>
              <a:t>-	disoccupazione,</a:t>
            </a:r>
          </a:p>
          <a:p>
            <a:pPr marL="0" indent="0" algn="just" eaLnBrk="1" hangingPunct="1">
              <a:buFont typeface="Arial" panose="020B0604020202020204" pitchFamily="34" charset="0"/>
              <a:buNone/>
            </a:pPr>
            <a:r>
              <a:rPr lang="it-IT" altLang="it-IT" sz="1800">
                <a:solidFill>
                  <a:schemeClr val="bg1"/>
                </a:solidFill>
              </a:rPr>
              <a:t>-	maternità,</a:t>
            </a:r>
          </a:p>
          <a:p>
            <a:pPr marL="0" indent="0" algn="just" eaLnBrk="1" hangingPunct="1">
              <a:buFont typeface="Arial" panose="020B0604020202020204" pitchFamily="34" charset="0"/>
              <a:buNone/>
            </a:pPr>
            <a:r>
              <a:rPr lang="it-IT" altLang="it-IT" sz="1800">
                <a:solidFill>
                  <a:schemeClr val="bg1"/>
                </a:solidFill>
              </a:rPr>
              <a:t>-	malattia,</a:t>
            </a:r>
          </a:p>
          <a:p>
            <a:pPr marL="0" indent="0" algn="just" eaLnBrk="1" hangingPunct="1">
              <a:buFont typeface="Arial" panose="020B0604020202020204" pitchFamily="34" charset="0"/>
              <a:buNone/>
            </a:pPr>
            <a:r>
              <a:rPr lang="it-IT" altLang="it-IT" sz="1800">
                <a:solidFill>
                  <a:schemeClr val="bg1"/>
                </a:solidFill>
              </a:rPr>
              <a:t>-	assegni familiari.</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71683"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DD63C95-4549-4E21-83F2-B9A7F713254E}" type="slidenum">
              <a:rPr lang="it-IT" altLang="it-IT" sz="1200">
                <a:solidFill>
                  <a:srgbClr val="FFFFFF"/>
                </a:solidFill>
              </a:rPr>
              <a:pPr eaLnBrk="1" hangingPunct="1">
                <a:spcBef>
                  <a:spcPct val="0"/>
                </a:spcBef>
                <a:buFontTx/>
                <a:buNone/>
              </a:pPr>
              <a:t>314</a:t>
            </a:fld>
            <a:endParaRPr lang="it-IT" altLang="it-IT" sz="1200">
              <a:solidFill>
                <a:srgbClr val="FFFFFF"/>
              </a:solidFill>
            </a:endParaRPr>
          </a:p>
        </p:txBody>
      </p:sp>
      <p:pic>
        <p:nvPicPr>
          <p:cNvPr id="7168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43482037"/>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Lavoro accessorio nel settore marittimo e per i maestri di sci </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Con riferimento al lavoro marittimo regolato dal Codice della navigazione e dal Codice della nautica da diporto per quanto riguarda il “</a:t>
            </a:r>
            <a:r>
              <a:rPr lang="it-IT" altLang="it-IT" sz="1800" b="1">
                <a:solidFill>
                  <a:schemeClr val="bg1"/>
                </a:solidFill>
              </a:rPr>
              <a:t>noleggio occasionale</a:t>
            </a:r>
            <a:r>
              <a:rPr lang="it-IT" altLang="it-IT" sz="1800">
                <a:solidFill>
                  <a:schemeClr val="bg1"/>
                </a:solidFill>
              </a:rPr>
              <a:t>” per uso non commerciale, ex articolo 49-bis del D.Lgs n. 171/2005, è lo stesso comma 2 dell’articolo citato a prevede  la possibilità di ricorrere al lavoro accessorio nel caso in cui il conduttore non provveda direttamente alla conduzione dell’imbarcazione.</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i="1">
                <a:solidFill>
                  <a:schemeClr val="bg1"/>
                </a:solidFill>
              </a:rPr>
              <a:t>“[…] appare ammissibile il ricorso al lavoro accessorio anche in ipotesi diverse dal “noleggio occasionale” con riferimento alle imbarcazioni o navi da diporto a scopi non commerciali […]”</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endParaRPr lang="it-IT" altLang="it-IT" sz="1800">
              <a:solidFill>
                <a:schemeClr val="bg1"/>
              </a:solidFill>
            </a:endParaRPr>
          </a:p>
        </p:txBody>
      </p:sp>
      <p:pic>
        <p:nvPicPr>
          <p:cNvPr id="7270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9C09807-184F-44F5-8B36-4C4F4631872E}" type="slidenum">
              <a:rPr lang="it-IT" altLang="it-IT" sz="1200">
                <a:solidFill>
                  <a:srgbClr val="FFFFFF"/>
                </a:solidFill>
              </a:rPr>
              <a:pPr eaLnBrk="1" hangingPunct="1">
                <a:spcBef>
                  <a:spcPct val="0"/>
                </a:spcBef>
                <a:buFontTx/>
                <a:buNone/>
              </a:pPr>
              <a:t>315</a:t>
            </a:fld>
            <a:endParaRPr lang="it-IT" altLang="it-IT" sz="1200">
              <a:solidFill>
                <a:srgbClr val="FFFFFF"/>
              </a:solidFill>
            </a:endParaRPr>
          </a:p>
        </p:txBody>
      </p:sp>
      <p:pic>
        <p:nvPicPr>
          <p:cNvPr id="7271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788025" y="5445125"/>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Ministero del Lavoro, Interpello n. 32 del 22 dicembre 2015</a:t>
            </a:r>
          </a:p>
        </p:txBody>
      </p:sp>
      <p:sp>
        <p:nvSpPr>
          <p:cNvPr id="3" name="Freccia in giù 2"/>
          <p:cNvSpPr/>
          <p:nvPr/>
        </p:nvSpPr>
        <p:spPr>
          <a:xfrm>
            <a:off x="4211638" y="4365625"/>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Freccia in giù 3"/>
          <p:cNvSpPr/>
          <p:nvPr/>
        </p:nvSpPr>
        <p:spPr>
          <a:xfrm>
            <a:off x="4211638" y="572928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Segnaposto piè di pagina 4"/>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494667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Lavoro accessorio nel settore marittimo e per i maestri di sci </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b="1">
                <a:solidFill>
                  <a:schemeClr val="bg1"/>
                </a:solidFill>
              </a:rPr>
              <a:t>Pertanto, </a:t>
            </a:r>
            <a:r>
              <a:rPr lang="it-IT" altLang="it-IT" sz="1800">
                <a:solidFill>
                  <a:schemeClr val="bg1"/>
                </a:solidFill>
              </a:rPr>
              <a:t>l’impiego di lavoratori mediante prestazioni di lavoro accessorio </a:t>
            </a:r>
            <a:r>
              <a:rPr lang="it-IT" altLang="it-IT" sz="1800" b="1">
                <a:solidFill>
                  <a:schemeClr val="bg1"/>
                </a:solidFill>
              </a:rPr>
              <a:t>è consentito</a:t>
            </a:r>
            <a:r>
              <a:rPr lang="it-IT" altLang="it-IT" sz="1800">
                <a:solidFill>
                  <a:schemeClr val="bg1"/>
                </a:solidFill>
              </a:rPr>
              <a:t>, sulle imbarcazioni o navi da diporto a scopi non commerciali, </a:t>
            </a:r>
            <a:r>
              <a:rPr lang="it-IT" altLang="it-IT" sz="1800" b="1">
                <a:solidFill>
                  <a:schemeClr val="bg1"/>
                </a:solidFill>
              </a:rPr>
              <a:t>anche con riferimento ad attività diverse dal “noleggio occasionale</a:t>
            </a:r>
            <a:r>
              <a:rPr lang="it-IT" altLang="it-IT" sz="1800">
                <a:solidFill>
                  <a:schemeClr val="bg1"/>
                </a:solidFill>
              </a:rPr>
              <a:t>”, </a:t>
            </a:r>
            <a:r>
              <a:rPr lang="it-IT" altLang="it-IT" sz="1800" u="sng">
                <a:solidFill>
                  <a:schemeClr val="bg1"/>
                </a:solidFill>
              </a:rPr>
              <a:t>fermo restando il rispetto dei limiti economici previsti dalla norma, per quanto riguarda la norma specifica del lavoro accessorio, nonché “gli altri requisiti previsti in capo all’effettivo conduttore del mezzo”, previsti dal Codice della Nautica da diporto.</a:t>
            </a:r>
          </a:p>
          <a:p>
            <a:pPr marL="0" indent="0" algn="just" eaLnBrk="1" hangingPunct="1">
              <a:buFont typeface="Arial" panose="020B0604020202020204" pitchFamily="34" charset="0"/>
              <a:buNone/>
            </a:pPr>
            <a:endParaRPr lang="it-IT" altLang="it-IT" sz="1800">
              <a:solidFill>
                <a:schemeClr val="bg1"/>
              </a:solidFill>
            </a:endParaRPr>
          </a:p>
        </p:txBody>
      </p:sp>
      <p:pic>
        <p:nvPicPr>
          <p:cNvPr id="73731"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EB7E07F-A93F-49D4-B863-F1B7F610F092}" type="slidenum">
              <a:rPr lang="it-IT" altLang="it-IT" sz="1200">
                <a:solidFill>
                  <a:srgbClr val="FFFFFF"/>
                </a:solidFill>
              </a:rPr>
              <a:pPr eaLnBrk="1" hangingPunct="1">
                <a:spcBef>
                  <a:spcPct val="0"/>
                </a:spcBef>
                <a:buFontTx/>
                <a:buNone/>
              </a:pPr>
              <a:t>316</a:t>
            </a:fld>
            <a:endParaRPr lang="it-IT" altLang="it-IT" sz="1200">
              <a:solidFill>
                <a:srgbClr val="FFFFFF"/>
              </a:solidFill>
            </a:endParaRPr>
          </a:p>
        </p:txBody>
      </p:sp>
      <p:pic>
        <p:nvPicPr>
          <p:cNvPr id="7373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651500" y="4987925"/>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Ministero del Lavoro, Interpello n. 32 del 22 dicembre 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133805"/>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000" b="1">
                <a:solidFill>
                  <a:schemeClr val="bg1"/>
                </a:solidFill>
              </a:rPr>
              <a:t>Lavoro accessorio nello spettacolo</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L’INPS, con il Messaggio n. 311 del 26 gennaio 2016, fornisce chiarimenti sugli </a:t>
            </a:r>
            <a:r>
              <a:rPr lang="it-IT" altLang="it-IT" sz="1800" b="1">
                <a:solidFill>
                  <a:schemeClr val="bg1"/>
                </a:solidFill>
              </a:rPr>
              <a:t>adempimenti informativi </a:t>
            </a:r>
            <a:r>
              <a:rPr lang="it-IT" altLang="it-IT" sz="1800">
                <a:solidFill>
                  <a:schemeClr val="bg1"/>
                </a:solidFill>
              </a:rPr>
              <a:t>connessi allo svolgimento di prestazioni di lavoro accessorio da parte di lavoratori iscritti al Fondo Pensioni </a:t>
            </a:r>
            <a:r>
              <a:rPr lang="it-IT" altLang="it-IT" sz="1800" b="1">
                <a:solidFill>
                  <a:schemeClr val="bg1"/>
                </a:solidFill>
              </a:rPr>
              <a:t>lavoratori dello spettacolo</a:t>
            </a:r>
            <a:r>
              <a:rPr lang="it-IT" altLang="it-IT" sz="1800">
                <a:solidFill>
                  <a:schemeClr val="bg1"/>
                </a:solidFill>
              </a:rPr>
              <a:t>.</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Oltre a ribadire l’obbligo di inviare la comunicazione preventiva alle DTL competenti, l’Istituto previdenziale precisa che, in caso di impiego di soggetti mediante il ricorso al lavoro accessorio, </a:t>
            </a:r>
            <a:r>
              <a:rPr lang="it-IT" altLang="it-IT" sz="1800" b="1">
                <a:solidFill>
                  <a:schemeClr val="bg1"/>
                </a:solidFill>
              </a:rPr>
              <a:t>non è necessario richiedere il certificato di agibilità </a:t>
            </a:r>
            <a:r>
              <a:rPr lang="it-IT" altLang="it-IT" sz="1800">
                <a:solidFill>
                  <a:schemeClr val="bg1"/>
                </a:solidFill>
              </a:rPr>
              <a:t>di cui all’articolo 19 del D.Lgs. n. 708/1947.</a:t>
            </a:r>
          </a:p>
        </p:txBody>
      </p:sp>
      <p:pic>
        <p:nvPicPr>
          <p:cNvPr id="7475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35E4A3C-74A7-441C-B979-A93720D050CC}" type="slidenum">
              <a:rPr lang="it-IT" altLang="it-IT" sz="1200">
                <a:solidFill>
                  <a:srgbClr val="FFFFFF"/>
                </a:solidFill>
              </a:rPr>
              <a:pPr eaLnBrk="1" hangingPunct="1">
                <a:spcBef>
                  <a:spcPct val="0"/>
                </a:spcBef>
                <a:buFontTx/>
                <a:buNone/>
              </a:pPr>
              <a:t>317</a:t>
            </a:fld>
            <a:endParaRPr lang="it-IT" altLang="it-IT" sz="1200">
              <a:solidFill>
                <a:srgbClr val="FFFFFF"/>
              </a:solidFill>
            </a:endParaRPr>
          </a:p>
        </p:txBody>
      </p:sp>
      <p:pic>
        <p:nvPicPr>
          <p:cNvPr id="7475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651500" y="5157788"/>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Messaggio INPS n. 311/2016</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6602654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000" b="1">
              <a:solidFill>
                <a:schemeClr val="bg1"/>
              </a:solidFill>
            </a:endParaRPr>
          </a:p>
          <a:p>
            <a:pPr marL="0" indent="0" algn="ctr" eaLnBrk="1" hangingPunct="1">
              <a:buFont typeface="Arial" panose="020B0604020202020204" pitchFamily="34" charset="0"/>
              <a:buNone/>
            </a:pPr>
            <a:r>
              <a:rPr lang="it-IT" altLang="it-IT" sz="2800" b="1">
                <a:solidFill>
                  <a:schemeClr val="bg1"/>
                </a:solidFill>
              </a:rPr>
              <a:t>Compatibilità  e cumulabilità del lavoro accessorio con le prestazioni di sostegno al reddito</a:t>
            </a:r>
          </a:p>
          <a:p>
            <a:pPr marL="0" indent="0" algn="ctr" eaLnBrk="1" hangingPunct="1">
              <a:buFont typeface="Arial" panose="020B0604020202020204" pitchFamily="34" charset="0"/>
              <a:buNone/>
            </a:pPr>
            <a:endParaRPr lang="it-IT" altLang="it-IT" sz="2000" b="1">
              <a:solidFill>
                <a:schemeClr val="bg1"/>
              </a:solidFill>
            </a:endParaRPr>
          </a:p>
          <a:p>
            <a:pPr marL="0" indent="0" algn="just" eaLnBrk="1" hangingPunct="1">
              <a:buFont typeface="Arial" panose="020B0604020202020204" pitchFamily="34" charset="0"/>
              <a:buNone/>
            </a:pPr>
            <a:r>
              <a:rPr lang="it-IT" altLang="it-IT" sz="1800">
                <a:solidFill>
                  <a:schemeClr val="bg1"/>
                </a:solidFill>
              </a:rPr>
              <a:t>Con la </a:t>
            </a:r>
            <a:r>
              <a:rPr lang="it-IT" altLang="it-IT" sz="1800" b="1">
                <a:solidFill>
                  <a:schemeClr val="bg1"/>
                </a:solidFill>
              </a:rPr>
              <a:t>Circolare n. 170 del 13 ottobre 2015</a:t>
            </a:r>
            <a:r>
              <a:rPr lang="it-IT" altLang="it-IT" sz="1800">
                <a:solidFill>
                  <a:schemeClr val="bg1"/>
                </a:solidFill>
              </a:rPr>
              <a:t>, l’INPS interviene per chiarire i profili di </a:t>
            </a:r>
            <a:r>
              <a:rPr lang="it-IT" altLang="it-IT" sz="1800" b="1">
                <a:solidFill>
                  <a:schemeClr val="bg1"/>
                </a:solidFill>
              </a:rPr>
              <a:t>compatibilità e cumulabilità </a:t>
            </a:r>
            <a:r>
              <a:rPr lang="it-IT" altLang="it-IT" sz="1800">
                <a:solidFill>
                  <a:schemeClr val="bg1"/>
                </a:solidFill>
              </a:rPr>
              <a:t>tra i compensi di lavoro accessorio e le prestazioni erogate dall’Istituto stesso, quali:</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	l’indennità di mobilità;</a:t>
            </a:r>
          </a:p>
          <a:p>
            <a:pPr marL="0" indent="0" algn="just" eaLnBrk="1" hangingPunct="1">
              <a:buFont typeface="Arial" panose="020B0604020202020204" pitchFamily="34" charset="0"/>
              <a:buNone/>
            </a:pPr>
            <a:r>
              <a:rPr lang="it-IT" altLang="it-IT" sz="1800">
                <a:solidFill>
                  <a:schemeClr val="bg1"/>
                </a:solidFill>
              </a:rPr>
              <a:t>•	la NASPI;</a:t>
            </a:r>
          </a:p>
          <a:p>
            <a:pPr marL="0" indent="0" algn="just" eaLnBrk="1" hangingPunct="1">
              <a:buFont typeface="Arial" panose="020B0604020202020204" pitchFamily="34" charset="0"/>
              <a:buNone/>
            </a:pPr>
            <a:r>
              <a:rPr lang="it-IT" altLang="it-IT" sz="1800">
                <a:solidFill>
                  <a:schemeClr val="bg1"/>
                </a:solidFill>
              </a:rPr>
              <a:t>•	la disoccupazione agricola;</a:t>
            </a:r>
          </a:p>
          <a:p>
            <a:pPr marL="0" indent="0" algn="just" eaLnBrk="1" hangingPunct="1">
              <a:buFont typeface="Arial" panose="020B0604020202020204" pitchFamily="34" charset="0"/>
              <a:buNone/>
            </a:pPr>
            <a:r>
              <a:rPr lang="it-IT" altLang="it-IT" sz="1800">
                <a:solidFill>
                  <a:schemeClr val="bg1"/>
                </a:solidFill>
              </a:rPr>
              <a:t>•	la cassa integrazione guadagni.</a:t>
            </a:r>
          </a:p>
        </p:txBody>
      </p:sp>
      <p:pic>
        <p:nvPicPr>
          <p:cNvPr id="75779"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2A2CB8B-B17D-45EC-A08A-4B8D5D3EA05E}" type="slidenum">
              <a:rPr lang="it-IT" altLang="it-IT" sz="1200">
                <a:solidFill>
                  <a:srgbClr val="FFFFFF"/>
                </a:solidFill>
              </a:rPr>
              <a:pPr eaLnBrk="1" hangingPunct="1">
                <a:spcBef>
                  <a:spcPct val="0"/>
                </a:spcBef>
                <a:buFontTx/>
                <a:buNone/>
              </a:pPr>
              <a:t>318</a:t>
            </a:fld>
            <a:endParaRPr lang="it-IT" altLang="it-IT" sz="1200">
              <a:solidFill>
                <a:srgbClr val="FFFFFF"/>
              </a:solidFill>
            </a:endParaRPr>
          </a:p>
        </p:txBody>
      </p:sp>
      <p:pic>
        <p:nvPicPr>
          <p:cNvPr id="7578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651500" y="5157788"/>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Circ. INPS n. 170/2015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74479015"/>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Compatibilità  e cumulabilità con indennità di mobilità</a:t>
            </a: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r>
              <a:rPr lang="it-IT" altLang="it-IT" sz="1800" i="1" dirty="0">
                <a:solidFill>
                  <a:schemeClr val="bg1"/>
                </a:solidFill>
              </a:rPr>
              <a:t>Dal 1 gennaio 2015 l’indennità di mobilità </a:t>
            </a:r>
            <a:r>
              <a:rPr lang="it-IT" altLang="it-IT" sz="1800" b="1" i="1" dirty="0">
                <a:solidFill>
                  <a:schemeClr val="bg1"/>
                </a:solidFill>
              </a:rPr>
              <a:t>è interamente cumulabile </a:t>
            </a:r>
            <a:r>
              <a:rPr lang="it-IT" altLang="it-IT" sz="1800" i="1" dirty="0">
                <a:solidFill>
                  <a:schemeClr val="bg1"/>
                </a:solidFill>
              </a:rPr>
              <a:t>con i compensi derivanti dallo svolgimento di lavoro accessorio nel limite complessivo di euro 3.000 per anno civile, rivalutati annualmente sulla base della variazione dell’indice ISTAT dei prezzi al consumo per le famiglie degli operai e degli impiegati. </a:t>
            </a:r>
          </a:p>
          <a:p>
            <a:pPr algn="just" eaLnBrk="1" hangingPunct="1">
              <a:buFont typeface="Arial" charset="0"/>
              <a:buChar char="•"/>
              <a:defRPr/>
            </a:pPr>
            <a:endParaRPr lang="it-IT" altLang="it-IT" sz="1800" i="1" dirty="0">
              <a:solidFill>
                <a:schemeClr val="bg1"/>
              </a:solidFill>
            </a:endParaRPr>
          </a:p>
          <a:p>
            <a:pPr algn="just" eaLnBrk="1" hangingPunct="1">
              <a:buFont typeface="Arial" charset="0"/>
              <a:buChar char="•"/>
              <a:defRPr/>
            </a:pPr>
            <a:r>
              <a:rPr lang="it-IT" altLang="it-IT" sz="1800" b="1" i="1" dirty="0">
                <a:solidFill>
                  <a:schemeClr val="bg1"/>
                </a:solidFill>
              </a:rPr>
              <a:t>Per i compensi che superano detto limite, fino a 7.000 euro </a:t>
            </a:r>
            <a:r>
              <a:rPr lang="it-IT" altLang="it-IT" sz="1800" i="1" dirty="0">
                <a:solidFill>
                  <a:schemeClr val="bg1"/>
                </a:solidFill>
              </a:rPr>
              <a:t>per anno civile (limite massimo annuale rivalutabile di reddito percepibile nell’ambito del c.d. lavoro accessorio), il reddito derivante dallo svolgimento del lavoro accessorio sarà </a:t>
            </a:r>
            <a:r>
              <a:rPr lang="it-IT" altLang="it-IT" sz="1800" b="1" i="1" dirty="0">
                <a:solidFill>
                  <a:schemeClr val="bg1"/>
                </a:solidFill>
              </a:rPr>
              <a:t>compatibile e cumulabile </a:t>
            </a:r>
            <a:r>
              <a:rPr lang="it-IT" altLang="it-IT" sz="1800" i="1" dirty="0">
                <a:solidFill>
                  <a:schemeClr val="bg1"/>
                </a:solidFill>
              </a:rPr>
              <a:t>con l’indennità di mobilità </a:t>
            </a:r>
            <a:r>
              <a:rPr lang="it-IT" altLang="it-IT" sz="1800" b="1" i="1" dirty="0">
                <a:solidFill>
                  <a:schemeClr val="bg1"/>
                </a:solidFill>
              </a:rPr>
              <a:t>nei limiti previsti dall’articolo 9, comma 9, della legge n. 223 del 1991 </a:t>
            </a:r>
            <a:r>
              <a:rPr lang="it-IT" altLang="it-IT" sz="1800" i="1" dirty="0">
                <a:solidFill>
                  <a:schemeClr val="bg1"/>
                </a:solidFill>
              </a:rPr>
              <a:t>(circolare Inps n. 229 del 1996).</a:t>
            </a:r>
          </a:p>
          <a:p>
            <a:pPr marL="0" indent="0" algn="just" eaLnBrk="1" hangingPunct="1">
              <a:buFont typeface="Arial" charset="0"/>
              <a:buNone/>
              <a:defRPr/>
            </a:pPr>
            <a:r>
              <a:rPr lang="it-IT" altLang="it-IT" sz="1800" i="1" dirty="0">
                <a:solidFill>
                  <a:schemeClr val="bg1"/>
                </a:solidFill>
              </a:rPr>
              <a:t> </a:t>
            </a:r>
          </a:p>
        </p:txBody>
      </p:sp>
      <p:pic>
        <p:nvPicPr>
          <p:cNvPr id="76803"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3EC852EF-F905-4F16-815B-CB78479CE605}" type="slidenum">
              <a:rPr lang="it-IT" altLang="it-IT" sz="1200">
                <a:solidFill>
                  <a:srgbClr val="FFFFFF"/>
                </a:solidFill>
              </a:rPr>
              <a:pPr eaLnBrk="1" hangingPunct="1">
                <a:spcBef>
                  <a:spcPct val="0"/>
                </a:spcBef>
                <a:buFontTx/>
                <a:buNone/>
              </a:pPr>
              <a:t>319</a:t>
            </a:fld>
            <a:endParaRPr lang="it-IT" altLang="it-IT" sz="1200">
              <a:solidFill>
                <a:srgbClr val="FFFFFF"/>
              </a:solidFill>
            </a:endParaRPr>
          </a:p>
        </p:txBody>
      </p:sp>
      <p:pic>
        <p:nvPicPr>
          <p:cNvPr id="7680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940425" y="5943600"/>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Circ. INPS n. 170/2015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92915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CLAUSOLE ELASTICHE</a:t>
            </a:r>
          </a:p>
          <a:p>
            <a:pPr algn="just"/>
            <a:r>
              <a:rPr lang="it-IT" sz="2400" b="1">
                <a:solidFill>
                  <a:schemeClr val="bg1"/>
                </a:solidFill>
              </a:rPr>
              <a:t>Le modifiche dell'orario </a:t>
            </a:r>
            <a:r>
              <a:rPr lang="it-IT" sz="2400">
                <a:solidFill>
                  <a:schemeClr val="bg1"/>
                </a:solidFill>
              </a:rPr>
              <a:t>in relazione all’attuazione delle clausole elastiche comportano il diritto del lavoratore ad una maggiorazione del </a:t>
            </a:r>
            <a:r>
              <a:rPr lang="it-IT" sz="2400" b="1">
                <a:solidFill>
                  <a:schemeClr val="bg1"/>
                </a:solidFill>
              </a:rPr>
              <a:t>15 per cento della retribuzione oraria globale di fatto, comprensiva dell'incidenza della retribuzione sugli istituti retributivi indiretti e differiti.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077F20-4F1B-4A03-BFE4-F2CBE6651AD3}" type="slidenum">
              <a:rPr lang="it-IT">
                <a:solidFill>
                  <a:srgbClr val="FFFFFF"/>
                </a:solidFill>
                <a:latin typeface="Calibri" panose="020F0502020204030204" pitchFamily="34" charset="0"/>
              </a:rPr>
              <a:pPr eaLnBrk="1" hangingPunct="1"/>
              <a:t>32</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92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795963" y="44370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1710159598"/>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 </a:t>
            </a:r>
            <a:endParaRPr lang="it-IT" altLang="it-IT" sz="1800" b="1" dirty="0">
              <a:solidFill>
                <a:schemeClr val="bg1"/>
              </a:solidFill>
            </a:endParaRP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endParaRPr lang="it-IT" altLang="it-IT" sz="1800" i="1" dirty="0">
              <a:solidFill>
                <a:schemeClr val="bg1"/>
              </a:solidFill>
            </a:endParaRPr>
          </a:p>
          <a:p>
            <a:pPr marL="0" indent="0" algn="just" eaLnBrk="1" hangingPunct="1">
              <a:buFont typeface="Arial" charset="0"/>
              <a:buNone/>
              <a:defRPr/>
            </a:pPr>
            <a:endParaRPr lang="it-IT" altLang="it-IT" sz="1800" i="1" dirty="0">
              <a:solidFill>
                <a:schemeClr val="bg1"/>
              </a:solidFill>
            </a:endParaRPr>
          </a:p>
        </p:txBody>
      </p:sp>
      <p:pic>
        <p:nvPicPr>
          <p:cNvPr id="7782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F7185973-8922-427F-8BE9-203524CDD1F3}" type="slidenum">
              <a:rPr lang="it-IT" altLang="it-IT" sz="1200">
                <a:solidFill>
                  <a:srgbClr val="FFFFFF"/>
                </a:solidFill>
              </a:rPr>
              <a:pPr eaLnBrk="1" hangingPunct="1">
                <a:spcBef>
                  <a:spcPct val="0"/>
                </a:spcBef>
                <a:buFontTx/>
                <a:buNone/>
              </a:pPr>
              <a:t>320</a:t>
            </a:fld>
            <a:endParaRPr lang="it-IT" altLang="it-IT" sz="1200">
              <a:solidFill>
                <a:srgbClr val="FFFFFF"/>
              </a:solidFill>
            </a:endParaRPr>
          </a:p>
        </p:txBody>
      </p:sp>
      <p:pic>
        <p:nvPicPr>
          <p:cNvPr id="7783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937250" y="5445125"/>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Circ. INPS n. 170/2015</a:t>
            </a:r>
          </a:p>
        </p:txBody>
      </p:sp>
      <p:sp>
        <p:nvSpPr>
          <p:cNvPr id="3" name="Freccia in giù 2"/>
          <p:cNvSpPr/>
          <p:nvPr/>
        </p:nvSpPr>
        <p:spPr>
          <a:xfrm>
            <a:off x="4284663" y="1844675"/>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arrotondato 3"/>
          <p:cNvSpPr/>
          <p:nvPr/>
        </p:nvSpPr>
        <p:spPr>
          <a:xfrm>
            <a:off x="1082675" y="2852738"/>
            <a:ext cx="7056438" cy="176847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i compensi percepiti in eccesso rispetto al limite di</a:t>
            </a:r>
          </a:p>
          <a:p>
            <a:pPr algn="ctr">
              <a:defRPr/>
            </a:pPr>
            <a:r>
              <a:rPr lang="it-IT" dirty="0">
                <a:solidFill>
                  <a:schemeClr val="bg1"/>
                </a:solidFill>
              </a:rPr>
              <a:t>3.000 euro sono </a:t>
            </a:r>
            <a:r>
              <a:rPr lang="it-IT" b="1" dirty="0">
                <a:solidFill>
                  <a:schemeClr val="bg1"/>
                </a:solidFill>
              </a:rPr>
              <a:t>compatibili</a:t>
            </a:r>
            <a:r>
              <a:rPr lang="it-IT" dirty="0">
                <a:solidFill>
                  <a:schemeClr val="bg1"/>
                </a:solidFill>
              </a:rPr>
              <a:t> con l’indennità di mobilità, </a:t>
            </a:r>
            <a:r>
              <a:rPr lang="it-IT" b="1" dirty="0">
                <a:solidFill>
                  <a:schemeClr val="bg1"/>
                </a:solidFill>
              </a:rPr>
              <a:t>ma cumulabili solo nel limite </a:t>
            </a:r>
            <a:r>
              <a:rPr lang="it-IT" dirty="0">
                <a:solidFill>
                  <a:schemeClr val="bg1"/>
                </a:solidFill>
              </a:rPr>
              <a:t>in cui siano utili a garantire al soggetto la percezione di un reddito </a:t>
            </a:r>
            <a:r>
              <a:rPr lang="it-IT" b="1" dirty="0">
                <a:solidFill>
                  <a:schemeClr val="bg1"/>
                </a:solidFill>
              </a:rPr>
              <a:t>pari alla retribuzione percepita al momento della messa in mobilità</a:t>
            </a:r>
            <a:r>
              <a:rPr lang="it-IT" dirty="0">
                <a:solidFill>
                  <a:schemeClr val="bg1"/>
                </a:solidFill>
              </a:rPr>
              <a:t>, così come previsto dall’articolo 9, comma 9 della Legge n. 223/1991.</a:t>
            </a:r>
          </a:p>
        </p:txBody>
      </p:sp>
      <p:sp>
        <p:nvSpPr>
          <p:cNvPr id="5" name="Segnaposto piè di pagina 4"/>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04091706"/>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1800" b="1" dirty="0">
              <a:solidFill>
                <a:schemeClr val="bg1"/>
              </a:solidFill>
            </a:endParaRPr>
          </a:p>
          <a:p>
            <a:pPr algn="ctr" eaLnBrk="1" hangingPunct="1">
              <a:buFont typeface="Arial" charset="0"/>
              <a:buChar char="•"/>
              <a:defRPr/>
            </a:pPr>
            <a:r>
              <a:rPr lang="it-IT" altLang="it-IT" sz="1800" b="1" i="1" dirty="0">
                <a:solidFill>
                  <a:schemeClr val="bg1"/>
                </a:solidFill>
              </a:rPr>
              <a:t>Il beneficiario dell’indennità di mobilità è tenuto a comunicare all’INPS</a:t>
            </a:r>
            <a:r>
              <a:rPr lang="it-IT" altLang="it-IT" sz="1800" i="1" dirty="0">
                <a:solidFill>
                  <a:schemeClr val="bg1"/>
                </a:solidFill>
              </a:rPr>
              <a:t>, </a:t>
            </a:r>
          </a:p>
          <a:p>
            <a:pPr marL="0" indent="0" algn="ctr" eaLnBrk="1" hangingPunct="1">
              <a:buFont typeface="Arial" charset="0"/>
              <a:buNone/>
              <a:defRPr/>
            </a:pPr>
            <a:r>
              <a:rPr lang="it-IT" altLang="it-IT" sz="1800" b="1" i="1" dirty="0">
                <a:solidFill>
                  <a:schemeClr val="bg1"/>
                </a:solidFill>
              </a:rPr>
              <a:t>entro cinque giorni </a:t>
            </a:r>
          </a:p>
          <a:p>
            <a:pPr marL="0" indent="0" algn="just" eaLnBrk="1" hangingPunct="1">
              <a:buFont typeface="Arial" charset="0"/>
              <a:buNone/>
              <a:defRPr/>
            </a:pPr>
            <a:r>
              <a:rPr lang="it-IT" altLang="it-IT" sz="1800" i="1" dirty="0">
                <a:solidFill>
                  <a:schemeClr val="bg1"/>
                </a:solidFill>
              </a:rPr>
              <a:t>dall’inizio dell’attività di lavoro accessorio o, se questa era preesistente, dalla data di presentazione della domanda di indennità di mobilità, il reddito presunto derivante dalla predetta attività nell’anno solare, a far data dall’inizio della prestazione di lavoro accessorio.</a:t>
            </a:r>
          </a:p>
        </p:txBody>
      </p:sp>
      <p:pic>
        <p:nvPicPr>
          <p:cNvPr id="78851"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9E2A72E-1D23-470C-9649-C2D448A2E5DD}" type="slidenum">
              <a:rPr lang="it-IT" altLang="it-IT" sz="1200">
                <a:solidFill>
                  <a:srgbClr val="FFFFFF"/>
                </a:solidFill>
              </a:rPr>
              <a:pPr eaLnBrk="1" hangingPunct="1">
                <a:spcBef>
                  <a:spcPct val="0"/>
                </a:spcBef>
                <a:buFontTx/>
                <a:buNone/>
              </a:pPr>
              <a:t>321</a:t>
            </a:fld>
            <a:endParaRPr lang="it-IT" altLang="it-IT" sz="1200">
              <a:solidFill>
                <a:srgbClr val="FFFFFF"/>
              </a:solidFill>
            </a:endParaRPr>
          </a:p>
        </p:txBody>
      </p:sp>
      <p:pic>
        <p:nvPicPr>
          <p:cNvPr id="788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937250" y="5445125"/>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Circ. INPS n. 170/2015</a:t>
            </a:r>
          </a:p>
        </p:txBody>
      </p:sp>
      <p:sp>
        <p:nvSpPr>
          <p:cNvPr id="3" name="Freccia in giù 2"/>
          <p:cNvSpPr/>
          <p:nvPr/>
        </p:nvSpPr>
        <p:spPr>
          <a:xfrm>
            <a:off x="4368800" y="2236788"/>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29378375"/>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Compatibilità  e cumulabilità con cassa integrazioni guadagni</a:t>
            </a: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r>
              <a:rPr lang="it-IT" altLang="it-IT" sz="1800" dirty="0">
                <a:solidFill>
                  <a:schemeClr val="bg1"/>
                </a:solidFill>
              </a:rPr>
              <a:t>L’INPS conferma la </a:t>
            </a:r>
            <a:r>
              <a:rPr lang="it-IT" altLang="it-IT" sz="1800" b="1" dirty="0">
                <a:solidFill>
                  <a:schemeClr val="bg1"/>
                </a:solidFill>
              </a:rPr>
              <a:t>piena compatibilità e cumulabilità</a:t>
            </a:r>
            <a:r>
              <a:rPr lang="it-IT" altLang="it-IT" sz="1800" dirty="0">
                <a:solidFill>
                  <a:schemeClr val="bg1"/>
                </a:solidFill>
              </a:rPr>
              <a:t>, come nei casi precedenti, </a:t>
            </a:r>
            <a:r>
              <a:rPr lang="it-IT" altLang="it-IT" sz="1800" b="1" dirty="0">
                <a:solidFill>
                  <a:schemeClr val="bg1"/>
                </a:solidFill>
              </a:rPr>
              <a:t>entro il limite di 3.000 euro per anno civile</a:t>
            </a:r>
            <a:r>
              <a:rPr lang="it-IT" altLang="it-IT" sz="1800" dirty="0">
                <a:solidFill>
                  <a:schemeClr val="bg1"/>
                </a:solidFill>
              </a:rPr>
              <a:t>, ovvero il diverso limite annualmente rivalutato.</a:t>
            </a:r>
          </a:p>
          <a:p>
            <a:pPr algn="just" eaLnBrk="1" hangingPunct="1">
              <a:buFont typeface="Arial" charset="0"/>
              <a:buChar char="•"/>
              <a:defRPr/>
            </a:pPr>
            <a:endParaRPr lang="it-IT" altLang="it-IT" sz="1800" dirty="0">
              <a:solidFill>
                <a:schemeClr val="bg1"/>
              </a:solidFill>
            </a:endParaRPr>
          </a:p>
          <a:p>
            <a:pPr algn="just" eaLnBrk="1" hangingPunct="1">
              <a:buFont typeface="Arial" charset="0"/>
              <a:buChar char="•"/>
              <a:defRPr/>
            </a:pPr>
            <a:r>
              <a:rPr lang="it-IT" altLang="it-IT" sz="1800" dirty="0">
                <a:solidFill>
                  <a:schemeClr val="bg1"/>
                </a:solidFill>
              </a:rPr>
              <a:t>Per i compensi percepiti dal lavoratore </a:t>
            </a:r>
            <a:r>
              <a:rPr lang="it-IT" altLang="it-IT" sz="1800" b="1" dirty="0">
                <a:solidFill>
                  <a:schemeClr val="bg1"/>
                </a:solidFill>
              </a:rPr>
              <a:t>oltre detto limite, ed entro il limite di 7.000 euro per anno civile </a:t>
            </a:r>
            <a:r>
              <a:rPr lang="it-IT" altLang="it-IT" sz="1800" dirty="0">
                <a:solidFill>
                  <a:schemeClr val="bg1"/>
                </a:solidFill>
              </a:rPr>
              <a:t>(ovvero i diversi  limiti rivalutati), si applicano le disposizioni previste dall’articolo 8, commi 2 e 3 del D.gs n. 148/2015:</a:t>
            </a:r>
          </a:p>
        </p:txBody>
      </p:sp>
      <p:pic>
        <p:nvPicPr>
          <p:cNvPr id="7987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DE4949D-B930-4573-B805-97F2026A3A4B}" type="slidenum">
              <a:rPr lang="it-IT" altLang="it-IT" sz="1200">
                <a:solidFill>
                  <a:srgbClr val="FFFFFF"/>
                </a:solidFill>
              </a:rPr>
              <a:pPr eaLnBrk="1" hangingPunct="1">
                <a:spcBef>
                  <a:spcPct val="0"/>
                </a:spcBef>
                <a:buFontTx/>
                <a:buNone/>
              </a:pPr>
              <a:t>322</a:t>
            </a:fld>
            <a:endParaRPr lang="it-IT" altLang="it-IT" sz="1200">
              <a:solidFill>
                <a:srgbClr val="FFFFFF"/>
              </a:solidFill>
            </a:endParaRPr>
          </a:p>
        </p:txBody>
      </p:sp>
      <p:pic>
        <p:nvPicPr>
          <p:cNvPr id="798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724525" y="5060950"/>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3" name="Freccia in giù 2"/>
          <p:cNvSpPr/>
          <p:nvPr/>
        </p:nvSpPr>
        <p:spPr>
          <a:xfrm>
            <a:off x="4427538" y="5060950"/>
            <a:ext cx="485775" cy="600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878211139"/>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panose="020B0604020202020204" pitchFamily="34" charset="0"/>
              <a:buNone/>
            </a:pPr>
            <a:r>
              <a:rPr lang="it-IT" altLang="it-IT" sz="2000" b="1">
                <a:solidFill>
                  <a:schemeClr val="bg1"/>
                </a:solidFill>
              </a:rPr>
              <a:t>Compatibilità  e cumulabilità con cassa integrazioni guadagni</a:t>
            </a:r>
          </a:p>
          <a:p>
            <a:pPr marL="0" indent="0" algn="ctr" eaLnBrk="1" hangingPunct="1">
              <a:buFont typeface="Arial" panose="020B0604020202020204" pitchFamily="34" charset="0"/>
              <a:buNone/>
            </a:pPr>
            <a:endParaRPr lang="it-IT" altLang="it-IT" sz="1800" b="1">
              <a:solidFill>
                <a:schemeClr val="bg1"/>
              </a:solidFill>
            </a:endParaRPr>
          </a:p>
          <a:p>
            <a:pPr marL="0" indent="0" algn="just" eaLnBrk="1" hangingPunct="1">
              <a:buFont typeface="Arial" panose="020B0604020202020204" pitchFamily="34" charset="0"/>
              <a:buNone/>
            </a:pPr>
            <a:r>
              <a:rPr lang="it-IT" altLang="it-IT" sz="1800" i="1">
                <a:solidFill>
                  <a:schemeClr val="bg1"/>
                </a:solidFill>
              </a:rPr>
              <a:t>“2. Il lavoratore che svolga attività di lavoro autonomo o subordinato durante il  periodo  di  integrazione  salariale  non  ha  diritto  al  trattamento  per  le giornate di lavoro effettuate.</a:t>
            </a:r>
          </a:p>
          <a:p>
            <a:pPr marL="0" indent="0" algn="just" eaLnBrk="1" hangingPunct="1">
              <a:buFont typeface="Arial" panose="020B0604020202020204" pitchFamily="34" charset="0"/>
              <a:buNone/>
            </a:pPr>
            <a:r>
              <a:rPr lang="it-IT" altLang="it-IT" sz="1800" i="1">
                <a:solidFill>
                  <a:schemeClr val="bg1"/>
                </a:solidFill>
              </a:rPr>
              <a:t>3. Il lavoratore </a:t>
            </a:r>
            <a:r>
              <a:rPr lang="it-IT" altLang="it-IT" sz="1800" b="1" i="1">
                <a:solidFill>
                  <a:schemeClr val="bg1"/>
                </a:solidFill>
              </a:rPr>
              <a:t>decade dal diritto </a:t>
            </a:r>
            <a:r>
              <a:rPr lang="it-IT" altLang="it-IT" sz="1800" i="1">
                <a:solidFill>
                  <a:schemeClr val="bg1"/>
                </a:solidFill>
              </a:rPr>
              <a:t>al trattamento di integrazione salariale </a:t>
            </a:r>
            <a:r>
              <a:rPr lang="it-IT" altLang="it-IT" sz="1800" b="1" i="1">
                <a:solidFill>
                  <a:schemeClr val="bg1"/>
                </a:solidFill>
              </a:rPr>
              <a:t>nel caso in cui non abbia provveduto a dare preventiva comunicazione </a:t>
            </a:r>
            <a:r>
              <a:rPr lang="it-IT" altLang="it-IT" sz="1800" i="1">
                <a:solidFill>
                  <a:schemeClr val="bg1"/>
                </a:solidFill>
              </a:rPr>
              <a:t>alla sede territoriale dell'INPS dello svolgimento dell'attività di cui al comma 2. Le comunicazioni a carico dei datori di lavoro e delle imprese fornitrici di lavoro temporaneo, di cui all'articolo 4-bis del decreto legislativo 21 aprile 2000, n. 181, sono valide al fine dell'assolvimento degli obblighi di comunicazione di cui al presente comma.”</a:t>
            </a:r>
          </a:p>
          <a:p>
            <a:pPr marL="0" indent="0" algn="just" eaLnBrk="1" hangingPunct="1">
              <a:buFont typeface="Arial" panose="020B0604020202020204" pitchFamily="34" charset="0"/>
              <a:buNone/>
            </a:pPr>
            <a:endParaRPr lang="it-IT" altLang="it-IT" sz="1800" i="1">
              <a:solidFill>
                <a:schemeClr val="bg1"/>
              </a:solidFill>
            </a:endParaRPr>
          </a:p>
          <a:p>
            <a:pPr marL="0" indent="0" algn="just" eaLnBrk="1" hangingPunct="1">
              <a:buFont typeface="Arial" panose="020B0604020202020204" pitchFamily="34" charset="0"/>
              <a:buNone/>
            </a:pPr>
            <a:endParaRPr lang="it-IT" altLang="it-IT" sz="1800" i="1">
              <a:solidFill>
                <a:schemeClr val="bg1"/>
              </a:solidFill>
            </a:endParaRPr>
          </a:p>
          <a:p>
            <a:pPr marL="0" indent="0" algn="ctr" eaLnBrk="1" hangingPunct="1">
              <a:buFont typeface="Arial" panose="020B0604020202020204" pitchFamily="34" charset="0"/>
              <a:buNone/>
            </a:pPr>
            <a:r>
              <a:rPr lang="it-IT" altLang="it-IT" sz="1800" b="1" i="1">
                <a:solidFill>
                  <a:schemeClr val="bg1"/>
                </a:solidFill>
              </a:rPr>
              <a:t>Pertanto, i compensi da lavoro accessorio eccedenti il limite di 3.000 euro annui non sono integralmente cumulabili, ma troverà applicazione l’ordinaria disciplina sulla compatibilità ed eventuale cumulabilità parziale della retribuzione.</a:t>
            </a:r>
          </a:p>
        </p:txBody>
      </p:sp>
      <p:pic>
        <p:nvPicPr>
          <p:cNvPr id="80899"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0B40813-A8C5-45F7-9551-233397C4F23F}" type="slidenum">
              <a:rPr lang="it-IT" altLang="it-IT" sz="1200">
                <a:solidFill>
                  <a:srgbClr val="FFFFFF"/>
                </a:solidFill>
              </a:rPr>
              <a:pPr eaLnBrk="1" hangingPunct="1">
                <a:spcBef>
                  <a:spcPct val="0"/>
                </a:spcBef>
                <a:buFontTx/>
                <a:buNone/>
              </a:pPr>
              <a:t>323</a:t>
            </a:fld>
            <a:endParaRPr lang="it-IT" altLang="it-IT" sz="1200">
              <a:solidFill>
                <a:srgbClr val="FFFFFF"/>
              </a:solidFill>
            </a:endParaRPr>
          </a:p>
        </p:txBody>
      </p:sp>
      <p:pic>
        <p:nvPicPr>
          <p:cNvPr id="809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6343650" y="4652963"/>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5" name="Freccia in giù 4"/>
          <p:cNvSpPr/>
          <p:nvPr/>
        </p:nvSpPr>
        <p:spPr>
          <a:xfrm>
            <a:off x="4500563" y="4979988"/>
            <a:ext cx="484187"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20961377"/>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1800" b="1" dirty="0">
                <a:solidFill>
                  <a:schemeClr val="bg1"/>
                </a:solidFill>
              </a:rPr>
              <a:t>Il lavoratore è tenuto a darne comunicazione preventiva all’INPS,</a:t>
            </a: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r>
              <a:rPr lang="it-IT" altLang="it-IT" sz="1800" dirty="0">
                <a:solidFill>
                  <a:schemeClr val="bg1"/>
                </a:solidFill>
              </a:rPr>
              <a:t>Laddove i compensi percepiti da lavoro accessorio </a:t>
            </a:r>
            <a:r>
              <a:rPr lang="it-IT" altLang="it-IT" sz="1800" b="1" dirty="0">
                <a:solidFill>
                  <a:schemeClr val="bg1"/>
                </a:solidFill>
              </a:rPr>
              <a:t>superino il limite di 3.000 euro </a:t>
            </a:r>
            <a:r>
              <a:rPr lang="it-IT" altLang="it-IT" sz="1800" dirty="0">
                <a:solidFill>
                  <a:schemeClr val="bg1"/>
                </a:solidFill>
              </a:rPr>
              <a:t>per anno civile, anche se per effetto di più prestazioni e nei confronti di più committenti, pena la decadenza delle integrazioni salariali percepite, </a:t>
            </a:r>
          </a:p>
          <a:p>
            <a:pPr algn="just" eaLnBrk="1" hangingPunct="1">
              <a:buFont typeface="Arial" charset="0"/>
              <a:buChar char="•"/>
              <a:defRPr/>
            </a:pPr>
            <a:endParaRPr lang="it-IT" altLang="it-IT" sz="1800" dirty="0">
              <a:solidFill>
                <a:schemeClr val="bg1"/>
              </a:solidFill>
            </a:endParaRPr>
          </a:p>
          <a:p>
            <a:pPr algn="just" eaLnBrk="1" hangingPunct="1">
              <a:buFont typeface="Arial" charset="0"/>
              <a:buChar char="•"/>
              <a:defRPr/>
            </a:pPr>
            <a:r>
              <a:rPr lang="it-IT" altLang="it-IT" sz="1800" dirty="0">
                <a:solidFill>
                  <a:schemeClr val="bg1"/>
                </a:solidFill>
              </a:rPr>
              <a:t>mentre </a:t>
            </a:r>
            <a:r>
              <a:rPr lang="it-IT" altLang="it-IT" sz="1800" b="1" dirty="0">
                <a:solidFill>
                  <a:schemeClr val="bg1"/>
                </a:solidFill>
              </a:rPr>
              <a:t>non vi è tenuto </a:t>
            </a:r>
            <a:r>
              <a:rPr lang="it-IT" altLang="it-IT" sz="1800" dirty="0">
                <a:solidFill>
                  <a:schemeClr val="bg1"/>
                </a:solidFill>
              </a:rPr>
              <a:t>qualora i compensi percepiti </a:t>
            </a:r>
            <a:r>
              <a:rPr lang="it-IT" altLang="it-IT" sz="1800" b="1" dirty="0">
                <a:solidFill>
                  <a:schemeClr val="bg1"/>
                </a:solidFill>
              </a:rPr>
              <a:t>rientrino nel limite anzidetto.</a:t>
            </a:r>
          </a:p>
        </p:txBody>
      </p:sp>
      <p:pic>
        <p:nvPicPr>
          <p:cNvPr id="81923"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B5F5A9F-DFAB-4E81-B0A0-260E9D7BFE24}" type="slidenum">
              <a:rPr lang="it-IT" altLang="it-IT" sz="1200">
                <a:solidFill>
                  <a:srgbClr val="FFFFFF"/>
                </a:solidFill>
              </a:rPr>
              <a:pPr eaLnBrk="1" hangingPunct="1">
                <a:spcBef>
                  <a:spcPct val="0"/>
                </a:spcBef>
                <a:buFontTx/>
                <a:buNone/>
              </a:pPr>
              <a:t>324</a:t>
            </a:fld>
            <a:endParaRPr lang="it-IT" altLang="it-IT" sz="1200">
              <a:solidFill>
                <a:srgbClr val="FFFFFF"/>
              </a:solidFill>
            </a:endParaRPr>
          </a:p>
        </p:txBody>
      </p:sp>
      <p:pic>
        <p:nvPicPr>
          <p:cNvPr id="819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937250" y="5300663"/>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3" name="Freccia in giù 2"/>
          <p:cNvSpPr/>
          <p:nvPr/>
        </p:nvSpPr>
        <p:spPr>
          <a:xfrm>
            <a:off x="4368800" y="2060575"/>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73315027"/>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Compatibilità  e cumulabilità con disoccupazione agricola</a:t>
            </a: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r>
              <a:rPr lang="it-IT" altLang="it-IT" sz="1800" dirty="0">
                <a:solidFill>
                  <a:schemeClr val="bg1"/>
                </a:solidFill>
              </a:rPr>
              <a:t>Anche in questo caso vi è la </a:t>
            </a:r>
            <a:r>
              <a:rPr lang="it-IT" altLang="it-IT" sz="1800" b="1" dirty="0">
                <a:solidFill>
                  <a:schemeClr val="bg1"/>
                </a:solidFill>
              </a:rPr>
              <a:t>compatibilità e cumulabilità </a:t>
            </a:r>
            <a:r>
              <a:rPr lang="it-IT" altLang="it-IT" sz="1800" dirty="0">
                <a:solidFill>
                  <a:schemeClr val="bg1"/>
                </a:solidFill>
              </a:rPr>
              <a:t>dei compensi da lavoro accessorio con la disoccupazione agricola, </a:t>
            </a:r>
            <a:r>
              <a:rPr lang="it-IT" altLang="it-IT" sz="1800" b="1" dirty="0">
                <a:solidFill>
                  <a:schemeClr val="bg1"/>
                </a:solidFill>
              </a:rPr>
              <a:t>entro il limite di 3.000 euro per anno civile</a:t>
            </a:r>
            <a:endParaRPr lang="it-IT" altLang="it-IT" sz="1800" dirty="0">
              <a:solidFill>
                <a:schemeClr val="bg1"/>
              </a:solidFill>
            </a:endParaRPr>
          </a:p>
          <a:p>
            <a:pPr marL="0" indent="0" algn="just" eaLnBrk="1" hangingPunct="1">
              <a:buFont typeface="Arial" charset="0"/>
              <a:buNone/>
              <a:defRPr/>
            </a:pPr>
            <a:endParaRPr lang="it-IT" altLang="it-IT" sz="1800" dirty="0">
              <a:solidFill>
                <a:schemeClr val="bg1"/>
              </a:solidFill>
            </a:endParaRPr>
          </a:p>
          <a:p>
            <a:pPr marL="0" indent="0" algn="ctr" eaLnBrk="1" hangingPunct="1">
              <a:buFont typeface="Arial" charset="0"/>
              <a:buNone/>
              <a:defRPr/>
            </a:pPr>
            <a:r>
              <a:rPr lang="it-IT" altLang="it-IT" sz="1800" dirty="0">
                <a:solidFill>
                  <a:schemeClr val="bg1"/>
                </a:solidFill>
              </a:rPr>
              <a:t>L’attenzione dell’INPS ricade sul </a:t>
            </a:r>
            <a:r>
              <a:rPr lang="it-IT" altLang="it-IT" sz="1800" u="sng" dirty="0">
                <a:solidFill>
                  <a:schemeClr val="bg1"/>
                </a:solidFill>
              </a:rPr>
              <a:t>periodo di riferimento</a:t>
            </a:r>
            <a:r>
              <a:rPr lang="it-IT" altLang="it-IT" sz="1800" dirty="0">
                <a:solidFill>
                  <a:schemeClr val="bg1"/>
                </a:solidFill>
              </a:rPr>
              <a:t>.</a:t>
            </a:r>
          </a:p>
          <a:p>
            <a:pPr marL="0" indent="0" algn="just" eaLnBrk="1" hangingPunct="1">
              <a:buFont typeface="Arial" charset="0"/>
              <a:buNone/>
              <a:defRPr/>
            </a:pPr>
            <a:endParaRPr lang="it-IT" altLang="it-IT" sz="1800" dirty="0">
              <a:solidFill>
                <a:schemeClr val="bg1"/>
              </a:solidFill>
            </a:endParaRPr>
          </a:p>
          <a:p>
            <a:pPr marL="0" indent="0" algn="just" eaLnBrk="1" hangingPunct="1">
              <a:buFont typeface="Arial" charset="0"/>
              <a:buNone/>
              <a:defRPr/>
            </a:pPr>
            <a:r>
              <a:rPr lang="it-IT" altLang="it-IT" sz="1800" dirty="0">
                <a:solidFill>
                  <a:schemeClr val="bg1"/>
                </a:solidFill>
              </a:rPr>
              <a:t>Considerando che l’indennità di disoccupazione agricola viene erogata nell’anno successivo a quello in cui si è verificato lo stato di disoccupazione, chiarisce che la </a:t>
            </a:r>
            <a:r>
              <a:rPr lang="it-IT" altLang="it-IT" sz="1800" b="1" dirty="0">
                <a:solidFill>
                  <a:schemeClr val="bg1"/>
                </a:solidFill>
              </a:rPr>
              <a:t>verifica della cumulabilità deve essere eseguita con riferimento all’eventuale attività di lavoro accessorio svolta nell’anno di competenza della prestazione assistenziale.</a:t>
            </a:r>
          </a:p>
          <a:p>
            <a:pPr marL="0" indent="0" algn="just" eaLnBrk="1" hangingPunct="1">
              <a:buFont typeface="Arial" charset="0"/>
              <a:buNone/>
              <a:defRPr/>
            </a:pPr>
            <a:endParaRPr lang="it-IT" altLang="it-IT" sz="1800" dirty="0">
              <a:solidFill>
                <a:schemeClr val="bg1"/>
              </a:solidFill>
            </a:endParaRPr>
          </a:p>
        </p:txBody>
      </p:sp>
      <p:pic>
        <p:nvPicPr>
          <p:cNvPr id="8294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70E2D47B-A64E-4876-BF7C-186B53F186E9}" type="slidenum">
              <a:rPr lang="it-IT" altLang="it-IT" sz="1200">
                <a:solidFill>
                  <a:srgbClr val="FFFFFF"/>
                </a:solidFill>
              </a:rPr>
              <a:pPr eaLnBrk="1" hangingPunct="1">
                <a:spcBef>
                  <a:spcPct val="0"/>
                </a:spcBef>
                <a:buFontTx/>
                <a:buNone/>
              </a:pPr>
              <a:t>325</a:t>
            </a:fld>
            <a:endParaRPr lang="it-IT" altLang="it-IT" sz="1200">
              <a:solidFill>
                <a:srgbClr val="FFFFFF"/>
              </a:solidFill>
            </a:endParaRPr>
          </a:p>
        </p:txBody>
      </p:sp>
      <p:pic>
        <p:nvPicPr>
          <p:cNvPr id="829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724525" y="5732463"/>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52646652"/>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Compatibilità  e cumulabilità con NASPI</a:t>
            </a:r>
          </a:p>
          <a:p>
            <a:pPr marL="0" indent="0" algn="ctr" eaLnBrk="1" hangingPunct="1">
              <a:buFont typeface="Arial" charset="0"/>
              <a:buNone/>
              <a:defRPr/>
            </a:pPr>
            <a:endParaRPr lang="it-IT" altLang="it-IT" sz="1800" b="1" dirty="0">
              <a:solidFill>
                <a:schemeClr val="bg1"/>
              </a:solidFill>
            </a:endParaRPr>
          </a:p>
          <a:p>
            <a:pPr marL="0" indent="0" algn="just" eaLnBrk="1" hangingPunct="1">
              <a:buFont typeface="Arial" charset="0"/>
              <a:buNone/>
              <a:defRPr/>
            </a:pPr>
            <a:r>
              <a:rPr lang="it-IT" altLang="it-IT" sz="1800" i="1" dirty="0">
                <a:solidFill>
                  <a:schemeClr val="bg1"/>
                </a:solidFill>
              </a:rPr>
              <a:t>In riferimento al regime di compatibilità del lavoro accessorio con la </a:t>
            </a:r>
            <a:r>
              <a:rPr lang="it-IT" altLang="it-IT" sz="1800" i="1" dirty="0" err="1">
                <a:solidFill>
                  <a:schemeClr val="bg1"/>
                </a:solidFill>
              </a:rPr>
              <a:t>NASpI</a:t>
            </a:r>
            <a:r>
              <a:rPr lang="it-IT" altLang="it-IT" sz="1800" i="1" dirty="0">
                <a:solidFill>
                  <a:schemeClr val="bg1"/>
                </a:solidFill>
              </a:rPr>
              <a:t> si rinvia a quanto già precisato con la </a:t>
            </a:r>
            <a:r>
              <a:rPr lang="it-IT" altLang="it-IT" sz="1800" b="1" i="1" dirty="0">
                <a:solidFill>
                  <a:schemeClr val="bg1"/>
                </a:solidFill>
              </a:rPr>
              <a:t>Circolare INPS n. 142 del 29.7.2015</a:t>
            </a:r>
            <a:r>
              <a:rPr lang="it-IT" altLang="it-IT" sz="1800" i="1" dirty="0">
                <a:solidFill>
                  <a:schemeClr val="bg1"/>
                </a:solidFill>
              </a:rPr>
              <a:t>, al punto 9.1.</a:t>
            </a:r>
          </a:p>
          <a:p>
            <a:pPr marL="0" indent="0" algn="just" eaLnBrk="1" hangingPunct="1">
              <a:buFont typeface="Arial" charset="0"/>
              <a:buNone/>
              <a:defRPr/>
            </a:pPr>
            <a:endParaRPr lang="it-IT" altLang="it-IT" sz="1800" i="1" dirty="0">
              <a:solidFill>
                <a:schemeClr val="bg1"/>
              </a:solidFill>
            </a:endParaRPr>
          </a:p>
          <a:p>
            <a:pPr marL="0" indent="0" algn="just" eaLnBrk="1" hangingPunct="1">
              <a:buFont typeface="Arial" charset="0"/>
              <a:buNone/>
              <a:defRPr/>
            </a:pPr>
            <a:endParaRPr lang="it-IT" altLang="it-IT" sz="1800" i="1" dirty="0">
              <a:solidFill>
                <a:schemeClr val="bg1"/>
              </a:solidFill>
            </a:endParaRPr>
          </a:p>
          <a:p>
            <a:pPr marL="0" indent="0" algn="just" eaLnBrk="1" hangingPunct="1">
              <a:buFont typeface="Arial" charset="0"/>
              <a:buNone/>
              <a:defRPr/>
            </a:pPr>
            <a:endParaRPr lang="it-IT" altLang="it-IT" sz="1800" i="1" dirty="0">
              <a:solidFill>
                <a:schemeClr val="bg1"/>
              </a:solidFill>
            </a:endParaRPr>
          </a:p>
          <a:p>
            <a:pPr algn="just" eaLnBrk="1" hangingPunct="1">
              <a:buFont typeface="Arial" charset="0"/>
              <a:buChar char="•"/>
              <a:defRPr/>
            </a:pPr>
            <a:r>
              <a:rPr lang="it-IT" altLang="it-IT" sz="1800" dirty="0">
                <a:solidFill>
                  <a:schemeClr val="bg1"/>
                </a:solidFill>
              </a:rPr>
              <a:t>Anche in questo caso, l’indennità </a:t>
            </a:r>
            <a:r>
              <a:rPr lang="it-IT" altLang="it-IT" sz="1800" dirty="0" err="1">
                <a:solidFill>
                  <a:schemeClr val="bg1"/>
                </a:solidFill>
              </a:rPr>
              <a:t>NASpI</a:t>
            </a:r>
            <a:r>
              <a:rPr lang="it-IT" altLang="it-IT" sz="1800" dirty="0">
                <a:solidFill>
                  <a:schemeClr val="bg1"/>
                </a:solidFill>
              </a:rPr>
              <a:t> è </a:t>
            </a:r>
            <a:r>
              <a:rPr lang="it-IT" altLang="it-IT" sz="1800" b="1" dirty="0">
                <a:solidFill>
                  <a:schemeClr val="bg1"/>
                </a:solidFill>
              </a:rPr>
              <a:t>interamente cumulabile </a:t>
            </a:r>
            <a:r>
              <a:rPr lang="it-IT" altLang="it-IT" sz="1800" dirty="0">
                <a:solidFill>
                  <a:schemeClr val="bg1"/>
                </a:solidFill>
              </a:rPr>
              <a:t>con i compensi derivanti dallo svolgimento di lavoro accessorio </a:t>
            </a:r>
            <a:r>
              <a:rPr lang="it-IT" altLang="it-IT" sz="1800" b="1" dirty="0">
                <a:solidFill>
                  <a:schemeClr val="bg1"/>
                </a:solidFill>
              </a:rPr>
              <a:t>nel limite di 3.000 euro </a:t>
            </a:r>
            <a:r>
              <a:rPr lang="it-IT" altLang="it-IT" sz="1800" dirty="0">
                <a:solidFill>
                  <a:schemeClr val="bg1"/>
                </a:solidFill>
              </a:rPr>
              <a:t>per anno civile.</a:t>
            </a:r>
          </a:p>
        </p:txBody>
      </p:sp>
      <p:pic>
        <p:nvPicPr>
          <p:cNvPr id="83971"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08FC7CC4-4DC2-4E95-953A-8778390AB8C9}" type="slidenum">
              <a:rPr lang="it-IT" altLang="it-IT" sz="1200">
                <a:solidFill>
                  <a:srgbClr val="FFFFFF"/>
                </a:solidFill>
              </a:rPr>
              <a:pPr eaLnBrk="1" hangingPunct="1">
                <a:spcBef>
                  <a:spcPct val="0"/>
                </a:spcBef>
                <a:buFontTx/>
                <a:buNone/>
              </a:pPr>
              <a:t>326</a:t>
            </a:fld>
            <a:endParaRPr lang="it-IT" altLang="it-IT" sz="1200">
              <a:solidFill>
                <a:srgbClr val="FFFFFF"/>
              </a:solidFill>
            </a:endParaRPr>
          </a:p>
        </p:txBody>
      </p:sp>
      <p:pic>
        <p:nvPicPr>
          <p:cNvPr id="839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638800" y="5286375"/>
            <a:ext cx="2376488"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3" name="Freccia in giù 2"/>
          <p:cNvSpPr/>
          <p:nvPr/>
        </p:nvSpPr>
        <p:spPr>
          <a:xfrm>
            <a:off x="4284663" y="3500438"/>
            <a:ext cx="48418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45798563"/>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752975"/>
          </a:xfrm>
          <a:ln>
            <a:solidFill>
              <a:schemeClr val="tx1"/>
            </a:solidFill>
            <a:miter lim="800000"/>
            <a:headEnd/>
            <a:tailEnd/>
          </a:ln>
        </p:spPr>
        <p:txBody>
          <a:bodyPr/>
          <a:lstStyle/>
          <a:p>
            <a:pPr marL="0" indent="0" algn="ctr" eaLnBrk="1" hangingPunct="1">
              <a:buFont typeface="Arial" charset="0"/>
              <a:buNone/>
              <a:defRPr/>
            </a:pPr>
            <a:endParaRPr lang="it-IT" altLang="it-IT" sz="2000" b="1" dirty="0">
              <a:solidFill>
                <a:schemeClr val="bg1"/>
              </a:solidFill>
            </a:endParaRPr>
          </a:p>
          <a:p>
            <a:pPr marL="0" indent="0" algn="ctr" eaLnBrk="1" hangingPunct="1">
              <a:buFont typeface="Arial" charset="0"/>
              <a:buNone/>
              <a:defRPr/>
            </a:pPr>
            <a:r>
              <a:rPr lang="it-IT" altLang="it-IT" sz="2000" b="1" dirty="0">
                <a:solidFill>
                  <a:schemeClr val="bg1"/>
                </a:solidFill>
              </a:rPr>
              <a:t>Compatibilità  e cumulabilità con NASPI</a:t>
            </a:r>
          </a:p>
          <a:p>
            <a:pPr marL="0" indent="0" algn="ctr" eaLnBrk="1" hangingPunct="1">
              <a:buFont typeface="Arial" charset="0"/>
              <a:buNone/>
              <a:defRPr/>
            </a:pPr>
            <a:endParaRPr lang="it-IT" altLang="it-IT" sz="1800" b="1" dirty="0">
              <a:solidFill>
                <a:schemeClr val="bg1"/>
              </a:solidFill>
            </a:endParaRPr>
          </a:p>
          <a:p>
            <a:pPr algn="just" eaLnBrk="1" hangingPunct="1">
              <a:buFont typeface="Arial" charset="0"/>
              <a:buChar char="•"/>
              <a:defRPr/>
            </a:pPr>
            <a:r>
              <a:rPr lang="it-IT" altLang="it-IT" sz="1800" dirty="0">
                <a:solidFill>
                  <a:schemeClr val="bg1"/>
                </a:solidFill>
              </a:rPr>
              <a:t>Per i compensi </a:t>
            </a:r>
            <a:r>
              <a:rPr lang="it-IT" altLang="it-IT" sz="1800" b="1" dirty="0">
                <a:solidFill>
                  <a:schemeClr val="bg1"/>
                </a:solidFill>
              </a:rPr>
              <a:t>che superano il limite di 3.000 euro e fino a 7.000 euro </a:t>
            </a:r>
            <a:r>
              <a:rPr lang="it-IT" altLang="it-IT" sz="1800" dirty="0">
                <a:solidFill>
                  <a:schemeClr val="bg1"/>
                </a:solidFill>
              </a:rPr>
              <a:t>per anno civile (ovvero gli importi annualmente rivalutati), la prestazione </a:t>
            </a:r>
            <a:r>
              <a:rPr lang="it-IT" altLang="it-IT" sz="1800" dirty="0" err="1">
                <a:solidFill>
                  <a:schemeClr val="bg1"/>
                </a:solidFill>
              </a:rPr>
              <a:t>NASpI</a:t>
            </a:r>
            <a:r>
              <a:rPr lang="it-IT" altLang="it-IT" sz="1800" dirty="0">
                <a:solidFill>
                  <a:schemeClr val="bg1"/>
                </a:solidFill>
              </a:rPr>
              <a:t> sarà </a:t>
            </a:r>
            <a:r>
              <a:rPr lang="it-IT" altLang="it-IT" sz="1800" b="1" dirty="0">
                <a:solidFill>
                  <a:schemeClr val="bg1"/>
                </a:solidFill>
              </a:rPr>
              <a:t>ridotta di un importo pari all’80% del compenso </a:t>
            </a:r>
            <a:r>
              <a:rPr lang="it-IT" altLang="it-IT" sz="1800" u="sng" dirty="0">
                <a:solidFill>
                  <a:schemeClr val="bg1"/>
                </a:solidFill>
              </a:rPr>
              <a:t>rapportato al periodo intercorrente tra la data di inizio dell’attività e la data in cui termina il periodo di godimento della </a:t>
            </a:r>
            <a:r>
              <a:rPr lang="it-IT" altLang="it-IT" sz="1800" u="sng" dirty="0" err="1">
                <a:solidFill>
                  <a:schemeClr val="bg1"/>
                </a:solidFill>
              </a:rPr>
              <a:t>NASpI</a:t>
            </a:r>
            <a:r>
              <a:rPr lang="it-IT" altLang="it-IT" sz="1800" u="sng" dirty="0">
                <a:solidFill>
                  <a:schemeClr val="bg1"/>
                </a:solidFill>
              </a:rPr>
              <a:t> o, se antecedente, la fine dell’anno</a:t>
            </a:r>
          </a:p>
          <a:p>
            <a:pPr algn="just" eaLnBrk="1" hangingPunct="1">
              <a:buFont typeface="Arial" charset="0"/>
              <a:buChar char="•"/>
              <a:defRPr/>
            </a:pPr>
            <a:endParaRPr lang="it-IT" altLang="it-IT" sz="1800" u="sng" dirty="0">
              <a:solidFill>
                <a:schemeClr val="bg1"/>
              </a:solidFill>
            </a:endParaRPr>
          </a:p>
          <a:p>
            <a:pPr algn="just" eaLnBrk="1" hangingPunct="1">
              <a:buFont typeface="Arial" charset="0"/>
              <a:buChar char="•"/>
              <a:defRPr/>
            </a:pPr>
            <a:endParaRPr lang="it-IT" altLang="it-IT" sz="1800" u="sng" dirty="0">
              <a:solidFill>
                <a:schemeClr val="bg1"/>
              </a:solidFill>
            </a:endParaRPr>
          </a:p>
          <a:p>
            <a:pPr marL="0" indent="0" algn="just" eaLnBrk="1" hangingPunct="1">
              <a:buFont typeface="Arial" charset="0"/>
              <a:buNone/>
              <a:defRPr/>
            </a:pPr>
            <a:r>
              <a:rPr lang="it-IT" altLang="it-IT" sz="1800" b="1" dirty="0">
                <a:solidFill>
                  <a:schemeClr val="bg1"/>
                </a:solidFill>
              </a:rPr>
              <a:t>Rimane in capo al lavoratore l’obbligo di comunicare all’INPS </a:t>
            </a:r>
            <a:r>
              <a:rPr lang="it-IT" altLang="it-IT" sz="1800" i="1" dirty="0">
                <a:solidFill>
                  <a:schemeClr val="bg1"/>
                </a:solidFill>
              </a:rPr>
              <a:t>entro un mese dall’inizio dell’attività di lavoro accessorio o, se questa era preesistente, entro un mese dalla data di presentazione della domanda di </a:t>
            </a:r>
            <a:r>
              <a:rPr lang="it-IT" altLang="it-IT" sz="1800" i="1" dirty="0" err="1">
                <a:solidFill>
                  <a:schemeClr val="bg1"/>
                </a:solidFill>
              </a:rPr>
              <a:t>NASpI</a:t>
            </a:r>
            <a:r>
              <a:rPr lang="it-IT" altLang="it-IT" sz="1800" i="1" dirty="0">
                <a:solidFill>
                  <a:schemeClr val="bg1"/>
                </a:solidFill>
              </a:rPr>
              <a:t>, il compenso derivante dalla predetta attività.</a:t>
            </a:r>
          </a:p>
        </p:txBody>
      </p:sp>
      <p:pic>
        <p:nvPicPr>
          <p:cNvPr id="8499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C9DA8C6-D9FC-4133-8955-E0FF5373861D}" type="slidenum">
              <a:rPr lang="it-IT" altLang="it-IT" sz="1200">
                <a:solidFill>
                  <a:srgbClr val="FFFFFF"/>
                </a:solidFill>
              </a:rPr>
              <a:pPr eaLnBrk="1" hangingPunct="1">
                <a:spcBef>
                  <a:spcPct val="0"/>
                </a:spcBef>
                <a:buFontTx/>
                <a:buNone/>
              </a:pPr>
              <a:t>327</a:t>
            </a:fld>
            <a:endParaRPr lang="it-IT" altLang="it-IT" sz="1200">
              <a:solidFill>
                <a:srgbClr val="FFFFFF"/>
              </a:solidFill>
            </a:endParaRPr>
          </a:p>
        </p:txBody>
      </p:sp>
      <p:pic>
        <p:nvPicPr>
          <p:cNvPr id="849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5916613" y="5940425"/>
            <a:ext cx="2374900"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Circ. INPS n. 170/2015</a:t>
            </a:r>
          </a:p>
        </p:txBody>
      </p:sp>
      <p:sp>
        <p:nvSpPr>
          <p:cNvPr id="4" name="Freccia in giù 3"/>
          <p:cNvSpPr/>
          <p:nvPr/>
        </p:nvSpPr>
        <p:spPr>
          <a:xfrm>
            <a:off x="4427538" y="4221163"/>
            <a:ext cx="48577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50744239"/>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ottotitolo 2"/>
          <p:cNvSpPr>
            <a:spLocks noGrp="1"/>
          </p:cNvSpPr>
          <p:nvPr>
            <p:ph type="subTitle" idx="4294967295"/>
          </p:nvPr>
        </p:nvSpPr>
        <p:spPr>
          <a:xfrm>
            <a:off x="468313" y="1628775"/>
            <a:ext cx="8151812" cy="4968875"/>
          </a:xfrm>
          <a:ln>
            <a:solidFill>
              <a:schemeClr val="tx1"/>
            </a:solidFill>
            <a:miter lim="800000"/>
            <a:headEnd/>
            <a:tailEnd/>
          </a:ln>
        </p:spPr>
        <p:txBody>
          <a:bodyPr/>
          <a:lstStyle/>
          <a:p>
            <a:pPr marL="0" indent="0" algn="ctr" eaLnBrk="1" hangingPunct="1">
              <a:buFont typeface="Arial" charset="0"/>
              <a:buNone/>
              <a:defRPr/>
            </a:pPr>
            <a:r>
              <a:rPr lang="it-IT" altLang="it-IT" sz="2000" b="1" dirty="0">
                <a:solidFill>
                  <a:schemeClr val="bg1"/>
                </a:solidFill>
              </a:rPr>
              <a:t>Compatibilità  e cumulabilità con NASPI</a:t>
            </a:r>
          </a:p>
          <a:p>
            <a:pPr marL="0" indent="0" algn="ctr" eaLnBrk="1" hangingPunct="1">
              <a:buFont typeface="Arial" charset="0"/>
              <a:buNone/>
              <a:defRPr/>
            </a:pPr>
            <a:r>
              <a:rPr lang="it-IT" altLang="it-IT" sz="2000" b="1" dirty="0">
                <a:solidFill>
                  <a:schemeClr val="bg1"/>
                </a:solidFill>
              </a:rPr>
              <a:t> Precisazioni INPS</a:t>
            </a:r>
            <a:br>
              <a:rPr lang="it-IT" altLang="it-IT" sz="2000" b="1" dirty="0">
                <a:solidFill>
                  <a:schemeClr val="bg1"/>
                </a:solidFill>
              </a:rPr>
            </a:br>
            <a:endParaRPr lang="it-IT" altLang="it-IT" sz="1800" b="1" dirty="0">
              <a:solidFill>
                <a:schemeClr val="bg1"/>
              </a:solidFill>
            </a:endParaRPr>
          </a:p>
          <a:p>
            <a:pPr marL="0" indent="0" algn="ctr" eaLnBrk="1" hangingPunct="1">
              <a:buFont typeface="Arial" charset="0"/>
              <a:buNone/>
              <a:defRPr/>
            </a:pPr>
            <a:r>
              <a:rPr lang="it-IT" altLang="it-IT" sz="1800" i="1" dirty="0">
                <a:solidFill>
                  <a:schemeClr val="bg1"/>
                </a:solidFill>
              </a:rPr>
              <a:t>Al fine di superare incertezze rappresentate sia delle strutture territoriali sia dall’utenza si precisa quanto segue:</a:t>
            </a:r>
          </a:p>
          <a:p>
            <a:pPr marL="0" indent="0" algn="just" eaLnBrk="1" hangingPunct="1">
              <a:buFont typeface="Arial" charset="0"/>
              <a:buNone/>
              <a:defRPr/>
            </a:pPr>
            <a:endParaRPr lang="it-IT" altLang="it-IT" sz="1800" dirty="0">
              <a:solidFill>
                <a:schemeClr val="bg1"/>
              </a:solidFill>
            </a:endParaRPr>
          </a:p>
          <a:p>
            <a:pPr marL="0" indent="0" algn="just" eaLnBrk="1" hangingPunct="1">
              <a:buFont typeface="Arial" charset="0"/>
              <a:buNone/>
              <a:defRPr/>
            </a:pPr>
            <a:endParaRPr lang="it-IT" altLang="it-IT" sz="1800" dirty="0">
              <a:solidFill>
                <a:schemeClr val="bg1"/>
              </a:solidFill>
            </a:endParaRPr>
          </a:p>
          <a:p>
            <a:pPr marL="0" indent="0" algn="just" eaLnBrk="1" hangingPunct="1">
              <a:buFont typeface="Arial" charset="0"/>
              <a:buNone/>
              <a:defRPr/>
            </a:pPr>
            <a:endParaRPr lang="it-IT" altLang="it-IT" sz="1800" dirty="0">
              <a:solidFill>
                <a:schemeClr val="bg1"/>
              </a:solidFill>
            </a:endParaRPr>
          </a:p>
          <a:p>
            <a:pPr algn="just" eaLnBrk="1" hangingPunct="1">
              <a:buFont typeface="Arial" charset="0"/>
              <a:buChar char="•"/>
              <a:defRPr/>
            </a:pPr>
            <a:r>
              <a:rPr lang="it-IT" altLang="it-IT" sz="1800" b="1" dirty="0">
                <a:solidFill>
                  <a:schemeClr val="bg1"/>
                </a:solidFill>
              </a:rPr>
              <a:t>nel caso di compensi da lavoro accessorio che rientrino nel limite dei 3.000 euro </a:t>
            </a:r>
            <a:r>
              <a:rPr lang="it-IT" altLang="it-IT" sz="1800" dirty="0">
                <a:solidFill>
                  <a:schemeClr val="bg1"/>
                </a:solidFill>
              </a:rPr>
              <a:t>annui, il beneficiario dell’indennità </a:t>
            </a:r>
            <a:r>
              <a:rPr lang="it-IT" altLang="it-IT" sz="1800" dirty="0" err="1">
                <a:solidFill>
                  <a:schemeClr val="bg1"/>
                </a:solidFill>
              </a:rPr>
              <a:t>NASpI</a:t>
            </a:r>
            <a:r>
              <a:rPr lang="it-IT" altLang="it-IT" sz="1800" dirty="0">
                <a:solidFill>
                  <a:schemeClr val="bg1"/>
                </a:solidFill>
              </a:rPr>
              <a:t> non è tenuto a comunicare all’Inps in via preventiva il compenso derivante dalla predetta attività.</a:t>
            </a:r>
          </a:p>
          <a:p>
            <a:pPr algn="just" eaLnBrk="1" hangingPunct="1">
              <a:buFont typeface="Arial" charset="0"/>
              <a:buChar char="•"/>
              <a:defRPr/>
            </a:pPr>
            <a:endParaRPr lang="it-IT" altLang="it-IT" sz="1800" dirty="0">
              <a:solidFill>
                <a:schemeClr val="bg1"/>
              </a:solidFill>
            </a:endParaRPr>
          </a:p>
          <a:p>
            <a:pPr algn="just" eaLnBrk="1" hangingPunct="1">
              <a:buFont typeface="Arial" charset="0"/>
              <a:buChar char="•"/>
              <a:defRPr/>
            </a:pPr>
            <a:r>
              <a:rPr lang="it-IT" altLang="it-IT" sz="1800" dirty="0">
                <a:solidFill>
                  <a:schemeClr val="bg1"/>
                </a:solidFill>
              </a:rPr>
              <a:t>Viceversa, la suddetta comunicazione andrà resa, prima che il compenso determini il </a:t>
            </a:r>
            <a:r>
              <a:rPr lang="it-IT" altLang="it-IT" sz="1800" b="1" dirty="0">
                <a:solidFill>
                  <a:schemeClr val="bg1"/>
                </a:solidFill>
              </a:rPr>
              <a:t>superamento del predetto limite dei 3.000 euro </a:t>
            </a:r>
            <a:r>
              <a:rPr lang="it-IT" altLang="it-IT" sz="1800" dirty="0">
                <a:solidFill>
                  <a:schemeClr val="bg1"/>
                </a:solidFill>
              </a:rPr>
              <a:t>anche se derivante da più contratti di lavoro accessorio stipulati nel corso dell’anno, pena la decadenza dalla indennità </a:t>
            </a:r>
            <a:r>
              <a:rPr lang="it-IT" altLang="it-IT" sz="1800" dirty="0" err="1">
                <a:solidFill>
                  <a:schemeClr val="bg1"/>
                </a:solidFill>
              </a:rPr>
              <a:t>NASpI</a:t>
            </a:r>
            <a:r>
              <a:rPr lang="it-IT" altLang="it-IT" sz="1800" dirty="0">
                <a:solidFill>
                  <a:schemeClr val="bg1"/>
                </a:solidFill>
              </a:rPr>
              <a:t>.</a:t>
            </a:r>
          </a:p>
          <a:p>
            <a:pPr algn="just" eaLnBrk="1" hangingPunct="1">
              <a:buFont typeface="Arial" charset="0"/>
              <a:buChar char="•"/>
              <a:defRPr/>
            </a:pPr>
            <a:endParaRPr lang="it-IT" altLang="it-IT" sz="1800" dirty="0">
              <a:solidFill>
                <a:schemeClr val="bg1"/>
              </a:solidFill>
            </a:endParaRPr>
          </a:p>
          <a:p>
            <a:pPr marL="0" indent="0" algn="just" eaLnBrk="1" hangingPunct="1">
              <a:buFont typeface="Arial" charset="0"/>
              <a:buNone/>
              <a:defRPr/>
            </a:pPr>
            <a:endParaRPr lang="it-IT" altLang="it-IT" sz="1800" i="1" dirty="0">
              <a:solidFill>
                <a:schemeClr val="bg1"/>
              </a:solidFill>
            </a:endParaRPr>
          </a:p>
          <a:p>
            <a:pPr marL="0" indent="0" algn="just" eaLnBrk="1" hangingPunct="1">
              <a:buFont typeface="Arial" charset="0"/>
              <a:buNone/>
              <a:defRPr/>
            </a:pPr>
            <a:endParaRPr lang="it-IT" altLang="it-IT" sz="1800" i="1" dirty="0">
              <a:solidFill>
                <a:schemeClr val="bg1"/>
              </a:solidFill>
            </a:endParaRPr>
          </a:p>
          <a:p>
            <a:pPr marL="0" indent="0" algn="just" eaLnBrk="1" hangingPunct="1">
              <a:buFont typeface="Arial" charset="0"/>
              <a:buNone/>
              <a:defRPr/>
            </a:pPr>
            <a:endParaRPr lang="it-IT" altLang="it-IT" sz="1800" i="1" dirty="0">
              <a:solidFill>
                <a:schemeClr val="bg1"/>
              </a:solidFill>
            </a:endParaRPr>
          </a:p>
        </p:txBody>
      </p:sp>
      <p:pic>
        <p:nvPicPr>
          <p:cNvPr id="86019"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56D9B3BB-EA6C-4774-ABF3-1E74EA75B997}" type="slidenum">
              <a:rPr lang="it-IT" altLang="it-IT" sz="1200">
                <a:solidFill>
                  <a:srgbClr val="FFFFFF"/>
                </a:solidFill>
              </a:rPr>
              <a:pPr eaLnBrk="1" hangingPunct="1">
                <a:spcBef>
                  <a:spcPct val="0"/>
                </a:spcBef>
                <a:buFontTx/>
                <a:buNone/>
              </a:pPr>
              <a:t>328</a:t>
            </a:fld>
            <a:endParaRPr lang="it-IT" altLang="it-IT" sz="1200">
              <a:solidFill>
                <a:srgbClr val="FFFFFF"/>
              </a:solidFill>
            </a:endParaRPr>
          </a:p>
        </p:txBody>
      </p:sp>
      <p:pic>
        <p:nvPicPr>
          <p:cNvPr id="860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6011863" y="3043238"/>
            <a:ext cx="2376487" cy="914400"/>
          </a:xfrm>
          <a:prstGeom prst="ellipse">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Messaggio INPS n. 494/2016</a:t>
            </a:r>
          </a:p>
        </p:txBody>
      </p:sp>
      <p:sp>
        <p:nvSpPr>
          <p:cNvPr id="4" name="Freccia in giù 3"/>
          <p:cNvSpPr/>
          <p:nvPr/>
        </p:nvSpPr>
        <p:spPr>
          <a:xfrm>
            <a:off x="4373563" y="3500438"/>
            <a:ext cx="484187"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00812330"/>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ottotitolo 2"/>
          <p:cNvSpPr>
            <a:spLocks noGrp="1"/>
          </p:cNvSpPr>
          <p:nvPr>
            <p:ph type="subTitle" idx="4294967295"/>
          </p:nvPr>
        </p:nvSpPr>
        <p:spPr>
          <a:xfrm>
            <a:off x="468313" y="1628775"/>
            <a:ext cx="8151812" cy="49688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2400" b="1">
              <a:solidFill>
                <a:schemeClr val="bg1"/>
              </a:solidFill>
            </a:endParaRPr>
          </a:p>
          <a:p>
            <a:pPr marL="0" indent="0" algn="ctr" eaLnBrk="1" hangingPunct="1">
              <a:buFont typeface="Arial" panose="020B0604020202020204" pitchFamily="34" charset="0"/>
              <a:buNone/>
            </a:pPr>
            <a:r>
              <a:rPr lang="it-IT" altLang="it-IT" sz="2400" b="1">
                <a:solidFill>
                  <a:schemeClr val="bg1"/>
                </a:solidFill>
              </a:rPr>
              <a:t>Voucher anche per i Comuni</a:t>
            </a:r>
          </a:p>
          <a:p>
            <a:pPr marL="0" indent="0" algn="ctr" eaLnBrk="1" hangingPunct="1">
              <a:buFont typeface="Arial" panose="020B0604020202020204" pitchFamily="34" charset="0"/>
              <a:buNone/>
            </a:pPr>
            <a:endParaRPr lang="it-IT" altLang="it-IT" sz="2400" b="1">
              <a:solidFill>
                <a:schemeClr val="bg1"/>
              </a:solidFill>
            </a:endParaRPr>
          </a:p>
          <a:p>
            <a:pPr marL="0" indent="0" algn="ctr" eaLnBrk="1" hangingPunct="1">
              <a:buFont typeface="Arial" panose="020B0604020202020204" pitchFamily="34" charset="0"/>
              <a:buNone/>
            </a:pPr>
            <a:r>
              <a:rPr lang="it-IT" altLang="it-IT" sz="1800" b="1">
                <a:solidFill>
                  <a:schemeClr val="bg1"/>
                </a:solidFill>
              </a:rPr>
              <a:t>La conferma che le pubbliche amministrazioni possono usare i voucher arriva dalla sentenza del Consiglio di Stato 15 marzo 2016 n. 1034 che ha deciso su una lite in materia di raccolta di rifiuti porta a porta.</a:t>
            </a:r>
          </a:p>
          <a:p>
            <a:pPr marL="0" indent="0" algn="ctr" eaLnBrk="1" hangingPunct="1">
              <a:buFont typeface="Arial" panose="020B0604020202020204" pitchFamily="34" charset="0"/>
              <a:buNone/>
            </a:pPr>
            <a:endParaRPr lang="it-IT" altLang="it-IT" sz="1800" b="1">
              <a:solidFill>
                <a:schemeClr val="bg1"/>
              </a:solidFill>
            </a:endParaRPr>
          </a:p>
          <a:p>
            <a:pPr marL="0" indent="0" algn="ctr" eaLnBrk="1" hangingPunct="1">
              <a:buFont typeface="Arial" panose="020B0604020202020204" pitchFamily="34" charset="0"/>
              <a:buNone/>
            </a:pPr>
            <a:r>
              <a:rPr lang="it-IT" altLang="it-IT" sz="1800">
                <a:solidFill>
                  <a:schemeClr val="bg1"/>
                </a:solidFill>
              </a:rPr>
              <a:t>Dovendo aumentare la propria dotazione di personale per la raccolta porta a porta dei rifiuti differenziati, un Comune aveva disposto l’acquisto di voucher per lavoro occasionale per oltre 14mila € mensili. Questa scelta di gestione diretta del servizio rifiuti è stata contestata dal precedente gestore, cercando di dimostrare che il Comune non poteva gestire in proprio il servizio in quanto carente di personale e incapace di ricorrere al lavoro occasionale esterno. I giudici del Consiglio di Stato, invece, si sono pronunciati in favore del lavoro accessorio svolto da 6 nuove persone</a:t>
            </a:r>
            <a:endParaRPr lang="it-IT" altLang="it-IT" sz="1800" i="1">
              <a:solidFill>
                <a:schemeClr val="bg1"/>
              </a:solidFill>
            </a:endParaRPr>
          </a:p>
          <a:p>
            <a:pPr marL="0" indent="0" algn="just" eaLnBrk="1" hangingPunct="1">
              <a:buFont typeface="Arial" panose="020B0604020202020204" pitchFamily="34" charset="0"/>
              <a:buNone/>
            </a:pPr>
            <a:endParaRPr lang="it-IT" altLang="it-IT" sz="1800" i="1">
              <a:solidFill>
                <a:schemeClr val="bg1"/>
              </a:solidFill>
            </a:endParaRPr>
          </a:p>
          <a:p>
            <a:pPr marL="0" indent="0" algn="just" eaLnBrk="1" hangingPunct="1">
              <a:buFont typeface="Arial" panose="020B0604020202020204" pitchFamily="34" charset="0"/>
              <a:buNone/>
            </a:pPr>
            <a:endParaRPr lang="it-IT" altLang="it-IT" sz="1800" i="1">
              <a:solidFill>
                <a:schemeClr val="bg1"/>
              </a:solidFill>
            </a:endParaRPr>
          </a:p>
        </p:txBody>
      </p:sp>
      <p:pic>
        <p:nvPicPr>
          <p:cNvPr id="87043"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082ED7E-F973-4B04-ABFD-469DD0600A3F}" type="slidenum">
              <a:rPr lang="it-IT" altLang="it-IT" sz="1200">
                <a:solidFill>
                  <a:srgbClr val="FFFFFF"/>
                </a:solidFill>
              </a:rPr>
              <a:pPr eaLnBrk="1" hangingPunct="1">
                <a:spcBef>
                  <a:spcPct val="0"/>
                </a:spcBef>
                <a:buFontTx/>
                <a:buNone/>
              </a:pPr>
              <a:t>329</a:t>
            </a:fld>
            <a:endParaRPr lang="it-IT" altLang="it-IT" sz="1200">
              <a:solidFill>
                <a:srgbClr val="FFFFFF"/>
              </a:solidFill>
            </a:endParaRPr>
          </a:p>
        </p:txBody>
      </p:sp>
      <p:pic>
        <p:nvPicPr>
          <p:cNvPr id="870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279302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CLAUSOLE ELASTICHE</a:t>
            </a:r>
          </a:p>
          <a:p>
            <a:pPr algn="just">
              <a:buFont typeface="Arial" charset="0"/>
              <a:buNone/>
              <a:defRPr/>
            </a:pPr>
            <a:r>
              <a:rPr lang="it-IT" sz="2400" dirty="0">
                <a:solidFill>
                  <a:schemeClr val="bg1"/>
                </a:solidFill>
              </a:rPr>
              <a:t>I  lavoratori possono </a:t>
            </a:r>
            <a:r>
              <a:rPr lang="it-IT" sz="2400" b="1" dirty="0">
                <a:solidFill>
                  <a:schemeClr val="bg1"/>
                </a:solidFill>
              </a:rPr>
              <a:t>revocare il consenso </a:t>
            </a:r>
            <a:r>
              <a:rPr lang="it-IT" sz="2400" dirty="0">
                <a:solidFill>
                  <a:schemeClr val="bg1"/>
                </a:solidFill>
              </a:rPr>
              <a:t>prestato alle clausole elastiche in caso di: </a:t>
            </a:r>
          </a:p>
          <a:p>
            <a:pPr marL="457200" indent="-457200" algn="just">
              <a:buFont typeface="Arial" panose="020B0604020202020204" pitchFamily="34" charset="0"/>
              <a:buChar char="•"/>
              <a:defRPr/>
            </a:pPr>
            <a:r>
              <a:rPr lang="it-IT" sz="2400" b="1" dirty="0">
                <a:solidFill>
                  <a:schemeClr val="bg1"/>
                </a:solidFill>
              </a:rPr>
              <a:t>patologie oncologiche </a:t>
            </a:r>
            <a:r>
              <a:rPr lang="it-IT" sz="2400" dirty="0">
                <a:solidFill>
                  <a:schemeClr val="bg1"/>
                </a:solidFill>
              </a:rPr>
              <a:t>nonché  gravi patologie cronico-degenerative ingravescenti, per i quali </a:t>
            </a:r>
            <a:r>
              <a:rPr lang="it-IT" sz="2400" b="1" dirty="0">
                <a:solidFill>
                  <a:schemeClr val="bg1"/>
                </a:solidFill>
              </a:rPr>
              <a:t>residui una ridotta capacità lavorativa</a:t>
            </a:r>
            <a:r>
              <a:rPr lang="it-IT" sz="2400" dirty="0">
                <a:solidFill>
                  <a:schemeClr val="bg1"/>
                </a:solidFill>
              </a:rPr>
              <a:t>, eventualmente anche a causa degli effetti invalidanti di terapie salvavita, accertata da una commissione medica istituita presso l'azienda unità sanitaria locale territorialmente competente;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0C4E36-2130-4966-AF99-D398B8A1538D}" type="slidenum">
              <a:rPr lang="it-IT">
                <a:solidFill>
                  <a:srgbClr val="FFFFFF"/>
                </a:solidFill>
                <a:latin typeface="Calibri" panose="020F0502020204030204" pitchFamily="34" charset="0"/>
              </a:rPr>
              <a:pPr eaLnBrk="1" hangingPunct="1"/>
              <a:t>33</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02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4451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168204896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ottotitolo 2"/>
          <p:cNvSpPr>
            <a:spLocks noGrp="1"/>
          </p:cNvSpPr>
          <p:nvPr>
            <p:ph type="subTitle" idx="4294967295"/>
          </p:nvPr>
        </p:nvSpPr>
        <p:spPr>
          <a:xfrm>
            <a:off x="468313" y="1628775"/>
            <a:ext cx="8151812" cy="4968875"/>
          </a:xfrm>
          <a:ln>
            <a:solidFill>
              <a:schemeClr val="tx1"/>
            </a:solidFill>
            <a:miter lim="800000"/>
            <a:headEnd/>
            <a:tailEnd/>
          </a:ln>
        </p:spPr>
        <p:txBody>
          <a:bodyPr/>
          <a:lstStyle/>
          <a:p>
            <a:pPr marL="0" indent="0" algn="ctr" eaLnBrk="1" hangingPunct="1">
              <a:buFont typeface="Arial" panose="020B0604020202020204" pitchFamily="34" charset="0"/>
              <a:buNone/>
            </a:pPr>
            <a:r>
              <a:rPr lang="it-IT" altLang="it-IT" sz="2400" b="1">
                <a:solidFill>
                  <a:schemeClr val="bg1"/>
                </a:solidFill>
              </a:rPr>
              <a:t>Voucher: per eliminare gli usi impropri ed illegali </a:t>
            </a:r>
          </a:p>
          <a:p>
            <a:pPr marL="0" indent="0" algn="ctr" eaLnBrk="1" hangingPunct="1">
              <a:buFont typeface="Arial" panose="020B0604020202020204" pitchFamily="34" charset="0"/>
              <a:buNone/>
            </a:pPr>
            <a:r>
              <a:rPr lang="it-IT" altLang="it-IT" sz="2400" b="1">
                <a:solidFill>
                  <a:schemeClr val="bg1"/>
                </a:solidFill>
              </a:rPr>
              <a:t>saranno resi pienamente tracciabili</a:t>
            </a:r>
            <a:br>
              <a:rPr lang="it-IT" altLang="it-IT" sz="2400" b="1">
                <a:solidFill>
                  <a:schemeClr val="bg1"/>
                </a:solidFill>
              </a:rPr>
            </a:br>
            <a:endParaRPr lang="it-IT" altLang="it-IT" sz="2400" b="1">
              <a:solidFill>
                <a:schemeClr val="bg1"/>
              </a:solidFill>
            </a:endParaRPr>
          </a:p>
          <a:p>
            <a:pPr marL="0" indent="0" algn="ctr" eaLnBrk="1" hangingPunct="1">
              <a:buFont typeface="Arial" panose="020B0604020202020204" pitchFamily="34" charset="0"/>
              <a:buNone/>
            </a:pPr>
            <a:r>
              <a:rPr lang="it-IT" altLang="it-IT" sz="1800">
                <a:solidFill>
                  <a:schemeClr val="bg1"/>
                </a:solidFill>
              </a:rPr>
              <a:t>Il Ministero, al fine di evitare un uso distorto di questa particolare tipologia contrattuale, rende noto il proprio intervento</a:t>
            </a:r>
            <a:r>
              <a:rPr lang="it-IT" altLang="it-IT" sz="1800" b="1">
                <a:solidFill>
                  <a:schemeClr val="bg1"/>
                </a:solidFill>
              </a:rPr>
              <a:t>,  per rendere pienamente tracciabili i voucher per le prestazioni di lavoro accessorio </a:t>
            </a:r>
          </a:p>
          <a:p>
            <a:pPr marL="0" indent="0" algn="just" eaLnBrk="1" hangingPunct="1">
              <a:buFont typeface="Arial" panose="020B0604020202020204" pitchFamily="34" charset="0"/>
              <a:buNone/>
            </a:pPr>
            <a:endParaRPr lang="it-IT" altLang="it-IT" sz="1800">
              <a:solidFill>
                <a:schemeClr val="bg1"/>
              </a:solidFill>
            </a:endParaRPr>
          </a:p>
          <a:p>
            <a:pPr marL="0" indent="0" algn="just" eaLnBrk="1" hangingPunct="1">
              <a:buFont typeface="Arial" panose="020B0604020202020204" pitchFamily="34" charset="0"/>
              <a:buNone/>
            </a:pPr>
            <a:r>
              <a:rPr lang="it-IT" altLang="it-IT" sz="1800">
                <a:solidFill>
                  <a:schemeClr val="bg1"/>
                </a:solidFill>
              </a:rPr>
              <a:t>Per cui, "…le imprese che li utilizzeranno dovranno comunicare preventivamente, in modalità telematica, il nominativo ed il codice fiscale del lavoratore per il quale verranno utilizzati, insieme con l'indicazione precisa della data e del luogo in cui svolgerà la prestazione lavorativa e della sua durata…"</a:t>
            </a:r>
          </a:p>
          <a:p>
            <a:pPr marL="0" indent="0" algn="just" eaLnBrk="1" hangingPunct="1">
              <a:buFont typeface="Arial" panose="020B0604020202020204" pitchFamily="34" charset="0"/>
              <a:buNone/>
            </a:pPr>
            <a:endParaRPr lang="it-IT" altLang="it-IT" sz="1800">
              <a:solidFill>
                <a:schemeClr val="bg1"/>
              </a:solidFill>
            </a:endParaRPr>
          </a:p>
          <a:p>
            <a:pPr marL="0" indent="0" algn="ctr" eaLnBrk="1" hangingPunct="1">
              <a:buFont typeface="Arial" panose="020B0604020202020204" pitchFamily="34" charset="0"/>
              <a:buNone/>
            </a:pPr>
            <a:r>
              <a:rPr lang="it-IT" altLang="it-IT" sz="1800" b="1">
                <a:solidFill>
                  <a:schemeClr val="bg1"/>
                </a:solidFill>
              </a:rPr>
              <a:t>È quanto prevede una norma, inserita nel primo decreto correttivo dei decreti attuativi del Jobs Act, che verrà portato all'approvazione in una delle prossime riunioni del Consiglio dei Ministri. </a:t>
            </a:r>
          </a:p>
          <a:p>
            <a:pPr marL="0" indent="0" algn="just" eaLnBrk="1" hangingPunct="1">
              <a:buFont typeface="Arial" panose="020B0604020202020204" pitchFamily="34" charset="0"/>
              <a:buNone/>
            </a:pPr>
            <a:endParaRPr lang="it-IT" altLang="it-IT" sz="1800" i="1">
              <a:solidFill>
                <a:schemeClr val="bg1"/>
              </a:solidFill>
            </a:endParaRPr>
          </a:p>
          <a:p>
            <a:pPr marL="0" indent="0" algn="just" eaLnBrk="1" hangingPunct="1">
              <a:buFont typeface="Arial" panose="020B0604020202020204" pitchFamily="34" charset="0"/>
              <a:buNone/>
            </a:pPr>
            <a:endParaRPr lang="it-IT" altLang="it-IT" sz="1800" i="1">
              <a:solidFill>
                <a:schemeClr val="bg1"/>
              </a:solidFill>
            </a:endParaRPr>
          </a:p>
          <a:p>
            <a:pPr marL="0" indent="0" algn="just" eaLnBrk="1" hangingPunct="1">
              <a:buFont typeface="Arial" panose="020B0604020202020204" pitchFamily="34" charset="0"/>
              <a:buNone/>
            </a:pPr>
            <a:endParaRPr lang="it-IT" altLang="it-IT" sz="1800" i="1">
              <a:solidFill>
                <a:schemeClr val="bg1"/>
              </a:solidFill>
            </a:endParaRPr>
          </a:p>
        </p:txBody>
      </p:sp>
      <p:pic>
        <p:nvPicPr>
          <p:cNvPr id="8806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41D75DE-2339-4FD8-AB25-729816C98B9B}" type="slidenum">
              <a:rPr lang="it-IT" altLang="it-IT" sz="1200">
                <a:solidFill>
                  <a:srgbClr val="FFFFFF"/>
                </a:solidFill>
              </a:rPr>
              <a:pPr eaLnBrk="1" hangingPunct="1">
                <a:spcBef>
                  <a:spcPct val="0"/>
                </a:spcBef>
                <a:buFontTx/>
                <a:buNone/>
              </a:pPr>
              <a:t>330</a:t>
            </a:fld>
            <a:endParaRPr lang="it-IT" altLang="it-IT" sz="1200">
              <a:solidFill>
                <a:srgbClr val="FFFFFF"/>
              </a:solidFill>
            </a:endParaRPr>
          </a:p>
        </p:txBody>
      </p:sp>
      <p:pic>
        <p:nvPicPr>
          <p:cNvPr id="880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99231396"/>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08A159-B3D2-7544-83C0-E408549A92D3}" type="slidenum">
              <a:rPr lang="it-IT" sz="1200">
                <a:solidFill>
                  <a:srgbClr val="FFFFFF"/>
                </a:solidFill>
                <a:latin typeface="Calibri" charset="0"/>
              </a:rPr>
              <a:pPr/>
              <a:t>331</a:t>
            </a:fld>
            <a:endParaRPr lang="it-IT" sz="1200">
              <a:solidFill>
                <a:srgbClr val="FFFFFF"/>
              </a:solidFill>
              <a:latin typeface="Calibri" charset="0"/>
            </a:endParaRPr>
          </a:p>
        </p:txBody>
      </p:sp>
      <p:pic>
        <p:nvPicPr>
          <p:cNvPr id="1536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312119176"/>
              </p:ext>
            </p:extLst>
          </p:nvPr>
        </p:nvGraphicFramePr>
        <p:xfrm>
          <a:off x="323528" y="1916832"/>
          <a:ext cx="8296275" cy="4577917"/>
        </p:xfrm>
        <a:graphic>
          <a:graphicData uri="http://schemas.openxmlformats.org/drawingml/2006/table">
            <a:tbl>
              <a:tblPr/>
              <a:tblGrid>
                <a:gridCol w="1658938">
                  <a:extLst>
                    <a:ext uri="{9D8B030D-6E8A-4147-A177-3AD203B41FA5}">
                      <a16:colId xmlns="" xmlns:a16="http://schemas.microsoft.com/office/drawing/2014/main" val="20000"/>
                    </a:ext>
                  </a:extLst>
                </a:gridCol>
                <a:gridCol w="1658937">
                  <a:extLst>
                    <a:ext uri="{9D8B030D-6E8A-4147-A177-3AD203B41FA5}">
                      <a16:colId xmlns="" xmlns:a16="http://schemas.microsoft.com/office/drawing/2014/main" val="20001"/>
                    </a:ext>
                  </a:extLst>
                </a:gridCol>
                <a:gridCol w="1660525">
                  <a:extLst>
                    <a:ext uri="{9D8B030D-6E8A-4147-A177-3AD203B41FA5}">
                      <a16:colId xmlns="" xmlns:a16="http://schemas.microsoft.com/office/drawing/2014/main" val="20002"/>
                    </a:ext>
                  </a:extLst>
                </a:gridCol>
                <a:gridCol w="1658938">
                  <a:extLst>
                    <a:ext uri="{9D8B030D-6E8A-4147-A177-3AD203B41FA5}">
                      <a16:colId xmlns="" xmlns:a16="http://schemas.microsoft.com/office/drawing/2014/main" val="20003"/>
                    </a:ext>
                  </a:extLst>
                </a:gridCol>
                <a:gridCol w="1658937">
                  <a:extLst>
                    <a:ext uri="{9D8B030D-6E8A-4147-A177-3AD203B41FA5}">
                      <a16:colId xmlns="" xmlns:a16="http://schemas.microsoft.com/office/drawing/2014/main" val="20004"/>
                    </a:ext>
                  </a:extLst>
                </a:gridCol>
              </a:tblGrid>
              <a:tr h="394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alibri" charset="0"/>
                          <a:ea typeface="ＭＳ Ｐゴシック" charset="0"/>
                          <a:cs typeface="Arial" charset="0"/>
                        </a:rPr>
                        <a:t>Tipo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ＭＳ Ｐゴシック" charset="0"/>
                          <a:cs typeface="Arial" charset="0"/>
                        </a:rPr>
                        <a:t>Part Time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ＭＳ Ｐゴシック" charset="0"/>
                          <a:cs typeface="Arial" charset="0"/>
                        </a:rPr>
                        <a:t>Intermittente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ＭＳ Ｐゴシック" charset="0"/>
                          <a:cs typeface="Arial" charset="0"/>
                        </a:rPr>
                        <a:t>Termine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ＭＳ Ｐゴシック" charset="0"/>
                          <a:cs typeface="Arial" charset="0"/>
                        </a:rPr>
                        <a:t>Accessorio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38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Costo Orario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14,82</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charset="0"/>
                          <a:ea typeface="ＭＳ Ｐゴシック" charset="0"/>
                          <a:cs typeface="Arial" charset="0"/>
                        </a:rPr>
                        <a:t>17,33</a:t>
                      </a:r>
                      <a:endParaRPr kumimoji="0" lang="it-IT" sz="12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charset="0"/>
                          <a:ea typeface="ＭＳ Ｐゴシック" charset="0"/>
                          <a:cs typeface="Arial" charset="0"/>
                        </a:rPr>
                        <a:t>14,49</a:t>
                      </a:r>
                      <a:endParaRPr kumimoji="0" lang="it-IT" sz="12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10,00</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424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Orario di lavoro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Modulabile e possibilità di clausole elastiche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A chiamata </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Definito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A chiamata</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763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Limiti Orario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Entro i limiti orario normale di lavoro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Preventivamente programmata in predeterminati periodi dell’anno.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Entro i limiti orario normale di lavoro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369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Limiti reddituali</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Si</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1272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Durata contratto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Determinato/Indeterminato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Determinato/indeterminato (nel limite di 400gg in tre anni solari, con esclusione nei settori Turismo, pubblici esercizi e spettacolo)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36 mesi (previste deroghe)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Nessuna</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808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Computo forza lavoro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In proporzione all’orario svolto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In proporzione all’orario svolto nell’arco di ciascun semestre</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Media mensile impiegata negli ultimi due anni</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6"/>
                  </a:ext>
                </a:extLst>
              </a:tr>
            </a:tbl>
          </a:graphicData>
        </a:graphic>
      </p:graphicFrame>
      <p:sp>
        <p:nvSpPr>
          <p:cNvPr id="7" name="Rettangolo 6"/>
          <p:cNvSpPr/>
          <p:nvPr/>
        </p:nvSpPr>
        <p:spPr>
          <a:xfrm>
            <a:off x="3059832" y="1484784"/>
            <a:ext cx="2967479"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TABELLA COMPARATIVA</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5583258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332</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extLst>
              <p:ext uri="{D42A27DB-BD31-4B8C-83A1-F6EECF244321}">
                <p14:modId xmlns:p14="http://schemas.microsoft.com/office/powerpoint/2010/main" val="1497651369"/>
              </p:ext>
            </p:extLst>
          </p:nvPr>
        </p:nvGraphicFramePr>
        <p:xfrm>
          <a:off x="323528" y="1988840"/>
          <a:ext cx="8296275" cy="3793720"/>
        </p:xfrm>
        <a:graphic>
          <a:graphicData uri="http://schemas.openxmlformats.org/drawingml/2006/table">
            <a:tbl>
              <a:tblPr/>
              <a:tblGrid>
                <a:gridCol w="1658938">
                  <a:extLst>
                    <a:ext uri="{9D8B030D-6E8A-4147-A177-3AD203B41FA5}">
                      <a16:colId xmlns="" xmlns:a16="http://schemas.microsoft.com/office/drawing/2014/main" val="20000"/>
                    </a:ext>
                  </a:extLst>
                </a:gridCol>
                <a:gridCol w="1658937">
                  <a:extLst>
                    <a:ext uri="{9D8B030D-6E8A-4147-A177-3AD203B41FA5}">
                      <a16:colId xmlns="" xmlns:a16="http://schemas.microsoft.com/office/drawing/2014/main" val="20001"/>
                    </a:ext>
                  </a:extLst>
                </a:gridCol>
                <a:gridCol w="1660525">
                  <a:extLst>
                    <a:ext uri="{9D8B030D-6E8A-4147-A177-3AD203B41FA5}">
                      <a16:colId xmlns="" xmlns:a16="http://schemas.microsoft.com/office/drawing/2014/main" val="20002"/>
                    </a:ext>
                  </a:extLst>
                </a:gridCol>
                <a:gridCol w="1658938">
                  <a:extLst>
                    <a:ext uri="{9D8B030D-6E8A-4147-A177-3AD203B41FA5}">
                      <a16:colId xmlns="" xmlns:a16="http://schemas.microsoft.com/office/drawing/2014/main" val="20003"/>
                    </a:ext>
                  </a:extLst>
                </a:gridCol>
                <a:gridCol w="1658937">
                  <a:extLst>
                    <a:ext uri="{9D8B030D-6E8A-4147-A177-3AD203B41FA5}">
                      <a16:colId xmlns="" xmlns:a16="http://schemas.microsoft.com/office/drawing/2014/main" val="20004"/>
                    </a:ext>
                  </a:extLst>
                </a:gridCol>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alibri" charset="0"/>
                          <a:ea typeface="ＭＳ Ｐゴシック" charset="0"/>
                          <a:cs typeface="Arial" charset="0"/>
                        </a:rPr>
                        <a:t>Tipo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alibri" charset="0"/>
                          <a:ea typeface="ＭＳ Ｐゴシック" charset="0"/>
                          <a:cs typeface="Arial" charset="0"/>
                        </a:rPr>
                        <a:t>Part Time</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alibri" charset="0"/>
                          <a:ea typeface="ＭＳ Ｐゴシック" charset="0"/>
                          <a:cs typeface="Arial" charset="0"/>
                        </a:rPr>
                        <a:t>Intermittente</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a:ln>
                            <a:noFill/>
                          </a:ln>
                          <a:solidFill>
                            <a:srgbClr val="FFFFFF"/>
                          </a:solidFill>
                          <a:effectLst/>
                          <a:latin typeface="Calibri" charset="0"/>
                          <a:ea typeface="ＭＳ Ｐゴシック" charset="0"/>
                          <a:cs typeface="Arial" charset="0"/>
                        </a:rPr>
                        <a:t>Termine</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a:ln>
                            <a:noFill/>
                          </a:ln>
                          <a:solidFill>
                            <a:srgbClr val="FFFFFF"/>
                          </a:solidFill>
                          <a:effectLst/>
                          <a:latin typeface="Calibri" charset="0"/>
                          <a:ea typeface="ＭＳ Ｐゴシック" charset="0"/>
                          <a:cs typeface="Arial" charset="0"/>
                        </a:rPr>
                        <a:t>Accessorio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65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Costo Orario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14,82</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charset="0"/>
                          <a:ea typeface="ＭＳ Ｐゴシック" charset="0"/>
                          <a:cs typeface="Arial" charset="0"/>
                        </a:rPr>
                        <a:t>17,33</a:t>
                      </a:r>
                      <a:endParaRPr kumimoji="0" lang="it-IT" sz="12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charset="0"/>
                          <a:ea typeface="ＭＳ Ｐゴシック" charset="0"/>
                          <a:cs typeface="Arial" charset="0"/>
                        </a:rPr>
                        <a:t>14,49</a:t>
                      </a:r>
                      <a:endParaRPr kumimoji="0" lang="it-IT" sz="12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10,00</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654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Contingentamento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20% rispetto a quelli assunti a </a:t>
                      </a:r>
                      <a:r>
                        <a:rPr kumimoji="0" lang="it-IT" sz="1200" b="0" i="0" u="none" strike="noStrike" cap="none" normalizeH="0" baseline="0" dirty="0" err="1">
                          <a:ln>
                            <a:noFill/>
                          </a:ln>
                          <a:solidFill>
                            <a:srgbClr val="000000"/>
                          </a:solidFill>
                          <a:effectLst/>
                          <a:latin typeface="Calibri" charset="0"/>
                          <a:ea typeface="ＭＳ Ｐゴシック" charset="0"/>
                          <a:cs typeface="Arial" charset="0"/>
                        </a:rPr>
                        <a:t>t.i</a:t>
                      </a:r>
                      <a:r>
                        <a:rPr kumimoji="0" lang="it-IT" sz="1200" b="0" i="0" u="none" strike="noStrike" cap="none" normalizeH="0" baseline="0" dirty="0">
                          <a:ln>
                            <a:noFill/>
                          </a:ln>
                          <a:solidFill>
                            <a:srgbClr val="000000"/>
                          </a:solidFill>
                          <a:effectLst/>
                          <a:latin typeface="Calibri" charset="0"/>
                          <a:ea typeface="ＭＳ Ｐゴシック" charset="0"/>
                          <a:cs typeface="Arial" charset="0"/>
                        </a:rPr>
                        <a:t>. o previsione CCNL con un minino di un contratto.</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Sono previste deroghe per alcune tipologie di contratti</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2"/>
                  </a:ext>
                </a:extLst>
              </a:tr>
              <a:tr h="619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Diritto di precedenza</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Si</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No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619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a:ln>
                            <a:noFill/>
                          </a:ln>
                          <a:solidFill>
                            <a:srgbClr val="000000"/>
                          </a:solidFill>
                          <a:effectLst/>
                          <a:latin typeface="Calibri" charset="0"/>
                          <a:ea typeface="ＭＳ Ｐゴシック" charset="0"/>
                          <a:cs typeface="Arial" charset="0"/>
                        </a:rPr>
                        <a:t>Compatibilità con la NASPI</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Si, parziale, con il mantenimento dello stato di disoccupazione.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200" b="0" i="0" u="none" strike="noStrike" cap="none" normalizeH="0" baseline="0" dirty="0">
                        <a:ln>
                          <a:noFill/>
                        </a:ln>
                        <a:solidFill>
                          <a:srgbClr val="000000"/>
                        </a:solidFill>
                        <a:effectLst/>
                        <a:latin typeface="Calibri" charset="0"/>
                        <a:ea typeface="ＭＳ Ｐゴシック" charset="0"/>
                        <a:cs typeface="Arial" charset="0"/>
                      </a:endParaRP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Si, con il mantenimento dello stato di disoccupazione.</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Sospensione o </a:t>
                      </a:r>
                      <a:r>
                        <a:rPr kumimoji="0" lang="it-IT" sz="1200" b="0" i="0" u="none" strike="noStrike" cap="none" normalizeH="0" baseline="0">
                          <a:ln>
                            <a:noFill/>
                          </a:ln>
                          <a:solidFill>
                            <a:srgbClr val="000000"/>
                          </a:solidFill>
                          <a:effectLst/>
                          <a:latin typeface="Calibri" charset="0"/>
                          <a:ea typeface="ＭＳ Ｐゴシック" charset="0"/>
                          <a:cs typeface="Arial" charset="0"/>
                        </a:rPr>
                        <a:t>compatibilità  parziale  </a:t>
                      </a:r>
                      <a:r>
                        <a:rPr kumimoji="0" lang="it-IT" sz="1200" b="0" i="0" u="none" strike="noStrike" cap="none" normalizeH="0" baseline="0" dirty="0">
                          <a:ln>
                            <a:noFill/>
                          </a:ln>
                          <a:solidFill>
                            <a:srgbClr val="000000"/>
                          </a:solidFill>
                          <a:effectLst/>
                          <a:latin typeface="Calibri" charset="0"/>
                          <a:ea typeface="ＭＳ Ｐゴシック" charset="0"/>
                          <a:cs typeface="Arial" charset="0"/>
                        </a:rPr>
                        <a:t>a seconda della durata del contratto </a:t>
                      </a:r>
                      <a:r>
                        <a:rPr kumimoji="0" lang="it-IT" sz="1200" b="0" i="0" u="none" strike="noStrike" cap="none" normalizeH="0" baseline="0">
                          <a:ln>
                            <a:noFill/>
                          </a:ln>
                          <a:solidFill>
                            <a:srgbClr val="000000"/>
                          </a:solidFill>
                          <a:effectLst/>
                          <a:latin typeface="Calibri" charset="0"/>
                          <a:ea typeface="ＭＳ Ｐゴシック" charset="0"/>
                          <a:cs typeface="Arial" charset="0"/>
                        </a:rPr>
                        <a:t>e del </a:t>
                      </a:r>
                      <a:r>
                        <a:rPr kumimoji="0" lang="it-IT" sz="1200" b="0" i="0" u="none" strike="noStrike" cap="none" normalizeH="0" baseline="0" dirty="0">
                          <a:ln>
                            <a:noFill/>
                          </a:ln>
                          <a:solidFill>
                            <a:srgbClr val="000000"/>
                          </a:solidFill>
                          <a:effectLst/>
                          <a:latin typeface="Calibri" charset="0"/>
                          <a:ea typeface="ＭＳ Ｐゴシック" charset="0"/>
                          <a:cs typeface="Arial" charset="0"/>
                        </a:rPr>
                        <a:t>reddito percepito</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Si, totale fino € 3,000</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a:ln>
                            <a:noFill/>
                          </a:ln>
                          <a:solidFill>
                            <a:srgbClr val="000000"/>
                          </a:solidFill>
                          <a:effectLst/>
                          <a:latin typeface="Calibri" charset="0"/>
                          <a:ea typeface="ＭＳ Ｐゴシック" charset="0"/>
                          <a:cs typeface="Arial" charset="0"/>
                        </a:rPr>
                        <a:t>Parziale da € 3.000 a 7.000</a:t>
                      </a:r>
                    </a:p>
                  </a:txBody>
                  <a:tcPr marL="91436" marR="91436"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bl>
          </a:graphicData>
        </a:graphic>
      </p:graphicFrame>
      <p:sp>
        <p:nvSpPr>
          <p:cNvPr id="7" name="Rettangolo 6"/>
          <p:cNvSpPr/>
          <p:nvPr/>
        </p:nvSpPr>
        <p:spPr>
          <a:xfrm>
            <a:off x="2987824" y="1484784"/>
            <a:ext cx="2967479"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TABELLA COMPARATIVA</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374482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ottotitolo 2"/>
          <p:cNvSpPr>
            <a:spLocks noGrp="1"/>
          </p:cNvSpPr>
          <p:nvPr>
            <p:ph type="subTitle" idx="4294967295"/>
          </p:nvPr>
        </p:nvSpPr>
        <p:spPr>
          <a:xfrm>
            <a:off x="468313" y="1628775"/>
            <a:ext cx="8151812" cy="4968875"/>
          </a:xfrm>
          <a:ln>
            <a:solidFill>
              <a:schemeClr val="tx1"/>
            </a:solidFill>
            <a:miter lim="800000"/>
            <a:headEnd/>
            <a:tailEnd/>
          </a:ln>
        </p:spPr>
        <p:txBody>
          <a:bodyPr/>
          <a:lstStyle/>
          <a:p>
            <a:pPr marL="0" indent="0" algn="ctr" eaLnBrk="1" hangingPunct="1">
              <a:buFont typeface="Arial" panose="020B0604020202020204" pitchFamily="34" charset="0"/>
              <a:buNone/>
            </a:pPr>
            <a:endParaRPr lang="it-IT" altLang="it-IT" sz="3600" b="1" dirty="0">
              <a:solidFill>
                <a:schemeClr val="bg1"/>
              </a:solidFill>
            </a:endParaRPr>
          </a:p>
          <a:p>
            <a:pPr marL="0" indent="0" algn="ctr" eaLnBrk="1" hangingPunct="1">
              <a:buFont typeface="Arial" panose="020B0604020202020204" pitchFamily="34" charset="0"/>
              <a:buNone/>
            </a:pPr>
            <a:endParaRPr lang="it-IT" altLang="it-IT" sz="3600" b="1" dirty="0">
              <a:solidFill>
                <a:schemeClr val="bg1"/>
              </a:solidFill>
            </a:endParaRPr>
          </a:p>
          <a:p>
            <a:pPr marL="0" indent="0" algn="ctr" eaLnBrk="1" hangingPunct="1">
              <a:buFont typeface="Arial" panose="020B0604020202020204" pitchFamily="34" charset="0"/>
              <a:buNone/>
            </a:pPr>
            <a:r>
              <a:rPr lang="it-IT" altLang="it-IT" sz="3600" b="1" dirty="0">
                <a:solidFill>
                  <a:schemeClr val="bg1"/>
                </a:solidFill>
              </a:rPr>
              <a:t>Le ultime novità…</a:t>
            </a:r>
          </a:p>
          <a:p>
            <a:pPr marL="0" indent="0" algn="just" eaLnBrk="1" hangingPunct="1">
              <a:buFont typeface="Arial" panose="020B0604020202020204" pitchFamily="34" charset="0"/>
              <a:buNone/>
            </a:pPr>
            <a:endParaRPr lang="it-IT" altLang="it-IT" sz="1800" i="1" dirty="0">
              <a:solidFill>
                <a:schemeClr val="bg1"/>
              </a:solidFill>
            </a:endParaRPr>
          </a:p>
          <a:p>
            <a:pPr marL="0" indent="0" algn="just" eaLnBrk="1" hangingPunct="1">
              <a:buFont typeface="Arial" panose="020B0604020202020204" pitchFamily="34" charset="0"/>
              <a:buNone/>
            </a:pPr>
            <a:endParaRPr lang="it-IT" altLang="it-IT" sz="1800" i="1" dirty="0">
              <a:solidFill>
                <a:schemeClr val="bg1"/>
              </a:solidFill>
            </a:endParaRPr>
          </a:p>
          <a:p>
            <a:pPr marL="0" indent="0" algn="just" eaLnBrk="1" hangingPunct="1">
              <a:buFont typeface="Arial" panose="020B0604020202020204" pitchFamily="34" charset="0"/>
              <a:buNone/>
            </a:pPr>
            <a:endParaRPr lang="it-IT" altLang="it-IT" sz="1800" i="1" dirty="0">
              <a:solidFill>
                <a:schemeClr val="bg1"/>
              </a:solidFill>
            </a:endParaRPr>
          </a:p>
        </p:txBody>
      </p:sp>
      <p:pic>
        <p:nvPicPr>
          <p:cNvPr id="88067"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D41D75DE-2339-4FD8-AB25-729816C98B9B}" type="slidenum">
              <a:rPr lang="it-IT" altLang="it-IT" sz="1200">
                <a:solidFill>
                  <a:srgbClr val="FFFFFF"/>
                </a:solidFill>
              </a:rPr>
              <a:pPr eaLnBrk="1" hangingPunct="1">
                <a:spcBef>
                  <a:spcPct val="0"/>
                </a:spcBef>
                <a:buFontTx/>
                <a:buNone/>
              </a:pPr>
              <a:t>333</a:t>
            </a:fld>
            <a:endParaRPr lang="it-IT" altLang="it-IT" sz="1200">
              <a:solidFill>
                <a:srgbClr val="FFFFFF"/>
              </a:solidFill>
            </a:endParaRPr>
          </a:p>
        </p:txBody>
      </p:sp>
      <p:pic>
        <p:nvPicPr>
          <p:cNvPr id="880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26314846"/>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2133600"/>
            <a:ext cx="7935912" cy="3816350"/>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Fondo Integrazione salariale</a:t>
            </a:r>
          </a:p>
          <a:p>
            <a:pPr eaLnBrk="1" hangingPunct="1"/>
            <a:endParaRPr lang="it-IT" altLang="it-IT" sz="2400" b="1" i="1">
              <a:solidFill>
                <a:schemeClr val="bg1"/>
              </a:solidFill>
            </a:endParaRPr>
          </a:p>
          <a:p>
            <a:pPr eaLnBrk="1" hangingPunct="1"/>
            <a:r>
              <a:rPr lang="it-IT" altLang="it-IT" sz="2400" b="1">
                <a:solidFill>
                  <a:schemeClr val="bg1"/>
                </a:solidFill>
              </a:rPr>
              <a:t>Pubblicato il Decreto interministeriale n. 94343 </a:t>
            </a:r>
          </a:p>
          <a:p>
            <a:pPr eaLnBrk="1" hangingPunct="1"/>
            <a:r>
              <a:rPr lang="it-IT" altLang="it-IT" sz="2400" b="1">
                <a:solidFill>
                  <a:schemeClr val="bg1"/>
                </a:solidFill>
              </a:rPr>
              <a:t>del 03 febbraio 2016 pubblicato nella Gazzetta Ufficiale n. 74 del 30 marzo 2016</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516740-77B4-44F8-B838-F2D5DB7ED020}" type="slidenum">
              <a:rPr lang="it-IT">
                <a:solidFill>
                  <a:srgbClr val="FFFFFF"/>
                </a:solidFill>
                <a:latin typeface="Calibri" panose="020F0502020204030204" pitchFamily="34" charset="0"/>
              </a:rPr>
              <a:pPr eaLnBrk="1" hangingPunct="1"/>
              <a:t>334</a:t>
            </a:fld>
            <a:endParaRPr lang="it-IT">
              <a:solidFill>
                <a:srgbClr val="FFFFFF"/>
              </a:solidFill>
              <a:latin typeface="Calibri" panose="020F0502020204030204" pitchFamily="34" charset="0"/>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88991445"/>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468313" y="1773238"/>
            <a:ext cx="8280400" cy="4716462"/>
          </a:xfrm>
        </p:spPr>
        <p:txBody>
          <a:bodyPr/>
          <a:lstStyle/>
          <a:p>
            <a:pPr eaLnBrk="1" hangingPunct="1"/>
            <a:r>
              <a:rPr lang="it-IT" altLang="it-IT" sz="2000" b="1">
                <a:solidFill>
                  <a:schemeClr val="bg1"/>
                </a:solidFill>
              </a:rPr>
              <a:t>Tipologie di fondi: </a:t>
            </a:r>
          </a:p>
          <a:p>
            <a:pPr eaLnBrk="1" hangingPunct="1"/>
            <a:endParaRPr lang="it-IT" altLang="it-IT" sz="2000" b="1">
              <a:solidFill>
                <a:schemeClr val="bg1"/>
              </a:solidFill>
            </a:endParaRPr>
          </a:p>
          <a:p>
            <a:pPr algn="just" eaLnBrk="1" hangingPunct="1"/>
            <a:r>
              <a:rPr lang="it-IT" altLang="it-IT" sz="2000">
                <a:solidFill>
                  <a:schemeClr val="bg1"/>
                </a:solidFill>
              </a:rPr>
              <a:t>• i </a:t>
            </a:r>
            <a:r>
              <a:rPr lang="it-IT" altLang="it-IT" sz="2000" b="1">
                <a:solidFill>
                  <a:schemeClr val="bg1"/>
                </a:solidFill>
              </a:rPr>
              <a:t>Fondi di solidarietà bilaterali </a:t>
            </a:r>
            <a:r>
              <a:rPr lang="it-IT" altLang="it-IT" sz="2000">
                <a:solidFill>
                  <a:schemeClr val="bg1"/>
                </a:solidFill>
              </a:rPr>
              <a:t>di nuova costituzione o già istituiti o adeguati alla Riforma Fornero e adeguati entro il 31 dicembre 2015 al Jobs Act;</a:t>
            </a:r>
          </a:p>
          <a:p>
            <a:pPr algn="just" eaLnBrk="1" hangingPunct="1"/>
            <a:r>
              <a:rPr lang="it-IT" altLang="it-IT" sz="2000">
                <a:solidFill>
                  <a:schemeClr val="bg1"/>
                </a:solidFill>
              </a:rPr>
              <a:t>• i </a:t>
            </a:r>
            <a:r>
              <a:rPr lang="it-IT" altLang="it-IT" sz="2000" b="1">
                <a:solidFill>
                  <a:schemeClr val="bg1"/>
                </a:solidFill>
              </a:rPr>
              <a:t>Fondi di solidarietà alternativi </a:t>
            </a:r>
            <a:r>
              <a:rPr lang="it-IT" altLang="it-IT" sz="2000">
                <a:solidFill>
                  <a:schemeClr val="bg1"/>
                </a:solidFill>
              </a:rPr>
              <a:t>operanti nell’ambito di consolidati sistemi di bilateralità (settori dell’artigianato e della somministrazione);</a:t>
            </a:r>
          </a:p>
          <a:p>
            <a:pPr algn="just" eaLnBrk="1" hangingPunct="1"/>
            <a:r>
              <a:rPr lang="it-IT" altLang="it-IT" sz="2000">
                <a:solidFill>
                  <a:schemeClr val="bg1"/>
                </a:solidFill>
              </a:rPr>
              <a:t>• il </a:t>
            </a:r>
            <a:r>
              <a:rPr lang="it-IT" altLang="it-IT" sz="2000" b="1">
                <a:solidFill>
                  <a:schemeClr val="bg1"/>
                </a:solidFill>
              </a:rPr>
              <a:t>Fondo di integrazione salariale (F.I.S.) </a:t>
            </a:r>
            <a:r>
              <a:rPr lang="it-IT" altLang="it-IT" sz="2000">
                <a:solidFill>
                  <a:schemeClr val="bg1"/>
                </a:solidFill>
              </a:rPr>
              <a:t>nel quale è confluito il Fondo di solidarietà residuale e nel quale confluiscono tutti i datori di lavoro che occupano mediamente più di 5 dipendenti, appartenenti a settori per i quali non siano stati stipulati accordi volti all’attivazione di un Fondo di solidarietà bilaterale o Fondo di solidarietà bilaterale alternativo.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1E7D7C-F900-4FA4-9FB7-D9F89AB48A8B}" type="slidenum">
              <a:rPr lang="it-IT">
                <a:solidFill>
                  <a:srgbClr val="FFFFFF"/>
                </a:solidFill>
                <a:latin typeface="Calibri" panose="020F0502020204030204" pitchFamily="34" charset="0"/>
              </a:rPr>
              <a:pPr eaLnBrk="1" hangingPunct="1"/>
              <a:t>335</a:t>
            </a:fld>
            <a:endParaRPr lang="it-IT">
              <a:solidFill>
                <a:srgbClr val="FFFFFF"/>
              </a:solidFill>
              <a:latin typeface="Calibri" panose="020F0502020204030204" pitchFamily="34" charset="0"/>
            </a:endParaRPr>
          </a:p>
        </p:txBody>
      </p:sp>
      <p:pic>
        <p:nvPicPr>
          <p:cNvPr id="30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56100" y="5738813"/>
            <a:ext cx="484188"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578573302"/>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Riguardo al F.I.S.</a:t>
            </a:r>
          </a:p>
          <a:p>
            <a:pPr eaLnBrk="1" hangingPunct="1"/>
            <a:endParaRPr lang="it-IT" altLang="it-IT" sz="2400" b="1" i="1">
              <a:solidFill>
                <a:schemeClr val="bg1"/>
              </a:solidFill>
            </a:endParaRPr>
          </a:p>
          <a:p>
            <a:pPr eaLnBrk="1" hangingPunct="1"/>
            <a:endParaRPr lang="it-IT" altLang="it-IT" sz="2400" b="1" i="1">
              <a:solidFill>
                <a:schemeClr val="bg1"/>
              </a:solidFill>
            </a:endParaRPr>
          </a:p>
          <a:p>
            <a:pPr eaLnBrk="1" hangingPunct="1"/>
            <a:r>
              <a:rPr lang="it-IT" altLang="it-IT" sz="2400" b="1" i="1">
                <a:solidFill>
                  <a:schemeClr val="bg1"/>
                </a:solidFill>
              </a:rPr>
              <a:t>D.Lgs. 148/2015 Art. 28</a:t>
            </a:r>
          </a:p>
          <a:p>
            <a:pPr eaLnBrk="1" hangingPunct="1"/>
            <a:endParaRPr lang="it-IT" altLang="it-IT" sz="2400" b="1" i="1">
              <a:solidFill>
                <a:schemeClr val="bg1"/>
              </a:solidFill>
            </a:endParaRPr>
          </a:p>
          <a:p>
            <a:pPr eaLnBrk="1" hangingPunct="1"/>
            <a:r>
              <a:rPr lang="it-IT" altLang="it-IT" sz="2000" i="1">
                <a:solidFill>
                  <a:schemeClr val="bg1"/>
                </a:solidFill>
              </a:rPr>
              <a:t>4.	Con decreto del Ministro del lavoro e delle politiche sociali di concerto con il Ministro dell’economia e delle finanze, da adottare entro trenta giorni dalla data di entrata in vigore del presente decreto la disciplina del fondo di solidarietà residuale è adeguata, a decorrere dal 1° gennaio 2016, alle disposizioni del presente decreto.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77ECB8-EB5D-4260-880E-8AD93A38F996}" type="slidenum">
              <a:rPr lang="it-IT">
                <a:solidFill>
                  <a:srgbClr val="FFFFFF"/>
                </a:solidFill>
                <a:latin typeface="Calibri" panose="020F0502020204030204" pitchFamily="34" charset="0"/>
              </a:rPr>
              <a:pPr eaLnBrk="1" hangingPunct="1"/>
              <a:t>336</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73563" y="236855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84118357"/>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Decreto n. 94343 del 3 febbraio 2016</a:t>
            </a:r>
          </a:p>
          <a:p>
            <a:pPr eaLnBrk="1" hangingPunct="1"/>
            <a:endParaRPr lang="it-IT" altLang="it-IT" sz="2400" b="1" i="1">
              <a:solidFill>
                <a:schemeClr val="bg1"/>
              </a:solidFill>
            </a:endParaRPr>
          </a:p>
          <a:p>
            <a:pPr eaLnBrk="1" hangingPunct="1"/>
            <a:endParaRPr lang="it-IT" altLang="it-IT" sz="2400" b="1" i="1">
              <a:solidFill>
                <a:schemeClr val="bg1"/>
              </a:solidFill>
            </a:endParaRPr>
          </a:p>
          <a:p>
            <a:pPr eaLnBrk="1" hangingPunct="1"/>
            <a:r>
              <a:rPr lang="it-IT" altLang="it-IT" sz="2400" b="1" i="1">
                <a:solidFill>
                  <a:schemeClr val="bg1"/>
                </a:solidFill>
              </a:rPr>
              <a:t>Art. 1</a:t>
            </a:r>
          </a:p>
          <a:p>
            <a:pPr eaLnBrk="1" hangingPunct="1"/>
            <a:r>
              <a:rPr lang="it-IT" altLang="it-IT" sz="2000" b="1">
                <a:solidFill>
                  <a:schemeClr val="bg1"/>
                </a:solidFill>
              </a:rPr>
              <a:t>Denominazione e adeguamento del Fondo</a:t>
            </a:r>
          </a:p>
          <a:p>
            <a:pPr eaLnBrk="1" hangingPunct="1"/>
            <a:r>
              <a:rPr lang="it-IT" altLang="it-IT" sz="2000" i="1">
                <a:solidFill>
                  <a:schemeClr val="bg1"/>
                </a:solidFill>
              </a:rPr>
              <a:t>Il Fondo di solidarietà residuale già istituito presso l'INPS con decreto del Ministro del lavoro e delle politiche sociali di concerto con il Ministro dell'economia e finanze n.79141 del 7 febbraio 2014, è adeguato, a decorrere dal 1° gennaio 2016, alle disposizioni del decreto legislativo n. 148 del 14 settembre 2015 e assume la denominazione di Fondo di integrazione salariale.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493E95-916C-4B9A-A40B-61C128D0016A}" type="slidenum">
              <a:rPr lang="it-IT">
                <a:solidFill>
                  <a:srgbClr val="FFFFFF"/>
                </a:solidFill>
                <a:latin typeface="Calibri" panose="020F0502020204030204" pitchFamily="34" charset="0"/>
              </a:rPr>
              <a:pPr eaLnBrk="1" hangingPunct="1"/>
              <a:t>337</a:t>
            </a:fld>
            <a:endParaRPr lang="it-IT">
              <a:solidFill>
                <a:srgbClr val="FFFFFF"/>
              </a:solidFill>
              <a:latin typeface="Calibri" panose="020F0502020204030204" pitchFamily="34" charset="0"/>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73563" y="236855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tella a 12 punte 3"/>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Decreto n. 94343/16</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773368113"/>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249737"/>
          </a:xfrm>
        </p:spPr>
        <p:txBody>
          <a:bodyPr/>
          <a:lstStyle/>
          <a:p>
            <a:pPr eaLnBrk="1" hangingPunct="1">
              <a:buFont typeface="Arial" charset="0"/>
              <a:buNone/>
              <a:defRPr/>
            </a:pPr>
            <a:r>
              <a:rPr lang="it-IT" altLang="it-IT" sz="2400" b="1" i="1" dirty="0">
                <a:solidFill>
                  <a:schemeClr val="bg1"/>
                </a:solidFill>
              </a:rPr>
              <a:t> Art. 2</a:t>
            </a:r>
          </a:p>
          <a:p>
            <a:pPr eaLnBrk="1" hangingPunct="1">
              <a:buFont typeface="Arial" charset="0"/>
              <a:buNone/>
              <a:defRPr/>
            </a:pPr>
            <a:r>
              <a:rPr lang="it-IT" altLang="it-IT" sz="2000" b="1" dirty="0">
                <a:solidFill>
                  <a:schemeClr val="bg1"/>
                </a:solidFill>
              </a:rPr>
              <a:t>Ambito di applicazione del Fondo di integrazione salariale</a:t>
            </a:r>
          </a:p>
          <a:p>
            <a:pPr eaLnBrk="1" hangingPunct="1">
              <a:buFont typeface="Arial" charset="0"/>
              <a:buNone/>
              <a:defRPr/>
            </a:pPr>
            <a:endParaRPr lang="it-IT" altLang="it-IT" sz="2000" b="1" i="1" dirty="0">
              <a:solidFill>
                <a:schemeClr val="bg1"/>
              </a:solidFill>
            </a:endParaRPr>
          </a:p>
          <a:p>
            <a:pPr algn="just" eaLnBrk="1" hangingPunct="1">
              <a:buFont typeface="Arial" charset="0"/>
              <a:buNone/>
              <a:defRPr/>
            </a:pPr>
            <a:r>
              <a:rPr lang="it-IT" altLang="it-IT" sz="2000" b="1" dirty="0">
                <a:solidFill>
                  <a:schemeClr val="bg1"/>
                </a:solidFill>
              </a:rPr>
              <a:t>Sono soggetti </a:t>
            </a:r>
            <a:r>
              <a:rPr lang="it-IT" altLang="it-IT" sz="2000" dirty="0">
                <a:solidFill>
                  <a:schemeClr val="bg1"/>
                </a:solidFill>
              </a:rPr>
              <a:t>alla disciplina del fondo di integrazione salariale </a:t>
            </a:r>
            <a:r>
              <a:rPr lang="it-IT" altLang="it-IT" sz="2000" b="1" dirty="0">
                <a:solidFill>
                  <a:schemeClr val="bg1"/>
                </a:solidFill>
              </a:rPr>
              <a:t>i datori di lavoro </a:t>
            </a:r>
          </a:p>
          <a:p>
            <a:pPr marL="342900" indent="-342900" algn="just" eaLnBrk="1" hangingPunct="1">
              <a:buFont typeface="Arial" panose="020B0604020202020204" pitchFamily="34" charset="0"/>
              <a:buChar char="•"/>
              <a:defRPr/>
            </a:pPr>
            <a:r>
              <a:rPr lang="it-IT" altLang="it-IT" sz="2000" dirty="0">
                <a:solidFill>
                  <a:schemeClr val="bg1"/>
                </a:solidFill>
              </a:rPr>
              <a:t>che occupano mediamente più di cinque dipendenti, </a:t>
            </a:r>
          </a:p>
          <a:p>
            <a:pPr marL="342900" indent="-342900" algn="just" eaLnBrk="1" hangingPunct="1">
              <a:buFont typeface="Arial" panose="020B0604020202020204" pitchFamily="34" charset="0"/>
              <a:buChar char="•"/>
              <a:defRPr/>
            </a:pPr>
            <a:r>
              <a:rPr lang="it-IT" altLang="it-IT" sz="2000" dirty="0">
                <a:solidFill>
                  <a:schemeClr val="bg1"/>
                </a:solidFill>
              </a:rPr>
              <a:t>appartenenti a settori, tipologie e classi dimensionali non rientranti nell'ambito di applicazione del Titolo I del decreto legislativo n. 148 del 14 settembre 2015, </a:t>
            </a:r>
          </a:p>
          <a:p>
            <a:pPr marL="342900" indent="-342900" algn="just" eaLnBrk="1" hangingPunct="1">
              <a:buFont typeface="Arial" panose="020B0604020202020204" pitchFamily="34" charset="0"/>
              <a:buChar char="•"/>
              <a:defRPr/>
            </a:pPr>
            <a:r>
              <a:rPr lang="it-IT" altLang="it-IT" sz="2000" dirty="0">
                <a:solidFill>
                  <a:schemeClr val="bg1"/>
                </a:solidFill>
              </a:rPr>
              <a:t>per i quali non siano stati costituiti Fondi di solidarietà bilaterali di cui all'articolo 26 o fondi di solidarietà bilaterali alternativi di cui all'articolo 27 del decreto legislativo n. 148 del 14 settembre 2015.</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244D2B-E7D0-4C6D-ACAE-C0CBCCDA23CD}" type="slidenum">
              <a:rPr lang="it-IT">
                <a:solidFill>
                  <a:srgbClr val="FFFFFF"/>
                </a:solidFill>
                <a:latin typeface="Calibri" panose="020F0502020204030204" pitchFamily="34" charset="0"/>
              </a:rPr>
              <a:pPr eaLnBrk="1" hangingPunct="1"/>
              <a:t>338</a:t>
            </a:fld>
            <a:endParaRPr lang="it-IT">
              <a:solidFill>
                <a:srgbClr val="FFFFFF"/>
              </a:solidFill>
              <a:latin typeface="Calibri" panose="020F0502020204030204" pitchFamily="34" charset="0"/>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473911839"/>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 Art. 2</a:t>
            </a:r>
          </a:p>
          <a:p>
            <a:pPr eaLnBrk="1" hangingPunct="1"/>
            <a:r>
              <a:rPr lang="it-IT" altLang="it-IT" sz="2000" b="1">
                <a:solidFill>
                  <a:schemeClr val="bg1"/>
                </a:solidFill>
              </a:rPr>
              <a:t>Ambito di applicazione del Fondo di integrazione salariale</a:t>
            </a:r>
          </a:p>
          <a:p>
            <a:pPr eaLnBrk="1" hangingPunct="1"/>
            <a:endParaRPr lang="it-IT" altLang="it-IT" sz="2000" b="1" i="1">
              <a:solidFill>
                <a:schemeClr val="bg1"/>
              </a:solidFill>
            </a:endParaRPr>
          </a:p>
          <a:p>
            <a:pPr algn="just" eaLnBrk="1" hangingPunct="1"/>
            <a:r>
              <a:rPr lang="it-IT" altLang="it-IT" sz="2000" b="1">
                <a:solidFill>
                  <a:schemeClr val="bg1"/>
                </a:solidFill>
              </a:rPr>
              <a:t> </a:t>
            </a:r>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75F421-D7C0-49F3-A575-A4320870753E}" type="slidenum">
              <a:rPr lang="it-IT">
                <a:solidFill>
                  <a:srgbClr val="FFFFFF"/>
                </a:solidFill>
                <a:latin typeface="Calibri" panose="020F0502020204030204" pitchFamily="34" charset="0"/>
              </a:rPr>
              <a:pPr eaLnBrk="1" hangingPunct="1"/>
              <a:t>339</a:t>
            </a:fld>
            <a:endParaRPr lang="it-IT">
              <a:solidFill>
                <a:srgbClr val="FFFFFF"/>
              </a:solidFill>
              <a:latin typeface="Calibri" panose="020F0502020204030204" pitchFamily="34" charset="0"/>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Decreto n. 94343/16</a:t>
            </a:r>
          </a:p>
        </p:txBody>
      </p:sp>
      <p:sp>
        <p:nvSpPr>
          <p:cNvPr id="2" name="Rettangolo arrotondato 1"/>
          <p:cNvSpPr/>
          <p:nvPr/>
        </p:nvSpPr>
        <p:spPr>
          <a:xfrm>
            <a:off x="1762125" y="2924175"/>
            <a:ext cx="5330825" cy="18732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i="1" dirty="0">
                <a:solidFill>
                  <a:schemeClr val="bg1"/>
                </a:solidFill>
              </a:rPr>
              <a:t>2. Ai fini del raggiungimento della soglia dimensionale di cui al precedente comma 1 vengono computati anche gli apprendisti.</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38344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CLAUSOLE ELASTICHE</a:t>
            </a:r>
          </a:p>
          <a:p>
            <a:pPr marL="457200" indent="-457200" algn="just">
              <a:buFont typeface="Arial" panose="020B0604020202020204" pitchFamily="34" charset="0"/>
              <a:buChar char="•"/>
              <a:defRPr/>
            </a:pPr>
            <a:r>
              <a:rPr lang="it-IT" sz="2400" b="1" dirty="0">
                <a:solidFill>
                  <a:schemeClr val="bg1"/>
                </a:solidFill>
              </a:rPr>
              <a:t>patologie oncologiche </a:t>
            </a:r>
            <a:r>
              <a:rPr lang="it-IT" sz="2400" dirty="0">
                <a:solidFill>
                  <a:schemeClr val="bg1"/>
                </a:solidFill>
              </a:rPr>
              <a:t>o gravi patologie cronico-degenerative ingravescenti </a:t>
            </a:r>
            <a:r>
              <a:rPr lang="it-IT" sz="2400" b="1" dirty="0">
                <a:solidFill>
                  <a:schemeClr val="bg1"/>
                </a:solidFill>
              </a:rPr>
              <a:t>riguardanti il coniuge, i figli o i genitori del lavoratore o della lavoratrice</a:t>
            </a:r>
            <a:r>
              <a:rPr lang="it-IT" sz="2400" dirty="0">
                <a:solidFill>
                  <a:schemeClr val="bg1"/>
                </a:solidFill>
              </a:rPr>
              <a:t>, </a:t>
            </a:r>
            <a:r>
              <a:rPr lang="it-IT" sz="2400" b="1" dirty="0">
                <a:solidFill>
                  <a:schemeClr val="bg1"/>
                </a:solidFill>
              </a:rPr>
              <a:t>nonché nel caso in cui il lavoratore o la lavoratrice assista una persona convivente con totale e permanente inabilità lavorativa con connotazione di gravità ai sensi </a:t>
            </a:r>
            <a:r>
              <a:rPr lang="it-IT" sz="2400" dirty="0">
                <a:solidFill>
                  <a:schemeClr val="bg1"/>
                </a:solidFill>
              </a:rPr>
              <a:t>che abbia necessità di assistenza continua in quanto non in grado di compiere gli atti quotidiani della vita;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3094D4-CCE9-47C5-A9BB-4E81DD93B695}" type="slidenum">
              <a:rPr lang="it-IT">
                <a:solidFill>
                  <a:srgbClr val="FFFFFF"/>
                </a:solidFill>
                <a:latin typeface="Calibri" panose="020F0502020204030204" pitchFamily="34" charset="0"/>
              </a:rPr>
              <a:pPr eaLnBrk="1" hangingPunct="1"/>
              <a:t>34</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12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00788" y="55165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342573492"/>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 Art. 2</a:t>
            </a:r>
          </a:p>
          <a:p>
            <a:pPr eaLnBrk="1" hangingPunct="1"/>
            <a:r>
              <a:rPr lang="it-IT" altLang="it-IT" sz="2000" b="1">
                <a:solidFill>
                  <a:schemeClr val="bg1"/>
                </a:solidFill>
              </a:rPr>
              <a:t>Ambito di applicazione del Fondo di integrazione salariale</a:t>
            </a:r>
          </a:p>
          <a:p>
            <a:pPr eaLnBrk="1" hangingPunct="1"/>
            <a:endParaRPr lang="it-IT" altLang="it-IT" sz="2000" b="1" i="1">
              <a:solidFill>
                <a:schemeClr val="bg1"/>
              </a:solidFill>
            </a:endParaRPr>
          </a:p>
          <a:p>
            <a:pPr algn="just" eaLnBrk="1" hangingPunct="1"/>
            <a:r>
              <a:rPr lang="it-IT" altLang="it-IT" sz="2000" b="1">
                <a:solidFill>
                  <a:schemeClr val="bg1"/>
                </a:solidFill>
              </a:rPr>
              <a:t> </a:t>
            </a:r>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2F0556-3761-4851-884A-242104BFBFC6}" type="slidenum">
              <a:rPr lang="it-IT">
                <a:solidFill>
                  <a:srgbClr val="FFFFFF"/>
                </a:solidFill>
                <a:latin typeface="Calibri" panose="020F0502020204030204" pitchFamily="34" charset="0"/>
              </a:rPr>
              <a:pPr eaLnBrk="1" hangingPunct="1"/>
              <a:t>340</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Decreto n. 94343/16</a:t>
            </a:r>
          </a:p>
        </p:txBody>
      </p:sp>
      <p:sp>
        <p:nvSpPr>
          <p:cNvPr id="2" name="Rettangolo arrotondato 1"/>
          <p:cNvSpPr/>
          <p:nvPr/>
        </p:nvSpPr>
        <p:spPr>
          <a:xfrm>
            <a:off x="1762125" y="2924175"/>
            <a:ext cx="5330825" cy="18732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i="1" dirty="0">
                <a:solidFill>
                  <a:schemeClr val="bg1"/>
                </a:solidFill>
              </a:rPr>
              <a:t>3. </a:t>
            </a:r>
            <a:r>
              <a:rPr lang="it-IT" b="1" i="1" dirty="0">
                <a:solidFill>
                  <a:schemeClr val="bg1"/>
                </a:solidFill>
              </a:rPr>
              <a:t>Entro 30 giorni </a:t>
            </a:r>
            <a:r>
              <a:rPr lang="it-IT" i="1" dirty="0">
                <a:solidFill>
                  <a:schemeClr val="bg1"/>
                </a:solidFill>
              </a:rPr>
              <a:t>dall'entrata in vigore del presente decreto, </a:t>
            </a:r>
            <a:r>
              <a:rPr lang="it-IT" b="1" i="1" dirty="0">
                <a:solidFill>
                  <a:schemeClr val="bg1"/>
                </a:solidFill>
              </a:rPr>
              <a:t>l'INPS</a:t>
            </a:r>
            <a:r>
              <a:rPr lang="it-IT" i="1" dirty="0">
                <a:solidFill>
                  <a:schemeClr val="bg1"/>
                </a:solidFill>
              </a:rPr>
              <a:t> provvede a individuare i soggetti tenuti al versamento del contributo al Fondo d'integrazione salariale.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369412627"/>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 Art. 2</a:t>
            </a:r>
          </a:p>
          <a:p>
            <a:pPr eaLnBrk="1" hangingPunct="1"/>
            <a:r>
              <a:rPr lang="it-IT" altLang="it-IT" sz="2000" b="1">
                <a:solidFill>
                  <a:schemeClr val="bg1"/>
                </a:solidFill>
              </a:rPr>
              <a:t>Ambito di applicazione del Fondo di integrazione salariale</a:t>
            </a:r>
          </a:p>
          <a:p>
            <a:pPr eaLnBrk="1" hangingPunct="1"/>
            <a:endParaRPr lang="it-IT" altLang="it-IT" sz="2000" b="1" i="1">
              <a:solidFill>
                <a:schemeClr val="bg1"/>
              </a:solidFill>
            </a:endParaRPr>
          </a:p>
          <a:p>
            <a:pPr algn="just" eaLnBrk="1" hangingPunct="1"/>
            <a:r>
              <a:rPr lang="it-IT" altLang="it-IT" sz="2000">
                <a:solidFill>
                  <a:schemeClr val="bg1"/>
                </a:solidFill>
              </a:rPr>
              <a:t>4. Ai sensi dell’art. 28, comma 2, del D.Lgs n. 148/2015, il Decreto prevede che </a:t>
            </a:r>
            <a:r>
              <a:rPr lang="it-IT" altLang="it-IT" sz="2000" b="1">
                <a:solidFill>
                  <a:schemeClr val="bg1"/>
                </a:solidFill>
              </a:rPr>
              <a:t>qualora venga stipulato </a:t>
            </a:r>
            <a:r>
              <a:rPr lang="it-IT" altLang="it-IT" sz="2000">
                <a:solidFill>
                  <a:schemeClr val="bg1"/>
                </a:solidFill>
              </a:rPr>
              <a:t>un accordo per l’istituzione di Fondi di solidarietà bilaterale in relazione a settori, tipologie di datori di lavoro e classi dimensionali già coperte dal Fondo di integrazione salariale, </a:t>
            </a:r>
            <a:r>
              <a:rPr lang="it-IT" altLang="it-IT" sz="2000" u="sng">
                <a:solidFill>
                  <a:schemeClr val="bg1"/>
                </a:solidFill>
              </a:rPr>
              <a:t>dalla data di decorrenza</a:t>
            </a:r>
            <a:r>
              <a:rPr lang="it-IT" altLang="it-IT" sz="2000">
                <a:solidFill>
                  <a:schemeClr val="bg1"/>
                </a:solidFill>
              </a:rPr>
              <a:t> del nuovo fondo i datori di lavoro del relativo settore </a:t>
            </a:r>
            <a:r>
              <a:rPr lang="it-IT" altLang="it-IT" sz="2000" u="sng">
                <a:solidFill>
                  <a:schemeClr val="bg1"/>
                </a:solidFill>
              </a:rPr>
              <a:t>rientrano nell'ambito di applicazione di questo </a:t>
            </a:r>
            <a:r>
              <a:rPr lang="it-IT" altLang="it-IT" sz="2000">
                <a:solidFill>
                  <a:schemeClr val="bg1"/>
                </a:solidFill>
              </a:rPr>
              <a:t>e non sono più soggetti alla disciplina del FIS.</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317832-F158-4B4F-85EE-53F9166E4CC0}" type="slidenum">
              <a:rPr lang="it-IT">
                <a:solidFill>
                  <a:srgbClr val="FFFFFF"/>
                </a:solidFill>
                <a:latin typeface="Calibri" panose="020F0502020204030204" pitchFamily="34" charset="0"/>
              </a:rPr>
              <a:pPr eaLnBrk="1" hangingPunct="1"/>
              <a:t>341</a:t>
            </a:fld>
            <a:endParaRPr lang="it-IT">
              <a:solidFill>
                <a:srgbClr val="FFFFFF"/>
              </a:solidFill>
              <a:latin typeface="Calibri" panose="020F0502020204030204" pitchFamily="34" charset="0"/>
            </a:endParaRPr>
          </a:p>
        </p:txBody>
      </p:sp>
      <p:pic>
        <p:nvPicPr>
          <p:cNvPr id="92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382963"/>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684213" y="1700213"/>
            <a:ext cx="7935912" cy="4249737"/>
          </a:xfrm>
        </p:spPr>
        <p:txBody>
          <a:bodyPr/>
          <a:lstStyle/>
          <a:p>
            <a:pPr eaLnBrk="1" hangingPunct="1"/>
            <a:r>
              <a:rPr lang="it-IT" altLang="it-IT" sz="2400" b="1" i="1">
                <a:solidFill>
                  <a:schemeClr val="bg1"/>
                </a:solidFill>
              </a:rPr>
              <a:t> Art. 2</a:t>
            </a:r>
          </a:p>
          <a:p>
            <a:pPr eaLnBrk="1" hangingPunct="1"/>
            <a:r>
              <a:rPr lang="it-IT" altLang="it-IT" sz="2000" b="1">
                <a:solidFill>
                  <a:schemeClr val="bg1"/>
                </a:solidFill>
              </a:rPr>
              <a:t>Ambito di applicazione del Fondo di integrazione salariale</a:t>
            </a:r>
          </a:p>
          <a:p>
            <a:pPr eaLnBrk="1" hangingPunct="1"/>
            <a:endParaRPr lang="it-IT" altLang="it-IT" sz="2000" b="1" i="1">
              <a:solidFill>
                <a:schemeClr val="bg1"/>
              </a:solidFill>
            </a:endParaRPr>
          </a:p>
          <a:p>
            <a:pPr algn="just" eaLnBrk="1" hangingPunct="1"/>
            <a:r>
              <a:rPr lang="it-IT" altLang="it-IT" sz="2000">
                <a:solidFill>
                  <a:schemeClr val="bg1"/>
                </a:solidFill>
              </a:rPr>
              <a:t>5. Restano </a:t>
            </a:r>
            <a:r>
              <a:rPr lang="it-IT" altLang="it-IT" sz="2000" b="1">
                <a:solidFill>
                  <a:schemeClr val="bg1"/>
                </a:solidFill>
              </a:rPr>
              <a:t>fermi l’acquisizione da parte del FIS di contributi già versati o dovuti e il diritto ad eventuali prestazioni già deliberate. </a:t>
            </a:r>
          </a:p>
          <a:p>
            <a:pPr algn="just" eaLnBrk="1" hangingPunct="1"/>
            <a:r>
              <a:rPr lang="it-IT" altLang="it-IT" sz="2000">
                <a:solidFill>
                  <a:schemeClr val="bg1"/>
                </a:solidFill>
              </a:rPr>
              <a:t>In relazione a queste ultime il comitato amministratore del FIS può proporre al Ministero del Lavoro che il datore di lavoro sia obbligato a corrispondere la quota di contribuzione necessaria al finanziamento delle prestazioni già deliberate, determinata ai sensi dell'articolo 35, commi 4 e 5, del decreto legislativo n. 148 del 14 settembre 2015.</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E99378-3F30-4D3D-80FE-5C7A751F656C}" type="slidenum">
              <a:rPr lang="it-IT">
                <a:solidFill>
                  <a:srgbClr val="FFFFFF"/>
                </a:solidFill>
                <a:latin typeface="Calibri" panose="020F0502020204030204" pitchFamily="34" charset="0"/>
              </a:rPr>
              <a:pPr eaLnBrk="1" hangingPunct="1"/>
              <a:t>342</a:t>
            </a:fld>
            <a:endParaRPr lang="it-IT">
              <a:solidFill>
                <a:srgbClr val="FFFFFF"/>
              </a:solidFill>
              <a:latin typeface="Calibri" panose="020F0502020204030204" pitchFamily="34" charset="0"/>
            </a:endParaRPr>
          </a:p>
        </p:txBody>
      </p:sp>
      <p:pic>
        <p:nvPicPr>
          <p:cNvPr id="102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18250"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581921043"/>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249737"/>
          </a:xfrm>
        </p:spPr>
        <p:txBody>
          <a:bodyPr/>
          <a:lstStyle/>
          <a:p>
            <a:pPr eaLnBrk="1" hangingPunct="1">
              <a:buFont typeface="Arial" charset="0"/>
              <a:buNone/>
              <a:defRPr/>
            </a:pPr>
            <a:r>
              <a:rPr lang="it-IT" altLang="it-IT" sz="2400" b="1" i="1" dirty="0">
                <a:solidFill>
                  <a:schemeClr val="bg1"/>
                </a:solidFill>
              </a:rPr>
              <a:t> Art. 3</a:t>
            </a:r>
          </a:p>
          <a:p>
            <a:pPr eaLnBrk="1" hangingPunct="1">
              <a:buFont typeface="Arial" charset="0"/>
              <a:buNone/>
              <a:defRPr/>
            </a:pPr>
            <a:r>
              <a:rPr lang="it-IT" altLang="it-IT" sz="2000" b="1" dirty="0">
                <a:solidFill>
                  <a:schemeClr val="bg1"/>
                </a:solidFill>
              </a:rPr>
              <a:t>Destinatari del Fondo di integrazione salariale</a:t>
            </a:r>
          </a:p>
          <a:p>
            <a:pPr eaLnBrk="1" hangingPunct="1">
              <a:buFont typeface="Arial" charset="0"/>
              <a:buNone/>
              <a:defRPr/>
            </a:pPr>
            <a:endParaRPr lang="it-IT" altLang="it-IT" sz="2000" b="1" i="1" dirty="0">
              <a:solidFill>
                <a:schemeClr val="bg1"/>
              </a:solidFill>
            </a:endParaRPr>
          </a:p>
          <a:p>
            <a:pPr algn="just" eaLnBrk="1" hangingPunct="1">
              <a:buFont typeface="Arial" charset="0"/>
              <a:buNone/>
              <a:defRPr/>
            </a:pPr>
            <a:r>
              <a:rPr lang="it-IT" altLang="it-IT" sz="2000" dirty="0">
                <a:solidFill>
                  <a:schemeClr val="bg1"/>
                </a:solidFill>
              </a:rPr>
              <a:t>1. Sono destinatari delle prestazioni di cui al presente decreto i lavoratori assunti con contratto di lavoro subordinato, </a:t>
            </a:r>
            <a:r>
              <a:rPr lang="it-IT" altLang="it-IT" sz="2000" b="1" dirty="0">
                <a:solidFill>
                  <a:schemeClr val="bg1"/>
                </a:solidFill>
              </a:rPr>
              <a:t>ivi compresi gli apprendisti </a:t>
            </a:r>
            <a:r>
              <a:rPr lang="it-IT" altLang="it-IT" sz="2000" dirty="0">
                <a:solidFill>
                  <a:schemeClr val="bg1"/>
                </a:solidFill>
              </a:rPr>
              <a:t>con contratto di apprendistato professionalizzante, </a:t>
            </a:r>
            <a:r>
              <a:rPr lang="it-IT" altLang="it-IT" sz="2000" b="1" dirty="0">
                <a:solidFill>
                  <a:schemeClr val="bg1"/>
                </a:solidFill>
              </a:rPr>
              <a:t>con esclusione </a:t>
            </a:r>
            <a:r>
              <a:rPr lang="it-IT" altLang="it-IT" sz="2000" dirty="0">
                <a:solidFill>
                  <a:schemeClr val="bg1"/>
                </a:solidFill>
              </a:rPr>
              <a:t>dei dirigenti e dei lavoratori a domicilio</a:t>
            </a:r>
          </a:p>
          <a:p>
            <a:pPr marL="457200" indent="-457200" algn="just" eaLnBrk="1" hangingPunct="1">
              <a:buFont typeface="Arial" charset="0"/>
              <a:buAutoNum type="arabicPeriod"/>
              <a:defRPr/>
            </a:pPr>
            <a:endParaRPr lang="it-IT" altLang="it-IT" sz="2000" dirty="0">
              <a:solidFill>
                <a:schemeClr val="bg1"/>
              </a:solidFill>
            </a:endParaRPr>
          </a:p>
          <a:p>
            <a:pPr marL="457200" indent="-457200" algn="just" eaLnBrk="1" hangingPunct="1">
              <a:buFont typeface="Arial" charset="0"/>
              <a:buAutoNum type="arabicPeriod"/>
              <a:defRPr/>
            </a:pPr>
            <a:endParaRPr lang="it-IT" altLang="it-IT" sz="2000" dirty="0">
              <a:solidFill>
                <a:schemeClr val="bg1"/>
              </a:solidFill>
            </a:endParaRPr>
          </a:p>
          <a:p>
            <a:pPr eaLnBrk="1" hangingPunct="1">
              <a:buFont typeface="Arial" charset="0"/>
              <a:buNone/>
              <a:defRPr/>
            </a:pPr>
            <a:r>
              <a:rPr lang="it-IT" altLang="it-IT" sz="2000" b="1" dirty="0">
                <a:solidFill>
                  <a:schemeClr val="bg1"/>
                </a:solidFill>
              </a:rPr>
              <a:t>I lavoratori devono possedere</a:t>
            </a:r>
            <a:r>
              <a:rPr lang="it-IT" altLang="it-IT" sz="2000" dirty="0">
                <a:solidFill>
                  <a:schemeClr val="bg1"/>
                </a:solidFill>
              </a:rPr>
              <a:t>, presso l'unità produttiva per la quale è richiesto il trattamento, </a:t>
            </a:r>
            <a:r>
              <a:rPr lang="it-IT" altLang="it-IT" sz="2000" b="1" dirty="0">
                <a:solidFill>
                  <a:schemeClr val="bg1"/>
                </a:solidFill>
              </a:rPr>
              <a:t>un'anzianità di effettivo lavoro di almeno novanta giorni</a:t>
            </a:r>
            <a:r>
              <a:rPr lang="it-IT" altLang="it-IT" sz="2000" dirty="0">
                <a:solidFill>
                  <a:schemeClr val="bg1"/>
                </a:solidFill>
              </a:rPr>
              <a:t> alla data di presentazione della relativa domanda di concessione.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A3598D-0B93-4326-B18E-4D0EBCAF4CFD}" type="slidenum">
              <a:rPr lang="it-IT">
                <a:solidFill>
                  <a:srgbClr val="FFFFFF"/>
                </a:solidFill>
                <a:latin typeface="Calibri" panose="020F0502020204030204" pitchFamily="34" charset="0"/>
              </a:rPr>
              <a:pPr eaLnBrk="1" hangingPunct="1"/>
              <a:t>343</a:t>
            </a:fld>
            <a:endParaRPr lang="it-IT">
              <a:solidFill>
                <a:srgbClr val="FFFFFF"/>
              </a:solidFill>
              <a:latin typeface="Calibri" panose="020F0502020204030204" pitchFamily="34" charset="0"/>
            </a:endParaRPr>
          </a:p>
        </p:txBody>
      </p:sp>
      <p:pic>
        <p:nvPicPr>
          <p:cNvPr id="112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459538" y="5957888"/>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287838" y="4267200"/>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794387684"/>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3</a:t>
            </a:r>
          </a:p>
          <a:p>
            <a:pPr eaLnBrk="1" hangingPunct="1">
              <a:buFont typeface="Arial" charset="0"/>
              <a:buNone/>
              <a:defRPr/>
            </a:pPr>
            <a:r>
              <a:rPr lang="it-IT" altLang="it-IT" sz="2000" b="1" dirty="0">
                <a:solidFill>
                  <a:schemeClr val="bg1"/>
                </a:solidFill>
              </a:rPr>
              <a:t>Destinatari del Fondo di integrazione salariale</a:t>
            </a:r>
          </a:p>
          <a:p>
            <a:pPr eaLnBrk="1" hangingPunct="1">
              <a:buFont typeface="Arial" charset="0"/>
              <a:buNone/>
              <a:defRPr/>
            </a:pPr>
            <a:endParaRPr lang="it-IT" altLang="it-IT" sz="2000" b="1" i="1" dirty="0">
              <a:solidFill>
                <a:schemeClr val="bg1"/>
              </a:solidFill>
            </a:endParaRPr>
          </a:p>
          <a:p>
            <a:pPr algn="just" eaLnBrk="1" hangingPunct="1">
              <a:buFont typeface="Arial" charset="0"/>
              <a:buNone/>
              <a:defRPr/>
            </a:pPr>
            <a:r>
              <a:rPr lang="it-IT" altLang="it-IT" sz="2000" dirty="0">
                <a:solidFill>
                  <a:schemeClr val="bg1"/>
                </a:solidFill>
              </a:rPr>
              <a:t>Il decreto prevede inoltre che:</a:t>
            </a: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Ai fini del requisito di cui al comma precedente, l'anzianità di effettivo lavoro del lavoratore che passa alle dipendenze dell'impresa subentrante nell'</a:t>
            </a:r>
            <a:r>
              <a:rPr lang="it-IT" altLang="it-IT" sz="2000" b="1" dirty="0">
                <a:solidFill>
                  <a:schemeClr val="bg1"/>
                </a:solidFill>
              </a:rPr>
              <a:t>appalto</a:t>
            </a:r>
            <a:r>
              <a:rPr lang="it-IT" altLang="it-IT" sz="2000" dirty="0">
                <a:solidFill>
                  <a:schemeClr val="bg1"/>
                </a:solidFill>
              </a:rPr>
              <a:t>, si computa tenendo conto del periodo durante il quale il lavoratore è stato impiegato nell'attività appaltata.</a:t>
            </a:r>
          </a:p>
          <a:p>
            <a:pPr marL="342900" indent="-342900" algn="just" eaLnBrk="1" hangingPunct="1">
              <a:buFont typeface="Arial" panose="020B0604020202020204" pitchFamily="34" charset="0"/>
              <a:buChar char="•"/>
              <a:defRPr/>
            </a:pPr>
            <a:r>
              <a:rPr lang="it-IT" altLang="it-IT" sz="2000" dirty="0">
                <a:solidFill>
                  <a:schemeClr val="bg1"/>
                </a:solidFill>
              </a:rPr>
              <a:t>Per gli apprendisti di cui al comma 1, alla ripresa dell'attività lavorativa a seguito di sospensione o riduzione dell'orario di lavoro, </a:t>
            </a:r>
            <a:r>
              <a:rPr lang="it-IT" altLang="it-IT" sz="2000" b="1" dirty="0">
                <a:solidFill>
                  <a:schemeClr val="bg1"/>
                </a:solidFill>
              </a:rPr>
              <a:t>il periodo di apprendistato</a:t>
            </a:r>
            <a:r>
              <a:rPr lang="it-IT" altLang="it-IT" sz="2000" dirty="0">
                <a:solidFill>
                  <a:schemeClr val="bg1"/>
                </a:solidFill>
              </a:rPr>
              <a:t> è prolungato in misura equivalente all'ammontare delle ore di integrazione salariale fruite.</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B722CA-1082-4948-8AAD-4929F448BE35}" type="slidenum">
              <a:rPr lang="it-IT">
                <a:solidFill>
                  <a:srgbClr val="FFFFFF"/>
                </a:solidFill>
                <a:latin typeface="Calibri" panose="020F0502020204030204" pitchFamily="34" charset="0"/>
              </a:rPr>
              <a:pPr eaLnBrk="1" hangingPunct="1"/>
              <a:t>344</a:t>
            </a:fld>
            <a:endParaRPr lang="it-IT">
              <a:solidFill>
                <a:srgbClr val="FFFFFF"/>
              </a:solidFill>
              <a:latin typeface="Calibri" panose="020F0502020204030204" pitchFamily="34" charset="0"/>
            </a:endParaRPr>
          </a:p>
        </p:txBody>
      </p:sp>
      <p:pic>
        <p:nvPicPr>
          <p:cNvPr id="122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459538" y="5957888"/>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91132352"/>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6</a:t>
            </a:r>
          </a:p>
          <a:p>
            <a:pPr eaLnBrk="1" hangingPunct="1"/>
            <a:r>
              <a:rPr lang="it-IT" altLang="it-IT" sz="2000" b="1">
                <a:solidFill>
                  <a:schemeClr val="bg1"/>
                </a:solidFill>
              </a:rPr>
              <a:t>Prestazioni: assegno di solidarietà</a:t>
            </a:r>
          </a:p>
          <a:p>
            <a:pPr eaLnBrk="1" hangingPunct="1"/>
            <a:endParaRPr lang="it-IT" altLang="it-IT" sz="2000" b="1" i="1">
              <a:solidFill>
                <a:schemeClr val="bg1"/>
              </a:solidFill>
            </a:endParaRPr>
          </a:p>
          <a:p>
            <a:pPr algn="just" eaLnBrk="1" hangingPunct="1"/>
            <a:r>
              <a:rPr lang="it-IT" altLang="it-IT" sz="2000">
                <a:solidFill>
                  <a:schemeClr val="bg1"/>
                </a:solidFill>
              </a:rPr>
              <a:t>A decorrere dal 1° gennaio 2016 il Fondo di integrazione salariale garantisce </a:t>
            </a:r>
            <a:r>
              <a:rPr lang="it-IT" altLang="it-IT" sz="2000" b="1">
                <a:solidFill>
                  <a:schemeClr val="bg1"/>
                </a:solidFill>
              </a:rPr>
              <a:t>un assegno di solidarietà </a:t>
            </a:r>
            <a:r>
              <a:rPr lang="it-IT" altLang="it-IT" sz="2000">
                <a:solidFill>
                  <a:schemeClr val="bg1"/>
                </a:solidFill>
              </a:rPr>
              <a:t>in favore dei dipendenti di datori di lavoro che stipulano con le organizzazioni sindacali comparativamente più rappresentative accordi collettivi aziendali che stabiliscono una riduzione dell'orario di lavoro al fine di evitare licenziamenti collettivi ovvero licenziamenti plurimi individuali per giustificato motivo oggettivo.</a:t>
            </a:r>
          </a:p>
          <a:p>
            <a:pPr algn="just" eaLnBrk="1" hangingPunct="1"/>
            <a:endParaRPr lang="it-IT" altLang="it-IT" sz="2000">
              <a:solidFill>
                <a:schemeClr val="bg1"/>
              </a:solidFill>
            </a:endParaRP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B8A086-B125-4182-9794-5C4411292D1F}" type="slidenum">
              <a:rPr lang="it-IT">
                <a:solidFill>
                  <a:srgbClr val="FFFFFF"/>
                </a:solidFill>
                <a:latin typeface="Calibri" panose="020F0502020204030204" pitchFamily="34" charset="0"/>
              </a:rPr>
              <a:pPr eaLnBrk="1" hangingPunct="1"/>
              <a:t>345</a:t>
            </a:fld>
            <a:endParaRPr lang="it-IT">
              <a:solidFill>
                <a:srgbClr val="FFFFFF"/>
              </a:solidFill>
              <a:latin typeface="Calibri" panose="020F0502020204030204" pitchFamily="34" charset="0"/>
            </a:endParaRPr>
          </a:p>
        </p:txBody>
      </p:sp>
      <p:pic>
        <p:nvPicPr>
          <p:cNvPr id="133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29334443"/>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6</a:t>
            </a:r>
          </a:p>
          <a:p>
            <a:pPr eaLnBrk="1" hangingPunct="1"/>
            <a:r>
              <a:rPr lang="it-IT" altLang="it-IT" sz="2000" b="1">
                <a:solidFill>
                  <a:schemeClr val="bg1"/>
                </a:solidFill>
              </a:rPr>
              <a:t>Prestazioni: assegno di solidarietà</a:t>
            </a:r>
          </a:p>
          <a:p>
            <a:pPr eaLnBrk="1" hangingPunct="1"/>
            <a:endParaRPr lang="it-IT" altLang="it-IT" sz="2000" b="1" i="1">
              <a:solidFill>
                <a:schemeClr val="bg1"/>
              </a:solidFill>
            </a:endParaRPr>
          </a:p>
          <a:p>
            <a:pPr algn="just" eaLnBrk="1" hangingPunct="1"/>
            <a:r>
              <a:rPr lang="it-IT" altLang="it-IT" sz="2000">
                <a:solidFill>
                  <a:schemeClr val="bg1"/>
                </a:solidFill>
              </a:rPr>
              <a:t> </a:t>
            </a:r>
          </a:p>
          <a:p>
            <a:pPr algn="just" eaLnBrk="1" hangingPunct="1"/>
            <a:endParaRPr lang="it-IT" altLang="it-IT" sz="2000">
              <a:solidFill>
                <a:schemeClr val="bg1"/>
              </a:solidFill>
            </a:endParaRP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D9B960-BEA3-43A4-81CF-950825F31EA6}" type="slidenum">
              <a:rPr lang="it-IT">
                <a:solidFill>
                  <a:srgbClr val="FFFFFF"/>
                </a:solidFill>
                <a:latin typeface="Calibri" panose="020F0502020204030204" pitchFamily="34" charset="0"/>
              </a:rPr>
              <a:pPr eaLnBrk="1" hangingPunct="1"/>
              <a:t>346</a:t>
            </a:fld>
            <a:endParaRPr lang="it-IT">
              <a:solidFill>
                <a:srgbClr val="FFFFFF"/>
              </a:solidFill>
              <a:latin typeface="Calibri" panose="020F0502020204030204" pitchFamily="34" charset="0"/>
            </a:endParaRPr>
          </a:p>
        </p:txBody>
      </p:sp>
      <p:pic>
        <p:nvPicPr>
          <p:cNvPr id="143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1258888" y="2997200"/>
            <a:ext cx="6913562" cy="18002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13. L'assegno di solidarietà </a:t>
            </a:r>
            <a:r>
              <a:rPr lang="it-IT" b="1" dirty="0">
                <a:solidFill>
                  <a:schemeClr val="bg1"/>
                </a:solidFill>
              </a:rPr>
              <a:t>può essere riconosciuto esclusivamente </a:t>
            </a:r>
            <a:r>
              <a:rPr lang="it-IT" dirty="0">
                <a:solidFill>
                  <a:schemeClr val="bg1"/>
                </a:solidFill>
              </a:rPr>
              <a:t>in favore dei lavoratori di cui all'articolo 3 del presente decreto dipendenti di datori di lavoro che abbiano </a:t>
            </a:r>
            <a:r>
              <a:rPr lang="it-IT" b="1" dirty="0">
                <a:solidFill>
                  <a:schemeClr val="bg1"/>
                </a:solidFill>
              </a:rPr>
              <a:t>occupato mediamente più di cinque lavoratori nel semestre precedente</a:t>
            </a:r>
            <a:r>
              <a:rPr lang="it-IT" dirty="0">
                <a:solidFill>
                  <a:schemeClr val="bg1"/>
                </a:solidFill>
              </a:rPr>
              <a:t> la data di inizio delle riduzioni dell'orario di lavoro. Ai fini della verifica vengono </a:t>
            </a:r>
            <a:r>
              <a:rPr lang="it-IT" b="1" dirty="0">
                <a:solidFill>
                  <a:schemeClr val="bg1"/>
                </a:solidFill>
              </a:rPr>
              <a:t>computati anche gli apprendisti.</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534542314"/>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t>
            </a:r>
            <a:endParaRPr lang="it-IT" altLang="it-IT" sz="2000" b="1">
              <a:solidFill>
                <a:schemeClr val="bg1"/>
              </a:solidFill>
            </a:endParaRPr>
          </a:p>
          <a:p>
            <a:pPr eaLnBrk="1" hangingPunct="1"/>
            <a:endParaRPr lang="it-IT" altLang="it-IT" sz="2000" b="1" i="1">
              <a:solidFill>
                <a:schemeClr val="bg1"/>
              </a:solidFill>
            </a:endParaRPr>
          </a:p>
          <a:p>
            <a:pPr algn="just" eaLnBrk="1" hangingPunct="1"/>
            <a:r>
              <a:rPr lang="it-IT" altLang="it-IT" sz="2000">
                <a:solidFill>
                  <a:schemeClr val="bg1"/>
                </a:solidFill>
              </a:rPr>
              <a:t> </a:t>
            </a:r>
          </a:p>
          <a:p>
            <a:pPr algn="just" eaLnBrk="1" hangingPunct="1"/>
            <a:endParaRPr lang="it-IT" altLang="it-IT" sz="2000">
              <a:solidFill>
                <a:schemeClr val="bg1"/>
              </a:solidFill>
            </a:endParaRP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FDE1B6-43C5-4496-BA15-B8904AF9B0AE}" type="slidenum">
              <a:rPr lang="it-IT">
                <a:solidFill>
                  <a:srgbClr val="FFFFFF"/>
                </a:solidFill>
                <a:latin typeface="Calibri" panose="020F0502020204030204" pitchFamily="34" charset="0"/>
              </a:rPr>
              <a:pPr eaLnBrk="1" hangingPunct="1"/>
              <a:t>347</a:t>
            </a:fld>
            <a:endParaRPr lang="it-IT">
              <a:solidFill>
                <a:srgbClr val="FFFFFF"/>
              </a:solidFill>
              <a:latin typeface="Calibri" panose="020F0502020204030204" pitchFamily="34" charset="0"/>
            </a:endParaRPr>
          </a:p>
        </p:txBody>
      </p:sp>
      <p:pic>
        <p:nvPicPr>
          <p:cNvPr id="153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1141413" y="3035300"/>
            <a:ext cx="6913562" cy="18002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I datori di lavoro che occupano, alla data del 1° gennaio 2016, mediamente </a:t>
            </a:r>
            <a:r>
              <a:rPr lang="it-IT" b="1" dirty="0">
                <a:solidFill>
                  <a:schemeClr val="bg1"/>
                </a:solidFill>
              </a:rPr>
              <a:t>sino a 15 dipendenti</a:t>
            </a:r>
            <a:r>
              <a:rPr lang="it-IT" dirty="0">
                <a:solidFill>
                  <a:schemeClr val="bg1"/>
                </a:solidFill>
              </a:rPr>
              <a:t>, compresi gli apprendisti, possono </a:t>
            </a:r>
            <a:r>
              <a:rPr lang="it-IT" b="1" dirty="0">
                <a:solidFill>
                  <a:schemeClr val="bg1"/>
                </a:solidFill>
              </a:rPr>
              <a:t>richiedere</a:t>
            </a:r>
            <a:r>
              <a:rPr lang="it-IT" dirty="0">
                <a:solidFill>
                  <a:schemeClr val="bg1"/>
                </a:solidFill>
              </a:rPr>
              <a:t> l'assegno di solidarietà </a:t>
            </a:r>
            <a:r>
              <a:rPr lang="it-IT" b="1" dirty="0">
                <a:solidFill>
                  <a:schemeClr val="bg1"/>
                </a:solidFill>
              </a:rPr>
              <a:t>per gli eventi </a:t>
            </a:r>
            <a:r>
              <a:rPr lang="it-IT" dirty="0">
                <a:solidFill>
                  <a:schemeClr val="bg1"/>
                </a:solidFill>
              </a:rPr>
              <a:t>di sospensione o riduzione del lavoro che si verificheranno </a:t>
            </a:r>
            <a:r>
              <a:rPr lang="it-IT" b="1" dirty="0">
                <a:solidFill>
                  <a:schemeClr val="bg1"/>
                </a:solidFill>
              </a:rPr>
              <a:t>a decorrere dal 1° luglio 2016.</a:t>
            </a:r>
          </a:p>
        </p:txBody>
      </p:sp>
      <p:sp>
        <p:nvSpPr>
          <p:cNvPr id="3" name="Freccia in giù 2"/>
          <p:cNvSpPr/>
          <p:nvPr/>
        </p:nvSpPr>
        <p:spPr>
          <a:xfrm>
            <a:off x="4356100" y="1844675"/>
            <a:ext cx="484188"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03670917"/>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6</a:t>
            </a:r>
          </a:p>
          <a:p>
            <a:pPr eaLnBrk="1" hangingPunct="1"/>
            <a:r>
              <a:rPr lang="it-IT" altLang="it-IT" sz="2000" b="1">
                <a:solidFill>
                  <a:schemeClr val="bg1"/>
                </a:solidFill>
              </a:rPr>
              <a:t>Prestazioni: assegno di solidarietà</a:t>
            </a:r>
          </a:p>
          <a:p>
            <a:pPr eaLnBrk="1" hangingPunct="1"/>
            <a:endParaRPr lang="it-IT" altLang="it-IT" sz="2000" b="1" i="1">
              <a:solidFill>
                <a:schemeClr val="bg1"/>
              </a:solidFill>
            </a:endParaRPr>
          </a:p>
          <a:p>
            <a:pPr algn="just" eaLnBrk="1" hangingPunct="1"/>
            <a:r>
              <a:rPr lang="it-IT" altLang="it-IT" sz="2000">
                <a:solidFill>
                  <a:schemeClr val="bg1"/>
                </a:solidFill>
              </a:rPr>
              <a:t>2. </a:t>
            </a:r>
            <a:r>
              <a:rPr lang="it-IT" altLang="it-IT" sz="2000" b="1">
                <a:solidFill>
                  <a:schemeClr val="bg1"/>
                </a:solidFill>
              </a:rPr>
              <a:t>La misura dell'assegno di solidarietà </a:t>
            </a:r>
            <a:r>
              <a:rPr lang="it-IT" altLang="it-IT" sz="2000">
                <a:solidFill>
                  <a:schemeClr val="bg1"/>
                </a:solidFill>
              </a:rPr>
              <a:t>per le ore di lavoro  non prestate è calcolata ai sensi dell'articolo 3 del decreto legislativo n. 148 del 14 settembre 2015 ed è soggetta alle disposizioni di cui all'articolo 26 della legge 28 febbraio 1986, n. 41</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FB00F0-E54F-4163-B909-72DE6C4276D8}" type="slidenum">
              <a:rPr lang="it-IT">
                <a:solidFill>
                  <a:srgbClr val="FFFFFF"/>
                </a:solidFill>
                <a:latin typeface="Calibri" panose="020F0502020204030204" pitchFamily="34" charset="0"/>
              </a:rPr>
              <a:pPr eaLnBrk="1" hangingPunct="1"/>
              <a:t>348</a:t>
            </a:fld>
            <a:endParaRPr lang="it-IT">
              <a:solidFill>
                <a:srgbClr val="FFFFFF"/>
              </a:solidFill>
              <a:latin typeface="Calibri" panose="020F0502020204030204" pitchFamily="34" charset="0"/>
            </a:endParaRPr>
          </a:p>
        </p:txBody>
      </p:sp>
      <p:pic>
        <p:nvPicPr>
          <p:cNvPr id="163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370388" y="4597400"/>
            <a:ext cx="48577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9976751"/>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539750" y="1627188"/>
            <a:ext cx="7935913" cy="4714875"/>
          </a:xfrm>
        </p:spPr>
        <p:txBody>
          <a:bodyPr/>
          <a:lstStyle/>
          <a:p>
            <a:pPr eaLnBrk="1" hangingPunct="1"/>
            <a:endParaRPr lang="it-IT" altLang="it-IT" sz="2400" b="1" i="1">
              <a:solidFill>
                <a:schemeClr val="bg1"/>
              </a:solidFill>
            </a:endParaRPr>
          </a:p>
          <a:p>
            <a:pPr eaLnBrk="1" hangingPunct="1"/>
            <a:endParaRPr lang="it-IT" altLang="it-IT" sz="2400" b="1" i="1">
              <a:solidFill>
                <a:schemeClr val="bg1"/>
              </a:solidFill>
            </a:endParaRPr>
          </a:p>
          <a:p>
            <a:pPr eaLnBrk="1" hangingPunct="1"/>
            <a:endParaRPr lang="it-IT" altLang="it-IT" sz="2400" b="1" i="1">
              <a:solidFill>
                <a:schemeClr val="bg1"/>
              </a:solidFill>
            </a:endParaRPr>
          </a:p>
          <a:p>
            <a:pPr algn="just" eaLnBrk="1" hangingPunct="1"/>
            <a:r>
              <a:rPr lang="it-IT" altLang="it-IT" sz="2000">
                <a:solidFill>
                  <a:schemeClr val="bg1"/>
                </a:solidFill>
              </a:rPr>
              <a:t>Pertanto l’ammontare dell’assegno di solidarietà è fissato nella misura </a:t>
            </a:r>
            <a:r>
              <a:rPr lang="it-IT" altLang="it-IT" sz="2000" b="1">
                <a:solidFill>
                  <a:schemeClr val="bg1"/>
                </a:solidFill>
              </a:rPr>
              <a:t>dell’80% della retribuzione globale </a:t>
            </a:r>
            <a:r>
              <a:rPr lang="it-IT" altLang="it-IT" sz="2000">
                <a:solidFill>
                  <a:schemeClr val="bg1"/>
                </a:solidFill>
              </a:rPr>
              <a:t>che sarebbe spettata al lavoratore per le ore di lavoro non prestate, comprese fra le ore zero e il limite dell’orario contrattuale.</a:t>
            </a:r>
          </a:p>
          <a:p>
            <a:pPr algn="just" eaLnBrk="1" hangingPunct="1"/>
            <a:r>
              <a:rPr lang="it-IT" altLang="it-IT" sz="2000">
                <a:solidFill>
                  <a:schemeClr val="bg1"/>
                </a:solidFill>
              </a:rPr>
              <a:t>L’importo dell’assegno</a:t>
            </a:r>
          </a:p>
          <a:p>
            <a:pPr algn="just" eaLnBrk="1" hangingPunct="1"/>
            <a:r>
              <a:rPr lang="it-IT" altLang="it-IT" sz="2000">
                <a:solidFill>
                  <a:schemeClr val="bg1"/>
                </a:solidFill>
              </a:rPr>
              <a:t>• </a:t>
            </a:r>
            <a:r>
              <a:rPr lang="it-IT" altLang="it-IT" sz="2000" b="1">
                <a:solidFill>
                  <a:schemeClr val="bg1"/>
                </a:solidFill>
              </a:rPr>
              <a:t>è  ridotto  </a:t>
            </a:r>
            <a:r>
              <a:rPr lang="it-IT" altLang="it-IT" sz="2000">
                <a:solidFill>
                  <a:schemeClr val="bg1"/>
                </a:solidFill>
              </a:rPr>
              <a:t>in  misura  pari  all’importo  derivante  dall’applicazione  dell’aliquota contributiva posta a carico degli apprendisti (attualmente pari al 5,84%);</a:t>
            </a:r>
          </a:p>
          <a:p>
            <a:pPr algn="just" eaLnBrk="1" hangingPunct="1"/>
            <a:r>
              <a:rPr lang="it-IT" altLang="it-IT" sz="2000">
                <a:solidFill>
                  <a:schemeClr val="bg1"/>
                </a:solidFill>
              </a:rPr>
              <a:t>• </a:t>
            </a:r>
            <a:r>
              <a:rPr lang="it-IT" altLang="it-IT" sz="2000" b="1">
                <a:solidFill>
                  <a:schemeClr val="bg1"/>
                </a:solidFill>
              </a:rPr>
              <a:t>è soggetto </a:t>
            </a:r>
            <a:r>
              <a:rPr lang="it-IT" altLang="it-IT" sz="2000">
                <a:solidFill>
                  <a:schemeClr val="bg1"/>
                </a:solidFill>
              </a:rPr>
              <a:t>al rispetto dei massimali annualmente fissati dall’INPS.</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E7150C-8171-4E0A-BCF3-498086EE95AC}" type="slidenum">
              <a:rPr lang="it-IT">
                <a:solidFill>
                  <a:srgbClr val="FFFFFF"/>
                </a:solidFill>
                <a:latin typeface="Calibri" panose="020F0502020204030204" pitchFamily="34" charset="0"/>
              </a:rPr>
              <a:pPr eaLnBrk="1" hangingPunct="1"/>
              <a:t>349</a:t>
            </a:fld>
            <a:endParaRPr lang="it-IT">
              <a:solidFill>
                <a:srgbClr val="FFFFFF"/>
              </a:solidFill>
              <a:latin typeface="Calibri" panose="020F0502020204030204" pitchFamily="34" charset="0"/>
            </a:endParaRPr>
          </a:p>
        </p:txBody>
      </p:sp>
      <p:pic>
        <p:nvPicPr>
          <p:cNvPr id="174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00788" y="58848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284663" y="1989138"/>
            <a:ext cx="484187"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53952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CLAUSOLE ELASTICHE</a:t>
            </a:r>
          </a:p>
          <a:p>
            <a:pPr marL="457200" indent="-457200" algn="just">
              <a:buFont typeface="Arial" panose="020B0604020202020204" pitchFamily="34" charset="0"/>
              <a:buChar char="•"/>
              <a:defRPr/>
            </a:pPr>
            <a:r>
              <a:rPr lang="it-IT" sz="2400" dirty="0">
                <a:solidFill>
                  <a:schemeClr val="bg1"/>
                </a:solidFill>
              </a:rPr>
              <a:t>richiesta del lavoratore o della lavoratrice, con </a:t>
            </a:r>
            <a:r>
              <a:rPr lang="it-IT" sz="2400" b="1" dirty="0">
                <a:solidFill>
                  <a:schemeClr val="bg1"/>
                </a:solidFill>
              </a:rPr>
              <a:t>figlio convivente di età non superiore a tredici anni o con figlio convivente portatore di handicap </a:t>
            </a:r>
            <a:r>
              <a:rPr lang="it-IT" sz="2400" dirty="0">
                <a:solidFill>
                  <a:schemeClr val="bg1"/>
                </a:solidFill>
              </a:rPr>
              <a:t>ai sensi della Legge n. 104/1992.</a:t>
            </a:r>
          </a:p>
          <a:p>
            <a:pPr marL="457200" indent="-457200" algn="just">
              <a:buFont typeface="Arial" panose="020B0604020202020204" pitchFamily="34" charset="0"/>
              <a:buChar char="•"/>
              <a:defRPr/>
            </a:pPr>
            <a:r>
              <a:rPr lang="it-IT" sz="2400" b="1" dirty="0">
                <a:solidFill>
                  <a:schemeClr val="bg1"/>
                </a:solidFill>
              </a:rPr>
              <a:t>lavoratori studenti</a:t>
            </a:r>
            <a:r>
              <a:rPr lang="it-IT" sz="2400" dirty="0">
                <a:solidFill>
                  <a:schemeClr val="bg1"/>
                </a:solidFill>
              </a:rPr>
              <a:t>, iscritti e frequentanti corsi regolari di studio in scuole di istruzione primaria, secondaria e di qualificazione professionale, statali, pareggiate o legalmente riconosciute o comunque abilitate al rilascio di titoli di studio legali.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E3750D-4F95-44C4-864C-99B7A18F2C3D}" type="slidenum">
              <a:rPr lang="it-IT">
                <a:solidFill>
                  <a:srgbClr val="FFFFFF"/>
                </a:solidFill>
                <a:latin typeface="Calibri" panose="020F0502020204030204" pitchFamily="34" charset="0"/>
              </a:rPr>
              <a:pPr eaLnBrk="1" hangingPunct="1"/>
              <a:t>35</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22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5589588"/>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1801952490"/>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539750" y="1627188"/>
            <a:ext cx="7935913"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 Art. 6</a:t>
            </a:r>
          </a:p>
          <a:p>
            <a:pPr eaLnBrk="1" hangingPunct="1"/>
            <a:r>
              <a:rPr lang="it-IT" altLang="it-IT" sz="2000" b="1" i="1">
                <a:solidFill>
                  <a:schemeClr val="bg1"/>
                </a:solidFill>
              </a:rPr>
              <a:t>Prestazioni: assegno di solidarietà</a:t>
            </a:r>
          </a:p>
          <a:p>
            <a:pPr eaLnBrk="1" hangingPunct="1"/>
            <a:endParaRPr lang="it-IT" altLang="it-IT" sz="2400" b="1" i="1">
              <a:solidFill>
                <a:schemeClr val="bg1"/>
              </a:solidFill>
            </a:endParaRPr>
          </a:p>
          <a:p>
            <a:pPr eaLnBrk="1" hangingPunct="1"/>
            <a:endParaRPr lang="it-IT" altLang="it-IT" sz="2400" b="1" i="1">
              <a:solidFill>
                <a:schemeClr val="bg1"/>
              </a:solidFill>
            </a:endParaRPr>
          </a:p>
          <a:p>
            <a:pPr algn="just" eaLnBrk="1" hangingPunct="1"/>
            <a:r>
              <a:rPr lang="it-IT" altLang="it-IT" sz="2000">
                <a:solidFill>
                  <a:schemeClr val="bg1"/>
                </a:solidFill>
              </a:rPr>
              <a:t> </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8186A8-5676-4A5D-AF07-E5FD6149E02A}" type="slidenum">
              <a:rPr lang="it-IT">
                <a:solidFill>
                  <a:srgbClr val="FFFFFF"/>
                </a:solidFill>
                <a:latin typeface="Calibri" panose="020F0502020204030204" pitchFamily="34" charset="0"/>
              </a:rPr>
              <a:pPr eaLnBrk="1" hangingPunct="1"/>
              <a:t>350</a:t>
            </a:fld>
            <a:endParaRPr lang="it-IT">
              <a:solidFill>
                <a:srgbClr val="FFFFFF"/>
              </a:solidFill>
              <a:latin typeface="Calibri" panose="020F0502020204030204" pitchFamily="34"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00788" y="58848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3" name="Rettangolo arrotondato 2"/>
          <p:cNvSpPr/>
          <p:nvPr/>
        </p:nvSpPr>
        <p:spPr>
          <a:xfrm>
            <a:off x="1531938" y="3357563"/>
            <a:ext cx="6026150" cy="19431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3. L'assegno di solidarietà può essere </a:t>
            </a:r>
            <a:r>
              <a:rPr lang="it-IT" b="1" dirty="0">
                <a:solidFill>
                  <a:schemeClr val="bg1"/>
                </a:solidFill>
              </a:rPr>
              <a:t>corrisposto per un periodo massimo </a:t>
            </a:r>
            <a:r>
              <a:rPr lang="it-IT" dirty="0">
                <a:solidFill>
                  <a:schemeClr val="bg1"/>
                </a:solidFill>
              </a:rPr>
              <a:t>di dodici mesi in un biennio mobile.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668221217"/>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endParaRPr lang="it-IT" altLang="it-IT" sz="2000" b="1" i="1" dirty="0">
              <a:solidFill>
                <a:schemeClr val="bg1"/>
              </a:solidFill>
            </a:endParaRPr>
          </a:p>
          <a:p>
            <a:pPr algn="just" eaLnBrk="1" hangingPunct="1">
              <a:buFont typeface="Arial" charset="0"/>
              <a:buNone/>
              <a:defRPr/>
            </a:pPr>
            <a:r>
              <a:rPr lang="it-IT" altLang="it-IT" sz="2000" dirty="0">
                <a:solidFill>
                  <a:schemeClr val="bg1"/>
                </a:solidFill>
              </a:rPr>
              <a:t>Il Decreto conferma che:</a:t>
            </a: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gli accordi collettivi aziendali individuano i </a:t>
            </a:r>
            <a:r>
              <a:rPr lang="it-IT" altLang="it-IT" sz="2000" b="1" dirty="0">
                <a:solidFill>
                  <a:schemeClr val="bg1"/>
                </a:solidFill>
              </a:rPr>
              <a:t>lavoratori interessati </a:t>
            </a:r>
            <a:r>
              <a:rPr lang="it-IT" altLang="it-IT" sz="2000" dirty="0">
                <a:solidFill>
                  <a:schemeClr val="bg1"/>
                </a:solidFill>
              </a:rPr>
              <a:t>alla riduzione oraria;</a:t>
            </a:r>
          </a:p>
          <a:p>
            <a:pPr marL="342900" indent="-342900" algn="just" eaLnBrk="1" hangingPunct="1">
              <a:buFont typeface="Arial" panose="020B0604020202020204" pitchFamily="34" charset="0"/>
              <a:buChar char="•"/>
              <a:defRPr/>
            </a:pPr>
            <a:endParaRPr lang="it-IT" altLang="it-IT" sz="20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3A0BAB-7235-4112-93F4-CAE7728D52F1}" type="slidenum">
              <a:rPr lang="it-IT">
                <a:solidFill>
                  <a:srgbClr val="FFFFFF"/>
                </a:solidFill>
                <a:latin typeface="Calibri" panose="020F0502020204030204" pitchFamily="34" charset="0"/>
              </a:rPr>
              <a:pPr eaLnBrk="1" hangingPunct="1"/>
              <a:t>351</a:t>
            </a:fld>
            <a:endParaRPr lang="it-IT">
              <a:solidFill>
                <a:srgbClr val="FFFFFF"/>
              </a:solidFill>
              <a:latin typeface="Calibri" panose="020F0502020204030204" pitchFamily="34" charset="0"/>
            </a:endParaRPr>
          </a:p>
        </p:txBody>
      </p:sp>
      <p:pic>
        <p:nvPicPr>
          <p:cNvPr id="1946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3" name="Freccia in giù 2"/>
          <p:cNvSpPr/>
          <p:nvPr/>
        </p:nvSpPr>
        <p:spPr>
          <a:xfrm>
            <a:off x="4356100" y="4941888"/>
            <a:ext cx="484188"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10219134"/>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6</a:t>
            </a:r>
          </a:p>
          <a:p>
            <a:pPr eaLnBrk="1" hangingPunct="1"/>
            <a:r>
              <a:rPr lang="it-IT" altLang="it-IT" sz="2000" b="1">
                <a:solidFill>
                  <a:schemeClr val="bg1"/>
                </a:solidFill>
              </a:rPr>
              <a:t>Prestazioni: assegno di solidarietà</a:t>
            </a:r>
          </a:p>
          <a:p>
            <a:pPr eaLnBrk="1" hangingPunct="1"/>
            <a:endParaRPr lang="it-IT" altLang="it-IT" sz="2000" b="1" i="1">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372E36-85D6-4D73-B93A-59444C856E0A}" type="slidenum">
              <a:rPr lang="it-IT">
                <a:solidFill>
                  <a:srgbClr val="FFFFFF"/>
                </a:solidFill>
                <a:latin typeface="Calibri" panose="020F0502020204030204" pitchFamily="34" charset="0"/>
              </a:rPr>
              <a:pPr eaLnBrk="1" hangingPunct="1"/>
              <a:t>352</a:t>
            </a:fld>
            <a:endParaRPr lang="it-IT">
              <a:solidFill>
                <a:srgbClr val="FFFFFF"/>
              </a:solidFill>
              <a:latin typeface="Calibri" panose="020F0502020204030204" pitchFamily="34" charset="0"/>
            </a:endParaRPr>
          </a:p>
        </p:txBody>
      </p:sp>
      <p:pic>
        <p:nvPicPr>
          <p:cNvPr id="2048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1484313" y="3284538"/>
            <a:ext cx="6027737" cy="18002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La riduzione media oraria </a:t>
            </a:r>
            <a:r>
              <a:rPr lang="it-IT" dirty="0">
                <a:solidFill>
                  <a:schemeClr val="bg1"/>
                </a:solidFill>
              </a:rPr>
              <a:t>non può essere superiore al 60% dell'orario giornaliero, settimanale o mensile dei lavoratori interessati. Per ciascun lavoratore, la percentuale di riduzione complessiva dell'orario di lavoro non può essere superiore al 70% nell’arco dell’intero periodo per il quale l’accordo di solidarietà è stipulato</a:t>
            </a:r>
          </a:p>
        </p:txBody>
      </p:sp>
      <p:sp>
        <p:nvSpPr>
          <p:cNvPr id="4" name="Freccia in giù 3"/>
          <p:cNvSpPr/>
          <p:nvPr/>
        </p:nvSpPr>
        <p:spPr>
          <a:xfrm>
            <a:off x="4256088" y="2565400"/>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53836496"/>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endParaRPr lang="it-IT" altLang="it-IT" sz="2000" b="1" i="1" dirty="0">
              <a:solidFill>
                <a:schemeClr val="bg1"/>
              </a:solidFill>
            </a:endParaRPr>
          </a:p>
          <a:p>
            <a:pPr algn="just" eaLnBrk="1" hangingPunct="1">
              <a:buFont typeface="Arial" charset="0"/>
              <a:buNone/>
              <a:defRPr/>
            </a:pPr>
            <a:r>
              <a:rPr lang="it-IT" altLang="it-IT" sz="2000" dirty="0">
                <a:solidFill>
                  <a:schemeClr val="bg1"/>
                </a:solidFill>
              </a:rPr>
              <a:t>Il Decreto conferma che:</a:t>
            </a: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gli accordi collettivi aziendali devono specificare le </a:t>
            </a:r>
            <a:r>
              <a:rPr lang="it-IT" altLang="it-IT" sz="2000" b="1" dirty="0">
                <a:solidFill>
                  <a:schemeClr val="bg1"/>
                </a:solidFill>
              </a:rPr>
              <a:t>modalità </a:t>
            </a:r>
            <a:r>
              <a:rPr lang="it-IT" altLang="it-IT" sz="2000" dirty="0">
                <a:solidFill>
                  <a:schemeClr val="bg1"/>
                </a:solidFill>
              </a:rPr>
              <a:t>attraverso le quali, qualora sia necessario soddisfare temporanee esigenze di maggior lavoro, il datore di lavoro </a:t>
            </a:r>
            <a:r>
              <a:rPr lang="it-IT" altLang="it-IT" sz="2000" b="1" dirty="0">
                <a:solidFill>
                  <a:schemeClr val="bg1"/>
                </a:solidFill>
              </a:rPr>
              <a:t>può</a:t>
            </a:r>
            <a:r>
              <a:rPr lang="it-IT" altLang="it-IT" sz="2000" dirty="0">
                <a:solidFill>
                  <a:schemeClr val="bg1"/>
                </a:solidFill>
              </a:rPr>
              <a:t> </a:t>
            </a:r>
            <a:r>
              <a:rPr lang="it-IT" altLang="it-IT" sz="2000" b="1" dirty="0">
                <a:solidFill>
                  <a:schemeClr val="bg1"/>
                </a:solidFill>
              </a:rPr>
              <a:t>modificare in aumento</a:t>
            </a:r>
            <a:r>
              <a:rPr lang="it-IT" altLang="it-IT" sz="2000" dirty="0">
                <a:solidFill>
                  <a:schemeClr val="bg1"/>
                </a:solidFill>
              </a:rPr>
              <a:t>, nei limiti del normale orario di lavoro, l'orario ridotto. Il maggior lavoro prestato comporta una corrispondente riduzione dell'assegno di solidarietà;</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C2DBDD-C974-4EE6-BBE1-6BF0DCCC8C7B}" type="slidenum">
              <a:rPr lang="it-IT">
                <a:solidFill>
                  <a:srgbClr val="FFFFFF"/>
                </a:solidFill>
                <a:latin typeface="Calibri" panose="020F0502020204030204" pitchFamily="34" charset="0"/>
              </a:rPr>
              <a:pPr eaLnBrk="1" hangingPunct="1"/>
              <a:t>353</a:t>
            </a:fld>
            <a:endParaRPr lang="it-IT">
              <a:solidFill>
                <a:srgbClr val="FFFFFF"/>
              </a:solidFill>
              <a:latin typeface="Calibri" panose="020F0502020204030204" pitchFamily="34" charset="0"/>
            </a:endParaRPr>
          </a:p>
        </p:txBody>
      </p:sp>
      <p:pic>
        <p:nvPicPr>
          <p:cNvPr id="2150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55559200"/>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Per l'ammissione all'assegno di solidarietà, il datore di lavoro presenta in via telematica all'INPS </a:t>
            </a:r>
            <a:r>
              <a:rPr lang="it-IT" altLang="it-IT" sz="2000" b="1" dirty="0">
                <a:solidFill>
                  <a:schemeClr val="bg1"/>
                </a:solidFill>
              </a:rPr>
              <a:t>domanda di concessione</a:t>
            </a:r>
            <a:r>
              <a:rPr lang="it-IT" altLang="it-IT" sz="2000" dirty="0">
                <a:solidFill>
                  <a:schemeClr val="bg1"/>
                </a:solidFill>
              </a:rPr>
              <a:t>, corredata dall'</a:t>
            </a:r>
            <a:r>
              <a:rPr lang="it-IT" altLang="it-IT" sz="2000" b="1" dirty="0">
                <a:solidFill>
                  <a:schemeClr val="bg1"/>
                </a:solidFill>
              </a:rPr>
              <a:t>accordo sindacale </a:t>
            </a:r>
            <a:r>
              <a:rPr lang="it-IT" altLang="it-IT" sz="2000" dirty="0">
                <a:solidFill>
                  <a:schemeClr val="bg1"/>
                </a:solidFill>
              </a:rPr>
              <a:t>e dell’</a:t>
            </a:r>
            <a:r>
              <a:rPr lang="it-IT" altLang="it-IT" sz="2000" b="1" dirty="0">
                <a:solidFill>
                  <a:schemeClr val="bg1"/>
                </a:solidFill>
              </a:rPr>
              <a:t>elenco dei lavoratori </a:t>
            </a:r>
            <a:r>
              <a:rPr lang="it-IT" altLang="it-IT" sz="2000" dirty="0">
                <a:solidFill>
                  <a:schemeClr val="bg1"/>
                </a:solidFill>
              </a:rPr>
              <a:t>interessati alla riduzione di orario, sottoscritto dalle organizzazioni sindacali comparativamente più rappresentative., entro sette giorni dalla data di conclusione del medesimo accordo.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EE897B-A372-44DF-9E51-8E2F47BFAF4B}" type="slidenum">
              <a:rPr lang="it-IT">
                <a:solidFill>
                  <a:srgbClr val="FFFFFF"/>
                </a:solidFill>
                <a:latin typeface="Calibri" panose="020F0502020204030204" pitchFamily="34" charset="0"/>
              </a:rPr>
              <a:pPr eaLnBrk="1" hangingPunct="1"/>
              <a:t>354</a:t>
            </a:fld>
            <a:endParaRPr lang="it-IT">
              <a:solidFill>
                <a:srgbClr val="FFFFFF"/>
              </a:solidFill>
              <a:latin typeface="Calibri" panose="020F0502020204030204" pitchFamily="34" charset="0"/>
            </a:endParaRPr>
          </a:p>
        </p:txBody>
      </p:sp>
      <p:pic>
        <p:nvPicPr>
          <p:cNvPr id="2253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50124518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La riduzione dell'attività lavorativa deve avere </a:t>
            </a:r>
            <a:r>
              <a:rPr lang="it-IT" altLang="it-IT" sz="2000" b="1" dirty="0">
                <a:solidFill>
                  <a:schemeClr val="bg1"/>
                </a:solidFill>
              </a:rPr>
              <a:t>inizio entro il trentesimo giorno successivo </a:t>
            </a:r>
            <a:r>
              <a:rPr lang="it-IT" altLang="it-IT" sz="2000" dirty="0">
                <a:solidFill>
                  <a:schemeClr val="bg1"/>
                </a:solidFill>
              </a:rPr>
              <a:t>alla data di presentazione della domanda.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ADDC7-00B5-4BB3-A450-C2C300A3823A}" type="slidenum">
              <a:rPr lang="it-IT">
                <a:solidFill>
                  <a:srgbClr val="FFFFFF"/>
                </a:solidFill>
                <a:latin typeface="Calibri" panose="020F0502020204030204" pitchFamily="34" charset="0"/>
              </a:rPr>
              <a:pPr eaLnBrk="1" hangingPunct="1"/>
              <a:t>355</a:t>
            </a:fld>
            <a:endParaRPr lang="it-IT">
              <a:solidFill>
                <a:srgbClr val="FFFFFF"/>
              </a:solidFill>
              <a:latin typeface="Calibri" panose="020F0502020204030204" pitchFamily="34" charset="0"/>
            </a:endParaRPr>
          </a:p>
        </p:txBody>
      </p:sp>
      <p:pic>
        <p:nvPicPr>
          <p:cNvPr id="2355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266413226"/>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a:solidFill>
                  <a:schemeClr val="bg1"/>
                </a:solidFill>
              </a:rPr>
              <a:t>La </a:t>
            </a:r>
            <a:r>
              <a:rPr lang="it-IT" altLang="it-IT" sz="2000" b="1" dirty="0">
                <a:solidFill>
                  <a:schemeClr val="bg1"/>
                </a:solidFill>
              </a:rPr>
              <a:t>domanda</a:t>
            </a:r>
            <a:r>
              <a:rPr lang="it-IT" altLang="it-IT" sz="2000" dirty="0">
                <a:solidFill>
                  <a:schemeClr val="bg1"/>
                </a:solidFill>
              </a:rPr>
              <a:t> di assegno va presentata alla sede INPS territorialmente competente in relazione all’unità produttiva. </a:t>
            </a:r>
          </a:p>
          <a:p>
            <a:pPr marL="342900" indent="-342900" algn="just" eaLnBrk="1" hangingPunct="1">
              <a:buFont typeface="Arial" panose="020B0604020202020204" pitchFamily="34" charset="0"/>
              <a:buChar char="•"/>
              <a:defRPr/>
            </a:pPr>
            <a:r>
              <a:rPr lang="it-IT" altLang="it-IT" sz="2000" b="1" dirty="0">
                <a:solidFill>
                  <a:schemeClr val="bg1"/>
                </a:solidFill>
              </a:rPr>
              <a:t>In caso di aziende </a:t>
            </a:r>
            <a:r>
              <a:rPr lang="it-IT" altLang="it-IT" sz="2000" b="1" dirty="0" err="1">
                <a:solidFill>
                  <a:schemeClr val="bg1"/>
                </a:solidFill>
              </a:rPr>
              <a:t>plurilocalizzate</a:t>
            </a:r>
            <a:r>
              <a:rPr lang="it-IT" altLang="it-IT" sz="2000" b="1" dirty="0">
                <a:solidFill>
                  <a:schemeClr val="bg1"/>
                </a:solidFill>
              </a:rPr>
              <a:t> </a:t>
            </a:r>
            <a:r>
              <a:rPr lang="it-IT" altLang="it-IT" sz="2000" dirty="0">
                <a:solidFill>
                  <a:schemeClr val="bg1"/>
                </a:solidFill>
              </a:rPr>
              <a:t>l'autorizzazione è comunque unica ed è rilasciata dalla sede INPS ove si trova la sede legale del datore di lavoro o presso la quale il datore di lavoro ha richiesto l'accentramento della posizione contributiva.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D3BC62-D636-4F9B-96F1-B5FE11AB13FB}" type="slidenum">
              <a:rPr lang="it-IT">
                <a:solidFill>
                  <a:srgbClr val="FFFFFF"/>
                </a:solidFill>
                <a:latin typeface="Calibri" panose="020F0502020204030204" pitchFamily="34" charset="0"/>
              </a:rPr>
              <a:pPr eaLnBrk="1" hangingPunct="1"/>
              <a:t>356</a:t>
            </a:fld>
            <a:endParaRPr lang="it-IT">
              <a:solidFill>
                <a:srgbClr val="FFFFFF"/>
              </a:solidFill>
              <a:latin typeface="Calibri" panose="020F0502020204030204" pitchFamily="34" charset="0"/>
            </a:endParaRPr>
          </a:p>
        </p:txBody>
      </p:sp>
      <p:pic>
        <p:nvPicPr>
          <p:cNvPr id="2458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609313867"/>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6</a:t>
            </a:r>
          </a:p>
          <a:p>
            <a:pPr eaLnBrk="1" hangingPunct="1">
              <a:buFont typeface="Arial" charset="0"/>
              <a:buNone/>
              <a:defRPr/>
            </a:pPr>
            <a:r>
              <a:rPr lang="it-IT" altLang="it-IT" sz="2000" b="1" dirty="0">
                <a:solidFill>
                  <a:schemeClr val="bg1"/>
                </a:solidFill>
              </a:rPr>
              <a:t>Prestazioni: assegno di solidarietà</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dirty="0" err="1">
                <a:solidFill>
                  <a:schemeClr val="bg1"/>
                </a:solidFill>
              </a:rPr>
              <a:t>ll</a:t>
            </a:r>
            <a:r>
              <a:rPr lang="it-IT" altLang="it-IT" sz="2000" dirty="0">
                <a:solidFill>
                  <a:schemeClr val="bg1"/>
                </a:solidFill>
              </a:rPr>
              <a:t> Decreto all’art. 6, comma 9 indica i criteri per l’approvazione e la concessione del trattamento di assegno di solidarietà da parte del F.I.S. Si tratta </a:t>
            </a:r>
            <a:r>
              <a:rPr lang="it-IT" altLang="it-IT" sz="2000" b="1" dirty="0">
                <a:solidFill>
                  <a:schemeClr val="bg1"/>
                </a:solidFill>
              </a:rPr>
              <a:t>dei medesimi criteri definiti </a:t>
            </a:r>
            <a:r>
              <a:rPr lang="it-IT" altLang="it-IT" sz="2000" dirty="0">
                <a:solidFill>
                  <a:schemeClr val="bg1"/>
                </a:solidFill>
              </a:rPr>
              <a:t>dal decreto del Ministro del Lavoro adottato per l’approvazione dei programmi </a:t>
            </a:r>
            <a:r>
              <a:rPr lang="it-IT" altLang="it-IT" sz="2000" b="1" dirty="0">
                <a:solidFill>
                  <a:schemeClr val="bg1"/>
                </a:solidFill>
              </a:rPr>
              <a:t>di cassa integrazione guadagni straordinaria,</a:t>
            </a:r>
            <a:r>
              <a:rPr lang="it-IT" altLang="it-IT" sz="2000" dirty="0">
                <a:solidFill>
                  <a:schemeClr val="bg1"/>
                </a:solidFill>
              </a:rPr>
              <a:t> con particolare riferimento </a:t>
            </a:r>
            <a:r>
              <a:rPr lang="it-IT" altLang="it-IT" sz="2000" b="1" dirty="0">
                <a:solidFill>
                  <a:schemeClr val="bg1"/>
                </a:solidFill>
              </a:rPr>
              <a:t>alla causale del contratto di solidarietà.</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C0C4C5-6927-437C-9462-5AC90D62D566}" type="slidenum">
              <a:rPr lang="it-IT">
                <a:solidFill>
                  <a:srgbClr val="FFFFFF"/>
                </a:solidFill>
                <a:latin typeface="Calibri" panose="020F0502020204030204" pitchFamily="34" charset="0"/>
              </a:rPr>
              <a:pPr eaLnBrk="1" hangingPunct="1"/>
              <a:t>357</a:t>
            </a:fld>
            <a:endParaRPr lang="it-IT">
              <a:solidFill>
                <a:srgbClr val="FFFFFF"/>
              </a:solidFill>
              <a:latin typeface="Calibri" panose="020F0502020204030204" pitchFamily="34" charset="0"/>
            </a:endParaRPr>
          </a:p>
        </p:txBody>
      </p:sp>
      <p:pic>
        <p:nvPicPr>
          <p:cNvPr id="2560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6836817"/>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t>
            </a:r>
            <a:endParaRPr lang="it-IT" altLang="it-IT" sz="2000" dirty="0">
              <a:solidFill>
                <a:schemeClr val="bg1"/>
              </a:solidFill>
            </a:endParaRPr>
          </a:p>
          <a:p>
            <a:pPr algn="just" eaLnBrk="1" hangingPunct="1">
              <a:buFont typeface="Arial" charset="0"/>
              <a:buNone/>
              <a:defRPr/>
            </a:pPr>
            <a:endParaRPr lang="it-IT" altLang="it-IT" sz="2000" dirty="0">
              <a:solidFill>
                <a:schemeClr val="bg1"/>
              </a:solidFill>
            </a:endParaRP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endParaRPr lang="it-IT" altLang="it-IT" sz="2000" dirty="0">
              <a:solidFill>
                <a:schemeClr val="bg1"/>
              </a:solidFill>
            </a:endParaRPr>
          </a:p>
          <a:p>
            <a:pPr algn="just" eaLnBrk="1" hangingPunct="1">
              <a:buFont typeface="Arial" charset="0"/>
              <a:buNone/>
              <a:defRPr/>
            </a:pPr>
            <a:r>
              <a:rPr lang="it-IT" altLang="it-IT" sz="2000" dirty="0">
                <a:solidFill>
                  <a:schemeClr val="bg1"/>
                </a:solidFill>
              </a:rPr>
              <a:t>L’INPS, con la </a:t>
            </a:r>
            <a:r>
              <a:rPr lang="it-IT" altLang="it-IT" sz="2000" b="1" dirty="0">
                <a:solidFill>
                  <a:schemeClr val="bg1"/>
                </a:solidFill>
              </a:rPr>
              <a:t>Circolare n. 22/2016  </a:t>
            </a:r>
            <a:r>
              <a:rPr lang="it-IT" altLang="it-IT" sz="2000" dirty="0">
                <a:solidFill>
                  <a:schemeClr val="bg1"/>
                </a:solidFill>
              </a:rPr>
              <a:t>ha fornito istruzioni operative per l’inoltro della domanda di assegno di solidarietà che tuttavia </a:t>
            </a:r>
            <a:r>
              <a:rPr lang="it-IT" altLang="it-IT" sz="2000" u="sng" dirty="0">
                <a:solidFill>
                  <a:schemeClr val="bg1"/>
                </a:solidFill>
              </a:rPr>
              <a:t>allo stato attuale non risulta ancora presentabile.</a:t>
            </a:r>
            <a:endParaRPr lang="it-IT" altLang="it-IT" sz="2000" b="1" u="sng"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395832-1519-406F-ACB1-11FCE7199E2D}" type="slidenum">
              <a:rPr lang="it-IT">
                <a:solidFill>
                  <a:srgbClr val="FFFFFF"/>
                </a:solidFill>
                <a:latin typeface="Calibri" panose="020F0502020204030204" pitchFamily="34" charset="0"/>
              </a:rPr>
              <a:pPr eaLnBrk="1" hangingPunct="1"/>
              <a:t>358</a:t>
            </a:fld>
            <a:endParaRPr lang="it-IT">
              <a:solidFill>
                <a:srgbClr val="FFFFFF"/>
              </a:solidFill>
              <a:latin typeface="Calibri" panose="020F0502020204030204" pitchFamily="34" charset="0"/>
            </a:endParaRPr>
          </a:p>
        </p:txBody>
      </p:sp>
      <p:pic>
        <p:nvPicPr>
          <p:cNvPr id="2662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402138" y="2060575"/>
            <a:ext cx="48418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73711277"/>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7</a:t>
            </a:r>
          </a:p>
          <a:p>
            <a:pPr eaLnBrk="1" hangingPunct="1"/>
            <a:r>
              <a:rPr lang="it-IT" altLang="it-IT" sz="2000" b="1">
                <a:solidFill>
                  <a:schemeClr val="bg1"/>
                </a:solidFill>
              </a:rPr>
              <a:t>Prestazioni: assegno ordinario</a:t>
            </a:r>
          </a:p>
          <a:p>
            <a:pPr eaLnBrk="1" hangingPunct="1"/>
            <a:r>
              <a:rPr lang="it-IT" altLang="it-IT" sz="2000" b="1" i="1">
                <a:solidFill>
                  <a:schemeClr val="bg1"/>
                </a:solidFill>
              </a:rPr>
              <a:t> </a:t>
            </a:r>
            <a:endParaRPr lang="it-IT" altLang="it-IT" sz="2000">
              <a:solidFill>
                <a:schemeClr val="bg1"/>
              </a:solidFill>
            </a:endParaRPr>
          </a:p>
          <a:p>
            <a:pPr algn="just" eaLnBrk="1" hangingPunct="1"/>
            <a:endParaRPr lang="it-IT" altLang="it-IT" sz="2000">
              <a:solidFill>
                <a:schemeClr val="bg1"/>
              </a:solidFill>
            </a:endParaRPr>
          </a:p>
          <a:p>
            <a:pPr algn="just" eaLnBrk="1" hangingPunct="1"/>
            <a:r>
              <a:rPr lang="it-IT" altLang="it-IT" sz="2000">
                <a:solidFill>
                  <a:schemeClr val="bg1"/>
                </a:solidFill>
              </a:rPr>
              <a:t>Ai lavoratori di cui all'articolo 3 del presente decreto, dipendenti di datori di lavoro che occupano </a:t>
            </a:r>
            <a:r>
              <a:rPr lang="it-IT" altLang="it-IT" sz="2000" b="1">
                <a:solidFill>
                  <a:schemeClr val="bg1"/>
                </a:solidFill>
              </a:rPr>
              <a:t>mediamente più di quindici dipendenti</a:t>
            </a:r>
            <a:r>
              <a:rPr lang="it-IT" altLang="it-IT" sz="2000">
                <a:solidFill>
                  <a:schemeClr val="bg1"/>
                </a:solidFill>
              </a:rPr>
              <a:t>, </a:t>
            </a:r>
            <a:r>
              <a:rPr lang="it-IT" altLang="it-IT" sz="2000" b="1">
                <a:solidFill>
                  <a:schemeClr val="bg1"/>
                </a:solidFill>
              </a:rPr>
              <a:t>compresi gli apprendisti</a:t>
            </a:r>
            <a:r>
              <a:rPr lang="it-IT" altLang="it-IT" sz="2000">
                <a:solidFill>
                  <a:schemeClr val="bg1"/>
                </a:solidFill>
              </a:rPr>
              <a:t>, nel semestre precedente la data di inizio delle sospensioni o delle riduzioni dell'orario di lavoro</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E20F1E-B1D1-4F2F-81D0-3EF2662847C6}" type="slidenum">
              <a:rPr lang="it-IT">
                <a:solidFill>
                  <a:srgbClr val="FFFFFF"/>
                </a:solidFill>
                <a:latin typeface="Calibri" panose="020F0502020204030204" pitchFamily="34" charset="0"/>
              </a:rPr>
              <a:pPr eaLnBrk="1" hangingPunct="1"/>
              <a:t>359</a:t>
            </a:fld>
            <a:endParaRPr lang="it-IT">
              <a:solidFill>
                <a:srgbClr val="FFFFFF"/>
              </a:solidFill>
              <a:latin typeface="Calibri" panose="020F0502020204030204" pitchFamily="34" charset="0"/>
            </a:endParaRPr>
          </a:p>
        </p:txBody>
      </p:sp>
      <p:pic>
        <p:nvPicPr>
          <p:cNvPr id="276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427538" y="5013325"/>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14034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CLAUSOLE ELASTICHE</a:t>
            </a:r>
          </a:p>
          <a:p>
            <a:pPr algn="just">
              <a:buFont typeface="Arial" charset="0"/>
              <a:buNone/>
              <a:defRPr/>
            </a:pPr>
            <a:r>
              <a:rPr lang="it-IT" sz="2400" dirty="0">
                <a:solidFill>
                  <a:schemeClr val="bg1"/>
                </a:solidFill>
              </a:rPr>
              <a:t>Il </a:t>
            </a:r>
            <a:r>
              <a:rPr lang="it-IT" sz="2400" b="1" dirty="0">
                <a:solidFill>
                  <a:schemeClr val="bg1"/>
                </a:solidFill>
              </a:rPr>
              <a:t>rifiuto</a:t>
            </a:r>
            <a:r>
              <a:rPr lang="it-IT" sz="2400" dirty="0">
                <a:solidFill>
                  <a:schemeClr val="bg1"/>
                </a:solidFill>
              </a:rPr>
              <a:t> del lavoratore di concordare variazioni dell'orario di lavoro </a:t>
            </a:r>
            <a:r>
              <a:rPr lang="it-IT" sz="2400" b="1" dirty="0">
                <a:solidFill>
                  <a:schemeClr val="bg1"/>
                </a:solidFill>
              </a:rPr>
              <a:t>non costituisce giustificato </a:t>
            </a:r>
            <a:r>
              <a:rPr lang="it-IT" sz="2400" b="1" dirty="0" smtClean="0">
                <a:solidFill>
                  <a:schemeClr val="bg1"/>
                </a:solidFill>
              </a:rPr>
              <a:t>motivo </a:t>
            </a:r>
            <a:r>
              <a:rPr lang="it-IT" sz="2400" b="1" dirty="0">
                <a:solidFill>
                  <a:schemeClr val="bg1"/>
                </a:solidFill>
              </a:rPr>
              <a:t>di licenziamento</a:t>
            </a:r>
            <a:r>
              <a:rPr lang="it-IT" sz="2400" dirty="0"/>
              <a:t>.</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BB1A9B-7055-40C4-8DCC-C04A798244AB}" type="slidenum">
              <a:rPr lang="it-IT">
                <a:solidFill>
                  <a:srgbClr val="FFFFFF"/>
                </a:solidFill>
                <a:latin typeface="Calibri" panose="020F0502020204030204" pitchFamily="34" charset="0"/>
              </a:rPr>
              <a:pPr eaLnBrk="1" hangingPunct="1"/>
              <a:t>36</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33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508625" y="45815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4281127269"/>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r>
              <a:rPr lang="it-IT" altLang="it-IT" sz="2400" b="1" i="1" dirty="0">
                <a:solidFill>
                  <a:schemeClr val="bg1"/>
                </a:solidFill>
              </a:rPr>
              <a:t> Art. 7</a:t>
            </a:r>
          </a:p>
          <a:p>
            <a:pPr eaLnBrk="1" hangingPunct="1">
              <a:buFont typeface="Arial" charset="0"/>
              <a:buNone/>
              <a:defRPr/>
            </a:pPr>
            <a:r>
              <a:rPr lang="it-IT" altLang="it-IT" sz="2000" b="1" dirty="0">
                <a:solidFill>
                  <a:schemeClr val="bg1"/>
                </a:solidFill>
              </a:rPr>
              <a:t>Prestazioni: assegno ordinario</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algn="just" eaLnBrk="1" hangingPunct="1">
              <a:buFont typeface="Arial" charset="0"/>
              <a:buNone/>
              <a:defRPr/>
            </a:pPr>
            <a:r>
              <a:rPr lang="it-IT" altLang="it-IT" sz="2000" dirty="0">
                <a:solidFill>
                  <a:schemeClr val="bg1"/>
                </a:solidFill>
              </a:rPr>
              <a:t>il Fondo garantisce, </a:t>
            </a:r>
            <a:r>
              <a:rPr lang="it-IT" altLang="it-IT" sz="2000" b="1" dirty="0">
                <a:solidFill>
                  <a:schemeClr val="bg1"/>
                </a:solidFill>
              </a:rPr>
              <a:t>oltre alla prestazione di cui all'articolo 6 del decreto</a:t>
            </a:r>
          </a:p>
          <a:p>
            <a:pPr marL="342900" indent="-342900" algn="just" eaLnBrk="1" hangingPunct="1">
              <a:buFont typeface="Arial" panose="020B0604020202020204" pitchFamily="34" charset="0"/>
              <a:buChar char="•"/>
              <a:defRPr/>
            </a:pPr>
            <a:r>
              <a:rPr lang="it-IT" altLang="it-IT" sz="2000" b="1" dirty="0">
                <a:solidFill>
                  <a:schemeClr val="bg1"/>
                </a:solidFill>
              </a:rPr>
              <a:t>un’ulteriore prestazione </a:t>
            </a:r>
            <a:r>
              <a:rPr lang="it-IT" altLang="it-IT" sz="2000" dirty="0">
                <a:solidFill>
                  <a:schemeClr val="bg1"/>
                </a:solidFill>
              </a:rPr>
              <a:t>costituita da un </a:t>
            </a:r>
            <a:r>
              <a:rPr lang="it-IT" altLang="it-IT" sz="2000" b="1" dirty="0">
                <a:solidFill>
                  <a:schemeClr val="bg1"/>
                </a:solidFill>
              </a:rPr>
              <a:t>assegno ordinario </a:t>
            </a:r>
            <a:r>
              <a:rPr lang="it-IT" altLang="it-IT" sz="2000" dirty="0">
                <a:solidFill>
                  <a:schemeClr val="bg1"/>
                </a:solidFill>
              </a:rPr>
              <a:t>di importo almeno pari all'integrazione salariale </a:t>
            </a:r>
          </a:p>
          <a:p>
            <a:pPr marL="342900" indent="-342900" algn="just" eaLnBrk="1" hangingPunct="1">
              <a:buFont typeface="Arial" panose="020B0604020202020204" pitchFamily="34" charset="0"/>
              <a:buChar char="•"/>
              <a:defRPr/>
            </a:pP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in relazione alle causali </a:t>
            </a:r>
            <a:r>
              <a:rPr lang="it-IT" altLang="it-IT" sz="2000" dirty="0">
                <a:solidFill>
                  <a:schemeClr val="bg1"/>
                </a:solidFill>
              </a:rPr>
              <a:t>di riduzione e sospensione dell’attività lavorativa previste dalla normativa in materia di </a:t>
            </a:r>
            <a:r>
              <a:rPr lang="it-IT" altLang="it-IT" sz="2000" b="1" dirty="0">
                <a:solidFill>
                  <a:schemeClr val="bg1"/>
                </a:solidFill>
              </a:rPr>
              <a:t>integrazioni salariali ordinarie</a:t>
            </a:r>
            <a:r>
              <a:rPr lang="it-IT" altLang="it-IT" sz="2000" dirty="0">
                <a:solidFill>
                  <a:schemeClr val="bg1"/>
                </a:solidFill>
              </a:rPr>
              <a:t> (art. 11 </a:t>
            </a:r>
            <a:r>
              <a:rPr lang="it-IT" altLang="it-IT" sz="2000" dirty="0" err="1">
                <a:solidFill>
                  <a:schemeClr val="bg1"/>
                </a:solidFill>
              </a:rPr>
              <a:t>D.Lgs</a:t>
            </a:r>
            <a:r>
              <a:rPr lang="it-IT" altLang="it-IT" sz="2000" dirty="0">
                <a:solidFill>
                  <a:schemeClr val="bg1"/>
                </a:solidFill>
              </a:rPr>
              <a:t> n. 148/2015), </a:t>
            </a:r>
            <a:r>
              <a:rPr lang="it-IT" altLang="it-IT" sz="2000" u="sng" dirty="0">
                <a:solidFill>
                  <a:schemeClr val="bg1"/>
                </a:solidFill>
              </a:rPr>
              <a:t>ad esclusione delle intemperie stagionali</a:t>
            </a:r>
            <a:r>
              <a:rPr lang="it-IT" altLang="it-IT" sz="2000" dirty="0">
                <a:solidFill>
                  <a:schemeClr val="bg1"/>
                </a:solidFill>
              </a:rPr>
              <a:t>, </a:t>
            </a:r>
            <a:r>
              <a:rPr lang="it-IT" altLang="it-IT" sz="2000" b="1" dirty="0">
                <a:solidFill>
                  <a:schemeClr val="bg1"/>
                </a:solidFill>
              </a:rPr>
              <a:t>e straordinarie </a:t>
            </a:r>
            <a:r>
              <a:rPr lang="it-IT" altLang="it-IT" sz="2000" dirty="0">
                <a:solidFill>
                  <a:schemeClr val="bg1"/>
                </a:solidFill>
              </a:rPr>
              <a:t>(art. 21, </a:t>
            </a:r>
            <a:r>
              <a:rPr lang="it-IT" altLang="it-IT" sz="2000" dirty="0" err="1">
                <a:solidFill>
                  <a:schemeClr val="bg1"/>
                </a:solidFill>
              </a:rPr>
              <a:t>D.Lgs</a:t>
            </a:r>
            <a:r>
              <a:rPr lang="it-IT" altLang="it-IT" sz="2000" dirty="0">
                <a:solidFill>
                  <a:schemeClr val="bg1"/>
                </a:solidFill>
              </a:rPr>
              <a:t> n. 148/2015) </a:t>
            </a:r>
            <a:r>
              <a:rPr lang="it-IT" altLang="it-IT" sz="2000" b="1" dirty="0">
                <a:solidFill>
                  <a:schemeClr val="bg1"/>
                </a:solidFill>
              </a:rPr>
              <a:t>limitatamente alle causali per riorganizzazione e crisi aziendale</a:t>
            </a:r>
            <a:r>
              <a:rPr lang="it-IT" altLang="it-IT" sz="2000" dirty="0">
                <a:solidFill>
                  <a:schemeClr val="bg1"/>
                </a:solidFill>
              </a:rPr>
              <a:t>, con esclusione della cessazione anche parziale di attività;</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F53582-9D48-42A7-A998-05971CB807A7}" type="slidenum">
              <a:rPr lang="it-IT">
                <a:solidFill>
                  <a:srgbClr val="FFFFFF"/>
                </a:solidFill>
                <a:latin typeface="Calibri" panose="020F0502020204030204" pitchFamily="34" charset="0"/>
              </a:rPr>
              <a:pPr eaLnBrk="1" hangingPunct="1"/>
              <a:t>360</a:t>
            </a:fld>
            <a:endParaRPr lang="it-IT">
              <a:solidFill>
                <a:srgbClr val="FFFFFF"/>
              </a:solidFill>
              <a:latin typeface="Calibri" panose="020F0502020204030204" pitchFamily="34" charset="0"/>
            </a:endParaRPr>
          </a:p>
        </p:txBody>
      </p:sp>
      <p:pic>
        <p:nvPicPr>
          <p:cNvPr id="286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2233266"/>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7</a:t>
            </a:r>
          </a:p>
          <a:p>
            <a:pPr eaLnBrk="1" hangingPunct="1"/>
            <a:r>
              <a:rPr lang="it-IT" altLang="it-IT" sz="2000" b="1">
                <a:solidFill>
                  <a:schemeClr val="bg1"/>
                </a:solidFill>
              </a:rPr>
              <a:t>Prestazioni: assegno ordinario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FBB71F-36C4-47F4-AD33-A7A0B94E3588}" type="slidenum">
              <a:rPr lang="it-IT">
                <a:solidFill>
                  <a:srgbClr val="FFFFFF"/>
                </a:solidFill>
                <a:latin typeface="Calibri" panose="020F0502020204030204" pitchFamily="34" charset="0"/>
              </a:rPr>
              <a:pPr eaLnBrk="1" hangingPunct="1"/>
              <a:t>361</a:t>
            </a:fld>
            <a:endParaRPr lang="it-IT">
              <a:solidFill>
                <a:srgbClr val="FFFFFF"/>
              </a:solidFill>
              <a:latin typeface="Calibri" panose="020F0502020204030204" pitchFamily="34" charset="0"/>
            </a:endParaRPr>
          </a:p>
        </p:txBody>
      </p:sp>
      <p:pic>
        <p:nvPicPr>
          <p:cNvPr id="297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1331913" y="3276600"/>
            <a:ext cx="6624637" cy="20891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3. Ciascun intervento per riduzione o sospensione dell'attività lavorativa per le causali di cui al comma 1 del presente decreto è corrisposto fino a un </a:t>
            </a:r>
            <a:r>
              <a:rPr lang="it-IT" b="1" dirty="0">
                <a:solidFill>
                  <a:schemeClr val="bg1"/>
                </a:solidFill>
              </a:rPr>
              <a:t>periodo massimo di 26 settimane </a:t>
            </a:r>
            <a:r>
              <a:rPr lang="it-IT" dirty="0">
                <a:solidFill>
                  <a:schemeClr val="bg1"/>
                </a:solidFill>
              </a:rPr>
              <a:t>in un biennio mobile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77193438"/>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ottotitolo 2"/>
          <p:cNvSpPr>
            <a:spLocks noGrp="1"/>
          </p:cNvSpPr>
          <p:nvPr>
            <p:ph type="subTitle" idx="1"/>
          </p:nvPr>
        </p:nvSpPr>
        <p:spPr>
          <a:xfrm>
            <a:off x="684213"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 Art. 7</a:t>
            </a:r>
          </a:p>
          <a:p>
            <a:pPr eaLnBrk="1" hangingPunct="1"/>
            <a:r>
              <a:rPr lang="it-IT" altLang="it-IT" sz="2000" b="1">
                <a:solidFill>
                  <a:schemeClr val="bg1"/>
                </a:solidFill>
              </a:rPr>
              <a:t>Prestazioni: assegno ordinario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4. </a:t>
            </a:r>
            <a:r>
              <a:rPr lang="it-IT" altLang="it-IT" sz="2000" b="1">
                <a:solidFill>
                  <a:schemeClr val="bg1"/>
                </a:solidFill>
              </a:rPr>
              <a:t>L'importo dell'assegno ordinario </a:t>
            </a:r>
            <a:r>
              <a:rPr lang="it-IT" altLang="it-IT" sz="2000">
                <a:solidFill>
                  <a:schemeClr val="bg1"/>
                </a:solidFill>
              </a:rPr>
              <a:t>è calcolato ai sensi dell'articolo 3 del decreto legislativo 14 settembre 2015, n. 148 ed è soggetto alle disposizioni di cui all'articolo 26 della legge 28 febbraio 1986, n. 41</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0A724D-0EBD-49C1-8109-A755E2D8134C}" type="slidenum">
              <a:rPr lang="it-IT">
                <a:solidFill>
                  <a:srgbClr val="FFFFFF"/>
                </a:solidFill>
                <a:latin typeface="Calibri" panose="020F0502020204030204" pitchFamily="34" charset="0"/>
              </a:rPr>
              <a:pPr eaLnBrk="1" hangingPunct="1"/>
              <a:t>362</a:t>
            </a:fld>
            <a:endParaRPr lang="it-IT">
              <a:solidFill>
                <a:srgbClr val="FFFFFF"/>
              </a:solidFill>
              <a:latin typeface="Calibri" panose="020F0502020204030204" pitchFamily="34" charset="0"/>
            </a:endParaRPr>
          </a:p>
        </p:txBody>
      </p:sp>
      <p:pic>
        <p:nvPicPr>
          <p:cNvPr id="307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643438" y="4797425"/>
            <a:ext cx="485775"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04821553"/>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ottotitolo 2"/>
          <p:cNvSpPr>
            <a:spLocks noGrp="1"/>
          </p:cNvSpPr>
          <p:nvPr>
            <p:ph type="subTitle" idx="1"/>
          </p:nvPr>
        </p:nvSpPr>
        <p:spPr>
          <a:xfrm>
            <a:off x="539750" y="1627188"/>
            <a:ext cx="7935913" cy="4714875"/>
          </a:xfrm>
        </p:spPr>
        <p:txBody>
          <a:bodyPr/>
          <a:lstStyle/>
          <a:p>
            <a:pPr eaLnBrk="1" hangingPunct="1"/>
            <a:endParaRPr lang="it-IT" altLang="it-IT" sz="2400" b="1" i="1">
              <a:solidFill>
                <a:schemeClr val="bg1"/>
              </a:solidFill>
            </a:endParaRPr>
          </a:p>
          <a:p>
            <a:pPr eaLnBrk="1" hangingPunct="1"/>
            <a:endParaRPr lang="it-IT" altLang="it-IT" sz="2400" b="1" i="1">
              <a:solidFill>
                <a:schemeClr val="bg1"/>
              </a:solidFill>
            </a:endParaRPr>
          </a:p>
          <a:p>
            <a:pPr eaLnBrk="1" hangingPunct="1"/>
            <a:endParaRPr lang="it-IT" altLang="it-IT" sz="2400" b="1" i="1">
              <a:solidFill>
                <a:schemeClr val="bg1"/>
              </a:solidFill>
            </a:endParaRPr>
          </a:p>
          <a:p>
            <a:pPr algn="just" eaLnBrk="1" hangingPunct="1"/>
            <a:r>
              <a:rPr lang="it-IT" altLang="it-IT" sz="2000">
                <a:solidFill>
                  <a:schemeClr val="bg1"/>
                </a:solidFill>
              </a:rPr>
              <a:t>Pertanto l’ammontare dell’assegno di solidarietà è fissato nella misura </a:t>
            </a:r>
            <a:r>
              <a:rPr lang="it-IT" altLang="it-IT" sz="2000" b="1">
                <a:solidFill>
                  <a:schemeClr val="bg1"/>
                </a:solidFill>
              </a:rPr>
              <a:t>dell’80% della retribuzione globale </a:t>
            </a:r>
            <a:r>
              <a:rPr lang="it-IT" altLang="it-IT" sz="2000">
                <a:solidFill>
                  <a:schemeClr val="bg1"/>
                </a:solidFill>
              </a:rPr>
              <a:t>che sarebbe spettata al lavoratore per le ore di lavoro non prestate, comprese fra le ore zero e il limite dell’orario contrattuale.</a:t>
            </a:r>
          </a:p>
          <a:p>
            <a:pPr algn="just" eaLnBrk="1" hangingPunct="1"/>
            <a:r>
              <a:rPr lang="it-IT" altLang="it-IT" sz="2000">
                <a:solidFill>
                  <a:schemeClr val="bg1"/>
                </a:solidFill>
              </a:rPr>
              <a:t>L’importo dell’assegno</a:t>
            </a:r>
          </a:p>
          <a:p>
            <a:pPr algn="just" eaLnBrk="1" hangingPunct="1"/>
            <a:r>
              <a:rPr lang="it-IT" altLang="it-IT" sz="2000">
                <a:solidFill>
                  <a:schemeClr val="bg1"/>
                </a:solidFill>
              </a:rPr>
              <a:t>• </a:t>
            </a:r>
            <a:r>
              <a:rPr lang="it-IT" altLang="it-IT" sz="2000" b="1">
                <a:solidFill>
                  <a:schemeClr val="bg1"/>
                </a:solidFill>
              </a:rPr>
              <a:t>è  ridotto  </a:t>
            </a:r>
            <a:r>
              <a:rPr lang="it-IT" altLang="it-IT" sz="2000">
                <a:solidFill>
                  <a:schemeClr val="bg1"/>
                </a:solidFill>
              </a:rPr>
              <a:t>in  misura  pari  all’importo  derivante  dall’applicazione  dell’aliquota contributiva posta a carico degli apprendisti (attualmente pari al 5,84%);</a:t>
            </a:r>
          </a:p>
          <a:p>
            <a:pPr algn="just" eaLnBrk="1" hangingPunct="1"/>
            <a:r>
              <a:rPr lang="it-IT" altLang="it-IT" sz="2000">
                <a:solidFill>
                  <a:schemeClr val="bg1"/>
                </a:solidFill>
              </a:rPr>
              <a:t>• </a:t>
            </a:r>
            <a:r>
              <a:rPr lang="it-IT" altLang="it-IT" sz="2000" b="1">
                <a:solidFill>
                  <a:schemeClr val="bg1"/>
                </a:solidFill>
              </a:rPr>
              <a:t>è soggetto </a:t>
            </a:r>
            <a:r>
              <a:rPr lang="it-IT" altLang="it-IT" sz="2000">
                <a:solidFill>
                  <a:schemeClr val="bg1"/>
                </a:solidFill>
              </a:rPr>
              <a:t>al rispetto dei massimali annualmente fissati dall’INPS.</a:t>
            </a:r>
          </a:p>
          <a:p>
            <a:pPr algn="just" eaLnBrk="1" hangingPunct="1"/>
            <a:endParaRPr lang="it-IT" altLang="it-IT" sz="200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96E230-95A4-42AD-AAF1-83ADB5741770}" type="slidenum">
              <a:rPr lang="it-IT">
                <a:solidFill>
                  <a:srgbClr val="FFFFFF"/>
                </a:solidFill>
                <a:latin typeface="Calibri" panose="020F0502020204030204" pitchFamily="34" charset="0"/>
              </a:rPr>
              <a:pPr eaLnBrk="1" hangingPunct="1"/>
              <a:t>363</a:t>
            </a:fld>
            <a:endParaRPr lang="it-IT">
              <a:solidFill>
                <a:srgbClr val="FFFFFF"/>
              </a:solidFill>
              <a:latin typeface="Calibri" panose="020F0502020204030204" pitchFamily="34" charset="0"/>
            </a:endParaRPr>
          </a:p>
        </p:txBody>
      </p:sp>
      <p:pic>
        <p:nvPicPr>
          <p:cNvPr id="317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300788" y="58848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Freccia in giù 1"/>
          <p:cNvSpPr/>
          <p:nvPr/>
        </p:nvSpPr>
        <p:spPr>
          <a:xfrm>
            <a:off x="4284663" y="1989138"/>
            <a:ext cx="484187"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265926954"/>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684213" y="1700213"/>
            <a:ext cx="7935912" cy="4714875"/>
          </a:xfrm>
        </p:spPr>
        <p:txBody>
          <a:bodyPr/>
          <a:lstStyle/>
          <a:p>
            <a:pPr eaLnBrk="1" hangingPunct="1">
              <a:buFont typeface="Arial" charset="0"/>
              <a:buNone/>
              <a:defRPr/>
            </a:pPr>
            <a:endParaRPr lang="it-IT" altLang="it-IT" sz="2400" b="1" i="1" dirty="0">
              <a:solidFill>
                <a:schemeClr val="bg1"/>
              </a:solidFill>
            </a:endParaRPr>
          </a:p>
          <a:p>
            <a:pPr eaLnBrk="1" hangingPunct="1">
              <a:buFont typeface="Arial" charset="0"/>
              <a:buNone/>
              <a:defRPr/>
            </a:pPr>
            <a:r>
              <a:rPr lang="it-IT" altLang="it-IT" sz="2400" b="1" i="1" dirty="0">
                <a:solidFill>
                  <a:schemeClr val="bg1"/>
                </a:solidFill>
              </a:rPr>
              <a:t> Art. 7</a:t>
            </a:r>
          </a:p>
          <a:p>
            <a:pPr eaLnBrk="1" hangingPunct="1">
              <a:buFont typeface="Arial" charset="0"/>
              <a:buNone/>
              <a:defRPr/>
            </a:pPr>
            <a:r>
              <a:rPr lang="it-IT" altLang="it-IT" sz="2000" b="1" dirty="0">
                <a:solidFill>
                  <a:schemeClr val="bg1"/>
                </a:solidFill>
              </a:rPr>
              <a:t>Prestazioni: assegno ordinario</a:t>
            </a:r>
          </a:p>
          <a:p>
            <a:pPr eaLnBrk="1" hangingPunct="1">
              <a:buFont typeface="Arial" charset="0"/>
              <a:buNone/>
              <a:defRPr/>
            </a:pPr>
            <a:r>
              <a:rPr lang="it-IT" altLang="it-IT" sz="2000" b="1" i="1" dirty="0">
                <a:solidFill>
                  <a:schemeClr val="bg1"/>
                </a:solidFill>
              </a:rPr>
              <a:t> </a:t>
            </a:r>
            <a:endParaRPr lang="it-IT" altLang="it-IT" sz="2000" dirty="0">
              <a:solidFill>
                <a:schemeClr val="bg1"/>
              </a:solidFill>
            </a:endParaRPr>
          </a:p>
          <a:p>
            <a:pPr marL="342900" indent="-342900" algn="just" eaLnBrk="1" hangingPunct="1">
              <a:buFont typeface="Arial" panose="020B0604020202020204" pitchFamily="34" charset="0"/>
              <a:buChar char="•"/>
              <a:defRPr/>
            </a:pPr>
            <a:r>
              <a:rPr lang="it-IT" altLang="it-IT" sz="2000" b="1" dirty="0">
                <a:solidFill>
                  <a:schemeClr val="bg1"/>
                </a:solidFill>
              </a:rPr>
              <a:t>La domanda </a:t>
            </a:r>
            <a:r>
              <a:rPr lang="it-IT" altLang="it-IT" sz="2000" dirty="0">
                <a:solidFill>
                  <a:schemeClr val="bg1"/>
                </a:solidFill>
              </a:rPr>
              <a:t>di assegno ordinario va presentata, </a:t>
            </a:r>
            <a:r>
              <a:rPr lang="it-IT" altLang="it-IT" sz="2000" b="1" dirty="0">
                <a:solidFill>
                  <a:schemeClr val="bg1"/>
                </a:solidFill>
              </a:rPr>
              <a:t>alla sede INPS territorialmente competente</a:t>
            </a:r>
            <a:r>
              <a:rPr lang="it-IT" altLang="it-IT" sz="2000" dirty="0">
                <a:solidFill>
                  <a:schemeClr val="bg1"/>
                </a:solidFill>
              </a:rPr>
              <a:t> in relazione all’unità produttiva </a:t>
            </a:r>
            <a:r>
              <a:rPr lang="it-IT" altLang="it-IT" sz="2000" u="sng" dirty="0">
                <a:solidFill>
                  <a:schemeClr val="bg1"/>
                </a:solidFill>
              </a:rPr>
              <a:t>non prima di 30 giorni e non oltre il termine di 15 giorni </a:t>
            </a:r>
            <a:r>
              <a:rPr lang="it-IT" altLang="it-IT" sz="2000" dirty="0">
                <a:solidFill>
                  <a:schemeClr val="bg1"/>
                </a:solidFill>
              </a:rPr>
              <a:t>dall’inizio della sospensione o riduzione dell’attività lavorativa (termini ordinatori). </a:t>
            </a:r>
          </a:p>
          <a:p>
            <a:pPr marL="342900" indent="-342900" algn="just" eaLnBrk="1" hangingPunct="1">
              <a:buFont typeface="Arial" panose="020B0604020202020204" pitchFamily="34" charset="0"/>
              <a:buChar char="•"/>
              <a:defRPr/>
            </a:pPr>
            <a:r>
              <a:rPr lang="it-IT" altLang="it-IT" sz="2000" dirty="0">
                <a:solidFill>
                  <a:schemeClr val="bg1"/>
                </a:solidFill>
              </a:rPr>
              <a:t>In caso di </a:t>
            </a:r>
            <a:r>
              <a:rPr lang="it-IT" altLang="it-IT" sz="2000" b="1" dirty="0">
                <a:solidFill>
                  <a:schemeClr val="bg1"/>
                </a:solidFill>
              </a:rPr>
              <a:t>aziende </a:t>
            </a:r>
            <a:r>
              <a:rPr lang="it-IT" altLang="it-IT" sz="2000" b="1" dirty="0" err="1">
                <a:solidFill>
                  <a:schemeClr val="bg1"/>
                </a:solidFill>
              </a:rPr>
              <a:t>plurilocalizzate</a:t>
            </a:r>
            <a:r>
              <a:rPr lang="it-IT" altLang="it-IT" sz="2000" b="1" dirty="0">
                <a:solidFill>
                  <a:schemeClr val="bg1"/>
                </a:solidFill>
              </a:rPr>
              <a:t> </a:t>
            </a:r>
            <a:r>
              <a:rPr lang="it-IT" altLang="it-IT" sz="2000" dirty="0">
                <a:solidFill>
                  <a:schemeClr val="bg1"/>
                </a:solidFill>
              </a:rPr>
              <a:t>l'autorizzazione è comunque unica ed è rilasciata dalla sede INPS ove si trova la sede legale del datore di lavoro o presso la quale il datore di lavoro ha richiesto l'accentramento della posizione contributiva.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BCD938-2665-480B-8D6E-E7F988F7BABE}" type="slidenum">
              <a:rPr lang="it-IT">
                <a:solidFill>
                  <a:srgbClr val="FFFFFF"/>
                </a:solidFill>
                <a:latin typeface="Calibri" panose="020F0502020204030204" pitchFamily="34" charset="0"/>
              </a:rPr>
              <a:pPr eaLnBrk="1" hangingPunct="1"/>
              <a:t>364</a:t>
            </a:fld>
            <a:endParaRPr lang="it-IT">
              <a:solidFill>
                <a:srgbClr val="FFFFFF"/>
              </a:solidFill>
              <a:latin typeface="Calibri" panose="020F0502020204030204" pitchFamily="34" charset="0"/>
            </a:endParaRPr>
          </a:p>
        </p:txBody>
      </p:sp>
      <p:pic>
        <p:nvPicPr>
          <p:cNvPr id="327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4597911"/>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 Art. 7</a:t>
            </a:r>
          </a:p>
          <a:p>
            <a:pPr eaLnBrk="1" hangingPunct="1"/>
            <a:r>
              <a:rPr lang="it-IT" altLang="it-IT" sz="2000" b="1">
                <a:solidFill>
                  <a:schemeClr val="bg1"/>
                </a:solidFill>
              </a:rPr>
              <a:t>Prestazioni: assegno ordinario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Il Decreto all’art. 7, comma 6, indica i </a:t>
            </a:r>
            <a:r>
              <a:rPr lang="it-IT" altLang="it-IT" sz="2000" b="1">
                <a:solidFill>
                  <a:schemeClr val="bg1"/>
                </a:solidFill>
              </a:rPr>
              <a:t>criteri per l’approvazione e la concessione</a:t>
            </a:r>
            <a:r>
              <a:rPr lang="it-IT" altLang="it-IT" sz="2000">
                <a:solidFill>
                  <a:schemeClr val="bg1"/>
                </a:solidFill>
              </a:rPr>
              <a:t> del trattamento di assegno ordinario da parte del F.I.S.</a:t>
            </a:r>
          </a:p>
          <a:p>
            <a:pPr algn="just" eaLnBrk="1" hangingPunct="1"/>
            <a:r>
              <a:rPr lang="it-IT" altLang="it-IT" sz="2000">
                <a:solidFill>
                  <a:schemeClr val="bg1"/>
                </a:solidFill>
              </a:rPr>
              <a:t>In particolare si tratta dei medesimi criteri</a:t>
            </a:r>
          </a:p>
          <a:p>
            <a:pPr algn="just" eaLnBrk="1" hangingPunct="1"/>
            <a:r>
              <a:rPr lang="it-IT" altLang="it-IT" sz="2000">
                <a:solidFill>
                  <a:schemeClr val="bg1"/>
                </a:solidFill>
              </a:rPr>
              <a:t>•	di esame delle domande di concessione del trattamento di integrazione salariale ordinario definiti, con riferimento alle causali di riduzione e sospensione dell’attività lavorativa ad esclusione delle intemperie stagionali</a:t>
            </a:r>
          </a:p>
          <a:p>
            <a:pPr algn="just" eaLnBrk="1" hangingPunct="1"/>
            <a:r>
              <a:rPr lang="it-IT" altLang="it-IT" sz="2000">
                <a:solidFill>
                  <a:schemeClr val="bg1"/>
                </a:solidFill>
              </a:rPr>
              <a:t>•	 per l’approvazione dei programmi di cassa integrazione guadagni straordinaria, con particolare riferimento alle causali della riorganizzazione e della crisi aziendale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619DC9-F896-41ED-9416-1ECD4DADD3FF}" type="slidenum">
              <a:rPr lang="it-IT">
                <a:solidFill>
                  <a:srgbClr val="FFFFFF"/>
                </a:solidFill>
                <a:latin typeface="Calibri" panose="020F0502020204030204" pitchFamily="34" charset="0"/>
              </a:rPr>
              <a:pPr eaLnBrk="1" hangingPunct="1"/>
              <a:t>365</a:t>
            </a:fld>
            <a:endParaRPr lang="it-IT">
              <a:solidFill>
                <a:srgbClr val="FFFFFF"/>
              </a:solidFill>
              <a:latin typeface="Calibri" panose="020F0502020204030204" pitchFamily="34" charset="0"/>
            </a:endParaRPr>
          </a:p>
        </p:txBody>
      </p:sp>
      <p:pic>
        <p:nvPicPr>
          <p:cNvPr id="337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990580089"/>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684213" y="1700213"/>
            <a:ext cx="7935912" cy="4714875"/>
          </a:xfrm>
        </p:spPr>
        <p:txBody>
          <a:bodyPr/>
          <a:lstStyle/>
          <a:p>
            <a:pPr eaLnBrk="1" hangingPunct="1"/>
            <a:r>
              <a:rPr lang="it-IT" altLang="it-IT" sz="2400" b="1" i="1">
                <a:solidFill>
                  <a:schemeClr val="bg1"/>
                </a:solidFill>
              </a:rPr>
              <a:t>ART. 8</a:t>
            </a:r>
          </a:p>
          <a:p>
            <a:pPr eaLnBrk="1" hangingPunct="1"/>
            <a:r>
              <a:rPr lang="it-IT" altLang="it-IT" sz="2000" b="1" i="1">
                <a:solidFill>
                  <a:schemeClr val="bg1"/>
                </a:solidFill>
              </a:rPr>
              <a:t>Durata massima complessiva delle prestazioni</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1. Per ciascuna unità produttiva, i trattamenti relativi alle prestazioni di cui agli articoli 6 e 7 non possono comunque superare la </a:t>
            </a:r>
            <a:r>
              <a:rPr lang="it-IT" altLang="it-IT" sz="2000" b="1">
                <a:solidFill>
                  <a:schemeClr val="bg1"/>
                </a:solidFill>
              </a:rPr>
              <a:t>durata massima complessiva di 24 mesi in un quinquennio mobile.</a:t>
            </a:r>
          </a:p>
          <a:p>
            <a:pPr algn="just" eaLnBrk="1" hangingPunct="1"/>
            <a:r>
              <a:rPr lang="it-IT" altLang="it-IT" sz="2000">
                <a:solidFill>
                  <a:schemeClr val="bg1"/>
                </a:solidFill>
              </a:rPr>
              <a:t>2. </a:t>
            </a:r>
            <a:r>
              <a:rPr lang="it-IT" altLang="it-IT" sz="2000" u="sng">
                <a:solidFill>
                  <a:schemeClr val="bg1"/>
                </a:solidFill>
              </a:rPr>
              <a:t>Ai fini del calcolo </a:t>
            </a:r>
            <a:r>
              <a:rPr lang="it-IT" altLang="it-IT" sz="2000">
                <a:solidFill>
                  <a:schemeClr val="bg1"/>
                </a:solidFill>
              </a:rPr>
              <a:t>del limite complessivo di cui al precedente comma 1, </a:t>
            </a:r>
            <a:r>
              <a:rPr lang="it-IT" altLang="it-IT" sz="2000" b="1">
                <a:solidFill>
                  <a:schemeClr val="bg1"/>
                </a:solidFill>
              </a:rPr>
              <a:t>entro il limite di 24 mesi </a:t>
            </a:r>
            <a:r>
              <a:rPr lang="it-IT" altLang="it-IT" sz="2000">
                <a:solidFill>
                  <a:schemeClr val="bg1"/>
                </a:solidFill>
              </a:rPr>
              <a:t>nel quinquennio mobile, la durata dell'intervento che dà luogo alla corresponsione </a:t>
            </a:r>
            <a:r>
              <a:rPr lang="it-IT" altLang="it-IT" sz="2000" b="1">
                <a:solidFill>
                  <a:schemeClr val="bg1"/>
                </a:solidFill>
              </a:rPr>
              <a:t>dell'assegno di solidarietà</a:t>
            </a:r>
            <a:r>
              <a:rPr lang="it-IT" altLang="it-IT" sz="2000">
                <a:solidFill>
                  <a:schemeClr val="bg1"/>
                </a:solidFill>
              </a:rPr>
              <a:t>, </a:t>
            </a:r>
            <a:r>
              <a:rPr lang="it-IT" altLang="it-IT" sz="2000" b="1">
                <a:solidFill>
                  <a:schemeClr val="bg1"/>
                </a:solidFill>
              </a:rPr>
              <a:t>viene computato nella misura della metà.</a:t>
            </a:r>
            <a:r>
              <a:rPr lang="it-IT" altLang="it-IT" sz="2000">
                <a:solidFill>
                  <a:schemeClr val="bg1"/>
                </a:solidFill>
              </a:rPr>
              <a:t> Oltre tale limite la durata di tali trattamenti viene computata per intero.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B1C278-C60C-4A15-BFEE-7AAEE3A4FBE6}" type="slidenum">
              <a:rPr lang="it-IT">
                <a:solidFill>
                  <a:srgbClr val="FFFFFF"/>
                </a:solidFill>
                <a:latin typeface="Calibri" panose="020F0502020204030204" pitchFamily="34" charset="0"/>
              </a:rPr>
              <a:pPr eaLnBrk="1" hangingPunct="1"/>
              <a:t>366</a:t>
            </a:fld>
            <a:endParaRPr lang="it-IT">
              <a:solidFill>
                <a:srgbClr val="FFFFFF"/>
              </a:solidFill>
              <a:latin typeface="Calibri" panose="020F0502020204030204" pitchFamily="34" charset="0"/>
            </a:endParaRPr>
          </a:p>
        </p:txBody>
      </p:sp>
      <p:pic>
        <p:nvPicPr>
          <p:cNvPr id="348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146800" y="5911850"/>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569901991"/>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684213"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ART.9</a:t>
            </a:r>
          </a:p>
          <a:p>
            <a:pPr eaLnBrk="1" hangingPunct="1"/>
            <a:r>
              <a:rPr lang="it-IT" altLang="it-IT" sz="2000" b="1" i="1">
                <a:solidFill>
                  <a:schemeClr val="bg1"/>
                </a:solidFill>
              </a:rPr>
              <a:t>Modalità di erogazione e termine per il rimborso delle prestazioni</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1.	</a:t>
            </a:r>
            <a:r>
              <a:rPr lang="it-IT" altLang="it-IT" sz="2000" b="1">
                <a:solidFill>
                  <a:schemeClr val="bg1"/>
                </a:solidFill>
              </a:rPr>
              <a:t>L'erogazione delle prestazioni </a:t>
            </a:r>
            <a:r>
              <a:rPr lang="it-IT" altLang="it-IT" sz="2000">
                <a:solidFill>
                  <a:schemeClr val="bg1"/>
                </a:solidFill>
              </a:rPr>
              <a:t>è effettuato dal datore di lavoro ai dipendenti aventi diritto, alla fine di ogni periodo di paga.</a:t>
            </a:r>
          </a:p>
          <a:p>
            <a:pPr algn="just" eaLnBrk="1" hangingPunct="1"/>
            <a:r>
              <a:rPr lang="it-IT" altLang="it-IT" sz="2000">
                <a:solidFill>
                  <a:schemeClr val="bg1"/>
                </a:solidFill>
              </a:rPr>
              <a:t>2.	L'importo delle prestazioni è </a:t>
            </a:r>
            <a:r>
              <a:rPr lang="it-IT" altLang="it-IT" sz="2000" b="1">
                <a:solidFill>
                  <a:schemeClr val="bg1"/>
                </a:solidFill>
              </a:rPr>
              <a:t>rimborsato</a:t>
            </a:r>
            <a:r>
              <a:rPr lang="it-IT" altLang="it-IT" sz="2000">
                <a:solidFill>
                  <a:schemeClr val="bg1"/>
                </a:solidFill>
              </a:rPr>
              <a:t> al datore di lavoro o </a:t>
            </a:r>
            <a:r>
              <a:rPr lang="it-IT" altLang="it-IT" sz="2000" b="1">
                <a:solidFill>
                  <a:schemeClr val="bg1"/>
                </a:solidFill>
              </a:rPr>
              <a:t>conguagliato</a:t>
            </a:r>
            <a:r>
              <a:rPr lang="it-IT" altLang="it-IT" sz="2000">
                <a:solidFill>
                  <a:schemeClr val="bg1"/>
                </a:solidFill>
              </a:rPr>
              <a:t> da questo secondo le norme per il conguaglio tra contributi dovuti e prestazioni corrisposte.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8190A8-2515-4718-8F7E-DA64AA45263C}" type="slidenum">
              <a:rPr lang="it-IT">
                <a:solidFill>
                  <a:srgbClr val="FFFFFF"/>
                </a:solidFill>
                <a:latin typeface="Calibri" panose="020F0502020204030204" pitchFamily="34" charset="0"/>
              </a:rPr>
              <a:pPr eaLnBrk="1" hangingPunct="1"/>
              <a:t>367</a:t>
            </a:fld>
            <a:endParaRPr lang="it-IT">
              <a:solidFill>
                <a:srgbClr val="FFFFFF"/>
              </a:solidFill>
              <a:latin typeface="Calibri" panose="020F0502020204030204" pitchFamily="34" charset="0"/>
            </a:endParaRPr>
          </a:p>
        </p:txBody>
      </p:sp>
      <p:pic>
        <p:nvPicPr>
          <p:cNvPr id="358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11863" y="5300663"/>
            <a:ext cx="2462212"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9849555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Sottotitolo 2"/>
          <p:cNvSpPr>
            <a:spLocks noGrp="1"/>
          </p:cNvSpPr>
          <p:nvPr>
            <p:ph type="subTitle" idx="1"/>
          </p:nvPr>
        </p:nvSpPr>
        <p:spPr>
          <a:xfrm>
            <a:off x="684213"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ART.9</a:t>
            </a:r>
          </a:p>
          <a:p>
            <a:pPr eaLnBrk="1" hangingPunct="1"/>
            <a:r>
              <a:rPr lang="it-IT" altLang="it-IT" sz="2000" b="1" i="1">
                <a:solidFill>
                  <a:schemeClr val="bg1"/>
                </a:solidFill>
              </a:rPr>
              <a:t>Modalità di erogazione e termine per il rimborso delle prestazioni</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3.	Il </a:t>
            </a:r>
            <a:r>
              <a:rPr lang="it-IT" altLang="it-IT" sz="2000" b="1">
                <a:solidFill>
                  <a:schemeClr val="bg1"/>
                </a:solidFill>
              </a:rPr>
              <a:t>conguaglio o </a:t>
            </a:r>
            <a:r>
              <a:rPr lang="it-IT" altLang="it-IT" sz="2000">
                <a:solidFill>
                  <a:schemeClr val="bg1"/>
                </a:solidFill>
              </a:rPr>
              <a:t>la richiesta di </a:t>
            </a:r>
            <a:r>
              <a:rPr lang="it-IT" altLang="it-IT" sz="2000" b="1">
                <a:solidFill>
                  <a:schemeClr val="bg1"/>
                </a:solidFill>
              </a:rPr>
              <a:t>rimborso</a:t>
            </a:r>
            <a:r>
              <a:rPr lang="it-IT" altLang="it-IT" sz="2000">
                <a:solidFill>
                  <a:schemeClr val="bg1"/>
                </a:solidFill>
              </a:rPr>
              <a:t> delle prestazioni corrisposte ai lavoratori non sono ammessi, </a:t>
            </a:r>
            <a:r>
              <a:rPr lang="it-IT" altLang="it-IT" sz="2000" b="1">
                <a:solidFill>
                  <a:schemeClr val="bg1"/>
                </a:solidFill>
              </a:rPr>
              <a:t>a pena di decadenza</a:t>
            </a:r>
            <a:r>
              <a:rPr lang="it-IT" altLang="it-IT" sz="2000">
                <a:solidFill>
                  <a:schemeClr val="bg1"/>
                </a:solidFill>
              </a:rPr>
              <a:t>, dopo che siano trascorsi </a:t>
            </a:r>
            <a:r>
              <a:rPr lang="it-IT" altLang="it-IT" sz="2000" b="1">
                <a:solidFill>
                  <a:schemeClr val="bg1"/>
                </a:solidFill>
              </a:rPr>
              <a:t>sei mesi </a:t>
            </a:r>
            <a:r>
              <a:rPr lang="it-IT" altLang="it-IT" sz="2000">
                <a:solidFill>
                  <a:schemeClr val="bg1"/>
                </a:solidFill>
              </a:rPr>
              <a:t>dalla fine del periodo di paga in corso alla scadenza del termine di durata della concessione o dalla data del provvedimento se successivo.</a:t>
            </a:r>
          </a:p>
          <a:p>
            <a:pPr algn="just" eaLnBrk="1" hangingPunct="1"/>
            <a:r>
              <a:rPr lang="it-IT" altLang="it-IT" sz="2000">
                <a:solidFill>
                  <a:schemeClr val="bg1"/>
                </a:solidFill>
              </a:rPr>
              <a:t>4.	La sede INPS territorialmente competente può autorizzare il </a:t>
            </a:r>
            <a:r>
              <a:rPr lang="it-IT" altLang="it-IT" sz="2000" b="1">
                <a:solidFill>
                  <a:schemeClr val="bg1"/>
                </a:solidFill>
              </a:rPr>
              <a:t>pagamento diretto </a:t>
            </a:r>
            <a:r>
              <a:rPr lang="it-IT" altLang="it-IT" sz="2000">
                <a:solidFill>
                  <a:schemeClr val="bg1"/>
                </a:solidFill>
              </a:rPr>
              <a:t>in presenza di serie e documentate difficoltà finanziarie del datore di lavoro, su espressa richieta del datore di lavoro.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87DFF8-833A-4E55-B0D9-D1867A9097AB}" type="slidenum">
              <a:rPr lang="it-IT">
                <a:solidFill>
                  <a:srgbClr val="FFFFFF"/>
                </a:solidFill>
                <a:latin typeface="Calibri" panose="020F0502020204030204" pitchFamily="34" charset="0"/>
              </a:rPr>
              <a:pPr eaLnBrk="1" hangingPunct="1"/>
              <a:t>368</a:t>
            </a:fld>
            <a:endParaRPr lang="it-IT">
              <a:solidFill>
                <a:srgbClr val="FFFFFF"/>
              </a:solidFill>
              <a:latin typeface="Calibri" panose="020F0502020204030204" pitchFamily="34" charset="0"/>
            </a:endParaRPr>
          </a:p>
        </p:txBody>
      </p:sp>
      <p:pic>
        <p:nvPicPr>
          <p:cNvPr id="368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29325" y="579437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12352100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ottotitolo 2"/>
          <p:cNvSpPr>
            <a:spLocks noGrp="1"/>
          </p:cNvSpPr>
          <p:nvPr>
            <p:ph type="subTitle" idx="1"/>
          </p:nvPr>
        </p:nvSpPr>
        <p:spPr>
          <a:xfrm>
            <a:off x="684213"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ART.10</a:t>
            </a:r>
          </a:p>
          <a:p>
            <a:pPr eaLnBrk="1" hangingPunct="1"/>
            <a:r>
              <a:rPr lang="it-IT" altLang="it-IT" sz="2000" b="1" i="1">
                <a:solidFill>
                  <a:schemeClr val="bg1"/>
                </a:solidFill>
              </a:rPr>
              <a:t>Finanziamento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I . Per le prestazioni di cui ai precedenti articoli 6 e 7, è dovuto al Fondo:</a:t>
            </a:r>
          </a:p>
          <a:p>
            <a:pPr algn="just" eaLnBrk="1" hangingPunct="1"/>
            <a:r>
              <a:rPr lang="it-IT" altLang="it-IT" sz="2000">
                <a:solidFill>
                  <a:schemeClr val="bg1"/>
                </a:solidFill>
              </a:rPr>
              <a:t>a)	</a:t>
            </a:r>
            <a:r>
              <a:rPr lang="it-IT" altLang="it-IT" sz="2000" b="1">
                <a:solidFill>
                  <a:schemeClr val="bg1"/>
                </a:solidFill>
              </a:rPr>
              <a:t>per i datori di lavoro </a:t>
            </a:r>
            <a:r>
              <a:rPr lang="it-IT" altLang="it-IT" sz="2000">
                <a:solidFill>
                  <a:schemeClr val="bg1"/>
                </a:solidFill>
              </a:rPr>
              <a:t>che occupano mediamente </a:t>
            </a:r>
            <a:r>
              <a:rPr lang="it-IT" altLang="it-IT" sz="2000" b="1">
                <a:solidFill>
                  <a:schemeClr val="bg1"/>
                </a:solidFill>
              </a:rPr>
              <a:t>più di quindici dipendenti</a:t>
            </a:r>
            <a:r>
              <a:rPr lang="it-IT" altLang="it-IT" sz="2000">
                <a:solidFill>
                  <a:schemeClr val="bg1"/>
                </a:solidFill>
              </a:rPr>
              <a:t>, un contributo ordinario dello </a:t>
            </a:r>
            <a:r>
              <a:rPr lang="it-IT" altLang="it-IT" sz="2000" b="1">
                <a:solidFill>
                  <a:schemeClr val="bg1"/>
                </a:solidFill>
              </a:rPr>
              <a:t>0,65%</a:t>
            </a:r>
            <a:r>
              <a:rPr lang="it-IT" altLang="it-IT" sz="2000">
                <a:solidFill>
                  <a:schemeClr val="bg1"/>
                </a:solidFill>
              </a:rPr>
              <a:t> della retribuzione mensile imponibile ai fini previdenziali dei lavoratori dipendenti, esclusi i dirigenti e i lavoratori a domicilio, di cui </a:t>
            </a:r>
            <a:r>
              <a:rPr lang="it-IT" altLang="it-IT" sz="2000" u="sng">
                <a:solidFill>
                  <a:schemeClr val="bg1"/>
                </a:solidFill>
              </a:rPr>
              <a:t>due terzi a carico del datore di lavoro e un terzo a carico dei lavoratori;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6ABD3B-A219-48B5-BFDE-42624CA3225D}" type="slidenum">
              <a:rPr lang="it-IT">
                <a:solidFill>
                  <a:srgbClr val="FFFFFF"/>
                </a:solidFill>
                <a:latin typeface="Calibri" panose="020F0502020204030204" pitchFamily="34" charset="0"/>
              </a:rPr>
              <a:pPr eaLnBrk="1" hangingPunct="1"/>
              <a:t>369</a:t>
            </a:fld>
            <a:endParaRPr lang="it-IT">
              <a:solidFill>
                <a:srgbClr val="FFFFFF"/>
              </a:solidFill>
              <a:latin typeface="Calibri" panose="020F0502020204030204" pitchFamily="34" charset="0"/>
            </a:endParaRPr>
          </a:p>
        </p:txBody>
      </p:sp>
      <p:pic>
        <p:nvPicPr>
          <p:cNvPr id="378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29325" y="579437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37956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LAVORO SUPPLEMENTARE</a:t>
            </a:r>
          </a:p>
          <a:p>
            <a:pPr algn="just"/>
            <a:r>
              <a:rPr lang="it-IT" sz="2400">
                <a:solidFill>
                  <a:schemeClr val="bg1"/>
                </a:solidFill>
              </a:rPr>
              <a:t>Nel rispetto di quanto </a:t>
            </a:r>
            <a:r>
              <a:rPr lang="it-IT" sz="2400" b="1">
                <a:solidFill>
                  <a:schemeClr val="bg1"/>
                </a:solidFill>
              </a:rPr>
              <a:t>previsto dai contratti collettivi</a:t>
            </a:r>
            <a:r>
              <a:rPr lang="it-IT" sz="2400">
                <a:solidFill>
                  <a:schemeClr val="bg1"/>
                </a:solidFill>
              </a:rPr>
              <a:t>, il datore di lavoro ha la </a:t>
            </a:r>
            <a:r>
              <a:rPr lang="it-IT" sz="2400" b="1">
                <a:solidFill>
                  <a:schemeClr val="bg1"/>
                </a:solidFill>
              </a:rPr>
              <a:t>facoltà di richiedere, entro i limiti dell'orario normale di lavoro </a:t>
            </a:r>
            <a:r>
              <a:rPr lang="it-IT" sz="2400">
                <a:solidFill>
                  <a:schemeClr val="bg1"/>
                </a:solidFill>
              </a:rPr>
              <a:t>di cui all’art. 3 del D.Lgs. n. 66/2003, </a:t>
            </a:r>
            <a:r>
              <a:rPr lang="it-IT" sz="2400" b="1">
                <a:solidFill>
                  <a:schemeClr val="bg1"/>
                </a:solidFill>
              </a:rPr>
              <a:t>lo svolgimento di prestazioni supplementari</a:t>
            </a:r>
            <a:r>
              <a:rPr lang="it-IT" sz="2400">
                <a:solidFill>
                  <a:schemeClr val="bg1"/>
                </a:solidFill>
              </a:rPr>
              <a:t>, intendendosi per tali quelle </a:t>
            </a:r>
            <a:r>
              <a:rPr lang="it-IT" sz="2400" b="1">
                <a:solidFill>
                  <a:schemeClr val="bg1"/>
                </a:solidFill>
              </a:rPr>
              <a:t>svolte oltre l'orario concordato fra le parti</a:t>
            </a:r>
            <a:r>
              <a:rPr lang="it-IT" sz="2400">
                <a:solidFill>
                  <a:schemeClr val="bg1"/>
                </a:solidFill>
              </a:rPr>
              <a:t>, </a:t>
            </a:r>
            <a:r>
              <a:rPr lang="it-IT" sz="2400" b="1">
                <a:solidFill>
                  <a:schemeClr val="bg1"/>
                </a:solidFill>
              </a:rPr>
              <a:t>anche in relazione alle giornate, alle settimane o ai mesi.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220F4B-8F33-4C9A-A263-59551FC47C04}" type="slidenum">
              <a:rPr lang="it-IT">
                <a:solidFill>
                  <a:srgbClr val="FFFFFF"/>
                </a:solidFill>
                <a:latin typeface="Calibri" panose="020F0502020204030204" pitchFamily="34" charset="0"/>
              </a:rPr>
              <a:pPr eaLnBrk="1" hangingPunct="1"/>
              <a:t>37</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43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508625" y="45815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2745154731"/>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ottotitolo 2"/>
          <p:cNvSpPr>
            <a:spLocks noGrp="1"/>
          </p:cNvSpPr>
          <p:nvPr>
            <p:ph type="subTitle" idx="1"/>
          </p:nvPr>
        </p:nvSpPr>
        <p:spPr>
          <a:xfrm>
            <a:off x="684213"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ART.10</a:t>
            </a:r>
          </a:p>
          <a:p>
            <a:pPr eaLnBrk="1" hangingPunct="1"/>
            <a:r>
              <a:rPr lang="it-IT" altLang="it-IT" sz="2000" b="1" i="1">
                <a:solidFill>
                  <a:schemeClr val="bg1"/>
                </a:solidFill>
              </a:rPr>
              <a:t>Finanziamento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b)	</a:t>
            </a:r>
            <a:r>
              <a:rPr lang="it-IT" altLang="it-IT" sz="2000" b="1">
                <a:solidFill>
                  <a:schemeClr val="bg1"/>
                </a:solidFill>
              </a:rPr>
              <a:t>per i datori di lavoro </a:t>
            </a:r>
            <a:r>
              <a:rPr lang="it-IT" altLang="it-IT" sz="2000">
                <a:solidFill>
                  <a:schemeClr val="bg1"/>
                </a:solidFill>
              </a:rPr>
              <a:t>che occupano mediamente </a:t>
            </a:r>
            <a:r>
              <a:rPr lang="it-IT" altLang="it-IT" sz="2000" b="1">
                <a:solidFill>
                  <a:schemeClr val="bg1"/>
                </a:solidFill>
              </a:rPr>
              <a:t>da più di cinque a quindici dipendenti</a:t>
            </a:r>
            <a:r>
              <a:rPr lang="it-IT" altLang="it-IT" sz="2000">
                <a:solidFill>
                  <a:schemeClr val="bg1"/>
                </a:solidFill>
              </a:rPr>
              <a:t>, un contributo ordinario dello </a:t>
            </a:r>
            <a:r>
              <a:rPr lang="it-IT" altLang="it-IT" sz="2000" b="1">
                <a:solidFill>
                  <a:schemeClr val="bg1"/>
                </a:solidFill>
              </a:rPr>
              <a:t>0,45%</a:t>
            </a:r>
            <a:r>
              <a:rPr lang="it-IT" altLang="it-IT" sz="2000">
                <a:solidFill>
                  <a:schemeClr val="bg1"/>
                </a:solidFill>
              </a:rPr>
              <a:t> della retribuzione mensile imponibile ai fini previdenziali dei lavoratori dipendenti, esclusi i dirigenti e i lavoratori a domicilio, </a:t>
            </a:r>
            <a:r>
              <a:rPr lang="it-IT" altLang="it-IT" sz="2000" u="sng">
                <a:solidFill>
                  <a:schemeClr val="bg1"/>
                </a:solidFill>
              </a:rPr>
              <a:t>di cui due terzi a carico del datore di lavoro e un terzo a carico dei lavoratori.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443E0-5594-4DA9-80D1-7EB821304EE5}" type="slidenum">
              <a:rPr lang="it-IT">
                <a:solidFill>
                  <a:srgbClr val="FFFFFF"/>
                </a:solidFill>
                <a:latin typeface="Calibri" panose="020F0502020204030204" pitchFamily="34" charset="0"/>
              </a:rPr>
              <a:pPr eaLnBrk="1" hangingPunct="1"/>
              <a:t>370</a:t>
            </a:fld>
            <a:endParaRPr lang="it-IT">
              <a:solidFill>
                <a:srgbClr val="FFFFFF"/>
              </a:solidFill>
              <a:latin typeface="Calibri" panose="020F0502020204030204" pitchFamily="34" charset="0"/>
            </a:endParaRPr>
          </a:p>
        </p:txBody>
      </p:sp>
      <p:pic>
        <p:nvPicPr>
          <p:cNvPr id="389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29325" y="579437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76504796"/>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ottotitolo 2"/>
          <p:cNvSpPr>
            <a:spLocks noGrp="1"/>
          </p:cNvSpPr>
          <p:nvPr>
            <p:ph type="subTitle" idx="1"/>
          </p:nvPr>
        </p:nvSpPr>
        <p:spPr>
          <a:xfrm>
            <a:off x="693738"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ART.10</a:t>
            </a:r>
          </a:p>
          <a:p>
            <a:pPr eaLnBrk="1" hangingPunct="1"/>
            <a:r>
              <a:rPr lang="it-IT" altLang="it-IT" sz="2000" b="1" i="1">
                <a:solidFill>
                  <a:schemeClr val="bg1"/>
                </a:solidFill>
              </a:rPr>
              <a:t>Finanziamento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2.	E' stabilito inoltre un </a:t>
            </a:r>
            <a:r>
              <a:rPr lang="it-IT" altLang="it-IT" sz="2000" b="1">
                <a:solidFill>
                  <a:schemeClr val="bg1"/>
                </a:solidFill>
              </a:rPr>
              <a:t>contributo addizionale </a:t>
            </a:r>
            <a:r>
              <a:rPr lang="it-IT" altLang="it-IT" sz="2000">
                <a:solidFill>
                  <a:schemeClr val="bg1"/>
                </a:solidFill>
              </a:rPr>
              <a:t>a carico del datore di lavoro che ricorra alla sospensione o riduzione dell'attività lavorativa, pari al 4% della retribuzione persa.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EB1815-66DC-483E-9F81-0A6D7AEB9BDA}" type="slidenum">
              <a:rPr lang="it-IT">
                <a:solidFill>
                  <a:srgbClr val="FFFFFF"/>
                </a:solidFill>
                <a:latin typeface="Calibri" panose="020F0502020204030204" pitchFamily="34" charset="0"/>
              </a:rPr>
              <a:pPr eaLnBrk="1" hangingPunct="1"/>
              <a:t>371</a:t>
            </a:fld>
            <a:endParaRPr lang="it-IT">
              <a:solidFill>
                <a:srgbClr val="FFFFFF"/>
              </a:solidFill>
              <a:latin typeface="Calibri" panose="020F0502020204030204" pitchFamily="34" charset="0"/>
            </a:endParaRPr>
          </a:p>
        </p:txBody>
      </p:sp>
      <p:pic>
        <p:nvPicPr>
          <p:cNvPr id="399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29325" y="5868988"/>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985838" y="4508500"/>
            <a:ext cx="7042150" cy="135731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3.	Ai contributi di finanziamento si applicano le disposizioni vigenti in materia di contribuzione previdenziale obbligatoria, compreso l'articolo 3, comma 9, della legge 335/1995, </a:t>
            </a:r>
            <a:r>
              <a:rPr lang="it-IT" b="1" dirty="0">
                <a:solidFill>
                  <a:schemeClr val="bg1"/>
                </a:solidFill>
              </a:rPr>
              <a:t>ad eccezione di quelle relative agli sgravi contributivi.</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38040904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Sottotitolo 2"/>
          <p:cNvSpPr>
            <a:spLocks noGrp="1"/>
          </p:cNvSpPr>
          <p:nvPr>
            <p:ph type="subTitle" idx="1"/>
          </p:nvPr>
        </p:nvSpPr>
        <p:spPr>
          <a:xfrm>
            <a:off x="693738" y="1700213"/>
            <a:ext cx="7935912" cy="4714875"/>
          </a:xfrm>
        </p:spPr>
        <p:txBody>
          <a:bodyPr/>
          <a:lstStyle/>
          <a:p>
            <a:pPr eaLnBrk="1" hangingPunct="1"/>
            <a:endParaRPr lang="it-IT" altLang="it-IT" sz="2400" b="1" i="1">
              <a:solidFill>
                <a:schemeClr val="bg1"/>
              </a:solidFill>
            </a:endParaRPr>
          </a:p>
          <a:p>
            <a:pPr eaLnBrk="1" hangingPunct="1"/>
            <a:r>
              <a:rPr lang="it-IT" altLang="it-IT" sz="2400" b="1" i="1">
                <a:solidFill>
                  <a:schemeClr val="bg1"/>
                </a:solidFill>
              </a:rPr>
              <a:t>ART.10</a:t>
            </a:r>
          </a:p>
          <a:p>
            <a:pPr eaLnBrk="1" hangingPunct="1"/>
            <a:r>
              <a:rPr lang="it-IT" altLang="it-IT" sz="2000" b="1" i="1">
                <a:solidFill>
                  <a:schemeClr val="bg1"/>
                </a:solidFill>
              </a:rPr>
              <a:t>Finanziamento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B506C4-3D82-42D0-8467-CAFDE358BA44}" type="slidenum">
              <a:rPr lang="it-IT">
                <a:solidFill>
                  <a:srgbClr val="FFFFFF"/>
                </a:solidFill>
                <a:latin typeface="Calibri" panose="020F0502020204030204" pitchFamily="34" charset="0"/>
              </a:rPr>
              <a:pPr eaLnBrk="1" hangingPunct="1"/>
              <a:t>372</a:t>
            </a:fld>
            <a:endParaRPr lang="it-IT">
              <a:solidFill>
                <a:srgbClr val="FFFFFF"/>
              </a:solidFill>
              <a:latin typeface="Calibri" panose="020F0502020204030204" pitchFamily="34" charset="0"/>
            </a:endParaRPr>
          </a:p>
        </p:txBody>
      </p:sp>
      <p:pic>
        <p:nvPicPr>
          <p:cNvPr id="409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ella a 12 punte 7"/>
          <p:cNvSpPr/>
          <p:nvPr/>
        </p:nvSpPr>
        <p:spPr>
          <a:xfrm>
            <a:off x="6029325" y="5661025"/>
            <a:ext cx="2462213" cy="914400"/>
          </a:xfrm>
          <a:prstGeom prst="star1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prstClr val="black"/>
                </a:solidFill>
              </a:rPr>
              <a:t>Decreto n. 94343/16</a:t>
            </a:r>
          </a:p>
        </p:txBody>
      </p:sp>
      <p:sp>
        <p:nvSpPr>
          <p:cNvPr id="2" name="Rettangolo arrotondato 1"/>
          <p:cNvSpPr/>
          <p:nvPr/>
        </p:nvSpPr>
        <p:spPr>
          <a:xfrm>
            <a:off x="827088" y="3213100"/>
            <a:ext cx="7561262" cy="2303463"/>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startAt="4"/>
              <a:defRPr/>
            </a:pPr>
            <a:r>
              <a:rPr lang="it-IT" b="1" dirty="0">
                <a:solidFill>
                  <a:schemeClr val="bg1"/>
                </a:solidFill>
              </a:rPr>
              <a:t>I datori di lavoro </a:t>
            </a:r>
            <a:r>
              <a:rPr lang="it-IT" dirty="0">
                <a:solidFill>
                  <a:schemeClr val="bg1"/>
                </a:solidFill>
              </a:rPr>
              <a:t>con una </a:t>
            </a:r>
            <a:r>
              <a:rPr lang="it-IT" b="1" dirty="0">
                <a:solidFill>
                  <a:schemeClr val="bg1"/>
                </a:solidFill>
              </a:rPr>
              <a:t>media occupazionale di più di cinque dipendenti</a:t>
            </a:r>
            <a:r>
              <a:rPr lang="it-IT" dirty="0">
                <a:solidFill>
                  <a:schemeClr val="bg1"/>
                </a:solidFill>
              </a:rPr>
              <a:t> nel semestre precedente sono tenuti al </a:t>
            </a:r>
            <a:r>
              <a:rPr lang="it-IT" b="1" dirty="0">
                <a:solidFill>
                  <a:schemeClr val="bg1"/>
                </a:solidFill>
              </a:rPr>
              <a:t>versamento mensile </a:t>
            </a:r>
            <a:r>
              <a:rPr lang="it-IT" dirty="0">
                <a:solidFill>
                  <a:schemeClr val="bg1"/>
                </a:solidFill>
              </a:rPr>
              <a:t>del contributo di finanziamento di cui al comma 1, lettera b) del presente articolo </a:t>
            </a:r>
            <a:r>
              <a:rPr lang="it-IT" b="1" dirty="0">
                <a:solidFill>
                  <a:schemeClr val="bg1"/>
                </a:solidFill>
              </a:rPr>
              <a:t>a decorrere dal 1° gennaio 2016</a:t>
            </a:r>
            <a:r>
              <a:rPr lang="it-IT" dirty="0">
                <a:solidFill>
                  <a:schemeClr val="bg1"/>
                </a:solidFill>
              </a:rPr>
              <a:t>. A decorrere </a:t>
            </a:r>
            <a:r>
              <a:rPr lang="it-IT" b="1" dirty="0">
                <a:solidFill>
                  <a:schemeClr val="bg1"/>
                </a:solidFill>
              </a:rPr>
              <a:t>dalla medesima data</a:t>
            </a:r>
            <a:r>
              <a:rPr lang="it-IT" dirty="0">
                <a:solidFill>
                  <a:schemeClr val="bg1"/>
                </a:solidFill>
              </a:rPr>
              <a:t>, i </a:t>
            </a:r>
            <a:r>
              <a:rPr lang="it-IT" b="1" dirty="0">
                <a:solidFill>
                  <a:schemeClr val="bg1"/>
                </a:solidFill>
              </a:rPr>
              <a:t>datori di lavoro</a:t>
            </a:r>
            <a:r>
              <a:rPr lang="it-IT" dirty="0">
                <a:solidFill>
                  <a:schemeClr val="bg1"/>
                </a:solidFill>
              </a:rPr>
              <a:t> con una </a:t>
            </a:r>
            <a:r>
              <a:rPr lang="it-IT" b="1" dirty="0">
                <a:solidFill>
                  <a:schemeClr val="bg1"/>
                </a:solidFill>
              </a:rPr>
              <a:t>media occupazionale di più di quindici dipendenti</a:t>
            </a:r>
            <a:r>
              <a:rPr lang="it-IT" dirty="0">
                <a:solidFill>
                  <a:schemeClr val="bg1"/>
                </a:solidFill>
              </a:rPr>
              <a:t> nel semestre precedente sono tenuti al </a:t>
            </a:r>
            <a:r>
              <a:rPr lang="it-IT" b="1" dirty="0">
                <a:solidFill>
                  <a:schemeClr val="bg1"/>
                </a:solidFill>
              </a:rPr>
              <a:t>versamento mensile </a:t>
            </a:r>
            <a:r>
              <a:rPr lang="it-IT" dirty="0">
                <a:solidFill>
                  <a:schemeClr val="bg1"/>
                </a:solidFill>
              </a:rPr>
              <a:t>del contributo di finanziamento di cui al comma 1, lettera a) del presente articolo.</a:t>
            </a:r>
            <a:endParaRPr lang="it-IT" b="1" dirty="0">
              <a:solidFill>
                <a:schemeClr val="bg1"/>
              </a:solidFill>
            </a:endParaRPr>
          </a:p>
        </p:txBody>
      </p:sp>
      <p:sp>
        <p:nvSpPr>
          <p:cNvPr id="3" name="Freccia in giù 2"/>
          <p:cNvSpPr/>
          <p:nvPr/>
        </p:nvSpPr>
        <p:spPr>
          <a:xfrm>
            <a:off x="4473575" y="5805488"/>
            <a:ext cx="484188" cy="625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76981625"/>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693738" y="1700213"/>
            <a:ext cx="7935912" cy="4714875"/>
          </a:xfrm>
        </p:spPr>
        <p:txBody>
          <a:bodyPr/>
          <a:lstStyle/>
          <a:p>
            <a:pPr eaLnBrk="1" hangingPunct="1"/>
            <a:r>
              <a:rPr lang="it-IT" altLang="it-IT" sz="2400" b="1" i="1">
                <a:solidFill>
                  <a:schemeClr val="bg1"/>
                </a:solidFill>
              </a:rPr>
              <a:t>ART.10</a:t>
            </a:r>
          </a:p>
          <a:p>
            <a:pPr eaLnBrk="1" hangingPunct="1"/>
            <a:r>
              <a:rPr lang="it-IT" altLang="it-IT" sz="2000" b="1" i="1">
                <a:solidFill>
                  <a:schemeClr val="bg1"/>
                </a:solidFill>
              </a:rPr>
              <a:t>Finanziamento</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190CB9-991A-40B9-829D-2E3E8949E927}" type="slidenum">
              <a:rPr lang="it-IT">
                <a:solidFill>
                  <a:srgbClr val="FFFFFF"/>
                </a:solidFill>
                <a:latin typeface="Calibri" panose="020F0502020204030204" pitchFamily="34" charset="0"/>
              </a:rPr>
              <a:pPr eaLnBrk="1" hangingPunct="1"/>
              <a:t>373</a:t>
            </a:fld>
            <a:endParaRPr lang="it-IT">
              <a:solidFill>
                <a:srgbClr val="FFFFFF"/>
              </a:solidFill>
              <a:latin typeface="Calibri" panose="020F0502020204030204" pitchFamily="34" charset="0"/>
            </a:endParaRPr>
          </a:p>
        </p:txBody>
      </p:sp>
      <p:pic>
        <p:nvPicPr>
          <p:cNvPr id="419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827088" y="3365500"/>
            <a:ext cx="7561262" cy="23050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bg1"/>
                </a:solidFill>
              </a:rPr>
              <a:t>Si attendono ora le opportune indicazioni operative da parte dell’INPS per il versamento della contribuzione (corrente e arretrata) da parte dei datori di lavoro con media occupazionale da più di cinque dipendenti a 15 dipendenti.</a:t>
            </a:r>
          </a:p>
        </p:txBody>
      </p:sp>
      <p:sp>
        <p:nvSpPr>
          <p:cNvPr id="3" name="Freccia in giù 2"/>
          <p:cNvSpPr/>
          <p:nvPr/>
        </p:nvSpPr>
        <p:spPr>
          <a:xfrm>
            <a:off x="4365625" y="2586038"/>
            <a:ext cx="484188" cy="627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39082290"/>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693738" y="1700213"/>
            <a:ext cx="7935912" cy="4714875"/>
          </a:xfrm>
        </p:spPr>
        <p:txBody>
          <a:bodyPr/>
          <a:lstStyle/>
          <a:p>
            <a:pPr eaLnBrk="1" hangingPunct="1"/>
            <a:r>
              <a:rPr lang="it-IT" altLang="it-IT" sz="2400" b="1" i="1">
                <a:solidFill>
                  <a:schemeClr val="bg1"/>
                </a:solidFill>
              </a:rPr>
              <a:t>ART.12</a:t>
            </a:r>
          </a:p>
          <a:p>
            <a:pPr eaLnBrk="1" hangingPunct="1"/>
            <a:r>
              <a:rPr lang="it-IT" altLang="it-IT" sz="2000" b="1" i="1">
                <a:solidFill>
                  <a:schemeClr val="bg1"/>
                </a:solidFill>
              </a:rPr>
              <a:t>Disposizioni finali</a:t>
            </a:r>
          </a:p>
          <a:p>
            <a:pPr eaLnBrk="1" hangingPunct="1"/>
            <a:r>
              <a:rPr lang="it-IT" altLang="it-IT" sz="2000" b="1" i="1">
                <a:solidFill>
                  <a:schemeClr val="bg1"/>
                </a:solidFill>
              </a:rPr>
              <a:t> </a:t>
            </a:r>
            <a:endParaRPr lang="it-IT" altLang="it-IT" sz="2000">
              <a:solidFill>
                <a:schemeClr val="bg1"/>
              </a:solidFill>
            </a:endParaRPr>
          </a:p>
          <a:p>
            <a:pPr algn="just" eaLnBrk="1" hangingPunct="1"/>
            <a:r>
              <a:rPr lang="it-IT" altLang="it-IT" sz="200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B5800-8B6C-4D3C-AEEE-7F226F08AEFF}" type="slidenum">
              <a:rPr lang="it-IT">
                <a:solidFill>
                  <a:srgbClr val="FFFFFF"/>
                </a:solidFill>
                <a:latin typeface="Calibri" panose="020F0502020204030204" pitchFamily="34" charset="0"/>
              </a:rPr>
              <a:pPr eaLnBrk="1" hangingPunct="1"/>
              <a:t>374</a:t>
            </a:fld>
            <a:endParaRPr lang="it-IT">
              <a:solidFill>
                <a:srgbClr val="FFFFFF"/>
              </a:solidFill>
              <a:latin typeface="Calibri" panose="020F0502020204030204" pitchFamily="34" charset="0"/>
            </a:endParaRPr>
          </a:p>
        </p:txBody>
      </p:sp>
      <p:pic>
        <p:nvPicPr>
          <p:cNvPr id="430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827088" y="3365500"/>
            <a:ext cx="7561262" cy="23050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A decorrere dal 1° gennaio 2016, confluiscono nel Fondo di integrazione salariale i datori di lavoro che occupano mediamente più di cinque dipendenti appartenenti a fondi di solidarietà bilaterali, ovvero a fondi di solidarietà alternativi che non hanno ottemperato all'obbligo di adeguamento alle disposizioni del </a:t>
            </a:r>
            <a:r>
              <a:rPr lang="it-IT" dirty="0" err="1">
                <a:solidFill>
                  <a:schemeClr val="bg1"/>
                </a:solidFill>
              </a:rPr>
              <a:t>D.Lgs</a:t>
            </a:r>
            <a:r>
              <a:rPr lang="it-IT" dirty="0">
                <a:solidFill>
                  <a:schemeClr val="bg1"/>
                </a:solidFill>
              </a:rPr>
              <a:t> n. 148/2015 entro il 31 dicembre 2015</a:t>
            </a:r>
          </a:p>
        </p:txBody>
      </p:sp>
      <p:sp>
        <p:nvSpPr>
          <p:cNvPr id="3" name="Freccia in giù 2"/>
          <p:cNvSpPr/>
          <p:nvPr/>
        </p:nvSpPr>
        <p:spPr>
          <a:xfrm>
            <a:off x="4365625" y="2586038"/>
            <a:ext cx="484188" cy="627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64392187"/>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endParaRPr lang="it-IT" altLang="it-IT" b="1">
              <a:solidFill>
                <a:schemeClr val="bg1"/>
              </a:solidFill>
            </a:endParaRPr>
          </a:p>
          <a:p>
            <a:pPr eaLnBrk="1" hangingPunct="1"/>
            <a:r>
              <a:rPr lang="it-IT" altLang="it-IT" b="1">
                <a:solidFill>
                  <a:schemeClr val="bg1"/>
                </a:solidFill>
              </a:rPr>
              <a:t>Decreto Interministeriale</a:t>
            </a:r>
          </a:p>
          <a:p>
            <a:pPr eaLnBrk="1" hangingPunct="1"/>
            <a:r>
              <a:rPr lang="it-IT" altLang="it-IT" b="1">
                <a:solidFill>
                  <a:schemeClr val="bg1"/>
                </a:solidFill>
              </a:rPr>
              <a:t>su </a:t>
            </a:r>
          </a:p>
          <a:p>
            <a:pPr eaLnBrk="1" hangingPunct="1"/>
            <a:r>
              <a:rPr lang="it-IT" altLang="it-IT" b="1">
                <a:solidFill>
                  <a:schemeClr val="bg1"/>
                </a:solidFill>
              </a:rPr>
              <a:t>Part time Agevolato  </a:t>
            </a:r>
          </a:p>
          <a:p>
            <a:pPr eaLnBrk="1" hangingPunct="1"/>
            <a:r>
              <a:rPr lang="it-IT" altLang="it-IT" b="1">
                <a:solidFill>
                  <a:schemeClr val="bg1"/>
                </a:solidFill>
              </a:rPr>
              <a:t>per lavoratori prossimi alla pensione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75B598-3868-461B-8DBE-5EA6E4080651}" type="slidenum">
              <a:rPr lang="it-IT">
                <a:solidFill>
                  <a:srgbClr val="FFFFFF"/>
                </a:solidFill>
                <a:latin typeface="Calibri" panose="020F0502020204030204" pitchFamily="34" charset="0"/>
              </a:rPr>
              <a:pPr eaLnBrk="1" hangingPunct="1"/>
              <a:t>375</a:t>
            </a:fld>
            <a:endParaRPr lang="it-IT">
              <a:solidFill>
                <a:srgbClr val="FFFFFF"/>
              </a:solidFill>
              <a:latin typeface="Calibri" panose="020F0502020204030204" pitchFamily="34" charset="0"/>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89325479"/>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endParaRPr lang="it-IT" altLang="it-IT" sz="2000" b="1">
              <a:solidFill>
                <a:schemeClr val="bg1"/>
              </a:solidFill>
            </a:endParaRPr>
          </a:p>
          <a:p>
            <a:pPr eaLnBrk="1" hangingPunct="1"/>
            <a:r>
              <a:rPr lang="it-IT" altLang="it-IT" sz="2000" b="1">
                <a:solidFill>
                  <a:schemeClr val="bg1"/>
                </a:solidFill>
              </a:rPr>
              <a:t>Legge di stabilità n. 208/2015 (comma 284)</a:t>
            </a: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detta una disciplina intesa ad agevolare il passaggio al lavoro a tempo parziale del personale dipendente del settore privato in prossimità del pensionamento di vecchiaia</a:t>
            </a: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rinvio ad un Decreto Interministeriale da emanare per l’individuazione delle modalità operative per il riconoscimento del beneficio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656153-14BD-452E-9FD0-C3470E53D2D6}" type="slidenum">
              <a:rPr lang="it-IT">
                <a:solidFill>
                  <a:srgbClr val="FFFFFF"/>
                </a:solidFill>
                <a:latin typeface="Calibri" panose="020F0502020204030204" pitchFamily="34" charset="0"/>
              </a:rPr>
              <a:pPr eaLnBrk="1" hangingPunct="1"/>
              <a:t>376</a:t>
            </a:fld>
            <a:endParaRPr lang="it-IT">
              <a:solidFill>
                <a:srgbClr val="FFFFFF"/>
              </a:solidFill>
              <a:latin typeface="Calibri" panose="020F0502020204030204" pitchFamily="34" charset="0"/>
            </a:endParaRPr>
          </a:p>
        </p:txBody>
      </p:sp>
      <p:pic>
        <p:nvPicPr>
          <p:cNvPr id="30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57675" y="2708275"/>
            <a:ext cx="484188" cy="490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Freccia in giù 2"/>
          <p:cNvSpPr/>
          <p:nvPr/>
        </p:nvSpPr>
        <p:spPr>
          <a:xfrm>
            <a:off x="4291013" y="4398963"/>
            <a:ext cx="485775"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941876310"/>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r>
              <a:rPr lang="it-IT" altLang="it-IT" sz="2000" b="1">
                <a:solidFill>
                  <a:schemeClr val="bg1"/>
                </a:solidFill>
              </a:rPr>
              <a:t>Soggetti destinatari e beneficio</a:t>
            </a:r>
          </a:p>
          <a:p>
            <a:pPr eaLnBrk="1" hangingPunct="1"/>
            <a:r>
              <a:rPr lang="it-IT" altLang="it-IT" sz="2000" b="1">
                <a:solidFill>
                  <a:schemeClr val="bg1"/>
                </a:solidFill>
              </a:rPr>
              <a:t>(art. 2)</a:t>
            </a:r>
          </a:p>
          <a:p>
            <a:pPr eaLnBrk="1" hangingPunct="1"/>
            <a:endParaRPr lang="it-IT" altLang="it-IT" sz="2000" b="1">
              <a:solidFill>
                <a:schemeClr val="bg1"/>
              </a:solidFill>
            </a:endParaRPr>
          </a:p>
          <a:p>
            <a:pPr algn="just" eaLnBrk="1" hangingPunct="1"/>
            <a:r>
              <a:rPr lang="it-IT" altLang="it-IT" sz="2000" b="1">
                <a:solidFill>
                  <a:schemeClr val="bg1"/>
                </a:solidFill>
              </a:rPr>
              <a:t>	- lavoratori dipendenti del settore privato</a:t>
            </a:r>
          </a:p>
          <a:p>
            <a:pPr algn="just" eaLnBrk="1" hangingPunct="1"/>
            <a:endParaRPr lang="it-IT" altLang="it-IT" sz="2000" b="1">
              <a:solidFill>
                <a:schemeClr val="bg1"/>
              </a:solidFill>
            </a:endParaRPr>
          </a:p>
          <a:p>
            <a:pPr algn="just" eaLnBrk="1" hangingPunct="1"/>
            <a:r>
              <a:rPr lang="it-IT" altLang="it-IT" sz="2000" b="1">
                <a:solidFill>
                  <a:schemeClr val="bg1"/>
                </a:solidFill>
              </a:rPr>
              <a:t>	- che hanno in corso un rapporto di lavoro a tempo pieno e 	  	indeterminato</a:t>
            </a:r>
          </a:p>
          <a:p>
            <a:pPr algn="just" eaLnBrk="1" hangingPunct="1"/>
            <a:endParaRPr lang="it-IT" altLang="it-IT" sz="2000" b="1">
              <a:solidFill>
                <a:schemeClr val="bg1"/>
              </a:solidFill>
            </a:endParaRPr>
          </a:p>
          <a:p>
            <a:pPr algn="just" eaLnBrk="1" hangingPunct="1"/>
            <a:r>
              <a:rPr lang="it-IT" altLang="it-IT" sz="2000" b="1">
                <a:solidFill>
                  <a:schemeClr val="bg1"/>
                </a:solidFill>
              </a:rPr>
              <a:t>	- che hanno maturato i requisiti minimi di contribuzione per il 	diritto al trattamento pensionistico di vecchiaia</a:t>
            </a:r>
          </a:p>
          <a:p>
            <a:pPr algn="just" eaLnBrk="1" hangingPunct="1"/>
            <a:endParaRPr lang="it-IT" altLang="it-IT" sz="2000" b="1">
              <a:solidFill>
                <a:schemeClr val="bg1"/>
              </a:solidFill>
            </a:endParaRPr>
          </a:p>
          <a:p>
            <a:pPr algn="just" eaLnBrk="1" hangingPunct="1"/>
            <a:r>
              <a:rPr lang="it-IT" altLang="it-IT" sz="2000" b="1">
                <a:solidFill>
                  <a:schemeClr val="bg1"/>
                </a:solidFill>
              </a:rPr>
              <a:t>	- che maturano entro il 31 dicembre 2018 il requisito anagrafico</a:t>
            </a:r>
          </a:p>
          <a:p>
            <a:pPr algn="just"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C25680-F1B0-4F8D-9941-7AA2B14F52EC}" type="slidenum">
              <a:rPr lang="it-IT">
                <a:solidFill>
                  <a:srgbClr val="FFFFFF"/>
                </a:solidFill>
                <a:latin typeface="Calibri" panose="020F0502020204030204" pitchFamily="34" charset="0"/>
              </a:rPr>
              <a:pPr eaLnBrk="1" hangingPunct="1"/>
              <a:t>377</a:t>
            </a:fld>
            <a:endParaRPr 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a destra 3"/>
          <p:cNvSpPr/>
          <p:nvPr/>
        </p:nvSpPr>
        <p:spPr>
          <a:xfrm>
            <a:off x="468313" y="4352925"/>
            <a:ext cx="792162"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Parentesi graffa aperta 6"/>
          <p:cNvSpPr/>
          <p:nvPr/>
        </p:nvSpPr>
        <p:spPr>
          <a:xfrm>
            <a:off x="1265238" y="2925763"/>
            <a:ext cx="77787" cy="30956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807086302"/>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468313" y="1773238"/>
            <a:ext cx="8151812" cy="4751387"/>
          </a:xfrm>
          <a:ln>
            <a:solidFill>
              <a:schemeClr val="accent1"/>
            </a:solidFill>
            <a:miter lim="800000"/>
            <a:headEnd/>
            <a:tailEnd/>
          </a:ln>
        </p:spPr>
        <p:txBody>
          <a:bodyPr/>
          <a:lstStyle/>
          <a:p>
            <a:pPr eaLnBrk="1" hangingPunct="1"/>
            <a:r>
              <a:rPr lang="it-IT" altLang="it-IT" sz="2000" b="1">
                <a:solidFill>
                  <a:schemeClr val="bg1"/>
                </a:solidFill>
              </a:rPr>
              <a:t> </a:t>
            </a:r>
          </a:p>
          <a:p>
            <a:pPr eaLnBrk="1" hangingPunct="1"/>
            <a:endParaRPr lang="it-IT" altLang="it-IT" sz="2000" b="1">
              <a:solidFill>
                <a:schemeClr val="bg1"/>
              </a:solidFill>
            </a:endParaRPr>
          </a:p>
          <a:p>
            <a:pPr eaLnBrk="1" hangingPunct="1"/>
            <a:r>
              <a:rPr lang="it-IT" altLang="it-IT" sz="2000" b="1">
                <a:solidFill>
                  <a:schemeClr val="bg1"/>
                </a:solidFill>
              </a:rPr>
              <a:t>Accordo con il datore di lavoro</a:t>
            </a: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i="1">
                <a:solidFill>
                  <a:schemeClr val="bg1"/>
                </a:solidFill>
              </a:rPr>
              <a:t> </a:t>
            </a:r>
            <a:endParaRPr lang="it-IT" altLang="it-IT" sz="20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57D7A8-4F8F-4091-93B4-0AB832D1411A}" type="slidenum">
              <a:rPr lang="it-IT">
                <a:solidFill>
                  <a:srgbClr val="FFFFFF"/>
                </a:solidFill>
                <a:latin typeface="Calibri" panose="020F0502020204030204" pitchFamily="34" charset="0"/>
              </a:rPr>
              <a:pPr eaLnBrk="1" hangingPunct="1"/>
              <a:t>378</a:t>
            </a:fld>
            <a:endParaRPr lang="it-IT">
              <a:solidFill>
                <a:srgbClr val="FFFFFF"/>
              </a:solidFill>
              <a:latin typeface="Calibri" panose="020F0502020204030204" pitchFamily="34" charset="0"/>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94188" y="1916113"/>
            <a:ext cx="484187"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Freccia in giù 2"/>
          <p:cNvSpPr/>
          <p:nvPr/>
        </p:nvSpPr>
        <p:spPr>
          <a:xfrm>
            <a:off x="4284663" y="2998788"/>
            <a:ext cx="484187"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Rettangolo arrotondato 4"/>
          <p:cNvSpPr/>
          <p:nvPr/>
        </p:nvSpPr>
        <p:spPr>
          <a:xfrm>
            <a:off x="2330450" y="3789363"/>
            <a:ext cx="4392613" cy="1439862"/>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Trasformazione del rapporto di lavoro da tempo pieno a tempo parziale con riduzione dell'orario di lavoro in misura compresa tra il 40 per cento ed il 60 </a:t>
            </a:r>
          </a:p>
        </p:txBody>
      </p:sp>
      <p:sp>
        <p:nvSpPr>
          <p:cNvPr id="4" name="Segnaposto piè di pagina 3"/>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821586013"/>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468313" y="1773238"/>
            <a:ext cx="8151812" cy="4751387"/>
          </a:xfrm>
          <a:ln>
            <a:solidFill>
              <a:schemeClr val="accent1"/>
            </a:solidFill>
            <a:miter lim="800000"/>
            <a:headEnd/>
            <a:tailEnd/>
          </a:ln>
        </p:spPr>
        <p:txBody>
          <a:bodyPr/>
          <a:lstStyle/>
          <a:p>
            <a:pPr eaLnBrk="1" hangingPunct="1"/>
            <a:r>
              <a:rPr lang="it-IT" altLang="it-IT" sz="2000" b="1">
                <a:solidFill>
                  <a:schemeClr val="bg1"/>
                </a:solidFill>
              </a:rPr>
              <a:t> </a:t>
            </a:r>
          </a:p>
          <a:p>
            <a:pPr algn="just" eaLnBrk="1" hangingPunct="1"/>
            <a:r>
              <a:rPr lang="it-IT" altLang="it-IT" sz="2000" i="1">
                <a:solidFill>
                  <a:schemeClr val="bg1"/>
                </a:solidFill>
              </a:rPr>
              <a:t>2.	Ai fini dell'accesso al beneficio di cui al comma I, il lavoratore e il datore </a:t>
            </a:r>
            <a:r>
              <a:rPr lang="it-IT" altLang="it-IT" sz="2000" b="1" i="1">
                <a:solidFill>
                  <a:schemeClr val="bg2"/>
                </a:solidFill>
              </a:rPr>
              <a:t>stipulano un contratto di riduzione dell'orario di lavoro</a:t>
            </a:r>
            <a:r>
              <a:rPr lang="it-IT" altLang="it-IT" sz="2000" i="1">
                <a:solidFill>
                  <a:schemeClr val="bg1"/>
                </a:solidFill>
              </a:rPr>
              <a:t>, di seguito denominato "contratto di lavoro a tempo parziale agevolato", </a:t>
            </a:r>
            <a:r>
              <a:rPr lang="it-IT" altLang="it-IT" sz="2000" b="1" i="1">
                <a:solidFill>
                  <a:schemeClr val="bg2"/>
                </a:solidFill>
              </a:rPr>
              <a:t>di durata pari al periodo intercorrente tra la data di accesso al beneficio e la data di maturazione</a:t>
            </a:r>
            <a:r>
              <a:rPr lang="it-IT" altLang="it-IT" sz="2000" i="1">
                <a:solidFill>
                  <a:schemeClr val="bg1"/>
                </a:solidFill>
              </a:rPr>
              <a:t>, da parte del lavoratore, </a:t>
            </a:r>
            <a:r>
              <a:rPr lang="it-IT" altLang="it-IT" sz="2000" b="1" i="1">
                <a:solidFill>
                  <a:schemeClr val="bg2"/>
                </a:solidFill>
              </a:rPr>
              <a:t>del requisito anagrafico </a:t>
            </a:r>
            <a:r>
              <a:rPr lang="it-IT" altLang="it-IT" sz="2000" i="1">
                <a:solidFill>
                  <a:schemeClr val="bg1"/>
                </a:solidFill>
              </a:rPr>
              <a:t>per il diritto alla pensione di vecchiaia, nel quale è indicata la misura della riduzione. </a:t>
            </a:r>
            <a:r>
              <a:rPr lang="it-IT" altLang="it-IT" sz="2000" b="1" i="1">
                <a:solidFill>
                  <a:schemeClr val="bg2"/>
                </a:solidFill>
              </a:rPr>
              <a:t>Il beneficio di cui al comma 1 cessa, in ogni caso, al momento della maturazione, da parte del lavoratore, del requisito anagrafico </a:t>
            </a:r>
            <a:r>
              <a:rPr lang="it-IT" altLang="it-IT" sz="2000" i="1">
                <a:solidFill>
                  <a:schemeClr val="bg1"/>
                </a:solidFill>
              </a:rPr>
              <a:t>per il conseguimento del diritto alla pensione di vecchiaia e qualora siano modificati i termini dell'accordo</a:t>
            </a: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FCB945-1BBD-46AB-8589-8655E964FAC1}" type="slidenum">
              <a:rPr lang="it-IT">
                <a:solidFill>
                  <a:srgbClr val="FFFFFF"/>
                </a:solidFill>
                <a:latin typeface="Calibri" panose="020F0502020204030204" pitchFamily="34" charset="0"/>
              </a:rPr>
              <a:pPr eaLnBrk="1" hangingPunct="1"/>
              <a:t>379</a:t>
            </a:fld>
            <a:endParaRPr lang="it-IT">
              <a:solidFill>
                <a:srgbClr val="FFFFFF"/>
              </a:solidFill>
              <a:latin typeface="Calibri" panose="020F0502020204030204" pitchFamily="34" charset="0"/>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69898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LAVORO SUPPLEMENTARE</a:t>
            </a:r>
          </a:p>
          <a:p>
            <a:pPr algn="just"/>
            <a:r>
              <a:rPr lang="it-IT" sz="2400">
                <a:solidFill>
                  <a:schemeClr val="bg1"/>
                </a:solidFill>
              </a:rPr>
              <a:t>Nel caso in cui il </a:t>
            </a:r>
            <a:r>
              <a:rPr lang="it-IT" sz="2400" b="1">
                <a:solidFill>
                  <a:schemeClr val="bg1"/>
                </a:solidFill>
              </a:rPr>
              <a:t>contratto collettivo </a:t>
            </a:r>
            <a:r>
              <a:rPr lang="it-IT" sz="2400">
                <a:solidFill>
                  <a:schemeClr val="bg1"/>
                </a:solidFill>
              </a:rPr>
              <a:t>applicato al rapporto di lavoro </a:t>
            </a:r>
            <a:r>
              <a:rPr lang="it-IT" sz="2400" b="1">
                <a:solidFill>
                  <a:schemeClr val="bg1"/>
                </a:solidFill>
              </a:rPr>
              <a:t>non disciplini il lavoro supplementare</a:t>
            </a:r>
            <a:r>
              <a:rPr lang="it-IT" sz="2400">
                <a:solidFill>
                  <a:schemeClr val="bg1"/>
                </a:solidFill>
              </a:rPr>
              <a:t>, il datore di lavoro può </a:t>
            </a:r>
            <a:r>
              <a:rPr lang="it-IT" sz="2400" b="1">
                <a:solidFill>
                  <a:schemeClr val="bg1"/>
                </a:solidFill>
              </a:rPr>
              <a:t>richiedere al lavoratore lo svolgimento di prestazioni di lavoro supplementare in misura non superiore al 25 per cento delle ore di lavoro settimanali concordate. </a:t>
            </a:r>
            <a:r>
              <a:rPr lang="it-IT" sz="2400">
                <a:solidFill>
                  <a:schemeClr val="bg1"/>
                </a:solidFill>
              </a:rPr>
              <a:t>In tale ipotesi, il </a:t>
            </a:r>
            <a:r>
              <a:rPr lang="it-IT" sz="2400" b="1">
                <a:solidFill>
                  <a:schemeClr val="bg1"/>
                </a:solidFill>
              </a:rPr>
              <a:t>lavoratore può rifiutare lo svolgimento del lavoro supplementare ove giustificato da comprovate esigenze lavorative, di salute, familiari o di formazione professionale</a:t>
            </a:r>
            <a:r>
              <a:rPr lang="it-IT" sz="2400">
                <a:solidFill>
                  <a:schemeClr val="bg1"/>
                </a:solidFill>
              </a:rPr>
              <a:t>. Il lavoro supplementare è retribuito con una </a:t>
            </a:r>
            <a:r>
              <a:rPr lang="it-IT" sz="2400" b="1">
                <a:solidFill>
                  <a:schemeClr val="bg1"/>
                </a:solidFill>
              </a:rPr>
              <a:t>maggiorazione del 15 per cento della retribuzione oraria globale di fatto, comprensiva dell'incidenza della retribuzione delle ore supplementari sugli istituti retributivi indiretti e differiti.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E9657E-5759-4F54-9289-3910FC00086C}" type="slidenum">
              <a:rPr lang="it-IT">
                <a:solidFill>
                  <a:srgbClr val="FFFFFF"/>
                </a:solidFill>
                <a:latin typeface="Calibri" panose="020F0502020204030204" pitchFamily="34" charset="0"/>
              </a:rPr>
              <a:pPr eaLnBrk="1" hangingPunct="1"/>
              <a:t>38</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53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875463" y="141287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2391690240"/>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468313" y="1773238"/>
            <a:ext cx="8329612" cy="4535487"/>
          </a:xfrm>
          <a:ln>
            <a:solidFill>
              <a:schemeClr val="accent1"/>
            </a:solidFill>
            <a:miter lim="800000"/>
            <a:headEnd/>
            <a:tailEnd/>
          </a:ln>
        </p:spPr>
        <p:txBody>
          <a:bodyPr/>
          <a:lstStyle/>
          <a:p>
            <a:pPr algn="just" eaLnBrk="1" hangingPunct="1"/>
            <a:r>
              <a:rPr lang="it-IT" altLang="it-IT" sz="2000" b="1">
                <a:solidFill>
                  <a:schemeClr val="bg1"/>
                </a:solidFill>
              </a:rPr>
              <a:t>	 </a:t>
            </a:r>
          </a:p>
          <a:p>
            <a:pPr eaLnBrk="1" hangingPunct="1"/>
            <a:r>
              <a:rPr lang="it-IT" altLang="it-IT" sz="2000" b="1">
                <a:solidFill>
                  <a:schemeClr val="bg1"/>
                </a:solidFill>
              </a:rPr>
              <a:t>Al lavoratore spetta</a:t>
            </a: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78CAFD-54B8-4FFE-923A-D4EAC1D6E080}" type="slidenum">
              <a:rPr lang="it-IT">
                <a:solidFill>
                  <a:srgbClr val="FFFFFF"/>
                </a:solidFill>
                <a:latin typeface="Calibri" panose="020F0502020204030204" pitchFamily="34" charset="0"/>
              </a:rPr>
              <a:pPr eaLnBrk="1" hangingPunct="1"/>
              <a:t>380</a:t>
            </a:fld>
            <a:endParaRPr lang="it-IT">
              <a:solidFill>
                <a:srgbClr val="FFFFFF"/>
              </a:solidFill>
              <a:latin typeface="Calibri" panose="020F0502020204030204" pitchFamily="34" charset="0"/>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arrotondato 4"/>
          <p:cNvSpPr/>
          <p:nvPr/>
        </p:nvSpPr>
        <p:spPr>
          <a:xfrm>
            <a:off x="468313" y="3336925"/>
            <a:ext cx="4103687" cy="1820863"/>
          </a:xfrm>
          <a:prstGeom prst="roundRect">
            <a:avLst/>
          </a:prstGeom>
          <a:solidFill>
            <a:schemeClr val="tx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Da parte del datore di lavoro, una somma pari alla contribuzione previdenziale ai fini pensionistici a carico del datore di lavoro relativa alla prestazione lavorativa non effettuata</a:t>
            </a:r>
          </a:p>
        </p:txBody>
      </p:sp>
      <p:sp>
        <p:nvSpPr>
          <p:cNvPr id="11" name="Rettangolo arrotondato 10"/>
          <p:cNvSpPr/>
          <p:nvPr/>
        </p:nvSpPr>
        <p:spPr>
          <a:xfrm>
            <a:off x="4694238" y="3359150"/>
            <a:ext cx="4103687" cy="1798638"/>
          </a:xfrm>
          <a:prstGeom prst="roundRect">
            <a:avLst/>
          </a:prstGeom>
          <a:solidFill>
            <a:schemeClr val="tx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Riconoscimento della contribuzione  figurativa commisurata alla retribuzione corrispondente alla prestazione lavorativa non effettuata in ragione del contratto di lavoro a tempo parziale agevolato</a:t>
            </a:r>
          </a:p>
        </p:txBody>
      </p:sp>
      <p:cxnSp>
        <p:nvCxnSpPr>
          <p:cNvPr id="7" name="Connettore 1 6"/>
          <p:cNvCxnSpPr>
            <a:endCxn id="11" idx="0"/>
          </p:cNvCxnSpPr>
          <p:nvPr/>
        </p:nvCxnSpPr>
        <p:spPr>
          <a:xfrm>
            <a:off x="4572000" y="2535238"/>
            <a:ext cx="2174875" cy="823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a:endCxn id="5" idx="0"/>
          </p:cNvCxnSpPr>
          <p:nvPr/>
        </p:nvCxnSpPr>
        <p:spPr>
          <a:xfrm flipH="1">
            <a:off x="2520950" y="2535238"/>
            <a:ext cx="2051050" cy="8016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ccia in giù 14"/>
          <p:cNvSpPr/>
          <p:nvPr/>
        </p:nvSpPr>
        <p:spPr>
          <a:xfrm>
            <a:off x="4410075" y="5321300"/>
            <a:ext cx="484188" cy="488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134612832"/>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450850" y="1773238"/>
            <a:ext cx="8151813" cy="4535487"/>
          </a:xfrm>
          <a:ln>
            <a:solidFill>
              <a:schemeClr val="accent1"/>
            </a:solidFill>
            <a:miter lim="800000"/>
            <a:headEnd/>
            <a:tailEnd/>
          </a:ln>
        </p:spPr>
        <p:txBody>
          <a:bodyPr/>
          <a:lstStyle/>
          <a:p>
            <a:pPr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r>
              <a:rPr lang="it-IT" altLang="it-IT" sz="2000" b="1">
                <a:solidFill>
                  <a:schemeClr val="bg1"/>
                </a:solidFill>
              </a:rPr>
              <a:t> </a:t>
            </a: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2EDFBA-B76C-4436-87B1-E1832B0204D2}" type="slidenum">
              <a:rPr lang="it-IT">
                <a:solidFill>
                  <a:srgbClr val="FFFFFF"/>
                </a:solidFill>
                <a:latin typeface="Calibri" panose="020F0502020204030204" pitchFamily="34" charset="0"/>
              </a:rPr>
              <a:pPr eaLnBrk="1" hangingPunct="1"/>
              <a:t>381</a:t>
            </a:fld>
            <a:endParaRPr 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84663" y="2060575"/>
            <a:ext cx="48418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5" name="Rettangolo arrotondato 4"/>
          <p:cNvSpPr/>
          <p:nvPr/>
        </p:nvSpPr>
        <p:spPr>
          <a:xfrm>
            <a:off x="1373188" y="2924175"/>
            <a:ext cx="6307137" cy="273685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b="1" dirty="0">
                <a:solidFill>
                  <a:prstClr val="black"/>
                </a:solidFill>
              </a:rPr>
              <a:t>La somma erogata dal datore di lavoro </a:t>
            </a:r>
          </a:p>
          <a:p>
            <a:pPr algn="just">
              <a:defRPr/>
            </a:pPr>
            <a:endParaRPr lang="it-IT" b="1" dirty="0">
              <a:solidFill>
                <a:prstClr val="black"/>
              </a:solidFill>
            </a:endParaRPr>
          </a:p>
          <a:p>
            <a:pPr marL="285750" indent="-285750" algn="just">
              <a:buFont typeface="Arial" panose="020B0604020202020204" pitchFamily="34" charset="0"/>
              <a:buChar char="•"/>
              <a:defRPr/>
            </a:pPr>
            <a:r>
              <a:rPr lang="it-IT" b="1" dirty="0">
                <a:solidFill>
                  <a:prstClr val="black"/>
                </a:solidFill>
              </a:rPr>
              <a:t>è omnicomprensiva, </a:t>
            </a:r>
          </a:p>
          <a:p>
            <a:pPr marL="285750" indent="-285750" algn="just">
              <a:buFont typeface="Arial" panose="020B0604020202020204" pitchFamily="34" charset="0"/>
              <a:buChar char="•"/>
              <a:defRPr/>
            </a:pPr>
            <a:r>
              <a:rPr lang="it-IT" b="1" dirty="0">
                <a:solidFill>
                  <a:prstClr val="black"/>
                </a:solidFill>
              </a:rPr>
              <a:t>non concorre alla formazione del reddito da lavoro dipendente </a:t>
            </a:r>
          </a:p>
          <a:p>
            <a:pPr marL="285750" indent="-285750" algn="just">
              <a:buFont typeface="Arial" panose="020B0604020202020204" pitchFamily="34" charset="0"/>
              <a:buChar char="•"/>
              <a:defRPr/>
            </a:pPr>
            <a:r>
              <a:rPr lang="it-IT" b="1" dirty="0">
                <a:solidFill>
                  <a:prstClr val="black"/>
                </a:solidFill>
              </a:rPr>
              <a:t>non è assoggettata ad alcuna forma di contribuzione previdenziale, ivi inclusa quella relativa all'assicurazione contro gli infortuni sul lavoro e le malattie professionali.</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470394768"/>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450850" y="1773238"/>
            <a:ext cx="8151813" cy="4535487"/>
          </a:xfrm>
          <a:ln>
            <a:solidFill>
              <a:schemeClr val="accent1"/>
            </a:solidFill>
            <a:miter lim="800000"/>
            <a:headEnd/>
            <a:tailEnd/>
          </a:ln>
        </p:spPr>
        <p:txBody>
          <a:bodyPr/>
          <a:lstStyle/>
          <a:p>
            <a:pPr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r>
              <a:rPr lang="it-IT" altLang="it-IT" sz="2000" b="1">
                <a:solidFill>
                  <a:schemeClr val="bg1"/>
                </a:solidFill>
              </a:rPr>
              <a:t> </a:t>
            </a:r>
          </a:p>
          <a:p>
            <a:pPr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DB7A13-2F22-433C-AE98-84C96557EEDE}" type="slidenum">
              <a:rPr lang="it-IT">
                <a:solidFill>
                  <a:srgbClr val="FFFFFF"/>
                </a:solidFill>
                <a:latin typeface="Calibri" panose="020F0502020204030204" pitchFamily="34" charset="0"/>
              </a:rPr>
              <a:pPr eaLnBrk="1" hangingPunct="1"/>
              <a:t>382</a:t>
            </a:fld>
            <a:endParaRPr lang="it-IT">
              <a:solidFill>
                <a:srgbClr val="FFFFFF"/>
              </a:solidFill>
              <a:latin typeface="Calibri" panose="020F0502020204030204" pitchFamily="34" charset="0"/>
            </a:endParaRPr>
          </a:p>
        </p:txBody>
      </p:sp>
      <p:pic>
        <p:nvPicPr>
          <p:cNvPr id="92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84663" y="2060575"/>
            <a:ext cx="484187"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5" name="Rettangolo arrotondato 4"/>
          <p:cNvSpPr/>
          <p:nvPr/>
        </p:nvSpPr>
        <p:spPr>
          <a:xfrm>
            <a:off x="1373188" y="3429000"/>
            <a:ext cx="6307137" cy="22320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prstClr val="black"/>
                </a:solidFill>
              </a:rPr>
              <a:t>La contribuzione figurativa di cui al comma 1 dell’art.2  è riconosciuta nel limite massimo di 60 milioni di euro per l'anno 2016, 120 milioni di euro per l'anno 2017 e 60 milioni di euro per l'anno 2018.</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631539725"/>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773238"/>
            <a:ext cx="8151812" cy="4535487"/>
          </a:xfrm>
          <a:ln>
            <a:solidFill>
              <a:schemeClr val="accent1"/>
            </a:solidFill>
          </a:ln>
        </p:spPr>
        <p:txBody>
          <a:bodyPr/>
          <a:lstStyle/>
          <a:p>
            <a:pPr eaLnBrk="1" hangingPunct="1">
              <a:buFont typeface="Arial" charset="0"/>
              <a:buNone/>
              <a:defRPr/>
            </a:pPr>
            <a:r>
              <a:rPr lang="it-IT" altLang="it-IT" sz="2000" b="1" dirty="0">
                <a:solidFill>
                  <a:schemeClr val="bg1"/>
                </a:solidFill>
              </a:rPr>
              <a:t>Procedura di ammissione al beneficio</a:t>
            </a:r>
          </a:p>
          <a:p>
            <a:pPr eaLnBrk="1" hangingPunct="1">
              <a:buFont typeface="Arial" charset="0"/>
              <a:buNone/>
              <a:defRPr/>
            </a:pPr>
            <a:r>
              <a:rPr lang="it-IT" altLang="it-IT" sz="2000" b="1" dirty="0">
                <a:solidFill>
                  <a:schemeClr val="bg1"/>
                </a:solidFill>
              </a:rPr>
              <a:t>(art. 3)</a:t>
            </a:r>
          </a:p>
          <a:p>
            <a:pPr eaLnBrk="1" hangingPunct="1">
              <a:buFont typeface="Arial" charset="0"/>
              <a:buNone/>
              <a:defRPr/>
            </a:pPr>
            <a:endParaRPr lang="it-IT" altLang="it-IT" sz="2000" b="1" dirty="0">
              <a:solidFill>
                <a:schemeClr val="bg1"/>
              </a:solidFill>
            </a:endParaRPr>
          </a:p>
          <a:p>
            <a:pPr marL="457200" indent="-457200" algn="just" eaLnBrk="1" hangingPunct="1">
              <a:buFont typeface="+mj-lt"/>
              <a:buAutoNum type="arabicPeriod"/>
              <a:defRPr/>
            </a:pPr>
            <a:r>
              <a:rPr lang="it-IT" altLang="it-IT" sz="2000" b="1" dirty="0">
                <a:solidFill>
                  <a:schemeClr val="bg1"/>
                </a:solidFill>
              </a:rPr>
              <a:t>Il lavoratore interessato deve richiedere all’Inps </a:t>
            </a:r>
            <a:r>
              <a:rPr lang="it-IT" altLang="it-IT" sz="2000" dirty="0">
                <a:solidFill>
                  <a:schemeClr val="bg1"/>
                </a:solidFill>
              </a:rPr>
              <a:t>– per via telematica se ha già il Pin o rivolgendosi a un patronato o a uno sportello dell’istituto – la certificazione che attesta il possesso del requisito contributivo e la maturazione di quello anagrafico entro il 31 dicembre 2018. </a:t>
            </a:r>
          </a:p>
          <a:p>
            <a:pPr marL="457200" indent="-457200" algn="just" eaLnBrk="1" hangingPunct="1">
              <a:buFont typeface="+mj-lt"/>
              <a:buAutoNum type="arabicPeriod"/>
              <a:defRPr/>
            </a:pPr>
            <a:endParaRPr lang="it-IT" altLang="it-IT" sz="2000" dirty="0">
              <a:solidFill>
                <a:schemeClr val="bg1"/>
              </a:solidFill>
            </a:endParaRPr>
          </a:p>
          <a:p>
            <a:pPr marL="457200" indent="-457200" algn="just" eaLnBrk="1" hangingPunct="1">
              <a:buFont typeface="+mj-lt"/>
              <a:buAutoNum type="arabicPeriod"/>
              <a:defRPr/>
            </a:pPr>
            <a:r>
              <a:rPr lang="it-IT" altLang="it-IT" sz="2000" b="1" dirty="0">
                <a:solidFill>
                  <a:schemeClr val="bg1"/>
                </a:solidFill>
              </a:rPr>
              <a:t>Il lavoratore e il datore stipulano </a:t>
            </a:r>
            <a:r>
              <a:rPr lang="it-IT" altLang="it-IT" sz="2000" dirty="0">
                <a:solidFill>
                  <a:schemeClr val="bg1"/>
                </a:solidFill>
              </a:rPr>
              <a:t>un “</a:t>
            </a:r>
            <a:r>
              <a:rPr lang="it-IT" altLang="it-IT" sz="2000" u="sng" dirty="0">
                <a:solidFill>
                  <a:schemeClr val="bg1"/>
                </a:solidFill>
              </a:rPr>
              <a:t>contratto di lavoro a tempo parziale agevolato</a:t>
            </a:r>
            <a:r>
              <a:rPr lang="it-IT" altLang="it-IT" sz="2000" dirty="0">
                <a:solidFill>
                  <a:schemeClr val="bg1"/>
                </a:solidFill>
              </a:rPr>
              <a:t>” nel quale viene indicata la misura della riduzione di orario </a:t>
            </a:r>
            <a:r>
              <a:rPr lang="it-IT" altLang="it-IT" sz="2000" b="1" i="1" dirty="0">
                <a:solidFill>
                  <a:schemeClr val="bg1"/>
                </a:solidFill>
              </a:rPr>
              <a:t>avvalendosi del relativo beneficio </a:t>
            </a:r>
            <a:r>
              <a:rPr lang="it-IT" altLang="it-IT" sz="2000" i="1" dirty="0">
                <a:solidFill>
                  <a:schemeClr val="bg1"/>
                </a:solidFill>
              </a:rPr>
              <a:t> </a:t>
            </a:r>
            <a:r>
              <a:rPr lang="it-IT" altLang="it-IT" sz="2000" dirty="0">
                <a:solidFill>
                  <a:schemeClr val="bg1"/>
                </a:solidFill>
              </a:rPr>
              <a:t>fino alla data di maturazione, da parte del lavoratore, dell’età per il diritto alla pensione di vecchiaia.</a:t>
            </a:r>
          </a:p>
          <a:p>
            <a:pPr algn="just" eaLnBrk="1" hangingPunct="1">
              <a:buFont typeface="Arial" charset="0"/>
              <a:buNone/>
              <a:defRPr/>
            </a:pPr>
            <a:endParaRPr lang="it-IT" altLang="it-IT" sz="2000" b="1" dirty="0">
              <a:solidFill>
                <a:schemeClr val="bg1"/>
              </a:solidFill>
            </a:endParaRP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b="1" dirty="0">
                <a:solidFill>
                  <a:schemeClr val="bg1"/>
                </a:solidFill>
              </a:rPr>
              <a:t>	</a:t>
            </a: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FBE1F2-E983-423F-99EC-53612D802F8A}" type="slidenum">
              <a:rPr lang="it-IT">
                <a:solidFill>
                  <a:srgbClr val="FFFFFF"/>
                </a:solidFill>
                <a:latin typeface="Calibri" panose="020F0502020204030204" pitchFamily="34" charset="0"/>
              </a:rPr>
              <a:pPr eaLnBrk="1" hangingPunct="1"/>
              <a:t>383</a:t>
            </a:fld>
            <a:endParaRPr lang="it-IT">
              <a:solidFill>
                <a:srgbClr val="FFFFFF"/>
              </a:solidFill>
              <a:latin typeface="Calibri" panose="020F0502020204030204" pitchFamily="34" charset="0"/>
            </a:endParaRPr>
          </a:p>
        </p:txBody>
      </p:sp>
      <p:pic>
        <p:nvPicPr>
          <p:cNvPr id="102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57986366"/>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773238"/>
            <a:ext cx="8151812" cy="4535487"/>
          </a:xfrm>
          <a:ln>
            <a:solidFill>
              <a:schemeClr val="accent1"/>
            </a:solidFill>
          </a:ln>
        </p:spPr>
        <p:txBody>
          <a:bodyPr/>
          <a:lstStyle/>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Procedura di ammissione al beneficio</a:t>
            </a:r>
          </a:p>
          <a:p>
            <a:pPr eaLnBrk="1" hangingPunct="1">
              <a:buFont typeface="Arial" charset="0"/>
              <a:buNone/>
              <a:defRPr/>
            </a:pPr>
            <a:r>
              <a:rPr lang="it-IT" altLang="it-IT" sz="2000" b="1" dirty="0">
                <a:solidFill>
                  <a:schemeClr val="bg1"/>
                </a:solidFill>
              </a:rPr>
              <a:t>(art. 3)</a:t>
            </a:r>
          </a:p>
          <a:p>
            <a:pPr eaLnBrk="1" hangingPunct="1">
              <a:buFont typeface="Arial" charset="0"/>
              <a:buNone/>
              <a:defRPr/>
            </a:pPr>
            <a:endParaRPr lang="it-IT" altLang="it-IT" sz="2000" b="1" dirty="0">
              <a:solidFill>
                <a:schemeClr val="bg1"/>
              </a:solidFill>
            </a:endParaRPr>
          </a:p>
          <a:p>
            <a:pPr marL="457200" indent="-457200" algn="just" eaLnBrk="1" hangingPunct="1">
              <a:buFont typeface="+mj-lt"/>
              <a:buAutoNum type="arabicPeriod" startAt="3"/>
              <a:defRPr/>
            </a:pPr>
            <a:r>
              <a:rPr lang="it-IT" altLang="it-IT" sz="2000" b="1" dirty="0">
                <a:solidFill>
                  <a:schemeClr val="bg1"/>
                </a:solidFill>
              </a:rPr>
              <a:t>Il datore di lavoro </a:t>
            </a:r>
            <a:r>
              <a:rPr lang="it-IT" altLang="it-IT" sz="2000" dirty="0">
                <a:solidFill>
                  <a:schemeClr val="bg1"/>
                </a:solidFill>
              </a:rPr>
              <a:t>invia alla </a:t>
            </a:r>
            <a:r>
              <a:rPr lang="it-IT" altLang="it-IT" sz="2000" b="1" dirty="0">
                <a:solidFill>
                  <a:schemeClr val="bg1"/>
                </a:solidFill>
              </a:rPr>
              <a:t>Direzione Territoriale del Lavoro </a:t>
            </a:r>
            <a:r>
              <a:rPr lang="it-IT" altLang="it-IT" sz="2000" dirty="0">
                <a:solidFill>
                  <a:schemeClr val="bg1"/>
                </a:solidFill>
              </a:rPr>
              <a:t>competente per territorio il contratto di lavoro a tempo parziale agevolato </a:t>
            </a:r>
            <a:r>
              <a:rPr lang="it-IT" altLang="it-IT" sz="2000" b="1" dirty="0">
                <a:solidFill>
                  <a:schemeClr val="bg1"/>
                </a:solidFill>
              </a:rPr>
              <a:t>per il rilascio</a:t>
            </a:r>
            <a:r>
              <a:rPr lang="it-IT" altLang="it-IT" sz="2000" dirty="0">
                <a:solidFill>
                  <a:schemeClr val="bg1"/>
                </a:solidFill>
              </a:rPr>
              <a:t>, entro cinque giorni lavorativi decorrenti dalla ricezione del contratto, del </a:t>
            </a:r>
            <a:r>
              <a:rPr lang="it-IT" altLang="it-IT" sz="2000" b="1" dirty="0">
                <a:solidFill>
                  <a:schemeClr val="bg1"/>
                </a:solidFill>
              </a:rPr>
              <a:t>provvedimento di autorizzazione di accesso al beneficio</a:t>
            </a:r>
          </a:p>
          <a:p>
            <a:pPr algn="just" eaLnBrk="1" hangingPunct="1">
              <a:buFont typeface="Arial" charset="0"/>
              <a:buNone/>
              <a:defRPr/>
            </a:pPr>
            <a:endParaRPr lang="it-IT" altLang="it-IT" sz="2000" b="1" dirty="0">
              <a:solidFill>
                <a:schemeClr val="bg1"/>
              </a:solidFill>
            </a:endParaRP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b="1" dirty="0">
                <a:solidFill>
                  <a:schemeClr val="bg1"/>
                </a:solidFill>
              </a:rPr>
              <a:t>	</a:t>
            </a: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38475F-0288-4FFA-B9EA-E7073710F765}" type="slidenum">
              <a:rPr lang="it-IT">
                <a:solidFill>
                  <a:srgbClr val="FFFFFF"/>
                </a:solidFill>
                <a:latin typeface="Calibri" panose="020F0502020204030204" pitchFamily="34" charset="0"/>
              </a:rPr>
              <a:pPr eaLnBrk="1" hangingPunct="1"/>
              <a:t>384</a:t>
            </a:fld>
            <a:endParaRPr lang="it-IT">
              <a:solidFill>
                <a:srgbClr val="FFFFFF"/>
              </a:solidFill>
              <a:latin typeface="Calibri" panose="020F0502020204030204" pitchFamily="34" charset="0"/>
            </a:endParaRPr>
          </a:p>
        </p:txBody>
      </p:sp>
      <p:pic>
        <p:nvPicPr>
          <p:cNvPr id="112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138992559"/>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773238"/>
            <a:ext cx="8151812" cy="4535487"/>
          </a:xfrm>
          <a:ln>
            <a:solidFill>
              <a:schemeClr val="accent1"/>
            </a:solidFill>
          </a:ln>
        </p:spPr>
        <p:txBody>
          <a:bodyPr/>
          <a:lstStyle/>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Procedura di ammissione al beneficio</a:t>
            </a:r>
          </a:p>
          <a:p>
            <a:pPr eaLnBrk="1" hangingPunct="1">
              <a:buFont typeface="Arial" charset="0"/>
              <a:buNone/>
              <a:defRPr/>
            </a:pPr>
            <a:r>
              <a:rPr lang="it-IT" altLang="it-IT" sz="2000" b="1" dirty="0">
                <a:solidFill>
                  <a:schemeClr val="bg1"/>
                </a:solidFill>
              </a:rPr>
              <a:t>(art. 3)</a:t>
            </a:r>
          </a:p>
          <a:p>
            <a:pPr eaLnBrk="1" hangingPunct="1">
              <a:buFont typeface="Arial" charset="0"/>
              <a:buNone/>
              <a:defRPr/>
            </a:pPr>
            <a:endParaRPr lang="it-IT" altLang="it-IT" sz="2000" b="1" dirty="0">
              <a:solidFill>
                <a:schemeClr val="bg1"/>
              </a:solidFill>
            </a:endParaRPr>
          </a:p>
          <a:p>
            <a:pPr marL="457200" indent="-457200" algn="just" eaLnBrk="1" hangingPunct="1">
              <a:buFont typeface="+mj-lt"/>
              <a:buAutoNum type="arabicPeriod" startAt="4"/>
              <a:defRPr/>
            </a:pPr>
            <a:r>
              <a:rPr lang="it-IT" altLang="it-IT" sz="2000" b="1" dirty="0">
                <a:solidFill>
                  <a:schemeClr val="bg1"/>
                </a:solidFill>
              </a:rPr>
              <a:t>Il datore di lavoro, </a:t>
            </a:r>
            <a:r>
              <a:rPr lang="it-IT" altLang="it-IT" sz="2000" dirty="0">
                <a:solidFill>
                  <a:schemeClr val="bg1"/>
                </a:solidFill>
              </a:rPr>
              <a:t>acquisito il provvedimento di autorizzazione  della  Direzione territoriale del lavoro o trascorsi inutilmente i cinque giorni lavorativi, </a:t>
            </a:r>
            <a:r>
              <a:rPr lang="it-IT" altLang="it-IT" sz="2000" b="1" dirty="0">
                <a:solidFill>
                  <a:schemeClr val="bg1"/>
                </a:solidFill>
              </a:rPr>
              <a:t>trasmette istanza telematica all'INPS, </a:t>
            </a:r>
            <a:r>
              <a:rPr lang="it-IT" altLang="it-IT" sz="2000" dirty="0">
                <a:solidFill>
                  <a:schemeClr val="bg1"/>
                </a:solidFill>
              </a:rPr>
              <a:t>contenente </a:t>
            </a:r>
          </a:p>
          <a:p>
            <a:pPr marL="457200" indent="-457200" algn="just" eaLnBrk="1" hangingPunct="1">
              <a:buFont typeface="+mj-lt"/>
              <a:buAutoNum type="arabicPeriod" startAt="4"/>
              <a:defRPr/>
            </a:pPr>
            <a:endParaRPr lang="it-IT" altLang="it-IT" sz="2000" dirty="0">
              <a:solidFill>
                <a:schemeClr val="bg1"/>
              </a:solidFill>
            </a:endParaRPr>
          </a:p>
          <a:p>
            <a:pPr marL="914400" lvl="1" indent="-457200" algn="just" eaLnBrk="1" hangingPunct="1">
              <a:buFont typeface="Arial" panose="020B0604020202020204" pitchFamily="34" charset="0"/>
              <a:buChar char="•"/>
              <a:defRPr/>
            </a:pPr>
            <a:r>
              <a:rPr lang="it-IT" altLang="it-IT" sz="1800" b="1" dirty="0">
                <a:solidFill>
                  <a:schemeClr val="bg1"/>
                </a:solidFill>
              </a:rPr>
              <a:t>il dato identificativo della certificazione al diritto</a:t>
            </a:r>
          </a:p>
          <a:p>
            <a:pPr marL="914400" lvl="1" indent="-457200" algn="just" eaLnBrk="1" hangingPunct="1">
              <a:buFont typeface="Arial" panose="020B0604020202020204" pitchFamily="34" charset="0"/>
              <a:buChar char="•"/>
              <a:defRPr/>
            </a:pPr>
            <a:r>
              <a:rPr lang="it-IT" altLang="it-IT" sz="1800" b="1" dirty="0">
                <a:solidFill>
                  <a:schemeClr val="bg1"/>
                </a:solidFill>
              </a:rPr>
              <a:t>le  informazioni relative al contratto di lavoro </a:t>
            </a:r>
          </a:p>
          <a:p>
            <a:pPr marL="914400" lvl="1" indent="-457200" algn="just" eaLnBrk="1" hangingPunct="1">
              <a:buFont typeface="Arial" panose="020B0604020202020204" pitchFamily="34" charset="0"/>
              <a:buChar char="•"/>
              <a:defRPr/>
            </a:pPr>
            <a:r>
              <a:rPr lang="it-IT" altLang="it-IT" sz="1800" b="1" u="sng" dirty="0">
                <a:solidFill>
                  <a:schemeClr val="bg1"/>
                </a:solidFill>
              </a:rPr>
              <a:t>le informazioni necessarie ad operare la stima dell'onere del beneficio </a:t>
            </a: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r>
              <a:rPr lang="it-IT" altLang="it-IT" sz="2000" b="1" dirty="0">
                <a:solidFill>
                  <a:schemeClr val="bg1"/>
                </a:solidFill>
              </a:rPr>
              <a:t>	</a:t>
            </a:r>
          </a:p>
          <a:p>
            <a:pPr eaLnBrk="1" hangingPunct="1">
              <a:buFont typeface="Arial" charset="0"/>
              <a:buNone/>
              <a:defRPr/>
            </a:pPr>
            <a:endParaRPr lang="it-IT" altLang="it-IT" sz="2000" b="1" dirty="0">
              <a:solidFill>
                <a:schemeClr val="bg1"/>
              </a:solidFill>
            </a:endParaRPr>
          </a:p>
          <a:p>
            <a:pPr algn="just" eaLnBrk="1" hangingPunct="1">
              <a:buFont typeface="Arial" charset="0"/>
              <a:buNone/>
              <a:defRPr/>
            </a:pPr>
            <a:endParaRPr lang="it-IT" altLang="it-IT" sz="2000" b="1" dirty="0">
              <a:solidFill>
                <a:schemeClr val="bg1"/>
              </a:solidFill>
            </a:endParaRPr>
          </a:p>
          <a:p>
            <a:pPr eaLnBrk="1" hangingPunct="1">
              <a:buFont typeface="Arial" charset="0"/>
              <a:buNone/>
              <a:defRPr/>
            </a:pPr>
            <a:endParaRPr lang="it-IT" altLang="it-IT" sz="2000" b="1" dirty="0">
              <a:solidFill>
                <a:schemeClr val="bg1"/>
              </a:solidFill>
            </a:endParaRPr>
          </a:p>
          <a:p>
            <a:pPr eaLnBrk="1" hangingPunct="1">
              <a:buFont typeface="Arial" charset="0"/>
              <a:buNone/>
              <a:defRPr/>
            </a:pPr>
            <a:r>
              <a:rPr lang="it-IT" altLang="it-IT" sz="2000" b="1" dirty="0">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9E7983-C89F-4062-97D1-334E7C22FB1A}" type="slidenum">
              <a:rPr lang="it-IT">
                <a:solidFill>
                  <a:srgbClr val="FFFFFF"/>
                </a:solidFill>
                <a:latin typeface="Calibri" panose="020F0502020204030204" pitchFamily="34" charset="0"/>
              </a:rPr>
              <a:pPr eaLnBrk="1" hangingPunct="1"/>
              <a:t>385</a:t>
            </a:fld>
            <a:endParaRPr lang="it-IT">
              <a:solidFill>
                <a:srgbClr val="FFFFFF"/>
              </a:solidFill>
              <a:latin typeface="Calibri" panose="020F0502020204030204" pitchFamily="34" charset="0"/>
            </a:endParaRPr>
          </a:p>
        </p:txBody>
      </p:sp>
      <p:pic>
        <p:nvPicPr>
          <p:cNvPr id="122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57675" y="5732463"/>
            <a:ext cx="484188" cy="490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17029371"/>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endParaRPr lang="it-IT" altLang="it-IT" sz="2000" b="1">
              <a:solidFill>
                <a:schemeClr val="bg1"/>
              </a:solidFill>
            </a:endParaRPr>
          </a:p>
          <a:p>
            <a:pPr eaLnBrk="1" hangingPunct="1"/>
            <a:r>
              <a:rPr lang="it-IT" altLang="it-IT" sz="2000" b="1">
                <a:solidFill>
                  <a:schemeClr val="bg1"/>
                </a:solidFill>
              </a:rPr>
              <a:t> </a:t>
            </a: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E38878-738B-4066-94D0-7C63DA375142}" type="slidenum">
              <a:rPr lang="it-IT">
                <a:solidFill>
                  <a:srgbClr val="FFFFFF"/>
                </a:solidFill>
                <a:latin typeface="Calibri" panose="020F0502020204030204" pitchFamily="34" charset="0"/>
              </a:rPr>
              <a:pPr eaLnBrk="1" hangingPunct="1"/>
              <a:t>386</a:t>
            </a:fld>
            <a:endParaRPr lang="it-IT">
              <a:solidFill>
                <a:srgbClr val="FFFFFF"/>
              </a:solidFill>
              <a:latin typeface="Calibri" panose="020F0502020204030204" pitchFamily="34" charset="0"/>
            </a:endParaRPr>
          </a:p>
        </p:txBody>
      </p:sp>
      <p:pic>
        <p:nvPicPr>
          <p:cNvPr id="133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257675" y="2060575"/>
            <a:ext cx="484188"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arrotondato 3"/>
          <p:cNvSpPr/>
          <p:nvPr/>
        </p:nvSpPr>
        <p:spPr>
          <a:xfrm>
            <a:off x="1331913" y="3141663"/>
            <a:ext cx="6335712" cy="23749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Entro cinque giorni lavorativi </a:t>
            </a:r>
            <a:r>
              <a:rPr lang="it-IT" dirty="0">
                <a:solidFill>
                  <a:schemeClr val="bg1"/>
                </a:solidFill>
              </a:rPr>
              <a:t>decorrenti dalla ricezione dell'istanza telematica  </a:t>
            </a:r>
            <a:r>
              <a:rPr lang="it-IT" b="1" dirty="0">
                <a:solidFill>
                  <a:schemeClr val="bg1"/>
                </a:solidFill>
              </a:rPr>
              <a:t>l'INPS ne comunica l'accoglimento o il rigetto</a:t>
            </a:r>
            <a:r>
              <a:rPr lang="it-IT" dirty="0">
                <a:solidFill>
                  <a:schemeClr val="bg1"/>
                </a:solidFill>
              </a:rPr>
              <a:t>. </a:t>
            </a:r>
            <a:r>
              <a:rPr lang="it-IT" u="sng" dirty="0">
                <a:solidFill>
                  <a:schemeClr val="bg1"/>
                </a:solidFill>
              </a:rPr>
              <a:t>L'accoglimento dell'istanza presuppone la sussistenza dei requisiti del lavoratore e la disponibilità, per ciascuna delle annualità</a:t>
            </a:r>
            <a:r>
              <a:rPr lang="it-IT" dirty="0">
                <a:solidFill>
                  <a:schemeClr val="bg1"/>
                </a:solidFill>
              </a:rPr>
              <a:t> in cui si estende la durata del rapporto di lavoro a tempo parziale agevolato, </a:t>
            </a:r>
            <a:r>
              <a:rPr lang="it-IT" u="sng" dirty="0">
                <a:solidFill>
                  <a:schemeClr val="bg1"/>
                </a:solidFill>
              </a:rPr>
              <a:t>delle risorse finanziarie </a:t>
            </a:r>
            <a:r>
              <a:rPr lang="it-IT" dirty="0">
                <a:solidFill>
                  <a:schemeClr val="bg1"/>
                </a:solidFill>
              </a:rPr>
              <a:t>.</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40051079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endParaRPr lang="it-IT" altLang="it-IT" sz="2000" b="1">
              <a:solidFill>
                <a:schemeClr val="bg1"/>
              </a:solidFill>
            </a:endParaRPr>
          </a:p>
          <a:p>
            <a:pPr eaLnBrk="1" hangingPunct="1"/>
            <a:r>
              <a:rPr lang="it-IT" altLang="it-IT" sz="2000" b="1">
                <a:solidFill>
                  <a:schemeClr val="bg1"/>
                </a:solidFill>
              </a:rPr>
              <a:t> </a:t>
            </a: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F72B1D-C460-456E-9C0B-45BBD3D8AB6E}" type="slidenum">
              <a:rPr lang="it-IT">
                <a:solidFill>
                  <a:srgbClr val="FFFFFF"/>
                </a:solidFill>
                <a:latin typeface="Calibri" panose="020F0502020204030204" pitchFamily="34" charset="0"/>
              </a:rPr>
              <a:pPr eaLnBrk="1" hangingPunct="1"/>
              <a:t>387</a:t>
            </a:fld>
            <a:endParaRPr lang="it-IT">
              <a:solidFill>
                <a:srgbClr val="FFFFFF"/>
              </a:solidFill>
              <a:latin typeface="Calibri" panose="020F0502020204030204" pitchFamily="34" charset="0"/>
            </a:endParaRPr>
          </a:p>
        </p:txBody>
      </p:sp>
      <p:pic>
        <p:nvPicPr>
          <p:cNvPr id="143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ccia in giù 2"/>
          <p:cNvSpPr/>
          <p:nvPr/>
        </p:nvSpPr>
        <p:spPr>
          <a:xfrm>
            <a:off x="4257675" y="2009775"/>
            <a:ext cx="484188"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arrotondato 3"/>
          <p:cNvSpPr/>
          <p:nvPr/>
        </p:nvSpPr>
        <p:spPr>
          <a:xfrm>
            <a:off x="1331913" y="2997200"/>
            <a:ext cx="6335712" cy="2376488"/>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Qualora</a:t>
            </a:r>
            <a:r>
              <a:rPr lang="it-IT" dirty="0">
                <a:solidFill>
                  <a:schemeClr val="bg1"/>
                </a:solidFill>
              </a:rPr>
              <a:t> dal monitoraggio delle domande di accesso comunicate dalle imprese e dai relativi oneri corrispondenti al riconoscimento della contribuzione figurativa, valutati anche in via prospettica, </a:t>
            </a:r>
            <a:r>
              <a:rPr lang="it-IT" b="1" dirty="0">
                <a:solidFill>
                  <a:schemeClr val="bg1"/>
                </a:solidFill>
              </a:rPr>
              <a:t>risulti superato, anche per una sola annualità, il limite delle risorse</a:t>
            </a:r>
            <a:r>
              <a:rPr lang="it-IT" dirty="0">
                <a:solidFill>
                  <a:schemeClr val="bg1"/>
                </a:solidFill>
              </a:rPr>
              <a:t>, </a:t>
            </a:r>
            <a:r>
              <a:rPr lang="it-IT" b="1" dirty="0">
                <a:solidFill>
                  <a:schemeClr val="bg1"/>
                </a:solidFill>
              </a:rPr>
              <a:t>l'INPS respinge le domande </a:t>
            </a:r>
            <a:r>
              <a:rPr lang="it-IT" dirty="0">
                <a:solidFill>
                  <a:schemeClr val="bg1"/>
                </a:solidFill>
              </a:rPr>
              <a:t>di accesso al beneficio per esaurimento delle risorse finanziarie riferite a quello specifico anno</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8512637"/>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ottotitolo 2"/>
          <p:cNvSpPr>
            <a:spLocks noGrp="1"/>
          </p:cNvSpPr>
          <p:nvPr>
            <p:ph type="subTitle" idx="1"/>
          </p:nvPr>
        </p:nvSpPr>
        <p:spPr>
          <a:xfrm>
            <a:off x="468313" y="1773238"/>
            <a:ext cx="8151812" cy="4535487"/>
          </a:xfrm>
          <a:ln>
            <a:solidFill>
              <a:schemeClr val="accent1"/>
            </a:solidFill>
            <a:miter lim="800000"/>
            <a:headEnd/>
            <a:tailEnd/>
          </a:ln>
        </p:spPr>
        <p:txBody>
          <a:bodyPr/>
          <a:lstStyle/>
          <a:p>
            <a:pPr eaLnBrk="1" hangingPunct="1"/>
            <a:endParaRPr lang="it-IT" altLang="it-IT" sz="2000" b="1">
              <a:solidFill>
                <a:schemeClr val="bg1"/>
              </a:solidFill>
            </a:endParaRPr>
          </a:p>
          <a:p>
            <a:pPr eaLnBrk="1" hangingPunct="1"/>
            <a:r>
              <a:rPr lang="it-IT" altLang="it-IT" sz="2000" b="1">
                <a:solidFill>
                  <a:schemeClr val="bg1"/>
                </a:solidFill>
              </a:rPr>
              <a:t> </a:t>
            </a: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algn="just" eaLnBrk="1" hangingPunct="1"/>
            <a:r>
              <a:rPr lang="it-IT" altLang="it-IT" sz="2000" b="1">
                <a:solidFill>
                  <a:schemeClr val="bg1"/>
                </a:solidFill>
              </a:rPr>
              <a:t>	</a:t>
            </a:r>
          </a:p>
          <a:p>
            <a:pPr eaLnBrk="1" hangingPunct="1"/>
            <a:endParaRPr lang="it-IT" altLang="it-IT" sz="2000" b="1">
              <a:solidFill>
                <a:schemeClr val="bg1"/>
              </a:solidFill>
            </a:endParaRPr>
          </a:p>
          <a:p>
            <a:pPr algn="just" eaLnBrk="1" hangingPunct="1"/>
            <a:endParaRPr lang="it-IT" altLang="it-IT" sz="2000" b="1">
              <a:solidFill>
                <a:schemeClr val="bg1"/>
              </a:solidFill>
            </a:endParaRPr>
          </a:p>
          <a:p>
            <a:pPr eaLnBrk="1" hangingPunct="1"/>
            <a:endParaRPr lang="it-IT" altLang="it-IT" sz="2000" b="1">
              <a:solidFill>
                <a:schemeClr val="bg1"/>
              </a:solidFill>
            </a:endParaRPr>
          </a:p>
          <a:p>
            <a:pPr eaLnBrk="1" hangingPunct="1"/>
            <a:r>
              <a:rPr lang="it-IT" altLang="it-IT" sz="2000" b="1">
                <a:solidFill>
                  <a:schemeClr val="bg1"/>
                </a:solidFill>
              </a:rPr>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E30BCE-F683-4378-B9BA-5C009C76C835}" type="slidenum">
              <a:rPr lang="it-IT">
                <a:solidFill>
                  <a:srgbClr val="FFFFFF"/>
                </a:solidFill>
                <a:latin typeface="Calibri" panose="020F0502020204030204" pitchFamily="34" charset="0"/>
              </a:rPr>
              <a:pPr eaLnBrk="1" hangingPunct="1"/>
              <a:t>388</a:t>
            </a:fld>
            <a:endParaRPr lang="it-IT">
              <a:solidFill>
                <a:srgbClr val="FFFFFF"/>
              </a:solidFill>
              <a:latin typeface="Calibri" panose="020F0502020204030204" pitchFamily="34" charset="0"/>
            </a:endParaRPr>
          </a:p>
        </p:txBody>
      </p:sp>
      <p:pic>
        <p:nvPicPr>
          <p:cNvPr id="153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ccia a destra 13"/>
          <p:cNvSpPr/>
          <p:nvPr/>
        </p:nvSpPr>
        <p:spPr>
          <a:xfrm>
            <a:off x="896938" y="23225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Freccia a destra 20"/>
          <p:cNvSpPr/>
          <p:nvPr/>
        </p:nvSpPr>
        <p:spPr>
          <a:xfrm>
            <a:off x="906463" y="3762375"/>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Rettangolo arrotondato 21"/>
          <p:cNvSpPr/>
          <p:nvPr/>
        </p:nvSpPr>
        <p:spPr>
          <a:xfrm>
            <a:off x="2627313" y="3357563"/>
            <a:ext cx="4681537" cy="12954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La contribuzione figurativa è accreditata </a:t>
            </a:r>
            <a:r>
              <a:rPr lang="it-IT" dirty="0">
                <a:solidFill>
                  <a:schemeClr val="bg1"/>
                </a:solidFill>
              </a:rPr>
              <a:t>dal primo giorno del mese successivo al perfezionamento del procedimento di cui al presente articolo</a:t>
            </a:r>
          </a:p>
        </p:txBody>
      </p:sp>
      <p:sp>
        <p:nvSpPr>
          <p:cNvPr id="23" name="Freccia a destra 22"/>
          <p:cNvSpPr/>
          <p:nvPr/>
        </p:nvSpPr>
        <p:spPr>
          <a:xfrm>
            <a:off x="979488" y="5229225"/>
            <a:ext cx="979487"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4" name="Rettangolo arrotondato 23"/>
          <p:cNvSpPr/>
          <p:nvPr/>
        </p:nvSpPr>
        <p:spPr>
          <a:xfrm>
            <a:off x="2627313" y="1916113"/>
            <a:ext cx="4681537" cy="129698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Gli  effetti  del  contratto  decorrono  </a:t>
            </a:r>
            <a:r>
              <a:rPr lang="it-IT" dirty="0">
                <a:solidFill>
                  <a:schemeClr val="bg1"/>
                </a:solidFill>
              </a:rPr>
              <a:t>dal  primo  giorno  del  periodo  di  paga  mensile successivo a quello di accoglimento, da parte dell'INPS, dell'istanza </a:t>
            </a:r>
          </a:p>
        </p:txBody>
      </p:sp>
      <p:sp>
        <p:nvSpPr>
          <p:cNvPr id="29" name="Rettangolo arrotondato 28"/>
          <p:cNvSpPr/>
          <p:nvPr/>
        </p:nvSpPr>
        <p:spPr>
          <a:xfrm>
            <a:off x="2627313" y="4822825"/>
            <a:ext cx="4681537" cy="12954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Il datore di lavoro comunica </a:t>
            </a:r>
            <a:r>
              <a:rPr lang="it-IT" dirty="0">
                <a:solidFill>
                  <a:schemeClr val="bg1"/>
                </a:solidFill>
              </a:rPr>
              <a:t>all'INPS e alla Direzione territoriale del lavoro la cessazione del rapporto di lavoro a tempo parziale agevolato</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991763359"/>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D2C84B-43D3-4539-AD36-3F0F6773E75E}" type="slidenum">
              <a:rPr lang="it-IT">
                <a:solidFill>
                  <a:srgbClr val="FFFFFF"/>
                </a:solidFill>
                <a:latin typeface="Calibri" panose="020F0502020204030204" pitchFamily="34" charset="0"/>
              </a:rPr>
              <a:pPr eaLnBrk="1" hangingPunct="1"/>
              <a:t>389</a:t>
            </a:fld>
            <a:endParaRPr lang="it-IT">
              <a:solidFill>
                <a:srgbClr val="FFFFFF"/>
              </a:solidFill>
              <a:latin typeface="Calibri" panose="020F0502020204030204" pitchFamily="34" charset="0"/>
            </a:endParaRPr>
          </a:p>
        </p:txBody>
      </p:sp>
      <p:pic>
        <p:nvPicPr>
          <p:cNvPr id="1638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losione 2 15"/>
          <p:cNvSpPr/>
          <p:nvPr/>
        </p:nvSpPr>
        <p:spPr>
          <a:xfrm>
            <a:off x="1979613" y="2324100"/>
            <a:ext cx="5256212" cy="2932113"/>
          </a:xfrm>
          <a:prstGeom prst="irregularSeal2">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IN ATTESA DI PUBBLICAZIONE SULLA GAZZETTA UFFICIALE</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0760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LAVORO STRAORDINARIO</a:t>
            </a:r>
          </a:p>
          <a:p>
            <a:pPr algn="just"/>
            <a:r>
              <a:rPr lang="it-IT" sz="2400" b="1">
                <a:solidFill>
                  <a:schemeClr val="bg1"/>
                </a:solidFill>
              </a:rPr>
              <a:t>Consentito</a:t>
            </a:r>
            <a:r>
              <a:rPr lang="it-IT" sz="2400">
                <a:solidFill>
                  <a:schemeClr val="bg1"/>
                </a:solidFill>
              </a:rPr>
              <a:t> lo svolgimento di prestazioni di </a:t>
            </a:r>
            <a:r>
              <a:rPr lang="it-IT" sz="2400" b="1">
                <a:solidFill>
                  <a:schemeClr val="bg1"/>
                </a:solidFill>
              </a:rPr>
              <a:t>lavoro straordinario</a:t>
            </a:r>
            <a:r>
              <a:rPr lang="it-IT" sz="2400">
                <a:solidFill>
                  <a:schemeClr val="bg1"/>
                </a:solidFill>
              </a:rPr>
              <a:t>, così come definito dall’art. 1. comma 2, lett. c), D.Lgs. n. 66/2003.</a:t>
            </a:r>
            <a:endParaRPr lang="it-IT" sz="24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6CA321-9FD7-4973-AF60-6C86C7FFA0CB}" type="slidenum">
              <a:rPr lang="it-IT">
                <a:solidFill>
                  <a:srgbClr val="FFFFFF"/>
                </a:solidFill>
                <a:latin typeface="Calibri" panose="020F0502020204030204" pitchFamily="34" charset="0"/>
              </a:rPr>
              <a:pPr eaLnBrk="1" hangingPunct="1"/>
              <a:t>39</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63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300788" y="43656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2514127685"/>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3141663"/>
            <a:ext cx="6400800" cy="1125537"/>
          </a:xfrm>
        </p:spPr>
        <p:txBody>
          <a:bodyPr/>
          <a:lstStyle/>
          <a:p>
            <a:pPr eaLnBrk="1" hangingPunct="1"/>
            <a:r>
              <a:rPr lang="it-IT" altLang="it-IT" sz="3000" i="1">
                <a:solidFill>
                  <a:schemeClr val="bg1"/>
                </a:solidFill>
              </a:rPr>
              <a:t>Decreto Interministeriale 15 marzo 2016</a:t>
            </a:r>
          </a:p>
          <a:p>
            <a:pPr eaLnBrk="1" hangingPunct="1"/>
            <a:r>
              <a:rPr lang="it-IT" altLang="it-IT" sz="3000" i="1">
                <a:solidFill>
                  <a:schemeClr val="bg1"/>
                </a:solidFill>
              </a:rPr>
              <a:t>su </a:t>
            </a:r>
          </a:p>
          <a:p>
            <a:pPr eaLnBrk="1" hangingPunct="1"/>
            <a:r>
              <a:rPr lang="it-IT" altLang="it-IT" sz="3000" i="1">
                <a:solidFill>
                  <a:schemeClr val="bg1"/>
                </a:solidFill>
              </a:rPr>
              <a:t>detassazione del salario di produttività</a:t>
            </a:r>
          </a:p>
        </p:txBody>
      </p:sp>
      <p:sp>
        <p:nvSpPr>
          <p:cNvPr id="20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0574CB-6704-4DD3-A2D9-FE2403D897FE}" type="slidenum">
              <a:rPr lang="it-IT" altLang="it-IT" sz="1200">
                <a:solidFill>
                  <a:srgbClr val="FFFFFF"/>
                </a:solidFill>
                <a:cs typeface="Arial" charset="0"/>
              </a:rPr>
              <a:pPr>
                <a:spcBef>
                  <a:spcPct val="0"/>
                </a:spcBef>
                <a:buFontTx/>
                <a:buNone/>
              </a:pPr>
              <a:t>390</a:t>
            </a:fld>
            <a:endParaRPr lang="it-IT" altLang="it-IT" sz="1200">
              <a:solidFill>
                <a:srgbClr val="FFFFFF"/>
              </a:solidFill>
              <a:cs typeface="Arial" charset="0"/>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104968863"/>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1403350" y="1628775"/>
            <a:ext cx="6400800" cy="1125538"/>
          </a:xfrm>
        </p:spPr>
        <p:txBody>
          <a:bodyPr/>
          <a:lstStyle/>
          <a:p>
            <a:pPr eaLnBrk="1" hangingPunct="1"/>
            <a:r>
              <a:rPr lang="it-IT" altLang="it-IT" sz="2400" i="1">
                <a:solidFill>
                  <a:schemeClr val="bg1"/>
                </a:solidFill>
              </a:rPr>
              <a:t>Legge di stabilità n. 208/2015</a:t>
            </a:r>
          </a:p>
          <a:p>
            <a:pPr eaLnBrk="1" hangingPunct="1"/>
            <a:endParaRPr lang="it-IT" altLang="it-IT" sz="2400" i="1">
              <a:solidFill>
                <a:schemeClr val="bg1"/>
              </a:solidFill>
            </a:endParaRPr>
          </a:p>
          <a:p>
            <a:pPr eaLnBrk="1" hangingPunct="1"/>
            <a:r>
              <a:rPr lang="it-IT" altLang="it-IT" sz="2400">
                <a:solidFill>
                  <a:schemeClr val="bg1"/>
                </a:solidFill>
              </a:rPr>
              <a:t>Reintrodotta la detassazione sui premi di produttività erogati dai datori di lavoro privati, a valere dall’anno 2016 e per quelli successivi</a:t>
            </a:r>
          </a:p>
          <a:p>
            <a:pPr eaLnBrk="1" hangingPunct="1"/>
            <a:endParaRPr lang="it-IT" altLang="it-IT" sz="2400">
              <a:solidFill>
                <a:schemeClr val="bg1"/>
              </a:solidFill>
            </a:endParaRPr>
          </a:p>
          <a:p>
            <a:pPr eaLnBrk="1" hangingPunct="1"/>
            <a:endParaRPr lang="it-IT" altLang="it-IT" sz="1000">
              <a:solidFill>
                <a:schemeClr val="bg1"/>
              </a:solidFill>
            </a:endParaRPr>
          </a:p>
          <a:p>
            <a:pPr eaLnBrk="1" hangingPunct="1"/>
            <a:r>
              <a:rPr lang="it-IT" altLang="it-IT" sz="2400">
                <a:solidFill>
                  <a:schemeClr val="bg1"/>
                </a:solidFill>
              </a:rPr>
              <a:t>rinvio ad un Decreto Interministeriale da emanare per l’individuazione dei criteri di valutazione/misurazione degli incrementi di produttività, qualità, efficienza ed innovazione</a:t>
            </a:r>
          </a:p>
        </p:txBody>
      </p:sp>
      <p:sp>
        <p:nvSpPr>
          <p:cNvPr id="30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F5D737C-23A7-41FC-ABBD-294A74028425}" type="slidenum">
              <a:rPr lang="it-IT" altLang="it-IT" sz="1200">
                <a:solidFill>
                  <a:srgbClr val="FFFFFF"/>
                </a:solidFill>
                <a:cs typeface="Arial" charset="0"/>
              </a:rPr>
              <a:pPr>
                <a:spcBef>
                  <a:spcPct val="0"/>
                </a:spcBef>
                <a:buFontTx/>
                <a:buNone/>
              </a:pPr>
              <a:t>391</a:t>
            </a:fld>
            <a:endParaRPr lang="it-IT" altLang="it-IT" sz="1200">
              <a:solidFill>
                <a:srgbClr val="FFFFFF"/>
              </a:solidFill>
              <a:cs typeface="Arial" charset="0"/>
            </a:endParaRPr>
          </a:p>
        </p:txBody>
      </p:sp>
      <p:pic>
        <p:nvPicPr>
          <p:cNvPr id="30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356100" y="2060575"/>
            <a:ext cx="5032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8" name="Freccia in giù 7"/>
          <p:cNvSpPr/>
          <p:nvPr/>
        </p:nvSpPr>
        <p:spPr>
          <a:xfrm>
            <a:off x="4356100" y="3860800"/>
            <a:ext cx="503238"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4202778689"/>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1403350" y="2519363"/>
            <a:ext cx="6400800" cy="1125537"/>
          </a:xfrm>
        </p:spPr>
        <p:txBody>
          <a:bodyPr/>
          <a:lstStyle/>
          <a:p>
            <a:pPr eaLnBrk="1" hangingPunct="1"/>
            <a:r>
              <a:rPr lang="it-IT" altLang="it-IT">
                <a:solidFill>
                  <a:schemeClr val="bg1"/>
                </a:solidFill>
              </a:rPr>
              <a:t>L’aliquota di tassazione agevolata viene confermata nel 10% in luogo dell’ordinaria aliquota IRPEF applicata ai redditi da lavoro dipendente</a:t>
            </a: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681439A-6587-4481-A73C-50E7EDD9F03E}" type="slidenum">
              <a:rPr lang="it-IT" altLang="it-IT" sz="1200">
                <a:solidFill>
                  <a:srgbClr val="FFFFFF"/>
                </a:solidFill>
                <a:cs typeface="Arial" charset="0"/>
              </a:rPr>
              <a:pPr>
                <a:spcBef>
                  <a:spcPct val="0"/>
                </a:spcBef>
                <a:buFontTx/>
                <a:buNone/>
              </a:pPr>
              <a:t>392</a:t>
            </a:fld>
            <a:endParaRPr lang="it-IT" altLang="it-IT" sz="1200">
              <a:solidFill>
                <a:srgbClr val="FFFFFF"/>
              </a:solidFill>
              <a:cs typeface="Arial"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12749104"/>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1403350" y="1628775"/>
            <a:ext cx="6400800" cy="1125538"/>
          </a:xfrm>
        </p:spPr>
        <p:txBody>
          <a:bodyPr/>
          <a:lstStyle/>
          <a:p>
            <a:pPr eaLnBrk="1" hangingPunct="1"/>
            <a:r>
              <a:rPr lang="it-IT" altLang="it-IT">
                <a:solidFill>
                  <a:schemeClr val="bg1"/>
                </a:solidFill>
              </a:rPr>
              <a:t>BENEFICIARI</a:t>
            </a:r>
          </a:p>
          <a:p>
            <a:pPr eaLnBrk="1" hangingPunct="1"/>
            <a:r>
              <a:rPr lang="it-IT" altLang="it-IT" sz="2400">
                <a:solidFill>
                  <a:schemeClr val="bg1"/>
                </a:solidFill>
              </a:rPr>
              <a:t>(</a:t>
            </a:r>
            <a:r>
              <a:rPr lang="it-IT" altLang="it-IT" sz="2400" i="1">
                <a:solidFill>
                  <a:schemeClr val="bg1"/>
                </a:solidFill>
              </a:rPr>
              <a:t>art. 1, c. 182-185, L. 208/2015)</a:t>
            </a:r>
          </a:p>
          <a:p>
            <a:pPr eaLnBrk="1" hangingPunct="1"/>
            <a:endParaRPr lang="it-IT" altLang="it-IT" sz="2400" i="1">
              <a:solidFill>
                <a:schemeClr val="bg1"/>
              </a:solidFill>
            </a:endParaRPr>
          </a:p>
          <a:p>
            <a:pPr eaLnBrk="1" hangingPunct="1"/>
            <a:r>
              <a:rPr lang="it-IT" altLang="it-IT" sz="2400" i="1">
                <a:solidFill>
                  <a:schemeClr val="bg1"/>
                </a:solidFill>
              </a:rPr>
              <a:t>«Titolari di reddito da lavoro dipendente di importo non superiore, nell’anno precedente quello di percezione delle somme di cui al c. 182, a euro 50.000,00 al lordo delle somme assoggettate nel medesimo anno all’imposta sostitutiva di cui allo stesso c. 182»</a:t>
            </a:r>
          </a:p>
          <a:p>
            <a:pPr eaLnBrk="1" hangingPunct="1"/>
            <a:endParaRPr lang="it-IT" altLang="it-IT" sz="2400">
              <a:solidFill>
                <a:schemeClr val="bg1"/>
              </a:solidFill>
            </a:endParaRP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FAA6BDD-1D6C-4FC2-85BF-B55FA87A4756}" type="slidenum">
              <a:rPr lang="it-IT" altLang="it-IT" sz="1200">
                <a:solidFill>
                  <a:srgbClr val="FFFFFF"/>
                </a:solidFill>
                <a:cs typeface="Arial" charset="0"/>
              </a:rPr>
              <a:pPr>
                <a:spcBef>
                  <a:spcPct val="0"/>
                </a:spcBef>
                <a:buFontTx/>
                <a:buNone/>
              </a:pPr>
              <a:t>393</a:t>
            </a:fld>
            <a:endParaRPr lang="it-IT" altLang="it-IT" sz="1200">
              <a:solidFill>
                <a:srgbClr val="FFFFFF"/>
              </a:solidFill>
              <a:cs typeface="Arial" charset="0"/>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losione 2 1"/>
          <p:cNvSpPr/>
          <p:nvPr/>
        </p:nvSpPr>
        <p:spPr>
          <a:xfrm>
            <a:off x="6156325" y="5084763"/>
            <a:ext cx="2879725" cy="163671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prstClr val="white"/>
                </a:solidFill>
              </a:rPr>
              <a:t>AMPLIATA LA PLATEA</a:t>
            </a: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591935789"/>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1403350" y="1628775"/>
            <a:ext cx="6400800" cy="1125538"/>
          </a:xfrm>
        </p:spPr>
        <p:txBody>
          <a:bodyPr/>
          <a:lstStyle/>
          <a:p>
            <a:pPr eaLnBrk="1" hangingPunct="1"/>
            <a:r>
              <a:rPr lang="it-IT" altLang="it-IT">
                <a:solidFill>
                  <a:schemeClr val="bg1"/>
                </a:solidFill>
              </a:rPr>
              <a:t>LIMITE</a:t>
            </a:r>
          </a:p>
          <a:p>
            <a:pPr eaLnBrk="1" hangingPunct="1"/>
            <a:r>
              <a:rPr lang="it-IT" altLang="it-IT" sz="2400">
                <a:solidFill>
                  <a:schemeClr val="bg1"/>
                </a:solidFill>
              </a:rPr>
              <a:t>(</a:t>
            </a:r>
            <a:r>
              <a:rPr lang="it-IT" altLang="it-IT" sz="2400" i="1">
                <a:solidFill>
                  <a:schemeClr val="bg1"/>
                </a:solidFill>
              </a:rPr>
              <a:t>art. 1, c. 182 L. 208/2015)</a:t>
            </a:r>
          </a:p>
          <a:p>
            <a:pPr eaLnBrk="1" hangingPunct="1"/>
            <a:endParaRPr lang="it-IT" altLang="it-IT" sz="1000" i="1">
              <a:solidFill>
                <a:schemeClr val="bg1"/>
              </a:solidFill>
            </a:endParaRPr>
          </a:p>
          <a:p>
            <a:pPr eaLnBrk="1" hangingPunct="1"/>
            <a:r>
              <a:rPr lang="it-IT" altLang="it-IT" sz="2400" i="1">
                <a:solidFill>
                  <a:schemeClr val="bg1"/>
                </a:solidFill>
              </a:rPr>
              <a:t>Somme detassabili entro il limite di importo di euro 2.000,00 lordi annui, salvo che il lavoratore non vi rinunci espressamente per iscritto (in tal caso si continuerà ad applicare l’aliquota ordinaria)</a:t>
            </a: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14CF02-EA26-4EB6-B78D-A6F57AAD8152}" type="slidenum">
              <a:rPr lang="it-IT" altLang="it-IT" sz="1200">
                <a:solidFill>
                  <a:srgbClr val="FFFFFF"/>
                </a:solidFill>
                <a:cs typeface="Arial" charset="0"/>
              </a:rPr>
              <a:pPr>
                <a:spcBef>
                  <a:spcPct val="0"/>
                </a:spcBef>
                <a:buFontTx/>
                <a:buNone/>
              </a:pPr>
              <a:t>394</a:t>
            </a:fld>
            <a:endParaRPr lang="it-IT" altLang="it-IT" sz="1200">
              <a:solidFill>
                <a:srgbClr val="FFFFFF"/>
              </a:solidFill>
              <a:cs typeface="Arial" charset="0"/>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1908175" y="4941888"/>
            <a:ext cx="5832475" cy="165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prstClr val="white"/>
                </a:solidFill>
              </a:rPr>
              <a:t>Limite ampliato a € 2.500 per le aziende che coinvolgono pariteticamente i lavoratori nell’organizzazione del lavoro</a:t>
            </a:r>
          </a:p>
        </p:txBody>
      </p:sp>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085507386"/>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1403350" y="1628775"/>
            <a:ext cx="6400800" cy="1125538"/>
          </a:xfrm>
        </p:spPr>
        <p:txBody>
          <a:bodyPr/>
          <a:lstStyle/>
          <a:p>
            <a:pPr eaLnBrk="1" hangingPunct="1"/>
            <a:r>
              <a:rPr lang="it-IT" altLang="it-IT">
                <a:solidFill>
                  <a:schemeClr val="bg1"/>
                </a:solidFill>
              </a:rPr>
              <a:t>PREMI DI RISULTATO</a:t>
            </a:r>
          </a:p>
          <a:p>
            <a:pPr eaLnBrk="1" hangingPunct="1"/>
            <a:r>
              <a:rPr lang="it-IT" altLang="it-IT" sz="2400" i="1">
                <a:solidFill>
                  <a:schemeClr val="bg1"/>
                </a:solidFill>
              </a:rPr>
              <a:t>(art. 2)</a:t>
            </a:r>
          </a:p>
          <a:p>
            <a:pPr eaLnBrk="1" hangingPunct="1"/>
            <a:endParaRPr lang="it-IT" altLang="it-IT" sz="2400" i="1">
              <a:solidFill>
                <a:schemeClr val="bg1"/>
              </a:solidFill>
            </a:endParaRPr>
          </a:p>
          <a:p>
            <a:pPr eaLnBrk="1" hangingPunct="1"/>
            <a:r>
              <a:rPr lang="it-IT" altLang="it-IT" sz="2400">
                <a:solidFill>
                  <a:schemeClr val="bg1"/>
                </a:solidFill>
              </a:rPr>
              <a:t>Somme erogate in funzione di incrementi di produttività, redditività, qualità, efficienza ed innovazione</a:t>
            </a:r>
          </a:p>
          <a:p>
            <a:pPr eaLnBrk="1" hangingPunct="1"/>
            <a:endParaRPr lang="it-IT" altLang="it-IT" sz="2400">
              <a:solidFill>
                <a:schemeClr val="bg1"/>
              </a:solidFill>
            </a:endParaRPr>
          </a:p>
          <a:p>
            <a:pPr eaLnBrk="1" hangingPunct="1"/>
            <a:endParaRPr lang="it-IT" altLang="it-IT" sz="2400">
              <a:solidFill>
                <a:schemeClr val="bg1"/>
              </a:solidFill>
            </a:endParaRPr>
          </a:p>
          <a:p>
            <a:pPr eaLnBrk="1" hangingPunct="1"/>
            <a:r>
              <a:rPr lang="it-IT" altLang="it-IT" sz="2400">
                <a:solidFill>
                  <a:schemeClr val="bg1"/>
                </a:solidFill>
              </a:rPr>
              <a:t>DEVONO AVERE AMMONTARE VARIABILE</a:t>
            </a:r>
          </a:p>
          <a:p>
            <a:pPr eaLnBrk="1" hangingPunct="1"/>
            <a:endParaRPr lang="it-IT" altLang="it-IT" sz="2400" i="1">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5589B6B-7D09-450D-B622-7189FE2B0C37}" type="slidenum">
              <a:rPr lang="it-IT" altLang="it-IT" sz="1200">
                <a:solidFill>
                  <a:srgbClr val="FFFFFF"/>
                </a:solidFill>
                <a:cs typeface="Arial" charset="0"/>
              </a:rPr>
              <a:pPr>
                <a:spcBef>
                  <a:spcPct val="0"/>
                </a:spcBef>
                <a:buFontTx/>
                <a:buNone/>
              </a:pPr>
              <a:t>395</a:t>
            </a:fld>
            <a:endParaRPr lang="it-IT" altLang="it-IT" sz="1200">
              <a:solidFill>
                <a:srgbClr val="FFFFFF"/>
              </a:solidFill>
              <a:cs typeface="Arial" charset="0"/>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140200" y="4221163"/>
            <a:ext cx="8636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951361395"/>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1403350" y="1628775"/>
            <a:ext cx="6400800" cy="1125538"/>
          </a:xfrm>
        </p:spPr>
        <p:txBody>
          <a:bodyPr/>
          <a:lstStyle/>
          <a:p>
            <a:pPr eaLnBrk="1" hangingPunct="1"/>
            <a:r>
              <a:rPr lang="it-IT" altLang="it-IT" sz="2800">
                <a:solidFill>
                  <a:schemeClr val="bg1"/>
                </a:solidFill>
              </a:rPr>
              <a:t>Tali somme devono essere erogate in esecuzione di contratti collettivi di cui </a:t>
            </a:r>
            <a:r>
              <a:rPr lang="it-IT" altLang="it-IT" sz="2800" u="sng">
                <a:solidFill>
                  <a:schemeClr val="bg1"/>
                </a:solidFill>
              </a:rPr>
              <a:t>all’art. 51 D. Lgs. 81/2015</a:t>
            </a:r>
          </a:p>
          <a:p>
            <a:pPr eaLnBrk="1" hangingPunct="1"/>
            <a:endParaRPr lang="it-IT" altLang="it-IT" sz="2800" i="1">
              <a:solidFill>
                <a:schemeClr val="bg1"/>
              </a:solidFill>
            </a:endParaRPr>
          </a:p>
          <a:p>
            <a:pPr eaLnBrk="1" hangingPunct="1"/>
            <a:endParaRPr lang="it-IT" altLang="it-IT" sz="2800" i="1">
              <a:solidFill>
                <a:schemeClr val="bg1"/>
              </a:solidFill>
            </a:endParaRP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3BDEC90-2410-4031-9EA6-5F3EE8985378}" type="slidenum">
              <a:rPr lang="it-IT" altLang="it-IT" sz="1200">
                <a:solidFill>
                  <a:srgbClr val="FFFFFF"/>
                </a:solidFill>
                <a:cs typeface="Arial" charset="0"/>
              </a:rPr>
              <a:pPr>
                <a:spcBef>
                  <a:spcPct val="0"/>
                </a:spcBef>
                <a:buFontTx/>
                <a:buNone/>
              </a:pPr>
              <a:t>396</a:t>
            </a:fld>
            <a:endParaRPr lang="it-IT" altLang="it-IT" sz="1200">
              <a:solidFill>
                <a:srgbClr val="FFFFFF"/>
              </a:solidFill>
              <a:cs typeface="Arial" charset="0"/>
            </a:endParaRPr>
          </a:p>
        </p:txBody>
      </p:sp>
      <p:pic>
        <p:nvPicPr>
          <p:cNvPr id="819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140200" y="3213100"/>
            <a:ext cx="863600" cy="64770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Rettangolo arrotondato 2"/>
          <p:cNvSpPr/>
          <p:nvPr/>
        </p:nvSpPr>
        <p:spPr>
          <a:xfrm>
            <a:off x="1619250" y="4005263"/>
            <a:ext cx="6265863" cy="25923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2400" i="1" dirty="0">
                <a:solidFill>
                  <a:prstClr val="black"/>
                </a:solidFill>
              </a:rPr>
              <a:t>Contratti collettivi nazionali, territoriali o aziendali stipulati da associazioni sindacali comparativamente più rappresentative sul piano nazionale e i contratti collettivi aziendali stipulati dalle loro RSA ovvero dalla RSU</a:t>
            </a:r>
          </a:p>
        </p:txBody>
      </p:sp>
      <p:sp>
        <p:nvSpPr>
          <p:cNvPr id="4" name="Segnaposto piè di pagina 3"/>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034514211"/>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1403350" y="1628775"/>
            <a:ext cx="6400800" cy="1125538"/>
          </a:xfrm>
        </p:spPr>
        <p:txBody>
          <a:bodyPr/>
          <a:lstStyle/>
          <a:p>
            <a:pPr eaLnBrk="1" hangingPunct="1"/>
            <a:r>
              <a:rPr lang="it-IT" altLang="it-IT" sz="2800">
                <a:solidFill>
                  <a:schemeClr val="bg1"/>
                </a:solidFill>
              </a:rPr>
              <a:t>CONDIZIONE ESSENZIALE PER L’APPLICAZIONE DELL’ALIQUOTA RIDOTTA</a:t>
            </a:r>
            <a:endParaRPr lang="it-IT" altLang="it-IT" sz="2800" i="1">
              <a:solidFill>
                <a:schemeClr val="bg1"/>
              </a:solidFill>
            </a:endParaRPr>
          </a:p>
          <a:p>
            <a:pPr eaLnBrk="1" hangingPunct="1"/>
            <a:endParaRPr lang="it-IT" altLang="it-IT" sz="2800" i="1">
              <a:solidFill>
                <a:schemeClr val="bg1"/>
              </a:solidFill>
            </a:endParaRP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D84B785-B966-446D-9276-F1B18BFFDEC4}" type="slidenum">
              <a:rPr lang="it-IT" altLang="it-IT" sz="1200">
                <a:solidFill>
                  <a:srgbClr val="FFFFFF"/>
                </a:solidFill>
                <a:cs typeface="Arial" charset="0"/>
              </a:rPr>
              <a:pPr>
                <a:spcBef>
                  <a:spcPct val="0"/>
                </a:spcBef>
                <a:buFontTx/>
                <a:buNone/>
              </a:pPr>
              <a:t>397</a:t>
            </a:fld>
            <a:endParaRPr lang="it-IT" altLang="it-IT" sz="1200">
              <a:solidFill>
                <a:srgbClr val="FFFFFF"/>
              </a:solidFill>
              <a:cs typeface="Arial" charset="0"/>
            </a:endParaRPr>
          </a:p>
        </p:txBody>
      </p:sp>
      <p:pic>
        <p:nvPicPr>
          <p:cNvPr id="922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1619250" y="2708275"/>
            <a:ext cx="6265863" cy="3816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2400" i="1" dirty="0">
                <a:solidFill>
                  <a:prstClr val="black"/>
                </a:solidFill>
              </a:rPr>
              <a:t>I contratti collettivi devono necessariamente essere depositati in via telematica presso le DTL competenti, unitamente alla dichiarazione di conformità del contratto alle disposizioni del decreto (modello di cui all’allegato 1)</a:t>
            </a:r>
          </a:p>
        </p:txBody>
      </p:sp>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55861634"/>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1403350" y="1628775"/>
            <a:ext cx="6400800" cy="1125538"/>
          </a:xfrm>
        </p:spPr>
        <p:txBody>
          <a:bodyPr/>
          <a:lstStyle/>
          <a:p>
            <a:pPr eaLnBrk="1" hangingPunct="1"/>
            <a:endParaRPr lang="it-IT" altLang="it-IT" sz="2800" i="1">
              <a:solidFill>
                <a:schemeClr val="bg1"/>
              </a:solidFill>
            </a:endParaRPr>
          </a:p>
        </p:txBody>
      </p:sp>
      <p:sp>
        <p:nvSpPr>
          <p:cNvPr id="10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A4BCA6E-80E5-493D-91AE-2ADE95CCF999}" type="slidenum">
              <a:rPr lang="it-IT" altLang="it-IT" sz="1200">
                <a:solidFill>
                  <a:srgbClr val="FFFFFF"/>
                </a:solidFill>
                <a:cs typeface="Arial" charset="0"/>
              </a:rPr>
              <a:pPr>
                <a:spcBef>
                  <a:spcPct val="0"/>
                </a:spcBef>
                <a:buFontTx/>
                <a:buNone/>
              </a:pPr>
              <a:t>398</a:t>
            </a:fld>
            <a:endParaRPr lang="it-IT" altLang="it-IT" sz="1200">
              <a:solidFill>
                <a:srgbClr val="FFFFFF"/>
              </a:solidFill>
              <a:cs typeface="Arial" charset="0"/>
            </a:endParaRPr>
          </a:p>
        </p:txBody>
      </p:sp>
      <p:pic>
        <p:nvPicPr>
          <p:cNvPr id="1024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1619250" y="2420938"/>
            <a:ext cx="6265863" cy="3816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2400" i="1" dirty="0">
                <a:solidFill>
                  <a:prstClr val="black"/>
                </a:solidFill>
              </a:rPr>
              <a:t>Il deposito telematico persegue l’intento di un più efficiente ed efficace sistema di monitoraggio ai fini della verifica della corretta applicazione dell’aliquota agevolata, intento oggi di difficile attuazione data la forma cartacea dei contratti depositati e il sistema di archiviazione non codificato (e spesso disorganizzato)</a:t>
            </a:r>
          </a:p>
        </p:txBody>
      </p:sp>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742433607"/>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1403350" y="1628775"/>
            <a:ext cx="6400800" cy="1125538"/>
          </a:xfrm>
        </p:spPr>
        <p:txBody>
          <a:bodyPr/>
          <a:lstStyle/>
          <a:p>
            <a:pPr eaLnBrk="1" hangingPunct="1"/>
            <a:endParaRPr lang="it-IT" altLang="it-IT" sz="2800" i="1">
              <a:solidFill>
                <a:schemeClr val="bg1"/>
              </a:solidFill>
            </a:endParaRPr>
          </a:p>
        </p:txBody>
      </p:sp>
      <p:sp>
        <p:nvSpPr>
          <p:cNvPr id="11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0B7B8A7-7DB6-40A0-9E7A-BFE7359CCDC3}" type="slidenum">
              <a:rPr lang="it-IT" altLang="it-IT" sz="1200">
                <a:solidFill>
                  <a:srgbClr val="FFFFFF"/>
                </a:solidFill>
                <a:cs typeface="Arial" charset="0"/>
              </a:rPr>
              <a:pPr>
                <a:spcBef>
                  <a:spcPct val="0"/>
                </a:spcBef>
                <a:buFontTx/>
                <a:buNone/>
              </a:pPr>
              <a:t>399</a:t>
            </a:fld>
            <a:endParaRPr lang="it-IT" altLang="it-IT" sz="1200">
              <a:solidFill>
                <a:srgbClr val="FFFFFF"/>
              </a:solidFill>
              <a:cs typeface="Arial" charset="0"/>
            </a:endParaRPr>
          </a:p>
        </p:txBody>
      </p:sp>
      <p:pic>
        <p:nvPicPr>
          <p:cNvPr id="1126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1619250" y="2420938"/>
            <a:ext cx="6265863" cy="3816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it-IT" sz="2400" i="1" dirty="0">
                <a:solidFill>
                  <a:prstClr val="black"/>
                </a:solidFill>
              </a:rPr>
              <a:t>Nel caso di contratti collettivi non ancora depositati presso le DTL competenti, per poter accedere all’agevolazione fiscale il deposito dovrà avvenire entro 30 giorni dalla data di pubblicazione del decreto</a:t>
            </a:r>
          </a:p>
        </p:txBody>
      </p:sp>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1709463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1403350" y="2133600"/>
            <a:ext cx="6400800" cy="1125538"/>
          </a:xfrm>
        </p:spPr>
        <p:txBody>
          <a:bodyPr/>
          <a:lstStyle/>
          <a:p>
            <a:pPr eaLnBrk="1" hangingPunct="1"/>
            <a:r>
              <a:rPr lang="it-IT" altLang="it-IT" b="1">
                <a:solidFill>
                  <a:schemeClr val="bg1"/>
                </a:solidFill>
              </a:rPr>
              <a:t>Nella scelta del contratto l’Azienda deve sempre valutare</a:t>
            </a: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8CC562-51AC-44C8-B143-77DA4E942C72}" type="slidenum">
              <a:rPr lang="it-IT" altLang="it-IT" sz="1200">
                <a:solidFill>
                  <a:srgbClr val="FFFFFF"/>
                </a:solidFill>
              </a:rPr>
              <a:pPr>
                <a:spcBef>
                  <a:spcPct val="0"/>
                </a:spcBef>
                <a:buFontTx/>
                <a:buNone/>
              </a:pPr>
              <a:t>4</a:t>
            </a:fld>
            <a:endParaRPr lang="it-IT" altLang="it-IT" sz="1200">
              <a:solidFill>
                <a:srgbClr val="FFFFFF"/>
              </a:solidFill>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e 1"/>
          <p:cNvSpPr/>
          <p:nvPr/>
        </p:nvSpPr>
        <p:spPr>
          <a:xfrm>
            <a:off x="395289" y="4366968"/>
            <a:ext cx="2564452" cy="1656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000" b="1" dirty="0">
                <a:solidFill>
                  <a:schemeClr val="bg1"/>
                </a:solidFill>
              </a:rPr>
              <a:t>ESIGENZE PRODUTTIVE</a:t>
            </a:r>
            <a:endParaRPr lang="it-IT" sz="2000" dirty="0"/>
          </a:p>
        </p:txBody>
      </p:sp>
      <p:sp>
        <p:nvSpPr>
          <p:cNvPr id="12" name="Ovale 11"/>
          <p:cNvSpPr/>
          <p:nvPr/>
        </p:nvSpPr>
        <p:spPr>
          <a:xfrm>
            <a:off x="3059832" y="4380645"/>
            <a:ext cx="2952328" cy="165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000" b="1" dirty="0">
                <a:solidFill>
                  <a:schemeClr val="bg1"/>
                </a:solidFill>
              </a:rPr>
              <a:t>CARATTERISTICHE </a:t>
            </a:r>
          </a:p>
          <a:p>
            <a:pPr algn="ctr" eaLnBrk="1" hangingPunct="1">
              <a:defRPr/>
            </a:pPr>
            <a:r>
              <a:rPr lang="it-IT" altLang="it-IT" sz="2000" b="1" dirty="0">
                <a:solidFill>
                  <a:schemeClr val="bg1"/>
                </a:solidFill>
              </a:rPr>
              <a:t>DEL LAVORATORE</a:t>
            </a:r>
            <a:endParaRPr lang="it-IT" sz="2000" dirty="0"/>
          </a:p>
        </p:txBody>
      </p:sp>
      <p:sp>
        <p:nvSpPr>
          <p:cNvPr id="13" name="Ovale 12"/>
          <p:cNvSpPr/>
          <p:nvPr/>
        </p:nvSpPr>
        <p:spPr>
          <a:xfrm>
            <a:off x="6127614" y="4347082"/>
            <a:ext cx="2808560" cy="1814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000" b="1" dirty="0">
                <a:solidFill>
                  <a:schemeClr val="bg1"/>
                </a:solidFill>
              </a:rPr>
              <a:t>VINCOLI ED OPPORTUNITA’ NORMATIVE</a:t>
            </a:r>
            <a:endParaRPr lang="it-IT" sz="2000" dirty="0"/>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923314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1, COMMA 2, lett. c), D.LGS. 66/2003</a:t>
            </a:r>
          </a:p>
          <a:p>
            <a:pPr algn="just"/>
            <a:r>
              <a:rPr lang="it-IT" sz="2400">
                <a:solidFill>
                  <a:schemeClr val="bg1"/>
                </a:solidFill>
              </a:rPr>
              <a:t>c) «lavoro straordinario»: è il l</a:t>
            </a:r>
            <a:r>
              <a:rPr lang="it-IT" sz="2400" b="1">
                <a:solidFill>
                  <a:schemeClr val="bg1"/>
                </a:solidFill>
              </a:rPr>
              <a:t>avoro prestato oltre l'orario normale </a:t>
            </a:r>
            <a:r>
              <a:rPr lang="it-IT" sz="2400">
                <a:solidFill>
                  <a:schemeClr val="bg1"/>
                </a:solidFill>
              </a:rPr>
              <a:t>di lavoro così come definito all'articolo 3.</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F87B0C-943A-45A0-A50B-EE1E23927B87}" type="slidenum">
              <a:rPr lang="it-IT">
                <a:solidFill>
                  <a:srgbClr val="FFFFFF"/>
                </a:solidFill>
                <a:latin typeface="Calibri" panose="020F0502020204030204" pitchFamily="34" charset="0"/>
              </a:rPr>
              <a:pPr eaLnBrk="1" hangingPunct="1"/>
              <a:t>40</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74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4151683568"/>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ottotitolo 2"/>
          <p:cNvSpPr>
            <a:spLocks noGrp="1"/>
          </p:cNvSpPr>
          <p:nvPr>
            <p:ph type="subTitle" idx="1"/>
          </p:nvPr>
        </p:nvSpPr>
        <p:spPr>
          <a:xfrm>
            <a:off x="1403350" y="1628775"/>
            <a:ext cx="6400800" cy="1125538"/>
          </a:xfrm>
        </p:spPr>
        <p:txBody>
          <a:bodyPr/>
          <a:lstStyle/>
          <a:p>
            <a:pPr eaLnBrk="1" hangingPunct="1"/>
            <a:endParaRPr lang="it-IT" altLang="it-IT" sz="2800" i="1">
              <a:solidFill>
                <a:schemeClr val="bg1"/>
              </a:solidFill>
            </a:endParaRPr>
          </a:p>
        </p:txBody>
      </p:sp>
      <p:sp>
        <p:nvSpPr>
          <p:cNvPr id="12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5E0FDB3-3B51-44F3-B027-11B859185711}" type="slidenum">
              <a:rPr lang="it-IT" altLang="it-IT" sz="1200">
                <a:solidFill>
                  <a:srgbClr val="FFFFFF"/>
                </a:solidFill>
                <a:cs typeface="Arial" charset="0"/>
              </a:rPr>
              <a:pPr>
                <a:spcBef>
                  <a:spcPct val="0"/>
                </a:spcBef>
                <a:buFontTx/>
                <a:buNone/>
              </a:pPr>
              <a:t>400</a:t>
            </a:fld>
            <a:endParaRPr lang="it-IT" altLang="it-IT" sz="1200">
              <a:solidFill>
                <a:srgbClr val="FFFFFF"/>
              </a:solidFill>
              <a:cs typeface="Arial" charset="0"/>
            </a:endParaRPr>
          </a:p>
        </p:txBody>
      </p:sp>
      <p:pic>
        <p:nvPicPr>
          <p:cNvPr id="1229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magin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1484313"/>
            <a:ext cx="5472112"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477473896"/>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1628775"/>
            <a:ext cx="6400800" cy="1125538"/>
          </a:xfrm>
        </p:spPr>
        <p:txBody>
          <a:bodyPr/>
          <a:lstStyle/>
          <a:p>
            <a:pPr eaLnBrk="1" hangingPunct="1">
              <a:buFont typeface="Arial" pitchFamily="34" charset="0"/>
              <a:buNone/>
              <a:defRPr/>
            </a:pPr>
            <a:r>
              <a:rPr lang="it-IT" altLang="it-IT" sz="2800" dirty="0">
                <a:solidFill>
                  <a:schemeClr val="bg1"/>
                </a:solidFill>
              </a:rPr>
              <a:t>(art. 2)</a:t>
            </a:r>
          </a:p>
          <a:p>
            <a:pPr eaLnBrk="1" hangingPunct="1">
              <a:buFont typeface="Arial" pitchFamily="34" charset="0"/>
              <a:buNone/>
              <a:defRPr/>
            </a:pPr>
            <a:endParaRPr lang="it-IT" altLang="it-IT" sz="2800" dirty="0">
              <a:solidFill>
                <a:schemeClr val="bg1"/>
              </a:solidFill>
            </a:endParaRPr>
          </a:p>
          <a:p>
            <a:pPr eaLnBrk="1" hangingPunct="1">
              <a:buFont typeface="Arial" pitchFamily="34" charset="0"/>
              <a:buNone/>
              <a:defRPr/>
            </a:pPr>
            <a:r>
              <a:rPr lang="it-IT" altLang="it-IT" sz="2800" dirty="0">
                <a:solidFill>
                  <a:schemeClr val="bg1"/>
                </a:solidFill>
              </a:rPr>
              <a:t>I contratti collettivi devono prevedere criteri di misurazione e verifica degli incrementi di produttività che possono essere:</a:t>
            </a:r>
          </a:p>
          <a:p>
            <a:pPr marL="457200" indent="-457200" eaLnBrk="1" hangingPunct="1">
              <a:buFont typeface="Arial" pitchFamily="34" charset="0"/>
              <a:buChar char="•"/>
              <a:defRPr/>
            </a:pPr>
            <a:r>
              <a:rPr lang="it-IT" altLang="it-IT" sz="2800" dirty="0">
                <a:solidFill>
                  <a:schemeClr val="bg1"/>
                </a:solidFill>
              </a:rPr>
              <a:t>Aumento della produzione</a:t>
            </a:r>
          </a:p>
          <a:p>
            <a:pPr marL="457200" indent="-457200" eaLnBrk="1" hangingPunct="1">
              <a:buFont typeface="Arial" pitchFamily="34" charset="0"/>
              <a:buChar char="•"/>
              <a:defRPr/>
            </a:pPr>
            <a:r>
              <a:rPr lang="it-IT" altLang="it-IT" sz="2800" dirty="0">
                <a:solidFill>
                  <a:schemeClr val="bg1"/>
                </a:solidFill>
              </a:rPr>
              <a:t>Risparmi dei fattori produttivi</a:t>
            </a:r>
          </a:p>
          <a:p>
            <a:pPr marL="457200" indent="-457200" eaLnBrk="1" hangingPunct="1">
              <a:buFont typeface="Arial" pitchFamily="34" charset="0"/>
              <a:buChar char="•"/>
              <a:defRPr/>
            </a:pPr>
            <a:r>
              <a:rPr lang="it-IT" altLang="it-IT" sz="2800" dirty="0">
                <a:solidFill>
                  <a:schemeClr val="bg1"/>
                </a:solidFill>
              </a:rPr>
              <a:t>Miglioramento della qualità dei prodotti o processi</a:t>
            </a: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p:txBody>
      </p:sp>
      <p:sp>
        <p:nvSpPr>
          <p:cNvPr id="13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BD8271E-AE43-48D6-87A3-8EA465A5BC88}" type="slidenum">
              <a:rPr lang="it-IT" altLang="it-IT" sz="1200">
                <a:solidFill>
                  <a:srgbClr val="FFFFFF"/>
                </a:solidFill>
                <a:cs typeface="Arial" charset="0"/>
              </a:rPr>
              <a:pPr>
                <a:spcBef>
                  <a:spcPct val="0"/>
                </a:spcBef>
                <a:buFontTx/>
                <a:buNone/>
              </a:pPr>
              <a:t>401</a:t>
            </a:fld>
            <a:endParaRPr lang="it-IT" altLang="it-IT" sz="1200">
              <a:solidFill>
                <a:srgbClr val="FFFFFF"/>
              </a:solidFill>
              <a:cs typeface="Arial" charset="0"/>
            </a:endParaRPr>
          </a:p>
        </p:txBody>
      </p:sp>
      <p:pic>
        <p:nvPicPr>
          <p:cNvPr id="1331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320367055"/>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1628775"/>
            <a:ext cx="6400800" cy="1125538"/>
          </a:xfrm>
        </p:spPr>
        <p:txBody>
          <a:bodyPr/>
          <a:lstStyle/>
          <a:p>
            <a:pPr eaLnBrk="1" hangingPunct="1">
              <a:buFont typeface="Arial" pitchFamily="34" charset="0"/>
              <a:buNone/>
              <a:defRPr/>
            </a:pPr>
            <a:r>
              <a:rPr lang="it-IT" altLang="it-IT" sz="2800" dirty="0">
                <a:solidFill>
                  <a:schemeClr val="bg1"/>
                </a:solidFill>
              </a:rPr>
              <a:t>(art. 2)</a:t>
            </a:r>
          </a:p>
          <a:p>
            <a:pPr eaLnBrk="1" hangingPunct="1">
              <a:buFont typeface="Arial" pitchFamily="34" charset="0"/>
              <a:buNone/>
              <a:defRPr/>
            </a:pPr>
            <a:endParaRPr lang="it-IT" altLang="it-IT" sz="2800" dirty="0">
              <a:solidFill>
                <a:schemeClr val="bg1"/>
              </a:solidFill>
            </a:endParaRPr>
          </a:p>
          <a:p>
            <a:pPr eaLnBrk="1" hangingPunct="1">
              <a:buFont typeface="Arial" pitchFamily="34" charset="0"/>
              <a:buNone/>
              <a:defRPr/>
            </a:pPr>
            <a:r>
              <a:rPr lang="it-IT" altLang="it-IT" sz="2800" dirty="0">
                <a:solidFill>
                  <a:schemeClr val="bg1"/>
                </a:solidFill>
              </a:rPr>
              <a:t>gli incrementi di produttività possono essere ottenuti anche attraverso:</a:t>
            </a:r>
          </a:p>
          <a:p>
            <a:pPr marL="514350" indent="-514350" eaLnBrk="1" hangingPunct="1">
              <a:buFont typeface="+mj-lt"/>
              <a:buAutoNum type="arabicPeriod"/>
              <a:defRPr/>
            </a:pPr>
            <a:r>
              <a:rPr lang="it-IT" altLang="it-IT" sz="2800" dirty="0">
                <a:solidFill>
                  <a:schemeClr val="bg1"/>
                </a:solidFill>
              </a:rPr>
              <a:t>la riorganizzazione del normale orario di lavoro </a:t>
            </a: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p:txBody>
      </p:sp>
      <p:sp>
        <p:nvSpPr>
          <p:cNvPr id="14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19DB17-A269-4A62-9B10-61B21128C413}" type="slidenum">
              <a:rPr lang="it-IT" altLang="it-IT" sz="1200">
                <a:solidFill>
                  <a:srgbClr val="FFFFFF"/>
                </a:solidFill>
                <a:cs typeface="Arial" charset="0"/>
              </a:rPr>
              <a:pPr>
                <a:spcBef>
                  <a:spcPct val="0"/>
                </a:spcBef>
                <a:buFontTx/>
                <a:buNone/>
              </a:pPr>
              <a:t>402</a:t>
            </a:fld>
            <a:endParaRPr lang="it-IT" altLang="it-IT" sz="1200">
              <a:solidFill>
                <a:srgbClr val="FFFFFF"/>
              </a:solidFill>
              <a:cs typeface="Arial" charset="0"/>
            </a:endParaRPr>
          </a:p>
        </p:txBody>
      </p:sp>
      <p:pic>
        <p:nvPicPr>
          <p:cNvPr id="1434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losione 2 1"/>
          <p:cNvSpPr/>
          <p:nvPr/>
        </p:nvSpPr>
        <p:spPr>
          <a:xfrm>
            <a:off x="3924300" y="4437063"/>
            <a:ext cx="5040313" cy="21605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174" b="1" dirty="0">
                <a:solidFill>
                  <a:prstClr val="white"/>
                </a:solidFill>
              </a:rPr>
              <a:t>NO STRAORDINARI</a:t>
            </a: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810683667"/>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1628775"/>
            <a:ext cx="6400800" cy="1125538"/>
          </a:xfrm>
        </p:spPr>
        <p:txBody>
          <a:bodyPr/>
          <a:lstStyle/>
          <a:p>
            <a:pPr eaLnBrk="1" hangingPunct="1">
              <a:buFont typeface="Arial" pitchFamily="34" charset="0"/>
              <a:buNone/>
              <a:defRPr/>
            </a:pPr>
            <a:r>
              <a:rPr lang="it-IT" altLang="it-IT" sz="2800" dirty="0">
                <a:solidFill>
                  <a:schemeClr val="bg1"/>
                </a:solidFill>
              </a:rPr>
              <a:t>(art. 2)</a:t>
            </a:r>
          </a:p>
          <a:p>
            <a:pPr eaLnBrk="1" hangingPunct="1">
              <a:buFont typeface="Arial" pitchFamily="34" charset="0"/>
              <a:buNone/>
              <a:defRPr/>
            </a:pPr>
            <a:endParaRPr lang="it-IT" altLang="it-IT" sz="2800" dirty="0">
              <a:solidFill>
                <a:schemeClr val="bg1"/>
              </a:solidFill>
            </a:endParaRPr>
          </a:p>
          <a:p>
            <a:pPr marL="514350" indent="-514350" eaLnBrk="1" hangingPunct="1">
              <a:buFont typeface="+mj-lt"/>
              <a:buAutoNum type="arabicPeriod" startAt="2"/>
              <a:defRPr/>
            </a:pPr>
            <a:r>
              <a:rPr lang="it-IT" altLang="it-IT" sz="2800" dirty="0">
                <a:solidFill>
                  <a:schemeClr val="bg1"/>
                </a:solidFill>
              </a:rPr>
              <a:t>Ricorso al lavoro agile quale modalità flessibile di esecuzione del rapporto di lavoro</a:t>
            </a: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a:p>
            <a:pPr eaLnBrk="1" hangingPunct="1">
              <a:buFont typeface="Arial" pitchFamily="34" charset="0"/>
              <a:buNone/>
              <a:defRPr/>
            </a:pPr>
            <a:endParaRPr lang="it-IT" altLang="it-IT" sz="2800" i="1" dirty="0">
              <a:solidFill>
                <a:schemeClr val="bg1"/>
              </a:solidFill>
            </a:endParaRPr>
          </a:p>
        </p:txBody>
      </p:sp>
      <p:sp>
        <p:nvSpPr>
          <p:cNvPr id="15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3EA856F-64B5-4850-894E-3A5F3A3A4F22}" type="slidenum">
              <a:rPr lang="it-IT" altLang="it-IT" sz="1200">
                <a:solidFill>
                  <a:srgbClr val="FFFFFF"/>
                </a:solidFill>
                <a:cs typeface="Arial" charset="0"/>
              </a:rPr>
              <a:pPr>
                <a:spcBef>
                  <a:spcPct val="0"/>
                </a:spcBef>
                <a:buFontTx/>
                <a:buNone/>
              </a:pPr>
              <a:t>403</a:t>
            </a:fld>
            <a:endParaRPr lang="it-IT" altLang="it-IT" sz="1200">
              <a:solidFill>
                <a:srgbClr val="FFFFFF"/>
              </a:solidFill>
              <a:cs typeface="Arial" charset="0"/>
            </a:endParaRPr>
          </a:p>
        </p:txBody>
      </p:sp>
      <p:pic>
        <p:nvPicPr>
          <p:cNvPr id="1536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losione 2 1"/>
          <p:cNvSpPr/>
          <p:nvPr/>
        </p:nvSpPr>
        <p:spPr>
          <a:xfrm>
            <a:off x="3924300" y="4437063"/>
            <a:ext cx="5040313" cy="21605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174" b="1" dirty="0">
                <a:solidFill>
                  <a:prstClr val="white"/>
                </a:solidFill>
              </a:rPr>
              <a:t>NO STRAORDINARI</a:t>
            </a:r>
          </a:p>
        </p:txBody>
      </p:sp>
      <p:sp>
        <p:nvSpPr>
          <p:cNvPr id="3" name="Segnaposto piè di pagina 2"/>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857402886"/>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1403350" y="1628775"/>
            <a:ext cx="6400800" cy="1125538"/>
          </a:xfrm>
        </p:spPr>
        <p:txBody>
          <a:bodyPr/>
          <a:lstStyle/>
          <a:p>
            <a:pPr eaLnBrk="1" hangingPunct="1"/>
            <a:r>
              <a:rPr lang="it-IT" altLang="it-IT" sz="2800">
                <a:solidFill>
                  <a:schemeClr val="bg1"/>
                </a:solidFill>
              </a:rPr>
              <a:t>(art. 2)</a:t>
            </a:r>
          </a:p>
          <a:p>
            <a:pPr eaLnBrk="1" hangingPunct="1"/>
            <a:endParaRPr lang="it-IT" altLang="it-IT" sz="2800">
              <a:solidFill>
                <a:schemeClr val="bg1"/>
              </a:solidFill>
            </a:endParaRPr>
          </a:p>
          <a:p>
            <a:pPr eaLnBrk="1" hangingPunct="1"/>
            <a:r>
              <a:rPr lang="it-IT" altLang="it-IT" sz="2800" i="1">
                <a:solidFill>
                  <a:schemeClr val="bg1"/>
                </a:solidFill>
              </a:rPr>
              <a:t>L’incremento deve essere valutato rispetto ad un periodo congruo definito anch’esso dalla contrattazione</a:t>
            </a:r>
          </a:p>
          <a:p>
            <a:pPr eaLnBrk="1" hangingPunct="1"/>
            <a:endParaRPr lang="it-IT" altLang="it-IT" sz="2800" i="1">
              <a:solidFill>
                <a:schemeClr val="bg1"/>
              </a:solidFill>
            </a:endParaRPr>
          </a:p>
          <a:p>
            <a:pPr eaLnBrk="1" hangingPunct="1"/>
            <a:r>
              <a:rPr lang="it-IT" altLang="it-IT" sz="2800" i="1">
                <a:solidFill>
                  <a:schemeClr val="bg1"/>
                </a:solidFill>
              </a:rPr>
              <a:t>L’incremento deve essere verificabile in modo obiettivo attraverso indicatori numerici o di altro genere appositamente individuati dalla contrattazione</a:t>
            </a:r>
          </a:p>
          <a:p>
            <a:pPr eaLnBrk="1" hangingPunct="1"/>
            <a:endParaRPr lang="it-IT" altLang="it-IT" sz="2800" i="1">
              <a:solidFill>
                <a:schemeClr val="bg1"/>
              </a:solidFill>
            </a:endParaRPr>
          </a:p>
        </p:txBody>
      </p:sp>
      <p:sp>
        <p:nvSpPr>
          <p:cNvPr id="16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C48F86F-974B-4D79-9A4A-7F4135355B74}" type="slidenum">
              <a:rPr lang="it-IT" altLang="it-IT" sz="1200">
                <a:solidFill>
                  <a:srgbClr val="FFFFFF"/>
                </a:solidFill>
                <a:cs typeface="Arial" charset="0"/>
              </a:rPr>
              <a:pPr>
                <a:spcBef>
                  <a:spcPct val="0"/>
                </a:spcBef>
                <a:buFontTx/>
                <a:buNone/>
              </a:pPr>
              <a:t>404</a:t>
            </a:fld>
            <a:endParaRPr lang="it-IT" altLang="it-IT" sz="1200">
              <a:solidFill>
                <a:srgbClr val="FFFFFF"/>
              </a:solidFill>
              <a:cs typeface="Arial" charset="0"/>
            </a:endParaRPr>
          </a:p>
        </p:txBody>
      </p:sp>
      <p:pic>
        <p:nvPicPr>
          <p:cNvPr id="1638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3583511413"/>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1403350" y="1628775"/>
            <a:ext cx="6400800" cy="1125538"/>
          </a:xfrm>
        </p:spPr>
        <p:txBody>
          <a:bodyPr/>
          <a:lstStyle/>
          <a:p>
            <a:pPr eaLnBrk="1" hangingPunct="1"/>
            <a:r>
              <a:rPr lang="it-IT" altLang="it-IT" sz="2800">
                <a:solidFill>
                  <a:schemeClr val="bg1"/>
                </a:solidFill>
              </a:rPr>
              <a:t>PARTECIPAZIONE AGLI UTILI</a:t>
            </a:r>
          </a:p>
          <a:p>
            <a:pPr eaLnBrk="1" hangingPunct="1"/>
            <a:r>
              <a:rPr lang="it-IT" altLang="it-IT" sz="2800">
                <a:solidFill>
                  <a:schemeClr val="bg1"/>
                </a:solidFill>
              </a:rPr>
              <a:t>(art. 3)</a:t>
            </a:r>
          </a:p>
          <a:p>
            <a:pPr eaLnBrk="1" hangingPunct="1"/>
            <a:endParaRPr lang="it-IT" altLang="it-IT" sz="2800">
              <a:solidFill>
                <a:schemeClr val="bg1"/>
              </a:solidFill>
            </a:endParaRPr>
          </a:p>
          <a:p>
            <a:pPr eaLnBrk="1" hangingPunct="1"/>
            <a:r>
              <a:rPr lang="it-IT" altLang="it-IT" sz="2800">
                <a:solidFill>
                  <a:schemeClr val="bg1"/>
                </a:solidFill>
              </a:rPr>
              <a:t>Il decreto prevede che anche le somme erogate sotto forma di partecipazione agli utili dell’impresa, distribuiti secondo quanto previsto dall’art. 2102 c.c., siano assoggettabili alla tassazione agevolata</a:t>
            </a:r>
            <a:endParaRPr lang="it-IT" altLang="it-IT" sz="2800" i="1">
              <a:solidFill>
                <a:schemeClr val="bg1"/>
              </a:solidFill>
            </a:endParaRPr>
          </a:p>
          <a:p>
            <a:pPr eaLnBrk="1" hangingPunct="1"/>
            <a:endParaRPr lang="it-IT" altLang="it-IT" sz="2800" i="1">
              <a:solidFill>
                <a:schemeClr val="bg1"/>
              </a:solidFill>
            </a:endParaRPr>
          </a:p>
        </p:txBody>
      </p:sp>
      <p:sp>
        <p:nvSpPr>
          <p:cNvPr id="17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9896497-A677-4EB0-A1F3-8CD17913CD27}" type="slidenum">
              <a:rPr lang="it-IT" altLang="it-IT" sz="1200">
                <a:solidFill>
                  <a:srgbClr val="FFFFFF"/>
                </a:solidFill>
                <a:cs typeface="Arial" charset="0"/>
              </a:rPr>
              <a:pPr>
                <a:spcBef>
                  <a:spcPct val="0"/>
                </a:spcBef>
                <a:buFontTx/>
                <a:buNone/>
              </a:pPr>
              <a:t>405</a:t>
            </a:fld>
            <a:endParaRPr lang="it-IT" altLang="it-IT" sz="1200">
              <a:solidFill>
                <a:srgbClr val="FFFFFF"/>
              </a:solidFill>
              <a:cs typeface="Arial" charset="0"/>
            </a:endParaRPr>
          </a:p>
        </p:txBody>
      </p:sp>
      <p:pic>
        <p:nvPicPr>
          <p:cNvPr id="1741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739349644"/>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1403350" y="1628775"/>
            <a:ext cx="6697663" cy="1125538"/>
          </a:xfrm>
        </p:spPr>
        <p:txBody>
          <a:bodyPr/>
          <a:lstStyle/>
          <a:p>
            <a:pPr eaLnBrk="1" hangingPunct="1"/>
            <a:r>
              <a:rPr lang="it-IT" altLang="it-IT" sz="2400">
                <a:solidFill>
                  <a:schemeClr val="bg1"/>
                </a:solidFill>
              </a:rPr>
              <a:t>COINVOLGIMENTO PARITETICO DEI LAVORATORI</a:t>
            </a:r>
          </a:p>
          <a:p>
            <a:pPr eaLnBrk="1" hangingPunct="1"/>
            <a:r>
              <a:rPr lang="it-IT" altLang="it-IT" sz="2400">
                <a:solidFill>
                  <a:schemeClr val="bg1"/>
                </a:solidFill>
              </a:rPr>
              <a:t>(art. 4)</a:t>
            </a:r>
          </a:p>
          <a:p>
            <a:pPr eaLnBrk="1" hangingPunct="1"/>
            <a:endParaRPr lang="it-IT" altLang="it-IT" sz="2400" i="1">
              <a:solidFill>
                <a:schemeClr val="bg1"/>
              </a:solidFill>
            </a:endParaRPr>
          </a:p>
          <a:p>
            <a:pPr eaLnBrk="1" hangingPunct="1"/>
            <a:r>
              <a:rPr lang="it-IT" altLang="it-IT" sz="2400" i="1">
                <a:solidFill>
                  <a:schemeClr val="bg1"/>
                </a:solidFill>
              </a:rPr>
              <a:t>Il decreto suggerisce modalità di attuazione del coinvolgimento dei lavoratori nell’organizzazione del lavoro, ad esempio con la formazione di gruppi di lavoro nei quali collaborino responsabili aziendali  e lavoratori con finalità di miglioramento/innovazione di specifiche aree produttive</a:t>
            </a:r>
          </a:p>
          <a:p>
            <a:pPr eaLnBrk="1" hangingPunct="1"/>
            <a:endParaRPr lang="it-IT" altLang="it-IT" sz="1600" b="1" i="1">
              <a:solidFill>
                <a:srgbClr val="FF0000"/>
              </a:solidFill>
            </a:endParaRPr>
          </a:p>
          <a:p>
            <a:pPr eaLnBrk="1" hangingPunct="1"/>
            <a:r>
              <a:rPr lang="it-IT" altLang="it-IT" sz="2400" b="1" i="1">
                <a:solidFill>
                  <a:srgbClr val="FF0000"/>
                </a:solidFill>
              </a:rPr>
              <a:t>NON VALGONO I GRUPPI DI SEMPLICE CONSULTAZIONE/ADDESTRAMENTO/FORMAZIONE</a:t>
            </a: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2B37208-4C19-4D1C-926B-27A617636A0C}" type="slidenum">
              <a:rPr lang="it-IT" altLang="it-IT" sz="1200">
                <a:solidFill>
                  <a:srgbClr val="FFFFFF"/>
                </a:solidFill>
                <a:cs typeface="Arial" charset="0"/>
              </a:rPr>
              <a:pPr>
                <a:spcBef>
                  <a:spcPct val="0"/>
                </a:spcBef>
                <a:buFontTx/>
                <a:buNone/>
              </a:pPr>
              <a:t>406</a:t>
            </a:fld>
            <a:endParaRPr lang="it-IT" altLang="it-IT" sz="1200">
              <a:solidFill>
                <a:srgbClr val="FFFFFF"/>
              </a:solidFill>
              <a:cs typeface="Arial"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solidFill>
                  <a:prstClr val="white">
                    <a:tint val="75000"/>
                  </a:prstClr>
                </a:solidFill>
              </a:rPr>
              <a:t>Ultimo aggiornamento 18 Aprile 2016</a:t>
            </a:r>
          </a:p>
        </p:txBody>
      </p:sp>
    </p:spTree>
    <p:extLst>
      <p:ext uri="{BB962C8B-B14F-4D97-AF65-F5344CB8AC3E}">
        <p14:creationId xmlns:p14="http://schemas.microsoft.com/office/powerpoint/2010/main" val="2125494107"/>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1403350" y="1628775"/>
            <a:ext cx="6697663" cy="1125538"/>
          </a:xfrm>
        </p:spPr>
        <p:txBody>
          <a:bodyPr/>
          <a:lstStyle/>
          <a:p>
            <a:pPr eaLnBrk="1" hangingPunct="1"/>
            <a:r>
              <a:rPr lang="it-IT" altLang="it-IT" sz="2400" dirty="0" smtClean="0">
                <a:solidFill>
                  <a:schemeClr val="bg1"/>
                </a:solidFill>
              </a:rPr>
              <a:t>VOUCHER</a:t>
            </a:r>
            <a:endParaRPr lang="it-IT" altLang="it-IT" sz="2400" dirty="0">
              <a:solidFill>
                <a:schemeClr val="bg1"/>
              </a:solidFill>
            </a:endParaRPr>
          </a:p>
          <a:p>
            <a:pPr eaLnBrk="1" hangingPunct="1"/>
            <a:r>
              <a:rPr lang="it-IT" altLang="it-IT" sz="2400" dirty="0">
                <a:solidFill>
                  <a:schemeClr val="bg1"/>
                </a:solidFill>
              </a:rPr>
              <a:t>(art. </a:t>
            </a:r>
            <a:r>
              <a:rPr lang="it-IT" altLang="it-IT" sz="2400" dirty="0" smtClean="0">
                <a:solidFill>
                  <a:schemeClr val="bg1"/>
                </a:solidFill>
              </a:rPr>
              <a:t>6)</a:t>
            </a:r>
            <a:endParaRPr lang="it-IT" altLang="it-IT" sz="2400" dirty="0">
              <a:solidFill>
                <a:schemeClr val="bg1"/>
              </a:solidFill>
            </a:endParaRPr>
          </a:p>
          <a:p>
            <a:pPr eaLnBrk="1" hangingPunct="1"/>
            <a:r>
              <a:rPr lang="it-IT" altLang="it-IT" sz="2400" i="1" dirty="0" smtClean="0">
                <a:solidFill>
                  <a:schemeClr val="bg1"/>
                </a:solidFill>
              </a:rPr>
              <a:t>L’erogazione di beni, opere e servizi di cui all’art. 51, comma 3bis, del D.P.R. n. 917/1986 può avvenire anche con il rilascio di documenti di legittimazione nominativi, in formato cartaceo o elettronico. Tali documenti non possono essere utilizzati da persone diverse del titolare, non possono essere monetizzati o ceduti a terzi e devono dare diritto ad un solo bene,  opera prestazione o servizio per l’intero valore nominale e senza integrazioni a carico del titolare, eccezion fatta per i beni di cui al’ultimo periodo dell’art. 51, comma 2, che possono essere cumulati, nei limiti ivi indicati.</a:t>
            </a:r>
            <a:endParaRPr lang="it-IT" altLang="it-IT" sz="2400" b="1" i="1" dirty="0">
              <a:solidFill>
                <a:srgbClr val="FF0000"/>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2B37208-4C19-4D1C-926B-27A617636A0C}" type="slidenum">
              <a:rPr lang="it-IT" altLang="it-IT" sz="1200">
                <a:solidFill>
                  <a:srgbClr val="FFFFFF"/>
                </a:solidFill>
                <a:cs typeface="Arial" charset="0"/>
              </a:rPr>
              <a:pPr>
                <a:spcBef>
                  <a:spcPct val="0"/>
                </a:spcBef>
                <a:buFontTx/>
                <a:buNone/>
              </a:pPr>
              <a:t>407</a:t>
            </a:fld>
            <a:endParaRPr lang="it-IT" altLang="it-IT" sz="1200">
              <a:solidFill>
                <a:srgbClr val="FFFFFF"/>
              </a:solidFill>
              <a:cs typeface="Arial"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dirty="0">
                <a:solidFill>
                  <a:prstClr val="white">
                    <a:tint val="75000"/>
                  </a:prstClr>
                </a:solidFill>
              </a:rPr>
              <a:t>Ultimo aggiornamento 18 Aprile 2016</a:t>
            </a:r>
          </a:p>
        </p:txBody>
      </p:sp>
    </p:spTree>
    <p:extLst>
      <p:ext uri="{BB962C8B-B14F-4D97-AF65-F5344CB8AC3E}">
        <p14:creationId xmlns:p14="http://schemas.microsoft.com/office/powerpoint/2010/main" val="2125494107"/>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srcRect/>
          <a:stretch>
            <a:fillRect/>
          </a:stretch>
        </p:blipFill>
        <p:spPr bwMode="auto">
          <a:xfrm>
            <a:off x="468313" y="260350"/>
            <a:ext cx="935037" cy="1104900"/>
          </a:xfrm>
          <a:prstGeom prst="rect">
            <a:avLst/>
          </a:prstGeom>
          <a:noFill/>
          <a:ln w="9525">
            <a:noFill/>
            <a:miter lim="800000"/>
            <a:headEnd/>
            <a:tailEnd/>
          </a:ln>
        </p:spPr>
      </p:pic>
      <p:sp>
        <p:nvSpPr>
          <p:cNvPr id="23555" name="Sottotitolo 2"/>
          <p:cNvSpPr>
            <a:spLocks noGrp="1"/>
          </p:cNvSpPr>
          <p:nvPr>
            <p:ph type="subTitle" idx="1"/>
          </p:nvPr>
        </p:nvSpPr>
        <p:spPr>
          <a:xfrm>
            <a:off x="250825" y="1989138"/>
            <a:ext cx="8713788" cy="4868862"/>
          </a:xfrm>
        </p:spPr>
        <p:txBody>
          <a:bodyPr/>
          <a:lstStyle/>
          <a:p>
            <a:endParaRPr lang="it-IT" altLang="it-IT" sz="1000" b="1" u="sng" dirty="0" smtClean="0">
              <a:solidFill>
                <a:schemeClr val="bg1"/>
              </a:solidFill>
            </a:endParaRPr>
          </a:p>
          <a:p>
            <a:pPr algn="just"/>
            <a:endParaRPr lang="it-IT" altLang="it-IT" sz="1000" dirty="0" smtClean="0">
              <a:solidFill>
                <a:schemeClr val="bg1"/>
              </a:solidFill>
            </a:endParaRPr>
          </a:p>
          <a:p>
            <a:pPr algn="just"/>
            <a:r>
              <a:rPr lang="it-IT" altLang="it-IT" sz="2400" i="1" dirty="0" smtClean="0">
                <a:solidFill>
                  <a:schemeClr val="bg1"/>
                </a:solidFill>
              </a:rPr>
              <a:t>Ai fini dell'applicazione dei commi 2 e 3, l'erogazione  di beni, prestazioni, opere e servizi da parte del datore di lavoro può avvenire mediante documenti di legittimazione, in formato cartaceo  o elettronico, riportanti un valore nominale».</a:t>
            </a:r>
          </a:p>
        </p:txBody>
      </p:sp>
      <p:sp>
        <p:nvSpPr>
          <p:cNvPr id="23556" name="Segnaposto numero diapositiva 5"/>
          <p:cNvSpPr>
            <a:spLocks noGrp="1"/>
          </p:cNvSpPr>
          <p:nvPr>
            <p:ph type="sldNum" sz="quarter" idx="12"/>
          </p:nvPr>
        </p:nvSpPr>
        <p:spPr bwMode="auto">
          <a:noFill/>
          <a:ln>
            <a:miter lim="800000"/>
            <a:headEnd/>
            <a:tailEnd/>
          </a:ln>
        </p:spPr>
        <p:txBody>
          <a:bodyPr/>
          <a:lstStyle/>
          <a:p>
            <a:fld id="{FEE47408-3235-4160-AB2F-8723A281FAE6}" type="slidenum">
              <a:rPr lang="it-IT" altLang="it-IT"/>
              <a:pPr/>
              <a:t>408</a:t>
            </a:fld>
            <a:endParaRPr lang="it-IT" altLang="it-IT"/>
          </a:p>
        </p:txBody>
      </p:sp>
      <p:pic>
        <p:nvPicPr>
          <p:cNvPr id="23557" name="Immagine 7" descr="nuovo-modo.png"/>
          <p:cNvPicPr>
            <a:picLocks noChangeAspect="1"/>
          </p:cNvPicPr>
          <p:nvPr/>
        </p:nvPicPr>
        <p:blipFill>
          <a:blip r:embed="rId3" cstate="print"/>
          <a:srcRect/>
          <a:stretch>
            <a:fillRect/>
          </a:stretch>
        </p:blipFill>
        <p:spPr bwMode="auto">
          <a:xfrm>
            <a:off x="6372225" y="908050"/>
            <a:ext cx="2176463" cy="398463"/>
          </a:xfrm>
          <a:prstGeom prst="rect">
            <a:avLst/>
          </a:prstGeom>
          <a:noFill/>
          <a:ln w="9525">
            <a:noFill/>
            <a:miter lim="800000"/>
            <a:headEnd/>
            <a:tailEnd/>
          </a:ln>
        </p:spPr>
      </p:pic>
      <p:sp>
        <p:nvSpPr>
          <p:cNvPr id="23558" name="Sottotitolo 2"/>
          <p:cNvSpPr txBox="1">
            <a:spLocks/>
          </p:cNvSpPr>
          <p:nvPr/>
        </p:nvSpPr>
        <p:spPr bwMode="auto">
          <a:xfrm>
            <a:off x="395288" y="1484313"/>
            <a:ext cx="8497887" cy="431800"/>
          </a:xfrm>
          <a:prstGeom prst="rect">
            <a:avLst/>
          </a:prstGeom>
          <a:noFill/>
          <a:ln w="9525">
            <a:noFill/>
            <a:miter lim="800000"/>
            <a:headEnd/>
            <a:tailEnd/>
          </a:ln>
        </p:spPr>
        <p:txBody>
          <a:bodyPr/>
          <a:lstStyle/>
          <a:p>
            <a:pPr algn="ctr"/>
            <a:r>
              <a:rPr lang="it-IT" altLang="it-IT" sz="2400" b="1" dirty="0" smtClean="0">
                <a:solidFill>
                  <a:srgbClr val="7030A0"/>
                </a:solidFill>
              </a:rPr>
              <a:t>Art. 51, c. 3bis, D.P.R. n. 917/1986 </a:t>
            </a:r>
          </a:p>
          <a:p>
            <a:pPr algn="ctr"/>
            <a:r>
              <a:rPr lang="it-IT" altLang="it-IT" sz="2400" b="1" i="1" dirty="0" smtClean="0">
                <a:solidFill>
                  <a:srgbClr val="7030A0"/>
                </a:solidFill>
              </a:rPr>
              <a:t>Determinazione del reddito di lavoro dipendente</a:t>
            </a: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4579" name="Sottotitolo 2"/>
          <p:cNvSpPr>
            <a:spLocks noGrp="1"/>
          </p:cNvSpPr>
          <p:nvPr>
            <p:ph type="subTitle" idx="1"/>
          </p:nvPr>
        </p:nvSpPr>
        <p:spPr>
          <a:xfrm>
            <a:off x="468313" y="1700213"/>
            <a:ext cx="8151812" cy="4633912"/>
          </a:xfrm>
        </p:spPr>
        <p:txBody>
          <a:bodyPr/>
          <a:lstStyle/>
          <a:p>
            <a:pPr eaLnBrk="1" hangingPunct="1">
              <a:spcBef>
                <a:spcPct val="0"/>
              </a:spcBef>
            </a:pPr>
            <a:r>
              <a:rPr lang="it-IT" altLang="it-IT" sz="2400" b="1" dirty="0" smtClean="0">
                <a:solidFill>
                  <a:srgbClr val="7030A0"/>
                </a:solidFill>
              </a:rPr>
              <a:t>Art. 51, c. 2, D.P.R. n. 917/1986 </a:t>
            </a:r>
          </a:p>
          <a:p>
            <a:pPr eaLnBrk="1" hangingPunct="1">
              <a:spcBef>
                <a:spcPct val="0"/>
              </a:spcBef>
            </a:pPr>
            <a:r>
              <a:rPr lang="it-IT" altLang="it-IT" sz="2400" b="1" i="1" dirty="0" smtClean="0">
                <a:solidFill>
                  <a:srgbClr val="7030A0"/>
                </a:solidFill>
              </a:rPr>
              <a:t>Determinazione del reddito di lavoro dipendente</a:t>
            </a:r>
          </a:p>
          <a:p>
            <a:pPr algn="just" eaLnBrk="1" hangingPunct="1">
              <a:spcBef>
                <a:spcPct val="0"/>
              </a:spcBef>
            </a:pPr>
            <a:r>
              <a:rPr lang="it-IT" altLang="it-IT" sz="1600" i="1" dirty="0" smtClean="0">
                <a:solidFill>
                  <a:schemeClr val="bg1"/>
                </a:solidFill>
              </a:rPr>
              <a:t>1. Il reddito di lavoro dipendente è costituito da tutte le somme e i valori in genere, a qualunque titolo percepiti nel periodo d'imposta, anche sotto forma di erogazioni liberali, in relazione al rapporto di lavoro. Si considerano percepiti nel periodo d'imposta anche le somme e i valori in genere, corrisposti dai datori di lavoro entro il giorno 12 del mese di gennaio del periodo d'imposta successivo a quello cui si riferiscono.</a:t>
            </a:r>
          </a:p>
          <a:p>
            <a:pPr algn="just" eaLnBrk="1" hangingPunct="1">
              <a:spcBef>
                <a:spcPct val="0"/>
              </a:spcBef>
            </a:pPr>
            <a:r>
              <a:rPr lang="it-IT" altLang="it-IT" sz="1600" i="1" dirty="0" smtClean="0">
                <a:solidFill>
                  <a:schemeClr val="bg1"/>
                </a:solidFill>
              </a:rPr>
              <a:t>2. Non concorrono a formare il reddito:</a:t>
            </a:r>
          </a:p>
          <a:p>
            <a:pPr algn="just" eaLnBrk="1" hangingPunct="1">
              <a:spcBef>
                <a:spcPct val="0"/>
              </a:spcBef>
            </a:pPr>
            <a:r>
              <a:rPr lang="it-IT" altLang="it-IT" sz="1600" i="1" dirty="0" smtClean="0">
                <a:solidFill>
                  <a:schemeClr val="bg1"/>
                </a:solidFill>
              </a:rPr>
              <a:t>a) i contributi previdenziali e assistenziali versati dal datore di lavoro o dal lavoratore in ottemperanza a disposizioni di legge; i contributi di assistenza sanitaria versati dal datore di lavoro o dal lavoratore ad enti o casse aventi esclusivamente fine assistenziale in conformità a disposizioni di contratto o di accordo o di regolamento aziendale, che operino negli ambiti di intervento stabiliti con il decreto del Ministro della salute di cui all'articolo 10, comma 1, lettera </a:t>
            </a:r>
            <a:r>
              <a:rPr lang="it-IT" altLang="it-IT" sz="1600" i="1" dirty="0" err="1" smtClean="0">
                <a:solidFill>
                  <a:schemeClr val="bg1"/>
                </a:solidFill>
              </a:rPr>
              <a:t>e-ter</a:t>
            </a:r>
            <a:r>
              <a:rPr lang="it-IT" altLang="it-IT" sz="1600" i="1" dirty="0" smtClean="0">
                <a:solidFill>
                  <a:schemeClr val="bg1"/>
                </a:solidFill>
              </a:rPr>
              <a:t>), per un importo non superiore complessivamente ad euro 3.615,20. Ai fini del calcolo del predetto limite si tiene conto anche dei contributi di assistenza sanitaria versati ai sensi dell'articolo 10, comma 1, lettera </a:t>
            </a:r>
            <a:r>
              <a:rPr lang="it-IT" altLang="it-IT" sz="1600" i="1" dirty="0" err="1" smtClean="0">
                <a:solidFill>
                  <a:schemeClr val="bg1"/>
                </a:solidFill>
              </a:rPr>
              <a:t>e-ter</a:t>
            </a:r>
            <a:r>
              <a:rPr lang="it-IT" altLang="it-IT" sz="1600" i="1" dirty="0" smtClean="0">
                <a:solidFill>
                  <a:schemeClr val="bg1"/>
                </a:solidFill>
              </a:rPr>
              <a:t>);</a:t>
            </a:r>
          </a:p>
          <a:p>
            <a:pPr algn="just" eaLnBrk="1" hangingPunct="1">
              <a:spcBef>
                <a:spcPct val="0"/>
              </a:spcBef>
            </a:pPr>
            <a:endParaRPr lang="it-IT" altLang="it-IT" sz="1600" i="1" dirty="0" smtClean="0">
              <a:solidFill>
                <a:schemeClr val="bg1"/>
              </a:solidFill>
            </a:endParaRPr>
          </a:p>
        </p:txBody>
      </p:sp>
      <p:sp>
        <p:nvSpPr>
          <p:cNvPr id="24580" name="Segnaposto numero diapositiva 5"/>
          <p:cNvSpPr>
            <a:spLocks noGrp="1"/>
          </p:cNvSpPr>
          <p:nvPr>
            <p:ph type="sldNum" sz="quarter" idx="12"/>
          </p:nvPr>
        </p:nvSpPr>
        <p:spPr bwMode="auto">
          <a:noFill/>
          <a:ln>
            <a:miter lim="800000"/>
            <a:headEnd/>
            <a:tailEnd/>
          </a:ln>
        </p:spPr>
        <p:txBody>
          <a:bodyPr/>
          <a:lstStyle/>
          <a:p>
            <a:r>
              <a:rPr lang="it-IT" altLang="it-IT"/>
              <a:t> </a:t>
            </a:r>
            <a:fld id="{F3FE7F5C-5AF7-4CCA-841D-B7CEFF7D3A3A}" type="slidenum">
              <a:rPr lang="it-IT" altLang="it-IT"/>
              <a:pPr/>
              <a:t>409</a:t>
            </a:fld>
            <a:endParaRPr lang="it-IT" altLang="it-IT"/>
          </a:p>
        </p:txBody>
      </p:sp>
      <p:sp>
        <p:nvSpPr>
          <p:cNvPr id="7" name="Segnaposto piè di pagina 6"/>
          <p:cNvSpPr>
            <a:spLocks noGrp="1"/>
          </p:cNvSpPr>
          <p:nvPr>
            <p:ph type="ftr" sz="quarter" idx="11"/>
          </p:nvPr>
        </p:nvSpPr>
        <p:spPr/>
        <p:txBody>
          <a:bodyPr/>
          <a:lstStyle/>
          <a:p>
            <a:pPr>
              <a:defRPr/>
            </a:pPr>
            <a:r>
              <a:rPr lang="it-IT"/>
              <a:t>Ultimo aggiornamento 20 Gennaio 2014</a:t>
            </a:r>
          </a:p>
        </p:txBody>
      </p:sp>
      <p:pic>
        <p:nvPicPr>
          <p:cNvPr id="2458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3 D.LGS. 66/2003</a:t>
            </a:r>
          </a:p>
          <a:p>
            <a:pPr algn="just"/>
            <a:r>
              <a:rPr lang="it-IT" sz="2400" b="1">
                <a:solidFill>
                  <a:schemeClr val="bg1"/>
                </a:solidFill>
              </a:rPr>
              <a:t>L'orario normale di lavoro è fissato in 40 ore settimanali</a:t>
            </a:r>
            <a:r>
              <a:rPr lang="it-IT" sz="2400">
                <a:solidFill>
                  <a:schemeClr val="bg1"/>
                </a:solidFill>
              </a:rPr>
              <a:t>.</a:t>
            </a:r>
          </a:p>
          <a:p>
            <a:pPr algn="just"/>
            <a:endParaRPr lang="it-IT" sz="2400">
              <a:solidFill>
                <a:schemeClr val="bg1"/>
              </a:solidFill>
            </a:endParaRPr>
          </a:p>
          <a:p>
            <a:pPr algn="just"/>
            <a:r>
              <a:rPr lang="it-IT" sz="2400">
                <a:solidFill>
                  <a:schemeClr val="bg1"/>
                </a:solidFill>
              </a:rPr>
              <a:t>l contratti collettivi di lavoro </a:t>
            </a:r>
            <a:r>
              <a:rPr lang="it-IT" sz="2400" b="1">
                <a:solidFill>
                  <a:schemeClr val="bg1"/>
                </a:solidFill>
              </a:rPr>
              <a:t>possono stabilire</a:t>
            </a:r>
            <a:r>
              <a:rPr lang="it-IT" sz="2400">
                <a:solidFill>
                  <a:schemeClr val="bg1"/>
                </a:solidFill>
              </a:rPr>
              <a:t>, ai fini contrattuali, </a:t>
            </a:r>
            <a:r>
              <a:rPr lang="it-IT" sz="2400" b="1">
                <a:solidFill>
                  <a:schemeClr val="bg1"/>
                </a:solidFill>
              </a:rPr>
              <a:t>una durata minore </a:t>
            </a:r>
            <a:r>
              <a:rPr lang="it-IT" sz="2400">
                <a:solidFill>
                  <a:schemeClr val="bg1"/>
                </a:solidFill>
              </a:rPr>
              <a:t>e riferire l'orario normale </a:t>
            </a:r>
            <a:r>
              <a:rPr lang="it-IT" sz="2400" b="1">
                <a:solidFill>
                  <a:schemeClr val="bg1"/>
                </a:solidFill>
              </a:rPr>
              <a:t>alla durata media </a:t>
            </a:r>
            <a:r>
              <a:rPr lang="it-IT" sz="2400">
                <a:solidFill>
                  <a:schemeClr val="bg1"/>
                </a:solidFill>
              </a:rPr>
              <a:t>delle prestazioni lavorative in un periodo </a:t>
            </a:r>
            <a:r>
              <a:rPr lang="it-IT" sz="2400" b="1">
                <a:solidFill>
                  <a:schemeClr val="bg1"/>
                </a:solidFill>
              </a:rPr>
              <a:t>non superiore all'anno.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AB3119-0ABA-45AF-BBB4-CCB5D35B4C64}" type="slidenum">
              <a:rPr lang="it-IT">
                <a:solidFill>
                  <a:srgbClr val="FFFFFF"/>
                </a:solidFill>
                <a:latin typeface="Calibri" panose="020F0502020204030204" pitchFamily="34" charset="0"/>
              </a:rPr>
              <a:pPr eaLnBrk="1" hangingPunct="1"/>
              <a:t>41</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843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2511315909"/>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5603" name="Sottotitolo 2"/>
          <p:cNvSpPr>
            <a:spLocks noGrp="1"/>
          </p:cNvSpPr>
          <p:nvPr>
            <p:ph type="subTitle" idx="1"/>
          </p:nvPr>
        </p:nvSpPr>
        <p:spPr>
          <a:xfrm>
            <a:off x="468313" y="1700213"/>
            <a:ext cx="8151812" cy="4633912"/>
          </a:xfrm>
        </p:spPr>
        <p:txBody>
          <a:bodyPr/>
          <a:lstStyle/>
          <a:p>
            <a:pPr eaLnBrk="1" hangingPunct="1">
              <a:spcBef>
                <a:spcPct val="0"/>
              </a:spcBef>
            </a:pPr>
            <a:r>
              <a:rPr lang="it-IT" altLang="it-IT" sz="2400" b="1" dirty="0" smtClean="0">
                <a:solidFill>
                  <a:srgbClr val="7030A0"/>
                </a:solidFill>
              </a:rPr>
              <a:t>Art. 51, c. 2, D.P.R. n. 917/1986 </a:t>
            </a:r>
          </a:p>
          <a:p>
            <a:pPr eaLnBrk="1" hangingPunct="1">
              <a:spcBef>
                <a:spcPct val="0"/>
              </a:spcBef>
            </a:pPr>
            <a:r>
              <a:rPr lang="it-IT" altLang="it-IT" sz="2400" b="1" i="1" dirty="0" smtClean="0">
                <a:solidFill>
                  <a:srgbClr val="7030A0"/>
                </a:solidFill>
              </a:rPr>
              <a:t>Determinazione del reddito di lavoro dipendente</a:t>
            </a:r>
          </a:p>
          <a:p>
            <a:pPr algn="just" eaLnBrk="1" hangingPunct="1">
              <a:spcBef>
                <a:spcPct val="0"/>
              </a:spcBef>
            </a:pPr>
            <a:r>
              <a:rPr lang="it-IT" altLang="it-IT" sz="1500" i="1" dirty="0" smtClean="0">
                <a:solidFill>
                  <a:schemeClr val="bg1"/>
                </a:solidFill>
              </a:rPr>
              <a:t>b) le erogazioni liberali concesse in occasione di festività o ricorrenze alla generalità o a categorie di dipendenti non superiori nel periodo d'imposta ad euro 258,23, nonché i sussidi occasionali concessi in occasione di rilevanti esigenze personali o familiari del dipendente e quelli corrisposti a dipendenti vittime dell'usura ai sensi della legge 7 marzo 1996, n. 108, o ammessi a fruire delle erogazioni pecuniarie a ristoro dei danni conseguenti a rifiuto opposto a richieste estorsive ai sensi del decreto-legge 31 dicembre 1991, n. 419, convertito, con modificazioni, dalla legge 18 febbraio 1992, n. 172 (abrogata); </a:t>
            </a:r>
          </a:p>
          <a:p>
            <a:pPr algn="just" eaLnBrk="1" hangingPunct="1">
              <a:spcBef>
                <a:spcPct val="0"/>
              </a:spcBef>
            </a:pPr>
            <a:r>
              <a:rPr lang="it-IT" altLang="it-IT" sz="1500" i="1" dirty="0" smtClean="0">
                <a:solidFill>
                  <a:schemeClr val="bg1"/>
                </a:solidFill>
              </a:rPr>
              <a:t>c) le somministrazioni di vitto da parte del datore di lavoro, nonché quelle in mense organizzate direttamente dal datore di lavoro o gestite da terzi, o, fino all'importo complessivo giornaliero di euro 5,29, aumentato a euro 7 nel caso in cui le stesse siano rese in forma elettronica, le prestazioni e le indennità sostitutive corrisposte agli addetti ai cantieri edili, ad altre strutture lavorative a carattere temporaneo o ad unità produttive ubicate in zone dove manchino strutture o servizi di ristorazione;</a:t>
            </a:r>
          </a:p>
          <a:p>
            <a:pPr algn="just" eaLnBrk="1" hangingPunct="1">
              <a:spcBef>
                <a:spcPct val="0"/>
              </a:spcBef>
            </a:pPr>
            <a:r>
              <a:rPr lang="it-IT" altLang="it-IT" sz="1500" i="1" dirty="0" smtClean="0">
                <a:solidFill>
                  <a:schemeClr val="bg1"/>
                </a:solidFill>
              </a:rPr>
              <a:t>d) le prestazioni di servizi di trasporto collettivo alla generalità o a categorie di dipendenti; anche se affidate a terzi ivi compresi gli esercenti servizi pubblici;</a:t>
            </a:r>
          </a:p>
          <a:p>
            <a:pPr algn="just" eaLnBrk="1" hangingPunct="1">
              <a:spcBef>
                <a:spcPct val="0"/>
              </a:spcBef>
            </a:pPr>
            <a:r>
              <a:rPr lang="it-IT" altLang="it-IT" sz="1500" i="1" dirty="0" smtClean="0">
                <a:solidFill>
                  <a:schemeClr val="bg1"/>
                </a:solidFill>
              </a:rPr>
              <a:t>e) i compensi reversibili di cui alle lettere b) ed f) del comma 1 dell'articolo 50;</a:t>
            </a:r>
          </a:p>
          <a:p>
            <a:pPr algn="just" eaLnBrk="1" hangingPunct="1">
              <a:spcBef>
                <a:spcPct val="0"/>
              </a:spcBef>
            </a:pPr>
            <a:r>
              <a:rPr lang="it-IT" altLang="it-IT" sz="1500" i="1" dirty="0" smtClean="0">
                <a:solidFill>
                  <a:schemeClr val="bg1"/>
                </a:solidFill>
              </a:rPr>
              <a:t>f) l'utilizzazione da parte dei lavoratori e dei familiari indicati nell’articolo 12 delle opere e dei servizi erogati dal datore di lavoro alla generalità dei dipendenti o a categorie di dipendenti per finalità di cui al comma 1 dell'articolo 100 ;</a:t>
            </a:r>
          </a:p>
        </p:txBody>
      </p:sp>
      <p:sp>
        <p:nvSpPr>
          <p:cNvPr id="25604" name="Segnaposto numero diapositiva 5"/>
          <p:cNvSpPr>
            <a:spLocks noGrp="1"/>
          </p:cNvSpPr>
          <p:nvPr>
            <p:ph type="sldNum" sz="quarter" idx="12"/>
          </p:nvPr>
        </p:nvSpPr>
        <p:spPr bwMode="auto">
          <a:noFill/>
          <a:ln>
            <a:miter lim="800000"/>
            <a:headEnd/>
            <a:tailEnd/>
          </a:ln>
        </p:spPr>
        <p:txBody>
          <a:bodyPr/>
          <a:lstStyle/>
          <a:p>
            <a:r>
              <a:rPr lang="it-IT" altLang="it-IT"/>
              <a:t> </a:t>
            </a:r>
            <a:fld id="{4568BEFD-7F82-48F6-B128-AED73495C5F4}" type="slidenum">
              <a:rPr lang="it-IT" altLang="it-IT"/>
              <a:pPr/>
              <a:t>410</a:t>
            </a:fld>
            <a:endParaRPr lang="it-IT" altLang="it-IT"/>
          </a:p>
        </p:txBody>
      </p:sp>
      <p:sp>
        <p:nvSpPr>
          <p:cNvPr id="7" name="Segnaposto piè di pagina 6"/>
          <p:cNvSpPr>
            <a:spLocks noGrp="1"/>
          </p:cNvSpPr>
          <p:nvPr>
            <p:ph type="ftr" sz="quarter" idx="11"/>
          </p:nvPr>
        </p:nvSpPr>
        <p:spPr/>
        <p:txBody>
          <a:bodyPr/>
          <a:lstStyle/>
          <a:p>
            <a:pPr>
              <a:defRPr/>
            </a:pPr>
            <a:r>
              <a:rPr lang="it-IT"/>
              <a:t>Ultimo aggiornamento 20 Gennaio 2014</a:t>
            </a:r>
          </a:p>
        </p:txBody>
      </p:sp>
      <p:pic>
        <p:nvPicPr>
          <p:cNvPr id="9" name="Immagin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6627" name="Sottotitolo 2"/>
          <p:cNvSpPr>
            <a:spLocks noGrp="1"/>
          </p:cNvSpPr>
          <p:nvPr>
            <p:ph type="subTitle" idx="1"/>
          </p:nvPr>
        </p:nvSpPr>
        <p:spPr>
          <a:xfrm>
            <a:off x="468313" y="1700213"/>
            <a:ext cx="8151812" cy="4633912"/>
          </a:xfrm>
        </p:spPr>
        <p:txBody>
          <a:bodyPr/>
          <a:lstStyle/>
          <a:p>
            <a:pPr eaLnBrk="1" hangingPunct="1">
              <a:spcBef>
                <a:spcPct val="0"/>
              </a:spcBef>
            </a:pPr>
            <a:r>
              <a:rPr lang="it-IT" altLang="it-IT" sz="2400" b="1" dirty="0" smtClean="0">
                <a:solidFill>
                  <a:srgbClr val="7030A0"/>
                </a:solidFill>
              </a:rPr>
              <a:t>Art. 51, c. 2, D.P.R. n. 917/1986 </a:t>
            </a:r>
          </a:p>
          <a:p>
            <a:pPr eaLnBrk="1" hangingPunct="1">
              <a:spcBef>
                <a:spcPct val="0"/>
              </a:spcBef>
            </a:pPr>
            <a:r>
              <a:rPr lang="it-IT" altLang="it-IT" sz="2400" b="1" i="1" dirty="0" smtClean="0">
                <a:solidFill>
                  <a:srgbClr val="7030A0"/>
                </a:solidFill>
              </a:rPr>
              <a:t>Determinazione del reddito di lavoro dipendente</a:t>
            </a:r>
          </a:p>
          <a:p>
            <a:pPr algn="just" eaLnBrk="1" hangingPunct="1">
              <a:spcBef>
                <a:spcPct val="0"/>
              </a:spcBef>
            </a:pPr>
            <a:r>
              <a:rPr lang="it-IT" altLang="it-IT" sz="1800" i="1" dirty="0" smtClean="0">
                <a:solidFill>
                  <a:schemeClr val="bg1"/>
                </a:solidFill>
              </a:rPr>
              <a:t>f-bis) le somme, i servizi e le prestazioni erogati dal datore di lavoro alla generalità dei dipendenti o a categorie di dipendenti per la fruizione, da parte dei familiari indicati nell’articolo 12, dei servizi di educazione e istruzione anche in età prescolare, compresi i servizi integrativi di mensa ad essi connessi, nonché per la frequenza di ludoteche e di centri estivi e invernali per borse di studio in favore dei medesimi familiari; </a:t>
            </a:r>
          </a:p>
          <a:p>
            <a:pPr algn="just" eaLnBrk="1" hangingPunct="1">
              <a:spcBef>
                <a:spcPct val="0"/>
              </a:spcBef>
            </a:pPr>
            <a:r>
              <a:rPr lang="it-IT" altLang="it-IT" sz="1800" i="1" dirty="0" err="1" smtClean="0">
                <a:solidFill>
                  <a:schemeClr val="bg1"/>
                </a:solidFill>
              </a:rPr>
              <a:t>f-ter</a:t>
            </a:r>
            <a:r>
              <a:rPr lang="it-IT" altLang="it-IT" sz="1800" i="1" dirty="0" smtClean="0">
                <a:solidFill>
                  <a:schemeClr val="bg1"/>
                </a:solidFill>
              </a:rPr>
              <a:t>) le somme e le prestazioni erogate dal datore di lavoro alla generalità dei dipendenti o a categorie di dipendenti per le fruizione di servizi di assistenza ai familiari anziani o non autosufficienti indicati nell’articolo 12;</a:t>
            </a:r>
          </a:p>
        </p:txBody>
      </p:sp>
      <p:sp>
        <p:nvSpPr>
          <p:cNvPr id="26628" name="Segnaposto numero diapositiva 5"/>
          <p:cNvSpPr>
            <a:spLocks noGrp="1"/>
          </p:cNvSpPr>
          <p:nvPr>
            <p:ph type="sldNum" sz="quarter" idx="12"/>
          </p:nvPr>
        </p:nvSpPr>
        <p:spPr bwMode="auto">
          <a:noFill/>
          <a:ln>
            <a:miter lim="800000"/>
            <a:headEnd/>
            <a:tailEnd/>
          </a:ln>
        </p:spPr>
        <p:txBody>
          <a:bodyPr/>
          <a:lstStyle/>
          <a:p>
            <a:r>
              <a:rPr lang="it-IT" altLang="it-IT"/>
              <a:t> </a:t>
            </a:r>
            <a:fld id="{797E6DCA-8F93-4521-8E2C-B60E01950CC4}" type="slidenum">
              <a:rPr lang="it-IT" altLang="it-IT"/>
              <a:pPr/>
              <a:t>411</a:t>
            </a:fld>
            <a:endParaRPr lang="it-IT" altLang="it-IT"/>
          </a:p>
        </p:txBody>
      </p:sp>
      <p:sp>
        <p:nvSpPr>
          <p:cNvPr id="7" name="Segnaposto piè di pagina 6"/>
          <p:cNvSpPr>
            <a:spLocks noGrp="1"/>
          </p:cNvSpPr>
          <p:nvPr>
            <p:ph type="ftr" sz="quarter" idx="11"/>
          </p:nvPr>
        </p:nvSpPr>
        <p:spPr/>
        <p:txBody>
          <a:bodyPr/>
          <a:lstStyle/>
          <a:p>
            <a:pPr>
              <a:defRPr/>
            </a:pPr>
            <a:r>
              <a:rPr lang="it-IT"/>
              <a:t>Ultimo aggiornamento 20 Gennaio 2014</a:t>
            </a:r>
          </a:p>
        </p:txBody>
      </p:sp>
      <p:pic>
        <p:nvPicPr>
          <p:cNvPr id="26630"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8675" name="Sottotitolo 2"/>
          <p:cNvSpPr>
            <a:spLocks noGrp="1"/>
          </p:cNvSpPr>
          <p:nvPr>
            <p:ph type="subTitle" idx="1"/>
          </p:nvPr>
        </p:nvSpPr>
        <p:spPr>
          <a:xfrm>
            <a:off x="468313" y="1700213"/>
            <a:ext cx="8151812" cy="4633912"/>
          </a:xfrm>
        </p:spPr>
        <p:txBody>
          <a:bodyPr/>
          <a:lstStyle/>
          <a:p>
            <a:pPr eaLnBrk="1" hangingPunct="1">
              <a:spcBef>
                <a:spcPct val="0"/>
              </a:spcBef>
            </a:pPr>
            <a:r>
              <a:rPr lang="it-IT" altLang="it-IT" sz="2400" b="1" smtClean="0">
                <a:solidFill>
                  <a:srgbClr val="7030A0"/>
                </a:solidFill>
              </a:rPr>
              <a:t>Art. 51, c. 2, D.P.R. n. 917/1986 </a:t>
            </a:r>
          </a:p>
          <a:p>
            <a:pPr eaLnBrk="1" hangingPunct="1">
              <a:spcBef>
                <a:spcPct val="0"/>
              </a:spcBef>
            </a:pPr>
            <a:r>
              <a:rPr lang="it-IT" altLang="it-IT" sz="2400" b="1" i="1" smtClean="0">
                <a:solidFill>
                  <a:srgbClr val="7030A0"/>
                </a:solidFill>
              </a:rPr>
              <a:t>Determinazione del reddito di lavoro dipendente</a:t>
            </a:r>
          </a:p>
          <a:p>
            <a:pPr algn="just" eaLnBrk="1" hangingPunct="1">
              <a:spcBef>
                <a:spcPct val="0"/>
              </a:spcBef>
            </a:pPr>
            <a:r>
              <a:rPr lang="it-IT" altLang="it-IT" sz="1600" i="1" smtClean="0">
                <a:solidFill>
                  <a:schemeClr val="bg1"/>
                </a:solidFill>
              </a:rPr>
              <a:t>h) le somme trattenute al dipendente per oneri di cui all'articolo 10 e alle condizioni ivi previste nonché le erogazioni effettuate dal datore di lavoro in conformità a contratti collettivi o ad accordi e regolamenti aziendali a fronte delle spese sanitarie di cui allo stesso articolo 10, comma 1, lettera b). Gli importi delle predette somme ed erogazioni devono essere attestate dal datore di lavoro;</a:t>
            </a:r>
          </a:p>
          <a:p>
            <a:pPr algn="just" eaLnBrk="1" hangingPunct="1">
              <a:spcBef>
                <a:spcPct val="0"/>
              </a:spcBef>
            </a:pPr>
            <a:r>
              <a:rPr lang="it-IT" altLang="it-IT" sz="1600" i="1" smtClean="0">
                <a:solidFill>
                  <a:schemeClr val="bg1"/>
                </a:solidFill>
              </a:rPr>
              <a:t>i) le mance percepite dagli impiegati tecnici delle case da gioco (croupiers) direttamente o per effetto del riparto a cura di appositi organismi costituiti all'interno dell'impresa nella misura del 25 per cento dell'ammontare percepito nel periodo d'imposta;</a:t>
            </a:r>
          </a:p>
          <a:p>
            <a:pPr algn="just" eaLnBrk="1" hangingPunct="1">
              <a:spcBef>
                <a:spcPct val="0"/>
              </a:spcBef>
            </a:pPr>
            <a:r>
              <a:rPr lang="it-IT" altLang="it-IT" sz="1600" i="1" smtClean="0">
                <a:solidFill>
                  <a:schemeClr val="bg1"/>
                </a:solidFill>
              </a:rPr>
              <a:t>i-bis) le quote di retribuzione derivanti dall'esercizio, da parte del lavoratore, della facoltà di rinuncia all'accredito contributivo presso l'assicurazione generale obbligatoria per l'invalidità, la vecchiaia ed i superstiti dei lavoratori dipendenti e le forme sostitutive della medesima, per il periodo successivo alla prima scadenza utile per il pensionamento di anzianità, dopo aver maturato i requisiti minimi secondo la vigente normativa.</a:t>
            </a:r>
          </a:p>
        </p:txBody>
      </p:sp>
      <p:sp>
        <p:nvSpPr>
          <p:cNvPr id="28676" name="Segnaposto numero diapositiva 5"/>
          <p:cNvSpPr>
            <a:spLocks noGrp="1"/>
          </p:cNvSpPr>
          <p:nvPr>
            <p:ph type="sldNum" sz="quarter" idx="12"/>
          </p:nvPr>
        </p:nvSpPr>
        <p:spPr bwMode="auto">
          <a:noFill/>
          <a:ln>
            <a:miter lim="800000"/>
            <a:headEnd/>
            <a:tailEnd/>
          </a:ln>
        </p:spPr>
        <p:txBody>
          <a:bodyPr/>
          <a:lstStyle/>
          <a:p>
            <a:r>
              <a:rPr lang="it-IT" altLang="it-IT"/>
              <a:t> </a:t>
            </a:r>
            <a:fld id="{F11DFF89-2F09-49F5-9DED-2A41E33410D5}" type="slidenum">
              <a:rPr lang="it-IT" altLang="it-IT"/>
              <a:pPr/>
              <a:t>412</a:t>
            </a:fld>
            <a:endParaRPr lang="it-IT" altLang="it-IT"/>
          </a:p>
        </p:txBody>
      </p:sp>
      <p:sp>
        <p:nvSpPr>
          <p:cNvPr id="7" name="Segnaposto piè di pagina 6"/>
          <p:cNvSpPr>
            <a:spLocks noGrp="1"/>
          </p:cNvSpPr>
          <p:nvPr>
            <p:ph type="ftr" sz="quarter" idx="11"/>
          </p:nvPr>
        </p:nvSpPr>
        <p:spPr/>
        <p:txBody>
          <a:bodyPr/>
          <a:lstStyle/>
          <a:p>
            <a:pPr>
              <a:defRPr/>
            </a:pPr>
            <a:r>
              <a:rPr lang="it-IT"/>
              <a:t>Ultimo aggiornamento 20 Gennaio 2014</a:t>
            </a:r>
          </a:p>
        </p:txBody>
      </p:sp>
      <p:pic>
        <p:nvPicPr>
          <p:cNvPr id="28678"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srcRect/>
          <a:stretch>
            <a:fillRect/>
          </a:stretch>
        </p:blipFill>
        <p:spPr bwMode="auto">
          <a:xfrm>
            <a:off x="468313" y="260350"/>
            <a:ext cx="1036637" cy="1223963"/>
          </a:xfrm>
          <a:prstGeom prst="rect">
            <a:avLst/>
          </a:prstGeom>
          <a:noFill/>
          <a:ln w="9525">
            <a:noFill/>
            <a:miter lim="800000"/>
            <a:headEnd/>
            <a:tailEnd/>
          </a:ln>
        </p:spPr>
      </p:pic>
      <p:sp>
        <p:nvSpPr>
          <p:cNvPr id="29699" name="Sottotitolo 2"/>
          <p:cNvSpPr>
            <a:spLocks noGrp="1"/>
          </p:cNvSpPr>
          <p:nvPr>
            <p:ph type="subTitle" idx="1"/>
          </p:nvPr>
        </p:nvSpPr>
        <p:spPr>
          <a:xfrm>
            <a:off x="468313" y="1700213"/>
            <a:ext cx="8151812" cy="4633912"/>
          </a:xfrm>
        </p:spPr>
        <p:txBody>
          <a:bodyPr/>
          <a:lstStyle/>
          <a:p>
            <a:pPr eaLnBrk="1" hangingPunct="1">
              <a:spcBef>
                <a:spcPct val="0"/>
              </a:spcBef>
            </a:pPr>
            <a:r>
              <a:rPr lang="it-IT" altLang="it-IT" sz="2400" b="1" dirty="0" smtClean="0">
                <a:solidFill>
                  <a:srgbClr val="7030A0"/>
                </a:solidFill>
              </a:rPr>
              <a:t>Art. 51, c. 3, ultimo periodo, D.P.R. n. 917/1986 </a:t>
            </a:r>
          </a:p>
          <a:p>
            <a:pPr eaLnBrk="1" hangingPunct="1">
              <a:spcBef>
                <a:spcPct val="0"/>
              </a:spcBef>
            </a:pPr>
            <a:r>
              <a:rPr lang="it-IT" altLang="it-IT" sz="2400" b="1" i="1" dirty="0" smtClean="0">
                <a:solidFill>
                  <a:srgbClr val="7030A0"/>
                </a:solidFill>
              </a:rPr>
              <a:t>Determinazione del reddito di lavoro dipendente</a:t>
            </a:r>
          </a:p>
          <a:p>
            <a:pPr algn="just" eaLnBrk="1" hangingPunct="1">
              <a:spcBef>
                <a:spcPct val="0"/>
              </a:spcBef>
            </a:pPr>
            <a:r>
              <a:rPr lang="it-IT" altLang="it-IT" sz="2400" i="1" dirty="0" smtClean="0">
                <a:solidFill>
                  <a:schemeClr val="bg1"/>
                </a:solidFill>
              </a:rPr>
              <a:t>Non concorre a formare il reddito il </a:t>
            </a:r>
            <a:r>
              <a:rPr lang="it-IT" altLang="it-IT" sz="2400" b="1" i="1" dirty="0" smtClean="0">
                <a:solidFill>
                  <a:schemeClr val="bg1"/>
                </a:solidFill>
              </a:rPr>
              <a:t>valore dei beni ceduti e dei servizi prestati se complessivamente di importo non superiore nel periodo d'imposta a lire 500.000 (euro 258,23</a:t>
            </a:r>
            <a:r>
              <a:rPr lang="it-IT" altLang="it-IT" sz="2400" i="1" dirty="0" smtClean="0">
                <a:solidFill>
                  <a:schemeClr val="bg1"/>
                </a:solidFill>
              </a:rPr>
              <a:t>); se il predetto valore è superiore al citato limite, lo stesso concorre interamente a formare il reddito.</a:t>
            </a:r>
          </a:p>
        </p:txBody>
      </p:sp>
      <p:sp>
        <p:nvSpPr>
          <p:cNvPr id="29700" name="Segnaposto numero diapositiva 5"/>
          <p:cNvSpPr>
            <a:spLocks noGrp="1"/>
          </p:cNvSpPr>
          <p:nvPr>
            <p:ph type="sldNum" sz="quarter" idx="12"/>
          </p:nvPr>
        </p:nvSpPr>
        <p:spPr bwMode="auto">
          <a:noFill/>
          <a:ln>
            <a:miter lim="800000"/>
            <a:headEnd/>
            <a:tailEnd/>
          </a:ln>
        </p:spPr>
        <p:txBody>
          <a:bodyPr/>
          <a:lstStyle/>
          <a:p>
            <a:r>
              <a:rPr lang="it-IT" altLang="it-IT"/>
              <a:t> </a:t>
            </a:r>
            <a:fld id="{503A0276-11A1-4F04-8D2B-4E45DF4A5493}" type="slidenum">
              <a:rPr lang="it-IT" altLang="it-IT"/>
              <a:pPr/>
              <a:t>413</a:t>
            </a:fld>
            <a:endParaRPr lang="it-IT" altLang="it-IT"/>
          </a:p>
        </p:txBody>
      </p:sp>
      <p:sp>
        <p:nvSpPr>
          <p:cNvPr id="7" name="Segnaposto piè di pagina 6"/>
          <p:cNvSpPr>
            <a:spLocks noGrp="1"/>
          </p:cNvSpPr>
          <p:nvPr>
            <p:ph type="ftr" sz="quarter" idx="11"/>
          </p:nvPr>
        </p:nvSpPr>
        <p:spPr/>
        <p:txBody>
          <a:bodyPr/>
          <a:lstStyle/>
          <a:p>
            <a:pPr>
              <a:defRPr/>
            </a:pPr>
            <a:r>
              <a:rPr lang="it-IT"/>
              <a:t>Ultimo aggiornamento 20 Gennaio 2014</a:t>
            </a:r>
          </a:p>
        </p:txBody>
      </p:sp>
      <p:pic>
        <p:nvPicPr>
          <p:cNvPr id="29702" name="Immagine 7" descr="nuovo-modo.png"/>
          <p:cNvPicPr>
            <a:picLocks noChangeAspect="1"/>
          </p:cNvPicPr>
          <p:nvPr/>
        </p:nvPicPr>
        <p:blipFill>
          <a:blip r:embed="rId3" cstate="print"/>
          <a:srcRect/>
          <a:stretch>
            <a:fillRect/>
          </a:stretch>
        </p:blipFill>
        <p:spPr bwMode="auto">
          <a:xfrm>
            <a:off x="6443663" y="1087438"/>
            <a:ext cx="2176462" cy="398462"/>
          </a:xfrm>
          <a:prstGeom prst="rect">
            <a:avLst/>
          </a:prstGeom>
          <a:noFill/>
          <a:ln w="9525">
            <a:noFill/>
            <a:miter lim="800000"/>
            <a:headEnd/>
            <a:tailEnd/>
          </a:ln>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1403350" y="1628775"/>
            <a:ext cx="6697663" cy="1125538"/>
          </a:xfrm>
        </p:spPr>
        <p:txBody>
          <a:bodyPr/>
          <a:lstStyle/>
          <a:p>
            <a:pPr eaLnBrk="1" hangingPunct="1"/>
            <a:r>
              <a:rPr lang="it-IT" altLang="it-IT" sz="2400" dirty="0" smtClean="0">
                <a:solidFill>
                  <a:schemeClr val="bg1"/>
                </a:solidFill>
              </a:rPr>
              <a:t>VOUCHER</a:t>
            </a:r>
            <a:endParaRPr lang="it-IT" altLang="it-IT" sz="2400" dirty="0">
              <a:solidFill>
                <a:schemeClr val="bg1"/>
              </a:solidFill>
            </a:endParaRPr>
          </a:p>
          <a:p>
            <a:pPr eaLnBrk="1" hangingPunct="1"/>
            <a:r>
              <a:rPr lang="it-IT" altLang="it-IT" sz="2400" dirty="0">
                <a:solidFill>
                  <a:schemeClr val="bg1"/>
                </a:solidFill>
              </a:rPr>
              <a:t>(art. </a:t>
            </a:r>
            <a:r>
              <a:rPr lang="it-IT" altLang="it-IT" sz="2400" dirty="0" smtClean="0">
                <a:solidFill>
                  <a:schemeClr val="bg1"/>
                </a:solidFill>
              </a:rPr>
              <a:t>6)</a:t>
            </a:r>
            <a:endParaRPr lang="it-IT" altLang="it-IT" sz="2400" dirty="0">
              <a:solidFill>
                <a:schemeClr val="bg1"/>
              </a:solidFill>
            </a:endParaRPr>
          </a:p>
          <a:p>
            <a:pPr eaLnBrk="1" hangingPunct="1"/>
            <a:endParaRPr lang="it-IT" altLang="it-IT" sz="2400" i="1" dirty="0" smtClean="0">
              <a:solidFill>
                <a:schemeClr val="bg1"/>
              </a:solidFill>
            </a:endParaRPr>
          </a:p>
          <a:p>
            <a:pPr eaLnBrk="1" hangingPunct="1"/>
            <a:r>
              <a:rPr lang="it-IT" altLang="it-IT" sz="2400" i="1" dirty="0" smtClean="0">
                <a:solidFill>
                  <a:schemeClr val="bg1"/>
                </a:solidFill>
              </a:rPr>
              <a:t>L’affidamento e la gestione dei servizi sostitutivi di mensa non subisce variazioni rispetto alla prassi vigente.</a:t>
            </a:r>
            <a:endParaRPr lang="it-IT" altLang="it-IT" sz="2400" b="1" i="1" dirty="0">
              <a:solidFill>
                <a:srgbClr val="FF0000"/>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2B37208-4C19-4D1C-926B-27A617636A0C}" type="slidenum">
              <a:rPr lang="it-IT" altLang="it-IT" sz="1200">
                <a:solidFill>
                  <a:srgbClr val="FFFFFF"/>
                </a:solidFill>
                <a:cs typeface="Arial" charset="0"/>
              </a:rPr>
              <a:pPr>
                <a:spcBef>
                  <a:spcPct val="0"/>
                </a:spcBef>
                <a:buFontTx/>
                <a:buNone/>
              </a:pPr>
              <a:t>414</a:t>
            </a:fld>
            <a:endParaRPr lang="it-IT" altLang="it-IT" sz="1200">
              <a:solidFill>
                <a:srgbClr val="FFFFFF"/>
              </a:solidFill>
              <a:cs typeface="Arial"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dirty="0">
                <a:solidFill>
                  <a:prstClr val="white">
                    <a:tint val="75000"/>
                  </a:prstClr>
                </a:solidFill>
              </a:rPr>
              <a:t>Ultimo aggiornamento 18 Aprile 2016</a:t>
            </a:r>
          </a:p>
        </p:txBody>
      </p:sp>
    </p:spTree>
    <p:extLst>
      <p:ext uri="{BB962C8B-B14F-4D97-AF65-F5344CB8AC3E}">
        <p14:creationId xmlns:p14="http://schemas.microsoft.com/office/powerpoint/2010/main" val="2125494107"/>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1403350" y="1628775"/>
            <a:ext cx="6697663" cy="1125538"/>
          </a:xfrm>
        </p:spPr>
        <p:txBody>
          <a:bodyPr/>
          <a:lstStyle/>
          <a:p>
            <a:pPr eaLnBrk="1" hangingPunct="1"/>
            <a:r>
              <a:rPr lang="it-IT" altLang="it-IT" sz="2400" dirty="0" smtClean="0">
                <a:solidFill>
                  <a:schemeClr val="bg1"/>
                </a:solidFill>
              </a:rPr>
              <a:t>EFFICACIA</a:t>
            </a:r>
            <a:endParaRPr lang="it-IT" altLang="it-IT" sz="2400" dirty="0">
              <a:solidFill>
                <a:schemeClr val="bg1"/>
              </a:solidFill>
            </a:endParaRPr>
          </a:p>
          <a:p>
            <a:pPr eaLnBrk="1" hangingPunct="1"/>
            <a:r>
              <a:rPr lang="it-IT" altLang="it-IT" sz="2400" dirty="0">
                <a:solidFill>
                  <a:schemeClr val="bg1"/>
                </a:solidFill>
              </a:rPr>
              <a:t>(art. </a:t>
            </a:r>
            <a:r>
              <a:rPr lang="it-IT" altLang="it-IT" sz="2400" dirty="0" smtClean="0">
                <a:solidFill>
                  <a:schemeClr val="bg1"/>
                </a:solidFill>
              </a:rPr>
              <a:t>7)</a:t>
            </a:r>
            <a:endParaRPr lang="it-IT" altLang="it-IT" sz="2400" dirty="0">
              <a:solidFill>
                <a:schemeClr val="bg1"/>
              </a:solidFill>
            </a:endParaRPr>
          </a:p>
          <a:p>
            <a:pPr eaLnBrk="1" hangingPunct="1"/>
            <a:r>
              <a:rPr lang="it-IT" altLang="it-IT" sz="2400" i="1" dirty="0" smtClean="0">
                <a:solidFill>
                  <a:schemeClr val="bg1"/>
                </a:solidFill>
              </a:rPr>
              <a:t>Le disposizioni di cui al decreto si applicano alle erogazioni del perioda di imposta 2016 e successivi.</a:t>
            </a:r>
          </a:p>
          <a:p>
            <a:pPr eaLnBrk="1" hangingPunct="1"/>
            <a:r>
              <a:rPr lang="it-IT" altLang="it-IT" sz="2400" i="1" dirty="0" smtClean="0">
                <a:solidFill>
                  <a:schemeClr val="bg1"/>
                </a:solidFill>
              </a:rPr>
              <a:t>Qualora si riferiscano a premi di risultato o partecipazione agli utili riferiti al 2015, il deposito del contratto deve avvenire, qualora non ancora effettuato, entro 30 giorni dalla data della pubblicazione del decreto nella Gazzetta Ufficiale, unitamente alla dichiarazione di conformità.</a:t>
            </a:r>
            <a:endParaRPr lang="it-IT" altLang="it-IT" sz="2400" i="1" dirty="0">
              <a:solidFill>
                <a:srgbClr val="FF0000"/>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2B37208-4C19-4D1C-926B-27A617636A0C}" type="slidenum">
              <a:rPr lang="it-IT" altLang="it-IT" sz="1200">
                <a:solidFill>
                  <a:srgbClr val="FFFFFF"/>
                </a:solidFill>
                <a:cs typeface="Arial" charset="0"/>
              </a:rPr>
              <a:pPr>
                <a:spcBef>
                  <a:spcPct val="0"/>
                </a:spcBef>
                <a:buFontTx/>
                <a:buNone/>
              </a:pPr>
              <a:t>415</a:t>
            </a:fld>
            <a:endParaRPr lang="it-IT" altLang="it-IT" sz="1200">
              <a:solidFill>
                <a:srgbClr val="FFFFFF"/>
              </a:solidFill>
              <a:cs typeface="Arial" charset="0"/>
            </a:endParaRPr>
          </a:p>
        </p:txBody>
      </p:sp>
      <p:pic>
        <p:nvPicPr>
          <p:cNvPr id="1843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dirty="0">
                <a:solidFill>
                  <a:prstClr val="white">
                    <a:tint val="75000"/>
                  </a:prstClr>
                </a:solidFill>
              </a:rPr>
              <a:t>Ultimo aggiornamento 18 Aprile 2016</a:t>
            </a:r>
          </a:p>
        </p:txBody>
      </p:sp>
      <p:sp>
        <p:nvSpPr>
          <p:cNvPr id="8" name="Esplosione 2 7"/>
          <p:cNvSpPr/>
          <p:nvPr/>
        </p:nvSpPr>
        <p:spPr>
          <a:xfrm>
            <a:off x="1043608" y="5489848"/>
            <a:ext cx="3203848" cy="136815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a:solidFill>
                  <a:prstClr val="white"/>
                </a:solidFill>
              </a:rPr>
              <a:t>IN ATTESA </a:t>
            </a:r>
            <a:r>
              <a:rPr lang="it-IT" sz="1200" dirty="0" err="1">
                <a:solidFill>
                  <a:prstClr val="white"/>
                </a:solidFill>
              </a:rPr>
              <a:t>DI</a:t>
            </a:r>
            <a:r>
              <a:rPr lang="it-IT" sz="1200" dirty="0">
                <a:solidFill>
                  <a:prstClr val="white"/>
                </a:solidFill>
              </a:rPr>
              <a:t> PUBBLICAZIONE SULLA GAZZETTA UFFICIALE</a:t>
            </a:r>
          </a:p>
        </p:txBody>
      </p:sp>
    </p:spTree>
    <p:extLst>
      <p:ext uri="{BB962C8B-B14F-4D97-AF65-F5344CB8AC3E}">
        <p14:creationId xmlns:p14="http://schemas.microsoft.com/office/powerpoint/2010/main" val="2125494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5 D.LGS. 66/2003</a:t>
            </a:r>
          </a:p>
          <a:p>
            <a:pPr algn="just"/>
            <a:r>
              <a:rPr lang="it-IT" sz="2400">
                <a:solidFill>
                  <a:schemeClr val="bg1"/>
                </a:solidFill>
              </a:rPr>
              <a:t>Il ricorso a prestazioni di lavoro straordinario </a:t>
            </a:r>
            <a:r>
              <a:rPr lang="it-IT" sz="2400" b="1">
                <a:solidFill>
                  <a:schemeClr val="bg1"/>
                </a:solidFill>
              </a:rPr>
              <a:t>deve essere contenuto.</a:t>
            </a:r>
          </a:p>
          <a:p>
            <a:pPr algn="just"/>
            <a:r>
              <a:rPr lang="it-IT" sz="2400">
                <a:solidFill>
                  <a:schemeClr val="bg1"/>
                </a:solidFill>
              </a:rPr>
              <a:t>Fermi restando i limiti di cui all'articolo 4 (</a:t>
            </a:r>
            <a:r>
              <a:rPr lang="it-IT" sz="2400" b="1">
                <a:solidFill>
                  <a:schemeClr val="bg1"/>
                </a:solidFill>
              </a:rPr>
              <a:t>durata massima</a:t>
            </a:r>
            <a:r>
              <a:rPr lang="it-IT" sz="2400">
                <a:solidFill>
                  <a:schemeClr val="bg1"/>
                </a:solidFill>
              </a:rPr>
              <a:t>), i contratti collettivi di lavoro </a:t>
            </a:r>
            <a:r>
              <a:rPr lang="it-IT" sz="2400" b="1">
                <a:solidFill>
                  <a:schemeClr val="bg1"/>
                </a:solidFill>
              </a:rPr>
              <a:t>regolamentano le eventuali modalità di esecuzione delle prestazioni di lavoro straordinario.</a:t>
            </a:r>
          </a:p>
          <a:p>
            <a:pPr algn="just"/>
            <a:r>
              <a:rPr lang="it-IT" sz="2400" b="1">
                <a:solidFill>
                  <a:schemeClr val="bg1"/>
                </a:solidFill>
              </a:rPr>
              <a:t>In difetto di disciplina collettiva applicabile, il ricorso al lavoro straordinario è ammesso soltanto previo accordo tra datore di lavoro e lavoratore per un periodo che non superi le duecentocinquanta ore annuali.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2A1D27-C6B4-45CD-B753-E3DB5E280D4B}" type="slidenum">
              <a:rPr lang="it-IT">
                <a:solidFill>
                  <a:srgbClr val="FFFFFF"/>
                </a:solidFill>
                <a:latin typeface="Calibri" panose="020F0502020204030204" pitchFamily="34" charset="0"/>
              </a:rPr>
              <a:pPr eaLnBrk="1" hangingPunct="1"/>
              <a:t>42</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1946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40328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i="1" dirty="0">
                <a:solidFill>
                  <a:srgbClr val="C00000"/>
                </a:solidFill>
              </a:rPr>
              <a:t>ART. 5 D.LGS. 66/2003</a:t>
            </a:r>
          </a:p>
          <a:p>
            <a:pPr algn="just">
              <a:buFont typeface="Arial" charset="0"/>
              <a:buNone/>
              <a:defRPr/>
            </a:pPr>
            <a:r>
              <a:rPr lang="it-IT" sz="2400" b="1" dirty="0">
                <a:solidFill>
                  <a:schemeClr val="bg1"/>
                </a:solidFill>
              </a:rPr>
              <a:t>Salvo diversa disposizione dei contratti collettivi </a:t>
            </a:r>
            <a:r>
              <a:rPr lang="it-IT" sz="2400" dirty="0">
                <a:solidFill>
                  <a:schemeClr val="bg1"/>
                </a:solidFill>
              </a:rPr>
              <a:t>il ricorso a prestazioni di lavoro straordinario è inoltre </a:t>
            </a:r>
            <a:r>
              <a:rPr lang="it-IT" sz="2400" b="1" dirty="0">
                <a:solidFill>
                  <a:schemeClr val="bg1"/>
                </a:solidFill>
              </a:rPr>
              <a:t>ammesso</a:t>
            </a:r>
            <a:r>
              <a:rPr lang="it-IT" sz="2400" dirty="0">
                <a:solidFill>
                  <a:schemeClr val="bg1"/>
                </a:solidFill>
              </a:rPr>
              <a:t> in relazione a:</a:t>
            </a:r>
          </a:p>
          <a:p>
            <a:pPr marL="457200" indent="-457200" algn="just">
              <a:buFont typeface="Arial" panose="020B0604020202020204" pitchFamily="34" charset="0"/>
              <a:buChar char="•"/>
              <a:defRPr/>
            </a:pPr>
            <a:r>
              <a:rPr lang="it-IT" sz="2400" dirty="0">
                <a:solidFill>
                  <a:schemeClr val="bg1"/>
                </a:solidFill>
              </a:rPr>
              <a:t>casi di </a:t>
            </a:r>
            <a:r>
              <a:rPr lang="it-IT" sz="2400" b="1" dirty="0">
                <a:solidFill>
                  <a:schemeClr val="bg1"/>
                </a:solidFill>
              </a:rPr>
              <a:t>eccezionali esigenze tecnico-produttive </a:t>
            </a:r>
            <a:r>
              <a:rPr lang="it-IT" sz="2400" dirty="0">
                <a:solidFill>
                  <a:schemeClr val="bg1"/>
                </a:solidFill>
              </a:rPr>
              <a:t>e di impossibilità di fronteggiarle attraverso l'assunzione di altri lavoratori,</a:t>
            </a:r>
          </a:p>
          <a:p>
            <a:pPr marL="457200" indent="-457200" algn="just">
              <a:buFont typeface="Arial" panose="020B0604020202020204" pitchFamily="34" charset="0"/>
              <a:buChar char="•"/>
              <a:defRPr/>
            </a:pPr>
            <a:r>
              <a:rPr lang="it-IT" sz="2400" b="1" dirty="0">
                <a:solidFill>
                  <a:schemeClr val="bg1"/>
                </a:solidFill>
              </a:rPr>
              <a:t>casi di forza maggiore </a:t>
            </a:r>
            <a:r>
              <a:rPr lang="it-IT" sz="2400" dirty="0">
                <a:solidFill>
                  <a:schemeClr val="bg1"/>
                </a:solidFill>
              </a:rPr>
              <a:t>o casi in cui la mancata esecuzione di prestazioni di lavoro straordinario possa dare luogo a un pericolo grave e immediato ovvero a un danno alle persone o alla produzione;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38EDD2-76E0-4FB0-A28E-E8804D8067BA}" type="slidenum">
              <a:rPr lang="it-IT">
                <a:solidFill>
                  <a:srgbClr val="FFFFFF"/>
                </a:solidFill>
                <a:latin typeface="Calibri" panose="020F0502020204030204" pitchFamily="34" charset="0"/>
              </a:rPr>
              <a:pPr eaLnBrk="1" hangingPunct="1"/>
              <a:t>43</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048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3075908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i="1" dirty="0">
                <a:solidFill>
                  <a:srgbClr val="C00000"/>
                </a:solidFill>
              </a:rPr>
              <a:t>ART. 5 D.LGS. 66/2003</a:t>
            </a:r>
          </a:p>
          <a:p>
            <a:pPr marL="457200" indent="-457200" algn="just">
              <a:buFont typeface="Arial" panose="020B0604020202020204" pitchFamily="34" charset="0"/>
              <a:buChar char="•"/>
              <a:defRPr/>
            </a:pPr>
            <a:r>
              <a:rPr lang="it-IT" sz="2400" dirty="0">
                <a:solidFill>
                  <a:schemeClr val="bg1"/>
                </a:solidFill>
              </a:rPr>
              <a:t>eventi particolari, come </a:t>
            </a:r>
            <a:r>
              <a:rPr lang="it-IT" sz="2400" b="1" dirty="0">
                <a:solidFill>
                  <a:schemeClr val="bg1"/>
                </a:solidFill>
              </a:rPr>
              <a:t>mostre, fiere e manifestazioni collegate alla attività produttiva</a:t>
            </a:r>
            <a:r>
              <a:rPr lang="it-IT" sz="2400" dirty="0">
                <a:solidFill>
                  <a:schemeClr val="bg1"/>
                </a:solidFill>
              </a:rPr>
              <a:t>, nonché allestimento di prototipi, modelli o simili, predisposti per le stesse.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64AD4-4280-4A58-80AB-8727C8610468}" type="slidenum">
              <a:rPr lang="it-IT">
                <a:solidFill>
                  <a:srgbClr val="FFFFFF"/>
                </a:solidFill>
                <a:latin typeface="Calibri" panose="020F0502020204030204" pitchFamily="34" charset="0"/>
              </a:rPr>
              <a:pPr eaLnBrk="1" hangingPunct="1"/>
              <a:t>44</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151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3871231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5 D.LGS. 66/2003</a:t>
            </a:r>
          </a:p>
          <a:p>
            <a:pPr algn="just"/>
            <a:r>
              <a:rPr lang="it-IT" sz="2400">
                <a:solidFill>
                  <a:schemeClr val="bg1"/>
                </a:solidFill>
              </a:rPr>
              <a:t>Il lavoro straordinario </a:t>
            </a:r>
            <a:r>
              <a:rPr lang="it-IT" sz="2400" b="1">
                <a:solidFill>
                  <a:schemeClr val="bg1"/>
                </a:solidFill>
              </a:rPr>
              <a:t>deve essere computato a parte </a:t>
            </a:r>
            <a:r>
              <a:rPr lang="it-IT" sz="2400">
                <a:solidFill>
                  <a:schemeClr val="bg1"/>
                </a:solidFill>
              </a:rPr>
              <a:t>e compensato con le </a:t>
            </a:r>
            <a:r>
              <a:rPr lang="it-IT" sz="2400" b="1">
                <a:solidFill>
                  <a:schemeClr val="bg1"/>
                </a:solidFill>
              </a:rPr>
              <a:t>maggiorazioni retributive previste dai contratti collettivi di lavoro</a:t>
            </a:r>
            <a:r>
              <a:rPr lang="it-IT" sz="2400">
                <a:solidFill>
                  <a:schemeClr val="bg1"/>
                </a:solidFill>
              </a:rPr>
              <a:t>. I contratti collettivi possono in ogni caso consentire che, </a:t>
            </a:r>
            <a:r>
              <a:rPr lang="it-IT" sz="2400" b="1">
                <a:solidFill>
                  <a:schemeClr val="bg1"/>
                </a:solidFill>
              </a:rPr>
              <a:t>in alternativa o in aggiunta alle maggiorazioni retributive, i lavoratori usufruiscano di riposi compensativi.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BF034D-2E71-4F7E-9FA5-CF1135AF6CCB}" type="slidenum">
              <a:rPr lang="it-IT">
                <a:solidFill>
                  <a:srgbClr val="FFFFFF"/>
                </a:solidFill>
                <a:latin typeface="Calibri" panose="020F0502020204030204" pitchFamily="34" charset="0"/>
              </a:rPr>
              <a:pPr eaLnBrk="1" hangingPunct="1"/>
              <a:t>45</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253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3639482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ottotitolo 2"/>
          <p:cNvSpPr>
            <a:spLocks noGrp="1"/>
          </p:cNvSpPr>
          <p:nvPr>
            <p:ph type="subTitle" idx="1"/>
          </p:nvPr>
        </p:nvSpPr>
        <p:spPr>
          <a:xfrm>
            <a:off x="468313" y="1628775"/>
            <a:ext cx="8207375" cy="5229225"/>
          </a:xfrm>
        </p:spPr>
        <p:txBody>
          <a:bodyPr/>
          <a:lstStyle/>
          <a:p>
            <a:pPr eaLnBrk="1" hangingPunct="1"/>
            <a:r>
              <a:rPr lang="it-IT" altLang="it-IT" b="1" i="1">
                <a:solidFill>
                  <a:srgbClr val="C00000"/>
                </a:solidFill>
              </a:rPr>
              <a:t>ART. 4 D.LGS. 66/2003</a:t>
            </a:r>
          </a:p>
          <a:p>
            <a:pPr algn="just"/>
            <a:r>
              <a:rPr lang="it-IT" sz="2400">
                <a:solidFill>
                  <a:schemeClr val="bg1"/>
                </a:solidFill>
              </a:rPr>
              <a:t>l </a:t>
            </a:r>
            <a:r>
              <a:rPr lang="it-IT" sz="2400" b="1">
                <a:solidFill>
                  <a:schemeClr val="bg1"/>
                </a:solidFill>
              </a:rPr>
              <a:t>contratti collettivi </a:t>
            </a:r>
            <a:r>
              <a:rPr lang="it-IT" sz="2400">
                <a:solidFill>
                  <a:schemeClr val="bg1"/>
                </a:solidFill>
              </a:rPr>
              <a:t>di lavoro stabiliscono la </a:t>
            </a:r>
            <a:r>
              <a:rPr lang="it-IT" sz="2400" b="1">
                <a:solidFill>
                  <a:schemeClr val="bg1"/>
                </a:solidFill>
              </a:rPr>
              <a:t>durata massima settimanale dell'orario di lavoro.</a:t>
            </a:r>
          </a:p>
          <a:p>
            <a:pPr algn="just"/>
            <a:r>
              <a:rPr lang="it-IT" sz="2400">
                <a:solidFill>
                  <a:schemeClr val="bg1"/>
                </a:solidFill>
              </a:rPr>
              <a:t>La </a:t>
            </a:r>
            <a:r>
              <a:rPr lang="it-IT" sz="2400" b="1">
                <a:solidFill>
                  <a:schemeClr val="bg1"/>
                </a:solidFill>
              </a:rPr>
              <a:t>durata media dell'orario di lavoro non può in ogni caso superare, per ogni periodo di sette giorni, le quarantotto ore, comprese le ore di lavoro straordinario.</a:t>
            </a:r>
          </a:p>
          <a:p>
            <a:pPr algn="just"/>
            <a:r>
              <a:rPr lang="it-IT" sz="2400">
                <a:solidFill>
                  <a:schemeClr val="bg1"/>
                </a:solidFill>
              </a:rPr>
              <a:t>La </a:t>
            </a:r>
            <a:r>
              <a:rPr lang="it-IT" sz="2400" b="1">
                <a:solidFill>
                  <a:schemeClr val="bg1"/>
                </a:solidFill>
              </a:rPr>
              <a:t>durata media dell'orario di lavoro deve essere calcolata con riferimento a un periodo non superiore a quattro mesi, tranne differenti previsioni della contrattazione collettiva, che potrebbero elevare il periodo di riferimento della media a sei o 12 mesi,</a:t>
            </a:r>
            <a:r>
              <a:rPr lang="it-IT" sz="2400">
                <a:solidFill>
                  <a:schemeClr val="bg1"/>
                </a:solidFill>
              </a:rPr>
              <a:t> a fronte di ragioni obiettive, tecniche o inerenti all'organizzazione del lavoro, specificate negli stessi contratti collettivi.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2741D5-6B8A-440C-86F0-DA7C8B3BA0E2}" type="slidenum">
              <a:rPr lang="it-IT">
                <a:solidFill>
                  <a:srgbClr val="FFFFFF"/>
                </a:solidFill>
                <a:latin typeface="Calibri" panose="020F0502020204030204" pitchFamily="34" charset="0"/>
              </a:rPr>
              <a:pPr eaLnBrk="1" hangingPunct="1"/>
              <a:t>46</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355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732588" y="148431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6</a:t>
            </a:r>
          </a:p>
        </p:txBody>
      </p:sp>
    </p:spTree>
    <p:extLst>
      <p:ext uri="{BB962C8B-B14F-4D97-AF65-F5344CB8AC3E}">
        <p14:creationId xmlns:p14="http://schemas.microsoft.com/office/powerpoint/2010/main" val="2863004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PRINCIPIO DI NON DISCRIMINAZIONE</a:t>
            </a:r>
          </a:p>
          <a:p>
            <a:pPr algn="just"/>
            <a:r>
              <a:rPr lang="it-IT" sz="2400">
                <a:solidFill>
                  <a:schemeClr val="bg1"/>
                </a:solidFill>
              </a:rPr>
              <a:t>Al lavoratore assunto a tempo parziale si applica il </a:t>
            </a:r>
            <a:r>
              <a:rPr lang="it-IT" sz="2400" b="1">
                <a:solidFill>
                  <a:schemeClr val="bg1"/>
                </a:solidFill>
              </a:rPr>
              <a:t>principio di non discriminazione</a:t>
            </a:r>
            <a:r>
              <a:rPr lang="it-IT" sz="2400">
                <a:solidFill>
                  <a:schemeClr val="bg1"/>
                </a:solidFill>
              </a:rPr>
              <a:t> rispetto ai lavoratori assunti a tempo pieno.</a:t>
            </a:r>
          </a:p>
          <a:p>
            <a:pPr algn="just"/>
            <a:r>
              <a:rPr lang="it-IT" sz="2400">
                <a:solidFill>
                  <a:schemeClr val="bg1"/>
                </a:solidFill>
              </a:rPr>
              <a:t>Pertanto, il prestatore di lavoro ad orario ridotto ha </a:t>
            </a:r>
            <a:r>
              <a:rPr lang="it-IT" sz="2400" b="1">
                <a:solidFill>
                  <a:schemeClr val="bg1"/>
                </a:solidFill>
              </a:rPr>
              <a:t>i medesimi diritti di un lavoratore a tempo pieno</a:t>
            </a:r>
            <a:r>
              <a:rPr lang="it-IT" sz="2400">
                <a:solidFill>
                  <a:schemeClr val="bg1"/>
                </a:solidFill>
              </a:rPr>
              <a:t> comparabile ed il suo </a:t>
            </a:r>
            <a:r>
              <a:rPr lang="it-IT" sz="2400" b="1">
                <a:solidFill>
                  <a:schemeClr val="bg1"/>
                </a:solidFill>
              </a:rPr>
              <a:t>trattamento economico e normativo è riproporzionato in ragione della ridotta entità della prestazione lavorativa</a:t>
            </a:r>
            <a:r>
              <a:rPr lang="it-IT" sz="2400">
                <a:solidFill>
                  <a:schemeClr val="bg1"/>
                </a:solidFill>
              </a:rPr>
              <a:t>. I </a:t>
            </a:r>
            <a:r>
              <a:rPr lang="it-IT" sz="2400" b="1">
                <a:solidFill>
                  <a:schemeClr val="bg1"/>
                </a:solidFill>
              </a:rPr>
              <a:t>contratti collettivi possono modulare la durata del periodo di prova, del periodo di preavviso in caso di licenziamento o dimissioni e quella del periodo di conservazione del posto di lavoro in caso di malattia ed infortunio </a:t>
            </a:r>
            <a:r>
              <a:rPr lang="it-IT" sz="2400">
                <a:solidFill>
                  <a:schemeClr val="bg1"/>
                </a:solidFill>
              </a:rPr>
              <a:t>in relazione all'articolazione dell'orario di lavoro.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6B14CE-89D0-4616-8ABA-6F2D12AB7CE0}" type="slidenum">
              <a:rPr lang="it-IT">
                <a:solidFill>
                  <a:srgbClr val="FFFFFF"/>
                </a:solidFill>
                <a:latin typeface="Calibri" panose="020F0502020204030204" pitchFamily="34" charset="0"/>
              </a:rPr>
              <a:pPr eaLnBrk="1" hangingPunct="1"/>
              <a:t>47</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458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943600"/>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7</a:t>
            </a:r>
          </a:p>
        </p:txBody>
      </p:sp>
    </p:spTree>
    <p:extLst>
      <p:ext uri="{BB962C8B-B14F-4D97-AF65-F5344CB8AC3E}">
        <p14:creationId xmlns:p14="http://schemas.microsoft.com/office/powerpoint/2010/main" val="4292185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TRASFORMAZIONE DEL RAPPORTO</a:t>
            </a:r>
          </a:p>
          <a:p>
            <a:pPr algn="just"/>
            <a:r>
              <a:rPr lang="it-IT" sz="2400">
                <a:solidFill>
                  <a:schemeClr val="bg1"/>
                </a:solidFill>
              </a:rPr>
              <a:t>Su </a:t>
            </a:r>
            <a:r>
              <a:rPr lang="it-IT" sz="2400" b="1">
                <a:solidFill>
                  <a:schemeClr val="bg1"/>
                </a:solidFill>
              </a:rPr>
              <a:t>accordo delle </a:t>
            </a:r>
            <a:r>
              <a:rPr lang="it-IT" sz="2400">
                <a:solidFill>
                  <a:schemeClr val="bg1"/>
                </a:solidFill>
              </a:rPr>
              <a:t>parti risultante da </a:t>
            </a:r>
            <a:r>
              <a:rPr lang="it-IT" sz="2400" b="1">
                <a:solidFill>
                  <a:schemeClr val="bg1"/>
                </a:solidFill>
              </a:rPr>
              <a:t>atto scritto è ammessa la trasformazione del rapporto di lavoro a tempo pieno in rapporto a tempo parziale.</a:t>
            </a:r>
          </a:p>
          <a:p>
            <a:pPr algn="just"/>
            <a:endParaRPr lang="it-IT" sz="2400" b="1">
              <a:solidFill>
                <a:schemeClr val="bg1"/>
              </a:solidFill>
            </a:endParaRPr>
          </a:p>
          <a:p>
            <a:pPr algn="just"/>
            <a:r>
              <a:rPr lang="it-IT" sz="2400">
                <a:solidFill>
                  <a:schemeClr val="bg1"/>
                </a:solidFill>
              </a:rPr>
              <a:t>Il </a:t>
            </a:r>
            <a:r>
              <a:rPr lang="it-IT" sz="2400" b="1">
                <a:solidFill>
                  <a:schemeClr val="bg1"/>
                </a:solidFill>
              </a:rPr>
              <a:t>rifiuto </a:t>
            </a:r>
            <a:r>
              <a:rPr lang="it-IT" sz="2400">
                <a:solidFill>
                  <a:schemeClr val="bg1"/>
                </a:solidFill>
              </a:rPr>
              <a:t>del lavoratore di trasformare il proprio rapporto di lavoro a tempo pieno in rapporto a tempo parziale, o viceversa, </a:t>
            </a:r>
            <a:r>
              <a:rPr lang="it-IT" sz="2400" b="1">
                <a:solidFill>
                  <a:schemeClr val="bg1"/>
                </a:solidFill>
              </a:rPr>
              <a:t>non costituisce giustificato motivo di licenziamento.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76828A-88E2-4EDB-BBEC-CABF9DC8D617}" type="slidenum">
              <a:rPr lang="it-IT">
                <a:solidFill>
                  <a:srgbClr val="FFFFFF"/>
                </a:solidFill>
                <a:latin typeface="Calibri" panose="020F0502020204030204" pitchFamily="34" charset="0"/>
              </a:rPr>
              <a:pPr eaLnBrk="1" hangingPunct="1"/>
              <a:t>48</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560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300663"/>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Tree>
    <p:extLst>
      <p:ext uri="{BB962C8B-B14F-4D97-AF65-F5344CB8AC3E}">
        <p14:creationId xmlns:p14="http://schemas.microsoft.com/office/powerpoint/2010/main" val="3014111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a:solidFill>
                  <a:schemeClr val="bg1"/>
                </a:solidFill>
              </a:rPr>
              <a:t>I lavoratori del settore pubblico e del settore privato </a:t>
            </a:r>
            <a:r>
              <a:rPr lang="it-IT" sz="2400" b="1">
                <a:solidFill>
                  <a:schemeClr val="bg1"/>
                </a:solidFill>
              </a:rPr>
              <a:t>affetti da patologie oncologiche nonché da gravi patologie cronico-degenerative ingravescenti</a:t>
            </a:r>
            <a:r>
              <a:rPr lang="it-IT" sz="2400">
                <a:solidFill>
                  <a:schemeClr val="bg1"/>
                </a:solidFill>
              </a:rPr>
              <a:t>, per i quali residui una ridotta capacità lavorativa, eventualmente anche a causa degli effetti invalidanti di terapie salvavita, accertata da una commissione medica istituita presso l'azienda unità sanitaria locale territorialmente competente</a:t>
            </a:r>
            <a:r>
              <a:rPr lang="it-IT" sz="2400" b="1">
                <a:solidFill>
                  <a:schemeClr val="bg1"/>
                </a:solidFill>
              </a:rPr>
              <a:t>, hanno </a:t>
            </a:r>
            <a:r>
              <a:rPr lang="it-IT" sz="2400" b="1" u="sng">
                <a:solidFill>
                  <a:schemeClr val="bg1"/>
                </a:solidFill>
              </a:rPr>
              <a:t>diritto</a:t>
            </a:r>
            <a:r>
              <a:rPr lang="it-IT" sz="2400" b="1">
                <a:solidFill>
                  <a:schemeClr val="bg1"/>
                </a:solidFill>
              </a:rPr>
              <a:t> alla trasformazione del rapporto di lavoro a tempo pieno in lavoro a tempo parziale</a:t>
            </a:r>
            <a:r>
              <a:rPr lang="it-IT" sz="2400">
                <a:solidFill>
                  <a:schemeClr val="bg1"/>
                </a:solidFill>
              </a:rPr>
              <a:t>. </a:t>
            </a:r>
            <a:r>
              <a:rPr lang="it-IT" sz="2400" b="1">
                <a:solidFill>
                  <a:schemeClr val="bg1"/>
                </a:solidFill>
              </a:rPr>
              <a:t>A richiesta del lavoratore il rapporto di lavoro a tempo parziale è trasformato nuovamente in rapporto di lavoro a tempo pieno.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D52C76-65DD-4E47-9D96-61D6FF4605AB}" type="slidenum">
              <a:rPr lang="it-IT">
                <a:solidFill>
                  <a:srgbClr val="FFFFFF"/>
                </a:solidFill>
                <a:latin typeface="Calibri" panose="020F0502020204030204" pitchFamily="34" charset="0"/>
              </a:rPr>
              <a:pPr eaLnBrk="1" hangingPunct="1"/>
              <a:t>49</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663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516688" y="5943600"/>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11" name="Nastro 1 10"/>
          <p:cNvSpPr/>
          <p:nvPr/>
        </p:nvSpPr>
        <p:spPr>
          <a:xfrm>
            <a:off x="2627313" y="5949950"/>
            <a:ext cx="2160587" cy="611188"/>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diritto</a:t>
            </a:r>
          </a:p>
        </p:txBody>
      </p:sp>
    </p:spTree>
    <p:extLst>
      <p:ext uri="{BB962C8B-B14F-4D97-AF65-F5344CB8AC3E}">
        <p14:creationId xmlns:p14="http://schemas.microsoft.com/office/powerpoint/2010/main" val="60855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1403350" y="2133600"/>
            <a:ext cx="6400800" cy="1125538"/>
          </a:xfrm>
        </p:spPr>
        <p:txBody>
          <a:bodyPr/>
          <a:lstStyle/>
          <a:p>
            <a:pPr eaLnBrk="1" hangingPunct="1"/>
            <a:r>
              <a:rPr lang="it-IT" altLang="it-IT" b="1" dirty="0">
                <a:solidFill>
                  <a:schemeClr val="bg1"/>
                </a:solidFill>
              </a:rPr>
              <a:t>ESIGENZE PRODUTTIVE</a:t>
            </a:r>
          </a:p>
          <a:p>
            <a:pPr eaLnBrk="1" hangingPunct="1"/>
            <a:endParaRPr lang="it-IT" altLang="it-IT" sz="2400" b="1" dirty="0">
              <a:solidFill>
                <a:schemeClr val="bg1"/>
              </a:solidFill>
            </a:endParaRPr>
          </a:p>
          <a:p>
            <a:pPr algn="l" eaLnBrk="1" hangingPunct="1"/>
            <a:endParaRPr lang="it-IT" altLang="it-IT" sz="2400" b="1" dirty="0">
              <a:solidFill>
                <a:schemeClr val="bg1"/>
              </a:solidFill>
            </a:endParaRP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D7933A-C6EB-4BC6-84DD-02FDCFD2F957}" type="slidenum">
              <a:rPr lang="it-IT" altLang="it-IT" sz="1200">
                <a:solidFill>
                  <a:srgbClr val="FFFFFF"/>
                </a:solidFill>
              </a:rPr>
              <a:pPr>
                <a:spcBef>
                  <a:spcPct val="0"/>
                </a:spcBef>
                <a:buFontTx/>
                <a:buNone/>
              </a:pPr>
              <a:t>5</a:t>
            </a:fld>
            <a:endParaRPr lang="it-IT" altLang="it-IT" sz="1200">
              <a:solidFill>
                <a:srgbClr val="FFFFFF"/>
              </a:solidFill>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827584" y="2959593"/>
            <a:ext cx="4076252" cy="1894489"/>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PRESTAZIONE LIMITATA/VARIABILE</a:t>
            </a:r>
          </a:p>
          <a:p>
            <a:pPr algn="ctr" eaLnBrk="1" hangingPunct="1">
              <a:defRPr/>
            </a:pPr>
            <a:r>
              <a:rPr lang="it-IT" altLang="it-IT" sz="2400" b="1" dirty="0">
                <a:solidFill>
                  <a:schemeClr val="bg1"/>
                </a:solidFill>
              </a:rPr>
              <a:t> NEL TEMPO</a:t>
            </a:r>
          </a:p>
        </p:txBody>
      </p:sp>
      <p:sp>
        <p:nvSpPr>
          <p:cNvPr id="9" name="Ovale 8"/>
          <p:cNvSpPr/>
          <p:nvPr/>
        </p:nvSpPr>
        <p:spPr>
          <a:xfrm>
            <a:off x="4319674" y="2938184"/>
            <a:ext cx="4075639" cy="1894311"/>
          </a:xfrm>
          <a:prstGeom prst="ellipse">
            <a:avLst/>
          </a:prstGeom>
          <a:solidFill>
            <a:schemeClr val="accent1">
              <a:alpha val="11000"/>
            </a:schemeClr>
          </a:solidFill>
          <a:effectLst>
            <a:reflection stA="38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PRESTAZIONE LIMITATA/VARIABILE NELL’ORARIO</a:t>
            </a:r>
          </a:p>
        </p:txBody>
      </p:sp>
      <p:sp>
        <p:nvSpPr>
          <p:cNvPr id="2" name="Rettangolo 1"/>
          <p:cNvSpPr/>
          <p:nvPr/>
        </p:nvSpPr>
        <p:spPr>
          <a:xfrm>
            <a:off x="827584" y="5350836"/>
            <a:ext cx="7792541" cy="923330"/>
          </a:xfrm>
          <a:prstGeom prst="rect">
            <a:avLst/>
          </a:prstGeom>
        </p:spPr>
        <p:txBody>
          <a:bodyPr wrap="square">
            <a:spAutoFit/>
          </a:bodyPr>
          <a:lstStyle/>
          <a:p>
            <a:pPr algn="just" eaLnBrk="1" hangingPunct="1"/>
            <a:r>
              <a:rPr lang="it-IT" altLang="it-IT" b="1" i="1" dirty="0">
                <a:solidFill>
                  <a:schemeClr val="bg1"/>
                </a:solidFill>
              </a:rPr>
              <a:t>scelta del modello contrattuale più confacente alle esigenze produttive (in termini di temporaneità, stagionalità, parzialità oraria, vincolo di subordinazione, etc. );</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20803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b="1">
                <a:solidFill>
                  <a:schemeClr val="bg1"/>
                </a:solidFill>
              </a:rPr>
              <a:t>In caso di patologie oncologiche o gravi patologie cronico-degenerative ingravescenti riguardanti il coniuge, i figli o i genitori del lavoratore o della lavoratrice</a:t>
            </a:r>
            <a:r>
              <a:rPr lang="it-IT" sz="2400">
                <a:solidFill>
                  <a:schemeClr val="bg1"/>
                </a:solidFill>
              </a:rPr>
              <a:t>, nonché nel caso in cui il lavoratore o la lavoratrice </a:t>
            </a:r>
            <a:r>
              <a:rPr lang="it-IT" sz="2400" b="1">
                <a:solidFill>
                  <a:schemeClr val="bg1"/>
                </a:solidFill>
              </a:rPr>
              <a:t>assista una persona convivente con totale e permanente inabilità lavorativa, </a:t>
            </a:r>
            <a:r>
              <a:rPr lang="it-IT" sz="2400">
                <a:solidFill>
                  <a:schemeClr val="bg1"/>
                </a:solidFill>
              </a:rPr>
              <a:t>con connotazione di gravità ai sensi dell’art. 3 della Legge n. 104/1992, che abbia necessità di assistenza continua in quanto non in grado di compiere gli atti quotidiani della vita, </a:t>
            </a:r>
            <a:r>
              <a:rPr lang="it-IT" sz="2400" b="1">
                <a:solidFill>
                  <a:schemeClr val="bg1"/>
                </a:solidFill>
              </a:rPr>
              <a:t>è riconosciuta la </a:t>
            </a:r>
            <a:r>
              <a:rPr lang="it-IT" sz="2400" b="1" u="sng">
                <a:solidFill>
                  <a:schemeClr val="bg1"/>
                </a:solidFill>
              </a:rPr>
              <a:t>priorità </a:t>
            </a:r>
            <a:r>
              <a:rPr lang="it-IT" sz="2400" b="1">
                <a:solidFill>
                  <a:schemeClr val="bg1"/>
                </a:solidFill>
              </a:rPr>
              <a:t>nella trasformazione del contratto di lavoro da tempo pieno a tempo parziale.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C36FD4-2B97-4D97-8CED-CC19D3E7A691}" type="slidenum">
              <a:rPr lang="it-IT">
                <a:solidFill>
                  <a:srgbClr val="FFFFFF"/>
                </a:solidFill>
                <a:latin typeface="Calibri" panose="020F0502020204030204" pitchFamily="34" charset="0"/>
              </a:rPr>
              <a:pPr eaLnBrk="1" hangingPunct="1"/>
              <a:t>50</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765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9" name="Nastro 1 8"/>
          <p:cNvSpPr/>
          <p:nvPr/>
        </p:nvSpPr>
        <p:spPr>
          <a:xfrm>
            <a:off x="2555875" y="5876925"/>
            <a:ext cx="2232025" cy="684213"/>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priorità</a:t>
            </a:r>
          </a:p>
        </p:txBody>
      </p:sp>
    </p:spTree>
    <p:extLst>
      <p:ext uri="{BB962C8B-B14F-4D97-AF65-F5344CB8AC3E}">
        <p14:creationId xmlns:p14="http://schemas.microsoft.com/office/powerpoint/2010/main" val="3507847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a:solidFill>
                  <a:schemeClr val="bg1"/>
                </a:solidFill>
              </a:rPr>
              <a:t>In caso di richiesta del lavoratore o della lavoratrice, con </a:t>
            </a:r>
            <a:r>
              <a:rPr lang="it-IT" sz="2400" b="1">
                <a:solidFill>
                  <a:schemeClr val="bg1"/>
                </a:solidFill>
              </a:rPr>
              <a:t>figlio convivente di età non superiore a tredici anni o con figlio convivente portatore di handicap</a:t>
            </a:r>
            <a:r>
              <a:rPr lang="it-IT" sz="2400">
                <a:solidFill>
                  <a:schemeClr val="bg1"/>
                </a:solidFill>
              </a:rPr>
              <a:t> ai sensi della legge n. 104/1992, è riconosciuta la </a:t>
            </a:r>
            <a:r>
              <a:rPr lang="it-IT" sz="2400" b="1" u="sng">
                <a:solidFill>
                  <a:schemeClr val="bg1"/>
                </a:solidFill>
              </a:rPr>
              <a:t>priorità </a:t>
            </a:r>
            <a:r>
              <a:rPr lang="it-IT" sz="2400">
                <a:solidFill>
                  <a:schemeClr val="bg1"/>
                </a:solidFill>
              </a:rPr>
              <a:t>nella trasformazione del contratto di lavoro da tempo pieno a tempo parziale.</a:t>
            </a:r>
            <a:endParaRPr lang="it-IT" sz="24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6C4AED-7DAD-4F19-96EA-436C9670F43F}" type="slidenum">
              <a:rPr lang="it-IT">
                <a:solidFill>
                  <a:srgbClr val="FFFFFF"/>
                </a:solidFill>
                <a:latin typeface="Calibri" panose="020F0502020204030204" pitchFamily="34" charset="0"/>
              </a:rPr>
              <a:pPr eaLnBrk="1" hangingPunct="1"/>
              <a:t>51</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867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9" name="Nastro 1 8"/>
          <p:cNvSpPr/>
          <p:nvPr/>
        </p:nvSpPr>
        <p:spPr>
          <a:xfrm>
            <a:off x="1908175" y="5013325"/>
            <a:ext cx="2232025" cy="684213"/>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priorità</a:t>
            </a:r>
          </a:p>
        </p:txBody>
      </p:sp>
    </p:spTree>
    <p:extLst>
      <p:ext uri="{BB962C8B-B14F-4D97-AF65-F5344CB8AC3E}">
        <p14:creationId xmlns:p14="http://schemas.microsoft.com/office/powerpoint/2010/main" val="33038608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a:solidFill>
                  <a:schemeClr val="bg1"/>
                </a:solidFill>
              </a:rPr>
              <a:t>Il lavoratore il cui rapporto </a:t>
            </a:r>
            <a:r>
              <a:rPr lang="it-IT" sz="2400" b="1">
                <a:solidFill>
                  <a:schemeClr val="bg1"/>
                </a:solidFill>
              </a:rPr>
              <a:t>sia trasformato da tempo pieno in tempo parziale </a:t>
            </a:r>
            <a:r>
              <a:rPr lang="it-IT" sz="2400">
                <a:solidFill>
                  <a:schemeClr val="bg1"/>
                </a:solidFill>
              </a:rPr>
              <a:t>ha </a:t>
            </a:r>
            <a:r>
              <a:rPr lang="it-IT" sz="2400" b="1" u="sng">
                <a:solidFill>
                  <a:schemeClr val="bg1"/>
                </a:solidFill>
              </a:rPr>
              <a:t>diritto</a:t>
            </a:r>
            <a:r>
              <a:rPr lang="it-IT" sz="2400" b="1">
                <a:solidFill>
                  <a:schemeClr val="bg1"/>
                </a:solidFill>
              </a:rPr>
              <a:t> </a:t>
            </a:r>
            <a:r>
              <a:rPr lang="it-IT" sz="2400" b="1" u="sng">
                <a:solidFill>
                  <a:schemeClr val="bg1"/>
                </a:solidFill>
              </a:rPr>
              <a:t>di precedenza </a:t>
            </a:r>
            <a:r>
              <a:rPr lang="it-IT" sz="2400">
                <a:solidFill>
                  <a:schemeClr val="bg1"/>
                </a:solidFill>
              </a:rPr>
              <a:t>nelle assunzioni con </a:t>
            </a:r>
            <a:r>
              <a:rPr lang="it-IT" sz="2400" b="1">
                <a:solidFill>
                  <a:schemeClr val="bg1"/>
                </a:solidFill>
              </a:rPr>
              <a:t>contratto a tempo pieno per l'espletamento delle stesse mansioni o di mansioni di pari livello e categoria legale rispetto a quelle oggetto del rapporto di lavoro a tempo parziale.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88DE5B-1566-433A-855C-E10449F9024C}" type="slidenum">
              <a:rPr lang="it-IT">
                <a:solidFill>
                  <a:srgbClr val="FFFFFF"/>
                </a:solidFill>
                <a:latin typeface="Calibri" panose="020F0502020204030204" pitchFamily="34" charset="0"/>
              </a:rPr>
              <a:pPr eaLnBrk="1" hangingPunct="1"/>
              <a:t>52</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2970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9" name="Nastro 1 8"/>
          <p:cNvSpPr/>
          <p:nvPr/>
        </p:nvSpPr>
        <p:spPr>
          <a:xfrm>
            <a:off x="1908175" y="5013325"/>
            <a:ext cx="3384550" cy="684213"/>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diritto di precedenza</a:t>
            </a:r>
          </a:p>
        </p:txBody>
      </p:sp>
    </p:spTree>
    <p:extLst>
      <p:ext uri="{BB962C8B-B14F-4D97-AF65-F5344CB8AC3E}">
        <p14:creationId xmlns:p14="http://schemas.microsoft.com/office/powerpoint/2010/main" val="2965133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a:solidFill>
                  <a:schemeClr val="bg1"/>
                </a:solidFill>
              </a:rPr>
              <a:t>In caso di </a:t>
            </a:r>
            <a:r>
              <a:rPr lang="it-IT" sz="2400" b="1">
                <a:solidFill>
                  <a:schemeClr val="bg1"/>
                </a:solidFill>
              </a:rPr>
              <a:t>assunzione di personale a tempo parziale </a:t>
            </a:r>
            <a:r>
              <a:rPr lang="it-IT" sz="2400">
                <a:solidFill>
                  <a:schemeClr val="bg1"/>
                </a:solidFill>
              </a:rPr>
              <a:t>il datore di lavoro è </a:t>
            </a:r>
            <a:r>
              <a:rPr lang="it-IT" sz="2400" b="1">
                <a:solidFill>
                  <a:schemeClr val="bg1"/>
                </a:solidFill>
              </a:rPr>
              <a:t>tenuto a darne tempestiva informazione </a:t>
            </a:r>
            <a:r>
              <a:rPr lang="it-IT" sz="2400">
                <a:solidFill>
                  <a:schemeClr val="bg1"/>
                </a:solidFill>
              </a:rPr>
              <a:t>al personale già dipendente con rapporto a tempo pieno </a:t>
            </a:r>
            <a:r>
              <a:rPr lang="it-IT" sz="2400" b="1">
                <a:solidFill>
                  <a:schemeClr val="bg1"/>
                </a:solidFill>
              </a:rPr>
              <a:t>occupato in unità produttive site nello stesso ambito comunale</a:t>
            </a:r>
            <a:r>
              <a:rPr lang="it-IT" sz="2400">
                <a:solidFill>
                  <a:schemeClr val="bg1"/>
                </a:solidFill>
              </a:rPr>
              <a:t>, anche mediante comunicazione scritta in luogo accessibile a tutti nei locali dell'impresa, ed a </a:t>
            </a:r>
            <a:r>
              <a:rPr lang="it-IT" sz="2400" b="1">
                <a:solidFill>
                  <a:schemeClr val="bg1"/>
                </a:solidFill>
              </a:rPr>
              <a:t>prendere in considerazione </a:t>
            </a:r>
            <a:r>
              <a:rPr lang="it-IT" sz="2400">
                <a:solidFill>
                  <a:schemeClr val="bg1"/>
                </a:solidFill>
              </a:rPr>
              <a:t>le domande di trasformazione a tempo parziale dei rapporti dei dipendenti a tempo pieno.</a:t>
            </a:r>
            <a:endParaRPr lang="it-IT" sz="24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B0764E-43CC-449F-9AE0-868ED8FCC9D5}" type="slidenum">
              <a:rPr lang="it-IT">
                <a:solidFill>
                  <a:srgbClr val="FFFFFF"/>
                </a:solidFill>
                <a:latin typeface="Calibri" panose="020F0502020204030204" pitchFamily="34" charset="0"/>
              </a:rPr>
              <a:pPr eaLnBrk="1" hangingPunct="1"/>
              <a:t>53</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072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9" name="Nastro 1 8"/>
          <p:cNvSpPr/>
          <p:nvPr/>
        </p:nvSpPr>
        <p:spPr>
          <a:xfrm>
            <a:off x="1692275" y="5516563"/>
            <a:ext cx="3384550" cy="685800"/>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informazione</a:t>
            </a:r>
          </a:p>
        </p:txBody>
      </p:sp>
    </p:spTree>
    <p:extLst>
      <p:ext uri="{BB962C8B-B14F-4D97-AF65-F5344CB8AC3E}">
        <p14:creationId xmlns:p14="http://schemas.microsoft.com/office/powerpoint/2010/main" val="1507246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TRASFORMAZIONE DEL RAPPORTO</a:t>
            </a:r>
          </a:p>
          <a:p>
            <a:pPr algn="just"/>
            <a:r>
              <a:rPr lang="it-IT" sz="2400">
                <a:solidFill>
                  <a:schemeClr val="bg1"/>
                </a:solidFill>
              </a:rPr>
              <a:t>Il lavoratore può chiedere, per una sola volta, </a:t>
            </a:r>
            <a:r>
              <a:rPr lang="it-IT" sz="2400" b="1">
                <a:solidFill>
                  <a:schemeClr val="bg1"/>
                </a:solidFill>
              </a:rPr>
              <a:t>in luogo del congedo parentale od entro i limiti del congedo ancora spettante ai sensi del D.Lgs. n. 151/2001, la trasformazione del rapporto di lavoro a tempo pieno in rapporto a tempo parziale, purché con una riduzione d'orario non superiore al 50 per cento</a:t>
            </a:r>
            <a:r>
              <a:rPr lang="it-IT" sz="2400">
                <a:solidFill>
                  <a:schemeClr val="bg1"/>
                </a:solidFill>
              </a:rPr>
              <a:t>. Il datore di lavoro è </a:t>
            </a:r>
            <a:r>
              <a:rPr lang="it-IT" sz="2400" b="1">
                <a:solidFill>
                  <a:schemeClr val="bg1"/>
                </a:solidFill>
              </a:rPr>
              <a:t>tenuto a dar corso alla trasformazione </a:t>
            </a:r>
            <a:r>
              <a:rPr lang="it-IT" sz="2400">
                <a:solidFill>
                  <a:schemeClr val="bg1"/>
                </a:solidFill>
              </a:rPr>
              <a:t>entro quindici giorni dalla richiesta.</a:t>
            </a:r>
            <a:endParaRPr lang="it-IT" sz="2400" b="1">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765428-E3DA-4C85-848A-A63E5B5FED27}" type="slidenum">
              <a:rPr lang="it-IT">
                <a:solidFill>
                  <a:srgbClr val="FFFFFF"/>
                </a:solidFill>
                <a:latin typeface="Calibri" panose="020F0502020204030204" pitchFamily="34" charset="0"/>
              </a:rPr>
              <a:pPr eaLnBrk="1" hangingPunct="1"/>
              <a:t>54</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175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4436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8</a:t>
            </a:r>
          </a:p>
        </p:txBody>
      </p:sp>
      <p:sp>
        <p:nvSpPr>
          <p:cNvPr id="9" name="Nastro 1 8"/>
          <p:cNvSpPr/>
          <p:nvPr/>
        </p:nvSpPr>
        <p:spPr>
          <a:xfrm>
            <a:off x="1908175" y="5013325"/>
            <a:ext cx="3384550" cy="684213"/>
          </a:xfrm>
          <a:prstGeom prst="ribbon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diritto </a:t>
            </a:r>
          </a:p>
        </p:txBody>
      </p:sp>
    </p:spTree>
    <p:extLst>
      <p:ext uri="{BB962C8B-B14F-4D97-AF65-F5344CB8AC3E}">
        <p14:creationId xmlns:p14="http://schemas.microsoft.com/office/powerpoint/2010/main" val="1472877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chemeClr val="bg1"/>
                </a:solidFill>
              </a:rPr>
              <a:t>CRITERI </a:t>
            </a:r>
            <a:r>
              <a:rPr lang="it-IT" altLang="it-IT" b="1" dirty="0" err="1">
                <a:solidFill>
                  <a:schemeClr val="bg1"/>
                </a:solidFill>
              </a:rPr>
              <a:t>DI</a:t>
            </a:r>
            <a:r>
              <a:rPr lang="it-IT" altLang="it-IT" b="1" dirty="0">
                <a:solidFill>
                  <a:schemeClr val="bg1"/>
                </a:solidFill>
              </a:rPr>
              <a:t> COMPUTO</a:t>
            </a:r>
          </a:p>
          <a:p>
            <a:pPr algn="just">
              <a:buFont typeface="Arial" charset="0"/>
              <a:buNone/>
              <a:defRPr/>
            </a:pPr>
            <a:r>
              <a:rPr lang="it-IT" sz="2400" dirty="0">
                <a:solidFill>
                  <a:schemeClr val="bg1"/>
                </a:solidFill>
              </a:rPr>
              <a:t>Ai fini della applicazione di </a:t>
            </a:r>
            <a:r>
              <a:rPr lang="it-IT" sz="2400" b="1" dirty="0">
                <a:solidFill>
                  <a:schemeClr val="bg1"/>
                </a:solidFill>
              </a:rPr>
              <a:t>qualsiasi disciplina di fonte legale o contrattuale </a:t>
            </a:r>
            <a:r>
              <a:rPr lang="it-IT" sz="2400" dirty="0">
                <a:solidFill>
                  <a:schemeClr val="bg1"/>
                </a:solidFill>
              </a:rPr>
              <a:t>per la quale sia rilevante il computo dei dipendenti del datore di lavoro, i lavoratori a </a:t>
            </a:r>
            <a:r>
              <a:rPr lang="it-IT" sz="2400" b="1" dirty="0">
                <a:solidFill>
                  <a:schemeClr val="bg1"/>
                </a:solidFill>
              </a:rPr>
              <a:t>tempo parziale sono computati in proporzione all'orario svolto,</a:t>
            </a:r>
            <a:r>
              <a:rPr lang="it-IT" sz="2400" dirty="0">
                <a:solidFill>
                  <a:schemeClr val="bg1"/>
                </a:solidFill>
              </a:rPr>
              <a:t> rapportato al tempo pieno. A tal fine, l'arrotondamento opera per le frazioni di orario che eccedono la somma degli orari a tempo parziale corrispondente a unità intere di orario a tempo pieno.</a:t>
            </a:r>
          </a:p>
          <a:p>
            <a:pPr>
              <a:buFont typeface="Arial" charset="0"/>
              <a:buNone/>
              <a:defRPr/>
            </a:pPr>
            <a:r>
              <a:rPr lang="it-IT" sz="2400" dirty="0"/>
              <a:t> </a:t>
            </a:r>
          </a:p>
          <a:p>
            <a:pPr>
              <a:buFont typeface="Arial" charset="0"/>
              <a:buNone/>
              <a:defRPr/>
            </a:pPr>
            <a:r>
              <a:rPr lang="it-IT" sz="2400" b="1" dirty="0"/>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24EC51-578B-4AA1-9E13-5EFE66CEF941}" type="slidenum">
              <a:rPr lang="it-IT">
                <a:solidFill>
                  <a:srgbClr val="FFFFFF"/>
                </a:solidFill>
                <a:latin typeface="Calibri" panose="020F0502020204030204" pitchFamily="34" charset="0"/>
              </a:rPr>
              <a:pPr eaLnBrk="1" hangingPunct="1"/>
              <a:t>55</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277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4941888"/>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9</a:t>
            </a:r>
          </a:p>
        </p:txBody>
      </p:sp>
    </p:spTree>
    <p:extLst>
      <p:ext uri="{BB962C8B-B14F-4D97-AF65-F5344CB8AC3E}">
        <p14:creationId xmlns:p14="http://schemas.microsoft.com/office/powerpoint/2010/main" val="131833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SANZIONI</a:t>
            </a:r>
          </a:p>
          <a:p>
            <a:pPr algn="just"/>
            <a:r>
              <a:rPr lang="it-IT" sz="2400" b="1">
                <a:solidFill>
                  <a:schemeClr val="bg1"/>
                </a:solidFill>
              </a:rPr>
              <a:t>In difetto di prova </a:t>
            </a:r>
            <a:r>
              <a:rPr lang="it-IT" sz="2400">
                <a:solidFill>
                  <a:schemeClr val="bg1"/>
                </a:solidFill>
              </a:rPr>
              <a:t>in ordine alla stipulazione a tempo parziale del contratto di lavoro, su domanda del lavoratore è </a:t>
            </a:r>
            <a:r>
              <a:rPr lang="it-IT" sz="2400" b="1">
                <a:solidFill>
                  <a:schemeClr val="bg1"/>
                </a:solidFill>
              </a:rPr>
              <a:t>dichiarata la sussistenza fra le parti di un rapporto di lavoro a tempo pieno</a:t>
            </a:r>
            <a:r>
              <a:rPr lang="it-IT" sz="2400">
                <a:solidFill>
                  <a:schemeClr val="bg1"/>
                </a:solidFill>
              </a:rPr>
              <a:t>, fermo restando, per il </a:t>
            </a:r>
            <a:r>
              <a:rPr lang="it-IT" sz="2400" b="1">
                <a:solidFill>
                  <a:schemeClr val="bg1"/>
                </a:solidFill>
              </a:rPr>
              <a:t>periodo antecedente alla data della pronuncia giudiziale, il diritto alla retribuzione ed al versamento dei contributi previdenziali dovuti per le prestazioni effettivamente rese.</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DF524C-58B7-41CA-9470-C363A46E369E}" type="slidenum">
              <a:rPr lang="it-IT">
                <a:solidFill>
                  <a:srgbClr val="FFFFFF"/>
                </a:solidFill>
                <a:latin typeface="Calibri" panose="020F0502020204030204" pitchFamily="34" charset="0"/>
              </a:rPr>
              <a:pPr eaLnBrk="1" hangingPunct="1"/>
              <a:t>56</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379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156325" y="5013325"/>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10</a:t>
            </a:r>
          </a:p>
        </p:txBody>
      </p:sp>
      <p:sp>
        <p:nvSpPr>
          <p:cNvPr id="10" name="Fumetto 4 9"/>
          <p:cNvSpPr/>
          <p:nvPr/>
        </p:nvSpPr>
        <p:spPr>
          <a:xfrm>
            <a:off x="2627313" y="5229225"/>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CIVILI</a:t>
            </a:r>
          </a:p>
        </p:txBody>
      </p:sp>
    </p:spTree>
    <p:extLst>
      <p:ext uri="{BB962C8B-B14F-4D97-AF65-F5344CB8AC3E}">
        <p14:creationId xmlns:p14="http://schemas.microsoft.com/office/powerpoint/2010/main" val="6919375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sz="2400" b="1">
                <a:solidFill>
                  <a:schemeClr val="bg1"/>
                </a:solidFill>
              </a:rPr>
              <a:t>Indeterminatezza della durata della prestazione lavorativa</a:t>
            </a:r>
            <a:r>
              <a:rPr lang="it-IT" sz="2400">
                <a:solidFill>
                  <a:schemeClr val="bg1"/>
                </a:solidFill>
              </a:rPr>
              <a:t>: su domanda del lavoratore è dichiarata la </a:t>
            </a:r>
            <a:r>
              <a:rPr lang="it-IT" sz="2400" b="1">
                <a:solidFill>
                  <a:schemeClr val="bg1"/>
                </a:solidFill>
              </a:rPr>
              <a:t>sussistenza di un rapporto di lavoro a tempo pieno a partire dalla pronuncia. </a:t>
            </a:r>
            <a:r>
              <a:rPr lang="it-IT" sz="2400">
                <a:solidFill>
                  <a:schemeClr val="bg1"/>
                </a:solidFill>
              </a:rPr>
              <a:t>Qualora </a:t>
            </a:r>
            <a:r>
              <a:rPr lang="it-IT" sz="2400" b="1">
                <a:solidFill>
                  <a:schemeClr val="bg1"/>
                </a:solidFill>
              </a:rPr>
              <a:t>l'omissione</a:t>
            </a:r>
            <a:r>
              <a:rPr lang="it-IT" sz="2400">
                <a:solidFill>
                  <a:schemeClr val="bg1"/>
                </a:solidFill>
              </a:rPr>
              <a:t> riguardi la </a:t>
            </a:r>
            <a:r>
              <a:rPr lang="it-IT" sz="2400" b="1">
                <a:solidFill>
                  <a:schemeClr val="bg1"/>
                </a:solidFill>
              </a:rPr>
              <a:t>sola collocazione temporale dell'orario, il giudice determina le modalità temporali di svolgimento della prestazione lavorativa a tempo parziale</a:t>
            </a:r>
            <a:r>
              <a:rPr lang="it-IT" sz="2400">
                <a:solidFill>
                  <a:schemeClr val="bg1"/>
                </a:solidFill>
              </a:rPr>
              <a:t>, tenendo conto delle responsabilità familiari del lavoratore interessato e della sua necessità di integrazione del reddito mediante lo svolgimento di altra attività lavorativa, nonché delle esigenze del datore di lavoro.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9D7082-59EC-41AB-BC55-DF574F225F63}" type="slidenum">
              <a:rPr lang="it-IT">
                <a:solidFill>
                  <a:srgbClr val="FFFFFF"/>
                </a:solidFill>
                <a:latin typeface="Calibri" panose="020F0502020204030204" pitchFamily="34" charset="0"/>
              </a:rPr>
              <a:pPr eaLnBrk="1" hangingPunct="1"/>
              <a:t>57</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482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227763" y="56610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10</a:t>
            </a:r>
          </a:p>
        </p:txBody>
      </p:sp>
      <p:sp>
        <p:nvSpPr>
          <p:cNvPr id="10" name="Fumetto 4 9"/>
          <p:cNvSpPr/>
          <p:nvPr/>
        </p:nvSpPr>
        <p:spPr>
          <a:xfrm>
            <a:off x="1835150" y="5949950"/>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CIVILI</a:t>
            </a:r>
          </a:p>
        </p:txBody>
      </p:sp>
    </p:spTree>
    <p:extLst>
      <p:ext uri="{BB962C8B-B14F-4D97-AF65-F5344CB8AC3E}">
        <p14:creationId xmlns:p14="http://schemas.microsoft.com/office/powerpoint/2010/main" val="1431163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SANZIONI</a:t>
            </a:r>
          </a:p>
          <a:p>
            <a:pPr algn="just"/>
            <a:r>
              <a:rPr lang="it-IT" sz="2400">
                <a:solidFill>
                  <a:schemeClr val="bg1"/>
                </a:solidFill>
              </a:rPr>
              <a:t>Per il periodo </a:t>
            </a:r>
            <a:r>
              <a:rPr lang="it-IT" sz="2400" b="1">
                <a:solidFill>
                  <a:schemeClr val="bg1"/>
                </a:solidFill>
              </a:rPr>
              <a:t>antecedente alla pronuncia</a:t>
            </a:r>
            <a:r>
              <a:rPr lang="it-IT" sz="2400">
                <a:solidFill>
                  <a:schemeClr val="bg1"/>
                </a:solidFill>
              </a:rPr>
              <a:t>, il lavoratore ha in entrambi i casi diritto, </a:t>
            </a:r>
            <a:r>
              <a:rPr lang="it-IT" sz="2400" b="1">
                <a:solidFill>
                  <a:schemeClr val="bg1"/>
                </a:solidFill>
              </a:rPr>
              <a:t>in aggiunta alla retribuzione dovuta per le prestazioni effettivamente rese, a un'ulteriore somma a titolo di risarcimento del danno.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2A2B07-CAA7-460D-B9A8-11ECBB8967B5}" type="slidenum">
              <a:rPr lang="it-IT">
                <a:solidFill>
                  <a:srgbClr val="FFFFFF"/>
                </a:solidFill>
                <a:latin typeface="Calibri" panose="020F0502020204030204" pitchFamily="34" charset="0"/>
              </a:rPr>
              <a:pPr eaLnBrk="1" hangingPunct="1"/>
              <a:t>58</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584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6529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10</a:t>
            </a:r>
          </a:p>
        </p:txBody>
      </p:sp>
      <p:sp>
        <p:nvSpPr>
          <p:cNvPr id="10" name="Fumetto 4 9"/>
          <p:cNvSpPr/>
          <p:nvPr/>
        </p:nvSpPr>
        <p:spPr>
          <a:xfrm>
            <a:off x="2268538" y="4508500"/>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CIVILI</a:t>
            </a:r>
          </a:p>
        </p:txBody>
      </p:sp>
    </p:spTree>
    <p:extLst>
      <p:ext uri="{BB962C8B-B14F-4D97-AF65-F5344CB8AC3E}">
        <p14:creationId xmlns:p14="http://schemas.microsoft.com/office/powerpoint/2010/main" val="3804464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SANZIONI</a:t>
            </a:r>
          </a:p>
          <a:p>
            <a:pPr algn="just">
              <a:buFont typeface="Arial" charset="0"/>
              <a:buNone/>
              <a:defRPr/>
            </a:pPr>
            <a:r>
              <a:rPr lang="it-IT" sz="2400" dirty="0">
                <a:solidFill>
                  <a:schemeClr val="bg1"/>
                </a:solidFill>
              </a:rPr>
              <a:t>Lo svolgimento di prestazioni in esecuzione di </a:t>
            </a:r>
            <a:r>
              <a:rPr lang="it-IT" sz="2400" b="1" dirty="0">
                <a:solidFill>
                  <a:schemeClr val="bg1"/>
                </a:solidFill>
              </a:rPr>
              <a:t>clausole elastiche senza il rispetto delle condizioni</a:t>
            </a:r>
            <a:r>
              <a:rPr lang="it-IT" sz="2400" dirty="0">
                <a:solidFill>
                  <a:schemeClr val="bg1"/>
                </a:solidFill>
              </a:rPr>
              <a:t>, delle modalità e dei limiti previsti dalla legge o dai contratti collettivi comporta </a:t>
            </a:r>
            <a:r>
              <a:rPr lang="it-IT" sz="2400" b="1" dirty="0">
                <a:solidFill>
                  <a:schemeClr val="bg1"/>
                </a:solidFill>
              </a:rPr>
              <a:t>il diritto del lavoratore, in aggiunta alla retribuzione dovuta, a un'ulteriore somma a titolo di risarcimento del danno.</a:t>
            </a:r>
          </a:p>
          <a:p>
            <a:pPr>
              <a:buFont typeface="Arial" charset="0"/>
              <a:buNone/>
              <a:defRPr/>
            </a:pPr>
            <a:r>
              <a:rPr lang="it-IT" sz="2400" dirty="0"/>
              <a:t>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51E36B-F7E4-41D8-A3EA-44C2137641AF}" type="slidenum">
              <a:rPr lang="it-IT">
                <a:solidFill>
                  <a:srgbClr val="FFFFFF"/>
                </a:solidFill>
                <a:latin typeface="Calibri" panose="020F0502020204030204" pitchFamily="34" charset="0"/>
              </a:rPr>
              <a:pPr eaLnBrk="1" hangingPunct="1"/>
              <a:t>59</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687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5867400" y="4652963"/>
            <a:ext cx="19446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10</a:t>
            </a:r>
          </a:p>
        </p:txBody>
      </p:sp>
      <p:sp>
        <p:nvSpPr>
          <p:cNvPr id="10" name="Fumetto 4 9"/>
          <p:cNvSpPr/>
          <p:nvPr/>
        </p:nvSpPr>
        <p:spPr>
          <a:xfrm>
            <a:off x="2268538" y="4508500"/>
            <a:ext cx="1657350" cy="61277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CIVILI</a:t>
            </a:r>
          </a:p>
        </p:txBody>
      </p:sp>
    </p:spTree>
    <p:extLst>
      <p:ext uri="{BB962C8B-B14F-4D97-AF65-F5344CB8AC3E}">
        <p14:creationId xmlns:p14="http://schemas.microsoft.com/office/powerpoint/2010/main" val="175027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1403350" y="2133600"/>
            <a:ext cx="6400800" cy="1125538"/>
          </a:xfrm>
        </p:spPr>
        <p:txBody>
          <a:bodyPr/>
          <a:lstStyle/>
          <a:p>
            <a:pPr eaLnBrk="1" hangingPunct="1"/>
            <a:r>
              <a:rPr lang="it-IT" altLang="it-IT" b="1">
                <a:solidFill>
                  <a:schemeClr val="bg1"/>
                </a:solidFill>
              </a:rPr>
              <a:t>CARATTERISTICHE DEL LAVORATORE</a:t>
            </a:r>
          </a:p>
          <a:p>
            <a:pPr eaLnBrk="1" hangingPunct="1"/>
            <a:endParaRPr lang="it-IT" altLang="it-IT" sz="2400" b="1">
              <a:solidFill>
                <a:schemeClr val="bg1"/>
              </a:solidFill>
            </a:endParaRPr>
          </a:p>
          <a:p>
            <a:pPr algn="l" eaLnBrk="1" hangingPunct="1"/>
            <a:endParaRPr lang="it-IT" altLang="it-IT" sz="2400" b="1">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9B615E-9099-42C6-BDB9-EFD8D884411C}" type="slidenum">
              <a:rPr lang="it-IT" altLang="it-IT" sz="1200">
                <a:solidFill>
                  <a:srgbClr val="FFFFFF"/>
                </a:solidFill>
              </a:rPr>
              <a:pPr>
                <a:spcBef>
                  <a:spcPct val="0"/>
                </a:spcBef>
                <a:buFontTx/>
                <a:buNone/>
              </a:pPr>
              <a:t>6</a:t>
            </a:fld>
            <a:endParaRPr lang="it-IT" altLang="it-IT" sz="1200">
              <a:solidFill>
                <a:srgbClr val="FFFFFF"/>
              </a:solidFill>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63304" y="2867037"/>
            <a:ext cx="4386150" cy="2038518"/>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DI TIPO ANAGRAFICO</a:t>
            </a:r>
          </a:p>
          <a:p>
            <a:pPr algn="ctr" eaLnBrk="1" hangingPunct="1">
              <a:defRPr/>
            </a:pPr>
            <a:r>
              <a:rPr lang="it-IT" altLang="it-IT" sz="2400" b="1" dirty="0">
                <a:solidFill>
                  <a:schemeClr val="bg1"/>
                </a:solidFill>
              </a:rPr>
              <a:t>(età)</a:t>
            </a:r>
          </a:p>
        </p:txBody>
      </p:sp>
      <p:sp>
        <p:nvSpPr>
          <p:cNvPr id="9" name="Ovale 8"/>
          <p:cNvSpPr/>
          <p:nvPr/>
        </p:nvSpPr>
        <p:spPr>
          <a:xfrm>
            <a:off x="3918210" y="2867036"/>
            <a:ext cx="4385491" cy="2038327"/>
          </a:xfrm>
          <a:prstGeom prst="ellipse">
            <a:avLst/>
          </a:prstGeom>
          <a:solidFill>
            <a:schemeClr val="accent1">
              <a:alpha val="11000"/>
            </a:schemeClr>
          </a:solidFill>
          <a:effectLst>
            <a:reflection stA="38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DI TIPO CURRICULARE</a:t>
            </a:r>
          </a:p>
          <a:p>
            <a:pPr algn="ctr" eaLnBrk="1" hangingPunct="1">
              <a:defRPr/>
            </a:pPr>
            <a:r>
              <a:rPr lang="it-IT" altLang="it-IT" sz="2400" b="1" dirty="0">
                <a:solidFill>
                  <a:schemeClr val="bg1"/>
                </a:solidFill>
              </a:rPr>
              <a:t>(precedenti rapporti di lavoro/prestazioni)</a:t>
            </a:r>
          </a:p>
        </p:txBody>
      </p:sp>
      <p:sp>
        <p:nvSpPr>
          <p:cNvPr id="2" name="Rettangolo 1"/>
          <p:cNvSpPr/>
          <p:nvPr/>
        </p:nvSpPr>
        <p:spPr>
          <a:xfrm>
            <a:off x="455846" y="5453658"/>
            <a:ext cx="8230954" cy="923330"/>
          </a:xfrm>
          <a:prstGeom prst="rect">
            <a:avLst/>
          </a:prstGeom>
        </p:spPr>
        <p:txBody>
          <a:bodyPr wrap="square">
            <a:spAutoFit/>
          </a:bodyPr>
          <a:lstStyle/>
          <a:p>
            <a:pPr algn="just" eaLnBrk="1" hangingPunct="1"/>
            <a:r>
              <a:rPr lang="it-IT" altLang="it-IT" b="1" i="1" dirty="0">
                <a:solidFill>
                  <a:schemeClr val="bg1"/>
                </a:solidFill>
              </a:rPr>
              <a:t>scelta del profilo professionale ed anagrafico meglio adattabile all’organizzazione produttiva aziendale, con eventuale presa in carico del percorso formativo (apprendistato o tirocini formativi);</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55866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ASSEGNI NUCLEO FAMILIARE</a:t>
            </a:r>
          </a:p>
          <a:p>
            <a:pPr algn="just"/>
            <a:r>
              <a:rPr lang="it-IT" sz="2400">
                <a:solidFill>
                  <a:schemeClr val="bg1"/>
                </a:solidFill>
              </a:rPr>
              <a:t>Gli assegni per il nucleo familiare </a:t>
            </a:r>
            <a:r>
              <a:rPr lang="it-IT" sz="2400" b="1">
                <a:solidFill>
                  <a:schemeClr val="bg1"/>
                </a:solidFill>
              </a:rPr>
              <a:t>spettano ai lavoratori a tempo parziale per l'intera misura settimanale </a:t>
            </a:r>
            <a:r>
              <a:rPr lang="it-IT" sz="2400">
                <a:solidFill>
                  <a:schemeClr val="bg1"/>
                </a:solidFill>
              </a:rPr>
              <a:t>in presenza di una </a:t>
            </a:r>
            <a:r>
              <a:rPr lang="it-IT" sz="2400" b="1">
                <a:solidFill>
                  <a:schemeClr val="bg1"/>
                </a:solidFill>
              </a:rPr>
              <a:t>prestazione lavorativa settimanale di durata non inferiore al minimo di ventiquattro ore. </a:t>
            </a:r>
            <a:r>
              <a:rPr lang="it-IT" sz="2400">
                <a:solidFill>
                  <a:schemeClr val="bg1"/>
                </a:solidFill>
              </a:rPr>
              <a:t>A tal fine </a:t>
            </a:r>
            <a:r>
              <a:rPr lang="it-IT" sz="2400" b="1">
                <a:solidFill>
                  <a:schemeClr val="bg1"/>
                </a:solidFill>
              </a:rPr>
              <a:t>sono cumulate le ore prestate in diversi rapporti di lavoro.</a:t>
            </a:r>
            <a:r>
              <a:rPr lang="it-IT" sz="2400">
                <a:solidFill>
                  <a:schemeClr val="bg1"/>
                </a:solidFill>
              </a:rPr>
              <a:t> In caso contrario </a:t>
            </a:r>
            <a:r>
              <a:rPr lang="it-IT" sz="2400" b="1">
                <a:solidFill>
                  <a:schemeClr val="bg1"/>
                </a:solidFill>
              </a:rPr>
              <a:t>spettano tanti assegni giornalieri quante sono le giornate di lavoro effettivamente prestate, qualunque sia il numero delle ore lavorate nella giornata.</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EC2E68-B028-4C25-AFA5-3EDE955E1F32}" type="slidenum">
              <a:rPr lang="it-IT">
                <a:solidFill>
                  <a:srgbClr val="FFFFFF"/>
                </a:solidFill>
                <a:latin typeface="Calibri" panose="020F0502020204030204" pitchFamily="34" charset="0"/>
              </a:rPr>
              <a:pPr eaLnBrk="1" hangingPunct="1"/>
              <a:t>60</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789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e 7"/>
          <p:cNvSpPr/>
          <p:nvPr/>
        </p:nvSpPr>
        <p:spPr>
          <a:xfrm>
            <a:off x="6011863" y="5229225"/>
            <a:ext cx="19446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Art. 11</a:t>
            </a:r>
          </a:p>
        </p:txBody>
      </p:sp>
    </p:spTree>
    <p:extLst>
      <p:ext uri="{BB962C8B-B14F-4D97-AF65-F5344CB8AC3E}">
        <p14:creationId xmlns:p14="http://schemas.microsoft.com/office/powerpoint/2010/main" val="638211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Sottotitolo 2"/>
          <p:cNvSpPr>
            <a:spLocks noGrp="1"/>
          </p:cNvSpPr>
          <p:nvPr>
            <p:ph type="subTitle" idx="1"/>
          </p:nvPr>
        </p:nvSpPr>
        <p:spPr>
          <a:xfrm>
            <a:off x="468313" y="1628775"/>
            <a:ext cx="8207375" cy="5229225"/>
          </a:xfrm>
        </p:spPr>
        <p:txBody>
          <a:bodyPr/>
          <a:lstStyle/>
          <a:p>
            <a:pPr eaLnBrk="1" hangingPunct="1"/>
            <a:r>
              <a:rPr lang="it-IT" altLang="it-IT" b="1">
                <a:solidFill>
                  <a:schemeClr val="bg1"/>
                </a:solidFill>
              </a:rPr>
              <a:t>COSTO DEL LAVORO</a:t>
            </a:r>
          </a:p>
          <a:p>
            <a:pPr algn="just"/>
            <a:r>
              <a:rPr lang="it-IT" sz="2400">
                <a:solidFill>
                  <a:schemeClr val="bg1"/>
                </a:solidFill>
              </a:rPr>
              <a:t>Il lavoratore a tempo parziale deve ricevere, a parità di categoria e livello di inquadramento contrattuale, </a:t>
            </a:r>
            <a:r>
              <a:rPr lang="it-IT" sz="2400" b="1">
                <a:solidFill>
                  <a:schemeClr val="bg1"/>
                </a:solidFill>
              </a:rPr>
              <a:t>una retribuzione riproporzionata</a:t>
            </a:r>
            <a:r>
              <a:rPr lang="it-IT" sz="2400">
                <a:solidFill>
                  <a:schemeClr val="bg1"/>
                </a:solidFill>
              </a:rPr>
              <a:t> rispetto a quella prevista per i lavoratori subordinati assunti a tempo pieno.</a:t>
            </a:r>
          </a:p>
          <a:p>
            <a:pPr algn="just"/>
            <a:r>
              <a:rPr lang="it-IT" sz="2400">
                <a:solidFill>
                  <a:schemeClr val="bg1"/>
                </a:solidFill>
              </a:rPr>
              <a:t>Pertanto, il </a:t>
            </a:r>
            <a:r>
              <a:rPr lang="it-IT" sz="2400" b="1">
                <a:solidFill>
                  <a:schemeClr val="bg1"/>
                </a:solidFill>
              </a:rPr>
              <a:t>costo del lavoro </a:t>
            </a:r>
            <a:r>
              <a:rPr lang="it-IT" sz="2400">
                <a:solidFill>
                  <a:schemeClr val="bg1"/>
                </a:solidFill>
              </a:rPr>
              <a:t>di un lavoratore assunto a tempo parziale è </a:t>
            </a:r>
            <a:r>
              <a:rPr lang="it-IT" sz="2400" b="1">
                <a:solidFill>
                  <a:schemeClr val="bg1"/>
                </a:solidFill>
              </a:rPr>
              <a:t>direttamente proporzionale </a:t>
            </a:r>
            <a:r>
              <a:rPr lang="it-IT" sz="2400">
                <a:solidFill>
                  <a:schemeClr val="bg1"/>
                </a:solidFill>
              </a:rPr>
              <a:t>rispetto al costo di un lavoratore assunto a tempo pieno.</a:t>
            </a:r>
          </a:p>
          <a:p>
            <a:pPr algn="just"/>
            <a:r>
              <a:rPr lang="it-IT" sz="2400" i="1">
                <a:solidFill>
                  <a:schemeClr val="bg1"/>
                </a:solidFill>
              </a:rPr>
              <a:t>Costo del lavoro a tempo pieno: 30.000 euro;</a:t>
            </a:r>
          </a:p>
          <a:p>
            <a:pPr algn="just"/>
            <a:r>
              <a:rPr lang="it-IT" sz="2400" i="1">
                <a:solidFill>
                  <a:schemeClr val="bg1"/>
                </a:solidFill>
              </a:rPr>
              <a:t>orario lavoro tempo parziale: 30 ore;</a:t>
            </a:r>
          </a:p>
          <a:p>
            <a:pPr algn="just"/>
            <a:r>
              <a:rPr lang="it-IT" sz="2400" i="1">
                <a:solidFill>
                  <a:schemeClr val="bg1"/>
                </a:solidFill>
              </a:rPr>
              <a:t>orario tempo pieno: 40 ore;</a:t>
            </a:r>
          </a:p>
          <a:p>
            <a:pPr algn="just"/>
            <a:r>
              <a:rPr lang="it-IT" sz="2400" i="1">
                <a:solidFill>
                  <a:schemeClr val="bg1"/>
                </a:solidFill>
              </a:rPr>
              <a:t>costo del lavoro tempo parziale: 30.000 : 40 x 30 = 22.500 euro.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EB7130-93DA-41D8-A602-57B82A37F0FA}" type="slidenum">
              <a:rPr lang="it-IT">
                <a:solidFill>
                  <a:srgbClr val="FFFFFF"/>
                </a:solidFill>
                <a:latin typeface="Calibri" panose="020F0502020204030204" pitchFamily="34" charset="0"/>
              </a:rPr>
              <a:pPr eaLnBrk="1" hangingPunct="1"/>
              <a:t>61</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8918"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losione 1 7"/>
          <p:cNvSpPr/>
          <p:nvPr/>
        </p:nvSpPr>
        <p:spPr>
          <a:xfrm>
            <a:off x="6588125" y="4941888"/>
            <a:ext cx="1993900" cy="914400"/>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esempio</a:t>
            </a:r>
          </a:p>
        </p:txBody>
      </p:sp>
    </p:spTree>
    <p:extLst>
      <p:ext uri="{BB962C8B-B14F-4D97-AF65-F5344CB8AC3E}">
        <p14:creationId xmlns:p14="http://schemas.microsoft.com/office/powerpoint/2010/main" val="3489502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COSTO DEL LAVORO</a:t>
            </a:r>
          </a:p>
          <a:p>
            <a:pPr algn="just"/>
            <a:r>
              <a:rPr lang="it-IT" sz="2400">
                <a:solidFill>
                  <a:schemeClr val="bg1"/>
                </a:solidFill>
              </a:rPr>
              <a:t>Per la determinazione </a:t>
            </a:r>
            <a:r>
              <a:rPr lang="it-IT" sz="2400" b="1">
                <a:solidFill>
                  <a:schemeClr val="bg1"/>
                </a:solidFill>
              </a:rPr>
              <a:t>del minimale di retribuzione ai fini previdenziali</a:t>
            </a:r>
            <a:r>
              <a:rPr lang="it-IT" sz="2400">
                <a:solidFill>
                  <a:schemeClr val="bg1"/>
                </a:solidFill>
              </a:rPr>
              <a:t>, </a:t>
            </a:r>
            <a:r>
              <a:rPr lang="it-IT" sz="2400" b="1">
                <a:solidFill>
                  <a:schemeClr val="bg1"/>
                </a:solidFill>
              </a:rPr>
              <a:t>esso è stabilito con riferimento alla retribuzione oraria</a:t>
            </a:r>
            <a:r>
              <a:rPr lang="it-IT" sz="2400">
                <a:solidFill>
                  <a:schemeClr val="bg1"/>
                </a:solidFill>
              </a:rPr>
              <a:t>, anziché, come avviene per i lavoratori a tempo pieno, con riferimento alla retribuzione giornaliera.</a:t>
            </a:r>
          </a:p>
          <a:p>
            <a:pPr algn="just"/>
            <a:r>
              <a:rPr lang="it-IT" sz="2400">
                <a:solidFill>
                  <a:schemeClr val="bg1"/>
                </a:solidFill>
              </a:rPr>
              <a:t>Il </a:t>
            </a:r>
            <a:r>
              <a:rPr lang="it-IT" sz="2400" b="1">
                <a:solidFill>
                  <a:schemeClr val="bg1"/>
                </a:solidFill>
              </a:rPr>
              <a:t>minimale orario si determina rapportando alle giornate di lavoro settimanale ad orario normale il minimale giornaliero </a:t>
            </a:r>
            <a:r>
              <a:rPr lang="it-IT" sz="2400">
                <a:solidFill>
                  <a:schemeClr val="bg1"/>
                </a:solidFill>
              </a:rPr>
              <a:t>previsto per i lavoratori a tempo pieno e </a:t>
            </a:r>
            <a:r>
              <a:rPr lang="it-IT" sz="2400" b="1">
                <a:solidFill>
                  <a:schemeClr val="bg1"/>
                </a:solidFill>
              </a:rPr>
              <a:t>dividendo l’importo così ottenuto per il numero delle ore di orario normale settimanale </a:t>
            </a:r>
            <a:r>
              <a:rPr lang="it-IT" sz="2400">
                <a:solidFill>
                  <a:schemeClr val="bg1"/>
                </a:solidFill>
              </a:rPr>
              <a:t>previsto dal CCNL di categoria per i lavoratori a tempo pieno.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1D9D55-1904-4E48-A237-22898BC8579F}" type="slidenum">
              <a:rPr lang="it-IT">
                <a:solidFill>
                  <a:srgbClr val="FFFFFF"/>
                </a:solidFill>
                <a:latin typeface="Calibri" panose="020F0502020204030204" pitchFamily="34" charset="0"/>
              </a:rPr>
              <a:pPr eaLnBrk="1" hangingPunct="1"/>
              <a:t>62</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39942"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796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Sottotitolo 2"/>
          <p:cNvSpPr>
            <a:spLocks noGrp="1"/>
          </p:cNvSpPr>
          <p:nvPr>
            <p:ph type="subTitle" idx="1"/>
          </p:nvPr>
        </p:nvSpPr>
        <p:spPr>
          <a:xfrm>
            <a:off x="468313" y="1628775"/>
            <a:ext cx="8207375" cy="5229225"/>
          </a:xfrm>
        </p:spPr>
        <p:txBody>
          <a:bodyPr/>
          <a:lstStyle/>
          <a:p>
            <a:pPr eaLnBrk="1" hangingPunct="1">
              <a:buFont typeface="Arial" charset="0"/>
              <a:buNone/>
              <a:defRPr/>
            </a:pPr>
            <a:r>
              <a:rPr lang="it-IT" altLang="it-IT" b="1" dirty="0">
                <a:solidFill>
                  <a:srgbClr val="FF0000"/>
                </a:solidFill>
              </a:rPr>
              <a:t>COSTO DEL LAVORO</a:t>
            </a:r>
          </a:p>
          <a:p>
            <a:pPr algn="just">
              <a:buFont typeface="Arial" charset="0"/>
              <a:buNone/>
              <a:defRPr/>
            </a:pPr>
            <a:r>
              <a:rPr lang="it-IT" sz="2400" dirty="0">
                <a:solidFill>
                  <a:schemeClr val="bg1"/>
                </a:solidFill>
              </a:rPr>
              <a:t>A tale minimale </a:t>
            </a:r>
            <a:r>
              <a:rPr lang="it-IT" sz="2400" b="1" dirty="0">
                <a:solidFill>
                  <a:schemeClr val="bg1"/>
                </a:solidFill>
              </a:rPr>
              <a:t>dovrà essere rapportata la retribuzione da sottoporre a contribuzione previdenziale</a:t>
            </a:r>
            <a:r>
              <a:rPr lang="it-IT" sz="2400" dirty="0">
                <a:solidFill>
                  <a:schemeClr val="bg1"/>
                </a:solidFill>
              </a:rPr>
              <a:t>, se inferiore. </a:t>
            </a:r>
          </a:p>
          <a:p>
            <a:pPr algn="just">
              <a:buFont typeface="Arial" charset="0"/>
              <a:buNone/>
              <a:defRPr/>
            </a:pPr>
            <a:r>
              <a:rPr lang="it-IT" sz="2400" dirty="0">
                <a:solidFill>
                  <a:schemeClr val="bg1"/>
                </a:solidFill>
              </a:rPr>
              <a:t>Pertanto, relativamente </a:t>
            </a:r>
            <a:r>
              <a:rPr lang="it-IT" sz="2400" b="1" dirty="0">
                <a:solidFill>
                  <a:schemeClr val="bg1"/>
                </a:solidFill>
              </a:rPr>
              <a:t>2016</a:t>
            </a:r>
            <a:r>
              <a:rPr lang="it-IT" sz="2400" dirty="0">
                <a:solidFill>
                  <a:schemeClr val="bg1"/>
                </a:solidFill>
              </a:rPr>
              <a:t>:</a:t>
            </a:r>
          </a:p>
          <a:p>
            <a:pPr marL="457200" indent="-457200" algn="just">
              <a:buFont typeface="Arial" panose="020B0604020202020204" pitchFamily="34" charset="0"/>
              <a:buChar char="•"/>
              <a:defRPr/>
            </a:pPr>
            <a:r>
              <a:rPr lang="it-IT" sz="2400" dirty="0">
                <a:solidFill>
                  <a:schemeClr val="bg1"/>
                </a:solidFill>
              </a:rPr>
              <a:t>minimale di retribuzione giornaliera euro  47,68</a:t>
            </a:r>
          </a:p>
          <a:p>
            <a:pPr marL="457200" indent="-457200" algn="just">
              <a:buFont typeface="Arial" panose="020B0604020202020204" pitchFamily="34" charset="0"/>
              <a:buChar char="•"/>
              <a:defRPr/>
            </a:pPr>
            <a:r>
              <a:rPr lang="it-IT" sz="2400" dirty="0">
                <a:solidFill>
                  <a:schemeClr val="bg1"/>
                </a:solidFill>
              </a:rPr>
              <a:t>minimale orario </a:t>
            </a:r>
            <a:r>
              <a:rPr lang="it-IT" sz="2400" i="1" dirty="0">
                <a:solidFill>
                  <a:schemeClr val="bg1"/>
                </a:solidFill>
              </a:rPr>
              <a:t>part-time</a:t>
            </a:r>
            <a:r>
              <a:rPr lang="it-IT" sz="2400" dirty="0">
                <a:solidFill>
                  <a:schemeClr val="bg1"/>
                </a:solidFill>
              </a:rPr>
              <a:t>: 47,68 x 6 : 40 = euro 7,15.</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B63A6E-7C46-4644-8156-090CA0ECB7DC}" type="slidenum">
              <a:rPr lang="it-IT">
                <a:solidFill>
                  <a:srgbClr val="FFFFFF"/>
                </a:solidFill>
                <a:latin typeface="Calibri" panose="020F0502020204030204" pitchFamily="34" charset="0"/>
              </a:rPr>
              <a:pPr eaLnBrk="1" hangingPunct="1"/>
              <a:t>63</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0966"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83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ottotitolo 2"/>
          <p:cNvSpPr>
            <a:spLocks noGrp="1"/>
          </p:cNvSpPr>
          <p:nvPr>
            <p:ph type="subTitle" idx="1"/>
          </p:nvPr>
        </p:nvSpPr>
        <p:spPr>
          <a:xfrm>
            <a:off x="468313" y="1628775"/>
            <a:ext cx="8207375" cy="5229225"/>
          </a:xfrm>
        </p:spPr>
        <p:txBody>
          <a:bodyPr/>
          <a:lstStyle/>
          <a:p>
            <a:pPr eaLnBrk="1" hangingPunct="1"/>
            <a:r>
              <a:rPr lang="it-IT" altLang="it-IT" b="1">
                <a:solidFill>
                  <a:srgbClr val="FF0000"/>
                </a:solidFill>
              </a:rPr>
              <a:t>COSTO DEL LAVORO</a:t>
            </a:r>
          </a:p>
          <a:p>
            <a:pPr algn="just"/>
            <a:r>
              <a:rPr lang="it-IT" sz="2400">
                <a:solidFill>
                  <a:schemeClr val="bg1"/>
                </a:solidFill>
              </a:rPr>
              <a:t>Per i lavoratori a tempo parziale la </a:t>
            </a:r>
            <a:r>
              <a:rPr lang="it-IT" sz="2400" b="1">
                <a:solidFill>
                  <a:schemeClr val="bg1"/>
                </a:solidFill>
              </a:rPr>
              <a:t>retribuzione imponibile ai fini dell’assicurazione contro gli infortuni sul lavoro </a:t>
            </a:r>
            <a:r>
              <a:rPr lang="it-IT" sz="2400">
                <a:solidFill>
                  <a:schemeClr val="bg1"/>
                </a:solidFill>
              </a:rPr>
              <a:t>e le malattie professionali è costituita dalla </a:t>
            </a:r>
            <a:r>
              <a:rPr lang="it-IT" sz="2400" b="1">
                <a:solidFill>
                  <a:schemeClr val="bg1"/>
                </a:solidFill>
              </a:rPr>
              <a:t>retribuzione tabellare </a:t>
            </a:r>
            <a:r>
              <a:rPr lang="it-IT" sz="2400">
                <a:solidFill>
                  <a:schemeClr val="bg1"/>
                </a:solidFill>
              </a:rPr>
              <a:t>prevista dalla contrattazione collettiva per il corrispondente rapporto di lavoro a tempo pieno. </a:t>
            </a:r>
          </a:p>
          <a:p>
            <a:pPr algn="just"/>
            <a:r>
              <a:rPr lang="it-IT" sz="2400">
                <a:solidFill>
                  <a:schemeClr val="bg1"/>
                </a:solidFill>
              </a:rPr>
              <a:t>La </a:t>
            </a:r>
            <a:r>
              <a:rPr lang="it-IT" sz="2400" b="1">
                <a:solidFill>
                  <a:schemeClr val="bg1"/>
                </a:solidFill>
              </a:rPr>
              <a:t>retribuzione tabellare è determinata su base oraria in relazione alla durata normale annua della prestazione di lavoro espressa in ore. </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8BFCF1-C94F-48C2-9144-DDF63F45D4CA}" type="slidenum">
              <a:rPr lang="it-IT">
                <a:solidFill>
                  <a:srgbClr val="FFFFFF"/>
                </a:solidFill>
                <a:latin typeface="Calibri" panose="020F0502020204030204" pitchFamily="34" charset="0"/>
              </a:rPr>
              <a:pPr eaLnBrk="1" hangingPunct="1"/>
              <a:t>64</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1990"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05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a:solidFill>
                  <a:srgbClr val="FF0000"/>
                </a:solidFill>
              </a:rPr>
              <a:t>COSTO DEL LAVORO</a:t>
            </a:r>
          </a:p>
          <a:p>
            <a:pPr algn="just"/>
            <a:r>
              <a:rPr lang="it-IT" sz="2200" dirty="0">
                <a:solidFill>
                  <a:schemeClr val="bg1"/>
                </a:solidFill>
              </a:rPr>
              <a:t>La retribuzione oraria tabellare </a:t>
            </a:r>
            <a:r>
              <a:rPr lang="it-IT" sz="2200" b="1" dirty="0">
                <a:solidFill>
                  <a:schemeClr val="bg1"/>
                </a:solidFill>
              </a:rPr>
              <a:t>si ottiene dividendo l’importo della retribuzione annua tabellare prevista dalla contrattazione collettiva nazionale per le ore annue stabilite dalla stessa contrattazione per i lavoratori a tempo pieno.</a:t>
            </a:r>
          </a:p>
          <a:p>
            <a:pPr algn="just"/>
            <a:r>
              <a:rPr lang="it-IT" sz="2200" dirty="0">
                <a:solidFill>
                  <a:schemeClr val="bg1"/>
                </a:solidFill>
              </a:rPr>
              <a:t>La retribuzione </a:t>
            </a:r>
            <a:r>
              <a:rPr lang="it-IT" sz="2200" b="1" dirty="0">
                <a:solidFill>
                  <a:schemeClr val="bg1"/>
                </a:solidFill>
              </a:rPr>
              <a:t>annua tabellare comprende la paga base e le mensilità aggiuntive. Sono esclusi tutti gli altri elementi retributivi, quali contingenza, scatti di anzianità, ecc</a:t>
            </a:r>
            <a:r>
              <a:rPr lang="it-IT" sz="2200" dirty="0">
                <a:solidFill>
                  <a:schemeClr val="bg1"/>
                </a:solidFill>
              </a:rPr>
              <a:t>.</a:t>
            </a:r>
          </a:p>
          <a:p>
            <a:pPr algn="just"/>
            <a:r>
              <a:rPr lang="it-IT" sz="2200" dirty="0">
                <a:solidFill>
                  <a:schemeClr val="bg1"/>
                </a:solidFill>
              </a:rPr>
              <a:t>Pertanto, la base imponibile per il calcolo dei premi INAIL dei lavoratori a tempo parziale </a:t>
            </a:r>
            <a:r>
              <a:rPr lang="it-IT" sz="2200" b="1" dirty="0">
                <a:solidFill>
                  <a:schemeClr val="bg1"/>
                </a:solidFill>
              </a:rPr>
              <a:t>si ottiene moltiplicando la retribuzione oraria superiore (risultante dal confronto tra la retribuzione oraria minimale e quella tabellare) per le ore complessive da retribuire in forza di legge o di contratto.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65</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chemeClr val="bg1"/>
                </a:solidFill>
              </a:rPr>
              <a:t>NASPI</a:t>
            </a:r>
            <a:endParaRPr lang="it-IT" altLang="it-IT" b="1" dirty="0">
              <a:solidFill>
                <a:schemeClr val="bg1"/>
              </a:solidFill>
            </a:endParaRPr>
          </a:p>
          <a:p>
            <a:pPr algn="just"/>
            <a:r>
              <a:rPr lang="it-IT" sz="2400" dirty="0" smtClean="0">
                <a:solidFill>
                  <a:schemeClr val="bg1"/>
                </a:solidFill>
              </a:rPr>
              <a:t>In relazione ai lavoratori a tempo parziale, </a:t>
            </a:r>
            <a:r>
              <a:rPr lang="it-IT" sz="2400" b="1" dirty="0" smtClean="0">
                <a:solidFill>
                  <a:schemeClr val="bg1"/>
                </a:solidFill>
              </a:rPr>
              <a:t>non emerge alcuna differenziazione dal punto di vista della prestazione</a:t>
            </a:r>
            <a:r>
              <a:rPr lang="it-IT" sz="2400" dirty="0" smtClean="0">
                <a:solidFill>
                  <a:schemeClr val="bg1"/>
                </a:solidFill>
              </a:rPr>
              <a:t>: pertanto, le caratteristiche rimangono del tutto simili a quelle di un </a:t>
            </a:r>
            <a:r>
              <a:rPr lang="it-IT" sz="2400" b="1" dirty="0" smtClean="0">
                <a:solidFill>
                  <a:schemeClr val="bg1"/>
                </a:solidFill>
              </a:rPr>
              <a:t>lavoratore a tempo pieno.</a:t>
            </a:r>
          </a:p>
          <a:p>
            <a:pPr algn="just"/>
            <a:endParaRPr lang="it-IT" sz="2400" dirty="0" smtClean="0">
              <a:solidFill>
                <a:schemeClr val="bg1"/>
              </a:solidFill>
            </a:endParaRPr>
          </a:p>
          <a:p>
            <a:pPr algn="just"/>
            <a:endParaRPr lang="it-IT" sz="2400" dirty="0" smtClean="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66</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5436096" y="4293096"/>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prstClr val="white"/>
                </a:solidFill>
              </a:rPr>
              <a:t>Circ. INPS n. 41/2006</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fontAlgn="t"/>
            <a:r>
              <a:rPr lang="it-IT" sz="2400" dirty="0" smtClean="0">
                <a:solidFill>
                  <a:schemeClr val="bg1"/>
                </a:solidFill>
              </a:rPr>
              <a:t>In ordine a quesiti avanzati da alcune Sedi sulla possibilità di erogare l'indennità ordinaria di disoccupazione a lavoratori che svolgono </a:t>
            </a:r>
            <a:r>
              <a:rPr lang="it-IT" sz="2400" b="1" dirty="0" smtClean="0">
                <a:solidFill>
                  <a:schemeClr val="bg1"/>
                </a:solidFill>
              </a:rPr>
              <a:t>attività con contratto di lavoro part-time verticale </a:t>
            </a:r>
            <a:r>
              <a:rPr lang="it-IT" sz="2400" dirty="0" smtClean="0">
                <a:solidFill>
                  <a:schemeClr val="bg1"/>
                </a:solidFill>
              </a:rPr>
              <a:t>si precisa che </a:t>
            </a:r>
            <a:r>
              <a:rPr lang="it-IT" sz="2400" b="1" dirty="0" smtClean="0">
                <a:solidFill>
                  <a:schemeClr val="bg1"/>
                </a:solidFill>
              </a:rPr>
              <a:t>non si ritengono sussistenti le condizioni per l'</a:t>
            </a:r>
            <a:r>
              <a:rPr lang="it-IT" sz="2400" b="1" dirty="0" err="1" smtClean="0">
                <a:solidFill>
                  <a:schemeClr val="bg1"/>
                </a:solidFill>
              </a:rPr>
              <a:t>indennizzabilità</a:t>
            </a:r>
            <a:r>
              <a:rPr lang="it-IT" sz="2400" b="1" dirty="0" smtClean="0">
                <a:solidFill>
                  <a:schemeClr val="bg1"/>
                </a:solidFill>
              </a:rPr>
              <a:t> dei periodi di inattività </a:t>
            </a:r>
            <a:r>
              <a:rPr lang="it-IT" sz="2400" dirty="0" smtClean="0">
                <a:solidFill>
                  <a:schemeClr val="bg1"/>
                </a:solidFill>
              </a:rPr>
              <a:t>in quanto i lavoratori in questione:</a:t>
            </a:r>
          </a:p>
          <a:p>
            <a:pPr algn="just" fontAlgn="t"/>
            <a:endParaRPr lang="it-IT" sz="24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67</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arrotondato 8"/>
          <p:cNvSpPr/>
          <p:nvPr/>
        </p:nvSpPr>
        <p:spPr>
          <a:xfrm>
            <a:off x="5436096" y="4725144"/>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prstClr val="white"/>
                </a:solidFill>
              </a:rPr>
              <a:t>Circ. INPS n. 198/1995</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fontAlgn="t"/>
            <a:r>
              <a:rPr lang="it-IT" sz="2400" dirty="0" smtClean="0">
                <a:solidFill>
                  <a:schemeClr val="bg1"/>
                </a:solidFill>
              </a:rPr>
              <a:t>- </a:t>
            </a:r>
            <a:r>
              <a:rPr lang="it-IT" sz="2400" b="1" dirty="0" smtClean="0">
                <a:solidFill>
                  <a:schemeClr val="bg1"/>
                </a:solidFill>
              </a:rPr>
              <a:t>concentrano la propria attività </a:t>
            </a:r>
            <a:r>
              <a:rPr lang="it-IT" sz="2400" dirty="0" smtClean="0">
                <a:solidFill>
                  <a:schemeClr val="bg1"/>
                </a:solidFill>
              </a:rPr>
              <a:t>in alcuni mesi dell'anno (ovvero in alcune settimane del mese o in alcuni giorni della settimana);</a:t>
            </a:r>
          </a:p>
          <a:p>
            <a:pPr algn="just" fontAlgn="t"/>
            <a:r>
              <a:rPr lang="it-IT" sz="2400" dirty="0" smtClean="0">
                <a:solidFill>
                  <a:schemeClr val="bg1"/>
                </a:solidFill>
              </a:rPr>
              <a:t>- </a:t>
            </a:r>
            <a:r>
              <a:rPr lang="it-IT" sz="2400" b="1" dirty="0" smtClean="0">
                <a:solidFill>
                  <a:schemeClr val="bg1"/>
                </a:solidFill>
              </a:rPr>
              <a:t>vengono assunti con contratto a tempo indeterminato</a:t>
            </a:r>
            <a:r>
              <a:rPr lang="it-IT" sz="2400" dirty="0" smtClean="0">
                <a:solidFill>
                  <a:schemeClr val="bg1"/>
                </a:solidFill>
              </a:rPr>
              <a:t>, con tutti i benefici ad esso connessi, ivi compresi anche eventuali miglioramenti economici e/o normativi, che intervengano nei periodi in cui non prestano lavoro effettivo.</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68</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5796136" y="4941168"/>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prstClr val="white"/>
                </a:solidFill>
              </a:rPr>
              <a:t>Circ. INPS n. 198/1995</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fontAlgn="t"/>
            <a:r>
              <a:rPr lang="it-IT" sz="2400" dirty="0" smtClean="0">
                <a:solidFill>
                  <a:schemeClr val="bg1"/>
                </a:solidFill>
              </a:rPr>
              <a:t>Si aggiunge che i </a:t>
            </a:r>
            <a:r>
              <a:rPr lang="it-IT" sz="2400" b="1" dirty="0" smtClean="0">
                <a:solidFill>
                  <a:schemeClr val="bg1"/>
                </a:solidFill>
              </a:rPr>
              <a:t>periodi di sospensione dal lavoro sono contrattualmente predefiniti in conseguenza di una discrezionale distribuzione dell'orario lavorativo </a:t>
            </a:r>
            <a:r>
              <a:rPr lang="it-IT" sz="2400" dirty="0" smtClean="0">
                <a:solidFill>
                  <a:schemeClr val="bg1"/>
                </a:solidFill>
              </a:rPr>
              <a:t>in determinati archi di tempo e che il criterio della non </a:t>
            </a:r>
            <a:r>
              <a:rPr lang="it-IT" sz="2400" dirty="0" err="1" smtClean="0">
                <a:solidFill>
                  <a:schemeClr val="bg1"/>
                </a:solidFill>
              </a:rPr>
              <a:t>indennizzabilità</a:t>
            </a:r>
            <a:r>
              <a:rPr lang="it-IT" sz="2400" dirty="0" smtClean="0">
                <a:solidFill>
                  <a:schemeClr val="bg1"/>
                </a:solidFill>
              </a:rPr>
              <a:t> è stato costantemente seguito anche nelle decisioni di ricorsi e di provvedimenti di sospensione di decisioni dei Comitati Provinciali da parte degli Organi centrali dell'Istituto.</a:t>
            </a:r>
          </a:p>
          <a:p>
            <a:pPr algn="just" fontAlgn="t"/>
            <a:r>
              <a:rPr lang="it-IT" sz="2400" dirty="0" smtClean="0">
                <a:solidFill>
                  <a:schemeClr val="bg1"/>
                </a:solidFill>
              </a:rPr>
              <a:t> </a:t>
            </a:r>
            <a:br>
              <a:rPr lang="it-IT" sz="2400" dirty="0" smtClean="0">
                <a:solidFill>
                  <a:schemeClr val="bg1"/>
                </a:solidFill>
              </a:rPr>
            </a:br>
            <a:endParaRPr lang="it-IT" sz="24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69</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5724128" y="5085184"/>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smtClean="0">
                <a:solidFill>
                  <a:prstClr val="white"/>
                </a:solidFill>
              </a:rPr>
              <a:t>Circ. INPS n. 198/1995</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827584" y="1855035"/>
            <a:ext cx="7632848" cy="697784"/>
          </a:xfrm>
        </p:spPr>
        <p:txBody>
          <a:bodyPr/>
          <a:lstStyle/>
          <a:p>
            <a:pPr eaLnBrk="1" hangingPunct="1"/>
            <a:r>
              <a:rPr lang="it-IT" altLang="it-IT" b="1" dirty="0">
                <a:solidFill>
                  <a:schemeClr val="bg1"/>
                </a:solidFill>
              </a:rPr>
              <a:t>VINCOLI ED OPPORTUNITA’ NORMATIVA</a:t>
            </a:r>
            <a:endParaRPr lang="it-IT" altLang="it-IT" sz="2400" b="1" dirty="0">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9B615E-9099-42C6-BDB9-EFD8D884411C}" type="slidenum">
              <a:rPr lang="it-IT" altLang="it-IT" sz="1200">
                <a:solidFill>
                  <a:srgbClr val="FFFFFF"/>
                </a:solidFill>
              </a:rPr>
              <a:pPr>
                <a:spcBef>
                  <a:spcPct val="0"/>
                </a:spcBef>
                <a:buFontTx/>
                <a:buNone/>
              </a:pPr>
              <a:t>7</a:t>
            </a:fld>
            <a:endParaRPr lang="it-IT" altLang="it-IT" sz="1200">
              <a:solidFill>
                <a:srgbClr val="FFFFFF"/>
              </a:solidFill>
            </a:endParaRPr>
          </a:p>
        </p:txBody>
      </p:sp>
      <p:pic>
        <p:nvPicPr>
          <p:cNvPr id="717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p:nvPr/>
        </p:nvSpPr>
        <p:spPr>
          <a:xfrm>
            <a:off x="463304" y="2867037"/>
            <a:ext cx="4386150" cy="2038518"/>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COSTO DEL LAVORO</a:t>
            </a:r>
          </a:p>
        </p:txBody>
      </p:sp>
      <p:sp>
        <p:nvSpPr>
          <p:cNvPr id="9" name="Ovale 8"/>
          <p:cNvSpPr/>
          <p:nvPr/>
        </p:nvSpPr>
        <p:spPr>
          <a:xfrm>
            <a:off x="3918210" y="2867036"/>
            <a:ext cx="4385491" cy="2038327"/>
          </a:xfrm>
          <a:prstGeom prst="ellipse">
            <a:avLst/>
          </a:prstGeom>
          <a:solidFill>
            <a:schemeClr val="accent1">
              <a:alpha val="11000"/>
            </a:schemeClr>
          </a:solidFill>
          <a:effectLst>
            <a:reflection stA="38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altLang="it-IT" sz="2400" b="1" dirty="0">
                <a:solidFill>
                  <a:schemeClr val="bg1"/>
                </a:solidFill>
              </a:rPr>
              <a:t>ISTITUTI CONTRATTUALI E ASSISTENZIALI</a:t>
            </a:r>
          </a:p>
        </p:txBody>
      </p:sp>
      <p:sp>
        <p:nvSpPr>
          <p:cNvPr id="2" name="Rettangolo 1"/>
          <p:cNvSpPr/>
          <p:nvPr/>
        </p:nvSpPr>
        <p:spPr>
          <a:xfrm>
            <a:off x="455846" y="5453658"/>
            <a:ext cx="8230954" cy="923330"/>
          </a:xfrm>
          <a:prstGeom prst="rect">
            <a:avLst/>
          </a:prstGeom>
        </p:spPr>
        <p:txBody>
          <a:bodyPr wrap="square">
            <a:spAutoFit/>
          </a:bodyPr>
          <a:lstStyle/>
          <a:p>
            <a:pPr algn="just" eaLnBrk="1" hangingPunct="1"/>
            <a:r>
              <a:rPr lang="it-IT" altLang="it-IT" b="1" i="1" dirty="0">
                <a:solidFill>
                  <a:schemeClr val="bg1"/>
                </a:solidFill>
              </a:rPr>
              <a:t>benefici fiscali e contributivi (costo del lavoro), contingentamento, incidenza sull’organico dimensionale, eventuale condizionalità con gli istituti di sostegno al reddito.   </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248797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a:r>
              <a:rPr lang="it-IT" sz="2400" dirty="0" smtClean="0">
                <a:solidFill>
                  <a:schemeClr val="bg1"/>
                </a:solidFill>
              </a:rPr>
              <a:t>Il criterio della non </a:t>
            </a:r>
            <a:r>
              <a:rPr lang="it-IT" sz="2400" dirty="0" err="1" smtClean="0">
                <a:solidFill>
                  <a:schemeClr val="bg1"/>
                </a:solidFill>
              </a:rPr>
              <a:t>indennizzabilità</a:t>
            </a:r>
            <a:r>
              <a:rPr lang="it-IT" sz="2400" dirty="0" smtClean="0">
                <a:solidFill>
                  <a:schemeClr val="bg1"/>
                </a:solidFill>
              </a:rPr>
              <a:t> ha formato oggetto di </a:t>
            </a:r>
            <a:r>
              <a:rPr lang="it-IT" sz="2400" b="1" dirty="0" smtClean="0">
                <a:solidFill>
                  <a:schemeClr val="bg1"/>
                </a:solidFill>
              </a:rPr>
              <a:t>numerose sentenze della Corte di Cassazione</a:t>
            </a:r>
            <a:r>
              <a:rPr lang="it-IT" sz="2400" dirty="0" smtClean="0">
                <a:solidFill>
                  <a:schemeClr val="bg1"/>
                </a:solidFill>
              </a:rPr>
              <a:t>, che si è peraltro pronunciata in maniera difforme, in alcuni casi con l'accoglimento e in altri con la reiezione dei ricorsi dei lavoratori. La Suprema Corte, rilevato il sussistere di un contrasto giurisprudenziale, insorto in seno alla Sezione Lavoro, </a:t>
            </a:r>
            <a:r>
              <a:rPr lang="it-IT" sz="2400" b="1" dirty="0" smtClean="0">
                <a:solidFill>
                  <a:schemeClr val="bg1"/>
                </a:solidFill>
              </a:rPr>
              <a:t>ha sottoposto la questione in esame al definitivo pronunciamento delle Sezioni Unite Civili.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70</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5724128" y="5085184"/>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err="1" smtClean="0">
                <a:solidFill>
                  <a:prstClr val="white"/>
                </a:solidFill>
              </a:rPr>
              <a:t>Mess</a:t>
            </a:r>
            <a:r>
              <a:rPr lang="it-IT" b="1" dirty="0" smtClean="0">
                <a:solidFill>
                  <a:prstClr val="white"/>
                </a:solidFill>
              </a:rPr>
              <a:t>. INPS n. 253/2003</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a:r>
              <a:rPr lang="it-IT" sz="2400" dirty="0" smtClean="0">
                <a:solidFill>
                  <a:schemeClr val="bg1"/>
                </a:solidFill>
              </a:rPr>
              <a:t>In data </a:t>
            </a:r>
            <a:r>
              <a:rPr lang="it-IT" sz="2400" b="1" dirty="0" smtClean="0">
                <a:solidFill>
                  <a:schemeClr val="bg1"/>
                </a:solidFill>
              </a:rPr>
              <a:t>6 febbraio 2003 </a:t>
            </a:r>
            <a:r>
              <a:rPr lang="it-IT" sz="2400" dirty="0" smtClean="0">
                <a:solidFill>
                  <a:schemeClr val="bg1"/>
                </a:solidFill>
              </a:rPr>
              <a:t>la Cassazione a Sezioni Unite Civili ha pronunciato la sentenza definitiva (n. 01732/03) con la quale ha affermato che la “</a:t>
            </a:r>
            <a:r>
              <a:rPr lang="it-IT" sz="2400" b="1" dirty="0" smtClean="0">
                <a:solidFill>
                  <a:schemeClr val="bg1"/>
                </a:solidFill>
              </a:rPr>
              <a:t>stipulazione di un contratto di lavoro a tempo parziale di tipo verticale dipende dalla libera volontà del lavoratore e perciò non dà luogo a disoccupazione involontaria, ossia indennizzabile nei periodi di pausa</a:t>
            </a:r>
            <a:r>
              <a:rPr lang="it-IT" sz="2400" dirty="0" smtClean="0">
                <a:solidFill>
                  <a:schemeClr val="bg1"/>
                </a:solidFill>
              </a:rPr>
              <a:t>.... e deve in conclusione negarsi che il lavoratore impiegato a tempo parziale secondo il tipo cosiddetto verticale a base annua spetti l'indennità di disoccupazione per i periodi di inattività“.</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71</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6300192" y="5589240"/>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err="1" smtClean="0">
                <a:solidFill>
                  <a:prstClr val="white"/>
                </a:solidFill>
              </a:rPr>
              <a:t>Mess</a:t>
            </a:r>
            <a:r>
              <a:rPr lang="it-IT" b="1" dirty="0" smtClean="0">
                <a:solidFill>
                  <a:prstClr val="white"/>
                </a:solidFill>
              </a:rPr>
              <a:t>. INPS n. 253/2003</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Sottotitolo 2"/>
          <p:cNvSpPr>
            <a:spLocks noGrp="1"/>
          </p:cNvSpPr>
          <p:nvPr>
            <p:ph type="subTitle" idx="1"/>
          </p:nvPr>
        </p:nvSpPr>
        <p:spPr>
          <a:xfrm>
            <a:off x="468313" y="1628775"/>
            <a:ext cx="8207375" cy="5229225"/>
          </a:xfrm>
        </p:spPr>
        <p:txBody>
          <a:bodyPr/>
          <a:lstStyle/>
          <a:p>
            <a:pPr eaLnBrk="1" hangingPunct="1"/>
            <a:r>
              <a:rPr lang="it-IT" altLang="it-IT" b="1" dirty="0" smtClean="0">
                <a:solidFill>
                  <a:srgbClr val="FF0000"/>
                </a:solidFill>
              </a:rPr>
              <a:t>NASPI</a:t>
            </a:r>
            <a:endParaRPr lang="it-IT" altLang="it-IT" b="1" dirty="0">
              <a:solidFill>
                <a:srgbClr val="FF0000"/>
              </a:solidFill>
            </a:endParaRPr>
          </a:p>
          <a:p>
            <a:pPr algn="just"/>
            <a:r>
              <a:rPr lang="it-IT" sz="2400" dirty="0" smtClean="0">
                <a:solidFill>
                  <a:schemeClr val="bg1"/>
                </a:solidFill>
              </a:rPr>
              <a:t>Tenuto conto di quanto disposto dalla Suprema Corte si ribadisce che ai lavoratori assunti con contratto di lavoro </a:t>
            </a:r>
            <a:r>
              <a:rPr lang="it-IT" sz="2400" b="1" dirty="0" smtClean="0">
                <a:solidFill>
                  <a:schemeClr val="bg1"/>
                </a:solidFill>
              </a:rPr>
              <a:t>part-time verticale non spetta l'indennità ordinaria di disoccupazione per i periodi di inattività,</a:t>
            </a:r>
            <a:r>
              <a:rPr lang="it-IT" sz="2400" dirty="0" smtClean="0">
                <a:solidFill>
                  <a:schemeClr val="bg1"/>
                </a:solidFill>
              </a:rPr>
              <a:t> e si confermano, pertanto, le istruzioni fornite con circolare 198/1995.</a:t>
            </a:r>
          </a:p>
          <a:p>
            <a:pPr algn="just"/>
            <a:r>
              <a:rPr lang="it-IT" sz="2400" dirty="0" smtClean="0">
                <a:solidFill>
                  <a:schemeClr val="bg1"/>
                </a:solidFill>
              </a:rPr>
              <a:t> </a:t>
            </a:r>
          </a:p>
          <a:p>
            <a:pPr algn="just" fontAlgn="t"/>
            <a:r>
              <a:rPr lang="it-IT" sz="2400" dirty="0" smtClean="0">
                <a:solidFill>
                  <a:schemeClr val="bg1"/>
                </a:solidFill>
              </a:rPr>
              <a:t/>
            </a:r>
            <a:br>
              <a:rPr lang="it-IT" sz="2400" dirty="0" smtClean="0">
                <a:solidFill>
                  <a:schemeClr val="bg1"/>
                </a:solidFill>
              </a:rPr>
            </a:br>
            <a:endParaRPr lang="it-IT" sz="2400"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8F8748-D5AD-4F74-855C-F4E6026B5F53}" type="slidenum">
              <a:rPr lang="it-IT">
                <a:solidFill>
                  <a:srgbClr val="FFFFFF"/>
                </a:solidFill>
                <a:latin typeface="Calibri" panose="020F0502020204030204" pitchFamily="34" charset="0"/>
              </a:rPr>
              <a:pPr eaLnBrk="1" hangingPunct="1"/>
              <a:t>72</a:t>
            </a:fld>
            <a:endParaRPr lang="it-IT">
              <a:solidFill>
                <a:srgbClr val="FFFFFF"/>
              </a:solidFill>
              <a:latin typeface="Calibri" panose="020F0502020204030204" pitchFamily="34" charset="0"/>
            </a:endParaRPr>
          </a:p>
        </p:txBody>
      </p:sp>
      <p:sp>
        <p:nvSpPr>
          <p:cNvPr id="7" name="Segnaposto piè di pagina 6"/>
          <p:cNvSpPr>
            <a:spLocks noGrp="1"/>
          </p:cNvSpPr>
          <p:nvPr>
            <p:ph type="ftr" sz="quarter" idx="11"/>
          </p:nvPr>
        </p:nvSpPr>
        <p:spPr/>
        <p:txBody>
          <a:bodyPr/>
          <a:lstStyle/>
          <a:p>
            <a:pPr>
              <a:defRPr/>
            </a:pPr>
            <a:r>
              <a:rPr lang="it-IT"/>
              <a:t>Ultimo aggiornamento 18 Aprile 2016</a:t>
            </a:r>
          </a:p>
        </p:txBody>
      </p:sp>
      <p:pic>
        <p:nvPicPr>
          <p:cNvPr id="43014"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arrotondato 7"/>
          <p:cNvSpPr/>
          <p:nvPr/>
        </p:nvSpPr>
        <p:spPr>
          <a:xfrm>
            <a:off x="5724128" y="4653136"/>
            <a:ext cx="2087563"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err="1" smtClean="0">
                <a:solidFill>
                  <a:prstClr val="white"/>
                </a:solidFill>
              </a:rPr>
              <a:t>Mess</a:t>
            </a:r>
            <a:r>
              <a:rPr lang="it-IT" b="1" dirty="0" smtClean="0">
                <a:solidFill>
                  <a:prstClr val="white"/>
                </a:solidFill>
              </a:rPr>
              <a:t>. INPS n. 253/2003</a:t>
            </a:r>
            <a:endParaRPr lang="it-IT" b="1" dirty="0">
              <a:solidFill>
                <a:prstClr val="white"/>
              </a:solidFill>
            </a:endParaRPr>
          </a:p>
        </p:txBody>
      </p:sp>
    </p:spTree>
    <p:extLst>
      <p:ext uri="{BB962C8B-B14F-4D97-AF65-F5344CB8AC3E}">
        <p14:creationId xmlns:p14="http://schemas.microsoft.com/office/powerpoint/2010/main" val="25003041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73</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31840" y="1484784"/>
            <a:ext cx="2924674"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PART TIME - VERTICALE</a:t>
            </a:r>
          </a:p>
        </p:txBody>
      </p:sp>
      <p:sp>
        <p:nvSpPr>
          <p:cNvPr id="8" name="Sottotitolo 2"/>
          <p:cNvSpPr>
            <a:spLocks noGrp="1"/>
          </p:cNvSpPr>
          <p:nvPr>
            <p:ph type="subTitle" idx="1"/>
          </p:nvPr>
        </p:nvSpPr>
        <p:spPr>
          <a:xfrm>
            <a:off x="467544" y="1988840"/>
            <a:ext cx="8207375" cy="5229225"/>
          </a:xfrm>
        </p:spPr>
        <p:txBody>
          <a:bodyPr/>
          <a:lstStyle/>
          <a:p>
            <a:pPr algn="just">
              <a:defRPr/>
            </a:pPr>
            <a:r>
              <a:rPr lang="it-IT" sz="2400" dirty="0">
                <a:solidFill>
                  <a:schemeClr val="bg1"/>
                </a:solidFill>
              </a:rPr>
              <a:t>Costo elaborato per un rapporto a tempo indeterminato con orario part time verticale (prestazione nei mesi di gennaio, febbraio, marzo, aprile, novembre e dicembre), con interruzione del rapporto per licenziamento e pagamento del ticket.</a:t>
            </a:r>
          </a:p>
          <a:p>
            <a:pPr algn="just">
              <a:buFont typeface="Arial" charset="0"/>
              <a:buNone/>
              <a:defRPr/>
            </a:pPr>
            <a:r>
              <a:rPr lang="it-IT" sz="2400" dirty="0">
                <a:solidFill>
                  <a:schemeClr val="bg1"/>
                </a:solidFill>
              </a:rPr>
              <a:t>Contratto di lavoro: Metalmeccanica Piccola Industria</a:t>
            </a:r>
          </a:p>
          <a:p>
            <a:pPr algn="just">
              <a:buFont typeface="Arial" charset="0"/>
              <a:buNone/>
              <a:defRPr/>
            </a:pPr>
            <a:r>
              <a:rPr lang="it-IT" sz="2400" dirty="0">
                <a:solidFill>
                  <a:schemeClr val="bg1"/>
                </a:solidFill>
              </a:rPr>
              <a:t>Livello: 3</a:t>
            </a:r>
          </a:p>
          <a:p>
            <a:pPr algn="just">
              <a:buFont typeface="Arial" charset="0"/>
              <a:buNone/>
              <a:defRPr/>
            </a:pPr>
            <a:r>
              <a:rPr lang="it-IT" sz="2400" dirty="0">
                <a:solidFill>
                  <a:schemeClr val="bg1"/>
                </a:solidFill>
              </a:rPr>
              <a:t>Mansione: Montatore</a:t>
            </a:r>
          </a:p>
          <a:p>
            <a:pPr algn="just">
              <a:buFont typeface="Arial" charset="0"/>
              <a:buNone/>
              <a:defRPr/>
            </a:pPr>
            <a:endParaRPr lang="it-IT" sz="2400" dirty="0">
              <a:solidFill>
                <a:schemeClr val="bg1"/>
              </a:solidFill>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4210303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74</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31840" y="1484784"/>
            <a:ext cx="2924674"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PART TIME - VERTICALE</a:t>
            </a:r>
          </a:p>
        </p:txBody>
      </p:sp>
      <p:pic>
        <p:nvPicPr>
          <p:cNvPr id="3" name="Immagine 2" descr="Costo-Lavoro-part-time-vertical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916832"/>
            <a:ext cx="8208912" cy="4585051"/>
          </a:xfrm>
          <a:prstGeom prst="rect">
            <a:avLst/>
          </a:prstGeom>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6449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7FDB31-3BE1-1342-BA15-9C32CB195FDB}" type="slidenum">
              <a:rPr lang="it-IT" sz="1200">
                <a:solidFill>
                  <a:srgbClr val="FFFFFF"/>
                </a:solidFill>
                <a:latin typeface="Calibri" charset="0"/>
              </a:rPr>
              <a:pPr/>
              <a:t>75</a:t>
            </a:fld>
            <a:endParaRPr lang="it-IT" sz="1200">
              <a:solidFill>
                <a:srgbClr val="FFFFFF"/>
              </a:solidFill>
              <a:latin typeface="Calibri" charset="0"/>
            </a:endParaRPr>
          </a:p>
        </p:txBody>
      </p:sp>
      <p:pic>
        <p:nvPicPr>
          <p:cNvPr id="1638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131840" y="1484784"/>
            <a:ext cx="2924674" cy="369332"/>
          </a:xfrm>
          <a:prstGeom prst="rect">
            <a:avLst/>
          </a:prstGeom>
        </p:spPr>
        <p:txBody>
          <a:bodyPr wrap="none">
            <a:spAutoFit/>
          </a:bodyPr>
          <a:lstStyle/>
          <a:p>
            <a:pPr eaLnBrk="1" hangingPunct="1">
              <a:buFont typeface="Arial" charset="0"/>
              <a:buNone/>
              <a:defRPr/>
            </a:pPr>
            <a:r>
              <a:rPr lang="it-IT" altLang="it-IT" b="1" dirty="0">
                <a:solidFill>
                  <a:srgbClr val="FF0000"/>
                </a:solidFill>
              </a:rPr>
              <a:t>PART TIME - VERTICALE</a:t>
            </a:r>
          </a:p>
        </p:txBody>
      </p:sp>
      <p:pic>
        <p:nvPicPr>
          <p:cNvPr id="2" name="Immagine 1" descr="Costo-Lavoro-part-time-vertical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844824"/>
            <a:ext cx="8280920" cy="4534106"/>
          </a:xfrm>
          <a:prstGeom prst="rect">
            <a:avLst/>
          </a:prstGeom>
        </p:spPr>
      </p:pic>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98570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1403350" y="3141663"/>
            <a:ext cx="6400800" cy="1125537"/>
          </a:xfrm>
        </p:spPr>
        <p:txBody>
          <a:bodyPr/>
          <a:lstStyle/>
          <a:p>
            <a:pPr eaLnBrk="1" hangingPunct="1"/>
            <a:r>
              <a:rPr lang="it-IT" altLang="it-IT">
                <a:solidFill>
                  <a:schemeClr val="bg1"/>
                </a:solidFill>
              </a:rPr>
              <a:t>LAVORO INTERMITTENTE</a:t>
            </a:r>
          </a:p>
          <a:p>
            <a:pPr eaLnBrk="1" hangingPunct="1"/>
            <a:endParaRPr lang="it-IT" altLang="it-IT">
              <a:solidFill>
                <a:schemeClr val="bg1"/>
              </a:solidFill>
            </a:endParaRPr>
          </a:p>
        </p:txBody>
      </p:sp>
      <p:sp>
        <p:nvSpPr>
          <p:cNvPr id="20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CB519-AA92-4006-A230-C46E00C9D17A}" type="slidenum">
              <a:rPr lang="it-IT" altLang="it-IT">
                <a:solidFill>
                  <a:srgbClr val="FFFFFF"/>
                </a:solidFill>
                <a:latin typeface="Calibri" panose="020F0502020204030204" pitchFamily="34" charset="0"/>
              </a:rPr>
              <a:pPr/>
              <a:t>76</a:t>
            </a:fld>
            <a:endParaRPr lang="it-IT" altLang="it-IT">
              <a:solidFill>
                <a:srgbClr val="FFFFFF"/>
              </a:solidFill>
              <a:latin typeface="Calibri" panose="020F0502020204030204" pitchFamily="34" charset="0"/>
            </a:endParaRPr>
          </a:p>
        </p:txBody>
      </p:sp>
      <p:pic>
        <p:nvPicPr>
          <p:cNvPr id="2053"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7945202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1403350" y="1844675"/>
            <a:ext cx="6400800" cy="1125538"/>
          </a:xfrm>
        </p:spPr>
        <p:txBody>
          <a:bodyPr/>
          <a:lstStyle/>
          <a:p>
            <a:pPr eaLnBrk="1" hangingPunct="1">
              <a:spcBef>
                <a:spcPct val="0"/>
              </a:spcBef>
              <a:spcAft>
                <a:spcPts val="600"/>
              </a:spcAft>
            </a:pPr>
            <a:r>
              <a:rPr lang="it-IT" altLang="it-IT" i="1">
                <a:solidFill>
                  <a:schemeClr val="bg1"/>
                </a:solidFill>
              </a:rPr>
              <a:t>Riferimenti normativi</a:t>
            </a:r>
          </a:p>
          <a:p>
            <a:pPr eaLnBrk="1" hangingPunct="1">
              <a:spcBef>
                <a:spcPct val="0"/>
              </a:spcBef>
              <a:spcAft>
                <a:spcPts val="600"/>
              </a:spcAft>
            </a:pPr>
            <a:endParaRPr lang="it-IT" altLang="it-IT" sz="1200">
              <a:solidFill>
                <a:schemeClr val="bg1"/>
              </a:solidFill>
            </a:endParaRPr>
          </a:p>
          <a:p>
            <a:pPr eaLnBrk="1" hangingPunct="1">
              <a:spcBef>
                <a:spcPct val="0"/>
              </a:spcBef>
              <a:spcAft>
                <a:spcPts val="600"/>
              </a:spcAft>
            </a:pPr>
            <a:r>
              <a:rPr lang="it-IT" altLang="it-IT" sz="2400" i="1">
                <a:solidFill>
                  <a:schemeClr val="bg1"/>
                </a:solidFill>
              </a:rPr>
              <a:t>D. Lgs. 81/2015 artt. 13-18</a:t>
            </a:r>
          </a:p>
          <a:p>
            <a:pPr eaLnBrk="1" hangingPunct="1">
              <a:spcBef>
                <a:spcPct val="0"/>
              </a:spcBef>
              <a:spcAft>
                <a:spcPts val="600"/>
              </a:spcAft>
            </a:pPr>
            <a:r>
              <a:rPr lang="it-IT" altLang="it-IT" sz="2400" i="1">
                <a:solidFill>
                  <a:schemeClr val="bg1"/>
                </a:solidFill>
              </a:rPr>
              <a:t>D. Lgs. 276/2003</a:t>
            </a:r>
          </a:p>
          <a:p>
            <a:pPr eaLnBrk="1" hangingPunct="1">
              <a:spcBef>
                <a:spcPct val="0"/>
              </a:spcBef>
              <a:spcAft>
                <a:spcPts val="600"/>
              </a:spcAft>
            </a:pPr>
            <a:r>
              <a:rPr lang="it-IT" altLang="it-IT" sz="2400" i="1">
                <a:solidFill>
                  <a:schemeClr val="bg1"/>
                </a:solidFill>
              </a:rPr>
              <a:t>L. 92/2012</a:t>
            </a:r>
          </a:p>
          <a:p>
            <a:pPr eaLnBrk="1" hangingPunct="1">
              <a:spcBef>
                <a:spcPct val="0"/>
              </a:spcBef>
              <a:spcAft>
                <a:spcPts val="600"/>
              </a:spcAft>
            </a:pPr>
            <a:r>
              <a:rPr lang="it-IT" altLang="it-IT" sz="2400" i="1">
                <a:solidFill>
                  <a:schemeClr val="bg1"/>
                </a:solidFill>
              </a:rPr>
              <a:t>L. 76/2013</a:t>
            </a:r>
          </a:p>
          <a:p>
            <a:pPr eaLnBrk="1" hangingPunct="1">
              <a:spcBef>
                <a:spcPct val="0"/>
              </a:spcBef>
              <a:spcAft>
                <a:spcPts val="600"/>
              </a:spcAft>
            </a:pPr>
            <a:r>
              <a:rPr lang="it-IT" altLang="it-IT" sz="2400" i="1">
                <a:solidFill>
                  <a:schemeClr val="bg1"/>
                </a:solidFill>
              </a:rPr>
              <a:t>RD 2657 /1923</a:t>
            </a:r>
          </a:p>
          <a:p>
            <a:pPr eaLnBrk="1" hangingPunct="1">
              <a:spcBef>
                <a:spcPct val="0"/>
              </a:spcBef>
              <a:spcAft>
                <a:spcPts val="600"/>
              </a:spcAft>
            </a:pPr>
            <a:r>
              <a:rPr lang="it-IT" altLang="it-IT" sz="2400" i="1">
                <a:solidFill>
                  <a:schemeClr val="bg1"/>
                </a:solidFill>
              </a:rPr>
              <a:t>MLPS circ. 18 e 20/2012</a:t>
            </a:r>
          </a:p>
          <a:p>
            <a:pPr eaLnBrk="1" hangingPunct="1">
              <a:spcBef>
                <a:spcPct val="0"/>
              </a:spcBef>
              <a:spcAft>
                <a:spcPts val="600"/>
              </a:spcAft>
            </a:pPr>
            <a:r>
              <a:rPr lang="it-IT" altLang="it-IT" sz="2400" i="1">
                <a:solidFill>
                  <a:schemeClr val="bg1"/>
                </a:solidFill>
              </a:rPr>
              <a:t>MLPS vademecum 22/04/2013</a:t>
            </a:r>
          </a:p>
          <a:p>
            <a:pPr eaLnBrk="1" hangingPunct="1">
              <a:spcBef>
                <a:spcPct val="0"/>
              </a:spcBef>
              <a:spcAft>
                <a:spcPts val="600"/>
              </a:spcAft>
            </a:pPr>
            <a:r>
              <a:rPr lang="it-IT" altLang="it-IT" sz="2400" i="1">
                <a:solidFill>
                  <a:schemeClr val="bg1"/>
                </a:solidFill>
              </a:rPr>
              <a:t>Interpello MLPS 26/2014</a:t>
            </a:r>
          </a:p>
          <a:p>
            <a:pPr eaLnBrk="1" hangingPunct="1">
              <a:spcBef>
                <a:spcPct val="0"/>
              </a:spcBef>
              <a:spcAft>
                <a:spcPts val="600"/>
              </a:spcAft>
            </a:pPr>
            <a:r>
              <a:rPr lang="it-IT" altLang="it-IT" sz="2400" i="1">
                <a:solidFill>
                  <a:srgbClr val="000000"/>
                </a:solidFill>
              </a:rPr>
              <a:t>Interpello MLPS 10 del 21/03/2016</a:t>
            </a:r>
          </a:p>
          <a:p>
            <a:pPr eaLnBrk="1" hangingPunct="1"/>
            <a:endParaRPr lang="it-IT" altLang="it-IT">
              <a:solidFill>
                <a:schemeClr val="bg1"/>
              </a:solidFill>
            </a:endParaRPr>
          </a:p>
          <a:p>
            <a:pPr eaLnBrk="1" hangingPunct="1"/>
            <a:endParaRPr lang="it-IT" altLang="it-IT">
              <a:solidFill>
                <a:schemeClr val="bg1"/>
              </a:solidFill>
            </a:endParaRPr>
          </a:p>
        </p:txBody>
      </p:sp>
      <p:sp>
        <p:nvSpPr>
          <p:cNvPr id="307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C81D39-382B-4B67-BA65-D0CB77909DBD}" type="slidenum">
              <a:rPr lang="it-IT" altLang="it-IT">
                <a:solidFill>
                  <a:srgbClr val="FFFFFF"/>
                </a:solidFill>
                <a:latin typeface="Calibri" panose="020F0502020204030204" pitchFamily="34" charset="0"/>
              </a:rPr>
              <a:pPr/>
              <a:t>77</a:t>
            </a:fld>
            <a:endParaRPr lang="it-IT" altLang="it-IT">
              <a:solidFill>
                <a:srgbClr val="FFFFFF"/>
              </a:solidFill>
              <a:latin typeface="Calibri" panose="020F0502020204030204" pitchFamily="34" charset="0"/>
            </a:endParaRPr>
          </a:p>
        </p:txBody>
      </p:sp>
      <p:pic>
        <p:nvPicPr>
          <p:cNvPr id="30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671852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a:solidFill>
                  <a:schemeClr val="bg1"/>
                </a:solidFill>
              </a:rPr>
              <a:t>DEFINIZIONE</a:t>
            </a:r>
          </a:p>
          <a:p>
            <a:pPr algn="just" eaLnBrk="1" hangingPunct="1">
              <a:spcBef>
                <a:spcPct val="0"/>
              </a:spcBef>
              <a:spcAft>
                <a:spcPts val="600"/>
              </a:spcAft>
            </a:pPr>
            <a:r>
              <a:rPr lang="it-IT" sz="2400" i="1">
                <a:solidFill>
                  <a:schemeClr val="bg1"/>
                </a:solidFill>
              </a:rPr>
              <a:t>‘’contratto, anche a tempo determinato, mediante il quale un lavoratore si pone a disposizione di un datore di lavoro che ne può utilizzare la prestazione lavorativa in modo discontinuo o intermittente secondo le esigenze individuate dai contratti collettivi, anche con riferimento alla possibilità di svolgere le prestazioni in periodi predeterminati nell'arco della settimana, del mese o dell'anno. In mancanza di contratto collettivo, i casi di utilizzo del lavoro intermittente sono individuati con decreto del Ministro del lavoro e delle politiche sociali’’</a:t>
            </a:r>
            <a:endParaRPr lang="it-IT" altLang="it-IT" sz="2400" i="1">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410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0CAD2-FAF9-46B6-8555-125A3E0E8B0E}" type="slidenum">
              <a:rPr lang="it-IT" altLang="it-IT">
                <a:solidFill>
                  <a:srgbClr val="FFFFFF"/>
                </a:solidFill>
                <a:latin typeface="Calibri" panose="020F0502020204030204" pitchFamily="34" charset="0"/>
              </a:rPr>
              <a:pPr/>
              <a:t>78</a:t>
            </a:fld>
            <a:endParaRPr lang="it-IT" altLang="it-IT">
              <a:solidFill>
                <a:srgbClr val="FFFFFF"/>
              </a:solidFill>
              <a:latin typeface="Calibri" panose="020F0502020204030204" pitchFamily="34" charset="0"/>
            </a:endParaRPr>
          </a:p>
        </p:txBody>
      </p:sp>
      <p:pic>
        <p:nvPicPr>
          <p:cNvPr id="4101"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6967269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a:solidFill>
                  <a:schemeClr val="bg1"/>
                </a:solidFill>
              </a:rPr>
              <a:t>PRINCIPIO DI NON DISCRIMINAZIONE</a:t>
            </a:r>
          </a:p>
          <a:p>
            <a:pPr eaLnBrk="1" hangingPunct="1">
              <a:spcBef>
                <a:spcPct val="0"/>
              </a:spcBef>
              <a:spcAft>
                <a:spcPts val="600"/>
              </a:spcAft>
            </a:pPr>
            <a:r>
              <a:rPr lang="it-IT" altLang="it-IT" sz="2400" i="1">
                <a:solidFill>
                  <a:schemeClr val="bg1"/>
                </a:solidFill>
              </a:rPr>
              <a:t>(art. 17 c. 1 D. Lgs. 81/2015)</a:t>
            </a:r>
          </a:p>
          <a:p>
            <a:pPr eaLnBrk="1" hangingPunct="1">
              <a:spcBef>
                <a:spcPct val="0"/>
              </a:spcBef>
              <a:spcAft>
                <a:spcPts val="600"/>
              </a:spcAft>
            </a:pPr>
            <a:endParaRPr lang="it-IT" altLang="it-IT" sz="2400" i="1">
              <a:solidFill>
                <a:schemeClr val="bg1"/>
              </a:solidFill>
            </a:endParaRPr>
          </a:p>
          <a:p>
            <a:pPr eaLnBrk="1" hangingPunct="1"/>
            <a:r>
              <a:rPr lang="it-IT" altLang="it-IT" sz="2400">
                <a:solidFill>
                  <a:schemeClr val="bg1"/>
                </a:solidFill>
              </a:rPr>
              <a:t>Il lavoratore intermittente gode di tutti i diritti normativi riconosciuti alla generalità dei lavoratori, limitatamente ai periodi della prestazione</a:t>
            </a:r>
          </a:p>
          <a:p>
            <a:pPr eaLnBrk="1" hangingPunct="1"/>
            <a:r>
              <a:rPr lang="it-IT" altLang="it-IT" sz="2400">
                <a:solidFill>
                  <a:schemeClr val="bg1"/>
                </a:solidFill>
              </a:rPr>
              <a:t>Resta privo di tutela nei periodi in cui resta a disposizione del datore di lavoro</a:t>
            </a:r>
          </a:p>
          <a:p>
            <a:pPr eaLnBrk="1" hangingPunct="1"/>
            <a:endParaRPr lang="it-IT" altLang="it-IT">
              <a:solidFill>
                <a:schemeClr val="bg1"/>
              </a:solidFill>
            </a:endParaRPr>
          </a:p>
        </p:txBody>
      </p:sp>
      <p:sp>
        <p:nvSpPr>
          <p:cNvPr id="512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C42420-5F32-45D7-BB4C-D47A44E354BA}" type="slidenum">
              <a:rPr lang="it-IT" altLang="it-IT">
                <a:solidFill>
                  <a:srgbClr val="FFFFFF"/>
                </a:solidFill>
                <a:latin typeface="Calibri" panose="020F0502020204030204" pitchFamily="34" charset="0"/>
              </a:rPr>
              <a:pPr/>
              <a:t>79</a:t>
            </a:fld>
            <a:endParaRPr lang="it-IT" altLang="it-IT">
              <a:solidFill>
                <a:srgbClr val="FFFFFF"/>
              </a:solidFill>
              <a:latin typeface="Calibri" panose="020F0502020204030204" pitchFamily="34" charset="0"/>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877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539750" y="1628775"/>
            <a:ext cx="8064500" cy="4895850"/>
          </a:xfrm>
        </p:spPr>
        <p:txBody>
          <a:bodyPr/>
          <a:lstStyle/>
          <a:p>
            <a:pPr eaLnBrk="1" hangingPunct="1">
              <a:defRPr/>
            </a:pPr>
            <a:endParaRPr lang="it-IT" altLang="it-IT" sz="2400" b="1" i="1" dirty="0">
              <a:solidFill>
                <a:schemeClr val="bg1"/>
              </a:solidFill>
            </a:endParaRPr>
          </a:p>
          <a:p>
            <a:pPr eaLnBrk="1" hangingPunct="1">
              <a:defRPr/>
            </a:pPr>
            <a:endParaRPr lang="it-IT" altLang="it-IT" sz="2400" b="1" i="1" dirty="0">
              <a:solidFill>
                <a:schemeClr val="bg1"/>
              </a:solidFill>
            </a:endParaRPr>
          </a:p>
          <a:p>
            <a:pPr eaLnBrk="1" hangingPunct="1">
              <a:defRPr/>
            </a:pPr>
            <a:r>
              <a:rPr lang="it-IT" altLang="it-IT" sz="2400" b="1" i="1" dirty="0">
                <a:solidFill>
                  <a:schemeClr val="bg1"/>
                </a:solidFill>
              </a:rPr>
              <a:t>Rispetto a queste “variabili” è lecito programmare l’assunzione procedendo ad una </a:t>
            </a:r>
            <a:r>
              <a:rPr lang="it-IT" altLang="it-IT" sz="2400" b="1" i="1" dirty="0">
                <a:solidFill>
                  <a:srgbClr val="0070C0"/>
                </a:solidFill>
              </a:rPr>
              <a:t>ANALISI COMPARATA </a:t>
            </a:r>
            <a:r>
              <a:rPr lang="it-IT" altLang="it-IT" sz="2400" b="1" i="1" dirty="0">
                <a:solidFill>
                  <a:schemeClr val="bg1"/>
                </a:solidFill>
              </a:rPr>
              <a:t>delle tipologie contrattuali c.d. flessibili o atipiche esistenti nell’ordinamento giuridico, anche rispetto alla fattispecie “tipo” del contratto di lavoro a tempo indeterminato</a:t>
            </a:r>
            <a:endParaRPr lang="it-IT" altLang="it-IT" sz="1000" b="1" i="1" dirty="0">
              <a:solidFill>
                <a:schemeClr val="bg1"/>
              </a:solidFill>
            </a:endParaRPr>
          </a:p>
          <a:p>
            <a:pPr eaLnBrk="1" hangingPunct="1">
              <a:defRPr/>
            </a:pPr>
            <a:r>
              <a:rPr lang="it-IT" altLang="it-IT" sz="1000" b="1" i="1" dirty="0">
                <a:solidFill>
                  <a:schemeClr val="bg1"/>
                </a:solidFill>
              </a:rPr>
              <a:t> </a:t>
            </a:r>
          </a:p>
          <a:p>
            <a:pPr marL="514350" indent="-514350" algn="just" eaLnBrk="1" hangingPunct="1">
              <a:defRPr/>
            </a:pPr>
            <a:endParaRPr lang="it-IT" altLang="it-IT" sz="2800" b="1" dirty="0">
              <a:solidFill>
                <a:srgbClr val="0070C0"/>
              </a:solidFill>
            </a:endParaRPr>
          </a:p>
          <a:p>
            <a:pPr eaLnBrk="1" hangingPunct="1">
              <a:defRPr/>
            </a:pPr>
            <a:endParaRPr lang="it-IT" altLang="it-IT" dirty="0">
              <a:solidFill>
                <a:schemeClr val="bg1"/>
              </a:solidFill>
            </a:endParaRP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98E266-B732-44F2-9631-20E546482155}" type="slidenum">
              <a:rPr lang="it-IT">
                <a:solidFill>
                  <a:srgbClr val="FFFFFF"/>
                </a:solidFill>
                <a:latin typeface="Calibri" panose="020F0502020204030204" pitchFamily="34" charset="0"/>
              </a:rPr>
              <a:pPr eaLnBrk="1" hangingPunct="1"/>
              <a:t>8</a:t>
            </a:fld>
            <a:endParaRPr lang="it-IT">
              <a:solidFill>
                <a:srgbClr val="FFFFFF"/>
              </a:solidFill>
              <a:latin typeface="Calibri" panose="020F0502020204030204" pitchFamily="34" charset="0"/>
            </a:endParaRPr>
          </a:p>
        </p:txBody>
      </p:sp>
      <p:pic>
        <p:nvPicPr>
          <p:cNvPr id="5125"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in giù 7"/>
          <p:cNvSpPr/>
          <p:nvPr/>
        </p:nvSpPr>
        <p:spPr>
          <a:xfrm>
            <a:off x="3995738" y="4508500"/>
            <a:ext cx="484187"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pic>
        <p:nvPicPr>
          <p:cNvPr id="9"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9631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a:solidFill>
                  <a:schemeClr val="bg1"/>
                </a:solidFill>
              </a:rPr>
              <a:t>PRINCIPIO DI NON DISCRIMINAZIONE</a:t>
            </a:r>
          </a:p>
          <a:p>
            <a:pPr eaLnBrk="1" hangingPunct="1">
              <a:spcBef>
                <a:spcPct val="0"/>
              </a:spcBef>
              <a:spcAft>
                <a:spcPts val="600"/>
              </a:spcAft>
            </a:pPr>
            <a:r>
              <a:rPr lang="it-IT" altLang="it-IT" sz="2400" i="1">
                <a:solidFill>
                  <a:schemeClr val="bg1"/>
                </a:solidFill>
              </a:rPr>
              <a:t>(art. 17 c. 1 D. Lgs. 81/2015)</a:t>
            </a:r>
          </a:p>
          <a:p>
            <a:pPr eaLnBrk="1" hangingPunct="1">
              <a:spcBef>
                <a:spcPct val="0"/>
              </a:spcBef>
              <a:spcAft>
                <a:spcPts val="600"/>
              </a:spcAft>
            </a:pPr>
            <a:endParaRPr lang="it-IT" altLang="it-IT" sz="2400" i="1">
              <a:solidFill>
                <a:schemeClr val="bg1"/>
              </a:solidFill>
            </a:endParaRPr>
          </a:p>
          <a:p>
            <a:pPr eaLnBrk="1" hangingPunct="1"/>
            <a:r>
              <a:rPr lang="it-IT" altLang="it-IT" sz="2400">
                <a:solidFill>
                  <a:schemeClr val="bg1"/>
                </a:solidFill>
              </a:rPr>
              <a:t>Il lavoratore intermittente percepisce un trattamento economico riproporzionato all’entità della prestazione svolta, con riferimento sia alla retribuzione che a tutti gli istituti contrattuali (ferie, permessi, 13ma, TFR, trattamento per malattia, infortunio, congedo di maternità e congedo parentale)</a:t>
            </a:r>
          </a:p>
          <a:p>
            <a:pPr eaLnBrk="1" hangingPunct="1"/>
            <a:endParaRPr lang="it-IT" altLang="it-IT">
              <a:solidFill>
                <a:schemeClr val="bg1"/>
              </a:solidFill>
            </a:endParaRPr>
          </a:p>
        </p:txBody>
      </p:sp>
      <p:sp>
        <p:nvSpPr>
          <p:cNvPr id="61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29C117-75EF-42F5-B2B6-DD09BDEAA57D}" type="slidenum">
              <a:rPr lang="it-IT" altLang="it-IT">
                <a:solidFill>
                  <a:srgbClr val="FFFFFF"/>
                </a:solidFill>
                <a:latin typeface="Calibri" panose="020F0502020204030204" pitchFamily="34" charset="0"/>
              </a:rPr>
              <a:pPr/>
              <a:t>80</a:t>
            </a:fld>
            <a:endParaRPr lang="it-IT" altLang="it-IT">
              <a:solidFill>
                <a:srgbClr val="FFFFFF"/>
              </a:solidFill>
              <a:latin typeface="Calibri" panose="020F0502020204030204" pitchFamily="34" charset="0"/>
            </a:endParaRPr>
          </a:p>
        </p:txBody>
      </p:sp>
      <p:pic>
        <p:nvPicPr>
          <p:cNvPr id="6149"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7215353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a:solidFill>
                  <a:schemeClr val="bg1"/>
                </a:solidFill>
              </a:rPr>
              <a:t>Il contratto di lavoro intermittente può stipularsi nei seguenti modi:</a:t>
            </a:r>
          </a:p>
          <a:p>
            <a:pPr eaLnBrk="1" hangingPunct="1"/>
            <a:endParaRPr lang="it-IT" altLang="it-IT">
              <a:solidFill>
                <a:schemeClr val="bg1"/>
              </a:solidFill>
            </a:endParaRPr>
          </a:p>
          <a:p>
            <a:pPr eaLnBrk="1" hangingPunct="1"/>
            <a:endParaRPr lang="it-IT" altLang="it-IT">
              <a:solidFill>
                <a:schemeClr val="bg1"/>
              </a:solidFill>
            </a:endParaRPr>
          </a:p>
        </p:txBody>
      </p:sp>
      <p:sp>
        <p:nvSpPr>
          <p:cNvPr id="71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FC501A-92B4-4F6B-ADDD-58CF7385B731}" type="slidenum">
              <a:rPr lang="it-IT" altLang="it-IT">
                <a:solidFill>
                  <a:srgbClr val="FFFFFF"/>
                </a:solidFill>
                <a:latin typeface="Calibri" panose="020F0502020204030204" pitchFamily="34" charset="0"/>
              </a:rPr>
              <a:pPr/>
              <a:t>81</a:t>
            </a:fld>
            <a:endParaRPr lang="it-IT" altLang="it-IT">
              <a:solidFill>
                <a:srgbClr val="FFFFFF"/>
              </a:solidFill>
              <a:latin typeface="Calibri" panose="020F0502020204030204" pitchFamily="34" charset="0"/>
            </a:endParaRPr>
          </a:p>
        </p:txBody>
      </p:sp>
      <p:pic>
        <p:nvPicPr>
          <p:cNvPr id="717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p:cNvGraphicFramePr>
            <a:graphicFrameLocks noGrp="1"/>
          </p:cNvGraphicFramePr>
          <p:nvPr/>
        </p:nvGraphicFramePr>
        <p:xfrm>
          <a:off x="1258888" y="2970213"/>
          <a:ext cx="6985000" cy="3660775"/>
        </p:xfrm>
        <a:graphic>
          <a:graphicData uri="http://schemas.openxmlformats.org/drawingml/2006/table">
            <a:tbl>
              <a:tblPr firstRow="1" bandRow="1">
                <a:tableStyleId>{9D7B26C5-4107-4FEC-AEDC-1716B250A1EF}</a:tableStyleId>
              </a:tblPr>
              <a:tblGrid>
                <a:gridCol w="3492500">
                  <a:extLst>
                    <a:ext uri="{9D8B030D-6E8A-4147-A177-3AD203B41FA5}">
                      <a16:colId xmlns:a16="http://schemas.microsoft.com/office/drawing/2014/main" xmlns="" val="20000"/>
                    </a:ext>
                  </a:extLst>
                </a:gridCol>
                <a:gridCol w="3492500">
                  <a:extLst>
                    <a:ext uri="{9D8B030D-6E8A-4147-A177-3AD203B41FA5}">
                      <a16:colId xmlns:a16="http://schemas.microsoft.com/office/drawing/2014/main" xmlns="" val="20001"/>
                    </a:ext>
                  </a:extLst>
                </a:gridCol>
              </a:tblGrid>
              <a:tr h="846605">
                <a:tc rowSpan="2">
                  <a:txBody>
                    <a:bodyPr/>
                    <a:lstStyle/>
                    <a:p>
                      <a:pPr algn="ctr"/>
                      <a:r>
                        <a:rPr lang="it-IT" sz="1800" b="1" dirty="0">
                          <a:solidFill>
                            <a:schemeClr val="bg1"/>
                          </a:solidFill>
                        </a:rPr>
                        <a:t>TEMPO</a:t>
                      </a:r>
                      <a:r>
                        <a:rPr lang="it-IT" sz="1800" b="1" baseline="0" dirty="0">
                          <a:solidFill>
                            <a:schemeClr val="bg1"/>
                          </a:solidFill>
                        </a:rPr>
                        <a:t> INDETERMINATO</a:t>
                      </a:r>
                      <a:endParaRPr lang="it-IT" sz="1800" b="1" dirty="0">
                        <a:solidFill>
                          <a:schemeClr val="bg1"/>
                        </a:solidFill>
                      </a:endParaRPr>
                    </a:p>
                  </a:txBody>
                  <a:tcPr marL="91443" marR="91443" marT="45726" marB="45726" anchor="ctr"/>
                </a:tc>
                <a:tc>
                  <a:txBody>
                    <a:bodyPr/>
                    <a:lstStyle/>
                    <a:p>
                      <a:pPr algn="ctr"/>
                      <a:r>
                        <a:rPr lang="it-IT" sz="1800" b="1" dirty="0">
                          <a:solidFill>
                            <a:schemeClr val="bg1"/>
                          </a:solidFill>
                        </a:rPr>
                        <a:t>CON OBBLIGO DI RISPOSTA ALLA CHIAMATA</a:t>
                      </a:r>
                    </a:p>
                  </a:txBody>
                  <a:tcPr marL="91443" marR="91443" marT="45726" marB="45726" anchor="ctr"/>
                </a:tc>
                <a:extLst>
                  <a:ext uri="{0D108BD9-81ED-4DB2-BD59-A6C34878D82A}">
                    <a16:rowId xmlns:a16="http://schemas.microsoft.com/office/drawing/2014/main" xmlns="" val="10000"/>
                  </a:ext>
                </a:extLst>
              </a:tr>
              <a:tr h="846605">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dirty="0">
                          <a:solidFill>
                            <a:schemeClr val="bg1"/>
                          </a:solidFill>
                        </a:rPr>
                        <a:t>SENZA</a:t>
                      </a:r>
                      <a:r>
                        <a:rPr lang="it-IT" sz="1800" b="1" baseline="0" dirty="0">
                          <a:solidFill>
                            <a:schemeClr val="bg1"/>
                          </a:solidFill>
                        </a:rPr>
                        <a:t> </a:t>
                      </a:r>
                      <a:r>
                        <a:rPr lang="it-IT" sz="1800" b="1" dirty="0">
                          <a:solidFill>
                            <a:schemeClr val="bg1"/>
                          </a:solidFill>
                        </a:rPr>
                        <a:t>OBBLIGO DI RISPOSTA ALLA CHIAMATA</a:t>
                      </a:r>
                    </a:p>
                  </a:txBody>
                  <a:tcPr marL="91443" marR="91443" marT="45726" marB="45726" anchor="ctr"/>
                </a:tc>
                <a:extLst>
                  <a:ext uri="{0D108BD9-81ED-4DB2-BD59-A6C34878D82A}">
                    <a16:rowId xmlns:a16="http://schemas.microsoft.com/office/drawing/2014/main" xmlns="" val="10001"/>
                  </a:ext>
                </a:extLst>
              </a:tr>
              <a:tr h="274355">
                <a:tc>
                  <a:txBody>
                    <a:bodyPr/>
                    <a:lstStyle/>
                    <a:p>
                      <a:pPr algn="ctr"/>
                      <a:endParaRPr lang="it-IT" sz="400" b="1" dirty="0">
                        <a:solidFill>
                          <a:schemeClr val="bg1"/>
                        </a:solidFill>
                      </a:endParaRPr>
                    </a:p>
                  </a:txBody>
                  <a:tcPr marL="91443" marR="91443" marT="0" marB="0" anchor="ctr">
                    <a:solidFill>
                      <a:schemeClr val="accent1"/>
                    </a:solidFill>
                  </a:tcPr>
                </a:tc>
                <a:tc>
                  <a:txBody>
                    <a:bodyPr/>
                    <a:lstStyle/>
                    <a:p>
                      <a:pPr algn="ctr"/>
                      <a:endParaRPr lang="it-IT" sz="1800" b="1" dirty="0">
                        <a:solidFill>
                          <a:schemeClr val="bg1"/>
                        </a:solidFill>
                      </a:endParaRPr>
                    </a:p>
                  </a:txBody>
                  <a:tcPr marL="91443" marR="91443" marT="0" marB="0" anchor="ctr">
                    <a:solidFill>
                      <a:schemeClr val="accent1"/>
                    </a:solidFill>
                  </a:tcPr>
                </a:tc>
                <a:extLst>
                  <a:ext uri="{0D108BD9-81ED-4DB2-BD59-A6C34878D82A}">
                    <a16:rowId xmlns:a16="http://schemas.microsoft.com/office/drawing/2014/main" xmlns="" val="10002"/>
                  </a:ext>
                </a:extLst>
              </a:tr>
              <a:tr h="846605">
                <a:tc rowSpan="2">
                  <a:txBody>
                    <a:bodyPr/>
                    <a:lstStyle/>
                    <a:p>
                      <a:pPr algn="ctr"/>
                      <a:r>
                        <a:rPr lang="it-IT" sz="1800" b="1" dirty="0">
                          <a:solidFill>
                            <a:schemeClr val="bg1"/>
                          </a:solidFill>
                        </a:rPr>
                        <a:t>TEMPO DETERMINATO</a:t>
                      </a:r>
                    </a:p>
                  </a:txBody>
                  <a:tcPr marL="91443" marR="91443" marT="45726" marB="45726" anchor="ctr"/>
                </a:tc>
                <a:tc>
                  <a:txBody>
                    <a:bodyPr/>
                    <a:lstStyle/>
                    <a:p>
                      <a:pPr algn="ctr"/>
                      <a:r>
                        <a:rPr lang="it-IT" sz="1800" b="1" dirty="0">
                          <a:solidFill>
                            <a:schemeClr val="bg1"/>
                          </a:solidFill>
                        </a:rPr>
                        <a:t>CON OBBLIGO DI RISPOSTA ALLA CHIAMATA</a:t>
                      </a:r>
                    </a:p>
                  </a:txBody>
                  <a:tcPr marL="91443" marR="91443" marT="45726" marB="45726" anchor="ctr"/>
                </a:tc>
                <a:extLst>
                  <a:ext uri="{0D108BD9-81ED-4DB2-BD59-A6C34878D82A}">
                    <a16:rowId xmlns:a16="http://schemas.microsoft.com/office/drawing/2014/main" xmlns="" val="10003"/>
                  </a:ext>
                </a:extLst>
              </a:tr>
              <a:tr h="846605">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b="1" dirty="0">
                          <a:solidFill>
                            <a:schemeClr val="bg1"/>
                          </a:solidFill>
                        </a:rPr>
                        <a:t>SENZA</a:t>
                      </a:r>
                      <a:r>
                        <a:rPr lang="it-IT" sz="1800" b="1" baseline="0" dirty="0">
                          <a:solidFill>
                            <a:schemeClr val="bg1"/>
                          </a:solidFill>
                        </a:rPr>
                        <a:t> </a:t>
                      </a:r>
                      <a:r>
                        <a:rPr lang="it-IT" sz="1800" b="1" dirty="0">
                          <a:solidFill>
                            <a:schemeClr val="bg1"/>
                          </a:solidFill>
                        </a:rPr>
                        <a:t>OBBLIGO DI RISPOSTA ALLA CHIAMATA</a:t>
                      </a:r>
                    </a:p>
                  </a:txBody>
                  <a:tcPr marL="91443" marR="91443" marT="45726" marB="45726" anchor="ctr"/>
                </a:tc>
                <a:extLst>
                  <a:ext uri="{0D108BD9-81ED-4DB2-BD59-A6C34878D82A}">
                    <a16:rowId xmlns:a16="http://schemas.microsoft.com/office/drawing/2014/main" xmlns="" val="10004"/>
                  </a:ext>
                </a:extLst>
              </a:tr>
            </a:tbl>
          </a:graphicData>
        </a:graphic>
      </p:graphicFrame>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1197700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ottotitolo 2"/>
          <p:cNvSpPr>
            <a:spLocks noGrp="1"/>
          </p:cNvSpPr>
          <p:nvPr>
            <p:ph type="subTitle" idx="1"/>
          </p:nvPr>
        </p:nvSpPr>
        <p:spPr>
          <a:xfrm>
            <a:off x="755650" y="1844675"/>
            <a:ext cx="7864475" cy="1125538"/>
          </a:xfrm>
        </p:spPr>
        <p:txBody>
          <a:bodyPr/>
          <a:lstStyle/>
          <a:p>
            <a:pPr algn="just" eaLnBrk="1" hangingPunct="1">
              <a:spcBef>
                <a:spcPct val="0"/>
              </a:spcBef>
              <a:spcAft>
                <a:spcPts val="600"/>
              </a:spcAft>
            </a:pPr>
            <a:r>
              <a:rPr lang="it-IT" altLang="it-IT" sz="2400">
                <a:solidFill>
                  <a:schemeClr val="bg1"/>
                </a:solidFill>
              </a:rPr>
              <a:t>Il contratto di lavoro intermittente stipulato a tempo determinato, per espressa previsione di legge, non deve sottostare ai limiti previsti per tale tipo di contratto (artt. 19-29 D.Lgs. 81/2015)</a:t>
            </a: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819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01061D-2EA2-480A-A866-999BF3737237}" type="slidenum">
              <a:rPr lang="it-IT" altLang="it-IT">
                <a:solidFill>
                  <a:srgbClr val="FFFFFF"/>
                </a:solidFill>
                <a:latin typeface="Calibri" panose="020F0502020204030204" pitchFamily="34" charset="0"/>
              </a:rPr>
              <a:pPr/>
              <a:t>82</a:t>
            </a:fld>
            <a:endParaRPr lang="it-IT" altLang="it-IT">
              <a:solidFill>
                <a:srgbClr val="FFFFFF"/>
              </a:solidFill>
              <a:latin typeface="Calibri" panose="020F0502020204030204" pitchFamily="34" charset="0"/>
            </a:endParaRPr>
          </a:p>
        </p:txBody>
      </p:sp>
      <p:pic>
        <p:nvPicPr>
          <p:cNvPr id="819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in giù 6"/>
          <p:cNvSpPr/>
          <p:nvPr/>
        </p:nvSpPr>
        <p:spPr>
          <a:xfrm>
            <a:off x="3924300" y="3357563"/>
            <a:ext cx="1439863"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 name="Rettangolo arrotondato 7"/>
          <p:cNvSpPr/>
          <p:nvPr/>
        </p:nvSpPr>
        <p:spPr>
          <a:xfrm>
            <a:off x="1762125" y="4221163"/>
            <a:ext cx="5978525"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400" dirty="0"/>
              <a:t>NO LIMITI DI DURATA</a:t>
            </a:r>
          </a:p>
          <a:p>
            <a:pPr algn="ctr" eaLnBrk="1" hangingPunct="1">
              <a:defRPr/>
            </a:pPr>
            <a:r>
              <a:rPr lang="it-IT" sz="2400" dirty="0"/>
              <a:t>NO LIMITI RINNOVI PROROGHE</a:t>
            </a:r>
          </a:p>
          <a:p>
            <a:pPr algn="ctr" eaLnBrk="1" hangingPunct="1">
              <a:defRPr/>
            </a:pPr>
            <a:r>
              <a:rPr lang="it-IT" sz="2400" dirty="0"/>
              <a:t>NO CONTINGENTAMENTO</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720552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755650" y="1582738"/>
            <a:ext cx="7864475" cy="1125537"/>
          </a:xfrm>
        </p:spPr>
        <p:txBody>
          <a:bodyPr/>
          <a:lstStyle/>
          <a:p>
            <a:pPr eaLnBrk="1" hangingPunct="1">
              <a:spcBef>
                <a:spcPct val="0"/>
              </a:spcBef>
              <a:spcAft>
                <a:spcPts val="600"/>
              </a:spcAft>
            </a:pPr>
            <a:r>
              <a:rPr lang="it-IT" altLang="it-IT" sz="2400">
                <a:solidFill>
                  <a:schemeClr val="bg1"/>
                </a:solidFill>
              </a:rPr>
              <a:t>MLPS LETTERA CIRCOLARE 7258/2013</a:t>
            </a: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AB8443-8C9F-4B63-93B5-88E78AB6B251}" type="slidenum">
              <a:rPr lang="it-IT" altLang="it-IT">
                <a:solidFill>
                  <a:srgbClr val="FFFFFF"/>
                </a:solidFill>
                <a:latin typeface="Calibri" panose="020F0502020204030204" pitchFamily="34" charset="0"/>
              </a:rPr>
              <a:pPr/>
              <a:t>83</a:t>
            </a:fld>
            <a:endParaRPr lang="it-IT" altLang="it-IT">
              <a:solidFill>
                <a:srgbClr val="FFFFFF"/>
              </a:solidFill>
              <a:latin typeface="Calibri" panose="020F0502020204030204" pitchFamily="34" charset="0"/>
            </a:endParaRPr>
          </a:p>
        </p:txBody>
      </p:sp>
      <p:pic>
        <p:nvPicPr>
          <p:cNvPr id="922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losione 2 1"/>
          <p:cNvSpPr/>
          <p:nvPr/>
        </p:nvSpPr>
        <p:spPr>
          <a:xfrm>
            <a:off x="1016000" y="2020888"/>
            <a:ext cx="7639050" cy="45180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t>L’assunzione con contratto intermittente dopo un contratto a termine, senza il rispetto degli intervalli (stop and go) potrebbe comportare la trasformazione in t-</a:t>
            </a:r>
            <a:r>
              <a:rPr lang="it-IT" dirty="0" err="1"/>
              <a:t>ind</a:t>
            </a:r>
            <a:r>
              <a:rPr lang="it-IT" dirty="0"/>
              <a:t> f-t del secondo contratto</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8166211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ottotitolo 2"/>
          <p:cNvSpPr>
            <a:spLocks noGrp="1"/>
          </p:cNvSpPr>
          <p:nvPr>
            <p:ph type="subTitle" idx="1"/>
          </p:nvPr>
        </p:nvSpPr>
        <p:spPr>
          <a:xfrm>
            <a:off x="755650" y="1582739"/>
            <a:ext cx="7864475" cy="766142"/>
          </a:xfrm>
        </p:spPr>
        <p:txBody>
          <a:bodyPr/>
          <a:lstStyle/>
          <a:p>
            <a:pPr algn="l" eaLnBrk="1" hangingPunct="1">
              <a:spcBef>
                <a:spcPct val="0"/>
              </a:spcBef>
              <a:spcAft>
                <a:spcPts val="600"/>
              </a:spcAft>
            </a:pPr>
            <a:r>
              <a:rPr lang="it-IT" altLang="it-IT" sz="2400" dirty="0">
                <a:solidFill>
                  <a:schemeClr val="bg1"/>
                </a:solidFill>
              </a:rPr>
              <a:t>MLPS LETTERA CIRCOLARE 7258/2013</a:t>
            </a:r>
          </a:p>
          <a:p>
            <a:pPr eaLnBrk="1" hangingPunct="1">
              <a:spcBef>
                <a:spcPct val="0"/>
              </a:spcBef>
              <a:spcAft>
                <a:spcPts val="600"/>
              </a:spcAft>
            </a:pPr>
            <a:endParaRPr lang="it-IT" altLang="it-IT" sz="2400" dirty="0">
              <a:solidFill>
                <a:schemeClr val="bg1"/>
              </a:solidFill>
            </a:endParaRPr>
          </a:p>
          <a:p>
            <a:pPr eaLnBrk="1" hangingPunct="1"/>
            <a:endParaRPr lang="it-IT" altLang="it-IT" dirty="0">
              <a:solidFill>
                <a:schemeClr val="bg1"/>
              </a:solidFill>
            </a:endParaRPr>
          </a:p>
          <a:p>
            <a:pPr eaLnBrk="1" hangingPunct="1"/>
            <a:endParaRPr lang="it-IT" altLang="it-IT" dirty="0">
              <a:solidFill>
                <a:schemeClr val="bg1"/>
              </a:solidFill>
            </a:endParaRPr>
          </a:p>
        </p:txBody>
      </p:sp>
      <p:sp>
        <p:nvSpPr>
          <p:cNvPr id="922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AB8443-8C9F-4B63-93B5-88E78AB6B251}" type="slidenum">
              <a:rPr lang="it-IT" altLang="it-IT">
                <a:solidFill>
                  <a:srgbClr val="FFFFFF"/>
                </a:solidFill>
                <a:latin typeface="Calibri" panose="020F0502020204030204" pitchFamily="34" charset="0"/>
              </a:rPr>
              <a:pPr/>
              <a:t>84</a:t>
            </a:fld>
            <a:endParaRPr lang="it-IT" altLang="it-IT" dirty="0">
              <a:solidFill>
                <a:srgbClr val="FFFFFF"/>
              </a:solidFill>
              <a:latin typeface="Calibri" panose="020F0502020204030204" pitchFamily="34" charset="0"/>
            </a:endParaRPr>
          </a:p>
        </p:txBody>
      </p:sp>
      <p:pic>
        <p:nvPicPr>
          <p:cNvPr id="922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losione 2 1"/>
          <p:cNvSpPr/>
          <p:nvPr/>
        </p:nvSpPr>
        <p:spPr>
          <a:xfrm>
            <a:off x="0" y="1412776"/>
            <a:ext cx="9144000" cy="544522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smtClean="0"/>
              <a:t>Anche se da un punto di vista letterale non risulta una preclusione in tal senso, la condotta potrebbe integrare la violazione di una norma imperativa (art.1344 c.c.) e trattandosi di un contratto stipulato in frode alla legge, con conseguente nullità dello stesso e trasformazione del rapporto in rapporto di lavoro subordinato a tempo indeterminato.</a:t>
            </a:r>
            <a:endParaRPr lang="it-IT" dirty="0"/>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8166211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ottotitolo 2"/>
          <p:cNvSpPr>
            <a:spLocks noGrp="1"/>
          </p:cNvSpPr>
          <p:nvPr>
            <p:ph type="subTitle" idx="1"/>
          </p:nvPr>
        </p:nvSpPr>
        <p:spPr>
          <a:xfrm>
            <a:off x="755650" y="1844675"/>
            <a:ext cx="7864475" cy="1125538"/>
          </a:xfrm>
        </p:spPr>
        <p:txBody>
          <a:bodyPr/>
          <a:lstStyle/>
          <a:p>
            <a:pPr algn="just" eaLnBrk="1" hangingPunct="1">
              <a:spcBef>
                <a:spcPct val="0"/>
              </a:spcBef>
              <a:spcAft>
                <a:spcPts val="600"/>
              </a:spcAft>
            </a:pPr>
            <a:r>
              <a:rPr lang="it-IT" altLang="it-IT" sz="2400">
                <a:solidFill>
                  <a:schemeClr val="bg1"/>
                </a:solidFill>
              </a:rPr>
              <a:t>Il lavoro intermittente è caratterizzato dalla discontinuità della prestazione lavorativa che si attua con l’alternarsi di periodi di effettiva prestazione e periodi di stand by</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Ministero del lavoro, circ. n. 20/2012 e vademecum 22 aprile 2013 precisano che la ‘’</a:t>
            </a:r>
            <a:r>
              <a:rPr lang="it-IT" altLang="it-IT" sz="2400" i="1">
                <a:solidFill>
                  <a:schemeClr val="bg1"/>
                </a:solidFill>
              </a:rPr>
              <a:t>prestazione può essere considerata discontinua anche laddove sia resa anche per periodi di durata significativa. Tuttavia detti periodi, per potersi considerare effettivamente "discontinui o intermittenti", devono essere intervallati da una o più interruzioni, in modo tale che non vi sia una esatta coincidenza tra la "durata del contratto" e la "durata della prestazione</a:t>
            </a:r>
            <a:r>
              <a:rPr lang="it-IT" altLang="it-IT" sz="2400">
                <a:solidFill>
                  <a:schemeClr val="bg1"/>
                </a:solidFill>
              </a:rPr>
              <a:t>".</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1024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9C12E1-4260-4D75-9959-54D55C5AE0D3}" type="slidenum">
              <a:rPr lang="it-IT" altLang="it-IT">
                <a:solidFill>
                  <a:srgbClr val="FFFFFF"/>
                </a:solidFill>
                <a:latin typeface="Calibri" panose="020F0502020204030204" pitchFamily="34" charset="0"/>
              </a:rPr>
              <a:pPr/>
              <a:t>85</a:t>
            </a:fld>
            <a:endParaRPr lang="it-IT" altLang="it-IT">
              <a:solidFill>
                <a:srgbClr val="FFFFFF"/>
              </a:solidFill>
              <a:latin typeface="Calibri" panose="020F0502020204030204" pitchFamily="34" charset="0"/>
            </a:endParaRPr>
          </a:p>
        </p:txBody>
      </p:sp>
      <p:pic>
        <p:nvPicPr>
          <p:cNvPr id="1024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161048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INDENNITÀ DI DISPONIBILITÀ</a:t>
            </a: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r>
              <a:rPr lang="it-IT" altLang="it-IT" sz="2400">
                <a:solidFill>
                  <a:schemeClr val="bg1"/>
                </a:solidFill>
              </a:rPr>
              <a:t>Nel caso di contratto intermittente con obbligo di risposta da parte del lavoratore sorge l’obbligo, in capo al datore di lavoro, di corrispondere un’indennità di disponibilità.</a:t>
            </a: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r>
              <a:rPr lang="it-IT" altLang="it-IT" sz="2400">
                <a:solidFill>
                  <a:schemeClr val="bg1"/>
                </a:solidFill>
              </a:rPr>
              <a:t>Il lavoratore, nei periodi di inattività, non maturerà alcun trattamento di natura economica e normativa tranne l’indennità stessa.</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112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1C5B16-D6A6-426F-9E98-2BF0E9448379}" type="slidenum">
              <a:rPr lang="it-IT" altLang="it-IT">
                <a:solidFill>
                  <a:srgbClr val="FFFFFF"/>
                </a:solidFill>
                <a:latin typeface="Calibri" panose="020F0502020204030204" pitchFamily="34" charset="0"/>
              </a:rPr>
              <a:pPr/>
              <a:t>86</a:t>
            </a:fld>
            <a:endParaRPr lang="it-IT" altLang="it-IT">
              <a:solidFill>
                <a:srgbClr val="FFFFFF"/>
              </a:solidFill>
              <a:latin typeface="Calibri" panose="020F0502020204030204" pitchFamily="34" charset="0"/>
            </a:endParaRPr>
          </a:p>
        </p:txBody>
      </p:sp>
      <p:pic>
        <p:nvPicPr>
          <p:cNvPr id="1126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7052302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INDENNITÀ DI DISPONIBILITÀ</a:t>
            </a: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r>
              <a:rPr lang="it-IT" altLang="it-IT" sz="2400">
                <a:solidFill>
                  <a:schemeClr val="bg1"/>
                </a:solidFill>
              </a:rPr>
              <a:t>L’indennità di disponibilità non rileva ai fini della maturazione del TFR o di altri istituti contrattuali (es. ferie, permessi, 13ma)</a:t>
            </a:r>
          </a:p>
          <a:p>
            <a:pPr algn="just" eaLnBrk="1" hangingPunct="1">
              <a:spcBef>
                <a:spcPct val="0"/>
              </a:spcBef>
              <a:spcAft>
                <a:spcPts val="600"/>
              </a:spcAft>
            </a:pPr>
            <a:r>
              <a:rPr lang="it-IT" altLang="it-IT" sz="2400">
                <a:solidFill>
                  <a:schemeClr val="bg1"/>
                </a:solidFill>
              </a:rPr>
              <a:t>La misura minima mensile, divisibile in quote orarie, deve essere stabilita dai contratti collettivi.</a:t>
            </a:r>
          </a:p>
          <a:p>
            <a:pPr algn="just" eaLnBrk="1" hangingPunct="1">
              <a:spcBef>
                <a:spcPct val="0"/>
              </a:spcBef>
              <a:spcAft>
                <a:spcPts val="600"/>
              </a:spcAft>
            </a:pPr>
            <a:r>
              <a:rPr lang="it-IT" altLang="it-IT" sz="2400">
                <a:solidFill>
                  <a:schemeClr val="bg1"/>
                </a:solidFill>
              </a:rPr>
              <a:t>D.Lgs. 276/2003, ancora vigente fino ad emanazione del nuovo Decreto, fissa la misura minima dell’indennità nel 20% della retribuzione mensile prevista dalla contrattazione collettiva applicata, da corrispondersi mensilmente anche in assenza di chiamata</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1229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44D9B-1601-495A-A6C7-2FFF2DA409A9}" type="slidenum">
              <a:rPr lang="it-IT" altLang="it-IT">
                <a:solidFill>
                  <a:srgbClr val="FFFFFF"/>
                </a:solidFill>
                <a:latin typeface="Calibri" panose="020F0502020204030204" pitchFamily="34" charset="0"/>
              </a:rPr>
              <a:pPr/>
              <a:t>87</a:t>
            </a:fld>
            <a:endParaRPr lang="it-IT" altLang="it-IT">
              <a:solidFill>
                <a:srgbClr val="FFFFFF"/>
              </a:solidFill>
              <a:latin typeface="Calibri" panose="020F0502020204030204" pitchFamily="34" charset="0"/>
            </a:endParaRPr>
          </a:p>
        </p:txBody>
      </p:sp>
      <p:pic>
        <p:nvPicPr>
          <p:cNvPr id="1229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0806277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INDENNITÀ DI DISPONIBILITÀ</a:t>
            </a:r>
          </a:p>
          <a:p>
            <a:pPr algn="just" eaLnBrk="1" hangingPunct="1">
              <a:spcBef>
                <a:spcPct val="0"/>
              </a:spcBef>
              <a:spcAft>
                <a:spcPts val="600"/>
              </a:spcAft>
            </a:pPr>
            <a:endParaRPr lang="it-IT" altLang="it-IT" sz="2400">
              <a:solidFill>
                <a:schemeClr val="bg1"/>
              </a:solidFill>
            </a:endParaRPr>
          </a:p>
          <a:p>
            <a:pPr algn="just" eaLnBrk="1" hangingPunct="1">
              <a:spcBef>
                <a:spcPct val="0"/>
              </a:spcBef>
              <a:spcAft>
                <a:spcPts val="600"/>
              </a:spcAft>
            </a:pPr>
            <a:r>
              <a:rPr lang="it-IT" altLang="it-IT" sz="2400">
                <a:solidFill>
                  <a:schemeClr val="bg1"/>
                </a:solidFill>
              </a:rPr>
              <a:t>In caso di malattia il lavoratore perde il diritto all’indennità per tutto il periodo di impossibilità alla prestazione.</a:t>
            </a:r>
          </a:p>
          <a:p>
            <a:pPr algn="just" eaLnBrk="1" hangingPunct="1">
              <a:spcBef>
                <a:spcPct val="0"/>
              </a:spcBef>
              <a:spcAft>
                <a:spcPts val="600"/>
              </a:spcAft>
            </a:pPr>
            <a:r>
              <a:rPr lang="it-IT" altLang="it-IT" sz="2400">
                <a:solidFill>
                  <a:schemeClr val="bg1"/>
                </a:solidFill>
              </a:rPr>
              <a:t>Nel caso di mancata tempestiva comunicazione della malattia al datore di lavoro da parte del lavoratore, questi perderà una quota di indennità pari a 15 giorni (vi possono essere diverse previsioni da parte della contrattazione colletiva)</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a:p>
            <a:pPr eaLnBrk="1" hangingPunct="1"/>
            <a:endParaRPr lang="it-IT" altLang="it-IT">
              <a:solidFill>
                <a:schemeClr val="bg1"/>
              </a:solidFill>
            </a:endParaRPr>
          </a:p>
        </p:txBody>
      </p:sp>
      <p:sp>
        <p:nvSpPr>
          <p:cNvPr id="133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7BB1AE-CE7C-4CA5-B9CF-5E89174B43CA}" type="slidenum">
              <a:rPr lang="it-IT" altLang="it-IT">
                <a:solidFill>
                  <a:srgbClr val="FFFFFF"/>
                </a:solidFill>
                <a:latin typeface="Calibri" panose="020F0502020204030204" pitchFamily="34" charset="0"/>
              </a:rPr>
              <a:pPr/>
              <a:t>88</a:t>
            </a:fld>
            <a:endParaRPr lang="it-IT" altLang="it-IT">
              <a:solidFill>
                <a:srgbClr val="FFFFFF"/>
              </a:solidFill>
              <a:latin typeface="Calibri" panose="020F0502020204030204" pitchFamily="34" charset="0"/>
            </a:endParaRPr>
          </a:p>
        </p:txBody>
      </p:sp>
      <p:pic>
        <p:nvPicPr>
          <p:cNvPr id="1331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8150233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dirty="0">
                <a:solidFill>
                  <a:schemeClr val="bg1"/>
                </a:solidFill>
              </a:rPr>
              <a:t>INDENNITÀ </a:t>
            </a:r>
            <a:r>
              <a:rPr lang="it-IT" altLang="it-IT" sz="2400" b="1" dirty="0" err="1">
                <a:solidFill>
                  <a:schemeClr val="bg1"/>
                </a:solidFill>
              </a:rPr>
              <a:t>DI</a:t>
            </a:r>
            <a:r>
              <a:rPr lang="it-IT" altLang="it-IT" sz="2400" b="1" dirty="0">
                <a:solidFill>
                  <a:schemeClr val="bg1"/>
                </a:solidFill>
              </a:rPr>
              <a:t> DISPONIBILITÀ</a:t>
            </a:r>
          </a:p>
          <a:p>
            <a:pPr algn="just" eaLnBrk="1" hangingPunct="1">
              <a:spcBef>
                <a:spcPct val="0"/>
              </a:spcBef>
              <a:spcAft>
                <a:spcPts val="600"/>
              </a:spcAft>
            </a:pPr>
            <a:endParaRPr lang="it-IT" altLang="it-IT" sz="2400" dirty="0">
              <a:solidFill>
                <a:schemeClr val="bg1"/>
              </a:solidFill>
            </a:endParaRPr>
          </a:p>
          <a:p>
            <a:pPr algn="just" eaLnBrk="1" hangingPunct="1">
              <a:spcBef>
                <a:spcPct val="0"/>
              </a:spcBef>
              <a:spcAft>
                <a:spcPts val="600"/>
              </a:spcAft>
            </a:pPr>
            <a:r>
              <a:rPr lang="it-IT" altLang="it-IT" sz="2400" dirty="0">
                <a:solidFill>
                  <a:schemeClr val="bg1"/>
                </a:solidFill>
              </a:rPr>
              <a:t>Il rifiuto alla prestazione senza giustificazione, in caso di obbligo di risposta alla chiamata, rappresenta legittimo motivo di licenziamento con restituzione della quota </a:t>
            </a:r>
            <a:r>
              <a:rPr lang="it-IT" altLang="it-IT" sz="2400" dirty="0" smtClean="0">
                <a:solidFill>
                  <a:schemeClr val="bg1"/>
                </a:solidFill>
              </a:rPr>
              <a:t>dell’indennità </a:t>
            </a:r>
            <a:r>
              <a:rPr lang="it-IT" altLang="it-IT" sz="2400" dirty="0">
                <a:solidFill>
                  <a:schemeClr val="bg1"/>
                </a:solidFill>
              </a:rPr>
              <a:t>di disponibilità non spettante.</a:t>
            </a:r>
          </a:p>
          <a:p>
            <a:pPr algn="just" eaLnBrk="1" hangingPunct="1">
              <a:spcBef>
                <a:spcPct val="0"/>
              </a:spcBef>
              <a:spcAft>
                <a:spcPts val="600"/>
              </a:spcAft>
            </a:pPr>
            <a:endParaRPr lang="it-IT" altLang="it-IT" sz="2400" dirty="0">
              <a:solidFill>
                <a:schemeClr val="bg1"/>
              </a:solidFill>
            </a:endParaRPr>
          </a:p>
          <a:p>
            <a:pPr algn="just" eaLnBrk="1" hangingPunct="1">
              <a:spcBef>
                <a:spcPct val="0"/>
              </a:spcBef>
              <a:spcAft>
                <a:spcPts val="600"/>
              </a:spcAft>
            </a:pPr>
            <a:r>
              <a:rPr lang="it-IT" altLang="it-IT" sz="2400" dirty="0">
                <a:solidFill>
                  <a:schemeClr val="bg1"/>
                </a:solidFill>
              </a:rPr>
              <a:t>La norma non prevede che il datore di lavoro possa richiedere il risarcimento del danno, ma ciò non esclude che si possano applicare i principi civilistici previsti per l’inadempimento contrattuale</a:t>
            </a:r>
          </a:p>
          <a:p>
            <a:pPr eaLnBrk="1" hangingPunct="1">
              <a:spcBef>
                <a:spcPct val="0"/>
              </a:spcBef>
              <a:spcAft>
                <a:spcPts val="600"/>
              </a:spcAft>
            </a:pPr>
            <a:endParaRPr lang="it-IT" altLang="it-IT" sz="2400" dirty="0">
              <a:solidFill>
                <a:schemeClr val="bg1"/>
              </a:solidFill>
            </a:endParaRPr>
          </a:p>
          <a:p>
            <a:pPr eaLnBrk="1" hangingPunct="1">
              <a:spcBef>
                <a:spcPct val="0"/>
              </a:spcBef>
              <a:spcAft>
                <a:spcPts val="600"/>
              </a:spcAft>
            </a:pPr>
            <a:endParaRPr lang="it-IT" altLang="it-IT" sz="2400" dirty="0">
              <a:solidFill>
                <a:schemeClr val="bg1"/>
              </a:solidFill>
            </a:endParaRPr>
          </a:p>
          <a:p>
            <a:pPr eaLnBrk="1" hangingPunct="1"/>
            <a:endParaRPr lang="it-IT" altLang="it-IT" dirty="0">
              <a:solidFill>
                <a:schemeClr val="bg1"/>
              </a:solidFill>
            </a:endParaRPr>
          </a:p>
          <a:p>
            <a:pPr eaLnBrk="1" hangingPunct="1"/>
            <a:endParaRPr lang="it-IT" altLang="it-IT" dirty="0">
              <a:solidFill>
                <a:schemeClr val="bg1"/>
              </a:solidFill>
            </a:endParaRPr>
          </a:p>
        </p:txBody>
      </p:sp>
      <p:sp>
        <p:nvSpPr>
          <p:cNvPr id="143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FBF724-3539-47DB-8E81-078381249ABD}" type="slidenum">
              <a:rPr lang="it-IT" altLang="it-IT">
                <a:solidFill>
                  <a:srgbClr val="FFFFFF"/>
                </a:solidFill>
                <a:latin typeface="Calibri" panose="020F0502020204030204" pitchFamily="34" charset="0"/>
              </a:rPr>
              <a:pPr/>
              <a:t>89</a:t>
            </a:fld>
            <a:endParaRPr lang="it-IT" altLang="it-IT">
              <a:solidFill>
                <a:srgbClr val="FFFFFF"/>
              </a:solidFill>
              <a:latin typeface="Calibri" panose="020F0502020204030204" pitchFamily="34" charset="0"/>
            </a:endParaRPr>
          </a:p>
        </p:txBody>
      </p:sp>
      <p:pic>
        <p:nvPicPr>
          <p:cNvPr id="1434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0446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8" descr="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ottotitolo 2"/>
          <p:cNvSpPr>
            <a:spLocks noGrp="1"/>
          </p:cNvSpPr>
          <p:nvPr>
            <p:ph type="subTitle" idx="1"/>
          </p:nvPr>
        </p:nvSpPr>
        <p:spPr>
          <a:xfrm>
            <a:off x="106363" y="1516063"/>
            <a:ext cx="8929687" cy="5053012"/>
          </a:xfrm>
        </p:spPr>
        <p:txBody>
          <a:bodyPr/>
          <a:lstStyle/>
          <a:p>
            <a:pPr eaLnBrk="1" hangingPunct="1"/>
            <a:r>
              <a:rPr lang="it-IT" altLang="it-IT" sz="2400" b="1" i="1">
                <a:solidFill>
                  <a:schemeClr val="bg1"/>
                </a:solidFill>
              </a:rPr>
              <a:t>Analisi tipologie contrattuali:</a:t>
            </a:r>
          </a:p>
        </p:txBody>
      </p:sp>
      <p:sp>
        <p:nvSpPr>
          <p:cNvPr id="6" name="Segnaposto numero diapositiva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E04021-1EFD-49DB-B13B-C98D79A4555F}" type="slidenum">
              <a:rPr lang="it-IT">
                <a:solidFill>
                  <a:srgbClr val="FFFFFF"/>
                </a:solidFill>
                <a:latin typeface="Calibri" panose="020F0502020204030204" pitchFamily="34" charset="0"/>
              </a:rPr>
              <a:pPr eaLnBrk="1" hangingPunct="1"/>
              <a:t>9</a:t>
            </a:fld>
            <a:endParaRPr lang="it-IT">
              <a:solidFill>
                <a:srgbClr val="FFFFFF"/>
              </a:solidFill>
              <a:latin typeface="Calibri" panose="020F0502020204030204" pitchFamily="34" charset="0"/>
            </a:endParaRPr>
          </a:p>
        </p:txBody>
      </p:sp>
      <p:pic>
        <p:nvPicPr>
          <p:cNvPr id="3077" name="Immagine 7" descr="nuovo-mod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magin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323850" y="3352800"/>
            <a:ext cx="1800225" cy="441325"/>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Part time</a:t>
            </a:r>
          </a:p>
        </p:txBody>
      </p:sp>
      <p:sp>
        <p:nvSpPr>
          <p:cNvPr id="19" name="Rettangolo 18"/>
          <p:cNvSpPr/>
          <p:nvPr/>
        </p:nvSpPr>
        <p:spPr>
          <a:xfrm>
            <a:off x="2530475" y="3352800"/>
            <a:ext cx="1708150" cy="43338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Intermittente</a:t>
            </a:r>
          </a:p>
        </p:txBody>
      </p:sp>
      <p:sp>
        <p:nvSpPr>
          <p:cNvPr id="20" name="Rettangolo 19"/>
          <p:cNvSpPr/>
          <p:nvPr/>
        </p:nvSpPr>
        <p:spPr>
          <a:xfrm>
            <a:off x="5003800" y="3349625"/>
            <a:ext cx="1871663" cy="43973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Termine</a:t>
            </a:r>
          </a:p>
        </p:txBody>
      </p:sp>
      <p:cxnSp>
        <p:nvCxnSpPr>
          <p:cNvPr id="16" name="Connettore 1 15"/>
          <p:cNvCxnSpPr/>
          <p:nvPr/>
        </p:nvCxnSpPr>
        <p:spPr>
          <a:xfrm>
            <a:off x="4572000" y="2636838"/>
            <a:ext cx="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1223963" y="2852738"/>
            <a:ext cx="6843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1223963" y="2852738"/>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8" name="Connettore 1 2047"/>
          <p:cNvCxnSpPr/>
          <p:nvPr/>
        </p:nvCxnSpPr>
        <p:spPr>
          <a:xfrm>
            <a:off x="8067675" y="2852738"/>
            <a:ext cx="0"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6" name="Connettore 1 2055"/>
          <p:cNvCxnSpPr/>
          <p:nvPr/>
        </p:nvCxnSpPr>
        <p:spPr>
          <a:xfrm>
            <a:off x="3336925" y="2852738"/>
            <a:ext cx="0" cy="25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8" name="Connettore 1 2057"/>
          <p:cNvCxnSpPr/>
          <p:nvPr/>
        </p:nvCxnSpPr>
        <p:spPr>
          <a:xfrm>
            <a:off x="5949950" y="2852738"/>
            <a:ext cx="0" cy="288925"/>
          </a:xfrm>
          <a:prstGeom prst="line">
            <a:avLst/>
          </a:prstGeom>
        </p:spPr>
        <p:style>
          <a:lnRef idx="1">
            <a:schemeClr val="accent1"/>
          </a:lnRef>
          <a:fillRef idx="0">
            <a:schemeClr val="accent1"/>
          </a:fillRef>
          <a:effectRef idx="0">
            <a:schemeClr val="accent1"/>
          </a:effectRef>
          <a:fontRef idx="minor">
            <a:schemeClr val="tx1"/>
          </a:fontRef>
        </p:style>
      </p:cxnSp>
      <p:sp>
        <p:nvSpPr>
          <p:cNvPr id="2060" name="Freccia in giù 2059"/>
          <p:cNvSpPr/>
          <p:nvPr/>
        </p:nvSpPr>
        <p:spPr>
          <a:xfrm>
            <a:off x="4395788" y="2173288"/>
            <a:ext cx="350837"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71" name="Esplosione 1 2070"/>
          <p:cNvSpPr/>
          <p:nvPr/>
        </p:nvSpPr>
        <p:spPr>
          <a:xfrm rot="20547477">
            <a:off x="176213" y="1624013"/>
            <a:ext cx="2327275" cy="1100137"/>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Tempo Indeterminato</a:t>
            </a:r>
          </a:p>
        </p:txBody>
      </p:sp>
      <p:sp>
        <p:nvSpPr>
          <p:cNvPr id="56" name="Esplosione 1 55"/>
          <p:cNvSpPr/>
          <p:nvPr/>
        </p:nvSpPr>
        <p:spPr>
          <a:xfrm rot="860377">
            <a:off x="6578600" y="1649413"/>
            <a:ext cx="2327275" cy="1100137"/>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Apprendistato</a:t>
            </a:r>
          </a:p>
        </p:txBody>
      </p:sp>
      <p:sp>
        <p:nvSpPr>
          <p:cNvPr id="2072" name="Rettangolo arrotondato 2071"/>
          <p:cNvSpPr/>
          <p:nvPr/>
        </p:nvSpPr>
        <p:spPr>
          <a:xfrm>
            <a:off x="1006475" y="4433888"/>
            <a:ext cx="2378075" cy="72390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Analisi normativa</a:t>
            </a:r>
          </a:p>
        </p:txBody>
      </p:sp>
      <p:sp>
        <p:nvSpPr>
          <p:cNvPr id="60" name="Rettangolo arrotondato 59"/>
          <p:cNvSpPr/>
          <p:nvPr/>
        </p:nvSpPr>
        <p:spPr>
          <a:xfrm>
            <a:off x="3457575" y="4437063"/>
            <a:ext cx="2376488" cy="720725"/>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Adempimenti e modulistica</a:t>
            </a:r>
          </a:p>
        </p:txBody>
      </p:sp>
      <p:sp>
        <p:nvSpPr>
          <p:cNvPr id="61" name="Rettangolo arrotondato 60"/>
          <p:cNvSpPr/>
          <p:nvPr/>
        </p:nvSpPr>
        <p:spPr>
          <a:xfrm>
            <a:off x="5940425" y="4437063"/>
            <a:ext cx="2378075" cy="70643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Costo aziendale</a:t>
            </a:r>
          </a:p>
        </p:txBody>
      </p:sp>
      <p:cxnSp>
        <p:nvCxnSpPr>
          <p:cNvPr id="2076" name="Connettore 1 2075"/>
          <p:cNvCxnSpPr/>
          <p:nvPr/>
        </p:nvCxnSpPr>
        <p:spPr>
          <a:xfrm>
            <a:off x="1223963" y="3949700"/>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85" name="Connettore 1 16384"/>
          <p:cNvCxnSpPr/>
          <p:nvPr/>
        </p:nvCxnSpPr>
        <p:spPr>
          <a:xfrm>
            <a:off x="3336925" y="3949700"/>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94" name="Connettore 1 16393"/>
          <p:cNvCxnSpPr/>
          <p:nvPr/>
        </p:nvCxnSpPr>
        <p:spPr>
          <a:xfrm>
            <a:off x="5949950" y="3949700"/>
            <a:ext cx="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97" name="Connettore 1 16396"/>
          <p:cNvCxnSpPr/>
          <p:nvPr/>
        </p:nvCxnSpPr>
        <p:spPr>
          <a:xfrm>
            <a:off x="8067675" y="3949700"/>
            <a:ext cx="0" cy="244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03" name="Connettore 1 16402"/>
          <p:cNvCxnSpPr/>
          <p:nvPr/>
        </p:nvCxnSpPr>
        <p:spPr>
          <a:xfrm>
            <a:off x="1223963" y="4149725"/>
            <a:ext cx="6843712" cy="44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08" name="Connettore 1 16407"/>
          <p:cNvCxnSpPr>
            <a:endCxn id="60" idx="0"/>
          </p:cNvCxnSpPr>
          <p:nvPr/>
        </p:nvCxnSpPr>
        <p:spPr>
          <a:xfrm>
            <a:off x="4645025" y="4194175"/>
            <a:ext cx="0" cy="242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11" name="Connettore 1 16410"/>
          <p:cNvCxnSpPr/>
          <p:nvPr/>
        </p:nvCxnSpPr>
        <p:spPr>
          <a:xfrm>
            <a:off x="2195513" y="4171950"/>
            <a:ext cx="0" cy="261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14" name="Connettore 1 16413"/>
          <p:cNvCxnSpPr>
            <a:endCxn id="61" idx="0"/>
          </p:cNvCxnSpPr>
          <p:nvPr/>
        </p:nvCxnSpPr>
        <p:spPr>
          <a:xfrm>
            <a:off x="7129463" y="4194175"/>
            <a:ext cx="0" cy="242888"/>
          </a:xfrm>
          <a:prstGeom prst="line">
            <a:avLst/>
          </a:prstGeom>
        </p:spPr>
        <p:style>
          <a:lnRef idx="1">
            <a:schemeClr val="accent1"/>
          </a:lnRef>
          <a:fillRef idx="0">
            <a:schemeClr val="accent1"/>
          </a:fillRef>
          <a:effectRef idx="0">
            <a:schemeClr val="accent1"/>
          </a:effectRef>
          <a:fontRef idx="minor">
            <a:schemeClr val="tx1"/>
          </a:fontRef>
        </p:style>
      </p:cxnSp>
      <p:sp>
        <p:nvSpPr>
          <p:cNvPr id="104" name="Rettangolo 103"/>
          <p:cNvSpPr/>
          <p:nvPr/>
        </p:nvSpPr>
        <p:spPr>
          <a:xfrm>
            <a:off x="7192963" y="3354388"/>
            <a:ext cx="1749425" cy="439737"/>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Accessorio</a:t>
            </a:r>
          </a:p>
        </p:txBody>
      </p:sp>
      <p:sp>
        <p:nvSpPr>
          <p:cNvPr id="105" name="Esplosione 1 104"/>
          <p:cNvSpPr/>
          <p:nvPr/>
        </p:nvSpPr>
        <p:spPr>
          <a:xfrm rot="860377">
            <a:off x="11113" y="5411788"/>
            <a:ext cx="2657475" cy="1098550"/>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Somministrazione</a:t>
            </a:r>
          </a:p>
        </p:txBody>
      </p:sp>
      <p:sp>
        <p:nvSpPr>
          <p:cNvPr id="106" name="Esplosione 1 105"/>
          <p:cNvSpPr/>
          <p:nvPr/>
        </p:nvSpPr>
        <p:spPr>
          <a:xfrm rot="20547477">
            <a:off x="6591300" y="5424488"/>
            <a:ext cx="2325688" cy="1098550"/>
          </a:xfrm>
          <a:prstGeom prst="irregularSeal1">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solidFill>
                  <a:schemeClr val="bg1"/>
                </a:solidFill>
              </a:rPr>
              <a:t>Collaborazioni</a:t>
            </a:r>
          </a:p>
        </p:txBody>
      </p:sp>
      <p:sp>
        <p:nvSpPr>
          <p:cNvPr id="108" name="Freccia in giù 107"/>
          <p:cNvSpPr/>
          <p:nvPr/>
        </p:nvSpPr>
        <p:spPr>
          <a:xfrm>
            <a:off x="4470400" y="5300663"/>
            <a:ext cx="350838"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8" name="Rettangolo arrotondato 37"/>
          <p:cNvSpPr/>
          <p:nvPr/>
        </p:nvSpPr>
        <p:spPr>
          <a:xfrm>
            <a:off x="3205163" y="5805488"/>
            <a:ext cx="2881312" cy="795337"/>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bg1"/>
                </a:solidFill>
              </a:rPr>
              <a:t>Condizionalità</a:t>
            </a: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1988421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ottotitolo 2"/>
          <p:cNvSpPr>
            <a:spLocks noGrp="1"/>
          </p:cNvSpPr>
          <p:nvPr>
            <p:ph type="subTitle" idx="1"/>
          </p:nvPr>
        </p:nvSpPr>
        <p:spPr>
          <a:xfrm>
            <a:off x="755650" y="1844675"/>
            <a:ext cx="7864475" cy="1125538"/>
          </a:xfrm>
        </p:spPr>
        <p:txBody>
          <a:bodyPr/>
          <a:lstStyle/>
          <a:p>
            <a:pPr eaLnBrk="1" hangingPunct="1">
              <a:spcBef>
                <a:spcPts val="0"/>
              </a:spcBef>
              <a:spcAft>
                <a:spcPts val="600"/>
              </a:spcAft>
              <a:defRPr/>
            </a:pPr>
            <a:r>
              <a:rPr lang="it-IT" altLang="it-IT" sz="2400" b="1" dirty="0">
                <a:solidFill>
                  <a:schemeClr val="bg1"/>
                </a:solidFill>
              </a:rPr>
              <a:t>IPOTESI DI RICORSO AL CONTRATTO INTERMITTENTE</a:t>
            </a:r>
          </a:p>
          <a:p>
            <a:pPr eaLnBrk="1" hangingPunct="1">
              <a:spcBef>
                <a:spcPts val="0"/>
              </a:spcBef>
              <a:spcAft>
                <a:spcPts val="600"/>
              </a:spcAft>
              <a:defRPr/>
            </a:pPr>
            <a:r>
              <a:rPr lang="it-IT" altLang="it-IT" sz="2400" dirty="0">
                <a:solidFill>
                  <a:schemeClr val="bg1"/>
                </a:solidFill>
              </a:rPr>
              <a:t>(art. 13 </a:t>
            </a:r>
            <a:r>
              <a:rPr lang="it-IT" altLang="it-IT" sz="2400" dirty="0" err="1">
                <a:solidFill>
                  <a:schemeClr val="bg1"/>
                </a:solidFill>
              </a:rPr>
              <a:t>D.Lgs.</a:t>
            </a:r>
            <a:r>
              <a:rPr lang="it-IT" altLang="it-IT" sz="2400" dirty="0">
                <a:solidFill>
                  <a:schemeClr val="bg1"/>
                </a:solidFill>
              </a:rPr>
              <a:t> 81/2015)</a:t>
            </a:r>
          </a:p>
          <a:p>
            <a:pPr eaLnBrk="1" hangingPunct="1">
              <a:spcBef>
                <a:spcPts val="0"/>
              </a:spcBef>
              <a:spcAft>
                <a:spcPts val="600"/>
              </a:spcAft>
              <a:defRPr/>
            </a:pPr>
            <a:endParaRPr lang="it-IT" altLang="it-IT" sz="2400" dirty="0">
              <a:solidFill>
                <a:schemeClr val="bg1"/>
              </a:solidFill>
            </a:endParaRPr>
          </a:p>
          <a:p>
            <a:pPr marL="457200" indent="-457200" algn="just" eaLnBrk="1" hangingPunct="1">
              <a:spcBef>
                <a:spcPts val="0"/>
              </a:spcBef>
              <a:spcAft>
                <a:spcPts val="600"/>
              </a:spcAft>
              <a:buFont typeface="+mj-lt"/>
              <a:buAutoNum type="arabicPeriod"/>
              <a:defRPr/>
            </a:pPr>
            <a:r>
              <a:rPr lang="it-IT" altLang="it-IT" dirty="0">
                <a:solidFill>
                  <a:schemeClr val="bg1"/>
                </a:solidFill>
              </a:rPr>
              <a:t>Requisito oggettivo</a:t>
            </a:r>
          </a:p>
          <a:p>
            <a:pPr marL="457200" indent="-457200" algn="just" eaLnBrk="1" hangingPunct="1">
              <a:spcBef>
                <a:spcPts val="0"/>
              </a:spcBef>
              <a:spcAft>
                <a:spcPts val="600"/>
              </a:spcAft>
              <a:buFont typeface="+mj-lt"/>
              <a:buAutoNum type="arabicPeriod"/>
              <a:defRPr/>
            </a:pPr>
            <a:r>
              <a:rPr lang="it-IT" altLang="it-IT" dirty="0">
                <a:solidFill>
                  <a:schemeClr val="bg1"/>
                </a:solidFill>
              </a:rPr>
              <a:t>Requisito temporale</a:t>
            </a:r>
          </a:p>
          <a:p>
            <a:pPr marL="457200" indent="-457200" algn="just" eaLnBrk="1" hangingPunct="1">
              <a:spcBef>
                <a:spcPts val="0"/>
              </a:spcBef>
              <a:spcAft>
                <a:spcPts val="600"/>
              </a:spcAft>
              <a:buFont typeface="+mj-lt"/>
              <a:buAutoNum type="arabicPeriod"/>
              <a:defRPr/>
            </a:pPr>
            <a:r>
              <a:rPr lang="it-IT" altLang="it-IT" dirty="0">
                <a:solidFill>
                  <a:schemeClr val="bg1"/>
                </a:solidFill>
              </a:rPr>
              <a:t>Requisito soggettivo</a:t>
            </a:r>
          </a:p>
          <a:p>
            <a:pPr eaLnBrk="1" hangingPunct="1">
              <a:defRPr/>
            </a:pPr>
            <a:endParaRPr lang="it-IT" altLang="it-IT" dirty="0">
              <a:solidFill>
                <a:schemeClr val="bg1"/>
              </a:solidFill>
            </a:endParaRPr>
          </a:p>
          <a:p>
            <a:pPr eaLnBrk="1" hangingPunct="1">
              <a:defRPr/>
            </a:pPr>
            <a:endParaRPr lang="it-IT" altLang="it-IT" dirty="0">
              <a:solidFill>
                <a:schemeClr val="bg1"/>
              </a:solidFill>
            </a:endParaRPr>
          </a:p>
        </p:txBody>
      </p:sp>
      <p:sp>
        <p:nvSpPr>
          <p:cNvPr id="1536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A162B2-F94E-4453-A8BF-ECBC23749107}" type="slidenum">
              <a:rPr lang="it-IT" altLang="it-IT">
                <a:solidFill>
                  <a:srgbClr val="FFFFFF"/>
                </a:solidFill>
                <a:latin typeface="Calibri" panose="020F0502020204030204" pitchFamily="34" charset="0"/>
              </a:rPr>
              <a:pPr/>
              <a:t>90</a:t>
            </a:fld>
            <a:endParaRPr lang="it-IT" altLang="it-IT">
              <a:solidFill>
                <a:srgbClr val="FFFFFF"/>
              </a:solidFill>
              <a:latin typeface="Calibri" panose="020F0502020204030204" pitchFamily="34" charset="0"/>
            </a:endParaRPr>
          </a:p>
        </p:txBody>
      </p:sp>
      <p:pic>
        <p:nvPicPr>
          <p:cNvPr id="1536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0672870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REQUISITO OGGETTIVO</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r>
              <a:rPr lang="it-IT" altLang="it-IT" sz="2400">
                <a:solidFill>
                  <a:schemeClr val="bg1"/>
                </a:solidFill>
              </a:rPr>
              <a:t>Prestazioni di carattere oggettivamente discontinuo individuate dalla contrattazione collettiva (sottoscritta dalle associazioni dei datori e prestatori di lavoro comparativamente più rappresentative a livello nazionale o territoriale)</a:t>
            </a:r>
          </a:p>
          <a:p>
            <a:pPr eaLnBrk="1" hangingPunct="1"/>
            <a:endParaRPr lang="it-IT" altLang="it-IT">
              <a:solidFill>
                <a:schemeClr val="bg1"/>
              </a:solidFill>
            </a:endParaRPr>
          </a:p>
        </p:txBody>
      </p:sp>
      <p:sp>
        <p:nvSpPr>
          <p:cNvPr id="163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4A0ACB-3093-49E2-821D-654EC73C9319}" type="slidenum">
              <a:rPr lang="it-IT" altLang="it-IT">
                <a:solidFill>
                  <a:srgbClr val="FFFFFF"/>
                </a:solidFill>
                <a:latin typeface="Calibri" panose="020F0502020204030204" pitchFamily="34" charset="0"/>
              </a:rPr>
              <a:pPr/>
              <a:t>91</a:t>
            </a:fld>
            <a:endParaRPr lang="it-IT" altLang="it-IT">
              <a:solidFill>
                <a:srgbClr val="FFFFFF"/>
              </a:solidFill>
              <a:latin typeface="Calibri" panose="020F0502020204030204" pitchFamily="34" charset="0"/>
            </a:endParaRPr>
          </a:p>
        </p:txBody>
      </p:sp>
      <p:pic>
        <p:nvPicPr>
          <p:cNvPr id="1638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6514261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REQUISITO TEMPORALE</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r>
              <a:rPr lang="it-IT" altLang="it-IT" sz="2400">
                <a:solidFill>
                  <a:schemeClr val="bg1"/>
                </a:solidFill>
              </a:rPr>
              <a:t>Prestazioni per periodi predeterminati dell’anno, per specifiche esigenze, individuati dalla contrattazione collettiva (sottoscritta dalle associazioni dei datori e prestatori di lavoro comparativamente più rappresentative a livello nazionale o territoriale)</a:t>
            </a:r>
          </a:p>
          <a:p>
            <a:pPr eaLnBrk="1" hangingPunct="1"/>
            <a:endParaRPr lang="it-IT" altLang="it-IT">
              <a:solidFill>
                <a:schemeClr val="bg1"/>
              </a:solidFill>
            </a:endParaRPr>
          </a:p>
        </p:txBody>
      </p:sp>
      <p:sp>
        <p:nvSpPr>
          <p:cNvPr id="17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71A3A5-81B7-4D61-ABC2-BC45401D65E6}" type="slidenum">
              <a:rPr lang="it-IT" altLang="it-IT">
                <a:solidFill>
                  <a:srgbClr val="FFFFFF"/>
                </a:solidFill>
                <a:latin typeface="Calibri" panose="020F0502020204030204" pitchFamily="34" charset="0"/>
              </a:rPr>
              <a:pPr/>
              <a:t>92</a:t>
            </a:fld>
            <a:endParaRPr lang="it-IT" altLang="it-IT">
              <a:solidFill>
                <a:srgbClr val="FFFFFF"/>
              </a:solidFill>
              <a:latin typeface="Calibri" panose="020F0502020204030204" pitchFamily="34" charset="0"/>
            </a:endParaRPr>
          </a:p>
        </p:txBody>
      </p:sp>
      <p:pic>
        <p:nvPicPr>
          <p:cNvPr id="1741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23970376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REQUISITO SOGGETTIVO</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r>
              <a:rPr lang="it-IT" altLang="it-IT" sz="2400">
                <a:solidFill>
                  <a:schemeClr val="bg1"/>
                </a:solidFill>
              </a:rPr>
              <a:t>Il contratto può essere stipulato in ogni caso, in tutti i settori produttivi, con soggetti che abbiano più di 55 anni (anche pensionati) o meno di 24 anni. </a:t>
            </a:r>
          </a:p>
          <a:p>
            <a:pPr eaLnBrk="1" hangingPunct="1"/>
            <a:r>
              <a:rPr lang="it-IT" altLang="it-IT" sz="2400">
                <a:solidFill>
                  <a:schemeClr val="bg1"/>
                </a:solidFill>
              </a:rPr>
              <a:t>In questo caso la prestazione potrà essere resa solo fino al compimento del 25mo anno di età, momento in cui il contratto decadrà automaticamente per mancanza dei requisiti normativi</a:t>
            </a:r>
          </a:p>
          <a:p>
            <a:pPr eaLnBrk="1" hangingPunct="1"/>
            <a:endParaRPr lang="it-IT" altLang="it-IT">
              <a:solidFill>
                <a:schemeClr val="bg1"/>
              </a:solidFill>
            </a:endParaRPr>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4ABE69-A815-4B5A-B64A-ED04251ED3E0}" type="slidenum">
              <a:rPr lang="it-IT" altLang="it-IT">
                <a:solidFill>
                  <a:srgbClr val="FFFFFF"/>
                </a:solidFill>
                <a:latin typeface="Calibri" panose="020F0502020204030204" pitchFamily="34" charset="0"/>
              </a:rPr>
              <a:pPr/>
              <a:t>93</a:t>
            </a:fld>
            <a:endParaRPr lang="it-IT" altLang="it-IT">
              <a:solidFill>
                <a:srgbClr val="FFFFFF"/>
              </a:solidFill>
              <a:latin typeface="Calibri" panose="020F0502020204030204" pitchFamily="34" charset="0"/>
            </a:endParaRPr>
          </a:p>
        </p:txBody>
      </p:sp>
      <p:pic>
        <p:nvPicPr>
          <p:cNvPr id="1843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42927803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sz="2000" b="1">
                <a:solidFill>
                  <a:schemeClr val="bg1"/>
                </a:solidFill>
              </a:rPr>
              <a:t>CRITICITÀ </a:t>
            </a:r>
            <a:r>
              <a:rPr lang="it-IT" altLang="it-IT" sz="2000" b="1">
                <a:solidFill>
                  <a:schemeClr val="bg1"/>
                </a:solidFill>
              </a:rPr>
              <a:t>REQUISITO SOGGETTIVO</a:t>
            </a:r>
          </a:p>
          <a:p>
            <a:pPr eaLnBrk="1" hangingPunct="1"/>
            <a:endParaRPr lang="it-IT" altLang="it-IT">
              <a:solidFill>
                <a:schemeClr val="bg1"/>
              </a:solidFill>
            </a:endParaRPr>
          </a:p>
        </p:txBody>
      </p:sp>
      <p:sp>
        <p:nvSpPr>
          <p:cNvPr id="19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3E38F4-144E-4E09-83E2-0C5E2322FD62}" type="slidenum">
              <a:rPr lang="it-IT" altLang="it-IT">
                <a:solidFill>
                  <a:srgbClr val="FFFFFF"/>
                </a:solidFill>
                <a:latin typeface="Calibri" panose="020F0502020204030204" pitchFamily="34" charset="0"/>
              </a:rPr>
              <a:pPr/>
              <a:t>94</a:t>
            </a:fld>
            <a:endParaRPr lang="it-IT" altLang="it-IT">
              <a:solidFill>
                <a:srgbClr val="FFFFFF"/>
              </a:solidFill>
              <a:latin typeface="Calibri" panose="020F0502020204030204" pitchFamily="34" charset="0"/>
            </a:endParaRPr>
          </a:p>
        </p:txBody>
      </p:sp>
      <p:pic>
        <p:nvPicPr>
          <p:cNvPr id="1946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arrotondato 6"/>
          <p:cNvSpPr/>
          <p:nvPr/>
        </p:nvSpPr>
        <p:spPr>
          <a:xfrm>
            <a:off x="755650" y="2349500"/>
            <a:ext cx="7848600" cy="4319588"/>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500" dirty="0">
              <a:solidFill>
                <a:schemeClr val="bg1"/>
              </a:solidFill>
            </a:endParaRPr>
          </a:p>
          <a:p>
            <a:pPr algn="ctr">
              <a:defRPr/>
            </a:pPr>
            <a:r>
              <a:rPr lang="it-IT" dirty="0">
                <a:solidFill>
                  <a:schemeClr val="bg1"/>
                </a:solidFill>
              </a:rPr>
              <a:t>Sentenza Corte di Appello di Milano n. 406/2014</a:t>
            </a:r>
          </a:p>
          <a:p>
            <a:pPr algn="ctr">
              <a:defRPr/>
            </a:pPr>
            <a:endParaRPr lang="it-IT" dirty="0">
              <a:solidFill>
                <a:schemeClr val="bg1"/>
              </a:solidFill>
            </a:endParaRPr>
          </a:p>
          <a:p>
            <a:pPr algn="just">
              <a:defRPr/>
            </a:pPr>
            <a:r>
              <a:rPr lang="it-IT" b="1" i="1" u="sng" dirty="0">
                <a:solidFill>
                  <a:schemeClr val="bg1"/>
                </a:solidFill>
              </a:rPr>
              <a:t>illegittimità per discriminazione (</a:t>
            </a:r>
            <a:r>
              <a:rPr lang="it-IT" b="1" u="sng" dirty="0">
                <a:solidFill>
                  <a:schemeClr val="bg1"/>
                </a:solidFill>
              </a:rPr>
              <a:t>sancito dalla direttiva 2000/78 CE) </a:t>
            </a:r>
            <a:r>
              <a:rPr lang="it-IT" i="1" u="sng" dirty="0">
                <a:solidFill>
                  <a:schemeClr val="bg1"/>
                </a:solidFill>
              </a:rPr>
              <a:t>in ragione dell'età del contratto di lavoro intermittente a tempo indeterminato e del relativo licenziamento intimato al raggiungimento del venticinquesimo anno di età, </a:t>
            </a:r>
            <a:r>
              <a:rPr lang="it-IT" b="1" i="1" u="sng" dirty="0">
                <a:solidFill>
                  <a:schemeClr val="bg1"/>
                </a:solidFill>
              </a:rPr>
              <a:t>condannando</a:t>
            </a:r>
            <a:r>
              <a:rPr lang="it-IT" i="1" u="sng" dirty="0">
                <a:solidFill>
                  <a:schemeClr val="bg1"/>
                </a:solidFill>
              </a:rPr>
              <a:t> la società a riammettere il lavoratore nel posto di lavoro ed a pagargli il risarcimento del danno</a:t>
            </a:r>
          </a:p>
          <a:p>
            <a:pPr algn="just">
              <a:defRPr/>
            </a:pPr>
            <a:endParaRPr lang="it-IT" i="1" dirty="0">
              <a:solidFill>
                <a:schemeClr val="bg1"/>
              </a:solidFill>
            </a:endParaRPr>
          </a:p>
          <a:p>
            <a:pPr algn="just">
              <a:defRPr/>
            </a:pPr>
            <a:r>
              <a:rPr lang="it-IT" i="1" dirty="0">
                <a:solidFill>
                  <a:schemeClr val="bg1"/>
                </a:solidFill>
              </a:rPr>
              <a:t>RICORSO IN CASSAZIONE: </a:t>
            </a:r>
            <a:r>
              <a:rPr lang="it-IT" sz="1600" i="1" dirty="0">
                <a:solidFill>
                  <a:schemeClr val="bg1"/>
                </a:solidFill>
              </a:rPr>
              <a:t>sospende la sentenza di reintegra e risarcimento, </a:t>
            </a:r>
            <a:r>
              <a:rPr lang="it-IT" sz="1600" dirty="0">
                <a:solidFill>
                  <a:schemeClr val="bg1"/>
                </a:solidFill>
              </a:rPr>
              <a:t>Sentenza 29 Febbraio 2016 n. 3982,</a:t>
            </a:r>
            <a:r>
              <a:rPr lang="it-IT" sz="1600" i="1" dirty="0">
                <a:solidFill>
                  <a:schemeClr val="bg1"/>
                </a:solidFill>
              </a:rPr>
              <a:t> con richiesta alla Corte di giustizia dell'Unione europea se la normativa nazionale di cui all'art. 34 del </a:t>
            </a:r>
            <a:r>
              <a:rPr lang="it-IT" sz="1600" i="1" dirty="0" err="1">
                <a:solidFill>
                  <a:schemeClr val="bg1"/>
                </a:solidFill>
              </a:rPr>
              <a:t>d.lgs</a:t>
            </a:r>
            <a:r>
              <a:rPr lang="it-IT" sz="1600" i="1" dirty="0">
                <a:solidFill>
                  <a:schemeClr val="bg1"/>
                </a:solidFill>
              </a:rPr>
              <a:t> n. 276 del 2003, secondo la quale il contratto di lavoro intermittente può in ogni caso essere concluso con riferimento a prestazioni rese da soggetti con meno di venticinque anni di età, sia contraria al principio di non discriminazione in base all'età, di cui alla Direttiva 2000/78 e alla Carta dei diritti fondamentali dell'Unione europea (art. 21, n. 1).</a:t>
            </a:r>
          </a:p>
          <a:p>
            <a:pPr algn="ctr">
              <a:defRPr/>
            </a:pPr>
            <a:endParaRPr lang="it-IT" i="1" dirty="0">
              <a:solidFill>
                <a:schemeClr val="bg1"/>
              </a:solidFill>
            </a:endParaRPr>
          </a:p>
        </p:txBody>
      </p:sp>
      <p:sp>
        <p:nvSpPr>
          <p:cNvPr id="8" name="Triangolo isoscele 7"/>
          <p:cNvSpPr/>
          <p:nvPr/>
        </p:nvSpPr>
        <p:spPr>
          <a:xfrm>
            <a:off x="6443663" y="1484313"/>
            <a:ext cx="792162" cy="79216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4800" dirty="0">
                <a:solidFill>
                  <a:srgbClr val="FFFF00"/>
                </a:solidFill>
              </a:rPr>
              <a:t>!</a:t>
            </a:r>
            <a:endParaRPr lang="it-IT" sz="2400" dirty="0">
              <a:solidFill>
                <a:srgbClr val="FFFF00"/>
              </a:solidFill>
            </a:endParaRPr>
          </a:p>
        </p:txBody>
      </p:sp>
      <p:sp>
        <p:nvSpPr>
          <p:cNvPr id="9" name="Freccia in giù 8"/>
          <p:cNvSpPr/>
          <p:nvPr/>
        </p:nvSpPr>
        <p:spPr>
          <a:xfrm>
            <a:off x="4356100" y="4365625"/>
            <a:ext cx="5762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0441080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sz="2400" b="1">
                <a:solidFill>
                  <a:schemeClr val="bg1"/>
                </a:solidFill>
              </a:rPr>
              <a:t>CRITICITÀ </a:t>
            </a:r>
            <a:r>
              <a:rPr lang="it-IT" altLang="it-IT" sz="2400" b="1">
                <a:solidFill>
                  <a:schemeClr val="bg1"/>
                </a:solidFill>
              </a:rPr>
              <a:t>REQUISITO SOGGETTIVO</a:t>
            </a:r>
          </a:p>
          <a:p>
            <a:pPr eaLnBrk="1" hangingPunct="1"/>
            <a:endParaRPr lang="it-IT" altLang="it-IT">
              <a:solidFill>
                <a:schemeClr val="bg1"/>
              </a:solidFill>
            </a:endParaRPr>
          </a:p>
        </p:txBody>
      </p:sp>
      <p:sp>
        <p:nvSpPr>
          <p:cNvPr id="20484"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41D658-D34F-4B00-B138-C1F6D72F57C2}" type="slidenum">
              <a:rPr lang="it-IT" altLang="it-IT">
                <a:solidFill>
                  <a:srgbClr val="FFFFFF"/>
                </a:solidFill>
                <a:latin typeface="Calibri" panose="020F0502020204030204" pitchFamily="34" charset="0"/>
              </a:rPr>
              <a:pPr/>
              <a:t>95</a:t>
            </a:fld>
            <a:endParaRPr lang="it-IT" altLang="it-IT">
              <a:solidFill>
                <a:srgbClr val="FFFFFF"/>
              </a:solidFill>
              <a:latin typeface="Calibri" panose="020F0502020204030204" pitchFamily="34" charset="0"/>
            </a:endParaRPr>
          </a:p>
        </p:txBody>
      </p:sp>
      <p:pic>
        <p:nvPicPr>
          <p:cNvPr id="20485"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arrotondato 6"/>
          <p:cNvSpPr/>
          <p:nvPr/>
        </p:nvSpPr>
        <p:spPr>
          <a:xfrm>
            <a:off x="755650" y="2349500"/>
            <a:ext cx="7848600" cy="4319588"/>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dirty="0">
                <a:solidFill>
                  <a:schemeClr val="bg1"/>
                </a:solidFill>
              </a:rPr>
              <a:t>l'art. 6, n. 1, primo comma, della predetta Direttiva 2000/78 enuncia che una disparità di trattamento in base all'età non costituisce discriminazione  laddove essa sia oggettivamente e ragionevolmente giustificata, nell'ambito del diritto nazionale, da una finalità legittima, compresi giustificati obiettivi di politica del lavoro, di mercato del lavoro e di formazione professionale, e i mezzi per il conseguimento di tale finalità siano appropriati e necessari</a:t>
            </a:r>
          </a:p>
          <a:p>
            <a:pPr algn="just">
              <a:defRPr/>
            </a:pPr>
            <a:endParaRPr lang="it-IT" i="1" dirty="0">
              <a:solidFill>
                <a:schemeClr val="bg1"/>
              </a:solidFill>
            </a:endParaRPr>
          </a:p>
          <a:p>
            <a:pPr algn="just">
              <a:defRPr/>
            </a:pPr>
            <a:endParaRPr lang="it-IT" i="1" dirty="0">
              <a:solidFill>
                <a:schemeClr val="bg1"/>
              </a:solidFill>
            </a:endParaRPr>
          </a:p>
          <a:p>
            <a:pPr algn="ctr">
              <a:defRPr/>
            </a:pPr>
            <a:r>
              <a:rPr lang="it-IT" i="1" dirty="0">
                <a:solidFill>
                  <a:schemeClr val="bg1"/>
                </a:solidFill>
              </a:rPr>
              <a:t>La normativa nazionale ha come finalità l’agevolare l’inserimento nel mondo del lavoro dei lavoratori giovani (intento opposto rispetto a quello discriminatorio invocato dalla sentenza)</a:t>
            </a:r>
          </a:p>
        </p:txBody>
      </p:sp>
      <p:sp>
        <p:nvSpPr>
          <p:cNvPr id="8" name="Triangolo isoscele 7"/>
          <p:cNvSpPr/>
          <p:nvPr/>
        </p:nvSpPr>
        <p:spPr>
          <a:xfrm>
            <a:off x="6948488" y="1484313"/>
            <a:ext cx="792162" cy="79216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4800" dirty="0">
                <a:solidFill>
                  <a:srgbClr val="FFFF00"/>
                </a:solidFill>
              </a:rPr>
              <a:t>!</a:t>
            </a:r>
            <a:endParaRPr lang="it-IT" sz="2400" dirty="0">
              <a:solidFill>
                <a:srgbClr val="FFFF00"/>
              </a:solidFill>
            </a:endParaRPr>
          </a:p>
        </p:txBody>
      </p:sp>
      <p:sp>
        <p:nvSpPr>
          <p:cNvPr id="10" name="Freccia in giù 9"/>
          <p:cNvSpPr/>
          <p:nvPr/>
        </p:nvSpPr>
        <p:spPr>
          <a:xfrm>
            <a:off x="4356100" y="4797425"/>
            <a:ext cx="5762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2655689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sz="2400" b="1">
                <a:solidFill>
                  <a:schemeClr val="bg1"/>
                </a:solidFill>
              </a:rPr>
              <a:t>CRITICITÀ </a:t>
            </a:r>
            <a:r>
              <a:rPr lang="it-IT" altLang="it-IT" sz="2400" b="1">
                <a:solidFill>
                  <a:schemeClr val="bg1"/>
                </a:solidFill>
              </a:rPr>
              <a:t>REQUISITO SOGGETTIVO</a:t>
            </a:r>
          </a:p>
          <a:p>
            <a:pPr eaLnBrk="1" hangingPunct="1"/>
            <a:endParaRPr lang="it-IT" altLang="it-IT">
              <a:solidFill>
                <a:schemeClr val="bg1"/>
              </a:solidFill>
            </a:endParaRPr>
          </a:p>
        </p:txBody>
      </p:sp>
      <p:sp>
        <p:nvSpPr>
          <p:cNvPr id="215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D435A4-BF7D-4967-B10C-A89E28CECD71}" type="slidenum">
              <a:rPr lang="it-IT" altLang="it-IT">
                <a:solidFill>
                  <a:srgbClr val="FFFFFF"/>
                </a:solidFill>
                <a:latin typeface="Calibri" panose="020F0502020204030204" pitchFamily="34" charset="0"/>
              </a:rPr>
              <a:pPr/>
              <a:t>96</a:t>
            </a:fld>
            <a:endParaRPr lang="it-IT" altLang="it-IT">
              <a:solidFill>
                <a:srgbClr val="FFFFFF"/>
              </a:solidFill>
              <a:latin typeface="Calibri" panose="020F0502020204030204" pitchFamily="34" charset="0"/>
            </a:endParaRPr>
          </a:p>
        </p:txBody>
      </p:sp>
      <p:pic>
        <p:nvPicPr>
          <p:cNvPr id="21509"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arrotondato 6"/>
          <p:cNvSpPr/>
          <p:nvPr/>
        </p:nvSpPr>
        <p:spPr>
          <a:xfrm>
            <a:off x="755650" y="2349500"/>
            <a:ext cx="7848600" cy="4319588"/>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bg1"/>
                </a:solidFill>
              </a:rPr>
              <a:t>PER EVITARE CONTESTAZIONI</a:t>
            </a:r>
          </a:p>
          <a:p>
            <a:pPr algn="ctr">
              <a:defRPr/>
            </a:pPr>
            <a:endParaRPr lang="it-IT" dirty="0">
              <a:solidFill>
                <a:schemeClr val="bg1"/>
              </a:solidFill>
            </a:endParaRPr>
          </a:p>
          <a:p>
            <a:pPr algn="just">
              <a:defRPr/>
            </a:pPr>
            <a:r>
              <a:rPr lang="it-IT" dirty="0">
                <a:solidFill>
                  <a:schemeClr val="bg1"/>
                </a:solidFill>
              </a:rPr>
              <a:t>In attesa di risposta da parte della Corte di giustizia dell'Unione europea sarà  opportuno, nella stesura di contratti di lavoro intermittente con soggetti con meno di 24 anni, oltre al requisito oggettivo, indicare anche quelle che sono le esigenze produttive di carattere discontinuo che conducono all’utilizzo di tale tipologia contrattuale</a:t>
            </a:r>
          </a:p>
        </p:txBody>
      </p:sp>
      <p:sp>
        <p:nvSpPr>
          <p:cNvPr id="8" name="Triangolo isoscele 7"/>
          <p:cNvSpPr/>
          <p:nvPr/>
        </p:nvSpPr>
        <p:spPr>
          <a:xfrm>
            <a:off x="6948488" y="1484313"/>
            <a:ext cx="792162" cy="79216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4800" dirty="0">
                <a:solidFill>
                  <a:srgbClr val="FFFF00"/>
                </a:solidFill>
              </a:rPr>
              <a:t>!</a:t>
            </a:r>
            <a:endParaRPr lang="it-IT" sz="2400" dirty="0">
              <a:solidFill>
                <a:srgbClr val="FFFF00"/>
              </a:solidFill>
            </a:endParaRPr>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122580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sz="2400" b="1">
                <a:solidFill>
                  <a:schemeClr val="bg1"/>
                </a:solidFill>
              </a:rPr>
              <a:t>CRITICITÀ </a:t>
            </a:r>
            <a:r>
              <a:rPr lang="it-IT" altLang="it-IT" sz="2400" b="1">
                <a:solidFill>
                  <a:schemeClr val="bg1"/>
                </a:solidFill>
              </a:rPr>
              <a:t>REQUISITO SOGGETTIVO</a:t>
            </a:r>
          </a:p>
          <a:p>
            <a:pPr eaLnBrk="1" hangingPunct="1"/>
            <a:endParaRPr lang="it-IT" altLang="it-IT">
              <a:solidFill>
                <a:schemeClr val="bg1"/>
              </a:solidFill>
            </a:endParaRPr>
          </a:p>
        </p:txBody>
      </p:sp>
      <p:sp>
        <p:nvSpPr>
          <p:cNvPr id="225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533DF5-8E40-4071-88B1-B131D108D75D}" type="slidenum">
              <a:rPr lang="it-IT" altLang="it-IT">
                <a:solidFill>
                  <a:srgbClr val="FFFFFF"/>
                </a:solidFill>
                <a:latin typeface="Calibri" panose="020F0502020204030204" pitchFamily="34" charset="0"/>
              </a:rPr>
              <a:pPr/>
              <a:t>97</a:t>
            </a:fld>
            <a:endParaRPr lang="it-IT" altLang="it-IT">
              <a:solidFill>
                <a:srgbClr val="FFFFFF"/>
              </a:solidFill>
              <a:latin typeface="Calibri" panose="020F0502020204030204" pitchFamily="34" charset="0"/>
            </a:endParaRPr>
          </a:p>
        </p:txBody>
      </p:sp>
      <p:pic>
        <p:nvPicPr>
          <p:cNvPr id="22533"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arrotondato 6"/>
          <p:cNvSpPr/>
          <p:nvPr/>
        </p:nvSpPr>
        <p:spPr>
          <a:xfrm>
            <a:off x="755650" y="2349500"/>
            <a:ext cx="7848600" cy="4319588"/>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dirty="0">
                <a:solidFill>
                  <a:schemeClr val="bg1"/>
                </a:solidFill>
              </a:rPr>
              <a:t>l'art. 6, n. 1, primo comma, della predetta Direttiva 2000/78 enuncia che una disparità di trattamento in base all'età non costituisce discriminazione  laddove essa sia oggettivamente e ragionevolmente giustificata, nell'ambito del diritto nazionale, da una finalità legittima, compresi giustificati obiettivi di politica del lavoro, di mercato del lavoro e di formazione professionale, e i mezzi per il conseguimento di tale finalità siano appropriati e necessari</a:t>
            </a:r>
          </a:p>
          <a:p>
            <a:pPr algn="just">
              <a:defRPr/>
            </a:pPr>
            <a:endParaRPr lang="it-IT" i="1" dirty="0">
              <a:solidFill>
                <a:schemeClr val="bg1"/>
              </a:solidFill>
            </a:endParaRPr>
          </a:p>
          <a:p>
            <a:pPr algn="just">
              <a:defRPr/>
            </a:pPr>
            <a:endParaRPr lang="it-IT" i="1" dirty="0">
              <a:solidFill>
                <a:schemeClr val="bg1"/>
              </a:solidFill>
            </a:endParaRPr>
          </a:p>
          <a:p>
            <a:pPr algn="ctr">
              <a:defRPr/>
            </a:pPr>
            <a:r>
              <a:rPr lang="it-IT" i="1" dirty="0">
                <a:solidFill>
                  <a:schemeClr val="bg1"/>
                </a:solidFill>
              </a:rPr>
              <a:t>La normativa nazionale sul requisito soggettivo del lavoro intermittente ha come finalità l’agevolare l’inserimento nel mondo del lavoro dei lavoratori giovani (intento opposto rispetto a quello discriminatorio invocato dalla sentenza)</a:t>
            </a:r>
          </a:p>
        </p:txBody>
      </p:sp>
      <p:sp>
        <p:nvSpPr>
          <p:cNvPr id="8" name="Triangolo isoscele 7"/>
          <p:cNvSpPr/>
          <p:nvPr/>
        </p:nvSpPr>
        <p:spPr>
          <a:xfrm>
            <a:off x="6875463" y="1484313"/>
            <a:ext cx="792162" cy="79216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it-IT" sz="4800" dirty="0">
                <a:solidFill>
                  <a:srgbClr val="FFFF00"/>
                </a:solidFill>
              </a:rPr>
              <a:t>!</a:t>
            </a:r>
            <a:endParaRPr lang="it-IT" sz="2400" dirty="0">
              <a:solidFill>
                <a:srgbClr val="FFFF00"/>
              </a:solidFill>
            </a:endParaRPr>
          </a:p>
        </p:txBody>
      </p:sp>
      <p:sp>
        <p:nvSpPr>
          <p:cNvPr id="10" name="Freccia in giù 9"/>
          <p:cNvSpPr/>
          <p:nvPr/>
        </p:nvSpPr>
        <p:spPr>
          <a:xfrm>
            <a:off x="4356100" y="4581525"/>
            <a:ext cx="5762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3911906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LIMITI DELLA PRESTAZIONE</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u="sng">
                <a:solidFill>
                  <a:schemeClr val="bg1"/>
                </a:solidFill>
              </a:rPr>
              <a:t>Ad eccezione dei settori del turismo, pubblici esercizi e spettacolo</a:t>
            </a:r>
            <a:r>
              <a:rPr lang="it-IT" altLang="it-IT" sz="2400">
                <a:solidFill>
                  <a:schemeClr val="bg1"/>
                </a:solidFill>
              </a:rPr>
              <a:t>, la prestazione di lavoro intermittente non può eccedere le 400 giornate di effettiva prestazione nell’arco di tre anni solari</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TRASFORMAZIONE A TEMPO INDETERMINATO FULL TIME</a:t>
            </a:r>
          </a:p>
          <a:p>
            <a:pPr eaLnBrk="1" hangingPunct="1">
              <a:spcBef>
                <a:spcPct val="0"/>
              </a:spcBef>
              <a:spcAft>
                <a:spcPts val="600"/>
              </a:spcAft>
            </a:pPr>
            <a:endParaRPr lang="it-IT" altLang="it-IT" sz="2400">
              <a:solidFill>
                <a:schemeClr val="bg1"/>
              </a:solidFill>
            </a:endParaRPr>
          </a:p>
          <a:p>
            <a:pPr eaLnBrk="1" hangingPunct="1"/>
            <a:endParaRPr lang="it-IT" altLang="it-IT">
              <a:solidFill>
                <a:schemeClr val="bg1"/>
              </a:solidFill>
            </a:endParaRPr>
          </a:p>
        </p:txBody>
      </p:sp>
      <p:sp>
        <p:nvSpPr>
          <p:cNvPr id="235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507642-4C81-4634-8A73-0CFBAA5C2B88}" type="slidenum">
              <a:rPr lang="it-IT" altLang="it-IT">
                <a:solidFill>
                  <a:srgbClr val="FFFFFF"/>
                </a:solidFill>
                <a:latin typeface="Calibri" panose="020F0502020204030204" pitchFamily="34" charset="0"/>
              </a:rPr>
              <a:pPr/>
              <a:t>98</a:t>
            </a:fld>
            <a:endParaRPr lang="it-IT" altLang="it-IT">
              <a:solidFill>
                <a:srgbClr val="FFFFFF"/>
              </a:solidFill>
              <a:latin typeface="Calibri" panose="020F0502020204030204" pitchFamily="34" charset="0"/>
            </a:endParaRPr>
          </a:p>
        </p:txBody>
      </p:sp>
      <p:pic>
        <p:nvPicPr>
          <p:cNvPr id="23557"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2411413" y="4292600"/>
            <a:ext cx="4392612" cy="1081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t>SUPERAMENTO DEL LIMITE</a:t>
            </a:r>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34312736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8"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60350"/>
            <a:ext cx="1036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ottotitolo 2"/>
          <p:cNvSpPr>
            <a:spLocks noGrp="1"/>
          </p:cNvSpPr>
          <p:nvPr>
            <p:ph type="subTitle" idx="1"/>
          </p:nvPr>
        </p:nvSpPr>
        <p:spPr>
          <a:xfrm>
            <a:off x="755650" y="1844675"/>
            <a:ext cx="7864475" cy="1125538"/>
          </a:xfrm>
        </p:spPr>
        <p:txBody>
          <a:bodyPr/>
          <a:lstStyle/>
          <a:p>
            <a:pPr eaLnBrk="1" hangingPunct="1">
              <a:spcBef>
                <a:spcPct val="0"/>
              </a:spcBef>
              <a:spcAft>
                <a:spcPts val="600"/>
              </a:spcAft>
            </a:pPr>
            <a:r>
              <a:rPr lang="it-IT" altLang="it-IT" sz="2400" b="1">
                <a:solidFill>
                  <a:schemeClr val="bg1"/>
                </a:solidFill>
              </a:rPr>
              <a:t>REQUISITO OGGETTIVO</a:t>
            </a:r>
          </a:p>
          <a:p>
            <a:pPr eaLnBrk="1" hangingPunct="1">
              <a:spcBef>
                <a:spcPct val="0"/>
              </a:spcBef>
              <a:spcAft>
                <a:spcPts val="600"/>
              </a:spcAft>
            </a:pPr>
            <a:r>
              <a:rPr lang="it-IT" altLang="it-IT" sz="2400">
                <a:solidFill>
                  <a:schemeClr val="bg1"/>
                </a:solidFill>
              </a:rPr>
              <a:t>(art. 13 D.Lgs. 81/2015)</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Ove la contrattazione collettiva non disciplini le condizioni di ricorso al contratto intermittente si dovrà fare riferimento  al D.M. 23 ottobre 2004</a:t>
            </a:r>
          </a:p>
          <a:p>
            <a:pPr eaLnBrk="1" hangingPunct="1">
              <a:spcBef>
                <a:spcPct val="0"/>
              </a:spcBef>
              <a:spcAft>
                <a:spcPts val="600"/>
              </a:spcAft>
            </a:pPr>
            <a:endParaRPr lang="it-IT" altLang="it-IT" sz="2400">
              <a:solidFill>
                <a:schemeClr val="bg1"/>
              </a:solidFill>
            </a:endParaRPr>
          </a:p>
          <a:p>
            <a:pPr eaLnBrk="1" hangingPunct="1">
              <a:spcBef>
                <a:spcPct val="0"/>
              </a:spcBef>
              <a:spcAft>
                <a:spcPts val="600"/>
              </a:spcAft>
            </a:pPr>
            <a:r>
              <a:rPr lang="it-IT" altLang="it-IT" sz="2400">
                <a:solidFill>
                  <a:schemeClr val="bg1"/>
                </a:solidFill>
              </a:rPr>
              <a:t>Rinvio al RD 2657/1923 che elenca le tipologie di attività legittimate </a:t>
            </a:r>
          </a:p>
          <a:p>
            <a:pPr eaLnBrk="1" hangingPunct="1">
              <a:spcBef>
                <a:spcPct val="0"/>
              </a:spcBef>
              <a:spcAft>
                <a:spcPts val="600"/>
              </a:spcAft>
            </a:pPr>
            <a:r>
              <a:rPr lang="it-IT" altLang="it-IT" sz="2400" b="1">
                <a:solidFill>
                  <a:schemeClr val="bg1"/>
                </a:solidFill>
              </a:rPr>
              <a:t>(ipotesi confermata dalla Risposta del Ministero del lavoro a interpello di Federalberghi 21 marzo 2016, n. 10)</a:t>
            </a:r>
          </a:p>
          <a:p>
            <a:pPr eaLnBrk="1" hangingPunct="1">
              <a:spcBef>
                <a:spcPct val="0"/>
              </a:spcBef>
              <a:spcAft>
                <a:spcPts val="600"/>
              </a:spcAft>
            </a:pPr>
            <a:endParaRPr lang="it-IT" altLang="it-IT">
              <a:solidFill>
                <a:schemeClr val="bg1"/>
              </a:solidFill>
            </a:endParaRPr>
          </a:p>
        </p:txBody>
      </p:sp>
      <p:sp>
        <p:nvSpPr>
          <p:cNvPr id="2458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17B620-1B01-4C07-9390-E521D2FB75B4}" type="slidenum">
              <a:rPr lang="it-IT" altLang="it-IT">
                <a:solidFill>
                  <a:srgbClr val="FFFFFF"/>
                </a:solidFill>
                <a:latin typeface="Calibri" panose="020F0502020204030204" pitchFamily="34" charset="0"/>
              </a:rPr>
              <a:pPr/>
              <a:t>99</a:t>
            </a:fld>
            <a:endParaRPr lang="it-IT" altLang="it-IT">
              <a:solidFill>
                <a:srgbClr val="FFFFFF"/>
              </a:solidFill>
              <a:latin typeface="Calibri" panose="020F0502020204030204" pitchFamily="34" charset="0"/>
            </a:endParaRPr>
          </a:p>
        </p:txBody>
      </p:sp>
      <p:pic>
        <p:nvPicPr>
          <p:cNvPr id="24581" name="Immagine 7" descr="nuovo-mod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1087438"/>
            <a:ext cx="2176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magin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25" y="506413"/>
            <a:ext cx="4524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in giù 1"/>
          <p:cNvSpPr/>
          <p:nvPr/>
        </p:nvSpPr>
        <p:spPr>
          <a:xfrm>
            <a:off x="4211638" y="4365625"/>
            <a:ext cx="122396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3" name="Segnaposto piè di pagina 2"/>
          <p:cNvSpPr>
            <a:spLocks noGrp="1"/>
          </p:cNvSpPr>
          <p:nvPr>
            <p:ph type="ftr" sz="quarter" idx="11"/>
          </p:nvPr>
        </p:nvSpPr>
        <p:spPr/>
        <p:txBody>
          <a:bodyPr/>
          <a:lstStyle/>
          <a:p>
            <a:pPr>
              <a:defRPr/>
            </a:pPr>
            <a:r>
              <a:rPr lang="it-IT"/>
              <a:t>Ultimo aggiornamento 18 Aprile 2016</a:t>
            </a:r>
          </a:p>
        </p:txBody>
      </p:sp>
    </p:spTree>
    <p:extLst>
      <p:ext uri="{BB962C8B-B14F-4D97-AF65-F5344CB8AC3E}">
        <p14:creationId xmlns:p14="http://schemas.microsoft.com/office/powerpoint/2010/main" val="10870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4354</TotalTime>
  <Words>31429</Words>
  <Application>Microsoft Office PowerPoint</Application>
  <PresentationFormat>Presentazione su schermo (4:3)</PresentationFormat>
  <Paragraphs>3539</Paragraphs>
  <Slides>415</Slides>
  <Notes>48</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415</vt:i4>
      </vt:variant>
    </vt:vector>
  </HeadingPairs>
  <TitlesOfParts>
    <vt:vector size="419" baseType="lpstr">
      <vt:lpstr>Tema di Office</vt:lpstr>
      <vt:lpstr>1_Tema di Office</vt:lpstr>
      <vt:lpstr>2_Tema di Office</vt:lpstr>
      <vt:lpstr>Worksheet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Gabriele Rollin</dc:creator>
  <cp:lastModifiedBy>lorenzo</cp:lastModifiedBy>
  <cp:revision>583</cp:revision>
  <cp:lastPrinted>2016-04-12T09:42:09Z</cp:lastPrinted>
  <dcterms:created xsi:type="dcterms:W3CDTF">2012-08-02T11:22:45Z</dcterms:created>
  <dcterms:modified xsi:type="dcterms:W3CDTF">2016-04-17T19:15:56Z</dcterms:modified>
</cp:coreProperties>
</file>